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5"/>
  </p:handoutMasterIdLst>
  <p:sldIdLst>
    <p:sldId id="503" r:id="rId3"/>
    <p:sldId id="432" r:id="rId5"/>
    <p:sldId id="433" r:id="rId6"/>
    <p:sldId id="434" r:id="rId7"/>
    <p:sldId id="448" r:id="rId8"/>
    <p:sldId id="487" r:id="rId9"/>
    <p:sldId id="494" r:id="rId10"/>
    <p:sldId id="436" r:id="rId11"/>
    <p:sldId id="442" r:id="rId12"/>
    <p:sldId id="438" r:id="rId13"/>
    <p:sldId id="439" r:id="rId14"/>
  </p:sldIdLst>
  <p:sldSz cx="12192000" cy="6858000"/>
  <p:notesSz cx="7103745" cy="10234295"/>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9A665"/>
    <a:srgbClr val="3AA766"/>
    <a:srgbClr val="499767"/>
    <a:srgbClr val="35A762"/>
    <a:srgbClr val="37A465"/>
    <a:srgbClr val="4EB349"/>
    <a:srgbClr val="DFF5E8"/>
    <a:srgbClr val="FFC2BE"/>
    <a:srgbClr val="0C22F4"/>
    <a:srgbClr val="2A68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12" autoAdjust="0"/>
  </p:normalViewPr>
  <p:slideViewPr>
    <p:cSldViewPr snapToGrid="0">
      <p:cViewPr>
        <p:scale>
          <a:sx n="66" d="100"/>
          <a:sy n="66" d="100"/>
        </p:scale>
        <p:origin x="756" y="36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2736" y="57"/>
      </p:cViewPr>
      <p:guideLst/>
    </p:cSldViewPr>
  </p:notes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gs" Target="tags/tag280.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zhand\Desktop\&#20449;&#24687;&#24405;&#20837;-20240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Sheet2!$B$1</c:f>
              <c:strCache>
                <c:ptCount val="1"/>
                <c:pt idx="0">
                  <c:v>非常有效</c:v>
                </c:pt>
              </c:strCache>
            </c:strRef>
          </c:tx>
          <c:spPr>
            <a:gradFill>
              <a:gsLst>
                <a:gs pos="100000">
                  <a:srgbClr val="00B050"/>
                </a:gs>
                <a:gs pos="0">
                  <a:srgbClr val="92D050"/>
                </a:gs>
              </a:gsLst>
              <a:lin ang="5400000" scaled="1"/>
            </a:gradFill>
            <a:ln>
              <a:noFill/>
            </a:ln>
            <a:effectLst>
              <a:outerShdw blurRad="76200" dir="18900000" sy="23000" kx="-1200000" algn="bl" rotWithShape="0">
                <a:prstClr val="black">
                  <a:alpha val="20000"/>
                </a:prstClr>
              </a:outerShdw>
            </a:effectLst>
          </c:spPr>
          <c:invertIfNegative val="0"/>
          <c:dLbls>
            <c:delete val="1"/>
          </c:dLbls>
          <c:cat>
            <c:strRef>
              <c:f>Sheet2!$A$2</c:f>
              <c:strCache>
                <c:ptCount val="1"/>
                <c:pt idx="0">
                  <c:v>比例</c:v>
                </c:pt>
              </c:strCache>
            </c:strRef>
          </c:cat>
          <c:val>
            <c:numRef>
              <c:f>Sheet2!$B$2</c:f>
              <c:numCache>
                <c:formatCode>0.00%</c:formatCode>
                <c:ptCount val="1"/>
                <c:pt idx="0">
                  <c:v>0.131</c:v>
                </c:pt>
              </c:numCache>
            </c:numRef>
          </c:val>
        </c:ser>
        <c:ser>
          <c:idx val="1"/>
          <c:order val="1"/>
          <c:tx>
            <c:strRef>
              <c:f>Sheet2!$C$1</c:f>
              <c:strCache>
                <c:ptCount val="1"/>
                <c:pt idx="0">
                  <c:v>有效</c:v>
                </c:pt>
              </c:strCache>
            </c:strRef>
          </c:tx>
          <c:spPr>
            <a:gradFill>
              <a:gsLst>
                <a:gs pos="100000">
                  <a:srgbClr val="00B050"/>
                </a:gs>
                <a:gs pos="0">
                  <a:srgbClr val="92D050"/>
                </a:gs>
              </a:gsLst>
              <a:lin ang="5400000" scaled="1"/>
            </a:gradFill>
            <a:ln>
              <a:noFill/>
            </a:ln>
            <a:effectLst>
              <a:outerShdw blurRad="76200" dir="18900000" sy="23000" kx="-1200000" algn="bl" rotWithShape="0">
                <a:prstClr val="black">
                  <a:alpha val="20000"/>
                </a:prstClr>
              </a:outerShdw>
            </a:effectLst>
          </c:spPr>
          <c:invertIfNegative val="0"/>
          <c:dLbls>
            <c:delete val="1"/>
          </c:dLbls>
          <c:cat>
            <c:strRef>
              <c:f>Sheet2!$A$2</c:f>
              <c:strCache>
                <c:ptCount val="1"/>
                <c:pt idx="0">
                  <c:v>比例</c:v>
                </c:pt>
              </c:strCache>
            </c:strRef>
          </c:cat>
          <c:val>
            <c:numRef>
              <c:f>Sheet2!$C$2</c:f>
              <c:numCache>
                <c:formatCode>0.00%</c:formatCode>
                <c:ptCount val="1"/>
                <c:pt idx="0">
                  <c:v>0.639</c:v>
                </c:pt>
              </c:numCache>
            </c:numRef>
          </c:val>
        </c:ser>
        <c:ser>
          <c:idx val="2"/>
          <c:order val="2"/>
          <c:tx>
            <c:strRef>
              <c:f>Sheet2!$D$1</c:f>
              <c:strCache>
                <c:ptCount val="1"/>
                <c:pt idx="0">
                  <c:v>一般有效</c:v>
                </c:pt>
              </c:strCache>
            </c:strRef>
          </c:tx>
          <c:spPr>
            <a:gradFill>
              <a:gsLst>
                <a:gs pos="100000">
                  <a:srgbClr val="00B050"/>
                </a:gs>
                <a:gs pos="0">
                  <a:srgbClr val="92D050"/>
                </a:gs>
              </a:gsLst>
              <a:lin ang="5400000" scaled="1"/>
            </a:gradFill>
            <a:ln>
              <a:noFill/>
            </a:ln>
            <a:effectLst>
              <a:outerShdw blurRad="76200" dir="18900000" sy="23000" kx="-1200000" algn="bl" rotWithShape="0">
                <a:prstClr val="black">
                  <a:alpha val="20000"/>
                </a:prstClr>
              </a:outerShdw>
            </a:effectLst>
          </c:spPr>
          <c:invertIfNegative val="0"/>
          <c:dLbls>
            <c:delete val="1"/>
          </c:dLbls>
          <c:cat>
            <c:strRef>
              <c:f>Sheet2!$A$2</c:f>
              <c:strCache>
                <c:ptCount val="1"/>
                <c:pt idx="0">
                  <c:v>比例</c:v>
                </c:pt>
              </c:strCache>
            </c:strRef>
          </c:cat>
          <c:val>
            <c:numRef>
              <c:f>Sheet2!$D$2</c:f>
              <c:numCache>
                <c:formatCode>0.00%</c:formatCode>
                <c:ptCount val="1"/>
                <c:pt idx="0">
                  <c:v>0.165</c:v>
                </c:pt>
              </c:numCache>
            </c:numRef>
          </c:val>
        </c:ser>
        <c:ser>
          <c:idx val="3"/>
          <c:order val="3"/>
          <c:tx>
            <c:strRef>
              <c:f>Sheet2!$E$1</c:f>
              <c:strCache>
                <c:ptCount val="1"/>
                <c:pt idx="0">
                  <c:v>无法判断</c:v>
                </c:pt>
              </c:strCache>
            </c:strRef>
          </c:tx>
          <c:spPr>
            <a:gradFill>
              <a:gsLst>
                <a:gs pos="100000">
                  <a:srgbClr val="FFC000"/>
                </a:gs>
                <a:gs pos="0">
                  <a:schemeClr val="accent4">
                    <a:lumMod val="20000"/>
                    <a:lumOff val="80000"/>
                  </a:schemeClr>
                </a:gs>
              </a:gsLst>
              <a:lin ang="5400000" scaled="1"/>
            </a:gradFill>
            <a:ln>
              <a:noFill/>
            </a:ln>
            <a:effectLst>
              <a:outerShdw blurRad="76200" dir="18900000" sy="23000" kx="-1200000" algn="bl" rotWithShape="0">
                <a:prstClr val="black">
                  <a:alpha val="20000"/>
                </a:prstClr>
              </a:outerShdw>
            </a:effectLst>
          </c:spPr>
          <c:invertIfNegative val="0"/>
          <c:dLbls>
            <c:delete val="1"/>
          </c:dLbls>
          <c:cat>
            <c:strRef>
              <c:f>Sheet2!$A$2</c:f>
              <c:strCache>
                <c:ptCount val="1"/>
                <c:pt idx="0">
                  <c:v>比例</c:v>
                </c:pt>
              </c:strCache>
            </c:strRef>
          </c:cat>
          <c:val>
            <c:numRef>
              <c:f>Sheet2!$E$2</c:f>
              <c:numCache>
                <c:formatCode>0.00%</c:formatCode>
                <c:ptCount val="1"/>
                <c:pt idx="0">
                  <c:v>0.063</c:v>
                </c:pt>
              </c:numCache>
            </c:numRef>
          </c:val>
        </c:ser>
        <c:ser>
          <c:idx val="4"/>
          <c:order val="4"/>
          <c:tx>
            <c:strRef>
              <c:f>Sheet2!$F$1</c:f>
              <c:strCache>
                <c:ptCount val="1"/>
                <c:pt idx="0">
                  <c:v>不利</c:v>
                </c:pt>
              </c:strCache>
            </c:strRef>
          </c:tx>
          <c:spPr>
            <a:solidFill>
              <a:srgbClr val="FF0000"/>
            </a:solidFill>
            <a:ln>
              <a:noFill/>
            </a:ln>
            <a:effectLst>
              <a:outerShdw blurRad="76200" dir="18900000" sy="23000" kx="-1200000" algn="bl" rotWithShape="0">
                <a:prstClr val="black">
                  <a:alpha val="20000"/>
                </a:prstClr>
              </a:outerShdw>
            </a:effectLst>
          </c:spPr>
          <c:invertIfNegative val="0"/>
          <c:dLbls>
            <c:delete val="1"/>
          </c:dLbls>
          <c:cat>
            <c:strRef>
              <c:f>Sheet2!$A$2</c:f>
              <c:strCache>
                <c:ptCount val="1"/>
                <c:pt idx="0">
                  <c:v>比例</c:v>
                </c:pt>
              </c:strCache>
            </c:strRef>
          </c:cat>
          <c:val>
            <c:numRef>
              <c:f>Sheet2!$F$2</c:f>
              <c:numCache>
                <c:formatCode>0.00%</c:formatCode>
                <c:ptCount val="1"/>
                <c:pt idx="0">
                  <c:v>0.001</c:v>
                </c:pt>
              </c:numCache>
            </c:numRef>
          </c:val>
        </c:ser>
        <c:dLbls>
          <c:showLegendKey val="0"/>
          <c:showVal val="0"/>
          <c:showCatName val="0"/>
          <c:showSerName val="0"/>
          <c:showPercent val="0"/>
          <c:showBubbleSize val="0"/>
        </c:dLbls>
        <c:gapWidth val="219"/>
        <c:overlap val="-27"/>
        <c:axId val="364613328"/>
        <c:axId val="364613984"/>
      </c:barChart>
      <c:catAx>
        <c:axId val="364613328"/>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364613984"/>
        <c:crosses val="autoZero"/>
        <c:auto val="1"/>
        <c:lblAlgn val="ctr"/>
        <c:lblOffset val="100"/>
        <c:noMultiLvlLbl val="0"/>
      </c:catAx>
      <c:valAx>
        <c:axId val="364613984"/>
        <c:scaling>
          <c:orientation val="minMax"/>
        </c:scaling>
        <c:delete val="1"/>
        <c:axPos val="l"/>
        <c:numFmt formatCode="0.00%" sourceLinked="1"/>
        <c:majorTickMark val="none"/>
        <c:minorTickMark val="none"/>
        <c:tickLblPos val="nextTo"/>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364613328"/>
        <c:crosses val="autoZero"/>
        <c:crossBetween val="between"/>
      </c:valAx>
      <c:spPr>
        <a:noFill/>
        <a:ln>
          <a:noFill/>
        </a:ln>
        <a:effectLst/>
      </c:spPr>
    </c:plotArea>
    <c:plotVisOnly val="1"/>
    <c:dispBlanksAs val="gap"/>
    <c:showDLblsOverMax val="0"/>
    <c:extLst>
      <c:ext uri="{0b15fc19-7d7d-44ad-8c2d-2c3a37ce22c3}">
        <chartProps xmlns="https://web.wps.cn/et/2018/main" chartId="{e6b5eb77-1704-49fe-b95d-292a11e0b3cf}"/>
      </c:ext>
    </c:extLst>
  </c:chart>
  <c:spPr>
    <a:solidFill>
      <a:schemeClr val="bg1"/>
    </a:solidFill>
    <a:ln w="9525" cap="flat" cmpd="sng" algn="ctr">
      <a:noFill/>
      <a:round/>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800" b="0" i="0" dirty="0">
                <a:solidFill>
                  <a:srgbClr val="000000"/>
                </a:solidFill>
                <a:effectLst/>
                <a:latin typeface="仿宋_GB2312" panose="02010609030101010101" pitchFamily="49" charset="-122"/>
                <a:ea typeface="仿宋_GB2312" panose="02010609030101010101" pitchFamily="49" charset="-122"/>
              </a:rPr>
              <a:t>包括但不限于： 药品通用名称； 注册规格； 说明书适应症</a:t>
            </a:r>
            <a:r>
              <a:rPr lang="en-US" altLang="zh-CN" sz="1800" b="0" i="0" dirty="0">
                <a:solidFill>
                  <a:srgbClr val="000000"/>
                </a:solidFill>
                <a:effectLst/>
                <a:latin typeface="仿宋_GB2312" panose="02010609030101010101" pitchFamily="49" charset="-122"/>
                <a:ea typeface="仿宋_GB2312" panose="02010609030101010101" pitchFamily="49" charset="-122"/>
              </a:rPr>
              <a:t>/</a:t>
            </a:r>
            <a:r>
              <a:rPr lang="zh-CN" altLang="en-US" sz="1800" b="0" i="0" dirty="0">
                <a:solidFill>
                  <a:srgbClr val="000000"/>
                </a:solidFill>
                <a:effectLst/>
                <a:latin typeface="仿宋_GB2312" panose="02010609030101010101" pitchFamily="49" charset="-122"/>
                <a:ea typeface="仿宋_GB2312" panose="02010609030101010101" pitchFamily="49" charset="-122"/>
              </a:rPr>
              <a:t>功能主治</a:t>
            </a:r>
            <a:r>
              <a:rPr lang="en-US" altLang="zh-CN" sz="1800" b="0" i="0" dirty="0">
                <a:solidFill>
                  <a:srgbClr val="000000"/>
                </a:solidFill>
                <a:effectLst/>
                <a:latin typeface="仿宋_GB2312" panose="02010609030101010101" pitchFamily="49" charset="-122"/>
                <a:ea typeface="仿宋_GB2312" panose="02010609030101010101" pitchFamily="49" charset="-122"/>
              </a:rPr>
              <a:t>(</a:t>
            </a:r>
            <a:r>
              <a:rPr lang="zh-CN" altLang="en-US" sz="1800" b="0" i="0" dirty="0">
                <a:solidFill>
                  <a:srgbClr val="000000"/>
                </a:solidFill>
                <a:effectLst/>
                <a:latin typeface="仿宋_GB2312" panose="02010609030101010101" pitchFamily="49" charset="-122"/>
                <a:ea typeface="仿宋_GB2312" panose="02010609030101010101" pitchFamily="49" charset="-122"/>
              </a:rPr>
              <a:t>概述</a:t>
            </a:r>
            <a:r>
              <a:rPr lang="en-US" altLang="zh-CN" sz="1800" b="0" i="0" dirty="0">
                <a:solidFill>
                  <a:srgbClr val="000000"/>
                </a:solidFill>
                <a:effectLst/>
                <a:latin typeface="仿宋_GB2312" panose="02010609030101010101" pitchFamily="49" charset="-122"/>
                <a:ea typeface="仿宋_GB2312" panose="02010609030101010101" pitchFamily="49" charset="-122"/>
              </a:rPr>
              <a:t>)</a:t>
            </a:r>
            <a:r>
              <a:rPr lang="zh-CN" altLang="en-US" sz="1800" b="0" i="0" dirty="0">
                <a:solidFill>
                  <a:srgbClr val="000000"/>
                </a:solidFill>
                <a:effectLst/>
                <a:latin typeface="仿宋_GB2312" panose="02010609030101010101" pitchFamily="49" charset="-122"/>
                <a:ea typeface="仿宋_GB2312" panose="02010609030101010101" pitchFamily="49" charset="-122"/>
              </a:rPr>
              <a:t>； 用法用量； 中国大陆首次上市时间；目前大陆地区同通用名药品的上市情况； 全球首个上市国家</a:t>
            </a:r>
            <a:r>
              <a:rPr lang="en-US" altLang="zh-CN" sz="1800" b="0" i="0" dirty="0">
                <a:solidFill>
                  <a:srgbClr val="000000"/>
                </a:solidFill>
                <a:effectLst/>
                <a:latin typeface="仿宋_GB2312" panose="02010609030101010101" pitchFamily="49" charset="-122"/>
                <a:ea typeface="仿宋_GB2312" panose="02010609030101010101" pitchFamily="49" charset="-122"/>
              </a:rPr>
              <a:t>/</a:t>
            </a:r>
            <a:r>
              <a:rPr lang="zh-CN" altLang="en-US" sz="1800" b="0" i="0" dirty="0">
                <a:solidFill>
                  <a:srgbClr val="000000"/>
                </a:solidFill>
                <a:effectLst/>
                <a:latin typeface="仿宋_GB2312" panose="02010609030101010101" pitchFamily="49" charset="-122"/>
                <a:ea typeface="仿宋_GB2312" panose="02010609030101010101" pitchFamily="49" charset="-122"/>
              </a:rPr>
              <a:t>地区及上市时间； 是否为 </a:t>
            </a:r>
            <a:r>
              <a:rPr lang="en-US" altLang="zh-CN" sz="1800" b="0" i="0" dirty="0">
                <a:solidFill>
                  <a:srgbClr val="000000"/>
                </a:solidFill>
                <a:effectLst/>
                <a:latin typeface="仿宋_GB2312" panose="02010609030101010101" pitchFamily="49" charset="-122"/>
                <a:ea typeface="仿宋_GB2312" panose="02010609030101010101" pitchFamily="49" charset="-122"/>
              </a:rPr>
              <a:t>OTC </a:t>
            </a:r>
            <a:r>
              <a:rPr lang="zh-CN" altLang="en-US" sz="1800" b="0" i="0" dirty="0">
                <a:solidFill>
                  <a:srgbClr val="000000"/>
                </a:solidFill>
                <a:effectLst/>
                <a:latin typeface="仿宋_GB2312" panose="02010609030101010101" pitchFamily="49" charset="-122"/>
                <a:ea typeface="仿宋_GB2312" panose="02010609030101010101" pitchFamily="49" charset="-122"/>
              </a:rPr>
              <a:t>药品； 参照药品建议、 与参照药品或已上市的同类药品相比的优势和不足； 所治疗疾病基本情况、 弥补未满足的治疗需求情况、 大陆地区发病率、年发病患者总数等</a:t>
            </a:r>
            <a:r>
              <a:rPr lang="zh-CN" altLang="en-US" dirty="0"/>
              <a:t> </a:t>
            </a:r>
            <a:br>
              <a:rPr lang="zh-CN" altLang="en-US" dirty="0"/>
            </a:br>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algn="l" rtl="0" eaLnBrk="1" fontAlgn="t" latinLnBrk="0" hangingPunct="1">
              <a:spcBef>
                <a:spcPts val="0"/>
              </a:spcBef>
              <a:spcAft>
                <a:spcPts val="0"/>
              </a:spcAft>
            </a:pPr>
            <a:r>
              <a:rPr lang="zh-CN" altLang="zh-CN" sz="1200" b="1" i="0" u="none" strike="noStrike" kern="1200" dirty="0">
                <a:solidFill>
                  <a:srgbClr val="323E4E"/>
                </a:solidFill>
                <a:effectLst/>
                <a:latin typeface="Calibri" panose="020F0502020204030204" pitchFamily="34" charset="0"/>
              </a:rPr>
              <a:t>将乳酸根置换为醋酸根即得醋酸钠林格，其</a:t>
            </a:r>
            <a:r>
              <a:rPr lang="en-US" altLang="zh-CN" sz="1200" b="1" i="0" u="none" strike="noStrike" kern="1200" dirty="0">
                <a:solidFill>
                  <a:srgbClr val="323E4E"/>
                </a:solidFill>
                <a:effectLst/>
                <a:latin typeface="Calibri" panose="020F0502020204030204" pitchFamily="34" charset="0"/>
              </a:rPr>
              <a:t>pH</a:t>
            </a:r>
            <a:r>
              <a:rPr lang="zh-CN" altLang="zh-CN" sz="1200" b="1" i="0" u="none" strike="noStrike" kern="1200" dirty="0">
                <a:solidFill>
                  <a:srgbClr val="323E4E"/>
                </a:solidFill>
                <a:effectLst/>
                <a:latin typeface="Calibri" panose="020F0502020204030204" pitchFamily="34" charset="0"/>
              </a:rPr>
              <a:t>及渗透压更接近正常生理范围</a:t>
            </a:r>
            <a:endParaRPr lang="zh-CN" altLang="zh-CN" sz="1200" b="0" i="0" u="none" strike="noStrike" dirty="0">
              <a:effectLst/>
              <a:latin typeface="Arial" panose="020B0604020202020204" pitchFamily="34" charset="0"/>
            </a:endParaRPr>
          </a:p>
          <a:p>
            <a:pPr marL="0" algn="l" rtl="0" eaLnBrk="1" fontAlgn="t" latinLnBrk="0" hangingPunct="1">
              <a:spcBef>
                <a:spcPts val="0"/>
              </a:spcBef>
              <a:spcAft>
                <a:spcPts val="0"/>
              </a:spcAft>
            </a:pPr>
            <a:r>
              <a:rPr lang="zh-CN" altLang="zh-CN" sz="1200" b="0" i="0" u="none" strike="noStrike" kern="1200" dirty="0">
                <a:solidFill>
                  <a:srgbClr val="323E4E"/>
                </a:solidFill>
                <a:effectLst/>
                <a:highlight>
                  <a:srgbClr val="FFF4E7"/>
                </a:highlight>
                <a:latin typeface="Calibri" panose="020F0502020204030204" pitchFamily="34" charset="0"/>
                <a:ea typeface="等线" panose="02010600030101010101" pitchFamily="2" charset="-122"/>
              </a:rPr>
              <a:t>通过醋酸盐代谢产生碳酸氢根发挥缓冲作用，相较于乳酸盐，其可有效避免乳酸堆积</a:t>
            </a:r>
            <a:endParaRPr lang="zh-CN" altLang="zh-CN" sz="1200" b="0" i="0" u="none" strike="noStrike" dirty="0">
              <a:effectLst/>
              <a:highlight>
                <a:srgbClr val="FFF4E7"/>
              </a:highlight>
              <a:latin typeface="Arial" panose="020B0604020202020204" pitchFamily="34" charset="0"/>
            </a:endParaRPr>
          </a:p>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lnSpc>
                <a:spcPct val="90000"/>
              </a:lnSpc>
            </a:pPr>
            <a:r>
              <a:rPr lang="zh-CN" altLang="zh-CN" sz="1800" kern="100" dirty="0">
                <a:effectLst/>
                <a:latin typeface="Times New Roman" panose="02020603050405020304" pitchFamily="18" charset="0"/>
                <a:ea typeface="宋体" panose="02010600030101010101" pitchFamily="2" charset="-122"/>
              </a:rPr>
              <a:t>【不良反应】</a:t>
            </a:r>
            <a:endParaRPr lang="zh-CN" altLang="zh-CN" sz="1800" kern="100" dirty="0">
              <a:effectLst/>
              <a:latin typeface="Times New Roman" panose="02020603050405020304" pitchFamily="18" charset="0"/>
              <a:ea typeface="宋体" panose="02010600030101010101" pitchFamily="2" charset="-122"/>
            </a:endParaRPr>
          </a:p>
          <a:p>
            <a:pPr indent="228600" algn="just">
              <a:lnSpc>
                <a:spcPct val="90000"/>
              </a:lnSpc>
            </a:pPr>
            <a:r>
              <a:rPr lang="zh-CN" altLang="zh-CN" sz="1800" kern="100" dirty="0">
                <a:effectLst/>
                <a:latin typeface="Times New Roman" panose="02020603050405020304" pitchFamily="18" charset="0"/>
                <a:ea typeface="宋体" panose="02010600030101010101" pitchFamily="2" charset="-122"/>
              </a:rPr>
              <a:t>大剂量、快速给药可能会出现脑水肿、肺水肿和外周水肿（频率未知）。</a:t>
            </a:r>
            <a:endParaRPr lang="zh-CN" altLang="zh-CN" sz="1800" kern="100" dirty="0">
              <a:effectLst/>
              <a:latin typeface="Times New Roman" panose="02020603050405020304" pitchFamily="18" charset="0"/>
              <a:ea typeface="宋体" panose="02010600030101010101" pitchFamily="2" charset="-122"/>
            </a:endParaRPr>
          </a:p>
          <a:p>
            <a:pPr indent="228600" algn="just">
              <a:lnSpc>
                <a:spcPct val="90000"/>
              </a:lnSpc>
            </a:pPr>
            <a:r>
              <a:rPr lang="zh-CN" altLang="zh-CN" sz="1800" kern="100" dirty="0">
                <a:effectLst/>
                <a:latin typeface="Times New Roman" panose="02020603050405020304" pitchFamily="18" charset="0"/>
                <a:ea typeface="宋体" panose="02010600030101010101" pitchFamily="2" charset="-122"/>
              </a:rPr>
              <a:t>代谢异常：高血糖、尿糖</a:t>
            </a:r>
            <a:endParaRPr lang="zh-CN" altLang="zh-CN" sz="1800" kern="100" dirty="0">
              <a:effectLst/>
              <a:latin typeface="Times New Roman" panose="02020603050405020304" pitchFamily="18" charset="0"/>
              <a:ea typeface="宋体" panose="02010600030101010101" pitchFamily="2" charset="-122"/>
            </a:endParaRPr>
          </a:p>
          <a:p>
            <a:pPr indent="228600" algn="just">
              <a:lnSpc>
                <a:spcPct val="90000"/>
              </a:lnSpc>
            </a:pPr>
            <a:r>
              <a:rPr lang="zh-CN" altLang="zh-CN" sz="1800" kern="100" dirty="0">
                <a:effectLst/>
                <a:latin typeface="Times New Roman" panose="02020603050405020304" pitchFamily="18" charset="0"/>
                <a:ea typeface="宋体" panose="02010600030101010101" pitchFamily="2" charset="-122"/>
              </a:rPr>
              <a:t>肝脏：肝功能异常</a:t>
            </a:r>
            <a:endParaRPr lang="zh-CN" altLang="zh-CN" sz="1800" kern="100" dirty="0">
              <a:effectLst/>
              <a:latin typeface="Times New Roman" panose="02020603050405020304" pitchFamily="18" charset="0"/>
              <a:ea typeface="宋体" panose="02010600030101010101" pitchFamily="2" charset="-122"/>
            </a:endParaRPr>
          </a:p>
          <a:p>
            <a:pPr algn="just">
              <a:lnSpc>
                <a:spcPct val="90000"/>
              </a:lnSpc>
            </a:pPr>
            <a:r>
              <a:rPr lang="zh-CN" altLang="zh-CN" sz="1800" kern="100" dirty="0">
                <a:effectLst/>
                <a:latin typeface="Times New Roman" panose="02020603050405020304" pitchFamily="18" charset="0"/>
                <a:ea typeface="宋体" panose="02010600030101010101" pitchFamily="2" charset="-122"/>
              </a:rPr>
              <a:t>【禁忌】</a:t>
            </a:r>
            <a:endParaRPr lang="zh-CN" altLang="zh-CN" sz="1800" kern="100" dirty="0">
              <a:effectLst/>
              <a:latin typeface="Times New Roman" panose="02020603050405020304" pitchFamily="18" charset="0"/>
              <a:ea typeface="宋体" panose="02010600030101010101" pitchFamily="2" charset="-122"/>
            </a:endParaRPr>
          </a:p>
          <a:p>
            <a:pPr indent="228600" algn="just">
              <a:lnSpc>
                <a:spcPct val="90000"/>
              </a:lnSpc>
            </a:pPr>
            <a:r>
              <a:rPr lang="zh-CN" altLang="zh-CN" sz="1800" kern="100" dirty="0">
                <a:effectLst/>
                <a:latin typeface="Times New Roman" panose="02020603050405020304" pitchFamily="18" charset="0"/>
                <a:ea typeface="宋体" panose="02010600030101010101" pitchFamily="2" charset="-122"/>
              </a:rPr>
              <a:t>对本品中任何成份过敏者禁用。</a:t>
            </a:r>
            <a:endParaRPr lang="zh-CN" altLang="zh-CN" sz="1800" kern="100" dirty="0">
              <a:effectLst/>
              <a:latin typeface="Times New Roman" panose="02020603050405020304" pitchFamily="18" charset="0"/>
              <a:ea typeface="宋体" panose="02010600030101010101" pitchFamily="2" charset="-122"/>
            </a:endParaRPr>
          </a:p>
          <a:p>
            <a:pPr algn="just">
              <a:lnSpc>
                <a:spcPct val="90000"/>
              </a:lnSpc>
            </a:pPr>
            <a:r>
              <a:rPr lang="zh-CN" altLang="zh-CN" sz="1800" kern="100" dirty="0">
                <a:effectLst/>
                <a:latin typeface="Times New Roman" panose="02020603050405020304" pitchFamily="18" charset="0"/>
                <a:ea typeface="宋体" panose="02010600030101010101" pitchFamily="2" charset="-122"/>
              </a:rPr>
              <a:t>【注意事项】</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慎重给药（以下患者需谨慎用药）</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因肾脏疾病导致肾功能不全患者（可能引起酸碱平衡和电解质异常）；</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心功能不全患者（体液量过多可能增加心脏负荷）；</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高渗性脱水患者（细胞内、组织间液增加，可能导致症状加重）；</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因阻塞性尿路疾病导致尿量减少的患者（体液量可能过多）；</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糖尿病患者（引起血糖升高，可能导致症状加重）；</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水肿性疾病患者，如肾病综合征、肝硬化腹水、充血性心力衰竭、急性左心衰竭、脑水肿及特发性水肿等；</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高血压患者；</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低钾血症患者。</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effectLst/>
                <a:latin typeface="Times New Roman" panose="02020603050405020304" pitchFamily="18" charset="0"/>
                <a:ea typeface="宋体" panose="02010600030101010101" pitchFamily="2" charset="-122"/>
              </a:rPr>
              <a:t>输注过程中应注意监测：</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effectLst/>
                <a:latin typeface="Times New Roman" panose="02020603050405020304" pitchFamily="18" charset="0"/>
                <a:ea typeface="宋体" panose="02010600030101010101" pitchFamily="2" charset="-122"/>
              </a:rPr>
              <a:t>血清钠、钾、氯浓度；</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effectLst/>
                <a:latin typeface="Times New Roman" panose="02020603050405020304" pitchFamily="18" charset="0"/>
                <a:ea typeface="宋体" panose="02010600030101010101" pitchFamily="2" charset="-122"/>
              </a:rPr>
              <a:t>血液酸碱平衡指标；</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effectLst/>
                <a:latin typeface="Times New Roman" panose="02020603050405020304" pitchFamily="18" charset="0"/>
                <a:ea typeface="宋体" panose="02010600030101010101" pitchFamily="2" charset="-122"/>
              </a:rPr>
              <a:t>肾功能；</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effectLst/>
                <a:latin typeface="Times New Roman" panose="02020603050405020304" pitchFamily="18" charset="0"/>
                <a:ea typeface="宋体" panose="02010600030101010101" pitchFamily="2" charset="-122"/>
              </a:rPr>
              <a:t>血压和心肺功能。</a:t>
            </a:r>
            <a:endParaRPr lang="zh-CN" altLang="zh-CN" sz="1800" kern="100" dirty="0">
              <a:effectLst/>
              <a:latin typeface="Times New Roman" panose="02020603050405020304" pitchFamily="18" charset="0"/>
              <a:ea typeface="宋体" panose="02010600030101010101" pitchFamily="2" charset="-122"/>
            </a:endParaRPr>
          </a:p>
          <a:p>
            <a:pPr marL="342900" lvl="0" indent="-342900" algn="just" fontAlgn="base">
              <a:lnSpc>
                <a:spcPct val="90000"/>
              </a:lnSpc>
              <a:buFont typeface="+mj-lt"/>
              <a:buAutoNum type="arabicPeriod"/>
            </a:pPr>
            <a:r>
              <a:rPr lang="zh-CN" altLang="zh-CN" sz="1800" kern="0" dirty="0">
                <a:solidFill>
                  <a:srgbClr val="000000"/>
                </a:solidFill>
                <a:effectLst/>
                <a:latin typeface="Times New Roman" panose="02020603050405020304" pitchFamily="18" charset="0"/>
                <a:ea typeface="宋体" panose="02010600030101010101" pitchFamily="2" charset="-122"/>
              </a:rPr>
              <a:t>治疗脱水时，应根据其脱水程度、类型等决定补液量、</a:t>
            </a:r>
            <a:r>
              <a:rPr lang="en-US" altLang="zh-CN" sz="1800" kern="0" dirty="0">
                <a:solidFill>
                  <a:srgbClr val="000000"/>
                </a:solidFill>
                <a:effectLst/>
                <a:latin typeface="Times New Roman" panose="02020603050405020304" pitchFamily="18" charset="0"/>
                <a:ea typeface="宋体" panose="02010600030101010101" pitchFamily="2" charset="-122"/>
              </a:rPr>
              <a:t>   </a:t>
            </a:r>
            <a:r>
              <a:rPr lang="zh-CN" altLang="zh-CN" sz="1800" kern="0" dirty="0">
                <a:solidFill>
                  <a:srgbClr val="000000"/>
                </a:solidFill>
                <a:effectLst/>
                <a:latin typeface="Times New Roman" panose="02020603050405020304" pitchFamily="18" charset="0"/>
                <a:ea typeface="宋体" panose="02010600030101010101" pitchFamily="2" charset="-122"/>
              </a:rPr>
              <a:t>种类、途径和速度。</a:t>
            </a:r>
            <a:endParaRPr lang="zh-CN" altLang="zh-CN" sz="1800" kern="100" dirty="0">
              <a:effectLst/>
              <a:latin typeface="Times New Roman" panose="02020603050405020304" pitchFamily="18" charset="0"/>
              <a:ea typeface="宋体" panose="02010600030101010101" pitchFamily="2" charset="-122"/>
            </a:endParaRPr>
          </a:p>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85750" indent="-285750">
              <a:spcBef>
                <a:spcPct val="50000"/>
              </a:spcBef>
              <a:buFont typeface="Wingdings" panose="05000000000000000000" pitchFamily="2" charset="2"/>
              <a:buChar char="ü"/>
            </a:pPr>
            <a:r>
              <a:rPr lang="zh-CN" altLang="en-US" sz="1200" b="1" dirty="0">
                <a:latin typeface="Arial" panose="020B0604020202020204" pitchFamily="34" charset="0"/>
                <a:ea typeface="黑体" panose="02010609060101010101" charset="-122"/>
              </a:rPr>
              <a:t>醋酸代谢速率快，输注后不引起体内蓄积</a:t>
            </a:r>
            <a:endParaRPr lang="zh-CN" altLang="en-US" sz="1200" b="1" dirty="0">
              <a:latin typeface="Arial" panose="020B0604020202020204" pitchFamily="34" charset="0"/>
              <a:ea typeface="黑体" panose="02010609060101010101" charset="-122"/>
            </a:endParaRPr>
          </a:p>
          <a:p>
            <a:pPr marL="285750" indent="-285750">
              <a:spcBef>
                <a:spcPct val="50000"/>
              </a:spcBef>
              <a:buFont typeface="Wingdings" panose="05000000000000000000" pitchFamily="2" charset="2"/>
              <a:buChar char="ü"/>
            </a:pPr>
            <a:r>
              <a:rPr lang="zh-CN" altLang="en-US" sz="1200" b="1" dirty="0">
                <a:latin typeface="Arial" panose="020B0604020202020204" pitchFamily="34" charset="0"/>
                <a:ea typeface="黑体" panose="02010609060101010101" charset="-122"/>
              </a:rPr>
              <a:t>醋酸不升高血乳酸水平，对本身具有高乳酸水平的重症患者更加安全</a:t>
            </a:r>
            <a:endParaRPr lang="zh-CN" altLang="en-US" sz="1200" b="1" dirty="0">
              <a:latin typeface="Arial" panose="020B0604020202020204" pitchFamily="34" charset="0"/>
              <a:ea typeface="黑体" panose="02010609060101010101" charset="-122"/>
            </a:endParaRPr>
          </a:p>
          <a:p>
            <a:pPr marL="285750" indent="-285750">
              <a:spcBef>
                <a:spcPct val="50000"/>
              </a:spcBef>
              <a:buFont typeface="Wingdings" panose="05000000000000000000" pitchFamily="2" charset="2"/>
              <a:buChar char="ü"/>
            </a:pPr>
            <a:r>
              <a:rPr lang="zh-CN" altLang="en-US" sz="1200" b="1" dirty="0">
                <a:latin typeface="Arial" panose="020B0604020202020204" pitchFamily="34" charset="0"/>
                <a:ea typeface="黑体" panose="02010609060101010101" charset="-122"/>
              </a:rPr>
              <a:t>醋酸代谢不依赖肝脏和肾脏，适用于不耐受乳酸的肝肾功能受损患者</a:t>
            </a:r>
            <a:endParaRPr lang="zh-CN" altLang="en-US" sz="1200" b="1" dirty="0">
              <a:latin typeface="Arial" panose="020B0604020202020204" pitchFamily="34" charset="0"/>
              <a:ea typeface="黑体" panose="02010609060101010101" charset="-122"/>
            </a:endParaRPr>
          </a:p>
          <a:p>
            <a:pPr marL="285750" indent="-285750">
              <a:spcBef>
                <a:spcPct val="50000"/>
              </a:spcBef>
              <a:buFont typeface="Wingdings" panose="05000000000000000000" pitchFamily="2" charset="2"/>
              <a:buChar char="ü"/>
            </a:pPr>
            <a:r>
              <a:rPr lang="zh-CN" altLang="en-US" sz="1200" b="1" dirty="0">
                <a:latin typeface="Arial" panose="020B0604020202020204" pitchFamily="34" charset="0"/>
                <a:ea typeface="黑体" panose="02010609060101010101" charset="-122"/>
              </a:rPr>
              <a:t>为等渗性溶液，不易引起低渗性组织水肿</a:t>
            </a:r>
            <a:endParaRPr lang="en-US" altLang="zh-CN" sz="1200" b="1" dirty="0">
              <a:latin typeface="Arial" panose="020B0604020202020204" pitchFamily="34" charset="0"/>
              <a:ea typeface="黑体" panose="02010609060101010101" charset="-122"/>
            </a:endParaRPr>
          </a:p>
          <a:p>
            <a:pPr marL="285750" indent="-285750">
              <a:spcBef>
                <a:spcPct val="50000"/>
              </a:spcBef>
              <a:buFont typeface="Wingdings" panose="05000000000000000000" pitchFamily="2" charset="2"/>
              <a:buChar char="ü"/>
            </a:pPr>
            <a:r>
              <a:rPr lang="zh-CN" altLang="en-US" sz="1200" b="1" dirty="0">
                <a:latin typeface="Arial" panose="020B0604020202020204" pitchFamily="34" charset="0"/>
                <a:ea typeface="黑体" panose="02010609060101010101" charset="-122"/>
              </a:rPr>
              <a:t>增加 </a:t>
            </a:r>
            <a:r>
              <a:rPr lang="en-US" altLang="zh-CN" sz="1200" b="1" dirty="0">
                <a:latin typeface="Arial" panose="020B0604020202020204" pitchFamily="34" charset="0"/>
                <a:ea typeface="黑体" panose="02010609060101010101" charset="-122"/>
              </a:rPr>
              <a:t>0.5% </a:t>
            </a:r>
            <a:r>
              <a:rPr lang="zh-CN" altLang="en-US" sz="1200" b="1" dirty="0">
                <a:latin typeface="Arial" panose="020B0604020202020204" pitchFamily="34" charset="0"/>
                <a:ea typeface="黑体" panose="02010609060101010101" charset="-122"/>
              </a:rPr>
              <a:t>葡萄糖，对于非糖尿病患者而言，不会引起血糖升高，还可有效降低因术前禁食、手术时间较长出现的低血糖现象，可预防或减轻危重症患者应激状态下出现的胰岛素抵抗，同时还可降低酮体生成，抑制脂肪和蛋白质的代谢，利于术后康复。</a:t>
            </a:r>
            <a:br>
              <a:rPr lang="zh-CN" altLang="en-US" sz="1200" b="1" dirty="0">
                <a:latin typeface="Arial" panose="020B0604020202020204" pitchFamily="34" charset="0"/>
                <a:ea typeface="黑体" panose="02010609060101010101" charset="-122"/>
              </a:rPr>
            </a:br>
            <a:endParaRPr lang="en-US" altLang="zh-CN" sz="1200" b="1" dirty="0">
              <a:latin typeface="Arial" panose="020B0604020202020204" pitchFamily="34" charset="0"/>
              <a:ea typeface="黑体" panose="02010609060101010101" charset="-122"/>
            </a:endParaRPr>
          </a:p>
          <a:p>
            <a:endParaRPr lang="zh-CN" altLang="en-US" dirty="0"/>
          </a:p>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image" Target="../media/image1.jpe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5" Type="http://schemas.openxmlformats.org/officeDocument/2006/relationships/tags" Target="../tags/tag13.xml"/><Relationship Id="rId14" Type="http://schemas.openxmlformats.org/officeDocument/2006/relationships/tags" Target="../tags/tag12.xml"/><Relationship Id="rId13" Type="http://schemas.openxmlformats.org/officeDocument/2006/relationships/tags" Target="../tags/tag1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94.xml"/><Relationship Id="rId8" Type="http://schemas.openxmlformats.org/officeDocument/2006/relationships/tags" Target="../tags/tag93.xml"/><Relationship Id="rId7" Type="http://schemas.openxmlformats.org/officeDocument/2006/relationships/tags" Target="../tags/tag92.xml"/><Relationship Id="rId6" Type="http://schemas.openxmlformats.org/officeDocument/2006/relationships/image" Target="../media/image1.jpeg"/><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4" Type="http://schemas.openxmlformats.org/officeDocument/2006/relationships/tags" Target="../tags/tag99.xml"/><Relationship Id="rId13" Type="http://schemas.openxmlformats.org/officeDocument/2006/relationships/tags" Target="../tags/tag98.xml"/><Relationship Id="rId12" Type="http://schemas.openxmlformats.org/officeDocument/2006/relationships/tags" Target="../tags/tag97.xml"/><Relationship Id="rId11" Type="http://schemas.openxmlformats.org/officeDocument/2006/relationships/tags" Target="../tags/tag96.xml"/><Relationship Id="rId10" Type="http://schemas.openxmlformats.org/officeDocument/2006/relationships/tags" Target="../tags/tag95.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tags" Target="../tags/tag102.xml"/><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14.xml"/><Relationship Id="rId8" Type="http://schemas.openxmlformats.org/officeDocument/2006/relationships/tags" Target="../tags/tag113.xml"/><Relationship Id="rId7" Type="http://schemas.openxmlformats.org/officeDocument/2006/relationships/tags" Target="../tags/tag112.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22.xml"/><Relationship Id="rId8" Type="http://schemas.openxmlformats.org/officeDocument/2006/relationships/tags" Target="../tags/tag121.xml"/><Relationship Id="rId7" Type="http://schemas.openxmlformats.org/officeDocument/2006/relationships/tags" Target="../tags/tag120.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tags" Target="../tags/tag115.xml"/><Relationship Id="rId11" Type="http://schemas.openxmlformats.org/officeDocument/2006/relationships/tags" Target="../tags/tag124.xml"/><Relationship Id="rId10" Type="http://schemas.openxmlformats.org/officeDocument/2006/relationships/tags" Target="../tags/tag123.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32.xml"/><Relationship Id="rId8" Type="http://schemas.openxmlformats.org/officeDocument/2006/relationships/tags" Target="../tags/tag131.xml"/><Relationship Id="rId7" Type="http://schemas.openxmlformats.org/officeDocument/2006/relationships/tags" Target="../tags/tag130.xml"/><Relationship Id="rId6" Type="http://schemas.openxmlformats.org/officeDocument/2006/relationships/tags" Target="../tags/tag129.xml"/><Relationship Id="rId5" Type="http://schemas.openxmlformats.org/officeDocument/2006/relationships/tags" Target="../tags/tag128.xml"/><Relationship Id="rId4" Type="http://schemas.openxmlformats.org/officeDocument/2006/relationships/tags" Target="../tags/tag127.xml"/><Relationship Id="rId3" Type="http://schemas.openxmlformats.org/officeDocument/2006/relationships/tags" Target="../tags/tag126.xml"/><Relationship Id="rId2" Type="http://schemas.openxmlformats.org/officeDocument/2006/relationships/tags" Target="../tags/tag125.xml"/><Relationship Id="rId11" Type="http://schemas.openxmlformats.org/officeDocument/2006/relationships/tags" Target="../tags/tag134.xml"/><Relationship Id="rId10" Type="http://schemas.openxmlformats.org/officeDocument/2006/relationships/tags" Target="../tags/tag133.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42.xml"/><Relationship Id="rId8" Type="http://schemas.openxmlformats.org/officeDocument/2006/relationships/tags" Target="../tags/tag141.xml"/><Relationship Id="rId7" Type="http://schemas.openxmlformats.org/officeDocument/2006/relationships/tags" Target="../tags/tag140.xml"/><Relationship Id="rId6" Type="http://schemas.openxmlformats.org/officeDocument/2006/relationships/tags" Target="../tags/tag139.xml"/><Relationship Id="rId5" Type="http://schemas.openxmlformats.org/officeDocument/2006/relationships/tags" Target="../tags/tag138.xml"/><Relationship Id="rId4" Type="http://schemas.openxmlformats.org/officeDocument/2006/relationships/tags" Target="../tags/tag137.xml"/><Relationship Id="rId3" Type="http://schemas.openxmlformats.org/officeDocument/2006/relationships/tags" Target="../tags/tag136.xml"/><Relationship Id="rId2" Type="http://schemas.openxmlformats.org/officeDocument/2006/relationships/tags" Target="../tags/tag135.xml"/><Relationship Id="rId11" Type="http://schemas.openxmlformats.org/officeDocument/2006/relationships/tags" Target="../tags/tag144.xml"/><Relationship Id="rId10" Type="http://schemas.openxmlformats.org/officeDocument/2006/relationships/tags" Target="../tags/tag143.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52.xml"/><Relationship Id="rId8" Type="http://schemas.openxmlformats.org/officeDocument/2006/relationships/tags" Target="../tags/tag151.xml"/><Relationship Id="rId7" Type="http://schemas.openxmlformats.org/officeDocument/2006/relationships/tags" Target="../tags/tag150.xml"/><Relationship Id="rId6" Type="http://schemas.openxmlformats.org/officeDocument/2006/relationships/tags" Target="../tags/tag149.xml"/><Relationship Id="rId5" Type="http://schemas.openxmlformats.org/officeDocument/2006/relationships/tags" Target="../tags/tag148.xml"/><Relationship Id="rId4" Type="http://schemas.openxmlformats.org/officeDocument/2006/relationships/tags" Target="../tags/tag147.xml"/><Relationship Id="rId3" Type="http://schemas.openxmlformats.org/officeDocument/2006/relationships/tags" Target="../tags/tag146.xml"/><Relationship Id="rId2" Type="http://schemas.openxmlformats.org/officeDocument/2006/relationships/tags" Target="../tags/tag145.xml"/><Relationship Id="rId13" Type="http://schemas.openxmlformats.org/officeDocument/2006/relationships/tags" Target="../tags/tag156.xml"/><Relationship Id="rId12" Type="http://schemas.openxmlformats.org/officeDocument/2006/relationships/tags" Target="../tags/tag155.xml"/><Relationship Id="rId11" Type="http://schemas.openxmlformats.org/officeDocument/2006/relationships/tags" Target="../tags/tag154.xml"/><Relationship Id="rId10" Type="http://schemas.openxmlformats.org/officeDocument/2006/relationships/tags" Target="../tags/tag153.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64.xml"/><Relationship Id="rId8" Type="http://schemas.openxmlformats.org/officeDocument/2006/relationships/tags" Target="../tags/tag163.xml"/><Relationship Id="rId7" Type="http://schemas.openxmlformats.org/officeDocument/2006/relationships/tags" Target="../tags/tag162.xml"/><Relationship Id="rId6" Type="http://schemas.openxmlformats.org/officeDocument/2006/relationships/tags" Target="../tags/tag161.xml"/><Relationship Id="rId5" Type="http://schemas.openxmlformats.org/officeDocument/2006/relationships/tags" Target="../tags/tag160.xml"/><Relationship Id="rId4" Type="http://schemas.openxmlformats.org/officeDocument/2006/relationships/tags" Target="../tags/tag159.xml"/><Relationship Id="rId3" Type="http://schemas.openxmlformats.org/officeDocument/2006/relationships/tags" Target="../tags/tag158.xml"/><Relationship Id="rId2" Type="http://schemas.openxmlformats.org/officeDocument/2006/relationships/tags" Target="../tags/tag157.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4" Type="http://schemas.openxmlformats.org/officeDocument/2006/relationships/tags" Target="../tags/tag33.xml"/><Relationship Id="rId13" Type="http://schemas.openxmlformats.org/officeDocument/2006/relationships/tags" Target="../tags/tag32.xml"/><Relationship Id="rId12" Type="http://schemas.openxmlformats.org/officeDocument/2006/relationships/tags" Target="../tags/tag31.xml"/><Relationship Id="rId11" Type="http://schemas.openxmlformats.org/officeDocument/2006/relationships/tags" Target="../tags/tag30.xml"/><Relationship Id="rId10" Type="http://schemas.openxmlformats.org/officeDocument/2006/relationships/tags" Target="../tags/tag29.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41.xml"/><Relationship Id="rId8" Type="http://schemas.openxmlformats.org/officeDocument/2006/relationships/tags" Target="../tags/tag40.xml"/><Relationship Id="rId7" Type="http://schemas.openxmlformats.org/officeDocument/2006/relationships/tags" Target="../tags/tag39.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0" Type="http://schemas.openxmlformats.org/officeDocument/2006/relationships/tags" Target="../tags/tag42.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50.xml"/><Relationship Id="rId8" Type="http://schemas.openxmlformats.org/officeDocument/2006/relationships/tags" Target="../tags/tag49.xml"/><Relationship Id="rId7" Type="http://schemas.openxmlformats.org/officeDocument/2006/relationships/tags" Target="../tags/tag48.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2" Type="http://schemas.openxmlformats.org/officeDocument/2006/relationships/tags" Target="../tags/tag53.xml"/><Relationship Id="rId11" Type="http://schemas.openxmlformats.org/officeDocument/2006/relationships/tags" Target="../tags/tag52.xml"/><Relationship Id="rId10" Type="http://schemas.openxmlformats.org/officeDocument/2006/relationships/tags" Target="../tags/tag51.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60.xml"/><Relationship Id="rId7" Type="http://schemas.openxmlformats.org/officeDocument/2006/relationships/tags" Target="../tags/tag59.xml"/><Relationship Id="rId6" Type="http://schemas.openxmlformats.org/officeDocument/2006/relationships/tags" Target="../tags/tag58.xml"/><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0" Type="http://schemas.openxmlformats.org/officeDocument/2006/relationships/tags" Target="../tags/tag7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80.xml"/><Relationship Id="rId8" Type="http://schemas.openxmlformats.org/officeDocument/2006/relationships/tags" Target="../tags/tag79.xml"/><Relationship Id="rId7" Type="http://schemas.openxmlformats.org/officeDocument/2006/relationships/tags" Target="../tags/tag78.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4" name="组合 3"/>
          <p:cNvGrpSpPr/>
          <p:nvPr>
            <p:custDataLst>
              <p:tags r:id="rId2"/>
            </p:custDataLst>
          </p:nvPr>
        </p:nvGrpSpPr>
        <p:grpSpPr>
          <a:xfrm>
            <a:off x="-635" y="13970"/>
            <a:ext cx="5827395" cy="5433695"/>
            <a:chOff x="-1" y="22"/>
            <a:chExt cx="9177" cy="8557"/>
          </a:xfrm>
        </p:grpSpPr>
        <p:sp>
          <p:nvSpPr>
            <p:cNvPr id="8" name="Flying impression design ——飞印象设计是一家专业的广告设计制作工作室，专注于平面、OFFICE、摄影等业务，工作室成立于2016年，拥有高水平的设计团队，已经立足于市场，今后将输出更多精致作品。"/>
            <p:cNvSpPr/>
            <p:nvPr userDrawn="1">
              <p:custDataLst>
                <p:tags r:id="rId3"/>
              </p:custDataLst>
            </p:nvPr>
          </p:nvSpPr>
          <p:spPr>
            <a:xfrm rot="5400000">
              <a:off x="1035" y="1894"/>
              <a:ext cx="7181" cy="6190"/>
            </a:xfrm>
            <a:prstGeom prst="hexagon">
              <a:avLst>
                <a:gd name="adj" fmla="val 29255"/>
                <a:gd name="vf" fmla="val 115470"/>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lying impression design ——飞印象设计是一家专业的广告设计制作工作室，专注于平面、OFFICE、摄影等业务，工作室成立于2016年，拥有高水平的设计团队，已经立足于市场，今后将输出更多精致作品。"/>
            <p:cNvSpPr/>
            <p:nvPr userDrawn="1">
              <p:custDataLst>
                <p:tags r:id="rId4"/>
              </p:custDataLst>
            </p:nvPr>
          </p:nvSpPr>
          <p:spPr>
            <a:xfrm rot="5400000">
              <a:off x="-226" y="247"/>
              <a:ext cx="3275" cy="282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lying impression design ——飞印象设计是一家专业的广告设计制作工作室，专注于平面、OFFICE、摄影等业务，工作室成立于2016年，拥有高水平的设计团队，已经立足于市场，今后将输出更多精致作品。"/>
            <p:cNvSpPr/>
            <p:nvPr userDrawn="1">
              <p:custDataLst>
                <p:tags r:id="rId5"/>
              </p:custDataLst>
            </p:nvPr>
          </p:nvSpPr>
          <p:spPr>
            <a:xfrm rot="5400000">
              <a:off x="1528" y="2123"/>
              <a:ext cx="6651" cy="5734"/>
            </a:xfrm>
            <a:prstGeom prst="hexagon">
              <a:avLst>
                <a:gd name="adj" fmla="val 29255"/>
                <a:gd name="vf" fmla="val 115470"/>
              </a:avLst>
            </a:prstGeom>
            <a:blipFill dpi="0" rotWithShape="0">
              <a:blip r:embed="rId6"/>
              <a:srcRect/>
              <a:stretch>
                <a:fillRect l="-30000" r="-30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Flying impression design ——飞印象设计是一家专业的广告设计制作工作室，专注于平面、OFFICE、摄影等业务，工作室成立于2016年，拥有高水平的设计团队，已经立足于市场，今后将输出更多精致作品。"/>
            <p:cNvSpPr/>
            <p:nvPr userDrawn="1">
              <p:custDataLst>
                <p:tags r:id="rId7"/>
              </p:custDataLst>
            </p:nvPr>
          </p:nvSpPr>
          <p:spPr>
            <a:xfrm rot="16200000" flipH="1">
              <a:off x="7809" y="1929"/>
              <a:ext cx="1468" cy="12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Flying impression design ——飞印象设计是一家专业的广告设计制作工作室，专注于平面、OFFICE、摄影等业务，工作室成立于2016年，拥有高水平的设计团队，已经立足于市场，今后将输出更多精致作品。"/>
          <p:cNvSpPr/>
          <p:nvPr>
            <p:custDataLst>
              <p:tags r:id="rId8"/>
            </p:custDataLst>
          </p:nvPr>
        </p:nvSpPr>
        <p:spPr>
          <a:xfrm flipH="1">
            <a:off x="2061845" y="982345"/>
            <a:ext cx="10130155" cy="5875655"/>
          </a:xfrm>
          <a:custGeom>
            <a:avLst/>
            <a:gdLst>
              <a:gd name="connsiteX0" fmla="*/ 0 w 1553363"/>
              <a:gd name="connsiteY0" fmla="*/ 0 h 900950"/>
              <a:gd name="connsiteX1" fmla="*/ 1553363 w 1553363"/>
              <a:gd name="connsiteY1" fmla="*/ 900950 h 900950"/>
              <a:gd name="connsiteX2" fmla="*/ 0 w 1553363"/>
              <a:gd name="connsiteY2" fmla="*/ 900950 h 900950"/>
              <a:gd name="connsiteX3" fmla="*/ 0 w 1553363"/>
              <a:gd name="connsiteY3" fmla="*/ 0 h 900950"/>
            </a:gdLst>
            <a:ahLst/>
            <a:cxnLst>
              <a:cxn ang="0">
                <a:pos x="connsiteX0" y="connsiteY0"/>
              </a:cxn>
              <a:cxn ang="0">
                <a:pos x="connsiteX1" y="connsiteY1"/>
              </a:cxn>
              <a:cxn ang="0">
                <a:pos x="connsiteX2" y="connsiteY2"/>
              </a:cxn>
              <a:cxn ang="0">
                <a:pos x="connsiteX3" y="connsiteY3"/>
              </a:cxn>
            </a:cxnLst>
            <a:rect l="l" t="t" r="r" b="b"/>
            <a:pathLst>
              <a:path w="1553363" h="900950">
                <a:moveTo>
                  <a:pt x="0" y="0"/>
                </a:moveTo>
                <a:lnTo>
                  <a:pt x="1553363" y="900950"/>
                </a:lnTo>
                <a:lnTo>
                  <a:pt x="0" y="90095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日期占位符 15"/>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a:lstStyle/>
          <a:p>
            <a:endParaRPr lang="zh-CN" altLang="en-US" dirty="0"/>
          </a:p>
        </p:txBody>
      </p:sp>
      <p:sp>
        <p:nvSpPr>
          <p:cNvPr id="18" name="灯片编号占位符 17"/>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2" name="标题 1"/>
          <p:cNvSpPr>
            <a:spLocks noGrp="1"/>
          </p:cNvSpPr>
          <p:nvPr>
            <p:ph type="ctrTitle" hasCustomPrompt="1"/>
            <p:custDataLst>
              <p:tags r:id="rId12"/>
            </p:custDataLst>
          </p:nvPr>
        </p:nvSpPr>
        <p:spPr>
          <a:xfrm>
            <a:off x="6952129" y="3793258"/>
            <a:ext cx="5196329" cy="863558"/>
          </a:xfrm>
        </p:spPr>
        <p:txBody>
          <a:bodyPr lIns="101600" tIns="38100" rIns="25400" bIns="38100" anchor="t" anchorCtr="0">
            <a:noAutofit/>
          </a:bodyPr>
          <a:lstStyle>
            <a:lvl1pPr algn="ctr">
              <a:defRPr sz="5400" spc="600" baseline="0">
                <a:solidFill>
                  <a:schemeClr val="bg1"/>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13"/>
            </p:custDataLst>
          </p:nvPr>
        </p:nvSpPr>
        <p:spPr>
          <a:xfrm>
            <a:off x="6952129" y="4714872"/>
            <a:ext cx="5196329" cy="642796"/>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bg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5" name="文本占位符 4"/>
          <p:cNvSpPr>
            <a:spLocks noGrp="1"/>
          </p:cNvSpPr>
          <p:nvPr>
            <p:ph type="body" sz="quarter" idx="13" hasCustomPrompt="1"/>
            <p:custDataLst>
              <p:tags r:id="rId14"/>
            </p:custDataLst>
          </p:nvPr>
        </p:nvSpPr>
        <p:spPr>
          <a:xfrm>
            <a:off x="9562915" y="5431926"/>
            <a:ext cx="2518308" cy="540000"/>
          </a:xfrm>
        </p:spPr>
        <p:txBody>
          <a:bodyPr/>
          <a:lstStyle>
            <a:lvl1pPr marL="0" indent="0" algn="ctr">
              <a:buNone/>
              <a:defRPr baseline="0">
                <a:solidFill>
                  <a:schemeClr val="bg1"/>
                </a:solidFill>
              </a:defRPr>
            </a:lvl1pPr>
          </a:lstStyle>
          <a:p>
            <a:pPr lvl="0"/>
            <a:r>
              <a:rPr lang="zh-CN" altLang="en-US" dirty="0"/>
              <a:t>单击此处编辑文本</a:t>
            </a:r>
            <a:endParaRPr lang="zh-CN" altLang="en-US" dirty="0"/>
          </a:p>
        </p:txBody>
      </p:sp>
      <p:sp>
        <p:nvSpPr>
          <p:cNvPr id="20" name="文本占位符 19"/>
          <p:cNvSpPr>
            <a:spLocks noGrp="1"/>
          </p:cNvSpPr>
          <p:nvPr>
            <p:ph type="body" sz="quarter" idx="14" hasCustomPrompt="1"/>
            <p:custDataLst>
              <p:tags r:id="rId15"/>
            </p:custDataLst>
          </p:nvPr>
        </p:nvSpPr>
        <p:spPr>
          <a:xfrm>
            <a:off x="7036227" y="5431926"/>
            <a:ext cx="2518308" cy="540000"/>
          </a:xfrm>
        </p:spPr>
        <p:txBody>
          <a:bodyPr/>
          <a:lstStyle>
            <a:lvl1pPr marL="0" indent="0" algn="ctr">
              <a:buNone/>
              <a:defRPr baseline="0">
                <a:solidFill>
                  <a:schemeClr val="bg1"/>
                </a:solidFill>
              </a:defRPr>
            </a:lvl1pPr>
          </a:lstStyle>
          <a:p>
            <a:pPr lvl="0"/>
            <a:r>
              <a:rPr lang="zh-CN" altLang="en-US" dirty="0"/>
              <a:t>单击此处编辑文本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10" name="组合 9"/>
          <p:cNvGrpSpPr/>
          <p:nvPr>
            <p:custDataLst>
              <p:tags r:id="rId2"/>
            </p:custDataLst>
          </p:nvPr>
        </p:nvGrpSpPr>
        <p:grpSpPr>
          <a:xfrm>
            <a:off x="0" y="0"/>
            <a:ext cx="12192002" cy="6858000"/>
            <a:chOff x="0" y="0"/>
            <a:chExt cx="12192002" cy="6858000"/>
          </a:xfrm>
        </p:grpSpPr>
        <p:sp>
          <p:nvSpPr>
            <p:cNvPr id="11" name="等腰三角形 10"/>
            <p:cNvSpPr/>
            <p:nvPr userDrawn="1">
              <p:custDataLst>
                <p:tags r:id="rId3"/>
              </p:custDataLst>
            </p:nvPr>
          </p:nvSpPr>
          <p:spPr>
            <a:xfrm rot="16200000">
              <a:off x="10729948" y="5395946"/>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custDataLst>
                <p:tags r:id="rId4"/>
              </p:custDataLst>
            </p:nvPr>
          </p:nvSpPr>
          <p:spPr>
            <a:xfrm rot="5400000">
              <a:off x="522254" y="-522254"/>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8"/>
            </p:custDataLst>
          </p:nvPr>
        </p:nvSpPr>
        <p:spPr>
          <a:xfrm>
            <a:off x="669930" y="952508"/>
            <a:ext cx="10852237" cy="5388907"/>
          </a:xfrm>
        </p:spPr>
        <p:txBody>
          <a:bodyPr/>
          <a:lstStyle>
            <a:lvl1pPr>
              <a:defRPr baseline="0"/>
            </a:lvl1pPr>
            <a:lvl2pPr>
              <a:defRPr baseline="0"/>
            </a:lvl2pPr>
            <a:lvl3pPr>
              <a:defRPr baseline="0"/>
            </a:lvl3pPr>
            <a:lvl4pPr>
              <a:defRPr baseline="0"/>
            </a:lvl4pPr>
            <a:lvl5pPr>
              <a:defRPr baseline="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6" name="组合 5"/>
          <p:cNvGrpSpPr/>
          <p:nvPr>
            <p:custDataLst>
              <p:tags r:id="rId2"/>
            </p:custDataLst>
          </p:nvPr>
        </p:nvGrpSpPr>
        <p:grpSpPr>
          <a:xfrm>
            <a:off x="0" y="13448"/>
            <a:ext cx="12192000" cy="6844552"/>
            <a:chOff x="0" y="13448"/>
            <a:chExt cx="12192000" cy="6844552"/>
          </a:xfrm>
        </p:grpSpPr>
        <p:sp>
          <p:nvSpPr>
            <p:cNvPr id="7" name="Flying impression design ——飞印象设计是一家专业的广告设计制作工作室，专注于平面、OFFICE、摄影等业务，工作室成立于2016年，拥有高水平的设计团队，已经立足于市场，今后将输出更多精致作品。"/>
            <p:cNvSpPr/>
            <p:nvPr>
              <p:custDataLst>
                <p:tags r:id="rId3"/>
              </p:custDataLst>
            </p:nvPr>
          </p:nvSpPr>
          <p:spPr>
            <a:xfrm rot="5400000">
              <a:off x="657281" y="1202894"/>
              <a:ext cx="4559884" cy="3930934"/>
            </a:xfrm>
            <a:prstGeom prst="hexagon">
              <a:avLst>
                <a:gd name="adj" fmla="val 29255"/>
                <a:gd name="vf" fmla="val 115470"/>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8" name="Flying impression design ——飞印象设计是一家专业的广告设计制作工作室，专注于平面、OFFICE、摄影等业务，工作室成立于2016年，拥有高水平的设计团队，已经立足于市场，今后将输出更多精致作品。"/>
            <p:cNvSpPr/>
            <p:nvPr>
              <p:custDataLst>
                <p:tags r:id="rId4"/>
              </p:custDataLst>
            </p:nvPr>
          </p:nvSpPr>
          <p:spPr>
            <a:xfrm rot="5400000">
              <a:off x="-143435" y="156883"/>
              <a:ext cx="2079812" cy="179294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9" name="Flying impression design ——飞印象设计是一家专业的广告设计制作工作室，专注于平面、OFFICE、摄影等业务，工作室成立于2016年，拥有高水平的设计团队，已经立足于市场，今后将输出更多精致作品。"/>
            <p:cNvSpPr/>
            <p:nvPr>
              <p:custDataLst>
                <p:tags r:id="rId5"/>
              </p:custDataLst>
            </p:nvPr>
          </p:nvSpPr>
          <p:spPr>
            <a:xfrm rot="5400000">
              <a:off x="970518" y="1347911"/>
              <a:ext cx="4223444" cy="3640900"/>
            </a:xfrm>
            <a:prstGeom prst="hexagon">
              <a:avLst>
                <a:gd name="adj" fmla="val 29255"/>
                <a:gd name="vf" fmla="val 115470"/>
              </a:avLst>
            </a:prstGeom>
            <a:blipFill dpi="0" rotWithShape="0">
              <a:blip r:embed="rId6"/>
              <a:srcRect/>
              <a:stretch>
                <a:fillRect l="-30000" r="-30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10" name="Flying impression design ——飞印象设计是一家专业的广告设计制作工作室，专注于平面、OFFICE、摄影等业务，工作室成立于2016年，拥有高水平的设计团队，已经立足于市场，今后将输出更多精致作品。"/>
            <p:cNvSpPr/>
            <p:nvPr>
              <p:custDataLst>
                <p:tags r:id="rId7"/>
              </p:custDataLst>
            </p:nvPr>
          </p:nvSpPr>
          <p:spPr>
            <a:xfrm rot="16200000" flipH="1">
              <a:off x="4958949" y="1225153"/>
              <a:ext cx="932411" cy="8038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sp>
          <p:nvSpPr>
            <p:cNvPr id="11" name="Flying impression design ——飞印象设计是一家专业的广告设计制作工作室，专注于平面、OFFICE、摄影等业务，工作室成立于2016年，拥有高水平的设计团队，已经立足于市场，今后将输出更多精致作品。"/>
            <p:cNvSpPr/>
            <p:nvPr>
              <p:custDataLst>
                <p:tags r:id="rId8"/>
              </p:custDataLst>
            </p:nvPr>
          </p:nvSpPr>
          <p:spPr>
            <a:xfrm flipH="1">
              <a:off x="2061882" y="982536"/>
              <a:ext cx="10130118" cy="5875464"/>
            </a:xfrm>
            <a:custGeom>
              <a:avLst/>
              <a:gdLst>
                <a:gd name="connsiteX0" fmla="*/ 0 w 1553363"/>
                <a:gd name="connsiteY0" fmla="*/ 0 h 900950"/>
                <a:gd name="connsiteX1" fmla="*/ 1553363 w 1553363"/>
                <a:gd name="connsiteY1" fmla="*/ 900950 h 900950"/>
                <a:gd name="connsiteX2" fmla="*/ 0 w 1553363"/>
                <a:gd name="connsiteY2" fmla="*/ 900950 h 900950"/>
                <a:gd name="connsiteX3" fmla="*/ 0 w 1553363"/>
                <a:gd name="connsiteY3" fmla="*/ 0 h 900950"/>
              </a:gdLst>
              <a:ahLst/>
              <a:cxnLst>
                <a:cxn ang="0">
                  <a:pos x="connsiteX0" y="connsiteY0"/>
                </a:cxn>
                <a:cxn ang="0">
                  <a:pos x="connsiteX1" y="connsiteY1"/>
                </a:cxn>
                <a:cxn ang="0">
                  <a:pos x="connsiteX2" y="connsiteY2"/>
                </a:cxn>
                <a:cxn ang="0">
                  <a:pos x="connsiteX3" y="connsiteY3"/>
                </a:cxn>
              </a:cxnLst>
              <a:rect l="l" t="t" r="r" b="b"/>
              <a:pathLst>
                <a:path w="1553363" h="900950">
                  <a:moveTo>
                    <a:pt x="0" y="0"/>
                  </a:moveTo>
                  <a:lnTo>
                    <a:pt x="1553363" y="900950"/>
                  </a:lnTo>
                  <a:lnTo>
                    <a:pt x="0" y="90095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prstClr val="white"/>
                </a:solidFill>
                <a:effectLst/>
                <a:uLnTx/>
                <a:uFillTx/>
                <a:latin typeface="等线" panose="02010600030101010101" pitchFamily="2" charset="-122"/>
                <a:ea typeface="等线" panose="02010600030101010101" pitchFamily="2" charset="-122"/>
                <a:cs typeface="+mn-cs"/>
              </a:endParaRPr>
            </a:p>
          </p:txBody>
        </p:sp>
      </p:gr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12"/>
            </p:custDataLst>
          </p:nvPr>
        </p:nvSpPr>
        <p:spPr>
          <a:xfrm>
            <a:off x="7124700" y="3899647"/>
            <a:ext cx="4327017" cy="1075765"/>
          </a:xfrm>
        </p:spPr>
        <p:txBody>
          <a:bodyPr vert="horz" lIns="90000" tIns="46800" rIns="90000" bIns="0" rtlCol="0" anchor="b" anchorCtr="0">
            <a:normAutofit/>
          </a:bodyPr>
          <a:lstStyle>
            <a:lvl1pPr marL="0" marR="0" algn="ctr" defTabSz="914400" rtl="0" eaLnBrk="1" fontAlgn="auto" latinLnBrk="0" hangingPunct="1">
              <a:lnSpc>
                <a:spcPct val="100000"/>
              </a:lnSpc>
              <a:buNone/>
              <a:defRPr kumimoji="0" lang="zh-CN" altLang="en-US" sz="6600" b="1" i="0" u="none" strike="noStrike" kern="1200" cap="none" spc="600" normalizeH="0" baseline="0" noProof="1" dirty="0">
                <a:solidFill>
                  <a:schemeClr val="bg1"/>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17" name="文本占位符 16"/>
          <p:cNvSpPr>
            <a:spLocks noGrp="1"/>
          </p:cNvSpPr>
          <p:nvPr>
            <p:ph type="body" sz="quarter" idx="13" hasCustomPrompt="1"/>
            <p:custDataLst>
              <p:tags r:id="rId13"/>
            </p:custDataLst>
          </p:nvPr>
        </p:nvSpPr>
        <p:spPr>
          <a:xfrm>
            <a:off x="7178487" y="5062505"/>
            <a:ext cx="1980000" cy="504000"/>
          </a:xfrm>
        </p:spPr>
        <p:txBody>
          <a:bodyPr lIns="90000" tIns="46800" rIns="90000" bIns="46800">
            <a:normAutofit/>
          </a:bodyPr>
          <a:lstStyle>
            <a:lvl1pPr marL="0" indent="0" algn="ctr">
              <a:buNone/>
              <a:defRPr sz="1800" baseline="0">
                <a:solidFill>
                  <a:schemeClr val="bg1"/>
                </a:solidFill>
              </a:defRPr>
            </a:lvl1pPr>
          </a:lstStyle>
          <a:p>
            <a:pPr lvl="0"/>
            <a:r>
              <a:rPr lang="zh-CN" altLang="en-US" dirty="0"/>
              <a:t>编辑文本</a:t>
            </a:r>
            <a:endParaRPr lang="zh-CN" altLang="en-US" dirty="0"/>
          </a:p>
        </p:txBody>
      </p:sp>
      <p:sp>
        <p:nvSpPr>
          <p:cNvPr id="19" name="文本占位符 18"/>
          <p:cNvSpPr>
            <a:spLocks noGrp="1"/>
          </p:cNvSpPr>
          <p:nvPr>
            <p:ph type="body" sz="quarter" idx="14" hasCustomPrompt="1"/>
            <p:custDataLst>
              <p:tags r:id="rId14"/>
            </p:custDataLst>
          </p:nvPr>
        </p:nvSpPr>
        <p:spPr>
          <a:xfrm>
            <a:off x="9400496" y="5062505"/>
            <a:ext cx="1980000" cy="504000"/>
          </a:xfrm>
        </p:spPr>
        <p:txBody>
          <a:bodyPr lIns="90000" tIns="46800" rIns="90000" bIns="46800">
            <a:normAutofit/>
          </a:bodyPr>
          <a:lstStyle>
            <a:lvl1pPr marL="0" indent="0" algn="ctr">
              <a:buNone/>
              <a:defRPr sz="1800" baseline="0">
                <a:solidFill>
                  <a:schemeClr val="bg1"/>
                </a:solidFill>
              </a:defRPr>
            </a:lvl1pPr>
          </a:lstStyle>
          <a:p>
            <a:pPr lvl="0"/>
            <a:r>
              <a:rPr lang="zh-CN" altLang="en-US" dirty="0"/>
              <a:t>编辑文本</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9" name="组合 8"/>
          <p:cNvGrpSpPr/>
          <p:nvPr>
            <p:custDataLst>
              <p:tags r:id="rId2"/>
            </p:custDataLst>
          </p:nvPr>
        </p:nvGrpSpPr>
        <p:grpSpPr>
          <a:xfrm>
            <a:off x="10207694" y="5731684"/>
            <a:ext cx="1984308" cy="1126316"/>
            <a:chOff x="10207694" y="5731684"/>
            <a:chExt cx="1984308" cy="1126316"/>
          </a:xfrm>
        </p:grpSpPr>
        <p:sp>
          <p:nvSpPr>
            <p:cNvPr id="2" name="等腰三角形 1"/>
            <p:cNvSpPr/>
            <p:nvPr userDrawn="1">
              <p:custDataLst>
                <p:tags r:id="rId3"/>
              </p:custDataLst>
            </p:nvPr>
          </p:nvSpPr>
          <p:spPr>
            <a:xfrm rot="16200000">
              <a:off x="10803297" y="5469295"/>
              <a:ext cx="793102"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userDrawn="1">
              <p:custDataLst>
                <p:tags r:id="rId4"/>
              </p:custDataLst>
            </p:nvPr>
          </p:nvSpPr>
          <p:spPr>
            <a:xfrm rot="7340423" flipH="1">
              <a:off x="11258314" y="5854364"/>
              <a:ext cx="853564" cy="608204"/>
            </a:xfrm>
            <a:prstGeom prst="triangle">
              <a:avLst>
                <a:gd name="adj" fmla="val 10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
        <p:nvSpPr>
          <p:cNvPr id="6" name="标题 5"/>
          <p:cNvSpPr>
            <a:spLocks noGrp="1"/>
          </p:cNvSpPr>
          <p:nvPr>
            <p:ph type="title"/>
            <p:custDataLst>
              <p:tags r:id="rId8"/>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6" name="矩形 5"/>
          <p:cNvSpPr/>
          <p:nvPr>
            <p:custDataLst>
              <p:tags r:id="rId2"/>
            </p:custDataLst>
          </p:nvPr>
        </p:nvSpPr>
        <p:spPr>
          <a:xfrm>
            <a:off x="286385" y="273050"/>
            <a:ext cx="11616055" cy="63119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14" name="等腰三角形 13"/>
          <p:cNvSpPr/>
          <p:nvPr>
            <p:custDataLst>
              <p:tags r:id="rId3"/>
            </p:custDataLst>
          </p:nvPr>
        </p:nvSpPr>
        <p:spPr>
          <a:xfrm rot="16200000">
            <a:off x="10730230" y="5396230"/>
            <a:ext cx="939800" cy="198437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custDataLst>
              <p:tags r:id="rId4"/>
            </p:custDataLst>
          </p:nvPr>
        </p:nvSpPr>
        <p:spPr>
          <a:xfrm rot="5400000">
            <a:off x="521970" y="-521970"/>
            <a:ext cx="939800" cy="198437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5"/>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6"/>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3175" y="-4445"/>
            <a:ext cx="4945380" cy="6866255"/>
          </a:xfrm>
          <a:prstGeom prst="rect">
            <a:avLst/>
          </a:prstGeom>
          <a:solidFill>
            <a:schemeClr val="accent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bg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bg1"/>
                </a:solidFill>
                <a:latin typeface="Arial" panose="020B0604020202020204" pitchFamily="34" charset="0"/>
                <a:ea typeface="微软雅黑" panose="020B0503020204020204" charset="-122"/>
              </a:defRPr>
            </a:lvl1pPr>
            <a:lvl2pPr>
              <a:defRPr baseline="0">
                <a:solidFill>
                  <a:schemeClr val="bg1"/>
                </a:solidFill>
                <a:latin typeface="Arial" panose="020B0604020202020204" pitchFamily="34" charset="0"/>
                <a:ea typeface="微软雅黑" panose="020B0503020204020204" charset="-122"/>
              </a:defRPr>
            </a:lvl2pPr>
            <a:lvl3pPr>
              <a:defRPr baseline="0">
                <a:solidFill>
                  <a:schemeClr val="bg1"/>
                </a:solidFill>
                <a:latin typeface="Arial" panose="020B0604020202020204" pitchFamily="34" charset="0"/>
                <a:ea typeface="微软雅黑" panose="020B0503020204020204" charset="-122"/>
              </a:defRPr>
            </a:lvl3pPr>
            <a:lvl4pPr>
              <a:defRPr baseline="0">
                <a:solidFill>
                  <a:schemeClr val="bg1"/>
                </a:solidFill>
                <a:latin typeface="Arial" panose="020B0604020202020204" pitchFamily="34" charset="0"/>
                <a:ea typeface="微软雅黑" panose="020B0503020204020204" charset="-122"/>
              </a:defRPr>
            </a:lvl4pPr>
            <a:lvl5pPr>
              <a:defRPr baseline="0">
                <a:solidFill>
                  <a:schemeClr val="bg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grpSp>
        <p:nvGrpSpPr>
          <p:cNvPr id="6" name="组合 5"/>
          <p:cNvGrpSpPr/>
          <p:nvPr>
            <p:custDataLst>
              <p:tags r:id="rId9"/>
            </p:custDataLst>
          </p:nvPr>
        </p:nvGrpSpPr>
        <p:grpSpPr>
          <a:xfrm>
            <a:off x="0" y="-9856"/>
            <a:ext cx="4951730" cy="891856"/>
            <a:chOff x="0" y="-9856"/>
            <a:chExt cx="4951730" cy="891856"/>
          </a:xfrm>
        </p:grpSpPr>
        <p:sp>
          <p:nvSpPr>
            <p:cNvPr id="16" name="等腰三角形 15"/>
            <p:cNvSpPr/>
            <p:nvPr userDrawn="1">
              <p:custDataLst>
                <p:tags r:id="rId10"/>
              </p:custDataLst>
            </p:nvPr>
          </p:nvSpPr>
          <p:spPr>
            <a:xfrm rot="16200000">
              <a:off x="3391291" y="-1091334"/>
              <a:ext cx="478961" cy="2641917"/>
            </a:xfrm>
            <a:prstGeom prst="triangle">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11"/>
              </p:custDataLst>
            </p:nvPr>
          </p:nvSpPr>
          <p:spPr>
            <a:xfrm rot="5400000">
              <a:off x="2031690" y="-2031690"/>
              <a:ext cx="882000" cy="4945380"/>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p:custDataLst>
              <p:tags r:id="rId3"/>
            </p:custDataLst>
          </p:nvPr>
        </p:nvGrpSpPr>
        <p:grpSpPr>
          <a:xfrm flipV="1">
            <a:off x="10207694" y="0"/>
            <a:ext cx="1984308" cy="1126316"/>
            <a:chOff x="10207694" y="5731684"/>
            <a:chExt cx="1984308" cy="1126316"/>
          </a:xfrm>
        </p:grpSpPr>
        <p:sp>
          <p:nvSpPr>
            <p:cNvPr id="16" name="等腰三角形 15"/>
            <p:cNvSpPr/>
            <p:nvPr userDrawn="1">
              <p:custDataLst>
                <p:tags r:id="rId4"/>
              </p:custDataLst>
            </p:nvPr>
          </p:nvSpPr>
          <p:spPr>
            <a:xfrm rot="16200000">
              <a:off x="10803297" y="5469295"/>
              <a:ext cx="793102"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userDrawn="1">
              <p:custDataLst>
                <p:tags r:id="rId5"/>
              </p:custDataLst>
            </p:nvPr>
          </p:nvSpPr>
          <p:spPr>
            <a:xfrm rot="7340423" flipH="1">
              <a:off x="11258314" y="5854364"/>
              <a:ext cx="853564" cy="608204"/>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6"/>
            </p:custDataLst>
          </p:nvPr>
        </p:nvSpPr>
        <p:spPr>
          <a:xfrm>
            <a:off x="612000" y="781200"/>
            <a:ext cx="10976400" cy="626400"/>
          </a:xfrm>
        </p:spPr>
        <p:txBody>
          <a:bodyPr anchor="ctr"/>
          <a:lstStyle>
            <a:lvl1pPr algn="ctr">
              <a:defRPr sz="3600" baseline="0">
                <a:solidFill>
                  <a:schemeClr val="bg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612000" y="1659600"/>
            <a:ext cx="10975975" cy="828000"/>
          </a:xfrm>
        </p:spPr>
        <p:txBody>
          <a:bodyPr/>
          <a:lstStyle>
            <a:lvl1pPr algn="ctr">
              <a:defRPr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1"/>
            </p:custDataLst>
          </p:nvPr>
        </p:nvSpPr>
        <p:spPr>
          <a:xfrm>
            <a:off x="612775" y="2808000"/>
            <a:ext cx="10965600" cy="34308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0" name="组合 9"/>
          <p:cNvGrpSpPr/>
          <p:nvPr>
            <p:custDataLst>
              <p:tags r:id="rId3"/>
            </p:custDataLst>
          </p:nvPr>
        </p:nvGrpSpPr>
        <p:grpSpPr>
          <a:xfrm>
            <a:off x="10207694" y="5731684"/>
            <a:ext cx="1984308" cy="1126316"/>
            <a:chOff x="10207694" y="5731684"/>
            <a:chExt cx="1984308" cy="1126316"/>
          </a:xfrm>
        </p:grpSpPr>
        <p:sp>
          <p:nvSpPr>
            <p:cNvPr id="11" name="等腰三角形 10"/>
            <p:cNvSpPr/>
            <p:nvPr userDrawn="1">
              <p:custDataLst>
                <p:tags r:id="rId4"/>
              </p:custDataLst>
            </p:nvPr>
          </p:nvSpPr>
          <p:spPr>
            <a:xfrm rot="16200000">
              <a:off x="10803297" y="5469295"/>
              <a:ext cx="793102"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userDrawn="1">
              <p:custDataLst>
                <p:tags r:id="rId5"/>
              </p:custDataLst>
            </p:nvPr>
          </p:nvSpPr>
          <p:spPr>
            <a:xfrm rot="7340423" flipH="1">
              <a:off x="11258314" y="5854364"/>
              <a:ext cx="853564" cy="608204"/>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6"/>
            </p:custDataLst>
          </p:nvPr>
        </p:nvSpPr>
        <p:spPr>
          <a:xfrm>
            <a:off x="604800" y="669600"/>
            <a:ext cx="10976400" cy="565200"/>
          </a:xfrm>
        </p:spPr>
        <p:txBody>
          <a:bodyPr anchor="ctr"/>
          <a:lstStyle>
            <a:lvl1pPr algn="ctr">
              <a:defRPr sz="3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604837" y="1681200"/>
            <a:ext cx="10990800" cy="3211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1"/>
            </p:custDataLst>
          </p:nvPr>
        </p:nvSpPr>
        <p:spPr>
          <a:xfrm>
            <a:off x="594000" y="5180400"/>
            <a:ext cx="11001600" cy="1011600"/>
          </a:xfrm>
        </p:spPr>
        <p:txBody>
          <a:bodyPr/>
          <a:lstStyle>
            <a:lvl1pPr marL="0" indent="0">
              <a:buNone/>
              <a:defRPr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a:off x="10207694" y="5731684"/>
            <a:ext cx="1984308" cy="1126316"/>
            <a:chOff x="10207694" y="5731684"/>
            <a:chExt cx="1984308" cy="1126316"/>
          </a:xfrm>
        </p:grpSpPr>
        <p:sp>
          <p:nvSpPr>
            <p:cNvPr id="14" name="等腰三角形 13"/>
            <p:cNvSpPr/>
            <p:nvPr userDrawn="1">
              <p:custDataLst>
                <p:tags r:id="rId3"/>
              </p:custDataLst>
            </p:nvPr>
          </p:nvSpPr>
          <p:spPr>
            <a:xfrm rot="16200000">
              <a:off x="10803297" y="5469295"/>
              <a:ext cx="793102"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7340423" flipH="1">
              <a:off x="11258314" y="5854364"/>
              <a:ext cx="853564" cy="608204"/>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矩形 9"/>
          <p:cNvSpPr/>
          <p:nvPr>
            <p:custDataLst>
              <p:tags r:id="rId5"/>
            </p:custDataLst>
          </p:nvPr>
        </p:nvSpPr>
        <p:spPr>
          <a:xfrm>
            <a:off x="0" y="1270"/>
            <a:ext cx="12192000" cy="914400"/>
          </a:xfrm>
          <a:prstGeom prst="rect">
            <a:avLst/>
          </a:prstGeom>
          <a:solidFill>
            <a:schemeClr val="accent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6"/>
            </p:custDataLst>
          </p:nvPr>
        </p:nvSpPr>
        <p:spPr>
          <a:xfrm>
            <a:off x="579600" y="237600"/>
            <a:ext cx="11037600" cy="441964"/>
          </a:xfrm>
        </p:spPr>
        <p:txBody>
          <a:bodyPr/>
          <a:lstStyle>
            <a:lvl1pPr>
              <a:defRPr baseline="0">
                <a:solidFill>
                  <a:schemeClr val="bg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2"/>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solidFill>
              <a:sym typeface="+mn-ea"/>
            </a:endParaRPr>
          </a:p>
        </p:txBody>
      </p:sp>
      <p:sp>
        <p:nvSpPr>
          <p:cNvPr id="6" name="等腰三角形 5"/>
          <p:cNvSpPr/>
          <p:nvPr>
            <p:custDataLst>
              <p:tags r:id="rId3"/>
            </p:custDataLst>
          </p:nvPr>
        </p:nvSpPr>
        <p:spPr>
          <a:xfrm rot="16200000">
            <a:off x="10898505" y="2913380"/>
            <a:ext cx="1549400" cy="103060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custDataLst>
              <p:tags r:id="rId4"/>
            </p:custDataLst>
          </p:nvPr>
        </p:nvSpPr>
        <p:spPr>
          <a:xfrm rot="5400000">
            <a:off x="-259080" y="2913380"/>
            <a:ext cx="1549400" cy="103060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5"/>
            </p:custDataLst>
          </p:nvPr>
        </p:nvSpPr>
        <p:spPr>
          <a:xfrm>
            <a:off x="1522800" y="133920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7" name="组合 6"/>
          <p:cNvGrpSpPr/>
          <p:nvPr>
            <p:custDataLst>
              <p:tags r:id="rId2"/>
            </p:custDataLst>
          </p:nvPr>
        </p:nvGrpSpPr>
        <p:grpSpPr>
          <a:xfrm>
            <a:off x="0" y="0"/>
            <a:ext cx="12192002" cy="6858000"/>
            <a:chOff x="0" y="0"/>
            <a:chExt cx="12192002" cy="6858000"/>
          </a:xfrm>
        </p:grpSpPr>
        <p:sp>
          <p:nvSpPr>
            <p:cNvPr id="8" name="等腰三角形 7"/>
            <p:cNvSpPr/>
            <p:nvPr userDrawn="1">
              <p:custDataLst>
                <p:tags r:id="rId3"/>
              </p:custDataLst>
            </p:nvPr>
          </p:nvSpPr>
          <p:spPr>
            <a:xfrm rot="16200000">
              <a:off x="10729948" y="5395946"/>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userDrawn="1">
              <p:custDataLst>
                <p:tags r:id="rId4"/>
              </p:custDataLst>
            </p:nvPr>
          </p:nvSpPr>
          <p:spPr>
            <a:xfrm rot="5400000">
              <a:off x="522254" y="-522254"/>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a:xfrm>
            <a:off x="669882" y="443234"/>
            <a:ext cx="10852237" cy="441964"/>
          </a:xfrm>
        </p:spPr>
        <p:txBody>
          <a:bodyPr vert="horz" lIns="90170" tIns="46990" rIns="90170" bIns="46990" rtlCol="0" anchor="t"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6"/>
            </p:custDataLst>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p:txBody>
          <a:bodyPr/>
          <a:lstStyle/>
          <a:p>
            <a:endParaRPr lang="zh-CN" altLang="en-US"/>
          </a:p>
        </p:txBody>
      </p:sp>
      <p:sp>
        <p:nvSpPr>
          <p:cNvPr id="6" name="灯片编号占位符 5"/>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tx2"/>
        </a:solidFill>
        <a:effectLst/>
      </p:bgPr>
    </p:bg>
    <p:spTree>
      <p:nvGrpSpPr>
        <p:cNvPr id="1" name=""/>
        <p:cNvGrpSpPr/>
        <p:nvPr/>
      </p:nvGrpSpPr>
      <p:grpSpPr>
        <a:xfrm>
          <a:off x="0" y="0"/>
          <a:ext cx="0" cy="0"/>
          <a:chOff x="0" y="0"/>
          <a:chExt cx="0" cy="0"/>
        </a:xfrm>
      </p:grpSpPr>
      <p:grpSp>
        <p:nvGrpSpPr>
          <p:cNvPr id="14" name="组合 13"/>
          <p:cNvGrpSpPr/>
          <p:nvPr>
            <p:custDataLst>
              <p:tags r:id="rId2"/>
            </p:custDataLst>
          </p:nvPr>
        </p:nvGrpSpPr>
        <p:grpSpPr>
          <a:xfrm>
            <a:off x="0" y="0"/>
            <a:ext cx="12192000" cy="6859214"/>
            <a:chOff x="0" y="0"/>
            <a:chExt cx="12192000" cy="6859214"/>
          </a:xfrm>
        </p:grpSpPr>
        <p:sp>
          <p:nvSpPr>
            <p:cNvPr id="15" name="Flying impression design ——飞印象设计是一家专业的广告设计制作工作室，专注于平面、OFFICE、摄影等业务，工作室成立于2016年，拥有高水平的设计团队，已经立足于市场，今后将输出更多精致作品。"/>
            <p:cNvSpPr/>
            <p:nvPr>
              <p:custDataLst>
                <p:tags r:id="rId3"/>
              </p:custDataLst>
            </p:nvPr>
          </p:nvSpPr>
          <p:spPr>
            <a:xfrm rot="16200000" flipH="1">
              <a:off x="5827777" y="493777"/>
              <a:ext cx="6835646" cy="58928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Flying impression design ——飞印象设计是一家专业的广告设计制作工作室，专注于平面、OFFICE、摄影等业务，工作室成立于2016年，拥有高水平的设计团队，已经立足于市场，今后将输出更多精致作品。"/>
            <p:cNvSpPr/>
            <p:nvPr>
              <p:custDataLst>
                <p:tags r:id="rId4"/>
              </p:custDataLst>
            </p:nvPr>
          </p:nvSpPr>
          <p:spPr>
            <a:xfrm flipV="1">
              <a:off x="0" y="0"/>
              <a:ext cx="11826240" cy="6859214"/>
            </a:xfrm>
            <a:custGeom>
              <a:avLst/>
              <a:gdLst>
                <a:gd name="connsiteX0" fmla="*/ 0 w 1553363"/>
                <a:gd name="connsiteY0" fmla="*/ 0 h 900950"/>
                <a:gd name="connsiteX1" fmla="*/ 1553363 w 1553363"/>
                <a:gd name="connsiteY1" fmla="*/ 900950 h 900950"/>
                <a:gd name="connsiteX2" fmla="*/ 0 w 1553363"/>
                <a:gd name="connsiteY2" fmla="*/ 900950 h 900950"/>
                <a:gd name="connsiteX3" fmla="*/ 0 w 1553363"/>
                <a:gd name="connsiteY3" fmla="*/ 0 h 900950"/>
              </a:gdLst>
              <a:ahLst/>
              <a:cxnLst>
                <a:cxn ang="0">
                  <a:pos x="connsiteX0" y="connsiteY0"/>
                </a:cxn>
                <a:cxn ang="0">
                  <a:pos x="connsiteX1" y="connsiteY1"/>
                </a:cxn>
                <a:cxn ang="0">
                  <a:pos x="connsiteX2" y="connsiteY2"/>
                </a:cxn>
                <a:cxn ang="0">
                  <a:pos x="connsiteX3" y="connsiteY3"/>
                </a:cxn>
              </a:cxnLst>
              <a:rect l="l" t="t" r="r" b="b"/>
              <a:pathLst>
                <a:path w="1553363" h="900950">
                  <a:moveTo>
                    <a:pt x="0" y="0"/>
                  </a:moveTo>
                  <a:lnTo>
                    <a:pt x="1553363" y="900950"/>
                  </a:lnTo>
                  <a:lnTo>
                    <a:pt x="0" y="90095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Flying impression design ——飞印象设计是一家专业的广告设计制作工作室，专注于平面、OFFICE、摄影等业务，工作室成立于2016年，拥有高水平的设计团队，已经立足于市场，今后将输出更多精致作品。"/>
            <p:cNvSpPr/>
            <p:nvPr>
              <p:custDataLst>
                <p:tags r:id="rId5"/>
              </p:custDataLst>
            </p:nvPr>
          </p:nvSpPr>
          <p:spPr>
            <a:xfrm rot="5400000">
              <a:off x="803939" y="408000"/>
              <a:ext cx="1810094" cy="1560427"/>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Flying impression design ——飞印象设计是一家专业的广告设计制作工作室，专注于平面、OFFICE、摄影等业务，工作室成立于2016年，拥有高水平的设计团队，已经立足于市场，今后将输出更多精致作品。"/>
            <p:cNvSpPr/>
            <p:nvPr>
              <p:custDataLst>
                <p:tags r:id="rId6"/>
              </p:custDataLst>
            </p:nvPr>
          </p:nvSpPr>
          <p:spPr>
            <a:xfrm rot="5400000">
              <a:off x="2024749" y="1878237"/>
              <a:ext cx="498855" cy="43004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Flying impression design ——飞印象设计是一家专业的广告设计制作工作室，专注于平面、OFFICE、摄影等业务，工作室成立于2016年，拥有高水平的设计团队，已经立足于市场，今后将输出更多精致作品。"/>
            <p:cNvSpPr/>
            <p:nvPr>
              <p:custDataLst>
                <p:tags r:id="rId7"/>
              </p:custDataLst>
            </p:nvPr>
          </p:nvSpPr>
          <p:spPr>
            <a:xfrm rot="16200000" flipH="1">
              <a:off x="9123583" y="3365346"/>
              <a:ext cx="2681315" cy="231148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8" name="图片 7" descr="图片1"/>
          <p:cNvPicPr>
            <a:picLocks noChangeAspect="1"/>
          </p:cNvPicPr>
          <p:nvPr>
            <p:custDataLst>
              <p:tags r:id="rId8"/>
            </p:custDataLst>
          </p:nvPr>
        </p:nvPicPr>
        <p:blipFill>
          <a:blip r:embed="rId9"/>
          <a:stretch>
            <a:fillRect/>
          </a:stretch>
        </p:blipFill>
        <p:spPr>
          <a:xfrm>
            <a:off x="4968240" y="1524635"/>
            <a:ext cx="2254250" cy="2616835"/>
          </a:xfrm>
          <a:prstGeom prst="rect">
            <a:avLst/>
          </a:prstGeom>
        </p:spPr>
      </p:pic>
      <p:sp>
        <p:nvSpPr>
          <p:cNvPr id="4" name="日期占位符 3"/>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p>
            <a:endParaRPr lang="zh-CN" altLang="en-US"/>
          </a:p>
        </p:txBody>
      </p:sp>
      <p:sp>
        <p:nvSpPr>
          <p:cNvPr id="6" name="灯片编号占位符 5"/>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13"/>
            </p:custDataLst>
          </p:nvPr>
        </p:nvSpPr>
        <p:spPr>
          <a:xfrm>
            <a:off x="3814028" y="4708491"/>
            <a:ext cx="4563946" cy="763987"/>
          </a:xfrm>
        </p:spPr>
        <p:txBody>
          <a:bodyPr lIns="90000" tIns="46800" rIns="90000" bIns="0" anchor="b" anchorCtr="0">
            <a:normAutofit/>
          </a:bodyPr>
          <a:lstStyle>
            <a:lvl1pPr algn="ctr">
              <a:defRPr sz="3600" u="none" strike="noStrike" kern="1200" cap="none" spc="3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4"/>
            </p:custDataLst>
          </p:nvPr>
        </p:nvSpPr>
        <p:spPr>
          <a:xfrm>
            <a:off x="3814028" y="5525127"/>
            <a:ext cx="4563946" cy="632125"/>
          </a:xfrm>
        </p:spPr>
        <p:txBody>
          <a:bodyPr lIns="90000" tIns="0" rIns="90000" bIns="46800">
            <a:normAutofit/>
          </a:bodyPr>
          <a:lstStyle>
            <a:lvl1pPr marL="0" indent="0" algn="ctr" eaLnBrk="1" fontAlgn="auto" latinLnBrk="0" hangingPunct="1">
              <a:buNone/>
              <a:defRPr kumimoji="0" lang="zh-CN" altLang="en-US" sz="1600" b="0" i="0" u="none" strike="noStrike" kern="1200" cap="none" spc="150" normalizeH="0" baseline="0" noProof="1">
                <a:solidFill>
                  <a:schemeClr val="bg1"/>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p:custDataLst>
              <p:tags r:id="rId2"/>
            </p:custDataLst>
          </p:nvPr>
        </p:nvGrpSpPr>
        <p:grpSpPr>
          <a:xfrm>
            <a:off x="0" y="0"/>
            <a:ext cx="12192002" cy="6858000"/>
            <a:chOff x="0" y="0"/>
            <a:chExt cx="12192002" cy="6858000"/>
          </a:xfrm>
        </p:grpSpPr>
        <p:sp>
          <p:nvSpPr>
            <p:cNvPr id="12" name="等腰三角形 11"/>
            <p:cNvSpPr/>
            <p:nvPr userDrawn="1">
              <p:custDataLst>
                <p:tags r:id="rId3"/>
              </p:custDataLst>
            </p:nvPr>
          </p:nvSpPr>
          <p:spPr>
            <a:xfrm rot="16200000">
              <a:off x="10729948" y="5395946"/>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custDataLst>
                <p:tags r:id="rId4"/>
              </p:custDataLst>
            </p:nvPr>
          </p:nvSpPr>
          <p:spPr>
            <a:xfrm rot="5400000">
              <a:off x="522254" y="-522254"/>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6"/>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7"/>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9"/>
            </p:custDataLst>
          </p:nvPr>
        </p:nvSpPr>
        <p:spPr/>
        <p:txBody>
          <a:bodyPr/>
          <a:lstStyle/>
          <a:p>
            <a:endParaRPr lang="zh-CN" altLang="en-US"/>
          </a:p>
        </p:txBody>
      </p:sp>
      <p:sp>
        <p:nvSpPr>
          <p:cNvPr id="7" name="灯片编号占位符 6"/>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3" name="组合 12"/>
          <p:cNvGrpSpPr/>
          <p:nvPr>
            <p:custDataLst>
              <p:tags r:id="rId2"/>
            </p:custDataLst>
          </p:nvPr>
        </p:nvGrpSpPr>
        <p:grpSpPr>
          <a:xfrm>
            <a:off x="0" y="0"/>
            <a:ext cx="12192002" cy="6858000"/>
            <a:chOff x="0" y="0"/>
            <a:chExt cx="12192002" cy="6858000"/>
          </a:xfrm>
        </p:grpSpPr>
        <p:sp>
          <p:nvSpPr>
            <p:cNvPr id="14" name="等腰三角形 13"/>
            <p:cNvSpPr/>
            <p:nvPr userDrawn="1">
              <p:custDataLst>
                <p:tags r:id="rId3"/>
              </p:custDataLst>
            </p:nvPr>
          </p:nvSpPr>
          <p:spPr>
            <a:xfrm rot="16200000">
              <a:off x="10729948" y="5395946"/>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5400000">
              <a:off x="522254" y="-522254"/>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6"/>
            </p:custDataLst>
          </p:nvPr>
        </p:nvSpPr>
        <p:spPr>
          <a:xfrm>
            <a:off x="669930" y="952508"/>
            <a:ext cx="5283242" cy="381003"/>
          </a:xfrm>
        </p:spPr>
        <p:txBody>
          <a:bodyPr lIns="90170" tIns="46990" rIns="90170" bIns="4699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7"/>
            </p:custDataLst>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8"/>
            </p:custDataLst>
          </p:nvPr>
        </p:nvSpPr>
        <p:spPr>
          <a:xfrm>
            <a:off x="6235750" y="952508"/>
            <a:ext cx="5283242" cy="381003"/>
          </a:xfrm>
        </p:spPr>
        <p:txBody>
          <a:bodyPr vert="horz" lIns="90170" tIns="46990" rIns="90170" bIns="4699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9"/>
            </p:custDataLst>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1"/>
            </p:custDataLst>
          </p:nvPr>
        </p:nvSpPr>
        <p:spPr/>
        <p:txBody>
          <a:bodyPr/>
          <a:lstStyle/>
          <a:p>
            <a:endParaRPr lang="zh-CN" altLang="en-US"/>
          </a:p>
        </p:txBody>
      </p:sp>
      <p:sp>
        <p:nvSpPr>
          <p:cNvPr id="9" name="灯片编号占位符 8"/>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6" name="组合 5"/>
          <p:cNvGrpSpPr/>
          <p:nvPr>
            <p:custDataLst>
              <p:tags r:id="rId2"/>
            </p:custDataLst>
          </p:nvPr>
        </p:nvGrpSpPr>
        <p:grpSpPr>
          <a:xfrm>
            <a:off x="0" y="0"/>
            <a:ext cx="12192001" cy="6858000"/>
            <a:chOff x="0" y="0"/>
            <a:chExt cx="12192001" cy="6858000"/>
          </a:xfrm>
        </p:grpSpPr>
        <p:sp>
          <p:nvSpPr>
            <p:cNvPr id="7" name="Flying impression design ——飞印象设计是一家专业的广告设计制作工作室，专注于平面、OFFICE、摄影等业务，工作室成立于2016年，拥有高水平的设计团队，已经立足于市场，今后将输出更多精致作品。"/>
            <p:cNvSpPr/>
            <p:nvPr>
              <p:custDataLst>
                <p:tags r:id="rId3"/>
              </p:custDataLst>
            </p:nvPr>
          </p:nvSpPr>
          <p:spPr>
            <a:xfrm rot="5400000">
              <a:off x="-426986" y="426986"/>
              <a:ext cx="3327030" cy="2473058"/>
            </a:xfrm>
            <a:prstGeom prst="triangle">
              <a:avLst>
                <a:gd name="adj" fmla="val 4869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ndParaRPr>
            </a:p>
          </p:txBody>
        </p:sp>
        <p:sp>
          <p:nvSpPr>
            <p:cNvPr id="8" name="Flying impression design ——飞印象设计是一家专业的广告设计制作工作室，专注于平面、OFFICE、摄影等业务，工作室成立于2016年，拥有高水平的设计团队，已经立足于市场，今后将输出更多精致作品。"/>
            <p:cNvSpPr/>
            <p:nvPr>
              <p:custDataLst>
                <p:tags r:id="rId4"/>
              </p:custDataLst>
            </p:nvPr>
          </p:nvSpPr>
          <p:spPr>
            <a:xfrm rot="16200000" flipH="1">
              <a:off x="11072775" y="5738775"/>
              <a:ext cx="1202131" cy="103632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p:custDataLst>
              <p:tags r:id="rId2"/>
            </p:custDataLst>
          </p:nvPr>
        </p:nvGrpSpPr>
        <p:grpSpPr>
          <a:xfrm>
            <a:off x="0" y="0"/>
            <a:ext cx="12192002" cy="6858000"/>
            <a:chOff x="0" y="0"/>
            <a:chExt cx="12192002" cy="6858000"/>
          </a:xfrm>
        </p:grpSpPr>
        <p:sp>
          <p:nvSpPr>
            <p:cNvPr id="12" name="等腰三角形 11"/>
            <p:cNvSpPr/>
            <p:nvPr userDrawn="1">
              <p:custDataLst>
                <p:tags r:id="rId3"/>
              </p:custDataLst>
            </p:nvPr>
          </p:nvSpPr>
          <p:spPr>
            <a:xfrm rot="16200000">
              <a:off x="10729948" y="5395946"/>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userDrawn="1">
              <p:custDataLst>
                <p:tags r:id="rId4"/>
              </p:custDataLst>
            </p:nvPr>
          </p:nvSpPr>
          <p:spPr>
            <a:xfrm rot="5400000">
              <a:off x="522254" y="-522254"/>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a:xfrm>
            <a:off x="669930"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6"/>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7"/>
            </p:custDataLst>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8"/>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9"/>
            </p:custDataLst>
          </p:nvPr>
        </p:nvSpPr>
        <p:spPr/>
        <p:txBody>
          <a:bodyPr/>
          <a:lstStyle/>
          <a:p>
            <a:endParaRPr lang="zh-CN" altLang="en-US" dirty="0"/>
          </a:p>
        </p:txBody>
      </p:sp>
      <p:sp>
        <p:nvSpPr>
          <p:cNvPr id="7" name="灯片编号占位符 6"/>
          <p:cNvSpPr>
            <a:spLocks noGrp="1"/>
          </p:cNvSpPr>
          <p:nvPr>
            <p:ph type="sldNum" sz="quarter" idx="12"/>
            <p:custDataLst>
              <p:tags r:id="rId10"/>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13" name="组合 12"/>
          <p:cNvGrpSpPr/>
          <p:nvPr>
            <p:custDataLst>
              <p:tags r:id="rId2"/>
            </p:custDataLst>
          </p:nvPr>
        </p:nvGrpSpPr>
        <p:grpSpPr>
          <a:xfrm>
            <a:off x="0" y="0"/>
            <a:ext cx="12192002" cy="6858000"/>
            <a:chOff x="0" y="0"/>
            <a:chExt cx="12192002" cy="6858000"/>
          </a:xfrm>
        </p:grpSpPr>
        <p:sp>
          <p:nvSpPr>
            <p:cNvPr id="14" name="等腰三角形 13"/>
            <p:cNvSpPr/>
            <p:nvPr userDrawn="1">
              <p:custDataLst>
                <p:tags r:id="rId3"/>
              </p:custDataLst>
            </p:nvPr>
          </p:nvSpPr>
          <p:spPr>
            <a:xfrm rot="16200000">
              <a:off x="10729948" y="5395946"/>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5400000">
              <a:off x="522254" y="-522254"/>
              <a:ext cx="939800" cy="1984308"/>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竖排标题 1"/>
          <p:cNvSpPr>
            <a:spLocks noGrp="1"/>
          </p:cNvSpPr>
          <p:nvPr>
            <p:ph type="title" orient="vert"/>
            <p:custDataLst>
              <p:tags r:id="rId5"/>
            </p:custDataLst>
          </p:nvPr>
        </p:nvSpPr>
        <p:spPr>
          <a:xfrm>
            <a:off x="10571135" y="952508"/>
            <a:ext cx="950984" cy="5388907"/>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6"/>
            </p:custDataLst>
          </p:nvPr>
        </p:nvSpPr>
        <p:spPr>
          <a:xfrm>
            <a:off x="669925" y="952500"/>
            <a:ext cx="9828101" cy="5388907"/>
          </a:xfrm>
        </p:spPr>
        <p:txBody>
          <a:bodyPr vert="eaVert" lIns="90170" tIns="46990" rIns="90170" bIns="46990">
            <a:normAutofit/>
          </a:bodyPr>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p:txBody>
          <a:bodyPr/>
          <a:lstStyle/>
          <a:p>
            <a:endParaRPr lang="zh-CN" altLang="en-US"/>
          </a:p>
        </p:txBody>
      </p:sp>
      <p:sp>
        <p:nvSpPr>
          <p:cNvPr id="6" name="灯片编号占位符 5"/>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6" Type="http://schemas.openxmlformats.org/officeDocument/2006/relationships/theme" Target="../theme/theme1.xml"/><Relationship Id="rId25" Type="http://schemas.openxmlformats.org/officeDocument/2006/relationships/tags" Target="../tags/tag170.xml"/><Relationship Id="rId24" Type="http://schemas.openxmlformats.org/officeDocument/2006/relationships/tags" Target="../tags/tag169.xml"/><Relationship Id="rId23" Type="http://schemas.openxmlformats.org/officeDocument/2006/relationships/tags" Target="../tags/tag168.xml"/><Relationship Id="rId22" Type="http://schemas.openxmlformats.org/officeDocument/2006/relationships/tags" Target="../tags/tag167.xml"/><Relationship Id="rId21" Type="http://schemas.openxmlformats.org/officeDocument/2006/relationships/tags" Target="../tags/tag166.xml"/><Relationship Id="rId20" Type="http://schemas.openxmlformats.org/officeDocument/2006/relationships/tags" Target="../tags/tag165.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90170" tIns="46990" rIns="90170" bIns="4699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177.xml"/><Relationship Id="rId8" Type="http://schemas.openxmlformats.org/officeDocument/2006/relationships/tags" Target="../tags/tag176.xml"/><Relationship Id="rId7" Type="http://schemas.openxmlformats.org/officeDocument/2006/relationships/tags" Target="../tags/tag175.xml"/><Relationship Id="rId6" Type="http://schemas.openxmlformats.org/officeDocument/2006/relationships/tags" Target="../tags/tag174.xml"/><Relationship Id="rId5" Type="http://schemas.openxmlformats.org/officeDocument/2006/relationships/image" Target="../media/image4.png"/><Relationship Id="rId4" Type="http://schemas.openxmlformats.org/officeDocument/2006/relationships/tags" Target="../tags/tag173.xml"/><Relationship Id="rId3" Type="http://schemas.openxmlformats.org/officeDocument/2006/relationships/tags" Target="../tags/tag172.xml"/><Relationship Id="rId2" Type="http://schemas.openxmlformats.org/officeDocument/2006/relationships/image" Target="../media/image3.png"/><Relationship Id="rId15" Type="http://schemas.openxmlformats.org/officeDocument/2006/relationships/notesSlide" Target="../notesSlides/notesSlide1.xml"/><Relationship Id="rId14" Type="http://schemas.openxmlformats.org/officeDocument/2006/relationships/slideLayout" Target="../slideLayouts/slideLayout2.xml"/><Relationship Id="rId13" Type="http://schemas.openxmlformats.org/officeDocument/2006/relationships/tags" Target="../tags/tag181.xml"/><Relationship Id="rId12" Type="http://schemas.openxmlformats.org/officeDocument/2006/relationships/tags" Target="../tags/tag180.xml"/><Relationship Id="rId11" Type="http://schemas.openxmlformats.org/officeDocument/2006/relationships/tags" Target="../tags/tag179.xml"/><Relationship Id="rId10" Type="http://schemas.openxmlformats.org/officeDocument/2006/relationships/tags" Target="../tags/tag178.xml"/><Relationship Id="rId1" Type="http://schemas.openxmlformats.org/officeDocument/2006/relationships/tags" Target="../tags/tag171.xml"/></Relationships>
</file>

<file path=ppt/slides/_rels/slide10.xml.rels><?xml version="1.0" encoding="UTF-8" standalone="yes"?>
<Relationships xmlns="http://schemas.openxmlformats.org/package/2006/relationships"><Relationship Id="rId9" Type="http://schemas.openxmlformats.org/officeDocument/2006/relationships/tags" Target="../tags/tag265.xml"/><Relationship Id="rId8" Type="http://schemas.openxmlformats.org/officeDocument/2006/relationships/tags" Target="../tags/tag264.xml"/><Relationship Id="rId7" Type="http://schemas.openxmlformats.org/officeDocument/2006/relationships/tags" Target="../tags/tag263.xml"/><Relationship Id="rId6" Type="http://schemas.openxmlformats.org/officeDocument/2006/relationships/tags" Target="../tags/tag262.xml"/><Relationship Id="rId5" Type="http://schemas.openxmlformats.org/officeDocument/2006/relationships/tags" Target="../tags/tag261.xml"/><Relationship Id="rId4" Type="http://schemas.openxmlformats.org/officeDocument/2006/relationships/tags" Target="../tags/tag260.xml"/><Relationship Id="rId3" Type="http://schemas.openxmlformats.org/officeDocument/2006/relationships/tags" Target="../tags/tag259.xml"/><Relationship Id="rId2" Type="http://schemas.openxmlformats.org/officeDocument/2006/relationships/tags" Target="../tags/tag258.xml"/><Relationship Id="rId11" Type="http://schemas.openxmlformats.org/officeDocument/2006/relationships/notesSlide" Target="../notesSlides/notesSlide8.xml"/><Relationship Id="rId10" Type="http://schemas.openxmlformats.org/officeDocument/2006/relationships/slideLayout" Target="../slideLayouts/slideLayout7.xml"/><Relationship Id="rId1" Type="http://schemas.openxmlformats.org/officeDocument/2006/relationships/tags" Target="../tags/tag257.xml"/></Relationships>
</file>

<file path=ppt/slides/_rels/slide11.xml.rels><?xml version="1.0" encoding="UTF-8" standalone="yes"?>
<Relationships xmlns="http://schemas.openxmlformats.org/package/2006/relationships"><Relationship Id="rId9" Type="http://schemas.openxmlformats.org/officeDocument/2006/relationships/tags" Target="../tags/tag274.xml"/><Relationship Id="rId8" Type="http://schemas.openxmlformats.org/officeDocument/2006/relationships/tags" Target="../tags/tag273.xml"/><Relationship Id="rId7" Type="http://schemas.openxmlformats.org/officeDocument/2006/relationships/tags" Target="../tags/tag272.xml"/><Relationship Id="rId6" Type="http://schemas.openxmlformats.org/officeDocument/2006/relationships/tags" Target="../tags/tag271.xml"/><Relationship Id="rId5" Type="http://schemas.openxmlformats.org/officeDocument/2006/relationships/tags" Target="../tags/tag270.xml"/><Relationship Id="rId4" Type="http://schemas.openxmlformats.org/officeDocument/2006/relationships/tags" Target="../tags/tag269.xml"/><Relationship Id="rId3" Type="http://schemas.openxmlformats.org/officeDocument/2006/relationships/tags" Target="../tags/tag268.xml"/><Relationship Id="rId2" Type="http://schemas.openxmlformats.org/officeDocument/2006/relationships/tags" Target="../tags/tag267.xml"/><Relationship Id="rId15" Type="http://schemas.openxmlformats.org/officeDocument/2006/relationships/slideLayout" Target="../slideLayouts/slideLayout7.xml"/><Relationship Id="rId14" Type="http://schemas.openxmlformats.org/officeDocument/2006/relationships/tags" Target="../tags/tag279.xml"/><Relationship Id="rId13" Type="http://schemas.openxmlformats.org/officeDocument/2006/relationships/tags" Target="../tags/tag278.xml"/><Relationship Id="rId12" Type="http://schemas.openxmlformats.org/officeDocument/2006/relationships/tags" Target="../tags/tag277.xml"/><Relationship Id="rId11" Type="http://schemas.openxmlformats.org/officeDocument/2006/relationships/tags" Target="../tags/tag276.xml"/><Relationship Id="rId10" Type="http://schemas.openxmlformats.org/officeDocument/2006/relationships/tags" Target="../tags/tag275.xml"/><Relationship Id="rId1" Type="http://schemas.openxmlformats.org/officeDocument/2006/relationships/tags" Target="../tags/tag266.xml"/></Relationships>
</file>

<file path=ppt/slides/_rels/slide2.xml.rels><?xml version="1.0" encoding="UTF-8" standalone="yes"?>
<Relationships xmlns="http://schemas.openxmlformats.org/package/2006/relationships"><Relationship Id="rId9" Type="http://schemas.openxmlformats.org/officeDocument/2006/relationships/tags" Target="../tags/tag190.xml"/><Relationship Id="rId8" Type="http://schemas.openxmlformats.org/officeDocument/2006/relationships/tags" Target="../tags/tag189.xml"/><Relationship Id="rId7" Type="http://schemas.openxmlformats.org/officeDocument/2006/relationships/tags" Target="../tags/tag188.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 Id="rId3" Type="http://schemas.openxmlformats.org/officeDocument/2006/relationships/tags" Target="../tags/tag184.xml"/><Relationship Id="rId2" Type="http://schemas.openxmlformats.org/officeDocument/2006/relationships/tags" Target="../tags/tag183.xml"/><Relationship Id="rId18" Type="http://schemas.openxmlformats.org/officeDocument/2006/relationships/slideLayout" Target="../slideLayouts/slideLayout7.xml"/><Relationship Id="rId17" Type="http://schemas.openxmlformats.org/officeDocument/2006/relationships/tags" Target="../tags/tag197.xml"/><Relationship Id="rId16" Type="http://schemas.openxmlformats.org/officeDocument/2006/relationships/image" Target="../media/image4.png"/><Relationship Id="rId15" Type="http://schemas.openxmlformats.org/officeDocument/2006/relationships/tags" Target="../tags/tag196.xml"/><Relationship Id="rId14" Type="http://schemas.openxmlformats.org/officeDocument/2006/relationships/tags" Target="../tags/tag195.xml"/><Relationship Id="rId13" Type="http://schemas.openxmlformats.org/officeDocument/2006/relationships/tags" Target="../tags/tag194.xml"/><Relationship Id="rId12" Type="http://schemas.openxmlformats.org/officeDocument/2006/relationships/tags" Target="../tags/tag193.xml"/><Relationship Id="rId11" Type="http://schemas.openxmlformats.org/officeDocument/2006/relationships/tags" Target="../tags/tag192.xml"/><Relationship Id="rId10" Type="http://schemas.openxmlformats.org/officeDocument/2006/relationships/tags" Target="../tags/tag191.xml"/><Relationship Id="rId1" Type="http://schemas.openxmlformats.org/officeDocument/2006/relationships/tags" Target="../tags/tag182.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7.xml"/><Relationship Id="rId6" Type="http://schemas.openxmlformats.org/officeDocument/2006/relationships/tags" Target="../tags/tag203.xml"/><Relationship Id="rId5" Type="http://schemas.openxmlformats.org/officeDocument/2006/relationships/tags" Target="../tags/tag202.xml"/><Relationship Id="rId4" Type="http://schemas.openxmlformats.org/officeDocument/2006/relationships/tags" Target="../tags/tag201.xml"/><Relationship Id="rId3" Type="http://schemas.openxmlformats.org/officeDocument/2006/relationships/tags" Target="../tags/tag200.xml"/><Relationship Id="rId2" Type="http://schemas.openxmlformats.org/officeDocument/2006/relationships/tags" Target="../tags/tag199.xml"/><Relationship Id="rId1" Type="http://schemas.openxmlformats.org/officeDocument/2006/relationships/tags" Target="../tags/tag198.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207.xml"/><Relationship Id="rId3" Type="http://schemas.openxmlformats.org/officeDocument/2006/relationships/tags" Target="../tags/tag206.xml"/><Relationship Id="rId2" Type="http://schemas.openxmlformats.org/officeDocument/2006/relationships/tags" Target="../tags/tag205.xml"/><Relationship Id="rId1" Type="http://schemas.openxmlformats.org/officeDocument/2006/relationships/tags" Target="../tags/tag204.xml"/></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215.xml"/><Relationship Id="rId7" Type="http://schemas.openxmlformats.org/officeDocument/2006/relationships/tags" Target="../tags/tag214.xml"/><Relationship Id="rId6" Type="http://schemas.openxmlformats.org/officeDocument/2006/relationships/tags" Target="../tags/tag213.xml"/><Relationship Id="rId5" Type="http://schemas.openxmlformats.org/officeDocument/2006/relationships/tags" Target="../tags/tag212.xml"/><Relationship Id="rId4" Type="http://schemas.openxmlformats.org/officeDocument/2006/relationships/tags" Target="../tags/tag211.xml"/><Relationship Id="rId3" Type="http://schemas.openxmlformats.org/officeDocument/2006/relationships/tags" Target="../tags/tag210.xml"/><Relationship Id="rId2" Type="http://schemas.openxmlformats.org/officeDocument/2006/relationships/tags" Target="../tags/tag209.xml"/><Relationship Id="rId10" Type="http://schemas.openxmlformats.org/officeDocument/2006/relationships/notesSlide" Target="../notesSlides/notesSlide3.xml"/><Relationship Id="rId1" Type="http://schemas.openxmlformats.org/officeDocument/2006/relationships/tags" Target="../tags/tag208.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223.xml"/><Relationship Id="rId7" Type="http://schemas.openxmlformats.org/officeDocument/2006/relationships/tags" Target="../tags/tag222.xml"/><Relationship Id="rId6" Type="http://schemas.openxmlformats.org/officeDocument/2006/relationships/tags" Target="../tags/tag221.xml"/><Relationship Id="rId5" Type="http://schemas.openxmlformats.org/officeDocument/2006/relationships/tags" Target="../tags/tag220.xml"/><Relationship Id="rId4" Type="http://schemas.openxmlformats.org/officeDocument/2006/relationships/tags" Target="../tags/tag219.xml"/><Relationship Id="rId3" Type="http://schemas.openxmlformats.org/officeDocument/2006/relationships/tags" Target="../tags/tag218.xml"/><Relationship Id="rId2" Type="http://schemas.openxmlformats.org/officeDocument/2006/relationships/tags" Target="../tags/tag217.xml"/><Relationship Id="rId10" Type="http://schemas.openxmlformats.org/officeDocument/2006/relationships/notesSlide" Target="../notesSlides/notesSlide4.xml"/><Relationship Id="rId1" Type="http://schemas.openxmlformats.org/officeDocument/2006/relationships/tags" Target="../tags/tag216.xml"/></Relationships>
</file>

<file path=ppt/slides/_rels/slide7.xml.rels><?xml version="1.0" encoding="UTF-8" standalone="yes"?>
<Relationships xmlns="http://schemas.openxmlformats.org/package/2006/relationships"><Relationship Id="rId9" Type="http://schemas.openxmlformats.org/officeDocument/2006/relationships/tags" Target="../tags/tag232.xml"/><Relationship Id="rId8" Type="http://schemas.openxmlformats.org/officeDocument/2006/relationships/tags" Target="../tags/tag231.xml"/><Relationship Id="rId7" Type="http://schemas.openxmlformats.org/officeDocument/2006/relationships/tags" Target="../tags/tag230.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 Id="rId3" Type="http://schemas.openxmlformats.org/officeDocument/2006/relationships/tags" Target="../tags/tag226.xml"/><Relationship Id="rId2" Type="http://schemas.openxmlformats.org/officeDocument/2006/relationships/tags" Target="../tags/tag225.xml"/><Relationship Id="rId12" Type="http://schemas.openxmlformats.org/officeDocument/2006/relationships/notesSlide" Target="../notesSlides/notesSlide5.xml"/><Relationship Id="rId11" Type="http://schemas.openxmlformats.org/officeDocument/2006/relationships/slideLayout" Target="../slideLayouts/slideLayout7.xml"/><Relationship Id="rId10" Type="http://schemas.openxmlformats.org/officeDocument/2006/relationships/tags" Target="../tags/tag233.xml"/><Relationship Id="rId1" Type="http://schemas.openxmlformats.org/officeDocument/2006/relationships/tags" Target="../tags/tag224.xml"/></Relationships>
</file>

<file path=ppt/slides/_rels/slide8.xml.rels><?xml version="1.0" encoding="UTF-8" standalone="yes"?>
<Relationships xmlns="http://schemas.openxmlformats.org/package/2006/relationships"><Relationship Id="rId9" Type="http://schemas.openxmlformats.org/officeDocument/2006/relationships/tags" Target="../tags/tag241.xml"/><Relationship Id="rId8" Type="http://schemas.openxmlformats.org/officeDocument/2006/relationships/tags" Target="../tags/tag240.xml"/><Relationship Id="rId7" Type="http://schemas.openxmlformats.org/officeDocument/2006/relationships/tags" Target="../tags/tag239.xml"/><Relationship Id="rId6" Type="http://schemas.openxmlformats.org/officeDocument/2006/relationships/tags" Target="../tags/tag238.xml"/><Relationship Id="rId5" Type="http://schemas.openxmlformats.org/officeDocument/2006/relationships/tags" Target="../tags/tag237.xml"/><Relationship Id="rId4" Type="http://schemas.openxmlformats.org/officeDocument/2006/relationships/tags" Target="../tags/tag236.xml"/><Relationship Id="rId3" Type="http://schemas.openxmlformats.org/officeDocument/2006/relationships/tags" Target="../tags/tag235.xml"/><Relationship Id="rId22" Type="http://schemas.openxmlformats.org/officeDocument/2006/relationships/notesSlide" Target="../notesSlides/notesSlide6.xml"/><Relationship Id="rId21" Type="http://schemas.openxmlformats.org/officeDocument/2006/relationships/slideLayout" Target="../slideLayouts/slideLayout7.xml"/><Relationship Id="rId20" Type="http://schemas.openxmlformats.org/officeDocument/2006/relationships/tags" Target="../tags/tag252.xml"/><Relationship Id="rId2" Type="http://schemas.openxmlformats.org/officeDocument/2006/relationships/tags" Target="../tags/tag234.xml"/><Relationship Id="rId19" Type="http://schemas.openxmlformats.org/officeDocument/2006/relationships/tags" Target="../tags/tag251.xml"/><Relationship Id="rId18" Type="http://schemas.openxmlformats.org/officeDocument/2006/relationships/tags" Target="../tags/tag250.xml"/><Relationship Id="rId17" Type="http://schemas.openxmlformats.org/officeDocument/2006/relationships/tags" Target="../tags/tag249.xml"/><Relationship Id="rId16" Type="http://schemas.openxmlformats.org/officeDocument/2006/relationships/tags" Target="../tags/tag248.xml"/><Relationship Id="rId15" Type="http://schemas.openxmlformats.org/officeDocument/2006/relationships/tags" Target="../tags/tag247.xml"/><Relationship Id="rId14" Type="http://schemas.openxmlformats.org/officeDocument/2006/relationships/tags" Target="../tags/tag246.xml"/><Relationship Id="rId13" Type="http://schemas.openxmlformats.org/officeDocument/2006/relationships/tags" Target="../tags/tag245.xml"/><Relationship Id="rId12" Type="http://schemas.openxmlformats.org/officeDocument/2006/relationships/tags" Target="../tags/tag244.xml"/><Relationship Id="rId11" Type="http://schemas.openxmlformats.org/officeDocument/2006/relationships/tags" Target="../tags/tag243.xml"/><Relationship Id="rId10" Type="http://schemas.openxmlformats.org/officeDocument/2006/relationships/tags" Target="../tags/tag242.xml"/><Relationship Id="rId1" Type="http://schemas.openxmlformats.org/officeDocument/2006/relationships/chart" Target="../charts/chart1.xml"/></Relationships>
</file>

<file path=ppt/slides/_rels/slide9.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7.xml"/><Relationship Id="rId4" Type="http://schemas.openxmlformats.org/officeDocument/2006/relationships/tags" Target="../tags/tag256.xml"/><Relationship Id="rId3" Type="http://schemas.openxmlformats.org/officeDocument/2006/relationships/tags" Target="../tags/tag255.xml"/><Relationship Id="rId2" Type="http://schemas.openxmlformats.org/officeDocument/2006/relationships/tags" Target="../tags/tag254.xml"/><Relationship Id="rId1" Type="http://schemas.openxmlformats.org/officeDocument/2006/relationships/tags" Target="../tags/tag25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p:pic>
        <p:nvPicPr>
          <p:cNvPr id="2" name="图片 1"/>
          <p:cNvPicPr>
            <a:picLocks noChangeAspect="1"/>
          </p:cNvPicPr>
          <p:nvPr>
            <p:custDataLst>
              <p:tags r:id="rId1"/>
            </p:custDataLst>
          </p:nvPr>
        </p:nvPicPr>
        <p:blipFill>
          <a:blip r:embed="rId2"/>
          <a:stretch>
            <a:fillRect/>
          </a:stretch>
        </p:blipFill>
        <p:spPr>
          <a:xfrm>
            <a:off x="7367270" y="2952115"/>
            <a:ext cx="2543175" cy="2790825"/>
          </a:xfrm>
          <a:prstGeom prst="rect">
            <a:avLst/>
          </a:prstGeom>
        </p:spPr>
      </p:pic>
      <p:sp>
        <p:nvSpPr>
          <p:cNvPr id="8" name="标题 7"/>
          <p:cNvSpPr>
            <a:spLocks noGrp="1"/>
          </p:cNvSpPr>
          <p:nvPr>
            <p:custDataLst>
              <p:tags r:id="rId3"/>
            </p:custDataLst>
          </p:nvPr>
        </p:nvSpPr>
        <p:spPr>
          <a:xfrm>
            <a:off x="313690" y="1685290"/>
            <a:ext cx="7703185" cy="1266825"/>
          </a:xfrm>
          <a:prstGeom prst="rect">
            <a:avLst/>
          </a:prstGeom>
        </p:spPr>
        <p:txBody>
          <a:bodyPr vert="horz" lIns="101600" tIns="38100" rIns="25400" bIns="38100" rtlCol="0" anchor="t" anchorCtr="0">
            <a:noAutofit/>
          </a:bodyPr>
          <a:lstStyle>
            <a:lvl1pPr algn="ctr" defTabSz="914400" rtl="0" eaLnBrk="1" fontAlgn="auto" latinLnBrk="0" hangingPunct="1">
              <a:lnSpc>
                <a:spcPct val="100000"/>
              </a:lnSpc>
              <a:spcBef>
                <a:spcPct val="0"/>
              </a:spcBef>
              <a:buNone/>
              <a:defRPr sz="5400" b="1" u="none" strike="noStrike" kern="1200" cap="none" spc="600" normalizeH="0" baseline="0">
                <a:solidFill>
                  <a:schemeClr val="bg1"/>
                </a:solidFill>
                <a:uFillTx/>
                <a:latin typeface="Arial" panose="020B0604020202020204" pitchFamily="34" charset="0"/>
                <a:ea typeface="汉仪旗黑-85S" panose="00020600040101010101" pitchFamily="18" charset="-122"/>
                <a:cs typeface="+mj-cs"/>
              </a:defRPr>
            </a:lvl1pPr>
          </a:lstStyle>
          <a:p>
            <a:r>
              <a:rPr lang="zh-CN" altLang="en-US" sz="4800" dirty="0">
                <a:solidFill>
                  <a:srgbClr val="3AA766"/>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mn-ea"/>
              </a:rPr>
              <a:t>醋酸钠林格葡萄糖注射液</a:t>
            </a:r>
            <a:endParaRPr lang="zh-CN" altLang="en-US" sz="4800" dirty="0">
              <a:solidFill>
                <a:srgbClr val="3AA766"/>
              </a:solidFill>
              <a:effectLst>
                <a:outerShdw blurRad="38100" dist="25400" dir="5400000" algn="ctr" rotWithShape="0">
                  <a:srgbClr val="6E747A">
                    <a:alpha val="43000"/>
                  </a:srgbClr>
                </a:outerShdw>
              </a:effectLst>
              <a:latin typeface="微软雅黑" panose="020B0503020204020204" charset="-122"/>
              <a:ea typeface="微软雅黑" panose="020B0503020204020204" charset="-122"/>
              <a:sym typeface="+mn-ea"/>
            </a:endParaRPr>
          </a:p>
        </p:txBody>
      </p:sp>
      <p:pic>
        <p:nvPicPr>
          <p:cNvPr id="14" name="图片 13"/>
          <p:cNvPicPr>
            <a:picLocks noChangeAspect="1"/>
          </p:cNvPicPr>
          <p:nvPr>
            <p:custDataLst>
              <p:tags r:id="rId4"/>
            </p:custDataLst>
          </p:nvPr>
        </p:nvPicPr>
        <p:blipFill rotWithShape="1">
          <a:blip r:embed="rId5"/>
          <a:srcRect l="10197" t="20876" r="10486" b="63937"/>
          <a:stretch>
            <a:fillRect/>
          </a:stretch>
        </p:blipFill>
        <p:spPr>
          <a:xfrm>
            <a:off x="9433560" y="0"/>
            <a:ext cx="2758440" cy="759460"/>
          </a:xfrm>
          <a:prstGeom prst="rect">
            <a:avLst/>
          </a:prstGeom>
          <a:noFill/>
        </p:spPr>
      </p:pic>
      <p:grpSp>
        <p:nvGrpSpPr>
          <p:cNvPr id="7" name="组合 6"/>
          <p:cNvGrpSpPr/>
          <p:nvPr>
            <p:custDataLst>
              <p:tags r:id="rId6"/>
            </p:custDataLst>
          </p:nvPr>
        </p:nvGrpSpPr>
        <p:grpSpPr>
          <a:xfrm>
            <a:off x="1498600" y="2965450"/>
            <a:ext cx="1858010" cy="572770"/>
            <a:chOff x="1322" y="4087"/>
            <a:chExt cx="2926" cy="902"/>
          </a:xfrm>
        </p:grpSpPr>
        <p:sp>
          <p:nvSpPr>
            <p:cNvPr id="9" name="矩形 8"/>
            <p:cNvSpPr/>
            <p:nvPr>
              <p:custDataLst>
                <p:tags r:id="rId7"/>
              </p:custDataLst>
            </p:nvPr>
          </p:nvSpPr>
          <p:spPr>
            <a:xfrm>
              <a:off x="3248" y="4087"/>
              <a:ext cx="1000" cy="903"/>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custDataLst>
                <p:tags r:id="rId8"/>
              </p:custDataLst>
            </p:nvPr>
          </p:nvSpPr>
          <p:spPr>
            <a:xfrm>
              <a:off x="1322" y="4207"/>
              <a:ext cx="2761" cy="663"/>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Title 6"/>
          <p:cNvSpPr txBox="1"/>
          <p:nvPr>
            <p:custDataLst>
              <p:tags r:id="rId9"/>
            </p:custDataLst>
          </p:nvPr>
        </p:nvSpPr>
        <p:spPr>
          <a:xfrm>
            <a:off x="1634490" y="3093085"/>
            <a:ext cx="1480820" cy="318135"/>
          </a:xfrm>
          <a:prstGeom prst="rect">
            <a:avLst/>
          </a:prstGeom>
          <a:solidFill>
            <a:srgbClr val="499767"/>
          </a:solidFill>
          <a:ln w="3175">
            <a:noFill/>
            <a:prstDash val="dash"/>
          </a:ln>
        </p:spPr>
        <p:txBody>
          <a:bodyPr wrap="none" lIns="72000" tIns="36195" rIns="72000" bIns="36195" anchor="t" anchorCtr="0">
            <a:sp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00000"/>
              </a:lnSpc>
              <a:spcBef>
                <a:spcPts val="800"/>
              </a:spcBef>
              <a:spcAft>
                <a:spcPts val="0"/>
              </a:spcAft>
              <a:buSzPct val="100000"/>
              <a:buNone/>
            </a:pPr>
            <a:r>
              <a:rPr lang="zh-CN" altLang="en-US" sz="1600" b="1" spc="155">
                <a:ln w="3175">
                  <a:noFill/>
                  <a:prstDash val="dash"/>
                </a:ln>
                <a:solidFill>
                  <a:schemeClr val="bg1"/>
                </a:solidFill>
                <a:latin typeface="微软雅黑" panose="020B0503020204020204" charset="-122"/>
                <a:ea typeface="微软雅黑" panose="020B0503020204020204" charset="-122"/>
                <a:cs typeface="微软雅黑" panose="020B0503020204020204" charset="-122"/>
                <a:sym typeface="+mn-ea"/>
              </a:rPr>
              <a:t>醋酸缓冲体系</a:t>
            </a:r>
            <a:endParaRPr lang="zh-CN" altLang="en-US" sz="1600" b="1" spc="155">
              <a:ln w="3175">
                <a:noFill/>
                <a:prstDash val="dash"/>
              </a:ln>
              <a:solidFill>
                <a:schemeClr val="bg1"/>
              </a:solidFill>
              <a:latin typeface="微软雅黑" panose="020B0503020204020204" charset="-122"/>
              <a:ea typeface="微软雅黑" panose="020B0503020204020204" charset="-122"/>
              <a:cs typeface="微软雅黑" panose="020B0503020204020204" charset="-122"/>
              <a:sym typeface="+mn-ea"/>
            </a:endParaRPr>
          </a:p>
        </p:txBody>
      </p:sp>
      <p:sp>
        <p:nvSpPr>
          <p:cNvPr id="12" name="文本框 11"/>
          <p:cNvSpPr txBox="1"/>
          <p:nvPr>
            <p:custDataLst>
              <p:tags r:id="rId10"/>
            </p:custDataLst>
          </p:nvPr>
        </p:nvSpPr>
        <p:spPr>
          <a:xfrm>
            <a:off x="506095" y="4112260"/>
            <a:ext cx="4876800" cy="1198880"/>
          </a:xfrm>
          <a:prstGeom prst="rect">
            <a:avLst/>
          </a:prstGeom>
          <a:noFill/>
        </p:spPr>
        <p:txBody>
          <a:bodyPr wrap="square" rtlCol="0">
            <a:spAutoFit/>
          </a:bodyPr>
          <a:p>
            <a:pPr algn="ctr"/>
            <a:r>
              <a:rPr lang="zh-CN" altLang="en-US" b="1" dirty="0">
                <a:solidFill>
                  <a:srgbClr val="37A465"/>
                </a:solidFill>
                <a:latin typeface="+mn-ea"/>
                <a:sym typeface="+mn-ea"/>
              </a:rPr>
              <a:t>适用于小儿患者的醋酸平衡晶体液 </a:t>
            </a:r>
            <a:endParaRPr lang="zh-CN" altLang="en-US" b="1" dirty="0">
              <a:solidFill>
                <a:srgbClr val="37A465"/>
              </a:solidFill>
              <a:latin typeface="+mn-ea"/>
              <a:sym typeface="+mn-ea"/>
            </a:endParaRPr>
          </a:p>
          <a:p>
            <a:pPr algn="ctr"/>
            <a:endParaRPr lang="zh-CN" altLang="en-US" b="1" dirty="0">
              <a:solidFill>
                <a:srgbClr val="37A465"/>
              </a:solidFill>
              <a:latin typeface="+mn-ea"/>
              <a:sym typeface="+mn-ea"/>
            </a:endParaRPr>
          </a:p>
          <a:p>
            <a:pPr algn="ctr"/>
            <a:r>
              <a:rPr lang="zh-CN" altLang="zh-CN" b="1" dirty="0">
                <a:solidFill>
                  <a:srgbClr val="37A465"/>
                </a:solidFill>
                <a:latin typeface="+mn-ea"/>
                <a:sym typeface="+mn-ea"/>
              </a:rPr>
              <a:t>渗透压及电解质浓度更接近细胞外液</a:t>
            </a:r>
            <a:endParaRPr lang="zh-CN" altLang="en-US" b="1" dirty="0">
              <a:solidFill>
                <a:srgbClr val="37A465"/>
              </a:solidFill>
              <a:latin typeface="+mn-ea"/>
              <a:sym typeface="+mn-ea"/>
            </a:endParaRPr>
          </a:p>
          <a:p>
            <a:endParaRPr lang="zh-CN" altLang="en-US" b="1" dirty="0">
              <a:solidFill>
                <a:srgbClr val="37A465"/>
              </a:solidFill>
              <a:latin typeface="+mn-ea"/>
              <a:sym typeface="+mn-ea"/>
            </a:endParaRPr>
          </a:p>
        </p:txBody>
      </p:sp>
      <p:sp>
        <p:nvSpPr>
          <p:cNvPr id="13" name="文本框 12"/>
          <p:cNvSpPr txBox="1"/>
          <p:nvPr>
            <p:custDataLst>
              <p:tags r:id="rId11"/>
            </p:custDataLst>
          </p:nvPr>
        </p:nvSpPr>
        <p:spPr>
          <a:xfrm>
            <a:off x="8996680" y="3169920"/>
            <a:ext cx="1331595" cy="368300"/>
          </a:xfrm>
          <a:prstGeom prst="rect">
            <a:avLst/>
          </a:prstGeom>
          <a:noFill/>
        </p:spPr>
        <p:txBody>
          <a:bodyPr wrap="square" rtlCol="0">
            <a:spAutoFit/>
          </a:bodyPr>
          <a:p>
            <a:r>
              <a:rPr lang="zh-CN" altLang="en-US">
                <a:solidFill>
                  <a:srgbClr val="35A762"/>
                </a:solidFill>
                <a:latin typeface="Comic Sans MS" panose="030F0702030302020204" charset="0"/>
                <a:cs typeface="Comic Sans MS" panose="030F0702030302020204" charset="0"/>
              </a:rPr>
              <a:t>CH3COO-</a:t>
            </a:r>
            <a:endParaRPr lang="zh-CN" altLang="en-US">
              <a:solidFill>
                <a:srgbClr val="35A762"/>
              </a:solidFill>
              <a:latin typeface="Comic Sans MS" panose="030F0702030302020204" charset="0"/>
              <a:cs typeface="Comic Sans MS" panose="030F0702030302020204" charset="0"/>
            </a:endParaRPr>
          </a:p>
        </p:txBody>
      </p:sp>
      <p:sp>
        <p:nvSpPr>
          <p:cNvPr id="4" name="直角三角形 3"/>
          <p:cNvSpPr/>
          <p:nvPr/>
        </p:nvSpPr>
        <p:spPr>
          <a:xfrm rot="5400000">
            <a:off x="890270" y="-890270"/>
            <a:ext cx="981710" cy="2762250"/>
          </a:xfrm>
          <a:prstGeom prst="rtTriangle">
            <a:avLst/>
          </a:prstGeom>
          <a:solidFill>
            <a:srgbClr val="37A465"/>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直角三角形 4"/>
          <p:cNvSpPr/>
          <p:nvPr/>
        </p:nvSpPr>
        <p:spPr>
          <a:xfrm rot="16200000">
            <a:off x="10320020" y="4986020"/>
            <a:ext cx="981710" cy="2762250"/>
          </a:xfrm>
          <a:prstGeom prst="rtTriangle">
            <a:avLst/>
          </a:prstGeom>
          <a:solidFill>
            <a:srgbClr val="39A665"/>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副标题 2"/>
          <p:cNvSpPr>
            <a:spLocks noGrp="1"/>
          </p:cNvSpPr>
          <p:nvPr>
            <p:ph type="subTitle" idx="1"/>
            <p:custDataLst>
              <p:tags r:id="rId12"/>
            </p:custDataLst>
          </p:nvPr>
        </p:nvSpPr>
        <p:spPr>
          <a:xfrm>
            <a:off x="4357370" y="6196965"/>
            <a:ext cx="3660140" cy="565785"/>
          </a:xfrm>
        </p:spPr>
        <p:txBody>
          <a:bodyPr/>
          <a:p>
            <a:pPr marL="0" indent="0">
              <a:buNone/>
            </a:pPr>
            <a:r>
              <a:rPr lang="zh-CN" altLang="en-US" b="1" dirty="0">
                <a:solidFill>
                  <a:srgbClr val="39A665"/>
                </a:solidFill>
              </a:rPr>
              <a:t>安徽丰原药业股份有限公司</a:t>
            </a:r>
            <a:endParaRPr lang="zh-CN" altLang="en-US" b="1" dirty="0">
              <a:solidFill>
                <a:srgbClr val="39A665"/>
              </a:solidFill>
            </a:endParaRPr>
          </a:p>
        </p:txBody>
      </p:sp>
    </p:spTree>
    <p:custDataLst>
      <p:tags r:id="rId1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custDataLst>
              <p:tags r:id="rId1"/>
            </p:custDataLst>
          </p:nvPr>
        </p:nvSpPr>
        <p:spPr>
          <a:xfrm>
            <a:off x="862960" y="0"/>
            <a:ext cx="2701508" cy="5787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solidFill>
                  <a:srgbClr val="039840"/>
                </a:solidFill>
                <a:latin typeface="微软雅黑" panose="020B0503020204020204" charset="-122"/>
                <a:ea typeface="微软雅黑" panose="020B0503020204020204" charset="-122"/>
              </a:rPr>
              <a:t>创新性</a:t>
            </a:r>
            <a:endParaRPr lang="zh-CN" altLang="en-US" sz="2800" b="1" dirty="0">
              <a:solidFill>
                <a:srgbClr val="039840"/>
              </a:solidFill>
              <a:latin typeface="微软雅黑" panose="020B0503020204020204" charset="-122"/>
              <a:ea typeface="微软雅黑" panose="020B0503020204020204" charset="-122"/>
            </a:endParaRPr>
          </a:p>
        </p:txBody>
      </p:sp>
      <p:sp>
        <p:nvSpPr>
          <p:cNvPr id="2" name="矩形 1"/>
          <p:cNvSpPr/>
          <p:nvPr>
            <p:custDataLst>
              <p:tags r:id="rId2"/>
            </p:custDataLst>
          </p:nvPr>
        </p:nvSpPr>
        <p:spPr>
          <a:xfrm>
            <a:off x="638810" y="2506345"/>
            <a:ext cx="5147310" cy="3698875"/>
          </a:xfrm>
          <a:prstGeom prst="rect">
            <a:avLst/>
          </a:prstGeom>
          <a:solidFill>
            <a:schemeClr val="accent4">
              <a:lumMod val="20000"/>
              <a:lumOff val="80000"/>
            </a:schemeClr>
          </a:solidFill>
          <a:ln w="12700" cap="flat" cmpd="sng" algn="ctr">
            <a:noFill/>
            <a:prstDash val="solid"/>
            <a:miter lim="800000"/>
          </a:ln>
          <a:effectLst/>
        </p:spPr>
        <p:txBody>
          <a:bodyPr lIns="252000" rIns="648000" rtlCol="0" anchor="ctr"/>
          <a:lstStyle/>
          <a:p>
            <a:pPr algn="l" defTabSz="914400">
              <a:lnSpc>
                <a:spcPct val="150000"/>
              </a:lnSpc>
              <a:buClr>
                <a:srgbClr val="FF0000"/>
              </a:buClr>
              <a:buSzPct val="200000"/>
            </a:pPr>
            <a:endParaRPr lang="zh-CN" altLang="en-US" sz="1600" dirty="0">
              <a:solidFill>
                <a:schemeClr val="accent2">
                  <a:lumMod val="50000"/>
                </a:schemeClr>
              </a:solidFill>
              <a:latin typeface="Arial" panose="020B0604020202020204"/>
              <a:ea typeface="微软雅黑" panose="020B0503020204020204" charset="-122"/>
            </a:endParaRPr>
          </a:p>
        </p:txBody>
      </p:sp>
      <p:sp>
        <p:nvSpPr>
          <p:cNvPr id="4" name="矩形 3"/>
          <p:cNvSpPr/>
          <p:nvPr>
            <p:custDataLst>
              <p:tags r:id="rId3"/>
            </p:custDataLst>
          </p:nvPr>
        </p:nvSpPr>
        <p:spPr>
          <a:xfrm>
            <a:off x="5941695" y="2506345"/>
            <a:ext cx="5281930" cy="3710940"/>
          </a:xfrm>
          <a:prstGeom prst="rect">
            <a:avLst/>
          </a:prstGeom>
          <a:solidFill>
            <a:schemeClr val="accent5">
              <a:lumMod val="20000"/>
              <a:lumOff val="80000"/>
            </a:schemeClr>
          </a:solidFill>
          <a:ln w="12700" cap="flat" cmpd="sng" algn="ctr">
            <a:noFill/>
            <a:prstDash val="solid"/>
            <a:miter lim="800000"/>
          </a:ln>
          <a:effectLst/>
        </p:spPr>
        <p:txBody>
          <a:bodyPr tIns="252000" rtlCol="0" anchor="ctr"/>
          <a:lstStyle/>
          <a:p>
            <a:pPr indent="0" defTabSz="914400">
              <a:lnSpc>
                <a:spcPct val="150000"/>
              </a:lnSpc>
              <a:buSzPct val="100000"/>
              <a:buFont typeface="Wingdings" panose="05000000000000000000" pitchFamily="2" charset="2"/>
              <a:buNone/>
            </a:pPr>
            <a:endParaRPr lang="en-US" altLang="zh-CN" sz="1400" dirty="0">
              <a:solidFill>
                <a:schemeClr val="accent2">
                  <a:lumMod val="50000"/>
                </a:schemeClr>
              </a:solidFill>
              <a:latin typeface="Arial" panose="020B0604020202020204"/>
              <a:ea typeface="微软雅黑" panose="020B0503020204020204" charset="-122"/>
            </a:endParaRPr>
          </a:p>
        </p:txBody>
      </p:sp>
      <p:sp>
        <p:nvSpPr>
          <p:cNvPr id="10" name="文本框 9"/>
          <p:cNvSpPr txBox="1"/>
          <p:nvPr>
            <p:custDataLst>
              <p:tags r:id="rId4"/>
            </p:custDataLst>
          </p:nvPr>
        </p:nvSpPr>
        <p:spPr>
          <a:xfrm>
            <a:off x="2399665" y="2169795"/>
            <a:ext cx="1558925" cy="538480"/>
          </a:xfrm>
          <a:prstGeom prst="rect">
            <a:avLst/>
          </a:prstGeom>
          <a:solidFill>
            <a:schemeClr val="accent6"/>
          </a:solidFill>
        </p:spPr>
        <p:txBody>
          <a:bodyPr wrap="square">
            <a:noAutofit/>
          </a:bodyPr>
          <a:lstStyle/>
          <a:p>
            <a:pPr algn="ctr">
              <a:lnSpc>
                <a:spcPct val="120000"/>
              </a:lnSpc>
            </a:pPr>
            <a:r>
              <a:rPr lang="zh-CN" altLang="en-US" sz="2000" b="1" dirty="0">
                <a:solidFill>
                  <a:schemeClr val="bg1"/>
                </a:solidFill>
                <a:latin typeface="Arial" panose="020B0604020202020204"/>
                <a:ea typeface="微软雅黑" panose="020B0503020204020204" charset="-122"/>
              </a:rPr>
              <a:t>创新点</a:t>
            </a:r>
            <a:endParaRPr lang="zh-CN" altLang="en-US" sz="2000" dirty="0">
              <a:solidFill>
                <a:schemeClr val="bg1"/>
              </a:solidFill>
            </a:endParaRPr>
          </a:p>
        </p:txBody>
      </p:sp>
      <p:sp>
        <p:nvSpPr>
          <p:cNvPr id="15" name="文本框 14"/>
          <p:cNvSpPr txBox="1"/>
          <p:nvPr>
            <p:custDataLst>
              <p:tags r:id="rId5"/>
            </p:custDataLst>
          </p:nvPr>
        </p:nvSpPr>
        <p:spPr>
          <a:xfrm>
            <a:off x="7836535" y="2155825"/>
            <a:ext cx="1492250" cy="552450"/>
          </a:xfrm>
          <a:prstGeom prst="rect">
            <a:avLst/>
          </a:prstGeom>
          <a:solidFill>
            <a:schemeClr val="accent5">
              <a:lumMod val="75000"/>
            </a:schemeClr>
          </a:solidFill>
        </p:spPr>
        <p:txBody>
          <a:bodyPr wrap="square">
            <a:noAutofit/>
          </a:bodyPr>
          <a:lstStyle/>
          <a:p>
            <a:pPr algn="ctr">
              <a:lnSpc>
                <a:spcPct val="130000"/>
              </a:lnSpc>
            </a:pPr>
            <a:r>
              <a:rPr lang="zh-CN" altLang="en-US" sz="2000" b="1" dirty="0">
                <a:solidFill>
                  <a:schemeClr val="bg1"/>
                </a:solidFill>
                <a:latin typeface="Arial" panose="020B0604020202020204"/>
                <a:ea typeface="微软雅黑" panose="020B0503020204020204" charset="-122"/>
              </a:rPr>
              <a:t>患者获益</a:t>
            </a:r>
            <a:endParaRPr lang="zh-CN" altLang="en-US" sz="2000" b="1" dirty="0">
              <a:solidFill>
                <a:schemeClr val="bg1"/>
              </a:solidFill>
            </a:endParaRPr>
          </a:p>
        </p:txBody>
      </p:sp>
      <p:sp>
        <p:nvSpPr>
          <p:cNvPr id="8" name="文本框 7"/>
          <p:cNvSpPr txBox="1"/>
          <p:nvPr>
            <p:custDataLst>
              <p:tags r:id="rId6"/>
            </p:custDataLst>
          </p:nvPr>
        </p:nvSpPr>
        <p:spPr>
          <a:xfrm>
            <a:off x="638810" y="2593340"/>
            <a:ext cx="5080635" cy="3524250"/>
          </a:xfrm>
          <a:prstGeom prst="rect">
            <a:avLst/>
          </a:prstGeom>
          <a:noFill/>
        </p:spPr>
        <p:txBody>
          <a:bodyPr wrap="square" rtlCol="0">
            <a:noAutofit/>
          </a:bodyPr>
          <a:p>
            <a:endParaRPr lang="zh-CN" altLang="en-US" b="1"/>
          </a:p>
          <a:p>
            <a:pPr marL="284480" indent="-284480" fontAlgn="auto">
              <a:lnSpc>
                <a:spcPct val="130000"/>
              </a:lnSpc>
              <a:spcBef>
                <a:spcPts val="0"/>
              </a:spcBef>
            </a:pPr>
            <a:r>
              <a:rPr lang="en-US" altLang="zh-CN" sz="1400">
                <a:latin typeface="微软雅黑" panose="020B0503020204020204" charset="-122"/>
                <a:ea typeface="微软雅黑" panose="020B0503020204020204" charset="-122"/>
                <a:cs typeface="微软雅黑" panose="020B0503020204020204" charset="-122"/>
              </a:rPr>
              <a:t>1</a:t>
            </a:r>
            <a:r>
              <a:rPr lang="zh-CN" altLang="en-US" sz="1400">
                <a:latin typeface="微软雅黑" panose="020B0503020204020204" charset="-122"/>
                <a:ea typeface="微软雅黑" panose="020B0503020204020204" charset="-122"/>
                <a:cs typeface="微软雅黑" panose="020B0503020204020204" charset="-122"/>
              </a:rPr>
              <a:t>、</a:t>
            </a:r>
            <a:r>
              <a:rPr lang="zh-CN" altLang="en-US" sz="1400" b="1">
                <a:solidFill>
                  <a:srgbClr val="FF0000"/>
                </a:solidFill>
                <a:latin typeface="微软雅黑" panose="020B0503020204020204" charset="-122"/>
                <a:ea typeface="微软雅黑" panose="020B0503020204020204" charset="-122"/>
                <a:cs typeface="微软雅黑" panose="020B0503020204020204" charset="-122"/>
              </a:rPr>
              <a:t>醋酸代替乳酸，缓冲系统升级</a:t>
            </a:r>
            <a:endParaRPr lang="zh-CN" altLang="en-US" sz="1400" b="1">
              <a:solidFill>
                <a:srgbClr val="FF0000"/>
              </a:solidFill>
              <a:latin typeface="微软雅黑" panose="020B0503020204020204" charset="-122"/>
              <a:ea typeface="微软雅黑" panose="020B0503020204020204" charset="-122"/>
              <a:cs typeface="微软雅黑" panose="020B0503020204020204" charset="-122"/>
            </a:endParaRPr>
          </a:p>
          <a:p>
            <a:pPr marL="284480" indent="-284480" fontAlgn="auto">
              <a:lnSpc>
                <a:spcPct val="130000"/>
              </a:lnSpc>
              <a:spcBef>
                <a:spcPts val="0"/>
              </a:spcBef>
            </a:pPr>
            <a:r>
              <a:rPr lang="zh-CN" altLang="en-US" sz="1400">
                <a:latin typeface="微软雅黑" panose="020B0503020204020204" charset="-122"/>
                <a:ea typeface="微软雅黑" panose="020B0503020204020204" charset="-122"/>
                <a:cs typeface="微软雅黑" panose="020B0503020204020204" charset="-122"/>
              </a:rPr>
              <a:t> </a:t>
            </a:r>
            <a:r>
              <a:rPr lang="en-US" altLang="zh-CN" sz="1400">
                <a:latin typeface="微软雅黑" panose="020B0503020204020204" charset="-122"/>
                <a:ea typeface="微软雅黑" panose="020B0503020204020204" charset="-122"/>
                <a:cs typeface="微软雅黑" panose="020B0503020204020204" charset="-122"/>
              </a:rPr>
              <a:t>     </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醋酸不依赖肝脏代谢</a:t>
            </a:r>
            <a:r>
              <a:rPr lang="zh-CN" altLang="en-US" sz="1400">
                <a:latin typeface="微软雅黑" panose="020B0503020204020204" charset="-122"/>
                <a:ea typeface="微软雅黑" panose="020B0503020204020204" charset="-122"/>
                <a:cs typeface="微软雅黑" panose="020B0503020204020204" charset="-122"/>
                <a:sym typeface="+mn-ea"/>
              </a:rPr>
              <a:t>，不增加肝脏负担，而乳酸高度依赖肝脏代谢；醋酸比乳酸代谢更快，可避免乳酸蓄积，能快速纠正酸中毒，维持酸碱平衡。</a:t>
            </a:r>
            <a:endParaRPr lang="zh-CN" altLang="en-US" sz="1400">
              <a:latin typeface="微软雅黑" panose="020B0503020204020204" charset="-122"/>
              <a:ea typeface="微软雅黑" panose="020B0503020204020204" charset="-122"/>
              <a:cs typeface="微软雅黑" panose="020B0503020204020204" charset="-122"/>
            </a:endParaRPr>
          </a:p>
          <a:p>
            <a:pPr marL="284480" indent="-284480" fontAlgn="auto">
              <a:lnSpc>
                <a:spcPct val="130000"/>
              </a:lnSpc>
              <a:spcBef>
                <a:spcPts val="0"/>
              </a:spcBef>
            </a:pPr>
            <a:r>
              <a:rPr lang="en-US" altLang="zh-CN" sz="1400">
                <a:latin typeface="微软雅黑" panose="020B0503020204020204" charset="-122"/>
                <a:ea typeface="微软雅黑" panose="020B0503020204020204" charset="-122"/>
                <a:cs typeface="微软雅黑" panose="020B0503020204020204" charset="-122"/>
                <a:sym typeface="+mn-ea"/>
              </a:rPr>
              <a:t>2</a:t>
            </a:r>
            <a:r>
              <a:rPr lang="zh-CN" altLang="en-US" sz="1400">
                <a:latin typeface="微软雅黑" panose="020B0503020204020204" charset="-122"/>
                <a:ea typeface="微软雅黑" panose="020B0503020204020204" charset="-122"/>
                <a:cs typeface="微软雅黑" panose="020B0503020204020204" charset="-122"/>
                <a:sym typeface="+mn-ea"/>
              </a:rPr>
              <a:t>、</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电解质离子浓度更接近血浆</a:t>
            </a:r>
            <a:endParaRPr lang="zh-CN" altLang="en-US" sz="1400">
              <a:latin typeface="微软雅黑" panose="020B0503020204020204" charset="-122"/>
              <a:ea typeface="微软雅黑" panose="020B0503020204020204" charset="-122"/>
              <a:cs typeface="微软雅黑" panose="020B0503020204020204" charset="-122"/>
              <a:sym typeface="+mn-ea"/>
            </a:endParaRPr>
          </a:p>
          <a:p>
            <a:pPr marL="284480" indent="-284480" fontAlgn="auto">
              <a:lnSpc>
                <a:spcPct val="130000"/>
              </a:lnSpc>
              <a:spcBef>
                <a:spcPts val="0"/>
              </a:spcBef>
            </a:pPr>
            <a:r>
              <a:rPr lang="en-US" altLang="zh-CN" sz="1400" b="1">
                <a:solidFill>
                  <a:srgbClr val="FF0000"/>
                </a:solidFill>
                <a:latin typeface="微软雅黑" panose="020B0503020204020204" charset="-122"/>
                <a:ea typeface="微软雅黑" panose="020B0503020204020204" charset="-122"/>
                <a:cs typeface="微软雅黑" panose="020B0503020204020204" charset="-122"/>
                <a:sym typeface="+mn-ea"/>
              </a:rPr>
              <a:t>      </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渗透压pH</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值更接近正常生理范围。</a:t>
            </a:r>
            <a:endPar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endParaRPr>
          </a:p>
          <a:p>
            <a:pPr marL="284480" indent="-284480" fontAlgn="auto">
              <a:lnSpc>
                <a:spcPct val="130000"/>
              </a:lnSpc>
              <a:spcBef>
                <a:spcPts val="0"/>
              </a:spcBef>
            </a:pPr>
            <a:r>
              <a:rPr lang="en-US" altLang="zh-CN" sz="1400">
                <a:latin typeface="微软雅黑" panose="020B0503020204020204" charset="-122"/>
                <a:ea typeface="微软雅黑" panose="020B0503020204020204" charset="-122"/>
                <a:cs typeface="微软雅黑" panose="020B0503020204020204" charset="-122"/>
                <a:sym typeface="+mn-ea"/>
              </a:rPr>
              <a:t>3</a:t>
            </a:r>
            <a:r>
              <a:rPr lang="zh-CN" altLang="en-US" sz="1400">
                <a:latin typeface="微软雅黑" panose="020B0503020204020204" charset="-122"/>
                <a:ea typeface="微软雅黑" panose="020B0503020204020204" charset="-122"/>
                <a:cs typeface="微软雅黑" panose="020B0503020204020204" charset="-122"/>
                <a:sym typeface="+mn-ea"/>
              </a:rPr>
              <a:t>、儿童用药研究</a:t>
            </a:r>
            <a:endParaRPr lang="zh-CN" altLang="en-US" sz="1400">
              <a:latin typeface="微软雅黑" panose="020B0503020204020204" charset="-122"/>
              <a:ea typeface="微软雅黑" panose="020B0503020204020204" charset="-122"/>
              <a:cs typeface="微软雅黑" panose="020B0503020204020204" charset="-122"/>
              <a:sym typeface="+mn-ea"/>
            </a:endParaRPr>
          </a:p>
          <a:p>
            <a:pPr marL="284480" indent="-284480" fontAlgn="auto">
              <a:lnSpc>
                <a:spcPct val="130000"/>
              </a:lnSpc>
              <a:spcBef>
                <a:spcPts val="0"/>
              </a:spcBef>
            </a:pPr>
            <a:r>
              <a:rPr lang="en-US" altLang="zh-CN" sz="1400">
                <a:latin typeface="微软雅黑" panose="020B0503020204020204" charset="-122"/>
                <a:ea typeface="微软雅黑" panose="020B0503020204020204" charset="-122"/>
                <a:cs typeface="微软雅黑" panose="020B0503020204020204" charset="-122"/>
                <a:sym typeface="+mn-ea"/>
              </a:rPr>
              <a:t>     </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 醋酸钠林格葡萄糖注射液原研单位进行了儿童用药临床试验，说明书有明确儿童用药适应症</a:t>
            </a:r>
            <a:r>
              <a:rPr lang="zh-CN" altLang="en-US" sz="1400">
                <a:latin typeface="微软雅黑" panose="020B0503020204020204" charset="-122"/>
                <a:ea typeface="微软雅黑" panose="020B0503020204020204" charset="-122"/>
                <a:cs typeface="微软雅黑" panose="020B0503020204020204" charset="-122"/>
                <a:sym typeface="+mn-ea"/>
              </a:rPr>
              <a:t>。</a:t>
            </a:r>
            <a:endParaRPr lang="zh-CN" altLang="en-US" sz="1400">
              <a:latin typeface="微软雅黑" panose="020B0503020204020204" charset="-122"/>
              <a:ea typeface="微软雅黑" panose="020B0503020204020204" charset="-122"/>
              <a:cs typeface="微软雅黑" panose="020B0503020204020204" charset="-122"/>
            </a:endParaRPr>
          </a:p>
          <a:p>
            <a:endParaRPr lang="zh-CN" altLang="en-US"/>
          </a:p>
          <a:p>
            <a:endParaRPr lang="zh-CN" altLang="en-US" b="1"/>
          </a:p>
          <a:p>
            <a:endParaRPr lang="zh-CN" altLang="en-US"/>
          </a:p>
        </p:txBody>
      </p:sp>
      <p:sp>
        <p:nvSpPr>
          <p:cNvPr id="9" name="文本框 8"/>
          <p:cNvSpPr txBox="1"/>
          <p:nvPr>
            <p:custDataLst>
              <p:tags r:id="rId7"/>
            </p:custDataLst>
          </p:nvPr>
        </p:nvSpPr>
        <p:spPr>
          <a:xfrm>
            <a:off x="6172200" y="2506345"/>
            <a:ext cx="5051425" cy="3544570"/>
          </a:xfrm>
          <a:prstGeom prst="rect">
            <a:avLst/>
          </a:prstGeom>
          <a:noFill/>
        </p:spPr>
        <p:txBody>
          <a:bodyPr wrap="square" rtlCol="0">
            <a:noAutofit/>
          </a:bodyPr>
          <a:p>
            <a:pPr marL="284480" indent="-284480" fontAlgn="auto">
              <a:lnSpc>
                <a:spcPct val="130000"/>
              </a:lnSpc>
              <a:spcBef>
                <a:spcPts val="0"/>
              </a:spcBef>
            </a:pPr>
            <a:endParaRPr lang="zh-CN" altLang="en-US" sz="1400">
              <a:latin typeface="微软雅黑" panose="020B0503020204020204" charset="-122"/>
              <a:ea typeface="微软雅黑" panose="020B0503020204020204" charset="-122"/>
              <a:cs typeface="微软雅黑" panose="020B0503020204020204" charset="-122"/>
            </a:endParaRPr>
          </a:p>
          <a:p>
            <a:pPr marL="284480" indent="-284480" fontAlgn="auto">
              <a:lnSpc>
                <a:spcPct val="130000"/>
              </a:lnSpc>
              <a:spcBef>
                <a:spcPts val="0"/>
              </a:spcBef>
            </a:pPr>
            <a:r>
              <a:rPr lang="en-US" altLang="zh-CN" sz="1400">
                <a:latin typeface="微软雅黑" panose="020B0503020204020204" charset="-122"/>
                <a:ea typeface="微软雅黑" panose="020B0503020204020204" charset="-122"/>
                <a:cs typeface="微软雅黑" panose="020B0503020204020204" charset="-122"/>
              </a:rPr>
              <a:t>1</a:t>
            </a:r>
            <a:r>
              <a:rPr lang="zh-CN" altLang="en-US" sz="1400">
                <a:latin typeface="微软雅黑" panose="020B0503020204020204" charset="-122"/>
                <a:ea typeface="微软雅黑" panose="020B0503020204020204" charset="-122"/>
                <a:cs typeface="微软雅黑" panose="020B0503020204020204" charset="-122"/>
              </a:rPr>
              <a:t>、醋酸钠林格葡萄糖注射液，不加重患者肝脏负担，代谢速度快，不升高乳酸</a:t>
            </a:r>
            <a:r>
              <a:rPr lang="zh-CN" altLang="en-US" sz="1400">
                <a:latin typeface="微软雅黑" panose="020B0503020204020204" charset="-122"/>
                <a:ea typeface="微软雅黑" panose="020B0503020204020204" charset="-122"/>
                <a:cs typeface="微软雅黑" panose="020B0503020204020204" charset="-122"/>
                <a:sym typeface="+mn-ea"/>
              </a:rPr>
              <a:t>，</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更适于</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lt"/>
              </a:rPr>
              <a:t>肝功能尚未发育完善的小儿患者使用；</a:t>
            </a:r>
            <a:r>
              <a:rPr lang="zh-CN" altLang="en-US" sz="1400">
                <a:latin typeface="微软雅黑" panose="020B0503020204020204" charset="-122"/>
                <a:ea typeface="微软雅黑" panose="020B0503020204020204" charset="-122"/>
                <a:cs typeface="微软雅黑" panose="020B0503020204020204" charset="-122"/>
                <a:sym typeface="+mn-lt"/>
              </a:rPr>
              <a:t>也更适应于</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lt"/>
              </a:rPr>
              <a:t>外科手术患者合并肝功能不全、高乳酸血症以及休克、重度感染患者使用。</a:t>
            </a:r>
            <a:endParaRPr lang="zh-CN" altLang="en-US" sz="1400">
              <a:latin typeface="微软雅黑" panose="020B0503020204020204" charset="-122"/>
              <a:ea typeface="微软雅黑" panose="020B0503020204020204" charset="-122"/>
              <a:cs typeface="微软雅黑" panose="020B0503020204020204" charset="-122"/>
              <a:sym typeface="+mn-ea"/>
            </a:endParaRPr>
          </a:p>
          <a:p>
            <a:pPr marL="284480" indent="-284480" fontAlgn="auto">
              <a:lnSpc>
                <a:spcPct val="130000"/>
              </a:lnSpc>
              <a:spcBef>
                <a:spcPts val="0"/>
              </a:spcBef>
            </a:pPr>
            <a:r>
              <a:rPr lang="en-US" altLang="zh-CN" sz="1400">
                <a:latin typeface="微软雅黑" panose="020B0503020204020204" charset="-122"/>
                <a:ea typeface="微软雅黑" panose="020B0503020204020204" charset="-122"/>
                <a:cs typeface="微软雅黑" panose="020B0503020204020204" charset="-122"/>
              </a:rPr>
              <a:t>2</a:t>
            </a:r>
            <a:r>
              <a:rPr lang="zh-CN" altLang="en-US" sz="1400">
                <a:latin typeface="微软雅黑" panose="020B0503020204020204" charset="-122"/>
                <a:ea typeface="微软雅黑" panose="020B0503020204020204" charset="-122"/>
                <a:cs typeface="微软雅黑" panose="020B0503020204020204" charset="-122"/>
              </a:rPr>
              <a:t>、相较于</a:t>
            </a:r>
            <a:r>
              <a:rPr lang="zh-CN" altLang="en-US" sz="1400">
                <a:latin typeface="微软雅黑" panose="020B0503020204020204" charset="-122"/>
                <a:ea typeface="微软雅黑" panose="020B0503020204020204" charset="-122"/>
                <a:cs typeface="微软雅黑" panose="020B0503020204020204" charset="-122"/>
                <a:sym typeface="+mn-ea"/>
              </a:rPr>
              <a:t>复方电解质醋酸钠葡萄糖注射液，本品</a:t>
            </a:r>
            <a:r>
              <a:rPr lang="zh-CN" altLang="en-US" sz="1400">
                <a:latin typeface="微软雅黑" panose="020B0503020204020204" charset="-122"/>
                <a:ea typeface="微软雅黑" panose="020B0503020204020204" charset="-122"/>
                <a:cs typeface="微软雅黑" panose="020B0503020204020204" charset="-122"/>
              </a:rPr>
              <a:t>电解质各离子浓度更接近血浆，</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更适用于合并高钾血症、高镁血症、高磷血症、甲状腺功能减退症等患者</a:t>
            </a:r>
            <a:r>
              <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rPr>
              <a:t>。</a:t>
            </a:r>
            <a:endParaRPr lang="zh-CN" altLang="en-US" sz="1400">
              <a:solidFill>
                <a:srgbClr val="FF0000"/>
              </a:solidFill>
              <a:latin typeface="微软雅黑" panose="020B0503020204020204" charset="-122"/>
              <a:ea typeface="微软雅黑" panose="020B0503020204020204" charset="-122"/>
              <a:cs typeface="微软雅黑" panose="020B0503020204020204" charset="-122"/>
              <a:sym typeface="+mn-ea"/>
            </a:endParaRPr>
          </a:p>
          <a:p>
            <a:pPr marL="284480" indent="-284480" fontAlgn="auto">
              <a:lnSpc>
                <a:spcPct val="130000"/>
              </a:lnSpc>
              <a:spcBef>
                <a:spcPts val="0"/>
              </a:spcBef>
              <a:buClr>
                <a:srgbClr val="3A3A38"/>
              </a:buClr>
              <a:buFont typeface="Wingdings" panose="05000000000000000000" charset="0"/>
              <a:buNone/>
            </a:pPr>
            <a:r>
              <a:rPr lang="en-US" altLang="zh-CN" sz="1400">
                <a:latin typeface="微软雅黑" panose="020B0503020204020204" charset="-122"/>
                <a:ea typeface="微软雅黑" panose="020B0503020204020204" charset="-122"/>
                <a:cs typeface="微软雅黑" panose="020B0503020204020204" charset="-122"/>
                <a:sym typeface="+mn-ea"/>
              </a:rPr>
              <a:t>3</a:t>
            </a:r>
            <a:r>
              <a:rPr lang="zh-CN" altLang="en-US" sz="1400">
                <a:latin typeface="微软雅黑" panose="020B0503020204020204" charset="-122"/>
                <a:ea typeface="微软雅黑" panose="020B0503020204020204" charset="-122"/>
                <a:cs typeface="微软雅黑" panose="020B0503020204020204" charset="-122"/>
                <a:sym typeface="+mn-ea"/>
              </a:rPr>
              <a:t>、醋酸钠林格葡萄糖注射液</a:t>
            </a: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适用于小儿患者，填补目录内无适合儿童补液的醋酸盐平衡晶体液的空白</a:t>
            </a:r>
            <a:r>
              <a:rPr lang="zh-CN" altLang="en-US" sz="1400">
                <a:latin typeface="微软雅黑" panose="020B0503020204020204" charset="-122"/>
                <a:ea typeface="微软雅黑" panose="020B0503020204020204" charset="-122"/>
                <a:cs typeface="微软雅黑" panose="020B0503020204020204" charset="-122"/>
                <a:sym typeface="+mn-ea"/>
              </a:rPr>
              <a:t>，使小儿患者获益。</a:t>
            </a:r>
            <a:r>
              <a:rPr lang="zh-CN" altLang="en-US" sz="1400">
                <a:latin typeface="微软雅黑" panose="020B0503020204020204" charset="-122"/>
                <a:ea typeface="微软雅黑" panose="020B0503020204020204" charset="-122"/>
                <a:cs typeface="微软雅黑" panose="020B0503020204020204" charset="-122"/>
                <a:sym typeface="+mn-ea"/>
              </a:rPr>
              <a:t>目录内唯一含有醋酸盐的平衡晶体液（复方电解质醋酸钠葡萄糖注射液）说明书无儿童适应症。</a:t>
            </a:r>
            <a:endParaRPr lang="zh-CN" altLang="en-US" sz="1400">
              <a:latin typeface="微软雅黑" panose="020B0503020204020204" charset="-122"/>
              <a:ea typeface="微软雅黑" panose="020B0503020204020204" charset="-122"/>
              <a:cs typeface="微软雅黑" panose="020B0503020204020204" charset="-122"/>
              <a:sym typeface="+mn-ea"/>
            </a:endParaRPr>
          </a:p>
          <a:p>
            <a:endParaRPr lang="zh-CN" altLang="en-US" sz="140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8"/>
            </p:custDataLst>
          </p:nvPr>
        </p:nvSpPr>
        <p:spPr>
          <a:xfrm>
            <a:off x="1179830" y="850900"/>
            <a:ext cx="10191750" cy="977265"/>
          </a:xfrm>
          <a:prstGeom prst="rect">
            <a:avLst/>
          </a:prstGeom>
          <a:noFill/>
        </p:spPr>
        <p:txBody>
          <a:bodyPr wrap="square" rtlCol="0">
            <a:spAutoFit/>
          </a:bodyPr>
          <a:p>
            <a:pPr>
              <a:lnSpc>
                <a:spcPct val="120000"/>
              </a:lnSpc>
            </a:pPr>
            <a:r>
              <a:rPr lang="en-US" altLang="zh-CN" sz="2400" b="1" dirty="0">
                <a:solidFill>
                  <a:srgbClr val="FF0000"/>
                </a:solidFill>
                <a:latin typeface="微软雅黑" panose="020B0503020204020204" charset="-122"/>
                <a:ea typeface="微软雅黑" panose="020B0503020204020204" charset="-122"/>
              </a:rPr>
              <a:t>             </a:t>
            </a:r>
            <a:r>
              <a:rPr lang="zh-CN" altLang="en-US" sz="2400" b="1" dirty="0">
                <a:solidFill>
                  <a:srgbClr val="FF0000"/>
                </a:solidFill>
                <a:latin typeface="微软雅黑" panose="020B0503020204020204" charset="-122"/>
                <a:ea typeface="微软雅黑" panose="020B0503020204020204" charset="-122"/>
              </a:rPr>
              <a:t>化药3类，渗透压及电解质浓度更接近细胞外液，</a:t>
            </a:r>
            <a:endParaRPr lang="zh-CN" altLang="en-US" sz="2400" b="1" dirty="0">
              <a:solidFill>
                <a:srgbClr val="FF0000"/>
              </a:solidFill>
              <a:latin typeface="微软雅黑" panose="020B0503020204020204" charset="-122"/>
              <a:ea typeface="微软雅黑" panose="020B0503020204020204" charset="-122"/>
            </a:endParaRPr>
          </a:p>
          <a:p>
            <a:pPr>
              <a:lnSpc>
                <a:spcPct val="120000"/>
              </a:lnSpc>
            </a:pPr>
            <a:r>
              <a:rPr lang="en-US" altLang="zh-CN" sz="2400" b="1" dirty="0">
                <a:solidFill>
                  <a:srgbClr val="FF0000"/>
                </a:solidFill>
                <a:latin typeface="微软雅黑" panose="020B0503020204020204" charset="-122"/>
                <a:ea typeface="微软雅黑" panose="020B0503020204020204" charset="-122"/>
              </a:rPr>
              <a:t>        </a:t>
            </a:r>
            <a:r>
              <a:rPr lang="zh-CN" altLang="en-US" sz="2400" b="1" dirty="0">
                <a:solidFill>
                  <a:srgbClr val="FF0000"/>
                </a:solidFill>
                <a:latin typeface="微软雅黑" panose="020B0503020204020204" charset="-122"/>
                <a:ea typeface="微软雅黑" panose="020B0503020204020204" charset="-122"/>
              </a:rPr>
              <a:t>更适合儿童用药的醋酸平衡晶体液，填补医保目录空白</a:t>
            </a:r>
            <a:endParaRPr lang="zh-CN" altLang="en-US" sz="2400" b="1" dirty="0">
              <a:solidFill>
                <a:srgbClr val="FF0000"/>
              </a:solidFill>
              <a:latin typeface="微软雅黑" panose="020B0503020204020204" charset="-122"/>
              <a:ea typeface="微软雅黑" panose="020B0503020204020204" charset="-122"/>
            </a:endParaRPr>
          </a:p>
        </p:txBody>
      </p:sp>
    </p:spTree>
    <p:custDataLst>
      <p:tags r:id="rId9"/>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1"/>
          <p:cNvSpPr/>
          <p:nvPr>
            <p:custDataLst>
              <p:tags r:id="rId1"/>
            </p:custDataLst>
          </p:nvPr>
        </p:nvSpPr>
        <p:spPr>
          <a:xfrm>
            <a:off x="756920" y="1140460"/>
            <a:ext cx="5132705" cy="2382520"/>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5" name="矩形: 圆角 16"/>
          <p:cNvSpPr/>
          <p:nvPr>
            <p:custDataLst>
              <p:tags r:id="rId2"/>
            </p:custDataLst>
          </p:nvPr>
        </p:nvSpPr>
        <p:spPr>
          <a:xfrm>
            <a:off x="6095365" y="1195705"/>
            <a:ext cx="5574030" cy="2327275"/>
          </a:xfrm>
          <a:prstGeom prst="roundRect">
            <a:avLst/>
          </a:prstGeom>
          <a:solidFill>
            <a:srgbClr val="FFF2CC"/>
          </a:solidFill>
          <a:ln>
            <a:noFill/>
          </a:ln>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6" name="矩形: 圆角 17"/>
          <p:cNvSpPr/>
          <p:nvPr>
            <p:custDataLst>
              <p:tags r:id="rId3"/>
            </p:custDataLst>
          </p:nvPr>
        </p:nvSpPr>
        <p:spPr>
          <a:xfrm>
            <a:off x="748030" y="4300855"/>
            <a:ext cx="5141595" cy="2447925"/>
          </a:xfrm>
          <a:prstGeom prst="round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 name="矩形: 圆角 18"/>
          <p:cNvSpPr/>
          <p:nvPr>
            <p:custDataLst>
              <p:tags r:id="rId4"/>
            </p:custDataLst>
          </p:nvPr>
        </p:nvSpPr>
        <p:spPr>
          <a:xfrm>
            <a:off x="6095365" y="4300855"/>
            <a:ext cx="5574030" cy="2442210"/>
          </a:xfrm>
          <a:prstGeom prst="roundRect">
            <a:avLst/>
          </a:prstGeom>
          <a:solidFill>
            <a:schemeClr val="bg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矩形 7"/>
          <p:cNvSpPr/>
          <p:nvPr>
            <p:custDataLst>
              <p:tags r:id="rId5"/>
            </p:custDataLst>
          </p:nvPr>
        </p:nvSpPr>
        <p:spPr>
          <a:xfrm>
            <a:off x="2116803" y="580738"/>
            <a:ext cx="2413000" cy="559435"/>
          </a:xfrm>
          <a:prstGeom prst="rect">
            <a:avLst/>
          </a:prstGeom>
          <a:solidFill>
            <a:srgbClr val="03984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对公共卫生积极影响</a:t>
            </a:r>
            <a:endParaRPr lang="zh-CN" altLang="en-US" b="1" dirty="0">
              <a:latin typeface="微软雅黑" panose="020B0503020204020204" charset="-122"/>
              <a:ea typeface="微软雅黑" panose="020B0503020204020204" charset="-122"/>
            </a:endParaRPr>
          </a:p>
        </p:txBody>
      </p:sp>
      <p:sp>
        <p:nvSpPr>
          <p:cNvPr id="9" name="文本框 8"/>
          <p:cNvSpPr txBox="1"/>
          <p:nvPr>
            <p:custDataLst>
              <p:tags r:id="rId6"/>
            </p:custDataLst>
          </p:nvPr>
        </p:nvSpPr>
        <p:spPr>
          <a:xfrm>
            <a:off x="931545" y="1140460"/>
            <a:ext cx="4791075" cy="2441575"/>
          </a:xfrm>
          <a:prstGeom prst="rect">
            <a:avLst/>
          </a:prstGeom>
          <a:noFill/>
        </p:spPr>
        <p:txBody>
          <a:bodyPr wrap="square" rtlCol="0">
            <a:noAutofit/>
          </a:bodyPr>
          <a:lstStyle/>
          <a:p>
            <a:pPr indent="0" fontAlgn="auto">
              <a:lnSpc>
                <a:spcPct val="130000"/>
              </a:lnSpc>
              <a:spcBef>
                <a:spcPts val="1000"/>
              </a:spcBef>
              <a:buClr>
                <a:srgbClr val="4B5C7D"/>
              </a:buClr>
              <a:buFont typeface="Wingdings" panose="05000000000000000000" charset="0"/>
              <a:buNone/>
            </a:pPr>
            <a:endParaRPr lang="zh-CN" altLang="en-US" sz="1600">
              <a:solidFill>
                <a:srgbClr val="4B5C7D"/>
              </a:solidFill>
              <a:latin typeface="微软雅黑" panose="020B0503020204020204" charset="-122"/>
              <a:ea typeface="微软雅黑" panose="020B0503020204020204" charset="-122"/>
            </a:endParaRPr>
          </a:p>
          <a:p>
            <a:pPr marL="285750" indent="-285750" fontAlgn="auto">
              <a:lnSpc>
                <a:spcPct val="130000"/>
              </a:lnSpc>
              <a:spcBef>
                <a:spcPts val="1000"/>
              </a:spcBef>
              <a:buClr>
                <a:srgbClr val="4B5C7D"/>
              </a:buClr>
              <a:buFont typeface="Wingdings" panose="05000000000000000000" charset="0"/>
              <a:buChar char="l"/>
            </a:pPr>
            <a:r>
              <a:rPr lang="zh-CN" altLang="en-US" sz="1600">
                <a:solidFill>
                  <a:srgbClr val="4B5C7D"/>
                </a:solidFill>
                <a:latin typeface="微软雅黑" panose="020B0503020204020204" charset="-122"/>
                <a:ea typeface="微软雅黑" panose="020B0503020204020204" charset="-122"/>
              </a:rPr>
              <a:t>醋酸钠林格葡萄糖注射液主要用于围术期液体治疗，全国每年手术患者约为</a:t>
            </a:r>
            <a:r>
              <a:rPr lang="en-US" altLang="zh-CN" sz="1600" b="1">
                <a:solidFill>
                  <a:srgbClr val="C00000"/>
                </a:solidFill>
                <a:latin typeface="微软雅黑" panose="020B0503020204020204" charset="-122"/>
                <a:ea typeface="微软雅黑" panose="020B0503020204020204" charset="-122"/>
              </a:rPr>
              <a:t>96</a:t>
            </a:r>
            <a:r>
              <a:rPr lang="en-US" altLang="zh-CN" sz="1600" b="1">
                <a:solidFill>
                  <a:srgbClr val="C00000"/>
                </a:solidFill>
                <a:latin typeface="微软雅黑" panose="020B0503020204020204" charset="-122"/>
                <a:ea typeface="微软雅黑" panose="020B0503020204020204" charset="-122"/>
              </a:rPr>
              <a:t>00</a:t>
            </a:r>
            <a:r>
              <a:rPr lang="zh-CN" altLang="en-US" sz="1600" b="1">
                <a:solidFill>
                  <a:srgbClr val="C00000"/>
                </a:solidFill>
                <a:latin typeface="微软雅黑" panose="020B0503020204020204" charset="-122"/>
                <a:ea typeface="微软雅黑" panose="020B0503020204020204" charset="-122"/>
              </a:rPr>
              <a:t>万人次</a:t>
            </a:r>
            <a:r>
              <a:rPr lang="zh-CN" altLang="en-US" sz="1600">
                <a:solidFill>
                  <a:srgbClr val="4B5C7D"/>
                </a:solidFill>
                <a:latin typeface="微软雅黑" panose="020B0503020204020204" charset="-122"/>
                <a:ea typeface="微软雅黑" panose="020B0503020204020204" charset="-122"/>
              </a:rPr>
              <a:t>，</a:t>
            </a:r>
            <a:r>
              <a:rPr lang="zh-CN" altLang="en-US" sz="1600" b="1">
                <a:solidFill>
                  <a:srgbClr val="C00000"/>
                </a:solidFill>
                <a:latin typeface="微软雅黑" panose="020B0503020204020204" charset="-122"/>
                <a:ea typeface="微软雅黑" panose="020B0503020204020204" charset="-122"/>
              </a:rPr>
              <a:t>急需优化目录内晶体平衡液结构，提高治疗率，降低患者疾病负担，提升人群健康水平</a:t>
            </a:r>
            <a:r>
              <a:rPr lang="zh-CN" altLang="en-US" sz="1600">
                <a:solidFill>
                  <a:srgbClr val="4B5C7D"/>
                </a:solidFill>
                <a:latin typeface="微软雅黑" panose="020B0503020204020204" charset="-122"/>
                <a:ea typeface="微软雅黑" panose="020B0503020204020204" charset="-122"/>
              </a:rPr>
              <a:t>。</a:t>
            </a:r>
            <a:endParaRPr lang="zh-CN" altLang="en-US" sz="1600">
              <a:solidFill>
                <a:srgbClr val="4B5C7D"/>
              </a:solidFill>
              <a:highlight>
                <a:srgbClr val="FFFF00"/>
              </a:highlight>
              <a:latin typeface="微软雅黑" panose="020B0503020204020204" charset="-122"/>
              <a:ea typeface="微软雅黑" panose="020B0503020204020204" charset="-122"/>
            </a:endParaRPr>
          </a:p>
        </p:txBody>
      </p:sp>
      <p:sp>
        <p:nvSpPr>
          <p:cNvPr id="10" name="矩形 9"/>
          <p:cNvSpPr/>
          <p:nvPr>
            <p:custDataLst>
              <p:tags r:id="rId7"/>
            </p:custDataLst>
          </p:nvPr>
        </p:nvSpPr>
        <p:spPr>
          <a:xfrm>
            <a:off x="7607300" y="636270"/>
            <a:ext cx="2282825" cy="559435"/>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latin typeface="微软雅黑" panose="020B0503020204020204" charset="-122"/>
                <a:ea typeface="微软雅黑" panose="020B0503020204020204" charset="-122"/>
              </a:rPr>
              <a:t>填补目录空白</a:t>
            </a:r>
            <a:endParaRPr lang="zh-CN" altLang="en-US" b="1">
              <a:latin typeface="微软雅黑" panose="020B0503020204020204" charset="-122"/>
              <a:ea typeface="微软雅黑" panose="020B0503020204020204" charset="-122"/>
            </a:endParaRPr>
          </a:p>
        </p:txBody>
      </p:sp>
      <p:sp>
        <p:nvSpPr>
          <p:cNvPr id="12" name="矩形 11"/>
          <p:cNvSpPr/>
          <p:nvPr>
            <p:custDataLst>
              <p:tags r:id="rId8"/>
            </p:custDataLst>
          </p:nvPr>
        </p:nvSpPr>
        <p:spPr>
          <a:xfrm>
            <a:off x="2116455" y="3741420"/>
            <a:ext cx="2413635" cy="559435"/>
          </a:xfrm>
          <a:prstGeom prst="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符合保基本原则</a:t>
            </a:r>
            <a:endParaRPr lang="zh-CN" altLang="en-US" b="1" dirty="0">
              <a:latin typeface="微软雅黑" panose="020B0503020204020204" charset="-122"/>
              <a:ea typeface="微软雅黑" panose="020B0503020204020204" charset="-122"/>
            </a:endParaRPr>
          </a:p>
        </p:txBody>
      </p:sp>
      <p:sp>
        <p:nvSpPr>
          <p:cNvPr id="13" name="文本框 12"/>
          <p:cNvSpPr txBox="1"/>
          <p:nvPr>
            <p:custDataLst>
              <p:tags r:id="rId9"/>
            </p:custDataLst>
          </p:nvPr>
        </p:nvSpPr>
        <p:spPr>
          <a:xfrm>
            <a:off x="862965" y="4519295"/>
            <a:ext cx="4877435" cy="1438910"/>
          </a:xfrm>
          <a:prstGeom prst="rect">
            <a:avLst/>
          </a:prstGeom>
          <a:noFill/>
        </p:spPr>
        <p:txBody>
          <a:bodyPr wrap="square" rtlCol="0">
            <a:noAutofit/>
          </a:bodyPr>
          <a:lstStyle>
            <a:defPPr>
              <a:defRPr lang="en-US"/>
            </a:defPPr>
            <a:lvl1pPr marL="285750" indent="-285750">
              <a:buClr>
                <a:srgbClr val="4B5C7D"/>
              </a:buClr>
              <a:buFont typeface="Wingdings" panose="05000000000000000000" pitchFamily="2" charset="2"/>
              <a:buChar char="u"/>
              <a:defRPr sz="1600">
                <a:solidFill>
                  <a:srgbClr val="4B5C7D"/>
                </a:solidFill>
              </a:defRPr>
            </a:lvl1pPr>
          </a:lstStyle>
          <a:p>
            <a:pPr fontAlgn="auto">
              <a:lnSpc>
                <a:spcPct val="130000"/>
              </a:lnSpc>
              <a:spcBef>
                <a:spcPts val="1000"/>
              </a:spcBef>
              <a:buFont typeface="Wingdings" panose="05000000000000000000" charset="0"/>
              <a:buChar char="l"/>
            </a:pPr>
            <a:r>
              <a:rPr lang="zh-CN" altLang="en-US" dirty="0">
                <a:latin typeface="微软雅黑" panose="020B0503020204020204" charset="-122"/>
                <a:ea typeface="微软雅黑" panose="020B0503020204020204" charset="-122"/>
              </a:rPr>
              <a:t>复合配方，减轻因多药联用造成医疗费用负担，保障参保人员合理用药需求。</a:t>
            </a:r>
            <a:endParaRPr lang="zh-CN" altLang="en-US" dirty="0">
              <a:latin typeface="微软雅黑" panose="020B0503020204020204" charset="-122"/>
              <a:ea typeface="微软雅黑" panose="020B0503020204020204" charset="-122"/>
            </a:endParaRPr>
          </a:p>
          <a:p>
            <a:pPr fontAlgn="auto">
              <a:lnSpc>
                <a:spcPct val="130000"/>
              </a:lnSpc>
              <a:spcBef>
                <a:spcPts val="1000"/>
              </a:spcBef>
              <a:buFont typeface="Wingdings" panose="05000000000000000000" charset="0"/>
              <a:buChar char="l"/>
            </a:pPr>
            <a:r>
              <a:rPr lang="zh-CN" altLang="en-US" dirty="0">
                <a:latin typeface="微软雅黑" panose="020B0503020204020204" charset="-122"/>
                <a:ea typeface="微软雅黑" panose="020B0503020204020204" charset="-122"/>
                <a:sym typeface="+mn-ea"/>
              </a:rPr>
              <a:t>本品主要</a:t>
            </a:r>
            <a:r>
              <a:rPr lang="zh-CN" altLang="en-US" dirty="0">
                <a:latin typeface="微软雅黑" panose="020B0503020204020204" charset="-122"/>
                <a:ea typeface="微软雅黑" panose="020B0503020204020204" charset="-122"/>
                <a:sym typeface="+mn-ea"/>
              </a:rPr>
              <a:t>满足液体治疗患者的基本需求，对医保资金支出影响较小，</a:t>
            </a:r>
            <a:r>
              <a:rPr lang="zh-CN" altLang="en-US" dirty="0">
                <a:latin typeface="微软雅黑" panose="020B0503020204020204" charset="-122"/>
                <a:ea typeface="微软雅黑" panose="020B0503020204020204" charset="-122"/>
                <a:sym typeface="+mn-ea"/>
              </a:rPr>
              <a:t>符合保基本的原则。</a:t>
            </a:r>
            <a:endParaRPr lang="zh-CN" altLang="en-US" dirty="0">
              <a:latin typeface="微软雅黑" panose="020B0503020204020204" charset="-122"/>
              <a:ea typeface="微软雅黑" panose="020B0503020204020204" charset="-122"/>
            </a:endParaRPr>
          </a:p>
        </p:txBody>
      </p:sp>
      <p:sp>
        <p:nvSpPr>
          <p:cNvPr id="14" name="矩形 13"/>
          <p:cNvSpPr/>
          <p:nvPr>
            <p:custDataLst>
              <p:tags r:id="rId10"/>
            </p:custDataLst>
          </p:nvPr>
        </p:nvSpPr>
        <p:spPr>
          <a:xfrm>
            <a:off x="7693025" y="3756660"/>
            <a:ext cx="2284095" cy="559435"/>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charset="-122"/>
                <a:ea typeface="微软雅黑" panose="020B0503020204020204" charset="-122"/>
              </a:rPr>
              <a:t>无临床管理难度</a:t>
            </a:r>
            <a:endParaRPr lang="zh-CN" altLang="en-US" b="1" dirty="0">
              <a:latin typeface="微软雅黑" panose="020B0503020204020204" charset="-122"/>
              <a:ea typeface="微软雅黑" panose="020B0503020204020204" charset="-122"/>
            </a:endParaRPr>
          </a:p>
        </p:txBody>
      </p:sp>
      <p:sp>
        <p:nvSpPr>
          <p:cNvPr id="15" name="文本框 14"/>
          <p:cNvSpPr txBox="1"/>
          <p:nvPr>
            <p:custDataLst>
              <p:tags r:id="rId11"/>
            </p:custDataLst>
          </p:nvPr>
        </p:nvSpPr>
        <p:spPr>
          <a:xfrm>
            <a:off x="6162675" y="4306570"/>
            <a:ext cx="5507355" cy="2442210"/>
          </a:xfrm>
          <a:prstGeom prst="rect">
            <a:avLst/>
          </a:prstGeom>
          <a:noFill/>
        </p:spPr>
        <p:txBody>
          <a:bodyPr wrap="square" rtlCol="0">
            <a:noAutofit/>
          </a:bodyPr>
          <a:lstStyle>
            <a:defPPr>
              <a:defRPr lang="en-US"/>
            </a:defPPr>
            <a:lvl1pPr marL="285750" indent="-285750">
              <a:buClr>
                <a:srgbClr val="4B5C7D"/>
              </a:buClr>
              <a:buFont typeface="Wingdings" panose="05000000000000000000" pitchFamily="2" charset="2"/>
              <a:buChar char="u"/>
              <a:defRPr sz="1600">
                <a:solidFill>
                  <a:srgbClr val="4B5C7D"/>
                </a:solidFill>
              </a:defRPr>
            </a:lvl1pPr>
          </a:lstStyle>
          <a:p>
            <a:pPr fontAlgn="auto">
              <a:lnSpc>
                <a:spcPct val="130000"/>
              </a:lnSpc>
              <a:buFont typeface="Wingdings" panose="05000000000000000000" charset="0"/>
              <a:buChar char="l"/>
            </a:pPr>
            <a:endParaRPr lang="zh-CN" altLang="en-US">
              <a:latin typeface="微软雅黑" panose="020B0503020204020204" charset="-122"/>
              <a:ea typeface="微软雅黑" panose="020B0503020204020204" charset="-122"/>
            </a:endParaRPr>
          </a:p>
          <a:p>
            <a:pPr fontAlgn="auto">
              <a:lnSpc>
                <a:spcPct val="130000"/>
              </a:lnSpc>
              <a:buFont typeface="Wingdings" panose="05000000000000000000" charset="0"/>
              <a:buChar char="l"/>
            </a:pPr>
            <a:endParaRPr lang="zh-CN" altLang="en-US">
              <a:latin typeface="微软雅黑" panose="020B0503020204020204" charset="-122"/>
              <a:ea typeface="微软雅黑" panose="020B0503020204020204" charset="-122"/>
            </a:endParaRPr>
          </a:p>
          <a:p>
            <a:pPr fontAlgn="auto">
              <a:lnSpc>
                <a:spcPct val="130000"/>
              </a:lnSpc>
              <a:buFont typeface="Wingdings" panose="05000000000000000000" charset="0"/>
              <a:buChar char="l"/>
            </a:pPr>
            <a:r>
              <a:rPr lang="zh-CN" altLang="en-US">
                <a:latin typeface="微软雅黑" panose="020B0503020204020204" charset="-122"/>
                <a:ea typeface="微软雅黑" panose="020B0503020204020204" charset="-122"/>
              </a:rPr>
              <a:t>在临床实践中，严格按照患者缺失的液体量来评估药品用量，可避免药物滥用等现象的出现，并且易于医保经办管理。</a:t>
            </a:r>
            <a:endParaRPr lang="zh-CN" altLang="en-US" dirty="0">
              <a:latin typeface="微软雅黑" panose="020B0503020204020204" charset="-122"/>
              <a:ea typeface="微软雅黑" panose="020B0503020204020204" charset="-122"/>
            </a:endParaRPr>
          </a:p>
        </p:txBody>
      </p:sp>
      <p:sp>
        <p:nvSpPr>
          <p:cNvPr id="17" name="标题 1"/>
          <p:cNvSpPr txBox="1"/>
          <p:nvPr>
            <p:custDataLst>
              <p:tags r:id="rId12"/>
            </p:custDataLst>
          </p:nvPr>
        </p:nvSpPr>
        <p:spPr>
          <a:xfrm>
            <a:off x="862960" y="0"/>
            <a:ext cx="2701508" cy="5787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solidFill>
                  <a:srgbClr val="039840"/>
                </a:solidFill>
                <a:latin typeface="微软雅黑" panose="020B0503020204020204" charset="-122"/>
                <a:ea typeface="微软雅黑" panose="020B0503020204020204" charset="-122"/>
              </a:rPr>
              <a:t>公平性</a:t>
            </a:r>
            <a:endParaRPr lang="zh-CN" altLang="en-US" sz="2800" b="1" dirty="0">
              <a:solidFill>
                <a:srgbClr val="039840"/>
              </a:solidFill>
              <a:latin typeface="微软雅黑" panose="020B0503020204020204" charset="-122"/>
              <a:ea typeface="微软雅黑" panose="020B0503020204020204" charset="-122"/>
            </a:endParaRPr>
          </a:p>
        </p:txBody>
      </p:sp>
      <p:sp>
        <p:nvSpPr>
          <p:cNvPr id="2" name="文本框 1"/>
          <p:cNvSpPr txBox="1"/>
          <p:nvPr>
            <p:custDataLst>
              <p:tags r:id="rId13"/>
            </p:custDataLst>
          </p:nvPr>
        </p:nvSpPr>
        <p:spPr>
          <a:xfrm>
            <a:off x="6162675" y="1140460"/>
            <a:ext cx="5345430" cy="1983740"/>
          </a:xfrm>
          <a:prstGeom prst="rect">
            <a:avLst/>
          </a:prstGeom>
          <a:noFill/>
        </p:spPr>
        <p:txBody>
          <a:bodyPr wrap="square" rtlCol="0">
            <a:noAutofit/>
          </a:bodyPr>
          <a:lstStyle>
            <a:defPPr>
              <a:defRPr lang="en-US"/>
            </a:defPPr>
            <a:lvl1pPr marL="285750" indent="-285750">
              <a:buClr>
                <a:srgbClr val="4B5C7D"/>
              </a:buClr>
              <a:buFont typeface="Wingdings" panose="05000000000000000000" pitchFamily="2" charset="2"/>
              <a:buChar char="u"/>
              <a:defRPr sz="1600">
                <a:solidFill>
                  <a:srgbClr val="4B5C7D"/>
                </a:solidFill>
              </a:defRPr>
            </a:lvl1pPr>
          </a:lstStyle>
          <a:p>
            <a:pPr fontAlgn="auto">
              <a:lnSpc>
                <a:spcPct val="130000"/>
              </a:lnSpc>
              <a:spcBef>
                <a:spcPts val="1000"/>
              </a:spcBef>
              <a:buFont typeface="Wingdings" panose="05000000000000000000" charset="0"/>
              <a:buChar char="l"/>
            </a:pPr>
            <a:r>
              <a:rPr lang="zh-CN" altLang="en-US">
                <a:latin typeface="微软雅黑" panose="020B0503020204020204" charset="-122"/>
                <a:ea typeface="微软雅黑" panose="020B0503020204020204" charset="-122"/>
                <a:cs typeface="微软雅黑" panose="020B0503020204020204" charset="-122"/>
                <a:sym typeface="+mn-ea"/>
              </a:rPr>
              <a:t>醋酸缓冲系统，调节更快、安全性更高，不增加肝脏负担，不增加血乳酸水平。</a:t>
            </a:r>
            <a:endParaRPr lang="zh-CN" altLang="en-US">
              <a:latin typeface="微软雅黑" panose="020B0503020204020204" charset="-122"/>
              <a:ea typeface="微软雅黑" panose="020B0503020204020204" charset="-122"/>
              <a:cs typeface="微软雅黑" panose="020B0503020204020204" charset="-122"/>
              <a:sym typeface="+mn-ea"/>
            </a:endParaRPr>
          </a:p>
          <a:p>
            <a:pPr fontAlgn="auto">
              <a:lnSpc>
                <a:spcPct val="130000"/>
              </a:lnSpc>
              <a:spcBef>
                <a:spcPts val="1000"/>
              </a:spcBef>
              <a:buFont typeface="Wingdings" panose="05000000000000000000" charset="0"/>
              <a:buChar char="l"/>
            </a:pPr>
            <a:r>
              <a:rPr lang="zh-CN" altLang="en-US" dirty="0">
                <a:latin typeface="微软雅黑" panose="020B0503020204020204" charset="-122"/>
                <a:ea typeface="微软雅黑" panose="020B0503020204020204" charset="-122"/>
                <a:sym typeface="+mn-ea"/>
              </a:rPr>
              <a:t>能够</a:t>
            </a:r>
            <a:r>
              <a:rPr lang="zh-CN" altLang="en-US" b="1" dirty="0">
                <a:solidFill>
                  <a:srgbClr val="C00000"/>
                </a:solidFill>
                <a:latin typeface="微软雅黑" panose="020B0503020204020204" charset="-122"/>
                <a:ea typeface="微软雅黑" panose="020B0503020204020204" charset="-122"/>
                <a:sym typeface="+mn-ea"/>
              </a:rPr>
              <a:t>填补当前目录内针对特殊患病人群</a:t>
            </a:r>
            <a:r>
              <a:rPr lang="zh-CN" altLang="en-US" dirty="0">
                <a:latin typeface="微软雅黑" panose="020B0503020204020204" charset="-122"/>
                <a:ea typeface="微软雅黑" panose="020B0503020204020204" charset="-122"/>
                <a:sym typeface="+mn-ea"/>
              </a:rPr>
              <a:t>（如儿童患者、高乳酸血症、高钾血症、高氮质血症、高磷血症、高钙血症、高镁血症、甲状腺功能减退症患者等）的</a:t>
            </a:r>
            <a:r>
              <a:rPr lang="zh-CN" altLang="en-US" b="1" dirty="0">
                <a:solidFill>
                  <a:srgbClr val="C00000"/>
                </a:solidFill>
                <a:latin typeface="微软雅黑" panose="020B0503020204020204" charset="-122"/>
                <a:ea typeface="微软雅黑" panose="020B0503020204020204" charset="-122"/>
                <a:sym typeface="+mn-ea"/>
              </a:rPr>
              <a:t>醋酸晶液体治疗药品空白，尤其填补了目录内儿童患者醋酸晶体液治疗药品空白。</a:t>
            </a:r>
            <a:endParaRPr lang="zh-CN" altLang="en-US" dirty="0">
              <a:latin typeface="微软雅黑" panose="020B0503020204020204" charset="-122"/>
              <a:ea typeface="微软雅黑" panose="020B0503020204020204" charset="-122"/>
              <a:cs typeface="微软雅黑" panose="020B0503020204020204" charset="-122"/>
            </a:endParaRPr>
          </a:p>
        </p:txBody>
      </p:sp>
    </p:spTree>
    <p:custDataLst>
      <p:tags r:id="rId14"/>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1"/>
            </p:custDataLst>
          </p:nvPr>
        </p:nvSpPr>
        <p:spPr>
          <a:xfrm>
            <a:off x="0" y="0"/>
            <a:ext cx="12192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custDataLst>
              <p:tags r:id="rId2"/>
            </p:custDataLst>
          </p:nvPr>
        </p:nvSpPr>
        <p:spPr>
          <a:xfrm>
            <a:off x="5341357" y="2411646"/>
            <a:ext cx="2132141" cy="4603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药品基本信息</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4" name="文本框 3"/>
          <p:cNvSpPr txBox="1"/>
          <p:nvPr>
            <p:custDataLst>
              <p:tags r:id="rId3"/>
            </p:custDataLst>
          </p:nvPr>
        </p:nvSpPr>
        <p:spPr>
          <a:xfrm>
            <a:off x="5341357" y="3312013"/>
            <a:ext cx="2132141" cy="460375"/>
          </a:xfrm>
          <a:prstGeom prst="rect">
            <a:avLst/>
          </a:prstGeom>
          <a:noFill/>
        </p:spPr>
        <p:txBody>
          <a:bodyPr wrap="square" rtlCol="0">
            <a:spAutoFit/>
          </a:bodyPr>
          <a:lstStyle>
            <a:defPPr>
              <a:defRPr lang="zh-CN"/>
            </a:defPPr>
            <a:lvl1pPr algn="ctr">
              <a:defRPr sz="2400">
                <a:solidFill>
                  <a:schemeClr val="tx1">
                    <a:lumMod val="75000"/>
                    <a:lumOff val="25000"/>
                  </a:schemeClr>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安全性</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5" name="文本框 4"/>
          <p:cNvSpPr txBox="1"/>
          <p:nvPr>
            <p:custDataLst>
              <p:tags r:id="rId4"/>
            </p:custDataLst>
          </p:nvPr>
        </p:nvSpPr>
        <p:spPr>
          <a:xfrm>
            <a:off x="5341357" y="4211090"/>
            <a:ext cx="2132141" cy="460375"/>
          </a:xfrm>
          <a:prstGeom prst="rect">
            <a:avLst/>
          </a:prstGeom>
          <a:noFill/>
        </p:spPr>
        <p:txBody>
          <a:bodyPr wrap="square" rtlCol="0">
            <a:spAutoFit/>
          </a:bodyPr>
          <a:lstStyle>
            <a:defPPr>
              <a:defRPr lang="zh-CN"/>
            </a:defPPr>
            <a:lvl1pPr algn="ctr">
              <a:defRPr sz="2400">
                <a:solidFill>
                  <a:schemeClr val="tx1">
                    <a:lumMod val="75000"/>
                    <a:lumOff val="25000"/>
                  </a:schemeClr>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有效性</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7" name="文本框 6"/>
          <p:cNvSpPr txBox="1"/>
          <p:nvPr>
            <p:custDataLst>
              <p:tags r:id="rId5"/>
            </p:custDataLst>
          </p:nvPr>
        </p:nvSpPr>
        <p:spPr>
          <a:xfrm>
            <a:off x="8919378" y="3226434"/>
            <a:ext cx="2132141" cy="460375"/>
          </a:xfrm>
          <a:prstGeom prst="rect">
            <a:avLst/>
          </a:prstGeom>
          <a:noFill/>
        </p:spPr>
        <p:txBody>
          <a:bodyPr wrap="square" rtlCol="0">
            <a:spAutoFit/>
          </a:bodyPr>
          <a:lstStyle>
            <a:defPPr>
              <a:defRPr lang="zh-CN"/>
            </a:defPPr>
            <a:lvl1pPr algn="ctr">
              <a:defRPr sz="2400">
                <a:solidFill>
                  <a:schemeClr val="tx1">
                    <a:lumMod val="75000"/>
                    <a:lumOff val="25000"/>
                  </a:schemeClr>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公平性</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8" name="矩形: 圆角 52"/>
          <p:cNvSpPr/>
          <p:nvPr>
            <p:custDataLst>
              <p:tags r:id="rId6"/>
            </p:custDataLst>
          </p:nvPr>
        </p:nvSpPr>
        <p:spPr>
          <a:xfrm>
            <a:off x="1268253" y="2243290"/>
            <a:ext cx="2466642" cy="2490021"/>
          </a:xfrm>
          <a:prstGeom prst="roundRect">
            <a:avLst>
              <a:gd name="adj" fmla="val 5269"/>
            </a:avLst>
          </a:prstGeom>
          <a:solidFill>
            <a:srgbClr val="39A665"/>
          </a:solidFill>
          <a:ln w="19050">
            <a:noFill/>
          </a:ln>
          <a:effectLst>
            <a:outerShdw blurRad="622300" dist="152400" dir="2700000" sx="98000" sy="98000" algn="tl" rotWithShape="0">
              <a:schemeClr val="accent1">
                <a:lumMod val="60000"/>
                <a:lumOff val="4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9" name="文本框 8"/>
          <p:cNvSpPr txBox="1"/>
          <p:nvPr>
            <p:custDataLst>
              <p:tags r:id="rId7"/>
            </p:custDataLst>
          </p:nvPr>
        </p:nvSpPr>
        <p:spPr>
          <a:xfrm>
            <a:off x="1660052" y="3143222"/>
            <a:ext cx="1649046" cy="768350"/>
          </a:xfrm>
          <a:prstGeom prst="rect">
            <a:avLst/>
          </a:prstGeom>
          <a:noFill/>
          <a:effectLst>
            <a:outerShdw blurRad="50800" dist="38100" dir="2700000" algn="tl" rotWithShape="0">
              <a:prstClr val="black">
                <a:alpha val="40000"/>
              </a:prstClr>
            </a:outerShdw>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400" b="1"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charset="-122"/>
                <a:cs typeface="Arial" panose="020B0604020202020204" pitchFamily="34" charset="0"/>
              </a:rPr>
              <a:t>目 录</a:t>
            </a:r>
            <a:endParaRPr kumimoji="0" lang="zh-CN" altLang="en-US" sz="4400" b="1"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10" name="文本框 9"/>
          <p:cNvSpPr txBox="1"/>
          <p:nvPr>
            <p:custDataLst>
              <p:tags r:id="rId8"/>
            </p:custDataLst>
          </p:nvPr>
        </p:nvSpPr>
        <p:spPr>
          <a:xfrm>
            <a:off x="1518757" y="2642479"/>
            <a:ext cx="1931637" cy="4603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alpha val="63000"/>
                  </a:prstClr>
                </a:solidFill>
                <a:effectLst/>
                <a:uLnTx/>
                <a:uFillTx/>
                <a:latin typeface="Arial" panose="020B0604020202020204" pitchFamily="34" charset="0"/>
                <a:ea typeface="微软雅黑" panose="020B0503020204020204" charset="-122"/>
                <a:cs typeface="Arial" panose="020B0604020202020204" pitchFamily="34" charset="0"/>
              </a:rPr>
              <a:t>CONTENTS</a:t>
            </a:r>
            <a:endParaRPr kumimoji="0" lang="en-US" altLang="zh-CN" sz="2400" b="1" i="0" u="none" strike="noStrike" kern="1200" cap="none" spc="0" normalizeH="0" baseline="0" noProof="0" dirty="0">
              <a:ln>
                <a:noFill/>
              </a:ln>
              <a:solidFill>
                <a:prstClr val="white">
                  <a:alpha val="63000"/>
                </a:prstClr>
              </a:solidFill>
              <a:effectLst/>
              <a:uLnTx/>
              <a:uFillTx/>
              <a:latin typeface="Arial" panose="020B0604020202020204" pitchFamily="34" charset="0"/>
              <a:ea typeface="微软雅黑" panose="020B0503020204020204" charset="-122"/>
              <a:cs typeface="Arial" panose="020B0604020202020204" pitchFamily="34" charset="0"/>
            </a:endParaRPr>
          </a:p>
        </p:txBody>
      </p:sp>
      <p:sp>
        <p:nvSpPr>
          <p:cNvPr id="12" name="矩形: 圆角 56"/>
          <p:cNvSpPr/>
          <p:nvPr>
            <p:custDataLst>
              <p:tags r:id="rId9"/>
            </p:custDataLst>
          </p:nvPr>
        </p:nvSpPr>
        <p:spPr>
          <a:xfrm>
            <a:off x="4638550" y="2342115"/>
            <a:ext cx="600725" cy="600725"/>
          </a:xfrm>
          <a:prstGeom prst="roundRect">
            <a:avLst/>
          </a:prstGeom>
          <a:solidFill>
            <a:schemeClr val="bg1"/>
          </a:solidFill>
          <a:ln w="38100">
            <a:solidFill>
              <a:srgbClr val="0398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1</a:t>
            </a:r>
            <a:endParaRPr lang="zh-CN" altLang="en-US" sz="2800" b="1" dirty="0">
              <a:solidFill>
                <a:schemeClr val="accent3">
                  <a:lumMod val="50000"/>
                </a:schemeClr>
              </a:solidFill>
            </a:endParaRPr>
          </a:p>
        </p:txBody>
      </p:sp>
      <p:sp>
        <p:nvSpPr>
          <p:cNvPr id="13" name="矩形: 圆角 57"/>
          <p:cNvSpPr/>
          <p:nvPr>
            <p:custDataLst>
              <p:tags r:id="rId10"/>
            </p:custDataLst>
          </p:nvPr>
        </p:nvSpPr>
        <p:spPr>
          <a:xfrm>
            <a:off x="4638549" y="3241837"/>
            <a:ext cx="600725" cy="600725"/>
          </a:xfrm>
          <a:prstGeom prst="roundRect">
            <a:avLst/>
          </a:prstGeom>
          <a:solidFill>
            <a:schemeClr val="bg1"/>
          </a:solidFill>
          <a:ln w="38100">
            <a:solidFill>
              <a:srgbClr val="0398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2</a:t>
            </a:r>
            <a:endParaRPr lang="zh-CN" altLang="en-US" sz="2800" b="1" dirty="0">
              <a:solidFill>
                <a:schemeClr val="accent3">
                  <a:lumMod val="50000"/>
                </a:schemeClr>
              </a:solidFill>
            </a:endParaRPr>
          </a:p>
        </p:txBody>
      </p:sp>
      <p:sp>
        <p:nvSpPr>
          <p:cNvPr id="14" name="矩形: 圆角 60"/>
          <p:cNvSpPr/>
          <p:nvPr>
            <p:custDataLst>
              <p:tags r:id="rId11"/>
            </p:custDataLst>
          </p:nvPr>
        </p:nvSpPr>
        <p:spPr>
          <a:xfrm>
            <a:off x="4638548" y="4134022"/>
            <a:ext cx="600725" cy="600725"/>
          </a:xfrm>
          <a:prstGeom prst="roundRect">
            <a:avLst/>
          </a:prstGeom>
          <a:solidFill>
            <a:schemeClr val="bg1"/>
          </a:solidFill>
          <a:ln w="38100">
            <a:solidFill>
              <a:srgbClr val="0398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3</a:t>
            </a:r>
            <a:endParaRPr lang="zh-CN" altLang="en-US" sz="2800" b="1" dirty="0">
              <a:solidFill>
                <a:schemeClr val="accent3">
                  <a:lumMod val="50000"/>
                </a:schemeClr>
              </a:solidFill>
            </a:endParaRPr>
          </a:p>
        </p:txBody>
      </p:sp>
      <p:sp>
        <p:nvSpPr>
          <p:cNvPr id="15" name="矩形: 圆角 61"/>
          <p:cNvSpPr/>
          <p:nvPr>
            <p:custDataLst>
              <p:tags r:id="rId12"/>
            </p:custDataLst>
          </p:nvPr>
        </p:nvSpPr>
        <p:spPr>
          <a:xfrm>
            <a:off x="8216568" y="2325844"/>
            <a:ext cx="600725" cy="600725"/>
          </a:xfrm>
          <a:prstGeom prst="roundRect">
            <a:avLst/>
          </a:prstGeom>
          <a:solidFill>
            <a:schemeClr val="bg1"/>
          </a:solidFill>
          <a:ln w="38100">
            <a:solidFill>
              <a:srgbClr val="0398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4</a:t>
            </a:r>
            <a:endParaRPr lang="zh-CN" altLang="en-US" sz="2800" b="1" dirty="0">
              <a:solidFill>
                <a:schemeClr val="accent3">
                  <a:lumMod val="50000"/>
                </a:schemeClr>
              </a:solidFill>
            </a:endParaRPr>
          </a:p>
        </p:txBody>
      </p:sp>
      <p:sp>
        <p:nvSpPr>
          <p:cNvPr id="16" name="矩形: 圆角 62"/>
          <p:cNvSpPr/>
          <p:nvPr>
            <p:custDataLst>
              <p:tags r:id="rId13"/>
            </p:custDataLst>
          </p:nvPr>
        </p:nvSpPr>
        <p:spPr>
          <a:xfrm>
            <a:off x="8216567" y="3226526"/>
            <a:ext cx="600725" cy="600725"/>
          </a:xfrm>
          <a:prstGeom prst="roundRect">
            <a:avLst/>
          </a:prstGeom>
          <a:solidFill>
            <a:schemeClr val="bg1"/>
          </a:solidFill>
          <a:ln w="38100">
            <a:solidFill>
              <a:srgbClr val="0398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accent3">
                    <a:lumMod val="50000"/>
                  </a:schemeClr>
                </a:solidFill>
              </a:rPr>
              <a:t>5</a:t>
            </a:r>
            <a:endParaRPr lang="zh-CN" altLang="en-US" sz="2800" b="1" dirty="0">
              <a:solidFill>
                <a:schemeClr val="accent3">
                  <a:lumMod val="50000"/>
                </a:schemeClr>
              </a:solidFill>
            </a:endParaRPr>
          </a:p>
        </p:txBody>
      </p:sp>
      <p:sp>
        <p:nvSpPr>
          <p:cNvPr id="18" name="文本框 17"/>
          <p:cNvSpPr txBox="1"/>
          <p:nvPr>
            <p:custDataLst>
              <p:tags r:id="rId14"/>
            </p:custDataLst>
          </p:nvPr>
        </p:nvSpPr>
        <p:spPr>
          <a:xfrm>
            <a:off x="8919210" y="2411730"/>
            <a:ext cx="2132330" cy="460375"/>
          </a:xfrm>
          <a:prstGeom prst="rect">
            <a:avLst/>
          </a:prstGeom>
          <a:noFill/>
        </p:spPr>
        <p:txBody>
          <a:bodyPr wrap="square" rtlCol="0">
            <a:spAutoFit/>
          </a:bodyPr>
          <a:lstStyle>
            <a:defPPr>
              <a:defRPr lang="zh-CN"/>
            </a:defPPr>
            <a:lvl1pPr algn="ctr">
              <a:defRPr sz="2400">
                <a:solidFill>
                  <a:schemeClr val="tx1">
                    <a:lumMod val="75000"/>
                    <a:lumOff val="25000"/>
                  </a:schemeClr>
                </a:solidFill>
                <a:latin typeface="+mj-ea"/>
                <a:ea typeface="+mj-ea"/>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rPr>
              <a:t>创新性</a:t>
            </a:r>
            <a:endParaRPr kumimoji="0" lang="zh-CN" altLang="en-US" sz="2400" b="1" i="0" u="none" strike="noStrike" kern="1200" cap="none" spc="0" normalizeH="0" baseline="0" noProof="0" dirty="0">
              <a:ln>
                <a:noFill/>
              </a:ln>
              <a:solidFill>
                <a:prstClr val="black"/>
              </a:solidFill>
              <a:effectLst/>
              <a:uLnTx/>
              <a:uFillTx/>
              <a:latin typeface="Arial" panose="020B0604020202020204" pitchFamily="34" charset="0"/>
              <a:ea typeface="微软雅黑" panose="020B0503020204020204" charset="-122"/>
              <a:cs typeface="Arial" panose="020B0604020202020204" pitchFamily="34" charset="0"/>
            </a:endParaRPr>
          </a:p>
        </p:txBody>
      </p:sp>
      <p:pic>
        <p:nvPicPr>
          <p:cNvPr id="6" name="图片 5"/>
          <p:cNvPicPr>
            <a:picLocks noChangeAspect="1"/>
          </p:cNvPicPr>
          <p:nvPr>
            <p:custDataLst>
              <p:tags r:id="rId15"/>
            </p:custDataLst>
          </p:nvPr>
        </p:nvPicPr>
        <p:blipFill rotWithShape="1">
          <a:blip r:embed="rId16"/>
          <a:srcRect l="10197" t="20876" r="10486" b="63937"/>
          <a:stretch>
            <a:fillRect/>
          </a:stretch>
        </p:blipFill>
        <p:spPr>
          <a:xfrm>
            <a:off x="9446895" y="416560"/>
            <a:ext cx="2369185" cy="652145"/>
          </a:xfrm>
          <a:prstGeom prst="rect">
            <a:avLst/>
          </a:prstGeom>
        </p:spPr>
      </p:pic>
    </p:spTree>
    <p:custDataLst>
      <p:tags r:id="rId17"/>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custDataLst>
              <p:tags r:id="rId1"/>
            </p:custDataLst>
          </p:nvPr>
        </p:nvSpPr>
        <p:spPr>
          <a:xfrm>
            <a:off x="0" y="0"/>
            <a:ext cx="2701290" cy="578485"/>
          </a:xfrm>
        </p:spPr>
        <p:txBody>
          <a:bodyPr>
            <a:normAutofit/>
          </a:bodyPr>
          <a:lstStyle/>
          <a:p>
            <a:r>
              <a:rPr lang="zh-CN" altLang="en-US" sz="2800" b="1" dirty="0">
                <a:solidFill>
                  <a:srgbClr val="039840"/>
                </a:solidFill>
                <a:latin typeface="微软雅黑" panose="020B0503020204020204" charset="-122"/>
                <a:ea typeface="微软雅黑" panose="020B0503020204020204" charset="-122"/>
              </a:rPr>
              <a:t>药品基本信息</a:t>
            </a:r>
            <a:endParaRPr lang="zh-CN" altLang="en-US" sz="2800" b="1" dirty="0">
              <a:solidFill>
                <a:srgbClr val="039840"/>
              </a:solidFill>
              <a:latin typeface="微软雅黑" panose="020B0503020204020204" charset="-122"/>
              <a:ea typeface="微软雅黑" panose="020B0503020204020204" charset="-122"/>
            </a:endParaRPr>
          </a:p>
        </p:txBody>
      </p:sp>
      <p:sp>
        <p:nvSpPr>
          <p:cNvPr id="25" name="文本框 24"/>
          <p:cNvSpPr txBox="1"/>
          <p:nvPr>
            <p:custDataLst>
              <p:tags r:id="rId2"/>
            </p:custDataLst>
          </p:nvPr>
        </p:nvSpPr>
        <p:spPr>
          <a:xfrm>
            <a:off x="424815" y="1767205"/>
            <a:ext cx="11301095" cy="1466215"/>
          </a:xfrm>
          <a:prstGeom prst="rect">
            <a:avLst/>
          </a:prstGeom>
          <a:noFill/>
          <a:ln>
            <a:solidFill>
              <a:srgbClr val="039840"/>
            </a:solidFill>
          </a:ln>
        </p:spPr>
        <p:txBody>
          <a:bodyPr wrap="square" rtlCol="0">
            <a:spAutoFit/>
          </a:bodyPr>
          <a:lstStyle/>
          <a:p>
            <a:pPr algn="l" defTabSz="914400" fontAlgn="ctr">
              <a:lnSpc>
                <a:spcPct val="130000"/>
              </a:lnSpc>
              <a:spcBef>
                <a:spcPts val="1000"/>
              </a:spcBef>
              <a:spcAft>
                <a:spcPts val="0"/>
              </a:spcAft>
              <a:buClrTx/>
              <a:buSzTx/>
              <a:buFont typeface="Wingdings" panose="05000000000000000000" charset="0"/>
            </a:pP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【通用名称】</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醋酸钠林格葡萄糖注射液                       </a:t>
            </a: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【规       格】</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500ml                </a:t>
            </a: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a:t>
            </a: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是否为 OTC 药品】</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否</a:t>
            </a:r>
            <a:endPar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endParaRPr>
          </a:p>
          <a:p>
            <a:pPr algn="l" defTabSz="914400" fontAlgn="ctr">
              <a:lnSpc>
                <a:spcPct val="130000"/>
              </a:lnSpc>
              <a:spcBef>
                <a:spcPts val="1000"/>
              </a:spcBef>
              <a:spcAft>
                <a:spcPts val="0"/>
              </a:spcAft>
              <a:buClrTx/>
              <a:buSzTx/>
              <a:buFont typeface="Wingdings" panose="05000000000000000000" charset="0"/>
            </a:pP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【适  应 症】</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用于循环血容量及组织间液减少时细胞外液的补充及代谢性酸中毒的纠正，同时补给能量。</a:t>
            </a:r>
            <a:endPar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endParaRPr>
          </a:p>
          <a:p>
            <a:pPr algn="l" defTabSz="914400" fontAlgn="ctr">
              <a:lnSpc>
                <a:spcPct val="130000"/>
              </a:lnSpc>
              <a:spcBef>
                <a:spcPts val="1000"/>
              </a:spcBef>
              <a:spcAft>
                <a:spcPts val="0"/>
              </a:spcAft>
              <a:buClrTx/>
              <a:buSzTx/>
              <a:buFont typeface="Wingdings" panose="05000000000000000000" charset="0"/>
            </a:pP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【用法用量】</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静脉滴注，通常成人一次500-1000ml。成人滴注速度通常不高于0.5g（以葡萄糖计）/kg/h。根据年龄、症状和体重的不同可适当调整用量。</a:t>
            </a:r>
            <a:endPar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endParaRPr>
          </a:p>
        </p:txBody>
      </p:sp>
      <p:sp>
        <p:nvSpPr>
          <p:cNvPr id="50" name="文本框 49"/>
          <p:cNvSpPr txBox="1"/>
          <p:nvPr>
            <p:custDataLst>
              <p:tags r:id="rId3"/>
            </p:custDataLst>
          </p:nvPr>
        </p:nvSpPr>
        <p:spPr>
          <a:xfrm>
            <a:off x="424815" y="3650298"/>
            <a:ext cx="11301095" cy="2560955"/>
          </a:xfrm>
          <a:prstGeom prst="rect">
            <a:avLst/>
          </a:prstGeom>
          <a:noFill/>
          <a:ln>
            <a:solidFill>
              <a:srgbClr val="039840"/>
            </a:solidFill>
          </a:ln>
        </p:spPr>
        <p:txBody>
          <a:bodyPr wrap="square" rtlCol="0" anchor="ctr">
            <a:spAutoFit/>
          </a:bodyPr>
          <a:lstStyle/>
          <a:p>
            <a:pPr marL="284480" lvl="0" indent="-284480" defTabSz="914400" fontAlgn="auto">
              <a:lnSpc>
                <a:spcPct val="130000"/>
              </a:lnSpc>
              <a:spcBef>
                <a:spcPts val="1000"/>
              </a:spcBef>
            </a:pP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目前大陆地区同通用名药品的上市情况：</a:t>
            </a:r>
            <a:r>
              <a:rPr lang="en-US" altLang="zh-CN"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5</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家 </a:t>
            </a: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              全球首个上市国家 /地区及上市时间</a:t>
            </a: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1985年，日本</a:t>
            </a:r>
            <a:endPar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endParaRPr>
          </a:p>
          <a:p>
            <a:pPr marL="284480" lvl="0" indent="-284480" defTabSz="914400" fontAlgn="auto">
              <a:lnSpc>
                <a:spcPct val="130000"/>
              </a:lnSpc>
              <a:spcBef>
                <a:spcPts val="1000"/>
              </a:spcBef>
            </a:pP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参照药品建议：</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复方乳酸钠葡萄糖注射液、复方电解质醋酸钠葡萄糖注射液（备选）</a:t>
            </a:r>
            <a:endPar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endParaRPr>
          </a:p>
          <a:p>
            <a:pPr marL="284480" indent="-284480" defTabSz="914400" fontAlgn="auto">
              <a:lnSpc>
                <a:spcPct val="130000"/>
              </a:lnSpc>
              <a:spcBef>
                <a:spcPts val="1000"/>
              </a:spcBef>
            </a:pPr>
            <a:r>
              <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选择参照药的理由：</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配方结构相似，均为含</a:t>
            </a:r>
            <a:r>
              <a:rPr lang="zh-CN" altLang="en-US" sz="1400" spc="150" dirty="0">
                <a:solidFill>
                  <a:srgbClr val="C00000"/>
                </a:solidFill>
                <a:uFillTx/>
                <a:latin typeface="微软雅黑" panose="020B0503020204020204" charset="-122"/>
                <a:ea typeface="微软雅黑" panose="020B0503020204020204" charset="-122"/>
                <a:cs typeface="微软雅黑" panose="020B0503020204020204" charset="-122"/>
              </a:rPr>
              <a:t>葡萄糖的复方平衡晶体液</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rPr>
              <a:t>，均主要用于调节水、电解质及酸碱平衡，并补充能量。</a:t>
            </a:r>
            <a:endParaRPr lang="zh-CN" altLang="en-US" sz="1400" b="1"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endParaRPr>
          </a:p>
          <a:p>
            <a:pPr marL="284480" lvl="1" indent="-284480" algn="l" defTabSz="914400" fontAlgn="auto">
              <a:lnSpc>
                <a:spcPct val="130000"/>
              </a:lnSpc>
              <a:spcBef>
                <a:spcPts val="1000"/>
              </a:spcBef>
              <a:buClrTx/>
              <a:buSzTx/>
              <a:buFont typeface="Wingdings" panose="05000000000000000000" pitchFamily="2" charset="2"/>
              <a:buChar char="ü"/>
            </a:pPr>
            <a:r>
              <a:rPr lang="zh-CN" altLang="en-US" sz="1400" b="1" dirty="0">
                <a:solidFill>
                  <a:schemeClr val="accent2">
                    <a:lumMod val="75000"/>
                  </a:schemeClr>
                </a:solidFill>
                <a:latin typeface="微软雅黑" panose="020B0503020204020204" charset="-122"/>
                <a:ea typeface="微软雅黑" panose="020B0503020204020204" charset="-122"/>
              </a:rPr>
              <a:t>复方乳酸钠葡萄糖注射液</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rPr>
              <a:t>为医保乙类药品，是临床上应用广泛的晶体液，2024年销量达5927117袋*。醋酸钠林格葡萄糖注射液是复方乳酸钠葡萄糖注射液的升级换代产品。</a:t>
            </a:r>
            <a:endPar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endParaRPr>
          </a:p>
          <a:p>
            <a:pPr marL="284480" lvl="1" indent="-284480" algn="l" defTabSz="914400" fontAlgn="auto">
              <a:lnSpc>
                <a:spcPct val="130000"/>
              </a:lnSpc>
              <a:spcBef>
                <a:spcPts val="1000"/>
              </a:spcBef>
              <a:buClrTx/>
              <a:buSzTx/>
              <a:buFont typeface="Wingdings" panose="05000000000000000000" pitchFamily="2" charset="2"/>
              <a:buChar char="ü"/>
            </a:pPr>
            <a:r>
              <a:rPr lang="zh-CN" altLang="en-US" sz="1400" b="1" dirty="0">
                <a:solidFill>
                  <a:schemeClr val="accent2">
                    <a:lumMod val="75000"/>
                  </a:schemeClr>
                </a:solidFill>
                <a:latin typeface="微软雅黑" panose="020B0503020204020204" charset="-122"/>
                <a:ea typeface="微软雅黑" panose="020B0503020204020204" charset="-122"/>
                <a:sym typeface="+mn-ea"/>
              </a:rPr>
              <a:t>复方电解质醋酸钠葡萄糖注射液</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sym typeface="+mn-ea"/>
              </a:rPr>
              <a:t>是</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rPr>
              <a:t>医保乙类药品（2023年11月进入谈判药品医保目录）。</a:t>
            </a:r>
            <a:r>
              <a:rPr lang="en-US" altLang="zh-CN" sz="1400" spc="150" dirty="0">
                <a:solidFill>
                  <a:sysClr val="windowText" lastClr="000000">
                    <a:lumMod val="75000"/>
                    <a:lumOff val="25000"/>
                  </a:sysClr>
                </a:solidFill>
                <a:uFillTx/>
                <a:latin typeface="微软雅黑" panose="020B0503020204020204" charset="-122"/>
                <a:ea typeface="微软雅黑" panose="020B0503020204020204" charset="-122"/>
              </a:rPr>
              <a:t>2024</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rPr>
              <a:t>年销量</a:t>
            </a:r>
            <a:r>
              <a:rPr lang="en-US" altLang="zh-CN" sz="1400" spc="150" dirty="0">
                <a:solidFill>
                  <a:sysClr val="windowText" lastClr="000000">
                    <a:lumMod val="75000"/>
                    <a:lumOff val="25000"/>
                  </a:sysClr>
                </a:solidFill>
                <a:uFillTx/>
                <a:latin typeface="微软雅黑" panose="020B0503020204020204" charset="-122"/>
                <a:ea typeface="微软雅黑" panose="020B0503020204020204" charset="-122"/>
              </a:rPr>
              <a:t>772203</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rPr>
              <a:t>袋</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sym typeface="+mn-ea"/>
              </a:rPr>
              <a:t>*</a:t>
            </a: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rPr>
              <a:t>，醋酸钠林格葡萄糖注射液与其组成成分相似，均为复方含糖醋酸盐类晶体液。</a:t>
            </a:r>
            <a:endPar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endParaRPr>
          </a:p>
        </p:txBody>
      </p:sp>
      <p:sp>
        <p:nvSpPr>
          <p:cNvPr id="3" name="文本框 2"/>
          <p:cNvSpPr txBox="1"/>
          <p:nvPr>
            <p:custDataLst>
              <p:tags r:id="rId4"/>
            </p:custDataLst>
          </p:nvPr>
        </p:nvSpPr>
        <p:spPr>
          <a:xfrm>
            <a:off x="425450" y="727075"/>
            <a:ext cx="11289030" cy="706755"/>
          </a:xfrm>
          <a:prstGeom prst="rect">
            <a:avLst/>
          </a:prstGeom>
          <a:noFill/>
        </p:spPr>
        <p:txBody>
          <a:bodyPr wrap="square" rtlCol="0">
            <a:spAutoFit/>
          </a:bodyPr>
          <a:lstStyle/>
          <a:p>
            <a:pPr algn="l" fontAlgn="auto">
              <a:lnSpc>
                <a:spcPct val="100000"/>
              </a:lnSpc>
              <a:spcBef>
                <a:spcPts val="1000"/>
              </a:spcBef>
              <a:buClrTx/>
              <a:buSzTx/>
              <a:buFontTx/>
            </a:pPr>
            <a:r>
              <a:rPr lang="zh-CN" altLang="en-US" sz="2000" b="1" dirty="0">
                <a:solidFill>
                  <a:schemeClr val="accent2">
                    <a:lumMod val="50000"/>
                  </a:schemeClr>
                </a:solidFill>
                <a:latin typeface="微软雅黑" panose="020B0503020204020204" charset="-122"/>
                <a:ea typeface="微软雅黑" panose="020B0503020204020204" charset="-122"/>
                <a:cs typeface="微软雅黑" panose="020B0503020204020204" charset="-122"/>
                <a:sym typeface="+mn-ea"/>
              </a:rPr>
              <a:t>醋酸钠林格葡萄糖注射液为</a:t>
            </a:r>
            <a:r>
              <a:rPr lang="zh-CN" altLang="en-US" sz="2000" b="1" dirty="0">
                <a:solidFill>
                  <a:srgbClr val="C00000"/>
                </a:solidFill>
                <a:latin typeface="微软雅黑" panose="020B0503020204020204" charset="-122"/>
                <a:ea typeface="微软雅黑" panose="020B0503020204020204" charset="-122"/>
                <a:cs typeface="微软雅黑" panose="020B0503020204020204" charset="-122"/>
                <a:sym typeface="+mn-ea"/>
              </a:rPr>
              <a:t>复方电解质注射液，主要成份</a:t>
            </a:r>
            <a:r>
              <a:rPr lang="zh-CN" altLang="en-US" sz="2000" b="1" dirty="0">
                <a:solidFill>
                  <a:schemeClr val="accent2">
                    <a:lumMod val="50000"/>
                  </a:schemeClr>
                </a:solidFill>
                <a:latin typeface="微软雅黑" panose="020B0503020204020204" charset="-122"/>
                <a:ea typeface="微软雅黑" panose="020B0503020204020204" charset="-122"/>
                <a:cs typeface="微软雅黑" panose="020B0503020204020204" charset="-122"/>
                <a:sym typeface="+mn-ea"/>
              </a:rPr>
              <a:t>为无水葡萄糖、氯化钠、氯化钾、 氯化钙和醋酸钠。属于液体治疗药品中复方含糖平衡晶体液的一种。</a:t>
            </a:r>
            <a:endParaRPr lang="zh-CN" altLang="en-US" sz="2000" b="1" dirty="0">
              <a:solidFill>
                <a:schemeClr val="accent2">
                  <a:lumMod val="50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4" name="文本框 3"/>
          <p:cNvSpPr txBox="1"/>
          <p:nvPr>
            <p:custDataLst>
              <p:tags r:id="rId5"/>
            </p:custDataLst>
          </p:nvPr>
        </p:nvSpPr>
        <p:spPr>
          <a:xfrm>
            <a:off x="522040" y="6479584"/>
            <a:ext cx="10918825" cy="306705"/>
          </a:xfrm>
          <a:prstGeom prst="rect">
            <a:avLst/>
          </a:prstGeom>
          <a:noFill/>
        </p:spPr>
        <p:txBody>
          <a:bodyPr wrap="square" rtlCol="0">
            <a:spAutoFit/>
          </a:bodyPr>
          <a:lstStyle/>
          <a:p>
            <a:pPr defTabSz="914400"/>
            <a:r>
              <a:rPr lang="en-US" altLang="zh-CN" sz="1400" dirty="0">
                <a:solidFill>
                  <a:prstClr val="black"/>
                </a:solidFill>
                <a:latin typeface="Arial" panose="020B0604020202020204"/>
                <a:ea typeface="微软雅黑" panose="020B0503020204020204" charset="-122"/>
              </a:rPr>
              <a:t>*</a:t>
            </a:r>
            <a:r>
              <a:rPr lang="zh-CN" altLang="en-US" sz="1400" dirty="0">
                <a:solidFill>
                  <a:prstClr val="black"/>
                </a:solidFill>
                <a:latin typeface="Arial" panose="020B0604020202020204"/>
                <a:ea typeface="微软雅黑" panose="020B0503020204020204" charset="-122"/>
              </a:rPr>
              <a:t>中国医药信息中心</a:t>
            </a:r>
            <a:r>
              <a:rPr lang="en-US" altLang="zh-CN" sz="1400" dirty="0">
                <a:solidFill>
                  <a:prstClr val="black"/>
                </a:solidFill>
                <a:latin typeface="Arial" panose="020B0604020202020204"/>
                <a:ea typeface="微软雅黑" panose="020B0503020204020204" charset="-122"/>
              </a:rPr>
              <a:t>-</a:t>
            </a:r>
            <a:r>
              <a:rPr lang="en-US" altLang="zh-CN" sz="1400" dirty="0" err="1">
                <a:solidFill>
                  <a:prstClr val="black"/>
                </a:solidFill>
                <a:latin typeface="Arial" panose="020B0604020202020204"/>
                <a:ea typeface="微软雅黑" panose="020B0503020204020204" charset="-122"/>
              </a:rPr>
              <a:t>Pdb</a:t>
            </a:r>
            <a:r>
              <a:rPr lang="zh-CN" altLang="en-US" sz="1400" dirty="0">
                <a:solidFill>
                  <a:prstClr val="black"/>
                </a:solidFill>
                <a:latin typeface="Arial" panose="020B0604020202020204"/>
                <a:ea typeface="微软雅黑" panose="020B0503020204020204" charset="-122"/>
              </a:rPr>
              <a:t>数据库</a:t>
            </a:r>
            <a:endParaRPr lang="zh-CN" altLang="en-US" sz="1400" dirty="0">
              <a:solidFill>
                <a:prstClr val="black"/>
              </a:solidFill>
              <a:highlight>
                <a:srgbClr val="FFFF00"/>
              </a:highlight>
              <a:latin typeface="Arial" panose="020B0604020202020204"/>
              <a:ea typeface="微软雅黑" panose="020B0503020204020204" charset="-122"/>
            </a:endParaRPr>
          </a:p>
        </p:txBody>
      </p:sp>
    </p:spTree>
    <p:custDataLst>
      <p:tags r:id="rId6"/>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custDataLst>
              <p:tags r:id="rId1"/>
            </p:custDataLst>
          </p:nvPr>
        </p:nvSpPr>
        <p:spPr>
          <a:xfrm>
            <a:off x="714375" y="1110615"/>
            <a:ext cx="10707370" cy="4453255"/>
          </a:xfrm>
          <a:prstGeom prst="rect">
            <a:avLst/>
          </a:prstGeom>
          <a:noFill/>
          <a:ln>
            <a:noFill/>
          </a:ln>
        </p:spPr>
        <p:txBody>
          <a:bodyPr wrap="square" rtlCol="0">
            <a:noAutofit/>
          </a:bodyPr>
          <a:lstStyle/>
          <a:p>
            <a:pPr marL="284480" lvl="0" indent="-284480" algn="just" fontAlgn="auto">
              <a:lnSpc>
                <a:spcPct val="130000"/>
              </a:lnSpc>
              <a:spcBef>
                <a:spcPts val="1000"/>
              </a:spcBef>
              <a:spcAft>
                <a:spcPts val="600"/>
              </a:spcAft>
              <a:buFont typeface="Wingdings" panose="05000000000000000000" charset="0"/>
              <a:buChar char="l"/>
              <a:defRPr/>
            </a:pPr>
            <a:r>
              <a:rPr lang="zh-CN" altLang="en-US" sz="1600" b="1" spc="150" dirty="0">
                <a:solidFill>
                  <a:srgbClr val="1F4E79"/>
                </a:solidFill>
                <a:uFillTx/>
                <a:latin typeface="微软雅黑" panose="020B0503020204020204" charset="-122"/>
                <a:ea typeface="微软雅黑" panose="020B0503020204020204" charset="-122"/>
                <a:cs typeface="微软雅黑" panose="020B0503020204020204" charset="-122"/>
                <a:sym typeface="+mn-ea"/>
              </a:rPr>
              <a:t>所治疗疾病基本情况：</a:t>
            </a:r>
            <a:r>
              <a:rPr lang="zh-CN" altLang="en-US"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容量不足是各类重症患者( 如感染、创伤或大手术以及急性失血等) 的共同临床特征，持续低容量血症所致组织灌注障碍可显著增加重症患者发生</a:t>
            </a:r>
            <a:r>
              <a:rPr lang="zh-CN" altLang="en-US" sz="1600" b="1" spc="150" dirty="0">
                <a:solidFill>
                  <a:srgbClr val="C00000"/>
                </a:solidFill>
                <a:uFillTx/>
                <a:latin typeface="微软雅黑" panose="020B0503020204020204" charset="-122"/>
                <a:ea typeface="微软雅黑" panose="020B0503020204020204" charset="-122"/>
                <a:cs typeface="微软雅黑" panose="020B0503020204020204" charset="-122"/>
                <a:sym typeface="+mn-ea"/>
              </a:rPr>
              <a:t>多器官功能不全</a:t>
            </a:r>
            <a:r>
              <a:rPr lang="zh-CN" altLang="en-US"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的风险，或将进一步加剧原发疾病所致的器官损伤，导致</a:t>
            </a:r>
            <a:r>
              <a:rPr lang="zh-CN" altLang="en-US" sz="1600" b="1" spc="150" dirty="0">
                <a:solidFill>
                  <a:srgbClr val="C00000"/>
                </a:solidFill>
                <a:uFillTx/>
                <a:latin typeface="微软雅黑" panose="020B0503020204020204" charset="-122"/>
                <a:ea typeface="微软雅黑" panose="020B0503020204020204" charset="-122"/>
                <a:cs typeface="微软雅黑" panose="020B0503020204020204" charset="-122"/>
                <a:sym typeface="+mn-ea"/>
              </a:rPr>
              <a:t>不良预后</a:t>
            </a:r>
            <a:r>
              <a:rPr lang="en-US" altLang="zh-CN" sz="1600" b="1" baseline="30000">
                <a:solidFill>
                  <a:srgbClr val="C00000"/>
                </a:solidFill>
                <a:latin typeface="微软雅黑" panose="020B0503020204020204" charset="-122"/>
                <a:ea typeface="微软雅黑" panose="020B0503020204020204" charset="-122"/>
                <a:cs typeface="微软雅黑" panose="020B0503020204020204" charset="-122"/>
                <a:sym typeface="+mn-ea"/>
              </a:rPr>
              <a:t>1</a:t>
            </a:r>
            <a:r>
              <a:rPr lang="zh-CN" altLang="en-US" sz="1600" spc="150" dirty="0">
                <a:solidFill>
                  <a:sysClr val="windowText" lastClr="000000">
                    <a:lumMod val="75000"/>
                    <a:lumOff val="25000"/>
                  </a:sysClr>
                </a:solidFill>
                <a:uFillTx/>
                <a:latin typeface="微软雅黑" panose="020B0503020204020204" charset="-122"/>
                <a:ea typeface="微软雅黑" panose="020B0503020204020204" charset="-122"/>
                <a:cs typeface="微软雅黑" panose="020B0503020204020204" charset="-122"/>
                <a:sym typeface="+mn-ea"/>
              </a:rPr>
              <a:t>。若患者存在容量不足，需通过液体治疗来达到体液复苏，晶体液是液体复苏治疗的</a:t>
            </a:r>
            <a:r>
              <a:rPr lang="zh-CN" altLang="en-US" sz="1600" b="1" spc="150" dirty="0">
                <a:solidFill>
                  <a:srgbClr val="C00000"/>
                </a:solidFill>
                <a:uFillTx/>
                <a:latin typeface="微软雅黑" panose="020B0503020204020204" charset="-122"/>
                <a:ea typeface="微软雅黑" panose="020B0503020204020204" charset="-122"/>
                <a:cs typeface="微软雅黑" panose="020B0503020204020204" charset="-122"/>
                <a:sym typeface="+mn-ea"/>
              </a:rPr>
              <a:t>首选药物。</a:t>
            </a:r>
            <a:endParaRPr lang="zh-CN" altLang="en-US" sz="1600" b="1" spc="150" dirty="0">
              <a:solidFill>
                <a:srgbClr val="C00000"/>
              </a:solidFill>
              <a:uFillTx/>
              <a:latin typeface="微软雅黑" panose="020B0503020204020204" charset="-122"/>
              <a:ea typeface="微软雅黑" panose="020B0503020204020204" charset="-122"/>
              <a:cs typeface="微软雅黑" panose="020B0503020204020204" charset="-122"/>
              <a:sym typeface="+mn-ea"/>
            </a:endParaRPr>
          </a:p>
          <a:p>
            <a:pPr marL="284480" lvl="0" indent="-284480" algn="just" fontAlgn="auto">
              <a:lnSpc>
                <a:spcPct val="130000"/>
              </a:lnSpc>
              <a:spcBef>
                <a:spcPts val="1000"/>
              </a:spcBef>
              <a:spcAft>
                <a:spcPts val="600"/>
              </a:spcAft>
              <a:buFont typeface="Wingdings" panose="05000000000000000000" charset="0"/>
              <a:buChar char="l"/>
              <a:defRPr/>
            </a:pPr>
            <a:r>
              <a:rPr lang="zh-CN" altLang="en-US" sz="1600" b="1" spc="150" dirty="0">
                <a:solidFill>
                  <a:srgbClr val="1F4E79"/>
                </a:solidFill>
                <a:uFillTx/>
                <a:latin typeface="微软雅黑" panose="020B0503020204020204" charset="-122"/>
                <a:ea typeface="微软雅黑" panose="020B0503020204020204" charset="-122"/>
                <a:cs typeface="微软雅黑" panose="020B0503020204020204" charset="-122"/>
                <a:sym typeface="+mn-ea"/>
              </a:rPr>
              <a:t>弥补未满足的治疗需求情况：</a:t>
            </a:r>
            <a:r>
              <a:rPr lang="zh-CN" altLang="en-US" sz="1600" dirty="0">
                <a:latin typeface="微软雅黑" panose="020B0503020204020204" charset="-122"/>
                <a:ea typeface="微软雅黑" panose="020B0503020204020204" charset="-122"/>
                <a:cs typeface="微软雅黑" panose="020B0503020204020204" charset="-122"/>
                <a:sym typeface="+mn-ea"/>
              </a:rPr>
              <a:t>本品渗透压、电解质成分更接近血浆的醋酸晶体液，不含乳酸，更适用于外科手术、创伤合并肝功能障碍、高乳酸血症、高钾血症、高钙血症患者以及休克、重度感染等危重患者使用，</a:t>
            </a:r>
            <a:r>
              <a:rPr lang="zh-CN" altLang="en-US" sz="1600">
                <a:latin typeface="微软雅黑" panose="020B0503020204020204" charset="-122"/>
                <a:ea typeface="微软雅黑" panose="020B0503020204020204" charset="-122"/>
                <a:cs typeface="微软雅黑" panose="020B0503020204020204" charset="-122"/>
                <a:sym typeface="+mn-ea"/>
              </a:rPr>
              <a:t>适用范围更广泛；本品有儿童用药临床研究依据，说明书有明确的儿童用药适应症，而</a:t>
            </a:r>
            <a:r>
              <a:rPr lang="zh-CN" altLang="en-US" sz="1600" dirty="0">
                <a:latin typeface="微软雅黑" panose="020B0503020204020204" charset="-122"/>
                <a:ea typeface="微软雅黑" panose="020B0503020204020204" charset="-122"/>
                <a:cs typeface="微软雅黑" panose="020B0503020204020204" charset="-122"/>
                <a:sym typeface="+mn-ea"/>
              </a:rPr>
              <a:t>现有医保目录内唯一含有醋酸盐的平衡晶体液（复方电解质醋酸钠葡萄糖注射液）说明书无儿童适应症。</a:t>
            </a:r>
            <a:r>
              <a:rPr lang="zh-CN" altLang="en-US" b="1" dirty="0">
                <a:solidFill>
                  <a:srgbClr val="C00000"/>
                </a:solidFill>
                <a:latin typeface="微软雅黑" panose="020B0503020204020204" charset="-122"/>
                <a:ea typeface="微软雅黑" panose="020B0503020204020204" charset="-122"/>
                <a:sym typeface="+mn-ea"/>
              </a:rPr>
              <a:t>能够填补当前目录内针对特殊患病人群（如儿童患者、高乳酸血症、高钾血症、高氮质血症、高磷血症、高钙血症、高镁血症、甲状腺功能减退症患者等）的醋酸晶体液治疗药品空白。尤其填补了目录内儿童患者醋酸晶体液治疗药品空白。</a:t>
            </a:r>
            <a:endParaRPr lang="zh-CN" altLang="en-US" b="1" dirty="0">
              <a:solidFill>
                <a:srgbClr val="C00000"/>
              </a:solidFill>
              <a:latin typeface="微软雅黑" panose="020B0503020204020204" charset="-122"/>
              <a:ea typeface="微软雅黑" panose="020B0503020204020204" charset="-122"/>
              <a:sym typeface="+mn-ea"/>
            </a:endParaRPr>
          </a:p>
          <a:p>
            <a:pPr marL="284480" lvl="0" indent="-284480" algn="just" fontAlgn="auto">
              <a:lnSpc>
                <a:spcPct val="130000"/>
              </a:lnSpc>
              <a:spcBef>
                <a:spcPts val="1000"/>
              </a:spcBef>
              <a:spcAft>
                <a:spcPts val="600"/>
              </a:spcAft>
              <a:buFont typeface="Wingdings" panose="05000000000000000000" charset="0"/>
              <a:buChar char="l"/>
              <a:defRPr/>
            </a:pPr>
            <a:r>
              <a:rPr lang="zh-CN" altLang="en-US" sz="1600" b="1" spc="150" dirty="0">
                <a:solidFill>
                  <a:srgbClr val="1F4E79"/>
                </a:solidFill>
                <a:uFillTx/>
                <a:latin typeface="微软雅黑" panose="020B0503020204020204" charset="-122"/>
                <a:ea typeface="微软雅黑" panose="020B0503020204020204" charset="-122"/>
                <a:cs typeface="微软雅黑" panose="020B0503020204020204" charset="-122"/>
                <a:sym typeface="+mn-ea"/>
              </a:rPr>
              <a:t>大陆地区发病率、年发病总人数：</a:t>
            </a:r>
            <a:r>
              <a:rPr lang="en-US" altLang="zh-CN" sz="1600" b="1" dirty="0">
                <a:solidFill>
                  <a:srgbClr val="C00000"/>
                </a:solidFill>
                <a:latin typeface="微软雅黑" panose="020B0503020204020204" charset="-122"/>
                <a:ea typeface="微软雅黑" panose="020B0503020204020204" charset="-122"/>
                <a:cs typeface="微软雅黑" panose="020B0503020204020204" charset="-122"/>
                <a:sym typeface="+mn-ea"/>
              </a:rPr>
              <a:t>2023</a:t>
            </a:r>
            <a:r>
              <a:rPr lang="zh-CN" altLang="en-US" sz="1600" b="1" dirty="0">
                <a:solidFill>
                  <a:srgbClr val="C00000"/>
                </a:solidFill>
                <a:latin typeface="微软雅黑" panose="020B0503020204020204" charset="-122"/>
                <a:ea typeface="微软雅黑" panose="020B0503020204020204" charset="-122"/>
                <a:cs typeface="微软雅黑" panose="020B0503020204020204" charset="-122"/>
                <a:sym typeface="+mn-ea"/>
              </a:rPr>
              <a:t>年全国住院病人手术人次达</a:t>
            </a:r>
            <a:r>
              <a:rPr lang="en-US" altLang="zh-CN" sz="1600" b="1" dirty="0">
                <a:solidFill>
                  <a:srgbClr val="C00000"/>
                </a:solidFill>
                <a:latin typeface="微软雅黑" panose="020B0503020204020204" charset="-122"/>
                <a:ea typeface="微软雅黑" panose="020B0503020204020204" charset="-122"/>
                <a:cs typeface="微软雅黑" panose="020B0503020204020204" charset="-122"/>
                <a:sym typeface="+mn-ea"/>
              </a:rPr>
              <a:t>9638</a:t>
            </a:r>
            <a:r>
              <a:rPr lang="zh-CN" altLang="en-US" sz="1600" b="1" dirty="0">
                <a:solidFill>
                  <a:srgbClr val="C00000"/>
                </a:solidFill>
                <a:latin typeface="微软雅黑" panose="020B0503020204020204" charset="-122"/>
                <a:ea typeface="微软雅黑" panose="020B0503020204020204" charset="-122"/>
                <a:cs typeface="微软雅黑" panose="020B0503020204020204" charset="-122"/>
                <a:sym typeface="+mn-ea"/>
              </a:rPr>
              <a:t>万</a:t>
            </a:r>
            <a:r>
              <a:rPr lang="en-US" altLang="zh-CN" sz="1600" b="1" baseline="30000">
                <a:solidFill>
                  <a:srgbClr val="C00000"/>
                </a:solidFill>
                <a:latin typeface="微软雅黑" panose="020B0503020204020204" charset="-122"/>
                <a:ea typeface="微软雅黑" panose="020B0503020204020204" charset="-122"/>
                <a:cs typeface="微软雅黑" panose="020B0503020204020204" charset="-122"/>
                <a:sym typeface="+mn-ea"/>
              </a:rPr>
              <a:t>2</a:t>
            </a:r>
            <a:r>
              <a:rPr lang="zh-CN" altLang="en-US" sz="1600">
                <a:solidFill>
                  <a:prstClr val="black"/>
                </a:solidFill>
                <a:latin typeface="微软雅黑" panose="020B0503020204020204" charset="-122"/>
                <a:ea typeface="微软雅黑" panose="020B0503020204020204" charset="-122"/>
                <a:cs typeface="微软雅黑" panose="020B0503020204020204" charset="-122"/>
                <a:sym typeface="+mn-ea"/>
              </a:rPr>
              <a:t>。</a:t>
            </a:r>
            <a:r>
              <a:rPr lang="en-US" altLang="zh-CN" sz="1600">
                <a:solidFill>
                  <a:prstClr val="black"/>
                </a:solidFill>
                <a:latin typeface="微软雅黑" panose="020B0503020204020204" charset="-122"/>
                <a:ea typeface="微软雅黑" panose="020B0503020204020204" charset="-122"/>
                <a:cs typeface="微软雅黑" panose="020B0503020204020204" charset="-122"/>
                <a:sym typeface="+mn-ea"/>
              </a:rPr>
              <a:t>2022</a:t>
            </a:r>
            <a:r>
              <a:rPr lang="zh-CN" altLang="en-US" sz="1600">
                <a:solidFill>
                  <a:prstClr val="black"/>
                </a:solidFill>
                <a:latin typeface="微软雅黑" panose="020B0503020204020204" charset="-122"/>
                <a:ea typeface="微软雅黑" panose="020B0503020204020204" charset="-122"/>
                <a:cs typeface="微软雅黑" panose="020B0503020204020204" charset="-122"/>
                <a:sym typeface="+mn-ea"/>
              </a:rPr>
              <a:t>年全国儿科出院</a:t>
            </a:r>
            <a:r>
              <a:rPr lang="zh-CN" sz="1600">
                <a:solidFill>
                  <a:prstClr val="black"/>
                </a:solidFill>
                <a:latin typeface="微软雅黑" panose="020B0503020204020204" charset="-122"/>
                <a:ea typeface="微软雅黑" panose="020B0503020204020204" charset="-122"/>
                <a:cs typeface="微软雅黑" panose="020B0503020204020204" charset="-122"/>
                <a:sym typeface="+mn-ea"/>
              </a:rPr>
              <a:t>人次达到</a:t>
            </a:r>
            <a:r>
              <a:rPr lang="en-US" altLang="zh-CN" sz="1600">
                <a:solidFill>
                  <a:prstClr val="black"/>
                </a:solidFill>
                <a:latin typeface="微软雅黑" panose="020B0503020204020204" charset="-122"/>
                <a:ea typeface="微软雅黑" panose="020B0503020204020204" charset="-122"/>
                <a:cs typeface="微软雅黑" panose="020B0503020204020204" charset="-122"/>
                <a:sym typeface="+mn-ea"/>
              </a:rPr>
              <a:t>1885</a:t>
            </a:r>
            <a:r>
              <a:rPr lang="zh-CN" altLang="en-US" sz="1600">
                <a:solidFill>
                  <a:prstClr val="black"/>
                </a:solidFill>
                <a:latin typeface="微软雅黑" panose="020B0503020204020204" charset="-122"/>
                <a:ea typeface="微软雅黑" panose="020B0503020204020204" charset="-122"/>
                <a:cs typeface="微软雅黑" panose="020B0503020204020204" charset="-122"/>
                <a:sym typeface="+mn-ea"/>
              </a:rPr>
              <a:t>万</a:t>
            </a:r>
            <a:r>
              <a:rPr lang="en-US" altLang="zh-CN" sz="1600" baseline="30000">
                <a:solidFill>
                  <a:prstClr val="black"/>
                </a:solidFill>
                <a:latin typeface="微软雅黑" panose="020B0503020204020204" charset="-122"/>
                <a:ea typeface="微软雅黑" panose="020B0503020204020204" charset="-122"/>
                <a:cs typeface="微软雅黑" panose="020B0503020204020204" charset="-122"/>
                <a:sym typeface="+mn-ea"/>
              </a:rPr>
              <a:t>3</a:t>
            </a:r>
            <a:r>
              <a:rPr lang="zh-CN" altLang="en-US" sz="1600">
                <a:solidFill>
                  <a:prstClr val="black"/>
                </a:solidFill>
                <a:latin typeface="微软雅黑" panose="020B0503020204020204" charset="-122"/>
                <a:ea typeface="微软雅黑" panose="020B0503020204020204" charset="-122"/>
                <a:cs typeface="微软雅黑" panose="020B0503020204020204" charset="-122"/>
                <a:sym typeface="+mn-ea"/>
              </a:rPr>
              <a:t>。</a:t>
            </a:r>
            <a:r>
              <a:rPr lang="zh-CN" altLang="en-US" sz="1600" dirty="0">
                <a:solidFill>
                  <a:prstClr val="black"/>
                </a:solidFill>
                <a:latin typeface="微软雅黑" panose="020B0503020204020204" charset="-122"/>
                <a:ea typeface="微软雅黑" panose="020B0503020204020204" charset="-122"/>
                <a:cs typeface="微软雅黑" panose="020B0503020204020204" charset="-122"/>
                <a:sym typeface="+mn-ea"/>
              </a:rPr>
              <a:t>晶体液是临床应用最多、用量最大的一类静脉输注溶液，大部分住院患者在住院期间都</a:t>
            </a:r>
            <a:r>
              <a:rPr lang="zh-CN" altLang="en-US" sz="1600" b="1" dirty="0">
                <a:solidFill>
                  <a:srgbClr val="C00000"/>
                </a:solidFill>
                <a:latin typeface="微软雅黑" panose="020B0503020204020204" charset="-122"/>
                <a:ea typeface="微软雅黑" panose="020B0503020204020204" charset="-122"/>
                <a:cs typeface="微软雅黑" panose="020B0503020204020204" charset="-122"/>
                <a:sym typeface="+mn-ea"/>
              </a:rPr>
              <a:t>至少接受过 １ 次以上</a:t>
            </a:r>
            <a:r>
              <a:rPr lang="zh-CN" altLang="en-US" sz="1600" dirty="0">
                <a:solidFill>
                  <a:prstClr val="black"/>
                </a:solidFill>
                <a:latin typeface="微软雅黑" panose="020B0503020204020204" charset="-122"/>
                <a:ea typeface="微软雅黑" panose="020B0503020204020204" charset="-122"/>
                <a:cs typeface="微软雅黑" panose="020B0503020204020204" charset="-122"/>
                <a:sym typeface="+mn-ea"/>
              </a:rPr>
              <a:t>静脉晶体液的输注</a:t>
            </a:r>
            <a:r>
              <a:rPr lang="en-US" altLang="zh-CN" sz="1600" baseline="30000">
                <a:solidFill>
                  <a:prstClr val="black"/>
                </a:solidFill>
                <a:latin typeface="微软雅黑" panose="020B0503020204020204" charset="-122"/>
                <a:ea typeface="微软雅黑" panose="020B0503020204020204" charset="-122"/>
                <a:cs typeface="微软雅黑" panose="020B0503020204020204" charset="-122"/>
                <a:sym typeface="+mn-ea"/>
              </a:rPr>
              <a:t>4</a:t>
            </a:r>
            <a:r>
              <a:rPr lang="zh-CN" altLang="en-US" sz="1600">
                <a:solidFill>
                  <a:prstClr val="black"/>
                </a:solidFill>
                <a:latin typeface="微软雅黑" panose="020B0503020204020204" charset="-122"/>
                <a:ea typeface="微软雅黑" panose="020B0503020204020204" charset="-122"/>
                <a:cs typeface="微软雅黑" panose="020B0503020204020204" charset="-122"/>
                <a:sym typeface="+mn-ea"/>
              </a:rPr>
              <a:t>。</a:t>
            </a:r>
            <a:endParaRPr lang="zh-CN" altLang="en-US" sz="1600">
              <a:solidFill>
                <a:prstClr val="black"/>
              </a:solidFill>
              <a:latin typeface="微软雅黑" panose="020B0503020204020204" charset="-122"/>
              <a:ea typeface="微软雅黑" panose="020B0503020204020204" charset="-122"/>
              <a:cs typeface="微软雅黑" panose="020B0503020204020204" charset="-122"/>
              <a:sym typeface="+mn-ea"/>
            </a:endParaRPr>
          </a:p>
          <a:p>
            <a:pPr lvl="0" algn="just">
              <a:spcBef>
                <a:spcPts val="600"/>
              </a:spcBef>
              <a:spcAft>
                <a:spcPts val="600"/>
              </a:spcAft>
              <a:buClrTx/>
              <a:buSzTx/>
              <a:buFont typeface="Wingdings" panose="05000000000000000000" charset="0"/>
              <a:buChar char="l"/>
              <a:defRPr/>
            </a:pPr>
            <a:endParaRPr lang="en-US" altLang="zh-CN" sz="1600" dirty="0">
              <a:solidFill>
                <a:prstClr val="black"/>
              </a:solidFill>
              <a:latin typeface="微软雅黑" panose="020B0503020204020204" charset="-122"/>
              <a:ea typeface="微软雅黑" panose="020B0503020204020204" charset="-122"/>
              <a:cs typeface="微软雅黑" panose="020B0503020204020204" charset="-122"/>
            </a:endParaRPr>
          </a:p>
        </p:txBody>
      </p:sp>
      <p:sp>
        <p:nvSpPr>
          <p:cNvPr id="14" name="文本框 13"/>
          <p:cNvSpPr txBox="1"/>
          <p:nvPr>
            <p:custDataLst>
              <p:tags r:id="rId2"/>
            </p:custDataLst>
          </p:nvPr>
        </p:nvSpPr>
        <p:spPr>
          <a:xfrm>
            <a:off x="608965" y="6028055"/>
            <a:ext cx="10918825" cy="829945"/>
          </a:xfrm>
          <a:prstGeom prst="rect">
            <a:avLst/>
          </a:prstGeom>
          <a:noFill/>
        </p:spPr>
        <p:txBody>
          <a:bodyPr wrap="square" rtlCol="0">
            <a:spAutoFit/>
          </a:bodyPr>
          <a:lstStyle/>
          <a:p>
            <a:pPr marL="228600" indent="-228600" defTabSz="914400">
              <a:buFont typeface="+mj-lt"/>
              <a:buAutoNum type="arabicPeriod"/>
            </a:pPr>
            <a:r>
              <a:rPr lang="zh-CN" altLang="en-US" sz="1200" dirty="0">
                <a:solidFill>
                  <a:prstClr val="black"/>
                </a:solidFill>
                <a:latin typeface="Arial" panose="020B0604020202020204"/>
                <a:ea typeface="微软雅黑" panose="020B0503020204020204" charset="-122"/>
              </a:rPr>
              <a:t>耿倩宁等，重症患者液体复苏：种类选择的辛路历程</a:t>
            </a:r>
            <a:r>
              <a:rPr lang="en-US" altLang="zh-CN" sz="1200" dirty="0">
                <a:solidFill>
                  <a:prstClr val="black"/>
                </a:solidFill>
                <a:latin typeface="Arial" panose="020B0604020202020204"/>
                <a:ea typeface="微软雅黑" panose="020B0503020204020204" charset="-122"/>
              </a:rPr>
              <a:t>[J]</a:t>
            </a:r>
            <a:r>
              <a:rPr lang="zh-CN" altLang="en-US" sz="1200" dirty="0">
                <a:solidFill>
                  <a:prstClr val="black"/>
                </a:solidFill>
                <a:latin typeface="Arial" panose="020B0604020202020204"/>
                <a:ea typeface="微软雅黑" panose="020B0503020204020204" charset="-122"/>
              </a:rPr>
              <a:t>，中国实用内科杂志，</a:t>
            </a:r>
            <a:r>
              <a:rPr lang="en-US" altLang="zh-CN" sz="1200" dirty="0">
                <a:solidFill>
                  <a:prstClr val="black"/>
                </a:solidFill>
                <a:latin typeface="Arial" panose="020B0604020202020204"/>
                <a:ea typeface="微软雅黑" panose="020B0503020204020204" charset="-122"/>
              </a:rPr>
              <a:t>2018,38</a:t>
            </a:r>
            <a:r>
              <a:rPr lang="zh-CN" altLang="en-US" sz="1200" dirty="0">
                <a:solidFill>
                  <a:prstClr val="black"/>
                </a:solidFill>
                <a:latin typeface="Arial" panose="020B0604020202020204"/>
                <a:ea typeface="微软雅黑" panose="020B0503020204020204" charset="-122"/>
              </a:rPr>
              <a:t>（</a:t>
            </a:r>
            <a:r>
              <a:rPr lang="en-US" altLang="zh-CN" sz="1200" dirty="0">
                <a:solidFill>
                  <a:prstClr val="black"/>
                </a:solidFill>
                <a:latin typeface="Arial" panose="020B0604020202020204"/>
                <a:ea typeface="微软雅黑" panose="020B0503020204020204" charset="-122"/>
              </a:rPr>
              <a:t>11</a:t>
            </a:r>
            <a:r>
              <a:rPr lang="zh-CN" altLang="en-US" sz="1200" dirty="0">
                <a:solidFill>
                  <a:prstClr val="black"/>
                </a:solidFill>
                <a:latin typeface="Arial" panose="020B0604020202020204"/>
                <a:ea typeface="微软雅黑" panose="020B0503020204020204" charset="-122"/>
              </a:rPr>
              <a:t>）：</a:t>
            </a:r>
            <a:r>
              <a:rPr lang="en-US" altLang="zh-CN" sz="1200" dirty="0">
                <a:solidFill>
                  <a:prstClr val="black"/>
                </a:solidFill>
                <a:latin typeface="Arial" panose="020B0604020202020204"/>
                <a:ea typeface="微软雅黑" panose="020B0503020204020204" charset="-122"/>
              </a:rPr>
              <a:t>1073-1076</a:t>
            </a:r>
            <a:endParaRPr lang="en-US" altLang="zh-CN" sz="1200" dirty="0">
              <a:solidFill>
                <a:prstClr val="black"/>
              </a:solidFill>
              <a:latin typeface="Arial" panose="020B0604020202020204"/>
              <a:ea typeface="微软雅黑" panose="020B0503020204020204" charset="-122"/>
            </a:endParaRPr>
          </a:p>
          <a:p>
            <a:pPr marL="228600" indent="-228600" defTabSz="914400">
              <a:buFont typeface="+mj-lt"/>
              <a:buAutoNum type="arabicPeriod"/>
            </a:pPr>
            <a:r>
              <a:rPr lang="zh-CN" sz="1200" dirty="0">
                <a:solidFill>
                  <a:prstClr val="black"/>
                </a:solidFill>
                <a:latin typeface="Arial" panose="020B0604020202020204"/>
                <a:ea typeface="微软雅黑" panose="020B0503020204020204" charset="-122"/>
              </a:rPr>
              <a:t>国家统计局</a:t>
            </a:r>
            <a:endParaRPr lang="zh-CN" sz="1200" dirty="0">
              <a:solidFill>
                <a:prstClr val="black"/>
              </a:solidFill>
              <a:latin typeface="Arial" panose="020B0604020202020204"/>
              <a:ea typeface="微软雅黑" panose="020B0503020204020204" charset="-122"/>
            </a:endParaRPr>
          </a:p>
          <a:p>
            <a:pPr marL="228600" indent="-228600" defTabSz="914400">
              <a:buFont typeface="+mj-lt"/>
              <a:buAutoNum type="arabicPeriod"/>
            </a:pPr>
            <a:r>
              <a:rPr lang="en-US" altLang="zh-CN" sz="1200" dirty="0">
                <a:solidFill>
                  <a:prstClr val="black"/>
                </a:solidFill>
                <a:latin typeface="Arial" panose="020B0604020202020204"/>
                <a:ea typeface="微软雅黑" panose="020B0503020204020204" charset="-122"/>
                <a:sym typeface="+mn-ea"/>
              </a:rPr>
              <a:t>《2023</a:t>
            </a:r>
            <a:r>
              <a:rPr lang="zh-CN" altLang="en-US" sz="1200" dirty="0">
                <a:solidFill>
                  <a:prstClr val="black"/>
                </a:solidFill>
                <a:latin typeface="Arial" panose="020B0604020202020204"/>
                <a:ea typeface="微软雅黑" panose="020B0503020204020204" charset="-122"/>
                <a:sym typeface="+mn-ea"/>
              </a:rPr>
              <a:t>中国卫生健康统计年鉴</a:t>
            </a:r>
            <a:r>
              <a:rPr lang="en-US" altLang="zh-CN" sz="1200" dirty="0">
                <a:solidFill>
                  <a:prstClr val="black"/>
                </a:solidFill>
                <a:latin typeface="Arial" panose="020B0604020202020204"/>
                <a:ea typeface="微软雅黑" panose="020B0503020204020204" charset="-122"/>
                <a:sym typeface="+mn-ea"/>
              </a:rPr>
              <a:t>》</a:t>
            </a:r>
            <a:endParaRPr lang="en-US" altLang="zh-CN" sz="1200" dirty="0">
              <a:solidFill>
                <a:prstClr val="black"/>
              </a:solidFill>
              <a:latin typeface="Arial" panose="020B0604020202020204"/>
              <a:ea typeface="微软雅黑" panose="020B0503020204020204" charset="-122"/>
            </a:endParaRPr>
          </a:p>
          <a:p>
            <a:pPr marL="228600" indent="-228600" defTabSz="914400">
              <a:buFont typeface="+mj-lt"/>
              <a:buAutoNum type="arabicPeriod"/>
            </a:pPr>
            <a:r>
              <a:rPr lang="zh-CN" altLang="en-US" sz="1200" dirty="0">
                <a:solidFill>
                  <a:prstClr val="black"/>
                </a:solidFill>
                <a:latin typeface="Arial" panose="020B0604020202020204"/>
                <a:ea typeface="微软雅黑" panose="020B0503020204020204" charset="-122"/>
              </a:rPr>
              <a:t>郭姗姗</a:t>
            </a:r>
            <a:r>
              <a:rPr lang="en-US" altLang="zh-CN" sz="1200" dirty="0">
                <a:solidFill>
                  <a:prstClr val="black"/>
                </a:solidFill>
                <a:latin typeface="Arial" panose="020B0604020202020204"/>
                <a:ea typeface="微软雅黑" panose="020B0503020204020204" charset="-122"/>
              </a:rPr>
              <a:t>,</a:t>
            </a:r>
            <a:r>
              <a:rPr lang="zh-CN" altLang="en-US" sz="1200" dirty="0">
                <a:solidFill>
                  <a:prstClr val="black"/>
                </a:solidFill>
                <a:latin typeface="Arial" panose="020B0604020202020204"/>
                <a:ea typeface="微软雅黑" panose="020B0503020204020204" charset="-122"/>
              </a:rPr>
              <a:t>涂家生</a:t>
            </a:r>
            <a:r>
              <a:rPr lang="en-US" altLang="zh-CN" sz="1200" dirty="0">
                <a:solidFill>
                  <a:prstClr val="black"/>
                </a:solidFill>
                <a:latin typeface="Arial" panose="020B0604020202020204"/>
                <a:ea typeface="微软雅黑" panose="020B0503020204020204" charset="-122"/>
              </a:rPr>
              <a:t>,</a:t>
            </a:r>
            <a:r>
              <a:rPr lang="zh-CN" altLang="en-US" sz="1200" dirty="0">
                <a:solidFill>
                  <a:prstClr val="black"/>
                </a:solidFill>
                <a:latin typeface="Arial" panose="020B0604020202020204"/>
                <a:ea typeface="微软雅黑" panose="020B0503020204020204" charset="-122"/>
              </a:rPr>
              <a:t>吴新民</a:t>
            </a:r>
            <a:r>
              <a:rPr lang="en-US" altLang="zh-CN" sz="1200" dirty="0">
                <a:solidFill>
                  <a:prstClr val="black"/>
                </a:solidFill>
                <a:latin typeface="Arial" panose="020B0604020202020204"/>
                <a:ea typeface="微软雅黑" panose="020B0503020204020204" charset="-122"/>
              </a:rPr>
              <a:t>,</a:t>
            </a:r>
            <a:r>
              <a:rPr lang="zh-CN" altLang="en-US" sz="1200" dirty="0">
                <a:solidFill>
                  <a:prstClr val="black"/>
                </a:solidFill>
                <a:latin typeface="Arial" panose="020B0604020202020204"/>
                <a:ea typeface="微软雅黑" panose="020B0503020204020204" charset="-122"/>
              </a:rPr>
              <a:t>等</a:t>
            </a:r>
            <a:r>
              <a:rPr lang="en-US" altLang="zh-CN" sz="1200" dirty="0">
                <a:solidFill>
                  <a:prstClr val="black"/>
                </a:solidFill>
                <a:latin typeface="Arial" panose="020B0604020202020204"/>
                <a:ea typeface="微软雅黑" panose="020B0503020204020204" charset="-122"/>
              </a:rPr>
              <a:t>.</a:t>
            </a:r>
            <a:r>
              <a:rPr lang="zh-CN" altLang="en-US" sz="1200" dirty="0">
                <a:solidFill>
                  <a:prstClr val="black"/>
                </a:solidFill>
                <a:latin typeface="Arial" panose="020B0604020202020204"/>
                <a:ea typeface="微软雅黑" panose="020B0503020204020204" charset="-122"/>
              </a:rPr>
              <a:t>儿童晶体液临床应用专家共识</a:t>
            </a:r>
            <a:r>
              <a:rPr lang="en-US" altLang="zh-CN" sz="1200" dirty="0">
                <a:solidFill>
                  <a:prstClr val="black"/>
                </a:solidFill>
                <a:latin typeface="Arial" panose="020B0604020202020204"/>
                <a:ea typeface="微软雅黑" panose="020B0503020204020204" charset="-122"/>
              </a:rPr>
              <a:t>[J].</a:t>
            </a:r>
            <a:r>
              <a:rPr lang="zh-CN" altLang="en-US" sz="1200" dirty="0">
                <a:solidFill>
                  <a:prstClr val="black"/>
                </a:solidFill>
                <a:latin typeface="Arial" panose="020B0604020202020204"/>
                <a:ea typeface="微软雅黑" panose="020B0503020204020204" charset="-122"/>
              </a:rPr>
              <a:t>医药导报</a:t>
            </a:r>
            <a:r>
              <a:rPr lang="en-US" altLang="zh-CN" sz="1200" dirty="0">
                <a:solidFill>
                  <a:prstClr val="black"/>
                </a:solidFill>
                <a:latin typeface="Arial" panose="020B0604020202020204"/>
                <a:ea typeface="微软雅黑" panose="020B0503020204020204" charset="-122"/>
              </a:rPr>
              <a:t>,2020,39(10):1325-1330. </a:t>
            </a:r>
            <a:endParaRPr lang="en-US" altLang="zh-CN" sz="1200" dirty="0">
              <a:solidFill>
                <a:prstClr val="black"/>
              </a:solidFill>
              <a:latin typeface="Arial" panose="020B0604020202020204"/>
              <a:ea typeface="微软雅黑" panose="020B0503020204020204" charset="-122"/>
            </a:endParaRPr>
          </a:p>
        </p:txBody>
      </p:sp>
      <p:sp>
        <p:nvSpPr>
          <p:cNvPr id="5" name="标题 1"/>
          <p:cNvSpPr txBox="1"/>
          <p:nvPr>
            <p:custDataLst>
              <p:tags r:id="rId3"/>
            </p:custDataLst>
          </p:nvPr>
        </p:nvSpPr>
        <p:spPr>
          <a:xfrm>
            <a:off x="862960" y="0"/>
            <a:ext cx="2701508" cy="5787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a:solidFill>
                  <a:srgbClr val="039840"/>
                </a:solidFill>
                <a:latin typeface="微软雅黑" panose="020B0503020204020204" charset="-122"/>
                <a:ea typeface="微软雅黑" panose="020B0503020204020204" charset="-122"/>
              </a:rPr>
              <a:t>药品基本信息</a:t>
            </a:r>
            <a:endParaRPr lang="zh-CN" altLang="en-US" sz="2800" b="1" dirty="0">
              <a:solidFill>
                <a:srgbClr val="039840"/>
              </a:solidFill>
              <a:latin typeface="微软雅黑" panose="020B0503020204020204" charset="-122"/>
              <a:ea typeface="微软雅黑" panose="020B0503020204020204" charset="-122"/>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custDataLst>
              <p:tags r:id="rId1"/>
            </p:custDataLst>
          </p:nvPr>
        </p:nvSpPr>
        <p:spPr>
          <a:xfrm>
            <a:off x="74295" y="6492240"/>
            <a:ext cx="12099925" cy="361315"/>
          </a:xfrm>
          <a:prstGeom prst="rect">
            <a:avLst/>
          </a:prstGeom>
          <a:noFill/>
        </p:spPr>
        <p:txBody>
          <a:bodyPr wrap="square" numCol="2" rtlCol="0">
            <a:noAutofit/>
          </a:bodyPr>
          <a:lstStyle/>
          <a:p>
            <a:pPr indent="0">
              <a:buFont typeface="+mj-lt"/>
              <a:buNone/>
            </a:pPr>
            <a:r>
              <a:rPr lang="en-US" altLang="zh-CN" sz="900" dirty="0">
                <a:latin typeface="微软雅黑" panose="020B0503020204020204" charset="-122"/>
                <a:ea typeface="微软雅黑" panose="020B0503020204020204" charset="-122"/>
              </a:rPr>
              <a:t>1. </a:t>
            </a:r>
            <a:r>
              <a:rPr lang="zh-CN" altLang="en-US" sz="900" dirty="0">
                <a:latin typeface="微软雅黑" panose="020B0503020204020204" charset="-122"/>
                <a:ea typeface="微软雅黑" panose="020B0503020204020204" charset="-122"/>
              </a:rPr>
              <a:t>醋酸钠林格葡萄糖注射液药品说明书；</a:t>
            </a:r>
            <a:r>
              <a:rPr lang="en-US" altLang="zh-CN" sz="900" dirty="0">
                <a:latin typeface="微软雅黑" panose="020B0503020204020204" charset="-122"/>
                <a:ea typeface="微软雅黑" panose="020B0503020204020204" charset="-122"/>
              </a:rPr>
              <a:t>2. </a:t>
            </a:r>
            <a:r>
              <a:rPr lang="zh-CN" altLang="en-US" sz="900" dirty="0">
                <a:latin typeface="微软雅黑" panose="020B0503020204020204" charset="-122"/>
                <a:ea typeface="微软雅黑" panose="020B0503020204020204" charset="-122"/>
              </a:rPr>
              <a:t>复方乳酸钠葡萄糖注射液药品说明书；</a:t>
            </a:r>
            <a:r>
              <a:rPr lang="en-US" altLang="zh-CN" sz="900" dirty="0">
                <a:latin typeface="微软雅黑" panose="020B0503020204020204" charset="-122"/>
                <a:ea typeface="微软雅黑" panose="020B0503020204020204" charset="-122"/>
              </a:rPr>
              <a:t>3. </a:t>
            </a:r>
            <a:r>
              <a:rPr lang="zh-CN" altLang="en-US" sz="900" dirty="0">
                <a:latin typeface="微软雅黑" panose="020B0503020204020204" charset="-122"/>
                <a:ea typeface="微软雅黑" panose="020B0503020204020204" charset="-122"/>
              </a:rPr>
              <a:t>国家药典委员会</a:t>
            </a:r>
            <a:r>
              <a:rPr lang="en-US" altLang="zh-CN" sz="900" dirty="0">
                <a:latin typeface="微软雅黑" panose="020B0503020204020204" charset="-122"/>
                <a:ea typeface="微软雅黑" panose="020B0503020204020204" charset="-122"/>
              </a:rPr>
              <a:t>.</a:t>
            </a:r>
            <a:r>
              <a:rPr lang="zh-CN" altLang="en-US" sz="900" dirty="0">
                <a:latin typeface="微软雅黑" panose="020B0503020204020204" charset="-122"/>
                <a:ea typeface="微软雅黑" panose="020B0503020204020204" charset="-122"/>
              </a:rPr>
              <a:t>中国药典</a:t>
            </a:r>
            <a:r>
              <a:rPr lang="en-US" altLang="zh-CN" sz="900" dirty="0">
                <a:latin typeface="微软雅黑" panose="020B0503020204020204" charset="-122"/>
                <a:ea typeface="微软雅黑" panose="020B0503020204020204" charset="-122"/>
              </a:rPr>
              <a:t>[M].</a:t>
            </a:r>
            <a:r>
              <a:rPr lang="zh-CN" altLang="en-US" sz="900" dirty="0">
                <a:latin typeface="微软雅黑" panose="020B0503020204020204" charset="-122"/>
                <a:ea typeface="微软雅黑" panose="020B0503020204020204" charset="-122"/>
              </a:rPr>
              <a:t>北京：中国医药科技出版社，</a:t>
            </a:r>
            <a:r>
              <a:rPr lang="en-US" altLang="zh-CN" sz="900" dirty="0">
                <a:latin typeface="微软雅黑" panose="020B0503020204020204" charset="-122"/>
                <a:ea typeface="微软雅黑" panose="020B0503020204020204" charset="-122"/>
              </a:rPr>
              <a:t>2020:1088.; 4. </a:t>
            </a:r>
            <a:r>
              <a:rPr lang="zh-CN" altLang="en-US" sz="900" dirty="0">
                <a:latin typeface="微软雅黑" panose="020B0503020204020204" charset="-122"/>
                <a:ea typeface="微软雅黑" panose="020B0503020204020204" charset="-122"/>
              </a:rPr>
              <a:t>邓小明</a:t>
            </a:r>
            <a:r>
              <a:rPr lang="en-US" altLang="zh-CN" sz="900" dirty="0">
                <a:latin typeface="微软雅黑" panose="020B0503020204020204" charset="-122"/>
                <a:ea typeface="微软雅黑" panose="020B0503020204020204" charset="-122"/>
              </a:rPr>
              <a:t>,</a:t>
            </a:r>
            <a:r>
              <a:rPr lang="zh-CN" altLang="en-US" sz="900" dirty="0">
                <a:latin typeface="微软雅黑" panose="020B0503020204020204" charset="-122"/>
                <a:ea typeface="微软雅黑" panose="020B0503020204020204" charset="-122"/>
              </a:rPr>
              <a:t>郭曲练</a:t>
            </a:r>
            <a:r>
              <a:rPr lang="en-US" altLang="zh-CN" sz="900" dirty="0">
                <a:latin typeface="微软雅黑" panose="020B0503020204020204" charset="-122"/>
                <a:ea typeface="微软雅黑" panose="020B0503020204020204" charset="-122"/>
              </a:rPr>
              <a:t>,</a:t>
            </a:r>
            <a:r>
              <a:rPr lang="zh-CN" altLang="en-US" sz="900" dirty="0">
                <a:latin typeface="微软雅黑" panose="020B0503020204020204" charset="-122"/>
                <a:ea typeface="微软雅黑" panose="020B0503020204020204" charset="-122"/>
              </a:rPr>
              <a:t>郭向阳</a:t>
            </a:r>
            <a:r>
              <a:rPr lang="en-US" altLang="zh-CN" sz="900" dirty="0">
                <a:latin typeface="微软雅黑" panose="020B0503020204020204" charset="-122"/>
                <a:ea typeface="微软雅黑" panose="020B0503020204020204" charset="-122"/>
              </a:rPr>
              <a:t>,</a:t>
            </a:r>
            <a:r>
              <a:rPr lang="zh-CN" altLang="en-US" sz="900" dirty="0">
                <a:latin typeface="微软雅黑" panose="020B0503020204020204" charset="-122"/>
                <a:ea typeface="微软雅黑" panose="020B0503020204020204" charset="-122"/>
              </a:rPr>
              <a:t>等</a:t>
            </a:r>
            <a:r>
              <a:rPr lang="en-US" altLang="zh-CN" sz="900" dirty="0">
                <a:latin typeface="微软雅黑" panose="020B0503020204020204" charset="-122"/>
                <a:ea typeface="微软雅黑" panose="020B0503020204020204" charset="-122"/>
              </a:rPr>
              <a:t>.</a:t>
            </a:r>
            <a:r>
              <a:rPr lang="zh-CN" altLang="en-US" sz="900" dirty="0">
                <a:latin typeface="微软雅黑" panose="020B0503020204020204" charset="-122"/>
                <a:ea typeface="微软雅黑" panose="020B0503020204020204" charset="-122"/>
              </a:rPr>
              <a:t>醋酸钠林格液临床应用专家共识</a:t>
            </a:r>
            <a:r>
              <a:rPr lang="en-US" altLang="zh-CN" sz="900" dirty="0">
                <a:latin typeface="微软雅黑" panose="020B0503020204020204" charset="-122"/>
                <a:ea typeface="微软雅黑" panose="020B0503020204020204" charset="-122"/>
              </a:rPr>
              <a:t>[J].</a:t>
            </a:r>
            <a:r>
              <a:rPr lang="zh-CN" altLang="en-US" sz="900" dirty="0">
                <a:latin typeface="微软雅黑" panose="020B0503020204020204" charset="-122"/>
                <a:ea typeface="微软雅黑" panose="020B0503020204020204" charset="-122"/>
              </a:rPr>
              <a:t>国际麻醉学与复苏杂志</a:t>
            </a:r>
            <a:r>
              <a:rPr lang="en-US" altLang="zh-CN" sz="900" dirty="0">
                <a:latin typeface="微软雅黑" panose="020B0503020204020204" charset="-122"/>
                <a:ea typeface="微软雅黑" panose="020B0503020204020204" charset="-122"/>
              </a:rPr>
              <a:t>, 2016(2):5.DOI:10.3760/cma.j.issn.1673-4378.2016.02.001.;  </a:t>
            </a:r>
            <a:r>
              <a:rPr lang="zh-CN" altLang="en-US" sz="900" dirty="0">
                <a:latin typeface="微软雅黑" panose="020B0503020204020204" charset="-122"/>
                <a:ea typeface="微软雅黑" panose="020B0503020204020204" charset="-122"/>
                <a:sym typeface="+mn-lt"/>
              </a:rPr>
              <a:t>5、围手术期醋酸盐平衡晶体液临床应用专家共识（2023）</a:t>
            </a:r>
            <a:endParaRPr lang="zh-CN" altLang="en-US" sz="900" dirty="0">
              <a:latin typeface="微软雅黑" panose="020B0503020204020204" charset="-122"/>
              <a:ea typeface="微软雅黑" panose="020B0503020204020204" charset="-122"/>
            </a:endParaRPr>
          </a:p>
        </p:txBody>
      </p:sp>
      <p:graphicFrame>
        <p:nvGraphicFramePr>
          <p:cNvPr id="2" name="表格 1"/>
          <p:cNvGraphicFramePr>
            <a:graphicFrameLocks noGrp="1"/>
          </p:cNvGraphicFramePr>
          <p:nvPr>
            <p:custDataLst>
              <p:tags r:id="rId2"/>
            </p:custDataLst>
          </p:nvPr>
        </p:nvGraphicFramePr>
        <p:xfrm>
          <a:off x="448310" y="1228725"/>
          <a:ext cx="11309985" cy="1815465"/>
        </p:xfrm>
        <a:graphic>
          <a:graphicData uri="http://schemas.openxmlformats.org/drawingml/2006/table">
            <a:tbl>
              <a:tblPr firstRow="1" bandRow="1">
                <a:tableStyleId>{72833802-FEF1-4C79-8D5D-14CF1EAF98D9}</a:tableStyleId>
              </a:tblPr>
              <a:tblGrid>
                <a:gridCol w="1175385"/>
                <a:gridCol w="1274445"/>
                <a:gridCol w="942975"/>
                <a:gridCol w="846455"/>
                <a:gridCol w="725805"/>
                <a:gridCol w="777875"/>
                <a:gridCol w="779145"/>
                <a:gridCol w="725805"/>
                <a:gridCol w="800100"/>
                <a:gridCol w="929005"/>
                <a:gridCol w="799465"/>
                <a:gridCol w="1533525"/>
              </a:tblGrid>
              <a:tr h="299085">
                <a:tc rowSpan="2" gridSpan="2">
                  <a:txBody>
                    <a:bodyPr/>
                    <a:lstStyle/>
                    <a:p>
                      <a:pPr indent="0" algn="ctr">
                        <a:lnSpc>
                          <a:spcPct val="100000"/>
                        </a:lnSpc>
                        <a:buNone/>
                      </a:pPr>
                      <a:r>
                        <a:rPr lang="zh-CN" altLang="en-US" sz="1400" b="1" dirty="0">
                          <a:latin typeface="微软雅黑" panose="020B0503020204020204" charset="-122"/>
                          <a:ea typeface="微软雅黑" panose="020B0503020204020204" charset="-122"/>
                        </a:rPr>
                        <a:t>药品</a:t>
                      </a:r>
                      <a:endParaRPr lang="zh-CN" altLang="en-US" sz="1400" b="1" dirty="0">
                        <a:latin typeface="微软雅黑" panose="020B0503020204020204" charset="-122"/>
                        <a:ea typeface="微软雅黑" panose="020B0503020204020204" charset="-122"/>
                      </a:endParaRPr>
                    </a:p>
                  </a:txBody>
                  <a:tcPr anchor="ctr">
                    <a:solidFill>
                      <a:schemeClr val="accent2">
                        <a:lumMod val="50000"/>
                      </a:schemeClr>
                    </a:solidFill>
                  </a:tcPr>
                </a:tc>
                <a:tc rowSpan="2" hMerge="1">
                  <a:tcPr anchor="ctr">
                    <a:solidFill>
                      <a:schemeClr val="accent2">
                        <a:lumMod val="50000"/>
                      </a:schemeClr>
                    </a:solidFill>
                  </a:tcPr>
                </a:tc>
                <a:tc rowSpan="2">
                  <a:txBody>
                    <a:bodyPr/>
                    <a:lstStyle/>
                    <a:p>
                      <a:pPr indent="0" algn="ctr">
                        <a:lnSpc>
                          <a:spcPct val="100000"/>
                        </a:lnSpc>
                      </a:pPr>
                      <a:r>
                        <a:rPr lang="zh-CN" altLang="en-US" sz="1400" b="1" dirty="0">
                          <a:latin typeface="微软雅黑" panose="020B0503020204020204" charset="-122"/>
                          <a:ea typeface="微软雅黑" panose="020B0503020204020204" charset="-122"/>
                        </a:rPr>
                        <a:t>医保类型</a:t>
                      </a:r>
                      <a:endParaRPr lang="zh-CN" altLang="en-US" sz="1400" b="1" dirty="0">
                        <a:latin typeface="微软雅黑" panose="020B0503020204020204" charset="-122"/>
                        <a:ea typeface="微软雅黑" panose="020B0503020204020204" charset="-122"/>
                      </a:endParaRPr>
                    </a:p>
                  </a:txBody>
                  <a:tcPr anchor="ctr">
                    <a:solidFill>
                      <a:schemeClr val="accent2">
                        <a:lumMod val="50000"/>
                      </a:schemeClr>
                    </a:solidFill>
                  </a:tcPr>
                </a:tc>
                <a:tc gridSpan="6">
                  <a:txBody>
                    <a:bodyPr/>
                    <a:lstStyle/>
                    <a:p>
                      <a:pPr indent="0" algn="ctr">
                        <a:lnSpc>
                          <a:spcPct val="100000"/>
                        </a:lnSpc>
                      </a:pPr>
                      <a:r>
                        <a:rPr lang="zh-CN" altLang="en-US" sz="1400" b="1" dirty="0">
                          <a:latin typeface="微软雅黑" panose="020B0503020204020204" charset="-122"/>
                          <a:ea typeface="微软雅黑" panose="020B0503020204020204" charset="-122"/>
                        </a:rPr>
                        <a:t>主要组份（每</a:t>
                      </a:r>
                      <a:r>
                        <a:rPr lang="en-US" altLang="zh-CN" sz="1400" b="1" dirty="0">
                          <a:latin typeface="微软雅黑" panose="020B0503020204020204" charset="-122"/>
                          <a:ea typeface="微软雅黑" panose="020B0503020204020204" charset="-122"/>
                        </a:rPr>
                        <a:t>500ml</a:t>
                      </a:r>
                      <a:r>
                        <a:rPr lang="zh-CN" altLang="en-US" sz="1400" b="1" dirty="0">
                          <a:latin typeface="微软雅黑" panose="020B0503020204020204" charset="-122"/>
                          <a:ea typeface="微软雅黑" panose="020B0503020204020204" charset="-122"/>
                        </a:rPr>
                        <a:t>中含量）</a:t>
                      </a:r>
                      <a:r>
                        <a:rPr lang="en-US" altLang="zh-CN" sz="1400" b="1" baseline="30000" dirty="0">
                          <a:latin typeface="微软雅黑" panose="020B0503020204020204" charset="-122"/>
                          <a:ea typeface="微软雅黑" panose="020B0503020204020204" charset="-122"/>
                        </a:rPr>
                        <a:t>[1-3]</a:t>
                      </a:r>
                      <a:endParaRPr lang="zh-CN" altLang="en-US" sz="1400" b="1" baseline="30000" dirty="0">
                        <a:latin typeface="微软雅黑" panose="020B0503020204020204" charset="-122"/>
                        <a:ea typeface="微软雅黑" panose="020B0503020204020204" charset="-122"/>
                      </a:endParaRPr>
                    </a:p>
                  </a:txBody>
                  <a:tcPr anchor="ctr">
                    <a:solidFill>
                      <a:schemeClr val="accent2">
                        <a:lumMod val="50000"/>
                      </a:schemeClr>
                    </a:solidFill>
                  </a:tcPr>
                </a:tc>
                <a:tc hMerge="1">
                  <a:tcPr/>
                </a:tc>
                <a:tc hMerge="1">
                  <a:tcPr/>
                </a:tc>
                <a:tc hMerge="1">
                  <a:tcPr/>
                </a:tc>
                <a:tc hMerge="1">
                  <a:tcPr/>
                </a:tc>
                <a:tc hMerge="1">
                  <a:tcPr/>
                </a:tc>
                <a:tc gridSpan="3">
                  <a:txBody>
                    <a:bodyPr/>
                    <a:lstStyle/>
                    <a:p>
                      <a:pPr indent="0" algn="ctr">
                        <a:lnSpc>
                          <a:spcPct val="100000"/>
                        </a:lnSpc>
                      </a:pPr>
                      <a:r>
                        <a:rPr lang="zh-CN" altLang="en-US" sz="1400" dirty="0">
                          <a:solidFill>
                            <a:schemeClr val="bg1"/>
                          </a:solidFill>
                          <a:latin typeface="微软雅黑" panose="020B0503020204020204" charset="-122"/>
                          <a:ea typeface="微软雅黑" panose="020B0503020204020204" charset="-122"/>
                        </a:rPr>
                        <a:t>药品理化性质</a:t>
                      </a:r>
                      <a:r>
                        <a:rPr lang="en-US" altLang="zh-CN" sz="1400" b="1" baseline="30000" dirty="0">
                          <a:latin typeface="微软雅黑" panose="020B0503020204020204" charset="-122"/>
                          <a:ea typeface="微软雅黑" panose="020B0503020204020204" charset="-122"/>
                        </a:rPr>
                        <a:t>[1-3]</a:t>
                      </a:r>
                      <a:endParaRPr lang="zh-CN" altLang="en-US" sz="1400"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hMerge="1">
                  <a:tcPr>
                    <a:solidFill>
                      <a:srgbClr val="029741"/>
                    </a:solidFill>
                  </a:tcPr>
                </a:tc>
                <a:tc hMerge="1">
                  <a:tcPr>
                    <a:solidFill>
                      <a:srgbClr val="029741"/>
                    </a:solidFill>
                  </a:tcPr>
                </a:tc>
              </a:tr>
              <a:tr h="501015">
                <a:tc vMerge="1" gridSpan="2">
                  <a:tcPr/>
                </a:tc>
                <a:tc vMerge="1" hMerge="1">
                  <a:tcPr/>
                </a:tc>
                <a:tc vMerge="1">
                  <a:tcPr/>
                </a:tc>
                <a:tc>
                  <a:txBody>
                    <a:bodyPr/>
                    <a:lstStyle/>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醋酸钠</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a:txBody>
                    <a:bodyPr/>
                    <a:lstStyle/>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乳酸钠</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a:txBody>
                    <a:bodyPr/>
                    <a:lstStyle/>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氯化钠</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a:txBody>
                    <a:bodyPr/>
                    <a:lstStyle/>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氯化钾</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a:txBody>
                    <a:bodyPr/>
                    <a:lstStyle/>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氯化钙</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a:txBody>
                    <a:bodyPr/>
                    <a:lstStyle/>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无水</a:t>
                      </a:r>
                      <a:endParaRPr lang="en-US" altLang="zh-CN" sz="1400" b="1" dirty="0">
                        <a:solidFill>
                          <a:schemeClr val="bg1"/>
                        </a:solidFill>
                        <a:latin typeface="微软雅黑" panose="020B0503020204020204" charset="-122"/>
                        <a:ea typeface="微软雅黑" panose="020B0503020204020204" charset="-122"/>
                      </a:endParaRPr>
                    </a:p>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葡萄糖</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a:txBody>
                    <a:bodyPr/>
                    <a:lstStyle/>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辅料</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a:txBody>
                    <a:bodyPr/>
                    <a:lstStyle/>
                    <a:p>
                      <a:pPr indent="0" algn="ctr">
                        <a:lnSpc>
                          <a:spcPct val="100000"/>
                        </a:lnSpc>
                      </a:pPr>
                      <a:r>
                        <a:rPr lang="en-US" altLang="zh-CN" sz="1400" b="1" dirty="0">
                          <a:solidFill>
                            <a:schemeClr val="bg1"/>
                          </a:solidFill>
                          <a:latin typeface="微软雅黑" panose="020B0503020204020204" charset="-122"/>
                          <a:ea typeface="微软雅黑" panose="020B0503020204020204" charset="-122"/>
                        </a:rPr>
                        <a:t>pH</a:t>
                      </a:r>
                      <a:r>
                        <a:rPr lang="zh-CN" altLang="en-US" sz="1400" b="1" dirty="0">
                          <a:solidFill>
                            <a:schemeClr val="bg1"/>
                          </a:solidFill>
                          <a:latin typeface="微软雅黑" panose="020B0503020204020204" charset="-122"/>
                          <a:ea typeface="微软雅黑" panose="020B0503020204020204" charset="-122"/>
                        </a:rPr>
                        <a:t>值</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c>
                  <a:txBody>
                    <a:bodyPr/>
                    <a:lstStyle/>
                    <a:p>
                      <a:pPr indent="0" algn="ctr">
                        <a:lnSpc>
                          <a:spcPct val="100000"/>
                        </a:lnSpc>
                      </a:pPr>
                      <a:r>
                        <a:rPr lang="zh-CN" altLang="en-US" sz="1400" b="1" dirty="0">
                          <a:solidFill>
                            <a:schemeClr val="bg1"/>
                          </a:solidFill>
                          <a:latin typeface="微软雅黑" panose="020B0503020204020204" charset="-122"/>
                          <a:ea typeface="微软雅黑" panose="020B0503020204020204" charset="-122"/>
                        </a:rPr>
                        <a:t>渗透压摩尔浓度（</a:t>
                      </a:r>
                      <a:r>
                        <a:rPr lang="en-US" altLang="zh-CN" sz="1400" b="1" dirty="0" err="1">
                          <a:solidFill>
                            <a:schemeClr val="bg1"/>
                          </a:solidFill>
                          <a:latin typeface="微软雅黑" panose="020B0503020204020204" charset="-122"/>
                          <a:ea typeface="微软雅黑" panose="020B0503020204020204" charset="-122"/>
                        </a:rPr>
                        <a:t>mOsmol</a:t>
                      </a:r>
                      <a:r>
                        <a:rPr lang="en-US" altLang="zh-CN" sz="1400" b="1" dirty="0">
                          <a:solidFill>
                            <a:schemeClr val="bg1"/>
                          </a:solidFill>
                          <a:latin typeface="微软雅黑" panose="020B0503020204020204" charset="-122"/>
                          <a:ea typeface="微软雅黑" panose="020B0503020204020204" charset="-122"/>
                        </a:rPr>
                        <a:t>/kg</a:t>
                      </a:r>
                      <a:r>
                        <a:rPr lang="zh-CN" altLang="en-US" sz="1400" b="1" dirty="0">
                          <a:solidFill>
                            <a:schemeClr val="bg1"/>
                          </a:solidFill>
                          <a:latin typeface="微软雅黑" panose="020B0503020204020204" charset="-122"/>
                          <a:ea typeface="微软雅黑" panose="020B0503020204020204" charset="-122"/>
                        </a:rPr>
                        <a:t>）</a:t>
                      </a:r>
                      <a:endParaRPr lang="zh-CN" altLang="en-US" sz="1400" b="1" dirty="0">
                        <a:solidFill>
                          <a:schemeClr val="bg1"/>
                        </a:solidFill>
                        <a:latin typeface="微软雅黑" panose="020B0503020204020204" charset="-122"/>
                        <a:ea typeface="微软雅黑" panose="020B0503020204020204" charset="-122"/>
                      </a:endParaRPr>
                    </a:p>
                  </a:txBody>
                  <a:tcPr anchor="ctr">
                    <a:solidFill>
                      <a:schemeClr val="accent2">
                        <a:lumMod val="50000"/>
                      </a:schemeClr>
                    </a:solidFill>
                  </a:tcPr>
                </a:tc>
              </a:tr>
              <a:tr h="501015">
                <a:tc>
                  <a:txBody>
                    <a:bodyPr/>
                    <a:lstStyle/>
                    <a:p>
                      <a:pPr indent="0" algn="ctr">
                        <a:lnSpc>
                          <a:spcPct val="100000"/>
                        </a:lnSpc>
                        <a:buNone/>
                      </a:pPr>
                      <a:r>
                        <a:rPr lang="zh-CN" altLang="en-US" sz="1400" b="1" dirty="0">
                          <a:solidFill>
                            <a:srgbClr val="2A685A"/>
                          </a:solidFill>
                          <a:latin typeface="微软雅黑" panose="020B0503020204020204" charset="-122"/>
                          <a:ea typeface="微软雅黑" panose="020B0503020204020204" charset="-122"/>
                        </a:rPr>
                        <a:t>本品</a:t>
                      </a:r>
                      <a:endParaRPr lang="zh-CN" altLang="en-US" sz="1400" b="1" dirty="0">
                        <a:solidFill>
                          <a:srgbClr val="2A685A"/>
                        </a:solidFill>
                        <a:latin typeface="微软雅黑" panose="020B0503020204020204" charset="-122"/>
                        <a:ea typeface="微软雅黑" panose="020B0503020204020204" charset="-122"/>
                      </a:endParaRPr>
                    </a:p>
                  </a:txBody>
                  <a:tcPr anchor="ctr"/>
                </a:tc>
                <a:tc>
                  <a:txBody>
                    <a:bodyPr/>
                    <a:lstStyle/>
                    <a:p>
                      <a:pPr indent="0" algn="ctr">
                        <a:lnSpc>
                          <a:spcPct val="100000"/>
                        </a:lnSpc>
                      </a:pPr>
                      <a:r>
                        <a:rPr lang="zh-CN" altLang="en-US" sz="1400" b="1" dirty="0">
                          <a:solidFill>
                            <a:srgbClr val="2A685A"/>
                          </a:solidFill>
                          <a:latin typeface="微软雅黑" panose="020B0503020204020204" charset="-122"/>
                          <a:ea typeface="微软雅黑" panose="020B0503020204020204" charset="-122"/>
                        </a:rPr>
                        <a:t>醋酸钠林格</a:t>
                      </a:r>
                      <a:endParaRPr lang="en-US" altLang="zh-CN" sz="1400" b="1" dirty="0">
                        <a:solidFill>
                          <a:srgbClr val="2A685A"/>
                        </a:solidFill>
                        <a:latin typeface="微软雅黑" panose="020B0503020204020204" charset="-122"/>
                        <a:ea typeface="微软雅黑" panose="020B0503020204020204" charset="-122"/>
                      </a:endParaRPr>
                    </a:p>
                    <a:p>
                      <a:pPr indent="0" algn="ctr">
                        <a:lnSpc>
                          <a:spcPct val="100000"/>
                        </a:lnSpc>
                      </a:pPr>
                      <a:r>
                        <a:rPr lang="zh-CN" altLang="en-US" sz="1400" b="1" dirty="0">
                          <a:solidFill>
                            <a:srgbClr val="2A685A"/>
                          </a:solidFill>
                          <a:latin typeface="微软雅黑" panose="020B0503020204020204" charset="-122"/>
                          <a:ea typeface="微软雅黑" panose="020B0503020204020204" charset="-122"/>
                        </a:rPr>
                        <a:t>葡萄糖注射液</a:t>
                      </a:r>
                      <a:endParaRPr lang="zh-CN" altLang="en-US" sz="1400" b="1" dirty="0">
                        <a:solidFill>
                          <a:srgbClr val="2A685A"/>
                        </a:solidFill>
                        <a:latin typeface="微软雅黑" panose="020B0503020204020204" charset="-122"/>
                        <a:ea typeface="微软雅黑" panose="020B0503020204020204" charset="-122"/>
                      </a:endParaRPr>
                    </a:p>
                  </a:txBody>
                  <a:tcPr anchor="ctr"/>
                </a:tc>
                <a:tc>
                  <a:txBody>
                    <a:bodyPr/>
                    <a:lstStyle/>
                    <a:p>
                      <a:pPr indent="0" algn="ctr">
                        <a:lnSpc>
                          <a:spcPct val="100000"/>
                        </a:lnSpc>
                      </a:pPr>
                      <a:r>
                        <a:rPr lang="zh-CN" altLang="en-US" sz="1200" b="1" dirty="0">
                          <a:solidFill>
                            <a:srgbClr val="2A685A"/>
                          </a:solidFill>
                          <a:latin typeface="微软雅黑" panose="020B0503020204020204" charset="-122"/>
                          <a:ea typeface="微软雅黑" panose="020B0503020204020204" charset="-122"/>
                        </a:rPr>
                        <a:t>暂未进入</a:t>
                      </a:r>
                      <a:endParaRPr lang="zh-CN" altLang="en-US" sz="1200" b="1" dirty="0">
                        <a:solidFill>
                          <a:srgbClr val="2A685A"/>
                        </a:solidFill>
                        <a:latin typeface="微软雅黑" panose="020B0503020204020204" charset="-122"/>
                        <a:ea typeface="微软雅黑" panose="020B0503020204020204" charset="-122"/>
                      </a:endParaRPr>
                    </a:p>
                  </a:txBody>
                  <a:tcPr anchor="ctr"/>
                </a:tc>
                <a:tc>
                  <a:txBody>
                    <a:bodyPr/>
                    <a:lstStyle/>
                    <a:p>
                      <a:pPr indent="0" algn="ctr" fontAlgn="ctr">
                        <a:lnSpc>
                          <a:spcPct val="100000"/>
                        </a:lnSpc>
                      </a:pPr>
                      <a:r>
                        <a:rPr lang="en-US" sz="1200" b="1" u="none" strike="noStrike" dirty="0">
                          <a:solidFill>
                            <a:srgbClr val="2A685A"/>
                          </a:solidFill>
                          <a:effectLst/>
                          <a:latin typeface="微软雅黑" panose="020B0503020204020204" charset="-122"/>
                          <a:ea typeface="微软雅黑" panose="020B0503020204020204" charset="-122"/>
                        </a:rPr>
                        <a:t>1.90g</a:t>
                      </a:r>
                      <a:endParaRPr lang="en-US" sz="1200" b="1" i="0" u="none" strike="noStrike" dirty="0">
                        <a:solidFill>
                          <a:srgbClr val="2A685A"/>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altLang="zh-CN" sz="1200" b="1" u="none" strike="noStrike" dirty="0">
                          <a:solidFill>
                            <a:srgbClr val="2A685A"/>
                          </a:solidFill>
                          <a:effectLst/>
                          <a:latin typeface="微软雅黑" panose="020B0503020204020204" charset="-122"/>
                          <a:ea typeface="微软雅黑" panose="020B0503020204020204" charset="-122"/>
                        </a:rPr>
                        <a:t>/</a:t>
                      </a:r>
                      <a:endParaRPr lang="en-US" altLang="zh-CN" sz="1200" b="1" i="0" u="none" strike="noStrike" dirty="0">
                        <a:solidFill>
                          <a:srgbClr val="2A685A"/>
                        </a:solidFill>
                        <a:effectLst/>
                        <a:latin typeface="微软雅黑" panose="020B0503020204020204" charset="-122"/>
                        <a:ea typeface="微软雅黑" panose="020B0503020204020204" charset="-122"/>
                      </a:endParaRPr>
                    </a:p>
                  </a:txBody>
                  <a:tcPr anchor="ctr"/>
                </a:tc>
                <a:tc>
                  <a:txBody>
                    <a:bodyPr/>
                    <a:lstStyle/>
                    <a:p>
                      <a:pPr indent="0" algn="ctr" fontAlgn="ctr">
                        <a:lnSpc>
                          <a:spcPct val="100000"/>
                        </a:lnSpc>
                      </a:pPr>
                      <a:r>
                        <a:rPr lang="en-US" sz="1200" b="1" u="none" strike="noStrike" dirty="0">
                          <a:solidFill>
                            <a:srgbClr val="2A685A"/>
                          </a:solidFill>
                          <a:effectLst/>
                          <a:latin typeface="微软雅黑" panose="020B0503020204020204" charset="-122"/>
                          <a:ea typeface="微软雅黑" panose="020B0503020204020204" charset="-122"/>
                        </a:rPr>
                        <a:t>3.0g</a:t>
                      </a:r>
                      <a:endParaRPr lang="en-US" sz="1200" b="1" i="0" u="none" strike="noStrike" dirty="0">
                        <a:solidFill>
                          <a:srgbClr val="2A685A"/>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1" u="none" strike="noStrike" dirty="0">
                          <a:solidFill>
                            <a:srgbClr val="2A685A"/>
                          </a:solidFill>
                          <a:effectLst/>
                          <a:latin typeface="微软雅黑" panose="020B0503020204020204" charset="-122"/>
                          <a:ea typeface="微软雅黑" panose="020B0503020204020204" charset="-122"/>
                        </a:rPr>
                        <a:t>0.15g</a:t>
                      </a:r>
                      <a:endParaRPr lang="en-US" sz="1200" b="1" i="0" u="none" strike="noStrike" dirty="0">
                        <a:solidFill>
                          <a:srgbClr val="2A685A"/>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1" u="none" strike="noStrike" dirty="0">
                          <a:solidFill>
                            <a:srgbClr val="2A685A"/>
                          </a:solidFill>
                          <a:effectLst/>
                          <a:latin typeface="微软雅黑" panose="020B0503020204020204" charset="-122"/>
                          <a:ea typeface="微软雅黑" panose="020B0503020204020204" charset="-122"/>
                        </a:rPr>
                        <a:t>0.10g</a:t>
                      </a:r>
                      <a:endParaRPr lang="en-US" sz="1200" b="1" i="0" u="none" strike="noStrike" dirty="0">
                        <a:solidFill>
                          <a:srgbClr val="2A685A"/>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1" u="none" strike="noStrike" dirty="0">
                          <a:solidFill>
                            <a:srgbClr val="2A685A"/>
                          </a:solidFill>
                          <a:effectLst/>
                          <a:latin typeface="微软雅黑" panose="020B0503020204020204" charset="-122"/>
                          <a:ea typeface="微软雅黑" panose="020B0503020204020204" charset="-122"/>
                        </a:rPr>
                        <a:t>25.00g</a:t>
                      </a:r>
                      <a:endParaRPr lang="en-US" sz="1200" b="1" i="0" u="none" strike="noStrike" dirty="0">
                        <a:solidFill>
                          <a:srgbClr val="2A685A"/>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zh-CN" altLang="en-US" sz="1200" b="1" u="none" strike="noStrike" dirty="0">
                          <a:solidFill>
                            <a:srgbClr val="2A685A"/>
                          </a:solidFill>
                          <a:effectLst/>
                          <a:latin typeface="微软雅黑" panose="020B0503020204020204" charset="-122"/>
                          <a:ea typeface="微软雅黑" panose="020B0503020204020204" charset="-122"/>
                        </a:rPr>
                        <a:t>稀盐酸</a:t>
                      </a:r>
                      <a:endParaRPr lang="zh-CN" altLang="en-US" sz="1200" b="1" u="none" strike="noStrike" dirty="0">
                        <a:solidFill>
                          <a:srgbClr val="2A685A"/>
                        </a:solidFill>
                        <a:effectLst/>
                        <a:latin typeface="微软雅黑" panose="020B0503020204020204" charset="-122"/>
                        <a:ea typeface="微软雅黑" panose="020B0503020204020204" charset="-122"/>
                      </a:endParaRPr>
                    </a:p>
                    <a:p>
                      <a:pPr indent="0" algn="ctr" fontAlgn="ctr">
                        <a:lnSpc>
                          <a:spcPct val="100000"/>
                        </a:lnSpc>
                      </a:pPr>
                      <a:r>
                        <a:rPr lang="zh-CN" altLang="en-US" sz="1200" b="1" u="none" strike="noStrike" dirty="0">
                          <a:solidFill>
                            <a:srgbClr val="2A685A"/>
                          </a:solidFill>
                          <a:effectLst/>
                          <a:latin typeface="微软雅黑" panose="020B0503020204020204" charset="-122"/>
                          <a:ea typeface="微软雅黑" panose="020B0503020204020204" charset="-122"/>
                        </a:rPr>
                        <a:t>注射用水</a:t>
                      </a:r>
                      <a:endParaRPr lang="zh-CN" altLang="en-US" sz="1200" b="1" i="0" u="none" strike="noStrike" dirty="0">
                        <a:solidFill>
                          <a:srgbClr val="2A685A"/>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altLang="zh-CN" sz="1200" b="1" u="none" strike="noStrike" dirty="0">
                          <a:solidFill>
                            <a:srgbClr val="2A685A"/>
                          </a:solidFill>
                          <a:effectLst/>
                          <a:latin typeface="微软雅黑" panose="020B0503020204020204" charset="-122"/>
                          <a:ea typeface="微软雅黑" panose="020B0503020204020204" charset="-122"/>
                        </a:rPr>
                        <a:t>4.0</a:t>
                      </a:r>
                      <a:r>
                        <a:rPr lang="zh-CN" altLang="en-US" sz="1200" b="1" u="none" strike="noStrike" dirty="0">
                          <a:solidFill>
                            <a:srgbClr val="2A685A"/>
                          </a:solidFill>
                          <a:effectLst/>
                          <a:latin typeface="微软雅黑" panose="020B0503020204020204" charset="-122"/>
                          <a:ea typeface="微软雅黑" panose="020B0503020204020204" charset="-122"/>
                        </a:rPr>
                        <a:t>～</a:t>
                      </a:r>
                      <a:r>
                        <a:rPr lang="en-US" altLang="zh-CN" sz="1200" b="1" u="none" strike="noStrike" dirty="0">
                          <a:solidFill>
                            <a:srgbClr val="2A685A"/>
                          </a:solidFill>
                          <a:effectLst/>
                          <a:latin typeface="微软雅黑" panose="020B0503020204020204" charset="-122"/>
                          <a:ea typeface="微软雅黑" panose="020B0503020204020204" charset="-122"/>
                        </a:rPr>
                        <a:t>6.5</a:t>
                      </a:r>
                      <a:endParaRPr lang="en-US" altLang="zh-CN" sz="1200" b="1" i="0" u="none" strike="noStrike" dirty="0">
                        <a:solidFill>
                          <a:srgbClr val="2A685A"/>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1" u="none" strike="noStrike" dirty="0">
                          <a:solidFill>
                            <a:srgbClr val="2A685A"/>
                          </a:solidFill>
                          <a:effectLst/>
                          <a:latin typeface="微软雅黑" panose="020B0503020204020204" charset="-122"/>
                          <a:ea typeface="微软雅黑" panose="020B0503020204020204" charset="-122"/>
                        </a:rPr>
                        <a:t>530～590</a:t>
                      </a:r>
                      <a:endParaRPr lang="en-US" sz="1200" b="1" i="0" u="none" strike="noStrike" dirty="0">
                        <a:solidFill>
                          <a:srgbClr val="2A685A"/>
                        </a:solidFill>
                        <a:effectLst/>
                        <a:latin typeface="微软雅黑" panose="020B0503020204020204" charset="-122"/>
                        <a:ea typeface="微软雅黑" panose="020B0503020204020204" charset="-122"/>
                      </a:endParaRPr>
                    </a:p>
                  </a:txBody>
                  <a:tcPr marL="6350" marR="6350" marT="6350" marB="0" anchor="ctr"/>
                </a:tc>
              </a:tr>
              <a:tr h="514350">
                <a:tc>
                  <a:txBody>
                    <a:bodyPr/>
                    <a:lstStyle/>
                    <a:p>
                      <a:pPr indent="0" algn="ctr">
                        <a:lnSpc>
                          <a:spcPct val="100000"/>
                        </a:lnSpc>
                        <a:buNone/>
                      </a:pPr>
                      <a:r>
                        <a:rPr lang="zh-CN" altLang="en-US" sz="1400" b="0" dirty="0">
                          <a:solidFill>
                            <a:schemeClr val="tx1"/>
                          </a:solidFill>
                          <a:latin typeface="微软雅黑" panose="020B0503020204020204" charset="-122"/>
                          <a:ea typeface="微软雅黑" panose="020B0503020204020204" charset="-122"/>
                        </a:rPr>
                        <a:t>参照品</a:t>
                      </a:r>
                      <a:endParaRPr lang="zh-CN" altLang="en-US" sz="1400" b="0" dirty="0">
                        <a:solidFill>
                          <a:schemeClr val="tx1"/>
                        </a:solidFill>
                        <a:latin typeface="微软雅黑" panose="020B0503020204020204" charset="-122"/>
                        <a:ea typeface="微软雅黑" panose="020B0503020204020204" charset="-122"/>
                      </a:endParaRPr>
                    </a:p>
                  </a:txBody>
                  <a:tcPr anchor="ctr"/>
                </a:tc>
                <a:tc>
                  <a:txBody>
                    <a:bodyPr/>
                    <a:lstStyle/>
                    <a:p>
                      <a:pPr indent="0" algn="ctr">
                        <a:lnSpc>
                          <a:spcPct val="100000"/>
                        </a:lnSpc>
                      </a:pPr>
                      <a:r>
                        <a:rPr lang="zh-CN" altLang="en-US" sz="1400" b="0" dirty="0">
                          <a:solidFill>
                            <a:schemeClr val="tx1"/>
                          </a:solidFill>
                          <a:latin typeface="微软雅黑" panose="020B0503020204020204" charset="-122"/>
                          <a:ea typeface="微软雅黑" panose="020B0503020204020204" charset="-122"/>
                        </a:rPr>
                        <a:t>复方乳酸钠</a:t>
                      </a:r>
                      <a:endParaRPr lang="en-US" altLang="zh-CN" sz="1400" b="0" dirty="0">
                        <a:solidFill>
                          <a:schemeClr val="tx1"/>
                        </a:solidFill>
                        <a:latin typeface="微软雅黑" panose="020B0503020204020204" charset="-122"/>
                        <a:ea typeface="微软雅黑" panose="020B0503020204020204" charset="-122"/>
                      </a:endParaRPr>
                    </a:p>
                    <a:p>
                      <a:pPr indent="0" algn="ctr">
                        <a:lnSpc>
                          <a:spcPct val="100000"/>
                        </a:lnSpc>
                      </a:pPr>
                      <a:r>
                        <a:rPr lang="zh-CN" altLang="en-US" sz="1400" b="0" dirty="0">
                          <a:solidFill>
                            <a:schemeClr val="tx1"/>
                          </a:solidFill>
                          <a:latin typeface="微软雅黑" panose="020B0503020204020204" charset="-122"/>
                          <a:ea typeface="微软雅黑" panose="020B0503020204020204" charset="-122"/>
                        </a:rPr>
                        <a:t>葡萄糖注射液</a:t>
                      </a:r>
                      <a:endParaRPr lang="zh-CN" altLang="en-US" sz="1400" b="0" dirty="0">
                        <a:solidFill>
                          <a:schemeClr val="tx1"/>
                        </a:solidFill>
                        <a:latin typeface="微软雅黑" panose="020B0503020204020204" charset="-122"/>
                        <a:ea typeface="微软雅黑" panose="020B0503020204020204" charset="-122"/>
                      </a:endParaRPr>
                    </a:p>
                  </a:txBody>
                  <a:tcPr anchor="ctr"/>
                </a:tc>
                <a:tc>
                  <a:txBody>
                    <a:bodyPr/>
                    <a:lstStyle/>
                    <a:p>
                      <a:pPr indent="0" algn="ctr">
                        <a:lnSpc>
                          <a:spcPct val="100000"/>
                        </a:lnSpc>
                      </a:pPr>
                      <a:r>
                        <a:rPr lang="zh-CN" altLang="en-US" sz="1200" b="0" dirty="0">
                          <a:solidFill>
                            <a:schemeClr val="tx1"/>
                          </a:solidFill>
                          <a:latin typeface="微软雅黑" panose="020B0503020204020204" charset="-122"/>
                          <a:ea typeface="微软雅黑" panose="020B0503020204020204" charset="-122"/>
                        </a:rPr>
                        <a:t>医保乙类</a:t>
                      </a:r>
                      <a:endParaRPr lang="zh-CN" altLang="en-US" sz="1200" b="0" dirty="0">
                        <a:solidFill>
                          <a:schemeClr val="tx1"/>
                        </a:solidFill>
                        <a:latin typeface="微软雅黑" panose="020B0503020204020204" charset="-122"/>
                        <a:ea typeface="微软雅黑" panose="020B0503020204020204" charset="-122"/>
                      </a:endParaRPr>
                    </a:p>
                  </a:txBody>
                  <a:tcPr anchor="ctr"/>
                </a:tc>
                <a:tc>
                  <a:txBody>
                    <a:bodyPr/>
                    <a:lstStyle/>
                    <a:p>
                      <a:pPr indent="0" algn="ctr" fontAlgn="ctr">
                        <a:lnSpc>
                          <a:spcPct val="100000"/>
                        </a:lnSpc>
                      </a:pPr>
                      <a:r>
                        <a:rPr lang="en-US" altLang="zh-CN" sz="1200" b="0" u="none" strike="noStrike" dirty="0">
                          <a:solidFill>
                            <a:schemeClr val="tx1"/>
                          </a:solidFill>
                          <a:effectLst/>
                          <a:latin typeface="微软雅黑" panose="020B0503020204020204" charset="-122"/>
                          <a:ea typeface="微软雅黑" panose="020B0503020204020204" charset="-122"/>
                        </a:rPr>
                        <a:t>/</a:t>
                      </a:r>
                      <a:endParaRPr lang="en-US" altLang="zh-CN"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0" u="none" strike="noStrike" dirty="0">
                          <a:solidFill>
                            <a:schemeClr val="tx1"/>
                          </a:solidFill>
                          <a:effectLst/>
                          <a:latin typeface="微软雅黑" panose="020B0503020204020204" charset="-122"/>
                          <a:ea typeface="微软雅黑" panose="020B0503020204020204" charset="-122"/>
                        </a:rPr>
                        <a:t>1.55g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0" u="none" strike="noStrike" dirty="0">
                          <a:solidFill>
                            <a:schemeClr val="tx1"/>
                          </a:solidFill>
                          <a:effectLst/>
                          <a:latin typeface="微软雅黑" panose="020B0503020204020204" charset="-122"/>
                          <a:ea typeface="微软雅黑" panose="020B0503020204020204" charset="-122"/>
                        </a:rPr>
                        <a:t>3.0g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0" u="none" strike="noStrike" dirty="0">
                          <a:solidFill>
                            <a:schemeClr val="tx1"/>
                          </a:solidFill>
                          <a:effectLst/>
                          <a:latin typeface="微软雅黑" panose="020B0503020204020204" charset="-122"/>
                          <a:ea typeface="微软雅黑" panose="020B0503020204020204" charset="-122"/>
                        </a:rPr>
                        <a:t>0.15g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0" u="none" strike="noStrike" dirty="0">
                          <a:solidFill>
                            <a:schemeClr val="tx1"/>
                          </a:solidFill>
                          <a:effectLst/>
                          <a:latin typeface="微软雅黑" panose="020B0503020204020204" charset="-122"/>
                          <a:ea typeface="微软雅黑" panose="020B0503020204020204" charset="-122"/>
                        </a:rPr>
                        <a:t>0.10g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0" u="none" strike="noStrike" dirty="0">
                          <a:solidFill>
                            <a:schemeClr val="tx1"/>
                          </a:solidFill>
                          <a:effectLst/>
                          <a:latin typeface="微软雅黑" panose="020B0503020204020204" charset="-122"/>
                          <a:ea typeface="微软雅黑" panose="020B0503020204020204" charset="-122"/>
                        </a:rPr>
                        <a:t>25.00g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zh-CN" altLang="en-US" sz="1200" b="0" u="none" strike="noStrike" dirty="0">
                          <a:solidFill>
                            <a:schemeClr val="tx1"/>
                          </a:solidFill>
                          <a:effectLst/>
                          <a:latin typeface="微软雅黑" panose="020B0503020204020204" charset="-122"/>
                          <a:ea typeface="微软雅黑" panose="020B0503020204020204" charset="-122"/>
                        </a:rPr>
                        <a:t>注射用水</a:t>
                      </a:r>
                      <a:endParaRPr lang="zh-CN" alt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altLang="zh-CN" sz="1200" b="0" u="none" strike="noStrike" dirty="0">
                          <a:solidFill>
                            <a:schemeClr val="tx1"/>
                          </a:solidFill>
                          <a:effectLst/>
                          <a:latin typeface="微软雅黑" panose="020B0503020204020204" charset="-122"/>
                          <a:ea typeface="微软雅黑" panose="020B0503020204020204" charset="-122"/>
                        </a:rPr>
                        <a:t>3.6〜6.5</a:t>
                      </a:r>
                      <a:endParaRPr lang="en-US" altLang="zh-CN"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pPr>
                      <a:r>
                        <a:rPr lang="en-US" sz="1200" b="0" u="none" strike="noStrike" dirty="0">
                          <a:solidFill>
                            <a:schemeClr val="tx1"/>
                          </a:solidFill>
                          <a:effectLst/>
                          <a:latin typeface="微软雅黑" panose="020B0503020204020204" charset="-122"/>
                          <a:ea typeface="微软雅黑" panose="020B0503020204020204" charset="-122"/>
                        </a:rPr>
                        <a:t>540~590</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r>
            </a:tbl>
          </a:graphicData>
        </a:graphic>
      </p:graphicFrame>
      <p:sp>
        <p:nvSpPr>
          <p:cNvPr id="5" name="文本框 4"/>
          <p:cNvSpPr txBox="1"/>
          <p:nvPr>
            <p:custDataLst>
              <p:tags r:id="rId3"/>
            </p:custDataLst>
          </p:nvPr>
        </p:nvSpPr>
        <p:spPr>
          <a:xfrm>
            <a:off x="5153779" y="859128"/>
            <a:ext cx="2525487" cy="368300"/>
          </a:xfrm>
          <a:prstGeom prst="rect">
            <a:avLst/>
          </a:prstGeom>
          <a:noFill/>
        </p:spPr>
        <p:txBody>
          <a:bodyPr wrap="square">
            <a:spAutoFit/>
          </a:bodyPr>
          <a:lstStyle/>
          <a:p>
            <a:pPr algn="ctr"/>
            <a:r>
              <a:rPr lang="zh-CN" altLang="en-US" b="1" dirty="0">
                <a:solidFill>
                  <a:schemeClr val="accent2">
                    <a:lumMod val="50000"/>
                  </a:schemeClr>
                </a:solidFill>
                <a:latin typeface="微软雅黑" panose="020B0503020204020204" charset="-122"/>
                <a:ea typeface="微软雅黑" panose="020B0503020204020204" charset="-122"/>
                <a:sym typeface="+mn-ea"/>
              </a:rPr>
              <a:t>处方组成和</a:t>
            </a:r>
            <a:r>
              <a:rPr lang="zh-CN" altLang="en-US" sz="1800" b="1" dirty="0">
                <a:solidFill>
                  <a:schemeClr val="accent2">
                    <a:lumMod val="50000"/>
                  </a:schemeClr>
                </a:solidFill>
                <a:latin typeface="微软雅黑" panose="020B0503020204020204" charset="-122"/>
                <a:ea typeface="微软雅黑" panose="020B0503020204020204" charset="-122"/>
                <a:sym typeface="+mn-ea"/>
              </a:rPr>
              <a:t>理化性质</a:t>
            </a:r>
            <a:endParaRPr lang="zh-CN" altLang="en-US" dirty="0">
              <a:solidFill>
                <a:schemeClr val="accent2">
                  <a:lumMod val="50000"/>
                </a:schemeClr>
              </a:solidFill>
            </a:endParaRPr>
          </a:p>
        </p:txBody>
      </p:sp>
      <p:sp>
        <p:nvSpPr>
          <p:cNvPr id="13" name="标题 1"/>
          <p:cNvSpPr txBox="1"/>
          <p:nvPr>
            <p:custDataLst>
              <p:tags r:id="rId4"/>
            </p:custDataLst>
          </p:nvPr>
        </p:nvSpPr>
        <p:spPr>
          <a:xfrm>
            <a:off x="862960" y="0"/>
            <a:ext cx="2701508" cy="5787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a:solidFill>
                  <a:srgbClr val="039840"/>
                </a:solidFill>
                <a:latin typeface="微软雅黑" panose="020B0503020204020204" charset="-122"/>
                <a:ea typeface="微软雅黑" panose="020B0503020204020204" charset="-122"/>
              </a:rPr>
              <a:t>药品基本信息</a:t>
            </a:r>
            <a:endParaRPr lang="zh-CN" altLang="en-US" sz="2800" b="1" dirty="0">
              <a:solidFill>
                <a:srgbClr val="039840"/>
              </a:solidFill>
              <a:latin typeface="微软雅黑" panose="020B0503020204020204" charset="-122"/>
              <a:ea typeface="微软雅黑" panose="020B0503020204020204" charset="-122"/>
            </a:endParaRPr>
          </a:p>
        </p:txBody>
      </p:sp>
      <p:graphicFrame>
        <p:nvGraphicFramePr>
          <p:cNvPr id="15" name="表格 14"/>
          <p:cNvGraphicFramePr>
            <a:graphicFrameLocks noGrp="1"/>
          </p:cNvGraphicFramePr>
          <p:nvPr>
            <p:custDataLst>
              <p:tags r:id="rId5"/>
            </p:custDataLst>
          </p:nvPr>
        </p:nvGraphicFramePr>
        <p:xfrm>
          <a:off x="494665" y="3201035"/>
          <a:ext cx="11263630" cy="3225800"/>
        </p:xfrm>
        <a:graphic>
          <a:graphicData uri="http://schemas.openxmlformats.org/drawingml/2006/table">
            <a:tbl>
              <a:tblPr firstRow="1" bandRow="1">
                <a:tableStyleId>{D27102A9-8310-4765-A935-A1911B00CA55}</a:tableStyleId>
              </a:tblPr>
              <a:tblGrid>
                <a:gridCol w="970280"/>
                <a:gridCol w="4248150"/>
                <a:gridCol w="3626485"/>
                <a:gridCol w="2418715"/>
              </a:tblGrid>
              <a:tr h="368300">
                <a:tc>
                  <a:txBody>
                    <a:bodyPr/>
                    <a:lstStyle/>
                    <a:p>
                      <a:pPr marL="284480" indent="-284480" algn="ctr" fontAlgn="auto">
                        <a:lnSpc>
                          <a:spcPct val="130000"/>
                        </a:lnSpc>
                      </a:pPr>
                      <a:endParaRPr lang="zh-CN" altLang="en-US" sz="1400" b="1" dirty="0">
                        <a:solidFill>
                          <a:schemeClr val="accent2">
                            <a:lumMod val="75000"/>
                          </a:schemeClr>
                        </a:solidFill>
                        <a:latin typeface="微软雅黑" panose="020B0503020204020204" charset="-122"/>
                        <a:ea typeface="微软雅黑" panose="020B0503020204020204" charset="-122"/>
                      </a:endParaRPr>
                    </a:p>
                  </a:txBody>
                  <a:tcPr/>
                </a:tc>
                <a:tc>
                  <a:txBody>
                    <a:bodyPr/>
                    <a:lstStyle/>
                    <a:p>
                      <a:pPr marL="284480" indent="-284480" algn="ctr" fontAlgn="auto">
                        <a:lnSpc>
                          <a:spcPct val="130000"/>
                        </a:lnSpc>
                      </a:pPr>
                      <a:r>
                        <a:rPr lang="zh-CN" altLang="en-US" sz="1400" b="1" dirty="0">
                          <a:solidFill>
                            <a:srgbClr val="2F2F2D"/>
                          </a:solidFill>
                          <a:latin typeface="微软雅黑" panose="020B0503020204020204" charset="-122"/>
                          <a:ea typeface="微软雅黑" panose="020B0503020204020204" charset="-122"/>
                        </a:rPr>
                        <a:t>参照品</a:t>
                      </a:r>
                      <a:endParaRPr lang="zh-CN" altLang="en-US" sz="1400" b="1" dirty="0">
                        <a:solidFill>
                          <a:srgbClr val="2F2F2D"/>
                        </a:solidFill>
                        <a:latin typeface="微软雅黑" panose="020B0503020204020204" charset="-122"/>
                        <a:ea typeface="微软雅黑" panose="020B0503020204020204" charset="-122"/>
                      </a:endParaRPr>
                    </a:p>
                  </a:txBody>
                  <a:tcPr/>
                </a:tc>
                <a:tc>
                  <a:txBody>
                    <a:bodyPr/>
                    <a:lstStyle/>
                    <a:p>
                      <a:pPr marL="284480" indent="-284480" algn="ctr" fontAlgn="auto">
                        <a:lnSpc>
                          <a:spcPct val="130000"/>
                        </a:lnSpc>
                      </a:pPr>
                      <a:r>
                        <a:rPr lang="zh-CN" altLang="en-US" sz="1400" b="1" dirty="0">
                          <a:solidFill>
                            <a:srgbClr val="2A685A"/>
                          </a:solidFill>
                          <a:effectLst/>
                          <a:latin typeface="微软雅黑" panose="020B0503020204020204" charset="-122"/>
                          <a:ea typeface="微软雅黑" panose="020B0503020204020204" charset="-122"/>
                        </a:rPr>
                        <a:t>本品</a:t>
                      </a:r>
                      <a:endParaRPr lang="zh-CN" altLang="en-US" sz="1400" b="1" dirty="0">
                        <a:solidFill>
                          <a:srgbClr val="2A685A"/>
                        </a:solidFill>
                        <a:effectLst/>
                        <a:latin typeface="微软雅黑" panose="020B0503020204020204" charset="-122"/>
                        <a:ea typeface="微软雅黑" panose="020B0503020204020204" charset="-122"/>
                      </a:endParaRPr>
                    </a:p>
                  </a:txBody>
                  <a:tcPr/>
                </a:tc>
                <a:tc>
                  <a:txBody>
                    <a:bodyPr/>
                    <a:lstStyle/>
                    <a:p>
                      <a:pPr marL="284480" indent="-284480" algn="ctr" fontAlgn="auto">
                        <a:lnSpc>
                          <a:spcPct val="130000"/>
                        </a:lnSpc>
                        <a:buNone/>
                      </a:pPr>
                      <a:r>
                        <a:rPr lang="zh-CN" altLang="en-US" sz="1400" b="1" dirty="0">
                          <a:solidFill>
                            <a:srgbClr val="2A685A"/>
                          </a:solidFill>
                          <a:effectLst/>
                          <a:latin typeface="微软雅黑" panose="020B0503020204020204" charset="-122"/>
                          <a:ea typeface="微软雅黑" panose="020B0503020204020204" charset="-122"/>
                        </a:rPr>
                        <a:t>本品优势</a:t>
                      </a:r>
                      <a:endParaRPr lang="zh-CN" altLang="en-US" sz="1400" b="1" dirty="0">
                        <a:solidFill>
                          <a:srgbClr val="2A685A"/>
                        </a:solidFill>
                        <a:effectLst/>
                        <a:latin typeface="微软雅黑" panose="020B0503020204020204" charset="-122"/>
                        <a:ea typeface="微软雅黑" panose="020B0503020204020204" charset="-122"/>
                      </a:endParaRPr>
                    </a:p>
                  </a:txBody>
                  <a:tcPr/>
                </a:tc>
              </a:tr>
              <a:tr h="645160">
                <a:tc>
                  <a:txBody>
                    <a:bodyPr/>
                    <a:lstStyle/>
                    <a:p>
                      <a:pPr marL="284480" indent="-284480" fontAlgn="auto">
                        <a:lnSpc>
                          <a:spcPct val="130000"/>
                        </a:lnSpc>
                        <a:buNone/>
                      </a:pPr>
                      <a:r>
                        <a:rPr lang="zh-CN" altLang="en-US" sz="1400" b="1" dirty="0">
                          <a:latin typeface="微软雅黑" panose="020B0503020204020204" charset="-122"/>
                          <a:ea typeface="微软雅黑" panose="020B0503020204020204" charset="-122"/>
                        </a:rPr>
                        <a:t>缓冲体系</a:t>
                      </a:r>
                      <a:endParaRPr lang="zh-CN" altLang="en-US" sz="1400" b="1" dirty="0">
                        <a:latin typeface="微软雅黑" panose="020B0503020204020204" charset="-122"/>
                        <a:ea typeface="微软雅黑" panose="020B0503020204020204" charset="-122"/>
                      </a:endParaRPr>
                    </a:p>
                  </a:txBody>
                  <a:tcPr anchor="ctr"/>
                </a:tc>
                <a:tc>
                  <a:txBody>
                    <a:bodyPr/>
                    <a:lstStyle/>
                    <a:p>
                      <a:pPr marL="284480" indent="0" algn="ctr" fontAlgn="auto">
                        <a:lnSpc>
                          <a:spcPct val="130000"/>
                        </a:lnSpc>
                        <a:buNone/>
                      </a:pPr>
                      <a:r>
                        <a:rPr lang="en-US" altLang="zh-CN" sz="1400" kern="1200" dirty="0">
                          <a:solidFill>
                            <a:srgbClr val="2F2F2D"/>
                          </a:solidFill>
                          <a:effectLst/>
                          <a:latin typeface="微软雅黑" panose="020B0503020204020204" charset="-122"/>
                          <a:ea typeface="微软雅黑" panose="020B0503020204020204" charset="-122"/>
                          <a:cs typeface="+mn-cs"/>
                        </a:rPr>
                        <a:t>1.55g</a:t>
                      </a:r>
                      <a:r>
                        <a:rPr lang="zh-CN" altLang="en-US" sz="1400" kern="1200" dirty="0">
                          <a:solidFill>
                            <a:srgbClr val="2F2F2D"/>
                          </a:solidFill>
                          <a:effectLst/>
                          <a:latin typeface="微软雅黑" panose="020B0503020204020204" charset="-122"/>
                          <a:ea typeface="微软雅黑" panose="020B0503020204020204" charset="-122"/>
                          <a:cs typeface="+mn-cs"/>
                        </a:rPr>
                        <a:t>乳酸钠，</a:t>
                      </a:r>
                      <a:r>
                        <a:rPr lang="zh-CN" sz="1400" dirty="0">
                          <a:solidFill>
                            <a:srgbClr val="2F2F2D"/>
                          </a:solidFill>
                          <a:effectLst/>
                          <a:latin typeface="微软雅黑" panose="020B0503020204020204" charset="-122"/>
                          <a:ea typeface="微软雅黑" panose="020B0503020204020204" charset="-122"/>
                          <a:sym typeface="+mn-ea"/>
                        </a:rPr>
                        <a:t>大量输注影响血乳酸水平</a:t>
                      </a:r>
                      <a:endParaRPr lang="zh-CN" altLang="en-US" sz="1400" kern="1200" dirty="0">
                        <a:solidFill>
                          <a:srgbClr val="2F2F2D"/>
                        </a:solidFill>
                        <a:effectLst/>
                        <a:latin typeface="微软雅黑" panose="020B0503020204020204" charset="-122"/>
                        <a:ea typeface="微软雅黑" panose="020B0503020204020204" charset="-122"/>
                        <a:cs typeface="+mn-cs"/>
                      </a:endParaRPr>
                    </a:p>
                  </a:txBody>
                  <a:tcPr anchor="ctr"/>
                </a:tc>
                <a:tc>
                  <a:txBody>
                    <a:bodyPr/>
                    <a:lstStyle/>
                    <a:p>
                      <a:pPr marL="284480" indent="0" algn="ctr" fontAlgn="auto">
                        <a:lnSpc>
                          <a:spcPct val="130000"/>
                        </a:lnSpc>
                        <a:buFont typeface="Wingdings" panose="05000000000000000000" pitchFamily="2" charset="2"/>
                        <a:buNone/>
                      </a:pPr>
                      <a:r>
                        <a:rPr lang="en-US" altLang="zh-CN" sz="1400" b="1" kern="1200" dirty="0">
                          <a:solidFill>
                            <a:schemeClr val="accent2">
                              <a:lumMod val="50000"/>
                            </a:schemeClr>
                          </a:solidFill>
                          <a:effectLst/>
                          <a:latin typeface="微软雅黑" panose="020B0503020204020204" charset="-122"/>
                          <a:ea typeface="微软雅黑" panose="020B0503020204020204" charset="-122"/>
                          <a:cs typeface="+mn-cs"/>
                        </a:rPr>
                        <a:t>1.9g</a:t>
                      </a:r>
                      <a:r>
                        <a:rPr lang="zh-CN" altLang="en-US" sz="1400" b="1" kern="1200" dirty="0">
                          <a:solidFill>
                            <a:schemeClr val="accent2">
                              <a:lumMod val="50000"/>
                            </a:schemeClr>
                          </a:solidFill>
                          <a:effectLst/>
                          <a:latin typeface="微软雅黑" panose="020B0503020204020204" charset="-122"/>
                          <a:ea typeface="微软雅黑" panose="020B0503020204020204" charset="-122"/>
                          <a:cs typeface="+mn-cs"/>
                        </a:rPr>
                        <a:t>醋酸钠</a:t>
                      </a:r>
                      <a:endParaRPr lang="zh-CN" altLang="en-US" sz="1400" b="1" kern="1200" dirty="0">
                        <a:solidFill>
                          <a:schemeClr val="accent2">
                            <a:lumMod val="50000"/>
                          </a:schemeClr>
                        </a:solidFill>
                        <a:effectLst/>
                        <a:latin typeface="微软雅黑" panose="020B0503020204020204" charset="-122"/>
                        <a:ea typeface="微软雅黑" panose="020B0503020204020204" charset="-122"/>
                        <a:cs typeface="+mn-cs"/>
                      </a:endParaRPr>
                    </a:p>
                  </a:txBody>
                  <a:tcPr anchor="ctr"/>
                </a:tc>
                <a:tc>
                  <a:txBody>
                    <a:bodyPr/>
                    <a:lstStyle/>
                    <a:p>
                      <a:pPr indent="-284480" algn="ctr" fontAlgn="auto">
                        <a:lnSpc>
                          <a:spcPct val="130000"/>
                        </a:lnSpc>
                        <a:buFont typeface="Wingdings" panose="05000000000000000000" pitchFamily="2" charset="2"/>
                        <a:buNone/>
                      </a:pPr>
                      <a:r>
                        <a:rPr lang="zh-CN" altLang="en-US" sz="1400" b="1" kern="1200" dirty="0">
                          <a:solidFill>
                            <a:srgbClr val="C00000"/>
                          </a:solidFill>
                          <a:effectLst/>
                          <a:latin typeface="微软雅黑" panose="020B0503020204020204" charset="-122"/>
                          <a:ea typeface="微软雅黑" panose="020B0503020204020204" charset="-122"/>
                          <a:cs typeface="+mn-cs"/>
                          <a:sym typeface="+mn-ea"/>
                        </a:rPr>
                        <a:t>醋酸缓冲体系升级，更适合高乳酸血症等重症患者</a:t>
                      </a:r>
                      <a:endParaRPr lang="zh-CN" altLang="en-US" sz="1400" b="1" kern="1200" dirty="0">
                        <a:solidFill>
                          <a:srgbClr val="C00000"/>
                        </a:solidFill>
                        <a:effectLst/>
                        <a:latin typeface="微软雅黑" panose="020B0503020204020204" charset="-122"/>
                        <a:ea typeface="微软雅黑" panose="020B0503020204020204" charset="-122"/>
                        <a:cs typeface="+mn-cs"/>
                        <a:sym typeface="+mn-ea"/>
                      </a:endParaRPr>
                    </a:p>
                  </a:txBody>
                  <a:tcPr anchor="ctr"/>
                </a:tc>
              </a:tr>
              <a:tr h="777240">
                <a:tc>
                  <a:txBody>
                    <a:bodyPr/>
                    <a:lstStyle/>
                    <a:p>
                      <a:pPr marL="284480" marR="0" lvl="0" indent="-284480" algn="l" defTabSz="914400" rtl="0" fontAlgn="auto">
                        <a:lnSpc>
                          <a:spcPct val="130000"/>
                        </a:lnSpc>
                        <a:spcBef>
                          <a:spcPts val="0"/>
                        </a:spcBef>
                        <a:spcAft>
                          <a:spcPts val="0"/>
                        </a:spcAft>
                        <a:buClrTx/>
                        <a:buSzTx/>
                        <a:buFontTx/>
                        <a:buNone/>
                        <a:defRPr/>
                      </a:pPr>
                      <a:r>
                        <a:rPr lang="zh-CN" altLang="en-US" sz="1400" b="1" dirty="0">
                          <a:latin typeface="微软雅黑" panose="020B0503020204020204" charset="-122"/>
                          <a:ea typeface="微软雅黑" panose="020B0503020204020204" charset="-122"/>
                        </a:rPr>
                        <a:t>代谢部位</a:t>
                      </a:r>
                      <a:endParaRPr lang="zh-CN" altLang="en-US" sz="1400" b="1" dirty="0">
                        <a:latin typeface="微软雅黑" panose="020B0503020204020204" charset="-122"/>
                        <a:ea typeface="微软雅黑" panose="020B0503020204020204" charset="-122"/>
                      </a:endParaRPr>
                    </a:p>
                  </a:txBody>
                  <a:tcPr anchor="ctr"/>
                </a:tc>
                <a:tc>
                  <a:txBody>
                    <a:bodyPr/>
                    <a:lstStyle/>
                    <a:p>
                      <a:pPr marL="284480" marR="0" lvl="0" indent="0" algn="ctr" defTabSz="914400" rtl="0" fontAlgn="auto">
                        <a:lnSpc>
                          <a:spcPct val="130000"/>
                        </a:lnSpc>
                        <a:spcBef>
                          <a:spcPts val="0"/>
                        </a:spcBef>
                        <a:spcAft>
                          <a:spcPts val="0"/>
                        </a:spcAft>
                        <a:buClrTx/>
                        <a:buSzTx/>
                        <a:buFontTx/>
                        <a:buNone/>
                        <a:defRPr/>
                      </a:pPr>
                      <a:r>
                        <a:rPr lang="zh-CN" altLang="zh-CN" sz="1400" kern="1200" dirty="0">
                          <a:solidFill>
                            <a:srgbClr val="2F2F2D"/>
                          </a:solidFill>
                          <a:effectLst/>
                          <a:latin typeface="微软雅黑" panose="020B0503020204020204" charset="-122"/>
                          <a:ea typeface="微软雅黑" panose="020B0503020204020204" charset="-122"/>
                          <a:cs typeface="+mn-cs"/>
                        </a:rPr>
                        <a:t>乳酸根主要由肝脏</a:t>
                      </a:r>
                      <a:r>
                        <a:rPr lang="zh-CN" altLang="en-US" sz="1400" kern="1200" dirty="0">
                          <a:solidFill>
                            <a:srgbClr val="2F2F2D"/>
                          </a:solidFill>
                          <a:effectLst/>
                          <a:latin typeface="微软雅黑" panose="020B0503020204020204" charset="-122"/>
                          <a:ea typeface="微软雅黑" panose="020B0503020204020204" charset="-122"/>
                          <a:cs typeface="+mn-cs"/>
                        </a:rPr>
                        <a:t>、肾脏</a:t>
                      </a:r>
                      <a:r>
                        <a:rPr lang="zh-CN" altLang="zh-CN" sz="1400" kern="1200" dirty="0">
                          <a:solidFill>
                            <a:srgbClr val="2F2F2D"/>
                          </a:solidFill>
                          <a:effectLst/>
                          <a:latin typeface="微软雅黑" panose="020B0503020204020204" charset="-122"/>
                          <a:ea typeface="微软雅黑" panose="020B0503020204020204" charset="-122"/>
                          <a:cs typeface="+mn-cs"/>
                        </a:rPr>
                        <a:t>代谢成碳酸氢盐</a:t>
                      </a:r>
                      <a:endParaRPr lang="zh-CN" altLang="en-US" sz="1400" kern="1200" dirty="0">
                        <a:solidFill>
                          <a:srgbClr val="2F2F2D"/>
                        </a:solidFill>
                        <a:effectLst/>
                        <a:latin typeface="微软雅黑" panose="020B0503020204020204" charset="-122"/>
                        <a:ea typeface="微软雅黑" panose="020B0503020204020204" charset="-122"/>
                        <a:cs typeface="+mn-cs"/>
                      </a:endParaRPr>
                    </a:p>
                  </a:txBody>
                  <a:tcPr anchor="ctr"/>
                </a:tc>
                <a:tc>
                  <a:txBody>
                    <a:bodyPr/>
                    <a:lstStyle/>
                    <a:p>
                      <a:pPr marL="284480" algn="ctr" fontAlgn="auto">
                        <a:lnSpc>
                          <a:spcPct val="130000"/>
                        </a:lnSpc>
                        <a:buClrTx/>
                        <a:buSzTx/>
                        <a:buFont typeface="Wingdings" panose="05000000000000000000" pitchFamily="2" charset="2"/>
                        <a:buNone/>
                      </a:pPr>
                      <a:r>
                        <a:rPr lang="en-US" altLang="zh-CN" sz="1400" b="1" dirty="0">
                          <a:solidFill>
                            <a:schemeClr val="accent2">
                              <a:lumMod val="50000"/>
                            </a:schemeClr>
                          </a:solidFill>
                          <a:effectLst/>
                          <a:latin typeface="微软雅黑" panose="020B0503020204020204" charset="-122"/>
                          <a:ea typeface="微软雅黑" panose="020B0503020204020204" charset="-122"/>
                          <a:sym typeface="+mn-ea"/>
                        </a:rPr>
                        <a:t>醋酸盐可在全身多部位代谢产生碳酸氢根发挥缓冲作用，受肝肾功能影响较小，减少对肝脏代谢的依赖</a:t>
                      </a:r>
                      <a:endParaRPr lang="en-US" altLang="zh-CN" sz="1400" b="1" kern="1200" dirty="0">
                        <a:solidFill>
                          <a:schemeClr val="accent2">
                            <a:lumMod val="50000"/>
                          </a:schemeClr>
                        </a:solidFill>
                        <a:effectLst/>
                        <a:latin typeface="微软雅黑" panose="020B0503020204020204" charset="-122"/>
                        <a:ea typeface="微软雅黑" panose="020B0503020204020204" charset="-122"/>
                        <a:cs typeface="+mn-cs"/>
                        <a:sym typeface="+mn-ea"/>
                      </a:endParaRPr>
                    </a:p>
                  </a:txBody>
                  <a:tcPr anchor="ctr"/>
                </a:tc>
                <a:tc>
                  <a:txBody>
                    <a:bodyPr/>
                    <a:lstStyle/>
                    <a:p>
                      <a:pPr marR="0" lvl="0" indent="-284480" algn="ctr" defTabSz="914400" rtl="0" fontAlgn="auto">
                        <a:lnSpc>
                          <a:spcPct val="130000"/>
                        </a:lnSpc>
                        <a:spcBef>
                          <a:spcPts val="0"/>
                        </a:spcBef>
                        <a:spcAft>
                          <a:spcPts val="0"/>
                        </a:spcAft>
                        <a:buClrTx/>
                        <a:buSzTx/>
                        <a:buFontTx/>
                        <a:buNone/>
                        <a:defRPr/>
                      </a:pPr>
                      <a:r>
                        <a:rPr lang="zh-CN" altLang="en-US" sz="1400" b="1" dirty="0">
                          <a:solidFill>
                            <a:srgbClr val="C00000"/>
                          </a:solidFill>
                          <a:latin typeface="微软雅黑" panose="020B0503020204020204" charset="-122"/>
                          <a:ea typeface="微软雅黑" panose="020B0503020204020204" charset="-122"/>
                          <a:sym typeface="+mn-ea"/>
                        </a:rPr>
                        <a:t>不增加肝脏负担，更适于</a:t>
                      </a:r>
                      <a:r>
                        <a:rPr lang="zh-CN" altLang="en-US" sz="1400" b="1" dirty="0">
                          <a:solidFill>
                            <a:srgbClr val="C00000"/>
                          </a:solidFill>
                          <a:latin typeface="微软雅黑" panose="020B0503020204020204" charset="-122"/>
                          <a:ea typeface="微软雅黑" panose="020B0503020204020204" charset="-122"/>
                          <a:sym typeface="+mn-lt"/>
                        </a:rPr>
                        <a:t>肝功能尚未发育完善的小儿患者使用</a:t>
                      </a:r>
                      <a:r>
                        <a:rPr lang="en-US" altLang="zh-CN" sz="1400" b="1" baseline="30000" dirty="0">
                          <a:solidFill>
                            <a:srgbClr val="C00000"/>
                          </a:solidFill>
                          <a:effectLst/>
                          <a:latin typeface="微软雅黑" panose="020B0503020204020204" charset="-122"/>
                          <a:ea typeface="微软雅黑" panose="020B0503020204020204" charset="-122"/>
                          <a:sym typeface="+mn-lt"/>
                        </a:rPr>
                        <a:t>5</a:t>
                      </a:r>
                      <a:endParaRPr lang="zh-CN" altLang="en-US" sz="1400" b="1" kern="1200" dirty="0">
                        <a:solidFill>
                          <a:srgbClr val="C00000"/>
                        </a:solidFill>
                        <a:latin typeface="微软雅黑" panose="020B0503020204020204" charset="-122"/>
                        <a:ea typeface="微软雅黑" panose="020B0503020204020204" charset="-122"/>
                        <a:cs typeface="+mn-cs"/>
                        <a:sym typeface="+mn-lt"/>
                      </a:endParaRPr>
                    </a:p>
                  </a:txBody>
                  <a:tcPr anchor="ctr"/>
                </a:tc>
              </a:tr>
              <a:tr h="645160">
                <a:tc>
                  <a:txBody>
                    <a:bodyPr/>
                    <a:lstStyle/>
                    <a:p>
                      <a:pPr marL="284480" indent="-284480" fontAlgn="auto">
                        <a:lnSpc>
                          <a:spcPct val="130000"/>
                        </a:lnSpc>
                      </a:pPr>
                      <a:r>
                        <a:rPr lang="zh-CN" altLang="en-US" sz="1400" b="1" dirty="0">
                          <a:latin typeface="微软雅黑" panose="020B0503020204020204" charset="-122"/>
                          <a:ea typeface="微软雅黑" panose="020B0503020204020204" charset="-122"/>
                        </a:rPr>
                        <a:t>代谢速度</a:t>
                      </a:r>
                      <a:endParaRPr lang="zh-CN" altLang="en-US" sz="1400" b="1" dirty="0">
                        <a:latin typeface="微软雅黑" panose="020B0503020204020204" charset="-122"/>
                        <a:ea typeface="微软雅黑" panose="020B0503020204020204" charset="-122"/>
                      </a:endParaRPr>
                    </a:p>
                  </a:txBody>
                  <a:tcPr anchor="ctr"/>
                </a:tc>
                <a:tc>
                  <a:txBody>
                    <a:bodyPr/>
                    <a:lstStyle/>
                    <a:p>
                      <a:pPr marL="284480" indent="0" algn="ctr" fontAlgn="auto">
                        <a:lnSpc>
                          <a:spcPct val="130000"/>
                        </a:lnSpc>
                      </a:pPr>
                      <a:r>
                        <a:rPr lang="zh-CN" altLang="en-US" sz="1400" kern="1200" dirty="0">
                          <a:solidFill>
                            <a:srgbClr val="2F2F2D"/>
                          </a:solidFill>
                          <a:effectLst/>
                          <a:latin typeface="微软雅黑" panose="020B0503020204020204" charset="-122"/>
                          <a:ea typeface="微软雅黑" panose="020B0503020204020204" charset="-122"/>
                          <a:cs typeface="+mn-cs"/>
                        </a:rPr>
                        <a:t>代谢较慢</a:t>
                      </a:r>
                      <a:r>
                        <a:rPr lang="en-US" altLang="zh-CN" sz="1400" kern="1200" dirty="0">
                          <a:solidFill>
                            <a:srgbClr val="2F2F2D"/>
                          </a:solidFill>
                          <a:effectLst/>
                          <a:latin typeface="微软雅黑" panose="020B0503020204020204" charset="-122"/>
                          <a:ea typeface="微软雅黑" panose="020B0503020204020204" charset="-122"/>
                          <a:cs typeface="+mn-cs"/>
                        </a:rPr>
                        <a:t>(300 mmol/h)</a:t>
                      </a:r>
                      <a:r>
                        <a:rPr lang="zh-CN" altLang="en-US" sz="1400" kern="1200" dirty="0">
                          <a:solidFill>
                            <a:srgbClr val="2F2F2D"/>
                          </a:solidFill>
                          <a:effectLst/>
                          <a:latin typeface="微软雅黑" panose="020B0503020204020204" charset="-122"/>
                          <a:ea typeface="微软雅黑" panose="020B0503020204020204" charset="-122"/>
                          <a:cs typeface="+mn-cs"/>
                        </a:rPr>
                        <a:t>，</a:t>
                      </a:r>
                      <a:r>
                        <a:rPr lang="zh-CN" altLang="zh-CN" sz="1400" kern="1200" dirty="0">
                          <a:solidFill>
                            <a:srgbClr val="2F2F2D"/>
                          </a:solidFill>
                          <a:effectLst/>
                          <a:latin typeface="微软雅黑" panose="020B0503020204020204" charset="-122"/>
                          <a:ea typeface="微软雅黑" panose="020B0503020204020204" charset="-122"/>
                          <a:cs typeface="+mn-cs"/>
                        </a:rPr>
                        <a:t>易引起乳酸蓄积</a:t>
                      </a:r>
                      <a:r>
                        <a:rPr lang="en-US" altLang="zh-CN" sz="1400" kern="1200" baseline="30000" dirty="0">
                          <a:solidFill>
                            <a:srgbClr val="2F2F2D"/>
                          </a:solidFill>
                          <a:effectLst/>
                          <a:latin typeface="微软雅黑" panose="020B0503020204020204" charset="-122"/>
                          <a:ea typeface="微软雅黑" panose="020B0503020204020204" charset="-122"/>
                          <a:cs typeface="+mn-cs"/>
                        </a:rPr>
                        <a:t>4</a:t>
                      </a:r>
                      <a:endParaRPr lang="en-US" altLang="zh-CN" sz="1400" kern="1200" baseline="30000" dirty="0">
                        <a:solidFill>
                          <a:srgbClr val="2F2F2D"/>
                        </a:solidFill>
                        <a:effectLst/>
                        <a:latin typeface="微软雅黑" panose="020B0503020204020204" charset="-122"/>
                        <a:ea typeface="微软雅黑" panose="020B0503020204020204" charset="-122"/>
                        <a:cs typeface="+mn-cs"/>
                      </a:endParaRPr>
                    </a:p>
                    <a:p>
                      <a:pPr marL="284480" indent="0" algn="ctr" fontAlgn="auto">
                        <a:lnSpc>
                          <a:spcPct val="130000"/>
                        </a:lnSpc>
                      </a:pPr>
                      <a:r>
                        <a:rPr lang="zh-CN" altLang="zh-CN" sz="1400" kern="1200" dirty="0">
                          <a:solidFill>
                            <a:srgbClr val="2F2F2D"/>
                          </a:solidFill>
                          <a:effectLst/>
                          <a:latin typeface="微软雅黑" panose="020B0503020204020204" charset="-122"/>
                          <a:ea typeface="微软雅黑" panose="020B0503020204020204" charset="-122"/>
                          <a:cs typeface="+mn-cs"/>
                        </a:rPr>
                        <a:t>乳酸生成碳酸氢根约需1h</a:t>
                      </a:r>
                      <a:endParaRPr lang="zh-CN" altLang="zh-CN" sz="1400" kern="1200" dirty="0">
                        <a:solidFill>
                          <a:srgbClr val="2F2F2D"/>
                        </a:solidFill>
                        <a:effectLst/>
                        <a:latin typeface="微软雅黑" panose="020B0503020204020204" charset="-122"/>
                        <a:ea typeface="微软雅黑" panose="020B0503020204020204" charset="-122"/>
                        <a:cs typeface="+mn-cs"/>
                      </a:endParaRPr>
                    </a:p>
                  </a:txBody>
                  <a:tcPr anchor="ctr"/>
                </a:tc>
                <a:tc>
                  <a:txBody>
                    <a:bodyPr/>
                    <a:lstStyle/>
                    <a:p>
                      <a:pPr marL="284480" indent="0" algn="ctr" fontAlgn="auto">
                        <a:lnSpc>
                          <a:spcPct val="130000"/>
                        </a:lnSpc>
                        <a:buFont typeface="Wingdings" panose="05000000000000000000" pitchFamily="2" charset="2"/>
                        <a:buNone/>
                      </a:pPr>
                      <a:r>
                        <a:rPr lang="zh-CN" altLang="en-US" sz="1400" b="1" kern="1200" dirty="0">
                          <a:solidFill>
                            <a:schemeClr val="accent2">
                              <a:lumMod val="50000"/>
                            </a:schemeClr>
                          </a:solidFill>
                          <a:effectLst/>
                          <a:latin typeface="微软雅黑" panose="020B0503020204020204" charset="-122"/>
                          <a:ea typeface="微软雅黑" panose="020B0503020204020204" charset="-122"/>
                          <a:cs typeface="+mn-cs"/>
                        </a:rPr>
                        <a:t>代谢更快</a:t>
                      </a:r>
                      <a:r>
                        <a:rPr lang="en-US" altLang="zh-CN" sz="1400" b="1" kern="1200" dirty="0">
                          <a:solidFill>
                            <a:schemeClr val="accent2">
                              <a:lumMod val="50000"/>
                            </a:schemeClr>
                          </a:solidFill>
                          <a:effectLst/>
                          <a:latin typeface="微软雅黑" panose="020B0503020204020204" charset="-122"/>
                          <a:ea typeface="微软雅黑" panose="020B0503020204020204" charset="-122"/>
                          <a:cs typeface="+mn-cs"/>
                        </a:rPr>
                        <a:t>(150 mmol/h)</a:t>
                      </a:r>
                      <a:r>
                        <a:rPr lang="zh-CN" altLang="en-US" sz="1400" b="1" kern="1200" dirty="0">
                          <a:solidFill>
                            <a:schemeClr val="accent2">
                              <a:lumMod val="50000"/>
                            </a:schemeClr>
                          </a:solidFill>
                          <a:effectLst/>
                          <a:latin typeface="微软雅黑" panose="020B0503020204020204" charset="-122"/>
                          <a:ea typeface="微软雅黑" panose="020B0503020204020204" charset="-122"/>
                          <a:cs typeface="+mn-cs"/>
                        </a:rPr>
                        <a:t>，有效避免乳酸堆积，醋酸生成碳酸氢根约需</a:t>
                      </a:r>
                      <a:r>
                        <a:rPr lang="en-US" altLang="zh-CN" sz="1400" b="1" kern="1200" dirty="0">
                          <a:solidFill>
                            <a:schemeClr val="accent2">
                              <a:lumMod val="50000"/>
                            </a:schemeClr>
                          </a:solidFill>
                          <a:effectLst/>
                          <a:latin typeface="微软雅黑" panose="020B0503020204020204" charset="-122"/>
                          <a:ea typeface="微软雅黑" panose="020B0503020204020204" charset="-122"/>
                          <a:cs typeface="+mn-cs"/>
                        </a:rPr>
                        <a:t>10min</a:t>
                      </a:r>
                      <a:endParaRPr lang="en-US" altLang="zh-CN" sz="1400" b="1" kern="1200" dirty="0">
                        <a:solidFill>
                          <a:schemeClr val="accent2">
                            <a:lumMod val="50000"/>
                          </a:schemeClr>
                        </a:solidFill>
                        <a:effectLst/>
                        <a:latin typeface="微软雅黑" panose="020B0503020204020204" charset="-122"/>
                        <a:ea typeface="微软雅黑" panose="020B0503020204020204" charset="-122"/>
                        <a:cs typeface="+mn-cs"/>
                      </a:endParaRPr>
                    </a:p>
                  </a:txBody>
                  <a:tcPr anchor="ctr"/>
                </a:tc>
                <a:tc>
                  <a:txBody>
                    <a:bodyPr/>
                    <a:lstStyle/>
                    <a:p>
                      <a:pPr indent="-284480" algn="ctr" fontAlgn="auto">
                        <a:lnSpc>
                          <a:spcPct val="130000"/>
                        </a:lnSpc>
                        <a:buFont typeface="Wingdings" panose="05000000000000000000" pitchFamily="2" charset="2"/>
                        <a:buNone/>
                      </a:pPr>
                      <a:r>
                        <a:rPr lang="zh-CN" altLang="en-US" sz="1400" b="1" dirty="0">
                          <a:solidFill>
                            <a:srgbClr val="C00000"/>
                          </a:solidFill>
                          <a:latin typeface="微软雅黑" panose="020B0503020204020204" charset="-122"/>
                          <a:ea typeface="微软雅黑" panose="020B0503020204020204" charset="-122"/>
                          <a:sym typeface="+mn-ea"/>
                        </a:rPr>
                        <a:t>快速调节酸碱平衡</a:t>
                      </a:r>
                      <a:endParaRPr lang="zh-CN" altLang="en-US" sz="1400" b="1" kern="1200" dirty="0">
                        <a:solidFill>
                          <a:srgbClr val="C00000"/>
                        </a:solidFill>
                        <a:effectLst/>
                        <a:latin typeface="微软雅黑" panose="020B0503020204020204" charset="-122"/>
                        <a:ea typeface="微软雅黑" panose="020B0503020204020204" charset="-122"/>
                        <a:cs typeface="+mn-cs"/>
                        <a:sym typeface="+mn-ea"/>
                      </a:endParaRPr>
                    </a:p>
                  </a:txBody>
                  <a:tcPr anchor="ctr"/>
                </a:tc>
              </a:tr>
              <a:tr h="640080">
                <a:tc>
                  <a:txBody>
                    <a:bodyPr/>
                    <a:lstStyle/>
                    <a:p>
                      <a:pPr marL="284480" indent="-284480" fontAlgn="auto">
                        <a:lnSpc>
                          <a:spcPct val="130000"/>
                        </a:lnSpc>
                      </a:pPr>
                      <a:r>
                        <a:rPr lang="zh-CN" altLang="en-US" sz="1400" b="1" dirty="0">
                          <a:latin typeface="微软雅黑" panose="020B0503020204020204" charset="-122"/>
                          <a:ea typeface="微软雅黑" panose="020B0503020204020204" charset="-122"/>
                        </a:rPr>
                        <a:t>说明书</a:t>
                      </a:r>
                      <a:endParaRPr lang="zh-CN" altLang="en-US" sz="1400" b="1" dirty="0">
                        <a:latin typeface="微软雅黑" panose="020B0503020204020204" charset="-122"/>
                        <a:ea typeface="微软雅黑" panose="020B0503020204020204" charset="-122"/>
                      </a:endParaRPr>
                    </a:p>
                    <a:p>
                      <a:pPr marL="284480" indent="-284480" fontAlgn="auto">
                        <a:lnSpc>
                          <a:spcPct val="130000"/>
                        </a:lnSpc>
                      </a:pPr>
                      <a:r>
                        <a:rPr lang="zh-CN" altLang="en-US" sz="1400" b="1" dirty="0">
                          <a:latin typeface="微软雅黑" panose="020B0503020204020204" charset="-122"/>
                          <a:ea typeface="微软雅黑" panose="020B0503020204020204" charset="-122"/>
                        </a:rPr>
                        <a:t>禁忌</a:t>
                      </a:r>
                      <a:endParaRPr lang="zh-CN" altLang="en-US" sz="1400" b="1" dirty="0">
                        <a:latin typeface="微软雅黑" panose="020B0503020204020204" charset="-122"/>
                        <a:ea typeface="微软雅黑" panose="020B0503020204020204" charset="-122"/>
                      </a:endParaRPr>
                    </a:p>
                  </a:txBody>
                  <a:tcPr anchor="ctr"/>
                </a:tc>
                <a:tc>
                  <a:txBody>
                    <a:bodyPr/>
                    <a:lstStyle/>
                    <a:p>
                      <a:pPr marL="284480" indent="0" algn="ctr" fontAlgn="auto">
                        <a:lnSpc>
                          <a:spcPct val="130000"/>
                        </a:lnSpc>
                      </a:pPr>
                      <a:r>
                        <a:rPr lang="zh-CN" altLang="en-US" sz="1400" dirty="0">
                          <a:solidFill>
                            <a:srgbClr val="2F2F2D"/>
                          </a:solidFill>
                          <a:latin typeface="微软雅黑" panose="020B0503020204020204" charset="-122"/>
                          <a:ea typeface="微软雅黑" panose="020B0503020204020204" charset="-122"/>
                        </a:rPr>
                        <a:t>乳酸血症患者及高钾血症、少尿、阿狄森病、重症烧伤、高氮血症及遗传性果糖不耐症患者禁用</a:t>
                      </a:r>
                      <a:endParaRPr lang="zh-CN" altLang="en-US" sz="1400" dirty="0">
                        <a:solidFill>
                          <a:srgbClr val="2F2F2D"/>
                        </a:solidFill>
                        <a:latin typeface="微软雅黑" panose="020B0503020204020204" charset="-122"/>
                        <a:ea typeface="微软雅黑" panose="020B0503020204020204" charset="-122"/>
                      </a:endParaRPr>
                    </a:p>
                  </a:txBody>
                  <a:tcPr anchor="ctr"/>
                </a:tc>
                <a:tc>
                  <a:txBody>
                    <a:bodyPr/>
                    <a:lstStyle/>
                    <a:p>
                      <a:pPr marL="284480" indent="0" algn="ctr" fontAlgn="auto">
                        <a:lnSpc>
                          <a:spcPct val="130000"/>
                        </a:lnSpc>
                        <a:buFont typeface="Wingdings" panose="05000000000000000000" pitchFamily="2" charset="2"/>
                        <a:buNone/>
                      </a:pPr>
                      <a:r>
                        <a:rPr lang="zh-CN" altLang="en-US" sz="1400" b="1" dirty="0">
                          <a:solidFill>
                            <a:schemeClr val="accent2">
                              <a:lumMod val="50000"/>
                            </a:schemeClr>
                          </a:solidFill>
                          <a:latin typeface="微软雅黑" panose="020B0503020204020204" charset="-122"/>
                          <a:ea typeface="微软雅黑" panose="020B0503020204020204" charset="-122"/>
                        </a:rPr>
                        <a:t>对本品中任何成份过敏者禁用</a:t>
                      </a:r>
                      <a:endParaRPr lang="zh-CN" altLang="en-US" sz="1400" b="1" dirty="0">
                        <a:solidFill>
                          <a:schemeClr val="accent2">
                            <a:lumMod val="50000"/>
                          </a:schemeClr>
                        </a:solidFill>
                        <a:latin typeface="微软雅黑" panose="020B0503020204020204" charset="-122"/>
                        <a:ea typeface="微软雅黑" panose="020B0503020204020204" charset="-122"/>
                      </a:endParaRPr>
                    </a:p>
                  </a:txBody>
                  <a:tcPr anchor="ctr"/>
                </a:tc>
                <a:tc>
                  <a:txBody>
                    <a:bodyPr/>
                    <a:lstStyle/>
                    <a:p>
                      <a:pPr indent="-284480" algn="ctr" fontAlgn="auto">
                        <a:lnSpc>
                          <a:spcPct val="130000"/>
                        </a:lnSpc>
                        <a:buFont typeface="Wingdings" panose="05000000000000000000" pitchFamily="2" charset="2"/>
                        <a:buNone/>
                      </a:pPr>
                      <a:r>
                        <a:rPr lang="zh-CN" altLang="en-US" sz="1400" b="1" dirty="0">
                          <a:solidFill>
                            <a:srgbClr val="C00000"/>
                          </a:solidFill>
                          <a:latin typeface="微软雅黑" panose="020B0503020204020204" charset="-122"/>
                          <a:ea typeface="微软雅黑" panose="020B0503020204020204" charset="-122"/>
                          <a:sym typeface="+mn-ea"/>
                        </a:rPr>
                        <a:t>禁忌人群更少适用范围更广泛</a:t>
                      </a:r>
                      <a:endParaRPr lang="zh-CN" altLang="en-US" sz="1400" b="1" dirty="0">
                        <a:solidFill>
                          <a:srgbClr val="C00000"/>
                        </a:solidFill>
                        <a:latin typeface="微软雅黑" panose="020B0503020204020204" charset="-122"/>
                        <a:ea typeface="微软雅黑" panose="020B0503020204020204" charset="-122"/>
                        <a:sym typeface="+mn-ea"/>
                      </a:endParaRPr>
                    </a:p>
                  </a:txBody>
                  <a:tcPr anchor="ctr"/>
                </a:tc>
              </a:tr>
            </a:tbl>
          </a:graphicData>
        </a:graphic>
      </p:graphicFrame>
      <p:sp>
        <p:nvSpPr>
          <p:cNvPr id="16" name="文本框 15"/>
          <p:cNvSpPr txBox="1"/>
          <p:nvPr>
            <p:custDataLst>
              <p:tags r:id="rId6"/>
            </p:custDataLst>
          </p:nvPr>
        </p:nvSpPr>
        <p:spPr>
          <a:xfrm>
            <a:off x="74295" y="452120"/>
            <a:ext cx="5078730" cy="741680"/>
          </a:xfrm>
          <a:prstGeom prst="rect">
            <a:avLst/>
          </a:prstGeom>
          <a:noFill/>
        </p:spPr>
        <p:txBody>
          <a:bodyPr wrap="square" rtlCol="0">
            <a:noAutofit/>
          </a:bodyPr>
          <a:lstStyle/>
          <a:p>
            <a:r>
              <a:rPr lang="en-US" altLang="zh-CN" sz="4000" b="1" i="1" dirty="0">
                <a:solidFill>
                  <a:srgbClr val="FF0000"/>
                </a:solidFill>
                <a:latin typeface="Forte" panose="03060902040502070203" pitchFamily="66" charset="0"/>
              </a:rPr>
              <a:t>Vs </a:t>
            </a:r>
            <a:r>
              <a:rPr lang="zh-CN" altLang="en-US" sz="2400" b="1" dirty="0">
                <a:solidFill>
                  <a:srgbClr val="FF0000"/>
                </a:solidFill>
                <a:latin typeface="华文新魏" panose="02010800040101010101" pitchFamily="2" charset="-122"/>
                <a:ea typeface="华文新魏" panose="02010800040101010101" pitchFamily="2" charset="-122"/>
              </a:rPr>
              <a:t>复方乳酸钠葡萄糖注射液</a:t>
            </a:r>
            <a:endParaRPr lang="zh-CN" altLang="en-US" sz="2400" b="1" dirty="0">
              <a:solidFill>
                <a:srgbClr val="FF0000"/>
              </a:solidFill>
              <a:latin typeface="华文新魏" panose="02010800040101010101" pitchFamily="2" charset="-122"/>
              <a:ea typeface="华文新魏" panose="02010800040101010101" pitchFamily="2" charset="-122"/>
            </a:endParaRPr>
          </a:p>
          <a:p>
            <a:r>
              <a:rPr lang="en-US" altLang="zh-CN" dirty="0"/>
              <a:t> </a:t>
            </a:r>
            <a:endParaRPr lang="zh-CN" altLang="en-US" dirty="0"/>
          </a:p>
        </p:txBody>
      </p:sp>
      <p:sp>
        <p:nvSpPr>
          <p:cNvPr id="10" name="圆角矩形 9"/>
          <p:cNvSpPr/>
          <p:nvPr>
            <p:custDataLst>
              <p:tags r:id="rId7"/>
            </p:custDataLst>
          </p:nvPr>
        </p:nvSpPr>
        <p:spPr>
          <a:xfrm>
            <a:off x="9307195" y="3194685"/>
            <a:ext cx="2451735" cy="3238500"/>
          </a:xfrm>
          <a:prstGeom prst="roundRect">
            <a:avLst>
              <a:gd name="adj" fmla="val 10936"/>
            </a:avLst>
          </a:prstGeom>
          <a:ln w="25400">
            <a:solidFill>
              <a:srgbClr val="FF0000"/>
            </a:solidFill>
          </a:ln>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custDataLst>
              <p:tags r:id="rId1"/>
            </p:custDataLst>
          </p:nvPr>
        </p:nvSpPr>
        <p:spPr>
          <a:xfrm>
            <a:off x="438150" y="6230620"/>
            <a:ext cx="11510010" cy="584835"/>
          </a:xfrm>
          <a:prstGeom prst="rect">
            <a:avLst/>
          </a:prstGeom>
          <a:noFill/>
        </p:spPr>
        <p:txBody>
          <a:bodyPr wrap="square" numCol="2" rtlCol="0">
            <a:noAutofit/>
          </a:bodyPr>
          <a:lstStyle/>
          <a:p>
            <a:pPr marL="228600" indent="-228600">
              <a:buFont typeface="+mj-lt"/>
              <a:buAutoNum type="arabicPeriod"/>
            </a:pPr>
            <a:r>
              <a:rPr lang="zh-CN" altLang="en-US" sz="800" dirty="0">
                <a:latin typeface="微软雅黑" panose="020B0503020204020204" charset="-122"/>
                <a:ea typeface="微软雅黑" panose="020B0503020204020204" charset="-122"/>
              </a:rPr>
              <a:t>醋酸钠林格葡萄糖注射液药品说明书；</a:t>
            </a:r>
            <a:r>
              <a:rPr lang="en-US" altLang="zh-CN" sz="800" dirty="0">
                <a:latin typeface="微软雅黑" panose="020B0503020204020204" charset="-122"/>
                <a:ea typeface="微软雅黑" panose="020B0503020204020204" charset="-122"/>
              </a:rPr>
              <a:t> </a:t>
            </a:r>
            <a:endParaRPr lang="en-US" altLang="zh-CN" sz="800" dirty="0">
              <a:latin typeface="微软雅黑" panose="020B0503020204020204" charset="-122"/>
              <a:ea typeface="微软雅黑" panose="020B0503020204020204" charset="-122"/>
            </a:endParaRPr>
          </a:p>
          <a:p>
            <a:pPr marL="228600" indent="-228600">
              <a:buFont typeface="+mj-lt"/>
              <a:buAutoNum type="arabicPeriod"/>
            </a:pPr>
            <a:r>
              <a:rPr lang="zh-CN" altLang="en-US" sz="800" dirty="0">
                <a:latin typeface="微软雅黑" panose="020B0503020204020204" charset="-122"/>
                <a:ea typeface="微软雅黑" panose="020B0503020204020204" charset="-122"/>
              </a:rPr>
              <a:t>复方电解质醋酸钠葡萄糖注射液药品说明书；</a:t>
            </a:r>
            <a:r>
              <a:rPr lang="en-US" altLang="zh-CN" sz="800" dirty="0">
                <a:latin typeface="微软雅黑" panose="020B0503020204020204" charset="-122"/>
                <a:ea typeface="微软雅黑" panose="020B0503020204020204" charset="-122"/>
              </a:rPr>
              <a:t> </a:t>
            </a:r>
            <a:endParaRPr lang="en-US" altLang="zh-CN" sz="800" dirty="0">
              <a:latin typeface="微软雅黑" panose="020B0503020204020204" charset="-122"/>
              <a:ea typeface="微软雅黑" panose="020B0503020204020204" charset="-122"/>
            </a:endParaRPr>
          </a:p>
          <a:p>
            <a:pPr marL="228600" indent="-228600">
              <a:buFont typeface="+mj-lt"/>
              <a:buAutoNum type="arabicPeriod"/>
            </a:pPr>
            <a:r>
              <a:rPr lang="zh-CN" altLang="en-US" sz="800" dirty="0">
                <a:latin typeface="微软雅黑" panose="020B0503020204020204" charset="-122"/>
                <a:ea typeface="微软雅黑" panose="020B0503020204020204" charset="-122"/>
              </a:rPr>
              <a:t>国家药典委员会</a:t>
            </a:r>
            <a:r>
              <a:rPr lang="en-US" altLang="zh-CN" sz="800" dirty="0">
                <a:latin typeface="微软雅黑" panose="020B0503020204020204" charset="-122"/>
                <a:ea typeface="微软雅黑" panose="020B0503020204020204" charset="-122"/>
              </a:rPr>
              <a:t>.</a:t>
            </a:r>
            <a:r>
              <a:rPr lang="zh-CN" altLang="en-US" sz="800" dirty="0">
                <a:latin typeface="微软雅黑" panose="020B0503020204020204" charset="-122"/>
                <a:ea typeface="微软雅黑" panose="020B0503020204020204" charset="-122"/>
              </a:rPr>
              <a:t>中国药典</a:t>
            </a:r>
            <a:r>
              <a:rPr lang="en-US" altLang="zh-CN" sz="800" dirty="0">
                <a:latin typeface="微软雅黑" panose="020B0503020204020204" charset="-122"/>
                <a:ea typeface="微软雅黑" panose="020B0503020204020204" charset="-122"/>
              </a:rPr>
              <a:t>[M].</a:t>
            </a:r>
            <a:r>
              <a:rPr lang="zh-CN" altLang="en-US" sz="800" dirty="0">
                <a:latin typeface="微软雅黑" panose="020B0503020204020204" charset="-122"/>
                <a:ea typeface="微软雅黑" panose="020B0503020204020204" charset="-122"/>
              </a:rPr>
              <a:t>北京：中国医药科技出版社，</a:t>
            </a:r>
            <a:r>
              <a:rPr lang="en-US" altLang="zh-CN" sz="800" dirty="0">
                <a:latin typeface="微软雅黑" panose="020B0503020204020204" charset="-122"/>
                <a:ea typeface="微软雅黑" panose="020B0503020204020204" charset="-122"/>
              </a:rPr>
              <a:t>2020:1088.</a:t>
            </a:r>
            <a:endParaRPr lang="en-US" altLang="zh-CN" sz="800" dirty="0">
              <a:latin typeface="微软雅黑" panose="020B0503020204020204" charset="-122"/>
              <a:ea typeface="微软雅黑" panose="020B0503020204020204" charset="-122"/>
            </a:endParaRPr>
          </a:p>
          <a:p>
            <a:pPr marL="228600" indent="-228600">
              <a:buFont typeface="+mj-lt"/>
              <a:buAutoNum type="arabicPeriod"/>
            </a:pPr>
            <a:r>
              <a:rPr lang="zh-CN" altLang="en-US" sz="800" dirty="0">
                <a:latin typeface="微软雅黑" panose="020B0503020204020204" charset="-122"/>
                <a:ea typeface="微软雅黑" panose="020B0503020204020204" charset="-122"/>
              </a:rPr>
              <a:t>邓小明</a:t>
            </a:r>
            <a:r>
              <a:rPr lang="en-US" altLang="zh-CN" sz="800" dirty="0">
                <a:latin typeface="微软雅黑" panose="020B0503020204020204" charset="-122"/>
                <a:ea typeface="微软雅黑" panose="020B0503020204020204" charset="-122"/>
              </a:rPr>
              <a:t>,</a:t>
            </a:r>
            <a:r>
              <a:rPr lang="zh-CN" altLang="en-US" sz="800" dirty="0">
                <a:latin typeface="微软雅黑" panose="020B0503020204020204" charset="-122"/>
                <a:ea typeface="微软雅黑" panose="020B0503020204020204" charset="-122"/>
              </a:rPr>
              <a:t>郭曲练</a:t>
            </a:r>
            <a:r>
              <a:rPr lang="en-US" altLang="zh-CN" sz="800" dirty="0">
                <a:latin typeface="微软雅黑" panose="020B0503020204020204" charset="-122"/>
                <a:ea typeface="微软雅黑" panose="020B0503020204020204" charset="-122"/>
              </a:rPr>
              <a:t>,</a:t>
            </a:r>
            <a:r>
              <a:rPr lang="zh-CN" altLang="en-US" sz="800" dirty="0">
                <a:latin typeface="微软雅黑" panose="020B0503020204020204" charset="-122"/>
                <a:ea typeface="微软雅黑" panose="020B0503020204020204" charset="-122"/>
              </a:rPr>
              <a:t>郭向阳</a:t>
            </a:r>
            <a:r>
              <a:rPr lang="en-US" altLang="zh-CN" sz="800" dirty="0">
                <a:latin typeface="微软雅黑" panose="020B0503020204020204" charset="-122"/>
                <a:ea typeface="微软雅黑" panose="020B0503020204020204" charset="-122"/>
              </a:rPr>
              <a:t>,</a:t>
            </a:r>
            <a:r>
              <a:rPr lang="zh-CN" altLang="en-US" sz="800" dirty="0">
                <a:latin typeface="微软雅黑" panose="020B0503020204020204" charset="-122"/>
                <a:ea typeface="微软雅黑" panose="020B0503020204020204" charset="-122"/>
              </a:rPr>
              <a:t>等</a:t>
            </a:r>
            <a:r>
              <a:rPr lang="en-US" altLang="zh-CN" sz="800" dirty="0">
                <a:latin typeface="微软雅黑" panose="020B0503020204020204" charset="-122"/>
                <a:ea typeface="微软雅黑" panose="020B0503020204020204" charset="-122"/>
              </a:rPr>
              <a:t>.</a:t>
            </a:r>
            <a:r>
              <a:rPr lang="zh-CN" altLang="en-US" sz="800" dirty="0">
                <a:latin typeface="微软雅黑" panose="020B0503020204020204" charset="-122"/>
                <a:ea typeface="微软雅黑" panose="020B0503020204020204" charset="-122"/>
              </a:rPr>
              <a:t>醋酸钠林格液临床应用专家共识</a:t>
            </a:r>
            <a:r>
              <a:rPr lang="en-US" altLang="zh-CN" sz="800" dirty="0">
                <a:latin typeface="微软雅黑" panose="020B0503020204020204" charset="-122"/>
                <a:ea typeface="微软雅黑" panose="020B0503020204020204" charset="-122"/>
              </a:rPr>
              <a:t>[J].</a:t>
            </a:r>
            <a:r>
              <a:rPr lang="zh-CN" altLang="en-US" sz="800" dirty="0">
                <a:latin typeface="微软雅黑" panose="020B0503020204020204" charset="-122"/>
                <a:ea typeface="微软雅黑" panose="020B0503020204020204" charset="-122"/>
              </a:rPr>
              <a:t>国际麻醉学与复苏杂志</a:t>
            </a:r>
            <a:r>
              <a:rPr lang="en-US" altLang="zh-CN" sz="800" dirty="0">
                <a:latin typeface="微软雅黑" panose="020B0503020204020204" charset="-122"/>
                <a:ea typeface="微软雅黑" panose="020B0503020204020204" charset="-122"/>
              </a:rPr>
              <a:t>, 2016(2):5.DOI:10.3760/cma.j.issn.1673-4378.2016.02.001.</a:t>
            </a:r>
            <a:endParaRPr lang="zh-CN" altLang="en-US" sz="800" dirty="0">
              <a:latin typeface="微软雅黑" panose="020B0503020204020204" charset="-122"/>
              <a:ea typeface="微软雅黑" panose="020B0503020204020204" charset="-122"/>
            </a:endParaRPr>
          </a:p>
        </p:txBody>
      </p:sp>
      <p:graphicFrame>
        <p:nvGraphicFramePr>
          <p:cNvPr id="2" name="表格 1"/>
          <p:cNvGraphicFramePr>
            <a:graphicFrameLocks noGrp="1"/>
          </p:cNvGraphicFramePr>
          <p:nvPr>
            <p:custDataLst>
              <p:tags r:id="rId2"/>
            </p:custDataLst>
          </p:nvPr>
        </p:nvGraphicFramePr>
        <p:xfrm>
          <a:off x="437234" y="1252807"/>
          <a:ext cx="11400823" cy="1927225"/>
        </p:xfrm>
        <a:graphic>
          <a:graphicData uri="http://schemas.openxmlformats.org/drawingml/2006/table">
            <a:tbl>
              <a:tblPr firstRow="1" bandRow="1">
                <a:tableStyleId>{72833802-FEF1-4C79-8D5D-14CF1EAF98D9}</a:tableStyleId>
              </a:tblPr>
              <a:tblGrid>
                <a:gridCol w="716280"/>
                <a:gridCol w="1635760"/>
                <a:gridCol w="843915"/>
                <a:gridCol w="741045"/>
                <a:gridCol w="729615"/>
                <a:gridCol w="681809"/>
                <a:gridCol w="669925"/>
                <a:gridCol w="645795"/>
                <a:gridCol w="681990"/>
                <a:gridCol w="657860"/>
                <a:gridCol w="658495"/>
                <a:gridCol w="644572"/>
                <a:gridCol w="787400"/>
                <a:gridCol w="1306362"/>
              </a:tblGrid>
              <a:tr h="274320">
                <a:tc rowSpan="2" gridSpan="2">
                  <a:txBody>
                    <a:bodyPr/>
                    <a:lstStyle/>
                    <a:p>
                      <a:pPr indent="0" algn="ctr" fontAlgn="auto">
                        <a:lnSpc>
                          <a:spcPct val="100000"/>
                        </a:lnSpc>
                        <a:spcBef>
                          <a:spcPts val="0"/>
                        </a:spcBef>
                      </a:pPr>
                      <a:r>
                        <a:rPr lang="zh-CN" altLang="en-US" sz="1200" b="1" dirty="0">
                          <a:latin typeface="微软雅黑" panose="020B0503020204020204" charset="-122"/>
                          <a:ea typeface="微软雅黑" panose="020B0503020204020204" charset="-122"/>
                        </a:rPr>
                        <a:t>药品</a:t>
                      </a:r>
                      <a:endParaRPr lang="zh-CN" altLang="en-US" sz="1200" b="1" dirty="0">
                        <a:latin typeface="微软雅黑" panose="020B0503020204020204" charset="-122"/>
                        <a:ea typeface="微软雅黑" panose="020B0503020204020204" charset="-122"/>
                      </a:endParaRPr>
                    </a:p>
                  </a:txBody>
                  <a:tcPr anchor="ctr">
                    <a:solidFill>
                      <a:schemeClr val="accent2"/>
                    </a:solidFill>
                  </a:tcPr>
                </a:tc>
                <a:tc rowSpan="2" hMerge="1">
                  <a:tcPr anchor="ctr">
                    <a:solidFill>
                      <a:schemeClr val="accent2"/>
                    </a:solidFill>
                  </a:tcPr>
                </a:tc>
                <a:tc rowSpan="2">
                  <a:txBody>
                    <a:bodyPr/>
                    <a:lstStyle/>
                    <a:p>
                      <a:pPr indent="0" algn="ctr" fontAlgn="auto">
                        <a:lnSpc>
                          <a:spcPct val="100000"/>
                        </a:lnSpc>
                        <a:spcBef>
                          <a:spcPts val="0"/>
                        </a:spcBef>
                      </a:pPr>
                      <a:r>
                        <a:rPr lang="zh-CN" altLang="en-US" sz="1200" b="1" dirty="0">
                          <a:latin typeface="微软雅黑" panose="020B0503020204020204" charset="-122"/>
                          <a:ea typeface="微软雅黑" panose="020B0503020204020204" charset="-122"/>
                        </a:rPr>
                        <a:t>医保类型</a:t>
                      </a:r>
                      <a:endParaRPr lang="zh-CN" altLang="en-US" sz="1200" b="1" dirty="0">
                        <a:latin typeface="微软雅黑" panose="020B0503020204020204" charset="-122"/>
                        <a:ea typeface="微软雅黑" panose="020B0503020204020204" charset="-122"/>
                      </a:endParaRPr>
                    </a:p>
                  </a:txBody>
                  <a:tcPr anchor="ctr">
                    <a:solidFill>
                      <a:schemeClr val="accent2"/>
                    </a:solidFill>
                  </a:tcPr>
                </a:tc>
                <a:tc gridSpan="8">
                  <a:txBody>
                    <a:bodyPr/>
                    <a:lstStyle/>
                    <a:p>
                      <a:pPr indent="0" algn="ctr" fontAlgn="auto">
                        <a:lnSpc>
                          <a:spcPct val="100000"/>
                        </a:lnSpc>
                        <a:spcBef>
                          <a:spcPts val="0"/>
                        </a:spcBef>
                      </a:pPr>
                      <a:r>
                        <a:rPr lang="zh-CN" altLang="en-US" sz="1200" b="1" dirty="0">
                          <a:latin typeface="微软雅黑" panose="020B0503020204020204" charset="-122"/>
                          <a:ea typeface="微软雅黑" panose="020B0503020204020204" charset="-122"/>
                        </a:rPr>
                        <a:t>主要组份（每</a:t>
                      </a:r>
                      <a:r>
                        <a:rPr lang="en-US" altLang="zh-CN" sz="1200" b="1" dirty="0">
                          <a:latin typeface="微软雅黑" panose="020B0503020204020204" charset="-122"/>
                          <a:ea typeface="微软雅黑" panose="020B0503020204020204" charset="-122"/>
                        </a:rPr>
                        <a:t>500ml</a:t>
                      </a:r>
                      <a:r>
                        <a:rPr lang="zh-CN" altLang="en-US" sz="1200" b="1" dirty="0">
                          <a:latin typeface="微软雅黑" panose="020B0503020204020204" charset="-122"/>
                          <a:ea typeface="微软雅黑" panose="020B0503020204020204" charset="-122"/>
                        </a:rPr>
                        <a:t>中含量）</a:t>
                      </a:r>
                      <a:r>
                        <a:rPr lang="en-US" altLang="zh-CN" sz="1200" b="1" baseline="30000" dirty="0">
                          <a:latin typeface="微软雅黑" panose="020B0503020204020204" charset="-122"/>
                          <a:ea typeface="微软雅黑" panose="020B0503020204020204" charset="-122"/>
                        </a:rPr>
                        <a:t>[1-3]</a:t>
                      </a:r>
                      <a:endParaRPr lang="en-US" altLang="zh-CN" sz="1200" b="1" baseline="30000" dirty="0">
                        <a:latin typeface="微软雅黑" panose="020B0503020204020204" charset="-122"/>
                        <a:ea typeface="微软雅黑" panose="020B0503020204020204" charset="-122"/>
                      </a:endParaRPr>
                    </a:p>
                  </a:txBody>
                  <a:tcPr anchor="ctr">
                    <a:solidFill>
                      <a:schemeClr val="accent2"/>
                    </a:solidFill>
                  </a:tcPr>
                </a:tc>
                <a:tc hMerge="1">
                  <a:tcPr/>
                </a:tc>
                <a:tc hMerge="1">
                  <a:tcPr/>
                </a:tc>
                <a:tc hMerge="1">
                  <a:tcPr/>
                </a:tc>
                <a:tc hMerge="1">
                  <a:tcPr/>
                </a:tc>
                <a:tc hMerge="1">
                  <a:tcPr/>
                </a:tc>
                <a:tc hMerge="1">
                  <a:tcPr/>
                </a:tc>
                <a:tc hMerge="1">
                  <a:tcPr/>
                </a:tc>
                <a:tc gridSpan="3">
                  <a:txBody>
                    <a:bodyPr/>
                    <a:lstStyle/>
                    <a:p>
                      <a:pPr indent="0" algn="ctr" fontAlgn="auto">
                        <a:lnSpc>
                          <a:spcPct val="100000"/>
                        </a:lnSpc>
                        <a:spcBef>
                          <a:spcPts val="0"/>
                        </a:spcBef>
                      </a:pPr>
                      <a:r>
                        <a:rPr lang="zh-CN" altLang="en-US" sz="1200" dirty="0">
                          <a:solidFill>
                            <a:schemeClr val="bg1"/>
                          </a:solidFill>
                          <a:latin typeface="微软雅黑" panose="020B0503020204020204" charset="-122"/>
                          <a:ea typeface="微软雅黑" panose="020B0503020204020204" charset="-122"/>
                        </a:rPr>
                        <a:t>药品理化性质</a:t>
                      </a:r>
                      <a:r>
                        <a:rPr lang="en-US" altLang="zh-CN" sz="1200" b="1" baseline="30000" dirty="0">
                          <a:latin typeface="微软雅黑" panose="020B0503020204020204" charset="-122"/>
                          <a:ea typeface="微软雅黑" panose="020B0503020204020204" charset="-122"/>
                        </a:rPr>
                        <a:t>[1-3]</a:t>
                      </a:r>
                      <a:endParaRPr lang="en-US" altLang="zh-CN" sz="1200" b="1" baseline="30000" dirty="0">
                        <a:solidFill>
                          <a:schemeClr val="bg1"/>
                        </a:solidFill>
                        <a:latin typeface="微软雅黑" panose="020B0503020204020204" charset="-122"/>
                        <a:ea typeface="微软雅黑" panose="020B0503020204020204" charset="-122"/>
                      </a:endParaRPr>
                    </a:p>
                  </a:txBody>
                  <a:tcPr anchor="ctr">
                    <a:solidFill>
                      <a:schemeClr val="accent2"/>
                    </a:solidFill>
                  </a:tcPr>
                </a:tc>
                <a:tc hMerge="1">
                  <a:tcPr>
                    <a:solidFill>
                      <a:srgbClr val="029741"/>
                    </a:solidFill>
                  </a:tcPr>
                </a:tc>
                <a:tc hMerge="1">
                  <a:tcPr>
                    <a:solidFill>
                      <a:srgbClr val="029741"/>
                    </a:solidFill>
                  </a:tcPr>
                </a:tc>
              </a:tr>
              <a:tr h="489585">
                <a:tc vMerge="1" gridSpan="2">
                  <a:tcPr/>
                </a:tc>
                <a:tc vMerge="1" hMerge="1">
                  <a:tcPr/>
                </a:tc>
                <a:tc vMerge="1">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醋酸钠</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氯化钠</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氯化钾</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氯化钙</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氯化镁</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磷酸</a:t>
                      </a:r>
                      <a:endParaRPr lang="en-US" altLang="zh-CN" sz="1200" b="1" dirty="0">
                        <a:solidFill>
                          <a:schemeClr val="bg1"/>
                        </a:solidFill>
                        <a:latin typeface="微软雅黑" panose="020B0503020204020204" charset="-122"/>
                        <a:ea typeface="微软雅黑" panose="020B0503020204020204" charset="-122"/>
                      </a:endParaRPr>
                    </a:p>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二氢钾</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葡萄糖</a:t>
                      </a:r>
                      <a:endParaRPr lang="en-US" altLang="zh-CN" sz="1200" b="1" dirty="0">
                        <a:solidFill>
                          <a:schemeClr val="bg1"/>
                        </a:solidFill>
                        <a:latin typeface="微软雅黑" panose="020B0503020204020204" charset="-122"/>
                        <a:ea typeface="微软雅黑" panose="020B0503020204020204" charset="-122"/>
                      </a:endParaRPr>
                    </a:p>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酸钙</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无水</a:t>
                      </a:r>
                      <a:endParaRPr lang="en-US" altLang="zh-CN" sz="1200" b="1" dirty="0">
                        <a:solidFill>
                          <a:schemeClr val="bg1"/>
                        </a:solidFill>
                        <a:latin typeface="微软雅黑" panose="020B0503020204020204" charset="-122"/>
                        <a:ea typeface="微软雅黑" panose="020B0503020204020204" charset="-122"/>
                      </a:endParaRPr>
                    </a:p>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葡萄糖</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辅料</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en-US" altLang="zh-CN" sz="1200" b="1" dirty="0">
                          <a:solidFill>
                            <a:schemeClr val="bg1"/>
                          </a:solidFill>
                          <a:latin typeface="微软雅黑" panose="020B0503020204020204" charset="-122"/>
                          <a:ea typeface="微软雅黑" panose="020B0503020204020204" charset="-122"/>
                        </a:rPr>
                        <a:t>pH</a:t>
                      </a:r>
                      <a:r>
                        <a:rPr lang="zh-CN" altLang="en-US" sz="1200" b="1" dirty="0">
                          <a:solidFill>
                            <a:schemeClr val="bg1"/>
                          </a:solidFill>
                          <a:latin typeface="微软雅黑" panose="020B0503020204020204" charset="-122"/>
                          <a:ea typeface="微软雅黑" panose="020B0503020204020204" charset="-122"/>
                        </a:rPr>
                        <a:t>值</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c>
                  <a:txBody>
                    <a:bodyPr/>
                    <a:lstStyle/>
                    <a:p>
                      <a:pPr indent="0" algn="ctr" fontAlgn="auto">
                        <a:lnSpc>
                          <a:spcPct val="100000"/>
                        </a:lnSpc>
                        <a:spcBef>
                          <a:spcPts val="0"/>
                        </a:spcBef>
                      </a:pPr>
                      <a:r>
                        <a:rPr lang="zh-CN" altLang="en-US" sz="1200" b="1" dirty="0">
                          <a:solidFill>
                            <a:schemeClr val="bg1"/>
                          </a:solidFill>
                          <a:latin typeface="微软雅黑" panose="020B0503020204020204" charset="-122"/>
                          <a:ea typeface="微软雅黑" panose="020B0503020204020204" charset="-122"/>
                        </a:rPr>
                        <a:t>渗透压摩尔浓度（</a:t>
                      </a:r>
                      <a:r>
                        <a:rPr lang="en-US" altLang="zh-CN" sz="1200" b="1" dirty="0" err="1">
                          <a:solidFill>
                            <a:schemeClr val="bg1"/>
                          </a:solidFill>
                          <a:latin typeface="微软雅黑" panose="020B0503020204020204" charset="-122"/>
                          <a:ea typeface="微软雅黑" panose="020B0503020204020204" charset="-122"/>
                        </a:rPr>
                        <a:t>mOsmol</a:t>
                      </a:r>
                      <a:r>
                        <a:rPr lang="en-US" altLang="zh-CN" sz="1200" b="1" dirty="0">
                          <a:solidFill>
                            <a:schemeClr val="bg1"/>
                          </a:solidFill>
                          <a:latin typeface="微软雅黑" panose="020B0503020204020204" charset="-122"/>
                          <a:ea typeface="微软雅黑" panose="020B0503020204020204" charset="-122"/>
                        </a:rPr>
                        <a:t>/kg</a:t>
                      </a:r>
                      <a:r>
                        <a:rPr lang="zh-CN" altLang="en-US" sz="1200" b="1" dirty="0">
                          <a:solidFill>
                            <a:schemeClr val="bg1"/>
                          </a:solidFill>
                          <a:latin typeface="微软雅黑" panose="020B0503020204020204" charset="-122"/>
                          <a:ea typeface="微软雅黑" panose="020B0503020204020204" charset="-122"/>
                        </a:rPr>
                        <a:t>）</a:t>
                      </a:r>
                      <a:endParaRPr lang="zh-CN" altLang="en-US" sz="1200" b="1" dirty="0">
                        <a:solidFill>
                          <a:schemeClr val="bg1"/>
                        </a:solidFill>
                        <a:latin typeface="微软雅黑" panose="020B0503020204020204" charset="-122"/>
                        <a:ea typeface="微软雅黑" panose="020B0503020204020204" charset="-122"/>
                      </a:endParaRPr>
                    </a:p>
                  </a:txBody>
                  <a:tcPr anchor="ctr">
                    <a:solidFill>
                      <a:schemeClr val="accent2"/>
                    </a:solidFill>
                  </a:tcPr>
                </a:tc>
              </a:tr>
              <a:tr h="645160">
                <a:tc>
                  <a:txBody>
                    <a:bodyPr/>
                    <a:lstStyle/>
                    <a:p>
                      <a:pPr indent="0" algn="ctr">
                        <a:lnSpc>
                          <a:spcPct val="100000"/>
                        </a:lnSpc>
                        <a:buNone/>
                      </a:pPr>
                      <a:r>
                        <a:rPr lang="zh-CN" altLang="en-US" sz="1400" b="1" dirty="0">
                          <a:solidFill>
                            <a:schemeClr val="accent2">
                              <a:lumMod val="50000"/>
                            </a:schemeClr>
                          </a:solidFill>
                          <a:latin typeface="微软雅黑" panose="020B0503020204020204" charset="-122"/>
                          <a:ea typeface="微软雅黑" panose="020B0503020204020204" charset="-122"/>
                        </a:rPr>
                        <a:t>本品</a:t>
                      </a:r>
                      <a:endParaRPr lang="zh-CN" altLang="en-US" sz="1400" b="1" dirty="0">
                        <a:solidFill>
                          <a:schemeClr val="accent2">
                            <a:lumMod val="50000"/>
                          </a:schemeClr>
                        </a:solidFill>
                        <a:latin typeface="微软雅黑" panose="020B0503020204020204" charset="-122"/>
                        <a:ea typeface="微软雅黑" panose="020B0503020204020204" charset="-122"/>
                      </a:endParaRPr>
                    </a:p>
                  </a:txBody>
                  <a:tcPr anchor="ctr"/>
                </a:tc>
                <a:tc>
                  <a:txBody>
                    <a:bodyPr/>
                    <a:lstStyle/>
                    <a:p>
                      <a:pPr algn="ctr">
                        <a:lnSpc>
                          <a:spcPct val="100000"/>
                        </a:lnSpc>
                        <a:spcBef>
                          <a:spcPts val="1000"/>
                        </a:spcBef>
                        <a:buClrTx/>
                        <a:buSzTx/>
                        <a:buFontTx/>
                      </a:pPr>
                      <a:r>
                        <a:rPr lang="zh-CN" altLang="en-US" sz="1400" b="1" dirty="0">
                          <a:solidFill>
                            <a:srgbClr val="2A685A"/>
                          </a:solidFill>
                          <a:latin typeface="微软雅黑" panose="020B0503020204020204" charset="-122"/>
                          <a:ea typeface="微软雅黑" panose="020B0503020204020204" charset="-122"/>
                        </a:rPr>
                        <a:t>醋酸钠林格</a:t>
                      </a:r>
                      <a:endParaRPr lang="zh-CN" altLang="en-US" sz="1400" b="1" dirty="0">
                        <a:solidFill>
                          <a:srgbClr val="2A685A"/>
                        </a:solidFill>
                        <a:latin typeface="微软雅黑" panose="020B0503020204020204" charset="-122"/>
                        <a:ea typeface="微软雅黑" panose="020B0503020204020204" charset="-122"/>
                      </a:endParaRPr>
                    </a:p>
                    <a:p>
                      <a:pPr indent="0" algn="ctr" fontAlgn="auto">
                        <a:lnSpc>
                          <a:spcPct val="100000"/>
                        </a:lnSpc>
                        <a:spcBef>
                          <a:spcPts val="0"/>
                        </a:spcBef>
                        <a:buClrTx/>
                        <a:buSzTx/>
                        <a:buFontTx/>
                      </a:pPr>
                      <a:r>
                        <a:rPr lang="zh-CN" altLang="en-US" sz="1400" b="1" dirty="0">
                          <a:solidFill>
                            <a:srgbClr val="2A685A"/>
                          </a:solidFill>
                          <a:latin typeface="微软雅黑" panose="020B0503020204020204" charset="-122"/>
                          <a:ea typeface="微软雅黑" panose="020B0503020204020204" charset="-122"/>
                        </a:rPr>
                        <a:t>葡萄糖注射液</a:t>
                      </a:r>
                      <a:endParaRPr lang="zh-CN" altLang="en-US" sz="1400" b="1" dirty="0">
                        <a:solidFill>
                          <a:srgbClr val="2A685A"/>
                        </a:solidFill>
                        <a:latin typeface="微软雅黑" panose="020B0503020204020204" charset="-122"/>
                        <a:ea typeface="微软雅黑" panose="020B0503020204020204" charset="-122"/>
                      </a:endParaRPr>
                    </a:p>
                  </a:txBody>
                  <a:tcPr anchor="ctr"/>
                </a:tc>
                <a:tc>
                  <a:txBody>
                    <a:bodyPr/>
                    <a:lstStyle/>
                    <a:p>
                      <a:pPr indent="0" algn="ctr">
                        <a:lnSpc>
                          <a:spcPct val="100000"/>
                        </a:lnSpc>
                        <a:spcBef>
                          <a:spcPts val="1000"/>
                        </a:spcBef>
                      </a:pPr>
                      <a:r>
                        <a:rPr lang="zh-CN" altLang="en-US" sz="1200" b="1" dirty="0">
                          <a:solidFill>
                            <a:schemeClr val="accent2">
                              <a:lumMod val="50000"/>
                            </a:schemeClr>
                          </a:solidFill>
                          <a:latin typeface="微软雅黑" panose="020B0503020204020204" charset="-122"/>
                          <a:ea typeface="微软雅黑" panose="020B0503020204020204" charset="-122"/>
                        </a:rPr>
                        <a:t>暂未进入</a:t>
                      </a:r>
                      <a:endParaRPr lang="zh-CN" altLang="en-US" sz="1200" b="1" dirty="0">
                        <a:solidFill>
                          <a:schemeClr val="accent2">
                            <a:lumMod val="50000"/>
                          </a:schemeClr>
                        </a:solidFill>
                        <a:latin typeface="微软雅黑" panose="020B0503020204020204" charset="-122"/>
                        <a:ea typeface="微软雅黑" panose="020B0503020204020204" charset="-122"/>
                      </a:endParaRPr>
                    </a:p>
                  </a:txBody>
                  <a:tcPr anchor="ctr"/>
                </a:tc>
                <a:tc>
                  <a:txBody>
                    <a:bodyPr/>
                    <a:lstStyle/>
                    <a:p>
                      <a:pPr indent="0" algn="ctr" fontAlgn="ctr">
                        <a:lnSpc>
                          <a:spcPct val="100000"/>
                        </a:lnSpc>
                        <a:spcBef>
                          <a:spcPts val="1000"/>
                        </a:spcBef>
                      </a:pPr>
                      <a:r>
                        <a:rPr lang="en-US" sz="1200" b="1" u="none" strike="noStrike" dirty="0">
                          <a:solidFill>
                            <a:schemeClr val="accent2">
                              <a:lumMod val="50000"/>
                            </a:schemeClr>
                          </a:solidFill>
                          <a:effectLst/>
                          <a:latin typeface="微软雅黑" panose="020B0503020204020204" charset="-122"/>
                          <a:ea typeface="微软雅黑" panose="020B0503020204020204" charset="-122"/>
                        </a:rPr>
                        <a:t>1.90g</a:t>
                      </a:r>
                      <a:endParaRPr lang="en-US"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1" u="none" strike="noStrike" dirty="0">
                          <a:solidFill>
                            <a:schemeClr val="accent2">
                              <a:lumMod val="50000"/>
                            </a:schemeClr>
                          </a:solidFill>
                          <a:effectLst/>
                          <a:latin typeface="微软雅黑" panose="020B0503020204020204" charset="-122"/>
                          <a:ea typeface="微软雅黑" panose="020B0503020204020204" charset="-122"/>
                        </a:rPr>
                        <a:t>3.0g</a:t>
                      </a:r>
                      <a:endParaRPr lang="en-US"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1" u="none" strike="noStrike" dirty="0">
                          <a:solidFill>
                            <a:schemeClr val="accent2">
                              <a:lumMod val="50000"/>
                            </a:schemeClr>
                          </a:solidFill>
                          <a:effectLst/>
                          <a:latin typeface="微软雅黑" panose="020B0503020204020204" charset="-122"/>
                          <a:ea typeface="微软雅黑" panose="020B0503020204020204" charset="-122"/>
                        </a:rPr>
                        <a:t>0.15g</a:t>
                      </a:r>
                      <a:endParaRPr lang="en-US"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1" u="none" strike="noStrike" dirty="0">
                          <a:solidFill>
                            <a:schemeClr val="accent2">
                              <a:lumMod val="50000"/>
                            </a:schemeClr>
                          </a:solidFill>
                          <a:effectLst/>
                          <a:latin typeface="微软雅黑" panose="020B0503020204020204" charset="-122"/>
                          <a:ea typeface="微软雅黑" panose="020B0503020204020204" charset="-122"/>
                        </a:rPr>
                        <a:t>0.10g</a:t>
                      </a:r>
                      <a:endParaRPr lang="en-US"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altLang="zh-CN" sz="1200" b="1" u="none" strike="noStrike" dirty="0">
                          <a:solidFill>
                            <a:schemeClr val="accent2">
                              <a:lumMod val="50000"/>
                            </a:schemeClr>
                          </a:solidFill>
                          <a:effectLst/>
                          <a:latin typeface="微软雅黑" panose="020B0503020204020204" charset="-122"/>
                          <a:ea typeface="微软雅黑" panose="020B0503020204020204" charset="-122"/>
                        </a:rPr>
                        <a:t>/</a:t>
                      </a:r>
                      <a:endParaRPr lang="en-US" altLang="zh-CN"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marR="0" lvl="0" indent="0" algn="ctr" defTabSz="914400" rtl="0" fontAlgn="auto">
                        <a:lnSpc>
                          <a:spcPct val="100000"/>
                        </a:lnSpc>
                        <a:spcBef>
                          <a:spcPts val="1000"/>
                        </a:spcBef>
                        <a:spcAft>
                          <a:spcPts val="0"/>
                        </a:spcAft>
                        <a:buClrTx/>
                        <a:buSzTx/>
                        <a:buFontTx/>
                        <a:buNone/>
                        <a:defRPr/>
                      </a:pPr>
                      <a:r>
                        <a:rPr lang="en-US" altLang="zh-CN" sz="1200" b="1" u="none" strike="noStrike" dirty="0">
                          <a:solidFill>
                            <a:schemeClr val="accent2">
                              <a:lumMod val="50000"/>
                            </a:schemeClr>
                          </a:solidFill>
                          <a:effectLst/>
                          <a:latin typeface="微软雅黑" panose="020B0503020204020204" charset="-122"/>
                          <a:ea typeface="微软雅黑" panose="020B0503020204020204" charset="-122"/>
                        </a:rPr>
                        <a:t>/</a:t>
                      </a:r>
                      <a:endParaRPr lang="en-US" altLang="zh-CN" sz="1200" b="1" u="none" strike="noStrike" dirty="0">
                        <a:solidFill>
                          <a:schemeClr val="accent2">
                            <a:lumMod val="50000"/>
                          </a:schemeClr>
                        </a:solidFill>
                        <a:effectLst/>
                        <a:latin typeface="微软雅黑" panose="020B0503020204020204" charset="-122"/>
                        <a:ea typeface="微软雅黑" panose="020B0503020204020204" charset="-122"/>
                      </a:endParaRPr>
                    </a:p>
                  </a:txBody>
                  <a:tcPr anchor="ctr"/>
                </a:tc>
                <a:tc>
                  <a:txBody>
                    <a:bodyPr/>
                    <a:lstStyle/>
                    <a:p>
                      <a:pPr indent="0" algn="ctr" fontAlgn="ctr">
                        <a:lnSpc>
                          <a:spcPct val="100000"/>
                        </a:lnSpc>
                        <a:spcBef>
                          <a:spcPts val="1000"/>
                        </a:spcBef>
                      </a:pPr>
                      <a:r>
                        <a:rPr lang="en-US" altLang="zh-CN" sz="1200" b="1" u="none" strike="noStrike" dirty="0">
                          <a:solidFill>
                            <a:schemeClr val="accent2">
                              <a:lumMod val="50000"/>
                            </a:schemeClr>
                          </a:solidFill>
                          <a:effectLst/>
                          <a:latin typeface="微软雅黑" panose="020B0503020204020204" charset="-122"/>
                          <a:ea typeface="微软雅黑" panose="020B0503020204020204" charset="-122"/>
                        </a:rPr>
                        <a:t>/</a:t>
                      </a:r>
                      <a:endParaRPr lang="en-US" altLang="zh-CN"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1" u="none" strike="noStrike" dirty="0">
                          <a:solidFill>
                            <a:schemeClr val="accent2">
                              <a:lumMod val="50000"/>
                            </a:schemeClr>
                          </a:solidFill>
                          <a:effectLst/>
                          <a:latin typeface="微软雅黑" panose="020B0503020204020204" charset="-122"/>
                          <a:ea typeface="微软雅黑" panose="020B0503020204020204" charset="-122"/>
                        </a:rPr>
                        <a:t>25.00g</a:t>
                      </a:r>
                      <a:endParaRPr lang="en-US"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zh-CN" altLang="en-US" sz="1200" b="1" u="none" strike="noStrike" dirty="0">
                          <a:solidFill>
                            <a:schemeClr val="accent2">
                              <a:lumMod val="50000"/>
                            </a:schemeClr>
                          </a:solidFill>
                          <a:effectLst/>
                          <a:latin typeface="微软雅黑" panose="020B0503020204020204" charset="-122"/>
                          <a:ea typeface="微软雅黑" panose="020B0503020204020204" charset="-122"/>
                        </a:rPr>
                        <a:t>稀盐酸和注射用水</a:t>
                      </a:r>
                      <a:endParaRPr lang="zh-CN" altLang="en-US"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altLang="zh-CN" sz="1200" b="1" u="none" strike="noStrike" dirty="0">
                          <a:solidFill>
                            <a:schemeClr val="accent2">
                              <a:lumMod val="50000"/>
                            </a:schemeClr>
                          </a:solidFill>
                          <a:effectLst/>
                          <a:latin typeface="微软雅黑" panose="020B0503020204020204" charset="-122"/>
                          <a:ea typeface="微软雅黑" panose="020B0503020204020204" charset="-122"/>
                        </a:rPr>
                        <a:t>4.0</a:t>
                      </a:r>
                      <a:r>
                        <a:rPr lang="zh-CN" altLang="en-US" sz="1200" b="1" u="none" strike="noStrike" dirty="0">
                          <a:solidFill>
                            <a:schemeClr val="accent2">
                              <a:lumMod val="50000"/>
                            </a:schemeClr>
                          </a:solidFill>
                          <a:effectLst/>
                          <a:latin typeface="微软雅黑" panose="020B0503020204020204" charset="-122"/>
                          <a:ea typeface="微软雅黑" panose="020B0503020204020204" charset="-122"/>
                        </a:rPr>
                        <a:t>～</a:t>
                      </a:r>
                      <a:r>
                        <a:rPr lang="en-US" altLang="zh-CN" sz="1200" b="1" u="none" strike="noStrike" dirty="0">
                          <a:solidFill>
                            <a:schemeClr val="accent2">
                              <a:lumMod val="50000"/>
                            </a:schemeClr>
                          </a:solidFill>
                          <a:effectLst/>
                          <a:latin typeface="微软雅黑" panose="020B0503020204020204" charset="-122"/>
                          <a:ea typeface="微软雅黑" panose="020B0503020204020204" charset="-122"/>
                        </a:rPr>
                        <a:t>6.5</a:t>
                      </a:r>
                      <a:endParaRPr lang="en-US" altLang="zh-CN"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1" u="none" strike="noStrike" dirty="0">
                          <a:solidFill>
                            <a:schemeClr val="accent2">
                              <a:lumMod val="50000"/>
                            </a:schemeClr>
                          </a:solidFill>
                          <a:effectLst/>
                          <a:latin typeface="微软雅黑" panose="020B0503020204020204" charset="-122"/>
                          <a:ea typeface="微软雅黑" panose="020B0503020204020204" charset="-122"/>
                        </a:rPr>
                        <a:t>530～590</a:t>
                      </a:r>
                      <a:endParaRPr lang="en-US" sz="1200" b="1" i="0" u="none" strike="noStrike" dirty="0">
                        <a:solidFill>
                          <a:schemeClr val="accent2">
                            <a:lumMod val="50000"/>
                          </a:schemeClr>
                        </a:solidFill>
                        <a:effectLst/>
                        <a:latin typeface="微软雅黑" panose="020B0503020204020204" charset="-122"/>
                        <a:ea typeface="微软雅黑" panose="020B0503020204020204" charset="-122"/>
                      </a:endParaRPr>
                    </a:p>
                  </a:txBody>
                  <a:tcPr marL="6350" marR="6350" marT="6350" marB="0" anchor="ctr"/>
                </a:tc>
              </a:tr>
              <a:tr h="289087">
                <a:tc>
                  <a:txBody>
                    <a:bodyPr/>
                    <a:lstStyle/>
                    <a:p>
                      <a:pPr indent="0" algn="ctr">
                        <a:lnSpc>
                          <a:spcPct val="100000"/>
                        </a:lnSpc>
                        <a:buNone/>
                      </a:pPr>
                      <a:r>
                        <a:rPr lang="zh-CN" altLang="en-US" sz="1400" b="0" dirty="0">
                          <a:solidFill>
                            <a:schemeClr val="tx1"/>
                          </a:solidFill>
                          <a:latin typeface="微软雅黑" panose="020B0503020204020204" charset="-122"/>
                          <a:ea typeface="微软雅黑" panose="020B0503020204020204" charset="-122"/>
                        </a:rPr>
                        <a:t>备选</a:t>
                      </a:r>
                      <a:endParaRPr lang="en-US" altLang="zh-CN" sz="1400" b="0" dirty="0">
                        <a:solidFill>
                          <a:schemeClr val="tx1"/>
                        </a:solidFill>
                        <a:latin typeface="微软雅黑" panose="020B0503020204020204" charset="-122"/>
                        <a:ea typeface="微软雅黑" panose="020B0503020204020204" charset="-122"/>
                      </a:endParaRPr>
                    </a:p>
                    <a:p>
                      <a:pPr indent="0" algn="ctr">
                        <a:lnSpc>
                          <a:spcPct val="100000"/>
                        </a:lnSpc>
                        <a:buNone/>
                      </a:pPr>
                      <a:r>
                        <a:rPr lang="zh-CN" altLang="en-US" sz="1400" b="0" dirty="0">
                          <a:solidFill>
                            <a:schemeClr val="tx1"/>
                          </a:solidFill>
                          <a:latin typeface="微软雅黑" panose="020B0503020204020204" charset="-122"/>
                          <a:ea typeface="微软雅黑" panose="020B0503020204020204" charset="-122"/>
                        </a:rPr>
                        <a:t>参照品</a:t>
                      </a:r>
                      <a:endParaRPr lang="zh-CN" altLang="en-US" sz="1400" b="0" dirty="0">
                        <a:solidFill>
                          <a:schemeClr val="tx1"/>
                        </a:solidFill>
                        <a:latin typeface="微软雅黑" panose="020B0503020204020204" charset="-122"/>
                        <a:ea typeface="微软雅黑" panose="020B0503020204020204" charset="-122"/>
                      </a:endParaRPr>
                    </a:p>
                  </a:txBody>
                  <a:tcPr anchor="ctr"/>
                </a:tc>
                <a:tc>
                  <a:txBody>
                    <a:bodyPr/>
                    <a:lstStyle/>
                    <a:p>
                      <a:pPr indent="0" algn="ctr" fontAlgn="auto">
                        <a:lnSpc>
                          <a:spcPct val="100000"/>
                        </a:lnSpc>
                        <a:spcBef>
                          <a:spcPts val="0"/>
                        </a:spcBef>
                      </a:pPr>
                      <a:r>
                        <a:rPr lang="zh-CN" altLang="en-US" sz="1400" b="1" dirty="0">
                          <a:solidFill>
                            <a:schemeClr val="tx1"/>
                          </a:solidFill>
                          <a:latin typeface="微软雅黑" panose="020B0503020204020204" charset="-122"/>
                          <a:ea typeface="微软雅黑" panose="020B0503020204020204" charset="-122"/>
                        </a:rPr>
                        <a:t>复方电解质醋酸钠</a:t>
                      </a:r>
                      <a:endParaRPr lang="en-US" altLang="zh-CN" sz="1400" b="1" dirty="0">
                        <a:solidFill>
                          <a:schemeClr val="tx1"/>
                        </a:solidFill>
                        <a:latin typeface="微软雅黑" panose="020B0503020204020204" charset="-122"/>
                        <a:ea typeface="微软雅黑" panose="020B0503020204020204" charset="-122"/>
                      </a:endParaRPr>
                    </a:p>
                    <a:p>
                      <a:pPr indent="0" algn="ctr" fontAlgn="auto">
                        <a:lnSpc>
                          <a:spcPct val="100000"/>
                        </a:lnSpc>
                        <a:spcBef>
                          <a:spcPts val="0"/>
                        </a:spcBef>
                      </a:pPr>
                      <a:r>
                        <a:rPr lang="zh-CN" altLang="en-US" sz="1400" b="1" dirty="0">
                          <a:solidFill>
                            <a:schemeClr val="tx1"/>
                          </a:solidFill>
                          <a:latin typeface="微软雅黑" panose="020B0503020204020204" charset="-122"/>
                          <a:ea typeface="微软雅黑" panose="020B0503020204020204" charset="-122"/>
                        </a:rPr>
                        <a:t>葡萄糖注射液</a:t>
                      </a:r>
                      <a:endParaRPr lang="zh-CN" altLang="en-US" sz="1400" b="1" dirty="0">
                        <a:solidFill>
                          <a:schemeClr val="tx1"/>
                        </a:solidFill>
                        <a:latin typeface="微软雅黑" panose="020B0503020204020204" charset="-122"/>
                        <a:ea typeface="微软雅黑" panose="020B0503020204020204" charset="-122"/>
                      </a:endParaRPr>
                    </a:p>
                  </a:txBody>
                  <a:tcPr anchor="ctr"/>
                </a:tc>
                <a:tc>
                  <a:txBody>
                    <a:bodyPr/>
                    <a:lstStyle/>
                    <a:p>
                      <a:pPr indent="0" algn="ctr">
                        <a:lnSpc>
                          <a:spcPct val="100000"/>
                        </a:lnSpc>
                        <a:spcBef>
                          <a:spcPts val="1000"/>
                        </a:spcBef>
                      </a:pPr>
                      <a:r>
                        <a:rPr lang="zh-CN" altLang="en-US" sz="1200" dirty="0">
                          <a:solidFill>
                            <a:schemeClr val="tx1"/>
                          </a:solidFill>
                          <a:latin typeface="微软雅黑" panose="020B0503020204020204" charset="-122"/>
                          <a:ea typeface="微软雅黑" panose="020B0503020204020204" charset="-122"/>
                        </a:rPr>
                        <a:t>医保乙类</a:t>
                      </a:r>
                      <a:endParaRPr lang="zh-CN" altLang="en-US" sz="1200" dirty="0">
                        <a:solidFill>
                          <a:schemeClr val="tx1"/>
                        </a:solidFill>
                        <a:latin typeface="微软雅黑" panose="020B0503020204020204" charset="-122"/>
                        <a:ea typeface="微软雅黑" panose="020B0503020204020204" charset="-122"/>
                      </a:endParaRPr>
                    </a:p>
                  </a:txBody>
                  <a:tcPr anchor="ctr"/>
                </a:tc>
                <a:tc>
                  <a:txBody>
                    <a:bodyPr/>
                    <a:lstStyle/>
                    <a:p>
                      <a:pPr indent="0" algn="ctr" fontAlgn="ctr">
                        <a:lnSpc>
                          <a:spcPct val="100000"/>
                        </a:lnSpc>
                        <a:spcBef>
                          <a:spcPts val="1000"/>
                        </a:spcBef>
                      </a:pPr>
                      <a:r>
                        <a:rPr lang="en-US" sz="1200" b="0" u="none" strike="noStrike">
                          <a:solidFill>
                            <a:schemeClr val="tx1"/>
                          </a:solidFill>
                          <a:effectLst/>
                          <a:latin typeface="微软雅黑" panose="020B0503020204020204" charset="-122"/>
                          <a:ea typeface="微软雅黑" panose="020B0503020204020204" charset="-122"/>
                        </a:rPr>
                        <a:t>1.362g</a:t>
                      </a:r>
                      <a:endParaRPr lang="en-US" sz="1200" b="0" i="0" u="none" strike="noStrike">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0" u="none" strike="noStrike" dirty="0">
                          <a:solidFill>
                            <a:schemeClr val="tx1"/>
                          </a:solidFill>
                          <a:effectLst/>
                          <a:latin typeface="微软雅黑" panose="020B0503020204020204" charset="-122"/>
                          <a:ea typeface="微软雅黑" panose="020B0503020204020204" charset="-122"/>
                        </a:rPr>
                        <a:t>0.439g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0" u="none" strike="noStrike" dirty="0">
                          <a:solidFill>
                            <a:schemeClr val="tx1"/>
                          </a:solidFill>
                          <a:effectLst/>
                          <a:latin typeface="微软雅黑" panose="020B0503020204020204" charset="-122"/>
                          <a:ea typeface="微软雅黑" panose="020B0503020204020204" charset="-122"/>
                        </a:rPr>
                        <a:t>0.373g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altLang="zh-CN" sz="1200" b="0" u="none" strike="noStrike" dirty="0">
                          <a:solidFill>
                            <a:schemeClr val="tx1"/>
                          </a:solidFill>
                          <a:effectLst/>
                          <a:latin typeface="微软雅黑" panose="020B0503020204020204" charset="-122"/>
                          <a:ea typeface="微软雅黑" panose="020B0503020204020204" charset="-122"/>
                        </a:rPr>
                        <a:t>/</a:t>
                      </a:r>
                      <a:endParaRPr lang="en-US" altLang="zh-CN"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1" u="none" strike="noStrike" dirty="0">
                          <a:solidFill>
                            <a:schemeClr val="tx1"/>
                          </a:solidFill>
                          <a:effectLst/>
                          <a:latin typeface="微软雅黑" panose="020B0503020204020204" charset="-122"/>
                          <a:ea typeface="微软雅黑" panose="020B0503020204020204" charset="-122"/>
                        </a:rPr>
                        <a:t>0.153g</a:t>
                      </a:r>
                      <a:endParaRPr lang="en-US" sz="1200" b="1"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1" u="none" strike="noStrike" dirty="0">
                          <a:solidFill>
                            <a:schemeClr val="tx1"/>
                          </a:solidFill>
                          <a:effectLst/>
                          <a:latin typeface="微软雅黑" panose="020B0503020204020204" charset="-122"/>
                          <a:ea typeface="微软雅黑" panose="020B0503020204020204" charset="-122"/>
                        </a:rPr>
                        <a:t>0.681g</a:t>
                      </a:r>
                      <a:endParaRPr lang="en-US" sz="1200" b="1"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0" u="none" strike="noStrike" dirty="0">
                          <a:solidFill>
                            <a:schemeClr val="tx1"/>
                          </a:solidFill>
                          <a:effectLst/>
                          <a:latin typeface="微软雅黑" panose="020B0503020204020204" charset="-122"/>
                          <a:ea typeface="微软雅黑" panose="020B0503020204020204" charset="-122"/>
                        </a:rPr>
                        <a:t>0.561g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0" u="none" strike="noStrike" dirty="0">
                          <a:solidFill>
                            <a:schemeClr val="tx1"/>
                          </a:solidFill>
                          <a:effectLst/>
                          <a:latin typeface="微软雅黑" panose="020B0503020204020204" charset="-122"/>
                          <a:ea typeface="微软雅黑" panose="020B0503020204020204" charset="-122"/>
                        </a:rPr>
                        <a:t>50.0g</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zh-CN" altLang="en-US" sz="1200" b="1" u="none" strike="noStrike" dirty="0">
                          <a:solidFill>
                            <a:schemeClr val="tx1"/>
                          </a:solidFill>
                          <a:effectLst/>
                          <a:latin typeface="微软雅黑" panose="020B0503020204020204" charset="-122"/>
                          <a:ea typeface="微软雅黑" panose="020B0503020204020204" charset="-122"/>
                        </a:rPr>
                        <a:t>枸橼酸</a:t>
                      </a:r>
                      <a:r>
                        <a:rPr lang="zh-CN" altLang="en-US" sz="1200" b="0" u="none" strike="noStrike" dirty="0">
                          <a:solidFill>
                            <a:schemeClr val="tx1"/>
                          </a:solidFill>
                          <a:effectLst/>
                          <a:latin typeface="微软雅黑" panose="020B0503020204020204" charset="-122"/>
                          <a:ea typeface="微软雅黑" panose="020B0503020204020204" charset="-122"/>
                        </a:rPr>
                        <a:t>和注射用水</a:t>
                      </a:r>
                      <a:endParaRPr lang="zh-CN" alt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altLang="zh-CN" sz="1200" b="0" u="none" strike="noStrike" dirty="0">
                          <a:solidFill>
                            <a:schemeClr val="tx1"/>
                          </a:solidFill>
                          <a:effectLst/>
                          <a:latin typeface="微软雅黑" panose="020B0503020204020204" charset="-122"/>
                          <a:ea typeface="微软雅黑" panose="020B0503020204020204" charset="-122"/>
                        </a:rPr>
                        <a:t>4.7~5.3</a:t>
                      </a:r>
                      <a:endParaRPr lang="en-US" altLang="zh-CN"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c>
                  <a:txBody>
                    <a:bodyPr/>
                    <a:lstStyle/>
                    <a:p>
                      <a:pPr indent="0" algn="ctr" fontAlgn="ctr">
                        <a:lnSpc>
                          <a:spcPct val="100000"/>
                        </a:lnSpc>
                        <a:spcBef>
                          <a:spcPts val="1000"/>
                        </a:spcBef>
                      </a:pPr>
                      <a:r>
                        <a:rPr lang="en-US" sz="1200" b="0" u="none" strike="noStrike" dirty="0">
                          <a:solidFill>
                            <a:schemeClr val="tx1"/>
                          </a:solidFill>
                          <a:effectLst/>
                          <a:latin typeface="微软雅黑" panose="020B0503020204020204" charset="-122"/>
                          <a:ea typeface="微软雅黑" panose="020B0503020204020204" charset="-122"/>
                        </a:rPr>
                        <a:t>572~858</a:t>
                      </a:r>
                      <a:endParaRPr lang="en-US" sz="1200" b="0" i="0" u="none" strike="noStrike" dirty="0">
                        <a:solidFill>
                          <a:schemeClr val="tx1"/>
                        </a:solidFill>
                        <a:effectLst/>
                        <a:latin typeface="微软雅黑" panose="020B0503020204020204" charset="-122"/>
                        <a:ea typeface="微软雅黑" panose="020B0503020204020204" charset="-122"/>
                      </a:endParaRPr>
                    </a:p>
                  </a:txBody>
                  <a:tcPr marL="6350" marR="6350" marT="6350" marB="0" anchor="ctr"/>
                </a:tc>
              </a:tr>
            </a:tbl>
          </a:graphicData>
        </a:graphic>
      </p:graphicFrame>
      <p:sp>
        <p:nvSpPr>
          <p:cNvPr id="5" name="文本框 4"/>
          <p:cNvSpPr txBox="1"/>
          <p:nvPr>
            <p:custDataLst>
              <p:tags r:id="rId3"/>
            </p:custDataLst>
          </p:nvPr>
        </p:nvSpPr>
        <p:spPr>
          <a:xfrm>
            <a:off x="5153779" y="883258"/>
            <a:ext cx="2525487" cy="368300"/>
          </a:xfrm>
          <a:prstGeom prst="rect">
            <a:avLst/>
          </a:prstGeom>
          <a:noFill/>
        </p:spPr>
        <p:txBody>
          <a:bodyPr wrap="square">
            <a:spAutoFit/>
          </a:bodyPr>
          <a:lstStyle/>
          <a:p>
            <a:pPr algn="ctr"/>
            <a:r>
              <a:rPr lang="zh-CN" altLang="en-US" b="1" dirty="0">
                <a:solidFill>
                  <a:schemeClr val="accent2">
                    <a:lumMod val="50000"/>
                  </a:schemeClr>
                </a:solidFill>
                <a:latin typeface="微软雅黑" panose="020B0503020204020204" charset="-122"/>
                <a:ea typeface="微软雅黑" panose="020B0503020204020204" charset="-122"/>
                <a:sym typeface="+mn-ea"/>
              </a:rPr>
              <a:t>处方组成和</a:t>
            </a:r>
            <a:r>
              <a:rPr lang="zh-CN" altLang="en-US" sz="1800" b="1" dirty="0">
                <a:solidFill>
                  <a:schemeClr val="accent2">
                    <a:lumMod val="50000"/>
                  </a:schemeClr>
                </a:solidFill>
                <a:latin typeface="微软雅黑" panose="020B0503020204020204" charset="-122"/>
                <a:ea typeface="微软雅黑" panose="020B0503020204020204" charset="-122"/>
                <a:sym typeface="+mn-ea"/>
              </a:rPr>
              <a:t>理化性质</a:t>
            </a:r>
            <a:endParaRPr lang="zh-CN" altLang="en-US" dirty="0">
              <a:solidFill>
                <a:schemeClr val="accent2">
                  <a:lumMod val="50000"/>
                </a:schemeClr>
              </a:solidFill>
            </a:endParaRPr>
          </a:p>
        </p:txBody>
      </p:sp>
      <p:sp>
        <p:nvSpPr>
          <p:cNvPr id="16" name="标题 1"/>
          <p:cNvSpPr txBox="1"/>
          <p:nvPr>
            <p:custDataLst>
              <p:tags r:id="rId4"/>
            </p:custDataLst>
          </p:nvPr>
        </p:nvSpPr>
        <p:spPr>
          <a:xfrm>
            <a:off x="862960" y="0"/>
            <a:ext cx="2701508" cy="5787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a:solidFill>
                  <a:srgbClr val="039840"/>
                </a:solidFill>
                <a:latin typeface="微软雅黑" panose="020B0503020204020204" charset="-122"/>
                <a:ea typeface="微软雅黑" panose="020B0503020204020204" charset="-122"/>
              </a:rPr>
              <a:t>药品基本信息</a:t>
            </a:r>
            <a:endParaRPr lang="zh-CN" altLang="en-US" sz="2800" b="1" dirty="0">
              <a:solidFill>
                <a:srgbClr val="039840"/>
              </a:solidFill>
              <a:latin typeface="微软雅黑" panose="020B0503020204020204" charset="-122"/>
              <a:ea typeface="微软雅黑" panose="020B0503020204020204" charset="-122"/>
            </a:endParaRPr>
          </a:p>
        </p:txBody>
      </p:sp>
      <p:sp>
        <p:nvSpPr>
          <p:cNvPr id="19" name="文本框 18"/>
          <p:cNvSpPr txBox="1"/>
          <p:nvPr>
            <p:custDataLst>
              <p:tags r:id="rId5"/>
            </p:custDataLst>
          </p:nvPr>
        </p:nvSpPr>
        <p:spPr>
          <a:xfrm>
            <a:off x="74295" y="483235"/>
            <a:ext cx="5271770" cy="619760"/>
          </a:xfrm>
          <a:prstGeom prst="rect">
            <a:avLst/>
          </a:prstGeom>
          <a:noFill/>
        </p:spPr>
        <p:txBody>
          <a:bodyPr wrap="square" rtlCol="0">
            <a:noAutofit/>
          </a:bodyPr>
          <a:lstStyle/>
          <a:p>
            <a:r>
              <a:rPr lang="en-US" altLang="zh-CN" sz="4000" b="1" i="1" dirty="0">
                <a:solidFill>
                  <a:srgbClr val="FF0000"/>
                </a:solidFill>
                <a:latin typeface="Forte" panose="03060902040502070203" pitchFamily="66" charset="0"/>
              </a:rPr>
              <a:t>Vs </a:t>
            </a:r>
            <a:r>
              <a:rPr lang="zh-CN" altLang="en-US" sz="2400" b="1" dirty="0">
                <a:solidFill>
                  <a:srgbClr val="FF0000"/>
                </a:solidFill>
                <a:latin typeface="华文新魏" panose="02010800040101010101" pitchFamily="2" charset="-122"/>
                <a:ea typeface="华文新魏" panose="02010800040101010101" pitchFamily="2" charset="-122"/>
              </a:rPr>
              <a:t>复方电解质醋酸钠葡萄糖注射液</a:t>
            </a:r>
            <a:endParaRPr lang="zh-CN" altLang="en-US" sz="2400" b="1" dirty="0">
              <a:solidFill>
                <a:srgbClr val="FF0000"/>
              </a:solidFill>
              <a:latin typeface="华文新魏" panose="02010800040101010101" pitchFamily="2" charset="-122"/>
              <a:ea typeface="华文新魏" panose="02010800040101010101" pitchFamily="2" charset="-122"/>
            </a:endParaRPr>
          </a:p>
          <a:p>
            <a:r>
              <a:rPr lang="en-US" altLang="zh-CN" dirty="0"/>
              <a:t> </a:t>
            </a:r>
            <a:endParaRPr lang="zh-CN" altLang="en-US" dirty="0"/>
          </a:p>
        </p:txBody>
      </p:sp>
      <p:graphicFrame>
        <p:nvGraphicFramePr>
          <p:cNvPr id="4" name="表格 3"/>
          <p:cNvGraphicFramePr>
            <a:graphicFrameLocks noGrp="1"/>
          </p:cNvGraphicFramePr>
          <p:nvPr>
            <p:custDataLst>
              <p:tags r:id="rId6"/>
            </p:custDataLst>
          </p:nvPr>
        </p:nvGraphicFramePr>
        <p:xfrm>
          <a:off x="437515" y="3242945"/>
          <a:ext cx="11400155" cy="2954655"/>
        </p:xfrm>
        <a:graphic>
          <a:graphicData uri="http://schemas.openxmlformats.org/drawingml/2006/table">
            <a:tbl>
              <a:tblPr firstRow="1" bandRow="1">
                <a:tableStyleId>{D27102A9-8310-4765-A935-A1911B00CA55}</a:tableStyleId>
              </a:tblPr>
              <a:tblGrid>
                <a:gridCol w="1157605"/>
                <a:gridCol w="4413885"/>
                <a:gridCol w="3352800"/>
                <a:gridCol w="2475865"/>
              </a:tblGrid>
              <a:tr h="368300">
                <a:tc>
                  <a:txBody>
                    <a:bodyPr/>
                    <a:lstStyle/>
                    <a:p>
                      <a:pPr indent="-284480" algn="ctr" fontAlgn="auto">
                        <a:lnSpc>
                          <a:spcPct val="130000"/>
                        </a:lnSpc>
                        <a:spcBef>
                          <a:spcPts val="1000"/>
                        </a:spcBef>
                      </a:pPr>
                      <a:endParaRPr lang="zh-CN" altLang="en-US" sz="1400" b="1" dirty="0">
                        <a:solidFill>
                          <a:schemeClr val="accent2">
                            <a:lumMod val="75000"/>
                          </a:schemeClr>
                        </a:solidFill>
                        <a:latin typeface="微软雅黑" panose="020B0503020204020204" charset="-122"/>
                        <a:ea typeface="微软雅黑" panose="020B0503020204020204" charset="-122"/>
                      </a:endParaRPr>
                    </a:p>
                  </a:txBody>
                  <a:tcPr/>
                </a:tc>
                <a:tc>
                  <a:txBody>
                    <a:bodyPr/>
                    <a:lstStyle/>
                    <a:p>
                      <a:pPr indent="-284480" algn="ctr" fontAlgn="auto">
                        <a:lnSpc>
                          <a:spcPct val="130000"/>
                        </a:lnSpc>
                        <a:spcBef>
                          <a:spcPts val="1000"/>
                        </a:spcBef>
                      </a:pPr>
                      <a:r>
                        <a:rPr lang="zh-CN" altLang="en-US" sz="1400" b="1" dirty="0">
                          <a:solidFill>
                            <a:srgbClr val="2F2F2D"/>
                          </a:solidFill>
                          <a:latin typeface="微软雅黑" panose="020B0503020204020204" charset="-122"/>
                          <a:ea typeface="微软雅黑" panose="020B0503020204020204" charset="-122"/>
                        </a:rPr>
                        <a:t>备选参照品</a:t>
                      </a:r>
                      <a:endParaRPr lang="zh-CN" altLang="en-US" sz="1400" b="1" dirty="0">
                        <a:solidFill>
                          <a:srgbClr val="2F2F2D"/>
                        </a:solidFill>
                        <a:latin typeface="微软雅黑" panose="020B0503020204020204" charset="-122"/>
                        <a:ea typeface="微软雅黑" panose="020B0503020204020204" charset="-122"/>
                      </a:endParaRPr>
                    </a:p>
                  </a:txBody>
                  <a:tcPr/>
                </a:tc>
                <a:tc>
                  <a:txBody>
                    <a:bodyPr/>
                    <a:lstStyle/>
                    <a:p>
                      <a:pPr indent="-284480" algn="ctr" fontAlgn="auto">
                        <a:lnSpc>
                          <a:spcPct val="130000"/>
                        </a:lnSpc>
                        <a:spcBef>
                          <a:spcPts val="1000"/>
                        </a:spcBef>
                      </a:pPr>
                      <a:r>
                        <a:rPr lang="zh-CN" altLang="en-US" sz="1400" b="1" dirty="0">
                          <a:solidFill>
                            <a:srgbClr val="2A685A"/>
                          </a:solidFill>
                          <a:effectLst/>
                          <a:latin typeface="微软雅黑" panose="020B0503020204020204" charset="-122"/>
                          <a:ea typeface="微软雅黑" panose="020B0503020204020204" charset="-122"/>
                        </a:rPr>
                        <a:t>本品</a:t>
                      </a:r>
                      <a:endParaRPr lang="zh-CN" altLang="en-US" sz="1400" b="1" dirty="0">
                        <a:solidFill>
                          <a:srgbClr val="2A685A"/>
                        </a:solidFill>
                        <a:effectLst/>
                        <a:latin typeface="微软雅黑" panose="020B0503020204020204" charset="-122"/>
                        <a:ea typeface="微软雅黑" panose="020B0503020204020204" charset="-122"/>
                      </a:endParaRPr>
                    </a:p>
                  </a:txBody>
                  <a:tcPr/>
                </a:tc>
                <a:tc>
                  <a:txBody>
                    <a:bodyPr/>
                    <a:lstStyle/>
                    <a:p>
                      <a:pPr indent="-284480" algn="ctr" fontAlgn="auto">
                        <a:lnSpc>
                          <a:spcPct val="130000"/>
                        </a:lnSpc>
                        <a:spcBef>
                          <a:spcPts val="1000"/>
                        </a:spcBef>
                        <a:buNone/>
                      </a:pPr>
                      <a:r>
                        <a:rPr lang="zh-CN" altLang="en-US" sz="1400" b="1" dirty="0">
                          <a:solidFill>
                            <a:srgbClr val="2A685A"/>
                          </a:solidFill>
                          <a:effectLst/>
                          <a:latin typeface="微软雅黑" panose="020B0503020204020204" charset="-122"/>
                          <a:ea typeface="微软雅黑" panose="020B0503020204020204" charset="-122"/>
                        </a:rPr>
                        <a:t>本品优势</a:t>
                      </a:r>
                      <a:endParaRPr lang="zh-CN" altLang="en-US" sz="1400" b="1" dirty="0">
                        <a:solidFill>
                          <a:srgbClr val="2A685A"/>
                        </a:solidFill>
                        <a:effectLst/>
                        <a:latin typeface="微软雅黑" panose="020B0503020204020204" charset="-122"/>
                        <a:ea typeface="微软雅黑" panose="020B0503020204020204" charset="-122"/>
                      </a:endParaRPr>
                    </a:p>
                  </a:txBody>
                  <a:tcPr/>
                </a:tc>
              </a:tr>
              <a:tr h="533400">
                <a:tc>
                  <a:txBody>
                    <a:bodyPr/>
                    <a:lstStyle/>
                    <a:p>
                      <a:pPr indent="0" algn="l" fontAlgn="auto">
                        <a:lnSpc>
                          <a:spcPct val="130000"/>
                        </a:lnSpc>
                        <a:spcBef>
                          <a:spcPts val="0"/>
                        </a:spcBef>
                      </a:pPr>
                      <a:r>
                        <a:rPr lang="zh-CN" altLang="en-US" sz="1400" b="1" dirty="0">
                          <a:latin typeface="微软雅黑" panose="020B0503020204020204" charset="-122"/>
                          <a:ea typeface="微软雅黑" panose="020B0503020204020204" charset="-122"/>
                        </a:rPr>
                        <a:t>理化性质</a:t>
                      </a:r>
                      <a:endParaRPr lang="zh-CN" altLang="en-US" sz="1400" b="1" dirty="0">
                        <a:latin typeface="微软雅黑" panose="020B0503020204020204" charset="-122"/>
                        <a:ea typeface="微软雅黑" panose="020B0503020204020204" charset="-122"/>
                      </a:endParaRPr>
                    </a:p>
                    <a:p>
                      <a:pPr indent="0" algn="l" fontAlgn="auto">
                        <a:lnSpc>
                          <a:spcPct val="130000"/>
                        </a:lnSpc>
                        <a:spcBef>
                          <a:spcPts val="0"/>
                        </a:spcBef>
                      </a:pPr>
                      <a:endParaRPr lang="zh-CN" altLang="en-US" sz="1400" b="1" dirty="0">
                        <a:latin typeface="微软雅黑" panose="020B0503020204020204" charset="-122"/>
                        <a:ea typeface="微软雅黑" panose="020B0503020204020204" charset="-122"/>
                      </a:endParaRPr>
                    </a:p>
                  </a:txBody>
                  <a:tcPr/>
                </a:tc>
                <a:tc>
                  <a:txBody>
                    <a:bodyPr/>
                    <a:lstStyle/>
                    <a:p>
                      <a:pPr indent="0" algn="l" fontAlgn="auto">
                        <a:lnSpc>
                          <a:spcPct val="130000"/>
                        </a:lnSpc>
                        <a:spcBef>
                          <a:spcPts val="0"/>
                        </a:spcBef>
                      </a:pPr>
                      <a:r>
                        <a:rPr lang="en-US" altLang="zh-CN" sz="1400" kern="1200" dirty="0">
                          <a:solidFill>
                            <a:srgbClr val="2F2F2D"/>
                          </a:solidFill>
                          <a:effectLst/>
                          <a:latin typeface="微软雅黑" panose="020B0503020204020204" charset="-122"/>
                          <a:ea typeface="微软雅黑" panose="020B0503020204020204" charset="-122"/>
                          <a:cs typeface="+mn-cs"/>
                        </a:rPr>
                        <a:t>PH 4.7〜5.3</a:t>
                      </a:r>
                      <a:r>
                        <a:rPr lang="zh-CN" altLang="en-US" sz="1400" kern="1200" dirty="0">
                          <a:solidFill>
                            <a:srgbClr val="2F2F2D"/>
                          </a:solidFill>
                          <a:effectLst/>
                          <a:latin typeface="微软雅黑" panose="020B0503020204020204" charset="-122"/>
                          <a:ea typeface="微软雅黑" panose="020B0503020204020204" charset="-122"/>
                          <a:cs typeface="+mn-cs"/>
                        </a:rPr>
                        <a:t>，渗透压为</a:t>
                      </a:r>
                      <a:r>
                        <a:rPr lang="zh-CN" altLang="zh-CN" sz="1400" kern="1200" dirty="0">
                          <a:solidFill>
                            <a:srgbClr val="2F2F2D"/>
                          </a:solidFill>
                          <a:effectLst/>
                          <a:latin typeface="微软雅黑" panose="020B0503020204020204" charset="-122"/>
                          <a:ea typeface="微软雅黑" panose="020B0503020204020204" charset="-122"/>
                          <a:cs typeface="+mn-cs"/>
                        </a:rPr>
                        <a:t>572</a:t>
                      </a:r>
                      <a:r>
                        <a:rPr lang="en-US" altLang="zh-CN" sz="1400" kern="1200" dirty="0">
                          <a:solidFill>
                            <a:srgbClr val="2F2F2D"/>
                          </a:solidFill>
                          <a:effectLst/>
                          <a:latin typeface="微软雅黑" panose="020B0503020204020204" charset="-122"/>
                          <a:ea typeface="微软雅黑" panose="020B0503020204020204" charset="-122"/>
                          <a:cs typeface="+mn-cs"/>
                        </a:rPr>
                        <a:t>~858mOsmol/kg</a:t>
                      </a:r>
                      <a:endParaRPr lang="en-US" altLang="zh-CN" sz="1400" kern="1200" dirty="0">
                        <a:solidFill>
                          <a:srgbClr val="2F2F2D"/>
                        </a:solidFill>
                        <a:effectLst/>
                        <a:latin typeface="微软雅黑" panose="020B0503020204020204" charset="-122"/>
                        <a:ea typeface="微软雅黑" panose="020B0503020204020204" charset="-122"/>
                        <a:cs typeface="+mn-cs"/>
                      </a:endParaRPr>
                    </a:p>
                    <a:p>
                      <a:pPr indent="0" algn="l" fontAlgn="auto">
                        <a:lnSpc>
                          <a:spcPct val="130000"/>
                        </a:lnSpc>
                        <a:spcBef>
                          <a:spcPts val="0"/>
                        </a:spcBef>
                      </a:pPr>
                      <a:endParaRPr lang="zh-CN" altLang="en-US" sz="1400" kern="1200" dirty="0">
                        <a:solidFill>
                          <a:srgbClr val="2F2F2D"/>
                        </a:solidFill>
                        <a:effectLst/>
                        <a:latin typeface="微软雅黑" panose="020B0503020204020204" charset="-122"/>
                        <a:ea typeface="微软雅黑" panose="020B0503020204020204" charset="-122"/>
                        <a:cs typeface="+mn-cs"/>
                      </a:endParaRPr>
                    </a:p>
                  </a:txBody>
                  <a:tcPr/>
                </a:tc>
                <a:tc>
                  <a:txBody>
                    <a:bodyPr/>
                    <a:lstStyle/>
                    <a:p>
                      <a:pPr indent="0" algn="l" fontAlgn="auto">
                        <a:lnSpc>
                          <a:spcPct val="130000"/>
                        </a:lnSpc>
                        <a:spcBef>
                          <a:spcPts val="0"/>
                        </a:spcBef>
                        <a:buClrTx/>
                        <a:buSzTx/>
                        <a:buFont typeface="Wingdings" panose="05000000000000000000" pitchFamily="2" charset="2"/>
                        <a:buNone/>
                      </a:pPr>
                      <a:r>
                        <a:rPr lang="zh-CN" altLang="en-US" sz="1400" b="1" dirty="0">
                          <a:solidFill>
                            <a:schemeClr val="accent2">
                              <a:lumMod val="50000"/>
                            </a:schemeClr>
                          </a:solidFill>
                          <a:latin typeface="微软雅黑" panose="020B0503020204020204" charset="-122"/>
                          <a:ea typeface="微软雅黑" panose="020B0503020204020204" charset="-122"/>
                          <a:sym typeface="+mn-ea"/>
                        </a:rPr>
                        <a:t>pH 4.0〜6.5</a:t>
                      </a:r>
                      <a:endParaRPr lang="zh-CN" altLang="en-US" sz="1400" b="1" kern="1200" dirty="0">
                        <a:solidFill>
                          <a:schemeClr val="accent2">
                            <a:lumMod val="50000"/>
                          </a:schemeClr>
                        </a:solidFill>
                        <a:latin typeface="微软雅黑" panose="020B0503020204020204" charset="-122"/>
                        <a:ea typeface="微软雅黑" panose="020B0503020204020204" charset="-122"/>
                        <a:cs typeface="+mn-cs"/>
                      </a:endParaRPr>
                    </a:p>
                    <a:p>
                      <a:pPr indent="0" algn="l" fontAlgn="auto">
                        <a:lnSpc>
                          <a:spcPct val="130000"/>
                        </a:lnSpc>
                        <a:spcBef>
                          <a:spcPts val="0"/>
                        </a:spcBef>
                        <a:buClrTx/>
                        <a:buSzTx/>
                        <a:buFont typeface="Wingdings" panose="05000000000000000000" pitchFamily="2" charset="2"/>
                        <a:buNone/>
                      </a:pPr>
                      <a:r>
                        <a:rPr lang="zh-CN" altLang="en-US" sz="1400" b="1" dirty="0">
                          <a:solidFill>
                            <a:schemeClr val="accent2">
                              <a:lumMod val="50000"/>
                            </a:schemeClr>
                          </a:solidFill>
                          <a:latin typeface="微软雅黑" panose="020B0503020204020204" charset="-122"/>
                          <a:ea typeface="微软雅黑" panose="020B0503020204020204" charset="-122"/>
                          <a:sym typeface="+mn-ea"/>
                        </a:rPr>
                        <a:t>渗透压为530~590mOsmol/kg</a:t>
                      </a:r>
                      <a:endParaRPr lang="zh-CN" altLang="en-US" sz="1400" b="1" kern="1200" dirty="0">
                        <a:solidFill>
                          <a:schemeClr val="accent2">
                            <a:lumMod val="50000"/>
                          </a:schemeClr>
                        </a:solidFill>
                        <a:effectLst/>
                        <a:latin typeface="微软雅黑" panose="020B0503020204020204" charset="-122"/>
                        <a:ea typeface="微软雅黑" panose="020B0503020204020204" charset="-122"/>
                        <a:cs typeface="+mn-cs"/>
                      </a:endParaRPr>
                    </a:p>
                  </a:txBody>
                  <a:tcPr/>
                </a:tc>
                <a:tc>
                  <a:txBody>
                    <a:bodyPr/>
                    <a:lstStyle/>
                    <a:p>
                      <a:pPr indent="-284480" algn="ctr" fontAlgn="auto">
                        <a:lnSpc>
                          <a:spcPct val="130000"/>
                        </a:lnSpc>
                        <a:spcBef>
                          <a:spcPts val="1000"/>
                        </a:spcBef>
                      </a:pPr>
                      <a:r>
                        <a:rPr lang="zh-CN" altLang="zh-CN" sz="1400" b="1" dirty="0">
                          <a:solidFill>
                            <a:srgbClr val="C00000"/>
                          </a:solidFill>
                          <a:effectLst/>
                          <a:latin typeface="微软雅黑" panose="020B0503020204020204" charset="-122"/>
                          <a:ea typeface="微软雅黑" panose="020B0503020204020204" charset="-122"/>
                          <a:sym typeface="+mn-ea"/>
                        </a:rPr>
                        <a:t>渗透压更接近生理范围</a:t>
                      </a:r>
                      <a:endParaRPr lang="zh-CN" altLang="zh-CN" sz="1400" b="1" dirty="0">
                        <a:solidFill>
                          <a:srgbClr val="C00000"/>
                        </a:solidFill>
                        <a:effectLst/>
                        <a:latin typeface="微软雅黑" panose="020B0503020204020204" charset="-122"/>
                        <a:ea typeface="微软雅黑" panose="020B0503020204020204" charset="-122"/>
                        <a:sym typeface="+mn-ea"/>
                      </a:endParaRPr>
                    </a:p>
                  </a:txBody>
                  <a:tcPr anchor="ctr"/>
                </a:tc>
              </a:tr>
              <a:tr h="317500">
                <a:tc>
                  <a:txBody>
                    <a:bodyPr/>
                    <a:p>
                      <a:pPr indent="0" algn="l" fontAlgn="auto">
                        <a:lnSpc>
                          <a:spcPct val="130000"/>
                        </a:lnSpc>
                        <a:spcBef>
                          <a:spcPts val="0"/>
                        </a:spcBef>
                        <a:buNone/>
                      </a:pPr>
                      <a:r>
                        <a:rPr lang="zh-CN" altLang="en-US" sz="1400" b="1" dirty="0">
                          <a:latin typeface="微软雅黑" panose="020B0503020204020204" charset="-122"/>
                          <a:ea typeface="微软雅黑" panose="020B0503020204020204" charset="-122"/>
                          <a:sym typeface="+mn-ea"/>
                        </a:rPr>
                        <a:t>电解质</a:t>
                      </a:r>
                      <a:endParaRPr lang="zh-CN" altLang="en-US" sz="1400" b="1" dirty="0">
                        <a:latin typeface="微软雅黑" panose="020B0503020204020204" charset="-122"/>
                        <a:ea typeface="微软雅黑" panose="020B0503020204020204" charset="-122"/>
                      </a:endParaRPr>
                    </a:p>
                  </a:txBody>
                  <a:tcPr/>
                </a:tc>
                <a:tc>
                  <a:txBody>
                    <a:bodyPr/>
                    <a:p>
                      <a:pPr indent="0" algn="l" fontAlgn="auto">
                        <a:lnSpc>
                          <a:spcPct val="130000"/>
                        </a:lnSpc>
                        <a:spcBef>
                          <a:spcPts val="0"/>
                        </a:spcBef>
                        <a:buNone/>
                      </a:pPr>
                      <a:r>
                        <a:rPr lang="zh-CN" altLang="en-US" sz="1400" dirty="0">
                          <a:solidFill>
                            <a:srgbClr val="2F2F2D"/>
                          </a:solidFill>
                          <a:effectLst/>
                          <a:latin typeface="微软雅黑" panose="020B0503020204020204" charset="-122"/>
                          <a:ea typeface="微软雅黑" panose="020B0503020204020204" charset="-122"/>
                          <a:sym typeface="+mn-ea"/>
                        </a:rPr>
                        <a:t>高钾、高钙</a:t>
                      </a:r>
                      <a:endParaRPr lang="zh-CN" altLang="en-US" sz="1400" kern="1200" dirty="0">
                        <a:solidFill>
                          <a:srgbClr val="2F2F2D"/>
                        </a:solidFill>
                        <a:effectLst/>
                        <a:latin typeface="微软雅黑" panose="020B0503020204020204" charset="-122"/>
                        <a:ea typeface="微软雅黑" panose="020B0503020204020204" charset="-122"/>
                        <a:cs typeface="+mn-cs"/>
                      </a:endParaRPr>
                    </a:p>
                  </a:txBody>
                  <a:tcPr/>
                </a:tc>
                <a:tc>
                  <a:txBody>
                    <a:bodyPr/>
                    <a:p>
                      <a:pPr indent="0" algn="l" fontAlgn="auto">
                        <a:lnSpc>
                          <a:spcPct val="130000"/>
                        </a:lnSpc>
                        <a:spcBef>
                          <a:spcPts val="0"/>
                        </a:spcBef>
                        <a:buClrTx/>
                        <a:buSzTx/>
                        <a:buFont typeface="Wingdings" panose="05000000000000000000" pitchFamily="2" charset="2"/>
                        <a:buNone/>
                      </a:pPr>
                      <a:r>
                        <a:rPr lang="zh-CN" altLang="en-US" sz="1400" b="1" dirty="0">
                          <a:solidFill>
                            <a:schemeClr val="accent2">
                              <a:lumMod val="50000"/>
                            </a:schemeClr>
                          </a:solidFill>
                          <a:latin typeface="微软雅黑" panose="020B0503020204020204" charset="-122"/>
                          <a:ea typeface="微软雅黑" panose="020B0503020204020204" charset="-122"/>
                          <a:sym typeface="+mn-lt"/>
                        </a:rPr>
                        <a:t>Na+  K+  Ca2+  Cl-  与血浆相近 </a:t>
                      </a:r>
                      <a:endParaRPr lang="zh-CN" altLang="en-US" sz="1400" b="1" kern="1200" dirty="0">
                        <a:solidFill>
                          <a:schemeClr val="accent2">
                            <a:lumMod val="50000"/>
                          </a:schemeClr>
                        </a:solidFill>
                        <a:latin typeface="微软雅黑" panose="020B0503020204020204" charset="-122"/>
                        <a:ea typeface="微软雅黑" panose="020B0503020204020204" charset="-122"/>
                        <a:cs typeface="+mn-cs"/>
                      </a:endParaRPr>
                    </a:p>
                  </a:txBody>
                  <a:tcPr/>
                </a:tc>
                <a:tc>
                  <a:txBody>
                    <a:bodyPr/>
                    <a:p>
                      <a:pPr indent="-284480" algn="ctr" fontAlgn="auto">
                        <a:lnSpc>
                          <a:spcPct val="130000"/>
                        </a:lnSpc>
                        <a:spcBef>
                          <a:spcPts val="1000"/>
                        </a:spcBef>
                        <a:buNone/>
                      </a:pPr>
                      <a:r>
                        <a:rPr lang="zh-CN" altLang="en-US" sz="1400" b="1" dirty="0">
                          <a:solidFill>
                            <a:srgbClr val="C00000"/>
                          </a:solidFill>
                          <a:latin typeface="微软雅黑" panose="020B0503020204020204" charset="-122"/>
                          <a:ea typeface="微软雅黑" panose="020B0503020204020204" charset="-122"/>
                          <a:sym typeface="+mn-ea"/>
                        </a:rPr>
                        <a:t>电解质离子浓度与血浆接近</a:t>
                      </a:r>
                      <a:endParaRPr lang="zh-CN" altLang="en-US" sz="1400" b="1" dirty="0">
                        <a:solidFill>
                          <a:srgbClr val="C00000"/>
                        </a:solidFill>
                        <a:latin typeface="微软雅黑" panose="020B0503020204020204" charset="-122"/>
                        <a:ea typeface="微软雅黑" panose="020B0503020204020204" charset="-122"/>
                        <a:sym typeface="+mn-ea"/>
                      </a:endParaRPr>
                    </a:p>
                  </a:txBody>
                  <a:tcPr anchor="ctr"/>
                </a:tc>
              </a:tr>
              <a:tr h="368300">
                <a:tc>
                  <a:txBody>
                    <a:bodyPr/>
                    <a:p>
                      <a:pPr indent="0" algn="l" fontAlgn="ctr">
                        <a:lnSpc>
                          <a:spcPct val="130000"/>
                        </a:lnSpc>
                        <a:spcBef>
                          <a:spcPts val="0"/>
                        </a:spcBef>
                        <a:buNone/>
                      </a:pPr>
                      <a:r>
                        <a:rPr lang="zh-CN" altLang="en-US" sz="1400" b="1" dirty="0">
                          <a:solidFill>
                            <a:srgbClr val="FF0000"/>
                          </a:solidFill>
                          <a:latin typeface="微软雅黑" panose="020B0503020204020204" charset="-122"/>
                          <a:ea typeface="微软雅黑" panose="020B0503020204020204" charset="-122"/>
                        </a:rPr>
                        <a:t>儿科用药</a:t>
                      </a:r>
                      <a:endParaRPr lang="zh-CN" altLang="en-US" sz="1400" b="1" dirty="0">
                        <a:solidFill>
                          <a:srgbClr val="FF0000"/>
                        </a:solidFill>
                        <a:latin typeface="微软雅黑" panose="020B0503020204020204" charset="-122"/>
                        <a:ea typeface="微软雅黑" panose="020B0503020204020204" charset="-122"/>
                      </a:endParaRPr>
                    </a:p>
                  </a:txBody>
                  <a:tcPr>
                    <a:solidFill>
                      <a:schemeClr val="accent4">
                        <a:lumMod val="20000"/>
                        <a:lumOff val="80000"/>
                      </a:schemeClr>
                    </a:solidFill>
                  </a:tcPr>
                </a:tc>
                <a:tc>
                  <a:txBody>
                    <a:bodyPr/>
                    <a:p>
                      <a:pPr indent="0" algn="l" fontAlgn="auto">
                        <a:lnSpc>
                          <a:spcPct val="130000"/>
                        </a:lnSpc>
                        <a:spcBef>
                          <a:spcPts val="0"/>
                        </a:spcBef>
                        <a:buNone/>
                      </a:pPr>
                      <a:r>
                        <a:rPr lang="zh-CN" altLang="en-US" sz="1400" b="1" dirty="0">
                          <a:solidFill>
                            <a:srgbClr val="FF0000"/>
                          </a:solidFill>
                          <a:latin typeface="微软雅黑" panose="020B0503020204020204" charset="-122"/>
                          <a:ea typeface="微软雅黑" panose="020B0503020204020204" charset="-122"/>
                        </a:rPr>
                        <a:t>国内外未进行儿科临床研究，说明书无儿科适应症</a:t>
                      </a:r>
                      <a:endParaRPr lang="zh-CN" altLang="en-US" sz="1400" b="1" dirty="0">
                        <a:solidFill>
                          <a:srgbClr val="FF0000"/>
                        </a:solidFill>
                        <a:latin typeface="微软雅黑" panose="020B0503020204020204" charset="-122"/>
                        <a:ea typeface="微软雅黑" panose="020B0503020204020204" charset="-122"/>
                      </a:endParaRPr>
                    </a:p>
                  </a:txBody>
                  <a:tcPr>
                    <a:solidFill>
                      <a:schemeClr val="accent4">
                        <a:lumMod val="20000"/>
                        <a:lumOff val="80000"/>
                      </a:schemeClr>
                    </a:solidFill>
                  </a:tcPr>
                </a:tc>
                <a:tc>
                  <a:txBody>
                    <a:bodyPr/>
                    <a:p>
                      <a:pPr indent="0" algn="l" fontAlgn="auto">
                        <a:lnSpc>
                          <a:spcPct val="130000"/>
                        </a:lnSpc>
                        <a:spcBef>
                          <a:spcPts val="0"/>
                        </a:spcBef>
                        <a:buFont typeface="Wingdings" panose="05000000000000000000" pitchFamily="2" charset="2"/>
                        <a:buNone/>
                      </a:pPr>
                      <a:r>
                        <a:rPr lang="zh-CN" altLang="en-US" sz="1400" b="1" dirty="0">
                          <a:solidFill>
                            <a:srgbClr val="FF0000"/>
                          </a:solidFill>
                          <a:latin typeface="微软雅黑" panose="020B0503020204020204" charset="-122"/>
                          <a:ea typeface="微软雅黑" panose="020B0503020204020204" charset="-122"/>
                        </a:rPr>
                        <a:t>有临床研究依据，说明书有儿科适应症</a:t>
                      </a:r>
                      <a:endParaRPr lang="zh-CN" altLang="en-US" sz="1400" b="1" dirty="0">
                        <a:solidFill>
                          <a:srgbClr val="FF0000"/>
                        </a:solidFill>
                        <a:latin typeface="微软雅黑" panose="020B0503020204020204" charset="-122"/>
                        <a:ea typeface="微软雅黑" panose="020B0503020204020204" charset="-122"/>
                      </a:endParaRPr>
                    </a:p>
                  </a:txBody>
                  <a:tcPr>
                    <a:solidFill>
                      <a:schemeClr val="accent4">
                        <a:lumMod val="20000"/>
                        <a:lumOff val="80000"/>
                      </a:schemeClr>
                    </a:solidFill>
                  </a:tcPr>
                </a:tc>
                <a:tc>
                  <a:txBody>
                    <a:bodyPr/>
                    <a:p>
                      <a:pPr indent="-284480" algn="ctr" fontAlgn="auto">
                        <a:lnSpc>
                          <a:spcPct val="130000"/>
                        </a:lnSpc>
                        <a:spcBef>
                          <a:spcPts val="1000"/>
                        </a:spcBef>
                        <a:buNone/>
                      </a:pPr>
                      <a:r>
                        <a:rPr lang="en-US" altLang="zh-CN" sz="1400" b="1" dirty="0">
                          <a:solidFill>
                            <a:srgbClr val="C00000"/>
                          </a:solidFill>
                          <a:latin typeface="微软雅黑" panose="020B0503020204020204" charset="-122"/>
                          <a:ea typeface="微软雅黑" panose="020B0503020204020204" charset="-122"/>
                          <a:sym typeface="+mn-ea"/>
                        </a:rPr>
                        <a:t> </a:t>
                      </a:r>
                      <a:r>
                        <a:rPr lang="zh-CN" altLang="en-US" sz="1400" b="1" dirty="0">
                          <a:solidFill>
                            <a:srgbClr val="C00000"/>
                          </a:solidFill>
                          <a:latin typeface="微软雅黑" panose="020B0503020204020204" charset="-122"/>
                          <a:ea typeface="微软雅黑" panose="020B0503020204020204" charset="-122"/>
                          <a:sym typeface="+mn-ea"/>
                        </a:rPr>
                        <a:t>适用于小儿患者</a:t>
                      </a:r>
                      <a:endParaRPr lang="zh-CN" altLang="en-US" sz="1400" b="1" dirty="0">
                        <a:solidFill>
                          <a:srgbClr val="C00000"/>
                        </a:solidFill>
                        <a:latin typeface="微软雅黑" panose="020B0503020204020204" charset="-122"/>
                        <a:ea typeface="微软雅黑" panose="020B0503020204020204" charset="-122"/>
                        <a:sym typeface="+mn-ea"/>
                      </a:endParaRPr>
                    </a:p>
                  </a:txBody>
                  <a:tcPr anchor="ctr">
                    <a:solidFill>
                      <a:schemeClr val="accent4">
                        <a:lumMod val="20000"/>
                        <a:lumOff val="80000"/>
                      </a:schemeClr>
                    </a:solidFill>
                  </a:tcPr>
                </a:tc>
              </a:tr>
              <a:tr h="1204595">
                <a:tc>
                  <a:txBody>
                    <a:bodyPr/>
                    <a:lstStyle/>
                    <a:p>
                      <a:pPr indent="0" algn="l" fontAlgn="ctr">
                        <a:lnSpc>
                          <a:spcPct val="130000"/>
                        </a:lnSpc>
                        <a:spcBef>
                          <a:spcPts val="0"/>
                        </a:spcBef>
                      </a:pPr>
                      <a:endParaRPr lang="zh-CN" altLang="en-US" sz="1400" b="1" dirty="0">
                        <a:latin typeface="微软雅黑" panose="020B0503020204020204" charset="-122"/>
                        <a:ea typeface="微软雅黑" panose="020B0503020204020204" charset="-122"/>
                      </a:endParaRPr>
                    </a:p>
                    <a:p>
                      <a:pPr indent="0" algn="l" fontAlgn="ctr">
                        <a:lnSpc>
                          <a:spcPct val="130000"/>
                        </a:lnSpc>
                        <a:spcBef>
                          <a:spcPts val="0"/>
                        </a:spcBef>
                      </a:pPr>
                      <a:r>
                        <a:rPr lang="zh-CN" altLang="en-US" sz="1400" b="1" dirty="0">
                          <a:latin typeface="微软雅黑" panose="020B0503020204020204" charset="-122"/>
                          <a:ea typeface="微软雅黑" panose="020B0503020204020204" charset="-122"/>
                        </a:rPr>
                        <a:t>说明书</a:t>
                      </a:r>
                      <a:endParaRPr lang="zh-CN" altLang="en-US" sz="1400" b="1" dirty="0">
                        <a:latin typeface="微软雅黑" panose="020B0503020204020204" charset="-122"/>
                        <a:ea typeface="微软雅黑" panose="020B0503020204020204" charset="-122"/>
                      </a:endParaRPr>
                    </a:p>
                    <a:p>
                      <a:pPr indent="0" algn="l" fontAlgn="ctr">
                        <a:lnSpc>
                          <a:spcPct val="130000"/>
                        </a:lnSpc>
                        <a:spcBef>
                          <a:spcPts val="0"/>
                        </a:spcBef>
                      </a:pPr>
                      <a:r>
                        <a:rPr lang="zh-CN" altLang="en-US" sz="1400" b="1" dirty="0">
                          <a:latin typeface="微软雅黑" panose="020B0503020204020204" charset="-122"/>
                          <a:ea typeface="微软雅黑" panose="020B0503020204020204" charset="-122"/>
                        </a:rPr>
                        <a:t>禁忌</a:t>
                      </a:r>
                      <a:endParaRPr lang="zh-CN" altLang="en-US" sz="1400" b="1" dirty="0">
                        <a:latin typeface="微软雅黑" panose="020B0503020204020204" charset="-122"/>
                        <a:ea typeface="微软雅黑" panose="020B0503020204020204" charset="-122"/>
                      </a:endParaRPr>
                    </a:p>
                  </a:txBody>
                  <a:tcPr/>
                </a:tc>
                <a:tc>
                  <a:txBody>
                    <a:bodyPr/>
                    <a:lstStyle/>
                    <a:p>
                      <a:pPr indent="0" algn="l" fontAlgn="auto">
                        <a:lnSpc>
                          <a:spcPct val="130000"/>
                        </a:lnSpc>
                        <a:spcBef>
                          <a:spcPts val="0"/>
                        </a:spcBef>
                      </a:pPr>
                      <a:r>
                        <a:rPr lang="en-US" altLang="zh-CN" sz="1400" dirty="0">
                          <a:solidFill>
                            <a:srgbClr val="2F2F2D"/>
                          </a:solidFill>
                          <a:latin typeface="微软雅黑" panose="020B0503020204020204" charset="-122"/>
                          <a:ea typeface="微软雅黑" panose="020B0503020204020204" charset="-122"/>
                        </a:rPr>
                        <a:t>1.</a:t>
                      </a:r>
                      <a:r>
                        <a:rPr lang="zh-CN" altLang="en-US" sz="1400" dirty="0">
                          <a:solidFill>
                            <a:srgbClr val="2F2F2D"/>
                          </a:solidFill>
                          <a:latin typeface="微软雅黑" panose="020B0503020204020204" charset="-122"/>
                          <a:ea typeface="微软雅黑" panose="020B0503020204020204" charset="-122"/>
                        </a:rPr>
                        <a:t>对本品中任何成份过敏者禁用。</a:t>
                      </a:r>
                      <a:endParaRPr lang="en-US" altLang="zh-CN" sz="1400" dirty="0">
                        <a:solidFill>
                          <a:srgbClr val="2F2F2D"/>
                        </a:solidFill>
                        <a:latin typeface="微软雅黑" panose="020B0503020204020204" charset="-122"/>
                        <a:ea typeface="微软雅黑" panose="020B0503020204020204" charset="-122"/>
                      </a:endParaRPr>
                    </a:p>
                    <a:p>
                      <a:pPr indent="0" algn="l" fontAlgn="auto">
                        <a:lnSpc>
                          <a:spcPct val="130000"/>
                        </a:lnSpc>
                        <a:spcBef>
                          <a:spcPts val="0"/>
                        </a:spcBef>
                      </a:pPr>
                      <a:r>
                        <a:rPr lang="en-US" altLang="zh-CN" sz="1400" dirty="0">
                          <a:solidFill>
                            <a:srgbClr val="2F2F2D"/>
                          </a:solidFill>
                          <a:latin typeface="微软雅黑" panose="020B0503020204020204" charset="-122"/>
                          <a:ea typeface="微软雅黑" panose="020B0503020204020204" charset="-122"/>
                        </a:rPr>
                        <a:t>2.</a:t>
                      </a:r>
                      <a:r>
                        <a:rPr lang="zh-CN" altLang="en-US" sz="1400" dirty="0">
                          <a:solidFill>
                            <a:schemeClr val="tx1"/>
                          </a:solidFill>
                          <a:latin typeface="微软雅黑" panose="020B0503020204020204" charset="-122"/>
                          <a:ea typeface="微软雅黑" panose="020B0503020204020204" charset="-122"/>
                        </a:rPr>
                        <a:t>高钾血症、少尿、艾迪生病、重度烧伤、高氮质血症、甲状旁腺功能减退症患者、高磷血症、高钙血症、高镁血症、甲状腺功能减退症患者</a:t>
                      </a:r>
                      <a:r>
                        <a:rPr lang="zh-CN" altLang="en-US" sz="1400" dirty="0">
                          <a:solidFill>
                            <a:srgbClr val="2F2F2D"/>
                          </a:solidFill>
                          <a:latin typeface="微软雅黑" panose="020B0503020204020204" charset="-122"/>
                          <a:ea typeface="微软雅黑" panose="020B0503020204020204" charset="-122"/>
                        </a:rPr>
                        <a:t>禁用</a:t>
                      </a:r>
                      <a:endParaRPr lang="zh-CN" altLang="en-US" sz="1400" dirty="0">
                        <a:solidFill>
                          <a:srgbClr val="2F2F2D"/>
                        </a:solidFill>
                        <a:latin typeface="微软雅黑" panose="020B0503020204020204" charset="-122"/>
                        <a:ea typeface="微软雅黑" panose="020B0503020204020204" charset="-122"/>
                      </a:endParaRPr>
                    </a:p>
                  </a:txBody>
                  <a:tcPr/>
                </a:tc>
                <a:tc>
                  <a:txBody>
                    <a:bodyPr/>
                    <a:lstStyle/>
                    <a:p>
                      <a:pPr indent="0" algn="l" fontAlgn="auto">
                        <a:lnSpc>
                          <a:spcPct val="130000"/>
                        </a:lnSpc>
                        <a:spcBef>
                          <a:spcPts val="0"/>
                        </a:spcBef>
                        <a:buFont typeface="Wingdings" panose="05000000000000000000" pitchFamily="2" charset="2"/>
                        <a:buNone/>
                      </a:pPr>
                      <a:endParaRPr lang="zh-CN" altLang="en-US" sz="1400" b="1" dirty="0">
                        <a:solidFill>
                          <a:schemeClr val="accent2">
                            <a:lumMod val="50000"/>
                          </a:schemeClr>
                        </a:solidFill>
                        <a:latin typeface="微软雅黑" panose="020B0503020204020204" charset="-122"/>
                        <a:ea typeface="微软雅黑" panose="020B0503020204020204" charset="-122"/>
                      </a:endParaRPr>
                    </a:p>
                    <a:p>
                      <a:pPr indent="0" algn="l" fontAlgn="auto">
                        <a:lnSpc>
                          <a:spcPct val="130000"/>
                        </a:lnSpc>
                        <a:spcBef>
                          <a:spcPts val="0"/>
                        </a:spcBef>
                        <a:buFont typeface="Wingdings" panose="05000000000000000000" pitchFamily="2" charset="2"/>
                        <a:buNone/>
                      </a:pPr>
                      <a:r>
                        <a:rPr lang="zh-CN" altLang="en-US" sz="1400" b="1" dirty="0">
                          <a:solidFill>
                            <a:schemeClr val="accent2">
                              <a:lumMod val="50000"/>
                            </a:schemeClr>
                          </a:solidFill>
                          <a:latin typeface="微软雅黑" panose="020B0503020204020204" charset="-122"/>
                          <a:ea typeface="微软雅黑" panose="020B0503020204020204" charset="-122"/>
                        </a:rPr>
                        <a:t>对本品中任何成份过敏者禁用</a:t>
                      </a:r>
                      <a:endParaRPr lang="zh-CN" altLang="en-US" sz="1400" b="1" dirty="0">
                        <a:solidFill>
                          <a:schemeClr val="accent2">
                            <a:lumMod val="50000"/>
                          </a:schemeClr>
                        </a:solidFill>
                        <a:latin typeface="微软雅黑" panose="020B0503020204020204" charset="-122"/>
                        <a:ea typeface="微软雅黑" panose="020B0503020204020204" charset="-122"/>
                      </a:endParaRPr>
                    </a:p>
                  </a:txBody>
                  <a:tcPr/>
                </a:tc>
                <a:tc>
                  <a:txBody>
                    <a:bodyPr/>
                    <a:lstStyle/>
                    <a:p>
                      <a:pPr indent="-284480" algn="ctr" fontAlgn="auto">
                        <a:lnSpc>
                          <a:spcPct val="130000"/>
                        </a:lnSpc>
                        <a:spcBef>
                          <a:spcPts val="1000"/>
                        </a:spcBef>
                      </a:pPr>
                      <a:r>
                        <a:rPr lang="zh-CN" altLang="en-US" sz="1400" b="1" dirty="0">
                          <a:solidFill>
                            <a:srgbClr val="C00000"/>
                          </a:solidFill>
                          <a:latin typeface="微软雅黑" panose="020B0503020204020204" charset="-122"/>
                          <a:ea typeface="微软雅黑" panose="020B0503020204020204" charset="-122"/>
                          <a:sym typeface="+mn-ea"/>
                        </a:rPr>
                        <a:t>禁忌人群更少</a:t>
                      </a:r>
                      <a:endParaRPr lang="zh-CN" altLang="en-US" sz="1400" b="1" dirty="0">
                        <a:solidFill>
                          <a:srgbClr val="C00000"/>
                        </a:solidFill>
                        <a:latin typeface="微软雅黑" panose="020B0503020204020204" charset="-122"/>
                        <a:ea typeface="微软雅黑" panose="020B0503020204020204" charset="-122"/>
                        <a:sym typeface="+mn-ea"/>
                      </a:endParaRPr>
                    </a:p>
                    <a:p>
                      <a:pPr indent="-284480" algn="ctr" fontAlgn="auto">
                        <a:lnSpc>
                          <a:spcPct val="130000"/>
                        </a:lnSpc>
                        <a:spcBef>
                          <a:spcPts val="1000"/>
                        </a:spcBef>
                      </a:pPr>
                      <a:r>
                        <a:rPr lang="zh-CN" altLang="en-US" sz="1400" b="1" dirty="0">
                          <a:solidFill>
                            <a:srgbClr val="C00000"/>
                          </a:solidFill>
                          <a:latin typeface="微软雅黑" panose="020B0503020204020204" charset="-122"/>
                          <a:ea typeface="微软雅黑" panose="020B0503020204020204" charset="-122"/>
                          <a:sym typeface="+mn-ea"/>
                        </a:rPr>
                        <a:t>适用范围更广泛</a:t>
                      </a:r>
                      <a:endParaRPr lang="zh-CN" altLang="en-US" sz="1400" b="1" dirty="0">
                        <a:solidFill>
                          <a:srgbClr val="C00000"/>
                        </a:solidFill>
                        <a:latin typeface="微软雅黑" panose="020B0503020204020204" charset="-122"/>
                        <a:ea typeface="微软雅黑" panose="020B0503020204020204" charset="-122"/>
                        <a:sym typeface="+mn-ea"/>
                      </a:endParaRPr>
                    </a:p>
                  </a:txBody>
                  <a:tcPr anchor="ctr"/>
                </a:tc>
              </a:tr>
            </a:tbl>
          </a:graphicData>
        </a:graphic>
      </p:graphicFrame>
      <p:sp>
        <p:nvSpPr>
          <p:cNvPr id="6" name="圆角矩形 9"/>
          <p:cNvSpPr/>
          <p:nvPr>
            <p:custDataLst>
              <p:tags r:id="rId7"/>
            </p:custDataLst>
          </p:nvPr>
        </p:nvSpPr>
        <p:spPr>
          <a:xfrm>
            <a:off x="9450070" y="3256915"/>
            <a:ext cx="2388235" cy="2967355"/>
          </a:xfrm>
          <a:prstGeom prst="roundRect">
            <a:avLst>
              <a:gd name="adj" fmla="val 10936"/>
            </a:avLst>
          </a:prstGeom>
          <a:ln w="25400">
            <a:solidFill>
              <a:srgbClr val="FF0000"/>
            </a:solidFill>
          </a:ln>
        </p:spPr>
        <p:style>
          <a:lnRef idx="2">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Tree>
    <p:custDataLst>
      <p:tags r:id="rId8"/>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524510" y="885190"/>
            <a:ext cx="11232515" cy="3125470"/>
          </a:xfrm>
          <a:prstGeom prst="rect">
            <a:avLst/>
          </a:prstGeom>
          <a:solidFill>
            <a:srgbClr val="F2FAF5"/>
          </a:solidFill>
          <a:ln>
            <a:solidFill>
              <a:srgbClr val="0398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文本框 7"/>
          <p:cNvSpPr txBox="1"/>
          <p:nvPr>
            <p:custDataLst>
              <p:tags r:id="rId2"/>
            </p:custDataLst>
          </p:nvPr>
        </p:nvSpPr>
        <p:spPr>
          <a:xfrm>
            <a:off x="524510" y="819785"/>
            <a:ext cx="11232515" cy="3190875"/>
          </a:xfrm>
          <a:prstGeom prst="rect">
            <a:avLst/>
          </a:prstGeom>
          <a:noFill/>
        </p:spPr>
        <p:txBody>
          <a:bodyPr wrap="square" rtlCol="0">
            <a:noAutofit/>
          </a:bodyPr>
          <a:lstStyle/>
          <a:p>
            <a:pPr marL="284480" indent="-284480" algn="just" fontAlgn="auto">
              <a:lnSpc>
                <a:spcPct val="130000"/>
              </a:lnSpc>
              <a:spcBef>
                <a:spcPts val="800"/>
              </a:spcBef>
              <a:buFont typeface="Arial" panose="020B0604020202020204" pitchFamily="34" charset="0"/>
              <a:buNone/>
            </a:pPr>
            <a:r>
              <a:rPr lang="zh-CN" altLang="en-US" sz="1400" b="1" dirty="0">
                <a:solidFill>
                  <a:schemeClr val="accent2">
                    <a:lumMod val="50000"/>
                  </a:schemeClr>
                </a:solidFill>
                <a:latin typeface="微软雅黑" panose="020B0503020204020204" charset="-122"/>
                <a:ea typeface="微软雅黑" panose="020B0503020204020204" charset="-122"/>
                <a:sym typeface="+mn-ea"/>
              </a:rPr>
              <a:t>不良反应</a:t>
            </a:r>
            <a:endParaRPr lang="zh-CN" altLang="en-US" sz="1400" b="1" dirty="0">
              <a:solidFill>
                <a:schemeClr val="accent2">
                  <a:lumMod val="50000"/>
                </a:schemeClr>
              </a:solidFill>
              <a:latin typeface="微软雅黑" panose="020B0503020204020204" charset="-122"/>
              <a:ea typeface="微软雅黑" panose="020B0503020204020204" charset="-122"/>
              <a:sym typeface="+mn-ea"/>
            </a:endParaRPr>
          </a:p>
          <a:p>
            <a:pPr marL="284480" indent="-284480" algn="just" fontAlgn="auto">
              <a:lnSpc>
                <a:spcPct val="130000"/>
              </a:lnSpc>
              <a:spcBef>
                <a:spcPts val="800"/>
              </a:spcBef>
              <a:buFont typeface="Arial" panose="020B0604020202020204" pitchFamily="34" charset="0"/>
              <a:buChar char="•"/>
            </a:pPr>
            <a:r>
              <a:rPr lang="zh-CN" altLang="en-US" sz="1400" dirty="0">
                <a:latin typeface="微软雅黑" panose="020B0503020204020204" charset="-122"/>
                <a:ea typeface="微软雅黑" panose="020B0503020204020204" charset="-122"/>
                <a:cs typeface="Times New Roman" panose="02020603050405020304" pitchFamily="18" charset="0"/>
                <a:sym typeface="+mn-ea"/>
              </a:rPr>
              <a:t>大剂量、快速给药可</a:t>
            </a:r>
            <a:r>
              <a:rPr lang="zh-CN" altLang="en-US" sz="1400" dirty="0">
                <a:latin typeface="微软雅黑" panose="020B0503020204020204" charset="-122"/>
                <a:ea typeface="微软雅黑" panose="020B0503020204020204" charset="-122"/>
                <a:sym typeface="+mn-ea"/>
              </a:rPr>
              <a:t>能会出现脑水肿、肺水肿和外周水肿（频率未知）；代谢异常如高血糖、尿糖；肝功能异常。</a:t>
            </a:r>
            <a:endParaRPr lang="zh-CN" altLang="en-US" sz="1400" dirty="0">
              <a:latin typeface="微软雅黑" panose="020B0503020204020204" charset="-122"/>
              <a:ea typeface="微软雅黑" panose="020B0503020204020204" charset="-122"/>
              <a:sym typeface="+mn-ea"/>
            </a:endParaRPr>
          </a:p>
          <a:p>
            <a:pPr marL="284480" indent="-284480" algn="just" fontAlgn="auto">
              <a:lnSpc>
                <a:spcPct val="130000"/>
              </a:lnSpc>
              <a:spcBef>
                <a:spcPts val="800"/>
              </a:spcBef>
              <a:buFont typeface="Arial" panose="020B0604020202020204" pitchFamily="34" charset="0"/>
              <a:buNone/>
            </a:pPr>
            <a:r>
              <a:rPr lang="zh-CN" altLang="en-US" sz="1400" b="1" dirty="0">
                <a:solidFill>
                  <a:schemeClr val="accent2">
                    <a:lumMod val="50000"/>
                  </a:schemeClr>
                </a:solidFill>
                <a:latin typeface="微软雅黑" panose="020B0503020204020204" charset="-122"/>
                <a:ea typeface="微软雅黑" panose="020B0503020204020204" charset="-122"/>
                <a:sym typeface="+mn-ea"/>
              </a:rPr>
              <a:t>临床安全性</a:t>
            </a:r>
            <a:endParaRPr lang="zh-CN" altLang="en-US" sz="1400" b="1" dirty="0">
              <a:solidFill>
                <a:schemeClr val="accent2">
                  <a:lumMod val="50000"/>
                </a:schemeClr>
              </a:solidFill>
              <a:latin typeface="微软雅黑" panose="020B0503020204020204" charset="-122"/>
              <a:ea typeface="微软雅黑" panose="020B0503020204020204" charset="-122"/>
              <a:sym typeface="+mn-ea"/>
            </a:endParaRPr>
          </a:p>
          <a:p>
            <a:pPr marL="284480" indent="-284480" algn="just" fontAlgn="auto">
              <a:lnSpc>
                <a:spcPct val="130000"/>
              </a:lnSpc>
              <a:spcBef>
                <a:spcPts val="800"/>
              </a:spcBef>
              <a:buFont typeface="Arial" panose="020B0604020202020204" pitchFamily="34" charset="0"/>
              <a:buChar char="•"/>
            </a:pPr>
            <a:r>
              <a:rPr lang="zh-CN" altLang="en-US" sz="1400" dirty="0">
                <a:latin typeface="微软雅黑" panose="020B0503020204020204" charset="-122"/>
                <a:ea typeface="微软雅黑" panose="020B0503020204020204" charset="-122"/>
                <a:cs typeface="Times New Roman" panose="02020603050405020304" pitchFamily="18" charset="0"/>
              </a:rPr>
              <a:t>根据同品种在日本批准上市的临床信息，</a:t>
            </a:r>
            <a:r>
              <a:rPr lang="en-US" altLang="zh-CN" sz="1400" dirty="0">
                <a:latin typeface="微软雅黑" panose="020B0503020204020204" charset="-122"/>
                <a:ea typeface="微软雅黑" panose="020B0503020204020204" charset="-122"/>
                <a:cs typeface="Times New Roman" panose="02020603050405020304" pitchFamily="18" charset="0"/>
              </a:rPr>
              <a:t>8,254 </a:t>
            </a:r>
            <a:r>
              <a:rPr lang="zh-CN" altLang="en-US" sz="1400" dirty="0">
                <a:latin typeface="微软雅黑" panose="020B0503020204020204" charset="-122"/>
                <a:ea typeface="微软雅黑" panose="020B0503020204020204" charset="-122"/>
                <a:cs typeface="Times New Roman" panose="02020603050405020304" pitchFamily="18" charset="0"/>
              </a:rPr>
              <a:t>例病例中，有</a:t>
            </a:r>
            <a:r>
              <a:rPr lang="en-US" altLang="zh-CN" sz="1400" dirty="0">
                <a:latin typeface="微软雅黑" panose="020B0503020204020204" charset="-122"/>
                <a:ea typeface="微软雅黑" panose="020B0503020204020204" charset="-122"/>
                <a:cs typeface="Times New Roman" panose="02020603050405020304" pitchFamily="18" charset="0"/>
              </a:rPr>
              <a:t>73 </a:t>
            </a:r>
            <a:r>
              <a:rPr lang="zh-CN" altLang="en-US" sz="1400" dirty="0">
                <a:latin typeface="微软雅黑" panose="020B0503020204020204" charset="-122"/>
                <a:ea typeface="微软雅黑" panose="020B0503020204020204" charset="-122"/>
                <a:cs typeface="Times New Roman" panose="02020603050405020304" pitchFamily="18" charset="0"/>
              </a:rPr>
              <a:t>例（</a:t>
            </a:r>
            <a:r>
              <a:rPr lang="en-US" altLang="zh-CN" sz="1400" dirty="0">
                <a:latin typeface="微软雅黑" panose="020B0503020204020204" charset="-122"/>
                <a:ea typeface="微软雅黑" panose="020B0503020204020204" charset="-122"/>
                <a:cs typeface="Times New Roman" panose="02020603050405020304" pitchFamily="18" charset="0"/>
              </a:rPr>
              <a:t>0.9</a:t>
            </a:r>
            <a:r>
              <a:rPr lang="zh-CN" altLang="en-US" sz="1400" dirty="0">
                <a:latin typeface="微软雅黑" panose="020B0503020204020204" charset="-122"/>
                <a:ea typeface="微软雅黑" panose="020B0503020204020204" charset="-122"/>
                <a:cs typeface="Times New Roman" panose="02020603050405020304" pitchFamily="18" charset="0"/>
              </a:rPr>
              <a:t>％）患者报告</a:t>
            </a:r>
            <a:r>
              <a:rPr lang="en-US" altLang="zh-CN" sz="1400" dirty="0">
                <a:latin typeface="微软雅黑" panose="020B0503020204020204" charset="-122"/>
                <a:ea typeface="微软雅黑" panose="020B0503020204020204" charset="-122"/>
                <a:cs typeface="Times New Roman" panose="02020603050405020304" pitchFamily="18" charset="0"/>
              </a:rPr>
              <a:t>85</a:t>
            </a:r>
            <a:r>
              <a:rPr lang="zh-CN" altLang="en-US" sz="1400" dirty="0">
                <a:latin typeface="微软雅黑" panose="020B0503020204020204" charset="-122"/>
                <a:ea typeface="微软雅黑" panose="020B0503020204020204" charset="-122"/>
                <a:cs typeface="Times New Roman" panose="02020603050405020304" pitchFamily="18" charset="0"/>
              </a:rPr>
              <a:t>种副作用，主要为高血糖症</a:t>
            </a:r>
            <a:r>
              <a:rPr lang="en-US" altLang="zh-CN" sz="1400" dirty="0">
                <a:latin typeface="微软雅黑" panose="020B0503020204020204" charset="-122"/>
                <a:ea typeface="微软雅黑" panose="020B0503020204020204" charset="-122"/>
                <a:cs typeface="Times New Roman" panose="02020603050405020304" pitchFamily="18" charset="0"/>
              </a:rPr>
              <a:t>53</a:t>
            </a:r>
            <a:r>
              <a:rPr lang="zh-CN" altLang="en-US" sz="1400" dirty="0">
                <a:latin typeface="微软雅黑" panose="020B0503020204020204" charset="-122"/>
                <a:ea typeface="微软雅黑" panose="020B0503020204020204" charset="-122"/>
                <a:cs typeface="Times New Roman" panose="02020603050405020304" pitchFamily="18" charset="0"/>
              </a:rPr>
              <a:t>例（</a:t>
            </a:r>
            <a:r>
              <a:rPr lang="en-US" altLang="zh-CN" sz="1400" dirty="0">
                <a:latin typeface="微软雅黑" panose="020B0503020204020204" charset="-122"/>
                <a:ea typeface="微软雅黑" panose="020B0503020204020204" charset="-122"/>
                <a:cs typeface="Times New Roman" panose="02020603050405020304" pitchFamily="18" charset="0"/>
              </a:rPr>
              <a:t>0.64</a:t>
            </a:r>
            <a:r>
              <a:rPr lang="zh-CN" altLang="en-US" sz="1400" dirty="0">
                <a:latin typeface="微软雅黑" panose="020B0503020204020204" charset="-122"/>
                <a:ea typeface="微软雅黑" panose="020B0503020204020204" charset="-122"/>
                <a:cs typeface="Times New Roman" panose="02020603050405020304" pitchFamily="18" charset="0"/>
              </a:rPr>
              <a:t>％），肝功能不全</a:t>
            </a:r>
            <a:r>
              <a:rPr lang="en-US" altLang="zh-CN" sz="1400" dirty="0">
                <a:latin typeface="微软雅黑" panose="020B0503020204020204" charset="-122"/>
                <a:ea typeface="微软雅黑" panose="020B0503020204020204" charset="-122"/>
                <a:cs typeface="Times New Roman" panose="02020603050405020304" pitchFamily="18" charset="0"/>
              </a:rPr>
              <a:t>9</a:t>
            </a:r>
            <a:r>
              <a:rPr lang="zh-CN" altLang="en-US" sz="1400" dirty="0">
                <a:latin typeface="微软雅黑" panose="020B0503020204020204" charset="-122"/>
                <a:ea typeface="微软雅黑" panose="020B0503020204020204" charset="-122"/>
                <a:cs typeface="Times New Roman" panose="02020603050405020304" pitchFamily="18" charset="0"/>
              </a:rPr>
              <a:t>例（</a:t>
            </a:r>
            <a:r>
              <a:rPr lang="en-US" altLang="zh-CN" sz="1400" dirty="0">
                <a:latin typeface="微软雅黑" panose="020B0503020204020204" charset="-122"/>
                <a:ea typeface="微软雅黑" panose="020B0503020204020204" charset="-122"/>
                <a:cs typeface="Times New Roman" panose="02020603050405020304" pitchFamily="18" charset="0"/>
              </a:rPr>
              <a:t>0.11</a:t>
            </a:r>
            <a:r>
              <a:rPr lang="zh-CN" altLang="en-US" sz="1400" dirty="0">
                <a:latin typeface="微软雅黑" panose="020B0503020204020204" charset="-122"/>
                <a:ea typeface="微软雅黑" panose="020B0503020204020204" charset="-122"/>
                <a:cs typeface="Times New Roman" panose="02020603050405020304" pitchFamily="18" charset="0"/>
              </a:rPr>
              <a:t>％）和尿糖</a:t>
            </a:r>
            <a:r>
              <a:rPr lang="en-US" altLang="zh-CN" sz="1400" dirty="0">
                <a:latin typeface="微软雅黑" panose="020B0503020204020204" charset="-122"/>
                <a:ea typeface="微软雅黑" panose="020B0503020204020204" charset="-122"/>
                <a:cs typeface="Times New Roman" panose="02020603050405020304" pitchFamily="18" charset="0"/>
              </a:rPr>
              <a:t>5</a:t>
            </a:r>
            <a:r>
              <a:rPr lang="zh-CN" altLang="en-US" sz="1400" dirty="0">
                <a:latin typeface="微软雅黑" panose="020B0503020204020204" charset="-122"/>
                <a:ea typeface="微软雅黑" panose="020B0503020204020204" charset="-122"/>
                <a:cs typeface="Times New Roman" panose="02020603050405020304" pitchFamily="18" charset="0"/>
              </a:rPr>
              <a:t>例（</a:t>
            </a:r>
            <a:r>
              <a:rPr lang="en-US" altLang="zh-CN" sz="1400" dirty="0">
                <a:latin typeface="微软雅黑" panose="020B0503020204020204" charset="-122"/>
                <a:ea typeface="微软雅黑" panose="020B0503020204020204" charset="-122"/>
                <a:cs typeface="Times New Roman" panose="02020603050405020304" pitchFamily="18" charset="0"/>
              </a:rPr>
              <a:t>0.06</a:t>
            </a:r>
            <a:r>
              <a:rPr lang="zh-CN" altLang="en-US" sz="1400" dirty="0">
                <a:latin typeface="微软雅黑" panose="020B0503020204020204" charset="-122"/>
                <a:ea typeface="微软雅黑" panose="020B0503020204020204" charset="-122"/>
                <a:cs typeface="Times New Roman" panose="02020603050405020304" pitchFamily="18" charset="0"/>
              </a:rPr>
              <a:t>％）。</a:t>
            </a:r>
            <a:endParaRPr lang="en-US" altLang="zh-CN" sz="1400" dirty="0">
              <a:latin typeface="微软雅黑" panose="020B0503020204020204" charset="-122"/>
              <a:ea typeface="微软雅黑" panose="020B0503020204020204" charset="-122"/>
              <a:cs typeface="Times New Roman" panose="02020603050405020304" pitchFamily="18" charset="0"/>
            </a:endParaRPr>
          </a:p>
          <a:p>
            <a:pPr marL="284480" indent="-284480" algn="just" fontAlgn="auto">
              <a:lnSpc>
                <a:spcPct val="130000"/>
              </a:lnSpc>
              <a:spcBef>
                <a:spcPts val="800"/>
              </a:spcBef>
              <a:buFont typeface="Arial" panose="020B0604020202020204" pitchFamily="34" charset="0"/>
              <a:buChar char="•"/>
            </a:pPr>
            <a:r>
              <a:rPr lang="zh-CN" altLang="en-US" sz="1400" dirty="0">
                <a:latin typeface="微软雅黑" panose="020B0503020204020204" charset="-122"/>
                <a:ea typeface="微软雅黑" panose="020B0503020204020204" charset="-122"/>
                <a:cs typeface="Times New Roman" panose="02020603050405020304" pitchFamily="18" charset="0"/>
              </a:rPr>
              <a:t>在</a:t>
            </a:r>
            <a:r>
              <a:rPr lang="en-US" altLang="zh-CN" sz="1400" dirty="0">
                <a:latin typeface="微软雅黑" panose="020B0503020204020204" charset="-122"/>
                <a:ea typeface="微软雅黑" panose="020B0503020204020204" charset="-122"/>
                <a:cs typeface="Times New Roman" panose="02020603050405020304" pitchFamily="18" charset="0"/>
              </a:rPr>
              <a:t>23</a:t>
            </a:r>
            <a:r>
              <a:rPr lang="zh-CN" altLang="en-US" sz="1400" dirty="0">
                <a:latin typeface="微软雅黑" panose="020B0503020204020204" charset="-122"/>
                <a:ea typeface="微软雅黑" panose="020B0503020204020204" charset="-122"/>
                <a:cs typeface="Times New Roman" panose="02020603050405020304" pitchFamily="18" charset="0"/>
              </a:rPr>
              <a:t>例</a:t>
            </a:r>
            <a:r>
              <a:rPr lang="en-US" altLang="zh-CN" sz="1400" dirty="0">
                <a:latin typeface="微软雅黑" panose="020B0503020204020204" charset="-122"/>
                <a:ea typeface="微软雅黑" panose="020B0503020204020204" charset="-122"/>
                <a:cs typeface="Times New Roman" panose="02020603050405020304" pitchFamily="18" charset="0"/>
              </a:rPr>
              <a:t>15</a:t>
            </a:r>
            <a:r>
              <a:rPr lang="zh-CN" altLang="en-US" sz="1400" dirty="0">
                <a:latin typeface="微软雅黑" panose="020B0503020204020204" charset="-122"/>
                <a:ea typeface="微软雅黑" panose="020B0503020204020204" charset="-122"/>
                <a:cs typeface="Times New Roman" panose="02020603050405020304" pitchFamily="18" charset="0"/>
              </a:rPr>
              <a:t>岁以下的小儿外科病例中，从相对较低的速率（</a:t>
            </a:r>
            <a:r>
              <a:rPr lang="zh-CN" altLang="en-US" sz="1400" dirty="0">
                <a:solidFill>
                  <a:prstClr val="black"/>
                </a:solidFill>
                <a:latin typeface="微软雅黑" panose="020B0503020204020204" charset="-122"/>
                <a:ea typeface="微软雅黑" panose="020B0503020204020204" charset="-122"/>
              </a:rPr>
              <a:t>以葡萄糖计</a:t>
            </a:r>
            <a:r>
              <a:rPr lang="zh-CN" altLang="en-US" sz="1400" dirty="0">
                <a:latin typeface="微软雅黑" panose="020B0503020204020204" charset="-122"/>
                <a:ea typeface="微软雅黑" panose="020B0503020204020204" charset="-122"/>
                <a:cs typeface="Times New Roman" panose="02020603050405020304" pitchFamily="18" charset="0"/>
              </a:rPr>
              <a:t>为</a:t>
            </a:r>
            <a:r>
              <a:rPr lang="en-US" altLang="zh-CN" sz="1400" dirty="0">
                <a:latin typeface="微软雅黑" panose="020B0503020204020204" charset="-122"/>
                <a:ea typeface="微软雅黑" panose="020B0503020204020204" charset="-122"/>
                <a:cs typeface="Times New Roman" panose="02020603050405020304" pitchFamily="18" charset="0"/>
              </a:rPr>
              <a:t>0.15g/kg/h</a:t>
            </a:r>
            <a:r>
              <a:rPr lang="zh-CN" altLang="en-US" sz="1400" dirty="0">
                <a:latin typeface="微软雅黑" panose="020B0503020204020204" charset="-122"/>
                <a:ea typeface="微软雅黑" panose="020B0503020204020204" charset="-122"/>
                <a:cs typeface="Times New Roman" panose="02020603050405020304" pitchFamily="18" charset="0"/>
              </a:rPr>
              <a:t>）到相对较快的速率（</a:t>
            </a:r>
            <a:r>
              <a:rPr lang="en-US" altLang="zh-CN" sz="1400" dirty="0">
                <a:latin typeface="微软雅黑" panose="020B0503020204020204" charset="-122"/>
                <a:ea typeface="微软雅黑" panose="020B0503020204020204" charset="-122"/>
                <a:cs typeface="Times New Roman" panose="02020603050405020304" pitchFamily="18" charset="0"/>
              </a:rPr>
              <a:t>0.83g/kg/h</a:t>
            </a:r>
            <a:r>
              <a:rPr lang="zh-CN" altLang="en-US" sz="1400" dirty="0">
                <a:latin typeface="微软雅黑" panose="020B0503020204020204" charset="-122"/>
                <a:ea typeface="微软雅黑" panose="020B0503020204020204" charset="-122"/>
                <a:cs typeface="Times New Roman" panose="02020603050405020304" pitchFamily="18" charset="0"/>
              </a:rPr>
              <a:t>），醋酸钠林格葡萄糖注射液均显示出良好的耐受性，并且被认为</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rPr>
              <a:t>适合于儿科手术患者的细胞外液的补充和校正</a:t>
            </a:r>
            <a:r>
              <a:rPr lang="zh-CN" altLang="en-US" sz="1400" dirty="0">
                <a:latin typeface="微软雅黑" panose="020B0503020204020204" charset="-122"/>
                <a:ea typeface="微软雅黑" panose="020B0503020204020204" charset="-122"/>
                <a:cs typeface="Times New Roman" panose="02020603050405020304" pitchFamily="18" charset="0"/>
              </a:rPr>
              <a:t>。</a:t>
            </a:r>
            <a:endParaRPr lang="zh-CN" altLang="en-US" sz="1400" dirty="0">
              <a:latin typeface="微软雅黑" panose="020B0503020204020204" charset="-122"/>
              <a:ea typeface="微软雅黑" panose="020B0503020204020204" charset="-122"/>
              <a:cs typeface="Times New Roman" panose="02020603050405020304" pitchFamily="18" charset="0"/>
            </a:endParaRPr>
          </a:p>
          <a:p>
            <a:pPr marL="284480" indent="-284480" algn="just" fontAlgn="auto">
              <a:lnSpc>
                <a:spcPct val="130000"/>
              </a:lnSpc>
              <a:spcBef>
                <a:spcPts val="800"/>
              </a:spcBef>
              <a:buClrTx/>
              <a:buSzTx/>
              <a:buFont typeface="Arial" panose="020B0604020202020204" pitchFamily="34" charset="0"/>
              <a:buNone/>
            </a:pPr>
            <a:r>
              <a:rPr lang="zh-CN" altLang="en-US" sz="1400" b="1" dirty="0">
                <a:solidFill>
                  <a:schemeClr val="accent2">
                    <a:lumMod val="50000"/>
                  </a:schemeClr>
                </a:solidFill>
                <a:latin typeface="微软雅黑" panose="020B0503020204020204" charset="-122"/>
                <a:ea typeface="微软雅黑" panose="020B0503020204020204" charset="-122"/>
              </a:rPr>
              <a:t>国内外不良反应发生情况</a:t>
            </a:r>
            <a:endParaRPr lang="zh-CN" altLang="en-US" sz="1400" b="1" dirty="0">
              <a:solidFill>
                <a:schemeClr val="accent2">
                  <a:lumMod val="50000"/>
                </a:schemeClr>
              </a:solidFill>
              <a:latin typeface="微软雅黑" panose="020B0503020204020204" charset="-122"/>
              <a:ea typeface="微软雅黑" panose="020B0503020204020204" charset="-122"/>
            </a:endParaRPr>
          </a:p>
          <a:p>
            <a:pPr marL="285750" indent="-285750" algn="just" fontAlgn="auto">
              <a:lnSpc>
                <a:spcPct val="130000"/>
              </a:lnSpc>
              <a:spcBef>
                <a:spcPts val="800"/>
              </a:spcBef>
              <a:buFont typeface="Wingdings" panose="05000000000000000000" charset="0"/>
              <a:buChar char="l"/>
            </a:pPr>
            <a:r>
              <a:rPr lang="en-US" altLang="zh-CN" sz="700" dirty="0">
                <a:latin typeface="微软雅黑" panose="020B0503020204020204" charset="-122"/>
                <a:ea typeface="微软雅黑" panose="020B0503020204020204" charset="-122"/>
                <a:cs typeface="Times New Roman" panose="02020603050405020304" pitchFamily="18" charset="0"/>
              </a:rPr>
              <a:t>  </a:t>
            </a:r>
            <a:r>
              <a:rPr lang="zh-CN" altLang="en-US" sz="1400" dirty="0">
                <a:latin typeface="微软雅黑" panose="020B0503020204020204" charset="-122"/>
                <a:ea typeface="微软雅黑" panose="020B0503020204020204" charset="-122"/>
                <a:cs typeface="Times New Roman" panose="02020603050405020304" pitchFamily="18" charset="0"/>
              </a:rPr>
              <a:t>我公司按要求对本品进行不良反应监测。截止</a:t>
            </a:r>
            <a:r>
              <a:rPr lang="zh-CN" sz="1400" dirty="0">
                <a:latin typeface="微软雅黑" panose="020B0503020204020204" charset="-122"/>
                <a:ea typeface="微软雅黑" panose="020B0503020204020204" charset="-122"/>
                <a:cs typeface="Times New Roman" panose="02020603050405020304" pitchFamily="18" charset="0"/>
              </a:rPr>
              <a:t>目前</a:t>
            </a:r>
            <a:r>
              <a:rPr lang="zh-CN" altLang="en-US" sz="1400" dirty="0">
                <a:latin typeface="微软雅黑" panose="020B0503020204020204" charset="-122"/>
                <a:ea typeface="微软雅黑" panose="020B0503020204020204" charset="-122"/>
                <a:cs typeface="Times New Roman" panose="02020603050405020304" pitchFamily="18" charset="0"/>
              </a:rPr>
              <a:t>，暂未收到药品不良反应信息，也未见相关不良反应报告</a:t>
            </a:r>
            <a:endParaRPr lang="zh-CN" altLang="en-US" sz="1400" dirty="0">
              <a:latin typeface="微软雅黑" panose="020B0503020204020204" charset="-122"/>
              <a:ea typeface="微软雅黑" panose="020B0503020204020204" charset="-122"/>
              <a:cs typeface="Times New Roman" panose="02020603050405020304" pitchFamily="18" charset="0"/>
            </a:endParaRPr>
          </a:p>
        </p:txBody>
      </p:sp>
      <p:sp>
        <p:nvSpPr>
          <p:cNvPr id="6" name="文本框 5"/>
          <p:cNvSpPr txBox="1"/>
          <p:nvPr>
            <p:custDataLst>
              <p:tags r:id="rId3"/>
            </p:custDataLst>
          </p:nvPr>
        </p:nvSpPr>
        <p:spPr>
          <a:xfrm>
            <a:off x="307340" y="6351270"/>
            <a:ext cx="11793220" cy="460375"/>
          </a:xfrm>
          <a:prstGeom prst="rect">
            <a:avLst/>
          </a:prstGeom>
          <a:noFill/>
        </p:spPr>
        <p:txBody>
          <a:bodyPr wrap="square">
            <a:spAutoFit/>
          </a:bodyPr>
          <a:lstStyle/>
          <a:p>
            <a:pPr indent="0">
              <a:buSzPct val="80000"/>
              <a:buFont typeface="Wingdings" panose="05000000000000000000" charset="0"/>
              <a:buNone/>
            </a:pPr>
            <a:r>
              <a:rPr lang="en-US" altLang="zh-CN" sz="1200" dirty="0">
                <a:latin typeface="微软雅黑" panose="020B0503020204020204" charset="-122"/>
                <a:ea typeface="微软雅黑" panose="020B0503020204020204" charset="-122"/>
              </a:rPr>
              <a:t>1. </a:t>
            </a:r>
            <a:r>
              <a:rPr lang="en-US" altLang="zh-CN" sz="1200" spc="150" dirty="0">
                <a:solidFill>
                  <a:sysClr val="windowText" lastClr="000000">
                    <a:lumMod val="75000"/>
                    <a:lumOff val="25000"/>
                  </a:sysClr>
                </a:solidFill>
                <a:uFillTx/>
                <a:latin typeface="微软雅黑" panose="020B0503020204020204" charset="-122"/>
                <a:ea typeface="微软雅黑" panose="020B0503020204020204" charset="-122"/>
                <a:sym typeface="+mn-ea"/>
              </a:rPr>
              <a:t> </a:t>
            </a:r>
            <a:r>
              <a:rPr lang="zh-CN" altLang="en-US" sz="1200" dirty="0">
                <a:latin typeface="微软雅黑" panose="020B0503020204020204" charset="-122"/>
                <a:ea typeface="微软雅黑" panose="020B0503020204020204" charset="-122"/>
                <a:sym typeface="+mn-ea"/>
              </a:rPr>
              <a:t>醋酸钠林格葡萄糖注射液日本原研IF文件</a:t>
            </a:r>
            <a:endParaRPr lang="zh-CN" altLang="en-US" sz="1200" dirty="0">
              <a:latin typeface="微软雅黑" panose="020B0503020204020204" charset="-122"/>
              <a:ea typeface="微软雅黑" panose="020B0503020204020204" charset="-122"/>
            </a:endParaRPr>
          </a:p>
          <a:p>
            <a:pPr indent="0">
              <a:buSzPct val="80000"/>
              <a:buFont typeface="Wingdings" panose="05000000000000000000" charset="0"/>
              <a:buNone/>
            </a:pPr>
            <a:r>
              <a:rPr lang="en-US" altLang="zh-CN" sz="1200" dirty="0">
                <a:latin typeface="微软雅黑" panose="020B0503020204020204" charset="-122"/>
                <a:ea typeface="微软雅黑" panose="020B0503020204020204" charset="-122"/>
              </a:rPr>
              <a:t>2.  </a:t>
            </a:r>
            <a:r>
              <a:rPr lang="zh-CN" altLang="en-US" sz="1200" dirty="0">
                <a:latin typeface="微软雅黑" panose="020B0503020204020204" charset="-122"/>
                <a:ea typeface="微软雅黑" panose="020B0503020204020204" charset="-122"/>
              </a:rPr>
              <a:t>醋酸钠林格葡萄糖注射液药品说明书</a:t>
            </a:r>
            <a:endParaRPr lang="zh-CN" altLang="en-US" sz="1200" dirty="0">
              <a:latin typeface="微软雅黑" panose="020B0503020204020204" charset="-122"/>
              <a:ea typeface="微软雅黑" panose="020B0503020204020204" charset="-122"/>
            </a:endParaRPr>
          </a:p>
        </p:txBody>
      </p:sp>
      <p:sp>
        <p:nvSpPr>
          <p:cNvPr id="10" name="标题 1"/>
          <p:cNvSpPr txBox="1"/>
          <p:nvPr>
            <p:custDataLst>
              <p:tags r:id="rId4"/>
            </p:custDataLst>
          </p:nvPr>
        </p:nvSpPr>
        <p:spPr>
          <a:xfrm>
            <a:off x="862960" y="0"/>
            <a:ext cx="2701508" cy="5787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solidFill>
                  <a:srgbClr val="039840"/>
                </a:solidFill>
                <a:latin typeface="微软雅黑" panose="020B0503020204020204" charset="-122"/>
                <a:ea typeface="微软雅黑" panose="020B0503020204020204" charset="-122"/>
              </a:rPr>
              <a:t>安全性</a:t>
            </a:r>
            <a:endParaRPr lang="zh-CN" altLang="en-US" sz="2800" b="1" dirty="0">
              <a:solidFill>
                <a:srgbClr val="039840"/>
              </a:solidFill>
              <a:latin typeface="微软雅黑" panose="020B0503020204020204" charset="-122"/>
              <a:ea typeface="微软雅黑" panose="020B0503020204020204" charset="-122"/>
            </a:endParaRPr>
          </a:p>
        </p:txBody>
      </p:sp>
      <p:sp>
        <p:nvSpPr>
          <p:cNvPr id="18" name="文本框 17"/>
          <p:cNvSpPr txBox="1"/>
          <p:nvPr>
            <p:custDataLst>
              <p:tags r:id="rId5"/>
            </p:custDataLst>
          </p:nvPr>
        </p:nvSpPr>
        <p:spPr>
          <a:xfrm>
            <a:off x="524510" y="4010660"/>
            <a:ext cx="3747135" cy="208915"/>
          </a:xfrm>
          <a:prstGeom prst="rect">
            <a:avLst/>
          </a:prstGeom>
          <a:noFill/>
        </p:spPr>
        <p:txBody>
          <a:bodyPr wrap="square" rtlCol="0">
            <a:noAutofit/>
          </a:bodyPr>
          <a:lstStyle/>
          <a:p>
            <a:pPr marL="285750" indent="-285750" algn="just">
              <a:buClr>
                <a:srgbClr val="0C22F4"/>
              </a:buClr>
              <a:buFont typeface="Wingdings" panose="05000000000000000000" charset="0"/>
              <a:buChar char="l"/>
            </a:pPr>
            <a:r>
              <a:rPr lang="zh-CN" altLang="en-US" b="1" dirty="0">
                <a:solidFill>
                  <a:srgbClr val="0C22F4"/>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rPr>
              <a:t>与参照品相比安全性优势</a:t>
            </a:r>
            <a:endParaRPr lang="zh-CN" altLang="en-US" b="1" dirty="0">
              <a:solidFill>
                <a:srgbClr val="0C22F4"/>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endParaRPr>
          </a:p>
        </p:txBody>
      </p:sp>
      <p:sp>
        <p:nvSpPr>
          <p:cNvPr id="5" name="矩形 4"/>
          <p:cNvSpPr/>
          <p:nvPr>
            <p:custDataLst>
              <p:tags r:id="rId6"/>
            </p:custDataLst>
          </p:nvPr>
        </p:nvSpPr>
        <p:spPr>
          <a:xfrm>
            <a:off x="525780" y="4378325"/>
            <a:ext cx="11231245" cy="1320165"/>
          </a:xfrm>
          <a:prstGeom prst="rect">
            <a:avLst/>
          </a:prstGeom>
          <a:solidFill>
            <a:schemeClr val="accent4">
              <a:lumMod val="20000"/>
              <a:lumOff val="80000"/>
              <a:alpha val="7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l">
              <a:lnSpc>
                <a:spcPct val="150000"/>
              </a:lnSpc>
              <a:buFont typeface="+mj-lt"/>
              <a:buAutoNum type="arabicPeriod"/>
            </a:pPr>
            <a:endParaRPr lang="zh-CN" altLang="en-US" sz="1600" dirty="0">
              <a:solidFill>
                <a:schemeClr val="tx1"/>
              </a:solidFill>
              <a:latin typeface="微软雅黑" panose="020B0503020204020204" charset="-122"/>
              <a:ea typeface="微软雅黑" panose="020B0503020204020204" charset="-122"/>
              <a:cs typeface="Times New Roman" panose="02020603050405020304" pitchFamily="18" charset="0"/>
            </a:endParaRPr>
          </a:p>
        </p:txBody>
      </p:sp>
      <p:sp>
        <p:nvSpPr>
          <p:cNvPr id="9" name="文本框 8"/>
          <p:cNvSpPr txBox="1"/>
          <p:nvPr>
            <p:custDataLst>
              <p:tags r:id="rId7"/>
            </p:custDataLst>
          </p:nvPr>
        </p:nvSpPr>
        <p:spPr>
          <a:xfrm>
            <a:off x="525780" y="4402455"/>
            <a:ext cx="11143615" cy="1256665"/>
          </a:xfrm>
          <a:prstGeom prst="rect">
            <a:avLst/>
          </a:prstGeom>
          <a:noFill/>
        </p:spPr>
        <p:txBody>
          <a:bodyPr wrap="square" rtlCol="0" anchor="ctr" anchorCtr="0">
            <a:noAutofit/>
          </a:bodyPr>
          <a:lstStyle/>
          <a:p>
            <a:pPr marL="285750" marR="0" indent="-285750" algn="just" defTabSz="914400" rtl="0" fontAlgn="auto">
              <a:lnSpc>
                <a:spcPct val="130000"/>
              </a:lnSpc>
              <a:spcBef>
                <a:spcPts val="0"/>
              </a:spcBef>
              <a:spcAft>
                <a:spcPts val="0"/>
              </a:spcAft>
              <a:buClrTx/>
              <a:buSzTx/>
              <a:buFont typeface="Arial" panose="020B0604020202020204" pitchFamily="34" charset="0"/>
              <a:buChar char="•"/>
              <a:defRPr/>
            </a:pPr>
            <a:r>
              <a:rPr lang="zh-CN" altLang="en-US" sz="1400" dirty="0">
                <a:latin typeface="微软雅黑" panose="020B0503020204020204" charset="-122"/>
                <a:ea typeface="微软雅黑" panose="020B0503020204020204" charset="-122"/>
                <a:cs typeface="Times New Roman" panose="02020603050405020304" pitchFamily="18" charset="0"/>
                <a:sym typeface="Arial" panose="020B0604020202020204" pitchFamily="34" charset="0"/>
              </a:rPr>
              <a:t>相比复方乳酸钠葡萄糖注射液</a:t>
            </a:r>
            <a:r>
              <a:rPr lang="zh-CN" altLang="en-US" sz="1400" dirty="0">
                <a:latin typeface="微软雅黑" panose="020B0503020204020204" charset="-122"/>
                <a:ea typeface="微软雅黑" panose="020B0503020204020204" charset="-122"/>
                <a:sym typeface="+mn-ea"/>
              </a:rPr>
              <a:t>：</a:t>
            </a:r>
            <a:r>
              <a:rPr lang="zh-CN" altLang="en-US" sz="1400" dirty="0">
                <a:latin typeface="微软雅黑" panose="020B0503020204020204" charset="-122"/>
                <a:ea typeface="微软雅黑" panose="020B0503020204020204" charset="-122"/>
                <a:sym typeface="Arial" panose="020B0604020202020204" pitchFamily="34" charset="0"/>
              </a:rPr>
              <a:t>①</a:t>
            </a:r>
            <a:r>
              <a:rPr lang="zh-CN" altLang="en-US" sz="1400" dirty="0">
                <a:latin typeface="微软雅黑" panose="020B0503020204020204" charset="-122"/>
                <a:ea typeface="微软雅黑" panose="020B0503020204020204" charset="-122"/>
                <a:cs typeface="Times New Roman" panose="02020603050405020304" pitchFamily="18" charset="0"/>
                <a:sym typeface="Arial" panose="020B0604020202020204" pitchFamily="34" charset="0"/>
              </a:rPr>
              <a:t>醋酸代替乳酸， </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sym typeface="Arial" panose="020B0604020202020204" pitchFamily="34" charset="0"/>
              </a:rPr>
              <a:t>代谢不依赖肝脏</a:t>
            </a:r>
            <a:r>
              <a:rPr lang="zh-CN" altLang="en-US" sz="1400" dirty="0">
                <a:latin typeface="微软雅黑" panose="020B0503020204020204" charset="-122"/>
                <a:ea typeface="微软雅黑" panose="020B0503020204020204" charset="-122"/>
                <a:cs typeface="Times New Roman" panose="02020603050405020304" pitchFamily="18" charset="0"/>
                <a:sym typeface="Arial" panose="020B0604020202020204" pitchFamily="34" charset="0"/>
              </a:rPr>
              <a:t>，具有较强的抗酸缓冲</a:t>
            </a:r>
            <a:r>
              <a:rPr lang="zh-CN" altLang="en-US" sz="1400" dirty="0">
                <a:latin typeface="微软雅黑" panose="020B0503020204020204" charset="-122"/>
                <a:ea typeface="微软雅黑" panose="020B0503020204020204" charset="-122"/>
                <a:cs typeface="Times New Roman" panose="02020603050405020304" pitchFamily="18" charset="0"/>
                <a:sym typeface="微软雅黑" panose="020B0503020204020204" charset="-122"/>
              </a:rPr>
              <a:t>能力，可有效防止高乳血症，适用于肝功能不良、肝移植及肝脏手术的病人；②</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sym typeface="微软雅黑" panose="020B0503020204020204" charset="-122"/>
              </a:rPr>
              <a:t>不影响血乳酸水平</a:t>
            </a:r>
            <a:r>
              <a:rPr lang="zh-CN" altLang="en-US" sz="1400" dirty="0">
                <a:latin typeface="微软雅黑" panose="020B0503020204020204" charset="-122"/>
                <a:ea typeface="微软雅黑" panose="020B0503020204020204" charset="-122"/>
                <a:cs typeface="Times New Roman" panose="02020603050405020304" pitchFamily="18" charset="0"/>
                <a:sym typeface="微软雅黑" panose="020B0503020204020204" charset="-122"/>
              </a:rPr>
              <a:t>，不影响医生对患者病情判断。</a:t>
            </a:r>
            <a:endParaRPr lang="zh-CN" altLang="en-US" sz="1400" dirty="0">
              <a:latin typeface="微软雅黑" panose="020B0503020204020204" charset="-122"/>
              <a:ea typeface="微软雅黑" panose="020B0503020204020204" charset="-122"/>
              <a:cs typeface="Times New Roman" panose="02020603050405020304" pitchFamily="18" charset="0"/>
              <a:sym typeface="微软雅黑" panose="020B0503020204020204" charset="-122"/>
            </a:endParaRPr>
          </a:p>
          <a:p>
            <a:pPr marL="285750" marR="0" indent="-285750" algn="just" defTabSz="914400" rtl="0" fontAlgn="auto">
              <a:lnSpc>
                <a:spcPct val="130000"/>
              </a:lnSpc>
              <a:spcBef>
                <a:spcPts val="1200"/>
              </a:spcBef>
              <a:spcAft>
                <a:spcPts val="0"/>
              </a:spcAft>
              <a:buClrTx/>
              <a:buSzTx/>
              <a:buFont typeface="Arial" panose="020B0604020202020204" pitchFamily="34" charset="0"/>
              <a:buChar char="•"/>
              <a:defRPr/>
            </a:pPr>
            <a:r>
              <a:rPr lang="zh-CN" altLang="en-US" sz="1400" dirty="0">
                <a:latin typeface="微软雅黑" panose="020B0503020204020204" charset="-122"/>
                <a:ea typeface="微软雅黑" panose="020B0503020204020204" charset="-122"/>
                <a:cs typeface="Times New Roman" panose="02020603050405020304" pitchFamily="18" charset="0"/>
              </a:rPr>
              <a:t>相比</a:t>
            </a:r>
            <a:r>
              <a:rPr lang="zh-CN" altLang="en-US" sz="1400" dirty="0">
                <a:latin typeface="微软雅黑" panose="020B0503020204020204" charset="-122"/>
                <a:ea typeface="微软雅黑" panose="020B0503020204020204" charset="-122"/>
                <a:sym typeface="+mn-ea"/>
              </a:rPr>
              <a:t>复方电解质醋酸钠葡萄糖注射液：</a:t>
            </a:r>
            <a:r>
              <a:rPr lang="zh-CN" altLang="en-US" sz="1400" dirty="0">
                <a:latin typeface="微软雅黑" panose="020B0503020204020204" charset="-122"/>
                <a:ea typeface="微软雅黑" panose="020B0503020204020204" charset="-122"/>
                <a:sym typeface="Arial" panose="020B0604020202020204" pitchFamily="34" charset="0"/>
              </a:rPr>
              <a:t>①</a:t>
            </a:r>
            <a:r>
              <a:rPr lang="zh-CN" altLang="en-US" sz="1400" b="1" dirty="0">
                <a:solidFill>
                  <a:srgbClr val="C00000"/>
                </a:solidFill>
                <a:latin typeface="微软雅黑" panose="020B0503020204020204" charset="-122"/>
                <a:ea typeface="微软雅黑" panose="020B0503020204020204" charset="-122"/>
                <a:sym typeface="Arial" panose="020B0604020202020204" pitchFamily="34" charset="0"/>
              </a:rPr>
              <a:t>可适用于小儿患者，有临床研究参考文献，更安全</a:t>
            </a:r>
            <a:r>
              <a:rPr lang="zh-CN" altLang="en-US" sz="1400" dirty="0">
                <a:latin typeface="微软雅黑" panose="020B0503020204020204" charset="-122"/>
                <a:ea typeface="微软雅黑" panose="020B0503020204020204" charset="-122"/>
                <a:sym typeface="Arial" panose="020B0604020202020204" pitchFamily="34" charset="0"/>
              </a:rPr>
              <a:t>；</a:t>
            </a:r>
            <a:r>
              <a:rPr lang="zh-CN" altLang="en-US" sz="1400" dirty="0">
                <a:latin typeface="微软雅黑" panose="020B0503020204020204" charset="-122"/>
                <a:ea typeface="微软雅黑" panose="020B0503020204020204" charset="-122"/>
                <a:cs typeface="Times New Roman" panose="02020603050405020304" pitchFamily="18" charset="0"/>
                <a:sym typeface="微软雅黑" panose="020B0503020204020204" charset="-122"/>
              </a:rPr>
              <a:t>②</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sym typeface="微软雅黑" panose="020B0503020204020204" charset="-122"/>
              </a:rPr>
              <a:t>电解质配方更接近血浆，</a:t>
            </a:r>
            <a:r>
              <a:rPr lang="zh-CN" altLang="en-US" sz="1400" dirty="0">
                <a:latin typeface="微软雅黑" panose="020B0503020204020204" charset="-122"/>
                <a:ea typeface="微软雅黑" panose="020B0503020204020204" charset="-122"/>
                <a:cs typeface="Times New Roman" panose="02020603050405020304" pitchFamily="18" charset="0"/>
                <a:sym typeface="微软雅黑" panose="020B0503020204020204" charset="-122"/>
              </a:rPr>
              <a:t>能够</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sym typeface="微软雅黑" panose="020B0503020204020204" charset="-122"/>
              </a:rPr>
              <a:t>降低医源性高钾血</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sym typeface="+mn-ea"/>
              </a:rPr>
              <a:t>症</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sym typeface="微软雅黑" panose="020B0503020204020204" charset="-122"/>
              </a:rPr>
              <a:t>、</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sym typeface="+mn-ea"/>
              </a:rPr>
              <a:t>高钙血症的发生率，</a:t>
            </a:r>
            <a:r>
              <a:rPr lang="zh-CN" altLang="en-US" sz="1400" dirty="0">
                <a:latin typeface="微软雅黑" panose="020B0503020204020204" charset="-122"/>
                <a:ea typeface="微软雅黑" panose="020B0503020204020204" charset="-122"/>
                <a:cs typeface="Times New Roman" panose="02020603050405020304" pitchFamily="18" charset="0"/>
                <a:sym typeface="+mn-ea"/>
              </a:rPr>
              <a:t>同时避免引起</a:t>
            </a:r>
            <a:r>
              <a:rPr lang="zh-CN" altLang="en-US" sz="1400" b="1" dirty="0">
                <a:solidFill>
                  <a:srgbClr val="C00000"/>
                </a:solidFill>
                <a:latin typeface="微软雅黑" panose="020B0503020204020204" charset="-122"/>
                <a:ea typeface="微软雅黑" panose="020B0503020204020204" charset="-122"/>
                <a:cs typeface="Times New Roman" panose="02020603050405020304" pitchFamily="18" charset="0"/>
                <a:sym typeface="+mn-ea"/>
              </a:rPr>
              <a:t>高磷血症、高镁血症。</a:t>
            </a:r>
            <a:endParaRPr lang="zh-CN" altLang="en-US" sz="1400" dirty="0">
              <a:latin typeface="微软雅黑" panose="020B0503020204020204" charset="-122"/>
              <a:ea typeface="微软雅黑" panose="020B0503020204020204" charset="-122"/>
              <a:cs typeface="Times New Roman" panose="02020603050405020304" pitchFamily="18" charset="0"/>
            </a:endParaRPr>
          </a:p>
        </p:txBody>
      </p:sp>
      <p:sp>
        <p:nvSpPr>
          <p:cNvPr id="3" name="文本框 2"/>
          <p:cNvSpPr txBox="1"/>
          <p:nvPr>
            <p:custDataLst>
              <p:tags r:id="rId8"/>
            </p:custDataLst>
          </p:nvPr>
        </p:nvSpPr>
        <p:spPr>
          <a:xfrm>
            <a:off x="525780" y="535305"/>
            <a:ext cx="6184900" cy="368300"/>
          </a:xfrm>
          <a:prstGeom prst="rect">
            <a:avLst/>
          </a:prstGeom>
          <a:noFill/>
        </p:spPr>
        <p:txBody>
          <a:bodyPr wrap="square" rtlCol="0">
            <a:spAutoFit/>
          </a:bodyPr>
          <a:lstStyle/>
          <a:p>
            <a:pPr marL="285750" lvl="0" indent="-285750" algn="just">
              <a:buClr>
                <a:srgbClr val="0C22F4"/>
              </a:buClr>
              <a:buSzTx/>
              <a:buFont typeface="Wingdings" panose="05000000000000000000" charset="0"/>
              <a:buChar char="l"/>
            </a:pPr>
            <a:r>
              <a:rPr lang="zh-CN" altLang="en-US" b="1" dirty="0">
                <a:solidFill>
                  <a:srgbClr val="0C22F4"/>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rPr>
              <a:t>说明书收载的安全性信息及国外临床安全性情况</a:t>
            </a:r>
            <a:endParaRPr lang="zh-CN" altLang="en-US" b="1" dirty="0">
              <a:solidFill>
                <a:srgbClr val="0C22F4"/>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endParaRPr>
          </a:p>
        </p:txBody>
      </p:sp>
      <p:sp>
        <p:nvSpPr>
          <p:cNvPr id="2" name="文本框 1"/>
          <p:cNvSpPr txBox="1"/>
          <p:nvPr>
            <p:custDataLst>
              <p:tags r:id="rId9"/>
            </p:custDataLst>
          </p:nvPr>
        </p:nvSpPr>
        <p:spPr>
          <a:xfrm>
            <a:off x="437515" y="5834380"/>
            <a:ext cx="11869420" cy="363855"/>
          </a:xfrm>
          <a:prstGeom prst="rect">
            <a:avLst/>
          </a:prstGeom>
          <a:noFill/>
        </p:spPr>
        <p:txBody>
          <a:bodyPr wrap="square" rtlCol="0">
            <a:noAutofit/>
          </a:bodyPr>
          <a:p>
            <a:pPr marL="284480" indent="-284480" algn="just" fontAlgn="auto">
              <a:lnSpc>
                <a:spcPct val="100000"/>
              </a:lnSpc>
              <a:spcBef>
                <a:spcPts val="800"/>
              </a:spcBef>
              <a:buClr>
                <a:srgbClr val="0C22F4"/>
              </a:buClr>
              <a:buFont typeface="Wingdings" panose="05000000000000000000" charset="0"/>
              <a:buNone/>
            </a:pPr>
            <a:r>
              <a:rPr lang="zh-CN" altLang="en-US" sz="1700" b="1" dirty="0">
                <a:solidFill>
                  <a:srgbClr val="0C22F4"/>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ea"/>
                <a:sym typeface="+mn-lt"/>
              </a:rPr>
              <a:t>综上：</a:t>
            </a:r>
            <a:r>
              <a:rPr lang="zh-CN" altLang="en-US" sz="1700" b="1" dirty="0">
                <a:solidFill>
                  <a:schemeClr val="tx1"/>
                </a:solidFill>
                <a:latin typeface="微软雅黑" panose="020B0503020204020204" charset="-122"/>
                <a:ea typeface="微软雅黑" panose="020B0503020204020204" charset="-122"/>
                <a:cs typeface="Times New Roman" panose="02020603050405020304" pitchFamily="18" charset="0"/>
                <a:sym typeface="+mn-lt"/>
              </a:rPr>
              <a:t>醋酸钠林格葡萄糖注射液</a:t>
            </a:r>
            <a:r>
              <a:rPr lang="zh-CN" altLang="en-US" sz="1700" b="1" dirty="0">
                <a:solidFill>
                  <a:srgbClr val="C00000"/>
                </a:solidFill>
                <a:latin typeface="微软雅黑" panose="020B0503020204020204" charset="-122"/>
                <a:ea typeface="微软雅黑" panose="020B0503020204020204" charset="-122"/>
                <a:cs typeface="Times New Roman" panose="02020603050405020304" pitchFamily="18" charset="0"/>
                <a:sym typeface="+mn-lt"/>
              </a:rPr>
              <a:t>安全性高于</a:t>
            </a:r>
            <a:r>
              <a:rPr lang="zh-CN" altLang="en-US" sz="1700" b="1" dirty="0">
                <a:solidFill>
                  <a:schemeClr val="tx1"/>
                </a:solidFill>
                <a:latin typeface="微软雅黑" panose="020B0503020204020204" charset="-122"/>
                <a:ea typeface="微软雅黑" panose="020B0503020204020204" charset="-122"/>
                <a:cs typeface="Times New Roman" panose="02020603050405020304" pitchFamily="18" charset="0"/>
                <a:sym typeface="+mn-lt"/>
              </a:rPr>
              <a:t>目录内参考药品</a:t>
            </a:r>
            <a:r>
              <a:rPr lang="zh-CN" altLang="en-US" sz="1700" b="1" dirty="0">
                <a:latin typeface="微软雅黑" panose="020B0503020204020204" charset="-122"/>
                <a:ea typeface="微软雅黑" panose="020B0503020204020204" charset="-122"/>
                <a:cs typeface="Times New Roman" panose="02020603050405020304" pitchFamily="18" charset="0"/>
                <a:sym typeface="+mn-lt"/>
              </a:rPr>
              <a:t>复方乳酸钠葡萄糖注射液</a:t>
            </a:r>
            <a:r>
              <a:rPr lang="zh-CN" altLang="en-US" sz="1700" b="1" dirty="0">
                <a:solidFill>
                  <a:schemeClr val="tx1"/>
                </a:solidFill>
                <a:latin typeface="微软雅黑" panose="020B0503020204020204" charset="-122"/>
                <a:ea typeface="微软雅黑" panose="020B0503020204020204" charset="-122"/>
                <a:cs typeface="Times New Roman" panose="02020603050405020304" pitchFamily="18" charset="0"/>
                <a:sym typeface="+mn-lt"/>
              </a:rPr>
              <a:t>及</a:t>
            </a:r>
            <a:r>
              <a:rPr lang="zh-CN" altLang="en-US" sz="1700" b="1" dirty="0">
                <a:latin typeface="微软雅黑" panose="020B0503020204020204" charset="-122"/>
                <a:ea typeface="微软雅黑" panose="020B0503020204020204" charset="-122"/>
                <a:cs typeface="Times New Roman" panose="02020603050405020304" pitchFamily="18" charset="0"/>
                <a:sym typeface="+mn-lt"/>
              </a:rPr>
              <a:t>复方电解质醋酸钠葡萄糖注射液。</a:t>
            </a:r>
            <a:endParaRPr lang="zh-CN" altLang="en-US" sz="1700" b="1" dirty="0">
              <a:latin typeface="微软雅黑" panose="020B0503020204020204" charset="-122"/>
              <a:ea typeface="微软雅黑" panose="020B0503020204020204" charset="-122"/>
              <a:cs typeface="Times New Roman" panose="02020603050405020304" pitchFamily="18" charset="0"/>
              <a:sym typeface="+mn-lt"/>
            </a:endParaRPr>
          </a:p>
        </p:txBody>
      </p:sp>
    </p:spTree>
    <p:custDataLst>
      <p:tags r:id="rId10"/>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custDataLst>
              <p:tags r:id="rId2"/>
            </p:custDataLst>
          </p:nvPr>
        </p:nvSpPr>
        <p:spPr>
          <a:xfrm>
            <a:off x="607695" y="2409190"/>
            <a:ext cx="5673090" cy="2031365"/>
          </a:xfrm>
          <a:prstGeom prst="rect">
            <a:avLst/>
          </a:prstGeom>
          <a:noFill/>
        </p:spPr>
        <p:txBody>
          <a:bodyPr wrap="square" rtlCol="0">
            <a:noAutofit/>
          </a:bodyPr>
          <a:lstStyle/>
          <a:p>
            <a:pPr marL="284480" indent="-284480" algn="just" fontAlgn="auto">
              <a:lnSpc>
                <a:spcPct val="130000"/>
              </a:lnSpc>
              <a:spcBef>
                <a:spcPts val="1000"/>
              </a:spcBef>
              <a:buFont typeface="Wingdings" panose="05000000000000000000" pitchFamily="2" charset="2"/>
              <a:buChar char="u"/>
            </a:pPr>
            <a:r>
              <a:rPr lang="zh-CN" altLang="en-US" dirty="0">
                <a:solidFill>
                  <a:schemeClr val="tx1"/>
                </a:solidFill>
                <a:latin typeface="微软雅黑" panose="020B0503020204020204" charset="-122"/>
                <a:ea typeface="微软雅黑" panose="020B0503020204020204" charset="-122"/>
                <a:cs typeface="Times New Roman" panose="02020603050405020304" pitchFamily="18" charset="0"/>
              </a:rPr>
              <a:t>一项在日本</a:t>
            </a:r>
            <a:r>
              <a:rPr lang="en-US" altLang="zh-CN" dirty="0">
                <a:solidFill>
                  <a:schemeClr val="tx1"/>
                </a:solidFill>
                <a:latin typeface="微软雅黑" panose="020B0503020204020204" charset="-122"/>
                <a:ea typeface="微软雅黑" panose="020B0503020204020204" charset="-122"/>
                <a:cs typeface="Times New Roman" panose="02020603050405020304" pitchFamily="18" charset="0"/>
              </a:rPr>
              <a:t>20</a:t>
            </a:r>
            <a:r>
              <a:rPr lang="zh-CN" altLang="en-US" dirty="0">
                <a:solidFill>
                  <a:schemeClr val="tx1"/>
                </a:solidFill>
                <a:latin typeface="微软雅黑" panose="020B0503020204020204" charset="-122"/>
                <a:ea typeface="微软雅黑" panose="020B0503020204020204" charset="-122"/>
                <a:cs typeface="Times New Roman" panose="02020603050405020304" pitchFamily="18" charset="0"/>
              </a:rPr>
              <a:t>家医疗机构、纳入</a:t>
            </a:r>
            <a:r>
              <a:rPr lang="en-US" altLang="zh-CN" dirty="0">
                <a:solidFill>
                  <a:schemeClr val="tx1"/>
                </a:solidFill>
                <a:latin typeface="微软雅黑" panose="020B0503020204020204" charset="-122"/>
                <a:ea typeface="微软雅黑" panose="020B0503020204020204" charset="-122"/>
                <a:cs typeface="Times New Roman" panose="02020603050405020304" pitchFamily="18" charset="0"/>
              </a:rPr>
              <a:t>229</a:t>
            </a:r>
            <a:r>
              <a:rPr lang="zh-CN" altLang="en-US" dirty="0">
                <a:solidFill>
                  <a:schemeClr val="tx1"/>
                </a:solidFill>
                <a:latin typeface="微软雅黑" panose="020B0503020204020204" charset="-122"/>
                <a:ea typeface="微软雅黑" panose="020B0503020204020204" charset="-122"/>
                <a:cs typeface="Times New Roman" panose="02020603050405020304" pitchFamily="18" charset="0"/>
              </a:rPr>
              <a:t>例在全身麻醉下进行手术的患者的一般临床研究和比较研究的结果表明，醋酸钠林格葡萄糖注射液对细胞外液的补充和平衡效果、代谢性酸中毒的纠正效果、能量补充效果均有良好结果</a:t>
            </a:r>
            <a:r>
              <a:rPr lang="zh-CN" altLang="en-US" spc="150" dirty="0">
                <a:solidFill>
                  <a:sysClr val="windowText" lastClr="000000">
                    <a:lumMod val="75000"/>
                    <a:lumOff val="25000"/>
                  </a:sysClr>
                </a:solidFill>
                <a:uFillTx/>
                <a:latin typeface="微软雅黑" panose="020B0503020204020204" charset="-122"/>
                <a:ea typeface="微软雅黑" panose="020B0503020204020204" charset="-122"/>
                <a:sym typeface="+mn-ea"/>
              </a:rPr>
              <a:t>*</a:t>
            </a:r>
            <a:r>
              <a:rPr lang="zh-CN" altLang="en-US" dirty="0">
                <a:solidFill>
                  <a:schemeClr val="tx1"/>
                </a:solidFill>
                <a:latin typeface="微软雅黑" panose="020B0503020204020204" charset="-122"/>
                <a:ea typeface="微软雅黑" panose="020B0503020204020204" charset="-122"/>
                <a:cs typeface="Times New Roman" panose="02020603050405020304" pitchFamily="18" charset="0"/>
              </a:rPr>
              <a:t>。</a:t>
            </a:r>
            <a:endParaRPr lang="en-US" altLang="zh-CN" dirty="0">
              <a:solidFill>
                <a:schemeClr val="tx1"/>
              </a:solidFill>
              <a:latin typeface="微软雅黑" panose="020B0503020204020204" charset="-122"/>
              <a:ea typeface="微软雅黑" panose="020B0503020204020204" charset="-122"/>
              <a:cs typeface="Times New Roman" panose="02020603050405020304" pitchFamily="18" charset="0"/>
            </a:endParaRPr>
          </a:p>
          <a:p>
            <a:pPr indent="0" algn="just">
              <a:lnSpc>
                <a:spcPct val="150000"/>
              </a:lnSpc>
              <a:buFont typeface="Wingdings" panose="05000000000000000000" pitchFamily="2" charset="2"/>
              <a:buNone/>
            </a:pPr>
            <a:endParaRPr lang="en-US" altLang="zh-CN" sz="2000" dirty="0">
              <a:solidFill>
                <a:schemeClr val="tx1"/>
              </a:solidFill>
              <a:latin typeface="微软雅黑" panose="020B0503020204020204" charset="-122"/>
              <a:ea typeface="微软雅黑" panose="020B0503020204020204" charset="-122"/>
              <a:cs typeface="Times New Roman" panose="02020603050405020304" pitchFamily="18" charset="0"/>
            </a:endParaRPr>
          </a:p>
          <a:p>
            <a:pPr marL="285750" indent="-285750" algn="just">
              <a:lnSpc>
                <a:spcPct val="150000"/>
              </a:lnSpc>
              <a:buFont typeface="Wingdings" panose="05000000000000000000" pitchFamily="2" charset="2"/>
              <a:buChar char="u"/>
            </a:pPr>
            <a:endParaRPr lang="zh-CN" altLang="en-US" sz="2000" dirty="0">
              <a:solidFill>
                <a:schemeClr val="tx1"/>
              </a:solidFill>
              <a:latin typeface="微软雅黑" panose="020B0503020204020204" charset="-122"/>
              <a:ea typeface="微软雅黑" panose="020B0503020204020204" charset="-122"/>
              <a:cs typeface="Times New Roman" panose="02020603050405020304" pitchFamily="18" charset="0"/>
            </a:endParaRPr>
          </a:p>
        </p:txBody>
      </p:sp>
      <p:grpSp>
        <p:nvGrpSpPr>
          <p:cNvPr id="3" name="组合 2"/>
          <p:cNvGrpSpPr/>
          <p:nvPr/>
        </p:nvGrpSpPr>
        <p:grpSpPr>
          <a:xfrm>
            <a:off x="6908469" y="1246621"/>
            <a:ext cx="5034562" cy="3593167"/>
            <a:chOff x="1661160" y="3210309"/>
            <a:chExt cx="8740140" cy="3655736"/>
          </a:xfrm>
        </p:grpSpPr>
        <p:graphicFrame>
          <p:nvGraphicFramePr>
            <p:cNvPr id="17" name="图表 16"/>
            <p:cNvGraphicFramePr/>
            <p:nvPr>
              <p:custDataLst>
                <p:tags r:id="rId3"/>
              </p:custDataLst>
            </p:nvPr>
          </p:nvGraphicFramePr>
          <p:xfrm>
            <a:off x="1661160" y="3535371"/>
            <a:ext cx="8740140" cy="2713315"/>
          </p:xfrm>
          <a:graphic>
            <a:graphicData uri="http://schemas.openxmlformats.org/drawingml/2006/chart">
              <c:chart xmlns:c="http://schemas.openxmlformats.org/drawingml/2006/chart" xmlns:r="http://schemas.openxmlformats.org/officeDocument/2006/relationships" r:id="rId1"/>
            </a:graphicData>
          </a:graphic>
        </p:graphicFrame>
        <p:sp>
          <p:nvSpPr>
            <p:cNvPr id="2" name="文本框 1"/>
            <p:cNvSpPr txBox="1"/>
            <p:nvPr>
              <p:custDataLst>
                <p:tags r:id="rId4"/>
              </p:custDataLst>
            </p:nvPr>
          </p:nvSpPr>
          <p:spPr>
            <a:xfrm>
              <a:off x="2819401" y="6159305"/>
              <a:ext cx="1219200" cy="706740"/>
            </a:xfrm>
            <a:prstGeom prst="rect">
              <a:avLst/>
            </a:prstGeom>
            <a:noFill/>
          </p:spPr>
          <p:txBody>
            <a:bodyPr wrap="square" rtlCol="0">
              <a:spAutoFit/>
            </a:bodyPr>
            <a:lstStyle/>
            <a:p>
              <a:pPr algn="ctr"/>
              <a:r>
                <a:rPr lang="zh-CN" altLang="en-US" sz="1200" b="1">
                  <a:latin typeface="微软雅黑" panose="020B0503020204020204" charset="-122"/>
                  <a:ea typeface="微软雅黑" panose="020B0503020204020204" charset="-122"/>
                </a:rPr>
                <a:t>非常有效</a:t>
              </a:r>
              <a:endParaRPr lang="zh-CN" altLang="en-US" sz="1200" b="1">
                <a:latin typeface="微软雅黑" panose="020B0503020204020204" charset="-122"/>
                <a:ea typeface="微软雅黑" panose="020B0503020204020204" charset="-122"/>
              </a:endParaRPr>
            </a:p>
          </p:txBody>
        </p:sp>
        <p:sp>
          <p:nvSpPr>
            <p:cNvPr id="18" name="文本框 17"/>
            <p:cNvSpPr txBox="1"/>
            <p:nvPr>
              <p:custDataLst>
                <p:tags r:id="rId5"/>
              </p:custDataLst>
            </p:nvPr>
          </p:nvSpPr>
          <p:spPr>
            <a:xfrm>
              <a:off x="4129501" y="6159305"/>
              <a:ext cx="1219200" cy="424044"/>
            </a:xfrm>
            <a:prstGeom prst="rect">
              <a:avLst/>
            </a:prstGeom>
            <a:noFill/>
          </p:spPr>
          <p:txBody>
            <a:bodyPr wrap="square" rtlCol="0">
              <a:spAutoFit/>
            </a:bodyPr>
            <a:lstStyle/>
            <a:p>
              <a:pPr algn="ctr"/>
              <a:r>
                <a:rPr lang="zh-CN" altLang="en-US" sz="1200" b="1">
                  <a:latin typeface="微软雅黑" panose="020B0503020204020204" charset="-122"/>
                  <a:ea typeface="微软雅黑" panose="020B0503020204020204" charset="-122"/>
                </a:rPr>
                <a:t>有效</a:t>
              </a:r>
              <a:endParaRPr lang="zh-CN" altLang="en-US" sz="1200" b="1">
                <a:latin typeface="微软雅黑" panose="020B0503020204020204" charset="-122"/>
                <a:ea typeface="微软雅黑" panose="020B0503020204020204" charset="-122"/>
              </a:endParaRPr>
            </a:p>
          </p:txBody>
        </p:sp>
        <p:sp>
          <p:nvSpPr>
            <p:cNvPr id="19" name="文本框 18"/>
            <p:cNvSpPr txBox="1"/>
            <p:nvPr>
              <p:custDataLst>
                <p:tags r:id="rId6"/>
              </p:custDataLst>
            </p:nvPr>
          </p:nvSpPr>
          <p:spPr>
            <a:xfrm>
              <a:off x="5439601" y="6159305"/>
              <a:ext cx="1219200" cy="706740"/>
            </a:xfrm>
            <a:prstGeom prst="rect">
              <a:avLst/>
            </a:prstGeom>
            <a:noFill/>
          </p:spPr>
          <p:txBody>
            <a:bodyPr wrap="square" rtlCol="0">
              <a:spAutoFit/>
            </a:bodyPr>
            <a:lstStyle/>
            <a:p>
              <a:pPr algn="ctr"/>
              <a:r>
                <a:rPr lang="zh-CN" altLang="en-US" sz="1200" b="1">
                  <a:latin typeface="微软雅黑" panose="020B0503020204020204" charset="-122"/>
                  <a:ea typeface="微软雅黑" panose="020B0503020204020204" charset="-122"/>
                </a:rPr>
                <a:t>一般有效</a:t>
              </a:r>
              <a:endParaRPr lang="zh-CN" altLang="en-US" sz="1200" b="1">
                <a:latin typeface="微软雅黑" panose="020B0503020204020204" charset="-122"/>
                <a:ea typeface="微软雅黑" panose="020B0503020204020204" charset="-122"/>
              </a:endParaRPr>
            </a:p>
          </p:txBody>
        </p:sp>
        <p:sp>
          <p:nvSpPr>
            <p:cNvPr id="20" name="文本框 19"/>
            <p:cNvSpPr txBox="1"/>
            <p:nvPr>
              <p:custDataLst>
                <p:tags r:id="rId7"/>
              </p:custDataLst>
            </p:nvPr>
          </p:nvSpPr>
          <p:spPr>
            <a:xfrm>
              <a:off x="6749701" y="6159305"/>
              <a:ext cx="1219200" cy="706740"/>
            </a:xfrm>
            <a:prstGeom prst="rect">
              <a:avLst/>
            </a:prstGeom>
            <a:noFill/>
          </p:spPr>
          <p:txBody>
            <a:bodyPr wrap="square" rtlCol="0">
              <a:spAutoFit/>
            </a:bodyPr>
            <a:lstStyle/>
            <a:p>
              <a:pPr algn="ctr"/>
              <a:r>
                <a:rPr lang="zh-CN" altLang="en-US" sz="1200" b="1">
                  <a:latin typeface="微软雅黑" panose="020B0503020204020204" charset="-122"/>
                  <a:ea typeface="微软雅黑" panose="020B0503020204020204" charset="-122"/>
                </a:rPr>
                <a:t>无法判断</a:t>
              </a:r>
              <a:endParaRPr lang="zh-CN" altLang="en-US" sz="1200" b="1">
                <a:latin typeface="微软雅黑" panose="020B0503020204020204" charset="-122"/>
                <a:ea typeface="微软雅黑" panose="020B0503020204020204" charset="-122"/>
              </a:endParaRPr>
            </a:p>
          </p:txBody>
        </p:sp>
        <p:sp>
          <p:nvSpPr>
            <p:cNvPr id="21" name="文本框 20"/>
            <p:cNvSpPr txBox="1"/>
            <p:nvPr>
              <p:custDataLst>
                <p:tags r:id="rId8"/>
              </p:custDataLst>
            </p:nvPr>
          </p:nvSpPr>
          <p:spPr>
            <a:xfrm>
              <a:off x="8059801" y="6159305"/>
              <a:ext cx="1219200" cy="280389"/>
            </a:xfrm>
            <a:prstGeom prst="rect">
              <a:avLst/>
            </a:prstGeom>
            <a:noFill/>
          </p:spPr>
          <p:txBody>
            <a:bodyPr wrap="square" rtlCol="0">
              <a:spAutoFit/>
            </a:bodyPr>
            <a:lstStyle/>
            <a:p>
              <a:pPr algn="ctr"/>
              <a:r>
                <a:rPr lang="zh-CN" altLang="en-US" sz="1200" b="1">
                  <a:latin typeface="微软雅黑" panose="020B0503020204020204" charset="-122"/>
                  <a:ea typeface="微软雅黑" panose="020B0503020204020204" charset="-122"/>
                </a:rPr>
                <a:t>无效</a:t>
              </a:r>
              <a:endParaRPr lang="zh-CN" altLang="en-US" sz="1200" b="1">
                <a:latin typeface="微软雅黑" panose="020B0503020204020204" charset="-122"/>
                <a:ea typeface="微软雅黑" panose="020B0503020204020204" charset="-122"/>
              </a:endParaRPr>
            </a:p>
          </p:txBody>
        </p:sp>
        <p:sp>
          <p:nvSpPr>
            <p:cNvPr id="22" name="文本框 21"/>
            <p:cNvSpPr txBox="1"/>
            <p:nvPr>
              <p:custDataLst>
                <p:tags r:id="rId9"/>
              </p:custDataLst>
            </p:nvPr>
          </p:nvSpPr>
          <p:spPr>
            <a:xfrm>
              <a:off x="2213178" y="3368479"/>
              <a:ext cx="594370" cy="2031325"/>
            </a:xfrm>
            <a:prstGeom prst="rect">
              <a:avLst/>
            </a:prstGeom>
            <a:noFill/>
          </p:spPr>
          <p:txBody>
            <a:bodyPr vert="vert270" wrap="square" rtlCol="0">
              <a:spAutoFit/>
            </a:bodyPr>
            <a:lstStyle/>
            <a:p>
              <a:pPr algn="ctr"/>
              <a:r>
                <a:rPr lang="zh-CN" altLang="en-US" sz="1200" b="1">
                  <a:latin typeface="微软雅黑" panose="020B0503020204020204" charset="-122"/>
                  <a:ea typeface="微软雅黑" panose="020B0503020204020204" charset="-122"/>
                </a:rPr>
                <a:t>患者比例（</a:t>
              </a:r>
              <a:r>
                <a:rPr lang="en-US" altLang="zh-CN" sz="1200" b="1">
                  <a:latin typeface="微软雅黑" panose="020B0503020204020204" charset="-122"/>
                  <a:ea typeface="微软雅黑" panose="020B0503020204020204" charset="-122"/>
                </a:rPr>
                <a:t>%</a:t>
              </a:r>
              <a:r>
                <a:rPr lang="zh-CN" altLang="en-US" sz="1200" b="1">
                  <a:latin typeface="微软雅黑" panose="020B0503020204020204" charset="-122"/>
                  <a:ea typeface="微软雅黑" panose="020B0503020204020204" charset="-122"/>
                </a:rPr>
                <a:t>）</a:t>
              </a:r>
              <a:endParaRPr lang="zh-CN" altLang="en-US" sz="1200" b="1">
                <a:latin typeface="微软雅黑" panose="020B0503020204020204" charset="-122"/>
                <a:ea typeface="微软雅黑" panose="020B0503020204020204" charset="-122"/>
              </a:endParaRPr>
            </a:p>
          </p:txBody>
        </p:sp>
        <p:sp>
          <p:nvSpPr>
            <p:cNvPr id="23" name="文本框 22"/>
            <p:cNvSpPr txBox="1"/>
            <p:nvPr>
              <p:custDataLst>
                <p:tags r:id="rId10"/>
              </p:custDataLst>
            </p:nvPr>
          </p:nvSpPr>
          <p:spPr>
            <a:xfrm>
              <a:off x="2608491" y="4959155"/>
              <a:ext cx="1708807" cy="469704"/>
            </a:xfrm>
            <a:prstGeom prst="rect">
              <a:avLst/>
            </a:prstGeom>
            <a:noFill/>
          </p:spPr>
          <p:txBody>
            <a:bodyPr wrap="square" rtlCol="0">
              <a:spAutoFit/>
            </a:bodyPr>
            <a:lstStyle/>
            <a:p>
              <a:pPr algn="ctr"/>
              <a:r>
                <a:rPr lang="en-US" altLang="zh-CN" sz="1200" dirty="0">
                  <a:latin typeface="微软雅黑" panose="020B0503020204020204" charset="-122"/>
                  <a:ea typeface="微软雅黑" panose="020B0503020204020204" charset="-122"/>
                </a:rPr>
                <a:t>13.1%</a:t>
              </a:r>
              <a:endParaRPr lang="en-US" altLang="zh-CN" sz="1200" dirty="0">
                <a:latin typeface="微软雅黑" panose="020B0503020204020204" charset="-122"/>
                <a:ea typeface="微软雅黑" panose="020B0503020204020204" charset="-122"/>
              </a:endParaRPr>
            </a:p>
            <a:p>
              <a:pPr algn="ctr"/>
              <a:r>
                <a:rPr lang="en-US" altLang="zh-CN" sz="1200" dirty="0">
                  <a:latin typeface="微软雅黑" panose="020B0503020204020204" charset="-122"/>
                  <a:ea typeface="微软雅黑" panose="020B0503020204020204" charset="-122"/>
                </a:rPr>
                <a:t>(766/5828)</a:t>
              </a:r>
              <a:endParaRPr lang="zh-CN" altLang="en-US" sz="1200" dirty="0">
                <a:latin typeface="微软雅黑" panose="020B0503020204020204" charset="-122"/>
                <a:ea typeface="微软雅黑" panose="020B0503020204020204" charset="-122"/>
              </a:endParaRPr>
            </a:p>
          </p:txBody>
        </p:sp>
        <p:sp>
          <p:nvSpPr>
            <p:cNvPr id="24" name="文本框 23"/>
            <p:cNvSpPr txBox="1"/>
            <p:nvPr>
              <p:custDataLst>
                <p:tags r:id="rId11"/>
              </p:custDataLst>
            </p:nvPr>
          </p:nvSpPr>
          <p:spPr>
            <a:xfrm>
              <a:off x="3899028" y="3210309"/>
              <a:ext cx="1896251" cy="469704"/>
            </a:xfrm>
            <a:prstGeom prst="rect">
              <a:avLst/>
            </a:prstGeom>
            <a:noFill/>
          </p:spPr>
          <p:txBody>
            <a:bodyPr wrap="square" rtlCol="0">
              <a:spAutoFit/>
            </a:bodyPr>
            <a:lstStyle/>
            <a:p>
              <a:pPr algn="ctr"/>
              <a:r>
                <a:rPr lang="en-US" altLang="zh-CN" sz="1200" dirty="0">
                  <a:latin typeface="微软雅黑" panose="020B0503020204020204" charset="-122"/>
                  <a:ea typeface="微软雅黑" panose="020B0503020204020204" charset="-122"/>
                </a:rPr>
                <a:t>63.9%</a:t>
              </a:r>
              <a:endParaRPr lang="en-US" altLang="zh-CN" sz="1200" dirty="0">
                <a:latin typeface="微软雅黑" panose="020B0503020204020204" charset="-122"/>
                <a:ea typeface="微软雅黑" panose="020B0503020204020204" charset="-122"/>
              </a:endParaRPr>
            </a:p>
            <a:p>
              <a:pPr algn="ctr"/>
              <a:r>
                <a:rPr lang="en-US" altLang="zh-CN" sz="1200" dirty="0">
                  <a:latin typeface="微软雅黑" panose="020B0503020204020204" charset="-122"/>
                  <a:ea typeface="微软雅黑" panose="020B0503020204020204" charset="-122"/>
                </a:rPr>
                <a:t>(3724/5828)</a:t>
              </a:r>
              <a:endParaRPr lang="zh-CN" altLang="en-US" sz="1200" dirty="0">
                <a:latin typeface="微软雅黑" panose="020B0503020204020204" charset="-122"/>
                <a:ea typeface="微软雅黑" panose="020B0503020204020204" charset="-122"/>
              </a:endParaRPr>
            </a:p>
          </p:txBody>
        </p:sp>
        <p:sp>
          <p:nvSpPr>
            <p:cNvPr id="25" name="文本框 24"/>
            <p:cNvSpPr txBox="1"/>
            <p:nvPr>
              <p:custDataLst>
                <p:tags r:id="rId12"/>
              </p:custDataLst>
            </p:nvPr>
          </p:nvSpPr>
          <p:spPr>
            <a:xfrm>
              <a:off x="5194597" y="4788360"/>
              <a:ext cx="1708807" cy="469704"/>
            </a:xfrm>
            <a:prstGeom prst="rect">
              <a:avLst/>
            </a:prstGeom>
            <a:noFill/>
          </p:spPr>
          <p:txBody>
            <a:bodyPr wrap="square" rtlCol="0">
              <a:spAutoFit/>
            </a:bodyPr>
            <a:lstStyle/>
            <a:p>
              <a:pPr algn="ctr"/>
              <a:r>
                <a:rPr lang="en-US" altLang="zh-CN" sz="1200" dirty="0">
                  <a:latin typeface="微软雅黑" panose="020B0503020204020204" charset="-122"/>
                  <a:ea typeface="微软雅黑" panose="020B0503020204020204" charset="-122"/>
                </a:rPr>
                <a:t>16.5%</a:t>
              </a:r>
              <a:endParaRPr lang="en-US" altLang="zh-CN" sz="1200" dirty="0">
                <a:latin typeface="微软雅黑" panose="020B0503020204020204" charset="-122"/>
                <a:ea typeface="微软雅黑" panose="020B0503020204020204" charset="-122"/>
              </a:endParaRPr>
            </a:p>
            <a:p>
              <a:pPr algn="ctr"/>
              <a:r>
                <a:rPr lang="en-US" altLang="zh-CN" sz="1200" dirty="0">
                  <a:latin typeface="微软雅黑" panose="020B0503020204020204" charset="-122"/>
                  <a:ea typeface="微软雅黑" panose="020B0503020204020204" charset="-122"/>
                </a:rPr>
                <a:t>(964/5828)</a:t>
              </a:r>
              <a:endParaRPr lang="zh-CN" altLang="en-US" sz="1200" dirty="0">
                <a:latin typeface="微软雅黑" panose="020B0503020204020204" charset="-122"/>
                <a:ea typeface="微软雅黑" panose="020B0503020204020204" charset="-122"/>
              </a:endParaRPr>
            </a:p>
          </p:txBody>
        </p:sp>
        <p:sp>
          <p:nvSpPr>
            <p:cNvPr id="26" name="文本框 25"/>
            <p:cNvSpPr txBox="1"/>
            <p:nvPr>
              <p:custDataLst>
                <p:tags r:id="rId13"/>
              </p:custDataLst>
            </p:nvPr>
          </p:nvSpPr>
          <p:spPr>
            <a:xfrm>
              <a:off x="6504696" y="5214896"/>
              <a:ext cx="1708805" cy="469704"/>
            </a:xfrm>
            <a:prstGeom prst="rect">
              <a:avLst/>
            </a:prstGeom>
            <a:noFill/>
          </p:spPr>
          <p:txBody>
            <a:bodyPr wrap="square" rtlCol="0">
              <a:spAutoFit/>
            </a:bodyPr>
            <a:lstStyle/>
            <a:p>
              <a:pPr algn="ctr"/>
              <a:r>
                <a:rPr lang="en-US" altLang="zh-CN" sz="1200" dirty="0">
                  <a:latin typeface="微软雅黑" panose="020B0503020204020204" charset="-122"/>
                  <a:ea typeface="微软雅黑" panose="020B0503020204020204" charset="-122"/>
                </a:rPr>
                <a:t>6.3%</a:t>
              </a:r>
              <a:endParaRPr lang="en-US" altLang="zh-CN" sz="1200" dirty="0">
                <a:latin typeface="微软雅黑" panose="020B0503020204020204" charset="-122"/>
                <a:ea typeface="微软雅黑" panose="020B0503020204020204" charset="-122"/>
              </a:endParaRPr>
            </a:p>
            <a:p>
              <a:pPr algn="ctr"/>
              <a:r>
                <a:rPr lang="en-US" altLang="zh-CN" sz="1200" dirty="0">
                  <a:latin typeface="微软雅黑" panose="020B0503020204020204" charset="-122"/>
                  <a:ea typeface="微软雅黑" panose="020B0503020204020204" charset="-122"/>
                </a:rPr>
                <a:t>(368/5828)</a:t>
              </a:r>
              <a:endParaRPr lang="zh-CN" altLang="en-US" sz="1200" dirty="0">
                <a:latin typeface="微软雅黑" panose="020B0503020204020204" charset="-122"/>
                <a:ea typeface="微软雅黑" panose="020B0503020204020204" charset="-122"/>
              </a:endParaRPr>
            </a:p>
          </p:txBody>
        </p:sp>
        <p:sp>
          <p:nvSpPr>
            <p:cNvPr id="27" name="文本框 26"/>
            <p:cNvSpPr txBox="1"/>
            <p:nvPr>
              <p:custDataLst>
                <p:tags r:id="rId14"/>
              </p:custDataLst>
            </p:nvPr>
          </p:nvSpPr>
          <p:spPr>
            <a:xfrm>
              <a:off x="8035674" y="5482375"/>
              <a:ext cx="1614419" cy="469704"/>
            </a:xfrm>
            <a:prstGeom prst="rect">
              <a:avLst/>
            </a:prstGeom>
            <a:noFill/>
          </p:spPr>
          <p:txBody>
            <a:bodyPr wrap="square" rtlCol="0">
              <a:spAutoFit/>
            </a:bodyPr>
            <a:lstStyle/>
            <a:p>
              <a:pPr algn="ctr"/>
              <a:r>
                <a:rPr lang="en-US" altLang="zh-CN" sz="1200" dirty="0">
                  <a:latin typeface="微软雅黑" panose="020B0503020204020204" charset="-122"/>
                  <a:ea typeface="微软雅黑" panose="020B0503020204020204" charset="-122"/>
                </a:rPr>
                <a:t>0.1%</a:t>
              </a:r>
              <a:endParaRPr lang="en-US" altLang="zh-CN" sz="1200" dirty="0">
                <a:latin typeface="微软雅黑" panose="020B0503020204020204" charset="-122"/>
                <a:ea typeface="微软雅黑" panose="020B0503020204020204" charset="-122"/>
              </a:endParaRPr>
            </a:p>
            <a:p>
              <a:pPr algn="ctr"/>
              <a:r>
                <a:rPr lang="en-US" altLang="zh-CN" sz="1200" dirty="0">
                  <a:latin typeface="微软雅黑" panose="020B0503020204020204" charset="-122"/>
                  <a:ea typeface="微软雅黑" panose="020B0503020204020204" charset="-122"/>
                </a:rPr>
                <a:t>(5/5828)</a:t>
              </a:r>
              <a:endParaRPr lang="zh-CN" altLang="en-US" sz="1200" dirty="0">
                <a:latin typeface="微软雅黑" panose="020B0503020204020204" charset="-122"/>
                <a:ea typeface="微软雅黑" panose="020B0503020204020204" charset="-122"/>
              </a:endParaRPr>
            </a:p>
          </p:txBody>
        </p:sp>
      </p:grpSp>
      <p:sp>
        <p:nvSpPr>
          <p:cNvPr id="4" name="文本框 3"/>
          <p:cNvSpPr txBox="1"/>
          <p:nvPr>
            <p:custDataLst>
              <p:tags r:id="rId15"/>
            </p:custDataLst>
          </p:nvPr>
        </p:nvSpPr>
        <p:spPr>
          <a:xfrm>
            <a:off x="531948" y="6145064"/>
            <a:ext cx="11449901" cy="306705"/>
          </a:xfrm>
          <a:prstGeom prst="rect">
            <a:avLst/>
          </a:prstGeom>
          <a:noFill/>
        </p:spPr>
        <p:txBody>
          <a:bodyPr wrap="square">
            <a:spAutoFit/>
          </a:bodyPr>
          <a:lstStyle/>
          <a:p>
            <a:pPr indent="0">
              <a:buFont typeface="+mj-lt"/>
              <a:buNone/>
            </a:pPr>
            <a:r>
              <a:rPr lang="zh-CN" altLang="en-US" sz="1400" spc="150" dirty="0">
                <a:solidFill>
                  <a:sysClr val="windowText" lastClr="000000">
                    <a:lumMod val="75000"/>
                    <a:lumOff val="25000"/>
                  </a:sysClr>
                </a:solidFill>
                <a:uFillTx/>
                <a:latin typeface="微软雅黑" panose="020B0503020204020204" charset="-122"/>
                <a:ea typeface="微软雅黑" panose="020B0503020204020204" charset="-122"/>
                <a:sym typeface="+mn-ea"/>
              </a:rPr>
              <a:t>*</a:t>
            </a:r>
            <a:r>
              <a:rPr lang="en-US" altLang="zh-CN" sz="1400" spc="150" dirty="0">
                <a:solidFill>
                  <a:sysClr val="windowText" lastClr="000000">
                    <a:lumMod val="75000"/>
                    <a:lumOff val="25000"/>
                  </a:sysClr>
                </a:solidFill>
                <a:uFillTx/>
                <a:latin typeface="微软雅黑" panose="020B0503020204020204" charset="-122"/>
                <a:ea typeface="微软雅黑" panose="020B0503020204020204" charset="-122"/>
                <a:sym typeface="+mn-ea"/>
              </a:rPr>
              <a:t>  </a:t>
            </a:r>
            <a:r>
              <a:rPr lang="zh-CN" altLang="en-US" sz="1400" dirty="0">
                <a:latin typeface="微软雅黑" panose="020B0503020204020204" charset="-122"/>
                <a:ea typeface="微软雅黑" panose="020B0503020204020204" charset="-122"/>
              </a:rPr>
              <a:t>醋酸钠林格葡萄糖注射液日本原研IF文件</a:t>
            </a:r>
            <a:endParaRPr lang="zh-CN" altLang="en-US" sz="1400" dirty="0">
              <a:latin typeface="微软雅黑" panose="020B0503020204020204" charset="-122"/>
              <a:ea typeface="微软雅黑" panose="020B0503020204020204" charset="-122"/>
            </a:endParaRPr>
          </a:p>
        </p:txBody>
      </p:sp>
      <p:sp>
        <p:nvSpPr>
          <p:cNvPr id="9" name="标题 1"/>
          <p:cNvSpPr txBox="1"/>
          <p:nvPr>
            <p:custDataLst>
              <p:tags r:id="rId16"/>
            </p:custDataLst>
          </p:nvPr>
        </p:nvSpPr>
        <p:spPr>
          <a:xfrm>
            <a:off x="862960" y="0"/>
            <a:ext cx="2701508" cy="5787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solidFill>
                  <a:srgbClr val="039840"/>
                </a:solidFill>
                <a:latin typeface="微软雅黑" panose="020B0503020204020204" charset="-122"/>
                <a:ea typeface="微软雅黑" panose="020B0503020204020204" charset="-122"/>
              </a:rPr>
              <a:t>有效性</a:t>
            </a:r>
            <a:endParaRPr lang="zh-CN" altLang="en-US" sz="2800" b="1" dirty="0">
              <a:solidFill>
                <a:srgbClr val="039840"/>
              </a:solidFill>
              <a:latin typeface="微软雅黑" panose="020B0503020204020204" charset="-122"/>
              <a:ea typeface="微软雅黑" panose="020B0503020204020204" charset="-122"/>
            </a:endParaRPr>
          </a:p>
        </p:txBody>
      </p:sp>
      <p:sp>
        <p:nvSpPr>
          <p:cNvPr id="6" name="文本框 5"/>
          <p:cNvSpPr txBox="1"/>
          <p:nvPr>
            <p:custDataLst>
              <p:tags r:id="rId17"/>
            </p:custDataLst>
          </p:nvPr>
        </p:nvSpPr>
        <p:spPr>
          <a:xfrm>
            <a:off x="532130" y="774065"/>
            <a:ext cx="5840730" cy="1265555"/>
          </a:xfrm>
          <a:prstGeom prst="rect">
            <a:avLst/>
          </a:prstGeom>
          <a:noFill/>
        </p:spPr>
        <p:txBody>
          <a:bodyPr wrap="square">
            <a:noAutofit/>
          </a:bodyPr>
          <a:lstStyle/>
          <a:p>
            <a:pPr marL="285750" indent="-285750" algn="just" fontAlgn="auto">
              <a:lnSpc>
                <a:spcPct val="130000"/>
              </a:lnSpc>
              <a:spcBef>
                <a:spcPts val="1000"/>
              </a:spcBef>
              <a:spcAft>
                <a:spcPts val="600"/>
              </a:spcAft>
              <a:buFont typeface="Wingdings" panose="05000000000000000000" pitchFamily="2" charset="2"/>
              <a:buChar char="u"/>
            </a:pPr>
            <a:r>
              <a:rPr lang="zh-CN" altLang="en-US" dirty="0">
                <a:latin typeface="微软雅黑" panose="020B0503020204020204" charset="-122"/>
                <a:ea typeface="微软雅黑" panose="020B0503020204020204" charset="-122"/>
                <a:cs typeface="Times New Roman" panose="02020603050405020304" pitchFamily="18" charset="0"/>
              </a:rPr>
              <a:t>在日本批准上市的多中心临床研究及上市后临床研究表明</a:t>
            </a:r>
            <a:r>
              <a:rPr lang="zh-CN" altLang="en-US" spc="150" dirty="0">
                <a:solidFill>
                  <a:sysClr val="windowText" lastClr="000000">
                    <a:lumMod val="75000"/>
                    <a:lumOff val="25000"/>
                  </a:sysClr>
                </a:solidFill>
                <a:uFillTx/>
                <a:latin typeface="微软雅黑" panose="020B0503020204020204" charset="-122"/>
                <a:ea typeface="微软雅黑" panose="020B0503020204020204" charset="-122"/>
                <a:sym typeface="+mn-ea"/>
              </a:rPr>
              <a:t>*</a:t>
            </a:r>
            <a:r>
              <a:rPr lang="zh-CN" altLang="en-US" dirty="0">
                <a:latin typeface="微软雅黑" panose="020B0503020204020204" charset="-122"/>
                <a:ea typeface="微软雅黑" panose="020B0503020204020204" charset="-122"/>
                <a:cs typeface="Times New Roman" panose="02020603050405020304" pitchFamily="18" charset="0"/>
              </a:rPr>
              <a:t>，醋酸钠林格葡萄糖注射液总有效率达</a:t>
            </a:r>
            <a:r>
              <a:rPr lang="en-US" altLang="zh-CN" b="1" dirty="0">
                <a:solidFill>
                  <a:srgbClr val="FF0000"/>
                </a:solidFill>
                <a:latin typeface="微软雅黑" panose="020B0503020204020204" charset="-122"/>
                <a:ea typeface="微软雅黑" panose="020B0503020204020204" charset="-122"/>
                <a:cs typeface="Times New Roman" panose="02020603050405020304" pitchFamily="18" charset="0"/>
              </a:rPr>
              <a:t>93.6%</a:t>
            </a:r>
            <a:r>
              <a:rPr lang="zh-CN" altLang="en-US" b="1" dirty="0">
                <a:solidFill>
                  <a:srgbClr val="FF0000"/>
                </a:solidFill>
                <a:latin typeface="微软雅黑" panose="020B0503020204020204" charset="-122"/>
                <a:ea typeface="微软雅黑" panose="020B0503020204020204" charset="-122"/>
                <a:cs typeface="Times New Roman" panose="02020603050405020304" pitchFamily="18" charset="0"/>
              </a:rPr>
              <a:t>（见右图）</a:t>
            </a:r>
            <a:r>
              <a:rPr lang="zh-CN" altLang="en-US" dirty="0">
                <a:solidFill>
                  <a:schemeClr val="tx1"/>
                </a:solidFill>
                <a:latin typeface="微软雅黑" panose="020B0503020204020204" charset="-122"/>
                <a:ea typeface="微软雅黑" panose="020B0503020204020204" charset="-122"/>
                <a:cs typeface="Times New Roman" panose="02020603050405020304" pitchFamily="18" charset="0"/>
              </a:rPr>
              <a:t>。</a:t>
            </a:r>
            <a:endParaRPr lang="zh-CN" altLang="en-US" sz="2000" dirty="0">
              <a:solidFill>
                <a:schemeClr val="tx1"/>
              </a:solidFill>
              <a:latin typeface="微软雅黑" panose="020B0503020204020204" charset="-122"/>
              <a:ea typeface="微软雅黑" panose="020B0503020204020204" charset="-122"/>
              <a:cs typeface="Times New Roman" panose="02020603050405020304" pitchFamily="18" charset="0"/>
            </a:endParaRPr>
          </a:p>
        </p:txBody>
      </p:sp>
      <p:sp>
        <p:nvSpPr>
          <p:cNvPr id="7" name="文本框 6"/>
          <p:cNvSpPr txBox="1"/>
          <p:nvPr>
            <p:custDataLst>
              <p:tags r:id="rId18"/>
            </p:custDataLst>
          </p:nvPr>
        </p:nvSpPr>
        <p:spPr>
          <a:xfrm>
            <a:off x="6962775" y="818515"/>
            <a:ext cx="4547235" cy="396875"/>
          </a:xfrm>
          <a:prstGeom prst="rect">
            <a:avLst/>
          </a:prstGeom>
          <a:noFill/>
        </p:spPr>
        <p:txBody>
          <a:bodyPr wrap="square" rtlCol="0">
            <a:noAutofit/>
          </a:bodyPr>
          <a:p>
            <a:pPr algn="ctr"/>
            <a:r>
              <a:rPr lang="zh-CN" altLang="en-US" sz="1800" dirty="0">
                <a:latin typeface="微软雅黑" panose="020B0503020204020204" charset="-122"/>
                <a:ea typeface="微软雅黑" panose="020B0503020204020204" charset="-122"/>
                <a:cs typeface="Times New Roman" panose="02020603050405020304" pitchFamily="18" charset="0"/>
              </a:rPr>
              <a:t>醋酸钠林格葡萄糖注射液的有效性研究</a:t>
            </a:r>
            <a:endParaRPr lang="zh-CN" altLang="en-US" sz="1600">
              <a:latin typeface="微软雅黑" panose="020B0503020204020204" charset="-122"/>
              <a:ea typeface="微软雅黑" panose="020B0503020204020204" charset="-122"/>
            </a:endParaRPr>
          </a:p>
        </p:txBody>
      </p:sp>
      <p:sp>
        <p:nvSpPr>
          <p:cNvPr id="8" name="圆角矩形 7"/>
          <p:cNvSpPr/>
          <p:nvPr>
            <p:custDataLst>
              <p:tags r:id="rId19"/>
            </p:custDataLst>
          </p:nvPr>
        </p:nvSpPr>
        <p:spPr>
          <a:xfrm>
            <a:off x="735965" y="4924425"/>
            <a:ext cx="9490710" cy="681355"/>
          </a:xfrm>
          <a:prstGeom prst="roundRect">
            <a:avLst/>
          </a:prstGeom>
          <a:solidFill>
            <a:schemeClr val="bg2">
              <a:lumMod val="9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150" normalizeH="0" baseline="0" noProof="0" dirty="0">
                <a:ln>
                  <a:noFill/>
                </a:ln>
                <a:solidFill>
                  <a:srgbClr val="1F4E79"/>
                </a:solidFill>
                <a:effectLst/>
                <a:uLnTx/>
                <a:uFillTx/>
                <a:latin typeface="Arial" panose="020B0604020202020204" pitchFamily="34" charset="0"/>
                <a:ea typeface="微软雅黑" panose="020B0503020204020204" charset="-122"/>
                <a:cs typeface="+mn-cs"/>
                <a:sym typeface="+mn-ea"/>
              </a:rPr>
              <a:t>结论：</a:t>
            </a:r>
            <a:r>
              <a:rPr kumimoji="0" lang="zh-CN" altLang="en-US" b="1" i="0" u="none" strike="noStrike" kern="1200" cap="none" spc="150" normalizeH="0" baseline="0" noProof="0" dirty="0">
                <a:ln>
                  <a:noFill/>
                </a:ln>
                <a:solidFill>
                  <a:srgbClr val="FF0000"/>
                </a:solidFill>
                <a:effectLst/>
                <a:uLnTx/>
                <a:uFillTx/>
                <a:latin typeface="Arial" panose="020B0604020202020204" pitchFamily="34" charset="0"/>
                <a:ea typeface="微软雅黑" panose="020B0503020204020204" charset="-122"/>
                <a:cs typeface="+mn-cs"/>
                <a:sym typeface="+mn-ea"/>
              </a:rPr>
              <a:t>醋酸钠林格葡萄糖注射液可以有效维持水、电解质、酸碱平衡及能量补充</a:t>
            </a:r>
            <a:r>
              <a:rPr kumimoji="0" lang="zh-CN" altLang="en-US" b="1" i="0" u="none" strike="noStrike" kern="1200" cap="none" spc="150" normalizeH="0" baseline="0" noProof="0" dirty="0">
                <a:ln>
                  <a:noFill/>
                </a:ln>
                <a:solidFill>
                  <a:srgbClr val="1F4E79"/>
                </a:solidFill>
                <a:effectLst/>
                <a:uLnTx/>
                <a:uFillTx/>
                <a:latin typeface="Arial" panose="020B0604020202020204" pitchFamily="34" charset="0"/>
                <a:ea typeface="微软雅黑" panose="020B0503020204020204" charset="-122"/>
                <a:cs typeface="+mn-cs"/>
                <a:sym typeface="+mn-ea"/>
              </a:rPr>
              <a:t>。</a:t>
            </a:r>
            <a:endParaRPr kumimoji="0" lang="zh-CN" altLang="en-US" b="1" i="0" u="none" strike="noStrike" kern="1200" cap="none" spc="150" normalizeH="0" baseline="0" noProof="0" dirty="0">
              <a:ln>
                <a:noFill/>
              </a:ln>
              <a:solidFill>
                <a:srgbClr val="1F4E79"/>
              </a:solidFill>
              <a:effectLst/>
              <a:uLnTx/>
              <a:uFillTx/>
              <a:latin typeface="Arial" panose="020B0604020202020204" pitchFamily="34" charset="0"/>
              <a:ea typeface="微软雅黑" panose="020B0503020204020204" charset="-122"/>
              <a:cs typeface="+mn-cs"/>
              <a:sym typeface="+mn-ea"/>
            </a:endParaRPr>
          </a:p>
        </p:txBody>
      </p:sp>
    </p:spTree>
    <p:custDataLst>
      <p:tags r:id="rId20"/>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格 30"/>
          <p:cNvGraphicFramePr/>
          <p:nvPr>
            <p:custDataLst>
              <p:tags r:id="rId1"/>
            </p:custDataLst>
          </p:nvPr>
        </p:nvGraphicFramePr>
        <p:xfrm>
          <a:off x="360680" y="1040130"/>
          <a:ext cx="11505565" cy="5191760"/>
        </p:xfrm>
        <a:graphic>
          <a:graphicData uri="http://schemas.openxmlformats.org/drawingml/2006/table">
            <a:tbl>
              <a:tblPr firstRow="1" bandRow="1">
                <a:tableStyleId>{0E3FDE45-AF77-4B5C-9715-49D594BDF05E}</a:tableStyleId>
              </a:tblPr>
              <a:tblGrid>
                <a:gridCol w="2889250"/>
                <a:gridCol w="8616315"/>
              </a:tblGrid>
              <a:tr h="408305">
                <a:tc>
                  <a:txBody>
                    <a:bodyPr/>
                    <a:lstStyle>
                      <a:lvl1pPr marL="0" algn="l" defTabSz="914400" rtl="0" eaLnBrk="1" latinLnBrk="0" hangingPunct="1">
                        <a:defRPr sz="1800" b="1" kern="1200">
                          <a:solidFill>
                            <a:schemeClr val="lt1"/>
                          </a:solidFill>
                          <a:latin typeface="Arial" panose="020B0604020202020204"/>
                          <a:ea typeface="微软雅黑" panose="020B0503020204020204" charset="-122"/>
                        </a:defRPr>
                      </a:lvl1pPr>
                      <a:lvl2pPr marL="457200" algn="l" defTabSz="914400" rtl="0" eaLnBrk="1" latinLnBrk="0" hangingPunct="1">
                        <a:defRPr sz="1800" b="1" kern="1200">
                          <a:solidFill>
                            <a:schemeClr val="lt1"/>
                          </a:solidFill>
                          <a:latin typeface="Arial" panose="020B0604020202020204"/>
                          <a:ea typeface="微软雅黑" panose="020B0503020204020204" charset="-122"/>
                        </a:defRPr>
                      </a:lvl2pPr>
                      <a:lvl3pPr marL="914400" algn="l" defTabSz="914400" rtl="0" eaLnBrk="1" latinLnBrk="0" hangingPunct="1">
                        <a:defRPr sz="1800" b="1" kern="1200">
                          <a:solidFill>
                            <a:schemeClr val="lt1"/>
                          </a:solidFill>
                          <a:latin typeface="Arial" panose="020B0604020202020204"/>
                          <a:ea typeface="微软雅黑" panose="020B0503020204020204" charset="-122"/>
                        </a:defRPr>
                      </a:lvl3pPr>
                      <a:lvl4pPr marL="1371600" algn="l" defTabSz="914400" rtl="0" eaLnBrk="1" latinLnBrk="0" hangingPunct="1">
                        <a:defRPr sz="1800" b="1" kern="1200">
                          <a:solidFill>
                            <a:schemeClr val="lt1"/>
                          </a:solidFill>
                          <a:latin typeface="Arial" panose="020B0604020202020204"/>
                          <a:ea typeface="微软雅黑" panose="020B0503020204020204" charset="-122"/>
                        </a:defRPr>
                      </a:lvl4pPr>
                      <a:lvl5pPr marL="1828800" algn="l" defTabSz="914400" rtl="0" eaLnBrk="1" latinLnBrk="0" hangingPunct="1">
                        <a:defRPr sz="1800" b="1" kern="1200">
                          <a:solidFill>
                            <a:schemeClr val="lt1"/>
                          </a:solidFill>
                          <a:latin typeface="Arial" panose="020B0604020202020204"/>
                          <a:ea typeface="微软雅黑" panose="020B0503020204020204" charset="-122"/>
                        </a:defRPr>
                      </a:lvl5pPr>
                      <a:lvl6pPr marL="2286000" algn="l" defTabSz="914400" rtl="0" eaLnBrk="1" latinLnBrk="0" hangingPunct="1">
                        <a:defRPr sz="1800" b="1" kern="1200">
                          <a:solidFill>
                            <a:schemeClr val="lt1"/>
                          </a:solidFill>
                          <a:latin typeface="Arial" panose="020B0604020202020204"/>
                          <a:ea typeface="微软雅黑" panose="020B0503020204020204" charset="-122"/>
                        </a:defRPr>
                      </a:lvl6pPr>
                      <a:lvl7pPr marL="2743200" algn="l" defTabSz="914400" rtl="0" eaLnBrk="1" latinLnBrk="0" hangingPunct="1">
                        <a:defRPr sz="1800" b="1" kern="1200">
                          <a:solidFill>
                            <a:schemeClr val="lt1"/>
                          </a:solidFill>
                          <a:latin typeface="Arial" panose="020B0604020202020204"/>
                          <a:ea typeface="微软雅黑" panose="020B0503020204020204" charset="-122"/>
                        </a:defRPr>
                      </a:lvl7pPr>
                      <a:lvl8pPr marL="3200400" algn="l" defTabSz="914400" rtl="0" eaLnBrk="1" latinLnBrk="0" hangingPunct="1">
                        <a:defRPr sz="1800" b="1" kern="1200">
                          <a:solidFill>
                            <a:schemeClr val="lt1"/>
                          </a:solidFill>
                          <a:latin typeface="Arial" panose="020B0604020202020204"/>
                          <a:ea typeface="微软雅黑" panose="020B0503020204020204" charset="-122"/>
                        </a:defRPr>
                      </a:lvl8pPr>
                      <a:lvl9pPr marL="3657600" algn="l" defTabSz="914400" rtl="0" eaLnBrk="1" latinLnBrk="0" hangingPunct="1">
                        <a:defRPr sz="1800" b="1" kern="1200">
                          <a:solidFill>
                            <a:schemeClr val="lt1"/>
                          </a:solidFill>
                          <a:latin typeface="Arial" panose="020B0604020202020204"/>
                          <a:ea typeface="微软雅黑" panose="020B0503020204020204" charset="-122"/>
                        </a:defRPr>
                      </a:lvl9pPr>
                    </a:lstStyle>
                    <a:p>
                      <a:pPr marL="284480" indent="-284480" algn="ctr" fontAlgn="auto">
                        <a:lnSpc>
                          <a:spcPct val="130000"/>
                        </a:lnSpc>
                        <a:buNone/>
                      </a:pPr>
                      <a:r>
                        <a:rPr lang="zh-CN" altLang="en-US" sz="1600" b="1" dirty="0">
                          <a:latin typeface="微软雅黑" panose="020B0503020204020204" charset="-122"/>
                          <a:cs typeface="Times New Roman" panose="02020603050405020304" pitchFamily="18" charset="0"/>
                        </a:rPr>
                        <a:t>指南共识名称</a:t>
                      </a:r>
                      <a:endParaRPr lang="zh-CN" altLang="en-US" sz="1600" b="1" dirty="0">
                        <a:latin typeface="微软雅黑" panose="020B0503020204020204" charset="-122"/>
                        <a:cs typeface="Times New Roman" panose="02020603050405020304" pitchFamily="18" charset="0"/>
                      </a:endParaRPr>
                    </a:p>
                  </a:txBody>
                  <a:tcPr anchor="ctr">
                    <a:solidFill>
                      <a:schemeClr val="accent2">
                        <a:lumMod val="75000"/>
                      </a:schemeClr>
                    </a:solidFill>
                  </a:tcPr>
                </a:tc>
                <a:tc>
                  <a:txBody>
                    <a:bodyPr/>
                    <a:lstStyle>
                      <a:lvl1pPr marL="0" algn="l" defTabSz="914400" rtl="0" eaLnBrk="1" latinLnBrk="0" hangingPunct="1">
                        <a:defRPr sz="1800" b="1" kern="1200">
                          <a:solidFill>
                            <a:schemeClr val="lt1"/>
                          </a:solidFill>
                          <a:latin typeface="Arial" panose="020B0604020202020204"/>
                          <a:ea typeface="微软雅黑" panose="020B0503020204020204" charset="-122"/>
                        </a:defRPr>
                      </a:lvl1pPr>
                      <a:lvl2pPr marL="457200" algn="l" defTabSz="914400" rtl="0" eaLnBrk="1" latinLnBrk="0" hangingPunct="1">
                        <a:defRPr sz="1800" b="1" kern="1200">
                          <a:solidFill>
                            <a:schemeClr val="lt1"/>
                          </a:solidFill>
                          <a:latin typeface="Arial" panose="020B0604020202020204"/>
                          <a:ea typeface="微软雅黑" panose="020B0503020204020204" charset="-122"/>
                        </a:defRPr>
                      </a:lvl2pPr>
                      <a:lvl3pPr marL="914400" algn="l" defTabSz="914400" rtl="0" eaLnBrk="1" latinLnBrk="0" hangingPunct="1">
                        <a:defRPr sz="1800" b="1" kern="1200">
                          <a:solidFill>
                            <a:schemeClr val="lt1"/>
                          </a:solidFill>
                          <a:latin typeface="Arial" panose="020B0604020202020204"/>
                          <a:ea typeface="微软雅黑" panose="020B0503020204020204" charset="-122"/>
                        </a:defRPr>
                      </a:lvl3pPr>
                      <a:lvl4pPr marL="1371600" algn="l" defTabSz="914400" rtl="0" eaLnBrk="1" latinLnBrk="0" hangingPunct="1">
                        <a:defRPr sz="1800" b="1" kern="1200">
                          <a:solidFill>
                            <a:schemeClr val="lt1"/>
                          </a:solidFill>
                          <a:latin typeface="Arial" panose="020B0604020202020204"/>
                          <a:ea typeface="微软雅黑" panose="020B0503020204020204" charset="-122"/>
                        </a:defRPr>
                      </a:lvl4pPr>
                      <a:lvl5pPr marL="1828800" algn="l" defTabSz="914400" rtl="0" eaLnBrk="1" latinLnBrk="0" hangingPunct="1">
                        <a:defRPr sz="1800" b="1" kern="1200">
                          <a:solidFill>
                            <a:schemeClr val="lt1"/>
                          </a:solidFill>
                          <a:latin typeface="Arial" panose="020B0604020202020204"/>
                          <a:ea typeface="微软雅黑" panose="020B0503020204020204" charset="-122"/>
                        </a:defRPr>
                      </a:lvl5pPr>
                      <a:lvl6pPr marL="2286000" algn="l" defTabSz="914400" rtl="0" eaLnBrk="1" latinLnBrk="0" hangingPunct="1">
                        <a:defRPr sz="1800" b="1" kern="1200">
                          <a:solidFill>
                            <a:schemeClr val="lt1"/>
                          </a:solidFill>
                          <a:latin typeface="Arial" panose="020B0604020202020204"/>
                          <a:ea typeface="微软雅黑" panose="020B0503020204020204" charset="-122"/>
                        </a:defRPr>
                      </a:lvl6pPr>
                      <a:lvl7pPr marL="2743200" algn="l" defTabSz="914400" rtl="0" eaLnBrk="1" latinLnBrk="0" hangingPunct="1">
                        <a:defRPr sz="1800" b="1" kern="1200">
                          <a:solidFill>
                            <a:schemeClr val="lt1"/>
                          </a:solidFill>
                          <a:latin typeface="Arial" panose="020B0604020202020204"/>
                          <a:ea typeface="微软雅黑" panose="020B0503020204020204" charset="-122"/>
                        </a:defRPr>
                      </a:lvl7pPr>
                      <a:lvl8pPr marL="3200400" algn="l" defTabSz="914400" rtl="0" eaLnBrk="1" latinLnBrk="0" hangingPunct="1">
                        <a:defRPr sz="1800" b="1" kern="1200">
                          <a:solidFill>
                            <a:schemeClr val="lt1"/>
                          </a:solidFill>
                          <a:latin typeface="Arial" panose="020B0604020202020204"/>
                          <a:ea typeface="微软雅黑" panose="020B0503020204020204" charset="-122"/>
                        </a:defRPr>
                      </a:lvl8pPr>
                      <a:lvl9pPr marL="3657600" algn="l" defTabSz="914400" rtl="0" eaLnBrk="1" latinLnBrk="0" hangingPunct="1">
                        <a:defRPr sz="1800" b="1" kern="1200">
                          <a:solidFill>
                            <a:schemeClr val="lt1"/>
                          </a:solidFill>
                          <a:latin typeface="Arial" panose="020B0604020202020204"/>
                          <a:ea typeface="微软雅黑" panose="020B0503020204020204" charset="-122"/>
                        </a:defRPr>
                      </a:lvl9pPr>
                    </a:lstStyle>
                    <a:p>
                      <a:pPr marL="284480" indent="-284480" algn="ctr" fontAlgn="auto">
                        <a:lnSpc>
                          <a:spcPct val="130000"/>
                        </a:lnSpc>
                        <a:buNone/>
                      </a:pPr>
                      <a:r>
                        <a:rPr lang="zh-CN" altLang="en-US" sz="1600" b="1" dirty="0">
                          <a:latin typeface="微软雅黑" panose="020B0503020204020204" charset="-122"/>
                          <a:cs typeface="Times New Roman" panose="02020603050405020304" pitchFamily="18" charset="0"/>
                        </a:rPr>
                        <a:t>液体治疗需求描述</a:t>
                      </a:r>
                      <a:endParaRPr lang="zh-CN" altLang="en-US" sz="1600" b="1" dirty="0">
                        <a:latin typeface="微软雅黑" panose="020B0503020204020204" charset="-122"/>
                        <a:cs typeface="Times New Roman" panose="02020603050405020304" pitchFamily="18" charset="0"/>
                      </a:endParaRPr>
                    </a:p>
                  </a:txBody>
                  <a:tcPr anchor="ctr">
                    <a:solidFill>
                      <a:schemeClr val="accent2">
                        <a:lumMod val="75000"/>
                      </a:schemeClr>
                    </a:solidFill>
                  </a:tcPr>
                </a:tc>
              </a:tr>
              <a:tr h="1659890">
                <a:tc>
                  <a:txBody>
                    <a:bodyPr/>
                    <a:lstStyle/>
                    <a:p>
                      <a:pPr marL="284480" marR="0" lvl="0" indent="-284480" algn="ctr" defTabSz="914400" rtl="0" fontAlgn="auto">
                        <a:lnSpc>
                          <a:spcPct val="130000"/>
                        </a:lnSpc>
                        <a:spcBef>
                          <a:spcPts val="0"/>
                        </a:spcBef>
                        <a:spcAft>
                          <a:spcPts val="0"/>
                        </a:spcAft>
                        <a:buClrTx/>
                        <a:buSzTx/>
                        <a:buFontTx/>
                        <a:buNone/>
                        <a:defRPr/>
                      </a:pPr>
                      <a:r>
                        <a:rPr lang="en-US" altLang="zh-CN" sz="1600" b="1" dirty="0">
                          <a:latin typeface="微软雅黑" panose="020B0503020204020204" charset="-122"/>
                          <a:ea typeface="微软雅黑" panose="020B0503020204020204" charset="-122"/>
                          <a:cs typeface="微软雅黑" panose="020B0503020204020204" charset="-122"/>
                          <a:sym typeface="+mn-lt"/>
                        </a:rPr>
                        <a:t>《</a:t>
                      </a:r>
                      <a:r>
                        <a:rPr lang="zh-CN" altLang="en-US" sz="1600" b="1" dirty="0">
                          <a:latin typeface="微软雅黑" panose="020B0503020204020204" charset="-122"/>
                          <a:ea typeface="微软雅黑" panose="020B0503020204020204" charset="-122"/>
                          <a:cs typeface="微软雅黑" panose="020B0503020204020204" charset="-122"/>
                          <a:sym typeface="+mn-lt"/>
                        </a:rPr>
                        <a:t>围手术期醋酸盐平衡晶体液</a:t>
                      </a:r>
                      <a:endParaRPr lang="zh-CN" altLang="en-US" sz="1600" b="1" dirty="0">
                        <a:latin typeface="微软雅黑" panose="020B0503020204020204" charset="-122"/>
                        <a:ea typeface="微软雅黑" panose="020B0503020204020204" charset="-122"/>
                        <a:cs typeface="微软雅黑" panose="020B0503020204020204" charset="-122"/>
                        <a:sym typeface="+mn-lt"/>
                      </a:endParaRPr>
                    </a:p>
                    <a:p>
                      <a:pPr marL="284480" marR="0" lvl="0" indent="-284480" algn="ctr" defTabSz="914400" rtl="0" fontAlgn="auto">
                        <a:lnSpc>
                          <a:spcPct val="130000"/>
                        </a:lnSpc>
                        <a:spcBef>
                          <a:spcPts val="0"/>
                        </a:spcBef>
                        <a:spcAft>
                          <a:spcPts val="0"/>
                        </a:spcAft>
                        <a:buClrTx/>
                        <a:buSzTx/>
                        <a:buFontTx/>
                        <a:buNone/>
                        <a:defRPr/>
                      </a:pPr>
                      <a:r>
                        <a:rPr lang="zh-CN" altLang="en-US" sz="1600" b="1" dirty="0">
                          <a:latin typeface="微软雅黑" panose="020B0503020204020204" charset="-122"/>
                          <a:ea typeface="微软雅黑" panose="020B0503020204020204" charset="-122"/>
                          <a:cs typeface="微软雅黑" panose="020B0503020204020204" charset="-122"/>
                          <a:sym typeface="+mn-lt"/>
                        </a:rPr>
                        <a:t>临床应用专家共识（</a:t>
                      </a:r>
                      <a:r>
                        <a:rPr lang="en-US" altLang="zh-CN" sz="1600" b="1" dirty="0">
                          <a:latin typeface="微软雅黑" panose="020B0503020204020204" charset="-122"/>
                          <a:ea typeface="微软雅黑" panose="020B0503020204020204" charset="-122"/>
                          <a:cs typeface="微软雅黑" panose="020B0503020204020204" charset="-122"/>
                          <a:sym typeface="+mn-lt"/>
                        </a:rPr>
                        <a:t>2023</a:t>
                      </a:r>
                      <a:r>
                        <a:rPr lang="zh-CN" altLang="en-US" sz="1600" b="1" dirty="0">
                          <a:latin typeface="微软雅黑" panose="020B0503020204020204" charset="-122"/>
                          <a:ea typeface="微软雅黑" panose="020B0503020204020204" charset="-122"/>
                          <a:cs typeface="微软雅黑" panose="020B0503020204020204" charset="-122"/>
                          <a:sym typeface="+mn-lt"/>
                        </a:rPr>
                        <a:t>）</a:t>
                      </a:r>
                      <a:r>
                        <a:rPr lang="en-US" altLang="zh-CN" sz="1600" b="1" dirty="0">
                          <a:latin typeface="微软雅黑" panose="020B0503020204020204" charset="-122"/>
                          <a:ea typeface="微软雅黑" panose="020B0503020204020204" charset="-122"/>
                          <a:cs typeface="微软雅黑" panose="020B0503020204020204" charset="-122"/>
                          <a:sym typeface="+mn-lt"/>
                        </a:rPr>
                        <a:t>》</a:t>
                      </a:r>
                      <a:endParaRPr lang="en-US" altLang="zh-CN" sz="1600" b="1" dirty="0">
                        <a:latin typeface="微软雅黑" panose="020B0503020204020204" charset="-122"/>
                        <a:ea typeface="微软雅黑" panose="020B0503020204020204" charset="-122"/>
                        <a:cs typeface="微软雅黑" panose="020B0503020204020204" charset="-122"/>
                        <a:sym typeface="+mn-lt"/>
                      </a:endParaRPr>
                    </a:p>
                  </a:txBody>
                  <a:tcPr anchor="ctr"/>
                </a:tc>
                <a:tc>
                  <a:txBody>
                    <a:bodyPr/>
                    <a:lstStyle/>
                    <a:p>
                      <a:pPr marL="284480" marR="0" lvl="0" indent="-28448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2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rPr>
                        <a:t>醋酸盐平衡晶体液是通过醋酸盐代谢产生碳酸氢根发挥缓冲作用，相较于乳酸盐，其可有效</a:t>
                      </a:r>
                      <a:r>
                        <a:rPr lang="zh-CN" altLang="en-US" sz="1200" b="1"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mn-lt"/>
                        </a:rPr>
                        <a:t>避免乳酸堆积</a:t>
                      </a:r>
                      <a:r>
                        <a:rPr kumimoji="0" lang="zh-CN" altLang="en-US" sz="12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rPr>
                        <a:t>。</a:t>
                      </a:r>
                      <a:endParaRPr kumimoji="0" lang="zh-CN" altLang="en-US" sz="12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endParaRPr>
                    </a:p>
                    <a:p>
                      <a:pPr marL="284480" marR="0" lvl="0" indent="-284480" algn="l" defTabSz="914400" rtl="0" fontAlgn="auto">
                        <a:lnSpc>
                          <a:spcPct val="130000"/>
                        </a:lnSpc>
                        <a:spcBef>
                          <a:spcPts val="0"/>
                        </a:spcBef>
                        <a:spcAft>
                          <a:spcPts val="0"/>
                        </a:spcAft>
                        <a:buClrTx/>
                        <a:buSzTx/>
                        <a:buFont typeface="Arial" panose="020B0604020202020204" pitchFamily="34" charset="0"/>
                        <a:buChar char="•"/>
                        <a:defRPr/>
                      </a:pPr>
                      <a:r>
                        <a:rPr lang="zh-CN" altLang="en-US" sz="1200" kern="1400" spc="100" noProof="0" dirty="0">
                          <a:latin typeface="微软雅黑" panose="020B0503020204020204" charset="-122"/>
                          <a:ea typeface="微软雅黑" panose="020B0503020204020204" charset="-122"/>
                          <a:cs typeface="微软雅黑" panose="020B0503020204020204" charset="-122"/>
                          <a:sym typeface="+mn-lt"/>
                        </a:rPr>
                        <a:t>醋酸盐平衡晶体液是目前较为接近血浆成分和理化特性的平衡液。而且醋酸的代谢途径广泛，对肝脏依赖小、不易蓄积、使用安全，</a:t>
                      </a:r>
                      <a:r>
                        <a:rPr lang="zh-CN" altLang="en-US" sz="1200" b="1" kern="1400" spc="100" noProof="0" dirty="0">
                          <a:solidFill>
                            <a:srgbClr val="C00000"/>
                          </a:solidFill>
                          <a:latin typeface="微软雅黑" panose="020B0503020204020204" charset="-122"/>
                          <a:ea typeface="微软雅黑" panose="020B0503020204020204" charset="-122"/>
                          <a:cs typeface="微软雅黑" panose="020B0503020204020204" charset="-122"/>
                          <a:sym typeface="+mn-lt"/>
                        </a:rPr>
                        <a:t>适于肝功能尚未发育完善的婴幼儿使用</a:t>
                      </a:r>
                      <a:r>
                        <a:rPr lang="zh-CN" altLang="en-US" sz="1200" kern="1400" spc="100" noProof="0" dirty="0">
                          <a:latin typeface="微软雅黑" panose="020B0503020204020204" charset="-122"/>
                          <a:ea typeface="微软雅黑" panose="020B0503020204020204" charset="-122"/>
                          <a:cs typeface="微软雅黑" panose="020B0503020204020204" charset="-122"/>
                          <a:sym typeface="+mn-lt"/>
                        </a:rPr>
                        <a:t>。</a:t>
                      </a:r>
                      <a:endParaRPr kumimoji="0" lang="en-US" altLang="zh-CN" sz="12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endParaRPr>
                    </a:p>
                    <a:p>
                      <a:pPr marL="284480" marR="0" lvl="0" indent="-28448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200" b="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rPr>
                        <a:t>含糖的醋酸盐平衡晶体液可用于缓解因术前禁食、手术时间长等原因导致的低血糖。</a:t>
                      </a:r>
                      <a:r>
                        <a:rPr kumimoji="0" lang="zh-CN" altLang="en-US" sz="1200" b="1" u="none" strike="noStrike" kern="1400" cap="none" spc="100" normalizeH="0" baseline="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mn-lt"/>
                        </a:rPr>
                        <a:t> 对</a:t>
                      </a:r>
                      <a:r>
                        <a:rPr lang="zh-CN" altLang="en-US" sz="1200" b="1"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mn-lt"/>
                        </a:rPr>
                        <a:t>术前禁食超过48h 的糖尿病患者、低龄患儿、手术时间过长(&gt;3h) 患者、加用胰岛素的术中患者</a:t>
                      </a:r>
                      <a:r>
                        <a:rPr kumimoji="0" lang="zh-CN" altLang="en-US" sz="1200" b="1" u="none" strike="noStrike" kern="1400" cap="none" spc="100" normalizeH="0" baseline="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mn-lt"/>
                        </a:rPr>
                        <a:t>，在血糖&lt;3.9 mmol∕ L的前提下，输注</a:t>
                      </a:r>
                      <a:r>
                        <a:rPr lang="zh-CN" altLang="en-US" sz="1200" b="1"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mn-lt"/>
                        </a:rPr>
                        <a:t>含糖液体</a:t>
                      </a:r>
                      <a:r>
                        <a:rPr kumimoji="0" lang="zh-CN" altLang="en-US" sz="1200" b="1" u="none" strike="noStrike" kern="1400" cap="none" spc="100" normalizeH="0" baseline="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mn-lt"/>
                        </a:rPr>
                        <a:t>可以</a:t>
                      </a:r>
                      <a:r>
                        <a:rPr lang="zh-CN" altLang="en-US" sz="1200" b="1"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mn-lt"/>
                        </a:rPr>
                        <a:t>减少酮体合成和酸中毒风险。</a:t>
                      </a:r>
                      <a:endParaRPr lang="zh-CN" altLang="en-US" sz="1200" b="1" kern="1400" spc="100" noProof="0" dirty="0">
                        <a:ln>
                          <a:noFill/>
                        </a:ln>
                        <a:solidFill>
                          <a:srgbClr val="C00000"/>
                        </a:solidFill>
                        <a:effectLst/>
                        <a:uLnTx/>
                        <a:uFillTx/>
                        <a:latin typeface="微软雅黑" panose="020B0503020204020204" charset="-122"/>
                        <a:ea typeface="微软雅黑" panose="020B0503020204020204" charset="-122"/>
                        <a:cs typeface="微软雅黑" panose="020B0503020204020204" charset="-122"/>
                        <a:sym typeface="+mn-lt"/>
                      </a:endParaRPr>
                    </a:p>
                  </a:txBody>
                  <a:tcPr anchor="ctr"/>
                </a:tc>
              </a:tr>
              <a:tr h="816610">
                <a:tc>
                  <a:txBody>
                    <a:bodyPr/>
                    <a:lstStyle/>
                    <a:p>
                      <a:pPr marL="284480" marR="0" lvl="0" indent="-284480" algn="ctr" defTabSz="914400" rtl="0" fontAlgn="auto">
                        <a:lnSpc>
                          <a:spcPct val="130000"/>
                        </a:lnSpc>
                        <a:spcBef>
                          <a:spcPts val="0"/>
                        </a:spcBef>
                        <a:spcAft>
                          <a:spcPts val="0"/>
                        </a:spcAft>
                        <a:buClrTx/>
                        <a:buSzTx/>
                        <a:buFontTx/>
                        <a:buNone/>
                        <a:defRPr/>
                      </a:pPr>
                      <a:r>
                        <a:rPr lang="en-US" altLang="zh-CN" sz="1600" b="1" dirty="0">
                          <a:latin typeface="微软雅黑" panose="020B0503020204020204" charset="-122"/>
                          <a:ea typeface="微软雅黑" panose="020B0503020204020204" charset="-122"/>
                          <a:cs typeface="微软雅黑" panose="020B0503020204020204" charset="-122"/>
                          <a:sym typeface="+mn-lt"/>
                        </a:rPr>
                        <a:t>《</a:t>
                      </a:r>
                      <a:r>
                        <a:rPr lang="zh-CN" altLang="en-US" sz="1600" b="1" dirty="0">
                          <a:latin typeface="微软雅黑" panose="020B0503020204020204" charset="-122"/>
                          <a:ea typeface="微软雅黑" panose="020B0503020204020204" charset="-122"/>
                          <a:cs typeface="微软雅黑" panose="020B0503020204020204" charset="-122"/>
                          <a:sym typeface="+mn-lt"/>
                        </a:rPr>
                        <a:t>中国脓毒症 </a:t>
                      </a:r>
                      <a:r>
                        <a:rPr lang="en-US" altLang="zh-CN" sz="1600" b="1" dirty="0">
                          <a:latin typeface="微软雅黑" panose="020B0503020204020204" charset="-122"/>
                          <a:ea typeface="微软雅黑" panose="020B0503020204020204" charset="-122"/>
                          <a:cs typeface="微软雅黑" panose="020B0503020204020204" charset="-122"/>
                          <a:sym typeface="+mn-lt"/>
                        </a:rPr>
                        <a:t>/ </a:t>
                      </a:r>
                      <a:r>
                        <a:rPr lang="zh-CN" altLang="en-US" sz="1600" b="1" dirty="0">
                          <a:latin typeface="微软雅黑" panose="020B0503020204020204" charset="-122"/>
                          <a:ea typeface="微软雅黑" panose="020B0503020204020204" charset="-122"/>
                          <a:cs typeface="微软雅黑" panose="020B0503020204020204" charset="-122"/>
                          <a:sym typeface="+mn-lt"/>
                        </a:rPr>
                        <a:t>脓毒性休克</a:t>
                      </a:r>
                      <a:endParaRPr lang="zh-CN" altLang="en-US" sz="1600" b="1" dirty="0">
                        <a:latin typeface="微软雅黑" panose="020B0503020204020204" charset="-122"/>
                        <a:ea typeface="微软雅黑" panose="020B0503020204020204" charset="-122"/>
                        <a:cs typeface="微软雅黑" panose="020B0503020204020204" charset="-122"/>
                        <a:sym typeface="+mn-lt"/>
                      </a:endParaRPr>
                    </a:p>
                    <a:p>
                      <a:pPr marL="284480" marR="0" lvl="0" indent="-284480" algn="ctr" defTabSz="914400" rtl="0" fontAlgn="auto">
                        <a:lnSpc>
                          <a:spcPct val="130000"/>
                        </a:lnSpc>
                        <a:spcBef>
                          <a:spcPts val="0"/>
                        </a:spcBef>
                        <a:spcAft>
                          <a:spcPts val="0"/>
                        </a:spcAft>
                        <a:buClrTx/>
                        <a:buSzTx/>
                        <a:buFontTx/>
                        <a:buNone/>
                        <a:defRPr/>
                      </a:pPr>
                      <a:r>
                        <a:rPr lang="zh-CN" altLang="en-US" sz="1600" b="1" dirty="0">
                          <a:latin typeface="微软雅黑" panose="020B0503020204020204" charset="-122"/>
                          <a:ea typeface="微软雅黑" panose="020B0503020204020204" charset="-122"/>
                          <a:cs typeface="微软雅黑" panose="020B0503020204020204" charset="-122"/>
                          <a:sym typeface="+mn-lt"/>
                        </a:rPr>
                        <a:t>急诊治疗指南（</a:t>
                      </a:r>
                      <a:r>
                        <a:rPr lang="en-US" altLang="zh-CN" sz="1600" b="1" dirty="0">
                          <a:latin typeface="微软雅黑" panose="020B0503020204020204" charset="-122"/>
                          <a:ea typeface="微软雅黑" panose="020B0503020204020204" charset="-122"/>
                          <a:cs typeface="微软雅黑" panose="020B0503020204020204" charset="-122"/>
                          <a:sym typeface="+mn-lt"/>
                        </a:rPr>
                        <a:t>2018</a:t>
                      </a:r>
                      <a:r>
                        <a:rPr lang="zh-CN" altLang="en-US" sz="1600" b="1" dirty="0">
                          <a:latin typeface="微软雅黑" panose="020B0503020204020204" charset="-122"/>
                          <a:ea typeface="微软雅黑" panose="020B0503020204020204" charset="-122"/>
                          <a:cs typeface="微软雅黑" panose="020B0503020204020204" charset="-122"/>
                          <a:sym typeface="+mn-lt"/>
                        </a:rPr>
                        <a:t>）</a:t>
                      </a:r>
                      <a:r>
                        <a:rPr lang="en-US" altLang="zh-CN" sz="1600" b="1" dirty="0">
                          <a:latin typeface="微软雅黑" panose="020B0503020204020204" charset="-122"/>
                          <a:ea typeface="微软雅黑" panose="020B0503020204020204" charset="-122"/>
                          <a:cs typeface="微软雅黑" panose="020B0503020204020204" charset="-122"/>
                          <a:sym typeface="+mn-lt"/>
                        </a:rPr>
                        <a:t>》</a:t>
                      </a:r>
                      <a:endParaRPr lang="en-US" altLang="zh-CN" sz="1600" b="1" dirty="0">
                        <a:latin typeface="微软雅黑" panose="020B0503020204020204" charset="-122"/>
                        <a:ea typeface="微软雅黑" panose="020B0503020204020204" charset="-122"/>
                        <a:cs typeface="微软雅黑" panose="020B0503020204020204" charset="-122"/>
                        <a:sym typeface="+mn-lt"/>
                      </a:endParaRPr>
                    </a:p>
                  </a:txBody>
                  <a:tcPr anchor="ctr"/>
                </a:tc>
                <a:tc>
                  <a:txBody>
                    <a:bodyPr/>
                    <a:lstStyle>
                      <a:lvl1pPr marL="0" algn="l" defTabSz="914400" rtl="0" eaLnBrk="1" latinLnBrk="0" hangingPunct="1">
                        <a:defRPr sz="1800" kern="1200">
                          <a:solidFill>
                            <a:schemeClr val="dk1"/>
                          </a:solidFill>
                          <a:latin typeface="Arial" panose="020B0604020202020204"/>
                          <a:ea typeface="微软雅黑" panose="020B0503020204020204" charset="-122"/>
                        </a:defRPr>
                      </a:lvl1pPr>
                      <a:lvl2pPr marL="457200" algn="l" defTabSz="914400" rtl="0" eaLnBrk="1" latinLnBrk="0" hangingPunct="1">
                        <a:defRPr sz="1800" kern="1200">
                          <a:solidFill>
                            <a:schemeClr val="dk1"/>
                          </a:solidFill>
                          <a:latin typeface="Arial" panose="020B0604020202020204"/>
                          <a:ea typeface="微软雅黑" panose="020B0503020204020204" charset="-122"/>
                        </a:defRPr>
                      </a:lvl2pPr>
                      <a:lvl3pPr marL="914400" algn="l" defTabSz="914400" rtl="0" eaLnBrk="1" latinLnBrk="0" hangingPunct="1">
                        <a:defRPr sz="1800" kern="1200">
                          <a:solidFill>
                            <a:schemeClr val="dk1"/>
                          </a:solidFill>
                          <a:latin typeface="Arial" panose="020B0604020202020204"/>
                          <a:ea typeface="微软雅黑" panose="020B0503020204020204" charset="-122"/>
                        </a:defRPr>
                      </a:lvl3pPr>
                      <a:lvl4pPr marL="1371600" algn="l" defTabSz="914400" rtl="0" eaLnBrk="1" latinLnBrk="0" hangingPunct="1">
                        <a:defRPr sz="1800" kern="1200">
                          <a:solidFill>
                            <a:schemeClr val="dk1"/>
                          </a:solidFill>
                          <a:latin typeface="Arial" panose="020B0604020202020204"/>
                          <a:ea typeface="微软雅黑" panose="020B0503020204020204" charset="-122"/>
                        </a:defRPr>
                      </a:lvl4pPr>
                      <a:lvl5pPr marL="1828800" algn="l" defTabSz="914400" rtl="0" eaLnBrk="1" latinLnBrk="0" hangingPunct="1">
                        <a:defRPr sz="1800" kern="1200">
                          <a:solidFill>
                            <a:schemeClr val="dk1"/>
                          </a:solidFill>
                          <a:latin typeface="Arial" panose="020B0604020202020204"/>
                          <a:ea typeface="微软雅黑" panose="020B0503020204020204" charset="-122"/>
                        </a:defRPr>
                      </a:lvl5pPr>
                      <a:lvl6pPr marL="2286000" algn="l" defTabSz="914400" rtl="0" eaLnBrk="1" latinLnBrk="0" hangingPunct="1">
                        <a:defRPr sz="1800" kern="1200">
                          <a:solidFill>
                            <a:schemeClr val="dk1"/>
                          </a:solidFill>
                          <a:latin typeface="Arial" panose="020B0604020202020204"/>
                          <a:ea typeface="微软雅黑" panose="020B0503020204020204" charset="-122"/>
                        </a:defRPr>
                      </a:lvl6pPr>
                      <a:lvl7pPr marL="2743200" algn="l" defTabSz="914400" rtl="0" eaLnBrk="1" latinLnBrk="0" hangingPunct="1">
                        <a:defRPr sz="1800" kern="1200">
                          <a:solidFill>
                            <a:schemeClr val="dk1"/>
                          </a:solidFill>
                          <a:latin typeface="Arial" panose="020B0604020202020204"/>
                          <a:ea typeface="微软雅黑" panose="020B0503020204020204" charset="-122"/>
                        </a:defRPr>
                      </a:lvl7pPr>
                      <a:lvl8pPr marL="3200400" algn="l" defTabSz="914400" rtl="0" eaLnBrk="1" latinLnBrk="0" hangingPunct="1">
                        <a:defRPr sz="1800" kern="1200">
                          <a:solidFill>
                            <a:schemeClr val="dk1"/>
                          </a:solidFill>
                          <a:latin typeface="Arial" panose="020B0604020202020204"/>
                          <a:ea typeface="微软雅黑" panose="020B0503020204020204" charset="-122"/>
                        </a:defRPr>
                      </a:lvl8pPr>
                      <a:lvl9pPr marL="3657600" algn="l" defTabSz="914400" rtl="0" eaLnBrk="1" latinLnBrk="0" hangingPunct="1">
                        <a:defRPr sz="1800" kern="1200">
                          <a:solidFill>
                            <a:schemeClr val="dk1"/>
                          </a:solidFill>
                          <a:latin typeface="Arial" panose="020B0604020202020204"/>
                          <a:ea typeface="微软雅黑" panose="020B0503020204020204" charset="-122"/>
                        </a:defRPr>
                      </a:lvl9pPr>
                    </a:lstStyle>
                    <a:p>
                      <a:pPr marL="284480" marR="0" lvl="0" indent="-28448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200" b="0" u="none" strike="noStrike" kern="1400" cap="none" spc="100" normalizeH="0" baseline="0" noProof="0" dirty="0">
                          <a:ln>
                            <a:noFill/>
                          </a:ln>
                          <a:solidFill>
                            <a:srgbClr val="323E4E"/>
                          </a:solidFill>
                          <a:effectLst/>
                          <a:uLnTx/>
                          <a:uFillTx/>
                          <a:latin typeface="微软雅黑" panose="020B0503020204020204" charset="-122"/>
                          <a:cs typeface="微软雅黑" panose="020B0503020204020204" charset="-122"/>
                          <a:sym typeface="+mn-lt"/>
                        </a:rPr>
                        <a:t>推荐意见</a:t>
                      </a:r>
                      <a:r>
                        <a:rPr kumimoji="0" lang="en-US" altLang="zh-CN" sz="1200" b="0" u="none" strike="noStrike" kern="1400" cap="none" spc="100" normalizeH="0" baseline="0" noProof="0" dirty="0">
                          <a:ln>
                            <a:noFill/>
                          </a:ln>
                          <a:solidFill>
                            <a:srgbClr val="323E4E"/>
                          </a:solidFill>
                          <a:effectLst/>
                          <a:uLnTx/>
                          <a:uFillTx/>
                          <a:latin typeface="微软雅黑" panose="020B0503020204020204" charset="-122"/>
                          <a:cs typeface="微软雅黑" panose="020B0503020204020204" charset="-122"/>
                          <a:sym typeface="+mn-lt"/>
                        </a:rPr>
                        <a:t>5</a:t>
                      </a:r>
                      <a:r>
                        <a:rPr kumimoji="0" lang="zh-CN" altLang="en-US" sz="1200" b="0" u="none" strike="noStrike" kern="1400" cap="none" spc="100" normalizeH="0" baseline="0" noProof="0" dirty="0">
                          <a:ln>
                            <a:noFill/>
                          </a:ln>
                          <a:solidFill>
                            <a:srgbClr val="323E4E"/>
                          </a:solidFill>
                          <a:effectLst/>
                          <a:uLnTx/>
                          <a:uFillTx/>
                          <a:latin typeface="微软雅黑" panose="020B0503020204020204" charset="-122"/>
                          <a:cs typeface="微软雅黑" panose="020B0503020204020204" charset="-122"/>
                          <a:sym typeface="+mn-lt"/>
                        </a:rPr>
                        <a:t>：初始液体复苏及随后的容量替代治疗中，推荐使用</a:t>
                      </a:r>
                      <a:r>
                        <a:rPr lang="zh-CN" altLang="en-US" sz="1200" b="1" kern="1400" spc="100" noProof="0" dirty="0">
                          <a:ln>
                            <a:noFill/>
                          </a:ln>
                          <a:solidFill>
                            <a:srgbClr val="C00000"/>
                          </a:solidFill>
                          <a:effectLst/>
                          <a:uLnTx/>
                          <a:uFillTx/>
                          <a:latin typeface="微软雅黑" panose="020B0503020204020204" charset="-122"/>
                          <a:cs typeface="微软雅黑" panose="020B0503020204020204" charset="-122"/>
                          <a:sym typeface="+mn-lt"/>
                        </a:rPr>
                        <a:t>晶体液</a:t>
                      </a:r>
                      <a:r>
                        <a:rPr kumimoji="0" lang="zh-CN" altLang="en-US" sz="1200" b="0" u="none" strike="noStrike" kern="1400" cap="none" spc="100" normalizeH="0" baseline="0" noProof="0" dirty="0">
                          <a:ln>
                            <a:noFill/>
                          </a:ln>
                          <a:solidFill>
                            <a:srgbClr val="323E4E"/>
                          </a:solidFill>
                          <a:effectLst/>
                          <a:uLnTx/>
                          <a:uFillTx/>
                          <a:latin typeface="微软雅黑" panose="020B0503020204020204" charset="-122"/>
                          <a:cs typeface="微软雅黑" panose="020B0503020204020204" charset="-122"/>
                          <a:sym typeface="+mn-lt"/>
                        </a:rPr>
                        <a:t>（强推荐，中等证据质量）。</a:t>
                      </a:r>
                      <a:r>
                        <a:rPr lang="zh-CN" altLang="en-US" sz="1200" kern="1400" spc="100" noProof="0" dirty="0">
                          <a:ln>
                            <a:noFill/>
                          </a:ln>
                          <a:solidFill>
                            <a:srgbClr val="323E4E"/>
                          </a:solidFill>
                          <a:effectLst/>
                          <a:uLnTx/>
                          <a:uFillTx/>
                          <a:latin typeface="微软雅黑" panose="020B0503020204020204" charset="-122"/>
                          <a:cs typeface="微软雅黑" panose="020B0503020204020204" charset="-122"/>
                          <a:sym typeface="+mn-lt"/>
                        </a:rPr>
                        <a:t>高肌酐和高氯人群使用</a:t>
                      </a:r>
                      <a:r>
                        <a:rPr lang="zh-CN" altLang="en-US" sz="1200" b="1" kern="1400" spc="100" noProof="0" dirty="0">
                          <a:ln>
                            <a:noFill/>
                          </a:ln>
                          <a:solidFill>
                            <a:srgbClr val="C00000"/>
                          </a:solidFill>
                          <a:effectLst/>
                          <a:uLnTx/>
                          <a:uFillTx/>
                          <a:latin typeface="微软雅黑" panose="020B0503020204020204" charset="-122"/>
                          <a:cs typeface="微软雅黑" panose="020B0503020204020204" charset="-122"/>
                          <a:sym typeface="+mn-lt"/>
                        </a:rPr>
                        <a:t>平衡晶体液</a:t>
                      </a:r>
                      <a:r>
                        <a:rPr kumimoji="0" lang="zh-CN" altLang="en-US" sz="1200" b="1" u="none" strike="noStrike" kern="1400" cap="none" spc="100" normalizeH="0" baseline="0" noProof="0" dirty="0">
                          <a:ln>
                            <a:noFill/>
                          </a:ln>
                          <a:solidFill>
                            <a:srgbClr val="C00000"/>
                          </a:solidFill>
                          <a:effectLst/>
                          <a:uLnTx/>
                          <a:uFillTx/>
                          <a:latin typeface="微软雅黑" panose="020B0503020204020204" charset="-122"/>
                          <a:cs typeface="微软雅黑" panose="020B0503020204020204" charset="-122"/>
                          <a:sym typeface="+mn-lt"/>
                        </a:rPr>
                        <a:t>避免主要肾脏不良事件获益最大</a:t>
                      </a:r>
                      <a:r>
                        <a:rPr kumimoji="0" lang="zh-CN" altLang="en-US" sz="1200" b="0" u="none" strike="noStrike" kern="1400" cap="none" spc="100" normalizeH="0" baseline="0" noProof="0" dirty="0">
                          <a:ln>
                            <a:noFill/>
                          </a:ln>
                          <a:solidFill>
                            <a:srgbClr val="323E4E"/>
                          </a:solidFill>
                          <a:effectLst/>
                          <a:uLnTx/>
                          <a:uFillTx/>
                          <a:latin typeface="微软雅黑" panose="020B0503020204020204" charset="-122"/>
                          <a:cs typeface="微软雅黑" panose="020B0503020204020204" charset="-122"/>
                          <a:sym typeface="+mn-lt"/>
                        </a:rPr>
                        <a:t>。</a:t>
                      </a:r>
                      <a:endParaRPr kumimoji="0" lang="zh-CN" altLang="en-US" sz="1200" b="0" i="0" u="none" strike="noStrike" kern="1400" cap="none" spc="100" normalizeH="0" baseline="0" noProof="0" dirty="0">
                        <a:ln>
                          <a:noFill/>
                        </a:ln>
                        <a:solidFill>
                          <a:srgbClr val="323E4E"/>
                        </a:solidFill>
                        <a:effectLst/>
                        <a:uLnTx/>
                        <a:uFillTx/>
                        <a:latin typeface="微软雅黑" panose="020B0503020204020204" charset="-122"/>
                        <a:cs typeface="微软雅黑" panose="020B0503020204020204" charset="-122"/>
                        <a:sym typeface="+mn-lt"/>
                      </a:endParaRPr>
                    </a:p>
                  </a:txBody>
                  <a:tcPr anchor="ctr"/>
                </a:tc>
              </a:tr>
              <a:tr h="796290">
                <a:tc>
                  <a:txBody>
                    <a:bodyPr/>
                    <a:lstStyle/>
                    <a:p>
                      <a:pPr marL="284480" marR="0" lvl="0" indent="-284480" algn="ctr" defTabSz="914400" rtl="0" fontAlgn="auto">
                        <a:lnSpc>
                          <a:spcPct val="130000"/>
                        </a:lnSpc>
                        <a:spcBef>
                          <a:spcPts val="0"/>
                        </a:spcBef>
                        <a:spcAft>
                          <a:spcPts val="0"/>
                        </a:spcAft>
                        <a:buClrTx/>
                        <a:buSzTx/>
                        <a:buFontTx/>
                        <a:buNone/>
                        <a:defRPr/>
                      </a:pPr>
                      <a:r>
                        <a:rPr lang="en-US" altLang="zh-CN" sz="1600" b="1" dirty="0">
                          <a:latin typeface="微软雅黑" panose="020B0503020204020204" charset="-122"/>
                          <a:ea typeface="微软雅黑" panose="020B0503020204020204" charset="-122"/>
                          <a:cs typeface="微软雅黑" panose="020B0503020204020204" charset="-122"/>
                          <a:sym typeface="+mn-lt"/>
                        </a:rPr>
                        <a:t>《</a:t>
                      </a:r>
                      <a:r>
                        <a:rPr lang="zh-CN" altLang="en-US" sz="1600" b="1" dirty="0">
                          <a:latin typeface="微软雅黑" panose="020B0503020204020204" charset="-122"/>
                          <a:ea typeface="微软雅黑" panose="020B0503020204020204" charset="-122"/>
                          <a:cs typeface="微软雅黑" panose="020B0503020204020204" charset="-122"/>
                          <a:sym typeface="+mn-lt"/>
                        </a:rPr>
                        <a:t>麻醉手术期间液体治疗</a:t>
                      </a:r>
                      <a:endParaRPr lang="zh-CN" altLang="en-US" sz="1600" b="1" dirty="0">
                        <a:latin typeface="微软雅黑" panose="020B0503020204020204" charset="-122"/>
                        <a:ea typeface="微软雅黑" panose="020B0503020204020204" charset="-122"/>
                        <a:cs typeface="微软雅黑" panose="020B0503020204020204" charset="-122"/>
                        <a:sym typeface="+mn-lt"/>
                      </a:endParaRPr>
                    </a:p>
                    <a:p>
                      <a:pPr marL="284480" marR="0" lvl="0" indent="-284480" algn="ctr" defTabSz="914400" rtl="0" fontAlgn="auto">
                        <a:lnSpc>
                          <a:spcPct val="130000"/>
                        </a:lnSpc>
                        <a:spcBef>
                          <a:spcPts val="0"/>
                        </a:spcBef>
                        <a:spcAft>
                          <a:spcPts val="0"/>
                        </a:spcAft>
                        <a:buClrTx/>
                        <a:buSzTx/>
                        <a:buFontTx/>
                        <a:buNone/>
                        <a:defRPr/>
                      </a:pPr>
                      <a:r>
                        <a:rPr lang="zh-CN" altLang="en-US" sz="1600" b="1" dirty="0">
                          <a:latin typeface="微软雅黑" panose="020B0503020204020204" charset="-122"/>
                          <a:ea typeface="微软雅黑" panose="020B0503020204020204" charset="-122"/>
                          <a:cs typeface="微软雅黑" panose="020B0503020204020204" charset="-122"/>
                          <a:sym typeface="+mn-lt"/>
                        </a:rPr>
                        <a:t>专家共识（</a:t>
                      </a:r>
                      <a:r>
                        <a:rPr lang="en-US" altLang="zh-CN" sz="1600" b="1" dirty="0">
                          <a:latin typeface="微软雅黑" panose="020B0503020204020204" charset="-122"/>
                          <a:ea typeface="微软雅黑" panose="020B0503020204020204" charset="-122"/>
                          <a:cs typeface="微软雅黑" panose="020B0503020204020204" charset="-122"/>
                          <a:sym typeface="+mn-lt"/>
                        </a:rPr>
                        <a:t>2014</a:t>
                      </a:r>
                      <a:r>
                        <a:rPr lang="zh-CN" altLang="en-US" sz="1600" b="1" dirty="0">
                          <a:latin typeface="微软雅黑" panose="020B0503020204020204" charset="-122"/>
                          <a:ea typeface="微软雅黑" panose="020B0503020204020204" charset="-122"/>
                          <a:cs typeface="微软雅黑" panose="020B0503020204020204" charset="-122"/>
                          <a:sym typeface="+mn-lt"/>
                        </a:rPr>
                        <a:t>）</a:t>
                      </a:r>
                      <a:r>
                        <a:rPr lang="en-US" altLang="zh-CN" sz="1600" b="1" dirty="0">
                          <a:latin typeface="微软雅黑" panose="020B0503020204020204" charset="-122"/>
                          <a:ea typeface="微软雅黑" panose="020B0503020204020204" charset="-122"/>
                          <a:cs typeface="微软雅黑" panose="020B0503020204020204" charset="-122"/>
                          <a:sym typeface="+mn-lt"/>
                        </a:rPr>
                        <a:t>》</a:t>
                      </a:r>
                      <a:endParaRPr lang="en-US" altLang="zh-CN" sz="1600" b="1" dirty="0">
                        <a:latin typeface="微软雅黑" panose="020B0503020204020204" charset="-122"/>
                        <a:ea typeface="微软雅黑" panose="020B0503020204020204" charset="-122"/>
                        <a:cs typeface="微软雅黑" panose="020B0503020204020204" charset="-122"/>
                        <a:sym typeface="+mn-lt"/>
                      </a:endParaRPr>
                    </a:p>
                  </a:txBody>
                  <a:tcPr anchor="ctr"/>
                </a:tc>
                <a:tc>
                  <a:txBody>
                    <a:bodyPr/>
                    <a:lstStyle/>
                    <a:p>
                      <a:pPr marL="284480" marR="0" lvl="0" indent="-28448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200" b="0" i="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rPr>
                        <a:t>晶体液能有效补充机体需要的</a:t>
                      </a:r>
                      <a:r>
                        <a:rPr kumimoji="0" lang="en-US" altLang="zh-CN" sz="1200" b="0" i="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rPr>
                        <a:t>Na+  K+  Ca2+  Cl-   HCO3-(</a:t>
                      </a:r>
                      <a:r>
                        <a:rPr kumimoji="0" lang="zh-CN" altLang="en-US" sz="1200" b="0" i="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rPr>
                        <a:t>证据水平，</a:t>
                      </a:r>
                      <a:r>
                        <a:rPr kumimoji="0" lang="en-US" altLang="zh-CN" sz="1200" b="0" i="0" u="none" strike="noStrike" kern="1400" cap="none" spc="100" normalizeH="0" baseline="0" noProof="0" dirty="0">
                          <a:ln>
                            <a:noFill/>
                          </a:ln>
                          <a:solidFill>
                            <a:srgbClr val="323E4E"/>
                          </a:solidFill>
                          <a:effectLst/>
                          <a:uLnTx/>
                          <a:uFillTx/>
                          <a:latin typeface="微软雅黑" panose="020B0503020204020204" charset="-122"/>
                          <a:ea typeface="微软雅黑" panose="020B0503020204020204" charset="-122"/>
                          <a:cs typeface="微软雅黑" panose="020B0503020204020204" charset="-122"/>
                          <a:sym typeface="+mn-lt"/>
                        </a:rPr>
                        <a:t>B)</a:t>
                      </a:r>
                      <a:endParaRPr kumimoji="0" lang="zh-CN" altLang="en-US" sz="1200" b="0" i="0" u="none" strike="noStrike" kern="1400" cap="none" spc="100" normalizeH="0" baseline="0" noProof="0" dirty="0">
                        <a:ln>
                          <a:noFill/>
                        </a:ln>
                        <a:solidFill>
                          <a:srgbClr val="323E4E"/>
                        </a:solidFill>
                        <a:effectLst/>
                        <a:highlight>
                          <a:srgbClr val="FFFF00"/>
                        </a:highlight>
                        <a:uLnTx/>
                        <a:uFillTx/>
                        <a:latin typeface="微软雅黑" panose="020B0503020204020204" charset="-122"/>
                        <a:ea typeface="微软雅黑" panose="020B0503020204020204" charset="-122"/>
                        <a:cs typeface="微软雅黑" panose="020B0503020204020204" charset="-122"/>
                        <a:sym typeface="+mn-lt"/>
                      </a:endParaRPr>
                    </a:p>
                  </a:txBody>
                  <a:tcPr anchor="ctr"/>
                </a:tc>
              </a:tr>
              <a:tr h="785495">
                <a:tc>
                  <a:txBody>
                    <a:bodyPr/>
                    <a:lstStyle/>
                    <a:p>
                      <a:pPr marL="284480" marR="0" lvl="0" indent="-284480" algn="ctr" defTabSz="914400" rtl="0" fontAlgn="auto">
                        <a:lnSpc>
                          <a:spcPct val="130000"/>
                        </a:lnSpc>
                        <a:spcBef>
                          <a:spcPts val="0"/>
                        </a:spcBef>
                        <a:spcAft>
                          <a:spcPts val="0"/>
                        </a:spcAft>
                        <a:buClrTx/>
                        <a:buSzTx/>
                        <a:buFontTx/>
                        <a:buNone/>
                        <a:defRPr/>
                      </a:pPr>
                      <a:r>
                        <a:rPr lang="en-US" altLang="zh-CN" sz="1600" b="1" dirty="0">
                          <a:latin typeface="微软雅黑" panose="020B0503020204020204" charset="-122"/>
                          <a:ea typeface="微软雅黑" panose="020B0503020204020204" charset="-122"/>
                          <a:cs typeface="微软雅黑" panose="020B0503020204020204" charset="-122"/>
                          <a:sym typeface="+mn-lt"/>
                        </a:rPr>
                        <a:t>《</a:t>
                      </a:r>
                      <a:r>
                        <a:rPr lang="zh-CN" altLang="en-US" sz="1600" b="1" dirty="0">
                          <a:latin typeface="微软雅黑" panose="020B0503020204020204" charset="-122"/>
                          <a:ea typeface="微软雅黑" panose="020B0503020204020204" charset="-122"/>
                          <a:cs typeface="微软雅黑" panose="020B0503020204020204" charset="-122"/>
                          <a:sym typeface="+mn-lt"/>
                        </a:rPr>
                        <a:t>中国加速康复外科临床</a:t>
                      </a:r>
                      <a:endParaRPr lang="zh-CN" altLang="en-US" sz="1600" b="1" dirty="0">
                        <a:latin typeface="微软雅黑" panose="020B0503020204020204" charset="-122"/>
                        <a:ea typeface="微软雅黑" panose="020B0503020204020204" charset="-122"/>
                        <a:cs typeface="微软雅黑" panose="020B0503020204020204" charset="-122"/>
                        <a:sym typeface="+mn-lt"/>
                      </a:endParaRPr>
                    </a:p>
                    <a:p>
                      <a:pPr marL="284480" marR="0" lvl="0" indent="-284480" algn="ctr" defTabSz="914400" rtl="0" fontAlgn="auto">
                        <a:lnSpc>
                          <a:spcPct val="130000"/>
                        </a:lnSpc>
                        <a:spcBef>
                          <a:spcPts val="0"/>
                        </a:spcBef>
                        <a:spcAft>
                          <a:spcPts val="0"/>
                        </a:spcAft>
                        <a:buClrTx/>
                        <a:buSzTx/>
                        <a:buFontTx/>
                        <a:buNone/>
                        <a:defRPr/>
                      </a:pPr>
                      <a:r>
                        <a:rPr lang="zh-CN" altLang="en-US" sz="1600" b="1" dirty="0">
                          <a:latin typeface="微软雅黑" panose="020B0503020204020204" charset="-122"/>
                          <a:ea typeface="微软雅黑" panose="020B0503020204020204" charset="-122"/>
                          <a:cs typeface="微软雅黑" panose="020B0503020204020204" charset="-122"/>
                          <a:sym typeface="+mn-lt"/>
                        </a:rPr>
                        <a:t>实践指南（</a:t>
                      </a:r>
                      <a:r>
                        <a:rPr lang="en-US" altLang="zh-CN" sz="1600" b="1" dirty="0">
                          <a:latin typeface="微软雅黑" panose="020B0503020204020204" charset="-122"/>
                          <a:ea typeface="微软雅黑" panose="020B0503020204020204" charset="-122"/>
                          <a:cs typeface="微软雅黑" panose="020B0503020204020204" charset="-122"/>
                          <a:sym typeface="+mn-lt"/>
                        </a:rPr>
                        <a:t>2021</a:t>
                      </a:r>
                      <a:r>
                        <a:rPr lang="zh-CN" altLang="en-US" sz="1600" b="1" dirty="0">
                          <a:latin typeface="微软雅黑" panose="020B0503020204020204" charset="-122"/>
                          <a:ea typeface="微软雅黑" panose="020B0503020204020204" charset="-122"/>
                          <a:cs typeface="微软雅黑" panose="020B0503020204020204" charset="-122"/>
                          <a:sym typeface="+mn-lt"/>
                        </a:rPr>
                        <a:t>）</a:t>
                      </a:r>
                      <a:r>
                        <a:rPr lang="en-US" altLang="zh-CN" sz="1600" b="1" dirty="0">
                          <a:latin typeface="微软雅黑" panose="020B0503020204020204" charset="-122"/>
                          <a:ea typeface="微软雅黑" panose="020B0503020204020204" charset="-122"/>
                          <a:cs typeface="微软雅黑" panose="020B0503020204020204" charset="-122"/>
                          <a:sym typeface="+mn-lt"/>
                        </a:rPr>
                        <a:t>》</a:t>
                      </a:r>
                      <a:endParaRPr lang="en-US" altLang="zh-CN" sz="1600" b="1" dirty="0">
                        <a:latin typeface="微软雅黑" panose="020B0503020204020204" charset="-122"/>
                        <a:ea typeface="微软雅黑" panose="020B0503020204020204" charset="-122"/>
                        <a:cs typeface="微软雅黑" panose="020B0503020204020204" charset="-122"/>
                        <a:sym typeface="+mn-lt"/>
                      </a:endParaRPr>
                    </a:p>
                  </a:txBody>
                  <a:tcPr anchor="ctr"/>
                </a:tc>
                <a:tc>
                  <a:txBody>
                    <a:bodyPr/>
                    <a:lstStyle/>
                    <a:p>
                      <a:pPr marL="284480" marR="0" lvl="0" indent="-284480" algn="l" defTabSz="914400" rtl="0" fontAlgn="auto">
                        <a:lnSpc>
                          <a:spcPct val="130000"/>
                        </a:lnSpc>
                        <a:spcBef>
                          <a:spcPts val="0"/>
                        </a:spcBef>
                        <a:spcAft>
                          <a:spcPts val="0"/>
                        </a:spcAft>
                        <a:buClrTx/>
                        <a:buSzTx/>
                        <a:buFont typeface="Arial" panose="020B0604020202020204" pitchFamily="34" charset="0"/>
                        <a:buChar char="•"/>
                        <a:defRPr/>
                      </a:pPr>
                      <a:r>
                        <a:rPr kumimoji="0" lang="zh-CN" altLang="en-US" sz="1200" b="0" u="none" strike="noStrike" kern="1400" cap="none" spc="100" normalizeH="0" baseline="0" dirty="0">
                          <a:ln>
                            <a:noFill/>
                          </a:ln>
                          <a:solidFill>
                            <a:srgbClr val="323E4E"/>
                          </a:solidFill>
                          <a:effectLst/>
                          <a:uLnTx/>
                          <a:uFillTx/>
                          <a:latin typeface="微软雅黑" panose="020B0503020204020204" charset="-122"/>
                          <a:ea typeface="微软雅黑" panose="020B0503020204020204" charset="-122"/>
                          <a:cs typeface="Times New Roman" panose="02020603050405020304" pitchFamily="18" charset="0"/>
                          <a:sym typeface="+mn-lt"/>
                        </a:rPr>
                        <a:t>对合并肠梗阻、恶心呕吐及长时间禁饮禁食的病人，可能存在低血容量、电解质紊乱风险，建议使用复方电解质溶液扩容。</a:t>
                      </a:r>
                      <a:endParaRPr kumimoji="0" lang="zh-CN" altLang="en-US" sz="1200" b="0" u="none" strike="noStrike" kern="1400" cap="none" spc="100" normalizeH="0" baseline="0" dirty="0">
                        <a:ln>
                          <a:noFill/>
                        </a:ln>
                        <a:solidFill>
                          <a:srgbClr val="323E4E"/>
                        </a:solidFill>
                        <a:effectLst/>
                        <a:uLnTx/>
                        <a:uFillTx/>
                        <a:latin typeface="微软雅黑" panose="020B0503020204020204" charset="-122"/>
                        <a:ea typeface="微软雅黑" panose="020B0503020204020204" charset="-122"/>
                        <a:cs typeface="Times New Roman" panose="02020603050405020304" pitchFamily="18" charset="0"/>
                        <a:sym typeface="+mn-lt"/>
                      </a:endParaRPr>
                    </a:p>
                  </a:txBody>
                  <a:tcPr anchor="ctr"/>
                </a:tc>
              </a:tr>
              <a:tr h="725170">
                <a:tc>
                  <a:txBody>
                    <a:bodyPr/>
                    <a:lstStyle/>
                    <a:p>
                      <a:pPr marL="284480" marR="0" lvl="0" indent="-284480" algn="ctr" defTabSz="914400" rtl="0" fontAlgn="auto">
                        <a:lnSpc>
                          <a:spcPct val="130000"/>
                        </a:lnSpc>
                        <a:spcBef>
                          <a:spcPts val="0"/>
                        </a:spcBef>
                        <a:spcAft>
                          <a:spcPts val="0"/>
                        </a:spcAft>
                        <a:buClrTx/>
                        <a:buSzTx/>
                        <a:buFontTx/>
                        <a:buNone/>
                        <a:defRPr/>
                      </a:pPr>
                      <a:r>
                        <a:rPr lang="en-US" altLang="zh-CN" sz="1600" b="1" dirty="0">
                          <a:latin typeface="微软雅黑" panose="020B0503020204020204" charset="-122"/>
                          <a:ea typeface="微软雅黑" panose="020B0503020204020204" charset="-122"/>
                          <a:cs typeface="Times New Roman" panose="02020603050405020304" pitchFamily="18" charset="0"/>
                          <a:sym typeface="+mn-lt"/>
                        </a:rPr>
                        <a:t>《</a:t>
                      </a:r>
                      <a:r>
                        <a:rPr lang="zh-CN" altLang="en-US" sz="1600" b="1" dirty="0">
                          <a:latin typeface="微软雅黑" panose="020B0503020204020204" charset="-122"/>
                          <a:ea typeface="微软雅黑" panose="020B0503020204020204" charset="-122"/>
                          <a:cs typeface="Times New Roman" panose="02020603050405020304" pitchFamily="18" charset="0"/>
                          <a:sym typeface="+mn-lt"/>
                        </a:rPr>
                        <a:t>外科病人围手术期液体</a:t>
                      </a:r>
                      <a:endParaRPr lang="zh-CN" altLang="en-US" sz="1600" b="1" dirty="0">
                        <a:latin typeface="微软雅黑" panose="020B0503020204020204" charset="-122"/>
                        <a:ea typeface="微软雅黑" panose="020B0503020204020204" charset="-122"/>
                        <a:cs typeface="Times New Roman" panose="02020603050405020304" pitchFamily="18" charset="0"/>
                        <a:sym typeface="+mn-lt"/>
                      </a:endParaRPr>
                    </a:p>
                    <a:p>
                      <a:pPr marL="284480" marR="0" lvl="0" indent="-284480" algn="ctr" defTabSz="914400" rtl="0" fontAlgn="auto">
                        <a:lnSpc>
                          <a:spcPct val="130000"/>
                        </a:lnSpc>
                        <a:spcBef>
                          <a:spcPts val="0"/>
                        </a:spcBef>
                        <a:spcAft>
                          <a:spcPts val="0"/>
                        </a:spcAft>
                        <a:buClrTx/>
                        <a:buSzTx/>
                        <a:buFontTx/>
                        <a:buNone/>
                        <a:defRPr/>
                      </a:pPr>
                      <a:r>
                        <a:rPr lang="zh-CN" altLang="en-US" sz="1600" b="1" dirty="0">
                          <a:latin typeface="微软雅黑" panose="020B0503020204020204" charset="-122"/>
                          <a:ea typeface="微软雅黑" panose="020B0503020204020204" charset="-122"/>
                          <a:cs typeface="Times New Roman" panose="02020603050405020304" pitchFamily="18" charset="0"/>
                          <a:sym typeface="+mn-lt"/>
                        </a:rPr>
                        <a:t>治疗专家共识</a:t>
                      </a:r>
                      <a:r>
                        <a:rPr lang="en-US" altLang="zh-CN" sz="1600" b="1" dirty="0">
                          <a:latin typeface="微软雅黑" panose="020B0503020204020204" charset="-122"/>
                          <a:ea typeface="微软雅黑" panose="020B0503020204020204" charset="-122"/>
                          <a:cs typeface="Times New Roman" panose="02020603050405020304" pitchFamily="18" charset="0"/>
                          <a:sym typeface="+mn-lt"/>
                        </a:rPr>
                        <a:t>》</a:t>
                      </a:r>
                      <a:endParaRPr lang="en-US" altLang="zh-CN" sz="1600" b="1" dirty="0">
                        <a:latin typeface="微软雅黑" panose="020B0503020204020204" charset="-122"/>
                        <a:ea typeface="微软雅黑" panose="020B0503020204020204" charset="-122"/>
                        <a:cs typeface="Times New Roman" panose="02020603050405020304" pitchFamily="18" charset="0"/>
                        <a:sym typeface="+mn-lt"/>
                      </a:endParaRPr>
                    </a:p>
                  </a:txBody>
                  <a:tcPr anchor="ctr"/>
                </a:tc>
                <a:tc>
                  <a:txBody>
                    <a:bodyPr/>
                    <a:lstStyle/>
                    <a:p>
                      <a:pPr marL="284480" indent="-284480" fontAlgn="auto">
                        <a:lnSpc>
                          <a:spcPct val="130000"/>
                        </a:lnSpc>
                        <a:buFont typeface="Arial" panose="020B0604020202020204" pitchFamily="34" charset="0"/>
                        <a:buChar char="•"/>
                      </a:pPr>
                      <a:r>
                        <a:rPr lang="zh-CN" altLang="en-US" sz="1200" b="0" kern="1400" spc="100" dirty="0">
                          <a:solidFill>
                            <a:schemeClr val="tx1"/>
                          </a:solidFill>
                          <a:latin typeface="微软雅黑" panose="020B0503020204020204" charset="-122"/>
                          <a:ea typeface="微软雅黑" panose="020B0503020204020204" charset="-122"/>
                          <a:cs typeface="微软雅黑" panose="020B0503020204020204" charset="-122"/>
                          <a:sym typeface="+mn-lt"/>
                        </a:rPr>
                        <a:t>推荐外科患者体液治疗中需补充</a:t>
                      </a:r>
                      <a:r>
                        <a:rPr lang="en-US" altLang="zh-CN" sz="1200" b="0" kern="1400" spc="100" dirty="0">
                          <a:solidFill>
                            <a:schemeClr val="tx1"/>
                          </a:solidFill>
                          <a:latin typeface="微软雅黑" panose="020B0503020204020204" charset="-122"/>
                          <a:ea typeface="微软雅黑" panose="020B0503020204020204" charset="-122"/>
                          <a:cs typeface="微软雅黑" panose="020B0503020204020204" charset="-122"/>
                          <a:sym typeface="+mn-lt"/>
                        </a:rPr>
                        <a:t>50-100 g/d</a:t>
                      </a:r>
                      <a:r>
                        <a:rPr lang="zh-CN" altLang="en-US" sz="1200" b="0" kern="1400" spc="100" dirty="0">
                          <a:solidFill>
                            <a:schemeClr val="tx1"/>
                          </a:solidFill>
                          <a:latin typeface="微软雅黑" panose="020B0503020204020204" charset="-122"/>
                          <a:ea typeface="微软雅黑" panose="020B0503020204020204" charset="-122"/>
                          <a:cs typeface="微软雅黑" panose="020B0503020204020204" charset="-122"/>
                          <a:sym typeface="+mn-lt"/>
                        </a:rPr>
                        <a:t>葡萄糖。</a:t>
                      </a:r>
                      <a:endParaRPr lang="zh-CN" altLang="en-US" sz="1200" b="0" kern="1400" spc="100" dirty="0">
                        <a:solidFill>
                          <a:schemeClr val="tx1"/>
                        </a:solidFill>
                        <a:latin typeface="微软雅黑" panose="020B0503020204020204" charset="-122"/>
                        <a:ea typeface="微软雅黑" panose="020B0503020204020204" charset="-122"/>
                        <a:cs typeface="微软雅黑" panose="020B0503020204020204" charset="-122"/>
                        <a:sym typeface="+mn-lt"/>
                      </a:endParaRPr>
                    </a:p>
                  </a:txBody>
                  <a:tcPr anchor="ctr"/>
                </a:tc>
              </a:tr>
            </a:tbl>
          </a:graphicData>
        </a:graphic>
      </p:graphicFrame>
      <p:sp>
        <p:nvSpPr>
          <p:cNvPr id="32" name="文本框 31"/>
          <p:cNvSpPr txBox="1"/>
          <p:nvPr>
            <p:custDataLst>
              <p:tags r:id="rId2"/>
            </p:custDataLst>
          </p:nvPr>
        </p:nvSpPr>
        <p:spPr>
          <a:xfrm>
            <a:off x="574675" y="516890"/>
            <a:ext cx="11109960" cy="460375"/>
          </a:xfrm>
          <a:prstGeom prst="rect">
            <a:avLst/>
          </a:prstGeom>
          <a:noFill/>
        </p:spPr>
        <p:txBody>
          <a:bodyPr wrap="square" rtlCol="0">
            <a:spAutoFit/>
          </a:bodyPr>
          <a:lstStyle/>
          <a:p>
            <a:pPr algn="ctr"/>
            <a:r>
              <a:rPr lang="zh-CN" altLang="en-US" sz="2400" b="1" dirty="0">
                <a:latin typeface="微软雅黑" panose="020B0503020204020204" charset="-122"/>
                <a:ea typeface="微软雅黑" panose="020B0503020204020204" charset="-122"/>
              </a:rPr>
              <a:t>醋酸钠林格葡萄糖注射液</a:t>
            </a:r>
            <a:r>
              <a:rPr lang="zh-CN" altLang="en-US" sz="2400" b="1" dirty="0">
                <a:solidFill>
                  <a:srgbClr val="039841"/>
                </a:solidFill>
                <a:latin typeface="微软雅黑" panose="020B0503020204020204" charset="-122"/>
                <a:ea typeface="微软雅黑" panose="020B0503020204020204" charset="-122"/>
              </a:rPr>
              <a:t>符合指南共识液体治疗推荐</a:t>
            </a:r>
            <a:endParaRPr lang="zh-CN" altLang="en-US" sz="2400" b="1" dirty="0">
              <a:solidFill>
                <a:srgbClr val="039841"/>
              </a:solidFill>
              <a:latin typeface="微软雅黑" panose="020B0503020204020204" charset="-122"/>
              <a:ea typeface="微软雅黑" panose="020B0503020204020204" charset="-122"/>
            </a:endParaRPr>
          </a:p>
        </p:txBody>
      </p:sp>
      <p:sp>
        <p:nvSpPr>
          <p:cNvPr id="5" name="标题 1"/>
          <p:cNvSpPr txBox="1"/>
          <p:nvPr>
            <p:custDataLst>
              <p:tags r:id="rId3"/>
            </p:custDataLst>
          </p:nvPr>
        </p:nvSpPr>
        <p:spPr>
          <a:xfrm>
            <a:off x="862960" y="0"/>
            <a:ext cx="2701508" cy="5787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solidFill>
                  <a:srgbClr val="039840"/>
                </a:solidFill>
                <a:latin typeface="微软雅黑" panose="020B0503020204020204" charset="-122"/>
                <a:ea typeface="微软雅黑" panose="020B0503020204020204" charset="-122"/>
              </a:rPr>
              <a:t>有效性</a:t>
            </a:r>
            <a:endParaRPr lang="zh-CN" altLang="en-US" sz="2800" b="1" dirty="0">
              <a:solidFill>
                <a:srgbClr val="039840"/>
              </a:solidFill>
              <a:latin typeface="微软雅黑" panose="020B0503020204020204" charset="-122"/>
              <a:ea typeface="微软雅黑" panose="020B0503020204020204" charset="-122"/>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 name="KSO_WM_UNIT_PLACING_PICTURE_MD4" val="0"/>
</p:tagLst>
</file>

<file path=ppt/tags/tag10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 name="KSO_WM_UNIT_PLACING_PICTURE_MD4" val="0"/>
</p:tagLst>
</file>

<file path=ppt/tags/tag10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2*i*3"/>
  <p:tag name="KSO_WM_UNIT_LAYERLEVEL" val="1"/>
  <p:tag name="KSO_WM_TAG_VERSION" val="1.0"/>
  <p:tag name="KSO_WM_BEAUTIFY_FLAG" val="#wm#"/>
  <p:tag name="KSO_WM_UNIT_PLACING_PICTURE_MD4" val="0"/>
</p:tagLst>
</file>

<file path=ppt/tags/tag10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0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0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0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0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PLACING_PICTURE_MD4" val="0"/>
</p:tagLst>
</file>

<file path=ppt/tags/tag10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TYPE" val="i"/>
  <p:tag name="KSO_WM_UNIT_INDEX" val="2"/>
  <p:tag name="KSO_WM_UNIT_ID" val="_13*i*2"/>
  <p:tag name="KSO_WM_UNIT_LAYERLEVEL" val="1"/>
  <p:tag name="KSO_WM_TAG_VERSION" val="1.0"/>
  <p:tag name="KSO_WM_BEAUTIFY_FLAG" val="#wm#"/>
  <p:tag name="KSO_WM_UNIT_PLACING_PICTURE_MD4" val="0"/>
</p:tagLst>
</file>

<file path=ppt/tags/tag10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3*i*3"/>
  <p:tag name="KSO_WM_UNIT_LAYERLEVEL" val="1"/>
  <p:tag name="KSO_WM_TAG_VERSION" val="1.0"/>
  <p:tag name="KSO_WM_BEAUTIFY_FLAG" val="#wm#"/>
  <p:tag name="KSO_WM_UNIT_PLACING_PICTURE_MD4" val="0"/>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1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1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1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13.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1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1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 name="KSO_WM_UNIT_PLACING_PICTURE_MD4" val="0"/>
</p:tagLst>
</file>

<file path=ppt/tags/tag11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2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2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2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4*i*1"/>
  <p:tag name="KSO_WM_UNIT_LAYERLEVEL" val="1"/>
  <p:tag name="KSO_WM_TAG_VERSION" val="1.0"/>
  <p:tag name="KSO_WM_BEAUTIFY_FLAG" val="#wm#"/>
  <p:tag name="KSO_WM_UNIT_PLACING_PICTURE_MD4" val="0"/>
</p:tagLst>
</file>

<file path=ppt/tags/tag12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4*i*2"/>
  <p:tag name="KSO_WM_UNIT_LAYERLEVEL" val="1"/>
  <p:tag name="KSO_WM_TAG_VERSION" val="1.0"/>
  <p:tag name="KSO_WM_BEAUTIFY_FLAG" val="#wm#"/>
  <p:tag name="KSO_WM_UNIT_PLACING_PICTURE_MD4" val="0"/>
</p:tagLst>
</file>

<file path=ppt/tags/tag12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4*i*3"/>
  <p:tag name="KSO_WM_UNIT_LAYERLEVEL" val="1"/>
  <p:tag name="KSO_WM_TAG_VERSION" val="1.0"/>
  <p:tag name="KSO_WM_BEAUTIFY_FLAG" val="#wm#"/>
  <p:tag name="KSO_WM_UNIT_PLACING_PICTURE_MD4" val="0"/>
</p:tagLst>
</file>

<file path=ppt/tags/tag12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 name="KSO_WM_UNIT_PLACING_PICTURE_MD4" val="0"/>
</p:tagLst>
</file>

<file path=ppt/tags/tag12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5*i*1"/>
  <p:tag name="KSO_WM_UNIT_LAYERLEVEL" val="1"/>
  <p:tag name="KSO_WM_TAG_VERSION" val="1.0"/>
  <p:tag name="KSO_WM_BEAUTIFY_FLAG" val="#wm#"/>
  <p:tag name="KSO_WM_UNIT_PLACING_PICTURE_MD4" val="0"/>
</p:tagLst>
</file>

<file path=ppt/tags/tag12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5*i*2"/>
  <p:tag name="KSO_WM_UNIT_LAYERLEVEL" val="1"/>
  <p:tag name="KSO_WM_TAG_VERSION" val="1.0"/>
  <p:tag name="KSO_WM_BEAUTIFY_FLAG" val="#wm#"/>
  <p:tag name="KSO_WM_UNIT_PLACING_PICTURE_MD4" val="0"/>
</p:tagLst>
</file>

<file path=ppt/tags/tag12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5*i*3"/>
  <p:tag name="KSO_WM_UNIT_LAYERLEVEL" val="1"/>
  <p:tag name="KSO_WM_TAG_VERSION" val="1.0"/>
  <p:tag name="KSO_WM_BEAUTIFY_FLAG" val="#wm#"/>
  <p:tag name="KSO_WM_UNIT_PLACING_PICTURE_MD4" val="0"/>
</p:tagLst>
</file>

<file path=ppt/tags/tag12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3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 name="KSO_WM_UNIT_PLACING_PICTURE_MD4" val="0"/>
</p:tagLst>
</file>

<file path=ppt/tags/tag13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 name="KSO_WM_UNIT_PLACING_PICTURE_MD4" val="0"/>
</p:tagLst>
</file>

<file path=ppt/tags/tag13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 name="KSO_WM_UNIT_PLACING_PICTURE_MD4" val="0"/>
</p:tagLst>
</file>

<file path=ppt/tags/tag13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 name="KSO_WM_UNIT_PLACING_PICTURE_MD4" val="0"/>
</p:tagLst>
</file>

<file path=ppt/tags/tag13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 name="KSO_WM_UNIT_PLACING_PICTURE_MD4" val="0"/>
</p:tagLst>
</file>

<file path=ppt/tags/tag14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 name="KSO_WM_UNIT_PLACING_PICTURE_MD4" val="0"/>
</p:tagLst>
</file>

<file path=ppt/tags/tag14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 name="KSO_WM_UNIT_PLACING_PICTURE_MD4" val="0"/>
</p:tagLst>
</file>

<file path=ppt/tags/tag14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 name="KSO_WM_UNIT_PLACING_PICTURE_MD4" val="0"/>
</p:tagLst>
</file>

<file path=ppt/tags/tag14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7.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UNIT_PLACING_PICTURE_MD4" val="0"/>
</p:tagLst>
</file>

<file path=ppt/tags/tag15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UNIT_PLACING_PICTURE_MD4" val="0"/>
</p:tagLst>
</file>

<file path=ppt/tags/tag15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 name="KSO_WM_UNIT_PLACING_PICTURE_MD4" val="0"/>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78"/>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78"/>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TEMPLATE_SUBCATEGORY" val="0"/>
  <p:tag name="KSO_WM_TEMPLATE_COLOR_TYPE" val="1"/>
  <p:tag name="KSO_WM_TAG_VERSION" val="1.0"/>
  <p:tag name="KSO_WM_BEAUTIFY_FLAG" val="#wm#"/>
  <p:tag name="KSO_WM_TEMPLATE_CATEGORY" val="custom"/>
  <p:tag name="KSO_WM_TEMPLATE_INDEX" val="20202678"/>
  <p:tag name="KSO_WM_TEMPLATE_MASTER_TYPE" val="1"/>
  <p:tag name="KSO_WM_TEMPLATE_THUMBS_INDEX" val="1、4、6、7、8、9、10、11、12、13、14"/>
  <p:tag name="KSO_WM_TEMPLATE_MASTER_THUMB_INDEX" val="12"/>
</p:tagLst>
</file>

<file path=ppt/tags/tag171.xml><?xml version="1.0" encoding="utf-8"?>
<p:tagLst xmlns:p="http://schemas.openxmlformats.org/presentationml/2006/main">
  <p:tag name="KSO_WM_UNIT_PLACING_PICTURE_USER_VIEWPORT" val="{&quot;height&quot;:4395,&quot;width&quot;:4005}"/>
  <p:tag name="KSO_WM_FULL_TEXT_BEAUTIFY_COPY_ID" val="2"/>
</p:tagLst>
</file>

<file path=ppt/tags/tag172.xml><?xml version="1.0" encoding="utf-8"?>
<p:tagLst xmlns:p="http://schemas.openxmlformats.org/presentationml/2006/main">
  <p:tag name="KSO_WM_UNIT_ISCONTENTSTITLE" val="0"/>
  <p:tag name="KSO_WM_UNIT_PRESET_TEXT" val="项目合作方案"/>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2678_1*a*1"/>
  <p:tag name="KSO_WM_TEMPLATE_CATEGORY" val="custom"/>
  <p:tag name="KSO_WM_TEMPLATE_INDEX" val="20202678"/>
  <p:tag name="KSO_WM_UNIT_LAYERLEVEL" val="1"/>
  <p:tag name="KSO_WM_TAG_VERSION" val="1.0"/>
  <p:tag name="KSO_WM_BEAUTIFY_FLAG" val="#wm#"/>
  <p:tag name="KSO_WM_UNIT_ISNUMDGMTITLE" val="0"/>
  <p:tag name="KSO_WM_UNIT_PLACING_PICTURE_MD4" val="0"/>
  <p:tag name="KSO_WM_FULL_TEXT_BEAUTIFY_COPY_ID" val="8"/>
</p:tagLst>
</file>

<file path=ppt/tags/tag173.xml><?xml version="1.0" encoding="utf-8"?>
<p:tagLst xmlns:p="http://schemas.openxmlformats.org/presentationml/2006/main">
  <p:tag name="KSO_WM_FULL_TEXT_BEAUTIFY_COPY_ID" val="14"/>
  <p:tag name="KSO_WM_UNIT_PLACING_PICTURE_USER_VIEWPORT" val="{&quot;height&quot;:1196,&quot;width&quot;:4344}"/>
</p:tagLst>
</file>

<file path=ppt/tags/tag174.xml><?xml version="1.0" encoding="utf-8"?>
<p:tagLst xmlns:p="http://schemas.openxmlformats.org/presentationml/2006/main">
  <p:tag name="KSO_WM_UNIT_TEXTBOXSTYLE_GUID" val="{e4b807d9-9390-4d5e-a450-33f36e51c648}"/>
</p:tagLst>
</file>

<file path=ppt/tags/tag175.xml><?xml version="1.0" encoding="utf-8"?>
<p:tagLst xmlns:p="http://schemas.openxmlformats.org/presentationml/2006/main">
  <p:tag name="KSO_WM_UNIT_TEXTBOXSTYLE_SHAPETYPE" val="1"/>
  <p:tag name="KSO_WM_UNIT_TEXTBOXSTYLE_ADJUSTLEFT" val="100_-33.55002"/>
  <p:tag name="KSO_WM_UNIT_TEXTBOXSTYLE_ADJUSTTOP" val="0_-10.05"/>
  <p:tag name="KSO_WM_UNIT_TEXTBOXSTYLE_ADJUSTHEIGTH" val="100_20.10039"/>
  <p:tag name="KSO_WM_UNIT_HIGHLIGHT" val="0"/>
  <p:tag name="KSO_WM_UNIT_COMPATIBLE" val="0"/>
  <p:tag name="KSO_WM_UNIT_DIAGRAM_ISNUMVISUAL" val="0"/>
  <p:tag name="KSO_WM_UNIT_DIAGRAM_ISREFERUNIT" val="0"/>
  <p:tag name="KSO_WM_UNIT_TYPE" val="i"/>
  <p:tag name="KSO_WM_UNIT_INDEX" val="1"/>
  <p:tag name="KSO_WM_UNIT_ID" val="mixed20201885_36*i*1"/>
  <p:tag name="KSO_WM_TEMPLATE_CATEGORY" val="mixed"/>
  <p:tag name="KSO_WM_TEMPLATE_INDEX" val="20201885"/>
  <p:tag name="KSO_WM_UNIT_LAYERLEVEL" val="1"/>
  <p:tag name="KSO_WM_TAG_VERSION" val="1.0"/>
  <p:tag name="KSO_WM_BEAUTIFY_FLAG" val="#wm#"/>
  <p:tag name="KSO_WM_UNIT_TEXTBOXSTYLE_GUID" val="{e4b807d9-9390-4d5e-a450-33f36e51c648}"/>
  <p:tag name="KSO_WM_FULL_TEXT_BEAUTIFY_COPY_ID" val="9"/>
</p:tagLst>
</file>

<file path=ppt/tags/tag176.xml><?xml version="1.0" encoding="utf-8"?>
<p:tagLst xmlns:p="http://schemas.openxmlformats.org/presentationml/2006/main">
  <p:tag name="KSO_WM_UNIT_TEXTBOXSTYLE_SHAPETYPE" val="1"/>
  <p:tag name="KSO_WM_UNIT_TEXTBOXSTYLE_ADJUSTLEFT" val="0_-13.25"/>
  <p:tag name="KSO_WM_UNIT_TEXTBOXSTYLE_ADJUSTTOP" val="0_-4.049999"/>
  <p:tag name="KSO_WM_UNIT_TEXTBOXSTYLE_ADJUSTWIDTH" val="100_21.45"/>
  <p:tag name="KSO_WM_UNIT_TEXTBOXSTYLE_ADJUSTHEIGTH" val="100_8.1"/>
  <p:tag name="KSO_WM_UNIT_HIGHLIGHT" val="0"/>
  <p:tag name="KSO_WM_UNIT_COMPATIBLE" val="0"/>
  <p:tag name="KSO_WM_UNIT_DIAGRAM_ISNUMVISUAL" val="0"/>
  <p:tag name="KSO_WM_UNIT_DIAGRAM_ISREFERUNIT" val="0"/>
  <p:tag name="KSO_WM_UNIT_TYPE" val="i"/>
  <p:tag name="KSO_WM_UNIT_INDEX" val="2"/>
  <p:tag name="KSO_WM_UNIT_ID" val="mixed20201885_36*i*2"/>
  <p:tag name="KSO_WM_TEMPLATE_CATEGORY" val="mixed"/>
  <p:tag name="KSO_WM_TEMPLATE_INDEX" val="20201885"/>
  <p:tag name="KSO_WM_UNIT_LAYERLEVEL" val="1"/>
  <p:tag name="KSO_WM_TAG_VERSION" val="1.0"/>
  <p:tag name="KSO_WM_BEAUTIFY_FLAG" val="#wm#"/>
  <p:tag name="KSO_WM_UNIT_TEXTBOXSTYLE_GUID" val="{e4b807d9-9390-4d5e-a450-33f36e51c648}"/>
  <p:tag name="KSO_WM_FULL_TEXT_BEAUTIFY_COPY_ID" val="10"/>
</p:tagLst>
</file>

<file path=ppt/tags/tag177.xml><?xml version="1.0" encoding="utf-8"?>
<p:tagLst xmlns:p="http://schemas.openxmlformats.org/presentationml/2006/main">
  <p:tag name="KSO_WM_UNIT_TEXTBOXSTYLE_SHAPETYPE" val="0"/>
  <p:tag name="KSO_WM_UNIT_TEXTBOXSTYLE_TEMPLATETYPE" val="1"/>
  <p:tag name="KSO_WM_UNIT_ISCONTENTSTITLE" val="0"/>
  <p:tag name="KSO_WM_UNIT_NOCLEAR" val="0"/>
  <p:tag name="KSO_WM_UNIT_VALUE" val="9"/>
  <p:tag name="KSO_WM_UNIT_HIGHLIGHT" val="0"/>
  <p:tag name="KSO_WM_UNIT_COMPATIBLE" val="0"/>
  <p:tag name="KSO_WM_UNIT_DIAGRAM_ISNUMVISUAL" val="0"/>
  <p:tag name="KSO_WM_UNIT_DIAGRAM_ISREFERUNIT" val="0"/>
  <p:tag name="KSO_WM_UNIT_TYPE" val="f"/>
  <p:tag name="KSO_WM_UNIT_INDEX" val="1"/>
  <p:tag name="KSO_WM_UNIT_ID" val="mixed20201885_36*f*1"/>
  <p:tag name="KSO_WM_TEMPLATE_CATEGORY" val="mixed"/>
  <p:tag name="KSO_WM_TEMPLATE_INDEX" val="20201885"/>
  <p:tag name="KSO_WM_UNIT_LAYERLEVEL" val="1"/>
  <p:tag name="KSO_WM_TAG_VERSION" val="1.0"/>
  <p:tag name="KSO_WM_BEAUTIFY_FLAG" val="#wm#"/>
  <p:tag name="KSO_WM_UNIT_PRESET_TEXT" val="单击此处输入小标题"/>
  <p:tag name="KSO_WM_UNIT_TEXTBOXSTYLE_GUID" val="{e4b807d9-9390-4d5e-a450-33f36e51c648}"/>
  <p:tag name="KSO_WM_UNIT_TEXTBOXSTYLE_TEMPLATEID" val="3132970"/>
  <p:tag name="KSO_WM_UNIT_TEXTBOXSTYLE_TYPE" val="5"/>
  <p:tag name="KSO_WM_FULL_TEXT_BEAUTIFY_COPY_ID" val="11"/>
</p:tagLst>
</file>

<file path=ppt/tags/tag178.xml><?xml version="1.0" encoding="utf-8"?>
<p:tagLst xmlns:p="http://schemas.openxmlformats.org/presentationml/2006/main">
  <p:tag name="KSO_WM_FULL_TEXT_BEAUTIFY_COPY_ID" val="12"/>
</p:tagLst>
</file>

<file path=ppt/tags/tag179.xml><?xml version="1.0" encoding="utf-8"?>
<p:tagLst xmlns:p="http://schemas.openxmlformats.org/presentationml/2006/main">
  <p:tag name="KSO_WM_FULL_TEXT_BEAUTIFY_COPY_ID" val="13"/>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 name="KSO_WM_FULL_TEXT_BEAUTIFY_COPY_ID" val="11"/>
</p:tagLst>
</file>

<file path=ppt/tags/tag181.xml><?xml version="1.0" encoding="utf-8"?>
<p:tagLst xmlns:p="http://schemas.openxmlformats.org/presentationml/2006/main">
  <p:tag name="KSO_WM_BEAUTIFY_FLAG" val="#wm#"/>
  <p:tag name="KSO_WM_TEMPLATE_CATEGORY" val="custom"/>
  <p:tag name="KSO_WM_TEMPLATE_INDEX" val="20202678"/>
  <p:tag name="KSO_WM_FULL_TEXT_BEAUTIFY_COPY_ID" val="150995447"/>
</p:tagLst>
</file>

<file path=ppt/tags/tag182.xml><?xml version="1.0" encoding="utf-8"?>
<p:tagLst xmlns:p="http://schemas.openxmlformats.org/presentationml/2006/main">
  <p:tag name="KSO_WM_FULL_TEXT_BEAUTIFY_COPY_ID" val="2"/>
</p:tagLst>
</file>

<file path=ppt/tags/tag183.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3"/>
</p:tagLst>
</file>

<file path=ppt/tags/tag184.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4"/>
</p:tagLst>
</file>

<file path=ppt/tags/tag185.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5"/>
</p:tagLst>
</file>

<file path=ppt/tags/tag186.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7"/>
</p:tagLst>
</file>

<file path=ppt/tags/tag187.xml><?xml version="1.0" encoding="utf-8"?>
<p:tagLst xmlns:p="http://schemas.openxmlformats.org/presentationml/2006/main">
  <p:tag name="KSO_WM_FULL_TEXT_BEAUTIFY_COPY_ID" val="8"/>
</p:tagLst>
</file>

<file path=ppt/tags/tag188.xml><?xml version="1.0" encoding="utf-8"?>
<p:tagLst xmlns:p="http://schemas.openxmlformats.org/presentationml/2006/main">
  <p:tag name="KSO_WM_FULL_TEXT_BEAUTIFY_COPY_ID" val="9"/>
</p:tagLst>
</file>

<file path=ppt/tags/tag189.xml><?xml version="1.0" encoding="utf-8"?>
<p:tagLst xmlns:p="http://schemas.openxmlformats.org/presentationml/2006/main">
  <p:tag name="KSO_WM_FULL_TEXT_BEAUTIFY_COPY_ID" val="10"/>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0.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12"/>
</p:tagLst>
</file>

<file path=ppt/tags/tag191.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13"/>
</p:tagLst>
</file>

<file path=ppt/tags/tag192.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14"/>
</p:tagLst>
</file>

<file path=ppt/tags/tag193.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15"/>
</p:tagLst>
</file>

<file path=ppt/tags/tag194.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16"/>
</p:tagLst>
</file>

<file path=ppt/tags/tag195.xml><?xml version="1.0" encoding="utf-8"?>
<p:tagLst xmlns:p="http://schemas.openxmlformats.org/presentationml/2006/main">
  <p:tag name="KSO_WM_DIAGRAM_VIRTUALLY_FRAME" val="{&quot;height&quot;:189.67740157480316,&quot;left&quot;:365.24,&quot;top&quot;:183.13732283464566,&quot;width&quot;:504.95834645669294}"/>
  <p:tag name="KSO_WM_FULL_TEXT_BEAUTIFY_COPY_ID" val="18"/>
</p:tagLst>
</file>

<file path=ppt/tags/tag196.xml><?xml version="1.0" encoding="utf-8"?>
<p:tagLst xmlns:p="http://schemas.openxmlformats.org/presentationml/2006/main">
  <p:tag name="KSO_WM_FULL_TEXT_BEAUTIFY_COPY_ID" val="6"/>
</p:tagLst>
</file>

<file path=ppt/tags/tag197.xml><?xml version="1.0" encoding="utf-8"?>
<p:tagLst xmlns:p="http://schemas.openxmlformats.org/presentationml/2006/main">
  <p:tag name="KSO_WM_TEMPLATE_CATEGORY" val="custom"/>
  <p:tag name="KSO_WM_TEMPLATE_INDEX" val="20202678"/>
  <p:tag name="KSO_WM_FULL_TEXT_BEAUTIFY_COPY_ID" val="150995376"/>
</p:tagLst>
</file>

<file path=ppt/tags/tag198.xml><?xml version="1.0" encoding="utf-8"?>
<p:tagLst xmlns:p="http://schemas.openxmlformats.org/presentationml/2006/main">
  <p:tag name="KSO_WM_FULL_TEXT_BEAUTIFY_COPY_ID" val="2"/>
</p:tagLst>
</file>

<file path=ppt/tags/tag199.xml><?xml version="1.0" encoding="utf-8"?>
<p:tagLst xmlns:p="http://schemas.openxmlformats.org/presentationml/2006/main">
  <p:tag name="KSO_WM_FULL_TEXT_BEAUTIFY_COPY_ID" val="25"/>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0.xml><?xml version="1.0" encoding="utf-8"?>
<p:tagLst xmlns:p="http://schemas.openxmlformats.org/presentationml/2006/main">
  <p:tag name="KSO_WM_FULL_TEXT_BEAUTIFY_COPY_ID" val="50"/>
</p:tagLst>
</file>

<file path=ppt/tags/tag201.xml><?xml version="1.0" encoding="utf-8"?>
<p:tagLst xmlns:p="http://schemas.openxmlformats.org/presentationml/2006/main">
  <p:tag name="KSO_WM_FULL_TEXT_BEAUTIFY_COPY_ID" val="3"/>
</p:tagLst>
</file>

<file path=ppt/tags/tag202.xml><?xml version="1.0" encoding="utf-8"?>
<p:tagLst xmlns:p="http://schemas.openxmlformats.org/presentationml/2006/main">
  <p:tag name="KSO_WM_FULL_TEXT_BEAUTIFY_COPY_ID" val="4"/>
</p:tagLst>
</file>

<file path=ppt/tags/tag203.xml><?xml version="1.0" encoding="utf-8"?>
<p:tagLst xmlns:p="http://schemas.openxmlformats.org/presentationml/2006/main">
  <p:tag name="KSO_WM_TEMPLATE_CATEGORY" val="custom"/>
  <p:tag name="KSO_WM_TEMPLATE_INDEX" val="20202678"/>
  <p:tag name="KSO_WM_FULL_TEXT_BEAUTIFY_COPY_ID" val="150995377"/>
</p:tagLst>
</file>

<file path=ppt/tags/tag204.xml><?xml version="1.0" encoding="utf-8"?>
<p:tagLst xmlns:p="http://schemas.openxmlformats.org/presentationml/2006/main">
  <p:tag name="KSO_WM_FULL_TEXT_BEAUTIFY_COPY_ID" val="7"/>
</p:tagLst>
</file>

<file path=ppt/tags/tag205.xml><?xml version="1.0" encoding="utf-8"?>
<p:tagLst xmlns:p="http://schemas.openxmlformats.org/presentationml/2006/main">
  <p:tag name="KSO_WM_FULL_TEXT_BEAUTIFY_COPY_ID" val="14"/>
</p:tagLst>
</file>

<file path=ppt/tags/tag206.xml><?xml version="1.0" encoding="utf-8"?>
<p:tagLst xmlns:p="http://schemas.openxmlformats.org/presentationml/2006/main">
  <p:tag name="KSO_WM_FULL_TEXT_BEAUTIFY_COPY_ID" val="5"/>
</p:tagLst>
</file>

<file path=ppt/tags/tag207.xml><?xml version="1.0" encoding="utf-8"?>
<p:tagLst xmlns:p="http://schemas.openxmlformats.org/presentationml/2006/main">
  <p:tag name="KSO_WM_TEMPLATE_CATEGORY" val="custom"/>
  <p:tag name="KSO_WM_TEMPLATE_INDEX" val="20202678"/>
  <p:tag name="KSO_WM_FULL_TEXT_BEAUTIFY_COPY_ID" val="150995378"/>
</p:tagLst>
</file>

<file path=ppt/tags/tag208.xml><?xml version="1.0" encoding="utf-8"?>
<p:tagLst xmlns:p="http://schemas.openxmlformats.org/presentationml/2006/main">
  <p:tag name="KSO_WM_FULL_TEXT_BEAUTIFY_COPY_ID" val="14"/>
</p:tagLst>
</file>

<file path=ppt/tags/tag209.xml><?xml version="1.0" encoding="utf-8"?>
<p:tagLst xmlns:p="http://schemas.openxmlformats.org/presentationml/2006/main">
  <p:tag name="TABLE_ENDDRAG_ORIGIN_RECT" val="890*142"/>
  <p:tag name="TABLE_ENDDRAG_RECT" val="35*96*890*142"/>
  <p:tag name="KSO_WM_FULL_TEXT_BEAUTIFY_COPY_ID" val="2"/>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0.xml><?xml version="1.0" encoding="utf-8"?>
<p:tagLst xmlns:p="http://schemas.openxmlformats.org/presentationml/2006/main">
  <p:tag name="KSO_WM_FULL_TEXT_BEAUTIFY_COPY_ID" val="5"/>
</p:tagLst>
</file>

<file path=ppt/tags/tag211.xml><?xml version="1.0" encoding="utf-8"?>
<p:tagLst xmlns:p="http://schemas.openxmlformats.org/presentationml/2006/main">
  <p:tag name="KSO_WM_FULL_TEXT_BEAUTIFY_COPY_ID" val="13"/>
</p:tagLst>
</file>

<file path=ppt/tags/tag212.xml><?xml version="1.0" encoding="utf-8"?>
<p:tagLst xmlns:p="http://schemas.openxmlformats.org/presentationml/2006/main">
  <p:tag name="TABLE_ENDDRAG_ORIGIN_RECT" val="886*268"/>
  <p:tag name="TABLE_ENDDRAG_RECT" val="38*252*886*268"/>
  <p:tag name="KSO_WM_FULL_TEXT_BEAUTIFY_COPY_ID" val="15"/>
</p:tagLst>
</file>

<file path=ppt/tags/tag213.xml><?xml version="1.0" encoding="utf-8"?>
<p:tagLst xmlns:p="http://schemas.openxmlformats.org/presentationml/2006/main">
  <p:tag name="KSO_WM_FULL_TEXT_BEAUTIFY_COPY_ID" val="16"/>
</p:tagLst>
</file>

<file path=ppt/tags/tag214.xml><?xml version="1.0" encoding="utf-8"?>
<p:tagLst xmlns:p="http://schemas.openxmlformats.org/presentationml/2006/main">
  <p:tag name="KSO_WM_FULL_TEXT_BEAUTIFY_COPY_ID" val="10"/>
</p:tagLst>
</file>

<file path=ppt/tags/tag215.xml><?xml version="1.0" encoding="utf-8"?>
<p:tagLst xmlns:p="http://schemas.openxmlformats.org/presentationml/2006/main">
  <p:tag name="KSO_WM_TEMPLATE_CATEGORY" val="custom"/>
  <p:tag name="KSO_WM_TEMPLATE_INDEX" val="20202678"/>
  <p:tag name="KSO_WM_FULL_TEXT_BEAUTIFY_COPY_ID" val="150995392"/>
</p:tagLst>
</file>

<file path=ppt/tags/tag216.xml><?xml version="1.0" encoding="utf-8"?>
<p:tagLst xmlns:p="http://schemas.openxmlformats.org/presentationml/2006/main">
  <p:tag name="KSO_WM_FULL_TEXT_BEAUTIFY_COPY_ID" val="14"/>
</p:tagLst>
</file>

<file path=ppt/tags/tag217.xml><?xml version="1.0" encoding="utf-8"?>
<p:tagLst xmlns:p="http://schemas.openxmlformats.org/presentationml/2006/main">
  <p:tag name="KSO_WM_FULL_TEXT_BEAUTIFY_COPY_ID" val="2"/>
</p:tagLst>
</file>

<file path=ppt/tags/tag218.xml><?xml version="1.0" encoding="utf-8"?>
<p:tagLst xmlns:p="http://schemas.openxmlformats.org/presentationml/2006/main">
  <p:tag name="KSO_WM_FULL_TEXT_BEAUTIFY_COPY_ID" val="5"/>
</p:tagLst>
</file>

<file path=ppt/tags/tag219.xml><?xml version="1.0" encoding="utf-8"?>
<p:tagLst xmlns:p="http://schemas.openxmlformats.org/presentationml/2006/main">
  <p:tag name="KSO_WM_FULL_TEXT_BEAUTIFY_COPY_ID" val="16"/>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FULL_TEXT_BEAUTIFY_COPY_ID" val="19"/>
</p:tagLst>
</file>

<file path=ppt/tags/tag221.xml><?xml version="1.0" encoding="utf-8"?>
<p:tagLst xmlns:p="http://schemas.openxmlformats.org/presentationml/2006/main">
  <p:tag name="TABLE_ENDDRAG_ORIGIN_RECT" val="897*233"/>
  <p:tag name="TABLE_ENDDRAG_RECT" val="34*255*897*233"/>
  <p:tag name="KSO_WM_FULL_TEXT_BEAUTIFY_COPY_ID" val="4"/>
</p:tagLst>
</file>

<file path=ppt/tags/tag222.xml><?xml version="1.0" encoding="utf-8"?>
<p:tagLst xmlns:p="http://schemas.openxmlformats.org/presentationml/2006/main">
  <p:tag name="KSO_WM_FULL_TEXT_BEAUTIFY_COPY_ID" val="6"/>
</p:tagLst>
</file>

<file path=ppt/tags/tag223.xml><?xml version="1.0" encoding="utf-8"?>
<p:tagLst xmlns:p="http://schemas.openxmlformats.org/presentationml/2006/main">
  <p:tag name="KSO_WM_TEMPLATE_CATEGORY" val="custom"/>
  <p:tag name="KSO_WM_TEMPLATE_INDEX" val="20202678"/>
  <p:tag name="KSO_WM_FULL_TEXT_BEAUTIFY_COPY_ID" val="150995431"/>
</p:tagLst>
</file>

<file path=ppt/tags/tag224.xml><?xml version="1.0" encoding="utf-8"?>
<p:tagLst xmlns:p="http://schemas.openxmlformats.org/presentationml/2006/main">
  <p:tag name="KSO_WM_FULL_TEXT_BEAUTIFY_COPY_ID" val="4"/>
</p:tagLst>
</file>

<file path=ppt/tags/tag225.xml><?xml version="1.0" encoding="utf-8"?>
<p:tagLst xmlns:p="http://schemas.openxmlformats.org/presentationml/2006/main">
  <p:tag name="KSO_WM_FULL_TEXT_BEAUTIFY_COPY_ID" val="8"/>
</p:tagLst>
</file>

<file path=ppt/tags/tag226.xml><?xml version="1.0" encoding="utf-8"?>
<p:tagLst xmlns:p="http://schemas.openxmlformats.org/presentationml/2006/main">
  <p:tag name="KSO_WM_FULL_TEXT_BEAUTIFY_COPY_ID" val="6"/>
</p:tagLst>
</file>

<file path=ppt/tags/tag227.xml><?xml version="1.0" encoding="utf-8"?>
<p:tagLst xmlns:p="http://schemas.openxmlformats.org/presentationml/2006/main">
  <p:tag name="KSO_WM_FULL_TEXT_BEAUTIFY_COPY_ID" val="10"/>
</p:tagLst>
</file>

<file path=ppt/tags/tag228.xml><?xml version="1.0" encoding="utf-8"?>
<p:tagLst xmlns:p="http://schemas.openxmlformats.org/presentationml/2006/main">
  <p:tag name="KSO_WM_FULL_TEXT_BEAUTIFY_COPY_ID" val="18"/>
</p:tagLst>
</file>

<file path=ppt/tags/tag229.xml><?xml version="1.0" encoding="utf-8"?>
<p:tagLst xmlns:p="http://schemas.openxmlformats.org/presentationml/2006/main">
  <p:tag name="KSO_WM_FULL_TEXT_BEAUTIFY_COPY_ID" val="5"/>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FULL_TEXT_BEAUTIFY_COPY_ID" val="9"/>
</p:tagLst>
</file>

<file path=ppt/tags/tag231.xml><?xml version="1.0" encoding="utf-8"?>
<p:tagLst xmlns:p="http://schemas.openxmlformats.org/presentationml/2006/main">
  <p:tag name="KSO_WM_FULL_TEXT_BEAUTIFY_COPY_ID" val="3"/>
</p:tagLst>
</file>

<file path=ppt/tags/tag232.xml><?xml version="1.0" encoding="utf-8"?>
<p:tagLst xmlns:p="http://schemas.openxmlformats.org/presentationml/2006/main">
  <p:tag name="KSO_WM_FULL_TEXT_BEAUTIFY_COPY_ID" val="2"/>
</p:tagLst>
</file>

<file path=ppt/tags/tag233.xml><?xml version="1.0" encoding="utf-8"?>
<p:tagLst xmlns:p="http://schemas.openxmlformats.org/presentationml/2006/main">
  <p:tag name="KSO_WM_TEMPLATE_CATEGORY" val="custom"/>
  <p:tag name="KSO_WM_TEMPLATE_INDEX" val="20202678"/>
  <p:tag name="KSO_WM_FULL_TEXT_BEAUTIFY_COPY_ID" val="150995438"/>
</p:tagLst>
</file>

<file path=ppt/tags/tag234.xml><?xml version="1.0" encoding="utf-8"?>
<p:tagLst xmlns:p="http://schemas.openxmlformats.org/presentationml/2006/main">
  <p:tag name="KSO_WM_FULL_TEXT_BEAUTIFY_COPY_ID" val="14"/>
</p:tagLst>
</file>

<file path=ppt/tags/tag235.xml><?xml version="1.0" encoding="utf-8"?>
<p:tagLst xmlns:p="http://schemas.openxmlformats.org/presentationml/2006/main">
  <p:tag name="KSO_WM_FULL_TEXT_BEAUTIFY_COPY_ID" val="17"/>
</p:tagLst>
</file>

<file path=ppt/tags/tag236.xml><?xml version="1.0" encoding="utf-8"?>
<p:tagLst xmlns:p="http://schemas.openxmlformats.org/presentationml/2006/main">
  <p:tag name="KSO_WM_FULL_TEXT_BEAUTIFY_COPY_ID" val="2"/>
</p:tagLst>
</file>

<file path=ppt/tags/tag237.xml><?xml version="1.0" encoding="utf-8"?>
<p:tagLst xmlns:p="http://schemas.openxmlformats.org/presentationml/2006/main">
  <p:tag name="KSO_WM_FULL_TEXT_BEAUTIFY_COPY_ID" val="18"/>
</p:tagLst>
</file>

<file path=ppt/tags/tag238.xml><?xml version="1.0" encoding="utf-8"?>
<p:tagLst xmlns:p="http://schemas.openxmlformats.org/presentationml/2006/main">
  <p:tag name="KSO_WM_FULL_TEXT_BEAUTIFY_COPY_ID" val="19"/>
</p:tagLst>
</file>

<file path=ppt/tags/tag239.xml><?xml version="1.0" encoding="utf-8"?>
<p:tagLst xmlns:p="http://schemas.openxmlformats.org/presentationml/2006/main">
  <p:tag name="KSO_WM_FULL_TEXT_BEAUTIFY_COPY_ID" val="20"/>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FULL_TEXT_BEAUTIFY_COPY_ID" val="21"/>
</p:tagLst>
</file>

<file path=ppt/tags/tag241.xml><?xml version="1.0" encoding="utf-8"?>
<p:tagLst xmlns:p="http://schemas.openxmlformats.org/presentationml/2006/main">
  <p:tag name="KSO_WM_FULL_TEXT_BEAUTIFY_COPY_ID" val="22"/>
</p:tagLst>
</file>

<file path=ppt/tags/tag242.xml><?xml version="1.0" encoding="utf-8"?>
<p:tagLst xmlns:p="http://schemas.openxmlformats.org/presentationml/2006/main">
  <p:tag name="KSO_WM_FULL_TEXT_BEAUTIFY_COPY_ID" val="23"/>
</p:tagLst>
</file>

<file path=ppt/tags/tag243.xml><?xml version="1.0" encoding="utf-8"?>
<p:tagLst xmlns:p="http://schemas.openxmlformats.org/presentationml/2006/main">
  <p:tag name="KSO_WM_FULL_TEXT_BEAUTIFY_COPY_ID" val="24"/>
</p:tagLst>
</file>

<file path=ppt/tags/tag244.xml><?xml version="1.0" encoding="utf-8"?>
<p:tagLst xmlns:p="http://schemas.openxmlformats.org/presentationml/2006/main">
  <p:tag name="KSO_WM_FULL_TEXT_BEAUTIFY_COPY_ID" val="25"/>
</p:tagLst>
</file>

<file path=ppt/tags/tag245.xml><?xml version="1.0" encoding="utf-8"?>
<p:tagLst xmlns:p="http://schemas.openxmlformats.org/presentationml/2006/main">
  <p:tag name="KSO_WM_FULL_TEXT_BEAUTIFY_COPY_ID" val="26"/>
</p:tagLst>
</file>

<file path=ppt/tags/tag246.xml><?xml version="1.0" encoding="utf-8"?>
<p:tagLst xmlns:p="http://schemas.openxmlformats.org/presentationml/2006/main">
  <p:tag name="KSO_WM_FULL_TEXT_BEAUTIFY_COPY_ID" val="27"/>
</p:tagLst>
</file>

<file path=ppt/tags/tag247.xml><?xml version="1.0" encoding="utf-8"?>
<p:tagLst xmlns:p="http://schemas.openxmlformats.org/presentationml/2006/main">
  <p:tag name="KSO_WM_FULL_TEXT_BEAUTIFY_COPY_ID" val="4"/>
</p:tagLst>
</file>

<file path=ppt/tags/tag248.xml><?xml version="1.0" encoding="utf-8"?>
<p:tagLst xmlns:p="http://schemas.openxmlformats.org/presentationml/2006/main">
  <p:tag name="KSO_WM_FULL_TEXT_BEAUTIFY_COPY_ID" val="9"/>
</p:tagLst>
</file>

<file path=ppt/tags/tag249.xml><?xml version="1.0" encoding="utf-8"?>
<p:tagLst xmlns:p="http://schemas.openxmlformats.org/presentationml/2006/main">
  <p:tag name="KSO_WM_FULL_TEXT_BEAUTIFY_COPY_ID" val="6"/>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p="http://schemas.openxmlformats.org/presentationml/2006/main">
  <p:tag name="KSO_WM_FULL_TEXT_BEAUTIFY_COPY_ID" val="7"/>
</p:tagLst>
</file>

<file path=ppt/tags/tag251.xml><?xml version="1.0" encoding="utf-8"?>
<p:tagLst xmlns:p="http://schemas.openxmlformats.org/presentationml/2006/main">
  <p:tag name="KSO_WM_FULL_TEXT_BEAUTIFY_COPY_ID" val="8"/>
</p:tagLst>
</file>

<file path=ppt/tags/tag252.xml><?xml version="1.0" encoding="utf-8"?>
<p:tagLst xmlns:p="http://schemas.openxmlformats.org/presentationml/2006/main">
  <p:tag name="KSO_WM_TEMPLATE_CATEGORY" val="custom"/>
  <p:tag name="KSO_WM_TEMPLATE_INDEX" val="20202678"/>
  <p:tag name="KSO_WM_FULL_TEXT_BEAUTIFY_COPY_ID" val="150995380"/>
</p:tagLst>
</file>

<file path=ppt/tags/tag253.xml><?xml version="1.0" encoding="utf-8"?>
<p:tagLst xmlns:p="http://schemas.openxmlformats.org/presentationml/2006/main">
  <p:tag name="KSO_WM_UNIT_TABLE_BEAUTIFY" val="smartTable{769ab579-5f8f-4721-9f37-2fa2f5242867}"/>
  <p:tag name="TABLE_ENDDRAG_ORIGIN_RECT" val="900*467"/>
  <p:tag name="TABLE_ENDDRAG_RECT" val="28*83*900*467"/>
  <p:tag name="KSO_WM_FULL_TEXT_BEAUTIFY_COPY_ID" val="31"/>
</p:tagLst>
</file>

<file path=ppt/tags/tag254.xml><?xml version="1.0" encoding="utf-8"?>
<p:tagLst xmlns:p="http://schemas.openxmlformats.org/presentationml/2006/main">
  <p:tag name="KSO_WM_FULL_TEXT_BEAUTIFY_COPY_ID" val="32"/>
</p:tagLst>
</file>

<file path=ppt/tags/tag255.xml><?xml version="1.0" encoding="utf-8"?>
<p:tagLst xmlns:p="http://schemas.openxmlformats.org/presentationml/2006/main">
  <p:tag name="KSO_WM_FULL_TEXT_BEAUTIFY_COPY_ID" val="5"/>
</p:tagLst>
</file>

<file path=ppt/tags/tag256.xml><?xml version="1.0" encoding="utf-8"?>
<p:tagLst xmlns:p="http://schemas.openxmlformats.org/presentationml/2006/main">
  <p:tag name="KSO_WM_TEMPLATE_CATEGORY" val="custom"/>
  <p:tag name="KSO_WM_TEMPLATE_INDEX" val="20202678"/>
  <p:tag name="KSO_WM_FULL_TEXT_BEAUTIFY_COPY_ID" val="150995386"/>
</p:tagLst>
</file>

<file path=ppt/tags/tag257.xml><?xml version="1.0" encoding="utf-8"?>
<p:tagLst xmlns:p="http://schemas.openxmlformats.org/presentationml/2006/main">
  <p:tag name="KSO_WM_FULL_TEXT_BEAUTIFY_COPY_ID" val="5"/>
</p:tagLst>
</file>

<file path=ppt/tags/tag258.xml><?xml version="1.0" encoding="utf-8"?>
<p:tagLst xmlns:p="http://schemas.openxmlformats.org/presentationml/2006/main">
  <p:tag name="KSO_WM_FULL_TEXT_BEAUTIFY_COPY_ID" val="2"/>
</p:tagLst>
</file>

<file path=ppt/tags/tag259.xml><?xml version="1.0" encoding="utf-8"?>
<p:tagLst xmlns:p="http://schemas.openxmlformats.org/presentationml/2006/main">
  <p:tag name="KSO_WM_FULL_TEXT_BEAUTIFY_COPY_ID" val="4"/>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p="http://schemas.openxmlformats.org/presentationml/2006/main">
  <p:tag name="KSO_WM_FULL_TEXT_BEAUTIFY_COPY_ID" val="10"/>
</p:tagLst>
</file>

<file path=ppt/tags/tag261.xml><?xml version="1.0" encoding="utf-8"?>
<p:tagLst xmlns:p="http://schemas.openxmlformats.org/presentationml/2006/main">
  <p:tag name="KSO_WM_FULL_TEXT_BEAUTIFY_COPY_ID" val="15"/>
</p:tagLst>
</file>

<file path=ppt/tags/tag262.xml><?xml version="1.0" encoding="utf-8"?>
<p:tagLst xmlns:p="http://schemas.openxmlformats.org/presentationml/2006/main">
  <p:tag name="KSO_WM_FULL_TEXT_BEAUTIFY_COPY_ID" val="8"/>
</p:tagLst>
</file>

<file path=ppt/tags/tag263.xml><?xml version="1.0" encoding="utf-8"?>
<p:tagLst xmlns:p="http://schemas.openxmlformats.org/presentationml/2006/main">
  <p:tag name="KSO_WM_FULL_TEXT_BEAUTIFY_COPY_ID" val="9"/>
</p:tagLst>
</file>

<file path=ppt/tags/tag264.xml><?xml version="1.0" encoding="utf-8"?>
<p:tagLst xmlns:p="http://schemas.openxmlformats.org/presentationml/2006/main">
  <p:tag name="KSO_WM_FULL_TEXT_BEAUTIFY_COPY_ID" val="3"/>
</p:tagLst>
</file>

<file path=ppt/tags/tag265.xml><?xml version="1.0" encoding="utf-8"?>
<p:tagLst xmlns:p="http://schemas.openxmlformats.org/presentationml/2006/main">
  <p:tag name="KSO_WM_TEMPLATE_CATEGORY" val="custom"/>
  <p:tag name="KSO_WM_TEMPLATE_INDEX" val="20202678"/>
  <p:tag name="KSO_WM_FULL_TEXT_BEAUTIFY_COPY_ID" val="150995382"/>
</p:tagLst>
</file>

<file path=ppt/tags/tag266.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4"/>
</p:tagLst>
</file>

<file path=ppt/tags/tag267.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5"/>
</p:tagLst>
</file>

<file path=ppt/tags/tag268.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6"/>
</p:tagLst>
</file>

<file path=ppt/tags/tag269.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7"/>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0.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8"/>
</p:tagLst>
</file>

<file path=ppt/tags/tag271.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9"/>
</p:tagLst>
</file>

<file path=ppt/tags/tag272.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10"/>
</p:tagLst>
</file>

<file path=ppt/tags/tag273.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12"/>
</p:tagLst>
</file>

<file path=ppt/tags/tag274.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13"/>
</p:tagLst>
</file>

<file path=ppt/tags/tag275.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14"/>
</p:tagLst>
</file>

<file path=ppt/tags/tag276.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15"/>
</p:tagLst>
</file>

<file path=ppt/tags/tag277.xml><?xml version="1.0" encoding="utf-8"?>
<p:tagLst xmlns:p="http://schemas.openxmlformats.org/presentationml/2006/main">
  <p:tag name="KSO_WM_FULL_TEXT_BEAUTIFY_COPY_ID" val="17"/>
</p:tagLst>
</file>

<file path=ppt/tags/tag278.xml><?xml version="1.0" encoding="utf-8"?>
<p:tagLst xmlns:p="http://schemas.openxmlformats.org/presentationml/2006/main">
  <p:tag name="KSO_WM_DIAGRAM_VIRTUALLY_FRAME" val="{&quot;height&quot;:503.38385826771656,&quot;left&quot;:58.83881889763779,&quot;top&quot;:36.61614173228345,&quot;width&quot;:901.2111811023622}"/>
  <p:tag name="KSO_WM_FULL_TEXT_BEAUTIFY_COPY_ID" val="2"/>
</p:tagLst>
</file>

<file path=ppt/tags/tag279.xml><?xml version="1.0" encoding="utf-8"?>
<p:tagLst xmlns:p="http://schemas.openxmlformats.org/presentationml/2006/main">
  <p:tag name="KSO_WM_TEMPLATE_CATEGORY" val="custom"/>
  <p:tag name="KSO_WM_TEMPLATE_INDEX" val="20202678"/>
  <p:tag name="KSO_WM_FULL_TEXT_BEAUTIFY_COPY_ID" val="150995383"/>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COMMONDATA" val="eyJoZGlkIjoiMTAyMzJkOGNiMDEyZDQzM2FkNGM4ODJmZGE4NDczMDMifQ=="/>
  <p:tag name="commondata" val="eyJoZGlkIjoiYzYyYTkxOWYyODJjMDBjMjc2YTJmNzIyZDZjNDU3MWIifQ=="/>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自定义 90">
      <a:dk1>
        <a:sysClr val="windowText" lastClr="000000"/>
      </a:dk1>
      <a:lt1>
        <a:sysClr val="window" lastClr="FFFFFF"/>
      </a:lt1>
      <a:dk2>
        <a:srgbClr val="1F363E"/>
      </a:dk2>
      <a:lt2>
        <a:srgbClr val="FFFFFF"/>
      </a:lt2>
      <a:accent1>
        <a:srgbClr val="4EB349"/>
      </a:accent1>
      <a:accent2>
        <a:srgbClr val="459A47"/>
      </a:accent2>
      <a:accent3>
        <a:srgbClr val="3B8145"/>
      </a:accent3>
      <a:accent4>
        <a:srgbClr val="326842"/>
      </a:accent4>
      <a:accent5>
        <a:srgbClr val="284F40"/>
      </a:accent5>
      <a:accent6>
        <a:srgbClr val="1F363E"/>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5737</Words>
  <Application>WPS 演示</Application>
  <PresentationFormat>宽屏</PresentationFormat>
  <Paragraphs>531</Paragraphs>
  <Slides>11</Slides>
  <Notes>8</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11</vt:i4>
      </vt:variant>
    </vt:vector>
  </HeadingPairs>
  <TitlesOfParts>
    <vt:vector size="31" baseType="lpstr">
      <vt:lpstr>Arial</vt:lpstr>
      <vt:lpstr>宋体</vt:lpstr>
      <vt:lpstr>Wingdings</vt:lpstr>
      <vt:lpstr>微软雅黑</vt:lpstr>
      <vt:lpstr>汉仪旗黑-85S</vt:lpstr>
      <vt:lpstr>黑体</vt:lpstr>
      <vt:lpstr>等线</vt:lpstr>
      <vt:lpstr>Segoe UI</vt:lpstr>
      <vt:lpstr>Comic Sans MS</vt:lpstr>
      <vt:lpstr>Wingdings</vt:lpstr>
      <vt:lpstr>Arial</vt:lpstr>
      <vt:lpstr>仿宋_GB2312</vt:lpstr>
      <vt:lpstr>仿宋</vt:lpstr>
      <vt:lpstr>Forte</vt:lpstr>
      <vt:lpstr>Mongolian Baiti</vt:lpstr>
      <vt:lpstr>华文新魏</vt:lpstr>
      <vt:lpstr>Calibri</vt:lpstr>
      <vt:lpstr>Times New Roman</vt:lpstr>
      <vt:lpstr>Arial Unicode MS</vt:lpstr>
      <vt:lpstr>Office 主题​​</vt:lpstr>
      <vt:lpstr>PowerPoint 演示文稿</vt:lpstr>
      <vt:lpstr>PowerPoint 演示文稿</vt:lpstr>
      <vt:lpstr>药品基本信息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虎贞清风胶囊</dc:title>
  <dc:creator>Jess Chan</dc:creator>
  <cp:lastModifiedBy>张旭阳</cp:lastModifiedBy>
  <cp:revision>320</cp:revision>
  <dcterms:created xsi:type="dcterms:W3CDTF">2022-07-13T07:45:00Z</dcterms:created>
  <dcterms:modified xsi:type="dcterms:W3CDTF">2025-07-18T03:38:41Z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36A6760FFD504F65845B14BE5A1DA901_12</vt:lpwstr>
  </property>
  <property fmtid="{D5CDD505-2E9C-101B-9397-08002B2CF9AE}" pid="3" name="KSOProductBuildVer">
    <vt:lpwstr>2052-12.1.0.21915</vt:lpwstr>
  </property>
</Properties>
</file>