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3" r:id="rId2"/>
  </p:sldMasterIdLst>
  <p:notesMasterIdLst>
    <p:notesMasterId r:id="rId13"/>
  </p:notesMasterIdLst>
  <p:handoutMasterIdLst>
    <p:handoutMasterId r:id="rId14"/>
  </p:handoutMasterIdLst>
  <p:sldIdLst>
    <p:sldId id="553" r:id="rId3"/>
    <p:sldId id="611" r:id="rId4"/>
    <p:sldId id="557" r:id="rId5"/>
    <p:sldId id="650" r:id="rId6"/>
    <p:sldId id="651" r:id="rId7"/>
    <p:sldId id="652" r:id="rId8"/>
    <p:sldId id="654" r:id="rId9"/>
    <p:sldId id="653" r:id="rId10"/>
    <p:sldId id="656" r:id="rId11"/>
    <p:sldId id="657" r:id="rId12"/>
  </p:sldIdLst>
  <p:sldSz cx="9144000" cy="5143500" type="screen16x9"/>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6" userDrawn="1">
          <p15:clr>
            <a:srgbClr val="A4A3A4"/>
          </p15:clr>
        </p15:guide>
        <p15:guide id="2" pos="28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7" autoAdjust="0"/>
    <p:restoredTop sz="95664" autoAdjust="0"/>
  </p:normalViewPr>
  <p:slideViewPr>
    <p:cSldViewPr showGuides="1">
      <p:cViewPr varScale="1">
        <p:scale>
          <a:sx n="103" d="100"/>
          <a:sy n="103" d="100"/>
        </p:scale>
        <p:origin x="77" y="144"/>
      </p:cViewPr>
      <p:guideLst>
        <p:guide orient="horz" pos="1576"/>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0" i="0" u="none" strike="noStrike" kern="1200" spc="0" baseline="0">
                <a:solidFill>
                  <a:schemeClr val="tx1">
                    <a:lumMod val="65000"/>
                    <a:lumOff val="35000"/>
                  </a:schemeClr>
                </a:solidFill>
                <a:latin typeface="+mn-lt"/>
                <a:ea typeface="+mn-ea"/>
                <a:cs typeface="+mn-cs"/>
              </a:defRPr>
            </a:pPr>
            <a:r>
              <a:rPr lang="zh-CN"/>
              <a:t>临床疗效对比</a:t>
            </a:r>
          </a:p>
        </c:rich>
      </c:tx>
      <c:overlay val="0"/>
      <c:spPr>
        <a:noFill/>
        <a:ln>
          <a:noFill/>
        </a:ln>
        <a:effectLst/>
      </c:spPr>
      <c:txPr>
        <a:bodyPr rot="0" spcFirstLastPara="1" vertOverflow="ellipsis" vert="horz" wrap="square" anchor="ctr" anchorCtr="1"/>
        <a:lstStyle/>
        <a:p>
          <a:pPr>
            <a:defRPr lang="zh-CN" sz="12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Sheet1!$A$2</c:f>
              <c:strCache>
                <c:ptCount val="1"/>
                <c:pt idx="0">
                  <c:v>观察组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显效</c:v>
                </c:pt>
                <c:pt idx="1">
                  <c:v>有效</c:v>
                </c:pt>
                <c:pt idx="2">
                  <c:v>无效</c:v>
                </c:pt>
                <c:pt idx="3">
                  <c:v>总有效率</c:v>
                </c:pt>
              </c:strCache>
            </c:strRef>
          </c:cat>
          <c:val>
            <c:numRef>
              <c:f>Sheet1!$B$2:$E$2</c:f>
              <c:numCache>
                <c:formatCode>General</c:formatCode>
                <c:ptCount val="4"/>
                <c:pt idx="0">
                  <c:v>32</c:v>
                </c:pt>
                <c:pt idx="1">
                  <c:v>24</c:v>
                </c:pt>
                <c:pt idx="2">
                  <c:v>4</c:v>
                </c:pt>
                <c:pt idx="3">
                  <c:v>56</c:v>
                </c:pt>
              </c:numCache>
            </c:numRef>
          </c:val>
          <c:extLst>
            <c:ext xmlns:c16="http://schemas.microsoft.com/office/drawing/2014/chart" uri="{C3380CC4-5D6E-409C-BE32-E72D297353CC}">
              <c16:uniqueId val="{00000000-5FAB-4113-A163-E77DE524C3A3}"/>
            </c:ext>
          </c:extLst>
        </c:ser>
        <c:ser>
          <c:idx val="1"/>
          <c:order val="1"/>
          <c:tx>
            <c:strRef>
              <c:f>Sheet1!$A$3</c:f>
              <c:strCache>
                <c:ptCount val="1"/>
                <c:pt idx="0">
                  <c:v>对照组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显效</c:v>
                </c:pt>
                <c:pt idx="1">
                  <c:v>有效</c:v>
                </c:pt>
                <c:pt idx="2">
                  <c:v>无效</c:v>
                </c:pt>
                <c:pt idx="3">
                  <c:v>总有效率</c:v>
                </c:pt>
              </c:strCache>
            </c:strRef>
          </c:cat>
          <c:val>
            <c:numRef>
              <c:f>Sheet1!$B$3:$E$3</c:f>
              <c:numCache>
                <c:formatCode>General</c:formatCode>
                <c:ptCount val="4"/>
                <c:pt idx="0">
                  <c:v>20</c:v>
                </c:pt>
                <c:pt idx="1">
                  <c:v>22</c:v>
                </c:pt>
                <c:pt idx="2">
                  <c:v>18</c:v>
                </c:pt>
                <c:pt idx="3">
                  <c:v>42</c:v>
                </c:pt>
              </c:numCache>
            </c:numRef>
          </c:val>
          <c:extLst>
            <c:ext xmlns:c16="http://schemas.microsoft.com/office/drawing/2014/chart" uri="{C3380CC4-5D6E-409C-BE32-E72D297353CC}">
              <c16:uniqueId val="{00000001-5FAB-4113-A163-E77DE524C3A3}"/>
            </c:ext>
          </c:extLst>
        </c:ser>
        <c:dLbls>
          <c:showLegendKey val="0"/>
          <c:showVal val="1"/>
          <c:showCatName val="0"/>
          <c:showSerName val="0"/>
          <c:showPercent val="0"/>
          <c:showBubbleSize val="0"/>
        </c:dLbls>
        <c:gapWidth val="219"/>
        <c:overlap val="-27"/>
        <c:axId val="1665796752"/>
        <c:axId val="1665798192"/>
      </c:barChart>
      <c:catAx>
        <c:axId val="166579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crossAx val="1665798192"/>
        <c:crosses val="autoZero"/>
        <c:auto val="1"/>
        <c:lblAlgn val="ctr"/>
        <c:lblOffset val="100"/>
        <c:noMultiLvlLbl val="0"/>
      </c:catAx>
      <c:valAx>
        <c:axId val="166579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crossAx val="1665796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uri="{0b15fc19-7d7d-44ad-8c2d-2c3a37ce22c3}">
        <chartProps xmlns="https://web.wps.cn/et/2018/main" chartId="{85f6ffa8-2762-473b-89c8-33acfc30a04e}"/>
      </c:ext>
    </c:extLst>
  </c:chart>
  <c:spPr>
    <a:noFill/>
    <a:ln>
      <a:noFill/>
    </a:ln>
    <a:effectLst/>
  </c:spPr>
  <c:txPr>
    <a:bodyPr/>
    <a:lstStyle/>
    <a:p>
      <a:pPr>
        <a:defRPr lang="zh-CN" sz="100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2025/7/18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7/18/2025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模板来自于： 第一</a:t>
            </a:r>
            <a:r>
              <a:rPr lang="en-US" altLang="zh-CN"/>
              <a:t>PPT https://www.1ppt.com/</a:t>
            </a: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1ppt.com/hangy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3D38EE37-AE0B-4F05-BE90-F9FE83C931AB}" type="datetimeFigureOut">
              <a:rPr lang="zh-CN" altLang="en-US" smtClean="0"/>
              <a:t>2025/7/18</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文本框 6"/>
          <p:cNvSpPr txBox="1"/>
          <p:nvPr userDrawn="1"/>
        </p:nvSpPr>
        <p:spPr>
          <a:xfrm>
            <a:off x="384553" y="416634"/>
            <a:ext cx="1826141" cy="338554"/>
          </a:xfrm>
          <a:prstGeom prst="rect">
            <a:avLst/>
          </a:prstGeom>
          <a:noFill/>
        </p:spPr>
        <p:txBody>
          <a:bodyPr wrap="none" rtlCol="0">
            <a:spAutoFit/>
          </a:bodyPr>
          <a:lstStyle>
            <a:defPPr>
              <a:defRPr lang="en-US"/>
            </a:defPPr>
            <a:lvl1pPr>
              <a:defRPr sz="1600" b="1">
                <a:solidFill>
                  <a:schemeClr val="bg1"/>
                </a:solidFill>
                <a:ea typeface="微软雅黑" panose="020B0503020204020204" pitchFamily="34" charset="-122"/>
              </a:defRPr>
            </a:lvl1pPr>
          </a:lstStyle>
          <a:p>
            <a:pPr lvl="0"/>
            <a:r>
              <a:rPr lang="zh-CN" altLang="en-US" dirty="0"/>
              <a:t>存在问题护理目标</a:t>
            </a:r>
          </a:p>
        </p:txBody>
      </p:sp>
      <p:sp>
        <p:nvSpPr>
          <p:cNvPr id="3" name="矩形 2"/>
          <p:cNvSpPr/>
          <p:nvPr userDrawn="1"/>
        </p:nvSpPr>
        <p:spPr>
          <a:xfrm>
            <a:off x="189914" y="780757"/>
            <a:ext cx="8769151" cy="420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 name="图片 3"/>
          <p:cNvPicPr>
            <a:picLocks noChangeAspect="1"/>
          </p:cNvPicPr>
          <p:nvPr userDrawn="1"/>
        </p:nvPicPr>
        <p:blipFill>
          <a:blip r:embed="rId3"/>
          <a:stretch>
            <a:fillRect/>
          </a:stretch>
        </p:blipFill>
        <p:spPr>
          <a:xfrm>
            <a:off x="152825" y="459666"/>
            <a:ext cx="352784" cy="321884"/>
          </a:xfrm>
          <a:prstGeom prst="rect">
            <a:avLst/>
          </a:prstGeom>
        </p:spPr>
      </p:pic>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文本框 6"/>
          <p:cNvSpPr txBox="1"/>
          <p:nvPr userDrawn="1"/>
        </p:nvSpPr>
        <p:spPr>
          <a:xfrm>
            <a:off x="384553" y="416634"/>
            <a:ext cx="1826141" cy="338554"/>
          </a:xfrm>
          <a:prstGeom prst="rect">
            <a:avLst/>
          </a:prstGeom>
          <a:noFill/>
        </p:spPr>
        <p:txBody>
          <a:bodyPr wrap="none" rtlCol="0">
            <a:spAutoFit/>
          </a:bodyPr>
          <a:lstStyle>
            <a:defPPr>
              <a:defRPr lang="en-US"/>
            </a:defPPr>
            <a:lvl1pPr>
              <a:defRPr sz="1600" b="1">
                <a:solidFill>
                  <a:schemeClr val="bg1"/>
                </a:solidFill>
                <a:ea typeface="微软雅黑" panose="020B0503020204020204" pitchFamily="34" charset="-122"/>
              </a:defRPr>
            </a:lvl1pPr>
          </a:lstStyle>
          <a:p>
            <a:pPr lvl="0"/>
            <a:r>
              <a:rPr lang="zh-CN" altLang="en-US" dirty="0"/>
              <a:t>给予主要护理措施</a:t>
            </a:r>
          </a:p>
        </p:txBody>
      </p:sp>
      <p:sp>
        <p:nvSpPr>
          <p:cNvPr id="3" name="矩形 2"/>
          <p:cNvSpPr/>
          <p:nvPr userDrawn="1"/>
        </p:nvSpPr>
        <p:spPr>
          <a:xfrm>
            <a:off x="189914" y="780757"/>
            <a:ext cx="8769151" cy="420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 name="图片 3"/>
          <p:cNvPicPr>
            <a:picLocks noChangeAspect="1"/>
          </p:cNvPicPr>
          <p:nvPr userDrawn="1"/>
        </p:nvPicPr>
        <p:blipFill>
          <a:blip r:embed="rId3"/>
          <a:stretch>
            <a:fillRect/>
          </a:stretch>
        </p:blipFill>
        <p:spPr>
          <a:xfrm>
            <a:off x="152825" y="459666"/>
            <a:ext cx="352784" cy="321884"/>
          </a:xfrm>
          <a:prstGeom prst="rect">
            <a:avLst/>
          </a:prstGeom>
        </p:spPr>
      </p:pic>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文本框 6"/>
          <p:cNvSpPr txBox="1"/>
          <p:nvPr userDrawn="1"/>
        </p:nvSpPr>
        <p:spPr>
          <a:xfrm>
            <a:off x="384553" y="416634"/>
            <a:ext cx="1826141" cy="338554"/>
          </a:xfrm>
          <a:prstGeom prst="rect">
            <a:avLst/>
          </a:prstGeom>
          <a:noFill/>
        </p:spPr>
        <p:txBody>
          <a:bodyPr wrap="none" rtlCol="0">
            <a:spAutoFit/>
          </a:bodyPr>
          <a:lstStyle>
            <a:defPPr>
              <a:defRPr lang="en-US"/>
            </a:defPPr>
            <a:lvl1pPr>
              <a:defRPr sz="1600" b="1">
                <a:solidFill>
                  <a:schemeClr val="bg1"/>
                </a:solidFill>
                <a:ea typeface="微软雅黑" panose="020B0503020204020204" pitchFamily="34" charset="-122"/>
              </a:defRPr>
            </a:lvl1pPr>
          </a:lstStyle>
          <a:p>
            <a:pPr lvl="0"/>
            <a:r>
              <a:rPr lang="zh-CN" altLang="en-US" dirty="0"/>
              <a:t>护理评价下步计划</a:t>
            </a:r>
          </a:p>
        </p:txBody>
      </p:sp>
      <p:sp>
        <p:nvSpPr>
          <p:cNvPr id="3" name="矩形 2"/>
          <p:cNvSpPr/>
          <p:nvPr userDrawn="1"/>
        </p:nvSpPr>
        <p:spPr>
          <a:xfrm>
            <a:off x="189914" y="780757"/>
            <a:ext cx="8769151" cy="420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 name="图片 3"/>
          <p:cNvPicPr>
            <a:picLocks noChangeAspect="1"/>
          </p:cNvPicPr>
          <p:nvPr userDrawn="1"/>
        </p:nvPicPr>
        <p:blipFill>
          <a:blip r:embed="rId3"/>
          <a:stretch>
            <a:fillRect/>
          </a:stretch>
        </p:blipFill>
        <p:spPr>
          <a:xfrm>
            <a:off x="152825" y="459666"/>
            <a:ext cx="352784" cy="321884"/>
          </a:xfrm>
          <a:prstGeom prst="rect">
            <a:avLst/>
          </a:prstGeom>
        </p:spPr>
      </p:pic>
    </p:spTree>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userDrawn="1"/>
        </p:nvSpPr>
        <p:spPr>
          <a:xfrm>
            <a:off x="189914" y="780757"/>
            <a:ext cx="8769151" cy="420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2"/>
            <a:ext cx="8229600" cy="339447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E3AAC11-D570-4EA9-AFC0-30FB72BA45EB}" type="datetimeFigureOut">
              <a:rPr lang="zh-CN" altLang="en-US" smtClean="0">
                <a:solidFill>
                  <a:prstClr val="black"/>
                </a:solidFill>
              </a:rPr>
              <a:t>2025/7/18</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E3AAC11-D570-4EA9-AFC0-30FB72BA45EB}" type="datetimeFigureOut">
              <a:rPr lang="zh-CN" altLang="en-US" smtClean="0">
                <a:solidFill>
                  <a:prstClr val="black"/>
                </a:solidFill>
              </a:rPr>
              <a:t>2025/7/18</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userDrawn="1"/>
        </p:nvSpPr>
        <p:spPr>
          <a:xfrm>
            <a:off x="189914" y="575310"/>
            <a:ext cx="8769151" cy="420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C8DF91BE-55A2-49A6-A604-BBAC551D4CBD}" type="datetimeFigureOut">
              <a:rPr lang="zh-CN" altLang="en-US" smtClean="0"/>
              <a:t>2025/7/18</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64E8F505-06AE-44D8-A160-5E0632A8B3BC}" type="datetimeFigureOut">
              <a:rPr lang="zh-CN" altLang="en-US" smtClean="0"/>
              <a:t>2025/7/18</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30298F5D-B252-4621-8349-1E13E36EAC32}" type="datetimeFigureOut">
              <a:rPr lang="zh-CN" altLang="en-US" smtClean="0"/>
              <a:t>2025/7/18</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45AC10FF-B482-47D9-87C5-D431469BE3C4}" type="datetimeFigureOut">
              <a:rPr lang="zh-CN" altLang="en-US" smtClean="0"/>
              <a:t>2025/7/18</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pic>
        <p:nvPicPr>
          <p:cNvPr id="5" name="墨迹 6"/>
          <p:cNvPicPr/>
          <p:nvPr/>
        </p:nvPicPr>
        <p:blipFill>
          <a:blip r:embed="rId2"/>
          <a:stretch>
            <a:fillRect/>
          </a:stretch>
        </p:blipFill>
        <p:spPr>
          <a:xfrm>
            <a:off x="-1286677" y="471795"/>
            <a:ext cx="36000" cy="162000"/>
          </a:xfrm>
          <a:prstGeom prst="rect">
            <a:avLst/>
          </a:prstGeom>
        </p:spPr>
      </p:pic>
      <p:sp>
        <p:nvSpPr>
          <p:cNvPr id="6" name="TextBox 4"/>
          <p:cNvSpPr txBox="1"/>
          <p:nvPr/>
        </p:nvSpPr>
        <p:spPr>
          <a:xfrm>
            <a:off x="270030" y="494801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TextBox 8"/>
          <p:cNvSpPr txBox="1"/>
          <p:nvPr/>
        </p:nvSpPr>
        <p:spPr>
          <a:xfrm>
            <a:off x="8873970" y="0"/>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3"/>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3"/>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3"/>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0E4D4B27-87DB-492D-8A6D-5C05525DB49B}" type="datetimeFigureOut">
              <a:rPr lang="zh-CN" altLang="en-US" smtClean="0"/>
              <a:t>2025/7/18</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977BC02-AAB5-48F4-AC2C-793F3D7B29CB}" type="datetimeFigureOut">
              <a:rPr lang="zh-CN" altLang="en-US" smtClean="0"/>
              <a:t>2025/7/18</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482F60C-22F0-490E-89B1-1DCA1B826DB6}" type="datetimeFigureOut">
              <a:rPr lang="zh-CN" altLang="en-US" smtClean="0"/>
              <a:t>2025/7/18</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0CEB1B6A-AEF1-4ACD-BD61-958570690F55}" type="datetimeFigureOut">
              <a:rPr lang="zh-CN" altLang="en-US" smtClean="0"/>
              <a:t>2025/7/18</a:t>
            </a:fld>
            <a:endParaRPr lang="zh-CN" altLang="en-US" dirty="0"/>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BB6CB991-6BD3-42F2-8A94-1903E9425430}"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6895" indent="-21399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0" Type="http://schemas.openxmlformats.org/officeDocument/2006/relationships/notesSlide" Target="../notesSlides/notesSlide9.xml"/><Relationship Id="rId4" Type="http://schemas.openxmlformats.org/officeDocument/2006/relationships/tags" Target="../tags/tag5.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317879" y="628650"/>
            <a:ext cx="3886200" cy="3886200"/>
            <a:chOff x="5029200" y="666750"/>
            <a:chExt cx="3886200" cy="388620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666750"/>
              <a:ext cx="3886200" cy="38862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121" y="1487287"/>
              <a:ext cx="1225311" cy="1010180"/>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rcRect r="57536"/>
            <a:stretch>
              <a:fillRect/>
            </a:stretch>
          </p:blipFill>
          <p:spPr>
            <a:xfrm flipH="1">
              <a:off x="6751896" y="2609850"/>
              <a:ext cx="707760" cy="1073365"/>
            </a:xfrm>
            <a:prstGeom prst="rect">
              <a:avLst/>
            </a:prstGeom>
          </p:spPr>
        </p:pic>
      </p:grpSp>
      <p:sp>
        <p:nvSpPr>
          <p:cNvPr id="23" name="任意多边形 22"/>
          <p:cNvSpPr/>
          <p:nvPr/>
        </p:nvSpPr>
        <p:spPr>
          <a:xfrm>
            <a:off x="0" y="4700387"/>
            <a:ext cx="9149027" cy="420854"/>
          </a:xfrm>
          <a:custGeom>
            <a:avLst/>
            <a:gdLst>
              <a:gd name="connsiteX0" fmla="*/ 7473244 w 9149027"/>
              <a:gd name="connsiteY0" fmla="*/ 184 h 538230"/>
              <a:gd name="connsiteX1" fmla="*/ 8782756 w 9149027"/>
              <a:gd name="connsiteY1" fmla="*/ 349904 h 538230"/>
              <a:gd name="connsiteX2" fmla="*/ 9120805 w 9149027"/>
              <a:gd name="connsiteY2" fmla="*/ 287466 h 538230"/>
              <a:gd name="connsiteX3" fmla="*/ 9149027 w 9149027"/>
              <a:gd name="connsiteY3" fmla="*/ 277563 h 538230"/>
              <a:gd name="connsiteX4" fmla="*/ 9149027 w 9149027"/>
              <a:gd name="connsiteY4" fmla="*/ 538230 h 538230"/>
              <a:gd name="connsiteX5" fmla="*/ 0 w 9149027"/>
              <a:gd name="connsiteY5" fmla="*/ 538230 h 538230"/>
              <a:gd name="connsiteX6" fmla="*/ 0 w 9149027"/>
              <a:gd name="connsiteY6" fmla="*/ 12794 h 538230"/>
              <a:gd name="connsiteX7" fmla="*/ 91424 w 9149027"/>
              <a:gd name="connsiteY7" fmla="*/ 43538 h 538230"/>
              <a:gd name="connsiteX8" fmla="*/ 982133 w 9149027"/>
              <a:gd name="connsiteY8" fmla="*/ 298475 h 538230"/>
              <a:gd name="connsiteX9" fmla="*/ 2054578 w 9149027"/>
              <a:gd name="connsiteY9" fmla="*/ 123615 h 538230"/>
              <a:gd name="connsiteX10" fmla="*/ 3499556 w 9149027"/>
              <a:gd name="connsiteY10" fmla="*/ 421905 h 538230"/>
              <a:gd name="connsiteX11" fmla="*/ 4944533 w 9149027"/>
              <a:gd name="connsiteY11" fmla="*/ 72186 h 538230"/>
              <a:gd name="connsiteX12" fmla="*/ 6310489 w 9149027"/>
              <a:gd name="connsiteY12" fmla="*/ 298475 h 538230"/>
              <a:gd name="connsiteX13" fmla="*/ 7473244 w 9149027"/>
              <a:gd name="connsiteY13" fmla="*/ 184 h 53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9027" h="538230">
                <a:moveTo>
                  <a:pt x="7473244" y="184"/>
                </a:moveTo>
                <a:cubicBezTo>
                  <a:pt x="7885288" y="8755"/>
                  <a:pt x="8365067" y="353333"/>
                  <a:pt x="8782756" y="349904"/>
                </a:cubicBezTo>
                <a:cubicBezTo>
                  <a:pt x="8887178" y="349047"/>
                  <a:pt x="9003007" y="324083"/>
                  <a:pt x="9120805" y="287466"/>
                </a:cubicBezTo>
                <a:lnTo>
                  <a:pt x="9149027" y="277563"/>
                </a:lnTo>
                <a:lnTo>
                  <a:pt x="9149027" y="538230"/>
                </a:lnTo>
                <a:lnTo>
                  <a:pt x="0" y="538230"/>
                </a:lnTo>
                <a:lnTo>
                  <a:pt x="0" y="12794"/>
                </a:lnTo>
                <a:lnTo>
                  <a:pt x="91424" y="43538"/>
                </a:lnTo>
                <a:cubicBezTo>
                  <a:pt x="381529" y="144589"/>
                  <a:pt x="734013" y="278118"/>
                  <a:pt x="982133" y="298475"/>
                </a:cubicBezTo>
                <a:cubicBezTo>
                  <a:pt x="1379126" y="331046"/>
                  <a:pt x="1635008" y="103043"/>
                  <a:pt x="2054578" y="123615"/>
                </a:cubicBezTo>
                <a:cubicBezTo>
                  <a:pt x="2474148" y="144187"/>
                  <a:pt x="3017897" y="430476"/>
                  <a:pt x="3499556" y="421905"/>
                </a:cubicBezTo>
                <a:cubicBezTo>
                  <a:pt x="3981215" y="413334"/>
                  <a:pt x="4476044" y="92758"/>
                  <a:pt x="4944533" y="72186"/>
                </a:cubicBezTo>
                <a:cubicBezTo>
                  <a:pt x="5413022" y="51614"/>
                  <a:pt x="5889037" y="310475"/>
                  <a:pt x="6310489" y="298475"/>
                </a:cubicBezTo>
                <a:cubicBezTo>
                  <a:pt x="6731941" y="286475"/>
                  <a:pt x="7061200" y="-8387"/>
                  <a:pt x="7473244" y="184"/>
                </a:cubicBezTo>
                <a:close/>
              </a:path>
            </a:pathLst>
          </a:custGeom>
          <a:solidFill>
            <a:srgbClr val="003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TextBox 4"/>
          <p:cNvSpPr txBox="1"/>
          <p:nvPr/>
        </p:nvSpPr>
        <p:spPr>
          <a:xfrm>
            <a:off x="450974" y="1461393"/>
            <a:ext cx="4883289" cy="807861"/>
          </a:xfrm>
          <a:prstGeom prst="rect">
            <a:avLst/>
          </a:prstGeom>
          <a:noFill/>
        </p:spPr>
        <p:txBody>
          <a:bodyPr wrap="none" lIns="68531" tIns="34264" rIns="68531" bIns="34264" rtlCol="0">
            <a:spAutoFit/>
            <a:scene3d>
              <a:camera prst="orthographicFront"/>
              <a:lightRig rig="flat" dir="t"/>
            </a:scene3d>
            <a:sp3d extrusionH="38100">
              <a:extrusionClr>
                <a:srgbClr val="FBD04E"/>
              </a:extrusionClr>
            </a:sp3d>
          </a:bodyPr>
          <a:lstStyle>
            <a:defPPr>
              <a:defRPr lang="zh-CN"/>
            </a:defPPr>
            <a:lvl1pPr algn="ctr">
              <a:defRPr sz="4000" b="1">
                <a:gradFill flip="none" rotWithShape="1">
                  <a:gsLst>
                    <a:gs pos="0">
                      <a:srgbClr val="FBD04E">
                        <a:lumMod val="65000"/>
                        <a:lumOff val="35000"/>
                      </a:srgbClr>
                    </a:gs>
                    <a:gs pos="51000">
                      <a:srgbClr val="B87600">
                        <a:lumMod val="98000"/>
                        <a:lumOff val="2000"/>
                      </a:srgbClr>
                    </a:gs>
                    <a:gs pos="78000">
                      <a:srgbClr val="F4CF68">
                        <a:lumMod val="90000"/>
                        <a:lumOff val="10000"/>
                      </a:srgbClr>
                    </a:gs>
                    <a:gs pos="28000">
                      <a:srgbClr val="F4CF68">
                        <a:lumMod val="93000"/>
                        <a:lumOff val="7000"/>
                      </a:srgbClr>
                    </a:gs>
                    <a:gs pos="100000">
                      <a:srgbClr val="FBD04E">
                        <a:lumMod val="64000"/>
                        <a:lumOff val="36000"/>
                      </a:srgbClr>
                    </a:gs>
                  </a:gsLst>
                  <a:lin ang="2700000" scaled="1"/>
                </a:gradFill>
                <a:effectLst>
                  <a:outerShdw blurRad="317500" dist="38100" dir="2700000" algn="tl" rotWithShape="0">
                    <a:prstClr val="black">
                      <a:alpha val="59000"/>
                    </a:prstClr>
                  </a:outerShdw>
                </a:effectLst>
                <a:latin typeface="微软雅黑" panose="020B0503020204020204" pitchFamily="34" charset="-122"/>
                <a:ea typeface="微软雅黑" panose="020B0503020204020204" pitchFamily="34" charset="-122"/>
              </a:defRPr>
            </a:lvl1pPr>
          </a:lstStyle>
          <a:p>
            <a:pPr algn="l" defTabSz="685165">
              <a:defRPr/>
            </a:pPr>
            <a:r>
              <a:rPr lang="zh-CN" altLang="en-US" sz="4800" dirty="0"/>
              <a:t>奥荣</a:t>
            </a:r>
            <a:r>
              <a:rPr lang="zh-CN" altLang="en-US" sz="5400" baseline="30000" dirty="0"/>
              <a:t>®</a:t>
            </a:r>
            <a:r>
              <a:rPr lang="zh-CN" altLang="en-US" sz="4800" dirty="0"/>
              <a:t>奥拉西坦片</a:t>
            </a:r>
            <a:endParaRPr lang="en-US" altLang="zh-CN" sz="4800" dirty="0"/>
          </a:p>
        </p:txBody>
      </p:sp>
      <p:sp>
        <p:nvSpPr>
          <p:cNvPr id="19" name="矩形 18"/>
          <p:cNvSpPr/>
          <p:nvPr/>
        </p:nvSpPr>
        <p:spPr>
          <a:xfrm flipH="1">
            <a:off x="520959" y="2648193"/>
            <a:ext cx="4670207" cy="737235"/>
          </a:xfrm>
          <a:prstGeom prst="rect">
            <a:avLst/>
          </a:prstGeom>
        </p:spPr>
        <p:txBody>
          <a:bodyPr wrap="square">
            <a:spAutoFit/>
          </a:bodyPr>
          <a:lstStyle/>
          <a:p>
            <a:pPr>
              <a:lnSpc>
                <a:spcPct val="150000"/>
              </a:lnSpc>
            </a:pPr>
            <a:r>
              <a:rPr lang="zh-CN" altLang="en-US" sz="1400" b="1" spc="300" dirty="0">
                <a:solidFill>
                  <a:schemeClr val="bg1"/>
                </a:solidFill>
                <a:latin typeface="微软雅黑" panose="020B0503020204020204" pitchFamily="34" charset="-122"/>
                <a:ea typeface="微软雅黑" panose="020B0503020204020204" pitchFamily="34" charset="-122"/>
              </a:rPr>
              <a:t>独家过评，大规格、可研磨调整剂量</a:t>
            </a:r>
          </a:p>
          <a:p>
            <a:pPr>
              <a:lnSpc>
                <a:spcPct val="150000"/>
              </a:lnSpc>
            </a:pPr>
            <a:r>
              <a:rPr lang="zh-CN" altLang="en-US" sz="1400" b="1" spc="300" dirty="0">
                <a:solidFill>
                  <a:schemeClr val="bg1"/>
                </a:solidFill>
                <a:latin typeface="微软雅黑" panose="020B0503020204020204" pitchFamily="34" charset="-122"/>
                <a:ea typeface="微软雅黑" panose="020B0503020204020204" pitchFamily="34" charset="-122"/>
              </a:rPr>
              <a:t>提高患者的用药依从性及可及性</a:t>
            </a:r>
          </a:p>
        </p:txBody>
      </p:sp>
      <p:cxnSp>
        <p:nvCxnSpPr>
          <p:cNvPr id="32" name="直接连接符 31"/>
          <p:cNvCxnSpPr/>
          <p:nvPr/>
        </p:nvCxnSpPr>
        <p:spPr>
          <a:xfrm>
            <a:off x="573218" y="3398964"/>
            <a:ext cx="3846195" cy="63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4953000" y="3983469"/>
            <a:ext cx="1439977" cy="927345"/>
          </a:xfrm>
          <a:prstGeom prst="rect">
            <a:avLst/>
          </a:prstGeom>
        </p:spPr>
      </p:pic>
      <p:pic>
        <p:nvPicPr>
          <p:cNvPr id="1030" name="Picture 6" descr="药片图片免费下载_PNG素材_编号vgpi8o2jv_图精灵"/>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39118" y1="36765" x2="42353" y2="37059"/>
                        <a14:foregroundMark x1="58235" y1="25882" x2="61471" y2="28235"/>
                        <a14:foregroundMark x1="45294" y1="55588" x2="49706" y2="61471"/>
                        <a14:foregroundMark x1="61471" y1="65882" x2="66176" y2="63529"/>
                        <a14:foregroundMark x1="72941" y1="55882" x2="72941" y2="55882"/>
                      </a14:backgroundRemoval>
                    </a14:imgEffect>
                  </a14:imgLayer>
                </a14:imgProps>
              </a:ext>
              <a:ext uri="{28A0092B-C50C-407E-A947-70E740481C1C}">
                <a14:useLocalDpi xmlns:a14="http://schemas.microsoft.com/office/drawing/2010/main" val="0"/>
              </a:ext>
            </a:extLst>
          </a:blip>
          <a:srcRect/>
          <a:stretch>
            <a:fillRect/>
          </a:stretch>
        </p:blipFill>
        <p:spPr bwMode="auto">
          <a:xfrm>
            <a:off x="5190869" y="1493789"/>
            <a:ext cx="712812" cy="71281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flipH="1">
            <a:off x="6324600" y="4700270"/>
            <a:ext cx="2574925" cy="414020"/>
          </a:xfrm>
          <a:prstGeom prst="rect">
            <a:avLst/>
          </a:prstGeom>
        </p:spPr>
        <p:txBody>
          <a:bodyPr wrap="square">
            <a:spAutoFit/>
          </a:bodyPr>
          <a:lstStyle/>
          <a:p>
            <a:pPr algn="ctr">
              <a:lnSpc>
                <a:spcPct val="150000"/>
              </a:lnSpc>
            </a:pPr>
            <a:r>
              <a:rPr lang="zh-CN" altLang="en-US" sz="1400" b="1" spc="300"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河北创健药业有限公司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6474" y="148673"/>
            <a:ext cx="5758180" cy="337185"/>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公平性</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可弥补目录短板，提高痴呆患者的依从性及用药可及性</a:t>
            </a:r>
          </a:p>
        </p:txBody>
      </p:sp>
      <p:pic>
        <p:nvPicPr>
          <p:cNvPr id="3" name="图片 2"/>
          <p:cNvPicPr>
            <a:picLocks noChangeAspect="1"/>
          </p:cNvPicPr>
          <p:nvPr/>
        </p:nvPicPr>
        <p:blipFill>
          <a:blip r:embed="rId3"/>
          <a:stretch>
            <a:fillRect/>
          </a:stretch>
        </p:blipFill>
        <p:spPr>
          <a:xfrm>
            <a:off x="152825" y="192466"/>
            <a:ext cx="352784" cy="321884"/>
          </a:xfrm>
          <a:prstGeom prst="rect">
            <a:avLst/>
          </a:prstGeom>
        </p:spPr>
      </p:pic>
      <p:sp>
        <p:nvSpPr>
          <p:cNvPr id="16" name="文本框 15"/>
          <p:cNvSpPr txBox="1"/>
          <p:nvPr/>
        </p:nvSpPr>
        <p:spPr>
          <a:xfrm>
            <a:off x="99088" y="4768790"/>
            <a:ext cx="8987762" cy="400110"/>
          </a:xfrm>
          <a:prstGeom prst="rect">
            <a:avLst/>
          </a:prstGeom>
          <a:noFill/>
        </p:spPr>
        <p:txBody>
          <a:bodyPr wrap="square">
            <a:spAutoFit/>
          </a:bodyPr>
          <a:lstStyle/>
          <a:p>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[1] Jia L, Du Y, Chu L, Zhang Z, Li F, Lyu D, Li Y, Li Y, Zhu M, Jiao H, Song Y, Shi Y, Zhang H, Gong M, Wei C, Tang Y, Fang B, Guo D, Wang F, Zhou A, Chu C, </a:t>
            </a:r>
            <a:r>
              <a:rPr lang="en-US" altLang="zh-CN" sz="500" b="0" i="0" dirty="0" err="1">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Zuo</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 X, Yu Y, Yuan Q, Wang W, Li F, Shi S, Yang H, Zhou C, Liao Z, </a:t>
            </a:r>
            <a:r>
              <a:rPr lang="en-US" altLang="zh-CN" sz="500" b="0" i="0" dirty="0" err="1">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Lv</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 Y, Li Y, Kan M, Zhao H, Wang S, Yang S, Li H, Liu Z, Wang Q, Qin W, Jia J; COAST Group. Prevalence, risk factors, and management of dementia and mild cognitive impairment in adults aged 60 years or older in China: a cross-sectional study. Lancet Public Health. 2020 Dec;5(12):e661-e671. </a:t>
            </a:r>
            <a:r>
              <a:rPr lang="en-US" altLang="zh-CN" sz="500" b="0" i="0" dirty="0" err="1">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doi</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 10.1016/S2468-2667(20)30185-7. PMID: 33271079.</a:t>
            </a:r>
          </a:p>
          <a:p>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卫生健康委网站健康中国行动（</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2019—2030</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年） </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2019-07-15 17:00;</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[3]</a:t>
            </a:r>
            <a:r>
              <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朱广焕</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奥拉西坦与吡拉西坦治疗脑卒中后认知功能障碍的临床疗效与安全性对比</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中国现代药物应用</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,2020,14(10):110-112.DOI:10.14164/j.cnki.cn11-5581/r.2020.10.051.</a:t>
            </a:r>
            <a:endPar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杭永付</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种药最好别用热水服</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大众健康</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,2021,(02):56-57.</a:t>
            </a:r>
          </a:p>
        </p:txBody>
      </p:sp>
      <p:grpSp>
        <p:nvGrpSpPr>
          <p:cNvPr id="27" name="组合 26"/>
          <p:cNvGrpSpPr/>
          <p:nvPr/>
        </p:nvGrpSpPr>
        <p:grpSpPr>
          <a:xfrm>
            <a:off x="470023" y="740408"/>
            <a:ext cx="8257391" cy="3835273"/>
            <a:chOff x="867628" y="1629983"/>
            <a:chExt cx="10542720" cy="4566202"/>
          </a:xfrm>
        </p:grpSpPr>
        <p:grpSp>
          <p:nvGrpSpPr>
            <p:cNvPr id="28" name="组合 27"/>
            <p:cNvGrpSpPr/>
            <p:nvPr/>
          </p:nvGrpSpPr>
          <p:grpSpPr>
            <a:xfrm>
              <a:off x="867628" y="1629983"/>
              <a:ext cx="10542720" cy="4566202"/>
              <a:chOff x="843966" y="1629983"/>
              <a:chExt cx="10542720" cy="4566202"/>
            </a:xfrm>
          </p:grpSpPr>
          <p:sp>
            <p:nvSpPr>
              <p:cNvPr id="33" name="矩形: 圆角 32"/>
              <p:cNvSpPr/>
              <p:nvPr/>
            </p:nvSpPr>
            <p:spPr>
              <a:xfrm>
                <a:off x="843966" y="1629983"/>
                <a:ext cx="1996697" cy="45662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2223437" y="2927914"/>
                <a:ext cx="91632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223437" y="3964894"/>
                <a:ext cx="91632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223436" y="5040429"/>
                <a:ext cx="916325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948307" y="2180406"/>
              <a:ext cx="1827622" cy="622936"/>
            </a:xfrm>
            <a:prstGeom prst="rect">
              <a:avLst/>
            </a:prstGeom>
            <a:noFill/>
          </p:spPr>
          <p:txBody>
            <a:bodyPr wrap="square" rtlCol="0">
              <a:spAutoFit/>
            </a:bodyPr>
            <a:lstStyle/>
            <a:p>
              <a:pPr algn="ctr"/>
              <a:r>
                <a:rPr lang="zh-CN" altLang="en-US" sz="14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助力“健康中国行动</a:t>
              </a:r>
              <a:r>
                <a:rPr lang="en-US" altLang="zh-CN" sz="14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2019-2030”</a:t>
              </a:r>
              <a:endParaRPr lang="zh-CN" altLang="en-US" sz="14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文本框 29"/>
            <p:cNvSpPr txBox="1"/>
            <p:nvPr/>
          </p:nvSpPr>
          <p:spPr>
            <a:xfrm>
              <a:off x="923984" y="3368648"/>
              <a:ext cx="1827622" cy="366433"/>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“保基本”原则</a:t>
              </a:r>
            </a:p>
          </p:txBody>
        </p:sp>
        <p:sp>
          <p:nvSpPr>
            <p:cNvPr id="31" name="文本框 30"/>
            <p:cNvSpPr txBox="1"/>
            <p:nvPr/>
          </p:nvSpPr>
          <p:spPr>
            <a:xfrm>
              <a:off x="1031245" y="4435494"/>
              <a:ext cx="1613098" cy="366433"/>
            </a:xfrm>
            <a:prstGeom prst="rect">
              <a:avLst/>
            </a:prstGeom>
            <a:noFill/>
          </p:spPr>
          <p:txBody>
            <a:bodyPr wrap="square" rtlCol="0">
              <a:spAutoFit/>
            </a:bodyPr>
            <a:lstStyle/>
            <a:p>
              <a:pPr algn="ctr"/>
              <a:r>
                <a:rPr lang="zh-CN" altLang="en-US" sz="1400" b="1" dirty="0">
                  <a:solidFill>
                    <a:srgbClr val="FFFF00"/>
                  </a:solidFill>
                  <a:latin typeface="微软雅黑" panose="020B0503020204020204" pitchFamily="34" charset="-122"/>
                  <a:ea typeface="微软雅黑" panose="020B0503020204020204" pitchFamily="34" charset="-122"/>
                </a:rPr>
                <a:t>弥补目录短板</a:t>
              </a:r>
            </a:p>
          </p:txBody>
        </p:sp>
        <p:sp>
          <p:nvSpPr>
            <p:cNvPr id="32" name="文本框 31"/>
            <p:cNvSpPr txBox="1"/>
            <p:nvPr/>
          </p:nvSpPr>
          <p:spPr>
            <a:xfrm>
              <a:off x="945317" y="5293916"/>
              <a:ext cx="1827622" cy="366433"/>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临床管理难度小</a:t>
              </a:r>
            </a:p>
          </p:txBody>
        </p:sp>
      </p:grpSp>
      <p:sp>
        <p:nvSpPr>
          <p:cNvPr id="37" name="文本框 36"/>
          <p:cNvSpPr txBox="1"/>
          <p:nvPr/>
        </p:nvSpPr>
        <p:spPr>
          <a:xfrm>
            <a:off x="2033803" y="1097888"/>
            <a:ext cx="6712052" cy="677108"/>
          </a:xfrm>
          <a:prstGeom prst="rect">
            <a:avLst/>
          </a:prstGeom>
          <a:noFill/>
        </p:spPr>
        <p:txBody>
          <a:bodyPr wrap="square" rtlCol="0">
            <a:spAutoFit/>
          </a:bodyPr>
          <a:lstStyle/>
          <a:p>
            <a:pPr marL="285750" indent="-285750">
              <a:spcBef>
                <a:spcPts val="600"/>
              </a:spcBef>
              <a:buFont typeface="Wingdings" panose="05000000000000000000" pitchFamily="2" charset="2"/>
              <a:buChar char="u"/>
            </a:pP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轻度认知损害患者人数达</a:t>
            </a:r>
            <a:r>
              <a:rPr lang="en-US" altLang="zh-CN"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3877</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万，患病率为</a:t>
            </a:r>
            <a:r>
              <a:rPr lang="en-US" altLang="zh-CN"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15.5%</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，有</a:t>
            </a:r>
            <a:r>
              <a:rPr lang="en-US" altLang="zh-CN"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1507</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万例痴呆患者</a:t>
            </a:r>
            <a:r>
              <a:rPr lang="en-US" altLang="zh-CN" sz="1100" b="0" i="0" baseline="30000" dirty="0">
                <a:solidFill>
                  <a:srgbClr val="666666"/>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b="0" i="0" dirty="0">
                <a:solidFill>
                  <a:srgbClr val="666666"/>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老年健康促进行动是“健康中国行动</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2019-2030”</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的重要一环，老年期痴呆患病率是其中的一个主要指标；</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100" b="0" i="0" baseline="30000" dirty="0">
                <a:solidFill>
                  <a:srgbClr val="666666"/>
                </a:solidFill>
                <a:effectLst/>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100" b="0" i="0" dirty="0">
              <a:solidFill>
                <a:srgbClr val="666666"/>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spcBef>
                <a:spcPts val="600"/>
              </a:spcBef>
              <a:buFont typeface="Wingdings" panose="05000000000000000000" pitchFamily="2" charset="2"/>
              <a:buChar char="u"/>
            </a:pP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奥拉西坦片可以治疗多种痴呆及其他疾病引起的认知障碍，可助力</a:t>
            </a:r>
            <a:r>
              <a:rPr lang="zh-CN" altLang="en-US" sz="1100" b="1"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“健康中国行动</a:t>
            </a:r>
            <a:r>
              <a:rPr lang="en-US" altLang="zh-CN" sz="1100" b="1"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2019-2030”</a:t>
            </a:r>
            <a:r>
              <a:rPr lang="zh-CN" altLang="en-US" sz="1100" b="1" i="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达成。</a:t>
            </a:r>
            <a:endPar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文本框 37"/>
          <p:cNvSpPr txBox="1"/>
          <p:nvPr/>
        </p:nvSpPr>
        <p:spPr>
          <a:xfrm>
            <a:off x="2033803" y="2172361"/>
            <a:ext cx="6712052" cy="429895"/>
          </a:xfrm>
          <a:prstGeom prst="rect">
            <a:avLst/>
          </a:prstGeom>
          <a:noFill/>
        </p:spPr>
        <p:txBody>
          <a:bodyPr wrap="square" rtlCol="0">
            <a:spAutoFit/>
          </a:bodyPr>
          <a:lstStyle/>
          <a:p>
            <a:pPr marL="285750" indent="-285750">
              <a:spcBef>
                <a:spcPts val="600"/>
              </a:spcBef>
              <a:buFont typeface="Wingdings" panose="05000000000000000000" pitchFamily="2" charset="2"/>
              <a:buChar char="u"/>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纳入医保后可替代目录内吡拉西坦片、吡拉西坦胶囊使用，</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不额外增加医保基金负担，且临床有效性更好，更便利，可提高患者的用药质量；</a:t>
            </a:r>
          </a:p>
        </p:txBody>
      </p:sp>
      <p:sp>
        <p:nvSpPr>
          <p:cNvPr id="39" name="文本框 38"/>
          <p:cNvSpPr txBox="1"/>
          <p:nvPr/>
        </p:nvSpPr>
        <p:spPr>
          <a:xfrm>
            <a:off x="2043327" y="3114804"/>
            <a:ext cx="6712045" cy="430887"/>
          </a:xfrm>
          <a:prstGeom prst="rect">
            <a:avLst/>
          </a:prstGeom>
          <a:noFill/>
        </p:spPr>
        <p:txBody>
          <a:bodyPr wrap="square" rtlCol="0">
            <a:spAutoFit/>
          </a:bodyPr>
          <a:lstStyle/>
          <a:p>
            <a:pPr marL="285750" indent="-285750">
              <a:buFont typeface="Wingdings" panose="05000000000000000000" pitchFamily="2" charset="2"/>
              <a:buChar char="u"/>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医保内吡拉西坦是第一代吡咯烷酮类药物，</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奥拉西坦是第四代吡咯烷酮类药物，药效是吡拉西坦的</a:t>
            </a:r>
            <a:r>
              <a:rPr lang="en-US" altLang="zh-CN"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3-5</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倍</a:t>
            </a:r>
            <a:r>
              <a:rPr lang="en-US" altLang="zh-CN" sz="11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；且奥拉西坦对肝功能异常患者、锥体外系疾病患者均可应用，临床便利性更好；</a:t>
            </a:r>
          </a:p>
        </p:txBody>
      </p:sp>
      <p:sp>
        <p:nvSpPr>
          <p:cNvPr id="40" name="文本框 39"/>
          <p:cNvSpPr txBox="1"/>
          <p:nvPr/>
        </p:nvSpPr>
        <p:spPr>
          <a:xfrm>
            <a:off x="2028088" y="3858482"/>
            <a:ext cx="6712045" cy="430887"/>
          </a:xfrm>
          <a:prstGeom prst="rect">
            <a:avLst/>
          </a:prstGeom>
          <a:noFill/>
        </p:spPr>
        <p:txBody>
          <a:bodyPr wrap="square" rtlCol="0">
            <a:spAutoFit/>
          </a:bodyPr>
          <a:lstStyle/>
          <a:p>
            <a:pPr marL="285750" indent="-285750">
              <a:buFont typeface="Wingdings" panose="05000000000000000000" pitchFamily="2" charset="2"/>
              <a:buChar char="u"/>
            </a:pP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奥拉西坦片</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临床稳定性好，不像胶囊剂在热水送服时容易破损</a:t>
            </a:r>
            <a:r>
              <a:rPr lang="en-US" altLang="zh-CN" sz="1100" b="0" i="0" baseline="30000" dirty="0">
                <a:solidFill>
                  <a:srgbClr val="666666"/>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；独家大规格，每次仅需用药</a:t>
            </a:r>
            <a:r>
              <a:rPr lang="en-US" altLang="zh-CN"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片，可以提高患者的依从性；</a:t>
            </a:r>
          </a:p>
        </p:txBody>
      </p:sp>
      <p:cxnSp>
        <p:nvCxnSpPr>
          <p:cNvPr id="4" name="直接连接符 3"/>
          <p:cNvCxnSpPr/>
          <p:nvPr/>
        </p:nvCxnSpPr>
        <p:spPr>
          <a:xfrm>
            <a:off x="1601267" y="4335181"/>
            <a:ext cx="717694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flipH="1">
            <a:off x="-1" y="3991205"/>
            <a:ext cx="9149027" cy="1173575"/>
            <a:chOff x="0" y="3529689"/>
            <a:chExt cx="9149027" cy="1635091"/>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529689"/>
              <a:ext cx="9144000" cy="1632861"/>
            </a:xfrm>
            <a:prstGeom prst="rect">
              <a:avLst/>
            </a:prstGeom>
          </p:spPr>
        </p:pic>
        <p:sp>
          <p:nvSpPr>
            <p:cNvPr id="23" name="任意多边形 22"/>
            <p:cNvSpPr/>
            <p:nvPr/>
          </p:nvSpPr>
          <p:spPr>
            <a:xfrm>
              <a:off x="0" y="4743926"/>
              <a:ext cx="9149027" cy="420854"/>
            </a:xfrm>
            <a:custGeom>
              <a:avLst/>
              <a:gdLst>
                <a:gd name="connsiteX0" fmla="*/ 7473244 w 9149027"/>
                <a:gd name="connsiteY0" fmla="*/ 184 h 538230"/>
                <a:gd name="connsiteX1" fmla="*/ 8782756 w 9149027"/>
                <a:gd name="connsiteY1" fmla="*/ 349904 h 538230"/>
                <a:gd name="connsiteX2" fmla="*/ 9120805 w 9149027"/>
                <a:gd name="connsiteY2" fmla="*/ 287466 h 538230"/>
                <a:gd name="connsiteX3" fmla="*/ 9149027 w 9149027"/>
                <a:gd name="connsiteY3" fmla="*/ 277563 h 538230"/>
                <a:gd name="connsiteX4" fmla="*/ 9149027 w 9149027"/>
                <a:gd name="connsiteY4" fmla="*/ 538230 h 538230"/>
                <a:gd name="connsiteX5" fmla="*/ 0 w 9149027"/>
                <a:gd name="connsiteY5" fmla="*/ 538230 h 538230"/>
                <a:gd name="connsiteX6" fmla="*/ 0 w 9149027"/>
                <a:gd name="connsiteY6" fmla="*/ 12794 h 538230"/>
                <a:gd name="connsiteX7" fmla="*/ 91424 w 9149027"/>
                <a:gd name="connsiteY7" fmla="*/ 43538 h 538230"/>
                <a:gd name="connsiteX8" fmla="*/ 982133 w 9149027"/>
                <a:gd name="connsiteY8" fmla="*/ 298475 h 538230"/>
                <a:gd name="connsiteX9" fmla="*/ 2054578 w 9149027"/>
                <a:gd name="connsiteY9" fmla="*/ 123615 h 538230"/>
                <a:gd name="connsiteX10" fmla="*/ 3499556 w 9149027"/>
                <a:gd name="connsiteY10" fmla="*/ 421905 h 538230"/>
                <a:gd name="connsiteX11" fmla="*/ 4944533 w 9149027"/>
                <a:gd name="connsiteY11" fmla="*/ 72186 h 538230"/>
                <a:gd name="connsiteX12" fmla="*/ 6310489 w 9149027"/>
                <a:gd name="connsiteY12" fmla="*/ 298475 h 538230"/>
                <a:gd name="connsiteX13" fmla="*/ 7473244 w 9149027"/>
                <a:gd name="connsiteY13" fmla="*/ 184 h 53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9027" h="538230">
                  <a:moveTo>
                    <a:pt x="7473244" y="184"/>
                  </a:moveTo>
                  <a:cubicBezTo>
                    <a:pt x="7885288" y="8755"/>
                    <a:pt x="8365067" y="353333"/>
                    <a:pt x="8782756" y="349904"/>
                  </a:cubicBezTo>
                  <a:cubicBezTo>
                    <a:pt x="8887178" y="349047"/>
                    <a:pt x="9003007" y="324083"/>
                    <a:pt x="9120805" y="287466"/>
                  </a:cubicBezTo>
                  <a:lnTo>
                    <a:pt x="9149027" y="277563"/>
                  </a:lnTo>
                  <a:lnTo>
                    <a:pt x="9149027" y="538230"/>
                  </a:lnTo>
                  <a:lnTo>
                    <a:pt x="0" y="538230"/>
                  </a:lnTo>
                  <a:lnTo>
                    <a:pt x="0" y="12794"/>
                  </a:lnTo>
                  <a:lnTo>
                    <a:pt x="91424" y="43538"/>
                  </a:lnTo>
                  <a:cubicBezTo>
                    <a:pt x="381529" y="144589"/>
                    <a:pt x="734013" y="278118"/>
                    <a:pt x="982133" y="298475"/>
                  </a:cubicBezTo>
                  <a:cubicBezTo>
                    <a:pt x="1379126" y="331046"/>
                    <a:pt x="1635008" y="103043"/>
                    <a:pt x="2054578" y="123615"/>
                  </a:cubicBezTo>
                  <a:cubicBezTo>
                    <a:pt x="2474148" y="144187"/>
                    <a:pt x="3017897" y="430476"/>
                    <a:pt x="3499556" y="421905"/>
                  </a:cubicBezTo>
                  <a:cubicBezTo>
                    <a:pt x="3981215" y="413334"/>
                    <a:pt x="4476044" y="92758"/>
                    <a:pt x="4944533" y="72186"/>
                  </a:cubicBezTo>
                  <a:cubicBezTo>
                    <a:pt x="5413022" y="51614"/>
                    <a:pt x="5889037" y="310475"/>
                    <a:pt x="6310489" y="298475"/>
                  </a:cubicBezTo>
                  <a:cubicBezTo>
                    <a:pt x="6731941" y="286475"/>
                    <a:pt x="7061200" y="-8387"/>
                    <a:pt x="7473244" y="184"/>
                  </a:cubicBezTo>
                  <a:close/>
                </a:path>
              </a:pathLst>
            </a:custGeom>
            <a:solidFill>
              <a:srgbClr val="003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flipV="1">
            <a:off x="7119476" y="2996075"/>
            <a:ext cx="1955756" cy="1259507"/>
          </a:xfrm>
          <a:prstGeom prst="rect">
            <a:avLst/>
          </a:prstGeom>
        </p:spPr>
      </p:pic>
      <p:sp>
        <p:nvSpPr>
          <p:cNvPr id="17" name="文本框 16"/>
          <p:cNvSpPr txBox="1"/>
          <p:nvPr/>
        </p:nvSpPr>
        <p:spPr>
          <a:xfrm>
            <a:off x="1166793" y="600613"/>
            <a:ext cx="1676638" cy="904863"/>
          </a:xfrm>
          <a:prstGeom prst="rect">
            <a:avLst/>
          </a:prstGeom>
          <a:noFill/>
        </p:spPr>
        <p:txBody>
          <a:bodyPr wrap="square" rtlCol="0">
            <a:spAutoFit/>
          </a:bodyPr>
          <a:lstStyle/>
          <a:p>
            <a:pPr algn="ctr">
              <a:lnSpc>
                <a:spcPct val="110000"/>
              </a:lnSpc>
            </a:pPr>
            <a:r>
              <a:rPr lang="zh-CN" altLang="en-US" sz="4800" b="1">
                <a:solidFill>
                  <a:schemeClr val="bg1"/>
                </a:solidFill>
                <a:latin typeface="+mj-ea"/>
                <a:ea typeface="+mj-ea"/>
                <a:sym typeface="Arial" panose="020B0604020202020204" pitchFamily="34" charset="0"/>
              </a:rPr>
              <a:t>目录</a:t>
            </a:r>
          </a:p>
        </p:txBody>
      </p:sp>
      <p:grpSp>
        <p:nvGrpSpPr>
          <p:cNvPr id="18" name="组合 17"/>
          <p:cNvGrpSpPr/>
          <p:nvPr/>
        </p:nvGrpSpPr>
        <p:grpSpPr>
          <a:xfrm>
            <a:off x="3728772" y="741376"/>
            <a:ext cx="3939769" cy="361928"/>
            <a:chOff x="2743199" y="1595961"/>
            <a:chExt cx="3939769" cy="361928"/>
          </a:xfrm>
        </p:grpSpPr>
        <p:sp>
          <p:nvSpPr>
            <p:cNvPr id="20" name="圆角矩形 19"/>
            <p:cNvSpPr/>
            <p:nvPr/>
          </p:nvSpPr>
          <p:spPr>
            <a:xfrm>
              <a:off x="2743199" y="1595961"/>
              <a:ext cx="431959" cy="361928"/>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rgbClr val="003CB7"/>
                  </a:solidFill>
                  <a:latin typeface="微软雅黑" panose="020B0503020204020204" pitchFamily="34" charset="-122"/>
                  <a:ea typeface="微软雅黑" panose="020B0503020204020204" pitchFamily="34" charset="-122"/>
                </a:rPr>
                <a:t>01</a:t>
              </a:r>
            </a:p>
          </p:txBody>
        </p:sp>
        <p:sp>
          <p:nvSpPr>
            <p:cNvPr id="21" name="文本框 20"/>
            <p:cNvSpPr txBox="1"/>
            <p:nvPr/>
          </p:nvSpPr>
          <p:spPr>
            <a:xfrm>
              <a:off x="3240156" y="1610588"/>
              <a:ext cx="3442812" cy="338554"/>
            </a:xfrm>
            <a:prstGeom prst="rect">
              <a:avLst/>
            </a:prstGeom>
            <a:noFill/>
            <a:ln>
              <a:solidFill>
                <a:schemeClr val="bg1"/>
              </a:solidFill>
            </a:ln>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mn-ea"/>
                </a:rPr>
                <a:t>药品基本信息</a:t>
              </a:r>
            </a:p>
          </p:txBody>
        </p:sp>
      </p:grpSp>
      <p:grpSp>
        <p:nvGrpSpPr>
          <p:cNvPr id="22" name="组合 21"/>
          <p:cNvGrpSpPr/>
          <p:nvPr/>
        </p:nvGrpSpPr>
        <p:grpSpPr>
          <a:xfrm>
            <a:off x="3728772" y="1547169"/>
            <a:ext cx="3939769" cy="361315"/>
            <a:chOff x="2743199" y="1595961"/>
            <a:chExt cx="3939769" cy="361928"/>
          </a:xfrm>
        </p:grpSpPr>
        <p:sp>
          <p:nvSpPr>
            <p:cNvPr id="24" name="圆角矩形 23"/>
            <p:cNvSpPr/>
            <p:nvPr/>
          </p:nvSpPr>
          <p:spPr>
            <a:xfrm>
              <a:off x="2743199" y="1595961"/>
              <a:ext cx="431959" cy="361928"/>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rgbClr val="003CB7"/>
                  </a:solidFill>
                  <a:latin typeface="微软雅黑" panose="020B0503020204020204" pitchFamily="34" charset="-122"/>
                  <a:ea typeface="微软雅黑" panose="020B0503020204020204" pitchFamily="34" charset="-122"/>
                </a:rPr>
                <a:t>02</a:t>
              </a:r>
            </a:p>
          </p:txBody>
        </p:sp>
        <p:sp>
          <p:nvSpPr>
            <p:cNvPr id="25" name="文本框 24"/>
            <p:cNvSpPr txBox="1"/>
            <p:nvPr/>
          </p:nvSpPr>
          <p:spPr>
            <a:xfrm>
              <a:off x="3240156" y="1610588"/>
              <a:ext cx="3442812" cy="338554"/>
            </a:xfrm>
            <a:prstGeom prst="rect">
              <a:avLst/>
            </a:prstGeom>
            <a:noFill/>
            <a:ln>
              <a:solidFill>
                <a:schemeClr val="bg1"/>
              </a:solidFill>
            </a:ln>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mn-ea"/>
                </a:rPr>
                <a:t>安全性</a:t>
              </a:r>
            </a:p>
          </p:txBody>
        </p:sp>
      </p:grpSp>
      <p:grpSp>
        <p:nvGrpSpPr>
          <p:cNvPr id="26" name="组合 25"/>
          <p:cNvGrpSpPr/>
          <p:nvPr/>
        </p:nvGrpSpPr>
        <p:grpSpPr>
          <a:xfrm>
            <a:off x="3728772" y="2352349"/>
            <a:ext cx="3939769" cy="361315"/>
            <a:chOff x="2743199" y="1595961"/>
            <a:chExt cx="3939769" cy="361928"/>
          </a:xfrm>
        </p:grpSpPr>
        <p:sp>
          <p:nvSpPr>
            <p:cNvPr id="27" name="圆角矩形 26"/>
            <p:cNvSpPr/>
            <p:nvPr/>
          </p:nvSpPr>
          <p:spPr>
            <a:xfrm>
              <a:off x="2743199" y="1595961"/>
              <a:ext cx="431959" cy="361928"/>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rgbClr val="003CB7"/>
                  </a:solidFill>
                  <a:latin typeface="微软雅黑" panose="020B0503020204020204" pitchFamily="34" charset="-122"/>
                  <a:ea typeface="微软雅黑" panose="020B0503020204020204" pitchFamily="34" charset="-122"/>
                </a:rPr>
                <a:t>03</a:t>
              </a:r>
            </a:p>
          </p:txBody>
        </p:sp>
        <p:sp>
          <p:nvSpPr>
            <p:cNvPr id="30" name="文本框 29"/>
            <p:cNvSpPr txBox="1"/>
            <p:nvPr/>
          </p:nvSpPr>
          <p:spPr>
            <a:xfrm>
              <a:off x="3240156" y="1610588"/>
              <a:ext cx="3442812" cy="338554"/>
            </a:xfrm>
            <a:prstGeom prst="rect">
              <a:avLst/>
            </a:prstGeom>
            <a:noFill/>
            <a:ln>
              <a:solidFill>
                <a:schemeClr val="bg1"/>
              </a:solidFill>
            </a:ln>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mn-ea"/>
                </a:rPr>
                <a:t>有效性</a:t>
              </a:r>
            </a:p>
          </p:txBody>
        </p:sp>
      </p:grpSp>
      <p:sp>
        <p:nvSpPr>
          <p:cNvPr id="28" name="TextBox 4"/>
          <p:cNvSpPr txBox="1"/>
          <p:nvPr/>
        </p:nvSpPr>
        <p:spPr>
          <a:xfrm>
            <a:off x="0" y="5"/>
            <a:ext cx="453650" cy="999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grpSp>
        <p:nvGrpSpPr>
          <p:cNvPr id="3" name="组合 2"/>
          <p:cNvGrpSpPr/>
          <p:nvPr/>
        </p:nvGrpSpPr>
        <p:grpSpPr>
          <a:xfrm>
            <a:off x="354390" y="1331647"/>
            <a:ext cx="3037719" cy="3037719"/>
            <a:chOff x="5029200" y="666750"/>
            <a:chExt cx="3886200" cy="388620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666750"/>
              <a:ext cx="3886200" cy="3886200"/>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7089" y="1561570"/>
              <a:ext cx="1225311" cy="101018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rcRect r="57536"/>
            <a:stretch>
              <a:fillRect/>
            </a:stretch>
          </p:blipFill>
          <p:spPr>
            <a:xfrm flipH="1">
              <a:off x="6876955" y="2686157"/>
              <a:ext cx="707759" cy="1073365"/>
            </a:xfrm>
            <a:prstGeom prst="rect">
              <a:avLst/>
            </a:prstGeom>
          </p:spPr>
        </p:pic>
      </p:grpSp>
      <p:grpSp>
        <p:nvGrpSpPr>
          <p:cNvPr id="14" name="组合 13"/>
          <p:cNvGrpSpPr/>
          <p:nvPr/>
        </p:nvGrpSpPr>
        <p:grpSpPr>
          <a:xfrm>
            <a:off x="3728772" y="3157529"/>
            <a:ext cx="3939769" cy="361315"/>
            <a:chOff x="2743199" y="1595961"/>
            <a:chExt cx="3939769" cy="361928"/>
          </a:xfrm>
        </p:grpSpPr>
        <p:sp>
          <p:nvSpPr>
            <p:cNvPr id="15" name="圆角矩形 32"/>
            <p:cNvSpPr/>
            <p:nvPr/>
          </p:nvSpPr>
          <p:spPr>
            <a:xfrm>
              <a:off x="2743199" y="1595961"/>
              <a:ext cx="431959" cy="361928"/>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rgbClr val="003CB7"/>
                  </a:solidFill>
                  <a:latin typeface="微软雅黑" panose="020B0503020204020204" pitchFamily="34" charset="-122"/>
                  <a:ea typeface="微软雅黑" panose="020B0503020204020204" pitchFamily="34" charset="-122"/>
                </a:rPr>
                <a:t>04</a:t>
              </a:r>
            </a:p>
          </p:txBody>
        </p:sp>
        <p:sp>
          <p:nvSpPr>
            <p:cNvPr id="16" name="文本框 15"/>
            <p:cNvSpPr txBox="1"/>
            <p:nvPr/>
          </p:nvSpPr>
          <p:spPr>
            <a:xfrm>
              <a:off x="3240156" y="1610588"/>
              <a:ext cx="3442812" cy="338554"/>
            </a:xfrm>
            <a:prstGeom prst="rect">
              <a:avLst/>
            </a:prstGeom>
            <a:noFill/>
            <a:ln>
              <a:solidFill>
                <a:schemeClr val="bg1"/>
              </a:solidFill>
            </a:ln>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mn-ea"/>
                </a:rPr>
                <a:t>创新性</a:t>
              </a:r>
            </a:p>
          </p:txBody>
        </p:sp>
      </p:grpSp>
      <p:grpSp>
        <p:nvGrpSpPr>
          <p:cNvPr id="19" name="组合 18"/>
          <p:cNvGrpSpPr/>
          <p:nvPr/>
        </p:nvGrpSpPr>
        <p:grpSpPr>
          <a:xfrm>
            <a:off x="3728772" y="3962709"/>
            <a:ext cx="3939769" cy="361315"/>
            <a:chOff x="2743199" y="1595961"/>
            <a:chExt cx="3939769" cy="361928"/>
          </a:xfrm>
        </p:grpSpPr>
        <p:sp>
          <p:nvSpPr>
            <p:cNvPr id="29" name="圆角矩形 32"/>
            <p:cNvSpPr/>
            <p:nvPr/>
          </p:nvSpPr>
          <p:spPr>
            <a:xfrm>
              <a:off x="2743199" y="1595961"/>
              <a:ext cx="431959" cy="361928"/>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rgbClr val="003CB7"/>
                  </a:solidFill>
                  <a:latin typeface="微软雅黑" panose="020B0503020204020204" pitchFamily="34" charset="-122"/>
                  <a:ea typeface="微软雅黑" panose="020B0503020204020204" pitchFamily="34" charset="-122"/>
                </a:rPr>
                <a:t>05</a:t>
              </a:r>
            </a:p>
          </p:txBody>
        </p:sp>
        <p:sp>
          <p:nvSpPr>
            <p:cNvPr id="32" name="文本框 31"/>
            <p:cNvSpPr txBox="1"/>
            <p:nvPr/>
          </p:nvSpPr>
          <p:spPr>
            <a:xfrm>
              <a:off x="3240156" y="1610588"/>
              <a:ext cx="3442812" cy="338554"/>
            </a:xfrm>
            <a:prstGeom prst="rect">
              <a:avLst/>
            </a:prstGeom>
            <a:noFill/>
            <a:ln>
              <a:solidFill>
                <a:schemeClr val="bg1"/>
              </a:solidFill>
            </a:ln>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mn-ea"/>
                </a:rPr>
                <a:t>公平性</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07950"/>
            <a:ext cx="5041900" cy="3183890"/>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249555" y="560070"/>
            <a:ext cx="4693920" cy="4246245"/>
          </a:xfrm>
          <a:prstGeom prst="rect">
            <a:avLst/>
          </a:prstGeom>
          <a:noFill/>
        </p:spPr>
        <p:txBody>
          <a:bodyPr wrap="square" rtlCol="0">
            <a:spAutoFit/>
          </a:bodyPr>
          <a:lstStyle/>
          <a:p>
            <a:pPr fontAlgn="auto">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申报目录类别：</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申报纳入</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商保创新药目录、基本目录（乙类）</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通用名：</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奥拉西坦片</a:t>
            </a:r>
            <a:endPar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批准文号：</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国药准字</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H20203177</a:t>
            </a:r>
            <a:endPar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注册规格</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0.8g</a:t>
            </a:r>
            <a:endPar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中国大陆首次上市时间</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20/04/23</a:t>
            </a:r>
            <a:endPar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目前大陆地区同通用名药品的上市情况</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家</a:t>
            </a:r>
          </a:p>
          <a:p>
            <a:pPr fontAlgn="auto">
              <a:lnSpc>
                <a:spcPct val="15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石药集团欧意药业有限公司生产的奥拉西坦胶囊于</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1997</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年获批上市</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湖南健朗药业有限责任公司生产的奥拉西坦胶囊于</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1997</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年获批上市</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河北创健药业的奥拉西坦片于20</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月在国内上市，是全国独家的片剂剂型，是唯一视同过评的奥拉西坦剂型。</a:t>
            </a:r>
            <a:endPar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全球首个上市国家</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地区及上市时间</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 意大利，</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1987</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年</a:t>
            </a:r>
          </a:p>
          <a:p>
            <a:pPr fontAlgn="auto">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是否为</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OTC</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药品</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否</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参照药品建议</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吡拉西坦胶囊</a:t>
            </a:r>
          </a:p>
        </p:txBody>
      </p:sp>
      <p:sp>
        <p:nvSpPr>
          <p:cNvPr id="7" name="文本框 6"/>
          <p:cNvSpPr txBox="1"/>
          <p:nvPr/>
        </p:nvSpPr>
        <p:spPr>
          <a:xfrm>
            <a:off x="5029200" y="2893405"/>
            <a:ext cx="3804513" cy="1360805"/>
          </a:xfrm>
          <a:prstGeom prst="rect">
            <a:avLst/>
          </a:prstGeom>
          <a:noFill/>
        </p:spPr>
        <p:txBody>
          <a:bodyPr wrap="square" rtlCol="0">
            <a:spAutoFit/>
          </a:bodyPr>
          <a:lstStyle/>
          <a:p>
            <a:pPr fontAlgn="auto">
              <a:lnSpc>
                <a:spcPct val="150000"/>
              </a:lnSpc>
            </a:pP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sym typeface="+mn-ea"/>
              </a:rPr>
              <a:t>吡拉西坦胶囊被纳入国家医保目录乙类。</a:t>
            </a:r>
            <a:endParaRPr lang="en-US" altLang="zh-CN" sz="11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sym typeface="+mn-ea"/>
              </a:rPr>
              <a:t>奥拉西坦药效是吡拉西坦的</a:t>
            </a: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sym typeface="+mn-ea"/>
              </a:rPr>
              <a:t>3-5</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sym typeface="+mn-ea"/>
              </a:rPr>
              <a:t>倍</a:t>
            </a:r>
            <a:r>
              <a:rPr lang="en-US" altLang="zh-CN" sz="1100" baseline="30000" dirty="0">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1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sym typeface="+mn-ea"/>
              </a:rPr>
              <a:t>奥拉西坦片原研尚未在国内上市，本品为国内首仿，独家。</a:t>
            </a:r>
            <a:endParaRPr lang="en-US" altLang="zh-CN" sz="11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1100" b="1"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100" b="1" dirty="0">
                <a:latin typeface="微软雅黑" panose="020B0503020204020204" pitchFamily="34" charset="-122"/>
                <a:ea typeface="微软雅黑" panose="020B0503020204020204" pitchFamily="34" charset="-122"/>
                <a:cs typeface="微软雅黑" panose="020B0503020204020204" pitchFamily="34" charset="-122"/>
                <a:sym typeface="+mn-ea"/>
              </a:rPr>
              <a:t>片剂弥补了国内胶囊剂尚未满足的临床需求，可研成粉末服用，更便利。</a:t>
            </a:r>
            <a:endParaRPr lang="en-US" altLang="zh-CN" sz="11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Rectangle 16"/>
          <p:cNvSpPr>
            <a:spLocks noChangeArrowheads="1"/>
          </p:cNvSpPr>
          <p:nvPr/>
        </p:nvSpPr>
        <p:spPr bwMode="auto">
          <a:xfrm>
            <a:off x="5083810" y="2610485"/>
            <a:ext cx="3749040" cy="215265"/>
          </a:xfrm>
          <a:prstGeom prst="rect">
            <a:avLst/>
          </a:prstGeom>
          <a:solidFill>
            <a:schemeClr val="accent1"/>
          </a:solidFill>
          <a:ln>
            <a:noFill/>
          </a:ln>
          <a:effectLst/>
        </p:spPr>
        <p:txBody>
          <a:bodyPr wrap="square" lIns="0" tIns="0" rIns="0" bIns="0">
            <a:spAutoFit/>
          </a:bodyPr>
          <a:lstStyle>
            <a:lvl1pPr defTabSz="787400" eaLnBrk="0" hangingPunct="0">
              <a:defRPr>
                <a:solidFill>
                  <a:schemeClr val="tx1"/>
                </a:solidFill>
                <a:latin typeface="Arial" panose="020B0604020202020204" pitchFamily="34" charset="0"/>
                <a:ea typeface="宋体" panose="02010600030101010101" pitchFamily="2" charset="-122"/>
              </a:defRPr>
            </a:lvl1pPr>
            <a:lvl2pPr defTabSz="787400" eaLnBrk="0" hangingPunct="0">
              <a:defRPr>
                <a:solidFill>
                  <a:schemeClr val="tx1"/>
                </a:solidFill>
                <a:latin typeface="Arial" panose="020B0604020202020204" pitchFamily="34" charset="0"/>
                <a:ea typeface="宋体" panose="02010600030101010101" pitchFamily="2" charset="-122"/>
              </a:defRPr>
            </a:lvl2pPr>
            <a:lvl3pPr defTabSz="787400" eaLnBrk="0" hangingPunct="0">
              <a:defRPr>
                <a:solidFill>
                  <a:schemeClr val="tx1"/>
                </a:solidFill>
                <a:latin typeface="Arial" panose="020B0604020202020204" pitchFamily="34" charset="0"/>
                <a:ea typeface="宋体" panose="02010600030101010101" pitchFamily="2" charset="-122"/>
              </a:defRPr>
            </a:lvl3pPr>
            <a:lvl4pPr defTabSz="787400" eaLnBrk="0" hangingPunct="0">
              <a:defRPr>
                <a:solidFill>
                  <a:schemeClr val="tx1"/>
                </a:solidFill>
                <a:latin typeface="Arial" panose="020B0604020202020204" pitchFamily="34" charset="0"/>
                <a:ea typeface="宋体" panose="02010600030101010101" pitchFamily="2" charset="-122"/>
              </a:defRPr>
            </a:lvl4pPr>
            <a:lvl5pPr defTabSz="787400" eaLnBrk="0" hangingPunct="0">
              <a:defRPr>
                <a:solidFill>
                  <a:schemeClr val="tx1"/>
                </a:solidFill>
                <a:latin typeface="Arial" panose="020B0604020202020204" pitchFamily="34" charset="0"/>
                <a:ea typeface="宋体" panose="02010600030101010101" pitchFamily="2" charset="-122"/>
              </a:defRPr>
            </a:lvl5pPr>
            <a:lvl6pPr defTabSz="787400" eaLnBrk="0" fontAlgn="base" hangingPunct="0">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787400" eaLnBrk="0" fontAlgn="base" hangingPunct="0">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787400" eaLnBrk="0" fontAlgn="base" hangingPunct="0">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787400" eaLnBrk="0" fontAlgn="base" hangingPunct="0">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Clr>
                <a:schemeClr val="tx2"/>
              </a:buClr>
              <a:buSzPct val="115000"/>
            </a:pPr>
            <a:r>
              <a:rPr lang="zh-CN" altLang="en-US" sz="1400" b="1" dirty="0">
                <a:solidFill>
                  <a:schemeClr val="bg1"/>
                </a:solidFill>
                <a:latin typeface="微软雅黑" panose="020B0503020204020204" pitchFamily="34" charset="-122"/>
                <a:ea typeface="微软雅黑" panose="020B0503020204020204" pitchFamily="34" charset="-122"/>
                <a:cs typeface="方正粗黑宋简体" panose="02000000000000000000" charset="-122"/>
              </a:rPr>
              <a:t>与参照药品品相比的优势</a:t>
            </a:r>
          </a:p>
        </p:txBody>
      </p:sp>
      <p:sp>
        <p:nvSpPr>
          <p:cNvPr id="2" name="文本框 1"/>
          <p:cNvSpPr txBox="1"/>
          <p:nvPr/>
        </p:nvSpPr>
        <p:spPr>
          <a:xfrm>
            <a:off x="384553" y="149434"/>
            <a:ext cx="4350871" cy="338554"/>
          </a:xfrm>
          <a:prstGeom prst="rect">
            <a:avLst/>
          </a:prstGeom>
          <a:noFill/>
        </p:spPr>
        <p:txBody>
          <a:bodyPr wrap="none" rtlCol="0">
            <a:spAutoFit/>
          </a:bodyPr>
          <a:lstStyle/>
          <a:p>
            <a:r>
              <a:rPr lang="zh-CN" altLang="en-US" sz="1600" b="1" dirty="0">
                <a:solidFill>
                  <a:schemeClr val="bg1"/>
                </a:solidFill>
                <a:ea typeface="微软雅黑" panose="020B0503020204020204" pitchFamily="34" charset="-122"/>
              </a:rPr>
              <a:t>药品基本信息</a:t>
            </a:r>
            <a:r>
              <a:rPr lang="en-US" altLang="zh-CN" sz="1600" b="1" dirty="0">
                <a:solidFill>
                  <a:schemeClr val="bg1"/>
                </a:solidFill>
                <a:ea typeface="微软雅黑" panose="020B0503020204020204" pitchFamily="34" charset="-122"/>
              </a:rPr>
              <a:t>-</a:t>
            </a:r>
            <a:r>
              <a:rPr lang="zh-CN" altLang="en-US" sz="1600" b="1" dirty="0">
                <a:solidFill>
                  <a:schemeClr val="bg1"/>
                </a:solidFill>
                <a:ea typeface="微软雅黑" panose="020B0503020204020204" pitchFamily="34" charset="-122"/>
              </a:rPr>
              <a:t>独家片剂，药效更强，质量更优</a:t>
            </a:r>
          </a:p>
        </p:txBody>
      </p:sp>
      <p:pic>
        <p:nvPicPr>
          <p:cNvPr id="3" name="图片 2"/>
          <p:cNvPicPr>
            <a:picLocks noChangeAspect="1"/>
          </p:cNvPicPr>
          <p:nvPr/>
        </p:nvPicPr>
        <p:blipFill>
          <a:blip r:embed="rId4"/>
          <a:stretch>
            <a:fillRect/>
          </a:stretch>
        </p:blipFill>
        <p:spPr>
          <a:xfrm>
            <a:off x="152825" y="192466"/>
            <a:ext cx="352784" cy="321884"/>
          </a:xfrm>
          <a:prstGeom prst="rect">
            <a:avLst/>
          </a:prstGeom>
        </p:spPr>
      </p:pic>
      <p:sp>
        <p:nvSpPr>
          <p:cNvPr id="9" name="文本框 8"/>
          <p:cNvSpPr txBox="1"/>
          <p:nvPr/>
        </p:nvSpPr>
        <p:spPr>
          <a:xfrm>
            <a:off x="208091" y="4824789"/>
            <a:ext cx="4875886" cy="153888"/>
          </a:xfrm>
          <a:prstGeom prst="rect">
            <a:avLst/>
          </a:prstGeom>
          <a:noFill/>
        </p:spPr>
        <p:txBody>
          <a:bodyPr wrap="square">
            <a:spAutoFit/>
          </a:bodyPr>
          <a:lstStyle/>
          <a:p>
            <a:r>
              <a:rPr lang="en-US" altLang="zh-CN" sz="400" dirty="0">
                <a:solidFill>
                  <a:schemeClr val="bg1"/>
                </a:solidFill>
                <a:latin typeface="微软雅黑" panose="020B0503020204020204" pitchFamily="34" charset="-122"/>
                <a:ea typeface="微软雅黑" panose="020B0503020204020204" pitchFamily="34" charset="-122"/>
              </a:rPr>
              <a:t>[1]</a:t>
            </a:r>
            <a:r>
              <a:rPr lang="zh-CN" altLang="en-US" sz="400" dirty="0">
                <a:solidFill>
                  <a:schemeClr val="bg1"/>
                </a:solidFill>
                <a:latin typeface="微软雅黑" panose="020B0503020204020204" pitchFamily="34" charset="-122"/>
                <a:ea typeface="微软雅黑" panose="020B0503020204020204" pitchFamily="34" charset="-122"/>
              </a:rPr>
              <a:t>朱广焕</a:t>
            </a:r>
            <a:r>
              <a:rPr lang="en-US" altLang="zh-CN" sz="400" dirty="0">
                <a:solidFill>
                  <a:schemeClr val="bg1"/>
                </a:solidFill>
                <a:latin typeface="微软雅黑" panose="020B0503020204020204" pitchFamily="34" charset="-122"/>
                <a:ea typeface="微软雅黑" panose="020B0503020204020204" pitchFamily="34" charset="-122"/>
              </a:rPr>
              <a:t>.</a:t>
            </a:r>
            <a:r>
              <a:rPr lang="zh-CN" altLang="en-US" sz="400" dirty="0">
                <a:solidFill>
                  <a:schemeClr val="bg1"/>
                </a:solidFill>
                <a:latin typeface="微软雅黑" panose="020B0503020204020204" pitchFamily="34" charset="-122"/>
                <a:ea typeface="微软雅黑" panose="020B0503020204020204" pitchFamily="34" charset="-122"/>
              </a:rPr>
              <a:t>奥拉西坦与吡拉西坦治疗脑卒中后认知功能障碍的临床疗效与安全性对比</a:t>
            </a:r>
            <a:r>
              <a:rPr lang="en-US" altLang="zh-CN" sz="400" dirty="0">
                <a:solidFill>
                  <a:schemeClr val="bg1"/>
                </a:solidFill>
                <a:latin typeface="微软雅黑" panose="020B0503020204020204" pitchFamily="34" charset="-122"/>
                <a:ea typeface="微软雅黑" panose="020B0503020204020204" pitchFamily="34" charset="-122"/>
              </a:rPr>
              <a:t>[J].</a:t>
            </a:r>
            <a:r>
              <a:rPr lang="zh-CN" altLang="en-US" sz="400" dirty="0">
                <a:solidFill>
                  <a:schemeClr val="bg1"/>
                </a:solidFill>
                <a:latin typeface="微软雅黑" panose="020B0503020204020204" pitchFamily="34" charset="-122"/>
                <a:ea typeface="微软雅黑" panose="020B0503020204020204" pitchFamily="34" charset="-122"/>
              </a:rPr>
              <a:t>中国现代药物应用</a:t>
            </a:r>
            <a:r>
              <a:rPr lang="en-US" altLang="zh-CN" sz="400" dirty="0">
                <a:solidFill>
                  <a:schemeClr val="bg1"/>
                </a:solidFill>
                <a:latin typeface="微软雅黑" panose="020B0503020204020204" pitchFamily="34" charset="-122"/>
                <a:ea typeface="微软雅黑" panose="020B0503020204020204" pitchFamily="34" charset="-122"/>
              </a:rPr>
              <a:t>,2020,14(10):110-112.DOI:10.14164/j.cnki.cn11-5581/r.2020.10.051.</a:t>
            </a:r>
            <a:endParaRPr lang="zh-CN" alt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4553" y="149434"/>
            <a:ext cx="3522980" cy="337185"/>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药品基本信息</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认知障碍患者群体庞大</a:t>
            </a:r>
          </a:p>
        </p:txBody>
      </p:sp>
      <p:pic>
        <p:nvPicPr>
          <p:cNvPr id="3" name="图片 2"/>
          <p:cNvPicPr>
            <a:picLocks noChangeAspect="1"/>
          </p:cNvPicPr>
          <p:nvPr/>
        </p:nvPicPr>
        <p:blipFill>
          <a:blip r:embed="rId3"/>
          <a:stretch>
            <a:fillRect/>
          </a:stretch>
        </p:blipFill>
        <p:spPr>
          <a:xfrm>
            <a:off x="152825" y="192466"/>
            <a:ext cx="352784" cy="321884"/>
          </a:xfrm>
          <a:prstGeom prst="rect">
            <a:avLst/>
          </a:prstGeom>
        </p:spPr>
      </p:pic>
      <p:grpSp>
        <p:nvGrpSpPr>
          <p:cNvPr id="27" name="组合 26"/>
          <p:cNvGrpSpPr/>
          <p:nvPr/>
        </p:nvGrpSpPr>
        <p:grpSpPr>
          <a:xfrm>
            <a:off x="1066799" y="895350"/>
            <a:ext cx="916305" cy="398780"/>
            <a:chOff x="3696" y="2823"/>
            <a:chExt cx="1443" cy="628"/>
          </a:xfrm>
        </p:grpSpPr>
        <p:sp>
          <p:nvSpPr>
            <p:cNvPr id="28" name="文本框 27"/>
            <p:cNvSpPr txBox="1"/>
            <p:nvPr/>
          </p:nvSpPr>
          <p:spPr>
            <a:xfrm>
              <a:off x="3696" y="2823"/>
              <a:ext cx="1260" cy="533"/>
            </a:xfrm>
            <a:prstGeom prst="rect">
              <a:avLst/>
            </a:prstGeom>
            <a:noFill/>
          </p:spPr>
          <p:txBody>
            <a:bodyPr wrap="none" rtlCol="0">
              <a:spAutoFit/>
            </a:bodyPr>
            <a:lstStyle/>
            <a:p>
              <a:r>
                <a:rPr lang="zh-CN" altLang="en-US" sz="1600" b="1" dirty="0">
                  <a:solidFill>
                    <a:schemeClr val="accent5"/>
                  </a:solidFill>
                  <a:latin typeface="微软雅黑" panose="020B0503020204020204" pitchFamily="34" charset="-122"/>
                  <a:ea typeface="微软雅黑" panose="020B0503020204020204" pitchFamily="34" charset="-122"/>
                </a:rPr>
                <a:t>适应症</a:t>
              </a:r>
            </a:p>
          </p:txBody>
        </p:sp>
        <p:cxnSp>
          <p:nvCxnSpPr>
            <p:cNvPr id="29" name="直接连接符 28"/>
            <p:cNvCxnSpPr/>
            <p:nvPr/>
          </p:nvCxnSpPr>
          <p:spPr>
            <a:xfrm>
              <a:off x="3740" y="3451"/>
              <a:ext cx="1399" cy="0"/>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3074" name="Picture 2" descr="我国痴呆流行病学特征、诊治现状及困境、提高痴呆规范化管理水平的有效改进措施 - 知乎"/>
          <p:cNvPicPr>
            <a:picLocks noChangeAspect="1" noChangeArrowheads="1"/>
          </p:cNvPicPr>
          <p:nvPr/>
        </p:nvPicPr>
        <p:blipFill rotWithShape="1">
          <a:blip r:embed="rId4">
            <a:extLst>
              <a:ext uri="{28A0092B-C50C-407E-A947-70E740481C1C}">
                <a14:useLocalDpi xmlns:a14="http://schemas.microsoft.com/office/drawing/2010/main" val="0"/>
              </a:ext>
            </a:extLst>
          </a:blip>
          <a:srcRect b="7560"/>
          <a:stretch>
            <a:fillRect/>
          </a:stretch>
        </p:blipFill>
        <p:spPr bwMode="auto">
          <a:xfrm>
            <a:off x="5791200" y="1384525"/>
            <a:ext cx="2758860" cy="202840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组合 29"/>
          <p:cNvGrpSpPr/>
          <p:nvPr/>
        </p:nvGrpSpPr>
        <p:grpSpPr>
          <a:xfrm>
            <a:off x="1015194" y="2953846"/>
            <a:ext cx="1416050" cy="398780"/>
            <a:chOff x="3661" y="2823"/>
            <a:chExt cx="2230" cy="628"/>
          </a:xfrm>
        </p:grpSpPr>
        <p:sp>
          <p:nvSpPr>
            <p:cNvPr id="31" name="文本框 30"/>
            <p:cNvSpPr txBox="1"/>
            <p:nvPr/>
          </p:nvSpPr>
          <p:spPr>
            <a:xfrm>
              <a:off x="3661" y="2823"/>
              <a:ext cx="2230" cy="533"/>
            </a:xfrm>
            <a:prstGeom prst="rect">
              <a:avLst/>
            </a:prstGeom>
            <a:noFill/>
          </p:spPr>
          <p:txBody>
            <a:bodyPr wrap="none" rtlCol="0">
              <a:spAutoFit/>
            </a:bodyPr>
            <a:lstStyle/>
            <a:p>
              <a:r>
                <a:rPr lang="zh-CN" altLang="en-US" sz="1600" b="1" dirty="0">
                  <a:solidFill>
                    <a:schemeClr val="accent5"/>
                  </a:solidFill>
                  <a:latin typeface="微软雅黑" panose="020B0503020204020204" pitchFamily="34" charset="-122"/>
                  <a:ea typeface="微软雅黑" panose="020B0503020204020204" pitchFamily="34" charset="-122"/>
                </a:rPr>
                <a:t>疾病基本情况</a:t>
              </a:r>
            </a:p>
          </p:txBody>
        </p:sp>
        <p:cxnSp>
          <p:nvCxnSpPr>
            <p:cNvPr id="32" name="直接连接符 31"/>
            <p:cNvCxnSpPr/>
            <p:nvPr/>
          </p:nvCxnSpPr>
          <p:spPr>
            <a:xfrm>
              <a:off x="3740" y="3451"/>
              <a:ext cx="1399"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1037419" y="1929115"/>
            <a:ext cx="1005205" cy="398780"/>
            <a:chOff x="3696" y="2823"/>
            <a:chExt cx="1583" cy="628"/>
          </a:xfrm>
        </p:grpSpPr>
        <p:sp>
          <p:nvSpPr>
            <p:cNvPr id="34" name="文本框 33"/>
            <p:cNvSpPr txBox="1"/>
            <p:nvPr/>
          </p:nvSpPr>
          <p:spPr>
            <a:xfrm>
              <a:off x="3696" y="2823"/>
              <a:ext cx="1583" cy="533"/>
            </a:xfrm>
            <a:prstGeom prst="rect">
              <a:avLst/>
            </a:prstGeom>
            <a:noFill/>
          </p:spPr>
          <p:txBody>
            <a:bodyPr wrap="none" rtlCol="0">
              <a:spAutoFit/>
            </a:bodyPr>
            <a:lstStyle/>
            <a:p>
              <a:r>
                <a:rPr lang="zh-CN" altLang="en-US" sz="1600" b="1" dirty="0">
                  <a:solidFill>
                    <a:schemeClr val="accent5"/>
                  </a:solidFill>
                  <a:latin typeface="微软雅黑" panose="020B0503020204020204" pitchFamily="34" charset="-122"/>
                  <a:ea typeface="微软雅黑" panose="020B0503020204020204" pitchFamily="34" charset="-122"/>
                </a:rPr>
                <a:t>用法用量</a:t>
              </a:r>
            </a:p>
          </p:txBody>
        </p:sp>
        <p:cxnSp>
          <p:nvCxnSpPr>
            <p:cNvPr id="35" name="直接连接符 34"/>
            <p:cNvCxnSpPr/>
            <p:nvPr/>
          </p:nvCxnSpPr>
          <p:spPr>
            <a:xfrm>
              <a:off x="3740" y="3451"/>
              <a:ext cx="1399"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979953" y="3476356"/>
            <a:ext cx="7805908" cy="830997"/>
          </a:xfrm>
          <a:prstGeom prst="rect">
            <a:avLst/>
          </a:prstGeom>
          <a:noFill/>
        </p:spPr>
        <p:txBody>
          <a:bodyPr wrap="square" rtlCol="0">
            <a:spAutoFit/>
          </a:bodyPr>
          <a:lstStyle/>
          <a:p>
            <a:pPr algn="l" fontAlgn="auto">
              <a:lnSpc>
                <a:spcPct val="100000"/>
              </a:lnSpc>
              <a:buClrTx/>
              <a:buSzTx/>
              <a:buNone/>
            </a:pP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认知障碍致病因素非常多，脑积水、脑外伤、感染、免疫、肿瘤中毒和代谢性疾病等都会造成不同程度认知障碍；</a:t>
            </a:r>
            <a:r>
              <a:rPr lang="en-US" altLang="zh-CN" sz="1200" baseline="300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其中轻度认知损害患者人数达</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3877</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万</a:t>
            </a:r>
            <a:r>
              <a:rPr lang="en-US" altLang="zh-CN" sz="12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[2]</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，重度认知障碍常见是各种痴呆，血管性痴呆患病率为</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1.6%</a:t>
            </a:r>
            <a:r>
              <a:rPr lang="en-US" altLang="zh-CN" sz="12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[3] </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，另外在帕金森患者中，帕金森痴呆的患病率为</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24%~31%</a:t>
            </a:r>
            <a:r>
              <a:rPr lang="en-US" altLang="zh-CN" sz="12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[4]</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，脑卒中患者</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64</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％存在认知障碍</a:t>
            </a:r>
            <a:r>
              <a:rPr lang="en-US" altLang="zh-CN" sz="12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T2DM</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痴呆风险是常人的</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2.8</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倍</a:t>
            </a:r>
            <a:r>
              <a:rPr lang="en-US" altLang="zh-CN" sz="12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，超过</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75%</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精神分裂患者存在认知障碍</a:t>
            </a:r>
            <a:r>
              <a:rPr lang="en-US" altLang="zh-CN" sz="12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，患病人口庞大。</a:t>
            </a:r>
            <a:endPar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文本框 36"/>
          <p:cNvSpPr txBox="1"/>
          <p:nvPr/>
        </p:nvSpPr>
        <p:spPr>
          <a:xfrm>
            <a:off x="990600" y="1399991"/>
            <a:ext cx="5943600" cy="276999"/>
          </a:xfrm>
          <a:prstGeom prst="rect">
            <a:avLst/>
          </a:prstGeom>
          <a:noFill/>
          <a:ln w="9525">
            <a:noFill/>
          </a:ln>
        </p:spPr>
        <p:txBody>
          <a:bodyPr wrap="square">
            <a:spAutoFit/>
          </a:bodyPr>
          <a:lstStyle/>
          <a:p>
            <a:pPr indent="0"/>
            <a:r>
              <a:rPr lang="zh-CN" altLang="en-US" sz="1200" dirty="0">
                <a:latin typeface="微软雅黑" panose="020B0503020204020204" pitchFamily="34" charset="-122"/>
                <a:ea typeface="微软雅黑" panose="020B0503020204020204" pitchFamily="34" charset="-122"/>
              </a:rPr>
              <a:t>适用于轻中度血管性痴呆、老年性痴呆以及脑外伤等症引起的记忆与智能障碍</a:t>
            </a:r>
          </a:p>
        </p:txBody>
      </p:sp>
      <p:sp>
        <p:nvSpPr>
          <p:cNvPr id="38" name="文本框 37"/>
          <p:cNvSpPr txBox="1"/>
          <p:nvPr/>
        </p:nvSpPr>
        <p:spPr>
          <a:xfrm>
            <a:off x="1015194" y="2435595"/>
            <a:ext cx="4318806"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口服，每次</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0.8g</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片），每日</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次，或遵医嘱。</a:t>
            </a:r>
          </a:p>
        </p:txBody>
      </p:sp>
      <p:sp>
        <p:nvSpPr>
          <p:cNvPr id="39" name="文本框 38"/>
          <p:cNvSpPr txBox="1"/>
          <p:nvPr/>
        </p:nvSpPr>
        <p:spPr>
          <a:xfrm>
            <a:off x="76200" y="4752377"/>
            <a:ext cx="8839200" cy="415498"/>
          </a:xfrm>
          <a:prstGeom prst="rect">
            <a:avLst/>
          </a:prstGeom>
          <a:noFill/>
        </p:spPr>
        <p:txBody>
          <a:bodyPr wrap="square">
            <a:spAutoFit/>
          </a:bodyPr>
          <a:lstStyle/>
          <a:p>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中国痴呆与认知障碍指南写作组</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中国医师协会神经内科医师分会认知障碍疾病专业委员会</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 2018</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中国痴呆与认知障碍诊治指南</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一</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痴呆及其分类诊断标准</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[J]. </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中华医学杂志</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,2018,98(13):965-970. DOI:10.3760/cma.j.issn.0376-2491.2018.13.003.</a:t>
            </a:r>
          </a:p>
          <a:p>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 </a:t>
            </a:r>
            <a:r>
              <a:rPr lang="en-US" altLang="zh-CN"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Jia L, Du Y, Chu L, Zhang Z, Li F, Lyu D,, Li F, Shi S, Yang H, Zhou C, Liao Z, </a:t>
            </a:r>
            <a:r>
              <a:rPr lang="en-US" altLang="zh-CN" sz="30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Lv</a:t>
            </a:r>
            <a:r>
              <a:rPr lang="en-US" altLang="zh-CN"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Y, Li Y, Kan M, Zhao H, Wang S, Yang S, Li H, Liu Z, Wang Q, Qin W, Jia J; COAST Group. Prevalence, risk factors, and management of dementia and mild cognitive impairment in adults aged 60 years or older in China: a cross-sectional study. Lancet Public Health. 2020 Dec;5(12):e661-e671.</a:t>
            </a:r>
          </a:p>
          <a:p>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中国卒中学会血管性认知障碍分会</a:t>
            </a:r>
            <a:r>
              <a:rPr lang="en-US" altLang="zh-CN"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中国血管性认知障碍诊治指南（</a:t>
            </a:r>
            <a:r>
              <a:rPr lang="en-US" altLang="zh-CN"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版）</a:t>
            </a:r>
            <a:r>
              <a:rPr lang="en-US" altLang="zh-CN"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[J]. </a:t>
            </a:r>
            <a:r>
              <a:rPr lang="zh-CN" altLang="en-US"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中华医学杂志</a:t>
            </a:r>
            <a:r>
              <a:rPr lang="en-US" altLang="zh-CN"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,104: </a:t>
            </a:r>
            <a:r>
              <a:rPr lang="zh-CN" altLang="en-US"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网络预发表</a:t>
            </a:r>
            <a:r>
              <a:rPr lang="en-US" altLang="zh-CN"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.DOI:10.3760/cma.j.cn112137-20240501-01024</a:t>
            </a:r>
          </a:p>
          <a:p>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中华医学会神经病学分会帕金森病及运动障碍学组</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帕金森病痴呆的诊断标准与治疗指南（第二版） </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[J] . </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中华神经科杂志</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 2021, 54(8) : 762-771. DOI: 10.3760/cma.j.cn113694-20210130-00078.</a:t>
            </a:r>
          </a:p>
          <a:p>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 高艳玲</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脑卒中及其危险因素与脑卒中后认知功能障碍</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[J]. </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医学综述</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,2014,20(11):2004-2006. DOI:10.3969/j.issn.1006-2084.2014.11.035. </a:t>
            </a:r>
          </a:p>
          <a:p>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中华医学会内分泌学分会</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糖尿病患者认知功能障碍专家共识 </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[J] . </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中华糖尿病杂志</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 2021, 13(7) : 678-694. DOI: 10.3760/cma.j.cn115791-20210527-00291.</a:t>
            </a:r>
            <a:endParaRPr lang="en-US" altLang="zh-CN"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中国医师协会神经内科医师分会</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认知训练中国指南写作组</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认知训练中国指南（</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年版）</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[J]. </a:t>
            </a:r>
            <a:r>
              <a:rPr lang="zh-CN" altLang="en-US"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中华医学杂志</a:t>
            </a:r>
            <a:r>
              <a:rPr lang="en-US" altLang="zh-CN" sz="3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,2022,102(37):2918-2925. DOI:10.3760/cma.j.cn112137-20220606-01256.</a:t>
            </a:r>
            <a:endParaRPr lang="zh-CN" altLang="en-US" sz="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0" name="Picture 6" descr="药片图片免费下载_PNG素材_编号vgpi8o2jv_图精灵"/>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9118" y1="36765" x2="42353" y2="37059"/>
                        <a14:foregroundMark x1="58235" y1="25882" x2="61471" y2="28235"/>
                        <a14:foregroundMark x1="45294" y1="55588" x2="49706" y2="61471"/>
                        <a14:foregroundMark x1="61471" y1="65882" x2="66176" y2="63529"/>
                        <a14:foregroundMark x1="72941" y1="55882" x2="72941" y2="55882"/>
                      </a14:backgroundRemoval>
                    </a14:imgEffect>
                  </a14:imgLayer>
                </a14:imgProps>
              </a:ext>
              <a:ext uri="{28A0092B-C50C-407E-A947-70E740481C1C}">
                <a14:useLocalDpi xmlns:a14="http://schemas.microsoft.com/office/drawing/2010/main" val="0"/>
              </a:ext>
            </a:extLst>
          </a:blip>
          <a:srcRect/>
          <a:stretch>
            <a:fillRect/>
          </a:stretch>
        </p:blipFill>
        <p:spPr bwMode="auto">
          <a:xfrm>
            <a:off x="322278" y="884553"/>
            <a:ext cx="668322" cy="6683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药片图片免费下载_PNG素材_编号vgpi8o2jv_图精灵"/>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9118" y1="36765" x2="42353" y2="37059"/>
                        <a14:foregroundMark x1="58235" y1="25882" x2="61471" y2="28235"/>
                        <a14:foregroundMark x1="45294" y1="55588" x2="49706" y2="61471"/>
                        <a14:foregroundMark x1="61471" y1="65882" x2="66176" y2="63529"/>
                        <a14:foregroundMark x1="72941" y1="55882" x2="72941" y2="55882"/>
                      </a14:backgroundRemoval>
                    </a14:imgEffect>
                  </a14:imgLayer>
                </a14:imgProps>
              </a:ext>
              <a:ext uri="{28A0092B-C50C-407E-A947-70E740481C1C}">
                <a14:useLocalDpi xmlns:a14="http://schemas.microsoft.com/office/drawing/2010/main" val="0"/>
              </a:ext>
            </a:extLst>
          </a:blip>
          <a:srcRect/>
          <a:stretch>
            <a:fillRect/>
          </a:stretch>
        </p:blipFill>
        <p:spPr bwMode="auto">
          <a:xfrm>
            <a:off x="319887" y="1911265"/>
            <a:ext cx="668322" cy="66832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药片图片免费下载_PNG素材_编号vgpi8o2jv_图精灵"/>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9118" y1="36765" x2="42353" y2="37059"/>
                        <a14:foregroundMark x1="58235" y1="25882" x2="61471" y2="28235"/>
                        <a14:foregroundMark x1="45294" y1="55588" x2="49706" y2="61471"/>
                        <a14:foregroundMark x1="61471" y1="65882" x2="66176" y2="63529"/>
                        <a14:foregroundMark x1="72941" y1="55882" x2="72941" y2="55882"/>
                      </a14:backgroundRemoval>
                    </a14:imgEffect>
                  </a14:imgLayer>
                </a14:imgProps>
              </a:ext>
              <a:ext uri="{28A0092B-C50C-407E-A947-70E740481C1C}">
                <a14:useLocalDpi xmlns:a14="http://schemas.microsoft.com/office/drawing/2010/main" val="0"/>
              </a:ext>
            </a:extLst>
          </a:blip>
          <a:srcRect/>
          <a:stretch>
            <a:fillRect/>
          </a:stretch>
        </p:blipFill>
        <p:spPr bwMode="auto">
          <a:xfrm>
            <a:off x="319887" y="2937977"/>
            <a:ext cx="668322" cy="6683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6474" y="148673"/>
            <a:ext cx="7216775" cy="337185"/>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填补治疗需求：奥荣</a:t>
            </a:r>
            <a:r>
              <a:rPr lang="en-US" altLang="zh-CN" sz="1600" b="1"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大规格、可研磨，可提高痴呆患者的依从性及用药可及性</a:t>
            </a:r>
          </a:p>
        </p:txBody>
      </p:sp>
      <p:pic>
        <p:nvPicPr>
          <p:cNvPr id="3" name="图片 2"/>
          <p:cNvPicPr>
            <a:picLocks noChangeAspect="1"/>
          </p:cNvPicPr>
          <p:nvPr/>
        </p:nvPicPr>
        <p:blipFill>
          <a:blip r:embed="rId3"/>
          <a:stretch>
            <a:fillRect/>
          </a:stretch>
        </p:blipFill>
        <p:spPr>
          <a:xfrm>
            <a:off x="152825" y="192466"/>
            <a:ext cx="352784" cy="321884"/>
          </a:xfrm>
          <a:prstGeom prst="rect">
            <a:avLst/>
          </a:prstGeom>
        </p:spPr>
      </p:pic>
      <p:sp>
        <p:nvSpPr>
          <p:cNvPr id="4" name="文本框 3"/>
          <p:cNvSpPr txBox="1"/>
          <p:nvPr/>
        </p:nvSpPr>
        <p:spPr>
          <a:xfrm>
            <a:off x="967528" y="792134"/>
            <a:ext cx="7566871" cy="704232"/>
          </a:xfrm>
          <a:prstGeom prst="rect">
            <a:avLst/>
          </a:prstGeom>
          <a:noFill/>
        </p:spPr>
        <p:txBody>
          <a:bodyPr wrap="square" rtlCol="0">
            <a:spAutoFit/>
          </a:bodyPr>
          <a:lstStyle/>
          <a:p>
            <a:pPr>
              <a:lnSpc>
                <a:spcPct val="150000"/>
              </a:lnSpc>
            </a:pPr>
            <a:r>
              <a:rPr lang="zh-CN" altLang="en-US" sz="1400" b="1" dirty="0">
                <a:solidFill>
                  <a:schemeClr val="accent5"/>
                </a:solidFill>
                <a:latin typeface="微软雅黑" panose="020B0503020204020204" pitchFamily="34" charset="-122"/>
                <a:ea typeface="微软雅黑" panose="020B0503020204020204" pitchFamily="34" charset="-122"/>
              </a:rPr>
              <a:t>痴呆或认知障碍患者的用药依从性普遍较差，同时国内吡咯烷酮类药物多为小剂量规格，每次需要服用数量多，不便于患者选用；</a:t>
            </a:r>
          </a:p>
        </p:txBody>
      </p:sp>
      <p:sp>
        <p:nvSpPr>
          <p:cNvPr id="6" name="文本框 5"/>
          <p:cNvSpPr txBox="1"/>
          <p:nvPr/>
        </p:nvSpPr>
        <p:spPr>
          <a:xfrm>
            <a:off x="633367" y="1634748"/>
            <a:ext cx="7824833" cy="2861310"/>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痴呆或者认知障碍患者服药依从性较差，且随年龄增大，可能存在多种共患病，用药数量增多，依从性变差</a:t>
            </a:r>
            <a:r>
              <a:rPr lang="en-US" altLang="zh-CN" sz="1200" baseline="300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奥拉西坦片每次</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片，可减少患者用药数量，提高患者依从性。</a:t>
            </a:r>
            <a:endPar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pitchFamily="2" charset="2"/>
              <a:buChar char="u"/>
            </a:pP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奥拉西坦片</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相较于胶囊剂，可掰开，可研成粉末服用，更便于患者调整使用剂量</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，对于吞咽功能障碍的患者同样可以应用，可以惠及更多患者；</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且为唯一一个视同通过一致性评价的奥拉西坦剂型。</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pitchFamily="2" charset="2"/>
              <a:buChar char="u"/>
            </a:pP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pitchFamily="2" charset="2"/>
              <a:buChar char="u"/>
            </a:pP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胶囊剂</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在服用过程中，尤其是在热水送服时，</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容易出现破损而将药物提前释放的情况，从而影响药物的有效性和安全性</a:t>
            </a:r>
            <a:r>
              <a:rPr lang="en-US" altLang="zh-CN" sz="12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；还可能出现黏住食道的情况，相比之下</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奥拉西坦片用药安全性和便利性更优</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pitchFamily="2" charset="2"/>
              <a:buChar char="u"/>
            </a:pP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相较于</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吡拉西坦来说，奥拉西坦的药效是吡拉西坦的</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3~5</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倍，治疗效果更好。</a:t>
            </a:r>
            <a:r>
              <a:rPr lang="en-US" altLang="zh-CN" sz="12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baseline="30000" dirty="0">
                <a:latin typeface="微软雅黑" panose="020B0503020204020204" pitchFamily="34" charset="-122"/>
                <a:ea typeface="微软雅黑" panose="020B0503020204020204" pitchFamily="34" charset="-122"/>
                <a:cs typeface="微软雅黑" panose="020B0503020204020204" pitchFamily="34" charset="-122"/>
              </a:rPr>
              <a:t>[3]</a:t>
            </a:r>
          </a:p>
        </p:txBody>
      </p:sp>
      <p:sp>
        <p:nvSpPr>
          <p:cNvPr id="7" name="文本框 6"/>
          <p:cNvSpPr txBox="1"/>
          <p:nvPr/>
        </p:nvSpPr>
        <p:spPr>
          <a:xfrm>
            <a:off x="152825" y="4787078"/>
            <a:ext cx="8533975" cy="323165"/>
          </a:xfrm>
          <a:prstGeom prst="rect">
            <a:avLst/>
          </a:prstGeom>
          <a:noFill/>
        </p:spPr>
        <p:txBody>
          <a:bodyPr wrap="square">
            <a:spAutoFit/>
          </a:bodyPr>
          <a:lstStyle/>
          <a:p>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刘洋</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孙晓晨</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马红梅</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老年多重用药病人用药依从性的研究进展</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全科护理</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,2023,21(32):4530-4534.</a:t>
            </a:r>
          </a:p>
          <a:p>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杭永付</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种药最好别用热水服</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大众健康</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,2021,(02):56-57.</a:t>
            </a:r>
          </a:p>
          <a:p>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朱广焕</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奥拉西坦与吡拉西坦治疗脑卒中后认知功能障碍的临床疗效与安全性对比</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中国现代药物应用</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,2020,14(10):110-112.DOI:10.14164/j.cnki.cn11-5581/r.2020.10.051.</a:t>
            </a:r>
            <a:endPar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Picture 6" descr="药片图片免费下载_PNG素材_编号vgpi8o2jv_图精灵"/>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9118" y1="36765" x2="42353" y2="37059"/>
                        <a14:foregroundMark x1="58235" y1="25882" x2="61471" y2="28235"/>
                        <a14:foregroundMark x1="45294" y1="55588" x2="49706" y2="61471"/>
                        <a14:foregroundMark x1="61471" y1="65882" x2="66176" y2="63529"/>
                        <a14:foregroundMark x1="72941" y1="55882" x2="72941" y2="55882"/>
                      </a14:backgroundRemoval>
                    </a14:imgEffect>
                  </a14:imgLayer>
                </a14:imgProps>
              </a:ext>
              <a:ext uri="{28A0092B-C50C-407E-A947-70E740481C1C}">
                <a14:useLocalDpi xmlns:a14="http://schemas.microsoft.com/office/drawing/2010/main" val="0"/>
              </a:ext>
            </a:extLst>
          </a:blip>
          <a:srcRect/>
          <a:stretch>
            <a:fillRect/>
          </a:stretch>
        </p:blipFill>
        <p:spPr bwMode="auto">
          <a:xfrm>
            <a:off x="299206" y="792134"/>
            <a:ext cx="668322" cy="6683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6474" y="148673"/>
            <a:ext cx="4335780" cy="337185"/>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安全性</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奥拉西坦相对禁忌症更少，安全性更好</a:t>
            </a:r>
          </a:p>
        </p:txBody>
      </p:sp>
      <p:pic>
        <p:nvPicPr>
          <p:cNvPr id="3" name="图片 2"/>
          <p:cNvPicPr>
            <a:picLocks noChangeAspect="1"/>
          </p:cNvPicPr>
          <p:nvPr/>
        </p:nvPicPr>
        <p:blipFill>
          <a:blip r:embed="rId3"/>
          <a:stretch>
            <a:fillRect/>
          </a:stretch>
        </p:blipFill>
        <p:spPr>
          <a:xfrm>
            <a:off x="152825" y="192466"/>
            <a:ext cx="352784" cy="321884"/>
          </a:xfrm>
          <a:prstGeom prst="rect">
            <a:avLst/>
          </a:prstGeom>
        </p:spPr>
      </p:pic>
      <p:sp>
        <p:nvSpPr>
          <p:cNvPr id="4" name="文本框 3"/>
          <p:cNvSpPr txBox="1"/>
          <p:nvPr/>
        </p:nvSpPr>
        <p:spPr>
          <a:xfrm>
            <a:off x="993909" y="741167"/>
            <a:ext cx="7566871" cy="829945"/>
          </a:xfrm>
          <a:prstGeom prst="rect">
            <a:avLst/>
          </a:prstGeom>
          <a:noFill/>
        </p:spPr>
        <p:txBody>
          <a:bodyPr wrap="square" rtlCol="0">
            <a:spAutoFit/>
          </a:bodyPr>
          <a:lstStyle/>
          <a:p>
            <a:pPr>
              <a:lnSpc>
                <a:spcPct val="10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说明书收载的安全性信息：</a:t>
            </a:r>
          </a:p>
          <a:p>
            <a:pPr marL="285750" indent="-285750">
              <a:lnSpc>
                <a:spcPct val="100000"/>
              </a:lnSpc>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据国外文献报道，</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奥拉西坦的不良反应少见</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，少数患者出现精神兴奋和睡眠异常。仅个别患者出现恶心和胃部不适。本品急性毒性低，小鼠灌胃给药</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10g/kg</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、静注给药</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2g/kg</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和大鼠灌胃给药</a:t>
            </a: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10g/kg</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均未见动物死亡；未表现出致突变性、致癌作用和生殖毒性。</a:t>
            </a:r>
          </a:p>
        </p:txBody>
      </p:sp>
      <p:sp>
        <p:nvSpPr>
          <p:cNvPr id="7" name="文本框 6"/>
          <p:cNvSpPr txBox="1"/>
          <p:nvPr/>
        </p:nvSpPr>
        <p:spPr>
          <a:xfrm>
            <a:off x="107950" y="4793021"/>
            <a:ext cx="8533975" cy="246221"/>
          </a:xfrm>
          <a:prstGeom prst="rect">
            <a:avLst/>
          </a:prstGeom>
          <a:noFill/>
        </p:spPr>
        <p:txBody>
          <a:bodyPr wrap="square">
            <a:spAutoFit/>
          </a:bodyPr>
          <a:lstStyle/>
          <a:p>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国家药监局关于修订吡拉西坦制剂说明书的公告（</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年第</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53</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号）</a:t>
            </a:r>
          </a:p>
          <a:p>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张倩</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奥拉西坦与吡拉西坦治疗脑卒中伴认知功能障碍的临床疗效与安全性对比</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中国现代药物应用</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,2021,15(01):121-123.DOI:10.14164/j.cnki.cn11-5581/r.2021.01.053.</a:t>
            </a:r>
          </a:p>
        </p:txBody>
      </p:sp>
      <p:pic>
        <p:nvPicPr>
          <p:cNvPr id="6146" name="Picture 2" descr="Prospect of Alternative Dispute Resolution in Criminal Justice System ..."/>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813" b="96875" l="2969" r="97813">
                        <a14:foregroundMark x1="50000" y1="7813" x2="50000" y2="7813"/>
                        <a14:foregroundMark x1="49531" y1="2813" x2="49531" y2="2813"/>
                        <a14:foregroundMark x1="93125" y1="48438" x2="93125" y2="48438"/>
                        <a14:foregroundMark x1="97813" y1="50313" x2="97813" y2="50313"/>
                        <a14:foregroundMark x1="51406" y1="91563" x2="51406" y2="91563"/>
                        <a14:foregroundMark x1="49688" y1="96875" x2="49688" y2="96875"/>
                        <a14:foregroundMark x1="7344" y1="47344" x2="7344" y2="47344"/>
                        <a14:foregroundMark x1="2969" y1="50469" x2="2969" y2="50469"/>
                      </a14:backgroundRemoval>
                    </a14:imgEffect>
                  </a14:imgLayer>
                </a14:imgProps>
              </a:ext>
              <a:ext uri="{28A0092B-C50C-407E-A947-70E740481C1C}">
                <a14:useLocalDpi xmlns:a14="http://schemas.microsoft.com/office/drawing/2010/main" val="0"/>
              </a:ext>
            </a:extLst>
          </a:blip>
          <a:srcRect/>
          <a:stretch>
            <a:fillRect/>
          </a:stretch>
        </p:blipFill>
        <p:spPr bwMode="auto">
          <a:xfrm>
            <a:off x="426474" y="1948436"/>
            <a:ext cx="514350" cy="51435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993909" y="3100903"/>
            <a:ext cx="7566871" cy="1845310"/>
          </a:xfrm>
          <a:prstGeom prst="rect">
            <a:avLst/>
          </a:prstGeom>
          <a:noFill/>
        </p:spPr>
        <p:txBody>
          <a:bodyPr wrap="square" rtlCol="0">
            <a:spAutoFit/>
          </a:bodyPr>
          <a:lstStyle/>
          <a:p>
            <a:pPr>
              <a:lnSpc>
                <a:spcPct val="10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本品安全性方面的优势</a:t>
            </a:r>
            <a:r>
              <a:rPr lang="zh-CN" sz="1200" dirty="0">
                <a:latin typeface="微软雅黑" panose="020B0503020204020204" pitchFamily="34" charset="-122"/>
                <a:ea typeface="微软雅黑" panose="020B0503020204020204" pitchFamily="34" charset="-122"/>
                <a:cs typeface="微软雅黑" panose="020B0503020204020204" pitchFamily="34" charset="-122"/>
              </a:rPr>
              <a:t>：</a:t>
            </a:r>
          </a:p>
          <a:p>
            <a:pPr marL="285750" indent="-285750">
              <a:lnSpc>
                <a:spcPct val="100000"/>
              </a:lnSpc>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根据国家药监局决定对吡拉西坦制剂说明书内容进行的统一修订，</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在</a:t>
            </a:r>
            <a:r>
              <a:rPr lang="zh-CN"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【注意事项】</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中标明对严重出血或存在出血风险的患者谨慎使用；在</a:t>
            </a:r>
            <a:r>
              <a:rPr lang="zh-CN"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【禁忌】</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中标明重度肝功能障碍患者禁用、锥体外系疾病，</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Huntington</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舞蹈症者禁用、脑出血患者禁用</a:t>
            </a:r>
            <a:r>
              <a:rPr lang="en-US" altLang="zh-CN" sz="12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；相对来说奥拉西坦片禁忌症更少，安全性更高；</a:t>
            </a:r>
            <a:endPar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Wingdings" panose="05000000000000000000" pitchFamily="2" charset="2"/>
              <a:buChar char="u"/>
            </a:pPr>
            <a:endParaRPr lang="en-US" altLang="zh-CN" sz="12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00000"/>
              </a:lnSpc>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对于脑卒中伴认知障碍的治疗对比中，奥拉西坦和吡拉西坦相比，</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吡拉西坦可能导致严重的肝功能损害，主要表现为转氨酶升高，因此肝功能障碍者应慎用</a:t>
            </a:r>
            <a:r>
              <a:rPr lang="en-US" altLang="zh-CN" sz="1200" b="1" baseline="30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同时奥拉西坦与吡拉西坦相比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奥拉西坦在疗效上有着明显优势 </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且兼顾了安全性。</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148" name="Picture 4" descr="点赞手指元素素材下载-正版素材400999087-摄图网"/>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9951" y="3048057"/>
            <a:ext cx="643958" cy="706452"/>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007879" y="1927982"/>
            <a:ext cx="7566871" cy="645160"/>
          </a:xfrm>
          <a:prstGeom prst="rect">
            <a:avLst/>
          </a:prstGeom>
          <a:noFill/>
        </p:spPr>
        <p:txBody>
          <a:bodyPr wrap="square" rtlCol="0">
            <a:spAutoFit/>
          </a:bodyPr>
          <a:lstStyle/>
          <a:p>
            <a:pPr>
              <a:lnSpc>
                <a:spcPct val="10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本品不良反应发生情况：</a:t>
            </a:r>
          </a:p>
          <a:p>
            <a:pPr marL="285750" indent="-285750">
              <a:lnSpc>
                <a:spcPct val="100000"/>
              </a:lnSpc>
              <a:buFont typeface="Wingdings" panose="05000000000000000000" pitchFamily="2" charset="2"/>
              <a:buChar char="u"/>
            </a:pPr>
            <a:r>
              <a:rPr lang="zh-CN" sz="1200" b="1" dirty="0">
                <a:latin typeface="微软雅黑" panose="020B0503020204020204" pitchFamily="34" charset="-122"/>
                <a:ea typeface="微软雅黑" panose="020B0503020204020204" pitchFamily="34" charset="-122"/>
                <a:cs typeface="微软雅黑" panose="020B0503020204020204" pitchFamily="34" charset="-122"/>
              </a:rPr>
              <a:t>我国上市后</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药品不良反应监测发现本品有胃肠系统（口干、恶心等）、皮肤及皮下组织（瘙痒等）、精神类反应（失眠、烦躁等）、神经系统（头晕、头痛等）、免疫系统（过敏样反应等）、肝肾功能</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异常等。</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救护车"/>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2110" y="819150"/>
            <a:ext cx="622300" cy="622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6474" y="148673"/>
            <a:ext cx="4538980" cy="337185"/>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相较于吡拉西坦效果更好，安全性更高。</a:t>
            </a:r>
          </a:p>
        </p:txBody>
      </p:sp>
      <p:pic>
        <p:nvPicPr>
          <p:cNvPr id="3" name="图片 2"/>
          <p:cNvPicPr>
            <a:picLocks noChangeAspect="1"/>
          </p:cNvPicPr>
          <p:nvPr/>
        </p:nvPicPr>
        <p:blipFill>
          <a:blip r:embed="rId3"/>
          <a:stretch>
            <a:fillRect/>
          </a:stretch>
        </p:blipFill>
        <p:spPr>
          <a:xfrm>
            <a:off x="152825" y="192466"/>
            <a:ext cx="352784" cy="321884"/>
          </a:xfrm>
          <a:prstGeom prst="rect">
            <a:avLst/>
          </a:prstGeom>
        </p:spPr>
      </p:pic>
      <p:grpSp>
        <p:nvGrpSpPr>
          <p:cNvPr id="9" name="组合 8"/>
          <p:cNvGrpSpPr/>
          <p:nvPr/>
        </p:nvGrpSpPr>
        <p:grpSpPr>
          <a:xfrm>
            <a:off x="505609" y="895350"/>
            <a:ext cx="2879352" cy="514322"/>
            <a:chOff x="1023425" y="1339954"/>
            <a:chExt cx="3102696" cy="514322"/>
          </a:xfrm>
        </p:grpSpPr>
        <p:sp>
          <p:nvSpPr>
            <p:cNvPr id="10" name="任意多边形: 形状 9"/>
            <p:cNvSpPr/>
            <p:nvPr/>
          </p:nvSpPr>
          <p:spPr>
            <a:xfrm>
              <a:off x="1023425" y="1339954"/>
              <a:ext cx="609685" cy="514322"/>
            </a:xfrm>
            <a:custGeom>
              <a:avLst/>
              <a:gdLst>
                <a:gd name="T0" fmla="*/ 8182 w 9110"/>
                <a:gd name="T1" fmla="*/ 6116 h 7685"/>
                <a:gd name="T2" fmla="*/ 7641 w 9110"/>
                <a:gd name="T3" fmla="*/ 5734 h 7685"/>
                <a:gd name="T4" fmla="*/ 5268 w 9110"/>
                <a:gd name="T5" fmla="*/ 3841 h 7685"/>
                <a:gd name="T6" fmla="*/ 7161 w 9110"/>
                <a:gd name="T7" fmla="*/ 6214 h 7685"/>
                <a:gd name="T8" fmla="*/ 7542 w 9110"/>
                <a:gd name="T9" fmla="*/ 6756 h 7685"/>
                <a:gd name="T10" fmla="*/ 8929 w 9110"/>
                <a:gd name="T11" fmla="*/ 7504 h 7685"/>
                <a:gd name="T12" fmla="*/ 8917 w 9110"/>
                <a:gd name="T13" fmla="*/ 6852 h 7685"/>
                <a:gd name="T14" fmla="*/ 5573 w 9110"/>
                <a:gd name="T15" fmla="*/ 5689 h 7685"/>
                <a:gd name="T16" fmla="*/ 7096 w 9110"/>
                <a:gd name="T17" fmla="*/ 4169 h 7685"/>
                <a:gd name="T18" fmla="*/ 5010 w 9110"/>
                <a:gd name="T19" fmla="*/ 3606 h 7685"/>
                <a:gd name="T20" fmla="*/ 8019 w 9110"/>
                <a:gd name="T21" fmla="*/ 5673 h 7685"/>
                <a:gd name="T22" fmla="*/ 8390 w 9110"/>
                <a:gd name="T23" fmla="*/ 5883 h 7685"/>
                <a:gd name="T24" fmla="*/ 8462 w 9110"/>
                <a:gd name="T25" fmla="*/ 874 h 7685"/>
                <a:gd name="T26" fmla="*/ 4231 w 9110"/>
                <a:gd name="T27" fmla="*/ 587 h 7685"/>
                <a:gd name="T28" fmla="*/ 0 w 9110"/>
                <a:gd name="T29" fmla="*/ 874 h 7685"/>
                <a:gd name="T30" fmla="*/ 2235 w 9110"/>
                <a:gd name="T31" fmla="*/ 6149 h 7685"/>
                <a:gd name="T32" fmla="*/ 5135 w 9110"/>
                <a:gd name="T33" fmla="*/ 6345 h 7685"/>
                <a:gd name="T34" fmla="*/ 5010 w 9110"/>
                <a:gd name="T35" fmla="*/ 3606 h 7685"/>
                <a:gd name="T36" fmla="*/ 6331 w 9110"/>
                <a:gd name="T37" fmla="*/ 1273 h 7685"/>
                <a:gd name="T38" fmla="*/ 7789 w 9110"/>
                <a:gd name="T39" fmla="*/ 1965 h 7685"/>
                <a:gd name="T40" fmla="*/ 6331 w 9110"/>
                <a:gd name="T41" fmla="*/ 1760 h 7685"/>
                <a:gd name="T42" fmla="*/ 4868 w 9110"/>
                <a:gd name="T43" fmla="*/ 1966 h 7685"/>
                <a:gd name="T44" fmla="*/ 4930 w 9110"/>
                <a:gd name="T45" fmla="*/ 1629 h 7685"/>
                <a:gd name="T46" fmla="*/ 6331 w 9110"/>
                <a:gd name="T47" fmla="*/ 2332 h 7685"/>
                <a:gd name="T48" fmla="*/ 7796 w 9110"/>
                <a:gd name="T49" fmla="*/ 3029 h 7685"/>
                <a:gd name="T50" fmla="*/ 6331 w 9110"/>
                <a:gd name="T51" fmla="*/ 2822 h 7685"/>
                <a:gd name="T52" fmla="*/ 4871 w 9110"/>
                <a:gd name="T53" fmla="*/ 3025 h 7685"/>
                <a:gd name="T54" fmla="*/ 4930 w 9110"/>
                <a:gd name="T55" fmla="*/ 2688 h 7685"/>
                <a:gd name="T56" fmla="*/ 3257 w 9110"/>
                <a:gd name="T57" fmla="*/ 5210 h 7685"/>
                <a:gd name="T58" fmla="*/ 1007 w 9110"/>
                <a:gd name="T59" fmla="*/ 5210 h 7685"/>
                <a:gd name="T60" fmla="*/ 732 w 9110"/>
                <a:gd name="T61" fmla="*/ 4805 h 7685"/>
                <a:gd name="T62" fmla="*/ 3533 w 9110"/>
                <a:gd name="T63" fmla="*/ 4805 h 7685"/>
                <a:gd name="T64" fmla="*/ 3597 w 9110"/>
                <a:gd name="T65" fmla="*/ 5146 h 7685"/>
                <a:gd name="T66" fmla="*/ 3257 w 9110"/>
                <a:gd name="T67" fmla="*/ 4151 h 7685"/>
                <a:gd name="T68" fmla="*/ 1007 w 9110"/>
                <a:gd name="T69" fmla="*/ 4151 h 7685"/>
                <a:gd name="T70" fmla="*/ 732 w 9110"/>
                <a:gd name="T71" fmla="*/ 3747 h 7685"/>
                <a:gd name="T72" fmla="*/ 3533 w 9110"/>
                <a:gd name="T73" fmla="*/ 3747 h 7685"/>
                <a:gd name="T74" fmla="*/ 3597 w 9110"/>
                <a:gd name="T75" fmla="*/ 4087 h 7685"/>
                <a:gd name="T76" fmla="*/ 3257 w 9110"/>
                <a:gd name="T77" fmla="*/ 3093 h 7685"/>
                <a:gd name="T78" fmla="*/ 1007 w 9110"/>
                <a:gd name="T79" fmla="*/ 3093 h 7685"/>
                <a:gd name="T80" fmla="*/ 732 w 9110"/>
                <a:gd name="T81" fmla="*/ 2690 h 7685"/>
                <a:gd name="T82" fmla="*/ 3533 w 9110"/>
                <a:gd name="T83" fmla="*/ 2690 h 7685"/>
                <a:gd name="T84" fmla="*/ 3597 w 9110"/>
                <a:gd name="T85" fmla="*/ 3028 h 7685"/>
                <a:gd name="T86" fmla="*/ 3257 w 9110"/>
                <a:gd name="T87" fmla="*/ 2034 h 7685"/>
                <a:gd name="T88" fmla="*/ 1007 w 9110"/>
                <a:gd name="T89" fmla="*/ 2033 h 7685"/>
                <a:gd name="T90" fmla="*/ 732 w 9110"/>
                <a:gd name="T91" fmla="*/ 1629 h 7685"/>
                <a:gd name="T92" fmla="*/ 3533 w 9110"/>
                <a:gd name="T93" fmla="*/ 1629 h 7685"/>
                <a:gd name="T94" fmla="*/ 3597 w 9110"/>
                <a:gd name="T95" fmla="*/ 1970 h 7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10" h="7685">
                  <a:moveTo>
                    <a:pt x="8917" y="6852"/>
                  </a:moveTo>
                  <a:lnTo>
                    <a:pt x="8182" y="6116"/>
                  </a:lnTo>
                  <a:cubicBezTo>
                    <a:pt x="8104" y="6038"/>
                    <a:pt x="8000" y="5991"/>
                    <a:pt x="7890" y="5984"/>
                  </a:cubicBezTo>
                  <a:lnTo>
                    <a:pt x="7641" y="5734"/>
                  </a:lnTo>
                  <a:cubicBezTo>
                    <a:pt x="8054" y="5076"/>
                    <a:pt x="7908" y="4212"/>
                    <a:pt x="7300" y="3727"/>
                  </a:cubicBezTo>
                  <a:cubicBezTo>
                    <a:pt x="6693" y="3242"/>
                    <a:pt x="5818" y="3292"/>
                    <a:pt x="5268" y="3841"/>
                  </a:cubicBezTo>
                  <a:cubicBezTo>
                    <a:pt x="4719" y="4391"/>
                    <a:pt x="4669" y="5266"/>
                    <a:pt x="5154" y="5873"/>
                  </a:cubicBezTo>
                  <a:cubicBezTo>
                    <a:pt x="5638" y="6481"/>
                    <a:pt x="6502" y="6628"/>
                    <a:pt x="7161" y="6214"/>
                  </a:cubicBezTo>
                  <a:lnTo>
                    <a:pt x="7411" y="6464"/>
                  </a:lnTo>
                  <a:cubicBezTo>
                    <a:pt x="7417" y="6574"/>
                    <a:pt x="7464" y="6678"/>
                    <a:pt x="7542" y="6756"/>
                  </a:cubicBezTo>
                  <a:lnTo>
                    <a:pt x="8278" y="7493"/>
                  </a:lnTo>
                  <a:cubicBezTo>
                    <a:pt x="8453" y="7680"/>
                    <a:pt x="8748" y="7685"/>
                    <a:pt x="8929" y="7504"/>
                  </a:cubicBezTo>
                  <a:cubicBezTo>
                    <a:pt x="9110" y="7323"/>
                    <a:pt x="9105" y="7028"/>
                    <a:pt x="8918" y="6853"/>
                  </a:cubicBezTo>
                  <a:lnTo>
                    <a:pt x="8917" y="6852"/>
                  </a:lnTo>
                  <a:close/>
                  <a:moveTo>
                    <a:pt x="7107" y="5678"/>
                  </a:moveTo>
                  <a:cubicBezTo>
                    <a:pt x="6688" y="6110"/>
                    <a:pt x="5998" y="6115"/>
                    <a:pt x="5573" y="5689"/>
                  </a:cubicBezTo>
                  <a:cubicBezTo>
                    <a:pt x="5149" y="5264"/>
                    <a:pt x="5155" y="4574"/>
                    <a:pt x="5586" y="4156"/>
                  </a:cubicBezTo>
                  <a:cubicBezTo>
                    <a:pt x="6008" y="3748"/>
                    <a:pt x="6680" y="3753"/>
                    <a:pt x="7096" y="4169"/>
                  </a:cubicBezTo>
                  <a:cubicBezTo>
                    <a:pt x="7511" y="4585"/>
                    <a:pt x="7516" y="5257"/>
                    <a:pt x="7107" y="5678"/>
                  </a:cubicBezTo>
                  <a:close/>
                  <a:moveTo>
                    <a:pt x="5010" y="3606"/>
                  </a:moveTo>
                  <a:cubicBezTo>
                    <a:pt x="5735" y="2881"/>
                    <a:pt x="6910" y="2881"/>
                    <a:pt x="7635" y="3606"/>
                  </a:cubicBezTo>
                  <a:cubicBezTo>
                    <a:pt x="8177" y="4150"/>
                    <a:pt x="8330" y="4970"/>
                    <a:pt x="8019" y="5673"/>
                  </a:cubicBezTo>
                  <a:lnTo>
                    <a:pt x="8023" y="5677"/>
                  </a:lnTo>
                  <a:cubicBezTo>
                    <a:pt x="8162" y="5711"/>
                    <a:pt x="8289" y="5782"/>
                    <a:pt x="8390" y="5883"/>
                  </a:cubicBezTo>
                  <a:lnTo>
                    <a:pt x="8462" y="5956"/>
                  </a:lnTo>
                  <a:lnTo>
                    <a:pt x="8462" y="874"/>
                  </a:lnTo>
                  <a:cubicBezTo>
                    <a:pt x="8462" y="794"/>
                    <a:pt x="6972" y="0"/>
                    <a:pt x="6227" y="0"/>
                  </a:cubicBezTo>
                  <a:cubicBezTo>
                    <a:pt x="5520" y="4"/>
                    <a:pt x="4828" y="207"/>
                    <a:pt x="4231" y="587"/>
                  </a:cubicBezTo>
                  <a:cubicBezTo>
                    <a:pt x="3634" y="207"/>
                    <a:pt x="2942" y="4"/>
                    <a:pt x="2235" y="0"/>
                  </a:cubicBezTo>
                  <a:cubicBezTo>
                    <a:pt x="1490" y="0"/>
                    <a:pt x="0" y="794"/>
                    <a:pt x="0" y="874"/>
                  </a:cubicBezTo>
                  <a:lnTo>
                    <a:pt x="0" y="6539"/>
                  </a:lnTo>
                  <a:cubicBezTo>
                    <a:pt x="0" y="6629"/>
                    <a:pt x="1588" y="6149"/>
                    <a:pt x="2235" y="6149"/>
                  </a:cubicBezTo>
                  <a:cubicBezTo>
                    <a:pt x="2883" y="6149"/>
                    <a:pt x="4181" y="6781"/>
                    <a:pt x="4229" y="6781"/>
                  </a:cubicBezTo>
                  <a:cubicBezTo>
                    <a:pt x="4229" y="6781"/>
                    <a:pt x="4869" y="6442"/>
                    <a:pt x="5135" y="6345"/>
                  </a:cubicBezTo>
                  <a:cubicBezTo>
                    <a:pt x="4299" y="5644"/>
                    <a:pt x="4243" y="4378"/>
                    <a:pt x="5012" y="3605"/>
                  </a:cubicBezTo>
                  <a:lnTo>
                    <a:pt x="5010" y="3606"/>
                  </a:lnTo>
                  <a:close/>
                  <a:moveTo>
                    <a:pt x="4930" y="1629"/>
                  </a:moveTo>
                  <a:cubicBezTo>
                    <a:pt x="5383" y="1319"/>
                    <a:pt x="6002" y="1273"/>
                    <a:pt x="6331" y="1273"/>
                  </a:cubicBezTo>
                  <a:cubicBezTo>
                    <a:pt x="6659" y="1273"/>
                    <a:pt x="7278" y="1319"/>
                    <a:pt x="7731" y="1629"/>
                  </a:cubicBezTo>
                  <a:cubicBezTo>
                    <a:pt x="7838" y="1707"/>
                    <a:pt x="7863" y="1856"/>
                    <a:pt x="7789" y="1965"/>
                  </a:cubicBezTo>
                  <a:cubicBezTo>
                    <a:pt x="7714" y="2074"/>
                    <a:pt x="7567" y="2104"/>
                    <a:pt x="7455" y="2034"/>
                  </a:cubicBezTo>
                  <a:cubicBezTo>
                    <a:pt x="7203" y="1861"/>
                    <a:pt x="6794" y="1760"/>
                    <a:pt x="6331" y="1760"/>
                  </a:cubicBezTo>
                  <a:cubicBezTo>
                    <a:pt x="5868" y="1760"/>
                    <a:pt x="5458" y="1859"/>
                    <a:pt x="5206" y="2031"/>
                  </a:cubicBezTo>
                  <a:cubicBezTo>
                    <a:pt x="5095" y="2106"/>
                    <a:pt x="4944" y="2077"/>
                    <a:pt x="4868" y="1966"/>
                  </a:cubicBezTo>
                  <a:cubicBezTo>
                    <a:pt x="4792" y="1855"/>
                    <a:pt x="4820" y="1703"/>
                    <a:pt x="4931" y="1627"/>
                  </a:cubicBezTo>
                  <a:lnTo>
                    <a:pt x="4930" y="1629"/>
                  </a:lnTo>
                  <a:close/>
                  <a:moveTo>
                    <a:pt x="4930" y="2688"/>
                  </a:moveTo>
                  <a:cubicBezTo>
                    <a:pt x="5383" y="2378"/>
                    <a:pt x="6002" y="2332"/>
                    <a:pt x="6331" y="2332"/>
                  </a:cubicBezTo>
                  <a:cubicBezTo>
                    <a:pt x="6659" y="2332"/>
                    <a:pt x="7278" y="2378"/>
                    <a:pt x="7731" y="2688"/>
                  </a:cubicBezTo>
                  <a:cubicBezTo>
                    <a:pt x="7843" y="2764"/>
                    <a:pt x="7872" y="2917"/>
                    <a:pt x="7796" y="3029"/>
                  </a:cubicBezTo>
                  <a:cubicBezTo>
                    <a:pt x="7720" y="3141"/>
                    <a:pt x="7567" y="3170"/>
                    <a:pt x="7455" y="3093"/>
                  </a:cubicBezTo>
                  <a:cubicBezTo>
                    <a:pt x="7203" y="2921"/>
                    <a:pt x="6794" y="2822"/>
                    <a:pt x="6331" y="2822"/>
                  </a:cubicBezTo>
                  <a:cubicBezTo>
                    <a:pt x="5868" y="2822"/>
                    <a:pt x="5458" y="2920"/>
                    <a:pt x="5206" y="3093"/>
                  </a:cubicBezTo>
                  <a:cubicBezTo>
                    <a:pt x="5094" y="3165"/>
                    <a:pt x="4946" y="3135"/>
                    <a:pt x="4871" y="3025"/>
                  </a:cubicBezTo>
                  <a:cubicBezTo>
                    <a:pt x="4797" y="2916"/>
                    <a:pt x="4823" y="2767"/>
                    <a:pt x="4930" y="2689"/>
                  </a:cubicBezTo>
                  <a:lnTo>
                    <a:pt x="4930" y="2688"/>
                  </a:lnTo>
                  <a:close/>
                  <a:moveTo>
                    <a:pt x="3597" y="5146"/>
                  </a:moveTo>
                  <a:cubicBezTo>
                    <a:pt x="3521" y="5257"/>
                    <a:pt x="3368" y="5286"/>
                    <a:pt x="3257" y="5210"/>
                  </a:cubicBezTo>
                  <a:cubicBezTo>
                    <a:pt x="3005" y="5037"/>
                    <a:pt x="2595" y="4939"/>
                    <a:pt x="2133" y="4939"/>
                  </a:cubicBezTo>
                  <a:cubicBezTo>
                    <a:pt x="1671" y="4939"/>
                    <a:pt x="1259" y="5037"/>
                    <a:pt x="1007" y="5210"/>
                  </a:cubicBezTo>
                  <a:cubicBezTo>
                    <a:pt x="896" y="5279"/>
                    <a:pt x="750" y="5248"/>
                    <a:pt x="676" y="5139"/>
                  </a:cubicBezTo>
                  <a:cubicBezTo>
                    <a:pt x="602" y="5031"/>
                    <a:pt x="627" y="4884"/>
                    <a:pt x="732" y="4805"/>
                  </a:cubicBezTo>
                  <a:cubicBezTo>
                    <a:pt x="1185" y="4495"/>
                    <a:pt x="1804" y="4449"/>
                    <a:pt x="2132" y="4449"/>
                  </a:cubicBezTo>
                  <a:cubicBezTo>
                    <a:pt x="2461" y="4449"/>
                    <a:pt x="3080" y="4495"/>
                    <a:pt x="3533" y="4805"/>
                  </a:cubicBezTo>
                  <a:cubicBezTo>
                    <a:pt x="3644" y="4882"/>
                    <a:pt x="3673" y="5034"/>
                    <a:pt x="3596" y="5146"/>
                  </a:cubicBezTo>
                  <a:lnTo>
                    <a:pt x="3597" y="5146"/>
                  </a:lnTo>
                  <a:close/>
                  <a:moveTo>
                    <a:pt x="3597" y="4087"/>
                  </a:moveTo>
                  <a:cubicBezTo>
                    <a:pt x="3521" y="4199"/>
                    <a:pt x="3368" y="4227"/>
                    <a:pt x="3257" y="4151"/>
                  </a:cubicBezTo>
                  <a:cubicBezTo>
                    <a:pt x="3005" y="3979"/>
                    <a:pt x="2595" y="3880"/>
                    <a:pt x="2133" y="3880"/>
                  </a:cubicBezTo>
                  <a:cubicBezTo>
                    <a:pt x="1671" y="3880"/>
                    <a:pt x="1259" y="3979"/>
                    <a:pt x="1007" y="4151"/>
                  </a:cubicBezTo>
                  <a:cubicBezTo>
                    <a:pt x="896" y="4227"/>
                    <a:pt x="744" y="4198"/>
                    <a:pt x="668" y="4087"/>
                  </a:cubicBezTo>
                  <a:cubicBezTo>
                    <a:pt x="592" y="3975"/>
                    <a:pt x="620" y="3823"/>
                    <a:pt x="732" y="3747"/>
                  </a:cubicBezTo>
                  <a:cubicBezTo>
                    <a:pt x="1185" y="3437"/>
                    <a:pt x="1804" y="3391"/>
                    <a:pt x="2132" y="3391"/>
                  </a:cubicBezTo>
                  <a:cubicBezTo>
                    <a:pt x="2461" y="3391"/>
                    <a:pt x="3080" y="3437"/>
                    <a:pt x="3533" y="3747"/>
                  </a:cubicBezTo>
                  <a:cubicBezTo>
                    <a:pt x="3644" y="3824"/>
                    <a:pt x="3672" y="3976"/>
                    <a:pt x="3596" y="4087"/>
                  </a:cubicBezTo>
                  <a:lnTo>
                    <a:pt x="3597" y="4087"/>
                  </a:lnTo>
                  <a:close/>
                  <a:moveTo>
                    <a:pt x="3597" y="3028"/>
                  </a:moveTo>
                  <a:cubicBezTo>
                    <a:pt x="3521" y="3140"/>
                    <a:pt x="3369" y="3170"/>
                    <a:pt x="3257" y="3093"/>
                  </a:cubicBezTo>
                  <a:cubicBezTo>
                    <a:pt x="3005" y="2920"/>
                    <a:pt x="2595" y="2821"/>
                    <a:pt x="2133" y="2821"/>
                  </a:cubicBezTo>
                  <a:cubicBezTo>
                    <a:pt x="1671" y="2821"/>
                    <a:pt x="1259" y="2920"/>
                    <a:pt x="1007" y="3093"/>
                  </a:cubicBezTo>
                  <a:cubicBezTo>
                    <a:pt x="896" y="3170"/>
                    <a:pt x="744" y="3141"/>
                    <a:pt x="668" y="3029"/>
                  </a:cubicBezTo>
                  <a:cubicBezTo>
                    <a:pt x="592" y="2918"/>
                    <a:pt x="620" y="2766"/>
                    <a:pt x="732" y="2690"/>
                  </a:cubicBezTo>
                  <a:cubicBezTo>
                    <a:pt x="1185" y="2380"/>
                    <a:pt x="1804" y="2333"/>
                    <a:pt x="2132" y="2333"/>
                  </a:cubicBezTo>
                  <a:cubicBezTo>
                    <a:pt x="2461" y="2333"/>
                    <a:pt x="3080" y="2380"/>
                    <a:pt x="3533" y="2690"/>
                  </a:cubicBezTo>
                  <a:cubicBezTo>
                    <a:pt x="3643" y="2766"/>
                    <a:pt x="3672" y="2917"/>
                    <a:pt x="3596" y="3028"/>
                  </a:cubicBezTo>
                  <a:lnTo>
                    <a:pt x="3597" y="3028"/>
                  </a:lnTo>
                  <a:close/>
                  <a:moveTo>
                    <a:pt x="3597" y="1970"/>
                  </a:moveTo>
                  <a:cubicBezTo>
                    <a:pt x="3521" y="2081"/>
                    <a:pt x="3368" y="2110"/>
                    <a:pt x="3257" y="2034"/>
                  </a:cubicBezTo>
                  <a:cubicBezTo>
                    <a:pt x="3005" y="1861"/>
                    <a:pt x="2595" y="1760"/>
                    <a:pt x="2133" y="1760"/>
                  </a:cubicBezTo>
                  <a:cubicBezTo>
                    <a:pt x="1671" y="1760"/>
                    <a:pt x="1259" y="1861"/>
                    <a:pt x="1007" y="2033"/>
                  </a:cubicBezTo>
                  <a:cubicBezTo>
                    <a:pt x="896" y="2102"/>
                    <a:pt x="750" y="2071"/>
                    <a:pt x="676" y="1963"/>
                  </a:cubicBezTo>
                  <a:cubicBezTo>
                    <a:pt x="602" y="1854"/>
                    <a:pt x="627" y="1707"/>
                    <a:pt x="732" y="1629"/>
                  </a:cubicBezTo>
                  <a:cubicBezTo>
                    <a:pt x="1185" y="1319"/>
                    <a:pt x="1804" y="1273"/>
                    <a:pt x="2132" y="1273"/>
                  </a:cubicBezTo>
                  <a:cubicBezTo>
                    <a:pt x="2461" y="1273"/>
                    <a:pt x="3080" y="1319"/>
                    <a:pt x="3533" y="1629"/>
                  </a:cubicBezTo>
                  <a:cubicBezTo>
                    <a:pt x="3644" y="1705"/>
                    <a:pt x="3673" y="1858"/>
                    <a:pt x="3596" y="1969"/>
                  </a:cubicBezTo>
                  <a:lnTo>
                    <a:pt x="3597" y="19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微软雅黑" panose="020B0503020204020204" pitchFamily="34" charset="-122"/>
                <a:ea typeface="微软雅黑" panose="020B0503020204020204" pitchFamily="34" charset="-122"/>
              </a:endParaRPr>
            </a:p>
          </p:txBody>
        </p:sp>
        <p:sp>
          <p:nvSpPr>
            <p:cNvPr id="11" name="文本框 10"/>
            <p:cNvSpPr txBox="1"/>
            <p:nvPr/>
          </p:nvSpPr>
          <p:spPr>
            <a:xfrm>
              <a:off x="1633110" y="1339954"/>
              <a:ext cx="2493011" cy="422295"/>
            </a:xfrm>
            <a:prstGeom prst="rect">
              <a:avLst/>
            </a:prstGeom>
            <a:noFill/>
          </p:spPr>
          <p:txBody>
            <a:bodyPr wrap="square" rtlCol="0">
              <a:spAutoFit/>
            </a:bodyPr>
            <a:lstStyle/>
            <a:p>
              <a:pPr fontAlgn="auto">
                <a:lnSpc>
                  <a:spcPct val="150000"/>
                </a:lnSpc>
              </a:pPr>
              <a:r>
                <a:rPr lang="zh-CN" altLang="en-US" sz="1600" b="1" dirty="0">
                  <a:latin typeface="微软雅黑" panose="020B0503020204020204" pitchFamily="34" charset="-122"/>
                  <a:ea typeface="微软雅黑" panose="020B0503020204020204" pitchFamily="34" charset="-122"/>
                </a:rPr>
                <a:t>临床研究：</a:t>
              </a:r>
            </a:p>
          </p:txBody>
        </p:sp>
      </p:grpSp>
      <p:sp>
        <p:nvSpPr>
          <p:cNvPr id="12" name="文本框 11"/>
          <p:cNvSpPr txBox="1"/>
          <p:nvPr/>
        </p:nvSpPr>
        <p:spPr>
          <a:xfrm>
            <a:off x="453787" y="1573368"/>
            <a:ext cx="3432413" cy="267652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一项对比奥拉西坦（观察组）和吡拉西坦（对照组）对于卒中认知障碍患者的治疗效果对比研究，结果显示</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奥拉西坦能有效改善患者认知功能障碍，其临床疗效比吡拉西坦更优，且不良反应少，安全性高。</a:t>
            </a:r>
            <a:r>
              <a:rPr lang="en-US" altLang="zh-CN" sz="1600" baseline="30000" dirty="0">
                <a:latin typeface="微软雅黑" panose="020B0503020204020204" pitchFamily="34" charset="-122"/>
                <a:ea typeface="微软雅黑" panose="020B0503020204020204" pitchFamily="34" charset="-122"/>
                <a:cs typeface="微软雅黑" panose="020B0503020204020204" pitchFamily="34" charset="-122"/>
              </a:rPr>
              <a:t> [1]</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3" name="组合 12"/>
          <p:cNvGrpSpPr/>
          <p:nvPr/>
        </p:nvGrpSpPr>
        <p:grpSpPr>
          <a:xfrm>
            <a:off x="4102325" y="819330"/>
            <a:ext cx="4660265" cy="3705264"/>
            <a:chOff x="5277713" y="1344138"/>
            <a:chExt cx="6388874" cy="4458904"/>
          </a:xfrm>
        </p:grpSpPr>
        <p:graphicFrame>
          <p:nvGraphicFramePr>
            <p:cNvPr id="14" name="图表 13"/>
            <p:cNvGraphicFramePr/>
            <p:nvPr/>
          </p:nvGraphicFramePr>
          <p:xfrm>
            <a:off x="5277713" y="1344138"/>
            <a:ext cx="6388874" cy="3104006"/>
          </p:xfrm>
          <a:graphic>
            <a:graphicData uri="http://schemas.openxmlformats.org/drawingml/2006/chart">
              <c:chart xmlns:c="http://schemas.openxmlformats.org/drawingml/2006/chart" xmlns:r="http://schemas.openxmlformats.org/officeDocument/2006/relationships" r:id="rId4"/>
            </a:graphicData>
          </a:graphic>
        </p:graphicFrame>
        <p:pic>
          <p:nvPicPr>
            <p:cNvPr id="15" name="图片 14"/>
            <p:cNvPicPr>
              <a:picLocks noChangeAspect="1"/>
            </p:cNvPicPr>
            <p:nvPr/>
          </p:nvPicPr>
          <p:blipFill>
            <a:blip r:embed="rId5"/>
            <a:stretch>
              <a:fillRect/>
            </a:stretch>
          </p:blipFill>
          <p:spPr>
            <a:xfrm>
              <a:off x="5282715" y="4423691"/>
              <a:ext cx="6284649" cy="1379351"/>
            </a:xfrm>
            <a:prstGeom prst="rect">
              <a:avLst/>
            </a:prstGeom>
          </p:spPr>
        </p:pic>
      </p:grpSp>
      <p:sp>
        <p:nvSpPr>
          <p:cNvPr id="16" name="文本框 15"/>
          <p:cNvSpPr txBox="1"/>
          <p:nvPr/>
        </p:nvSpPr>
        <p:spPr>
          <a:xfrm>
            <a:off x="156238" y="4825550"/>
            <a:ext cx="8533975" cy="169277"/>
          </a:xfrm>
          <a:prstGeom prst="rect">
            <a:avLst/>
          </a:prstGeom>
          <a:noFill/>
        </p:spPr>
        <p:txBody>
          <a:bodyPr wrap="square">
            <a:spAutoFit/>
          </a:bodyPr>
          <a:lstStyle/>
          <a:p>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徐骏鹏</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翁合妹</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吡拉西坦与奥拉西坦的药理分析及其临床对照探究</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[J]. </a:t>
            </a:r>
            <a:r>
              <a:rPr lang="zh-CN" altLang="en-US"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当代医学</a:t>
            </a:r>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,2020,26(9):38-40. DOI:10.3969/j.issn.1009-4393.2020.09.013.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6474" y="148673"/>
            <a:ext cx="2913380" cy="337185"/>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众多指南共识推荐用药</a:t>
            </a:r>
          </a:p>
        </p:txBody>
      </p:sp>
      <p:pic>
        <p:nvPicPr>
          <p:cNvPr id="3" name="图片 2"/>
          <p:cNvPicPr>
            <a:picLocks noChangeAspect="1"/>
          </p:cNvPicPr>
          <p:nvPr/>
        </p:nvPicPr>
        <p:blipFill>
          <a:blip r:embed="rId3"/>
          <a:stretch>
            <a:fillRect/>
          </a:stretch>
        </p:blipFill>
        <p:spPr>
          <a:xfrm>
            <a:off x="152825" y="192466"/>
            <a:ext cx="352784" cy="321884"/>
          </a:xfrm>
          <a:prstGeom prst="rect">
            <a:avLst/>
          </a:prstGeom>
        </p:spPr>
      </p:pic>
      <p:sp>
        <p:nvSpPr>
          <p:cNvPr id="6" name="文本框 5"/>
          <p:cNvSpPr txBox="1"/>
          <p:nvPr/>
        </p:nvSpPr>
        <p:spPr>
          <a:xfrm>
            <a:off x="445524" y="768350"/>
            <a:ext cx="8272146" cy="3829685"/>
          </a:xfrm>
          <a:prstGeom prst="rect">
            <a:avLst/>
          </a:prstGeom>
          <a:noFill/>
        </p:spPr>
        <p:txBody>
          <a:bodyPr wrap="square" rtlCol="0">
            <a:spAutoFit/>
          </a:bodyPr>
          <a:lstStyle/>
          <a:p>
            <a:pPr fontAlgn="auto">
              <a:lnSpc>
                <a:spcPct val="150000"/>
              </a:lnSpc>
            </a:pPr>
            <a:r>
              <a:rPr lang="zh-CN" sz="1400" b="1" dirty="0">
                <a:latin typeface="微软雅黑" panose="020B0503020204020204" pitchFamily="34" charset="-122"/>
                <a:ea typeface="微软雅黑" panose="020B0503020204020204" pitchFamily="34" charset="-122"/>
                <a:cs typeface="微软雅黑" panose="020B0503020204020204" pitchFamily="34" charset="-122"/>
              </a:rPr>
              <a:t>临床指南/诊疗规范推荐情况：</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zh-CN" sz="1200" b="1" dirty="0">
              <a:latin typeface="微软雅黑" panose="020B0503020204020204" pitchFamily="34" charset="-122"/>
              <a:ea typeface="微软雅黑" panose="020B0503020204020204" pitchFamily="34" charset="-122"/>
              <a:cs typeface="微软雅黑" panose="020B0503020204020204" pitchFamily="34" charset="-122"/>
            </a:endParaRPr>
          </a:p>
          <a:p>
            <a:pPr marL="171450" lvl="1" indent="-171450">
              <a:lnSpc>
                <a:spcPct val="140000"/>
              </a:lnSpc>
              <a:buFont typeface="Wingdings" panose="05000000000000000000" pitchFamily="2" charset="2"/>
              <a:buChar char="u"/>
            </a:pP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《CO</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中毒迟发性脑病诊断与治疗中国专家共识</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2021》</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：奥拉西坦</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具有神经保护和促智作用，可对抗物理化学因素所致的脑功能损伤，阻止长期酒精滥用造成的海马神经元丢失。</a:t>
            </a:r>
            <a:endPar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lvl="1" indent="-171450">
              <a:lnSpc>
                <a:spcPct val="140000"/>
              </a:lnSpc>
              <a:buFont typeface="Wingdings" panose="05000000000000000000" pitchFamily="2" charset="2"/>
              <a:buChar char="u"/>
            </a:pPr>
            <a:endPar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a:buFont typeface="Wingdings" panose="05000000000000000000" pitchFamily="2" charset="2"/>
              <a:buChar char="u"/>
            </a:pP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脑小血管病相关认知功能障碍中国诊疗指南</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奥拉西坦</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对</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VCI</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患者的认知功能和总体临床均有改善（</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sym typeface="+mn-ea"/>
              </a:rPr>
              <a:t>Ⅱb</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级证据）；</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亦有</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Meta</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分析结果表明，奥拉西坦对</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VCI</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患者的临床疗效、认知功能、总体功能均有改善作用</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Ⅱb</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级证据</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lvl="1" indent="-171450">
              <a:lnSpc>
                <a:spcPct val="140000"/>
              </a:lnSpc>
              <a:buFont typeface="Wingdings" panose="05000000000000000000" pitchFamily="2" charset="2"/>
              <a:buChar char="u"/>
            </a:pPr>
            <a:endParaRPr lang="en-US" sz="12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lvl="1" indent="-171450">
              <a:lnSpc>
                <a:spcPct val="140000"/>
              </a:lnSpc>
              <a:buFont typeface="Wingdings" panose="05000000000000000000" pitchFamily="2" charset="2"/>
              <a:buChar char="u"/>
            </a:pP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中国防治认知功能障碍专家共识</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2006》</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：吡咯脘类药物</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可改善脑微循环，有助能量代谢，增加学习记忆能力，长期服用副作用小，某些国家将其列为抗痴呆药物。</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171450" lvl="1" indent="-171450">
              <a:lnSpc>
                <a:spcPct val="140000"/>
              </a:lnSpc>
              <a:buFont typeface="Wingdings" panose="05000000000000000000" pitchFamily="2" charset="2"/>
              <a:buChar char="u"/>
            </a:pPr>
            <a:endParaRPr 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buFont typeface="Wingdings" panose="05000000000000000000" pitchFamily="2" charset="2"/>
              <a:buChar char="u"/>
            </a:pP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糖尿病患者认知功能障碍专家共识</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奥拉西坦</a:t>
            </a:r>
            <a:r>
              <a:rPr lang="zh-CN" altLang="en-US" sz="1200" dirty="0">
                <a:solidFill>
                  <a:srgbClr val="231F20"/>
                </a:solidFill>
                <a:effectLst/>
                <a:latin typeface="微软雅黑" panose="020B0503020204020204" pitchFamily="34" charset="-122"/>
                <a:ea typeface="微软雅黑" panose="020B0503020204020204" pitchFamily="34" charset="-122"/>
                <a:cs typeface="微软雅黑" panose="020B0503020204020204" pitchFamily="34" charset="-122"/>
              </a:rPr>
              <a:t>或吡拉西坦等作为 </a:t>
            </a:r>
            <a:r>
              <a:rPr lang="en-US" altLang="zh-CN" sz="1200" dirty="0">
                <a:solidFill>
                  <a:srgbClr val="231F20"/>
                </a:solidFill>
                <a:effectLst/>
                <a:latin typeface="微软雅黑" panose="020B0503020204020204" pitchFamily="34" charset="-122"/>
                <a:ea typeface="微软雅黑" panose="020B0503020204020204" pitchFamily="34" charset="-122"/>
                <a:cs typeface="微软雅黑" panose="020B0503020204020204" pitchFamily="34" charset="-122"/>
              </a:rPr>
              <a:t>AD </a:t>
            </a:r>
            <a:r>
              <a:rPr lang="zh-CN" altLang="en-US" sz="1200" dirty="0">
                <a:solidFill>
                  <a:srgbClr val="231F20"/>
                </a:solidFill>
                <a:effectLst/>
                <a:latin typeface="微软雅黑" panose="020B0503020204020204" pitchFamily="34" charset="-122"/>
                <a:ea typeface="微软雅黑" panose="020B0503020204020204" pitchFamily="34" charset="-122"/>
                <a:cs typeface="微软雅黑" panose="020B0503020204020204" pitchFamily="34" charset="-122"/>
              </a:rPr>
              <a:t>患者的协同辅助治疗药物</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marL="171450" lvl="1" indent="-171450">
              <a:lnSpc>
                <a:spcPct val="140000"/>
              </a:lnSpc>
              <a:buFont typeface="Wingdings" panose="05000000000000000000" pitchFamily="2" charset="2"/>
              <a:buChar char="u"/>
            </a:pPr>
            <a:endParaRPr 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marL="171450" lvl="1" indent="-171450">
              <a:lnSpc>
                <a:spcPct val="140000"/>
              </a:lnSpc>
              <a:buFont typeface="Wingdings" panose="05000000000000000000" pitchFamily="2" charset="2"/>
              <a:buChar char="u"/>
            </a:pP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卒中后认知障碍管理专家共识</a:t>
            </a:r>
            <a:r>
              <a:rPr lang="en-US" altLang="zh-CN"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：奥拉西坦</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对改善</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PSCI</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的认知功能可能有效，仍需大样本临床试验进行证实（</a:t>
            </a:r>
            <a:r>
              <a:rPr lang="en-US" altLang="zh-CN" sz="1200" dirty="0" err="1">
                <a:latin typeface="微软雅黑" panose="020B0503020204020204" pitchFamily="34" charset="-122"/>
                <a:ea typeface="微软雅黑" panose="020B0503020204020204" pitchFamily="34" charset="-122"/>
                <a:cs typeface="微软雅黑" panose="020B0503020204020204" pitchFamily="34" charset="-122"/>
              </a:rPr>
              <a:t>Ⅱb</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级推荐，</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级证据）。</a:t>
            </a:r>
            <a:endParaRPr 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6474" y="148673"/>
            <a:ext cx="3116580" cy="337185"/>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创新性</a:t>
            </a:r>
            <a:r>
              <a:rPr lang="en-US" altLang="zh-CN"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大规格片剂，应用更便利</a:t>
            </a:r>
          </a:p>
        </p:txBody>
      </p:sp>
      <p:pic>
        <p:nvPicPr>
          <p:cNvPr id="3" name="图片 2"/>
          <p:cNvPicPr>
            <a:picLocks noChangeAspect="1"/>
          </p:cNvPicPr>
          <p:nvPr/>
        </p:nvPicPr>
        <p:blipFill>
          <a:blip r:embed="rId11"/>
          <a:stretch>
            <a:fillRect/>
          </a:stretch>
        </p:blipFill>
        <p:spPr>
          <a:xfrm>
            <a:off x="152825" y="192466"/>
            <a:ext cx="352784" cy="321884"/>
          </a:xfrm>
          <a:prstGeom prst="rect">
            <a:avLst/>
          </a:prstGeom>
        </p:spPr>
      </p:pic>
      <p:sp>
        <p:nvSpPr>
          <p:cNvPr id="16" name="文本框 15"/>
          <p:cNvSpPr txBox="1"/>
          <p:nvPr/>
        </p:nvSpPr>
        <p:spPr>
          <a:xfrm>
            <a:off x="156238" y="4825550"/>
            <a:ext cx="8533975" cy="246221"/>
          </a:xfrm>
          <a:prstGeom prst="rect">
            <a:avLst/>
          </a:prstGeom>
          <a:noFill/>
        </p:spPr>
        <p:txBody>
          <a:bodyPr wrap="square">
            <a:spAutoFit/>
          </a:bodyPr>
          <a:lstStyle/>
          <a:p>
            <a:r>
              <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朱广焕</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奥拉西坦与吡拉西坦治疗脑卒中后认知功能障碍的临床疗效与安全性对比</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中国现代药物应用</a:t>
            </a:r>
            <a:r>
              <a:rPr lang="en-US" altLang="zh-CN"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,2020,14(10):110-112.DOI:10.14164/j.cnki.cn11-5581/r.2020.10.051.</a:t>
            </a:r>
            <a:endParaRPr lang="zh-CN" altLang="en-US" sz="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500" b="0" i="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a:grpSpLocks noChangeAspect="1"/>
          </p:cNvGrpSpPr>
          <p:nvPr>
            <p:custDataLst>
              <p:tags r:id="rId1"/>
            </p:custDataLst>
          </p:nvPr>
        </p:nvGrpSpPr>
        <p:grpSpPr>
          <a:xfrm>
            <a:off x="727710" y="958258"/>
            <a:ext cx="7687945" cy="2710090"/>
            <a:chOff x="958363" y="1874052"/>
            <a:chExt cx="3287604" cy="3046727"/>
          </a:xfrm>
        </p:grpSpPr>
        <p:grpSp>
          <p:nvGrpSpPr>
            <p:cNvPr id="6" name="组合 5"/>
            <p:cNvGrpSpPr/>
            <p:nvPr/>
          </p:nvGrpSpPr>
          <p:grpSpPr>
            <a:xfrm>
              <a:off x="958363" y="1874052"/>
              <a:ext cx="1543862" cy="3031074"/>
              <a:chOff x="958363" y="1874052"/>
              <a:chExt cx="1543862" cy="3031074"/>
            </a:xfrm>
          </p:grpSpPr>
          <p:sp>
            <p:nvSpPr>
              <p:cNvPr id="19" name="1"/>
              <p:cNvSpPr/>
              <p:nvPr>
                <p:custDataLst>
                  <p:tags r:id="rId6"/>
                </p:custDataLst>
              </p:nvPr>
            </p:nvSpPr>
            <p:spPr>
              <a:xfrm>
                <a:off x="958363" y="2510591"/>
                <a:ext cx="1543862" cy="2394535"/>
              </a:xfrm>
              <a:prstGeom prst="roundRect">
                <a:avLst>
                  <a:gd name="adj" fmla="val 0"/>
                </a:avLst>
              </a:prstGeom>
              <a:solidFill>
                <a:schemeClr val="tx1">
                  <a:lumMod val="25000"/>
                  <a:lumOff val="75000"/>
                  <a:alpha val="2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0" name="Title-1"/>
              <p:cNvSpPr/>
              <p:nvPr>
                <p:custDataLst>
                  <p:tags r:id="rId7"/>
                </p:custDataLst>
              </p:nvPr>
            </p:nvSpPr>
            <p:spPr>
              <a:xfrm>
                <a:off x="958363" y="1874052"/>
                <a:ext cx="1543862" cy="344802"/>
              </a:xfrm>
              <a:prstGeom prst="roundRect">
                <a:avLst>
                  <a:gd name="adj" fmla="val 0"/>
                </a:avLst>
              </a:prstGeom>
              <a:solidFill>
                <a:schemeClr val="accent1"/>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zh-CN" altLang="en-US" sz="1400" b="1" dirty="0">
                    <a:solidFill>
                      <a:schemeClr val="bg1"/>
                    </a:solidFill>
                    <a:latin typeface="微软雅黑" panose="020B0503020204020204" pitchFamily="34" charset="-122"/>
                    <a:ea typeface="微软雅黑" panose="020B0503020204020204" pitchFamily="34" charset="-122"/>
                  </a:rPr>
                  <a:t>主要创新点</a:t>
                </a:r>
              </a:p>
            </p:txBody>
          </p:sp>
          <p:sp>
            <p:nvSpPr>
              <p:cNvPr id="21" name="Body-1"/>
              <p:cNvSpPr/>
              <p:nvPr>
                <p:custDataLst>
                  <p:tags r:id="rId8"/>
                </p:custDataLst>
              </p:nvPr>
            </p:nvSpPr>
            <p:spPr>
              <a:xfrm flipH="1">
                <a:off x="1074062" y="2937768"/>
                <a:ext cx="1312463" cy="1511992"/>
              </a:xfrm>
              <a:prstGeom prst="rect">
                <a:avLst/>
              </a:prstGeom>
              <a:ln>
                <a:noFill/>
              </a:ln>
            </p:spPr>
            <p:txBody>
              <a:bodyPr wrap="square" lIns="91440" tIns="45720" rIns="91440" bIns="45720" anchor="t">
                <a:spAutoFit/>
              </a:bodyPr>
              <a:lstStyle/>
              <a:p>
                <a:pPr>
                  <a:lnSpc>
                    <a:spcPct val="130000"/>
                  </a:lnSpc>
                  <a:spcBef>
                    <a:spcPts val="600"/>
                  </a:spcBef>
                </a:pP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剂型：本品为创新的片剂剂型，相较于胶囊剂储存条件更宽泛；</a:t>
                </a:r>
                <a:endParaRPr lang="en-US" altLang="zh-CN" sz="11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Bef>
                    <a:spcPts val="600"/>
                  </a:spcBef>
                </a:pP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成分</a:t>
                </a:r>
                <a:r>
                  <a:rPr lang="zh-CN" altLang="en-US" sz="1100">
                    <a:latin typeface="微软雅黑" panose="020B0503020204020204" pitchFamily="34" charset="-122"/>
                    <a:ea typeface="微软雅黑" panose="020B0503020204020204" pitchFamily="34" charset="-122"/>
                    <a:cs typeface="微软雅黑" panose="020B0503020204020204" pitchFamily="34" charset="-122"/>
                  </a:rPr>
                  <a:t>：奥拉西坦药效是</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吡拉西坦的</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3-5</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倍；</a:t>
                </a:r>
                <a:endParaRPr lang="en-US" altLang="zh-CN" sz="11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spcBef>
                    <a:spcPts val="600"/>
                  </a:spcBef>
                </a:pP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规格：</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0.8g/</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片大规格，每次</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片，患者依从性更好</a:t>
                </a:r>
              </a:p>
            </p:txBody>
          </p:sp>
        </p:grpSp>
        <p:grpSp>
          <p:nvGrpSpPr>
            <p:cNvPr id="7" name="组合 6"/>
            <p:cNvGrpSpPr/>
            <p:nvPr/>
          </p:nvGrpSpPr>
          <p:grpSpPr>
            <a:xfrm>
              <a:off x="2702105" y="1874052"/>
              <a:ext cx="1543862" cy="3046727"/>
              <a:chOff x="2702105" y="1874052"/>
              <a:chExt cx="1543862" cy="3046727"/>
            </a:xfrm>
          </p:grpSpPr>
          <p:sp>
            <p:nvSpPr>
              <p:cNvPr id="8" name="2"/>
              <p:cNvSpPr/>
              <p:nvPr>
                <p:custDataLst>
                  <p:tags r:id="rId3"/>
                </p:custDataLst>
              </p:nvPr>
            </p:nvSpPr>
            <p:spPr>
              <a:xfrm>
                <a:off x="2702105" y="2510591"/>
                <a:ext cx="1543862" cy="2394535"/>
              </a:xfrm>
              <a:prstGeom prst="roundRect">
                <a:avLst>
                  <a:gd name="adj" fmla="val 0"/>
                </a:avLst>
              </a:prstGeom>
              <a:solidFill>
                <a:schemeClr val="tx1">
                  <a:lumMod val="25000"/>
                  <a:lumOff val="75000"/>
                  <a:alpha val="2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defTabSz="914400">
                  <a:spcBef>
                    <a:spcPts val="600"/>
                  </a:spcBef>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Title-2"/>
              <p:cNvSpPr/>
              <p:nvPr>
                <p:custDataLst>
                  <p:tags r:id="rId4"/>
                </p:custDataLst>
              </p:nvPr>
            </p:nvSpPr>
            <p:spPr>
              <a:xfrm>
                <a:off x="2702105" y="1874052"/>
                <a:ext cx="1543862" cy="344802"/>
              </a:xfrm>
              <a:prstGeom prst="roundRect">
                <a:avLst>
                  <a:gd name="adj" fmla="val 0"/>
                </a:avLst>
              </a:prstGeom>
              <a:solidFill>
                <a:schemeClr val="accent2"/>
              </a:solidFill>
              <a:ln w="127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zh-CN" altLang="en-US" sz="1400" b="1" dirty="0">
                    <a:solidFill>
                      <a:schemeClr val="bg1"/>
                    </a:solidFill>
                    <a:latin typeface="微软雅黑" panose="020B0503020204020204" pitchFamily="34" charset="-122"/>
                    <a:ea typeface="微软雅黑" panose="020B0503020204020204" pitchFamily="34" charset="-122"/>
                  </a:rPr>
                  <a:t>创新点带来的优势</a:t>
                </a:r>
              </a:p>
            </p:txBody>
          </p:sp>
          <p:sp>
            <p:nvSpPr>
              <p:cNvPr id="18" name="Body-2"/>
              <p:cNvSpPr/>
              <p:nvPr>
                <p:custDataLst>
                  <p:tags r:id="rId5"/>
                </p:custDataLst>
              </p:nvPr>
            </p:nvSpPr>
            <p:spPr>
              <a:xfrm flipH="1">
                <a:off x="2758401" y="2546198"/>
                <a:ext cx="1456603" cy="2374581"/>
              </a:xfrm>
              <a:prstGeom prst="rect">
                <a:avLst/>
              </a:prstGeom>
              <a:ln>
                <a:noFill/>
              </a:ln>
            </p:spPr>
            <p:txBody>
              <a:bodyPr wrap="square" lIns="91440" tIns="45720" rIns="91440" bIns="45720" anchor="t">
                <a:spAutoFit/>
              </a:bodyPr>
              <a:lstStyle/>
              <a:p>
                <a:pPr>
                  <a:lnSpc>
                    <a:spcPct val="150000"/>
                  </a:lnSpc>
                  <a:spcBef>
                    <a:spcPts val="600"/>
                  </a:spcBef>
                </a:pP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大规格</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0.8g/</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片，</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每次一片，可以提高患者的依从性</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600"/>
                  </a:spcBef>
                </a:pP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片剂</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储存条件更宽泛，节约了储运成本。</a:t>
                </a:r>
                <a:endParaRPr lang="en-US" altLang="zh-CN"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600"/>
                  </a:spcBef>
                </a:pP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相较于吡拉西坦来说，</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肝功能异常、锥体外系疾病等患者可正常使用；且药效是吡拉西坦的</a:t>
                </a:r>
                <a:r>
                  <a:rPr lang="en-US" altLang="zh-CN"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3-5</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倍</a:t>
                </a:r>
                <a:r>
                  <a:rPr lang="en-US" altLang="zh-CN" sz="1100" baseline="30000" dirty="0">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ts val="600"/>
                  </a:spcBef>
                </a:pPr>
                <a:r>
                  <a:rPr lang="en-US" altLang="zh-CN" sz="11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100" dirty="0">
                    <a:latin typeface="微软雅黑" panose="020B0503020204020204" pitchFamily="34" charset="-122"/>
                    <a:ea typeface="微软雅黑" panose="020B0503020204020204" pitchFamily="34" charset="-122"/>
                    <a:cs typeface="微软雅黑" panose="020B0503020204020204" pitchFamily="34" charset="-122"/>
                  </a:rPr>
                  <a:t>可掰开，可研成粉末服用，</a:t>
                </a:r>
                <a:r>
                  <a:rPr lang="zh-CN" altLang="en-US"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对比胶囊剂调整剂量更方便。</a:t>
                </a:r>
                <a:endParaRPr lang="en-US" altLang="zh-CN" sz="1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22" name="矩形 21"/>
          <p:cNvSpPr/>
          <p:nvPr/>
        </p:nvSpPr>
        <p:spPr>
          <a:xfrm>
            <a:off x="784041" y="3974743"/>
            <a:ext cx="572396" cy="579913"/>
          </a:xfrm>
          <a:prstGeom prst="rect">
            <a:avLst/>
          </a:prstGeom>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创新程度</a:t>
            </a:r>
          </a:p>
        </p:txBody>
      </p:sp>
      <p:sp>
        <p:nvSpPr>
          <p:cNvPr id="23" name="1"/>
          <p:cNvSpPr/>
          <p:nvPr>
            <p:custDataLst>
              <p:tags r:id="rId2"/>
            </p:custDataLst>
          </p:nvPr>
        </p:nvSpPr>
        <p:spPr>
          <a:xfrm>
            <a:off x="1447800" y="3974743"/>
            <a:ext cx="7010045" cy="579913"/>
          </a:xfrm>
          <a:prstGeom prst="roundRect">
            <a:avLst>
              <a:gd name="adj" fmla="val 0"/>
            </a:avLst>
          </a:prstGeom>
          <a:solidFill>
            <a:schemeClr val="tx1">
              <a:lumMod val="25000"/>
              <a:lumOff val="75000"/>
              <a:alpha val="2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342900" indent="-342900" defTabSz="914400">
              <a:buFont typeface="Wingdings" panose="05000000000000000000" pitchFamily="2" charset="2"/>
              <a:buChar char="u"/>
            </a:pPr>
            <a:r>
              <a:rPr lang="zh-CN" altLang="en-US" sz="1400" b="1" dirty="0">
                <a:solidFill>
                  <a:srgbClr val="ED7D31"/>
                </a:solidFill>
                <a:latin typeface="微软雅黑" panose="020B0503020204020204" pitchFamily="34" charset="-122"/>
                <a:ea typeface="微软雅黑" panose="020B0503020204020204" pitchFamily="34" charset="-122"/>
              </a:rPr>
              <a:t>化药新三类获批，国内首个奥拉西坦片剂，且为唯一一个过评奥拉西坦剂型</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ISPRING_FIRST_PUBLISH" val="1"/>
  <p:tag name="ISPRING_OUTPUT_FOLDER" val="F:\我图VIP设计PPT上传\10月份上传文件\298"/>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82ADB108-2F67-4B4E-A97E-19ABB6FAC58E"/>
  <p:tag name="ISPRINGCLOUDFOLDERID" val="0"/>
  <p:tag name="ISPRINGCLOUDFOLDERPATH" val="Repository"/>
  <p:tag name="ISPRINGONLINEFOLDERID" val="0"/>
  <p:tag name="ISPRINGONLINEFOLDERPATH" val="Content List"/>
  <p:tag name="RESOURCE_RECORD_KEY" val="{&quot;10&quot;:[20289804]}"/>
</p:tagLst>
</file>

<file path=ppt/tags/tag2.xml><?xml version="1.0" encoding="utf-8"?>
<p:tagLst xmlns:a="http://schemas.openxmlformats.org/drawingml/2006/main" xmlns:r="http://schemas.openxmlformats.org/officeDocument/2006/relationships" xmlns:p="http://schemas.openxmlformats.org/presentationml/2006/main">
  <p:tag name="DATA_TYPE" val="OfficePlusSmartComponent"/>
  <p:tag name="OP_SCP_TAG_VERSION" val="1.0"/>
  <p:tag name="OP_SCP_CHANGE_COLOR" val="N"/>
  <p:tag name="OP_SCP_COMPONENT_TYPE" val="Relation"/>
  <p:tag name="OP_SCP_CONTENT_ID" val="MatlComponentContent-115"/>
  <p:tag name="OP_SCP_COMPONENT_INFO" val="{&quot;title&quot;:&quot;渐变阴影2项列表PPT组件&quot;,&quot;description&quot;:&quot;渐变阴影2项列表PPT组件&quot;,&quot;keywords&quot;:[&quot;渐变&quot;,&quot;阴影&quot;,&quot;2项&quot;,&quot;列表&quot;,&quot;PPT组件&quot;],&quot;labels&quot;:[]}"/>
  <p:tag name="OP_SCP_GROUP_ID" val="4e0a05e2-5735-67a8-5e4f-b68a6483770e"/>
  <p:tag name="OP_SCP_ITEM_COUNT" val="2"/>
</p:tagLst>
</file>

<file path=ppt/tags/tag3.xml><?xml version="1.0" encoding="utf-8"?>
<p:tagLst xmlns:a="http://schemas.openxmlformats.org/drawingml/2006/main" xmlns:r="http://schemas.openxmlformats.org/officeDocument/2006/relationships" xmlns:p="http://schemas.openxmlformats.org/presentationml/2006/main">
  <p:tag name="OP_SCP_ITEM_INDEX" val="1"/>
</p:tagLst>
</file>

<file path=ppt/tags/tag4.xml><?xml version="1.0" encoding="utf-8"?>
<p:tagLst xmlns:a="http://schemas.openxmlformats.org/drawingml/2006/main" xmlns:r="http://schemas.openxmlformats.org/officeDocument/2006/relationships" xmlns:p="http://schemas.openxmlformats.org/presentationml/2006/main">
  <p:tag name="OP_SCP_ITEM_INDEX" val="2"/>
</p:tagLst>
</file>

<file path=ppt/tags/tag5.xml><?xml version="1.0" encoding="utf-8"?>
<p:tagLst xmlns:a="http://schemas.openxmlformats.org/drawingml/2006/main" xmlns:r="http://schemas.openxmlformats.org/officeDocument/2006/relationships" xmlns:p="http://schemas.openxmlformats.org/presentationml/2006/main">
  <p:tag name="OP_SCP_SHAPE_TYPE" val="Title"/>
  <p:tag name="OP_SCP_ITEM_INDEX" val="2"/>
  <p:tag name="OP_SCP_DEFAULT_TEXT" val="添加标题"/>
</p:tagLst>
</file>

<file path=ppt/tags/tag6.xml><?xml version="1.0" encoding="utf-8"?>
<p:tagLst xmlns:a="http://schemas.openxmlformats.org/drawingml/2006/main" xmlns:r="http://schemas.openxmlformats.org/officeDocument/2006/relationships" xmlns:p="http://schemas.openxmlformats.org/presentationml/2006/main">
  <p:tag name="OP_SCP_SHAPE_TYPE" val="Body"/>
  <p:tag name="OP_SCP_ITEM_INDEX" val="2"/>
  <p:tag name="OP_SCP_DEFAULT_TEXT" val="单击此处添加文本，单击此处添加文本，单击此处添加文本。"/>
</p:tagLst>
</file>

<file path=ppt/tags/tag7.xml><?xml version="1.0" encoding="utf-8"?>
<p:tagLst xmlns:a="http://schemas.openxmlformats.org/drawingml/2006/main" xmlns:r="http://schemas.openxmlformats.org/officeDocument/2006/relationships" xmlns:p="http://schemas.openxmlformats.org/presentationml/2006/main">
  <p:tag name="OP_SCP_ITEM_INDEX" val="1"/>
</p:tagLst>
</file>

<file path=ppt/tags/tag8.xml><?xml version="1.0" encoding="utf-8"?>
<p:tagLst xmlns:a="http://schemas.openxmlformats.org/drawingml/2006/main" xmlns:r="http://schemas.openxmlformats.org/officeDocument/2006/relationships" xmlns:p="http://schemas.openxmlformats.org/presentationml/2006/main">
  <p:tag name="OP_SCP_SHAPE_TYPE" val="Title"/>
  <p:tag name="OP_SCP_ITEM_INDEX" val="1"/>
  <p:tag name="OP_SCP_DEFAULT_TEXT" val="添加标题"/>
</p:tagLst>
</file>

<file path=ppt/tags/tag9.xml><?xml version="1.0" encoding="utf-8"?>
<p:tagLst xmlns:a="http://schemas.openxmlformats.org/drawingml/2006/main" xmlns:r="http://schemas.openxmlformats.org/officeDocument/2006/relationships" xmlns:p="http://schemas.openxmlformats.org/presentationml/2006/main">
  <p:tag name="OP_SCP_SHAPE_TYPE" val="Body"/>
  <p:tag name="OP_SCP_ITEM_INDEX" val="1"/>
  <p:tag name="OP_SCP_DEFAULT_TEXT" val="单击此处添加文本，单击此处添加文本，单击此处添加文本。"/>
</p:tagLst>
</file>

<file path=ppt/theme/theme1.xml><?xml version="1.0" encoding="utf-8"?>
<a:theme xmlns:a="http://schemas.openxmlformats.org/drawingml/2006/main" name="第一PPT，www.1ppt.com">
  <a:themeElements>
    <a:clrScheme name="自定义 21">
      <a:dk1>
        <a:srgbClr val="000000"/>
      </a:dk1>
      <a:lt1>
        <a:srgbClr val="FFFFFF"/>
      </a:lt1>
      <a:dk2>
        <a:srgbClr val="000000"/>
      </a:dk2>
      <a:lt2>
        <a:srgbClr val="FFFFFF"/>
      </a:lt2>
      <a:accent1>
        <a:srgbClr val="0081F6"/>
      </a:accent1>
      <a:accent2>
        <a:srgbClr val="FF8A33"/>
      </a:accent2>
      <a:accent3>
        <a:srgbClr val="0081F6"/>
      </a:accent3>
      <a:accent4>
        <a:srgbClr val="FF8A33"/>
      </a:accent4>
      <a:accent5>
        <a:srgbClr val="0081F6"/>
      </a:accent5>
      <a:accent6>
        <a:srgbClr val="FF8A33"/>
      </a:accent6>
      <a:hlink>
        <a:srgbClr val="0081F6"/>
      </a:hlink>
      <a:folHlink>
        <a:srgbClr val="FF8A33"/>
      </a:folHlink>
    </a:clrScheme>
    <a:fontScheme name="自定义 1">
      <a:majorFont>
        <a:latin typeface="Calibri Light"/>
        <a:ea typeface="思源黑体 CN Bold"/>
        <a:cs typeface="Arial"/>
      </a:majorFont>
      <a:minorFont>
        <a:latin typeface="Calibri"/>
        <a:ea typeface="思源黑体 C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2703</Words>
  <Application>Microsoft Office PowerPoint</Application>
  <PresentationFormat>全屏显示(16:9)</PresentationFormat>
  <Paragraphs>116</Paragraphs>
  <Slides>10</Slides>
  <Notes>10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10</vt:i4>
      </vt:variant>
    </vt:vector>
  </HeadingPairs>
  <TitlesOfParts>
    <vt:vector size="18" baseType="lpstr">
      <vt:lpstr>思源黑体 CN Bold</vt:lpstr>
      <vt:lpstr>微软雅黑</vt:lpstr>
      <vt:lpstr>Arial</vt:lpstr>
      <vt:lpstr>Calibri</vt:lpstr>
      <vt:lpstr>Calibri Light</vt:lpstr>
      <vt:lpstr>Wingdings</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护理查房</dc:title>
  <dc:creator/>
  <cp:keywords>www.1ppt.com</cp:keywords>
  <dc:description>www.1ppt.com</dc:description>
  <cp:lastModifiedBy/>
  <cp:revision>38</cp:revision>
  <dcterms:created xsi:type="dcterms:W3CDTF">2019-05-13T21:35:00Z</dcterms:created>
  <dcterms:modified xsi:type="dcterms:W3CDTF">2025-07-18T06:11:13Z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BD6D6744B8C94B8AB29ABF8575E752EA</vt:lpwstr>
  </property>
  <property fmtid="{D5CDD505-2E9C-101B-9397-08002B2CF9AE}" pid="3" name="KSOProductBuildVer">
    <vt:lpwstr>2052-12.1.0.21915</vt:lpwstr>
  </property>
</Properties>
</file>