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13"/>
  </p:notesMasterIdLst>
  <p:handoutMasterIdLst>
    <p:handoutMasterId r:id="rId14"/>
  </p:handoutMasterIdLst>
  <p:sldIdLst>
    <p:sldId id="337" r:id="rId3"/>
    <p:sldId id="257" r:id="rId4"/>
    <p:sldId id="259" r:id="rId5"/>
    <p:sldId id="338" r:id="rId6"/>
    <p:sldId id="339" r:id="rId7"/>
    <p:sldId id="340" r:id="rId8"/>
    <p:sldId id="341" r:id="rId9"/>
    <p:sldId id="342" r:id="rId10"/>
    <p:sldId id="344" r:id="rId11"/>
    <p:sldId id="345" r:id="rId12"/>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6" userDrawn="1">
          <p15:clr>
            <a:srgbClr val="A4A3A4"/>
          </p15:clr>
        </p15:guide>
        <p15:guide id="2" pos="392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13B5B1"/>
    <a:srgbClr val="A0B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77" d="100"/>
          <a:sy n="77" d="100"/>
        </p:scale>
        <p:origin x="58" y="240"/>
      </p:cViewPr>
      <p:guideLst>
        <p:guide orient="horz" pos="2116"/>
        <p:guide pos="3927"/>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24037;&#20316;&#25991;&#20214;\1&#20135;&#21697;&#23398;&#20064;\0-&#36127;&#36131;&#20135;&#21697;&#65288;23&#24180;11&#26376;20&#26085;&#37325;&#26032;&#25972;&#29702;&#65289;\1-&#24038;&#20057;&#25289;&#35199;&#22374;&#27695;&#21270;&#38048;&#27880;&#23556;&#28082;\1-&#24187;&#28783;\&#26032;&#24314;%20Microsoft%20Excel%20&#24037;&#20316;&#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1" i="0" u="none" strike="noStrike" kern="1200" baseline="0">
                <a:solidFill>
                  <a:schemeClr val="tx1">
                    <a:lumMod val="65000"/>
                    <a:lumOff val="35000"/>
                  </a:schemeClr>
                </a:solidFill>
                <a:highlight>
                  <a:srgbClr val="000000">
                    <a:alpha val="0"/>
                  </a:srgbClr>
                </a:highlight>
                <a:latin typeface="Arial" panose="020B0604020202020204" pitchFamily="34" charset="0"/>
                <a:ea typeface="微软雅黑" panose="020B0503020204020204" pitchFamily="34" charset="-122"/>
                <a:cs typeface="+mn-cs"/>
              </a:defRPr>
            </a:pPr>
            <a:r>
              <a:rPr lang="zh-CN">
                <a:highlight>
                  <a:srgbClr val="000000">
                    <a:alpha val="0"/>
                  </a:srgbClr>
                </a:highlight>
              </a:rPr>
              <a:t>左乙拉西坦和丙戊酸钠有效率对比</a:t>
            </a:r>
          </a:p>
        </c:rich>
      </c:tx>
      <c:layout>
        <c:manualLayout>
          <c:xMode val="edge"/>
          <c:yMode val="edge"/>
          <c:x val="0.18811558240499601"/>
          <c:y val="3.0821130528466898E-4"/>
        </c:manualLayout>
      </c:layout>
      <c:overlay val="0"/>
      <c:spPr>
        <a:noFill/>
        <a:ln>
          <a:noFill/>
        </a:ln>
        <a:effectLst/>
      </c:spPr>
      <c:txPr>
        <a:bodyPr rot="0" spcFirstLastPara="1" vertOverflow="ellipsis" vert="horz" wrap="square" anchor="ctr" anchorCtr="1"/>
        <a:lstStyle/>
        <a:p>
          <a:pPr>
            <a:defRPr lang="zh-CN" sz="1200" b="1" i="0" u="none" strike="noStrike" kern="1200" baseline="0">
              <a:solidFill>
                <a:schemeClr val="tx1">
                  <a:lumMod val="65000"/>
                  <a:lumOff val="35000"/>
                </a:schemeClr>
              </a:solidFill>
              <a:highlight>
                <a:srgbClr val="000000">
                  <a:alpha val="0"/>
                </a:srgbClr>
              </a:highlight>
              <a:latin typeface="Arial" panose="020B0604020202020204" pitchFamily="34" charset="0"/>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文献图!$C$9</c:f>
              <c:strCache>
                <c:ptCount val="1"/>
                <c:pt idx="0">
                  <c:v>总数</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highlight>
                      <a:srgbClr val="000000">
                        <a:alpha val="0"/>
                      </a:srgbClr>
                    </a:highlight>
                    <a:latin typeface="Arial" panose="020B0604020202020204" pitchFamily="34" charset="0"/>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文献图!$B$10:$B$11</c:f>
              <c:strCache>
                <c:ptCount val="2"/>
                <c:pt idx="0">
                  <c:v>左乙拉西坦</c:v>
                </c:pt>
                <c:pt idx="1">
                  <c:v>丙戊酸钠</c:v>
                </c:pt>
              </c:strCache>
            </c:strRef>
          </c:cat>
          <c:val>
            <c:numRef>
              <c:f>文献图!$C$10:$C$11</c:f>
              <c:numCache>
                <c:formatCode>General</c:formatCode>
                <c:ptCount val="2"/>
                <c:pt idx="0">
                  <c:v>610</c:v>
                </c:pt>
                <c:pt idx="1">
                  <c:v>609</c:v>
                </c:pt>
              </c:numCache>
            </c:numRef>
          </c:val>
          <c:extLst>
            <c:ext xmlns:c16="http://schemas.microsoft.com/office/drawing/2014/chart" uri="{C3380CC4-5D6E-409C-BE32-E72D297353CC}">
              <c16:uniqueId val="{00000000-7294-4F3E-828B-6AD35AED0DBB}"/>
            </c:ext>
          </c:extLst>
        </c:ser>
        <c:ser>
          <c:idx val="1"/>
          <c:order val="1"/>
          <c:tx>
            <c:strRef>
              <c:f>文献图!$D$9</c:f>
              <c:strCache>
                <c:ptCount val="1"/>
                <c:pt idx="0">
                  <c:v>有效数</c:v>
                </c:pt>
              </c:strCache>
            </c:strRef>
          </c:tx>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highlight>
                      <a:srgbClr val="000000">
                        <a:alpha val="0"/>
                      </a:srgbClr>
                    </a:highlight>
                    <a:latin typeface="Arial" panose="020B0604020202020204" pitchFamily="34" charset="0"/>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文献图!$B$10:$B$11</c:f>
              <c:strCache>
                <c:ptCount val="2"/>
                <c:pt idx="0">
                  <c:v>左乙拉西坦</c:v>
                </c:pt>
                <c:pt idx="1">
                  <c:v>丙戊酸钠</c:v>
                </c:pt>
              </c:strCache>
            </c:strRef>
          </c:cat>
          <c:val>
            <c:numRef>
              <c:f>文献图!$D$10:$D$11</c:f>
              <c:numCache>
                <c:formatCode>General</c:formatCode>
                <c:ptCount val="2"/>
                <c:pt idx="0">
                  <c:v>546</c:v>
                </c:pt>
                <c:pt idx="1">
                  <c:v>519</c:v>
                </c:pt>
              </c:numCache>
            </c:numRef>
          </c:val>
          <c:extLst>
            <c:ext xmlns:c16="http://schemas.microsoft.com/office/drawing/2014/chart" uri="{C3380CC4-5D6E-409C-BE32-E72D297353CC}">
              <c16:uniqueId val="{00000001-7294-4F3E-828B-6AD35AED0DBB}"/>
            </c:ext>
          </c:extLst>
        </c:ser>
        <c:dLbls>
          <c:showLegendKey val="0"/>
          <c:showVal val="1"/>
          <c:showCatName val="0"/>
          <c:showSerName val="0"/>
          <c:showPercent val="0"/>
          <c:showBubbleSize val="0"/>
        </c:dLbls>
        <c:gapWidth val="150"/>
        <c:axId val="1276017664"/>
        <c:axId val="1276005184"/>
      </c:barChart>
      <c:lineChart>
        <c:grouping val="standard"/>
        <c:varyColors val="0"/>
        <c:ser>
          <c:idx val="2"/>
          <c:order val="2"/>
          <c:tx>
            <c:strRef>
              <c:f>文献图!$E$9</c:f>
              <c:strCache>
                <c:ptCount val="1"/>
                <c:pt idx="0">
                  <c:v>有效率</c:v>
                </c:pt>
              </c:strCache>
            </c:strRef>
          </c:tx>
          <c:spPr>
            <a:ln w="34925" cap="rnd">
              <a:solidFill>
                <a:schemeClr val="accent3"/>
              </a:solidFill>
              <a:round/>
            </a:ln>
            <a:effectLst>
              <a:outerShdw blurRad="44450" dist="25400" dir="2700000" algn="br" rotWithShape="0">
                <a:srgbClr val="000000">
                  <a:alpha val="60000"/>
                </a:srgbClr>
              </a:outerShdw>
            </a:effectLst>
          </c:spPr>
          <c:marker>
            <c:symbol val="none"/>
          </c:marker>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highlight>
                      <a:srgbClr val="000000">
                        <a:alpha val="0"/>
                      </a:srgbClr>
                    </a:highlight>
                    <a:latin typeface="Arial" panose="020B0604020202020204" pitchFamily="34" charset="0"/>
                    <a:ea typeface="微软雅黑" panose="020B0503020204020204" pitchFamily="34" charset="-122"/>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文献图!$B$10:$B$11</c:f>
              <c:strCache>
                <c:ptCount val="2"/>
                <c:pt idx="0">
                  <c:v>左乙拉西坦</c:v>
                </c:pt>
                <c:pt idx="1">
                  <c:v>丙戊酸钠</c:v>
                </c:pt>
              </c:strCache>
            </c:strRef>
          </c:cat>
          <c:val>
            <c:numRef>
              <c:f>文献图!$E$10:$E$11</c:f>
              <c:numCache>
                <c:formatCode>0%</c:formatCode>
                <c:ptCount val="2"/>
                <c:pt idx="0">
                  <c:v>0.89508196721311495</c:v>
                </c:pt>
                <c:pt idx="1">
                  <c:v>0.85221674876847298</c:v>
                </c:pt>
              </c:numCache>
            </c:numRef>
          </c:val>
          <c:smooth val="0"/>
          <c:extLst>
            <c:ext xmlns:c16="http://schemas.microsoft.com/office/drawing/2014/chart" uri="{C3380CC4-5D6E-409C-BE32-E72D297353CC}">
              <c16:uniqueId val="{00000002-7294-4F3E-828B-6AD35AED0DBB}"/>
            </c:ext>
          </c:extLst>
        </c:ser>
        <c:dLbls>
          <c:showLegendKey val="0"/>
          <c:showVal val="1"/>
          <c:showCatName val="0"/>
          <c:showSerName val="0"/>
          <c:showPercent val="0"/>
          <c:showBubbleSize val="0"/>
        </c:dLbls>
        <c:marker val="1"/>
        <c:smooth val="0"/>
        <c:axId val="1458545536"/>
        <c:axId val="1458558976"/>
      </c:lineChart>
      <c:catAx>
        <c:axId val="1276017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Arial" panose="020B0604020202020204" pitchFamily="34" charset="0"/>
                <a:ea typeface="微软雅黑" panose="020B0503020204020204" pitchFamily="34" charset="-122"/>
                <a:cs typeface="+mn-cs"/>
              </a:defRPr>
            </a:pPr>
            <a:endParaRPr lang="zh-CN"/>
          </a:p>
        </c:txPr>
        <c:crossAx val="1276005184"/>
        <c:crosses val="autoZero"/>
        <c:auto val="1"/>
        <c:lblAlgn val="ctr"/>
        <c:lblOffset val="100"/>
        <c:noMultiLvlLbl val="0"/>
      </c:catAx>
      <c:valAx>
        <c:axId val="1276005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Arial" panose="020B0604020202020204" pitchFamily="34" charset="0"/>
                <a:ea typeface="微软雅黑" panose="020B0503020204020204" pitchFamily="34" charset="-122"/>
                <a:cs typeface="+mn-cs"/>
              </a:defRPr>
            </a:pPr>
            <a:endParaRPr lang="zh-CN"/>
          </a:p>
        </c:txPr>
        <c:crossAx val="1276017664"/>
        <c:crosses val="autoZero"/>
        <c:crossBetween val="between"/>
      </c:valAx>
      <c:catAx>
        <c:axId val="1458545536"/>
        <c:scaling>
          <c:orientation val="minMax"/>
        </c:scaling>
        <c:delete val="1"/>
        <c:axPos val="b"/>
        <c:numFmt formatCode="General" sourceLinked="1"/>
        <c:majorTickMark val="none"/>
        <c:minorTickMark val="none"/>
        <c:tickLblPos val="nextTo"/>
        <c:crossAx val="1458558976"/>
        <c:crosses val="autoZero"/>
        <c:auto val="1"/>
        <c:lblAlgn val="ctr"/>
        <c:lblOffset val="100"/>
        <c:noMultiLvlLbl val="0"/>
      </c:catAx>
      <c:valAx>
        <c:axId val="145855897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Arial" panose="020B0604020202020204" pitchFamily="34" charset="0"/>
                <a:ea typeface="微软雅黑" panose="020B0503020204020204" pitchFamily="34" charset="-122"/>
                <a:cs typeface="+mn-cs"/>
              </a:defRPr>
            </a:pPr>
            <a:endParaRPr lang="zh-CN"/>
          </a:p>
        </c:txPr>
        <c:crossAx val="1458545536"/>
        <c:crosses val="max"/>
        <c:crossBetween val="between"/>
      </c:valAx>
      <c:spPr>
        <a:noFill/>
        <a:ln>
          <a:noFill/>
        </a:ln>
        <a:effectLst/>
      </c:spPr>
    </c:plotArea>
    <c:legend>
      <c:legendPos val="b"/>
      <c:legendEntry>
        <c:idx val="0"/>
        <c:txPr>
          <a:bodyPr rot="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Arial" panose="020B0604020202020204" pitchFamily="34" charset="0"/>
                <a:ea typeface="微软雅黑" panose="020B0503020204020204" pitchFamily="34" charset="-122"/>
                <a:cs typeface="+mn-cs"/>
              </a:defRPr>
            </a:pPr>
            <a:endParaRPr lang="zh-CN"/>
          </a:p>
        </c:txPr>
      </c:legendEntry>
      <c:legendEntry>
        <c:idx val="1"/>
        <c:txPr>
          <a:bodyPr rot="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Arial" panose="020B0604020202020204" pitchFamily="34" charset="0"/>
                <a:ea typeface="微软雅黑" panose="020B0503020204020204" pitchFamily="34" charset="-122"/>
                <a:cs typeface="+mn-cs"/>
              </a:defRPr>
            </a:pPr>
            <a:endParaRPr lang="zh-CN"/>
          </a:p>
        </c:txPr>
      </c:legendEntry>
      <c:legendEntry>
        <c:idx val="2"/>
        <c:txPr>
          <a:bodyPr rot="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Arial" panose="020B0604020202020204" pitchFamily="34" charset="0"/>
                <a:ea typeface="微软雅黑" panose="020B0503020204020204" pitchFamily="34" charset="-122"/>
                <a:cs typeface="+mn-cs"/>
              </a:defRPr>
            </a:pPr>
            <a:endParaRPr lang="zh-CN"/>
          </a:p>
        </c:txPr>
      </c:legendEntry>
      <c:overlay val="0"/>
      <c:spPr>
        <a:noFill/>
        <a:ln>
          <a:noFill/>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Arial" panose="020B0604020202020204" pitchFamily="34" charset="0"/>
              <a:ea typeface="微软雅黑" panose="020B0503020204020204" pitchFamily="34" charset="-122"/>
              <a:cs typeface="+mn-cs"/>
            </a:defRPr>
          </a:pPr>
          <a:endParaRPr lang="zh-CN"/>
        </a:p>
      </c:txPr>
    </c:legend>
    <c:plotVisOnly val="1"/>
    <c:dispBlanksAs val="gap"/>
    <c:showDLblsOverMax val="0"/>
    <c:extLst>
      <c:ext uri="{0b15fc19-7d7d-44ad-8c2d-2c3a37ce22c3}">
        <chartProps xmlns="https://web.wps.cn/et/2018/main" chartId="{7776d2cc-c432-44df-ac24-ecdc183490fa}"/>
      </c:ext>
    </c:extLst>
  </c:chart>
  <c:spPr>
    <a:noFill/>
    <a:ln>
      <a:noFill/>
    </a:ln>
    <a:effectLst/>
  </c:spPr>
  <c:txPr>
    <a:bodyPr/>
    <a:lstStyle/>
    <a:p>
      <a:pPr>
        <a:defRPr lang="zh-CN" sz="1000">
          <a:highlight>
            <a:srgbClr val="000000">
              <a:alpha val="0"/>
            </a:srgbClr>
          </a:highlight>
          <a:latin typeface="Arial" panose="020B0604020202020204" pitchFamily="34" charset="0"/>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1" i="0" u="none" strike="noStrike" kern="1200" spc="0" baseline="0">
                <a:solidFill>
                  <a:schemeClr val="tx1">
                    <a:lumMod val="65000"/>
                    <a:lumOff val="35000"/>
                  </a:schemeClr>
                </a:solidFill>
                <a:highlight>
                  <a:srgbClr val="000000">
                    <a:alpha val="0"/>
                  </a:srgbClr>
                </a:highlight>
                <a:latin typeface="+mn-lt"/>
                <a:ea typeface="+mn-ea"/>
                <a:cs typeface="+mn-cs"/>
              </a:defRPr>
            </a:pPr>
            <a:r>
              <a:rPr lang="zh-CN" sz="1200" b="1">
                <a:highlight>
                  <a:srgbClr val="000000">
                    <a:alpha val="0"/>
                  </a:srgbClr>
                </a:highlight>
              </a:rPr>
              <a:t>各组患者情况对比</a:t>
            </a:r>
          </a:p>
        </c:rich>
      </c:tx>
      <c:overlay val="0"/>
      <c:spPr>
        <a:noFill/>
        <a:ln>
          <a:noFill/>
        </a:ln>
        <a:effectLst/>
      </c:spPr>
      <c:txPr>
        <a:bodyPr rot="0" spcFirstLastPara="1" vertOverflow="ellipsis" vert="horz" wrap="square" anchor="ctr" anchorCtr="1"/>
        <a:lstStyle/>
        <a:p>
          <a:pPr>
            <a:defRPr lang="zh-CN" sz="1200" b="1" i="0" u="none" strike="noStrike" kern="1200" spc="0" baseline="0">
              <a:solidFill>
                <a:schemeClr val="tx1">
                  <a:lumMod val="65000"/>
                  <a:lumOff val="35000"/>
                </a:schemeClr>
              </a:solidFill>
              <a:highlight>
                <a:srgbClr val="000000">
                  <a:alpha val="0"/>
                </a:srgbClr>
              </a:highlight>
              <a:latin typeface="+mn-lt"/>
              <a:ea typeface="+mn-ea"/>
              <a:cs typeface="+mn-cs"/>
            </a:defRPr>
          </a:pPr>
          <a:endParaRPr lang="zh-CN"/>
        </a:p>
      </c:txPr>
    </c:title>
    <c:autoTitleDeleted val="0"/>
    <c:plotArea>
      <c:layout/>
      <c:barChart>
        <c:barDir val="col"/>
        <c:grouping val="clustered"/>
        <c:varyColors val="0"/>
        <c:ser>
          <c:idx val="0"/>
          <c:order val="0"/>
          <c:tx>
            <c:strRef>
              <c:f>Sheet1!$A$2</c:f>
              <c:strCache>
                <c:ptCount val="1"/>
                <c:pt idx="0">
                  <c:v>完全控制</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highlight>
                      <a:srgbClr val="000000">
                        <a:alpha val="0"/>
                      </a:srgbClr>
                    </a:highlight>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左乙拉西坦组</c:v>
                </c:pt>
                <c:pt idx="1">
                  <c:v>苯妥英钠组</c:v>
                </c:pt>
                <c:pt idx="2">
                  <c:v>丙戊酸钠组</c:v>
                </c:pt>
              </c:strCache>
            </c:strRef>
          </c:cat>
          <c:val>
            <c:numRef>
              <c:f>Sheet1!$B$2:$D$2</c:f>
              <c:numCache>
                <c:formatCode>General</c:formatCode>
                <c:ptCount val="3"/>
                <c:pt idx="0">
                  <c:v>7</c:v>
                </c:pt>
                <c:pt idx="1">
                  <c:v>5</c:v>
                </c:pt>
                <c:pt idx="2">
                  <c:v>4</c:v>
                </c:pt>
              </c:numCache>
            </c:numRef>
          </c:val>
          <c:extLst>
            <c:ext xmlns:c16="http://schemas.microsoft.com/office/drawing/2014/chart" uri="{C3380CC4-5D6E-409C-BE32-E72D297353CC}">
              <c16:uniqueId val="{00000000-93E8-495D-849F-532E0D706F44}"/>
            </c:ext>
          </c:extLst>
        </c:ser>
        <c:ser>
          <c:idx val="1"/>
          <c:order val="1"/>
          <c:tx>
            <c:strRef>
              <c:f>Sheet1!$A$3</c:f>
              <c:strCache>
                <c:ptCount val="1"/>
                <c:pt idx="0">
                  <c:v>显著</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highlight>
                      <a:srgbClr val="000000">
                        <a:alpha val="0"/>
                      </a:srgbClr>
                    </a:highlight>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左乙拉西坦组</c:v>
                </c:pt>
                <c:pt idx="1">
                  <c:v>苯妥英钠组</c:v>
                </c:pt>
                <c:pt idx="2">
                  <c:v>丙戊酸钠组</c:v>
                </c:pt>
              </c:strCache>
            </c:strRef>
          </c:cat>
          <c:val>
            <c:numRef>
              <c:f>Sheet1!$B$3:$D$3</c:f>
              <c:numCache>
                <c:formatCode>General</c:formatCode>
                <c:ptCount val="3"/>
                <c:pt idx="0">
                  <c:v>11</c:v>
                </c:pt>
                <c:pt idx="1">
                  <c:v>5</c:v>
                </c:pt>
                <c:pt idx="2">
                  <c:v>8</c:v>
                </c:pt>
              </c:numCache>
            </c:numRef>
          </c:val>
          <c:extLst>
            <c:ext xmlns:c16="http://schemas.microsoft.com/office/drawing/2014/chart" uri="{C3380CC4-5D6E-409C-BE32-E72D297353CC}">
              <c16:uniqueId val="{00000001-93E8-495D-849F-532E0D706F44}"/>
            </c:ext>
          </c:extLst>
        </c:ser>
        <c:ser>
          <c:idx val="2"/>
          <c:order val="2"/>
          <c:tx>
            <c:strRef>
              <c:f>Sheet1!$A$4</c:f>
              <c:strCache>
                <c:ptCount val="1"/>
                <c:pt idx="0">
                  <c:v>有效</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highlight>
                      <a:srgbClr val="000000">
                        <a:alpha val="0"/>
                      </a:srgbClr>
                    </a:highlight>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左乙拉西坦组</c:v>
                </c:pt>
                <c:pt idx="1">
                  <c:v>苯妥英钠组</c:v>
                </c:pt>
                <c:pt idx="2">
                  <c:v>丙戊酸钠组</c:v>
                </c:pt>
              </c:strCache>
            </c:strRef>
          </c:cat>
          <c:val>
            <c:numRef>
              <c:f>Sheet1!$B$4:$D$4</c:f>
              <c:numCache>
                <c:formatCode>General</c:formatCode>
                <c:ptCount val="3"/>
                <c:pt idx="0">
                  <c:v>8</c:v>
                </c:pt>
                <c:pt idx="1">
                  <c:v>11</c:v>
                </c:pt>
                <c:pt idx="2">
                  <c:v>12</c:v>
                </c:pt>
              </c:numCache>
            </c:numRef>
          </c:val>
          <c:extLst>
            <c:ext xmlns:c16="http://schemas.microsoft.com/office/drawing/2014/chart" uri="{C3380CC4-5D6E-409C-BE32-E72D297353CC}">
              <c16:uniqueId val="{00000002-93E8-495D-849F-532E0D706F44}"/>
            </c:ext>
          </c:extLst>
        </c:ser>
        <c:ser>
          <c:idx val="3"/>
          <c:order val="3"/>
          <c:tx>
            <c:strRef>
              <c:f>Sheet1!$A$5</c:f>
              <c:strCache>
                <c:ptCount val="1"/>
                <c:pt idx="0">
                  <c:v>无效</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highlight>
                      <a:srgbClr val="000000">
                        <a:alpha val="0"/>
                      </a:srgbClr>
                    </a:highlight>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左乙拉西坦组</c:v>
                </c:pt>
                <c:pt idx="1">
                  <c:v>苯妥英钠组</c:v>
                </c:pt>
                <c:pt idx="2">
                  <c:v>丙戊酸钠组</c:v>
                </c:pt>
              </c:strCache>
            </c:strRef>
          </c:cat>
          <c:val>
            <c:numRef>
              <c:f>Sheet1!$B$5:$D$5</c:f>
              <c:numCache>
                <c:formatCode>General</c:formatCode>
                <c:ptCount val="3"/>
                <c:pt idx="0">
                  <c:v>7</c:v>
                </c:pt>
                <c:pt idx="1">
                  <c:v>12</c:v>
                </c:pt>
                <c:pt idx="2">
                  <c:v>10</c:v>
                </c:pt>
              </c:numCache>
            </c:numRef>
          </c:val>
          <c:extLst>
            <c:ext xmlns:c16="http://schemas.microsoft.com/office/drawing/2014/chart" uri="{C3380CC4-5D6E-409C-BE32-E72D297353CC}">
              <c16:uniqueId val="{00000003-93E8-495D-849F-532E0D706F44}"/>
            </c:ext>
          </c:extLst>
        </c:ser>
        <c:dLbls>
          <c:showLegendKey val="0"/>
          <c:showVal val="1"/>
          <c:showCatName val="0"/>
          <c:showSerName val="0"/>
          <c:showPercent val="0"/>
          <c:showBubbleSize val="0"/>
        </c:dLbls>
        <c:gapWidth val="219"/>
        <c:axId val="1994802399"/>
        <c:axId val="1994802879"/>
      </c:barChart>
      <c:lineChart>
        <c:grouping val="standard"/>
        <c:varyColors val="0"/>
        <c:ser>
          <c:idx val="4"/>
          <c:order val="4"/>
          <c:tx>
            <c:strRef>
              <c:f>Sheet1!$A$6</c:f>
              <c:strCache>
                <c:ptCount val="1"/>
                <c:pt idx="0">
                  <c:v>总有效率</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highlight>
                      <a:srgbClr val="000000">
                        <a:alpha val="0"/>
                      </a:srgbClr>
                    </a:highlight>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左乙拉西坦组</c:v>
                </c:pt>
                <c:pt idx="1">
                  <c:v>苯妥英钠组</c:v>
                </c:pt>
                <c:pt idx="2">
                  <c:v>丙戊酸钠组</c:v>
                </c:pt>
              </c:strCache>
            </c:strRef>
          </c:cat>
          <c:val>
            <c:numRef>
              <c:f>Sheet1!$B$6:$D$6</c:f>
              <c:numCache>
                <c:formatCode>0%</c:formatCode>
                <c:ptCount val="3"/>
                <c:pt idx="0">
                  <c:v>0.78787878787878796</c:v>
                </c:pt>
                <c:pt idx="1">
                  <c:v>0.63636363636363602</c:v>
                </c:pt>
                <c:pt idx="2">
                  <c:v>0.70588235294117696</c:v>
                </c:pt>
              </c:numCache>
            </c:numRef>
          </c:val>
          <c:smooth val="0"/>
          <c:extLst>
            <c:ext xmlns:c16="http://schemas.microsoft.com/office/drawing/2014/chart" uri="{C3380CC4-5D6E-409C-BE32-E72D297353CC}">
              <c16:uniqueId val="{00000004-93E8-495D-849F-532E0D706F44}"/>
            </c:ext>
          </c:extLst>
        </c:ser>
        <c:dLbls>
          <c:showLegendKey val="0"/>
          <c:showVal val="1"/>
          <c:showCatName val="0"/>
          <c:showSerName val="0"/>
          <c:showPercent val="0"/>
          <c:showBubbleSize val="0"/>
        </c:dLbls>
        <c:marker val="1"/>
        <c:smooth val="0"/>
        <c:axId val="1934384991"/>
        <c:axId val="1934384031"/>
      </c:lineChart>
      <c:catAx>
        <c:axId val="199480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mn-lt"/>
                <a:ea typeface="+mn-ea"/>
                <a:cs typeface="+mn-cs"/>
              </a:defRPr>
            </a:pPr>
            <a:endParaRPr lang="zh-CN"/>
          </a:p>
        </c:txPr>
        <c:crossAx val="1994802879"/>
        <c:crosses val="autoZero"/>
        <c:auto val="1"/>
        <c:lblAlgn val="ctr"/>
        <c:lblOffset val="100"/>
        <c:noMultiLvlLbl val="0"/>
      </c:catAx>
      <c:valAx>
        <c:axId val="19948028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mn-lt"/>
                <a:ea typeface="+mn-ea"/>
                <a:cs typeface="+mn-cs"/>
              </a:defRPr>
            </a:pPr>
            <a:endParaRPr lang="zh-CN"/>
          </a:p>
        </c:txPr>
        <c:crossAx val="1994802399"/>
        <c:crosses val="autoZero"/>
        <c:crossBetween val="between"/>
      </c:valAx>
      <c:catAx>
        <c:axId val="1934384991"/>
        <c:scaling>
          <c:orientation val="minMax"/>
        </c:scaling>
        <c:delete val="1"/>
        <c:axPos val="b"/>
        <c:numFmt formatCode="General" sourceLinked="1"/>
        <c:majorTickMark val="out"/>
        <c:minorTickMark val="none"/>
        <c:tickLblPos val="nextTo"/>
        <c:crossAx val="1934384031"/>
        <c:crosses val="autoZero"/>
        <c:auto val="1"/>
        <c:lblAlgn val="ctr"/>
        <c:lblOffset val="100"/>
        <c:noMultiLvlLbl val="0"/>
      </c:catAx>
      <c:valAx>
        <c:axId val="1934384031"/>
        <c:scaling>
          <c:orientation val="minMax"/>
        </c:scaling>
        <c:delete val="0"/>
        <c:axPos val="r"/>
        <c:numFmt formatCode="0%" sourceLinked="1"/>
        <c:majorTickMark val="out"/>
        <c:minorTickMark val="none"/>
        <c:tickLblPos val="nextTo"/>
        <c:spPr>
          <a:solidFill>
            <a:srgbClr val="000000">
              <a:alpha val="0"/>
            </a:srgbClr>
          </a:solid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mn-lt"/>
                <a:ea typeface="+mn-ea"/>
                <a:cs typeface="+mn-cs"/>
              </a:defRPr>
            </a:pPr>
            <a:endParaRPr lang="zh-CN"/>
          </a:p>
        </c:txPr>
        <c:crossAx val="1934384991"/>
        <c:crosses val="max"/>
        <c:crossBetween val="between"/>
      </c:valAx>
      <c:spPr>
        <a:noFill/>
        <a:ln>
          <a:noFill/>
        </a:ln>
        <a:effectLst/>
      </c:spPr>
    </c:plotArea>
    <c:legend>
      <c:legendPos val="b"/>
      <c:legendEntry>
        <c:idx val="0"/>
        <c:txPr>
          <a:bodyPr rot="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mn-lt"/>
                <a:ea typeface="+mn-ea"/>
                <a:cs typeface="+mn-cs"/>
              </a:defRPr>
            </a:pPr>
            <a:endParaRPr lang="zh-CN"/>
          </a:p>
        </c:txPr>
      </c:legendEntry>
      <c:legendEntry>
        <c:idx val="1"/>
        <c:txPr>
          <a:bodyPr rot="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mn-lt"/>
                <a:ea typeface="+mn-ea"/>
                <a:cs typeface="+mn-cs"/>
              </a:defRPr>
            </a:pPr>
            <a:endParaRPr lang="zh-CN"/>
          </a:p>
        </c:txPr>
      </c:legendEntry>
      <c:legendEntry>
        <c:idx val="2"/>
        <c:txPr>
          <a:bodyPr rot="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mn-lt"/>
                <a:ea typeface="+mn-ea"/>
                <a:cs typeface="+mn-cs"/>
              </a:defRPr>
            </a:pPr>
            <a:endParaRPr lang="zh-CN"/>
          </a:p>
        </c:txPr>
      </c:legendEntry>
      <c:legendEntry>
        <c:idx val="3"/>
        <c:txPr>
          <a:bodyPr rot="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mn-lt"/>
                <a:ea typeface="+mn-ea"/>
                <a:cs typeface="+mn-cs"/>
              </a:defRPr>
            </a:pPr>
            <a:endParaRPr lang="zh-CN"/>
          </a:p>
        </c:txPr>
      </c:legendEntry>
      <c:legendEntry>
        <c:idx val="4"/>
        <c:txPr>
          <a:bodyPr rot="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mn-lt"/>
                <a:ea typeface="+mn-ea"/>
                <a:cs typeface="+mn-cs"/>
              </a:defRPr>
            </a:pPr>
            <a:endParaRPr lang="zh-CN"/>
          </a:p>
        </c:txPr>
      </c:legendEntry>
      <c:overlay val="0"/>
      <c:spPr>
        <a:noFill/>
        <a:ln>
          <a:noFill/>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highlight>
                <a:srgbClr val="000000">
                  <a:alpha val="0"/>
                </a:srgbClr>
              </a:highlight>
              <a:latin typeface="+mn-lt"/>
              <a:ea typeface="+mn-ea"/>
              <a:cs typeface="+mn-cs"/>
            </a:defRPr>
          </a:pPr>
          <a:endParaRPr lang="zh-CN"/>
        </a:p>
      </c:txPr>
    </c:legend>
    <c:plotVisOnly val="1"/>
    <c:dispBlanksAs val="gap"/>
    <c:showDLblsOverMax val="0"/>
    <c:extLst>
      <c:ext uri="{0b15fc19-7d7d-44ad-8c2d-2c3a37ce22c3}">
        <chartProps xmlns="https://web.wps.cn/et/2018/main" chartId="{84657cb5-355f-444c-a1f1-e5c1b9a87b74}"/>
      </c:ext>
    </c:extLst>
  </c:chart>
  <c:spPr>
    <a:noFill/>
    <a:ln>
      <a:noFill/>
    </a:ln>
    <a:effectLst/>
  </c:spPr>
  <c:txPr>
    <a:bodyPr/>
    <a:lstStyle/>
    <a:p>
      <a:pPr>
        <a:defRPr lang="zh-CN" sz="1000">
          <a:highlight>
            <a:srgbClr val="000000">
              <a:alpha val="0"/>
            </a:srgbClr>
          </a:highligh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2025/7/18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C262679D-709B-44BC-BBB9-8B5A10130818}" type="datetimeFigureOut">
              <a:rPr lang="zh-CN" altLang="en-US" smtClean="0"/>
              <a:t>2025/7/18</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7AF713F7-B620-445D-A0BA-155192ED7CC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模板来自于： 第一</a:t>
            </a:r>
            <a:r>
              <a:rPr lang="en-US" altLang="zh-CN" dirty="0"/>
              <a:t>PPT https://www.1ppt.com/</a:t>
            </a:r>
          </a:p>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页脚占位符 7"/>
          <p:cNvSpPr>
            <a:spLocks noGrp="1"/>
          </p:cNvSpPr>
          <p:nvPr>
            <p:ph type="ftr" sz="quarter" idx="11"/>
          </p:nvPr>
        </p:nvSpPr>
        <p:spPr>
          <a:xfrm>
            <a:off x="4038600" y="6356350"/>
            <a:ext cx="4114800" cy="365125"/>
          </a:xfrm>
        </p:spPr>
        <p:txBody>
          <a:bodyPr/>
          <a:lstStyle/>
          <a:p>
            <a:endParaRPr lang="zh-CN" altLang="en-US"/>
          </a:p>
        </p:txBody>
      </p:sp>
      <p:sp>
        <p:nvSpPr>
          <p:cNvPr id="8"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页脚占位符 7"/>
          <p:cNvSpPr>
            <a:spLocks noGrp="1"/>
          </p:cNvSpPr>
          <p:nvPr>
            <p:ph type="ftr" sz="quarter" idx="11"/>
          </p:nvPr>
        </p:nvSpPr>
        <p:spPr>
          <a:xfrm>
            <a:off x="4038600" y="6356350"/>
            <a:ext cx="4114800" cy="365125"/>
          </a:xfrm>
        </p:spPr>
        <p:txBody>
          <a:bodyPr/>
          <a:lstStyle/>
          <a:p>
            <a:endParaRPr lang="zh-CN" altLang="en-US"/>
          </a:p>
        </p:txBody>
      </p:sp>
      <p:sp>
        <p:nvSpPr>
          <p:cNvPr id="8"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页脚占位符 7"/>
          <p:cNvSpPr>
            <a:spLocks noGrp="1"/>
          </p:cNvSpPr>
          <p:nvPr>
            <p:ph type="ftr" sz="quarter" idx="11"/>
          </p:nvPr>
        </p:nvSpPr>
        <p:spPr>
          <a:xfrm>
            <a:off x="4038600" y="6356350"/>
            <a:ext cx="4114800" cy="365125"/>
          </a:xfrm>
        </p:spPr>
        <p:txBody>
          <a:bodyPr/>
          <a:lstStyle/>
          <a:p>
            <a:endParaRPr lang="zh-CN" altLang="en-US"/>
          </a:p>
        </p:txBody>
      </p:sp>
      <p:sp>
        <p:nvSpPr>
          <p:cNvPr id="8"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3"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4"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5"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9" name="页脚占位符 7"/>
          <p:cNvSpPr>
            <a:spLocks noGrp="1"/>
          </p:cNvSpPr>
          <p:nvPr>
            <p:ph type="ftr" sz="quarter" idx="11"/>
          </p:nvPr>
        </p:nvSpPr>
        <p:spPr>
          <a:xfrm>
            <a:off x="4038600" y="6356350"/>
            <a:ext cx="4114800" cy="365125"/>
          </a:xfrm>
        </p:spPr>
        <p:txBody>
          <a:bodyPr/>
          <a:lstStyle/>
          <a:p>
            <a:endParaRPr lang="zh-CN" altLang="en-US"/>
          </a:p>
        </p:txBody>
      </p:sp>
      <p:sp>
        <p:nvSpPr>
          <p:cNvPr id="10"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页脚占位符 7"/>
          <p:cNvSpPr>
            <a:spLocks noGrp="1"/>
          </p:cNvSpPr>
          <p:nvPr>
            <p:ph type="ftr" sz="quarter" idx="11"/>
          </p:nvPr>
        </p:nvSpPr>
        <p:spPr>
          <a:xfrm>
            <a:off x="4038600" y="6356350"/>
            <a:ext cx="4114800" cy="365125"/>
          </a:xfrm>
        </p:spPr>
        <p:txBody>
          <a:bodyPr/>
          <a:lstStyle/>
          <a:p>
            <a:endParaRPr lang="zh-CN" altLang="en-US"/>
          </a:p>
        </p:txBody>
      </p:sp>
      <p:sp>
        <p:nvSpPr>
          <p:cNvPr id="8"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页脚占位符 7"/>
          <p:cNvSpPr>
            <a:spLocks noGrp="1"/>
          </p:cNvSpPr>
          <p:nvPr>
            <p:ph type="ftr" sz="quarter" idx="11"/>
          </p:nvPr>
        </p:nvSpPr>
        <p:spPr>
          <a:xfrm>
            <a:off x="4038600" y="6356350"/>
            <a:ext cx="4114800" cy="365125"/>
          </a:xfrm>
        </p:spPr>
        <p:txBody>
          <a:bodyPr/>
          <a:lstStyle/>
          <a:p>
            <a:endParaRPr lang="zh-CN" altLang="en-US"/>
          </a:p>
        </p:txBody>
      </p:sp>
      <p:sp>
        <p:nvSpPr>
          <p:cNvPr id="8"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页脚占位符 7"/>
          <p:cNvSpPr>
            <a:spLocks noGrp="1"/>
          </p:cNvSpPr>
          <p:nvPr>
            <p:ph type="ftr" sz="quarter" idx="11"/>
          </p:nvPr>
        </p:nvSpPr>
        <p:spPr>
          <a:xfrm>
            <a:off x="4038600" y="6356350"/>
            <a:ext cx="4114800" cy="365125"/>
          </a:xfrm>
        </p:spPr>
        <p:txBody>
          <a:bodyPr/>
          <a:lstStyle/>
          <a:p>
            <a:endParaRPr lang="zh-CN" altLang="en-US"/>
          </a:p>
        </p:txBody>
      </p:sp>
      <p:sp>
        <p:nvSpPr>
          <p:cNvPr id="8"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页脚占位符 7"/>
          <p:cNvSpPr>
            <a:spLocks noGrp="1"/>
          </p:cNvSpPr>
          <p:nvPr>
            <p:ph type="ftr" sz="quarter" idx="11"/>
          </p:nvPr>
        </p:nvSpPr>
        <p:spPr>
          <a:xfrm>
            <a:off x="4038600" y="6356350"/>
            <a:ext cx="4114800" cy="365125"/>
          </a:xfrm>
        </p:spPr>
        <p:txBody>
          <a:bodyPr/>
          <a:lstStyle/>
          <a:p>
            <a:endParaRPr lang="zh-CN" altLang="en-US"/>
          </a:p>
        </p:txBody>
      </p:sp>
      <p:sp>
        <p:nvSpPr>
          <p:cNvPr id="8"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2"/>
            <a:ext cx="10972800" cy="452596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AAC11-D570-4EA9-AFC0-30FB72BA45EB}" type="datetimeFigureOut">
              <a:rPr lang="zh-CN" altLang="en-US" smtClean="0">
                <a:solidFill>
                  <a:prstClr val="black"/>
                </a:solidFill>
              </a:rPr>
              <a:t>2025/7/18</a:t>
            </a:fld>
            <a:endParaRPr lang="zh-CN" altLang="en-US">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AAC11-D570-4EA9-AFC0-30FB72BA45EB}" type="datetimeFigureOut">
              <a:rPr lang="zh-CN" altLang="en-US" smtClean="0">
                <a:solidFill>
                  <a:prstClr val="black"/>
                </a:solidFill>
              </a:rPr>
              <a:t>2025/7/18</a:t>
            </a:fld>
            <a:endParaRPr lang="zh-CN" altLang="en-US">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7" name="矩形 26"/>
          <p:cNvSpPr/>
          <p:nvPr userDrawn="1"/>
        </p:nvSpPr>
        <p:spPr>
          <a:xfrm>
            <a:off x="601130" y="762000"/>
            <a:ext cx="11065934" cy="5450115"/>
          </a:xfrm>
          <a:prstGeom prst="rect">
            <a:avLst/>
          </a:prstGeom>
          <a:noFill/>
          <a:ln w="1270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p:cNvSpPr/>
          <p:nvPr userDrawn="1"/>
        </p:nvSpPr>
        <p:spPr>
          <a:xfrm>
            <a:off x="542751" y="348915"/>
            <a:ext cx="11106498" cy="6160168"/>
          </a:xfrm>
          <a:prstGeom prst="rect">
            <a:avLst/>
          </a:prstGeom>
          <a:noFill/>
          <a:ln w="1270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userDrawn="1"/>
        </p:nvPicPr>
        <p:blipFill>
          <a:blip r:embed="rId2"/>
          <a:srcRect l="14185" t="14824" r="12091" b="10155"/>
          <a:stretch>
            <a:fillRect/>
          </a:stretch>
        </p:blipFill>
        <p:spPr>
          <a:xfrm>
            <a:off x="1807896" y="1237958"/>
            <a:ext cx="8576207" cy="3713870"/>
          </a:xfrm>
          <a:prstGeom prst="rect">
            <a:avLst/>
          </a:prstGeom>
        </p:spPr>
      </p:pic>
      <p:pic>
        <p:nvPicPr>
          <p:cNvPr id="14" name="图片 13"/>
          <p:cNvPicPr>
            <a:picLocks noChangeAspect="1"/>
          </p:cNvPicPr>
          <p:nvPr userDrawn="1"/>
        </p:nvPicPr>
        <p:blipFill>
          <a:blip r:embed="rId3"/>
          <a:stretch>
            <a:fillRect/>
          </a:stretch>
        </p:blipFill>
        <p:spPr>
          <a:xfrm>
            <a:off x="168811" y="4920176"/>
            <a:ext cx="2715065" cy="2036298"/>
          </a:xfrm>
          <a:prstGeom prst="rect">
            <a:avLst/>
          </a:prstGeom>
        </p:spPr>
      </p:pic>
      <p:pic>
        <p:nvPicPr>
          <p:cNvPr id="15" name="图片 14"/>
          <p:cNvPicPr>
            <a:picLocks noChangeAspect="1"/>
          </p:cNvPicPr>
          <p:nvPr userDrawn="1"/>
        </p:nvPicPr>
        <p:blipFill>
          <a:blip r:embed="rId4"/>
          <a:stretch>
            <a:fillRect/>
          </a:stretch>
        </p:blipFill>
        <p:spPr>
          <a:xfrm>
            <a:off x="1282779" y="790567"/>
            <a:ext cx="1050234" cy="1325162"/>
          </a:xfrm>
          <a:prstGeom prst="rect">
            <a:avLst/>
          </a:prstGeom>
        </p:spPr>
      </p:pic>
      <p:pic>
        <p:nvPicPr>
          <p:cNvPr id="16" name="图片 15"/>
          <p:cNvPicPr>
            <a:picLocks noChangeAspect="1"/>
          </p:cNvPicPr>
          <p:nvPr userDrawn="1"/>
        </p:nvPicPr>
        <p:blipFill>
          <a:blip r:embed="rId5"/>
          <a:stretch>
            <a:fillRect/>
          </a:stretch>
        </p:blipFill>
        <p:spPr>
          <a:xfrm>
            <a:off x="10173260" y="2302019"/>
            <a:ext cx="1249246" cy="1126979"/>
          </a:xfrm>
          <a:prstGeom prst="rect">
            <a:avLst/>
          </a:prstGeom>
        </p:spPr>
      </p:pic>
      <p:pic>
        <p:nvPicPr>
          <p:cNvPr id="3" name="图片 2" descr="图片包含 物体&#10;&#10;描述已自动生成"/>
          <p:cNvPicPr>
            <a:picLocks noChangeAspect="1"/>
          </p:cNvPicPr>
          <p:nvPr userDrawn="1"/>
        </p:nvPicPr>
        <p:blipFill>
          <a:blip r:embed="rId6"/>
          <a:stretch>
            <a:fillRect/>
          </a:stretch>
        </p:blipFill>
        <p:spPr>
          <a:xfrm>
            <a:off x="8754256" y="4714102"/>
            <a:ext cx="3617625" cy="20347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9" name="矩形 8"/>
          <p:cNvSpPr/>
          <p:nvPr userDrawn="1"/>
        </p:nvSpPr>
        <p:spPr>
          <a:xfrm>
            <a:off x="542751" y="451776"/>
            <a:ext cx="11106498" cy="5954447"/>
          </a:xfrm>
          <a:prstGeom prst="rect">
            <a:avLst/>
          </a:prstGeom>
          <a:solidFill>
            <a:schemeClr val="bg1"/>
          </a:solidFill>
          <a:ln w="127000" cmpd="thickThin">
            <a:solidFill>
              <a:srgbClr val="F65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微软雅黑" panose="020B0503020204020204" pitchFamily="34" charset="-122"/>
              <a:ea typeface="微软雅黑" panose="020B0503020204020204" pitchFamily="34" charset="-122"/>
            </a:endParaRPr>
          </a:p>
        </p:txBody>
      </p:sp>
      <p:sp>
        <p:nvSpPr>
          <p:cNvPr id="10" name="矩形: 圆角 9"/>
          <p:cNvSpPr/>
          <p:nvPr userDrawn="1"/>
        </p:nvSpPr>
        <p:spPr>
          <a:xfrm>
            <a:off x="4273068" y="827426"/>
            <a:ext cx="3645864" cy="557894"/>
          </a:xfrm>
          <a:prstGeom prst="roundRect">
            <a:avLst>
              <a:gd name="adj" fmla="val 50000"/>
            </a:avLst>
          </a:prstGeom>
          <a:solidFill>
            <a:srgbClr val="F6577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userDrawn="1"/>
        </p:nvPicPr>
        <p:blipFill>
          <a:blip r:embed="rId2"/>
          <a:stretch>
            <a:fillRect/>
          </a:stretch>
        </p:blipFill>
        <p:spPr>
          <a:xfrm>
            <a:off x="186339" y="5045347"/>
            <a:ext cx="2661792" cy="1812653"/>
          </a:xfrm>
          <a:prstGeom prst="rect">
            <a:avLst/>
          </a:prstGeom>
        </p:spPr>
      </p:pic>
      <p:pic>
        <p:nvPicPr>
          <p:cNvPr id="18" name="图片 17"/>
          <p:cNvPicPr>
            <a:picLocks noChangeAspect="1"/>
          </p:cNvPicPr>
          <p:nvPr userDrawn="1"/>
        </p:nvPicPr>
        <p:blipFill>
          <a:blip r:embed="rId3"/>
          <a:stretch>
            <a:fillRect/>
          </a:stretch>
        </p:blipFill>
        <p:spPr>
          <a:xfrm>
            <a:off x="10756415" y="668091"/>
            <a:ext cx="1249246" cy="1126979"/>
          </a:xfrm>
          <a:prstGeom prst="rect">
            <a:avLst/>
          </a:prstGeom>
        </p:spPr>
      </p:pic>
      <p:pic>
        <p:nvPicPr>
          <p:cNvPr id="19" name="图片 18"/>
          <p:cNvPicPr>
            <a:picLocks noChangeAspect="1"/>
          </p:cNvPicPr>
          <p:nvPr userDrawn="1"/>
        </p:nvPicPr>
        <p:blipFill>
          <a:blip r:embed="rId4"/>
          <a:stretch>
            <a:fillRect/>
          </a:stretch>
        </p:blipFill>
        <p:spPr>
          <a:xfrm>
            <a:off x="9940938" y="5309458"/>
            <a:ext cx="2064723" cy="15485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sp>
        <p:nvSpPr>
          <p:cNvPr id="9" name="矩形 8"/>
          <p:cNvSpPr/>
          <p:nvPr userDrawn="1"/>
        </p:nvSpPr>
        <p:spPr>
          <a:xfrm>
            <a:off x="812700" y="815848"/>
            <a:ext cx="10566599" cy="5352834"/>
          </a:xfrm>
          <a:prstGeom prst="rect">
            <a:avLst/>
          </a:prstGeom>
          <a:solidFill>
            <a:schemeClr val="bg1"/>
          </a:solidFill>
          <a:ln w="127000" cmpd="thickThin">
            <a:solidFill>
              <a:srgbClr val="F65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9" name="矩形 8"/>
          <p:cNvSpPr/>
          <p:nvPr userDrawn="1"/>
        </p:nvSpPr>
        <p:spPr>
          <a:xfrm>
            <a:off x="542751" y="451776"/>
            <a:ext cx="11106498" cy="5954447"/>
          </a:xfrm>
          <a:prstGeom prst="rect">
            <a:avLst/>
          </a:prstGeom>
          <a:solidFill>
            <a:schemeClr val="bg1"/>
          </a:solidFill>
          <a:ln w="127000" cmpd="thickThin">
            <a:solidFill>
              <a:srgbClr val="F65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微软雅黑" panose="020B0503020204020204" pitchFamily="34" charset="-122"/>
              <a:ea typeface="微软雅黑" panose="020B0503020204020204" pitchFamily="34" charset="-122"/>
            </a:endParaRPr>
          </a:p>
        </p:txBody>
      </p:sp>
      <p:sp>
        <p:nvSpPr>
          <p:cNvPr id="10" name="矩形: 圆角 9"/>
          <p:cNvSpPr/>
          <p:nvPr userDrawn="1"/>
        </p:nvSpPr>
        <p:spPr>
          <a:xfrm>
            <a:off x="4273068" y="827426"/>
            <a:ext cx="3645864" cy="557894"/>
          </a:xfrm>
          <a:prstGeom prst="roundRect">
            <a:avLst>
              <a:gd name="adj" fmla="val 50000"/>
            </a:avLst>
          </a:prstGeom>
          <a:solidFill>
            <a:srgbClr val="F6577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latin typeface="微软雅黑" panose="020B0503020204020204" pitchFamily="34" charset="-122"/>
              <a:ea typeface="微软雅黑" panose="020B0503020204020204" pitchFamily="34" charset="-122"/>
            </a:endParaRPr>
          </a:p>
        </p:txBody>
      </p:sp>
      <p:pic>
        <p:nvPicPr>
          <p:cNvPr id="16" name="图片 15"/>
          <p:cNvPicPr>
            <a:picLocks noChangeAspect="1"/>
          </p:cNvPicPr>
          <p:nvPr userDrawn="1"/>
        </p:nvPicPr>
        <p:blipFill>
          <a:blip r:embed="rId2"/>
          <a:stretch>
            <a:fillRect/>
          </a:stretch>
        </p:blipFill>
        <p:spPr>
          <a:xfrm>
            <a:off x="928469" y="490610"/>
            <a:ext cx="1050234" cy="1325162"/>
          </a:xfrm>
          <a:prstGeom prst="rect">
            <a:avLst/>
          </a:prstGeom>
        </p:spPr>
      </p:pic>
      <p:pic>
        <p:nvPicPr>
          <p:cNvPr id="3" name="图片 2" descr="图片包含 室内, 小, 就坐, 玩具&#10;&#10;描述已自动生成"/>
          <p:cNvPicPr>
            <a:picLocks noChangeAspect="1"/>
          </p:cNvPicPr>
          <p:nvPr userDrawn="1"/>
        </p:nvPicPr>
        <p:blipFill>
          <a:blip r:embed="rId3"/>
          <a:stretch>
            <a:fillRect/>
          </a:stretch>
        </p:blipFill>
        <p:spPr>
          <a:xfrm>
            <a:off x="9114019" y="4392964"/>
            <a:ext cx="3077982" cy="2464713"/>
          </a:xfrm>
          <a:prstGeom prst="rect">
            <a:avLst/>
          </a:prstGeom>
        </p:spPr>
      </p:pic>
      <p:pic>
        <p:nvPicPr>
          <p:cNvPr id="17" name="图片 16"/>
          <p:cNvPicPr>
            <a:picLocks noChangeAspect="1"/>
          </p:cNvPicPr>
          <p:nvPr userDrawn="1"/>
        </p:nvPicPr>
        <p:blipFill>
          <a:blip r:embed="rId4"/>
          <a:stretch>
            <a:fillRect/>
          </a:stretch>
        </p:blipFill>
        <p:spPr>
          <a:xfrm>
            <a:off x="0" y="5309458"/>
            <a:ext cx="2064723" cy="15485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10" name="矩形 9"/>
          <p:cNvSpPr/>
          <p:nvPr userDrawn="1"/>
        </p:nvSpPr>
        <p:spPr>
          <a:xfrm>
            <a:off x="542751" y="451776"/>
            <a:ext cx="11106498" cy="5954447"/>
          </a:xfrm>
          <a:prstGeom prst="rect">
            <a:avLst/>
          </a:prstGeom>
          <a:solidFill>
            <a:schemeClr val="bg1"/>
          </a:solidFill>
          <a:ln w="127000" cmpd="thickThin">
            <a:solidFill>
              <a:srgbClr val="F65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微软雅黑" panose="020B0503020204020204" pitchFamily="34" charset="-122"/>
              <a:ea typeface="微软雅黑" panose="020B0503020204020204" pitchFamily="34" charset="-122"/>
            </a:endParaRPr>
          </a:p>
        </p:txBody>
      </p:sp>
      <p:sp>
        <p:nvSpPr>
          <p:cNvPr id="11" name="矩形: 圆角 10"/>
          <p:cNvSpPr/>
          <p:nvPr userDrawn="1"/>
        </p:nvSpPr>
        <p:spPr>
          <a:xfrm>
            <a:off x="4273068" y="827426"/>
            <a:ext cx="3645864" cy="557894"/>
          </a:xfrm>
          <a:prstGeom prst="roundRect">
            <a:avLst>
              <a:gd name="adj" fmla="val 50000"/>
            </a:avLst>
          </a:prstGeom>
          <a:solidFill>
            <a:srgbClr val="F6577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userDrawn="1"/>
        </p:nvPicPr>
        <p:blipFill>
          <a:blip r:embed="rId2"/>
          <a:stretch>
            <a:fillRect/>
          </a:stretch>
        </p:blipFill>
        <p:spPr>
          <a:xfrm>
            <a:off x="10756415" y="668091"/>
            <a:ext cx="1249246" cy="1126979"/>
          </a:xfrm>
          <a:prstGeom prst="rect">
            <a:avLst/>
          </a:prstGeom>
        </p:spPr>
      </p:pic>
      <p:pic>
        <p:nvPicPr>
          <p:cNvPr id="3" name="图片 2" descr="图片包含 玩具, 玩偶&#10;&#10;描述已自动生成"/>
          <p:cNvPicPr>
            <a:picLocks noChangeAspect="1"/>
          </p:cNvPicPr>
          <p:nvPr userDrawn="1"/>
        </p:nvPicPr>
        <p:blipFill>
          <a:blip r:embed="rId3"/>
          <a:stretch>
            <a:fillRect/>
          </a:stretch>
        </p:blipFill>
        <p:spPr>
          <a:xfrm>
            <a:off x="0" y="4527030"/>
            <a:ext cx="2368446" cy="2330647"/>
          </a:xfrm>
          <a:prstGeom prst="rect">
            <a:avLst/>
          </a:prstGeom>
        </p:spPr>
      </p:pic>
      <p:pic>
        <p:nvPicPr>
          <p:cNvPr id="14" name="图片 13"/>
          <p:cNvPicPr>
            <a:picLocks noChangeAspect="1"/>
          </p:cNvPicPr>
          <p:nvPr userDrawn="1"/>
        </p:nvPicPr>
        <p:blipFill>
          <a:blip r:embed="rId4"/>
          <a:stretch>
            <a:fillRect/>
          </a:stretch>
        </p:blipFill>
        <p:spPr>
          <a:xfrm>
            <a:off x="9940938" y="5309458"/>
            <a:ext cx="2064723" cy="15485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5" name="矩形 4"/>
          <p:cNvSpPr/>
          <p:nvPr userDrawn="1"/>
        </p:nvSpPr>
        <p:spPr>
          <a:xfrm>
            <a:off x="542751" y="451776"/>
            <a:ext cx="11106498" cy="5954447"/>
          </a:xfrm>
          <a:prstGeom prst="rect">
            <a:avLst/>
          </a:prstGeom>
          <a:solidFill>
            <a:schemeClr val="bg1"/>
          </a:solidFill>
          <a:ln w="127000" cmpd="thickThin">
            <a:solidFill>
              <a:srgbClr val="F65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微软雅黑" panose="020B0503020204020204" pitchFamily="34" charset="-122"/>
              <a:ea typeface="微软雅黑" panose="020B0503020204020204" pitchFamily="34" charset="-122"/>
            </a:endParaRPr>
          </a:p>
        </p:txBody>
      </p:sp>
      <p:sp>
        <p:nvSpPr>
          <p:cNvPr id="3" name="矩形: 圆角 2"/>
          <p:cNvSpPr/>
          <p:nvPr userDrawn="1"/>
        </p:nvSpPr>
        <p:spPr>
          <a:xfrm>
            <a:off x="4273068" y="827426"/>
            <a:ext cx="3645864" cy="557894"/>
          </a:xfrm>
          <a:prstGeom prst="roundRect">
            <a:avLst>
              <a:gd name="adj" fmla="val 50000"/>
            </a:avLst>
          </a:prstGeom>
          <a:solidFill>
            <a:srgbClr val="F6577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userDrawn="1"/>
        </p:nvPicPr>
        <p:blipFill>
          <a:blip r:embed="rId2"/>
          <a:stretch>
            <a:fillRect/>
          </a:stretch>
        </p:blipFill>
        <p:spPr>
          <a:xfrm>
            <a:off x="928469" y="490610"/>
            <a:ext cx="1050234" cy="13251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hf sldNum="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3.png"/><Relationship Id="rId3" Type="http://schemas.openxmlformats.org/officeDocument/2006/relationships/tags" Target="../tags/tag4.xml"/><Relationship Id="rId21" Type="http://schemas.openxmlformats.org/officeDocument/2006/relationships/image" Target="../media/image9.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1.xml"/><Relationship Id="rId2" Type="http://schemas.openxmlformats.org/officeDocument/2006/relationships/tags" Target="../tags/tag3.xml"/><Relationship Id="rId16" Type="http://schemas.openxmlformats.org/officeDocument/2006/relationships/slideLayout" Target="../slideLayouts/slideLayout2.xml"/><Relationship Id="rId20" Type="http://schemas.microsoft.com/office/2007/relationships/hdphoto" Target="../media/hdphoto2.wdp"/><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12.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9.xml"/><Relationship Id="rId7"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14.svg"/><Relationship Id="rId5" Type="http://schemas.openxmlformats.org/officeDocument/2006/relationships/tags" Target="../tags/tag21.xml"/><Relationship Id="rId10" Type="http://schemas.openxmlformats.org/officeDocument/2006/relationships/image" Target="../media/image13.png"/><Relationship Id="rId4" Type="http://schemas.openxmlformats.org/officeDocument/2006/relationships/tags" Target="../tags/tag20.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8542866" y="4447931"/>
            <a:ext cx="3539067" cy="2410069"/>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46" y="-55865"/>
            <a:ext cx="2051091" cy="871713"/>
          </a:xfrm>
          <a:prstGeom prst="rect">
            <a:avLst/>
          </a:prstGeom>
        </p:spPr>
      </p:pic>
      <p:pic>
        <p:nvPicPr>
          <p:cNvPr id="4" name="Picture 2" descr="Brain - Free medical icons"/>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344" b="97461" l="4688" r="96094">
                        <a14:foregroundMark x1="8203" y1="35938" x2="7617" y2="42383"/>
                        <a14:foregroundMark x1="4688" y1="55078" x2="7422" y2="55078"/>
                        <a14:foregroundMark x1="9375" y1="64063" x2="10156" y2="64063"/>
                        <a14:foregroundMark x1="7617" y1="63867" x2="10938" y2="66211"/>
                        <a14:foregroundMark x1="49219" y1="64453" x2="45508" y2="65234"/>
                        <a14:foregroundMark x1="12305" y1="89258" x2="32813" y2="92969"/>
                        <a14:foregroundMark x1="32813" y1="92969" x2="36133" y2="91992"/>
                        <a14:foregroundMark x1="7813" y1="84180" x2="19531" y2="94336"/>
                        <a14:foregroundMark x1="19531" y1="94336" x2="41602" y2="92773"/>
                        <a14:foregroundMark x1="41602" y1="92773" x2="30664" y2="84766"/>
                        <a14:foregroundMark x1="30664" y1="84766" x2="13086" y2="84375"/>
                        <a14:foregroundMark x1="13086" y1="84375" x2="5273" y2="91992"/>
                        <a14:foregroundMark x1="5273" y1="91992" x2="13672" y2="97461"/>
                        <a14:foregroundMark x1="13672" y1="97461" x2="13867" y2="97461"/>
                        <a14:foregroundMark x1="21094" y1="25195" x2="29688" y2="29883"/>
                        <a14:foregroundMark x1="13672" y1="30469" x2="22656" y2="39258"/>
                        <a14:foregroundMark x1="22656" y1="39258" x2="17188" y2="47656"/>
                        <a14:foregroundMark x1="17188" y1="47656" x2="18359" y2="40234"/>
                        <a14:foregroundMark x1="13086" y1="44141" x2="15820" y2="45898"/>
                        <a14:foregroundMark x1="10742" y1="44141" x2="14063" y2="47266"/>
                        <a14:foregroundMark x1="10742" y1="31250" x2="26367" y2="25000"/>
                        <a14:foregroundMark x1="26367" y1="25000" x2="42969" y2="44336"/>
                        <a14:foregroundMark x1="42969" y1="44336" x2="32617" y2="50000"/>
                        <a14:foregroundMark x1="32617" y1="50000" x2="32031" y2="54688"/>
                        <a14:foregroundMark x1="36523" y1="29883" x2="46680" y2="38281"/>
                        <a14:foregroundMark x1="58398" y1="65430" x2="60547" y2="65430"/>
                        <a14:foregroundMark x1="63281" y1="64648" x2="58008" y2="65430"/>
                        <a14:foregroundMark x1="56641" y1="64063" x2="59180" y2="60742"/>
                        <a14:foregroundMark x1="67969" y1="47266" x2="78125" y2="47070"/>
                        <a14:foregroundMark x1="78125" y1="47070" x2="76563" y2="47266"/>
                        <a14:foregroundMark x1="13281" y1="42773" x2="13281" y2="42773"/>
                        <a14:foregroundMark x1="27539" y1="38672" x2="26758" y2="39258"/>
                        <a14:foregroundMark x1="56055" y1="18164" x2="64063" y2="25391"/>
                        <a14:foregroundMark x1="64063" y1="25391" x2="70703" y2="17773"/>
                        <a14:foregroundMark x1="70703" y1="17773" x2="73633" y2="27734"/>
                        <a14:foregroundMark x1="73633" y1="27734" x2="73242" y2="12109"/>
                        <a14:foregroundMark x1="73242" y1="12109" x2="60156" y2="7813"/>
                        <a14:foregroundMark x1="60156" y1="7813" x2="57227" y2="10742"/>
                        <a14:foregroundMark x1="49023" y1="5273" x2="47461" y2="17188"/>
                        <a14:foregroundMark x1="47461" y1="17188" x2="49219" y2="25391"/>
                        <a14:foregroundMark x1="50977" y1="3711" x2="65039" y2="4492"/>
                        <a14:foregroundMark x1="65039" y1="4492" x2="90234" y2="2734"/>
                        <a14:foregroundMark x1="90234" y1="2734" x2="95703" y2="12109"/>
                        <a14:foregroundMark x1="95703" y1="12109" x2="94141" y2="24023"/>
                        <a14:foregroundMark x1="66406" y1="3906" x2="65820" y2="3906"/>
                        <a14:foregroundMark x1="61719" y1="2539" x2="61719" y2="2539"/>
                        <a14:foregroundMark x1="53906" y1="2734" x2="53906" y2="2734"/>
                        <a14:foregroundMark x1="65820" y1="3711" x2="65820" y2="3711"/>
                        <a14:foregroundMark x1="66406" y1="3125" x2="71094" y2="3711"/>
                        <a14:foregroundMark x1="96094" y1="19922" x2="94727" y2="31445"/>
                        <a14:foregroundMark x1="58203" y1="38281" x2="78906" y2="37500"/>
                        <a14:foregroundMark x1="95898" y1="30469" x2="87109" y2="38281"/>
                        <a14:foregroundMark x1="87109" y1="38281" x2="82422" y2="38867"/>
                      </a14:backgroundRemoval>
                    </a14:imgEffect>
                  </a14:imgLayer>
                </a14:imgProps>
              </a:ext>
              <a:ext uri="{28A0092B-C50C-407E-A947-70E740481C1C}">
                <a14:useLocalDpi xmlns:a14="http://schemas.microsoft.com/office/drawing/2010/main" val="0"/>
              </a:ext>
            </a:extLst>
          </a:blip>
          <a:srcRect/>
          <a:stretch>
            <a:fillRect/>
          </a:stretch>
        </p:blipFill>
        <p:spPr bwMode="auto">
          <a:xfrm>
            <a:off x="1136682" y="3374094"/>
            <a:ext cx="1568795" cy="1568795"/>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2404831" y="1853094"/>
            <a:ext cx="7569200" cy="707886"/>
          </a:xfrm>
          <a:prstGeom prst="rect">
            <a:avLst/>
          </a:prstGeom>
          <a:noFill/>
        </p:spPr>
        <p:txBody>
          <a:bodyPr wrap="square">
            <a:spAutoFit/>
          </a:bodyPr>
          <a:lstStyle/>
          <a:p>
            <a:r>
              <a:rPr lang="zh-CN" altLang="en-US" sz="4000" b="1" dirty="0">
                <a:solidFill>
                  <a:srgbClr val="FF0000"/>
                </a:solidFill>
              </a:rPr>
              <a:t>静博欣</a:t>
            </a:r>
            <a:r>
              <a:rPr lang="zh-CN" altLang="en-US" sz="4000" b="1" baseline="30000" dirty="0">
                <a:solidFill>
                  <a:srgbClr val="FF0000"/>
                </a:solidFill>
              </a:rPr>
              <a:t>®</a:t>
            </a:r>
            <a:r>
              <a:rPr lang="en-US" altLang="zh-CN" sz="4000" b="1" dirty="0" err="1">
                <a:solidFill>
                  <a:srgbClr val="0070C0"/>
                </a:solidFill>
                <a:sym typeface="+mn-ea"/>
              </a:rPr>
              <a:t>左乙拉西坦氯化钠</a:t>
            </a:r>
            <a:r>
              <a:rPr lang="zh-CN" altLang="en-US" sz="4000" b="1" dirty="0">
                <a:solidFill>
                  <a:srgbClr val="0070C0"/>
                </a:solidFill>
                <a:sym typeface="+mn-ea"/>
              </a:rPr>
              <a:t>注射液</a:t>
            </a:r>
            <a:endParaRPr lang="zh-CN" altLang="en-US" sz="4000" b="1" dirty="0">
              <a:solidFill>
                <a:srgbClr val="0070C0"/>
              </a:solidFill>
            </a:endParaRPr>
          </a:p>
        </p:txBody>
      </p:sp>
      <p:sp>
        <p:nvSpPr>
          <p:cNvPr id="8" name="文本框 7"/>
          <p:cNvSpPr txBox="1"/>
          <p:nvPr/>
        </p:nvSpPr>
        <p:spPr>
          <a:xfrm>
            <a:off x="2705735" y="2847340"/>
            <a:ext cx="8151495" cy="2399665"/>
          </a:xfrm>
          <a:prstGeom prst="rect">
            <a:avLst/>
          </a:prstGeom>
          <a:noFill/>
        </p:spPr>
        <p:txBody>
          <a:bodyPr wrap="square">
            <a:spAutoFit/>
          </a:bodyPr>
          <a:lstStyle/>
          <a:p>
            <a:pPr marL="285750" indent="-285750">
              <a:lnSpc>
                <a:spcPct val="150000"/>
              </a:lnSpc>
              <a:spcBef>
                <a:spcPts val="1200"/>
              </a:spcBef>
              <a:buFont typeface="Wingdings" panose="05000000000000000000" pitchFamily="2" charset="2"/>
              <a:buChar char="u"/>
            </a:pPr>
            <a:r>
              <a:rPr lang="zh-CN" altLang="en-US" sz="2000" b="1" dirty="0">
                <a:solidFill>
                  <a:srgbClr val="FF0000"/>
                </a:solidFill>
              </a:rPr>
              <a:t>无需配液，可直接静脉给药，提高癫痫患者救治的及时性和安全性。</a:t>
            </a:r>
            <a:endParaRPr lang="en-US" altLang="zh-CN" sz="2000" b="1" dirty="0">
              <a:solidFill>
                <a:srgbClr val="FF0000"/>
              </a:solidFill>
            </a:endParaRPr>
          </a:p>
          <a:p>
            <a:pPr marL="285750" indent="-285750">
              <a:lnSpc>
                <a:spcPct val="150000"/>
              </a:lnSpc>
              <a:spcBef>
                <a:spcPts val="1200"/>
              </a:spcBef>
              <a:buFont typeface="Wingdings" panose="05000000000000000000" pitchFamily="2" charset="2"/>
              <a:buChar char="u"/>
            </a:pPr>
            <a:r>
              <a:rPr lang="zh-CN" altLang="en-US" sz="2000" b="1" dirty="0">
                <a:solidFill>
                  <a:srgbClr val="FF0000"/>
                </a:solidFill>
              </a:rPr>
              <a:t>临床应用更便利，</a:t>
            </a:r>
            <a:r>
              <a:rPr lang="zh-CN" altLang="en-US" sz="2000" b="1" dirty="0">
                <a:solidFill>
                  <a:srgbClr val="FF0000"/>
                </a:solidFill>
                <a:latin typeface="微软雅黑" panose="020B0503020204020204" pitchFamily="34" charset="-122"/>
                <a:sym typeface="+mn-ea"/>
              </a:rPr>
              <a:t>有助于农村癫痫防治管理项目的推进。</a:t>
            </a:r>
            <a:endParaRPr lang="zh-CN" altLang="en-US" sz="2000" b="1" dirty="0">
              <a:solidFill>
                <a:srgbClr val="FF0000"/>
              </a:solidFill>
              <a:latin typeface="微软雅黑" panose="020B0503020204020204" pitchFamily="34" charset="-122"/>
            </a:endParaRPr>
          </a:p>
          <a:p>
            <a:pPr marL="285750" indent="-285750">
              <a:lnSpc>
                <a:spcPct val="150000"/>
              </a:lnSpc>
              <a:spcBef>
                <a:spcPts val="1200"/>
              </a:spcBef>
              <a:buFont typeface="Wingdings" panose="05000000000000000000" pitchFamily="2" charset="2"/>
              <a:buChar char="u"/>
            </a:pPr>
            <a:r>
              <a:rPr lang="zh-CN" altLang="en-US" sz="2000" b="1" dirty="0">
                <a:solidFill>
                  <a:srgbClr val="FF0000"/>
                </a:solidFill>
              </a:rPr>
              <a:t>用于新生儿抗惊厥更安全、更快速。</a:t>
            </a:r>
            <a:endParaRPr lang="en-US" altLang="zh-CN" sz="2000" b="1" dirty="0">
              <a:solidFill>
                <a:srgbClr val="FF0000"/>
              </a:solidFill>
            </a:endParaRPr>
          </a:p>
          <a:p>
            <a:pPr marL="285750" indent="-285750">
              <a:lnSpc>
                <a:spcPct val="150000"/>
              </a:lnSpc>
              <a:spcBef>
                <a:spcPts val="1200"/>
              </a:spcBef>
              <a:buFont typeface="Wingdings" panose="05000000000000000000" pitchFamily="2" charset="2"/>
              <a:buChar char="u"/>
            </a:pPr>
            <a:endParaRPr lang="zh-CN" altLang="en-US" sz="2000" b="1" dirty="0">
              <a:solidFill>
                <a:srgbClr val="FF0000"/>
              </a:solidFill>
            </a:endParaRPr>
          </a:p>
        </p:txBody>
      </p:sp>
      <p:pic>
        <p:nvPicPr>
          <p:cNvPr id="9" name="图片 8"/>
          <p:cNvPicPr>
            <a:picLocks noChangeAspect="1"/>
          </p:cNvPicPr>
          <p:nvPr/>
        </p:nvPicPr>
        <p:blipFill>
          <a:blip r:embed="rId6"/>
          <a:stretch>
            <a:fillRect/>
          </a:stretch>
        </p:blipFill>
        <p:spPr>
          <a:xfrm>
            <a:off x="2260194" y="5756003"/>
            <a:ext cx="1102918" cy="994972"/>
          </a:xfrm>
          <a:prstGeom prst="rect">
            <a:avLst/>
          </a:prstGeom>
        </p:spPr>
      </p:pic>
      <p:pic>
        <p:nvPicPr>
          <p:cNvPr id="10" name="图片 9"/>
          <p:cNvPicPr>
            <a:picLocks noChangeAspect="1"/>
          </p:cNvPicPr>
          <p:nvPr/>
        </p:nvPicPr>
        <p:blipFill>
          <a:blip r:embed="rId6"/>
          <a:stretch>
            <a:fillRect/>
          </a:stretch>
        </p:blipFill>
        <p:spPr>
          <a:xfrm rot="19029653">
            <a:off x="10051747" y="1239897"/>
            <a:ext cx="694326" cy="626370"/>
          </a:xfrm>
          <a:prstGeom prst="rect">
            <a:avLst/>
          </a:prstGeom>
        </p:spPr>
      </p:pic>
      <p:pic>
        <p:nvPicPr>
          <p:cNvPr id="11" name="图片 10"/>
          <p:cNvPicPr>
            <a:picLocks noChangeAspect="1"/>
          </p:cNvPicPr>
          <p:nvPr/>
        </p:nvPicPr>
        <p:blipFill>
          <a:blip r:embed="rId7"/>
          <a:stretch>
            <a:fillRect/>
          </a:stretch>
        </p:blipFill>
        <p:spPr>
          <a:xfrm rot="20330797">
            <a:off x="1386202" y="938441"/>
            <a:ext cx="888846" cy="11215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58416" y="781231"/>
            <a:ext cx="11275165" cy="5444004"/>
          </a:xfrm>
          <a:prstGeom prst="rect">
            <a:avLst/>
          </a:prstGeom>
          <a:solidFill>
            <a:schemeClr val="bg1"/>
          </a:solidFill>
          <a:ln w="127000" cmpd="thickThin">
            <a:solidFill>
              <a:srgbClr val="F65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4934464" y="871841"/>
            <a:ext cx="2323072" cy="523220"/>
          </a:xfrm>
          <a:prstGeom prst="rect">
            <a:avLst/>
          </a:prstGeom>
        </p:spPr>
        <p:txBody>
          <a:bodyPr wrap="none">
            <a:spAutoFit/>
          </a:bodyPr>
          <a:lstStyle/>
          <a:p>
            <a:pPr algn="ctr" eaLnBrk="0"/>
            <a:r>
              <a:rPr lang="en-US" altLang="zh-CN" sz="2800" b="1" spc="600" dirty="0">
                <a:solidFill>
                  <a:schemeClr val="bg1"/>
                </a:solidFill>
                <a:cs typeface="+mn-ea"/>
                <a:sym typeface="+mn-lt"/>
              </a:rPr>
              <a:t>·</a:t>
            </a:r>
            <a:r>
              <a:rPr lang="zh-CN" altLang="en-US" sz="2800" b="1" spc="600" dirty="0">
                <a:solidFill>
                  <a:schemeClr val="bg1"/>
                </a:solidFill>
                <a:cs typeface="+mn-ea"/>
                <a:sym typeface="+mn-lt"/>
              </a:rPr>
              <a:t>触电急救</a:t>
            </a:r>
            <a:r>
              <a:rPr lang="en-US" altLang="zh-CN" sz="2800" b="1" spc="600" dirty="0">
                <a:solidFill>
                  <a:schemeClr val="bg1"/>
                </a:solidFill>
                <a:cs typeface="+mn-ea"/>
                <a:sym typeface="+mn-lt"/>
              </a:rPr>
              <a:t>·</a:t>
            </a:r>
            <a:endParaRPr lang="ko-KR" altLang="en-US" sz="2800" b="1" spc="600" dirty="0">
              <a:solidFill>
                <a:schemeClr val="bg1"/>
              </a:solidFill>
              <a:cs typeface="+mn-ea"/>
              <a:sym typeface="+mn-lt"/>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0421" y="-126543"/>
            <a:ext cx="2051091" cy="871713"/>
          </a:xfrm>
          <a:prstGeom prst="rect">
            <a:avLst/>
          </a:prstGeom>
        </p:spPr>
      </p:pic>
      <p:pic>
        <p:nvPicPr>
          <p:cNvPr id="18" name="图形 17" descr="医学 纯色填充"/>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97" y="62259"/>
            <a:ext cx="682911" cy="682911"/>
          </a:xfrm>
          <a:prstGeom prst="rect">
            <a:avLst/>
          </a:prstGeom>
        </p:spPr>
      </p:pic>
      <p:sp>
        <p:nvSpPr>
          <p:cNvPr id="20" name="文本框 19"/>
          <p:cNvSpPr txBox="1"/>
          <p:nvPr/>
        </p:nvSpPr>
        <p:spPr>
          <a:xfrm>
            <a:off x="735608" y="147100"/>
            <a:ext cx="10997973" cy="460375"/>
          </a:xfrm>
          <a:prstGeom prst="rect">
            <a:avLst/>
          </a:prstGeom>
          <a:noFill/>
        </p:spPr>
        <p:txBody>
          <a:bodyPr wrap="square">
            <a:spAutoFit/>
          </a:bodyPr>
          <a:lstStyle/>
          <a:p>
            <a:r>
              <a:rPr lang="zh-CN" altLang="en-US" sz="2400" b="1" dirty="0">
                <a:solidFill>
                  <a:schemeClr val="accent5"/>
                </a:solidFill>
              </a:rPr>
              <a:t>公平性</a:t>
            </a:r>
            <a:r>
              <a:rPr lang="en-US" altLang="zh-CN" sz="2400" b="1" dirty="0">
                <a:solidFill>
                  <a:schemeClr val="accent5"/>
                </a:solidFill>
              </a:rPr>
              <a:t>-</a:t>
            </a:r>
            <a:r>
              <a:rPr lang="zh-CN" altLang="en-US" sz="2400" b="1" dirty="0">
                <a:solidFill>
                  <a:schemeClr val="accent5"/>
                </a:solidFill>
              </a:rPr>
              <a:t>弥补目录空白，便于临床处方</a:t>
            </a:r>
          </a:p>
        </p:txBody>
      </p:sp>
      <p:sp>
        <p:nvSpPr>
          <p:cNvPr id="21" name="文本框 20"/>
          <p:cNvSpPr txBox="1"/>
          <p:nvPr/>
        </p:nvSpPr>
        <p:spPr>
          <a:xfrm>
            <a:off x="2946737" y="1565406"/>
            <a:ext cx="8569685" cy="954107"/>
          </a:xfrm>
          <a:prstGeom prst="rect">
            <a:avLst/>
          </a:prstGeom>
          <a:noFill/>
        </p:spPr>
        <p:txBody>
          <a:bodyPr wrap="square" rtlCol="0">
            <a:spAutoFit/>
          </a:bodyPr>
          <a:lstStyle/>
          <a:p>
            <a:pPr marL="285750" indent="-285750">
              <a:buFont typeface="Wingdings" panose="05000000000000000000" pitchFamily="2" charset="2"/>
              <a:buChar char="u"/>
            </a:pPr>
            <a:r>
              <a:rPr lang="zh-CN" altLang="en-US" sz="1400" dirty="0">
                <a:solidFill>
                  <a:srgbClr val="484848"/>
                </a:solidFill>
                <a:latin typeface="微软雅黑" panose="020B0503020204020204" pitchFamily="34" charset="-122"/>
              </a:rPr>
              <a:t>癫痫是一种常见的神经系统疾病，相当部分的癫痫患者不能工作或劳动，一些患者还将因癫痫发作引起行为异常，对社会造成危害，是一个重要的公共卫生问题。</a:t>
            </a:r>
            <a:r>
              <a:rPr lang="zh-CN" altLang="en-US" sz="1400" b="1" dirty="0">
                <a:solidFill>
                  <a:srgbClr val="484848"/>
                </a:solidFill>
                <a:latin typeface="微软雅黑" panose="020B0503020204020204" pitchFamily="34" charset="-122"/>
              </a:rPr>
              <a:t>我国目前约有</a:t>
            </a:r>
            <a:r>
              <a:rPr lang="en-US" altLang="zh-CN" sz="1400" b="1" dirty="0">
                <a:solidFill>
                  <a:srgbClr val="484848"/>
                </a:solidFill>
                <a:latin typeface="微软雅黑" panose="020B0503020204020204" pitchFamily="34" charset="-122"/>
              </a:rPr>
              <a:t>900</a:t>
            </a:r>
            <a:r>
              <a:rPr lang="zh-CN" altLang="en-US" sz="1400" b="1" dirty="0">
                <a:solidFill>
                  <a:srgbClr val="484848"/>
                </a:solidFill>
                <a:latin typeface="微软雅黑" panose="020B0503020204020204" pitchFamily="34" charset="-122"/>
              </a:rPr>
              <a:t>万癫痫患者，其中的</a:t>
            </a:r>
            <a:r>
              <a:rPr lang="en-US" altLang="zh-CN" sz="1400" b="1" dirty="0">
                <a:solidFill>
                  <a:srgbClr val="484848"/>
                </a:solidFill>
                <a:latin typeface="微软雅黑" panose="020B0503020204020204" pitchFamily="34" charset="-122"/>
              </a:rPr>
              <a:t>500</a:t>
            </a:r>
            <a:r>
              <a:rPr lang="zh-CN" altLang="en-US" sz="1400" b="1" dirty="0">
                <a:solidFill>
                  <a:srgbClr val="484848"/>
                </a:solidFill>
                <a:latin typeface="微软雅黑" panose="020B0503020204020204" pitchFamily="34" charset="-122"/>
              </a:rPr>
              <a:t>万至</a:t>
            </a:r>
            <a:r>
              <a:rPr lang="en-US" altLang="zh-CN" sz="1400" b="1" dirty="0">
                <a:solidFill>
                  <a:srgbClr val="484848"/>
                </a:solidFill>
                <a:latin typeface="微软雅黑" panose="020B0503020204020204" pitchFamily="34" charset="-122"/>
              </a:rPr>
              <a:t>600</a:t>
            </a:r>
            <a:r>
              <a:rPr lang="zh-CN" altLang="en-US" sz="1400" b="1" dirty="0">
                <a:solidFill>
                  <a:srgbClr val="484848"/>
                </a:solidFill>
                <a:latin typeface="微软雅黑" panose="020B0503020204020204" pitchFamily="34" charset="-122"/>
              </a:rPr>
              <a:t>万为活动性癫痫，并且每年有新发病例</a:t>
            </a:r>
            <a:r>
              <a:rPr lang="en-US" altLang="zh-CN" sz="1400" b="1" dirty="0">
                <a:solidFill>
                  <a:srgbClr val="484848"/>
                </a:solidFill>
                <a:latin typeface="微软雅黑" panose="020B0503020204020204" pitchFamily="34" charset="-122"/>
              </a:rPr>
              <a:t>40</a:t>
            </a:r>
            <a:r>
              <a:rPr lang="zh-CN" altLang="en-US" sz="1400" b="1" dirty="0">
                <a:solidFill>
                  <a:srgbClr val="484848"/>
                </a:solidFill>
                <a:latin typeface="微软雅黑" panose="020B0503020204020204" pitchFamily="34" charset="-122"/>
              </a:rPr>
              <a:t>万。调查发现，我国农村地区有三分之二以上的癫痫病人没有得到合理治疗</a:t>
            </a:r>
            <a:r>
              <a:rPr lang="en-US" altLang="zh-CN" sz="1400" baseline="30000" dirty="0">
                <a:solidFill>
                  <a:srgbClr val="666666"/>
                </a:solidFill>
                <a:latin typeface="微软雅黑" panose="020B0503020204020204" pitchFamily="34" charset="-122"/>
              </a:rPr>
              <a:t>[1] </a:t>
            </a:r>
            <a:r>
              <a:rPr lang="zh-CN" altLang="en-US" sz="1400" dirty="0">
                <a:solidFill>
                  <a:srgbClr val="484848"/>
                </a:solidFill>
                <a:latin typeface="微软雅黑" panose="020B0503020204020204" pitchFamily="34" charset="-122"/>
              </a:rPr>
              <a:t>。</a:t>
            </a:r>
            <a:r>
              <a:rPr lang="en-US" altLang="zh-CN" sz="1400" baseline="30000" dirty="0">
                <a:solidFill>
                  <a:srgbClr val="666666"/>
                </a:solidFill>
                <a:latin typeface="微软雅黑" panose="020B0503020204020204" pitchFamily="34" charset="-122"/>
              </a:rPr>
              <a:t> </a:t>
            </a:r>
            <a:r>
              <a:rPr lang="zh-CN" altLang="en-US" sz="1400" b="1" dirty="0">
                <a:solidFill>
                  <a:srgbClr val="FF0000"/>
                </a:solidFill>
                <a:latin typeface="微软雅黑" panose="020B0503020204020204" pitchFamily="34" charset="-122"/>
              </a:rPr>
              <a:t>静博欣</a:t>
            </a:r>
            <a:r>
              <a:rPr lang="en-US" altLang="zh-CN" sz="1400" b="1" baseline="30000" dirty="0">
                <a:solidFill>
                  <a:srgbClr val="FF0000"/>
                </a:solidFill>
                <a:latin typeface="微软雅黑" panose="020B0503020204020204" pitchFamily="34" charset="-122"/>
              </a:rPr>
              <a:t>®</a:t>
            </a:r>
            <a:r>
              <a:rPr lang="zh-CN" altLang="en-US" sz="1400" b="1" dirty="0">
                <a:solidFill>
                  <a:srgbClr val="FF0000"/>
                </a:solidFill>
                <a:latin typeface="微软雅黑" panose="020B0503020204020204" pitchFamily="34" charset="-122"/>
              </a:rPr>
              <a:t>临床用药更便利，有助于农村癫痫防治管理项目的推进。</a:t>
            </a:r>
          </a:p>
        </p:txBody>
      </p:sp>
      <p:sp>
        <p:nvSpPr>
          <p:cNvPr id="22" name="文本框 21"/>
          <p:cNvSpPr txBox="1"/>
          <p:nvPr/>
        </p:nvSpPr>
        <p:spPr>
          <a:xfrm>
            <a:off x="2946736" y="2804131"/>
            <a:ext cx="8569685" cy="521970"/>
          </a:xfrm>
          <a:prstGeom prst="rect">
            <a:avLst/>
          </a:prstGeom>
          <a:noFill/>
        </p:spPr>
        <p:txBody>
          <a:bodyPr wrap="square" rtlCol="0">
            <a:spAutoFit/>
          </a:bodyPr>
          <a:lstStyle/>
          <a:p>
            <a:pPr marL="285750" indent="-285750">
              <a:buFont typeface="Wingdings" panose="05000000000000000000" pitchFamily="2" charset="2"/>
              <a:buChar char="u"/>
            </a:pPr>
            <a:r>
              <a:rPr lang="zh-CN" altLang="en-US" sz="1400" dirty="0">
                <a:solidFill>
                  <a:prstClr val="black"/>
                </a:solidFill>
                <a:latin typeface="微软雅黑" panose="020B0503020204020204" pitchFamily="34" charset="-122"/>
              </a:rPr>
              <a:t>纳入医保后可替代目录内注射用丙戊酸钠、左乙拉西坦注射用浓溶液使用，</a:t>
            </a:r>
            <a:r>
              <a:rPr lang="zh-CN" altLang="en-US" sz="1400" b="1" dirty="0">
                <a:solidFill>
                  <a:srgbClr val="FF0000"/>
                </a:solidFill>
                <a:latin typeface="微软雅黑" panose="020B0503020204020204" pitchFamily="34" charset="-122"/>
              </a:rPr>
              <a:t>不额外增加医保基金负担，且临床使用更安全便利，可提高患者的用药质量。</a:t>
            </a:r>
          </a:p>
        </p:txBody>
      </p:sp>
      <p:sp>
        <p:nvSpPr>
          <p:cNvPr id="23" name="文本框 22"/>
          <p:cNvSpPr txBox="1"/>
          <p:nvPr/>
        </p:nvSpPr>
        <p:spPr>
          <a:xfrm>
            <a:off x="2946735" y="3647470"/>
            <a:ext cx="8569685" cy="738664"/>
          </a:xfrm>
          <a:prstGeom prst="rect">
            <a:avLst/>
          </a:prstGeom>
          <a:noFill/>
        </p:spPr>
        <p:txBody>
          <a:bodyPr wrap="square" rtlCol="0">
            <a:spAutoFit/>
          </a:bodyPr>
          <a:lstStyle/>
          <a:p>
            <a:pPr marL="285750" indent="-285750">
              <a:buFont typeface="Wingdings" panose="05000000000000000000" pitchFamily="2" charset="2"/>
              <a:buChar char="u"/>
            </a:pPr>
            <a:r>
              <a:rPr lang="zh-CN" altLang="en-US" sz="1400" dirty="0">
                <a:solidFill>
                  <a:prstClr val="black"/>
                </a:solidFill>
                <a:latin typeface="微软雅黑" panose="020B0503020204020204" pitchFamily="34" charset="-122"/>
              </a:rPr>
              <a:t>目前</a:t>
            </a:r>
            <a:r>
              <a:rPr lang="zh-CN" altLang="en-US" sz="1400" b="1" dirty="0">
                <a:solidFill>
                  <a:srgbClr val="FF0000"/>
                </a:solidFill>
                <a:latin typeface="微软雅黑" panose="020B0503020204020204" pitchFamily="34" charset="-122"/>
              </a:rPr>
              <a:t>静脉抗癫痫药物均为粉针剂或水针剂，无大容量注射液，左乙拉西坦氯化钠注射液可弥补这一空白，</a:t>
            </a:r>
            <a:r>
              <a:rPr lang="zh-CN" altLang="en-US" sz="1400" dirty="0">
                <a:solidFill>
                  <a:prstClr val="black"/>
                </a:solidFill>
                <a:latin typeface="微软雅黑" panose="020B0503020204020204" pitchFamily="34" charset="-122"/>
              </a:rPr>
              <a:t>同时</a:t>
            </a:r>
            <a:r>
              <a:rPr lang="zh-CN" altLang="en-US" sz="1400" b="1" dirty="0">
                <a:solidFill>
                  <a:srgbClr val="FF0000"/>
                </a:solidFill>
                <a:latin typeface="微软雅黑" panose="020B0503020204020204" pitchFamily="34" charset="-122"/>
              </a:rPr>
              <a:t>避免了配置过程中的潜在污染风险</a:t>
            </a:r>
            <a:r>
              <a:rPr lang="zh-CN" altLang="en-US" sz="1400" dirty="0">
                <a:solidFill>
                  <a:prstClr val="black"/>
                </a:solidFill>
                <a:latin typeface="微软雅黑" panose="020B0503020204020204" pitchFamily="34" charset="-122"/>
              </a:rPr>
              <a:t>，节省了配置时间，可以</a:t>
            </a:r>
            <a:r>
              <a:rPr lang="zh-CN" altLang="en-US" sz="1400" b="1" dirty="0">
                <a:solidFill>
                  <a:srgbClr val="FF0000"/>
                </a:solidFill>
                <a:latin typeface="微软雅黑" panose="020B0503020204020204" pitchFamily="34" charset="-122"/>
              </a:rPr>
              <a:t>为癫痫持续状态等急症患者争取更多的抢救时间</a:t>
            </a:r>
            <a:r>
              <a:rPr lang="zh-CN" altLang="en-US" sz="1400" dirty="0">
                <a:solidFill>
                  <a:prstClr val="black"/>
                </a:solidFill>
                <a:latin typeface="微软雅黑" panose="020B0503020204020204" pitchFamily="34" charset="-122"/>
              </a:rPr>
              <a:t>；同时也避免了水针剂直接静脉给药的风险，安全性更好。</a:t>
            </a:r>
            <a:endParaRPr lang="zh-CN" altLang="en-US" sz="1400" b="1" dirty="0">
              <a:solidFill>
                <a:srgbClr val="FF0000"/>
              </a:solidFill>
              <a:latin typeface="微软雅黑" panose="020B0503020204020204" pitchFamily="34" charset="-122"/>
            </a:endParaRPr>
          </a:p>
        </p:txBody>
      </p:sp>
      <p:grpSp>
        <p:nvGrpSpPr>
          <p:cNvPr id="24" name="组合 23"/>
          <p:cNvGrpSpPr/>
          <p:nvPr/>
        </p:nvGrpSpPr>
        <p:grpSpPr>
          <a:xfrm>
            <a:off x="696164" y="1203987"/>
            <a:ext cx="10769459" cy="4777105"/>
            <a:chOff x="640889" y="1593298"/>
            <a:chExt cx="10769459" cy="4777105"/>
          </a:xfrm>
        </p:grpSpPr>
        <p:grpSp>
          <p:nvGrpSpPr>
            <p:cNvPr id="25" name="组合 24"/>
            <p:cNvGrpSpPr/>
            <p:nvPr/>
          </p:nvGrpSpPr>
          <p:grpSpPr>
            <a:xfrm>
              <a:off x="640889" y="1593298"/>
              <a:ext cx="10769459" cy="4777105"/>
              <a:chOff x="617227" y="1593298"/>
              <a:chExt cx="10769459" cy="4777105"/>
            </a:xfrm>
          </p:grpSpPr>
          <p:sp>
            <p:nvSpPr>
              <p:cNvPr id="30" name="矩形: 圆角 29"/>
              <p:cNvSpPr/>
              <p:nvPr/>
            </p:nvSpPr>
            <p:spPr>
              <a:xfrm>
                <a:off x="617227" y="1593298"/>
                <a:ext cx="2223135" cy="4777105"/>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cxnSp>
            <p:nvCxnSpPr>
              <p:cNvPr id="31" name="直接连接符 30"/>
              <p:cNvCxnSpPr/>
              <p:nvPr/>
            </p:nvCxnSpPr>
            <p:spPr>
              <a:xfrm>
                <a:off x="2223436" y="2950911"/>
                <a:ext cx="9163250" cy="0"/>
              </a:xfrm>
              <a:prstGeom prst="line">
                <a:avLst/>
              </a:prstGeom>
              <a:noFill/>
              <a:ln w="6350" cap="flat" cmpd="sng" algn="ctr">
                <a:solidFill>
                  <a:srgbClr val="5B9BD5"/>
                </a:solidFill>
                <a:prstDash val="solid"/>
                <a:miter lim="800000"/>
              </a:ln>
              <a:effectLst/>
            </p:spPr>
          </p:cxnSp>
          <p:cxnSp>
            <p:nvCxnSpPr>
              <p:cNvPr id="32" name="直接连接符 31"/>
              <p:cNvCxnSpPr/>
              <p:nvPr/>
            </p:nvCxnSpPr>
            <p:spPr>
              <a:xfrm>
                <a:off x="2223436" y="3776946"/>
                <a:ext cx="9163250" cy="0"/>
              </a:xfrm>
              <a:prstGeom prst="line">
                <a:avLst/>
              </a:prstGeom>
              <a:noFill/>
              <a:ln w="6350" cap="flat" cmpd="sng" algn="ctr">
                <a:solidFill>
                  <a:srgbClr val="5B9BD5"/>
                </a:solidFill>
                <a:prstDash val="solid"/>
                <a:miter lim="800000"/>
              </a:ln>
              <a:effectLst/>
            </p:spPr>
          </p:cxnSp>
          <p:cxnSp>
            <p:nvCxnSpPr>
              <p:cNvPr id="33" name="直接连接符 32"/>
              <p:cNvCxnSpPr/>
              <p:nvPr/>
            </p:nvCxnSpPr>
            <p:spPr>
              <a:xfrm>
                <a:off x="2223436" y="4842309"/>
                <a:ext cx="9163250" cy="0"/>
              </a:xfrm>
              <a:prstGeom prst="line">
                <a:avLst/>
              </a:prstGeom>
              <a:noFill/>
              <a:ln w="6350" cap="flat" cmpd="sng" algn="ctr">
                <a:solidFill>
                  <a:srgbClr val="5B9BD5"/>
                </a:solidFill>
                <a:prstDash val="solid"/>
                <a:miter lim="800000"/>
              </a:ln>
              <a:effectLst/>
            </p:spPr>
          </p:cxnSp>
        </p:grpSp>
        <p:sp>
          <p:nvSpPr>
            <p:cNvPr id="26" name="文本框 25"/>
            <p:cNvSpPr txBox="1"/>
            <p:nvPr/>
          </p:nvSpPr>
          <p:spPr>
            <a:xfrm>
              <a:off x="781859" y="1934928"/>
              <a:ext cx="1827530" cy="67564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00"/>
                  </a:solidFill>
                  <a:effectLst/>
                  <a:uLnTx/>
                  <a:uFillTx/>
                  <a:latin typeface="Calibri" panose="020F0502020204030204"/>
                </a:rPr>
                <a:t>助力农村癫痫防治管理项目</a:t>
              </a:r>
            </a:p>
          </p:txBody>
        </p:sp>
        <p:sp>
          <p:nvSpPr>
            <p:cNvPr id="27" name="文本框 26"/>
            <p:cNvSpPr txBox="1"/>
            <p:nvPr/>
          </p:nvSpPr>
          <p:spPr>
            <a:xfrm>
              <a:off x="781859" y="3146508"/>
              <a:ext cx="1827530" cy="38608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Calibri" panose="020F0502020204030204"/>
                </a:rPr>
                <a:t>“保基本”原则</a:t>
              </a:r>
            </a:p>
          </p:txBody>
        </p:sp>
        <p:sp>
          <p:nvSpPr>
            <p:cNvPr id="28" name="文本框 27"/>
            <p:cNvSpPr txBox="1"/>
            <p:nvPr/>
          </p:nvSpPr>
          <p:spPr>
            <a:xfrm>
              <a:off x="706294" y="4182193"/>
              <a:ext cx="2066925" cy="38608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00"/>
                  </a:solidFill>
                  <a:effectLst/>
                  <a:uLnTx/>
                  <a:uFillTx/>
                  <a:latin typeface="Calibri" panose="020F0502020204030204"/>
                </a:rPr>
                <a:t>弥补目录剂型空白</a:t>
              </a:r>
            </a:p>
          </p:txBody>
        </p:sp>
        <p:sp>
          <p:nvSpPr>
            <p:cNvPr id="29" name="文本框 28"/>
            <p:cNvSpPr txBox="1"/>
            <p:nvPr/>
          </p:nvSpPr>
          <p:spPr>
            <a:xfrm>
              <a:off x="781859" y="5320748"/>
              <a:ext cx="1827530" cy="38608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Calibri" panose="020F0502020204030204"/>
                </a:rPr>
                <a:t>临床管理难度小</a:t>
              </a:r>
            </a:p>
          </p:txBody>
        </p:sp>
      </p:grpSp>
      <p:sp>
        <p:nvSpPr>
          <p:cNvPr id="34" name="文本框 33"/>
          <p:cNvSpPr txBox="1"/>
          <p:nvPr/>
        </p:nvSpPr>
        <p:spPr>
          <a:xfrm>
            <a:off x="2946735" y="4628634"/>
            <a:ext cx="8569685" cy="954107"/>
          </a:xfrm>
          <a:prstGeom prst="rect">
            <a:avLst/>
          </a:prstGeom>
          <a:noFill/>
        </p:spPr>
        <p:txBody>
          <a:bodyPr wrap="square" rtlCol="0">
            <a:spAutoFit/>
          </a:bodyPr>
          <a:lstStyle/>
          <a:p>
            <a:pPr marL="285750" indent="-285750">
              <a:buFont typeface="Wingdings" panose="05000000000000000000" pitchFamily="2" charset="2"/>
              <a:buChar char="u"/>
            </a:pPr>
            <a:r>
              <a:rPr lang="zh-CN" altLang="en-US" sz="1400" dirty="0">
                <a:solidFill>
                  <a:prstClr val="black"/>
                </a:solidFill>
                <a:latin typeface="微软雅黑" panose="020B0503020204020204" pitchFamily="34" charset="-122"/>
              </a:rPr>
              <a:t>左乙拉西坦氯化钠注射液为大容量注射液抗癫痫药，</a:t>
            </a:r>
            <a:r>
              <a:rPr lang="zh-CN" altLang="en-US" sz="1400" b="1" dirty="0">
                <a:solidFill>
                  <a:srgbClr val="FF0000"/>
                </a:solidFill>
                <a:latin typeface="微软雅黑" panose="020B0503020204020204" pitchFamily="34" charset="-122"/>
              </a:rPr>
              <a:t>临床用药可直接静脉给药，无需进一步稀释，临床管理难度小，</a:t>
            </a:r>
            <a:r>
              <a:rPr lang="zh-CN" altLang="en-US" sz="1400" dirty="0">
                <a:solidFill>
                  <a:prstClr val="black"/>
                </a:solidFill>
                <a:latin typeface="微软雅黑" panose="020B0503020204020204" pitchFamily="34" charset="-122"/>
              </a:rPr>
              <a:t>同时避免了配置过程药液污染，安全性更高；</a:t>
            </a:r>
            <a:r>
              <a:rPr lang="zh-CN" altLang="en-US" sz="1400" b="1" dirty="0">
                <a:solidFill>
                  <a:srgbClr val="FF0000"/>
                </a:solidFill>
                <a:latin typeface="微软雅黑" panose="020B0503020204020204" pitchFamily="34" charset="-122"/>
              </a:rPr>
              <a:t>具有多个规格，与推荐剂量对应，方便处方。</a:t>
            </a:r>
            <a:endParaRPr lang="en-US" altLang="zh-CN" sz="1400" b="1" dirty="0">
              <a:solidFill>
                <a:srgbClr val="FF0000"/>
              </a:solidFill>
              <a:latin typeface="微软雅黑" panose="020B0503020204020204" pitchFamily="34" charset="-122"/>
            </a:endParaRPr>
          </a:p>
          <a:p>
            <a:pPr marL="285750" indent="-285750">
              <a:buFont typeface="Wingdings" panose="05000000000000000000" pitchFamily="2" charset="2"/>
              <a:buChar char="u"/>
            </a:pPr>
            <a:r>
              <a:rPr lang="zh-CN" altLang="en-US" sz="1400" dirty="0">
                <a:solidFill>
                  <a:prstClr val="black"/>
                </a:solidFill>
                <a:latin typeface="微软雅黑" panose="020B0503020204020204" pitchFamily="34" charset="-122"/>
              </a:rPr>
              <a:t>其中有效成分</a:t>
            </a:r>
            <a:r>
              <a:rPr lang="zh-CN" altLang="en-US" sz="1400" b="1" dirty="0">
                <a:solidFill>
                  <a:srgbClr val="FF0000"/>
                </a:solidFill>
                <a:latin typeface="微软雅黑" panose="020B0503020204020204" pitchFamily="34" charset="-122"/>
              </a:rPr>
              <a:t>左乙拉西坦抗癫痫效果好，安全性高，用药过程一般无需进行血药浓度监测，是更便于向基层推广的抗癫痫基础用药。</a:t>
            </a:r>
          </a:p>
        </p:txBody>
      </p:sp>
      <p:sp>
        <p:nvSpPr>
          <p:cNvPr id="35" name="文本框 34"/>
          <p:cNvSpPr txBox="1"/>
          <p:nvPr/>
        </p:nvSpPr>
        <p:spPr>
          <a:xfrm>
            <a:off x="343814" y="6338242"/>
            <a:ext cx="6103434" cy="215444"/>
          </a:xfrm>
          <a:prstGeom prst="rect">
            <a:avLst/>
          </a:prstGeom>
          <a:noFill/>
        </p:spPr>
        <p:txBody>
          <a:bodyPr wrap="square">
            <a:spAutoFit/>
          </a:bodyPr>
          <a:lstStyle/>
          <a:p>
            <a:r>
              <a:rPr lang="en-US" altLang="zh-CN" sz="800" b="0" i="0" dirty="0">
                <a:solidFill>
                  <a:srgbClr val="666666"/>
                </a:solidFill>
                <a:effectLst/>
                <a:latin typeface="Arial" panose="020B0604020202020204" pitchFamily="34" charset="0"/>
                <a:ea typeface="微软雅黑" panose="020B0503020204020204" pitchFamily="34" charset="-122"/>
              </a:rPr>
              <a:t>[1]</a:t>
            </a:r>
            <a:r>
              <a:rPr lang="zh-CN" altLang="en-US" sz="800" b="0" i="0" dirty="0">
                <a:solidFill>
                  <a:srgbClr val="666666"/>
                </a:solidFill>
                <a:effectLst/>
                <a:latin typeface="Arial" panose="020B0604020202020204" pitchFamily="34" charset="0"/>
                <a:ea typeface="微软雅黑" panose="020B0503020204020204" pitchFamily="34" charset="-122"/>
              </a:rPr>
              <a:t>卫生部办公厅关于做好农村癫痫防治管理项目实施工作的通知</a:t>
            </a:r>
            <a:r>
              <a:rPr lang="en-US" altLang="zh-CN" sz="800" b="0" i="0" dirty="0">
                <a:solidFill>
                  <a:srgbClr val="666666"/>
                </a:solidFill>
                <a:effectLst/>
                <a:latin typeface="Arial" panose="020B0604020202020204" pitchFamily="34" charset="0"/>
                <a:ea typeface="微软雅黑" panose="020B0503020204020204" pitchFamily="34" charset="-122"/>
              </a:rPr>
              <a:t>2006</a:t>
            </a:r>
            <a:r>
              <a:rPr lang="zh-CN" altLang="en-US" sz="800" b="0" i="0" dirty="0">
                <a:solidFill>
                  <a:srgbClr val="666666"/>
                </a:solidFill>
                <a:effectLst/>
                <a:latin typeface="Arial" panose="020B0604020202020204" pitchFamily="34" charset="0"/>
                <a:ea typeface="微软雅黑" panose="020B0503020204020204" pitchFamily="34" charset="-122"/>
              </a:rPr>
              <a:t>年</a:t>
            </a:r>
            <a:r>
              <a:rPr lang="en-US" altLang="zh-CN" sz="800" b="0" i="0" dirty="0">
                <a:solidFill>
                  <a:srgbClr val="666666"/>
                </a:solidFill>
                <a:effectLst/>
                <a:latin typeface="Arial" panose="020B0604020202020204" pitchFamily="34" charset="0"/>
                <a:ea typeface="微软雅黑" panose="020B0503020204020204" pitchFamily="34" charset="-122"/>
              </a:rPr>
              <a:t>6</a:t>
            </a:r>
            <a:r>
              <a:rPr lang="zh-CN" altLang="en-US" sz="800" b="0" i="0" dirty="0">
                <a:solidFill>
                  <a:srgbClr val="666666"/>
                </a:solidFill>
                <a:effectLst/>
                <a:latin typeface="Arial" panose="020B0604020202020204" pitchFamily="34" charset="0"/>
                <a:ea typeface="微软雅黑" panose="020B0503020204020204" pitchFamily="34" charset="-122"/>
              </a:rPr>
              <a:t>月</a:t>
            </a:r>
            <a:r>
              <a:rPr lang="en-US" altLang="zh-CN" sz="800" b="0" i="0" dirty="0">
                <a:solidFill>
                  <a:srgbClr val="666666"/>
                </a:solidFill>
                <a:effectLst/>
                <a:latin typeface="Arial" panose="020B0604020202020204" pitchFamily="34" charset="0"/>
                <a:ea typeface="微软雅黑" panose="020B0503020204020204" pitchFamily="34" charset="-122"/>
              </a:rPr>
              <a:t>13</a:t>
            </a:r>
            <a:r>
              <a:rPr lang="zh-CN" altLang="en-US" sz="800" b="0" i="0" dirty="0">
                <a:solidFill>
                  <a:srgbClr val="666666"/>
                </a:solidFill>
                <a:effectLst/>
                <a:latin typeface="Arial" panose="020B0604020202020204" pitchFamily="34" charset="0"/>
                <a:ea typeface="微软雅黑" panose="020B0503020204020204" pitchFamily="34" charset="-122"/>
              </a:rPr>
              <a:t>日</a:t>
            </a:r>
            <a:endParaRPr lang="en-US" altLang="zh-CN" sz="800" b="0" i="0" dirty="0">
              <a:solidFill>
                <a:srgbClr val="666666"/>
              </a:solidFill>
              <a:effectLst/>
              <a:latin typeface="Arial" panose="020B0604020202020204" pitchFamily="34" charset="0"/>
              <a:ea typeface="微软雅黑" panose="020B0503020204020204" pitchFamily="34" charset="-122"/>
            </a:endParaRPr>
          </a:p>
        </p:txBody>
      </p:sp>
      <p:cxnSp>
        <p:nvCxnSpPr>
          <p:cNvPr id="2" name="直接连接符 1"/>
          <p:cNvCxnSpPr/>
          <p:nvPr/>
        </p:nvCxnSpPr>
        <p:spPr>
          <a:xfrm>
            <a:off x="2429373" y="5632828"/>
            <a:ext cx="9163250" cy="0"/>
          </a:xfrm>
          <a:prstGeom prst="line">
            <a:avLst/>
          </a:prstGeom>
          <a:noFill/>
          <a:ln w="6350" cap="flat" cmpd="sng" algn="ctr">
            <a:solidFill>
              <a:srgbClr val="5B9BD5"/>
            </a:solidFill>
            <a:prstDash val="solid"/>
            <a:miter lim="800000"/>
          </a:ln>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4892846" y="1585387"/>
            <a:ext cx="3999254" cy="637823"/>
            <a:chOff x="6096000" y="1773067"/>
            <a:chExt cx="3583406" cy="571501"/>
          </a:xfrm>
        </p:grpSpPr>
        <p:sp>
          <p:nvSpPr>
            <p:cNvPr id="11" name="矩形: 圆角 10"/>
            <p:cNvSpPr/>
            <p:nvPr userDrawn="1">
              <p:custDataLst>
                <p:tags r:id="rId14"/>
              </p:custDataLst>
            </p:nvPr>
          </p:nvSpPr>
          <p:spPr>
            <a:xfrm>
              <a:off x="6186238" y="1818187"/>
              <a:ext cx="3493168" cy="481263"/>
            </a:xfrm>
            <a:prstGeom prst="roundRect">
              <a:avLst>
                <a:gd name="adj" fmla="val 50000"/>
              </a:avLst>
            </a:prstGeom>
            <a:solidFill>
              <a:schemeClr val="bg1"/>
            </a:solidFill>
            <a:ln w="38100">
              <a:solidFill>
                <a:srgbClr val="0F7B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a:r>
                <a:rPr lang="zh-CN" altLang="en-US" sz="2400" b="1" dirty="0">
                  <a:solidFill>
                    <a:schemeClr val="accent1">
                      <a:lumMod val="50000"/>
                    </a:schemeClr>
                  </a:solidFill>
                  <a:uFillTx/>
                </a:rPr>
                <a:t>药品基本信息</a:t>
              </a:r>
              <a:endParaRPr lang="ko-KR" altLang="en-US" sz="2400" spc="600" dirty="0">
                <a:solidFill>
                  <a:srgbClr val="0F7B95"/>
                </a:solidFill>
                <a:latin typeface="钉钉进步体" panose="00020600040101010101" pitchFamily="18" charset="-122"/>
                <a:cs typeface="+mn-ea"/>
                <a:sym typeface="+mn-lt"/>
              </a:endParaRPr>
            </a:p>
          </p:txBody>
        </p:sp>
        <p:sp>
          <p:nvSpPr>
            <p:cNvPr id="12" name="椭圆 11"/>
            <p:cNvSpPr/>
            <p:nvPr userDrawn="1">
              <p:custDataLst>
                <p:tags r:id="rId15"/>
              </p:custDataLst>
            </p:nvPr>
          </p:nvSpPr>
          <p:spPr>
            <a:xfrm>
              <a:off x="6096000" y="1773067"/>
              <a:ext cx="571501" cy="571501"/>
            </a:xfrm>
            <a:prstGeom prst="ellipse">
              <a:avLst/>
            </a:prstGeom>
            <a:solidFill>
              <a:srgbClr val="14A5C6"/>
            </a:solidFill>
            <a:ln w="63500">
              <a:solidFill>
                <a:srgbClr val="0F7B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2000" dirty="0">
                  <a:latin typeface="钉钉进步体" panose="00020600040101010101" pitchFamily="18" charset="-122"/>
                  <a:ea typeface="钉钉进步体" panose="00020600040101010101" pitchFamily="18" charset="-122"/>
                  <a:cs typeface="+mn-ea"/>
                  <a:sym typeface="+mn-lt"/>
                </a:rPr>
                <a:t>1</a:t>
              </a:r>
              <a:endParaRPr lang="zh-CN" altLang="en-US" sz="2000" dirty="0">
                <a:latin typeface="钉钉进步体" panose="00020600040101010101" pitchFamily="18" charset="-122"/>
                <a:ea typeface="钉钉进步体" panose="00020600040101010101" pitchFamily="18" charset="-122"/>
                <a:cs typeface="+mn-ea"/>
                <a:sym typeface="+mn-lt"/>
              </a:endParaRPr>
            </a:p>
          </p:txBody>
        </p:sp>
      </p:grpSp>
      <p:grpSp>
        <p:nvGrpSpPr>
          <p:cNvPr id="13" name="组合 12"/>
          <p:cNvGrpSpPr/>
          <p:nvPr>
            <p:custDataLst>
              <p:tags r:id="rId2"/>
            </p:custDataLst>
          </p:nvPr>
        </p:nvGrpSpPr>
        <p:grpSpPr>
          <a:xfrm>
            <a:off x="6959762" y="2541029"/>
            <a:ext cx="3999254" cy="637823"/>
            <a:chOff x="6096000" y="1773067"/>
            <a:chExt cx="3583406" cy="571501"/>
          </a:xfrm>
        </p:grpSpPr>
        <p:sp>
          <p:nvSpPr>
            <p:cNvPr id="14" name="矩形: 圆角 13"/>
            <p:cNvSpPr/>
            <p:nvPr userDrawn="1">
              <p:custDataLst>
                <p:tags r:id="rId12"/>
              </p:custDataLst>
            </p:nvPr>
          </p:nvSpPr>
          <p:spPr>
            <a:xfrm>
              <a:off x="6186238" y="1818187"/>
              <a:ext cx="3493168" cy="481263"/>
            </a:xfrm>
            <a:prstGeom prst="roundRect">
              <a:avLst>
                <a:gd name="adj" fmla="val 50000"/>
              </a:avLst>
            </a:prstGeom>
            <a:solidFill>
              <a:schemeClr val="bg1"/>
            </a:solidFill>
            <a:ln w="38100">
              <a:solidFill>
                <a:srgbClr val="0F7B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a:r>
                <a:rPr lang="zh-CN" altLang="en-US" sz="2400" b="1" dirty="0">
                  <a:solidFill>
                    <a:schemeClr val="accent1">
                      <a:lumMod val="50000"/>
                    </a:schemeClr>
                  </a:solidFill>
                  <a:uFillTx/>
                </a:rPr>
                <a:t>安全性</a:t>
              </a:r>
              <a:endParaRPr lang="ko-KR" altLang="en-US" sz="2400" spc="600" dirty="0">
                <a:solidFill>
                  <a:srgbClr val="0F7B95"/>
                </a:solidFill>
                <a:latin typeface="钉钉进步体" panose="00020600040101010101" pitchFamily="18" charset="-122"/>
                <a:cs typeface="+mn-ea"/>
                <a:sym typeface="+mn-lt"/>
              </a:endParaRPr>
            </a:p>
          </p:txBody>
        </p:sp>
        <p:sp>
          <p:nvSpPr>
            <p:cNvPr id="15" name="椭圆 14"/>
            <p:cNvSpPr/>
            <p:nvPr userDrawn="1">
              <p:custDataLst>
                <p:tags r:id="rId13"/>
              </p:custDataLst>
            </p:nvPr>
          </p:nvSpPr>
          <p:spPr>
            <a:xfrm>
              <a:off x="6096000" y="1773067"/>
              <a:ext cx="571501" cy="571501"/>
            </a:xfrm>
            <a:prstGeom prst="ellipse">
              <a:avLst/>
            </a:prstGeom>
            <a:solidFill>
              <a:srgbClr val="14A5C6"/>
            </a:solidFill>
            <a:ln w="63500">
              <a:solidFill>
                <a:srgbClr val="0F7B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2000" dirty="0">
                  <a:latin typeface="钉钉进步体" panose="00020600040101010101" pitchFamily="18" charset="-122"/>
                  <a:ea typeface="钉钉进步体" panose="00020600040101010101" pitchFamily="18" charset="-122"/>
                  <a:cs typeface="+mn-ea"/>
                  <a:sym typeface="+mn-lt"/>
                </a:rPr>
                <a:t>2</a:t>
              </a:r>
              <a:endParaRPr lang="zh-CN" altLang="en-US" sz="2000" dirty="0">
                <a:latin typeface="钉钉进步体" panose="00020600040101010101" pitchFamily="18" charset="-122"/>
                <a:ea typeface="钉钉进步体" panose="00020600040101010101" pitchFamily="18" charset="-122"/>
                <a:cs typeface="+mn-ea"/>
                <a:sym typeface="+mn-lt"/>
              </a:endParaRPr>
            </a:p>
          </p:txBody>
        </p:sp>
      </p:grpSp>
      <p:grpSp>
        <p:nvGrpSpPr>
          <p:cNvPr id="16" name="组合 15"/>
          <p:cNvGrpSpPr/>
          <p:nvPr>
            <p:custDataLst>
              <p:tags r:id="rId3"/>
            </p:custDataLst>
          </p:nvPr>
        </p:nvGrpSpPr>
        <p:grpSpPr>
          <a:xfrm>
            <a:off x="4892846" y="3340607"/>
            <a:ext cx="3999254" cy="637823"/>
            <a:chOff x="6096000" y="1773067"/>
            <a:chExt cx="3583406" cy="571501"/>
          </a:xfrm>
        </p:grpSpPr>
        <p:sp>
          <p:nvSpPr>
            <p:cNvPr id="17" name="矩形: 圆角 16"/>
            <p:cNvSpPr/>
            <p:nvPr userDrawn="1">
              <p:custDataLst>
                <p:tags r:id="rId10"/>
              </p:custDataLst>
            </p:nvPr>
          </p:nvSpPr>
          <p:spPr>
            <a:xfrm>
              <a:off x="6186238" y="1818187"/>
              <a:ext cx="3493168" cy="481263"/>
            </a:xfrm>
            <a:prstGeom prst="roundRect">
              <a:avLst>
                <a:gd name="adj" fmla="val 50000"/>
              </a:avLst>
            </a:prstGeom>
            <a:solidFill>
              <a:schemeClr val="bg1"/>
            </a:solidFill>
            <a:ln w="38100">
              <a:solidFill>
                <a:srgbClr val="0F7B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lumMod val="50000"/>
                    </a:schemeClr>
                  </a:solidFill>
                  <a:uFillTx/>
                </a:rPr>
                <a:t>有效性</a:t>
              </a:r>
            </a:p>
          </p:txBody>
        </p:sp>
        <p:sp>
          <p:nvSpPr>
            <p:cNvPr id="18" name="椭圆 17"/>
            <p:cNvSpPr/>
            <p:nvPr userDrawn="1">
              <p:custDataLst>
                <p:tags r:id="rId11"/>
              </p:custDataLst>
            </p:nvPr>
          </p:nvSpPr>
          <p:spPr>
            <a:xfrm>
              <a:off x="6096000" y="1773067"/>
              <a:ext cx="571501" cy="571501"/>
            </a:xfrm>
            <a:prstGeom prst="ellipse">
              <a:avLst/>
            </a:prstGeom>
            <a:solidFill>
              <a:srgbClr val="14A5C6"/>
            </a:solidFill>
            <a:ln w="63500">
              <a:solidFill>
                <a:srgbClr val="0F7B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2000" dirty="0">
                  <a:latin typeface="钉钉进步体" panose="00020600040101010101" pitchFamily="18" charset="-122"/>
                  <a:ea typeface="钉钉进步体" panose="00020600040101010101" pitchFamily="18" charset="-122"/>
                  <a:cs typeface="+mn-ea"/>
                  <a:sym typeface="+mn-lt"/>
                </a:rPr>
                <a:t>3</a:t>
              </a:r>
              <a:endParaRPr lang="zh-CN" altLang="en-US" sz="2000" dirty="0">
                <a:latin typeface="钉钉进步体" panose="00020600040101010101" pitchFamily="18" charset="-122"/>
                <a:ea typeface="钉钉进步体" panose="00020600040101010101" pitchFamily="18" charset="-122"/>
                <a:cs typeface="+mn-ea"/>
                <a:sym typeface="+mn-lt"/>
              </a:endParaRPr>
            </a:p>
          </p:txBody>
        </p:sp>
      </p:grpSp>
      <p:grpSp>
        <p:nvGrpSpPr>
          <p:cNvPr id="22" name="组合 21"/>
          <p:cNvGrpSpPr/>
          <p:nvPr>
            <p:custDataLst>
              <p:tags r:id="rId4"/>
            </p:custDataLst>
          </p:nvPr>
        </p:nvGrpSpPr>
        <p:grpSpPr>
          <a:xfrm>
            <a:off x="4892846" y="5095827"/>
            <a:ext cx="3999254" cy="637823"/>
            <a:chOff x="6096000" y="1773067"/>
            <a:chExt cx="3583406" cy="571501"/>
          </a:xfrm>
        </p:grpSpPr>
        <p:sp>
          <p:nvSpPr>
            <p:cNvPr id="23" name="矩形: 圆角 22"/>
            <p:cNvSpPr/>
            <p:nvPr userDrawn="1">
              <p:custDataLst>
                <p:tags r:id="rId8"/>
              </p:custDataLst>
            </p:nvPr>
          </p:nvSpPr>
          <p:spPr>
            <a:xfrm>
              <a:off x="6186238" y="1818188"/>
              <a:ext cx="3493168" cy="481263"/>
            </a:xfrm>
            <a:prstGeom prst="roundRect">
              <a:avLst>
                <a:gd name="adj" fmla="val 50000"/>
              </a:avLst>
            </a:prstGeom>
            <a:solidFill>
              <a:schemeClr val="bg1"/>
            </a:solidFill>
            <a:ln w="38100">
              <a:solidFill>
                <a:srgbClr val="0F7B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a:r>
                <a:rPr lang="zh-CN" altLang="en-US" sz="2400" b="1" dirty="0">
                  <a:solidFill>
                    <a:schemeClr val="accent1">
                      <a:lumMod val="50000"/>
                    </a:schemeClr>
                  </a:solidFill>
                  <a:uFillTx/>
                </a:rPr>
                <a:t>公平性</a:t>
              </a:r>
              <a:endParaRPr lang="ko-KR" altLang="en-US" sz="2400" spc="600" dirty="0">
                <a:solidFill>
                  <a:srgbClr val="0F7B95"/>
                </a:solidFill>
                <a:latin typeface="钉钉进步体" panose="00020600040101010101" pitchFamily="18" charset="-122"/>
                <a:cs typeface="+mn-ea"/>
                <a:sym typeface="+mn-lt"/>
              </a:endParaRPr>
            </a:p>
          </p:txBody>
        </p:sp>
        <p:sp>
          <p:nvSpPr>
            <p:cNvPr id="24" name="椭圆 23"/>
            <p:cNvSpPr/>
            <p:nvPr userDrawn="1">
              <p:custDataLst>
                <p:tags r:id="rId9"/>
              </p:custDataLst>
            </p:nvPr>
          </p:nvSpPr>
          <p:spPr>
            <a:xfrm>
              <a:off x="6096000" y="1773067"/>
              <a:ext cx="571501" cy="571501"/>
            </a:xfrm>
            <a:prstGeom prst="ellipse">
              <a:avLst/>
            </a:prstGeom>
            <a:solidFill>
              <a:srgbClr val="14A5C6"/>
            </a:solidFill>
            <a:ln w="63500">
              <a:solidFill>
                <a:srgbClr val="0F7B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2000" dirty="0">
                  <a:latin typeface="钉钉进步体" panose="00020600040101010101" pitchFamily="18" charset="-122"/>
                  <a:ea typeface="钉钉进步体" panose="00020600040101010101" pitchFamily="18" charset="-122"/>
                  <a:cs typeface="+mn-ea"/>
                  <a:sym typeface="+mn-lt"/>
                </a:rPr>
                <a:t>5</a:t>
              </a:r>
              <a:endParaRPr lang="zh-CN" altLang="en-US" sz="2000" dirty="0">
                <a:latin typeface="钉钉进步体" panose="00020600040101010101" pitchFamily="18" charset="-122"/>
                <a:ea typeface="钉钉进步体" panose="00020600040101010101" pitchFamily="18" charset="-122"/>
                <a:cs typeface="+mn-ea"/>
                <a:sym typeface="+mn-lt"/>
              </a:endParaRPr>
            </a:p>
          </p:txBody>
        </p:sp>
      </p:grpSp>
      <p:grpSp>
        <p:nvGrpSpPr>
          <p:cNvPr id="25" name="组合 24"/>
          <p:cNvGrpSpPr/>
          <p:nvPr>
            <p:custDataLst>
              <p:tags r:id="rId5"/>
            </p:custDataLst>
          </p:nvPr>
        </p:nvGrpSpPr>
        <p:grpSpPr>
          <a:xfrm>
            <a:off x="7213127" y="4218414"/>
            <a:ext cx="3999254" cy="637823"/>
            <a:chOff x="6096000" y="1773067"/>
            <a:chExt cx="3583406" cy="571501"/>
          </a:xfrm>
        </p:grpSpPr>
        <p:sp>
          <p:nvSpPr>
            <p:cNvPr id="26" name="矩形: 圆角 25"/>
            <p:cNvSpPr/>
            <p:nvPr userDrawn="1">
              <p:custDataLst>
                <p:tags r:id="rId6"/>
              </p:custDataLst>
            </p:nvPr>
          </p:nvSpPr>
          <p:spPr>
            <a:xfrm>
              <a:off x="6186238" y="1818187"/>
              <a:ext cx="3493168" cy="481263"/>
            </a:xfrm>
            <a:prstGeom prst="roundRect">
              <a:avLst>
                <a:gd name="adj" fmla="val 50000"/>
              </a:avLst>
            </a:prstGeom>
            <a:solidFill>
              <a:schemeClr val="bg1"/>
            </a:solidFill>
            <a:ln w="38100">
              <a:solidFill>
                <a:srgbClr val="0F7B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a:r>
                <a:rPr lang="zh-CN" altLang="en-US" sz="2400" b="1" dirty="0">
                  <a:solidFill>
                    <a:schemeClr val="accent1">
                      <a:lumMod val="50000"/>
                    </a:schemeClr>
                  </a:solidFill>
                  <a:uFillTx/>
                </a:rPr>
                <a:t>创新性</a:t>
              </a:r>
              <a:endParaRPr lang="ko-KR" altLang="en-US" sz="2400" spc="600" dirty="0">
                <a:solidFill>
                  <a:srgbClr val="0F7B95"/>
                </a:solidFill>
                <a:latin typeface="钉钉进步体" panose="00020600040101010101" pitchFamily="18" charset="-122"/>
                <a:cs typeface="+mn-ea"/>
                <a:sym typeface="+mn-lt"/>
              </a:endParaRPr>
            </a:p>
          </p:txBody>
        </p:sp>
        <p:sp>
          <p:nvSpPr>
            <p:cNvPr id="27" name="椭圆 26"/>
            <p:cNvSpPr/>
            <p:nvPr userDrawn="1">
              <p:custDataLst>
                <p:tags r:id="rId7"/>
              </p:custDataLst>
            </p:nvPr>
          </p:nvSpPr>
          <p:spPr>
            <a:xfrm>
              <a:off x="6096000" y="1773067"/>
              <a:ext cx="571501" cy="571501"/>
            </a:xfrm>
            <a:prstGeom prst="ellipse">
              <a:avLst/>
            </a:prstGeom>
            <a:solidFill>
              <a:srgbClr val="14A5C6"/>
            </a:solidFill>
            <a:ln w="63500">
              <a:solidFill>
                <a:srgbClr val="0F7B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2000" dirty="0">
                  <a:latin typeface="钉钉进步体" panose="00020600040101010101" pitchFamily="18" charset="-122"/>
                  <a:ea typeface="钉钉进步体" panose="00020600040101010101" pitchFamily="18" charset="-122"/>
                  <a:cs typeface="+mn-ea"/>
                  <a:sym typeface="+mn-lt"/>
                </a:rPr>
                <a:t>4</a:t>
              </a:r>
              <a:endParaRPr lang="zh-CN" altLang="en-US" sz="2000" dirty="0">
                <a:latin typeface="钉钉进步体" panose="00020600040101010101" pitchFamily="18" charset="-122"/>
                <a:ea typeface="钉钉进步体" panose="00020600040101010101" pitchFamily="18" charset="-122"/>
                <a:cs typeface="+mn-ea"/>
                <a:sym typeface="+mn-lt"/>
              </a:endParaRPr>
            </a:p>
          </p:txBody>
        </p:sp>
      </p:grpSp>
      <p:sp>
        <p:nvSpPr>
          <p:cNvPr id="28" name="文本框 27"/>
          <p:cNvSpPr txBox="1"/>
          <p:nvPr/>
        </p:nvSpPr>
        <p:spPr>
          <a:xfrm>
            <a:off x="1007396" y="1026096"/>
            <a:ext cx="3134191" cy="1862048"/>
          </a:xfrm>
          <a:prstGeom prst="rect">
            <a:avLst/>
          </a:prstGeom>
          <a:noFill/>
        </p:spPr>
        <p:txBody>
          <a:bodyPr wrap="none" rtlCol="0">
            <a:spAutoFit/>
          </a:bodyPr>
          <a:lstStyle/>
          <a:p>
            <a:r>
              <a:rPr lang="zh-CN" altLang="en-US" sz="11500" dirty="0">
                <a:solidFill>
                  <a:srgbClr val="0F7B95"/>
                </a:solidFill>
                <a:latin typeface="钉钉进步体" panose="00020600040101010101" pitchFamily="18" charset="-122"/>
                <a:ea typeface="钉钉进步体" panose="00020600040101010101" pitchFamily="18" charset="-122"/>
                <a:cs typeface="+mn-ea"/>
                <a:sym typeface="+mn-lt"/>
              </a:rPr>
              <a:t>目录</a:t>
            </a:r>
          </a:p>
        </p:txBody>
      </p:sp>
      <p:sp>
        <p:nvSpPr>
          <p:cNvPr id="29" name="文本框 28"/>
          <p:cNvSpPr txBox="1"/>
          <p:nvPr/>
        </p:nvSpPr>
        <p:spPr>
          <a:xfrm>
            <a:off x="1311164" y="2888144"/>
            <a:ext cx="2441694" cy="584775"/>
          </a:xfrm>
          <a:prstGeom prst="rect">
            <a:avLst/>
          </a:prstGeom>
          <a:noFill/>
        </p:spPr>
        <p:txBody>
          <a:bodyPr wrap="none" rtlCol="0">
            <a:spAutoFit/>
          </a:bodyPr>
          <a:lstStyle/>
          <a:p>
            <a:r>
              <a:rPr lang="en-US" altLang="zh-CN" sz="3200" dirty="0">
                <a:solidFill>
                  <a:srgbClr val="0F7B95"/>
                </a:solidFill>
                <a:latin typeface="钉钉进步体" panose="00020600040101010101" pitchFamily="18" charset="-122"/>
                <a:ea typeface="钉钉进步体" panose="00020600040101010101" pitchFamily="18" charset="-122"/>
                <a:cs typeface="+mn-ea"/>
                <a:sym typeface="+mn-lt"/>
              </a:rPr>
              <a:t>CONTENTS</a:t>
            </a:r>
            <a:endParaRPr lang="zh-CN" altLang="en-US" sz="3200" dirty="0">
              <a:solidFill>
                <a:srgbClr val="0F7B95"/>
              </a:solidFill>
              <a:latin typeface="钉钉进步体" panose="00020600040101010101" pitchFamily="18" charset="-122"/>
              <a:ea typeface="钉钉进步体" panose="00020600040101010101" pitchFamily="18" charset="-122"/>
              <a:cs typeface="+mn-ea"/>
              <a:sym typeface="+mn-lt"/>
            </a:endParaRPr>
          </a:p>
        </p:txBody>
      </p:sp>
      <p:sp>
        <p:nvSpPr>
          <p:cNvPr id="30" name="TextBox 4"/>
          <p:cNvSpPr txBox="1"/>
          <p:nvPr/>
        </p:nvSpPr>
        <p:spPr>
          <a:xfrm>
            <a:off x="0" y="5"/>
            <a:ext cx="604867" cy="1275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a:solidFill>
                  <a:schemeClr val="tx1">
                    <a:alpha val="0"/>
                  </a:schemeClr>
                </a:solidFill>
                <a:cs typeface="+mn-ea"/>
                <a:sym typeface="+mn-lt"/>
              </a:rPr>
              <a:t>行业</a:t>
            </a:r>
            <a:r>
              <a:rPr lang="en-US" altLang="zh-CN" sz="135">
                <a:solidFill>
                  <a:schemeClr val="tx1">
                    <a:alpha val="0"/>
                  </a:schemeClr>
                </a:solidFill>
                <a:cs typeface="+mn-ea"/>
                <a:sym typeface="+mn-lt"/>
              </a:rPr>
              <a:t>PPT</a:t>
            </a:r>
            <a:r>
              <a:rPr lang="zh-CN" altLang="en-US" sz="135">
                <a:solidFill>
                  <a:schemeClr val="tx1">
                    <a:alpha val="0"/>
                  </a:schemeClr>
                </a:solidFill>
                <a:cs typeface="+mn-ea"/>
                <a:sym typeface="+mn-lt"/>
              </a:rPr>
              <a:t>模板</a:t>
            </a:r>
            <a:r>
              <a:rPr lang="en-US" altLang="zh-CN" sz="135">
                <a:solidFill>
                  <a:schemeClr val="tx1">
                    <a:alpha val="0"/>
                  </a:schemeClr>
                </a:solidFill>
                <a:cs typeface="+mn-ea"/>
                <a:sym typeface="+mn-lt"/>
              </a:rPr>
              <a:t>http://www.1ppt.com/hangye/</a:t>
            </a:r>
          </a:p>
        </p:txBody>
      </p:sp>
      <p:pic>
        <p:nvPicPr>
          <p:cNvPr id="3" name="图片 2"/>
          <p:cNvPicPr>
            <a:picLocks noChangeAspect="1"/>
          </p:cNvPicPr>
          <p:nvPr/>
        </p:nvPicPr>
        <p:blipFill>
          <a:blip r:embed="rId18"/>
          <a:stretch>
            <a:fillRect/>
          </a:stretch>
        </p:blipFill>
        <p:spPr>
          <a:xfrm flipH="1">
            <a:off x="10180534" y="304316"/>
            <a:ext cx="1050234" cy="1325162"/>
          </a:xfrm>
          <a:prstGeom prst="rect">
            <a:avLst/>
          </a:prstGeom>
        </p:spPr>
      </p:pic>
      <p:pic>
        <p:nvPicPr>
          <p:cNvPr id="1030" name="Picture 6" descr="输液生病女孩矢量图素材图片免费下载-千库网"/>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6605" b="93856" l="9385" r="90769">
                        <a14:foregroundMark x1="13692" y1="18587" x2="12462" y2="19201"/>
                        <a14:foregroundMark x1="9385" y1="16897" x2="10615" y2="19201"/>
                        <a14:foregroundMark x1="12462" y1="30108" x2="12462" y2="30108"/>
                        <a14:foregroundMark x1="10615" y1="26421" x2="12462" y2="27650"/>
                        <a14:foregroundMark x1="12769" y1="27957" x2="12769" y2="27957"/>
                        <a14:foregroundMark x1="12615" y1="27957" x2="12615" y2="27957"/>
                        <a14:foregroundMark x1="28615" y1="90015" x2="28615" y2="90015"/>
                        <a14:foregroundMark x1="15385" y1="90783" x2="15385" y2="90783"/>
                        <a14:foregroundMark x1="48000" y1="90783" x2="48000" y2="90783"/>
                        <a14:foregroundMark x1="49846" y1="91859" x2="49846" y2="91859"/>
                        <a14:foregroundMark x1="46769" y1="92627" x2="53077" y2="93856"/>
                        <a14:foregroundMark x1="29077" y1="82181" x2="29077" y2="82181"/>
                        <a14:foregroundMark x1="29231" y1="10292" x2="28769" y2="25192"/>
                        <a14:foregroundMark x1="28000" y1="30722" x2="28615" y2="38095"/>
                        <a14:foregroundMark x1="90923" y1="32258" x2="90923" y2="32258"/>
                        <a14:foregroundMark x1="29077" y1="6605" x2="28923" y2="6912"/>
                        <a14:foregroundMark x1="11692" y1="23810" x2="14462" y2="25806"/>
                        <a14:foregroundMark x1="15846" y1="30261" x2="15692" y2="33026"/>
                        <a14:foregroundMark x1="40462" y1="53610" x2="40462" y2="53610"/>
                        <a14:foregroundMark x1="41538" y1="53149" x2="41538" y2="53149"/>
                      </a14:backgroundRemoval>
                    </a14:imgEffect>
                  </a14:imgLayer>
                </a14:imgProps>
              </a:ext>
              <a:ext uri="{28A0092B-C50C-407E-A947-70E740481C1C}">
                <a14:useLocalDpi xmlns:a14="http://schemas.microsoft.com/office/drawing/2010/main" val="0"/>
              </a:ext>
            </a:extLst>
          </a:blip>
          <a:srcRect/>
          <a:stretch>
            <a:fillRect/>
          </a:stretch>
        </p:blipFill>
        <p:spPr bwMode="auto">
          <a:xfrm>
            <a:off x="1108997" y="3740317"/>
            <a:ext cx="2745462" cy="2749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0" name="图片 7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29779" y="-100729"/>
            <a:ext cx="2051091" cy="8717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35609" y="781231"/>
            <a:ext cx="10720780" cy="5562768"/>
          </a:xfrm>
          <a:prstGeom prst="rect">
            <a:avLst/>
          </a:prstGeom>
          <a:solidFill>
            <a:schemeClr val="bg1"/>
          </a:solidFill>
          <a:ln w="127000" cmpd="thickThin">
            <a:solidFill>
              <a:srgbClr val="F65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4934464" y="979156"/>
            <a:ext cx="2323072" cy="523220"/>
          </a:xfrm>
          <a:prstGeom prst="rect">
            <a:avLst/>
          </a:prstGeom>
        </p:spPr>
        <p:txBody>
          <a:bodyPr wrap="none">
            <a:spAutoFit/>
          </a:bodyPr>
          <a:lstStyle/>
          <a:p>
            <a:pPr algn="ctr" eaLnBrk="0"/>
            <a:r>
              <a:rPr lang="en-US" altLang="zh-CN" sz="2800" b="1" spc="600" dirty="0">
                <a:solidFill>
                  <a:schemeClr val="bg1"/>
                </a:solidFill>
                <a:cs typeface="+mn-ea"/>
                <a:sym typeface="+mn-lt"/>
              </a:rPr>
              <a:t>·</a:t>
            </a:r>
            <a:r>
              <a:rPr lang="zh-CN" altLang="en-US" sz="2800" b="1" spc="600" dirty="0">
                <a:solidFill>
                  <a:schemeClr val="bg1"/>
                </a:solidFill>
                <a:cs typeface="+mn-ea"/>
                <a:sym typeface="+mn-lt"/>
              </a:rPr>
              <a:t>触电急救</a:t>
            </a:r>
            <a:r>
              <a:rPr lang="en-US" altLang="zh-CN" sz="2800" b="1" spc="600" dirty="0">
                <a:solidFill>
                  <a:schemeClr val="bg1"/>
                </a:solidFill>
                <a:cs typeface="+mn-ea"/>
                <a:sym typeface="+mn-lt"/>
              </a:rPr>
              <a:t>·</a:t>
            </a:r>
            <a:endParaRPr lang="ko-KR" altLang="en-US" sz="2800" b="1" spc="600" dirty="0">
              <a:solidFill>
                <a:schemeClr val="bg1"/>
              </a:solidFill>
              <a:cs typeface="+mn-ea"/>
              <a:sym typeface="+mn-lt"/>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0421" y="-126543"/>
            <a:ext cx="2051091" cy="871713"/>
          </a:xfrm>
          <a:prstGeom prst="rect">
            <a:avLst/>
          </a:prstGeom>
        </p:spPr>
      </p:pic>
      <p:pic>
        <p:nvPicPr>
          <p:cNvPr id="18" name="图形 17" descr="医学 纯色填充"/>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97" y="62259"/>
            <a:ext cx="682911" cy="682911"/>
          </a:xfrm>
          <a:prstGeom prst="rect">
            <a:avLst/>
          </a:prstGeom>
        </p:spPr>
      </p:pic>
      <p:sp>
        <p:nvSpPr>
          <p:cNvPr id="20" name="文本框 19"/>
          <p:cNvSpPr txBox="1"/>
          <p:nvPr/>
        </p:nvSpPr>
        <p:spPr>
          <a:xfrm>
            <a:off x="735608" y="147100"/>
            <a:ext cx="9297391" cy="461665"/>
          </a:xfrm>
          <a:prstGeom prst="rect">
            <a:avLst/>
          </a:prstGeom>
          <a:noFill/>
        </p:spPr>
        <p:txBody>
          <a:bodyPr wrap="square">
            <a:spAutoFit/>
          </a:bodyPr>
          <a:lstStyle/>
          <a:p>
            <a:r>
              <a:rPr lang="zh-CN" altLang="en-US" sz="2400" b="1" dirty="0">
                <a:solidFill>
                  <a:schemeClr val="accent5"/>
                </a:solidFill>
              </a:rPr>
              <a:t>药品基本信息</a:t>
            </a:r>
            <a:r>
              <a:rPr lang="en-US" altLang="zh-CN" sz="2400" b="1" dirty="0">
                <a:solidFill>
                  <a:schemeClr val="accent5"/>
                </a:solidFill>
              </a:rPr>
              <a:t>-</a:t>
            </a:r>
            <a:r>
              <a:rPr lang="zh-CN" altLang="en-US" sz="2400" b="1" dirty="0">
                <a:solidFill>
                  <a:schemeClr val="accent5"/>
                </a:solidFill>
              </a:rPr>
              <a:t>临床应用更便利的左乙拉西坦剂型</a:t>
            </a:r>
          </a:p>
        </p:txBody>
      </p:sp>
      <p:sp>
        <p:nvSpPr>
          <p:cNvPr id="15" name="文本框 14"/>
          <p:cNvSpPr txBox="1"/>
          <p:nvPr/>
        </p:nvSpPr>
        <p:spPr>
          <a:xfrm>
            <a:off x="956873" y="1081769"/>
            <a:ext cx="7147677" cy="5262245"/>
          </a:xfrm>
          <a:prstGeom prst="rect">
            <a:avLst/>
          </a:prstGeom>
          <a:noFill/>
        </p:spPr>
        <p:txBody>
          <a:bodyPr wrap="square" rtlCol="0">
            <a:spAutoFit/>
          </a:bodyPr>
          <a:lstStyle/>
          <a:p>
            <a:pPr marL="285750" indent="-285750" algn="l" fontAlgn="auto">
              <a:lnSpc>
                <a:spcPct val="150000"/>
              </a:lnSpc>
              <a:buClrTx/>
              <a:buSzTx/>
              <a:buFont typeface="Wingdings" panose="05000000000000000000" pitchFamily="2" charset="2"/>
              <a:buChar char="u"/>
            </a:pPr>
            <a:r>
              <a:rPr lang="zh-CN" altLang="en-US" sz="1400" b="1" dirty="0"/>
              <a:t>申报目录类别：</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申报纳入</a:t>
            </a:r>
            <a:r>
              <a:rPr lang="en-US" altLang="zh-CN" sz="1400" b="1" dirty="0">
                <a:solidFill>
                  <a:srgbClr val="FF0000"/>
                </a:solidFill>
              </a:rPr>
              <a:t>基本目录</a:t>
            </a:r>
            <a:r>
              <a:rPr lang="zh-CN" altLang="en-US" sz="1400" b="1" dirty="0">
                <a:solidFill>
                  <a:srgbClr val="FF0000"/>
                </a:solidFill>
              </a:rPr>
              <a:t>（乙类）</a:t>
            </a:r>
            <a:endParaRPr lang="en-US" altLang="zh-CN" sz="1400" b="1" dirty="0">
              <a:solidFill>
                <a:srgbClr val="FF0000"/>
              </a:solidFill>
            </a:endParaRPr>
          </a:p>
          <a:p>
            <a:pPr marL="285750" indent="-285750" fontAlgn="auto">
              <a:lnSpc>
                <a:spcPct val="150000"/>
              </a:lnSpc>
              <a:buFont typeface="Wingdings" panose="05000000000000000000" pitchFamily="2" charset="2"/>
              <a:buChar char="u"/>
            </a:pPr>
            <a:r>
              <a:rPr lang="zh-CN" altLang="en-US" sz="1400" b="1" dirty="0"/>
              <a:t>通用名</a:t>
            </a:r>
            <a:r>
              <a:rPr lang="zh-CN" altLang="en-US" sz="1400" dirty="0"/>
              <a:t>：</a:t>
            </a:r>
            <a:r>
              <a:rPr lang="en-US" altLang="zh-CN" sz="1400" b="1" dirty="0">
                <a:solidFill>
                  <a:srgbClr val="FF0000"/>
                </a:solidFill>
                <a:sym typeface="+mn-ea"/>
              </a:rPr>
              <a:t>左乙拉西坦氯化钠</a:t>
            </a:r>
            <a:r>
              <a:rPr lang="zh-CN" altLang="en-US" sz="1400" b="1" dirty="0">
                <a:solidFill>
                  <a:srgbClr val="FF0000"/>
                </a:solidFill>
                <a:latin typeface="微软雅黑" panose="020B0503020204020204" pitchFamily="34" charset="-122"/>
                <a:ea typeface="微软雅黑" panose="020B0503020204020204" pitchFamily="34" charset="-122"/>
                <a:sym typeface="+mn-ea"/>
              </a:rPr>
              <a:t>注射液</a:t>
            </a:r>
            <a:endParaRPr lang="zh-CN" altLang="en-US" sz="1400" b="1" dirty="0">
              <a:solidFill>
                <a:srgbClr val="FF0000"/>
              </a:solidFill>
            </a:endParaRPr>
          </a:p>
          <a:p>
            <a:pPr marL="285750" indent="-285750" fontAlgn="auto">
              <a:lnSpc>
                <a:spcPct val="150000"/>
              </a:lnSpc>
              <a:buFont typeface="Wingdings" panose="05000000000000000000" pitchFamily="2" charset="2"/>
              <a:buChar char="u"/>
            </a:pPr>
            <a:r>
              <a:rPr lang="zh-CN" altLang="en-US" sz="1400" b="1" dirty="0"/>
              <a:t>注册规格</a:t>
            </a:r>
            <a:r>
              <a:rPr lang="zh-CN" altLang="en-US" sz="1400" dirty="0"/>
              <a:t>：</a:t>
            </a:r>
            <a:r>
              <a:rPr lang="en-US" altLang="zh-CN" sz="1400" b="1" dirty="0">
                <a:solidFill>
                  <a:srgbClr val="FF0000"/>
                </a:solidFill>
              </a:rPr>
              <a:t>100ml：左乙拉西坦0.5g与氯化钠0.82g</a:t>
            </a:r>
          </a:p>
          <a:p>
            <a:pPr fontAlgn="auto">
              <a:lnSpc>
                <a:spcPct val="150000"/>
              </a:lnSpc>
            </a:pPr>
            <a:r>
              <a:rPr lang="en-US" altLang="zh-CN" sz="1400" b="1" dirty="0">
                <a:solidFill>
                  <a:srgbClr val="FF0000"/>
                </a:solidFill>
              </a:rPr>
              <a:t>100ml：</a:t>
            </a:r>
            <a:r>
              <a:rPr lang="en-US" altLang="zh-CN" sz="1400" b="1" dirty="0">
                <a:solidFill>
                  <a:srgbClr val="FF0000"/>
                </a:solidFill>
                <a:sym typeface="+mn-ea"/>
              </a:rPr>
              <a:t>左乙拉西坦</a:t>
            </a:r>
            <a:r>
              <a:rPr lang="en-US" altLang="zh-CN" sz="1400" b="1" dirty="0">
                <a:solidFill>
                  <a:srgbClr val="FF0000"/>
                </a:solidFill>
              </a:rPr>
              <a:t>1.0g与氯化钠0.75g</a:t>
            </a:r>
          </a:p>
          <a:p>
            <a:pPr fontAlgn="auto">
              <a:lnSpc>
                <a:spcPct val="150000"/>
              </a:lnSpc>
            </a:pPr>
            <a:r>
              <a:rPr lang="en-US" altLang="zh-CN" sz="1400" b="1" dirty="0">
                <a:solidFill>
                  <a:srgbClr val="FF0000"/>
                </a:solidFill>
              </a:rPr>
              <a:t>100ml：左乙拉西坦1.5g与氯化钠0.54g</a:t>
            </a:r>
          </a:p>
          <a:p>
            <a:pPr marL="285750" indent="-285750" fontAlgn="auto">
              <a:lnSpc>
                <a:spcPct val="150000"/>
              </a:lnSpc>
              <a:buFont typeface="Wingdings" panose="05000000000000000000" pitchFamily="2" charset="2"/>
              <a:buChar char="u"/>
            </a:pPr>
            <a:r>
              <a:rPr lang="zh-CN" altLang="en-US" sz="1400" b="1" dirty="0"/>
              <a:t>中国大陆首次上市时间</a:t>
            </a:r>
            <a:r>
              <a:rPr lang="zh-CN" altLang="en-US" sz="1400" dirty="0"/>
              <a:t>：</a:t>
            </a:r>
            <a:r>
              <a:rPr lang="zh-CN" altLang="en-US" sz="1400" b="1" dirty="0">
                <a:solidFill>
                  <a:srgbClr val="4472C4"/>
                </a:solidFill>
                <a:sym typeface="+mn-ea"/>
              </a:rPr>
              <a:t>20</a:t>
            </a:r>
            <a:r>
              <a:rPr lang="en-US" altLang="zh-CN" sz="1400" b="1" dirty="0">
                <a:solidFill>
                  <a:srgbClr val="4472C4"/>
                </a:solidFill>
                <a:sym typeface="+mn-ea"/>
              </a:rPr>
              <a:t>22</a:t>
            </a:r>
            <a:r>
              <a:rPr lang="zh-CN" altLang="en-US" sz="1400" b="1" dirty="0">
                <a:solidFill>
                  <a:srgbClr val="4472C4"/>
                </a:solidFill>
                <a:sym typeface="+mn-ea"/>
              </a:rPr>
              <a:t>年</a:t>
            </a:r>
            <a:r>
              <a:rPr lang="en-US" altLang="zh-CN" sz="1400" b="1" dirty="0">
                <a:solidFill>
                  <a:srgbClr val="4472C4"/>
                </a:solidFill>
                <a:sym typeface="+mn-ea"/>
              </a:rPr>
              <a:t>6</a:t>
            </a:r>
            <a:r>
              <a:rPr lang="zh-CN" altLang="en-US" sz="1400" b="1" dirty="0">
                <a:solidFill>
                  <a:srgbClr val="4472C4"/>
                </a:solidFill>
                <a:sym typeface="+mn-ea"/>
              </a:rPr>
              <a:t>月</a:t>
            </a:r>
            <a:r>
              <a:rPr lang="en-US" altLang="zh-CN" sz="1400" b="1" dirty="0">
                <a:solidFill>
                  <a:srgbClr val="4472C4"/>
                </a:solidFill>
                <a:sym typeface="+mn-ea"/>
              </a:rPr>
              <a:t>16</a:t>
            </a:r>
            <a:r>
              <a:rPr lang="zh-CN" altLang="en-US" sz="1400" b="1" dirty="0">
                <a:solidFill>
                  <a:srgbClr val="4472C4"/>
                </a:solidFill>
                <a:sym typeface="+mn-ea"/>
              </a:rPr>
              <a:t>日</a:t>
            </a:r>
            <a:endParaRPr lang="zh-CN" altLang="en-US" sz="1400" b="1" dirty="0">
              <a:solidFill>
                <a:srgbClr val="4472C4"/>
              </a:solidFill>
            </a:endParaRPr>
          </a:p>
          <a:p>
            <a:pPr marL="285750" indent="-285750" fontAlgn="auto">
              <a:lnSpc>
                <a:spcPct val="150000"/>
              </a:lnSpc>
              <a:buFont typeface="Wingdings" panose="05000000000000000000" pitchFamily="2" charset="2"/>
              <a:buChar char="u"/>
            </a:pPr>
            <a:r>
              <a:rPr lang="zh-CN" altLang="en-US" sz="1400" b="1" dirty="0"/>
              <a:t>目前大陆地区同通用名药品的上市情况</a:t>
            </a:r>
            <a:r>
              <a:rPr lang="zh-CN" altLang="en-US" sz="1400" dirty="0"/>
              <a:t>：</a:t>
            </a:r>
            <a:r>
              <a:rPr lang="en-US" altLang="zh-CN" sz="1400" b="1" dirty="0">
                <a:solidFill>
                  <a:srgbClr val="FF0000"/>
                </a:solidFill>
              </a:rPr>
              <a:t>2</a:t>
            </a:r>
            <a:r>
              <a:rPr lang="zh-CN" altLang="en-US" sz="1400" b="1" dirty="0">
                <a:solidFill>
                  <a:srgbClr val="FF0000"/>
                </a:solidFill>
              </a:rPr>
              <a:t>家</a:t>
            </a:r>
          </a:p>
          <a:p>
            <a:pPr marL="285750" indent="-285750" fontAlgn="auto">
              <a:lnSpc>
                <a:spcPct val="150000"/>
              </a:lnSpc>
              <a:buFont typeface="Wingdings" panose="05000000000000000000" pitchFamily="2" charset="2"/>
              <a:buChar char="u"/>
            </a:pPr>
            <a:r>
              <a:rPr lang="zh-CN" altLang="en-US" sz="1400" b="1" dirty="0"/>
              <a:t>全球首个上市国家</a:t>
            </a:r>
            <a:r>
              <a:rPr lang="en-US" altLang="zh-CN" sz="1400" b="1" dirty="0"/>
              <a:t>/</a:t>
            </a:r>
            <a:r>
              <a:rPr lang="zh-CN" altLang="en-US" sz="1400" b="1" dirty="0"/>
              <a:t>地区及上市时间</a:t>
            </a:r>
            <a:r>
              <a:rPr lang="zh-CN" altLang="en-US" sz="1400" dirty="0">
                <a:sym typeface="+mn-ea"/>
              </a:rPr>
              <a:t>：</a:t>
            </a:r>
            <a:r>
              <a:rPr lang="en-US" altLang="zh-CN" sz="1400" b="1" dirty="0">
                <a:solidFill>
                  <a:srgbClr val="4472C4"/>
                </a:solidFill>
                <a:sym typeface="+mn-ea"/>
              </a:rPr>
              <a:t>2011</a:t>
            </a:r>
            <a:r>
              <a:rPr lang="zh-CN" altLang="en-US" sz="1400" b="1" dirty="0">
                <a:solidFill>
                  <a:srgbClr val="4472C4"/>
                </a:solidFill>
                <a:sym typeface="+mn-ea"/>
              </a:rPr>
              <a:t>年，美国</a:t>
            </a:r>
          </a:p>
          <a:p>
            <a:pPr marL="285750" indent="-285750" fontAlgn="auto">
              <a:lnSpc>
                <a:spcPct val="150000"/>
              </a:lnSpc>
              <a:buFont typeface="Wingdings" panose="05000000000000000000" pitchFamily="2" charset="2"/>
              <a:buChar char="u"/>
            </a:pPr>
            <a:r>
              <a:rPr lang="zh-CN" altLang="en-US" sz="1400" b="1" dirty="0"/>
              <a:t>是否为</a:t>
            </a:r>
            <a:r>
              <a:rPr lang="en-US" altLang="zh-CN" sz="1400" b="1" dirty="0"/>
              <a:t>OTC</a:t>
            </a:r>
            <a:r>
              <a:rPr lang="zh-CN" altLang="en-US" sz="1400" b="1" dirty="0"/>
              <a:t>药品</a:t>
            </a:r>
            <a:r>
              <a:rPr lang="zh-CN" altLang="en-US" sz="1400" dirty="0">
                <a:sym typeface="+mn-ea"/>
              </a:rPr>
              <a:t>：</a:t>
            </a:r>
            <a:r>
              <a:rPr lang="zh-CN" altLang="en-US" sz="1400" b="1" dirty="0">
                <a:solidFill>
                  <a:srgbClr val="4472C4"/>
                </a:solidFill>
                <a:sym typeface="+mn-ea"/>
              </a:rPr>
              <a:t>否</a:t>
            </a:r>
            <a:endParaRPr lang="zh-CN" altLang="en-US" sz="1400" b="1" dirty="0">
              <a:solidFill>
                <a:srgbClr val="4472C4"/>
              </a:solidFill>
            </a:endParaRPr>
          </a:p>
          <a:p>
            <a:pPr marL="285750" indent="-285750" fontAlgn="auto">
              <a:lnSpc>
                <a:spcPct val="150000"/>
              </a:lnSpc>
              <a:buFont typeface="Wingdings" panose="05000000000000000000" pitchFamily="2" charset="2"/>
              <a:buChar char="u"/>
            </a:pPr>
            <a:r>
              <a:rPr lang="zh-CN" altLang="en-US" sz="1400" b="1" dirty="0"/>
              <a:t>参照药品建议</a:t>
            </a:r>
            <a:r>
              <a:rPr lang="zh-CN" altLang="en-US" sz="1400" dirty="0">
                <a:sym typeface="+mn-ea"/>
              </a:rPr>
              <a:t>：</a:t>
            </a:r>
            <a:r>
              <a:rPr lang="zh-CN" altLang="en-US" sz="1400" b="1" dirty="0">
                <a:solidFill>
                  <a:srgbClr val="FF0000"/>
                </a:solidFill>
                <a:sym typeface="+mn-ea"/>
              </a:rPr>
              <a:t>注射用丙戊酸钠</a:t>
            </a:r>
            <a:endParaRPr lang="en-US" altLang="zh-CN" sz="1400" b="1" dirty="0">
              <a:solidFill>
                <a:srgbClr val="FF0000"/>
              </a:solidFill>
              <a:sym typeface="+mn-ea"/>
            </a:endParaRPr>
          </a:p>
          <a:p>
            <a:pPr marL="285750" indent="-285750" fontAlgn="auto">
              <a:lnSpc>
                <a:spcPct val="150000"/>
              </a:lnSpc>
              <a:buFont typeface="Wingdings" panose="05000000000000000000" pitchFamily="2" charset="2"/>
              <a:buChar char="u"/>
            </a:pPr>
            <a:r>
              <a:rPr lang="zh-CN" altLang="en-US" sz="1400" b="1" dirty="0">
                <a:sym typeface="+mn-ea"/>
              </a:rPr>
              <a:t>与参照药品品相比的优势：</a:t>
            </a:r>
            <a:endParaRPr lang="en-US" altLang="zh-CN" sz="1400" b="1" dirty="0">
              <a:sym typeface="+mn-ea"/>
            </a:endParaRPr>
          </a:p>
          <a:p>
            <a:pPr fontAlgn="auto">
              <a:lnSpc>
                <a:spcPct val="150000"/>
              </a:lnSpc>
            </a:pPr>
            <a:r>
              <a:rPr lang="en-US" altLang="zh-CN" sz="1400" b="1" dirty="0">
                <a:sym typeface="+mn-ea"/>
              </a:rPr>
              <a:t>1.</a:t>
            </a:r>
            <a:r>
              <a:rPr lang="zh-CN" altLang="en-US" sz="1400" b="1" dirty="0">
                <a:sym typeface="+mn-ea"/>
              </a:rPr>
              <a:t>注射用丙戊酸钠被纳入国家医保目录乙类。</a:t>
            </a:r>
            <a:endParaRPr lang="en-US" altLang="zh-CN" sz="1400" b="1" dirty="0">
              <a:sym typeface="+mn-ea"/>
            </a:endParaRPr>
          </a:p>
          <a:p>
            <a:pPr fontAlgn="auto">
              <a:lnSpc>
                <a:spcPct val="150000"/>
              </a:lnSpc>
            </a:pPr>
            <a:r>
              <a:rPr lang="en-US" altLang="zh-CN" sz="1400" b="1" dirty="0">
                <a:sym typeface="+mn-ea"/>
              </a:rPr>
              <a:t>2.</a:t>
            </a:r>
            <a:r>
              <a:rPr lang="zh-CN" altLang="en-US" sz="1400" b="1" dirty="0">
                <a:sym typeface="+mn-ea"/>
              </a:rPr>
              <a:t>左乙拉西坦抗癫痫治疗安全性更好，无肝毒性。</a:t>
            </a:r>
            <a:endParaRPr lang="en-US" altLang="zh-CN" sz="1400" b="1" dirty="0">
              <a:sym typeface="+mn-ea"/>
            </a:endParaRPr>
          </a:p>
          <a:p>
            <a:pPr>
              <a:lnSpc>
                <a:spcPct val="150000"/>
              </a:lnSpc>
            </a:pPr>
            <a:r>
              <a:rPr lang="en-US" altLang="zh-CN" sz="1400" b="1" dirty="0">
                <a:sym typeface="+mn-ea"/>
              </a:rPr>
              <a:t>3.</a:t>
            </a:r>
            <a:r>
              <a:rPr lang="zh-CN" altLang="en-US" sz="1400" b="1" dirty="0">
                <a:sym typeface="+mn-ea"/>
              </a:rPr>
              <a:t>左乙拉西坦氯化钠注射液原研尚未在国内上市，本品为国内首仿，过评品种。</a:t>
            </a:r>
            <a:endParaRPr lang="en-US" altLang="zh-CN" sz="1400" b="1" dirty="0">
              <a:sym typeface="+mn-ea"/>
            </a:endParaRPr>
          </a:p>
          <a:p>
            <a:pPr>
              <a:lnSpc>
                <a:spcPct val="150000"/>
              </a:lnSpc>
            </a:pPr>
            <a:r>
              <a:rPr lang="en-US" altLang="zh-CN" sz="1400" b="1" dirty="0">
                <a:sym typeface="+mn-ea"/>
              </a:rPr>
              <a:t>4.</a:t>
            </a:r>
            <a:r>
              <a:rPr lang="zh-CN" altLang="en-US" sz="1400" b="1" dirty="0">
                <a:sym typeface="+mn-ea"/>
              </a:rPr>
              <a:t>左乙拉西坦氯化钠注射液可直接静脉使用，无需稀释。</a:t>
            </a:r>
            <a:endParaRPr lang="en-US" altLang="zh-CN" sz="1400" b="1" dirty="0">
              <a:sym typeface="+mn-ea"/>
            </a:endParaRPr>
          </a:p>
          <a:p>
            <a:pPr fontAlgn="auto">
              <a:lnSpc>
                <a:spcPct val="150000"/>
              </a:lnSpc>
            </a:pPr>
            <a:endParaRPr lang="en-US" altLang="zh-CN" sz="1400" b="1" dirty="0">
              <a:sym typeface="+mn-ea"/>
            </a:endParaRPr>
          </a:p>
        </p:txBody>
      </p:sp>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2029" y="1174415"/>
            <a:ext cx="6599971" cy="419166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35609" y="781231"/>
            <a:ext cx="10720780" cy="5562768"/>
          </a:xfrm>
          <a:prstGeom prst="rect">
            <a:avLst/>
          </a:prstGeom>
          <a:solidFill>
            <a:schemeClr val="bg1"/>
          </a:solidFill>
          <a:ln w="127000" cmpd="thickThin">
            <a:solidFill>
              <a:srgbClr val="F65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4934464" y="979156"/>
            <a:ext cx="2323072" cy="523220"/>
          </a:xfrm>
          <a:prstGeom prst="rect">
            <a:avLst/>
          </a:prstGeom>
        </p:spPr>
        <p:txBody>
          <a:bodyPr wrap="none">
            <a:spAutoFit/>
          </a:bodyPr>
          <a:lstStyle/>
          <a:p>
            <a:pPr algn="ctr" eaLnBrk="0"/>
            <a:r>
              <a:rPr lang="en-US" altLang="zh-CN" sz="2800" b="1" spc="600" dirty="0">
                <a:solidFill>
                  <a:schemeClr val="bg1"/>
                </a:solidFill>
                <a:cs typeface="+mn-ea"/>
                <a:sym typeface="+mn-lt"/>
              </a:rPr>
              <a:t>·</a:t>
            </a:r>
            <a:r>
              <a:rPr lang="zh-CN" altLang="en-US" sz="2800" b="1" spc="600" dirty="0">
                <a:solidFill>
                  <a:schemeClr val="bg1"/>
                </a:solidFill>
                <a:cs typeface="+mn-ea"/>
                <a:sym typeface="+mn-lt"/>
              </a:rPr>
              <a:t>触电急救</a:t>
            </a:r>
            <a:r>
              <a:rPr lang="en-US" altLang="zh-CN" sz="2800" b="1" spc="600" dirty="0">
                <a:solidFill>
                  <a:schemeClr val="bg1"/>
                </a:solidFill>
                <a:cs typeface="+mn-ea"/>
                <a:sym typeface="+mn-lt"/>
              </a:rPr>
              <a:t>·</a:t>
            </a:r>
            <a:endParaRPr lang="ko-KR" altLang="en-US" sz="2800" b="1" spc="600" dirty="0">
              <a:solidFill>
                <a:schemeClr val="bg1"/>
              </a:solidFill>
              <a:cs typeface="+mn-ea"/>
              <a:sym typeface="+mn-lt"/>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0421" y="-126543"/>
            <a:ext cx="2051091" cy="871713"/>
          </a:xfrm>
          <a:prstGeom prst="rect">
            <a:avLst/>
          </a:prstGeom>
        </p:spPr>
      </p:pic>
      <p:pic>
        <p:nvPicPr>
          <p:cNvPr id="18" name="图形 17" descr="医学 纯色填充"/>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97" y="62259"/>
            <a:ext cx="682911" cy="682911"/>
          </a:xfrm>
          <a:prstGeom prst="rect">
            <a:avLst/>
          </a:prstGeom>
        </p:spPr>
      </p:pic>
      <p:sp>
        <p:nvSpPr>
          <p:cNvPr id="20" name="文本框 19"/>
          <p:cNvSpPr txBox="1"/>
          <p:nvPr/>
        </p:nvSpPr>
        <p:spPr>
          <a:xfrm>
            <a:off x="735608" y="147100"/>
            <a:ext cx="9297391" cy="461665"/>
          </a:xfrm>
          <a:prstGeom prst="rect">
            <a:avLst/>
          </a:prstGeom>
          <a:noFill/>
        </p:spPr>
        <p:txBody>
          <a:bodyPr wrap="square">
            <a:spAutoFit/>
          </a:bodyPr>
          <a:lstStyle/>
          <a:p>
            <a:r>
              <a:rPr lang="zh-CN" altLang="en-US" sz="2400" b="1" dirty="0">
                <a:solidFill>
                  <a:schemeClr val="accent5"/>
                </a:solidFill>
              </a:rPr>
              <a:t>药品基本信息</a:t>
            </a:r>
            <a:r>
              <a:rPr lang="en-US" altLang="zh-CN" sz="2400" b="1" dirty="0">
                <a:solidFill>
                  <a:schemeClr val="accent5"/>
                </a:solidFill>
              </a:rPr>
              <a:t>-</a:t>
            </a:r>
            <a:r>
              <a:rPr lang="zh-CN" altLang="en-US" sz="2400" b="1">
                <a:solidFill>
                  <a:schemeClr val="accent5"/>
                </a:solidFill>
              </a:rPr>
              <a:t>需要静脉抗癫痫治疗患者众多</a:t>
            </a:r>
            <a:endParaRPr lang="zh-CN" altLang="en-US" sz="2400" b="1" dirty="0">
              <a:solidFill>
                <a:schemeClr val="accent5"/>
              </a:solidFill>
            </a:endParaRPr>
          </a:p>
        </p:txBody>
      </p:sp>
      <p:grpSp>
        <p:nvGrpSpPr>
          <p:cNvPr id="21" name="组合 20"/>
          <p:cNvGrpSpPr/>
          <p:nvPr/>
        </p:nvGrpSpPr>
        <p:grpSpPr>
          <a:xfrm>
            <a:off x="1264111" y="1285319"/>
            <a:ext cx="944880" cy="398780"/>
            <a:chOff x="3755" y="2839"/>
            <a:chExt cx="1488" cy="628"/>
          </a:xfrm>
        </p:grpSpPr>
        <p:sp>
          <p:nvSpPr>
            <p:cNvPr id="22" name="文本框 21"/>
            <p:cNvSpPr txBox="1"/>
            <p:nvPr/>
          </p:nvSpPr>
          <p:spPr>
            <a:xfrm>
              <a:off x="3755" y="2839"/>
              <a:ext cx="1488" cy="628"/>
            </a:xfrm>
            <a:prstGeom prst="rect">
              <a:avLst/>
            </a:prstGeom>
            <a:noFill/>
          </p:spPr>
          <p:txBody>
            <a:bodyPr wrap="none" rtlCol="0">
              <a:spAutoFit/>
            </a:bodyPr>
            <a:lstStyle/>
            <a:p>
              <a:r>
                <a:rPr lang="zh-CN" altLang="en-US" sz="2000" b="1" dirty="0">
                  <a:solidFill>
                    <a:schemeClr val="accent5"/>
                  </a:solidFill>
                </a:rPr>
                <a:t>适应症</a:t>
              </a:r>
            </a:p>
          </p:txBody>
        </p:sp>
        <p:cxnSp>
          <p:nvCxnSpPr>
            <p:cNvPr id="23" name="直接连接符 22"/>
            <p:cNvCxnSpPr/>
            <p:nvPr/>
          </p:nvCxnSpPr>
          <p:spPr>
            <a:xfrm>
              <a:off x="3868" y="3451"/>
              <a:ext cx="1146"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237417" y="2626303"/>
            <a:ext cx="1198880" cy="398780"/>
            <a:chOff x="3505" y="2674"/>
            <a:chExt cx="1888" cy="628"/>
          </a:xfrm>
        </p:grpSpPr>
        <p:sp>
          <p:nvSpPr>
            <p:cNvPr id="25" name="文本框 24"/>
            <p:cNvSpPr txBox="1"/>
            <p:nvPr/>
          </p:nvSpPr>
          <p:spPr>
            <a:xfrm>
              <a:off x="3505" y="2674"/>
              <a:ext cx="1888" cy="628"/>
            </a:xfrm>
            <a:prstGeom prst="rect">
              <a:avLst/>
            </a:prstGeom>
            <a:noFill/>
          </p:spPr>
          <p:txBody>
            <a:bodyPr wrap="none" rtlCol="0">
              <a:spAutoFit/>
            </a:bodyPr>
            <a:lstStyle/>
            <a:p>
              <a:r>
                <a:rPr lang="zh-CN" altLang="en-US" sz="2000" b="1" dirty="0">
                  <a:solidFill>
                    <a:schemeClr val="accent5"/>
                  </a:solidFill>
                </a:rPr>
                <a:t>用法用量</a:t>
              </a:r>
            </a:p>
          </p:txBody>
        </p:sp>
        <p:cxnSp>
          <p:nvCxnSpPr>
            <p:cNvPr id="26" name="直接连接符 25"/>
            <p:cNvCxnSpPr/>
            <p:nvPr/>
          </p:nvCxnSpPr>
          <p:spPr>
            <a:xfrm>
              <a:off x="3650" y="3302"/>
              <a:ext cx="1581"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1226646" y="1737439"/>
            <a:ext cx="8316595" cy="583565"/>
          </a:xfrm>
          <a:prstGeom prst="rect">
            <a:avLst/>
          </a:prstGeom>
          <a:noFill/>
          <a:ln w="9525">
            <a:noFill/>
          </a:ln>
        </p:spPr>
        <p:txBody>
          <a:bodyPr wrap="square">
            <a:spAutoFit/>
          </a:bodyPr>
          <a:lstStyle/>
          <a:p>
            <a:pPr indent="0"/>
            <a:r>
              <a:rPr lang="zh-CN" altLang="en-US" sz="1600" dirty="0"/>
              <a:t>本品用于成人(16岁及以上)癫痫患者部分性发作的的加用治疗。</a:t>
            </a:r>
          </a:p>
          <a:p>
            <a:pPr indent="0"/>
            <a:r>
              <a:rPr lang="zh-CN" altLang="en-US" sz="1600" dirty="0"/>
              <a:t>本品可在患者暂时无法应用口服制剂时替代给药。</a:t>
            </a:r>
          </a:p>
        </p:txBody>
      </p:sp>
      <p:sp>
        <p:nvSpPr>
          <p:cNvPr id="28" name="文本框 27"/>
          <p:cNvSpPr txBox="1"/>
          <p:nvPr/>
        </p:nvSpPr>
        <p:spPr>
          <a:xfrm>
            <a:off x="1228950" y="3033338"/>
            <a:ext cx="9734550" cy="829945"/>
          </a:xfrm>
          <a:prstGeom prst="rect">
            <a:avLst/>
          </a:prstGeom>
          <a:noFill/>
        </p:spPr>
        <p:txBody>
          <a:bodyPr wrap="square" rtlCol="0">
            <a:spAutoFit/>
          </a:bodyPr>
          <a:lstStyle/>
          <a:p>
            <a:pPr algn="l"/>
            <a:r>
              <a:rPr lang="zh-CN" altLang="en-US" sz="1600" dirty="0">
                <a:sym typeface="+mn-ea"/>
              </a:rPr>
              <a:t>单剂量包装（100ml/瓶）在15min内静脉给药完成。</a:t>
            </a:r>
            <a:endParaRPr lang="zh-CN" altLang="en-US" sz="1600" dirty="0"/>
          </a:p>
          <a:p>
            <a:pPr algn="l"/>
            <a:r>
              <a:rPr lang="zh-CN" altLang="en-US" sz="1600" dirty="0">
                <a:sym typeface="+mn-ea"/>
              </a:rPr>
              <a:t>部分发作性癫痫发作：初始剂量为500mg,每日2次。每日2次给药，间隔2周增加500mg，直至最大给药剂量1500mg，每日2次。</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9" name="组合 28"/>
          <p:cNvGrpSpPr/>
          <p:nvPr/>
        </p:nvGrpSpPr>
        <p:grpSpPr>
          <a:xfrm>
            <a:off x="1234689" y="4152002"/>
            <a:ext cx="1748790" cy="399415"/>
            <a:chOff x="3461" y="2657"/>
            <a:chExt cx="2754" cy="629"/>
          </a:xfrm>
        </p:grpSpPr>
        <p:sp>
          <p:nvSpPr>
            <p:cNvPr id="30" name="文本框 29"/>
            <p:cNvSpPr txBox="1"/>
            <p:nvPr/>
          </p:nvSpPr>
          <p:spPr>
            <a:xfrm>
              <a:off x="3461" y="2657"/>
              <a:ext cx="2688" cy="628"/>
            </a:xfrm>
            <a:prstGeom prst="rect">
              <a:avLst/>
            </a:prstGeom>
            <a:noFill/>
          </p:spPr>
          <p:txBody>
            <a:bodyPr wrap="none" rtlCol="0">
              <a:spAutoFit/>
            </a:bodyPr>
            <a:lstStyle/>
            <a:p>
              <a:r>
                <a:rPr lang="zh-CN" altLang="en-US" sz="2000" b="1" dirty="0">
                  <a:solidFill>
                    <a:schemeClr val="accent5"/>
                  </a:solidFill>
                </a:rPr>
                <a:t>疾病基本情况</a:t>
              </a:r>
            </a:p>
          </p:txBody>
        </p:sp>
        <p:cxnSp>
          <p:nvCxnSpPr>
            <p:cNvPr id="31" name="直接连接符 30"/>
            <p:cNvCxnSpPr/>
            <p:nvPr/>
          </p:nvCxnSpPr>
          <p:spPr>
            <a:xfrm>
              <a:off x="3639" y="3285"/>
              <a:ext cx="2576" cy="1"/>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a:off x="1235709" y="4620419"/>
            <a:ext cx="9632315" cy="1323439"/>
          </a:xfrm>
          <a:prstGeom prst="rect">
            <a:avLst/>
          </a:prstGeom>
          <a:noFill/>
        </p:spPr>
        <p:txBody>
          <a:bodyPr wrap="square" rtlCol="0">
            <a:spAutoFit/>
          </a:bodyPr>
          <a:lstStyle/>
          <a:p>
            <a:pPr indent="0" fontAlgn="auto">
              <a:lnSpc>
                <a:spcPct val="100000"/>
              </a:lnSpc>
              <a:spcBef>
                <a:spcPts val="0"/>
              </a:spcBef>
              <a:spcAft>
                <a:spcPts val="0"/>
              </a:spcAft>
              <a:buFont typeface="Arial" panose="020B0604020202020204" pitchFamily="34" charset="0"/>
              <a:buNone/>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癫痫急性发作危害性和致死率高：</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我国</a:t>
            </a:r>
            <a:r>
              <a:rPr lang="zh-CN" altLang="en-US" sz="1600" b="1" dirty="0">
                <a:solidFill>
                  <a:srgbClr val="FF0000"/>
                </a:solidFill>
                <a:latin typeface="微软雅黑" panose="020B0503020204020204" pitchFamily="34" charset="-122"/>
                <a:ea typeface="微软雅黑" panose="020B0503020204020204" pitchFamily="34" charset="-122"/>
                <a:sym typeface="+mn-ea"/>
              </a:rPr>
              <a:t>活动性癫痫患病率为</a:t>
            </a:r>
            <a:r>
              <a:rPr lang="en-US" altLang="zh-CN" sz="1600" b="1" dirty="0">
                <a:solidFill>
                  <a:srgbClr val="FF0000"/>
                </a:solidFill>
                <a:latin typeface="微软雅黑" panose="020B0503020204020204" pitchFamily="34" charset="-122"/>
                <a:ea typeface="微软雅黑" panose="020B0503020204020204" pitchFamily="34" charset="-122"/>
                <a:sym typeface="+mn-ea"/>
              </a:rPr>
              <a:t>4.6‰</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即在近期（</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年或</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年）内仍有发作的癫痫病例数与同期平均人口之比</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，我国</a:t>
            </a:r>
            <a:r>
              <a:rPr lang="zh-CN" altLang="en-US" sz="1600" b="1" dirty="0">
                <a:solidFill>
                  <a:srgbClr val="FF0000"/>
                </a:solidFill>
                <a:latin typeface="微软雅黑" panose="020B0503020204020204" pitchFamily="34" charset="-122"/>
                <a:ea typeface="微软雅黑" panose="020B0503020204020204" pitchFamily="34" charset="-122"/>
                <a:sym typeface="+mn-ea"/>
              </a:rPr>
              <a:t>约有</a:t>
            </a:r>
            <a:r>
              <a:rPr lang="en-US" altLang="zh-CN" sz="1600" b="1" dirty="0">
                <a:solidFill>
                  <a:srgbClr val="FF0000"/>
                </a:solidFill>
                <a:latin typeface="微软雅黑" panose="020B0503020204020204" pitchFamily="34" charset="-122"/>
                <a:ea typeface="微软雅黑" panose="020B0503020204020204" pitchFamily="34" charset="-122"/>
                <a:sym typeface="+mn-ea"/>
              </a:rPr>
              <a:t>600</a:t>
            </a:r>
            <a:r>
              <a:rPr lang="zh-CN" altLang="en-US" sz="1600" b="1" dirty="0">
                <a:solidFill>
                  <a:srgbClr val="FF0000"/>
                </a:solidFill>
                <a:latin typeface="微软雅黑" panose="020B0503020204020204" pitchFamily="34" charset="-122"/>
                <a:ea typeface="微软雅黑" panose="020B0503020204020204" pitchFamily="34" charset="-122"/>
                <a:sym typeface="+mn-ea"/>
              </a:rPr>
              <a:t>万左右的活动性癫痫患者，同时每年有</a:t>
            </a:r>
            <a:r>
              <a:rPr lang="en-US" altLang="zh-CN" sz="1600" b="1" dirty="0">
                <a:solidFill>
                  <a:srgbClr val="FF0000"/>
                </a:solidFill>
                <a:latin typeface="微软雅黑" panose="020B0503020204020204" pitchFamily="34" charset="-122"/>
                <a:ea typeface="微软雅黑" panose="020B0503020204020204" pitchFamily="34" charset="-122"/>
                <a:sym typeface="+mn-ea"/>
              </a:rPr>
              <a:t>40</a:t>
            </a:r>
            <a:r>
              <a:rPr lang="zh-CN" altLang="en-US" sz="1600" b="1" dirty="0">
                <a:solidFill>
                  <a:srgbClr val="FF0000"/>
                </a:solidFill>
                <a:latin typeface="微软雅黑" panose="020B0503020204020204" pitchFamily="34" charset="-122"/>
                <a:ea typeface="微软雅黑" panose="020B0503020204020204" pitchFamily="34" charset="-122"/>
                <a:sym typeface="+mn-ea"/>
              </a:rPr>
              <a:t>万左右新发癫痫患者。</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癫痫是</a:t>
            </a:r>
            <a:r>
              <a:rPr lang="zh-CN" altLang="en-US" sz="1600" b="1" dirty="0">
                <a:solidFill>
                  <a:srgbClr val="FF0000"/>
                </a:solidFill>
                <a:latin typeface="微软雅黑" panose="020B0503020204020204" pitchFamily="34" charset="-122"/>
                <a:ea typeface="微软雅黑" panose="020B0503020204020204" pitchFamily="34" charset="-122"/>
                <a:sym typeface="+mn-ea"/>
              </a:rPr>
              <a:t>神经内科最常见的疾病之一。癫痫患者的死亡危险性为一般人群的</a:t>
            </a:r>
            <a:r>
              <a:rPr lang="en-US" altLang="zh-CN" sz="1600" b="1" dirty="0">
                <a:solidFill>
                  <a:srgbClr val="FF0000"/>
                </a:solidFill>
                <a:latin typeface="微软雅黑" panose="020B0503020204020204" pitchFamily="34" charset="-122"/>
                <a:ea typeface="微软雅黑" panose="020B0503020204020204" pitchFamily="34" charset="-122"/>
                <a:sym typeface="+mn-ea"/>
              </a:rPr>
              <a:t>2-3</a:t>
            </a:r>
            <a:r>
              <a:rPr lang="zh-CN" altLang="en-US" sz="1600" b="1" dirty="0">
                <a:solidFill>
                  <a:srgbClr val="FF0000"/>
                </a:solidFill>
                <a:latin typeface="微软雅黑" panose="020B0503020204020204" pitchFamily="34" charset="-122"/>
                <a:ea typeface="微软雅黑" panose="020B0503020204020204" pitchFamily="34" charset="-122"/>
                <a:sym typeface="+mn-ea"/>
              </a:rPr>
              <a:t>倍。</a:t>
            </a:r>
            <a:r>
              <a:rPr lang="en-US" altLang="zh-CN" sz="1600" b="1" baseline="30000" dirty="0">
                <a:solidFill>
                  <a:srgbClr val="FF0000"/>
                </a:solidFill>
                <a:latin typeface="微软雅黑" panose="020B0503020204020204" pitchFamily="34" charset="-122"/>
                <a:ea typeface="微软雅黑" panose="020B0503020204020204" pitchFamily="34" charset="-122"/>
                <a:sym typeface="+mn-ea"/>
              </a:rPr>
              <a:t>[1]</a:t>
            </a:r>
            <a:r>
              <a:rPr lang="zh-CN" altLang="en-US" sz="1600" b="1" dirty="0">
                <a:solidFill>
                  <a:srgbClr val="FF0000"/>
                </a:solidFill>
                <a:latin typeface="微软雅黑" panose="020B0503020204020204" pitchFamily="34" charset="-122"/>
                <a:ea typeface="微软雅黑" panose="020B0503020204020204" pitchFamily="34" charset="-122"/>
                <a:sym typeface="+mn-ea"/>
              </a:rPr>
              <a:t>另外，</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中枢神经系统疾病（感染</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中风等）</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或</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全身系统性疾病（血糖异常</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电解质紊乱</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中毒</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发热等）均可诱发癫痫发作甚至癫痫持续状态，病死率高达</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33</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baseline="30000" dirty="0">
                <a:solidFill>
                  <a:srgbClr val="FF0000"/>
                </a:solidFill>
                <a:latin typeface="微软雅黑" panose="020B0503020204020204" pitchFamily="34" charset="-122"/>
                <a:ea typeface="微软雅黑" panose="020B0503020204020204" pitchFamily="34" charset="-122"/>
                <a:sym typeface="+mn-ea"/>
              </a:rPr>
              <a:t> [1-2]</a:t>
            </a:r>
            <a:r>
              <a:rPr lang="zh-CN" altLang="en-US" sz="1600" b="1" dirty="0">
                <a:solidFill>
                  <a:srgbClr val="FF0000"/>
                </a:solidFill>
                <a:latin typeface="微软雅黑" panose="020B0503020204020204" pitchFamily="34" charset="-122"/>
                <a:ea typeface="微软雅黑" panose="020B0503020204020204" pitchFamily="34" charset="-122"/>
                <a:sym typeface="+mn-ea"/>
              </a:rPr>
              <a:t>。</a:t>
            </a:r>
            <a:endParaRPr lang="en-US" altLang="zh-CN" sz="1600" b="1" dirty="0">
              <a:solidFill>
                <a:srgbClr val="FF0000"/>
              </a:solidFill>
              <a:latin typeface="微软雅黑" panose="020B0503020204020204" pitchFamily="34" charset="-122"/>
              <a:ea typeface="微软雅黑" panose="020B0503020204020204" pitchFamily="34" charset="-122"/>
              <a:sym typeface="+mn-ea"/>
            </a:endParaRPr>
          </a:p>
        </p:txBody>
      </p:sp>
      <p:sp>
        <p:nvSpPr>
          <p:cNvPr id="33" name="文本框 32"/>
          <p:cNvSpPr txBox="1"/>
          <p:nvPr/>
        </p:nvSpPr>
        <p:spPr>
          <a:xfrm>
            <a:off x="615619" y="6436288"/>
            <a:ext cx="6100232" cy="369332"/>
          </a:xfrm>
          <a:prstGeom prst="rect">
            <a:avLst/>
          </a:prstGeom>
          <a:noFill/>
        </p:spPr>
        <p:txBody>
          <a:bodyPr wrap="square">
            <a:spAutoFit/>
          </a:bodyPr>
          <a:lstStyle/>
          <a:p>
            <a:r>
              <a:rPr lang="en-US" altLang="zh-CN" sz="900" dirty="0">
                <a:latin typeface="微软雅黑" panose="020B0503020204020204" pitchFamily="34" charset="-122"/>
                <a:ea typeface="微软雅黑" panose="020B0503020204020204" pitchFamily="34" charset="-122"/>
                <a:sym typeface="+mn-ea"/>
              </a:rPr>
              <a:t>[1]</a:t>
            </a:r>
            <a:r>
              <a:rPr lang="zh-CN" altLang="en-US" sz="900" dirty="0"/>
              <a:t>临床诊疗指南·癫痫病分册（2015修订版）</a:t>
            </a:r>
            <a:endParaRPr lang="en-US" altLang="zh-CN" sz="900" dirty="0"/>
          </a:p>
          <a:p>
            <a:r>
              <a:rPr lang="en-US" altLang="zh-CN" sz="900" dirty="0">
                <a:latin typeface="微软雅黑" panose="020B0503020204020204" pitchFamily="34" charset="-122"/>
                <a:ea typeface="微软雅黑" panose="020B0503020204020204" pitchFamily="34" charset="-122"/>
                <a:sym typeface="+mn-ea"/>
              </a:rPr>
              <a:t>[2]</a:t>
            </a:r>
            <a:r>
              <a:rPr lang="zh-CN" altLang="en-US" sz="900" dirty="0">
                <a:latin typeface="微软雅黑" panose="020B0503020204020204" pitchFamily="34" charset="-122"/>
                <a:ea typeface="微软雅黑" panose="020B0503020204020204" pitchFamily="34" charset="-122"/>
                <a:sym typeface="+mn-ea"/>
              </a:rPr>
              <a:t>颅脑创伤后癫痫防治中国专家共识</a:t>
            </a:r>
            <a:endParaRPr lang="zh-CN" alt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35609" y="781231"/>
            <a:ext cx="10720780" cy="5562768"/>
          </a:xfrm>
          <a:prstGeom prst="rect">
            <a:avLst/>
          </a:prstGeom>
          <a:solidFill>
            <a:schemeClr val="bg1"/>
          </a:solidFill>
          <a:ln w="127000" cmpd="thickThin">
            <a:solidFill>
              <a:srgbClr val="F65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4934464" y="979156"/>
            <a:ext cx="2323072" cy="523220"/>
          </a:xfrm>
          <a:prstGeom prst="rect">
            <a:avLst/>
          </a:prstGeom>
        </p:spPr>
        <p:txBody>
          <a:bodyPr wrap="none">
            <a:spAutoFit/>
          </a:bodyPr>
          <a:lstStyle/>
          <a:p>
            <a:pPr algn="ctr" eaLnBrk="0"/>
            <a:r>
              <a:rPr lang="en-US" altLang="zh-CN" sz="2800" b="1" spc="600" dirty="0">
                <a:solidFill>
                  <a:schemeClr val="bg1"/>
                </a:solidFill>
                <a:cs typeface="+mn-ea"/>
                <a:sym typeface="+mn-lt"/>
              </a:rPr>
              <a:t>·</a:t>
            </a:r>
            <a:r>
              <a:rPr lang="zh-CN" altLang="en-US" sz="2800" b="1" spc="600" dirty="0">
                <a:solidFill>
                  <a:schemeClr val="bg1"/>
                </a:solidFill>
                <a:cs typeface="+mn-ea"/>
                <a:sym typeface="+mn-lt"/>
              </a:rPr>
              <a:t>触电急救</a:t>
            </a:r>
            <a:r>
              <a:rPr lang="en-US" altLang="zh-CN" sz="2800" b="1" spc="600" dirty="0">
                <a:solidFill>
                  <a:schemeClr val="bg1"/>
                </a:solidFill>
                <a:cs typeface="+mn-ea"/>
                <a:sym typeface="+mn-lt"/>
              </a:rPr>
              <a:t>·</a:t>
            </a:r>
            <a:endParaRPr lang="ko-KR" altLang="en-US" sz="2800" b="1" spc="600" dirty="0">
              <a:solidFill>
                <a:schemeClr val="bg1"/>
              </a:solidFill>
              <a:cs typeface="+mn-ea"/>
              <a:sym typeface="+mn-lt"/>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0421" y="-126543"/>
            <a:ext cx="2051091" cy="871713"/>
          </a:xfrm>
          <a:prstGeom prst="rect">
            <a:avLst/>
          </a:prstGeom>
        </p:spPr>
      </p:pic>
      <p:pic>
        <p:nvPicPr>
          <p:cNvPr id="18" name="图形 17" descr="医学 纯色填充"/>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97" y="62259"/>
            <a:ext cx="682911" cy="682911"/>
          </a:xfrm>
          <a:prstGeom prst="rect">
            <a:avLst/>
          </a:prstGeom>
        </p:spPr>
      </p:pic>
      <p:sp>
        <p:nvSpPr>
          <p:cNvPr id="20" name="文本框 19"/>
          <p:cNvSpPr txBox="1"/>
          <p:nvPr/>
        </p:nvSpPr>
        <p:spPr>
          <a:xfrm>
            <a:off x="735608" y="147100"/>
            <a:ext cx="10997973" cy="461665"/>
          </a:xfrm>
          <a:prstGeom prst="rect">
            <a:avLst/>
          </a:prstGeom>
          <a:noFill/>
        </p:spPr>
        <p:txBody>
          <a:bodyPr wrap="square">
            <a:spAutoFit/>
          </a:bodyPr>
          <a:lstStyle/>
          <a:p>
            <a:r>
              <a:rPr lang="zh-CN" altLang="en-US" sz="2400" b="1" dirty="0">
                <a:solidFill>
                  <a:schemeClr val="accent5"/>
                </a:solidFill>
              </a:rPr>
              <a:t>填补未满足的治疗需求：可提高癫痫患者救治的及时性和用药可及性</a:t>
            </a:r>
          </a:p>
        </p:txBody>
      </p:sp>
      <p:sp>
        <p:nvSpPr>
          <p:cNvPr id="2" name="文本框 1"/>
          <p:cNvSpPr txBox="1"/>
          <p:nvPr/>
        </p:nvSpPr>
        <p:spPr>
          <a:xfrm>
            <a:off x="977265" y="1381125"/>
            <a:ext cx="10237470" cy="645160"/>
          </a:xfrm>
          <a:prstGeom prst="rect">
            <a:avLst/>
          </a:prstGeom>
          <a:noFill/>
        </p:spPr>
        <p:txBody>
          <a:bodyPr wrap="square" rtlCol="0">
            <a:spAutoFit/>
          </a:bodyPr>
          <a:lstStyle/>
          <a:p>
            <a:pPr>
              <a:lnSpc>
                <a:spcPct val="100000"/>
              </a:lnSpc>
            </a:pPr>
            <a:r>
              <a:rPr lang="zh-CN" altLang="en-US" b="1" dirty="0">
                <a:solidFill>
                  <a:schemeClr val="accent5"/>
                </a:solidFill>
              </a:rPr>
              <a:t>静脉抗癫痫药物是临床使用的基础药物，但目前国内静脉抗癫痫药物均为浓溶液或粉针剂，使用过程相对繁琐，增加了医护负担和用药风险，不能完全满足临床的治疗需求。</a:t>
            </a:r>
          </a:p>
        </p:txBody>
      </p:sp>
      <p:sp>
        <p:nvSpPr>
          <p:cNvPr id="3" name="文本框 2"/>
          <p:cNvSpPr txBox="1"/>
          <p:nvPr/>
        </p:nvSpPr>
        <p:spPr>
          <a:xfrm>
            <a:off x="1025600" y="2448472"/>
            <a:ext cx="10140798" cy="3205480"/>
          </a:xfrm>
          <a:prstGeom prst="rect">
            <a:avLst/>
          </a:prstGeom>
          <a:noFill/>
        </p:spPr>
        <p:txBody>
          <a:bodyPr wrap="square" rtlCol="0">
            <a:spAutoFit/>
          </a:bodyPr>
          <a:lstStyle/>
          <a:p>
            <a:pPr marL="285750" indent="-285750">
              <a:buFont typeface="Wingdings" panose="05000000000000000000" pitchFamily="2" charset="2"/>
              <a:buChar char="u"/>
            </a:pPr>
            <a:r>
              <a:rPr lang="zh-CN" altLang="en-US" sz="1600" dirty="0"/>
              <a:t>癫痫发作、癫痫持续状态多为急症，需要快速给药，现有</a:t>
            </a:r>
            <a:r>
              <a:rPr lang="zh-CN" altLang="en-US" sz="1600" b="1" dirty="0">
                <a:solidFill>
                  <a:srgbClr val="FF0000"/>
                </a:solidFill>
              </a:rPr>
              <a:t>粉针剂、水针剂需要临床配液，左乙拉西坦氯化钠注射液可直接静脉给药，为患者争取了救治时间；同时消除了配液过程的污染风险，可以提高患者用药安全性。</a:t>
            </a:r>
            <a:r>
              <a:rPr lang="en-US" altLang="zh-CN" sz="1600" baseline="30000" dirty="0"/>
              <a:t>[1-2]</a:t>
            </a:r>
          </a:p>
          <a:p>
            <a:endParaRPr lang="en-US" altLang="zh-CN" sz="1600" b="1" baseline="30000" dirty="0"/>
          </a:p>
          <a:p>
            <a:pPr marL="285750" indent="-285750">
              <a:buFont typeface="Wingdings" panose="05000000000000000000" pitchFamily="2" charset="2"/>
              <a:buChar char="u"/>
            </a:pPr>
            <a:r>
              <a:rPr lang="zh-CN" altLang="en-US" sz="1600" dirty="0"/>
              <a:t>静博欣</a:t>
            </a:r>
            <a:r>
              <a:rPr lang="en-US" altLang="zh-CN" sz="1600" baseline="30000" dirty="0"/>
              <a:t>®</a:t>
            </a:r>
            <a:r>
              <a:rPr lang="zh-CN" altLang="en-US" sz="1600" dirty="0"/>
              <a:t>左乙拉西坦氯化钠注射液是国内首家大容量注射液，大容量注射液质量等级更高，不溶性微粒比粉针、水针更少，用药更安全</a:t>
            </a:r>
            <a:r>
              <a:rPr lang="en-US" altLang="zh-CN" sz="1600" baseline="30000" dirty="0"/>
              <a:t>[3]</a:t>
            </a:r>
            <a:r>
              <a:rPr lang="en-US" altLang="zh-CN" sz="1600" b="1" baseline="30000" dirty="0"/>
              <a:t> </a:t>
            </a:r>
            <a:r>
              <a:rPr lang="zh-CN" altLang="en-US" sz="1600" dirty="0"/>
              <a:t>；同时稳定性更好，不超过</a:t>
            </a:r>
            <a:r>
              <a:rPr lang="en-US" altLang="zh-CN" sz="1600" dirty="0"/>
              <a:t>30</a:t>
            </a:r>
            <a:r>
              <a:rPr lang="zh-CN" altLang="en-US" sz="1600" dirty="0"/>
              <a:t>℃密闭保存的情况下，</a:t>
            </a:r>
            <a:r>
              <a:rPr lang="zh-CN" altLang="en-US" sz="1600" b="1" dirty="0">
                <a:solidFill>
                  <a:srgbClr val="FF0000"/>
                </a:solidFill>
              </a:rPr>
              <a:t>效期可达</a:t>
            </a:r>
            <a:r>
              <a:rPr lang="en-US" altLang="zh-CN" sz="1600" b="1" dirty="0">
                <a:solidFill>
                  <a:srgbClr val="FF0000"/>
                </a:solidFill>
              </a:rPr>
              <a:t>24</a:t>
            </a:r>
            <a:r>
              <a:rPr lang="zh-CN" altLang="en-US" sz="1600" b="1" dirty="0">
                <a:solidFill>
                  <a:srgbClr val="FF0000"/>
                </a:solidFill>
              </a:rPr>
              <a:t>个月，不像水针剂未使用第二天需要废弃，减少了药液浪费</a:t>
            </a:r>
            <a:r>
              <a:rPr lang="zh-CN" altLang="en-US" sz="1600" dirty="0"/>
              <a:t>。</a:t>
            </a:r>
            <a:endParaRPr lang="en-US" altLang="zh-CN" sz="1600" dirty="0"/>
          </a:p>
          <a:p>
            <a:pPr marL="285750" indent="-285750">
              <a:buFont typeface="Wingdings" panose="05000000000000000000" pitchFamily="2" charset="2"/>
              <a:buChar char="u"/>
            </a:pPr>
            <a:endParaRPr lang="en-US" altLang="zh-CN" sz="1600" dirty="0"/>
          </a:p>
          <a:p>
            <a:pPr marL="285750" indent="-285750">
              <a:buFont typeface="Wingdings" panose="05000000000000000000" pitchFamily="2" charset="2"/>
              <a:buChar char="u"/>
            </a:pPr>
            <a:r>
              <a:rPr lang="zh-CN" altLang="en-US" sz="1600" b="1" dirty="0">
                <a:solidFill>
                  <a:srgbClr val="FF0000"/>
                </a:solidFill>
              </a:rPr>
              <a:t>静博欣</a:t>
            </a:r>
            <a:r>
              <a:rPr lang="en-US" altLang="zh-CN" sz="1600" b="1" baseline="30000" dirty="0">
                <a:solidFill>
                  <a:srgbClr val="FF0000"/>
                </a:solidFill>
              </a:rPr>
              <a:t>®</a:t>
            </a:r>
            <a:r>
              <a:rPr lang="zh-CN" altLang="en-US" sz="1600" b="1" dirty="0">
                <a:solidFill>
                  <a:srgbClr val="FF0000"/>
                </a:solidFill>
              </a:rPr>
              <a:t>左乙拉西坦氯化钠注射液具有多个规格</a:t>
            </a:r>
            <a:r>
              <a:rPr lang="zh-CN" altLang="en-US" sz="1600" dirty="0"/>
              <a:t>，更便于临床选用，</a:t>
            </a:r>
            <a:r>
              <a:rPr lang="zh-CN" altLang="en-US" sz="1600" b="1" dirty="0">
                <a:solidFill>
                  <a:srgbClr val="FF0000"/>
                </a:solidFill>
              </a:rPr>
              <a:t>同时避免了浓溶液直接静脉使用的风险</a:t>
            </a:r>
            <a:r>
              <a:rPr lang="zh-CN" altLang="en-US" sz="1600" dirty="0"/>
              <a:t>，提高了用药安全性</a:t>
            </a:r>
            <a:r>
              <a:rPr lang="en-US" altLang="zh-CN" sz="1600" baseline="30000" dirty="0"/>
              <a:t>[4] </a:t>
            </a:r>
            <a:r>
              <a:rPr lang="zh-CN" altLang="en-US" sz="1600" dirty="0"/>
              <a:t>。</a:t>
            </a:r>
          </a:p>
          <a:p>
            <a:pPr marL="285750" indent="-285750">
              <a:buFont typeface="Wingdings" panose="05000000000000000000" pitchFamily="2" charset="2"/>
              <a:buChar char="u"/>
            </a:pPr>
            <a:endParaRPr lang="en-US" altLang="zh-CN" sz="1600" dirty="0"/>
          </a:p>
          <a:p>
            <a:pPr marL="285750" indent="-285750">
              <a:buFont typeface="Wingdings" panose="05000000000000000000" pitchFamily="2" charset="2"/>
              <a:buChar char="u"/>
            </a:pPr>
            <a:r>
              <a:rPr lang="zh-CN" altLang="en-US" sz="1600" b="1" dirty="0">
                <a:solidFill>
                  <a:srgbClr val="FF0000"/>
                </a:solidFill>
              </a:rPr>
              <a:t>相较于丙戊酸钠来说</a:t>
            </a:r>
            <a:r>
              <a:rPr lang="zh-CN" altLang="en-US" sz="1600" dirty="0"/>
              <a:t>，左乙拉西坦无肝功能损害，几乎无药物相互作用，未发现致畸作用，临床用药更安全；同时</a:t>
            </a:r>
            <a:r>
              <a:rPr lang="zh-CN" altLang="en-US" sz="1600" b="1" dirty="0">
                <a:solidFill>
                  <a:srgbClr val="FF0000"/>
                </a:solidFill>
              </a:rPr>
              <a:t>左乙拉西坦用药过程一般无需血药监测，减少了医护成本</a:t>
            </a:r>
            <a:r>
              <a:rPr lang="en-US" altLang="zh-CN" sz="1600" b="1" baseline="30000" dirty="0">
                <a:solidFill>
                  <a:srgbClr val="FF0000"/>
                </a:solidFill>
              </a:rPr>
              <a:t>[5] </a:t>
            </a:r>
            <a:r>
              <a:rPr lang="zh-CN" altLang="en-US" sz="1600" b="1" dirty="0">
                <a:solidFill>
                  <a:srgbClr val="FF0000"/>
                </a:solidFill>
              </a:rPr>
              <a:t>；是更便于向基层推广的抗癫痫基础用药。</a:t>
            </a:r>
          </a:p>
        </p:txBody>
      </p:sp>
      <p:sp>
        <p:nvSpPr>
          <p:cNvPr id="5" name="文本框 4"/>
          <p:cNvSpPr txBox="1"/>
          <p:nvPr/>
        </p:nvSpPr>
        <p:spPr>
          <a:xfrm>
            <a:off x="617648" y="6408388"/>
            <a:ext cx="10537496" cy="460375"/>
          </a:xfrm>
          <a:prstGeom prst="rect">
            <a:avLst/>
          </a:prstGeom>
          <a:noFill/>
        </p:spPr>
        <p:txBody>
          <a:bodyPr wrap="square">
            <a:spAutoFit/>
          </a:bodyPr>
          <a:lstStyle/>
          <a:p>
            <a:r>
              <a:rPr lang="en-US" altLang="zh-CN" sz="400" b="0" i="0" dirty="0">
                <a:solidFill>
                  <a:srgbClr val="666666"/>
                </a:solidFill>
                <a:effectLst/>
                <a:latin typeface="Arial" panose="020B0604020202020204" pitchFamily="34" charset="0"/>
                <a:ea typeface="微软雅黑" panose="020B0503020204020204" pitchFamily="34" charset="-122"/>
              </a:rPr>
              <a:t>[1] HQ SPCLT PHARMA </a:t>
            </a:r>
            <a:r>
              <a:rPr lang="zh-CN" altLang="en-US" sz="400" b="0" i="0" dirty="0">
                <a:solidFill>
                  <a:srgbClr val="666666"/>
                </a:solidFill>
                <a:effectLst/>
                <a:latin typeface="Arial" panose="020B0604020202020204" pitchFamily="34" charset="0"/>
                <a:ea typeface="微软雅黑" panose="020B0503020204020204" pitchFamily="34" charset="-122"/>
              </a:rPr>
              <a:t>左乙拉西坦氯化钠注射液</a:t>
            </a:r>
            <a:r>
              <a:rPr lang="en-US" altLang="zh-CN" sz="400" b="0" i="0" dirty="0">
                <a:solidFill>
                  <a:srgbClr val="666666"/>
                </a:solidFill>
                <a:effectLst/>
                <a:latin typeface="Arial" panose="020B0604020202020204" pitchFamily="34" charset="0"/>
                <a:ea typeface="微软雅黑" panose="020B0503020204020204" pitchFamily="34" charset="-122"/>
              </a:rPr>
              <a:t>FDA</a:t>
            </a:r>
            <a:r>
              <a:rPr lang="zh-CN" altLang="en-US" sz="400" b="0" i="0" dirty="0">
                <a:solidFill>
                  <a:srgbClr val="666666"/>
                </a:solidFill>
                <a:effectLst/>
                <a:latin typeface="Arial" panose="020B0604020202020204" pitchFamily="34" charset="0"/>
                <a:ea typeface="微软雅黑" panose="020B0503020204020204" pitchFamily="34" charset="-122"/>
              </a:rPr>
              <a:t>上市医学审查</a:t>
            </a:r>
            <a:endParaRPr lang="en-US" altLang="zh-CN" sz="400" b="0" i="0" dirty="0">
              <a:solidFill>
                <a:srgbClr val="666666"/>
              </a:solidFill>
              <a:effectLst/>
              <a:latin typeface="Arial" panose="020B0604020202020204" pitchFamily="34" charset="0"/>
              <a:ea typeface="微软雅黑" panose="020B0503020204020204" pitchFamily="34" charset="-122"/>
            </a:endParaRPr>
          </a:p>
          <a:p>
            <a:r>
              <a:rPr lang="en-US" altLang="zh-CN" sz="400" b="0" i="0" dirty="0">
                <a:solidFill>
                  <a:srgbClr val="666666"/>
                </a:solidFill>
                <a:effectLst/>
                <a:latin typeface="Arial" panose="020B0604020202020204" pitchFamily="34" charset="0"/>
                <a:ea typeface="微软雅黑" panose="020B0503020204020204" pitchFamily="34" charset="-122"/>
              </a:rPr>
              <a:t>[</a:t>
            </a:r>
            <a:r>
              <a:rPr lang="en-US" altLang="zh-CN" sz="400" dirty="0">
                <a:solidFill>
                  <a:srgbClr val="666666"/>
                </a:solidFill>
                <a:latin typeface="Arial" panose="020B0604020202020204" pitchFamily="34" charset="0"/>
                <a:ea typeface="微软雅黑" panose="020B0503020204020204" pitchFamily="34" charset="-122"/>
              </a:rPr>
              <a:t>2]</a:t>
            </a:r>
            <a:r>
              <a:rPr lang="zh-CN" altLang="en-US" sz="400" dirty="0">
                <a:solidFill>
                  <a:srgbClr val="666666"/>
                </a:solidFill>
                <a:latin typeface="Arial" panose="020B0604020202020204" pitchFamily="34" charset="0"/>
                <a:ea typeface="微软雅黑" panose="020B0503020204020204" pitchFamily="34" charset="-122"/>
              </a:rPr>
              <a:t>纪立伟</a:t>
            </a:r>
            <a:r>
              <a:rPr lang="en-US" altLang="zh-CN" sz="400" dirty="0">
                <a:solidFill>
                  <a:srgbClr val="666666"/>
                </a:solidFill>
                <a:latin typeface="Arial" panose="020B0604020202020204" pitchFamily="34" charset="0"/>
                <a:ea typeface="微软雅黑" panose="020B0503020204020204" pitchFamily="34" charset="-122"/>
              </a:rPr>
              <a:t>,</a:t>
            </a:r>
            <a:r>
              <a:rPr lang="zh-CN" altLang="en-US" sz="400" dirty="0">
                <a:solidFill>
                  <a:srgbClr val="666666"/>
                </a:solidFill>
                <a:latin typeface="Arial" panose="020B0604020202020204" pitchFamily="34" charset="0"/>
                <a:ea typeface="微软雅黑" panose="020B0503020204020204" pitchFamily="34" charset="-122"/>
              </a:rPr>
              <a:t>胡欣</a:t>
            </a:r>
            <a:r>
              <a:rPr lang="en-US" altLang="zh-CN" sz="400" dirty="0">
                <a:solidFill>
                  <a:srgbClr val="666666"/>
                </a:solidFill>
                <a:latin typeface="Arial" panose="020B0604020202020204" pitchFamily="34" charset="0"/>
                <a:ea typeface="微软雅黑" panose="020B0503020204020204" pitchFamily="34" charset="-122"/>
              </a:rPr>
              <a:t>,</a:t>
            </a:r>
            <a:r>
              <a:rPr lang="zh-CN" altLang="en-US" sz="400" dirty="0">
                <a:solidFill>
                  <a:srgbClr val="666666"/>
                </a:solidFill>
                <a:latin typeface="Arial" panose="020B0604020202020204" pitchFamily="34" charset="0"/>
                <a:ea typeface="微软雅黑" panose="020B0503020204020204" pitchFamily="34" charset="-122"/>
              </a:rPr>
              <a:t>左明新</a:t>
            </a:r>
            <a:r>
              <a:rPr lang="en-US" altLang="zh-CN" sz="400" dirty="0">
                <a:solidFill>
                  <a:srgbClr val="666666"/>
                </a:solidFill>
                <a:latin typeface="Arial" panose="020B0604020202020204" pitchFamily="34" charset="0"/>
                <a:ea typeface="微软雅黑" panose="020B0503020204020204" pitchFamily="34" charset="-122"/>
              </a:rPr>
              <a:t>,</a:t>
            </a:r>
            <a:r>
              <a:rPr lang="zh-CN" altLang="en-US" sz="400" dirty="0">
                <a:solidFill>
                  <a:srgbClr val="666666"/>
                </a:solidFill>
                <a:latin typeface="Arial" panose="020B0604020202020204" pitchFamily="34" charset="0"/>
                <a:ea typeface="微软雅黑" panose="020B0503020204020204" pitchFamily="34" charset="-122"/>
              </a:rPr>
              <a:t>等</a:t>
            </a:r>
            <a:r>
              <a:rPr lang="en-US" altLang="zh-CN" sz="400" dirty="0">
                <a:solidFill>
                  <a:srgbClr val="666666"/>
                </a:solidFill>
                <a:latin typeface="Arial" panose="020B0604020202020204" pitchFamily="34" charset="0"/>
                <a:ea typeface="微软雅黑" panose="020B0503020204020204" pitchFamily="34" charset="-122"/>
              </a:rPr>
              <a:t>.</a:t>
            </a:r>
            <a:r>
              <a:rPr lang="zh-CN" altLang="en-US" sz="400" dirty="0">
                <a:solidFill>
                  <a:srgbClr val="666666"/>
                </a:solidFill>
                <a:latin typeface="Arial" panose="020B0604020202020204" pitchFamily="34" charset="0"/>
                <a:ea typeface="微软雅黑" panose="020B0503020204020204" pitchFamily="34" charset="-122"/>
              </a:rPr>
              <a:t>光阻法检查常用注射液丁基胶塞穿刺落屑情况</a:t>
            </a:r>
            <a:r>
              <a:rPr lang="en-US" altLang="zh-CN" sz="400" dirty="0">
                <a:solidFill>
                  <a:srgbClr val="666666"/>
                </a:solidFill>
                <a:latin typeface="Arial" panose="020B0604020202020204" pitchFamily="34" charset="0"/>
                <a:ea typeface="微软雅黑" panose="020B0503020204020204" pitchFamily="34" charset="-122"/>
              </a:rPr>
              <a:t>[J].</a:t>
            </a:r>
            <a:r>
              <a:rPr lang="zh-CN" altLang="en-US" sz="400" dirty="0">
                <a:solidFill>
                  <a:srgbClr val="666666"/>
                </a:solidFill>
                <a:latin typeface="Arial" panose="020B0604020202020204" pitchFamily="34" charset="0"/>
                <a:ea typeface="微软雅黑" panose="020B0503020204020204" pitchFamily="34" charset="-122"/>
              </a:rPr>
              <a:t>中国药学志</a:t>
            </a:r>
            <a:r>
              <a:rPr lang="en-US" altLang="zh-CN" sz="400" dirty="0">
                <a:solidFill>
                  <a:srgbClr val="666666"/>
                </a:solidFill>
                <a:latin typeface="Arial" panose="020B0604020202020204" pitchFamily="34" charset="0"/>
                <a:ea typeface="微软雅黑" panose="020B0503020204020204" pitchFamily="34" charset="-122"/>
              </a:rPr>
              <a:t>,2006,(11):872-874.</a:t>
            </a:r>
          </a:p>
          <a:p>
            <a:r>
              <a:rPr lang="en-US" altLang="zh-CN" sz="400" dirty="0">
                <a:solidFill>
                  <a:srgbClr val="666666"/>
                </a:solidFill>
                <a:latin typeface="Arial" panose="020B0604020202020204" pitchFamily="34" charset="0"/>
                <a:ea typeface="微软雅黑" panose="020B0503020204020204" pitchFamily="34" charset="-122"/>
              </a:rPr>
              <a:t>[3]</a:t>
            </a:r>
            <a:r>
              <a:rPr lang="zh-CN" altLang="en-US" sz="400" dirty="0">
                <a:solidFill>
                  <a:srgbClr val="666666"/>
                </a:solidFill>
                <a:latin typeface="Arial" panose="020B0604020202020204" pitchFamily="34" charset="0"/>
                <a:ea typeface="微软雅黑" panose="020B0503020204020204" pitchFamily="34" charset="-122"/>
              </a:rPr>
              <a:t>魏静</a:t>
            </a:r>
            <a:r>
              <a:rPr lang="en-US" altLang="zh-CN" sz="400" dirty="0">
                <a:solidFill>
                  <a:srgbClr val="666666"/>
                </a:solidFill>
                <a:latin typeface="Arial" panose="020B0604020202020204" pitchFamily="34" charset="0"/>
                <a:ea typeface="微软雅黑" panose="020B0503020204020204" pitchFamily="34" charset="-122"/>
              </a:rPr>
              <a:t>,</a:t>
            </a:r>
            <a:r>
              <a:rPr lang="zh-CN" altLang="en-US" sz="400" dirty="0">
                <a:solidFill>
                  <a:srgbClr val="666666"/>
                </a:solidFill>
                <a:latin typeface="Arial" panose="020B0604020202020204" pitchFamily="34" charset="0"/>
                <a:ea typeface="微软雅黑" panose="020B0503020204020204" pitchFamily="34" charset="-122"/>
              </a:rPr>
              <a:t>秦天琦</a:t>
            </a:r>
            <a:r>
              <a:rPr lang="en-US" altLang="zh-CN" sz="400" dirty="0">
                <a:solidFill>
                  <a:srgbClr val="666666"/>
                </a:solidFill>
                <a:latin typeface="Arial" panose="020B0604020202020204" pitchFamily="34" charset="0"/>
                <a:ea typeface="微软雅黑" panose="020B0503020204020204" pitchFamily="34" charset="-122"/>
              </a:rPr>
              <a:t>,</a:t>
            </a:r>
            <a:r>
              <a:rPr lang="zh-CN" altLang="en-US" sz="400" dirty="0">
                <a:solidFill>
                  <a:srgbClr val="666666"/>
                </a:solidFill>
                <a:latin typeface="Arial" panose="020B0604020202020204" pitchFamily="34" charset="0"/>
                <a:ea typeface="微软雅黑" panose="020B0503020204020204" pitchFamily="34" charset="-122"/>
              </a:rPr>
              <a:t>吴愫青</a:t>
            </a:r>
            <a:r>
              <a:rPr lang="en-US" altLang="zh-CN" sz="400" dirty="0">
                <a:solidFill>
                  <a:srgbClr val="666666"/>
                </a:solidFill>
                <a:latin typeface="Arial" panose="020B0604020202020204" pitchFamily="34" charset="0"/>
                <a:ea typeface="微软雅黑" panose="020B0503020204020204" pitchFamily="34" charset="-122"/>
              </a:rPr>
              <a:t>.</a:t>
            </a:r>
            <a:r>
              <a:rPr lang="zh-CN" altLang="en-US" sz="400" dirty="0">
                <a:solidFill>
                  <a:srgbClr val="666666"/>
                </a:solidFill>
                <a:latin typeface="Arial" panose="020B0604020202020204" pitchFamily="34" charset="0"/>
                <a:ea typeface="微软雅黑" panose="020B0503020204020204" pitchFamily="34" charset="-122"/>
              </a:rPr>
              <a:t>注射液中不溶性微粒的统计学分析</a:t>
            </a:r>
            <a:r>
              <a:rPr lang="en-US" altLang="zh-CN" sz="400" dirty="0">
                <a:solidFill>
                  <a:srgbClr val="666666"/>
                </a:solidFill>
                <a:latin typeface="Arial" panose="020B0604020202020204" pitchFamily="34" charset="0"/>
                <a:ea typeface="微软雅黑" panose="020B0503020204020204" pitchFamily="34" charset="-122"/>
              </a:rPr>
              <a:t>[J].</a:t>
            </a:r>
            <a:r>
              <a:rPr lang="zh-CN" altLang="en-US" sz="400" dirty="0">
                <a:solidFill>
                  <a:srgbClr val="666666"/>
                </a:solidFill>
                <a:latin typeface="Arial" panose="020B0604020202020204" pitchFamily="34" charset="0"/>
                <a:ea typeface="微软雅黑" panose="020B0503020204020204" pitchFamily="34" charset="-122"/>
              </a:rPr>
              <a:t>当代化工研究</a:t>
            </a:r>
            <a:r>
              <a:rPr lang="en-US" altLang="zh-CN" sz="400" dirty="0">
                <a:solidFill>
                  <a:srgbClr val="666666"/>
                </a:solidFill>
                <a:latin typeface="Arial" panose="020B0604020202020204" pitchFamily="34" charset="0"/>
                <a:ea typeface="微软雅黑" panose="020B0503020204020204" pitchFamily="34" charset="-122"/>
              </a:rPr>
              <a:t>,2022,(19):63-65.</a:t>
            </a:r>
            <a:endParaRPr lang="zh-CN" altLang="en-US" sz="400" dirty="0">
              <a:solidFill>
                <a:srgbClr val="666666"/>
              </a:solidFill>
              <a:latin typeface="Arial" panose="020B0604020202020204" pitchFamily="34" charset="0"/>
              <a:ea typeface="微软雅黑" panose="020B0503020204020204" pitchFamily="34" charset="-122"/>
            </a:endParaRPr>
          </a:p>
          <a:p>
            <a:r>
              <a:rPr lang="en-US" altLang="zh-CN" sz="400" dirty="0">
                <a:solidFill>
                  <a:srgbClr val="666666"/>
                </a:solidFill>
                <a:latin typeface="Arial" panose="020B0604020202020204" pitchFamily="34" charset="0"/>
                <a:ea typeface="微软雅黑" panose="020B0503020204020204" pitchFamily="34" charset="-122"/>
                <a:sym typeface="+mn-ea"/>
              </a:rPr>
              <a:t>[4]</a:t>
            </a:r>
            <a:r>
              <a:rPr lang="zh-CN" altLang="en-US" sz="400" dirty="0">
                <a:solidFill>
                  <a:srgbClr val="666666"/>
                </a:solidFill>
                <a:latin typeface="Arial" panose="020B0604020202020204" pitchFamily="34" charset="0"/>
                <a:ea typeface="微软雅黑" panose="020B0503020204020204" pitchFamily="34" charset="-122"/>
                <a:sym typeface="+mn-ea"/>
              </a:rPr>
              <a:t>静博欣左乙拉西坦氯化钠注射液说明书</a:t>
            </a:r>
            <a:r>
              <a:rPr lang="en-US" altLang="zh-CN" sz="400" dirty="0">
                <a:solidFill>
                  <a:srgbClr val="666666"/>
                </a:solidFill>
                <a:latin typeface="Arial" panose="020B0604020202020204" pitchFamily="34" charset="0"/>
                <a:ea typeface="微软雅黑" panose="020B0503020204020204" pitchFamily="34" charset="-122"/>
                <a:sym typeface="+mn-ea"/>
              </a:rPr>
              <a:t>20240223</a:t>
            </a:r>
          </a:p>
          <a:p>
            <a:r>
              <a:rPr lang="en-US" altLang="zh-CN" sz="400" dirty="0">
                <a:solidFill>
                  <a:srgbClr val="666666"/>
                </a:solidFill>
                <a:latin typeface="Arial" panose="020B0604020202020204" pitchFamily="34" charset="0"/>
                <a:ea typeface="微软雅黑" panose="020B0503020204020204" pitchFamily="34" charset="-122"/>
                <a:sym typeface="+mn-ea"/>
              </a:rPr>
              <a:t>[5]</a:t>
            </a:r>
            <a:r>
              <a:rPr lang="zh-CN" altLang="en-US" sz="400" dirty="0">
                <a:solidFill>
                  <a:srgbClr val="666666"/>
                </a:solidFill>
                <a:latin typeface="Arial" panose="020B0604020202020204" pitchFamily="34" charset="0"/>
                <a:ea typeface="微软雅黑" panose="020B0503020204020204" pitchFamily="34" charset="-122"/>
                <a:sym typeface="+mn-ea"/>
              </a:rPr>
              <a:t>注射用丙戊酸钠</a:t>
            </a:r>
            <a:r>
              <a:rPr lang="en-US" altLang="zh-CN" sz="400" dirty="0">
                <a:solidFill>
                  <a:srgbClr val="666666"/>
                </a:solidFill>
                <a:latin typeface="Arial" panose="020B0604020202020204" pitchFamily="34" charset="0"/>
                <a:ea typeface="微软雅黑" panose="020B0503020204020204" pitchFamily="34" charset="-122"/>
                <a:sym typeface="+mn-ea"/>
              </a:rPr>
              <a:t>-</a:t>
            </a:r>
            <a:r>
              <a:rPr lang="zh-CN" altLang="en-US" sz="400" dirty="0">
                <a:solidFill>
                  <a:srgbClr val="666666"/>
                </a:solidFill>
                <a:latin typeface="Arial" panose="020B0604020202020204" pitchFamily="34" charset="0"/>
                <a:ea typeface="微软雅黑" panose="020B0503020204020204" pitchFamily="34" charset="-122"/>
                <a:sym typeface="+mn-ea"/>
              </a:rPr>
              <a:t>赛奴菲说明书</a:t>
            </a:r>
            <a:r>
              <a:rPr lang="en-US" altLang="zh-CN" sz="400" dirty="0">
                <a:solidFill>
                  <a:srgbClr val="666666"/>
                </a:solidFill>
                <a:latin typeface="Arial" panose="020B0604020202020204" pitchFamily="34" charset="0"/>
                <a:ea typeface="微软雅黑" panose="020B0503020204020204" pitchFamily="34" charset="-122"/>
                <a:sym typeface="+mn-ea"/>
              </a:rPr>
              <a:t>20231212</a:t>
            </a:r>
            <a:endParaRPr lang="en-US" altLang="zh-CN" sz="400" dirty="0">
              <a:solidFill>
                <a:srgbClr val="666666"/>
              </a:solidFill>
              <a:latin typeface="Arial" panose="020B0604020202020204" pitchFamily="34" charset="0"/>
              <a:ea typeface="微软雅黑" panose="020B0503020204020204" pitchFamily="34" charset="-122"/>
            </a:endParaRPr>
          </a:p>
          <a:p>
            <a:endParaRPr lang="en-US" altLang="zh-CN" sz="400" dirty="0">
              <a:solidFill>
                <a:srgbClr val="666666"/>
              </a:solidFill>
              <a:latin typeface="Arial" panose="020B0604020202020204" pitchFamily="34" charset="0"/>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35609" y="781231"/>
            <a:ext cx="10720780" cy="5562768"/>
          </a:xfrm>
          <a:prstGeom prst="rect">
            <a:avLst/>
          </a:prstGeom>
          <a:solidFill>
            <a:schemeClr val="bg1"/>
          </a:solidFill>
          <a:ln w="127000" cmpd="thickThin">
            <a:solidFill>
              <a:srgbClr val="F65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4934464" y="748651"/>
            <a:ext cx="2323072" cy="523220"/>
          </a:xfrm>
          <a:prstGeom prst="rect">
            <a:avLst/>
          </a:prstGeom>
        </p:spPr>
        <p:txBody>
          <a:bodyPr wrap="none">
            <a:spAutoFit/>
          </a:bodyPr>
          <a:lstStyle/>
          <a:p>
            <a:pPr algn="ctr" eaLnBrk="0"/>
            <a:r>
              <a:rPr lang="en-US" altLang="zh-CN" sz="2800" b="1" spc="600" dirty="0">
                <a:solidFill>
                  <a:schemeClr val="bg1"/>
                </a:solidFill>
                <a:cs typeface="+mn-ea"/>
                <a:sym typeface="+mn-lt"/>
              </a:rPr>
              <a:t>·</a:t>
            </a:r>
            <a:r>
              <a:rPr lang="zh-CN" altLang="en-US" sz="2800" b="1" spc="600" dirty="0">
                <a:solidFill>
                  <a:schemeClr val="bg1"/>
                </a:solidFill>
                <a:cs typeface="+mn-ea"/>
                <a:sym typeface="+mn-lt"/>
              </a:rPr>
              <a:t>触电急救</a:t>
            </a:r>
            <a:r>
              <a:rPr lang="en-US" altLang="zh-CN" sz="2800" b="1" spc="600" dirty="0">
                <a:solidFill>
                  <a:schemeClr val="bg1"/>
                </a:solidFill>
                <a:cs typeface="+mn-ea"/>
                <a:sym typeface="+mn-lt"/>
              </a:rPr>
              <a:t>·</a:t>
            </a:r>
            <a:endParaRPr lang="ko-KR" altLang="en-US" sz="2800" b="1" spc="600" dirty="0">
              <a:solidFill>
                <a:schemeClr val="bg1"/>
              </a:solidFill>
              <a:cs typeface="+mn-ea"/>
              <a:sym typeface="+mn-lt"/>
            </a:endParaRPr>
          </a:p>
        </p:txBody>
      </p:sp>
      <p:pic>
        <p:nvPicPr>
          <p:cNvPr id="14" name="图片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0421" y="-126543"/>
            <a:ext cx="2051091" cy="871713"/>
          </a:xfrm>
          <a:prstGeom prst="rect">
            <a:avLst/>
          </a:prstGeom>
        </p:spPr>
      </p:pic>
      <p:pic>
        <p:nvPicPr>
          <p:cNvPr id="18" name="图形 17" descr="医学 纯色填充"/>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697" y="62259"/>
            <a:ext cx="682911" cy="682911"/>
          </a:xfrm>
          <a:prstGeom prst="rect">
            <a:avLst/>
          </a:prstGeom>
        </p:spPr>
      </p:pic>
      <p:sp>
        <p:nvSpPr>
          <p:cNvPr id="20" name="文本框 19"/>
          <p:cNvSpPr txBox="1"/>
          <p:nvPr/>
        </p:nvSpPr>
        <p:spPr>
          <a:xfrm>
            <a:off x="735608" y="147100"/>
            <a:ext cx="10997973" cy="461665"/>
          </a:xfrm>
          <a:prstGeom prst="rect">
            <a:avLst/>
          </a:prstGeom>
          <a:noFill/>
        </p:spPr>
        <p:txBody>
          <a:bodyPr wrap="square">
            <a:spAutoFit/>
          </a:bodyPr>
          <a:lstStyle/>
          <a:p>
            <a:r>
              <a:rPr lang="zh-CN" altLang="en-US" sz="2400" b="1" dirty="0">
                <a:solidFill>
                  <a:schemeClr val="accent5"/>
                </a:solidFill>
              </a:rPr>
              <a:t>安全性</a:t>
            </a:r>
            <a:r>
              <a:rPr lang="en-US" altLang="zh-CN" sz="2400" b="1" dirty="0">
                <a:solidFill>
                  <a:schemeClr val="accent5"/>
                </a:solidFill>
              </a:rPr>
              <a:t>-</a:t>
            </a:r>
            <a:r>
              <a:rPr lang="zh-CN" altLang="en-US" sz="2400" b="1" dirty="0">
                <a:solidFill>
                  <a:schemeClr val="accent5"/>
                </a:solidFill>
              </a:rPr>
              <a:t>无肝毒性、致畸作用，安全性更优</a:t>
            </a:r>
          </a:p>
        </p:txBody>
      </p:sp>
      <p:sp>
        <p:nvSpPr>
          <p:cNvPr id="15" name="文本框 14"/>
          <p:cNvSpPr txBox="1"/>
          <p:nvPr>
            <p:custDataLst>
              <p:tags r:id="rId1"/>
            </p:custDataLst>
          </p:nvPr>
        </p:nvSpPr>
        <p:spPr>
          <a:xfrm>
            <a:off x="1111885" y="1283335"/>
            <a:ext cx="9453245" cy="559435"/>
          </a:xfrm>
          <a:prstGeom prst="rect">
            <a:avLst/>
          </a:prstGeom>
          <a:noFill/>
          <a:ln>
            <a:solidFill>
              <a:srgbClr val="0070C0"/>
            </a:solidFill>
            <a:prstDash val="dash"/>
          </a:ln>
        </p:spPr>
        <p:txBody>
          <a:bodyPr wrap="square" rtlCol="0">
            <a:noAutofit/>
          </a:bodyPr>
          <a:lstStyle/>
          <a:p>
            <a:pPr fontAlgn="auto">
              <a:lnSpc>
                <a:spcPct val="10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本品静脉给药和口服给药的不良反应相仿。最常见的不良反应有头晕、嗜睡，头痛和体位性头晕。成人临床研究汇总的安全性数据表明，药物组和安慰剂组不良反应的发生率相似，分别为46.4%和42.2%。</a:t>
            </a:r>
            <a:endParaRPr lang="zh-CN" altLang="zh-CN" sz="1400" b="1" dirty="0">
              <a:solidFill>
                <a:srgbClr val="231F2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6" name="文本框 15"/>
          <p:cNvSpPr txBox="1"/>
          <p:nvPr>
            <p:custDataLst>
              <p:tags r:id="rId2"/>
            </p:custDataLst>
          </p:nvPr>
        </p:nvSpPr>
        <p:spPr>
          <a:xfrm>
            <a:off x="1008380" y="1988185"/>
            <a:ext cx="9948545" cy="337185"/>
          </a:xfrm>
          <a:prstGeom prst="rect">
            <a:avLst/>
          </a:prstGeom>
          <a:noFill/>
        </p:spPr>
        <p:txBody>
          <a:bodyPr wrap="square" rtlCol="0">
            <a:spAutoFit/>
          </a:bodyPr>
          <a:lstStyle/>
          <a:p>
            <a:pPr marL="342900" indent="-342900">
              <a:buFont typeface="Wingdings" panose="05000000000000000000" charset="0"/>
              <a:buChar char="u"/>
            </a:pPr>
            <a:r>
              <a:rPr lang="zh-CN" altLang="en-US" sz="1600" b="1" dirty="0">
                <a:solidFill>
                  <a:srgbClr val="2A566E"/>
                </a:solidFill>
                <a:latin typeface="微软雅黑" panose="020B0503020204020204" pitchFamily="34" charset="-122"/>
                <a:ea typeface="微软雅黑" panose="020B0503020204020204" pitchFamily="34" charset="-122"/>
                <a:sym typeface="+mn-ea"/>
              </a:rPr>
              <a:t>本品安全性优势：</a:t>
            </a:r>
            <a:r>
              <a:rPr lang="zh-CN" altLang="zh-CN" sz="1600" b="1" dirty="0">
                <a:solidFill>
                  <a:srgbClr val="2A566E"/>
                </a:solidFill>
                <a:latin typeface="微软雅黑" panose="020B0503020204020204" pitchFamily="34" charset="-122"/>
                <a:ea typeface="微软雅黑" panose="020B0503020204020204" pitchFamily="34" charset="-122"/>
                <a:sym typeface="+mn-ea"/>
              </a:rPr>
              <a:t>注射用丙戊酸钠说明书中明确提示多种安全风险，静博欣</a:t>
            </a:r>
            <a:r>
              <a:rPr lang="en-US" altLang="en-US" sz="1600" b="1" baseline="30000" dirty="0">
                <a:solidFill>
                  <a:srgbClr val="2A566E"/>
                </a:solidFill>
                <a:latin typeface="微软雅黑" panose="020B0503020204020204" pitchFamily="34" charset="-122"/>
                <a:ea typeface="微软雅黑" panose="020B0503020204020204" pitchFamily="34" charset="-122"/>
                <a:sym typeface="+mn-ea"/>
              </a:rPr>
              <a:t>®</a:t>
            </a:r>
            <a:r>
              <a:rPr lang="zh-CN" altLang="en-US" sz="1600" b="1" dirty="0">
                <a:solidFill>
                  <a:srgbClr val="2A566E"/>
                </a:solidFill>
                <a:latin typeface="微软雅黑" panose="020B0503020204020204" pitchFamily="34" charset="-122"/>
                <a:ea typeface="微软雅黑" panose="020B0503020204020204" pitchFamily="34" charset="-122"/>
                <a:sym typeface="+mn-ea"/>
              </a:rPr>
              <a:t>在</a:t>
            </a:r>
            <a:r>
              <a:rPr lang="zh-CN" altLang="zh-CN" sz="1600" b="1" dirty="0">
                <a:solidFill>
                  <a:srgbClr val="2A566E"/>
                </a:solidFill>
                <a:latin typeface="微软雅黑" panose="020B0503020204020204" pitchFamily="34" charset="-122"/>
                <a:ea typeface="微软雅黑" panose="020B0503020204020204" pitchFamily="34" charset="-122"/>
                <a:sym typeface="+mn-ea"/>
              </a:rPr>
              <a:t>安全性方面优势凸显</a:t>
            </a:r>
            <a:r>
              <a:rPr lang="en-US" altLang="zh-CN" sz="1600" b="1" baseline="30000" dirty="0">
                <a:solidFill>
                  <a:srgbClr val="2A566E"/>
                </a:solidFill>
                <a:latin typeface="微软雅黑" panose="020B0503020204020204" pitchFamily="34" charset="-122"/>
                <a:ea typeface="微软雅黑" panose="020B0503020204020204" pitchFamily="34" charset="-122"/>
                <a:sym typeface="+mn-ea"/>
              </a:rPr>
              <a:t>[1-2]</a:t>
            </a:r>
            <a:endParaRPr lang="zh-CN" altLang="zh-CN" sz="1600" b="1" baseline="30000" dirty="0">
              <a:solidFill>
                <a:srgbClr val="2A566E"/>
              </a:solidFill>
              <a:latin typeface="微软雅黑" panose="020B0503020204020204" pitchFamily="34" charset="-122"/>
              <a:ea typeface="微软雅黑" panose="020B0503020204020204" pitchFamily="34" charset="-122"/>
              <a:sym typeface="+mn-ea"/>
            </a:endParaRPr>
          </a:p>
        </p:txBody>
      </p:sp>
      <p:sp>
        <p:nvSpPr>
          <p:cNvPr id="17" name="文本框 16"/>
          <p:cNvSpPr txBox="1"/>
          <p:nvPr>
            <p:custDataLst>
              <p:tags r:id="rId3"/>
            </p:custDataLst>
          </p:nvPr>
        </p:nvSpPr>
        <p:spPr>
          <a:xfrm>
            <a:off x="1008228" y="917238"/>
            <a:ext cx="2760980" cy="337185"/>
          </a:xfrm>
          <a:prstGeom prst="rect">
            <a:avLst/>
          </a:prstGeom>
          <a:noFill/>
          <a:ln>
            <a:solidFill>
              <a:schemeClr val="bg1"/>
            </a:solidFill>
          </a:ln>
        </p:spPr>
        <p:txBody>
          <a:bodyPr wrap="none" rtlCol="0" anchor="t">
            <a:spAutoFit/>
          </a:bodyPr>
          <a:lstStyle/>
          <a:p>
            <a:pPr marL="342900" indent="-342900" algn="l">
              <a:buFont typeface="Wingdings" panose="05000000000000000000" charset="0"/>
              <a:buChar char="u"/>
            </a:pPr>
            <a:r>
              <a:rPr lang="zh-CN" altLang="en-US" sz="1600" b="1" dirty="0">
                <a:solidFill>
                  <a:srgbClr val="2A566E"/>
                </a:solidFill>
                <a:latin typeface="微软雅黑" panose="020B0503020204020204" pitchFamily="34" charset="-122"/>
                <a:ea typeface="微软雅黑" panose="020B0503020204020204" pitchFamily="34" charset="-122"/>
                <a:sym typeface="+mn-ea"/>
              </a:rPr>
              <a:t>说明书收载的安全性信息</a:t>
            </a:r>
          </a:p>
        </p:txBody>
      </p:sp>
      <p:graphicFrame>
        <p:nvGraphicFramePr>
          <p:cNvPr id="19" name="表格 18"/>
          <p:cNvGraphicFramePr/>
          <p:nvPr>
            <p:custDataLst>
              <p:tags r:id="rId4"/>
            </p:custDataLst>
            <p:extLst>
              <p:ext uri="{D42A27DB-BD31-4B8C-83A1-F6EECF244321}">
                <p14:modId xmlns:p14="http://schemas.microsoft.com/office/powerpoint/2010/main" val="3372839864"/>
              </p:ext>
            </p:extLst>
          </p:nvPr>
        </p:nvGraphicFramePr>
        <p:xfrm>
          <a:off x="1103630" y="2359025"/>
          <a:ext cx="10159365" cy="2355723"/>
        </p:xfrm>
        <a:graphic>
          <a:graphicData uri="http://schemas.openxmlformats.org/drawingml/2006/table">
            <a:tbl>
              <a:tblPr firstRow="1" bandRow="1"/>
              <a:tblGrid>
                <a:gridCol w="1492885">
                  <a:extLst>
                    <a:ext uri="{9D8B030D-6E8A-4147-A177-3AD203B41FA5}">
                      <a16:colId xmlns:a16="http://schemas.microsoft.com/office/drawing/2014/main" val="20000"/>
                    </a:ext>
                  </a:extLst>
                </a:gridCol>
                <a:gridCol w="4702810">
                  <a:extLst>
                    <a:ext uri="{9D8B030D-6E8A-4147-A177-3AD203B41FA5}">
                      <a16:colId xmlns:a16="http://schemas.microsoft.com/office/drawing/2014/main" val="20001"/>
                    </a:ext>
                  </a:extLst>
                </a:gridCol>
                <a:gridCol w="3963670">
                  <a:extLst>
                    <a:ext uri="{9D8B030D-6E8A-4147-A177-3AD203B41FA5}">
                      <a16:colId xmlns:a16="http://schemas.microsoft.com/office/drawing/2014/main" val="20002"/>
                    </a:ext>
                  </a:extLst>
                </a:gridCol>
              </a:tblGrid>
              <a:tr h="268605">
                <a:tc>
                  <a:txBody>
                    <a:bodyPr/>
                    <a:lstStyle/>
                    <a:p>
                      <a:pPr indent="0" algn="ctr">
                        <a:lnSpc>
                          <a:spcPct val="120000"/>
                        </a:lnSpc>
                        <a:spcBef>
                          <a:spcPts val="0"/>
                        </a:spcBef>
                        <a:spcAft>
                          <a:spcPts val="0"/>
                        </a:spcAft>
                        <a:buNone/>
                      </a:pPr>
                      <a:r>
                        <a:rPr lang="zh-CN" altLang="en-US" sz="1400" b="1" spc="120" dirty="0">
                          <a:solidFill>
                            <a:srgbClr val="FFFFFF"/>
                          </a:solidFill>
                          <a:latin typeface="微软雅黑" panose="020B0503020204020204" pitchFamily="34" charset="-122"/>
                          <a:ea typeface="微软雅黑" panose="020B0503020204020204" pitchFamily="34" charset="-122"/>
                        </a:rPr>
                        <a:t>安全性影响因素</a:t>
                      </a:r>
                    </a:p>
                  </a:txBody>
                  <a:tcPr marL="25400" marR="25400" marT="6350" marB="6350" anchor="ctr">
                    <a:lnL>
                      <a:noFill/>
                    </a:lnL>
                    <a:lnR w="19050">
                      <a:solidFill>
                        <a:srgbClr val="FFFFFF"/>
                      </a:solidFill>
                      <a:prstDash val="solid"/>
                    </a:lnR>
                    <a:lnT>
                      <a:noFill/>
                    </a:lnT>
                    <a:lnB>
                      <a:noFill/>
                    </a:lnB>
                    <a:solidFill>
                      <a:srgbClr val="595965"/>
                    </a:solidFill>
                  </a:tcPr>
                </a:tc>
                <a:tc>
                  <a:txBody>
                    <a:bodyPr/>
                    <a:lstStyle/>
                    <a:p>
                      <a:pPr indent="0" algn="ctr">
                        <a:lnSpc>
                          <a:spcPct val="120000"/>
                        </a:lnSpc>
                        <a:spcBef>
                          <a:spcPts val="0"/>
                        </a:spcBef>
                        <a:spcAft>
                          <a:spcPts val="0"/>
                        </a:spcAft>
                        <a:buNone/>
                      </a:pPr>
                      <a:r>
                        <a:rPr lang="zh-CN" altLang="en-US" sz="1400" b="1" spc="120" dirty="0">
                          <a:solidFill>
                            <a:srgbClr val="FFFFFF"/>
                          </a:solidFill>
                          <a:latin typeface="微软雅黑" panose="020B0503020204020204" pitchFamily="34" charset="-122"/>
                          <a:ea typeface="微软雅黑" panose="020B0503020204020204" pitchFamily="34" charset="-122"/>
                        </a:rPr>
                        <a:t>注射用丙戊酸钠的安全性特点</a:t>
                      </a:r>
                    </a:p>
                  </a:txBody>
                  <a:tcPr marL="25400" marR="25400" marT="6350" marB="6350" anchor="ctr">
                    <a:lnL w="19050">
                      <a:solidFill>
                        <a:srgbClr val="FFFFFF"/>
                      </a:solidFill>
                      <a:prstDash val="solid"/>
                    </a:lnL>
                    <a:lnR w="19050">
                      <a:solidFill>
                        <a:srgbClr val="FFFFFF"/>
                      </a:solidFill>
                      <a:prstDash val="solid"/>
                    </a:lnR>
                    <a:lnT>
                      <a:noFill/>
                    </a:lnT>
                    <a:lnB>
                      <a:noFill/>
                    </a:lnB>
                    <a:solidFill>
                      <a:schemeClr val="accent1">
                        <a:lumMod val="75000"/>
                      </a:schemeClr>
                    </a:solidFill>
                  </a:tcPr>
                </a:tc>
                <a:tc>
                  <a:txBody>
                    <a:bodyPr/>
                    <a:lstStyle/>
                    <a:p>
                      <a:pPr indent="0" algn="ctr">
                        <a:lnSpc>
                          <a:spcPct val="120000"/>
                        </a:lnSpc>
                        <a:spcBef>
                          <a:spcPts val="0"/>
                        </a:spcBef>
                        <a:spcAft>
                          <a:spcPts val="0"/>
                        </a:spcAft>
                        <a:buNone/>
                      </a:pPr>
                      <a:r>
                        <a:rPr lang="zh-CN" altLang="en-US" sz="1400" b="1" spc="120">
                          <a:solidFill>
                            <a:srgbClr val="FFFFFF"/>
                          </a:solidFill>
                          <a:latin typeface="微软雅黑" panose="020B0503020204020204" pitchFamily="34" charset="-122"/>
                          <a:ea typeface="微软雅黑" panose="020B0503020204020204" pitchFamily="34" charset="-122"/>
                          <a:sym typeface="+mn-ea"/>
                        </a:rPr>
                        <a:t>左乙拉西坦氯化钠注</a:t>
                      </a:r>
                      <a:r>
                        <a:rPr lang="zh-CN" altLang="en-US" sz="1400" b="1" spc="120">
                          <a:solidFill>
                            <a:srgbClr val="FFFFFF"/>
                          </a:solidFill>
                          <a:latin typeface="微软雅黑" panose="020B0503020204020204" pitchFamily="34" charset="-122"/>
                          <a:ea typeface="微软雅黑" panose="020B0503020204020204" pitchFamily="34" charset="-122"/>
                        </a:rPr>
                        <a:t>射液安全优势</a:t>
                      </a:r>
                    </a:p>
                  </a:txBody>
                  <a:tcPr marL="25400" marR="25400" marT="6350" marB="6350" anchor="ctr">
                    <a:lnL w="19050">
                      <a:solidFill>
                        <a:srgbClr val="FFFFFF"/>
                      </a:solidFill>
                      <a:prstDash val="solid"/>
                    </a:lnL>
                    <a:lnR>
                      <a:noFill/>
                    </a:lnR>
                    <a:lnT>
                      <a:noFill/>
                    </a:lnT>
                    <a:lnB>
                      <a:noFill/>
                    </a:lnB>
                    <a:solidFill>
                      <a:schemeClr val="accent1">
                        <a:lumMod val="60000"/>
                        <a:lumOff val="40000"/>
                      </a:schemeClr>
                    </a:solidFill>
                  </a:tcPr>
                </a:tc>
                <a:extLst>
                  <a:ext uri="{0D108BD9-81ED-4DB2-BD59-A6C34878D82A}">
                    <a16:rowId xmlns:a16="http://schemas.microsoft.com/office/drawing/2014/main" val="10000"/>
                  </a:ext>
                </a:extLst>
              </a:tr>
              <a:tr h="614680">
                <a:tc>
                  <a:txBody>
                    <a:bodyPr/>
                    <a:lstStyle/>
                    <a:p>
                      <a:pPr indent="0" algn="l">
                        <a:lnSpc>
                          <a:spcPct val="120000"/>
                        </a:lnSpc>
                        <a:spcBef>
                          <a:spcPts val="0"/>
                        </a:spcBef>
                        <a:spcAft>
                          <a:spcPts val="0"/>
                        </a:spcAft>
                        <a:buNone/>
                      </a:pPr>
                      <a:r>
                        <a:rPr lang="zh-CN" altLang="en-US" sz="1100" b="1" spc="60">
                          <a:solidFill>
                            <a:schemeClr val="tx1"/>
                          </a:solidFill>
                          <a:latin typeface="微软雅黑" panose="020B0503020204020204" pitchFamily="34" charset="-122"/>
                          <a:ea typeface="微软雅黑" panose="020B0503020204020204" pitchFamily="34" charset="-122"/>
                        </a:rPr>
                        <a:t>黑框警告：肝毒性</a:t>
                      </a:r>
                    </a:p>
                  </a:txBody>
                  <a:tcPr marL="25400" marR="25400" marT="6350" marB="6350" anchor="ctr">
                    <a:lnL>
                      <a:noFill/>
                    </a:lnL>
                    <a:lnR w="19050">
                      <a:solidFill>
                        <a:srgbClr val="FFFFFF"/>
                      </a:solidFill>
                      <a:prstDash val="solid"/>
                    </a:lnR>
                    <a:lnT>
                      <a:noFill/>
                    </a:lnT>
                    <a:lnB>
                      <a:noFill/>
                    </a:lnB>
                    <a:solidFill>
                      <a:srgbClr val="FFFFFF"/>
                    </a:solidFill>
                  </a:tcPr>
                </a:tc>
                <a:tc>
                  <a:txBody>
                    <a:bodyPr/>
                    <a:lstStyle/>
                    <a:p>
                      <a:pPr marL="171450" indent="-171450" algn="l">
                        <a:lnSpc>
                          <a:spcPct val="120000"/>
                        </a:lnSpc>
                        <a:spcBef>
                          <a:spcPts val="0"/>
                        </a:spcBef>
                        <a:spcAft>
                          <a:spcPts val="0"/>
                        </a:spcAft>
                        <a:buFont typeface="Wingdings" panose="05000000000000000000" charset="0"/>
                        <a:buChar char="l"/>
                      </a:pPr>
                      <a:r>
                        <a:rPr lang="zh-CN" altLang="en-US" sz="1100" b="1" dirty="0"/>
                        <a:t>肝毒性，包括死亡</a:t>
                      </a:r>
                      <a:r>
                        <a:rPr lang="zh-CN" altLang="en-US" sz="1100" dirty="0"/>
                        <a:t>，通常发生于治疗前 </a:t>
                      </a:r>
                      <a:r>
                        <a:rPr lang="en-US" altLang="zh-CN" sz="1100" dirty="0"/>
                        <a:t>6 </a:t>
                      </a:r>
                      <a:r>
                        <a:rPr lang="zh-CN" altLang="en-US" sz="1100" dirty="0"/>
                        <a:t>个月。</a:t>
                      </a:r>
                      <a:r>
                        <a:rPr lang="zh-CN" altLang="en-US" sz="1100" b="1" dirty="0"/>
                        <a:t>对 </a:t>
                      </a:r>
                      <a:r>
                        <a:rPr lang="en-US" altLang="zh-CN" sz="1100" b="1" dirty="0"/>
                        <a:t>2 </a:t>
                      </a:r>
                      <a:r>
                        <a:rPr lang="zh-CN" altLang="en-US" sz="1100" b="1" dirty="0"/>
                        <a:t>岁以下儿童有更高的致命性肝毒性。</a:t>
                      </a:r>
                      <a:r>
                        <a:rPr lang="zh-CN" altLang="en-US" sz="1100" dirty="0"/>
                        <a:t>治疗前和治疗期间应严格监测患者，定期进行肝功能检查。</a:t>
                      </a:r>
                      <a:endParaRPr lang="zh-CN" altLang="en-US"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9050">
                      <a:solidFill>
                        <a:srgbClr val="FFFFFF"/>
                      </a:solidFill>
                      <a:prstDash val="solid"/>
                    </a:lnL>
                    <a:lnR w="19050">
                      <a:solidFill>
                        <a:srgbClr val="FFFFFF"/>
                      </a:solidFill>
                      <a:prstDash val="solid"/>
                    </a:lnR>
                    <a:lnT>
                      <a:noFill/>
                    </a:lnT>
                    <a:lnB>
                      <a:noFill/>
                    </a:lnB>
                    <a:solidFill>
                      <a:srgbClr val="FFFFFF"/>
                    </a:solidFill>
                  </a:tcPr>
                </a:tc>
                <a:tc>
                  <a:txBody>
                    <a:bodyPr/>
                    <a:lstStyle/>
                    <a:p>
                      <a:pPr marL="171450" indent="-171450" algn="l">
                        <a:lnSpc>
                          <a:spcPct val="120000"/>
                        </a:lnSpc>
                        <a:spcBef>
                          <a:spcPts val="0"/>
                        </a:spcBef>
                        <a:spcAft>
                          <a:spcPts val="0"/>
                        </a:spcAft>
                        <a:buFont typeface="Wingdings" panose="05000000000000000000" charset="0"/>
                        <a:buChar char="p"/>
                      </a:pPr>
                      <a:r>
                        <a:rPr lang="zh-CN" altLang="en-US" sz="1100" b="1" spc="60" dirty="0">
                          <a:solidFill>
                            <a:schemeClr val="tx1"/>
                          </a:solidFill>
                          <a:latin typeface="微软雅黑" panose="020B0503020204020204" pitchFamily="34" charset="-122"/>
                          <a:ea typeface="微软雅黑" panose="020B0503020204020204" pitchFamily="34" charset="-122"/>
                        </a:rPr>
                        <a:t>无肝毒性，不经过肝脏代谢</a:t>
                      </a:r>
                      <a:r>
                        <a:rPr lang="zh-CN" altLang="en-US" sz="1100" b="0" spc="60" dirty="0">
                          <a:solidFill>
                            <a:schemeClr val="tx1"/>
                          </a:solidFill>
                          <a:latin typeface="微软雅黑" panose="020B0503020204020204" pitchFamily="34" charset="-122"/>
                          <a:ea typeface="微软雅黑" panose="020B0503020204020204" pitchFamily="34" charset="-122"/>
                        </a:rPr>
                        <a:t>。</a:t>
                      </a:r>
                      <a:endParaRPr lang="zh-CN" altLang="en-US" sz="1100" b="1"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9050">
                      <a:solidFill>
                        <a:srgbClr val="FFFFFF"/>
                      </a:solidFill>
                      <a:prstDash val="solid"/>
                    </a:lnL>
                    <a:lnR>
                      <a:noFill/>
                    </a:lnR>
                    <a:lnT>
                      <a:noFill/>
                    </a:lnT>
                    <a:lnB>
                      <a:noFill/>
                    </a:lnB>
                    <a:solidFill>
                      <a:srgbClr val="FFFFFF"/>
                    </a:solidFill>
                  </a:tcPr>
                </a:tc>
                <a:extLst>
                  <a:ext uri="{0D108BD9-81ED-4DB2-BD59-A6C34878D82A}">
                    <a16:rowId xmlns:a16="http://schemas.microsoft.com/office/drawing/2014/main" val="10001"/>
                  </a:ext>
                </a:extLst>
              </a:tr>
              <a:tr h="660400">
                <a:tc>
                  <a:txBody>
                    <a:bodyPr/>
                    <a:lstStyle/>
                    <a:p>
                      <a:pPr indent="0" algn="l">
                        <a:lnSpc>
                          <a:spcPct val="120000"/>
                        </a:lnSpc>
                        <a:spcBef>
                          <a:spcPts val="0"/>
                        </a:spcBef>
                        <a:spcAft>
                          <a:spcPts val="0"/>
                        </a:spcAft>
                        <a:buNone/>
                      </a:pPr>
                      <a:r>
                        <a:rPr lang="zh-CN" altLang="en-US" sz="1100" b="1" spc="60">
                          <a:solidFill>
                            <a:schemeClr val="tx1"/>
                          </a:solidFill>
                          <a:latin typeface="微软雅黑" panose="020B0503020204020204" pitchFamily="34" charset="-122"/>
                          <a:ea typeface="微软雅黑" panose="020B0503020204020204" pitchFamily="34" charset="-122"/>
                        </a:rPr>
                        <a:t>黑框警告：致畸性</a:t>
                      </a:r>
                    </a:p>
                  </a:txBody>
                  <a:tcPr marL="25400" marR="25400" marT="6350" marB="6350" anchor="ctr">
                    <a:lnL>
                      <a:noFill/>
                    </a:lnL>
                    <a:lnR w="19050">
                      <a:solidFill>
                        <a:srgbClr val="FFFFFF"/>
                      </a:solidFill>
                      <a:prstDash val="solid"/>
                    </a:lnR>
                    <a:lnT>
                      <a:noFill/>
                    </a:lnT>
                    <a:lnB>
                      <a:noFill/>
                    </a:lnB>
                    <a:solidFill>
                      <a:srgbClr val="F2F2F2"/>
                    </a:solidFill>
                  </a:tcPr>
                </a:tc>
                <a:tc>
                  <a:txBody>
                    <a:bodyPr/>
                    <a:lstStyle/>
                    <a:p>
                      <a:pPr marL="171450" indent="-171450" algn="l">
                        <a:lnSpc>
                          <a:spcPct val="120000"/>
                        </a:lnSpc>
                        <a:spcBef>
                          <a:spcPts val="0"/>
                        </a:spcBef>
                        <a:spcAft>
                          <a:spcPts val="0"/>
                        </a:spcAft>
                        <a:buClrTx/>
                        <a:buSzTx/>
                        <a:buFont typeface="Wingdings" panose="05000000000000000000" charset="0"/>
                        <a:buChar char="l"/>
                      </a:pPr>
                      <a:r>
                        <a:rPr lang="zh-CN" altLang="en-US"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致畸性，包括</a:t>
                      </a:r>
                      <a:r>
                        <a:rPr lang="zh-CN" altLang="en-US" sz="1100" b="1"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神经管缺陷及其他主要畸形和智力商数（</a:t>
                      </a:r>
                      <a:r>
                        <a:rPr lang="en-US" altLang="zh-CN" sz="1100" b="1"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IQ</a:t>
                      </a:r>
                      <a:r>
                        <a:rPr lang="zh-CN" altLang="en-US" sz="1100" b="1"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）值降低</a:t>
                      </a:r>
                      <a:r>
                        <a:rPr lang="zh-CN" altLang="en-US"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a:txBody>
                  <a:tcPr marL="25400" marR="25400" marT="6350" marB="6350" anchor="ctr">
                    <a:lnL w="19050">
                      <a:solidFill>
                        <a:srgbClr val="FFFFFF"/>
                      </a:solidFill>
                      <a:prstDash val="solid"/>
                    </a:lnL>
                    <a:lnR w="19050">
                      <a:solidFill>
                        <a:srgbClr val="FFFFFF"/>
                      </a:solidFill>
                      <a:prstDash val="solid"/>
                    </a:lnR>
                    <a:lnT>
                      <a:noFill/>
                    </a:lnT>
                    <a:lnB>
                      <a:noFill/>
                    </a:lnB>
                    <a:solidFill>
                      <a:srgbClr val="F2F2F2"/>
                    </a:solidFill>
                  </a:tcPr>
                </a:tc>
                <a:tc>
                  <a:txBody>
                    <a:bodyPr/>
                    <a:lstStyle/>
                    <a:p>
                      <a:pPr marL="171450" indent="-171450" algn="l">
                        <a:lnSpc>
                          <a:spcPct val="120000"/>
                        </a:lnSpc>
                        <a:spcBef>
                          <a:spcPts val="0"/>
                        </a:spcBef>
                        <a:spcAft>
                          <a:spcPts val="0"/>
                        </a:spcAft>
                        <a:buFont typeface="Wingdings" panose="05000000000000000000" charset="0"/>
                        <a:buChar char="p"/>
                      </a:pPr>
                      <a:r>
                        <a:rPr lang="zh-CN" altLang="en-US"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在剂量高达</a:t>
                      </a:r>
                      <a:r>
                        <a:rPr lang="en-US" altLang="zh-CN"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1800mg/kg/</a:t>
                      </a:r>
                      <a:r>
                        <a:rPr lang="zh-CN" altLang="en-US"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天</a:t>
                      </a:r>
                      <a:r>
                        <a:rPr lang="en-US" altLang="zh-CN"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以</a:t>
                      </a:r>
                      <a:r>
                        <a:rPr lang="en-US" altLang="zh-CN"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mg/m</a:t>
                      </a:r>
                      <a:r>
                        <a:rPr lang="en-US" altLang="zh-CN" sz="1100" b="0" spc="60"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或暴露量</a:t>
                      </a:r>
                      <a:r>
                        <a:rPr lang="en-US" altLang="zh-CN"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(AUC)</a:t>
                      </a:r>
                      <a:r>
                        <a:rPr lang="zh-CN" altLang="en-US"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计算，相当于人最大推荐剂量</a:t>
                      </a:r>
                      <a:r>
                        <a:rPr lang="en-US" altLang="zh-CN"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(MRHD)3000mg/</a:t>
                      </a:r>
                      <a:r>
                        <a:rPr lang="zh-CN" altLang="en-US"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天的</a:t>
                      </a:r>
                      <a:r>
                        <a:rPr lang="en-US" altLang="zh-CN"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倍</a:t>
                      </a:r>
                      <a:r>
                        <a:rPr lang="en-US" altLang="zh-CN"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时，未见对雄性或雌性大鼠生育力或生殖行为的不良影响。</a:t>
                      </a:r>
                    </a:p>
                  </a:txBody>
                  <a:tcPr marL="25400" marR="25400" marT="6350" marB="6350" anchor="ctr">
                    <a:lnL w="19050">
                      <a:solidFill>
                        <a:srgbClr val="FFFFFF"/>
                      </a:solidFill>
                      <a:prstDash val="solid"/>
                    </a:lnL>
                    <a:lnR>
                      <a:noFill/>
                    </a:lnR>
                    <a:lnT>
                      <a:noFill/>
                    </a:lnT>
                    <a:lnB>
                      <a:noFill/>
                    </a:lnB>
                    <a:solidFill>
                      <a:srgbClr val="F2F2F2"/>
                    </a:solidFill>
                  </a:tcPr>
                </a:tc>
                <a:extLst>
                  <a:ext uri="{0D108BD9-81ED-4DB2-BD59-A6C34878D82A}">
                    <a16:rowId xmlns:a16="http://schemas.microsoft.com/office/drawing/2014/main" val="10002"/>
                  </a:ext>
                </a:extLst>
              </a:tr>
              <a:tr h="414020">
                <a:tc>
                  <a:txBody>
                    <a:bodyPr/>
                    <a:lstStyle/>
                    <a:p>
                      <a:pPr indent="0" algn="l">
                        <a:lnSpc>
                          <a:spcPct val="120000"/>
                        </a:lnSpc>
                        <a:spcBef>
                          <a:spcPts val="0"/>
                        </a:spcBef>
                        <a:spcAft>
                          <a:spcPts val="0"/>
                        </a:spcAft>
                        <a:buNone/>
                      </a:pPr>
                      <a:r>
                        <a:rPr lang="zh-CN" altLang="en-US" sz="1100" b="1" spc="60" dirty="0">
                          <a:solidFill>
                            <a:schemeClr val="tx1"/>
                          </a:solidFill>
                          <a:latin typeface="微软雅黑" panose="020B0503020204020204" pitchFamily="34" charset="-122"/>
                          <a:ea typeface="微软雅黑" panose="020B0503020204020204" pitchFamily="34" charset="-122"/>
                        </a:rPr>
                        <a:t>肝酶抑制剂，</a:t>
                      </a:r>
                    </a:p>
                    <a:p>
                      <a:pPr indent="0" algn="l">
                        <a:lnSpc>
                          <a:spcPct val="120000"/>
                        </a:lnSpc>
                        <a:spcBef>
                          <a:spcPts val="0"/>
                        </a:spcBef>
                        <a:spcAft>
                          <a:spcPts val="0"/>
                        </a:spcAft>
                        <a:buNone/>
                      </a:pPr>
                      <a:r>
                        <a:rPr lang="zh-CN" altLang="en-US" sz="1100" b="1" spc="60" dirty="0">
                          <a:solidFill>
                            <a:schemeClr val="tx1"/>
                          </a:solidFill>
                          <a:latin typeface="微软雅黑" panose="020B0503020204020204" pitchFamily="34" charset="-122"/>
                          <a:ea typeface="微软雅黑" panose="020B0503020204020204" pitchFamily="34" charset="-122"/>
                        </a:rPr>
                        <a:t>药物间相互作用</a:t>
                      </a:r>
                    </a:p>
                  </a:txBody>
                  <a:tcPr marL="25400" marR="25400" marT="6350" marB="6350" anchor="ctr">
                    <a:lnL>
                      <a:noFill/>
                    </a:lnL>
                    <a:lnR w="19050">
                      <a:solidFill>
                        <a:srgbClr val="FFFFFF"/>
                      </a:solidFill>
                      <a:prstDash val="solid"/>
                    </a:lnR>
                    <a:lnT>
                      <a:noFill/>
                    </a:lnT>
                    <a:lnB>
                      <a:noFill/>
                    </a:lnB>
                    <a:solidFill>
                      <a:srgbClr val="FFFFFF"/>
                    </a:solidFill>
                  </a:tcPr>
                </a:tc>
                <a:tc>
                  <a:txBody>
                    <a:bodyPr/>
                    <a:lstStyle/>
                    <a:p>
                      <a:pPr marL="171450" indent="-171450" algn="l">
                        <a:lnSpc>
                          <a:spcPct val="120000"/>
                        </a:lnSpc>
                        <a:spcBef>
                          <a:spcPts val="0"/>
                        </a:spcBef>
                        <a:spcAft>
                          <a:spcPts val="0"/>
                        </a:spcAft>
                        <a:buFont typeface="Wingdings" panose="05000000000000000000" charset="0"/>
                        <a:buChar char="l"/>
                      </a:pPr>
                      <a:r>
                        <a:rPr lang="zh-CN" altLang="en-US" sz="1100" b="0" spc="60" dirty="0">
                          <a:solidFill>
                            <a:schemeClr val="tx1"/>
                          </a:solidFill>
                          <a:latin typeface="微软雅黑" panose="020B0503020204020204" pitchFamily="34" charset="-122"/>
                          <a:ea typeface="微软雅黑" panose="020B0503020204020204" pitchFamily="34" charset="-122"/>
                        </a:rPr>
                        <a:t>为肝酶抑制剂，与抗生素、安定、抗凝血药等都有相互作用，影响药物浓度和疗效，</a:t>
                      </a:r>
                      <a:r>
                        <a:rPr lang="zh-CN" altLang="en-US" sz="1100" b="1" spc="60" dirty="0">
                          <a:solidFill>
                            <a:schemeClr val="tx1"/>
                          </a:solidFill>
                          <a:latin typeface="微软雅黑" panose="020B0503020204020204" pitchFamily="34" charset="-122"/>
                          <a:ea typeface="微软雅黑" panose="020B0503020204020204" pitchFamily="34" charset="-122"/>
                        </a:rPr>
                        <a:t>合用时需监测血药浓度。</a:t>
                      </a:r>
                    </a:p>
                  </a:txBody>
                  <a:tcPr marL="25400" marR="25400" marT="6350" marB="6350" anchor="ctr">
                    <a:lnL w="19050">
                      <a:solidFill>
                        <a:srgbClr val="FFFFFF"/>
                      </a:solidFill>
                      <a:prstDash val="solid"/>
                    </a:lnL>
                    <a:lnR w="19050">
                      <a:solidFill>
                        <a:srgbClr val="FFFFFF"/>
                      </a:solidFill>
                      <a:prstDash val="solid"/>
                    </a:lnR>
                    <a:lnT>
                      <a:noFill/>
                    </a:lnT>
                    <a:lnB>
                      <a:noFill/>
                    </a:lnB>
                    <a:solidFill>
                      <a:srgbClr val="FFFFFF"/>
                    </a:solidFill>
                  </a:tcPr>
                </a:tc>
                <a:tc>
                  <a:txBody>
                    <a:bodyPr/>
                    <a:lstStyle/>
                    <a:p>
                      <a:pPr marL="171450" indent="-171450" algn="l">
                        <a:lnSpc>
                          <a:spcPct val="120000"/>
                        </a:lnSpc>
                        <a:spcBef>
                          <a:spcPts val="0"/>
                        </a:spcBef>
                        <a:spcAft>
                          <a:spcPts val="0"/>
                        </a:spcAft>
                        <a:buFont typeface="Wingdings" panose="05000000000000000000" charset="0"/>
                        <a:buChar char="p"/>
                      </a:pPr>
                      <a:r>
                        <a:rPr lang="zh-CN" altLang="en-US" sz="1100" b="1" spc="60" dirty="0">
                          <a:latin typeface="微软雅黑" panose="020B0503020204020204" pitchFamily="34" charset="-122"/>
                          <a:ea typeface="微软雅黑" panose="020B0503020204020204" pitchFamily="34" charset="-122"/>
                          <a:sym typeface="+mn-ea"/>
                        </a:rPr>
                        <a:t>左乙拉西坦几乎</a:t>
                      </a:r>
                      <a:r>
                        <a:rPr lang="zh-CN" altLang="en-US" sz="1100" b="1" spc="60" dirty="0">
                          <a:solidFill>
                            <a:schemeClr val="tx1"/>
                          </a:solidFill>
                          <a:latin typeface="微软雅黑" panose="020B0503020204020204" pitchFamily="34" charset="-122"/>
                          <a:ea typeface="微软雅黑" panose="020B0503020204020204" pitchFamily="34" charset="-122"/>
                        </a:rPr>
                        <a:t>无药物相互作用。</a:t>
                      </a:r>
                      <a:endParaRPr lang="zh-CN" altLang="en-US" sz="1100" b="0" spc="60" dirty="0">
                        <a:solidFill>
                          <a:schemeClr val="tx1"/>
                        </a:solidFill>
                        <a:latin typeface="微软雅黑" panose="020B0503020204020204" pitchFamily="34" charset="-122"/>
                        <a:ea typeface="微软雅黑" panose="020B0503020204020204" pitchFamily="34" charset="-122"/>
                      </a:endParaRPr>
                    </a:p>
                  </a:txBody>
                  <a:tcPr marL="25400" marR="25400" marT="6350" marB="6350" anchor="ctr">
                    <a:lnL w="19050">
                      <a:solidFill>
                        <a:srgbClr val="FFFFFF"/>
                      </a:solidFill>
                      <a:prstDash val="solid"/>
                    </a:lnL>
                    <a:lnR>
                      <a:noFill/>
                    </a:lnR>
                    <a:lnT>
                      <a:noFill/>
                    </a:lnT>
                    <a:lnB>
                      <a:noFill/>
                    </a:lnB>
                    <a:solidFill>
                      <a:srgbClr val="FFFFFF"/>
                    </a:solidFill>
                  </a:tcPr>
                </a:tc>
                <a:extLst>
                  <a:ext uri="{0D108BD9-81ED-4DB2-BD59-A6C34878D82A}">
                    <a16:rowId xmlns:a16="http://schemas.microsoft.com/office/drawing/2014/main" val="10003"/>
                  </a:ext>
                </a:extLst>
              </a:tr>
              <a:tr h="396875">
                <a:tc>
                  <a:txBody>
                    <a:bodyPr/>
                    <a:lstStyle/>
                    <a:p>
                      <a:pPr indent="0" algn="l">
                        <a:lnSpc>
                          <a:spcPct val="120000"/>
                        </a:lnSpc>
                        <a:spcBef>
                          <a:spcPts val="0"/>
                        </a:spcBef>
                        <a:spcAft>
                          <a:spcPts val="0"/>
                        </a:spcAft>
                        <a:buNone/>
                      </a:pPr>
                      <a:r>
                        <a:rPr lang="zh-CN" altLang="en-US" sz="1100" b="1" spc="60" dirty="0">
                          <a:solidFill>
                            <a:schemeClr val="tx1"/>
                          </a:solidFill>
                          <a:latin typeface="微软雅黑" panose="020B0503020204020204" pitchFamily="34" charset="-122"/>
                          <a:ea typeface="微软雅黑" panose="020B0503020204020204" pitchFamily="34" charset="-122"/>
                        </a:rPr>
                        <a:t>常规血药浓度监测</a:t>
                      </a:r>
                    </a:p>
                  </a:txBody>
                  <a:tcPr marL="25400" marR="25400" marT="6350" marB="6350" anchor="ctr">
                    <a:lnL>
                      <a:noFill/>
                    </a:lnL>
                    <a:lnR w="19050">
                      <a:solidFill>
                        <a:srgbClr val="FFFFFF"/>
                      </a:solidFill>
                      <a:prstDash val="solid"/>
                    </a:lnR>
                    <a:lnT>
                      <a:noFill/>
                    </a:lnT>
                    <a:lnB w="19050">
                      <a:solidFill>
                        <a:srgbClr val="8F9887"/>
                      </a:solidFill>
                      <a:prstDash val="solid"/>
                    </a:lnB>
                    <a:solidFill>
                      <a:srgbClr val="F2F2F2"/>
                    </a:solidFill>
                  </a:tcPr>
                </a:tc>
                <a:tc>
                  <a:txBody>
                    <a:bodyPr/>
                    <a:lstStyle/>
                    <a:p>
                      <a:pPr marL="171450" indent="-171450" algn="l">
                        <a:lnSpc>
                          <a:spcPct val="120000"/>
                        </a:lnSpc>
                        <a:spcBef>
                          <a:spcPts val="0"/>
                        </a:spcBef>
                        <a:spcAft>
                          <a:spcPts val="0"/>
                        </a:spcAft>
                        <a:buFont typeface="Wingdings" panose="05000000000000000000" charset="0"/>
                        <a:buChar char="l"/>
                      </a:pPr>
                      <a:r>
                        <a:rPr lang="zh-CN" altLang="en-US"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丙戊酸钠与血浆蛋白的结合率非常高，治疗有效血药浓度范围在40-100mg/</a:t>
                      </a:r>
                      <a:r>
                        <a:rPr lang="en-US" altLang="zh-CN"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L</a:t>
                      </a:r>
                      <a:r>
                        <a:rPr lang="zh-CN" altLang="en-US"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1"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需要常规监测血药浓度</a:t>
                      </a:r>
                      <a:r>
                        <a:rPr lang="zh-CN" altLang="en-US" sz="11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a:txBody>
                  <a:tcPr marL="25400" marR="25400" marT="6350" marB="6350" anchor="ctr">
                    <a:lnL w="19050">
                      <a:solidFill>
                        <a:srgbClr val="FFFFFF"/>
                      </a:solidFill>
                      <a:prstDash val="solid"/>
                    </a:lnL>
                    <a:lnR w="19050">
                      <a:solidFill>
                        <a:srgbClr val="FFFFFF"/>
                      </a:solidFill>
                      <a:prstDash val="solid"/>
                    </a:lnR>
                    <a:lnT>
                      <a:noFill/>
                    </a:lnT>
                    <a:lnB w="19050">
                      <a:solidFill>
                        <a:srgbClr val="8F9887"/>
                      </a:solidFill>
                      <a:prstDash val="solid"/>
                    </a:lnB>
                    <a:solidFill>
                      <a:srgbClr val="F2F2F2"/>
                    </a:solidFill>
                  </a:tcPr>
                </a:tc>
                <a:tc>
                  <a:txBody>
                    <a:bodyPr/>
                    <a:lstStyle/>
                    <a:p>
                      <a:pPr marL="171450" indent="-171450" algn="l">
                        <a:lnSpc>
                          <a:spcPct val="120000"/>
                        </a:lnSpc>
                        <a:spcBef>
                          <a:spcPts val="0"/>
                        </a:spcBef>
                        <a:spcAft>
                          <a:spcPts val="0"/>
                        </a:spcAft>
                        <a:buFont typeface="Wingdings" panose="05000000000000000000" charset="0"/>
                        <a:buChar char="p"/>
                      </a:pPr>
                      <a:r>
                        <a:rPr lang="zh-CN" altLang="en-US" sz="1100" b="0" spc="60" dirty="0">
                          <a:solidFill>
                            <a:schemeClr val="tx1"/>
                          </a:solidFill>
                          <a:latin typeface="微软雅黑" panose="020B0503020204020204" pitchFamily="34" charset="-122"/>
                          <a:ea typeface="微软雅黑" panose="020B0503020204020204" pitchFamily="34" charset="-122"/>
                        </a:rPr>
                        <a:t>左乙拉西坦氯化钠使用时，</a:t>
                      </a:r>
                      <a:r>
                        <a:rPr lang="zh-CN" altLang="en-US" sz="1100" b="1" spc="60" dirty="0">
                          <a:solidFill>
                            <a:schemeClr val="tx1"/>
                          </a:solidFill>
                          <a:latin typeface="微软雅黑" panose="020B0503020204020204" pitchFamily="34" charset="-122"/>
                          <a:ea typeface="微软雅黑" panose="020B0503020204020204" pitchFamily="34" charset="-122"/>
                        </a:rPr>
                        <a:t>一般不需要血药浓度监测。</a:t>
                      </a:r>
                    </a:p>
                  </a:txBody>
                  <a:tcPr marL="25400" marR="25400" marT="6350" marB="6350" anchor="ctr">
                    <a:lnL w="19050">
                      <a:solidFill>
                        <a:srgbClr val="FFFFFF"/>
                      </a:solidFill>
                      <a:prstDash val="solid"/>
                    </a:lnL>
                    <a:lnR>
                      <a:noFill/>
                    </a:lnR>
                    <a:lnT>
                      <a:noFill/>
                    </a:lnT>
                    <a:lnB w="19050">
                      <a:solidFill>
                        <a:srgbClr val="8F9887"/>
                      </a:solidFill>
                      <a:prstDash val="solid"/>
                    </a:lnB>
                    <a:solidFill>
                      <a:srgbClr val="F2F2F2"/>
                    </a:solidFill>
                  </a:tcPr>
                </a:tc>
                <a:extLst>
                  <a:ext uri="{0D108BD9-81ED-4DB2-BD59-A6C34878D82A}">
                    <a16:rowId xmlns:a16="http://schemas.microsoft.com/office/drawing/2014/main" val="10004"/>
                  </a:ext>
                </a:extLst>
              </a:tr>
            </a:tbl>
          </a:graphicData>
        </a:graphic>
      </p:graphicFrame>
      <p:sp>
        <p:nvSpPr>
          <p:cNvPr id="21" name="文本框 20"/>
          <p:cNvSpPr txBox="1"/>
          <p:nvPr/>
        </p:nvSpPr>
        <p:spPr>
          <a:xfrm>
            <a:off x="257175" y="6481049"/>
            <a:ext cx="6100232" cy="369332"/>
          </a:xfrm>
          <a:prstGeom prst="rect">
            <a:avLst/>
          </a:prstGeom>
          <a:noFill/>
        </p:spPr>
        <p:txBody>
          <a:bodyPr wrap="square">
            <a:spAutoFit/>
          </a:bodyPr>
          <a:lstStyle/>
          <a:p>
            <a:r>
              <a:rPr lang="en-US" altLang="zh-CN" sz="900" dirty="0">
                <a:latin typeface="微软雅黑" panose="020B0503020204020204" pitchFamily="34" charset="-122"/>
                <a:ea typeface="微软雅黑" panose="020B0503020204020204" pitchFamily="34" charset="-122"/>
                <a:sym typeface="+mn-ea"/>
              </a:rPr>
              <a:t>[1]</a:t>
            </a:r>
            <a:r>
              <a:rPr lang="zh-CN" altLang="en-US" sz="900" dirty="0">
                <a:latin typeface="微软雅黑" panose="020B0503020204020204" pitchFamily="34" charset="-122"/>
                <a:ea typeface="微软雅黑" panose="020B0503020204020204" pitchFamily="34" charset="-122"/>
                <a:sym typeface="+mn-ea"/>
              </a:rPr>
              <a:t>注射用丙戊酸钠</a:t>
            </a:r>
            <a:r>
              <a:rPr lang="en-US" altLang="zh-CN" sz="900" dirty="0">
                <a:latin typeface="微软雅黑" panose="020B0503020204020204" pitchFamily="34" charset="-122"/>
                <a:ea typeface="微软雅黑" panose="020B0503020204020204" pitchFamily="34" charset="-122"/>
                <a:sym typeface="+mn-ea"/>
              </a:rPr>
              <a:t>-</a:t>
            </a:r>
            <a:r>
              <a:rPr lang="zh-CN" altLang="en-US" sz="900" dirty="0">
                <a:latin typeface="微软雅黑" panose="020B0503020204020204" pitchFamily="34" charset="-122"/>
                <a:ea typeface="微软雅黑" panose="020B0503020204020204" pitchFamily="34" charset="-122"/>
                <a:sym typeface="+mn-ea"/>
              </a:rPr>
              <a:t>赛奴菲说明书</a:t>
            </a:r>
            <a:r>
              <a:rPr lang="en-US" altLang="zh-CN" sz="900" dirty="0">
                <a:latin typeface="微软雅黑" panose="020B0503020204020204" pitchFamily="34" charset="-122"/>
                <a:ea typeface="微软雅黑" panose="020B0503020204020204" pitchFamily="34" charset="-122"/>
                <a:sym typeface="+mn-ea"/>
              </a:rPr>
              <a:t>20231212</a:t>
            </a:r>
            <a:endParaRPr lang="en-US" altLang="zh-CN" sz="900" dirty="0"/>
          </a:p>
          <a:p>
            <a:r>
              <a:rPr lang="en-US" altLang="zh-CN" sz="900" dirty="0">
                <a:latin typeface="微软雅黑" panose="020B0503020204020204" pitchFamily="34" charset="-122"/>
                <a:ea typeface="微软雅黑" panose="020B0503020204020204" pitchFamily="34" charset="-122"/>
                <a:sym typeface="+mn-ea"/>
              </a:rPr>
              <a:t>[2]</a:t>
            </a:r>
            <a:r>
              <a:rPr lang="zh-CN" altLang="en-US" sz="900" dirty="0">
                <a:latin typeface="微软雅黑" panose="020B0503020204020204" pitchFamily="34" charset="-122"/>
                <a:ea typeface="微软雅黑" panose="020B0503020204020204" pitchFamily="34" charset="-122"/>
                <a:sym typeface="+mn-ea"/>
              </a:rPr>
              <a:t>静博欣左乙拉西坦氯化钠注射液说明书</a:t>
            </a:r>
            <a:r>
              <a:rPr lang="en-US" altLang="zh-CN" sz="900" dirty="0">
                <a:latin typeface="微软雅黑" panose="020B0503020204020204" pitchFamily="34" charset="-122"/>
                <a:ea typeface="微软雅黑" panose="020B0503020204020204" pitchFamily="34" charset="-122"/>
                <a:sym typeface="+mn-ea"/>
              </a:rPr>
              <a:t>20240223</a:t>
            </a:r>
            <a:endParaRPr lang="zh-CN" altLang="en-US" sz="900" dirty="0"/>
          </a:p>
        </p:txBody>
      </p:sp>
      <p:sp>
        <p:nvSpPr>
          <p:cNvPr id="2" name="文本框 1"/>
          <p:cNvSpPr txBox="1"/>
          <p:nvPr>
            <p:custDataLst>
              <p:tags r:id="rId5"/>
            </p:custDataLst>
          </p:nvPr>
        </p:nvSpPr>
        <p:spPr>
          <a:xfrm>
            <a:off x="1103630" y="5307965"/>
            <a:ext cx="9453245" cy="822325"/>
          </a:xfrm>
          <a:prstGeom prst="rect">
            <a:avLst/>
          </a:prstGeom>
          <a:noFill/>
          <a:ln>
            <a:solidFill>
              <a:srgbClr val="0070C0"/>
            </a:solidFill>
            <a:prstDash val="dash"/>
          </a:ln>
        </p:spPr>
        <p:txBody>
          <a:bodyPr wrap="square" rtlCol="0">
            <a:noAutofit/>
          </a:bodyPr>
          <a:lstStyle/>
          <a:p>
            <a:pPr algn="l" fontAlgn="auto">
              <a:lnSpc>
                <a:spcPct val="100000"/>
              </a:lnSpc>
              <a:buClrTx/>
              <a:buSzTx/>
              <a:buFontTx/>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本品在</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年上市之后，市场用量较少，暂未收到药品不良反应信息。</a:t>
            </a:r>
          </a:p>
          <a:p>
            <a:pPr algn="l" fontAlgn="auto">
              <a:lnSpc>
                <a:spcPct val="100000"/>
              </a:lnSpc>
              <a:buClrTx/>
              <a:buSzTx/>
              <a:buFontTx/>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最常见的不良反应有嗜睡，乏力和头晕，常发生在治疗的开始阶段。随时间的推移，中枢神经系统相关的不良反应发生率和严重程度会随之降低。左乙拉西坦不良反应没有明显的剂量相关性。</a:t>
            </a:r>
          </a:p>
        </p:txBody>
      </p:sp>
      <p:sp>
        <p:nvSpPr>
          <p:cNvPr id="3" name="文本框 2"/>
          <p:cNvSpPr txBox="1"/>
          <p:nvPr>
            <p:custDataLst>
              <p:tags r:id="rId6"/>
            </p:custDataLst>
          </p:nvPr>
        </p:nvSpPr>
        <p:spPr>
          <a:xfrm>
            <a:off x="999973" y="4941868"/>
            <a:ext cx="2151380" cy="337185"/>
          </a:xfrm>
          <a:prstGeom prst="rect">
            <a:avLst/>
          </a:prstGeom>
          <a:noFill/>
          <a:ln>
            <a:solidFill>
              <a:schemeClr val="bg1"/>
            </a:solidFill>
          </a:ln>
        </p:spPr>
        <p:txBody>
          <a:bodyPr wrap="none" rtlCol="0" anchor="t">
            <a:spAutoFit/>
          </a:bodyPr>
          <a:lstStyle/>
          <a:p>
            <a:pPr marL="342900" indent="-342900" algn="l">
              <a:buFont typeface="Wingdings" panose="05000000000000000000" charset="0"/>
              <a:buChar char="u"/>
            </a:pPr>
            <a:r>
              <a:rPr lang="zh-CN" altLang="en-US" sz="1600" b="1" dirty="0">
                <a:solidFill>
                  <a:srgbClr val="2A566E"/>
                </a:solidFill>
                <a:latin typeface="微软雅黑" panose="020B0503020204020204" pitchFamily="34" charset="-122"/>
                <a:ea typeface="微软雅黑" panose="020B0503020204020204" pitchFamily="34" charset="-122"/>
                <a:sym typeface="+mn-ea"/>
              </a:rPr>
              <a:t>不良反应发生情况</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35609" y="781231"/>
            <a:ext cx="10720780" cy="5562768"/>
          </a:xfrm>
          <a:prstGeom prst="rect">
            <a:avLst/>
          </a:prstGeom>
          <a:solidFill>
            <a:schemeClr val="bg1"/>
          </a:solidFill>
          <a:ln w="127000" cmpd="thickThin">
            <a:solidFill>
              <a:srgbClr val="F65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4934464" y="979156"/>
            <a:ext cx="2323072" cy="523220"/>
          </a:xfrm>
          <a:prstGeom prst="rect">
            <a:avLst/>
          </a:prstGeom>
        </p:spPr>
        <p:txBody>
          <a:bodyPr wrap="none">
            <a:spAutoFit/>
          </a:bodyPr>
          <a:lstStyle/>
          <a:p>
            <a:pPr algn="ctr" eaLnBrk="0"/>
            <a:r>
              <a:rPr lang="en-US" altLang="zh-CN" sz="2800" b="1" spc="600" dirty="0">
                <a:solidFill>
                  <a:schemeClr val="bg1"/>
                </a:solidFill>
                <a:cs typeface="+mn-ea"/>
                <a:sym typeface="+mn-lt"/>
              </a:rPr>
              <a:t>·</a:t>
            </a:r>
            <a:r>
              <a:rPr lang="zh-CN" altLang="en-US" sz="2800" b="1" spc="600" dirty="0">
                <a:solidFill>
                  <a:schemeClr val="bg1"/>
                </a:solidFill>
                <a:cs typeface="+mn-ea"/>
                <a:sym typeface="+mn-lt"/>
              </a:rPr>
              <a:t>触电急救</a:t>
            </a:r>
            <a:r>
              <a:rPr lang="en-US" altLang="zh-CN" sz="2800" b="1" spc="600" dirty="0">
                <a:solidFill>
                  <a:schemeClr val="bg1"/>
                </a:solidFill>
                <a:cs typeface="+mn-ea"/>
                <a:sym typeface="+mn-lt"/>
              </a:rPr>
              <a:t>·</a:t>
            </a:r>
            <a:endParaRPr lang="ko-KR" altLang="en-US" sz="2800" b="1" spc="600" dirty="0">
              <a:solidFill>
                <a:schemeClr val="bg1"/>
              </a:solidFill>
              <a:cs typeface="+mn-ea"/>
              <a:sym typeface="+mn-lt"/>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0421" y="-126543"/>
            <a:ext cx="2051091" cy="871713"/>
          </a:xfrm>
          <a:prstGeom prst="rect">
            <a:avLst/>
          </a:prstGeom>
        </p:spPr>
      </p:pic>
      <p:pic>
        <p:nvPicPr>
          <p:cNvPr id="18" name="图形 17" descr="医学 纯色填充"/>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97" y="62259"/>
            <a:ext cx="682911" cy="682911"/>
          </a:xfrm>
          <a:prstGeom prst="rect">
            <a:avLst/>
          </a:prstGeom>
        </p:spPr>
      </p:pic>
      <p:sp>
        <p:nvSpPr>
          <p:cNvPr id="20" name="文本框 19"/>
          <p:cNvSpPr txBox="1"/>
          <p:nvPr/>
        </p:nvSpPr>
        <p:spPr>
          <a:xfrm>
            <a:off x="735608" y="147100"/>
            <a:ext cx="10997973" cy="461665"/>
          </a:xfrm>
          <a:prstGeom prst="rect">
            <a:avLst/>
          </a:prstGeom>
          <a:noFill/>
        </p:spPr>
        <p:txBody>
          <a:bodyPr wrap="square">
            <a:spAutoFit/>
          </a:bodyPr>
          <a:lstStyle/>
          <a:p>
            <a:r>
              <a:rPr lang="zh-CN" altLang="en-US" sz="2400" b="1" dirty="0">
                <a:solidFill>
                  <a:schemeClr val="accent5"/>
                </a:solidFill>
              </a:rPr>
              <a:t>有效性</a:t>
            </a:r>
            <a:r>
              <a:rPr lang="en-US" altLang="zh-CN" sz="2400" b="1" dirty="0">
                <a:solidFill>
                  <a:schemeClr val="accent5"/>
                </a:solidFill>
              </a:rPr>
              <a:t>-</a:t>
            </a:r>
            <a:r>
              <a:rPr lang="zh-CN" altLang="en-US" sz="2400" b="1" dirty="0">
                <a:solidFill>
                  <a:schemeClr val="accent5"/>
                </a:solidFill>
              </a:rPr>
              <a:t>可作为多种癫痫发作、综合征的首选用药</a:t>
            </a:r>
          </a:p>
        </p:txBody>
      </p:sp>
      <p:sp>
        <p:nvSpPr>
          <p:cNvPr id="2" name="文本框 1"/>
          <p:cNvSpPr txBox="1"/>
          <p:nvPr/>
        </p:nvSpPr>
        <p:spPr>
          <a:xfrm>
            <a:off x="1179702" y="1085474"/>
            <a:ext cx="9946717" cy="4687052"/>
          </a:xfrm>
          <a:prstGeom prst="rect">
            <a:avLst/>
          </a:prstGeom>
          <a:noFill/>
        </p:spPr>
        <p:txBody>
          <a:bodyPr wrap="square" rtlCol="0">
            <a:spAutoFit/>
          </a:bodyPr>
          <a:lstStyle/>
          <a:p>
            <a:pPr fontAlgn="auto">
              <a:lnSpc>
                <a:spcPct val="150000"/>
              </a:lnSpc>
              <a:spcBef>
                <a:spcPts val="600"/>
              </a:spcBef>
              <a:spcAft>
                <a:spcPts val="600"/>
              </a:spcAft>
            </a:pPr>
            <a:r>
              <a:rPr lang="zh-CN" b="1" dirty="0"/>
              <a:t>临床指南/诊疗规范推荐情况：</a:t>
            </a:r>
          </a:p>
          <a:p>
            <a:pPr marL="0" lvl="1">
              <a:lnSpc>
                <a:spcPct val="140000"/>
              </a:lnSpc>
              <a:spcBef>
                <a:spcPts val="600"/>
              </a:spcBef>
              <a:spcAft>
                <a:spcPts val="600"/>
              </a:spcAft>
            </a:pP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抗癫痫发作药物联合使用中国专家共识</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左乙拉西坦可以作为全面</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性强直</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阵挛发作、肌阵挛发作、局灶性发作的</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首选药物；且可作为多种癫痫综合征的首选或单药替代（或添加药物）。</a:t>
            </a:r>
            <a:endPar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a:lnSpc>
                <a:spcPct val="140000"/>
              </a:lnSpc>
              <a:spcBef>
                <a:spcPts val="600"/>
              </a:spcBef>
              <a:spcAft>
                <a:spcPts val="600"/>
              </a:spcAft>
            </a:pPr>
            <a:r>
              <a:rPr lang="en-US" altLang="zh-CN" sz="1600" b="1" dirty="0">
                <a:solidFill>
                  <a:srgbClr val="FF0000"/>
                </a:solidFill>
                <a:latin typeface="微软雅黑" panose="020B0503020204020204" pitchFamily="34" charset="-122"/>
                <a:ea typeface="微软雅黑" panose="020B0503020204020204" pitchFamily="34" charset="-122"/>
                <a:sym typeface="+mn-ea"/>
              </a:rPr>
              <a:t>《</a:t>
            </a:r>
            <a:r>
              <a:rPr lang="zh-CN" altLang="en-US" sz="1600" b="1" dirty="0">
                <a:solidFill>
                  <a:srgbClr val="FF0000"/>
                </a:solidFill>
                <a:latin typeface="微软雅黑" panose="020B0503020204020204" pitchFamily="34" charset="-122"/>
                <a:ea typeface="微软雅黑" panose="020B0503020204020204" pitchFamily="34" charset="-122"/>
                <a:sym typeface="+mn-ea"/>
              </a:rPr>
              <a:t>成人局灶性癫痫规范化诊治指南</a:t>
            </a:r>
            <a:r>
              <a:rPr lang="en-US" altLang="zh-CN" sz="1600" b="1" dirty="0">
                <a:solidFill>
                  <a:srgbClr val="FF0000"/>
                </a:solidFill>
                <a:latin typeface="微软雅黑" panose="020B0503020204020204" pitchFamily="34" charset="-122"/>
                <a:ea typeface="微软雅黑" panose="020B0503020204020204" pitchFamily="34" charset="-122"/>
                <a:sym typeface="+mn-ea"/>
              </a:rPr>
              <a:t>2022》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左乙拉西坦可作为成人局灶性癫痫的首选单药治疗（</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Ⅰ</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级证据，</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A</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级推荐）。</a:t>
            </a:r>
            <a:endPar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a:lnSpc>
                <a:spcPct val="140000"/>
              </a:lnSpc>
              <a:spcBef>
                <a:spcPts val="600"/>
              </a:spcBef>
              <a:spcAft>
                <a:spcPts val="600"/>
              </a:spcAft>
            </a:pP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儿童颅脑创伤诊治中国专家共识</a:t>
            </a:r>
            <a:r>
              <a:rPr lang="en-US" altLang="zh-CN" sz="1600" b="1" dirty="0">
                <a:solidFill>
                  <a:srgbClr val="FF0000"/>
                </a:solidFill>
                <a:latin typeface="微软雅黑" panose="020B0503020204020204" pitchFamily="34" charset="-122"/>
                <a:ea typeface="微软雅黑" panose="020B0503020204020204" pitchFamily="34" charset="-122"/>
              </a:rPr>
              <a:t>2021》</a:t>
            </a:r>
            <a:r>
              <a:rPr lang="zh-CN" altLang="en-US" sz="1600" b="1" dirty="0">
                <a:solidFill>
                  <a:srgbClr val="FF0000"/>
                </a:solidFill>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有研究表明，</a:t>
            </a:r>
            <a:r>
              <a:rPr lang="zh-CN" altLang="en-US" sz="1600" b="1" dirty="0">
                <a:latin typeface="微软雅黑" panose="020B0503020204020204" pitchFamily="34" charset="-122"/>
                <a:ea typeface="微软雅黑" panose="020B0503020204020204" pitchFamily="34" charset="-122"/>
              </a:rPr>
              <a:t>左乙拉西坦能有效地预防儿童</a:t>
            </a:r>
            <a:r>
              <a:rPr lang="en-US" altLang="zh-CN" sz="1600" b="1" dirty="0">
                <a:latin typeface="微软雅黑" panose="020B0503020204020204" pitchFamily="34" charset="-122"/>
                <a:ea typeface="微软雅黑" panose="020B0503020204020204" pitchFamily="34" charset="-122"/>
              </a:rPr>
              <a:t>TBI</a:t>
            </a:r>
            <a:r>
              <a:rPr lang="zh-CN" altLang="en-US" sz="1600" b="1" dirty="0">
                <a:latin typeface="微软雅黑" panose="020B0503020204020204" pitchFamily="34" charset="-122"/>
                <a:ea typeface="微软雅黑" panose="020B0503020204020204" pitchFamily="34" charset="-122"/>
              </a:rPr>
              <a:t>（颅脑创伤）后早期癫痫的发生。</a:t>
            </a:r>
            <a:endParaRPr lang="en-US" altLang="zh-CN" sz="1600" b="1" dirty="0">
              <a:latin typeface="微软雅黑" panose="020B0503020204020204" pitchFamily="34" charset="-122"/>
              <a:ea typeface="微软雅黑" panose="020B0503020204020204" pitchFamily="34" charset="-122"/>
            </a:endParaRPr>
          </a:p>
          <a:p>
            <a:pPr marL="0" lvl="1">
              <a:lnSpc>
                <a:spcPct val="140000"/>
              </a:lnSpc>
              <a:spcBef>
                <a:spcPts val="600"/>
              </a:spcBef>
              <a:spcAft>
                <a:spcPts val="600"/>
              </a:spcAft>
            </a:pP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终止癫痫持续状态发作的专家共识</a:t>
            </a:r>
            <a:r>
              <a:rPr lang="en-US" altLang="zh-CN" sz="1600" b="1" dirty="0">
                <a:solidFill>
                  <a:srgbClr val="FF0000"/>
                </a:solidFill>
                <a:latin typeface="微软雅黑" panose="020B0503020204020204" pitchFamily="34" charset="-122"/>
                <a:ea typeface="微软雅黑" panose="020B0503020204020204" pitchFamily="34" charset="-122"/>
              </a:rPr>
              <a:t>2022》</a:t>
            </a:r>
            <a:r>
              <a:rPr lang="zh-CN" altLang="en-US" sz="1600" b="1" dirty="0">
                <a:solidFill>
                  <a:srgbClr val="FF0000"/>
                </a:solidFill>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左乙拉西坦主要适应于地西泮和氯硝西泮治疗失败后的癫痫持续状态以及多种药物治疗无效患者的联合用药，</a:t>
            </a:r>
            <a:r>
              <a:rPr lang="zh-CN" altLang="en-US" sz="1600" b="1" dirty="0">
                <a:latin typeface="微软雅黑" panose="020B0503020204020204" pitchFamily="34" charset="-122"/>
                <a:ea typeface="微软雅黑" panose="020B0503020204020204" pitchFamily="34" charset="-122"/>
              </a:rPr>
              <a:t>文献报道其对儿童睡眠中癫痫性电持续状态可能有效。</a:t>
            </a:r>
            <a:endParaRPr lang="en-US" altLang="zh-CN" sz="1600" b="1" dirty="0">
              <a:latin typeface="微软雅黑" panose="020B0503020204020204" pitchFamily="34" charset="-122"/>
              <a:ea typeface="微软雅黑" panose="020B0503020204020204" pitchFamily="34" charset="-122"/>
            </a:endParaRPr>
          </a:p>
          <a:p>
            <a:pPr marL="0" lvl="1">
              <a:lnSpc>
                <a:spcPct val="140000"/>
              </a:lnSpc>
              <a:spcBef>
                <a:spcPts val="600"/>
              </a:spcBef>
              <a:spcAft>
                <a:spcPts val="600"/>
              </a:spcAft>
            </a:pP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新生儿惊厥临床管理专家共识（</a:t>
            </a:r>
            <a:r>
              <a:rPr lang="en-US" altLang="zh-CN" sz="1600" b="1" dirty="0">
                <a:solidFill>
                  <a:srgbClr val="FF0000"/>
                </a:solidFill>
                <a:latin typeface="微软雅黑" panose="020B0503020204020204" pitchFamily="34" charset="-122"/>
                <a:ea typeface="微软雅黑" panose="020B0503020204020204" pitchFamily="34" charset="-122"/>
              </a:rPr>
              <a:t>2022</a:t>
            </a:r>
            <a:r>
              <a:rPr lang="zh-CN" altLang="en-US" sz="1600" b="1" dirty="0">
                <a:solidFill>
                  <a:srgbClr val="FF0000"/>
                </a:solidFill>
                <a:latin typeface="微软雅黑" panose="020B0503020204020204" pitchFamily="34" charset="-122"/>
                <a:ea typeface="微软雅黑" panose="020B0503020204020204" pitchFamily="34" charset="-122"/>
              </a:rPr>
              <a:t>版）</a:t>
            </a: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对于最大负荷苯巴比妥仍不能控制的惊厥，应用二线抗惊厥药物，</a:t>
            </a:r>
            <a:r>
              <a:rPr lang="zh-CN" altLang="en-US" sz="1600" b="1" dirty="0">
                <a:latin typeface="微软雅黑" panose="020B0503020204020204" pitchFamily="34" charset="-122"/>
                <a:ea typeface="微软雅黑" panose="020B0503020204020204" pitchFamily="34" charset="-122"/>
              </a:rPr>
              <a:t>如果能获得左乙拉西坦的静脉制剂，优先选用。</a:t>
            </a:r>
            <a:endParaRPr lang="en-US" sz="16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35609" y="781231"/>
            <a:ext cx="10720780" cy="5562768"/>
          </a:xfrm>
          <a:prstGeom prst="rect">
            <a:avLst/>
          </a:prstGeom>
          <a:solidFill>
            <a:schemeClr val="bg1"/>
          </a:solidFill>
          <a:ln w="127000" cmpd="thickThin">
            <a:solidFill>
              <a:srgbClr val="F65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4934464" y="979156"/>
            <a:ext cx="2323072" cy="523220"/>
          </a:xfrm>
          <a:prstGeom prst="rect">
            <a:avLst/>
          </a:prstGeom>
        </p:spPr>
        <p:txBody>
          <a:bodyPr wrap="none">
            <a:spAutoFit/>
          </a:bodyPr>
          <a:lstStyle/>
          <a:p>
            <a:pPr algn="ctr" eaLnBrk="0"/>
            <a:r>
              <a:rPr lang="en-US" altLang="zh-CN" sz="2800" b="1" spc="600" dirty="0">
                <a:solidFill>
                  <a:schemeClr val="bg1"/>
                </a:solidFill>
                <a:cs typeface="+mn-ea"/>
                <a:sym typeface="+mn-lt"/>
              </a:rPr>
              <a:t>·</a:t>
            </a:r>
            <a:r>
              <a:rPr lang="zh-CN" altLang="en-US" sz="2800" b="1" spc="600" dirty="0">
                <a:solidFill>
                  <a:schemeClr val="bg1"/>
                </a:solidFill>
                <a:cs typeface="+mn-ea"/>
                <a:sym typeface="+mn-lt"/>
              </a:rPr>
              <a:t>触电急救</a:t>
            </a:r>
            <a:r>
              <a:rPr lang="en-US" altLang="zh-CN" sz="2800" b="1" spc="600" dirty="0">
                <a:solidFill>
                  <a:schemeClr val="bg1"/>
                </a:solidFill>
                <a:cs typeface="+mn-ea"/>
                <a:sym typeface="+mn-lt"/>
              </a:rPr>
              <a:t>·</a:t>
            </a:r>
            <a:endParaRPr lang="ko-KR" altLang="en-US" sz="2800" b="1" spc="600" dirty="0">
              <a:solidFill>
                <a:schemeClr val="bg1"/>
              </a:solidFill>
              <a:cs typeface="+mn-ea"/>
              <a:sym typeface="+mn-lt"/>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0421" y="-126543"/>
            <a:ext cx="2051091" cy="871713"/>
          </a:xfrm>
          <a:prstGeom prst="rect">
            <a:avLst/>
          </a:prstGeom>
        </p:spPr>
      </p:pic>
      <p:pic>
        <p:nvPicPr>
          <p:cNvPr id="18" name="图形 17" descr="医学 纯色填充"/>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97" y="62259"/>
            <a:ext cx="682911" cy="682911"/>
          </a:xfrm>
          <a:prstGeom prst="rect">
            <a:avLst/>
          </a:prstGeom>
        </p:spPr>
      </p:pic>
      <p:sp>
        <p:nvSpPr>
          <p:cNvPr id="20" name="文本框 19"/>
          <p:cNvSpPr txBox="1"/>
          <p:nvPr/>
        </p:nvSpPr>
        <p:spPr>
          <a:xfrm>
            <a:off x="735608" y="147100"/>
            <a:ext cx="10997973" cy="461665"/>
          </a:xfrm>
          <a:prstGeom prst="rect">
            <a:avLst/>
          </a:prstGeom>
          <a:noFill/>
        </p:spPr>
        <p:txBody>
          <a:bodyPr wrap="square">
            <a:spAutoFit/>
          </a:bodyPr>
          <a:lstStyle/>
          <a:p>
            <a:r>
              <a:rPr lang="zh-CN" altLang="en-US" sz="2400" b="1" dirty="0">
                <a:solidFill>
                  <a:schemeClr val="accent5"/>
                </a:solidFill>
              </a:rPr>
              <a:t>有效性</a:t>
            </a:r>
            <a:r>
              <a:rPr lang="en-US" altLang="zh-CN" sz="2400" b="1" dirty="0">
                <a:solidFill>
                  <a:schemeClr val="accent5"/>
                </a:solidFill>
              </a:rPr>
              <a:t>-</a:t>
            </a:r>
            <a:r>
              <a:rPr lang="zh-CN" altLang="en-US" sz="2400" b="1" dirty="0">
                <a:solidFill>
                  <a:schemeClr val="accent5"/>
                </a:solidFill>
              </a:rPr>
              <a:t>左乙拉西坦抗癫痫效果出众，且安全性好</a:t>
            </a:r>
          </a:p>
        </p:txBody>
      </p:sp>
      <p:sp>
        <p:nvSpPr>
          <p:cNvPr id="3" name="文本框 2"/>
          <p:cNvSpPr txBox="1"/>
          <p:nvPr/>
        </p:nvSpPr>
        <p:spPr>
          <a:xfrm>
            <a:off x="1063737" y="1229629"/>
            <a:ext cx="9931009" cy="523220"/>
          </a:xfrm>
          <a:prstGeom prst="rect">
            <a:avLst/>
          </a:prstGeom>
          <a:noFill/>
        </p:spPr>
        <p:txBody>
          <a:bodyPr wrap="square">
            <a:spAutoFit/>
          </a:bodyPr>
          <a:lstStyle/>
          <a:p>
            <a:pPr marL="285750" indent="-285750">
              <a:buFont typeface="Wingdings" panose="05000000000000000000" pitchFamily="2" charset="2"/>
              <a:buChar char="l"/>
            </a:pPr>
            <a:r>
              <a:rPr lang="zh-CN" altLang="en-US" sz="1400" dirty="0">
                <a:latin typeface="Arial" panose="020B0604020202020204" pitchFamily="34" charset="0"/>
                <a:ea typeface="微软雅黑" panose="020B0503020204020204" pitchFamily="34" charset="-122"/>
              </a:rPr>
              <a:t>一篇纳入了</a:t>
            </a:r>
            <a:r>
              <a:rPr lang="en-US" altLang="zh-CN" sz="1400" dirty="0">
                <a:latin typeface="Arial" panose="020B0604020202020204" pitchFamily="34" charset="0"/>
                <a:ea typeface="微软雅黑" panose="020B0503020204020204" pitchFamily="34" charset="-122"/>
              </a:rPr>
              <a:t>1219</a:t>
            </a:r>
            <a:r>
              <a:rPr lang="zh-CN" altLang="en-US" sz="1400" dirty="0">
                <a:latin typeface="Arial" panose="020B0604020202020204" pitchFamily="34" charset="0"/>
                <a:ea typeface="微软雅黑" panose="020B0503020204020204" pitchFamily="34" charset="-122"/>
              </a:rPr>
              <a:t>例小儿癫痫患者的</a:t>
            </a:r>
            <a:r>
              <a:rPr lang="en-US" altLang="zh-CN" sz="1400" dirty="0">
                <a:latin typeface="Arial" panose="020B0604020202020204" pitchFamily="34" charset="0"/>
                <a:ea typeface="微软雅黑" panose="020B0503020204020204" pitchFamily="34" charset="-122"/>
              </a:rPr>
              <a:t>Meta</a:t>
            </a:r>
            <a:r>
              <a:rPr lang="zh-CN" altLang="en-US" sz="1400" dirty="0">
                <a:latin typeface="Arial" panose="020B0604020202020204" pitchFamily="34" charset="0"/>
                <a:ea typeface="微软雅黑" panose="020B0503020204020204" pitchFamily="34" charset="-122"/>
              </a:rPr>
              <a:t>分析结果显示：</a:t>
            </a:r>
            <a:r>
              <a:rPr lang="zh-CN" altLang="en-US" sz="1400" b="1" dirty="0">
                <a:latin typeface="Arial" panose="020B0604020202020204" pitchFamily="34" charset="0"/>
                <a:ea typeface="微软雅黑" panose="020B0503020204020204" pitchFamily="34" charset="-122"/>
              </a:rPr>
              <a:t>对比丙戊酸钠，左乙拉西坦整体有效性更高，并且安全性更好。</a:t>
            </a:r>
            <a:r>
              <a:rPr lang="zh-CN" altLang="en-US" sz="1400" dirty="0">
                <a:latin typeface="Arial" panose="020B0604020202020204" pitchFamily="34" charset="0"/>
                <a:ea typeface="微软雅黑" panose="020B0503020204020204" pitchFamily="34" charset="-122"/>
              </a:rPr>
              <a:t>（见图</a:t>
            </a:r>
            <a:r>
              <a:rPr lang="en-US" altLang="zh-CN" sz="1400" dirty="0">
                <a:latin typeface="Arial" panose="020B0604020202020204" pitchFamily="34" charset="0"/>
                <a:ea typeface="微软雅黑" panose="020B0503020204020204" pitchFamily="34" charset="-122"/>
              </a:rPr>
              <a:t>1</a:t>
            </a:r>
            <a:r>
              <a:rPr lang="zh-CN" altLang="en-US" sz="1400" dirty="0">
                <a:latin typeface="Arial" panose="020B0604020202020204" pitchFamily="34" charset="0"/>
                <a:ea typeface="微软雅黑" panose="020B0503020204020204" pitchFamily="34" charset="-122"/>
              </a:rPr>
              <a:t>）</a:t>
            </a:r>
            <a:endParaRPr lang="zh-CN" altLang="en-US" sz="1400" dirty="0"/>
          </a:p>
        </p:txBody>
      </p:sp>
      <p:sp>
        <p:nvSpPr>
          <p:cNvPr id="5" name="矩形 4"/>
          <p:cNvSpPr/>
          <p:nvPr/>
        </p:nvSpPr>
        <p:spPr>
          <a:xfrm>
            <a:off x="561477" y="6423232"/>
            <a:ext cx="11686478" cy="338554"/>
          </a:xfrm>
          <a:prstGeom prst="rect">
            <a:avLst/>
          </a:prstGeom>
        </p:spPr>
        <p:txBody>
          <a:bodyPr wrap="square">
            <a:spAutoFit/>
          </a:bodyPr>
          <a:lstStyle/>
          <a:p>
            <a:r>
              <a:rPr lang="en-US" altLang="zh-CN" sz="800" b="0" i="0" dirty="0">
                <a:solidFill>
                  <a:srgbClr val="666666"/>
                </a:solidFill>
                <a:effectLst/>
                <a:latin typeface="Arial" panose="020B0604020202020204" pitchFamily="34" charset="0"/>
                <a:ea typeface="微软雅黑" panose="020B0503020204020204" pitchFamily="34" charset="-122"/>
              </a:rPr>
              <a:t>[1]</a:t>
            </a:r>
            <a:r>
              <a:rPr lang="zh-CN" altLang="en-US" sz="800" b="0" i="0" dirty="0">
                <a:solidFill>
                  <a:srgbClr val="666666"/>
                </a:solidFill>
                <a:effectLst/>
                <a:latin typeface="Arial" panose="020B0604020202020204" pitchFamily="34" charset="0"/>
                <a:ea typeface="微软雅黑" panose="020B0503020204020204" pitchFamily="34" charset="-122"/>
              </a:rPr>
              <a:t>王麟奇</a:t>
            </a:r>
            <a:r>
              <a:rPr lang="en-US" altLang="zh-CN" sz="800" b="0" i="0" dirty="0">
                <a:solidFill>
                  <a:srgbClr val="666666"/>
                </a:solidFill>
                <a:effectLst/>
                <a:latin typeface="Arial" panose="020B0604020202020204" pitchFamily="34" charset="0"/>
                <a:ea typeface="微软雅黑" panose="020B0503020204020204" pitchFamily="34" charset="-122"/>
              </a:rPr>
              <a:t>,</a:t>
            </a:r>
            <a:r>
              <a:rPr lang="zh-CN" altLang="en-US" sz="800" b="0" i="0" dirty="0">
                <a:solidFill>
                  <a:srgbClr val="666666"/>
                </a:solidFill>
                <a:effectLst/>
                <a:latin typeface="Arial" panose="020B0604020202020204" pitchFamily="34" charset="0"/>
                <a:ea typeface="微软雅黑" panose="020B0503020204020204" pitchFamily="34" charset="-122"/>
              </a:rPr>
              <a:t>张倩影</a:t>
            </a:r>
            <a:r>
              <a:rPr lang="en-US" altLang="zh-CN" sz="800" b="0" i="0" dirty="0">
                <a:solidFill>
                  <a:srgbClr val="666666"/>
                </a:solidFill>
                <a:effectLst/>
                <a:latin typeface="Arial" panose="020B0604020202020204" pitchFamily="34" charset="0"/>
                <a:ea typeface="微软雅黑" panose="020B0503020204020204" pitchFamily="34" charset="-122"/>
              </a:rPr>
              <a:t>,</a:t>
            </a:r>
            <a:r>
              <a:rPr lang="zh-CN" altLang="en-US" sz="800" b="0" i="0" dirty="0">
                <a:solidFill>
                  <a:srgbClr val="666666"/>
                </a:solidFill>
                <a:effectLst/>
                <a:latin typeface="Arial" panose="020B0604020202020204" pitchFamily="34" charset="0"/>
                <a:ea typeface="微软雅黑" panose="020B0503020204020204" pitchFamily="34" charset="-122"/>
              </a:rPr>
              <a:t>李玮桓等</a:t>
            </a:r>
            <a:r>
              <a:rPr lang="en-US" altLang="zh-CN" sz="800" b="0" i="0" dirty="0">
                <a:solidFill>
                  <a:srgbClr val="666666"/>
                </a:solidFill>
                <a:effectLst/>
                <a:latin typeface="Arial" panose="020B0604020202020204" pitchFamily="34" charset="0"/>
                <a:ea typeface="微软雅黑" panose="020B0503020204020204" pitchFamily="34" charset="-122"/>
              </a:rPr>
              <a:t>.</a:t>
            </a:r>
            <a:r>
              <a:rPr lang="zh-CN" altLang="en-US" sz="800" b="0" i="0" dirty="0">
                <a:solidFill>
                  <a:srgbClr val="666666"/>
                </a:solidFill>
                <a:effectLst/>
                <a:latin typeface="Arial" panose="020B0604020202020204" pitchFamily="34" charset="0"/>
                <a:ea typeface="微软雅黑" panose="020B0503020204020204" pitchFamily="34" charset="-122"/>
              </a:rPr>
              <a:t>丙戊酸钠对比左乙拉西坦治疗小儿癫痫的疗效及安全性的</a:t>
            </a:r>
            <a:r>
              <a:rPr lang="en-US" altLang="zh-CN" sz="800" b="0" i="0" dirty="0">
                <a:solidFill>
                  <a:srgbClr val="666666"/>
                </a:solidFill>
                <a:effectLst/>
                <a:latin typeface="Arial" panose="020B0604020202020204" pitchFamily="34" charset="0"/>
                <a:ea typeface="微软雅黑" panose="020B0503020204020204" pitchFamily="34" charset="-122"/>
              </a:rPr>
              <a:t>Meta</a:t>
            </a:r>
            <a:r>
              <a:rPr lang="zh-CN" altLang="en-US" sz="800" b="0" i="0" dirty="0">
                <a:solidFill>
                  <a:srgbClr val="666666"/>
                </a:solidFill>
                <a:effectLst/>
                <a:latin typeface="Arial" panose="020B0604020202020204" pitchFamily="34" charset="0"/>
                <a:ea typeface="微软雅黑" panose="020B0503020204020204" pitchFamily="34" charset="-122"/>
              </a:rPr>
              <a:t>分析</a:t>
            </a:r>
            <a:r>
              <a:rPr lang="en-US" altLang="zh-CN" sz="800" b="0" i="0" dirty="0">
                <a:solidFill>
                  <a:srgbClr val="666666"/>
                </a:solidFill>
                <a:effectLst/>
                <a:latin typeface="Arial" panose="020B0604020202020204" pitchFamily="34" charset="0"/>
                <a:ea typeface="微软雅黑" panose="020B0503020204020204" pitchFamily="34" charset="-122"/>
              </a:rPr>
              <a:t>[J].</a:t>
            </a:r>
            <a:r>
              <a:rPr lang="zh-CN" altLang="en-US" sz="800" b="0" i="0" dirty="0">
                <a:solidFill>
                  <a:srgbClr val="666666"/>
                </a:solidFill>
                <a:effectLst/>
                <a:latin typeface="Arial" panose="020B0604020202020204" pitchFamily="34" charset="0"/>
                <a:ea typeface="微软雅黑" panose="020B0503020204020204" pitchFamily="34" charset="-122"/>
              </a:rPr>
              <a:t>药物流行病学杂志</a:t>
            </a:r>
            <a:r>
              <a:rPr lang="en-US" altLang="zh-CN" sz="800" b="0" i="0" dirty="0">
                <a:solidFill>
                  <a:srgbClr val="666666"/>
                </a:solidFill>
                <a:effectLst/>
                <a:latin typeface="Arial" panose="020B0604020202020204" pitchFamily="34" charset="0"/>
                <a:ea typeface="微软雅黑" panose="020B0503020204020204" pitchFamily="34" charset="-122"/>
              </a:rPr>
              <a:t>,2023,32(03):305-312.DOI:10.19960/j.issn.1005-0698.202303008</a:t>
            </a:r>
          </a:p>
          <a:p>
            <a:r>
              <a:rPr lang="en-US" altLang="zh-CN" sz="800" b="0" i="0" dirty="0">
                <a:solidFill>
                  <a:srgbClr val="666666"/>
                </a:solidFill>
                <a:effectLst/>
                <a:latin typeface="微软雅黑" panose="020B0503020204020204" pitchFamily="34" charset="-122"/>
                <a:ea typeface="微软雅黑" panose="020B0503020204020204" pitchFamily="34" charset="-122"/>
              </a:rPr>
              <a:t>[2]</a:t>
            </a:r>
            <a:r>
              <a:rPr lang="zh-CN" altLang="en-US" sz="800" b="0" i="0" dirty="0">
                <a:solidFill>
                  <a:srgbClr val="666666"/>
                </a:solidFill>
                <a:effectLst/>
                <a:latin typeface="微软雅黑" panose="020B0503020204020204" pitchFamily="34" charset="-122"/>
                <a:ea typeface="微软雅黑" panose="020B0503020204020204" pitchFamily="34" charset="-122"/>
              </a:rPr>
              <a:t>邵凌云</a:t>
            </a:r>
            <a:r>
              <a:rPr lang="en-US" altLang="zh-CN" sz="800" b="0" i="0" dirty="0">
                <a:solidFill>
                  <a:srgbClr val="666666"/>
                </a:solidFill>
                <a:effectLst/>
                <a:latin typeface="微软雅黑" panose="020B0503020204020204" pitchFamily="34" charset="-122"/>
                <a:ea typeface="微软雅黑" panose="020B0503020204020204" pitchFamily="34" charset="-122"/>
              </a:rPr>
              <a:t>,</a:t>
            </a:r>
            <a:r>
              <a:rPr lang="zh-CN" altLang="en-US" sz="800" b="0" i="0" dirty="0">
                <a:solidFill>
                  <a:srgbClr val="666666"/>
                </a:solidFill>
                <a:effectLst/>
                <a:latin typeface="微软雅黑" panose="020B0503020204020204" pitchFamily="34" charset="-122"/>
                <a:ea typeface="微软雅黑" panose="020B0503020204020204" pitchFamily="34" charset="-122"/>
              </a:rPr>
              <a:t>陈后勤</a:t>
            </a:r>
            <a:r>
              <a:rPr lang="en-US" altLang="zh-CN" sz="800" b="0" i="0" dirty="0">
                <a:solidFill>
                  <a:srgbClr val="666666"/>
                </a:solidFill>
                <a:effectLst/>
                <a:latin typeface="微软雅黑" panose="020B0503020204020204" pitchFamily="34" charset="-122"/>
                <a:ea typeface="微软雅黑" panose="020B0503020204020204" pitchFamily="34" charset="-122"/>
              </a:rPr>
              <a:t>,</a:t>
            </a:r>
            <a:r>
              <a:rPr lang="zh-CN" altLang="en-US" sz="800" b="0" i="0" dirty="0">
                <a:solidFill>
                  <a:srgbClr val="666666"/>
                </a:solidFill>
                <a:effectLst/>
                <a:latin typeface="微软雅黑" panose="020B0503020204020204" pitchFamily="34" charset="-122"/>
                <a:ea typeface="微软雅黑" panose="020B0503020204020204" pitchFamily="34" charset="-122"/>
              </a:rPr>
              <a:t>汪文兵</a:t>
            </a:r>
            <a:r>
              <a:rPr lang="en-US" altLang="zh-CN" sz="800" b="0" i="0" dirty="0">
                <a:solidFill>
                  <a:srgbClr val="666666"/>
                </a:solidFill>
                <a:effectLst/>
                <a:latin typeface="微软雅黑" panose="020B0503020204020204" pitchFamily="34" charset="-122"/>
                <a:ea typeface="微软雅黑" panose="020B0503020204020204" pitchFamily="34" charset="-122"/>
              </a:rPr>
              <a:t>,</a:t>
            </a:r>
            <a:r>
              <a:rPr lang="zh-CN" altLang="en-US" sz="800" b="0" i="0" dirty="0">
                <a:solidFill>
                  <a:srgbClr val="666666"/>
                </a:solidFill>
                <a:effectLst/>
                <a:latin typeface="微软雅黑" panose="020B0503020204020204" pitchFamily="34" charset="-122"/>
                <a:ea typeface="微软雅黑" panose="020B0503020204020204" pitchFamily="34" charset="-122"/>
              </a:rPr>
              <a:t>等</a:t>
            </a:r>
            <a:r>
              <a:rPr lang="en-US" altLang="zh-CN" sz="800" b="0" i="0" dirty="0">
                <a:solidFill>
                  <a:srgbClr val="666666"/>
                </a:solidFill>
                <a:effectLst/>
                <a:latin typeface="微软雅黑" panose="020B0503020204020204" pitchFamily="34" charset="-122"/>
                <a:ea typeface="微软雅黑" panose="020B0503020204020204" pitchFamily="34" charset="-122"/>
              </a:rPr>
              <a:t>.</a:t>
            </a:r>
            <a:r>
              <a:rPr lang="zh-CN" altLang="en-US" sz="800" b="0" i="0" dirty="0">
                <a:solidFill>
                  <a:srgbClr val="666666"/>
                </a:solidFill>
                <a:effectLst/>
                <a:latin typeface="微软雅黑" panose="020B0503020204020204" pitchFamily="34" charset="-122"/>
                <a:ea typeface="微软雅黑" panose="020B0503020204020204" pitchFamily="34" charset="-122"/>
              </a:rPr>
              <a:t>左乙拉西坦、苯妥英钠和丙戊酸钠对老年癫痫持续状态及实验室指标的影响</a:t>
            </a:r>
            <a:r>
              <a:rPr lang="en-US" altLang="zh-CN" sz="800" b="0" i="0" dirty="0">
                <a:solidFill>
                  <a:srgbClr val="666666"/>
                </a:solidFill>
                <a:effectLst/>
                <a:latin typeface="微软雅黑" panose="020B0503020204020204" pitchFamily="34" charset="-122"/>
                <a:ea typeface="微软雅黑" panose="020B0503020204020204" pitchFamily="34" charset="-122"/>
              </a:rPr>
              <a:t>[J].</a:t>
            </a:r>
            <a:r>
              <a:rPr lang="zh-CN" altLang="en-US" sz="800" b="0" i="0" dirty="0">
                <a:solidFill>
                  <a:srgbClr val="666666"/>
                </a:solidFill>
                <a:effectLst/>
                <a:latin typeface="微软雅黑" panose="020B0503020204020204" pitchFamily="34" charset="-122"/>
                <a:ea typeface="微软雅黑" panose="020B0503020204020204" pitchFamily="34" charset="-122"/>
              </a:rPr>
              <a:t>中国老年学杂志</a:t>
            </a:r>
            <a:r>
              <a:rPr lang="en-US" altLang="zh-CN" sz="800" b="0" i="0" dirty="0">
                <a:solidFill>
                  <a:srgbClr val="666666"/>
                </a:solidFill>
                <a:effectLst/>
                <a:latin typeface="微软雅黑" panose="020B0503020204020204" pitchFamily="34" charset="-122"/>
                <a:ea typeface="微软雅黑" panose="020B0503020204020204" pitchFamily="34" charset="-122"/>
              </a:rPr>
              <a:t>,2023,43(15):3757-3759.</a:t>
            </a:r>
            <a:endParaRPr lang="zh-CN" altLang="en-US" sz="800" dirty="0">
              <a:latin typeface="Arial" panose="020B0604020202020204" pitchFamily="34" charset="0"/>
              <a:ea typeface="微软雅黑" panose="020B0503020204020204" pitchFamily="34" charset="-122"/>
            </a:endParaRPr>
          </a:p>
        </p:txBody>
      </p:sp>
      <p:grpSp>
        <p:nvGrpSpPr>
          <p:cNvPr id="6" name="组合 5"/>
          <p:cNvGrpSpPr/>
          <p:nvPr/>
        </p:nvGrpSpPr>
        <p:grpSpPr>
          <a:xfrm>
            <a:off x="2095999" y="1867849"/>
            <a:ext cx="3577811" cy="3671816"/>
            <a:chOff x="1313224" y="1878385"/>
            <a:chExt cx="3577811" cy="3671816"/>
          </a:xfrm>
        </p:grpSpPr>
        <p:grpSp>
          <p:nvGrpSpPr>
            <p:cNvPr id="7" name="组合 6"/>
            <p:cNvGrpSpPr/>
            <p:nvPr/>
          </p:nvGrpSpPr>
          <p:grpSpPr>
            <a:xfrm>
              <a:off x="1313224" y="1878385"/>
              <a:ext cx="3577811" cy="3671816"/>
              <a:chOff x="981678" y="2277471"/>
              <a:chExt cx="3577811" cy="3671816"/>
            </a:xfrm>
          </p:grpSpPr>
          <p:graphicFrame>
            <p:nvGraphicFramePr>
              <p:cNvPr id="10" name="图表 9"/>
              <p:cNvGraphicFramePr/>
              <p:nvPr/>
            </p:nvGraphicFramePr>
            <p:xfrm>
              <a:off x="981678" y="2277471"/>
              <a:ext cx="3577811" cy="2347283"/>
            </p:xfrm>
            <a:graphic>
              <a:graphicData uri="http://schemas.openxmlformats.org/drawingml/2006/chart">
                <c:chart xmlns:c="http://schemas.openxmlformats.org/drawingml/2006/chart" xmlns:r="http://schemas.openxmlformats.org/officeDocument/2006/relationships" r:id="rId6"/>
              </a:graphicData>
            </a:graphic>
          </p:graphicFrame>
          <p:pic>
            <p:nvPicPr>
              <p:cNvPr id="11" name="图片 10"/>
              <p:cNvPicPr>
                <a:picLocks noChangeAspect="1"/>
              </p:cNvPicPr>
              <p:nvPr/>
            </p:nvPicPr>
            <p:blipFill>
              <a:blip r:embed="rId7"/>
              <a:stretch>
                <a:fillRect/>
              </a:stretch>
            </p:blipFill>
            <p:spPr>
              <a:xfrm>
                <a:off x="1059551" y="4527992"/>
                <a:ext cx="3499938" cy="1421295"/>
              </a:xfrm>
              <a:prstGeom prst="rect">
                <a:avLst/>
              </a:prstGeom>
            </p:spPr>
          </p:pic>
        </p:grpSp>
        <p:sp>
          <p:nvSpPr>
            <p:cNvPr id="8" name="文本框 7"/>
            <p:cNvSpPr txBox="1"/>
            <p:nvPr/>
          </p:nvSpPr>
          <p:spPr>
            <a:xfrm>
              <a:off x="1313224" y="1908173"/>
              <a:ext cx="455574" cy="307777"/>
            </a:xfrm>
            <a:prstGeom prst="rect">
              <a:avLst/>
            </a:prstGeom>
            <a:noFill/>
          </p:spPr>
          <p:txBody>
            <a:bodyPr wrap="none" rtlCol="0">
              <a:spAutoFit/>
            </a:bodyPr>
            <a:lstStyle/>
            <a:p>
              <a:r>
                <a:rPr lang="zh-CN" altLang="en-US" sz="1400" dirty="0"/>
                <a:t>图</a:t>
              </a:r>
              <a:r>
                <a:rPr lang="en-US" altLang="zh-CN" sz="1400" dirty="0"/>
                <a:t>1</a:t>
              </a:r>
              <a:endParaRPr lang="zh-CN" altLang="en-US" sz="1400" dirty="0"/>
            </a:p>
          </p:txBody>
        </p:sp>
      </p:grpSp>
      <p:grpSp>
        <p:nvGrpSpPr>
          <p:cNvPr id="12" name="组合 11"/>
          <p:cNvGrpSpPr/>
          <p:nvPr/>
        </p:nvGrpSpPr>
        <p:grpSpPr>
          <a:xfrm>
            <a:off x="6153371" y="1833552"/>
            <a:ext cx="4635027" cy="3600605"/>
            <a:chOff x="5946999" y="1775807"/>
            <a:chExt cx="4635027" cy="3600605"/>
          </a:xfrm>
        </p:grpSpPr>
        <p:grpSp>
          <p:nvGrpSpPr>
            <p:cNvPr id="13" name="组合 12"/>
            <p:cNvGrpSpPr/>
            <p:nvPr/>
          </p:nvGrpSpPr>
          <p:grpSpPr>
            <a:xfrm>
              <a:off x="5946999" y="1775807"/>
              <a:ext cx="4635027" cy="3600605"/>
              <a:chOff x="5565469" y="1666580"/>
              <a:chExt cx="4635027" cy="3600605"/>
            </a:xfrm>
          </p:grpSpPr>
          <p:graphicFrame>
            <p:nvGraphicFramePr>
              <p:cNvPr id="16" name="图表 15"/>
              <p:cNvGraphicFramePr/>
              <p:nvPr/>
            </p:nvGraphicFramePr>
            <p:xfrm>
              <a:off x="5565469" y="1666580"/>
              <a:ext cx="4536440" cy="2492375"/>
            </p:xfrm>
            <a:graphic>
              <a:graphicData uri="http://schemas.openxmlformats.org/drawingml/2006/chart">
                <c:chart xmlns:c="http://schemas.openxmlformats.org/drawingml/2006/chart" xmlns:r="http://schemas.openxmlformats.org/officeDocument/2006/relationships" r:id="rId8"/>
              </a:graphicData>
            </a:graphic>
          </p:graphicFrame>
          <p:pic>
            <p:nvPicPr>
              <p:cNvPr id="17" name="图片 16"/>
              <p:cNvPicPr>
                <a:picLocks noChangeAspect="1"/>
              </p:cNvPicPr>
              <p:nvPr/>
            </p:nvPicPr>
            <p:blipFill>
              <a:blip r:embed="rId9"/>
              <a:stretch>
                <a:fillRect/>
              </a:stretch>
            </p:blipFill>
            <p:spPr>
              <a:xfrm>
                <a:off x="5617508" y="4223499"/>
                <a:ext cx="4582988" cy="1043686"/>
              </a:xfrm>
              <a:prstGeom prst="rect">
                <a:avLst/>
              </a:prstGeom>
            </p:spPr>
          </p:pic>
        </p:grpSp>
        <p:sp>
          <p:nvSpPr>
            <p:cNvPr id="15" name="文本框 14"/>
            <p:cNvSpPr txBox="1"/>
            <p:nvPr/>
          </p:nvSpPr>
          <p:spPr>
            <a:xfrm>
              <a:off x="5999005" y="1809750"/>
              <a:ext cx="455574" cy="307777"/>
            </a:xfrm>
            <a:prstGeom prst="rect">
              <a:avLst/>
            </a:prstGeom>
            <a:noFill/>
          </p:spPr>
          <p:txBody>
            <a:bodyPr wrap="none" rtlCol="0">
              <a:spAutoFit/>
            </a:bodyPr>
            <a:lstStyle/>
            <a:p>
              <a:r>
                <a:rPr lang="zh-CN" altLang="en-US" sz="1400" dirty="0"/>
                <a:t>图</a:t>
              </a:r>
              <a:r>
                <a:rPr lang="en-US" altLang="zh-CN" sz="1400" dirty="0"/>
                <a:t>2</a:t>
              </a:r>
              <a:endParaRPr lang="zh-CN" altLang="en-US" sz="1400" dirty="0"/>
            </a:p>
          </p:txBody>
        </p:sp>
      </p:grpSp>
      <p:sp>
        <p:nvSpPr>
          <p:cNvPr id="19" name="文本框 18"/>
          <p:cNvSpPr txBox="1"/>
          <p:nvPr/>
        </p:nvSpPr>
        <p:spPr>
          <a:xfrm>
            <a:off x="1063737" y="5715063"/>
            <a:ext cx="10681957" cy="307777"/>
          </a:xfrm>
          <a:prstGeom prst="rect">
            <a:avLst/>
          </a:prstGeom>
          <a:noFill/>
        </p:spPr>
        <p:txBody>
          <a:bodyPr wrap="square">
            <a:spAutoFit/>
          </a:bodyPr>
          <a:lstStyle/>
          <a:p>
            <a:pPr marL="285750" indent="-285750">
              <a:buFont typeface="Wingdings" panose="05000000000000000000" pitchFamily="2" charset="2"/>
              <a:buChar char="l"/>
            </a:pPr>
            <a:r>
              <a:rPr lang="zh-CN" altLang="en-US" sz="1400" dirty="0">
                <a:latin typeface="Arial" panose="020B0604020202020204" pitchFamily="34" charset="0"/>
                <a:ea typeface="微软雅黑" panose="020B0503020204020204" pitchFamily="34" charset="-122"/>
              </a:rPr>
              <a:t>在另外一篇对老年</a:t>
            </a:r>
            <a:r>
              <a:rPr lang="en-US" altLang="zh-CN" sz="1400" dirty="0">
                <a:latin typeface="Arial" panose="020B0604020202020204" pitchFamily="34" charset="0"/>
                <a:ea typeface="微软雅黑" panose="020B0503020204020204" pitchFamily="34" charset="-122"/>
              </a:rPr>
              <a:t>SE</a:t>
            </a:r>
            <a:r>
              <a:rPr lang="zh-CN" altLang="en-US" sz="1400" dirty="0">
                <a:latin typeface="Arial" panose="020B0604020202020204" pitchFamily="34" charset="0"/>
                <a:ea typeface="微软雅黑" panose="020B0503020204020204" pitchFamily="34" charset="-122"/>
              </a:rPr>
              <a:t>的治疗对比中：对比丙戊酸钠和苯妥英钠，</a:t>
            </a:r>
            <a:r>
              <a:rPr lang="zh-CN" altLang="en-US" sz="1400" b="1" dirty="0">
                <a:latin typeface="Arial" panose="020B0604020202020204" pitchFamily="34" charset="0"/>
                <a:ea typeface="微软雅黑" panose="020B0503020204020204" pitchFamily="34" charset="-122"/>
              </a:rPr>
              <a:t>左乙拉西坦治疗有效率最高，且起效更快</a:t>
            </a:r>
            <a:r>
              <a:rPr lang="zh-CN" altLang="en-US" sz="1400" dirty="0">
                <a:latin typeface="Arial" panose="020B0604020202020204" pitchFamily="34" charset="0"/>
                <a:ea typeface="微软雅黑" panose="020B0503020204020204" pitchFamily="34" charset="-122"/>
              </a:rPr>
              <a:t>（见图</a:t>
            </a:r>
            <a:r>
              <a:rPr lang="en-US" altLang="zh-CN" sz="1400" dirty="0">
                <a:latin typeface="Arial" panose="020B0604020202020204" pitchFamily="34" charset="0"/>
                <a:ea typeface="微软雅黑" panose="020B0503020204020204" pitchFamily="34" charset="-122"/>
              </a:rPr>
              <a:t>2</a:t>
            </a:r>
            <a:r>
              <a:rPr lang="zh-CN" altLang="en-US" sz="1400" dirty="0">
                <a:latin typeface="Arial" panose="020B0604020202020204" pitchFamily="34" charset="0"/>
                <a:ea typeface="微软雅黑" panose="020B0503020204020204" pitchFamily="34" charset="-122"/>
              </a:rPr>
              <a:t>）</a:t>
            </a:r>
            <a:endParaRPr lang="zh-CN" alt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35609" y="781231"/>
            <a:ext cx="10720780" cy="5562768"/>
          </a:xfrm>
          <a:prstGeom prst="rect">
            <a:avLst/>
          </a:prstGeom>
          <a:solidFill>
            <a:schemeClr val="bg1"/>
          </a:solidFill>
          <a:ln w="127000" cmpd="thickThin">
            <a:solidFill>
              <a:srgbClr val="F65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4934464" y="979156"/>
            <a:ext cx="2323072" cy="523220"/>
          </a:xfrm>
          <a:prstGeom prst="rect">
            <a:avLst/>
          </a:prstGeom>
        </p:spPr>
        <p:txBody>
          <a:bodyPr wrap="none">
            <a:spAutoFit/>
          </a:bodyPr>
          <a:lstStyle/>
          <a:p>
            <a:pPr algn="ctr" eaLnBrk="0"/>
            <a:r>
              <a:rPr lang="en-US" altLang="zh-CN" sz="2800" b="1" spc="600" dirty="0">
                <a:solidFill>
                  <a:schemeClr val="bg1"/>
                </a:solidFill>
                <a:cs typeface="+mn-ea"/>
                <a:sym typeface="+mn-lt"/>
              </a:rPr>
              <a:t>·</a:t>
            </a:r>
            <a:r>
              <a:rPr lang="zh-CN" altLang="en-US" sz="2800" b="1" spc="600" dirty="0">
                <a:solidFill>
                  <a:schemeClr val="bg1"/>
                </a:solidFill>
                <a:cs typeface="+mn-ea"/>
                <a:sym typeface="+mn-lt"/>
              </a:rPr>
              <a:t>触电急救</a:t>
            </a:r>
            <a:r>
              <a:rPr lang="en-US" altLang="zh-CN" sz="2800" b="1" spc="600" dirty="0">
                <a:solidFill>
                  <a:schemeClr val="bg1"/>
                </a:solidFill>
                <a:cs typeface="+mn-ea"/>
                <a:sym typeface="+mn-lt"/>
              </a:rPr>
              <a:t>·</a:t>
            </a:r>
            <a:endParaRPr lang="ko-KR" altLang="en-US" sz="2800" b="1" spc="600" dirty="0">
              <a:solidFill>
                <a:schemeClr val="bg1"/>
              </a:solidFill>
              <a:cs typeface="+mn-ea"/>
              <a:sym typeface="+mn-lt"/>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0421" y="-126543"/>
            <a:ext cx="2051091" cy="871713"/>
          </a:xfrm>
          <a:prstGeom prst="rect">
            <a:avLst/>
          </a:prstGeom>
        </p:spPr>
      </p:pic>
      <p:pic>
        <p:nvPicPr>
          <p:cNvPr id="18" name="图形 17" descr="医学 纯色填充"/>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97" y="62259"/>
            <a:ext cx="682911" cy="682911"/>
          </a:xfrm>
          <a:prstGeom prst="rect">
            <a:avLst/>
          </a:prstGeom>
        </p:spPr>
      </p:pic>
      <p:sp>
        <p:nvSpPr>
          <p:cNvPr id="20" name="文本框 19"/>
          <p:cNvSpPr txBox="1"/>
          <p:nvPr/>
        </p:nvSpPr>
        <p:spPr>
          <a:xfrm>
            <a:off x="735608" y="147100"/>
            <a:ext cx="10997973" cy="461665"/>
          </a:xfrm>
          <a:prstGeom prst="rect">
            <a:avLst/>
          </a:prstGeom>
          <a:noFill/>
        </p:spPr>
        <p:txBody>
          <a:bodyPr wrap="square">
            <a:spAutoFit/>
          </a:bodyPr>
          <a:lstStyle/>
          <a:p>
            <a:r>
              <a:rPr lang="zh-CN" altLang="en-US" sz="2400" b="1" dirty="0">
                <a:solidFill>
                  <a:schemeClr val="accent5"/>
                </a:solidFill>
              </a:rPr>
              <a:t>创新性</a:t>
            </a:r>
            <a:r>
              <a:rPr lang="en-US" altLang="zh-CN" sz="2400" b="1" dirty="0">
                <a:solidFill>
                  <a:schemeClr val="accent5"/>
                </a:solidFill>
              </a:rPr>
              <a:t>-</a:t>
            </a:r>
            <a:r>
              <a:rPr lang="zh-CN" altLang="en-US" sz="2400" b="1" dirty="0">
                <a:solidFill>
                  <a:schemeClr val="accent5"/>
                </a:solidFill>
              </a:rPr>
              <a:t>国内首仿，创新剂型，无需稀释，安全便利</a:t>
            </a:r>
          </a:p>
        </p:txBody>
      </p:sp>
      <p:sp>
        <p:nvSpPr>
          <p:cNvPr id="2" name="文本框 1"/>
          <p:cNvSpPr txBox="1"/>
          <p:nvPr/>
        </p:nvSpPr>
        <p:spPr>
          <a:xfrm>
            <a:off x="986790" y="979170"/>
            <a:ext cx="10274935" cy="691515"/>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sz="1300" b="1" dirty="0"/>
              <a:t>主要创新点：</a:t>
            </a:r>
            <a:r>
              <a:rPr lang="zh-CN" altLang="en-US" sz="1300" dirty="0"/>
              <a:t>左乙拉西坦注射用浓溶液、注射用丙戊酸钠均为医保乙类品种，但不适合直接静脉使用，</a:t>
            </a:r>
            <a:r>
              <a:rPr lang="zh-CN" altLang="en-US" sz="1300" b="1" dirty="0">
                <a:solidFill>
                  <a:srgbClr val="FF0000"/>
                </a:solidFill>
              </a:rPr>
              <a:t>左乙拉西坦氯化钠注射液为左乙拉西坦的大容量注射剂型，弥补了抗癫痫药物直接静脉输注的用药空白，给药更快，安全性更高，</a:t>
            </a:r>
            <a:r>
              <a:rPr lang="zh-CN" altLang="en-US" sz="1300" dirty="0"/>
              <a:t>促进抗癫痫药物更科学合理地使用。</a:t>
            </a:r>
          </a:p>
        </p:txBody>
      </p:sp>
      <p:sp>
        <p:nvSpPr>
          <p:cNvPr id="3" name="箭头: 下 2"/>
          <p:cNvSpPr/>
          <p:nvPr/>
        </p:nvSpPr>
        <p:spPr>
          <a:xfrm>
            <a:off x="2162748" y="1747655"/>
            <a:ext cx="502951" cy="505491"/>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下 4"/>
          <p:cNvSpPr/>
          <p:nvPr/>
        </p:nvSpPr>
        <p:spPr>
          <a:xfrm>
            <a:off x="6298470" y="1747655"/>
            <a:ext cx="502951" cy="505491"/>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86790" y="2203450"/>
            <a:ext cx="6898640" cy="3091815"/>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sz="1300" b="1" dirty="0"/>
              <a:t>创新点带来的优势：</a:t>
            </a:r>
            <a:endParaRPr lang="en-US" altLang="zh-CN" sz="1300" b="1" dirty="0"/>
          </a:p>
          <a:p>
            <a:pPr marL="285750" indent="-285750">
              <a:lnSpc>
                <a:spcPct val="150000"/>
              </a:lnSpc>
              <a:buFont typeface="Wingdings" panose="05000000000000000000" pitchFamily="2" charset="2"/>
              <a:buChar char="u"/>
            </a:pPr>
            <a:r>
              <a:rPr lang="zh-CN" altLang="en-US" sz="1300" dirty="0"/>
              <a:t>对比其他静脉抗癫痫药物，</a:t>
            </a:r>
            <a:r>
              <a:rPr lang="zh-CN" altLang="en-US" sz="1300" b="1" dirty="0">
                <a:solidFill>
                  <a:srgbClr val="FF0000"/>
                </a:solidFill>
              </a:rPr>
              <a:t>无需进一步配液，可直接给药，为癫痫持续状态等急症患者争取了救治时间。</a:t>
            </a:r>
            <a:r>
              <a:rPr lang="en-US" altLang="zh-CN" sz="1300" b="1" i="0" dirty="0">
                <a:solidFill>
                  <a:srgbClr val="FF0000"/>
                </a:solidFill>
                <a:effectLst/>
                <a:latin typeface="Arial" panose="020B0604020202020204" pitchFamily="34" charset="0"/>
                <a:ea typeface="微软雅黑" panose="020B0503020204020204" pitchFamily="34" charset="-122"/>
              </a:rPr>
              <a:t> </a:t>
            </a:r>
            <a:r>
              <a:rPr lang="en-US" altLang="zh-CN" sz="1300" b="0" i="0" baseline="30000" dirty="0">
                <a:solidFill>
                  <a:srgbClr val="666666"/>
                </a:solidFill>
                <a:effectLst/>
                <a:latin typeface="Arial" panose="020B0604020202020204" pitchFamily="34" charset="0"/>
                <a:ea typeface="微软雅黑" panose="020B0503020204020204" pitchFamily="34" charset="-122"/>
              </a:rPr>
              <a:t>[1]</a:t>
            </a:r>
            <a:r>
              <a:rPr lang="en-US" altLang="zh-CN" sz="1300" b="0" i="0" dirty="0">
                <a:solidFill>
                  <a:srgbClr val="666666"/>
                </a:solidFill>
                <a:effectLst/>
                <a:latin typeface="Arial" panose="020B0604020202020204" pitchFamily="34" charset="0"/>
                <a:ea typeface="微软雅黑" panose="020B0503020204020204" pitchFamily="34" charset="-122"/>
              </a:rPr>
              <a:t> </a:t>
            </a:r>
            <a:endParaRPr lang="en-US" altLang="zh-CN" sz="1300" dirty="0"/>
          </a:p>
          <a:p>
            <a:pPr marL="285750" indent="-285750">
              <a:lnSpc>
                <a:spcPct val="150000"/>
              </a:lnSpc>
              <a:buFont typeface="Wingdings" panose="05000000000000000000" pitchFamily="2" charset="2"/>
              <a:buChar char="u"/>
            </a:pPr>
            <a:r>
              <a:rPr lang="zh-CN" altLang="en-US" sz="1300" b="1" kern="100" dirty="0">
                <a:solidFill>
                  <a:srgbClr val="FF0000"/>
                </a:solidFill>
                <a:effectLst/>
                <a:ea typeface="微软雅黑" panose="020B0503020204020204" pitchFamily="34" charset="-122"/>
                <a:cs typeface="Times New Roman" panose="02020603050405020304" pitchFamily="18" charset="0"/>
              </a:rPr>
              <a:t>等渗溶液</a:t>
            </a:r>
            <a:r>
              <a:rPr lang="zh-CN" altLang="zh-CN" sz="1300" b="1" kern="100" dirty="0">
                <a:solidFill>
                  <a:srgbClr val="FF0000"/>
                </a:solidFill>
                <a:effectLst/>
                <a:ea typeface="微软雅黑" panose="020B0503020204020204" pitchFamily="34" charset="-122"/>
                <a:cs typeface="Times New Roman" panose="02020603050405020304" pitchFamily="18" charset="0"/>
              </a:rPr>
              <a:t>，</a:t>
            </a:r>
            <a:r>
              <a:rPr lang="zh-CN" altLang="en-US" sz="1300" b="1" kern="100" dirty="0">
                <a:solidFill>
                  <a:srgbClr val="FF0000"/>
                </a:solidFill>
                <a:effectLst/>
                <a:ea typeface="微软雅黑" panose="020B0503020204020204" pitchFamily="34" charset="-122"/>
                <a:cs typeface="Times New Roman" panose="02020603050405020304" pitchFamily="18" charset="0"/>
              </a:rPr>
              <a:t>左乙拉西坦氯化钠注射液</a:t>
            </a:r>
            <a:r>
              <a:rPr lang="zh-CN" altLang="zh-CN" sz="1300" b="1" kern="100" dirty="0">
                <a:solidFill>
                  <a:srgbClr val="FF0000"/>
                </a:solidFill>
                <a:effectLst/>
                <a:ea typeface="微软雅黑" panose="020B0503020204020204" pitchFamily="34" charset="-122"/>
                <a:cs typeface="Times New Roman" panose="02020603050405020304" pitchFamily="18" charset="0"/>
              </a:rPr>
              <a:t>渗透压</a:t>
            </a:r>
            <a:r>
              <a:rPr lang="zh-CN" altLang="en-US" sz="1300" b="1" kern="100" dirty="0">
                <a:solidFill>
                  <a:srgbClr val="FF0000"/>
                </a:solidFill>
                <a:effectLst/>
                <a:ea typeface="微软雅黑" panose="020B0503020204020204" pitchFamily="34" charset="-122"/>
                <a:cs typeface="Times New Roman" panose="02020603050405020304" pitchFamily="18" charset="0"/>
              </a:rPr>
              <a:t>在</a:t>
            </a:r>
            <a:r>
              <a:rPr lang="en-US" altLang="zh-CN" sz="1300" b="1" kern="100" dirty="0">
                <a:solidFill>
                  <a:srgbClr val="FF0000"/>
                </a:solidFill>
                <a:effectLst/>
                <a:ea typeface="微软雅黑" panose="020B0503020204020204" pitchFamily="34" charset="-122"/>
                <a:cs typeface="Times New Roman" panose="02020603050405020304" pitchFamily="18" charset="0"/>
              </a:rPr>
              <a:t>275-345mOsms</a:t>
            </a:r>
            <a:r>
              <a:rPr lang="zh-CN" altLang="zh-CN" sz="1300" b="1" kern="100" dirty="0">
                <a:solidFill>
                  <a:srgbClr val="FF0000"/>
                </a:solidFill>
                <a:effectLst/>
                <a:ea typeface="微软雅黑" panose="020B0503020204020204" pitchFamily="34" charset="-122"/>
                <a:cs typeface="Times New Roman" panose="02020603050405020304" pitchFamily="18" charset="0"/>
              </a:rPr>
              <a:t>之间</a:t>
            </a:r>
            <a:r>
              <a:rPr lang="zh-CN" altLang="en-US" sz="1300" b="1" kern="100" dirty="0">
                <a:solidFill>
                  <a:srgbClr val="FF0000"/>
                </a:solidFill>
                <a:effectLst/>
                <a:ea typeface="微软雅黑" panose="020B0503020204020204" pitchFamily="34" charset="-122"/>
                <a:cs typeface="Times New Roman" panose="02020603050405020304" pitchFamily="18" charset="0"/>
              </a:rPr>
              <a:t>，</a:t>
            </a:r>
            <a:r>
              <a:rPr lang="zh-CN" altLang="en-US" sz="1300" kern="100" dirty="0">
                <a:effectLst/>
                <a:ea typeface="微软雅黑" panose="020B0503020204020204" pitchFamily="34" charset="-122"/>
                <a:cs typeface="Times New Roman" panose="02020603050405020304" pitchFamily="18" charset="0"/>
              </a:rPr>
              <a:t>左乙拉西坦注射用浓溶液配置溶液</a:t>
            </a:r>
            <a:r>
              <a:rPr lang="zh-CN" altLang="zh-CN" sz="1300" kern="100" dirty="0">
                <a:effectLst/>
                <a:ea typeface="微软雅黑" panose="020B0503020204020204" pitchFamily="34" charset="-122"/>
                <a:cs typeface="Times New Roman" panose="02020603050405020304" pitchFamily="18" charset="0"/>
              </a:rPr>
              <a:t>的渗透压</a:t>
            </a:r>
            <a:r>
              <a:rPr lang="zh-CN" altLang="en-US" sz="1300" kern="100" dirty="0">
                <a:effectLst/>
                <a:ea typeface="微软雅黑" panose="020B0503020204020204" pitchFamily="34" charset="-122"/>
                <a:cs typeface="Times New Roman" panose="02020603050405020304" pitchFamily="18" charset="0"/>
              </a:rPr>
              <a:t>在</a:t>
            </a:r>
            <a:r>
              <a:rPr lang="en-US" altLang="zh-CN" sz="1300" kern="100" dirty="0">
                <a:effectLst/>
                <a:ea typeface="微软雅黑" panose="020B0503020204020204" pitchFamily="34" charset="-122"/>
                <a:cs typeface="Times New Roman" panose="02020603050405020304" pitchFamily="18" charset="0"/>
              </a:rPr>
              <a:t>359-420mOsms</a:t>
            </a:r>
            <a:r>
              <a:rPr lang="zh-CN" altLang="zh-CN" sz="1300" kern="100" dirty="0">
                <a:effectLst/>
                <a:ea typeface="微软雅黑" panose="020B0503020204020204" pitchFamily="34" charset="-122"/>
                <a:cs typeface="Times New Roman" panose="02020603050405020304" pitchFamily="18" charset="0"/>
              </a:rPr>
              <a:t>之间。</a:t>
            </a:r>
            <a:endParaRPr lang="en-US" altLang="zh-CN" sz="1300" b="1" kern="100" dirty="0">
              <a:solidFill>
                <a:srgbClr val="FF0000"/>
              </a:solidFill>
              <a:effectLst/>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u"/>
            </a:pPr>
            <a:r>
              <a:rPr lang="zh-CN" altLang="en-US" sz="1300" kern="100" dirty="0">
                <a:ea typeface="微软雅黑" panose="020B0503020204020204" pitchFamily="34" charset="-122"/>
                <a:cs typeface="Times New Roman" panose="02020603050405020304" pitchFamily="18" charset="0"/>
              </a:rPr>
              <a:t>消除了配置过程中</a:t>
            </a:r>
            <a:r>
              <a:rPr lang="zh-CN" altLang="en-US" sz="1300" b="1" kern="100" dirty="0">
                <a:solidFill>
                  <a:srgbClr val="FF0000"/>
                </a:solidFill>
                <a:ea typeface="微软雅黑" panose="020B0503020204020204" pitchFamily="34" charset="-122"/>
                <a:cs typeface="Times New Roman" panose="02020603050405020304" pitchFamily="18" charset="0"/>
              </a:rPr>
              <a:t>潜在的药液污染风险，安全性更高。</a:t>
            </a:r>
            <a:r>
              <a:rPr lang="en-US" altLang="zh-CN" sz="1300" b="0" i="0" baseline="30000" dirty="0">
                <a:solidFill>
                  <a:srgbClr val="666666"/>
                </a:solidFill>
                <a:effectLst/>
                <a:latin typeface="Arial" panose="020B0604020202020204" pitchFamily="34" charset="0"/>
                <a:ea typeface="微软雅黑" panose="020B0503020204020204" pitchFamily="34" charset="-122"/>
              </a:rPr>
              <a:t> [2]</a:t>
            </a:r>
            <a:endParaRPr lang="en-US" altLang="zh-CN" sz="1300" b="1" kern="100" dirty="0">
              <a:solidFill>
                <a:srgbClr val="FF0000"/>
              </a:solidFill>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u"/>
            </a:pPr>
            <a:r>
              <a:rPr lang="zh-CN" altLang="en-US" sz="1300" kern="100" dirty="0">
                <a:ea typeface="微软雅黑" panose="020B0503020204020204" pitchFamily="34" charset="-122"/>
                <a:cs typeface="Times New Roman" panose="02020603050405020304" pitchFamily="18" charset="0"/>
              </a:rPr>
              <a:t>大容量注射液含有的</a:t>
            </a:r>
            <a:r>
              <a:rPr lang="zh-CN" altLang="en-US" sz="1300" b="1" kern="100" dirty="0">
                <a:solidFill>
                  <a:srgbClr val="FF0000"/>
                </a:solidFill>
                <a:ea typeface="微软雅黑" panose="020B0503020204020204" pitchFamily="34" charset="-122"/>
                <a:cs typeface="Times New Roman" panose="02020603050405020304" pitchFamily="18" charset="0"/>
              </a:rPr>
              <a:t>不溶性微粒相较于粉针剂、浓溶液更少，安全性更高。</a:t>
            </a:r>
            <a:r>
              <a:rPr lang="en-US" altLang="zh-CN" sz="1300" b="0" i="0" baseline="30000" dirty="0">
                <a:solidFill>
                  <a:srgbClr val="666666"/>
                </a:solidFill>
                <a:effectLst/>
                <a:latin typeface="Arial" panose="020B0604020202020204" pitchFamily="34" charset="0"/>
                <a:ea typeface="微软雅黑" panose="020B0503020204020204" pitchFamily="34" charset="-122"/>
              </a:rPr>
              <a:t>[3]</a:t>
            </a:r>
          </a:p>
          <a:p>
            <a:pPr marL="285750" indent="-285750">
              <a:lnSpc>
                <a:spcPct val="150000"/>
              </a:lnSpc>
              <a:buFont typeface="Wingdings" panose="05000000000000000000" pitchFamily="2" charset="2"/>
              <a:buChar char="u"/>
            </a:pPr>
            <a:r>
              <a:rPr lang="zh-CN" altLang="en-US" sz="1300" dirty="0"/>
              <a:t>在不超过</a:t>
            </a:r>
            <a:r>
              <a:rPr lang="en-US" altLang="zh-CN" sz="1300" dirty="0"/>
              <a:t>30</a:t>
            </a:r>
            <a:r>
              <a:rPr lang="zh-CN" altLang="en-US" sz="1300" dirty="0"/>
              <a:t>℃密闭保存的情况下，</a:t>
            </a:r>
            <a:r>
              <a:rPr lang="zh-CN" altLang="en-US" sz="1300" b="1" dirty="0">
                <a:solidFill>
                  <a:srgbClr val="FF0000"/>
                </a:solidFill>
              </a:rPr>
              <a:t>化学稳定性和物理相容性可达</a:t>
            </a:r>
            <a:r>
              <a:rPr lang="en-US" altLang="zh-CN" sz="1300" b="1" dirty="0">
                <a:solidFill>
                  <a:srgbClr val="FF0000"/>
                </a:solidFill>
              </a:rPr>
              <a:t>24</a:t>
            </a:r>
            <a:r>
              <a:rPr lang="zh-CN" altLang="en-US" sz="1300" b="1" dirty="0">
                <a:solidFill>
                  <a:srgbClr val="FF0000"/>
                </a:solidFill>
              </a:rPr>
              <a:t>个月，未使用的情况下，第二天无需废弃。</a:t>
            </a:r>
            <a:endParaRPr lang="en-US" altLang="zh-CN" sz="1300" b="1" dirty="0">
              <a:solidFill>
                <a:srgbClr val="FF0000"/>
              </a:solidFill>
            </a:endParaRPr>
          </a:p>
          <a:p>
            <a:pPr marL="285750" indent="-285750">
              <a:lnSpc>
                <a:spcPct val="150000"/>
              </a:lnSpc>
              <a:buFont typeface="Wingdings" panose="05000000000000000000" pitchFamily="2" charset="2"/>
              <a:buChar char="u"/>
            </a:pPr>
            <a:r>
              <a:rPr lang="zh-CN" altLang="en-US" sz="1300" dirty="0"/>
              <a:t>具有多个规格，方便临床调整剂量；且</a:t>
            </a:r>
            <a:r>
              <a:rPr lang="zh-CN" altLang="en-US" sz="1300" b="1" dirty="0">
                <a:solidFill>
                  <a:srgbClr val="FF0000"/>
                </a:solidFill>
              </a:rPr>
              <a:t>避免了直接使用浓溶液静脉给药的危险。</a:t>
            </a:r>
          </a:p>
        </p:txBody>
      </p:sp>
      <p:grpSp>
        <p:nvGrpSpPr>
          <p:cNvPr id="7" name="组合 6"/>
          <p:cNvGrpSpPr/>
          <p:nvPr/>
        </p:nvGrpSpPr>
        <p:grpSpPr>
          <a:xfrm>
            <a:off x="7885430" y="2555240"/>
            <a:ext cx="3460750" cy="2513965"/>
            <a:chOff x="386263" y="1410401"/>
            <a:chExt cx="6029325" cy="4171951"/>
          </a:xfrm>
        </p:grpSpPr>
        <p:pic>
          <p:nvPicPr>
            <p:cNvPr id="8" name="图片 7"/>
            <p:cNvPicPr>
              <a:picLocks noChangeAspect="1"/>
            </p:cNvPicPr>
            <p:nvPr/>
          </p:nvPicPr>
          <p:blipFill>
            <a:blip r:embed="rId6"/>
            <a:stretch>
              <a:fillRect/>
            </a:stretch>
          </p:blipFill>
          <p:spPr>
            <a:xfrm>
              <a:off x="386263" y="1410402"/>
              <a:ext cx="6029325" cy="4171950"/>
            </a:xfrm>
            <a:prstGeom prst="rect">
              <a:avLst/>
            </a:prstGeom>
          </p:spPr>
        </p:pic>
        <p:sp>
          <p:nvSpPr>
            <p:cNvPr id="10" name="矩形 9"/>
            <p:cNvSpPr/>
            <p:nvPr/>
          </p:nvSpPr>
          <p:spPr>
            <a:xfrm>
              <a:off x="1751798" y="1410401"/>
              <a:ext cx="442762" cy="3317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629106" y="6406536"/>
            <a:ext cx="6958361" cy="461665"/>
          </a:xfrm>
          <a:prstGeom prst="rect">
            <a:avLst/>
          </a:prstGeom>
          <a:noFill/>
        </p:spPr>
        <p:txBody>
          <a:bodyPr wrap="square">
            <a:spAutoFit/>
          </a:bodyPr>
          <a:lstStyle/>
          <a:p>
            <a:r>
              <a:rPr lang="en-US" altLang="zh-CN" sz="800" b="0" i="0" dirty="0">
                <a:solidFill>
                  <a:srgbClr val="666666"/>
                </a:solidFill>
                <a:effectLst/>
                <a:latin typeface="Arial" panose="020B0604020202020204" pitchFamily="34" charset="0"/>
                <a:ea typeface="微软雅黑" panose="020B0503020204020204" pitchFamily="34" charset="-122"/>
              </a:rPr>
              <a:t>[1] HQ SPCLT PHARMA </a:t>
            </a:r>
            <a:r>
              <a:rPr lang="zh-CN" altLang="en-US" sz="800" b="0" i="0" dirty="0">
                <a:solidFill>
                  <a:srgbClr val="666666"/>
                </a:solidFill>
                <a:effectLst/>
                <a:latin typeface="Arial" panose="020B0604020202020204" pitchFamily="34" charset="0"/>
                <a:ea typeface="微软雅黑" panose="020B0503020204020204" pitchFamily="34" charset="-122"/>
              </a:rPr>
              <a:t>左乙拉西坦氯化钠注射液</a:t>
            </a:r>
            <a:r>
              <a:rPr lang="en-US" altLang="zh-CN" sz="800" b="0" i="0" dirty="0">
                <a:solidFill>
                  <a:srgbClr val="666666"/>
                </a:solidFill>
                <a:effectLst/>
                <a:latin typeface="Arial" panose="020B0604020202020204" pitchFamily="34" charset="0"/>
                <a:ea typeface="微软雅黑" panose="020B0503020204020204" pitchFamily="34" charset="-122"/>
              </a:rPr>
              <a:t>FDA</a:t>
            </a:r>
            <a:r>
              <a:rPr lang="zh-CN" altLang="en-US" sz="800" b="0" i="0" dirty="0">
                <a:solidFill>
                  <a:srgbClr val="666666"/>
                </a:solidFill>
                <a:effectLst/>
                <a:latin typeface="Arial" panose="020B0604020202020204" pitchFamily="34" charset="0"/>
                <a:ea typeface="微软雅黑" panose="020B0503020204020204" pitchFamily="34" charset="-122"/>
              </a:rPr>
              <a:t>上市医学审查</a:t>
            </a:r>
            <a:endParaRPr lang="en-US" altLang="zh-CN" sz="800" b="0" i="0" dirty="0">
              <a:solidFill>
                <a:srgbClr val="666666"/>
              </a:solidFill>
              <a:effectLst/>
              <a:latin typeface="Arial" panose="020B0604020202020204" pitchFamily="34" charset="0"/>
              <a:ea typeface="微软雅黑" panose="020B0503020204020204" pitchFamily="34" charset="-122"/>
            </a:endParaRPr>
          </a:p>
          <a:p>
            <a:r>
              <a:rPr lang="en-US" altLang="zh-CN" sz="800" b="0" i="0" dirty="0">
                <a:solidFill>
                  <a:srgbClr val="666666"/>
                </a:solidFill>
                <a:effectLst/>
                <a:latin typeface="Arial" panose="020B0604020202020204" pitchFamily="34" charset="0"/>
                <a:ea typeface="微软雅黑" panose="020B0503020204020204" pitchFamily="34" charset="-122"/>
              </a:rPr>
              <a:t>[2]</a:t>
            </a:r>
            <a:r>
              <a:rPr lang="zh-CN" altLang="en-US" sz="800" b="0" i="0" dirty="0">
                <a:solidFill>
                  <a:srgbClr val="666666"/>
                </a:solidFill>
                <a:effectLst/>
                <a:latin typeface="Arial" panose="020B0604020202020204" pitchFamily="34" charset="0"/>
                <a:ea typeface="微软雅黑" panose="020B0503020204020204" pitchFamily="34" charset="-122"/>
              </a:rPr>
              <a:t>纪立伟</a:t>
            </a:r>
            <a:r>
              <a:rPr lang="en-US" altLang="zh-CN" sz="800" b="0" i="0" dirty="0">
                <a:solidFill>
                  <a:srgbClr val="666666"/>
                </a:solidFill>
                <a:effectLst/>
                <a:latin typeface="Arial" panose="020B0604020202020204" pitchFamily="34" charset="0"/>
                <a:ea typeface="微软雅黑" panose="020B0503020204020204" pitchFamily="34" charset="-122"/>
              </a:rPr>
              <a:t>,</a:t>
            </a:r>
            <a:r>
              <a:rPr lang="zh-CN" altLang="en-US" sz="800" b="0" i="0" dirty="0">
                <a:solidFill>
                  <a:srgbClr val="666666"/>
                </a:solidFill>
                <a:effectLst/>
                <a:latin typeface="Arial" panose="020B0604020202020204" pitchFamily="34" charset="0"/>
                <a:ea typeface="微软雅黑" panose="020B0503020204020204" pitchFamily="34" charset="-122"/>
              </a:rPr>
              <a:t>胡欣</a:t>
            </a:r>
            <a:r>
              <a:rPr lang="en-US" altLang="zh-CN" sz="800" b="0" i="0" dirty="0">
                <a:solidFill>
                  <a:srgbClr val="666666"/>
                </a:solidFill>
                <a:effectLst/>
                <a:latin typeface="Arial" panose="020B0604020202020204" pitchFamily="34" charset="0"/>
                <a:ea typeface="微软雅黑" panose="020B0503020204020204" pitchFamily="34" charset="-122"/>
              </a:rPr>
              <a:t>,</a:t>
            </a:r>
            <a:r>
              <a:rPr lang="zh-CN" altLang="en-US" sz="800" b="0" i="0" dirty="0">
                <a:solidFill>
                  <a:srgbClr val="666666"/>
                </a:solidFill>
                <a:effectLst/>
                <a:latin typeface="Arial" panose="020B0604020202020204" pitchFamily="34" charset="0"/>
                <a:ea typeface="微软雅黑" panose="020B0503020204020204" pitchFamily="34" charset="-122"/>
              </a:rPr>
              <a:t>左明新</a:t>
            </a:r>
            <a:r>
              <a:rPr lang="en-US" altLang="zh-CN" sz="800" b="0" i="0" dirty="0">
                <a:solidFill>
                  <a:srgbClr val="666666"/>
                </a:solidFill>
                <a:effectLst/>
                <a:latin typeface="Arial" panose="020B0604020202020204" pitchFamily="34" charset="0"/>
                <a:ea typeface="微软雅黑" panose="020B0503020204020204" pitchFamily="34" charset="-122"/>
              </a:rPr>
              <a:t>,</a:t>
            </a:r>
            <a:r>
              <a:rPr lang="zh-CN" altLang="en-US" sz="800" b="0" i="0" dirty="0">
                <a:solidFill>
                  <a:srgbClr val="666666"/>
                </a:solidFill>
                <a:effectLst/>
                <a:latin typeface="Arial" panose="020B0604020202020204" pitchFamily="34" charset="0"/>
                <a:ea typeface="微软雅黑" panose="020B0503020204020204" pitchFamily="34" charset="-122"/>
              </a:rPr>
              <a:t>等</a:t>
            </a:r>
            <a:r>
              <a:rPr lang="en-US" altLang="zh-CN" sz="800" b="0" i="0" dirty="0">
                <a:solidFill>
                  <a:srgbClr val="666666"/>
                </a:solidFill>
                <a:effectLst/>
                <a:latin typeface="Arial" panose="020B0604020202020204" pitchFamily="34" charset="0"/>
                <a:ea typeface="微软雅黑" panose="020B0503020204020204" pitchFamily="34" charset="-122"/>
              </a:rPr>
              <a:t>.</a:t>
            </a:r>
            <a:r>
              <a:rPr lang="zh-CN" altLang="en-US" sz="800" b="0" i="0" dirty="0">
                <a:solidFill>
                  <a:srgbClr val="666666"/>
                </a:solidFill>
                <a:effectLst/>
                <a:latin typeface="Arial" panose="020B0604020202020204" pitchFamily="34" charset="0"/>
                <a:ea typeface="微软雅黑" panose="020B0503020204020204" pitchFamily="34" charset="-122"/>
              </a:rPr>
              <a:t>光阻法检查常用注射液丁基胶塞穿刺落屑情况</a:t>
            </a:r>
            <a:r>
              <a:rPr lang="en-US" altLang="zh-CN" sz="800" b="0" i="0" dirty="0">
                <a:solidFill>
                  <a:srgbClr val="666666"/>
                </a:solidFill>
                <a:effectLst/>
                <a:latin typeface="Arial" panose="020B0604020202020204" pitchFamily="34" charset="0"/>
                <a:ea typeface="微软雅黑" panose="020B0503020204020204" pitchFamily="34" charset="-122"/>
              </a:rPr>
              <a:t>[J].</a:t>
            </a:r>
            <a:r>
              <a:rPr lang="zh-CN" altLang="en-US" sz="800" b="0" i="0" dirty="0">
                <a:solidFill>
                  <a:srgbClr val="666666"/>
                </a:solidFill>
                <a:effectLst/>
                <a:latin typeface="Arial" panose="020B0604020202020204" pitchFamily="34" charset="0"/>
                <a:ea typeface="微软雅黑" panose="020B0503020204020204" pitchFamily="34" charset="-122"/>
              </a:rPr>
              <a:t>中国药学志</a:t>
            </a:r>
            <a:r>
              <a:rPr lang="en-US" altLang="zh-CN" sz="800" b="0" i="0" dirty="0">
                <a:solidFill>
                  <a:srgbClr val="666666"/>
                </a:solidFill>
                <a:effectLst/>
                <a:latin typeface="Arial" panose="020B0604020202020204" pitchFamily="34" charset="0"/>
                <a:ea typeface="微软雅黑" panose="020B0503020204020204" pitchFamily="34" charset="-122"/>
              </a:rPr>
              <a:t>,2006,(11):872-874.</a:t>
            </a:r>
          </a:p>
          <a:p>
            <a:r>
              <a:rPr lang="en-US" altLang="zh-CN" sz="800" b="0" i="0" dirty="0">
                <a:solidFill>
                  <a:srgbClr val="666666"/>
                </a:solidFill>
                <a:effectLst/>
                <a:latin typeface="Arial" panose="020B0604020202020204" pitchFamily="34" charset="0"/>
                <a:ea typeface="微软雅黑" panose="020B0503020204020204" pitchFamily="34" charset="-122"/>
              </a:rPr>
              <a:t>[3]</a:t>
            </a:r>
            <a:r>
              <a:rPr lang="zh-CN" altLang="en-US" sz="800" b="0" i="0" dirty="0">
                <a:solidFill>
                  <a:srgbClr val="666666"/>
                </a:solidFill>
                <a:effectLst/>
                <a:latin typeface="Arial" panose="020B0604020202020204" pitchFamily="34" charset="0"/>
                <a:ea typeface="微软雅黑" panose="020B0503020204020204" pitchFamily="34" charset="-122"/>
              </a:rPr>
              <a:t>魏静</a:t>
            </a:r>
            <a:r>
              <a:rPr lang="en-US" altLang="zh-CN" sz="800" b="0" i="0" dirty="0">
                <a:solidFill>
                  <a:srgbClr val="666666"/>
                </a:solidFill>
                <a:effectLst/>
                <a:latin typeface="Arial" panose="020B0604020202020204" pitchFamily="34" charset="0"/>
                <a:ea typeface="微软雅黑" panose="020B0503020204020204" pitchFamily="34" charset="-122"/>
              </a:rPr>
              <a:t>,</a:t>
            </a:r>
            <a:r>
              <a:rPr lang="zh-CN" altLang="en-US" sz="800" b="0" i="0" dirty="0">
                <a:solidFill>
                  <a:srgbClr val="666666"/>
                </a:solidFill>
                <a:effectLst/>
                <a:latin typeface="Arial" panose="020B0604020202020204" pitchFamily="34" charset="0"/>
                <a:ea typeface="微软雅黑" panose="020B0503020204020204" pitchFamily="34" charset="-122"/>
              </a:rPr>
              <a:t>秦天琦</a:t>
            </a:r>
            <a:r>
              <a:rPr lang="en-US" altLang="zh-CN" sz="800" b="0" i="0" dirty="0">
                <a:solidFill>
                  <a:srgbClr val="666666"/>
                </a:solidFill>
                <a:effectLst/>
                <a:latin typeface="Arial" panose="020B0604020202020204" pitchFamily="34" charset="0"/>
                <a:ea typeface="微软雅黑" panose="020B0503020204020204" pitchFamily="34" charset="-122"/>
              </a:rPr>
              <a:t>,</a:t>
            </a:r>
            <a:r>
              <a:rPr lang="zh-CN" altLang="en-US" sz="800" b="0" i="0" dirty="0">
                <a:solidFill>
                  <a:srgbClr val="666666"/>
                </a:solidFill>
                <a:effectLst/>
                <a:latin typeface="Arial" panose="020B0604020202020204" pitchFamily="34" charset="0"/>
                <a:ea typeface="微软雅黑" panose="020B0503020204020204" pitchFamily="34" charset="-122"/>
              </a:rPr>
              <a:t>吴愫青</a:t>
            </a:r>
            <a:r>
              <a:rPr lang="en-US" altLang="zh-CN" sz="800" b="0" i="0" dirty="0">
                <a:solidFill>
                  <a:srgbClr val="666666"/>
                </a:solidFill>
                <a:effectLst/>
                <a:latin typeface="Arial" panose="020B0604020202020204" pitchFamily="34" charset="0"/>
                <a:ea typeface="微软雅黑" panose="020B0503020204020204" pitchFamily="34" charset="-122"/>
              </a:rPr>
              <a:t>.</a:t>
            </a:r>
            <a:r>
              <a:rPr lang="zh-CN" altLang="en-US" sz="800" b="0" i="0" dirty="0">
                <a:solidFill>
                  <a:srgbClr val="666666"/>
                </a:solidFill>
                <a:effectLst/>
                <a:latin typeface="Arial" panose="020B0604020202020204" pitchFamily="34" charset="0"/>
                <a:ea typeface="微软雅黑" panose="020B0503020204020204" pitchFamily="34" charset="-122"/>
              </a:rPr>
              <a:t>注射液中不溶性微粒的统计学分析</a:t>
            </a:r>
            <a:r>
              <a:rPr lang="en-US" altLang="zh-CN" sz="800" b="0" i="0" dirty="0">
                <a:solidFill>
                  <a:srgbClr val="666666"/>
                </a:solidFill>
                <a:effectLst/>
                <a:latin typeface="Arial" panose="020B0604020202020204" pitchFamily="34" charset="0"/>
                <a:ea typeface="微软雅黑" panose="020B0503020204020204" pitchFamily="34" charset="-122"/>
              </a:rPr>
              <a:t>[J].</a:t>
            </a:r>
            <a:r>
              <a:rPr lang="zh-CN" altLang="en-US" sz="800" b="0" i="0" dirty="0">
                <a:solidFill>
                  <a:srgbClr val="666666"/>
                </a:solidFill>
                <a:effectLst/>
                <a:latin typeface="Arial" panose="020B0604020202020204" pitchFamily="34" charset="0"/>
                <a:ea typeface="微软雅黑" panose="020B0503020204020204" pitchFamily="34" charset="-122"/>
              </a:rPr>
              <a:t>当代化工研究</a:t>
            </a:r>
            <a:r>
              <a:rPr lang="en-US" altLang="zh-CN" sz="800" b="0" i="0" dirty="0">
                <a:solidFill>
                  <a:srgbClr val="666666"/>
                </a:solidFill>
                <a:effectLst/>
                <a:latin typeface="Arial" panose="020B0604020202020204" pitchFamily="34" charset="0"/>
                <a:ea typeface="微软雅黑" panose="020B0503020204020204" pitchFamily="34" charset="-122"/>
              </a:rPr>
              <a:t>,2022,(19):63-65.</a:t>
            </a:r>
            <a:endParaRPr lang="zh-CN" altLang="en-US" sz="800" dirty="0">
              <a:latin typeface="Arial" panose="020B0604020202020204" pitchFamily="34" charset="0"/>
              <a:ea typeface="微软雅黑" panose="020B0503020204020204" pitchFamily="34" charset="-122"/>
            </a:endParaRPr>
          </a:p>
        </p:txBody>
      </p:sp>
      <p:sp>
        <p:nvSpPr>
          <p:cNvPr id="12" name="文本框 11"/>
          <p:cNvSpPr txBox="1"/>
          <p:nvPr/>
        </p:nvSpPr>
        <p:spPr>
          <a:xfrm>
            <a:off x="986790" y="5552440"/>
            <a:ext cx="10274935" cy="460375"/>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sz="1600" b="1" dirty="0"/>
              <a:t>药品注册分类：</a:t>
            </a:r>
            <a:r>
              <a:rPr lang="zh-CN" altLang="en-US" sz="1600" b="1" dirty="0">
                <a:solidFill>
                  <a:srgbClr val="FF0000"/>
                </a:solidFill>
              </a:rPr>
              <a:t>化学药品</a:t>
            </a:r>
            <a:r>
              <a:rPr lang="en-US" altLang="zh-CN" sz="1600" b="1" dirty="0">
                <a:solidFill>
                  <a:srgbClr val="FF0000"/>
                </a:solidFill>
              </a:rPr>
              <a:t>3</a:t>
            </a:r>
            <a:r>
              <a:rPr lang="zh-CN" altLang="en-US" sz="1600" b="1" dirty="0">
                <a:solidFill>
                  <a:srgbClr val="FF0000"/>
                </a:solidFill>
              </a:rPr>
              <a:t>类，国内唯一多规格左乙拉西坦大容量注射液</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ISPRING_PRESENTATION_TITLE" val="PowerPoint 演示文稿"/>
  <p:tag name="COMMONDATA" val="eyJoZGlkIjoiMmMxNzY4NzliODJmOGYzMWEyZDdkODA0MWI0NTdiODc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86.3472440944882,&quot;left&quot;:385.26346456692914,&quot;top&quot;:124.83362204724408,&quot;width&quot;:497.6011811023621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86.3472440944882,&quot;left&quot;:385.26346456692914,&quot;top&quot;:124.83362204724408,&quot;width&quot;:497.6011811023621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86.3472440944882,&quot;left&quot;:385.26346456692914,&quot;top&quot;:124.83362204724408,&quot;width&quot;:497.60118110236215}"/>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86.3472440944882,&quot;left&quot;:385.26346456692914,&quot;top&quot;:124.83362204724408,&quot;width&quot;:497.60118110236215}"/>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86.3472440944882,&quot;left&quot;:385.26346456692914,&quot;top&quot;:124.83362204724408,&quot;width&quot;:497.60118110236215}"/>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86.3472440944882,&quot;left&quot;:385.26346456692914,&quot;top&quot;:124.83362204724408,&quot;width&quot;:497.60118110236215}"/>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86.3472440944882,&quot;left&quot;:385.26346456692914,&quot;top&quot;:124.83362204724408,&quot;width&quot;:497.60118110236215}"/>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86.3472440944882,&quot;left&quot;:385.26346456692914,&quot;top&quot;:124.83362204724408,&quot;width&quot;:497.60118110236215}"/>
</p:tagLst>
</file>

<file path=ppt/tags/tag20.xml><?xml version="1.0" encoding="utf-8"?>
<p:tagLst xmlns:a="http://schemas.openxmlformats.org/drawingml/2006/main" xmlns:r="http://schemas.openxmlformats.org/officeDocument/2006/relationships" xmlns:p="http://schemas.openxmlformats.org/presentationml/2006/main">
  <p:tag name="KSO_WM_UNIT_TABLE_BEAUTIFY" val="smartTable{d5fce9ba-8afe-4b65-8ca7-4d1f087e58b1}"/>
  <p:tag name="TABLE_RECT" val="17*304.713*926*184.6"/>
  <p:tag name="TABLE_EMPHASIZE_COLOR" val="9410695"/>
  <p:tag name="TABLE_ONEKEY_SKIN_IDX" val="0"/>
  <p:tag name="TABLE_SKINIDX" val="1"/>
  <p:tag name="TABLE_COLORIDX" val="6"/>
  <p:tag name="TABLE_ENDDRAG_ORIGIN_RECT" val="799*161"/>
  <p:tag name="TABLE_ENDDRAG_RECT" val="86*199*799*161"/>
  <p:tag name="TABLE_COLOR_RGB" val="0x000000*0xFFFFFF*0x212121*0xFFFFFF*0x8F9887*0xB5BE87*0xB8BACF*0xB7C8D2*0xC3AFB0*0xEFB2C1"/>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86.3472440944882,&quot;left&quot;:385.26346456692914,&quot;top&quot;:124.83362204724408,&quot;width&quot;:497.6011811023621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86.3472440944882,&quot;left&quot;:385.26346456692914,&quot;top&quot;:124.83362204724408,&quot;width&quot;:497.6011811023621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86.3472440944882,&quot;left&quot;:385.26346456692914,&quot;top&quot;:124.83362204724408,&quot;width&quot;:497.6011811023621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86.3472440944882,&quot;left&quot;:385.26346456692914,&quot;top&quot;:124.83362204724408,&quot;width&quot;:497.6011811023621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86.3472440944882,&quot;left&quot;:385.26346456692914,&quot;top&quot;:124.83362204724408,&quot;width&quot;:497.6011811023621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86.3472440944882,&quot;left&quot;:385.26346456692914,&quot;top&quot;:124.83362204724408,&quot;width&quot;:497.6011811023621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86.3472440944882,&quot;left&quot;:385.26346456692914,&quot;top&quot;:124.83362204724408,&quot;width&quot;:497.60118110236215}"/>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fnvljth">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fnvljth">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5</TotalTime>
  <Words>2594</Words>
  <Application>Microsoft Office PowerPoint</Application>
  <PresentationFormat>宽屏</PresentationFormat>
  <Paragraphs>132</Paragraphs>
  <Slides>10</Slides>
  <Notes>9</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10</vt:i4>
      </vt:variant>
    </vt:vector>
  </HeadingPairs>
  <TitlesOfParts>
    <vt:vector size="17" baseType="lpstr">
      <vt:lpstr>钉钉进步体</vt:lpstr>
      <vt:lpstr>微软雅黑</vt:lpstr>
      <vt:lpstr>Arial</vt:lpstr>
      <vt:lpstr>Calibri</vt:lpstr>
      <vt:lpstr>Wingdings</vt:lpstr>
      <vt:lpstr>第一PPT，www.1ppt.com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急救知识</dc:title>
  <dc:creator>第一PPT</dc:creator>
  <cp:keywords>www.1ppt.com</cp:keywords>
  <dc:description>www.1ppt.com</dc:description>
  <cp:lastModifiedBy>曲 士超</cp:lastModifiedBy>
  <cp:revision>80</cp:revision>
  <dcterms:created xsi:type="dcterms:W3CDTF">2019-06-15T03:07:00Z</dcterms:created>
  <dcterms:modified xsi:type="dcterms:W3CDTF">2025-07-18T06:42:40Z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4DFFA30327894F429EC46B50BB7E0353_12</vt:lpwstr>
  </property>
  <property fmtid="{D5CDD505-2E9C-101B-9397-08002B2CF9AE}" pid="3" name="KSOProductBuildVer">
    <vt:lpwstr>2052-12.1.0.21915</vt:lpwstr>
  </property>
</Properties>
</file>