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6" r:id="rId3"/>
  </p:sldMasterIdLst>
  <p:notesMasterIdLst>
    <p:notesMasterId r:id="rId5"/>
  </p:notesMasterIdLst>
  <p:sldIdLst>
    <p:sldId id="288" r:id="rId4"/>
    <p:sldId id="1350" r:id="rId6"/>
    <p:sldId id="1355" r:id="rId7"/>
    <p:sldId id="1351" r:id="rId8"/>
    <p:sldId id="1353" r:id="rId9"/>
    <p:sldId id="306" r:id="rId10"/>
    <p:sldId id="307" r:id="rId11"/>
    <p:sldId id="301" r:id="rId12"/>
    <p:sldId id="1356" r:id="rId13"/>
    <p:sldId id="1357" r:id="rId14"/>
    <p:sldId id="310"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63B0180-3154-4985-B3D9-F12A99DD64F3}">
          <p14:sldIdLst>
            <p14:sldId id="288"/>
            <p14:sldId id="1350"/>
            <p14:sldId id="1355"/>
            <p14:sldId id="1351"/>
            <p14:sldId id="1353"/>
            <p14:sldId id="306"/>
            <p14:sldId id="307"/>
            <p14:sldId id="301"/>
            <p14:sldId id="1356"/>
            <p14:sldId id="1357"/>
            <p14:sldId id="310"/>
          </p14:sldIdLst>
        </p14:section>
      </p14:sectionLst>
    </p:ext>
    <p:ext uri="{EFAFB233-063F-42B5-8137-9DF3F51BA10A}">
      <p15:sldGuideLst xmlns:p15="http://schemas.microsoft.com/office/powerpoint/2012/main">
        <p15:guide id="1" orient="horz" pos="225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69623716@qq.com"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403"/>
    <a:srgbClr val="396499"/>
    <a:srgbClr val="2C8384"/>
    <a:srgbClr val="E6E6E6"/>
    <a:srgbClr val="FD8623"/>
    <a:srgbClr val="FD943D"/>
    <a:srgbClr val="ED0000"/>
    <a:srgbClr val="FF0000"/>
    <a:srgbClr val="FF737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2" autoAdjust="0"/>
    <p:restoredTop sz="94270" autoAdjust="0"/>
  </p:normalViewPr>
  <p:slideViewPr>
    <p:cSldViewPr snapToGrid="0" showGuides="1">
      <p:cViewPr varScale="1">
        <p:scale>
          <a:sx n="72" d="100"/>
          <a:sy n="72" d="100"/>
        </p:scale>
        <p:origin x="930" y="72"/>
      </p:cViewPr>
      <p:guideLst>
        <p:guide orient="horz" pos="225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35.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23666\Desktop\&#23433;&#20840;&#24615;&#25991;&#29486;&#25910;&#38598;v3.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lang="zh-CN" altLang="en-US" sz="1000"/>
              <a:t>不良事件 </a:t>
            </a:r>
            <a:r>
              <a:rPr lang="en-US" altLang="zh-CN" sz="1000"/>
              <a:t>&amp; </a:t>
            </a:r>
            <a:r>
              <a:rPr lang="zh-CN" altLang="en-US" sz="1000"/>
              <a:t>严重不良事件占比</a:t>
            </a:r>
            <a:endParaRPr lang="zh-CN" altLang="en-US" sz="1000"/>
          </a:p>
        </c:rich>
      </c:tx>
      <c:layout>
        <c:manualLayout>
          <c:xMode val="edge"/>
          <c:yMode val="edge"/>
          <c:x val="0.147368421052632"/>
          <c:y val="0.0268518518518519"/>
        </c:manualLayout>
      </c:layout>
      <c:overlay val="0"/>
      <c:spPr>
        <a:solidFill>
          <a:schemeClr val="bg2"/>
        </a:solidFill>
        <a:ln>
          <a:noFill/>
        </a:ln>
        <a:effectLst/>
      </c:spPr>
    </c:title>
    <c:autoTitleDeleted val="0"/>
    <c:plotArea>
      <c:layout>
        <c:manualLayout>
          <c:layoutTarget val="inner"/>
          <c:xMode val="edge"/>
          <c:yMode val="edge"/>
          <c:x val="0.138368421052632"/>
          <c:y val="0.0369126513322809"/>
          <c:w val="0.812368905525659"/>
          <c:h val="0.789676528807053"/>
        </c:manualLayout>
      </c:layout>
      <c:barChart>
        <c:barDir val="col"/>
        <c:grouping val="clustered"/>
        <c:varyColors val="0"/>
        <c:ser>
          <c:idx val="0"/>
          <c:order val="0"/>
          <c:tx>
            <c:strRef>
              <c:f>[安全性文献收集v3.xlsx]Sheet2!$B$1</c:f>
              <c:strCache>
                <c:ptCount val="1"/>
                <c:pt idx="0">
                  <c:v>试验组AE数量比例</c:v>
                </c:pt>
              </c:strCache>
            </c:strRef>
          </c:tx>
          <c:spPr>
            <a:solidFill>
              <a:schemeClr val="accent1"/>
            </a:solidFill>
            <a:ln>
              <a:noFill/>
            </a:ln>
            <a:effectLst/>
          </c:spPr>
          <c:invertIfNegative val="0"/>
          <c:dLbls>
            <c:dLbl>
              <c:idx val="2"/>
              <c:layout>
                <c:manualLayout>
                  <c:x val="-0.00157894736842105"/>
                  <c:y val="0.013888888888888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[安全性文献收集v3.xlsx]Sheet2!$A$2:$A$5</c:f>
              <c:strCache>
                <c:ptCount val="4"/>
                <c:pt idx="0">
                  <c:v>石杉碱甲</c:v>
                </c:pt>
                <c:pt idx="1">
                  <c:v>加兰他敏</c:v>
                </c:pt>
                <c:pt idx="2">
                  <c:v>溴吡斯的明</c:v>
                </c:pt>
                <c:pt idx="3">
                  <c:v>艾加莫德</c:v>
                </c:pt>
              </c:strCache>
            </c:strRef>
          </c:cat>
          <c:val>
            <c:numRef>
              <c:f>[安全性文献收集v3.xlsx]Sheet2!$B$2:$B$5</c:f>
              <c:numCache>
                <c:formatCode>0.00%</c:formatCode>
                <c:ptCount val="4"/>
                <c:pt idx="0">
                  <c:v>0.274139844617092</c:v>
                </c:pt>
                <c:pt idx="1">
                  <c:v>0.76010101010101</c:v>
                </c:pt>
                <c:pt idx="2">
                  <c:v>0.944444444444444</c:v>
                </c:pt>
                <c:pt idx="3">
                  <c:v>0.773809523809524</c:v>
                </c:pt>
              </c:numCache>
            </c:numRef>
          </c:val>
        </c:ser>
        <c:ser>
          <c:idx val="1"/>
          <c:order val="1"/>
          <c:tx>
            <c:strRef>
              <c:f>[安全性文献收集v3.xlsx]Sheet2!$C$1</c:f>
              <c:strCache>
                <c:ptCount val="1"/>
                <c:pt idx="0">
                  <c:v>试验组SAE数量比例</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[安全性文献收集v3.xlsx]Sheet2!$A$2:$A$5</c:f>
              <c:strCache>
                <c:ptCount val="4"/>
                <c:pt idx="0">
                  <c:v>石杉碱甲</c:v>
                </c:pt>
                <c:pt idx="1">
                  <c:v>加兰他敏</c:v>
                </c:pt>
                <c:pt idx="2">
                  <c:v>溴吡斯的明</c:v>
                </c:pt>
                <c:pt idx="3">
                  <c:v>艾加莫德</c:v>
                </c:pt>
              </c:strCache>
            </c:strRef>
          </c:cat>
          <c:val>
            <c:numRef>
              <c:f>[安全性文献收集v3.xlsx]Sheet2!$C$2:$C$5</c:f>
              <c:numCache>
                <c:formatCode>0.00%</c:formatCode>
                <c:ptCount val="4"/>
                <c:pt idx="0">
                  <c:v>0</c:v>
                </c:pt>
                <c:pt idx="1">
                  <c:v>0.202020202020202</c:v>
                </c:pt>
                <c:pt idx="2">
                  <c:v>0</c:v>
                </c:pt>
                <c:pt idx="3">
                  <c:v>0.0476190476190476</c:v>
                </c:pt>
              </c:numCache>
            </c:numRef>
          </c:val>
        </c:ser>
        <c:dLbls>
          <c:showLegendKey val="0"/>
          <c:showVal val="1"/>
          <c:showCatName val="0"/>
          <c:showSerName val="0"/>
          <c:showPercent val="0"/>
          <c:showBubbleSize val="0"/>
        </c:dLbls>
        <c:gapWidth val="75"/>
        <c:axId val="376058455"/>
        <c:axId val="817116857"/>
      </c:barChart>
      <c:catAx>
        <c:axId val="37605845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17116857"/>
        <c:crosses val="autoZero"/>
        <c:auto val="1"/>
        <c:lblAlgn val="ctr"/>
        <c:lblOffset val="100"/>
        <c:noMultiLvlLbl val="0"/>
      </c:catAx>
      <c:valAx>
        <c:axId val="817116857"/>
        <c:scaling>
          <c:orientation val="minMax"/>
        </c:scaling>
        <c:delete val="0"/>
        <c:axPos val="l"/>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76058455"/>
        <c:crosses val="autoZero"/>
        <c:crossBetween val="between"/>
      </c:valAx>
      <c:spPr>
        <a:solidFill>
          <a:schemeClr val="bg1"/>
        </a:solidFill>
        <a:ln>
          <a:solidFill>
            <a:schemeClr val="tx1"/>
          </a:solid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7cd674fe-1367-4428-b2fb-e5672093d43a}"/>
      </c:ext>
    </c:extLst>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sz="1600" b="1" dirty="0">
                <a:solidFill>
                  <a:schemeClr val="tx1">
                    <a:lumMod val="65000"/>
                    <a:lumOff val="35000"/>
                  </a:schemeClr>
                </a:solidFill>
                <a:latin typeface="宋体" panose="02010600030101010101" pitchFamily="2" charset="-122"/>
                <a:ea typeface="宋体" panose="02010600030101010101" pitchFamily="2" charset="-122"/>
              </a:rPr>
              <a:t>石杉碱甲调整后效果</a:t>
            </a:r>
            <a:endParaRPr lang="zh-CN" altLang="en-US" sz="1600" b="1" dirty="0">
              <a:solidFill>
                <a:schemeClr val="tx1">
                  <a:lumMod val="65000"/>
                  <a:lumOff val="35000"/>
                </a:schemeClr>
              </a:solidFill>
              <a:latin typeface="宋体" panose="02010600030101010101" pitchFamily="2" charset="-122"/>
              <a:ea typeface="宋体" panose="02010600030101010101" pitchFamily="2" charset="-122"/>
            </a:endParaRPr>
          </a:p>
        </c:rich>
      </c:tx>
      <c:layout>
        <c:manualLayout>
          <c:xMode val="edge"/>
          <c:yMode val="edge"/>
          <c:x val="0.0763675643398681"/>
          <c:y val="0.0267171305432487"/>
        </c:manualLayout>
      </c:layout>
      <c:overlay val="0"/>
      <c:spPr>
        <a:noFill/>
        <a:ln>
          <a:noFill/>
        </a:ln>
        <a:effectLst/>
      </c:spPr>
    </c:title>
    <c:autoTitleDeleted val="0"/>
    <c:plotArea>
      <c:layout/>
      <c:barChart>
        <c:barDir val="col"/>
        <c:grouping val="stacked"/>
        <c:varyColors val="0"/>
        <c:ser>
          <c:idx val="0"/>
          <c:order val="0"/>
          <c:tx>
            <c:strRef>
              <c:f>Sheet1!$B$1</c:f>
              <c:strCache>
                <c:ptCount val="1"/>
                <c:pt idx="0">
                  <c:v>生活质量改善率</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患者#1</c:v>
                </c:pt>
                <c:pt idx="1">
                  <c:v>患者#2</c:v>
                </c:pt>
                <c:pt idx="2">
                  <c:v>患者#3</c:v>
                </c:pt>
                <c:pt idx="3">
                  <c:v>患者#4</c:v>
                </c:pt>
                <c:pt idx="4">
                  <c:v>患者#5</c:v>
                </c:pt>
                <c:pt idx="5">
                  <c:v>患者#6</c:v>
                </c:pt>
              </c:strCache>
            </c:strRef>
          </c:cat>
          <c:val>
            <c:numRef>
              <c:f>Sheet1!$B$2:$B$7</c:f>
              <c:numCache>
                <c:formatCode>0%</c:formatCode>
                <c:ptCount val="6"/>
                <c:pt idx="0">
                  <c:v>0.79</c:v>
                </c:pt>
                <c:pt idx="1" c:formatCode="0.00%">
                  <c:v>0.625</c:v>
                </c:pt>
                <c:pt idx="2">
                  <c:v>0.75</c:v>
                </c:pt>
                <c:pt idx="3" c:formatCode="0.00%">
                  <c:v>0.722</c:v>
                </c:pt>
                <c:pt idx="4" c:formatCode="0.00%">
                  <c:v>0.667</c:v>
                </c:pt>
                <c:pt idx="5" c:formatCode="0.00%">
                  <c:v>0.765</c:v>
                </c:pt>
              </c:numCache>
            </c:numRef>
          </c:val>
        </c:ser>
        <c:ser>
          <c:idx val="1"/>
          <c:order val="1"/>
          <c:tx>
            <c:strRef>
              <c:f>Sheet1!$C$1</c:f>
              <c:strCache>
                <c:ptCount val="1"/>
                <c:pt idx="0">
                  <c:v>AChR-Ab减少率</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患者#1</c:v>
                </c:pt>
                <c:pt idx="1">
                  <c:v>患者#2</c:v>
                </c:pt>
                <c:pt idx="2">
                  <c:v>患者#3</c:v>
                </c:pt>
                <c:pt idx="3">
                  <c:v>患者#4</c:v>
                </c:pt>
                <c:pt idx="4">
                  <c:v>患者#5</c:v>
                </c:pt>
                <c:pt idx="5">
                  <c:v>患者#6</c:v>
                </c:pt>
              </c:strCache>
            </c:strRef>
          </c:cat>
          <c:val>
            <c:numRef>
              <c:f>Sheet1!$C$2:$C$7</c:f>
              <c:numCache>
                <c:formatCode>0.00%</c:formatCode>
                <c:ptCount val="6"/>
                <c:pt idx="0">
                  <c:v>0.184</c:v>
                </c:pt>
                <c:pt idx="1">
                  <c:v>0.112</c:v>
                </c:pt>
                <c:pt idx="2" c:formatCode="0%">
                  <c:v>0.4</c:v>
                </c:pt>
                <c:pt idx="3">
                  <c:v>0.194</c:v>
                </c:pt>
                <c:pt idx="4">
                  <c:v>0.151</c:v>
                </c:pt>
                <c:pt idx="5">
                  <c:v>0.173</c:v>
                </c:pt>
              </c:numCache>
            </c:numRef>
          </c:val>
        </c:ser>
        <c:dLbls>
          <c:showLegendKey val="0"/>
          <c:showVal val="1"/>
          <c:showCatName val="0"/>
          <c:showSerName val="0"/>
          <c:showPercent val="0"/>
          <c:showBubbleSize val="0"/>
        </c:dLbls>
        <c:gapWidth val="55"/>
        <c:overlap val="100"/>
        <c:axId val="636469432"/>
        <c:axId val="636468728"/>
      </c:barChart>
      <c:catAx>
        <c:axId val="63646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00" b="0" i="0" u="none" strike="noStrike" kern="1200" baseline="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defRPr>
            </a:pPr>
          </a:p>
        </c:txPr>
        <c:crossAx val="636468728"/>
        <c:crosses val="autoZero"/>
        <c:auto val="1"/>
        <c:lblAlgn val="ctr"/>
        <c:lblOffset val="100"/>
        <c:noMultiLvlLbl val="0"/>
      </c:catAx>
      <c:valAx>
        <c:axId val="636468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p>
        </c:txPr>
        <c:crossAx val="636469432"/>
        <c:crosses val="autoZero"/>
        <c:crossBetween val="between"/>
      </c:valAx>
      <c:spPr>
        <a:noFill/>
        <a:ln>
          <a:noFill/>
        </a:ln>
        <a:effectLst/>
      </c:spPr>
    </c:plotArea>
    <c:legend>
      <c:legendPos val="r"/>
      <c:layout>
        <c:manualLayout>
          <c:xMode val="edge"/>
          <c:yMode val="edge"/>
          <c:x val="0.507586393103975"/>
          <c:y val="0.0252235490054691"/>
          <c:w val="0.246978343006457"/>
          <c:h val="0.117066479416039"/>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defRPr>
          </a:pPr>
        </a:p>
      </c:txPr>
    </c:legend>
    <c:plotVisOnly val="1"/>
    <c:dispBlanksAs val="gap"/>
    <c:showDLblsOverMax val="0"/>
    <c:extLst>
      <c:ext uri="{0b15fc19-7d7d-44ad-8c2d-2c3a37ce22c3}">
        <chartProps xmlns="https://web.wps.cn/et/2018/main" chartId="{9efeb7db-c5b5-4a95-850c-4b5826008b6f}"/>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2">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898FE6E-19DA-4A32-B589-D92A0754ADDB}" type="doc">
      <dgm:prSet loTypeId="urn:microsoft.com/office/officeart/2005/8/layout/arrow3#1" loCatId="relationship" qsTypeId="urn:microsoft.com/office/officeart/2005/8/quickstyle/simple1#2" qsCatId="simple" csTypeId="urn:microsoft.com/office/officeart/2005/8/colors/accent6_1#2" csCatId="accent6" phldr="1"/>
      <dgm:spPr/>
      <dgm:t>
        <a:bodyPr/>
        <a:lstStyle/>
        <a:p>
          <a:endParaRPr lang="en-US"/>
        </a:p>
      </dgm:t>
    </dgm:pt>
    <dgm:pt modelId="{4CA079B4-B832-4432-9D4F-44B8F3126574}">
      <dgm:prSet phldrT="[文本]" custT="1"/>
      <dgm:spPr/>
      <dgm:t>
        <a:bodyPr/>
        <a:lstStyle/>
        <a:p>
          <a:r>
            <a:rPr lang="en-US" altLang="zh-CN" sz="1000" b="1" dirty="0">
              <a:latin typeface="Times New Roman" panose="02020603050405020304" pitchFamily="18" charset="0"/>
              <a:ea typeface="宋体" panose="02010600030101010101" pitchFamily="2" charset="-122"/>
              <a:cs typeface="Times New Roman" panose="02020603050405020304" pitchFamily="18" charset="0"/>
            </a:rPr>
            <a:t>MG</a:t>
          </a:r>
          <a:r>
            <a:rPr lang="zh-CN" altLang="en-US" sz="1000" b="1" dirty="0">
              <a:latin typeface="Times New Roman" panose="02020603050405020304" pitchFamily="18" charset="0"/>
              <a:ea typeface="宋体" panose="02010600030101010101" pitchFamily="2" charset="-122"/>
              <a:cs typeface="Times New Roman" panose="02020603050405020304" pitchFamily="18" charset="0"/>
            </a:rPr>
            <a:t>相关症状改善效果越明显</a:t>
          </a:r>
          <a:endParaRPr lang="en-US" sz="1000" b="1" dirty="0">
            <a:latin typeface="Times New Roman" panose="02020603050405020304" pitchFamily="18" charset="0"/>
            <a:ea typeface="宋体" panose="02010600030101010101" pitchFamily="2" charset="-122"/>
            <a:cs typeface="Times New Roman" panose="02020603050405020304" pitchFamily="18" charset="0"/>
          </a:endParaRPr>
        </a:p>
      </dgm:t>
    </dgm:pt>
    <dgm:pt modelId="{BD444E1E-CFF6-4558-A294-DB1A6F6D0B25}" cxnId="{F6CE2C3C-939C-4C63-90D2-F243320B3A2D}" type="parTrans">
      <dgm:prSet/>
      <dgm:spPr/>
      <dgm:t>
        <a:bodyPr/>
        <a:lstStyle/>
        <a:p>
          <a:endParaRPr lang="en-US"/>
        </a:p>
      </dgm:t>
    </dgm:pt>
    <dgm:pt modelId="{14D59023-0B48-4B71-86A1-640474B83A2C}" cxnId="{F6CE2C3C-939C-4C63-90D2-F243320B3A2D}" type="sibTrans">
      <dgm:prSet/>
      <dgm:spPr/>
      <dgm:t>
        <a:bodyPr/>
        <a:lstStyle/>
        <a:p>
          <a:endParaRPr lang="en-US"/>
        </a:p>
      </dgm:t>
    </dgm:pt>
    <dgm:pt modelId="{10679AA3-1767-44DF-AAAA-F7F5C9706C09}">
      <dgm:prSet phldrT="[文本]" custT="1"/>
      <dgm:spPr/>
      <dgm:t>
        <a:bodyPr/>
        <a:lstStyle/>
        <a:p>
          <a:r>
            <a:rPr lang="en-US" sz="1000" b="1" dirty="0" err="1">
              <a:latin typeface="Times New Roman" panose="02020603050405020304" pitchFamily="18" charset="0"/>
              <a:ea typeface="宋体" panose="02010600030101010101" pitchFamily="2" charset="-122"/>
              <a:cs typeface="Times New Roman" panose="02020603050405020304" pitchFamily="18" charset="0"/>
            </a:rPr>
            <a:t>AChE</a:t>
          </a:r>
          <a:r>
            <a:rPr lang="zh-CN" altLang="en-US" sz="1000" b="1" dirty="0">
              <a:latin typeface="Times New Roman" panose="02020603050405020304" pitchFamily="18" charset="0"/>
              <a:ea typeface="宋体" panose="02010600030101010101" pitchFamily="2" charset="-122"/>
              <a:cs typeface="Times New Roman" panose="02020603050405020304" pitchFamily="18" charset="0"/>
            </a:rPr>
            <a:t>越低</a:t>
          </a:r>
          <a:endParaRPr lang="en-US" sz="1000" b="1" dirty="0">
            <a:latin typeface="Times New Roman" panose="02020603050405020304" pitchFamily="18" charset="0"/>
            <a:ea typeface="宋体" panose="02010600030101010101" pitchFamily="2" charset="-122"/>
            <a:cs typeface="Times New Roman" panose="02020603050405020304" pitchFamily="18" charset="0"/>
          </a:endParaRPr>
        </a:p>
      </dgm:t>
    </dgm:pt>
    <dgm:pt modelId="{F03124E7-D66B-46DA-81D6-5A93729A49DC}" cxnId="{05B7F853-B630-4ED0-A5FA-FF9C76412229}" type="parTrans">
      <dgm:prSet/>
      <dgm:spPr/>
      <dgm:t>
        <a:bodyPr/>
        <a:lstStyle/>
        <a:p>
          <a:endParaRPr lang="en-US"/>
        </a:p>
      </dgm:t>
    </dgm:pt>
    <dgm:pt modelId="{FB4CA3BB-8AA0-4C27-9047-7182D65DE325}" cxnId="{05B7F853-B630-4ED0-A5FA-FF9C76412229}" type="sibTrans">
      <dgm:prSet/>
      <dgm:spPr/>
      <dgm:t>
        <a:bodyPr/>
        <a:lstStyle/>
        <a:p>
          <a:endParaRPr lang="en-US"/>
        </a:p>
      </dgm:t>
    </dgm:pt>
    <dgm:pt modelId="{58E400A2-2878-44C2-AFC7-80722D37D424}" type="pres">
      <dgm:prSet presAssocID="{F898FE6E-19DA-4A32-B589-D92A0754ADDB}" presName="compositeShape" presStyleCnt="0">
        <dgm:presLayoutVars>
          <dgm:chMax val="2"/>
          <dgm:dir/>
          <dgm:resizeHandles val="exact"/>
        </dgm:presLayoutVars>
      </dgm:prSet>
      <dgm:spPr/>
    </dgm:pt>
    <dgm:pt modelId="{BC8710B9-6208-46C9-B7A0-BB948860715E}" type="pres">
      <dgm:prSet presAssocID="{F898FE6E-19DA-4A32-B589-D92A0754ADDB}" presName="divider" presStyleLbl="fgShp" presStyleIdx="0" presStyleCnt="1"/>
      <dgm:spPr/>
    </dgm:pt>
    <dgm:pt modelId="{4B9C55B8-593E-466A-8A39-4AAF7FFE8D1F}" type="pres">
      <dgm:prSet presAssocID="{4CA079B4-B832-4432-9D4F-44B8F3126574}" presName="downArrow" presStyleLbl="node1" presStyleIdx="0" presStyleCnt="2"/>
      <dgm:spPr/>
    </dgm:pt>
    <dgm:pt modelId="{5BA06A71-1983-45BF-A980-738B9DECB6CC}" type="pres">
      <dgm:prSet presAssocID="{4CA079B4-B832-4432-9D4F-44B8F3126574}" presName="downArrowText" presStyleLbl="revTx" presStyleIdx="0" presStyleCnt="2" custScaleX="108397">
        <dgm:presLayoutVars>
          <dgm:bulletEnabled val="1"/>
        </dgm:presLayoutVars>
      </dgm:prSet>
      <dgm:spPr/>
    </dgm:pt>
    <dgm:pt modelId="{DFB40CDD-F7D9-45E1-8F9D-FFD4C3FA8122}" type="pres">
      <dgm:prSet presAssocID="{10679AA3-1767-44DF-AAAA-F7F5C9706C09}" presName="upArrow" presStyleLbl="node1" presStyleIdx="1" presStyleCnt="2"/>
      <dgm:spPr/>
    </dgm:pt>
    <dgm:pt modelId="{D003F3D3-95B1-4969-93BC-03798D5714E0}" type="pres">
      <dgm:prSet presAssocID="{10679AA3-1767-44DF-AAAA-F7F5C9706C09}" presName="upArrowText" presStyleLbl="revTx" presStyleIdx="1" presStyleCnt="2">
        <dgm:presLayoutVars>
          <dgm:bulletEnabled val="1"/>
        </dgm:presLayoutVars>
      </dgm:prSet>
      <dgm:spPr/>
    </dgm:pt>
  </dgm:ptLst>
  <dgm:cxnLst>
    <dgm:cxn modelId="{F1941E1C-9210-4030-8D58-90A0F9F61E76}" type="presOf" srcId="{F898FE6E-19DA-4A32-B589-D92A0754ADDB}" destId="{58E400A2-2878-44C2-AFC7-80722D37D424}" srcOrd="0" destOrd="0" presId="urn:microsoft.com/office/officeart/2005/8/layout/arrow3#1"/>
    <dgm:cxn modelId="{DBF08429-DF55-4437-8798-F6F330EC3E1D}" type="presOf" srcId="{10679AA3-1767-44DF-AAAA-F7F5C9706C09}" destId="{D003F3D3-95B1-4969-93BC-03798D5714E0}" srcOrd="0" destOrd="0" presId="urn:microsoft.com/office/officeart/2005/8/layout/arrow3#1"/>
    <dgm:cxn modelId="{F6CE2C3C-939C-4C63-90D2-F243320B3A2D}" srcId="{F898FE6E-19DA-4A32-B589-D92A0754ADDB}" destId="{4CA079B4-B832-4432-9D4F-44B8F3126574}" srcOrd="0" destOrd="0" parTransId="{BD444E1E-CFF6-4558-A294-DB1A6F6D0B25}" sibTransId="{14D59023-0B48-4B71-86A1-640474B83A2C}"/>
    <dgm:cxn modelId="{05B7F853-B630-4ED0-A5FA-FF9C76412229}" srcId="{F898FE6E-19DA-4A32-B589-D92A0754ADDB}" destId="{10679AA3-1767-44DF-AAAA-F7F5C9706C09}" srcOrd="1" destOrd="0" parTransId="{F03124E7-D66B-46DA-81D6-5A93729A49DC}" sibTransId="{FB4CA3BB-8AA0-4C27-9047-7182D65DE325}"/>
    <dgm:cxn modelId="{AADB18D7-3431-441B-B8DD-2652C69451DE}" type="presOf" srcId="{4CA079B4-B832-4432-9D4F-44B8F3126574}" destId="{5BA06A71-1983-45BF-A980-738B9DECB6CC}" srcOrd="0" destOrd="0" presId="urn:microsoft.com/office/officeart/2005/8/layout/arrow3#1"/>
    <dgm:cxn modelId="{AC81542B-2234-4EAF-9DF1-788CDC3428DA}" type="presParOf" srcId="{58E400A2-2878-44C2-AFC7-80722D37D424}" destId="{BC8710B9-6208-46C9-B7A0-BB948860715E}" srcOrd="0" destOrd="0" presId="urn:microsoft.com/office/officeart/2005/8/layout/arrow3#1"/>
    <dgm:cxn modelId="{3F7D99DB-C1EF-4A61-9CBF-D8795D09D43C}" type="presParOf" srcId="{58E400A2-2878-44C2-AFC7-80722D37D424}" destId="{4B9C55B8-593E-466A-8A39-4AAF7FFE8D1F}" srcOrd="1" destOrd="0" presId="urn:microsoft.com/office/officeart/2005/8/layout/arrow3#1"/>
    <dgm:cxn modelId="{827E291A-D958-44CA-8549-C977F37E60D3}" type="presParOf" srcId="{58E400A2-2878-44C2-AFC7-80722D37D424}" destId="{5BA06A71-1983-45BF-A980-738B9DECB6CC}" srcOrd="2" destOrd="0" presId="urn:microsoft.com/office/officeart/2005/8/layout/arrow3#1"/>
    <dgm:cxn modelId="{F9F80D3E-5882-4AF4-8205-9DE23F73616A}" type="presParOf" srcId="{58E400A2-2878-44C2-AFC7-80722D37D424}" destId="{DFB40CDD-F7D9-45E1-8F9D-FFD4C3FA8122}" srcOrd="3" destOrd="0" presId="urn:microsoft.com/office/officeart/2005/8/layout/arrow3#1"/>
    <dgm:cxn modelId="{E63B5148-C389-4A09-91AF-569673EE885C}" type="presParOf" srcId="{58E400A2-2878-44C2-AFC7-80722D37D424}" destId="{D003F3D3-95B1-4969-93BC-03798D5714E0}" srcOrd="4" destOrd="0" presId="urn:microsoft.com/office/officeart/2005/8/layout/arrow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AD031-7D2C-4DA3-9F66-C2EE5D02855F}" type="doc">
      <dgm:prSet loTypeId="urn:microsoft.com/office/officeart/2009/3/layout/DescendingProcess" loCatId="process" qsTypeId="urn:microsoft.com/office/officeart/2005/8/quickstyle/simple1#3" qsCatId="simple" csTypeId="urn:microsoft.com/office/officeart/2005/8/colors/colorful2#1" csCatId="colorful" phldr="1"/>
      <dgm:spPr/>
      <dgm:t>
        <a:bodyPr/>
        <a:lstStyle/>
        <a:p>
          <a:endParaRPr lang="en-US"/>
        </a:p>
      </dgm:t>
    </dgm:pt>
    <dgm:pt modelId="{BCE3D066-8B75-4F5E-B2D5-906396CA3426}">
      <dgm:prSet phldrT="[文本]" custT="1"/>
      <dgm:spPr/>
      <dgm:t>
        <a:bodyPr/>
        <a:lstStyle/>
        <a:p>
          <a:r>
            <a:rPr lang="en-US" sz="1400" b="1" dirty="0">
              <a:solidFill>
                <a:srgbClr val="FF0000"/>
              </a:solidFill>
              <a:highlight>
                <a:srgbClr val="FFFF00"/>
              </a:highlight>
            </a:rPr>
            <a:t>24</a:t>
          </a:r>
          <a:r>
            <a:rPr lang="zh-CN" altLang="en-US" sz="1400" b="1" dirty="0">
              <a:solidFill>
                <a:srgbClr val="FF0000"/>
              </a:solidFill>
              <a:highlight>
                <a:srgbClr val="FFFF00"/>
              </a:highlight>
            </a:rPr>
            <a:t>倍</a:t>
          </a:r>
          <a:endParaRPr lang="en-US" sz="1400" b="1" dirty="0">
            <a:solidFill>
              <a:srgbClr val="FF0000"/>
            </a:solidFill>
            <a:highlight>
              <a:srgbClr val="FFFF00"/>
            </a:highlight>
          </a:endParaRPr>
        </a:p>
      </dgm:t>
    </dgm:pt>
    <dgm:pt modelId="{EFB85313-3F80-4CF5-A26A-19A7D557D24B}" cxnId="{0D86C1FF-C274-48CE-82F1-D5E7EC14C3FA}" type="parTrans">
      <dgm:prSet/>
      <dgm:spPr/>
      <dgm:t>
        <a:bodyPr/>
        <a:lstStyle/>
        <a:p>
          <a:endParaRPr lang="en-US"/>
        </a:p>
      </dgm:t>
    </dgm:pt>
    <dgm:pt modelId="{97D4B8D0-FBB7-4D3B-8D83-6202BCB420C1}" cxnId="{0D86C1FF-C274-48CE-82F1-D5E7EC14C3FA}" type="sibTrans">
      <dgm:prSet/>
      <dgm:spPr/>
      <dgm:t>
        <a:bodyPr/>
        <a:lstStyle/>
        <a:p>
          <a:endParaRPr lang="en-US"/>
        </a:p>
      </dgm:t>
    </dgm:pt>
    <dgm:pt modelId="{0DA89D9C-71D3-45A4-ACBE-A8D13205827C}" type="pres">
      <dgm:prSet presAssocID="{33AAD031-7D2C-4DA3-9F66-C2EE5D02855F}" presName="Name0" presStyleCnt="0">
        <dgm:presLayoutVars>
          <dgm:chMax val="7"/>
          <dgm:chPref val="5"/>
        </dgm:presLayoutVars>
      </dgm:prSet>
      <dgm:spPr/>
    </dgm:pt>
    <dgm:pt modelId="{BEB2811F-DDFE-416F-A247-9A14B09EBBFB}" type="pres">
      <dgm:prSet presAssocID="{33AAD031-7D2C-4DA3-9F66-C2EE5D02855F}" presName="arrowNode" presStyleLbl="node1" presStyleIdx="0" presStyleCnt="1" custLinFactNeighborX="-38203" custLinFactNeighborY="25955"/>
      <dgm:spPr/>
    </dgm:pt>
    <dgm:pt modelId="{1D2551D9-0061-4938-8BA7-A4A851139586}" type="pres">
      <dgm:prSet presAssocID="{BCE3D066-8B75-4F5E-B2D5-906396CA3426}" presName="txNode1" presStyleLbl="revTx" presStyleIdx="0" presStyleCnt="1" custScaleX="219822" custScaleY="297306" custLinFactY="100000" custLinFactNeighborX="46102" custLinFactNeighborY="167109">
        <dgm:presLayoutVars>
          <dgm:bulletEnabled val="1"/>
        </dgm:presLayoutVars>
      </dgm:prSet>
      <dgm:spPr/>
    </dgm:pt>
  </dgm:ptLst>
  <dgm:cxnLst>
    <dgm:cxn modelId="{DDE7B158-345C-42FB-8E32-C5C823483883}" type="presOf" srcId="{33AAD031-7D2C-4DA3-9F66-C2EE5D02855F}" destId="{0DA89D9C-71D3-45A4-ACBE-A8D13205827C}" srcOrd="0" destOrd="0" presId="urn:microsoft.com/office/officeart/2009/3/layout/DescendingProcess"/>
    <dgm:cxn modelId="{FC5653EB-DDBC-473F-BECB-2C5D3A9D66A4}" type="presOf" srcId="{BCE3D066-8B75-4F5E-B2D5-906396CA3426}" destId="{1D2551D9-0061-4938-8BA7-A4A851139586}" srcOrd="0" destOrd="0" presId="urn:microsoft.com/office/officeart/2009/3/layout/DescendingProcess"/>
    <dgm:cxn modelId="{0D86C1FF-C274-48CE-82F1-D5E7EC14C3FA}" srcId="{33AAD031-7D2C-4DA3-9F66-C2EE5D02855F}" destId="{BCE3D066-8B75-4F5E-B2D5-906396CA3426}" srcOrd="0" destOrd="0" parTransId="{EFB85313-3F80-4CF5-A26A-19A7D557D24B}" sibTransId="{97D4B8D0-FBB7-4D3B-8D83-6202BCB420C1}"/>
    <dgm:cxn modelId="{7C96869D-D697-4012-86CA-D086BC7D7712}" type="presParOf" srcId="{0DA89D9C-71D3-45A4-ACBE-A8D13205827C}" destId="{BEB2811F-DDFE-416F-A247-9A14B09EBBFB}" srcOrd="0" destOrd="0" presId="urn:microsoft.com/office/officeart/2009/3/layout/DescendingProcess"/>
    <dgm:cxn modelId="{C66CAFF0-BF75-4A2F-89AB-0F402AA2370E}" type="presParOf" srcId="{0DA89D9C-71D3-45A4-ACBE-A8D13205827C}" destId="{1D2551D9-0061-4938-8BA7-A4A851139586}" srcOrd="1"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971566" cy="542415"/>
        <a:chOff x="0" y="0"/>
        <a:chExt cx="2971566" cy="542415"/>
      </a:xfrm>
    </dsp:grpSpPr>
    <dsp:sp modelId="{BC8710B9-6208-46C9-B7A0-BB948860715E}">
      <dsp:nvSpPr>
        <dsp:cNvPr id="3" name="减号 2"/>
        <dsp:cNvSpPr/>
      </dsp:nvSpPr>
      <dsp:spPr bwMode="white">
        <a:xfrm rot="-300000">
          <a:off x="9119" y="102107"/>
          <a:ext cx="2953328" cy="338201"/>
        </a:xfrm>
        <a:prstGeom prst="mathMinus">
          <a:avLst/>
        </a:prstGeom>
      </dsp:spPr>
      <dsp:style>
        <a:lnRef idx="2">
          <a:schemeClr val="lt1"/>
        </a:lnRef>
        <a:fillRef idx="1">
          <a:schemeClr val="accent6">
            <a:tint val="60000"/>
          </a:schemeClr>
        </a:fillRef>
        <a:effectRef idx="0">
          <a:scrgbClr r="0" g="0" b="0"/>
        </a:effectRef>
        <a:fontRef idx="minor"/>
      </dsp:style>
      <dsp:txXfrm rot="-300000">
        <a:off x="9119" y="102107"/>
        <a:ext cx="2953328" cy="338201"/>
      </dsp:txXfrm>
    </dsp:sp>
    <dsp:sp modelId="{4B9C55B8-593E-466A-8A39-4AAF7FFE8D1F}">
      <dsp:nvSpPr>
        <dsp:cNvPr id="4" name="下箭头 3"/>
        <dsp:cNvSpPr/>
      </dsp:nvSpPr>
      <dsp:spPr bwMode="white">
        <a:xfrm>
          <a:off x="356588" y="27121"/>
          <a:ext cx="891470" cy="216966"/>
        </a:xfrm>
        <a:prstGeom prst="downArrow">
          <a:avLst/>
        </a:prstGeom>
      </dsp:spPr>
      <dsp:style>
        <a:lnRef idx="2">
          <a:schemeClr val="accent6">
            <a:shade val="80000"/>
          </a:schemeClr>
        </a:lnRef>
        <a:fillRef idx="1">
          <a:schemeClr val="lt1"/>
        </a:fillRef>
        <a:effectRef idx="0">
          <a:scrgbClr r="0" g="0" b="0"/>
        </a:effectRef>
        <a:fontRef idx="minor">
          <a:schemeClr val="lt1"/>
        </a:fontRef>
      </dsp:style>
      <dsp:txXfrm>
        <a:off x="356588" y="27121"/>
        <a:ext cx="891470" cy="216966"/>
      </dsp:txXfrm>
    </dsp:sp>
    <dsp:sp modelId="{5BA06A71-1983-45BF-A980-738B9DECB6CC}">
      <dsp:nvSpPr>
        <dsp:cNvPr id="5" name="矩形 4"/>
        <dsp:cNvSpPr/>
      </dsp:nvSpPr>
      <dsp:spPr bwMode="white">
        <a:xfrm>
          <a:off x="1535006" y="0"/>
          <a:ext cx="1030748" cy="22781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1120" tIns="71120" rIns="71120" bIns="711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MG</a:t>
          </a:r>
          <a:r>
            <a:rPr lang="zh-CN" altLang="en-US"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相关症状改善效果越明显</a:t>
          </a:r>
          <a:endParaRPr lang="en-US"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dsp:txBody>
      <dsp:txXfrm>
        <a:off x="1535006" y="0"/>
        <a:ext cx="1030748" cy="227814"/>
      </dsp:txXfrm>
    </dsp:sp>
    <dsp:sp modelId="{DFB40CDD-F7D9-45E1-8F9D-FFD4C3FA8122}">
      <dsp:nvSpPr>
        <dsp:cNvPr id="6" name="上箭头 5"/>
        <dsp:cNvSpPr/>
      </dsp:nvSpPr>
      <dsp:spPr bwMode="white">
        <a:xfrm>
          <a:off x="1723508" y="298328"/>
          <a:ext cx="891470" cy="216966"/>
        </a:xfrm>
        <a:prstGeom prst="upArrow">
          <a:avLst/>
        </a:prstGeom>
      </dsp:spPr>
      <dsp:style>
        <a:lnRef idx="2">
          <a:schemeClr val="accent6">
            <a:shade val="80000"/>
          </a:schemeClr>
        </a:lnRef>
        <a:fillRef idx="1">
          <a:schemeClr val="lt1"/>
        </a:fillRef>
        <a:effectRef idx="0">
          <a:scrgbClr r="0" g="0" b="0"/>
        </a:effectRef>
        <a:fontRef idx="minor">
          <a:schemeClr val="lt1"/>
        </a:fontRef>
      </dsp:style>
      <dsp:txXfrm>
        <a:off x="1723508" y="298328"/>
        <a:ext cx="891470" cy="216966"/>
      </dsp:txXfrm>
    </dsp:sp>
    <dsp:sp modelId="{D003F3D3-95B1-4969-93BC-03798D5714E0}">
      <dsp:nvSpPr>
        <dsp:cNvPr id="7" name="矩形 6"/>
        <dsp:cNvSpPr/>
      </dsp:nvSpPr>
      <dsp:spPr bwMode="white">
        <a:xfrm>
          <a:off x="445735" y="314601"/>
          <a:ext cx="950901" cy="22781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1120" tIns="71120" rIns="71120" bIns="711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000" b="1"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AChE</a:t>
          </a:r>
          <a:r>
            <a:rPr lang="zh-CN" altLang="en-US"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越低</a:t>
          </a:r>
          <a:endParaRPr lang="en-US"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dsp:txBody>
      <dsp:txXfrm>
        <a:off x="445735" y="314601"/>
        <a:ext cx="950901" cy="227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1635" cy="746941"/>
        <a:chOff x="0" y="0"/>
        <a:chExt cx="821635" cy="746941"/>
      </a:xfrm>
    </dsp:grpSpPr>
    <dsp:sp modelId="{BEB2811F-DDFE-416F-A247-9A14B09EBBFB}">
      <dsp:nvSpPr>
        <dsp:cNvPr id="3" name="形状 2"/>
        <dsp:cNvSpPr/>
      </dsp:nvSpPr>
      <dsp:spPr bwMode="white">
        <a:xfrm rot="4396374">
          <a:off x="-14289" y="297068"/>
          <a:ext cx="644804" cy="449670"/>
        </a:xfrm>
        <a:prstGeom prst="swooshArrow">
          <a:avLst>
            <a:gd name="adj1" fmla="val 16310"/>
            <a:gd name="adj2" fmla="val 31369"/>
          </a:avLst>
        </a:prstGeom>
      </dsp:spPr>
      <dsp:style>
        <a:lnRef idx="2">
          <a:schemeClr val="lt1"/>
        </a:lnRef>
        <a:fillRef idx="1">
          <a:schemeClr val="accent2"/>
        </a:fillRef>
        <a:effectRef idx="0">
          <a:scrgbClr r="0" g="0" b="0"/>
        </a:effectRef>
        <a:fontRef idx="minor">
          <a:schemeClr val="lt1"/>
        </a:fontRef>
      </dsp:style>
      <dsp:txXfrm rot="4396374">
        <a:off x="-14289" y="297068"/>
        <a:ext cx="644804" cy="449670"/>
      </dsp:txXfrm>
    </dsp:sp>
    <dsp:sp modelId="{1D2551D9-0061-4938-8BA7-A4A851139586}">
      <dsp:nvSpPr>
        <dsp:cNvPr id="4" name="矩形 3"/>
        <dsp:cNvSpPr/>
      </dsp:nvSpPr>
      <dsp:spPr bwMode="white">
        <a:xfrm>
          <a:off x="137704" y="181589"/>
          <a:ext cx="304005" cy="11951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7780" tIns="17780" rIns="17780" bIns="1778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b="1" dirty="0">
              <a:solidFill>
                <a:srgbClr val="FF0000"/>
              </a:solidFill>
              <a:highlight>
                <a:srgbClr val="FFFF00"/>
              </a:highlight>
            </a:rPr>
            <a:t>24</a:t>
          </a:r>
          <a:r>
            <a:rPr lang="zh-CN" altLang="en-US" sz="1400" b="1" dirty="0">
              <a:solidFill>
                <a:srgbClr val="FF0000"/>
              </a:solidFill>
              <a:highlight>
                <a:srgbClr val="FFFF00"/>
              </a:highlight>
            </a:rPr>
            <a:t>倍</a:t>
          </a:r>
          <a:endParaRPr lang="en-US" sz="1400" b="1" dirty="0">
            <a:solidFill>
              <a:srgbClr val="FF0000"/>
            </a:solidFill>
            <a:highlight>
              <a:srgbClr val="FFFF00"/>
            </a:highlight>
          </a:endParaRPr>
        </a:p>
      </dsp:txBody>
      <dsp:txXfrm>
        <a:off x="137704" y="181589"/>
        <a:ext cx="304005" cy="119511"/>
      </dsp:txXfrm>
    </dsp:sp>
  </dsp:spTree>
</dsp:drawing>
</file>

<file path=ppt/diagrams/layout1.xml><?xml version="1.0" encoding="utf-8"?>
<dgm:layoutDef xmlns:dgm="http://schemas.openxmlformats.org/drawingml/2006/diagram" xmlns:a="http://schemas.openxmlformats.org/drawingml/2006/main" uniqueId="urn:microsoft.com/office/officeart/2005/8/layout/arrow3#1">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vertAlign" val="none"/>
      <dgm:param type="horz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type="mathMinus" r:blip="" rot="-5">
                <dgm:adjLst/>
              </dgm:shape>
            </dgm:if>
            <dgm:else name="Name13">
              <dgm:shape xmlns:r="http://schemas.openxmlformats.org/officeDocument/2006/relationships" type="mathMinus" r:blip="" rot="5">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type="swooshArrow" r:blip="" rot="73.2729">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showMasterSp="0">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showMasterSp="0">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showMasterSp="0">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showMasterSp="0">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showMasterSp="0">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showMasterSp="0">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showMasterSp="0">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showMasterSp="0">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showMasterSp="0">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showMasterSp="0">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showMasterSp="0">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showMasterSp="0">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showMasterSp="0">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showMasterSp="0">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showMasterSp="0">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showMasterSp="0">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showMasterSp="0">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showMasterSp="0">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showMasterSp="0">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showMasterSp="0">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showMasterSp="0">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showMasterSp="0">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showMasterSp="0">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showMasterSp="0">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showMasterSp="0">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showMasterSp="0">
  <p:cSld name="1_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3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1595" y="6493053"/>
            <a:ext cx="722370" cy="249385"/>
          </a:xfrm>
          <a:prstGeom prst="rect">
            <a:avLst/>
          </a:prstGeom>
        </p:spPr>
        <p:txBody>
          <a:bodyPr/>
          <a:lstStyle>
            <a:lvl1pPr algn="ctr">
              <a:defRPr/>
            </a:lvl1pPr>
          </a:lstStyle>
          <a:p>
            <a:fld id="{40B9113C-ECF6-4798-96B2-DF89A79D62DB}" type="slidenum">
              <a:rPr lang="en-US" smtClean="0"/>
            </a:fld>
            <a:endParaRPr lang="en-US"/>
          </a:p>
        </p:txBody>
      </p:sp>
      <p:sp>
        <p:nvSpPr>
          <p:cNvPr id="2" name="Rectangle 1"/>
          <p:cNvSpPr/>
          <p:nvPr userDrawn="1"/>
        </p:nvSpPr>
        <p:spPr>
          <a:xfrm>
            <a:off x="0" y="0"/>
            <a:ext cx="12192000" cy="6858000"/>
          </a:xfrm>
          <a:prstGeom prst="rect">
            <a:avLst/>
          </a:prstGeom>
          <a:gradFill>
            <a:gsLst>
              <a:gs pos="100000">
                <a:schemeClr val="accent1"/>
              </a:gs>
              <a:gs pos="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p>
        </p:txBody>
      </p:sp>
      <p:sp>
        <p:nvSpPr>
          <p:cNvPr id="6" name="Freeform 5"/>
          <p:cNvSpPr/>
          <p:nvPr userDrawn="1"/>
        </p:nvSpPr>
        <p:spPr>
          <a:xfrm flipH="1">
            <a:off x="554182" y="595116"/>
            <a:ext cx="11083636" cy="5667768"/>
          </a:xfrm>
          <a:custGeom>
            <a:avLst/>
            <a:gdLst>
              <a:gd name="connsiteX0" fmla="*/ 11083636 w 11083636"/>
              <a:gd name="connsiteY0" fmla="*/ 0 h 5667768"/>
              <a:gd name="connsiteX1" fmla="*/ 4228270 w 11083636"/>
              <a:gd name="connsiteY1" fmla="*/ 0 h 5667768"/>
              <a:gd name="connsiteX2" fmla="*/ 4107388 w 11083636"/>
              <a:gd name="connsiteY2" fmla="*/ 42907 h 5667768"/>
              <a:gd name="connsiteX3" fmla="*/ 3435929 w 11083636"/>
              <a:gd name="connsiteY3" fmla="*/ 486249 h 5667768"/>
              <a:gd name="connsiteX4" fmla="*/ 2675903 w 11083636"/>
              <a:gd name="connsiteY4" fmla="*/ 112751 h 5667768"/>
              <a:gd name="connsiteX5" fmla="*/ 1871406 w 11083636"/>
              <a:gd name="connsiteY5" fmla="*/ 564422 h 5667768"/>
              <a:gd name="connsiteX6" fmla="*/ 1118982 w 11083636"/>
              <a:gd name="connsiteY6" fmla="*/ 387200 h 5667768"/>
              <a:gd name="connsiteX7" fmla="*/ 1089801 w 11083636"/>
              <a:gd name="connsiteY7" fmla="*/ 388767 h 5667768"/>
              <a:gd name="connsiteX8" fmla="*/ 1060620 w 11083636"/>
              <a:gd name="connsiteY8" fmla="*/ 387200 h 5667768"/>
              <a:gd name="connsiteX9" fmla="*/ 308196 w 11083636"/>
              <a:gd name="connsiteY9" fmla="*/ 564422 h 5667768"/>
              <a:gd name="connsiteX10" fmla="*/ 96994 w 11083636"/>
              <a:gd name="connsiteY10" fmla="*/ 459697 h 5667768"/>
              <a:gd name="connsiteX11" fmla="*/ 0 w 11083636"/>
              <a:gd name="connsiteY11" fmla="*/ 390907 h 5667768"/>
              <a:gd name="connsiteX12" fmla="*/ 0 w 11083636"/>
              <a:gd name="connsiteY12" fmla="*/ 5667768 h 5667768"/>
              <a:gd name="connsiteX13" fmla="*/ 11083636 w 11083636"/>
              <a:gd name="connsiteY13" fmla="*/ 5667768 h 56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3636" h="5667768">
                <a:moveTo>
                  <a:pt x="11083636" y="0"/>
                </a:moveTo>
                <a:lnTo>
                  <a:pt x="4228270" y="0"/>
                </a:lnTo>
                <a:lnTo>
                  <a:pt x="4107388" y="42907"/>
                </a:lnTo>
                <a:cubicBezTo>
                  <a:pt x="3786171" y="194352"/>
                  <a:pt x="3793692" y="462235"/>
                  <a:pt x="3435929" y="486249"/>
                </a:cubicBezTo>
                <a:cubicBezTo>
                  <a:pt x="3027057" y="513694"/>
                  <a:pt x="2936656" y="99722"/>
                  <a:pt x="2675903" y="112751"/>
                </a:cubicBezTo>
                <a:cubicBezTo>
                  <a:pt x="2415149" y="125780"/>
                  <a:pt x="2160990" y="479127"/>
                  <a:pt x="1871406" y="564422"/>
                </a:cubicBezTo>
                <a:cubicBezTo>
                  <a:pt x="1636120" y="633725"/>
                  <a:pt x="1321497" y="395544"/>
                  <a:pt x="1118982" y="387200"/>
                </a:cubicBezTo>
                <a:lnTo>
                  <a:pt x="1089801" y="388767"/>
                </a:lnTo>
                <a:lnTo>
                  <a:pt x="1060620" y="387200"/>
                </a:lnTo>
                <a:cubicBezTo>
                  <a:pt x="858105" y="395544"/>
                  <a:pt x="543482" y="633725"/>
                  <a:pt x="308196" y="564422"/>
                </a:cubicBezTo>
                <a:cubicBezTo>
                  <a:pt x="235800" y="543099"/>
                  <a:pt x="165618" y="505022"/>
                  <a:pt x="96994" y="459697"/>
                </a:cubicBezTo>
                <a:lnTo>
                  <a:pt x="0" y="390907"/>
                </a:lnTo>
                <a:lnTo>
                  <a:pt x="0" y="5667768"/>
                </a:lnTo>
                <a:lnTo>
                  <a:pt x="11083636" y="5667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4"/>
              </a:solidFill>
            </a:endParaRPr>
          </a:p>
        </p:txBody>
      </p:sp>
      <p:sp>
        <p:nvSpPr>
          <p:cNvPr id="3" name="Title 2"/>
          <p:cNvSpPr>
            <a:spLocks noGrp="1"/>
          </p:cNvSpPr>
          <p:nvPr>
            <p:ph type="title"/>
          </p:nvPr>
        </p:nvSpPr>
        <p:spPr>
          <a:xfrm>
            <a:off x="915995" y="800693"/>
            <a:ext cx="10515600" cy="824908"/>
          </a:xfrm>
        </p:spPr>
        <p:txBody>
          <a:bodyPr/>
          <a:lstStyle/>
          <a:p>
            <a:r>
              <a:rPr lang="en-US" dirty="0"/>
              <a:t>Click to edit Master title style</a:t>
            </a:r>
            <a:endParaRPr lang="en-US" dirty="0"/>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Title Only v3">
    <p:spTree>
      <p:nvGrpSpPr>
        <p:cNvPr id="1" name=""/>
        <p:cNvGrpSpPr/>
        <p:nvPr/>
      </p:nvGrpSpPr>
      <p:grpSpPr>
        <a:xfrm>
          <a:off x="0" y="0"/>
          <a:ext cx="0" cy="0"/>
          <a:chOff x="0" y="0"/>
          <a:chExt cx="0" cy="0"/>
        </a:xfrm>
      </p:grpSpPr>
      <p:sp>
        <p:nvSpPr>
          <p:cNvPr id="25" name="Freeform 34"/>
          <p:cNvSpPr/>
          <p:nvPr userDrawn="1"/>
        </p:nvSpPr>
        <p:spPr bwMode="auto">
          <a:xfrm>
            <a:off x="1548278" y="1010761"/>
            <a:ext cx="404813" cy="234950"/>
          </a:xfrm>
          <a:custGeom>
            <a:avLst/>
            <a:gdLst>
              <a:gd name="T0" fmla="*/ 92 w 107"/>
              <a:gd name="T1" fmla="*/ 26 h 62"/>
              <a:gd name="T2" fmla="*/ 89 w 107"/>
              <a:gd name="T3" fmla="*/ 26 h 62"/>
              <a:gd name="T4" fmla="*/ 67 w 107"/>
              <a:gd name="T5" fmla="*/ 9 h 62"/>
              <a:gd name="T6" fmla="*/ 53 w 107"/>
              <a:gd name="T7" fmla="*/ 14 h 62"/>
              <a:gd name="T8" fmla="*/ 37 w 107"/>
              <a:gd name="T9" fmla="*/ 0 h 62"/>
              <a:gd name="T10" fmla="*/ 22 w 107"/>
              <a:gd name="T11" fmla="*/ 15 h 62"/>
              <a:gd name="T12" fmla="*/ 22 w 107"/>
              <a:gd name="T13" fmla="*/ 16 h 62"/>
              <a:gd name="T14" fmla="*/ 18 w 107"/>
              <a:gd name="T15" fmla="*/ 15 h 62"/>
              <a:gd name="T16" fmla="*/ 0 w 107"/>
              <a:gd name="T17" fmla="*/ 34 h 62"/>
              <a:gd name="T18" fmla="*/ 18 w 107"/>
              <a:gd name="T19" fmla="*/ 53 h 62"/>
              <a:gd name="T20" fmla="*/ 27 w 107"/>
              <a:gd name="T21" fmla="*/ 51 h 62"/>
              <a:gd name="T22" fmla="*/ 44 w 107"/>
              <a:gd name="T23" fmla="*/ 62 h 62"/>
              <a:gd name="T24" fmla="*/ 60 w 107"/>
              <a:gd name="T25" fmla="*/ 54 h 62"/>
              <a:gd name="T26" fmla="*/ 67 w 107"/>
              <a:gd name="T27" fmla="*/ 55 h 62"/>
              <a:gd name="T28" fmla="*/ 80 w 107"/>
              <a:gd name="T29" fmla="*/ 51 h 62"/>
              <a:gd name="T30" fmla="*/ 92 w 107"/>
              <a:gd name="T31" fmla="*/ 56 h 62"/>
              <a:gd name="T32" fmla="*/ 107 w 107"/>
              <a:gd name="T33" fmla="*/ 41 h 62"/>
              <a:gd name="T34" fmla="*/ 92 w 10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62">
                <a:moveTo>
                  <a:pt x="92" y="26"/>
                </a:moveTo>
                <a:cubicBezTo>
                  <a:pt x="91" y="26"/>
                  <a:pt x="90" y="26"/>
                  <a:pt x="89" y="26"/>
                </a:cubicBezTo>
                <a:cubicBezTo>
                  <a:pt x="87" y="16"/>
                  <a:pt x="78" y="9"/>
                  <a:pt x="67" y="9"/>
                </a:cubicBezTo>
                <a:cubicBezTo>
                  <a:pt x="62" y="9"/>
                  <a:pt x="57" y="11"/>
                  <a:pt x="53" y="14"/>
                </a:cubicBezTo>
                <a:cubicBezTo>
                  <a:pt x="52" y="6"/>
                  <a:pt x="45" y="0"/>
                  <a:pt x="37" y="0"/>
                </a:cubicBezTo>
                <a:cubicBezTo>
                  <a:pt x="29" y="0"/>
                  <a:pt x="22" y="7"/>
                  <a:pt x="22" y="15"/>
                </a:cubicBezTo>
                <a:cubicBezTo>
                  <a:pt x="22" y="16"/>
                  <a:pt x="22" y="16"/>
                  <a:pt x="22" y="16"/>
                </a:cubicBezTo>
                <a:cubicBezTo>
                  <a:pt x="21" y="16"/>
                  <a:pt x="20" y="15"/>
                  <a:pt x="18" y="15"/>
                </a:cubicBezTo>
                <a:cubicBezTo>
                  <a:pt x="8" y="15"/>
                  <a:pt x="0" y="24"/>
                  <a:pt x="0" y="34"/>
                </a:cubicBezTo>
                <a:cubicBezTo>
                  <a:pt x="0" y="45"/>
                  <a:pt x="8" y="53"/>
                  <a:pt x="18" y="53"/>
                </a:cubicBezTo>
                <a:cubicBezTo>
                  <a:pt x="22" y="53"/>
                  <a:pt x="25" y="52"/>
                  <a:pt x="27" y="51"/>
                </a:cubicBezTo>
                <a:cubicBezTo>
                  <a:pt x="30" y="58"/>
                  <a:pt x="36" y="62"/>
                  <a:pt x="44" y="62"/>
                </a:cubicBezTo>
                <a:cubicBezTo>
                  <a:pt x="51" y="62"/>
                  <a:pt x="57" y="59"/>
                  <a:pt x="60" y="54"/>
                </a:cubicBezTo>
                <a:cubicBezTo>
                  <a:pt x="62" y="54"/>
                  <a:pt x="65" y="55"/>
                  <a:pt x="67" y="55"/>
                </a:cubicBezTo>
                <a:cubicBezTo>
                  <a:pt x="72" y="55"/>
                  <a:pt x="76" y="53"/>
                  <a:pt x="80" y="51"/>
                </a:cubicBezTo>
                <a:cubicBezTo>
                  <a:pt x="83" y="54"/>
                  <a:pt x="87" y="56"/>
                  <a:pt x="92" y="56"/>
                </a:cubicBezTo>
                <a:cubicBezTo>
                  <a:pt x="100" y="56"/>
                  <a:pt x="107" y="50"/>
                  <a:pt x="107" y="41"/>
                </a:cubicBezTo>
                <a:cubicBezTo>
                  <a:pt x="107" y="33"/>
                  <a:pt x="100" y="26"/>
                  <a:pt x="92" y="26"/>
                </a:cubicBezTo>
                <a:close/>
              </a:path>
            </a:pathLst>
          </a:custGeom>
          <a:solidFill>
            <a:schemeClr val="accent1">
              <a:lumMod val="60000"/>
              <a:lumOff val="40000"/>
              <a:alpha val="25000"/>
            </a:schemeClr>
          </a:solidFill>
          <a:ln>
            <a:noFill/>
          </a:ln>
        </p:spPr>
        <p:txBody>
          <a:bodyPr vert="horz" wrap="square" lIns="91440" tIns="45720" rIns="91440" bIns="45720" numCol="1" anchor="t" anchorCtr="0" compatLnSpc="1"/>
          <a:lstStyle/>
          <a:p>
            <a:endParaRPr lang="id-ID"/>
          </a:p>
        </p:txBody>
      </p:sp>
      <p:sp>
        <p:nvSpPr>
          <p:cNvPr id="26" name="Freeform 35"/>
          <p:cNvSpPr/>
          <p:nvPr userDrawn="1"/>
        </p:nvSpPr>
        <p:spPr bwMode="auto">
          <a:xfrm>
            <a:off x="-383511" y="1482887"/>
            <a:ext cx="767021" cy="451599"/>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accent1">
              <a:lumMod val="60000"/>
              <a:lumOff val="40000"/>
              <a:alpha val="25000"/>
            </a:schemeClr>
          </a:solidFill>
          <a:ln>
            <a:noFill/>
          </a:ln>
        </p:spPr>
        <p:txBody>
          <a:bodyPr vert="horz" wrap="square" lIns="91440" tIns="45720" rIns="91440" bIns="45720" numCol="1" anchor="t" anchorCtr="0" compatLnSpc="1"/>
          <a:lstStyle/>
          <a:p>
            <a:endParaRPr lang="id-ID"/>
          </a:p>
        </p:txBody>
      </p:sp>
      <p:sp>
        <p:nvSpPr>
          <p:cNvPr id="27" name="Freeform 35"/>
          <p:cNvSpPr/>
          <p:nvPr userDrawn="1"/>
        </p:nvSpPr>
        <p:spPr bwMode="auto">
          <a:xfrm>
            <a:off x="200505" y="357327"/>
            <a:ext cx="582961" cy="343230"/>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accent1">
              <a:lumMod val="60000"/>
              <a:lumOff val="40000"/>
              <a:alpha val="25000"/>
            </a:schemeClr>
          </a:solidFill>
          <a:ln>
            <a:noFill/>
          </a:ln>
        </p:spPr>
        <p:txBody>
          <a:bodyPr vert="horz" wrap="square" lIns="91440" tIns="45720" rIns="91440" bIns="45720" numCol="1" anchor="t" anchorCtr="0" compatLnSpc="1"/>
          <a:lstStyle/>
          <a:p>
            <a:endParaRPr lang="id-ID"/>
          </a:p>
        </p:txBody>
      </p:sp>
      <p:sp>
        <p:nvSpPr>
          <p:cNvPr id="6" name="Freeform 30"/>
          <p:cNvSpPr/>
          <p:nvPr userDrawn="1"/>
        </p:nvSpPr>
        <p:spPr bwMode="auto">
          <a:xfrm>
            <a:off x="11206541" y="270249"/>
            <a:ext cx="756642" cy="428063"/>
          </a:xfrm>
          <a:custGeom>
            <a:avLst/>
            <a:gdLst>
              <a:gd name="T0" fmla="*/ 954 w 1034"/>
              <a:gd name="T1" fmla="*/ 252 h 583"/>
              <a:gd name="T2" fmla="*/ 954 w 1034"/>
              <a:gd name="T3" fmla="*/ 249 h 583"/>
              <a:gd name="T4" fmla="*/ 815 w 1034"/>
              <a:gd name="T5" fmla="*/ 110 h 583"/>
              <a:gd name="T6" fmla="*/ 767 w 1034"/>
              <a:gd name="T7" fmla="*/ 119 h 583"/>
              <a:gd name="T8" fmla="*/ 578 w 1034"/>
              <a:gd name="T9" fmla="*/ 0 h 583"/>
              <a:gd name="T10" fmla="*/ 377 w 1034"/>
              <a:gd name="T11" fmla="*/ 152 h 583"/>
              <a:gd name="T12" fmla="*/ 301 w 1034"/>
              <a:gd name="T13" fmla="*/ 131 h 583"/>
              <a:gd name="T14" fmla="*/ 150 w 1034"/>
              <a:gd name="T15" fmla="*/ 282 h 583"/>
              <a:gd name="T16" fmla="*/ 0 w 1034"/>
              <a:gd name="T17" fmla="*/ 432 h 583"/>
              <a:gd name="T18" fmla="*/ 150 w 1034"/>
              <a:gd name="T19" fmla="*/ 583 h 583"/>
              <a:gd name="T20" fmla="*/ 853 w 1034"/>
              <a:gd name="T21" fmla="*/ 583 h 583"/>
              <a:gd name="T22" fmla="*/ 1034 w 1034"/>
              <a:gd name="T23" fmla="*/ 402 h 583"/>
              <a:gd name="T24" fmla="*/ 954 w 1034"/>
              <a:gd name="T25" fmla="*/ 2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4" h="583">
                <a:moveTo>
                  <a:pt x="954" y="252"/>
                </a:moveTo>
                <a:cubicBezTo>
                  <a:pt x="954" y="251"/>
                  <a:pt x="954" y="250"/>
                  <a:pt x="954" y="249"/>
                </a:cubicBezTo>
                <a:cubicBezTo>
                  <a:pt x="954" y="172"/>
                  <a:pt x="892" y="110"/>
                  <a:pt x="815" y="110"/>
                </a:cubicBezTo>
                <a:cubicBezTo>
                  <a:pt x="798" y="110"/>
                  <a:pt x="782" y="113"/>
                  <a:pt x="767" y="119"/>
                </a:cubicBezTo>
                <a:cubicBezTo>
                  <a:pt x="733" y="49"/>
                  <a:pt x="661" y="0"/>
                  <a:pt x="578" y="0"/>
                </a:cubicBezTo>
                <a:cubicBezTo>
                  <a:pt x="482" y="0"/>
                  <a:pt x="402" y="64"/>
                  <a:pt x="377" y="152"/>
                </a:cubicBezTo>
                <a:cubicBezTo>
                  <a:pt x="354" y="139"/>
                  <a:pt x="328" y="131"/>
                  <a:pt x="301" y="131"/>
                </a:cubicBezTo>
                <a:cubicBezTo>
                  <a:pt x="218" y="131"/>
                  <a:pt x="150" y="199"/>
                  <a:pt x="150" y="282"/>
                </a:cubicBezTo>
                <a:cubicBezTo>
                  <a:pt x="67" y="282"/>
                  <a:pt x="0" y="349"/>
                  <a:pt x="0" y="432"/>
                </a:cubicBezTo>
                <a:cubicBezTo>
                  <a:pt x="0" y="515"/>
                  <a:pt x="67" y="583"/>
                  <a:pt x="150" y="583"/>
                </a:cubicBezTo>
                <a:cubicBezTo>
                  <a:pt x="853" y="583"/>
                  <a:pt x="853" y="583"/>
                  <a:pt x="853" y="583"/>
                </a:cubicBezTo>
                <a:cubicBezTo>
                  <a:pt x="953" y="583"/>
                  <a:pt x="1034" y="502"/>
                  <a:pt x="1034" y="402"/>
                </a:cubicBezTo>
                <a:cubicBezTo>
                  <a:pt x="1034" y="339"/>
                  <a:pt x="1002" y="284"/>
                  <a:pt x="954" y="25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7" name="Slide Number Placeholder 5"/>
          <p:cNvSpPr txBox="1"/>
          <p:nvPr userDrawn="1"/>
        </p:nvSpPr>
        <p:spPr>
          <a:xfrm>
            <a:off x="11382376" y="326491"/>
            <a:ext cx="468000" cy="365125"/>
          </a:xfrm>
          <a:prstGeom prst="rect">
            <a:avLst/>
          </a:prstGeom>
        </p:spPr>
        <p:txBody>
          <a:bodyPr vert="horz" lIns="91440" tIns="45720" rIns="91440" bIns="4572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4E97F8-F2EB-4E84-BA61-217D6A6B81BD}" type="slidenum">
              <a:rPr lang="id-ID" smtClean="0">
                <a:solidFill>
                  <a:schemeClr val="bg1"/>
                </a:solidFill>
              </a:rPr>
            </a:fld>
            <a:endParaRPr lang="id-ID" dirty="0">
              <a:solidFill>
                <a:schemeClr val="bg1"/>
              </a:solidFill>
            </a:endParaRPr>
          </a:p>
        </p:txBody>
      </p:sp>
      <p:grpSp>
        <p:nvGrpSpPr>
          <p:cNvPr id="17" name="Group 16"/>
          <p:cNvGrpSpPr/>
          <p:nvPr userDrawn="1"/>
        </p:nvGrpSpPr>
        <p:grpSpPr>
          <a:xfrm>
            <a:off x="338952" y="6409324"/>
            <a:ext cx="224082" cy="221156"/>
            <a:chOff x="4328868" y="5502988"/>
            <a:chExt cx="500307" cy="493774"/>
          </a:xfrm>
        </p:grpSpPr>
        <p:sp>
          <p:nvSpPr>
            <p:cNvPr id="18" name="Freeform 1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sp>
          <p:nvSpPr>
            <p:cNvPr id="19" name="Freeform 1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grpSp>
      <p:grpSp>
        <p:nvGrpSpPr>
          <p:cNvPr id="20" name="Group 19"/>
          <p:cNvGrpSpPr/>
          <p:nvPr userDrawn="1"/>
        </p:nvGrpSpPr>
        <p:grpSpPr>
          <a:xfrm flipH="1">
            <a:off x="11637433" y="6409324"/>
            <a:ext cx="224082" cy="221156"/>
            <a:chOff x="4328868" y="5502988"/>
            <a:chExt cx="500307" cy="493774"/>
          </a:xfrm>
        </p:grpSpPr>
        <p:sp>
          <p:nvSpPr>
            <p:cNvPr id="21" name="Freeform 2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sp>
          <p:nvSpPr>
            <p:cNvPr id="22" name="Freeform 2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grpSp>
      <p:sp>
        <p:nvSpPr>
          <p:cNvPr id="23" name="Title 1"/>
          <p:cNvSpPr>
            <a:spLocks noGrp="1"/>
          </p:cNvSpPr>
          <p:nvPr>
            <p:ph type="title"/>
          </p:nvPr>
        </p:nvSpPr>
        <p:spPr>
          <a:xfrm>
            <a:off x="845761" y="623789"/>
            <a:ext cx="10515600" cy="911682"/>
          </a:xfrm>
        </p:spPr>
        <p:txBody>
          <a:bodyPr/>
          <a:lstStyle>
            <a:lvl1pPr algn="ctr">
              <a:defRPr b="1"/>
            </a:lvl1pPr>
          </a:lstStyle>
          <a:p>
            <a:r>
              <a:rPr lang="en-US" dirty="0"/>
              <a:t>Click to edit Master title style</a:t>
            </a:r>
            <a:endParaRPr lang="id-ID" dirty="0"/>
          </a:p>
        </p:txBody>
      </p:sp>
      <p:sp>
        <p:nvSpPr>
          <p:cNvPr id="24" name="Text Placeholder 11"/>
          <p:cNvSpPr>
            <a:spLocks noGrp="1"/>
          </p:cNvSpPr>
          <p:nvPr>
            <p:ph type="body" sz="quarter" idx="13"/>
          </p:nvPr>
        </p:nvSpPr>
        <p:spPr>
          <a:xfrm>
            <a:off x="845761" y="1341975"/>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showMasterSp="0">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showMasterSp="0">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8" Type="http://schemas.openxmlformats.org/officeDocument/2006/relationships/theme" Target="../theme/theme1.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100000">
              <a:srgbClr val="489291"/>
            </a:gs>
            <a:gs pos="0">
              <a:srgbClr val="2DA582">
                <a:alpha val="8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3.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image" Target="../media/image8.png"/><Relationship Id="rId7"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6" Type="http://schemas.openxmlformats.org/officeDocument/2006/relationships/notesSlide" Target="../notesSlides/notesSlide9.xml"/><Relationship Id="rId15" Type="http://schemas.openxmlformats.org/officeDocument/2006/relationships/slideLayout" Target="../slideLayouts/slideLayout43.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notesSlide" Target="../notesSlides/notesSlide2.xml"/><Relationship Id="rId15" Type="http://schemas.openxmlformats.org/officeDocument/2006/relationships/slideLayout" Target="../slideLayouts/slideLayout43.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9" Type="http://schemas.openxmlformats.org/officeDocument/2006/relationships/diagramLayout" Target="../diagrams/layout2.xml"/><Relationship Id="rId8" Type="http://schemas.openxmlformats.org/officeDocument/2006/relationships/diagramData" Target="../diagrams/data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3" Type="http://schemas.openxmlformats.org/officeDocument/2006/relationships/notesSlide" Target="../notesSlides/notesSlide7.xml"/><Relationship Id="rId22" Type="http://schemas.openxmlformats.org/officeDocument/2006/relationships/slideLayout" Target="../slideLayouts/slideLayout43.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16.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image" Target="../media/image5.png"/><Relationship Id="rId13" Type="http://schemas.openxmlformats.org/officeDocument/2006/relationships/image" Target="../media/image4.png"/><Relationship Id="rId12" Type="http://schemas.microsoft.com/office/2007/relationships/diagramDrawing" Target="../diagrams/drawing2.xml"/><Relationship Id="rId11" Type="http://schemas.openxmlformats.org/officeDocument/2006/relationships/diagramColors" Target="../diagrams/colors2.xml"/><Relationship Id="rId10" Type="http://schemas.openxmlformats.org/officeDocument/2006/relationships/diagramQuickStyle" Target="../diagrams/quickStyle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 name="Freeform 218"/>
          <p:cNvSpPr/>
          <p:nvPr/>
        </p:nvSpPr>
        <p:spPr>
          <a:xfrm flipH="1">
            <a:off x="107092" y="474267"/>
            <a:ext cx="11975579" cy="6160666"/>
          </a:xfrm>
          <a:custGeom>
            <a:avLst/>
            <a:gdLst>
              <a:gd name="connsiteX0" fmla="*/ 11083636 w 11083636"/>
              <a:gd name="connsiteY0" fmla="*/ 0 h 5667768"/>
              <a:gd name="connsiteX1" fmla="*/ 4228270 w 11083636"/>
              <a:gd name="connsiteY1" fmla="*/ 0 h 5667768"/>
              <a:gd name="connsiteX2" fmla="*/ 4107388 w 11083636"/>
              <a:gd name="connsiteY2" fmla="*/ 42907 h 5667768"/>
              <a:gd name="connsiteX3" fmla="*/ 3435929 w 11083636"/>
              <a:gd name="connsiteY3" fmla="*/ 486249 h 5667768"/>
              <a:gd name="connsiteX4" fmla="*/ 2675903 w 11083636"/>
              <a:gd name="connsiteY4" fmla="*/ 112751 h 5667768"/>
              <a:gd name="connsiteX5" fmla="*/ 1871406 w 11083636"/>
              <a:gd name="connsiteY5" fmla="*/ 564422 h 5667768"/>
              <a:gd name="connsiteX6" fmla="*/ 1118982 w 11083636"/>
              <a:gd name="connsiteY6" fmla="*/ 387200 h 5667768"/>
              <a:gd name="connsiteX7" fmla="*/ 1089801 w 11083636"/>
              <a:gd name="connsiteY7" fmla="*/ 388767 h 5667768"/>
              <a:gd name="connsiteX8" fmla="*/ 1060620 w 11083636"/>
              <a:gd name="connsiteY8" fmla="*/ 387200 h 5667768"/>
              <a:gd name="connsiteX9" fmla="*/ 308196 w 11083636"/>
              <a:gd name="connsiteY9" fmla="*/ 564422 h 5667768"/>
              <a:gd name="connsiteX10" fmla="*/ 96994 w 11083636"/>
              <a:gd name="connsiteY10" fmla="*/ 459697 h 5667768"/>
              <a:gd name="connsiteX11" fmla="*/ 0 w 11083636"/>
              <a:gd name="connsiteY11" fmla="*/ 390907 h 5667768"/>
              <a:gd name="connsiteX12" fmla="*/ 0 w 11083636"/>
              <a:gd name="connsiteY12" fmla="*/ 5667768 h 5667768"/>
              <a:gd name="connsiteX13" fmla="*/ 11083636 w 11083636"/>
              <a:gd name="connsiteY13" fmla="*/ 5667768 h 56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3636" h="5667768">
                <a:moveTo>
                  <a:pt x="11083636" y="0"/>
                </a:moveTo>
                <a:lnTo>
                  <a:pt x="4228270" y="0"/>
                </a:lnTo>
                <a:lnTo>
                  <a:pt x="4107388" y="42907"/>
                </a:lnTo>
                <a:cubicBezTo>
                  <a:pt x="3786171" y="194352"/>
                  <a:pt x="3793692" y="462235"/>
                  <a:pt x="3435929" y="486249"/>
                </a:cubicBezTo>
                <a:cubicBezTo>
                  <a:pt x="3027057" y="513694"/>
                  <a:pt x="2936656" y="99722"/>
                  <a:pt x="2675903" y="112751"/>
                </a:cubicBezTo>
                <a:cubicBezTo>
                  <a:pt x="2415149" y="125780"/>
                  <a:pt x="2160990" y="479127"/>
                  <a:pt x="1871406" y="564422"/>
                </a:cubicBezTo>
                <a:cubicBezTo>
                  <a:pt x="1636120" y="633725"/>
                  <a:pt x="1321497" y="395544"/>
                  <a:pt x="1118982" y="387200"/>
                </a:cubicBezTo>
                <a:lnTo>
                  <a:pt x="1089801" y="388767"/>
                </a:lnTo>
                <a:lnTo>
                  <a:pt x="1060620" y="387200"/>
                </a:lnTo>
                <a:cubicBezTo>
                  <a:pt x="858105" y="395544"/>
                  <a:pt x="543482" y="633725"/>
                  <a:pt x="308196" y="564422"/>
                </a:cubicBezTo>
                <a:cubicBezTo>
                  <a:pt x="235800" y="543099"/>
                  <a:pt x="165618" y="505022"/>
                  <a:pt x="96994" y="459697"/>
                </a:cubicBezTo>
                <a:lnTo>
                  <a:pt x="0" y="390907"/>
                </a:lnTo>
                <a:lnTo>
                  <a:pt x="0" y="5667768"/>
                </a:lnTo>
                <a:lnTo>
                  <a:pt x="11083636" y="566776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sp>
        <p:nvSpPr>
          <p:cNvPr id="333" name="文本框 332"/>
          <p:cNvSpPr txBox="1"/>
          <p:nvPr/>
        </p:nvSpPr>
        <p:spPr>
          <a:xfrm>
            <a:off x="4241734" y="2949852"/>
            <a:ext cx="5537448" cy="830997"/>
          </a:xfrm>
          <a:prstGeom prst="rect">
            <a:avLst/>
          </a:prstGeom>
          <a:noFill/>
        </p:spPr>
        <p:txBody>
          <a:bodyPr wrap="square" rtlCol="0">
            <a:spAutoFit/>
          </a:bodyPr>
          <a:lstStyle/>
          <a:p>
            <a:pPr algn="ctr"/>
            <a:r>
              <a:rPr lang="zh-CN" altLang="en-US" sz="4800" b="1" dirty="0">
                <a:solidFill>
                  <a:srgbClr val="2C8384"/>
                </a:solidFill>
                <a:latin typeface="微软雅黑" panose="020B0503020204020204" pitchFamily="34" charset="-122"/>
                <a:ea typeface="微软雅黑" panose="020B0503020204020204" pitchFamily="34" charset="-122"/>
                <a:sym typeface="Arial" panose="020B0604020202020204"/>
              </a:rPr>
              <a:t>石杉碱甲注射液</a:t>
            </a:r>
            <a:endParaRPr lang="en-US" altLang="zh-CN" sz="48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sp>
        <p:nvSpPr>
          <p:cNvPr id="336" name="文本框 335"/>
          <p:cNvSpPr txBox="1"/>
          <p:nvPr/>
        </p:nvSpPr>
        <p:spPr>
          <a:xfrm>
            <a:off x="4892654" y="2265008"/>
            <a:ext cx="1399742"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Arial" panose="020B0604020202020204"/>
                <a:ea typeface="微软雅黑" panose="020B0503020204020204" pitchFamily="34" charset="-122"/>
                <a:sym typeface="Arial" panose="020B0604020202020204"/>
              </a:rPr>
              <a:t>凡坦</a:t>
            </a:r>
            <a:r>
              <a:rPr lang="en-US" altLang="zh-CN" sz="3600" b="1" baseline="30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a:rPr>
              <a:t>®</a:t>
            </a:r>
            <a:endParaRPr lang="en-US" sz="3600" b="1" baseline="30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a:endParaRPr>
          </a:p>
        </p:txBody>
      </p:sp>
      <p:pic>
        <p:nvPicPr>
          <p:cNvPr id="3" name="图片 2" descr="C:/Users/边圣杰/Desktop/微信图片_20250714152858.png微信图片_20250714152858"/>
          <p:cNvPicPr>
            <a:picLocks noChangeAspect="1"/>
          </p:cNvPicPr>
          <p:nvPr/>
        </p:nvPicPr>
        <p:blipFill rotWithShape="1">
          <a:blip r:embed="rId1"/>
          <a:srcRect l="5710" r="5710"/>
          <a:stretch>
            <a:fillRect/>
          </a:stretch>
        </p:blipFill>
        <p:spPr>
          <a:xfrm>
            <a:off x="998855" y="2182495"/>
            <a:ext cx="2753360" cy="3573145"/>
          </a:xfrm>
          <a:prstGeom prst="rect">
            <a:avLst/>
          </a:prstGeom>
        </p:spPr>
      </p:pic>
      <p:sp>
        <p:nvSpPr>
          <p:cNvPr id="30" name="文本框 29"/>
          <p:cNvSpPr txBox="1"/>
          <p:nvPr/>
        </p:nvSpPr>
        <p:spPr>
          <a:xfrm>
            <a:off x="109329" y="51069"/>
            <a:ext cx="11973343" cy="400110"/>
          </a:xfrm>
          <a:prstGeom prst="rect">
            <a:avLst/>
          </a:prstGeom>
          <a:noFill/>
        </p:spPr>
        <p:txBody>
          <a:bodyPr wrap="square" rtlCol="0">
            <a:spAutoFit/>
          </a:bodyPr>
          <a:lstStyle/>
          <a:p>
            <a:r>
              <a:rPr lang="zh-CN" altLang="en-US" sz="2000" b="1" dirty="0">
                <a:solidFill>
                  <a:schemeClr val="bg1"/>
                </a:solidFill>
                <a:latin typeface="Arial" panose="020B0604020202020204"/>
                <a:ea typeface="微软雅黑" panose="020B0503020204020204" pitchFamily="34" charset="-122"/>
                <a:sym typeface="Arial" panose="020B0604020202020204"/>
              </a:rPr>
              <a:t>申报条件：</a:t>
            </a:r>
            <a:r>
              <a:rPr lang="en-US" altLang="zh-CN" sz="2000" b="1" dirty="0">
                <a:solidFill>
                  <a:schemeClr val="bg1"/>
                </a:solidFill>
                <a:latin typeface="Arial" panose="020B0604020202020204"/>
                <a:ea typeface="微软雅黑" panose="020B0503020204020204" pitchFamily="34" charset="-122"/>
                <a:sym typeface="Arial" panose="020B0604020202020204"/>
              </a:rPr>
              <a:t>《</a:t>
            </a:r>
            <a:r>
              <a:rPr lang="zh-CN" altLang="en-US" sz="2000" b="1" dirty="0">
                <a:solidFill>
                  <a:schemeClr val="bg1"/>
                </a:solidFill>
                <a:latin typeface="Arial" panose="020B0604020202020204"/>
                <a:ea typeface="微软雅黑" panose="020B0503020204020204" pitchFamily="34" charset="-122"/>
                <a:sym typeface="Arial" panose="020B0604020202020204"/>
              </a:rPr>
              <a:t>第一批罕见病目录</a:t>
            </a:r>
            <a:r>
              <a:rPr lang="en-US" altLang="zh-CN" sz="2000" b="1" dirty="0">
                <a:solidFill>
                  <a:schemeClr val="bg1"/>
                </a:solidFill>
                <a:latin typeface="Arial" panose="020B0604020202020204"/>
                <a:ea typeface="微软雅黑" panose="020B0503020204020204" pitchFamily="34" charset="-122"/>
                <a:sym typeface="Arial" panose="020B0604020202020204"/>
              </a:rPr>
              <a:t>》</a:t>
            </a:r>
            <a:r>
              <a:rPr lang="zh-CN" altLang="en-US" sz="2000" b="1" dirty="0">
                <a:solidFill>
                  <a:schemeClr val="bg1"/>
                </a:solidFill>
                <a:latin typeface="Arial" panose="020B0604020202020204"/>
                <a:ea typeface="微软雅黑" panose="020B0503020204020204" pitchFamily="34" charset="-122"/>
                <a:sym typeface="Arial" panose="020B0604020202020204"/>
              </a:rPr>
              <a:t>所收录罕见病的药品</a:t>
            </a:r>
            <a:endParaRPr lang="en-US" altLang="zh-CN" sz="2000" b="1" dirty="0">
              <a:solidFill>
                <a:schemeClr val="bg1"/>
              </a:solidFill>
              <a:latin typeface="Arial" panose="020B0604020202020204"/>
              <a:ea typeface="微软雅黑" panose="020B0503020204020204" pitchFamily="34" charset="-122"/>
              <a:sym typeface="Arial" panose="020B0604020202020204"/>
            </a:endParaRPr>
          </a:p>
        </p:txBody>
      </p:sp>
      <p:cxnSp>
        <p:nvCxnSpPr>
          <p:cNvPr id="13" name="Straight Connector 12"/>
          <p:cNvCxnSpPr/>
          <p:nvPr/>
        </p:nvCxnSpPr>
        <p:spPr>
          <a:xfrm>
            <a:off x="6528438" y="118668"/>
            <a:ext cx="0" cy="288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图片 3" descr="e4b8711e0a7777341d738dd145a15be"/>
          <p:cNvPicPr>
            <a:picLocks noChangeAspect="1"/>
          </p:cNvPicPr>
          <p:nvPr/>
        </p:nvPicPr>
        <p:blipFill rotWithShape="1">
          <a:blip r:embed="rId2"/>
          <a:srcRect l="23849" t="24567" r="26089" b="22216"/>
          <a:stretch>
            <a:fillRect/>
          </a:stretch>
        </p:blipFill>
        <p:spPr>
          <a:xfrm>
            <a:off x="431984" y="657991"/>
            <a:ext cx="691649" cy="540000"/>
          </a:xfrm>
          <a:prstGeom prst="rect">
            <a:avLst/>
          </a:prstGeom>
          <a:noFill/>
          <a:ln w="9525">
            <a:noFill/>
          </a:ln>
        </p:spPr>
      </p:pic>
      <p:sp>
        <p:nvSpPr>
          <p:cNvPr id="4" name="文本框 3"/>
          <p:cNvSpPr txBox="1"/>
          <p:nvPr/>
        </p:nvSpPr>
        <p:spPr>
          <a:xfrm>
            <a:off x="4892654" y="3960982"/>
            <a:ext cx="7034302" cy="1705403"/>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唯一</a:t>
            </a:r>
            <a:r>
              <a:rPr lang="zh-CN" altLang="en-US" b="1" dirty="0">
                <a:latin typeface="微软雅黑" panose="020B0503020204020204" pitchFamily="34" charset="-122"/>
                <a:ea typeface="微软雅黑" panose="020B0503020204020204" pitchFamily="34" charset="-122"/>
                <a:sym typeface="Arial" panose="020B0604020202020204"/>
              </a:rPr>
              <a:t>有多项临床研究数据支持疗效与安全性的胆碱酯酶抑制剂</a:t>
            </a:r>
            <a:endParaRPr lang="en-US" altLang="zh-CN" b="1"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多重获益</a:t>
            </a:r>
            <a:r>
              <a:rPr lang="zh-CN" altLang="en-US" b="1" dirty="0">
                <a:latin typeface="微软雅黑" panose="020B0503020204020204" pitchFamily="34" charset="-122"/>
                <a:ea typeface="微软雅黑" panose="020B0503020204020204" pitchFamily="34" charset="-122"/>
                <a:sym typeface="Arial" panose="020B0604020202020204"/>
              </a:rPr>
              <a:t>，改善症状的同时，降低抗</a:t>
            </a:r>
            <a:r>
              <a:rPr lang="en-US" altLang="zh-CN" b="1" dirty="0" err="1">
                <a:latin typeface="微软雅黑" panose="020B0503020204020204" pitchFamily="34" charset="-122"/>
                <a:ea typeface="微软雅黑" panose="020B0503020204020204" pitchFamily="34" charset="-122"/>
                <a:sym typeface="Arial" panose="020B0604020202020204"/>
              </a:rPr>
              <a:t>AChR</a:t>
            </a:r>
            <a:r>
              <a:rPr lang="zh-CN" altLang="en-US" b="1" dirty="0">
                <a:latin typeface="微软雅黑" panose="020B0503020204020204" pitchFamily="34" charset="-122"/>
                <a:ea typeface="微软雅黑" panose="020B0503020204020204" pitchFamily="34" charset="-122"/>
                <a:sym typeface="Arial" panose="020B0604020202020204"/>
              </a:rPr>
              <a:t>抗体水平</a:t>
            </a:r>
            <a:endParaRPr lang="en-US" altLang="zh-CN" b="1"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安全性高</a:t>
            </a:r>
            <a:r>
              <a:rPr lang="zh-CN" altLang="en-US" b="1" dirty="0">
                <a:latin typeface="微软雅黑" panose="020B0503020204020204" pitchFamily="34" charset="-122"/>
                <a:ea typeface="微软雅黑" panose="020B0503020204020204" pitchFamily="34" charset="-122"/>
                <a:sym typeface="Arial" panose="020B0604020202020204"/>
              </a:rPr>
              <a:t>，同类药中，</a:t>
            </a:r>
            <a:r>
              <a:rPr lang="en-US" altLang="zh-CN" b="1" dirty="0">
                <a:latin typeface="微软雅黑" panose="020B0503020204020204" pitchFamily="34" charset="-122"/>
                <a:ea typeface="微软雅黑" panose="020B0503020204020204" pitchFamily="34" charset="-122"/>
                <a:sym typeface="Arial" panose="020B0604020202020204"/>
              </a:rPr>
              <a:t>AE</a:t>
            </a:r>
            <a:r>
              <a:rPr lang="zh-CN" altLang="en-US" b="1" dirty="0">
                <a:latin typeface="微软雅黑" panose="020B0503020204020204" pitchFamily="34" charset="-122"/>
                <a:ea typeface="微软雅黑" panose="020B0503020204020204" pitchFamily="34" charset="-122"/>
                <a:sym typeface="Arial" panose="020B0604020202020204"/>
              </a:rPr>
              <a:t>最少</a:t>
            </a:r>
            <a:endParaRPr lang="en-US" altLang="zh-CN" b="1"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获益人群最广泛</a:t>
            </a:r>
            <a:r>
              <a:rPr lang="zh-CN" altLang="en-US" b="1" dirty="0">
                <a:latin typeface="微软雅黑" panose="020B0503020204020204" pitchFamily="34" charset="-122"/>
                <a:ea typeface="微软雅黑" panose="020B0503020204020204" pitchFamily="34" charset="-122"/>
                <a:sym typeface="Arial" panose="020B0604020202020204"/>
              </a:rPr>
              <a:t>：各种</a:t>
            </a:r>
            <a:r>
              <a:rPr lang="en-US" altLang="zh-CN" b="1" dirty="0">
                <a:latin typeface="微软雅黑" panose="020B0503020204020204" pitchFamily="34" charset="-122"/>
                <a:ea typeface="微软雅黑" panose="020B0503020204020204" pitchFamily="34" charset="-122"/>
                <a:sym typeface="Arial" panose="020B0604020202020204"/>
              </a:rPr>
              <a:t>MG</a:t>
            </a:r>
            <a:r>
              <a:rPr lang="zh-CN" altLang="en-US" b="1" dirty="0">
                <a:latin typeface="微软雅黑" panose="020B0503020204020204" pitchFamily="34" charset="-122"/>
                <a:ea typeface="微软雅黑" panose="020B0503020204020204" pitchFamily="34" charset="-122"/>
                <a:sym typeface="Arial" panose="020B0604020202020204"/>
              </a:rPr>
              <a:t>亚型、儿科患者</a:t>
            </a:r>
            <a:endParaRPr lang="zh-CN" altLang="en-US" sz="1800" b="1" dirty="0">
              <a:latin typeface="微软雅黑" panose="020B0503020204020204" pitchFamily="34" charset="-122"/>
              <a:ea typeface="微软雅黑" panose="020B0503020204020204" pitchFamily="34" charset="-122"/>
              <a:sym typeface="Arial" panose="020B0604020202020204"/>
            </a:endParaRPr>
          </a:p>
        </p:txBody>
      </p:sp>
      <p:sp>
        <p:nvSpPr>
          <p:cNvPr id="5" name="文本框 4"/>
          <p:cNvSpPr txBox="1"/>
          <p:nvPr/>
        </p:nvSpPr>
        <p:spPr>
          <a:xfrm>
            <a:off x="7884123" y="6071768"/>
            <a:ext cx="6175512" cy="369332"/>
          </a:xfrm>
          <a:prstGeom prst="rect">
            <a:avLst/>
          </a:prstGeom>
          <a:noFill/>
        </p:spPr>
        <p:txBody>
          <a:bodyPr wrap="square">
            <a:spAutoFit/>
          </a:bodyPr>
          <a:lstStyle/>
          <a:p>
            <a:r>
              <a:rPr lang="zh-CN" altLang="en-US" sz="1800" b="1" dirty="0">
                <a:latin typeface="Arial" panose="020B0604020202020204"/>
                <a:ea typeface="微软雅黑" panose="020B0503020204020204" pitchFamily="34" charset="-122"/>
                <a:sym typeface="Arial" panose="020B0604020202020204"/>
              </a:rPr>
              <a:t>申报企业：万邦德制药集团有限公司</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sym typeface="Arial" panose="020B0604020202020204"/>
            </a:endParaRPr>
          </a:p>
        </p:txBody>
      </p:sp>
      <p:sp>
        <p:nvSpPr>
          <p:cNvPr id="3"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创新性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6" name="组合 5"/>
          <p:cNvGrpSpPr/>
          <p:nvPr>
            <p:custDataLst>
              <p:tags r:id="rId1"/>
            </p:custDataLst>
          </p:nvPr>
        </p:nvGrpSpPr>
        <p:grpSpPr>
          <a:xfrm>
            <a:off x="536831" y="1547138"/>
            <a:ext cx="6420561" cy="4716193"/>
            <a:chOff x="904581" y="1702590"/>
            <a:chExt cx="6420561" cy="4716193"/>
          </a:xfrm>
        </p:grpSpPr>
        <p:sp>
          <p:nvSpPr>
            <p:cNvPr id="27" name="TextBox 14"/>
            <p:cNvSpPr txBox="1"/>
            <p:nvPr/>
          </p:nvSpPr>
          <p:spPr>
            <a:xfrm>
              <a:off x="909219" y="6003439"/>
              <a:ext cx="13196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临床获益广</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TextBox 13"/>
            <p:cNvSpPr txBox="1"/>
            <p:nvPr>
              <p:custDataLst>
                <p:tags r:id="rId2"/>
              </p:custDataLst>
            </p:nvPr>
          </p:nvSpPr>
          <p:spPr>
            <a:xfrm>
              <a:off x="977547" y="4142108"/>
              <a:ext cx="6122303" cy="861774"/>
            </a:xfrm>
            <a:prstGeom prst="rect">
              <a:avLst/>
            </a:prstGeom>
            <a:noFill/>
          </p:spPr>
          <p:txBody>
            <a:bodyPr wrap="square" lIns="0" tIns="0" rIns="0" bIns="0" rtlCol="0">
              <a:spAutoFit/>
            </a:bodyPr>
            <a:lstStyle/>
            <a:p>
              <a:pPr marL="342900" marR="0" lvl="0" indent="-342900" algn="just" defTabSz="914400" rtl="0" eaLnBrk="1" fontAlgn="auto" latinLnBrk="0" hangingPunct="1">
                <a:spcBef>
                  <a:spcPts val="0"/>
                </a:spcBef>
                <a:spcAft>
                  <a:spcPts val="0"/>
                </a:spcAft>
                <a:buClrTx/>
                <a:buSzTx/>
                <a:buFont typeface="+mj-ea"/>
                <a:buAutoNum type="circleNumDbPlain"/>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具有</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抑制胆碱酯酶、抗炎、抗氧化应激</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等</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多重机制，从</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MG</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发病根本上产生作用</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，发挥临床治疗效果，适用于</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各种</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MG</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亚型</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342900" marR="0" lvl="0" indent="-342900" algn="just" defTabSz="914400" rtl="0" eaLnBrk="1" fontAlgn="auto" latinLnBrk="0" hangingPunct="1">
                <a:spcBef>
                  <a:spcPts val="0"/>
                </a:spcBef>
                <a:spcAft>
                  <a:spcPts val="0"/>
                </a:spcAft>
                <a:buClrTx/>
                <a:buSzTx/>
                <a:buFont typeface="+mj-ea"/>
                <a:buAutoNum type="circleNumDbPlain"/>
                <a:defRPr/>
              </a:pP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真正改善疾病进程：</a:t>
              </a: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可以</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明显降低</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MG</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患者体内抗体水平</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342900" indent="-342900" algn="just">
                <a:buFont typeface="+mj-ea"/>
                <a:buAutoNum type="circleNumDbPlain"/>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石杉碱甲还能</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改善合并焦虑</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抑郁状态</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8" name="TextBox 13"/>
            <p:cNvSpPr txBox="1"/>
            <p:nvPr/>
          </p:nvSpPr>
          <p:spPr>
            <a:xfrm>
              <a:off x="977548" y="5514938"/>
              <a:ext cx="6347594" cy="430887"/>
            </a:xfrm>
            <a:prstGeom prst="rect">
              <a:avLst/>
            </a:prstGeom>
            <a:noFill/>
          </p:spPr>
          <p:txBody>
            <a:bodyPr wrap="square" lIns="0" tIns="0" rIns="0" bIns="0" rtlCol="0">
              <a:spAutoFit/>
            </a:bodyPr>
            <a:lstStyle>
              <a:defPPr>
                <a:defRPr lang="zh-CN"/>
              </a:defPPr>
              <a:lvl1pPr marL="342900" indent="-342900" algn="just">
                <a:buFont typeface="+mj-ea"/>
                <a:buAutoNum type="circleNumDbPlain"/>
                <a:defRPr sz="1600">
                  <a:solidFill>
                    <a:schemeClr val="tx1">
                      <a:lumMod val="75000"/>
                      <a:lumOff val="25000"/>
                    </a:schemeClr>
                  </a:solidFill>
                  <a:latin typeface="宋体" panose="02010600030101010101" pitchFamily="2" charset="-122"/>
                  <a:ea typeface="宋体" panose="02010600030101010101" pitchFamily="2" charset="-122"/>
                  <a:cs typeface="+mn-ea"/>
                </a:defRPr>
              </a:lvl1pPr>
            </a:lstStyle>
            <a:p>
              <a:pPr>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适用范围广</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全年龄段</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defRPr/>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安全性高</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用量小，无明显毒性反应，不良反应少。</a:t>
              </a:r>
              <a:endPar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34" name="TextBox 13"/>
            <p:cNvSpPr txBox="1"/>
            <p:nvPr>
              <p:custDataLst>
                <p:tags r:id="rId3"/>
              </p:custDataLst>
            </p:nvPr>
          </p:nvSpPr>
          <p:spPr>
            <a:xfrm>
              <a:off x="977547" y="2201563"/>
              <a:ext cx="6023025" cy="1723390"/>
            </a:xfrm>
            <a:prstGeom prst="rect">
              <a:avLst/>
            </a:prstGeom>
            <a:noFill/>
          </p:spPr>
          <p:txBody>
            <a:bodyPr wrap="square" lIns="0" tIns="0" rIns="0" bIns="0" rtlCol="0">
              <a:spAutoFit/>
            </a:bodyPr>
            <a:lstStyle/>
            <a:p>
              <a:pPr marL="342900" marR="0" lvl="0" indent="-342900" algn="just" defTabSz="914400" rtl="0" eaLnBrk="1" fontAlgn="auto" latinLnBrk="0" hangingPunct="1">
                <a:spcBef>
                  <a:spcPts val="0"/>
                </a:spcBef>
                <a:spcAft>
                  <a:spcPts val="0"/>
                </a:spcAft>
                <a:buClrTx/>
                <a:buSzTx/>
                <a:buFont typeface="+mj-ea"/>
                <a:buAutoNum type="circleNumDbPlain"/>
                <a:defRPr/>
              </a:pP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石杉碱甲注射液最早获批于</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1985</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年，属于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中国自主研发的原研药</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342900" marR="0" lvl="0" indent="-342900" algn="just" defTabSz="914400" rtl="0" eaLnBrk="1" fontAlgn="auto" latinLnBrk="0" hangingPunct="1">
                <a:spcBef>
                  <a:spcPts val="0"/>
                </a:spcBef>
                <a:spcAft>
                  <a:spcPts val="0"/>
                </a:spcAft>
                <a:buClrTx/>
                <a:buSzTx/>
                <a:buFont typeface="+mj-ea"/>
                <a:buAutoNum type="circleNumDbPlain"/>
                <a:defRPr/>
              </a:pP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万邦德作为</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原研单位起草</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中国药典</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石杉碱甲注射液质量标准：</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05</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10</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15</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20</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版药典均收载；</a:t>
              </a:r>
              <a:endPar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342900" indent="-342900" algn="just">
                <a:buFont typeface="+mj-ea"/>
                <a:buAutoNum type="circleNumDbPlain"/>
              </a:pP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获美国FDA的治疗重症肌无力（myasthenia gravis）的</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ea"/>
                </a:rPr>
                <a:t>孤儿药资格认定</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342900" indent="-342900" algn="just">
                <a:buFont typeface="+mj-ea"/>
                <a:buAutoNum type="circleNumDbPlain"/>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2025</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年</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美国 </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FDA</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正式许可我司自主研发的石杉碱甲注射液（研发产品代号</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WP103</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）治疗新生儿缺氧缺血性脑病（</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HIE</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）的新药临床试验（</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IND</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）申请。</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just">
                <a:buFont typeface="+mj-ea"/>
                <a:buAutoNum type="circleNumDbPlain"/>
              </a:pPr>
              <a:endPar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36" name="文本框 35"/>
            <p:cNvSpPr txBox="1"/>
            <p:nvPr/>
          </p:nvSpPr>
          <p:spPr>
            <a:xfrm>
              <a:off x="909219" y="1702590"/>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5" name="文本框 4"/>
            <p:cNvSpPr txBox="1"/>
            <p:nvPr/>
          </p:nvSpPr>
          <p:spPr>
            <a:xfrm>
              <a:off x="904581" y="5959875"/>
              <a:ext cx="6096000" cy="458908"/>
            </a:xfrm>
            <a:prstGeom prst="rect">
              <a:avLst/>
            </a:prstGeom>
            <a:noFill/>
          </p:spPr>
          <p:txBody>
            <a:bodyPr wrap="square">
              <a:spAutoFit/>
            </a:bodyPr>
            <a:lstStyle/>
            <a:p>
              <a:pPr algn="just">
                <a:lnSpc>
                  <a:spcPct val="150000"/>
                </a:lnSpc>
              </a:pPr>
              <a:endParaRPr lang="zh-CN" altLang="en-US"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pic>
        <p:nvPicPr>
          <p:cNvPr id="7" name="Picture 4"/>
          <p:cNvPicPr>
            <a:picLocks noChangeAspect="1"/>
          </p:cNvPicPr>
          <p:nvPr>
            <p:custDataLst>
              <p:tags r:id="rId4"/>
            </p:custDataLst>
          </p:nvPr>
        </p:nvPicPr>
        <p:blipFill rotWithShape="1">
          <a:blip r:embed="rId5"/>
          <a:srcRect t="31051"/>
          <a:stretch>
            <a:fillRect/>
          </a:stretch>
        </p:blipFill>
        <p:spPr>
          <a:xfrm>
            <a:off x="9362440" y="4485640"/>
            <a:ext cx="1858010" cy="993775"/>
          </a:xfrm>
          <a:prstGeom prst="rect">
            <a:avLst/>
          </a:prstGeom>
          <a:ln>
            <a:solidFill>
              <a:srgbClr val="FF0000"/>
            </a:solidFill>
          </a:ln>
        </p:spPr>
      </p:pic>
      <p:pic>
        <p:nvPicPr>
          <p:cNvPr id="9" name="Picture 6"/>
          <p:cNvPicPr>
            <a:picLocks noChangeAspect="1"/>
          </p:cNvPicPr>
          <p:nvPr/>
        </p:nvPicPr>
        <p:blipFill rotWithShape="1">
          <a:blip r:embed="rId6"/>
          <a:srcRect t="8722"/>
          <a:stretch>
            <a:fillRect/>
          </a:stretch>
        </p:blipFill>
        <p:spPr>
          <a:xfrm>
            <a:off x="7748905" y="5535930"/>
            <a:ext cx="3470910" cy="1110615"/>
          </a:xfrm>
          <a:prstGeom prst="rect">
            <a:avLst/>
          </a:prstGeom>
          <a:ln>
            <a:solidFill>
              <a:srgbClr val="FF0000"/>
            </a:solidFill>
          </a:ln>
        </p:spPr>
      </p:pic>
      <p:pic>
        <p:nvPicPr>
          <p:cNvPr id="8" name="Picture 7"/>
          <p:cNvPicPr>
            <a:picLocks noChangeAspect="1"/>
          </p:cNvPicPr>
          <p:nvPr>
            <p:custDataLst>
              <p:tags r:id="rId7"/>
            </p:custDataLst>
          </p:nvPr>
        </p:nvPicPr>
        <p:blipFill>
          <a:blip r:embed="rId8"/>
          <a:stretch>
            <a:fillRect/>
          </a:stretch>
        </p:blipFill>
        <p:spPr>
          <a:xfrm>
            <a:off x="7748905" y="4484370"/>
            <a:ext cx="1555115" cy="995045"/>
          </a:xfrm>
          <a:prstGeom prst="rect">
            <a:avLst/>
          </a:prstGeom>
          <a:ln>
            <a:solidFill>
              <a:srgbClr val="FF0000"/>
            </a:solidFill>
          </a:ln>
        </p:spPr>
      </p:pic>
      <p:sp>
        <p:nvSpPr>
          <p:cNvPr id="4" name="文本框 3"/>
          <p:cNvSpPr txBox="1"/>
          <p:nvPr/>
        </p:nvSpPr>
        <p:spPr>
          <a:xfrm>
            <a:off x="109220" y="307975"/>
            <a:ext cx="11973560" cy="1198880"/>
          </a:xfrm>
          <a:prstGeom prst="rect">
            <a:avLst/>
          </a:prstGeom>
          <a:noFill/>
        </p:spPr>
        <p:txBody>
          <a:bodyPr wrap="square">
            <a:spAutoFit/>
          </a:bodyPr>
          <a:lstStyle/>
          <a:p>
            <a:pPr>
              <a:lnSpc>
                <a:spcPct val="100000"/>
              </a:lnSpc>
            </a:pPr>
            <a:r>
              <a:rPr lang="zh-CN" altLang="en-US" sz="1800" b="1" dirty="0">
                <a:latin typeface="微软雅黑" panose="020B0503020204020204" pitchFamily="34" charset="-122"/>
                <a:ea typeface="微软雅黑" panose="020B0503020204020204" pitchFamily="34" charset="-122"/>
              </a:rPr>
              <a:t>石杉碱甲注射液是</a:t>
            </a:r>
            <a:r>
              <a:rPr lang="zh-CN" altLang="en-US" sz="1800" b="1" dirty="0">
                <a:solidFill>
                  <a:srgbClr val="FF0000"/>
                </a:solidFill>
                <a:latin typeface="微软雅黑" panose="020B0503020204020204" pitchFamily="34" charset="-122"/>
                <a:ea typeface="微软雅黑" panose="020B0503020204020204" pitchFamily="34" charset="-122"/>
              </a:rPr>
              <a:t>中国自主研发创新药</a:t>
            </a:r>
            <a:r>
              <a:rPr lang="zh-CN" altLang="en-US" sz="1800" b="1" dirty="0">
                <a:latin typeface="微软雅黑" panose="020B0503020204020204" pitchFamily="34" charset="-122"/>
                <a:ea typeface="微软雅黑" panose="020B0503020204020204" pitchFamily="34" charset="-122"/>
              </a:rPr>
              <a:t>，通过</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抑制胆碱酯酶、</a:t>
            </a:r>
            <a:r>
              <a:rPr lang="zh-CN" altLang="en-US" sz="1800" b="1" dirty="0">
                <a:latin typeface="微软雅黑" panose="020B0503020204020204" pitchFamily="34" charset="-122"/>
                <a:ea typeface="微软雅黑" panose="020B0503020204020204" pitchFamily="34" charset="-122"/>
              </a:rPr>
              <a:t>抗炎、抗氧化应激等多重作用机制达到</a:t>
            </a:r>
            <a:r>
              <a:rPr lang="zh-CN" altLang="en-US" sz="1800" b="1" dirty="0">
                <a:solidFill>
                  <a:srgbClr val="FF0000"/>
                </a:solidFill>
                <a:latin typeface="微软雅黑" panose="020B0503020204020204" pitchFamily="34" charset="-122"/>
                <a:ea typeface="微软雅黑" panose="020B0503020204020204" pitchFamily="34" charset="-122"/>
              </a:rPr>
              <a:t>临床获益更广</a:t>
            </a:r>
            <a:r>
              <a:rPr lang="zh-CN" altLang="en-US" sz="1800" b="1" dirty="0">
                <a:latin typeface="微软雅黑" panose="020B0503020204020204" pitchFamily="34" charset="-122"/>
                <a:ea typeface="微软雅黑" panose="020B0503020204020204" pitchFamily="34" charset="-122"/>
              </a:rPr>
              <a:t>的效果，同时该药物用量小、</a:t>
            </a:r>
            <a:r>
              <a:rPr lang="zh-CN" altLang="en-US" sz="1800" b="1" dirty="0">
                <a:solidFill>
                  <a:srgbClr val="FF0000"/>
                </a:solidFill>
                <a:latin typeface="微软雅黑" panose="020B0503020204020204" pitchFamily="34" charset="-122"/>
                <a:ea typeface="微软雅黑" panose="020B0503020204020204" pitchFamily="34" charset="-122"/>
              </a:rPr>
              <a:t>无明显</a:t>
            </a:r>
            <a:r>
              <a:rPr lang="zh-CN" altLang="en-US" b="1" dirty="0">
                <a:solidFill>
                  <a:srgbClr val="FF0000"/>
                </a:solidFill>
                <a:latin typeface="微软雅黑" panose="020B0503020204020204" pitchFamily="34" charset="-122"/>
                <a:ea typeface="微软雅黑" panose="020B0503020204020204" pitchFamily="34" charset="-122"/>
              </a:rPr>
              <a:t>毒性反应</a:t>
            </a:r>
            <a:r>
              <a:rPr lang="zh-CN" altLang="en-US" sz="1800" b="1" dirty="0">
                <a:latin typeface="微软雅黑" panose="020B0503020204020204" pitchFamily="34" charset="-122"/>
                <a:ea typeface="微软雅黑" panose="020B0503020204020204" pitchFamily="34" charset="-122"/>
              </a:rPr>
              <a:t>，实现临床用药更安全的目标。并获得美国</a:t>
            </a:r>
            <a:r>
              <a:rPr lang="en-US" altLang="zh-CN" sz="1800" b="1" dirty="0">
                <a:latin typeface="微软雅黑" panose="020B0503020204020204" pitchFamily="34" charset="-122"/>
                <a:ea typeface="微软雅黑" panose="020B0503020204020204" pitchFamily="34" charset="-122"/>
              </a:rPr>
              <a:t>FDA</a:t>
            </a:r>
            <a:r>
              <a:rPr lang="zh-CN" altLang="en-US" sz="1800" b="1" dirty="0">
                <a:latin typeface="微软雅黑" panose="020B0503020204020204" pitchFamily="34" charset="-122"/>
                <a:ea typeface="微软雅黑" panose="020B0503020204020204" pitchFamily="34" charset="-122"/>
              </a:rPr>
              <a:t>孤儿药三项认定；</a:t>
            </a:r>
            <a:endParaRPr lang="zh-CN" altLang="en-US" sz="1800" b="1" dirty="0">
              <a:latin typeface="微软雅黑" panose="020B0503020204020204" pitchFamily="34" charset="-122"/>
              <a:ea typeface="微软雅黑" panose="020B0503020204020204" pitchFamily="34" charset="-122"/>
            </a:endParaRPr>
          </a:p>
          <a:p>
            <a:pPr>
              <a:lnSpc>
                <a:spcPct val="100000"/>
              </a:lnSpc>
            </a:pPr>
            <a:r>
              <a:rPr lang="en-US" altLang="zh-CN" sz="1800" b="1" dirty="0">
                <a:latin typeface="微软雅黑" panose="020B0503020204020204" pitchFamily="34" charset="-122"/>
                <a:ea typeface="微软雅黑" panose="020B0503020204020204" pitchFamily="34" charset="-122"/>
              </a:rPr>
              <a:t>2025</a:t>
            </a:r>
            <a:r>
              <a:rPr lang="zh-CN" altLang="en-US" sz="1800" b="1" dirty="0">
                <a:latin typeface="微软雅黑" panose="020B0503020204020204" pitchFamily="34" charset="-122"/>
                <a:ea typeface="微软雅黑" panose="020B0503020204020204" pitchFamily="34" charset="-122"/>
              </a:rPr>
              <a:t>年</a:t>
            </a:r>
            <a:r>
              <a:rPr lang="zh-CN" altLang="en-US" b="1" dirty="0">
                <a:latin typeface="微软雅黑" panose="020B0503020204020204" pitchFamily="34" charset="-122"/>
                <a:ea typeface="微软雅黑" panose="020B0503020204020204" pitchFamily="34" charset="-122"/>
                <a:sym typeface="+mn-ea"/>
              </a:rPr>
              <a:t>美国 </a:t>
            </a:r>
            <a:r>
              <a:rPr lang="en-US"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FDA</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正式许可石杉碱甲注射液（研发产品代号</a:t>
            </a:r>
            <a:r>
              <a:rPr lang="en-US"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WP103</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）治疗新生儿缺氧缺血性脑病（</a:t>
            </a:r>
            <a:r>
              <a:rPr lang="en-US"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HIE</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）的新药临床试验（</a:t>
            </a:r>
            <a:r>
              <a:rPr lang="en-US"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IND</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）申请。</a:t>
            </a:r>
            <a:endParaRPr lang="zh-CN" altLang="en-US" sz="1800" b="1" dirty="0">
              <a:latin typeface="微软雅黑" panose="020B0503020204020204" pitchFamily="34" charset="-122"/>
              <a:ea typeface="微软雅黑" panose="020B0503020204020204" pitchFamily="34" charset="-122"/>
            </a:endParaRPr>
          </a:p>
        </p:txBody>
      </p:sp>
      <p:sp>
        <p:nvSpPr>
          <p:cNvPr id="10" name="矩形: 圆角 9"/>
          <p:cNvSpPr/>
          <p:nvPr/>
        </p:nvSpPr>
        <p:spPr>
          <a:xfrm>
            <a:off x="573154" y="1570067"/>
            <a:ext cx="2910867"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中国自主研发创新药</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2" name="矩形: 圆角 11"/>
          <p:cNvSpPr/>
          <p:nvPr>
            <p:custDataLst>
              <p:tags r:id="rId9"/>
            </p:custDataLst>
          </p:nvPr>
        </p:nvSpPr>
        <p:spPr>
          <a:xfrm>
            <a:off x="573154" y="3585581"/>
            <a:ext cx="2910867"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疗效获益</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3" name="矩形: 圆角 12"/>
          <p:cNvSpPr/>
          <p:nvPr>
            <p:custDataLst>
              <p:tags r:id="rId10"/>
            </p:custDataLst>
          </p:nvPr>
        </p:nvSpPr>
        <p:spPr>
          <a:xfrm>
            <a:off x="609796" y="4957433"/>
            <a:ext cx="2910867"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用药更安全</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5" name="矩形: 圆角 14"/>
          <p:cNvSpPr/>
          <p:nvPr/>
        </p:nvSpPr>
        <p:spPr>
          <a:xfrm>
            <a:off x="536831" y="5868307"/>
            <a:ext cx="3892829" cy="796306"/>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zh-CN" altLang="en-US"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非自主知识产权的创新药</a:t>
            </a:r>
            <a:endParaRPr lang="en-US" altLang="zh-CN"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just">
              <a:lnSpc>
                <a:spcPct val="150000"/>
              </a:lnSpc>
            </a:pPr>
            <a:r>
              <a:rPr lang="zh-CN" altLang="en-US"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注册分类：化学药品</a:t>
            </a:r>
            <a:endParaRPr lang="zh-CN" altLang="en-US"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cxnSp>
        <p:nvCxnSpPr>
          <p:cNvPr id="17" name="直接连接符 16"/>
          <p:cNvCxnSpPr/>
          <p:nvPr/>
        </p:nvCxnSpPr>
        <p:spPr>
          <a:xfrm>
            <a:off x="6957392" y="1272163"/>
            <a:ext cx="0" cy="5472765"/>
          </a:xfrm>
          <a:prstGeom prst="line">
            <a:avLst/>
          </a:prstGeom>
          <a:ln w="9525" cap="flat" cmpd="sng" algn="ctr">
            <a:solidFill>
              <a:srgbClr val="2D5D5D"/>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矩形: 圆角 17"/>
          <p:cNvSpPr/>
          <p:nvPr/>
        </p:nvSpPr>
        <p:spPr>
          <a:xfrm>
            <a:off x="7662002" y="3959693"/>
            <a:ext cx="3557920"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2023</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获美国</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FDA</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孤儿药</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项认定</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圆角 17"/>
          <p:cNvSpPr/>
          <p:nvPr/>
        </p:nvSpPr>
        <p:spPr>
          <a:xfrm>
            <a:off x="7662637" y="1538438"/>
            <a:ext cx="3557920"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p>
            <a:pPr algn="ctr"/>
            <a:r>
              <a:rPr 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石杉碱甲及其注射液的研究</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国家级奖项</a:t>
            </a:r>
            <a:endParaRPr 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圆角 20"/>
          <p:cNvSpPr/>
          <p:nvPr>
            <p:custDataLst>
              <p:tags r:id="rId11"/>
            </p:custDataLst>
          </p:nvPr>
        </p:nvSpPr>
        <p:spPr>
          <a:xfrm>
            <a:off x="8401685" y="2071370"/>
            <a:ext cx="2409825" cy="1736725"/>
          </a:xfrm>
          <a:prstGeom prst="roundRect">
            <a:avLst>
              <a:gd name="adj" fmla="val 5616"/>
            </a:avLst>
          </a:prstGeom>
          <a:gradFill>
            <a:gsLst>
              <a:gs pos="100000">
                <a:schemeClr val="accent1">
                  <a:alpha val="0"/>
                </a:schemeClr>
              </a:gs>
              <a:gs pos="100000">
                <a:schemeClr val="accent1">
                  <a:alpha val="100000"/>
                </a:schemeClr>
              </a:gs>
              <a:gs pos="0">
                <a:schemeClr val="accent1">
                  <a:lumMod val="20000"/>
                  <a:lumOff val="80000"/>
                  <a:alpha val="10000"/>
                </a:schemeClr>
              </a:gs>
            </a:gsLst>
            <a:lin ang="5400000" scaled="0"/>
          </a:gradFill>
          <a:ln>
            <a:solidFill>
              <a:srgbClr val="2C8384"/>
            </a:solidFill>
          </a:ln>
          <a:effectLst>
            <a:outerShdw blurRad="152400" dist="38100" dir="13500000" algn="br" rotWithShape="0">
              <a:schemeClr val="accent1">
                <a:lumMod val="75000"/>
                <a:alpha val="7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360045" tIns="360045" rIns="288290" bIns="360045" numCol="1" spcCol="0" rtlCol="0" fromWordArt="0" anchor="b" anchorCtr="1" forceAA="0" compatLnSpc="1">
            <a:noAutofit/>
          </a:bodyPr>
          <a:p>
            <a:pPr lvl="0" algn="just">
              <a:lnSpc>
                <a:spcPct val="150000"/>
              </a:lnSpc>
              <a:spcBef>
                <a:spcPts val="0"/>
              </a:spcBef>
              <a:spcAft>
                <a:spcPts val="0"/>
              </a:spcAft>
              <a:buClrTx/>
              <a:buSzTx/>
              <a:buFontTx/>
            </a:pPr>
            <a:endParaRPr lang="zh-CN" altLang="en-US" sz="1600" kern="0" dirty="0">
              <a:ln>
                <a:noFill/>
                <a:prstDash val="sysDot"/>
              </a:ln>
              <a:solidFill>
                <a:srgbClr val="292929"/>
              </a:solidFill>
              <a:latin typeface="微软雅黑" panose="020B0503020204020204" pitchFamily="34" charset="-122"/>
              <a:ea typeface="微软雅黑" panose="020B0503020204020204" pitchFamily="34" charset="-122"/>
              <a:sym typeface="+mn-ea"/>
            </a:endParaRPr>
          </a:p>
        </p:txBody>
      </p:sp>
      <p:sp>
        <p:nvSpPr>
          <p:cNvPr id="30" name="文本框 29"/>
          <p:cNvSpPr txBox="1"/>
          <p:nvPr>
            <p:custDataLst>
              <p:tags r:id="rId12"/>
            </p:custDataLst>
          </p:nvPr>
        </p:nvSpPr>
        <p:spPr>
          <a:xfrm>
            <a:off x="8558126" y="2121232"/>
            <a:ext cx="1381433" cy="251486"/>
          </a:xfrm>
          <a:prstGeom prst="rect">
            <a:avLst/>
          </a:prstGeom>
          <a:noFill/>
        </p:spPr>
        <p:txBody>
          <a:bodyPr wrap="square" lIns="0" tIns="0" rIns="0" bIns="0" rtlCol="0" anchor="ctr" anchorCtr="0">
            <a:noAutofit/>
          </a:bodyPr>
          <a:p>
            <a:pPr lvl="0" algn="l">
              <a:lnSpc>
                <a:spcPct val="120000"/>
              </a:lnSpc>
              <a:buClrTx/>
              <a:buSzTx/>
              <a:buFontTx/>
            </a:pPr>
            <a:r>
              <a:rPr lang="zh-CN" sz="1400" b="1">
                <a:solidFill>
                  <a:schemeClr val="tx1">
                    <a:lumMod val="95000"/>
                    <a:lumOff val="5000"/>
                  </a:schemeClr>
                </a:solidFill>
                <a:latin typeface="微软雅黑" panose="020B0503020204020204" pitchFamily="34" charset="-122"/>
                <a:ea typeface="微软雅黑" panose="020B0503020204020204" pitchFamily="34" charset="-122"/>
                <a:cs typeface="+mn-ea"/>
                <a:sym typeface="+mn-ea"/>
              </a:rPr>
              <a:t>国家级奖项</a:t>
            </a:r>
            <a:endParaRPr lang="zh-CN" sz="1400" b="1">
              <a:solidFill>
                <a:schemeClr val="tx1">
                  <a:lumMod val="95000"/>
                  <a:lumOff val="5000"/>
                </a:schemeClr>
              </a:solidFill>
              <a:latin typeface="微软雅黑" panose="020B0503020204020204" pitchFamily="34" charset="-122"/>
              <a:ea typeface="微软雅黑" panose="020B0503020204020204" pitchFamily="34" charset="-122"/>
              <a:cs typeface="+mn-ea"/>
              <a:sym typeface="+mn-ea"/>
            </a:endParaRPr>
          </a:p>
        </p:txBody>
      </p:sp>
      <p:cxnSp>
        <p:nvCxnSpPr>
          <p:cNvPr id="31" name="直接连接符 30"/>
          <p:cNvCxnSpPr/>
          <p:nvPr>
            <p:custDataLst>
              <p:tags r:id="rId13"/>
            </p:custDataLst>
          </p:nvPr>
        </p:nvCxnSpPr>
        <p:spPr>
          <a:xfrm flipV="1">
            <a:off x="8504223" y="2475933"/>
            <a:ext cx="1346784" cy="3289"/>
          </a:xfrm>
          <a:prstGeom prst="line">
            <a:avLst/>
          </a:prstGeom>
          <a:ln>
            <a:solidFill>
              <a:srgbClr val="2C8384"/>
            </a:solidFill>
            <a:headEnd type="oval"/>
            <a:tailEnd type="none"/>
          </a:ln>
        </p:spPr>
        <p:style>
          <a:lnRef idx="2">
            <a:schemeClr val="accent1"/>
          </a:lnRef>
          <a:fillRef idx="0">
            <a:srgbClr val="FFFFFF"/>
          </a:fillRef>
          <a:effectRef idx="0">
            <a:srgbClr val="FFFFFF"/>
          </a:effectRef>
          <a:fontRef idx="minor">
            <a:schemeClr val="tx1"/>
          </a:fontRef>
        </p:style>
      </p:cxnSp>
      <p:sp>
        <p:nvSpPr>
          <p:cNvPr id="32" name="文本框 31"/>
          <p:cNvSpPr txBox="1"/>
          <p:nvPr>
            <p:custDataLst>
              <p:tags r:id="rId14"/>
            </p:custDataLst>
          </p:nvPr>
        </p:nvSpPr>
        <p:spPr>
          <a:xfrm>
            <a:off x="8557260" y="2548255"/>
            <a:ext cx="2803525" cy="1298575"/>
          </a:xfrm>
          <a:prstGeom prst="rect">
            <a:avLst/>
          </a:prstGeom>
          <a:noFill/>
        </p:spPr>
        <p:txBody>
          <a:bodyPr wrap="square" lIns="0" tIns="0" rIns="0" bIns="0" rtlCol="0">
            <a:noAutofit/>
          </a:bodyPr>
          <a:p>
            <a:pPr lvl="0" algn="l">
              <a:lnSpc>
                <a:spcPct val="150000"/>
              </a:lnSpc>
              <a:buClrTx/>
              <a:buSzTx/>
              <a:buFontTx/>
            </a:pPr>
            <a:r>
              <a:rPr lang="zh-CN" altLang="en-US" sz="1200" kern="0" dirty="0">
                <a:ln>
                  <a:noFill/>
                  <a:prstDash val="sysDot"/>
                </a:ln>
                <a:solidFill>
                  <a:srgbClr val="FF0000"/>
                </a:solidFill>
                <a:latin typeface="微软雅黑" panose="020B0503020204020204" pitchFamily="34" charset="-122"/>
                <a:ea typeface="微软雅黑" panose="020B0503020204020204" pitchFamily="34" charset="-122"/>
                <a:sym typeface="+mn-ea"/>
              </a:rPr>
              <a:t>国家发明二等奖</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1987</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年）</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sz="1200" kern="0" dirty="0">
                <a:ln>
                  <a:noFill/>
                  <a:prstDash val="sysDot"/>
                </a:ln>
                <a:solidFill>
                  <a:srgbClr val="FF0000"/>
                </a:solidFill>
                <a:latin typeface="微软雅黑" panose="020B0503020204020204" pitchFamily="34" charset="-122"/>
                <a:ea typeface="微软雅黑" panose="020B0503020204020204" pitchFamily="34" charset="-122"/>
                <a:sym typeface="+mn-ea"/>
              </a:rPr>
              <a:t>国家科技进步二等奖</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1987</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年）</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sz="1200" kern="0" dirty="0">
                <a:ln>
                  <a:noFill/>
                  <a:prstDash val="sysDot"/>
                </a:ln>
                <a:solidFill>
                  <a:srgbClr val="FF0000"/>
                </a:solidFill>
                <a:latin typeface="微软雅黑" panose="020B0503020204020204" pitchFamily="34" charset="-122"/>
                <a:ea typeface="微软雅黑" panose="020B0503020204020204" pitchFamily="34" charset="-122"/>
                <a:sym typeface="+mn-ea"/>
              </a:rPr>
              <a:t>第三届全国发明展览会金牌奖</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1987</a:t>
            </a:r>
            <a:r>
              <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年）</a:t>
            </a:r>
            <a:endParaRPr lang="zh-CN" altLang="en-US" sz="12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矩形 31"/>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grpSp>
        <p:nvGrpSpPr>
          <p:cNvPr id="248" name="组合 247"/>
          <p:cNvGrpSpPr/>
          <p:nvPr/>
        </p:nvGrpSpPr>
        <p:grpSpPr>
          <a:xfrm>
            <a:off x="437581" y="1301778"/>
            <a:ext cx="11316838" cy="5310628"/>
            <a:chOff x="899078" y="1707122"/>
            <a:chExt cx="10442575" cy="3701490"/>
          </a:xfrm>
        </p:grpSpPr>
        <p:grpSp>
          <p:nvGrpSpPr>
            <p:cNvPr id="4" name="组合 3"/>
            <p:cNvGrpSpPr/>
            <p:nvPr/>
          </p:nvGrpSpPr>
          <p:grpSpPr>
            <a:xfrm>
              <a:off x="899078" y="1724026"/>
              <a:ext cx="5132387" cy="1704974"/>
              <a:chOff x="874713" y="1943101"/>
              <a:chExt cx="5132387" cy="1704974"/>
            </a:xfrm>
          </p:grpSpPr>
          <p:sp>
            <p:nvSpPr>
              <p:cNvPr id="9" name="矩形 8"/>
              <p:cNvSpPr/>
              <p:nvPr/>
            </p:nvSpPr>
            <p:spPr>
              <a:xfrm>
                <a:off x="874713" y="19431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nvGrpSpPr>
              <p:cNvPr id="6" name="组合 5"/>
              <p:cNvGrpSpPr/>
              <p:nvPr/>
            </p:nvGrpSpPr>
            <p:grpSpPr>
              <a:xfrm>
                <a:off x="926283" y="2212918"/>
                <a:ext cx="5029245" cy="339092"/>
                <a:chOff x="7150874" y="3250265"/>
                <a:chExt cx="5029245" cy="339092"/>
              </a:xfrm>
            </p:grpSpPr>
            <p:sp>
              <p:nvSpPr>
                <p:cNvPr id="7" name="矩形 6"/>
                <p:cNvSpPr/>
                <p:nvPr/>
              </p:nvSpPr>
              <p:spPr>
                <a:xfrm>
                  <a:off x="7150874" y="3250265"/>
                  <a:ext cx="5029245" cy="214520"/>
                </a:xfrm>
                <a:prstGeom prst="rect">
                  <a:avLst/>
                </a:prstGeom>
                <a:ln>
                  <a:noFill/>
                </a:ln>
              </p:spPr>
              <p:txBody>
                <a:bodyPr wrap="square">
                  <a:spAutoFit/>
                  <a:scene3d>
                    <a:camera prst="orthographicFront"/>
                    <a:lightRig rig="threePt" dir="t"/>
                  </a:scene3d>
                  <a:sp3d contourW="12700"/>
                </a:bodyPr>
                <a:lstStyle/>
                <a:p>
                  <a:pPr indent="-285750" algn="just">
                    <a:buFontTx/>
                    <a:buChar char="•"/>
                  </a:pPr>
                  <a:endParaRPr lang="en-US" altLang="zh-CN" sz="1400" dirty="0">
                    <a:latin typeface="微软雅黑" panose="020B0503020204020204" pitchFamily="34" charset="-122"/>
                    <a:ea typeface="微软雅黑" panose="020B0503020204020204" pitchFamily="34" charset="-122"/>
                  </a:endParaRPr>
                </a:p>
              </p:txBody>
            </p:sp>
            <p:sp>
              <p:nvSpPr>
                <p:cNvPr id="8" name="矩形 7"/>
                <p:cNvSpPr/>
                <p:nvPr/>
              </p:nvSpPr>
              <p:spPr>
                <a:xfrm>
                  <a:off x="7483989" y="3314482"/>
                  <a:ext cx="2050552" cy="274875"/>
                </a:xfrm>
                <a:prstGeom prst="rect">
                  <a:avLst/>
                </a:prstGeom>
                <a:ln>
                  <a:noFill/>
                </a:ln>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grpSp>
          <p:nvGrpSpPr>
            <p:cNvPr id="11" name="组合 10"/>
            <p:cNvGrpSpPr/>
            <p:nvPr/>
          </p:nvGrpSpPr>
          <p:grpSpPr>
            <a:xfrm>
              <a:off x="899078" y="3703638"/>
              <a:ext cx="5132387" cy="1704974"/>
              <a:chOff x="874713" y="3922713"/>
              <a:chExt cx="5132387" cy="1704974"/>
            </a:xfrm>
          </p:grpSpPr>
          <p:grpSp>
            <p:nvGrpSpPr>
              <p:cNvPr id="12" name="组合 11"/>
              <p:cNvGrpSpPr/>
              <p:nvPr/>
            </p:nvGrpSpPr>
            <p:grpSpPr>
              <a:xfrm>
                <a:off x="874713" y="3922713"/>
                <a:ext cx="5132387" cy="1704974"/>
                <a:chOff x="874713" y="1752601"/>
                <a:chExt cx="5132387" cy="1704974"/>
              </a:xfrm>
            </p:grpSpPr>
            <p:sp>
              <p:nvSpPr>
                <p:cNvPr id="16" name="矩形 15"/>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7" name="椭圆 31"/>
                <p:cNvSpPr/>
                <p:nvPr/>
              </p:nvSpPr>
              <p:spPr>
                <a:xfrm>
                  <a:off x="5329956" y="1822050"/>
                  <a:ext cx="536633" cy="325161"/>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nvGrpSpPr>
              <p:cNvPr id="13" name="组合 12"/>
              <p:cNvGrpSpPr/>
              <p:nvPr/>
            </p:nvGrpSpPr>
            <p:grpSpPr>
              <a:xfrm>
                <a:off x="874713" y="3982109"/>
                <a:ext cx="4931653" cy="610088"/>
                <a:chOff x="7099304" y="3024144"/>
                <a:chExt cx="4931653" cy="610088"/>
              </a:xfrm>
            </p:grpSpPr>
            <p:sp>
              <p:nvSpPr>
                <p:cNvPr id="14" name="矩形 13"/>
                <p:cNvSpPr/>
                <p:nvPr/>
              </p:nvSpPr>
              <p:spPr>
                <a:xfrm>
                  <a:off x="7099304" y="3404965"/>
                  <a:ext cx="4931653" cy="229267"/>
                </a:xfrm>
                <a:prstGeom prst="rect">
                  <a:avLst/>
                </a:prstGeom>
              </p:spPr>
              <p:txBody>
                <a:bodyPr wrap="square">
                  <a:spAutoFit/>
                  <a:scene3d>
                    <a:camera prst="orthographicFront"/>
                    <a:lightRig rig="threePt" dir="t"/>
                  </a:scene3d>
                  <a:sp3d contourW="12700"/>
                </a:bodyPr>
                <a:lstStyle/>
                <a:p>
                  <a:pPr marL="285750" indent="-285750" algn="just">
                    <a:lnSpc>
                      <a:spcPct val="120000"/>
                    </a:lnSpc>
                    <a:buFont typeface="Arial" panose="020B0604020202020204" pitchFamily="34" charset="0"/>
                    <a:buChar char="•"/>
                  </a:pP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5" name="矩形 14"/>
                <p:cNvSpPr/>
                <p:nvPr/>
              </p:nvSpPr>
              <p:spPr>
                <a:xfrm>
                  <a:off x="7397488" y="3024144"/>
                  <a:ext cx="2377466" cy="273870"/>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grpSp>
          <p:nvGrpSpPr>
            <p:cNvPr id="18" name="组合 17"/>
            <p:cNvGrpSpPr/>
            <p:nvPr/>
          </p:nvGrpSpPr>
          <p:grpSpPr>
            <a:xfrm>
              <a:off x="6198939" y="1707122"/>
              <a:ext cx="5142714" cy="1721878"/>
              <a:chOff x="6174574" y="1926197"/>
              <a:chExt cx="5142714" cy="1721878"/>
            </a:xfrm>
          </p:grpSpPr>
          <p:grpSp>
            <p:nvGrpSpPr>
              <p:cNvPr id="19" name="组合 18"/>
              <p:cNvGrpSpPr/>
              <p:nvPr/>
            </p:nvGrpSpPr>
            <p:grpSpPr>
              <a:xfrm>
                <a:off x="6184901" y="1943101"/>
                <a:ext cx="5132387" cy="1704974"/>
                <a:chOff x="874713" y="1752601"/>
                <a:chExt cx="5132387" cy="1704974"/>
              </a:xfrm>
            </p:grpSpPr>
            <p:sp>
              <p:nvSpPr>
                <p:cNvPr id="23" name="矩形 22"/>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4" name="椭圆 34"/>
                <p:cNvSpPr/>
                <p:nvPr/>
              </p:nvSpPr>
              <p:spPr>
                <a:xfrm>
                  <a:off x="5438131" y="1766434"/>
                  <a:ext cx="516582" cy="244138"/>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nvGrpSpPr>
              <p:cNvPr id="20" name="组合 19"/>
              <p:cNvGrpSpPr/>
              <p:nvPr/>
            </p:nvGrpSpPr>
            <p:grpSpPr>
              <a:xfrm>
                <a:off x="6174574" y="1926197"/>
                <a:ext cx="5080003" cy="465810"/>
                <a:chOff x="7088977" y="2963544"/>
                <a:chExt cx="5080003" cy="465810"/>
              </a:xfrm>
            </p:grpSpPr>
            <p:sp>
              <p:nvSpPr>
                <p:cNvPr id="21" name="矩形 20"/>
                <p:cNvSpPr/>
                <p:nvPr/>
              </p:nvSpPr>
              <p:spPr>
                <a:xfrm>
                  <a:off x="7088977" y="3200087"/>
                  <a:ext cx="5080003" cy="22926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 name="矩形 21"/>
                <p:cNvSpPr/>
                <p:nvPr/>
              </p:nvSpPr>
              <p:spPr>
                <a:xfrm>
                  <a:off x="7295005" y="2963544"/>
                  <a:ext cx="2050552" cy="274875"/>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grpSp>
          <p:nvGrpSpPr>
            <p:cNvPr id="25" name="组合 24"/>
            <p:cNvGrpSpPr/>
            <p:nvPr/>
          </p:nvGrpSpPr>
          <p:grpSpPr>
            <a:xfrm>
              <a:off x="6190309" y="3703638"/>
              <a:ext cx="5151344" cy="1704974"/>
              <a:chOff x="6165944" y="3922713"/>
              <a:chExt cx="5151344" cy="1704974"/>
            </a:xfrm>
          </p:grpSpPr>
          <p:grpSp>
            <p:nvGrpSpPr>
              <p:cNvPr id="26" name="组合 25"/>
              <p:cNvGrpSpPr/>
              <p:nvPr/>
            </p:nvGrpSpPr>
            <p:grpSpPr>
              <a:xfrm>
                <a:off x="6184901" y="3922713"/>
                <a:ext cx="5132387" cy="1704974"/>
                <a:chOff x="874713" y="1752601"/>
                <a:chExt cx="5132387" cy="1704974"/>
              </a:xfrm>
            </p:grpSpPr>
            <p:sp>
              <p:nvSpPr>
                <p:cNvPr id="30" name="矩形 29"/>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31" name="椭圆 37"/>
                <p:cNvSpPr/>
                <p:nvPr/>
              </p:nvSpPr>
              <p:spPr>
                <a:xfrm>
                  <a:off x="5588829" y="1801749"/>
                  <a:ext cx="355559" cy="345462"/>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nvGrpSpPr>
              <p:cNvPr id="27" name="组合 26"/>
              <p:cNvGrpSpPr/>
              <p:nvPr/>
            </p:nvGrpSpPr>
            <p:grpSpPr>
              <a:xfrm>
                <a:off x="6165944" y="3967819"/>
                <a:ext cx="4979272" cy="542570"/>
                <a:chOff x="7080347" y="3009854"/>
                <a:chExt cx="4979272" cy="542570"/>
              </a:xfrm>
            </p:grpSpPr>
            <p:sp>
              <p:nvSpPr>
                <p:cNvPr id="28" name="矩形 27"/>
                <p:cNvSpPr/>
                <p:nvPr/>
              </p:nvSpPr>
              <p:spPr>
                <a:xfrm>
                  <a:off x="7080347" y="3359357"/>
                  <a:ext cx="4979272" cy="193067"/>
                </a:xfrm>
                <a:prstGeom prst="rect">
                  <a:avLst/>
                </a:prstGeom>
                <a:ln>
                  <a:noFill/>
                </a:ln>
              </p:spPr>
              <p:txBody>
                <a:bodyPr wrap="square">
                  <a:spAutoFit/>
                  <a:scene3d>
                    <a:camera prst="orthographicFront"/>
                    <a:lightRig rig="threePt" dir="t"/>
                  </a:scene3d>
                  <a:sp3d contourW="12700"/>
                </a:bodyPr>
                <a:lstStyle/>
                <a:p>
                  <a:pPr marL="285750" indent="-285750">
                    <a:buFont typeface="Arial" panose="020B0604020202020204" pitchFamily="34" charset="0"/>
                    <a:buChar char="•"/>
                  </a:pP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8"/>
                <p:cNvSpPr/>
                <p:nvPr/>
              </p:nvSpPr>
              <p:spPr>
                <a:xfrm>
                  <a:off x="7219687" y="3009854"/>
                  <a:ext cx="2050552" cy="274875"/>
                </a:xfrm>
                <a:prstGeom prst="rect">
                  <a:avLst/>
                </a:prstGeom>
                <a:ln>
                  <a:noFill/>
                </a:ln>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sp>
          <p:nvSpPr>
            <p:cNvPr id="247" name="矩形 246"/>
            <p:cNvSpPr/>
            <p:nvPr/>
          </p:nvSpPr>
          <p:spPr>
            <a:xfrm>
              <a:off x="1124549" y="1710907"/>
              <a:ext cx="2050552" cy="274875"/>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pic>
        <p:nvPicPr>
          <p:cNvPr id="225" name="图片 224"/>
          <p:cNvPicPr>
            <a:picLocks noChangeAspect="1"/>
          </p:cNvPicPr>
          <p:nvPr/>
        </p:nvPicPr>
        <p:blipFill>
          <a:blip r:embed="rId1"/>
          <a:stretch>
            <a:fillRect/>
          </a:stretch>
        </p:blipFill>
        <p:spPr>
          <a:xfrm>
            <a:off x="5495194" y="1326031"/>
            <a:ext cx="483572" cy="4735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公平性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 name="TextBox 13"/>
          <p:cNvSpPr txBox="1"/>
          <p:nvPr/>
        </p:nvSpPr>
        <p:spPr>
          <a:xfrm>
            <a:off x="587698" y="1842475"/>
            <a:ext cx="5261838" cy="1723549"/>
          </a:xfrm>
          <a:prstGeom prst="rect">
            <a:avLst/>
          </a:prstGeom>
          <a:noFill/>
        </p:spPr>
        <p:txBody>
          <a:bodyPr wrap="square" lIns="0" tIns="0" rIns="0" bIns="0" rtlCol="0">
            <a:spAutoFit/>
          </a:bodyPr>
          <a:lstStyle/>
          <a:p>
            <a:pPr marL="284480" indent="-285750" algn="just">
              <a:buFontTx/>
              <a:buChar char="•"/>
            </a:pPr>
            <a:r>
              <a:rPr lang="zh-CN" altLang="en-US" sz="1400" dirty="0">
                <a:latin typeface="微软雅黑" panose="020B0503020204020204" pitchFamily="34" charset="-122"/>
                <a:ea typeface="微软雅黑" panose="020B0503020204020204" pitchFamily="34" charset="-122"/>
              </a:rPr>
              <a:t>重症肌无力作为第一批罕见病目录病种之一，其发病人群分布于各个年龄段，</a:t>
            </a:r>
            <a:r>
              <a:rPr lang="en-US" altLang="zh-CN" sz="1400" b="1" dirty="0">
                <a:solidFill>
                  <a:srgbClr val="FF0000"/>
                </a:solidFill>
                <a:latin typeface="微软雅黑" panose="020B0503020204020204" pitchFamily="34" charset="-122"/>
                <a:ea typeface="微软雅黑" panose="020B0503020204020204" pitchFamily="34" charset="-122"/>
              </a:rPr>
              <a:t>30</a:t>
            </a:r>
            <a:r>
              <a:rPr lang="zh-CN" altLang="en-US" sz="1400" b="1" dirty="0">
                <a:solidFill>
                  <a:srgbClr val="FF0000"/>
                </a:solidFill>
                <a:latin typeface="微软雅黑" panose="020B0503020204020204" pitchFamily="34" charset="-122"/>
                <a:ea typeface="微软雅黑" panose="020B0503020204020204" pitchFamily="34" charset="-122"/>
              </a:rPr>
              <a:t>岁</a:t>
            </a:r>
            <a:r>
              <a:rPr lang="zh-CN" altLang="en-US" sz="1400" dirty="0">
                <a:latin typeface="微软雅黑" panose="020B0503020204020204" pitchFamily="34" charset="-122"/>
                <a:ea typeface="微软雅黑" panose="020B0503020204020204" pitchFamily="34" charset="-122"/>
              </a:rPr>
              <a:t>和</a:t>
            </a:r>
            <a:r>
              <a:rPr lang="en-US" altLang="zh-CN" sz="1400" b="1" dirty="0">
                <a:solidFill>
                  <a:srgbClr val="FF0000"/>
                </a:solidFill>
                <a:latin typeface="微软雅黑" panose="020B0503020204020204" pitchFamily="34" charset="-122"/>
                <a:ea typeface="微软雅黑" panose="020B0503020204020204" pitchFamily="34" charset="-122"/>
              </a:rPr>
              <a:t>50</a:t>
            </a:r>
            <a:r>
              <a:rPr lang="zh-CN" altLang="en-US" sz="1400" b="1" dirty="0">
                <a:solidFill>
                  <a:srgbClr val="FF0000"/>
                </a:solidFill>
                <a:latin typeface="微软雅黑" panose="020B0503020204020204" pitchFamily="34" charset="-122"/>
                <a:ea typeface="微软雅黑" panose="020B0503020204020204" pitchFamily="34" charset="-122"/>
              </a:rPr>
              <a:t>岁</a:t>
            </a:r>
            <a:r>
              <a:rPr lang="zh-CN" altLang="en-US" sz="1400" dirty="0">
                <a:latin typeface="微软雅黑" panose="020B0503020204020204" pitchFamily="34" charset="-122"/>
                <a:ea typeface="微软雅黑" panose="020B0503020204020204" pitchFamily="34" charset="-122"/>
              </a:rPr>
              <a:t>左右、</a:t>
            </a:r>
            <a:r>
              <a:rPr lang="zh-CN" altLang="en-US" sz="1400" b="1" dirty="0">
                <a:solidFill>
                  <a:srgbClr val="FF0000"/>
                </a:solidFill>
                <a:latin typeface="微软雅黑" panose="020B0503020204020204" pitchFamily="34" charset="-122"/>
                <a:ea typeface="微软雅黑" panose="020B0503020204020204" pitchFamily="34" charset="-122"/>
              </a:rPr>
              <a:t>中国儿童及青少年</a:t>
            </a:r>
            <a:r>
              <a:rPr lang="zh-CN" altLang="en-US" sz="1400" dirty="0">
                <a:latin typeface="微软雅黑" panose="020B0503020204020204" pitchFamily="34" charset="-122"/>
                <a:ea typeface="微软雅黑" panose="020B0503020204020204" pitchFamily="34" charset="-122"/>
              </a:rPr>
              <a:t>，构成</a:t>
            </a:r>
            <a:r>
              <a:rPr lang="zh-CN" altLang="en-US" sz="1400" b="1" dirty="0">
                <a:latin typeface="微软雅黑" panose="020B0503020204020204" pitchFamily="34" charset="-122"/>
                <a:ea typeface="微软雅黑" panose="020B0503020204020204" pitchFamily="34" charset="-122"/>
              </a:rPr>
              <a:t>三个发病高峰</a:t>
            </a:r>
            <a:r>
              <a:rPr lang="zh-CN" altLang="en-US" sz="1400" dirty="0">
                <a:latin typeface="微软雅黑" panose="020B0503020204020204" pitchFamily="34" charset="-122"/>
                <a:ea typeface="微软雅黑" panose="020B0503020204020204" pitchFamily="34" charset="-122"/>
              </a:rPr>
              <a:t>。重症肌无力患者中高达</a:t>
            </a:r>
            <a:r>
              <a:rPr lang="en-US" altLang="zh-CN" sz="1400" b="1" dirty="0">
                <a:solidFill>
                  <a:srgbClr val="FF0000"/>
                </a:solidFill>
                <a:latin typeface="微软雅黑" panose="020B0503020204020204" pitchFamily="34" charset="-122"/>
                <a:ea typeface="微软雅黑" panose="020B0503020204020204" pitchFamily="34" charset="-122"/>
              </a:rPr>
              <a:t>76%</a:t>
            </a:r>
            <a:r>
              <a:rPr lang="zh-CN" altLang="en-US" sz="1400" dirty="0">
                <a:latin typeface="微软雅黑" panose="020B0503020204020204" pitchFamily="34" charset="-122"/>
                <a:ea typeface="微软雅黑" panose="020B0503020204020204" pitchFamily="34" charset="-122"/>
              </a:rPr>
              <a:t>的患者存在不同程度的</a:t>
            </a:r>
            <a:r>
              <a:rPr lang="zh-CN" altLang="en-US" sz="1400" b="1" dirty="0">
                <a:latin typeface="微软雅黑" panose="020B0503020204020204" pitchFamily="34" charset="-122"/>
                <a:ea typeface="微软雅黑" panose="020B0503020204020204" pitchFamily="34" charset="-122"/>
              </a:rPr>
              <a:t>抑郁</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焦虑情况</a:t>
            </a:r>
            <a:r>
              <a:rPr lang="zh-CN" altLang="en-US" sz="1400" dirty="0">
                <a:latin typeface="微软雅黑" panose="020B0503020204020204" pitchFamily="34" charset="-122"/>
                <a:ea typeface="微软雅黑" panose="020B0503020204020204" pitchFamily="34" charset="-122"/>
              </a:rPr>
              <a:t>，其中</a:t>
            </a:r>
            <a:r>
              <a:rPr lang="en-US" altLang="zh-CN" sz="1400" b="1" dirty="0">
                <a:solidFill>
                  <a:srgbClr val="FF0000"/>
                </a:solidFill>
                <a:latin typeface="微软雅黑" panose="020B0503020204020204" pitchFamily="34" charset="-122"/>
                <a:ea typeface="微软雅黑" panose="020B0503020204020204" pitchFamily="34" charset="-122"/>
              </a:rPr>
              <a:t>16%</a:t>
            </a:r>
            <a:r>
              <a:rPr lang="zh-CN" altLang="en-US" sz="1400" dirty="0">
                <a:latin typeface="微软雅黑" panose="020B0503020204020204" pitchFamily="34" charset="-122"/>
                <a:ea typeface="微软雅黑" panose="020B0503020204020204" pitchFamily="34" charset="-122"/>
              </a:rPr>
              <a:t>有</a:t>
            </a:r>
            <a:r>
              <a:rPr lang="zh-CN" altLang="en-US" sz="1400" b="1" dirty="0">
                <a:latin typeface="微软雅黑" panose="020B0503020204020204" pitchFamily="34" charset="-122"/>
                <a:ea typeface="微软雅黑" panose="020B0503020204020204" pitchFamily="34" charset="-122"/>
              </a:rPr>
              <a:t>严重抑郁或焦虑</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marL="284480" indent="-285750" algn="just">
              <a:buFontTx/>
              <a:buChar char="•"/>
            </a:pPr>
            <a:r>
              <a:rPr lang="zh-CN" altLang="en-US" sz="1400" dirty="0">
                <a:latin typeface="微软雅黑" panose="020B0503020204020204" pitchFamily="34" charset="-122"/>
                <a:ea typeface="微软雅黑" panose="020B0503020204020204" pitchFamily="34" charset="-122"/>
              </a:rPr>
              <a:t>由于</a:t>
            </a:r>
            <a:r>
              <a:rPr lang="en-US" altLang="zh-CN" sz="1400" dirty="0">
                <a:latin typeface="微软雅黑" panose="020B0503020204020204" pitchFamily="34" charset="-122"/>
                <a:ea typeface="微软雅黑" panose="020B0503020204020204" pitchFamily="34" charset="-122"/>
              </a:rPr>
              <a:t>MG</a:t>
            </a:r>
            <a:r>
              <a:rPr lang="zh-CN" altLang="en-US" sz="1400" dirty="0">
                <a:latin typeface="微软雅黑" panose="020B0503020204020204" pitchFamily="34" charset="-122"/>
                <a:ea typeface="微软雅黑" panose="020B0503020204020204" pitchFamily="34" charset="-122"/>
              </a:rPr>
              <a:t>所造成无业、丧失劳动力、丧失学习能力而停学的患者共计</a:t>
            </a:r>
            <a:r>
              <a:rPr lang="en-US" altLang="zh-CN" sz="1400" b="1" dirty="0">
                <a:solidFill>
                  <a:srgbClr val="FF0000"/>
                </a:solidFill>
                <a:latin typeface="微软雅黑" panose="020B0503020204020204" pitchFamily="34" charset="-122"/>
                <a:ea typeface="微软雅黑" panose="020B0503020204020204" pitchFamily="34" charset="-122"/>
              </a:rPr>
              <a:t>30.6%</a:t>
            </a:r>
            <a:r>
              <a:rPr lang="zh-CN" altLang="en-US" sz="1400" dirty="0">
                <a:latin typeface="微软雅黑" panose="020B0503020204020204" pitchFamily="34" charset="-122"/>
                <a:ea typeface="微软雅黑" panose="020B0503020204020204" pitchFamily="34" charset="-122"/>
              </a:rPr>
              <a:t>，危害性较大。</a:t>
            </a:r>
            <a:endParaRPr lang="en-US" altLang="zh-CN" sz="1400" dirty="0">
              <a:latin typeface="微软雅黑" panose="020B0503020204020204" pitchFamily="34" charset="-122"/>
              <a:ea typeface="微软雅黑" panose="020B0503020204020204" pitchFamily="34" charset="-122"/>
            </a:endParaRPr>
          </a:p>
          <a:p>
            <a:pPr marL="284480" indent="-285750" algn="just">
              <a:buFontTx/>
              <a:buChar char="•"/>
            </a:pPr>
            <a:r>
              <a:rPr lang="zh-CN" altLang="en-US" sz="1400" dirty="0">
                <a:latin typeface="微软雅黑" panose="020B0503020204020204" pitchFamily="34" charset="-122"/>
                <a:ea typeface="微软雅黑" panose="020B0503020204020204" pitchFamily="34" charset="-122"/>
              </a:rPr>
              <a:t>石杉碱甲注射液可应用于</a:t>
            </a:r>
            <a:r>
              <a:rPr lang="zh-CN" altLang="en-US" sz="1400" b="1" dirty="0">
                <a:latin typeface="微软雅黑" panose="020B0503020204020204" pitchFamily="34" charset="-122"/>
                <a:ea typeface="微软雅黑" panose="020B0503020204020204" pitchFamily="34" charset="-122"/>
              </a:rPr>
              <a:t>全年龄段</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作用靶点多</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安全性高</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临床治疗更有效</a:t>
            </a:r>
            <a:r>
              <a:rPr lang="zh-CN" altLang="en-US" sz="1400" dirty="0">
                <a:latin typeface="微软雅黑" panose="020B0503020204020204" pitchFamily="34" charset="-122"/>
                <a:ea typeface="微软雅黑" panose="020B0503020204020204" pitchFamily="34" charset="-122"/>
              </a:rPr>
              <a:t>，可以大大减轻患者负担，提高患者生活质量。</a:t>
            </a:r>
            <a:endParaRPr lang="en-US" altLang="zh-CN" sz="1400" dirty="0">
              <a:latin typeface="微软雅黑" panose="020B0503020204020204" pitchFamily="34" charset="-122"/>
              <a:ea typeface="微软雅黑" panose="020B0503020204020204" pitchFamily="34" charset="-122"/>
            </a:endParaRPr>
          </a:p>
        </p:txBody>
      </p:sp>
      <p:sp>
        <p:nvSpPr>
          <p:cNvPr id="5" name="TextBox 13"/>
          <p:cNvSpPr txBox="1"/>
          <p:nvPr/>
        </p:nvSpPr>
        <p:spPr>
          <a:xfrm>
            <a:off x="6302886" y="1870412"/>
            <a:ext cx="5261838" cy="1787797"/>
          </a:xfrm>
          <a:prstGeom prst="rect">
            <a:avLst/>
          </a:prstGeom>
          <a:noFill/>
        </p:spPr>
        <p:txBody>
          <a:bodyPr wrap="square" lIns="0" tIns="0" rIns="0" bIns="0" rtlCol="0">
            <a:spAutoFit/>
          </a:bodyPr>
          <a:lstStyle/>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目前胆碱酯酶抑制剂仍是重症肌无力主要的治疗方式，但目录中收录的同类产品</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仅起到了对症治疗</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的作用，且</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安全性低</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。石杉碱甲注射液的作用机制除了具有</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更强效</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更高选择性</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的</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胆碱酯酶抑制作用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，还被国内外研究证实具有</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抗炎</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抗氧化应激</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降低体内抗乙酰胆碱受体抗体水平</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以及对</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焦虑</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抑郁起到</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改善作用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安全性更高</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；纳入医保后，可以进一步优化临床使用的胆碱酯酶抑制剂，</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弥补药品目录短板</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0" name="TextBox 13"/>
          <p:cNvSpPr txBox="1"/>
          <p:nvPr/>
        </p:nvSpPr>
        <p:spPr>
          <a:xfrm>
            <a:off x="583040" y="4807850"/>
            <a:ext cx="5264342" cy="753668"/>
          </a:xfrm>
          <a:prstGeom prst="rect">
            <a:avLst/>
          </a:prstGeom>
          <a:noFill/>
        </p:spPr>
        <p:txBody>
          <a:bodyPr wrap="square" lIns="0" tIns="0" rIns="0" bIns="0" rtlCol="0">
            <a:spAutoFit/>
          </a:bodyPr>
          <a:lstStyle/>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重症肌无力是我国</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罕见病病种之一</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发病率低</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，石杉碱甲注射液在重症肌无力中的适用人群有限，对</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医保基金总预算增加较少</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石杉碱甲治疗重症肌无力获得</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美国</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lt"/>
              </a:rPr>
              <a:t>FDA“</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孤儿药”</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认定。</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4" name="TextBox 13"/>
          <p:cNvSpPr txBox="1"/>
          <p:nvPr/>
        </p:nvSpPr>
        <p:spPr>
          <a:xfrm>
            <a:off x="6284768" y="4760141"/>
            <a:ext cx="5264342" cy="1787797"/>
          </a:xfrm>
          <a:prstGeom prst="rect">
            <a:avLst/>
          </a:prstGeom>
          <a:noFill/>
        </p:spPr>
        <p:txBody>
          <a:bodyPr wrap="square" lIns="0" tIns="0" rIns="0" bIns="0" rtlCol="0">
            <a:spAutoFit/>
          </a:bodyPr>
          <a:lstStyle/>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无明显毒性反应</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，且一般不良反应发生后停药即可，</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无需特殊处理</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，减少了临床用药的风险性，适合</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长期使用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不受限于抗体情况和亚型，全年龄段适用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，临床用药更便利；</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5750" indent="-285750" algn="just">
              <a:lnSpc>
                <a:spcPct val="12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lt"/>
              </a:rPr>
              <a:t>MG</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诊断流程和标准明确且属于罕见病，患者人数有限。石杉碱甲注射液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适应症明确</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无临床滥用或超说明书使用风险</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，医保经办管理难度小。</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6" name="文本框 225"/>
          <p:cNvSpPr txBox="1"/>
          <p:nvPr/>
        </p:nvSpPr>
        <p:spPr>
          <a:xfrm>
            <a:off x="493468" y="1359225"/>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提升公共健康水平</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7" name="文本框 226"/>
          <p:cNvSpPr txBox="1"/>
          <p:nvPr/>
        </p:nvSpPr>
        <p:spPr>
          <a:xfrm>
            <a:off x="6244005" y="1325706"/>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弥补药品目录短板</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8" name="文本框 227"/>
          <p:cNvSpPr txBox="1"/>
          <p:nvPr/>
        </p:nvSpPr>
        <p:spPr>
          <a:xfrm>
            <a:off x="583040" y="4263249"/>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符合“保基本”原则</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9" name="文本框 228"/>
          <p:cNvSpPr txBox="1"/>
          <p:nvPr/>
        </p:nvSpPr>
        <p:spPr>
          <a:xfrm>
            <a:off x="6244005" y="4195329"/>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临床管理难度低</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30" name="文本框 229"/>
          <p:cNvSpPr txBox="1"/>
          <p:nvPr/>
        </p:nvSpPr>
        <p:spPr>
          <a:xfrm>
            <a:off x="160235" y="310879"/>
            <a:ext cx="11779973" cy="874407"/>
          </a:xfrm>
          <a:prstGeom prst="rect">
            <a:avLst/>
          </a:prstGeom>
          <a:noFill/>
        </p:spPr>
        <p:txBody>
          <a:bodyPr wrap="square">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重症肌无力作为第一批</a:t>
            </a:r>
            <a:r>
              <a:rPr lang="zh-CN" altLang="en-US" sz="1800" b="1" dirty="0">
                <a:solidFill>
                  <a:srgbClr val="FF0000"/>
                </a:solidFill>
                <a:latin typeface="微软雅黑" panose="020B0503020204020204" pitchFamily="34" charset="-122"/>
                <a:ea typeface="微软雅黑" panose="020B0503020204020204" pitchFamily="34" charset="-122"/>
              </a:rPr>
              <a:t>罕见病目录病种之一</a:t>
            </a:r>
            <a:r>
              <a:rPr lang="zh-CN" altLang="en-US" sz="1800" b="1" dirty="0">
                <a:latin typeface="微软雅黑" panose="020B0503020204020204" pitchFamily="34" charset="-122"/>
                <a:ea typeface="微软雅黑" panose="020B0503020204020204" pitchFamily="34" charset="-122"/>
              </a:rPr>
              <a:t>，多伴有焦虑抑郁并发症，石杉碱甲注射液能够填补医保目录中胆碱酯酶抑制剂作用靶点少、不良反应高发、临床获益小的药物空白，其安全性高、适应症明确，便于医保管理。</a:t>
            </a:r>
            <a:endParaRPr lang="en-US" altLang="zh-CN" sz="1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2" name="文本框 11"/>
          <p:cNvSpPr txBox="1"/>
          <p:nvPr/>
        </p:nvSpPr>
        <p:spPr>
          <a:xfrm rot="16200000">
            <a:off x="1126461" y="-846848"/>
            <a:ext cx="954107" cy="3207029"/>
          </a:xfrm>
          <a:prstGeom prst="rect">
            <a:avLst/>
          </a:prstGeom>
          <a:noFill/>
        </p:spPr>
        <p:txBody>
          <a:bodyPr vert="eaVert" wrap="square" rtlCol="0">
            <a:spAutoFit/>
          </a:bodyPr>
          <a:lstStyle/>
          <a:p>
            <a:pPr algn="ctr"/>
            <a:r>
              <a:rPr lang="zh-CN" altLang="en-US" sz="3600" b="1" dirty="0">
                <a:ln w="28575">
                  <a:noFill/>
                </a:ln>
                <a:solidFill>
                  <a:srgbClr val="499391"/>
                </a:solidFill>
                <a:latin typeface="汉真广标" pitchFamily="49" charset="-122"/>
                <a:ea typeface="汉真广标" pitchFamily="49" charset="-122"/>
                <a:sym typeface="Arial" panose="020B0604020202020204"/>
              </a:rPr>
              <a:t>目录</a:t>
            </a:r>
            <a:endParaRPr lang="zh-CN" altLang="en-US" sz="2800" b="1" dirty="0">
              <a:ln w="28575">
                <a:noFill/>
              </a:ln>
              <a:solidFill>
                <a:srgbClr val="499391"/>
              </a:solidFill>
              <a:latin typeface="汉真广标" pitchFamily="49" charset="-122"/>
              <a:ea typeface="汉真广标" pitchFamily="49" charset="-122"/>
              <a:sym typeface="Arial" panose="020B0604020202020204"/>
            </a:endParaRPr>
          </a:p>
          <a:p>
            <a:pPr algn="ctr"/>
            <a:r>
              <a:rPr lang="en-US" altLang="zh-CN" sz="1400" b="1" dirty="0">
                <a:ln w="28575">
                  <a:noFill/>
                </a:ln>
                <a:solidFill>
                  <a:srgbClr val="499391"/>
                </a:solidFill>
                <a:latin typeface="Arial" panose="020B0604020202020204"/>
                <a:ea typeface="微软雅黑" panose="020B0503020204020204" pitchFamily="34" charset="-122"/>
                <a:sym typeface="Arial" panose="020B0604020202020204"/>
              </a:rPr>
              <a:t>CONTENT</a:t>
            </a:r>
            <a:endParaRPr lang="en-US" altLang="zh-CN" sz="1400" b="1" dirty="0">
              <a:ln w="28575">
                <a:noFill/>
              </a:ln>
              <a:solidFill>
                <a:srgbClr val="499391"/>
              </a:solidFill>
              <a:latin typeface="Arial" panose="020B0604020202020204"/>
              <a:ea typeface="微软雅黑" panose="020B0503020204020204" pitchFamily="34" charset="-122"/>
              <a:sym typeface="Arial" panose="020B0604020202020204"/>
            </a:endParaRPr>
          </a:p>
        </p:txBody>
      </p:sp>
      <p:sp>
        <p:nvSpPr>
          <p:cNvPr id="15" name="文本框 14"/>
          <p:cNvSpPr txBox="1"/>
          <p:nvPr>
            <p:custDataLst>
              <p:tags r:id="rId1"/>
            </p:custDataLst>
          </p:nvPr>
        </p:nvSpPr>
        <p:spPr>
          <a:xfrm>
            <a:off x="393399" y="1443506"/>
            <a:ext cx="2550698"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000" dirty="0">
                <a:solidFill>
                  <a:srgbClr val="2C8384"/>
                </a:solidFill>
                <a:latin typeface="微软雅黑" panose="020B0503020204020204" pitchFamily="34" charset="-122"/>
                <a:ea typeface="微软雅黑" panose="020B0503020204020204" pitchFamily="34" charset="-122"/>
                <a:sym typeface="Arial" panose="020B0604020202020204"/>
              </a:rPr>
              <a:t>01  </a:t>
            </a:r>
            <a:r>
              <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rPr>
              <a:t>基本信息</a:t>
            </a:r>
            <a:endPar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sp>
        <p:nvSpPr>
          <p:cNvPr id="16" name="文本框 15"/>
          <p:cNvSpPr txBox="1"/>
          <p:nvPr>
            <p:custDataLst>
              <p:tags r:id="rId2"/>
            </p:custDataLst>
          </p:nvPr>
        </p:nvSpPr>
        <p:spPr>
          <a:xfrm>
            <a:off x="393399" y="2514865"/>
            <a:ext cx="2509018"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000" dirty="0">
                <a:solidFill>
                  <a:srgbClr val="2C8384"/>
                </a:solidFill>
                <a:latin typeface="微软雅黑" panose="020B0503020204020204" pitchFamily="34" charset="-122"/>
                <a:ea typeface="微软雅黑" panose="020B0503020204020204" pitchFamily="34" charset="-122"/>
                <a:sym typeface="Arial" panose="020B0604020202020204"/>
              </a:rPr>
              <a:t>02  </a:t>
            </a:r>
            <a:r>
              <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rPr>
              <a:t>安全性</a:t>
            </a:r>
            <a:endPar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sp>
        <p:nvSpPr>
          <p:cNvPr id="18" name="文本框 17"/>
          <p:cNvSpPr txBox="1"/>
          <p:nvPr>
            <p:custDataLst>
              <p:tags r:id="rId3"/>
            </p:custDataLst>
          </p:nvPr>
        </p:nvSpPr>
        <p:spPr>
          <a:xfrm>
            <a:off x="393399" y="3500030"/>
            <a:ext cx="2509018"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000" dirty="0">
                <a:solidFill>
                  <a:srgbClr val="2C8384"/>
                </a:solidFill>
                <a:latin typeface="微软雅黑" panose="020B0503020204020204" pitchFamily="34" charset="-122"/>
                <a:ea typeface="微软雅黑" panose="020B0503020204020204" pitchFamily="34" charset="-122"/>
                <a:sym typeface="Arial" panose="020B0604020202020204"/>
              </a:rPr>
              <a:t>03  </a:t>
            </a:r>
            <a:r>
              <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rPr>
              <a:t>有效性</a:t>
            </a:r>
            <a:endPar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sp>
        <p:nvSpPr>
          <p:cNvPr id="21" name="文本框 20"/>
          <p:cNvSpPr txBox="1"/>
          <p:nvPr>
            <p:custDataLst>
              <p:tags r:id="rId4"/>
            </p:custDataLst>
          </p:nvPr>
        </p:nvSpPr>
        <p:spPr>
          <a:xfrm>
            <a:off x="420081" y="5861442"/>
            <a:ext cx="2509018"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000" dirty="0">
                <a:solidFill>
                  <a:srgbClr val="2C8384"/>
                </a:solidFill>
                <a:latin typeface="微软雅黑" panose="020B0503020204020204" pitchFamily="34" charset="-122"/>
                <a:ea typeface="微软雅黑" panose="020B0503020204020204" pitchFamily="34" charset="-122"/>
                <a:sym typeface="Arial" panose="020B0604020202020204"/>
              </a:rPr>
              <a:t>05  </a:t>
            </a:r>
            <a:r>
              <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rPr>
              <a:t>公平性</a:t>
            </a:r>
            <a:endParaRPr lang="en-US" altLang="zh-CN" sz="30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sp>
        <p:nvSpPr>
          <p:cNvPr id="22" name="文本框 21"/>
          <p:cNvSpPr txBox="1"/>
          <p:nvPr>
            <p:custDataLst>
              <p:tags r:id="rId5"/>
            </p:custDataLst>
          </p:nvPr>
        </p:nvSpPr>
        <p:spPr>
          <a:xfrm>
            <a:off x="393399" y="4622107"/>
            <a:ext cx="2509018"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000" dirty="0">
                <a:solidFill>
                  <a:srgbClr val="2C8384"/>
                </a:solidFill>
                <a:latin typeface="微软雅黑" panose="020B0503020204020204" pitchFamily="34" charset="-122"/>
                <a:ea typeface="微软雅黑" panose="020B0503020204020204" pitchFamily="34" charset="-122"/>
                <a:sym typeface="Arial" panose="020B0604020202020204"/>
              </a:rPr>
              <a:t>04  </a:t>
            </a:r>
            <a:r>
              <a:rPr lang="zh-CN" altLang="en-US" sz="3000" b="1" dirty="0">
                <a:solidFill>
                  <a:srgbClr val="2C8384"/>
                </a:solidFill>
                <a:latin typeface="微软雅黑" panose="020B0503020204020204" pitchFamily="34" charset="-122"/>
                <a:ea typeface="微软雅黑" panose="020B0503020204020204" pitchFamily="34" charset="-122"/>
                <a:sym typeface="Arial" panose="020B0604020202020204"/>
              </a:rPr>
              <a:t>创新性</a:t>
            </a:r>
            <a:endParaRPr lang="en-US" altLang="zh-CN" sz="30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cxnSp>
        <p:nvCxnSpPr>
          <p:cNvPr id="23" name="直接连接符 22"/>
          <p:cNvCxnSpPr/>
          <p:nvPr>
            <p:custDataLst>
              <p:tags r:id="rId6"/>
            </p:custDataLst>
          </p:nvPr>
        </p:nvCxnSpPr>
        <p:spPr>
          <a:xfrm>
            <a:off x="453650" y="3315563"/>
            <a:ext cx="115468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文本框 25"/>
          <p:cNvSpPr txBox="1"/>
          <p:nvPr>
            <p:custDataLst>
              <p:tags r:id="rId7"/>
            </p:custDataLst>
          </p:nvPr>
        </p:nvSpPr>
        <p:spPr>
          <a:xfrm>
            <a:off x="2929099" y="1425316"/>
            <a:ext cx="9037785" cy="737235"/>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石杉碱甲注射液是</a:t>
            </a:r>
            <a:r>
              <a:rPr lang="zh-CN" altLang="en-US" sz="1400" b="1" dirty="0">
                <a:solidFill>
                  <a:srgbClr val="FF0000"/>
                </a:solidFill>
                <a:latin typeface="微软雅黑" panose="020B0503020204020204" pitchFamily="34" charset="-122"/>
                <a:ea typeface="微软雅黑" panose="020B0503020204020204" pitchFamily="34" charset="-122"/>
              </a:rPr>
              <a:t>选择性更好</a:t>
            </a:r>
            <a:r>
              <a:rPr lang="zh-CN" altLang="en-US" sz="1400"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抑制作用更强</a:t>
            </a:r>
            <a:r>
              <a:rPr lang="zh-CN" altLang="en-US" sz="1400" dirty="0">
                <a:latin typeface="微软雅黑" panose="020B0503020204020204" pitchFamily="34" charset="-122"/>
                <a:ea typeface="微软雅黑" panose="020B0503020204020204" pitchFamily="34" charset="-122"/>
              </a:rPr>
              <a:t>的</a:t>
            </a:r>
            <a:r>
              <a:rPr lang="zh-CN" altLang="en-US" sz="1400" b="1" dirty="0">
                <a:solidFill>
                  <a:srgbClr val="FF0000"/>
                </a:solidFill>
                <a:latin typeface="微软雅黑" panose="020B0503020204020204" pitchFamily="34" charset="-122"/>
                <a:ea typeface="微软雅黑" panose="020B0503020204020204" pitchFamily="34" charset="-122"/>
              </a:rPr>
              <a:t>胆碱酯酶抑制剂</a:t>
            </a:r>
            <a:r>
              <a:rPr lang="zh-CN" altLang="en-US" sz="1400" dirty="0">
                <a:latin typeface="微软雅黑" panose="020B0503020204020204" pitchFamily="34" charset="-122"/>
                <a:ea typeface="微软雅黑" panose="020B0503020204020204" pitchFamily="34" charset="-122"/>
              </a:rPr>
              <a:t>，建议氢溴酸加兰他敏注射液作为参照药品</a:t>
            </a:r>
            <a:endParaRPr lang="zh-CN" altLang="en-US" sz="14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重症肌无力是一种</a:t>
            </a:r>
            <a:r>
              <a:rPr lang="zh-CN" altLang="en-US" sz="1400" b="1" dirty="0">
                <a:solidFill>
                  <a:srgbClr val="FF0000"/>
                </a:solidFill>
                <a:latin typeface="微软雅黑" panose="020B0503020204020204" pitchFamily="34" charset="-122"/>
                <a:ea typeface="微软雅黑" panose="020B0503020204020204" pitchFamily="34" charset="-122"/>
              </a:rPr>
              <a:t>罕见的自体免疫性疾病</a:t>
            </a:r>
            <a:r>
              <a:rPr lang="zh-CN" altLang="en-US" sz="1400" dirty="0">
                <a:latin typeface="微软雅黑" panose="020B0503020204020204" pitchFamily="34" charset="-122"/>
                <a:ea typeface="微软雅黑" panose="020B0503020204020204" pitchFamily="34" charset="-122"/>
              </a:rPr>
              <a:t>，发病机制多样，发病人群年龄层广，且多数合并焦虑</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抑郁，临床缺少</a:t>
            </a:r>
            <a:r>
              <a:rPr lang="zh-CN" altLang="en-US" sz="1400" b="1" dirty="0">
                <a:latin typeface="微软雅黑" panose="020B0503020204020204" pitchFamily="34" charset="-122"/>
                <a:ea typeface="微软雅黑" panose="020B0503020204020204" pitchFamily="34" charset="-122"/>
              </a:rPr>
              <a:t>作用机制广泛、疗效显著、安全性高、价格便宜</a:t>
            </a:r>
            <a:r>
              <a:rPr lang="zh-CN" altLang="en-US" sz="1400" dirty="0">
                <a:latin typeface="微软雅黑" panose="020B0503020204020204" pitchFamily="34" charset="-122"/>
                <a:ea typeface="微软雅黑" panose="020B0503020204020204" pitchFamily="34" charset="-122"/>
              </a:rPr>
              <a:t>的治疗药物。</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cxnSp>
        <p:nvCxnSpPr>
          <p:cNvPr id="27" name="直接连接符 26"/>
          <p:cNvCxnSpPr/>
          <p:nvPr>
            <p:custDataLst>
              <p:tags r:id="rId8"/>
            </p:custDataLst>
          </p:nvPr>
        </p:nvCxnSpPr>
        <p:spPr>
          <a:xfrm>
            <a:off x="436740" y="4219570"/>
            <a:ext cx="115468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直接连接符 27"/>
          <p:cNvCxnSpPr/>
          <p:nvPr>
            <p:custDataLst>
              <p:tags r:id="rId9"/>
            </p:custDataLst>
          </p:nvPr>
        </p:nvCxnSpPr>
        <p:spPr>
          <a:xfrm>
            <a:off x="393404" y="2179384"/>
            <a:ext cx="115468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直接连接符 28"/>
          <p:cNvCxnSpPr/>
          <p:nvPr>
            <p:custDataLst>
              <p:tags r:id="rId10"/>
            </p:custDataLst>
          </p:nvPr>
        </p:nvCxnSpPr>
        <p:spPr>
          <a:xfrm>
            <a:off x="436743" y="5719054"/>
            <a:ext cx="115468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直接连接符 29"/>
          <p:cNvCxnSpPr/>
          <p:nvPr/>
        </p:nvCxnSpPr>
        <p:spPr>
          <a:xfrm>
            <a:off x="453649" y="6573848"/>
            <a:ext cx="1154680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文本框 30"/>
          <p:cNvSpPr txBox="1"/>
          <p:nvPr>
            <p:custDataLst>
              <p:tags r:id="rId11"/>
            </p:custDataLst>
          </p:nvPr>
        </p:nvSpPr>
        <p:spPr>
          <a:xfrm>
            <a:off x="2929099" y="2348545"/>
            <a:ext cx="9037785" cy="953135"/>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石杉碱甲作为一种胆碱酯酶抑制剂，其不良反应主要与抗胆碱能效应相关，且毒性与剂量相关，一般无需处理或减少给药剂量即可消失。</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石杉碱甲注射液上市后</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年内，无国家或地区药监部门发布的安全性警告、黑框警告、撤市信息等不良信息的相关报道。</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文本框 31"/>
          <p:cNvSpPr txBox="1"/>
          <p:nvPr>
            <p:custDataLst>
              <p:tags r:id="rId12"/>
            </p:custDataLst>
          </p:nvPr>
        </p:nvSpPr>
        <p:spPr>
          <a:xfrm>
            <a:off x="2945758" y="3414861"/>
            <a:ext cx="9037785" cy="7372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起效</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速度</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快</a:t>
            </a: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，作用</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时间长。</a:t>
            </a:r>
            <a:endPar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多重获益</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改善症状 </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免疫调节</a:t>
            </a:r>
            <a:r>
              <a:rPr lang="zh-CN" altLang="en-US" sz="1400" kern="1200" dirty="0">
                <a:latin typeface="微软雅黑" panose="020B0503020204020204" pitchFamily="34" charset="-122"/>
                <a:ea typeface="微软雅黑" panose="020B0503020204020204" pitchFamily="34" charset="-122"/>
                <a:cs typeface="Times New Roman" panose="02020603050405020304" pitchFamily="18" charset="0"/>
              </a:rPr>
              <a:t>（抗乙酰胆碱受体抗体水平、</a:t>
            </a:r>
            <a:r>
              <a:rPr lang="en-US" altLang="zh-CN" sz="1400" kern="1200" dirty="0">
                <a:latin typeface="微软雅黑" panose="020B0503020204020204" pitchFamily="34" charset="-122"/>
                <a:ea typeface="微软雅黑" panose="020B0503020204020204" pitchFamily="34" charset="-122"/>
                <a:cs typeface="Times New Roman" panose="02020603050405020304" pitchFamily="18" charset="0"/>
              </a:rPr>
              <a:t>IL-6</a:t>
            </a:r>
            <a:r>
              <a:rPr lang="zh-CN" altLang="en-US" sz="1400" kern="1200" dirty="0">
                <a:latin typeface="微软雅黑" panose="020B0503020204020204" pitchFamily="34" charset="-122"/>
                <a:ea typeface="微软雅黑" panose="020B0503020204020204" pitchFamily="34" charset="-122"/>
                <a:cs typeface="Times New Roman" panose="02020603050405020304" pitchFamily="18" charset="0"/>
              </a:rPr>
              <a:t>等炎症因子）</a:t>
            </a:r>
            <a:r>
              <a:rPr lang="en-US" altLang="zh-CN" sz="1400" kern="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200" dirty="0">
                <a:latin typeface="微软雅黑" panose="020B0503020204020204" pitchFamily="34" charset="-122"/>
                <a:ea typeface="微软雅黑" panose="020B0503020204020204" pitchFamily="34" charset="-122"/>
                <a:cs typeface="Times New Roman" panose="02020603050405020304" pitchFamily="18" charset="0"/>
              </a:rPr>
              <a:t>合并</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改善焦虑</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抑郁。</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多指南共识推荐胆碱酯酶抑制剂作为</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重症肌无力一线用药。</a:t>
            </a:r>
            <a:endPar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文本框 32"/>
          <p:cNvSpPr txBox="1"/>
          <p:nvPr>
            <p:custDataLst>
              <p:tags r:id="rId13"/>
            </p:custDataLst>
          </p:nvPr>
        </p:nvSpPr>
        <p:spPr>
          <a:xfrm>
            <a:off x="2971245" y="4298322"/>
            <a:ext cx="9151930" cy="1383665"/>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最早获批于</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1985</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年，属于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唯一中国原创的重症肌无力药。</a:t>
            </a:r>
            <a:endPar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药典标准起草单位</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版药典均收载。</a:t>
            </a:r>
            <a:endPar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2023</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获美国 </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FDA</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孤儿药、罕见儿科疾病用药</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项</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认定。</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2025</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美国 </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FDA</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正式许可我司自主研发的石杉碱甲注射液（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研发产品代号</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WP103</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）治疗新生儿缺氧缺血性脑病（</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HIE</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）的新药临床试验（</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IND</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）申请。</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buFont typeface="Arial" panose="020B0604020202020204" pitchFamily="34" charset="0"/>
              <a:buChar char="•"/>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作用靶点多</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，起到改善症状的同时，从发病机制上产生作用，</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临床获益更广。</a:t>
            </a:r>
            <a:endPar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文本框 33"/>
          <p:cNvSpPr txBox="1"/>
          <p:nvPr>
            <p:custDataLst>
              <p:tags r:id="rId14"/>
            </p:custDataLst>
          </p:nvPr>
        </p:nvSpPr>
        <p:spPr>
          <a:xfrm>
            <a:off x="2945758" y="5806048"/>
            <a:ext cx="9037785" cy="7372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适用于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各种重症肌无力亚型</a:t>
            </a: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和</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全年龄段</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重症肌无力人群</a:t>
            </a:r>
            <a:endParaRPr lang="en-US" altLang="zh-CN"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石杉碱甲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弥补</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了目录中</a:t>
            </a:r>
            <a:r>
              <a:rPr lang="zh-CN" altLang="en-US" sz="1400" kern="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胆碱酯酶抑制剂</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只改善症状的短板</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，其</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临床疗效确切、作用靶点多、安全性高</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便于医</a:t>
            </a:r>
            <a:r>
              <a:rPr lang="zh-CN" altLang="en-US"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保管理。</a:t>
            </a:r>
            <a:endParaRPr lang="en-US" altLang="zh-CN" sz="1400" b="1" kern="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P spid="18" grpId="0" bldLvl="0" animBg="1"/>
      <p:bldP spid="21" grpId="0" bldLvl="0" animBg="1"/>
      <p:bldP spid="2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 name="文本框 29"/>
          <p:cNvSpPr txBox="1"/>
          <p:nvPr/>
        </p:nvSpPr>
        <p:spPr>
          <a:xfrm>
            <a:off x="109329" y="6730"/>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基本信息</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aphicFrame>
        <p:nvGraphicFramePr>
          <p:cNvPr id="24" name="表格 5"/>
          <p:cNvGraphicFramePr>
            <a:graphicFrameLocks noGrp="1"/>
          </p:cNvGraphicFramePr>
          <p:nvPr>
            <p:custDataLst>
              <p:tags r:id="rId1"/>
            </p:custDataLst>
          </p:nvPr>
        </p:nvGraphicFramePr>
        <p:xfrm>
          <a:off x="218440" y="1412240"/>
          <a:ext cx="5986780" cy="5129530"/>
        </p:xfrm>
        <a:graphic>
          <a:graphicData uri="http://schemas.openxmlformats.org/drawingml/2006/table">
            <a:tbl>
              <a:tblPr firstRow="1" bandRow="1">
                <a:tableStyleId>{5C22544A-7EE6-4342-B048-85BDC9FD1C3A}</a:tableStyleId>
              </a:tblPr>
              <a:tblGrid>
                <a:gridCol w="1623695"/>
                <a:gridCol w="1543685"/>
                <a:gridCol w="1266825"/>
                <a:gridCol w="1552575"/>
              </a:tblGrid>
              <a:tr h="413385">
                <a:tc>
                  <a:txBody>
                    <a:bodyPr/>
                    <a:lstStyle/>
                    <a:p>
                      <a:pPr algn="l">
                        <a:lnSpc>
                          <a:spcPct val="100000"/>
                        </a:lnSpc>
                      </a:pPr>
                      <a:r>
                        <a:rPr lang="zh-CN" altLang="en-US"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药品通用名称</a:t>
                      </a:r>
                      <a:endParaRPr lang="zh-CN" altLang="en-US"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0A196"/>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石杉碱甲注射液</a:t>
                      </a:r>
                      <a:endParaRPr lang="en-US" altLang="zh-CN"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0A196"/>
                    </a:solidFill>
                  </a:tcPr>
                </a:tc>
                <a:tc hMerge="1">
                  <a:tcPr>
                    <a:lnL w="19050" cap="flat" cmpd="sng" algn="ctr">
                      <a:solidFill>
                        <a:srgbClr val="054C53"/>
                      </a:solidFill>
                      <a:prstDash val="solid"/>
                      <a:round/>
                      <a:headEnd type="none" w="med" len="med"/>
                      <a:tailEnd type="none" w="med" len="med"/>
                    </a:lnL>
                  </a:tcPr>
                </a:tc>
                <a:tc hMerge="1">
                  <a:tcPr/>
                </a:tc>
              </a:tr>
              <a:tr h="428625">
                <a:tc>
                  <a:txBody>
                    <a:bodyPr/>
                    <a:lstStyle/>
                    <a:p>
                      <a:pPr algn="l">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注册规格</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1mL</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0.2mg/</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支</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hMerge="1">
                  <a:tcPr>
                    <a:lnL w="19050" cap="flat" cmpd="sng" algn="ctr">
                      <a:solidFill>
                        <a:srgbClr val="054C53"/>
                      </a:solidFill>
                      <a:prstDash val="solid"/>
                      <a:round/>
                      <a:headEnd type="none" w="med" len="med"/>
                      <a:tailEnd type="none" w="med" len="med"/>
                    </a:lnL>
                  </a:tcPr>
                </a:tc>
                <a:tc hMerge="1">
                  <a:tcPr/>
                </a:tc>
              </a:tr>
              <a:tr h="1586865">
                <a:tc>
                  <a:txBody>
                    <a:bodyPr/>
                    <a:lstStyle/>
                    <a:p>
                      <a:pPr algn="l">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适应症</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7CF"/>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本品适用于良性记忆障碍，提高患者指向记忆、联想学习、图像回忆、无意义图形再认及人像回忆等能力。对痴呆患者和脑器质性病变引起的记忆障碍亦有改善作用。</a:t>
                      </a:r>
                      <a:r>
                        <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另外本品亦用于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重症肌无力的治疗</a:t>
                      </a:r>
                      <a:r>
                        <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zh-CN"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9050" cap="flat" cmpd="sng" algn="ctr">
                      <a:solidFill>
                        <a:srgbClr val="054C53"/>
                      </a:solidFill>
                      <a:prstDash val="solid"/>
                      <a:round/>
                      <a:headEnd type="none" w="med" len="med"/>
                      <a:tailEnd type="none" w="med" len="med"/>
                    </a:lnL>
                  </a:tcPr>
                </a:tc>
                <a:tc hMerge="1">
                  <a:tcPr/>
                </a:tc>
              </a:tr>
              <a:tr h="1068705">
                <a:tc>
                  <a:txBody>
                    <a:bodyPr/>
                    <a:lstStyle/>
                    <a:p>
                      <a:pPr algn="l">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用法用量</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7CF"/>
                    </a:solidFill>
                  </a:tcPr>
                </a:tc>
                <a:tc gridSpan="3">
                  <a:txBody>
                    <a:bodyPr/>
                    <a:lstStyle/>
                    <a:p>
                      <a:pPr algn="l" fontAlgn="auto">
                        <a:lnSpc>
                          <a:spcPct val="100000"/>
                        </a:lnSpc>
                        <a:buClrTx/>
                        <a:buSzTx/>
                        <a:buFontTx/>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肌注；</a:t>
                      </a:r>
                      <a:endPar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fontAlgn="auto">
                        <a:lnSpc>
                          <a:spcPct val="100000"/>
                        </a:lnSpc>
                        <a:buClrTx/>
                        <a:buSzTx/>
                        <a:buFont typeface="Wingdings" panose="05000000000000000000" pitchFamily="2" charset="2"/>
                        <a:buChar char="p"/>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治疗记忆障碍；一次</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0.2mg</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，一日一次或遵医嘱。</a:t>
                      </a:r>
                      <a:endPar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fontAlgn="auto">
                        <a:lnSpc>
                          <a:spcPct val="100000"/>
                        </a:lnSpc>
                        <a:buClrTx/>
                        <a:buSzTx/>
                        <a:buFont typeface="Wingdings" panose="05000000000000000000" pitchFamily="2" charset="2"/>
                        <a:buChar char="p"/>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治疗重症肌无力，一次</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0.2mg-0.4mg</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，一日一次或遵医嘱。</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9050" cap="flat" cmpd="sng" algn="ctr">
                      <a:solidFill>
                        <a:srgbClr val="054C53"/>
                      </a:solidFill>
                      <a:prstDash val="solid"/>
                      <a:round/>
                      <a:headEnd type="none" w="med" len="med"/>
                      <a:tailEnd type="none" w="med" len="med"/>
                    </a:lnL>
                  </a:tcPr>
                </a:tc>
                <a:tc hMerge="1">
                  <a:tcPr/>
                </a:tc>
              </a:tr>
              <a:tr h="92011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中国大陆首次上市时间</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marR="0" lvl="0" indent="0" algn="l" defTabSz="914400" rtl="0" fontAlgn="auto">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2018</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年</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7</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月</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目前大陆地区同通用名药品的上市情况</a:t>
                      </a:r>
                      <a:endParaRPr lang="zh-CN" altLang="en-US" sz="1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无</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9050" cap="flat" cmpd="sng" algn="ctr">
                      <a:solidFill>
                        <a:srgbClr val="054C5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r>
              <a:tr h="711835">
                <a:tc>
                  <a:txBody>
                    <a:bodyPr/>
                    <a:lstStyle/>
                    <a:p>
                      <a:pPr algn="l">
                        <a:lnSpc>
                          <a:spcPct val="100000"/>
                        </a:lnSpc>
                      </a:pPr>
                      <a:r>
                        <a:rPr lang="zh-CN" altLang="en-US"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全球首个上市国家</a:t>
                      </a:r>
                      <a:r>
                        <a:rPr lang="en-US" altLang="zh-CN"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地区及上市时间</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a:latin typeface="微软雅黑" panose="020B0503020204020204" pitchFamily="34" charset="-122"/>
                          <a:ea typeface="微软雅黑" panose="020B0503020204020204" pitchFamily="34" charset="-122"/>
                          <a:cs typeface="Times New Roman" panose="02020603050405020304" pitchFamily="18" charset="0"/>
                        </a:rPr>
                        <a:t>中国；</a:t>
                      </a:r>
                      <a:endParaRPr lang="en-US" altLang="zh-CN" sz="140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a:latin typeface="微软雅黑" panose="020B0503020204020204" pitchFamily="34" charset="-122"/>
                          <a:ea typeface="微软雅黑" panose="020B0503020204020204" pitchFamily="34" charset="-122"/>
                          <a:cs typeface="Times New Roman" panose="02020603050405020304" pitchFamily="18" charset="0"/>
                          <a:sym typeface="+mn-ea"/>
                        </a:rPr>
                        <a:t>2018</a:t>
                      </a:r>
                      <a:r>
                        <a:rPr lang="zh-CN" altLang="en-US" sz="1400">
                          <a:latin typeface="微软雅黑" panose="020B0503020204020204" pitchFamily="34" charset="-122"/>
                          <a:ea typeface="微软雅黑" panose="020B0503020204020204" pitchFamily="34" charset="-122"/>
                          <a:cs typeface="Times New Roman" panose="02020603050405020304" pitchFamily="18" charset="0"/>
                          <a:sym typeface="+mn-ea"/>
                        </a:rPr>
                        <a:t>年</a:t>
                      </a:r>
                      <a:r>
                        <a:rPr lang="en-US" altLang="zh-CN" sz="1400">
                          <a:latin typeface="微软雅黑" panose="020B0503020204020204" pitchFamily="34" charset="-122"/>
                          <a:ea typeface="微软雅黑" panose="020B0503020204020204" pitchFamily="34" charset="-122"/>
                          <a:cs typeface="Times New Roman" panose="02020603050405020304" pitchFamily="18" charset="0"/>
                          <a:sym typeface="+mn-ea"/>
                        </a:rPr>
                        <a:t>7</a:t>
                      </a:r>
                      <a:r>
                        <a:rPr lang="zh-CN" altLang="en-US" sz="1400">
                          <a:latin typeface="微软雅黑" panose="020B0503020204020204" pitchFamily="34" charset="-122"/>
                          <a:ea typeface="微软雅黑" panose="020B0503020204020204" pitchFamily="34" charset="-122"/>
                          <a:cs typeface="Times New Roman" panose="02020603050405020304" pitchFamily="18" charset="0"/>
                          <a:sym typeface="+mn-ea"/>
                        </a:rPr>
                        <a:t>月</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是否为</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OTC</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药品</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algn="l">
                        <a:lnSpc>
                          <a:spcPct val="100000"/>
                        </a:lnSpc>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否</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r>
            </a:tbl>
          </a:graphicData>
        </a:graphic>
      </p:graphicFrame>
      <p:sp>
        <p:nvSpPr>
          <p:cNvPr id="4" name="文本框 3"/>
          <p:cNvSpPr txBox="1"/>
          <p:nvPr/>
        </p:nvSpPr>
        <p:spPr>
          <a:xfrm>
            <a:off x="109329" y="379073"/>
            <a:ext cx="11973342" cy="874407"/>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石杉碱甲注射液是</a:t>
            </a:r>
            <a:r>
              <a:rPr lang="zh-CN" altLang="en-US" b="1" dirty="0">
                <a:solidFill>
                  <a:srgbClr val="FF0000"/>
                </a:solidFill>
                <a:latin typeface="微软雅黑" panose="020B0503020204020204" pitchFamily="34" charset="-122"/>
                <a:ea typeface="微软雅黑" panose="020B0503020204020204" pitchFamily="34" charset="-122"/>
              </a:rPr>
              <a:t>唯一</a:t>
            </a:r>
            <a:r>
              <a:rPr lang="zh-CN" altLang="en-US" b="1" dirty="0">
                <a:latin typeface="微软雅黑" panose="020B0503020204020204" pitchFamily="34" charset="-122"/>
                <a:ea typeface="微软雅黑" panose="020B0503020204020204" pitchFamily="34" charset="-122"/>
              </a:rPr>
              <a:t>有多项临床研究数据支持疗效与安全性的胆碱酯酶抑制剂。</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建议以氢溴酸加兰他敏注射液为参考药。</a:t>
            </a:r>
            <a:endParaRPr lang="en-US" altLang="zh-CN" b="1"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6366982" y="1374201"/>
          <a:ext cx="5715689" cy="5167107"/>
        </p:xfrm>
        <a:graphic>
          <a:graphicData uri="http://schemas.openxmlformats.org/drawingml/2006/table">
            <a:tbl>
              <a:tblPr firstRow="1" bandRow="1">
                <a:tableStyleId>{5C22544A-7EE6-4342-B048-85BDC9FD1C3A}</a:tableStyleId>
              </a:tblPr>
              <a:tblGrid>
                <a:gridCol w="5715689"/>
              </a:tblGrid>
              <a:tr h="41505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latin typeface="黑体" panose="02010609060101010101" pitchFamily="49" charset="-122"/>
                          <a:ea typeface="黑体" panose="02010609060101010101" pitchFamily="49" charset="-122"/>
                        </a:rPr>
                        <a:t>参照药品建议：</a:t>
                      </a:r>
                      <a:r>
                        <a:rPr lang="zh-CN" altLang="en-US" sz="1800" b="1" kern="1200" dirty="0">
                          <a:solidFill>
                            <a:schemeClr val="lt1"/>
                          </a:solidFill>
                          <a:latin typeface="黑体" panose="02010609060101010101" pitchFamily="49" charset="-122"/>
                          <a:ea typeface="黑体" panose="02010609060101010101" pitchFamily="49" charset="-122"/>
                          <a:cs typeface="+mn-cs"/>
                          <a:sym typeface="+mn-ea"/>
                        </a:rPr>
                        <a:t>氢溴酸加兰他敏注射液</a:t>
                      </a:r>
                      <a:endParaRPr lang="en-US" altLang="zh-CN" sz="1800" b="1" kern="1200" dirty="0">
                        <a:solidFill>
                          <a:schemeClr val="lt1"/>
                        </a:solidFill>
                        <a:latin typeface="黑体" panose="02010609060101010101" pitchFamily="49" charset="-122"/>
                        <a:ea typeface="黑体" panose="02010609060101010101" pitchFamily="49" charset="-122"/>
                        <a:cs typeface="+mn-cs"/>
                        <a:sym typeface="+mn-ea"/>
                      </a:endParaRPr>
                    </a:p>
                  </a:txBody>
                  <a:tcPr>
                    <a:lnB w="12700" cap="flat" cmpd="sng" algn="ctr">
                      <a:solidFill>
                        <a:schemeClr val="tx1"/>
                      </a:solidFill>
                      <a:prstDash val="solid"/>
                      <a:round/>
                      <a:headEnd type="none" w="med" len="med"/>
                      <a:tailEnd type="none" w="med" len="med"/>
                    </a:lnB>
                  </a:tcPr>
                </a:tc>
              </a:tr>
              <a:tr h="4752053">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矩形: 圆角 7"/>
          <p:cNvSpPr/>
          <p:nvPr/>
        </p:nvSpPr>
        <p:spPr>
          <a:xfrm>
            <a:off x="6396173" y="1973831"/>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①医保内，同适应症</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266672" y="1878905"/>
            <a:ext cx="38159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氢溴酸加兰他敏注射液已纳入医保目录，适应症</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用于重症肌无力</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医保分类：</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抗痴呆药</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矩形: 圆角 11"/>
          <p:cNvSpPr/>
          <p:nvPr/>
        </p:nvSpPr>
        <p:spPr>
          <a:xfrm>
            <a:off x="6396173" y="2643928"/>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dirty="0">
                <a:solidFill>
                  <a:schemeClr val="tx1"/>
                </a:solidFill>
                <a:latin typeface="微软雅黑" panose="020B0503020204020204" pitchFamily="34" charset="-122"/>
                <a:ea typeface="微软雅黑" panose="020B0503020204020204" pitchFamily="34" charset="-122"/>
              </a:rPr>
              <a:t>②同剂型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266672" y="2706032"/>
            <a:ext cx="28895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与石杉碱甲同为</a:t>
            </a:r>
            <a:r>
              <a:rPr lang="zh-CN" altLang="en-US" sz="1400" b="1" dirty="0">
                <a:solidFill>
                  <a:srgbClr val="FF0000"/>
                </a:solidFill>
                <a:latin typeface="微软雅黑" panose="020B0503020204020204" pitchFamily="34" charset="-122"/>
                <a:ea typeface="微软雅黑" panose="020B0503020204020204" pitchFamily="34" charset="-122"/>
              </a:rPr>
              <a:t>注射剂</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6396173" y="3330027"/>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dirty="0">
                <a:solidFill>
                  <a:schemeClr val="tx1"/>
                </a:solidFill>
                <a:latin typeface="微软雅黑" panose="020B0503020204020204" pitchFamily="34" charset="-122"/>
                <a:ea typeface="微软雅黑" panose="020B0503020204020204" pitchFamily="34" charset="-122"/>
              </a:rPr>
              <a:t>③作用机制相近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266672" y="3269199"/>
            <a:ext cx="365434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与石杉碱甲注射液一样，均具有</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胆碱酯酶抑制作用</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圆角 15"/>
          <p:cNvSpPr/>
          <p:nvPr/>
        </p:nvSpPr>
        <p:spPr>
          <a:xfrm>
            <a:off x="6396173" y="4016126"/>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dirty="0">
                <a:solidFill>
                  <a:schemeClr val="tx1"/>
                </a:solidFill>
                <a:latin typeface="微软雅黑" panose="020B0503020204020204" pitchFamily="34" charset="-122"/>
                <a:ea typeface="微软雅黑" panose="020B0503020204020204" pitchFamily="34" charset="-122"/>
              </a:rPr>
              <a:t>④临床实践丰富</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266673" y="3984177"/>
            <a:ext cx="3815998" cy="523220"/>
          </a:xfrm>
          <a:prstGeom prst="rect">
            <a:avLst/>
          </a:prstGeom>
          <a:noFill/>
        </p:spPr>
        <p:txBody>
          <a:bodyPr wrap="square" rtlCol="0">
            <a:spAutoFit/>
          </a:bodyPr>
          <a:lstStyle/>
          <a:p>
            <a:pPr>
              <a:lnSpc>
                <a:spcPct val="100000"/>
              </a:lnSpc>
            </a:pPr>
            <a:r>
              <a:rPr lang="zh-CN" altLang="en-US" sz="1400" dirty="0">
                <a:latin typeface="微软雅黑" panose="020B0503020204020204" pitchFamily="34" charset="-122"/>
                <a:ea typeface="微软雅黑" panose="020B0503020204020204" pitchFamily="34" charset="-122"/>
              </a:rPr>
              <a:t>氢溴酸加兰他敏注射液是</a:t>
            </a:r>
            <a:r>
              <a:rPr lang="en-US" altLang="zh-CN" sz="14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世纪</a:t>
            </a:r>
            <a:r>
              <a:rPr lang="en-US" altLang="zh-CN" sz="1400" dirty="0">
                <a:latin typeface="微软雅黑" panose="020B0503020204020204" pitchFamily="34" charset="-122"/>
                <a:ea typeface="微软雅黑" panose="020B0503020204020204" pitchFamily="34" charset="-122"/>
              </a:rPr>
              <a:t>80</a:t>
            </a:r>
            <a:r>
              <a:rPr lang="zh-CN" altLang="en-US" sz="1400" dirty="0">
                <a:latin typeface="微软雅黑" panose="020B0503020204020204" pitchFamily="34" charset="-122"/>
                <a:ea typeface="微软雅黑" panose="020B0503020204020204" pitchFamily="34" charset="-122"/>
              </a:rPr>
              <a:t>年代上市的药品，临床作为重症肌无力常规治疗药物。</a:t>
            </a:r>
            <a:endParaRPr lang="zh-CN" altLang="en-US" sz="14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6504873" y="4626629"/>
            <a:ext cx="5416145" cy="1815882"/>
          </a:xfrm>
          <a:prstGeom prst="rect">
            <a:avLst/>
          </a:prstGeom>
          <a:solidFill>
            <a:schemeClr val="accent5">
              <a:lumMod val="40000"/>
              <a:lumOff val="60000"/>
            </a:schemeClr>
          </a:solidFill>
          <a:ln>
            <a:solidFill>
              <a:schemeClr val="accent5">
                <a:lumMod val="60000"/>
                <a:lumOff val="40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defRPr/>
            </a:pP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其他情况说明：</a:t>
            </a:r>
            <a:endPar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石杉碱甲相较加兰他敏，对乙酰胆碱酯酶的</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选择性更好，抑制作用更强、治疗效果更佳；</a:t>
            </a:r>
            <a:endPar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石杉碱甲用药剂量少，几乎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无配伍禁忌</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，不良反应发生率</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远低于加兰他敏</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安全性更高</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石杉碱甲具有</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中枢抗炎、抗氧化应激、神经营养、神经保护等多靶点作用机制，且对重症肌无力合并焦虑抑郁状态有改善作用，</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临床获益更广</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力</a:t>
            </a: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(MG)</a:t>
            </a: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是一种罕见的自身免疫性疾病，疾病负担严重</a:t>
            </a: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a:t>
            </a: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目前仍以传统常规治疗为主、缺乏安全有效的创新治疗手段，药物选择方面仍存在未满足需求</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3" name="文本框 29"/>
          <p:cNvSpPr txBox="1"/>
          <p:nvPr/>
        </p:nvSpPr>
        <p:spPr>
          <a:xfrm>
            <a:off x="184463" y="-7413"/>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基本信息</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49" name="组合 18"/>
          <p:cNvGrpSpPr/>
          <p:nvPr/>
        </p:nvGrpSpPr>
        <p:grpSpPr>
          <a:xfrm>
            <a:off x="313676" y="1269960"/>
            <a:ext cx="5857456" cy="4422109"/>
            <a:chOff x="81098" y="1106957"/>
            <a:chExt cx="11880887" cy="2332462"/>
          </a:xfrm>
        </p:grpSpPr>
        <p:sp>
          <p:nvSpPr>
            <p:cNvPr id="50" name="文本框 49"/>
            <p:cNvSpPr txBox="1"/>
            <p:nvPr/>
          </p:nvSpPr>
          <p:spPr>
            <a:xfrm>
              <a:off x="488593" y="1106957"/>
              <a:ext cx="11473392" cy="579048"/>
            </a:xfrm>
            <a:prstGeom prst="rect">
              <a:avLst/>
            </a:prstGeom>
            <a:noFill/>
          </p:spPr>
          <p:txBody>
            <a:bodyPr wrap="square" rtlCol="0">
              <a:noAutofit/>
            </a:bodyPr>
            <a:lstStyle/>
            <a:p>
              <a:pPr algn="just" fontAlgn="auto">
                <a:lnSpc>
                  <a:spcPct val="125000"/>
                </a:lnSpc>
              </a:pPr>
              <a:r>
                <a:rPr lang="zh-CN" altLang="en-US" sz="1600" b="1" dirty="0">
                  <a:latin typeface="微软雅黑" panose="020B0503020204020204" pitchFamily="34" charset="-122"/>
                  <a:ea typeface="微软雅黑" panose="020B0503020204020204" pitchFamily="34" charset="-122"/>
                  <a:cs typeface="Segoe UI" panose="020B0502040204020203" pitchFamily="34" charset="0"/>
                </a:rPr>
                <a:t>疾病</a:t>
              </a:r>
              <a:r>
                <a:rPr lang="zh-CN" altLang="en-AU" sz="1600" b="1" dirty="0">
                  <a:latin typeface="微软雅黑" panose="020B0503020204020204" pitchFamily="34" charset="-122"/>
                  <a:ea typeface="微软雅黑" panose="020B0503020204020204" pitchFamily="34" charset="-122"/>
                  <a:cs typeface="Segoe UI" panose="020B0502040204020203" pitchFamily="34" charset="0"/>
                </a:rPr>
                <a:t>概述：</a:t>
              </a:r>
              <a:endParaRPr lang="en-US" altLang="zh-CN" sz="1600" b="1" dirty="0">
                <a:latin typeface="微软雅黑" panose="020B0503020204020204" pitchFamily="34" charset="-122"/>
                <a:ea typeface="微软雅黑" panose="020B0503020204020204" pitchFamily="34" charset="-122"/>
                <a:cs typeface="Segoe UI" panose="020B0502040204020203" pitchFamily="34" charset="0"/>
              </a:endParaRPr>
            </a:p>
            <a:p>
              <a:pPr marL="285750" indent="-285750" algn="just" fontAlgn="auto">
                <a:lnSpc>
                  <a:spcPct val="125000"/>
                </a:lnSpc>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自主肌肉疲劳性无力，</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导致肌肉无力致残</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fontAlgn="auto">
                <a:lnSpc>
                  <a:spcPct val="125000"/>
                </a:lnSpc>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严重时可危及生命，甚至因呼吸衰竭死亡</a:t>
              </a:r>
              <a:endParaRPr lang="zh-CN" altLang="en-US"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1" name="文本框 50"/>
            <p:cNvSpPr txBox="1"/>
            <p:nvPr/>
          </p:nvSpPr>
          <p:spPr>
            <a:xfrm>
              <a:off x="488593" y="2306786"/>
              <a:ext cx="11275317" cy="482144"/>
            </a:xfrm>
            <a:prstGeom prst="rect">
              <a:avLst/>
            </a:prstGeom>
            <a:noFill/>
          </p:spPr>
          <p:txBody>
            <a:bodyPr wrap="square" rtlCol="0" anchor="t">
              <a:spAutoFit/>
            </a:bodyPr>
            <a:lstStyle/>
            <a:p>
              <a:pPr>
                <a:lnSpc>
                  <a:spcPct val="125000"/>
                </a:lnSpc>
              </a:pPr>
              <a:r>
                <a:rPr lang="zh-CN" altLang="en-US" sz="1600" b="1" dirty="0">
                  <a:latin typeface="微软雅黑" panose="020B0503020204020204" pitchFamily="34" charset="-122"/>
                  <a:ea typeface="微软雅黑" panose="020B0503020204020204" pitchFamily="34" charset="-122"/>
                  <a:cs typeface="Segoe UI" panose="020B0502040204020203" pitchFamily="34" charset="0"/>
                  <a:sym typeface="Arial" panose="020B0604020202020204"/>
                </a:rPr>
                <a:t>疾病负担</a:t>
              </a:r>
              <a:r>
                <a:rPr lang="zh-CN" altLang="en-AU"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25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最新的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重症肌无力患者健康报告</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中指出，由于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MG</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所造成无业、丧失劳动力、丧失学习能力而停学的患者共计</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30.6%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，危害性较大。</a:t>
              </a:r>
              <a:endParaRPr lang="en-US" altLang="zh-CN" sz="1400" noProof="1">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a:endParaRPr>
            </a:p>
          </p:txBody>
        </p:sp>
        <p:sp>
          <p:nvSpPr>
            <p:cNvPr id="52" name="文本框 19"/>
            <p:cNvSpPr txBox="1"/>
            <p:nvPr/>
          </p:nvSpPr>
          <p:spPr>
            <a:xfrm>
              <a:off x="479920" y="2815229"/>
              <a:ext cx="11464719" cy="624190"/>
            </a:xfrm>
            <a:prstGeom prst="rect">
              <a:avLst/>
            </a:prstGeom>
            <a:noFill/>
          </p:spPr>
          <p:txBody>
            <a:bodyPr wrap="square" rtlCol="0" anchor="t">
              <a:spAutoFit/>
            </a:bodyPr>
            <a:lstStyle/>
            <a:p>
              <a:pPr algn="just" defTabSz="1828800">
                <a:lnSpc>
                  <a:spcPct val="125000"/>
                </a:lnSpc>
                <a:buClr>
                  <a:schemeClr val="tx1"/>
                </a:buClr>
                <a:defRPr/>
              </a:pPr>
              <a:r>
                <a:rPr lang="zh-CN" altLang="en-US" sz="1600" b="1" dirty="0">
                  <a:latin typeface="微软雅黑" panose="020B0503020204020204" pitchFamily="34" charset="-122"/>
                  <a:ea typeface="微软雅黑" panose="020B0503020204020204" pitchFamily="34" charset="-122"/>
                  <a:cs typeface="Segoe UI" panose="020B0502040204020203" pitchFamily="34" charset="0"/>
                  <a:sym typeface="Arial" panose="020B0604020202020204"/>
                </a:rPr>
                <a:t>疾病危害</a:t>
              </a:r>
              <a:r>
                <a:rPr lang="zh-CN" altLang="en-AU"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28600" indent="-228600" algn="just" defTabSz="1828800">
                <a:lnSpc>
                  <a:spcPct val="125000"/>
                </a:lnSpc>
                <a:buClr>
                  <a:schemeClr val="tx1"/>
                </a:buClr>
                <a:buFont typeface="+mj-lt"/>
                <a:buAutoNum type="arabicPeriod"/>
                <a:defRPr/>
              </a:pPr>
              <a:r>
                <a:rPr lang="zh-CN" altLang="en-US" sz="1400" noProof="1">
                  <a:latin typeface="微软雅黑" panose="020B0503020204020204" pitchFamily="34" charset="-122"/>
                  <a:ea typeface="微软雅黑" panose="020B0503020204020204" pitchFamily="34" charset="-122"/>
                  <a:sym typeface="Arial" panose="020B0604020202020204"/>
                </a:rPr>
                <a:t>住院</a:t>
              </a:r>
              <a:r>
                <a:rPr lang="zh-CN" altLang="en-US" sz="1400" b="1" noProof="1">
                  <a:solidFill>
                    <a:srgbClr val="FF0000"/>
                  </a:solidFill>
                  <a:latin typeface="微软雅黑" panose="020B0503020204020204" pitchFamily="34" charset="-122"/>
                  <a:ea typeface="微软雅黑" panose="020B0503020204020204" pitchFamily="34" charset="-122"/>
                  <a:sym typeface="Arial" panose="020B0604020202020204"/>
                </a:rPr>
                <a:t>死亡率</a:t>
              </a:r>
              <a:r>
                <a:rPr lang="en-US" altLang="zh-CN" sz="1400" b="1" noProof="1">
                  <a:solidFill>
                    <a:srgbClr val="FF0000"/>
                  </a:solidFill>
                  <a:latin typeface="微软雅黑" panose="020B0503020204020204" pitchFamily="34" charset="-122"/>
                  <a:ea typeface="微软雅黑" panose="020B0503020204020204" pitchFamily="34" charset="-122"/>
                  <a:sym typeface="Arial" panose="020B0604020202020204"/>
                </a:rPr>
                <a:t>14.69‰</a:t>
              </a:r>
              <a:r>
                <a:rPr lang="zh-CN" altLang="en-US" sz="1400" b="1" noProof="1">
                  <a:solidFill>
                    <a:srgbClr val="FF0000"/>
                  </a:solidFill>
                  <a:latin typeface="微软雅黑" panose="020B0503020204020204" pitchFamily="34" charset="-122"/>
                  <a:ea typeface="微软雅黑" panose="020B0503020204020204" pitchFamily="34" charset="-122"/>
                  <a:sym typeface="Arial" panose="020B0604020202020204"/>
                </a:rPr>
                <a:t> </a:t>
              </a:r>
              <a:r>
                <a:rPr lang="zh-CN" altLang="en-US" sz="1400" noProof="1">
                  <a:latin typeface="微软雅黑" panose="020B0503020204020204" pitchFamily="34" charset="-122"/>
                  <a:ea typeface="微软雅黑" panose="020B0503020204020204" pitchFamily="34" charset="-122"/>
                  <a:sym typeface="Arial" panose="020B0604020202020204"/>
                </a:rPr>
                <a:t>（呼吸衰竭、肺部感染等）</a:t>
              </a:r>
              <a:endParaRPr lang="en-US" altLang="zh-CN" sz="1400" noProof="1">
                <a:latin typeface="微软雅黑" panose="020B0503020204020204" pitchFamily="34" charset="-122"/>
                <a:ea typeface="微软雅黑" panose="020B0503020204020204" pitchFamily="34" charset="-122"/>
                <a:sym typeface="Arial" panose="020B0604020202020204"/>
              </a:endParaRPr>
            </a:p>
            <a:p>
              <a:pPr marL="228600" indent="-228600" algn="just" defTabSz="1828800">
                <a:lnSpc>
                  <a:spcPct val="125000"/>
                </a:lnSpc>
                <a:buClr>
                  <a:schemeClr val="tx1"/>
                </a:buClr>
                <a:buFont typeface="+mj-lt"/>
                <a:buAutoNum type="arabicPeriod"/>
                <a:defRPr/>
              </a:pPr>
              <a:r>
                <a:rPr lang="en-US" altLang="zh-CN" sz="1400" b="1" dirty="0">
                  <a:solidFill>
                    <a:srgbClr val="FF0000"/>
                  </a:solidFill>
                  <a:latin typeface="微软雅黑" panose="020B0503020204020204" pitchFamily="34" charset="-122"/>
                  <a:ea typeface="微软雅黑" panose="020B0503020204020204" pitchFamily="34" charset="-122"/>
                </a:rPr>
                <a:t>15%</a:t>
              </a:r>
              <a:r>
                <a:rPr lang="zh-CN" altLang="en-US" sz="1400" b="1" dirty="0">
                  <a:solidFill>
                    <a:srgbClr val="FF0000"/>
                  </a:solidFill>
                  <a:latin typeface="微软雅黑" panose="020B0503020204020204" pitchFamily="34" charset="-122"/>
                  <a:ea typeface="微软雅黑" panose="020B0503020204020204" pitchFamily="34" charset="-122"/>
                </a:rPr>
                <a:t>～</a:t>
              </a:r>
              <a:r>
                <a:rPr lang="en-US" altLang="zh-CN" sz="1400" b="1" dirty="0">
                  <a:solidFill>
                    <a:srgbClr val="FF0000"/>
                  </a:solidFill>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患者至少发生一次</a:t>
              </a:r>
              <a:r>
                <a:rPr lang="zh-CN" altLang="en-US" sz="1400" b="1" dirty="0">
                  <a:solidFill>
                    <a:srgbClr val="FF0000"/>
                  </a:solidFill>
                  <a:latin typeface="微软雅黑" panose="020B0503020204020204" pitchFamily="34" charset="-122"/>
                  <a:ea typeface="微软雅黑" panose="020B0503020204020204" pitchFamily="34" charset="-122"/>
                </a:rPr>
                <a:t>肌无力危象</a:t>
              </a:r>
              <a:r>
                <a:rPr lang="zh-CN" altLang="en-US" sz="1400"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死亡率可达</a:t>
              </a:r>
              <a:r>
                <a:rPr lang="en-US" altLang="zh-CN" sz="1400" b="1" dirty="0">
                  <a:solidFill>
                    <a:srgbClr val="FF0000"/>
                  </a:solidFill>
                  <a:latin typeface="微软雅黑" panose="020B0503020204020204" pitchFamily="34" charset="-122"/>
                  <a:ea typeface="微软雅黑" panose="020B0503020204020204" pitchFamily="34" charset="-122"/>
                </a:rPr>
                <a:t>15%-50%</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28600" indent="-228600" algn="just" defTabSz="1828800">
                <a:lnSpc>
                  <a:spcPct val="125000"/>
                </a:lnSpc>
                <a:buClr>
                  <a:schemeClr val="tx1"/>
                </a:buClr>
                <a:buFont typeface="+mj-lt"/>
                <a:buAutoNum type="arabicPeriod"/>
                <a:defRPr/>
              </a:pPr>
              <a:r>
                <a:rPr lang="en-US" altLang="zh-CN" sz="1400" b="1" dirty="0">
                  <a:solidFill>
                    <a:srgbClr val="FF0000"/>
                  </a:solidFill>
                  <a:latin typeface="微软雅黑" panose="020B0503020204020204" pitchFamily="34" charset="-122"/>
                  <a:ea typeface="微软雅黑" panose="020B0503020204020204" pitchFamily="34" charset="-122"/>
                  <a:sym typeface="+mn-ea"/>
                </a:rPr>
                <a:t>76%</a:t>
              </a:r>
              <a:r>
                <a:rPr lang="zh-CN" altLang="en-US" sz="1400" dirty="0">
                  <a:latin typeface="微软雅黑" panose="020B0503020204020204" pitchFamily="34" charset="-122"/>
                  <a:ea typeface="微软雅黑" panose="020B0503020204020204" pitchFamily="34" charset="-122"/>
                  <a:sym typeface="+mn-ea"/>
                </a:rPr>
                <a:t>患者存抑郁</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焦虑情况，其中</a:t>
              </a:r>
              <a:r>
                <a:rPr lang="en-US" altLang="zh-CN" sz="1400" b="1" dirty="0">
                  <a:solidFill>
                    <a:srgbClr val="FF0000"/>
                  </a:solidFill>
                  <a:latin typeface="微软雅黑" panose="020B0503020204020204" pitchFamily="34" charset="-122"/>
                  <a:ea typeface="微软雅黑" panose="020B0503020204020204" pitchFamily="34" charset="-122"/>
                  <a:sym typeface="+mn-ea"/>
                </a:rPr>
                <a:t>16%</a:t>
              </a:r>
              <a:r>
                <a:rPr lang="zh-CN" altLang="en-US" sz="1400" dirty="0">
                  <a:latin typeface="微软雅黑" panose="020B0503020204020204" pitchFamily="34" charset="-122"/>
                  <a:ea typeface="微软雅黑" panose="020B0503020204020204" pitchFamily="34" charset="-122"/>
                  <a:sym typeface="+mn-ea"/>
                </a:rPr>
                <a:t>有严重抑郁或焦虑。</a:t>
              </a:r>
              <a:endParaRPr lang="en-US" altLang="zh-CN" sz="1400" noProof="1">
                <a:latin typeface="微软雅黑" panose="020B0503020204020204" pitchFamily="34" charset="-122"/>
                <a:ea typeface="微软雅黑" panose="020B0503020204020204" pitchFamily="34" charset="-122"/>
                <a:sym typeface="Arial" panose="020B0604020202020204"/>
              </a:endParaRPr>
            </a:p>
          </p:txBody>
        </p:sp>
        <p:sp>
          <p:nvSpPr>
            <p:cNvPr id="53" name="Freeform 63"/>
            <p:cNvSpPr/>
            <p:nvPr/>
          </p:nvSpPr>
          <p:spPr>
            <a:xfrm>
              <a:off x="110998" y="1140543"/>
              <a:ext cx="252526" cy="164230"/>
            </a:xfrm>
            <a:custGeom>
              <a:avLst/>
              <a:gdLst>
                <a:gd name="connsiteX0" fmla="*/ 359623 w 827067"/>
                <a:gd name="connsiteY0" fmla="*/ 0 h 377967"/>
                <a:gd name="connsiteX1" fmla="*/ 827067 w 827067"/>
                <a:gd name="connsiteY1" fmla="*/ 0 h 377967"/>
                <a:gd name="connsiteX2" fmla="*/ 827067 w 827067"/>
                <a:gd name="connsiteY2" fmla="*/ 377967 h 377967"/>
                <a:gd name="connsiteX3" fmla="*/ 0 w 827067"/>
                <a:gd name="connsiteY3" fmla="*/ 377967 h 377967"/>
              </a:gdLst>
              <a:ahLst/>
              <a:cxnLst>
                <a:cxn ang="0">
                  <a:pos x="connsiteX0" y="connsiteY0"/>
                </a:cxn>
                <a:cxn ang="0">
                  <a:pos x="connsiteX1" y="connsiteY1"/>
                </a:cxn>
                <a:cxn ang="0">
                  <a:pos x="connsiteX2" y="connsiteY2"/>
                </a:cxn>
                <a:cxn ang="0">
                  <a:pos x="connsiteX3" y="connsiteY3"/>
                </a:cxn>
              </a:cxnLst>
              <a:rect l="l" t="t" r="r" b="b"/>
              <a:pathLst>
                <a:path w="827067" h="377967">
                  <a:moveTo>
                    <a:pt x="359623" y="0"/>
                  </a:moveTo>
                  <a:lnTo>
                    <a:pt x="827067" y="0"/>
                  </a:lnTo>
                  <a:lnTo>
                    <a:pt x="827067" y="377967"/>
                  </a:lnTo>
                  <a:lnTo>
                    <a:pt x="0" y="377967"/>
                  </a:lnTo>
                  <a:close/>
                </a:path>
              </a:pathLst>
            </a:custGeom>
            <a:gradFill>
              <a:gsLst>
                <a:gs pos="100000">
                  <a:srgbClr val="3A8180"/>
                </a:gs>
                <a:gs pos="0">
                  <a:srgbClr val="52CDB1"/>
                </a:gs>
              </a:gsLst>
              <a:lin ang="12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1828800" rtl="0"/>
              <a:endParaRPr lang="en-US" sz="2400" kern="1200" baseline="30000" dirty="0">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54" name="文本框 11"/>
            <p:cNvSpPr txBox="1"/>
            <p:nvPr/>
          </p:nvSpPr>
          <p:spPr>
            <a:xfrm>
              <a:off x="471246" y="1652658"/>
              <a:ext cx="11473392" cy="642656"/>
            </a:xfrm>
            <a:prstGeom prst="rect">
              <a:avLst/>
            </a:prstGeom>
            <a:noFill/>
          </p:spPr>
          <p:txBody>
            <a:bodyPr wrap="square" rtlCol="0">
              <a:spAutoFit/>
            </a:bodyPr>
            <a:lstStyle/>
            <a:p>
              <a:pPr marR="0" lvl="0" algn="just">
                <a:lnSpc>
                  <a:spcPct val="125000"/>
                </a:lnSpc>
                <a:spcBef>
                  <a:spcPts val="0"/>
                </a:spcBef>
                <a:spcAft>
                  <a:spcPts val="0"/>
                </a:spcAft>
                <a:buClrTx/>
                <a:buSzTx/>
                <a:defRPr/>
              </a:pPr>
              <a:r>
                <a:rPr lang="zh-CN" altLang="en-US" sz="1600" b="1" dirty="0">
                  <a:latin typeface="微软雅黑" panose="020B0503020204020204" pitchFamily="34" charset="-122"/>
                  <a:ea typeface="微软雅黑" panose="020B0503020204020204" pitchFamily="34" charset="-122"/>
                  <a:cs typeface="Segoe UI" panose="020B0502040204020203" pitchFamily="34" charset="0"/>
                  <a:sym typeface="+mn-ea"/>
                </a:rPr>
                <a:t>发病</a:t>
              </a:r>
              <a:r>
                <a:rPr lang="zh-CN" altLang="en-AU" sz="1600" b="1" dirty="0">
                  <a:latin typeface="微软雅黑" panose="020B0503020204020204" pitchFamily="34" charset="-122"/>
                  <a:ea typeface="微软雅黑" panose="020B0503020204020204" pitchFamily="34" charset="-122"/>
                  <a:cs typeface="Segoe UI" panose="020B0502040204020203" pitchFamily="34" charset="0"/>
                  <a:sym typeface="+mn-ea"/>
                </a:rPr>
                <a:t>机制</a:t>
              </a:r>
              <a:r>
                <a:rPr lang="zh-CN" altLang="en-US" sz="1600" b="1" dirty="0">
                  <a:latin typeface="微软雅黑" panose="020B0503020204020204" pitchFamily="34" charset="-122"/>
                  <a:ea typeface="微软雅黑" panose="020B0503020204020204" pitchFamily="34" charset="-122"/>
                  <a:cs typeface="Segoe UI" panose="020B0502040204020203" pitchFamily="34" charset="0"/>
                  <a:sym typeface="Wingdings" panose="05000000000000000000" pitchFamily="2" charset="2"/>
                </a:rPr>
                <a:t>：</a:t>
              </a:r>
              <a:endParaRPr lang="en-US" altLang="zh-CN" sz="1600" b="1" dirty="0">
                <a:latin typeface="微软雅黑" panose="020B0503020204020204" pitchFamily="34" charset="-122"/>
                <a:ea typeface="微软雅黑" panose="020B0503020204020204" pitchFamily="34" charset="-122"/>
                <a:cs typeface="Segoe UI" panose="020B0502040204020203" pitchFamily="34" charset="0"/>
                <a:sym typeface="+mn-ea"/>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kumimoji="0" lang="en-AU"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抗</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乙酰胆碱受体（</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AChR</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抗体</a:t>
              </a:r>
              <a:r>
                <a:rPr kumimoji="0" lang="zh-CN" altLang="en-AU"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en-US" altLang="en-AU"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抗MuSK抗体</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等攻击</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神经肌肉接头处的功能蛋白</a:t>
              </a:r>
              <a:endParaRPr kumimoji="0" lang="en-AU"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defRPr/>
              </a:pP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导致</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AChR损失</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en-AU" altLang="zh-CN" sz="1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损害神经肌肉传递，表现为疲劳性肌肉无力</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a:t>
              </a:r>
              <a:r>
                <a:rPr kumimoji="0" lang="en-AU"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a:t>
              </a:r>
              <a:r>
                <a:rPr kumimoji="0" lang="en-US" altLang="en-AU"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kumimoji="0" lang="en-US" altLang="en-AU"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5" name="Freeform 63"/>
            <p:cNvSpPr/>
            <p:nvPr/>
          </p:nvSpPr>
          <p:spPr>
            <a:xfrm>
              <a:off x="81098" y="1682706"/>
              <a:ext cx="252526" cy="164230"/>
            </a:xfrm>
            <a:custGeom>
              <a:avLst/>
              <a:gdLst>
                <a:gd name="connsiteX0" fmla="*/ 359623 w 827067"/>
                <a:gd name="connsiteY0" fmla="*/ 0 h 377967"/>
                <a:gd name="connsiteX1" fmla="*/ 827067 w 827067"/>
                <a:gd name="connsiteY1" fmla="*/ 0 h 377967"/>
                <a:gd name="connsiteX2" fmla="*/ 827067 w 827067"/>
                <a:gd name="connsiteY2" fmla="*/ 377967 h 377967"/>
                <a:gd name="connsiteX3" fmla="*/ 0 w 827067"/>
                <a:gd name="connsiteY3" fmla="*/ 377967 h 377967"/>
              </a:gdLst>
              <a:ahLst/>
              <a:cxnLst>
                <a:cxn ang="0">
                  <a:pos x="connsiteX0" y="connsiteY0"/>
                </a:cxn>
                <a:cxn ang="0">
                  <a:pos x="connsiteX1" y="connsiteY1"/>
                </a:cxn>
                <a:cxn ang="0">
                  <a:pos x="connsiteX2" y="connsiteY2"/>
                </a:cxn>
                <a:cxn ang="0">
                  <a:pos x="connsiteX3" y="connsiteY3"/>
                </a:cxn>
              </a:cxnLst>
              <a:rect l="l" t="t" r="r" b="b"/>
              <a:pathLst>
                <a:path w="827067" h="377967">
                  <a:moveTo>
                    <a:pt x="359623" y="0"/>
                  </a:moveTo>
                  <a:lnTo>
                    <a:pt x="827067" y="0"/>
                  </a:lnTo>
                  <a:lnTo>
                    <a:pt x="827067" y="377967"/>
                  </a:lnTo>
                  <a:lnTo>
                    <a:pt x="0" y="377967"/>
                  </a:lnTo>
                  <a:close/>
                </a:path>
              </a:pathLst>
            </a:custGeom>
            <a:gradFill>
              <a:gsLst>
                <a:gs pos="100000">
                  <a:srgbClr val="3A8180"/>
                </a:gs>
                <a:gs pos="0">
                  <a:srgbClr val="52CDB1"/>
                </a:gs>
              </a:gsLst>
              <a:lin ang="12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1828800" rtl="0"/>
              <a:endParaRPr lang="en-US" sz="2400" kern="1200" baseline="30000" dirty="0">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56" name="Freeform 63"/>
            <p:cNvSpPr/>
            <p:nvPr/>
          </p:nvSpPr>
          <p:spPr>
            <a:xfrm>
              <a:off x="114781" y="2403419"/>
              <a:ext cx="252526" cy="164230"/>
            </a:xfrm>
            <a:custGeom>
              <a:avLst/>
              <a:gdLst>
                <a:gd name="connsiteX0" fmla="*/ 359623 w 827067"/>
                <a:gd name="connsiteY0" fmla="*/ 0 h 377967"/>
                <a:gd name="connsiteX1" fmla="*/ 827067 w 827067"/>
                <a:gd name="connsiteY1" fmla="*/ 0 h 377967"/>
                <a:gd name="connsiteX2" fmla="*/ 827067 w 827067"/>
                <a:gd name="connsiteY2" fmla="*/ 377967 h 377967"/>
                <a:gd name="connsiteX3" fmla="*/ 0 w 827067"/>
                <a:gd name="connsiteY3" fmla="*/ 377967 h 377967"/>
              </a:gdLst>
              <a:ahLst/>
              <a:cxnLst>
                <a:cxn ang="0">
                  <a:pos x="connsiteX0" y="connsiteY0"/>
                </a:cxn>
                <a:cxn ang="0">
                  <a:pos x="connsiteX1" y="connsiteY1"/>
                </a:cxn>
                <a:cxn ang="0">
                  <a:pos x="connsiteX2" y="connsiteY2"/>
                </a:cxn>
                <a:cxn ang="0">
                  <a:pos x="connsiteX3" y="connsiteY3"/>
                </a:cxn>
              </a:cxnLst>
              <a:rect l="l" t="t" r="r" b="b"/>
              <a:pathLst>
                <a:path w="827067" h="377967">
                  <a:moveTo>
                    <a:pt x="359623" y="0"/>
                  </a:moveTo>
                  <a:lnTo>
                    <a:pt x="827067" y="0"/>
                  </a:lnTo>
                  <a:lnTo>
                    <a:pt x="827067" y="377967"/>
                  </a:lnTo>
                  <a:lnTo>
                    <a:pt x="0" y="377967"/>
                  </a:lnTo>
                  <a:close/>
                </a:path>
              </a:pathLst>
            </a:custGeom>
            <a:gradFill>
              <a:gsLst>
                <a:gs pos="100000">
                  <a:srgbClr val="3A8180"/>
                </a:gs>
                <a:gs pos="0">
                  <a:srgbClr val="52CDB1"/>
                </a:gs>
              </a:gsLst>
              <a:lin ang="12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1828800" rtl="0"/>
              <a:endParaRPr lang="en-US" sz="2400" kern="1200" baseline="30000" dirty="0">
                <a:solidFill>
                  <a:schemeClr val="bg1"/>
                </a:solidFill>
                <a:latin typeface="微软雅黑" panose="020B0503020204020204" pitchFamily="34" charset="-122"/>
                <a:ea typeface="微软雅黑" panose="020B0503020204020204" pitchFamily="34" charset="-122"/>
                <a:sym typeface="Arial" panose="020B0604020202020204"/>
              </a:endParaRPr>
            </a:p>
          </p:txBody>
        </p:sp>
        <p:sp>
          <p:nvSpPr>
            <p:cNvPr id="57" name="Freeform 63"/>
            <p:cNvSpPr/>
            <p:nvPr/>
          </p:nvSpPr>
          <p:spPr>
            <a:xfrm>
              <a:off x="110996" y="2859797"/>
              <a:ext cx="252526" cy="164230"/>
            </a:xfrm>
            <a:custGeom>
              <a:avLst/>
              <a:gdLst>
                <a:gd name="connsiteX0" fmla="*/ 359623 w 827067"/>
                <a:gd name="connsiteY0" fmla="*/ 0 h 377967"/>
                <a:gd name="connsiteX1" fmla="*/ 827067 w 827067"/>
                <a:gd name="connsiteY1" fmla="*/ 0 h 377967"/>
                <a:gd name="connsiteX2" fmla="*/ 827067 w 827067"/>
                <a:gd name="connsiteY2" fmla="*/ 377967 h 377967"/>
                <a:gd name="connsiteX3" fmla="*/ 0 w 827067"/>
                <a:gd name="connsiteY3" fmla="*/ 377967 h 377967"/>
              </a:gdLst>
              <a:ahLst/>
              <a:cxnLst>
                <a:cxn ang="0">
                  <a:pos x="connsiteX0" y="connsiteY0"/>
                </a:cxn>
                <a:cxn ang="0">
                  <a:pos x="connsiteX1" y="connsiteY1"/>
                </a:cxn>
                <a:cxn ang="0">
                  <a:pos x="connsiteX2" y="connsiteY2"/>
                </a:cxn>
                <a:cxn ang="0">
                  <a:pos x="connsiteX3" y="connsiteY3"/>
                </a:cxn>
              </a:cxnLst>
              <a:rect l="l" t="t" r="r" b="b"/>
              <a:pathLst>
                <a:path w="827067" h="377967">
                  <a:moveTo>
                    <a:pt x="359623" y="0"/>
                  </a:moveTo>
                  <a:lnTo>
                    <a:pt x="827067" y="0"/>
                  </a:lnTo>
                  <a:lnTo>
                    <a:pt x="827067" y="377967"/>
                  </a:lnTo>
                  <a:lnTo>
                    <a:pt x="0" y="377967"/>
                  </a:lnTo>
                  <a:close/>
                </a:path>
              </a:pathLst>
            </a:custGeom>
            <a:gradFill>
              <a:gsLst>
                <a:gs pos="100000">
                  <a:srgbClr val="3A8180"/>
                </a:gs>
                <a:gs pos="0">
                  <a:srgbClr val="52CDB1"/>
                </a:gs>
              </a:gsLst>
              <a:lin ang="12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1828800" rtl="0"/>
              <a:endParaRPr lang="en-US" sz="2400" kern="1200" baseline="30000" dirty="0">
                <a:solidFill>
                  <a:schemeClr val="bg1"/>
                </a:solidFill>
                <a:latin typeface="微软雅黑" panose="020B0503020204020204" pitchFamily="34" charset="-122"/>
                <a:ea typeface="微软雅黑" panose="020B0503020204020204" pitchFamily="34" charset="-122"/>
                <a:sym typeface="Arial" panose="020B0604020202020204"/>
              </a:endParaRPr>
            </a:p>
          </p:txBody>
        </p:sp>
      </p:grpSp>
      <p:grpSp>
        <p:nvGrpSpPr>
          <p:cNvPr id="58" name="组合 23"/>
          <p:cNvGrpSpPr/>
          <p:nvPr/>
        </p:nvGrpSpPr>
        <p:grpSpPr>
          <a:xfrm>
            <a:off x="322227" y="5831373"/>
            <a:ext cx="5750970" cy="710565"/>
            <a:chOff x="6813320" y="2124963"/>
            <a:chExt cx="5008180" cy="710565"/>
          </a:xfrm>
        </p:grpSpPr>
        <p:grpSp>
          <p:nvGrpSpPr>
            <p:cNvPr id="59" name="组合 2"/>
            <p:cNvGrpSpPr/>
            <p:nvPr/>
          </p:nvGrpSpPr>
          <p:grpSpPr>
            <a:xfrm>
              <a:off x="6984549" y="2124963"/>
              <a:ext cx="4836951" cy="710565"/>
              <a:chOff x="1009999" y="2579307"/>
              <a:chExt cx="4836951" cy="710565"/>
            </a:xfrm>
          </p:grpSpPr>
          <p:sp>
            <p:nvSpPr>
              <p:cNvPr id="61" name="文本框 12"/>
              <p:cNvSpPr txBox="1"/>
              <p:nvPr/>
            </p:nvSpPr>
            <p:spPr>
              <a:xfrm>
                <a:off x="1009999" y="2579307"/>
                <a:ext cx="1614318" cy="368755"/>
              </a:xfrm>
              <a:prstGeom prst="rect">
                <a:avLst/>
              </a:prstGeom>
              <a:noFill/>
            </p:spPr>
            <p:txBody>
              <a:bodyPr wrap="square" rtlCol="0" anchor="t">
                <a:spAutoFit/>
              </a:bodyPr>
              <a:lstStyle/>
              <a:p>
                <a:pPr fontAlgn="auto">
                  <a:lnSpc>
                    <a:spcPct val="125000"/>
                  </a:lnSpc>
                </a:pPr>
                <a:r>
                  <a:rPr lang="zh-CN" altLang="en-AU"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流行病学：</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aphicFrame>
            <p:nvGraphicFramePr>
              <p:cNvPr id="62" name="表格 14"/>
              <p:cNvGraphicFramePr/>
              <p:nvPr/>
            </p:nvGraphicFramePr>
            <p:xfrm>
              <a:off x="1997075" y="2679002"/>
              <a:ext cx="4420870" cy="610870"/>
            </p:xfrm>
            <a:graphic>
              <a:graphicData uri="http://schemas.openxmlformats.org/drawingml/2006/table">
                <a:tbl>
                  <a:tblPr firstRow="1" bandRow="1">
                    <a:tableStyleId>{5C22544A-7EE6-4342-B048-85BDC9FD1C3A}</a:tableStyleId>
                  </a:tblPr>
                  <a:tblGrid>
                    <a:gridCol w="1266190"/>
                    <a:gridCol w="3154680"/>
                  </a:tblGrid>
                  <a:tr h="305435">
                    <a:tc>
                      <a:txBody>
                        <a:bodyPr/>
                        <a:lstStyle/>
                        <a:p>
                          <a:pPr algn="ctr">
                            <a:buNone/>
                          </a:pPr>
                          <a:r>
                            <a:rPr lang="zh-CN" altLang="en-US" sz="1400" b="0" dirty="0">
                              <a:solidFill>
                                <a:schemeClr val="tx1"/>
                              </a:solidFill>
                              <a:latin typeface="微软雅黑" panose="020B0503020204020204" pitchFamily="34" charset="-122"/>
                              <a:ea typeface="微软雅黑" panose="020B0503020204020204" pitchFamily="34" charset="-122"/>
                              <a:cs typeface="Times New Roman Regular" panose="02020503050405090304" charset="0"/>
                              <a:sym typeface="+mn-ea"/>
                            </a:rPr>
                            <a:t>国内患病率</a:t>
                          </a:r>
                          <a:endParaRPr lang="zh-CN" altLang="en-US" sz="1400" b="0" dirty="0">
                            <a:solidFill>
                              <a:schemeClr val="tx1"/>
                            </a:solidFill>
                            <a:latin typeface="微软雅黑" panose="020B0503020204020204" pitchFamily="34" charset="-122"/>
                            <a:ea typeface="微软雅黑" panose="020B0503020204020204" pitchFamily="34" charset="-122"/>
                            <a:cs typeface="Times New Roman Regular" panose="02020503050405090304" charset="0"/>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252095" algn="l">
                            <a:buNone/>
                          </a:pPr>
                          <a:r>
                            <a:rPr lang="en-US" altLang="zh-CN"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患病率约为</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70</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370</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例</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/100</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万</a:t>
                          </a:r>
                          <a:endPar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05435">
                    <a:tc>
                      <a:txBody>
                        <a:bodyPr/>
                        <a:lstStyle/>
                        <a:p>
                          <a:pPr algn="ctr">
                            <a:buNone/>
                          </a:pPr>
                          <a:r>
                            <a:rPr lang="zh-CN" altLang="en-US" sz="1400" b="0" dirty="0">
                              <a:solidFill>
                                <a:schemeClr val="tx1"/>
                              </a:solidFill>
                              <a:latin typeface="微软雅黑" panose="020B0503020204020204" pitchFamily="34" charset="-122"/>
                              <a:ea typeface="微软雅黑" panose="020B0503020204020204" pitchFamily="34" charset="-122"/>
                              <a:cs typeface="Times New Roman Regular" panose="02020503050405090304" charset="0"/>
                              <a:sym typeface="+mn-ea"/>
                            </a:rPr>
                            <a:t>国内患者总数</a:t>
                          </a:r>
                          <a:endParaRPr lang="zh-CN" altLang="en-US" sz="1400" b="0" dirty="0">
                            <a:solidFill>
                              <a:schemeClr val="tx1"/>
                            </a:solidFill>
                            <a:latin typeface="微软雅黑" panose="020B0503020204020204" pitchFamily="34" charset="-122"/>
                            <a:ea typeface="微软雅黑" panose="020B0503020204020204" pitchFamily="34" charset="-122"/>
                            <a:cs typeface="Times New Roman Regular" panose="02020503050405090304" charset="0"/>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252095" algn="l">
                            <a:buNone/>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约</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21</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万</a:t>
                          </a:r>
                          <a:r>
                            <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人，每年</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新增</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万人</a:t>
                          </a:r>
                          <a:endPar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grpSp>
        <p:sp>
          <p:nvSpPr>
            <p:cNvPr id="60" name="Freeform 63"/>
            <p:cNvSpPr/>
            <p:nvPr/>
          </p:nvSpPr>
          <p:spPr>
            <a:xfrm>
              <a:off x="6813320" y="2182355"/>
              <a:ext cx="108419" cy="311363"/>
            </a:xfrm>
            <a:custGeom>
              <a:avLst/>
              <a:gdLst>
                <a:gd name="connsiteX0" fmla="*/ 359623 w 827067"/>
                <a:gd name="connsiteY0" fmla="*/ 0 h 377967"/>
                <a:gd name="connsiteX1" fmla="*/ 827067 w 827067"/>
                <a:gd name="connsiteY1" fmla="*/ 0 h 377967"/>
                <a:gd name="connsiteX2" fmla="*/ 827067 w 827067"/>
                <a:gd name="connsiteY2" fmla="*/ 377967 h 377967"/>
                <a:gd name="connsiteX3" fmla="*/ 0 w 827067"/>
                <a:gd name="connsiteY3" fmla="*/ 377967 h 377967"/>
              </a:gdLst>
              <a:ahLst/>
              <a:cxnLst>
                <a:cxn ang="0">
                  <a:pos x="connsiteX0" y="connsiteY0"/>
                </a:cxn>
                <a:cxn ang="0">
                  <a:pos x="connsiteX1" y="connsiteY1"/>
                </a:cxn>
                <a:cxn ang="0">
                  <a:pos x="connsiteX2" y="connsiteY2"/>
                </a:cxn>
                <a:cxn ang="0">
                  <a:pos x="connsiteX3" y="connsiteY3"/>
                </a:cxn>
              </a:cxnLst>
              <a:rect l="l" t="t" r="r" b="b"/>
              <a:pathLst>
                <a:path w="827067" h="377967">
                  <a:moveTo>
                    <a:pt x="359623" y="0"/>
                  </a:moveTo>
                  <a:lnTo>
                    <a:pt x="827067" y="0"/>
                  </a:lnTo>
                  <a:lnTo>
                    <a:pt x="827067" y="377967"/>
                  </a:lnTo>
                  <a:lnTo>
                    <a:pt x="0" y="377967"/>
                  </a:lnTo>
                  <a:close/>
                </a:path>
              </a:pathLst>
            </a:custGeom>
            <a:gradFill>
              <a:gsLst>
                <a:gs pos="100000">
                  <a:srgbClr val="3A8180"/>
                </a:gs>
                <a:gs pos="0">
                  <a:srgbClr val="52CDB1"/>
                </a:gs>
              </a:gsLst>
              <a:lin ang="12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1828800" rtl="0"/>
              <a:endParaRPr lang="en-US" sz="2400" kern="1200" baseline="30000" dirty="0">
                <a:solidFill>
                  <a:schemeClr val="bg1"/>
                </a:solidFill>
                <a:latin typeface="微软雅黑" panose="020B0503020204020204" pitchFamily="34" charset="-122"/>
                <a:ea typeface="微软雅黑" panose="020B0503020204020204" pitchFamily="34" charset="-122"/>
                <a:sym typeface="Arial" panose="020B0604020202020204"/>
              </a:endParaRPr>
            </a:p>
          </p:txBody>
        </p:sp>
      </p:grpSp>
      <p:sp>
        <p:nvSpPr>
          <p:cNvPr id="63" name="流程图: 可选过程 62"/>
          <p:cNvSpPr/>
          <p:nvPr/>
        </p:nvSpPr>
        <p:spPr>
          <a:xfrm>
            <a:off x="6170794" y="1359299"/>
            <a:ext cx="5934227" cy="5287188"/>
          </a:xfrm>
          <a:prstGeom prst="flowChartAlternateProcess">
            <a:avLst/>
          </a:prstGeom>
          <a:ln>
            <a:solidFill>
              <a:srgbClr val="50A196"/>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endParaRPr lang="en-US" altLang="zh-CN" sz="1200" dirty="0">
              <a:solidFill>
                <a:schemeClr val="tx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endParaRPr lang="en-US" altLang="zh-CN" sz="1200" dirty="0">
              <a:solidFill>
                <a:schemeClr val="tx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endParaRPr lang="en-US" altLang="zh-CN" sz="1200" dirty="0">
              <a:solidFill>
                <a:schemeClr val="tx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代表药物（</a:t>
            </a:r>
            <a:r>
              <a:rPr lang="zh-CN" altLang="en-US" sz="1200" b="1" dirty="0">
                <a:solidFill>
                  <a:srgbClr val="FF0000"/>
                </a:solidFill>
                <a:latin typeface="微软雅黑" panose="020B0503020204020204" pitchFamily="34" charset="-122"/>
                <a:ea typeface="微软雅黑" panose="020B0503020204020204" pitchFamily="34" charset="-122"/>
              </a:rPr>
              <a:t>已纳入医保</a:t>
            </a:r>
            <a:r>
              <a:rPr lang="zh-CN" altLang="en-US" sz="1200" dirty="0">
                <a:solidFill>
                  <a:schemeClr val="tx1"/>
                </a:solidFill>
                <a:latin typeface="微软雅黑" panose="020B0503020204020204" pitchFamily="34" charset="-122"/>
                <a:ea typeface="微软雅黑" panose="020B0503020204020204" pitchFamily="34" charset="-122"/>
              </a:rPr>
              <a:t>）：氢溴酸加兰他敏注射液</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甲硫酸新斯的明注射液</a:t>
            </a:r>
            <a:endParaRPr lang="en-US" altLang="zh-CN" sz="1200" dirty="0">
              <a:solidFill>
                <a:schemeClr val="tx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200" b="1" dirty="0">
                <a:solidFill>
                  <a:srgbClr val="FF0000"/>
                </a:solidFill>
                <a:latin typeface="微软雅黑" panose="020B0503020204020204" pitchFamily="34" charset="-122"/>
                <a:ea typeface="微软雅黑" panose="020B0503020204020204" pitchFamily="34" charset="-122"/>
              </a:rPr>
              <a:t>不良反应发生率高</a:t>
            </a:r>
            <a:r>
              <a:rPr lang="zh-CN" altLang="en-US" sz="1200" dirty="0">
                <a:solidFill>
                  <a:schemeClr val="tx1"/>
                </a:solidFill>
                <a:latin typeface="微软雅黑" panose="020B0503020204020204" pitchFamily="34" charset="-122"/>
                <a:ea typeface="微软雅黑" panose="020B0503020204020204" pitchFamily="34" charset="-122"/>
              </a:rPr>
              <a:t>：</a:t>
            </a:r>
            <a:endParaRPr lang="en-US" altLang="zh-CN" sz="1200" dirty="0">
              <a:solidFill>
                <a:schemeClr val="tx1"/>
              </a:solidFill>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i="0" dirty="0">
                <a:solidFill>
                  <a:schemeClr val="tx1"/>
                </a:solidFill>
                <a:effectLst/>
                <a:highlight>
                  <a:srgbClr val="FFFFFF"/>
                </a:highlight>
                <a:latin typeface="微软雅黑" panose="020B0503020204020204" pitchFamily="34" charset="-122"/>
                <a:ea typeface="微软雅黑" panose="020B0503020204020204" pitchFamily="34" charset="-122"/>
              </a:rPr>
              <a:t>加兰他敏：恶心、呕吐、头痛、眩晕和失眠</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i="0" dirty="0">
                <a:solidFill>
                  <a:schemeClr val="tx1"/>
                </a:solidFill>
                <a:effectLst/>
                <a:highlight>
                  <a:srgbClr val="FFFFFF"/>
                </a:highlight>
                <a:latin typeface="微软雅黑" panose="020B0503020204020204" pitchFamily="34" charset="-122"/>
                <a:ea typeface="微软雅黑" panose="020B0503020204020204" pitchFamily="34" charset="-122"/>
              </a:rPr>
              <a:t>新斯的明：恶心、呕吐、惊厥、昏迷、腹痛、腹泻、心动过缓、低血压、烦躁不安等</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石杉碱甲：</a:t>
            </a: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副作用更少，无严重不良事件发生</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a:t>
            </a:r>
            <a:endParaRPr lang="en-US" altLang="zh-CN" sz="1200" i="0" dirty="0">
              <a:solidFill>
                <a:schemeClr val="tx1"/>
              </a:solidFill>
              <a:effectLst/>
              <a:highlight>
                <a:srgbClr val="FFFFFF"/>
              </a:highlight>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风险</a:t>
            </a:r>
            <a:r>
              <a:rPr lang="en-US" altLang="zh-CN" sz="1200" b="1" dirty="0">
                <a:solidFill>
                  <a:srgbClr val="FF0000"/>
                </a:solidFill>
                <a:highlight>
                  <a:srgbClr val="FFFFFF"/>
                </a:highlight>
                <a:latin typeface="微软雅黑" panose="020B0503020204020204" pitchFamily="34" charset="-122"/>
                <a:ea typeface="微软雅黑" panose="020B0503020204020204" pitchFamily="34" charset="-122"/>
              </a:rPr>
              <a:t>-</a:t>
            </a: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获益比欠佳</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未找到</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RCT</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疗效证据文献</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单一获益：仅短暂改善症状，无降低抗</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AChR</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抗体数据</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不良反应：发生率较高，有</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SAE </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742950" lvl="1" indent="-285750" algn="just">
              <a:buFont typeface="Wingdings" panose="05000000000000000000" pitchFamily="2" charset="2"/>
              <a:buChar char="p"/>
            </a:pP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石杉碱甲</a:t>
            </a:r>
            <a:r>
              <a:rPr lang="zh-CN" altLang="en-US" sz="1200" dirty="0">
                <a:solidFill>
                  <a:srgbClr val="FF0000"/>
                </a:solidFill>
                <a:highlight>
                  <a:srgbClr val="FFFFFF"/>
                </a:highlight>
                <a:latin typeface="微软雅黑" panose="020B0503020204020204" pitchFamily="34" charset="-122"/>
                <a:ea typeface="微软雅黑" panose="020B0503020204020204" pitchFamily="34" charset="-122"/>
              </a:rPr>
              <a:t>：</a:t>
            </a:r>
            <a:endParaRPr lang="en-US" altLang="zh-CN" sz="1200" dirty="0">
              <a:solidFill>
                <a:srgbClr val="FF0000"/>
              </a:solidFill>
              <a:highlight>
                <a:srgbClr val="FFFFFF"/>
              </a:highlight>
              <a:latin typeface="微软雅黑" panose="020B0503020204020204" pitchFamily="34" charset="-122"/>
              <a:ea typeface="微软雅黑" panose="020B0503020204020204" pitchFamily="34" charset="-122"/>
            </a:endParaRPr>
          </a:p>
          <a:p>
            <a:pPr marL="1200150" lvl="2" indent="-285750" algn="just">
              <a:buFont typeface="Wingdings" panose="05000000000000000000" pitchFamily="2" charset="2"/>
              <a:buChar char="p"/>
            </a:pP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疗效确切</a:t>
            </a:r>
            <a:r>
              <a:rPr lang="zh-CN" altLang="en-US" sz="1200" dirty="0">
                <a:solidFill>
                  <a:srgbClr val="FF0000"/>
                </a:solidFill>
                <a:highlight>
                  <a:srgbClr val="FFFFFF"/>
                </a:highlight>
                <a:latin typeface="微软雅黑" panose="020B0503020204020204" pitchFamily="34" charset="-122"/>
                <a:ea typeface="微软雅黑" panose="020B0503020204020204" pitchFamily="34" charset="-122"/>
              </a:rPr>
              <a:t>：</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多项</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RCT</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RWS</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数据支持疗效与安全性</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1200150" lvl="2" indent="-285750" algn="just">
              <a:buFont typeface="Wingdings" panose="05000000000000000000" pitchFamily="2" charset="2"/>
              <a:buChar char="p"/>
            </a:pPr>
            <a:r>
              <a:rPr lang="zh-CN" altLang="en-US" sz="1400" b="1" dirty="0">
                <a:solidFill>
                  <a:srgbClr val="FF0000"/>
                </a:solidFill>
                <a:highlight>
                  <a:srgbClr val="FFFFFF"/>
                </a:highlight>
                <a:latin typeface="微软雅黑" panose="020B0503020204020204" pitchFamily="34" charset="-122"/>
                <a:ea typeface="微软雅黑" panose="020B0503020204020204" pitchFamily="34" charset="-122"/>
              </a:rPr>
              <a:t>多重获益</a:t>
            </a:r>
            <a:r>
              <a:rPr lang="zh-CN" altLang="en-US" sz="1200" dirty="0">
                <a:solidFill>
                  <a:srgbClr val="FF0000"/>
                </a:solidFill>
                <a:highlight>
                  <a:srgbClr val="FFFFFF"/>
                </a:highlight>
                <a:latin typeface="微软雅黑" panose="020B0503020204020204" pitchFamily="34" charset="-122"/>
                <a:ea typeface="微软雅黑" panose="020B0503020204020204" pitchFamily="34" charset="-122"/>
              </a:rPr>
              <a:t>：</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改善症状时间更长</a:t>
            </a:r>
            <a:r>
              <a:rPr lang="zh-CN" altLang="en-US" sz="1100" dirty="0">
                <a:solidFill>
                  <a:schemeClr val="tx1"/>
                </a:solidFill>
                <a:highlight>
                  <a:srgbClr val="FFFFFF"/>
                </a:highlight>
                <a:latin typeface="微软雅黑" panose="020B0503020204020204" pitchFamily="34" charset="-122"/>
                <a:ea typeface="微软雅黑" panose="020B0503020204020204" pitchFamily="34" charset="-122"/>
              </a:rPr>
              <a:t>、</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降低抗</a:t>
            </a:r>
            <a:r>
              <a:rPr lang="en-US" altLang="zh-CN" sz="1200" dirty="0">
                <a:solidFill>
                  <a:schemeClr val="tx1"/>
                </a:solidFill>
                <a:highlight>
                  <a:srgbClr val="FFFFFF"/>
                </a:highlight>
                <a:latin typeface="微软雅黑" panose="020B0503020204020204" pitchFamily="34" charset="-122"/>
                <a:ea typeface="微软雅黑" panose="020B0503020204020204" pitchFamily="34" charset="-122"/>
              </a:rPr>
              <a:t>AChR</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抗体水平</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marL="1200150" lvl="2" indent="-285750" algn="just">
              <a:buFont typeface="Wingdings" panose="05000000000000000000" pitchFamily="2" charset="2"/>
              <a:buChar char="p"/>
            </a:pPr>
            <a:r>
              <a:rPr lang="zh-CN" altLang="en-US" sz="1200" b="1" dirty="0">
                <a:solidFill>
                  <a:srgbClr val="FF0000"/>
                </a:solidFill>
                <a:highlight>
                  <a:srgbClr val="FFFFFF"/>
                </a:highlight>
                <a:latin typeface="微软雅黑" panose="020B0503020204020204" pitchFamily="34" charset="-122"/>
                <a:ea typeface="微软雅黑" panose="020B0503020204020204" pitchFamily="34" charset="-122"/>
              </a:rPr>
              <a:t>安全性高：</a:t>
            </a:r>
            <a:r>
              <a:rPr lang="zh-CN" altLang="en-US" sz="1200" dirty="0">
                <a:solidFill>
                  <a:schemeClr val="tx1"/>
                </a:solidFill>
                <a:highlight>
                  <a:srgbClr val="FFFFFF"/>
                </a:highlight>
                <a:latin typeface="微软雅黑" panose="020B0503020204020204" pitchFamily="34" charset="-122"/>
                <a:ea typeface="微软雅黑" panose="020B0503020204020204" pitchFamily="34" charset="-122"/>
              </a:rPr>
              <a:t>不良反应少，无严重不良事件发生</a:t>
            </a:r>
            <a:endParaRPr lang="en-US" altLang="zh-CN" sz="1200" dirty="0">
              <a:solidFill>
                <a:schemeClr val="tx1"/>
              </a:solidFill>
              <a:highlight>
                <a:srgbClr val="FFFFFF"/>
              </a:highlight>
              <a:latin typeface="微软雅黑" panose="020B0503020204020204" pitchFamily="34" charset="-122"/>
              <a:ea typeface="微软雅黑" panose="020B0503020204020204" pitchFamily="34" charset="-122"/>
            </a:endParaRPr>
          </a:p>
          <a:p>
            <a:pPr algn="just"/>
            <a:endParaRPr lang="en-US" altLang="zh-CN" sz="1200" dirty="0">
              <a:solidFill>
                <a:srgbClr val="333333"/>
              </a:solidFill>
              <a:highlight>
                <a:srgbClr val="FFFFFF"/>
              </a:highlight>
              <a:latin typeface="微软雅黑" panose="020B0503020204020204" pitchFamily="34" charset="-122"/>
              <a:ea typeface="微软雅黑" panose="020B0503020204020204" pitchFamily="34" charset="-122"/>
            </a:endParaRPr>
          </a:p>
          <a:p>
            <a:pPr algn="just"/>
            <a:endParaRPr lang="en-US" altLang="zh-CN" sz="1200" dirty="0">
              <a:solidFill>
                <a:srgbClr val="333333"/>
              </a:solidFill>
              <a:highlight>
                <a:srgbClr val="FFFFFF"/>
              </a:highlight>
              <a:latin typeface="微软雅黑" panose="020B0503020204020204" pitchFamily="34" charset="-122"/>
              <a:ea typeface="微软雅黑" panose="020B0503020204020204" pitchFamily="34" charset="-122"/>
            </a:endParaRPr>
          </a:p>
          <a:p>
            <a:pPr algn="just"/>
            <a:endPar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代表药物（</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已纳入医保</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）：艾加莫德</a:t>
            </a:r>
            <a:r>
              <a:rPr lang="el-GR"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α</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注射液</a:t>
            </a:r>
            <a:endPar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buFont typeface="Arial" panose="020B0604020202020204" pitchFamily="34" charset="0"/>
              <a:buChar char="•"/>
            </a:pP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患者人群的局限性</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：仅仅用于</a:t>
            </a:r>
            <a:r>
              <a:rPr lang="en-US" altLang="zh-CN" sz="1200" dirty="0" err="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AChR</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抗体阳性成人全身型</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，石杉碱甲可以</a:t>
            </a:r>
            <a:r>
              <a:rPr lang="zh-CN" altLang="en-US" sz="12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用于全亚型患者、全年龄段患者</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buFont typeface="Arial" panose="020B0604020202020204" pitchFamily="34" charset="0"/>
              <a:buChar char="•"/>
            </a:pP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治疗费用高</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：该类药物治疗费用高，大大加重了患者的生活负担，石杉碱甲治疗费用</a:t>
            </a:r>
            <a:r>
              <a:rPr lang="zh-CN" altLang="en-US" sz="12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相对较低</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，更符合临床用药需求。</a:t>
            </a:r>
            <a:endPar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buFont typeface="Arial" panose="020B0604020202020204" pitchFamily="34" charset="0"/>
              <a:buChar char="•"/>
            </a:pPr>
            <a:r>
              <a:rPr lang="en-US"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2025</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年，美国</a:t>
            </a:r>
            <a:r>
              <a:rPr lang="en-US"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FDA</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正在考虑对</a:t>
            </a:r>
            <a:r>
              <a:rPr lang="en-US"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Vyvgart Hytrulo(</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艾加莫德</a:t>
            </a:r>
            <a:r>
              <a:rPr lang="el-GR"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α</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注射液</a:t>
            </a:r>
            <a:r>
              <a:rPr lang="en-US"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采取监管行动，因其与慢性炎症性脱鞘多发性神经病（</a:t>
            </a:r>
            <a:r>
              <a:rPr lang="en-US"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CIDP</a:t>
            </a: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）的严重恶化相关。</a:t>
            </a:r>
            <a:endPar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7" name="矩形: 剪去左右顶角 66"/>
          <p:cNvSpPr/>
          <p:nvPr/>
        </p:nvSpPr>
        <p:spPr>
          <a:xfrm>
            <a:off x="7659372" y="1023889"/>
            <a:ext cx="3127737" cy="476936"/>
          </a:xfrm>
          <a:prstGeom prst="snip2SameRect">
            <a:avLst/>
          </a:prstGeom>
          <a:solidFill>
            <a:srgbClr val="50A196"/>
          </a:solidFill>
          <a:ln>
            <a:solidFill>
              <a:srgbClr val="50A19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弥补未满足的治疗需求情况</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84463" y="386452"/>
            <a:ext cx="11689583" cy="874407"/>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重症肌无力(MG)是一种</a:t>
            </a:r>
            <a:r>
              <a:rPr lang="zh-CN" altLang="en-US" b="1" dirty="0">
                <a:solidFill>
                  <a:srgbClr val="FF0000"/>
                </a:solidFill>
                <a:latin typeface="微软雅黑" panose="020B0503020204020204" pitchFamily="34" charset="-122"/>
                <a:ea typeface="微软雅黑" panose="020B0503020204020204" pitchFamily="34" charset="-122"/>
              </a:rPr>
              <a:t>罕见的自身免疫性疾病</a:t>
            </a:r>
            <a:r>
              <a:rPr lang="zh-CN" altLang="en-US" b="1" dirty="0">
                <a:latin typeface="微软雅黑" panose="020B0503020204020204" pitchFamily="34" charset="-122"/>
                <a:ea typeface="微软雅黑" panose="020B0503020204020204" pitchFamily="34" charset="-122"/>
              </a:rPr>
              <a:t>，疾病负担严重；临床常用治疗方式存在疗效欠佳、作用靶点单一、不良反应多、价格昂贵等缺点，药物选择方面仍存在未满足需求。</a:t>
            </a:r>
            <a:endParaRPr lang="zh-CN" altLang="en-US" b="1" dirty="0">
              <a:latin typeface="微软雅黑" panose="020B0503020204020204" pitchFamily="34" charset="-122"/>
              <a:ea typeface="微软雅黑" panose="020B0503020204020204" pitchFamily="34" charset="-122"/>
            </a:endParaRPr>
          </a:p>
        </p:txBody>
      </p:sp>
      <p:sp>
        <p:nvSpPr>
          <p:cNvPr id="5" name="矩形: 圆角 4"/>
          <p:cNvSpPr/>
          <p:nvPr/>
        </p:nvSpPr>
        <p:spPr>
          <a:xfrm>
            <a:off x="6763911" y="1553482"/>
            <a:ext cx="1870499" cy="401564"/>
          </a:xfrm>
          <a:prstGeom prst="roundRect">
            <a:avLst/>
          </a:prstGeom>
          <a:solidFill>
            <a:srgbClr val="ADD7CF"/>
          </a:solidFill>
          <a:ln>
            <a:solidFill>
              <a:srgbClr val="89C5BA"/>
            </a:solidFill>
          </a:ln>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b="1" dirty="0">
                <a:latin typeface="微软雅黑" panose="020B0503020204020204" pitchFamily="34" charset="-122"/>
                <a:ea typeface="微软雅黑" panose="020B0503020204020204" pitchFamily="34" charset="-122"/>
              </a:rPr>
              <a:t>胆碱酯酶抑制剂</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6672881" y="4726867"/>
            <a:ext cx="1870499" cy="401564"/>
          </a:xfrm>
          <a:prstGeom prst="roundRect">
            <a:avLst/>
          </a:prstGeom>
          <a:solidFill>
            <a:srgbClr val="ADD7CF"/>
          </a:solidFill>
          <a:ln>
            <a:solidFill>
              <a:srgbClr val="89C5BA"/>
            </a:solidFill>
          </a:ln>
        </p:spPr>
        <p:style>
          <a:lnRef idx="1">
            <a:schemeClr val="accent5"/>
          </a:lnRef>
          <a:fillRef idx="2">
            <a:schemeClr val="accent5"/>
          </a:fillRef>
          <a:effectRef idx="1">
            <a:schemeClr val="accent5"/>
          </a:effectRef>
          <a:fontRef idx="minor">
            <a:schemeClr val="dk1"/>
          </a:fontRef>
        </p:style>
        <p:txBody>
          <a:bodyPr rtlCol="0" anchor="ctr"/>
          <a:lstStyle/>
          <a:p>
            <a:r>
              <a:rPr lang="en-AU" altLang="zh-CN" sz="1400" b="1" dirty="0" err="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FcRn</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拮抗剂</a:t>
            </a:r>
            <a:endPar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矩形 25"/>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美国 </a:t>
            </a: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FDA </a:t>
            </a: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将石杉碱甲作为膳食补充剂，剂量可高达 </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0.8mg/</a:t>
            </a: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天，说明石杉碱甲安全性良好（美国</a:t>
            </a: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GRAS – </a:t>
            </a:r>
            <a:endPar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通常认为安全的成分） </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57" name="矩形: 圆角 56"/>
          <p:cNvSpPr/>
          <p:nvPr/>
        </p:nvSpPr>
        <p:spPr>
          <a:xfrm>
            <a:off x="109328" y="1033375"/>
            <a:ext cx="11940209" cy="81403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不良反应</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本品</a:t>
            </a:r>
            <a:r>
              <a:rPr kumimoji="0" lang="zh-CN"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无明显毒</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性</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反应</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。剂量过大时可出现头晕、恶心、腹痛、胃肠道不适、视力模糊、出汗、</a:t>
            </a:r>
            <a:r>
              <a:rPr kumimoji="0" lang="zh-CN"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乏力等反应。</a:t>
            </a:r>
            <a:r>
              <a:rPr kumimoji="0" lang="zh-CN" altLang="zh-CN"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一般不需处理或</a:t>
            </a:r>
            <a:r>
              <a:rPr lang="zh-CN" altLang="en-US" sz="1400" b="1" dirty="0">
                <a:solidFill>
                  <a:schemeClr val="tx1"/>
                </a:solidFill>
                <a:latin typeface="微软雅黑" panose="020B0503020204020204" pitchFamily="34" charset="-122"/>
                <a:ea typeface="微软雅黑" panose="020B0503020204020204" pitchFamily="34" charset="-122"/>
                <a:sym typeface="+mn-ea"/>
              </a:rPr>
              <a:t>减少</a:t>
            </a:r>
            <a:r>
              <a:rPr kumimoji="0" lang="zh-CN" altLang="zh-CN"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服用剂量即可消失。</a:t>
            </a:r>
            <a:r>
              <a:rPr kumimoji="0" lang="zh-CN" altLang="zh-CN"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严重者可用阿托品对抗。</a:t>
            </a:r>
            <a:endParaRPr kumimoji="0" lang="en-US" altLang="zh-CN"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algn="just"/>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禁忌</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已知对本品活性成分过敏者禁用；癫痫、心绞痛、支气管哮喘、机械性肠梗阻、肾功能不全、尿路梗阻患者禁用。</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109220" y="2185670"/>
            <a:ext cx="11124565" cy="306705"/>
          </a:xfrm>
          <a:prstGeom prst="rect">
            <a:avLst/>
          </a:prstGeom>
          <a:noFill/>
        </p:spPr>
        <p:txBody>
          <a:bodyPr wrap="square" rtlCol="0">
            <a:spAutoFit/>
          </a:bodyPr>
          <a:lstStyle/>
          <a:p>
            <a:pPr marL="285750" indent="-285750" algn="l">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石杉碱甲注射液上市后</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5</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年内，</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无国家或地区药监部门发布的安全性警告、黑框警告、撤市信息</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等不良信息的相关报道。</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graphicFrame>
        <p:nvGraphicFramePr>
          <p:cNvPr id="17" name="表格 16"/>
          <p:cNvGraphicFramePr>
            <a:graphicFrameLocks noGrp="1"/>
          </p:cNvGraphicFramePr>
          <p:nvPr/>
        </p:nvGraphicFramePr>
        <p:xfrm>
          <a:off x="199279" y="3172469"/>
          <a:ext cx="6467525" cy="1334022"/>
        </p:xfrm>
        <a:graphic>
          <a:graphicData uri="http://schemas.openxmlformats.org/drawingml/2006/table">
            <a:tbl>
              <a:tblPr>
                <a:tableStyleId>{5C22544A-7EE6-4342-B048-85BDC9FD1C3A}</a:tableStyleId>
              </a:tblPr>
              <a:tblGrid>
                <a:gridCol w="1084938"/>
                <a:gridCol w="1108449"/>
                <a:gridCol w="825202"/>
                <a:gridCol w="849449"/>
                <a:gridCol w="919838"/>
                <a:gridCol w="639468"/>
                <a:gridCol w="1040181"/>
              </a:tblGrid>
              <a:tr h="381522">
                <a:tc>
                  <a:txBody>
                    <a:bodyPr/>
                    <a:lstStyle/>
                    <a:p>
                      <a:pPr algn="ctr" fontAlgn="ctr">
                        <a:lnSpc>
                          <a:spcPct val="125000"/>
                        </a:lnSpc>
                      </a:pPr>
                      <a:r>
                        <a:rPr lang="zh-CN" altLang="en-US"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药物名称</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zh-CN" altLang="en-US"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剂量范围</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zh-CN" altLang="en-US"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试验组人数</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en-GB"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AE</a:t>
                      </a:r>
                      <a:r>
                        <a:rPr lang="zh-CN" altLang="en-US"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患者数量</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en-US" altLang="zh-CN"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AE</a:t>
                      </a:r>
                      <a:r>
                        <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占比</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en-GB"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SAE</a:t>
                      </a:r>
                      <a:r>
                        <a:rPr lang="zh-CN" altLang="en-US" sz="1200" b="1"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数量</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c>
                  <a:txBody>
                    <a:bodyPr/>
                    <a:lstStyle/>
                    <a:p>
                      <a:pPr algn="ctr" fontAlgn="ctr">
                        <a:lnSpc>
                          <a:spcPct val="125000"/>
                        </a:lnSpc>
                      </a:pPr>
                      <a:r>
                        <a:rPr lang="en-US" altLang="zh-CN"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SAE</a:t>
                      </a:r>
                      <a:r>
                        <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占比</a:t>
                      </a:r>
                      <a:endParaRPr lang="zh-CN" altLang="en-US" sz="1200" b="1" i="0" u="none" strike="noStrike"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3A898"/>
                    </a:solidFill>
                  </a:tcPr>
                </a:tc>
              </a:tr>
              <a:tr h="194108">
                <a:tc>
                  <a:txBody>
                    <a:bodyPr/>
                    <a:lstStyle/>
                    <a:p>
                      <a:pPr algn="ctr" fontAlgn="ctr">
                        <a:lnSpc>
                          <a:spcPct val="125000"/>
                        </a:lnSpc>
                      </a:pPr>
                      <a:r>
                        <a:rPr lang="zh-CN" altLang="en-US"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a:t>
                      </a:r>
                      <a:r>
                        <a:rPr lang="en-US" altLang="zh-CN" sz="1200" u="none" strike="noStrike"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lang="zh-CN" altLang="en-US" sz="1200" b="0" i="0" u="none" strike="noStrike"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l-GR" sz="120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200-500μ</a:t>
                      </a:r>
                      <a:r>
                        <a:rPr lang="en-GB"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g</a:t>
                      </a:r>
                      <a:endParaRPr lang="en-GB"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901</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247</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27.41%</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0.00%</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r>
              <a:tr h="194108">
                <a:tc>
                  <a:txBody>
                    <a:bodyPr/>
                    <a:lstStyle/>
                    <a:p>
                      <a:pPr algn="ctr" fontAlgn="ctr">
                        <a:lnSpc>
                          <a:spcPct val="125000"/>
                        </a:lnSpc>
                      </a:pPr>
                      <a:r>
                        <a:rPr lang="zh-CN" altLang="en-US"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加兰他敏</a:t>
                      </a:r>
                      <a:r>
                        <a:rPr lang="en-US" altLang="zh-CN" sz="1200" u="none" strike="noStrike"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lang="zh-CN" altLang="en-US" sz="1200" b="0" i="0" u="none" strike="noStrike"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en-GB"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a:t>
                      </a:r>
                      <a:r>
                        <a:rPr lang="en-GB"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-24mg</a:t>
                      </a:r>
                      <a:endParaRPr lang="en-GB"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396</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301</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76.01%</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80</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20.20%</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r>
              <a:tr h="194108">
                <a:tc>
                  <a:txBody>
                    <a:bodyPr/>
                    <a:lstStyle/>
                    <a:p>
                      <a:pPr algn="ctr" fontAlgn="ctr">
                        <a:lnSpc>
                          <a:spcPct val="125000"/>
                        </a:lnSpc>
                      </a:pPr>
                      <a:r>
                        <a:rPr lang="zh-CN" altLang="en-US"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溴吡斯的明</a:t>
                      </a:r>
                      <a:r>
                        <a:rPr lang="en-US" altLang="zh-CN" sz="1200" u="none" strike="noStrike" kern="1200"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lang="zh-CN" altLang="en-US" sz="1200" u="none" strike="noStrike" kern="1200"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GB"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180mg</a:t>
                      </a:r>
                      <a:endParaRPr lang="en-GB"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72</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68</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94.44%</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0.00%</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r>
              <a:tr h="194108">
                <a:tc>
                  <a:txBody>
                    <a:bodyPr/>
                    <a:lstStyle/>
                    <a:p>
                      <a:pPr algn="ctr" fontAlgn="ctr">
                        <a:lnSpc>
                          <a:spcPct val="125000"/>
                        </a:lnSpc>
                      </a:pPr>
                      <a:r>
                        <a:rPr lang="zh-CN" altLang="en-US"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艾加莫德</a:t>
                      </a: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α</a:t>
                      </a:r>
                      <a:r>
                        <a:rPr lang="en-US" altLang="zh-CN" sz="1200" u="none" strike="noStrike" kern="1200"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lang="zh-CN" altLang="en-US" sz="1200" u="none" strike="noStrike" kern="1200" baseline="30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GB"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10mg/kg</a:t>
                      </a:r>
                      <a:endParaRPr lang="en-GB"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84</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65</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77.38%</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algn="ctr" fontAlgn="ctr">
                        <a:lnSpc>
                          <a:spcPct val="125000"/>
                        </a:lnSpc>
                      </a:pPr>
                      <a:r>
                        <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4.76%</a:t>
                      </a:r>
                      <a:endParaRPr lang="en-US" altLang="zh-CN" sz="1200" b="0" i="0" u="none" strike="noStrike"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9525" marR="9525" marT="9525" marB="0"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r>
            </a:tbl>
          </a:graphicData>
        </a:graphic>
      </p:graphicFrame>
      <p:sp>
        <p:nvSpPr>
          <p:cNvPr id="5" name="文本框 4"/>
          <p:cNvSpPr txBox="1"/>
          <p:nvPr/>
        </p:nvSpPr>
        <p:spPr>
          <a:xfrm>
            <a:off x="19978" y="5939956"/>
            <a:ext cx="12118907" cy="861774"/>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1】Xing SH</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Huperzine a in the treatment of Alzheimer‘s disease and vascular dementia: a meta-analysis. Evid Based Complement Alternat Med. 2014.</a:t>
            </a:r>
            <a:endParaRPr lang="en-US" altLang="zh-CN" sz="1000" dirty="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【2】Auchus AP</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Galantamine treatment of vascular dementia: a randomized trial. Neurology. 2007.</a:t>
            </a:r>
            <a:endParaRPr lang="en-US" altLang="zh-CN" sz="1000" dirty="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【3】Howard JF Jr</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Safety, efficacy, and tolerability of efgartigimod in patients with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generalised</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myasthenia gravis (ADAPT): a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multicentre</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randomised</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placebo-controlled, phase 3 trial [published correction appears in Lancet Neurol. 2021.</a:t>
            </a:r>
            <a:endParaRPr lang="en-US" altLang="zh-CN" sz="1000" dirty="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【4】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Sieb</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JP</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Benefits from sustained-release pyridostigmine bromide in myasthenia gravis: results of a prospective multicenter open-label trial. Clinical Neurology and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Neurosurger</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2010.</a:t>
            </a:r>
            <a:endParaRPr lang="en-US" altLang="zh-CN" sz="1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安全性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aphicFrame>
        <p:nvGraphicFramePr>
          <p:cNvPr id="3" name="图表 2"/>
          <p:cNvGraphicFramePr/>
          <p:nvPr/>
        </p:nvGraphicFramePr>
        <p:xfrm>
          <a:off x="7560159" y="2493446"/>
          <a:ext cx="4558748" cy="2602451"/>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109328" y="5205940"/>
            <a:ext cx="11571252" cy="738664"/>
          </a:xfrm>
          <a:prstGeom prst="rect">
            <a:avLst/>
          </a:prstGeom>
          <a:noFill/>
        </p:spPr>
        <p:txBody>
          <a:bodyPr wrap="square" rtlCol="0">
            <a:spAutoFit/>
          </a:bodyPr>
          <a:lstStyle>
            <a:defPPr>
              <a:defRPr lang="zh-CN"/>
            </a:defPPr>
            <a:lvl1pPr fontAlgn="auto">
              <a:buClrTx/>
              <a:buSzTx/>
              <a:buFontTx/>
              <a:defRPr sz="1400">
                <a:solidFill>
                  <a:schemeClr val="dk1"/>
                </a:solidFill>
                <a:latin typeface="宋体" panose="02010600030101010101" pitchFamily="2" charset="-122"/>
                <a:ea typeface="宋体" panose="02010600030101010101" pitchFamily="2"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dirty="0">
                <a:solidFill>
                  <a:prstClr val="black"/>
                </a:solidFill>
                <a:latin typeface="微软雅黑" panose="020B0503020204020204" pitchFamily="34" charset="-122"/>
                <a:ea typeface="微软雅黑" panose="020B0503020204020204" pitchFamily="34" charset="-122"/>
              </a:rPr>
              <a:t>目录中同类胆碱酯酶抑制剂均有过敏风险，且易发生恶心、呕吐等不良反应，临床</a:t>
            </a:r>
            <a:r>
              <a:rPr lang="zh-CN" altLang="en-US" b="1" dirty="0">
                <a:solidFill>
                  <a:srgbClr val="FF0000"/>
                </a:solidFill>
                <a:latin typeface="微软雅黑" panose="020B0503020204020204" pitchFamily="34" charset="-122"/>
                <a:ea typeface="微软雅黑" panose="020B0503020204020204" pitchFamily="34" charset="-122"/>
              </a:rPr>
              <a:t>不良反应发生率高</a:t>
            </a:r>
            <a:r>
              <a:rPr lang="zh-CN" altLang="en-US" dirty="0">
                <a:solidFill>
                  <a:prstClr val="black"/>
                </a:solidFill>
                <a:latin typeface="微软雅黑" panose="020B0503020204020204" pitchFamily="34" charset="-122"/>
                <a:ea typeface="微软雅黑" panose="020B0503020204020204" pitchFamily="34" charset="-122"/>
              </a:rPr>
              <a:t>；</a:t>
            </a:r>
            <a:r>
              <a:rPr lang="zh-CN" altLang="en-US" sz="1400" u="none" strike="noStrike" dirty="0">
                <a:effectLst/>
                <a:latin typeface="微软雅黑" panose="020B0503020204020204" pitchFamily="34" charset="-122"/>
                <a:ea typeface="微软雅黑" panose="020B0503020204020204" pitchFamily="34" charset="-122"/>
                <a:cs typeface="Times New Roman" panose="02020603050405020304" pitchFamily="18" charset="0"/>
              </a:rPr>
              <a:t>艾加莫德</a:t>
            </a:r>
            <a:r>
              <a:rPr lang="en-US" altLang="zh-CN" dirty="0">
                <a:solidFill>
                  <a:prstClr val="black"/>
                </a:solidFill>
                <a:latin typeface="微软雅黑" panose="020B0503020204020204" pitchFamily="34" charset="-122"/>
                <a:ea typeface="微软雅黑" panose="020B0503020204020204" pitchFamily="34" charset="-122"/>
              </a:rPr>
              <a:t>α</a:t>
            </a:r>
            <a:r>
              <a:rPr lang="zh-CN" altLang="en-US" dirty="0">
                <a:solidFill>
                  <a:prstClr val="black"/>
                </a:solidFill>
                <a:latin typeface="微软雅黑" panose="020B0503020204020204" pitchFamily="34" charset="-122"/>
                <a:ea typeface="微软雅黑" panose="020B0503020204020204" pitchFamily="34" charset="-122"/>
              </a:rPr>
              <a:t>最常见的不良反应（发生率≥</a:t>
            </a:r>
            <a:r>
              <a:rPr lang="en-US" altLang="zh-CN" dirty="0">
                <a:solidFill>
                  <a:prstClr val="black"/>
                </a:solidFill>
                <a:latin typeface="微软雅黑" panose="020B0503020204020204" pitchFamily="34" charset="-122"/>
                <a:ea typeface="微软雅黑" panose="020B0503020204020204" pitchFamily="34" charset="-122"/>
              </a:rPr>
              <a:t>10%</a:t>
            </a:r>
            <a:r>
              <a:rPr lang="zh-CN" altLang="en-US" dirty="0">
                <a:solidFill>
                  <a:prstClr val="black"/>
                </a:solidFill>
                <a:latin typeface="微软雅黑" panose="020B0503020204020204" pitchFamily="34" charset="-122"/>
                <a:ea typeface="微软雅黑" panose="020B0503020204020204" pitchFamily="34" charset="-122"/>
              </a:rPr>
              <a:t>）是呼吸道感染、头痛和尿路感染；均</a:t>
            </a:r>
            <a:r>
              <a:rPr lang="zh-CN" altLang="en-US" dirty="0">
                <a:solidFill>
                  <a:schemeClr val="tx1"/>
                </a:solidFill>
                <a:latin typeface="微软雅黑" panose="020B0503020204020204" pitchFamily="34" charset="-122"/>
                <a:ea typeface="微软雅黑" panose="020B0503020204020204" pitchFamily="34" charset="-122"/>
              </a:rPr>
              <a:t>不适合临床长期使用</a:t>
            </a:r>
            <a:r>
              <a:rPr lang="zh-CN" altLang="en-US" dirty="0">
                <a:solidFill>
                  <a:prstClr val="black"/>
                </a:solidFill>
                <a:latin typeface="微软雅黑" panose="020B0503020204020204" pitchFamily="34" charset="-122"/>
                <a:ea typeface="微软雅黑" panose="020B0503020204020204" pitchFamily="34" charset="-122"/>
              </a:rPr>
              <a:t>。而</a:t>
            </a:r>
            <a:r>
              <a:rPr lang="zh-CN" altLang="en-US" dirty="0">
                <a:solidFill>
                  <a:schemeClr val="tx1"/>
                </a:solidFill>
                <a:latin typeface="微软雅黑" panose="020B0503020204020204" pitchFamily="34" charset="-122"/>
                <a:ea typeface="微软雅黑" panose="020B0503020204020204" pitchFamily="34" charset="-122"/>
              </a:rPr>
              <a:t>本品剂量小，</a:t>
            </a:r>
            <a:r>
              <a:rPr lang="zh-CN" altLang="en-US" b="1" dirty="0">
                <a:solidFill>
                  <a:srgbClr val="FF0000"/>
                </a:solidFill>
                <a:latin typeface="微软雅黑" panose="020B0503020204020204" pitchFamily="34" charset="-122"/>
                <a:ea typeface="微软雅黑" panose="020B0503020204020204" pitchFamily="34" charset="-122"/>
              </a:rPr>
              <a:t>无明显毒性反应</a:t>
            </a:r>
            <a:r>
              <a:rPr lang="zh-CN" altLang="en-US" dirty="0">
                <a:solidFill>
                  <a:prstClr val="black"/>
                </a:solidFill>
                <a:latin typeface="微软雅黑" panose="020B0503020204020204" pitchFamily="34" charset="-122"/>
                <a:ea typeface="微软雅黑" panose="020B0503020204020204" pitchFamily="34" charset="-122"/>
              </a:rPr>
              <a:t>，临床用药至今</a:t>
            </a:r>
            <a:r>
              <a:rPr lang="zh-CN" altLang="en-US" b="1" dirty="0">
                <a:solidFill>
                  <a:srgbClr val="FF0000"/>
                </a:solidFill>
                <a:latin typeface="微软雅黑" panose="020B0503020204020204" pitchFamily="34" charset="-122"/>
                <a:ea typeface="微软雅黑" panose="020B0503020204020204" pitchFamily="34" charset="-122"/>
              </a:rPr>
              <a:t>无严重不良事件发生</a:t>
            </a:r>
            <a:r>
              <a:rPr lang="zh-CN" altLang="en-US" dirty="0">
                <a:solidFill>
                  <a:prstClr val="black"/>
                </a:solidFill>
                <a:latin typeface="微软雅黑" panose="020B0503020204020204" pitchFamily="34" charset="-122"/>
                <a:ea typeface="微软雅黑" panose="020B0503020204020204" pitchFamily="34" charset="-122"/>
              </a:rPr>
              <a:t>，且如有发生不良反应</a:t>
            </a:r>
            <a:r>
              <a:rPr lang="zh-CN" altLang="zh-CN" dirty="0">
                <a:solidFill>
                  <a:prstClr val="black"/>
                </a:solidFill>
                <a:latin typeface="微软雅黑" panose="020B0503020204020204" pitchFamily="34" charset="-122"/>
                <a:ea typeface="微软雅黑" panose="020B0503020204020204" pitchFamily="34" charset="-122"/>
                <a:sym typeface="+mn-ea"/>
              </a:rPr>
              <a:t>一般</a:t>
            </a:r>
            <a:r>
              <a:rPr lang="zh-CN" altLang="en-US" dirty="0">
                <a:solidFill>
                  <a:prstClr val="black"/>
                </a:solidFill>
                <a:latin typeface="微软雅黑" panose="020B0503020204020204" pitchFamily="34" charset="-122"/>
                <a:ea typeface="微软雅黑" panose="020B0503020204020204" pitchFamily="34" charset="-122"/>
                <a:sym typeface="+mn-ea"/>
              </a:rPr>
              <a:t>也</a:t>
            </a:r>
            <a:r>
              <a:rPr lang="zh-CN" altLang="zh-CN" dirty="0">
                <a:solidFill>
                  <a:prstClr val="black"/>
                </a:solidFill>
                <a:latin typeface="微软雅黑" panose="020B0503020204020204" pitchFamily="34" charset="-122"/>
                <a:ea typeface="微软雅黑" panose="020B0503020204020204" pitchFamily="34" charset="-122"/>
                <a:sym typeface="+mn-ea"/>
              </a:rPr>
              <a:t>不需处理或減少服用剂量即可消失</a:t>
            </a:r>
            <a:r>
              <a:rPr lang="zh-CN" altLang="en-US" dirty="0">
                <a:solidFill>
                  <a:prstClr val="black"/>
                </a:solidFill>
                <a:latin typeface="微软雅黑" panose="020B0503020204020204" pitchFamily="34" charset="-122"/>
                <a:ea typeface="微软雅黑" panose="020B0503020204020204" pitchFamily="34" charset="-122"/>
                <a:sym typeface="+mn-ea"/>
              </a:rPr>
              <a:t>，</a:t>
            </a:r>
            <a:r>
              <a:rPr lang="zh-CN" altLang="zh-CN" dirty="0">
                <a:solidFill>
                  <a:prstClr val="black"/>
                </a:solidFill>
                <a:latin typeface="微软雅黑" panose="020B0503020204020204" pitchFamily="34" charset="-122"/>
                <a:ea typeface="微软雅黑" panose="020B0503020204020204" pitchFamily="34" charset="-122"/>
                <a:sym typeface="+mn-ea"/>
              </a:rPr>
              <a:t>严重者可用阿托品对抗</a:t>
            </a:r>
            <a:r>
              <a:rPr lang="zh-CN" altLang="en-US" dirty="0">
                <a:solidFill>
                  <a:prstClr val="black"/>
                </a:solidFill>
                <a:latin typeface="微软雅黑" panose="020B0503020204020204" pitchFamily="34" charset="-122"/>
                <a:ea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sym typeface="+mn-ea"/>
              </a:rPr>
              <a:t>临床用药更安全</a:t>
            </a:r>
            <a:r>
              <a:rPr lang="zh-CN" altLang="en-US" dirty="0">
                <a:solidFill>
                  <a:prstClr val="black"/>
                </a:solidFill>
                <a:latin typeface="微软雅黑" panose="020B0503020204020204" pitchFamily="34" charset="-122"/>
                <a:ea typeface="微软雅黑" panose="020B0503020204020204" pitchFamily="34" charset="-122"/>
                <a:sym typeface="+mn-ea"/>
              </a:rPr>
              <a:t>，更</a:t>
            </a:r>
            <a:r>
              <a:rPr lang="zh-CN" altLang="en-US" dirty="0">
                <a:solidFill>
                  <a:schemeClr val="tx1"/>
                </a:solidFill>
                <a:latin typeface="微软雅黑" panose="020B0503020204020204" pitchFamily="34" charset="-122"/>
                <a:ea typeface="微软雅黑" panose="020B0503020204020204" pitchFamily="34" charset="-122"/>
                <a:sym typeface="+mn-ea"/>
              </a:rPr>
              <a:t>适合临床长期使用</a:t>
            </a:r>
            <a:r>
              <a:rPr lang="zh-CN" altLang="en-US" dirty="0">
                <a:solidFill>
                  <a:prstClr val="black"/>
                </a:solidFill>
                <a:latin typeface="微软雅黑" panose="020B0503020204020204" pitchFamily="34" charset="-122"/>
                <a:ea typeface="微软雅黑" panose="020B0503020204020204" pitchFamily="34" charset="-122"/>
                <a:sym typeface="+mn-ea"/>
              </a:rPr>
              <a:t>。</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09328" y="2825158"/>
            <a:ext cx="7523924" cy="30777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400" dirty="0">
                <a:solidFill>
                  <a:prstClr val="black"/>
                </a:solidFill>
                <a:latin typeface="微软雅黑" panose="020B0503020204020204" pitchFamily="34" charset="-122"/>
                <a:ea typeface="微软雅黑" panose="020B0503020204020204" pitchFamily="34" charset="-122"/>
                <a:sym typeface="+mn-ea"/>
              </a:rPr>
              <a:t>根据已报道文章，</a:t>
            </a:r>
            <a:r>
              <a:rPr lang="en-US" altLang="zh-CN" sz="1400" dirty="0">
                <a:solidFill>
                  <a:prstClr val="black"/>
                </a:solidFill>
                <a:latin typeface="微软雅黑" panose="020B0503020204020204" pitchFamily="34" charset="-122"/>
                <a:ea typeface="微软雅黑" panose="020B0503020204020204" pitchFamily="34" charset="-122"/>
                <a:sym typeface="+mn-ea"/>
              </a:rPr>
              <a:t>MG</a:t>
            </a:r>
            <a:r>
              <a:rPr lang="zh-CN" altLang="en-US" sz="1400" dirty="0">
                <a:solidFill>
                  <a:prstClr val="black"/>
                </a:solidFill>
                <a:latin typeface="微软雅黑" panose="020B0503020204020204" pitchFamily="34" charset="-122"/>
                <a:ea typeface="微软雅黑" panose="020B0503020204020204" pitchFamily="34" charset="-122"/>
                <a:sym typeface="+mn-ea"/>
              </a:rPr>
              <a:t>治疗药物的不良事件统计结果如下，石杉碱甲</a:t>
            </a:r>
            <a:r>
              <a:rPr lang="en-US" altLang="zh-CN" sz="1400" b="1" dirty="0">
                <a:solidFill>
                  <a:srgbClr val="FF0000"/>
                </a:solidFill>
                <a:latin typeface="微软雅黑" panose="020B0503020204020204" pitchFamily="34" charset="-122"/>
                <a:ea typeface="微软雅黑" panose="020B0503020204020204" pitchFamily="34" charset="-122"/>
                <a:sym typeface="+mn-ea"/>
              </a:rPr>
              <a:t>AE</a:t>
            </a:r>
            <a:r>
              <a:rPr lang="zh-CN" altLang="en-US" sz="1400" b="1" dirty="0">
                <a:solidFill>
                  <a:srgbClr val="FF0000"/>
                </a:solidFill>
                <a:latin typeface="微软雅黑" panose="020B0503020204020204" pitchFamily="34" charset="-122"/>
                <a:ea typeface="微软雅黑" panose="020B0503020204020204" pitchFamily="34" charset="-122"/>
                <a:sym typeface="+mn-ea"/>
              </a:rPr>
              <a:t>更少、无</a:t>
            </a:r>
            <a:r>
              <a:rPr lang="en-US" altLang="zh-CN" sz="1400" b="1" dirty="0">
                <a:solidFill>
                  <a:srgbClr val="FF0000"/>
                </a:solidFill>
                <a:latin typeface="微软雅黑" panose="020B0503020204020204" pitchFamily="34" charset="-122"/>
                <a:ea typeface="微软雅黑" panose="020B0503020204020204" pitchFamily="34" charset="-122"/>
                <a:sym typeface="+mn-ea"/>
              </a:rPr>
              <a:t>SAE</a:t>
            </a:r>
            <a:r>
              <a:rPr lang="zh-CN" altLang="en-US" sz="1400" dirty="0">
                <a:solidFill>
                  <a:prstClr val="black"/>
                </a:solidFill>
                <a:latin typeface="微软雅黑" panose="020B0503020204020204" pitchFamily="34" charset="-122"/>
                <a:ea typeface="微软雅黑" panose="020B0503020204020204" pitchFamily="34" charset="-122"/>
                <a:sym typeface="+mn-ea"/>
              </a:rPr>
              <a:t>：</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99279" y="259889"/>
            <a:ext cx="11650978" cy="458908"/>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石杉碱甲注射液</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无明显毒性反应</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，临床用药不良反应少，无严重不良事件发生，安全性良好！</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 name="矩形: 圆角 6"/>
          <p:cNvSpPr/>
          <p:nvPr/>
        </p:nvSpPr>
        <p:spPr>
          <a:xfrm>
            <a:off x="170016" y="732965"/>
            <a:ext cx="4229706" cy="357545"/>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药品说明书收载的安全性信息</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11" name="矩形: 圆角 10"/>
          <p:cNvSpPr/>
          <p:nvPr/>
        </p:nvSpPr>
        <p:spPr>
          <a:xfrm>
            <a:off x="170016" y="1826147"/>
            <a:ext cx="4229706" cy="345622"/>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官方报道</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15" name="矩形: 圆角 14"/>
          <p:cNvSpPr/>
          <p:nvPr/>
        </p:nvSpPr>
        <p:spPr>
          <a:xfrm>
            <a:off x="170016" y="2493681"/>
            <a:ext cx="4229706" cy="352741"/>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临床安全性数据</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16" name="矩形: 圆角 15"/>
          <p:cNvSpPr/>
          <p:nvPr/>
        </p:nvSpPr>
        <p:spPr>
          <a:xfrm>
            <a:off x="170016" y="4855702"/>
            <a:ext cx="4229706" cy="321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400" b="1" dirty="0">
                <a:solidFill>
                  <a:prstClr val="black"/>
                </a:solidFill>
                <a:latin typeface="微软雅黑" panose="020B0503020204020204" pitchFamily="34" charset="-122"/>
                <a:ea typeface="微软雅黑" panose="020B0503020204020204" pitchFamily="34" charset="-122"/>
                <a:sym typeface="+mn-ea"/>
              </a:rPr>
              <a:t>与目录内同类药品安全性方面的主要优势和不足</a:t>
            </a:r>
            <a:endParaRPr lang="zh-CN" altLang="en-US" sz="1400" b="1" dirty="0">
              <a:solidFill>
                <a:prstClr val="black"/>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99279" y="4521901"/>
            <a:ext cx="2815194"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备注：</a:t>
            </a:r>
            <a:r>
              <a:rPr lang="en-US" altLang="zh-CN" sz="1200" dirty="0">
                <a:latin typeface="微软雅黑" panose="020B0503020204020204" pitchFamily="34" charset="-122"/>
                <a:ea typeface="微软雅黑" panose="020B0503020204020204" pitchFamily="34" charset="-122"/>
              </a:rPr>
              <a:t>AE</a:t>
            </a:r>
            <a:r>
              <a:rPr lang="zh-CN" altLang="en-US" sz="1200" dirty="0">
                <a:latin typeface="微软雅黑" panose="020B0503020204020204" pitchFamily="34" charset="-122"/>
                <a:ea typeface="微软雅黑" panose="020B0503020204020204" pitchFamily="34" charset="-122"/>
              </a:rPr>
              <a:t>不良事件；</a:t>
            </a:r>
            <a:r>
              <a:rPr lang="en-US" altLang="zh-CN" sz="1200" dirty="0">
                <a:latin typeface="微软雅黑" panose="020B0503020204020204" pitchFamily="34" charset="-122"/>
                <a:ea typeface="微软雅黑" panose="020B0503020204020204" pitchFamily="34" charset="-122"/>
              </a:rPr>
              <a:t>SAE</a:t>
            </a:r>
            <a:r>
              <a:rPr lang="zh-CN" altLang="en-US" sz="1200" dirty="0">
                <a:latin typeface="微软雅黑" panose="020B0503020204020204" pitchFamily="34" charset="-122"/>
                <a:ea typeface="微软雅黑" panose="020B0503020204020204" pitchFamily="34" charset="-122"/>
              </a:rPr>
              <a:t>严重不良事件</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graphicFrame>
        <p:nvGraphicFramePr>
          <p:cNvPr id="2" name="表格 1"/>
          <p:cNvGraphicFramePr>
            <a:graphicFrameLocks noGrp="1"/>
          </p:cNvGraphicFramePr>
          <p:nvPr/>
        </p:nvGraphicFramePr>
        <p:xfrm>
          <a:off x="99389" y="916209"/>
          <a:ext cx="11824597" cy="4978838"/>
        </p:xfrm>
        <a:graphic>
          <a:graphicData uri="http://schemas.openxmlformats.org/drawingml/2006/table">
            <a:tbl>
              <a:tblPr firstRow="1" bandRow="1">
                <a:tableStyleId>{5C22544A-7EE6-4342-B048-85BDC9FD1C3A}</a:tableStyleId>
              </a:tblPr>
              <a:tblGrid>
                <a:gridCol w="1464368"/>
                <a:gridCol w="2849217"/>
                <a:gridCol w="2743199"/>
                <a:gridCol w="2867312"/>
                <a:gridCol w="1900501"/>
              </a:tblGrid>
              <a:tr h="274649">
                <a:tc>
                  <a:txBody>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zh-CN" sz="1400" kern="100" dirty="0">
                          <a:effectLst/>
                          <a:latin typeface="宋体" panose="02010600030101010101" pitchFamily="2" charset="-122"/>
                          <a:ea typeface="宋体" panose="02010600030101010101" pitchFamily="2" charset="-122"/>
                          <a:cs typeface="Times New Roman" panose="02020603050405020304" pitchFamily="18" charset="0"/>
                        </a:rPr>
                        <a:t>类型</a:t>
                      </a:r>
                      <a:endParaRPr lang="zh-CN" alt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sz="1400" kern="100" dirty="0">
                          <a:effectLst/>
                          <a:latin typeface="宋体" panose="02010600030101010101" pitchFamily="2" charset="-122"/>
                          <a:ea typeface="宋体" panose="02010600030101010101" pitchFamily="2" charset="-122"/>
                          <a:cs typeface="Times New Roman" panose="02020603050405020304" pitchFamily="18" charset="0"/>
                        </a:rPr>
                        <a:t>疗效</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altLang="en-US" sz="1400" kern="100" dirty="0">
                          <a:effectLst/>
                          <a:latin typeface="宋体" panose="02010600030101010101" pitchFamily="2" charset="-122"/>
                          <a:ea typeface="宋体" panose="02010600030101010101" pitchFamily="2" charset="-122"/>
                          <a:cs typeface="Times New Roman" panose="02020603050405020304" pitchFamily="18" charset="0"/>
                        </a:rPr>
                        <a:t>实验组</a:t>
                      </a:r>
                      <a:r>
                        <a:rPr lang="zh-CN" sz="1400" kern="100" dirty="0">
                          <a:effectLst/>
                          <a:latin typeface="宋体" panose="02010600030101010101" pitchFamily="2" charset="-122"/>
                          <a:ea typeface="宋体" panose="02010600030101010101" pitchFamily="2" charset="-122"/>
                          <a:cs typeface="Times New Roman" panose="02020603050405020304" pitchFamily="18" charset="0"/>
                        </a:rPr>
                        <a:t>用法用量</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altLang="en-US" sz="1400" kern="100" dirty="0">
                          <a:effectLst/>
                          <a:latin typeface="宋体" panose="02010600030101010101" pitchFamily="2" charset="-122"/>
                          <a:ea typeface="宋体" panose="02010600030101010101" pitchFamily="2" charset="-122"/>
                          <a:cs typeface="Times New Roman" panose="02020603050405020304" pitchFamily="18" charset="0"/>
                        </a:rPr>
                        <a:t>对照组用法用量</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sz="1800" kern="100" dirty="0">
                          <a:effectLst/>
                          <a:latin typeface="宋体" panose="02010600030101010101" pitchFamily="2" charset="-122"/>
                          <a:ea typeface="宋体" panose="02010600030101010101" pitchFamily="2" charset="-122"/>
                          <a:cs typeface="Times New Roman" panose="02020603050405020304" pitchFamily="18" charset="0"/>
                        </a:rPr>
                        <a:t>研究机构</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A898"/>
                    </a:solidFill>
                  </a:tcPr>
                </a:tc>
              </a:tr>
              <a:tr h="880038">
                <a:tc rowSpan="4">
                  <a:txBody>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zh-CN" sz="1400"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临床试验</a:t>
                      </a:r>
                      <a:endParaRPr lang="zh-CN" altLang="en-US" sz="1400"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zh-CN" sz="1400" b="1" kern="100" dirty="0">
                          <a:solidFill>
                            <a:srgbClr val="FF0000"/>
                          </a:solidFill>
                          <a:effectLst/>
                          <a:latin typeface="宋体" panose="02010600030101010101" pitchFamily="2" charset="-122"/>
                          <a:ea typeface="宋体" panose="02010600030101010101" pitchFamily="2" charset="-122"/>
                        </a:rPr>
                        <a:t>有效率</a:t>
                      </a:r>
                      <a:r>
                        <a:rPr lang="en-AU" altLang="zh-CN" sz="1400" b="1" kern="100" dirty="0">
                          <a:solidFill>
                            <a:srgbClr val="FF0000"/>
                          </a:solidFill>
                          <a:effectLst/>
                          <a:latin typeface="宋体" panose="02010600030101010101" pitchFamily="2" charset="-122"/>
                          <a:ea typeface="宋体" panose="02010600030101010101" pitchFamily="2" charset="-122"/>
                        </a:rPr>
                        <a:t>98.33%</a:t>
                      </a:r>
                      <a:r>
                        <a:rPr lang="zh-CN" altLang="en-US" sz="1400" b="1" kern="100" dirty="0">
                          <a:solidFill>
                            <a:srgbClr val="FF0000"/>
                          </a:solidFill>
                          <a:effectLst/>
                          <a:latin typeface="宋体" panose="02010600030101010101" pitchFamily="2" charset="-122"/>
                          <a:ea typeface="宋体" panose="02010600030101010101" pitchFamily="2" charset="-122"/>
                        </a:rPr>
                        <a:t>；</a:t>
                      </a:r>
                      <a:endParaRPr lang="en-US" altLang="zh-CN" sz="1400" b="1" kern="100" dirty="0">
                        <a:solidFill>
                          <a:srgbClr val="FF0000"/>
                        </a:solidFill>
                        <a:effectLst/>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25000"/>
                        </a:lnSpc>
                        <a:spcBef>
                          <a:spcPts val="0"/>
                        </a:spcBef>
                        <a:spcAft>
                          <a:spcPts val="0"/>
                        </a:spcAft>
                        <a:buClrTx/>
                        <a:buSzTx/>
                        <a:buFontTx/>
                        <a:buNone/>
                        <a:defRPr/>
                      </a:pPr>
                      <a:r>
                        <a:rPr lang="zh-CN" altLang="zh-CN" sz="1400" kern="100" dirty="0">
                          <a:effectLst/>
                          <a:latin typeface="宋体" panose="02010600030101010101" pitchFamily="2" charset="-122"/>
                          <a:ea typeface="宋体" panose="02010600030101010101" pitchFamily="2" charset="-122"/>
                        </a:rPr>
                        <a:t>较新斯的明作用时间更长</a:t>
                      </a:r>
                      <a:r>
                        <a:rPr lang="zh-CN" altLang="en-US" sz="1400" b="0" kern="100" dirty="0">
                          <a:solidFill>
                            <a:schemeClr val="dk1"/>
                          </a:solidFill>
                          <a:effectLst/>
                          <a:latin typeface="宋体" panose="02010600030101010101" pitchFamily="2" charset="-122"/>
                          <a:ea typeface="宋体" panose="02010600030101010101" pitchFamily="2" charset="-122"/>
                          <a:cs typeface="+mn-cs"/>
                        </a:rPr>
                        <a:t>；</a:t>
                      </a:r>
                      <a:endParaRPr lang="en-US" altLang="zh-CN" sz="1400" b="0" kern="100" dirty="0">
                        <a:solidFill>
                          <a:schemeClr val="dk1"/>
                        </a:solidFill>
                        <a:effectLst/>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25000"/>
                        </a:lnSpc>
                        <a:spcBef>
                          <a:spcPts val="0"/>
                        </a:spcBef>
                        <a:spcAft>
                          <a:spcPts val="0"/>
                        </a:spcAft>
                        <a:buClrTx/>
                        <a:buSzTx/>
                        <a:buFontTx/>
                        <a:buNone/>
                        <a:defRPr/>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平均作用时间</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7.5</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小时。</a:t>
                      </a:r>
                      <a:r>
                        <a:rPr lang="en-US" altLang="zh-CN" sz="1400" kern="1200" baseline="30000" dirty="0">
                          <a:solidFill>
                            <a:schemeClr val="dk1"/>
                          </a:solidFill>
                          <a:effectLst/>
                          <a:latin typeface="宋体" panose="02010600030101010101" pitchFamily="2" charset="-122"/>
                          <a:ea typeface="宋体" panose="02010600030101010101" pitchFamily="2" charset="-122"/>
                          <a:cs typeface="+mn-cs"/>
                        </a:rPr>
                        <a:t>【1】</a:t>
                      </a:r>
                      <a:endParaRPr lang="zh-CN" altLang="en-US" sz="1400" kern="1200" baseline="30000" dirty="0">
                        <a:solidFill>
                          <a:schemeClr val="dk1"/>
                        </a:solidFill>
                        <a:effectLst/>
                        <a:latin typeface="宋体" panose="02010600030101010101" pitchFamily="2" charset="-122"/>
                        <a:ea typeface="宋体" panose="02010600030101010101" pitchFamily="2" charset="-122"/>
                        <a:cs typeface="+mn-cs"/>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47</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肌肉注射</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0.4-0.5 mg/</a:t>
                      </a:r>
                      <a:r>
                        <a:rPr 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应用</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13</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天注射石杉碱甲</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0.4mg/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天注射新斯的明</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0.5mg/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应用</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a:lnSpc>
                          <a:spcPct val="125000"/>
                        </a:lnSpc>
                      </a:pPr>
                      <a:r>
                        <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浙江医科大学附属第二医院神经科</a:t>
                      </a:r>
                      <a:endPar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7873">
                <a:tc vMerge="1">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l">
                        <a:lnSpc>
                          <a:spcPct val="125000"/>
                        </a:lnSpc>
                        <a:buFontTx/>
                        <a:buNone/>
                      </a:pPr>
                      <a:r>
                        <a:rPr lang="zh-CN" alt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有效率</a:t>
                      </a:r>
                      <a:r>
                        <a:rPr lang="en-US" alt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99.2%</a:t>
                      </a:r>
                      <a:r>
                        <a:rPr lang="zh-CN" alt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显效</a:t>
                      </a:r>
                      <a:r>
                        <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55.5%</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indent="0" algn="l">
                        <a:lnSpc>
                          <a:spcPct val="125000"/>
                        </a:lnSpc>
                        <a:buFontTx/>
                        <a:buNone/>
                      </a:pPr>
                      <a:r>
                        <a:rPr lang="zh-CN" altLang="zh-CN" sz="1400" kern="100" dirty="0">
                          <a:effectLst/>
                          <a:latin typeface="宋体" panose="02010600030101010101" pitchFamily="2" charset="-122"/>
                          <a:ea typeface="宋体" panose="02010600030101010101" pitchFamily="2" charset="-122"/>
                        </a:rPr>
                        <a:t>较新斯的明作用时间更长</a:t>
                      </a:r>
                      <a:r>
                        <a:rPr lang="zh-CN" altLang="en-US" sz="1400" kern="100" dirty="0">
                          <a:effectLst/>
                          <a:latin typeface="宋体" panose="02010600030101010101" pitchFamily="2" charset="-122"/>
                          <a:ea typeface="宋体" panose="02010600030101010101" pitchFamily="2" charset="-122"/>
                        </a:rPr>
                        <a:t>；</a:t>
                      </a:r>
                      <a:endParaRPr lang="en-US" altLang="zh-CN" sz="1400" b="0" kern="100" dirty="0">
                        <a:solidFill>
                          <a:schemeClr val="dk1"/>
                        </a:solidFill>
                        <a:effectLst/>
                        <a:latin typeface="宋体" panose="02010600030101010101" pitchFamily="2" charset="-122"/>
                        <a:ea typeface="宋体" panose="02010600030101010101" pitchFamily="2" charset="-122"/>
                        <a:cs typeface="+mn-cs"/>
                      </a:endParaRPr>
                    </a:p>
                    <a:p>
                      <a:pPr algn="l">
                        <a:lnSpc>
                          <a:spcPct val="125000"/>
                        </a:lnSpc>
                        <a:buFontTx/>
                        <a:buNone/>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平均作用时间 </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7±6</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小时。</a:t>
                      </a:r>
                      <a:r>
                        <a:rPr lang="en-US" altLang="zh-CN" sz="1400" kern="1200" baseline="30000" dirty="0">
                          <a:solidFill>
                            <a:schemeClr val="dk1"/>
                          </a:solidFill>
                          <a:effectLst/>
                          <a:latin typeface="宋体" panose="02010600030101010101" pitchFamily="2" charset="-122"/>
                          <a:ea typeface="宋体" panose="02010600030101010101" pitchFamily="2" charset="-122"/>
                          <a:cs typeface="+mn-cs"/>
                        </a:rPr>
                        <a:t>【2】</a:t>
                      </a:r>
                      <a:endParaRPr lang="zh-CN" altLang="zh-CN" sz="1400" kern="1200" baseline="30000" dirty="0">
                        <a:solidFill>
                          <a:schemeClr val="dk1"/>
                        </a:solidFill>
                        <a:effectLst/>
                        <a:latin typeface="宋体" panose="02010600030101010101" pitchFamily="2" charset="-122"/>
                        <a:ea typeface="宋体" panose="02010600030101010101" pitchFamily="2" charset="-122"/>
                        <a:cs typeface="+mn-cs"/>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59</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肌肉注射</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a:t>
                      </a:r>
                      <a:r>
                        <a:rPr 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0.4mg/</a:t>
                      </a:r>
                      <a:r>
                        <a:rPr 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5000"/>
                        </a:lnSpc>
                        <a:spcBef>
                          <a:spcPts val="0"/>
                        </a:spcBef>
                        <a:spcAft>
                          <a:spcPts val="0"/>
                        </a:spcAft>
                        <a:buClrTx/>
                        <a:buSzTx/>
                        <a:buFontTx/>
                        <a:buNone/>
                        <a:defRPr/>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应用</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69</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天注射石杉碱甲</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0.4mg/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天注射新斯的明</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0.5mg/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天，隔日交替或不规则交替用药</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25000"/>
                        </a:lnSpc>
                        <a:spcBef>
                          <a:spcPts val="0"/>
                        </a:spcBef>
                        <a:spcAft>
                          <a:spcPts val="0"/>
                        </a:spcAft>
                        <a:buClrTx/>
                        <a:buSzTx/>
                        <a:buFontTx/>
                        <a:buNone/>
                        <a:defRPr/>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应用</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52204">
                <a:tc vMerge="1">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5000"/>
                        </a:lnSpc>
                        <a:buFontTx/>
                        <a:buNone/>
                      </a:pPr>
                      <a:r>
                        <a:rPr 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石杉碱甲可逆转重症肌无力患者重复电刺激后动作点位波幅的下降</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altLang="zh-CN" sz="1400" kern="1200" baseline="30000" dirty="0">
                          <a:solidFill>
                            <a:schemeClr val="dk1"/>
                          </a:solidFill>
                          <a:effectLst/>
                          <a:latin typeface="宋体" panose="02010600030101010101" pitchFamily="2" charset="-122"/>
                          <a:ea typeface="宋体" panose="02010600030101010101" pitchFamily="2" charset="-122"/>
                          <a:cs typeface="+mn-cs"/>
                        </a:rPr>
                        <a:t>【3】</a:t>
                      </a:r>
                      <a:endParaRPr lang="zh-CN" altLang="en-US" sz="1400" kern="1200" baseline="30000" dirty="0">
                        <a:solidFill>
                          <a:schemeClr val="dk1"/>
                        </a:solidFill>
                        <a:effectLst/>
                        <a:latin typeface="宋体" panose="02010600030101010101" pitchFamily="2" charset="-122"/>
                        <a:ea typeface="宋体" panose="02010600030101010101" pitchFamily="2" charset="-122"/>
                        <a:cs typeface="+mn-cs"/>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48</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肌肉注射</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0.4mg/</a:t>
                      </a:r>
                      <a:r>
                        <a:rPr lang="zh-CN"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无</a:t>
                      </a:r>
                      <a:endParaRPr lang="zh-CN"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浙江医科大学附属第二医院神经科</a:t>
                      </a:r>
                      <a:endPar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6119">
                <a:tc vMerge="1">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zh-CN" sz="1400" b="1" kern="100" dirty="0">
                          <a:solidFill>
                            <a:srgbClr val="FF0000"/>
                          </a:solidFill>
                          <a:effectLst/>
                          <a:latin typeface="宋体" panose="02010600030101010101" pitchFamily="2" charset="-122"/>
                          <a:ea typeface="宋体" panose="02010600030101010101" pitchFamily="2" charset="-122"/>
                        </a:rPr>
                        <a:t>有效率</a:t>
                      </a:r>
                      <a:r>
                        <a:rPr lang="en-AU" altLang="zh-CN" sz="1400" b="1" kern="100" dirty="0">
                          <a:solidFill>
                            <a:srgbClr val="FF0000"/>
                          </a:solidFill>
                          <a:effectLst/>
                          <a:latin typeface="宋体" panose="02010600030101010101" pitchFamily="2" charset="-122"/>
                          <a:ea typeface="宋体" panose="02010600030101010101" pitchFamily="2" charset="-122"/>
                        </a:rPr>
                        <a:t>96.88%</a:t>
                      </a:r>
                      <a:r>
                        <a:rPr lang="zh-CN" altLang="en-US" sz="1400" b="1" kern="100" dirty="0">
                          <a:solidFill>
                            <a:srgbClr val="FF0000"/>
                          </a:solidFill>
                          <a:effectLst/>
                          <a:latin typeface="宋体" panose="02010600030101010101" pitchFamily="2" charset="-122"/>
                          <a:ea typeface="宋体" panose="02010600030101010101" pitchFamily="2" charset="-122"/>
                        </a:rPr>
                        <a:t>；</a:t>
                      </a:r>
                      <a:br>
                        <a:rPr lang="en-US" altLang="zh-CN" sz="1400" kern="100" dirty="0">
                          <a:effectLst/>
                          <a:latin typeface="宋体" panose="02010600030101010101" pitchFamily="2" charset="-122"/>
                          <a:ea typeface="宋体" panose="02010600030101010101" pitchFamily="2" charset="-122"/>
                        </a:rPr>
                      </a:br>
                      <a:r>
                        <a:rPr lang="zh-CN" altLang="zh-CN" sz="1400" kern="100" dirty="0">
                          <a:effectLst/>
                          <a:latin typeface="宋体" panose="02010600030101010101" pitchFamily="2" charset="-122"/>
                          <a:ea typeface="宋体" panose="02010600030101010101" pitchFamily="2" charset="-122"/>
                        </a:rPr>
                        <a:t>较新斯的明效果更好</a:t>
                      </a:r>
                      <a:r>
                        <a:rPr lang="zh-CN" altLang="en-US" sz="1400" kern="100" dirty="0">
                          <a:effectLst/>
                          <a:latin typeface="宋体" panose="02010600030101010101" pitchFamily="2" charset="-122"/>
                          <a:ea typeface="宋体" panose="02010600030101010101" pitchFamily="2" charset="-122"/>
                        </a:rPr>
                        <a:t>。</a:t>
                      </a:r>
                      <a:r>
                        <a:rPr lang="en-US" altLang="zh-CN" sz="1400" kern="1200" baseline="30000" dirty="0">
                          <a:effectLst/>
                          <a:latin typeface="宋体" panose="02010600030101010101" pitchFamily="2" charset="-122"/>
                          <a:ea typeface="宋体" panose="02010600030101010101" pitchFamily="2" charset="-122"/>
                        </a:rPr>
                        <a:t>【4】</a:t>
                      </a:r>
                      <a:endParaRPr lang="zh-CN" altLang="zh-CN" sz="1400" kern="100" baseline="30000" dirty="0">
                        <a:effectLst/>
                        <a:latin typeface="宋体" panose="02010600030101010101" pitchFamily="2" charset="-122"/>
                        <a:ea typeface="宋体" panose="02010600030101010101" pitchFamily="2" charset="-122"/>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32</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口服</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石杉碱甲</a:t>
                      </a:r>
                      <a:r>
                        <a:rPr lang="en-AU"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0.2 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lang="en-AU"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次</a:t>
                      </a:r>
                      <a:r>
                        <a:rPr lang="en-AU"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治疗</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31</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endPar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肌肉注射新斯的明</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1mg</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次</a:t>
                      </a:r>
                      <a:r>
                        <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en-US"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治疗</a:t>
                      </a:r>
                      <a:r>
                        <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159</a:t>
                      </a:r>
                      <a:r>
                        <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医院神经内科</a:t>
                      </a:r>
                      <a:endPar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80038">
                <a:tc>
                  <a:txBody>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真实世界研究</a:t>
                      </a:r>
                      <a:endPar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5000"/>
                        </a:lnSpc>
                        <a:buFontTx/>
                        <a:buNone/>
                      </a:pP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患者症状明显改善；</a:t>
                      </a:r>
                      <a:endParaRPr lang="en-US"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indent="0" algn="l">
                        <a:lnSpc>
                          <a:spcPct val="125000"/>
                        </a:lnSpc>
                        <a:buFontTx/>
                        <a:buNone/>
                      </a:pPr>
                      <a:r>
                        <a:rPr 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患者体内</a:t>
                      </a:r>
                      <a:r>
                        <a:rPr lang="en-AU" sz="1400" b="1" kern="100" dirty="0" err="1">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AChR</a:t>
                      </a:r>
                      <a:r>
                        <a:rPr lang="en-AU"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-Ab</a:t>
                      </a:r>
                      <a:r>
                        <a:rPr 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水平下降</a:t>
                      </a:r>
                      <a:r>
                        <a:rPr lang="zh-CN" alt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endParaRPr lang="en-US" alt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marL="0" indent="0" algn="l">
                        <a:lnSpc>
                          <a:spcPct val="125000"/>
                        </a:lnSpc>
                        <a:buFontTx/>
                        <a:buNone/>
                      </a:pPr>
                      <a:r>
                        <a:rPr lang="zh-CN" altLang="zh-CN"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明显改善</a:t>
                      </a:r>
                      <a:r>
                        <a:rPr lang="zh-CN" altLang="en-US" sz="14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患者生活质量。</a:t>
                      </a:r>
                      <a:r>
                        <a:rPr lang="en-US" altLang="zh-CN" sz="1400" kern="1200" baseline="30000" dirty="0">
                          <a:solidFill>
                            <a:schemeClr val="dk1"/>
                          </a:solidFill>
                          <a:effectLst/>
                          <a:latin typeface="宋体" panose="02010600030101010101" pitchFamily="2" charset="-122"/>
                          <a:ea typeface="宋体" panose="02010600030101010101" pitchFamily="2" charset="-122"/>
                          <a:cs typeface="+mn-cs"/>
                        </a:rPr>
                        <a:t>【5】</a:t>
                      </a:r>
                      <a:endParaRPr lang="zh-CN" altLang="zh-CN" sz="1400" kern="1200" baseline="30000" dirty="0">
                        <a:solidFill>
                          <a:schemeClr val="dk1"/>
                        </a:solidFill>
                        <a:effectLst/>
                        <a:latin typeface="宋体" panose="02010600030101010101" pitchFamily="2" charset="-122"/>
                        <a:ea typeface="宋体" panose="02010600030101010101" pitchFamily="2" charset="-122"/>
                        <a:cs typeface="+mn-cs"/>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口服</a:t>
                      </a:r>
                      <a:endPar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25000"/>
                        </a:lnSpc>
                      </a:pPr>
                      <a:r>
                        <a:rPr lang="en-AU"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0.2-0.4 mg/</a:t>
                      </a:r>
                      <a:r>
                        <a:rPr lang="zh-CN"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天</a:t>
                      </a:r>
                      <a:endParaRPr lang="zh-CN"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zh-CN" altLang="en-US"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无</a:t>
                      </a:r>
                      <a:endParaRPr lang="zh-CN" altLang="zh-CN" sz="1400" b="1"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AU" altLang="zh-CN" sz="1400" kern="100" dirty="0" err="1">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Medicitalia</a:t>
                      </a:r>
                      <a:r>
                        <a:rPr lang="en-AU"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lang="en-AU" altLang="zh-CN" sz="1400" kern="100" dirty="0" err="1">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Srl</a:t>
                      </a:r>
                      <a:r>
                        <a:rPr lang="en-AU"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lang="en-AU" altLang="zh-CN" sz="1400" kern="100" dirty="0" err="1">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Foro</a:t>
                      </a:r>
                      <a:r>
                        <a:rPr lang="en-AU"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Bonaparte, Milano</a:t>
                      </a:r>
                      <a:r>
                        <a:rPr lang="zh-CN" alt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（意大利</a:t>
                      </a:r>
                      <a:r>
                        <a:rPr lang="zh-CN" altLang="en-US"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1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0118" marR="60118"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文本框 3"/>
          <p:cNvSpPr txBox="1"/>
          <p:nvPr/>
        </p:nvSpPr>
        <p:spPr>
          <a:xfrm>
            <a:off x="0" y="6032897"/>
            <a:ext cx="11467479" cy="707886"/>
          </a:xfrm>
          <a:prstGeom prst="rect">
            <a:avLst/>
          </a:prstGeom>
          <a:noFill/>
        </p:spPr>
        <p:txBody>
          <a:bodyPr wrap="square" rtlCol="0">
            <a:spAutoFit/>
          </a:bodyPr>
          <a:lstStyle/>
          <a:p>
            <a:r>
              <a:rPr lang="en-US" altLang="zh-CN" sz="800" kern="1200" dirty="0">
                <a:effectLst/>
                <a:latin typeface="微软雅黑" panose="020B0503020204020204" pitchFamily="34" charset="-122"/>
                <a:ea typeface="微软雅黑" panose="020B0503020204020204" pitchFamily="34" charset="-122"/>
              </a:rPr>
              <a:t>【1</a:t>
            </a:r>
            <a:r>
              <a:rPr lang="en-US" altLang="zh-CN" sz="800" dirty="0">
                <a:latin typeface="微软雅黑" panose="020B0503020204020204" pitchFamily="34" charset="-122"/>
                <a:ea typeface="微软雅黑" panose="020B0503020204020204" pitchFamily="34" charset="-122"/>
              </a:rPr>
              <a:t>】</a:t>
            </a:r>
            <a:r>
              <a:rPr lang="zh-CN" altLang="zh-CN" sz="800" kern="1200" dirty="0">
                <a:effectLst/>
                <a:latin typeface="微软雅黑" panose="020B0503020204020204" pitchFamily="34" charset="-122"/>
                <a:ea typeface="微软雅黑" panose="020B0503020204020204" pitchFamily="34" charset="-122"/>
              </a:rPr>
              <a:t>应智林，程源深，新药石杉碱甲对</a:t>
            </a:r>
            <a:r>
              <a:rPr lang="en-US" altLang="zh-CN" sz="800" kern="1200" dirty="0">
                <a:effectLst/>
                <a:latin typeface="微软雅黑" panose="020B0503020204020204" pitchFamily="34" charset="-122"/>
                <a:ea typeface="微软雅黑" panose="020B0503020204020204" pitchFamily="34" charset="-122"/>
              </a:rPr>
              <a:t>60</a:t>
            </a:r>
            <a:r>
              <a:rPr lang="zh-CN" altLang="zh-CN" sz="800" kern="1200" dirty="0">
                <a:effectLst/>
                <a:latin typeface="微软雅黑" panose="020B0503020204020204" pitchFamily="34" charset="-122"/>
                <a:ea typeface="微软雅黑" panose="020B0503020204020204" pitchFamily="34" charset="-122"/>
              </a:rPr>
              <a:t>例重症肌无力症的疗效观察，</a:t>
            </a:r>
            <a:r>
              <a:rPr lang="en-US" altLang="zh-CN" sz="800" kern="1200" dirty="0">
                <a:effectLst/>
                <a:latin typeface="微软雅黑" panose="020B0503020204020204" pitchFamily="34" charset="-122"/>
                <a:ea typeface="微软雅黑" panose="020B0503020204020204" pitchFamily="34" charset="-122"/>
              </a:rPr>
              <a:t>1986. 15.2.</a:t>
            </a:r>
            <a:endParaRPr lang="en-US" altLang="zh-CN" sz="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800" kern="1200" dirty="0">
                <a:effectLst/>
                <a:latin typeface="微软雅黑" panose="020B0503020204020204" pitchFamily="34" charset="-122"/>
                <a:ea typeface="微软雅黑" panose="020B0503020204020204" pitchFamily="34" charset="-122"/>
              </a:rPr>
              <a:t>【2】</a:t>
            </a:r>
            <a:r>
              <a:rPr lang="zh-CN" altLang="zh-CN" sz="800" kern="1200" dirty="0">
                <a:effectLst/>
                <a:latin typeface="微软雅黑" panose="020B0503020204020204" pitchFamily="34" charset="-122"/>
                <a:ea typeface="微软雅黑" panose="020B0503020204020204" pitchFamily="34" charset="-122"/>
              </a:rPr>
              <a:t>程源深等，石杉碱甲治疗重症肌无力症</a:t>
            </a:r>
            <a:r>
              <a:rPr lang="en-US" altLang="zh-CN" sz="800" kern="1200" dirty="0">
                <a:effectLst/>
                <a:latin typeface="微软雅黑" panose="020B0503020204020204" pitchFamily="34" charset="-122"/>
                <a:ea typeface="微软雅黑" panose="020B0503020204020204" pitchFamily="34" charset="-122"/>
              </a:rPr>
              <a:t>128</a:t>
            </a:r>
            <a:r>
              <a:rPr lang="zh-CN" altLang="zh-CN" sz="800" kern="1200" dirty="0">
                <a:effectLst/>
                <a:latin typeface="微软雅黑" panose="020B0503020204020204" pitchFamily="34" charset="-122"/>
                <a:ea typeface="微软雅黑" panose="020B0503020204020204" pitchFamily="34" charset="-122"/>
              </a:rPr>
              <a:t>例，新药与临床，</a:t>
            </a:r>
            <a:r>
              <a:rPr lang="en-US" altLang="zh-CN" sz="800" kern="1200" dirty="0">
                <a:effectLst/>
                <a:latin typeface="微软雅黑" panose="020B0503020204020204" pitchFamily="34" charset="-122"/>
                <a:ea typeface="微软雅黑" panose="020B0503020204020204" pitchFamily="34" charset="-122"/>
              </a:rPr>
              <a:t>1986, 5,197-199.</a:t>
            </a:r>
            <a:endParaRPr lang="zh-CN" altLang="zh-CN" sz="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800" kern="1200" dirty="0">
                <a:effectLst/>
                <a:latin typeface="微软雅黑" panose="020B0503020204020204" pitchFamily="34" charset="-122"/>
                <a:ea typeface="微软雅黑" panose="020B0503020204020204" pitchFamily="34" charset="-122"/>
              </a:rPr>
              <a:t>【3】</a:t>
            </a:r>
            <a:r>
              <a:rPr lang="zh-CN" altLang="zh-CN" sz="800" kern="1200" dirty="0">
                <a:effectLst/>
                <a:latin typeface="微软雅黑" panose="020B0503020204020204" pitchFamily="34" charset="-122"/>
                <a:ea typeface="微软雅黑" panose="020B0503020204020204" pitchFamily="34" charset="-122"/>
              </a:rPr>
              <a:t>程源深等，</a:t>
            </a:r>
            <a:r>
              <a:rPr lang="en-US" altLang="zh-CN" sz="800" kern="1200" dirty="0">
                <a:effectLst/>
                <a:latin typeface="微软雅黑" panose="020B0503020204020204" pitchFamily="34" charset="-122"/>
                <a:ea typeface="微软雅黑" panose="020B0503020204020204" pitchFamily="34" charset="-122"/>
              </a:rPr>
              <a:t>48</a:t>
            </a:r>
            <a:r>
              <a:rPr lang="zh-CN" altLang="zh-CN" sz="800" kern="1200" dirty="0">
                <a:effectLst/>
                <a:latin typeface="微软雅黑" panose="020B0503020204020204" pitchFamily="34" charset="-122"/>
                <a:ea typeface="微软雅黑" panose="020B0503020204020204" pitchFamily="34" charset="-122"/>
              </a:rPr>
              <a:t>例重症肌无力症的重复电刺激试验及石杉碱甲对衰减现象逆转的观察，中华神经精神科杂志，</a:t>
            </a:r>
            <a:r>
              <a:rPr lang="en-US" altLang="zh-CN" sz="800" kern="1200" dirty="0">
                <a:effectLst/>
                <a:latin typeface="微软雅黑" panose="020B0503020204020204" pitchFamily="34" charset="-122"/>
                <a:ea typeface="微软雅黑" panose="020B0503020204020204" pitchFamily="34" charset="-122"/>
              </a:rPr>
              <a:t>1992,25,6.</a:t>
            </a:r>
            <a:endParaRPr lang="en-US" altLang="zh-CN" sz="800" kern="1200" dirty="0">
              <a:effectLst/>
              <a:latin typeface="微软雅黑" panose="020B0503020204020204" pitchFamily="34" charset="-122"/>
              <a:ea typeface="微软雅黑" panose="020B0503020204020204" pitchFamily="34" charset="-122"/>
            </a:endParaRPr>
          </a:p>
          <a:p>
            <a:r>
              <a:rPr lang="en-US" altLang="zh-CN" sz="800" kern="1200" dirty="0">
                <a:effectLst/>
                <a:latin typeface="微软雅黑" panose="020B0503020204020204" pitchFamily="34" charset="-122"/>
                <a:ea typeface="微软雅黑" panose="020B0503020204020204" pitchFamily="34" charset="-122"/>
              </a:rPr>
              <a:t>【4】</a:t>
            </a:r>
            <a:r>
              <a:rPr lang="zh-CN" altLang="zh-CN" sz="800" kern="1200" dirty="0">
                <a:effectLst/>
                <a:latin typeface="微软雅黑" panose="020B0503020204020204" pitchFamily="34" charset="-122"/>
                <a:ea typeface="微软雅黑" panose="020B0503020204020204" pitchFamily="34" charset="-122"/>
              </a:rPr>
              <a:t>夏强，刘群才，石杉碱甲治疗重症肌无力临床观察，实用医药杂志，</a:t>
            </a:r>
            <a:r>
              <a:rPr lang="en-US" altLang="zh-CN" sz="800" kern="1200" dirty="0">
                <a:effectLst/>
                <a:latin typeface="微软雅黑" panose="020B0503020204020204" pitchFamily="34" charset="-122"/>
                <a:ea typeface="微软雅黑" panose="020B0503020204020204" pitchFamily="34" charset="-122"/>
              </a:rPr>
              <a:t>2002,19,2002-01.</a:t>
            </a:r>
            <a:endParaRPr lang="zh-CN" altLang="zh-CN" sz="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800" kern="1200" dirty="0">
                <a:effectLst/>
                <a:latin typeface="微软雅黑" panose="020B0503020204020204" pitchFamily="34" charset="-122"/>
                <a:ea typeface="微软雅黑" panose="020B0503020204020204" pitchFamily="34" charset="-122"/>
              </a:rPr>
              <a:t>【5】</a:t>
            </a:r>
            <a:r>
              <a:rPr lang="en-US" altLang="zh-CN" sz="800" kern="100" dirty="0">
                <a:effectLst/>
                <a:latin typeface="微软雅黑" panose="020B0503020204020204" pitchFamily="34" charset="-122"/>
                <a:ea typeface="微软雅黑" panose="020B0503020204020204" pitchFamily="34" charset="-122"/>
              </a:rPr>
              <a:t>Zagami et al., Myasthenia gravis symptom response to huperzine A, pyridostigmine bromide, and an immunomodulatory incorporated regimen: A multi-case study. </a:t>
            </a:r>
            <a:r>
              <a:rPr lang="en-US" altLang="zh-CN" sz="800" kern="100" dirty="0" err="1">
                <a:effectLst/>
                <a:latin typeface="微软雅黑" panose="020B0503020204020204" pitchFamily="34" charset="-122"/>
                <a:ea typeface="微软雅黑" panose="020B0503020204020204" pitchFamily="34" charset="-122"/>
              </a:rPr>
              <a:t>Dysona</a:t>
            </a:r>
            <a:r>
              <a:rPr lang="en-US" altLang="zh-CN" sz="800" kern="100" dirty="0">
                <a:effectLst/>
                <a:latin typeface="微软雅黑" panose="020B0503020204020204" pitchFamily="34" charset="-122"/>
                <a:ea typeface="微软雅黑" panose="020B0503020204020204" pitchFamily="34" charset="-122"/>
              </a:rPr>
              <a:t> Life Science. 2023, 4, 36</a:t>
            </a:r>
            <a:r>
              <a:rPr lang="en-US" altLang="zh-CN" sz="800" kern="1200" dirty="0">
                <a:effectLst/>
                <a:latin typeface="微软雅黑" panose="020B0503020204020204" pitchFamily="34" charset="-122"/>
                <a:ea typeface="微软雅黑" panose="020B0503020204020204" pitchFamily="34" charset="-122"/>
              </a:rPr>
              <a:t>.</a:t>
            </a:r>
            <a:endParaRPr lang="zh-CN" altLang="zh-CN" sz="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 </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 </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临床试验与真实世界研究数据</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 name="文本框 2"/>
          <p:cNvSpPr txBox="1"/>
          <p:nvPr/>
        </p:nvSpPr>
        <p:spPr>
          <a:xfrm>
            <a:off x="183701" y="449650"/>
            <a:ext cx="11824598" cy="458908"/>
          </a:xfrm>
          <a:prstGeom prst="rect">
            <a:avLst/>
          </a:prstGeom>
          <a:noFill/>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临床试验显示，石杉碱甲注射液有效率</a:t>
            </a:r>
            <a:r>
              <a:rPr lang="zh-CN" altLang="en-US" b="1" dirty="0">
                <a:solidFill>
                  <a:srgbClr val="FF0000"/>
                </a:solidFill>
                <a:latin typeface="微软雅黑" panose="020B0503020204020204" pitchFamily="34" charset="-122"/>
                <a:ea typeface="微软雅黑" panose="020B0503020204020204" pitchFamily="34" charset="-122"/>
              </a:rPr>
              <a:t>高达</a:t>
            </a:r>
            <a:r>
              <a:rPr lang="en-US" altLang="zh-CN" b="1" dirty="0">
                <a:solidFill>
                  <a:srgbClr val="FF0000"/>
                </a:solidFill>
                <a:latin typeface="微软雅黑" panose="020B0503020204020204" pitchFamily="34" charset="-122"/>
                <a:ea typeface="微软雅黑" panose="020B0503020204020204" pitchFamily="34" charset="-122"/>
              </a:rPr>
              <a:t>95%</a:t>
            </a:r>
            <a:r>
              <a:rPr lang="zh-CN" altLang="en-US" b="1" dirty="0">
                <a:latin typeface="微软雅黑" panose="020B0503020204020204" pitchFamily="34" charset="-122"/>
                <a:ea typeface="微软雅黑" panose="020B0503020204020204" pitchFamily="34" charset="-122"/>
              </a:rPr>
              <a:t>以上，同时真实世界研究数据显示能</a:t>
            </a:r>
            <a:r>
              <a:rPr lang="zh-CN" altLang="en-US" b="1" dirty="0">
                <a:solidFill>
                  <a:srgbClr val="FF0000"/>
                </a:solidFill>
                <a:latin typeface="微软雅黑" panose="020B0503020204020204" pitchFamily="34" charset="-122"/>
                <a:ea typeface="微软雅黑" panose="020B0503020204020204" pitchFamily="34" charset="-122"/>
              </a:rPr>
              <a:t>降低患者体内</a:t>
            </a:r>
            <a:r>
              <a:rPr lang="en-AU" altLang="zh-CN" sz="1800" b="1" kern="100" dirty="0" err="1">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AChR</a:t>
            </a:r>
            <a:r>
              <a:rPr lang="en-AU" altLang="zh-CN" sz="18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-Ab</a:t>
            </a:r>
            <a:r>
              <a:rPr lang="zh-CN"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水平</a:t>
            </a: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sym typeface="Arial" panose="020B0604020202020204"/>
            </a:endParaRPr>
          </a:p>
        </p:txBody>
      </p:sp>
      <p:grpSp>
        <p:nvGrpSpPr>
          <p:cNvPr id="15" name="组合 14"/>
          <p:cNvGrpSpPr/>
          <p:nvPr/>
        </p:nvGrpSpPr>
        <p:grpSpPr>
          <a:xfrm>
            <a:off x="109329" y="3936860"/>
            <a:ext cx="5707717" cy="2372304"/>
            <a:chOff x="54200" y="3686545"/>
            <a:chExt cx="5707717" cy="2372304"/>
          </a:xfrm>
        </p:grpSpPr>
        <p:pic>
          <p:nvPicPr>
            <p:cNvPr id="7" name="图片 6"/>
            <p:cNvPicPr>
              <a:picLocks noChangeAspect="1"/>
            </p:cNvPicPr>
            <p:nvPr/>
          </p:nvPicPr>
          <p:blipFill>
            <a:blip r:embed="rId1"/>
            <a:stretch>
              <a:fillRect/>
            </a:stretch>
          </p:blipFill>
          <p:spPr>
            <a:xfrm>
              <a:off x="1217042" y="4430382"/>
              <a:ext cx="3699931" cy="1628467"/>
            </a:xfrm>
            <a:prstGeom prst="rect">
              <a:avLst/>
            </a:prstGeom>
          </p:spPr>
        </p:pic>
        <p:sp>
          <p:nvSpPr>
            <p:cNvPr id="3" name="文本框 2"/>
            <p:cNvSpPr txBox="1"/>
            <p:nvPr/>
          </p:nvSpPr>
          <p:spPr>
            <a:xfrm>
              <a:off x="54200" y="3686545"/>
              <a:ext cx="5707717" cy="954107"/>
            </a:xfrm>
            <a:prstGeom prst="rect">
              <a:avLst/>
            </a:prstGeom>
            <a:noFill/>
          </p:spPr>
          <p:txBody>
            <a:bodyPr wrap="square" rtlCol="0">
              <a:spAutoFit/>
            </a:bodyPr>
            <a:lstStyle/>
            <a:p>
              <a:pPr indent="431800"/>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乙酰胆碱受体抗体阳性的重症肌无力</a:t>
              </a:r>
              <a:r>
                <a:rPr lang="en-AU" altLang="zh-CN" sz="1400" kern="100" dirty="0" err="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患者的</a:t>
              </a:r>
              <a:r>
                <a:rPr lang="en-AU" altLang="zh-CN" sz="14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IL-6 </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（白细胞介素</a:t>
              </a:r>
              <a:r>
                <a:rPr lang="en-US"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-6</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，具有促炎作用）</a:t>
              </a:r>
              <a:r>
                <a:rPr lang="en-AU" altLang="zh-CN" sz="1400" kern="100" dirty="0" err="1">
                  <a:latin typeface="微软雅黑" panose="020B0503020204020204" pitchFamily="34" charset="-122"/>
                  <a:ea typeface="微软雅黑" panose="020B0503020204020204" pitchFamily="34" charset="-122"/>
                  <a:cs typeface="Times New Roman" panose="02020603050405020304" pitchFamily="18" charset="0"/>
                  <a:sym typeface="+mn-ea"/>
                </a:rPr>
                <a:t>水平较高</a:t>
              </a:r>
              <a:r>
                <a:rPr lang="en-AU" altLang="zh-CN"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石杉碱甲可以有效</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降低</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IL-6</a:t>
              </a:r>
              <a:r>
                <a:rPr lang="zh-CN" altLang="en-AU"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TNF-</a:t>
              </a:r>
              <a:r>
                <a:rPr lang="el-GR"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α</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（肿瘤坏死因子</a:t>
              </a:r>
              <a:r>
                <a:rPr lang="en-US"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α</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l-GR"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IL-1</a:t>
              </a:r>
              <a:r>
                <a:rPr lang="el-GR"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β</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（白细胞介素</a:t>
              </a:r>
              <a:r>
                <a:rPr lang="en-US"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-1β</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水平，从而缓解</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患者的炎症</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sp>
        <p:nvSpPr>
          <p:cNvPr id="12" name="文本框 11"/>
          <p:cNvSpPr txBox="1"/>
          <p:nvPr/>
        </p:nvSpPr>
        <p:spPr>
          <a:xfrm>
            <a:off x="-32257" y="6325416"/>
            <a:ext cx="11698605" cy="461665"/>
          </a:xfrm>
          <a:prstGeom prst="rect">
            <a:avLst/>
          </a:prstGeom>
          <a:noFill/>
        </p:spPr>
        <p:txBody>
          <a:bodyPr wrap="square" rtlCol="0">
            <a:spAutoFit/>
          </a:bodyPr>
          <a:lstStyle/>
          <a:p>
            <a:pPr>
              <a:defRPr/>
            </a:pPr>
            <a:r>
              <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800" dirty="0">
                <a:latin typeface="+mn-ea"/>
              </a:rPr>
              <a:t>Ma X , Gang D R . The Lycopodium Alkaloids[J]. Natural Product Reports, 2005, 21.</a:t>
            </a:r>
            <a:endPar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【2】Cai Y, Huang P, Xie Y. Effects of huperzine A on hippocampal inflammatory response and neurotrophic factors in aged rats after anesthesia. Acta Cir Bras. 2019 Feb 7;34(12):e201901205.</a:t>
            </a:r>
            <a:endPar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80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【3】Yuan D,Haiyue L, Leiming Z.Administration of Huperzine A exerts antidepressant-like activity in a rat model of post-stroke depression.Pharmacology, Pharmacology, Biochemistry and Behavior 158 (2017) 32–38</a:t>
            </a:r>
            <a:endParaRPr lang="en-US" altLang="zh-CN" sz="80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14" name="组合 13"/>
          <p:cNvGrpSpPr/>
          <p:nvPr/>
        </p:nvGrpSpPr>
        <p:grpSpPr>
          <a:xfrm>
            <a:off x="135816" y="1272377"/>
            <a:ext cx="6747020" cy="1277993"/>
            <a:chOff x="182294" y="728874"/>
            <a:chExt cx="6747020" cy="1277993"/>
          </a:xfrm>
        </p:grpSpPr>
        <p:graphicFrame>
          <p:nvGraphicFramePr>
            <p:cNvPr id="4" name="表格 3"/>
            <p:cNvGraphicFramePr/>
            <p:nvPr>
              <p:custDataLst>
                <p:tags r:id="rId2"/>
              </p:custDataLst>
            </p:nvPr>
          </p:nvGraphicFramePr>
          <p:xfrm>
            <a:off x="182294" y="1002395"/>
            <a:ext cx="6747020" cy="1004472"/>
          </p:xfrm>
          <a:graphic>
            <a:graphicData uri="http://schemas.openxmlformats.org/drawingml/2006/table">
              <a:tbl>
                <a:tblPr firstRow="1" bandRow="1">
                  <a:tableStyleId>{5C22544A-7EE6-4342-B048-85BDC9FD1C3A}</a:tableStyleId>
                </a:tblPr>
                <a:tblGrid>
                  <a:gridCol w="2193337"/>
                  <a:gridCol w="990899"/>
                  <a:gridCol w="990898"/>
                  <a:gridCol w="1469649"/>
                  <a:gridCol w="1102237"/>
                </a:tblGrid>
                <a:tr h="250204">
                  <a:tc rowSpan="2">
                    <a:txBody>
                      <a:bodyPr/>
                      <a:lstStyle/>
                      <a:p>
                        <a:pPr algn="ctr">
                          <a:lnSpc>
                            <a:spcPct val="100000"/>
                          </a:lnSpc>
                          <a:buNone/>
                        </a:pPr>
                        <a:r>
                          <a:rPr lang="zh-CN" altLang="en-US" sz="1200" dirty="0">
                            <a:latin typeface="宋体" panose="02010600030101010101" pitchFamily="2" charset="-122"/>
                            <a:ea typeface="宋体" panose="02010600030101010101" pitchFamily="2" charset="-122"/>
                          </a:rPr>
                          <a:t>成份</a:t>
                        </a:r>
                        <a:endParaRPr lang="zh-CN" altLang="en-US" sz="1200" dirty="0">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gridSpan="2">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IC</a:t>
                        </a:r>
                        <a:r>
                          <a:rPr lang="en-US" altLang="zh-CN" sz="1200" baseline="-25000" dirty="0">
                            <a:latin typeface="宋体" panose="02010600030101010101" pitchFamily="2" charset="-122"/>
                            <a:ea typeface="宋体" panose="02010600030101010101" pitchFamily="2" charset="-122"/>
                          </a:rPr>
                          <a:t>50</a:t>
                        </a:r>
                        <a:r>
                          <a:rPr lang="en-US" altLang="zh-CN" sz="1200" dirty="0">
                            <a:latin typeface="宋体" panose="02010600030101010101" pitchFamily="2" charset="-122"/>
                            <a:ea typeface="宋体" panose="02010600030101010101" pitchFamily="2" charset="-122"/>
                          </a:rPr>
                          <a:t>(</a:t>
                        </a:r>
                        <a:r>
                          <a:rPr lang="en-US" altLang="zh-CN" sz="1200" dirty="0" err="1">
                            <a:latin typeface="宋体" panose="02010600030101010101" pitchFamily="2" charset="-122"/>
                            <a:ea typeface="宋体" panose="02010600030101010101" pitchFamily="2" charset="-122"/>
                          </a:rPr>
                          <a:t>uM</a:t>
                        </a:r>
                        <a:r>
                          <a:rPr lang="en-US" altLang="zh-CN" sz="1200" dirty="0">
                            <a:latin typeface="宋体" panose="02010600030101010101" pitchFamily="2" charset="-122"/>
                            <a:ea typeface="宋体" panose="02010600030101010101" pitchFamily="2" charset="-122"/>
                          </a:rPr>
                          <a:t>)</a:t>
                        </a:r>
                        <a:endParaRPr lang="en-US" altLang="zh-CN" sz="1200" dirty="0">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hMerge="1">
                    <a:tcPr>
                      <a:lnR w="12700" cmpd="sng">
                        <a:solidFill>
                          <a:schemeClr val="bg1"/>
                        </a:solidFill>
                        <a:prstDash val="solid"/>
                      </a:lnR>
                      <a:lnT w="12700" cmpd="sng">
                        <a:solidFill>
                          <a:schemeClr val="bg1"/>
                        </a:solidFill>
                        <a:prstDash val="solid"/>
                      </a:lnT>
                      <a:lnB w="12700" cmpd="sng">
                        <a:solidFill>
                          <a:schemeClr val="bg1"/>
                        </a:solidFill>
                        <a:prstDash val="solid"/>
                      </a:lnB>
                    </a:tcPr>
                  </a:tc>
                  <a:tc>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 IC</a:t>
                        </a:r>
                        <a:r>
                          <a:rPr lang="en-US" altLang="zh-CN" sz="1200" baseline="-25000" dirty="0">
                            <a:latin typeface="宋体" panose="02010600030101010101" pitchFamily="2" charset="-122"/>
                            <a:ea typeface="宋体" panose="02010600030101010101" pitchFamily="2" charset="-122"/>
                          </a:rPr>
                          <a:t>50</a:t>
                        </a:r>
                        <a:r>
                          <a:rPr lang="zh-CN" altLang="en-US" sz="1200" dirty="0">
                            <a:latin typeface="宋体" panose="02010600030101010101" pitchFamily="2" charset="-122"/>
                            <a:ea typeface="宋体" panose="02010600030101010101" pitchFamily="2" charset="-122"/>
                          </a:rPr>
                          <a:t>比值</a:t>
                        </a:r>
                        <a:endParaRPr lang="zh-CN" altLang="en-US" sz="1200" dirty="0">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rowSpan="2">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K</a:t>
                        </a:r>
                        <a:r>
                          <a:rPr lang="en-US" altLang="zh-CN" sz="1200" baseline="-25000" dirty="0">
                            <a:latin typeface="宋体" panose="02010600030101010101" pitchFamily="2" charset="-122"/>
                            <a:ea typeface="宋体" panose="02010600030101010101" pitchFamily="2" charset="-122"/>
                          </a:rPr>
                          <a:t>i</a:t>
                        </a:r>
                        <a:r>
                          <a:rPr lang="en-US" altLang="zh-CN" sz="1200" dirty="0">
                            <a:latin typeface="宋体" panose="02010600030101010101" pitchFamily="2" charset="-122"/>
                            <a:ea typeface="宋体" panose="02010600030101010101" pitchFamily="2" charset="-122"/>
                          </a:rPr>
                          <a:t>(</a:t>
                        </a:r>
                        <a:r>
                          <a:rPr lang="en-US" altLang="zh-CN" sz="1200" dirty="0" err="1">
                            <a:latin typeface="宋体" panose="02010600030101010101" pitchFamily="2" charset="-122"/>
                            <a:ea typeface="宋体" panose="02010600030101010101" pitchFamily="2" charset="-122"/>
                          </a:rPr>
                          <a:t>nM</a:t>
                        </a:r>
                        <a:r>
                          <a:rPr lang="en-US" altLang="zh-CN" sz="1200" dirty="0">
                            <a:latin typeface="宋体" panose="02010600030101010101" pitchFamily="2" charset="-122"/>
                            <a:ea typeface="宋体" panose="02010600030101010101" pitchFamily="2" charset="-122"/>
                          </a:rPr>
                          <a:t>)</a:t>
                        </a:r>
                        <a:endParaRPr lang="en-US" altLang="zh-CN" sz="1200" dirty="0">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r>
                <a:tr h="250204">
                  <a:tc vMerge="1">
                    <a:tcPr>
                      <a:lnL w="12700" cmpd="sng">
                        <a:solidFill>
                          <a:schemeClr val="bg1"/>
                        </a:solidFill>
                        <a:prstDash val="solid"/>
                      </a:lnL>
                      <a:lnR w="12700" cmpd="sng">
                        <a:solidFill>
                          <a:schemeClr val="bg1"/>
                        </a:solidFill>
                        <a:prstDash val="solid"/>
                      </a:lnR>
                      <a:lnB w="9525" cmpd="sng">
                        <a:solidFill>
                          <a:schemeClr val="tx1"/>
                        </a:solidFill>
                        <a:prstDash val="solid"/>
                      </a:lnB>
                    </a:tcPr>
                  </a:tc>
                  <a:tc>
                    <a:txBody>
                      <a:bodyPr/>
                      <a:lstStyle/>
                      <a:p>
                        <a:pPr algn="ctr">
                          <a:lnSpc>
                            <a:spcPct val="100000"/>
                          </a:lnSpc>
                          <a:buNone/>
                        </a:pPr>
                        <a:r>
                          <a:rPr lang="en-US" altLang="zh-CN" sz="1200" b="1" dirty="0" err="1">
                            <a:solidFill>
                              <a:schemeClr val="bg1"/>
                            </a:solidFill>
                            <a:latin typeface="宋体" panose="02010600030101010101" pitchFamily="2" charset="-122"/>
                            <a:ea typeface="宋体" panose="02010600030101010101" pitchFamily="2" charset="-122"/>
                          </a:rPr>
                          <a:t>AChE</a:t>
                        </a:r>
                        <a:endParaRPr lang="en-US" altLang="zh-CN" sz="1200" b="1" dirty="0">
                          <a:solidFill>
                            <a:schemeClr val="bg1"/>
                          </a:solidFill>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a:txBody>
                      <a:bodyPr/>
                      <a:lstStyle/>
                      <a:p>
                        <a:pPr algn="ctr">
                          <a:lnSpc>
                            <a:spcPct val="100000"/>
                          </a:lnSpc>
                          <a:buNone/>
                        </a:pPr>
                        <a:r>
                          <a:rPr lang="en-US" altLang="zh-CN" sz="1200" b="1" dirty="0" err="1">
                            <a:solidFill>
                              <a:schemeClr val="bg1"/>
                            </a:solidFill>
                            <a:latin typeface="宋体" panose="02010600030101010101" pitchFamily="2" charset="-122"/>
                            <a:ea typeface="宋体" panose="02010600030101010101" pitchFamily="2" charset="-122"/>
                          </a:rPr>
                          <a:t>BuChE</a:t>
                        </a:r>
                        <a:endParaRPr lang="en-US" altLang="zh-CN" sz="1200" b="1" dirty="0">
                          <a:solidFill>
                            <a:schemeClr val="bg1"/>
                          </a:solidFill>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a:txBody>
                      <a:bodyPr/>
                      <a:lstStyle/>
                      <a:p>
                        <a:pPr algn="ctr">
                          <a:lnSpc>
                            <a:spcPct val="100000"/>
                          </a:lnSpc>
                          <a:buNone/>
                        </a:pPr>
                        <a:r>
                          <a:rPr lang="en-US" altLang="zh-CN" sz="1200" b="1" dirty="0" err="1">
                            <a:solidFill>
                              <a:schemeClr val="bg1"/>
                            </a:solidFill>
                            <a:latin typeface="宋体" panose="02010600030101010101" pitchFamily="2" charset="-122"/>
                            <a:ea typeface="宋体" panose="02010600030101010101" pitchFamily="2" charset="-122"/>
                          </a:rPr>
                          <a:t>BuChE</a:t>
                        </a:r>
                        <a:r>
                          <a:rPr lang="en-US" altLang="zh-CN" sz="1200" b="1" dirty="0">
                            <a:solidFill>
                              <a:schemeClr val="bg1"/>
                            </a:solidFill>
                            <a:latin typeface="宋体" panose="02010600030101010101" pitchFamily="2" charset="-122"/>
                            <a:ea typeface="宋体" panose="02010600030101010101" pitchFamily="2" charset="-122"/>
                          </a:rPr>
                          <a:t>/</a:t>
                        </a:r>
                        <a:r>
                          <a:rPr lang="en-US" altLang="zh-CN" sz="1200" b="1" dirty="0" err="1">
                            <a:solidFill>
                              <a:schemeClr val="bg1"/>
                            </a:solidFill>
                            <a:latin typeface="宋体" panose="02010600030101010101" pitchFamily="2" charset="-122"/>
                            <a:ea typeface="宋体" panose="02010600030101010101" pitchFamily="2" charset="-122"/>
                          </a:rPr>
                          <a:t>AChE</a:t>
                        </a:r>
                        <a:endParaRPr lang="en-US" altLang="zh-CN" sz="1200" b="1" dirty="0">
                          <a:solidFill>
                            <a:schemeClr val="bg1"/>
                          </a:solidFill>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vMerge="1">
                    <a:tcPr>
                      <a:lnL w="12700" cmpd="sng">
                        <a:solidFill>
                          <a:schemeClr val="bg1"/>
                        </a:solidFill>
                        <a:prstDash val="solid"/>
                      </a:lnL>
                      <a:lnR w="12700" cmpd="sng">
                        <a:solidFill>
                          <a:schemeClr val="bg1"/>
                        </a:solidFill>
                        <a:prstDash val="solid"/>
                      </a:lnR>
                      <a:lnB w="9525" cmpd="sng">
                        <a:solidFill>
                          <a:schemeClr val="tx1"/>
                        </a:solidFill>
                        <a:prstDash val="solid"/>
                      </a:lnB>
                    </a:tcPr>
                  </a:tc>
                </a:tr>
                <a:tr h="250204">
                  <a:tc>
                    <a:txBody>
                      <a:bodyPr/>
                      <a:lstStyle/>
                      <a:p>
                        <a:pPr marL="0" algn="ctr" defTabSz="914400" rtl="0" eaLnBrk="1" latinLnBrk="0" hangingPunct="1">
                          <a:lnSpc>
                            <a:spcPct val="100000"/>
                          </a:lnSpc>
                          <a:buNone/>
                        </a:pPr>
                        <a:r>
                          <a:rPr lang="zh-CN" altLang="en-US" sz="1200" b="1" kern="1200" dirty="0">
                            <a:solidFill>
                              <a:schemeClr val="tx1"/>
                            </a:solidFill>
                            <a:latin typeface="宋体" panose="02010600030101010101" pitchFamily="2" charset="-122"/>
                            <a:ea typeface="宋体" panose="02010600030101010101" pitchFamily="2" charset="-122"/>
                            <a:cs typeface="+mn-cs"/>
                            <a:sym typeface="+mn-ea"/>
                          </a:rPr>
                          <a:t>石杉碱甲</a:t>
                        </a:r>
                        <a:endParaRPr lang="zh-CN" altLang="en-US" sz="1200" b="1" kern="1200" dirty="0">
                          <a:solidFill>
                            <a:schemeClr val="tx1"/>
                          </a:solidFill>
                          <a:latin typeface="宋体" panose="02010600030101010101" pitchFamily="2" charset="-122"/>
                          <a:ea typeface="宋体" panose="02010600030101010101" pitchFamily="2" charset="-122"/>
                          <a:cs typeface="+mn-cs"/>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宋体" panose="02010600030101010101" pitchFamily="2" charset="-122"/>
                            <a:ea typeface="宋体" panose="02010600030101010101" pitchFamily="2" charset="-122"/>
                          </a:rPr>
                          <a:t>0.082</a:t>
                        </a:r>
                        <a:endParaRPr lang="en-US" altLang="zh-CN" sz="1200" dirty="0">
                          <a:solidFill>
                            <a:srgbClr val="C00000"/>
                          </a:solidFill>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宋体" panose="02010600030101010101" pitchFamily="2" charset="-122"/>
                            <a:ea typeface="宋体" panose="02010600030101010101" pitchFamily="2" charset="-122"/>
                          </a:rPr>
                          <a:t>74.43</a:t>
                        </a:r>
                        <a:endParaRPr lang="en-US" altLang="zh-CN" sz="1200" dirty="0">
                          <a:solidFill>
                            <a:srgbClr val="C00000"/>
                          </a:solidFill>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宋体" panose="02010600030101010101" pitchFamily="2" charset="-122"/>
                            <a:ea typeface="宋体" panose="02010600030101010101" pitchFamily="2" charset="-122"/>
                          </a:rPr>
                          <a:t>907.7</a:t>
                        </a:r>
                        <a:endParaRPr lang="en-US" altLang="zh-CN" sz="1200" dirty="0">
                          <a:solidFill>
                            <a:srgbClr val="C00000"/>
                          </a:solidFill>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宋体" panose="02010600030101010101" pitchFamily="2" charset="-122"/>
                            <a:ea typeface="宋体" panose="02010600030101010101" pitchFamily="2" charset="-122"/>
                          </a:rPr>
                          <a:t>24.9</a:t>
                        </a:r>
                        <a:endParaRPr lang="en-US" altLang="zh-CN" sz="1200" dirty="0">
                          <a:solidFill>
                            <a:srgbClr val="C00000"/>
                          </a:solidFill>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r>
                <a:tr h="250204">
                  <a:tc>
                    <a:txBody>
                      <a:bodyPr/>
                      <a:lstStyle/>
                      <a:p>
                        <a:pPr marL="0" algn="ctr" defTabSz="914400" rtl="0" eaLnBrk="1" latinLnBrk="0" hangingPunct="1">
                          <a:lnSpc>
                            <a:spcPct val="100000"/>
                          </a:lnSpc>
                          <a:buNone/>
                        </a:pPr>
                        <a:r>
                          <a:rPr lang="en-US" altLang="zh-CN" sz="1200" b="1" kern="1200" dirty="0" err="1">
                            <a:solidFill>
                              <a:schemeClr val="tx1"/>
                            </a:solidFill>
                            <a:latin typeface="宋体" panose="02010600030101010101" pitchFamily="2" charset="-122"/>
                            <a:ea typeface="宋体" panose="02010600030101010101" pitchFamily="2" charset="-122"/>
                            <a:cs typeface="+mn-cs"/>
                          </a:rPr>
                          <a:t>加兰他敏</a:t>
                        </a:r>
                        <a:endParaRPr lang="en-US" altLang="zh-CN" sz="1200" b="1" kern="1200" dirty="0">
                          <a:solidFill>
                            <a:schemeClr val="tx1"/>
                          </a:solidFill>
                          <a:latin typeface="宋体" panose="02010600030101010101" pitchFamily="2" charset="-122"/>
                          <a:ea typeface="宋体" panose="02010600030101010101" pitchFamily="2" charset="-122"/>
                          <a:cs typeface="+mn-cs"/>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1.995</a:t>
                        </a:r>
                        <a:endParaRPr lang="en-US" altLang="zh-CN" sz="1200" dirty="0">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12.59</a:t>
                        </a:r>
                        <a:endParaRPr lang="en-US" altLang="zh-CN" sz="1200" dirty="0">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6.3</a:t>
                        </a:r>
                        <a:endParaRPr lang="en-US" altLang="zh-CN" sz="1200" dirty="0">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宋体" panose="02010600030101010101" pitchFamily="2" charset="-122"/>
                            <a:ea typeface="宋体" panose="02010600030101010101" pitchFamily="2" charset="-122"/>
                          </a:rPr>
                          <a:t>210.0</a:t>
                        </a:r>
                        <a:endParaRPr lang="en-US" altLang="zh-CN" sz="1200" dirty="0">
                          <a:latin typeface="宋体" panose="02010600030101010101" pitchFamily="2" charset="-122"/>
                          <a:ea typeface="宋体" panose="02010600030101010101" pitchFamily="2"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r>
              </a:tbl>
            </a:graphicData>
          </a:graphic>
        </p:graphicFrame>
        <p:sp>
          <p:nvSpPr>
            <p:cNvPr id="10" name="文本框 9"/>
            <p:cNvSpPr txBox="1"/>
            <p:nvPr/>
          </p:nvSpPr>
          <p:spPr>
            <a:xfrm>
              <a:off x="202959" y="728874"/>
              <a:ext cx="5838738"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石杉碱甲注射液与加兰他敏的比较</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【1】 </a:t>
              </a:r>
              <a:endParaRPr 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aphicFrame>
        <p:nvGraphicFramePr>
          <p:cNvPr id="16" name="图示 15"/>
          <p:cNvGraphicFramePr/>
          <p:nvPr/>
        </p:nvGraphicFramePr>
        <p:xfrm>
          <a:off x="1701754" y="2676312"/>
          <a:ext cx="2971566" cy="54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图示 17"/>
          <p:cNvGraphicFramePr/>
          <p:nvPr/>
        </p:nvGraphicFramePr>
        <p:xfrm>
          <a:off x="1987826" y="1618916"/>
          <a:ext cx="821635" cy="8953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9" name="图片 18"/>
          <p:cNvPicPr>
            <a:picLocks noChangeAspect="1"/>
          </p:cNvPicPr>
          <p:nvPr/>
        </p:nvPicPr>
        <p:blipFill rotWithShape="1">
          <a:blip r:embed="rId13"/>
          <a:srcRect t="44409"/>
          <a:stretch>
            <a:fillRect/>
          </a:stretch>
        </p:blipFill>
        <p:spPr>
          <a:xfrm>
            <a:off x="7718154" y="1248692"/>
            <a:ext cx="3489172" cy="1530735"/>
          </a:xfrm>
          <a:prstGeom prst="rect">
            <a:avLst/>
          </a:prstGeom>
        </p:spPr>
      </p:pic>
      <p:pic>
        <p:nvPicPr>
          <p:cNvPr id="21" name="Picture 20" descr="A close-up of a cell&#10;&#10;Description automatically generated"/>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97640" y="2676312"/>
            <a:ext cx="3170067" cy="1222137"/>
          </a:xfrm>
          <a:prstGeom prst="rect">
            <a:avLst/>
          </a:prstGeom>
        </p:spPr>
      </p:pic>
      <p:sp>
        <p:nvSpPr>
          <p:cNvPr id="8" name="任意多边形 25"/>
          <p:cNvSpPr/>
          <p:nvPr>
            <p:custDataLst>
              <p:tags r:id="rId15"/>
            </p:custDataLst>
          </p:nvPr>
        </p:nvSpPr>
        <p:spPr>
          <a:xfrm>
            <a:off x="6104334" y="5338550"/>
            <a:ext cx="749598" cy="715214"/>
          </a:xfrm>
          <a:custGeom>
            <a:avLst/>
            <a:gdLst>
              <a:gd name="connsiteX0" fmla="*/ 0 w 1240645"/>
              <a:gd name="connsiteY0" fmla="*/ 620323 h 1240645"/>
              <a:gd name="connsiteX1" fmla="*/ 620323 w 1240645"/>
              <a:gd name="connsiteY1" fmla="*/ 0 h 1240645"/>
              <a:gd name="connsiteX2" fmla="*/ 1240646 w 1240645"/>
              <a:gd name="connsiteY2" fmla="*/ 620323 h 1240645"/>
              <a:gd name="connsiteX3" fmla="*/ 620323 w 1240645"/>
              <a:gd name="connsiteY3" fmla="*/ 1240646 h 1240645"/>
              <a:gd name="connsiteX4" fmla="*/ 0 w 1240645"/>
              <a:gd name="connsiteY4" fmla="*/ 620323 h 124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45" h="1240645">
                <a:moveTo>
                  <a:pt x="0" y="620323"/>
                </a:moveTo>
                <a:cubicBezTo>
                  <a:pt x="0" y="277728"/>
                  <a:pt x="277728" y="0"/>
                  <a:pt x="620323" y="0"/>
                </a:cubicBezTo>
                <a:cubicBezTo>
                  <a:pt x="962918" y="0"/>
                  <a:pt x="1240646" y="277728"/>
                  <a:pt x="1240646" y="620323"/>
                </a:cubicBezTo>
                <a:cubicBezTo>
                  <a:pt x="1240646" y="962918"/>
                  <a:pt x="962918" y="1240646"/>
                  <a:pt x="620323" y="1240646"/>
                </a:cubicBezTo>
                <a:cubicBezTo>
                  <a:pt x="277728" y="1240646"/>
                  <a:pt x="0" y="962918"/>
                  <a:pt x="0" y="620323"/>
                </a:cubicBezTo>
                <a:close/>
              </a:path>
            </a:pathLst>
          </a:custGeom>
          <a:solidFill>
            <a:srgbClr val="16A19C"/>
          </a:solidFill>
          <a:ln w="12700" cap="flat" cmpd="sng" algn="ctr">
            <a:solidFill>
              <a:sysClr val="window" lastClr="FFFFFF">
                <a:hueOff val="0"/>
                <a:satOff val="0"/>
                <a:lumOff val="0"/>
                <a:alphaOff val="0"/>
              </a:sysClr>
            </a:solidFill>
            <a:prstDash val="solid"/>
            <a:miter lim="800000"/>
          </a:ln>
          <a:effectLst/>
        </p:spPr>
        <p:txBody>
          <a:bodyPr spcFirstLastPara="0" vert="horz" wrap="square" lIns="67500" tIns="35100" rIns="67500" bIns="35100" numCol="1" spcCol="1270" anchor="ctr" anchorCtr="0">
            <a:normAutofit/>
          </a:bodyPr>
          <a:lstStyle/>
          <a:p>
            <a:pPr lvl="0" algn="ctr" defTabSz="889000">
              <a:lnSpc>
                <a:spcPct val="90000"/>
              </a:lnSpc>
              <a:spcBef>
                <a:spcPct val="0"/>
              </a:spcBef>
              <a:spcAft>
                <a:spcPct val="35000"/>
              </a:spcAft>
            </a:pPr>
            <a:r>
              <a:rPr lang="zh-CN" alt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rPr>
              <a:t>增强</a:t>
            </a:r>
            <a:endParaRPr lang="zh-CN" alt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文本框 21"/>
          <p:cNvSpPr txBox="1"/>
          <p:nvPr>
            <p:custDataLst>
              <p:tags r:id="rId16"/>
            </p:custDataLst>
          </p:nvPr>
        </p:nvSpPr>
        <p:spPr>
          <a:xfrm>
            <a:off x="8806150" y="4738900"/>
            <a:ext cx="2705619" cy="293405"/>
          </a:xfrm>
          <a:prstGeom prst="rect">
            <a:avLst/>
          </a:prstGeom>
          <a:noFill/>
        </p:spPr>
        <p:txBody>
          <a:bodyPr vert="horz" wrap="square" lIns="67500" tIns="35100" rIns="67500" bIns="35100" rtlCol="0" anchor="ctr" anchorCtr="0">
            <a:noAutofit/>
          </a:bodyPr>
          <a:lstStyle/>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去甲肾上腺素</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(NE)</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多巴胺（DA</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5-羟色胺（5-HT）</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el-GR" altLang="zh-TW"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γ-</a:t>
            </a:r>
            <a:r>
              <a:rPr lang="zh-CN" altLang="en-US"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氨基丁酸（</a:t>
            </a:r>
            <a:r>
              <a:rPr lang="en-US" altLang="zh-CN"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GABA</a:t>
            </a:r>
            <a:r>
              <a:rPr lang="zh-CN" altLang="en-US"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TW"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任意多边形 27"/>
          <p:cNvSpPr/>
          <p:nvPr>
            <p:custDataLst>
              <p:tags r:id="rId17"/>
            </p:custDataLst>
          </p:nvPr>
        </p:nvSpPr>
        <p:spPr>
          <a:xfrm>
            <a:off x="7849326" y="4505265"/>
            <a:ext cx="825652" cy="715213"/>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16A19C"/>
          </a:solidFill>
          <a:ln w="12700" cap="flat" cmpd="sng" algn="ctr">
            <a:solidFill>
              <a:sysClr val="window" lastClr="FFFFFF">
                <a:hueOff val="0"/>
                <a:satOff val="0"/>
                <a:lumOff val="0"/>
                <a:alphaOff val="0"/>
              </a:sysClr>
            </a:solidFill>
            <a:prstDash val="solid"/>
            <a:miter lim="800000"/>
          </a:ln>
          <a:effectLst/>
        </p:spPr>
        <p:txBody>
          <a:bodyPr spcFirstLastPara="0" vert="horz" wrap="square" lIns="67500" tIns="35100" rIns="67500" bIns="35100" numCol="1" spcCol="1270" anchor="ctr" anchorCtr="0">
            <a:normAutofit/>
          </a:bodyPr>
          <a:lstStyle/>
          <a:p>
            <a:pPr lvl="0" algn="ctr" defTabSz="889000">
              <a:lnSpc>
                <a:spcPct val="90000"/>
              </a:lnSpc>
              <a:spcBef>
                <a:spcPct val="0"/>
              </a:spcBef>
              <a:spcAft>
                <a:spcPct val="35000"/>
              </a:spcAft>
            </a:pPr>
            <a:r>
              <a:rPr 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rPr>
              <a:t>海马和前额叶皮质中</a:t>
            </a:r>
            <a:endParaRPr 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p:cNvSpPr txBox="1"/>
          <p:nvPr>
            <p:custDataLst>
              <p:tags r:id="rId18"/>
            </p:custDataLst>
          </p:nvPr>
        </p:nvSpPr>
        <p:spPr>
          <a:xfrm>
            <a:off x="8784462" y="5510890"/>
            <a:ext cx="3298209" cy="851965"/>
          </a:xfrm>
          <a:prstGeom prst="rect">
            <a:avLst/>
          </a:prstGeom>
          <a:noFill/>
        </p:spPr>
        <p:txBody>
          <a:bodyPr vert="horz" wrap="square" lIns="67500" tIns="35100" rIns="67500" bIns="35100" rtlCol="0" anchor="ctr" anchorCtr="0">
            <a:noAutofit/>
          </a:bodyPr>
          <a:lstStyle/>
          <a:p>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5-羟色胺1A受体(5-HT1AR)</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zh-CN" altLang="en-US"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环磷酸腺苷反应元件结合蛋白</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(CREB)</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磷酸化的CREB</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(p-CREB)</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脑源性神经营养因子</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(BDNF)</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任意多边形 29"/>
          <p:cNvSpPr/>
          <p:nvPr>
            <p:custDataLst>
              <p:tags r:id="rId19"/>
            </p:custDataLst>
          </p:nvPr>
        </p:nvSpPr>
        <p:spPr>
          <a:xfrm>
            <a:off x="7849326" y="5702078"/>
            <a:ext cx="800073" cy="715213"/>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16A19C"/>
          </a:solidFill>
          <a:ln w="12700" cap="flat" cmpd="sng" algn="ctr">
            <a:solidFill>
              <a:sysClr val="window" lastClr="FFFFFF">
                <a:hueOff val="0"/>
                <a:satOff val="0"/>
                <a:lumOff val="0"/>
                <a:alphaOff val="0"/>
              </a:sysClr>
            </a:solidFill>
            <a:prstDash val="solid"/>
            <a:miter lim="800000"/>
          </a:ln>
          <a:effectLst/>
        </p:spPr>
        <p:txBody>
          <a:bodyPr spcFirstLastPara="0" vert="horz" wrap="square" lIns="67500" tIns="35100" rIns="67500" bIns="35100" numCol="1" spcCol="1270" anchor="ctr" anchorCtr="0">
            <a:normAutofit/>
          </a:bodyPr>
          <a:lstStyle/>
          <a:p>
            <a:pPr lvl="0" algn="ctr" defTabSz="889000">
              <a:lnSpc>
                <a:spcPct val="90000"/>
              </a:lnSpc>
              <a:spcBef>
                <a:spcPct val="0"/>
              </a:spcBef>
              <a:spcAft>
                <a:spcPct val="35000"/>
              </a:spcAft>
            </a:pPr>
            <a:r>
              <a:rPr 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rPr>
              <a:t>海马</a:t>
            </a:r>
            <a:endParaRPr 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8" name="直接箭头连接符 27"/>
          <p:cNvCxnSpPr/>
          <p:nvPr>
            <p:custDataLst>
              <p:tags r:id="rId20"/>
            </p:custDataLst>
          </p:nvPr>
        </p:nvCxnSpPr>
        <p:spPr>
          <a:xfrm flipH="1">
            <a:off x="7054063" y="4889221"/>
            <a:ext cx="664091" cy="621669"/>
          </a:xfrm>
          <a:prstGeom prst="straightConnector1">
            <a:avLst/>
          </a:prstGeom>
          <a:noFill/>
          <a:ln w="15875" cap="flat" cmpd="sng" algn="ctr">
            <a:solidFill>
              <a:srgbClr val="3E5161"/>
            </a:solidFill>
            <a:prstDash val="solid"/>
            <a:miter lim="800000"/>
            <a:tailEnd type="triangle"/>
          </a:ln>
          <a:effectLst/>
        </p:spPr>
      </p:cxnSp>
      <p:cxnSp>
        <p:nvCxnSpPr>
          <p:cNvPr id="29" name="直接箭头连接符 28"/>
          <p:cNvCxnSpPr/>
          <p:nvPr>
            <p:custDataLst>
              <p:tags r:id="rId21"/>
            </p:custDataLst>
          </p:nvPr>
        </p:nvCxnSpPr>
        <p:spPr>
          <a:xfrm flipH="1" flipV="1">
            <a:off x="7054063" y="5817328"/>
            <a:ext cx="664091" cy="528483"/>
          </a:xfrm>
          <a:prstGeom prst="straightConnector1">
            <a:avLst/>
          </a:prstGeom>
          <a:noFill/>
          <a:ln w="15875" cap="flat" cmpd="sng" algn="ctr">
            <a:solidFill>
              <a:srgbClr val="3E5161"/>
            </a:solidFill>
            <a:prstDash val="solid"/>
            <a:miter lim="800000"/>
            <a:tailEnd type="triangle"/>
          </a:ln>
          <a:effectLst/>
        </p:spPr>
      </p:cxnSp>
      <p:sp>
        <p:nvSpPr>
          <p:cNvPr id="2" name="文本框 1"/>
          <p:cNvSpPr txBox="1"/>
          <p:nvPr/>
        </p:nvSpPr>
        <p:spPr>
          <a:xfrm>
            <a:off x="236597" y="319666"/>
            <a:ext cx="11650978" cy="458908"/>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石杉碱甲具有更强的乙酰胆碱酯酶选择性，同时具有抗炎、缓解焦虑</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抑郁作用，</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临床获益更广</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3" name="矩形: 圆角 12"/>
          <p:cNvSpPr/>
          <p:nvPr/>
        </p:nvSpPr>
        <p:spPr>
          <a:xfrm>
            <a:off x="109329" y="903344"/>
            <a:ext cx="1582905"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1</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、选择性好</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17" name="矩形: 圆角 16"/>
          <p:cNvSpPr/>
          <p:nvPr/>
        </p:nvSpPr>
        <p:spPr>
          <a:xfrm>
            <a:off x="135816" y="3599622"/>
            <a:ext cx="1582905"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2</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降低炎症因子</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23" name="矩形: 圆角 22"/>
          <p:cNvSpPr/>
          <p:nvPr/>
        </p:nvSpPr>
        <p:spPr>
          <a:xfrm>
            <a:off x="7132453" y="902627"/>
            <a:ext cx="3957561"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defRPr/>
            </a:pPr>
            <a:r>
              <a:rPr lang="en-US" altLang="zh-CN" sz="1400" b="1" dirty="0">
                <a:solidFill>
                  <a:prstClr val="black"/>
                </a:solidFill>
                <a:latin typeface="微软雅黑" panose="020B0503020204020204" pitchFamily="34" charset="-122"/>
                <a:ea typeface="微软雅黑" panose="020B0503020204020204" pitchFamily="34" charset="-122"/>
                <a:sym typeface="+mn-ea"/>
              </a:rPr>
              <a:t>3</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有效改善</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MG</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小鼠</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肌肉拉力</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、组织病理</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26" name="矩形: 圆角 25"/>
          <p:cNvSpPr/>
          <p:nvPr/>
        </p:nvSpPr>
        <p:spPr>
          <a:xfrm>
            <a:off x="7132452" y="3946250"/>
            <a:ext cx="3957561"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4</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缓解</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MG</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患者焦虑</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抑郁</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【3】</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20" name="文本框 19"/>
          <p:cNvSpPr txBox="1"/>
          <p:nvPr/>
        </p:nvSpPr>
        <p:spPr>
          <a:xfrm>
            <a:off x="109329" y="2596584"/>
            <a:ext cx="4250599" cy="1015663"/>
          </a:xfrm>
          <a:prstGeom prst="rect">
            <a:avLst/>
          </a:prstGeom>
          <a:noFill/>
        </p:spPr>
        <p:txBody>
          <a:bodyPr wrap="square" rtlCol="0">
            <a:spAutoFit/>
          </a:bodyPr>
          <a:lstStyle/>
          <a:p>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备注：</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rPr>
              <a:t>IC</a:t>
            </a:r>
            <a:r>
              <a:rPr lang="en-US" altLang="zh-CN" sz="1200" baseline="-25000" dirty="0">
                <a:solidFill>
                  <a:schemeClr val="tx1"/>
                </a:solidFill>
                <a:latin typeface="微软雅黑" panose="020B0503020204020204" pitchFamily="34" charset="-122"/>
                <a:ea typeface="微软雅黑" panose="020B0503020204020204" pitchFamily="34" charset="-122"/>
                <a:sym typeface="Arial" panose="020B0604020202020204"/>
              </a:rPr>
              <a:t>50</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：半抑制浓度</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err="1">
                <a:solidFill>
                  <a:schemeClr val="tx1"/>
                </a:solidFill>
                <a:latin typeface="微软雅黑" panose="020B0503020204020204" pitchFamily="34" charset="-122"/>
                <a:ea typeface="微软雅黑" panose="020B0503020204020204" pitchFamily="34" charset="-122"/>
                <a:sym typeface="Arial" panose="020B0604020202020204"/>
              </a:rPr>
              <a:t>AchE</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：乙酰胆碱酯酶</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err="1">
                <a:solidFill>
                  <a:schemeClr val="tx1"/>
                </a:solidFill>
                <a:latin typeface="微软雅黑" panose="020B0503020204020204" pitchFamily="34" charset="-122"/>
                <a:ea typeface="微软雅黑" panose="020B0503020204020204" pitchFamily="34" charset="-122"/>
                <a:sym typeface="Arial" panose="020B0604020202020204"/>
              </a:rPr>
              <a:t>BuchE</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：丁酰胆碱酯酶</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rPr>
              <a:t>Ki</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：受体亲和力</a:t>
            </a:r>
            <a:endPar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a:endParaRPr>
          </a:p>
        </p:txBody>
      </p:sp>
      <p:sp>
        <p:nvSpPr>
          <p:cNvPr id="6" name="文本框 5"/>
          <p:cNvSpPr txBox="1"/>
          <p:nvPr/>
        </p:nvSpPr>
        <p:spPr>
          <a:xfrm>
            <a:off x="109329" y="388853"/>
            <a:ext cx="11650978" cy="458908"/>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真实世界研究数据显示，石杉碱甲能</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降低重症肌无力患者体内抗体水平</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，能更好地起到重症肌无力治疗作用！</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aphicFrame>
        <p:nvGraphicFramePr>
          <p:cNvPr id="10" name="表格 9"/>
          <p:cNvGraphicFramePr>
            <a:graphicFrameLocks noGrp="1"/>
          </p:cNvGraphicFramePr>
          <p:nvPr/>
        </p:nvGraphicFramePr>
        <p:xfrm>
          <a:off x="139479" y="1157773"/>
          <a:ext cx="7420015" cy="4570150"/>
        </p:xfrm>
        <a:graphic>
          <a:graphicData uri="http://schemas.openxmlformats.org/drawingml/2006/table">
            <a:tbl>
              <a:tblPr firstRow="1" bandRow="1">
                <a:tableStyleId>{5C22544A-7EE6-4342-B048-85BDC9FD1C3A}</a:tableStyleId>
              </a:tblPr>
              <a:tblGrid>
                <a:gridCol w="350616"/>
                <a:gridCol w="1537511"/>
                <a:gridCol w="1669645"/>
                <a:gridCol w="1669646"/>
                <a:gridCol w="2192597"/>
              </a:tblGrid>
              <a:tr h="348589">
                <a:tc>
                  <a:txBody>
                    <a:bodyPr/>
                    <a:lstStyle/>
                    <a:p>
                      <a:pPr algn="ct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898"/>
                    </a:solidFill>
                  </a:tcPr>
                </a:tc>
                <a:tc>
                  <a:txBody>
                    <a:bodyPr/>
                    <a:lstStyle/>
                    <a:p>
                      <a:pPr algn="ct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患者信息</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8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初始疗法</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8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不良事件</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AE</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898"/>
                    </a:solidFill>
                  </a:tcPr>
                </a:tc>
                <a:tc>
                  <a:txBody>
                    <a:bodyPr/>
                    <a:lstStyle/>
                    <a:p>
                      <a:pPr algn="ct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调整后疗法</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898"/>
                    </a:solidFill>
                  </a:tcPr>
                </a:tc>
              </a:tr>
              <a:tr h="630248">
                <a:tc>
                  <a:txBody>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女，</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43</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Ⅱ</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60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/3h</a:t>
                      </a:r>
                      <a:endPar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需要不断更换药物以维持正常日常活动的能力。</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石杉碱甲：</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200mcg/</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次。</a:t>
                      </a:r>
                      <a:endParaRPr lang="zh-CN" altLang="en-US" sz="1200" b="1"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05849">
                <a:tc>
                  <a:txBody>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女，</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74</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dirty="0">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Ⅲ</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60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mg/4h</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初始症状逐渐加重，并出现新的不良症状。</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石杉碱甲</a:t>
                      </a:r>
                      <a:r>
                        <a:rPr lang="zh-CN" altLang="en-GB"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100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mcg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支；</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zh-CN" altLang="en-GB"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7.5</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支。</a:t>
                      </a:r>
                      <a:endParaRPr lang="zh-CN" altLang="en-US" sz="1200" b="1"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79750">
                <a:tc>
                  <a:txBody>
                    <a:bodyPr/>
                    <a:lstStyle/>
                    <a:p>
                      <a:pPr algn="ct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男，</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39</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Ⅱ</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mg/3h</a:t>
                      </a:r>
                      <a:endPar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b="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能行走，但后续出现严重的不良反应需要新药物替代</a:t>
                      </a:r>
                      <a:r>
                        <a:rPr lang="zh-CN" altLang="en-GB" sz="1200" b="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石杉碱甲：</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200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mcg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两次；</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泼尼松：</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次</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79750">
                <a:tc>
                  <a:txBody>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男，</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33</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Ⅱ</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15</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mg/4h</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在白天，尤其下午和晚上感到非常疲劳，建议调整剂量。</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石杉碱甲：早</a:t>
                      </a:r>
                      <a:r>
                        <a:rPr lang="en-GB" altLang="zh-CN" sz="1200" b="1" dirty="0">
                          <a:latin typeface="微软雅黑" panose="020B0503020204020204" pitchFamily="34" charset="-122"/>
                          <a:ea typeface="微软雅黑" panose="020B0503020204020204" pitchFamily="34" charset="-122"/>
                          <a:cs typeface="Times New Roman" panose="02020603050405020304" pitchFamily="18" charset="0"/>
                        </a:rPr>
                        <a:t>100mcg</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午</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200</a:t>
                      </a:r>
                      <a:r>
                        <a:rPr lang="en-GB" altLang="zh-CN" sz="1200" b="1" dirty="0">
                          <a:latin typeface="微软雅黑" panose="020B0503020204020204" pitchFamily="34" charset="-122"/>
                          <a:ea typeface="微软雅黑" panose="020B0503020204020204" pitchFamily="34" charset="-122"/>
                          <a:cs typeface="Times New Roman" panose="02020603050405020304" pitchFamily="18" charset="0"/>
                        </a:rPr>
                        <a:t>mcg</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b="1"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79750">
                <a:tc>
                  <a:txBody>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5</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女，</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41</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Ⅱ</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mg/3h</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出现一系列与下尿路（</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LUT</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）功能障碍相关的症状。</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仅使用石杉碱甲。</a:t>
                      </a:r>
                      <a:endParaRPr lang="zh-CN" altLang="en-US" sz="1200" b="1"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30248">
                <a:tc>
                  <a:txBody>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6</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女，</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37</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岁，</a:t>
                      </a:r>
                      <a:r>
                        <a:rPr lang="en-GB"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Ⅱ</a:t>
                      </a:r>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mg/4h</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zh-CN" altLang="en-US" sz="1200"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经常会语无伦次，并排出粪便。</a:t>
                      </a:r>
                      <a:endParaRPr 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溴吡斯的明：</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15</a:t>
                      </a:r>
                      <a:r>
                        <a:rPr lang="en-GB"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mg</a:t>
                      </a:r>
                      <a:r>
                        <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两次</a:t>
                      </a:r>
                      <a:r>
                        <a:rPr lang="zh-CN" altLang="en-US"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kern="1200" dirty="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石杉碱甲：早</a:t>
                      </a:r>
                      <a:r>
                        <a:rPr lang="en-GB" altLang="zh-CN" sz="1200" b="1" dirty="0">
                          <a:latin typeface="微软雅黑" panose="020B0503020204020204" pitchFamily="34" charset="-122"/>
                          <a:ea typeface="微软雅黑" panose="020B0503020204020204" pitchFamily="34" charset="-122"/>
                          <a:cs typeface="Times New Roman" panose="02020603050405020304" pitchFamily="18" charset="0"/>
                        </a:rPr>
                        <a:t>100mcg</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午</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200</a:t>
                      </a:r>
                      <a:r>
                        <a:rPr lang="en-GB" altLang="zh-CN" sz="1200" b="1" dirty="0">
                          <a:latin typeface="微软雅黑" panose="020B0503020204020204" pitchFamily="34" charset="-122"/>
                          <a:ea typeface="微软雅黑" panose="020B0503020204020204" pitchFamily="34" charset="-122"/>
                          <a:cs typeface="Times New Roman" panose="02020603050405020304" pitchFamily="18" charset="0"/>
                        </a:rPr>
                        <a:t>mcg</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b="1" kern="12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96302">
                <a:tc gridSpan="5">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备注：</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号患者使用了泼尼松。</a:t>
                      </a:r>
                      <a:endPar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文本框 11"/>
          <p:cNvSpPr txBox="1"/>
          <p:nvPr/>
        </p:nvSpPr>
        <p:spPr>
          <a:xfrm>
            <a:off x="247195" y="6293633"/>
            <a:ext cx="1128219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800" kern="100" dirty="0">
                <a:solidFill>
                  <a:prstClr val="black"/>
                </a:solidFill>
                <a:latin typeface="微软雅黑" panose="020B0503020204020204" pitchFamily="34" charset="-122"/>
                <a:ea typeface="微软雅黑" panose="020B0503020204020204" pitchFamily="34" charset="-122"/>
              </a:rPr>
              <a:t>【1】</a:t>
            </a:r>
            <a:r>
              <a:rPr kumimoji="0" lang="en-US" altLang="zh-CN" sz="800" b="0" i="0" u="none" strike="noStrike" kern="1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rPr>
              <a:t>Zagami</a:t>
            </a:r>
            <a:r>
              <a:rPr kumimoji="0" lang="en-US" altLang="zh-CN" sz="8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et al., Myasthenia gravis symptom response to huperzine A, pyridostigmine bromide, and an immunomodulatory incorporated regimen: A multi-case study. </a:t>
            </a:r>
            <a:r>
              <a:rPr kumimoji="0" lang="en-US" altLang="zh-CN" sz="800" b="0" i="0" u="none" strike="noStrike" kern="1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rPr>
              <a:t>Dysona</a:t>
            </a:r>
            <a:r>
              <a:rPr kumimoji="0" lang="en-US" altLang="zh-CN" sz="8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Life Science. 2023, 4, 36</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zh-CN" altLang="zh-CN" sz="8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2" name="组合 1"/>
          <p:cNvGrpSpPr/>
          <p:nvPr/>
        </p:nvGrpSpPr>
        <p:grpSpPr>
          <a:xfrm>
            <a:off x="7698973" y="1172502"/>
            <a:ext cx="5251837" cy="4745157"/>
            <a:chOff x="7667209" y="1105210"/>
            <a:chExt cx="5251837" cy="4745157"/>
          </a:xfrm>
        </p:grpSpPr>
        <p:sp>
          <p:nvSpPr>
            <p:cNvPr id="11" name="文本框 10"/>
            <p:cNvSpPr txBox="1"/>
            <p:nvPr/>
          </p:nvSpPr>
          <p:spPr>
            <a:xfrm>
              <a:off x="7977930" y="5111703"/>
              <a:ext cx="3782377" cy="738664"/>
            </a:xfrm>
            <a:prstGeom prst="rect">
              <a:avLst/>
            </a:prstGeom>
            <a:noFill/>
          </p:spPr>
          <p:txBody>
            <a:bodyPr wrap="square" rtlCol="0">
              <a:spAutoFit/>
            </a:bodyPr>
            <a:lstStyle/>
            <a:p>
              <a:r>
                <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调整后疗法使患者的</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生活质量提高了</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71.98%</a:t>
              </a:r>
              <a:r>
                <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，而</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抗体水平（去除激素组）显著降低</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16.28%</a:t>
              </a:r>
              <a:r>
                <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可改变患者疾病进程！</a:t>
              </a:r>
              <a:endPar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7" name="图表 16"/>
            <p:cNvGraphicFramePr/>
            <p:nvPr/>
          </p:nvGraphicFramePr>
          <p:xfrm>
            <a:off x="7667209" y="1105210"/>
            <a:ext cx="5251837" cy="3980405"/>
          </p:xfrm>
          <a:graphic>
            <a:graphicData uri="http://schemas.openxmlformats.org/drawingml/2006/chart">
              <c:chart xmlns:c="http://schemas.openxmlformats.org/drawingml/2006/chart" xmlns:r="http://schemas.openxmlformats.org/officeDocument/2006/relationships" r:id="rId1"/>
            </a:graphicData>
          </a:graphic>
        </p:graphicFrame>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latin typeface="微软雅黑" panose="020B0503020204020204" pitchFamily="34" charset="-122"/>
              <a:ea typeface="微软雅黑" panose="020B0503020204020204" pitchFamily="34" charset="-122"/>
            </a:endParaRPr>
          </a:p>
        </p:txBody>
      </p:sp>
      <p:sp>
        <p:nvSpPr>
          <p:cNvPr id="4" name="文本占位符 3"/>
          <p:cNvSpPr>
            <a:spLocks noGrp="1"/>
          </p:cNvSpPr>
          <p:nvPr>
            <p:ph type="body" idx="1"/>
          </p:nvPr>
        </p:nvSpPr>
        <p:spPr>
          <a:xfrm>
            <a:off x="1000748" y="2108126"/>
            <a:ext cx="5157787" cy="823912"/>
          </a:xfrm>
        </p:spPr>
        <p:txBody>
          <a:bodyPr/>
          <a:lstStyle/>
          <a:p>
            <a:endParaRPr lang="zh-CN" altLang="en-US">
              <a:latin typeface="微软雅黑" panose="020B0503020204020204" pitchFamily="34" charset="-122"/>
              <a:ea typeface="微软雅黑" panose="020B0503020204020204" pitchFamily="34" charset="-122"/>
            </a:endParaRPr>
          </a:p>
        </p:txBody>
      </p:sp>
      <p:sp>
        <p:nvSpPr>
          <p:cNvPr id="5" name="内容占位符 4"/>
          <p:cNvSpPr>
            <a:spLocks noGrp="1"/>
          </p:cNvSpPr>
          <p:nvPr>
            <p:ph sz="half" idx="2"/>
          </p:nvPr>
        </p:nvSpPr>
        <p:spPr>
          <a:xfrm>
            <a:off x="669444" y="2562201"/>
            <a:ext cx="5157787" cy="3684588"/>
          </a:xfrm>
        </p:spPr>
        <p:txBody>
          <a:bodyPr/>
          <a:lstStyle/>
          <a:p>
            <a:endParaRPr lang="zh-CN" altLang="en-US">
              <a:latin typeface="微软雅黑" panose="020B0503020204020204" pitchFamily="34" charset="-122"/>
              <a:ea typeface="微软雅黑" panose="020B0503020204020204" pitchFamily="34" charset="-122"/>
            </a:endParaRPr>
          </a:p>
        </p:txBody>
      </p:sp>
      <p:sp>
        <p:nvSpPr>
          <p:cNvPr id="6" name="文本占位符 5"/>
          <p:cNvSpPr>
            <a:spLocks noGrp="1"/>
          </p:cNvSpPr>
          <p:nvPr>
            <p:ph type="body" sz="quarter" idx="3"/>
          </p:nvPr>
        </p:nvSpPr>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内容占位符 6"/>
          <p:cNvSpPr>
            <a:spLocks noGrp="1"/>
          </p:cNvSpPr>
          <p:nvPr>
            <p:ph sz="quarter" idx="4"/>
          </p:nvPr>
        </p:nvSpPr>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矩形 7"/>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9" name="文本框 29"/>
          <p:cNvSpPr txBox="1"/>
          <p:nvPr/>
        </p:nvSpPr>
        <p:spPr>
          <a:xfrm>
            <a:off x="109329" y="6679"/>
            <a:ext cx="119733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 </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临床指南</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诊疗规范推荐</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荐情</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文本框 9"/>
          <p:cNvSpPr txBox="1"/>
          <p:nvPr/>
        </p:nvSpPr>
        <p:spPr>
          <a:xfrm>
            <a:off x="367402" y="2105355"/>
            <a:ext cx="9747340" cy="2030095"/>
          </a:xfrm>
          <a:prstGeom prst="rect">
            <a:avLst/>
          </a:prstGeom>
          <a:noFill/>
        </p:spPr>
        <p:txBody>
          <a:bodyPr wrap="square">
            <a:spAutoFit/>
          </a:bodyPr>
          <a:lstStyle/>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2011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中国重症肌无力诊断和治疗专家共识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剂用于改善所有类型</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MG</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临床症状一线用药</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2012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重症肌无力诊断和治疗专家共识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用于改善所有类型</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MG</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临床症状一线用药</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2015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欧洲神经病学联盟发表眼肌型重症肌无力治疗指南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OMG</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的一线对症治疗药物</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中国重症肌无力诊断和治疗指南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用作改善症状</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一线药物</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重症肌无力外科治疗京津冀专家共识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用作</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MG</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的治疗</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成人全身型重症肌无力患者全病程护理专家共识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用作</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全身型重症肌无力</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的用药</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367402" y="4898691"/>
            <a:ext cx="12412835" cy="510524"/>
          </a:xfrm>
          <a:prstGeom prst="rect">
            <a:avLst/>
          </a:prstGeom>
          <a:noFill/>
        </p:spPr>
        <p:txBody>
          <a:bodyPr wrap="square">
            <a:spAutoFit/>
          </a:bodyPr>
          <a:lstStyle/>
          <a:p>
            <a:pPr algn="just" fontAlgn="auto">
              <a:lnSpc>
                <a:spcPct val="200000"/>
              </a:lnSpc>
              <a:buClrTx/>
              <a:buSzTx/>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2018年获得批件无技术审评报告</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367402" y="415091"/>
            <a:ext cx="11457195" cy="458908"/>
          </a:xfrm>
          <a:prstGeom prst="rect">
            <a:avLst/>
          </a:prstGeom>
          <a:noFill/>
        </p:spPr>
        <p:txBody>
          <a:bodyPr wrap="square">
            <a:spAutoFit/>
          </a:bodyPr>
          <a:lstStyle/>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多指南、共识</a:t>
            </a:r>
            <a:r>
              <a:rPr lang="zh-CN" altLang="en-US" b="1" dirty="0">
                <a:latin typeface="微软雅黑" panose="020B0503020204020204" pitchFamily="34" charset="-122"/>
                <a:ea typeface="微软雅黑" panose="020B0503020204020204" pitchFamily="34" charset="-122"/>
              </a:rPr>
              <a:t>均推荐了胆碱酯酶抑制剂作为重症肌无力的一线用药</a:t>
            </a:r>
            <a:endParaRPr lang="en-US" altLang="zh-CN" sz="1800" b="1" dirty="0">
              <a:latin typeface="微软雅黑" panose="020B0503020204020204" pitchFamily="34" charset="-122"/>
              <a:ea typeface="微软雅黑" panose="020B0503020204020204" pitchFamily="34" charset="-122"/>
            </a:endParaRPr>
          </a:p>
        </p:txBody>
      </p:sp>
      <p:sp>
        <p:nvSpPr>
          <p:cNvPr id="12" name="矩形: 圆角 11"/>
          <p:cNvSpPr/>
          <p:nvPr/>
        </p:nvSpPr>
        <p:spPr>
          <a:xfrm>
            <a:off x="367402" y="1462967"/>
            <a:ext cx="8146775" cy="455441"/>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fontAlgn="auto">
              <a:lnSpc>
                <a:spcPct val="150000"/>
              </a:lnSpc>
              <a:buClrTx/>
              <a:buSzTx/>
              <a:buFont typeface="Arial" panose="020B0604020202020204" pitchFamily="34" charset="0"/>
              <a:buChar char="•"/>
            </a:pP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临床指南/诊疗规范中申报适应症的药品推荐情况的章节</a:t>
            </a:r>
            <a:endPar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圆角 12"/>
          <p:cNvSpPr/>
          <p:nvPr/>
        </p:nvSpPr>
        <p:spPr>
          <a:xfrm>
            <a:off x="367402" y="4536142"/>
            <a:ext cx="8146775" cy="455441"/>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fontAlgn="auto">
              <a:lnSpc>
                <a:spcPct val="150000"/>
              </a:lnSpc>
              <a:buClrTx/>
              <a:buSzTx/>
              <a:buFont typeface="Arial" panose="020B0604020202020204" pitchFamily="34" charset="0"/>
              <a:buChar char="•"/>
            </a:pP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国家药监局药品审评中心《技术审评报告》中关于本药品有效性的描述</a:t>
            </a:r>
            <a:endPar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tags/tag1.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10.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11.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12.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13.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14.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15.xml><?xml version="1.0" encoding="utf-8"?>
<p:tagLst xmlns:p="http://schemas.openxmlformats.org/presentationml/2006/main">
  <p:tag name="TABLE_ENDDRAG_ORIGIN_RECT" val="471*403"/>
  <p:tag name="TABLE_ENDDRAG_RECT" val="17*111*471*403"/>
</p:tagLst>
</file>

<file path=ppt/tags/tag16.xml><?xml version="1.0" encoding="utf-8"?>
<p:tagLst xmlns:p="http://schemas.openxmlformats.org/presentationml/2006/main">
  <p:tag name="KSO_WM_UNIT_TABLE_BEAUTIFY" val="smartTable{1bbafa66-08cf-4901-a8e7-00fa2041e7d7}"/>
</p:tagLst>
</file>

<file path=ppt/tags/tag17.xml><?xml version="1.0" encoding="utf-8"?>
<p:tagLst xmlns:p="http://schemas.openxmlformats.org/presentationml/2006/main">
  <p:tag name="KSO_WM_TEMPLATE_CATEGORY" val="diagram"/>
  <p:tag name="KSO_WM_TEMPLATE_INDEX" val="20170255"/>
  <p:tag name="KSO_WM_UNIT_TYPE" val="n_h_f"/>
  <p:tag name="KSO_WM_UNIT_INDEX" val="1_2_2"/>
  <p:tag name="KSO_WM_UNIT_ID" val="diagram20170255_1*n_h_f*1_2_2"/>
  <p:tag name="KSO_WM_UNIT_LAYERLEVEL" val="1_1_1"/>
  <p:tag name="KSO_WM_UNIT_VALUE" val="25"/>
  <p:tag name="KSO_WM_UNIT_HIGHLIGHT" val="0"/>
  <p:tag name="KSO_WM_UNIT_COMPATIBLE" val="0"/>
  <p:tag name="KSO_WM_UNIT_CLEAR" val="0"/>
  <p:tag name="KSO_WM_BEAUTIFY_FLAG" val="#wm#"/>
  <p:tag name="KSO_WM_TAG_VERSION" val="1.0"/>
  <p:tag name="KSO_WM_DIAGRAM_GROUP_CODE" val="n1-1"/>
  <p:tag name="KSO_WM_UNIT_PRESET_TEXT" val="Text"/>
  <p:tag name="KSO_WM_UNIT_FILL_FORE_SCHEMECOLOR_INDEX" val="6"/>
  <p:tag name="KSO_WM_UNIT_FILL_TYPE" val="1"/>
  <p:tag name="KSO_WM_UNIT_LINE_FORE_SCHEMECOLOR_INDEX" val="2"/>
  <p:tag name="KSO_WM_UNIT_LINE_FILL_TYPE" val="2"/>
  <p:tag name="KSO_WM_UNIT_TEXT_FILL_FORE_SCHEMECOLOR_INDEX" val="16"/>
  <p:tag name="KSO_WM_UNIT_TEXT_FILL_TYPE" val="1"/>
</p:tagLst>
</file>

<file path=ppt/tags/tag18.xml><?xml version="1.0" encoding="utf-8"?>
<p:tagLst xmlns:p="http://schemas.openxmlformats.org/presentationml/2006/main">
  <p:tag name="KSO_WM_TEMPLATE_CATEGORY" val="diagram"/>
  <p:tag name="KSO_WM_TEMPLATE_INDEX" val="20170255"/>
  <p:tag name="KSO_WM_UNIT_TYPE" val="n_h_a"/>
  <p:tag name="KSO_WM_UNIT_INDEX" val="1_1_1"/>
  <p:tag name="KSO_WM_UNIT_ID" val="diagram20170255_1*n_h_a*1_1_1"/>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Lst>
</file>

<file path=ppt/tags/tag19.xml><?xml version="1.0" encoding="utf-8"?>
<p:tagLst xmlns:p="http://schemas.openxmlformats.org/presentationml/2006/main">
  <p:tag name="KSO_WM_TEMPLATE_CATEGORY" val="diagram"/>
  <p:tag name="KSO_WM_TEMPLATE_INDEX" val="20170255"/>
  <p:tag name="KSO_WM_UNIT_TYPE" val="n_h_f"/>
  <p:tag name="KSO_WM_UNIT_INDEX" val="1_1_3"/>
  <p:tag name="KSO_WM_UNIT_ID" val="diagram20170255_1*n_h_f*1_1_3"/>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5"/>
  <p:tag name="KSO_WM_UNIT_FILL_TYPE" val="1"/>
  <p:tag name="KSO_WM_UNIT_LINE_FORE_SCHEMECOLOR_INDEX" val="2"/>
  <p:tag name="KSO_WM_UNIT_LINE_FILL_TYPE" val="2"/>
  <p:tag name="KSO_WM_UNIT_TEXT_FILL_FORE_SCHEMECOLOR_INDEX" val="16"/>
  <p:tag name="KSO_WM_UNIT_TEXT_FILL_TYPE" val="1"/>
</p:tagLst>
</file>

<file path=ppt/tags/tag2.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20.xml><?xml version="1.0" encoding="utf-8"?>
<p:tagLst xmlns:p="http://schemas.openxmlformats.org/presentationml/2006/main">
  <p:tag name="KSO_WM_TEMPLATE_CATEGORY" val="diagram"/>
  <p:tag name="KSO_WM_TEMPLATE_INDEX" val="20170255"/>
  <p:tag name="KSO_WM_UNIT_TYPE" val="n_h_a"/>
  <p:tag name="KSO_WM_UNIT_INDEX" val="1_1_2"/>
  <p:tag name="KSO_WM_UNIT_ID" val="diagram20170255_1*n_h_a*1_1_2"/>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Lst>
</file>

<file path=ppt/tags/tag21.xml><?xml version="1.0" encoding="utf-8"?>
<p:tagLst xmlns:p="http://schemas.openxmlformats.org/presentationml/2006/main">
  <p:tag name="KSO_WM_TEMPLATE_CATEGORY" val="diagram"/>
  <p:tag name="KSO_WM_TEMPLATE_INDEX" val="20170255"/>
  <p:tag name="KSO_WM_UNIT_TYPE" val="n_h_f"/>
  <p:tag name="KSO_WM_UNIT_INDEX" val="1_1_4"/>
  <p:tag name="KSO_WM_UNIT_ID" val="diagram20170255_1*n_h_f*1_1_4"/>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7"/>
  <p:tag name="KSO_WM_UNIT_FILL_TYPE" val="1"/>
  <p:tag name="KSO_WM_UNIT_LINE_FORE_SCHEMECOLOR_INDEX" val="2"/>
  <p:tag name="KSO_WM_UNIT_LINE_FILL_TYPE" val="2"/>
  <p:tag name="KSO_WM_UNIT_TEXT_FILL_FORE_SCHEMECOLOR_INDEX" val="16"/>
  <p:tag name="KSO_WM_UNIT_TEXT_FILL_TYPE" val="1"/>
</p:tagLst>
</file>

<file path=ppt/tags/tag22.xml><?xml version="1.0" encoding="utf-8"?>
<p:tagLst xmlns:p="http://schemas.openxmlformats.org/presentationml/2006/main">
  <p:tag name="KSO_WM_TEMPLATE_CATEGORY" val="diagram"/>
  <p:tag name="KSO_WM_TEMPLATE_INDEX" val="20170255"/>
  <p:tag name="KSO_WM_UNIT_TYPE" val="n_h_i"/>
  <p:tag name="KSO_WM_UNIT_INDEX" val="1_1_3"/>
  <p:tag name="KSO_WM_UNIT_ID" val="diagram20170255_1*n_h_i*1_1_3"/>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23.xml><?xml version="1.0" encoding="utf-8"?>
<p:tagLst xmlns:p="http://schemas.openxmlformats.org/presentationml/2006/main">
  <p:tag name="KSO_WM_TEMPLATE_CATEGORY" val="diagram"/>
  <p:tag name="KSO_WM_TEMPLATE_INDEX" val="20170255"/>
  <p:tag name="KSO_WM_UNIT_TYPE" val="n_h_i"/>
  <p:tag name="KSO_WM_UNIT_INDEX" val="1_1_4"/>
  <p:tag name="KSO_WM_UNIT_ID" val="diagram20170255_1*n_h_i*1_1_4"/>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24.xml><?xml version="1.0" encoding="utf-8"?>
<p:tagLst xmlns:p="http://schemas.openxmlformats.org/presentationml/2006/main">
  <p:tag name="KSO_WM_DIAGRAM_VIRTUALLY_FRAME" val="{&quot;height&quot;:371.35377952755914,&quot;left&quot;:42.27015748031496,&quot;top&quot;:115.52188976377951,&quot;width&quot;:505.5559842519685}"/>
</p:tagLst>
</file>

<file path=ppt/tags/tag25.xml><?xml version="1.0" encoding="utf-8"?>
<p:tagLst xmlns:p="http://schemas.openxmlformats.org/presentationml/2006/main">
  <p:tag name="KSO_WM_DIAGRAM_VIRTUALLY_FRAME" val="{&quot;height&quot;:371.35377952755914,&quot;left&quot;:42.27015748031496,&quot;top&quot;:115.52188976377951,&quot;width&quot;:505.5559842519685}"/>
</p:tagLst>
</file>

<file path=ppt/tags/tag26.xml><?xml version="1.0" encoding="utf-8"?>
<p:tagLst xmlns:p="http://schemas.openxmlformats.org/presentationml/2006/main">
  <p:tag name="KSO_WM_DIAGRAM_VIRTUALLY_FRAME" val="{&quot;height&quot;:371.35377952755914,&quot;left&quot;:42.27015748031496,&quot;top&quot;:115.52188976377951,&quot;width&quot;:505.5559842519685}"/>
</p:tagLst>
</file>

<file path=ppt/tags/tag27.xml><?xml version="1.0" encoding="utf-8"?>
<p:tagLst xmlns:p="http://schemas.openxmlformats.org/presentationml/2006/main">
  <p:tag name="KSO_WM_UNIT_PLACING_PICTURE_USER_VIEWPORT" val="{&quot;height&quot;:1186,&quot;width&quot;:3169}"/>
  <p:tag name="KSO_WM_UNIT_PLACING_PICTURE_USER_RELATIVERECTANGLE" val="{&quot;bottom&quot;:0,&quot;left&quot;:0,&quot;right&quot;:0,&quot;top&quot;:0.31051}"/>
  <p:tag name="KSO_WM_UNIT_PLACING_PICTURE_COLLAGE_RELATIVERECTANGLE" val="{&quot;bottom&quot;:0.12878293760220597,&quot;left&quot;:0,&quot;right&quot;:0,&quot;top&quot;:0.43929293760220595}"/>
  <p:tag name="KSO_WM_UNIT_PLACING_PICTURE_COLLAGE_VIEWPORT" val="{&quot;height&quot;:1004.8360553706287,&quot;width&quot;:4286.0108881491815}"/>
</p:tagLst>
</file>

<file path=ppt/tags/tag28.xml><?xml version="1.0" encoding="utf-8"?>
<p:tagLst xmlns:p="http://schemas.openxmlformats.org/presentationml/2006/main">
  <p:tag name="KSO_WM_UNIT_PLACING_PICTURE_USER_VIEWPORT" val="{&quot;height&quot;:1567,&quot;width&quot;:2679}"/>
  <p:tag name="KSO_WM_UNIT_PLACING_PICTURE_USER_RELATIVERECTANGLE" val="{&quot;bottom&quot;:0,&quot;left&quot;:0,&quot;right&quot;:0,&quot;top&quot;:0}"/>
  <p:tag name="KSO_WM_UNIT_PLACING_PICTURE_COLLAGE_RELATIVERECTANGLE" val="{&quot;bottom&quot;:0.29959171966712017,&quot;left&quot;:0,&quot;right&quot;:0,&quot;top&quot;:0.29959171966712017}"/>
  <p:tag name="KSO_WM_UNIT_PLACING_PICTURE_COLLAGE_VIEWPORT" val="{&quot;height&quot;:1004.8360553706287,&quot;width&quot;:4286.0108881491815}"/>
</p:tagLst>
</file>

<file path=ppt/tags/tag29.xml><?xml version="1.0" encoding="utf-8"?>
<p:tagLst xmlns:p="http://schemas.openxmlformats.org/presentationml/2006/main">
  <p:tag name="KSO_WM_DIAGRAM_VIRTUALLY_FRAME" val="{&quot;height&quot;:371.35377952755914,&quot;left&quot;:42.27015748031496,&quot;top&quot;:115.52188976377951,&quot;width&quot;:505.5559842519685}"/>
</p:tagLst>
</file>

<file path=ppt/tags/tag3.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30.xml><?xml version="1.0" encoding="utf-8"?>
<p:tagLst xmlns:p="http://schemas.openxmlformats.org/presentationml/2006/main">
  <p:tag name="KSO_WM_DIAGRAM_VIRTUALLY_FRAME" val="{&quot;height&quot;:371.35377952755914,&quot;left&quot;:42.27015748031496,&quot;top&quot;:115.52188976377951,&quot;width&quot;:505.5559842519685}"/>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861_1*l_h_i*1_1_2"/>
  <p:tag name="KSO_WM_TEMPLATE_CATEGORY" val="diagram"/>
  <p:tag name="KSO_WM_TEMPLATE_INDEX" val="20231861"/>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161.45,&quot;left&quot;:561.25,&quot;top&quot;:142,&quot;width&quot;:391}"/>
  <p:tag name="KSO_WM_DIAGRAM_COLOR_MATCH_VALUE" val="{&quot;shape&quot;:{&quot;fill&quot;:{&quot;gradient&quot;:[{&quot;brightness&quot;:0,&quot;colorType&quot;:1,&quot;foreColorIndex&quot;:5,&quot;pos&quot;:1,&quot;transparency&quot;:1},{&quot;brightness&quot;:0,&quot;colorType&quot;:1,&quot;foreColorIndex&quot;:5,&quot;pos&quot;:1,&quot;transparency&quot;:0},{&quot;brightness&quot;:0.800000011920929,&quot;colorType&quot;:1,&quot;foreColorIndex&quot;:5,&quot;pos&quot;:0,&quot;transparency&quot;:0.8999999761581421}],&quot;type&quot;:3},&quot;glow&quot;:{&quot;colorType&quot;:0},&quot;line&quot;:{&quot;gradient&quot;:[{&quot;brightness&quot;:0,&quot;colorType&quot;:1,&quot;foreColorIndex&quot;:5,&quot;pos&quot;:0.20000000298023224,&quot;transparency&quot;:1},{&quot;brightness&quot;:0.4000000059604645,&quot;colorType&quot;:1,&quot;foreColorIndex&quot;:5,&quot;pos&quot;:1,&quot;transparency&quot;:0}],&quot;type&quot;:2},&quot;shadow&quot;:{&quot;brightness&quot;:-0.25,&quot;colorType&quot;:1,&quot;foreColorIndex&quot;:5,&quot;transparency&quot;:0.9300000071525574},&quot;threeD&quot;:{&quot;curvedSurface&quot;:{&quot;brightness&quot;:0,&quot;colorType&quot;:2,&quot;rgb&quot;:&quot;#000000&quot;},&quot;depth&quot;:{&quot;colorType&quot;:0}}},&quot;text&quot;:{&quot;fill&quot;:{&quot;solid&quot;:{&quot;brightness&quot;:0,&quot;colorType&quot;:2,&quot;rgb&quot;:&quot;#292929&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32.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861_1*l_h_a*1_1_1"/>
  <p:tag name="KSO_WM_TEMPLATE_CATEGORY" val="diagram"/>
  <p:tag name="KSO_WM_TEMPLATE_INDEX" val="20231861"/>
  <p:tag name="KSO_WM_UNIT_LAYERLEVEL" val="1_1_1"/>
  <p:tag name="KSO_WM_TAG_VERSION" val="3.0"/>
  <p:tag name="KSO_WM_DIAGRAM_VERSION" val="3"/>
  <p:tag name="KSO_WM_DIAGRAM_COLOR_TRICK" val="1"/>
  <p:tag name="KSO_WM_DIAGRAM_COLOR_TEXT_CAN_REMOVE" val="n"/>
  <p:tag name="KSO_WM_UNIT_TEXT_TYPE" val="1"/>
  <p:tag name="KSO_WM_DIAGRAM_MAX_ITEMCNT" val="3"/>
  <p:tag name="KSO_WM_DIAGRAM_MIN_ITEMCNT" val="2"/>
  <p:tag name="KSO_WM_DIAGRAM_VIRTUALLY_FRAME" val="{&quot;height&quot;:161.45,&quot;left&quot;:561.25,&quot;top&quot;:142,&quot;width&quot;:3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添加标题内容"/>
  <p:tag name="KSO_WM_UNIT_TEXT_FILL_FORE_SCHEMECOLOR_INDEX" val="1"/>
  <p:tag name="KSO_WM_UNIT_TEXT_FILL_TYPE" val="1"/>
  <p:tag name="KSO_WM_DIAGRAM_USE_COLOR_VALUE" val="{&quot;color_scheme&quot;:1,&quot;color_type&quot;:1,&quot;theme_color_indexes&quot;:[5,6,5,6,5,6]}"/>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861_1*l_h_i*1_1_1"/>
  <p:tag name="KSO_WM_TEMPLATE_CATEGORY" val="diagram"/>
  <p:tag name="KSO_WM_TEMPLATE_INDEX" val="20231861"/>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161.45,&quot;left&quot;:561.25,&quot;top&quot;:142,&quot;width&quot;:391}"/>
  <p:tag name="KSO_WM_DIAGRAM_COLOR_MATCH_VALUE" val="{&quot;shape&quot;:{&quot;fill&quot;:{&quot;type&quot;:0},&quot;glow&quot;:{&quot;colorType&quot;:0},&quot;line&quot;:{&quot;gradient&quot;:[{&quot;brightness&quot;:0,&quot;colorType&quot;:1,&quot;foreColorIndex&quot;:5,&quot;pos&quot;:0,&quot;transparency&quot;:0.8999999761581421},{&quot;brightness&quot;:0,&quot;colorType&quot;:1,&quot;foreColorIndex&quot;:5,&quot;pos&quot;:1,&quot;transparency&quot;:0.20000000298023224}],&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34.xml><?xml version="1.0" encoding="utf-8"?>
<p:tagLst xmlns:p="http://schemas.openxmlformats.org/presentationml/2006/main">
  <p:tag name="KSO_WM_UNIT_SUBTYPE" val="a"/>
  <p:tag name="KSO_WM_UNIT_NOCLEAR" val="0"/>
  <p:tag name="KSO_WM_UNIT_VALUE" val="13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861_1*l_h_f*1_1_1"/>
  <p:tag name="KSO_WM_TEMPLATE_CATEGORY" val="diagram"/>
  <p:tag name="KSO_WM_TEMPLATE_INDEX" val="20231861"/>
  <p:tag name="KSO_WM_UNIT_LAYERLEVEL" val="1_1_1"/>
  <p:tag name="KSO_WM_TAG_VERSION" val="3.0"/>
  <p:tag name="KSO_WM_DIAGRAM_VERSION" val="3"/>
  <p:tag name="KSO_WM_DIAGRAM_COLOR_TRICK" val="1"/>
  <p:tag name="KSO_WM_DIAGRAM_COLOR_TEXT_CAN_REMOVE" val="n"/>
  <p:tag name="KSO_WM_UNIT_TEXT_TYPE" val="1"/>
  <p:tag name="KSO_WM_DIAGRAM_MAX_ITEMCNT" val="3"/>
  <p:tag name="KSO_WM_DIAGRAM_MIN_ITEMCNT" val="2"/>
  <p:tag name="KSO_WM_DIAGRAM_VIRTUALLY_FRAME" val="{&quot;height&quot;:161.45,&quot;left&quot;:561.25,&quot;top&quot;:142,&quot;width&quot;:3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10;"/>
  <p:tag name="KSO_WM_UNIT_TEXT_FILL_FORE_SCHEMECOLOR_INDEX" val="1"/>
  <p:tag name="KSO_WM_UNIT_TEXT_FILL_TYPE" val="1"/>
  <p:tag name="KSO_WM_DIAGRAM_USE_COLOR_VALUE" val="{&quot;color_scheme&quot;:1,&quot;color_type&quot;:1,&quot;theme_color_indexes&quot;:[5,6,5,6,5,6]}"/>
</p:tagLst>
</file>

<file path=ppt/tags/tag35.xml><?xml version="1.0" encoding="utf-8"?>
<p:tagLst xmlns:p="http://schemas.openxmlformats.org/presentationml/2006/main">
  <p:tag name="ISPRING_PRESENTATION_TITLE" val="新能源"/>
  <p:tag name="COMMONDATA" val="eyJoZGlkIjoiMTU4YmUxMjA2NDU2NjBlYjljZTM2ZmUwMTVjMmE3YTkifQ=="/>
  <p:tag name="resource_record_key" val="{&quot;70&quot;:[3323868]}"/>
</p:tagLst>
</file>

<file path=ppt/tags/tag4.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5.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6.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7.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8.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ags/tag9.xml><?xml version="1.0" encoding="utf-8"?>
<p:tagLst xmlns:p="http://schemas.openxmlformats.org/presentationml/2006/main">
  <p:tag name="KSO_WM_DIAGRAM_VIRTUALLY_FRAME" val="{&quot;height&quot;:430.2895275590552,&quot;left&quot;:30.976299212598423,&quot;top&quot;:94.72960629921258,&quot;width&quot;:923.6044094488188}"/>
</p:tagLst>
</file>

<file path=ppt/theme/theme1.xml><?xml version="1.0" encoding="utf-8"?>
<a:theme xmlns:a="http://schemas.openxmlformats.org/drawingml/2006/main" name="第一PPT，www.1ppt.com">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nt">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8669</Words>
  <Application>WPS 演示</Application>
  <PresentationFormat>宽屏</PresentationFormat>
  <Paragraphs>646</Paragraphs>
  <Slides>11</Slides>
  <Notes>11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11</vt:i4>
      </vt:variant>
    </vt:vector>
  </HeadingPairs>
  <TitlesOfParts>
    <vt:vector size="28" baseType="lpstr">
      <vt:lpstr>Arial</vt:lpstr>
      <vt:lpstr>宋体</vt:lpstr>
      <vt:lpstr>Wingdings</vt:lpstr>
      <vt:lpstr>微软雅黑</vt:lpstr>
      <vt:lpstr>Arial</vt:lpstr>
      <vt:lpstr>汉真广标</vt:lpstr>
      <vt:lpstr>Arial Unicode MS</vt:lpstr>
      <vt:lpstr>Times New Roman</vt:lpstr>
      <vt:lpstr>黑体</vt:lpstr>
      <vt:lpstr>Segoe UI</vt:lpstr>
      <vt:lpstr>Open Sans Light</vt:lpstr>
      <vt:lpstr>Times New Roman Regular</vt:lpstr>
      <vt:lpstr>等线</vt:lpstr>
      <vt:lpstr>Calibri</vt:lpstr>
      <vt:lpstr>等线 Light</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产品介绍</dc:title>
  <dc:creator>第一PPT</dc:creator>
  <cp:keywords>www.1ppt.com</cp:keywords>
  <dc:description>www.1ppt.com</dc:description>
  <cp:lastModifiedBy>springan</cp:lastModifiedBy>
  <cp:revision>363</cp:revision>
  <dcterms:created xsi:type="dcterms:W3CDTF">2024-06-26T11:25:00Z</dcterms:created>
  <dcterms:modified xsi:type="dcterms:W3CDTF">2025-07-16T01:33:25Z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5DE1DFAB32904DFF9173DC55199E8EBA_12</vt:lpwstr>
  </property>
  <property fmtid="{D5CDD505-2E9C-101B-9397-08002B2CF9AE}" pid="3" name="KSOProductBuildVer">
    <vt:lpwstr>2052-12.1.0.21915</vt:lpwstr>
  </property>
</Properties>
</file>