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handoutMasterIdLst>
    <p:handoutMasterId r:id="rId15"/>
  </p:handoutMasterIdLst>
  <p:sldIdLst>
    <p:sldId id="3203" r:id="rId3"/>
    <p:sldId id="2902" r:id="rId4"/>
    <p:sldId id="3204" r:id="rId6"/>
    <p:sldId id="3205" r:id="rId7"/>
    <p:sldId id="3194" r:id="rId8"/>
    <p:sldId id="3210" r:id="rId9"/>
    <p:sldId id="3211" r:id="rId10"/>
    <p:sldId id="3212" r:id="rId11"/>
    <p:sldId id="3229" r:id="rId12"/>
    <p:sldId id="3230" r:id="rId13"/>
    <p:sldId id="3222" r:id="rId14"/>
  </p:sldIdLst>
  <p:sldSz cx="12858750" cy="7232650"/>
  <p:notesSz cx="6858000" cy="9144000"/>
  <p:custDataLst>
    <p:tags r:id="rId1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445" indent="-1822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320" indent="-5537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7940"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2565"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199765"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6965"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C3B5"/>
    <a:srgbClr val="2BDCEF"/>
    <a:srgbClr val="2DB9C4"/>
    <a:srgbClr val="F7D500"/>
    <a:srgbClr val="80B400"/>
    <a:srgbClr val="B05F1C"/>
    <a:srgbClr val="C1006E"/>
    <a:srgbClr val="F08CB1"/>
    <a:srgbClr val="33ABD3"/>
    <a:srgbClr val="EC8C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4" autoAdjust="0"/>
    <p:restoredTop sz="95317" autoAdjust="0"/>
  </p:normalViewPr>
  <p:slideViewPr>
    <p:cSldViewPr>
      <p:cViewPr varScale="1">
        <p:scale>
          <a:sx n="83" d="100"/>
          <a:sy n="83" d="100"/>
        </p:scale>
        <p:origin x="618" y="72"/>
      </p:cViewPr>
      <p:guideLst>
        <p:guide orient="horz" pos="2330"/>
        <p:guide pos="4006"/>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8" d="100"/>
          <a:sy n="68" d="100"/>
        </p:scale>
        <p:origin x="-3336" y="-90"/>
      </p:cViewPr>
      <p:guideLst>
        <p:guide orient="horz" pos="2946"/>
        <p:guide pos="21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8.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295" algn="l" rtl="0" eaLnBrk="0" fontAlgn="base" hangingPunct="0">
      <a:spcBef>
        <a:spcPct val="30000"/>
      </a:spcBef>
      <a:spcAft>
        <a:spcPct val="0"/>
      </a:spcAft>
      <a:defRPr sz="1300" kern="1200">
        <a:solidFill>
          <a:schemeClr val="tx1"/>
        </a:solidFill>
        <a:latin typeface="+mn-lt"/>
        <a:ea typeface="+mn-ea"/>
        <a:cs typeface="+mn-cs"/>
      </a:defRPr>
    </a:lvl2pPr>
    <a:lvl3pPr marL="912495" algn="l" rtl="0" eaLnBrk="0" fontAlgn="base" hangingPunct="0">
      <a:spcBef>
        <a:spcPct val="30000"/>
      </a:spcBef>
      <a:spcAft>
        <a:spcPct val="0"/>
      </a:spcAft>
      <a:defRPr sz="1300" kern="1200">
        <a:solidFill>
          <a:schemeClr val="tx1"/>
        </a:solidFill>
        <a:latin typeface="+mn-lt"/>
        <a:ea typeface="+mn-ea"/>
        <a:cs typeface="+mn-cs"/>
      </a:defRPr>
    </a:lvl3pPr>
    <a:lvl4pPr marL="1369695" algn="l" rtl="0" eaLnBrk="0" fontAlgn="base" hangingPunct="0">
      <a:spcBef>
        <a:spcPct val="30000"/>
      </a:spcBef>
      <a:spcAft>
        <a:spcPct val="0"/>
      </a:spcAft>
      <a:defRPr sz="1300" kern="1200">
        <a:solidFill>
          <a:schemeClr val="tx1"/>
        </a:solidFill>
        <a:latin typeface="+mn-lt"/>
        <a:ea typeface="+mn-ea"/>
        <a:cs typeface="+mn-cs"/>
      </a:defRPr>
    </a:lvl4pPr>
    <a:lvl5pPr marL="1826895"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1930" algn="l" defTabSz="913765" rtl="0" eaLnBrk="1" latinLnBrk="0" hangingPunct="1">
      <a:defRPr sz="1300" kern="1200">
        <a:solidFill>
          <a:schemeClr val="tx1"/>
        </a:solidFill>
        <a:latin typeface="+mn-lt"/>
        <a:ea typeface="+mn-ea"/>
        <a:cs typeface="+mn-cs"/>
      </a:defRPr>
    </a:lvl7pPr>
    <a:lvl8pPr marL="3199130" algn="l" defTabSz="913765" rtl="0" eaLnBrk="1" latinLnBrk="0" hangingPunct="1">
      <a:defRPr sz="1300" kern="1200">
        <a:solidFill>
          <a:schemeClr val="tx1"/>
        </a:solidFill>
        <a:latin typeface="+mn-lt"/>
        <a:ea typeface="+mn-ea"/>
        <a:cs typeface="+mn-cs"/>
      </a:defRPr>
    </a:lvl8pPr>
    <a:lvl9pPr marL="3656330"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2931F4-194C-4DD9-9505-42FC048612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858750" cy="7232650"/>
          </a:xfrm>
          <a:prstGeom prst="rect">
            <a:avLst/>
          </a:prstGeom>
          <a:ln>
            <a:solidFill>
              <a:srgbClr val="29906E"/>
            </a:solidFill>
          </a:ln>
        </p:spPr>
      </p:pic>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5" name="矩形 14"/>
          <p:cNvSpPr/>
          <p:nvPr userDrawn="1"/>
        </p:nvSpPr>
        <p:spPr>
          <a:xfrm>
            <a:off x="241102" y="173584"/>
            <a:ext cx="12392620" cy="6875839"/>
          </a:xfrm>
          <a:prstGeom prst="rect">
            <a:avLst/>
          </a:prstGeom>
          <a:noFill/>
          <a:ln w="28575">
            <a:solidFill>
              <a:srgbClr val="29906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
        <p:nvSpPr>
          <p:cNvPr id="2" name="矩形 1"/>
          <p:cNvSpPr/>
          <p:nvPr userDrawn="1"/>
        </p:nvSpPr>
        <p:spPr>
          <a:xfrm>
            <a:off x="241102" y="173584"/>
            <a:ext cx="12392620" cy="6875839"/>
          </a:xfrm>
          <a:prstGeom prst="rect">
            <a:avLst/>
          </a:prstGeom>
          <a:noFill/>
          <a:ln w="28575">
            <a:solidFill>
              <a:srgbClr val="29906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9" y="385763"/>
            <a:ext cx="11090275" cy="1397000"/>
          </a:xfrm>
          <a:prstGeom prst="rect">
            <a:avLst/>
          </a:prstGeom>
        </p:spPr>
        <p:txBody>
          <a:bodyPr vert="horz" lIns="91427" tIns="45714" rIns="91427"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9" y="1925638"/>
            <a:ext cx="11090275" cy="4589462"/>
          </a:xfrm>
          <a:prstGeom prst="rect">
            <a:avLst/>
          </a:prstGeom>
        </p:spPr>
        <p:txBody>
          <a:bodyPr vert="horz" lIns="91427" tIns="45714" rIns="91427" bIns="45714"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9" y="6704014"/>
            <a:ext cx="2892425" cy="384175"/>
          </a:xfrm>
          <a:prstGeom prst="rect">
            <a:avLst/>
          </a:prstGeom>
        </p:spPr>
        <p:txBody>
          <a:bodyPr vert="horz" lIns="91427" tIns="45714" rIns="91427" bIns="45714"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4" y="6704014"/>
            <a:ext cx="4340225" cy="384175"/>
          </a:xfrm>
          <a:prstGeom prst="rect">
            <a:avLst/>
          </a:prstGeom>
        </p:spPr>
        <p:txBody>
          <a:bodyPr vert="horz" lIns="91427" tIns="45714" rIns="91427"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9" y="6704014"/>
            <a:ext cx="2892425" cy="384175"/>
          </a:xfrm>
          <a:prstGeom prst="rect">
            <a:avLst/>
          </a:prstGeom>
        </p:spPr>
        <p:txBody>
          <a:bodyPr vert="horz" lIns="91427" tIns="45714" rIns="91427" bIns="45714"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6.xml"/><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76502" y="2460199"/>
            <a:ext cx="6899719" cy="804545"/>
          </a:xfrm>
          <a:prstGeom prst="rect">
            <a:avLst/>
          </a:prstGeom>
          <a:noFill/>
        </p:spPr>
        <p:txBody>
          <a:bodyPr wrap="square" rtlCol="0">
            <a:spAutoFit/>
          </a:bodyPr>
          <a:lstStyle/>
          <a:p>
            <a:pPr algn="ctr"/>
            <a:r>
              <a:rPr lang="zh-CN" altLang="en-US" sz="464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奥拉西坦氯化钠注射液</a:t>
            </a:r>
            <a:endParaRPr lang="zh-CN" altLang="en-US" sz="464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文本框 5"/>
          <p:cNvSpPr txBox="1"/>
          <p:nvPr/>
        </p:nvSpPr>
        <p:spPr>
          <a:xfrm>
            <a:off x="8229627" y="5344709"/>
            <a:ext cx="4286015" cy="415290"/>
          </a:xfrm>
          <a:prstGeom prst="rect">
            <a:avLst/>
          </a:prstGeom>
          <a:noFill/>
        </p:spPr>
        <p:txBody>
          <a:bodyPr wrap="square" rtlCol="0">
            <a:spAutoFit/>
          </a:bodyPr>
          <a:p>
            <a:r>
              <a:rPr lang="zh-CN" altLang="en-US" sz="211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哈尔滨三联药业股份有限公司</a:t>
            </a:r>
            <a:endParaRPr lang="zh-CN" altLang="en-US" sz="211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 name="文本框 3"/>
          <p:cNvSpPr txBox="1"/>
          <p:nvPr/>
        </p:nvSpPr>
        <p:spPr>
          <a:xfrm>
            <a:off x="5493476" y="3400196"/>
            <a:ext cx="6542315" cy="521970"/>
          </a:xfrm>
          <a:prstGeom prst="rect">
            <a:avLst/>
          </a:prstGeom>
          <a:noFill/>
        </p:spPr>
        <p:txBody>
          <a:bodyPr wrap="square" rtlCol="0">
            <a:spAutoFit/>
          </a:bodyPr>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神经修复、促智</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保护</a:t>
            </a:r>
            <a:endParaRPr lang="zh-CN" altLang="en-US" sz="28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440"/>
    </mc:Choice>
    <mc:Fallback>
      <p:transition spd="slow" advTm="24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r>
              <a:rPr lang="zh-CN" altLang="en-US" dirty="0" smtClean="0">
                <a:latin typeface="+mn-lt"/>
                <a:ea typeface="+mn-ea"/>
                <a:cs typeface="+mn-ea"/>
                <a:sym typeface="+mn-lt"/>
              </a:rPr>
              <a:t>创新性</a:t>
            </a:r>
            <a:endParaRPr lang="zh-CN" altLang="en-US" dirty="0">
              <a:latin typeface="+mn-lt"/>
              <a:ea typeface="+mn-ea"/>
              <a:cs typeface="+mn-ea"/>
              <a:sym typeface="+mn-lt"/>
            </a:endParaRPr>
          </a:p>
        </p:txBody>
      </p:sp>
      <p:cxnSp>
        <p:nvCxnSpPr>
          <p:cNvPr id="28" name="直接连接符 27"/>
          <p:cNvCxnSpPr/>
          <p:nvPr/>
        </p:nvCxnSpPr>
        <p:spPr>
          <a:xfrm>
            <a:off x="657484" y="1096045"/>
            <a:ext cx="11406773" cy="0"/>
          </a:xfrm>
          <a:prstGeom prst="line">
            <a:avLst/>
          </a:prstGeom>
          <a:noFill/>
          <a:ln w="12700" cap="flat" cmpd="sng" algn="ctr">
            <a:solidFill>
              <a:sysClr val="windowText" lastClr="000000"/>
            </a:solidFill>
            <a:prstDash val="dash"/>
          </a:ln>
          <a:effectLst/>
        </p:spPr>
      </p:cxnSp>
      <p:grpSp>
        <p:nvGrpSpPr>
          <p:cNvPr id="5" name="组合 4"/>
          <p:cNvGrpSpPr/>
          <p:nvPr/>
        </p:nvGrpSpPr>
        <p:grpSpPr>
          <a:xfrm>
            <a:off x="3736340" y="1456002"/>
            <a:ext cx="3342783" cy="4163207"/>
            <a:chOff x="923319" y="890413"/>
            <a:chExt cx="4295078" cy="4163213"/>
          </a:xfrm>
        </p:grpSpPr>
        <p:sp>
          <p:nvSpPr>
            <p:cNvPr id="10" name="TextBox 8"/>
            <p:cNvSpPr txBox="1"/>
            <p:nvPr/>
          </p:nvSpPr>
          <p:spPr>
            <a:xfrm>
              <a:off x="923319" y="890413"/>
              <a:ext cx="780193" cy="1238887"/>
            </a:xfrm>
            <a:prstGeom prst="rect">
              <a:avLst/>
            </a:prstGeom>
            <a:noFill/>
          </p:spPr>
          <p:txBody>
            <a:bodyPr wrap="square" rtlCol="0">
              <a:spAutoFit/>
            </a:bodyPr>
            <a:lstStyle/>
            <a:p>
              <a:r>
                <a:rPr lang="en-US" altLang="zh-CN" sz="3730" dirty="0">
                  <a:solidFill>
                    <a:schemeClr val="bg1"/>
                  </a:solidFill>
                  <a:latin typeface="+mn-lt"/>
                  <a:ea typeface="+mn-ea"/>
                  <a:cs typeface="+mn-ea"/>
                  <a:sym typeface="+mn-lt"/>
                </a:rPr>
                <a:t>01</a:t>
              </a:r>
              <a:endParaRPr lang="zh-CN" altLang="en-US" sz="3730" dirty="0">
                <a:solidFill>
                  <a:schemeClr val="bg1"/>
                </a:solidFill>
                <a:latin typeface="+mn-lt"/>
                <a:ea typeface="+mn-ea"/>
                <a:cs typeface="+mn-ea"/>
                <a:sym typeface="+mn-lt"/>
              </a:endParaRPr>
            </a:p>
          </p:txBody>
        </p:sp>
        <p:sp>
          <p:nvSpPr>
            <p:cNvPr id="11" name="TextBox 9"/>
            <p:cNvSpPr txBox="1"/>
            <p:nvPr/>
          </p:nvSpPr>
          <p:spPr>
            <a:xfrm>
              <a:off x="1108550" y="2496370"/>
              <a:ext cx="745717" cy="664846"/>
            </a:xfrm>
            <a:prstGeom prst="rect">
              <a:avLst/>
            </a:prstGeom>
            <a:noFill/>
          </p:spPr>
          <p:txBody>
            <a:bodyPr wrap="square" rtlCol="0">
              <a:spAutoFit/>
            </a:bodyPr>
            <a:lstStyle/>
            <a:p>
              <a:r>
                <a:rPr lang="en-US" altLang="zh-CN" sz="3730" dirty="0">
                  <a:solidFill>
                    <a:schemeClr val="bg1"/>
                  </a:solidFill>
                  <a:latin typeface="+mn-lt"/>
                  <a:ea typeface="+mn-ea"/>
                  <a:cs typeface="+mn-ea"/>
                  <a:sym typeface="+mn-lt"/>
                </a:rPr>
                <a:t>02</a:t>
              </a:r>
              <a:endParaRPr lang="zh-CN" altLang="en-US" sz="3730" dirty="0">
                <a:solidFill>
                  <a:schemeClr val="bg1"/>
                </a:solidFill>
                <a:latin typeface="+mn-lt"/>
                <a:ea typeface="+mn-ea"/>
                <a:cs typeface="+mn-ea"/>
                <a:sym typeface="+mn-lt"/>
              </a:endParaRPr>
            </a:p>
          </p:txBody>
        </p:sp>
        <p:sp>
          <p:nvSpPr>
            <p:cNvPr id="13" name="TextBox 11"/>
            <p:cNvSpPr txBox="1"/>
            <p:nvPr/>
          </p:nvSpPr>
          <p:spPr>
            <a:xfrm>
              <a:off x="4472680" y="4388780"/>
              <a:ext cx="745717" cy="664846"/>
            </a:xfrm>
            <a:prstGeom prst="rect">
              <a:avLst/>
            </a:prstGeom>
            <a:noFill/>
          </p:spPr>
          <p:txBody>
            <a:bodyPr wrap="square" rtlCol="0">
              <a:spAutoFit/>
            </a:bodyPr>
            <a:lstStyle/>
            <a:p>
              <a:r>
                <a:rPr lang="en-US" altLang="zh-CN" sz="3730" dirty="0">
                  <a:solidFill>
                    <a:schemeClr val="bg1"/>
                  </a:solidFill>
                  <a:latin typeface="+mn-lt"/>
                  <a:ea typeface="+mn-ea"/>
                  <a:cs typeface="+mn-ea"/>
                  <a:sym typeface="+mn-lt"/>
                </a:rPr>
                <a:t>04</a:t>
              </a:r>
              <a:endParaRPr lang="zh-CN" altLang="en-US" sz="3730" dirty="0">
                <a:solidFill>
                  <a:schemeClr val="bg1"/>
                </a:solidFill>
                <a:latin typeface="+mn-lt"/>
                <a:ea typeface="+mn-ea"/>
                <a:cs typeface="+mn-ea"/>
                <a:sym typeface="+mn-lt"/>
              </a:endParaRPr>
            </a:p>
          </p:txBody>
        </p:sp>
      </p:grpSp>
      <p:sp>
        <p:nvSpPr>
          <p:cNvPr id="18" name="Oval 14"/>
          <p:cNvSpPr>
            <a:spLocks noChangeAspect="1"/>
          </p:cNvSpPr>
          <p:nvPr/>
        </p:nvSpPr>
        <p:spPr>
          <a:xfrm>
            <a:off x="1978103" y="4151034"/>
            <a:ext cx="545766" cy="543203"/>
          </a:xfrm>
          <a:custGeom>
            <a:avLst/>
            <a:gdLst>
              <a:gd name="connsiteX0" fmla="*/ 169069 w 338138"/>
              <a:gd name="connsiteY0" fmla="*/ 60325 h 336550"/>
              <a:gd name="connsiteX1" fmla="*/ 187590 w 338138"/>
              <a:gd name="connsiteY1" fmla="*/ 73506 h 336550"/>
              <a:gd name="connsiteX2" fmla="*/ 204788 w 338138"/>
              <a:gd name="connsiteY2" fmla="*/ 123594 h 336550"/>
              <a:gd name="connsiteX3" fmla="*/ 208757 w 338138"/>
              <a:gd name="connsiteY3" fmla="*/ 127549 h 336550"/>
              <a:gd name="connsiteX4" fmla="*/ 262996 w 338138"/>
              <a:gd name="connsiteY4" fmla="*/ 127549 h 336550"/>
              <a:gd name="connsiteX5" fmla="*/ 281517 w 338138"/>
              <a:gd name="connsiteY5" fmla="*/ 142048 h 336550"/>
              <a:gd name="connsiteX6" fmla="*/ 273580 w 338138"/>
              <a:gd name="connsiteY6" fmla="*/ 163138 h 336550"/>
              <a:gd name="connsiteX7" fmla="*/ 231246 w 338138"/>
              <a:gd name="connsiteY7" fmla="*/ 194772 h 336550"/>
              <a:gd name="connsiteX8" fmla="*/ 228601 w 338138"/>
              <a:gd name="connsiteY8" fmla="*/ 200045 h 336550"/>
              <a:gd name="connsiteX9" fmla="*/ 245798 w 338138"/>
              <a:gd name="connsiteY9" fmla="*/ 251451 h 336550"/>
              <a:gd name="connsiteX10" fmla="*/ 237861 w 338138"/>
              <a:gd name="connsiteY10" fmla="*/ 272541 h 336550"/>
              <a:gd name="connsiteX11" fmla="*/ 215371 w 338138"/>
              <a:gd name="connsiteY11" fmla="*/ 272541 h 336550"/>
              <a:gd name="connsiteX12" fmla="*/ 171715 w 338138"/>
              <a:gd name="connsiteY12" fmla="*/ 242224 h 336550"/>
              <a:gd name="connsiteX13" fmla="*/ 166423 w 338138"/>
              <a:gd name="connsiteY13" fmla="*/ 242224 h 336550"/>
              <a:gd name="connsiteX14" fmla="*/ 122767 w 338138"/>
              <a:gd name="connsiteY14" fmla="*/ 272541 h 336550"/>
              <a:gd name="connsiteX15" fmla="*/ 110861 w 338138"/>
              <a:gd name="connsiteY15" fmla="*/ 276495 h 336550"/>
              <a:gd name="connsiteX16" fmla="*/ 100277 w 338138"/>
              <a:gd name="connsiteY16" fmla="*/ 272541 h 336550"/>
              <a:gd name="connsiteX17" fmla="*/ 92340 w 338138"/>
              <a:gd name="connsiteY17" fmla="*/ 251451 h 336550"/>
              <a:gd name="connsiteX18" fmla="*/ 109538 w 338138"/>
              <a:gd name="connsiteY18" fmla="*/ 200045 h 336550"/>
              <a:gd name="connsiteX19" fmla="*/ 106892 w 338138"/>
              <a:gd name="connsiteY19" fmla="*/ 194772 h 336550"/>
              <a:gd name="connsiteX20" fmla="*/ 64558 w 338138"/>
              <a:gd name="connsiteY20" fmla="*/ 163138 h 336550"/>
              <a:gd name="connsiteX21" fmla="*/ 56621 w 338138"/>
              <a:gd name="connsiteY21" fmla="*/ 142048 h 336550"/>
              <a:gd name="connsiteX22" fmla="*/ 75142 w 338138"/>
              <a:gd name="connsiteY22" fmla="*/ 127549 h 336550"/>
              <a:gd name="connsiteX23" fmla="*/ 129382 w 338138"/>
              <a:gd name="connsiteY23" fmla="*/ 127549 h 336550"/>
              <a:gd name="connsiteX24" fmla="*/ 135996 w 338138"/>
              <a:gd name="connsiteY24" fmla="*/ 134139 h 336550"/>
              <a:gd name="connsiteX25" fmla="*/ 129382 w 338138"/>
              <a:gd name="connsiteY25" fmla="*/ 142048 h 336550"/>
              <a:gd name="connsiteX26" fmla="*/ 75142 w 338138"/>
              <a:gd name="connsiteY26" fmla="*/ 142048 h 336550"/>
              <a:gd name="connsiteX27" fmla="*/ 69850 w 338138"/>
              <a:gd name="connsiteY27" fmla="*/ 146002 h 336550"/>
              <a:gd name="connsiteX28" fmla="*/ 72496 w 338138"/>
              <a:gd name="connsiteY28" fmla="*/ 151275 h 336550"/>
              <a:gd name="connsiteX29" fmla="*/ 114829 w 338138"/>
              <a:gd name="connsiteY29" fmla="*/ 182909 h 336550"/>
              <a:gd name="connsiteX30" fmla="*/ 122767 w 338138"/>
              <a:gd name="connsiteY30" fmla="*/ 205317 h 336550"/>
              <a:gd name="connsiteX31" fmla="*/ 105569 w 338138"/>
              <a:gd name="connsiteY31" fmla="*/ 255405 h 336550"/>
              <a:gd name="connsiteX32" fmla="*/ 108215 w 338138"/>
              <a:gd name="connsiteY32" fmla="*/ 261996 h 336550"/>
              <a:gd name="connsiteX33" fmla="*/ 114829 w 338138"/>
              <a:gd name="connsiteY33" fmla="*/ 261996 h 336550"/>
              <a:gd name="connsiteX34" fmla="*/ 157163 w 338138"/>
              <a:gd name="connsiteY34" fmla="*/ 230361 h 336550"/>
              <a:gd name="connsiteX35" fmla="*/ 180975 w 338138"/>
              <a:gd name="connsiteY35" fmla="*/ 230361 h 336550"/>
              <a:gd name="connsiteX36" fmla="*/ 223309 w 338138"/>
              <a:gd name="connsiteY36" fmla="*/ 261996 h 336550"/>
              <a:gd name="connsiteX37" fmla="*/ 229923 w 338138"/>
              <a:gd name="connsiteY37" fmla="*/ 261996 h 336550"/>
              <a:gd name="connsiteX38" fmla="*/ 232569 w 338138"/>
              <a:gd name="connsiteY38" fmla="*/ 255405 h 336550"/>
              <a:gd name="connsiteX39" fmla="*/ 215371 w 338138"/>
              <a:gd name="connsiteY39" fmla="*/ 205317 h 336550"/>
              <a:gd name="connsiteX40" fmla="*/ 223309 w 338138"/>
              <a:gd name="connsiteY40" fmla="*/ 182909 h 336550"/>
              <a:gd name="connsiteX41" fmla="*/ 265642 w 338138"/>
              <a:gd name="connsiteY41" fmla="*/ 151275 h 336550"/>
              <a:gd name="connsiteX42" fmla="*/ 268288 w 338138"/>
              <a:gd name="connsiteY42" fmla="*/ 146002 h 336550"/>
              <a:gd name="connsiteX43" fmla="*/ 262996 w 338138"/>
              <a:gd name="connsiteY43" fmla="*/ 142048 h 336550"/>
              <a:gd name="connsiteX44" fmla="*/ 208757 w 338138"/>
              <a:gd name="connsiteY44" fmla="*/ 142048 h 336550"/>
              <a:gd name="connsiteX45" fmla="*/ 191559 w 338138"/>
              <a:gd name="connsiteY45" fmla="*/ 128867 h 336550"/>
              <a:gd name="connsiteX46" fmla="*/ 174361 w 338138"/>
              <a:gd name="connsiteY46" fmla="*/ 77461 h 336550"/>
              <a:gd name="connsiteX47" fmla="*/ 169069 w 338138"/>
              <a:gd name="connsiteY47" fmla="*/ 74824 h 336550"/>
              <a:gd name="connsiteX48" fmla="*/ 163777 w 338138"/>
              <a:gd name="connsiteY48" fmla="*/ 77461 h 336550"/>
              <a:gd name="connsiteX49" fmla="*/ 155840 w 338138"/>
              <a:gd name="connsiteY49" fmla="*/ 101187 h 336550"/>
              <a:gd name="connsiteX50" fmla="*/ 147902 w 338138"/>
              <a:gd name="connsiteY50" fmla="*/ 105141 h 336550"/>
              <a:gd name="connsiteX51" fmla="*/ 142611 w 338138"/>
              <a:gd name="connsiteY51" fmla="*/ 95914 h 336550"/>
              <a:gd name="connsiteX52" fmla="*/ 150548 w 338138"/>
              <a:gd name="connsiteY52" fmla="*/ 73506 h 336550"/>
              <a:gd name="connsiteX53" fmla="*/ 169069 w 338138"/>
              <a:gd name="connsiteY53" fmla="*/ 60325 h 336550"/>
              <a:gd name="connsiteX54" fmla="*/ 169069 w 338138"/>
              <a:gd name="connsiteY54" fmla="*/ 0 h 336550"/>
              <a:gd name="connsiteX55" fmla="*/ 338138 w 338138"/>
              <a:gd name="connsiteY55" fmla="*/ 168275 h 336550"/>
              <a:gd name="connsiteX56" fmla="*/ 260208 w 338138"/>
              <a:gd name="connsiteY56" fmla="*/ 310257 h 336550"/>
              <a:gd name="connsiteX57" fmla="*/ 250962 w 338138"/>
              <a:gd name="connsiteY57" fmla="*/ 307628 h 336550"/>
              <a:gd name="connsiteX58" fmla="*/ 252283 w 338138"/>
              <a:gd name="connsiteY58" fmla="*/ 298425 h 336550"/>
              <a:gd name="connsiteX59" fmla="*/ 324930 w 338138"/>
              <a:gd name="connsiteY59" fmla="*/ 168275 h 336550"/>
              <a:gd name="connsiteX60" fmla="*/ 169069 w 338138"/>
              <a:gd name="connsiteY60" fmla="*/ 13147 h 336550"/>
              <a:gd name="connsiteX61" fmla="*/ 13209 w 338138"/>
              <a:gd name="connsiteY61" fmla="*/ 168275 h 336550"/>
              <a:gd name="connsiteX62" fmla="*/ 169069 w 338138"/>
              <a:gd name="connsiteY62" fmla="*/ 323404 h 336550"/>
              <a:gd name="connsiteX63" fmla="*/ 175673 w 338138"/>
              <a:gd name="connsiteY63" fmla="*/ 329977 h 336550"/>
              <a:gd name="connsiteX64" fmla="*/ 169069 w 338138"/>
              <a:gd name="connsiteY64" fmla="*/ 336550 h 336550"/>
              <a:gd name="connsiteX65" fmla="*/ 0 w 338138"/>
              <a:gd name="connsiteY65" fmla="*/ 168275 h 336550"/>
              <a:gd name="connsiteX66" fmla="*/ 169069 w 338138"/>
              <a:gd name="connsiteY6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8138" h="336550">
                <a:moveTo>
                  <a:pt x="169069" y="60325"/>
                </a:moveTo>
                <a:cubicBezTo>
                  <a:pt x="177007" y="60325"/>
                  <a:pt x="184944" y="65598"/>
                  <a:pt x="187590" y="73506"/>
                </a:cubicBezTo>
                <a:cubicBezTo>
                  <a:pt x="187590" y="73506"/>
                  <a:pt x="187590" y="73506"/>
                  <a:pt x="204788" y="123594"/>
                </a:cubicBezTo>
                <a:cubicBezTo>
                  <a:pt x="204788" y="126231"/>
                  <a:pt x="207434" y="127549"/>
                  <a:pt x="208757" y="127549"/>
                </a:cubicBezTo>
                <a:cubicBezTo>
                  <a:pt x="208757" y="127549"/>
                  <a:pt x="208757" y="127549"/>
                  <a:pt x="262996" y="127549"/>
                </a:cubicBezTo>
                <a:cubicBezTo>
                  <a:pt x="270934" y="128867"/>
                  <a:pt x="278871" y="132821"/>
                  <a:pt x="281517" y="142048"/>
                </a:cubicBezTo>
                <a:cubicBezTo>
                  <a:pt x="284163" y="149957"/>
                  <a:pt x="281517" y="157865"/>
                  <a:pt x="273580" y="163138"/>
                </a:cubicBezTo>
                <a:cubicBezTo>
                  <a:pt x="273580" y="163138"/>
                  <a:pt x="273580" y="163138"/>
                  <a:pt x="231246" y="194772"/>
                </a:cubicBezTo>
                <a:cubicBezTo>
                  <a:pt x="228601" y="196090"/>
                  <a:pt x="228601" y="198727"/>
                  <a:pt x="228601" y="200045"/>
                </a:cubicBezTo>
                <a:lnTo>
                  <a:pt x="245798" y="251451"/>
                </a:lnTo>
                <a:cubicBezTo>
                  <a:pt x="248444" y="259360"/>
                  <a:pt x="244476" y="267268"/>
                  <a:pt x="237861" y="272541"/>
                </a:cubicBezTo>
                <a:cubicBezTo>
                  <a:pt x="231246" y="277813"/>
                  <a:pt x="221986" y="277813"/>
                  <a:pt x="215371" y="272541"/>
                </a:cubicBezTo>
                <a:cubicBezTo>
                  <a:pt x="215371" y="272541"/>
                  <a:pt x="215371" y="272541"/>
                  <a:pt x="171715" y="242224"/>
                </a:cubicBezTo>
                <a:cubicBezTo>
                  <a:pt x="170392" y="239588"/>
                  <a:pt x="167746" y="239588"/>
                  <a:pt x="166423" y="242224"/>
                </a:cubicBezTo>
                <a:cubicBezTo>
                  <a:pt x="166423" y="242224"/>
                  <a:pt x="166423" y="242224"/>
                  <a:pt x="122767" y="272541"/>
                </a:cubicBezTo>
                <a:cubicBezTo>
                  <a:pt x="118798" y="275177"/>
                  <a:pt x="114829" y="276495"/>
                  <a:pt x="110861" y="276495"/>
                </a:cubicBezTo>
                <a:cubicBezTo>
                  <a:pt x="106892" y="276495"/>
                  <a:pt x="102923" y="275177"/>
                  <a:pt x="100277" y="272541"/>
                </a:cubicBezTo>
                <a:cubicBezTo>
                  <a:pt x="93663" y="267268"/>
                  <a:pt x="89694" y="259360"/>
                  <a:pt x="92340" y="251451"/>
                </a:cubicBezTo>
                <a:cubicBezTo>
                  <a:pt x="92340" y="251451"/>
                  <a:pt x="92340" y="251451"/>
                  <a:pt x="109538" y="200045"/>
                </a:cubicBezTo>
                <a:cubicBezTo>
                  <a:pt x="109538" y="198727"/>
                  <a:pt x="109538" y="196090"/>
                  <a:pt x="106892" y="194772"/>
                </a:cubicBezTo>
                <a:cubicBezTo>
                  <a:pt x="106892" y="194772"/>
                  <a:pt x="106892" y="194772"/>
                  <a:pt x="64558" y="163138"/>
                </a:cubicBezTo>
                <a:cubicBezTo>
                  <a:pt x="56621" y="157865"/>
                  <a:pt x="53975" y="149957"/>
                  <a:pt x="56621" y="142048"/>
                </a:cubicBezTo>
                <a:cubicBezTo>
                  <a:pt x="59267" y="132821"/>
                  <a:pt x="67204" y="128867"/>
                  <a:pt x="75142" y="127549"/>
                </a:cubicBezTo>
                <a:cubicBezTo>
                  <a:pt x="75142" y="127549"/>
                  <a:pt x="75142" y="127549"/>
                  <a:pt x="129382" y="127549"/>
                </a:cubicBezTo>
                <a:cubicBezTo>
                  <a:pt x="132027" y="127549"/>
                  <a:pt x="135996" y="131503"/>
                  <a:pt x="135996" y="134139"/>
                </a:cubicBezTo>
                <a:cubicBezTo>
                  <a:pt x="135996" y="138094"/>
                  <a:pt x="132027" y="142048"/>
                  <a:pt x="129382" y="142048"/>
                </a:cubicBezTo>
                <a:cubicBezTo>
                  <a:pt x="129382" y="142048"/>
                  <a:pt x="129382" y="142048"/>
                  <a:pt x="75142" y="142048"/>
                </a:cubicBezTo>
                <a:cubicBezTo>
                  <a:pt x="71173" y="142048"/>
                  <a:pt x="71173" y="144684"/>
                  <a:pt x="69850" y="146002"/>
                </a:cubicBezTo>
                <a:cubicBezTo>
                  <a:pt x="69850" y="146002"/>
                  <a:pt x="69850" y="149957"/>
                  <a:pt x="72496" y="151275"/>
                </a:cubicBezTo>
                <a:cubicBezTo>
                  <a:pt x="72496" y="151275"/>
                  <a:pt x="72496" y="151275"/>
                  <a:pt x="114829" y="182909"/>
                </a:cubicBezTo>
                <a:cubicBezTo>
                  <a:pt x="121444" y="188182"/>
                  <a:pt x="125413" y="197409"/>
                  <a:pt x="122767" y="205317"/>
                </a:cubicBezTo>
                <a:cubicBezTo>
                  <a:pt x="122767" y="205317"/>
                  <a:pt x="122767" y="205317"/>
                  <a:pt x="105569" y="255405"/>
                </a:cubicBezTo>
                <a:cubicBezTo>
                  <a:pt x="104246" y="259360"/>
                  <a:pt x="106892" y="260678"/>
                  <a:pt x="108215" y="261996"/>
                </a:cubicBezTo>
                <a:cubicBezTo>
                  <a:pt x="108215" y="261996"/>
                  <a:pt x="110861" y="263314"/>
                  <a:pt x="114829" y="261996"/>
                </a:cubicBezTo>
                <a:cubicBezTo>
                  <a:pt x="114829" y="261996"/>
                  <a:pt x="114829" y="261996"/>
                  <a:pt x="157163" y="230361"/>
                </a:cubicBezTo>
                <a:cubicBezTo>
                  <a:pt x="165100" y="225089"/>
                  <a:pt x="173038" y="225089"/>
                  <a:pt x="180975" y="230361"/>
                </a:cubicBezTo>
                <a:cubicBezTo>
                  <a:pt x="180975" y="230361"/>
                  <a:pt x="180975" y="230361"/>
                  <a:pt x="223309" y="261996"/>
                </a:cubicBezTo>
                <a:cubicBezTo>
                  <a:pt x="227278" y="263314"/>
                  <a:pt x="229923" y="261996"/>
                  <a:pt x="229923" y="261996"/>
                </a:cubicBezTo>
                <a:cubicBezTo>
                  <a:pt x="231246" y="260678"/>
                  <a:pt x="233892" y="259360"/>
                  <a:pt x="232569" y="255405"/>
                </a:cubicBezTo>
                <a:cubicBezTo>
                  <a:pt x="232569" y="255405"/>
                  <a:pt x="232569" y="255405"/>
                  <a:pt x="215371" y="205317"/>
                </a:cubicBezTo>
                <a:cubicBezTo>
                  <a:pt x="212725" y="197409"/>
                  <a:pt x="216694" y="188182"/>
                  <a:pt x="223309" y="182909"/>
                </a:cubicBezTo>
                <a:cubicBezTo>
                  <a:pt x="223309" y="182909"/>
                  <a:pt x="223309" y="182909"/>
                  <a:pt x="265642" y="151275"/>
                </a:cubicBezTo>
                <a:cubicBezTo>
                  <a:pt x="268288" y="149957"/>
                  <a:pt x="268288" y="146002"/>
                  <a:pt x="268288" y="146002"/>
                </a:cubicBezTo>
                <a:cubicBezTo>
                  <a:pt x="266965" y="144684"/>
                  <a:pt x="266965" y="142048"/>
                  <a:pt x="262996" y="142048"/>
                </a:cubicBezTo>
                <a:cubicBezTo>
                  <a:pt x="262996" y="142048"/>
                  <a:pt x="262996" y="142048"/>
                  <a:pt x="208757" y="142048"/>
                </a:cubicBezTo>
                <a:cubicBezTo>
                  <a:pt x="200819" y="142048"/>
                  <a:pt x="194205" y="136776"/>
                  <a:pt x="191559" y="128867"/>
                </a:cubicBezTo>
                <a:cubicBezTo>
                  <a:pt x="191559" y="128867"/>
                  <a:pt x="191559" y="128867"/>
                  <a:pt x="174361" y="77461"/>
                </a:cubicBezTo>
                <a:cubicBezTo>
                  <a:pt x="173038" y="74824"/>
                  <a:pt x="170392" y="74824"/>
                  <a:pt x="169069" y="74824"/>
                </a:cubicBezTo>
                <a:cubicBezTo>
                  <a:pt x="167746" y="74824"/>
                  <a:pt x="165100" y="74824"/>
                  <a:pt x="163777" y="77461"/>
                </a:cubicBezTo>
                <a:cubicBezTo>
                  <a:pt x="163777" y="77461"/>
                  <a:pt x="163777" y="77461"/>
                  <a:pt x="155840" y="101187"/>
                </a:cubicBezTo>
                <a:cubicBezTo>
                  <a:pt x="154517" y="103823"/>
                  <a:pt x="150548" y="106459"/>
                  <a:pt x="147902" y="105141"/>
                </a:cubicBezTo>
                <a:cubicBezTo>
                  <a:pt x="143934" y="103823"/>
                  <a:pt x="142611" y="99869"/>
                  <a:pt x="142611" y="95914"/>
                </a:cubicBezTo>
                <a:cubicBezTo>
                  <a:pt x="142611" y="95914"/>
                  <a:pt x="142611" y="95914"/>
                  <a:pt x="150548" y="73506"/>
                </a:cubicBezTo>
                <a:cubicBezTo>
                  <a:pt x="153194" y="65598"/>
                  <a:pt x="161132" y="60325"/>
                  <a:pt x="169069" y="60325"/>
                </a:cubicBezTo>
                <a:close/>
                <a:moveTo>
                  <a:pt x="169069" y="0"/>
                </a:moveTo>
                <a:cubicBezTo>
                  <a:pt x="262850" y="0"/>
                  <a:pt x="338138" y="74935"/>
                  <a:pt x="338138" y="168275"/>
                </a:cubicBezTo>
                <a:cubicBezTo>
                  <a:pt x="338138" y="226120"/>
                  <a:pt x="309079" y="278706"/>
                  <a:pt x="260208" y="310257"/>
                </a:cubicBezTo>
                <a:cubicBezTo>
                  <a:pt x="256245" y="312887"/>
                  <a:pt x="252283" y="311572"/>
                  <a:pt x="250962" y="307628"/>
                </a:cubicBezTo>
                <a:cubicBezTo>
                  <a:pt x="248320" y="304999"/>
                  <a:pt x="249641" y="301055"/>
                  <a:pt x="252283" y="298425"/>
                </a:cubicBezTo>
                <a:cubicBezTo>
                  <a:pt x="297192" y="269503"/>
                  <a:pt x="324930" y="220861"/>
                  <a:pt x="324930" y="168275"/>
                </a:cubicBezTo>
                <a:cubicBezTo>
                  <a:pt x="324930" y="82823"/>
                  <a:pt x="254924" y="13147"/>
                  <a:pt x="169069" y="13147"/>
                </a:cubicBezTo>
                <a:cubicBezTo>
                  <a:pt x="83214" y="13147"/>
                  <a:pt x="13209" y="82823"/>
                  <a:pt x="13209" y="168275"/>
                </a:cubicBezTo>
                <a:cubicBezTo>
                  <a:pt x="13209" y="253727"/>
                  <a:pt x="83214" y="323404"/>
                  <a:pt x="169069" y="323404"/>
                </a:cubicBezTo>
                <a:cubicBezTo>
                  <a:pt x="173032" y="323404"/>
                  <a:pt x="175673" y="326033"/>
                  <a:pt x="175673" y="329977"/>
                </a:cubicBezTo>
                <a:cubicBezTo>
                  <a:pt x="175673" y="333921"/>
                  <a:pt x="173032" y="336550"/>
                  <a:pt x="169069" y="336550"/>
                </a:cubicBezTo>
                <a:cubicBezTo>
                  <a:pt x="75289" y="336550"/>
                  <a:pt x="0" y="261615"/>
                  <a:pt x="0" y="168275"/>
                </a:cubicBezTo>
                <a:cubicBezTo>
                  <a:pt x="0" y="74935"/>
                  <a:pt x="75289" y="0"/>
                  <a:pt x="16906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b="1">
              <a:cs typeface="+mn-ea"/>
              <a:sym typeface="+mn-lt"/>
            </a:endParaRPr>
          </a:p>
        </p:txBody>
      </p:sp>
      <p:sp>
        <p:nvSpPr>
          <p:cNvPr id="4" name="TextBox 41"/>
          <p:cNvSpPr txBox="1"/>
          <p:nvPr/>
        </p:nvSpPr>
        <p:spPr>
          <a:xfrm>
            <a:off x="4773246" y="447020"/>
            <a:ext cx="2767330" cy="614680"/>
          </a:xfrm>
          <a:prstGeom prst="rect">
            <a:avLst/>
          </a:prstGeom>
          <a:noFill/>
        </p:spPr>
        <p:txBody>
          <a:bodyPr wrap="none" lIns="96433" tIns="48216" rIns="96433" bIns="48216" rtlCol="0">
            <a:spAutoFit/>
          </a:bodyPr>
          <a:p>
            <a:pPr defTabSz="964565">
              <a:buClrTx/>
              <a:buSzTx/>
              <a:buFontTx/>
            </a:pPr>
            <a:r>
              <a:rPr lang="zh-CN" altLang="en-US" sz="3375" b="1" dirty="0">
                <a:latin typeface="微软雅黑" panose="020B0503020204020204" charset="-122"/>
                <a:ea typeface="微软雅黑" panose="020B0503020204020204" charset="-122"/>
                <a:cs typeface="微软雅黑" panose="020B0503020204020204" charset="-122"/>
                <a:sym typeface="+mn-lt"/>
              </a:rPr>
              <a:t>创新性（二）</a:t>
            </a:r>
            <a:endParaRPr lang="zh-CN" altLang="en-US" sz="3375" b="1" dirty="0">
              <a:latin typeface="微软雅黑" panose="020B0503020204020204" charset="-122"/>
              <a:ea typeface="微软雅黑" panose="020B0503020204020204" charset="-122"/>
              <a:cs typeface="微软雅黑" panose="020B0503020204020204" charset="-122"/>
              <a:sym typeface="+mn-lt"/>
            </a:endParaRPr>
          </a:p>
        </p:txBody>
      </p:sp>
      <p:sp>
        <p:nvSpPr>
          <p:cNvPr id="9" name="文本框 8"/>
          <p:cNvSpPr txBox="1"/>
          <p:nvPr/>
        </p:nvSpPr>
        <p:spPr>
          <a:xfrm>
            <a:off x="2524125" y="4357370"/>
            <a:ext cx="8520430" cy="1606550"/>
          </a:xfrm>
          <a:prstGeom prst="rect">
            <a:avLst/>
          </a:prstGeom>
          <a:noFill/>
        </p:spPr>
        <p:txBody>
          <a:bodyPr wrap="square" rtlCol="0" anchor="t">
            <a:noAutofit/>
          </a:bodyPr>
          <a:p>
            <a:pPr eaLnBrk="1" latinLnBrk="0" hangingPunct="1">
              <a:lnSpc>
                <a:spcPts val="3660"/>
              </a:lnSpc>
            </a:pPr>
            <a:r>
              <a:rPr lang="zh-CN" altLang="en-US" sz="2000" b="1" kern="0" dirty="0">
                <a:solidFill>
                  <a:sysClr val="windowText" lastClr="000000">
                    <a:lumMod val="85000"/>
                    <a:lumOff val="15000"/>
                  </a:sysClr>
                </a:solidFill>
                <a:latin typeface="+mj-ea"/>
                <a:ea typeface="+mj-ea"/>
                <a:cs typeface="+mn-ea"/>
                <a:sym typeface="+mn-lt"/>
              </a:rPr>
              <a:t>减少医疗垃圾，降低成本</a:t>
            </a:r>
            <a:endParaRPr lang="zh-CN" altLang="en-US" sz="2000" b="1" kern="0" dirty="0">
              <a:solidFill>
                <a:sysClr val="windowText" lastClr="000000">
                  <a:lumMod val="85000"/>
                  <a:lumOff val="15000"/>
                </a:sysClr>
              </a:solidFill>
              <a:latin typeface="+mj-ea"/>
              <a:ea typeface="+mj-ea"/>
              <a:cs typeface="+mn-ea"/>
              <a:sym typeface="+mn-lt"/>
            </a:endParaRPr>
          </a:p>
          <a:p>
            <a:pPr eaLnBrk="1" latinLnBrk="0" hangingPunct="1">
              <a:lnSpc>
                <a:spcPts val="3660"/>
              </a:lnSpc>
            </a:pPr>
            <a:r>
              <a:rPr lang="zh-CN" altLang="en-US" kern="0" dirty="0">
                <a:solidFill>
                  <a:sysClr val="windowText" lastClr="000000">
                    <a:lumMod val="85000"/>
                    <a:lumOff val="15000"/>
                  </a:sysClr>
                </a:solidFill>
                <a:latin typeface="+mj-ea"/>
                <a:ea typeface="+mj-ea"/>
                <a:cs typeface="+mn-ea"/>
                <a:sym typeface="+mn-lt"/>
              </a:rPr>
              <a:t>减少医疗垃圾的处理成本，本品规格为</a:t>
            </a:r>
            <a:r>
              <a:rPr lang="en-US" altLang="zh-CN" kern="0" dirty="0">
                <a:solidFill>
                  <a:sysClr val="windowText" lastClr="000000">
                    <a:lumMod val="85000"/>
                    <a:lumOff val="15000"/>
                  </a:sysClr>
                </a:solidFill>
                <a:latin typeface="+mj-ea"/>
                <a:ea typeface="+mj-ea"/>
                <a:cs typeface="+mn-ea"/>
                <a:sym typeface="+mn-lt"/>
              </a:rPr>
              <a:t>6g</a:t>
            </a:r>
            <a:r>
              <a:rPr lang="zh-CN" altLang="en-US" kern="0" dirty="0">
                <a:solidFill>
                  <a:sysClr val="windowText" lastClr="000000">
                    <a:lumMod val="85000"/>
                    <a:lumOff val="15000"/>
                  </a:sysClr>
                </a:solidFill>
                <a:latin typeface="+mj-ea"/>
                <a:ea typeface="+mj-ea"/>
                <a:cs typeface="+mn-ea"/>
                <a:sym typeface="+mn-lt"/>
              </a:rPr>
              <a:t>，与原奥拉西坦注射剂（</a:t>
            </a:r>
            <a:r>
              <a:rPr lang="en-US" altLang="zh-CN" kern="0" dirty="0">
                <a:solidFill>
                  <a:sysClr val="windowText" lastClr="000000">
                    <a:lumMod val="85000"/>
                    <a:lumOff val="15000"/>
                  </a:sysClr>
                </a:solidFill>
                <a:latin typeface="+mj-ea"/>
                <a:ea typeface="+mj-ea"/>
                <a:cs typeface="+mn-ea"/>
                <a:sym typeface="+mn-lt"/>
              </a:rPr>
              <a:t>1g/</a:t>
            </a:r>
            <a:r>
              <a:rPr lang="zh-CN" altLang="en-US" kern="0" dirty="0">
                <a:solidFill>
                  <a:sysClr val="windowText" lastClr="000000">
                    <a:lumMod val="85000"/>
                    <a:lumOff val="15000"/>
                  </a:sysClr>
                </a:solidFill>
                <a:latin typeface="+mj-ea"/>
                <a:ea typeface="+mj-ea"/>
                <a:cs typeface="+mn-ea"/>
                <a:sym typeface="+mn-lt"/>
              </a:rPr>
              <a:t>支）</a:t>
            </a:r>
            <a:r>
              <a:rPr lang="en-US" altLang="zh-CN" kern="0" dirty="0">
                <a:solidFill>
                  <a:sysClr val="windowText" lastClr="000000">
                    <a:lumMod val="85000"/>
                    <a:lumOff val="15000"/>
                  </a:sysClr>
                </a:solidFill>
                <a:latin typeface="+mj-ea"/>
                <a:ea typeface="+mj-ea"/>
                <a:cs typeface="+mn-ea"/>
                <a:sym typeface="+mn-lt"/>
              </a:rPr>
              <a:t>6</a:t>
            </a:r>
            <a:r>
              <a:rPr lang="zh-CN" altLang="en-US" kern="0" dirty="0">
                <a:solidFill>
                  <a:sysClr val="windowText" lastClr="000000">
                    <a:lumMod val="85000"/>
                    <a:lumOff val="15000"/>
                  </a:sysClr>
                </a:solidFill>
                <a:latin typeface="+mj-ea"/>
                <a:ea typeface="+mj-ea"/>
                <a:cs typeface="+mn-ea"/>
                <a:sym typeface="+mn-lt"/>
              </a:rPr>
              <a:t>支相比，能够有效降低患者用药成本。</a:t>
            </a:r>
            <a:endParaRPr lang="zh-CN" altLang="en-US" kern="0" dirty="0">
              <a:solidFill>
                <a:sysClr val="windowText" lastClr="000000">
                  <a:lumMod val="85000"/>
                  <a:lumOff val="15000"/>
                </a:sysClr>
              </a:solidFill>
              <a:latin typeface="+mj-ea"/>
              <a:ea typeface="+mj-ea"/>
              <a:cs typeface="+mn-ea"/>
              <a:sym typeface="+mn-lt"/>
            </a:endParaRPr>
          </a:p>
          <a:p>
            <a:pPr eaLnBrk="1" latinLnBrk="0" hangingPunct="1">
              <a:lnSpc>
                <a:spcPts val="3660"/>
              </a:lnSpc>
            </a:pPr>
            <a:endParaRPr lang="zh-CN" altLang="en-US" kern="0" dirty="0">
              <a:solidFill>
                <a:sysClr val="windowText" lastClr="000000">
                  <a:lumMod val="85000"/>
                  <a:lumOff val="15000"/>
                </a:sysClr>
              </a:solidFill>
              <a:latin typeface="+mj-ea"/>
              <a:ea typeface="+mj-ea"/>
              <a:cs typeface="+mn-ea"/>
              <a:sym typeface="+mn-lt"/>
            </a:endParaRPr>
          </a:p>
        </p:txBody>
      </p:sp>
      <p:sp>
        <p:nvSpPr>
          <p:cNvPr id="15" name="文本框 14"/>
          <p:cNvSpPr txBox="1"/>
          <p:nvPr/>
        </p:nvSpPr>
        <p:spPr>
          <a:xfrm>
            <a:off x="596265" y="1170305"/>
            <a:ext cx="5693410" cy="474980"/>
          </a:xfrm>
          <a:prstGeom prst="rect">
            <a:avLst/>
          </a:prstGeom>
          <a:noFill/>
        </p:spPr>
        <p:txBody>
          <a:bodyPr wrap="square" rtlCol="0">
            <a:noAutofit/>
            <a:scene3d>
              <a:camera prst="orthographicFront"/>
              <a:lightRig rig="threePt" dir="t"/>
            </a:scene3d>
          </a:bodyPr>
          <a:p>
            <a:r>
              <a:rPr lang="zh-CN" altLang="en-US" sz="3200" dirty="0" smtClean="0">
                <a:ln w="22225">
                  <a:solidFill>
                    <a:schemeClr val="accent2"/>
                  </a:solidFill>
                  <a:prstDash val="solid"/>
                </a:ln>
                <a:solidFill>
                  <a:schemeClr val="accent2">
                    <a:lumMod val="40000"/>
                    <a:lumOff val="60000"/>
                  </a:schemeClr>
                </a:solidFill>
                <a:effectLst/>
                <a:latin typeface="+mj-ea"/>
                <a:ea typeface="+mj-ea"/>
                <a:sym typeface="+mn-ea"/>
              </a:rPr>
              <a:t>应用创新</a:t>
            </a:r>
            <a:endParaRPr lang="zh-CN" altLang="en-US" sz="3200" dirty="0" smtClean="0">
              <a:ln w="22225">
                <a:solidFill>
                  <a:schemeClr val="accent2"/>
                </a:solidFill>
                <a:prstDash val="solid"/>
              </a:ln>
              <a:solidFill>
                <a:schemeClr val="accent2">
                  <a:lumMod val="40000"/>
                  <a:lumOff val="60000"/>
                </a:schemeClr>
              </a:solidFill>
              <a:effectLst/>
              <a:latin typeface="+mj-ea"/>
              <a:ea typeface="+mj-ea"/>
            </a:endParaRPr>
          </a:p>
        </p:txBody>
      </p:sp>
      <p:sp>
        <p:nvSpPr>
          <p:cNvPr id="17" name="Freeform 16"/>
          <p:cNvSpPr>
            <a:spLocks noEditPoints="1"/>
          </p:cNvSpPr>
          <p:nvPr/>
        </p:nvSpPr>
        <p:spPr bwMode="auto">
          <a:xfrm>
            <a:off x="1100773" y="1897698"/>
            <a:ext cx="649288" cy="769937"/>
          </a:xfrm>
          <a:custGeom>
            <a:avLst/>
            <a:gdLst>
              <a:gd name="T0" fmla="*/ 14 w 113"/>
              <a:gd name="T1" fmla="*/ 21 h 133"/>
              <a:gd name="T2" fmla="*/ 13 w 113"/>
              <a:gd name="T3" fmla="*/ 29 h 133"/>
              <a:gd name="T4" fmla="*/ 14 w 113"/>
              <a:gd name="T5" fmla="*/ 32 h 133"/>
              <a:gd name="T6" fmla="*/ 58 w 113"/>
              <a:gd name="T7" fmla="*/ 107 h 133"/>
              <a:gd name="T8" fmla="*/ 53 w 113"/>
              <a:gd name="T9" fmla="*/ 116 h 133"/>
              <a:gd name="T10" fmla="*/ 59 w 113"/>
              <a:gd name="T11" fmla="*/ 123 h 133"/>
              <a:gd name="T12" fmla="*/ 81 w 113"/>
              <a:gd name="T13" fmla="*/ 116 h 133"/>
              <a:gd name="T14" fmla="*/ 81 w 113"/>
              <a:gd name="T15" fmla="*/ 133 h 133"/>
              <a:gd name="T16" fmla="*/ 105 w 113"/>
              <a:gd name="T17" fmla="*/ 94 h 133"/>
              <a:gd name="T18" fmla="*/ 91 w 113"/>
              <a:gd name="T19" fmla="*/ 94 h 133"/>
              <a:gd name="T20" fmla="*/ 107 w 113"/>
              <a:gd name="T21" fmla="*/ 72 h 133"/>
              <a:gd name="T22" fmla="*/ 101 w 113"/>
              <a:gd name="T23" fmla="*/ 71 h 133"/>
              <a:gd name="T24" fmla="*/ 92 w 113"/>
              <a:gd name="T25" fmla="*/ 75 h 133"/>
              <a:gd name="T26" fmla="*/ 29 w 113"/>
              <a:gd name="T27" fmla="*/ 18 h 133"/>
              <a:gd name="T28" fmla="*/ 25 w 113"/>
              <a:gd name="T29" fmla="*/ 18 h 133"/>
              <a:gd name="T30" fmla="*/ 17 w 113"/>
              <a:gd name="T31" fmla="*/ 17 h 133"/>
              <a:gd name="T32" fmla="*/ 1 w 113"/>
              <a:gd name="T33" fmla="*/ 1 h 133"/>
              <a:gd name="T34" fmla="*/ 0 w 113"/>
              <a:gd name="T35" fmla="*/ 3 h 133"/>
              <a:gd name="T36" fmla="*/ 20 w 113"/>
              <a:gd name="T37" fmla="*/ 40 h 133"/>
              <a:gd name="T38" fmla="*/ 39 w 113"/>
              <a:gd name="T39" fmla="*/ 26 h 133"/>
              <a:gd name="T40" fmla="*/ 37 w 113"/>
              <a:gd name="T41" fmla="*/ 39 h 133"/>
              <a:gd name="T42" fmla="*/ 38 w 113"/>
              <a:gd name="T43" fmla="*/ 47 h 133"/>
              <a:gd name="T44" fmla="*/ 50 w 113"/>
              <a:gd name="T45" fmla="*/ 40 h 133"/>
              <a:gd name="T46" fmla="*/ 47 w 113"/>
              <a:gd name="T47" fmla="*/ 51 h 133"/>
              <a:gd name="T48" fmla="*/ 48 w 113"/>
              <a:gd name="T49" fmla="*/ 59 h 133"/>
              <a:gd name="T50" fmla="*/ 60 w 113"/>
              <a:gd name="T51" fmla="*/ 52 h 133"/>
              <a:gd name="T52" fmla="*/ 57 w 113"/>
              <a:gd name="T53" fmla="*/ 64 h 133"/>
              <a:gd name="T54" fmla="*/ 58 w 113"/>
              <a:gd name="T55" fmla="*/ 71 h 133"/>
              <a:gd name="T56" fmla="*/ 70 w 113"/>
              <a:gd name="T57" fmla="*/ 64 h 133"/>
              <a:gd name="T58" fmla="*/ 67 w 113"/>
              <a:gd name="T59" fmla="*/ 76 h 133"/>
              <a:gd name="T60" fmla="*/ 68 w 113"/>
              <a:gd name="T61" fmla="*/ 84 h 133"/>
              <a:gd name="T62" fmla="*/ 80 w 113"/>
              <a:gd name="T63" fmla="*/ 76 h 133"/>
              <a:gd name="T64" fmla="*/ 84 w 113"/>
              <a:gd name="T65" fmla="*/ 85 h 133"/>
              <a:gd name="T66" fmla="*/ 66 w 113"/>
              <a:gd name="T67" fmla="*/ 100 h 133"/>
              <a:gd name="T68" fmla="*/ 20 w 113"/>
              <a:gd name="T69" fmla="*/ 4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133">
                <a:moveTo>
                  <a:pt x="1" y="4"/>
                </a:moveTo>
                <a:cubicBezTo>
                  <a:pt x="14" y="21"/>
                  <a:pt x="14" y="21"/>
                  <a:pt x="14" y="21"/>
                </a:cubicBezTo>
                <a:cubicBezTo>
                  <a:pt x="14" y="21"/>
                  <a:pt x="14" y="21"/>
                  <a:pt x="14" y="21"/>
                </a:cubicBezTo>
                <a:cubicBezTo>
                  <a:pt x="12" y="23"/>
                  <a:pt x="11" y="26"/>
                  <a:pt x="13" y="29"/>
                </a:cubicBezTo>
                <a:cubicBezTo>
                  <a:pt x="14" y="29"/>
                  <a:pt x="15" y="30"/>
                  <a:pt x="16" y="30"/>
                </a:cubicBezTo>
                <a:cubicBezTo>
                  <a:pt x="14" y="32"/>
                  <a:pt x="14" y="32"/>
                  <a:pt x="14" y="32"/>
                </a:cubicBezTo>
                <a:cubicBezTo>
                  <a:pt x="9" y="37"/>
                  <a:pt x="8" y="45"/>
                  <a:pt x="12" y="50"/>
                </a:cubicBezTo>
                <a:cubicBezTo>
                  <a:pt x="58" y="107"/>
                  <a:pt x="58" y="107"/>
                  <a:pt x="58" y="107"/>
                </a:cubicBezTo>
                <a:cubicBezTo>
                  <a:pt x="59" y="107"/>
                  <a:pt x="60" y="108"/>
                  <a:pt x="61" y="109"/>
                </a:cubicBezTo>
                <a:cubicBezTo>
                  <a:pt x="53" y="116"/>
                  <a:pt x="53" y="116"/>
                  <a:pt x="53" y="116"/>
                </a:cubicBezTo>
                <a:cubicBezTo>
                  <a:pt x="51" y="117"/>
                  <a:pt x="51" y="120"/>
                  <a:pt x="53" y="122"/>
                </a:cubicBezTo>
                <a:cubicBezTo>
                  <a:pt x="55" y="124"/>
                  <a:pt x="58" y="125"/>
                  <a:pt x="59" y="123"/>
                </a:cubicBezTo>
                <a:cubicBezTo>
                  <a:pt x="75" y="108"/>
                  <a:pt x="75" y="108"/>
                  <a:pt x="75" y="108"/>
                </a:cubicBezTo>
                <a:cubicBezTo>
                  <a:pt x="81" y="116"/>
                  <a:pt x="81" y="116"/>
                  <a:pt x="81" y="116"/>
                </a:cubicBezTo>
                <a:cubicBezTo>
                  <a:pt x="73" y="123"/>
                  <a:pt x="73" y="123"/>
                  <a:pt x="73" y="123"/>
                </a:cubicBezTo>
                <a:cubicBezTo>
                  <a:pt x="81" y="133"/>
                  <a:pt x="81" y="133"/>
                  <a:pt x="81" y="133"/>
                </a:cubicBezTo>
                <a:cubicBezTo>
                  <a:pt x="113" y="103"/>
                  <a:pt x="113" y="103"/>
                  <a:pt x="113" y="103"/>
                </a:cubicBezTo>
                <a:cubicBezTo>
                  <a:pt x="105" y="94"/>
                  <a:pt x="105" y="94"/>
                  <a:pt x="105" y="94"/>
                </a:cubicBezTo>
                <a:cubicBezTo>
                  <a:pt x="97" y="101"/>
                  <a:pt x="97" y="101"/>
                  <a:pt x="97" y="101"/>
                </a:cubicBezTo>
                <a:cubicBezTo>
                  <a:pt x="91" y="94"/>
                  <a:pt x="91" y="94"/>
                  <a:pt x="91" y="94"/>
                </a:cubicBezTo>
                <a:cubicBezTo>
                  <a:pt x="107" y="79"/>
                  <a:pt x="107" y="79"/>
                  <a:pt x="107" y="79"/>
                </a:cubicBezTo>
                <a:cubicBezTo>
                  <a:pt x="108" y="77"/>
                  <a:pt x="109" y="74"/>
                  <a:pt x="107" y="72"/>
                </a:cubicBezTo>
                <a:cubicBezTo>
                  <a:pt x="106" y="70"/>
                  <a:pt x="103" y="70"/>
                  <a:pt x="101" y="71"/>
                </a:cubicBezTo>
                <a:cubicBezTo>
                  <a:pt x="101" y="71"/>
                  <a:pt x="101" y="71"/>
                  <a:pt x="101" y="71"/>
                </a:cubicBezTo>
                <a:cubicBezTo>
                  <a:pt x="94" y="78"/>
                  <a:pt x="94" y="78"/>
                  <a:pt x="94" y="78"/>
                </a:cubicBezTo>
                <a:cubicBezTo>
                  <a:pt x="93" y="77"/>
                  <a:pt x="93" y="76"/>
                  <a:pt x="92" y="75"/>
                </a:cubicBezTo>
                <a:cubicBezTo>
                  <a:pt x="46" y="19"/>
                  <a:pt x="46" y="19"/>
                  <a:pt x="46" y="19"/>
                </a:cubicBezTo>
                <a:cubicBezTo>
                  <a:pt x="42" y="14"/>
                  <a:pt x="34" y="13"/>
                  <a:pt x="29" y="18"/>
                </a:cubicBezTo>
                <a:cubicBezTo>
                  <a:pt x="26" y="21"/>
                  <a:pt x="26" y="21"/>
                  <a:pt x="26" y="21"/>
                </a:cubicBezTo>
                <a:cubicBezTo>
                  <a:pt x="26" y="20"/>
                  <a:pt x="26" y="19"/>
                  <a:pt x="25" y="18"/>
                </a:cubicBezTo>
                <a:cubicBezTo>
                  <a:pt x="23" y="16"/>
                  <a:pt x="20" y="15"/>
                  <a:pt x="17" y="17"/>
                </a:cubicBezTo>
                <a:cubicBezTo>
                  <a:pt x="17" y="17"/>
                  <a:pt x="17" y="17"/>
                  <a:pt x="17" y="17"/>
                </a:cubicBezTo>
                <a:cubicBezTo>
                  <a:pt x="4" y="1"/>
                  <a:pt x="4" y="1"/>
                  <a:pt x="4" y="1"/>
                </a:cubicBezTo>
                <a:cubicBezTo>
                  <a:pt x="4" y="0"/>
                  <a:pt x="2" y="0"/>
                  <a:pt x="1" y="1"/>
                </a:cubicBezTo>
                <a:cubicBezTo>
                  <a:pt x="1" y="1"/>
                  <a:pt x="1" y="1"/>
                  <a:pt x="1" y="1"/>
                </a:cubicBezTo>
                <a:cubicBezTo>
                  <a:pt x="1" y="1"/>
                  <a:pt x="0" y="2"/>
                  <a:pt x="0" y="3"/>
                </a:cubicBezTo>
                <a:cubicBezTo>
                  <a:pt x="0" y="3"/>
                  <a:pt x="0" y="4"/>
                  <a:pt x="1" y="4"/>
                </a:cubicBezTo>
                <a:close/>
                <a:moveTo>
                  <a:pt x="20" y="40"/>
                </a:moveTo>
                <a:cubicBezTo>
                  <a:pt x="36" y="26"/>
                  <a:pt x="36" y="26"/>
                  <a:pt x="36" y="26"/>
                </a:cubicBezTo>
                <a:cubicBezTo>
                  <a:pt x="37" y="25"/>
                  <a:pt x="38" y="25"/>
                  <a:pt x="39" y="26"/>
                </a:cubicBezTo>
                <a:cubicBezTo>
                  <a:pt x="44" y="33"/>
                  <a:pt x="44" y="33"/>
                  <a:pt x="44" y="33"/>
                </a:cubicBezTo>
                <a:cubicBezTo>
                  <a:pt x="37" y="39"/>
                  <a:pt x="37" y="39"/>
                  <a:pt x="37" y="39"/>
                </a:cubicBezTo>
                <a:cubicBezTo>
                  <a:pt x="36" y="40"/>
                  <a:pt x="35" y="42"/>
                  <a:pt x="36" y="43"/>
                </a:cubicBezTo>
                <a:cubicBezTo>
                  <a:pt x="36" y="45"/>
                  <a:pt x="37" y="46"/>
                  <a:pt x="38" y="47"/>
                </a:cubicBezTo>
                <a:cubicBezTo>
                  <a:pt x="40" y="48"/>
                  <a:pt x="42" y="47"/>
                  <a:pt x="43" y="46"/>
                </a:cubicBezTo>
                <a:cubicBezTo>
                  <a:pt x="50" y="40"/>
                  <a:pt x="50" y="40"/>
                  <a:pt x="50" y="40"/>
                </a:cubicBezTo>
                <a:cubicBezTo>
                  <a:pt x="54" y="45"/>
                  <a:pt x="54" y="45"/>
                  <a:pt x="54" y="45"/>
                </a:cubicBezTo>
                <a:cubicBezTo>
                  <a:pt x="47" y="51"/>
                  <a:pt x="47" y="51"/>
                  <a:pt x="47" y="51"/>
                </a:cubicBezTo>
                <a:cubicBezTo>
                  <a:pt x="46" y="52"/>
                  <a:pt x="45" y="54"/>
                  <a:pt x="46" y="56"/>
                </a:cubicBezTo>
                <a:cubicBezTo>
                  <a:pt x="46" y="57"/>
                  <a:pt x="47" y="59"/>
                  <a:pt x="48" y="59"/>
                </a:cubicBezTo>
                <a:cubicBezTo>
                  <a:pt x="50" y="60"/>
                  <a:pt x="52" y="59"/>
                  <a:pt x="53" y="58"/>
                </a:cubicBezTo>
                <a:cubicBezTo>
                  <a:pt x="60" y="52"/>
                  <a:pt x="60" y="52"/>
                  <a:pt x="60" y="52"/>
                </a:cubicBezTo>
                <a:cubicBezTo>
                  <a:pt x="64" y="57"/>
                  <a:pt x="64" y="57"/>
                  <a:pt x="64" y="57"/>
                </a:cubicBezTo>
                <a:cubicBezTo>
                  <a:pt x="57" y="64"/>
                  <a:pt x="57" y="64"/>
                  <a:pt x="57" y="64"/>
                </a:cubicBezTo>
                <a:cubicBezTo>
                  <a:pt x="56" y="65"/>
                  <a:pt x="55" y="66"/>
                  <a:pt x="55" y="68"/>
                </a:cubicBezTo>
                <a:cubicBezTo>
                  <a:pt x="56" y="70"/>
                  <a:pt x="57" y="71"/>
                  <a:pt x="58" y="71"/>
                </a:cubicBezTo>
                <a:cubicBezTo>
                  <a:pt x="60" y="72"/>
                  <a:pt x="61" y="72"/>
                  <a:pt x="63" y="71"/>
                </a:cubicBezTo>
                <a:cubicBezTo>
                  <a:pt x="70" y="64"/>
                  <a:pt x="70" y="64"/>
                  <a:pt x="70" y="64"/>
                </a:cubicBezTo>
                <a:cubicBezTo>
                  <a:pt x="74" y="69"/>
                  <a:pt x="74" y="69"/>
                  <a:pt x="74" y="69"/>
                </a:cubicBezTo>
                <a:cubicBezTo>
                  <a:pt x="67" y="76"/>
                  <a:pt x="67" y="76"/>
                  <a:pt x="67" y="76"/>
                </a:cubicBezTo>
                <a:cubicBezTo>
                  <a:pt x="66" y="77"/>
                  <a:pt x="65" y="79"/>
                  <a:pt x="65" y="80"/>
                </a:cubicBezTo>
                <a:cubicBezTo>
                  <a:pt x="66" y="82"/>
                  <a:pt x="67" y="83"/>
                  <a:pt x="68" y="84"/>
                </a:cubicBezTo>
                <a:cubicBezTo>
                  <a:pt x="70" y="84"/>
                  <a:pt x="71" y="84"/>
                  <a:pt x="73" y="83"/>
                </a:cubicBezTo>
                <a:cubicBezTo>
                  <a:pt x="80" y="76"/>
                  <a:pt x="80" y="76"/>
                  <a:pt x="80" y="76"/>
                </a:cubicBezTo>
                <a:cubicBezTo>
                  <a:pt x="85" y="82"/>
                  <a:pt x="85" y="82"/>
                  <a:pt x="85" y="82"/>
                </a:cubicBezTo>
                <a:cubicBezTo>
                  <a:pt x="85" y="83"/>
                  <a:pt x="85" y="84"/>
                  <a:pt x="84" y="85"/>
                </a:cubicBezTo>
                <a:cubicBezTo>
                  <a:pt x="68" y="100"/>
                  <a:pt x="68" y="100"/>
                  <a:pt x="68" y="100"/>
                </a:cubicBezTo>
                <a:cubicBezTo>
                  <a:pt x="67" y="101"/>
                  <a:pt x="66" y="101"/>
                  <a:pt x="66" y="100"/>
                </a:cubicBezTo>
                <a:cubicBezTo>
                  <a:pt x="20" y="43"/>
                  <a:pt x="20" y="43"/>
                  <a:pt x="20" y="43"/>
                </a:cubicBezTo>
                <a:cubicBezTo>
                  <a:pt x="19" y="42"/>
                  <a:pt x="19" y="41"/>
                  <a:pt x="20" y="40"/>
                </a:cubicBezTo>
                <a:close/>
              </a:path>
            </a:pathLst>
          </a:custGeom>
          <a:solidFill>
            <a:srgbClr val="5F74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Freeform 34"/>
          <p:cNvSpPr>
            <a:spLocks noEditPoints="1"/>
          </p:cNvSpPr>
          <p:nvPr/>
        </p:nvSpPr>
        <p:spPr bwMode="auto">
          <a:xfrm>
            <a:off x="939483" y="3144203"/>
            <a:ext cx="874713" cy="763587"/>
          </a:xfrm>
          <a:custGeom>
            <a:avLst/>
            <a:gdLst>
              <a:gd name="T0" fmla="*/ 136 w 152"/>
              <a:gd name="T1" fmla="*/ 26 h 132"/>
              <a:gd name="T2" fmla="*/ 122 w 152"/>
              <a:gd name="T3" fmla="*/ 26 h 132"/>
              <a:gd name="T4" fmla="*/ 122 w 152"/>
              <a:gd name="T5" fmla="*/ 23 h 132"/>
              <a:gd name="T6" fmla="*/ 119 w 152"/>
              <a:gd name="T7" fmla="*/ 21 h 132"/>
              <a:gd name="T8" fmla="*/ 116 w 152"/>
              <a:gd name="T9" fmla="*/ 21 h 132"/>
              <a:gd name="T10" fmla="*/ 116 w 152"/>
              <a:gd name="T11" fmla="*/ 4 h 132"/>
              <a:gd name="T12" fmla="*/ 115 w 152"/>
              <a:gd name="T13" fmla="*/ 1 h 132"/>
              <a:gd name="T14" fmla="*/ 113 w 152"/>
              <a:gd name="T15" fmla="*/ 0 h 132"/>
              <a:gd name="T16" fmla="*/ 40 w 152"/>
              <a:gd name="T17" fmla="*/ 0 h 132"/>
              <a:gd name="T18" fmla="*/ 40 w 152"/>
              <a:gd name="T19" fmla="*/ 0 h 132"/>
              <a:gd name="T20" fmla="*/ 40 w 152"/>
              <a:gd name="T21" fmla="*/ 0 h 132"/>
              <a:gd name="T22" fmla="*/ 37 w 152"/>
              <a:gd name="T23" fmla="*/ 4 h 132"/>
              <a:gd name="T24" fmla="*/ 37 w 152"/>
              <a:gd name="T25" fmla="*/ 21 h 132"/>
              <a:gd name="T26" fmla="*/ 34 w 152"/>
              <a:gd name="T27" fmla="*/ 21 h 132"/>
              <a:gd name="T28" fmla="*/ 33 w 152"/>
              <a:gd name="T29" fmla="*/ 21 h 132"/>
              <a:gd name="T30" fmla="*/ 30 w 152"/>
              <a:gd name="T31" fmla="*/ 23 h 132"/>
              <a:gd name="T32" fmla="*/ 30 w 152"/>
              <a:gd name="T33" fmla="*/ 26 h 132"/>
              <a:gd name="T34" fmla="*/ 17 w 152"/>
              <a:gd name="T35" fmla="*/ 26 h 132"/>
              <a:gd name="T36" fmla="*/ 0 w 152"/>
              <a:gd name="T37" fmla="*/ 43 h 132"/>
              <a:gd name="T38" fmla="*/ 0 w 152"/>
              <a:gd name="T39" fmla="*/ 115 h 132"/>
              <a:gd name="T40" fmla="*/ 17 w 152"/>
              <a:gd name="T41" fmla="*/ 132 h 132"/>
              <a:gd name="T42" fmla="*/ 136 w 152"/>
              <a:gd name="T43" fmla="*/ 132 h 132"/>
              <a:gd name="T44" fmla="*/ 152 w 152"/>
              <a:gd name="T45" fmla="*/ 115 h 132"/>
              <a:gd name="T46" fmla="*/ 152 w 152"/>
              <a:gd name="T47" fmla="*/ 43 h 132"/>
              <a:gd name="T48" fmla="*/ 136 w 152"/>
              <a:gd name="T49" fmla="*/ 26 h 132"/>
              <a:gd name="T50" fmla="*/ 104 w 152"/>
              <a:gd name="T51" fmla="*/ 87 h 132"/>
              <a:gd name="T52" fmla="*/ 84 w 152"/>
              <a:gd name="T53" fmla="*/ 87 h 132"/>
              <a:gd name="T54" fmla="*/ 84 w 152"/>
              <a:gd name="T55" fmla="*/ 110 h 132"/>
              <a:gd name="T56" fmla="*/ 69 w 152"/>
              <a:gd name="T57" fmla="*/ 110 h 132"/>
              <a:gd name="T58" fmla="*/ 69 w 152"/>
              <a:gd name="T59" fmla="*/ 87 h 132"/>
              <a:gd name="T60" fmla="*/ 48 w 152"/>
              <a:gd name="T61" fmla="*/ 87 h 132"/>
              <a:gd name="T62" fmla="*/ 48 w 152"/>
              <a:gd name="T63" fmla="*/ 71 h 132"/>
              <a:gd name="T64" fmla="*/ 69 w 152"/>
              <a:gd name="T65" fmla="*/ 71 h 132"/>
              <a:gd name="T66" fmla="*/ 69 w 152"/>
              <a:gd name="T67" fmla="*/ 48 h 132"/>
              <a:gd name="T68" fmla="*/ 84 w 152"/>
              <a:gd name="T69" fmla="*/ 48 h 132"/>
              <a:gd name="T70" fmla="*/ 84 w 152"/>
              <a:gd name="T71" fmla="*/ 71 h 132"/>
              <a:gd name="T72" fmla="*/ 104 w 152"/>
              <a:gd name="T73" fmla="*/ 71 h 132"/>
              <a:gd name="T74" fmla="*/ 104 w 152"/>
              <a:gd name="T75" fmla="*/ 87 h 132"/>
              <a:gd name="T76" fmla="*/ 109 w 152"/>
              <a:gd name="T77" fmla="*/ 21 h 132"/>
              <a:gd name="T78" fmla="*/ 107 w 152"/>
              <a:gd name="T79" fmla="*/ 21 h 132"/>
              <a:gd name="T80" fmla="*/ 106 w 152"/>
              <a:gd name="T81" fmla="*/ 21 h 132"/>
              <a:gd name="T82" fmla="*/ 104 w 152"/>
              <a:gd name="T83" fmla="*/ 23 h 132"/>
              <a:gd name="T84" fmla="*/ 104 w 152"/>
              <a:gd name="T85" fmla="*/ 26 h 132"/>
              <a:gd name="T86" fmla="*/ 49 w 152"/>
              <a:gd name="T87" fmla="*/ 26 h 132"/>
              <a:gd name="T88" fmla="*/ 49 w 152"/>
              <a:gd name="T89" fmla="*/ 23 h 132"/>
              <a:gd name="T90" fmla="*/ 46 w 152"/>
              <a:gd name="T91" fmla="*/ 21 h 132"/>
              <a:gd name="T92" fmla="*/ 43 w 152"/>
              <a:gd name="T93" fmla="*/ 21 h 132"/>
              <a:gd name="T94" fmla="*/ 43 w 152"/>
              <a:gd name="T95" fmla="*/ 7 h 132"/>
              <a:gd name="T96" fmla="*/ 109 w 152"/>
              <a:gd name="T97" fmla="*/ 7 h 132"/>
              <a:gd name="T98" fmla="*/ 109 w 152"/>
              <a:gd name="T99"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32">
                <a:moveTo>
                  <a:pt x="136" y="26"/>
                </a:moveTo>
                <a:cubicBezTo>
                  <a:pt x="122" y="26"/>
                  <a:pt x="122" y="26"/>
                  <a:pt x="122" y="26"/>
                </a:cubicBezTo>
                <a:cubicBezTo>
                  <a:pt x="123" y="25"/>
                  <a:pt x="123" y="24"/>
                  <a:pt x="122" y="23"/>
                </a:cubicBezTo>
                <a:cubicBezTo>
                  <a:pt x="121" y="22"/>
                  <a:pt x="120" y="21"/>
                  <a:pt x="119" y="21"/>
                </a:cubicBezTo>
                <a:cubicBezTo>
                  <a:pt x="116" y="21"/>
                  <a:pt x="116" y="21"/>
                  <a:pt x="116" y="21"/>
                </a:cubicBezTo>
                <a:cubicBezTo>
                  <a:pt x="116" y="4"/>
                  <a:pt x="116" y="4"/>
                  <a:pt x="116" y="4"/>
                </a:cubicBezTo>
                <a:cubicBezTo>
                  <a:pt x="116" y="3"/>
                  <a:pt x="116" y="2"/>
                  <a:pt x="115" y="1"/>
                </a:cubicBezTo>
                <a:cubicBezTo>
                  <a:pt x="114" y="0"/>
                  <a:pt x="113" y="0"/>
                  <a:pt x="113" y="0"/>
                </a:cubicBezTo>
                <a:cubicBezTo>
                  <a:pt x="40" y="0"/>
                  <a:pt x="40" y="0"/>
                  <a:pt x="40" y="0"/>
                </a:cubicBezTo>
                <a:cubicBezTo>
                  <a:pt x="40" y="0"/>
                  <a:pt x="40" y="0"/>
                  <a:pt x="40" y="0"/>
                </a:cubicBezTo>
                <a:cubicBezTo>
                  <a:pt x="40" y="0"/>
                  <a:pt x="40" y="0"/>
                  <a:pt x="40" y="0"/>
                </a:cubicBezTo>
                <a:cubicBezTo>
                  <a:pt x="38" y="0"/>
                  <a:pt x="37" y="2"/>
                  <a:pt x="37" y="4"/>
                </a:cubicBezTo>
                <a:cubicBezTo>
                  <a:pt x="37" y="21"/>
                  <a:pt x="37" y="21"/>
                  <a:pt x="37" y="21"/>
                </a:cubicBezTo>
                <a:cubicBezTo>
                  <a:pt x="34" y="21"/>
                  <a:pt x="34" y="21"/>
                  <a:pt x="34" y="21"/>
                </a:cubicBezTo>
                <a:cubicBezTo>
                  <a:pt x="33" y="21"/>
                  <a:pt x="33" y="21"/>
                  <a:pt x="33" y="21"/>
                </a:cubicBezTo>
                <a:cubicBezTo>
                  <a:pt x="32" y="21"/>
                  <a:pt x="31" y="22"/>
                  <a:pt x="30" y="23"/>
                </a:cubicBezTo>
                <a:cubicBezTo>
                  <a:pt x="30" y="24"/>
                  <a:pt x="30" y="25"/>
                  <a:pt x="30" y="26"/>
                </a:cubicBezTo>
                <a:cubicBezTo>
                  <a:pt x="17" y="26"/>
                  <a:pt x="17" y="26"/>
                  <a:pt x="17" y="26"/>
                </a:cubicBezTo>
                <a:cubicBezTo>
                  <a:pt x="8" y="26"/>
                  <a:pt x="0" y="34"/>
                  <a:pt x="0" y="43"/>
                </a:cubicBezTo>
                <a:cubicBezTo>
                  <a:pt x="0" y="115"/>
                  <a:pt x="0" y="115"/>
                  <a:pt x="0" y="115"/>
                </a:cubicBezTo>
                <a:cubicBezTo>
                  <a:pt x="0" y="124"/>
                  <a:pt x="8" y="132"/>
                  <a:pt x="17" y="132"/>
                </a:cubicBezTo>
                <a:cubicBezTo>
                  <a:pt x="136" y="132"/>
                  <a:pt x="136" y="132"/>
                  <a:pt x="136" y="132"/>
                </a:cubicBezTo>
                <a:cubicBezTo>
                  <a:pt x="145" y="132"/>
                  <a:pt x="152" y="124"/>
                  <a:pt x="152" y="115"/>
                </a:cubicBezTo>
                <a:cubicBezTo>
                  <a:pt x="152" y="43"/>
                  <a:pt x="152" y="43"/>
                  <a:pt x="152" y="43"/>
                </a:cubicBezTo>
                <a:cubicBezTo>
                  <a:pt x="152" y="34"/>
                  <a:pt x="145" y="26"/>
                  <a:pt x="136" y="26"/>
                </a:cubicBezTo>
                <a:close/>
                <a:moveTo>
                  <a:pt x="104" y="87"/>
                </a:moveTo>
                <a:cubicBezTo>
                  <a:pt x="84" y="87"/>
                  <a:pt x="84" y="87"/>
                  <a:pt x="84" y="87"/>
                </a:cubicBezTo>
                <a:cubicBezTo>
                  <a:pt x="84" y="110"/>
                  <a:pt x="84" y="110"/>
                  <a:pt x="84" y="110"/>
                </a:cubicBezTo>
                <a:cubicBezTo>
                  <a:pt x="69" y="110"/>
                  <a:pt x="69" y="110"/>
                  <a:pt x="69" y="110"/>
                </a:cubicBezTo>
                <a:cubicBezTo>
                  <a:pt x="69" y="87"/>
                  <a:pt x="69" y="87"/>
                  <a:pt x="69" y="87"/>
                </a:cubicBezTo>
                <a:cubicBezTo>
                  <a:pt x="48" y="87"/>
                  <a:pt x="48" y="87"/>
                  <a:pt x="48" y="87"/>
                </a:cubicBezTo>
                <a:cubicBezTo>
                  <a:pt x="48" y="71"/>
                  <a:pt x="48" y="71"/>
                  <a:pt x="48" y="71"/>
                </a:cubicBezTo>
                <a:cubicBezTo>
                  <a:pt x="69" y="71"/>
                  <a:pt x="69" y="71"/>
                  <a:pt x="69" y="71"/>
                </a:cubicBezTo>
                <a:cubicBezTo>
                  <a:pt x="69" y="48"/>
                  <a:pt x="69" y="48"/>
                  <a:pt x="69" y="48"/>
                </a:cubicBezTo>
                <a:cubicBezTo>
                  <a:pt x="84" y="48"/>
                  <a:pt x="84" y="48"/>
                  <a:pt x="84" y="48"/>
                </a:cubicBezTo>
                <a:cubicBezTo>
                  <a:pt x="84" y="71"/>
                  <a:pt x="84" y="71"/>
                  <a:pt x="84" y="71"/>
                </a:cubicBezTo>
                <a:cubicBezTo>
                  <a:pt x="104" y="71"/>
                  <a:pt x="104" y="71"/>
                  <a:pt x="104" y="71"/>
                </a:cubicBezTo>
                <a:lnTo>
                  <a:pt x="104" y="87"/>
                </a:lnTo>
                <a:close/>
                <a:moveTo>
                  <a:pt x="109" y="21"/>
                </a:moveTo>
                <a:cubicBezTo>
                  <a:pt x="107" y="21"/>
                  <a:pt x="107" y="21"/>
                  <a:pt x="107" y="21"/>
                </a:cubicBezTo>
                <a:cubicBezTo>
                  <a:pt x="107" y="21"/>
                  <a:pt x="107" y="21"/>
                  <a:pt x="106" y="21"/>
                </a:cubicBezTo>
                <a:cubicBezTo>
                  <a:pt x="105" y="21"/>
                  <a:pt x="104" y="22"/>
                  <a:pt x="104" y="23"/>
                </a:cubicBezTo>
                <a:cubicBezTo>
                  <a:pt x="103" y="24"/>
                  <a:pt x="103" y="25"/>
                  <a:pt x="104" y="26"/>
                </a:cubicBezTo>
                <a:cubicBezTo>
                  <a:pt x="49" y="26"/>
                  <a:pt x="49" y="26"/>
                  <a:pt x="49" y="26"/>
                </a:cubicBezTo>
                <a:cubicBezTo>
                  <a:pt x="50" y="25"/>
                  <a:pt x="50" y="24"/>
                  <a:pt x="49" y="23"/>
                </a:cubicBezTo>
                <a:cubicBezTo>
                  <a:pt x="48" y="22"/>
                  <a:pt x="47" y="21"/>
                  <a:pt x="46" y="21"/>
                </a:cubicBezTo>
                <a:cubicBezTo>
                  <a:pt x="43" y="21"/>
                  <a:pt x="43" y="21"/>
                  <a:pt x="43" y="21"/>
                </a:cubicBezTo>
                <a:cubicBezTo>
                  <a:pt x="43" y="7"/>
                  <a:pt x="43" y="7"/>
                  <a:pt x="43" y="7"/>
                </a:cubicBezTo>
                <a:cubicBezTo>
                  <a:pt x="109" y="7"/>
                  <a:pt x="109" y="7"/>
                  <a:pt x="109" y="7"/>
                </a:cubicBezTo>
                <a:lnTo>
                  <a:pt x="109" y="21"/>
                </a:lnTo>
                <a:close/>
              </a:path>
            </a:pathLst>
          </a:custGeom>
          <a:solidFill>
            <a:srgbClr val="D9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Freeform 9"/>
          <p:cNvSpPr/>
          <p:nvPr/>
        </p:nvSpPr>
        <p:spPr bwMode="auto">
          <a:xfrm>
            <a:off x="1216978" y="4996815"/>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solidFill>
            <a:srgbClr val="877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Freeform 10"/>
          <p:cNvSpPr>
            <a:spLocks noEditPoints="1"/>
          </p:cNvSpPr>
          <p:nvPr/>
        </p:nvSpPr>
        <p:spPr bwMode="auto">
          <a:xfrm>
            <a:off x="1124903" y="5296853"/>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solidFill>
            <a:srgbClr val="877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1"/>
          <p:cNvSpPr>
            <a:spLocks noEditPoints="1"/>
          </p:cNvSpPr>
          <p:nvPr/>
        </p:nvSpPr>
        <p:spPr bwMode="auto">
          <a:xfrm>
            <a:off x="1477328" y="5296853"/>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solidFill>
            <a:srgbClr val="877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2"/>
          <p:cNvSpPr>
            <a:spLocks noEditPoints="1"/>
          </p:cNvSpPr>
          <p:nvPr/>
        </p:nvSpPr>
        <p:spPr bwMode="auto">
          <a:xfrm>
            <a:off x="975678" y="4788853"/>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solidFill>
            <a:srgbClr val="877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文本框 21"/>
          <p:cNvSpPr txBox="1"/>
          <p:nvPr/>
        </p:nvSpPr>
        <p:spPr>
          <a:xfrm>
            <a:off x="2397125" y="1621155"/>
            <a:ext cx="9226550" cy="915670"/>
          </a:xfrm>
          <a:prstGeom prst="rect">
            <a:avLst/>
          </a:prstGeom>
          <a:noFill/>
        </p:spPr>
        <p:txBody>
          <a:bodyPr wrap="square" rtlCol="0" anchor="t">
            <a:noAutofit/>
          </a:bodyPr>
          <a:p>
            <a:pPr eaLnBrk="1" latinLnBrk="0" hangingPunct="1">
              <a:lnSpc>
                <a:spcPts val="3660"/>
              </a:lnSpc>
            </a:pPr>
            <a:r>
              <a:rPr lang="zh-CN" altLang="en-US" sz="2000" b="1" kern="0" dirty="0">
                <a:solidFill>
                  <a:sysClr val="windowText" lastClr="000000">
                    <a:lumMod val="85000"/>
                    <a:lumOff val="15000"/>
                  </a:sysClr>
                </a:solidFill>
                <a:latin typeface="+mj-ea"/>
                <a:ea typeface="+mj-ea"/>
                <a:cs typeface="+mn-ea"/>
                <a:sym typeface="+mn-lt"/>
              </a:rPr>
              <a:t>降低医生用药风险</a:t>
            </a:r>
            <a:endParaRPr lang="zh-CN" altLang="en-US" sz="2000" b="1" kern="0" dirty="0">
              <a:solidFill>
                <a:sysClr val="windowText" lastClr="000000">
                  <a:lumMod val="85000"/>
                  <a:lumOff val="15000"/>
                </a:sysClr>
              </a:solidFill>
              <a:latin typeface="+mj-ea"/>
              <a:ea typeface="+mj-ea"/>
              <a:cs typeface="+mn-ea"/>
              <a:sym typeface="+mn-lt"/>
            </a:endParaRPr>
          </a:p>
          <a:p>
            <a:pPr eaLnBrk="1" latinLnBrk="0" hangingPunct="1">
              <a:lnSpc>
                <a:spcPts val="3660"/>
              </a:lnSpc>
            </a:pPr>
            <a:r>
              <a:rPr lang="zh-CN" altLang="en-US" kern="0" dirty="0">
                <a:solidFill>
                  <a:sysClr val="windowText" lastClr="000000">
                    <a:lumMod val="85000"/>
                    <a:lumOff val="15000"/>
                  </a:sysClr>
                </a:solidFill>
                <a:latin typeface="+mj-ea"/>
                <a:ea typeface="+mj-ea"/>
                <a:cs typeface="+mn-ea"/>
                <a:sym typeface="+mn-lt"/>
              </a:rPr>
              <a:t>降低医护负担，避免针刺伤，保障医护安全，简化处方及用药流程，提升医疗管理质量。</a:t>
            </a:r>
            <a:endParaRPr lang="zh-CN" altLang="en-US" kern="0" dirty="0">
              <a:solidFill>
                <a:sysClr val="windowText" lastClr="000000">
                  <a:lumMod val="85000"/>
                  <a:lumOff val="15000"/>
                </a:sysClr>
              </a:solidFill>
              <a:latin typeface="+mj-ea"/>
              <a:ea typeface="+mj-ea"/>
              <a:cs typeface="+mn-ea"/>
              <a:sym typeface="+mn-lt"/>
            </a:endParaRPr>
          </a:p>
        </p:txBody>
      </p:sp>
      <p:sp>
        <p:nvSpPr>
          <p:cNvPr id="23" name="文本框 22"/>
          <p:cNvSpPr txBox="1"/>
          <p:nvPr/>
        </p:nvSpPr>
        <p:spPr>
          <a:xfrm>
            <a:off x="2524125" y="2917190"/>
            <a:ext cx="9081770" cy="1440815"/>
          </a:xfrm>
          <a:prstGeom prst="rect">
            <a:avLst/>
          </a:prstGeom>
          <a:noFill/>
        </p:spPr>
        <p:txBody>
          <a:bodyPr wrap="square" rtlCol="0" anchor="t">
            <a:noAutofit/>
          </a:bodyPr>
          <a:p>
            <a:pPr eaLnBrk="1" latinLnBrk="0" hangingPunct="1">
              <a:lnSpc>
                <a:spcPts val="3660"/>
              </a:lnSpc>
            </a:pPr>
            <a:r>
              <a:rPr lang="zh-CN" altLang="en-US" sz="2000" b="1" kern="0" dirty="0">
                <a:solidFill>
                  <a:sysClr val="windowText" lastClr="000000">
                    <a:lumMod val="85000"/>
                    <a:lumOff val="15000"/>
                  </a:sysClr>
                </a:solidFill>
                <a:latin typeface="+mj-ea"/>
                <a:ea typeface="+mj-ea"/>
                <a:cs typeface="+mn-ea"/>
                <a:sym typeface="+mn-lt"/>
              </a:rPr>
              <a:t>临床使用便捷</a:t>
            </a:r>
            <a:endParaRPr lang="zh-CN" altLang="en-US" sz="2000" b="1" kern="0" dirty="0">
              <a:solidFill>
                <a:sysClr val="windowText" lastClr="000000">
                  <a:lumMod val="85000"/>
                  <a:lumOff val="15000"/>
                </a:sysClr>
              </a:solidFill>
              <a:latin typeface="+mj-ea"/>
              <a:ea typeface="+mj-ea"/>
              <a:cs typeface="+mn-ea"/>
              <a:sym typeface="+mn-lt"/>
            </a:endParaRPr>
          </a:p>
          <a:p>
            <a:pPr eaLnBrk="1" latinLnBrk="0" hangingPunct="1">
              <a:lnSpc>
                <a:spcPts val="3660"/>
              </a:lnSpc>
            </a:pPr>
            <a:r>
              <a:rPr lang="en-US" altLang="zh-CN" kern="0" dirty="0">
                <a:solidFill>
                  <a:sysClr val="windowText" lastClr="000000">
                    <a:lumMod val="85000"/>
                    <a:lumOff val="15000"/>
                  </a:sysClr>
                </a:solidFill>
                <a:latin typeface="+mj-ea"/>
                <a:ea typeface="+mj-ea"/>
                <a:cs typeface="+mn-ea"/>
                <a:sym typeface="+mn-lt"/>
              </a:rPr>
              <a:t>1</a:t>
            </a:r>
            <a:r>
              <a:rPr lang="zh-CN" altLang="en-US" kern="0" dirty="0">
                <a:solidFill>
                  <a:sysClr val="windowText" lastClr="000000">
                    <a:lumMod val="85000"/>
                    <a:lumOff val="15000"/>
                  </a:sysClr>
                </a:solidFill>
                <a:latin typeface="+mj-ea"/>
                <a:ea typeface="+mj-ea"/>
                <a:cs typeface="+mn-ea"/>
                <a:sym typeface="+mn-lt"/>
              </a:rPr>
              <a:t>、本品在临床上不需配置操作，缩短给药时间，应用更加便捷。</a:t>
            </a:r>
            <a:endParaRPr lang="zh-CN" altLang="en-US" kern="0" dirty="0">
              <a:solidFill>
                <a:sysClr val="windowText" lastClr="000000">
                  <a:lumMod val="85000"/>
                  <a:lumOff val="15000"/>
                </a:sysClr>
              </a:solidFill>
              <a:latin typeface="+mj-ea"/>
              <a:ea typeface="+mj-ea"/>
              <a:cs typeface="+mn-ea"/>
              <a:sym typeface="+mn-lt"/>
            </a:endParaRPr>
          </a:p>
          <a:p>
            <a:pPr eaLnBrk="1" latinLnBrk="0" hangingPunct="1">
              <a:lnSpc>
                <a:spcPts val="3660"/>
              </a:lnSpc>
            </a:pPr>
            <a:r>
              <a:rPr lang="en-US" altLang="zh-CN" kern="0" dirty="0">
                <a:solidFill>
                  <a:sysClr val="windowText" lastClr="000000">
                    <a:lumMod val="85000"/>
                    <a:lumOff val="15000"/>
                  </a:sysClr>
                </a:solidFill>
                <a:latin typeface="+mj-ea"/>
                <a:ea typeface="+mj-ea"/>
                <a:cs typeface="+mn-ea"/>
                <a:sym typeface="+mn-lt"/>
              </a:rPr>
              <a:t>2</a:t>
            </a:r>
            <a:r>
              <a:rPr lang="zh-CN" altLang="en-US" kern="0" dirty="0">
                <a:solidFill>
                  <a:sysClr val="windowText" lastClr="000000">
                    <a:lumMod val="85000"/>
                    <a:lumOff val="15000"/>
                  </a:sysClr>
                </a:solidFill>
                <a:latin typeface="+mj-ea"/>
                <a:ea typeface="+mj-ea"/>
                <a:cs typeface="+mn-ea"/>
                <a:sym typeface="+mn-lt"/>
              </a:rPr>
              <a:t>、减少医护人员配液的工作量以及时间成本</a:t>
            </a:r>
            <a:endParaRPr lang="zh-CN" altLang="en-US" kern="0" dirty="0">
              <a:solidFill>
                <a:sysClr val="windowText" lastClr="000000">
                  <a:lumMod val="85000"/>
                  <a:lumOff val="15000"/>
                </a:sysClr>
              </a:solidFill>
              <a:latin typeface="+mj-ea"/>
              <a:ea typeface="+mj-ea"/>
              <a:cs typeface="+mn-ea"/>
              <a:sym typeface="+mn-lt"/>
            </a:endParaRPr>
          </a:p>
        </p:txBody>
      </p:sp>
      <p:sp>
        <p:nvSpPr>
          <p:cNvPr id="46" name="Freeform 44"/>
          <p:cNvSpPr>
            <a:spLocks noEditPoints="1"/>
          </p:cNvSpPr>
          <p:nvPr/>
        </p:nvSpPr>
        <p:spPr bwMode="auto">
          <a:xfrm>
            <a:off x="1330008" y="6095365"/>
            <a:ext cx="544513" cy="984250"/>
          </a:xfrm>
          <a:custGeom>
            <a:avLst/>
            <a:gdLst>
              <a:gd name="T0" fmla="*/ 158 w 274"/>
              <a:gd name="T1" fmla="*/ 141 h 495"/>
              <a:gd name="T2" fmla="*/ 174 w 274"/>
              <a:gd name="T3" fmla="*/ 84 h 495"/>
              <a:gd name="T4" fmla="*/ 157 w 274"/>
              <a:gd name="T5" fmla="*/ 88 h 495"/>
              <a:gd name="T6" fmla="*/ 162 w 274"/>
              <a:gd name="T7" fmla="*/ 72 h 495"/>
              <a:gd name="T8" fmla="*/ 178 w 274"/>
              <a:gd name="T9" fmla="*/ 65 h 495"/>
              <a:gd name="T10" fmla="*/ 193 w 274"/>
              <a:gd name="T11" fmla="*/ 74 h 495"/>
              <a:gd name="T12" fmla="*/ 179 w 274"/>
              <a:gd name="T13" fmla="*/ 82 h 495"/>
              <a:gd name="T14" fmla="*/ 230 w 274"/>
              <a:gd name="T15" fmla="*/ 111 h 495"/>
              <a:gd name="T16" fmla="*/ 232 w 274"/>
              <a:gd name="T17" fmla="*/ 116 h 495"/>
              <a:gd name="T18" fmla="*/ 159 w 274"/>
              <a:gd name="T19" fmla="*/ 146 h 495"/>
              <a:gd name="T20" fmla="*/ 49 w 274"/>
              <a:gd name="T21" fmla="*/ 5 h 495"/>
              <a:gd name="T22" fmla="*/ 146 w 274"/>
              <a:gd name="T23" fmla="*/ 0 h 495"/>
              <a:gd name="T24" fmla="*/ 151 w 274"/>
              <a:gd name="T25" fmla="*/ 7 h 495"/>
              <a:gd name="T26" fmla="*/ 54 w 274"/>
              <a:gd name="T27" fmla="*/ 12 h 495"/>
              <a:gd name="T28" fmla="*/ 49 w 274"/>
              <a:gd name="T29" fmla="*/ 5 h 495"/>
              <a:gd name="T30" fmla="*/ 59 w 274"/>
              <a:gd name="T31" fmla="*/ 159 h 495"/>
              <a:gd name="T32" fmla="*/ 59 w 274"/>
              <a:gd name="T33" fmla="*/ 140 h 495"/>
              <a:gd name="T34" fmla="*/ 39 w 274"/>
              <a:gd name="T35" fmla="*/ 149 h 495"/>
              <a:gd name="T36" fmla="*/ 80 w 274"/>
              <a:gd name="T37" fmla="*/ 149 h 495"/>
              <a:gd name="T38" fmla="*/ 39 w 274"/>
              <a:gd name="T39" fmla="*/ 149 h 495"/>
              <a:gd name="T40" fmla="*/ 274 w 274"/>
              <a:gd name="T41" fmla="*/ 331 h 495"/>
              <a:gd name="T42" fmla="*/ 259 w 274"/>
              <a:gd name="T43" fmla="*/ 495 h 495"/>
              <a:gd name="T44" fmla="*/ 168 w 274"/>
              <a:gd name="T45" fmla="*/ 449 h 495"/>
              <a:gd name="T46" fmla="*/ 106 w 274"/>
              <a:gd name="T47" fmla="*/ 449 h 495"/>
              <a:gd name="T48" fmla="*/ 15 w 274"/>
              <a:gd name="T49" fmla="*/ 495 h 495"/>
              <a:gd name="T50" fmla="*/ 0 w 274"/>
              <a:gd name="T51" fmla="*/ 331 h 495"/>
              <a:gd name="T52" fmla="*/ 62 w 274"/>
              <a:gd name="T53" fmla="*/ 264 h 495"/>
              <a:gd name="T54" fmla="*/ 96 w 274"/>
              <a:gd name="T55" fmla="*/ 234 h 495"/>
              <a:gd name="T56" fmla="*/ 178 w 274"/>
              <a:gd name="T57" fmla="*/ 264 h 495"/>
              <a:gd name="T58" fmla="*/ 212 w 274"/>
              <a:gd name="T59" fmla="*/ 234 h 495"/>
              <a:gd name="T60" fmla="*/ 243 w 274"/>
              <a:gd name="T61" fmla="*/ 264 h 495"/>
              <a:gd name="T62" fmla="*/ 71 w 274"/>
              <a:gd name="T63" fmla="*/ 427 h 495"/>
              <a:gd name="T64" fmla="*/ 46 w 274"/>
              <a:gd name="T65" fmla="*/ 460 h 495"/>
              <a:gd name="T66" fmla="*/ 71 w 274"/>
              <a:gd name="T67" fmla="*/ 389 h 495"/>
              <a:gd name="T68" fmla="*/ 46 w 274"/>
              <a:gd name="T69" fmla="*/ 356 h 495"/>
              <a:gd name="T70" fmla="*/ 71 w 274"/>
              <a:gd name="T71" fmla="*/ 389 h 495"/>
              <a:gd name="T72" fmla="*/ 150 w 274"/>
              <a:gd name="T73" fmla="*/ 356 h 495"/>
              <a:gd name="T74" fmla="*/ 124 w 274"/>
              <a:gd name="T75" fmla="*/ 389 h 495"/>
              <a:gd name="T76" fmla="*/ 228 w 274"/>
              <a:gd name="T77" fmla="*/ 460 h 495"/>
              <a:gd name="T78" fmla="*/ 203 w 274"/>
              <a:gd name="T79" fmla="*/ 427 h 495"/>
              <a:gd name="T80" fmla="*/ 228 w 274"/>
              <a:gd name="T81" fmla="*/ 460 h 495"/>
              <a:gd name="T82" fmla="*/ 228 w 274"/>
              <a:gd name="T83" fmla="*/ 356 h 495"/>
              <a:gd name="T84" fmla="*/ 203 w 274"/>
              <a:gd name="T85" fmla="*/ 389 h 495"/>
              <a:gd name="T86" fmla="*/ 258 w 274"/>
              <a:gd name="T87" fmla="*/ 182 h 495"/>
              <a:gd name="T88" fmla="*/ 263 w 274"/>
              <a:gd name="T89" fmla="*/ 275 h 495"/>
              <a:gd name="T90" fmla="*/ 243 w 274"/>
              <a:gd name="T91" fmla="*/ 197 h 495"/>
              <a:gd name="T92" fmla="*/ 236 w 274"/>
              <a:gd name="T93" fmla="*/ 174 h 495"/>
              <a:gd name="T94" fmla="*/ 258 w 274"/>
              <a:gd name="T95" fmla="*/ 182 h 495"/>
              <a:gd name="T96" fmla="*/ 145 w 274"/>
              <a:gd name="T97" fmla="*/ 17 h 495"/>
              <a:gd name="T98" fmla="*/ 131 w 274"/>
              <a:gd name="T99" fmla="*/ 160 h 495"/>
              <a:gd name="T100" fmla="*/ 84 w 274"/>
              <a:gd name="T101" fmla="*/ 149 h 495"/>
              <a:gd name="T102" fmla="*/ 56 w 274"/>
              <a:gd name="T103" fmla="*/ 12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 h="495">
                <a:moveTo>
                  <a:pt x="158" y="142"/>
                </a:moveTo>
                <a:cubicBezTo>
                  <a:pt x="158" y="141"/>
                  <a:pt x="158" y="141"/>
                  <a:pt x="158" y="141"/>
                </a:cubicBezTo>
                <a:cubicBezTo>
                  <a:pt x="155" y="132"/>
                  <a:pt x="156" y="122"/>
                  <a:pt x="159" y="114"/>
                </a:cubicBezTo>
                <a:cubicBezTo>
                  <a:pt x="174" y="84"/>
                  <a:pt x="174" y="84"/>
                  <a:pt x="174" y="84"/>
                </a:cubicBezTo>
                <a:cubicBezTo>
                  <a:pt x="162" y="91"/>
                  <a:pt x="162" y="91"/>
                  <a:pt x="162" y="91"/>
                </a:cubicBezTo>
                <a:cubicBezTo>
                  <a:pt x="159" y="93"/>
                  <a:pt x="157" y="91"/>
                  <a:pt x="157" y="88"/>
                </a:cubicBezTo>
                <a:cubicBezTo>
                  <a:pt x="157" y="74"/>
                  <a:pt x="157" y="74"/>
                  <a:pt x="157" y="74"/>
                </a:cubicBezTo>
                <a:cubicBezTo>
                  <a:pt x="157" y="71"/>
                  <a:pt x="160" y="70"/>
                  <a:pt x="162" y="72"/>
                </a:cubicBezTo>
                <a:cubicBezTo>
                  <a:pt x="174" y="79"/>
                  <a:pt x="174" y="79"/>
                  <a:pt x="174" y="79"/>
                </a:cubicBezTo>
                <a:cubicBezTo>
                  <a:pt x="178" y="65"/>
                  <a:pt x="178" y="65"/>
                  <a:pt x="178" y="65"/>
                </a:cubicBezTo>
                <a:cubicBezTo>
                  <a:pt x="179" y="62"/>
                  <a:pt x="181" y="61"/>
                  <a:pt x="183" y="64"/>
                </a:cubicBezTo>
                <a:cubicBezTo>
                  <a:pt x="193" y="74"/>
                  <a:pt x="193" y="74"/>
                  <a:pt x="193" y="74"/>
                </a:cubicBezTo>
                <a:cubicBezTo>
                  <a:pt x="195" y="76"/>
                  <a:pt x="195" y="78"/>
                  <a:pt x="192" y="79"/>
                </a:cubicBezTo>
                <a:cubicBezTo>
                  <a:pt x="179" y="82"/>
                  <a:pt x="179" y="82"/>
                  <a:pt x="179" y="82"/>
                </a:cubicBezTo>
                <a:cubicBezTo>
                  <a:pt x="210" y="93"/>
                  <a:pt x="210" y="93"/>
                  <a:pt x="210" y="93"/>
                </a:cubicBezTo>
                <a:cubicBezTo>
                  <a:pt x="218" y="96"/>
                  <a:pt x="226" y="102"/>
                  <a:pt x="230" y="111"/>
                </a:cubicBezTo>
                <a:cubicBezTo>
                  <a:pt x="231" y="112"/>
                  <a:pt x="231" y="112"/>
                  <a:pt x="231" y="112"/>
                </a:cubicBezTo>
                <a:cubicBezTo>
                  <a:pt x="231" y="113"/>
                  <a:pt x="232" y="115"/>
                  <a:pt x="232" y="116"/>
                </a:cubicBezTo>
                <a:cubicBezTo>
                  <a:pt x="241" y="136"/>
                  <a:pt x="231" y="159"/>
                  <a:pt x="211" y="167"/>
                </a:cubicBezTo>
                <a:cubicBezTo>
                  <a:pt x="191" y="175"/>
                  <a:pt x="168" y="166"/>
                  <a:pt x="159" y="146"/>
                </a:cubicBezTo>
                <a:cubicBezTo>
                  <a:pt x="159" y="145"/>
                  <a:pt x="159" y="144"/>
                  <a:pt x="158" y="142"/>
                </a:cubicBezTo>
                <a:close/>
                <a:moveTo>
                  <a:pt x="49" y="5"/>
                </a:moveTo>
                <a:cubicBezTo>
                  <a:pt x="49" y="3"/>
                  <a:pt x="52" y="0"/>
                  <a:pt x="54" y="0"/>
                </a:cubicBezTo>
                <a:cubicBezTo>
                  <a:pt x="146" y="0"/>
                  <a:pt x="146" y="0"/>
                  <a:pt x="146" y="0"/>
                </a:cubicBezTo>
                <a:cubicBezTo>
                  <a:pt x="149" y="0"/>
                  <a:pt x="151" y="3"/>
                  <a:pt x="151" y="5"/>
                </a:cubicBezTo>
                <a:cubicBezTo>
                  <a:pt x="151" y="7"/>
                  <a:pt x="151" y="7"/>
                  <a:pt x="151" y="7"/>
                </a:cubicBezTo>
                <a:cubicBezTo>
                  <a:pt x="151" y="9"/>
                  <a:pt x="149" y="12"/>
                  <a:pt x="146" y="12"/>
                </a:cubicBezTo>
                <a:cubicBezTo>
                  <a:pt x="54" y="12"/>
                  <a:pt x="54" y="12"/>
                  <a:pt x="54" y="12"/>
                </a:cubicBezTo>
                <a:cubicBezTo>
                  <a:pt x="52" y="12"/>
                  <a:pt x="49" y="9"/>
                  <a:pt x="49" y="7"/>
                </a:cubicBezTo>
                <a:cubicBezTo>
                  <a:pt x="49" y="5"/>
                  <a:pt x="49" y="5"/>
                  <a:pt x="49" y="5"/>
                </a:cubicBezTo>
                <a:close/>
                <a:moveTo>
                  <a:pt x="50" y="149"/>
                </a:moveTo>
                <a:cubicBezTo>
                  <a:pt x="50" y="155"/>
                  <a:pt x="54" y="159"/>
                  <a:pt x="59" y="159"/>
                </a:cubicBezTo>
                <a:cubicBezTo>
                  <a:pt x="65" y="159"/>
                  <a:pt x="69" y="155"/>
                  <a:pt x="69" y="149"/>
                </a:cubicBezTo>
                <a:cubicBezTo>
                  <a:pt x="69" y="144"/>
                  <a:pt x="65" y="140"/>
                  <a:pt x="59" y="140"/>
                </a:cubicBezTo>
                <a:cubicBezTo>
                  <a:pt x="54" y="140"/>
                  <a:pt x="50" y="144"/>
                  <a:pt x="50" y="149"/>
                </a:cubicBezTo>
                <a:close/>
                <a:moveTo>
                  <a:pt x="39" y="149"/>
                </a:moveTo>
                <a:cubicBezTo>
                  <a:pt x="39" y="138"/>
                  <a:pt x="48" y="129"/>
                  <a:pt x="59" y="129"/>
                </a:cubicBezTo>
                <a:cubicBezTo>
                  <a:pt x="71" y="129"/>
                  <a:pt x="80" y="138"/>
                  <a:pt x="80" y="149"/>
                </a:cubicBezTo>
                <a:cubicBezTo>
                  <a:pt x="80" y="161"/>
                  <a:pt x="71" y="170"/>
                  <a:pt x="59" y="170"/>
                </a:cubicBezTo>
                <a:cubicBezTo>
                  <a:pt x="48" y="170"/>
                  <a:pt x="39" y="161"/>
                  <a:pt x="39" y="149"/>
                </a:cubicBezTo>
                <a:close/>
                <a:moveTo>
                  <a:pt x="243" y="264"/>
                </a:moveTo>
                <a:cubicBezTo>
                  <a:pt x="274" y="331"/>
                  <a:pt x="274" y="331"/>
                  <a:pt x="274" y="331"/>
                </a:cubicBezTo>
                <a:cubicBezTo>
                  <a:pt x="259" y="331"/>
                  <a:pt x="259" y="331"/>
                  <a:pt x="259" y="331"/>
                </a:cubicBezTo>
                <a:cubicBezTo>
                  <a:pt x="259" y="495"/>
                  <a:pt x="259" y="495"/>
                  <a:pt x="259" y="495"/>
                </a:cubicBezTo>
                <a:cubicBezTo>
                  <a:pt x="168" y="495"/>
                  <a:pt x="168" y="495"/>
                  <a:pt x="168" y="495"/>
                </a:cubicBezTo>
                <a:cubicBezTo>
                  <a:pt x="168" y="449"/>
                  <a:pt x="168" y="449"/>
                  <a:pt x="168" y="449"/>
                </a:cubicBezTo>
                <a:cubicBezTo>
                  <a:pt x="168" y="432"/>
                  <a:pt x="154" y="419"/>
                  <a:pt x="137" y="419"/>
                </a:cubicBezTo>
                <a:cubicBezTo>
                  <a:pt x="120" y="419"/>
                  <a:pt x="106" y="432"/>
                  <a:pt x="106" y="449"/>
                </a:cubicBezTo>
                <a:cubicBezTo>
                  <a:pt x="106" y="495"/>
                  <a:pt x="106" y="495"/>
                  <a:pt x="106" y="495"/>
                </a:cubicBezTo>
                <a:cubicBezTo>
                  <a:pt x="15" y="495"/>
                  <a:pt x="15" y="495"/>
                  <a:pt x="15" y="495"/>
                </a:cubicBezTo>
                <a:cubicBezTo>
                  <a:pt x="15" y="331"/>
                  <a:pt x="15" y="331"/>
                  <a:pt x="15" y="331"/>
                </a:cubicBezTo>
                <a:cubicBezTo>
                  <a:pt x="0" y="331"/>
                  <a:pt x="0" y="331"/>
                  <a:pt x="0" y="331"/>
                </a:cubicBezTo>
                <a:cubicBezTo>
                  <a:pt x="31" y="264"/>
                  <a:pt x="31" y="264"/>
                  <a:pt x="31" y="264"/>
                </a:cubicBezTo>
                <a:cubicBezTo>
                  <a:pt x="62" y="264"/>
                  <a:pt x="62" y="264"/>
                  <a:pt x="62" y="264"/>
                </a:cubicBezTo>
                <a:cubicBezTo>
                  <a:pt x="62" y="234"/>
                  <a:pt x="62" y="234"/>
                  <a:pt x="62" y="234"/>
                </a:cubicBezTo>
                <a:cubicBezTo>
                  <a:pt x="96" y="234"/>
                  <a:pt x="96" y="234"/>
                  <a:pt x="96" y="234"/>
                </a:cubicBezTo>
                <a:cubicBezTo>
                  <a:pt x="96" y="264"/>
                  <a:pt x="96" y="264"/>
                  <a:pt x="96" y="264"/>
                </a:cubicBezTo>
                <a:cubicBezTo>
                  <a:pt x="178" y="264"/>
                  <a:pt x="178" y="264"/>
                  <a:pt x="178" y="264"/>
                </a:cubicBezTo>
                <a:cubicBezTo>
                  <a:pt x="178" y="234"/>
                  <a:pt x="178" y="234"/>
                  <a:pt x="178" y="234"/>
                </a:cubicBezTo>
                <a:cubicBezTo>
                  <a:pt x="212" y="234"/>
                  <a:pt x="212" y="234"/>
                  <a:pt x="212" y="234"/>
                </a:cubicBezTo>
                <a:cubicBezTo>
                  <a:pt x="212" y="264"/>
                  <a:pt x="212" y="264"/>
                  <a:pt x="212" y="264"/>
                </a:cubicBezTo>
                <a:cubicBezTo>
                  <a:pt x="243" y="264"/>
                  <a:pt x="243" y="264"/>
                  <a:pt x="243" y="264"/>
                </a:cubicBezTo>
                <a:close/>
                <a:moveTo>
                  <a:pt x="71" y="460"/>
                </a:moveTo>
                <a:cubicBezTo>
                  <a:pt x="71" y="427"/>
                  <a:pt x="71" y="427"/>
                  <a:pt x="71" y="427"/>
                </a:cubicBezTo>
                <a:cubicBezTo>
                  <a:pt x="46" y="427"/>
                  <a:pt x="46" y="427"/>
                  <a:pt x="46" y="427"/>
                </a:cubicBezTo>
                <a:cubicBezTo>
                  <a:pt x="46" y="460"/>
                  <a:pt x="46" y="460"/>
                  <a:pt x="46" y="460"/>
                </a:cubicBezTo>
                <a:cubicBezTo>
                  <a:pt x="71" y="460"/>
                  <a:pt x="71" y="460"/>
                  <a:pt x="71" y="460"/>
                </a:cubicBezTo>
                <a:close/>
                <a:moveTo>
                  <a:pt x="71" y="389"/>
                </a:moveTo>
                <a:cubicBezTo>
                  <a:pt x="71" y="356"/>
                  <a:pt x="71" y="356"/>
                  <a:pt x="71" y="356"/>
                </a:cubicBezTo>
                <a:cubicBezTo>
                  <a:pt x="46" y="356"/>
                  <a:pt x="46" y="356"/>
                  <a:pt x="46" y="356"/>
                </a:cubicBezTo>
                <a:cubicBezTo>
                  <a:pt x="46" y="389"/>
                  <a:pt x="46" y="389"/>
                  <a:pt x="46" y="389"/>
                </a:cubicBezTo>
                <a:cubicBezTo>
                  <a:pt x="71" y="389"/>
                  <a:pt x="71" y="389"/>
                  <a:pt x="71" y="389"/>
                </a:cubicBezTo>
                <a:close/>
                <a:moveTo>
                  <a:pt x="150" y="389"/>
                </a:moveTo>
                <a:cubicBezTo>
                  <a:pt x="150" y="356"/>
                  <a:pt x="150" y="356"/>
                  <a:pt x="150" y="356"/>
                </a:cubicBezTo>
                <a:cubicBezTo>
                  <a:pt x="124" y="356"/>
                  <a:pt x="124" y="356"/>
                  <a:pt x="124" y="356"/>
                </a:cubicBezTo>
                <a:cubicBezTo>
                  <a:pt x="124" y="389"/>
                  <a:pt x="124" y="389"/>
                  <a:pt x="124" y="389"/>
                </a:cubicBezTo>
                <a:cubicBezTo>
                  <a:pt x="150" y="389"/>
                  <a:pt x="150" y="389"/>
                  <a:pt x="150" y="389"/>
                </a:cubicBezTo>
                <a:close/>
                <a:moveTo>
                  <a:pt x="228" y="460"/>
                </a:moveTo>
                <a:cubicBezTo>
                  <a:pt x="228" y="427"/>
                  <a:pt x="228" y="427"/>
                  <a:pt x="228" y="427"/>
                </a:cubicBezTo>
                <a:cubicBezTo>
                  <a:pt x="203" y="427"/>
                  <a:pt x="203" y="427"/>
                  <a:pt x="203" y="427"/>
                </a:cubicBezTo>
                <a:cubicBezTo>
                  <a:pt x="203" y="460"/>
                  <a:pt x="203" y="460"/>
                  <a:pt x="203" y="460"/>
                </a:cubicBezTo>
                <a:cubicBezTo>
                  <a:pt x="228" y="460"/>
                  <a:pt x="228" y="460"/>
                  <a:pt x="228" y="460"/>
                </a:cubicBezTo>
                <a:close/>
                <a:moveTo>
                  <a:pt x="228" y="389"/>
                </a:moveTo>
                <a:cubicBezTo>
                  <a:pt x="228" y="356"/>
                  <a:pt x="228" y="356"/>
                  <a:pt x="228" y="356"/>
                </a:cubicBezTo>
                <a:cubicBezTo>
                  <a:pt x="203" y="356"/>
                  <a:pt x="203" y="356"/>
                  <a:pt x="203" y="356"/>
                </a:cubicBezTo>
                <a:cubicBezTo>
                  <a:pt x="203" y="389"/>
                  <a:pt x="203" y="389"/>
                  <a:pt x="203" y="389"/>
                </a:cubicBezTo>
                <a:cubicBezTo>
                  <a:pt x="228" y="389"/>
                  <a:pt x="228" y="389"/>
                  <a:pt x="228" y="389"/>
                </a:cubicBezTo>
                <a:close/>
                <a:moveTo>
                  <a:pt x="258" y="182"/>
                </a:moveTo>
                <a:cubicBezTo>
                  <a:pt x="274" y="200"/>
                  <a:pt x="272" y="231"/>
                  <a:pt x="268" y="254"/>
                </a:cubicBezTo>
                <a:cubicBezTo>
                  <a:pt x="267" y="261"/>
                  <a:pt x="263" y="275"/>
                  <a:pt x="263" y="275"/>
                </a:cubicBezTo>
                <a:cubicBezTo>
                  <a:pt x="263" y="275"/>
                  <a:pt x="263" y="267"/>
                  <a:pt x="264" y="263"/>
                </a:cubicBezTo>
                <a:cubicBezTo>
                  <a:pt x="266" y="241"/>
                  <a:pt x="261" y="214"/>
                  <a:pt x="243" y="197"/>
                </a:cubicBezTo>
                <a:cubicBezTo>
                  <a:pt x="236" y="204"/>
                  <a:pt x="236" y="204"/>
                  <a:pt x="236" y="204"/>
                </a:cubicBezTo>
                <a:cubicBezTo>
                  <a:pt x="236" y="174"/>
                  <a:pt x="236" y="174"/>
                  <a:pt x="236" y="174"/>
                </a:cubicBezTo>
                <a:cubicBezTo>
                  <a:pt x="266" y="174"/>
                  <a:pt x="266" y="174"/>
                  <a:pt x="266" y="174"/>
                </a:cubicBezTo>
                <a:cubicBezTo>
                  <a:pt x="258" y="182"/>
                  <a:pt x="258" y="182"/>
                  <a:pt x="258" y="182"/>
                </a:cubicBezTo>
                <a:close/>
                <a:moveTo>
                  <a:pt x="56" y="17"/>
                </a:moveTo>
                <a:cubicBezTo>
                  <a:pt x="145" y="17"/>
                  <a:pt x="145" y="17"/>
                  <a:pt x="145" y="17"/>
                </a:cubicBezTo>
                <a:cubicBezTo>
                  <a:pt x="145" y="146"/>
                  <a:pt x="145" y="146"/>
                  <a:pt x="145" y="146"/>
                </a:cubicBezTo>
                <a:cubicBezTo>
                  <a:pt x="145" y="154"/>
                  <a:pt x="139" y="160"/>
                  <a:pt x="131" y="160"/>
                </a:cubicBezTo>
                <a:cubicBezTo>
                  <a:pt x="82" y="160"/>
                  <a:pt x="82" y="160"/>
                  <a:pt x="82" y="160"/>
                </a:cubicBezTo>
                <a:cubicBezTo>
                  <a:pt x="83" y="157"/>
                  <a:pt x="84" y="153"/>
                  <a:pt x="84" y="149"/>
                </a:cubicBezTo>
                <a:cubicBezTo>
                  <a:pt x="84" y="136"/>
                  <a:pt x="73" y="125"/>
                  <a:pt x="59" y="125"/>
                </a:cubicBezTo>
                <a:cubicBezTo>
                  <a:pt x="58" y="125"/>
                  <a:pt x="57" y="125"/>
                  <a:pt x="56" y="125"/>
                </a:cubicBezTo>
                <a:cubicBezTo>
                  <a:pt x="56" y="17"/>
                  <a:pt x="56" y="17"/>
                  <a:pt x="56"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3" name="文本框 2"/>
          <p:cNvSpPr txBox="1"/>
          <p:nvPr/>
        </p:nvSpPr>
        <p:spPr>
          <a:xfrm>
            <a:off x="2397125" y="6014085"/>
            <a:ext cx="9498330" cy="1309370"/>
          </a:xfrm>
          <a:prstGeom prst="rect">
            <a:avLst/>
          </a:prstGeom>
          <a:noFill/>
        </p:spPr>
        <p:txBody>
          <a:bodyPr wrap="square" rtlCol="0" anchor="t">
            <a:noAutofit/>
          </a:bodyPr>
          <a:p>
            <a:pPr algn="l" eaLnBrk="1" latinLnBrk="0" hangingPunct="1">
              <a:lnSpc>
                <a:spcPct val="100000"/>
              </a:lnSpc>
              <a:buClrTx/>
              <a:buSzTx/>
              <a:buFontTx/>
            </a:pPr>
            <a:r>
              <a:rPr lang="zh-CN" altLang="en-US" sz="2000" b="1" dirty="0">
                <a:latin typeface="+mj-ea"/>
                <a:ea typeface="+mj-ea"/>
                <a:sym typeface="+mn-ea"/>
              </a:rPr>
              <a:t>减少配液污染</a:t>
            </a:r>
            <a:endParaRPr lang="zh-CN" altLang="en-US" sz="2000" b="1" dirty="0">
              <a:latin typeface="+mj-ea"/>
              <a:ea typeface="+mj-ea"/>
              <a:sym typeface="+mn-ea"/>
            </a:endParaRPr>
          </a:p>
          <a:p>
            <a:pPr algn="l" eaLnBrk="1" latinLnBrk="0" hangingPunct="1">
              <a:lnSpc>
                <a:spcPct val="100000"/>
              </a:lnSpc>
              <a:buClrTx/>
              <a:buSzTx/>
              <a:buFontTx/>
            </a:pPr>
            <a:r>
              <a:rPr lang="zh-CN" altLang="en-US" sz="1800" dirty="0">
                <a:latin typeface="+mj-ea"/>
                <a:ea typeface="+mj-ea"/>
                <a:sym typeface="+mn-lt"/>
              </a:rPr>
              <a:t>原奥拉西坦注射剂必须在医院的配液中心经二次配置成输液方可使用，在打开安瓿或铝盖和多次对胶塞穿刺操作过程中产生大量的玻璃碎屑和不溶性微粒，给患者带来很大安全隐患，该产品无需配置操作，能有效避免上述危险的发生</a:t>
            </a:r>
            <a:endParaRPr lang="zh-CN" altLang="en-US" sz="1800" dirty="0">
              <a:latin typeface="+mj-ea"/>
              <a:ea typeface="+mj-ea"/>
              <a:sym typeface="+mn-lt"/>
            </a:endParaRPr>
          </a:p>
        </p:txBody>
      </p:sp>
      <p:sp>
        <p:nvSpPr>
          <p:cNvPr id="7" name="Freeform 6"/>
          <p:cNvSpPr>
            <a:spLocks noEditPoints="1"/>
          </p:cNvSpPr>
          <p:nvPr/>
        </p:nvSpPr>
        <p:spPr bwMode="auto">
          <a:xfrm>
            <a:off x="1124903" y="6374130"/>
            <a:ext cx="661988" cy="698500"/>
          </a:xfrm>
          <a:custGeom>
            <a:avLst/>
            <a:gdLst>
              <a:gd name="T0" fmla="*/ 13 w 115"/>
              <a:gd name="T1" fmla="*/ 11 h 121"/>
              <a:gd name="T2" fmla="*/ 11 w 115"/>
              <a:gd name="T3" fmla="*/ 54 h 121"/>
              <a:gd name="T4" fmla="*/ 59 w 115"/>
              <a:gd name="T5" fmla="*/ 108 h 121"/>
              <a:gd name="T6" fmla="*/ 102 w 115"/>
              <a:gd name="T7" fmla="*/ 110 h 121"/>
              <a:gd name="T8" fmla="*/ 104 w 115"/>
              <a:gd name="T9" fmla="*/ 67 h 121"/>
              <a:gd name="T10" fmla="*/ 55 w 115"/>
              <a:gd name="T11" fmla="*/ 14 h 121"/>
              <a:gd name="T12" fmla="*/ 13 w 115"/>
              <a:gd name="T13" fmla="*/ 11 h 121"/>
              <a:gd name="T14" fmla="*/ 20 w 115"/>
              <a:gd name="T15" fmla="*/ 19 h 121"/>
              <a:gd name="T16" fmla="*/ 20 w 115"/>
              <a:gd name="T17" fmla="*/ 19 h 121"/>
              <a:gd name="T18" fmla="*/ 20 w 115"/>
              <a:gd name="T19" fmla="*/ 19 h 121"/>
              <a:gd name="T20" fmla="*/ 20 w 115"/>
              <a:gd name="T21" fmla="*/ 19 h 121"/>
              <a:gd name="T22" fmla="*/ 20 w 115"/>
              <a:gd name="T23" fmla="*/ 19 h 121"/>
              <a:gd name="T24" fmla="*/ 20 w 115"/>
              <a:gd name="T25" fmla="*/ 19 h 121"/>
              <a:gd name="T26" fmla="*/ 48 w 115"/>
              <a:gd name="T27" fmla="*/ 21 h 121"/>
              <a:gd name="T28" fmla="*/ 72 w 115"/>
              <a:gd name="T29" fmla="*/ 48 h 121"/>
              <a:gd name="T30" fmla="*/ 69 w 115"/>
              <a:gd name="T31" fmla="*/ 51 h 121"/>
              <a:gd name="T32" fmla="*/ 97 w 115"/>
              <a:gd name="T33" fmla="*/ 82 h 121"/>
              <a:gd name="T34" fmla="*/ 92 w 115"/>
              <a:gd name="T35" fmla="*/ 87 h 121"/>
              <a:gd name="T36" fmla="*/ 65 w 115"/>
              <a:gd name="T37" fmla="*/ 57 h 121"/>
              <a:gd name="T38" fmla="*/ 70 w 115"/>
              <a:gd name="T39" fmla="*/ 53 h 121"/>
              <a:gd name="T40" fmla="*/ 42 w 115"/>
              <a:gd name="T41" fmla="*/ 21 h 121"/>
              <a:gd name="T42" fmla="*/ 37 w 115"/>
              <a:gd name="T43" fmla="*/ 25 h 121"/>
              <a:gd name="T44" fmla="*/ 64 w 115"/>
              <a:gd name="T45" fmla="*/ 55 h 121"/>
              <a:gd name="T46" fmla="*/ 43 w 115"/>
              <a:gd name="T47" fmla="*/ 74 h 121"/>
              <a:gd name="T48" fmla="*/ 19 w 115"/>
              <a:gd name="T49" fmla="*/ 47 h 121"/>
              <a:gd name="T50" fmla="*/ 20 w 115"/>
              <a:gd name="T51"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 h="121">
                <a:moveTo>
                  <a:pt x="13" y="11"/>
                </a:moveTo>
                <a:cubicBezTo>
                  <a:pt x="1" y="22"/>
                  <a:pt x="0" y="42"/>
                  <a:pt x="11" y="54"/>
                </a:cubicBezTo>
                <a:cubicBezTo>
                  <a:pt x="59" y="108"/>
                  <a:pt x="59" y="108"/>
                  <a:pt x="59" y="108"/>
                </a:cubicBezTo>
                <a:cubicBezTo>
                  <a:pt x="71" y="120"/>
                  <a:pt x="90" y="121"/>
                  <a:pt x="102" y="110"/>
                </a:cubicBezTo>
                <a:cubicBezTo>
                  <a:pt x="114" y="99"/>
                  <a:pt x="115" y="80"/>
                  <a:pt x="104" y="67"/>
                </a:cubicBezTo>
                <a:cubicBezTo>
                  <a:pt x="55" y="14"/>
                  <a:pt x="55" y="14"/>
                  <a:pt x="55" y="14"/>
                </a:cubicBezTo>
                <a:cubicBezTo>
                  <a:pt x="44" y="1"/>
                  <a:pt x="25" y="0"/>
                  <a:pt x="13" y="11"/>
                </a:cubicBezTo>
                <a:close/>
                <a:moveTo>
                  <a:pt x="20" y="19"/>
                </a:move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8" y="12"/>
                  <a:pt x="40" y="12"/>
                  <a:pt x="48" y="21"/>
                </a:cubicBezTo>
                <a:cubicBezTo>
                  <a:pt x="72" y="48"/>
                  <a:pt x="72" y="48"/>
                  <a:pt x="72" y="48"/>
                </a:cubicBezTo>
                <a:cubicBezTo>
                  <a:pt x="69" y="51"/>
                  <a:pt x="69" y="51"/>
                  <a:pt x="69" y="51"/>
                </a:cubicBezTo>
                <a:cubicBezTo>
                  <a:pt x="97" y="82"/>
                  <a:pt x="97" y="82"/>
                  <a:pt x="97" y="82"/>
                </a:cubicBezTo>
                <a:cubicBezTo>
                  <a:pt x="92" y="87"/>
                  <a:pt x="92" y="87"/>
                  <a:pt x="92" y="87"/>
                </a:cubicBezTo>
                <a:cubicBezTo>
                  <a:pt x="65" y="57"/>
                  <a:pt x="65" y="57"/>
                  <a:pt x="65" y="57"/>
                </a:cubicBezTo>
                <a:cubicBezTo>
                  <a:pt x="70" y="53"/>
                  <a:pt x="70" y="53"/>
                  <a:pt x="70" y="53"/>
                </a:cubicBezTo>
                <a:cubicBezTo>
                  <a:pt x="42" y="21"/>
                  <a:pt x="42" y="21"/>
                  <a:pt x="42" y="21"/>
                </a:cubicBezTo>
                <a:cubicBezTo>
                  <a:pt x="37" y="25"/>
                  <a:pt x="37" y="25"/>
                  <a:pt x="37" y="25"/>
                </a:cubicBezTo>
                <a:cubicBezTo>
                  <a:pt x="64" y="55"/>
                  <a:pt x="64" y="55"/>
                  <a:pt x="64" y="55"/>
                </a:cubicBezTo>
                <a:cubicBezTo>
                  <a:pt x="43" y="74"/>
                  <a:pt x="43" y="74"/>
                  <a:pt x="43" y="74"/>
                </a:cubicBezTo>
                <a:cubicBezTo>
                  <a:pt x="19" y="47"/>
                  <a:pt x="19" y="47"/>
                  <a:pt x="19" y="47"/>
                </a:cubicBezTo>
                <a:cubicBezTo>
                  <a:pt x="11" y="39"/>
                  <a:pt x="12" y="26"/>
                  <a:pt x="20" y="19"/>
                </a:cubicBezTo>
                <a:close/>
              </a:path>
            </a:pathLst>
          </a:custGeom>
          <a:solidFill>
            <a:srgbClr val="B2B3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3000"/>
    </mc:Choice>
    <mc:Fallback>
      <p:transition spd="slow" advClick="0"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2712" y="663973"/>
            <a:ext cx="10670613" cy="610870"/>
          </a:xfrm>
          <a:prstGeom prst="rect">
            <a:avLst/>
          </a:prstGeom>
          <a:noFill/>
        </p:spPr>
        <p:txBody>
          <a:bodyPr wrap="square" rtlCol="0">
            <a:spAutoFit/>
          </a:bodyPr>
          <a:lstStyle/>
          <a:p>
            <a:pPr algn="ctr"/>
            <a:r>
              <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公平性信息</a:t>
            </a:r>
            <a:endPar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 name="文本框 2"/>
          <p:cNvSpPr txBox="1"/>
          <p:nvPr/>
        </p:nvSpPr>
        <p:spPr>
          <a:xfrm>
            <a:off x="596900" y="1384300"/>
            <a:ext cx="11346815" cy="5344795"/>
          </a:xfrm>
          <a:prstGeom prst="rect">
            <a:avLst/>
          </a:prstGeom>
          <a:noFill/>
        </p:spPr>
        <p:txBody>
          <a:bodyPr wrap="square" rtlCol="0" anchor="t">
            <a:noAutofit/>
          </a:bodyPr>
          <a:p>
            <a:pPr marL="342900" indent="-342900" eaLnBrk="1" latinLnBrk="0" hangingPunct="1">
              <a:lnSpc>
                <a:spcPts val="2560"/>
              </a:lnSpc>
              <a:buClr>
                <a:srgbClr val="0070C0"/>
              </a:buClr>
              <a:buFont typeface="Wingdings" panose="05000000000000000000" charset="0"/>
              <a:buChar char="u"/>
            </a:pPr>
            <a:r>
              <a:rPr lang="zh-CN" altLang="en-US" sz="2000" b="1" dirty="0">
                <a:solidFill>
                  <a:srgbClr val="0070C0"/>
                </a:solidFill>
                <a:latin typeface="微软雅黑" panose="020B0503020204020204" charset="-122"/>
                <a:ea typeface="微软雅黑" panose="020B0503020204020204" charset="-122"/>
                <a:sym typeface="+mn-lt"/>
              </a:rPr>
              <a:t>所治疗疾病对公共健康的影响：</a:t>
            </a:r>
            <a:r>
              <a:rPr dirty="0"/>
              <a:t>颅脑损伤作为现代社会的一种常见疾病，脑功能恢复情况严重影响病人的长期生活质量。奥拉西坦氯化钠注射液对脑损伤引起各种神经功能缺失、记忆与智能障碍有明确疗效，并广泛用于临床治疗。一次一瓶，一日只用一次，大大降低了使用次数，减轻了患者负担。另一方面，我们的奥拉西坦氯化钠注射液作为即开即用型产品，大大降低了配置时间，并降低了输液配种中产生的输液不良反应率。</a:t>
            </a:r>
            <a:endParaRPr dirty="0"/>
          </a:p>
          <a:p>
            <a:pPr marL="342900" indent="-342900" eaLnBrk="1" latinLnBrk="0" hangingPunct="1">
              <a:lnSpc>
                <a:spcPts val="2560"/>
              </a:lnSpc>
              <a:buClr>
                <a:srgbClr val="0070C0"/>
              </a:buClr>
              <a:buFont typeface="Wingdings" panose="05000000000000000000" charset="0"/>
              <a:buChar char="u"/>
            </a:pPr>
            <a:r>
              <a:rPr lang="zh-CN" altLang="en-US" sz="2000" b="1" dirty="0">
                <a:solidFill>
                  <a:srgbClr val="0070C0"/>
                </a:solidFill>
                <a:latin typeface="微软雅黑" panose="020B0503020204020204" charset="-122"/>
                <a:ea typeface="微软雅黑" panose="020B0503020204020204" charset="-122"/>
                <a:sym typeface="+mn-ea"/>
              </a:rPr>
              <a:t>符合“保基本”原则： </a:t>
            </a:r>
            <a:r>
              <a:rPr lang="zh-CN" altLang="en-US" dirty="0">
                <a:sym typeface="+mn-ea"/>
              </a:rPr>
              <a:t>现代中国，全民医保农保的前提下，脑损伤在医院属于常见疾病。患者需要</a:t>
            </a:r>
            <a:r>
              <a:rPr lang="zh-CN" altLang="en-US" dirty="0" smtClean="0">
                <a:sym typeface="+mn-ea"/>
              </a:rPr>
              <a:t>奥拉西坦</a:t>
            </a:r>
            <a:r>
              <a:rPr lang="zh-CN" altLang="en-US" dirty="0">
                <a:sym typeface="+mn-ea"/>
              </a:rPr>
              <a:t>氯化钠</a:t>
            </a:r>
            <a:r>
              <a:rPr lang="zh-CN" altLang="en-US" dirty="0" smtClean="0">
                <a:sym typeface="+mn-ea"/>
              </a:rPr>
              <a:t>注射液</a:t>
            </a:r>
            <a:r>
              <a:rPr lang="zh-CN" altLang="en-US" dirty="0">
                <a:sym typeface="+mn-ea"/>
              </a:rPr>
              <a:t>这样的药品来改善神经功能，提高记忆和智能功能，在医保予以报销的前提下使用，提高生活质量。</a:t>
            </a:r>
            <a:endParaRPr lang="en-US" altLang="zh-CN" dirty="0"/>
          </a:p>
          <a:p>
            <a:pPr marL="285750" indent="-285750" eaLnBrk="1" latinLnBrk="0" hangingPunct="1">
              <a:lnSpc>
                <a:spcPts val="2560"/>
              </a:lnSpc>
              <a:buClr>
                <a:srgbClr val="0070C0"/>
              </a:buClr>
              <a:buFont typeface="Wingdings" panose="05000000000000000000" charset="0"/>
              <a:buChar char="u"/>
            </a:pPr>
            <a:r>
              <a:rPr lang="zh-CN" altLang="en-US" sz="2000" b="1" dirty="0">
                <a:solidFill>
                  <a:srgbClr val="0070C0"/>
                </a:solidFill>
                <a:latin typeface="微软雅黑" panose="020B0503020204020204" charset="-122"/>
                <a:ea typeface="微软雅黑" panose="020B0503020204020204" charset="-122"/>
                <a:sym typeface="+mn-ea"/>
              </a:rPr>
              <a:t>弥补目录短板：</a:t>
            </a:r>
            <a:r>
              <a:rPr lang="zh-CN" altLang="en-US" dirty="0">
                <a:sym typeface="+mn-ea"/>
              </a:rPr>
              <a:t>近十多年来，奥拉西坦药品广泛运用于医院临床，在挽救患者生命和提高生活质量上发挥了很大作用。之前较多省份把奥拉西坦纳入本省省级医保目录中，目前已经停用。在最新版国家医保目录中没有纳入，我们建议将</a:t>
            </a:r>
            <a:r>
              <a:rPr lang="zh-CN" altLang="en-US" dirty="0" smtClean="0">
                <a:sym typeface="+mn-ea"/>
              </a:rPr>
              <a:t>奥拉西坦</a:t>
            </a:r>
            <a:r>
              <a:rPr lang="zh-CN" altLang="en-US" dirty="0">
                <a:sym typeface="+mn-ea"/>
              </a:rPr>
              <a:t>氯化钠</a:t>
            </a:r>
            <a:r>
              <a:rPr lang="zh-CN" altLang="en-US" dirty="0" smtClean="0">
                <a:sym typeface="+mn-ea"/>
              </a:rPr>
              <a:t>注射液</a:t>
            </a:r>
            <a:r>
              <a:rPr lang="zh-CN" altLang="en-US" dirty="0">
                <a:sym typeface="+mn-ea"/>
              </a:rPr>
              <a:t>纳入国家医保谈判目录，更好的为广大患者使用和服务。</a:t>
            </a:r>
            <a:endParaRPr lang="en-US" altLang="zh-CN" dirty="0"/>
          </a:p>
          <a:p>
            <a:pPr marL="285750" indent="-285750" eaLnBrk="1" latinLnBrk="0" hangingPunct="1">
              <a:lnSpc>
                <a:spcPts val="2560"/>
              </a:lnSpc>
              <a:buClr>
                <a:srgbClr val="0070C0"/>
              </a:buClr>
              <a:buFont typeface="Wingdings" panose="05000000000000000000" charset="0"/>
              <a:buChar char="u"/>
            </a:pPr>
            <a:r>
              <a:rPr lang="zh-CN" altLang="en-US" sz="2000" b="1" dirty="0">
                <a:solidFill>
                  <a:srgbClr val="0070C0"/>
                </a:solidFill>
                <a:latin typeface="微软雅黑" panose="020B0503020204020204" charset="-122"/>
                <a:ea typeface="微软雅黑" panose="020B0503020204020204" charset="-122"/>
                <a:sym typeface="+mn-ea"/>
              </a:rPr>
              <a:t>临床管理难度：</a:t>
            </a:r>
            <a:r>
              <a:rPr lang="zh-CN" altLang="en-US" dirty="0">
                <a:sym typeface="+mn-ea"/>
              </a:rPr>
              <a:t>在国家多部门的指导下，社会各级医院严格按照说明书使用药品。在需要扩大使用时，也必须征询患者及家属的同意方可使用</a:t>
            </a:r>
            <a:r>
              <a:rPr lang="zh-CN" altLang="en-US">
                <a:sym typeface="+mn-ea"/>
              </a:rPr>
              <a:t>。</a:t>
            </a:r>
            <a:r>
              <a:rPr lang="zh-CN" altLang="en-US" smtClean="0">
                <a:sym typeface="+mn-ea"/>
              </a:rPr>
              <a:t>奥拉西坦氯化钠注射液</a:t>
            </a:r>
            <a:r>
              <a:rPr lang="zh-CN" altLang="en-US" dirty="0">
                <a:sym typeface="+mn-ea"/>
              </a:rPr>
              <a:t>如能纳入国家医保谈判目录，可将适应症作为限制，明确神经功能降低患者使用不超过</a:t>
            </a:r>
            <a:r>
              <a:rPr lang="en-US" altLang="zh-CN" dirty="0">
                <a:sym typeface="+mn-ea"/>
              </a:rPr>
              <a:t>2</a:t>
            </a:r>
            <a:r>
              <a:rPr lang="zh-CN" altLang="en-US" dirty="0">
                <a:sym typeface="+mn-ea"/>
              </a:rPr>
              <a:t>周，记忆及智能障碍患者使用不超过</a:t>
            </a:r>
            <a:r>
              <a:rPr lang="en-US" altLang="zh-CN" dirty="0">
                <a:sym typeface="+mn-ea"/>
              </a:rPr>
              <a:t>3</a:t>
            </a:r>
            <a:r>
              <a:rPr lang="zh-CN" altLang="en-US" dirty="0">
                <a:sym typeface="+mn-ea"/>
              </a:rPr>
              <a:t>周。确保患者能用上药品治疗疾病，又不至于滥用。</a:t>
            </a:r>
            <a:endParaRPr lang="zh-CN" altLang="en-US" dirty="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08610" y="232410"/>
            <a:ext cx="12241530" cy="6696710"/>
          </a:xfrm>
          <a:prstGeom prst="rect">
            <a:avLst/>
          </a:prstGeom>
          <a:ln>
            <a:gradFill>
              <a:gsLst>
                <a:gs pos="0">
                  <a:srgbClr val="14CD68"/>
                </a:gs>
                <a:gs pos="100000">
                  <a:srgbClr val="0B6E38"/>
                </a:gs>
              </a:gsLst>
            </a:gra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 name="标题 1" hidden="1"/>
          <p:cNvSpPr>
            <a:spLocks noGrp="1"/>
          </p:cNvSpPr>
          <p:nvPr>
            <p:ph type="title"/>
          </p:nvPr>
        </p:nvSpPr>
        <p:spPr/>
        <p:txBody>
          <a:bodyPr/>
          <a:lstStyle/>
          <a:p>
            <a:r>
              <a:rPr lang="en-US" altLang="zh-CN" dirty="0" smtClean="0">
                <a:latin typeface="+mn-lt"/>
                <a:ea typeface="+mn-ea"/>
                <a:cs typeface="+mn-ea"/>
                <a:sym typeface="+mn-lt"/>
              </a:rPr>
              <a:t>+</a:t>
            </a:r>
            <a:endParaRPr lang="zh-CN" altLang="en-US" dirty="0">
              <a:latin typeface="+mn-lt"/>
              <a:ea typeface="+mn-ea"/>
              <a:cs typeface="+mn-ea"/>
              <a:sym typeface="+mn-lt"/>
            </a:endParaRPr>
          </a:p>
        </p:txBody>
      </p:sp>
      <p:sp>
        <p:nvSpPr>
          <p:cNvPr id="4098" name="椭圆 30"/>
          <p:cNvSpPr/>
          <p:nvPr/>
        </p:nvSpPr>
        <p:spPr>
          <a:xfrm>
            <a:off x="1223963" y="914400"/>
            <a:ext cx="1254125" cy="1254125"/>
          </a:xfrm>
          <a:prstGeom prst="ellipse">
            <a:avLst/>
          </a:prstGeom>
          <a:gradFill>
            <a:gsLst>
              <a:gs pos="0">
                <a:srgbClr val="9EE256"/>
              </a:gs>
              <a:gs pos="100000">
                <a:srgbClr val="52762D"/>
              </a:gs>
            </a:gsLst>
            <a:lin scaled="0"/>
          </a:gradFill>
          <a:ln w="9525">
            <a:noFill/>
          </a:ln>
        </p:spPr>
        <p:txBody>
          <a:bodyPr anchor="ctr" anchorCtr="0"/>
          <a:p>
            <a:pPr algn="ctr" eaLnBrk="1" hangingPunct="1"/>
            <a:endParaRPr lang="zh-CN" altLang="en-US" dirty="0">
              <a:solidFill>
                <a:srgbClr val="FFFFFF"/>
              </a:solidFill>
              <a:latin typeface="Calibri" panose="020F0502020204030204" pitchFamily="34" charset="0"/>
            </a:endParaRPr>
          </a:p>
        </p:txBody>
      </p:sp>
      <p:sp>
        <p:nvSpPr>
          <p:cNvPr id="4099" name="椭圆 21"/>
          <p:cNvSpPr/>
          <p:nvPr/>
        </p:nvSpPr>
        <p:spPr>
          <a:xfrm>
            <a:off x="1312863" y="946150"/>
            <a:ext cx="1225550" cy="1225550"/>
          </a:xfrm>
          <a:prstGeom prst="ellipse">
            <a:avLst/>
          </a:prstGeom>
          <a:gradFill>
            <a:gsLst>
              <a:gs pos="0">
                <a:srgbClr val="14CD68"/>
              </a:gs>
              <a:gs pos="100000">
                <a:srgbClr val="0B6E38"/>
              </a:gs>
            </a:gsLst>
            <a:lin scaled="0"/>
          </a:gradFill>
          <a:ln w="9525">
            <a:noFill/>
          </a:ln>
        </p:spPr>
        <p:txBody>
          <a:bodyPr anchor="ctr" anchorCtr="0"/>
          <a:p>
            <a:pPr algn="ctr" eaLnBrk="1" hangingPunct="1"/>
            <a:endParaRPr lang="zh-CN" altLang="en-US" dirty="0">
              <a:solidFill>
                <a:srgbClr val="FFFFFF"/>
              </a:solidFill>
              <a:latin typeface="Calibri" panose="020F0502020204030204" pitchFamily="34" charset="0"/>
            </a:endParaRPr>
          </a:p>
        </p:txBody>
      </p:sp>
      <p:sp>
        <p:nvSpPr>
          <p:cNvPr id="4100" name="文本框 28"/>
          <p:cNvSpPr txBox="1"/>
          <p:nvPr/>
        </p:nvSpPr>
        <p:spPr>
          <a:xfrm>
            <a:off x="1357313" y="1214438"/>
            <a:ext cx="1181100" cy="639762"/>
          </a:xfrm>
          <a:prstGeom prst="rect">
            <a:avLst/>
          </a:prstGeom>
          <a:noFill/>
          <a:ln w="9525">
            <a:noFill/>
          </a:ln>
        </p:spPr>
        <p:txBody>
          <a:bodyPr>
            <a:spAutoFit/>
          </a:bodyPr>
          <a:p>
            <a:pPr eaLnBrk="1" hangingPunct="1"/>
            <a:r>
              <a:rPr lang="zh-CN" altLang="en-US" sz="3600" b="1" dirty="0">
                <a:latin typeface="华文细黑" charset="-122"/>
                <a:ea typeface="华文细黑" charset="-122"/>
              </a:rPr>
              <a:t>目录</a:t>
            </a:r>
            <a:endParaRPr lang="zh-CN" altLang="en-US" sz="3600" b="1" dirty="0">
              <a:latin typeface="华文细黑" charset="-122"/>
              <a:ea typeface="华文细黑" charset="-122"/>
            </a:endParaRPr>
          </a:p>
        </p:txBody>
      </p:sp>
      <p:pic>
        <p:nvPicPr>
          <p:cNvPr id="4101" name="空心弧 13"/>
          <p:cNvPicPr/>
          <p:nvPr/>
        </p:nvPicPr>
        <p:blipFill>
          <a:blip r:embed="rId1"/>
          <a:stretch>
            <a:fillRect/>
          </a:stretch>
        </p:blipFill>
        <p:spPr>
          <a:xfrm>
            <a:off x="1067435" y="693738"/>
            <a:ext cx="1762125" cy="1730375"/>
          </a:xfrm>
          <a:prstGeom prst="rect">
            <a:avLst/>
          </a:prstGeom>
          <a:noFill/>
          <a:ln w="9525">
            <a:noFill/>
          </a:ln>
        </p:spPr>
      </p:pic>
      <p:sp>
        <p:nvSpPr>
          <p:cNvPr id="4103" name="矩形 14"/>
          <p:cNvSpPr/>
          <p:nvPr/>
        </p:nvSpPr>
        <p:spPr>
          <a:xfrm>
            <a:off x="4720471" y="674628"/>
            <a:ext cx="476984" cy="501102"/>
          </a:xfrm>
          <a:prstGeom prst="rect">
            <a:avLst/>
          </a:prstGeom>
          <a:gradFill>
            <a:gsLst>
              <a:gs pos="0">
                <a:srgbClr val="14CD68"/>
              </a:gs>
              <a:gs pos="100000">
                <a:srgbClr val="0B6E38"/>
              </a:gs>
            </a:gsLst>
            <a:lin scaled="0"/>
          </a:gradFill>
          <a:ln w="9525">
            <a:noFill/>
          </a:ln>
        </p:spPr>
        <p:txBody>
          <a:bodyPr anchor="ctr" anchorCtr="0"/>
          <a:p>
            <a:pPr algn="ctr" eaLnBrk="1" hangingPunct="1"/>
            <a:endParaRPr lang="zh-CN" altLang="en-US" dirty="0">
              <a:latin typeface="Calibri" panose="020F0502020204030204" pitchFamily="34" charset="0"/>
            </a:endParaRPr>
          </a:p>
        </p:txBody>
      </p:sp>
      <p:sp>
        <p:nvSpPr>
          <p:cNvPr id="4104" name="文本框 15"/>
          <p:cNvSpPr txBox="1"/>
          <p:nvPr/>
        </p:nvSpPr>
        <p:spPr>
          <a:xfrm>
            <a:off x="4782103" y="638452"/>
            <a:ext cx="395254" cy="645160"/>
          </a:xfrm>
          <a:prstGeom prst="rect">
            <a:avLst/>
          </a:prstGeom>
          <a:noFill/>
          <a:ln w="9525">
            <a:noFill/>
          </a:ln>
        </p:spPr>
        <p:txBody>
          <a:bodyPr>
            <a:spAutoFit/>
          </a:bodyPr>
          <a:p>
            <a:pPr eaLnBrk="1" hangingPunct="1"/>
            <a:r>
              <a:rPr lang="en-US" altLang="zh-CN" sz="3600" dirty="0">
                <a:solidFill>
                  <a:schemeClr val="bg1"/>
                </a:solidFill>
                <a:latin typeface="Calibri" panose="020F0502020204030204" pitchFamily="34" charset="0"/>
              </a:rPr>
              <a:t>1</a:t>
            </a:r>
            <a:endParaRPr lang="zh-CN" altLang="en-US" sz="3600" dirty="0">
              <a:solidFill>
                <a:schemeClr val="bg1"/>
              </a:solidFill>
              <a:latin typeface="Calibri" panose="020F0502020204030204" pitchFamily="34" charset="0"/>
            </a:endParaRPr>
          </a:p>
        </p:txBody>
      </p:sp>
      <p:sp>
        <p:nvSpPr>
          <p:cNvPr id="4105" name="L 形 16"/>
          <p:cNvSpPr/>
          <p:nvPr/>
        </p:nvSpPr>
        <p:spPr>
          <a:xfrm rot="16200000">
            <a:off x="4751957" y="734251"/>
            <a:ext cx="517180" cy="513161"/>
          </a:xfrm>
          <a:custGeom>
            <a:avLst/>
            <a:gdLst/>
            <a:ahLst/>
            <a:cxnLst>
              <a:cxn ang="0">
                <a:pos x="0" y="0"/>
              </a:cxn>
              <a:cxn ang="0">
                <a:pos x="0" y="0"/>
              </a:cxn>
              <a:cxn ang="0">
                <a:pos x="0" y="607845"/>
              </a:cxn>
              <a:cxn ang="0">
                <a:pos x="613411" y="607845"/>
              </a:cxn>
              <a:cxn ang="0">
                <a:pos x="613411" y="607845"/>
              </a:cxn>
              <a:cxn ang="0">
                <a:pos x="0" y="607845"/>
              </a:cxn>
              <a:cxn ang="0">
                <a:pos x="0" y="0"/>
              </a:cxn>
            </a:cxnLst>
            <a:pathLst>
              <a:path w="613411" h="607845">
                <a:moveTo>
                  <a:pt x="0" y="0"/>
                </a:moveTo>
                <a:lnTo>
                  <a:pt x="0" y="0"/>
                </a:lnTo>
                <a:lnTo>
                  <a:pt x="0" y="607845"/>
                </a:lnTo>
                <a:lnTo>
                  <a:pt x="613411" y="607845"/>
                </a:lnTo>
                <a:lnTo>
                  <a:pt x="613411" y="607845"/>
                </a:lnTo>
                <a:lnTo>
                  <a:pt x="0" y="607845"/>
                </a:lnTo>
                <a:lnTo>
                  <a:pt x="0" y="0"/>
                </a:lnTo>
                <a:close/>
              </a:path>
            </a:pathLst>
          </a:custGeom>
          <a:solidFill>
            <a:srgbClr val="AFABAB">
              <a:alpha val="100000"/>
            </a:srgbClr>
          </a:solidFill>
          <a:ln w="12700" cap="flat" cmpd="sng">
            <a:solidFill>
              <a:srgbClr val="7F7F7F"/>
            </a:solidFill>
            <a:prstDash val="solid"/>
            <a:headEnd type="none" w="med" len="med"/>
            <a:tailEnd type="none" w="med" len="med"/>
          </a:ln>
        </p:spPr>
        <p:txBody>
          <a:bodyPr/>
          <a:p>
            <a:endParaRPr lang="zh-CN" altLang="en-US"/>
          </a:p>
        </p:txBody>
      </p:sp>
      <p:sp>
        <p:nvSpPr>
          <p:cNvPr id="4106" name="文本框 38"/>
          <p:cNvSpPr txBox="1"/>
          <p:nvPr/>
        </p:nvSpPr>
        <p:spPr>
          <a:xfrm>
            <a:off x="5561965" y="732155"/>
            <a:ext cx="2575560" cy="460375"/>
          </a:xfrm>
          <a:prstGeom prst="rect">
            <a:avLst/>
          </a:prstGeom>
          <a:noFill/>
          <a:ln w="9525">
            <a:noFill/>
          </a:ln>
        </p:spPr>
        <p:txBody>
          <a:bodyPr wrap="square">
            <a:spAutoFit/>
          </a:bodyPr>
          <a:lstStyle>
            <a:lvl1pPr marL="228600" lvl="0" indent="-228600" algn="l" defTabSz="914400" eaLnBrk="1" fontAlgn="base" latinLnBrk="0" hangingPunct="1">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pitchFamily="34" charset="0"/>
                <a:ea typeface="宋体" panose="02010600030101010101" pitchFamily="2" charset="-122"/>
              </a:defRPr>
            </a:lvl1pPr>
            <a:lvl2pPr marL="685800" lvl="1" indent="-228600" algn="l" defTabSz="914400" eaLnBrk="1" fontAlgn="base" latinLnBrk="0" hangingPunct="1">
              <a:lnSpc>
                <a:spcPct val="90000"/>
              </a:lnSpc>
              <a:spcBef>
                <a:spcPts val="500"/>
              </a:spcBef>
              <a:spcAft>
                <a:spcPct val="0"/>
              </a:spcAft>
              <a:buFont typeface="Arial" panose="020B0604020202020204" pitchFamily="34" charset="0"/>
              <a:buChar char="•"/>
              <a:defRPr sz="2400" u="none" kern="1200" baseline="0">
                <a:solidFill>
                  <a:schemeClr val="tx1"/>
                </a:solidFill>
                <a:latin typeface="Calibri" panose="020F0502020204030204" pitchFamily="34" charset="0"/>
                <a:ea typeface="宋体" panose="02010600030101010101" pitchFamily="2" charset="-122"/>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u="none" kern="1200" baseline="0">
                <a:solidFill>
                  <a:schemeClr val="tx1"/>
                </a:solidFill>
                <a:latin typeface="Calibri" panose="020F0502020204030204" pitchFamily="34" charset="0"/>
                <a:ea typeface="宋体" panose="02010600030101010101" pitchFamily="2" charset="-122"/>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5pPr>
          </a:lstStyle>
          <a:p>
            <a:pPr marL="0" lvl="0" indent="0">
              <a:lnSpc>
                <a:spcPct val="100000"/>
              </a:lnSpc>
              <a:spcBef>
                <a:spcPct val="0"/>
              </a:spcBef>
              <a:buNone/>
            </a:pPr>
            <a:r>
              <a:rPr lang="zh-CN" altLang="en-US" sz="2400" dirty="0">
                <a:solidFill>
                  <a:srgbClr val="404040"/>
                </a:solidFill>
                <a:latin typeface="华文细黑" charset="-122"/>
                <a:ea typeface="华文细黑" charset="-122"/>
              </a:rPr>
              <a:t>药品基本信息</a:t>
            </a:r>
            <a:endParaRPr lang="zh-CN" altLang="en-US" sz="2400" dirty="0">
              <a:solidFill>
                <a:srgbClr val="404040"/>
              </a:solidFill>
              <a:latin typeface="华文细黑" charset="-122"/>
              <a:ea typeface="华文细黑" charset="-122"/>
            </a:endParaRPr>
          </a:p>
        </p:txBody>
      </p:sp>
      <p:sp>
        <p:nvSpPr>
          <p:cNvPr id="4108" name="矩形 35"/>
          <p:cNvSpPr/>
          <p:nvPr/>
        </p:nvSpPr>
        <p:spPr>
          <a:xfrm>
            <a:off x="4720471" y="1869031"/>
            <a:ext cx="476984" cy="499762"/>
          </a:xfrm>
          <a:prstGeom prst="rect">
            <a:avLst/>
          </a:prstGeom>
          <a:gradFill>
            <a:gsLst>
              <a:gs pos="0">
                <a:srgbClr val="14CD68"/>
              </a:gs>
              <a:gs pos="100000">
                <a:srgbClr val="0B6E38"/>
              </a:gs>
            </a:gsLst>
            <a:lin scaled="0"/>
          </a:gradFill>
          <a:ln w="9525">
            <a:noFill/>
          </a:ln>
        </p:spPr>
        <p:txBody>
          <a:bodyPr anchor="ctr" anchorCtr="0"/>
          <a:p>
            <a:pPr algn="ctr" eaLnBrk="1" hangingPunct="1"/>
            <a:endParaRPr lang="zh-CN" altLang="en-US" dirty="0">
              <a:latin typeface="Calibri" panose="020F0502020204030204" pitchFamily="34" charset="0"/>
            </a:endParaRPr>
          </a:p>
        </p:txBody>
      </p:sp>
      <p:sp>
        <p:nvSpPr>
          <p:cNvPr id="4109" name="文本框 36"/>
          <p:cNvSpPr txBox="1"/>
          <p:nvPr/>
        </p:nvSpPr>
        <p:spPr>
          <a:xfrm>
            <a:off x="4782103" y="1832855"/>
            <a:ext cx="395254" cy="645160"/>
          </a:xfrm>
          <a:prstGeom prst="rect">
            <a:avLst/>
          </a:prstGeom>
          <a:noFill/>
          <a:ln w="9525">
            <a:noFill/>
          </a:ln>
        </p:spPr>
        <p:txBody>
          <a:bodyPr>
            <a:spAutoFit/>
          </a:bodyPr>
          <a:p>
            <a:pPr eaLnBrk="1" hangingPunct="1"/>
            <a:r>
              <a:rPr lang="en-US" altLang="zh-CN" sz="3600" dirty="0">
                <a:solidFill>
                  <a:schemeClr val="bg1"/>
                </a:solidFill>
                <a:latin typeface="Calibri" panose="020F0502020204030204" pitchFamily="34" charset="0"/>
              </a:rPr>
              <a:t>2</a:t>
            </a:r>
            <a:endParaRPr lang="zh-CN" altLang="en-US" sz="3600" dirty="0">
              <a:solidFill>
                <a:schemeClr val="bg1"/>
              </a:solidFill>
              <a:latin typeface="Calibri" panose="020F0502020204030204" pitchFamily="34" charset="0"/>
            </a:endParaRPr>
          </a:p>
        </p:txBody>
      </p:sp>
      <p:sp>
        <p:nvSpPr>
          <p:cNvPr id="4110" name="L 形 37"/>
          <p:cNvSpPr/>
          <p:nvPr/>
        </p:nvSpPr>
        <p:spPr>
          <a:xfrm rot="16200000">
            <a:off x="4751287" y="1929324"/>
            <a:ext cx="518519" cy="513161"/>
          </a:xfrm>
          <a:custGeom>
            <a:avLst/>
            <a:gdLst/>
            <a:ahLst/>
            <a:cxnLst>
              <a:cxn ang="0">
                <a:pos x="0" y="0"/>
              </a:cxn>
              <a:cxn ang="0">
                <a:pos x="0" y="0"/>
              </a:cxn>
              <a:cxn ang="0">
                <a:pos x="0" y="607845"/>
              </a:cxn>
              <a:cxn ang="0">
                <a:pos x="613411" y="607845"/>
              </a:cxn>
              <a:cxn ang="0">
                <a:pos x="613411" y="607845"/>
              </a:cxn>
              <a:cxn ang="0">
                <a:pos x="0" y="607845"/>
              </a:cxn>
              <a:cxn ang="0">
                <a:pos x="0" y="0"/>
              </a:cxn>
            </a:cxnLst>
            <a:pathLst>
              <a:path w="613411" h="607845">
                <a:moveTo>
                  <a:pt x="0" y="0"/>
                </a:moveTo>
                <a:lnTo>
                  <a:pt x="0" y="0"/>
                </a:lnTo>
                <a:lnTo>
                  <a:pt x="0" y="607845"/>
                </a:lnTo>
                <a:lnTo>
                  <a:pt x="613411" y="607845"/>
                </a:lnTo>
                <a:lnTo>
                  <a:pt x="613411" y="607845"/>
                </a:lnTo>
                <a:lnTo>
                  <a:pt x="0" y="607845"/>
                </a:lnTo>
                <a:lnTo>
                  <a:pt x="0" y="0"/>
                </a:lnTo>
                <a:close/>
              </a:path>
            </a:pathLst>
          </a:custGeom>
          <a:solidFill>
            <a:srgbClr val="AFABAB">
              <a:alpha val="100000"/>
            </a:srgbClr>
          </a:solidFill>
          <a:ln w="12700" cap="flat" cmpd="sng">
            <a:solidFill>
              <a:srgbClr val="7F7F7F"/>
            </a:solidFill>
            <a:prstDash val="solid"/>
            <a:headEnd type="none" w="med" len="med"/>
            <a:tailEnd type="none" w="med" len="med"/>
          </a:ln>
        </p:spPr>
        <p:txBody>
          <a:bodyPr/>
          <a:p>
            <a:endParaRPr lang="zh-CN" altLang="en-US"/>
          </a:p>
        </p:txBody>
      </p:sp>
      <p:sp>
        <p:nvSpPr>
          <p:cNvPr id="4111" name="文本框 38"/>
          <p:cNvSpPr txBox="1"/>
          <p:nvPr/>
        </p:nvSpPr>
        <p:spPr>
          <a:xfrm>
            <a:off x="5561893" y="1926644"/>
            <a:ext cx="1891860" cy="460375"/>
          </a:xfrm>
          <a:prstGeom prst="rect">
            <a:avLst/>
          </a:prstGeom>
          <a:noFill/>
          <a:ln w="9525">
            <a:noFill/>
          </a:ln>
        </p:spPr>
        <p:txBody>
          <a:bodyPr>
            <a:spAutoFit/>
          </a:bodyPr>
          <a:lstStyle>
            <a:lvl1pPr marL="228600" lvl="0" indent="-228600" algn="l" defTabSz="914400" eaLnBrk="1" fontAlgn="base" latinLnBrk="0" hangingPunct="1">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pitchFamily="34" charset="0"/>
                <a:ea typeface="宋体" panose="02010600030101010101" pitchFamily="2" charset="-122"/>
              </a:defRPr>
            </a:lvl1pPr>
            <a:lvl2pPr marL="685800" lvl="1" indent="-228600" algn="l" defTabSz="914400" eaLnBrk="1" fontAlgn="base" latinLnBrk="0" hangingPunct="1">
              <a:lnSpc>
                <a:spcPct val="90000"/>
              </a:lnSpc>
              <a:spcBef>
                <a:spcPts val="500"/>
              </a:spcBef>
              <a:spcAft>
                <a:spcPct val="0"/>
              </a:spcAft>
              <a:buFont typeface="Arial" panose="020B0604020202020204" pitchFamily="34" charset="0"/>
              <a:buChar char="•"/>
              <a:defRPr sz="2400" u="none" kern="1200" baseline="0">
                <a:solidFill>
                  <a:schemeClr val="tx1"/>
                </a:solidFill>
                <a:latin typeface="Calibri" panose="020F0502020204030204" pitchFamily="34" charset="0"/>
                <a:ea typeface="宋体" panose="02010600030101010101" pitchFamily="2" charset="-122"/>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u="none" kern="1200" baseline="0">
                <a:solidFill>
                  <a:schemeClr val="tx1"/>
                </a:solidFill>
                <a:latin typeface="Calibri" panose="020F0502020204030204" pitchFamily="34" charset="0"/>
                <a:ea typeface="宋体" panose="02010600030101010101" pitchFamily="2" charset="-122"/>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5pPr>
          </a:lstStyle>
          <a:p>
            <a:pPr marL="0" lvl="0" indent="0">
              <a:lnSpc>
                <a:spcPct val="100000"/>
              </a:lnSpc>
              <a:spcBef>
                <a:spcPct val="0"/>
              </a:spcBef>
              <a:buNone/>
            </a:pPr>
            <a:r>
              <a:rPr lang="zh-CN" altLang="en-US" sz="2400" dirty="0">
                <a:solidFill>
                  <a:srgbClr val="404040"/>
                </a:solidFill>
                <a:latin typeface="华文细黑" charset="-122"/>
                <a:ea typeface="华文细黑" charset="-122"/>
              </a:rPr>
              <a:t>有效性信息</a:t>
            </a:r>
            <a:endParaRPr lang="en-US" altLang="zh-CN" sz="2400" dirty="0">
              <a:solidFill>
                <a:srgbClr val="404040"/>
              </a:solidFill>
              <a:latin typeface="华文细黑" charset="-122"/>
              <a:ea typeface="华文细黑" charset="-122"/>
            </a:endParaRPr>
          </a:p>
        </p:txBody>
      </p:sp>
      <p:sp>
        <p:nvSpPr>
          <p:cNvPr id="4113" name="矩形 40"/>
          <p:cNvSpPr/>
          <p:nvPr/>
        </p:nvSpPr>
        <p:spPr>
          <a:xfrm>
            <a:off x="4720471" y="3063435"/>
            <a:ext cx="476984" cy="501102"/>
          </a:xfrm>
          <a:prstGeom prst="rect">
            <a:avLst/>
          </a:prstGeom>
          <a:gradFill>
            <a:gsLst>
              <a:gs pos="0">
                <a:srgbClr val="14CD68"/>
              </a:gs>
              <a:gs pos="100000">
                <a:srgbClr val="0B6E38"/>
              </a:gs>
            </a:gsLst>
            <a:lin scaled="0"/>
          </a:gradFill>
          <a:ln w="9525">
            <a:noFill/>
          </a:ln>
        </p:spPr>
        <p:txBody>
          <a:bodyPr anchor="ctr" anchorCtr="0"/>
          <a:p>
            <a:pPr algn="ctr" eaLnBrk="1" hangingPunct="1"/>
            <a:endParaRPr lang="zh-CN" altLang="en-US" dirty="0">
              <a:latin typeface="Calibri" panose="020F0502020204030204" pitchFamily="34" charset="0"/>
            </a:endParaRPr>
          </a:p>
        </p:txBody>
      </p:sp>
      <p:sp>
        <p:nvSpPr>
          <p:cNvPr id="4114" name="文本框 41"/>
          <p:cNvSpPr txBox="1"/>
          <p:nvPr/>
        </p:nvSpPr>
        <p:spPr>
          <a:xfrm>
            <a:off x="4782103" y="3027259"/>
            <a:ext cx="395254" cy="645160"/>
          </a:xfrm>
          <a:prstGeom prst="rect">
            <a:avLst/>
          </a:prstGeom>
          <a:noFill/>
          <a:ln w="9525">
            <a:noFill/>
          </a:ln>
        </p:spPr>
        <p:txBody>
          <a:bodyPr>
            <a:spAutoFit/>
          </a:bodyPr>
          <a:p>
            <a:pPr eaLnBrk="1" hangingPunct="1"/>
            <a:r>
              <a:rPr lang="en-US" altLang="zh-CN" sz="3600" dirty="0">
                <a:solidFill>
                  <a:schemeClr val="bg1"/>
                </a:solidFill>
                <a:latin typeface="Calibri" panose="020F0502020204030204" pitchFamily="34" charset="0"/>
              </a:rPr>
              <a:t>3</a:t>
            </a:r>
            <a:endParaRPr lang="zh-CN" altLang="en-US" sz="3600" dirty="0">
              <a:solidFill>
                <a:schemeClr val="bg1"/>
              </a:solidFill>
              <a:latin typeface="Calibri" panose="020F0502020204030204" pitchFamily="34" charset="0"/>
            </a:endParaRPr>
          </a:p>
        </p:txBody>
      </p:sp>
      <p:sp>
        <p:nvSpPr>
          <p:cNvPr id="4115" name="L 形 42"/>
          <p:cNvSpPr/>
          <p:nvPr/>
        </p:nvSpPr>
        <p:spPr>
          <a:xfrm rot="16200000">
            <a:off x="4751287" y="3123728"/>
            <a:ext cx="518519" cy="513161"/>
          </a:xfrm>
          <a:custGeom>
            <a:avLst/>
            <a:gdLst/>
            <a:ahLst/>
            <a:cxnLst>
              <a:cxn ang="0">
                <a:pos x="0" y="0"/>
              </a:cxn>
              <a:cxn ang="0">
                <a:pos x="0" y="0"/>
              </a:cxn>
              <a:cxn ang="0">
                <a:pos x="0" y="607845"/>
              </a:cxn>
              <a:cxn ang="0">
                <a:pos x="613411" y="607845"/>
              </a:cxn>
              <a:cxn ang="0">
                <a:pos x="613411" y="607845"/>
              </a:cxn>
              <a:cxn ang="0">
                <a:pos x="0" y="607845"/>
              </a:cxn>
              <a:cxn ang="0">
                <a:pos x="0" y="0"/>
              </a:cxn>
            </a:cxnLst>
            <a:pathLst>
              <a:path w="613411" h="607845">
                <a:moveTo>
                  <a:pt x="0" y="0"/>
                </a:moveTo>
                <a:lnTo>
                  <a:pt x="0" y="0"/>
                </a:lnTo>
                <a:lnTo>
                  <a:pt x="0" y="607845"/>
                </a:lnTo>
                <a:lnTo>
                  <a:pt x="613411" y="607845"/>
                </a:lnTo>
                <a:lnTo>
                  <a:pt x="613411" y="607845"/>
                </a:lnTo>
                <a:lnTo>
                  <a:pt x="0" y="607845"/>
                </a:lnTo>
                <a:lnTo>
                  <a:pt x="0" y="0"/>
                </a:lnTo>
                <a:close/>
              </a:path>
            </a:pathLst>
          </a:custGeom>
          <a:solidFill>
            <a:srgbClr val="AFABAB">
              <a:alpha val="100000"/>
            </a:srgbClr>
          </a:solidFill>
          <a:ln w="12700" cap="flat" cmpd="sng">
            <a:solidFill>
              <a:srgbClr val="7F7F7F"/>
            </a:solidFill>
            <a:prstDash val="solid"/>
            <a:headEnd type="none" w="med" len="med"/>
            <a:tailEnd type="none" w="med" len="med"/>
          </a:ln>
        </p:spPr>
        <p:txBody>
          <a:bodyPr/>
          <a:p>
            <a:endParaRPr lang="zh-CN" altLang="en-US"/>
          </a:p>
        </p:txBody>
      </p:sp>
      <p:sp>
        <p:nvSpPr>
          <p:cNvPr id="4116" name="文本框 43"/>
          <p:cNvSpPr txBox="1"/>
          <p:nvPr/>
        </p:nvSpPr>
        <p:spPr>
          <a:xfrm>
            <a:off x="5561893" y="3121048"/>
            <a:ext cx="1891860" cy="460375"/>
          </a:xfrm>
          <a:prstGeom prst="rect">
            <a:avLst/>
          </a:prstGeom>
          <a:noFill/>
          <a:ln w="9525">
            <a:noFill/>
          </a:ln>
        </p:spPr>
        <p:txBody>
          <a:bodyPr>
            <a:spAutoFit/>
          </a:bodyPr>
          <a:lstStyle>
            <a:lvl1pPr marL="228600" lvl="0" indent="-228600" algn="l" defTabSz="914400" eaLnBrk="1" fontAlgn="base" latinLnBrk="0" hangingPunct="1">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pitchFamily="34" charset="0"/>
                <a:ea typeface="宋体" panose="02010600030101010101" pitchFamily="2" charset="-122"/>
              </a:defRPr>
            </a:lvl1pPr>
            <a:lvl2pPr marL="685800" lvl="1" indent="-228600" algn="l" defTabSz="914400" eaLnBrk="1" fontAlgn="base" latinLnBrk="0" hangingPunct="1">
              <a:lnSpc>
                <a:spcPct val="90000"/>
              </a:lnSpc>
              <a:spcBef>
                <a:spcPts val="500"/>
              </a:spcBef>
              <a:spcAft>
                <a:spcPct val="0"/>
              </a:spcAft>
              <a:buFont typeface="Arial" panose="020B0604020202020204" pitchFamily="34" charset="0"/>
              <a:buChar char="•"/>
              <a:defRPr sz="2400" u="none" kern="1200" baseline="0">
                <a:solidFill>
                  <a:schemeClr val="tx1"/>
                </a:solidFill>
                <a:latin typeface="Calibri" panose="020F0502020204030204" pitchFamily="34" charset="0"/>
                <a:ea typeface="宋体" panose="02010600030101010101" pitchFamily="2" charset="-122"/>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u="none" kern="1200" baseline="0">
                <a:solidFill>
                  <a:schemeClr val="tx1"/>
                </a:solidFill>
                <a:latin typeface="Calibri" panose="020F0502020204030204" pitchFamily="34" charset="0"/>
                <a:ea typeface="宋体" panose="02010600030101010101" pitchFamily="2" charset="-122"/>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5pPr>
          </a:lstStyle>
          <a:p>
            <a:pPr marL="0" lvl="0" indent="0">
              <a:lnSpc>
                <a:spcPct val="100000"/>
              </a:lnSpc>
              <a:spcBef>
                <a:spcPct val="0"/>
              </a:spcBef>
              <a:buNone/>
            </a:pPr>
            <a:r>
              <a:rPr lang="zh-CN" altLang="en-US" sz="2400" dirty="0">
                <a:solidFill>
                  <a:srgbClr val="404040"/>
                </a:solidFill>
                <a:latin typeface="华文细黑" charset="-122"/>
                <a:ea typeface="华文细黑" charset="-122"/>
              </a:rPr>
              <a:t>安全性信息</a:t>
            </a:r>
            <a:endParaRPr lang="zh-CN" altLang="en-US" sz="2400" dirty="0">
              <a:solidFill>
                <a:srgbClr val="404040"/>
              </a:solidFill>
              <a:latin typeface="华文细黑" charset="-122"/>
              <a:ea typeface="华文细黑" charset="-122"/>
            </a:endParaRPr>
          </a:p>
        </p:txBody>
      </p:sp>
      <p:sp>
        <p:nvSpPr>
          <p:cNvPr id="3" name="矩形 40"/>
          <p:cNvSpPr/>
          <p:nvPr/>
        </p:nvSpPr>
        <p:spPr>
          <a:xfrm>
            <a:off x="4720471" y="4257839"/>
            <a:ext cx="476984" cy="501102"/>
          </a:xfrm>
          <a:prstGeom prst="rect">
            <a:avLst/>
          </a:prstGeom>
          <a:gradFill>
            <a:gsLst>
              <a:gs pos="0">
                <a:srgbClr val="14CD68"/>
              </a:gs>
              <a:gs pos="100000">
                <a:srgbClr val="0B6E38"/>
              </a:gs>
            </a:gsLst>
            <a:lin scaled="0"/>
          </a:gradFill>
          <a:ln w="9525">
            <a:noFill/>
          </a:ln>
        </p:spPr>
        <p:txBody>
          <a:bodyPr anchor="ctr" anchorCtr="0"/>
          <a:p>
            <a:pPr algn="ctr" eaLnBrk="1" hangingPunct="1"/>
            <a:endParaRPr lang="zh-CN" altLang="en-US" dirty="0">
              <a:latin typeface="Calibri" panose="020F0502020204030204" pitchFamily="34" charset="0"/>
            </a:endParaRPr>
          </a:p>
        </p:txBody>
      </p:sp>
      <p:sp>
        <p:nvSpPr>
          <p:cNvPr id="4" name="文本框 41"/>
          <p:cNvSpPr txBox="1"/>
          <p:nvPr/>
        </p:nvSpPr>
        <p:spPr>
          <a:xfrm>
            <a:off x="4782103" y="4221663"/>
            <a:ext cx="395254" cy="645160"/>
          </a:xfrm>
          <a:prstGeom prst="rect">
            <a:avLst/>
          </a:prstGeom>
          <a:noFill/>
          <a:ln w="9525">
            <a:noFill/>
          </a:ln>
        </p:spPr>
        <p:txBody>
          <a:bodyPr>
            <a:spAutoFit/>
          </a:bodyPr>
          <a:p>
            <a:pPr eaLnBrk="1" hangingPunct="1"/>
            <a:r>
              <a:rPr lang="en-US" altLang="zh-CN" sz="3600" dirty="0">
                <a:solidFill>
                  <a:schemeClr val="bg1"/>
                </a:solidFill>
                <a:latin typeface="Calibri" panose="020F0502020204030204" pitchFamily="34" charset="0"/>
              </a:rPr>
              <a:t>4</a:t>
            </a:r>
            <a:endParaRPr lang="zh-CN" altLang="en-US" sz="3600" dirty="0">
              <a:solidFill>
                <a:schemeClr val="bg1"/>
              </a:solidFill>
              <a:latin typeface="Calibri" panose="020F0502020204030204" pitchFamily="34" charset="0"/>
            </a:endParaRPr>
          </a:p>
        </p:txBody>
      </p:sp>
      <p:sp>
        <p:nvSpPr>
          <p:cNvPr id="5" name="L 形 42"/>
          <p:cNvSpPr/>
          <p:nvPr/>
        </p:nvSpPr>
        <p:spPr>
          <a:xfrm rot="16200000">
            <a:off x="4751287" y="4318132"/>
            <a:ext cx="518519" cy="513161"/>
          </a:xfrm>
          <a:custGeom>
            <a:avLst/>
            <a:gdLst/>
            <a:ahLst/>
            <a:cxnLst>
              <a:cxn ang="0">
                <a:pos x="0" y="0"/>
              </a:cxn>
              <a:cxn ang="0">
                <a:pos x="0" y="0"/>
              </a:cxn>
              <a:cxn ang="0">
                <a:pos x="0" y="607845"/>
              </a:cxn>
              <a:cxn ang="0">
                <a:pos x="613411" y="607845"/>
              </a:cxn>
              <a:cxn ang="0">
                <a:pos x="613411" y="607845"/>
              </a:cxn>
              <a:cxn ang="0">
                <a:pos x="0" y="607845"/>
              </a:cxn>
              <a:cxn ang="0">
                <a:pos x="0" y="0"/>
              </a:cxn>
            </a:cxnLst>
            <a:pathLst>
              <a:path w="613411" h="607845">
                <a:moveTo>
                  <a:pt x="0" y="0"/>
                </a:moveTo>
                <a:lnTo>
                  <a:pt x="0" y="0"/>
                </a:lnTo>
                <a:lnTo>
                  <a:pt x="0" y="607845"/>
                </a:lnTo>
                <a:lnTo>
                  <a:pt x="613411" y="607845"/>
                </a:lnTo>
                <a:lnTo>
                  <a:pt x="613411" y="607845"/>
                </a:lnTo>
                <a:lnTo>
                  <a:pt x="0" y="607845"/>
                </a:lnTo>
                <a:lnTo>
                  <a:pt x="0" y="0"/>
                </a:lnTo>
                <a:close/>
              </a:path>
            </a:pathLst>
          </a:custGeom>
          <a:solidFill>
            <a:srgbClr val="AFABAB">
              <a:alpha val="100000"/>
            </a:srgbClr>
          </a:solidFill>
          <a:ln w="12700" cap="flat" cmpd="sng">
            <a:solidFill>
              <a:srgbClr val="7F7F7F"/>
            </a:solidFill>
            <a:prstDash val="solid"/>
            <a:headEnd type="none" w="med" len="med"/>
            <a:tailEnd type="none" w="med" len="med"/>
          </a:ln>
        </p:spPr>
        <p:txBody>
          <a:bodyPr/>
          <a:p>
            <a:endParaRPr lang="zh-CN" altLang="en-US"/>
          </a:p>
        </p:txBody>
      </p:sp>
      <p:sp>
        <p:nvSpPr>
          <p:cNvPr id="6" name="文本框 43"/>
          <p:cNvSpPr txBox="1"/>
          <p:nvPr/>
        </p:nvSpPr>
        <p:spPr>
          <a:xfrm>
            <a:off x="5561893" y="4315452"/>
            <a:ext cx="1891860" cy="460375"/>
          </a:xfrm>
          <a:prstGeom prst="rect">
            <a:avLst/>
          </a:prstGeom>
          <a:noFill/>
          <a:ln w="9525">
            <a:noFill/>
          </a:ln>
        </p:spPr>
        <p:txBody>
          <a:bodyPr>
            <a:spAutoFit/>
          </a:bodyPr>
          <a:lstStyle>
            <a:lvl1pPr marL="228600" lvl="0" indent="-228600" algn="l" defTabSz="914400" eaLnBrk="1" fontAlgn="base" latinLnBrk="0" hangingPunct="1">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pitchFamily="34" charset="0"/>
                <a:ea typeface="宋体" panose="02010600030101010101" pitchFamily="2" charset="-122"/>
              </a:defRPr>
            </a:lvl1pPr>
            <a:lvl2pPr marL="685800" lvl="1" indent="-228600" algn="l" defTabSz="914400" eaLnBrk="1" fontAlgn="base" latinLnBrk="0" hangingPunct="1">
              <a:lnSpc>
                <a:spcPct val="90000"/>
              </a:lnSpc>
              <a:spcBef>
                <a:spcPts val="500"/>
              </a:spcBef>
              <a:spcAft>
                <a:spcPct val="0"/>
              </a:spcAft>
              <a:buFont typeface="Arial" panose="020B0604020202020204" pitchFamily="34" charset="0"/>
              <a:buChar char="•"/>
              <a:defRPr sz="2400" u="none" kern="1200" baseline="0">
                <a:solidFill>
                  <a:schemeClr val="tx1"/>
                </a:solidFill>
                <a:latin typeface="Calibri" panose="020F0502020204030204" pitchFamily="34" charset="0"/>
                <a:ea typeface="宋体" panose="02010600030101010101" pitchFamily="2" charset="-122"/>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u="none" kern="1200" baseline="0">
                <a:solidFill>
                  <a:schemeClr val="tx1"/>
                </a:solidFill>
                <a:latin typeface="Calibri" panose="020F0502020204030204" pitchFamily="34" charset="0"/>
                <a:ea typeface="宋体" panose="02010600030101010101" pitchFamily="2" charset="-122"/>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5pPr>
          </a:lstStyle>
          <a:p>
            <a:pPr marL="0" lvl="0" indent="0">
              <a:lnSpc>
                <a:spcPct val="100000"/>
              </a:lnSpc>
              <a:spcBef>
                <a:spcPct val="0"/>
              </a:spcBef>
              <a:buNone/>
            </a:pPr>
            <a:r>
              <a:rPr lang="zh-CN" altLang="en-US" sz="2400" dirty="0">
                <a:solidFill>
                  <a:srgbClr val="404040"/>
                </a:solidFill>
                <a:latin typeface="华文细黑" charset="-122"/>
                <a:ea typeface="华文细黑" charset="-122"/>
              </a:rPr>
              <a:t>创新性信息</a:t>
            </a:r>
            <a:endParaRPr lang="zh-CN" altLang="en-US" sz="2400" dirty="0">
              <a:solidFill>
                <a:srgbClr val="404040"/>
              </a:solidFill>
              <a:latin typeface="华文细黑" charset="-122"/>
              <a:ea typeface="华文细黑" charset="-122"/>
            </a:endParaRPr>
          </a:p>
        </p:txBody>
      </p:sp>
      <p:sp>
        <p:nvSpPr>
          <p:cNvPr id="8" name="矩形 40"/>
          <p:cNvSpPr/>
          <p:nvPr/>
        </p:nvSpPr>
        <p:spPr>
          <a:xfrm>
            <a:off x="4720471" y="5452243"/>
            <a:ext cx="476984" cy="501102"/>
          </a:xfrm>
          <a:prstGeom prst="rect">
            <a:avLst/>
          </a:prstGeom>
          <a:gradFill>
            <a:gsLst>
              <a:gs pos="0">
                <a:srgbClr val="14CD68"/>
              </a:gs>
              <a:gs pos="100000">
                <a:srgbClr val="0B6E38"/>
              </a:gs>
            </a:gsLst>
            <a:lin scaled="0"/>
          </a:gradFill>
          <a:ln w="9525">
            <a:noFill/>
          </a:ln>
        </p:spPr>
        <p:txBody>
          <a:bodyPr anchor="ctr" anchorCtr="0"/>
          <a:p>
            <a:pPr algn="ctr" eaLnBrk="1" hangingPunct="1"/>
            <a:endParaRPr lang="zh-CN" altLang="en-US" dirty="0">
              <a:latin typeface="Calibri" panose="020F0502020204030204" pitchFamily="34" charset="0"/>
            </a:endParaRPr>
          </a:p>
        </p:txBody>
      </p:sp>
      <p:sp>
        <p:nvSpPr>
          <p:cNvPr id="9" name="文本框 41"/>
          <p:cNvSpPr txBox="1"/>
          <p:nvPr/>
        </p:nvSpPr>
        <p:spPr>
          <a:xfrm>
            <a:off x="4782103" y="5416067"/>
            <a:ext cx="395254" cy="645160"/>
          </a:xfrm>
          <a:prstGeom prst="rect">
            <a:avLst/>
          </a:prstGeom>
          <a:noFill/>
          <a:ln w="9525">
            <a:noFill/>
          </a:ln>
        </p:spPr>
        <p:txBody>
          <a:bodyPr>
            <a:spAutoFit/>
          </a:bodyPr>
          <a:p>
            <a:pPr eaLnBrk="1" hangingPunct="1"/>
            <a:r>
              <a:rPr lang="en-US" altLang="zh-CN" sz="3600" dirty="0">
                <a:solidFill>
                  <a:schemeClr val="bg1"/>
                </a:solidFill>
                <a:latin typeface="Calibri" panose="020F0502020204030204" pitchFamily="34" charset="0"/>
              </a:rPr>
              <a:t>5</a:t>
            </a:r>
            <a:endParaRPr lang="zh-CN" altLang="en-US" sz="3600" dirty="0">
              <a:solidFill>
                <a:schemeClr val="bg1"/>
              </a:solidFill>
              <a:latin typeface="Calibri" panose="020F0502020204030204" pitchFamily="34" charset="0"/>
            </a:endParaRPr>
          </a:p>
        </p:txBody>
      </p:sp>
      <p:sp>
        <p:nvSpPr>
          <p:cNvPr id="10" name="L 形 42"/>
          <p:cNvSpPr/>
          <p:nvPr/>
        </p:nvSpPr>
        <p:spPr>
          <a:xfrm rot="16200000">
            <a:off x="4751287" y="5512535"/>
            <a:ext cx="518519" cy="513161"/>
          </a:xfrm>
          <a:custGeom>
            <a:avLst/>
            <a:gdLst/>
            <a:ahLst/>
            <a:cxnLst>
              <a:cxn ang="0">
                <a:pos x="0" y="0"/>
              </a:cxn>
              <a:cxn ang="0">
                <a:pos x="0" y="0"/>
              </a:cxn>
              <a:cxn ang="0">
                <a:pos x="0" y="607845"/>
              </a:cxn>
              <a:cxn ang="0">
                <a:pos x="613411" y="607845"/>
              </a:cxn>
              <a:cxn ang="0">
                <a:pos x="613411" y="607845"/>
              </a:cxn>
              <a:cxn ang="0">
                <a:pos x="0" y="607845"/>
              </a:cxn>
              <a:cxn ang="0">
                <a:pos x="0" y="0"/>
              </a:cxn>
            </a:cxnLst>
            <a:pathLst>
              <a:path w="613411" h="607845">
                <a:moveTo>
                  <a:pt x="0" y="0"/>
                </a:moveTo>
                <a:lnTo>
                  <a:pt x="0" y="0"/>
                </a:lnTo>
                <a:lnTo>
                  <a:pt x="0" y="607845"/>
                </a:lnTo>
                <a:lnTo>
                  <a:pt x="613411" y="607845"/>
                </a:lnTo>
                <a:lnTo>
                  <a:pt x="613411" y="607845"/>
                </a:lnTo>
                <a:lnTo>
                  <a:pt x="0" y="607845"/>
                </a:lnTo>
                <a:lnTo>
                  <a:pt x="0" y="0"/>
                </a:lnTo>
                <a:close/>
              </a:path>
            </a:pathLst>
          </a:custGeom>
          <a:solidFill>
            <a:srgbClr val="AFABAB">
              <a:alpha val="100000"/>
            </a:srgbClr>
          </a:solidFill>
          <a:ln w="12700" cap="flat" cmpd="sng">
            <a:solidFill>
              <a:srgbClr val="7F7F7F"/>
            </a:solidFill>
            <a:prstDash val="solid"/>
            <a:headEnd type="none" w="med" len="med"/>
            <a:tailEnd type="none" w="med" len="med"/>
          </a:ln>
        </p:spPr>
        <p:txBody>
          <a:bodyPr/>
          <a:p>
            <a:endParaRPr lang="zh-CN" altLang="en-US"/>
          </a:p>
        </p:txBody>
      </p:sp>
      <p:sp>
        <p:nvSpPr>
          <p:cNvPr id="11" name="文本框 43"/>
          <p:cNvSpPr txBox="1"/>
          <p:nvPr/>
        </p:nvSpPr>
        <p:spPr>
          <a:xfrm>
            <a:off x="5561892" y="5509856"/>
            <a:ext cx="1891860" cy="460375"/>
          </a:xfrm>
          <a:prstGeom prst="rect">
            <a:avLst/>
          </a:prstGeom>
          <a:noFill/>
          <a:ln w="9525">
            <a:noFill/>
          </a:ln>
        </p:spPr>
        <p:txBody>
          <a:bodyPr>
            <a:spAutoFit/>
          </a:bodyPr>
          <a:lstStyle>
            <a:lvl1pPr marL="228600" lvl="0" indent="-228600" algn="l" defTabSz="914400" eaLnBrk="1" fontAlgn="base" latinLnBrk="0" hangingPunct="1">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pitchFamily="34" charset="0"/>
                <a:ea typeface="宋体" panose="02010600030101010101" pitchFamily="2" charset="-122"/>
              </a:defRPr>
            </a:lvl1pPr>
            <a:lvl2pPr marL="685800" lvl="1" indent="-228600" algn="l" defTabSz="914400" eaLnBrk="1" fontAlgn="base" latinLnBrk="0" hangingPunct="1">
              <a:lnSpc>
                <a:spcPct val="90000"/>
              </a:lnSpc>
              <a:spcBef>
                <a:spcPts val="500"/>
              </a:spcBef>
              <a:spcAft>
                <a:spcPct val="0"/>
              </a:spcAft>
              <a:buFont typeface="Arial" panose="020B0604020202020204" pitchFamily="34" charset="0"/>
              <a:buChar char="•"/>
              <a:defRPr sz="2400" u="none" kern="1200" baseline="0">
                <a:solidFill>
                  <a:schemeClr val="tx1"/>
                </a:solidFill>
                <a:latin typeface="Calibri" panose="020F0502020204030204" pitchFamily="34" charset="0"/>
                <a:ea typeface="宋体" panose="02010600030101010101" pitchFamily="2" charset="-122"/>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u="none" kern="1200" baseline="0">
                <a:solidFill>
                  <a:schemeClr val="tx1"/>
                </a:solidFill>
                <a:latin typeface="Calibri" panose="020F0502020204030204" pitchFamily="34" charset="0"/>
                <a:ea typeface="宋体" panose="02010600030101010101" pitchFamily="2" charset="-122"/>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5pPr>
          </a:lstStyle>
          <a:p>
            <a:pPr marL="0" lvl="0" indent="0">
              <a:lnSpc>
                <a:spcPct val="100000"/>
              </a:lnSpc>
              <a:spcBef>
                <a:spcPct val="0"/>
              </a:spcBef>
              <a:buNone/>
            </a:pPr>
            <a:r>
              <a:rPr lang="zh-CN" altLang="en-US" sz="2400" dirty="0">
                <a:solidFill>
                  <a:srgbClr val="404040"/>
                </a:solidFill>
                <a:latin typeface="华文细黑" charset="-122"/>
                <a:ea typeface="华文细黑" charset="-122"/>
              </a:rPr>
              <a:t>公平性信息</a:t>
            </a:r>
            <a:endParaRPr lang="zh-CN" altLang="en-US" sz="2400" dirty="0">
              <a:solidFill>
                <a:srgbClr val="404040"/>
              </a:solidFill>
              <a:latin typeface="华文细黑" charset="-122"/>
              <a:ea typeface="华文细黑"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000"/>
    </mc:Choice>
    <mc:Fallback>
      <p:transition spd="slow"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322" y="591583"/>
            <a:ext cx="10670613" cy="610870"/>
          </a:xfrm>
          <a:prstGeom prst="rect">
            <a:avLst/>
          </a:prstGeom>
          <a:noFill/>
        </p:spPr>
        <p:txBody>
          <a:bodyPr wrap="square" rtlCol="0">
            <a:spAutoFit/>
          </a:bodyPr>
          <a:lstStyle/>
          <a:p>
            <a:pPr algn="ctr"/>
            <a:r>
              <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药品基本信息（一）</a:t>
            </a:r>
            <a:endPar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文本框 3"/>
          <p:cNvSpPr txBox="1"/>
          <p:nvPr/>
        </p:nvSpPr>
        <p:spPr>
          <a:xfrm>
            <a:off x="454660" y="1584325"/>
            <a:ext cx="10964545" cy="4455795"/>
          </a:xfrm>
          <a:prstGeom prst="rect">
            <a:avLst/>
          </a:prstGeom>
          <a:noFill/>
          <a:ln w="9525">
            <a:noFill/>
          </a:ln>
        </p:spPr>
        <p:txBody>
          <a:bodyPr wrap="square">
            <a:noAutofit/>
          </a:bodyPr>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通用名称：</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奥拉西坦氯化钠注射液</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sz="2250" b="1" dirty="0">
                <a:latin typeface="微软雅黑" panose="020B0503020204020204" charset="-122"/>
                <a:ea typeface="微软雅黑" panose="020B0503020204020204" charset="-122"/>
                <a:cs typeface="微软雅黑" panose="020B0503020204020204" charset="-122"/>
                <a:sym typeface="+mn-ea"/>
              </a:rPr>
              <a:t>注册规格：</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250ml：奥拉西坦6g与氯化钠1.125g</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smtClean="0">
                <a:latin typeface="微软雅黑" panose="020B0503020204020204" charset="-122"/>
                <a:ea typeface="微软雅黑" panose="020B0503020204020204" charset="-122"/>
                <a:cs typeface="微软雅黑" panose="020B0503020204020204" charset="-122"/>
                <a:sym typeface="+mn-ea"/>
              </a:rPr>
              <a:t>中国</a:t>
            </a:r>
            <a:r>
              <a:rPr lang="zh-CN" altLang="en-US" sz="2250" b="1" dirty="0">
                <a:latin typeface="微软雅黑" panose="020B0503020204020204" charset="-122"/>
                <a:ea typeface="微软雅黑" panose="020B0503020204020204" charset="-122"/>
                <a:cs typeface="微软雅黑" panose="020B0503020204020204" charset="-122"/>
                <a:sym typeface="+mn-ea"/>
              </a:rPr>
              <a:t>大陆首次上市时间：</a:t>
            </a:r>
            <a:r>
              <a:rPr lang="en-US" altLang="zh-CN" sz="2250" b="1" dirty="0">
                <a:solidFill>
                  <a:srgbClr val="1166B0"/>
                </a:solidFill>
                <a:latin typeface="微软雅黑" panose="020B0503020204020204" charset="-122"/>
                <a:ea typeface="微软雅黑" panose="020B0503020204020204" charset="-122"/>
                <a:cs typeface="微软雅黑" panose="020B0503020204020204" charset="-122"/>
                <a:sym typeface="+mn-ea"/>
              </a:rPr>
              <a:t>2022</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年</a:t>
            </a:r>
            <a:endParaRPr lang="zh-CN" altLang="en-US" sz="2250" b="1"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目前大陆地区同通用名药品的上市情况：</a:t>
            </a:r>
            <a:r>
              <a:rPr lang="en-US" altLang="zh-CN" sz="2250" b="1" dirty="0">
                <a:solidFill>
                  <a:srgbClr val="1166B0"/>
                </a:solidFill>
                <a:latin typeface="微软雅黑" panose="020B0503020204020204" charset="-122"/>
                <a:ea typeface="微软雅黑" panose="020B0503020204020204" charset="-122"/>
                <a:cs typeface="微软雅黑" panose="020B0503020204020204" charset="-122"/>
                <a:sym typeface="+mn-ea"/>
              </a:rPr>
              <a:t>1</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家（哈三联）</a:t>
            </a:r>
            <a:endParaRPr lang="zh-CN" altLang="en-US" sz="2250" b="1"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全球首个上市国家/地区：</a:t>
            </a:r>
            <a:r>
              <a:rPr lang="en-US" altLang="zh-CN" sz="2250" b="1" dirty="0">
                <a:solidFill>
                  <a:srgbClr val="1166B0"/>
                </a:solidFill>
                <a:latin typeface="微软雅黑" panose="020B0503020204020204" charset="-122"/>
                <a:ea typeface="微软雅黑" panose="020B0503020204020204" charset="-122"/>
                <a:cs typeface="微软雅黑" panose="020B0503020204020204" charset="-122"/>
                <a:sym typeface="+mn-ea"/>
              </a:rPr>
              <a:t>2022</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年，中国</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是否为</a:t>
            </a:r>
            <a:r>
              <a:rPr lang="en-US" altLang="zh-CN" sz="2250" b="1" dirty="0">
                <a:latin typeface="微软雅黑" panose="020B0503020204020204" charset="-122"/>
                <a:ea typeface="微软雅黑" panose="020B0503020204020204" charset="-122"/>
                <a:cs typeface="微软雅黑" panose="020B0503020204020204" charset="-122"/>
                <a:sym typeface="+mn-ea"/>
              </a:rPr>
              <a:t>OTC</a:t>
            </a:r>
            <a:r>
              <a:rPr lang="zh-CN" altLang="en-US" sz="2250" b="1" dirty="0">
                <a:latin typeface="微软雅黑" panose="020B0503020204020204" charset="-122"/>
                <a:ea typeface="微软雅黑" panose="020B0503020204020204" charset="-122"/>
                <a:cs typeface="微软雅黑" panose="020B0503020204020204" charset="-122"/>
                <a:sym typeface="+mn-ea"/>
              </a:rPr>
              <a:t>药品：</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否</a:t>
            </a:r>
            <a:endParaRPr lang="zh-CN" altLang="en-US" sz="2250" b="1"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参照药品建议：</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吡拉西坦注射液</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适应症：</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用于脑损伤及其引起的神经功能缺失、记忆与智能障碍等症的治疗。</a:t>
            </a:r>
            <a:endParaRPr lang="zh-CN" altLang="en-US" sz="2250"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8567" y="447438"/>
            <a:ext cx="10670613" cy="610870"/>
          </a:xfrm>
          <a:prstGeom prst="rect">
            <a:avLst/>
          </a:prstGeom>
          <a:noFill/>
        </p:spPr>
        <p:txBody>
          <a:bodyPr wrap="square" rtlCol="0">
            <a:spAutoFit/>
          </a:bodyPr>
          <a:lstStyle/>
          <a:p>
            <a:pPr algn="ctr"/>
            <a:r>
              <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药品基本信息（二）</a:t>
            </a:r>
            <a:endPar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文本框 3"/>
          <p:cNvSpPr txBox="1"/>
          <p:nvPr>
            <p:custDataLst>
              <p:tags r:id="rId1"/>
            </p:custDataLst>
          </p:nvPr>
        </p:nvSpPr>
        <p:spPr>
          <a:xfrm>
            <a:off x="524510" y="1096010"/>
            <a:ext cx="11904980" cy="5615940"/>
          </a:xfrm>
          <a:prstGeom prst="rect">
            <a:avLst/>
          </a:prstGeom>
          <a:noFill/>
          <a:ln w="9525">
            <a:noFill/>
          </a:ln>
        </p:spPr>
        <p:txBody>
          <a:bodyPr wrap="square">
            <a:noAutofit/>
          </a:bodyPr>
          <a:p>
            <a:pPr>
              <a:lnSpc>
                <a:spcPct val="150000"/>
              </a:lnSpc>
            </a:pPr>
            <a:r>
              <a:rPr lang="zh-CN" sz="2000" b="1" dirty="0">
                <a:latin typeface="微软雅黑" panose="020B0503020204020204" charset="-122"/>
                <a:ea typeface="微软雅黑" panose="020B0503020204020204" charset="-122"/>
                <a:cs typeface="微软雅黑" panose="020B0503020204020204" charset="-122"/>
                <a:sym typeface="+mn-lt"/>
              </a:rPr>
              <a:t>疾病基本情况</a:t>
            </a:r>
            <a:r>
              <a:rPr lang="zh-CN" altLang="en-US" sz="2000" b="1" dirty="0">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脑损伤为常见的疾病，主要由交通事故、坠落等引起脑外伤和脑溢血脑栓塞引起的脑</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损伤。在我国每年有150万的脑损伤患者和250万的脑中风患者，在急性期后会有神经、</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记忆智能方面的损伤，据估计，中国的创伤性脑损伤人群死亡率约为每13例/10万人。</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增加适合的药品进入医保目录能大大增加患者的需求。</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sz="2000" b="1" dirty="0">
                <a:latin typeface="微软雅黑" panose="020B0503020204020204" charset="-122"/>
                <a:ea typeface="微软雅黑" panose="020B0503020204020204" charset="-122"/>
                <a:cs typeface="微软雅黑" panose="020B0503020204020204" charset="-122"/>
                <a:sym typeface="+mn-ea"/>
              </a:rPr>
              <a:t>用法用量：</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rPr>
              <a:t>静脉滴注。每日一次，每次6g，可酌情增减用量，用药疗程为2~3周。国外上市奥拉西坦</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rPr>
              <a:t>注射液的用药剂量范围为每日2~8g，但国内尚无低于4g、</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rPr>
              <a:t>高于6g的用药经验。</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None/>
            </a:pPr>
            <a:r>
              <a:rPr lang="zh-CN" sz="2000" b="1" dirty="0">
                <a:latin typeface="微软雅黑" panose="020B0503020204020204" charset="-122"/>
                <a:ea typeface="微软雅黑" panose="020B0503020204020204" charset="-122"/>
                <a:cs typeface="微软雅黑" panose="020B0503020204020204" charset="-122"/>
              </a:rPr>
              <a:t>同疾病治疗领域内或同药理作用药品上市情况：</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丁苯酞氯化钠注射液，上市时间2010年4月，国家谈判</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医保产品。我司产品已进入多个国内国际指南共识，质量疗效获得一致认可。全面保护神经，促</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进脑功能恢复，促进磷脂合成，激活糖酵解，增加Ach合成/转运等三重协同全面修复，安全性高</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，可用于疾病的急性期和恢复期，使用方便一天一次，减少配液污染，患者依从性好</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20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45" name="TextBox 41"/>
          <p:cNvSpPr txBox="1"/>
          <p:nvPr/>
        </p:nvSpPr>
        <p:spPr>
          <a:xfrm>
            <a:off x="4780866" y="448290"/>
            <a:ext cx="2767330" cy="614680"/>
          </a:xfrm>
          <a:prstGeom prst="rect">
            <a:avLst/>
          </a:prstGeom>
          <a:noFill/>
        </p:spPr>
        <p:txBody>
          <a:bodyPr wrap="none" lIns="96433" tIns="48216" rIns="96433" bIns="48216" rtlCol="0">
            <a:spAutoFit/>
          </a:bodyPr>
          <a:lstStyle/>
          <a:p>
            <a:pPr algn="ctr" defTabSz="964565"/>
            <a:r>
              <a:rPr lang="zh-CN" altLang="en-US" sz="3375" b="1" dirty="0">
                <a:latin typeface="微软雅黑" panose="020B0503020204020204" charset="-122"/>
                <a:ea typeface="微软雅黑" panose="020B0503020204020204" charset="-122"/>
                <a:cs typeface="微软雅黑" panose="020B0503020204020204" charset="-122"/>
                <a:sym typeface="+mn-lt"/>
              </a:rPr>
              <a:t>有效性（一）</a:t>
            </a:r>
            <a:endParaRPr lang="zh-CN" altLang="en-US" sz="3600" dirty="0" smtClean="0">
              <a:solidFill>
                <a:prstClr val="black"/>
              </a:solidFill>
              <a:latin typeface="+mn-lt"/>
              <a:ea typeface="+mn-ea"/>
              <a:cs typeface="+mn-ea"/>
              <a:sym typeface="+mn-lt"/>
            </a:endParaRPr>
          </a:p>
        </p:txBody>
      </p:sp>
      <p:cxnSp>
        <p:nvCxnSpPr>
          <p:cNvPr id="46" name="直接连接符 45"/>
          <p:cNvCxnSpPr/>
          <p:nvPr/>
        </p:nvCxnSpPr>
        <p:spPr>
          <a:xfrm>
            <a:off x="657484" y="1096045"/>
            <a:ext cx="11406773" cy="0"/>
          </a:xfrm>
          <a:prstGeom prst="line">
            <a:avLst/>
          </a:prstGeom>
          <a:noFill/>
          <a:ln w="12700" cap="flat" cmpd="sng" algn="ctr">
            <a:solidFill>
              <a:sysClr val="windowText" lastClr="000000"/>
            </a:solidFill>
            <a:prstDash val="dash"/>
          </a:ln>
          <a:effectLst/>
        </p:spPr>
      </p:cxnSp>
      <p:sp>
        <p:nvSpPr>
          <p:cNvPr id="3" name="矩形 2"/>
          <p:cNvSpPr/>
          <p:nvPr/>
        </p:nvSpPr>
        <p:spPr>
          <a:xfrm>
            <a:off x="885190" y="1268730"/>
            <a:ext cx="11017250" cy="1436370"/>
          </a:xfrm>
          <a:prstGeom prst="rect">
            <a:avLst/>
          </a:prstGeom>
        </p:spPr>
        <p:txBody>
          <a:bodyPr wrap="square">
            <a:noAutofit/>
          </a:bodyPr>
          <a:lstStyle/>
          <a:p>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微软雅黑" panose="020B0503020204020204" charset="-122"/>
              </a:rPr>
              <a:t>奥拉西坦——循证医学证据充分</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endParaRPr>
          </a:p>
          <a:p>
            <a:r>
              <a:rPr lang="zh-CN" altLang="en-US" sz="1600" dirty="0"/>
              <a:t>临床疗效</a:t>
            </a:r>
            <a:r>
              <a:rPr lang="en-US" altLang="zh-CN" sz="1600" dirty="0"/>
              <a:t>PP</a:t>
            </a:r>
            <a:r>
              <a:rPr lang="zh-CN" altLang="en-US" sz="1600" dirty="0"/>
              <a:t>、</a:t>
            </a:r>
            <a:r>
              <a:rPr lang="en-US" altLang="zh-CN" sz="1600" dirty="0"/>
              <a:t>ITT</a:t>
            </a:r>
            <a:r>
              <a:rPr lang="zh-CN" altLang="en-US" sz="1600" dirty="0"/>
              <a:t>分析均显示奥拉西坦组疗效优于疗效吡拉西坦组；通过格拉斯哥昏迷量表评分、神经功能缺损成都总得分、</a:t>
            </a:r>
            <a:r>
              <a:rPr lang="en-US" altLang="zh-CN" sz="1600" dirty="0"/>
              <a:t>MMSE</a:t>
            </a:r>
            <a:r>
              <a:rPr lang="zh-CN" altLang="en-US" sz="1600" dirty="0"/>
              <a:t>量表总得分、</a:t>
            </a:r>
            <a:r>
              <a:rPr lang="en-US" altLang="zh-CN" sz="1600" dirty="0"/>
              <a:t>Blessed-Roth</a:t>
            </a:r>
            <a:r>
              <a:rPr lang="zh-CN" altLang="en-US" sz="1600" dirty="0"/>
              <a:t>量表总得分（含日常活动能力改变小结积分，习惯改变小结积分和人格、兴趣、内驱力改变小结积分三部分）结果显示，用药后</a:t>
            </a:r>
            <a:r>
              <a:rPr lang="en-US" altLang="zh-CN" sz="1600" dirty="0"/>
              <a:t>11</a:t>
            </a:r>
            <a:r>
              <a:rPr lang="zh-CN" altLang="en-US" sz="1600" dirty="0"/>
              <a:t>天、</a:t>
            </a:r>
            <a:r>
              <a:rPr lang="en-US" altLang="zh-CN" sz="1600" dirty="0"/>
              <a:t>21</a:t>
            </a:r>
            <a:r>
              <a:rPr lang="zh-CN" altLang="en-US" sz="1600" dirty="0"/>
              <a:t>天两组均与用药前有显著差异，奥拉西坦组和吡拉西坦组差异显著，说明本品具有确切的实际疗效，且奥拉西坦组优于吡拉西坦组</a:t>
            </a:r>
            <a:r>
              <a:rPr lang="zh-CN" altLang="en-US" sz="1600" dirty="0" smtClean="0"/>
              <a:t>。</a:t>
            </a:r>
            <a:endParaRPr lang="en-US" altLang="zh-CN" sz="1600" dirty="0" smtClean="0"/>
          </a:p>
          <a:p>
            <a:endParaRPr lang="en-US" altLang="zh-CN" sz="2400" dirty="0" smtClean="0"/>
          </a:p>
        </p:txBody>
      </p:sp>
      <p:pic>
        <p:nvPicPr>
          <p:cNvPr id="5" name="图片 4"/>
          <p:cNvPicPr>
            <a:picLocks noChangeAspect="1"/>
          </p:cNvPicPr>
          <p:nvPr>
            <p:custDataLst>
              <p:tags r:id="rId1"/>
            </p:custDataLst>
          </p:nvPr>
        </p:nvPicPr>
        <p:blipFill>
          <a:blip r:embed="rId2"/>
          <a:stretch>
            <a:fillRect/>
          </a:stretch>
        </p:blipFill>
        <p:spPr>
          <a:xfrm>
            <a:off x="885190" y="2824480"/>
            <a:ext cx="7689215" cy="4209415"/>
          </a:xfrm>
          <a:prstGeom prst="rect">
            <a:avLst/>
          </a:prstGeom>
        </p:spPr>
      </p:pic>
      <p:sp>
        <p:nvSpPr>
          <p:cNvPr id="6" name="文本框 5"/>
          <p:cNvSpPr txBox="1"/>
          <p:nvPr/>
        </p:nvSpPr>
        <p:spPr>
          <a:xfrm>
            <a:off x="8949690" y="2469515"/>
            <a:ext cx="2974975" cy="4523105"/>
          </a:xfrm>
          <a:prstGeom prst="rect">
            <a:avLst/>
          </a:prstGeom>
          <a:noFill/>
        </p:spPr>
        <p:txBody>
          <a:bodyPr wrap="square" rtlCol="0">
            <a:spAutoFit/>
          </a:bodyPr>
          <a:p>
            <a:pPr>
              <a:lnSpc>
                <a:spcPct val="150000"/>
              </a:lnSpc>
            </a:pPr>
            <a:r>
              <a:rPr lang="zh-CN" altLang="en-US" b="1">
                <a:latin typeface="微软雅黑" panose="020B0503020204020204" charset="-122"/>
                <a:ea typeface="微软雅黑" panose="020B0503020204020204" charset="-122"/>
                <a:cs typeface="微软雅黑" panose="020B0503020204020204" charset="-122"/>
              </a:rPr>
              <a:t>中国知网以</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奥拉西坦注射液</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为关键字检索涉及治疗疾病包括：</a:t>
            </a:r>
            <a:endParaRPr lang="zh-CN" altLang="en-US" b="1">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solidFill>
                  <a:srgbClr val="C00000"/>
                </a:solidFill>
                <a:latin typeface="微软雅黑" panose="020B0503020204020204" charset="-122"/>
                <a:ea typeface="微软雅黑" panose="020B0503020204020204" charset="-122"/>
                <a:cs typeface="微软雅黑" panose="020B0503020204020204" charset="-122"/>
              </a:rPr>
              <a:t>脑梗死研究：</a:t>
            </a:r>
            <a:r>
              <a:rPr lang="en-US" altLang="zh-CN">
                <a:solidFill>
                  <a:srgbClr val="C00000"/>
                </a:solidFill>
                <a:latin typeface="微软雅黑" panose="020B0503020204020204" charset="-122"/>
                <a:ea typeface="微软雅黑" panose="020B0503020204020204" charset="-122"/>
                <a:cs typeface="微软雅黑" panose="020B0503020204020204" charset="-122"/>
              </a:rPr>
              <a:t>175</a:t>
            </a:r>
            <a:r>
              <a:rPr lang="zh-CN" altLang="en-US">
                <a:solidFill>
                  <a:srgbClr val="C00000"/>
                </a:solidFill>
                <a:latin typeface="微软雅黑" panose="020B0503020204020204" charset="-122"/>
                <a:ea typeface="微软雅黑" panose="020B0503020204020204" charset="-122"/>
                <a:cs typeface="微软雅黑" panose="020B0503020204020204" charset="-122"/>
              </a:rPr>
              <a:t>篇</a:t>
            </a:r>
            <a:endParaRPr lang="zh-CN" altLang="en-US">
              <a:solidFill>
                <a:srgbClr val="C00000"/>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solidFill>
                  <a:srgbClr val="C00000"/>
                </a:solidFill>
                <a:latin typeface="微软雅黑" panose="020B0503020204020204" charset="-122"/>
                <a:ea typeface="微软雅黑" panose="020B0503020204020204" charset="-122"/>
                <a:cs typeface="微软雅黑" panose="020B0503020204020204" charset="-122"/>
              </a:rPr>
              <a:t>血管性痴呆：</a:t>
            </a:r>
            <a:r>
              <a:rPr lang="en-US" altLang="zh-CN">
                <a:solidFill>
                  <a:srgbClr val="C00000"/>
                </a:solidFill>
                <a:latin typeface="微软雅黑" panose="020B0503020204020204" charset="-122"/>
                <a:ea typeface="微软雅黑" panose="020B0503020204020204" charset="-122"/>
                <a:cs typeface="微软雅黑" panose="020B0503020204020204" charset="-122"/>
              </a:rPr>
              <a:t>94</a:t>
            </a:r>
            <a:r>
              <a:rPr lang="zh-CN" altLang="en-US">
                <a:solidFill>
                  <a:srgbClr val="C00000"/>
                </a:solidFill>
                <a:latin typeface="微软雅黑" panose="020B0503020204020204" charset="-122"/>
                <a:ea typeface="微软雅黑" panose="020B0503020204020204" charset="-122"/>
                <a:cs typeface="微软雅黑" panose="020B0503020204020204" charset="-122"/>
              </a:rPr>
              <a:t>篇</a:t>
            </a:r>
            <a:endParaRPr lang="en-US" altLang="zh-CN">
              <a:solidFill>
                <a:srgbClr val="C00000"/>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latin typeface="微软雅黑" panose="020B0503020204020204" charset="-122"/>
                <a:ea typeface="微软雅黑" panose="020B0503020204020204" charset="-122"/>
                <a:cs typeface="微软雅黑" panose="020B0503020204020204" charset="-122"/>
              </a:rPr>
              <a:t>认知功能障碍：</a:t>
            </a:r>
            <a:r>
              <a:rPr lang="en-US" altLang="zh-CN">
                <a:latin typeface="微软雅黑" panose="020B0503020204020204" charset="-122"/>
                <a:ea typeface="微软雅黑" panose="020B0503020204020204" charset="-122"/>
                <a:cs typeface="微软雅黑" panose="020B0503020204020204" charset="-122"/>
              </a:rPr>
              <a:t>51</a:t>
            </a:r>
            <a:r>
              <a:rPr lang="zh-CN" altLang="en-US">
                <a:latin typeface="微软雅黑" panose="020B0503020204020204" charset="-122"/>
                <a:ea typeface="微软雅黑" panose="020B0503020204020204" charset="-122"/>
                <a:cs typeface="微软雅黑" panose="020B0503020204020204" charset="-122"/>
              </a:rPr>
              <a:t>篇</a:t>
            </a:r>
            <a:endParaRPr lang="en-US" altLang="zh-CN">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latin typeface="微软雅黑" panose="020B0503020204020204" charset="-122"/>
                <a:ea typeface="微软雅黑" panose="020B0503020204020204" charset="-122"/>
                <a:cs typeface="微软雅黑" panose="020B0503020204020204" charset="-122"/>
              </a:rPr>
              <a:t>高血压脑出血：</a:t>
            </a:r>
            <a:r>
              <a:rPr lang="en-US" altLang="zh-CN">
                <a:latin typeface="微软雅黑" panose="020B0503020204020204" charset="-122"/>
                <a:ea typeface="微软雅黑" panose="020B0503020204020204" charset="-122"/>
                <a:cs typeface="微软雅黑" panose="020B0503020204020204" charset="-122"/>
              </a:rPr>
              <a:t>20</a:t>
            </a:r>
            <a:r>
              <a:rPr lang="zh-CN" altLang="en-US">
                <a:latin typeface="微软雅黑" panose="020B0503020204020204" charset="-122"/>
                <a:ea typeface="微软雅黑" panose="020B0503020204020204" charset="-122"/>
                <a:cs typeface="微软雅黑" panose="020B0503020204020204" charset="-122"/>
                <a:sym typeface="+mn-ea"/>
              </a:rPr>
              <a:t>篇</a:t>
            </a:r>
            <a:endParaRPr lang="en-US" altLang="zh-CN">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latin typeface="微软雅黑" panose="020B0503020204020204" charset="-122"/>
                <a:ea typeface="微软雅黑" panose="020B0503020204020204" charset="-122"/>
                <a:cs typeface="微软雅黑" panose="020B0503020204020204" charset="-122"/>
              </a:rPr>
              <a:t>痴呆：</a:t>
            </a:r>
            <a:r>
              <a:rPr lang="en-US" altLang="zh-CN">
                <a:latin typeface="微软雅黑" panose="020B0503020204020204" charset="-122"/>
                <a:ea typeface="微软雅黑" panose="020B0503020204020204" charset="-122"/>
                <a:cs typeface="微软雅黑" panose="020B0503020204020204" charset="-122"/>
              </a:rPr>
              <a:t>17</a:t>
            </a:r>
            <a:r>
              <a:rPr lang="zh-CN" altLang="en-US">
                <a:latin typeface="微软雅黑" panose="020B0503020204020204" charset="-122"/>
                <a:ea typeface="微软雅黑" panose="020B0503020204020204" charset="-122"/>
                <a:cs typeface="微软雅黑" panose="020B0503020204020204" charset="-122"/>
                <a:sym typeface="+mn-ea"/>
              </a:rPr>
              <a:t>篇</a:t>
            </a:r>
            <a:endParaRPr lang="zh-CN" altLang="en-US">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r>
              <a:rPr lang="zh-CN" altLang="en-US">
                <a:latin typeface="微软雅黑" panose="020B0503020204020204" charset="-122"/>
                <a:ea typeface="微软雅黑" panose="020B0503020204020204" charset="-122"/>
                <a:cs typeface="微软雅黑" panose="020B0503020204020204" charset="-122"/>
              </a:rPr>
              <a:t>颅脑损伤：</a:t>
            </a:r>
            <a:r>
              <a:rPr lang="en-US" altLang="zh-CN">
                <a:latin typeface="微软雅黑" panose="020B0503020204020204" charset="-122"/>
                <a:ea typeface="微软雅黑" panose="020B0503020204020204" charset="-122"/>
                <a:cs typeface="微软雅黑" panose="020B0503020204020204" charset="-122"/>
              </a:rPr>
              <a:t>14</a:t>
            </a:r>
            <a:r>
              <a:rPr lang="zh-CN" altLang="en-US">
                <a:latin typeface="微软雅黑" panose="020B0503020204020204" charset="-122"/>
                <a:ea typeface="微软雅黑" panose="020B0503020204020204" charset="-122"/>
                <a:cs typeface="微软雅黑" panose="020B0503020204020204" charset="-122"/>
                <a:sym typeface="+mn-ea"/>
              </a:rPr>
              <a:t>篇</a:t>
            </a:r>
            <a:endParaRPr lang="en-US" altLang="zh-CN">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latin typeface="微软雅黑" panose="020B0503020204020204" charset="-122"/>
                <a:ea typeface="微软雅黑" panose="020B0503020204020204" charset="-122"/>
                <a:cs typeface="微软雅黑" panose="020B0503020204020204" charset="-122"/>
              </a:rPr>
              <a:t>卒中后：</a:t>
            </a:r>
            <a:r>
              <a:rPr lang="en-US" altLang="zh-CN">
                <a:latin typeface="微软雅黑" panose="020B0503020204020204" charset="-122"/>
                <a:ea typeface="微软雅黑" panose="020B0503020204020204" charset="-122"/>
                <a:cs typeface="微软雅黑" panose="020B0503020204020204" charset="-122"/>
              </a:rPr>
              <a:t>13</a:t>
            </a:r>
            <a:r>
              <a:rPr lang="zh-CN" altLang="en-US">
                <a:latin typeface="微软雅黑" panose="020B0503020204020204" charset="-122"/>
                <a:ea typeface="微软雅黑" panose="020B0503020204020204" charset="-122"/>
                <a:cs typeface="微软雅黑" panose="020B0503020204020204" charset="-122"/>
                <a:sym typeface="+mn-ea"/>
              </a:rPr>
              <a:t>篇</a:t>
            </a:r>
            <a:endParaRPr lang="en-US" altLang="zh-CN">
              <a:latin typeface="微软雅黑" panose="020B0503020204020204" charset="-122"/>
              <a:ea typeface="微软雅黑" panose="020B0503020204020204" charset="-122"/>
              <a:cs typeface="微软雅黑" panose="020B0503020204020204" charset="-122"/>
            </a:endParaRPr>
          </a:p>
          <a:p>
            <a:endParaRPr lang="en-US" altLang="zh-CN">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3000"/>
    </mc:Choice>
    <mc:Fallback>
      <p:transition spd="slow" advClick="0"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45" name="TextBox 41"/>
          <p:cNvSpPr txBox="1"/>
          <p:nvPr/>
        </p:nvSpPr>
        <p:spPr>
          <a:xfrm>
            <a:off x="4773246" y="447020"/>
            <a:ext cx="2934970" cy="648970"/>
          </a:xfrm>
          <a:prstGeom prst="rect">
            <a:avLst/>
          </a:prstGeom>
          <a:noFill/>
        </p:spPr>
        <p:txBody>
          <a:bodyPr wrap="none" lIns="96433" tIns="48216" rIns="96433" bIns="48216" rtlCol="0">
            <a:spAutoFit/>
          </a:bodyPr>
          <a:lstStyle/>
          <a:p>
            <a:pPr lvl="0" algn="l" defTabSz="964565">
              <a:buClrTx/>
              <a:buSzTx/>
              <a:buFontTx/>
            </a:pPr>
            <a:r>
              <a:rPr lang="zh-CN" altLang="en-US" sz="3375" b="1" dirty="0">
                <a:latin typeface="微软雅黑" panose="020B0503020204020204" charset="-122"/>
                <a:ea typeface="微软雅黑" panose="020B0503020204020204" charset="-122"/>
                <a:cs typeface="微软雅黑" panose="020B0503020204020204" charset="-122"/>
                <a:sym typeface="+mn-lt"/>
              </a:rPr>
              <a:t>有效性（二）</a:t>
            </a:r>
            <a:endParaRPr lang="zh-CN" altLang="en-US" sz="3375" b="1" dirty="0">
              <a:latin typeface="微软雅黑" panose="020B0503020204020204" charset="-122"/>
              <a:ea typeface="微软雅黑" panose="020B0503020204020204" charset="-122"/>
              <a:cs typeface="微软雅黑" panose="020B0503020204020204" charset="-122"/>
              <a:sym typeface="+mn-lt"/>
            </a:endParaRPr>
          </a:p>
        </p:txBody>
      </p:sp>
      <p:cxnSp>
        <p:nvCxnSpPr>
          <p:cNvPr id="46" name="直接连接符 45"/>
          <p:cNvCxnSpPr/>
          <p:nvPr/>
        </p:nvCxnSpPr>
        <p:spPr>
          <a:xfrm>
            <a:off x="657484" y="1096045"/>
            <a:ext cx="11406773" cy="0"/>
          </a:xfrm>
          <a:prstGeom prst="line">
            <a:avLst/>
          </a:prstGeom>
          <a:noFill/>
          <a:ln w="12700" cap="flat" cmpd="sng" algn="ctr">
            <a:solidFill>
              <a:sysClr val="windowText" lastClr="000000"/>
            </a:solidFill>
            <a:prstDash val="dash"/>
          </a:ln>
          <a:effectLst/>
        </p:spPr>
      </p:cxnSp>
      <p:sp>
        <p:nvSpPr>
          <p:cNvPr id="4" name="文本框 3"/>
          <p:cNvSpPr txBox="1"/>
          <p:nvPr/>
        </p:nvSpPr>
        <p:spPr>
          <a:xfrm>
            <a:off x="1101029" y="1312069"/>
            <a:ext cx="10117877" cy="583565"/>
          </a:xfrm>
          <a:prstGeom prst="rect">
            <a:avLst/>
          </a:prstGeom>
          <a:noFill/>
        </p:spPr>
        <p:txBody>
          <a:bodyPr wrap="square" rtlCol="0">
            <a:spAutoFit/>
          </a:bodyPr>
          <a:p>
            <a:pPr algn="ctr" fontAlgn="t"/>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指南推荐</a:t>
            </a:r>
            <a:endPar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50" name="表格 49"/>
          <p:cNvGraphicFramePr/>
          <p:nvPr>
            <p:custDataLst>
              <p:tags r:id="rId1"/>
            </p:custDataLst>
          </p:nvPr>
        </p:nvGraphicFramePr>
        <p:xfrm>
          <a:off x="1101090" y="2248535"/>
          <a:ext cx="10848975" cy="4282440"/>
        </p:xfrm>
        <a:graphic>
          <a:graphicData uri="http://schemas.openxmlformats.org/drawingml/2006/table">
            <a:tbl>
              <a:tblPr firstRow="1" bandRow="1">
                <a:tableStyleId>{5C22544A-7EE6-4342-B048-85BDC9FD1C3A}</a:tableStyleId>
              </a:tblPr>
              <a:tblGrid>
                <a:gridCol w="4468495"/>
                <a:gridCol w="6380480"/>
              </a:tblGrid>
              <a:tr h="595630">
                <a:tc>
                  <a:txBody>
                    <a:bodyPr/>
                    <a:p>
                      <a:pPr indent="0" algn="ctr">
                        <a:lnSpc>
                          <a:spcPct val="150000"/>
                        </a:lnSpc>
                        <a:buNone/>
                      </a:pPr>
                      <a:r>
                        <a:rPr lang="zh-CN" sz="1800" b="1">
                          <a:solidFill>
                            <a:schemeClr val="bg1"/>
                          </a:solidFill>
                          <a:latin typeface="微软雅黑" panose="020B0503020204020204" charset="-122"/>
                          <a:ea typeface="微软雅黑" panose="020B0503020204020204" charset="-122"/>
                        </a:rPr>
                        <a:t>医学指南</a:t>
                      </a:r>
                      <a:endParaRPr lang="zh-CN" altLang="en-US" sz="1800" b="1">
                        <a:solidFill>
                          <a:schemeClr val="bg1"/>
                        </a:solidFill>
                        <a:latin typeface="微软雅黑" panose="020B0503020204020204" charset="-122"/>
                        <a:ea typeface="微软雅黑" panose="020B0503020204020204" charset="-122"/>
                      </a:endParaRPr>
                    </a:p>
                  </a:txBody>
                  <a:tcPr marL="12700" marR="12700" marT="12700" vert="horz"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138240"/>
                    </a:solidFill>
                  </a:tcPr>
                </a:tc>
                <a:tc>
                  <a:txBody>
                    <a:bodyPr/>
                    <a:p>
                      <a:pPr indent="0" algn="ctr">
                        <a:lnSpc>
                          <a:spcPct val="150000"/>
                        </a:lnSpc>
                        <a:buNone/>
                      </a:pPr>
                      <a:r>
                        <a:rPr lang="zh-CN" sz="1800" b="1">
                          <a:solidFill>
                            <a:schemeClr val="bg1"/>
                          </a:solidFill>
                          <a:latin typeface="微软雅黑" panose="020B0503020204020204" charset="-122"/>
                          <a:ea typeface="微软雅黑" panose="020B0503020204020204" charset="-122"/>
                        </a:rPr>
                        <a:t>指南摘要</a:t>
                      </a:r>
                      <a:endParaRPr lang="zh-CN" altLang="en-US" sz="1800" b="1">
                        <a:solidFill>
                          <a:schemeClr val="bg1"/>
                        </a:solidFill>
                        <a:latin typeface="微软雅黑" panose="020B0503020204020204" charset="-122"/>
                        <a:ea typeface="微软雅黑" panose="020B0503020204020204" charset="-122"/>
                      </a:endParaRPr>
                    </a:p>
                  </a:txBody>
                  <a:tcPr marL="12700" marR="12700" marT="12700" vert="horz"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138240"/>
                    </a:solidFill>
                  </a:tcPr>
                </a:tc>
              </a:tr>
              <a:tr h="655955">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《中国痴呆与认知障碍诊治指南》（2015版）</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w="12700">
                      <a:solidFill>
                        <a:schemeClr val="tx1"/>
                      </a:solidFill>
                      <a:prstDash val="solid"/>
                    </a:lnT>
                    <a:lnB>
                      <a:noFill/>
                    </a:lnB>
                    <a:lnTlToBr>
                      <a:noFill/>
                    </a:lnTlToBr>
                    <a:lnBlToTr>
                      <a:noFill/>
                    </a:lnBlToTr>
                    <a:solidFill>
                      <a:schemeClr val="bg1">
                        <a:lumMod val="95000"/>
                      </a:schemeClr>
                    </a:solidFill>
                  </a:tcPr>
                </a:tc>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奥拉西坦可改善AD、VaD、混合型痴呆及MCI引起的认知损害（Ⅱ级证据、专家共识）</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w="12700">
                      <a:solidFill>
                        <a:schemeClr val="tx1"/>
                      </a:solidFill>
                      <a:prstDash val="solid"/>
                    </a:lnT>
                    <a:lnB>
                      <a:noFill/>
                    </a:lnB>
                    <a:lnTlToBr>
                      <a:noFill/>
                    </a:lnTlToBr>
                    <a:lnBlToTr>
                      <a:noFill/>
                    </a:lnBlToTr>
                    <a:solidFill>
                      <a:schemeClr val="bg1">
                        <a:lumMod val="95000"/>
                      </a:schemeClr>
                    </a:solidFill>
                  </a:tcPr>
                </a:tc>
              </a:tr>
              <a:tr h="654685">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《临床路径治疗药物释义-神经内科分册》（2015版）</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rPr>
                        <a:t>适用于轻中度血管性痴呆、老年性痴呆以及脑外伤等症引起的记忆与智能障碍。</a:t>
                      </a:r>
                      <a:endParaRPr lang="zh-CN"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949960">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《脑小血管病相关认知功能障碍中国诊疗指南》(2019)</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solidFill>
                      <a:schemeClr val="bg1">
                        <a:lumMod val="95000"/>
                      </a:schemeClr>
                    </a:solidFill>
                  </a:tcPr>
                </a:tc>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奥拉西坦对VCI患者的认知功能和总体临床均有改善 (Ⅱb级证据)。亦有Meta分析结果表明,奥拉西坦对VCI患者的临床疗效、认知功能、总体功能均有改善作用(Ⅱb级证据)。</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solidFill>
                      <a:schemeClr val="bg1">
                        <a:lumMod val="95000"/>
                      </a:schemeClr>
                    </a:solidFill>
                  </a:tcPr>
                </a:tc>
              </a:tr>
              <a:tr h="654685">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《卒中后认知障碍管理专家共识》2021</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奥拉西坦对改善PSCI的认知功能可能有效（Ⅱb级推荐，B级证据）；</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771525">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《老年高血压合并认知障碍诊疗中国专家共识》( 2021版)</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solidFill>
                      <a:schemeClr val="bg1">
                        <a:lumMod val="95000"/>
                      </a:schemeClr>
                    </a:solidFill>
                  </a:tcPr>
                </a:tc>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奥拉西坦 VCI 的治疗可能有效</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solidFill>
                      <a:schemeClr val="bg1">
                        <a:lumMod val="95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100" advClick="0" advTm="3000"/>
    </mc:Choice>
    <mc:Fallback>
      <p:transition spd="slow" advClick="0"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46" name="直接连接符 45"/>
          <p:cNvCxnSpPr/>
          <p:nvPr/>
        </p:nvCxnSpPr>
        <p:spPr>
          <a:xfrm>
            <a:off x="657484" y="1096045"/>
            <a:ext cx="11406773"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5205681" y="375900"/>
            <a:ext cx="1479550" cy="614680"/>
          </a:xfrm>
          <a:prstGeom prst="rect">
            <a:avLst/>
          </a:prstGeom>
          <a:noFill/>
        </p:spPr>
        <p:txBody>
          <a:bodyPr wrap="none" lIns="96433" tIns="48216" rIns="96433" bIns="48216" rtlCol="0">
            <a:spAutoFit/>
          </a:bodyPr>
          <a:p>
            <a:pPr defTabSz="964565">
              <a:buClrTx/>
              <a:buSzTx/>
              <a:buFontTx/>
            </a:pPr>
            <a:r>
              <a:rPr lang="zh-CN" altLang="en-US" sz="3375" b="1" dirty="0">
                <a:latin typeface="微软雅黑" panose="020B0503020204020204" charset="-122"/>
                <a:ea typeface="微软雅黑" panose="020B0503020204020204" charset="-122"/>
                <a:cs typeface="微软雅黑" panose="020B0503020204020204" charset="-122"/>
                <a:sym typeface="+mn-lt"/>
              </a:rPr>
              <a:t>安全性</a:t>
            </a:r>
            <a:endParaRPr lang="zh-CN" altLang="en-US" sz="3375" b="1" dirty="0">
              <a:latin typeface="微软雅黑" panose="020B0503020204020204" charset="-122"/>
              <a:ea typeface="微软雅黑" panose="020B0503020204020204" charset="-122"/>
              <a:cs typeface="微软雅黑" panose="020B0503020204020204" charset="-122"/>
              <a:sym typeface="+mn-lt"/>
            </a:endParaRPr>
          </a:p>
        </p:txBody>
      </p:sp>
      <p:sp>
        <p:nvSpPr>
          <p:cNvPr id="5" name="文本框 4"/>
          <p:cNvSpPr txBox="1"/>
          <p:nvPr/>
        </p:nvSpPr>
        <p:spPr>
          <a:xfrm>
            <a:off x="1389380" y="1311910"/>
            <a:ext cx="10494645" cy="598805"/>
          </a:xfrm>
          <a:prstGeom prst="rect">
            <a:avLst/>
          </a:prstGeom>
          <a:noFill/>
        </p:spPr>
        <p:txBody>
          <a:bodyPr wrap="square" rtlCol="0" anchor="t">
            <a:noAutofit/>
          </a:bodyPr>
          <a:p>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奥拉西坦上市后的国内RCT研究显示：</a:t>
            </a:r>
            <a:r>
              <a:rPr lang="zh-CN" altLang="en-US" sz="2250" b="1" dirty="0">
                <a:solidFill>
                  <a:srgbClr val="FF0000"/>
                </a:solidFill>
                <a:latin typeface="微软雅黑" panose="020B0503020204020204" charset="-122"/>
                <a:ea typeface="微软雅黑" panose="020B0503020204020204" charset="-122"/>
                <a:cs typeface="微软雅黑" panose="020B0503020204020204" charset="-122"/>
                <a:sym typeface="+mn-ea"/>
              </a:rPr>
              <a:t>奥拉西坦安全性较好</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，无严重不良反应</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956945" y="1960245"/>
            <a:ext cx="11188065" cy="5316220"/>
          </a:xfrm>
          <a:prstGeom prst="rect">
            <a:avLst/>
          </a:prstGeom>
          <a:noFill/>
        </p:spPr>
        <p:txBody>
          <a:bodyPr wrap="square" rtlCol="0" anchor="t">
            <a:noAutofit/>
          </a:bodyPr>
          <a:p>
            <a:pPr marL="171450" indent="-171450">
              <a:lnSpc>
                <a:spcPct val="170000"/>
              </a:lnSpc>
              <a:buFont typeface="Wingdings" panose="05000000000000000000" charset="0"/>
              <a:buChar char="l"/>
              <a:defRPr/>
            </a:pPr>
            <a:r>
              <a:rPr lang="zh-CN" altLang="en-US" sz="2000" b="1" dirty="0">
                <a:solidFill>
                  <a:srgbClr val="0070C0"/>
                </a:solidFill>
                <a:latin typeface="微软雅黑" panose="020B0503020204020204" charset="-122"/>
                <a:ea typeface="微软雅黑" panose="020B0503020204020204" charset="-122"/>
                <a:sym typeface="+mn-ea"/>
              </a:rPr>
              <a:t>药品说明书安全性</a:t>
            </a:r>
            <a:r>
              <a:rPr lang="zh-CN" altLang="en-US" sz="2000" b="1" dirty="0" smtClean="0">
                <a:solidFill>
                  <a:srgbClr val="0070C0"/>
                </a:solidFill>
                <a:latin typeface="微软雅黑" panose="020B0503020204020204" charset="-122"/>
                <a:ea typeface="微软雅黑" panose="020B0503020204020204" charset="-122"/>
                <a:sym typeface="+mn-ea"/>
              </a:rPr>
              <a:t>信息</a:t>
            </a:r>
            <a:r>
              <a:rPr lang="zh-CN" altLang="en-US" sz="2000" dirty="0" smtClean="0">
                <a:latin typeface="微软雅黑" panose="020B0503020204020204" charset="-122"/>
                <a:ea typeface="微软雅黑" panose="020B0503020204020204" charset="-122"/>
                <a:sym typeface="+mn-ea"/>
              </a:rPr>
              <a:t>（</a:t>
            </a:r>
            <a:r>
              <a:rPr lang="zh-CN" altLang="en-US" sz="2000" dirty="0">
                <a:latin typeface="微软雅黑" panose="020B0503020204020204" charset="-122"/>
                <a:ea typeface="微软雅黑" panose="020B0503020204020204" charset="-122"/>
                <a:sym typeface="+mn-ea"/>
              </a:rPr>
              <a:t>节选说明书主要描述，详见说明书）</a:t>
            </a:r>
            <a:endParaRPr lang="zh-CN" altLang="en-US" sz="2000" dirty="0">
              <a:latin typeface="微软雅黑" panose="020B0503020204020204" charset="-122"/>
              <a:ea typeface="微软雅黑" panose="020B0503020204020204" charset="-122"/>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【不良反应】据国外文献报道，奥拉西坦的不良反应少见，偶见皮肤瘙痒、恶心、精神兴奋、睡眠紊乱，但症状较</a:t>
            </a:r>
            <a:r>
              <a:rPr lang="en-US" altLang="zh-CN" sz="1600">
                <a:latin typeface="Times New Roman" panose="02020603050405020304" pitchFamily="18" charset="0"/>
                <a:sym typeface="+mn-ea"/>
              </a:rPr>
              <a:t> </a:t>
            </a:r>
            <a:r>
              <a:rPr lang="zh-CN" sz="1600">
                <a:latin typeface="Times New Roman" panose="02020603050405020304" pitchFamily="18" charset="0"/>
                <a:sym typeface="+mn-ea"/>
              </a:rPr>
              <a:t>轻，停药后可自行恢复。</a:t>
            </a:r>
            <a:r>
              <a:rPr lang="en-US" sz="1600">
                <a:latin typeface="Times New Roman" panose="02020603050405020304" pitchFamily="18" charset="0"/>
                <a:cs typeface="Times New Roman" panose="02020603050405020304" pitchFamily="18" charset="0"/>
                <a:sym typeface="+mn-ea"/>
              </a:rPr>
              <a:t>     </a:t>
            </a:r>
            <a:r>
              <a:rPr lang="zh-CN" sz="1600">
                <a:latin typeface="Times New Roman" panose="02020603050405020304" pitchFamily="18" charset="0"/>
                <a:sym typeface="+mn-ea"/>
              </a:rPr>
              <a:t>应用注射用奥拉西坦进行了临床试验，结果显示注射用奥拉西坦与吡拉西坦注射液的安全性均较好，两组均未发生严重不良事件。</a:t>
            </a:r>
            <a:endParaRPr lang="zh-CN" sz="1600">
              <a:solidFill>
                <a:srgbClr val="333333"/>
              </a:solidFill>
              <a:latin typeface="Times New Roman" panose="02020603050405020304" pitchFamily="18" charset="0"/>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【药理毒理】</a:t>
            </a:r>
            <a:endParaRPr lang="zh-CN" sz="1600">
              <a:latin typeface="Times New Roman" panose="02020603050405020304" pitchFamily="18" charset="0"/>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药理作用</a:t>
            </a:r>
            <a:endParaRPr lang="zh-CN" sz="1600">
              <a:latin typeface="Times New Roman" panose="02020603050405020304" pitchFamily="18" charset="0"/>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      奥拉西坦为吡拉西坦的类似物，可改善老年性痴呆和记忆障碍症患者的记忆和学习功能。作用机制研究结果提示，奥拉西坦可促进磷酰胆碱和磷酰乙醇胺合成，提高大脑中ATP/ADP的比值，使大脑中蛋白质和核酸的合成增加。 </a:t>
            </a:r>
            <a:endParaRPr lang="zh-CN" sz="1600">
              <a:latin typeface="Times New Roman" panose="02020603050405020304" pitchFamily="18" charset="0"/>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 毒理研究 </a:t>
            </a:r>
            <a:endParaRPr lang="zh-CN" sz="1600">
              <a:latin typeface="Times New Roman" panose="02020603050405020304" pitchFamily="18" charset="0"/>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     动物研究显示，奥拉西坦小鼠灌胃给药10g/kg、静注给药2g/kg和大鼠灌胃给药10g/kg均未见动物死亡；未见致突变性、致癌作用及生殖毒性。</a:t>
            </a:r>
            <a:endParaRPr lang="zh-CN" sz="1600">
              <a:latin typeface="Times New Roman" panose="02020603050405020304" pitchFamily="18" charset="0"/>
              <a:sym typeface="+mn-ea"/>
            </a:endParaRPr>
          </a:p>
          <a:p>
            <a:pPr marL="0" indent="0" eaLnBrk="1" latinLnBrk="0" hangingPunct="1">
              <a:lnSpc>
                <a:spcPts val="2000"/>
              </a:lnSpc>
              <a:buFont typeface="Wingdings" panose="05000000000000000000" charset="0"/>
              <a:buNone/>
              <a:defRPr/>
            </a:pPr>
            <a:endParaRPr lang="zh-CN" altLang="en-US" sz="2000" b="1" dirty="0">
              <a:solidFill>
                <a:srgbClr val="0070C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3000"/>
    </mc:Choice>
    <mc:Fallback>
      <p:transition spd="slow" advClick="0"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任意多边形: 形状 41"/>
          <p:cNvSpPr/>
          <p:nvPr/>
        </p:nvSpPr>
        <p:spPr>
          <a:xfrm>
            <a:off x="961358" y="2689405"/>
            <a:ext cx="10898243" cy="883078"/>
          </a:xfrm>
          <a:custGeom>
            <a:avLst/>
            <a:gdLst>
              <a:gd name="connsiteX0" fmla="*/ 0 w 2464526"/>
              <a:gd name="connsiteY0" fmla="*/ 502837 h 816345"/>
              <a:gd name="connsiteX1" fmla="*/ 1114697 w 2464526"/>
              <a:gd name="connsiteY1" fmla="*/ 6448 h 816345"/>
              <a:gd name="connsiteX2" fmla="*/ 2464526 w 2464526"/>
              <a:gd name="connsiteY2" fmla="*/ 816345 h 816345"/>
              <a:gd name="connsiteX3" fmla="*/ 2464526 w 2464526"/>
              <a:gd name="connsiteY3" fmla="*/ 816345 h 816345"/>
              <a:gd name="connsiteX0-1" fmla="*/ 0 w 2978331"/>
              <a:gd name="connsiteY0-2" fmla="*/ 1178715 h 1178715"/>
              <a:gd name="connsiteX1-3" fmla="*/ 1628502 w 2978331"/>
              <a:gd name="connsiteY1-4" fmla="*/ 3058 h 1178715"/>
              <a:gd name="connsiteX2-5" fmla="*/ 2978331 w 2978331"/>
              <a:gd name="connsiteY2-6" fmla="*/ 812955 h 1178715"/>
              <a:gd name="connsiteX3-7" fmla="*/ 2978331 w 2978331"/>
              <a:gd name="connsiteY3-8" fmla="*/ 812955 h 1178715"/>
              <a:gd name="connsiteX0-9" fmla="*/ 0 w 4328159"/>
              <a:gd name="connsiteY0-10" fmla="*/ 1178715 h 1178715"/>
              <a:gd name="connsiteX1-11" fmla="*/ 1628502 w 4328159"/>
              <a:gd name="connsiteY1-12" fmla="*/ 3058 h 1178715"/>
              <a:gd name="connsiteX2-13" fmla="*/ 2978331 w 4328159"/>
              <a:gd name="connsiteY2-14" fmla="*/ 812955 h 1178715"/>
              <a:gd name="connsiteX3-15" fmla="*/ 4328159 w 4328159"/>
              <a:gd name="connsiteY3-16" fmla="*/ 630075 h 1178715"/>
              <a:gd name="connsiteX0-17" fmla="*/ 0 w 2978331"/>
              <a:gd name="connsiteY0-18" fmla="*/ 1178715 h 1178715"/>
              <a:gd name="connsiteX1-19" fmla="*/ 1628502 w 2978331"/>
              <a:gd name="connsiteY1-20" fmla="*/ 3058 h 1178715"/>
              <a:gd name="connsiteX2-21" fmla="*/ 2978331 w 2978331"/>
              <a:gd name="connsiteY2-22" fmla="*/ 812955 h 1178715"/>
              <a:gd name="connsiteX0-23" fmla="*/ 0 w 10345782"/>
              <a:gd name="connsiteY0-24" fmla="*/ 1175659 h 1184368"/>
              <a:gd name="connsiteX1-25" fmla="*/ 1628502 w 10345782"/>
              <a:gd name="connsiteY1-26" fmla="*/ 2 h 1184368"/>
              <a:gd name="connsiteX2-27" fmla="*/ 10345782 w 10345782"/>
              <a:gd name="connsiteY2-28" fmla="*/ 1184368 h 1184368"/>
              <a:gd name="connsiteX0-29" fmla="*/ 0 w 10345782"/>
              <a:gd name="connsiteY0-30" fmla="*/ 827317 h 836026"/>
              <a:gd name="connsiteX1-31" fmla="*/ 5129347 w 10345782"/>
              <a:gd name="connsiteY1-32" fmla="*/ 3 h 836026"/>
              <a:gd name="connsiteX2-33" fmla="*/ 10345782 w 10345782"/>
              <a:gd name="connsiteY2-34" fmla="*/ 836026 h 836026"/>
              <a:gd name="connsiteX0-35" fmla="*/ 0 w 10345782"/>
              <a:gd name="connsiteY0-36" fmla="*/ 836024 h 844733"/>
              <a:gd name="connsiteX1-37" fmla="*/ 5138055 w 10345782"/>
              <a:gd name="connsiteY1-38" fmla="*/ 2 h 844733"/>
              <a:gd name="connsiteX2-39" fmla="*/ 10345782 w 10345782"/>
              <a:gd name="connsiteY2-40" fmla="*/ 844733 h 844733"/>
              <a:gd name="connsiteX0-41" fmla="*/ 0 w 10345782"/>
              <a:gd name="connsiteY0-42" fmla="*/ 836027 h 844736"/>
              <a:gd name="connsiteX1-43" fmla="*/ 5138055 w 10345782"/>
              <a:gd name="connsiteY1-44" fmla="*/ 5 h 844736"/>
              <a:gd name="connsiteX2-45" fmla="*/ 10345782 w 10345782"/>
              <a:gd name="connsiteY2-46" fmla="*/ 844736 h 844736"/>
              <a:gd name="connsiteX0-47" fmla="*/ 0 w 10241279"/>
              <a:gd name="connsiteY0-48" fmla="*/ 842134 h 842134"/>
              <a:gd name="connsiteX1-49" fmla="*/ 5138055 w 10241279"/>
              <a:gd name="connsiteY1-50" fmla="*/ 6112 h 842134"/>
              <a:gd name="connsiteX2-51" fmla="*/ 10241279 w 10241279"/>
              <a:gd name="connsiteY2-52" fmla="*/ 441540 h 842134"/>
              <a:gd name="connsiteX0-53" fmla="*/ 0 w 10337074"/>
              <a:gd name="connsiteY0-54" fmla="*/ 836024 h 836024"/>
              <a:gd name="connsiteX1-55" fmla="*/ 5138055 w 10337074"/>
              <a:gd name="connsiteY1-56" fmla="*/ 2 h 836024"/>
              <a:gd name="connsiteX2-57" fmla="*/ 10337074 w 10337074"/>
              <a:gd name="connsiteY2-58" fmla="*/ 827316 h 836024"/>
              <a:gd name="connsiteX0-59" fmla="*/ 0 w 10337074"/>
              <a:gd name="connsiteY0-60" fmla="*/ 836911 h 836911"/>
              <a:gd name="connsiteX1-61" fmla="*/ 5138055 w 10337074"/>
              <a:gd name="connsiteY1-62" fmla="*/ 889 h 836911"/>
              <a:gd name="connsiteX2-63" fmla="*/ 10337074 w 10337074"/>
              <a:gd name="connsiteY2-64" fmla="*/ 662740 h 836911"/>
              <a:gd name="connsiteX0-65" fmla="*/ 0 w 10319656"/>
              <a:gd name="connsiteY0-66" fmla="*/ 836022 h 836022"/>
              <a:gd name="connsiteX1-67" fmla="*/ 5138055 w 10319656"/>
              <a:gd name="connsiteY1-68" fmla="*/ 0 h 836022"/>
              <a:gd name="connsiteX2-69" fmla="*/ 10319656 w 10319656"/>
              <a:gd name="connsiteY2-70" fmla="*/ 836022 h 836022"/>
              <a:gd name="connsiteX0-71" fmla="*/ 0 w 10502703"/>
              <a:gd name="connsiteY0-72" fmla="*/ 837664 h 837664"/>
              <a:gd name="connsiteX1-73" fmla="*/ 5138055 w 10502703"/>
              <a:gd name="connsiteY1-74" fmla="*/ 1642 h 837664"/>
              <a:gd name="connsiteX2-75" fmla="*/ 10046334 w 10502703"/>
              <a:gd name="connsiteY2-76" fmla="*/ 629790 h 837664"/>
              <a:gd name="connsiteX3-77" fmla="*/ 10319656 w 10502703"/>
              <a:gd name="connsiteY3-78" fmla="*/ 837664 h 837664"/>
              <a:gd name="connsiteX0-79" fmla="*/ 0 w 10046334"/>
              <a:gd name="connsiteY0-80" fmla="*/ 837664 h 837664"/>
              <a:gd name="connsiteX1-81" fmla="*/ 5138055 w 10046334"/>
              <a:gd name="connsiteY1-82" fmla="*/ 1642 h 837664"/>
              <a:gd name="connsiteX2-83" fmla="*/ 10046334 w 10046334"/>
              <a:gd name="connsiteY2-84" fmla="*/ 629790 h 837664"/>
              <a:gd name="connsiteX0-85" fmla="*/ 0 w 10333716"/>
              <a:gd name="connsiteY0-86" fmla="*/ 836023 h 837155"/>
              <a:gd name="connsiteX1-87" fmla="*/ 5138055 w 10333716"/>
              <a:gd name="connsiteY1-88" fmla="*/ 1 h 837155"/>
              <a:gd name="connsiteX2-89" fmla="*/ 10333716 w 10333716"/>
              <a:gd name="connsiteY2-90" fmla="*/ 837155 h 837155"/>
              <a:gd name="connsiteX0-91" fmla="*/ 0 w 10333716"/>
              <a:gd name="connsiteY0-92" fmla="*/ 836023 h 837155"/>
              <a:gd name="connsiteX1-93" fmla="*/ 5138055 w 10333716"/>
              <a:gd name="connsiteY1-94" fmla="*/ 1 h 837155"/>
              <a:gd name="connsiteX2-95" fmla="*/ 10333716 w 10333716"/>
              <a:gd name="connsiteY2-96" fmla="*/ 837155 h 837155"/>
              <a:gd name="connsiteX0-97" fmla="*/ 0 w 10333716"/>
              <a:gd name="connsiteY0-98" fmla="*/ 836023 h 837155"/>
              <a:gd name="connsiteX1-99" fmla="*/ 5138055 w 10333716"/>
              <a:gd name="connsiteY1-100" fmla="*/ 1 h 837155"/>
              <a:gd name="connsiteX2-101" fmla="*/ 10333716 w 10333716"/>
              <a:gd name="connsiteY2-102" fmla="*/ 837155 h 837155"/>
              <a:gd name="connsiteX0-103" fmla="*/ 0 w 10333716"/>
              <a:gd name="connsiteY0-104" fmla="*/ 836203 h 837335"/>
              <a:gd name="connsiteX1-105" fmla="*/ 5138055 w 10333716"/>
              <a:gd name="connsiteY1-106" fmla="*/ 181 h 837335"/>
              <a:gd name="connsiteX2-107" fmla="*/ 10333716 w 10333716"/>
              <a:gd name="connsiteY2-108" fmla="*/ 837335 h 837335"/>
            </a:gdLst>
            <a:ahLst/>
            <a:cxnLst>
              <a:cxn ang="0">
                <a:pos x="connsiteX0-1" y="connsiteY0-2"/>
              </a:cxn>
              <a:cxn ang="0">
                <a:pos x="connsiteX1-3" y="connsiteY1-4"/>
              </a:cxn>
              <a:cxn ang="0">
                <a:pos x="connsiteX2-5" y="connsiteY2-6"/>
              </a:cxn>
            </a:cxnLst>
            <a:rect l="l" t="t" r="r" b="b"/>
            <a:pathLst>
              <a:path w="10333716" h="837335">
                <a:moveTo>
                  <a:pt x="0" y="836203"/>
                </a:moveTo>
                <a:cubicBezTo>
                  <a:pt x="1423125" y="309334"/>
                  <a:pt x="3407061" y="-8717"/>
                  <a:pt x="5138055" y="181"/>
                </a:cubicBezTo>
                <a:cubicBezTo>
                  <a:pt x="6869049" y="9079"/>
                  <a:pt x="8956310" y="323529"/>
                  <a:pt x="10333716" y="837335"/>
                </a:cubicBezTo>
              </a:path>
            </a:pathLst>
          </a:custGeom>
          <a:noFill/>
          <a:ln w="19050">
            <a:solidFill>
              <a:srgbClr val="7030A0"/>
            </a:solidFill>
            <a:prstDash val="sysDash"/>
          </a:ln>
        </p:spPr>
        <p:style>
          <a:lnRef idx="2">
            <a:srgbClr val="487A3C">
              <a:shade val="50000"/>
            </a:srgbClr>
          </a:lnRef>
          <a:fillRef idx="1">
            <a:srgbClr val="487A3C"/>
          </a:fillRef>
          <a:effectRef idx="0">
            <a:srgbClr val="487A3C"/>
          </a:effectRef>
          <a:fontRef idx="minor">
            <a:srgbClr val="FFFFFF"/>
          </a:fontRef>
        </p:style>
        <p:txBody>
          <a:bodyPr rtlCol="0" anchor="ctr"/>
          <a:lstStyle/>
          <a:p>
            <a:pPr algn="ctr"/>
            <a:endParaRPr lang="zh-CN" altLang="en-US" sz="10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96298" y="2037400"/>
            <a:ext cx="2634336" cy="1561671"/>
          </a:xfrm>
          <a:prstGeom prst="rect">
            <a:avLst/>
          </a:prstGeom>
        </p:spPr>
      </p:pic>
      <p:sp>
        <p:nvSpPr>
          <p:cNvPr id="2" name="文本框 1"/>
          <p:cNvSpPr txBox="1"/>
          <p:nvPr/>
        </p:nvSpPr>
        <p:spPr>
          <a:xfrm>
            <a:off x="1087195" y="421403"/>
            <a:ext cx="10670613" cy="610870"/>
          </a:xfrm>
          <a:prstGeom prst="rect">
            <a:avLst/>
          </a:prstGeom>
          <a:noFill/>
        </p:spPr>
        <p:txBody>
          <a:bodyPr wrap="square" rtlCol="0">
            <a:spAutoFit/>
          </a:bodyPr>
          <a:p>
            <a:pPr algn="ctr" fontAlgn="t"/>
            <a:r>
              <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奥拉西坦</a:t>
            </a:r>
            <a:r>
              <a:rPr lang="en-US" altLang="zh-CN"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安全性评价总结</a:t>
            </a:r>
            <a:endPar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55" name="组合 54"/>
          <p:cNvGrpSpPr/>
          <p:nvPr/>
        </p:nvGrpSpPr>
        <p:grpSpPr>
          <a:xfrm>
            <a:off x="8084982" y="4297100"/>
            <a:ext cx="3904961" cy="1258969"/>
            <a:chOff x="7729560" y="4285528"/>
            <a:chExt cx="3702685" cy="1193755"/>
          </a:xfrm>
        </p:grpSpPr>
        <p:sp>
          <p:nvSpPr>
            <p:cNvPr id="56" name="文本框 55"/>
            <p:cNvSpPr txBox="1"/>
            <p:nvPr/>
          </p:nvSpPr>
          <p:spPr>
            <a:xfrm>
              <a:off x="7729560" y="4509288"/>
              <a:ext cx="3702685" cy="969995"/>
            </a:xfrm>
            <a:prstGeom prst="rect">
              <a:avLst/>
            </a:prstGeom>
            <a:noFill/>
          </p:spPr>
          <p:txBody>
            <a:bodyPr wrap="square" lIns="0" tIns="0" rIns="0" bIns="0" rtlCol="0">
              <a:spAutoFit/>
            </a:bodyPr>
            <a:lstStyle/>
            <a:p>
              <a:pPr marL="285750" indent="-285750" algn="just">
                <a:lnSpc>
                  <a:spcPct val="150000"/>
                </a:lnSpc>
                <a:buFont typeface="Wingdings" panose="05000000000000000000" charset="0"/>
                <a:buChar char="Ø"/>
              </a:pPr>
              <a:r>
                <a:rPr sz="1475" dirty="0">
                  <a:solidFill>
                    <a:schemeClr val="tx1"/>
                  </a:solidFill>
                  <a:latin typeface="微软雅黑" panose="020B0503020204020204" charset="-122"/>
                  <a:ea typeface="微软雅黑" panose="020B0503020204020204" charset="-122"/>
                  <a:cs typeface="微软雅黑" panose="020B0503020204020204" charset="-122"/>
                </a:rPr>
                <a:t>据国外文献报道，奥拉西坦的不良反应少见，偶见皮肤瘙痒、恶心、精神兴奋、睡眠紊乱，但症状较轻，停药后可自行恢复。</a:t>
              </a:r>
              <a:endParaRPr sz="1475"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7" name="文本框 56"/>
            <p:cNvSpPr txBox="1"/>
            <p:nvPr/>
          </p:nvSpPr>
          <p:spPr>
            <a:xfrm>
              <a:off x="8448380" y="4285528"/>
              <a:ext cx="2219704" cy="14451"/>
            </a:xfrm>
            <a:prstGeom prst="rect">
              <a:avLst/>
            </a:prstGeom>
            <a:noFill/>
          </p:spPr>
          <p:txBody>
            <a:bodyPr wrap="square" lIns="0" tIns="0" rIns="0" bIns="0" rtlCol="0" anchor="ctr">
              <a:spAutoFit/>
            </a:bodyPr>
            <a:lstStyle/>
            <a:p>
              <a:pPr algn="ctr"/>
              <a:r>
                <a:rPr lang="zh-CN" altLang="en-US" sz="100" b="1" dirty="0">
                  <a:solidFill>
                    <a:schemeClr val="tx1"/>
                  </a:solidFill>
                  <a:latin typeface="微软雅黑" panose="020B0503020204020204" charset="-122"/>
                  <a:ea typeface="微软雅黑" panose="020B0503020204020204" charset="-122"/>
                </a:rPr>
                <a:t>不良反应</a:t>
              </a:r>
              <a:endParaRPr lang="zh-CN" altLang="en-US" sz="100" b="1" dirty="0">
                <a:solidFill>
                  <a:schemeClr val="tx1"/>
                </a:solidFill>
                <a:latin typeface="微软雅黑" panose="020B0503020204020204" charset="-122"/>
                <a:ea typeface="微软雅黑" panose="020B0503020204020204" charset="-122"/>
              </a:endParaRPr>
            </a:p>
          </p:txBody>
        </p:sp>
      </p:grpSp>
      <p:grpSp>
        <p:nvGrpSpPr>
          <p:cNvPr id="58" name="组合 57"/>
          <p:cNvGrpSpPr/>
          <p:nvPr/>
        </p:nvGrpSpPr>
        <p:grpSpPr>
          <a:xfrm>
            <a:off x="5258891" y="3705212"/>
            <a:ext cx="2602146" cy="1145767"/>
            <a:chOff x="8448380" y="4285528"/>
            <a:chExt cx="2467355" cy="1086416"/>
          </a:xfrm>
        </p:grpSpPr>
        <p:sp>
          <p:nvSpPr>
            <p:cNvPr id="59" name="文本框 58"/>
            <p:cNvSpPr txBox="1"/>
            <p:nvPr/>
          </p:nvSpPr>
          <p:spPr>
            <a:xfrm>
              <a:off x="8696031" y="4509125"/>
              <a:ext cx="2219704" cy="862819"/>
            </a:xfrm>
            <a:prstGeom prst="rect">
              <a:avLst/>
            </a:prstGeom>
            <a:noFill/>
          </p:spPr>
          <p:txBody>
            <a:bodyPr wrap="square" lIns="0" tIns="0" rIns="0" bIns="0" rtlCol="0">
              <a:spAutoFit/>
            </a:bodyPr>
            <a:lstStyle/>
            <a:p>
              <a:pPr marL="171450" indent="-171450" algn="just">
                <a:lnSpc>
                  <a:spcPct val="200000"/>
                </a:lnSpc>
                <a:buFont typeface="Wingdings" panose="05000000000000000000" charset="0"/>
                <a:buChar char="Ø"/>
              </a:pPr>
              <a:r>
                <a:rPr sz="1475" dirty="0">
                  <a:solidFill>
                    <a:schemeClr val="tx1"/>
                  </a:solidFill>
                  <a:latin typeface="微软雅黑" panose="020B0503020204020204" charset="-122"/>
                  <a:ea typeface="微软雅黑" panose="020B0503020204020204" charset="-122"/>
                </a:rPr>
                <a:t>临床证实安全性</a:t>
              </a:r>
              <a:endParaRPr sz="1475" dirty="0">
                <a:solidFill>
                  <a:schemeClr val="tx1"/>
                </a:solidFill>
                <a:latin typeface="微软雅黑" panose="020B0503020204020204" charset="-122"/>
                <a:ea typeface="微软雅黑" panose="020B0503020204020204" charset="-122"/>
              </a:endParaRPr>
            </a:p>
            <a:p>
              <a:pPr marL="171450" indent="-171450" algn="just">
                <a:lnSpc>
                  <a:spcPct val="200000"/>
                </a:lnSpc>
                <a:buFont typeface="Wingdings" panose="05000000000000000000" charset="0"/>
                <a:buChar char="Ø"/>
              </a:pPr>
              <a:r>
                <a:rPr sz="1475" dirty="0">
                  <a:solidFill>
                    <a:schemeClr val="tx1"/>
                  </a:solidFill>
                  <a:latin typeface="微软雅黑" panose="020B0503020204020204" charset="-122"/>
                  <a:ea typeface="微软雅黑" panose="020B0503020204020204" charset="-122"/>
                </a:rPr>
                <a:t>与安慰剂相似</a:t>
              </a:r>
              <a:endParaRPr sz="1475" dirty="0">
                <a:solidFill>
                  <a:schemeClr val="tx1"/>
                </a:solidFill>
                <a:latin typeface="微软雅黑" panose="020B0503020204020204" charset="-122"/>
                <a:ea typeface="微软雅黑" panose="020B0503020204020204" charset="-122"/>
              </a:endParaRPr>
            </a:p>
          </p:txBody>
        </p:sp>
        <p:sp>
          <p:nvSpPr>
            <p:cNvPr id="60" name="文本框 59"/>
            <p:cNvSpPr txBox="1"/>
            <p:nvPr/>
          </p:nvSpPr>
          <p:spPr>
            <a:xfrm>
              <a:off x="8448380" y="4285528"/>
              <a:ext cx="2219704" cy="14451"/>
            </a:xfrm>
            <a:prstGeom prst="rect">
              <a:avLst/>
            </a:prstGeom>
            <a:noFill/>
          </p:spPr>
          <p:txBody>
            <a:bodyPr wrap="square" lIns="0" tIns="0" rIns="0" bIns="0" rtlCol="0" anchor="ctr">
              <a:spAutoFit/>
            </a:bodyPr>
            <a:lstStyle/>
            <a:p>
              <a:pPr algn="ctr"/>
              <a:r>
                <a:rPr lang="zh-CN" altLang="en-US" sz="100" b="1" dirty="0">
                  <a:solidFill>
                    <a:schemeClr val="tx1"/>
                  </a:solidFill>
                  <a:latin typeface="微软雅黑" panose="020B0503020204020204" charset="-122"/>
                  <a:ea typeface="微软雅黑" panose="020B0503020204020204" charset="-122"/>
                </a:rPr>
                <a:t>临床证实</a:t>
              </a:r>
              <a:endParaRPr lang="zh-CN" altLang="en-US" sz="100" b="1" dirty="0">
                <a:solidFill>
                  <a:schemeClr val="tx1"/>
                </a:solidFill>
                <a:latin typeface="微软雅黑" panose="020B0503020204020204" charset="-122"/>
                <a:ea typeface="微软雅黑" panose="020B0503020204020204" charset="-122"/>
              </a:endParaRPr>
            </a:p>
          </p:txBody>
        </p:sp>
      </p:grpSp>
      <p:grpSp>
        <p:nvGrpSpPr>
          <p:cNvPr id="61" name="组合 60"/>
          <p:cNvGrpSpPr/>
          <p:nvPr/>
        </p:nvGrpSpPr>
        <p:grpSpPr>
          <a:xfrm>
            <a:off x="1066633" y="4297100"/>
            <a:ext cx="3474351" cy="1599534"/>
            <a:chOff x="7871800" y="4285528"/>
            <a:chExt cx="3294380" cy="1516678"/>
          </a:xfrm>
        </p:grpSpPr>
        <p:sp>
          <p:nvSpPr>
            <p:cNvPr id="62" name="文本框 61"/>
            <p:cNvSpPr txBox="1"/>
            <p:nvPr/>
          </p:nvSpPr>
          <p:spPr>
            <a:xfrm>
              <a:off x="7871800" y="4508880"/>
              <a:ext cx="3294380" cy="1293326"/>
            </a:xfrm>
            <a:prstGeom prst="rect">
              <a:avLst/>
            </a:prstGeom>
            <a:noFill/>
          </p:spPr>
          <p:txBody>
            <a:bodyPr wrap="square" lIns="0" tIns="0" rIns="0" bIns="0" rtlCol="0">
              <a:spAutoFit/>
            </a:bodyPr>
            <a:lstStyle/>
            <a:p>
              <a:pPr marL="171450" indent="-171450" algn="just">
                <a:lnSpc>
                  <a:spcPct val="150000"/>
                </a:lnSpc>
                <a:buFont typeface="Wingdings" panose="05000000000000000000" charset="0"/>
                <a:buChar char="Ø"/>
              </a:pPr>
              <a:r>
                <a:rPr sz="1475" dirty="0">
                  <a:solidFill>
                    <a:schemeClr val="tx1"/>
                  </a:solidFill>
                  <a:latin typeface="微软雅黑" panose="020B0503020204020204" charset="-122"/>
                  <a:ea typeface="微软雅黑" panose="020B0503020204020204" charset="-122"/>
                  <a:cs typeface="微软雅黑" panose="020B0503020204020204" charset="-122"/>
                </a:rPr>
                <a:t>奥拉西坦上市后的国内RCT研究显示：奥拉西坦安全性较好，无严重不良反应；</a:t>
              </a:r>
              <a:endParaRPr sz="1475" dirty="0">
                <a:solidFill>
                  <a:schemeClr val="tx1"/>
                </a:solidFill>
                <a:latin typeface="微软雅黑" panose="020B0503020204020204" charset="-122"/>
                <a:ea typeface="微软雅黑" panose="020B0503020204020204" charset="-122"/>
                <a:cs typeface="微软雅黑" panose="020B0503020204020204" charset="-122"/>
              </a:endParaRPr>
            </a:p>
            <a:p>
              <a:pPr marL="171450" indent="-171450" algn="just">
                <a:lnSpc>
                  <a:spcPct val="150000"/>
                </a:lnSpc>
                <a:buFont typeface="Wingdings" panose="05000000000000000000" charset="0"/>
                <a:buChar char="Ø"/>
              </a:pPr>
              <a:r>
                <a:rPr sz="1475" dirty="0">
                  <a:solidFill>
                    <a:schemeClr val="tx1"/>
                  </a:solidFill>
                  <a:latin typeface="微软雅黑" panose="020B0503020204020204" charset="-122"/>
                  <a:ea typeface="微软雅黑" panose="020B0503020204020204" charset="-122"/>
                  <a:cs typeface="微软雅黑" panose="020B0503020204020204" charset="-122"/>
                </a:rPr>
                <a:t>《中国痴呆与认知障碍诊治指南》提示，</a:t>
              </a:r>
              <a:r>
                <a:rPr sz="1475" dirty="0">
                  <a:gradFill>
                    <a:gsLst>
                      <a:gs pos="0">
                        <a:srgbClr val="FE4444"/>
                      </a:gs>
                      <a:gs pos="100000">
                        <a:srgbClr val="832B2B"/>
                      </a:gs>
                    </a:gsLst>
                    <a:lin scaled="0"/>
                  </a:gradFill>
                  <a:latin typeface="微软雅黑" panose="020B0503020204020204" charset="-122"/>
                  <a:ea typeface="微软雅黑" panose="020B0503020204020204" charset="-122"/>
                  <a:cs typeface="微软雅黑" panose="020B0503020204020204" charset="-122"/>
                </a:rPr>
                <a:t>奥拉西坦安全性好，患者耐受性好</a:t>
              </a:r>
              <a:r>
                <a:rPr sz="1475" dirty="0">
                  <a:solidFill>
                    <a:schemeClr val="tx1"/>
                  </a:solidFill>
                  <a:latin typeface="微软雅黑" panose="020B0503020204020204" charset="-122"/>
                  <a:ea typeface="微软雅黑" panose="020B0503020204020204" charset="-122"/>
                  <a:cs typeface="微软雅黑" panose="020B0503020204020204" charset="-122"/>
                </a:rPr>
                <a:t>；</a:t>
              </a:r>
              <a:endParaRPr sz="1475"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3" name="文本框 62"/>
            <p:cNvSpPr txBox="1"/>
            <p:nvPr/>
          </p:nvSpPr>
          <p:spPr>
            <a:xfrm>
              <a:off x="8448380" y="4285528"/>
              <a:ext cx="2219704" cy="14451"/>
            </a:xfrm>
            <a:prstGeom prst="rect">
              <a:avLst/>
            </a:prstGeom>
            <a:noFill/>
          </p:spPr>
          <p:txBody>
            <a:bodyPr wrap="square" lIns="0" tIns="0" rIns="0" bIns="0" rtlCol="0" anchor="ctr">
              <a:spAutoFit/>
            </a:bodyPr>
            <a:lstStyle/>
            <a:p>
              <a:pPr algn="ctr"/>
              <a:r>
                <a:rPr lang="zh-CN" altLang="en-US" sz="100" b="1">
                  <a:solidFill>
                    <a:schemeClr val="tx1"/>
                  </a:solidFill>
                  <a:latin typeface="微软雅黑" panose="020B0503020204020204" charset="-122"/>
                  <a:ea typeface="微软雅黑" panose="020B0503020204020204" charset="-122"/>
                </a:rPr>
                <a:t>指南推荐</a:t>
              </a:r>
              <a:endParaRPr lang="zh-CN" altLang="en-US" sz="100" b="1">
                <a:solidFill>
                  <a:schemeClr val="tx1"/>
                </a:solidFill>
                <a:latin typeface="微软雅黑" panose="020B0503020204020204" charset="-122"/>
                <a:ea typeface="微软雅黑" panose="020B0503020204020204" charset="-122"/>
              </a:endParaRPr>
            </a:p>
          </p:txBody>
        </p:sp>
      </p:grpSp>
      <p:pic>
        <p:nvPicPr>
          <p:cNvPr id="4" name="图片 3" descr="32313533373239393b32313533373239383bd2bdc1c6caaed7d6b1ead6b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5883" y="1886516"/>
            <a:ext cx="1509481" cy="1509481"/>
          </a:xfrm>
          <a:prstGeom prst="rect">
            <a:avLst/>
          </a:prstGeom>
        </p:spPr>
      </p:pic>
      <p:pic>
        <p:nvPicPr>
          <p:cNvPr id="5" name="图片 4" descr="343435383136303b333633343932393bd6b8c4cfd5eb"/>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20375" y="2295697"/>
            <a:ext cx="1415055" cy="141505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r>
              <a:rPr lang="zh-CN" altLang="en-US" dirty="0" smtClean="0">
                <a:latin typeface="+mn-lt"/>
                <a:ea typeface="+mn-ea"/>
                <a:cs typeface="+mn-ea"/>
                <a:sym typeface="+mn-lt"/>
              </a:rPr>
              <a:t>创新性</a:t>
            </a:r>
            <a:endParaRPr lang="zh-CN" altLang="en-US" dirty="0">
              <a:latin typeface="+mn-lt"/>
              <a:ea typeface="+mn-ea"/>
              <a:cs typeface="+mn-ea"/>
              <a:sym typeface="+mn-lt"/>
            </a:endParaRPr>
          </a:p>
        </p:txBody>
      </p:sp>
      <p:cxnSp>
        <p:nvCxnSpPr>
          <p:cNvPr id="28" name="直接连接符 27"/>
          <p:cNvCxnSpPr/>
          <p:nvPr/>
        </p:nvCxnSpPr>
        <p:spPr>
          <a:xfrm>
            <a:off x="657484" y="1096045"/>
            <a:ext cx="11406773" cy="0"/>
          </a:xfrm>
          <a:prstGeom prst="line">
            <a:avLst/>
          </a:prstGeom>
          <a:noFill/>
          <a:ln w="12700" cap="flat" cmpd="sng" algn="ctr">
            <a:solidFill>
              <a:sysClr val="windowText" lastClr="000000"/>
            </a:solidFill>
            <a:prstDash val="dash"/>
          </a:ln>
          <a:effectLst/>
        </p:spPr>
      </p:cxnSp>
      <p:sp>
        <p:nvSpPr>
          <p:cNvPr id="18" name="Oval 14"/>
          <p:cNvSpPr>
            <a:spLocks noChangeAspect="1"/>
          </p:cNvSpPr>
          <p:nvPr/>
        </p:nvSpPr>
        <p:spPr>
          <a:xfrm>
            <a:off x="-3169842" y="1230034"/>
            <a:ext cx="545766" cy="543203"/>
          </a:xfrm>
          <a:custGeom>
            <a:avLst/>
            <a:gdLst>
              <a:gd name="connsiteX0" fmla="*/ 169069 w 338138"/>
              <a:gd name="connsiteY0" fmla="*/ 60325 h 336550"/>
              <a:gd name="connsiteX1" fmla="*/ 187590 w 338138"/>
              <a:gd name="connsiteY1" fmla="*/ 73506 h 336550"/>
              <a:gd name="connsiteX2" fmla="*/ 204788 w 338138"/>
              <a:gd name="connsiteY2" fmla="*/ 123594 h 336550"/>
              <a:gd name="connsiteX3" fmla="*/ 208757 w 338138"/>
              <a:gd name="connsiteY3" fmla="*/ 127549 h 336550"/>
              <a:gd name="connsiteX4" fmla="*/ 262996 w 338138"/>
              <a:gd name="connsiteY4" fmla="*/ 127549 h 336550"/>
              <a:gd name="connsiteX5" fmla="*/ 281517 w 338138"/>
              <a:gd name="connsiteY5" fmla="*/ 142048 h 336550"/>
              <a:gd name="connsiteX6" fmla="*/ 273580 w 338138"/>
              <a:gd name="connsiteY6" fmla="*/ 163138 h 336550"/>
              <a:gd name="connsiteX7" fmla="*/ 231246 w 338138"/>
              <a:gd name="connsiteY7" fmla="*/ 194772 h 336550"/>
              <a:gd name="connsiteX8" fmla="*/ 228601 w 338138"/>
              <a:gd name="connsiteY8" fmla="*/ 200045 h 336550"/>
              <a:gd name="connsiteX9" fmla="*/ 245798 w 338138"/>
              <a:gd name="connsiteY9" fmla="*/ 251451 h 336550"/>
              <a:gd name="connsiteX10" fmla="*/ 237861 w 338138"/>
              <a:gd name="connsiteY10" fmla="*/ 272541 h 336550"/>
              <a:gd name="connsiteX11" fmla="*/ 215371 w 338138"/>
              <a:gd name="connsiteY11" fmla="*/ 272541 h 336550"/>
              <a:gd name="connsiteX12" fmla="*/ 171715 w 338138"/>
              <a:gd name="connsiteY12" fmla="*/ 242224 h 336550"/>
              <a:gd name="connsiteX13" fmla="*/ 166423 w 338138"/>
              <a:gd name="connsiteY13" fmla="*/ 242224 h 336550"/>
              <a:gd name="connsiteX14" fmla="*/ 122767 w 338138"/>
              <a:gd name="connsiteY14" fmla="*/ 272541 h 336550"/>
              <a:gd name="connsiteX15" fmla="*/ 110861 w 338138"/>
              <a:gd name="connsiteY15" fmla="*/ 276495 h 336550"/>
              <a:gd name="connsiteX16" fmla="*/ 100277 w 338138"/>
              <a:gd name="connsiteY16" fmla="*/ 272541 h 336550"/>
              <a:gd name="connsiteX17" fmla="*/ 92340 w 338138"/>
              <a:gd name="connsiteY17" fmla="*/ 251451 h 336550"/>
              <a:gd name="connsiteX18" fmla="*/ 109538 w 338138"/>
              <a:gd name="connsiteY18" fmla="*/ 200045 h 336550"/>
              <a:gd name="connsiteX19" fmla="*/ 106892 w 338138"/>
              <a:gd name="connsiteY19" fmla="*/ 194772 h 336550"/>
              <a:gd name="connsiteX20" fmla="*/ 64558 w 338138"/>
              <a:gd name="connsiteY20" fmla="*/ 163138 h 336550"/>
              <a:gd name="connsiteX21" fmla="*/ 56621 w 338138"/>
              <a:gd name="connsiteY21" fmla="*/ 142048 h 336550"/>
              <a:gd name="connsiteX22" fmla="*/ 75142 w 338138"/>
              <a:gd name="connsiteY22" fmla="*/ 127549 h 336550"/>
              <a:gd name="connsiteX23" fmla="*/ 129382 w 338138"/>
              <a:gd name="connsiteY23" fmla="*/ 127549 h 336550"/>
              <a:gd name="connsiteX24" fmla="*/ 135996 w 338138"/>
              <a:gd name="connsiteY24" fmla="*/ 134139 h 336550"/>
              <a:gd name="connsiteX25" fmla="*/ 129382 w 338138"/>
              <a:gd name="connsiteY25" fmla="*/ 142048 h 336550"/>
              <a:gd name="connsiteX26" fmla="*/ 75142 w 338138"/>
              <a:gd name="connsiteY26" fmla="*/ 142048 h 336550"/>
              <a:gd name="connsiteX27" fmla="*/ 69850 w 338138"/>
              <a:gd name="connsiteY27" fmla="*/ 146002 h 336550"/>
              <a:gd name="connsiteX28" fmla="*/ 72496 w 338138"/>
              <a:gd name="connsiteY28" fmla="*/ 151275 h 336550"/>
              <a:gd name="connsiteX29" fmla="*/ 114829 w 338138"/>
              <a:gd name="connsiteY29" fmla="*/ 182909 h 336550"/>
              <a:gd name="connsiteX30" fmla="*/ 122767 w 338138"/>
              <a:gd name="connsiteY30" fmla="*/ 205317 h 336550"/>
              <a:gd name="connsiteX31" fmla="*/ 105569 w 338138"/>
              <a:gd name="connsiteY31" fmla="*/ 255405 h 336550"/>
              <a:gd name="connsiteX32" fmla="*/ 108215 w 338138"/>
              <a:gd name="connsiteY32" fmla="*/ 261996 h 336550"/>
              <a:gd name="connsiteX33" fmla="*/ 114829 w 338138"/>
              <a:gd name="connsiteY33" fmla="*/ 261996 h 336550"/>
              <a:gd name="connsiteX34" fmla="*/ 157163 w 338138"/>
              <a:gd name="connsiteY34" fmla="*/ 230361 h 336550"/>
              <a:gd name="connsiteX35" fmla="*/ 180975 w 338138"/>
              <a:gd name="connsiteY35" fmla="*/ 230361 h 336550"/>
              <a:gd name="connsiteX36" fmla="*/ 223309 w 338138"/>
              <a:gd name="connsiteY36" fmla="*/ 261996 h 336550"/>
              <a:gd name="connsiteX37" fmla="*/ 229923 w 338138"/>
              <a:gd name="connsiteY37" fmla="*/ 261996 h 336550"/>
              <a:gd name="connsiteX38" fmla="*/ 232569 w 338138"/>
              <a:gd name="connsiteY38" fmla="*/ 255405 h 336550"/>
              <a:gd name="connsiteX39" fmla="*/ 215371 w 338138"/>
              <a:gd name="connsiteY39" fmla="*/ 205317 h 336550"/>
              <a:gd name="connsiteX40" fmla="*/ 223309 w 338138"/>
              <a:gd name="connsiteY40" fmla="*/ 182909 h 336550"/>
              <a:gd name="connsiteX41" fmla="*/ 265642 w 338138"/>
              <a:gd name="connsiteY41" fmla="*/ 151275 h 336550"/>
              <a:gd name="connsiteX42" fmla="*/ 268288 w 338138"/>
              <a:gd name="connsiteY42" fmla="*/ 146002 h 336550"/>
              <a:gd name="connsiteX43" fmla="*/ 262996 w 338138"/>
              <a:gd name="connsiteY43" fmla="*/ 142048 h 336550"/>
              <a:gd name="connsiteX44" fmla="*/ 208757 w 338138"/>
              <a:gd name="connsiteY44" fmla="*/ 142048 h 336550"/>
              <a:gd name="connsiteX45" fmla="*/ 191559 w 338138"/>
              <a:gd name="connsiteY45" fmla="*/ 128867 h 336550"/>
              <a:gd name="connsiteX46" fmla="*/ 174361 w 338138"/>
              <a:gd name="connsiteY46" fmla="*/ 77461 h 336550"/>
              <a:gd name="connsiteX47" fmla="*/ 169069 w 338138"/>
              <a:gd name="connsiteY47" fmla="*/ 74824 h 336550"/>
              <a:gd name="connsiteX48" fmla="*/ 163777 w 338138"/>
              <a:gd name="connsiteY48" fmla="*/ 77461 h 336550"/>
              <a:gd name="connsiteX49" fmla="*/ 155840 w 338138"/>
              <a:gd name="connsiteY49" fmla="*/ 101187 h 336550"/>
              <a:gd name="connsiteX50" fmla="*/ 147902 w 338138"/>
              <a:gd name="connsiteY50" fmla="*/ 105141 h 336550"/>
              <a:gd name="connsiteX51" fmla="*/ 142611 w 338138"/>
              <a:gd name="connsiteY51" fmla="*/ 95914 h 336550"/>
              <a:gd name="connsiteX52" fmla="*/ 150548 w 338138"/>
              <a:gd name="connsiteY52" fmla="*/ 73506 h 336550"/>
              <a:gd name="connsiteX53" fmla="*/ 169069 w 338138"/>
              <a:gd name="connsiteY53" fmla="*/ 60325 h 336550"/>
              <a:gd name="connsiteX54" fmla="*/ 169069 w 338138"/>
              <a:gd name="connsiteY54" fmla="*/ 0 h 336550"/>
              <a:gd name="connsiteX55" fmla="*/ 338138 w 338138"/>
              <a:gd name="connsiteY55" fmla="*/ 168275 h 336550"/>
              <a:gd name="connsiteX56" fmla="*/ 260208 w 338138"/>
              <a:gd name="connsiteY56" fmla="*/ 310257 h 336550"/>
              <a:gd name="connsiteX57" fmla="*/ 250962 w 338138"/>
              <a:gd name="connsiteY57" fmla="*/ 307628 h 336550"/>
              <a:gd name="connsiteX58" fmla="*/ 252283 w 338138"/>
              <a:gd name="connsiteY58" fmla="*/ 298425 h 336550"/>
              <a:gd name="connsiteX59" fmla="*/ 324930 w 338138"/>
              <a:gd name="connsiteY59" fmla="*/ 168275 h 336550"/>
              <a:gd name="connsiteX60" fmla="*/ 169069 w 338138"/>
              <a:gd name="connsiteY60" fmla="*/ 13147 h 336550"/>
              <a:gd name="connsiteX61" fmla="*/ 13209 w 338138"/>
              <a:gd name="connsiteY61" fmla="*/ 168275 h 336550"/>
              <a:gd name="connsiteX62" fmla="*/ 169069 w 338138"/>
              <a:gd name="connsiteY62" fmla="*/ 323404 h 336550"/>
              <a:gd name="connsiteX63" fmla="*/ 175673 w 338138"/>
              <a:gd name="connsiteY63" fmla="*/ 329977 h 336550"/>
              <a:gd name="connsiteX64" fmla="*/ 169069 w 338138"/>
              <a:gd name="connsiteY64" fmla="*/ 336550 h 336550"/>
              <a:gd name="connsiteX65" fmla="*/ 0 w 338138"/>
              <a:gd name="connsiteY65" fmla="*/ 168275 h 336550"/>
              <a:gd name="connsiteX66" fmla="*/ 169069 w 338138"/>
              <a:gd name="connsiteY6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8138" h="336550">
                <a:moveTo>
                  <a:pt x="169069" y="60325"/>
                </a:moveTo>
                <a:cubicBezTo>
                  <a:pt x="177007" y="60325"/>
                  <a:pt x="184944" y="65598"/>
                  <a:pt x="187590" y="73506"/>
                </a:cubicBezTo>
                <a:cubicBezTo>
                  <a:pt x="187590" y="73506"/>
                  <a:pt x="187590" y="73506"/>
                  <a:pt x="204788" y="123594"/>
                </a:cubicBezTo>
                <a:cubicBezTo>
                  <a:pt x="204788" y="126231"/>
                  <a:pt x="207434" y="127549"/>
                  <a:pt x="208757" y="127549"/>
                </a:cubicBezTo>
                <a:cubicBezTo>
                  <a:pt x="208757" y="127549"/>
                  <a:pt x="208757" y="127549"/>
                  <a:pt x="262996" y="127549"/>
                </a:cubicBezTo>
                <a:cubicBezTo>
                  <a:pt x="270934" y="128867"/>
                  <a:pt x="278871" y="132821"/>
                  <a:pt x="281517" y="142048"/>
                </a:cubicBezTo>
                <a:cubicBezTo>
                  <a:pt x="284163" y="149957"/>
                  <a:pt x="281517" y="157865"/>
                  <a:pt x="273580" y="163138"/>
                </a:cubicBezTo>
                <a:cubicBezTo>
                  <a:pt x="273580" y="163138"/>
                  <a:pt x="273580" y="163138"/>
                  <a:pt x="231246" y="194772"/>
                </a:cubicBezTo>
                <a:cubicBezTo>
                  <a:pt x="228601" y="196090"/>
                  <a:pt x="228601" y="198727"/>
                  <a:pt x="228601" y="200045"/>
                </a:cubicBezTo>
                <a:lnTo>
                  <a:pt x="245798" y="251451"/>
                </a:lnTo>
                <a:cubicBezTo>
                  <a:pt x="248444" y="259360"/>
                  <a:pt x="244476" y="267268"/>
                  <a:pt x="237861" y="272541"/>
                </a:cubicBezTo>
                <a:cubicBezTo>
                  <a:pt x="231246" y="277813"/>
                  <a:pt x="221986" y="277813"/>
                  <a:pt x="215371" y="272541"/>
                </a:cubicBezTo>
                <a:cubicBezTo>
                  <a:pt x="215371" y="272541"/>
                  <a:pt x="215371" y="272541"/>
                  <a:pt x="171715" y="242224"/>
                </a:cubicBezTo>
                <a:cubicBezTo>
                  <a:pt x="170392" y="239588"/>
                  <a:pt x="167746" y="239588"/>
                  <a:pt x="166423" y="242224"/>
                </a:cubicBezTo>
                <a:cubicBezTo>
                  <a:pt x="166423" y="242224"/>
                  <a:pt x="166423" y="242224"/>
                  <a:pt x="122767" y="272541"/>
                </a:cubicBezTo>
                <a:cubicBezTo>
                  <a:pt x="118798" y="275177"/>
                  <a:pt x="114829" y="276495"/>
                  <a:pt x="110861" y="276495"/>
                </a:cubicBezTo>
                <a:cubicBezTo>
                  <a:pt x="106892" y="276495"/>
                  <a:pt x="102923" y="275177"/>
                  <a:pt x="100277" y="272541"/>
                </a:cubicBezTo>
                <a:cubicBezTo>
                  <a:pt x="93663" y="267268"/>
                  <a:pt x="89694" y="259360"/>
                  <a:pt x="92340" y="251451"/>
                </a:cubicBezTo>
                <a:cubicBezTo>
                  <a:pt x="92340" y="251451"/>
                  <a:pt x="92340" y="251451"/>
                  <a:pt x="109538" y="200045"/>
                </a:cubicBezTo>
                <a:cubicBezTo>
                  <a:pt x="109538" y="198727"/>
                  <a:pt x="109538" y="196090"/>
                  <a:pt x="106892" y="194772"/>
                </a:cubicBezTo>
                <a:cubicBezTo>
                  <a:pt x="106892" y="194772"/>
                  <a:pt x="106892" y="194772"/>
                  <a:pt x="64558" y="163138"/>
                </a:cubicBezTo>
                <a:cubicBezTo>
                  <a:pt x="56621" y="157865"/>
                  <a:pt x="53975" y="149957"/>
                  <a:pt x="56621" y="142048"/>
                </a:cubicBezTo>
                <a:cubicBezTo>
                  <a:pt x="59267" y="132821"/>
                  <a:pt x="67204" y="128867"/>
                  <a:pt x="75142" y="127549"/>
                </a:cubicBezTo>
                <a:cubicBezTo>
                  <a:pt x="75142" y="127549"/>
                  <a:pt x="75142" y="127549"/>
                  <a:pt x="129382" y="127549"/>
                </a:cubicBezTo>
                <a:cubicBezTo>
                  <a:pt x="132027" y="127549"/>
                  <a:pt x="135996" y="131503"/>
                  <a:pt x="135996" y="134139"/>
                </a:cubicBezTo>
                <a:cubicBezTo>
                  <a:pt x="135996" y="138094"/>
                  <a:pt x="132027" y="142048"/>
                  <a:pt x="129382" y="142048"/>
                </a:cubicBezTo>
                <a:cubicBezTo>
                  <a:pt x="129382" y="142048"/>
                  <a:pt x="129382" y="142048"/>
                  <a:pt x="75142" y="142048"/>
                </a:cubicBezTo>
                <a:cubicBezTo>
                  <a:pt x="71173" y="142048"/>
                  <a:pt x="71173" y="144684"/>
                  <a:pt x="69850" y="146002"/>
                </a:cubicBezTo>
                <a:cubicBezTo>
                  <a:pt x="69850" y="146002"/>
                  <a:pt x="69850" y="149957"/>
                  <a:pt x="72496" y="151275"/>
                </a:cubicBezTo>
                <a:cubicBezTo>
                  <a:pt x="72496" y="151275"/>
                  <a:pt x="72496" y="151275"/>
                  <a:pt x="114829" y="182909"/>
                </a:cubicBezTo>
                <a:cubicBezTo>
                  <a:pt x="121444" y="188182"/>
                  <a:pt x="125413" y="197409"/>
                  <a:pt x="122767" y="205317"/>
                </a:cubicBezTo>
                <a:cubicBezTo>
                  <a:pt x="122767" y="205317"/>
                  <a:pt x="122767" y="205317"/>
                  <a:pt x="105569" y="255405"/>
                </a:cubicBezTo>
                <a:cubicBezTo>
                  <a:pt x="104246" y="259360"/>
                  <a:pt x="106892" y="260678"/>
                  <a:pt x="108215" y="261996"/>
                </a:cubicBezTo>
                <a:cubicBezTo>
                  <a:pt x="108215" y="261996"/>
                  <a:pt x="110861" y="263314"/>
                  <a:pt x="114829" y="261996"/>
                </a:cubicBezTo>
                <a:cubicBezTo>
                  <a:pt x="114829" y="261996"/>
                  <a:pt x="114829" y="261996"/>
                  <a:pt x="157163" y="230361"/>
                </a:cubicBezTo>
                <a:cubicBezTo>
                  <a:pt x="165100" y="225089"/>
                  <a:pt x="173038" y="225089"/>
                  <a:pt x="180975" y="230361"/>
                </a:cubicBezTo>
                <a:cubicBezTo>
                  <a:pt x="180975" y="230361"/>
                  <a:pt x="180975" y="230361"/>
                  <a:pt x="223309" y="261996"/>
                </a:cubicBezTo>
                <a:cubicBezTo>
                  <a:pt x="227278" y="263314"/>
                  <a:pt x="229923" y="261996"/>
                  <a:pt x="229923" y="261996"/>
                </a:cubicBezTo>
                <a:cubicBezTo>
                  <a:pt x="231246" y="260678"/>
                  <a:pt x="233892" y="259360"/>
                  <a:pt x="232569" y="255405"/>
                </a:cubicBezTo>
                <a:cubicBezTo>
                  <a:pt x="232569" y="255405"/>
                  <a:pt x="232569" y="255405"/>
                  <a:pt x="215371" y="205317"/>
                </a:cubicBezTo>
                <a:cubicBezTo>
                  <a:pt x="212725" y="197409"/>
                  <a:pt x="216694" y="188182"/>
                  <a:pt x="223309" y="182909"/>
                </a:cubicBezTo>
                <a:cubicBezTo>
                  <a:pt x="223309" y="182909"/>
                  <a:pt x="223309" y="182909"/>
                  <a:pt x="265642" y="151275"/>
                </a:cubicBezTo>
                <a:cubicBezTo>
                  <a:pt x="268288" y="149957"/>
                  <a:pt x="268288" y="146002"/>
                  <a:pt x="268288" y="146002"/>
                </a:cubicBezTo>
                <a:cubicBezTo>
                  <a:pt x="266965" y="144684"/>
                  <a:pt x="266965" y="142048"/>
                  <a:pt x="262996" y="142048"/>
                </a:cubicBezTo>
                <a:cubicBezTo>
                  <a:pt x="262996" y="142048"/>
                  <a:pt x="262996" y="142048"/>
                  <a:pt x="208757" y="142048"/>
                </a:cubicBezTo>
                <a:cubicBezTo>
                  <a:pt x="200819" y="142048"/>
                  <a:pt x="194205" y="136776"/>
                  <a:pt x="191559" y="128867"/>
                </a:cubicBezTo>
                <a:cubicBezTo>
                  <a:pt x="191559" y="128867"/>
                  <a:pt x="191559" y="128867"/>
                  <a:pt x="174361" y="77461"/>
                </a:cubicBezTo>
                <a:cubicBezTo>
                  <a:pt x="173038" y="74824"/>
                  <a:pt x="170392" y="74824"/>
                  <a:pt x="169069" y="74824"/>
                </a:cubicBezTo>
                <a:cubicBezTo>
                  <a:pt x="167746" y="74824"/>
                  <a:pt x="165100" y="74824"/>
                  <a:pt x="163777" y="77461"/>
                </a:cubicBezTo>
                <a:cubicBezTo>
                  <a:pt x="163777" y="77461"/>
                  <a:pt x="163777" y="77461"/>
                  <a:pt x="155840" y="101187"/>
                </a:cubicBezTo>
                <a:cubicBezTo>
                  <a:pt x="154517" y="103823"/>
                  <a:pt x="150548" y="106459"/>
                  <a:pt x="147902" y="105141"/>
                </a:cubicBezTo>
                <a:cubicBezTo>
                  <a:pt x="143934" y="103823"/>
                  <a:pt x="142611" y="99869"/>
                  <a:pt x="142611" y="95914"/>
                </a:cubicBezTo>
                <a:cubicBezTo>
                  <a:pt x="142611" y="95914"/>
                  <a:pt x="142611" y="95914"/>
                  <a:pt x="150548" y="73506"/>
                </a:cubicBezTo>
                <a:cubicBezTo>
                  <a:pt x="153194" y="65598"/>
                  <a:pt x="161132" y="60325"/>
                  <a:pt x="169069" y="60325"/>
                </a:cubicBezTo>
                <a:close/>
                <a:moveTo>
                  <a:pt x="169069" y="0"/>
                </a:moveTo>
                <a:cubicBezTo>
                  <a:pt x="262850" y="0"/>
                  <a:pt x="338138" y="74935"/>
                  <a:pt x="338138" y="168275"/>
                </a:cubicBezTo>
                <a:cubicBezTo>
                  <a:pt x="338138" y="226120"/>
                  <a:pt x="309079" y="278706"/>
                  <a:pt x="260208" y="310257"/>
                </a:cubicBezTo>
                <a:cubicBezTo>
                  <a:pt x="256245" y="312887"/>
                  <a:pt x="252283" y="311572"/>
                  <a:pt x="250962" y="307628"/>
                </a:cubicBezTo>
                <a:cubicBezTo>
                  <a:pt x="248320" y="304999"/>
                  <a:pt x="249641" y="301055"/>
                  <a:pt x="252283" y="298425"/>
                </a:cubicBezTo>
                <a:cubicBezTo>
                  <a:pt x="297192" y="269503"/>
                  <a:pt x="324930" y="220861"/>
                  <a:pt x="324930" y="168275"/>
                </a:cubicBezTo>
                <a:cubicBezTo>
                  <a:pt x="324930" y="82823"/>
                  <a:pt x="254924" y="13147"/>
                  <a:pt x="169069" y="13147"/>
                </a:cubicBezTo>
                <a:cubicBezTo>
                  <a:pt x="83214" y="13147"/>
                  <a:pt x="13209" y="82823"/>
                  <a:pt x="13209" y="168275"/>
                </a:cubicBezTo>
                <a:cubicBezTo>
                  <a:pt x="13209" y="253727"/>
                  <a:pt x="83214" y="323404"/>
                  <a:pt x="169069" y="323404"/>
                </a:cubicBezTo>
                <a:cubicBezTo>
                  <a:pt x="173032" y="323404"/>
                  <a:pt x="175673" y="326033"/>
                  <a:pt x="175673" y="329977"/>
                </a:cubicBezTo>
                <a:cubicBezTo>
                  <a:pt x="175673" y="333921"/>
                  <a:pt x="173032" y="336550"/>
                  <a:pt x="169069" y="336550"/>
                </a:cubicBezTo>
                <a:cubicBezTo>
                  <a:pt x="75289" y="336550"/>
                  <a:pt x="0" y="261615"/>
                  <a:pt x="0" y="168275"/>
                </a:cubicBezTo>
                <a:cubicBezTo>
                  <a:pt x="0" y="74935"/>
                  <a:pt x="75289" y="0"/>
                  <a:pt x="16906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b="1">
              <a:cs typeface="+mn-ea"/>
              <a:sym typeface="+mn-lt"/>
            </a:endParaRPr>
          </a:p>
        </p:txBody>
      </p:sp>
      <p:sp>
        <p:nvSpPr>
          <p:cNvPr id="3" name="矩形 2"/>
          <p:cNvSpPr/>
          <p:nvPr/>
        </p:nvSpPr>
        <p:spPr>
          <a:xfrm>
            <a:off x="2037080" y="2392680"/>
            <a:ext cx="9181465" cy="819150"/>
          </a:xfrm>
          <a:prstGeom prst="rect">
            <a:avLst/>
          </a:prstGeom>
        </p:spPr>
        <p:txBody>
          <a:bodyPr wrap="square">
            <a:noAutofit/>
          </a:bodyPr>
          <a:lstStyle/>
          <a:p>
            <a:pPr eaLnBrk="1" latinLnBrk="0" hangingPunct="1">
              <a:lnSpc>
                <a:spcPts val="3660"/>
              </a:lnSpc>
            </a:pPr>
            <a:r>
              <a:rPr lang="zh-CN" altLang="zh-CN" sz="2000" b="1" dirty="0">
                <a:latin typeface="+mj-ea"/>
                <a:ea typeface="+mj-ea"/>
              </a:rPr>
              <a:t>剂型创新</a:t>
            </a:r>
            <a:endParaRPr lang="zh-CN" altLang="zh-CN" sz="2000" b="1" dirty="0">
              <a:latin typeface="+mj-ea"/>
              <a:ea typeface="+mj-ea"/>
            </a:endParaRPr>
          </a:p>
          <a:p>
            <a:pPr eaLnBrk="1" latinLnBrk="0" hangingPunct="1">
              <a:lnSpc>
                <a:spcPts val="3660"/>
              </a:lnSpc>
            </a:pPr>
            <a:r>
              <a:rPr lang="zh-CN" altLang="zh-CN" dirty="0">
                <a:latin typeface="+mj-ea"/>
                <a:ea typeface="+mj-ea"/>
              </a:rPr>
              <a:t>本品为国内首家上市的原化学药品</a:t>
            </a:r>
            <a:r>
              <a:rPr lang="en-US" altLang="zh-CN" dirty="0">
                <a:latin typeface="+mj-ea"/>
                <a:ea typeface="+mj-ea"/>
              </a:rPr>
              <a:t>3.3</a:t>
            </a:r>
            <a:r>
              <a:rPr lang="zh-CN" altLang="zh-CN" dirty="0">
                <a:latin typeface="+mj-ea"/>
                <a:ea typeface="+mj-ea"/>
              </a:rPr>
              <a:t>类新药，填补国内该产品输液剂型空白。</a:t>
            </a:r>
            <a:endParaRPr lang="zh-CN" altLang="zh-CN" dirty="0">
              <a:latin typeface="+mj-ea"/>
              <a:ea typeface="+mj-ea"/>
            </a:endParaRPr>
          </a:p>
          <a:p>
            <a:pPr eaLnBrk="1" latinLnBrk="0" hangingPunct="1">
              <a:lnSpc>
                <a:spcPts val="3660"/>
              </a:lnSpc>
            </a:pPr>
            <a:endParaRPr lang="en-US" altLang="zh-CN" dirty="0">
              <a:latin typeface="+mj-ea"/>
              <a:ea typeface="+mj-ea"/>
            </a:endParaRPr>
          </a:p>
          <a:p>
            <a:endParaRPr lang="zh-CN" altLang="zh-CN" dirty="0">
              <a:latin typeface="+mj-ea"/>
              <a:ea typeface="+mj-ea"/>
            </a:endParaRPr>
          </a:p>
          <a:p>
            <a:endParaRPr lang="zh-CN" altLang="zh-CN" sz="2000" b="1" dirty="0">
              <a:latin typeface="+mj-ea"/>
              <a:ea typeface="+mj-ea"/>
            </a:endParaRPr>
          </a:p>
          <a:p>
            <a:endParaRPr lang="zh-CN" altLang="zh-CN" dirty="0">
              <a:latin typeface="+mj-ea"/>
              <a:ea typeface="+mj-ea"/>
            </a:endParaRPr>
          </a:p>
          <a:p>
            <a:pPr eaLnBrk="1" latinLnBrk="0" hangingPunct="1">
              <a:lnSpc>
                <a:spcPts val="3660"/>
              </a:lnSpc>
            </a:pPr>
            <a:endParaRPr lang="zh-CN" altLang="zh-CN" dirty="0">
              <a:latin typeface="+mj-ea"/>
              <a:ea typeface="+mj-ea"/>
            </a:endParaRPr>
          </a:p>
          <a:p>
            <a:endParaRPr lang="zh-CN" altLang="zh-CN" dirty="0">
              <a:latin typeface="+mj-ea"/>
              <a:ea typeface="+mj-ea"/>
            </a:endParaRPr>
          </a:p>
          <a:p>
            <a:endParaRPr lang="zh-CN" altLang="zh-CN" dirty="0">
              <a:latin typeface="+mj-ea"/>
              <a:ea typeface="+mj-ea"/>
            </a:endParaRPr>
          </a:p>
          <a:p>
            <a:endParaRPr lang="zh-CN" altLang="zh-CN" dirty="0">
              <a:latin typeface="+mj-ea"/>
              <a:ea typeface="+mj-ea"/>
            </a:endParaRPr>
          </a:p>
          <a:p>
            <a:endParaRPr lang="zh-CN" altLang="zh-CN" dirty="0">
              <a:latin typeface="+mj-ea"/>
              <a:ea typeface="+mj-ea"/>
            </a:endParaRPr>
          </a:p>
          <a:p>
            <a:endParaRPr lang="zh-CN" altLang="zh-CN" dirty="0">
              <a:latin typeface="+mj-ea"/>
              <a:ea typeface="+mj-ea"/>
            </a:endParaRPr>
          </a:p>
          <a:p>
            <a:endParaRPr lang="zh-CN" altLang="zh-CN" dirty="0">
              <a:latin typeface="+mj-ea"/>
              <a:ea typeface="+mj-ea"/>
            </a:endParaRPr>
          </a:p>
          <a:p>
            <a:r>
              <a:rPr lang="en-US" altLang="zh-CN" dirty="0"/>
              <a:t> </a:t>
            </a:r>
            <a:endParaRPr lang="zh-CN" altLang="zh-CN" dirty="0"/>
          </a:p>
        </p:txBody>
      </p:sp>
      <p:sp>
        <p:nvSpPr>
          <p:cNvPr id="4" name="TextBox 41"/>
          <p:cNvSpPr txBox="1"/>
          <p:nvPr/>
        </p:nvSpPr>
        <p:spPr>
          <a:xfrm>
            <a:off x="4773246" y="447020"/>
            <a:ext cx="2767330" cy="614680"/>
          </a:xfrm>
          <a:prstGeom prst="rect">
            <a:avLst/>
          </a:prstGeom>
          <a:noFill/>
        </p:spPr>
        <p:txBody>
          <a:bodyPr wrap="none" lIns="96433" tIns="48216" rIns="96433" bIns="48216" rtlCol="0">
            <a:spAutoFit/>
          </a:bodyPr>
          <a:p>
            <a:pPr defTabSz="964565">
              <a:buClrTx/>
              <a:buSzTx/>
              <a:buFontTx/>
            </a:pPr>
            <a:r>
              <a:rPr lang="zh-CN" altLang="en-US" sz="3375" b="1" dirty="0">
                <a:latin typeface="微软雅黑" panose="020B0503020204020204" charset="-122"/>
                <a:ea typeface="微软雅黑" panose="020B0503020204020204" charset="-122"/>
                <a:cs typeface="微软雅黑" panose="020B0503020204020204" charset="-122"/>
                <a:sym typeface="+mn-lt"/>
              </a:rPr>
              <a:t>创新性（一）</a:t>
            </a:r>
            <a:endParaRPr lang="zh-CN" altLang="en-US" sz="3375" b="1" dirty="0">
              <a:latin typeface="微软雅黑" panose="020B0503020204020204" charset="-122"/>
              <a:ea typeface="微软雅黑" panose="020B0503020204020204" charset="-122"/>
              <a:cs typeface="微软雅黑" panose="020B0503020204020204" charset="-122"/>
              <a:sym typeface="+mn-lt"/>
            </a:endParaRPr>
          </a:p>
        </p:txBody>
      </p:sp>
      <p:sp>
        <p:nvSpPr>
          <p:cNvPr id="13" name="Freeform 11"/>
          <p:cNvSpPr/>
          <p:nvPr/>
        </p:nvSpPr>
        <p:spPr bwMode="auto">
          <a:xfrm>
            <a:off x="565785" y="2176145"/>
            <a:ext cx="1269365" cy="1331595"/>
          </a:xfrm>
          <a:custGeom>
            <a:avLst/>
            <a:gdLst>
              <a:gd name="T0" fmla="*/ 0 w 577"/>
              <a:gd name="T1" fmla="*/ 65 h 576"/>
              <a:gd name="T2" fmla="*/ 65 w 577"/>
              <a:gd name="T3" fmla="*/ 0 h 576"/>
              <a:gd name="T4" fmla="*/ 512 w 577"/>
              <a:gd name="T5" fmla="*/ 0 h 576"/>
              <a:gd name="T6" fmla="*/ 577 w 577"/>
              <a:gd name="T7" fmla="*/ 65 h 576"/>
              <a:gd name="T8" fmla="*/ 577 w 577"/>
              <a:gd name="T9" fmla="*/ 511 h 576"/>
              <a:gd name="T10" fmla="*/ 512 w 577"/>
              <a:gd name="T11" fmla="*/ 576 h 576"/>
              <a:gd name="T12" fmla="*/ 65 w 577"/>
              <a:gd name="T13" fmla="*/ 576 h 576"/>
              <a:gd name="T14" fmla="*/ 0 w 577"/>
              <a:gd name="T15" fmla="*/ 511 h 576"/>
              <a:gd name="T16" fmla="*/ 0 w 577"/>
              <a:gd name="T17" fmla="*/ 6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76">
                <a:moveTo>
                  <a:pt x="0" y="65"/>
                </a:moveTo>
                <a:cubicBezTo>
                  <a:pt x="0" y="29"/>
                  <a:pt x="29" y="0"/>
                  <a:pt x="65" y="0"/>
                </a:cubicBezTo>
                <a:cubicBezTo>
                  <a:pt x="512" y="0"/>
                  <a:pt x="512" y="0"/>
                  <a:pt x="512" y="0"/>
                </a:cubicBezTo>
                <a:cubicBezTo>
                  <a:pt x="548" y="0"/>
                  <a:pt x="577" y="29"/>
                  <a:pt x="577" y="65"/>
                </a:cubicBezTo>
                <a:cubicBezTo>
                  <a:pt x="577" y="511"/>
                  <a:pt x="577" y="511"/>
                  <a:pt x="577" y="511"/>
                </a:cubicBezTo>
                <a:cubicBezTo>
                  <a:pt x="577" y="547"/>
                  <a:pt x="548" y="576"/>
                  <a:pt x="512" y="576"/>
                </a:cubicBezTo>
                <a:cubicBezTo>
                  <a:pt x="65" y="576"/>
                  <a:pt x="65" y="576"/>
                  <a:pt x="65" y="576"/>
                </a:cubicBezTo>
                <a:cubicBezTo>
                  <a:pt x="29" y="576"/>
                  <a:pt x="0" y="547"/>
                  <a:pt x="0" y="511"/>
                </a:cubicBezTo>
                <a:cubicBezTo>
                  <a:pt x="0" y="65"/>
                  <a:pt x="0" y="65"/>
                  <a:pt x="0" y="65"/>
                </a:cubicBezTo>
                <a:close/>
              </a:path>
            </a:pathLst>
          </a:custGeom>
          <a:solidFill>
            <a:srgbClr val="77B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4" name="Freeform 12"/>
          <p:cNvSpPr>
            <a:spLocks noEditPoints="1"/>
          </p:cNvSpPr>
          <p:nvPr/>
        </p:nvSpPr>
        <p:spPr bwMode="auto">
          <a:xfrm>
            <a:off x="821690" y="2260600"/>
            <a:ext cx="778510" cy="1134110"/>
          </a:xfrm>
          <a:custGeom>
            <a:avLst/>
            <a:gdLst>
              <a:gd name="T0" fmla="*/ 76 w 319"/>
              <a:gd name="T1" fmla="*/ 26 h 490"/>
              <a:gd name="T2" fmla="*/ 218 w 319"/>
              <a:gd name="T3" fmla="*/ 0 h 490"/>
              <a:gd name="T4" fmla="*/ 244 w 319"/>
              <a:gd name="T5" fmla="*/ 81 h 490"/>
              <a:gd name="T6" fmla="*/ 218 w 319"/>
              <a:gd name="T7" fmla="*/ 26 h 490"/>
              <a:gd name="T8" fmla="*/ 101 w 319"/>
              <a:gd name="T9" fmla="*/ 81 h 490"/>
              <a:gd name="T10" fmla="*/ 319 w 319"/>
              <a:gd name="T11" fmla="*/ 95 h 490"/>
              <a:gd name="T12" fmla="*/ 286 w 319"/>
              <a:gd name="T13" fmla="*/ 490 h 490"/>
              <a:gd name="T14" fmla="*/ 0 w 319"/>
              <a:gd name="T15" fmla="*/ 456 h 490"/>
              <a:gd name="T16" fmla="*/ 319 w 319"/>
              <a:gd name="T17" fmla="*/ 95 h 490"/>
              <a:gd name="T18" fmla="*/ 160 w 319"/>
              <a:gd name="T19" fmla="*/ 396 h 490"/>
              <a:gd name="T20" fmla="*/ 160 w 319"/>
              <a:gd name="T21" fmla="*/ 181 h 490"/>
              <a:gd name="T22" fmla="*/ 187 w 319"/>
              <a:gd name="T23" fmla="*/ 316 h 490"/>
              <a:gd name="T24" fmla="*/ 243 w 319"/>
              <a:gd name="T25" fmla="*/ 306 h 490"/>
              <a:gd name="T26" fmla="*/ 207 w 319"/>
              <a:gd name="T27" fmla="*/ 355 h 490"/>
              <a:gd name="T28" fmla="*/ 187 w 319"/>
              <a:gd name="T29" fmla="*/ 370 h 490"/>
              <a:gd name="T30" fmla="*/ 187 w 319"/>
              <a:gd name="T31" fmla="*/ 302 h 490"/>
              <a:gd name="T32" fmla="*/ 240 w 319"/>
              <a:gd name="T33" fmla="*/ 304 h 490"/>
              <a:gd name="T34" fmla="*/ 208 w 319"/>
              <a:gd name="T35" fmla="*/ 312 h 490"/>
              <a:gd name="T36" fmla="*/ 222 w 319"/>
              <a:gd name="T37" fmla="*/ 259 h 490"/>
              <a:gd name="T38" fmla="*/ 240 w 319"/>
              <a:gd name="T39" fmla="*/ 304 h 490"/>
              <a:gd name="T40" fmla="*/ 125 w 319"/>
              <a:gd name="T41" fmla="*/ 214 h 490"/>
              <a:gd name="T42" fmla="*/ 185 w 319"/>
              <a:gd name="T43" fmla="*/ 207 h 490"/>
              <a:gd name="T44" fmla="*/ 138 w 319"/>
              <a:gd name="T45" fmla="*/ 269 h 490"/>
              <a:gd name="T46" fmla="*/ 198 w 319"/>
              <a:gd name="T47" fmla="*/ 219 h 490"/>
              <a:gd name="T48" fmla="*/ 218 w 319"/>
              <a:gd name="T49" fmla="*/ 224 h 490"/>
              <a:gd name="T50" fmla="*/ 159 w 319"/>
              <a:gd name="T51" fmla="*/ 258 h 490"/>
              <a:gd name="T52" fmla="*/ 163 w 319"/>
              <a:gd name="T53" fmla="*/ 235 h 490"/>
              <a:gd name="T54" fmla="*/ 185 w 319"/>
              <a:gd name="T55" fmla="*/ 211 h 490"/>
              <a:gd name="T56" fmla="*/ 107 w 319"/>
              <a:gd name="T57" fmla="*/ 348 h 490"/>
              <a:gd name="T58" fmla="*/ 116 w 319"/>
              <a:gd name="T59" fmla="*/ 317 h 490"/>
              <a:gd name="T60" fmla="*/ 155 w 319"/>
              <a:gd name="T61" fmla="*/ 356 h 490"/>
              <a:gd name="T62" fmla="*/ 107 w 319"/>
              <a:gd name="T63" fmla="*/ 348 h 490"/>
              <a:gd name="T64" fmla="*/ 103 w 319"/>
              <a:gd name="T65" fmla="*/ 330 h 490"/>
              <a:gd name="T66" fmla="*/ 79 w 319"/>
              <a:gd name="T67" fmla="*/ 308 h 490"/>
              <a:gd name="T68" fmla="*/ 89 w 319"/>
              <a:gd name="T69" fmla="*/ 277 h 490"/>
              <a:gd name="T70" fmla="*/ 116 w 319"/>
              <a:gd name="T71" fmla="*/ 270 h 490"/>
              <a:gd name="T72" fmla="*/ 123 w 319"/>
              <a:gd name="T73" fmla="*/ 29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490">
                <a:moveTo>
                  <a:pt x="76" y="81"/>
                </a:moveTo>
                <a:cubicBezTo>
                  <a:pt x="76" y="26"/>
                  <a:pt x="76" y="26"/>
                  <a:pt x="76" y="26"/>
                </a:cubicBezTo>
                <a:cubicBezTo>
                  <a:pt x="102" y="0"/>
                  <a:pt x="102" y="0"/>
                  <a:pt x="102" y="0"/>
                </a:cubicBezTo>
                <a:cubicBezTo>
                  <a:pt x="218" y="0"/>
                  <a:pt x="218" y="0"/>
                  <a:pt x="218" y="0"/>
                </a:cubicBezTo>
                <a:cubicBezTo>
                  <a:pt x="244" y="26"/>
                  <a:pt x="244" y="26"/>
                  <a:pt x="244" y="26"/>
                </a:cubicBezTo>
                <a:cubicBezTo>
                  <a:pt x="244" y="81"/>
                  <a:pt x="244" y="81"/>
                  <a:pt x="244" y="81"/>
                </a:cubicBezTo>
                <a:cubicBezTo>
                  <a:pt x="218" y="81"/>
                  <a:pt x="218" y="81"/>
                  <a:pt x="218" y="81"/>
                </a:cubicBezTo>
                <a:cubicBezTo>
                  <a:pt x="218" y="26"/>
                  <a:pt x="218" y="26"/>
                  <a:pt x="218" y="26"/>
                </a:cubicBezTo>
                <a:cubicBezTo>
                  <a:pt x="101" y="26"/>
                  <a:pt x="101" y="26"/>
                  <a:pt x="101" y="26"/>
                </a:cubicBezTo>
                <a:cubicBezTo>
                  <a:pt x="101" y="81"/>
                  <a:pt x="101" y="81"/>
                  <a:pt x="101" y="81"/>
                </a:cubicBezTo>
                <a:cubicBezTo>
                  <a:pt x="76" y="81"/>
                  <a:pt x="76" y="81"/>
                  <a:pt x="76" y="81"/>
                </a:cubicBezTo>
                <a:close/>
                <a:moveTo>
                  <a:pt x="319" y="95"/>
                </a:moveTo>
                <a:cubicBezTo>
                  <a:pt x="319" y="456"/>
                  <a:pt x="319" y="456"/>
                  <a:pt x="319" y="456"/>
                </a:cubicBezTo>
                <a:cubicBezTo>
                  <a:pt x="319" y="475"/>
                  <a:pt x="304" y="490"/>
                  <a:pt x="286" y="490"/>
                </a:cubicBezTo>
                <a:cubicBezTo>
                  <a:pt x="34" y="490"/>
                  <a:pt x="34" y="490"/>
                  <a:pt x="34" y="490"/>
                </a:cubicBezTo>
                <a:cubicBezTo>
                  <a:pt x="15" y="490"/>
                  <a:pt x="0" y="475"/>
                  <a:pt x="0" y="456"/>
                </a:cubicBezTo>
                <a:cubicBezTo>
                  <a:pt x="0" y="95"/>
                  <a:pt x="0" y="95"/>
                  <a:pt x="0" y="95"/>
                </a:cubicBezTo>
                <a:cubicBezTo>
                  <a:pt x="319" y="95"/>
                  <a:pt x="319" y="95"/>
                  <a:pt x="319" y="95"/>
                </a:cubicBezTo>
                <a:close/>
                <a:moveTo>
                  <a:pt x="52" y="289"/>
                </a:moveTo>
                <a:cubicBezTo>
                  <a:pt x="52" y="348"/>
                  <a:pt x="100" y="396"/>
                  <a:pt x="160" y="396"/>
                </a:cubicBezTo>
                <a:cubicBezTo>
                  <a:pt x="219" y="396"/>
                  <a:pt x="267" y="348"/>
                  <a:pt x="267" y="289"/>
                </a:cubicBezTo>
                <a:cubicBezTo>
                  <a:pt x="267" y="229"/>
                  <a:pt x="219" y="181"/>
                  <a:pt x="160" y="181"/>
                </a:cubicBezTo>
                <a:cubicBezTo>
                  <a:pt x="100" y="181"/>
                  <a:pt x="52" y="229"/>
                  <a:pt x="52" y="289"/>
                </a:cubicBezTo>
                <a:close/>
                <a:moveTo>
                  <a:pt x="187" y="316"/>
                </a:moveTo>
                <a:cubicBezTo>
                  <a:pt x="226" y="316"/>
                  <a:pt x="226" y="316"/>
                  <a:pt x="226" y="316"/>
                </a:cubicBezTo>
                <a:cubicBezTo>
                  <a:pt x="233" y="316"/>
                  <a:pt x="240" y="313"/>
                  <a:pt x="243" y="306"/>
                </a:cubicBezTo>
                <a:cubicBezTo>
                  <a:pt x="219" y="348"/>
                  <a:pt x="219" y="348"/>
                  <a:pt x="219" y="348"/>
                </a:cubicBezTo>
                <a:cubicBezTo>
                  <a:pt x="216" y="353"/>
                  <a:pt x="212" y="355"/>
                  <a:pt x="207" y="355"/>
                </a:cubicBezTo>
                <a:cubicBezTo>
                  <a:pt x="187" y="355"/>
                  <a:pt x="187" y="355"/>
                  <a:pt x="187" y="355"/>
                </a:cubicBezTo>
                <a:cubicBezTo>
                  <a:pt x="187" y="370"/>
                  <a:pt x="187" y="370"/>
                  <a:pt x="187" y="370"/>
                </a:cubicBezTo>
                <a:cubicBezTo>
                  <a:pt x="168" y="336"/>
                  <a:pt x="168" y="336"/>
                  <a:pt x="168" y="336"/>
                </a:cubicBezTo>
                <a:cubicBezTo>
                  <a:pt x="187" y="302"/>
                  <a:pt x="187" y="302"/>
                  <a:pt x="187" y="302"/>
                </a:cubicBezTo>
                <a:cubicBezTo>
                  <a:pt x="187" y="316"/>
                  <a:pt x="187" y="316"/>
                  <a:pt x="187" y="316"/>
                </a:cubicBezTo>
                <a:close/>
                <a:moveTo>
                  <a:pt x="240" y="304"/>
                </a:moveTo>
                <a:cubicBezTo>
                  <a:pt x="237" y="309"/>
                  <a:pt x="232" y="312"/>
                  <a:pt x="226" y="312"/>
                </a:cubicBezTo>
                <a:cubicBezTo>
                  <a:pt x="208" y="312"/>
                  <a:pt x="208" y="312"/>
                  <a:pt x="208" y="312"/>
                </a:cubicBezTo>
                <a:cubicBezTo>
                  <a:pt x="189" y="278"/>
                  <a:pt x="189" y="278"/>
                  <a:pt x="189" y="278"/>
                </a:cubicBezTo>
                <a:cubicBezTo>
                  <a:pt x="222" y="259"/>
                  <a:pt x="222" y="259"/>
                  <a:pt x="222" y="259"/>
                </a:cubicBezTo>
                <a:cubicBezTo>
                  <a:pt x="240" y="289"/>
                  <a:pt x="240" y="289"/>
                  <a:pt x="240" y="289"/>
                </a:cubicBezTo>
                <a:cubicBezTo>
                  <a:pt x="243" y="294"/>
                  <a:pt x="243" y="300"/>
                  <a:pt x="240" y="304"/>
                </a:cubicBezTo>
                <a:close/>
                <a:moveTo>
                  <a:pt x="104" y="250"/>
                </a:moveTo>
                <a:cubicBezTo>
                  <a:pt x="104" y="250"/>
                  <a:pt x="121" y="221"/>
                  <a:pt x="125" y="214"/>
                </a:cubicBezTo>
                <a:cubicBezTo>
                  <a:pt x="127" y="210"/>
                  <a:pt x="132" y="207"/>
                  <a:pt x="137" y="207"/>
                </a:cubicBezTo>
                <a:cubicBezTo>
                  <a:pt x="185" y="207"/>
                  <a:pt x="185" y="207"/>
                  <a:pt x="185" y="207"/>
                </a:cubicBezTo>
                <a:cubicBezTo>
                  <a:pt x="178" y="207"/>
                  <a:pt x="172" y="211"/>
                  <a:pt x="168" y="217"/>
                </a:cubicBezTo>
                <a:cubicBezTo>
                  <a:pt x="138" y="269"/>
                  <a:pt x="138" y="269"/>
                  <a:pt x="138" y="269"/>
                </a:cubicBezTo>
                <a:cubicBezTo>
                  <a:pt x="104" y="250"/>
                  <a:pt x="104" y="250"/>
                  <a:pt x="104" y="250"/>
                </a:cubicBezTo>
                <a:close/>
                <a:moveTo>
                  <a:pt x="198" y="219"/>
                </a:moveTo>
                <a:cubicBezTo>
                  <a:pt x="205" y="231"/>
                  <a:pt x="205" y="231"/>
                  <a:pt x="205" y="231"/>
                </a:cubicBezTo>
                <a:cubicBezTo>
                  <a:pt x="218" y="224"/>
                  <a:pt x="218" y="224"/>
                  <a:pt x="218" y="224"/>
                </a:cubicBezTo>
                <a:cubicBezTo>
                  <a:pt x="198" y="258"/>
                  <a:pt x="198" y="258"/>
                  <a:pt x="198" y="258"/>
                </a:cubicBezTo>
                <a:cubicBezTo>
                  <a:pt x="159" y="258"/>
                  <a:pt x="159" y="258"/>
                  <a:pt x="159" y="258"/>
                </a:cubicBezTo>
                <a:cubicBezTo>
                  <a:pt x="172" y="251"/>
                  <a:pt x="172" y="251"/>
                  <a:pt x="172" y="251"/>
                </a:cubicBezTo>
                <a:cubicBezTo>
                  <a:pt x="163" y="235"/>
                  <a:pt x="163" y="235"/>
                  <a:pt x="163" y="235"/>
                </a:cubicBezTo>
                <a:cubicBezTo>
                  <a:pt x="172" y="219"/>
                  <a:pt x="172" y="219"/>
                  <a:pt x="172" y="219"/>
                </a:cubicBezTo>
                <a:cubicBezTo>
                  <a:pt x="174" y="214"/>
                  <a:pt x="180" y="211"/>
                  <a:pt x="185" y="211"/>
                </a:cubicBezTo>
                <a:cubicBezTo>
                  <a:pt x="191" y="211"/>
                  <a:pt x="196" y="214"/>
                  <a:pt x="198" y="219"/>
                </a:cubicBezTo>
                <a:close/>
                <a:moveTo>
                  <a:pt x="107" y="348"/>
                </a:moveTo>
                <a:cubicBezTo>
                  <a:pt x="104" y="343"/>
                  <a:pt x="104" y="337"/>
                  <a:pt x="107" y="332"/>
                </a:cubicBezTo>
                <a:cubicBezTo>
                  <a:pt x="116" y="317"/>
                  <a:pt x="116" y="317"/>
                  <a:pt x="116" y="317"/>
                </a:cubicBezTo>
                <a:cubicBezTo>
                  <a:pt x="155" y="317"/>
                  <a:pt x="155" y="317"/>
                  <a:pt x="155" y="317"/>
                </a:cubicBezTo>
                <a:cubicBezTo>
                  <a:pt x="155" y="356"/>
                  <a:pt x="155" y="356"/>
                  <a:pt x="155" y="356"/>
                </a:cubicBezTo>
                <a:cubicBezTo>
                  <a:pt x="120" y="356"/>
                  <a:pt x="120" y="356"/>
                  <a:pt x="120" y="356"/>
                </a:cubicBezTo>
                <a:cubicBezTo>
                  <a:pt x="115" y="356"/>
                  <a:pt x="109" y="353"/>
                  <a:pt x="107" y="348"/>
                </a:cubicBezTo>
                <a:close/>
                <a:moveTo>
                  <a:pt x="123" y="297"/>
                </a:moveTo>
                <a:cubicBezTo>
                  <a:pt x="103" y="330"/>
                  <a:pt x="103" y="330"/>
                  <a:pt x="103" y="330"/>
                </a:cubicBezTo>
                <a:cubicBezTo>
                  <a:pt x="100" y="336"/>
                  <a:pt x="100" y="344"/>
                  <a:pt x="103" y="350"/>
                </a:cubicBezTo>
                <a:cubicBezTo>
                  <a:pt x="79" y="308"/>
                  <a:pt x="79" y="308"/>
                  <a:pt x="79" y="308"/>
                </a:cubicBezTo>
                <a:cubicBezTo>
                  <a:pt x="77" y="303"/>
                  <a:pt x="77" y="298"/>
                  <a:pt x="79" y="294"/>
                </a:cubicBezTo>
                <a:cubicBezTo>
                  <a:pt x="89" y="277"/>
                  <a:pt x="89" y="277"/>
                  <a:pt x="89" y="277"/>
                </a:cubicBezTo>
                <a:cubicBezTo>
                  <a:pt x="76" y="270"/>
                  <a:pt x="76" y="270"/>
                  <a:pt x="76" y="270"/>
                </a:cubicBezTo>
                <a:cubicBezTo>
                  <a:pt x="116" y="270"/>
                  <a:pt x="116" y="270"/>
                  <a:pt x="116" y="270"/>
                </a:cubicBezTo>
                <a:cubicBezTo>
                  <a:pt x="135" y="304"/>
                  <a:pt x="135" y="304"/>
                  <a:pt x="135" y="304"/>
                </a:cubicBezTo>
                <a:cubicBezTo>
                  <a:pt x="123" y="297"/>
                  <a:pt x="123" y="297"/>
                  <a:pt x="123" y="2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7" name="Freeform 15"/>
          <p:cNvSpPr/>
          <p:nvPr/>
        </p:nvSpPr>
        <p:spPr bwMode="auto">
          <a:xfrm>
            <a:off x="567055" y="4357370"/>
            <a:ext cx="1146175" cy="1335405"/>
          </a:xfrm>
          <a:custGeom>
            <a:avLst/>
            <a:gdLst>
              <a:gd name="T0" fmla="*/ 0 w 576"/>
              <a:gd name="T1" fmla="*/ 65 h 577"/>
              <a:gd name="T2" fmla="*/ 65 w 576"/>
              <a:gd name="T3" fmla="*/ 0 h 577"/>
              <a:gd name="T4" fmla="*/ 511 w 576"/>
              <a:gd name="T5" fmla="*/ 0 h 577"/>
              <a:gd name="T6" fmla="*/ 576 w 576"/>
              <a:gd name="T7" fmla="*/ 65 h 577"/>
              <a:gd name="T8" fmla="*/ 576 w 576"/>
              <a:gd name="T9" fmla="*/ 512 h 577"/>
              <a:gd name="T10" fmla="*/ 511 w 576"/>
              <a:gd name="T11" fmla="*/ 577 h 577"/>
              <a:gd name="T12" fmla="*/ 65 w 576"/>
              <a:gd name="T13" fmla="*/ 577 h 577"/>
              <a:gd name="T14" fmla="*/ 0 w 576"/>
              <a:gd name="T15" fmla="*/ 512 h 577"/>
              <a:gd name="T16" fmla="*/ 0 w 576"/>
              <a:gd name="T17" fmla="*/ 6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577">
                <a:moveTo>
                  <a:pt x="0" y="65"/>
                </a:moveTo>
                <a:cubicBezTo>
                  <a:pt x="0" y="29"/>
                  <a:pt x="29" y="0"/>
                  <a:pt x="65" y="0"/>
                </a:cubicBezTo>
                <a:cubicBezTo>
                  <a:pt x="511" y="0"/>
                  <a:pt x="511" y="0"/>
                  <a:pt x="511" y="0"/>
                </a:cubicBezTo>
                <a:cubicBezTo>
                  <a:pt x="547" y="0"/>
                  <a:pt x="576" y="29"/>
                  <a:pt x="576" y="65"/>
                </a:cubicBezTo>
                <a:cubicBezTo>
                  <a:pt x="576" y="512"/>
                  <a:pt x="576" y="512"/>
                  <a:pt x="576" y="512"/>
                </a:cubicBezTo>
                <a:cubicBezTo>
                  <a:pt x="576" y="548"/>
                  <a:pt x="547" y="577"/>
                  <a:pt x="511" y="577"/>
                </a:cubicBezTo>
                <a:cubicBezTo>
                  <a:pt x="65" y="577"/>
                  <a:pt x="65" y="577"/>
                  <a:pt x="65" y="577"/>
                </a:cubicBezTo>
                <a:cubicBezTo>
                  <a:pt x="29" y="577"/>
                  <a:pt x="0" y="548"/>
                  <a:pt x="0" y="512"/>
                </a:cubicBezTo>
                <a:cubicBezTo>
                  <a:pt x="0" y="65"/>
                  <a:pt x="0" y="65"/>
                  <a:pt x="0" y="65"/>
                </a:cubicBezTo>
                <a:close/>
              </a:path>
            </a:pathLst>
          </a:custGeom>
          <a:solidFill>
            <a:srgbClr val="0079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2" name="Freeform 16"/>
          <p:cNvSpPr>
            <a:spLocks noEditPoints="1"/>
          </p:cNvSpPr>
          <p:nvPr/>
        </p:nvSpPr>
        <p:spPr bwMode="auto">
          <a:xfrm>
            <a:off x="675005" y="4465320"/>
            <a:ext cx="934720" cy="1089660"/>
          </a:xfrm>
          <a:custGeom>
            <a:avLst/>
            <a:gdLst>
              <a:gd name="T0" fmla="*/ 19 w 470"/>
              <a:gd name="T1" fmla="*/ 160 h 471"/>
              <a:gd name="T2" fmla="*/ 19 w 470"/>
              <a:gd name="T3" fmla="*/ 102 h 471"/>
              <a:gd name="T4" fmla="*/ 101 w 470"/>
              <a:gd name="T5" fmla="*/ 19 h 471"/>
              <a:gd name="T6" fmla="*/ 160 w 470"/>
              <a:gd name="T7" fmla="*/ 19 h 471"/>
              <a:gd name="T8" fmla="*/ 454 w 470"/>
              <a:gd name="T9" fmla="*/ 314 h 471"/>
              <a:gd name="T10" fmla="*/ 454 w 470"/>
              <a:gd name="T11" fmla="*/ 372 h 471"/>
              <a:gd name="T12" fmla="*/ 372 w 470"/>
              <a:gd name="T13" fmla="*/ 455 h 471"/>
              <a:gd name="T14" fmla="*/ 314 w 470"/>
              <a:gd name="T15" fmla="*/ 455 h 471"/>
              <a:gd name="T16" fmla="*/ 19 w 470"/>
              <a:gd name="T17" fmla="*/ 160 h 471"/>
              <a:gd name="T18" fmla="*/ 176 w 470"/>
              <a:gd name="T19" fmla="*/ 278 h 471"/>
              <a:gd name="T20" fmla="*/ 346 w 470"/>
              <a:gd name="T21" fmla="*/ 245 h 471"/>
              <a:gd name="T22" fmla="*/ 140 w 470"/>
              <a:gd name="T23" fmla="*/ 39 h 471"/>
              <a:gd name="T24" fmla="*/ 121 w 470"/>
              <a:gd name="T25" fmla="*/ 39 h 471"/>
              <a:gd name="T26" fmla="*/ 39 w 470"/>
              <a:gd name="T27" fmla="*/ 121 h 471"/>
              <a:gd name="T28" fmla="*/ 39 w 470"/>
              <a:gd name="T29" fmla="*/ 140 h 471"/>
              <a:gd name="T30" fmla="*/ 176 w 470"/>
              <a:gd name="T31" fmla="*/ 278 h 471"/>
              <a:gd name="T32" fmla="*/ 222 w 470"/>
              <a:gd name="T33" fmla="*/ 233 h 471"/>
              <a:gd name="T34" fmla="*/ 177 w 470"/>
              <a:gd name="T35" fmla="*/ 188 h 471"/>
              <a:gd name="T36" fmla="*/ 183 w 470"/>
              <a:gd name="T37" fmla="*/ 183 h 471"/>
              <a:gd name="T38" fmla="*/ 188 w 470"/>
              <a:gd name="T39" fmla="*/ 178 h 471"/>
              <a:gd name="T40" fmla="*/ 232 w 470"/>
              <a:gd name="T41" fmla="*/ 222 h 471"/>
              <a:gd name="T42" fmla="*/ 222 w 470"/>
              <a:gd name="T43" fmla="*/ 233 h 471"/>
              <a:gd name="T44" fmla="*/ 135 w 470"/>
              <a:gd name="T45" fmla="*/ 123 h 471"/>
              <a:gd name="T46" fmla="*/ 111 w 470"/>
              <a:gd name="T47" fmla="*/ 99 h 471"/>
              <a:gd name="T48" fmla="*/ 112 w 470"/>
              <a:gd name="T49" fmla="*/ 91 h 471"/>
              <a:gd name="T50" fmla="*/ 120 w 470"/>
              <a:gd name="T51" fmla="*/ 90 h 471"/>
              <a:gd name="T52" fmla="*/ 144 w 470"/>
              <a:gd name="T53" fmla="*/ 114 h 471"/>
              <a:gd name="T54" fmla="*/ 135 w 470"/>
              <a:gd name="T55" fmla="*/ 123 h 471"/>
              <a:gd name="T56" fmla="*/ 113 w 470"/>
              <a:gd name="T57" fmla="*/ 144 h 471"/>
              <a:gd name="T58" fmla="*/ 89 w 470"/>
              <a:gd name="T59" fmla="*/ 120 h 471"/>
              <a:gd name="T60" fmla="*/ 91 w 470"/>
              <a:gd name="T61" fmla="*/ 112 h 471"/>
              <a:gd name="T62" fmla="*/ 99 w 470"/>
              <a:gd name="T63" fmla="*/ 111 h 471"/>
              <a:gd name="T64" fmla="*/ 123 w 470"/>
              <a:gd name="T65" fmla="*/ 135 h 471"/>
              <a:gd name="T66" fmla="*/ 113 w 470"/>
              <a:gd name="T67" fmla="*/ 144 h 471"/>
              <a:gd name="T68" fmla="*/ 156 w 470"/>
              <a:gd name="T69" fmla="*/ 111 h 471"/>
              <a:gd name="T70" fmla="*/ 172 w 470"/>
              <a:gd name="T71" fmla="*/ 111 h 471"/>
              <a:gd name="T72" fmla="*/ 193 w 470"/>
              <a:gd name="T73" fmla="*/ 131 h 471"/>
              <a:gd name="T74" fmla="*/ 179 w 470"/>
              <a:gd name="T75" fmla="*/ 180 h 471"/>
              <a:gd name="T76" fmla="*/ 131 w 470"/>
              <a:gd name="T77" fmla="*/ 193 h 471"/>
              <a:gd name="T78" fmla="*/ 110 w 470"/>
              <a:gd name="T79" fmla="*/ 173 h 471"/>
              <a:gd name="T80" fmla="*/ 110 w 470"/>
              <a:gd name="T81" fmla="*/ 156 h 471"/>
              <a:gd name="T82" fmla="*/ 156 w 470"/>
              <a:gd name="T83" fmla="*/ 111 h 471"/>
              <a:gd name="T84" fmla="*/ 7 w 470"/>
              <a:gd name="T85" fmla="*/ 70 h 471"/>
              <a:gd name="T86" fmla="*/ 7 w 470"/>
              <a:gd name="T87" fmla="*/ 44 h 471"/>
              <a:gd name="T88" fmla="*/ 44 w 470"/>
              <a:gd name="T89" fmla="*/ 7 h 471"/>
              <a:gd name="T90" fmla="*/ 70 w 470"/>
              <a:gd name="T91" fmla="*/ 7 h 471"/>
              <a:gd name="T92" fmla="*/ 83 w 470"/>
              <a:gd name="T93" fmla="*/ 21 h 471"/>
              <a:gd name="T94" fmla="*/ 20 w 470"/>
              <a:gd name="T95" fmla="*/ 83 h 471"/>
              <a:gd name="T96" fmla="*/ 7 w 470"/>
              <a:gd name="T97" fmla="*/ 7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 h="471">
                <a:moveTo>
                  <a:pt x="19" y="160"/>
                </a:moveTo>
                <a:cubicBezTo>
                  <a:pt x="3" y="144"/>
                  <a:pt x="3" y="118"/>
                  <a:pt x="19" y="102"/>
                </a:cubicBezTo>
                <a:cubicBezTo>
                  <a:pt x="101" y="19"/>
                  <a:pt x="101" y="19"/>
                  <a:pt x="101" y="19"/>
                </a:cubicBezTo>
                <a:cubicBezTo>
                  <a:pt x="117" y="3"/>
                  <a:pt x="144" y="3"/>
                  <a:pt x="160" y="19"/>
                </a:cubicBezTo>
                <a:cubicBezTo>
                  <a:pt x="454" y="314"/>
                  <a:pt x="454" y="314"/>
                  <a:pt x="454" y="314"/>
                </a:cubicBezTo>
                <a:cubicBezTo>
                  <a:pt x="470" y="330"/>
                  <a:pt x="470" y="356"/>
                  <a:pt x="454" y="372"/>
                </a:cubicBezTo>
                <a:cubicBezTo>
                  <a:pt x="372" y="455"/>
                  <a:pt x="372" y="455"/>
                  <a:pt x="372" y="455"/>
                </a:cubicBezTo>
                <a:cubicBezTo>
                  <a:pt x="356" y="471"/>
                  <a:pt x="330" y="471"/>
                  <a:pt x="314" y="455"/>
                </a:cubicBezTo>
                <a:cubicBezTo>
                  <a:pt x="19" y="160"/>
                  <a:pt x="19" y="160"/>
                  <a:pt x="19" y="160"/>
                </a:cubicBezTo>
                <a:close/>
                <a:moveTo>
                  <a:pt x="176" y="278"/>
                </a:moveTo>
                <a:cubicBezTo>
                  <a:pt x="346" y="245"/>
                  <a:pt x="346" y="245"/>
                  <a:pt x="346" y="245"/>
                </a:cubicBezTo>
                <a:cubicBezTo>
                  <a:pt x="140" y="39"/>
                  <a:pt x="140" y="39"/>
                  <a:pt x="140" y="39"/>
                </a:cubicBezTo>
                <a:cubicBezTo>
                  <a:pt x="135" y="33"/>
                  <a:pt x="126" y="33"/>
                  <a:pt x="121" y="39"/>
                </a:cubicBezTo>
                <a:cubicBezTo>
                  <a:pt x="39" y="121"/>
                  <a:pt x="39" y="121"/>
                  <a:pt x="39" y="121"/>
                </a:cubicBezTo>
                <a:cubicBezTo>
                  <a:pt x="33" y="126"/>
                  <a:pt x="33" y="135"/>
                  <a:pt x="39" y="140"/>
                </a:cubicBezTo>
                <a:cubicBezTo>
                  <a:pt x="176" y="278"/>
                  <a:pt x="176" y="278"/>
                  <a:pt x="176" y="278"/>
                </a:cubicBezTo>
                <a:close/>
                <a:moveTo>
                  <a:pt x="222" y="233"/>
                </a:moveTo>
                <a:cubicBezTo>
                  <a:pt x="177" y="188"/>
                  <a:pt x="177" y="188"/>
                  <a:pt x="177" y="188"/>
                </a:cubicBezTo>
                <a:cubicBezTo>
                  <a:pt x="179" y="186"/>
                  <a:pt x="181" y="185"/>
                  <a:pt x="183" y="183"/>
                </a:cubicBezTo>
                <a:cubicBezTo>
                  <a:pt x="184" y="181"/>
                  <a:pt x="186" y="179"/>
                  <a:pt x="188" y="178"/>
                </a:cubicBezTo>
                <a:cubicBezTo>
                  <a:pt x="232" y="222"/>
                  <a:pt x="232" y="222"/>
                  <a:pt x="232" y="222"/>
                </a:cubicBezTo>
                <a:cubicBezTo>
                  <a:pt x="222" y="233"/>
                  <a:pt x="222" y="233"/>
                  <a:pt x="222" y="233"/>
                </a:cubicBezTo>
                <a:close/>
                <a:moveTo>
                  <a:pt x="135" y="123"/>
                </a:moveTo>
                <a:cubicBezTo>
                  <a:pt x="111" y="99"/>
                  <a:pt x="111" y="99"/>
                  <a:pt x="111" y="99"/>
                </a:cubicBezTo>
                <a:cubicBezTo>
                  <a:pt x="109" y="97"/>
                  <a:pt x="109" y="94"/>
                  <a:pt x="112" y="91"/>
                </a:cubicBezTo>
                <a:cubicBezTo>
                  <a:pt x="114" y="89"/>
                  <a:pt x="118" y="88"/>
                  <a:pt x="120" y="90"/>
                </a:cubicBezTo>
                <a:cubicBezTo>
                  <a:pt x="144" y="114"/>
                  <a:pt x="144" y="114"/>
                  <a:pt x="144" y="114"/>
                </a:cubicBezTo>
                <a:cubicBezTo>
                  <a:pt x="135" y="123"/>
                  <a:pt x="135" y="123"/>
                  <a:pt x="135" y="123"/>
                </a:cubicBezTo>
                <a:close/>
                <a:moveTo>
                  <a:pt x="113" y="144"/>
                </a:moveTo>
                <a:cubicBezTo>
                  <a:pt x="89" y="120"/>
                  <a:pt x="89" y="120"/>
                  <a:pt x="89" y="120"/>
                </a:cubicBezTo>
                <a:cubicBezTo>
                  <a:pt x="88" y="118"/>
                  <a:pt x="88" y="115"/>
                  <a:pt x="91" y="112"/>
                </a:cubicBezTo>
                <a:cubicBezTo>
                  <a:pt x="93" y="110"/>
                  <a:pt x="97" y="109"/>
                  <a:pt x="99" y="111"/>
                </a:cubicBezTo>
                <a:cubicBezTo>
                  <a:pt x="123" y="135"/>
                  <a:pt x="123" y="135"/>
                  <a:pt x="123" y="135"/>
                </a:cubicBezTo>
                <a:cubicBezTo>
                  <a:pt x="113" y="144"/>
                  <a:pt x="113" y="144"/>
                  <a:pt x="113" y="144"/>
                </a:cubicBezTo>
                <a:close/>
                <a:moveTo>
                  <a:pt x="156" y="111"/>
                </a:moveTo>
                <a:cubicBezTo>
                  <a:pt x="161" y="106"/>
                  <a:pt x="168" y="106"/>
                  <a:pt x="172" y="111"/>
                </a:cubicBezTo>
                <a:cubicBezTo>
                  <a:pt x="193" y="131"/>
                  <a:pt x="193" y="131"/>
                  <a:pt x="193" y="131"/>
                </a:cubicBezTo>
                <a:cubicBezTo>
                  <a:pt x="203" y="141"/>
                  <a:pt x="197" y="163"/>
                  <a:pt x="179" y="180"/>
                </a:cubicBezTo>
                <a:cubicBezTo>
                  <a:pt x="162" y="197"/>
                  <a:pt x="141" y="203"/>
                  <a:pt x="131" y="193"/>
                </a:cubicBezTo>
                <a:cubicBezTo>
                  <a:pt x="110" y="173"/>
                  <a:pt x="110" y="173"/>
                  <a:pt x="110" y="173"/>
                </a:cubicBezTo>
                <a:cubicBezTo>
                  <a:pt x="106" y="168"/>
                  <a:pt x="106" y="161"/>
                  <a:pt x="110" y="156"/>
                </a:cubicBezTo>
                <a:cubicBezTo>
                  <a:pt x="156" y="111"/>
                  <a:pt x="156" y="111"/>
                  <a:pt x="156" y="111"/>
                </a:cubicBezTo>
                <a:close/>
                <a:moveTo>
                  <a:pt x="7" y="70"/>
                </a:moveTo>
                <a:cubicBezTo>
                  <a:pt x="0" y="63"/>
                  <a:pt x="0" y="51"/>
                  <a:pt x="7" y="44"/>
                </a:cubicBezTo>
                <a:cubicBezTo>
                  <a:pt x="44" y="7"/>
                  <a:pt x="44" y="7"/>
                  <a:pt x="44" y="7"/>
                </a:cubicBezTo>
                <a:cubicBezTo>
                  <a:pt x="51" y="0"/>
                  <a:pt x="62" y="0"/>
                  <a:pt x="70" y="7"/>
                </a:cubicBezTo>
                <a:cubicBezTo>
                  <a:pt x="83" y="21"/>
                  <a:pt x="83" y="21"/>
                  <a:pt x="83" y="21"/>
                </a:cubicBezTo>
                <a:cubicBezTo>
                  <a:pt x="20" y="83"/>
                  <a:pt x="20" y="83"/>
                  <a:pt x="20" y="83"/>
                </a:cubicBezTo>
                <a:cubicBezTo>
                  <a:pt x="7" y="70"/>
                  <a:pt x="7" y="70"/>
                  <a:pt x="7"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5" name="文本框 14"/>
          <p:cNvSpPr txBox="1"/>
          <p:nvPr/>
        </p:nvSpPr>
        <p:spPr>
          <a:xfrm>
            <a:off x="596265" y="1170305"/>
            <a:ext cx="5693410" cy="474980"/>
          </a:xfrm>
          <a:prstGeom prst="rect">
            <a:avLst/>
          </a:prstGeom>
          <a:noFill/>
        </p:spPr>
        <p:txBody>
          <a:bodyPr wrap="square" rtlCol="0">
            <a:noAutofit/>
            <a:scene3d>
              <a:camera prst="orthographicFront"/>
              <a:lightRig rig="threePt" dir="t"/>
            </a:scene3d>
          </a:bodyPr>
          <a:p>
            <a:r>
              <a:rPr lang="zh-CN" altLang="en-US" sz="3200" dirty="0" smtClean="0">
                <a:ln w="22225">
                  <a:solidFill>
                    <a:schemeClr val="accent2"/>
                  </a:solidFill>
                  <a:prstDash val="solid"/>
                </a:ln>
                <a:solidFill>
                  <a:schemeClr val="accent2">
                    <a:lumMod val="40000"/>
                    <a:lumOff val="60000"/>
                  </a:schemeClr>
                </a:solidFill>
                <a:effectLst/>
                <a:latin typeface="+mj-ea"/>
                <a:ea typeface="+mj-ea"/>
                <a:sym typeface="+mn-ea"/>
              </a:rPr>
              <a:t>创新点</a:t>
            </a:r>
            <a:endParaRPr lang="zh-CN" altLang="en-US" sz="3200" dirty="0" smtClean="0">
              <a:ln w="22225">
                <a:solidFill>
                  <a:schemeClr val="accent2"/>
                </a:solidFill>
                <a:prstDash val="solid"/>
              </a:ln>
              <a:solidFill>
                <a:schemeClr val="accent2">
                  <a:lumMod val="40000"/>
                  <a:lumOff val="60000"/>
                </a:schemeClr>
              </a:solidFill>
              <a:effectLst/>
              <a:latin typeface="+mj-ea"/>
              <a:ea typeface="+mj-ea"/>
            </a:endParaRPr>
          </a:p>
        </p:txBody>
      </p:sp>
      <p:sp>
        <p:nvSpPr>
          <p:cNvPr id="16" name="文本框 15"/>
          <p:cNvSpPr txBox="1"/>
          <p:nvPr/>
        </p:nvSpPr>
        <p:spPr>
          <a:xfrm>
            <a:off x="1964690" y="4192905"/>
            <a:ext cx="9667875" cy="2078990"/>
          </a:xfrm>
          <a:prstGeom prst="rect">
            <a:avLst/>
          </a:prstGeom>
          <a:noFill/>
        </p:spPr>
        <p:txBody>
          <a:bodyPr wrap="square" rtlCol="0">
            <a:noAutofit/>
          </a:bodyPr>
          <a:p>
            <a:r>
              <a:rPr lang="zh-CN" altLang="en-US" sz="2000" b="1" dirty="0">
                <a:latin typeface="+mj-ea"/>
                <a:ea typeface="+mj-ea"/>
                <a:sym typeface="+mn-ea"/>
              </a:rPr>
              <a:t>优化配比，提高安全性</a:t>
            </a:r>
            <a:endParaRPr lang="zh-CN" altLang="en-US" sz="2000" b="1" dirty="0">
              <a:latin typeface="+mj-ea"/>
              <a:ea typeface="+mj-ea"/>
              <a:sym typeface="+mn-ea"/>
            </a:endParaRPr>
          </a:p>
          <a:p>
            <a:pPr eaLnBrk="1" latinLnBrk="0" hangingPunct="1">
              <a:lnSpc>
                <a:spcPts val="2960"/>
              </a:lnSpc>
            </a:pPr>
            <a:r>
              <a:rPr lang="zh-CN" altLang="zh-CN" dirty="0">
                <a:latin typeface="+mj-ea"/>
                <a:ea typeface="+mj-ea"/>
                <a:sym typeface="+mn-ea"/>
              </a:rPr>
              <a:t>处方研究优化了氯化钠的配比，使产品渗透压与人体血浆等渗，并且在生产工艺中去除了活性炭，在确保产品细菌内毒素安全的前提下，有效避免了使用活性炭引入的不明杂质和无法在工艺中去除的细微不溶性微粒，质量研究针对杂质谱、元素杂质、基因毒杂质等进行系统研究，并提高了杂质控制要求，进一步提高了药品的安全性</a:t>
            </a:r>
            <a:endParaRPr lang="en-US" altLang="zh-CN" dirty="0">
              <a:latin typeface="+mj-ea"/>
              <a:ea typeface="+mj-ea"/>
            </a:endParaRPr>
          </a:p>
          <a:p>
            <a:endParaRPr lang="en-US" altLang="zh-CN"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mc:Choice>
    <mc:Fallback>
      <p:transition spd="slow" advClick="0" advTm="3000"/>
    </mc:Fallback>
  </mc:AlternateContent>
  <p:timing>
    <p:tnLst>
      <p:par>
        <p:cTn id="1" dur="indefinite" restart="never" nodeType="tmRoot"/>
      </p:par>
    </p:tn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p="http://schemas.openxmlformats.org/presentationml/2006/main">
  <p:tag name="KSO_WM_UNIT_PLACING_PICTURE_USER_VIEWPORT" val="{&quot;height&quot;:7017,&quot;width&quot;:17267}"/>
</p:tagLst>
</file>

<file path=ppt/tags/tag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p="http://schemas.openxmlformats.org/presentationml/2006/main">
  <p:tag name="KSO_WM_UNIT_PLACING_PICTURE_USER_VIEWPORT" val="{&quot;height&quot;:6629,&quot;width&quot;:12109}"/>
</p:tagLst>
</file>

<file path=ppt/tags/tag5.xml><?xml version="1.0" encoding="utf-8"?>
<p:tagLst xmlns:p="http://schemas.openxmlformats.org/presentationml/2006/main">
  <p:tag name="KSO_WM_UNIT_TABLE_BEAUTIFY" val="smartTable{9b6c5d57-6f40-4d6f-95c6-b14e3af7dd9f}"/>
  <p:tag name="TABLE_ENDDRAG_ORIGIN_RECT" val="824*329"/>
  <p:tag name="TABLE_ENDDRAG_RECT" val="86*177*824*329"/>
</p:tagLst>
</file>

<file path=ppt/tags/tag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08"/>
  <p:tag name="KSO_WPP_MARK_KEY" val="825f944d-2715-48ec-8d7d-e18eaa08ae0b"/>
  <p:tag name="COMMONDATA" val="eyJoZGlkIjoiNjAwNmI2NTA5YmMzN2UyZmU2NTg2NDI5YzYwOTc0ODcifQ=="/>
</p:tagLst>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3064</Words>
  <Application>WPS 演示</Application>
  <PresentationFormat>自定义</PresentationFormat>
  <Paragraphs>189</Paragraphs>
  <Slides>11</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宋体</vt:lpstr>
      <vt:lpstr>Wingdings</vt:lpstr>
      <vt:lpstr>Calibri</vt:lpstr>
      <vt:lpstr>微软雅黑</vt:lpstr>
      <vt:lpstr>华文细黑</vt:lpstr>
      <vt:lpstr>Wingdings</vt:lpstr>
      <vt:lpstr>Times New Roman</vt:lpstr>
      <vt:lpstr>Arial Unicode MS</vt:lpstr>
      <vt:lpstr>自定义设计方案</vt:lpstr>
      <vt:lpstr>PowerPoint 演示文稿</vt:lpstr>
      <vt:lpstr>+</vt:lpstr>
      <vt:lpstr>PowerPoint 演示文稿</vt:lpstr>
      <vt:lpstr>PowerPoint 演示文稿</vt:lpstr>
      <vt:lpstr>PowerPoint 演示文稿</vt:lpstr>
      <vt:lpstr>PowerPoint 演示文稿</vt:lpstr>
      <vt:lpstr>PowerPoint 演示文稿</vt:lpstr>
      <vt:lpstr>PowerPoint 演示文稿</vt:lpstr>
      <vt:lpstr>创新性</vt:lpstr>
      <vt:lpstr>创新性</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dc:title>
  <dc:creator/>
  <cp:lastModifiedBy>不言放弃</cp:lastModifiedBy>
  <cp:revision>20</cp:revision>
  <dcterms:created xsi:type="dcterms:W3CDTF">2017-04-05T10:58:00Z</dcterms:created>
  <dcterms:modified xsi:type="dcterms:W3CDTF">2023-07-14T05:28:04Z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2609AB1AC3C44D03AF1E606FF5CAE534</vt:lpwstr>
  </property>
  <property fmtid="{D5CDD505-2E9C-101B-9397-08002B2CF9AE}" pid="3" name="KSOProductBuildVer">
    <vt:lpwstr>2052-11.1.0.12763</vt:lpwstr>
  </property>
</Properties>
</file>