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Lst>
  <p:notesMasterIdLst>
    <p:notesMasterId r:id="rId11"/>
  </p:notesMasterIdLst>
  <p:sldIdLst>
    <p:sldId id="256" r:id="rId2"/>
    <p:sldId id="257" r:id="rId3"/>
    <p:sldId id="258" r:id="rId4"/>
    <p:sldId id="259" r:id="rId5"/>
    <p:sldId id="262" r:id="rId6"/>
    <p:sldId id="269" r:id="rId7"/>
    <p:sldId id="265" r:id="rId8"/>
    <p:sldId id="268" r:id="rId9"/>
    <p:sldId id="263" r:id="rId1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4979"/>
    <a:srgbClr val="19AA94"/>
    <a:srgbClr val="13867A"/>
    <a:srgbClr val="FE5000"/>
    <a:srgbClr val="DF508A"/>
    <a:srgbClr val="D071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1" autoAdjust="0"/>
    <p:restoredTop sz="93438" autoAdjust="0"/>
  </p:normalViewPr>
  <p:slideViewPr>
    <p:cSldViewPr snapToGrid="0">
      <p:cViewPr varScale="1">
        <p:scale>
          <a:sx n="59" d="100"/>
          <a:sy n="59" d="100"/>
        </p:scale>
        <p:origin x="916" y="52"/>
      </p:cViewPr>
      <p:guideLst/>
    </p:cSldViewPr>
  </p:slideViewPr>
  <p:notesTextViewPr>
    <p:cViewPr>
      <p:scale>
        <a:sx n="133" d="100"/>
        <a:sy n="133"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Users\chenying\Desktop\sucra_scores&#30011;&#22270;.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bg1">
                <a:lumMod val="85000"/>
              </a:schemeClr>
            </a:solidFill>
            <a:ln w="19050">
              <a:noFill/>
            </a:ln>
            <a:effectLst>
              <a:outerShdw blurRad="50800" dist="38100" dir="2700000" algn="tl" rotWithShape="0">
                <a:prstClr val="black">
                  <a:alpha val="40000"/>
                </a:prstClr>
              </a:outerShdw>
            </a:effectLst>
          </c:spPr>
          <c:dPt>
            <c:idx val="0"/>
            <c:bubble3D val="0"/>
            <c:spPr>
              <a:solidFill>
                <a:schemeClr val="accent5"/>
              </a:solidFill>
              <a:ln w="19050">
                <a:noFill/>
              </a:ln>
              <a:effectLst>
                <a:outerShdw blurRad="50800" dist="38100" dir="2700000" algn="tl" rotWithShape="0">
                  <a:prstClr val="black">
                    <a:alpha val="11000"/>
                  </a:prstClr>
                </a:outerShdw>
              </a:effectLst>
            </c:spPr>
            <c:extLst>
              <c:ext xmlns:c16="http://schemas.microsoft.com/office/drawing/2014/chart" uri="{C3380CC4-5D6E-409C-BE32-E72D297353CC}">
                <c16:uniqueId val="{00000001-B415-48D4-8C72-22B72179F4A4}"/>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B415-48D4-8C72-22B72179F4A4}"/>
              </c:ext>
            </c:extLst>
          </c:dPt>
          <c:cat>
            <c:strRef>
              <c:f>Sheet1!$A$2:$A$3</c:f>
              <c:strCache>
                <c:ptCount val="2"/>
                <c:pt idx="0">
                  <c:v>第一季度</c:v>
                </c:pt>
                <c:pt idx="1">
                  <c:v>第二季度</c:v>
                </c:pt>
              </c:strCache>
            </c:strRef>
          </c:cat>
          <c:val>
            <c:numRef>
              <c:f>Sheet1!$B$2:$B$3</c:f>
              <c:numCache>
                <c:formatCode>General</c:formatCode>
                <c:ptCount val="2"/>
                <c:pt idx="0">
                  <c:v>47.9</c:v>
                </c:pt>
                <c:pt idx="1">
                  <c:v>52.1</c:v>
                </c:pt>
              </c:numCache>
            </c:numRef>
          </c:val>
          <c:extLst>
            <c:ext xmlns:c16="http://schemas.microsoft.com/office/drawing/2014/chart" uri="{C3380CC4-5D6E-409C-BE32-E72D297353CC}">
              <c16:uniqueId val="{00000004-B415-48D4-8C72-22B72179F4A4}"/>
            </c:ext>
          </c:extLst>
        </c:ser>
        <c:dLbls>
          <c:showLegendKey val="0"/>
          <c:showVal val="0"/>
          <c:showCatName val="0"/>
          <c:showSerName val="0"/>
          <c:showPercent val="0"/>
          <c:showBubbleSize val="0"/>
          <c:showLeaderLines val="1"/>
        </c:dLbls>
        <c:firstSliceAng val="0"/>
        <c:holeSize val="59"/>
      </c:doughnutChart>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bg1">
                <a:lumMod val="85000"/>
              </a:schemeClr>
            </a:solidFill>
            <a:ln w="19050">
              <a:noFill/>
            </a:ln>
            <a:effectLst>
              <a:outerShdw blurRad="50800" dist="38100" dir="2700000" algn="tl" rotWithShape="0">
                <a:prstClr val="black">
                  <a:alpha val="40000"/>
                </a:prstClr>
              </a:outerShdw>
            </a:effectLst>
          </c:spPr>
          <c:dPt>
            <c:idx val="0"/>
            <c:bubble3D val="0"/>
            <c:spPr>
              <a:solidFill>
                <a:schemeClr val="accent5"/>
              </a:solidFill>
              <a:ln w="19050">
                <a:noFill/>
              </a:ln>
              <a:effectLst>
                <a:outerShdw blurRad="50800" dist="38100" dir="2700000" algn="tl" rotWithShape="0">
                  <a:prstClr val="black">
                    <a:alpha val="11000"/>
                  </a:prstClr>
                </a:outerShdw>
              </a:effectLst>
            </c:spPr>
            <c:extLst>
              <c:ext xmlns:c16="http://schemas.microsoft.com/office/drawing/2014/chart" uri="{C3380CC4-5D6E-409C-BE32-E72D297353CC}">
                <c16:uniqueId val="{00000001-B415-48D4-8C72-22B72179F4A4}"/>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B415-48D4-8C72-22B72179F4A4}"/>
              </c:ext>
            </c:extLst>
          </c:dPt>
          <c:cat>
            <c:strRef>
              <c:f>Sheet1!$A$2:$A$3</c:f>
              <c:strCache>
                <c:ptCount val="2"/>
                <c:pt idx="0">
                  <c:v>第一季度</c:v>
                </c:pt>
                <c:pt idx="1">
                  <c:v>第二季度</c:v>
                </c:pt>
              </c:strCache>
            </c:strRef>
          </c:cat>
          <c:val>
            <c:numRef>
              <c:f>Sheet1!$B$2:$B$3</c:f>
              <c:numCache>
                <c:formatCode>General</c:formatCode>
                <c:ptCount val="2"/>
                <c:pt idx="0">
                  <c:v>86.3</c:v>
                </c:pt>
                <c:pt idx="1">
                  <c:v>13.700000000000003</c:v>
                </c:pt>
              </c:numCache>
            </c:numRef>
          </c:val>
          <c:extLst>
            <c:ext xmlns:c16="http://schemas.microsoft.com/office/drawing/2014/chart" uri="{C3380CC4-5D6E-409C-BE32-E72D297353CC}">
              <c16:uniqueId val="{00000004-B415-48D4-8C72-22B72179F4A4}"/>
            </c:ext>
          </c:extLst>
        </c:ser>
        <c:dLbls>
          <c:showLegendKey val="0"/>
          <c:showVal val="0"/>
          <c:showCatName val="0"/>
          <c:showSerName val="0"/>
          <c:showPercent val="0"/>
          <c:showBubbleSize val="0"/>
          <c:showLeaderLines val="1"/>
        </c:dLbls>
        <c:firstSliceAng val="0"/>
        <c:holeSize val="59"/>
      </c:doughnutChart>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sucra_scores!$D$1</c:f>
              <c:strCache>
                <c:ptCount val="1"/>
                <c:pt idx="0">
                  <c:v>mPFS</c:v>
                </c:pt>
              </c:strCache>
            </c:strRef>
          </c:tx>
          <c:spPr>
            <a:solidFill>
              <a:srgbClr val="0070C0"/>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400" b="1" i="0" u="none" strike="noStrike" kern="1200" baseline="0">
                    <a:solidFill>
                      <a:schemeClr val="tx1"/>
                    </a:solidFill>
                    <a:latin typeface="Times New Roman" panose="02020603050405020304" charset="0"/>
                    <a:ea typeface="Times New Roman" panose="02020603050405020304" charset="0"/>
                    <a:cs typeface="Times New Roman" panose="02020603050405020304" charset="0"/>
                    <a:sym typeface="Times New Roman" panose="0202060305040502030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sucra_scores!$A$2:$A$6</c:f>
              <c:strCache>
                <c:ptCount val="3"/>
                <c:pt idx="0">
                  <c:v>戈来雷塞</c:v>
                </c:pt>
                <c:pt idx="1">
                  <c:v>氟泽雷塞</c:v>
                </c:pt>
                <c:pt idx="2">
                  <c:v>格索雷塞</c:v>
                </c:pt>
              </c:strCache>
              <c:extLst/>
            </c:strRef>
          </c:cat>
          <c:val>
            <c:numRef>
              <c:f>sucra_scores!$D$2:$D$6</c:f>
              <c:numCache>
                <c:formatCode>General</c:formatCode>
                <c:ptCount val="3"/>
                <c:pt idx="0">
                  <c:v>0.53</c:v>
                </c:pt>
                <c:pt idx="1">
                  <c:v>0.56000000000000005</c:v>
                </c:pt>
                <c:pt idx="2">
                  <c:v>0.52</c:v>
                </c:pt>
              </c:numCache>
              <c:extLst/>
            </c:numRef>
          </c:val>
          <c:extLst>
            <c:ext xmlns:c16="http://schemas.microsoft.com/office/drawing/2014/chart" uri="{C3380CC4-5D6E-409C-BE32-E72D297353CC}">
              <c16:uniqueId val="{00000000-C8C7-4F9E-A2CA-FCFD71C15160}"/>
            </c:ext>
          </c:extLst>
        </c:ser>
        <c:ser>
          <c:idx val="3"/>
          <c:order val="3"/>
          <c:tx>
            <c:strRef>
              <c:f>sucra_scores!$E$1</c:f>
              <c:strCache>
                <c:ptCount val="1"/>
                <c:pt idx="0">
                  <c:v>TRAEs</c:v>
                </c:pt>
              </c:strCache>
            </c:strRef>
          </c:tx>
          <c:spPr>
            <a:solidFill>
              <a:srgbClr val="81AEA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400" b="1" i="0" u="none" strike="noStrike" kern="1200" baseline="0">
                    <a:solidFill>
                      <a:schemeClr val="tx1"/>
                    </a:solidFill>
                    <a:latin typeface="Times New Roman" panose="02020603050405020304" charset="0"/>
                    <a:ea typeface="Times New Roman" panose="02020603050405020304" charset="0"/>
                    <a:cs typeface="Times New Roman" panose="02020603050405020304" charset="0"/>
                    <a:sym typeface="Times New Roman" panose="0202060305040502030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sucra_scores!$A$2:$A$6</c:f>
              <c:strCache>
                <c:ptCount val="3"/>
                <c:pt idx="0">
                  <c:v>戈来雷塞</c:v>
                </c:pt>
                <c:pt idx="1">
                  <c:v>氟泽雷塞</c:v>
                </c:pt>
                <c:pt idx="2">
                  <c:v>格索雷塞</c:v>
                </c:pt>
              </c:strCache>
              <c:extLst/>
            </c:strRef>
          </c:cat>
          <c:val>
            <c:numRef>
              <c:f>sucra_scores!$E$2:$E$6</c:f>
              <c:numCache>
                <c:formatCode>General</c:formatCode>
                <c:ptCount val="3"/>
                <c:pt idx="0">
                  <c:v>0.53</c:v>
                </c:pt>
                <c:pt idx="1">
                  <c:v>0.48</c:v>
                </c:pt>
                <c:pt idx="2">
                  <c:v>0.44</c:v>
                </c:pt>
              </c:numCache>
              <c:extLst/>
            </c:numRef>
          </c:val>
          <c:extLst>
            <c:ext xmlns:c16="http://schemas.microsoft.com/office/drawing/2014/chart" uri="{C3380CC4-5D6E-409C-BE32-E72D297353CC}">
              <c16:uniqueId val="{00000001-C8C7-4F9E-A2CA-FCFD71C15160}"/>
            </c:ext>
          </c:extLst>
        </c:ser>
        <c:dLbls>
          <c:showLegendKey val="0"/>
          <c:showVal val="1"/>
          <c:showCatName val="0"/>
          <c:showSerName val="0"/>
          <c:showPercent val="0"/>
          <c:showBubbleSize val="0"/>
        </c:dLbls>
        <c:gapWidth val="246"/>
        <c:overlap val="-28"/>
        <c:axId val="326787515"/>
        <c:axId val="352366352"/>
        <c:extLst>
          <c:ext xmlns:c15="http://schemas.microsoft.com/office/drawing/2012/chart" uri="{02D57815-91ED-43cb-92C2-25804820EDAC}">
            <c15:filteredBarSeries>
              <c15:ser>
                <c:idx val="0"/>
                <c:order val="0"/>
                <c:tx>
                  <c:strRef>
                    <c:extLst>
                      <c:ext uri="{02D57815-91ED-43cb-92C2-25804820EDAC}">
                        <c15:formulaRef>
                          <c15:sqref>sucra_scores!$B$1</c15:sqref>
                        </c15:formulaRef>
                      </c:ext>
                    </c:extLst>
                    <c:strCache>
                      <c:ptCount val="1"/>
                      <c:pt idx="0">
                        <c:v>ORR</c:v>
                      </c:pt>
                    </c:strCache>
                  </c:strRef>
                </c:tx>
                <c:spPr>
                  <a:solidFill>
                    <a:srgbClr val="3DB8BF"/>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tx1">
                              <a:lumMod val="75000"/>
                              <a:lumOff val="25000"/>
                            </a:schemeClr>
                          </a:solidFill>
                          <a:latin typeface="Times New Roman" panose="02020603050405020304" charset="0"/>
                          <a:ea typeface="Times New Roman" panose="02020603050405020304" charset="0"/>
                          <a:cs typeface="Times New Roman" panose="02020603050405020304" charset="0"/>
                          <a:sym typeface="Times New Roman" panose="02020603050405020304" charset="0"/>
                        </a:defRPr>
                      </a:pPr>
                      <a:endParaRPr lang="zh-CN"/>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sucra_scores!$A$2:$A$6</c15:sqref>
                        </c15:formulaRef>
                      </c:ext>
                    </c:extLst>
                    <c:strCache>
                      <c:ptCount val="3"/>
                      <c:pt idx="0">
                        <c:v>戈来雷塞</c:v>
                      </c:pt>
                      <c:pt idx="1">
                        <c:v>氟泽雷塞</c:v>
                      </c:pt>
                      <c:pt idx="2">
                        <c:v>格索雷塞</c:v>
                      </c:pt>
                    </c:strCache>
                  </c:strRef>
                </c:cat>
                <c:val>
                  <c:numRef>
                    <c:extLst>
                      <c:ext uri="{02D57815-91ED-43cb-92C2-25804820EDAC}">
                        <c15:formulaRef>
                          <c15:sqref>sucra_scores!$B$2:$B$6</c15:sqref>
                        </c15:formulaRef>
                      </c:ext>
                    </c:extLst>
                    <c:numCache>
                      <c:formatCode>General</c:formatCode>
                      <c:ptCount val="3"/>
                      <c:pt idx="0">
                        <c:v>0.49</c:v>
                      </c:pt>
                      <c:pt idx="1">
                        <c:v>0.51</c:v>
                      </c:pt>
                      <c:pt idx="2">
                        <c:v>0.52</c:v>
                      </c:pt>
                    </c:numCache>
                  </c:numRef>
                </c:val>
                <c:extLst>
                  <c:ext xmlns:c16="http://schemas.microsoft.com/office/drawing/2014/chart" uri="{C3380CC4-5D6E-409C-BE32-E72D297353CC}">
                    <c16:uniqueId val="{00000002-C8C7-4F9E-A2CA-FCFD71C15160}"/>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sucra_scores!$C$1</c15:sqref>
                        </c15:formulaRef>
                      </c:ext>
                    </c:extLst>
                    <c:strCache>
                      <c:ptCount val="1"/>
                      <c:pt idx="0">
                        <c:v>DCR</c:v>
                      </c:pt>
                    </c:strCache>
                  </c:strRef>
                </c:tx>
                <c:spPr>
                  <a:solidFill>
                    <a:srgbClr val="D07D63"/>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tx1">
                              <a:lumMod val="75000"/>
                              <a:lumOff val="25000"/>
                            </a:schemeClr>
                          </a:solidFill>
                          <a:latin typeface="Times New Roman" panose="02020603050405020304" charset="0"/>
                          <a:ea typeface="Times New Roman" panose="02020603050405020304" charset="0"/>
                          <a:cs typeface="Times New Roman" panose="02020603050405020304" charset="0"/>
                          <a:sym typeface="Times New Roman" panose="02020603050405020304" charset="0"/>
                        </a:defRPr>
                      </a:pPr>
                      <a:endParaRPr lang="zh-CN"/>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sucra_scores!$A$2:$A$6</c15:sqref>
                        </c15:formulaRef>
                      </c:ext>
                    </c:extLst>
                    <c:strCache>
                      <c:ptCount val="3"/>
                      <c:pt idx="0">
                        <c:v>戈来雷塞</c:v>
                      </c:pt>
                      <c:pt idx="1">
                        <c:v>氟泽雷塞</c:v>
                      </c:pt>
                      <c:pt idx="2">
                        <c:v>格索雷塞</c:v>
                      </c:pt>
                    </c:strCache>
                  </c:strRef>
                </c:cat>
                <c:val>
                  <c:numRef>
                    <c:extLst xmlns:c15="http://schemas.microsoft.com/office/drawing/2012/chart">
                      <c:ext xmlns:c15="http://schemas.microsoft.com/office/drawing/2012/chart" uri="{02D57815-91ED-43cb-92C2-25804820EDAC}">
                        <c15:formulaRef>
                          <c15:sqref>sucra_scores!$C$2:$C$6</c15:sqref>
                        </c15:formulaRef>
                      </c:ext>
                    </c:extLst>
                    <c:numCache>
                      <c:formatCode>General</c:formatCode>
                      <c:ptCount val="3"/>
                      <c:pt idx="0">
                        <c:v>0.49</c:v>
                      </c:pt>
                      <c:pt idx="1">
                        <c:v>0.52</c:v>
                      </c:pt>
                      <c:pt idx="2">
                        <c:v>0.56000000000000005</c:v>
                      </c:pt>
                    </c:numCache>
                  </c:numRef>
                </c:val>
                <c:extLst xmlns:c15="http://schemas.microsoft.com/office/drawing/2012/chart">
                  <c:ext xmlns:c16="http://schemas.microsoft.com/office/drawing/2014/chart" uri="{C3380CC4-5D6E-409C-BE32-E72D297353CC}">
                    <c16:uniqueId val="{00000003-C8C7-4F9E-A2CA-FCFD71C15160}"/>
                  </c:ext>
                </c:extLst>
              </c15:ser>
            </c15:filteredBarSeries>
          </c:ext>
        </c:extLst>
      </c:barChart>
      <c:catAx>
        <c:axId val="326787515"/>
        <c:scaling>
          <c:orientation val="minMax"/>
        </c:scaling>
        <c:delete val="0"/>
        <c:axPos val="b"/>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1600" b="1" i="0" u="none" strike="noStrike" kern="1200" baseline="0">
                <a:solidFill>
                  <a:schemeClr val="tx1"/>
                </a:solidFill>
                <a:latin typeface="华文中宋" panose="02010600040101010101" pitchFamily="2" charset="-122"/>
                <a:ea typeface="华文中宋" panose="02010600040101010101" pitchFamily="2" charset="-122"/>
                <a:cs typeface="华文中宋" panose="02010600040101010101" pitchFamily="2" charset="-122"/>
                <a:sym typeface="华文中宋" panose="02010600040101010101" pitchFamily="2" charset="-122"/>
              </a:defRPr>
            </a:pPr>
            <a:endParaRPr lang="zh-CN"/>
          </a:p>
        </c:txPr>
        <c:crossAx val="352366352"/>
        <c:crosses val="autoZero"/>
        <c:auto val="1"/>
        <c:lblAlgn val="ctr"/>
        <c:lblOffset val="100"/>
        <c:noMultiLvlLbl val="0"/>
      </c:catAx>
      <c:valAx>
        <c:axId val="352366352"/>
        <c:scaling>
          <c:orientation val="minMax"/>
        </c:scaling>
        <c:delete val="0"/>
        <c:axPos val="l"/>
        <c:numFmt formatCode="General" sourceLinked="1"/>
        <c:majorTickMark val="out"/>
        <c:minorTickMark val="none"/>
        <c:tickLblPos val="nextTo"/>
        <c:spPr>
          <a:noFill/>
          <a:ln>
            <a:noFill/>
          </a:ln>
          <a:effectLst/>
        </c:spPr>
        <c:txPr>
          <a:bodyPr rot="-60000000" spcFirstLastPara="0" vertOverflow="ellipsis" vert="horz" wrap="square" anchor="ctr" anchorCtr="1"/>
          <a:lstStyle/>
          <a:p>
            <a:pPr>
              <a:defRPr lang="zh-CN" sz="1600" b="0" i="0" u="none" strike="noStrike" kern="1200" baseline="0">
                <a:solidFill>
                  <a:schemeClr val="tx1"/>
                </a:solidFill>
                <a:latin typeface="Times New Roman" panose="02020603050405020304" charset="0"/>
                <a:ea typeface="Times New Roman" panose="02020603050405020304" charset="0"/>
                <a:cs typeface="Times New Roman" panose="02020603050405020304" charset="0"/>
                <a:sym typeface="Times New Roman" panose="02020603050405020304" charset="0"/>
              </a:defRPr>
            </a:pPr>
            <a:endParaRPr lang="zh-CN"/>
          </a:p>
        </c:txPr>
        <c:crossAx val="326787515"/>
        <c:crosses val="autoZero"/>
        <c:crossBetween val="between"/>
      </c:valAx>
      <c:spPr>
        <a:noFill/>
        <a:ln>
          <a:noFill/>
        </a:ln>
        <a:effectLst/>
      </c:spPr>
    </c:plotArea>
    <c:legend>
      <c:legendPos val="r"/>
      <c:legendEntry>
        <c:idx val="0"/>
        <c:txPr>
          <a:bodyPr rot="0" spcFirstLastPara="0" vertOverflow="ellipsis" vert="horz" wrap="square" anchor="ctr" anchorCtr="1"/>
          <a:lstStyle/>
          <a:p>
            <a:pPr>
              <a:defRPr lang="zh-CN" sz="1600" b="0" i="0" u="none" strike="noStrike" kern="1200" baseline="0">
                <a:solidFill>
                  <a:schemeClr val="tx1"/>
                </a:solidFill>
                <a:latin typeface="Times New Roman" panose="02020603050405020304" charset="0"/>
                <a:ea typeface="Times New Roman" panose="02020603050405020304" charset="0"/>
                <a:cs typeface="Times New Roman" panose="02020603050405020304" charset="0"/>
                <a:sym typeface="Times New Roman" panose="02020603050405020304" charset="0"/>
              </a:defRPr>
            </a:pPr>
            <a:endParaRPr lang="zh-CN"/>
          </a:p>
        </c:txPr>
      </c:legendEntry>
      <c:legendEntry>
        <c:idx val="1"/>
        <c:txPr>
          <a:bodyPr rot="0" spcFirstLastPara="0" vertOverflow="ellipsis" vert="horz" wrap="square" anchor="ctr" anchorCtr="1"/>
          <a:lstStyle/>
          <a:p>
            <a:pPr>
              <a:defRPr lang="zh-CN" sz="1600" b="0" i="0" u="none" strike="noStrike" kern="1200" baseline="0">
                <a:solidFill>
                  <a:schemeClr val="tx1"/>
                </a:solidFill>
                <a:latin typeface="Times New Roman" panose="02020603050405020304" charset="0"/>
                <a:ea typeface="Times New Roman" panose="02020603050405020304" charset="0"/>
                <a:cs typeface="Times New Roman" panose="02020603050405020304" charset="0"/>
                <a:sym typeface="Times New Roman" panose="02020603050405020304" charset="0"/>
              </a:defRPr>
            </a:pPr>
            <a:endParaRPr lang="zh-CN"/>
          </a:p>
        </c:txPr>
      </c:legendEntry>
      <c:overlay val="0"/>
      <c:spPr>
        <a:noFill/>
        <a:ln>
          <a:noFill/>
        </a:ln>
        <a:effectLst/>
      </c:spPr>
      <c:txPr>
        <a:bodyPr rot="0" spcFirstLastPara="0" vertOverflow="ellipsis" vert="horz" wrap="square" anchor="ctr" anchorCtr="1"/>
        <a:lstStyle/>
        <a:p>
          <a:pPr>
            <a:defRPr lang="zh-CN" sz="1600" b="0" i="0" u="none" strike="noStrike" kern="1200" baseline="0">
              <a:solidFill>
                <a:schemeClr val="tx1"/>
              </a:solidFill>
              <a:latin typeface="Times New Roman" panose="02020603050405020304" charset="0"/>
              <a:ea typeface="Times New Roman" panose="02020603050405020304" charset="0"/>
              <a:cs typeface="Times New Roman" panose="02020603050405020304" charset="0"/>
              <a:sym typeface="Times New Roman" panose="02020603050405020304" charset="0"/>
            </a:defRPr>
          </a:pPr>
          <a:endParaRPr lang="zh-CN"/>
        </a:p>
      </c:txPr>
    </c:legend>
    <c:plotVisOnly val="1"/>
    <c:dispBlanksAs val="gap"/>
    <c:showDLblsOverMax val="0"/>
    <c:extLst>
      <c:ext uri="{0b15fc19-7d7d-44ad-8c2d-2c3a37ce22c3}">
        <chartProps xmlns="https://web.wps.cn/et/2018/main" chartId="{7dde827e-560e-4a0f-9a5c-c0e6f08dc49f}"/>
      </c:ext>
    </c:extLst>
  </c:chart>
  <c:spPr>
    <a:noFill/>
    <a:ln w="9525" cap="flat" cmpd="sng" algn="ctr">
      <a:noFill/>
      <a:round/>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0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9AA1B6-83C6-4275-9C21-E1C9C760FBC1}" type="datetimeFigureOut">
              <a:rPr lang="zh-CN" altLang="en-US" smtClean="0"/>
              <a:t>2025/7/18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679238-15F2-4AF2-A9AB-D630B77D4530}" type="slidenum">
              <a:rPr lang="zh-CN" altLang="en-US" smtClean="0"/>
              <a:t>‹#›</a:t>
            </a:fld>
            <a:endParaRPr lang="zh-CN" altLang="en-US"/>
          </a:p>
        </p:txBody>
      </p:sp>
    </p:spTree>
    <p:extLst>
      <p:ext uri="{BB962C8B-B14F-4D97-AF65-F5344CB8AC3E}">
        <p14:creationId xmlns:p14="http://schemas.microsoft.com/office/powerpoint/2010/main" val="1202860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679238-15F2-4AF2-A9AB-D630B77D4530}" type="slidenum">
              <a:rPr lang="zh-CN" altLang="en-US" smtClean="0"/>
              <a:t>1</a:t>
            </a:fld>
            <a:endParaRPr lang="zh-CN" altLang="en-US"/>
          </a:p>
        </p:txBody>
      </p:sp>
    </p:spTree>
    <p:extLst>
      <p:ext uri="{BB962C8B-B14F-4D97-AF65-F5344CB8AC3E}">
        <p14:creationId xmlns:p14="http://schemas.microsoft.com/office/powerpoint/2010/main" val="1161603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5"/>
          </p:nvPr>
        </p:nvSpPr>
        <p:spPr/>
        <p:txBody>
          <a:bodyPr/>
          <a:lstStyle/>
          <a:p>
            <a:fld id="{AC679238-15F2-4AF2-A9AB-D630B77D4530}" type="slidenum">
              <a:rPr lang="zh-CN" altLang="en-US" smtClean="0"/>
              <a:t>2</a:t>
            </a:fld>
            <a:endParaRPr lang="zh-CN" altLang="en-US"/>
          </a:p>
        </p:txBody>
      </p:sp>
    </p:spTree>
    <p:extLst>
      <p:ext uri="{BB962C8B-B14F-4D97-AF65-F5344CB8AC3E}">
        <p14:creationId xmlns:p14="http://schemas.microsoft.com/office/powerpoint/2010/main" val="1224425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a:t>
            </a:r>
            <a:endParaRPr lang="zh-CN" altLang="en-US" dirty="0"/>
          </a:p>
        </p:txBody>
      </p:sp>
      <p:sp>
        <p:nvSpPr>
          <p:cNvPr id="4" name="灯片编号占位符 3"/>
          <p:cNvSpPr>
            <a:spLocks noGrp="1"/>
          </p:cNvSpPr>
          <p:nvPr>
            <p:ph type="sldNum" sz="quarter" idx="5"/>
          </p:nvPr>
        </p:nvSpPr>
        <p:spPr/>
        <p:txBody>
          <a:bodyPr/>
          <a:lstStyle/>
          <a:p>
            <a:fld id="{AC679238-15F2-4AF2-A9AB-D630B77D4530}" type="slidenum">
              <a:rPr lang="zh-CN" altLang="en-US" smtClean="0"/>
              <a:t>3</a:t>
            </a:fld>
            <a:endParaRPr lang="zh-CN" altLang="en-US"/>
          </a:p>
        </p:txBody>
      </p:sp>
    </p:spTree>
    <p:extLst>
      <p:ext uri="{BB962C8B-B14F-4D97-AF65-F5344CB8AC3E}">
        <p14:creationId xmlns:p14="http://schemas.microsoft.com/office/powerpoint/2010/main" val="3669031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679238-15F2-4AF2-A9AB-D630B77D4530}" type="slidenum">
              <a:rPr lang="zh-CN" altLang="en-US" smtClean="0"/>
              <a:t>4</a:t>
            </a:fld>
            <a:endParaRPr lang="zh-CN" altLang="en-US"/>
          </a:p>
        </p:txBody>
      </p:sp>
    </p:spTree>
    <p:extLst>
      <p:ext uri="{BB962C8B-B14F-4D97-AF65-F5344CB8AC3E}">
        <p14:creationId xmlns:p14="http://schemas.microsoft.com/office/powerpoint/2010/main" val="1972439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679238-15F2-4AF2-A9AB-D630B77D4530}" type="slidenum">
              <a:rPr lang="zh-CN" altLang="en-US" smtClean="0"/>
              <a:t>5</a:t>
            </a:fld>
            <a:endParaRPr lang="zh-CN" altLang="en-US"/>
          </a:p>
        </p:txBody>
      </p:sp>
    </p:spTree>
    <p:extLst>
      <p:ext uri="{BB962C8B-B14F-4D97-AF65-F5344CB8AC3E}">
        <p14:creationId xmlns:p14="http://schemas.microsoft.com/office/powerpoint/2010/main" val="2867898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EC1CD-B4B2-8706-A89D-DAEBA71BF35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2BB5177-70A8-FDDE-A403-203775558EE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B9C6970-B8A3-92A2-E6D1-DCE52682BA6E}"/>
              </a:ext>
            </a:extLst>
          </p:cNvPr>
          <p:cNvSpPr>
            <a:spLocks noGrp="1"/>
          </p:cNvSpPr>
          <p:nvPr>
            <p:ph type="body" idx="1"/>
          </p:nvPr>
        </p:nvSpPr>
        <p:spPr/>
        <p:txBody>
          <a:bodyPr/>
          <a:lstStyle/>
          <a:p>
            <a:endParaRPr lang="en-US" altLang="zh-CN" dirty="0"/>
          </a:p>
        </p:txBody>
      </p:sp>
      <p:sp>
        <p:nvSpPr>
          <p:cNvPr id="4" name="灯片编号占位符 3">
            <a:extLst>
              <a:ext uri="{FF2B5EF4-FFF2-40B4-BE49-F238E27FC236}">
                <a16:creationId xmlns:a16="http://schemas.microsoft.com/office/drawing/2014/main" id="{CC255C0A-A1D7-6565-3400-472937DF8C1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679238-15F2-4AF2-A9AB-D630B77D453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90418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679238-15F2-4AF2-A9AB-D630B77D453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91200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679238-15F2-4AF2-A9AB-D630B77D453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44615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679238-15F2-4AF2-A9AB-D630B77D4530}" type="slidenum">
              <a:rPr lang="zh-CN" altLang="en-US" smtClean="0"/>
              <a:t>9</a:t>
            </a:fld>
            <a:endParaRPr lang="zh-CN" altLang="en-US"/>
          </a:p>
        </p:txBody>
      </p:sp>
    </p:spTree>
    <p:extLst>
      <p:ext uri="{BB962C8B-B14F-4D97-AF65-F5344CB8AC3E}">
        <p14:creationId xmlns:p14="http://schemas.microsoft.com/office/powerpoint/2010/main" val="40702712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02AA95"/>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zh-CN" altLang="en-US"/>
              <a:t>单击此处编辑母版标题样式</a:t>
            </a:r>
            <a:endParaRPr lang="en-US" dirty="0"/>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日期占位符 3"/>
          <p:cNvSpPr>
            <a:spLocks noGrp="1"/>
          </p:cNvSpPr>
          <p:nvPr>
            <p:ph type="dt" sz="half" idx="10"/>
          </p:nvPr>
        </p:nvSpPr>
        <p:spPr/>
        <p:txBody>
          <a:bodyPr/>
          <a:lstStyle/>
          <a:p>
            <a:fld id="{C771CA57-151F-4E82-9867-C711B51D2FB1}" type="datetimeFigureOut">
              <a:rPr lang="zh-CN" altLang="en-US" smtClean="0"/>
              <a:t>2025/7/18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A6FE4AF-04B7-401E-B40F-067C5E2E97CD}" type="slidenum">
              <a:rPr lang="zh-CN" altLang="en-US" smtClean="0"/>
              <a:t>‹#›</a:t>
            </a:fld>
            <a:endParaRPr lang="zh-CN" altLang="en-US"/>
          </a:p>
        </p:txBody>
      </p:sp>
      <p:pic>
        <p:nvPicPr>
          <p:cNvPr id="9" name="图片 8"/>
          <p:cNvPicPr>
            <a:picLocks noChangeAspect="1"/>
          </p:cNvPicPr>
          <p:nvPr/>
        </p:nvPicPr>
        <p:blipFill>
          <a:blip r:embed="rId2"/>
          <a:stretch>
            <a:fillRect/>
          </a:stretch>
        </p:blipFill>
        <p:spPr>
          <a:xfrm>
            <a:off x="9367701" y="6195563"/>
            <a:ext cx="2146233" cy="686698"/>
          </a:xfrm>
          <a:prstGeom prst="rect">
            <a:avLst/>
          </a:prstGeom>
        </p:spPr>
      </p:pic>
    </p:spTree>
    <p:extLst>
      <p:ext uri="{BB962C8B-B14F-4D97-AF65-F5344CB8AC3E}">
        <p14:creationId xmlns:p14="http://schemas.microsoft.com/office/powerpoint/2010/main" val="897077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994234"/>
          </a:xfrm>
        </p:spPr>
        <p:txBody>
          <a:bodyPr>
            <a:normAutofit/>
          </a:bodyPr>
          <a:lstStyle>
            <a:lvl1pPr>
              <a:defRPr sz="3600">
                <a:solidFill>
                  <a:srgbClr val="02AA95"/>
                </a:solidFill>
              </a:defRPr>
            </a:lvl1pPr>
          </a:lstStyle>
          <a:p>
            <a:r>
              <a:rPr lang="zh-CN" altLang="en-US"/>
              <a:t>单击此处编辑母版标题样式</a:t>
            </a:r>
            <a:endParaRPr lang="en-US" dirty="0"/>
          </a:p>
        </p:txBody>
      </p:sp>
      <p:sp>
        <p:nvSpPr>
          <p:cNvPr id="3" name="内容占位符 2"/>
          <p:cNvSpPr>
            <a:spLocks noGrp="1"/>
          </p:cNvSpPr>
          <p:nvPr>
            <p:ph idx="1"/>
          </p:nvPr>
        </p:nvSpPr>
        <p:spPr/>
        <p:txBody>
          <a:bodyPr/>
          <a:lstStyle>
            <a:lvl4pPr marL="1371600" indent="0">
              <a:buNone/>
              <a:defRPr/>
            </a:lvl4pPr>
            <a:lvl5pPr marL="1828800" indent="0">
              <a:buNone/>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p:txBody>
      </p:sp>
      <p:sp>
        <p:nvSpPr>
          <p:cNvPr id="4" name="日期占位符 3"/>
          <p:cNvSpPr>
            <a:spLocks noGrp="1"/>
          </p:cNvSpPr>
          <p:nvPr>
            <p:ph type="dt" sz="half" idx="10"/>
          </p:nvPr>
        </p:nvSpPr>
        <p:spPr/>
        <p:txBody>
          <a:bodyPr/>
          <a:lstStyle/>
          <a:p>
            <a:fld id="{C771CA57-151F-4E82-9867-C711B51D2FB1}" type="datetimeFigureOut">
              <a:rPr lang="zh-CN" altLang="en-US" smtClean="0"/>
              <a:t>2025/7/18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A6FE4AF-04B7-401E-B40F-067C5E2E97CD}" type="slidenum">
              <a:rPr lang="zh-CN" altLang="en-US" smtClean="0"/>
              <a:t>‹#›</a:t>
            </a:fld>
            <a:endParaRPr lang="zh-CN" altLang="en-US"/>
          </a:p>
        </p:txBody>
      </p:sp>
      <p:sp>
        <p:nvSpPr>
          <p:cNvPr id="7" name="流程图: 过程 6"/>
          <p:cNvSpPr/>
          <p:nvPr/>
        </p:nvSpPr>
        <p:spPr>
          <a:xfrm>
            <a:off x="838199" y="1359359"/>
            <a:ext cx="10515601" cy="92168"/>
          </a:xfrm>
          <a:prstGeom prst="flowChartProcess">
            <a:avLst/>
          </a:prstGeom>
          <a:gradFill flip="none" rotWithShape="1">
            <a:gsLst>
              <a:gs pos="0">
                <a:srgbClr val="AFF4EA"/>
              </a:gs>
              <a:gs pos="50000">
                <a:srgbClr val="02AA95"/>
              </a:gs>
              <a:gs pos="50000">
                <a:srgbClr val="02AA95"/>
              </a:gs>
              <a:gs pos="100000">
                <a:srgbClr val="AFF4EA"/>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rotWithShape="1">
          <a:blip r:embed="rId2"/>
          <a:srcRect l="14853" t="30281" r="15882" b="31299"/>
          <a:stretch>
            <a:fillRect/>
          </a:stretch>
        </p:blipFill>
        <p:spPr>
          <a:xfrm>
            <a:off x="9582373" y="6202680"/>
            <a:ext cx="1860176" cy="580390"/>
          </a:xfrm>
          <a:prstGeom prst="rect">
            <a:avLst/>
          </a:prstGeom>
        </p:spPr>
      </p:pic>
    </p:spTree>
    <p:extLst>
      <p:ext uri="{BB962C8B-B14F-4D97-AF65-F5344CB8AC3E}">
        <p14:creationId xmlns:p14="http://schemas.microsoft.com/office/powerpoint/2010/main" val="2088819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6"/>
            <a:ext cx="10515600" cy="994234"/>
          </a:xfrm>
        </p:spPr>
        <p:txBody>
          <a:bodyPr>
            <a:normAutofit/>
          </a:bodyPr>
          <a:lstStyle>
            <a:lvl1pPr>
              <a:defRPr sz="3600"/>
            </a:lvl1pPr>
          </a:lstStyle>
          <a:p>
            <a:r>
              <a:rPr lang="zh-CN" altLang="en-US"/>
              <a:t>单击此处编辑母版标题样式</a:t>
            </a:r>
            <a:endParaRPr lang="en-US" dirty="0"/>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C771CA57-151F-4E82-9867-C711B51D2FB1}" type="datetimeFigureOut">
              <a:rPr lang="zh-CN" altLang="en-US" smtClean="0"/>
              <a:t>2025/7/18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A6FE4AF-04B7-401E-B40F-067C5E2E97CD}" type="slidenum">
              <a:rPr lang="zh-CN" altLang="en-US" smtClean="0"/>
              <a:t>‹#›</a:t>
            </a:fld>
            <a:endParaRPr lang="zh-CN" altLang="en-US"/>
          </a:p>
        </p:txBody>
      </p:sp>
      <p:pic>
        <p:nvPicPr>
          <p:cNvPr id="13" name="图片 12"/>
          <p:cNvPicPr>
            <a:picLocks noChangeAspect="1"/>
          </p:cNvPicPr>
          <p:nvPr/>
        </p:nvPicPr>
        <p:blipFill rotWithShape="1">
          <a:blip r:embed="rId2"/>
          <a:srcRect l="14853" t="30281" r="15882" b="31299"/>
          <a:stretch>
            <a:fillRect/>
          </a:stretch>
        </p:blipFill>
        <p:spPr>
          <a:xfrm>
            <a:off x="9593131" y="6202680"/>
            <a:ext cx="1860176" cy="580390"/>
          </a:xfrm>
          <a:prstGeom prst="rect">
            <a:avLst/>
          </a:prstGeom>
        </p:spPr>
      </p:pic>
      <p:sp>
        <p:nvSpPr>
          <p:cNvPr id="14" name="流程图: 过程 6"/>
          <p:cNvSpPr/>
          <p:nvPr/>
        </p:nvSpPr>
        <p:spPr>
          <a:xfrm>
            <a:off x="838199" y="1359359"/>
            <a:ext cx="10515601" cy="92168"/>
          </a:xfrm>
          <a:prstGeom prst="flowChartProcess">
            <a:avLst/>
          </a:prstGeom>
          <a:gradFill flip="none" rotWithShape="1">
            <a:gsLst>
              <a:gs pos="0">
                <a:srgbClr val="AFF4EA"/>
              </a:gs>
              <a:gs pos="50000">
                <a:srgbClr val="02AA95"/>
              </a:gs>
              <a:gs pos="50000">
                <a:srgbClr val="02AA95"/>
              </a:gs>
              <a:gs pos="100000">
                <a:srgbClr val="AFF4EA"/>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49988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lvl1pPr>
              <a:defRPr sz="3600"/>
            </a:lvl1pPr>
          </a:lstStyle>
          <a:p>
            <a:r>
              <a:rPr kumimoji="1" lang="zh-CN" altLang="en-US"/>
              <a:t>单击此处编辑母版标题样式</a:t>
            </a:r>
            <a:endParaRPr kumimoji="1" lang="zh-CN" altLang="en-US" dirty="0"/>
          </a:p>
        </p:txBody>
      </p:sp>
      <p:sp>
        <p:nvSpPr>
          <p:cNvPr id="3" name="日期占位符 2"/>
          <p:cNvSpPr>
            <a:spLocks noGrp="1"/>
          </p:cNvSpPr>
          <p:nvPr>
            <p:ph type="dt" sz="half" idx="10"/>
          </p:nvPr>
        </p:nvSpPr>
        <p:spPr/>
        <p:txBody>
          <a:bodyPr/>
          <a:lstStyle/>
          <a:p>
            <a:fld id="{C771CA57-151F-4E82-9867-C711B51D2FB1}" type="datetimeFigureOut">
              <a:rPr lang="zh-CN" altLang="en-US" smtClean="0"/>
              <a:t>2025/7/18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6FE4AF-04B7-401E-B40F-067C5E2E97CD}" type="slidenum">
              <a:rPr lang="zh-CN" altLang="en-US" smtClean="0"/>
              <a:t>‹#›</a:t>
            </a:fld>
            <a:endParaRPr lang="zh-CN" altLang="en-US"/>
          </a:p>
        </p:txBody>
      </p:sp>
    </p:spTree>
    <p:extLst>
      <p:ext uri="{BB962C8B-B14F-4D97-AF65-F5344CB8AC3E}">
        <p14:creationId xmlns:p14="http://schemas.microsoft.com/office/powerpoint/2010/main" val="3029660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仅标题">
    <p:spTree>
      <p:nvGrpSpPr>
        <p:cNvPr id="1" name=""/>
        <p:cNvGrpSpPr/>
        <p:nvPr/>
      </p:nvGrpSpPr>
      <p:grpSpPr>
        <a:xfrm>
          <a:off x="0" y="0"/>
          <a:ext cx="0" cy="0"/>
          <a:chOff x="0" y="0"/>
          <a:chExt cx="0" cy="0"/>
        </a:xfrm>
      </p:grpSpPr>
      <p:graphicFrame>
        <p:nvGraphicFramePr>
          <p:cNvPr id="3" name="对象 2" hidden="1"/>
          <p:cNvGraphicFramePr>
            <a:graphicFrameLocks noChangeAspect="1"/>
          </p:cNvGraphicFramePr>
          <p:nvPr>
            <p:custDataLst>
              <p:tags r:id="rId1"/>
            </p:custDataLst>
          </p:nvPr>
        </p:nvGraphicFramePr>
        <p:xfrm>
          <a:off x="2118" y="1590"/>
          <a:ext cx="2116" cy="1587"/>
        </p:xfrm>
        <a:graphic>
          <a:graphicData uri="http://schemas.openxmlformats.org/presentationml/2006/ole">
            <mc:AlternateContent xmlns:mc="http://schemas.openxmlformats.org/markup-compatibility/2006">
              <mc:Choice xmlns:v="urn:schemas-microsoft-com:vml" Requires="v">
                <p:oleObj name="think-cell Slide" r:id="rId3" imgW="12700" imgH="12700" progId="TCLayout.ActiveDocument.1">
                  <p:embed/>
                </p:oleObj>
              </mc:Choice>
              <mc:Fallback>
                <p:oleObj name="think-cell Slide" r:id="rId3" imgW="12700" imgH="12700" progId="TCLayout.ActiveDocument.1">
                  <p:embed/>
                  <p:pic>
                    <p:nvPicPr>
                      <p:cNvPr id="3" name="对象 2" hidden="1"/>
                      <p:cNvPicPr/>
                      <p:nvPr/>
                    </p:nvPicPr>
                    <p:blipFill>
                      <a:blip r:embed="rId4"/>
                      <a:stretch>
                        <a:fillRect/>
                      </a:stretch>
                    </p:blipFill>
                    <p:spPr>
                      <a:xfrm>
                        <a:off x="2118" y="1590"/>
                        <a:ext cx="2116" cy="1587"/>
                      </a:xfrm>
                      <a:prstGeom prst="rect">
                        <a:avLst/>
                      </a:prstGeom>
                    </p:spPr>
                  </p:pic>
                </p:oleObj>
              </mc:Fallback>
            </mc:AlternateContent>
          </a:graphicData>
        </a:graphic>
      </p:graphicFrame>
      <p:sp>
        <p:nvSpPr>
          <p:cNvPr id="2" name="Title 1"/>
          <p:cNvSpPr>
            <a:spLocks noGrp="1"/>
          </p:cNvSpPr>
          <p:nvPr>
            <p:ph type="title"/>
          </p:nvPr>
        </p:nvSpPr>
        <p:spPr>
          <a:xfrm>
            <a:off x="431371" y="260650"/>
            <a:ext cx="9821333" cy="815975"/>
          </a:xfrm>
        </p:spPr>
        <p:txBody>
          <a:bodyPr>
            <a:normAutofit/>
          </a:bodyPr>
          <a:lstStyle>
            <a:lvl1pPr>
              <a:defRPr sz="3600"/>
            </a:lvl1pPr>
          </a:lstStyle>
          <a:p>
            <a:r>
              <a:rPr lang="zh-CN" altLang="en-US"/>
              <a:t>单击此处编辑母版标题样式</a:t>
            </a:r>
            <a:endParaRPr lang="pl-PL" dirty="0"/>
          </a:p>
        </p:txBody>
      </p:sp>
      <p:sp>
        <p:nvSpPr>
          <p:cNvPr id="6" name="Slide Number Placeholder 4"/>
          <p:cNvSpPr>
            <a:spLocks noGrp="1"/>
          </p:cNvSpPr>
          <p:nvPr>
            <p:ph type="sldNum" sz="quarter" idx="4"/>
          </p:nvPr>
        </p:nvSpPr>
        <p:spPr>
          <a:xfrm>
            <a:off x="11350867" y="6553200"/>
            <a:ext cx="601784" cy="192088"/>
          </a:xfrm>
          <a:prstGeom prst="rect">
            <a:avLst/>
          </a:prstGeom>
        </p:spPr>
        <p:txBody>
          <a:bodyPr/>
          <a:lstStyle>
            <a:lvl1pPr algn="r">
              <a:defRPr sz="1000" b="1"/>
            </a:lvl1pPr>
          </a:lstStyle>
          <a:p>
            <a:fld id="{CA6FE4AF-04B7-401E-B40F-067C5E2E97CD}" type="slidenum">
              <a:rPr lang="zh-CN" altLang="en-US" smtClean="0"/>
              <a:t>‹#›</a:t>
            </a:fld>
            <a:endParaRPr lang="zh-CN" altLang="en-US"/>
          </a:p>
        </p:txBody>
      </p:sp>
      <p:pic>
        <p:nvPicPr>
          <p:cNvPr id="5" name="图片 4"/>
          <p:cNvPicPr>
            <a:picLocks noChangeAspect="1"/>
          </p:cNvPicPr>
          <p:nvPr/>
        </p:nvPicPr>
        <p:blipFill rotWithShape="1">
          <a:blip r:embed="rId5"/>
          <a:srcRect l="14853" t="30281" r="15882" b="31299"/>
          <a:stretch>
            <a:fillRect/>
          </a:stretch>
        </p:blipFill>
        <p:spPr>
          <a:xfrm>
            <a:off x="9528583" y="6202680"/>
            <a:ext cx="1860176" cy="580390"/>
          </a:xfrm>
          <a:prstGeom prst="rect">
            <a:avLst/>
          </a:prstGeom>
        </p:spPr>
      </p:pic>
    </p:spTree>
    <p:extLst>
      <p:ext uri="{BB962C8B-B14F-4D97-AF65-F5344CB8AC3E}">
        <p14:creationId xmlns:p14="http://schemas.microsoft.com/office/powerpoint/2010/main" val="2480668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41684" y="1619665"/>
            <a:ext cx="6978316" cy="1288328"/>
          </a:xfrm>
        </p:spPr>
        <p:txBody>
          <a:bodyPr anchor="ctr">
            <a:normAutofit/>
          </a:bodyPr>
          <a:lstStyle>
            <a:lvl1pPr algn="ctr">
              <a:defRPr sz="4400">
                <a:solidFill>
                  <a:schemeClr val="bg1"/>
                </a:solidFill>
              </a:defRPr>
            </a:lvl1pPr>
          </a:lstStyle>
          <a:p>
            <a:r>
              <a:rPr kumimoji="1" lang="zh-CN" altLang="en-US"/>
              <a:t>单击此处编辑母版标题样式</a:t>
            </a:r>
          </a:p>
        </p:txBody>
      </p:sp>
      <p:sp>
        <p:nvSpPr>
          <p:cNvPr id="3" name="副标题 2"/>
          <p:cNvSpPr>
            <a:spLocks noGrp="1"/>
          </p:cNvSpPr>
          <p:nvPr>
            <p:ph type="subTitle" idx="1"/>
          </p:nvPr>
        </p:nvSpPr>
        <p:spPr>
          <a:xfrm>
            <a:off x="641684" y="3164665"/>
            <a:ext cx="6978316" cy="922461"/>
          </a:xfrm>
        </p:spPr>
        <p:txBody>
          <a:bodyPr anchor="ctr">
            <a:norm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endParaRPr kumimoji="1" lang="zh-CN" altLang="en-US" dirty="0"/>
          </a:p>
        </p:txBody>
      </p:sp>
      <p:sp>
        <p:nvSpPr>
          <p:cNvPr id="11" name="文本占位符 10"/>
          <p:cNvSpPr>
            <a:spLocks noGrp="1"/>
          </p:cNvSpPr>
          <p:nvPr>
            <p:ph type="body" sz="quarter" idx="10"/>
          </p:nvPr>
        </p:nvSpPr>
        <p:spPr>
          <a:xfrm>
            <a:off x="1993273" y="4146501"/>
            <a:ext cx="4275137" cy="453833"/>
          </a:xfrm>
        </p:spPr>
        <p:txBody>
          <a:bodyPr anchor="ctr">
            <a:normAutofit/>
          </a:bodyPr>
          <a:lstStyle>
            <a:lvl1pPr marL="0" indent="0" algn="ctr">
              <a:buFontTx/>
              <a:buNone/>
              <a:defRPr sz="2000">
                <a:solidFill>
                  <a:schemeClr val="bg1"/>
                </a:solidFill>
              </a:defRPr>
            </a:lvl1pPr>
          </a:lstStyle>
          <a:p>
            <a:pPr lvl="0"/>
            <a:r>
              <a:rPr kumimoji="1" lang="zh-CN" altLang="en-US"/>
              <a:t>单击此处编辑母版文本样式</a:t>
            </a:r>
          </a:p>
        </p:txBody>
      </p:sp>
    </p:spTree>
    <p:extLst>
      <p:ext uri="{BB962C8B-B14F-4D97-AF65-F5344CB8AC3E}">
        <p14:creationId xmlns:p14="http://schemas.microsoft.com/office/powerpoint/2010/main" val="2942978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标题和文本">
    <p:spTree>
      <p:nvGrpSpPr>
        <p:cNvPr id="1" name=""/>
        <p:cNvGrpSpPr/>
        <p:nvPr/>
      </p:nvGrpSpPr>
      <p:grpSpPr>
        <a:xfrm>
          <a:off x="0" y="0"/>
          <a:ext cx="0" cy="0"/>
          <a:chOff x="0" y="0"/>
          <a:chExt cx="0" cy="0"/>
        </a:xfrm>
      </p:grpSpPr>
      <p:sp>
        <p:nvSpPr>
          <p:cNvPr id="2" name="Title 1"/>
          <p:cNvSpPr>
            <a:spLocks noGrp="1"/>
          </p:cNvSpPr>
          <p:nvPr>
            <p:ph type="title"/>
          </p:nvPr>
        </p:nvSpPr>
        <p:spPr>
          <a:xfrm>
            <a:off x="836152" y="284247"/>
            <a:ext cx="10477500" cy="696480"/>
          </a:xfrm>
          <a:prstGeom prst="rect">
            <a:avLst/>
          </a:prstGeom>
        </p:spPr>
        <p:txBody>
          <a:bodyPr/>
          <a:lstStyle>
            <a:lvl1pPr>
              <a:defRPr sz="2400" b="1">
                <a:solidFill>
                  <a:srgbClr val="808080"/>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p:txBody>
          <a:bodyPr/>
          <a:lstStyle>
            <a:lvl1pPr>
              <a:defRPr b="0">
                <a:solidFill>
                  <a:srgbClr val="4D4D4D"/>
                </a:solidFill>
              </a:defRPr>
            </a:lvl1pPr>
            <a:lvl2pPr>
              <a:defRPr b="0">
                <a:solidFill>
                  <a:srgbClr val="4D4D4D"/>
                </a:solidFill>
              </a:defRPr>
            </a:lvl2pPr>
            <a:lvl3pPr>
              <a:defRPr b="0">
                <a:solidFill>
                  <a:srgbClr val="4D4D4D"/>
                </a:solidFill>
              </a:defRPr>
            </a:lvl3pPr>
            <a:lvl4pPr>
              <a:defRPr b="0">
                <a:solidFill>
                  <a:srgbClr val="4D4D4D"/>
                </a:solidFill>
              </a:defRPr>
            </a:lvl4pPr>
            <a:lvl5pPr>
              <a:defRPr b="0">
                <a:solidFill>
                  <a:srgbClr val="4D4D4D"/>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Slide Number Placeholder 4"/>
          <p:cNvSpPr>
            <a:spLocks noGrp="1"/>
          </p:cNvSpPr>
          <p:nvPr>
            <p:ph type="sldNum" sz="quarter" idx="11"/>
          </p:nvPr>
        </p:nvSpPr>
        <p:spPr>
          <a:xfrm>
            <a:off x="10780184" y="6424613"/>
            <a:ext cx="643467" cy="234950"/>
          </a:xfrm>
          <a:prstGeom prst="rect">
            <a:avLst/>
          </a:prstGeom>
        </p:spPr>
        <p:txBody>
          <a:bodyPr/>
          <a:lstStyle/>
          <a:p>
            <a:fld id="{CA6FE4AF-04B7-401E-B40F-067C5E2E97CD}" type="slidenum">
              <a:rPr lang="zh-CN" altLang="en-US" smtClean="0"/>
              <a:t>‹#›</a:t>
            </a:fld>
            <a:endParaRPr lang="zh-CN" altLang="en-US"/>
          </a:p>
        </p:txBody>
      </p:sp>
    </p:spTree>
    <p:extLst>
      <p:ext uri="{BB962C8B-B14F-4D97-AF65-F5344CB8AC3E}">
        <p14:creationId xmlns:p14="http://schemas.microsoft.com/office/powerpoint/2010/main" val="2876016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771CA57-151F-4E82-9867-C711B51D2FB1}" type="datetimeFigureOut">
              <a:rPr lang="zh-CN" altLang="en-US" smtClean="0"/>
              <a:t>2025/7/18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A6FE4AF-04B7-401E-B40F-067C5E2E97CD}" type="slidenum">
              <a:rPr lang="zh-CN" altLang="en-US" smtClean="0"/>
              <a:t>‹#›</a:t>
            </a:fld>
            <a:endParaRPr lang="zh-CN" altLang="en-US"/>
          </a:p>
        </p:txBody>
      </p:sp>
    </p:spTree>
    <p:extLst>
      <p:ext uri="{BB962C8B-B14F-4D97-AF65-F5344CB8AC3E}">
        <p14:creationId xmlns:p14="http://schemas.microsoft.com/office/powerpoint/2010/main" val="58792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1048591" name="Title 1"/>
          <p:cNvSpPr>
            <a:spLocks noGrp="1"/>
          </p:cNvSpPr>
          <p:nvPr>
            <p:ph type="title"/>
          </p:nvPr>
        </p:nvSpPr>
        <p:spPr>
          <a:xfrm>
            <a:off x="630810" y="449033"/>
            <a:ext cx="10515600" cy="690677"/>
          </a:xfrm>
        </p:spPr>
        <p:txBody>
          <a:bodyPr>
            <a:normAutofit/>
          </a:bodyPr>
          <a:lstStyle>
            <a:lvl1pPr>
              <a:defRPr sz="2400" b="1">
                <a:solidFill>
                  <a:srgbClr val="13867A"/>
                </a:solidFill>
              </a:defRPr>
            </a:lvl1pPr>
          </a:lstStyle>
          <a:p>
            <a:r>
              <a:rPr lang="zh-CN" altLang="en-US" dirty="0"/>
              <a:t>单击此处编辑母版标题样式</a:t>
            </a:r>
            <a:endParaRPr lang="en-US" dirty="0"/>
          </a:p>
        </p:txBody>
      </p:sp>
      <p:sp>
        <p:nvSpPr>
          <p:cNvPr id="1048592" name="Date Placeholder 2"/>
          <p:cNvSpPr>
            <a:spLocks noGrp="1"/>
          </p:cNvSpPr>
          <p:nvPr>
            <p:ph type="dt" sz="half" idx="10"/>
          </p:nvPr>
        </p:nvSpPr>
        <p:spPr/>
        <p:txBody>
          <a:bodyPr/>
          <a:lstStyle/>
          <a:p>
            <a:fld id="{D997B5FA-0921-464F-AAE1-844C04324D75}" type="datetimeFigureOut">
              <a:rPr lang="zh-CN" altLang="en-US" smtClean="0"/>
              <a:t>2025/7/18</a:t>
            </a:fld>
            <a:endParaRPr lang="zh-CN" altLang="en-US" dirty="0"/>
          </a:p>
        </p:txBody>
      </p:sp>
      <p:sp>
        <p:nvSpPr>
          <p:cNvPr id="1048593" name="Footer Placeholder 3"/>
          <p:cNvSpPr>
            <a:spLocks noGrp="1"/>
          </p:cNvSpPr>
          <p:nvPr>
            <p:ph type="ftr" sz="quarter" idx="11"/>
          </p:nvPr>
        </p:nvSpPr>
        <p:spPr/>
        <p:txBody>
          <a:bodyPr/>
          <a:lstStyle/>
          <a:p>
            <a:endParaRPr lang="zh-CN" altLang="en-US"/>
          </a:p>
        </p:txBody>
      </p:sp>
      <p:sp>
        <p:nvSpPr>
          <p:cNvPr id="1048594"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1002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2025/7/18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2283185"/>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Lst>
  <p:txStyles>
    <p:titleStyle>
      <a:lvl1pPr algn="l" defTabSz="914400" rtl="0" eaLnBrk="1" latinLnBrk="0" hangingPunct="1">
        <a:lnSpc>
          <a:spcPct val="90000"/>
        </a:lnSpc>
        <a:spcBef>
          <a:spcPct val="0"/>
        </a:spcBef>
        <a:buNone/>
        <a:defRPr sz="4400" kern="1200">
          <a:solidFill>
            <a:srgbClr val="02AA9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chart" Target="../charts/chart2.xml"/><Relationship Id="rId4" Type="http://schemas.openxmlformats.org/officeDocument/2006/relationships/hyperlink" Target="https://www.jacobiopharma.com/cn/pipeline/kras-g12c"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a:extLst>
              <a:ext uri="{FF2B5EF4-FFF2-40B4-BE49-F238E27FC236}">
                <a16:creationId xmlns:a16="http://schemas.microsoft.com/office/drawing/2014/main" id="{BB465D5D-76C5-C892-3BC6-66E54C3276F2}"/>
              </a:ext>
            </a:extLst>
          </p:cNvPr>
          <p:cNvSpPr txBox="1"/>
          <p:nvPr/>
        </p:nvSpPr>
        <p:spPr>
          <a:xfrm>
            <a:off x="2634018" y="1432972"/>
            <a:ext cx="6318914" cy="1312667"/>
          </a:xfrm>
          <a:prstGeom prst="rect">
            <a:avLst/>
          </a:prstGeom>
          <a:noFill/>
        </p:spPr>
        <p:txBody>
          <a:bodyPr wrap="square" rtlCol="0">
            <a:spAutoFit/>
          </a:bodyPr>
          <a:lstStyle/>
          <a:p>
            <a:pPr algn="dist">
              <a:lnSpc>
                <a:spcPct val="150000"/>
              </a:lnSpc>
            </a:pPr>
            <a:r>
              <a:rPr lang="zh-CN" altLang="en-US" sz="6000" b="1" dirty="0">
                <a:solidFill>
                  <a:schemeClr val="bg1"/>
                </a:solidFill>
                <a:latin typeface="Arial" panose="020B0604020202020204" pitchFamily="34" charset="0"/>
                <a:ea typeface="微软雅黑" panose="020B0503020204020204" pitchFamily="34" charset="-122"/>
                <a:cs typeface="微软雅黑" panose="020B0503020204020204" charset="-122"/>
                <a:sym typeface="Arial" panose="020B0604020202020204" pitchFamily="34" charset="0"/>
              </a:rPr>
              <a:t>枸橼酸戈来雷塞</a:t>
            </a:r>
            <a:r>
              <a:rPr lang="zh-CN" altLang="en-US" sz="6000" b="1" dirty="0">
                <a:solidFill>
                  <a:schemeClr val="bg1"/>
                </a:solidFill>
                <a:latin typeface="Arial" panose="020B0604020202020204" pitchFamily="34" charset="0"/>
                <a:ea typeface="微软雅黑" panose="020B0503020204020204" pitchFamily="34" charset="-122"/>
                <a:sym typeface="Arial" panose="020B0604020202020204" pitchFamily="34" charset="0"/>
              </a:rPr>
              <a:t>片</a:t>
            </a:r>
          </a:p>
        </p:txBody>
      </p:sp>
      <p:sp>
        <p:nvSpPr>
          <p:cNvPr id="2" name="文本框 1">
            <a:extLst>
              <a:ext uri="{FF2B5EF4-FFF2-40B4-BE49-F238E27FC236}">
                <a16:creationId xmlns:a16="http://schemas.microsoft.com/office/drawing/2014/main" id="{447EBA4F-E38B-5223-E7CA-B2E7F01F70BC}"/>
              </a:ext>
            </a:extLst>
          </p:cNvPr>
          <p:cNvSpPr txBox="1"/>
          <p:nvPr/>
        </p:nvSpPr>
        <p:spPr>
          <a:xfrm>
            <a:off x="3355874" y="2745639"/>
            <a:ext cx="4875202" cy="1068562"/>
          </a:xfrm>
          <a:prstGeom prst="rect">
            <a:avLst/>
          </a:prstGeom>
          <a:noFill/>
        </p:spPr>
        <p:txBody>
          <a:bodyPr wrap="square" rtlCol="0">
            <a:spAutoFit/>
          </a:bodyPr>
          <a:lstStyle/>
          <a:p>
            <a:pPr algn="dist">
              <a:lnSpc>
                <a:spcPct val="150000"/>
              </a:lnSpc>
            </a:pPr>
            <a:r>
              <a:rPr lang="zh-CN" altLang="en-US" sz="4800" b="1" dirty="0">
                <a:solidFill>
                  <a:schemeClr val="bg1"/>
                </a:solidFill>
                <a:latin typeface="Arial" panose="020B0604020202020204" pitchFamily="34" charset="0"/>
                <a:ea typeface="微软雅黑" panose="020B0503020204020204" pitchFamily="34" charset="-122"/>
                <a:cs typeface="微软雅黑" panose="020B0503020204020204" charset="-122"/>
                <a:sym typeface="Arial" panose="020B0604020202020204" pitchFamily="34" charset="0"/>
              </a:rPr>
              <a:t>（艾瑞凯）</a:t>
            </a:r>
          </a:p>
        </p:txBody>
      </p:sp>
      <p:sp>
        <p:nvSpPr>
          <p:cNvPr id="3" name="文本框 1">
            <a:extLst>
              <a:ext uri="{FF2B5EF4-FFF2-40B4-BE49-F238E27FC236}">
                <a16:creationId xmlns:a16="http://schemas.microsoft.com/office/drawing/2014/main" id="{70153A29-9C5E-226A-D8B2-186420FF4E3D}"/>
              </a:ext>
            </a:extLst>
          </p:cNvPr>
          <p:cNvSpPr txBox="1"/>
          <p:nvPr/>
        </p:nvSpPr>
        <p:spPr>
          <a:xfrm>
            <a:off x="2811131" y="4415069"/>
            <a:ext cx="6318914" cy="661848"/>
          </a:xfrm>
          <a:prstGeom prst="rect">
            <a:avLst/>
          </a:prstGeom>
          <a:noFill/>
        </p:spPr>
        <p:txBody>
          <a:bodyPr wrap="square" rtlCol="0">
            <a:spAutoFit/>
          </a:bodyPr>
          <a:lstStyle/>
          <a:p>
            <a:pPr algn="dist">
              <a:lnSpc>
                <a:spcPct val="150000"/>
              </a:lnSpc>
            </a:pPr>
            <a:r>
              <a:rPr lang="zh-CN" altLang="en-US" sz="2800" b="1" dirty="0">
                <a:solidFill>
                  <a:schemeClr val="bg1"/>
                </a:solidFill>
                <a:latin typeface="Arial" panose="020B0604020202020204" pitchFamily="34" charset="0"/>
                <a:ea typeface="微软雅黑" panose="020B0503020204020204" pitchFamily="34" charset="-122"/>
                <a:cs typeface="微软雅黑" panose="020B0503020204020204" charset="-122"/>
                <a:sym typeface="Arial" panose="020B0604020202020204" pitchFamily="34" charset="0"/>
              </a:rPr>
              <a:t>上海艾力斯医药科技股份有限公司</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150AA44-553F-2F1C-678C-6CE80A144C4C}"/>
              </a:ext>
            </a:extLst>
          </p:cNvPr>
          <p:cNvSpPr/>
          <p:nvPr/>
        </p:nvSpPr>
        <p:spPr>
          <a:xfrm>
            <a:off x="1207008" y="1115568"/>
            <a:ext cx="10040112" cy="832104"/>
          </a:xfrm>
          <a:prstGeom prst="rect">
            <a:avLst/>
          </a:prstGeom>
          <a:solidFill>
            <a:schemeClr val="bg2">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FE39C4D3-5D2F-F992-7535-5F7D075B2B00}"/>
              </a:ext>
            </a:extLst>
          </p:cNvPr>
          <p:cNvSpPr/>
          <p:nvPr/>
        </p:nvSpPr>
        <p:spPr>
          <a:xfrm>
            <a:off x="1207008" y="2066544"/>
            <a:ext cx="10040112" cy="832104"/>
          </a:xfrm>
          <a:prstGeom prst="rect">
            <a:avLst/>
          </a:prstGeom>
          <a:solidFill>
            <a:schemeClr val="bg2">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58FF6DEE-E20B-52A0-F356-0E1AE5855FA4}"/>
              </a:ext>
            </a:extLst>
          </p:cNvPr>
          <p:cNvSpPr/>
          <p:nvPr/>
        </p:nvSpPr>
        <p:spPr>
          <a:xfrm>
            <a:off x="1207008" y="3017520"/>
            <a:ext cx="10040112" cy="832104"/>
          </a:xfrm>
          <a:prstGeom prst="rect">
            <a:avLst/>
          </a:prstGeom>
          <a:solidFill>
            <a:schemeClr val="bg2">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7F6A7020-2C36-6C81-6FB5-B61A58C2ECEC}"/>
              </a:ext>
            </a:extLst>
          </p:cNvPr>
          <p:cNvSpPr/>
          <p:nvPr/>
        </p:nvSpPr>
        <p:spPr>
          <a:xfrm>
            <a:off x="1207008" y="3968496"/>
            <a:ext cx="10040112" cy="832104"/>
          </a:xfrm>
          <a:prstGeom prst="rect">
            <a:avLst/>
          </a:prstGeom>
          <a:solidFill>
            <a:schemeClr val="bg2">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42662670-B687-9C20-97F1-84AF06F9F470}"/>
              </a:ext>
            </a:extLst>
          </p:cNvPr>
          <p:cNvSpPr/>
          <p:nvPr/>
        </p:nvSpPr>
        <p:spPr>
          <a:xfrm>
            <a:off x="1207008" y="4919472"/>
            <a:ext cx="10040112" cy="832104"/>
          </a:xfrm>
          <a:prstGeom prst="rect">
            <a:avLst/>
          </a:prstGeom>
          <a:solidFill>
            <a:schemeClr val="bg2">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a:extLst>
              <a:ext uri="{FF2B5EF4-FFF2-40B4-BE49-F238E27FC236}">
                <a16:creationId xmlns:a16="http://schemas.microsoft.com/office/drawing/2014/main" id="{61F2B365-30C6-8E63-12F2-376E93A4120B}"/>
              </a:ext>
            </a:extLst>
          </p:cNvPr>
          <p:cNvSpPr/>
          <p:nvPr/>
        </p:nvSpPr>
        <p:spPr>
          <a:xfrm>
            <a:off x="3101260" y="1210570"/>
            <a:ext cx="8070217" cy="646986"/>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marL="0" lvl="2">
              <a:buClr>
                <a:srgbClr val="FFCC33"/>
              </a:buClr>
            </a:pPr>
            <a:r>
              <a:rPr lang="zh-CN" altLang="en-US" sz="1600" dirty="0">
                <a:solidFill>
                  <a:schemeClr val="tx1"/>
                </a:solidFill>
                <a:latin typeface="Arial" panose="020B0604020202020204" pitchFamily="34" charset="0"/>
                <a:ea typeface="微软雅黑" panose="020B0503020204020204" pitchFamily="34" charset="-122"/>
                <a:sym typeface="Arial" panose="020B0604020202020204" pitchFamily="34" charset="0"/>
              </a:rPr>
              <a:t>戈来雷塞是一款</a:t>
            </a:r>
            <a:r>
              <a:rPr lang="en-US" altLang="zh-CN" sz="1600" dirty="0">
                <a:solidFill>
                  <a:schemeClr val="tx1"/>
                </a:solidFill>
                <a:latin typeface="Arial" panose="020B0604020202020204" pitchFamily="34" charset="0"/>
                <a:ea typeface="微软雅黑" panose="020B0503020204020204" pitchFamily="34" charset="-122"/>
                <a:sym typeface="Arial" panose="020B0604020202020204" pitchFamily="34" charset="0"/>
              </a:rPr>
              <a:t>KRAS G12C</a:t>
            </a:r>
            <a:r>
              <a:rPr lang="zh-CN" altLang="en-US" sz="1600" dirty="0">
                <a:solidFill>
                  <a:schemeClr val="tx1"/>
                </a:solidFill>
                <a:latin typeface="Arial" panose="020B0604020202020204" pitchFamily="34" charset="0"/>
                <a:ea typeface="微软雅黑" panose="020B0503020204020204" pitchFamily="34" charset="-122"/>
                <a:sym typeface="Arial" panose="020B0604020202020204" pitchFamily="34" charset="0"/>
              </a:rPr>
              <a:t>抑制剂，获批适用于至少接受过一种系统性治疗的鼠类肉瘤病毒癌基因（</a:t>
            </a:r>
            <a:r>
              <a:rPr lang="en-US" altLang="zh-CN" sz="1600" dirty="0">
                <a:solidFill>
                  <a:schemeClr val="tx1"/>
                </a:solidFill>
                <a:latin typeface="Arial" panose="020B0604020202020204" pitchFamily="34" charset="0"/>
                <a:ea typeface="微软雅黑" panose="020B0503020204020204" pitchFamily="34" charset="-122"/>
                <a:sym typeface="Arial" panose="020B0604020202020204" pitchFamily="34" charset="0"/>
              </a:rPr>
              <a:t>KRAS</a:t>
            </a:r>
            <a:r>
              <a:rPr lang="zh-CN" altLang="en-US" sz="1600" dirty="0">
                <a:solidFill>
                  <a:schemeClr val="tx1"/>
                </a:solidFill>
                <a:latin typeface="Arial" panose="020B0604020202020204" pitchFamily="34" charset="0"/>
                <a:ea typeface="微软雅黑" panose="020B0503020204020204" pitchFamily="34" charset="-122"/>
                <a:sym typeface="Arial" panose="020B0604020202020204" pitchFamily="34" charset="0"/>
              </a:rPr>
              <a:t>）</a:t>
            </a:r>
            <a:r>
              <a:rPr lang="en-US" altLang="zh-CN" sz="1600" dirty="0">
                <a:solidFill>
                  <a:schemeClr val="tx1"/>
                </a:solidFill>
                <a:latin typeface="Arial" panose="020B0604020202020204" pitchFamily="34" charset="0"/>
                <a:ea typeface="微软雅黑" panose="020B0503020204020204" pitchFamily="34" charset="-122"/>
                <a:sym typeface="Arial" panose="020B0604020202020204" pitchFamily="34" charset="0"/>
              </a:rPr>
              <a:t>G12C</a:t>
            </a:r>
            <a:r>
              <a:rPr lang="zh-CN" altLang="en-US" sz="1600" dirty="0">
                <a:solidFill>
                  <a:schemeClr val="tx1"/>
                </a:solidFill>
                <a:latin typeface="Arial" panose="020B0604020202020204" pitchFamily="34" charset="0"/>
                <a:ea typeface="微软雅黑" panose="020B0503020204020204" pitchFamily="34" charset="-122"/>
                <a:sym typeface="Arial" panose="020B0604020202020204" pitchFamily="34" charset="0"/>
              </a:rPr>
              <a:t>突变型的晚期非小细胞肺癌成人患者</a:t>
            </a:r>
          </a:p>
        </p:txBody>
      </p:sp>
      <p:sp>
        <p:nvSpPr>
          <p:cNvPr id="10" name="文本框 9">
            <a:extLst>
              <a:ext uri="{FF2B5EF4-FFF2-40B4-BE49-F238E27FC236}">
                <a16:creationId xmlns:a16="http://schemas.microsoft.com/office/drawing/2014/main" id="{1DEE552C-8699-E25F-FF1F-A3D36FE4F0DC}"/>
              </a:ext>
            </a:extLst>
          </p:cNvPr>
          <p:cNvSpPr txBox="1"/>
          <p:nvPr/>
        </p:nvSpPr>
        <p:spPr>
          <a:xfrm>
            <a:off x="1609103" y="1310198"/>
            <a:ext cx="1210588" cy="400110"/>
          </a:xfrm>
          <a:prstGeom prst="rect">
            <a:avLst/>
          </a:prstGeom>
          <a:noFill/>
        </p:spPr>
        <p:txBody>
          <a:bodyPr wrap="none">
            <a:spAutoFit/>
          </a:bodyPr>
          <a:lstStyle/>
          <a:p>
            <a:r>
              <a:rPr lang="zh-CN" altLang="en-US" sz="2000" b="1" dirty="0">
                <a:solidFill>
                  <a:srgbClr val="13867A"/>
                </a:solidFill>
                <a:latin typeface="Arial" panose="020B0604020202020204" pitchFamily="34" charset="0"/>
                <a:ea typeface="微软雅黑" panose="020B0503020204020204" pitchFamily="34" charset="-122"/>
                <a:sym typeface="Arial" panose="020B0604020202020204" pitchFamily="34" charset="0"/>
              </a:rPr>
              <a:t>基本信息</a:t>
            </a:r>
            <a:endParaRPr lang="en-US" altLang="zh-CN" sz="2000" b="1" dirty="0">
              <a:solidFill>
                <a:srgbClr val="13867A"/>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椭圆 10">
            <a:extLst>
              <a:ext uri="{FF2B5EF4-FFF2-40B4-BE49-F238E27FC236}">
                <a16:creationId xmlns:a16="http://schemas.microsoft.com/office/drawing/2014/main" id="{DBFB6F2A-4E14-C7B2-03FE-2960B6058FBD}"/>
              </a:ext>
            </a:extLst>
          </p:cNvPr>
          <p:cNvSpPr/>
          <p:nvPr/>
        </p:nvSpPr>
        <p:spPr>
          <a:xfrm>
            <a:off x="947372" y="1224581"/>
            <a:ext cx="576000" cy="576000"/>
          </a:xfrm>
          <a:prstGeom prst="ellipse">
            <a:avLst/>
          </a:prstGeom>
          <a:solidFill>
            <a:srgbClr val="19AA94"/>
          </a:solidFill>
          <a:ln w="47625">
            <a:gradFill>
              <a:gsLst>
                <a:gs pos="74000">
                  <a:srgbClr val="F1DE6A"/>
                </a:gs>
                <a:gs pos="0">
                  <a:schemeClr val="accent1">
                    <a:lumMod val="5000"/>
                    <a:lumOff val="95000"/>
                  </a:schemeClr>
                </a:gs>
                <a:gs pos="100000">
                  <a:srgbClr val="F3D554"/>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1</a:t>
            </a:r>
            <a:endParaRPr lang="zh-CN" altLang="en-US" sz="2400" b="1" dirty="0">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 name="标题 2">
            <a:extLst>
              <a:ext uri="{FF2B5EF4-FFF2-40B4-BE49-F238E27FC236}">
                <a16:creationId xmlns:a16="http://schemas.microsoft.com/office/drawing/2014/main" id="{A69253B9-3D7E-EE5F-147D-514F502DDE66}"/>
              </a:ext>
            </a:extLst>
          </p:cNvPr>
          <p:cNvSpPr>
            <a:spLocks noGrp="1"/>
          </p:cNvSpPr>
          <p:nvPr>
            <p:ph type="title"/>
          </p:nvPr>
        </p:nvSpPr>
        <p:spPr/>
        <p:txBody>
          <a:bodyPr>
            <a:normAutofit/>
          </a:bodyPr>
          <a:lstStyle/>
          <a:p>
            <a:r>
              <a:rPr lang="zh-CN" altLang="en-US" sz="2400" b="1" dirty="0">
                <a:latin typeface="Arial" panose="020B0604020202020204" pitchFamily="34" charset="0"/>
                <a:ea typeface="微软雅黑" panose="020B0503020204020204" pitchFamily="34" charset="-122"/>
                <a:sym typeface="Arial" panose="020B0604020202020204" pitchFamily="34" charset="0"/>
              </a:rPr>
              <a:t>戈来雷塞核心信息</a:t>
            </a:r>
          </a:p>
        </p:txBody>
      </p:sp>
      <p:sp>
        <p:nvSpPr>
          <p:cNvPr id="30" name="矩形: 圆角 29">
            <a:extLst>
              <a:ext uri="{FF2B5EF4-FFF2-40B4-BE49-F238E27FC236}">
                <a16:creationId xmlns:a16="http://schemas.microsoft.com/office/drawing/2014/main" id="{731ACA53-835F-F27E-AFE4-DE6708DD2D32}"/>
              </a:ext>
            </a:extLst>
          </p:cNvPr>
          <p:cNvSpPr/>
          <p:nvPr/>
        </p:nvSpPr>
        <p:spPr>
          <a:xfrm>
            <a:off x="3101260" y="4061055"/>
            <a:ext cx="8070217" cy="646986"/>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marL="0" lvl="2">
              <a:buClr>
                <a:srgbClr val="FFCC33"/>
              </a:buClr>
            </a:pPr>
            <a:r>
              <a:rPr lang="zh-CN" altLang="en-US" sz="1600" dirty="0">
                <a:solidFill>
                  <a:schemeClr val="tx1"/>
                </a:solidFill>
                <a:latin typeface="Arial" panose="020B0604020202020204" pitchFamily="34" charset="0"/>
                <a:ea typeface="微软雅黑" panose="020B0503020204020204" pitchFamily="34" charset="-122"/>
                <a:sym typeface="Arial" panose="020B0604020202020204" pitchFamily="34" charset="0"/>
              </a:rPr>
              <a:t>化学药品</a:t>
            </a:r>
            <a:r>
              <a:rPr lang="en-US" altLang="zh-CN" sz="1600" dirty="0">
                <a:solidFill>
                  <a:schemeClr val="tx1"/>
                </a:solidFill>
                <a:latin typeface="Arial" panose="020B0604020202020204" pitchFamily="34" charset="0"/>
                <a:ea typeface="微软雅黑" panose="020B0503020204020204" pitchFamily="34" charset="-122"/>
                <a:sym typeface="Arial" panose="020B0604020202020204" pitchFamily="34" charset="0"/>
              </a:rPr>
              <a:t>1</a:t>
            </a:r>
            <a:r>
              <a:rPr lang="zh-CN" altLang="en-US" sz="1600" dirty="0">
                <a:solidFill>
                  <a:schemeClr val="tx1"/>
                </a:solidFill>
                <a:latin typeface="Arial" panose="020B0604020202020204" pitchFamily="34" charset="0"/>
                <a:ea typeface="微软雅黑" panose="020B0503020204020204" pitchFamily="34" charset="-122"/>
                <a:sym typeface="Arial" panose="020B0604020202020204" pitchFamily="34" charset="0"/>
              </a:rPr>
              <a:t>类，获得国家药监局“突破性疗法”认定和</a:t>
            </a:r>
            <a:r>
              <a:rPr lang="en-US" altLang="zh-CN" sz="1600" dirty="0">
                <a:solidFill>
                  <a:schemeClr val="tx1"/>
                </a:solidFill>
                <a:latin typeface="Arial" panose="020B0604020202020204" pitchFamily="34" charset="0"/>
                <a:ea typeface="微软雅黑" panose="020B0503020204020204" pitchFamily="34" charset="-122"/>
                <a:sym typeface="Arial" panose="020B0604020202020204" pitchFamily="34" charset="0"/>
              </a:rPr>
              <a:t>NMPA</a:t>
            </a:r>
            <a:r>
              <a:rPr lang="zh-CN" altLang="en-US" sz="1600" dirty="0">
                <a:solidFill>
                  <a:schemeClr val="tx1"/>
                </a:solidFill>
                <a:latin typeface="Arial" panose="020B0604020202020204" pitchFamily="34" charset="0"/>
                <a:ea typeface="微软雅黑" panose="020B0503020204020204" pitchFamily="34" charset="-122"/>
                <a:sym typeface="Arial" panose="020B0604020202020204" pitchFamily="34" charset="0"/>
              </a:rPr>
              <a:t>优先审评资格，</a:t>
            </a: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目前国内已上市的</a:t>
            </a:r>
            <a:r>
              <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3</a:t>
            </a: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款产品中</a:t>
            </a:r>
            <a:r>
              <a:rPr kumimoji="0" lang="zh-CN" altLang="en-US" sz="1600" b="1" i="0" u="none" strike="noStrike" kern="1200" cap="none" spc="0" normalizeH="0" baseline="0" noProof="0" dirty="0">
                <a:ln>
                  <a:noFill/>
                </a:ln>
                <a:solidFill>
                  <a:srgbClr val="DC4979"/>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唯一实现一天一次给药</a:t>
            </a: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，提高患者用药依从性</a:t>
            </a:r>
            <a:endParaRPr lang="zh-CN" altLang="en-US" sz="16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文本框 30">
            <a:extLst>
              <a:ext uri="{FF2B5EF4-FFF2-40B4-BE49-F238E27FC236}">
                <a16:creationId xmlns:a16="http://schemas.microsoft.com/office/drawing/2014/main" id="{B9085C61-BCD9-3CA4-6367-3D8CED5ED2AD}"/>
              </a:ext>
            </a:extLst>
          </p:cNvPr>
          <p:cNvSpPr txBox="1"/>
          <p:nvPr/>
        </p:nvSpPr>
        <p:spPr>
          <a:xfrm>
            <a:off x="1609103" y="2270699"/>
            <a:ext cx="954107" cy="400110"/>
          </a:xfrm>
          <a:prstGeom prst="rect">
            <a:avLst/>
          </a:prstGeom>
          <a:noFill/>
        </p:spPr>
        <p:txBody>
          <a:bodyPr wrap="none">
            <a:spAutoFit/>
          </a:bodyPr>
          <a:lstStyle/>
          <a:p>
            <a:r>
              <a:rPr lang="zh-CN" altLang="en-US" sz="2000" b="1" dirty="0">
                <a:solidFill>
                  <a:srgbClr val="13867A"/>
                </a:solidFill>
                <a:latin typeface="Arial" panose="020B0604020202020204" pitchFamily="34" charset="0"/>
                <a:ea typeface="微软雅黑" panose="020B0503020204020204" pitchFamily="34" charset="-122"/>
                <a:sym typeface="Arial" panose="020B0604020202020204" pitchFamily="34" charset="0"/>
              </a:rPr>
              <a:t>安全性</a:t>
            </a:r>
          </a:p>
        </p:txBody>
      </p:sp>
      <p:sp>
        <p:nvSpPr>
          <p:cNvPr id="32" name="椭圆 31">
            <a:extLst>
              <a:ext uri="{FF2B5EF4-FFF2-40B4-BE49-F238E27FC236}">
                <a16:creationId xmlns:a16="http://schemas.microsoft.com/office/drawing/2014/main" id="{897D9854-11DA-706A-913F-CD050DADEB12}"/>
              </a:ext>
            </a:extLst>
          </p:cNvPr>
          <p:cNvSpPr/>
          <p:nvPr/>
        </p:nvSpPr>
        <p:spPr>
          <a:xfrm>
            <a:off x="947372" y="2169080"/>
            <a:ext cx="576000" cy="576000"/>
          </a:xfrm>
          <a:prstGeom prst="ellipse">
            <a:avLst/>
          </a:prstGeom>
          <a:solidFill>
            <a:srgbClr val="19AA94"/>
          </a:solidFill>
          <a:ln w="47625">
            <a:gradFill>
              <a:gsLst>
                <a:gs pos="74000">
                  <a:srgbClr val="F1DE6A"/>
                </a:gs>
                <a:gs pos="0">
                  <a:schemeClr val="accent1">
                    <a:lumMod val="5000"/>
                    <a:lumOff val="95000"/>
                  </a:schemeClr>
                </a:gs>
                <a:gs pos="100000">
                  <a:srgbClr val="F3D554"/>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2</a:t>
            </a:r>
            <a:endParaRPr lang="zh-CN" altLang="en-US" sz="2400" b="1" dirty="0">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圆角 33">
            <a:extLst>
              <a:ext uri="{FF2B5EF4-FFF2-40B4-BE49-F238E27FC236}">
                <a16:creationId xmlns:a16="http://schemas.microsoft.com/office/drawing/2014/main" id="{AE686561-29F6-00F8-EB32-C9F24734B4B8}"/>
              </a:ext>
            </a:extLst>
          </p:cNvPr>
          <p:cNvSpPr/>
          <p:nvPr/>
        </p:nvSpPr>
        <p:spPr>
          <a:xfrm>
            <a:off x="3101260" y="3263207"/>
            <a:ext cx="8070217" cy="37457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marL="0" lvl="2">
              <a:buClr>
                <a:srgbClr val="FFCC33"/>
              </a:buClr>
            </a:pPr>
            <a:r>
              <a:rPr lang="zh-CN" altLang="en-US" sz="1600" dirty="0">
                <a:solidFill>
                  <a:schemeClr val="tx1"/>
                </a:solidFill>
                <a:latin typeface="Arial" panose="020B0604020202020204" pitchFamily="34" charset="0"/>
                <a:ea typeface="微软雅黑" panose="020B0503020204020204" pitchFamily="34" charset="-122"/>
                <a:sym typeface="Arial" panose="020B0604020202020204" pitchFamily="34" charset="0"/>
              </a:rPr>
              <a:t>在</a:t>
            </a:r>
            <a:r>
              <a:rPr lang="en-US" altLang="zh-CN" sz="1600" dirty="0">
                <a:solidFill>
                  <a:schemeClr val="tx1"/>
                </a:solidFill>
                <a:latin typeface="Arial" panose="020B0604020202020204" pitchFamily="34" charset="0"/>
                <a:ea typeface="微软雅黑" panose="020B0503020204020204" pitchFamily="34" charset="-122"/>
                <a:sym typeface="Arial" panose="020B0604020202020204" pitchFamily="34" charset="0"/>
              </a:rPr>
              <a:t>KRAS G12C</a:t>
            </a:r>
            <a:r>
              <a:rPr lang="zh-CN" altLang="en-US" sz="1600" dirty="0">
                <a:solidFill>
                  <a:schemeClr val="tx1"/>
                </a:solidFill>
                <a:latin typeface="Arial" panose="020B0604020202020204" pitchFamily="34" charset="0"/>
                <a:ea typeface="微软雅黑" panose="020B0503020204020204" pitchFamily="34" charset="-122"/>
                <a:sym typeface="Arial" panose="020B0604020202020204" pitchFamily="34" charset="0"/>
              </a:rPr>
              <a:t>突变晚期非小细胞肺癌患者的后线治疗中疗效卓越</a:t>
            </a:r>
          </a:p>
        </p:txBody>
      </p:sp>
      <p:sp>
        <p:nvSpPr>
          <p:cNvPr id="35" name="文本框 34">
            <a:extLst>
              <a:ext uri="{FF2B5EF4-FFF2-40B4-BE49-F238E27FC236}">
                <a16:creationId xmlns:a16="http://schemas.microsoft.com/office/drawing/2014/main" id="{204DB595-6FE6-83F2-2D65-1C153EE7FFC4}"/>
              </a:ext>
            </a:extLst>
          </p:cNvPr>
          <p:cNvSpPr txBox="1"/>
          <p:nvPr/>
        </p:nvSpPr>
        <p:spPr>
          <a:xfrm>
            <a:off x="1609103" y="3231200"/>
            <a:ext cx="954107" cy="400110"/>
          </a:xfrm>
          <a:prstGeom prst="rect">
            <a:avLst/>
          </a:prstGeom>
          <a:noFill/>
        </p:spPr>
        <p:txBody>
          <a:bodyPr wrap="none">
            <a:spAutoFit/>
          </a:bodyPr>
          <a:lstStyle/>
          <a:p>
            <a:r>
              <a:rPr lang="zh-CN" altLang="en-US" sz="2000" b="1" dirty="0">
                <a:solidFill>
                  <a:srgbClr val="13867A"/>
                </a:solidFill>
                <a:latin typeface="Arial" panose="020B0604020202020204" pitchFamily="34" charset="0"/>
                <a:ea typeface="微软雅黑" panose="020B0503020204020204" pitchFamily="34" charset="-122"/>
                <a:sym typeface="Arial" panose="020B0604020202020204" pitchFamily="34" charset="0"/>
              </a:rPr>
              <a:t>有效性</a:t>
            </a:r>
          </a:p>
        </p:txBody>
      </p:sp>
      <p:sp>
        <p:nvSpPr>
          <p:cNvPr id="36" name="椭圆 35">
            <a:extLst>
              <a:ext uri="{FF2B5EF4-FFF2-40B4-BE49-F238E27FC236}">
                <a16:creationId xmlns:a16="http://schemas.microsoft.com/office/drawing/2014/main" id="{5BA17CBB-8478-FFE4-900A-CAFD99955042}"/>
              </a:ext>
            </a:extLst>
          </p:cNvPr>
          <p:cNvSpPr/>
          <p:nvPr/>
        </p:nvSpPr>
        <p:spPr>
          <a:xfrm>
            <a:off x="947372" y="3131867"/>
            <a:ext cx="576000" cy="576000"/>
          </a:xfrm>
          <a:prstGeom prst="ellipse">
            <a:avLst/>
          </a:prstGeom>
          <a:solidFill>
            <a:srgbClr val="19AA94"/>
          </a:solidFill>
          <a:ln w="47625">
            <a:gradFill>
              <a:gsLst>
                <a:gs pos="74000">
                  <a:srgbClr val="F1DE6A"/>
                </a:gs>
                <a:gs pos="0">
                  <a:schemeClr val="accent1">
                    <a:lumMod val="5000"/>
                    <a:lumOff val="95000"/>
                  </a:schemeClr>
                </a:gs>
                <a:gs pos="100000">
                  <a:srgbClr val="F3D554"/>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3</a:t>
            </a:r>
            <a:endParaRPr lang="zh-CN" altLang="en-US" sz="2400" b="1" dirty="0">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圆角 37">
            <a:extLst>
              <a:ext uri="{FF2B5EF4-FFF2-40B4-BE49-F238E27FC236}">
                <a16:creationId xmlns:a16="http://schemas.microsoft.com/office/drawing/2014/main" id="{1393B623-76A7-0655-93B9-EEE32FFD31A5}"/>
              </a:ext>
            </a:extLst>
          </p:cNvPr>
          <p:cNvSpPr/>
          <p:nvPr/>
        </p:nvSpPr>
        <p:spPr>
          <a:xfrm>
            <a:off x="3076193" y="2277924"/>
            <a:ext cx="8070217" cy="37457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marL="0" lvl="2">
              <a:buClr>
                <a:srgbClr val="FFCC33"/>
              </a:buClr>
            </a:pPr>
            <a:r>
              <a:rPr lang="zh-CN" altLang="en-US" sz="1600" dirty="0">
                <a:solidFill>
                  <a:schemeClr val="tx1"/>
                </a:solidFill>
                <a:latin typeface="Arial" panose="020B0604020202020204" pitchFamily="34" charset="0"/>
                <a:ea typeface="微软雅黑" panose="020B0503020204020204" pitchFamily="34" charset="-122"/>
                <a:sym typeface="Arial" panose="020B0604020202020204" pitchFamily="34" charset="0"/>
              </a:rPr>
              <a:t>不良反应可控可管理，</a:t>
            </a: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三级以上治疗相关</a:t>
            </a:r>
            <a:r>
              <a:rPr kumimoji="0" lang="zh-CN" altLang="en-US" sz="1600" b="1" i="0" u="none" strike="noStrike" kern="1200" cap="none" spc="0" normalizeH="0" baseline="0" noProof="0" dirty="0">
                <a:ln>
                  <a:noFill/>
                </a:ln>
                <a:solidFill>
                  <a:srgbClr val="DC4979"/>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不良反应发生率</a:t>
            </a: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在国内已上市的</a:t>
            </a:r>
            <a:r>
              <a:rPr kumimoji="0" lang="en-US" altLang="zh-CN" sz="1600" b="1" i="0" u="none" strike="noStrike" kern="1200" cap="none" spc="0" normalizeH="0" baseline="0" noProof="0" dirty="0">
                <a:ln>
                  <a:noFill/>
                </a:ln>
                <a:solidFill>
                  <a:srgbClr val="DC4979"/>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3</a:t>
            </a:r>
            <a:r>
              <a:rPr kumimoji="0" lang="zh-CN" altLang="en-US" sz="1600" b="1" i="0" u="none" strike="noStrike" kern="1200" cap="none" spc="0" normalizeH="0" baseline="0" noProof="0" dirty="0">
                <a:ln>
                  <a:noFill/>
                </a:ln>
                <a:solidFill>
                  <a:srgbClr val="DC4979"/>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款产品中最低</a:t>
            </a:r>
            <a:endParaRPr lang="zh-CN" altLang="en-US" sz="16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文本框 38">
            <a:extLst>
              <a:ext uri="{FF2B5EF4-FFF2-40B4-BE49-F238E27FC236}">
                <a16:creationId xmlns:a16="http://schemas.microsoft.com/office/drawing/2014/main" id="{FD41100F-13C9-BF28-6CF4-DA2CABB94390}"/>
              </a:ext>
            </a:extLst>
          </p:cNvPr>
          <p:cNvSpPr txBox="1"/>
          <p:nvPr/>
        </p:nvSpPr>
        <p:spPr>
          <a:xfrm>
            <a:off x="1609103" y="4191701"/>
            <a:ext cx="954107" cy="400110"/>
          </a:xfrm>
          <a:prstGeom prst="rect">
            <a:avLst/>
          </a:prstGeom>
          <a:noFill/>
        </p:spPr>
        <p:txBody>
          <a:bodyPr wrap="none">
            <a:spAutoFit/>
          </a:bodyPr>
          <a:lstStyle/>
          <a:p>
            <a:r>
              <a:rPr lang="zh-CN" altLang="en-US" sz="2000" b="1" dirty="0">
                <a:solidFill>
                  <a:srgbClr val="13867A"/>
                </a:solidFill>
                <a:latin typeface="Arial" panose="020B0604020202020204" pitchFamily="34" charset="0"/>
                <a:ea typeface="微软雅黑" panose="020B0503020204020204" pitchFamily="34" charset="-122"/>
                <a:sym typeface="Arial" panose="020B0604020202020204" pitchFamily="34" charset="0"/>
              </a:rPr>
              <a:t>创新性</a:t>
            </a:r>
          </a:p>
        </p:txBody>
      </p:sp>
      <p:sp>
        <p:nvSpPr>
          <p:cNvPr id="40" name="椭圆 39">
            <a:extLst>
              <a:ext uri="{FF2B5EF4-FFF2-40B4-BE49-F238E27FC236}">
                <a16:creationId xmlns:a16="http://schemas.microsoft.com/office/drawing/2014/main" id="{90047DBE-4714-943C-08C1-B1AD163D0D3D}"/>
              </a:ext>
            </a:extLst>
          </p:cNvPr>
          <p:cNvSpPr/>
          <p:nvPr/>
        </p:nvSpPr>
        <p:spPr>
          <a:xfrm>
            <a:off x="947372" y="4085510"/>
            <a:ext cx="576000" cy="576000"/>
          </a:xfrm>
          <a:prstGeom prst="ellipse">
            <a:avLst/>
          </a:prstGeom>
          <a:solidFill>
            <a:srgbClr val="19AA94"/>
          </a:solidFill>
          <a:ln w="47625">
            <a:gradFill>
              <a:gsLst>
                <a:gs pos="74000">
                  <a:srgbClr val="F1DE6A"/>
                </a:gs>
                <a:gs pos="0">
                  <a:schemeClr val="accent1">
                    <a:lumMod val="5000"/>
                    <a:lumOff val="95000"/>
                  </a:schemeClr>
                </a:gs>
                <a:gs pos="100000">
                  <a:srgbClr val="F3D554"/>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4</a:t>
            </a:r>
            <a:endParaRPr lang="zh-CN" altLang="en-US" sz="2400" b="1" dirty="0">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圆角 41">
            <a:extLst>
              <a:ext uri="{FF2B5EF4-FFF2-40B4-BE49-F238E27FC236}">
                <a16:creationId xmlns:a16="http://schemas.microsoft.com/office/drawing/2014/main" id="{DFA1936C-E279-A652-EAD9-34BD144A09B6}"/>
              </a:ext>
            </a:extLst>
          </p:cNvPr>
          <p:cNvSpPr/>
          <p:nvPr/>
        </p:nvSpPr>
        <p:spPr>
          <a:xfrm>
            <a:off x="3101260" y="5143061"/>
            <a:ext cx="8070217" cy="37457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marL="0" lvl="2">
              <a:buClr>
                <a:srgbClr val="FFCC33"/>
              </a:buClr>
            </a:pPr>
            <a:r>
              <a:rPr lang="zh-CN" altLang="en-US" sz="1600" dirty="0">
                <a:solidFill>
                  <a:schemeClr val="tx1"/>
                </a:solidFill>
                <a:latin typeface="Arial" panose="020B0604020202020204" pitchFamily="34" charset="0"/>
                <a:ea typeface="微软雅黑" panose="020B0503020204020204" pitchFamily="34" charset="-122"/>
                <a:sym typeface="Arial" panose="020B0604020202020204" pitchFamily="34" charset="0"/>
              </a:rPr>
              <a:t>本品兼顾疗效、安全性，可弥补目录短板，提高药物可及性，降低患者疾病负担</a:t>
            </a:r>
          </a:p>
        </p:txBody>
      </p:sp>
      <p:sp>
        <p:nvSpPr>
          <p:cNvPr id="43" name="文本框 42">
            <a:extLst>
              <a:ext uri="{FF2B5EF4-FFF2-40B4-BE49-F238E27FC236}">
                <a16:creationId xmlns:a16="http://schemas.microsoft.com/office/drawing/2014/main" id="{0A6A1092-143F-47F2-76D5-104D28772DEF}"/>
              </a:ext>
            </a:extLst>
          </p:cNvPr>
          <p:cNvSpPr txBox="1"/>
          <p:nvPr/>
        </p:nvSpPr>
        <p:spPr>
          <a:xfrm>
            <a:off x="1609103" y="5152202"/>
            <a:ext cx="954107" cy="400110"/>
          </a:xfrm>
          <a:prstGeom prst="rect">
            <a:avLst/>
          </a:prstGeom>
          <a:noFill/>
        </p:spPr>
        <p:txBody>
          <a:bodyPr wrap="none">
            <a:spAutoFit/>
          </a:bodyPr>
          <a:lstStyle/>
          <a:p>
            <a:r>
              <a:rPr lang="zh-CN" altLang="en-US" sz="2000" b="1" dirty="0">
                <a:solidFill>
                  <a:srgbClr val="13867A"/>
                </a:solidFill>
                <a:latin typeface="Arial" panose="020B0604020202020204" pitchFamily="34" charset="0"/>
                <a:ea typeface="微软雅黑" panose="020B0503020204020204" pitchFamily="34" charset="-122"/>
                <a:sym typeface="Arial" panose="020B0604020202020204" pitchFamily="34" charset="0"/>
              </a:rPr>
              <a:t>公平性</a:t>
            </a:r>
          </a:p>
        </p:txBody>
      </p:sp>
      <p:sp>
        <p:nvSpPr>
          <p:cNvPr id="44" name="椭圆 43">
            <a:extLst>
              <a:ext uri="{FF2B5EF4-FFF2-40B4-BE49-F238E27FC236}">
                <a16:creationId xmlns:a16="http://schemas.microsoft.com/office/drawing/2014/main" id="{9E7FEC68-3208-3F2C-0D38-21A169B105BE}"/>
              </a:ext>
            </a:extLst>
          </p:cNvPr>
          <p:cNvSpPr/>
          <p:nvPr/>
        </p:nvSpPr>
        <p:spPr>
          <a:xfrm>
            <a:off x="947372" y="5048297"/>
            <a:ext cx="576000" cy="576000"/>
          </a:xfrm>
          <a:prstGeom prst="ellipse">
            <a:avLst/>
          </a:prstGeom>
          <a:solidFill>
            <a:srgbClr val="19AA94"/>
          </a:solidFill>
          <a:ln w="47625">
            <a:gradFill>
              <a:gsLst>
                <a:gs pos="74000">
                  <a:srgbClr val="F1DE6A"/>
                </a:gs>
                <a:gs pos="0">
                  <a:schemeClr val="accent1">
                    <a:lumMod val="5000"/>
                    <a:lumOff val="95000"/>
                  </a:schemeClr>
                </a:gs>
                <a:gs pos="100000">
                  <a:srgbClr val="F3D554"/>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5</a:t>
            </a:r>
            <a:endParaRPr lang="zh-CN" altLang="en-US" sz="2400" b="1" dirty="0">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cxnSp>
        <p:nvCxnSpPr>
          <p:cNvPr id="6" name="直接连接符 5">
            <a:extLst>
              <a:ext uri="{FF2B5EF4-FFF2-40B4-BE49-F238E27FC236}">
                <a16:creationId xmlns:a16="http://schemas.microsoft.com/office/drawing/2014/main" id="{C2FD55FA-8D41-4F11-7D6D-62A43FE1F183}"/>
              </a:ext>
            </a:extLst>
          </p:cNvPr>
          <p:cNvCxnSpPr/>
          <p:nvPr/>
        </p:nvCxnSpPr>
        <p:spPr>
          <a:xfrm>
            <a:off x="2955080" y="1287048"/>
            <a:ext cx="0" cy="432048"/>
          </a:xfrm>
          <a:prstGeom prst="line">
            <a:avLst/>
          </a:prstGeom>
          <a:ln w="28575">
            <a:solidFill>
              <a:srgbClr val="13867A"/>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DD44EC78-64C7-F322-99B7-131508401DDE}"/>
              </a:ext>
            </a:extLst>
          </p:cNvPr>
          <p:cNvCxnSpPr/>
          <p:nvPr/>
        </p:nvCxnSpPr>
        <p:spPr>
          <a:xfrm>
            <a:off x="2955080" y="2238024"/>
            <a:ext cx="0" cy="432048"/>
          </a:xfrm>
          <a:prstGeom prst="line">
            <a:avLst/>
          </a:prstGeom>
          <a:ln w="28575">
            <a:solidFill>
              <a:srgbClr val="13867A"/>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8E46A2A4-C8EA-48F5-96E1-8362F1DA6527}"/>
              </a:ext>
            </a:extLst>
          </p:cNvPr>
          <p:cNvCxnSpPr/>
          <p:nvPr/>
        </p:nvCxnSpPr>
        <p:spPr>
          <a:xfrm>
            <a:off x="2955080" y="3189000"/>
            <a:ext cx="0" cy="432048"/>
          </a:xfrm>
          <a:prstGeom prst="line">
            <a:avLst/>
          </a:prstGeom>
          <a:ln w="28575">
            <a:solidFill>
              <a:srgbClr val="13867A"/>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9D965AA5-C712-5A58-2284-2E15354B8797}"/>
              </a:ext>
            </a:extLst>
          </p:cNvPr>
          <p:cNvCxnSpPr/>
          <p:nvPr/>
        </p:nvCxnSpPr>
        <p:spPr>
          <a:xfrm>
            <a:off x="2955080" y="4139976"/>
            <a:ext cx="0" cy="432048"/>
          </a:xfrm>
          <a:prstGeom prst="line">
            <a:avLst/>
          </a:prstGeom>
          <a:ln w="28575">
            <a:solidFill>
              <a:srgbClr val="13867A"/>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880BBD13-4307-2378-3346-CD8D3B3E0D11}"/>
              </a:ext>
            </a:extLst>
          </p:cNvPr>
          <p:cNvCxnSpPr/>
          <p:nvPr/>
        </p:nvCxnSpPr>
        <p:spPr>
          <a:xfrm>
            <a:off x="2955080" y="5090952"/>
            <a:ext cx="0" cy="432048"/>
          </a:xfrm>
          <a:prstGeom prst="line">
            <a:avLst/>
          </a:prstGeom>
          <a:ln w="28575">
            <a:solidFill>
              <a:srgbClr val="13867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4432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EB6DA7E5-865B-36AB-A1B3-FA2F996BCE4E}"/>
              </a:ext>
            </a:extLst>
          </p:cNvPr>
          <p:cNvSpPr txBox="1"/>
          <p:nvPr/>
        </p:nvSpPr>
        <p:spPr>
          <a:xfrm>
            <a:off x="4959435" y="4930682"/>
            <a:ext cx="364202" cy="307777"/>
          </a:xfrm>
          <a:prstGeom prst="rect">
            <a:avLst/>
          </a:prstGeom>
          <a:noFill/>
        </p:spPr>
        <p:txBody>
          <a:bodyPr wrap="none">
            <a:spAutoFit/>
          </a:bodyPr>
          <a:lstStyle/>
          <a:p>
            <a:pPr>
              <a:spcBef>
                <a:spcPts val="600"/>
              </a:spcBef>
              <a:buClr>
                <a:srgbClr val="022D8F"/>
              </a:buClr>
            </a:pPr>
            <a:r>
              <a:rPr lang="zh-CN" altLang="en-US" sz="1400" b="1" dirty="0">
                <a:solidFill>
                  <a:srgbClr val="DC4979"/>
                </a:solidFill>
                <a:latin typeface="Arial" panose="020B0604020202020204" pitchFamily="34" charset="0"/>
                <a:ea typeface="微软雅黑" panose="020B0503020204020204" pitchFamily="34" charset="-122"/>
                <a:sym typeface="Arial" panose="020B0604020202020204" pitchFamily="34" charset="0"/>
              </a:rPr>
              <a:t>无</a:t>
            </a:r>
            <a:endParaRPr lang="en-US" altLang="zh-CN" sz="1400" b="1" dirty="0">
              <a:solidFill>
                <a:srgbClr val="DC4979"/>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文本框 20">
            <a:extLst>
              <a:ext uri="{FF2B5EF4-FFF2-40B4-BE49-F238E27FC236}">
                <a16:creationId xmlns:a16="http://schemas.microsoft.com/office/drawing/2014/main" id="{7EFFABE2-8208-AF95-4606-1DF2052AA9CF}"/>
              </a:ext>
            </a:extLst>
          </p:cNvPr>
          <p:cNvSpPr txBox="1"/>
          <p:nvPr/>
        </p:nvSpPr>
        <p:spPr>
          <a:xfrm>
            <a:off x="2031362" y="1677497"/>
            <a:ext cx="1743219" cy="307777"/>
          </a:xfrm>
          <a:prstGeom prst="rect">
            <a:avLst/>
          </a:prstGeom>
          <a:noFill/>
        </p:spPr>
        <p:txBody>
          <a:bodyPr wrap="square" rtlCol="0">
            <a:spAutoFit/>
          </a:bodyPr>
          <a:lstStyle/>
          <a:p>
            <a:pPr>
              <a:spcBef>
                <a:spcPts val="600"/>
              </a:spcBef>
              <a:buClr>
                <a:srgbClr val="022D8F"/>
              </a:buClr>
            </a:pPr>
            <a:r>
              <a:rPr lang="zh-CN" altLang="en-US" sz="1400" dirty="0">
                <a:latin typeface="Arial" panose="020B0604020202020204" pitchFamily="34" charset="0"/>
                <a:ea typeface="微软雅黑" panose="020B0503020204020204" pitchFamily="34" charset="-122"/>
                <a:sym typeface="Arial" panose="020B0604020202020204" pitchFamily="34" charset="0"/>
              </a:rPr>
              <a:t>枸橼酸戈来雷塞片</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22" name="标题 3">
            <a:extLst>
              <a:ext uri="{FF2B5EF4-FFF2-40B4-BE49-F238E27FC236}">
                <a16:creationId xmlns:a16="http://schemas.microsoft.com/office/drawing/2014/main" id="{5423D053-EEA9-08F2-327E-2881BF31F180}"/>
              </a:ext>
            </a:extLst>
          </p:cNvPr>
          <p:cNvSpPr txBox="1"/>
          <p:nvPr/>
        </p:nvSpPr>
        <p:spPr>
          <a:xfrm>
            <a:off x="1054599" y="1635689"/>
            <a:ext cx="828000" cy="342065"/>
          </a:xfrm>
          <a:prstGeom prst="roundRect">
            <a:avLst>
              <a:gd name="adj" fmla="val 14508"/>
            </a:avLst>
          </a:prstGeom>
          <a:solidFill>
            <a:srgbClr val="13867A"/>
          </a:solidFill>
        </p:spPr>
        <p:txBody>
          <a:bodyPr/>
          <a:lstStyle>
            <a:lvl1pPr algn="l" defTabSz="914400" rtl="0" eaLnBrk="1" latinLnBrk="0" hangingPunct="1">
              <a:lnSpc>
                <a:spcPct val="90000"/>
              </a:lnSpc>
              <a:spcBef>
                <a:spcPct val="0"/>
              </a:spcBef>
              <a:buNone/>
              <a:defRPr sz="2800" b="1" kern="1200">
                <a:solidFill>
                  <a:schemeClr val="accent1">
                    <a:lumMod val="50000"/>
                  </a:schemeClr>
                </a:solidFill>
                <a:latin typeface="+mj-lt"/>
                <a:ea typeface="+mj-ea"/>
                <a:cs typeface="+mj-cs"/>
              </a:defRPr>
            </a:lvl1pPr>
          </a:lstStyle>
          <a:p>
            <a:pPr algn="ctr">
              <a:lnSpc>
                <a:spcPct val="100000"/>
              </a:lnSpc>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通用名</a:t>
            </a:r>
            <a:r>
              <a:rPr lang="en-US" altLang="zh-CN"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标题 3">
            <a:extLst>
              <a:ext uri="{FF2B5EF4-FFF2-40B4-BE49-F238E27FC236}">
                <a16:creationId xmlns:a16="http://schemas.microsoft.com/office/drawing/2014/main" id="{C8D5220A-F0BA-927F-9E82-90E4C75A61DD}"/>
              </a:ext>
            </a:extLst>
          </p:cNvPr>
          <p:cNvSpPr txBox="1"/>
          <p:nvPr/>
        </p:nvSpPr>
        <p:spPr>
          <a:xfrm>
            <a:off x="1065988" y="2252373"/>
            <a:ext cx="1096504" cy="349683"/>
          </a:xfrm>
          <a:prstGeom prst="roundRect">
            <a:avLst>
              <a:gd name="adj" fmla="val 14508"/>
            </a:avLst>
          </a:prstGeom>
          <a:solidFill>
            <a:srgbClr val="13867A"/>
          </a:solidFill>
        </p:spPr>
        <p:txBody>
          <a:bodyPr/>
          <a:lstStyle>
            <a:lvl1pPr algn="l" defTabSz="914400" rtl="0" eaLnBrk="1" latinLnBrk="0" hangingPunct="1">
              <a:lnSpc>
                <a:spcPct val="90000"/>
              </a:lnSpc>
              <a:spcBef>
                <a:spcPct val="0"/>
              </a:spcBef>
              <a:buNone/>
              <a:defRPr sz="2800" b="1" kern="1200">
                <a:solidFill>
                  <a:schemeClr val="accent1">
                    <a:lumMod val="50000"/>
                  </a:schemeClr>
                </a:solidFill>
                <a:latin typeface="+mj-lt"/>
                <a:ea typeface="+mj-ea"/>
                <a:cs typeface="+mj-cs"/>
              </a:defRPr>
            </a:lvl1pPr>
          </a:lstStyle>
          <a:p>
            <a:pPr algn="ctr">
              <a:lnSpc>
                <a:spcPct val="100000"/>
              </a:lnSpc>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注册规格</a:t>
            </a:r>
            <a:r>
              <a:rPr lang="en-US" altLang="zh-CN"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标题 3">
            <a:extLst>
              <a:ext uri="{FF2B5EF4-FFF2-40B4-BE49-F238E27FC236}">
                <a16:creationId xmlns:a16="http://schemas.microsoft.com/office/drawing/2014/main" id="{D1EBF28D-34A2-493A-3D24-1303EEFCD17B}"/>
              </a:ext>
            </a:extLst>
          </p:cNvPr>
          <p:cNvSpPr txBox="1"/>
          <p:nvPr/>
        </p:nvSpPr>
        <p:spPr>
          <a:xfrm>
            <a:off x="1076789" y="2951461"/>
            <a:ext cx="828000" cy="322693"/>
          </a:xfrm>
          <a:prstGeom prst="roundRect">
            <a:avLst>
              <a:gd name="adj" fmla="val 14508"/>
            </a:avLst>
          </a:prstGeom>
          <a:solidFill>
            <a:srgbClr val="13867A"/>
          </a:solidFill>
        </p:spPr>
        <p:txBody>
          <a:bodyPr/>
          <a:lstStyle>
            <a:lvl1pPr algn="l" defTabSz="914400" rtl="0" eaLnBrk="1" latinLnBrk="0" hangingPunct="1">
              <a:lnSpc>
                <a:spcPct val="90000"/>
              </a:lnSpc>
              <a:spcBef>
                <a:spcPct val="0"/>
              </a:spcBef>
              <a:buNone/>
              <a:defRPr sz="2800" b="1" kern="1200">
                <a:solidFill>
                  <a:schemeClr val="accent1">
                    <a:lumMod val="50000"/>
                  </a:schemeClr>
                </a:solidFill>
                <a:latin typeface="+mj-lt"/>
                <a:ea typeface="+mj-ea"/>
                <a:cs typeface="+mj-cs"/>
              </a:defRPr>
            </a:lvl1pPr>
          </a:lstStyle>
          <a:p>
            <a:pPr algn="ctr">
              <a:lnSpc>
                <a:spcPct val="100000"/>
              </a:lnSpc>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适应症</a:t>
            </a:r>
            <a:r>
              <a:rPr lang="en-US" altLang="zh-CN"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标题 3">
            <a:extLst>
              <a:ext uri="{FF2B5EF4-FFF2-40B4-BE49-F238E27FC236}">
                <a16:creationId xmlns:a16="http://schemas.microsoft.com/office/drawing/2014/main" id="{FB74346F-3FFB-6407-AA98-6B81A0D47F06}"/>
              </a:ext>
            </a:extLst>
          </p:cNvPr>
          <p:cNvSpPr txBox="1"/>
          <p:nvPr/>
        </p:nvSpPr>
        <p:spPr>
          <a:xfrm>
            <a:off x="1054556" y="4895948"/>
            <a:ext cx="3725627" cy="377246"/>
          </a:xfrm>
          <a:prstGeom prst="roundRect">
            <a:avLst>
              <a:gd name="adj" fmla="val 14508"/>
            </a:avLst>
          </a:prstGeom>
          <a:solidFill>
            <a:srgbClr val="13867A"/>
          </a:solidFill>
        </p:spPr>
        <p:txBody>
          <a:bodyPr/>
          <a:lstStyle>
            <a:lvl1pPr algn="l" defTabSz="914400" rtl="0" eaLnBrk="1" latinLnBrk="0" hangingPunct="1">
              <a:lnSpc>
                <a:spcPct val="90000"/>
              </a:lnSpc>
              <a:spcBef>
                <a:spcPct val="0"/>
              </a:spcBef>
              <a:buNone/>
              <a:defRPr sz="2800" b="1" kern="1200">
                <a:solidFill>
                  <a:schemeClr val="accent1">
                    <a:lumMod val="50000"/>
                  </a:schemeClr>
                </a:solidFill>
                <a:latin typeface="+mj-lt"/>
                <a:ea typeface="+mj-ea"/>
                <a:cs typeface="+mj-cs"/>
              </a:defRPr>
            </a:lvl1pPr>
          </a:lstStyle>
          <a:p>
            <a:pPr>
              <a:lnSpc>
                <a:spcPct val="100000"/>
              </a:lnSpc>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目前大陆地区同通用名药品的上市情况：</a:t>
            </a:r>
          </a:p>
        </p:txBody>
      </p:sp>
      <p:sp>
        <p:nvSpPr>
          <p:cNvPr id="29" name="标题 3">
            <a:extLst>
              <a:ext uri="{FF2B5EF4-FFF2-40B4-BE49-F238E27FC236}">
                <a16:creationId xmlns:a16="http://schemas.microsoft.com/office/drawing/2014/main" id="{E1EFEBFA-C7A3-A1CB-AD26-70454B602B0C}"/>
              </a:ext>
            </a:extLst>
          </p:cNvPr>
          <p:cNvSpPr txBox="1"/>
          <p:nvPr/>
        </p:nvSpPr>
        <p:spPr>
          <a:xfrm>
            <a:off x="1042315" y="5491584"/>
            <a:ext cx="1875055" cy="383171"/>
          </a:xfrm>
          <a:prstGeom prst="roundRect">
            <a:avLst>
              <a:gd name="adj" fmla="val 14508"/>
            </a:avLst>
          </a:prstGeom>
          <a:solidFill>
            <a:srgbClr val="13867A"/>
          </a:solidFill>
        </p:spPr>
        <p:txBody>
          <a:bodyPr/>
          <a:lstStyle>
            <a:lvl1pPr algn="l" defTabSz="914400" rtl="0" eaLnBrk="1" latinLnBrk="0" hangingPunct="1">
              <a:lnSpc>
                <a:spcPct val="90000"/>
              </a:lnSpc>
              <a:spcBef>
                <a:spcPct val="0"/>
              </a:spcBef>
              <a:buNone/>
              <a:defRPr sz="2800" b="1" kern="1200">
                <a:solidFill>
                  <a:schemeClr val="accent1">
                    <a:lumMod val="50000"/>
                  </a:schemeClr>
                </a:solidFill>
                <a:latin typeface="+mj-lt"/>
                <a:ea typeface="+mj-ea"/>
                <a:cs typeface="+mj-cs"/>
              </a:defRPr>
            </a:lvl1pPr>
          </a:lstStyle>
          <a:p>
            <a:pPr>
              <a:lnSpc>
                <a:spcPct val="100000"/>
              </a:lnSpc>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是否为</a:t>
            </a:r>
            <a:r>
              <a:rPr lang="en-US" altLang="zh-CN"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OTC </a:t>
            </a: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药品： </a:t>
            </a:r>
          </a:p>
        </p:txBody>
      </p:sp>
      <p:sp>
        <p:nvSpPr>
          <p:cNvPr id="30" name="标题 3">
            <a:extLst>
              <a:ext uri="{FF2B5EF4-FFF2-40B4-BE49-F238E27FC236}">
                <a16:creationId xmlns:a16="http://schemas.microsoft.com/office/drawing/2014/main" id="{42E8F554-2853-2542-65A6-DF91A36E7DCD}"/>
              </a:ext>
            </a:extLst>
          </p:cNvPr>
          <p:cNvSpPr txBox="1"/>
          <p:nvPr/>
        </p:nvSpPr>
        <p:spPr>
          <a:xfrm>
            <a:off x="6887814" y="4765225"/>
            <a:ext cx="1491210" cy="330914"/>
          </a:xfrm>
          <a:prstGeom prst="roundRect">
            <a:avLst>
              <a:gd name="adj" fmla="val 14508"/>
            </a:avLst>
          </a:prstGeom>
          <a:solidFill>
            <a:srgbClr val="13867A"/>
          </a:solidFill>
        </p:spPr>
        <p:txBody>
          <a:bodyPr/>
          <a:lstStyle>
            <a:lvl1pPr algn="l" defTabSz="914400" rtl="0" eaLnBrk="1" latinLnBrk="0" hangingPunct="1">
              <a:lnSpc>
                <a:spcPct val="90000"/>
              </a:lnSpc>
              <a:spcBef>
                <a:spcPct val="0"/>
              </a:spcBef>
              <a:buNone/>
              <a:defRPr sz="2800" b="1" kern="1200">
                <a:solidFill>
                  <a:schemeClr val="accent1">
                    <a:lumMod val="50000"/>
                  </a:schemeClr>
                </a:solidFill>
                <a:latin typeface="+mj-lt"/>
                <a:ea typeface="+mj-ea"/>
                <a:cs typeface="+mj-cs"/>
              </a:defRPr>
            </a:lvl1pPr>
          </a:lstStyle>
          <a:p>
            <a:pPr>
              <a:lnSpc>
                <a:spcPct val="100000"/>
              </a:lnSpc>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参照药品建议</a:t>
            </a:r>
            <a:r>
              <a:rPr lang="zh-CN" alt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rPr>
              <a:t>：</a:t>
            </a:r>
          </a:p>
        </p:txBody>
      </p:sp>
      <p:sp>
        <p:nvSpPr>
          <p:cNvPr id="32" name="任意多边形 55">
            <a:extLst>
              <a:ext uri="{FF2B5EF4-FFF2-40B4-BE49-F238E27FC236}">
                <a16:creationId xmlns:a16="http://schemas.microsoft.com/office/drawing/2014/main" id="{B941F065-9F2D-7C2E-D360-B1D0FBD07D09}"/>
              </a:ext>
            </a:extLst>
          </p:cNvPr>
          <p:cNvSpPr/>
          <p:nvPr/>
        </p:nvSpPr>
        <p:spPr bwMode="auto">
          <a:xfrm>
            <a:off x="4054078" y="778081"/>
            <a:ext cx="4083839" cy="449539"/>
          </a:xfrm>
          <a:custGeom>
            <a:avLst/>
            <a:gdLst>
              <a:gd name="T0" fmla="*/ 716 w 719"/>
              <a:gd name="T1" fmla="*/ 0 h 216"/>
              <a:gd name="T2" fmla="*/ 362 w 719"/>
              <a:gd name="T3" fmla="*/ 0 h 216"/>
              <a:gd name="T4" fmla="*/ 359 w 719"/>
              <a:gd name="T5" fmla="*/ 0 h 216"/>
              <a:gd name="T6" fmla="*/ 359 w 719"/>
              <a:gd name="T7" fmla="*/ 0 h 216"/>
              <a:gd name="T8" fmla="*/ 356 w 719"/>
              <a:gd name="T9" fmla="*/ 0 h 216"/>
              <a:gd name="T10" fmla="*/ 2 w 719"/>
              <a:gd name="T11" fmla="*/ 0 h 216"/>
              <a:gd name="T12" fmla="*/ 0 w 719"/>
              <a:gd name="T13" fmla="*/ 0 h 216"/>
              <a:gd name="T14" fmla="*/ 39 w 719"/>
              <a:gd name="T15" fmla="*/ 9 h 216"/>
              <a:gd name="T16" fmla="*/ 46 w 719"/>
              <a:gd name="T17" fmla="*/ 13 h 216"/>
              <a:gd name="T18" fmla="*/ 49 w 719"/>
              <a:gd name="T19" fmla="*/ 14 h 216"/>
              <a:gd name="T20" fmla="*/ 53 w 719"/>
              <a:gd name="T21" fmla="*/ 17 h 216"/>
              <a:gd name="T22" fmla="*/ 56 w 719"/>
              <a:gd name="T23" fmla="*/ 19 h 216"/>
              <a:gd name="T24" fmla="*/ 59 w 719"/>
              <a:gd name="T25" fmla="*/ 22 h 216"/>
              <a:gd name="T26" fmla="*/ 63 w 719"/>
              <a:gd name="T27" fmla="*/ 25 h 216"/>
              <a:gd name="T28" fmla="*/ 64 w 719"/>
              <a:gd name="T29" fmla="*/ 27 h 216"/>
              <a:gd name="T30" fmla="*/ 70 w 719"/>
              <a:gd name="T31" fmla="*/ 33 h 216"/>
              <a:gd name="T32" fmla="*/ 71 w 719"/>
              <a:gd name="T33" fmla="*/ 34 h 216"/>
              <a:gd name="T34" fmla="*/ 75 w 719"/>
              <a:gd name="T35" fmla="*/ 38 h 216"/>
              <a:gd name="T36" fmla="*/ 76 w 719"/>
              <a:gd name="T37" fmla="*/ 40 h 216"/>
              <a:gd name="T38" fmla="*/ 77 w 719"/>
              <a:gd name="T39" fmla="*/ 41 h 216"/>
              <a:gd name="T40" fmla="*/ 78 w 719"/>
              <a:gd name="T41" fmla="*/ 43 h 216"/>
              <a:gd name="T42" fmla="*/ 81 w 719"/>
              <a:gd name="T43" fmla="*/ 47 h 216"/>
              <a:gd name="T44" fmla="*/ 81 w 719"/>
              <a:gd name="T45" fmla="*/ 48 h 216"/>
              <a:gd name="T46" fmla="*/ 81 w 719"/>
              <a:gd name="T47" fmla="*/ 48 h 216"/>
              <a:gd name="T48" fmla="*/ 81 w 719"/>
              <a:gd name="T49" fmla="*/ 48 h 216"/>
              <a:gd name="T50" fmla="*/ 86 w 719"/>
              <a:gd name="T51" fmla="*/ 59 h 216"/>
              <a:gd name="T52" fmla="*/ 86 w 719"/>
              <a:gd name="T53" fmla="*/ 59 h 216"/>
              <a:gd name="T54" fmla="*/ 96 w 719"/>
              <a:gd name="T55" fmla="*/ 95 h 216"/>
              <a:gd name="T56" fmla="*/ 96 w 719"/>
              <a:gd name="T57" fmla="*/ 98 h 216"/>
              <a:gd name="T58" fmla="*/ 111 w 719"/>
              <a:gd name="T59" fmla="*/ 166 h 216"/>
              <a:gd name="T60" fmla="*/ 192 w 719"/>
              <a:gd name="T61" fmla="*/ 216 h 216"/>
              <a:gd name="T62" fmla="*/ 356 w 719"/>
              <a:gd name="T63" fmla="*/ 216 h 216"/>
              <a:gd name="T64" fmla="*/ 359 w 719"/>
              <a:gd name="T65" fmla="*/ 216 h 216"/>
              <a:gd name="T66" fmla="*/ 359 w 719"/>
              <a:gd name="T67" fmla="*/ 216 h 216"/>
              <a:gd name="T68" fmla="*/ 362 w 719"/>
              <a:gd name="T69" fmla="*/ 216 h 216"/>
              <a:gd name="T70" fmla="*/ 526 w 719"/>
              <a:gd name="T71" fmla="*/ 216 h 216"/>
              <a:gd name="T72" fmla="*/ 607 w 719"/>
              <a:gd name="T73" fmla="*/ 166 h 216"/>
              <a:gd name="T74" fmla="*/ 622 w 719"/>
              <a:gd name="T75" fmla="*/ 98 h 216"/>
              <a:gd name="T76" fmla="*/ 622 w 719"/>
              <a:gd name="T77" fmla="*/ 96 h 216"/>
              <a:gd name="T78" fmla="*/ 632 w 719"/>
              <a:gd name="T79" fmla="*/ 59 h 216"/>
              <a:gd name="T80" fmla="*/ 637 w 719"/>
              <a:gd name="T81" fmla="*/ 48 h 216"/>
              <a:gd name="T82" fmla="*/ 654 w 719"/>
              <a:gd name="T83" fmla="*/ 27 h 216"/>
              <a:gd name="T84" fmla="*/ 656 w 719"/>
              <a:gd name="T85" fmla="*/ 25 h 216"/>
              <a:gd name="T86" fmla="*/ 659 w 719"/>
              <a:gd name="T87" fmla="*/ 22 h 216"/>
              <a:gd name="T88" fmla="*/ 662 w 719"/>
              <a:gd name="T89" fmla="*/ 19 h 216"/>
              <a:gd name="T90" fmla="*/ 665 w 719"/>
              <a:gd name="T91" fmla="*/ 17 h 216"/>
              <a:gd name="T92" fmla="*/ 669 w 719"/>
              <a:gd name="T93" fmla="*/ 14 h 216"/>
              <a:gd name="T94" fmla="*/ 672 w 719"/>
              <a:gd name="T95" fmla="*/ 13 h 216"/>
              <a:gd name="T96" fmla="*/ 679 w 719"/>
              <a:gd name="T97" fmla="*/ 9 h 216"/>
              <a:gd name="T98" fmla="*/ 719 w 719"/>
              <a:gd name="T99" fmla="*/ 0 h 216"/>
              <a:gd name="T100" fmla="*/ 716 w 719"/>
              <a:gd name="T10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9" h="216">
                <a:moveTo>
                  <a:pt x="716" y="0"/>
                </a:moveTo>
                <a:cubicBezTo>
                  <a:pt x="362" y="0"/>
                  <a:pt x="362" y="0"/>
                  <a:pt x="362" y="0"/>
                </a:cubicBezTo>
                <a:cubicBezTo>
                  <a:pt x="359" y="0"/>
                  <a:pt x="359" y="0"/>
                  <a:pt x="359" y="0"/>
                </a:cubicBezTo>
                <a:cubicBezTo>
                  <a:pt x="359" y="0"/>
                  <a:pt x="359" y="0"/>
                  <a:pt x="359" y="0"/>
                </a:cubicBezTo>
                <a:cubicBezTo>
                  <a:pt x="356" y="0"/>
                  <a:pt x="356" y="0"/>
                  <a:pt x="356" y="0"/>
                </a:cubicBezTo>
                <a:cubicBezTo>
                  <a:pt x="2" y="0"/>
                  <a:pt x="2" y="0"/>
                  <a:pt x="2" y="0"/>
                </a:cubicBezTo>
                <a:cubicBezTo>
                  <a:pt x="1" y="0"/>
                  <a:pt x="0" y="0"/>
                  <a:pt x="0" y="0"/>
                </a:cubicBezTo>
                <a:cubicBezTo>
                  <a:pt x="13" y="0"/>
                  <a:pt x="27" y="4"/>
                  <a:pt x="39" y="9"/>
                </a:cubicBezTo>
                <a:cubicBezTo>
                  <a:pt x="42" y="10"/>
                  <a:pt x="44" y="12"/>
                  <a:pt x="46" y="13"/>
                </a:cubicBezTo>
                <a:cubicBezTo>
                  <a:pt x="47" y="13"/>
                  <a:pt x="48" y="14"/>
                  <a:pt x="49" y="14"/>
                </a:cubicBezTo>
                <a:cubicBezTo>
                  <a:pt x="50" y="15"/>
                  <a:pt x="52" y="16"/>
                  <a:pt x="53" y="17"/>
                </a:cubicBezTo>
                <a:cubicBezTo>
                  <a:pt x="54" y="18"/>
                  <a:pt x="55" y="19"/>
                  <a:pt x="56" y="19"/>
                </a:cubicBezTo>
                <a:cubicBezTo>
                  <a:pt x="57" y="20"/>
                  <a:pt x="58" y="21"/>
                  <a:pt x="59" y="22"/>
                </a:cubicBezTo>
                <a:cubicBezTo>
                  <a:pt x="60" y="23"/>
                  <a:pt x="61" y="24"/>
                  <a:pt x="63" y="25"/>
                </a:cubicBezTo>
                <a:cubicBezTo>
                  <a:pt x="63" y="25"/>
                  <a:pt x="64" y="26"/>
                  <a:pt x="64" y="27"/>
                </a:cubicBezTo>
                <a:cubicBezTo>
                  <a:pt x="67" y="29"/>
                  <a:pt x="69" y="31"/>
                  <a:pt x="70" y="33"/>
                </a:cubicBezTo>
                <a:cubicBezTo>
                  <a:pt x="71" y="33"/>
                  <a:pt x="71" y="34"/>
                  <a:pt x="71" y="34"/>
                </a:cubicBezTo>
                <a:cubicBezTo>
                  <a:pt x="72" y="35"/>
                  <a:pt x="73" y="37"/>
                  <a:pt x="75" y="38"/>
                </a:cubicBezTo>
                <a:cubicBezTo>
                  <a:pt x="75" y="39"/>
                  <a:pt x="75" y="39"/>
                  <a:pt x="76" y="40"/>
                </a:cubicBezTo>
                <a:cubicBezTo>
                  <a:pt x="76" y="40"/>
                  <a:pt x="76" y="40"/>
                  <a:pt x="77" y="41"/>
                </a:cubicBezTo>
                <a:cubicBezTo>
                  <a:pt x="77" y="41"/>
                  <a:pt x="77" y="42"/>
                  <a:pt x="78" y="43"/>
                </a:cubicBezTo>
                <a:cubicBezTo>
                  <a:pt x="79" y="44"/>
                  <a:pt x="80" y="46"/>
                  <a:pt x="81" y="47"/>
                </a:cubicBezTo>
                <a:cubicBezTo>
                  <a:pt x="81" y="47"/>
                  <a:pt x="81" y="48"/>
                  <a:pt x="81" y="48"/>
                </a:cubicBezTo>
                <a:cubicBezTo>
                  <a:pt x="81" y="48"/>
                  <a:pt x="81" y="48"/>
                  <a:pt x="81" y="48"/>
                </a:cubicBezTo>
                <a:cubicBezTo>
                  <a:pt x="81" y="48"/>
                  <a:pt x="81" y="48"/>
                  <a:pt x="81" y="48"/>
                </a:cubicBezTo>
                <a:cubicBezTo>
                  <a:pt x="83" y="52"/>
                  <a:pt x="85" y="55"/>
                  <a:pt x="86" y="59"/>
                </a:cubicBezTo>
                <a:cubicBezTo>
                  <a:pt x="86" y="59"/>
                  <a:pt x="86" y="59"/>
                  <a:pt x="86" y="59"/>
                </a:cubicBezTo>
                <a:cubicBezTo>
                  <a:pt x="91" y="70"/>
                  <a:pt x="94" y="83"/>
                  <a:pt x="96" y="95"/>
                </a:cubicBezTo>
                <a:cubicBezTo>
                  <a:pt x="96" y="96"/>
                  <a:pt x="96" y="97"/>
                  <a:pt x="96" y="98"/>
                </a:cubicBezTo>
                <a:cubicBezTo>
                  <a:pt x="99" y="121"/>
                  <a:pt x="101" y="145"/>
                  <a:pt x="111" y="166"/>
                </a:cubicBezTo>
                <a:cubicBezTo>
                  <a:pt x="127" y="199"/>
                  <a:pt x="155" y="216"/>
                  <a:pt x="192" y="216"/>
                </a:cubicBezTo>
                <a:cubicBezTo>
                  <a:pt x="192" y="216"/>
                  <a:pt x="356" y="216"/>
                  <a:pt x="356" y="216"/>
                </a:cubicBezTo>
                <a:cubicBezTo>
                  <a:pt x="356" y="216"/>
                  <a:pt x="357" y="216"/>
                  <a:pt x="359" y="216"/>
                </a:cubicBezTo>
                <a:cubicBezTo>
                  <a:pt x="359" y="216"/>
                  <a:pt x="359" y="216"/>
                  <a:pt x="359" y="216"/>
                </a:cubicBezTo>
                <a:cubicBezTo>
                  <a:pt x="361" y="216"/>
                  <a:pt x="362" y="216"/>
                  <a:pt x="362" y="216"/>
                </a:cubicBezTo>
                <a:cubicBezTo>
                  <a:pt x="362" y="216"/>
                  <a:pt x="526" y="216"/>
                  <a:pt x="526" y="216"/>
                </a:cubicBezTo>
                <a:cubicBezTo>
                  <a:pt x="563" y="216"/>
                  <a:pt x="591" y="199"/>
                  <a:pt x="607" y="166"/>
                </a:cubicBezTo>
                <a:cubicBezTo>
                  <a:pt x="618" y="145"/>
                  <a:pt x="619" y="121"/>
                  <a:pt x="622" y="98"/>
                </a:cubicBezTo>
                <a:cubicBezTo>
                  <a:pt x="622" y="98"/>
                  <a:pt x="622" y="97"/>
                  <a:pt x="622" y="96"/>
                </a:cubicBezTo>
                <a:cubicBezTo>
                  <a:pt x="624" y="83"/>
                  <a:pt x="627" y="71"/>
                  <a:pt x="632" y="59"/>
                </a:cubicBezTo>
                <a:cubicBezTo>
                  <a:pt x="633" y="55"/>
                  <a:pt x="635" y="51"/>
                  <a:pt x="637" y="48"/>
                </a:cubicBezTo>
                <a:cubicBezTo>
                  <a:pt x="642" y="40"/>
                  <a:pt x="647" y="33"/>
                  <a:pt x="654" y="27"/>
                </a:cubicBezTo>
                <a:cubicBezTo>
                  <a:pt x="654" y="26"/>
                  <a:pt x="655" y="25"/>
                  <a:pt x="656" y="25"/>
                </a:cubicBezTo>
                <a:cubicBezTo>
                  <a:pt x="657" y="24"/>
                  <a:pt x="658" y="23"/>
                  <a:pt x="659" y="22"/>
                </a:cubicBezTo>
                <a:cubicBezTo>
                  <a:pt x="660" y="21"/>
                  <a:pt x="661" y="20"/>
                  <a:pt x="662" y="19"/>
                </a:cubicBezTo>
                <a:cubicBezTo>
                  <a:pt x="663" y="19"/>
                  <a:pt x="664" y="18"/>
                  <a:pt x="665" y="17"/>
                </a:cubicBezTo>
                <a:cubicBezTo>
                  <a:pt x="667" y="16"/>
                  <a:pt x="668" y="15"/>
                  <a:pt x="669" y="14"/>
                </a:cubicBezTo>
                <a:cubicBezTo>
                  <a:pt x="670" y="14"/>
                  <a:pt x="671" y="13"/>
                  <a:pt x="672" y="13"/>
                </a:cubicBezTo>
                <a:cubicBezTo>
                  <a:pt x="674" y="12"/>
                  <a:pt x="676" y="10"/>
                  <a:pt x="679" y="9"/>
                </a:cubicBezTo>
                <a:cubicBezTo>
                  <a:pt x="691" y="4"/>
                  <a:pt x="705" y="0"/>
                  <a:pt x="719" y="0"/>
                </a:cubicBezTo>
                <a:cubicBezTo>
                  <a:pt x="718" y="0"/>
                  <a:pt x="717" y="0"/>
                  <a:pt x="716" y="0"/>
                </a:cubicBezTo>
                <a:close/>
              </a:path>
            </a:pathLst>
          </a:custGeom>
          <a:solidFill>
            <a:srgbClr val="1386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100"/>
              </a:spcBef>
              <a:spcAft>
                <a:spcPts val="10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3" name="标题 3">
            <a:extLst>
              <a:ext uri="{FF2B5EF4-FFF2-40B4-BE49-F238E27FC236}">
                <a16:creationId xmlns:a16="http://schemas.microsoft.com/office/drawing/2014/main" id="{1FD24507-03A4-CC12-9D89-E21F049E0E26}"/>
              </a:ext>
            </a:extLst>
          </p:cNvPr>
          <p:cNvSpPr txBox="1"/>
          <p:nvPr/>
        </p:nvSpPr>
        <p:spPr>
          <a:xfrm>
            <a:off x="5101799" y="733761"/>
            <a:ext cx="2042812" cy="492471"/>
          </a:xfrm>
          <a:prstGeom prst="roundRect">
            <a:avLst>
              <a:gd name="adj" fmla="val 14508"/>
            </a:avLst>
          </a:prstGeom>
          <a:noFill/>
        </p:spPr>
        <p:txBody>
          <a:bodyPr/>
          <a:lstStyle>
            <a:lvl1pPr algn="l" defTabSz="914400" rtl="0" eaLnBrk="1" latinLnBrk="0" hangingPunct="1">
              <a:lnSpc>
                <a:spcPct val="90000"/>
              </a:lnSpc>
              <a:spcBef>
                <a:spcPct val="0"/>
              </a:spcBef>
              <a:buNone/>
              <a:defRPr sz="2800" b="1" kern="1200">
                <a:solidFill>
                  <a:schemeClr val="accent1">
                    <a:lumMod val="50000"/>
                  </a:schemeClr>
                </a:solidFill>
                <a:latin typeface="+mj-lt"/>
                <a:ea typeface="+mj-ea"/>
                <a:cs typeface="+mj-cs"/>
              </a:defRPr>
            </a:lvl1pPr>
          </a:lstStyle>
          <a:p>
            <a:pPr algn="ctr">
              <a:lnSpc>
                <a:spcPct val="100000"/>
              </a:lnSpc>
            </a:pPr>
            <a:r>
              <a:rPr lang="zh-CN" altLang="en-US" sz="2400" b="1" spc="300" dirty="0">
                <a:solidFill>
                  <a:schemeClr val="bg1"/>
                </a:solidFill>
                <a:latin typeface="Arial" panose="020B0604020202020204" pitchFamily="34" charset="0"/>
                <a:ea typeface="微软雅黑" panose="020B0503020204020204" pitchFamily="34" charset="-122"/>
                <a:sym typeface="Arial" panose="020B0604020202020204" pitchFamily="34" charset="0"/>
              </a:rPr>
              <a:t>基本信息</a:t>
            </a:r>
          </a:p>
        </p:txBody>
      </p:sp>
      <p:sp>
        <p:nvSpPr>
          <p:cNvPr id="4" name="文本框 3">
            <a:extLst>
              <a:ext uri="{FF2B5EF4-FFF2-40B4-BE49-F238E27FC236}">
                <a16:creationId xmlns:a16="http://schemas.microsoft.com/office/drawing/2014/main" id="{DBA53026-5053-B18F-DB07-483BD17DE944}"/>
              </a:ext>
            </a:extLst>
          </p:cNvPr>
          <p:cNvSpPr txBox="1"/>
          <p:nvPr/>
        </p:nvSpPr>
        <p:spPr>
          <a:xfrm>
            <a:off x="2263219" y="2282710"/>
            <a:ext cx="2550696" cy="307777"/>
          </a:xfrm>
          <a:prstGeom prst="rect">
            <a:avLst/>
          </a:prstGeom>
          <a:noFill/>
        </p:spPr>
        <p:txBody>
          <a:bodyPr wrap="square" rtlCol="0">
            <a:spAutoFit/>
          </a:bodyPr>
          <a:lstStyle/>
          <a:p>
            <a:pPr>
              <a:spcBef>
                <a:spcPts val="600"/>
              </a:spcBef>
              <a:buClr>
                <a:srgbClr val="022D8F"/>
              </a:buClr>
            </a:pPr>
            <a:r>
              <a:rPr lang="en-US" altLang="zh-CN" sz="1400" dirty="0">
                <a:latin typeface="Arial" panose="020B0604020202020204" pitchFamily="34" charset="0"/>
                <a:ea typeface="微软雅黑" panose="020B0503020204020204" pitchFamily="34" charset="-122"/>
                <a:sym typeface="Arial" panose="020B0604020202020204" pitchFamily="34" charset="0"/>
              </a:rPr>
              <a:t>200mg(</a:t>
            </a:r>
            <a:r>
              <a:rPr lang="zh-CN" altLang="en-US" sz="1400" dirty="0">
                <a:latin typeface="Arial" panose="020B0604020202020204" pitchFamily="34" charset="0"/>
                <a:ea typeface="微软雅黑" panose="020B0503020204020204" pitchFamily="34" charset="-122"/>
                <a:sym typeface="Arial" panose="020B0604020202020204" pitchFamily="34" charset="0"/>
              </a:rPr>
              <a:t>按</a:t>
            </a:r>
            <a:r>
              <a:rPr lang="en-US" altLang="zh-CN" sz="1400" dirty="0">
                <a:latin typeface="Arial" panose="020B0604020202020204" pitchFamily="34" charset="0"/>
                <a:ea typeface="微软雅黑" panose="020B0503020204020204" pitchFamily="34" charset="-122"/>
                <a:sym typeface="Arial" panose="020B0604020202020204" pitchFamily="34" charset="0"/>
              </a:rPr>
              <a:t>C</a:t>
            </a:r>
            <a:r>
              <a:rPr lang="en-US" altLang="zh-CN" sz="1400" baseline="-25000" dirty="0">
                <a:latin typeface="Arial" panose="020B0604020202020204" pitchFamily="34" charset="0"/>
                <a:ea typeface="微软雅黑" panose="020B0503020204020204" pitchFamily="34" charset="-122"/>
                <a:sym typeface="Arial" panose="020B0604020202020204" pitchFamily="34" charset="0"/>
              </a:rPr>
              <a:t>31</a:t>
            </a:r>
            <a:r>
              <a:rPr lang="en-US" altLang="zh-CN" sz="1400" dirty="0">
                <a:latin typeface="Arial" panose="020B0604020202020204" pitchFamily="34" charset="0"/>
                <a:ea typeface="微软雅黑" panose="020B0503020204020204" pitchFamily="34" charset="-122"/>
                <a:sym typeface="Arial" panose="020B0604020202020204" pitchFamily="34" charset="0"/>
              </a:rPr>
              <a:t>H</a:t>
            </a:r>
            <a:r>
              <a:rPr lang="en-US" altLang="zh-CN" sz="1400" baseline="-25000" dirty="0">
                <a:latin typeface="Arial" panose="020B0604020202020204" pitchFamily="34" charset="0"/>
                <a:ea typeface="微软雅黑" panose="020B0503020204020204" pitchFamily="34" charset="-122"/>
                <a:sym typeface="Arial" panose="020B0604020202020204" pitchFamily="34" charset="0"/>
              </a:rPr>
              <a:t>26</a:t>
            </a:r>
            <a:r>
              <a:rPr lang="en-US" altLang="zh-CN" sz="1400" dirty="0">
                <a:latin typeface="Arial" panose="020B0604020202020204" pitchFamily="34" charset="0"/>
                <a:ea typeface="微软雅黑" panose="020B0503020204020204" pitchFamily="34" charset="-122"/>
                <a:sym typeface="Arial" panose="020B0604020202020204" pitchFamily="34" charset="0"/>
              </a:rPr>
              <a:t>CIF</a:t>
            </a:r>
            <a:r>
              <a:rPr lang="en-US" altLang="zh-CN" sz="1400" baseline="-25000" dirty="0">
                <a:latin typeface="Arial" panose="020B0604020202020204" pitchFamily="34" charset="0"/>
                <a:ea typeface="微软雅黑" panose="020B0503020204020204" pitchFamily="34" charset="-122"/>
                <a:sym typeface="Arial" panose="020B0604020202020204" pitchFamily="34" charset="0"/>
              </a:rPr>
              <a:t>4</a:t>
            </a:r>
            <a:r>
              <a:rPr lang="en-US" altLang="zh-CN" sz="1400" dirty="0">
                <a:latin typeface="Arial" panose="020B0604020202020204" pitchFamily="34" charset="0"/>
                <a:ea typeface="微软雅黑" panose="020B0503020204020204" pitchFamily="34" charset="-122"/>
                <a:sym typeface="Arial" panose="020B0604020202020204" pitchFamily="34" charset="0"/>
              </a:rPr>
              <a:t>N</a:t>
            </a:r>
            <a:r>
              <a:rPr lang="en-US" altLang="zh-CN" sz="1400" baseline="-25000" dirty="0">
                <a:latin typeface="Arial" panose="020B0604020202020204" pitchFamily="34" charset="0"/>
                <a:ea typeface="微软雅黑" panose="020B0503020204020204" pitchFamily="34" charset="-122"/>
                <a:sym typeface="Arial" panose="020B0604020202020204" pitchFamily="34" charset="0"/>
              </a:rPr>
              <a:t>7</a:t>
            </a:r>
            <a:r>
              <a:rPr lang="en-US" altLang="zh-CN" sz="1400" dirty="0">
                <a:latin typeface="Arial" panose="020B0604020202020204" pitchFamily="34" charset="0"/>
                <a:ea typeface="微软雅黑" panose="020B0503020204020204" pitchFamily="34" charset="-122"/>
                <a:sym typeface="Arial" panose="020B0604020202020204" pitchFamily="34" charset="0"/>
              </a:rPr>
              <a:t>O</a:t>
            </a:r>
            <a:r>
              <a:rPr lang="en-US" altLang="zh-CN" sz="1400" baseline="-25000" dirty="0">
                <a:latin typeface="Arial" panose="020B0604020202020204" pitchFamily="34" charset="0"/>
                <a:ea typeface="微软雅黑" panose="020B0503020204020204" pitchFamily="34" charset="-122"/>
                <a:sym typeface="Arial" panose="020B0604020202020204" pitchFamily="34" charset="0"/>
              </a:rPr>
              <a:t>2</a:t>
            </a:r>
            <a:r>
              <a:rPr lang="zh-CN" altLang="en-US" sz="1400" dirty="0">
                <a:latin typeface="Arial" panose="020B0604020202020204" pitchFamily="34" charset="0"/>
                <a:ea typeface="微软雅黑" panose="020B0503020204020204" pitchFamily="34" charset="-122"/>
                <a:sym typeface="Arial" panose="020B0604020202020204" pitchFamily="34" charset="0"/>
              </a:rPr>
              <a:t>计</a:t>
            </a:r>
            <a:r>
              <a:rPr lang="en-US" altLang="zh-CN" sz="1400" dirty="0">
                <a:latin typeface="Arial" panose="020B0604020202020204" pitchFamily="34" charset="0"/>
                <a:ea typeface="微软雅黑" panose="020B0503020204020204" pitchFamily="34" charset="-122"/>
                <a:sym typeface="Arial" panose="020B0604020202020204" pitchFamily="34" charset="0"/>
              </a:rPr>
              <a:t>)</a:t>
            </a:r>
          </a:p>
        </p:txBody>
      </p:sp>
      <p:sp>
        <p:nvSpPr>
          <p:cNvPr id="6" name="文本框 5">
            <a:extLst>
              <a:ext uri="{FF2B5EF4-FFF2-40B4-BE49-F238E27FC236}">
                <a16:creationId xmlns:a16="http://schemas.microsoft.com/office/drawing/2014/main" id="{CB3250AC-D308-B261-F9E9-A30EFF394769}"/>
              </a:ext>
            </a:extLst>
          </p:cNvPr>
          <p:cNvSpPr txBox="1"/>
          <p:nvPr/>
        </p:nvSpPr>
        <p:spPr>
          <a:xfrm>
            <a:off x="2032167" y="2815581"/>
            <a:ext cx="4443760" cy="738664"/>
          </a:xfrm>
          <a:prstGeom prst="rect">
            <a:avLst/>
          </a:prstGeom>
          <a:noFill/>
        </p:spPr>
        <p:txBody>
          <a:bodyPr wrap="square" rtlCol="0">
            <a:spAutoFit/>
          </a:bodyPr>
          <a:lstStyle/>
          <a:p>
            <a:pPr>
              <a:spcBef>
                <a:spcPts val="600"/>
              </a:spcBef>
              <a:buClr>
                <a:srgbClr val="022D8F"/>
              </a:buClr>
            </a:pPr>
            <a:r>
              <a:rPr lang="zh-CN" altLang="en-US" sz="1400" b="1" dirty="0">
                <a:solidFill>
                  <a:srgbClr val="DC4979"/>
                </a:solidFill>
                <a:latin typeface="Arial" panose="020B0604020202020204" pitchFamily="34" charset="0"/>
                <a:ea typeface="微软雅黑" panose="020B0503020204020204" pitchFamily="34" charset="-122"/>
                <a:sym typeface="Arial" panose="020B0604020202020204" pitchFamily="34" charset="0"/>
              </a:rPr>
              <a:t>本品适用于至少接受过一种系统性治疗的鼠类肉瘤病毒癌基因（</a:t>
            </a:r>
            <a:r>
              <a:rPr lang="en-US" altLang="zh-CN" sz="1400" b="1" dirty="0">
                <a:solidFill>
                  <a:srgbClr val="DC4979"/>
                </a:solidFill>
                <a:latin typeface="Arial" panose="020B0604020202020204" pitchFamily="34" charset="0"/>
                <a:ea typeface="微软雅黑" panose="020B0503020204020204" pitchFamily="34" charset="-122"/>
                <a:sym typeface="Arial" panose="020B0604020202020204" pitchFamily="34" charset="0"/>
              </a:rPr>
              <a:t>KRAS</a:t>
            </a:r>
            <a:r>
              <a:rPr lang="zh-CN" altLang="en-US" sz="1400" b="1" dirty="0">
                <a:solidFill>
                  <a:srgbClr val="DC4979"/>
                </a:solidFill>
                <a:latin typeface="Arial" panose="020B0604020202020204" pitchFamily="34" charset="0"/>
                <a:ea typeface="微软雅黑" panose="020B0503020204020204" pitchFamily="34" charset="-122"/>
                <a:sym typeface="Arial" panose="020B0604020202020204" pitchFamily="34" charset="0"/>
              </a:rPr>
              <a:t>）</a:t>
            </a:r>
            <a:r>
              <a:rPr lang="en-US" altLang="zh-CN" sz="1400" b="1" dirty="0">
                <a:solidFill>
                  <a:srgbClr val="DC4979"/>
                </a:solidFill>
                <a:latin typeface="Arial" panose="020B0604020202020204" pitchFamily="34" charset="0"/>
                <a:ea typeface="微软雅黑" panose="020B0503020204020204" pitchFamily="34" charset="-122"/>
                <a:sym typeface="Arial" panose="020B0604020202020204" pitchFamily="34" charset="0"/>
              </a:rPr>
              <a:t>G12C</a:t>
            </a:r>
            <a:r>
              <a:rPr lang="zh-CN" altLang="en-US" sz="1400" b="1" dirty="0">
                <a:solidFill>
                  <a:srgbClr val="DC4979"/>
                </a:solidFill>
                <a:latin typeface="Arial" panose="020B0604020202020204" pitchFamily="34" charset="0"/>
                <a:ea typeface="微软雅黑" panose="020B0503020204020204" pitchFamily="34" charset="-122"/>
                <a:sym typeface="Arial" panose="020B0604020202020204" pitchFamily="34" charset="0"/>
              </a:rPr>
              <a:t>突变型的晚期非小细胞肺癌（</a:t>
            </a:r>
            <a:r>
              <a:rPr lang="en-US" altLang="zh-CN" sz="1400" b="1" dirty="0">
                <a:solidFill>
                  <a:srgbClr val="DC4979"/>
                </a:solidFill>
                <a:latin typeface="Arial" panose="020B0604020202020204" pitchFamily="34" charset="0"/>
                <a:ea typeface="微软雅黑" panose="020B0503020204020204" pitchFamily="34" charset="-122"/>
                <a:sym typeface="Arial" panose="020B0604020202020204" pitchFamily="34" charset="0"/>
              </a:rPr>
              <a:t>NSCLC</a:t>
            </a:r>
            <a:r>
              <a:rPr lang="zh-CN" altLang="en-US" sz="1400" b="1" dirty="0">
                <a:solidFill>
                  <a:srgbClr val="DC4979"/>
                </a:solidFill>
                <a:latin typeface="Arial" panose="020B0604020202020204" pitchFamily="34" charset="0"/>
                <a:ea typeface="微软雅黑" panose="020B0503020204020204" pitchFamily="34" charset="-122"/>
                <a:sym typeface="Arial" panose="020B0604020202020204" pitchFamily="34" charset="0"/>
              </a:rPr>
              <a:t>）成人患者</a:t>
            </a:r>
          </a:p>
        </p:txBody>
      </p:sp>
      <p:sp>
        <p:nvSpPr>
          <p:cNvPr id="8" name="文本框 7">
            <a:extLst>
              <a:ext uri="{FF2B5EF4-FFF2-40B4-BE49-F238E27FC236}">
                <a16:creationId xmlns:a16="http://schemas.microsoft.com/office/drawing/2014/main" id="{531675E2-E017-C515-27BC-4CC45457FF44}"/>
              </a:ext>
            </a:extLst>
          </p:cNvPr>
          <p:cNvSpPr txBox="1"/>
          <p:nvPr/>
        </p:nvSpPr>
        <p:spPr>
          <a:xfrm>
            <a:off x="3114663" y="5491584"/>
            <a:ext cx="338554" cy="307777"/>
          </a:xfrm>
          <a:prstGeom prst="rect">
            <a:avLst/>
          </a:prstGeom>
          <a:noFill/>
        </p:spPr>
        <p:txBody>
          <a:bodyPr wrap="square">
            <a:spAutoFit/>
          </a:bodyPr>
          <a:lstStyle/>
          <a:p>
            <a:pPr>
              <a:spcBef>
                <a:spcPts val="600"/>
              </a:spcBef>
              <a:buClr>
                <a:srgbClr val="022D8F"/>
              </a:buClr>
            </a:pPr>
            <a:r>
              <a:rPr lang="zh-CN" altLang="en-US" sz="1400" dirty="0">
                <a:latin typeface="Arial" panose="020B0604020202020204" pitchFamily="34" charset="0"/>
                <a:ea typeface="微软雅黑" panose="020B0503020204020204" pitchFamily="34" charset="-122"/>
                <a:sym typeface="Arial" panose="020B0604020202020204" pitchFamily="34" charset="0"/>
              </a:rPr>
              <a:t>否</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9" name="文本框 8">
            <a:extLst>
              <a:ext uri="{FF2B5EF4-FFF2-40B4-BE49-F238E27FC236}">
                <a16:creationId xmlns:a16="http://schemas.microsoft.com/office/drawing/2014/main" id="{9061F02E-D28A-C806-4522-9EB227145E10}"/>
              </a:ext>
            </a:extLst>
          </p:cNvPr>
          <p:cNvSpPr txBox="1"/>
          <p:nvPr/>
        </p:nvSpPr>
        <p:spPr>
          <a:xfrm>
            <a:off x="8653518" y="4792156"/>
            <a:ext cx="902811" cy="307777"/>
          </a:xfrm>
          <a:prstGeom prst="rect">
            <a:avLst/>
          </a:prstGeom>
          <a:noFill/>
        </p:spPr>
        <p:txBody>
          <a:bodyPr wrap="none">
            <a:spAutoFit/>
          </a:bodyPr>
          <a:lstStyle/>
          <a:p>
            <a:pPr>
              <a:spcBef>
                <a:spcPts val="600"/>
              </a:spcBef>
              <a:buClr>
                <a:srgbClr val="022D8F"/>
              </a:buClr>
            </a:pPr>
            <a:r>
              <a:rPr lang="zh-CN" altLang="en-US" sz="1400" b="1" dirty="0">
                <a:solidFill>
                  <a:srgbClr val="DC4979"/>
                </a:solidFill>
                <a:latin typeface="Arial" panose="020B0604020202020204" pitchFamily="34" charset="0"/>
                <a:ea typeface="微软雅黑" panose="020B0503020204020204" pitchFamily="34" charset="-122"/>
                <a:sym typeface="Arial" panose="020B0604020202020204" pitchFamily="34" charset="0"/>
              </a:rPr>
              <a:t>空白对照</a:t>
            </a:r>
            <a:endParaRPr lang="en-US" altLang="zh-CN" sz="1400" b="1" dirty="0">
              <a:solidFill>
                <a:srgbClr val="DC4979"/>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流程图: 可选过程 51">
            <a:extLst>
              <a:ext uri="{FF2B5EF4-FFF2-40B4-BE49-F238E27FC236}">
                <a16:creationId xmlns:a16="http://schemas.microsoft.com/office/drawing/2014/main" id="{9CEC8D97-AA01-96F1-E1C0-EA4B8CF31393}"/>
              </a:ext>
            </a:extLst>
          </p:cNvPr>
          <p:cNvSpPr/>
          <p:nvPr/>
        </p:nvSpPr>
        <p:spPr>
          <a:xfrm>
            <a:off x="6999845" y="101104"/>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53" name="文本框 52">
            <a:extLst>
              <a:ext uri="{FF2B5EF4-FFF2-40B4-BE49-F238E27FC236}">
                <a16:creationId xmlns:a16="http://schemas.microsoft.com/office/drawing/2014/main" id="{F03D04E8-B643-6FF5-E64E-0ABCE6AC3973}"/>
              </a:ext>
            </a:extLst>
          </p:cNvPr>
          <p:cNvSpPr txBox="1"/>
          <p:nvPr/>
        </p:nvSpPr>
        <p:spPr>
          <a:xfrm>
            <a:off x="7353110" y="104456"/>
            <a:ext cx="800219" cy="307777"/>
          </a:xfrm>
          <a:prstGeom prst="rect">
            <a:avLst/>
          </a:prstGeom>
          <a:solidFill>
            <a:schemeClr val="bg1">
              <a:lumMod val="95000"/>
            </a:schemeClr>
          </a:solidFill>
        </p:spPr>
        <p:txBody>
          <a:bodyPr wrap="none" rtlCol="0">
            <a:spAutoFit/>
          </a:bodyPr>
          <a:lstStyle/>
          <a:p>
            <a:pPr algn="ctr"/>
            <a:r>
              <a:rPr lang="zh-CN" altLang="en-US" sz="1400" b="1" spc="200" dirty="0">
                <a:solidFill>
                  <a:schemeClr val="bg1">
                    <a:lumMod val="75000"/>
                  </a:schemeClr>
                </a:solidFill>
              </a:rPr>
              <a:t>创新性</a:t>
            </a:r>
          </a:p>
        </p:txBody>
      </p:sp>
      <p:sp>
        <p:nvSpPr>
          <p:cNvPr id="56" name="流程图: 可选过程 55">
            <a:extLst>
              <a:ext uri="{FF2B5EF4-FFF2-40B4-BE49-F238E27FC236}">
                <a16:creationId xmlns:a16="http://schemas.microsoft.com/office/drawing/2014/main" id="{5DD62FF0-9C81-7A00-5BF9-168618BF19A0}"/>
              </a:ext>
            </a:extLst>
          </p:cNvPr>
          <p:cNvSpPr/>
          <p:nvPr/>
        </p:nvSpPr>
        <p:spPr>
          <a:xfrm>
            <a:off x="5328557" y="86360"/>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57" name="文本框 56">
            <a:extLst>
              <a:ext uri="{FF2B5EF4-FFF2-40B4-BE49-F238E27FC236}">
                <a16:creationId xmlns:a16="http://schemas.microsoft.com/office/drawing/2014/main" id="{3B591EC5-8F80-3699-6690-44027DE15A2B}"/>
              </a:ext>
            </a:extLst>
          </p:cNvPr>
          <p:cNvSpPr txBox="1"/>
          <p:nvPr/>
        </p:nvSpPr>
        <p:spPr>
          <a:xfrm>
            <a:off x="5723096" y="87086"/>
            <a:ext cx="800219" cy="307777"/>
          </a:xfrm>
          <a:prstGeom prst="rect">
            <a:avLst/>
          </a:prstGeom>
          <a:solidFill>
            <a:schemeClr val="bg1">
              <a:lumMod val="95000"/>
            </a:schemeClr>
          </a:solidFill>
        </p:spPr>
        <p:txBody>
          <a:bodyPr wrap="none" rtlCol="0">
            <a:spAutoFit/>
          </a:bodyPr>
          <a:lstStyle/>
          <a:p>
            <a:pPr algn="ctr"/>
            <a:r>
              <a:rPr lang="zh-CN" altLang="en-US" sz="1400" b="1" spc="200" dirty="0">
                <a:solidFill>
                  <a:schemeClr val="bg1">
                    <a:lumMod val="75000"/>
                  </a:schemeClr>
                </a:solidFill>
              </a:rPr>
              <a:t>有效性</a:t>
            </a:r>
          </a:p>
        </p:txBody>
      </p:sp>
      <p:sp>
        <p:nvSpPr>
          <p:cNvPr id="60" name="流程图: 可选过程 59">
            <a:extLst>
              <a:ext uri="{FF2B5EF4-FFF2-40B4-BE49-F238E27FC236}">
                <a16:creationId xmlns:a16="http://schemas.microsoft.com/office/drawing/2014/main" id="{79EC7FDE-77D7-CF2A-3953-0BDE45F15A66}"/>
              </a:ext>
            </a:extLst>
          </p:cNvPr>
          <p:cNvSpPr/>
          <p:nvPr/>
        </p:nvSpPr>
        <p:spPr>
          <a:xfrm>
            <a:off x="3657269" y="86360"/>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61" name="文本框 60">
            <a:extLst>
              <a:ext uri="{FF2B5EF4-FFF2-40B4-BE49-F238E27FC236}">
                <a16:creationId xmlns:a16="http://schemas.microsoft.com/office/drawing/2014/main" id="{6D11F41C-60FD-3ACD-B751-04499E40A85F}"/>
              </a:ext>
            </a:extLst>
          </p:cNvPr>
          <p:cNvSpPr txBox="1"/>
          <p:nvPr/>
        </p:nvSpPr>
        <p:spPr>
          <a:xfrm>
            <a:off x="4073874" y="78303"/>
            <a:ext cx="800219" cy="307777"/>
          </a:xfrm>
          <a:prstGeom prst="rect">
            <a:avLst/>
          </a:prstGeom>
          <a:solidFill>
            <a:schemeClr val="bg1">
              <a:lumMod val="95000"/>
            </a:schemeClr>
          </a:solidFill>
        </p:spPr>
        <p:txBody>
          <a:bodyPr wrap="none" rtlCol="0">
            <a:spAutoFit/>
          </a:bodyPr>
          <a:lstStyle/>
          <a:p>
            <a:pPr algn="ctr"/>
            <a:r>
              <a:rPr lang="zh-CN" altLang="en-US" sz="1400" b="1" spc="200" dirty="0">
                <a:solidFill>
                  <a:schemeClr val="bg1">
                    <a:lumMod val="75000"/>
                  </a:schemeClr>
                </a:solidFill>
              </a:rPr>
              <a:t>安全性</a:t>
            </a:r>
          </a:p>
        </p:txBody>
      </p:sp>
      <p:sp>
        <p:nvSpPr>
          <p:cNvPr id="64" name="流程图: 可选过程 63">
            <a:extLst>
              <a:ext uri="{FF2B5EF4-FFF2-40B4-BE49-F238E27FC236}">
                <a16:creationId xmlns:a16="http://schemas.microsoft.com/office/drawing/2014/main" id="{E13D9FBF-9AFB-4D1F-F5DD-E9582BAA5C10}"/>
              </a:ext>
            </a:extLst>
          </p:cNvPr>
          <p:cNvSpPr/>
          <p:nvPr/>
        </p:nvSpPr>
        <p:spPr>
          <a:xfrm>
            <a:off x="8710385" y="86360"/>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65" name="文本框 64">
            <a:extLst>
              <a:ext uri="{FF2B5EF4-FFF2-40B4-BE49-F238E27FC236}">
                <a16:creationId xmlns:a16="http://schemas.microsoft.com/office/drawing/2014/main" id="{F4EA967C-3783-97C0-7947-72DCB08B4EFF}"/>
              </a:ext>
            </a:extLst>
          </p:cNvPr>
          <p:cNvSpPr txBox="1"/>
          <p:nvPr/>
        </p:nvSpPr>
        <p:spPr>
          <a:xfrm>
            <a:off x="9104924" y="87086"/>
            <a:ext cx="800219" cy="307777"/>
          </a:xfrm>
          <a:prstGeom prst="rect">
            <a:avLst/>
          </a:prstGeom>
          <a:solidFill>
            <a:schemeClr val="bg1">
              <a:lumMod val="95000"/>
            </a:schemeClr>
          </a:solidFill>
        </p:spPr>
        <p:txBody>
          <a:bodyPr wrap="none" rtlCol="0">
            <a:spAutoFit/>
          </a:bodyPr>
          <a:lstStyle/>
          <a:p>
            <a:pPr algn="ctr"/>
            <a:r>
              <a:rPr lang="zh-CN" altLang="en-US" sz="1400" b="1" spc="200" dirty="0">
                <a:solidFill>
                  <a:schemeClr val="bg1">
                    <a:lumMod val="75000"/>
                  </a:schemeClr>
                </a:solidFill>
              </a:rPr>
              <a:t>公平性</a:t>
            </a:r>
          </a:p>
        </p:txBody>
      </p:sp>
      <p:sp>
        <p:nvSpPr>
          <p:cNvPr id="10" name="标题 3">
            <a:extLst>
              <a:ext uri="{FF2B5EF4-FFF2-40B4-BE49-F238E27FC236}">
                <a16:creationId xmlns:a16="http://schemas.microsoft.com/office/drawing/2014/main" id="{448EC362-E95B-14CB-E124-77E2E5A4A35C}"/>
              </a:ext>
            </a:extLst>
          </p:cNvPr>
          <p:cNvSpPr txBox="1"/>
          <p:nvPr/>
        </p:nvSpPr>
        <p:spPr>
          <a:xfrm>
            <a:off x="1042315" y="4365263"/>
            <a:ext cx="1642831" cy="334972"/>
          </a:xfrm>
          <a:prstGeom prst="roundRect">
            <a:avLst>
              <a:gd name="adj" fmla="val 14508"/>
            </a:avLst>
          </a:prstGeom>
          <a:solidFill>
            <a:srgbClr val="13867A"/>
          </a:solidFill>
        </p:spPr>
        <p:txBody>
          <a:bodyPr/>
          <a:lstStyle>
            <a:lvl1pPr algn="l" defTabSz="914400" rtl="0" eaLnBrk="1" latinLnBrk="0" hangingPunct="1">
              <a:lnSpc>
                <a:spcPct val="90000"/>
              </a:lnSpc>
              <a:spcBef>
                <a:spcPct val="0"/>
              </a:spcBef>
              <a:buNone/>
              <a:defRPr sz="2800" b="1" kern="1200">
                <a:solidFill>
                  <a:schemeClr val="accent1">
                    <a:lumMod val="50000"/>
                  </a:schemeClr>
                </a:solidFill>
                <a:latin typeface="+mj-lt"/>
                <a:ea typeface="+mj-ea"/>
                <a:cs typeface="+mj-cs"/>
              </a:defRPr>
            </a:lvl1pPr>
          </a:lstStyle>
          <a:p>
            <a:pPr>
              <a:lnSpc>
                <a:spcPct val="100000"/>
              </a:lnSpc>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中国获批时间：</a:t>
            </a:r>
          </a:p>
        </p:txBody>
      </p:sp>
      <p:sp>
        <p:nvSpPr>
          <p:cNvPr id="11" name="文本框 10">
            <a:extLst>
              <a:ext uri="{FF2B5EF4-FFF2-40B4-BE49-F238E27FC236}">
                <a16:creationId xmlns:a16="http://schemas.microsoft.com/office/drawing/2014/main" id="{83DC6093-6F99-727E-CF90-0F79472D8A0E}"/>
              </a:ext>
            </a:extLst>
          </p:cNvPr>
          <p:cNvSpPr txBox="1"/>
          <p:nvPr/>
        </p:nvSpPr>
        <p:spPr>
          <a:xfrm>
            <a:off x="2883947" y="4374646"/>
            <a:ext cx="1418978" cy="307777"/>
          </a:xfrm>
          <a:prstGeom prst="rect">
            <a:avLst/>
          </a:prstGeom>
          <a:noFill/>
        </p:spPr>
        <p:txBody>
          <a:bodyPr wrap="none">
            <a:spAutoFit/>
          </a:bodyPr>
          <a:lstStyle/>
          <a:p>
            <a:pPr>
              <a:spcBef>
                <a:spcPts val="600"/>
              </a:spcBef>
              <a:buClr>
                <a:srgbClr val="022D8F"/>
              </a:buClr>
            </a:pPr>
            <a:r>
              <a:rPr lang="en-US" altLang="zh-CN" sz="1400" dirty="0">
                <a:latin typeface="Arial" panose="020B0604020202020204" pitchFamily="34" charset="0"/>
                <a:ea typeface="微软雅黑" panose="020B0503020204020204" pitchFamily="34" charset="-122"/>
                <a:sym typeface="Arial" panose="020B0604020202020204" pitchFamily="34" charset="0"/>
              </a:rPr>
              <a:t>2025</a:t>
            </a:r>
            <a:r>
              <a:rPr lang="zh-CN" altLang="en-US" sz="1400" dirty="0">
                <a:latin typeface="Arial" panose="020B0604020202020204" pitchFamily="34" charset="0"/>
                <a:ea typeface="微软雅黑" panose="020B0503020204020204" pitchFamily="34" charset="-122"/>
                <a:sym typeface="Arial" panose="020B0604020202020204" pitchFamily="34" charset="0"/>
              </a:rPr>
              <a:t>年</a:t>
            </a:r>
            <a:r>
              <a:rPr lang="en-US" altLang="zh-CN" sz="1400" dirty="0">
                <a:latin typeface="Arial" panose="020B0604020202020204" pitchFamily="34" charset="0"/>
                <a:ea typeface="微软雅黑" panose="020B0503020204020204" pitchFamily="34" charset="-122"/>
                <a:sym typeface="Arial" panose="020B0604020202020204" pitchFamily="34" charset="0"/>
              </a:rPr>
              <a:t>5</a:t>
            </a:r>
            <a:r>
              <a:rPr lang="zh-CN" altLang="en-US" sz="1400" dirty="0">
                <a:latin typeface="Arial" panose="020B0604020202020204" pitchFamily="34" charset="0"/>
                <a:ea typeface="微软雅黑" panose="020B0503020204020204" pitchFamily="34" charset="-122"/>
                <a:sym typeface="Arial" panose="020B0604020202020204" pitchFamily="34" charset="0"/>
              </a:rPr>
              <a:t>月</a:t>
            </a:r>
            <a:r>
              <a:rPr lang="en-US" altLang="zh-CN" sz="1400" dirty="0">
                <a:latin typeface="Arial" panose="020B0604020202020204" pitchFamily="34" charset="0"/>
                <a:ea typeface="微软雅黑" panose="020B0503020204020204" pitchFamily="34" charset="-122"/>
                <a:sym typeface="Arial" panose="020B0604020202020204" pitchFamily="34" charset="0"/>
              </a:rPr>
              <a:t>22</a:t>
            </a:r>
            <a:r>
              <a:rPr lang="zh-CN" altLang="en-US" sz="1400" dirty="0">
                <a:latin typeface="Arial" panose="020B0604020202020204" pitchFamily="34" charset="0"/>
                <a:ea typeface="微软雅黑" panose="020B0503020204020204" pitchFamily="34" charset="-122"/>
                <a:sym typeface="Arial" panose="020B0604020202020204" pitchFamily="34" charset="0"/>
              </a:rPr>
              <a:t>日</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2" name="标题 3">
            <a:extLst>
              <a:ext uri="{FF2B5EF4-FFF2-40B4-BE49-F238E27FC236}">
                <a16:creationId xmlns:a16="http://schemas.microsoft.com/office/drawing/2014/main" id="{44522B0F-8850-3469-3393-2C86771D5BCA}"/>
              </a:ext>
            </a:extLst>
          </p:cNvPr>
          <p:cNvSpPr txBox="1"/>
          <p:nvPr/>
        </p:nvSpPr>
        <p:spPr>
          <a:xfrm>
            <a:off x="1063469" y="3707059"/>
            <a:ext cx="1096503" cy="342065"/>
          </a:xfrm>
          <a:prstGeom prst="roundRect">
            <a:avLst>
              <a:gd name="adj" fmla="val 14508"/>
            </a:avLst>
          </a:prstGeom>
          <a:solidFill>
            <a:srgbClr val="13867A"/>
          </a:solidFill>
        </p:spPr>
        <p:txBody>
          <a:bodyPr/>
          <a:lstStyle>
            <a:lvl1pPr algn="l" defTabSz="914400" rtl="0" eaLnBrk="1" latinLnBrk="0" hangingPunct="1">
              <a:lnSpc>
                <a:spcPct val="90000"/>
              </a:lnSpc>
              <a:spcBef>
                <a:spcPct val="0"/>
              </a:spcBef>
              <a:buNone/>
              <a:defRPr sz="2800" b="1" kern="1200">
                <a:solidFill>
                  <a:schemeClr val="accent1">
                    <a:lumMod val="50000"/>
                  </a:schemeClr>
                </a:solidFill>
                <a:latin typeface="+mj-lt"/>
                <a:ea typeface="+mj-ea"/>
                <a:cs typeface="+mj-cs"/>
              </a:defRPr>
            </a:lvl1pPr>
          </a:lstStyle>
          <a:p>
            <a:pPr>
              <a:lnSpc>
                <a:spcPct val="100000"/>
              </a:lnSpc>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用法用量</a:t>
            </a: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a:t>
            </a:r>
          </a:p>
        </p:txBody>
      </p:sp>
      <p:sp>
        <p:nvSpPr>
          <p:cNvPr id="5" name="文本框 4">
            <a:extLst>
              <a:ext uri="{FF2B5EF4-FFF2-40B4-BE49-F238E27FC236}">
                <a16:creationId xmlns:a16="http://schemas.microsoft.com/office/drawing/2014/main" id="{2A6BE6D0-3C0F-8A27-2C4A-CDABE7021438}"/>
              </a:ext>
            </a:extLst>
          </p:cNvPr>
          <p:cNvSpPr txBox="1"/>
          <p:nvPr/>
        </p:nvSpPr>
        <p:spPr>
          <a:xfrm>
            <a:off x="2218359" y="3691878"/>
            <a:ext cx="4443760" cy="600164"/>
          </a:xfrm>
          <a:prstGeom prst="rect">
            <a:avLst/>
          </a:prstGeom>
          <a:noFill/>
        </p:spPr>
        <p:txBody>
          <a:bodyPr wrap="square" rtlCol="0">
            <a:spAutoFit/>
          </a:bodyPr>
          <a:lstStyle/>
          <a:p>
            <a:pPr>
              <a:spcBef>
                <a:spcPts val="600"/>
              </a:spcBef>
              <a:buClr>
                <a:srgbClr val="022D8F"/>
              </a:buClr>
            </a:pPr>
            <a:r>
              <a:rPr lang="zh-CN" altLang="en-US" sz="1400" dirty="0">
                <a:latin typeface="Arial" panose="020B0604020202020204" pitchFamily="34" charset="0"/>
                <a:ea typeface="微软雅黑" panose="020B0503020204020204" pitchFamily="34" charset="-122"/>
                <a:sym typeface="Arial" panose="020B0604020202020204" pitchFamily="34" charset="0"/>
              </a:rPr>
              <a:t>推荐起始剂量为每次</a:t>
            </a:r>
            <a:r>
              <a:rPr lang="en-US" altLang="zh-CN" sz="1400" dirty="0">
                <a:latin typeface="Arial" panose="020B0604020202020204" pitchFamily="34" charset="0"/>
                <a:ea typeface="微软雅黑" panose="020B0503020204020204" pitchFamily="34" charset="-122"/>
                <a:sym typeface="Arial" panose="020B0604020202020204" pitchFamily="34" charset="0"/>
              </a:rPr>
              <a:t>800mg</a:t>
            </a:r>
            <a:r>
              <a:rPr lang="zh-CN" altLang="en-US" sz="1400" dirty="0">
                <a:latin typeface="Arial" panose="020B0604020202020204" pitchFamily="34" charset="0"/>
                <a:ea typeface="微软雅黑" panose="020B0503020204020204" pitchFamily="34" charset="-122"/>
                <a:sym typeface="Arial" panose="020B0604020202020204" pitchFamily="34" charset="0"/>
              </a:rPr>
              <a:t>（</a:t>
            </a:r>
            <a:r>
              <a:rPr lang="en-US" altLang="zh-CN" sz="1400" dirty="0">
                <a:latin typeface="Arial" panose="020B0604020202020204" pitchFamily="34" charset="0"/>
                <a:ea typeface="微软雅黑" panose="020B0503020204020204" pitchFamily="34" charset="-122"/>
                <a:sym typeface="Arial" panose="020B0604020202020204" pitchFamily="34" charset="0"/>
              </a:rPr>
              <a:t>4</a:t>
            </a:r>
            <a:r>
              <a:rPr lang="zh-CN" altLang="en-US" sz="1400" dirty="0">
                <a:latin typeface="Arial" panose="020B0604020202020204" pitchFamily="34" charset="0"/>
                <a:ea typeface="微软雅黑" panose="020B0503020204020204" pitchFamily="34" charset="-122"/>
                <a:sym typeface="Arial" panose="020B0604020202020204" pitchFamily="34" charset="0"/>
              </a:rPr>
              <a:t>片</a:t>
            </a:r>
            <a:r>
              <a:rPr lang="en-US" altLang="zh-CN" sz="1400" dirty="0">
                <a:latin typeface="Arial" panose="020B0604020202020204" pitchFamily="34" charset="0"/>
                <a:ea typeface="微软雅黑" panose="020B0503020204020204" pitchFamily="34" charset="-122"/>
                <a:sym typeface="Arial" panose="020B0604020202020204" pitchFamily="34" charset="0"/>
              </a:rPr>
              <a:t>200mg</a:t>
            </a:r>
            <a:r>
              <a:rPr lang="zh-CN" altLang="en-US" sz="1400" dirty="0">
                <a:latin typeface="Arial" panose="020B0604020202020204" pitchFamily="34" charset="0"/>
                <a:ea typeface="微软雅黑" panose="020B0503020204020204" pitchFamily="34" charset="-122"/>
                <a:sym typeface="Arial" panose="020B0604020202020204" pitchFamily="34" charset="0"/>
              </a:rPr>
              <a:t>片剂），每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a:p>
            <a:pPr>
              <a:spcBef>
                <a:spcPts val="600"/>
              </a:spcBef>
              <a:buClr>
                <a:srgbClr val="022D8F"/>
              </a:buClr>
            </a:pPr>
            <a:r>
              <a:rPr lang="zh-CN" altLang="en-US" sz="1400" dirty="0">
                <a:latin typeface="Arial" panose="020B0604020202020204" pitchFamily="34" charset="0"/>
                <a:ea typeface="微软雅黑" panose="020B0503020204020204" pitchFamily="34" charset="-122"/>
                <a:sym typeface="Arial" panose="020B0604020202020204" pitchFamily="34" charset="0"/>
              </a:rPr>
              <a:t>日一次，直至疾病进展或出现不可耐受毒性</a:t>
            </a:r>
          </a:p>
        </p:txBody>
      </p:sp>
      <p:sp>
        <p:nvSpPr>
          <p:cNvPr id="7" name="标题 3">
            <a:extLst>
              <a:ext uri="{FF2B5EF4-FFF2-40B4-BE49-F238E27FC236}">
                <a16:creationId xmlns:a16="http://schemas.microsoft.com/office/drawing/2014/main" id="{C6164248-0458-42C6-DA6C-144E7D9BD19B}"/>
              </a:ext>
            </a:extLst>
          </p:cNvPr>
          <p:cNvSpPr txBox="1"/>
          <p:nvPr/>
        </p:nvSpPr>
        <p:spPr>
          <a:xfrm>
            <a:off x="6890214" y="5356389"/>
            <a:ext cx="1117211" cy="330914"/>
          </a:xfrm>
          <a:prstGeom prst="roundRect">
            <a:avLst>
              <a:gd name="adj" fmla="val 14508"/>
            </a:avLst>
          </a:prstGeom>
          <a:solidFill>
            <a:srgbClr val="13867A"/>
          </a:solidFill>
        </p:spPr>
        <p:txBody>
          <a:bodyPr/>
          <a:lstStyle>
            <a:lvl1pPr algn="l" defTabSz="914400" rtl="0" eaLnBrk="1" latinLnBrk="0" hangingPunct="1">
              <a:lnSpc>
                <a:spcPct val="90000"/>
              </a:lnSpc>
              <a:spcBef>
                <a:spcPct val="0"/>
              </a:spcBef>
              <a:buNone/>
              <a:defRPr sz="2800" b="1" kern="1200">
                <a:solidFill>
                  <a:schemeClr val="accent1">
                    <a:lumMod val="50000"/>
                  </a:schemeClr>
                </a:solidFill>
                <a:latin typeface="+mj-lt"/>
                <a:ea typeface="+mj-ea"/>
                <a:cs typeface="+mj-cs"/>
              </a:defRPr>
            </a:lvl1pPr>
          </a:lstStyle>
          <a:p>
            <a:pPr>
              <a:lnSpc>
                <a:spcPct val="100000"/>
              </a:lnSpc>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建议理由：</a:t>
            </a:r>
          </a:p>
        </p:txBody>
      </p:sp>
      <p:sp>
        <p:nvSpPr>
          <p:cNvPr id="13" name="文本框 12">
            <a:extLst>
              <a:ext uri="{FF2B5EF4-FFF2-40B4-BE49-F238E27FC236}">
                <a16:creationId xmlns:a16="http://schemas.microsoft.com/office/drawing/2014/main" id="{CB7A393C-C900-85F4-B5A9-F8FD96F3EE95}"/>
              </a:ext>
            </a:extLst>
          </p:cNvPr>
          <p:cNvSpPr txBox="1"/>
          <p:nvPr/>
        </p:nvSpPr>
        <p:spPr>
          <a:xfrm>
            <a:off x="7949405" y="5387182"/>
            <a:ext cx="6096000" cy="523220"/>
          </a:xfrm>
          <a:prstGeom prst="rect">
            <a:avLst/>
          </a:prstGeom>
          <a:noFill/>
        </p:spPr>
        <p:txBody>
          <a:bodyPr wrap="square">
            <a:spAutoFit/>
          </a:bodyPr>
          <a:lstStyle/>
          <a:p>
            <a:pPr marL="274638" marR="0" lvl="2" indent="0" algn="l" defTabSz="914400" rtl="0" eaLnBrk="1" fontAlgn="auto" latinLnBrk="0" hangingPunct="1">
              <a:lnSpc>
                <a:spcPct val="100000"/>
              </a:lnSpc>
              <a:spcBef>
                <a:spcPts val="0"/>
              </a:spcBef>
              <a:spcAft>
                <a:spcPts val="0"/>
              </a:spcAft>
              <a:buClr>
                <a:srgbClr val="FFCC33"/>
              </a:buClr>
              <a:buSzTx/>
              <a:buFontTx/>
              <a:buNone/>
              <a:tabLst/>
              <a:defRPr/>
            </a:pP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现行目录内无针对该靶点的靶向药物</a:t>
            </a:r>
            <a:endPar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274638" marR="0" lvl="2" indent="0" algn="l" defTabSz="914400" rtl="0" eaLnBrk="1" fontAlgn="auto" latinLnBrk="0" hangingPunct="1">
              <a:lnSpc>
                <a:spcPct val="100000"/>
              </a:lnSpc>
              <a:spcBef>
                <a:spcPts val="0"/>
              </a:spcBef>
              <a:spcAft>
                <a:spcPts val="0"/>
              </a:spcAft>
              <a:buClr>
                <a:srgbClr val="FFCC33"/>
              </a:buClr>
              <a:buSzTx/>
              <a:buFontTx/>
              <a:buNone/>
              <a:tabLst/>
              <a:defRPr/>
            </a:pPr>
            <a:endPar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2" name="流程图: 可选过程 11">
            <a:extLst>
              <a:ext uri="{FF2B5EF4-FFF2-40B4-BE49-F238E27FC236}">
                <a16:creationId xmlns:a16="http://schemas.microsoft.com/office/drawing/2014/main" id="{928E60EC-69AB-A7FD-C7A8-74389781FBF7}"/>
              </a:ext>
            </a:extLst>
          </p:cNvPr>
          <p:cNvSpPr/>
          <p:nvPr/>
        </p:nvSpPr>
        <p:spPr>
          <a:xfrm>
            <a:off x="2058550" y="97774"/>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25" name="文本框 24">
            <a:extLst>
              <a:ext uri="{FF2B5EF4-FFF2-40B4-BE49-F238E27FC236}">
                <a16:creationId xmlns:a16="http://schemas.microsoft.com/office/drawing/2014/main" id="{AB9EB709-DC77-21D9-ACE4-C7BF99C13A8B}"/>
              </a:ext>
            </a:extLst>
          </p:cNvPr>
          <p:cNvSpPr txBox="1"/>
          <p:nvPr/>
        </p:nvSpPr>
        <p:spPr>
          <a:xfrm>
            <a:off x="2371925" y="108047"/>
            <a:ext cx="1005404" cy="307777"/>
          </a:xfrm>
          <a:prstGeom prst="rect">
            <a:avLst/>
          </a:prstGeom>
          <a:solidFill>
            <a:schemeClr val="bg1">
              <a:lumMod val="95000"/>
            </a:schemeClr>
          </a:solidFill>
        </p:spPr>
        <p:txBody>
          <a:bodyPr wrap="none" rtlCol="0">
            <a:spAutoFit/>
          </a:bodyPr>
          <a:lstStyle/>
          <a:p>
            <a:pPr algn="ctr"/>
            <a:r>
              <a:rPr lang="zh-CN" altLang="en-US" sz="1400" b="1" spc="200" dirty="0"/>
              <a:t>基本信息</a:t>
            </a:r>
          </a:p>
        </p:txBody>
      </p:sp>
      <p:sp>
        <p:nvSpPr>
          <p:cNvPr id="26" name="标题 3">
            <a:extLst>
              <a:ext uri="{FF2B5EF4-FFF2-40B4-BE49-F238E27FC236}">
                <a16:creationId xmlns:a16="http://schemas.microsoft.com/office/drawing/2014/main" id="{55B4F477-65FD-C83D-16BD-E7171780D91C}"/>
              </a:ext>
            </a:extLst>
          </p:cNvPr>
          <p:cNvSpPr txBox="1"/>
          <p:nvPr/>
        </p:nvSpPr>
        <p:spPr>
          <a:xfrm>
            <a:off x="8217576" y="1503152"/>
            <a:ext cx="1588746" cy="325461"/>
          </a:xfrm>
          <a:prstGeom prst="roundRect">
            <a:avLst>
              <a:gd name="adj" fmla="val 14508"/>
            </a:avLst>
          </a:prstGeom>
          <a:solidFill>
            <a:srgbClr val="13867A"/>
          </a:solidFill>
        </p:spPr>
        <p:txBody>
          <a:bodyPr/>
          <a:lstStyle>
            <a:lvl1pPr algn="l" defTabSz="914400" rtl="0" eaLnBrk="1" latinLnBrk="0" hangingPunct="1">
              <a:lnSpc>
                <a:spcPct val="90000"/>
              </a:lnSpc>
              <a:spcBef>
                <a:spcPct val="0"/>
              </a:spcBef>
              <a:buNone/>
              <a:defRPr sz="2800" b="1" kern="1200">
                <a:solidFill>
                  <a:schemeClr val="accent1">
                    <a:lumMod val="50000"/>
                  </a:schemeClr>
                </a:solidFill>
                <a:latin typeface="+mj-lt"/>
                <a:ea typeface="+mj-ea"/>
                <a:cs typeface="+mj-cs"/>
              </a:defRPr>
            </a:lvl1pPr>
          </a:lstStyle>
          <a:p>
            <a:pPr>
              <a:lnSpc>
                <a:spcPct val="100000"/>
              </a:lnSpc>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疾病基本情况</a:t>
            </a: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a:t>
            </a:r>
          </a:p>
        </p:txBody>
      </p:sp>
      <p:sp>
        <p:nvSpPr>
          <p:cNvPr id="27" name="文本框 26">
            <a:extLst>
              <a:ext uri="{FF2B5EF4-FFF2-40B4-BE49-F238E27FC236}">
                <a16:creationId xmlns:a16="http://schemas.microsoft.com/office/drawing/2014/main" id="{6725E473-382E-C14C-F4D1-E4165BAF7FA3}"/>
              </a:ext>
            </a:extLst>
          </p:cNvPr>
          <p:cNvSpPr txBox="1"/>
          <p:nvPr/>
        </p:nvSpPr>
        <p:spPr>
          <a:xfrm>
            <a:off x="7013302" y="2223666"/>
            <a:ext cx="4066259" cy="1578061"/>
          </a:xfrm>
          <a:prstGeom prst="rect">
            <a:avLst/>
          </a:prstGeom>
          <a:noFill/>
        </p:spPr>
        <p:txBody>
          <a:bodyPr wrap="square">
            <a:spAutoFit/>
          </a:bodyPr>
          <a:lstStyle/>
          <a:p>
            <a:pPr fontAlgn="b">
              <a:lnSpc>
                <a:spcPts val="2400"/>
              </a:lnSpc>
              <a:spcAft>
                <a:spcPts val="800"/>
              </a:spcAft>
            </a:pPr>
            <a:r>
              <a:rPr lang="zh-CN" altLang="zh-CN" sz="1400" kern="0" dirty="0">
                <a:solidFill>
                  <a:srgbClr val="606266"/>
                </a:solidFill>
                <a:effectLst/>
                <a:latin typeface="等线" panose="02010600030101010101" pitchFamily="2" charset="-122"/>
                <a:ea typeface="微软雅黑" panose="020B0503020204020204" pitchFamily="34" charset="-122"/>
                <a:cs typeface="宋体" panose="02010600030101010101" pitchFamily="2" charset="-122"/>
              </a:rPr>
              <a:t>根据国家癌症中心《</a:t>
            </a:r>
            <a:r>
              <a:rPr lang="en-US" altLang="zh-CN" sz="1400" kern="0" dirty="0">
                <a:solidFill>
                  <a:srgbClr val="606266"/>
                </a:solidFill>
                <a:effectLst/>
                <a:latin typeface="等线" panose="02010600030101010101" pitchFamily="2" charset="-122"/>
                <a:ea typeface="微软雅黑" panose="020B0503020204020204" pitchFamily="34" charset="-122"/>
                <a:cs typeface="宋体" panose="02010600030101010101" pitchFamily="2" charset="-122"/>
              </a:rPr>
              <a:t>2022</a:t>
            </a:r>
            <a:r>
              <a:rPr lang="zh-CN" altLang="zh-CN" sz="1400" kern="0" dirty="0">
                <a:solidFill>
                  <a:srgbClr val="606266"/>
                </a:solidFill>
                <a:effectLst/>
                <a:latin typeface="等线" panose="02010600030101010101" pitchFamily="2" charset="-122"/>
                <a:ea typeface="微软雅黑" panose="020B0503020204020204" pitchFamily="34" charset="-122"/>
                <a:cs typeface="宋体" panose="02010600030101010101" pitchFamily="2" charset="-122"/>
              </a:rPr>
              <a:t>年中国恶性肿瘤流行情况分析》显示：</a:t>
            </a:r>
            <a:r>
              <a:rPr lang="en-US" altLang="zh-CN" sz="1400" kern="0" dirty="0">
                <a:solidFill>
                  <a:srgbClr val="606266"/>
                </a:solidFill>
                <a:effectLst/>
                <a:latin typeface="等线" panose="02010600030101010101" pitchFamily="2" charset="-122"/>
                <a:ea typeface="微软雅黑" panose="020B0503020204020204" pitchFamily="34" charset="-122"/>
                <a:cs typeface="宋体" panose="02010600030101010101" pitchFamily="2" charset="-122"/>
              </a:rPr>
              <a:t>2022</a:t>
            </a:r>
            <a:r>
              <a:rPr lang="zh-CN" altLang="zh-CN" sz="1400" kern="0" dirty="0">
                <a:solidFill>
                  <a:srgbClr val="606266"/>
                </a:solidFill>
                <a:effectLst/>
                <a:latin typeface="等线" panose="02010600030101010101" pitchFamily="2" charset="-122"/>
                <a:ea typeface="微软雅黑" panose="020B0503020204020204" pitchFamily="34" charset="-122"/>
                <a:cs typeface="宋体" panose="02010600030101010101" pitchFamily="2" charset="-122"/>
              </a:rPr>
              <a:t>年我国肺癌新发病例</a:t>
            </a:r>
            <a:r>
              <a:rPr lang="en-US" altLang="zh-CN" sz="1400" kern="0" dirty="0">
                <a:solidFill>
                  <a:srgbClr val="606266"/>
                </a:solidFill>
                <a:effectLst/>
                <a:latin typeface="等线" panose="02010600030101010101" pitchFamily="2" charset="-122"/>
                <a:ea typeface="微软雅黑" panose="020B0503020204020204" pitchFamily="34" charset="-122"/>
                <a:cs typeface="宋体" panose="02010600030101010101" pitchFamily="2" charset="-122"/>
              </a:rPr>
              <a:t>106.1</a:t>
            </a:r>
            <a:r>
              <a:rPr lang="zh-CN" altLang="zh-CN" sz="1400" kern="0" dirty="0">
                <a:solidFill>
                  <a:srgbClr val="606266"/>
                </a:solidFill>
                <a:effectLst/>
                <a:latin typeface="等线" panose="02010600030101010101" pitchFamily="2" charset="-122"/>
                <a:ea typeface="微软雅黑" panose="020B0503020204020204" pitchFamily="34" charset="-122"/>
                <a:cs typeface="宋体" panose="02010600030101010101" pitchFamily="2" charset="-122"/>
              </a:rPr>
              <a:t>万、死亡</a:t>
            </a:r>
            <a:r>
              <a:rPr lang="en-US" altLang="zh-CN" sz="1400" kern="0" dirty="0">
                <a:solidFill>
                  <a:srgbClr val="606266"/>
                </a:solidFill>
                <a:effectLst/>
                <a:latin typeface="等线" panose="02010600030101010101" pitchFamily="2" charset="-122"/>
                <a:ea typeface="微软雅黑" panose="020B0503020204020204" pitchFamily="34" charset="-122"/>
                <a:cs typeface="宋体" panose="02010600030101010101" pitchFamily="2" charset="-122"/>
              </a:rPr>
              <a:t>73.3</a:t>
            </a:r>
            <a:r>
              <a:rPr lang="zh-CN" altLang="zh-CN" sz="1400" kern="0" dirty="0">
                <a:solidFill>
                  <a:srgbClr val="606266"/>
                </a:solidFill>
                <a:effectLst/>
                <a:latin typeface="等线" panose="02010600030101010101" pitchFamily="2" charset="-122"/>
                <a:ea typeface="微软雅黑" panose="020B0503020204020204" pitchFamily="34" charset="-122"/>
                <a:cs typeface="宋体" panose="02010600030101010101" pitchFamily="2" charset="-122"/>
              </a:rPr>
              <a:t>万，发病及死亡人数均居各项癌症首位。非小细胞肺癌在肺癌中约占</a:t>
            </a:r>
            <a:r>
              <a:rPr lang="en-US" altLang="zh-CN" sz="1400" kern="0" dirty="0">
                <a:solidFill>
                  <a:srgbClr val="606266"/>
                </a:solidFill>
                <a:effectLst/>
                <a:latin typeface="等线" panose="02010600030101010101" pitchFamily="2" charset="-122"/>
                <a:ea typeface="微软雅黑" panose="020B0503020204020204" pitchFamily="34" charset="-122"/>
                <a:cs typeface="宋体" panose="02010600030101010101" pitchFamily="2" charset="-122"/>
              </a:rPr>
              <a:t>85%</a:t>
            </a:r>
            <a:r>
              <a:rPr lang="zh-CN" altLang="zh-CN" sz="1400" kern="0" dirty="0">
                <a:solidFill>
                  <a:srgbClr val="606266"/>
                </a:solidFill>
                <a:effectLst/>
                <a:latin typeface="等线" panose="02010600030101010101" pitchFamily="2" charset="-122"/>
                <a:ea typeface="微软雅黑" panose="020B0503020204020204" pitchFamily="34" charset="-122"/>
                <a:cs typeface="宋体" panose="02010600030101010101" pitchFamily="2" charset="-122"/>
              </a:rPr>
              <a:t>，中国非小细胞肺癌患者中约</a:t>
            </a:r>
            <a:r>
              <a:rPr lang="en-US" altLang="zh-CN" sz="1400" kern="0" dirty="0">
                <a:solidFill>
                  <a:srgbClr val="606266"/>
                </a:solidFill>
                <a:effectLst/>
                <a:latin typeface="等线" panose="02010600030101010101" pitchFamily="2" charset="-122"/>
                <a:ea typeface="微软雅黑" panose="020B0503020204020204" pitchFamily="34" charset="-122"/>
                <a:cs typeface="宋体" panose="02010600030101010101" pitchFamily="2" charset="-122"/>
              </a:rPr>
              <a:t>3%-4%</a:t>
            </a:r>
            <a:r>
              <a:rPr lang="zh-CN" altLang="en-US" sz="1400" kern="0" dirty="0">
                <a:solidFill>
                  <a:srgbClr val="606266"/>
                </a:solidFill>
                <a:effectLst/>
                <a:latin typeface="等线" panose="02010600030101010101" pitchFamily="2" charset="-122"/>
                <a:ea typeface="微软雅黑" panose="020B0503020204020204" pitchFamily="34" charset="-122"/>
                <a:cs typeface="宋体" panose="02010600030101010101" pitchFamily="2" charset="-122"/>
              </a:rPr>
              <a:t>可以</a:t>
            </a:r>
            <a:r>
              <a:rPr lang="zh-CN" altLang="zh-CN" sz="1400" kern="0" dirty="0">
                <a:solidFill>
                  <a:srgbClr val="606266"/>
                </a:solidFill>
                <a:effectLst/>
                <a:latin typeface="等线" panose="02010600030101010101" pitchFamily="2" charset="-122"/>
                <a:ea typeface="微软雅黑" panose="020B0503020204020204" pitchFamily="34" charset="-122"/>
                <a:cs typeface="宋体" panose="02010600030101010101" pitchFamily="2" charset="-122"/>
              </a:rPr>
              <a:t>检出</a:t>
            </a:r>
            <a:r>
              <a:rPr lang="en-US" altLang="zh-CN" sz="1400" kern="0" dirty="0">
                <a:solidFill>
                  <a:srgbClr val="606266"/>
                </a:solidFill>
                <a:effectLst/>
                <a:latin typeface="等线" panose="02010600030101010101" pitchFamily="2" charset="-122"/>
                <a:ea typeface="微软雅黑" panose="020B0503020204020204" pitchFamily="34" charset="-122"/>
                <a:cs typeface="宋体" panose="02010600030101010101" pitchFamily="2" charset="-122"/>
              </a:rPr>
              <a:t>KRAS G12C</a:t>
            </a:r>
            <a:r>
              <a:rPr lang="zh-CN" altLang="zh-CN" sz="1400" kern="0" dirty="0">
                <a:solidFill>
                  <a:srgbClr val="606266"/>
                </a:solidFill>
                <a:effectLst/>
                <a:latin typeface="等线" panose="02010600030101010101" pitchFamily="2" charset="-122"/>
                <a:ea typeface="微软雅黑" panose="020B0503020204020204" pitchFamily="34" charset="-122"/>
                <a:cs typeface="宋体" panose="02010600030101010101" pitchFamily="2" charset="-122"/>
              </a:rPr>
              <a:t>突变。</a:t>
            </a:r>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p:txBody>
      </p:sp>
      <p:grpSp>
        <p:nvGrpSpPr>
          <p:cNvPr id="31" name="组合 30">
            <a:extLst>
              <a:ext uri="{FF2B5EF4-FFF2-40B4-BE49-F238E27FC236}">
                <a16:creationId xmlns:a16="http://schemas.microsoft.com/office/drawing/2014/main" id="{82E025FD-6A61-CB54-6DA2-57DBCC4F9EC6}"/>
              </a:ext>
            </a:extLst>
          </p:cNvPr>
          <p:cNvGrpSpPr/>
          <p:nvPr/>
        </p:nvGrpSpPr>
        <p:grpSpPr>
          <a:xfrm>
            <a:off x="6662119" y="1446269"/>
            <a:ext cx="4745894" cy="2686801"/>
            <a:chOff x="651943" y="1978960"/>
            <a:chExt cx="11006017" cy="4614805"/>
          </a:xfrm>
        </p:grpSpPr>
        <p:cxnSp>
          <p:nvCxnSpPr>
            <p:cNvPr id="34" name="直接连接符 33">
              <a:extLst>
                <a:ext uri="{FF2B5EF4-FFF2-40B4-BE49-F238E27FC236}">
                  <a16:creationId xmlns:a16="http://schemas.microsoft.com/office/drawing/2014/main" id="{73C9FCA2-3F2C-10E1-BD8E-EE483962DB5E}"/>
                </a:ext>
              </a:extLst>
            </p:cNvPr>
            <p:cNvCxnSpPr>
              <a:cxnSpLocks/>
            </p:cNvCxnSpPr>
            <p:nvPr/>
          </p:nvCxnSpPr>
          <p:spPr>
            <a:xfrm flipH="1">
              <a:off x="684011" y="2019539"/>
              <a:ext cx="3171643" cy="0"/>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35" name="组合 34">
              <a:extLst>
                <a:ext uri="{FF2B5EF4-FFF2-40B4-BE49-F238E27FC236}">
                  <a16:creationId xmlns:a16="http://schemas.microsoft.com/office/drawing/2014/main" id="{C223D8DF-23DA-1D5A-5C1D-6CDB562AAE0D}"/>
                </a:ext>
              </a:extLst>
            </p:cNvPr>
            <p:cNvGrpSpPr/>
            <p:nvPr/>
          </p:nvGrpSpPr>
          <p:grpSpPr>
            <a:xfrm>
              <a:off x="651943" y="1978960"/>
              <a:ext cx="11006017" cy="4614805"/>
              <a:chOff x="538234" y="2167403"/>
              <a:chExt cx="11251300" cy="4614805"/>
            </a:xfrm>
          </p:grpSpPr>
          <p:cxnSp>
            <p:nvCxnSpPr>
              <p:cNvPr id="36" name="直接连接符 35">
                <a:extLst>
                  <a:ext uri="{FF2B5EF4-FFF2-40B4-BE49-F238E27FC236}">
                    <a16:creationId xmlns:a16="http://schemas.microsoft.com/office/drawing/2014/main" id="{675C95F9-42FA-C73C-3240-895ED91FA244}"/>
                  </a:ext>
                </a:extLst>
              </p:cNvPr>
              <p:cNvCxnSpPr>
                <a:cxnSpLocks/>
              </p:cNvCxnSpPr>
              <p:nvPr/>
            </p:nvCxnSpPr>
            <p:spPr>
              <a:xfrm flipH="1">
                <a:off x="538234" y="6782208"/>
                <a:ext cx="11251300" cy="0"/>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BF16DB74-719F-7F5E-80D8-4161E5FFB0DD}"/>
                  </a:ext>
                </a:extLst>
              </p:cNvPr>
              <p:cNvCxnSpPr>
                <a:cxnSpLocks/>
              </p:cNvCxnSpPr>
              <p:nvPr/>
            </p:nvCxnSpPr>
            <p:spPr>
              <a:xfrm flipV="1">
                <a:off x="11676060" y="2207983"/>
                <a:ext cx="0" cy="4574225"/>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C3635033-6DC5-5B03-5B14-314E63C9D57E}"/>
                  </a:ext>
                </a:extLst>
              </p:cNvPr>
              <p:cNvCxnSpPr>
                <a:cxnSpLocks/>
              </p:cNvCxnSpPr>
              <p:nvPr/>
            </p:nvCxnSpPr>
            <p:spPr>
              <a:xfrm flipV="1">
                <a:off x="571017" y="2207983"/>
                <a:ext cx="0" cy="4574225"/>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2D58FB3E-7B7B-CD41-7B11-659D7879689F}"/>
                  </a:ext>
                </a:extLst>
              </p:cNvPr>
              <p:cNvCxnSpPr>
                <a:cxnSpLocks/>
              </p:cNvCxnSpPr>
              <p:nvPr/>
            </p:nvCxnSpPr>
            <p:spPr>
              <a:xfrm flipH="1">
                <a:off x="8204661" y="2207982"/>
                <a:ext cx="3471402" cy="15238"/>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2" name="椭圆 41">
                <a:extLst>
                  <a:ext uri="{FF2B5EF4-FFF2-40B4-BE49-F238E27FC236}">
                    <a16:creationId xmlns:a16="http://schemas.microsoft.com/office/drawing/2014/main" id="{659FE206-109B-6246-CBE8-194D73DE8FF0}"/>
                  </a:ext>
                </a:extLst>
              </p:cNvPr>
              <p:cNvSpPr/>
              <p:nvPr/>
            </p:nvSpPr>
            <p:spPr>
              <a:xfrm>
                <a:off x="8210436" y="2167403"/>
                <a:ext cx="108000" cy="108000"/>
              </a:xfrm>
              <a:prstGeom prst="ellipse">
                <a:avLst/>
              </a:prstGeom>
              <a:solidFill>
                <a:srgbClr val="F1DE6A"/>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3" name="椭圆 42">
                <a:extLst>
                  <a:ext uri="{FF2B5EF4-FFF2-40B4-BE49-F238E27FC236}">
                    <a16:creationId xmlns:a16="http://schemas.microsoft.com/office/drawing/2014/main" id="{56A921A0-4636-D949-8CBB-D44B44CDFFB5}"/>
                  </a:ext>
                </a:extLst>
              </p:cNvPr>
              <p:cNvSpPr/>
              <p:nvPr/>
            </p:nvSpPr>
            <p:spPr>
              <a:xfrm>
                <a:off x="3712989" y="2169220"/>
                <a:ext cx="108000" cy="108000"/>
              </a:xfrm>
              <a:prstGeom prst="ellipse">
                <a:avLst/>
              </a:prstGeom>
              <a:solidFill>
                <a:srgbClr val="F1DE6A"/>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4" name="组合 43">
            <a:extLst>
              <a:ext uri="{FF2B5EF4-FFF2-40B4-BE49-F238E27FC236}">
                <a16:creationId xmlns:a16="http://schemas.microsoft.com/office/drawing/2014/main" id="{70687560-F5FB-1D7D-9AF2-3BC6ADB5B36E}"/>
              </a:ext>
            </a:extLst>
          </p:cNvPr>
          <p:cNvGrpSpPr/>
          <p:nvPr/>
        </p:nvGrpSpPr>
        <p:grpSpPr>
          <a:xfrm>
            <a:off x="6675947" y="4259980"/>
            <a:ext cx="4684193" cy="1864259"/>
            <a:chOff x="684011" y="2019539"/>
            <a:chExt cx="10862952" cy="4045583"/>
          </a:xfrm>
        </p:grpSpPr>
        <p:cxnSp>
          <p:nvCxnSpPr>
            <p:cNvPr id="45" name="直接连接符 44">
              <a:extLst>
                <a:ext uri="{FF2B5EF4-FFF2-40B4-BE49-F238E27FC236}">
                  <a16:creationId xmlns:a16="http://schemas.microsoft.com/office/drawing/2014/main" id="{0B4E1B55-8426-34EA-BF2B-AD6628C69479}"/>
                </a:ext>
              </a:extLst>
            </p:cNvPr>
            <p:cNvCxnSpPr>
              <a:cxnSpLocks/>
            </p:cNvCxnSpPr>
            <p:nvPr/>
          </p:nvCxnSpPr>
          <p:spPr>
            <a:xfrm flipH="1" flipV="1">
              <a:off x="684011" y="2019539"/>
              <a:ext cx="4440882" cy="15238"/>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46" name="组合 45">
              <a:extLst>
                <a:ext uri="{FF2B5EF4-FFF2-40B4-BE49-F238E27FC236}">
                  <a16:creationId xmlns:a16="http://schemas.microsoft.com/office/drawing/2014/main" id="{D8EF32B3-B195-624F-F65A-1BFF1C824397}"/>
                </a:ext>
              </a:extLst>
            </p:cNvPr>
            <p:cNvGrpSpPr/>
            <p:nvPr/>
          </p:nvGrpSpPr>
          <p:grpSpPr>
            <a:xfrm>
              <a:off x="684011" y="2019539"/>
              <a:ext cx="10862952" cy="4045583"/>
              <a:chOff x="571017" y="2207982"/>
              <a:chExt cx="11105046" cy="4045583"/>
            </a:xfrm>
          </p:grpSpPr>
          <p:cxnSp>
            <p:nvCxnSpPr>
              <p:cNvPr id="47" name="直接连接符 46">
                <a:extLst>
                  <a:ext uri="{FF2B5EF4-FFF2-40B4-BE49-F238E27FC236}">
                    <a16:creationId xmlns:a16="http://schemas.microsoft.com/office/drawing/2014/main" id="{B9FE2A15-7704-909F-6F6B-8DA79F89A539}"/>
                  </a:ext>
                </a:extLst>
              </p:cNvPr>
              <p:cNvCxnSpPr/>
              <p:nvPr/>
            </p:nvCxnSpPr>
            <p:spPr>
              <a:xfrm rot="10800000">
                <a:off x="571017" y="6253565"/>
                <a:ext cx="11105046" cy="0"/>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CF0DD8F2-67AC-9B08-F462-1484DD0C1897}"/>
                  </a:ext>
                </a:extLst>
              </p:cNvPr>
              <p:cNvCxnSpPr>
                <a:cxnSpLocks/>
              </p:cNvCxnSpPr>
              <p:nvPr/>
            </p:nvCxnSpPr>
            <p:spPr>
              <a:xfrm flipV="1">
                <a:off x="11676059" y="2207983"/>
                <a:ext cx="0" cy="4045582"/>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54D77D22-928D-69E2-BBC8-89289D421C49}"/>
                  </a:ext>
                </a:extLst>
              </p:cNvPr>
              <p:cNvCxnSpPr>
                <a:cxnSpLocks/>
              </p:cNvCxnSpPr>
              <p:nvPr/>
            </p:nvCxnSpPr>
            <p:spPr>
              <a:xfrm flipV="1">
                <a:off x="571017" y="2207983"/>
                <a:ext cx="0" cy="4045582"/>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DC171FB5-EFBA-0FFF-34DB-44EA6D7EE51D}"/>
                  </a:ext>
                </a:extLst>
              </p:cNvPr>
              <p:cNvCxnSpPr>
                <a:cxnSpLocks/>
              </p:cNvCxnSpPr>
              <p:nvPr/>
            </p:nvCxnSpPr>
            <p:spPr>
              <a:xfrm flipH="1">
                <a:off x="6944866" y="2207982"/>
                <a:ext cx="4731197" cy="29173"/>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grpSp>
        <p:nvGrpSpPr>
          <p:cNvPr id="51" name="组合 50">
            <a:extLst>
              <a:ext uri="{FF2B5EF4-FFF2-40B4-BE49-F238E27FC236}">
                <a16:creationId xmlns:a16="http://schemas.microsoft.com/office/drawing/2014/main" id="{0A8F2E2C-7D83-97F1-6820-8E531AFC1785}"/>
              </a:ext>
            </a:extLst>
          </p:cNvPr>
          <p:cNvGrpSpPr/>
          <p:nvPr/>
        </p:nvGrpSpPr>
        <p:grpSpPr>
          <a:xfrm>
            <a:off x="760323" y="1468158"/>
            <a:ext cx="5774452" cy="4656081"/>
            <a:chOff x="684011" y="2019539"/>
            <a:chExt cx="10862952" cy="4045583"/>
          </a:xfrm>
        </p:grpSpPr>
        <p:cxnSp>
          <p:nvCxnSpPr>
            <p:cNvPr id="54" name="直接连接符 53">
              <a:extLst>
                <a:ext uri="{FF2B5EF4-FFF2-40B4-BE49-F238E27FC236}">
                  <a16:creationId xmlns:a16="http://schemas.microsoft.com/office/drawing/2014/main" id="{9614CF16-F0EA-DC3D-F576-25B4D946CCE8}"/>
                </a:ext>
              </a:extLst>
            </p:cNvPr>
            <p:cNvCxnSpPr>
              <a:cxnSpLocks/>
            </p:cNvCxnSpPr>
            <p:nvPr/>
          </p:nvCxnSpPr>
          <p:spPr>
            <a:xfrm flipH="1" flipV="1">
              <a:off x="684011" y="2019539"/>
              <a:ext cx="4440882" cy="15238"/>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55" name="组合 54">
              <a:extLst>
                <a:ext uri="{FF2B5EF4-FFF2-40B4-BE49-F238E27FC236}">
                  <a16:creationId xmlns:a16="http://schemas.microsoft.com/office/drawing/2014/main" id="{BACB9A2A-284E-830A-ADC8-92C7EB56AF4B}"/>
                </a:ext>
              </a:extLst>
            </p:cNvPr>
            <p:cNvGrpSpPr/>
            <p:nvPr/>
          </p:nvGrpSpPr>
          <p:grpSpPr>
            <a:xfrm>
              <a:off x="684011" y="2019539"/>
              <a:ext cx="10862952" cy="4045583"/>
              <a:chOff x="571017" y="2207982"/>
              <a:chExt cx="11105046" cy="4045583"/>
            </a:xfrm>
          </p:grpSpPr>
          <p:cxnSp>
            <p:nvCxnSpPr>
              <p:cNvPr id="58" name="直接连接符 57">
                <a:extLst>
                  <a:ext uri="{FF2B5EF4-FFF2-40B4-BE49-F238E27FC236}">
                    <a16:creationId xmlns:a16="http://schemas.microsoft.com/office/drawing/2014/main" id="{AE55212B-D448-60C6-5346-C7B3022A3BAC}"/>
                  </a:ext>
                </a:extLst>
              </p:cNvPr>
              <p:cNvCxnSpPr/>
              <p:nvPr/>
            </p:nvCxnSpPr>
            <p:spPr>
              <a:xfrm rot="10800000">
                <a:off x="571017" y="6253565"/>
                <a:ext cx="11105046" cy="0"/>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id="{7F8AF730-4746-7511-C60E-3B65172AD174}"/>
                  </a:ext>
                </a:extLst>
              </p:cNvPr>
              <p:cNvCxnSpPr>
                <a:cxnSpLocks/>
              </p:cNvCxnSpPr>
              <p:nvPr/>
            </p:nvCxnSpPr>
            <p:spPr>
              <a:xfrm flipV="1">
                <a:off x="11676059" y="2207983"/>
                <a:ext cx="0" cy="4045582"/>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id="{B2C033CF-793F-F495-A823-28964BC30ED9}"/>
                  </a:ext>
                </a:extLst>
              </p:cNvPr>
              <p:cNvCxnSpPr>
                <a:cxnSpLocks/>
              </p:cNvCxnSpPr>
              <p:nvPr/>
            </p:nvCxnSpPr>
            <p:spPr>
              <a:xfrm flipV="1">
                <a:off x="571017" y="2207983"/>
                <a:ext cx="0" cy="4045582"/>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a16="http://schemas.microsoft.com/office/drawing/2014/main" id="{AA94B21D-5B0A-C12A-2B09-39F2E8DEC12A}"/>
                  </a:ext>
                </a:extLst>
              </p:cNvPr>
              <p:cNvCxnSpPr>
                <a:cxnSpLocks/>
              </p:cNvCxnSpPr>
              <p:nvPr/>
            </p:nvCxnSpPr>
            <p:spPr>
              <a:xfrm flipH="1">
                <a:off x="6944866" y="2207982"/>
                <a:ext cx="4731197" cy="29173"/>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sp>
        <p:nvSpPr>
          <p:cNvPr id="14" name="文本框 13">
            <a:extLst>
              <a:ext uri="{FF2B5EF4-FFF2-40B4-BE49-F238E27FC236}">
                <a16:creationId xmlns:a16="http://schemas.microsoft.com/office/drawing/2014/main" id="{18575689-36C2-6988-5CCD-A0E6851A8664}"/>
              </a:ext>
            </a:extLst>
          </p:cNvPr>
          <p:cNvSpPr txBox="1"/>
          <p:nvPr/>
        </p:nvSpPr>
        <p:spPr>
          <a:xfrm>
            <a:off x="900019" y="6189236"/>
            <a:ext cx="7049386" cy="215444"/>
          </a:xfrm>
          <a:prstGeom prst="rect">
            <a:avLst/>
          </a:prstGeom>
          <a:noFill/>
        </p:spPr>
        <p:txBody>
          <a:bodyPr wrap="square">
            <a:spAutoFit/>
          </a:bodyPr>
          <a:lstStyle/>
          <a:p>
            <a:r>
              <a:rPr kumimoji="0" lang="en-US" altLang="zh-CN" sz="8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a:t>
            </a:r>
            <a:r>
              <a:rPr kumimoji="0" lang="zh-CN" altLang="en-US" sz="8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en-US" altLang="zh-CN" sz="8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Liu SY, et al. </a:t>
            </a:r>
            <a:r>
              <a:rPr kumimoji="0" lang="en-US" altLang="zh-CN" sz="800" b="0" i="0" u="none" strike="noStrike" kern="1200" cap="none" spc="0" normalizeH="0" baseline="0" noProof="0" dirty="0" err="1">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Biomark</a:t>
            </a:r>
            <a:r>
              <a:rPr kumimoji="0" lang="en-US" altLang="zh-CN" sz="8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Res. 2020;8:22. Published 2020 Jun 25. </a:t>
            </a:r>
            <a:endParaRPr lang="zh-CN" altLang="en-US" dirty="0"/>
          </a:p>
        </p:txBody>
      </p:sp>
    </p:spTree>
    <p:extLst>
      <p:ext uri="{BB962C8B-B14F-4D97-AF65-F5344CB8AC3E}">
        <p14:creationId xmlns:p14="http://schemas.microsoft.com/office/powerpoint/2010/main" val="3653109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5D7F3A1E-7E94-4F43-897F-A60A0C9FAA96}"/>
              </a:ext>
            </a:extLst>
          </p:cNvPr>
          <p:cNvSpPr/>
          <p:nvPr/>
        </p:nvSpPr>
        <p:spPr>
          <a:xfrm>
            <a:off x="4554477" y="3699885"/>
            <a:ext cx="1174750" cy="342652"/>
          </a:xfrm>
          <a:prstGeom prst="rect">
            <a:avLst/>
          </a:prstGeom>
          <a:gradFill>
            <a:gsLst>
              <a:gs pos="0">
                <a:schemeClr val="accent5">
                  <a:alpha val="46000"/>
                </a:schemeClr>
              </a:gs>
              <a:gs pos="31000">
                <a:srgbClr val="FFAA6B">
                  <a:alpha val="42000"/>
                </a:srgbClr>
              </a:gs>
              <a:gs pos="63000">
                <a:srgbClr val="FFC89F">
                  <a:alpha val="21000"/>
                </a:srgbClr>
              </a:gs>
              <a:gs pos="90000">
                <a:schemeClr val="accent5">
                  <a:lumMod val="20000"/>
                  <a:lumOff val="80000"/>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圆角 41">
            <a:extLst>
              <a:ext uri="{FF2B5EF4-FFF2-40B4-BE49-F238E27FC236}">
                <a16:creationId xmlns:a16="http://schemas.microsoft.com/office/drawing/2014/main" id="{7121B488-C23A-8C1E-5C7D-ED53B559BF3A}"/>
              </a:ext>
            </a:extLst>
          </p:cNvPr>
          <p:cNvSpPr/>
          <p:nvPr/>
        </p:nvSpPr>
        <p:spPr>
          <a:xfrm>
            <a:off x="1483059" y="1884848"/>
            <a:ext cx="3255478" cy="856924"/>
          </a:xfrm>
          <a:prstGeom prst="roundRect">
            <a:avLst>
              <a:gd name="adj" fmla="val 8248"/>
            </a:avLst>
          </a:prstGeom>
          <a:solidFill>
            <a:schemeClr val="bg1">
              <a:lumMod val="9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圆角 20">
            <a:extLst>
              <a:ext uri="{FF2B5EF4-FFF2-40B4-BE49-F238E27FC236}">
                <a16:creationId xmlns:a16="http://schemas.microsoft.com/office/drawing/2014/main" id="{B5698C4C-4001-C578-5895-225FA04F9E83}"/>
              </a:ext>
            </a:extLst>
          </p:cNvPr>
          <p:cNvSpPr/>
          <p:nvPr/>
        </p:nvSpPr>
        <p:spPr>
          <a:xfrm>
            <a:off x="3192873" y="2003713"/>
            <a:ext cx="1241659" cy="616017"/>
          </a:xfrm>
          <a:prstGeom prst="roundRect">
            <a:avLst>
              <a:gd name="adj" fmla="val 24914"/>
            </a:avLst>
          </a:prstGeom>
          <a:gradFill>
            <a:gsLst>
              <a:gs pos="32000">
                <a:srgbClr val="FE5000">
                  <a:lumMod val="83000"/>
                  <a:lumOff val="17000"/>
                </a:srgbClr>
              </a:gs>
              <a:gs pos="100000">
                <a:schemeClr val="accent5">
                  <a:lumMod val="68000"/>
                </a:schemeClr>
              </a:gs>
            </a:gsLst>
            <a:lin ang="1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63B1E35E-7BF4-6D19-4842-8A444D5F1E26}"/>
              </a:ext>
            </a:extLst>
          </p:cNvPr>
          <p:cNvSpPr txBox="1"/>
          <p:nvPr/>
        </p:nvSpPr>
        <p:spPr>
          <a:xfrm>
            <a:off x="482455" y="5202189"/>
            <a:ext cx="11630097" cy="307777"/>
          </a:xfrm>
          <a:prstGeom prst="rect">
            <a:avLst/>
          </a:prstGeom>
          <a:noFill/>
        </p:spPr>
        <p:txBody>
          <a:bodyPr wrap="square" rtlCol="0">
            <a:spAutoFit/>
          </a:bodyPr>
          <a:lstStyle/>
          <a:p>
            <a:pPr marL="262890" indent="-179705">
              <a:buFont typeface="Arial" panose="020B0604020202020204" pitchFamily="34" charset="0"/>
              <a:buChar char="•"/>
            </a:pPr>
            <a:r>
              <a:rPr lang="zh-CN" altLang="en-US" sz="1400" dirty="0">
                <a:latin typeface="Arial" panose="020B0604020202020204" pitchFamily="34" charset="0"/>
                <a:ea typeface="微软雅黑" panose="020B0503020204020204" pitchFamily="34" charset="-122"/>
                <a:sym typeface="Arial" panose="020B0604020202020204" pitchFamily="34" charset="0"/>
              </a:rPr>
              <a:t>戈来雷塞分子不仅具有高选择性与高活性，其独特的分子结构使其具有独特的成药性，在临床研究中展现出优异的疗效和安全性</a:t>
            </a:r>
          </a:p>
        </p:txBody>
      </p:sp>
      <p:graphicFrame>
        <p:nvGraphicFramePr>
          <p:cNvPr id="20" name="图表 19">
            <a:extLst>
              <a:ext uri="{FF2B5EF4-FFF2-40B4-BE49-F238E27FC236}">
                <a16:creationId xmlns:a16="http://schemas.microsoft.com/office/drawing/2014/main" id="{9D41EDBF-9AC1-BED3-486F-96BB35CF244B}"/>
              </a:ext>
            </a:extLst>
          </p:cNvPr>
          <p:cNvGraphicFramePr/>
          <p:nvPr>
            <p:extLst>
              <p:ext uri="{D42A27DB-BD31-4B8C-83A1-F6EECF244321}">
                <p14:modId xmlns:p14="http://schemas.microsoft.com/office/powerpoint/2010/main" val="992701382"/>
              </p:ext>
            </p:extLst>
          </p:nvPr>
        </p:nvGraphicFramePr>
        <p:xfrm>
          <a:off x="3750182" y="3554066"/>
          <a:ext cx="909691" cy="652045"/>
        </p:xfrm>
        <a:graphic>
          <a:graphicData uri="http://schemas.openxmlformats.org/drawingml/2006/chart">
            <c:chart xmlns:c="http://schemas.openxmlformats.org/drawingml/2006/chart" xmlns:r="http://schemas.openxmlformats.org/officeDocument/2006/relationships" r:id="rId3"/>
          </a:graphicData>
        </a:graphic>
      </p:graphicFrame>
      <p:sp>
        <p:nvSpPr>
          <p:cNvPr id="25" name="文本框 24">
            <a:extLst>
              <a:ext uri="{FF2B5EF4-FFF2-40B4-BE49-F238E27FC236}">
                <a16:creationId xmlns:a16="http://schemas.microsoft.com/office/drawing/2014/main" id="{9BF60FF8-BA90-3CE8-2285-99470A316F34}"/>
              </a:ext>
            </a:extLst>
          </p:cNvPr>
          <p:cNvSpPr txBox="1"/>
          <p:nvPr/>
        </p:nvSpPr>
        <p:spPr>
          <a:xfrm>
            <a:off x="1551201" y="5593526"/>
            <a:ext cx="3727084" cy="707886"/>
          </a:xfrm>
          <a:prstGeom prst="rect">
            <a:avLst/>
          </a:prstGeom>
          <a:noFill/>
        </p:spPr>
        <p:txBody>
          <a:bodyPr wrap="square" anchor="b">
            <a:spAutoFit/>
          </a:bodyPr>
          <a:lstStyle/>
          <a:p>
            <a:pPr>
              <a:defRPr/>
            </a:pPr>
            <a:r>
              <a:rPr kumimoji="0" lang="en-US" altLang="zh-CN" sz="8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微软雅黑" panose="020B0503020204020204" pitchFamily="34" charset="-122"/>
                <a:sym typeface="Arial" panose="020B0604020202020204" pitchFamily="34" charset="0"/>
              </a:rPr>
              <a:t>1. Bray </a:t>
            </a:r>
            <a:r>
              <a:rPr kumimoji="0" lang="en-US" altLang="zh-CN" sz="800" b="0" i="0" u="none" strike="noStrike" kern="1200" cap="none" spc="0" normalizeH="0" baseline="0" noProof="0" dirty="0" err="1">
                <a:ln>
                  <a:noFill/>
                </a:ln>
                <a:solidFill>
                  <a:schemeClr val="tx1">
                    <a:lumMod val="50000"/>
                    <a:lumOff val="50000"/>
                  </a:schemeClr>
                </a:solidFill>
                <a:effectLst/>
                <a:uLnTx/>
                <a:uFillTx/>
                <a:latin typeface="Arial" panose="020B0604020202020204" pitchFamily="34" charset="0"/>
                <a:ea typeface="微软雅黑" panose="020B0503020204020204" pitchFamily="34" charset="-122"/>
                <a:sym typeface="Arial" panose="020B0604020202020204" pitchFamily="34" charset="0"/>
              </a:rPr>
              <a:t>F,et</a:t>
            </a:r>
            <a:r>
              <a:rPr kumimoji="0" lang="en-US" altLang="zh-CN" sz="8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微软雅黑" panose="020B0503020204020204" pitchFamily="34" charset="-122"/>
                <a:sym typeface="Arial" panose="020B0604020202020204" pitchFamily="34" charset="0"/>
              </a:rPr>
              <a:t> al. CA Cancer J Clin. 2024;74(3):229-263.  </a:t>
            </a:r>
          </a:p>
          <a:p>
            <a:pPr>
              <a:defRPr/>
            </a:pPr>
            <a:r>
              <a:rPr kumimoji="0" lang="en-US" altLang="zh-CN" sz="8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微软雅黑" panose="020B0503020204020204" pitchFamily="34" charset="-122"/>
                <a:sym typeface="Arial" panose="020B0604020202020204" pitchFamily="34" charset="0"/>
              </a:rPr>
              <a:t>2. Prior IA, et al. Cancer Res. 2020;80(14):2969-2974.  </a:t>
            </a:r>
          </a:p>
          <a:p>
            <a:pPr>
              <a:defRPr/>
            </a:pPr>
            <a:r>
              <a:rPr kumimoji="0" lang="en-US" altLang="zh-CN" sz="8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微软雅黑" panose="020B0503020204020204" pitchFamily="34" charset="-122"/>
                <a:sym typeface="Arial" panose="020B0604020202020204" pitchFamily="34" charset="0"/>
              </a:rPr>
              <a:t>3. Han B, et al. J Natl Cancer Cent. 2024;4(1):47-53. </a:t>
            </a:r>
          </a:p>
          <a:p>
            <a:pPr>
              <a:defRPr/>
            </a:pPr>
            <a:r>
              <a:rPr kumimoji="0" lang="en-US" altLang="zh-CN" sz="8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微软雅黑" panose="020B0503020204020204" pitchFamily="34" charset="-122"/>
                <a:sym typeface="Arial" panose="020B0604020202020204" pitchFamily="34" charset="0"/>
              </a:rPr>
              <a:t>4. Liu SY, et al. </a:t>
            </a:r>
            <a:r>
              <a:rPr kumimoji="0" lang="en-US" altLang="zh-CN" sz="800" b="0" i="0" u="none" strike="noStrike" kern="1200" cap="none" spc="0" normalizeH="0" baseline="0" noProof="0" dirty="0" err="1">
                <a:ln>
                  <a:noFill/>
                </a:ln>
                <a:solidFill>
                  <a:schemeClr val="tx1">
                    <a:lumMod val="50000"/>
                    <a:lumOff val="50000"/>
                  </a:schemeClr>
                </a:solidFill>
                <a:effectLst/>
                <a:uLnTx/>
                <a:uFillTx/>
                <a:latin typeface="Arial" panose="020B0604020202020204" pitchFamily="34" charset="0"/>
                <a:ea typeface="微软雅黑" panose="020B0503020204020204" pitchFamily="34" charset="-122"/>
                <a:sym typeface="Arial" panose="020B0604020202020204" pitchFamily="34" charset="0"/>
              </a:rPr>
              <a:t>Biomark</a:t>
            </a:r>
            <a:r>
              <a:rPr kumimoji="0" lang="en-US" altLang="zh-CN" sz="8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微软雅黑" panose="020B0503020204020204" pitchFamily="34" charset="-122"/>
                <a:sym typeface="Arial" panose="020B0604020202020204" pitchFamily="34" charset="0"/>
              </a:rPr>
              <a:t> Res. 2020;8:22. Published 2020 Jun 25</a:t>
            </a:r>
          </a:p>
          <a:p>
            <a:pPr>
              <a:defRPr/>
            </a:pPr>
            <a:r>
              <a:rPr kumimoji="0" lang="en-US" altLang="zh-CN" sz="8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微软雅黑" panose="020B0503020204020204" pitchFamily="34" charset="-122"/>
                <a:sym typeface="Arial" panose="020B0604020202020204" pitchFamily="34" charset="0"/>
              </a:rPr>
              <a:t>5. </a:t>
            </a:r>
            <a:r>
              <a:rPr kumimoji="0" lang="en-US" altLang="zh-CN" sz="800" b="0" i="0" u="none" strike="noStrike" kern="1200" cap="none" spc="0" normalizeH="0" baseline="0" noProof="0" dirty="0" err="1">
                <a:ln>
                  <a:noFill/>
                </a:ln>
                <a:solidFill>
                  <a:schemeClr val="tx1">
                    <a:lumMod val="50000"/>
                    <a:lumOff val="50000"/>
                  </a:schemeClr>
                </a:solidFill>
                <a:effectLst/>
                <a:uLnTx/>
                <a:uFillTx/>
                <a:latin typeface="Arial" panose="020B0604020202020204" pitchFamily="34" charset="0"/>
                <a:ea typeface="微软雅黑" panose="020B0503020204020204" pitchFamily="34" charset="-122"/>
                <a:sym typeface="Arial" panose="020B0604020202020204" pitchFamily="34" charset="0"/>
              </a:rPr>
              <a:t>Bingfeng</a:t>
            </a:r>
            <a:r>
              <a:rPr kumimoji="0" lang="en-US" altLang="zh-CN" sz="8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微软雅黑" panose="020B0503020204020204" pitchFamily="34" charset="-122"/>
                <a:sym typeface="Arial" panose="020B0604020202020204" pitchFamily="34" charset="0"/>
              </a:rPr>
              <a:t> Han, et al. Journal of the National Cancer Center, 2024        </a:t>
            </a:r>
          </a:p>
        </p:txBody>
      </p:sp>
      <p:grpSp>
        <p:nvGrpSpPr>
          <p:cNvPr id="27" name="组合 26">
            <a:extLst>
              <a:ext uri="{FF2B5EF4-FFF2-40B4-BE49-F238E27FC236}">
                <a16:creationId xmlns:a16="http://schemas.microsoft.com/office/drawing/2014/main" id="{23C8AEDA-7918-FB26-7E34-968E43D28536}"/>
              </a:ext>
            </a:extLst>
          </p:cNvPr>
          <p:cNvGrpSpPr/>
          <p:nvPr/>
        </p:nvGrpSpPr>
        <p:grpSpPr>
          <a:xfrm>
            <a:off x="751115" y="719413"/>
            <a:ext cx="10768524" cy="4318485"/>
            <a:chOff x="4060130" y="1552956"/>
            <a:chExt cx="7473217" cy="3681804"/>
          </a:xfrm>
        </p:grpSpPr>
        <p:grpSp>
          <p:nvGrpSpPr>
            <p:cNvPr id="28" name="组合 27">
              <a:extLst>
                <a:ext uri="{FF2B5EF4-FFF2-40B4-BE49-F238E27FC236}">
                  <a16:creationId xmlns:a16="http://schemas.microsoft.com/office/drawing/2014/main" id="{6D01A92D-C979-D330-5227-E911E5B47DD1}"/>
                </a:ext>
              </a:extLst>
            </p:cNvPr>
            <p:cNvGrpSpPr/>
            <p:nvPr/>
          </p:nvGrpSpPr>
          <p:grpSpPr>
            <a:xfrm>
              <a:off x="4060130" y="1690841"/>
              <a:ext cx="7473217" cy="3543919"/>
              <a:chOff x="4060130" y="1690841"/>
              <a:chExt cx="7473217" cy="3543919"/>
            </a:xfrm>
          </p:grpSpPr>
          <p:cxnSp>
            <p:nvCxnSpPr>
              <p:cNvPr id="33" name="直接连接符 32">
                <a:extLst>
                  <a:ext uri="{FF2B5EF4-FFF2-40B4-BE49-F238E27FC236}">
                    <a16:creationId xmlns:a16="http://schemas.microsoft.com/office/drawing/2014/main" id="{BAFE7148-CDA6-B1E0-65F0-FF5277BEB84B}"/>
                  </a:ext>
                </a:extLst>
              </p:cNvPr>
              <p:cNvCxnSpPr>
                <a:cxnSpLocks/>
                <a:stCxn id="32" idx="3"/>
              </p:cNvCxnSpPr>
              <p:nvPr/>
            </p:nvCxnSpPr>
            <p:spPr>
              <a:xfrm flipH="1">
                <a:off x="4060130" y="1690841"/>
                <a:ext cx="374232" cy="0"/>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68FE2A2D-4791-3DB2-7B76-7203516CBBD8}"/>
                  </a:ext>
                </a:extLst>
              </p:cNvPr>
              <p:cNvCxnSpPr>
                <a:cxnSpLocks/>
              </p:cNvCxnSpPr>
              <p:nvPr/>
            </p:nvCxnSpPr>
            <p:spPr>
              <a:xfrm rot="10800000">
                <a:off x="4068458" y="5234760"/>
                <a:ext cx="7464889" cy="0"/>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B8309DF5-8144-FBB1-3A20-3BAC0218A6FD}"/>
                  </a:ext>
                </a:extLst>
              </p:cNvPr>
              <p:cNvCxnSpPr>
                <a:cxnSpLocks/>
              </p:cNvCxnSpPr>
              <p:nvPr/>
            </p:nvCxnSpPr>
            <p:spPr>
              <a:xfrm flipV="1">
                <a:off x="11533345" y="1690976"/>
                <a:ext cx="0" cy="3502080"/>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151D400A-630D-190B-7E2C-5175AF1B3D58}"/>
                  </a:ext>
                </a:extLst>
              </p:cNvPr>
              <p:cNvCxnSpPr>
                <a:cxnSpLocks/>
              </p:cNvCxnSpPr>
              <p:nvPr/>
            </p:nvCxnSpPr>
            <p:spPr>
              <a:xfrm flipV="1">
                <a:off x="4068459" y="1690976"/>
                <a:ext cx="0" cy="3543784"/>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87E4BE57-9D70-447A-94FD-B5686A8CAFD5}"/>
                  </a:ext>
                </a:extLst>
              </p:cNvPr>
              <p:cNvCxnSpPr>
                <a:cxnSpLocks/>
                <a:endCxn id="31" idx="3"/>
              </p:cNvCxnSpPr>
              <p:nvPr/>
            </p:nvCxnSpPr>
            <p:spPr>
              <a:xfrm flipH="1" flipV="1">
                <a:off x="11110338" y="1713012"/>
                <a:ext cx="423007" cy="3"/>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29" name="组合 28">
              <a:extLst>
                <a:ext uri="{FF2B5EF4-FFF2-40B4-BE49-F238E27FC236}">
                  <a16:creationId xmlns:a16="http://schemas.microsoft.com/office/drawing/2014/main" id="{CCF4BC72-02B8-0C37-E12E-A1F03B6C93A1}"/>
                </a:ext>
              </a:extLst>
            </p:cNvPr>
            <p:cNvGrpSpPr/>
            <p:nvPr/>
          </p:nvGrpSpPr>
          <p:grpSpPr>
            <a:xfrm>
              <a:off x="4434362" y="1552956"/>
              <a:ext cx="6675976" cy="297941"/>
              <a:chOff x="4434362" y="1552956"/>
              <a:chExt cx="6675976" cy="297941"/>
            </a:xfrm>
          </p:grpSpPr>
          <p:sp>
            <p:nvSpPr>
              <p:cNvPr id="31" name="箭头: 五边形 30">
                <a:extLst>
                  <a:ext uri="{FF2B5EF4-FFF2-40B4-BE49-F238E27FC236}">
                    <a16:creationId xmlns:a16="http://schemas.microsoft.com/office/drawing/2014/main" id="{218E0341-CEA7-DC08-C581-2F7C6BC7D59B}"/>
                  </a:ext>
                </a:extLst>
              </p:cNvPr>
              <p:cNvSpPr/>
              <p:nvPr/>
            </p:nvSpPr>
            <p:spPr>
              <a:xfrm>
                <a:off x="11005564" y="1575127"/>
                <a:ext cx="104774" cy="275770"/>
              </a:xfrm>
              <a:prstGeom prst="homePlate">
                <a:avLst/>
              </a:prstGeom>
              <a:solidFill>
                <a:srgbClr val="19A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箭头: 五边形 31">
                <a:extLst>
                  <a:ext uri="{FF2B5EF4-FFF2-40B4-BE49-F238E27FC236}">
                    <a16:creationId xmlns:a16="http://schemas.microsoft.com/office/drawing/2014/main" id="{FE330D86-D2C8-C2DE-70DA-AB4CE739A1B7}"/>
                  </a:ext>
                </a:extLst>
              </p:cNvPr>
              <p:cNvSpPr/>
              <p:nvPr/>
            </p:nvSpPr>
            <p:spPr>
              <a:xfrm flipH="1">
                <a:off x="4434362" y="1552956"/>
                <a:ext cx="104774" cy="275769"/>
              </a:xfrm>
              <a:prstGeom prst="homePlate">
                <a:avLst/>
              </a:prstGeom>
              <a:solidFill>
                <a:srgbClr val="19A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44" name="文本框 43">
            <a:extLst>
              <a:ext uri="{FF2B5EF4-FFF2-40B4-BE49-F238E27FC236}">
                <a16:creationId xmlns:a16="http://schemas.microsoft.com/office/drawing/2014/main" id="{31328942-0033-5C1C-B614-46784BAB60AA}"/>
              </a:ext>
            </a:extLst>
          </p:cNvPr>
          <p:cNvSpPr txBox="1"/>
          <p:nvPr/>
        </p:nvSpPr>
        <p:spPr>
          <a:xfrm>
            <a:off x="1614603" y="1961673"/>
            <a:ext cx="1479159" cy="746936"/>
          </a:xfrm>
          <a:prstGeom prst="rect">
            <a:avLst/>
          </a:prstGeom>
          <a:noFill/>
        </p:spPr>
        <p:txBody>
          <a:bodyPr wrap="square" rtlCol="0">
            <a:spAutoFit/>
          </a:bodyPr>
          <a:lstStyle/>
          <a:p>
            <a:pPr marL="0" marR="0" lvl="0" indent="0" defTabSz="685800" rtl="0" eaLnBrk="1" fontAlgn="auto" latinLnBrk="0" hangingPunct="1">
              <a:lnSpc>
                <a:spcPct val="125000"/>
              </a:lnSpc>
              <a:spcBef>
                <a:spcPts val="50"/>
              </a:spcBef>
              <a:buClrTx/>
              <a:buSzTx/>
              <a:buFontTx/>
              <a:buNone/>
              <a:defRPr/>
            </a:pPr>
            <a:r>
              <a:rPr kumimoji="0" lang="zh-CN" altLang="en-US" sz="105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二线及以上</a:t>
            </a:r>
            <a:r>
              <a:rPr kumimoji="0" lang="zh-CN" altLang="en-US" sz="1400" b="1" i="0" u="none" strike="noStrike" kern="1200" cap="none" spc="0" normalizeH="0" baseline="0" noProof="0" dirty="0">
                <a:ln>
                  <a:noFill/>
                </a:ln>
                <a:solidFill>
                  <a:srgbClr val="DC4979"/>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化疗</a:t>
            </a:r>
            <a:r>
              <a:rPr kumimoji="0" lang="zh-CN" altLang="en-US" sz="105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治疗</a:t>
            </a:r>
            <a:r>
              <a:rPr lang="en-US" altLang="zh-CN" sz="1050" b="1"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KRAS G12C</a:t>
            </a:r>
            <a:r>
              <a:rPr lang="zh-CN" altLang="en-US" sz="1050" b="1"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突变亚型</a:t>
            </a:r>
            <a:r>
              <a:rPr lang="en-US" altLang="zh-CN" sz="1050" b="1"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NSCLC</a:t>
            </a:r>
            <a:r>
              <a:rPr lang="zh-CN" altLang="en-US" sz="1050" b="1"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的</a:t>
            </a:r>
            <a:r>
              <a:rPr lang="en-US" altLang="zh-CN" sz="1050" b="1"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PFS</a:t>
            </a:r>
            <a:endParaRPr kumimoji="0" lang="zh-CN" altLang="en-US" sz="105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7" name="文本框 46">
            <a:extLst>
              <a:ext uri="{FF2B5EF4-FFF2-40B4-BE49-F238E27FC236}">
                <a16:creationId xmlns:a16="http://schemas.microsoft.com/office/drawing/2014/main" id="{871E4253-0AD9-EFBC-19A9-F15E863C8610}"/>
              </a:ext>
            </a:extLst>
          </p:cNvPr>
          <p:cNvSpPr txBox="1"/>
          <p:nvPr/>
        </p:nvSpPr>
        <p:spPr>
          <a:xfrm>
            <a:off x="3260813" y="2064321"/>
            <a:ext cx="1173719" cy="523220"/>
          </a:xfrm>
          <a:prstGeom prst="rect">
            <a:avLst/>
          </a:prstGeom>
          <a:noFill/>
        </p:spPr>
        <p:txBody>
          <a:bodyPr wrap="none" rtlCol="0">
            <a:spAutoFit/>
          </a:bodyPr>
          <a:lstStyle/>
          <a:p>
            <a:pPr algn="ctr" defTabSz="685800">
              <a:spcBef>
                <a:spcPts val="50"/>
              </a:spcBef>
              <a:defRPr/>
            </a:pPr>
            <a:r>
              <a:rPr lang="en-US" altLang="zh-CN" sz="2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3~4</a:t>
            </a:r>
            <a:r>
              <a:rPr lang="en-US" altLang="zh-CN" sz="2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zh-CN" altLang="en-US" sz="12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个月</a:t>
            </a:r>
            <a:endParaRPr lang="zh-CN" altLang="en-US" sz="11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8" name="矩形: 圆角 47">
            <a:extLst>
              <a:ext uri="{FF2B5EF4-FFF2-40B4-BE49-F238E27FC236}">
                <a16:creationId xmlns:a16="http://schemas.microsoft.com/office/drawing/2014/main" id="{8094118A-B61A-953C-3AE3-DB9BC976D2A2}"/>
              </a:ext>
            </a:extLst>
          </p:cNvPr>
          <p:cNvSpPr/>
          <p:nvPr/>
        </p:nvSpPr>
        <p:spPr>
          <a:xfrm>
            <a:off x="2671976" y="2922981"/>
            <a:ext cx="7139940" cy="451930"/>
          </a:xfrm>
          <a:prstGeom prst="roundRect">
            <a:avLst>
              <a:gd name="adj" fmla="val 50000"/>
            </a:avLst>
          </a:prstGeom>
          <a:gradFill>
            <a:gsLst>
              <a:gs pos="83000">
                <a:srgbClr val="19AA94"/>
              </a:gs>
              <a:gs pos="14000">
                <a:srgbClr val="19AA94"/>
              </a:gs>
              <a:gs pos="0">
                <a:schemeClr val="bg1"/>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9" name="文本框 48">
            <a:extLst>
              <a:ext uri="{FF2B5EF4-FFF2-40B4-BE49-F238E27FC236}">
                <a16:creationId xmlns:a16="http://schemas.microsoft.com/office/drawing/2014/main" id="{0F924089-B959-175B-8513-5CCF8863E09B}"/>
              </a:ext>
            </a:extLst>
          </p:cNvPr>
          <p:cNvSpPr txBox="1"/>
          <p:nvPr/>
        </p:nvSpPr>
        <p:spPr>
          <a:xfrm>
            <a:off x="2582412" y="3017604"/>
            <a:ext cx="7229504" cy="338554"/>
          </a:xfrm>
          <a:prstGeom prst="rect">
            <a:avLst/>
          </a:prstGeom>
          <a:noFill/>
        </p:spPr>
        <p:txBody>
          <a:bodyPr wrap="square" anchor="ctr">
            <a:spAutoFit/>
          </a:bodyPr>
          <a:lstStyle/>
          <a:p>
            <a:pPr algn="ctr"/>
            <a:r>
              <a:rPr lang="zh-CN" altLang="en-US" sz="16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戈来雷塞</a:t>
            </a:r>
            <a:r>
              <a:rPr lang="zh-CN" altLang="en-US" sz="1600" b="1" dirty="0">
                <a:solidFill>
                  <a:srgbClr val="DC4979"/>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显著提升</a:t>
            </a:r>
            <a:r>
              <a:rPr lang="en-US" altLang="zh-CN" sz="16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KRAS G12C</a:t>
            </a:r>
            <a:r>
              <a:rPr lang="zh-CN" altLang="en-US" sz="16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突变</a:t>
            </a:r>
            <a:r>
              <a:rPr lang="en-US" altLang="zh-CN" sz="16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NSCLC</a:t>
            </a:r>
            <a:r>
              <a:rPr lang="zh-CN" altLang="en-US" sz="16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患者临床结局</a:t>
            </a:r>
          </a:p>
        </p:txBody>
      </p:sp>
      <p:sp>
        <p:nvSpPr>
          <p:cNvPr id="66" name="文本框 65">
            <a:extLst>
              <a:ext uri="{FF2B5EF4-FFF2-40B4-BE49-F238E27FC236}">
                <a16:creationId xmlns:a16="http://schemas.microsoft.com/office/drawing/2014/main" id="{24833DDF-513E-BA72-65DF-E3FFADF36414}"/>
              </a:ext>
            </a:extLst>
          </p:cNvPr>
          <p:cNvSpPr txBox="1"/>
          <p:nvPr/>
        </p:nvSpPr>
        <p:spPr>
          <a:xfrm>
            <a:off x="2389474" y="744042"/>
            <a:ext cx="7119572" cy="369332"/>
          </a:xfrm>
          <a:prstGeom prst="rect">
            <a:avLst/>
          </a:prstGeom>
          <a:noFill/>
        </p:spPr>
        <p:txBody>
          <a:bodyPr wrap="square" anchor="ctr">
            <a:spAutoFit/>
          </a:bodyPr>
          <a:lstStyle/>
          <a:p>
            <a:pPr algn="ctr"/>
            <a:r>
              <a:rPr lang="zh-CN" altLang="en-US" b="1" dirty="0">
                <a:solidFill>
                  <a:srgbClr val="13867A"/>
                </a:solidFill>
                <a:latin typeface="Arial" panose="020B0604020202020204" pitchFamily="34" charset="0"/>
                <a:ea typeface="微软雅黑" panose="020B0503020204020204" pitchFamily="34" charset="-122"/>
                <a:sym typeface="Arial" panose="020B0604020202020204" pitchFamily="34" charset="0"/>
              </a:rPr>
              <a:t>临床未满足的需求</a:t>
            </a:r>
          </a:p>
        </p:txBody>
      </p:sp>
      <p:sp>
        <p:nvSpPr>
          <p:cNvPr id="68" name="文本框 67">
            <a:extLst>
              <a:ext uri="{FF2B5EF4-FFF2-40B4-BE49-F238E27FC236}">
                <a16:creationId xmlns:a16="http://schemas.microsoft.com/office/drawing/2014/main" id="{11ECC072-C2DA-EEF3-5987-0F74D9D3731B}"/>
              </a:ext>
            </a:extLst>
          </p:cNvPr>
          <p:cNvSpPr txBox="1"/>
          <p:nvPr/>
        </p:nvSpPr>
        <p:spPr>
          <a:xfrm>
            <a:off x="4738537" y="5593526"/>
            <a:ext cx="3522971" cy="707886"/>
          </a:xfrm>
          <a:prstGeom prst="rect">
            <a:avLst/>
          </a:prstGeom>
          <a:noFill/>
        </p:spPr>
        <p:txBody>
          <a:bodyPr wrap="square" anchor="b">
            <a:spAutoFit/>
          </a:bodyPr>
          <a:lstStyle/>
          <a:p>
            <a:pPr>
              <a:defRPr/>
            </a:pPr>
            <a:r>
              <a:rPr kumimoji="0" lang="en-US" altLang="zh-CN" sz="8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微软雅黑" panose="020B0503020204020204" pitchFamily="34" charset="-122"/>
                <a:sym typeface="Arial" panose="020B0604020202020204" pitchFamily="34" charset="0"/>
              </a:rPr>
              <a:t>6.Stephen P Finn​, et al. J </a:t>
            </a:r>
            <a:r>
              <a:rPr kumimoji="0" lang="en-US" altLang="zh-CN" sz="800" b="0" i="0" u="none" strike="noStrike" kern="1200" cap="none" spc="0" normalizeH="0" baseline="0" noProof="0" dirty="0" err="1">
                <a:ln>
                  <a:noFill/>
                </a:ln>
                <a:solidFill>
                  <a:schemeClr val="tx1">
                    <a:lumMod val="50000"/>
                    <a:lumOff val="50000"/>
                  </a:schemeClr>
                </a:solidFill>
                <a:effectLst/>
                <a:uLnTx/>
                <a:uFillTx/>
                <a:latin typeface="Arial" panose="020B0604020202020204" pitchFamily="34" charset="0"/>
                <a:ea typeface="微软雅黑" panose="020B0503020204020204" pitchFamily="34" charset="-122"/>
                <a:sym typeface="Arial" panose="020B0604020202020204" pitchFamily="34" charset="0"/>
              </a:rPr>
              <a:t>Thorac</a:t>
            </a:r>
            <a:r>
              <a:rPr kumimoji="0" lang="en-US" altLang="zh-CN" sz="8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微软雅黑" panose="020B0503020204020204" pitchFamily="34" charset="-122"/>
                <a:sym typeface="Arial" panose="020B0604020202020204" pitchFamily="34" charset="0"/>
              </a:rPr>
              <a:t> Oncol 2021;16(6):990-1002.                       </a:t>
            </a:r>
          </a:p>
          <a:p>
            <a:pPr>
              <a:defRPr/>
            </a:pPr>
            <a:r>
              <a:rPr kumimoji="0" lang="en-US" altLang="zh-CN" sz="8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微软雅黑" panose="020B0503020204020204" pitchFamily="34" charset="-122"/>
                <a:sym typeface="Arial" panose="020B0604020202020204" pitchFamily="34" charset="0"/>
              </a:rPr>
              <a:t>7. Liu SY, et al. </a:t>
            </a:r>
            <a:r>
              <a:rPr kumimoji="0" lang="en-US" altLang="zh-CN" sz="800" b="0" i="0" u="none" strike="noStrike" kern="1200" cap="none" spc="0" normalizeH="0" baseline="0" noProof="0" dirty="0" err="1">
                <a:ln>
                  <a:noFill/>
                </a:ln>
                <a:solidFill>
                  <a:schemeClr val="tx1">
                    <a:lumMod val="50000"/>
                    <a:lumOff val="50000"/>
                  </a:schemeClr>
                </a:solidFill>
                <a:effectLst/>
                <a:uLnTx/>
                <a:uFillTx/>
                <a:latin typeface="Arial" panose="020B0604020202020204" pitchFamily="34" charset="0"/>
                <a:ea typeface="微软雅黑" panose="020B0503020204020204" pitchFamily="34" charset="-122"/>
                <a:sym typeface="Arial" panose="020B0604020202020204" pitchFamily="34" charset="0"/>
              </a:rPr>
              <a:t>Biomark</a:t>
            </a:r>
            <a:r>
              <a:rPr kumimoji="0" lang="en-US" altLang="zh-CN" sz="8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微软雅黑" panose="020B0503020204020204" pitchFamily="34" charset="-122"/>
                <a:sym typeface="Arial" panose="020B0604020202020204" pitchFamily="34" charset="0"/>
              </a:rPr>
              <a:t> Res. 2020;8:22. Published 2020 Jun 25.     </a:t>
            </a:r>
          </a:p>
          <a:p>
            <a:pPr>
              <a:defRPr/>
            </a:pPr>
            <a:r>
              <a:rPr kumimoji="0" lang="en-US" altLang="zh-CN" sz="8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微软雅黑" panose="020B0503020204020204" pitchFamily="34" charset="-122"/>
                <a:sym typeface="Arial" panose="020B0604020202020204" pitchFamily="34" charset="0"/>
              </a:rPr>
              <a:t>8.Spira AI, et al. Lung Cancer. 2021;159:1-9.        </a:t>
            </a:r>
          </a:p>
          <a:p>
            <a:pPr>
              <a:defRPr/>
            </a:pPr>
            <a:r>
              <a:rPr kumimoji="0" lang="en-US" altLang="zh-CN" sz="8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微软雅黑" panose="020B0503020204020204" pitchFamily="34" charset="-122"/>
                <a:sym typeface="Arial" panose="020B0604020202020204" pitchFamily="34" charset="0"/>
              </a:rPr>
              <a:t>9. </a:t>
            </a:r>
            <a:r>
              <a:rPr kumimoji="0" lang="en-US" altLang="zh-CN" sz="8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sym typeface="Arial" panose="020B0604020202020204" pitchFamily="34" charset="0"/>
                <a:hlinkClick r:id="rId4"/>
              </a:rPr>
              <a:t>https://www.jacobiopharma.com/cn/pipeline/kras-g12c</a:t>
            </a:r>
            <a:r>
              <a:rPr kumimoji="0" lang="en-US" altLang="zh-CN" sz="8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sym typeface="Arial" panose="020B0604020202020204" pitchFamily="34" charset="0"/>
              </a:rPr>
              <a:t>  </a:t>
            </a:r>
          </a:p>
          <a:p>
            <a:pPr>
              <a:defRPr/>
            </a:pPr>
            <a:r>
              <a:rPr kumimoji="0" lang="en-US" altLang="zh-CN" sz="8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sym typeface="Arial" panose="020B0604020202020204" pitchFamily="34" charset="0"/>
              </a:rPr>
              <a:t>10. Shi Y, et al. Nat Med. 2025 Jan 6. </a:t>
            </a:r>
            <a:endParaRPr kumimoji="0" lang="en-US" altLang="zh-CN" sz="8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 name="矩形: 圆角 1">
            <a:extLst>
              <a:ext uri="{FF2B5EF4-FFF2-40B4-BE49-F238E27FC236}">
                <a16:creationId xmlns:a16="http://schemas.microsoft.com/office/drawing/2014/main" id="{164EAC68-7BB7-EFBA-7D11-67192A790098}"/>
              </a:ext>
            </a:extLst>
          </p:cNvPr>
          <p:cNvSpPr/>
          <p:nvPr/>
        </p:nvSpPr>
        <p:spPr>
          <a:xfrm>
            <a:off x="6444772" y="1873370"/>
            <a:ext cx="3460371" cy="856924"/>
          </a:xfrm>
          <a:prstGeom prst="roundRect">
            <a:avLst>
              <a:gd name="adj" fmla="val 8248"/>
            </a:avLst>
          </a:prstGeom>
          <a:solidFill>
            <a:schemeClr val="bg1">
              <a:lumMod val="9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文本框 13">
            <a:extLst>
              <a:ext uri="{FF2B5EF4-FFF2-40B4-BE49-F238E27FC236}">
                <a16:creationId xmlns:a16="http://schemas.microsoft.com/office/drawing/2014/main" id="{157CCADA-9BF6-F372-B46D-392B94178B03}"/>
              </a:ext>
            </a:extLst>
          </p:cNvPr>
          <p:cNvSpPr txBox="1"/>
          <p:nvPr/>
        </p:nvSpPr>
        <p:spPr>
          <a:xfrm>
            <a:off x="6615748" y="1949985"/>
            <a:ext cx="1395925" cy="746936"/>
          </a:xfrm>
          <a:prstGeom prst="rect">
            <a:avLst/>
          </a:prstGeom>
          <a:noFill/>
        </p:spPr>
        <p:txBody>
          <a:bodyPr wrap="square" rtlCol="0">
            <a:spAutoFit/>
          </a:bodyPr>
          <a:lstStyle/>
          <a:p>
            <a:pPr marL="0" marR="0" lvl="0" indent="0" defTabSz="685800" rtl="0" eaLnBrk="1" fontAlgn="auto" latinLnBrk="0" hangingPunct="1">
              <a:lnSpc>
                <a:spcPct val="125000"/>
              </a:lnSpc>
              <a:spcBef>
                <a:spcPts val="50"/>
              </a:spcBef>
              <a:buClrTx/>
              <a:buSzTx/>
              <a:buFontTx/>
              <a:buNone/>
              <a:defRPr/>
            </a:pPr>
            <a:r>
              <a:rPr kumimoji="0" lang="zh-CN" altLang="en-US" sz="105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二线及以上</a:t>
            </a:r>
            <a:r>
              <a:rPr kumimoji="0" lang="zh-CN" altLang="en-US" sz="1400" b="1" i="0" u="none" strike="noStrike" kern="1200" cap="none" spc="0" normalizeH="0" baseline="0" noProof="0" dirty="0">
                <a:ln>
                  <a:noFill/>
                </a:ln>
                <a:solidFill>
                  <a:srgbClr val="DC4979"/>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化疗</a:t>
            </a:r>
            <a:r>
              <a:rPr kumimoji="0" lang="zh-CN" altLang="en-US" sz="105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治疗</a:t>
            </a:r>
            <a:r>
              <a:rPr kumimoji="0" lang="en-US" altLang="zh-CN" sz="105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KRAS G12C</a:t>
            </a:r>
            <a:r>
              <a:rPr kumimoji="0" lang="zh-CN" altLang="en-US" sz="105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突变亚型</a:t>
            </a:r>
            <a:r>
              <a:rPr kumimoji="0" lang="en-US" altLang="zh-CN" sz="105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NSCLC</a:t>
            </a:r>
            <a:r>
              <a:rPr kumimoji="0" lang="zh-CN" altLang="en-US" sz="105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的</a:t>
            </a:r>
            <a:r>
              <a:rPr kumimoji="0" lang="en-US" altLang="zh-CN" sz="105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OS</a:t>
            </a:r>
          </a:p>
        </p:txBody>
      </p:sp>
      <p:sp>
        <p:nvSpPr>
          <p:cNvPr id="23" name="矩形: 圆角 22">
            <a:extLst>
              <a:ext uri="{FF2B5EF4-FFF2-40B4-BE49-F238E27FC236}">
                <a16:creationId xmlns:a16="http://schemas.microsoft.com/office/drawing/2014/main" id="{961E046C-7E72-F08D-E9A0-822013BBC969}"/>
              </a:ext>
            </a:extLst>
          </p:cNvPr>
          <p:cNvSpPr/>
          <p:nvPr/>
        </p:nvSpPr>
        <p:spPr>
          <a:xfrm>
            <a:off x="8165193" y="1993469"/>
            <a:ext cx="1646723" cy="616017"/>
          </a:xfrm>
          <a:prstGeom prst="roundRect">
            <a:avLst>
              <a:gd name="adj" fmla="val 24914"/>
            </a:avLst>
          </a:prstGeom>
          <a:gradFill>
            <a:gsLst>
              <a:gs pos="32000">
                <a:srgbClr val="FE5000">
                  <a:lumMod val="83000"/>
                  <a:lumOff val="17000"/>
                </a:srgbClr>
              </a:gs>
              <a:gs pos="100000">
                <a:schemeClr val="accent5">
                  <a:lumMod val="68000"/>
                </a:schemeClr>
              </a:gs>
            </a:gsLst>
            <a:lin ang="1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a:extLst>
              <a:ext uri="{FF2B5EF4-FFF2-40B4-BE49-F238E27FC236}">
                <a16:creationId xmlns:a16="http://schemas.microsoft.com/office/drawing/2014/main" id="{1905ABAB-1B37-E0D7-286E-BB348A089784}"/>
              </a:ext>
            </a:extLst>
          </p:cNvPr>
          <p:cNvSpPr txBox="1"/>
          <p:nvPr/>
        </p:nvSpPr>
        <p:spPr>
          <a:xfrm>
            <a:off x="8187179" y="2064321"/>
            <a:ext cx="1683474" cy="523220"/>
          </a:xfrm>
          <a:prstGeom prst="rect">
            <a:avLst/>
          </a:prstGeom>
          <a:noFill/>
        </p:spPr>
        <p:txBody>
          <a:bodyPr wrap="none" rtlCol="0">
            <a:spAutoFit/>
          </a:bodyPr>
          <a:lstStyle/>
          <a:p>
            <a:pPr algn="ctr" defTabSz="685800">
              <a:spcBef>
                <a:spcPts val="50"/>
              </a:spcBef>
              <a:defRPr/>
            </a:pPr>
            <a:r>
              <a:rPr lang="en-US" altLang="zh-CN" sz="2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6.7-9.5</a:t>
            </a:r>
            <a:r>
              <a:rPr lang="en-US" altLang="zh-CN" sz="2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zh-CN" altLang="en-US" sz="12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个月</a:t>
            </a:r>
            <a:endParaRPr lang="zh-CN" altLang="en-US" sz="11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0" name="文本框 7">
            <a:extLst>
              <a:ext uri="{FF2B5EF4-FFF2-40B4-BE49-F238E27FC236}">
                <a16:creationId xmlns:a16="http://schemas.microsoft.com/office/drawing/2014/main" id="{FAB530E1-920F-5694-56D6-AA445E1F6F8C}"/>
              </a:ext>
            </a:extLst>
          </p:cNvPr>
          <p:cNvSpPr txBox="1"/>
          <p:nvPr/>
        </p:nvSpPr>
        <p:spPr>
          <a:xfrm>
            <a:off x="1546055" y="3606835"/>
            <a:ext cx="2474488" cy="48872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050" dirty="0">
                <a:latin typeface="Arial" panose="020B0604020202020204" pitchFamily="34" charset="0"/>
                <a:ea typeface="微软雅黑" panose="020B0503020204020204" pitchFamily="34" charset="-122"/>
                <a:sym typeface="Arial" panose="020B0604020202020204" pitchFamily="34" charset="0"/>
              </a:rPr>
              <a:t>戈来雷塞治疗</a:t>
            </a:r>
            <a:r>
              <a:rPr lang="en-US" altLang="zh-CN" sz="1050" dirty="0">
                <a:latin typeface="Arial" panose="020B0604020202020204" pitchFamily="34" charset="0"/>
                <a:ea typeface="微软雅黑" panose="020B0503020204020204" pitchFamily="34" charset="-122"/>
                <a:sym typeface="Arial" panose="020B0604020202020204" pitchFamily="34" charset="0"/>
              </a:rPr>
              <a:t>KRAS G12C</a:t>
            </a:r>
            <a:r>
              <a:rPr lang="zh-CN" altLang="en-US" sz="1050" dirty="0">
                <a:latin typeface="Arial" panose="020B0604020202020204" pitchFamily="34" charset="0"/>
                <a:ea typeface="微软雅黑" panose="020B0503020204020204" pitchFamily="34" charset="-122"/>
                <a:sym typeface="Arial" panose="020B0604020202020204" pitchFamily="34" charset="0"/>
              </a:rPr>
              <a:t>突变的二线及以上肺癌患者的</a:t>
            </a:r>
            <a:r>
              <a:rPr lang="en-US" altLang="zh-CN" sz="1200" b="1" dirty="0">
                <a:solidFill>
                  <a:srgbClr val="DC4979"/>
                </a:solidFill>
                <a:latin typeface="Arial" panose="020B0604020202020204" pitchFamily="34" charset="0"/>
                <a:ea typeface="微软雅黑" panose="020B0503020204020204" pitchFamily="34" charset="-122"/>
                <a:sym typeface="Arial" panose="020B0604020202020204" pitchFamily="34" charset="0"/>
              </a:rPr>
              <a:t>ORR</a:t>
            </a:r>
            <a:r>
              <a:rPr lang="zh-CN" altLang="en-US" sz="1200" b="1" dirty="0">
                <a:solidFill>
                  <a:srgbClr val="DC4979"/>
                </a:solidFill>
                <a:latin typeface="Arial" panose="020B0604020202020204" pitchFamily="34" charset="0"/>
                <a:ea typeface="微软雅黑" panose="020B0503020204020204" pitchFamily="34" charset="-122"/>
                <a:sym typeface="Arial" panose="020B0604020202020204" pitchFamily="34" charset="0"/>
              </a:rPr>
              <a:t>（</a:t>
            </a:r>
            <a:r>
              <a:rPr lang="en-US" altLang="zh-CN" sz="1200" b="1" dirty="0">
                <a:solidFill>
                  <a:srgbClr val="DC4979"/>
                </a:solidFill>
                <a:latin typeface="Arial" panose="020B0604020202020204" pitchFamily="34" charset="0"/>
                <a:ea typeface="微软雅黑" panose="020B0503020204020204" pitchFamily="34" charset="-122"/>
                <a:sym typeface="Arial" panose="020B0604020202020204" pitchFamily="34" charset="0"/>
              </a:rPr>
              <a:t>IRC</a:t>
            </a:r>
            <a:r>
              <a:rPr lang="zh-CN" altLang="en-US" sz="1200" b="1" dirty="0">
                <a:solidFill>
                  <a:srgbClr val="DC4979"/>
                </a:solidFill>
                <a:latin typeface="Arial" panose="020B0604020202020204" pitchFamily="34" charset="0"/>
                <a:ea typeface="微软雅黑" panose="020B0503020204020204" pitchFamily="34" charset="-122"/>
                <a:sym typeface="Arial" panose="020B0604020202020204" pitchFamily="34" charset="0"/>
              </a:rPr>
              <a:t>评估）</a:t>
            </a:r>
            <a:endParaRPr lang="en-US" altLang="zh-CN" sz="1200" b="1" dirty="0">
              <a:solidFill>
                <a:srgbClr val="DC4979"/>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文本框 7">
            <a:extLst>
              <a:ext uri="{FF2B5EF4-FFF2-40B4-BE49-F238E27FC236}">
                <a16:creationId xmlns:a16="http://schemas.microsoft.com/office/drawing/2014/main" id="{75C15C0B-8BA1-5336-5588-A02556E88241}"/>
              </a:ext>
            </a:extLst>
          </p:cNvPr>
          <p:cNvSpPr txBox="1"/>
          <p:nvPr/>
        </p:nvSpPr>
        <p:spPr>
          <a:xfrm>
            <a:off x="1556066" y="4370056"/>
            <a:ext cx="2474488" cy="48872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050" dirty="0">
                <a:latin typeface="Arial" panose="020B0604020202020204" pitchFamily="34" charset="0"/>
                <a:ea typeface="微软雅黑" panose="020B0503020204020204" pitchFamily="34" charset="-122"/>
                <a:sym typeface="Arial" panose="020B0604020202020204" pitchFamily="34" charset="0"/>
              </a:rPr>
              <a:t>戈来雷塞治疗</a:t>
            </a:r>
            <a:r>
              <a:rPr lang="en-US" altLang="zh-CN" sz="1050" dirty="0">
                <a:latin typeface="Arial" panose="020B0604020202020204" pitchFamily="34" charset="0"/>
                <a:ea typeface="微软雅黑" panose="020B0503020204020204" pitchFamily="34" charset="-122"/>
                <a:sym typeface="Arial" panose="020B0604020202020204" pitchFamily="34" charset="0"/>
              </a:rPr>
              <a:t>KRAS G12C</a:t>
            </a:r>
            <a:r>
              <a:rPr lang="zh-CN" altLang="en-US" sz="1050" dirty="0">
                <a:latin typeface="Arial" panose="020B0604020202020204" pitchFamily="34" charset="0"/>
                <a:ea typeface="微软雅黑" panose="020B0503020204020204" pitchFamily="34" charset="-122"/>
                <a:sym typeface="Arial" panose="020B0604020202020204" pitchFamily="34" charset="0"/>
              </a:rPr>
              <a:t>突变的二线及以上肺癌患者的</a:t>
            </a:r>
            <a:r>
              <a:rPr lang="en-US" altLang="zh-CN" sz="1200" b="1" dirty="0">
                <a:solidFill>
                  <a:srgbClr val="DC4979"/>
                </a:solidFill>
                <a:latin typeface="Arial" panose="020B0604020202020204" pitchFamily="34" charset="0"/>
                <a:ea typeface="微软雅黑" panose="020B0503020204020204" pitchFamily="34" charset="-122"/>
                <a:sym typeface="Arial" panose="020B0604020202020204" pitchFamily="34" charset="0"/>
              </a:rPr>
              <a:t>DCR</a:t>
            </a:r>
            <a:r>
              <a:rPr lang="zh-CN" altLang="en-US" sz="1200" b="1" dirty="0">
                <a:solidFill>
                  <a:srgbClr val="DC4979"/>
                </a:solidFill>
                <a:latin typeface="Arial" panose="020B0604020202020204" pitchFamily="34" charset="0"/>
                <a:ea typeface="微软雅黑" panose="020B0503020204020204" pitchFamily="34" charset="-122"/>
                <a:sym typeface="Arial" panose="020B0604020202020204" pitchFamily="34" charset="0"/>
              </a:rPr>
              <a:t>（</a:t>
            </a:r>
            <a:r>
              <a:rPr lang="en-US" altLang="zh-CN" sz="1200" b="1" dirty="0">
                <a:solidFill>
                  <a:srgbClr val="DC4979"/>
                </a:solidFill>
                <a:latin typeface="Arial" panose="020B0604020202020204" pitchFamily="34" charset="0"/>
                <a:ea typeface="微软雅黑" panose="020B0503020204020204" pitchFamily="34" charset="-122"/>
                <a:sym typeface="Arial" panose="020B0604020202020204" pitchFamily="34" charset="0"/>
              </a:rPr>
              <a:t>IRC</a:t>
            </a:r>
            <a:r>
              <a:rPr lang="zh-CN" altLang="en-US" sz="1200" b="1" dirty="0">
                <a:solidFill>
                  <a:srgbClr val="DC4979"/>
                </a:solidFill>
                <a:latin typeface="Arial" panose="020B0604020202020204" pitchFamily="34" charset="0"/>
                <a:ea typeface="微软雅黑" panose="020B0503020204020204" pitchFamily="34" charset="-122"/>
                <a:sym typeface="Arial" panose="020B0604020202020204" pitchFamily="34" charset="0"/>
              </a:rPr>
              <a:t>评估）</a:t>
            </a:r>
          </a:p>
        </p:txBody>
      </p:sp>
      <p:sp>
        <p:nvSpPr>
          <p:cNvPr id="53" name="文本框 52">
            <a:extLst>
              <a:ext uri="{FF2B5EF4-FFF2-40B4-BE49-F238E27FC236}">
                <a16:creationId xmlns:a16="http://schemas.microsoft.com/office/drawing/2014/main" id="{5D611EDF-4256-DBAC-B62E-61FC89122F00}"/>
              </a:ext>
            </a:extLst>
          </p:cNvPr>
          <p:cNvSpPr txBox="1"/>
          <p:nvPr/>
        </p:nvSpPr>
        <p:spPr>
          <a:xfrm>
            <a:off x="4696042" y="3741588"/>
            <a:ext cx="551434" cy="276999"/>
          </a:xfrm>
          <a:prstGeom prst="rect">
            <a:avLst/>
          </a:prstGeom>
          <a:noFill/>
        </p:spPr>
        <p:txBody>
          <a:bodyPr wrap="none" lIns="0" tIns="0" rIns="0" bIns="0" rtlCol="0">
            <a:spAutoFit/>
          </a:bodyPr>
          <a:lstStyle/>
          <a:p>
            <a:pPr marL="0" marR="0" lvl="0" indent="0" algn="ctr" defTabSz="685800" rtl="0" eaLnBrk="1" fontAlgn="auto" latinLnBrk="0" hangingPunct="1">
              <a:spcBef>
                <a:spcPts val="50"/>
              </a:spcBef>
              <a:buClrTx/>
              <a:buSzTx/>
              <a:buFontTx/>
              <a:buNone/>
              <a:defRPr/>
            </a:pPr>
            <a:r>
              <a:rPr lang="en-US" altLang="zh-CN" b="1" dirty="0">
                <a:solidFill>
                  <a:srgbClr val="FE5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49.6</a:t>
            </a:r>
            <a:r>
              <a:rPr kumimoji="0" lang="en-US" altLang="zh-CN" sz="900" b="1" i="0" u="none" strike="noStrike" kern="1200" cap="none" spc="0" normalizeH="0" baseline="0" noProof="0" dirty="0">
                <a:ln>
                  <a:noFill/>
                </a:ln>
                <a:solidFill>
                  <a:srgbClr val="FE5000"/>
                </a:solidFill>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endParaRPr kumimoji="0" lang="zh-CN" altLang="en-US" sz="500" b="1" i="0" u="none" strike="noStrike" kern="1200" cap="none" spc="0" normalizeH="0" baseline="0" noProof="0" dirty="0">
              <a:ln>
                <a:noFill/>
              </a:ln>
              <a:solidFill>
                <a:srgbClr val="FE5000"/>
              </a:solidFill>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7" name="矩形 66">
            <a:extLst>
              <a:ext uri="{FF2B5EF4-FFF2-40B4-BE49-F238E27FC236}">
                <a16:creationId xmlns:a16="http://schemas.microsoft.com/office/drawing/2014/main" id="{E27DD924-120A-B5CA-1382-0B8C1575BE27}"/>
              </a:ext>
            </a:extLst>
          </p:cNvPr>
          <p:cNvSpPr/>
          <p:nvPr/>
        </p:nvSpPr>
        <p:spPr>
          <a:xfrm>
            <a:off x="4563524" y="4447225"/>
            <a:ext cx="1174750" cy="342652"/>
          </a:xfrm>
          <a:prstGeom prst="rect">
            <a:avLst/>
          </a:prstGeom>
          <a:gradFill>
            <a:gsLst>
              <a:gs pos="0">
                <a:schemeClr val="accent5">
                  <a:alpha val="46000"/>
                </a:schemeClr>
              </a:gs>
              <a:gs pos="31000">
                <a:srgbClr val="FFAA6B">
                  <a:alpha val="42000"/>
                </a:srgbClr>
              </a:gs>
              <a:gs pos="63000">
                <a:srgbClr val="FFC89F">
                  <a:alpha val="21000"/>
                </a:srgbClr>
              </a:gs>
              <a:gs pos="90000">
                <a:schemeClr val="accent5">
                  <a:lumMod val="20000"/>
                  <a:lumOff val="80000"/>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69" name="图表 68">
            <a:extLst>
              <a:ext uri="{FF2B5EF4-FFF2-40B4-BE49-F238E27FC236}">
                <a16:creationId xmlns:a16="http://schemas.microsoft.com/office/drawing/2014/main" id="{53D4B9C4-7386-A617-D89A-FB8C02056E9E}"/>
              </a:ext>
            </a:extLst>
          </p:cNvPr>
          <p:cNvGraphicFramePr/>
          <p:nvPr>
            <p:extLst>
              <p:ext uri="{D42A27DB-BD31-4B8C-83A1-F6EECF244321}">
                <p14:modId xmlns:p14="http://schemas.microsoft.com/office/powerpoint/2010/main" val="1950503361"/>
              </p:ext>
            </p:extLst>
          </p:nvPr>
        </p:nvGraphicFramePr>
        <p:xfrm>
          <a:off x="3750182" y="4294823"/>
          <a:ext cx="909691" cy="652045"/>
        </p:xfrm>
        <a:graphic>
          <a:graphicData uri="http://schemas.openxmlformats.org/drawingml/2006/chart">
            <c:chart xmlns:c="http://schemas.openxmlformats.org/drawingml/2006/chart" xmlns:r="http://schemas.openxmlformats.org/officeDocument/2006/relationships" r:id="rId5"/>
          </a:graphicData>
        </a:graphic>
      </p:graphicFrame>
      <p:sp>
        <p:nvSpPr>
          <p:cNvPr id="71" name="文本框 70">
            <a:extLst>
              <a:ext uri="{FF2B5EF4-FFF2-40B4-BE49-F238E27FC236}">
                <a16:creationId xmlns:a16="http://schemas.microsoft.com/office/drawing/2014/main" id="{4B8719A8-AA29-9F1C-9395-7AEE197B02CB}"/>
              </a:ext>
            </a:extLst>
          </p:cNvPr>
          <p:cNvSpPr txBox="1"/>
          <p:nvPr/>
        </p:nvSpPr>
        <p:spPr>
          <a:xfrm>
            <a:off x="4696042" y="4468884"/>
            <a:ext cx="551434" cy="276999"/>
          </a:xfrm>
          <a:prstGeom prst="rect">
            <a:avLst/>
          </a:prstGeom>
          <a:noFill/>
        </p:spPr>
        <p:txBody>
          <a:bodyPr wrap="none" lIns="0" tIns="0" rIns="0" bIns="0" rtlCol="0">
            <a:spAutoFit/>
          </a:bodyPr>
          <a:lstStyle/>
          <a:p>
            <a:pPr marL="0" marR="0" lvl="0" indent="0" algn="ctr" defTabSz="685800" rtl="0" eaLnBrk="1" fontAlgn="auto" latinLnBrk="0" hangingPunct="1">
              <a:spcBef>
                <a:spcPts val="50"/>
              </a:spcBef>
              <a:buClrTx/>
              <a:buSzTx/>
              <a:buFontTx/>
              <a:buNone/>
              <a:defRPr/>
            </a:pPr>
            <a:r>
              <a:rPr lang="en-US" altLang="zh-CN" b="1" dirty="0">
                <a:solidFill>
                  <a:srgbClr val="FE5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86.3</a:t>
            </a:r>
            <a:r>
              <a:rPr kumimoji="0" lang="en-US" altLang="zh-CN" sz="900" b="1" i="0" u="none" strike="noStrike" kern="1200" cap="none" spc="0" normalizeH="0" baseline="0" noProof="0" dirty="0">
                <a:ln>
                  <a:noFill/>
                </a:ln>
                <a:solidFill>
                  <a:srgbClr val="FE5000"/>
                </a:solidFill>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endParaRPr kumimoji="0" lang="zh-CN" altLang="en-US" sz="500" b="1" i="0" u="none" strike="noStrike" kern="1200" cap="none" spc="0" normalizeH="0" baseline="0" noProof="0" dirty="0">
              <a:ln>
                <a:noFill/>
              </a:ln>
              <a:solidFill>
                <a:srgbClr val="FE5000"/>
              </a:solidFill>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cxnSp>
        <p:nvCxnSpPr>
          <p:cNvPr id="74" name="直接连接符 73">
            <a:extLst>
              <a:ext uri="{FF2B5EF4-FFF2-40B4-BE49-F238E27FC236}">
                <a16:creationId xmlns:a16="http://schemas.microsoft.com/office/drawing/2014/main" id="{F9285635-8DA0-4887-6DAA-61FDC9C45713}"/>
              </a:ext>
            </a:extLst>
          </p:cNvPr>
          <p:cNvCxnSpPr>
            <a:cxnSpLocks/>
          </p:cNvCxnSpPr>
          <p:nvPr/>
        </p:nvCxnSpPr>
        <p:spPr>
          <a:xfrm>
            <a:off x="1614603" y="4206111"/>
            <a:ext cx="8290540" cy="29847"/>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id="{773E7144-93CE-C7E2-AB19-921471CE7052}"/>
              </a:ext>
            </a:extLst>
          </p:cNvPr>
          <p:cNvCxnSpPr>
            <a:cxnSpLocks/>
          </p:cNvCxnSpPr>
          <p:nvPr/>
        </p:nvCxnSpPr>
        <p:spPr>
          <a:xfrm>
            <a:off x="5949260" y="3799862"/>
            <a:ext cx="0" cy="872192"/>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8" name="文本框 7">
            <a:extLst>
              <a:ext uri="{FF2B5EF4-FFF2-40B4-BE49-F238E27FC236}">
                <a16:creationId xmlns:a16="http://schemas.microsoft.com/office/drawing/2014/main" id="{22883EA5-B5C2-F830-4531-C93443CFBFB1}"/>
              </a:ext>
            </a:extLst>
          </p:cNvPr>
          <p:cNvSpPr txBox="1"/>
          <p:nvPr/>
        </p:nvSpPr>
        <p:spPr>
          <a:xfrm>
            <a:off x="6499918" y="3649606"/>
            <a:ext cx="2221170" cy="48872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050" dirty="0">
                <a:latin typeface="Arial" panose="020B0604020202020204" pitchFamily="34" charset="0"/>
                <a:ea typeface="微软雅黑" panose="020B0503020204020204" pitchFamily="34" charset="-122"/>
                <a:sym typeface="Arial" panose="020B0604020202020204" pitchFamily="34" charset="0"/>
              </a:rPr>
              <a:t>戈来雷塞治疗</a:t>
            </a:r>
            <a:r>
              <a:rPr lang="en-US" altLang="zh-CN" sz="1050" dirty="0">
                <a:latin typeface="Arial" panose="020B0604020202020204" pitchFamily="34" charset="0"/>
                <a:ea typeface="微软雅黑" panose="020B0503020204020204" pitchFamily="34" charset="-122"/>
                <a:sym typeface="Arial" panose="020B0604020202020204" pitchFamily="34" charset="0"/>
              </a:rPr>
              <a:t>KRAS G12C</a:t>
            </a:r>
            <a:r>
              <a:rPr lang="zh-CN" altLang="en-US" sz="1050" dirty="0">
                <a:latin typeface="Arial" panose="020B0604020202020204" pitchFamily="34" charset="0"/>
                <a:ea typeface="微软雅黑" panose="020B0503020204020204" pitchFamily="34" charset="-122"/>
                <a:sym typeface="Arial" panose="020B0604020202020204" pitchFamily="34" charset="0"/>
              </a:rPr>
              <a:t>突变的二线及以上肺癌患者的</a:t>
            </a:r>
            <a:r>
              <a:rPr lang="zh-CN" altLang="en-US" sz="1200" b="1" dirty="0">
                <a:solidFill>
                  <a:srgbClr val="DC4979"/>
                </a:solidFill>
                <a:latin typeface="Arial" panose="020B0604020202020204" pitchFamily="34" charset="0"/>
                <a:ea typeface="微软雅黑" panose="020B0503020204020204" pitchFamily="34" charset="-122"/>
                <a:sym typeface="Arial" panose="020B0604020202020204" pitchFamily="34" charset="0"/>
              </a:rPr>
              <a:t>中位</a:t>
            </a:r>
            <a:r>
              <a:rPr lang="en-US" altLang="zh-CN" sz="1200" b="1" dirty="0">
                <a:solidFill>
                  <a:srgbClr val="DC4979"/>
                </a:solidFill>
                <a:latin typeface="Arial" panose="020B0604020202020204" pitchFamily="34" charset="0"/>
                <a:ea typeface="微软雅黑" panose="020B0503020204020204" pitchFamily="34" charset="-122"/>
                <a:sym typeface="Arial" panose="020B0604020202020204" pitchFamily="34" charset="0"/>
              </a:rPr>
              <a:t>OS </a:t>
            </a:r>
            <a:endParaRPr lang="zh-CN" altLang="en-US" sz="1200" b="1" dirty="0">
              <a:solidFill>
                <a:srgbClr val="DC4979"/>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文本框 7">
            <a:extLst>
              <a:ext uri="{FF2B5EF4-FFF2-40B4-BE49-F238E27FC236}">
                <a16:creationId xmlns:a16="http://schemas.microsoft.com/office/drawing/2014/main" id="{51184BB6-F1C3-8CFE-8343-619899A9BEDE}"/>
              </a:ext>
            </a:extLst>
          </p:cNvPr>
          <p:cNvSpPr txBox="1"/>
          <p:nvPr/>
        </p:nvSpPr>
        <p:spPr>
          <a:xfrm>
            <a:off x="6489780" y="4357571"/>
            <a:ext cx="2334401" cy="48872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050" dirty="0">
                <a:latin typeface="Arial" panose="020B0604020202020204" pitchFamily="34" charset="0"/>
                <a:ea typeface="微软雅黑" panose="020B0503020204020204" pitchFamily="34" charset="-122"/>
                <a:sym typeface="Arial" panose="020B0604020202020204" pitchFamily="34" charset="0"/>
              </a:rPr>
              <a:t>戈来雷塞治疗</a:t>
            </a:r>
            <a:r>
              <a:rPr lang="en-US" altLang="zh-CN" sz="1050" dirty="0">
                <a:latin typeface="Arial" panose="020B0604020202020204" pitchFamily="34" charset="0"/>
                <a:ea typeface="微软雅黑" panose="020B0503020204020204" pitchFamily="34" charset="-122"/>
                <a:sym typeface="Arial" panose="020B0604020202020204" pitchFamily="34" charset="0"/>
              </a:rPr>
              <a:t>KRAS G12C</a:t>
            </a:r>
            <a:r>
              <a:rPr lang="zh-CN" altLang="en-US" sz="1050" dirty="0">
                <a:latin typeface="Arial" panose="020B0604020202020204" pitchFamily="34" charset="0"/>
                <a:ea typeface="微软雅黑" panose="020B0503020204020204" pitchFamily="34" charset="-122"/>
                <a:sym typeface="Arial" panose="020B0604020202020204" pitchFamily="34" charset="0"/>
              </a:rPr>
              <a:t>突变的二线及以上肺癌患者的</a:t>
            </a:r>
            <a:r>
              <a:rPr lang="zh-CN" altLang="en-US" sz="1200" b="1" dirty="0">
                <a:solidFill>
                  <a:srgbClr val="DC4979"/>
                </a:solidFill>
                <a:latin typeface="Arial" panose="020B0604020202020204" pitchFamily="34" charset="0"/>
                <a:ea typeface="微软雅黑" panose="020B0503020204020204" pitchFamily="34" charset="-122"/>
                <a:sym typeface="Arial" panose="020B0604020202020204" pitchFamily="34" charset="0"/>
              </a:rPr>
              <a:t>中位</a:t>
            </a:r>
            <a:r>
              <a:rPr lang="en-US" altLang="zh-CN" sz="1200" b="1" dirty="0">
                <a:solidFill>
                  <a:srgbClr val="DC4979"/>
                </a:solidFill>
                <a:latin typeface="Arial" panose="020B0604020202020204" pitchFamily="34" charset="0"/>
                <a:ea typeface="微软雅黑" panose="020B0503020204020204" pitchFamily="34" charset="-122"/>
                <a:sym typeface="Arial" panose="020B0604020202020204" pitchFamily="34" charset="0"/>
              </a:rPr>
              <a:t>PFS </a:t>
            </a:r>
            <a:endParaRPr lang="zh-CN" altLang="en-US" sz="1200" b="1" dirty="0">
              <a:solidFill>
                <a:srgbClr val="DC4979"/>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任意多边形: 形状 82">
            <a:extLst>
              <a:ext uri="{FF2B5EF4-FFF2-40B4-BE49-F238E27FC236}">
                <a16:creationId xmlns:a16="http://schemas.microsoft.com/office/drawing/2014/main" id="{306C2A85-0B75-EE24-9778-2830BB75B27B}"/>
              </a:ext>
            </a:extLst>
          </p:cNvPr>
          <p:cNvSpPr/>
          <p:nvPr/>
        </p:nvSpPr>
        <p:spPr>
          <a:xfrm rot="20337980">
            <a:off x="8532518" y="3703974"/>
            <a:ext cx="457944" cy="334474"/>
          </a:xfrm>
          <a:custGeom>
            <a:avLst/>
            <a:gdLst>
              <a:gd name="connsiteX0" fmla="*/ 675195 w 697849"/>
              <a:gd name="connsiteY0" fmla="*/ 0 h 479517"/>
              <a:gd name="connsiteX1" fmla="*/ 697849 w 697849"/>
              <a:gd name="connsiteY1" fmla="*/ 224896 h 479517"/>
              <a:gd name="connsiteX2" fmla="*/ 651030 w 697849"/>
              <a:gd name="connsiteY2" fmla="*/ 200025 h 479517"/>
              <a:gd name="connsiteX3" fmla="*/ 612768 w 697849"/>
              <a:gd name="connsiteY3" fmla="*/ 268817 h 479517"/>
              <a:gd name="connsiteX4" fmla="*/ 519128 w 697849"/>
              <a:gd name="connsiteY4" fmla="*/ 383646 h 479517"/>
              <a:gd name="connsiteX5" fmla="*/ 365077 w 697849"/>
              <a:gd name="connsiteY5" fmla="*/ 463550 h 479517"/>
              <a:gd name="connsiteX6" fmla="*/ 183840 w 697849"/>
              <a:gd name="connsiteY6" fmla="*/ 473604 h 479517"/>
              <a:gd name="connsiteX7" fmla="*/ 17941 w 697849"/>
              <a:gd name="connsiteY7" fmla="*/ 408827 h 479517"/>
              <a:gd name="connsiteX8" fmla="*/ 0 w 697849"/>
              <a:gd name="connsiteY8" fmla="*/ 398145 h 479517"/>
              <a:gd name="connsiteX9" fmla="*/ 46139 w 697849"/>
              <a:gd name="connsiteY9" fmla="*/ 398145 h 479517"/>
              <a:gd name="connsiteX10" fmla="*/ 123427 w 697849"/>
              <a:gd name="connsiteY10" fmla="*/ 412750 h 479517"/>
              <a:gd name="connsiteX11" fmla="*/ 315237 w 697849"/>
              <a:gd name="connsiteY11" fmla="*/ 385762 h 479517"/>
              <a:gd name="connsiteX12" fmla="*/ 469792 w 697849"/>
              <a:gd name="connsiteY12" fmla="*/ 273050 h 479517"/>
              <a:gd name="connsiteX13" fmla="*/ 550343 w 697849"/>
              <a:gd name="connsiteY13" fmla="*/ 149755 h 479517"/>
              <a:gd name="connsiteX14" fmla="*/ 510067 w 697849"/>
              <a:gd name="connsiteY14" fmla="*/ 127000 h 479517"/>
              <a:gd name="connsiteX0" fmla="*/ 675195 w 697849"/>
              <a:gd name="connsiteY0" fmla="*/ 0 h 479517"/>
              <a:gd name="connsiteX1" fmla="*/ 697849 w 697849"/>
              <a:gd name="connsiteY1" fmla="*/ 224896 h 479517"/>
              <a:gd name="connsiteX2" fmla="*/ 651030 w 697849"/>
              <a:gd name="connsiteY2" fmla="*/ 200025 h 479517"/>
              <a:gd name="connsiteX3" fmla="*/ 612768 w 697849"/>
              <a:gd name="connsiteY3" fmla="*/ 268817 h 479517"/>
              <a:gd name="connsiteX4" fmla="*/ 519128 w 697849"/>
              <a:gd name="connsiteY4" fmla="*/ 383646 h 479517"/>
              <a:gd name="connsiteX5" fmla="*/ 365077 w 697849"/>
              <a:gd name="connsiteY5" fmla="*/ 463550 h 479517"/>
              <a:gd name="connsiteX6" fmla="*/ 183840 w 697849"/>
              <a:gd name="connsiteY6" fmla="*/ 473604 h 479517"/>
              <a:gd name="connsiteX7" fmla="*/ 17941 w 697849"/>
              <a:gd name="connsiteY7" fmla="*/ 408827 h 479517"/>
              <a:gd name="connsiteX8" fmla="*/ 0 w 697849"/>
              <a:gd name="connsiteY8" fmla="*/ 398145 h 479517"/>
              <a:gd name="connsiteX9" fmla="*/ 46139 w 697849"/>
              <a:gd name="connsiteY9" fmla="*/ 398145 h 479517"/>
              <a:gd name="connsiteX10" fmla="*/ 123427 w 697849"/>
              <a:gd name="connsiteY10" fmla="*/ 412750 h 479517"/>
              <a:gd name="connsiteX11" fmla="*/ 315237 w 697849"/>
              <a:gd name="connsiteY11" fmla="*/ 385762 h 479517"/>
              <a:gd name="connsiteX12" fmla="*/ 469792 w 697849"/>
              <a:gd name="connsiteY12" fmla="*/ 273050 h 479517"/>
              <a:gd name="connsiteX13" fmla="*/ 550343 w 697849"/>
              <a:gd name="connsiteY13" fmla="*/ 149755 h 479517"/>
              <a:gd name="connsiteX14" fmla="*/ 510067 w 697849"/>
              <a:gd name="connsiteY14" fmla="*/ 127000 h 479517"/>
              <a:gd name="connsiteX15" fmla="*/ 675195 w 697849"/>
              <a:gd name="connsiteY15" fmla="*/ 0 h 479517"/>
              <a:gd name="connsiteX0" fmla="*/ 662951 w 697849"/>
              <a:gd name="connsiteY0" fmla="*/ 0 h 491761"/>
              <a:gd name="connsiteX1" fmla="*/ 697849 w 697849"/>
              <a:gd name="connsiteY1" fmla="*/ 237140 h 491761"/>
              <a:gd name="connsiteX2" fmla="*/ 651030 w 697849"/>
              <a:gd name="connsiteY2" fmla="*/ 212269 h 491761"/>
              <a:gd name="connsiteX3" fmla="*/ 612768 w 697849"/>
              <a:gd name="connsiteY3" fmla="*/ 281061 h 491761"/>
              <a:gd name="connsiteX4" fmla="*/ 519128 w 697849"/>
              <a:gd name="connsiteY4" fmla="*/ 395890 h 491761"/>
              <a:gd name="connsiteX5" fmla="*/ 365077 w 697849"/>
              <a:gd name="connsiteY5" fmla="*/ 475794 h 491761"/>
              <a:gd name="connsiteX6" fmla="*/ 183840 w 697849"/>
              <a:gd name="connsiteY6" fmla="*/ 485848 h 491761"/>
              <a:gd name="connsiteX7" fmla="*/ 17941 w 697849"/>
              <a:gd name="connsiteY7" fmla="*/ 421071 h 491761"/>
              <a:gd name="connsiteX8" fmla="*/ 0 w 697849"/>
              <a:gd name="connsiteY8" fmla="*/ 410389 h 491761"/>
              <a:gd name="connsiteX9" fmla="*/ 46139 w 697849"/>
              <a:gd name="connsiteY9" fmla="*/ 410389 h 491761"/>
              <a:gd name="connsiteX10" fmla="*/ 123427 w 697849"/>
              <a:gd name="connsiteY10" fmla="*/ 424994 h 491761"/>
              <a:gd name="connsiteX11" fmla="*/ 315237 w 697849"/>
              <a:gd name="connsiteY11" fmla="*/ 398006 h 491761"/>
              <a:gd name="connsiteX12" fmla="*/ 469792 w 697849"/>
              <a:gd name="connsiteY12" fmla="*/ 285294 h 491761"/>
              <a:gd name="connsiteX13" fmla="*/ 550343 w 697849"/>
              <a:gd name="connsiteY13" fmla="*/ 161999 h 491761"/>
              <a:gd name="connsiteX14" fmla="*/ 510067 w 697849"/>
              <a:gd name="connsiteY14" fmla="*/ 139244 h 491761"/>
              <a:gd name="connsiteX15" fmla="*/ 662951 w 697849"/>
              <a:gd name="connsiteY15" fmla="*/ 0 h 491761"/>
              <a:gd name="connsiteX0" fmla="*/ 662951 w 697849"/>
              <a:gd name="connsiteY0" fmla="*/ 0 h 491761"/>
              <a:gd name="connsiteX1" fmla="*/ 697849 w 697849"/>
              <a:gd name="connsiteY1" fmla="*/ 237140 h 491761"/>
              <a:gd name="connsiteX2" fmla="*/ 651030 w 697849"/>
              <a:gd name="connsiteY2" fmla="*/ 212269 h 491761"/>
              <a:gd name="connsiteX3" fmla="*/ 612768 w 697849"/>
              <a:gd name="connsiteY3" fmla="*/ 281061 h 491761"/>
              <a:gd name="connsiteX4" fmla="*/ 519128 w 697849"/>
              <a:gd name="connsiteY4" fmla="*/ 395890 h 491761"/>
              <a:gd name="connsiteX5" fmla="*/ 365077 w 697849"/>
              <a:gd name="connsiteY5" fmla="*/ 475794 h 491761"/>
              <a:gd name="connsiteX6" fmla="*/ 183840 w 697849"/>
              <a:gd name="connsiteY6" fmla="*/ 485848 h 491761"/>
              <a:gd name="connsiteX7" fmla="*/ 17941 w 697849"/>
              <a:gd name="connsiteY7" fmla="*/ 421071 h 491761"/>
              <a:gd name="connsiteX8" fmla="*/ 0 w 697849"/>
              <a:gd name="connsiteY8" fmla="*/ 410389 h 491761"/>
              <a:gd name="connsiteX9" fmla="*/ 46139 w 697849"/>
              <a:gd name="connsiteY9" fmla="*/ 410389 h 491761"/>
              <a:gd name="connsiteX10" fmla="*/ 123427 w 697849"/>
              <a:gd name="connsiteY10" fmla="*/ 424994 h 491761"/>
              <a:gd name="connsiteX11" fmla="*/ 315237 w 697849"/>
              <a:gd name="connsiteY11" fmla="*/ 398006 h 491761"/>
              <a:gd name="connsiteX12" fmla="*/ 469792 w 697849"/>
              <a:gd name="connsiteY12" fmla="*/ 285294 h 491761"/>
              <a:gd name="connsiteX13" fmla="*/ 550343 w 697849"/>
              <a:gd name="connsiteY13" fmla="*/ 161999 h 491761"/>
              <a:gd name="connsiteX14" fmla="*/ 489661 w 697849"/>
              <a:gd name="connsiteY14" fmla="*/ 143325 h 491761"/>
              <a:gd name="connsiteX15" fmla="*/ 662951 w 697849"/>
              <a:gd name="connsiteY15" fmla="*/ 0 h 491761"/>
              <a:gd name="connsiteX0" fmla="*/ 662951 w 701930"/>
              <a:gd name="connsiteY0" fmla="*/ 0 h 491761"/>
              <a:gd name="connsiteX1" fmla="*/ 701930 w 701930"/>
              <a:gd name="connsiteY1" fmla="*/ 218774 h 491761"/>
              <a:gd name="connsiteX2" fmla="*/ 651030 w 701930"/>
              <a:gd name="connsiteY2" fmla="*/ 212269 h 491761"/>
              <a:gd name="connsiteX3" fmla="*/ 612768 w 701930"/>
              <a:gd name="connsiteY3" fmla="*/ 281061 h 491761"/>
              <a:gd name="connsiteX4" fmla="*/ 519128 w 701930"/>
              <a:gd name="connsiteY4" fmla="*/ 395890 h 491761"/>
              <a:gd name="connsiteX5" fmla="*/ 365077 w 701930"/>
              <a:gd name="connsiteY5" fmla="*/ 475794 h 491761"/>
              <a:gd name="connsiteX6" fmla="*/ 183840 w 701930"/>
              <a:gd name="connsiteY6" fmla="*/ 485848 h 491761"/>
              <a:gd name="connsiteX7" fmla="*/ 17941 w 701930"/>
              <a:gd name="connsiteY7" fmla="*/ 421071 h 491761"/>
              <a:gd name="connsiteX8" fmla="*/ 0 w 701930"/>
              <a:gd name="connsiteY8" fmla="*/ 410389 h 491761"/>
              <a:gd name="connsiteX9" fmla="*/ 46139 w 701930"/>
              <a:gd name="connsiteY9" fmla="*/ 410389 h 491761"/>
              <a:gd name="connsiteX10" fmla="*/ 123427 w 701930"/>
              <a:gd name="connsiteY10" fmla="*/ 424994 h 491761"/>
              <a:gd name="connsiteX11" fmla="*/ 315237 w 701930"/>
              <a:gd name="connsiteY11" fmla="*/ 398006 h 491761"/>
              <a:gd name="connsiteX12" fmla="*/ 469792 w 701930"/>
              <a:gd name="connsiteY12" fmla="*/ 285294 h 491761"/>
              <a:gd name="connsiteX13" fmla="*/ 550343 w 701930"/>
              <a:gd name="connsiteY13" fmla="*/ 161999 h 491761"/>
              <a:gd name="connsiteX14" fmla="*/ 489661 w 701930"/>
              <a:gd name="connsiteY14" fmla="*/ 143325 h 491761"/>
              <a:gd name="connsiteX15" fmla="*/ 662951 w 701930"/>
              <a:gd name="connsiteY15" fmla="*/ 0 h 491761"/>
              <a:gd name="connsiteX0" fmla="*/ 662951 w 701930"/>
              <a:gd name="connsiteY0" fmla="*/ 0 h 491761"/>
              <a:gd name="connsiteX1" fmla="*/ 701930 w 701930"/>
              <a:gd name="connsiteY1" fmla="*/ 218774 h 491761"/>
              <a:gd name="connsiteX2" fmla="*/ 651030 w 701930"/>
              <a:gd name="connsiteY2" fmla="*/ 212269 h 491761"/>
              <a:gd name="connsiteX3" fmla="*/ 612768 w 701930"/>
              <a:gd name="connsiteY3" fmla="*/ 281061 h 491761"/>
              <a:gd name="connsiteX4" fmla="*/ 519128 w 701930"/>
              <a:gd name="connsiteY4" fmla="*/ 395890 h 491761"/>
              <a:gd name="connsiteX5" fmla="*/ 365077 w 701930"/>
              <a:gd name="connsiteY5" fmla="*/ 475794 h 491761"/>
              <a:gd name="connsiteX6" fmla="*/ 183840 w 701930"/>
              <a:gd name="connsiteY6" fmla="*/ 485848 h 491761"/>
              <a:gd name="connsiteX7" fmla="*/ 17941 w 701930"/>
              <a:gd name="connsiteY7" fmla="*/ 421071 h 491761"/>
              <a:gd name="connsiteX8" fmla="*/ 0 w 701930"/>
              <a:gd name="connsiteY8" fmla="*/ 410389 h 491761"/>
              <a:gd name="connsiteX9" fmla="*/ 46139 w 701930"/>
              <a:gd name="connsiteY9" fmla="*/ 410389 h 491761"/>
              <a:gd name="connsiteX10" fmla="*/ 123427 w 701930"/>
              <a:gd name="connsiteY10" fmla="*/ 424994 h 491761"/>
              <a:gd name="connsiteX11" fmla="*/ 315237 w 701930"/>
              <a:gd name="connsiteY11" fmla="*/ 398006 h 491761"/>
              <a:gd name="connsiteX12" fmla="*/ 469792 w 701930"/>
              <a:gd name="connsiteY12" fmla="*/ 285294 h 491761"/>
              <a:gd name="connsiteX13" fmla="*/ 550343 w 701930"/>
              <a:gd name="connsiteY13" fmla="*/ 161999 h 491761"/>
              <a:gd name="connsiteX14" fmla="*/ 489661 w 701930"/>
              <a:gd name="connsiteY14" fmla="*/ 143325 h 491761"/>
              <a:gd name="connsiteX15" fmla="*/ 662951 w 701930"/>
              <a:gd name="connsiteY15" fmla="*/ 0 h 491761"/>
              <a:gd name="connsiteX0" fmla="*/ 662951 w 701930"/>
              <a:gd name="connsiteY0" fmla="*/ 0 h 491761"/>
              <a:gd name="connsiteX1" fmla="*/ 701930 w 701930"/>
              <a:gd name="connsiteY1" fmla="*/ 218774 h 491761"/>
              <a:gd name="connsiteX2" fmla="*/ 648990 w 701930"/>
              <a:gd name="connsiteY2" fmla="*/ 202066 h 491761"/>
              <a:gd name="connsiteX3" fmla="*/ 612768 w 701930"/>
              <a:gd name="connsiteY3" fmla="*/ 281061 h 491761"/>
              <a:gd name="connsiteX4" fmla="*/ 519128 w 701930"/>
              <a:gd name="connsiteY4" fmla="*/ 395890 h 491761"/>
              <a:gd name="connsiteX5" fmla="*/ 365077 w 701930"/>
              <a:gd name="connsiteY5" fmla="*/ 475794 h 491761"/>
              <a:gd name="connsiteX6" fmla="*/ 183840 w 701930"/>
              <a:gd name="connsiteY6" fmla="*/ 485848 h 491761"/>
              <a:gd name="connsiteX7" fmla="*/ 17941 w 701930"/>
              <a:gd name="connsiteY7" fmla="*/ 421071 h 491761"/>
              <a:gd name="connsiteX8" fmla="*/ 0 w 701930"/>
              <a:gd name="connsiteY8" fmla="*/ 410389 h 491761"/>
              <a:gd name="connsiteX9" fmla="*/ 46139 w 701930"/>
              <a:gd name="connsiteY9" fmla="*/ 410389 h 491761"/>
              <a:gd name="connsiteX10" fmla="*/ 123427 w 701930"/>
              <a:gd name="connsiteY10" fmla="*/ 424994 h 491761"/>
              <a:gd name="connsiteX11" fmla="*/ 315237 w 701930"/>
              <a:gd name="connsiteY11" fmla="*/ 398006 h 491761"/>
              <a:gd name="connsiteX12" fmla="*/ 469792 w 701930"/>
              <a:gd name="connsiteY12" fmla="*/ 285294 h 491761"/>
              <a:gd name="connsiteX13" fmla="*/ 550343 w 701930"/>
              <a:gd name="connsiteY13" fmla="*/ 161999 h 491761"/>
              <a:gd name="connsiteX14" fmla="*/ 489661 w 701930"/>
              <a:gd name="connsiteY14" fmla="*/ 143325 h 491761"/>
              <a:gd name="connsiteX15" fmla="*/ 662951 w 701930"/>
              <a:gd name="connsiteY15" fmla="*/ 0 h 49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1930" h="491761">
                <a:moveTo>
                  <a:pt x="662951" y="0"/>
                </a:moveTo>
                <a:lnTo>
                  <a:pt x="701930" y="218774"/>
                </a:lnTo>
                <a:lnTo>
                  <a:pt x="648990" y="202066"/>
                </a:lnTo>
                <a:cubicBezTo>
                  <a:pt x="634130" y="212447"/>
                  <a:pt x="634412" y="248757"/>
                  <a:pt x="612768" y="281061"/>
                </a:cubicBezTo>
                <a:cubicBezTo>
                  <a:pt x="591124" y="313365"/>
                  <a:pt x="560410" y="363435"/>
                  <a:pt x="519128" y="395890"/>
                </a:cubicBezTo>
                <a:cubicBezTo>
                  <a:pt x="477846" y="428346"/>
                  <a:pt x="420958" y="460801"/>
                  <a:pt x="365077" y="475794"/>
                </a:cubicBezTo>
                <a:cubicBezTo>
                  <a:pt x="309196" y="490787"/>
                  <a:pt x="245930" y="497490"/>
                  <a:pt x="183840" y="485848"/>
                </a:cubicBezTo>
                <a:cubicBezTo>
                  <a:pt x="137272" y="477117"/>
                  <a:pt x="58609" y="442241"/>
                  <a:pt x="17941" y="421071"/>
                </a:cubicBezTo>
                <a:lnTo>
                  <a:pt x="0" y="410389"/>
                </a:lnTo>
                <a:lnTo>
                  <a:pt x="46139" y="410389"/>
                </a:lnTo>
                <a:lnTo>
                  <a:pt x="123427" y="424994"/>
                </a:lnTo>
                <a:cubicBezTo>
                  <a:pt x="178721" y="434783"/>
                  <a:pt x="257509" y="421289"/>
                  <a:pt x="315237" y="398006"/>
                </a:cubicBezTo>
                <a:cubicBezTo>
                  <a:pt x="372965" y="374723"/>
                  <a:pt x="430608" y="324628"/>
                  <a:pt x="469792" y="285294"/>
                </a:cubicBezTo>
                <a:cubicBezTo>
                  <a:pt x="508977" y="245960"/>
                  <a:pt x="543631" y="186341"/>
                  <a:pt x="550343" y="161999"/>
                </a:cubicBezTo>
                <a:lnTo>
                  <a:pt x="489661" y="143325"/>
                </a:lnTo>
                <a:lnTo>
                  <a:pt x="662951" y="0"/>
                </a:lnTo>
                <a:close/>
              </a:path>
            </a:pathLst>
          </a:custGeom>
          <a:gradFill>
            <a:gsLst>
              <a:gs pos="0">
                <a:srgbClr val="FE5000"/>
              </a:gs>
              <a:gs pos="89000">
                <a:srgbClr val="FE5000"/>
              </a:gs>
            </a:gsLst>
            <a:lin ang="5400000" scaled="1"/>
          </a:gradFill>
          <a:ln w="3175">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84" name="文本框 83">
            <a:extLst>
              <a:ext uri="{FF2B5EF4-FFF2-40B4-BE49-F238E27FC236}">
                <a16:creationId xmlns:a16="http://schemas.microsoft.com/office/drawing/2014/main" id="{1787793C-21A4-EA78-C52E-886684CE9181}"/>
              </a:ext>
            </a:extLst>
          </p:cNvPr>
          <p:cNvSpPr txBox="1"/>
          <p:nvPr/>
        </p:nvSpPr>
        <p:spPr>
          <a:xfrm>
            <a:off x="9103181" y="3745752"/>
            <a:ext cx="795089" cy="276999"/>
          </a:xfrm>
          <a:prstGeom prst="rect">
            <a:avLst/>
          </a:prstGeom>
          <a:noFill/>
        </p:spPr>
        <p:txBody>
          <a:bodyPr wrap="none" lIns="0" tIns="0" rIns="0" bIns="0" rtlCol="0">
            <a:spAutoFit/>
          </a:bodyPr>
          <a:lstStyle>
            <a:defPPr>
              <a:defRPr lang="zh-CN"/>
            </a:defPPr>
            <a:lvl1pPr marR="0" lvl="0" indent="0" algn="ctr" defTabSz="685800" fontAlgn="auto">
              <a:spcBef>
                <a:spcPts val="50"/>
              </a:spcBef>
              <a:buClrTx/>
              <a:buSzTx/>
              <a:buFontTx/>
              <a:buNone/>
              <a:defRPr b="1">
                <a:solidFill>
                  <a:srgbClr val="FE5000"/>
                </a:solidFill>
                <a:latin typeface="Arial" panose="020B0604020202020204" pitchFamily="34" charset="0"/>
                <a:ea typeface="微软雅黑" panose="020B0503020204020204" pitchFamily="34" charset="-122"/>
                <a:cs typeface="Arial" panose="020B0604020202020204" pitchFamily="34" charset="0"/>
              </a:defRPr>
            </a:lvl1pPr>
          </a:lstStyle>
          <a:p>
            <a:r>
              <a:rPr lang="en-US" altLang="zh-CN" dirty="0">
                <a:sym typeface="Arial" panose="020B0604020202020204" pitchFamily="34" charset="0"/>
              </a:rPr>
              <a:t>17.5 </a:t>
            </a:r>
            <a:r>
              <a:rPr lang="zh-CN" altLang="en-US" sz="1100" dirty="0">
                <a:sym typeface="Arial" panose="020B0604020202020204" pitchFamily="34" charset="0"/>
              </a:rPr>
              <a:t>个月</a:t>
            </a:r>
            <a:endParaRPr lang="zh-CN" altLang="en-US" dirty="0">
              <a:sym typeface="Arial" panose="020B0604020202020204" pitchFamily="34" charset="0"/>
            </a:endParaRPr>
          </a:p>
        </p:txBody>
      </p:sp>
      <p:sp>
        <p:nvSpPr>
          <p:cNvPr id="85" name="任意多边形: 形状 84">
            <a:extLst>
              <a:ext uri="{FF2B5EF4-FFF2-40B4-BE49-F238E27FC236}">
                <a16:creationId xmlns:a16="http://schemas.microsoft.com/office/drawing/2014/main" id="{667B5617-D4E1-CCC0-F0B8-00EDB5A675DE}"/>
              </a:ext>
            </a:extLst>
          </p:cNvPr>
          <p:cNvSpPr/>
          <p:nvPr/>
        </p:nvSpPr>
        <p:spPr>
          <a:xfrm rot="20337980">
            <a:off x="8600469" y="4445216"/>
            <a:ext cx="457944" cy="334474"/>
          </a:xfrm>
          <a:custGeom>
            <a:avLst/>
            <a:gdLst>
              <a:gd name="connsiteX0" fmla="*/ 675195 w 697849"/>
              <a:gd name="connsiteY0" fmla="*/ 0 h 479517"/>
              <a:gd name="connsiteX1" fmla="*/ 697849 w 697849"/>
              <a:gd name="connsiteY1" fmla="*/ 224896 h 479517"/>
              <a:gd name="connsiteX2" fmla="*/ 651030 w 697849"/>
              <a:gd name="connsiteY2" fmla="*/ 200025 h 479517"/>
              <a:gd name="connsiteX3" fmla="*/ 612768 w 697849"/>
              <a:gd name="connsiteY3" fmla="*/ 268817 h 479517"/>
              <a:gd name="connsiteX4" fmla="*/ 519128 w 697849"/>
              <a:gd name="connsiteY4" fmla="*/ 383646 h 479517"/>
              <a:gd name="connsiteX5" fmla="*/ 365077 w 697849"/>
              <a:gd name="connsiteY5" fmla="*/ 463550 h 479517"/>
              <a:gd name="connsiteX6" fmla="*/ 183840 w 697849"/>
              <a:gd name="connsiteY6" fmla="*/ 473604 h 479517"/>
              <a:gd name="connsiteX7" fmla="*/ 17941 w 697849"/>
              <a:gd name="connsiteY7" fmla="*/ 408827 h 479517"/>
              <a:gd name="connsiteX8" fmla="*/ 0 w 697849"/>
              <a:gd name="connsiteY8" fmla="*/ 398145 h 479517"/>
              <a:gd name="connsiteX9" fmla="*/ 46139 w 697849"/>
              <a:gd name="connsiteY9" fmla="*/ 398145 h 479517"/>
              <a:gd name="connsiteX10" fmla="*/ 123427 w 697849"/>
              <a:gd name="connsiteY10" fmla="*/ 412750 h 479517"/>
              <a:gd name="connsiteX11" fmla="*/ 315237 w 697849"/>
              <a:gd name="connsiteY11" fmla="*/ 385762 h 479517"/>
              <a:gd name="connsiteX12" fmla="*/ 469792 w 697849"/>
              <a:gd name="connsiteY12" fmla="*/ 273050 h 479517"/>
              <a:gd name="connsiteX13" fmla="*/ 550343 w 697849"/>
              <a:gd name="connsiteY13" fmla="*/ 149755 h 479517"/>
              <a:gd name="connsiteX14" fmla="*/ 510067 w 697849"/>
              <a:gd name="connsiteY14" fmla="*/ 127000 h 479517"/>
              <a:gd name="connsiteX0" fmla="*/ 675195 w 697849"/>
              <a:gd name="connsiteY0" fmla="*/ 0 h 479517"/>
              <a:gd name="connsiteX1" fmla="*/ 697849 w 697849"/>
              <a:gd name="connsiteY1" fmla="*/ 224896 h 479517"/>
              <a:gd name="connsiteX2" fmla="*/ 651030 w 697849"/>
              <a:gd name="connsiteY2" fmla="*/ 200025 h 479517"/>
              <a:gd name="connsiteX3" fmla="*/ 612768 w 697849"/>
              <a:gd name="connsiteY3" fmla="*/ 268817 h 479517"/>
              <a:gd name="connsiteX4" fmla="*/ 519128 w 697849"/>
              <a:gd name="connsiteY4" fmla="*/ 383646 h 479517"/>
              <a:gd name="connsiteX5" fmla="*/ 365077 w 697849"/>
              <a:gd name="connsiteY5" fmla="*/ 463550 h 479517"/>
              <a:gd name="connsiteX6" fmla="*/ 183840 w 697849"/>
              <a:gd name="connsiteY6" fmla="*/ 473604 h 479517"/>
              <a:gd name="connsiteX7" fmla="*/ 17941 w 697849"/>
              <a:gd name="connsiteY7" fmla="*/ 408827 h 479517"/>
              <a:gd name="connsiteX8" fmla="*/ 0 w 697849"/>
              <a:gd name="connsiteY8" fmla="*/ 398145 h 479517"/>
              <a:gd name="connsiteX9" fmla="*/ 46139 w 697849"/>
              <a:gd name="connsiteY9" fmla="*/ 398145 h 479517"/>
              <a:gd name="connsiteX10" fmla="*/ 123427 w 697849"/>
              <a:gd name="connsiteY10" fmla="*/ 412750 h 479517"/>
              <a:gd name="connsiteX11" fmla="*/ 315237 w 697849"/>
              <a:gd name="connsiteY11" fmla="*/ 385762 h 479517"/>
              <a:gd name="connsiteX12" fmla="*/ 469792 w 697849"/>
              <a:gd name="connsiteY12" fmla="*/ 273050 h 479517"/>
              <a:gd name="connsiteX13" fmla="*/ 550343 w 697849"/>
              <a:gd name="connsiteY13" fmla="*/ 149755 h 479517"/>
              <a:gd name="connsiteX14" fmla="*/ 510067 w 697849"/>
              <a:gd name="connsiteY14" fmla="*/ 127000 h 479517"/>
              <a:gd name="connsiteX15" fmla="*/ 675195 w 697849"/>
              <a:gd name="connsiteY15" fmla="*/ 0 h 479517"/>
              <a:gd name="connsiteX0" fmla="*/ 662951 w 697849"/>
              <a:gd name="connsiteY0" fmla="*/ 0 h 491761"/>
              <a:gd name="connsiteX1" fmla="*/ 697849 w 697849"/>
              <a:gd name="connsiteY1" fmla="*/ 237140 h 491761"/>
              <a:gd name="connsiteX2" fmla="*/ 651030 w 697849"/>
              <a:gd name="connsiteY2" fmla="*/ 212269 h 491761"/>
              <a:gd name="connsiteX3" fmla="*/ 612768 w 697849"/>
              <a:gd name="connsiteY3" fmla="*/ 281061 h 491761"/>
              <a:gd name="connsiteX4" fmla="*/ 519128 w 697849"/>
              <a:gd name="connsiteY4" fmla="*/ 395890 h 491761"/>
              <a:gd name="connsiteX5" fmla="*/ 365077 w 697849"/>
              <a:gd name="connsiteY5" fmla="*/ 475794 h 491761"/>
              <a:gd name="connsiteX6" fmla="*/ 183840 w 697849"/>
              <a:gd name="connsiteY6" fmla="*/ 485848 h 491761"/>
              <a:gd name="connsiteX7" fmla="*/ 17941 w 697849"/>
              <a:gd name="connsiteY7" fmla="*/ 421071 h 491761"/>
              <a:gd name="connsiteX8" fmla="*/ 0 w 697849"/>
              <a:gd name="connsiteY8" fmla="*/ 410389 h 491761"/>
              <a:gd name="connsiteX9" fmla="*/ 46139 w 697849"/>
              <a:gd name="connsiteY9" fmla="*/ 410389 h 491761"/>
              <a:gd name="connsiteX10" fmla="*/ 123427 w 697849"/>
              <a:gd name="connsiteY10" fmla="*/ 424994 h 491761"/>
              <a:gd name="connsiteX11" fmla="*/ 315237 w 697849"/>
              <a:gd name="connsiteY11" fmla="*/ 398006 h 491761"/>
              <a:gd name="connsiteX12" fmla="*/ 469792 w 697849"/>
              <a:gd name="connsiteY12" fmla="*/ 285294 h 491761"/>
              <a:gd name="connsiteX13" fmla="*/ 550343 w 697849"/>
              <a:gd name="connsiteY13" fmla="*/ 161999 h 491761"/>
              <a:gd name="connsiteX14" fmla="*/ 510067 w 697849"/>
              <a:gd name="connsiteY14" fmla="*/ 139244 h 491761"/>
              <a:gd name="connsiteX15" fmla="*/ 662951 w 697849"/>
              <a:gd name="connsiteY15" fmla="*/ 0 h 491761"/>
              <a:gd name="connsiteX0" fmla="*/ 662951 w 697849"/>
              <a:gd name="connsiteY0" fmla="*/ 0 h 491761"/>
              <a:gd name="connsiteX1" fmla="*/ 697849 w 697849"/>
              <a:gd name="connsiteY1" fmla="*/ 237140 h 491761"/>
              <a:gd name="connsiteX2" fmla="*/ 651030 w 697849"/>
              <a:gd name="connsiteY2" fmla="*/ 212269 h 491761"/>
              <a:gd name="connsiteX3" fmla="*/ 612768 w 697849"/>
              <a:gd name="connsiteY3" fmla="*/ 281061 h 491761"/>
              <a:gd name="connsiteX4" fmla="*/ 519128 w 697849"/>
              <a:gd name="connsiteY4" fmla="*/ 395890 h 491761"/>
              <a:gd name="connsiteX5" fmla="*/ 365077 w 697849"/>
              <a:gd name="connsiteY5" fmla="*/ 475794 h 491761"/>
              <a:gd name="connsiteX6" fmla="*/ 183840 w 697849"/>
              <a:gd name="connsiteY6" fmla="*/ 485848 h 491761"/>
              <a:gd name="connsiteX7" fmla="*/ 17941 w 697849"/>
              <a:gd name="connsiteY7" fmla="*/ 421071 h 491761"/>
              <a:gd name="connsiteX8" fmla="*/ 0 w 697849"/>
              <a:gd name="connsiteY8" fmla="*/ 410389 h 491761"/>
              <a:gd name="connsiteX9" fmla="*/ 46139 w 697849"/>
              <a:gd name="connsiteY9" fmla="*/ 410389 h 491761"/>
              <a:gd name="connsiteX10" fmla="*/ 123427 w 697849"/>
              <a:gd name="connsiteY10" fmla="*/ 424994 h 491761"/>
              <a:gd name="connsiteX11" fmla="*/ 315237 w 697849"/>
              <a:gd name="connsiteY11" fmla="*/ 398006 h 491761"/>
              <a:gd name="connsiteX12" fmla="*/ 469792 w 697849"/>
              <a:gd name="connsiteY12" fmla="*/ 285294 h 491761"/>
              <a:gd name="connsiteX13" fmla="*/ 550343 w 697849"/>
              <a:gd name="connsiteY13" fmla="*/ 161999 h 491761"/>
              <a:gd name="connsiteX14" fmla="*/ 489661 w 697849"/>
              <a:gd name="connsiteY14" fmla="*/ 143325 h 491761"/>
              <a:gd name="connsiteX15" fmla="*/ 662951 w 697849"/>
              <a:gd name="connsiteY15" fmla="*/ 0 h 491761"/>
              <a:gd name="connsiteX0" fmla="*/ 662951 w 701930"/>
              <a:gd name="connsiteY0" fmla="*/ 0 h 491761"/>
              <a:gd name="connsiteX1" fmla="*/ 701930 w 701930"/>
              <a:gd name="connsiteY1" fmla="*/ 218774 h 491761"/>
              <a:gd name="connsiteX2" fmla="*/ 651030 w 701930"/>
              <a:gd name="connsiteY2" fmla="*/ 212269 h 491761"/>
              <a:gd name="connsiteX3" fmla="*/ 612768 w 701930"/>
              <a:gd name="connsiteY3" fmla="*/ 281061 h 491761"/>
              <a:gd name="connsiteX4" fmla="*/ 519128 w 701930"/>
              <a:gd name="connsiteY4" fmla="*/ 395890 h 491761"/>
              <a:gd name="connsiteX5" fmla="*/ 365077 w 701930"/>
              <a:gd name="connsiteY5" fmla="*/ 475794 h 491761"/>
              <a:gd name="connsiteX6" fmla="*/ 183840 w 701930"/>
              <a:gd name="connsiteY6" fmla="*/ 485848 h 491761"/>
              <a:gd name="connsiteX7" fmla="*/ 17941 w 701930"/>
              <a:gd name="connsiteY7" fmla="*/ 421071 h 491761"/>
              <a:gd name="connsiteX8" fmla="*/ 0 w 701930"/>
              <a:gd name="connsiteY8" fmla="*/ 410389 h 491761"/>
              <a:gd name="connsiteX9" fmla="*/ 46139 w 701930"/>
              <a:gd name="connsiteY9" fmla="*/ 410389 h 491761"/>
              <a:gd name="connsiteX10" fmla="*/ 123427 w 701930"/>
              <a:gd name="connsiteY10" fmla="*/ 424994 h 491761"/>
              <a:gd name="connsiteX11" fmla="*/ 315237 w 701930"/>
              <a:gd name="connsiteY11" fmla="*/ 398006 h 491761"/>
              <a:gd name="connsiteX12" fmla="*/ 469792 w 701930"/>
              <a:gd name="connsiteY12" fmla="*/ 285294 h 491761"/>
              <a:gd name="connsiteX13" fmla="*/ 550343 w 701930"/>
              <a:gd name="connsiteY13" fmla="*/ 161999 h 491761"/>
              <a:gd name="connsiteX14" fmla="*/ 489661 w 701930"/>
              <a:gd name="connsiteY14" fmla="*/ 143325 h 491761"/>
              <a:gd name="connsiteX15" fmla="*/ 662951 w 701930"/>
              <a:gd name="connsiteY15" fmla="*/ 0 h 491761"/>
              <a:gd name="connsiteX0" fmla="*/ 662951 w 701930"/>
              <a:gd name="connsiteY0" fmla="*/ 0 h 491761"/>
              <a:gd name="connsiteX1" fmla="*/ 701930 w 701930"/>
              <a:gd name="connsiteY1" fmla="*/ 218774 h 491761"/>
              <a:gd name="connsiteX2" fmla="*/ 651030 w 701930"/>
              <a:gd name="connsiteY2" fmla="*/ 212269 h 491761"/>
              <a:gd name="connsiteX3" fmla="*/ 612768 w 701930"/>
              <a:gd name="connsiteY3" fmla="*/ 281061 h 491761"/>
              <a:gd name="connsiteX4" fmla="*/ 519128 w 701930"/>
              <a:gd name="connsiteY4" fmla="*/ 395890 h 491761"/>
              <a:gd name="connsiteX5" fmla="*/ 365077 w 701930"/>
              <a:gd name="connsiteY5" fmla="*/ 475794 h 491761"/>
              <a:gd name="connsiteX6" fmla="*/ 183840 w 701930"/>
              <a:gd name="connsiteY6" fmla="*/ 485848 h 491761"/>
              <a:gd name="connsiteX7" fmla="*/ 17941 w 701930"/>
              <a:gd name="connsiteY7" fmla="*/ 421071 h 491761"/>
              <a:gd name="connsiteX8" fmla="*/ 0 w 701930"/>
              <a:gd name="connsiteY8" fmla="*/ 410389 h 491761"/>
              <a:gd name="connsiteX9" fmla="*/ 46139 w 701930"/>
              <a:gd name="connsiteY9" fmla="*/ 410389 h 491761"/>
              <a:gd name="connsiteX10" fmla="*/ 123427 w 701930"/>
              <a:gd name="connsiteY10" fmla="*/ 424994 h 491761"/>
              <a:gd name="connsiteX11" fmla="*/ 315237 w 701930"/>
              <a:gd name="connsiteY11" fmla="*/ 398006 h 491761"/>
              <a:gd name="connsiteX12" fmla="*/ 469792 w 701930"/>
              <a:gd name="connsiteY12" fmla="*/ 285294 h 491761"/>
              <a:gd name="connsiteX13" fmla="*/ 550343 w 701930"/>
              <a:gd name="connsiteY13" fmla="*/ 161999 h 491761"/>
              <a:gd name="connsiteX14" fmla="*/ 489661 w 701930"/>
              <a:gd name="connsiteY14" fmla="*/ 143325 h 491761"/>
              <a:gd name="connsiteX15" fmla="*/ 662951 w 701930"/>
              <a:gd name="connsiteY15" fmla="*/ 0 h 491761"/>
              <a:gd name="connsiteX0" fmla="*/ 662951 w 701930"/>
              <a:gd name="connsiteY0" fmla="*/ 0 h 491761"/>
              <a:gd name="connsiteX1" fmla="*/ 701930 w 701930"/>
              <a:gd name="connsiteY1" fmla="*/ 218774 h 491761"/>
              <a:gd name="connsiteX2" fmla="*/ 648990 w 701930"/>
              <a:gd name="connsiteY2" fmla="*/ 202066 h 491761"/>
              <a:gd name="connsiteX3" fmla="*/ 612768 w 701930"/>
              <a:gd name="connsiteY3" fmla="*/ 281061 h 491761"/>
              <a:gd name="connsiteX4" fmla="*/ 519128 w 701930"/>
              <a:gd name="connsiteY4" fmla="*/ 395890 h 491761"/>
              <a:gd name="connsiteX5" fmla="*/ 365077 w 701930"/>
              <a:gd name="connsiteY5" fmla="*/ 475794 h 491761"/>
              <a:gd name="connsiteX6" fmla="*/ 183840 w 701930"/>
              <a:gd name="connsiteY6" fmla="*/ 485848 h 491761"/>
              <a:gd name="connsiteX7" fmla="*/ 17941 w 701930"/>
              <a:gd name="connsiteY7" fmla="*/ 421071 h 491761"/>
              <a:gd name="connsiteX8" fmla="*/ 0 w 701930"/>
              <a:gd name="connsiteY8" fmla="*/ 410389 h 491761"/>
              <a:gd name="connsiteX9" fmla="*/ 46139 w 701930"/>
              <a:gd name="connsiteY9" fmla="*/ 410389 h 491761"/>
              <a:gd name="connsiteX10" fmla="*/ 123427 w 701930"/>
              <a:gd name="connsiteY10" fmla="*/ 424994 h 491761"/>
              <a:gd name="connsiteX11" fmla="*/ 315237 w 701930"/>
              <a:gd name="connsiteY11" fmla="*/ 398006 h 491761"/>
              <a:gd name="connsiteX12" fmla="*/ 469792 w 701930"/>
              <a:gd name="connsiteY12" fmla="*/ 285294 h 491761"/>
              <a:gd name="connsiteX13" fmla="*/ 550343 w 701930"/>
              <a:gd name="connsiteY13" fmla="*/ 161999 h 491761"/>
              <a:gd name="connsiteX14" fmla="*/ 489661 w 701930"/>
              <a:gd name="connsiteY14" fmla="*/ 143325 h 491761"/>
              <a:gd name="connsiteX15" fmla="*/ 662951 w 701930"/>
              <a:gd name="connsiteY15" fmla="*/ 0 h 49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1930" h="491761">
                <a:moveTo>
                  <a:pt x="662951" y="0"/>
                </a:moveTo>
                <a:lnTo>
                  <a:pt x="701930" y="218774"/>
                </a:lnTo>
                <a:lnTo>
                  <a:pt x="648990" y="202066"/>
                </a:lnTo>
                <a:cubicBezTo>
                  <a:pt x="634130" y="212447"/>
                  <a:pt x="634412" y="248757"/>
                  <a:pt x="612768" y="281061"/>
                </a:cubicBezTo>
                <a:cubicBezTo>
                  <a:pt x="591124" y="313365"/>
                  <a:pt x="560410" y="363435"/>
                  <a:pt x="519128" y="395890"/>
                </a:cubicBezTo>
                <a:cubicBezTo>
                  <a:pt x="477846" y="428346"/>
                  <a:pt x="420958" y="460801"/>
                  <a:pt x="365077" y="475794"/>
                </a:cubicBezTo>
                <a:cubicBezTo>
                  <a:pt x="309196" y="490787"/>
                  <a:pt x="245930" y="497490"/>
                  <a:pt x="183840" y="485848"/>
                </a:cubicBezTo>
                <a:cubicBezTo>
                  <a:pt x="137272" y="477117"/>
                  <a:pt x="58609" y="442241"/>
                  <a:pt x="17941" y="421071"/>
                </a:cubicBezTo>
                <a:lnTo>
                  <a:pt x="0" y="410389"/>
                </a:lnTo>
                <a:lnTo>
                  <a:pt x="46139" y="410389"/>
                </a:lnTo>
                <a:lnTo>
                  <a:pt x="123427" y="424994"/>
                </a:lnTo>
                <a:cubicBezTo>
                  <a:pt x="178721" y="434783"/>
                  <a:pt x="257509" y="421289"/>
                  <a:pt x="315237" y="398006"/>
                </a:cubicBezTo>
                <a:cubicBezTo>
                  <a:pt x="372965" y="374723"/>
                  <a:pt x="430608" y="324628"/>
                  <a:pt x="469792" y="285294"/>
                </a:cubicBezTo>
                <a:cubicBezTo>
                  <a:pt x="508977" y="245960"/>
                  <a:pt x="543631" y="186341"/>
                  <a:pt x="550343" y="161999"/>
                </a:cubicBezTo>
                <a:lnTo>
                  <a:pt x="489661" y="143325"/>
                </a:lnTo>
                <a:lnTo>
                  <a:pt x="662951" y="0"/>
                </a:lnTo>
                <a:close/>
              </a:path>
            </a:pathLst>
          </a:custGeom>
          <a:gradFill>
            <a:gsLst>
              <a:gs pos="0">
                <a:srgbClr val="FE5000"/>
              </a:gs>
              <a:gs pos="89000">
                <a:srgbClr val="FE5000"/>
              </a:gs>
            </a:gsLst>
            <a:lin ang="5400000" scaled="1"/>
          </a:gradFill>
          <a:ln w="3175">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86" name="文本框 85">
            <a:extLst>
              <a:ext uri="{FF2B5EF4-FFF2-40B4-BE49-F238E27FC236}">
                <a16:creationId xmlns:a16="http://schemas.microsoft.com/office/drawing/2014/main" id="{59DA0157-C456-4447-051C-405EE5423C0E}"/>
              </a:ext>
            </a:extLst>
          </p:cNvPr>
          <p:cNvSpPr txBox="1"/>
          <p:nvPr/>
        </p:nvSpPr>
        <p:spPr>
          <a:xfrm>
            <a:off x="9197306" y="4468884"/>
            <a:ext cx="666849" cy="276999"/>
          </a:xfrm>
          <a:prstGeom prst="rect">
            <a:avLst/>
          </a:prstGeom>
          <a:noFill/>
        </p:spPr>
        <p:txBody>
          <a:bodyPr wrap="none" lIns="0" tIns="0" rIns="0" bIns="0" rtlCol="0">
            <a:spAutoFit/>
          </a:bodyPr>
          <a:lstStyle>
            <a:defPPr>
              <a:defRPr lang="zh-CN"/>
            </a:defPPr>
            <a:lvl1pPr marR="0" lvl="0" indent="0" algn="ctr" defTabSz="685800" fontAlgn="auto">
              <a:spcBef>
                <a:spcPts val="50"/>
              </a:spcBef>
              <a:buClrTx/>
              <a:buSzTx/>
              <a:buFontTx/>
              <a:buNone/>
              <a:defRPr b="1">
                <a:solidFill>
                  <a:srgbClr val="FE5000"/>
                </a:solidFill>
                <a:latin typeface="Arial" panose="020B0604020202020204" pitchFamily="34" charset="0"/>
                <a:ea typeface="微软雅黑" panose="020B0503020204020204" pitchFamily="34" charset="-122"/>
                <a:cs typeface="Arial" panose="020B0604020202020204" pitchFamily="34" charset="0"/>
              </a:defRPr>
            </a:lvl1pPr>
          </a:lstStyle>
          <a:p>
            <a:r>
              <a:rPr lang="en-US" altLang="zh-CN" dirty="0">
                <a:sym typeface="Arial" panose="020B0604020202020204" pitchFamily="34" charset="0"/>
              </a:rPr>
              <a:t>8.2 </a:t>
            </a:r>
            <a:r>
              <a:rPr lang="zh-CN" altLang="en-US" sz="1100" dirty="0">
                <a:sym typeface="Arial" panose="020B0604020202020204" pitchFamily="34" charset="0"/>
              </a:rPr>
              <a:t>个月</a:t>
            </a:r>
            <a:endParaRPr lang="zh-CN" altLang="en-US" dirty="0">
              <a:sym typeface="Arial" panose="020B0604020202020204" pitchFamily="34" charset="0"/>
            </a:endParaRPr>
          </a:p>
        </p:txBody>
      </p:sp>
      <p:sp>
        <p:nvSpPr>
          <p:cNvPr id="92" name="流程图: 可选过程 91">
            <a:extLst>
              <a:ext uri="{FF2B5EF4-FFF2-40B4-BE49-F238E27FC236}">
                <a16:creationId xmlns:a16="http://schemas.microsoft.com/office/drawing/2014/main" id="{2B985BF0-DC88-6F18-9364-0686DACCE86D}"/>
              </a:ext>
            </a:extLst>
          </p:cNvPr>
          <p:cNvSpPr/>
          <p:nvPr/>
        </p:nvSpPr>
        <p:spPr>
          <a:xfrm>
            <a:off x="7014491" y="62853"/>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93" name="文本框 92">
            <a:extLst>
              <a:ext uri="{FF2B5EF4-FFF2-40B4-BE49-F238E27FC236}">
                <a16:creationId xmlns:a16="http://schemas.microsoft.com/office/drawing/2014/main" id="{010650F9-BB57-496F-8609-C8A1AFBCCC01}"/>
              </a:ext>
            </a:extLst>
          </p:cNvPr>
          <p:cNvSpPr txBox="1"/>
          <p:nvPr/>
        </p:nvSpPr>
        <p:spPr>
          <a:xfrm>
            <a:off x="7313711" y="75714"/>
            <a:ext cx="800219" cy="307777"/>
          </a:xfrm>
          <a:prstGeom prst="rect">
            <a:avLst/>
          </a:prstGeom>
          <a:solidFill>
            <a:schemeClr val="bg1">
              <a:lumMod val="95000"/>
            </a:schemeClr>
          </a:solidFill>
        </p:spPr>
        <p:txBody>
          <a:bodyPr wrap="none" rtlCol="0">
            <a:spAutoFit/>
          </a:bodyPr>
          <a:lstStyle/>
          <a:p>
            <a:pPr algn="ctr"/>
            <a:r>
              <a:rPr lang="zh-CN" altLang="en-US" sz="1400" b="1" spc="200" dirty="0">
                <a:solidFill>
                  <a:schemeClr val="bg1">
                    <a:lumMod val="75000"/>
                  </a:schemeClr>
                </a:solidFill>
              </a:rPr>
              <a:t>创新性</a:t>
            </a:r>
          </a:p>
        </p:txBody>
      </p:sp>
      <p:sp>
        <p:nvSpPr>
          <p:cNvPr id="95" name="流程图: 可选过程 94">
            <a:extLst>
              <a:ext uri="{FF2B5EF4-FFF2-40B4-BE49-F238E27FC236}">
                <a16:creationId xmlns:a16="http://schemas.microsoft.com/office/drawing/2014/main" id="{D512F67A-AC59-3882-09DF-9F41F6FB8250}"/>
              </a:ext>
            </a:extLst>
          </p:cNvPr>
          <p:cNvSpPr/>
          <p:nvPr/>
        </p:nvSpPr>
        <p:spPr>
          <a:xfrm>
            <a:off x="5328557" y="86360"/>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96" name="文本框 95">
            <a:extLst>
              <a:ext uri="{FF2B5EF4-FFF2-40B4-BE49-F238E27FC236}">
                <a16:creationId xmlns:a16="http://schemas.microsoft.com/office/drawing/2014/main" id="{6F191416-1292-546D-D1EB-AB022F4F2FF3}"/>
              </a:ext>
            </a:extLst>
          </p:cNvPr>
          <p:cNvSpPr txBox="1"/>
          <p:nvPr/>
        </p:nvSpPr>
        <p:spPr>
          <a:xfrm>
            <a:off x="5723096" y="87086"/>
            <a:ext cx="800219" cy="307777"/>
          </a:xfrm>
          <a:prstGeom prst="rect">
            <a:avLst/>
          </a:prstGeom>
          <a:solidFill>
            <a:schemeClr val="bg1">
              <a:lumMod val="95000"/>
            </a:schemeClr>
          </a:solidFill>
        </p:spPr>
        <p:txBody>
          <a:bodyPr wrap="none" rtlCol="0">
            <a:spAutoFit/>
          </a:bodyPr>
          <a:lstStyle/>
          <a:p>
            <a:pPr algn="ctr"/>
            <a:r>
              <a:rPr lang="zh-CN" altLang="en-US" sz="1400" b="1" spc="200" dirty="0">
                <a:solidFill>
                  <a:schemeClr val="bg1">
                    <a:lumMod val="75000"/>
                  </a:schemeClr>
                </a:solidFill>
              </a:rPr>
              <a:t>有效性</a:t>
            </a:r>
          </a:p>
        </p:txBody>
      </p:sp>
      <p:sp>
        <p:nvSpPr>
          <p:cNvPr id="98" name="流程图: 可选过程 97">
            <a:extLst>
              <a:ext uri="{FF2B5EF4-FFF2-40B4-BE49-F238E27FC236}">
                <a16:creationId xmlns:a16="http://schemas.microsoft.com/office/drawing/2014/main" id="{387E4C8B-34D9-71D0-0CA2-1FB57FE4DAD8}"/>
              </a:ext>
            </a:extLst>
          </p:cNvPr>
          <p:cNvSpPr/>
          <p:nvPr/>
        </p:nvSpPr>
        <p:spPr>
          <a:xfrm>
            <a:off x="3644061" y="75714"/>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99" name="文本框 98">
            <a:extLst>
              <a:ext uri="{FF2B5EF4-FFF2-40B4-BE49-F238E27FC236}">
                <a16:creationId xmlns:a16="http://schemas.microsoft.com/office/drawing/2014/main" id="{59D0CCF9-CD4B-DCDF-8B35-49380A48A838}"/>
              </a:ext>
            </a:extLst>
          </p:cNvPr>
          <p:cNvSpPr txBox="1"/>
          <p:nvPr/>
        </p:nvSpPr>
        <p:spPr>
          <a:xfrm>
            <a:off x="4020543" y="63218"/>
            <a:ext cx="800219" cy="307777"/>
          </a:xfrm>
          <a:prstGeom prst="rect">
            <a:avLst/>
          </a:prstGeom>
          <a:solidFill>
            <a:schemeClr val="bg1">
              <a:lumMod val="95000"/>
            </a:schemeClr>
          </a:solidFill>
        </p:spPr>
        <p:txBody>
          <a:bodyPr wrap="none" rtlCol="0">
            <a:spAutoFit/>
          </a:bodyPr>
          <a:lstStyle/>
          <a:p>
            <a:pPr algn="ctr"/>
            <a:r>
              <a:rPr lang="zh-CN" altLang="en-US" sz="1400" b="1" spc="200" dirty="0">
                <a:solidFill>
                  <a:schemeClr val="bg1">
                    <a:lumMod val="75000"/>
                  </a:schemeClr>
                </a:solidFill>
              </a:rPr>
              <a:t>安全性</a:t>
            </a:r>
          </a:p>
        </p:txBody>
      </p:sp>
      <p:sp>
        <p:nvSpPr>
          <p:cNvPr id="101" name="流程图: 可选过程 100">
            <a:extLst>
              <a:ext uri="{FF2B5EF4-FFF2-40B4-BE49-F238E27FC236}">
                <a16:creationId xmlns:a16="http://schemas.microsoft.com/office/drawing/2014/main" id="{0E740871-2ACA-613E-9D49-50036B5BD6A5}"/>
              </a:ext>
            </a:extLst>
          </p:cNvPr>
          <p:cNvSpPr/>
          <p:nvPr/>
        </p:nvSpPr>
        <p:spPr>
          <a:xfrm>
            <a:off x="8710385" y="86360"/>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102" name="文本框 101">
            <a:extLst>
              <a:ext uri="{FF2B5EF4-FFF2-40B4-BE49-F238E27FC236}">
                <a16:creationId xmlns:a16="http://schemas.microsoft.com/office/drawing/2014/main" id="{A47CBAF0-80B3-6F72-DB27-D5936FE95C15}"/>
              </a:ext>
            </a:extLst>
          </p:cNvPr>
          <p:cNvSpPr txBox="1"/>
          <p:nvPr/>
        </p:nvSpPr>
        <p:spPr>
          <a:xfrm>
            <a:off x="9104924" y="87086"/>
            <a:ext cx="800219" cy="307777"/>
          </a:xfrm>
          <a:prstGeom prst="rect">
            <a:avLst/>
          </a:prstGeom>
          <a:solidFill>
            <a:schemeClr val="bg1">
              <a:lumMod val="95000"/>
            </a:schemeClr>
          </a:solidFill>
        </p:spPr>
        <p:txBody>
          <a:bodyPr wrap="none" rtlCol="0">
            <a:spAutoFit/>
          </a:bodyPr>
          <a:lstStyle/>
          <a:p>
            <a:pPr algn="ctr"/>
            <a:r>
              <a:rPr lang="zh-CN" altLang="en-US" sz="1400" b="1" spc="200" dirty="0">
                <a:solidFill>
                  <a:schemeClr val="bg1">
                    <a:lumMod val="75000"/>
                  </a:schemeClr>
                </a:solidFill>
              </a:rPr>
              <a:t>公平性</a:t>
            </a:r>
          </a:p>
        </p:txBody>
      </p:sp>
      <p:sp>
        <p:nvSpPr>
          <p:cNvPr id="3" name="流程图: 可选过程 2">
            <a:extLst>
              <a:ext uri="{FF2B5EF4-FFF2-40B4-BE49-F238E27FC236}">
                <a16:creationId xmlns:a16="http://schemas.microsoft.com/office/drawing/2014/main" id="{9A21571E-F9E3-5B44-F7E0-653A9832EDF4}"/>
              </a:ext>
            </a:extLst>
          </p:cNvPr>
          <p:cNvSpPr/>
          <p:nvPr/>
        </p:nvSpPr>
        <p:spPr>
          <a:xfrm>
            <a:off x="1990160" y="75714"/>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18" name="文本框 17">
            <a:extLst>
              <a:ext uri="{FF2B5EF4-FFF2-40B4-BE49-F238E27FC236}">
                <a16:creationId xmlns:a16="http://schemas.microsoft.com/office/drawing/2014/main" id="{1701317E-CBF5-0DE8-85D3-3DDCB550C882}"/>
              </a:ext>
            </a:extLst>
          </p:cNvPr>
          <p:cNvSpPr txBox="1"/>
          <p:nvPr/>
        </p:nvSpPr>
        <p:spPr>
          <a:xfrm>
            <a:off x="2297651" y="54796"/>
            <a:ext cx="1005403" cy="307777"/>
          </a:xfrm>
          <a:prstGeom prst="rect">
            <a:avLst/>
          </a:prstGeom>
          <a:solidFill>
            <a:schemeClr val="bg1">
              <a:lumMod val="95000"/>
            </a:schemeClr>
          </a:solidFill>
        </p:spPr>
        <p:txBody>
          <a:bodyPr wrap="none" rtlCol="0">
            <a:spAutoFit/>
          </a:bodyPr>
          <a:lstStyle/>
          <a:p>
            <a:pPr algn="ctr"/>
            <a:r>
              <a:rPr lang="zh-CN" altLang="en-US" sz="1400" b="1" spc="200" dirty="0"/>
              <a:t>基本信息</a:t>
            </a:r>
          </a:p>
        </p:txBody>
      </p:sp>
      <p:sp>
        <p:nvSpPr>
          <p:cNvPr id="19" name="文本框 18">
            <a:extLst>
              <a:ext uri="{FF2B5EF4-FFF2-40B4-BE49-F238E27FC236}">
                <a16:creationId xmlns:a16="http://schemas.microsoft.com/office/drawing/2014/main" id="{15EF2561-6DBE-E54F-4152-57D518051693}"/>
              </a:ext>
            </a:extLst>
          </p:cNvPr>
          <p:cNvSpPr txBox="1"/>
          <p:nvPr/>
        </p:nvSpPr>
        <p:spPr>
          <a:xfrm>
            <a:off x="8047743" y="5629844"/>
            <a:ext cx="6097772"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11.</a:t>
            </a:r>
            <a:r>
              <a:rPr kumimoji="0" lang="zh-CN" altLang="en-US" sz="8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枸橼酸戈来雷塞说明书</a:t>
            </a:r>
          </a:p>
        </p:txBody>
      </p:sp>
    </p:spTree>
    <p:extLst>
      <p:ext uri="{BB962C8B-B14F-4D97-AF65-F5344CB8AC3E}">
        <p14:creationId xmlns:p14="http://schemas.microsoft.com/office/powerpoint/2010/main" val="897063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a:extLst>
              <a:ext uri="{FF2B5EF4-FFF2-40B4-BE49-F238E27FC236}">
                <a16:creationId xmlns:a16="http://schemas.microsoft.com/office/drawing/2014/main" id="{BF4B66E9-0B5E-2B32-4807-FA5F3C5A97D8}"/>
              </a:ext>
            </a:extLst>
          </p:cNvPr>
          <p:cNvSpPr/>
          <p:nvPr/>
        </p:nvSpPr>
        <p:spPr>
          <a:xfrm>
            <a:off x="632443" y="1798695"/>
            <a:ext cx="5201491" cy="924131"/>
          </a:xfrm>
          <a:custGeom>
            <a:avLst/>
            <a:gdLst>
              <a:gd name="connsiteX0" fmla="*/ 0 w 6309432"/>
              <a:gd name="connsiteY0" fmla="*/ 0 h 4673578"/>
              <a:gd name="connsiteX1" fmla="*/ 6309432 w 6309432"/>
              <a:gd name="connsiteY1" fmla="*/ 0 h 4673578"/>
              <a:gd name="connsiteX2" fmla="*/ 6309432 w 6309432"/>
              <a:gd name="connsiteY2" fmla="*/ 4673578 h 4673578"/>
              <a:gd name="connsiteX3" fmla="*/ 0 w 6309432"/>
              <a:gd name="connsiteY3" fmla="*/ 4673578 h 4673578"/>
              <a:gd name="connsiteX4" fmla="*/ 0 w 6309432"/>
              <a:gd name="connsiteY4" fmla="*/ 0 h 4673578"/>
              <a:gd name="connsiteX0" fmla="*/ 0 w 6309432"/>
              <a:gd name="connsiteY0" fmla="*/ 28089 h 4701667"/>
              <a:gd name="connsiteX1" fmla="*/ 2733379 w 6309432"/>
              <a:gd name="connsiteY1" fmla="*/ 0 h 4701667"/>
              <a:gd name="connsiteX2" fmla="*/ 6309432 w 6309432"/>
              <a:gd name="connsiteY2" fmla="*/ 28089 h 4701667"/>
              <a:gd name="connsiteX3" fmla="*/ 6309432 w 6309432"/>
              <a:gd name="connsiteY3" fmla="*/ 4701667 h 4701667"/>
              <a:gd name="connsiteX4" fmla="*/ 0 w 6309432"/>
              <a:gd name="connsiteY4" fmla="*/ 4701667 h 4701667"/>
              <a:gd name="connsiteX5" fmla="*/ 0 w 6309432"/>
              <a:gd name="connsiteY5" fmla="*/ 28089 h 4701667"/>
              <a:gd name="connsiteX0" fmla="*/ 2733379 w 6309432"/>
              <a:gd name="connsiteY0" fmla="*/ 0 h 4701667"/>
              <a:gd name="connsiteX1" fmla="*/ 6309432 w 6309432"/>
              <a:gd name="connsiteY1" fmla="*/ 28089 h 4701667"/>
              <a:gd name="connsiteX2" fmla="*/ 6309432 w 6309432"/>
              <a:gd name="connsiteY2" fmla="*/ 4701667 h 4701667"/>
              <a:gd name="connsiteX3" fmla="*/ 0 w 6309432"/>
              <a:gd name="connsiteY3" fmla="*/ 4701667 h 4701667"/>
              <a:gd name="connsiteX4" fmla="*/ 0 w 6309432"/>
              <a:gd name="connsiteY4" fmla="*/ 28089 h 4701667"/>
              <a:gd name="connsiteX5" fmla="*/ 2824819 w 6309432"/>
              <a:gd name="connsiteY5" fmla="*/ 91440 h 4701667"/>
              <a:gd name="connsiteX0" fmla="*/ 2733379 w 6309432"/>
              <a:gd name="connsiteY0" fmla="*/ 0 h 4701667"/>
              <a:gd name="connsiteX1" fmla="*/ 6309432 w 6309432"/>
              <a:gd name="connsiteY1" fmla="*/ 28089 h 4701667"/>
              <a:gd name="connsiteX2" fmla="*/ 6309432 w 6309432"/>
              <a:gd name="connsiteY2" fmla="*/ 4701667 h 4701667"/>
              <a:gd name="connsiteX3" fmla="*/ 0 w 6309432"/>
              <a:gd name="connsiteY3" fmla="*/ 4701667 h 4701667"/>
              <a:gd name="connsiteX4" fmla="*/ 0 w 6309432"/>
              <a:gd name="connsiteY4" fmla="*/ 28089 h 4701667"/>
              <a:gd name="connsiteX5" fmla="*/ 634512 w 6309432"/>
              <a:gd name="connsiteY5" fmla="*/ 38278 h 4701667"/>
              <a:gd name="connsiteX0" fmla="*/ 5465946 w 6309432"/>
              <a:gd name="connsiteY0" fmla="*/ 14441 h 4673578"/>
              <a:gd name="connsiteX1" fmla="*/ 6309432 w 6309432"/>
              <a:gd name="connsiteY1" fmla="*/ 0 h 4673578"/>
              <a:gd name="connsiteX2" fmla="*/ 6309432 w 6309432"/>
              <a:gd name="connsiteY2" fmla="*/ 4673578 h 4673578"/>
              <a:gd name="connsiteX3" fmla="*/ 0 w 6309432"/>
              <a:gd name="connsiteY3" fmla="*/ 4673578 h 4673578"/>
              <a:gd name="connsiteX4" fmla="*/ 0 w 6309432"/>
              <a:gd name="connsiteY4" fmla="*/ 0 h 4673578"/>
              <a:gd name="connsiteX5" fmla="*/ 634512 w 6309432"/>
              <a:gd name="connsiteY5" fmla="*/ 10189 h 4673578"/>
              <a:gd name="connsiteX0" fmla="*/ 5465946 w 6309432"/>
              <a:gd name="connsiteY0" fmla="*/ 36150 h 4695287"/>
              <a:gd name="connsiteX1" fmla="*/ 6309432 w 6309432"/>
              <a:gd name="connsiteY1" fmla="*/ 21709 h 4695287"/>
              <a:gd name="connsiteX2" fmla="*/ 6309432 w 6309432"/>
              <a:gd name="connsiteY2" fmla="*/ 4695287 h 4695287"/>
              <a:gd name="connsiteX3" fmla="*/ 0 w 6309432"/>
              <a:gd name="connsiteY3" fmla="*/ 4695287 h 4695287"/>
              <a:gd name="connsiteX4" fmla="*/ 0 w 6309432"/>
              <a:gd name="connsiteY4" fmla="*/ 21709 h 4695287"/>
              <a:gd name="connsiteX5" fmla="*/ 485657 w 6309432"/>
              <a:gd name="connsiteY5" fmla="*/ 0 h 4695287"/>
              <a:gd name="connsiteX0" fmla="*/ 5816820 w 6309432"/>
              <a:gd name="connsiteY0" fmla="*/ 46783 h 4695287"/>
              <a:gd name="connsiteX1" fmla="*/ 6309432 w 6309432"/>
              <a:gd name="connsiteY1" fmla="*/ 21709 h 4695287"/>
              <a:gd name="connsiteX2" fmla="*/ 6309432 w 6309432"/>
              <a:gd name="connsiteY2" fmla="*/ 4695287 h 4695287"/>
              <a:gd name="connsiteX3" fmla="*/ 0 w 6309432"/>
              <a:gd name="connsiteY3" fmla="*/ 4695287 h 4695287"/>
              <a:gd name="connsiteX4" fmla="*/ 0 w 6309432"/>
              <a:gd name="connsiteY4" fmla="*/ 21709 h 4695287"/>
              <a:gd name="connsiteX5" fmla="*/ 485657 w 6309432"/>
              <a:gd name="connsiteY5" fmla="*/ 0 h 4695287"/>
              <a:gd name="connsiteX0" fmla="*/ 5816820 w 6309432"/>
              <a:gd name="connsiteY0" fmla="*/ 46783 h 4695287"/>
              <a:gd name="connsiteX1" fmla="*/ 6309432 w 6309432"/>
              <a:gd name="connsiteY1" fmla="*/ 21709 h 4695287"/>
              <a:gd name="connsiteX2" fmla="*/ 6309432 w 6309432"/>
              <a:gd name="connsiteY2" fmla="*/ 4695287 h 4695287"/>
              <a:gd name="connsiteX3" fmla="*/ 0 w 6309432"/>
              <a:gd name="connsiteY3" fmla="*/ 4695287 h 4695287"/>
              <a:gd name="connsiteX4" fmla="*/ 0 w 6309432"/>
              <a:gd name="connsiteY4" fmla="*/ 21709 h 4695287"/>
              <a:gd name="connsiteX5" fmla="*/ 485657 w 6309432"/>
              <a:gd name="connsiteY5" fmla="*/ 0 h 4695287"/>
              <a:gd name="connsiteX0" fmla="*/ 5816820 w 6309432"/>
              <a:gd name="connsiteY0" fmla="*/ 36151 h 4695287"/>
              <a:gd name="connsiteX1" fmla="*/ 6309432 w 6309432"/>
              <a:gd name="connsiteY1" fmla="*/ 21709 h 4695287"/>
              <a:gd name="connsiteX2" fmla="*/ 6309432 w 6309432"/>
              <a:gd name="connsiteY2" fmla="*/ 4695287 h 4695287"/>
              <a:gd name="connsiteX3" fmla="*/ 0 w 6309432"/>
              <a:gd name="connsiteY3" fmla="*/ 4695287 h 4695287"/>
              <a:gd name="connsiteX4" fmla="*/ 0 w 6309432"/>
              <a:gd name="connsiteY4" fmla="*/ 21709 h 4695287"/>
              <a:gd name="connsiteX5" fmla="*/ 485657 w 6309432"/>
              <a:gd name="connsiteY5" fmla="*/ 0 h 4695287"/>
              <a:gd name="connsiteX0" fmla="*/ 5838085 w 6309432"/>
              <a:gd name="connsiteY0" fmla="*/ 0 h 4701666"/>
              <a:gd name="connsiteX1" fmla="*/ 6309432 w 6309432"/>
              <a:gd name="connsiteY1" fmla="*/ 28088 h 4701666"/>
              <a:gd name="connsiteX2" fmla="*/ 6309432 w 6309432"/>
              <a:gd name="connsiteY2" fmla="*/ 4701666 h 4701666"/>
              <a:gd name="connsiteX3" fmla="*/ 0 w 6309432"/>
              <a:gd name="connsiteY3" fmla="*/ 4701666 h 4701666"/>
              <a:gd name="connsiteX4" fmla="*/ 0 w 6309432"/>
              <a:gd name="connsiteY4" fmla="*/ 28088 h 4701666"/>
              <a:gd name="connsiteX5" fmla="*/ 485657 w 6309432"/>
              <a:gd name="connsiteY5" fmla="*/ 6379 h 4701666"/>
              <a:gd name="connsiteX0" fmla="*/ 5880615 w 6309432"/>
              <a:gd name="connsiteY0" fmla="*/ 25518 h 4695287"/>
              <a:gd name="connsiteX1" fmla="*/ 6309432 w 6309432"/>
              <a:gd name="connsiteY1" fmla="*/ 21709 h 4695287"/>
              <a:gd name="connsiteX2" fmla="*/ 6309432 w 6309432"/>
              <a:gd name="connsiteY2" fmla="*/ 4695287 h 4695287"/>
              <a:gd name="connsiteX3" fmla="*/ 0 w 6309432"/>
              <a:gd name="connsiteY3" fmla="*/ 4695287 h 4695287"/>
              <a:gd name="connsiteX4" fmla="*/ 0 w 6309432"/>
              <a:gd name="connsiteY4" fmla="*/ 21709 h 4695287"/>
              <a:gd name="connsiteX5" fmla="*/ 485657 w 6309432"/>
              <a:gd name="connsiteY5" fmla="*/ 0 h 4695287"/>
              <a:gd name="connsiteX0" fmla="*/ 5880615 w 6309432"/>
              <a:gd name="connsiteY0" fmla="*/ 46783 h 4716552"/>
              <a:gd name="connsiteX1" fmla="*/ 6309432 w 6309432"/>
              <a:gd name="connsiteY1" fmla="*/ 42974 h 4716552"/>
              <a:gd name="connsiteX2" fmla="*/ 6309432 w 6309432"/>
              <a:gd name="connsiteY2" fmla="*/ 4716552 h 4716552"/>
              <a:gd name="connsiteX3" fmla="*/ 0 w 6309432"/>
              <a:gd name="connsiteY3" fmla="*/ 4716552 h 4716552"/>
              <a:gd name="connsiteX4" fmla="*/ 0 w 6309432"/>
              <a:gd name="connsiteY4" fmla="*/ 42974 h 4716552"/>
              <a:gd name="connsiteX5" fmla="*/ 315536 w 6309432"/>
              <a:gd name="connsiteY5" fmla="*/ 0 h 4716552"/>
              <a:gd name="connsiteX0" fmla="*/ 5880615 w 6309432"/>
              <a:gd name="connsiteY0" fmla="*/ 4253 h 4674022"/>
              <a:gd name="connsiteX1" fmla="*/ 6309432 w 6309432"/>
              <a:gd name="connsiteY1" fmla="*/ 444 h 4674022"/>
              <a:gd name="connsiteX2" fmla="*/ 6309432 w 6309432"/>
              <a:gd name="connsiteY2" fmla="*/ 4674022 h 4674022"/>
              <a:gd name="connsiteX3" fmla="*/ 0 w 6309432"/>
              <a:gd name="connsiteY3" fmla="*/ 4674022 h 4674022"/>
              <a:gd name="connsiteX4" fmla="*/ 0 w 6309432"/>
              <a:gd name="connsiteY4" fmla="*/ 444 h 4674022"/>
              <a:gd name="connsiteX5" fmla="*/ 315536 w 6309432"/>
              <a:gd name="connsiteY5" fmla="*/ 0 h 4674022"/>
              <a:gd name="connsiteX0" fmla="*/ 6018838 w 6309432"/>
              <a:gd name="connsiteY0" fmla="*/ 4253 h 4674022"/>
              <a:gd name="connsiteX1" fmla="*/ 6309432 w 6309432"/>
              <a:gd name="connsiteY1" fmla="*/ 444 h 4674022"/>
              <a:gd name="connsiteX2" fmla="*/ 6309432 w 6309432"/>
              <a:gd name="connsiteY2" fmla="*/ 4674022 h 4674022"/>
              <a:gd name="connsiteX3" fmla="*/ 0 w 6309432"/>
              <a:gd name="connsiteY3" fmla="*/ 4674022 h 4674022"/>
              <a:gd name="connsiteX4" fmla="*/ 0 w 6309432"/>
              <a:gd name="connsiteY4" fmla="*/ 444 h 4674022"/>
              <a:gd name="connsiteX5" fmla="*/ 315536 w 6309432"/>
              <a:gd name="connsiteY5" fmla="*/ 0 h 467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09432" h="4674022">
                <a:moveTo>
                  <a:pt x="6018838" y="4253"/>
                </a:moveTo>
                <a:lnTo>
                  <a:pt x="6309432" y="444"/>
                </a:lnTo>
                <a:lnTo>
                  <a:pt x="6309432" y="4674022"/>
                </a:lnTo>
                <a:lnTo>
                  <a:pt x="0" y="4674022"/>
                </a:lnTo>
                <a:lnTo>
                  <a:pt x="0" y="444"/>
                </a:lnTo>
                <a:lnTo>
                  <a:pt x="315536" y="0"/>
                </a:lnTo>
              </a:path>
            </a:pathLst>
          </a:custGeom>
          <a:no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9" name="标题 3">
            <a:extLst>
              <a:ext uri="{FF2B5EF4-FFF2-40B4-BE49-F238E27FC236}">
                <a16:creationId xmlns:a16="http://schemas.microsoft.com/office/drawing/2014/main" id="{BEF6F1A1-9975-23E8-ACAA-AE41C8B816A7}"/>
              </a:ext>
            </a:extLst>
          </p:cNvPr>
          <p:cNvSpPr txBox="1"/>
          <p:nvPr/>
        </p:nvSpPr>
        <p:spPr>
          <a:xfrm>
            <a:off x="6146974" y="1395743"/>
            <a:ext cx="5418503" cy="393232"/>
          </a:xfrm>
          <a:prstGeom prst="roundRect">
            <a:avLst>
              <a:gd name="adj" fmla="val 14508"/>
            </a:avLst>
          </a:prstGeom>
          <a:solidFill>
            <a:srgbClr val="19AA94"/>
          </a:solidFill>
        </p:spPr>
        <p:txBody>
          <a:bodyPr/>
          <a:lstStyle>
            <a:lvl1pPr algn="l" defTabSz="914400" rtl="0" eaLnBrk="1" latinLnBrk="0" hangingPunct="1">
              <a:lnSpc>
                <a:spcPct val="90000"/>
              </a:lnSpc>
              <a:spcBef>
                <a:spcPct val="0"/>
              </a:spcBef>
              <a:buNone/>
              <a:defRPr sz="2800" b="1" kern="1200">
                <a:solidFill>
                  <a:schemeClr val="accent1">
                    <a:lumMod val="50000"/>
                  </a:schemeClr>
                </a:solidFill>
                <a:latin typeface="+mj-lt"/>
                <a:ea typeface="+mj-ea"/>
                <a:cs typeface="+mj-cs"/>
              </a:defRPr>
            </a:lvl1pPr>
          </a:lstStyle>
          <a:p>
            <a:pPr algn="ctr">
              <a:lnSpc>
                <a:spcPct val="100000"/>
              </a:lnSpc>
            </a:pPr>
            <a:endParaRPr lang="zh-CN" alt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矩形: 圆角 5">
            <a:extLst>
              <a:ext uri="{FF2B5EF4-FFF2-40B4-BE49-F238E27FC236}">
                <a16:creationId xmlns:a16="http://schemas.microsoft.com/office/drawing/2014/main" id="{C2FF98AE-BD19-1988-A746-839AD184009E}"/>
              </a:ext>
            </a:extLst>
          </p:cNvPr>
          <p:cNvSpPr/>
          <p:nvPr/>
        </p:nvSpPr>
        <p:spPr>
          <a:xfrm>
            <a:off x="607980" y="3297987"/>
            <a:ext cx="5237560" cy="707886"/>
          </a:xfrm>
          <a:prstGeom prst="roundRect">
            <a:avLst>
              <a:gd name="adj" fmla="val 0"/>
            </a:avLst>
          </a:prstGeom>
          <a:solidFill>
            <a:schemeClr val="bg1"/>
          </a:solid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8" name="组合 7">
            <a:extLst>
              <a:ext uri="{FF2B5EF4-FFF2-40B4-BE49-F238E27FC236}">
                <a16:creationId xmlns:a16="http://schemas.microsoft.com/office/drawing/2014/main" id="{1BB7C28B-2B7F-D276-3D72-6310803F02CF}"/>
              </a:ext>
            </a:extLst>
          </p:cNvPr>
          <p:cNvGrpSpPr/>
          <p:nvPr/>
        </p:nvGrpSpPr>
        <p:grpSpPr>
          <a:xfrm>
            <a:off x="587399" y="701217"/>
            <a:ext cx="11190943" cy="668500"/>
            <a:chOff x="1007137" y="1920249"/>
            <a:chExt cx="11267806" cy="668500"/>
          </a:xfrm>
        </p:grpSpPr>
        <p:sp>
          <p:nvSpPr>
            <p:cNvPr id="9" name="等腰三角形 8">
              <a:extLst>
                <a:ext uri="{FF2B5EF4-FFF2-40B4-BE49-F238E27FC236}">
                  <a16:creationId xmlns:a16="http://schemas.microsoft.com/office/drawing/2014/main" id="{BC96DCF6-5978-D861-FE1F-2AAA0A5F04FD}"/>
                </a:ext>
              </a:extLst>
            </p:cNvPr>
            <p:cNvSpPr/>
            <p:nvPr/>
          </p:nvSpPr>
          <p:spPr>
            <a:xfrm rot="16200000">
              <a:off x="927761" y="2325225"/>
              <a:ext cx="342900" cy="184148"/>
            </a:xfrm>
            <a:prstGeom prst="triangle">
              <a:avLst/>
            </a:prstGeom>
            <a:solidFill>
              <a:srgbClr val="19A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圆顶角 9">
              <a:extLst>
                <a:ext uri="{FF2B5EF4-FFF2-40B4-BE49-F238E27FC236}">
                  <a16:creationId xmlns:a16="http://schemas.microsoft.com/office/drawing/2014/main" id="{0590B792-46E5-59BC-3261-E767EEBD876C}"/>
                </a:ext>
              </a:extLst>
            </p:cNvPr>
            <p:cNvSpPr/>
            <p:nvPr/>
          </p:nvSpPr>
          <p:spPr>
            <a:xfrm rot="5400000">
              <a:off x="6393930" y="-3466544"/>
              <a:ext cx="494220" cy="11267806"/>
            </a:xfrm>
            <a:prstGeom prst="round2SameRect">
              <a:avLst>
                <a:gd name="adj1" fmla="val 50000"/>
                <a:gd name="adj2" fmla="val 0"/>
              </a:avLst>
            </a:prstGeom>
            <a:gradFill>
              <a:gsLst>
                <a:gs pos="0">
                  <a:schemeClr val="accent4">
                    <a:lumMod val="20000"/>
                    <a:lumOff val="80000"/>
                  </a:schemeClr>
                </a:gs>
                <a:gs pos="44000">
                  <a:srgbClr val="19AA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1" name="矩形: 圆角 10">
            <a:extLst>
              <a:ext uri="{FF2B5EF4-FFF2-40B4-BE49-F238E27FC236}">
                <a16:creationId xmlns:a16="http://schemas.microsoft.com/office/drawing/2014/main" id="{EF50A2DB-7C34-C84C-04DF-6875EDCE024F}"/>
              </a:ext>
            </a:extLst>
          </p:cNvPr>
          <p:cNvSpPr/>
          <p:nvPr/>
        </p:nvSpPr>
        <p:spPr>
          <a:xfrm>
            <a:off x="914066" y="712467"/>
            <a:ext cx="10418278" cy="5289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戈来雷塞整体安全性良好，在治疗相关不良反应方面展现出同类</a:t>
            </a:r>
            <a:r>
              <a:rPr lang="en-US" altLang="zh-CN"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KRAS G12C</a:t>
            </a:r>
            <a:r>
              <a:rPr lang="zh-CN" altLang="en-US"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抑制剂中的最佳趋势</a:t>
            </a:r>
          </a:p>
        </p:txBody>
      </p:sp>
      <p:sp>
        <p:nvSpPr>
          <p:cNvPr id="12" name="文本框 11">
            <a:extLst>
              <a:ext uri="{FF2B5EF4-FFF2-40B4-BE49-F238E27FC236}">
                <a16:creationId xmlns:a16="http://schemas.microsoft.com/office/drawing/2014/main" id="{981EF28E-B635-AC99-DEFD-436056908391}"/>
              </a:ext>
            </a:extLst>
          </p:cNvPr>
          <p:cNvSpPr txBox="1"/>
          <p:nvPr/>
        </p:nvSpPr>
        <p:spPr>
          <a:xfrm>
            <a:off x="659339" y="1952902"/>
            <a:ext cx="5084416" cy="738664"/>
          </a:xfrm>
          <a:prstGeom prst="rect">
            <a:avLst/>
          </a:prstGeom>
          <a:noFill/>
        </p:spPr>
        <p:txBody>
          <a:bodyPr wrap="square">
            <a:spAutoFit/>
          </a:bodyPr>
          <a:lstStyle/>
          <a:p>
            <a:pPr marL="285750" indent="-285750">
              <a:buClr>
                <a:srgbClr val="19AA94"/>
              </a:buClr>
              <a:buFont typeface="Wingdings" panose="05000000000000000000" pitchFamily="2" charset="2"/>
              <a:buChar char="l"/>
            </a:pPr>
            <a:r>
              <a:rPr lang="zh-CN" altLang="en-US" sz="1400" dirty="0">
                <a:latin typeface="Arial" panose="020B0604020202020204" pitchFamily="34" charset="0"/>
                <a:ea typeface="微软雅黑" panose="020B0503020204020204" pitchFamily="34" charset="-122"/>
                <a:sym typeface="Arial" panose="020B0604020202020204" pitchFamily="34" charset="0"/>
              </a:rPr>
              <a:t>非小细胞肺癌</a:t>
            </a:r>
            <a:r>
              <a:rPr lang="en-US" altLang="zh-CN" sz="1400" dirty="0">
                <a:latin typeface="Arial" panose="020B0604020202020204" pitchFamily="34" charset="0"/>
                <a:ea typeface="微软雅黑" panose="020B0503020204020204" pitchFamily="34" charset="-122"/>
                <a:sym typeface="Arial" panose="020B0604020202020204" pitchFamily="34" charset="0"/>
              </a:rPr>
              <a:t>IIb</a:t>
            </a:r>
            <a:r>
              <a:rPr lang="zh-CN" altLang="en-US" sz="1400" dirty="0">
                <a:latin typeface="Arial" panose="020B0604020202020204" pitchFamily="34" charset="0"/>
                <a:ea typeface="微软雅黑" panose="020B0503020204020204" pitchFamily="34" charset="-122"/>
                <a:sym typeface="Arial" panose="020B0604020202020204" pitchFamily="34" charset="0"/>
              </a:rPr>
              <a:t>期研究中，≥</a:t>
            </a:r>
            <a:r>
              <a:rPr lang="en-US" altLang="zh-CN" sz="1400" dirty="0">
                <a:latin typeface="Arial" panose="020B0604020202020204" pitchFamily="34" charset="0"/>
                <a:ea typeface="微软雅黑" panose="020B0503020204020204" pitchFamily="34" charset="-122"/>
                <a:sym typeface="Arial" panose="020B0604020202020204" pitchFamily="34" charset="0"/>
              </a:rPr>
              <a:t>3</a:t>
            </a:r>
            <a:r>
              <a:rPr lang="zh-CN" altLang="en-US" sz="1400" dirty="0">
                <a:latin typeface="Arial" panose="020B0604020202020204" pitchFamily="34" charset="0"/>
                <a:ea typeface="微软雅黑" panose="020B0503020204020204" pitchFamily="34" charset="-122"/>
                <a:sym typeface="Arial" panose="020B0604020202020204" pitchFamily="34" charset="0"/>
              </a:rPr>
              <a:t>级治疗相关</a:t>
            </a:r>
            <a:r>
              <a:rPr lang="en-US" altLang="zh-CN" sz="1400" dirty="0">
                <a:latin typeface="Arial" panose="020B0604020202020204" pitchFamily="34" charset="0"/>
                <a:ea typeface="微软雅黑" panose="020B0503020204020204" pitchFamily="34" charset="-122"/>
                <a:sym typeface="Arial" panose="020B0604020202020204" pitchFamily="34" charset="0"/>
              </a:rPr>
              <a:t>AE</a:t>
            </a:r>
            <a:r>
              <a:rPr lang="zh-CN" altLang="en-US" sz="1400" dirty="0">
                <a:latin typeface="Arial" panose="020B0604020202020204" pitchFamily="34" charset="0"/>
                <a:ea typeface="微软雅黑" panose="020B0503020204020204" pitchFamily="34" charset="-122"/>
                <a:sym typeface="Arial" panose="020B0604020202020204" pitchFamily="34" charset="0"/>
              </a:rPr>
              <a:t>为</a:t>
            </a:r>
            <a:r>
              <a:rPr lang="en-US" altLang="zh-CN" sz="1400" dirty="0">
                <a:latin typeface="Arial" panose="020B0604020202020204" pitchFamily="34" charset="0"/>
                <a:ea typeface="微软雅黑" panose="020B0503020204020204" pitchFamily="34" charset="-122"/>
                <a:sym typeface="Arial" panose="020B0604020202020204" pitchFamily="34" charset="0"/>
              </a:rPr>
              <a:t>38.7%</a:t>
            </a:r>
            <a:r>
              <a:rPr lang="zh-CN" altLang="en-US" sz="1400" dirty="0">
                <a:latin typeface="Arial" panose="020B0604020202020204" pitchFamily="34" charset="0"/>
                <a:ea typeface="微软雅黑" panose="020B0503020204020204" pitchFamily="34" charset="-122"/>
                <a:sym typeface="Arial" panose="020B0604020202020204" pitchFamily="34" charset="0"/>
              </a:rPr>
              <a:t>，</a:t>
            </a: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在国内已上市的</a:t>
            </a:r>
            <a:r>
              <a:rPr kumimoji="0" lang="en-US" altLang="zh-CN" sz="1400" b="1" i="0" u="none" strike="noStrike" kern="1200" cap="none" spc="0" normalizeH="0" baseline="0" noProof="0" dirty="0">
                <a:ln>
                  <a:noFill/>
                </a:ln>
                <a:solidFill>
                  <a:srgbClr val="DC4979"/>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3</a:t>
            </a:r>
            <a:r>
              <a:rPr kumimoji="0" lang="zh-CN" altLang="en-US" sz="1400" b="1" i="0" u="none" strike="noStrike" kern="1200" cap="none" spc="0" normalizeH="0" baseline="0" noProof="0" dirty="0">
                <a:ln>
                  <a:noFill/>
                </a:ln>
                <a:solidFill>
                  <a:srgbClr val="DC4979"/>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款产品中最低</a:t>
            </a: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lang="zh-CN" altLang="en-US" sz="1400" dirty="0">
                <a:latin typeface="Arial" panose="020B0604020202020204" pitchFamily="34" charset="0"/>
                <a:ea typeface="微软雅黑" panose="020B0503020204020204" pitchFamily="34" charset="-122"/>
                <a:sym typeface="Arial" panose="020B0604020202020204" pitchFamily="34" charset="0"/>
              </a:rPr>
              <a:t>没有患者因治疗相关</a:t>
            </a:r>
            <a:r>
              <a:rPr lang="en-US" altLang="zh-CN" sz="1400" dirty="0">
                <a:latin typeface="Arial" panose="020B0604020202020204" pitchFamily="34" charset="0"/>
                <a:ea typeface="微软雅黑" panose="020B0503020204020204" pitchFamily="34" charset="-122"/>
                <a:sym typeface="Arial" panose="020B0604020202020204" pitchFamily="34" charset="0"/>
              </a:rPr>
              <a:t>AE</a:t>
            </a:r>
            <a:r>
              <a:rPr lang="zh-CN" altLang="en-US" sz="1400" dirty="0">
                <a:latin typeface="Arial" panose="020B0604020202020204" pitchFamily="34" charset="0"/>
                <a:ea typeface="微软雅黑" panose="020B0503020204020204" pitchFamily="34" charset="-122"/>
                <a:sym typeface="Arial" panose="020B0604020202020204" pitchFamily="34" charset="0"/>
              </a:rPr>
              <a:t>导致死亡，皮肤或消化道</a:t>
            </a:r>
            <a:r>
              <a:rPr lang="en-US" altLang="zh-CN" sz="1400" dirty="0">
                <a:latin typeface="Arial" panose="020B0604020202020204" pitchFamily="34" charset="0"/>
                <a:ea typeface="微软雅黑" panose="020B0503020204020204" pitchFamily="34" charset="-122"/>
                <a:sym typeface="Arial" panose="020B0604020202020204" pitchFamily="34" charset="0"/>
              </a:rPr>
              <a:t>TRAE</a:t>
            </a:r>
            <a:r>
              <a:rPr lang="zh-CN" altLang="en-US" sz="1400" dirty="0">
                <a:latin typeface="Arial" panose="020B0604020202020204" pitchFamily="34" charset="0"/>
                <a:ea typeface="微软雅黑" panose="020B0503020204020204" pitchFamily="34" charset="-122"/>
                <a:sym typeface="Arial" panose="020B0604020202020204" pitchFamily="34" charset="0"/>
              </a:rPr>
              <a:t>较少，整体安全性可控。</a:t>
            </a:r>
          </a:p>
        </p:txBody>
      </p:sp>
      <p:sp>
        <p:nvSpPr>
          <p:cNvPr id="18" name="文本框 17">
            <a:extLst>
              <a:ext uri="{FF2B5EF4-FFF2-40B4-BE49-F238E27FC236}">
                <a16:creationId xmlns:a16="http://schemas.microsoft.com/office/drawing/2014/main" id="{7766FC1B-16D0-F16B-1569-3A677A597DA3}"/>
              </a:ext>
            </a:extLst>
          </p:cNvPr>
          <p:cNvSpPr txBox="1"/>
          <p:nvPr/>
        </p:nvSpPr>
        <p:spPr>
          <a:xfrm>
            <a:off x="697953" y="3476793"/>
            <a:ext cx="5028931" cy="307777"/>
          </a:xfrm>
          <a:prstGeom prst="rect">
            <a:avLst/>
          </a:prstGeom>
          <a:noFill/>
        </p:spPr>
        <p:txBody>
          <a:bodyPr wrap="square">
            <a:spAutoFit/>
          </a:bodyPr>
          <a:lstStyle>
            <a:defPPr>
              <a:defRPr lang="zh-CN"/>
            </a:defPPr>
            <a:lvl1pPr marL="285750" indent="-285750">
              <a:buClr>
                <a:srgbClr val="0356B3"/>
              </a:buClr>
              <a:buFont typeface="Wingdings" panose="05000000000000000000" pitchFamily="2" charset="2"/>
              <a:buChar char="u"/>
              <a:defRPr sz="1400">
                <a:latin typeface="Arial" panose="020B0604020202020204" pitchFamily="34" charset="0"/>
                <a:ea typeface="微软雅黑" panose="020B0503020204020204" pitchFamily="34" charset="-122"/>
              </a:defRPr>
            </a:lvl1pPr>
          </a:lstStyle>
          <a:p>
            <a:pPr>
              <a:buClr>
                <a:srgbClr val="19AA94"/>
              </a:buClr>
              <a:buFont typeface="Wingdings" panose="05000000000000000000" pitchFamily="2" charset="2"/>
              <a:buChar char="l"/>
            </a:pPr>
            <a:r>
              <a:rPr lang="zh-CN" altLang="en-US" dirty="0">
                <a:sym typeface="Arial" panose="020B0604020202020204" pitchFamily="34" charset="0"/>
              </a:rPr>
              <a:t>上市至今未发布任何安全性警告、黑框警告、撤市信息。</a:t>
            </a:r>
          </a:p>
        </p:txBody>
      </p:sp>
      <p:sp>
        <p:nvSpPr>
          <p:cNvPr id="19" name="标题 3">
            <a:extLst>
              <a:ext uri="{FF2B5EF4-FFF2-40B4-BE49-F238E27FC236}">
                <a16:creationId xmlns:a16="http://schemas.microsoft.com/office/drawing/2014/main" id="{42BA8691-B249-F1DD-F8FA-0E5EE35C25BC}"/>
              </a:ext>
            </a:extLst>
          </p:cNvPr>
          <p:cNvSpPr txBox="1"/>
          <p:nvPr/>
        </p:nvSpPr>
        <p:spPr>
          <a:xfrm>
            <a:off x="607980" y="2888512"/>
            <a:ext cx="5256000" cy="409475"/>
          </a:xfrm>
          <a:prstGeom prst="roundRect">
            <a:avLst>
              <a:gd name="adj" fmla="val 14508"/>
            </a:avLst>
          </a:prstGeom>
          <a:solidFill>
            <a:srgbClr val="19AA94"/>
          </a:solidFill>
        </p:spPr>
        <p:txBody>
          <a:bodyPr/>
          <a:lstStyle>
            <a:lvl1pPr algn="l" defTabSz="914400" rtl="0" eaLnBrk="1" latinLnBrk="0" hangingPunct="1">
              <a:lnSpc>
                <a:spcPct val="90000"/>
              </a:lnSpc>
              <a:spcBef>
                <a:spcPct val="0"/>
              </a:spcBef>
              <a:buNone/>
              <a:defRPr sz="2800" b="1" kern="1200">
                <a:solidFill>
                  <a:schemeClr val="accent1">
                    <a:lumMod val="50000"/>
                  </a:schemeClr>
                </a:solidFill>
                <a:latin typeface="+mj-lt"/>
                <a:ea typeface="+mj-ea"/>
                <a:cs typeface="+mj-cs"/>
              </a:defRPr>
            </a:lvl1pPr>
          </a:lstStyle>
          <a:p>
            <a:pPr algn="ctr">
              <a:lnSpc>
                <a:spcPct val="100000"/>
              </a:lnSpc>
            </a:pPr>
            <a:endParaRPr lang="zh-CN" alt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文本框 19">
            <a:extLst>
              <a:ext uri="{FF2B5EF4-FFF2-40B4-BE49-F238E27FC236}">
                <a16:creationId xmlns:a16="http://schemas.microsoft.com/office/drawing/2014/main" id="{B8F1F347-A51E-373B-02E7-8EC38300409C}"/>
              </a:ext>
            </a:extLst>
          </p:cNvPr>
          <p:cNvSpPr txBox="1"/>
          <p:nvPr/>
        </p:nvSpPr>
        <p:spPr>
          <a:xfrm>
            <a:off x="1331878" y="2933681"/>
            <a:ext cx="3925710" cy="307777"/>
          </a:xfrm>
          <a:prstGeom prst="rect">
            <a:avLst/>
          </a:prstGeom>
          <a:noFill/>
        </p:spPr>
        <p:txBody>
          <a:bodyPr wrap="square">
            <a:spAutoFit/>
          </a:bodyPr>
          <a:lstStyle/>
          <a:p>
            <a:pPr algn="ctr"/>
            <a:r>
              <a:rPr lang="zh-CN" altLang="en-US" sz="14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国内外不良反应发生情况</a:t>
            </a:r>
          </a:p>
        </p:txBody>
      </p:sp>
      <p:sp>
        <p:nvSpPr>
          <p:cNvPr id="28" name="文本框 27">
            <a:extLst>
              <a:ext uri="{FF2B5EF4-FFF2-40B4-BE49-F238E27FC236}">
                <a16:creationId xmlns:a16="http://schemas.microsoft.com/office/drawing/2014/main" id="{670D9EB3-042F-F092-51F5-5FD96E15487E}"/>
              </a:ext>
            </a:extLst>
          </p:cNvPr>
          <p:cNvSpPr txBox="1"/>
          <p:nvPr/>
        </p:nvSpPr>
        <p:spPr>
          <a:xfrm>
            <a:off x="6813838" y="1436808"/>
            <a:ext cx="4084773" cy="307777"/>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rPr>
              <a:t>戈来雷塞在同类</a:t>
            </a:r>
            <a:r>
              <a:rPr kumimoji="0" lang="en-US" altLang="zh-CN"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rPr>
              <a:t>KRAS G12C</a:t>
            </a:r>
            <a:r>
              <a:rPr kumimoji="0" lang="zh-CN" alt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rPr>
              <a:t>抑制剂中安全性最优</a:t>
            </a:r>
            <a:endParaRPr kumimoji="0" lang="en-US" altLang="zh-CN"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8" name="文本框 37">
            <a:extLst>
              <a:ext uri="{FF2B5EF4-FFF2-40B4-BE49-F238E27FC236}">
                <a16:creationId xmlns:a16="http://schemas.microsoft.com/office/drawing/2014/main" id="{08EB3D56-836C-1FC9-81E4-82914C24AA13}"/>
              </a:ext>
            </a:extLst>
          </p:cNvPr>
          <p:cNvSpPr txBox="1"/>
          <p:nvPr/>
        </p:nvSpPr>
        <p:spPr>
          <a:xfrm>
            <a:off x="558817" y="5595255"/>
            <a:ext cx="7970171" cy="707886"/>
          </a:xfrm>
          <a:prstGeom prst="rect">
            <a:avLst/>
          </a:prstGeom>
          <a:noFill/>
        </p:spPr>
        <p:txBody>
          <a:bodyPr wrap="square" anchor="b">
            <a:spAutoFit/>
          </a:bodyPr>
          <a:lstStyle/>
          <a:p>
            <a:pPr>
              <a:defRPr/>
            </a:pPr>
            <a:r>
              <a:rPr kumimoji="0" lang="en-US" altLang="zh-CN" sz="8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微软雅黑" panose="020B0503020204020204" pitchFamily="34" charset="-122"/>
                <a:sym typeface="Arial" panose="020B0604020202020204" pitchFamily="34" charset="0"/>
              </a:rPr>
              <a:t>1.Shi Y, et al. </a:t>
            </a:r>
            <a:r>
              <a:rPr kumimoji="0" lang="en-US" altLang="zh-CN" sz="800" b="0" i="0" u="none" strike="noStrike" kern="1200" cap="none" spc="0" normalizeH="0" baseline="0" noProof="0" dirty="0" err="1">
                <a:ln>
                  <a:noFill/>
                </a:ln>
                <a:solidFill>
                  <a:schemeClr val="tx1">
                    <a:lumMod val="50000"/>
                    <a:lumOff val="50000"/>
                  </a:schemeClr>
                </a:solidFill>
                <a:effectLst/>
                <a:uLnTx/>
                <a:uFillTx/>
                <a:latin typeface="Arial" panose="020B0604020202020204" pitchFamily="34" charset="0"/>
                <a:ea typeface="微软雅黑" panose="020B0503020204020204" pitchFamily="34" charset="-122"/>
                <a:sym typeface="Arial" panose="020B0604020202020204" pitchFamily="34" charset="0"/>
              </a:rPr>
              <a:t>Glecirasib</a:t>
            </a:r>
            <a:r>
              <a:rPr kumimoji="0" lang="en-US" altLang="zh-CN" sz="8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微软雅黑" panose="020B0503020204020204" pitchFamily="34" charset="-122"/>
                <a:sym typeface="Arial" panose="020B0604020202020204" pitchFamily="34" charset="0"/>
              </a:rPr>
              <a:t> in KRASG12C-mutated </a:t>
            </a:r>
            <a:r>
              <a:rPr kumimoji="0" lang="en-US" altLang="zh-CN" sz="800" b="0" i="0" u="none" strike="noStrike" kern="1200" cap="none" spc="0" normalizeH="0" baseline="0" noProof="0" dirty="0" err="1">
                <a:ln>
                  <a:noFill/>
                </a:ln>
                <a:solidFill>
                  <a:schemeClr val="tx1">
                    <a:lumMod val="50000"/>
                    <a:lumOff val="50000"/>
                  </a:schemeClr>
                </a:solidFill>
                <a:effectLst/>
                <a:uLnTx/>
                <a:uFillTx/>
                <a:latin typeface="Arial" panose="020B0604020202020204" pitchFamily="34" charset="0"/>
                <a:ea typeface="微软雅黑" panose="020B0503020204020204" pitchFamily="34" charset="-122"/>
                <a:sym typeface="Arial" panose="020B0604020202020204" pitchFamily="34" charset="0"/>
              </a:rPr>
              <a:t>nonsmall</a:t>
            </a:r>
            <a:r>
              <a:rPr kumimoji="0" lang="en-US" altLang="zh-CN" sz="8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微软雅黑" panose="020B0503020204020204" pitchFamily="34" charset="-122"/>
                <a:sym typeface="Arial" panose="020B0604020202020204" pitchFamily="34" charset="0"/>
              </a:rPr>
              <a:t>-cell lung cancer: a phase 2b trial. Nat Med. 2025 Jan 6</a:t>
            </a:r>
          </a:p>
          <a:p>
            <a:pPr>
              <a:defRPr/>
            </a:pPr>
            <a:r>
              <a:rPr kumimoji="0" lang="en-US" altLang="zh-CN" sz="8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微软雅黑" panose="020B0503020204020204" pitchFamily="34" charset="-122"/>
                <a:sym typeface="Arial" panose="020B0604020202020204" pitchFamily="34" charset="0"/>
              </a:rPr>
              <a:t>2.2024 ASCO Oral.LBA8511</a:t>
            </a:r>
          </a:p>
          <a:p>
            <a:pPr>
              <a:defRPr/>
            </a:pPr>
            <a:r>
              <a:rPr kumimoji="0" lang="en-US" altLang="zh-CN" sz="8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微软雅黑" panose="020B0503020204020204" pitchFamily="34" charset="-122"/>
                <a:sym typeface="Arial" panose="020B0604020202020204" pitchFamily="34" charset="0"/>
              </a:rPr>
              <a:t>3/</a:t>
            </a:r>
            <a:r>
              <a:rPr kumimoji="0" lang="en-US" altLang="zh-CN" sz="800" b="0" i="0" u="none" strike="noStrike" kern="1200" cap="none" spc="0" normalizeH="0" baseline="0" noProof="0" dirty="0" err="1">
                <a:ln>
                  <a:noFill/>
                </a:ln>
                <a:solidFill>
                  <a:schemeClr val="tx1">
                    <a:lumMod val="50000"/>
                    <a:lumOff val="50000"/>
                  </a:schemeClr>
                </a:solidFill>
                <a:effectLst/>
                <a:uLnTx/>
                <a:uFillTx/>
                <a:latin typeface="Arial" panose="020B0604020202020204" pitchFamily="34" charset="0"/>
                <a:ea typeface="微软雅黑" panose="020B0503020204020204" pitchFamily="34" charset="-122"/>
                <a:sym typeface="Arial" panose="020B0604020202020204" pitchFamily="34" charset="0"/>
              </a:rPr>
              <a:t>Ziming</a:t>
            </a:r>
            <a:r>
              <a:rPr kumimoji="0" lang="en-US" altLang="zh-CN" sz="8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微软雅黑" panose="020B0503020204020204" pitchFamily="34" charset="-122"/>
                <a:sym typeface="Arial" panose="020B0604020202020204" pitchFamily="34" charset="0"/>
              </a:rPr>
              <a:t> Li et al. Lancet Respir Med 2024</a:t>
            </a:r>
            <a:r>
              <a:rPr kumimoji="0" lang="zh-CN" altLang="en-US" sz="8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微软雅黑" panose="020B0503020204020204" pitchFamily="34" charset="-122"/>
                <a:sym typeface="Arial" panose="020B0604020202020204" pitchFamily="34" charset="0"/>
              </a:rPr>
              <a:t>；</a:t>
            </a:r>
            <a:r>
              <a:rPr kumimoji="0" lang="en-US" altLang="zh-CN" sz="8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微软雅黑" panose="020B0503020204020204" pitchFamily="34" charset="-122"/>
                <a:sym typeface="Arial" panose="020B0604020202020204" pitchFamily="34" charset="0"/>
              </a:rPr>
              <a:t>10:S2213-2600(24)00110-3 </a:t>
            </a:r>
          </a:p>
          <a:p>
            <a:pPr>
              <a:defRPr/>
            </a:pPr>
            <a:r>
              <a:rPr kumimoji="0" lang="en-US" altLang="zh-CN" sz="8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微软雅黑" panose="020B0503020204020204" pitchFamily="34" charset="-122"/>
                <a:sym typeface="Arial" panose="020B0604020202020204" pitchFamily="34" charset="0"/>
              </a:rPr>
              <a:t>4.Zhou Qing, et al. J </a:t>
            </a:r>
            <a:r>
              <a:rPr kumimoji="0" lang="en-US" altLang="zh-CN" sz="800" b="0" i="0" u="none" strike="noStrike" kern="1200" cap="none" spc="0" normalizeH="0" baseline="0" noProof="0" dirty="0" err="1">
                <a:ln>
                  <a:noFill/>
                </a:ln>
                <a:solidFill>
                  <a:schemeClr val="tx1">
                    <a:lumMod val="50000"/>
                    <a:lumOff val="50000"/>
                  </a:schemeClr>
                </a:solidFill>
                <a:effectLst/>
                <a:uLnTx/>
                <a:uFillTx/>
                <a:latin typeface="Arial" panose="020B0604020202020204" pitchFamily="34" charset="0"/>
                <a:ea typeface="微软雅黑" panose="020B0503020204020204" pitchFamily="34" charset="-122"/>
                <a:sym typeface="Arial" panose="020B0604020202020204" pitchFamily="34" charset="0"/>
              </a:rPr>
              <a:t>Thorac</a:t>
            </a:r>
            <a:r>
              <a:rPr kumimoji="0" lang="en-US" altLang="zh-CN" sz="8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微软雅黑" panose="020B0503020204020204" pitchFamily="34" charset="-122"/>
                <a:sym typeface="Arial" panose="020B0604020202020204" pitchFamily="34" charset="0"/>
              </a:rPr>
              <a:t> Oncol, 2024 Aug 8:S1556-0864(24)00762-7.</a:t>
            </a:r>
          </a:p>
          <a:p>
            <a:pPr>
              <a:defRPr/>
            </a:pPr>
            <a:r>
              <a:rPr kumimoji="0" lang="en-US" altLang="zh-CN" sz="8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微软雅黑" panose="020B0503020204020204" pitchFamily="34" charset="-122"/>
                <a:sym typeface="Arial" panose="020B0604020202020204" pitchFamily="34" charset="0"/>
              </a:rPr>
              <a:t>5.Q. </a:t>
            </a:r>
            <a:r>
              <a:rPr kumimoji="0" lang="en-US" altLang="zh-CN" sz="800" b="0" i="0" u="none" strike="noStrike" kern="1200" cap="none" spc="0" normalizeH="0" baseline="0" noProof="0" dirty="0" err="1">
                <a:ln>
                  <a:noFill/>
                </a:ln>
                <a:solidFill>
                  <a:schemeClr val="tx1">
                    <a:lumMod val="50000"/>
                    <a:lumOff val="50000"/>
                  </a:schemeClr>
                </a:solidFill>
                <a:effectLst/>
                <a:uLnTx/>
                <a:uFillTx/>
                <a:latin typeface="Arial" panose="020B0604020202020204" pitchFamily="34" charset="0"/>
                <a:ea typeface="微软雅黑" panose="020B0503020204020204" pitchFamily="34" charset="-122"/>
                <a:sym typeface="Arial" panose="020B0604020202020204" pitchFamily="34" charset="0"/>
              </a:rPr>
              <a:t>Zhou,et</a:t>
            </a:r>
            <a:r>
              <a:rPr kumimoji="0" lang="en-US" altLang="zh-CN" sz="8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微软雅黑" panose="020B0503020204020204" pitchFamily="34" charset="-122"/>
                <a:sym typeface="Arial" panose="020B0604020202020204" pitchFamily="34" charset="0"/>
              </a:rPr>
              <a:t> al.2024 WCLC,OA14.05.</a:t>
            </a:r>
          </a:p>
        </p:txBody>
      </p:sp>
      <p:sp>
        <p:nvSpPr>
          <p:cNvPr id="5" name="流程图: 可选过程 4">
            <a:extLst>
              <a:ext uri="{FF2B5EF4-FFF2-40B4-BE49-F238E27FC236}">
                <a16:creationId xmlns:a16="http://schemas.microsoft.com/office/drawing/2014/main" id="{C3F68B41-3D33-F519-B2BA-227B3759DF95}"/>
              </a:ext>
            </a:extLst>
          </p:cNvPr>
          <p:cNvSpPr/>
          <p:nvPr/>
        </p:nvSpPr>
        <p:spPr>
          <a:xfrm>
            <a:off x="1946729" y="86360"/>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75000"/>
                </a:schemeClr>
              </a:solidFill>
            </a:endParaRPr>
          </a:p>
        </p:txBody>
      </p:sp>
      <p:sp>
        <p:nvSpPr>
          <p:cNvPr id="7" name="文本框 6">
            <a:extLst>
              <a:ext uri="{FF2B5EF4-FFF2-40B4-BE49-F238E27FC236}">
                <a16:creationId xmlns:a16="http://schemas.microsoft.com/office/drawing/2014/main" id="{27CA8919-E429-B757-A2CF-87673BC70E72}"/>
              </a:ext>
            </a:extLst>
          </p:cNvPr>
          <p:cNvSpPr txBox="1"/>
          <p:nvPr/>
        </p:nvSpPr>
        <p:spPr>
          <a:xfrm>
            <a:off x="2238676" y="87086"/>
            <a:ext cx="1005403" cy="307777"/>
          </a:xfrm>
          <a:prstGeom prst="rect">
            <a:avLst/>
          </a:prstGeom>
          <a:noFill/>
        </p:spPr>
        <p:txBody>
          <a:bodyPr wrap="none" rtlCol="0">
            <a:spAutoFit/>
          </a:bodyPr>
          <a:lstStyle/>
          <a:p>
            <a:pPr algn="ctr"/>
            <a:r>
              <a:rPr lang="zh-CN" altLang="en-US" sz="1400" b="1" spc="200" dirty="0">
                <a:solidFill>
                  <a:schemeClr val="bg1">
                    <a:lumMod val="75000"/>
                  </a:schemeClr>
                </a:solidFill>
              </a:rPr>
              <a:t>基本信息</a:t>
            </a:r>
          </a:p>
        </p:txBody>
      </p:sp>
      <p:sp>
        <p:nvSpPr>
          <p:cNvPr id="23" name="流程图: 可选过程 22">
            <a:extLst>
              <a:ext uri="{FF2B5EF4-FFF2-40B4-BE49-F238E27FC236}">
                <a16:creationId xmlns:a16="http://schemas.microsoft.com/office/drawing/2014/main" id="{11004D7D-7D69-2935-9C0D-ACA390D71781}"/>
              </a:ext>
            </a:extLst>
          </p:cNvPr>
          <p:cNvSpPr/>
          <p:nvPr/>
        </p:nvSpPr>
        <p:spPr>
          <a:xfrm>
            <a:off x="7046278" y="74911"/>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24" name="文本框 23">
            <a:extLst>
              <a:ext uri="{FF2B5EF4-FFF2-40B4-BE49-F238E27FC236}">
                <a16:creationId xmlns:a16="http://schemas.microsoft.com/office/drawing/2014/main" id="{ED9BC4F4-1DA7-D28E-D6F7-C7C1C6FB5F23}"/>
              </a:ext>
            </a:extLst>
          </p:cNvPr>
          <p:cNvSpPr txBox="1"/>
          <p:nvPr/>
        </p:nvSpPr>
        <p:spPr>
          <a:xfrm>
            <a:off x="7354028" y="98839"/>
            <a:ext cx="800219" cy="307777"/>
          </a:xfrm>
          <a:prstGeom prst="rect">
            <a:avLst/>
          </a:prstGeom>
          <a:noFill/>
        </p:spPr>
        <p:txBody>
          <a:bodyPr wrap="none" rtlCol="0">
            <a:spAutoFit/>
          </a:bodyPr>
          <a:lstStyle>
            <a:defPPr>
              <a:defRPr lang="zh-CN"/>
            </a:defPPr>
            <a:lvl1pPr algn="ctr">
              <a:defRPr sz="1400" b="1" spc="200">
                <a:solidFill>
                  <a:srgbClr val="FE5000"/>
                </a:solidFill>
              </a:defRPr>
            </a:lvl1pPr>
          </a:lstStyle>
          <a:p>
            <a:r>
              <a:rPr lang="zh-CN" altLang="en-US" dirty="0">
                <a:solidFill>
                  <a:schemeClr val="bg1">
                    <a:lumMod val="75000"/>
                  </a:schemeClr>
                </a:solidFill>
              </a:rPr>
              <a:t>创新性</a:t>
            </a:r>
          </a:p>
        </p:txBody>
      </p:sp>
      <p:sp>
        <p:nvSpPr>
          <p:cNvPr id="46" name="流程图: 可选过程 45">
            <a:extLst>
              <a:ext uri="{FF2B5EF4-FFF2-40B4-BE49-F238E27FC236}">
                <a16:creationId xmlns:a16="http://schemas.microsoft.com/office/drawing/2014/main" id="{533B71E8-4CB8-01FB-62AB-F209416F1EED}"/>
              </a:ext>
            </a:extLst>
          </p:cNvPr>
          <p:cNvSpPr/>
          <p:nvPr/>
        </p:nvSpPr>
        <p:spPr>
          <a:xfrm>
            <a:off x="8710385" y="86360"/>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47" name="文本框 46">
            <a:extLst>
              <a:ext uri="{FF2B5EF4-FFF2-40B4-BE49-F238E27FC236}">
                <a16:creationId xmlns:a16="http://schemas.microsoft.com/office/drawing/2014/main" id="{EACF3D56-E6D5-EC02-88CC-6D395A32E6C3}"/>
              </a:ext>
            </a:extLst>
          </p:cNvPr>
          <p:cNvSpPr txBox="1"/>
          <p:nvPr/>
        </p:nvSpPr>
        <p:spPr>
          <a:xfrm>
            <a:off x="9104924" y="87086"/>
            <a:ext cx="800219" cy="307777"/>
          </a:xfrm>
          <a:prstGeom prst="rect">
            <a:avLst/>
          </a:prstGeom>
          <a:noFill/>
        </p:spPr>
        <p:txBody>
          <a:bodyPr wrap="none" rtlCol="0">
            <a:spAutoFit/>
          </a:bodyPr>
          <a:lstStyle/>
          <a:p>
            <a:pPr algn="ctr"/>
            <a:r>
              <a:rPr lang="zh-CN" altLang="en-US" sz="1400" b="1" spc="200" dirty="0">
                <a:solidFill>
                  <a:schemeClr val="bg1">
                    <a:lumMod val="75000"/>
                  </a:schemeClr>
                </a:solidFill>
              </a:rPr>
              <a:t>公平性</a:t>
            </a:r>
          </a:p>
        </p:txBody>
      </p:sp>
      <p:sp>
        <p:nvSpPr>
          <p:cNvPr id="49" name="流程图: 可选过程 48">
            <a:extLst>
              <a:ext uri="{FF2B5EF4-FFF2-40B4-BE49-F238E27FC236}">
                <a16:creationId xmlns:a16="http://schemas.microsoft.com/office/drawing/2014/main" id="{08F12744-CA95-67B5-98BF-F03780AE3F10}"/>
              </a:ext>
            </a:extLst>
          </p:cNvPr>
          <p:cNvSpPr/>
          <p:nvPr/>
        </p:nvSpPr>
        <p:spPr>
          <a:xfrm>
            <a:off x="5328557" y="86360"/>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50" name="文本框 49">
            <a:extLst>
              <a:ext uri="{FF2B5EF4-FFF2-40B4-BE49-F238E27FC236}">
                <a16:creationId xmlns:a16="http://schemas.microsoft.com/office/drawing/2014/main" id="{A4EAF6CE-0361-B010-8C5D-4D578252A4F9}"/>
              </a:ext>
            </a:extLst>
          </p:cNvPr>
          <p:cNvSpPr txBox="1"/>
          <p:nvPr/>
        </p:nvSpPr>
        <p:spPr>
          <a:xfrm>
            <a:off x="5723096" y="87086"/>
            <a:ext cx="800219" cy="307777"/>
          </a:xfrm>
          <a:prstGeom prst="rect">
            <a:avLst/>
          </a:prstGeom>
          <a:solidFill>
            <a:schemeClr val="bg1">
              <a:lumMod val="95000"/>
            </a:schemeClr>
          </a:solidFill>
        </p:spPr>
        <p:txBody>
          <a:bodyPr wrap="none" rtlCol="0">
            <a:spAutoFit/>
          </a:bodyPr>
          <a:lstStyle/>
          <a:p>
            <a:pPr algn="ctr"/>
            <a:r>
              <a:rPr lang="zh-CN" altLang="en-US" sz="1400" b="1" spc="200" dirty="0">
                <a:solidFill>
                  <a:schemeClr val="bg1">
                    <a:lumMod val="75000"/>
                  </a:schemeClr>
                </a:solidFill>
              </a:rPr>
              <a:t>有效性</a:t>
            </a:r>
          </a:p>
        </p:txBody>
      </p:sp>
      <p:pic>
        <p:nvPicPr>
          <p:cNvPr id="13" name="图片 12">
            <a:extLst>
              <a:ext uri="{FF2B5EF4-FFF2-40B4-BE49-F238E27FC236}">
                <a16:creationId xmlns:a16="http://schemas.microsoft.com/office/drawing/2014/main" id="{A657011C-A73C-5E6A-04DA-215B0945989E}"/>
              </a:ext>
            </a:extLst>
          </p:cNvPr>
          <p:cNvPicPr>
            <a:picLocks noChangeAspect="1"/>
          </p:cNvPicPr>
          <p:nvPr/>
        </p:nvPicPr>
        <p:blipFill>
          <a:blip r:embed="rId3"/>
          <a:stretch>
            <a:fillRect/>
          </a:stretch>
        </p:blipFill>
        <p:spPr>
          <a:xfrm>
            <a:off x="619832" y="1400862"/>
            <a:ext cx="5255207" cy="408467"/>
          </a:xfrm>
          <a:prstGeom prst="rect">
            <a:avLst/>
          </a:prstGeom>
        </p:spPr>
      </p:pic>
      <p:sp>
        <p:nvSpPr>
          <p:cNvPr id="26" name="文本框 25">
            <a:extLst>
              <a:ext uri="{FF2B5EF4-FFF2-40B4-BE49-F238E27FC236}">
                <a16:creationId xmlns:a16="http://schemas.microsoft.com/office/drawing/2014/main" id="{1FB93506-F70D-7931-6CD7-C2134EBA5323}"/>
              </a:ext>
            </a:extLst>
          </p:cNvPr>
          <p:cNvSpPr txBox="1"/>
          <p:nvPr/>
        </p:nvSpPr>
        <p:spPr>
          <a:xfrm>
            <a:off x="1270333" y="1482153"/>
            <a:ext cx="3925710" cy="307777"/>
          </a:xfrm>
          <a:prstGeom prst="rect">
            <a:avLst/>
          </a:prstGeom>
          <a:noFill/>
        </p:spPr>
        <p:txBody>
          <a:bodyPr wrap="square">
            <a:spAutoFit/>
          </a:bodyPr>
          <a:lstStyle/>
          <a:p>
            <a:pPr algn="ctr"/>
            <a:r>
              <a:rPr lang="zh-CN" altLang="en-US" sz="14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药品说明书收载的安全性信息</a:t>
            </a:r>
          </a:p>
        </p:txBody>
      </p:sp>
      <p:sp>
        <p:nvSpPr>
          <p:cNvPr id="3" name="流程图: 可选过程 2">
            <a:extLst>
              <a:ext uri="{FF2B5EF4-FFF2-40B4-BE49-F238E27FC236}">
                <a16:creationId xmlns:a16="http://schemas.microsoft.com/office/drawing/2014/main" id="{DC90844F-CDEA-43F3-6F59-2FC3798F2328}"/>
              </a:ext>
            </a:extLst>
          </p:cNvPr>
          <p:cNvSpPr/>
          <p:nvPr/>
        </p:nvSpPr>
        <p:spPr>
          <a:xfrm>
            <a:off x="3664450" y="74911"/>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14" name="文本框 13">
            <a:extLst>
              <a:ext uri="{FF2B5EF4-FFF2-40B4-BE49-F238E27FC236}">
                <a16:creationId xmlns:a16="http://schemas.microsoft.com/office/drawing/2014/main" id="{A05B3AB4-6AB0-33F5-E56D-6BA7C623AFC8}"/>
              </a:ext>
            </a:extLst>
          </p:cNvPr>
          <p:cNvSpPr txBox="1"/>
          <p:nvPr/>
        </p:nvSpPr>
        <p:spPr>
          <a:xfrm>
            <a:off x="4036811" y="76057"/>
            <a:ext cx="800219" cy="307777"/>
          </a:xfrm>
          <a:prstGeom prst="rect">
            <a:avLst/>
          </a:prstGeom>
          <a:solidFill>
            <a:schemeClr val="bg1">
              <a:lumMod val="95000"/>
            </a:schemeClr>
          </a:solidFill>
        </p:spPr>
        <p:txBody>
          <a:bodyPr wrap="none" rtlCol="0">
            <a:spAutoFit/>
          </a:bodyPr>
          <a:lstStyle/>
          <a:p>
            <a:pPr algn="ctr"/>
            <a:r>
              <a:rPr lang="zh-CN" altLang="en-US" sz="1400" b="1" spc="200" dirty="0"/>
              <a:t>安全性</a:t>
            </a:r>
          </a:p>
        </p:txBody>
      </p:sp>
      <p:sp>
        <p:nvSpPr>
          <p:cNvPr id="15" name="标题 3">
            <a:extLst>
              <a:ext uri="{FF2B5EF4-FFF2-40B4-BE49-F238E27FC236}">
                <a16:creationId xmlns:a16="http://schemas.microsoft.com/office/drawing/2014/main" id="{FFC4B7E4-687C-F7C9-41CD-308A88BFB7AC}"/>
              </a:ext>
            </a:extLst>
          </p:cNvPr>
          <p:cNvSpPr txBox="1"/>
          <p:nvPr/>
        </p:nvSpPr>
        <p:spPr>
          <a:xfrm>
            <a:off x="607980" y="4088801"/>
            <a:ext cx="5256000" cy="409475"/>
          </a:xfrm>
          <a:prstGeom prst="roundRect">
            <a:avLst>
              <a:gd name="adj" fmla="val 14508"/>
            </a:avLst>
          </a:prstGeom>
          <a:solidFill>
            <a:srgbClr val="19AA94"/>
          </a:solidFill>
        </p:spPr>
        <p:txBody>
          <a:bodyPr/>
          <a:lstStyle>
            <a:lvl1pPr algn="l" defTabSz="914400" rtl="0" eaLnBrk="1" latinLnBrk="0" hangingPunct="1">
              <a:lnSpc>
                <a:spcPct val="90000"/>
              </a:lnSpc>
              <a:spcBef>
                <a:spcPct val="0"/>
              </a:spcBef>
              <a:buNone/>
              <a:defRPr sz="2800" b="1" kern="1200">
                <a:solidFill>
                  <a:schemeClr val="accent1">
                    <a:lumMod val="50000"/>
                  </a:schemeClr>
                </a:solidFill>
                <a:latin typeface="+mj-lt"/>
                <a:ea typeface="+mj-ea"/>
                <a:cs typeface="+mj-cs"/>
              </a:defRPr>
            </a:lvl1pPr>
          </a:lstStyle>
          <a:p>
            <a:pPr algn="ctr">
              <a:lnSpc>
                <a:spcPct val="100000"/>
              </a:lnSpc>
            </a:pPr>
            <a:endParaRPr lang="zh-CN" alt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a:extLst>
              <a:ext uri="{FF2B5EF4-FFF2-40B4-BE49-F238E27FC236}">
                <a16:creationId xmlns:a16="http://schemas.microsoft.com/office/drawing/2014/main" id="{166B8509-6104-36B8-1D2E-8613917A23E6}"/>
              </a:ext>
            </a:extLst>
          </p:cNvPr>
          <p:cNvSpPr txBox="1"/>
          <p:nvPr/>
        </p:nvSpPr>
        <p:spPr>
          <a:xfrm>
            <a:off x="1249564" y="4118144"/>
            <a:ext cx="3925710" cy="307777"/>
          </a:xfrm>
          <a:prstGeom prst="rect">
            <a:avLst/>
          </a:prstGeom>
          <a:noFill/>
        </p:spPr>
        <p:txBody>
          <a:bodyPr wrap="square">
            <a:spAutoFit/>
          </a:bodyPr>
          <a:lstStyle/>
          <a:p>
            <a:pPr algn="ctr"/>
            <a:r>
              <a:rPr lang="zh-CN" altLang="en-US" sz="14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与同类药品安全性方面的主要优势</a:t>
            </a:r>
          </a:p>
        </p:txBody>
      </p:sp>
      <p:sp>
        <p:nvSpPr>
          <p:cNvPr id="17" name="文本框 16">
            <a:extLst>
              <a:ext uri="{FF2B5EF4-FFF2-40B4-BE49-F238E27FC236}">
                <a16:creationId xmlns:a16="http://schemas.microsoft.com/office/drawing/2014/main" id="{81FCBC17-742F-AF35-70CA-E5429BAD7AB4}"/>
              </a:ext>
            </a:extLst>
          </p:cNvPr>
          <p:cNvSpPr txBox="1"/>
          <p:nvPr/>
        </p:nvSpPr>
        <p:spPr>
          <a:xfrm>
            <a:off x="718724" y="4581204"/>
            <a:ext cx="5028931" cy="1384995"/>
          </a:xfrm>
          <a:prstGeom prst="rect">
            <a:avLst/>
          </a:prstGeom>
          <a:noFill/>
        </p:spPr>
        <p:txBody>
          <a:bodyPr wrap="square">
            <a:spAutoFit/>
          </a:bodyPr>
          <a:lstStyle>
            <a:defPPr>
              <a:defRPr lang="zh-CN"/>
            </a:defPPr>
            <a:lvl1pPr marL="285750" indent="-285750">
              <a:buClr>
                <a:srgbClr val="0356B3"/>
              </a:buClr>
              <a:buFont typeface="Wingdings" panose="05000000000000000000" pitchFamily="2" charset="2"/>
              <a:buChar char="u"/>
              <a:defRPr sz="1400">
                <a:latin typeface="Arial" panose="020B0604020202020204" pitchFamily="34" charset="0"/>
                <a:ea typeface="微软雅黑" panose="020B0503020204020204" pitchFamily="34" charset="-122"/>
              </a:defRPr>
            </a:lvl1pPr>
          </a:lstStyle>
          <a:p>
            <a:pPr>
              <a:buClr>
                <a:srgbClr val="19AA94"/>
              </a:buClr>
              <a:buFont typeface="Wingdings" panose="05000000000000000000" pitchFamily="2" charset="2"/>
              <a:buChar char="l"/>
            </a:pPr>
            <a:r>
              <a:rPr lang="zh-CN" altLang="en-US" dirty="0">
                <a:sym typeface="Arial" panose="020B0604020202020204" pitchFamily="34" charset="0"/>
              </a:rPr>
              <a:t>与同类药品氟泽雷塞相比，本品乏力、感觉减退不良反应发生率相对更低</a:t>
            </a:r>
            <a:endParaRPr lang="en-US" altLang="zh-CN" dirty="0">
              <a:sym typeface="Arial" panose="020B0604020202020204" pitchFamily="34" charset="0"/>
            </a:endParaRPr>
          </a:p>
          <a:p>
            <a:pPr>
              <a:buClr>
                <a:srgbClr val="19AA94"/>
              </a:buClr>
              <a:buFont typeface="Wingdings" panose="05000000000000000000" pitchFamily="2" charset="2"/>
              <a:buChar char="l"/>
            </a:pPr>
            <a:r>
              <a:rPr lang="zh-CN" altLang="en-US" dirty="0">
                <a:sym typeface="Arial" panose="020B0604020202020204" pitchFamily="34" charset="0"/>
              </a:rPr>
              <a:t>与同类药品格索雷塞相比，本品肝酶升高、消化道不良反应发生率相对更低</a:t>
            </a:r>
          </a:p>
          <a:p>
            <a:pPr>
              <a:buClr>
                <a:srgbClr val="19AA94"/>
              </a:buClr>
              <a:buFont typeface="Wingdings" panose="05000000000000000000" pitchFamily="2" charset="2"/>
              <a:buChar char="l"/>
            </a:pPr>
            <a:endParaRPr lang="zh-CN" altLang="en-US" dirty="0">
              <a:sym typeface="Arial" panose="020B0604020202020204" pitchFamily="34" charset="0"/>
            </a:endParaRPr>
          </a:p>
          <a:p>
            <a:pPr>
              <a:buClr>
                <a:srgbClr val="19AA94"/>
              </a:buClr>
              <a:buFont typeface="Wingdings" panose="05000000000000000000" pitchFamily="2" charset="2"/>
              <a:buChar char="l"/>
            </a:pPr>
            <a:endParaRPr lang="zh-CN" altLang="en-US" dirty="0">
              <a:sym typeface="Arial" panose="020B0604020202020204" pitchFamily="34" charset="0"/>
            </a:endParaRPr>
          </a:p>
        </p:txBody>
      </p:sp>
      <p:sp>
        <p:nvSpPr>
          <p:cNvPr id="22" name="矩形 2">
            <a:extLst>
              <a:ext uri="{FF2B5EF4-FFF2-40B4-BE49-F238E27FC236}">
                <a16:creationId xmlns:a16="http://schemas.microsoft.com/office/drawing/2014/main" id="{5121FF44-436C-8930-34D7-098184F6798C}"/>
              </a:ext>
            </a:extLst>
          </p:cNvPr>
          <p:cNvSpPr/>
          <p:nvPr/>
        </p:nvSpPr>
        <p:spPr>
          <a:xfrm>
            <a:off x="632445" y="4478025"/>
            <a:ext cx="5201491" cy="1072578"/>
          </a:xfrm>
          <a:custGeom>
            <a:avLst/>
            <a:gdLst>
              <a:gd name="connsiteX0" fmla="*/ 0 w 6309432"/>
              <a:gd name="connsiteY0" fmla="*/ 0 h 4673578"/>
              <a:gd name="connsiteX1" fmla="*/ 6309432 w 6309432"/>
              <a:gd name="connsiteY1" fmla="*/ 0 h 4673578"/>
              <a:gd name="connsiteX2" fmla="*/ 6309432 w 6309432"/>
              <a:gd name="connsiteY2" fmla="*/ 4673578 h 4673578"/>
              <a:gd name="connsiteX3" fmla="*/ 0 w 6309432"/>
              <a:gd name="connsiteY3" fmla="*/ 4673578 h 4673578"/>
              <a:gd name="connsiteX4" fmla="*/ 0 w 6309432"/>
              <a:gd name="connsiteY4" fmla="*/ 0 h 4673578"/>
              <a:gd name="connsiteX0" fmla="*/ 0 w 6309432"/>
              <a:gd name="connsiteY0" fmla="*/ 28089 h 4701667"/>
              <a:gd name="connsiteX1" fmla="*/ 2733379 w 6309432"/>
              <a:gd name="connsiteY1" fmla="*/ 0 h 4701667"/>
              <a:gd name="connsiteX2" fmla="*/ 6309432 w 6309432"/>
              <a:gd name="connsiteY2" fmla="*/ 28089 h 4701667"/>
              <a:gd name="connsiteX3" fmla="*/ 6309432 w 6309432"/>
              <a:gd name="connsiteY3" fmla="*/ 4701667 h 4701667"/>
              <a:gd name="connsiteX4" fmla="*/ 0 w 6309432"/>
              <a:gd name="connsiteY4" fmla="*/ 4701667 h 4701667"/>
              <a:gd name="connsiteX5" fmla="*/ 0 w 6309432"/>
              <a:gd name="connsiteY5" fmla="*/ 28089 h 4701667"/>
              <a:gd name="connsiteX0" fmla="*/ 2733379 w 6309432"/>
              <a:gd name="connsiteY0" fmla="*/ 0 h 4701667"/>
              <a:gd name="connsiteX1" fmla="*/ 6309432 w 6309432"/>
              <a:gd name="connsiteY1" fmla="*/ 28089 h 4701667"/>
              <a:gd name="connsiteX2" fmla="*/ 6309432 w 6309432"/>
              <a:gd name="connsiteY2" fmla="*/ 4701667 h 4701667"/>
              <a:gd name="connsiteX3" fmla="*/ 0 w 6309432"/>
              <a:gd name="connsiteY3" fmla="*/ 4701667 h 4701667"/>
              <a:gd name="connsiteX4" fmla="*/ 0 w 6309432"/>
              <a:gd name="connsiteY4" fmla="*/ 28089 h 4701667"/>
              <a:gd name="connsiteX5" fmla="*/ 2824819 w 6309432"/>
              <a:gd name="connsiteY5" fmla="*/ 91440 h 4701667"/>
              <a:gd name="connsiteX0" fmla="*/ 2733379 w 6309432"/>
              <a:gd name="connsiteY0" fmla="*/ 0 h 4701667"/>
              <a:gd name="connsiteX1" fmla="*/ 6309432 w 6309432"/>
              <a:gd name="connsiteY1" fmla="*/ 28089 h 4701667"/>
              <a:gd name="connsiteX2" fmla="*/ 6309432 w 6309432"/>
              <a:gd name="connsiteY2" fmla="*/ 4701667 h 4701667"/>
              <a:gd name="connsiteX3" fmla="*/ 0 w 6309432"/>
              <a:gd name="connsiteY3" fmla="*/ 4701667 h 4701667"/>
              <a:gd name="connsiteX4" fmla="*/ 0 w 6309432"/>
              <a:gd name="connsiteY4" fmla="*/ 28089 h 4701667"/>
              <a:gd name="connsiteX5" fmla="*/ 634512 w 6309432"/>
              <a:gd name="connsiteY5" fmla="*/ 38278 h 4701667"/>
              <a:gd name="connsiteX0" fmla="*/ 5465946 w 6309432"/>
              <a:gd name="connsiteY0" fmla="*/ 14441 h 4673578"/>
              <a:gd name="connsiteX1" fmla="*/ 6309432 w 6309432"/>
              <a:gd name="connsiteY1" fmla="*/ 0 h 4673578"/>
              <a:gd name="connsiteX2" fmla="*/ 6309432 w 6309432"/>
              <a:gd name="connsiteY2" fmla="*/ 4673578 h 4673578"/>
              <a:gd name="connsiteX3" fmla="*/ 0 w 6309432"/>
              <a:gd name="connsiteY3" fmla="*/ 4673578 h 4673578"/>
              <a:gd name="connsiteX4" fmla="*/ 0 w 6309432"/>
              <a:gd name="connsiteY4" fmla="*/ 0 h 4673578"/>
              <a:gd name="connsiteX5" fmla="*/ 634512 w 6309432"/>
              <a:gd name="connsiteY5" fmla="*/ 10189 h 4673578"/>
              <a:gd name="connsiteX0" fmla="*/ 5465946 w 6309432"/>
              <a:gd name="connsiteY0" fmla="*/ 36150 h 4695287"/>
              <a:gd name="connsiteX1" fmla="*/ 6309432 w 6309432"/>
              <a:gd name="connsiteY1" fmla="*/ 21709 h 4695287"/>
              <a:gd name="connsiteX2" fmla="*/ 6309432 w 6309432"/>
              <a:gd name="connsiteY2" fmla="*/ 4695287 h 4695287"/>
              <a:gd name="connsiteX3" fmla="*/ 0 w 6309432"/>
              <a:gd name="connsiteY3" fmla="*/ 4695287 h 4695287"/>
              <a:gd name="connsiteX4" fmla="*/ 0 w 6309432"/>
              <a:gd name="connsiteY4" fmla="*/ 21709 h 4695287"/>
              <a:gd name="connsiteX5" fmla="*/ 485657 w 6309432"/>
              <a:gd name="connsiteY5" fmla="*/ 0 h 4695287"/>
              <a:gd name="connsiteX0" fmla="*/ 5816820 w 6309432"/>
              <a:gd name="connsiteY0" fmla="*/ 46783 h 4695287"/>
              <a:gd name="connsiteX1" fmla="*/ 6309432 w 6309432"/>
              <a:gd name="connsiteY1" fmla="*/ 21709 h 4695287"/>
              <a:gd name="connsiteX2" fmla="*/ 6309432 w 6309432"/>
              <a:gd name="connsiteY2" fmla="*/ 4695287 h 4695287"/>
              <a:gd name="connsiteX3" fmla="*/ 0 w 6309432"/>
              <a:gd name="connsiteY3" fmla="*/ 4695287 h 4695287"/>
              <a:gd name="connsiteX4" fmla="*/ 0 w 6309432"/>
              <a:gd name="connsiteY4" fmla="*/ 21709 h 4695287"/>
              <a:gd name="connsiteX5" fmla="*/ 485657 w 6309432"/>
              <a:gd name="connsiteY5" fmla="*/ 0 h 4695287"/>
              <a:gd name="connsiteX0" fmla="*/ 5816820 w 6309432"/>
              <a:gd name="connsiteY0" fmla="*/ 46783 h 4695287"/>
              <a:gd name="connsiteX1" fmla="*/ 6309432 w 6309432"/>
              <a:gd name="connsiteY1" fmla="*/ 21709 h 4695287"/>
              <a:gd name="connsiteX2" fmla="*/ 6309432 w 6309432"/>
              <a:gd name="connsiteY2" fmla="*/ 4695287 h 4695287"/>
              <a:gd name="connsiteX3" fmla="*/ 0 w 6309432"/>
              <a:gd name="connsiteY3" fmla="*/ 4695287 h 4695287"/>
              <a:gd name="connsiteX4" fmla="*/ 0 w 6309432"/>
              <a:gd name="connsiteY4" fmla="*/ 21709 h 4695287"/>
              <a:gd name="connsiteX5" fmla="*/ 485657 w 6309432"/>
              <a:gd name="connsiteY5" fmla="*/ 0 h 4695287"/>
              <a:gd name="connsiteX0" fmla="*/ 5816820 w 6309432"/>
              <a:gd name="connsiteY0" fmla="*/ 36151 h 4695287"/>
              <a:gd name="connsiteX1" fmla="*/ 6309432 w 6309432"/>
              <a:gd name="connsiteY1" fmla="*/ 21709 h 4695287"/>
              <a:gd name="connsiteX2" fmla="*/ 6309432 w 6309432"/>
              <a:gd name="connsiteY2" fmla="*/ 4695287 h 4695287"/>
              <a:gd name="connsiteX3" fmla="*/ 0 w 6309432"/>
              <a:gd name="connsiteY3" fmla="*/ 4695287 h 4695287"/>
              <a:gd name="connsiteX4" fmla="*/ 0 w 6309432"/>
              <a:gd name="connsiteY4" fmla="*/ 21709 h 4695287"/>
              <a:gd name="connsiteX5" fmla="*/ 485657 w 6309432"/>
              <a:gd name="connsiteY5" fmla="*/ 0 h 4695287"/>
              <a:gd name="connsiteX0" fmla="*/ 5838085 w 6309432"/>
              <a:gd name="connsiteY0" fmla="*/ 0 h 4701666"/>
              <a:gd name="connsiteX1" fmla="*/ 6309432 w 6309432"/>
              <a:gd name="connsiteY1" fmla="*/ 28088 h 4701666"/>
              <a:gd name="connsiteX2" fmla="*/ 6309432 w 6309432"/>
              <a:gd name="connsiteY2" fmla="*/ 4701666 h 4701666"/>
              <a:gd name="connsiteX3" fmla="*/ 0 w 6309432"/>
              <a:gd name="connsiteY3" fmla="*/ 4701666 h 4701666"/>
              <a:gd name="connsiteX4" fmla="*/ 0 w 6309432"/>
              <a:gd name="connsiteY4" fmla="*/ 28088 h 4701666"/>
              <a:gd name="connsiteX5" fmla="*/ 485657 w 6309432"/>
              <a:gd name="connsiteY5" fmla="*/ 6379 h 4701666"/>
              <a:gd name="connsiteX0" fmla="*/ 5880615 w 6309432"/>
              <a:gd name="connsiteY0" fmla="*/ 25518 h 4695287"/>
              <a:gd name="connsiteX1" fmla="*/ 6309432 w 6309432"/>
              <a:gd name="connsiteY1" fmla="*/ 21709 h 4695287"/>
              <a:gd name="connsiteX2" fmla="*/ 6309432 w 6309432"/>
              <a:gd name="connsiteY2" fmla="*/ 4695287 h 4695287"/>
              <a:gd name="connsiteX3" fmla="*/ 0 w 6309432"/>
              <a:gd name="connsiteY3" fmla="*/ 4695287 h 4695287"/>
              <a:gd name="connsiteX4" fmla="*/ 0 w 6309432"/>
              <a:gd name="connsiteY4" fmla="*/ 21709 h 4695287"/>
              <a:gd name="connsiteX5" fmla="*/ 485657 w 6309432"/>
              <a:gd name="connsiteY5" fmla="*/ 0 h 4695287"/>
              <a:gd name="connsiteX0" fmla="*/ 5880615 w 6309432"/>
              <a:gd name="connsiteY0" fmla="*/ 46783 h 4716552"/>
              <a:gd name="connsiteX1" fmla="*/ 6309432 w 6309432"/>
              <a:gd name="connsiteY1" fmla="*/ 42974 h 4716552"/>
              <a:gd name="connsiteX2" fmla="*/ 6309432 w 6309432"/>
              <a:gd name="connsiteY2" fmla="*/ 4716552 h 4716552"/>
              <a:gd name="connsiteX3" fmla="*/ 0 w 6309432"/>
              <a:gd name="connsiteY3" fmla="*/ 4716552 h 4716552"/>
              <a:gd name="connsiteX4" fmla="*/ 0 w 6309432"/>
              <a:gd name="connsiteY4" fmla="*/ 42974 h 4716552"/>
              <a:gd name="connsiteX5" fmla="*/ 315536 w 6309432"/>
              <a:gd name="connsiteY5" fmla="*/ 0 h 4716552"/>
              <a:gd name="connsiteX0" fmla="*/ 5880615 w 6309432"/>
              <a:gd name="connsiteY0" fmla="*/ 4253 h 4674022"/>
              <a:gd name="connsiteX1" fmla="*/ 6309432 w 6309432"/>
              <a:gd name="connsiteY1" fmla="*/ 444 h 4674022"/>
              <a:gd name="connsiteX2" fmla="*/ 6309432 w 6309432"/>
              <a:gd name="connsiteY2" fmla="*/ 4674022 h 4674022"/>
              <a:gd name="connsiteX3" fmla="*/ 0 w 6309432"/>
              <a:gd name="connsiteY3" fmla="*/ 4674022 h 4674022"/>
              <a:gd name="connsiteX4" fmla="*/ 0 w 6309432"/>
              <a:gd name="connsiteY4" fmla="*/ 444 h 4674022"/>
              <a:gd name="connsiteX5" fmla="*/ 315536 w 6309432"/>
              <a:gd name="connsiteY5" fmla="*/ 0 h 4674022"/>
              <a:gd name="connsiteX0" fmla="*/ 6018838 w 6309432"/>
              <a:gd name="connsiteY0" fmla="*/ 4253 h 4674022"/>
              <a:gd name="connsiteX1" fmla="*/ 6309432 w 6309432"/>
              <a:gd name="connsiteY1" fmla="*/ 444 h 4674022"/>
              <a:gd name="connsiteX2" fmla="*/ 6309432 w 6309432"/>
              <a:gd name="connsiteY2" fmla="*/ 4674022 h 4674022"/>
              <a:gd name="connsiteX3" fmla="*/ 0 w 6309432"/>
              <a:gd name="connsiteY3" fmla="*/ 4674022 h 4674022"/>
              <a:gd name="connsiteX4" fmla="*/ 0 w 6309432"/>
              <a:gd name="connsiteY4" fmla="*/ 444 h 4674022"/>
              <a:gd name="connsiteX5" fmla="*/ 315536 w 6309432"/>
              <a:gd name="connsiteY5" fmla="*/ 0 h 467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09432" h="4674022">
                <a:moveTo>
                  <a:pt x="6018838" y="4253"/>
                </a:moveTo>
                <a:lnTo>
                  <a:pt x="6309432" y="444"/>
                </a:lnTo>
                <a:lnTo>
                  <a:pt x="6309432" y="4674022"/>
                </a:lnTo>
                <a:lnTo>
                  <a:pt x="0" y="4674022"/>
                </a:lnTo>
                <a:lnTo>
                  <a:pt x="0" y="444"/>
                </a:lnTo>
                <a:lnTo>
                  <a:pt x="315536" y="0"/>
                </a:lnTo>
              </a:path>
            </a:pathLst>
          </a:custGeom>
          <a:no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1" name="文本占位符 3">
            <a:extLst>
              <a:ext uri="{FF2B5EF4-FFF2-40B4-BE49-F238E27FC236}">
                <a16:creationId xmlns:a16="http://schemas.microsoft.com/office/drawing/2014/main" id="{6FE3F1E3-9BAE-D83D-CBE5-322E271A4F54}"/>
              </a:ext>
            </a:extLst>
          </p:cNvPr>
          <p:cNvSpPr txBox="1"/>
          <p:nvPr/>
        </p:nvSpPr>
        <p:spPr>
          <a:xfrm>
            <a:off x="568857" y="6142008"/>
            <a:ext cx="11581765" cy="44831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8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ltLang="zh-CN" dirty="0">
                <a:solidFill>
                  <a:prstClr val="white">
                    <a:lumMod val="50000"/>
                  </a:prstClr>
                </a:solidFill>
                <a:latin typeface="Arial" panose="020B0604020202020204" pitchFamily="34" charset="0"/>
                <a:ea typeface="黑体" panose="02010609060101010101" pitchFamily="49" charset="-122"/>
                <a:cs typeface="Arial" panose="020B0604020202020204" pitchFamily="34" charset="0"/>
              </a:rPr>
              <a:t>6</a:t>
            </a:r>
            <a:r>
              <a:rPr kumimoji="0" lang="en-US" altLang="zh-CN"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黑体" panose="02010609060101010101" pitchFamily="49" charset="-122"/>
                <a:cs typeface="Arial" panose="020B0604020202020204" pitchFamily="34" charset="0"/>
              </a:rPr>
              <a:t>. </a:t>
            </a:r>
            <a:r>
              <a:rPr kumimoji="0" lang="zh-CN" altLang="en-US"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黑体" panose="02010609060101010101" pitchFamily="49" charset="-122"/>
                <a:cs typeface="Arial" panose="020B0604020202020204" pitchFamily="34" charset="0"/>
              </a:rPr>
              <a:t>枸橼酸戈来雷塞片药品说明书  </a:t>
            </a:r>
            <a:r>
              <a:rPr kumimoji="0" lang="en-US" altLang="zh-CN"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黑体" panose="02010609060101010101" pitchFamily="49" charset="-122"/>
                <a:cs typeface="Arial" panose="020B0604020202020204" pitchFamily="34" charset="0"/>
              </a:rPr>
              <a:t>2. </a:t>
            </a:r>
            <a:r>
              <a:rPr kumimoji="0" lang="zh-CN" altLang="en-US"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黑体" panose="02010609060101010101" pitchFamily="49" charset="-122"/>
                <a:cs typeface="Arial" panose="020B0604020202020204" pitchFamily="34" charset="0"/>
              </a:rPr>
              <a:t>氟泽雷塞药品说明书   </a:t>
            </a:r>
            <a:r>
              <a:rPr kumimoji="0" lang="en-US" altLang="zh-CN"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黑体" panose="02010609060101010101" pitchFamily="49" charset="-122"/>
                <a:cs typeface="Arial" panose="020B0604020202020204" pitchFamily="34" charset="0"/>
              </a:rPr>
              <a:t>3. </a:t>
            </a:r>
            <a:r>
              <a:rPr kumimoji="0" lang="zh-CN" altLang="en-US"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黑体" panose="02010609060101010101" pitchFamily="49" charset="-122"/>
                <a:cs typeface="Arial" panose="020B0604020202020204" pitchFamily="34" charset="0"/>
              </a:rPr>
              <a:t>格索雷塞药品说明书</a:t>
            </a:r>
          </a:p>
        </p:txBody>
      </p:sp>
      <p:sp>
        <p:nvSpPr>
          <p:cNvPr id="27" name="Rectangle 65">
            <a:extLst>
              <a:ext uri="{FF2B5EF4-FFF2-40B4-BE49-F238E27FC236}">
                <a16:creationId xmlns:a16="http://schemas.microsoft.com/office/drawing/2014/main" id="{D778ECA1-7F9E-E6F8-ED5E-AD8F973A3A01}"/>
              </a:ext>
            </a:extLst>
          </p:cNvPr>
          <p:cNvSpPr/>
          <p:nvPr/>
        </p:nvSpPr>
        <p:spPr>
          <a:xfrm>
            <a:off x="7237445" y="3438101"/>
            <a:ext cx="3359150" cy="355681"/>
          </a:xfrm>
          <a:prstGeom prst="rect">
            <a:avLst/>
          </a:prstGeom>
          <a:solidFill>
            <a:sysClr val="window" lastClr="FFFFFF"/>
          </a:solidFill>
          <a:ln>
            <a:noFill/>
          </a:ln>
          <a:effectLst>
            <a:outerShdw blurRad="50800" dist="38100" dir="2700000" algn="tl" rotWithShape="0">
              <a:prstClr val="black">
                <a:alpha val="40000"/>
              </a:prstClr>
            </a:outerShdw>
          </a:effectLst>
        </p:spPr>
        <p:txBody>
          <a:bodyPr wrap="square">
            <a:noAutofit/>
          </a:bodyPr>
          <a:lstStyle>
            <a:defPPr>
              <a:defRPr lang="en-US"/>
            </a:defPPr>
            <a:lvl1pPr marL="0" algn="l" defTabSz="914400" rtl="0" eaLnBrk="1" latinLnBrk="0" hangingPunct="1">
              <a:defRPr sz="1900" kern="1200">
                <a:solidFill>
                  <a:srgbClr val="0B4055"/>
                </a:solidFill>
                <a:latin typeface="Raleway" pitchFamily="34" charset="0"/>
                <a:ea typeface="+mn-ea"/>
                <a:cs typeface="+mn-ea"/>
              </a:defRPr>
            </a:lvl1pPr>
            <a:lvl2pPr marL="457200" algn="l" defTabSz="914400" rtl="0" eaLnBrk="1" latinLnBrk="0" hangingPunct="1">
              <a:defRPr sz="1900" kern="1200">
                <a:solidFill>
                  <a:srgbClr val="0B4055"/>
                </a:solidFill>
                <a:latin typeface="Raleway" pitchFamily="34" charset="0"/>
                <a:ea typeface="+mn-ea"/>
                <a:cs typeface="+mn-ea"/>
              </a:defRPr>
            </a:lvl2pPr>
            <a:lvl3pPr marL="914400" algn="l" defTabSz="914400" rtl="0" eaLnBrk="1" latinLnBrk="0" hangingPunct="1">
              <a:defRPr sz="1900" kern="1200">
                <a:solidFill>
                  <a:srgbClr val="0B4055"/>
                </a:solidFill>
                <a:latin typeface="Raleway" pitchFamily="34" charset="0"/>
                <a:ea typeface="+mn-ea"/>
                <a:cs typeface="+mn-ea"/>
              </a:defRPr>
            </a:lvl3pPr>
            <a:lvl4pPr marL="1371600" algn="l" defTabSz="914400" rtl="0" eaLnBrk="1" latinLnBrk="0" hangingPunct="1">
              <a:defRPr sz="1900" kern="1200">
                <a:solidFill>
                  <a:srgbClr val="0B4055"/>
                </a:solidFill>
                <a:latin typeface="Raleway" pitchFamily="34" charset="0"/>
                <a:ea typeface="+mn-ea"/>
                <a:cs typeface="+mn-ea"/>
              </a:defRPr>
            </a:lvl4pPr>
            <a:lvl5pPr marL="1828165" algn="l" defTabSz="914400" rtl="0" eaLnBrk="1" latinLnBrk="0" hangingPunct="1">
              <a:defRPr sz="1900" kern="1200">
                <a:solidFill>
                  <a:srgbClr val="0B4055"/>
                </a:solidFill>
                <a:latin typeface="Raleway" pitchFamily="34" charset="0"/>
                <a:ea typeface="+mn-ea"/>
                <a:cs typeface="+mn-ea"/>
              </a:defRPr>
            </a:lvl5pPr>
            <a:lvl6pPr marL="2285365" algn="l" defTabSz="914400" rtl="0" eaLnBrk="1" latinLnBrk="0" hangingPunct="1">
              <a:defRPr sz="1900" kern="1200">
                <a:solidFill>
                  <a:srgbClr val="0B4055"/>
                </a:solidFill>
                <a:latin typeface="Raleway" pitchFamily="34" charset="0"/>
                <a:ea typeface="+mn-ea"/>
                <a:cs typeface="+mn-ea"/>
              </a:defRPr>
            </a:lvl6pPr>
            <a:lvl7pPr marL="2742565" algn="l" defTabSz="914400" rtl="0" eaLnBrk="1" latinLnBrk="0" hangingPunct="1">
              <a:defRPr sz="1900" kern="1200">
                <a:solidFill>
                  <a:srgbClr val="0B4055"/>
                </a:solidFill>
                <a:latin typeface="Raleway" pitchFamily="34" charset="0"/>
                <a:ea typeface="+mn-ea"/>
                <a:cs typeface="+mn-ea"/>
              </a:defRPr>
            </a:lvl7pPr>
            <a:lvl8pPr marL="3199765" algn="l" defTabSz="914400" rtl="0" eaLnBrk="1" latinLnBrk="0" hangingPunct="1">
              <a:defRPr sz="1900" kern="1200">
                <a:solidFill>
                  <a:srgbClr val="0B4055"/>
                </a:solidFill>
                <a:latin typeface="Raleway" pitchFamily="34" charset="0"/>
                <a:ea typeface="+mn-ea"/>
                <a:cs typeface="+mn-ea"/>
              </a:defRPr>
            </a:lvl8pPr>
          </a:lstStyle>
          <a:p>
            <a:pPr marL="0" marR="0" lvl="0" indent="0" algn="ctr" defTabSz="685800" rtl="0" eaLnBrk="1" fontAlgn="auto" latinLnBrk="0" hangingPunct="1">
              <a:lnSpc>
                <a:spcPct val="125000"/>
              </a:lnSpc>
              <a:spcBef>
                <a:spcPts val="0"/>
              </a:spcBef>
              <a:spcAft>
                <a:spcPts val="0"/>
              </a:spcAft>
              <a:buClrTx/>
              <a:buSzTx/>
              <a:buFontTx/>
              <a:buNone/>
              <a:tabLst/>
              <a:defRPr/>
            </a:pPr>
            <a:r>
              <a:rPr kumimoji="0" lang="zh-CN" altLang="en-US" sz="1800" b="1" i="0" u="none" strike="noStrike" kern="1200" cap="none" spc="0" normalizeH="0" baseline="0" noProof="1">
                <a:ln>
                  <a:noFill/>
                </a:ln>
                <a:solidFill>
                  <a:srgbClr val="C2DFE5">
                    <a:lumMod val="10000"/>
                  </a:srgbClr>
                </a:solidFill>
                <a:effectLst/>
                <a:uLnTx/>
                <a:uFillTx/>
                <a:latin typeface="Times New Roman" panose="02020603050405020304" charset="0"/>
                <a:ea typeface="华文中宋" panose="02010600040101010101" pitchFamily="2" charset="-122"/>
                <a:cs typeface="Times New Roman" panose="02020603050405020304" charset="0"/>
              </a:rPr>
              <a:t>各疗法</a:t>
            </a:r>
            <a:r>
              <a:rPr kumimoji="0" lang="en-US" altLang="zh-CN" sz="1800" b="1" i="0" u="none" strike="noStrike" kern="1200" cap="none" spc="0" normalizeH="0" baseline="0" noProof="0" dirty="0">
                <a:ln>
                  <a:noFill/>
                </a:ln>
                <a:solidFill>
                  <a:srgbClr val="C2DFE5">
                    <a:lumMod val="10000"/>
                  </a:srgbClr>
                </a:solidFill>
                <a:effectLst/>
                <a:uLnTx/>
                <a:uFillTx/>
                <a:latin typeface="Times New Roman" panose="02020603050405020304" charset="0"/>
                <a:ea typeface="华文中宋" panose="02010600040101010101" pitchFamily="2" charset="-122"/>
                <a:cs typeface="Times New Roman" panose="02020603050405020304" charset="0"/>
                <a:sym typeface="+mn-ea"/>
              </a:rPr>
              <a:t>SUCRA</a:t>
            </a:r>
            <a:r>
              <a:rPr kumimoji="0" lang="zh-CN" altLang="en-US" sz="1800" b="1" i="0" u="none" strike="noStrike" kern="1200" cap="none" spc="0" normalizeH="0" baseline="0" noProof="0" dirty="0">
                <a:ln>
                  <a:noFill/>
                </a:ln>
                <a:solidFill>
                  <a:srgbClr val="C2DFE5">
                    <a:lumMod val="10000"/>
                  </a:srgbClr>
                </a:solidFill>
                <a:effectLst/>
                <a:uLnTx/>
                <a:uFillTx/>
                <a:latin typeface="Times New Roman" panose="02020603050405020304" charset="0"/>
                <a:ea typeface="华文中宋" panose="02010600040101010101" pitchFamily="2" charset="-122"/>
                <a:cs typeface="Times New Roman" panose="02020603050405020304" charset="0"/>
                <a:sym typeface="+mn-ea"/>
              </a:rPr>
              <a:t>评分</a:t>
            </a:r>
            <a:endParaRPr kumimoji="0" lang="zh-CN" altLang="en-US" sz="1800" b="1" i="0" u="none" strike="noStrike" kern="1200" cap="none" spc="0" normalizeH="0" baseline="0" noProof="1">
              <a:ln>
                <a:noFill/>
              </a:ln>
              <a:solidFill>
                <a:srgbClr val="C2DFE5">
                  <a:lumMod val="10000"/>
                </a:srgbClr>
              </a:solidFill>
              <a:effectLst/>
              <a:uLnTx/>
              <a:uFillTx/>
              <a:latin typeface="Times New Roman" panose="02020603050405020304" charset="0"/>
              <a:ea typeface="华文中宋" panose="02010600040101010101" pitchFamily="2" charset="-122"/>
              <a:cs typeface="Times New Roman" panose="02020603050405020304" charset="0"/>
            </a:endParaRPr>
          </a:p>
        </p:txBody>
      </p:sp>
      <p:grpSp>
        <p:nvGrpSpPr>
          <p:cNvPr id="30" name="组合 29">
            <a:extLst>
              <a:ext uri="{FF2B5EF4-FFF2-40B4-BE49-F238E27FC236}">
                <a16:creationId xmlns:a16="http://schemas.microsoft.com/office/drawing/2014/main" id="{B4FCB02E-1293-EF0E-DD4A-F21B7205AC7E}"/>
              </a:ext>
            </a:extLst>
          </p:cNvPr>
          <p:cNvGrpSpPr/>
          <p:nvPr/>
        </p:nvGrpSpPr>
        <p:grpSpPr>
          <a:xfrm>
            <a:off x="6060693" y="3812441"/>
            <a:ext cx="5712655" cy="1647099"/>
            <a:chOff x="7926" y="3765"/>
            <a:chExt cx="10301" cy="6063"/>
          </a:xfrm>
        </p:grpSpPr>
        <p:graphicFrame>
          <p:nvGraphicFramePr>
            <p:cNvPr id="36" name="图表 35">
              <a:extLst>
                <a:ext uri="{FF2B5EF4-FFF2-40B4-BE49-F238E27FC236}">
                  <a16:creationId xmlns:a16="http://schemas.microsoft.com/office/drawing/2014/main" id="{78097B58-DE98-E8A3-9E2A-169D44540A92}"/>
                </a:ext>
              </a:extLst>
            </p:cNvPr>
            <p:cNvGraphicFramePr/>
            <p:nvPr/>
          </p:nvGraphicFramePr>
          <p:xfrm>
            <a:off x="7926" y="3765"/>
            <a:ext cx="10301" cy="5601"/>
          </p:xfrm>
          <a:graphic>
            <a:graphicData uri="http://schemas.openxmlformats.org/drawingml/2006/chart">
              <c:chart xmlns:c="http://schemas.openxmlformats.org/drawingml/2006/chart" xmlns:r="http://schemas.openxmlformats.org/officeDocument/2006/relationships" r:id="rId4"/>
            </a:graphicData>
          </a:graphic>
        </p:graphicFrame>
        <p:pic>
          <p:nvPicPr>
            <p:cNvPr id="37" name="图片 14" descr="金牌">
              <a:extLst>
                <a:ext uri="{FF2B5EF4-FFF2-40B4-BE49-F238E27FC236}">
                  <a16:creationId xmlns:a16="http://schemas.microsoft.com/office/drawing/2014/main" id="{E6C6BC5D-5366-A84A-30CC-419BD63383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34" y="8203"/>
              <a:ext cx="812" cy="918"/>
            </a:xfrm>
            <a:prstGeom prst="rect">
              <a:avLst/>
            </a:prstGeom>
          </p:spPr>
        </p:pic>
        <p:grpSp>
          <p:nvGrpSpPr>
            <p:cNvPr id="39" name="组合 38">
              <a:extLst>
                <a:ext uri="{FF2B5EF4-FFF2-40B4-BE49-F238E27FC236}">
                  <a16:creationId xmlns:a16="http://schemas.microsoft.com/office/drawing/2014/main" id="{F7EE564E-3B2A-01AE-97A7-DB94A2031655}"/>
                </a:ext>
              </a:extLst>
            </p:cNvPr>
            <p:cNvGrpSpPr/>
            <p:nvPr/>
          </p:nvGrpSpPr>
          <p:grpSpPr>
            <a:xfrm>
              <a:off x="9246" y="8832"/>
              <a:ext cx="6659" cy="996"/>
              <a:chOff x="9246" y="8832"/>
              <a:chExt cx="6659" cy="996"/>
            </a:xfrm>
          </p:grpSpPr>
          <p:sp>
            <p:nvSpPr>
              <p:cNvPr id="40" name="圆角矩形 3">
                <a:extLst>
                  <a:ext uri="{FF2B5EF4-FFF2-40B4-BE49-F238E27FC236}">
                    <a16:creationId xmlns:a16="http://schemas.microsoft.com/office/drawing/2014/main" id="{118663AA-FD03-6C36-4A9D-B37ED290D54A}"/>
                  </a:ext>
                </a:extLst>
              </p:cNvPr>
              <p:cNvSpPr/>
              <p:nvPr/>
            </p:nvSpPr>
            <p:spPr>
              <a:xfrm>
                <a:off x="9246" y="9144"/>
                <a:ext cx="1359" cy="684"/>
              </a:xfrm>
              <a:prstGeom prst="roundRect">
                <a:avLst/>
              </a:prstGeom>
              <a:no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b="1">
                    <a:solidFill>
                      <a:srgbClr val="C00000"/>
                    </a:solidFill>
                    <a:latin typeface="Times New Roman" panose="02020603050405020304" charset="0"/>
                    <a:cs typeface="Times New Roman" panose="02020603050405020304" charset="0"/>
                  </a:rPr>
                  <a:t>1.06</a:t>
                </a:r>
              </a:p>
            </p:txBody>
          </p:sp>
          <p:sp>
            <p:nvSpPr>
              <p:cNvPr id="41" name="圆角矩形 4">
                <a:extLst>
                  <a:ext uri="{FF2B5EF4-FFF2-40B4-BE49-F238E27FC236}">
                    <a16:creationId xmlns:a16="http://schemas.microsoft.com/office/drawing/2014/main" id="{DD33A4E4-298B-FC46-E81C-30F21BB0925B}"/>
                  </a:ext>
                </a:extLst>
              </p:cNvPr>
              <p:cNvSpPr/>
              <p:nvPr/>
            </p:nvSpPr>
            <p:spPr>
              <a:xfrm>
                <a:off x="12003" y="9144"/>
                <a:ext cx="1359" cy="684"/>
              </a:xfrm>
              <a:prstGeom prst="roundRect">
                <a:avLst/>
              </a:prstGeom>
              <a:no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b="1">
                    <a:solidFill>
                      <a:srgbClr val="C00000"/>
                    </a:solidFill>
                    <a:latin typeface="Times New Roman" panose="02020603050405020304" charset="0"/>
                    <a:cs typeface="Times New Roman" panose="02020603050405020304" charset="0"/>
                  </a:rPr>
                  <a:t>1.04</a:t>
                </a:r>
              </a:p>
            </p:txBody>
          </p:sp>
          <p:sp>
            <p:nvSpPr>
              <p:cNvPr id="42" name="圆角矩形 5">
                <a:extLst>
                  <a:ext uri="{FF2B5EF4-FFF2-40B4-BE49-F238E27FC236}">
                    <a16:creationId xmlns:a16="http://schemas.microsoft.com/office/drawing/2014/main" id="{7C1F333D-0F7C-D376-EAF9-FD1C54865A41}"/>
                  </a:ext>
                </a:extLst>
              </p:cNvPr>
              <p:cNvSpPr/>
              <p:nvPr/>
            </p:nvSpPr>
            <p:spPr>
              <a:xfrm>
                <a:off x="14546" y="9133"/>
                <a:ext cx="1359" cy="684"/>
              </a:xfrm>
              <a:prstGeom prst="roundRect">
                <a:avLst/>
              </a:prstGeom>
              <a:no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b="1">
                    <a:solidFill>
                      <a:srgbClr val="C00000"/>
                    </a:solidFill>
                    <a:latin typeface="Times New Roman" panose="02020603050405020304" charset="0"/>
                    <a:cs typeface="Times New Roman" panose="02020603050405020304" charset="0"/>
                  </a:rPr>
                  <a:t>0.96</a:t>
                </a:r>
              </a:p>
            </p:txBody>
          </p:sp>
          <p:sp>
            <p:nvSpPr>
              <p:cNvPr id="43" name="文本框 42">
                <a:extLst>
                  <a:ext uri="{FF2B5EF4-FFF2-40B4-BE49-F238E27FC236}">
                    <a16:creationId xmlns:a16="http://schemas.microsoft.com/office/drawing/2014/main" id="{4E210C76-043A-E927-D08D-7A0CA3273D1B}"/>
                  </a:ext>
                </a:extLst>
              </p:cNvPr>
              <p:cNvSpPr txBox="1"/>
              <p:nvPr/>
            </p:nvSpPr>
            <p:spPr>
              <a:xfrm>
                <a:off x="10977" y="8832"/>
                <a:ext cx="1137" cy="643"/>
              </a:xfrm>
              <a:prstGeom prst="rect">
                <a:avLst/>
              </a:prstGeom>
              <a:noFill/>
            </p:spPr>
            <p:txBody>
              <a:bodyPr wrap="square" rtlCol="0">
                <a:spAutoFit/>
              </a:bodyPr>
              <a:lstStyle/>
              <a:p>
                <a:r>
                  <a:rPr lang="zh-CN" altLang="en-US" b="1" dirty="0"/>
                  <a:t>＞</a:t>
                </a:r>
              </a:p>
            </p:txBody>
          </p:sp>
          <p:sp>
            <p:nvSpPr>
              <p:cNvPr id="44" name="文本框 43">
                <a:extLst>
                  <a:ext uri="{FF2B5EF4-FFF2-40B4-BE49-F238E27FC236}">
                    <a16:creationId xmlns:a16="http://schemas.microsoft.com/office/drawing/2014/main" id="{170FF875-D585-C8EE-B6B7-D9E80E93E235}"/>
                  </a:ext>
                </a:extLst>
              </p:cNvPr>
              <p:cNvSpPr txBox="1"/>
              <p:nvPr/>
            </p:nvSpPr>
            <p:spPr>
              <a:xfrm>
                <a:off x="13409" y="8872"/>
                <a:ext cx="1137" cy="643"/>
              </a:xfrm>
              <a:prstGeom prst="rect">
                <a:avLst/>
              </a:prstGeom>
              <a:noFill/>
            </p:spPr>
            <p:txBody>
              <a:bodyPr wrap="square" rtlCol="0">
                <a:spAutoFit/>
              </a:bodyPr>
              <a:lstStyle/>
              <a:p>
                <a:r>
                  <a:rPr lang="zh-CN" altLang="en-US" b="1" dirty="0"/>
                  <a:t>＞</a:t>
                </a:r>
              </a:p>
            </p:txBody>
          </p:sp>
        </p:grpSp>
      </p:grpSp>
      <p:sp>
        <p:nvSpPr>
          <p:cNvPr id="45" name="文本框 44">
            <a:extLst>
              <a:ext uri="{FF2B5EF4-FFF2-40B4-BE49-F238E27FC236}">
                <a16:creationId xmlns:a16="http://schemas.microsoft.com/office/drawing/2014/main" id="{F817A2F1-7712-705F-17F4-45C98CFCB18E}"/>
              </a:ext>
            </a:extLst>
          </p:cNvPr>
          <p:cNvSpPr txBox="1"/>
          <p:nvPr/>
        </p:nvSpPr>
        <p:spPr>
          <a:xfrm>
            <a:off x="6037127" y="5475818"/>
            <a:ext cx="558601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mn-cs"/>
              </a:rPr>
              <a:t>戈来雷塞在安全性</a:t>
            </a:r>
            <a:r>
              <a:rPr kumimoji="0" lang="en-US" altLang="zh-CN" sz="14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mn-cs"/>
              </a:rPr>
              <a:t>SUCRA</a:t>
            </a:r>
            <a:r>
              <a:rPr kumimoji="0" lang="zh-CN" altLang="en-US" sz="14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mn-cs"/>
              </a:rPr>
              <a:t>评分中</a:t>
            </a:r>
            <a:r>
              <a:rPr kumimoji="0" lang="zh-CN" altLang="en-US" sz="1400" b="1" i="0" u="none" strike="noStrike" kern="1200" cap="none" spc="0" normalizeH="0" baseline="0" noProof="0" dirty="0">
                <a:ln>
                  <a:noFill/>
                </a:ln>
                <a:solidFill>
                  <a:srgbClr val="DC4979"/>
                </a:solidFill>
                <a:effectLst/>
                <a:uLnTx/>
                <a:uFillTx/>
                <a:latin typeface="华文中宋" panose="02010600040101010101" pitchFamily="2" charset="-122"/>
                <a:ea typeface="华文中宋" panose="02010600040101010101" pitchFamily="2" charset="-122"/>
                <a:cs typeface="+mn-cs"/>
              </a:rPr>
              <a:t>排名第一</a:t>
            </a:r>
            <a:r>
              <a:rPr kumimoji="0" lang="zh-CN" altLang="en-US" sz="14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mn-cs"/>
              </a:rPr>
              <a:t>，</a:t>
            </a:r>
            <a:r>
              <a:rPr kumimoji="0" lang="en-US" altLang="zh-CN" sz="1400" b="0" i="0" u="none" strike="noStrike" kern="1200" cap="none" spc="0" normalizeH="0" baseline="0" noProof="0" dirty="0" err="1">
                <a:ln>
                  <a:noFill/>
                </a:ln>
                <a:solidFill>
                  <a:prstClr val="black"/>
                </a:solidFill>
                <a:effectLst/>
                <a:uLnTx/>
                <a:uFillTx/>
                <a:latin typeface="华文中宋" panose="02010600040101010101" pitchFamily="2" charset="-122"/>
                <a:ea typeface="华文中宋" panose="02010600040101010101" pitchFamily="2" charset="-122"/>
                <a:cs typeface="+mn-cs"/>
              </a:rPr>
              <a:t>mPFS</a:t>
            </a:r>
            <a:r>
              <a:rPr kumimoji="0" lang="zh-CN" altLang="en-US" sz="14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mn-cs"/>
              </a:rPr>
              <a:t>与安全性综合评分总分最高，</a:t>
            </a:r>
            <a:r>
              <a:rPr kumimoji="0" lang="zh-CN" altLang="en-US" sz="1400" b="1" i="0" u="none" strike="noStrike" kern="1200" cap="none" spc="0" normalizeH="0" baseline="0" noProof="0" dirty="0">
                <a:ln>
                  <a:noFill/>
                </a:ln>
                <a:solidFill>
                  <a:srgbClr val="DC4979"/>
                </a:solidFill>
                <a:effectLst/>
                <a:uLnTx/>
                <a:uFillTx/>
                <a:latin typeface="华文中宋" panose="02010600040101010101" pitchFamily="2" charset="-122"/>
                <a:ea typeface="华文中宋" panose="02010600040101010101" pitchFamily="2" charset="-122"/>
                <a:cs typeface="+mn-cs"/>
              </a:rPr>
              <a:t>整体获益优势突出</a:t>
            </a:r>
          </a:p>
          <a:p>
            <a:endParaRPr lang="zh-CN" altLang="en-US" sz="1600" u="sng" dirty="0">
              <a:solidFill>
                <a:prstClr val="black"/>
              </a:solidFill>
              <a:latin typeface="华文中宋" panose="02010600040101010101" pitchFamily="2" charset="-122"/>
              <a:ea typeface="华文中宋" panose="02010600040101010101" pitchFamily="2" charset="-122"/>
            </a:endParaRPr>
          </a:p>
        </p:txBody>
      </p:sp>
      <p:sp>
        <p:nvSpPr>
          <p:cNvPr id="48" name="文本框 47">
            <a:extLst>
              <a:ext uri="{FF2B5EF4-FFF2-40B4-BE49-F238E27FC236}">
                <a16:creationId xmlns:a16="http://schemas.microsoft.com/office/drawing/2014/main" id="{63104A78-3826-5009-E98E-8A3415A0AA32}"/>
              </a:ext>
            </a:extLst>
          </p:cNvPr>
          <p:cNvSpPr txBox="1"/>
          <p:nvPr/>
        </p:nvSpPr>
        <p:spPr>
          <a:xfrm>
            <a:off x="6060693" y="5925436"/>
            <a:ext cx="6884035" cy="215444"/>
          </a:xfrm>
          <a:prstGeom prst="rect">
            <a:avLst/>
          </a:prstGeom>
          <a:noFill/>
        </p:spPr>
        <p:txBody>
          <a:bodyPr wrap="square" rtlCol="0">
            <a:spAutoFit/>
          </a:bodyPr>
          <a:lstStyle/>
          <a:p>
            <a:r>
              <a:rPr lang="en-US" altLang="zh-CN" sz="800" b="1" dirty="0">
                <a:solidFill>
                  <a:srgbClr val="C2DFE5">
                    <a:lumMod val="10000"/>
                  </a:srgbClr>
                </a:solidFill>
                <a:latin typeface="Times New Roman" panose="02020603050405020304" charset="0"/>
                <a:ea typeface="华文中宋" panose="02010600040101010101" pitchFamily="2" charset="-122"/>
                <a:cs typeface="Times New Roman" panose="02020603050405020304" charset="0"/>
                <a:sym typeface="+mn-ea"/>
              </a:rPr>
              <a:t>SUCRA</a:t>
            </a:r>
            <a:r>
              <a:rPr lang="zh-CN" altLang="en-US" sz="800" b="1" dirty="0">
                <a:solidFill>
                  <a:srgbClr val="C2DFE5">
                    <a:lumMod val="10000"/>
                  </a:srgbClr>
                </a:solidFill>
                <a:latin typeface="Times New Roman" panose="02020603050405020304" charset="0"/>
                <a:ea typeface="华文中宋" panose="02010600040101010101" pitchFamily="2" charset="-122"/>
                <a:cs typeface="Times New Roman" panose="02020603050405020304" charset="0"/>
                <a:sym typeface="+mn-ea"/>
              </a:rPr>
              <a:t>，</a:t>
            </a:r>
            <a:r>
              <a:rPr lang="en-US" altLang="zh-CN" sz="800" dirty="0">
                <a:solidFill>
                  <a:prstClr val="black"/>
                </a:solidFill>
                <a:latin typeface="等线"/>
                <a:ea typeface="等线" panose="02010600030101010101" pitchFamily="2" charset="-122"/>
              </a:rPr>
              <a:t>Surface Under the Cumulative Ranking curve</a:t>
            </a:r>
            <a:r>
              <a:rPr lang="zh-CN" altLang="en-US" sz="800" dirty="0">
                <a:solidFill>
                  <a:prstClr val="black"/>
                </a:solidFill>
                <a:latin typeface="等线"/>
                <a:ea typeface="等线" panose="02010600030101010101" pitchFamily="2" charset="-122"/>
              </a:rPr>
              <a:t>，累计排名曲线下面积</a:t>
            </a:r>
          </a:p>
        </p:txBody>
      </p:sp>
      <p:pic>
        <p:nvPicPr>
          <p:cNvPr id="2" name="图片 1">
            <a:extLst>
              <a:ext uri="{FF2B5EF4-FFF2-40B4-BE49-F238E27FC236}">
                <a16:creationId xmlns:a16="http://schemas.microsoft.com/office/drawing/2014/main" id="{B785683C-64F0-9F87-C39D-2926C8585405}"/>
              </a:ext>
            </a:extLst>
          </p:cNvPr>
          <p:cNvPicPr>
            <a:picLocks noChangeAspect="1"/>
          </p:cNvPicPr>
          <p:nvPr/>
        </p:nvPicPr>
        <p:blipFill>
          <a:blip r:embed="rId7"/>
          <a:stretch>
            <a:fillRect/>
          </a:stretch>
        </p:blipFill>
        <p:spPr>
          <a:xfrm>
            <a:off x="7048971" y="1811787"/>
            <a:ext cx="3513200" cy="1750993"/>
          </a:xfrm>
          <a:prstGeom prst="rect">
            <a:avLst/>
          </a:prstGeom>
        </p:spPr>
      </p:pic>
      <p:sp>
        <p:nvSpPr>
          <p:cNvPr id="31" name="矩形 2">
            <a:extLst>
              <a:ext uri="{FF2B5EF4-FFF2-40B4-BE49-F238E27FC236}">
                <a16:creationId xmlns:a16="http://schemas.microsoft.com/office/drawing/2014/main" id="{75607476-8CC8-7931-FB34-E2C28120144A}"/>
              </a:ext>
            </a:extLst>
          </p:cNvPr>
          <p:cNvSpPr/>
          <p:nvPr/>
        </p:nvSpPr>
        <p:spPr>
          <a:xfrm>
            <a:off x="6030649" y="1562555"/>
            <a:ext cx="5712655" cy="4615153"/>
          </a:xfrm>
          <a:custGeom>
            <a:avLst/>
            <a:gdLst>
              <a:gd name="connsiteX0" fmla="*/ 0 w 6309432"/>
              <a:gd name="connsiteY0" fmla="*/ 0 h 4673578"/>
              <a:gd name="connsiteX1" fmla="*/ 6309432 w 6309432"/>
              <a:gd name="connsiteY1" fmla="*/ 0 h 4673578"/>
              <a:gd name="connsiteX2" fmla="*/ 6309432 w 6309432"/>
              <a:gd name="connsiteY2" fmla="*/ 4673578 h 4673578"/>
              <a:gd name="connsiteX3" fmla="*/ 0 w 6309432"/>
              <a:gd name="connsiteY3" fmla="*/ 4673578 h 4673578"/>
              <a:gd name="connsiteX4" fmla="*/ 0 w 6309432"/>
              <a:gd name="connsiteY4" fmla="*/ 0 h 4673578"/>
              <a:gd name="connsiteX0" fmla="*/ 0 w 6309432"/>
              <a:gd name="connsiteY0" fmla="*/ 28089 h 4701667"/>
              <a:gd name="connsiteX1" fmla="*/ 2733379 w 6309432"/>
              <a:gd name="connsiteY1" fmla="*/ 0 h 4701667"/>
              <a:gd name="connsiteX2" fmla="*/ 6309432 w 6309432"/>
              <a:gd name="connsiteY2" fmla="*/ 28089 h 4701667"/>
              <a:gd name="connsiteX3" fmla="*/ 6309432 w 6309432"/>
              <a:gd name="connsiteY3" fmla="*/ 4701667 h 4701667"/>
              <a:gd name="connsiteX4" fmla="*/ 0 w 6309432"/>
              <a:gd name="connsiteY4" fmla="*/ 4701667 h 4701667"/>
              <a:gd name="connsiteX5" fmla="*/ 0 w 6309432"/>
              <a:gd name="connsiteY5" fmla="*/ 28089 h 4701667"/>
              <a:gd name="connsiteX0" fmla="*/ 2733379 w 6309432"/>
              <a:gd name="connsiteY0" fmla="*/ 0 h 4701667"/>
              <a:gd name="connsiteX1" fmla="*/ 6309432 w 6309432"/>
              <a:gd name="connsiteY1" fmla="*/ 28089 h 4701667"/>
              <a:gd name="connsiteX2" fmla="*/ 6309432 w 6309432"/>
              <a:gd name="connsiteY2" fmla="*/ 4701667 h 4701667"/>
              <a:gd name="connsiteX3" fmla="*/ 0 w 6309432"/>
              <a:gd name="connsiteY3" fmla="*/ 4701667 h 4701667"/>
              <a:gd name="connsiteX4" fmla="*/ 0 w 6309432"/>
              <a:gd name="connsiteY4" fmla="*/ 28089 h 4701667"/>
              <a:gd name="connsiteX5" fmla="*/ 2824819 w 6309432"/>
              <a:gd name="connsiteY5" fmla="*/ 91440 h 4701667"/>
              <a:gd name="connsiteX0" fmla="*/ 2733379 w 6309432"/>
              <a:gd name="connsiteY0" fmla="*/ 0 h 4701667"/>
              <a:gd name="connsiteX1" fmla="*/ 6309432 w 6309432"/>
              <a:gd name="connsiteY1" fmla="*/ 28089 h 4701667"/>
              <a:gd name="connsiteX2" fmla="*/ 6309432 w 6309432"/>
              <a:gd name="connsiteY2" fmla="*/ 4701667 h 4701667"/>
              <a:gd name="connsiteX3" fmla="*/ 0 w 6309432"/>
              <a:gd name="connsiteY3" fmla="*/ 4701667 h 4701667"/>
              <a:gd name="connsiteX4" fmla="*/ 0 w 6309432"/>
              <a:gd name="connsiteY4" fmla="*/ 28089 h 4701667"/>
              <a:gd name="connsiteX5" fmla="*/ 634512 w 6309432"/>
              <a:gd name="connsiteY5" fmla="*/ 38278 h 4701667"/>
              <a:gd name="connsiteX0" fmla="*/ 5465946 w 6309432"/>
              <a:gd name="connsiteY0" fmla="*/ 14441 h 4673578"/>
              <a:gd name="connsiteX1" fmla="*/ 6309432 w 6309432"/>
              <a:gd name="connsiteY1" fmla="*/ 0 h 4673578"/>
              <a:gd name="connsiteX2" fmla="*/ 6309432 w 6309432"/>
              <a:gd name="connsiteY2" fmla="*/ 4673578 h 4673578"/>
              <a:gd name="connsiteX3" fmla="*/ 0 w 6309432"/>
              <a:gd name="connsiteY3" fmla="*/ 4673578 h 4673578"/>
              <a:gd name="connsiteX4" fmla="*/ 0 w 6309432"/>
              <a:gd name="connsiteY4" fmla="*/ 0 h 4673578"/>
              <a:gd name="connsiteX5" fmla="*/ 634512 w 6309432"/>
              <a:gd name="connsiteY5" fmla="*/ 10189 h 4673578"/>
              <a:gd name="connsiteX0" fmla="*/ 5465946 w 6309432"/>
              <a:gd name="connsiteY0" fmla="*/ 36150 h 4695287"/>
              <a:gd name="connsiteX1" fmla="*/ 6309432 w 6309432"/>
              <a:gd name="connsiteY1" fmla="*/ 21709 h 4695287"/>
              <a:gd name="connsiteX2" fmla="*/ 6309432 w 6309432"/>
              <a:gd name="connsiteY2" fmla="*/ 4695287 h 4695287"/>
              <a:gd name="connsiteX3" fmla="*/ 0 w 6309432"/>
              <a:gd name="connsiteY3" fmla="*/ 4695287 h 4695287"/>
              <a:gd name="connsiteX4" fmla="*/ 0 w 6309432"/>
              <a:gd name="connsiteY4" fmla="*/ 21709 h 4695287"/>
              <a:gd name="connsiteX5" fmla="*/ 485657 w 6309432"/>
              <a:gd name="connsiteY5" fmla="*/ 0 h 4695287"/>
              <a:gd name="connsiteX0" fmla="*/ 5816820 w 6309432"/>
              <a:gd name="connsiteY0" fmla="*/ 46783 h 4695287"/>
              <a:gd name="connsiteX1" fmla="*/ 6309432 w 6309432"/>
              <a:gd name="connsiteY1" fmla="*/ 21709 h 4695287"/>
              <a:gd name="connsiteX2" fmla="*/ 6309432 w 6309432"/>
              <a:gd name="connsiteY2" fmla="*/ 4695287 h 4695287"/>
              <a:gd name="connsiteX3" fmla="*/ 0 w 6309432"/>
              <a:gd name="connsiteY3" fmla="*/ 4695287 h 4695287"/>
              <a:gd name="connsiteX4" fmla="*/ 0 w 6309432"/>
              <a:gd name="connsiteY4" fmla="*/ 21709 h 4695287"/>
              <a:gd name="connsiteX5" fmla="*/ 485657 w 6309432"/>
              <a:gd name="connsiteY5" fmla="*/ 0 h 4695287"/>
              <a:gd name="connsiteX0" fmla="*/ 5816820 w 6309432"/>
              <a:gd name="connsiteY0" fmla="*/ 46783 h 4695287"/>
              <a:gd name="connsiteX1" fmla="*/ 6309432 w 6309432"/>
              <a:gd name="connsiteY1" fmla="*/ 21709 h 4695287"/>
              <a:gd name="connsiteX2" fmla="*/ 6309432 w 6309432"/>
              <a:gd name="connsiteY2" fmla="*/ 4695287 h 4695287"/>
              <a:gd name="connsiteX3" fmla="*/ 0 w 6309432"/>
              <a:gd name="connsiteY3" fmla="*/ 4695287 h 4695287"/>
              <a:gd name="connsiteX4" fmla="*/ 0 w 6309432"/>
              <a:gd name="connsiteY4" fmla="*/ 21709 h 4695287"/>
              <a:gd name="connsiteX5" fmla="*/ 485657 w 6309432"/>
              <a:gd name="connsiteY5" fmla="*/ 0 h 4695287"/>
              <a:gd name="connsiteX0" fmla="*/ 5816820 w 6309432"/>
              <a:gd name="connsiteY0" fmla="*/ 36151 h 4695287"/>
              <a:gd name="connsiteX1" fmla="*/ 6309432 w 6309432"/>
              <a:gd name="connsiteY1" fmla="*/ 21709 h 4695287"/>
              <a:gd name="connsiteX2" fmla="*/ 6309432 w 6309432"/>
              <a:gd name="connsiteY2" fmla="*/ 4695287 h 4695287"/>
              <a:gd name="connsiteX3" fmla="*/ 0 w 6309432"/>
              <a:gd name="connsiteY3" fmla="*/ 4695287 h 4695287"/>
              <a:gd name="connsiteX4" fmla="*/ 0 w 6309432"/>
              <a:gd name="connsiteY4" fmla="*/ 21709 h 4695287"/>
              <a:gd name="connsiteX5" fmla="*/ 485657 w 6309432"/>
              <a:gd name="connsiteY5" fmla="*/ 0 h 4695287"/>
              <a:gd name="connsiteX0" fmla="*/ 5838085 w 6309432"/>
              <a:gd name="connsiteY0" fmla="*/ 0 h 4701666"/>
              <a:gd name="connsiteX1" fmla="*/ 6309432 w 6309432"/>
              <a:gd name="connsiteY1" fmla="*/ 28088 h 4701666"/>
              <a:gd name="connsiteX2" fmla="*/ 6309432 w 6309432"/>
              <a:gd name="connsiteY2" fmla="*/ 4701666 h 4701666"/>
              <a:gd name="connsiteX3" fmla="*/ 0 w 6309432"/>
              <a:gd name="connsiteY3" fmla="*/ 4701666 h 4701666"/>
              <a:gd name="connsiteX4" fmla="*/ 0 w 6309432"/>
              <a:gd name="connsiteY4" fmla="*/ 28088 h 4701666"/>
              <a:gd name="connsiteX5" fmla="*/ 485657 w 6309432"/>
              <a:gd name="connsiteY5" fmla="*/ 6379 h 4701666"/>
              <a:gd name="connsiteX0" fmla="*/ 5880615 w 6309432"/>
              <a:gd name="connsiteY0" fmla="*/ 25518 h 4695287"/>
              <a:gd name="connsiteX1" fmla="*/ 6309432 w 6309432"/>
              <a:gd name="connsiteY1" fmla="*/ 21709 h 4695287"/>
              <a:gd name="connsiteX2" fmla="*/ 6309432 w 6309432"/>
              <a:gd name="connsiteY2" fmla="*/ 4695287 h 4695287"/>
              <a:gd name="connsiteX3" fmla="*/ 0 w 6309432"/>
              <a:gd name="connsiteY3" fmla="*/ 4695287 h 4695287"/>
              <a:gd name="connsiteX4" fmla="*/ 0 w 6309432"/>
              <a:gd name="connsiteY4" fmla="*/ 21709 h 4695287"/>
              <a:gd name="connsiteX5" fmla="*/ 485657 w 6309432"/>
              <a:gd name="connsiteY5" fmla="*/ 0 h 4695287"/>
              <a:gd name="connsiteX0" fmla="*/ 5880615 w 6309432"/>
              <a:gd name="connsiteY0" fmla="*/ 46783 h 4716552"/>
              <a:gd name="connsiteX1" fmla="*/ 6309432 w 6309432"/>
              <a:gd name="connsiteY1" fmla="*/ 42974 h 4716552"/>
              <a:gd name="connsiteX2" fmla="*/ 6309432 w 6309432"/>
              <a:gd name="connsiteY2" fmla="*/ 4716552 h 4716552"/>
              <a:gd name="connsiteX3" fmla="*/ 0 w 6309432"/>
              <a:gd name="connsiteY3" fmla="*/ 4716552 h 4716552"/>
              <a:gd name="connsiteX4" fmla="*/ 0 w 6309432"/>
              <a:gd name="connsiteY4" fmla="*/ 42974 h 4716552"/>
              <a:gd name="connsiteX5" fmla="*/ 315536 w 6309432"/>
              <a:gd name="connsiteY5" fmla="*/ 0 h 4716552"/>
              <a:gd name="connsiteX0" fmla="*/ 5880615 w 6309432"/>
              <a:gd name="connsiteY0" fmla="*/ 4253 h 4674022"/>
              <a:gd name="connsiteX1" fmla="*/ 6309432 w 6309432"/>
              <a:gd name="connsiteY1" fmla="*/ 444 h 4674022"/>
              <a:gd name="connsiteX2" fmla="*/ 6309432 w 6309432"/>
              <a:gd name="connsiteY2" fmla="*/ 4674022 h 4674022"/>
              <a:gd name="connsiteX3" fmla="*/ 0 w 6309432"/>
              <a:gd name="connsiteY3" fmla="*/ 4674022 h 4674022"/>
              <a:gd name="connsiteX4" fmla="*/ 0 w 6309432"/>
              <a:gd name="connsiteY4" fmla="*/ 444 h 4674022"/>
              <a:gd name="connsiteX5" fmla="*/ 315536 w 6309432"/>
              <a:gd name="connsiteY5" fmla="*/ 0 h 4674022"/>
              <a:gd name="connsiteX0" fmla="*/ 6018838 w 6309432"/>
              <a:gd name="connsiteY0" fmla="*/ 4253 h 4674022"/>
              <a:gd name="connsiteX1" fmla="*/ 6309432 w 6309432"/>
              <a:gd name="connsiteY1" fmla="*/ 444 h 4674022"/>
              <a:gd name="connsiteX2" fmla="*/ 6309432 w 6309432"/>
              <a:gd name="connsiteY2" fmla="*/ 4674022 h 4674022"/>
              <a:gd name="connsiteX3" fmla="*/ 0 w 6309432"/>
              <a:gd name="connsiteY3" fmla="*/ 4674022 h 4674022"/>
              <a:gd name="connsiteX4" fmla="*/ 0 w 6309432"/>
              <a:gd name="connsiteY4" fmla="*/ 444 h 4674022"/>
              <a:gd name="connsiteX5" fmla="*/ 315536 w 6309432"/>
              <a:gd name="connsiteY5" fmla="*/ 0 h 467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09432" h="4674022">
                <a:moveTo>
                  <a:pt x="6018838" y="4253"/>
                </a:moveTo>
                <a:lnTo>
                  <a:pt x="6309432" y="444"/>
                </a:lnTo>
                <a:lnTo>
                  <a:pt x="6309432" y="4674022"/>
                </a:lnTo>
                <a:lnTo>
                  <a:pt x="0" y="4674022"/>
                </a:lnTo>
                <a:lnTo>
                  <a:pt x="0" y="444"/>
                </a:lnTo>
                <a:lnTo>
                  <a:pt x="315536" y="0"/>
                </a:lnTo>
              </a:path>
            </a:pathLst>
          </a:custGeom>
          <a:no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274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8F858-2A84-EBB1-350F-EDDDA59CF5EC}"/>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F40AD2A5-0893-822A-6013-A54A5F4CECBA}"/>
              </a:ext>
            </a:extLst>
          </p:cNvPr>
          <p:cNvSpPr txBox="1"/>
          <p:nvPr/>
        </p:nvSpPr>
        <p:spPr>
          <a:xfrm>
            <a:off x="2048439" y="716496"/>
            <a:ext cx="8095121"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13867A"/>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戈来雷塞治疗</a:t>
            </a:r>
            <a:r>
              <a:rPr kumimoji="0" lang="en-US" altLang="zh-CN" sz="2000" b="1" i="0" u="none" strike="noStrike" kern="1200" cap="none" spc="0" normalizeH="0" baseline="0" noProof="0" dirty="0">
                <a:ln>
                  <a:noFill/>
                </a:ln>
                <a:solidFill>
                  <a:srgbClr val="13867A"/>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KRAS G12C</a:t>
            </a:r>
            <a:r>
              <a:rPr kumimoji="0" lang="zh-CN" altLang="en-US" sz="2000" b="1" i="0" u="none" strike="noStrike" kern="1200" cap="none" spc="0" normalizeH="0" baseline="0" noProof="0" dirty="0">
                <a:ln>
                  <a:noFill/>
                </a:ln>
                <a:solidFill>
                  <a:srgbClr val="13867A"/>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突变二线及以上非小细胞肺癌患者获益明显</a:t>
            </a:r>
          </a:p>
        </p:txBody>
      </p:sp>
      <p:grpSp>
        <p:nvGrpSpPr>
          <p:cNvPr id="469" name="组合 468">
            <a:extLst>
              <a:ext uri="{FF2B5EF4-FFF2-40B4-BE49-F238E27FC236}">
                <a16:creationId xmlns:a16="http://schemas.microsoft.com/office/drawing/2014/main" id="{A3C08F2F-02F3-9130-5B9E-BDA3811F5841}"/>
              </a:ext>
            </a:extLst>
          </p:cNvPr>
          <p:cNvGrpSpPr/>
          <p:nvPr/>
        </p:nvGrpSpPr>
        <p:grpSpPr>
          <a:xfrm>
            <a:off x="1360227" y="678236"/>
            <a:ext cx="9755078" cy="469676"/>
            <a:chOff x="3061334" y="1502815"/>
            <a:chExt cx="9755078" cy="275770"/>
          </a:xfrm>
        </p:grpSpPr>
        <p:sp>
          <p:nvSpPr>
            <p:cNvPr id="5" name="箭头: 五边形 4">
              <a:extLst>
                <a:ext uri="{FF2B5EF4-FFF2-40B4-BE49-F238E27FC236}">
                  <a16:creationId xmlns:a16="http://schemas.microsoft.com/office/drawing/2014/main" id="{04CE8EAC-753A-2CA2-5ADC-D91A7A86A396}"/>
                </a:ext>
              </a:extLst>
            </p:cNvPr>
            <p:cNvSpPr/>
            <p:nvPr/>
          </p:nvSpPr>
          <p:spPr>
            <a:xfrm>
              <a:off x="12711638" y="1502815"/>
              <a:ext cx="104774" cy="275770"/>
            </a:xfrm>
            <a:prstGeom prst="homePlate">
              <a:avLst/>
            </a:prstGeom>
            <a:solidFill>
              <a:srgbClr val="19A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 name="箭头: 五边形 5">
              <a:extLst>
                <a:ext uri="{FF2B5EF4-FFF2-40B4-BE49-F238E27FC236}">
                  <a16:creationId xmlns:a16="http://schemas.microsoft.com/office/drawing/2014/main" id="{133EF1CC-19B6-D870-5493-AE03703E282A}"/>
                </a:ext>
              </a:extLst>
            </p:cNvPr>
            <p:cNvSpPr/>
            <p:nvPr/>
          </p:nvSpPr>
          <p:spPr>
            <a:xfrm flipH="1">
              <a:off x="3061334" y="1502815"/>
              <a:ext cx="104774" cy="275769"/>
            </a:xfrm>
            <a:prstGeom prst="homePlate">
              <a:avLst/>
            </a:prstGeom>
            <a:solidFill>
              <a:srgbClr val="19A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7" name="矩形 2">
            <a:extLst>
              <a:ext uri="{FF2B5EF4-FFF2-40B4-BE49-F238E27FC236}">
                <a16:creationId xmlns:a16="http://schemas.microsoft.com/office/drawing/2014/main" id="{538F2AB9-2FA8-3EC7-8680-F7F14BAE5BDC}"/>
              </a:ext>
            </a:extLst>
          </p:cNvPr>
          <p:cNvSpPr/>
          <p:nvPr/>
        </p:nvSpPr>
        <p:spPr>
          <a:xfrm>
            <a:off x="755728" y="925286"/>
            <a:ext cx="10814708" cy="5216218"/>
          </a:xfrm>
          <a:custGeom>
            <a:avLst/>
            <a:gdLst>
              <a:gd name="connsiteX0" fmla="*/ 0 w 6309432"/>
              <a:gd name="connsiteY0" fmla="*/ 0 h 4673578"/>
              <a:gd name="connsiteX1" fmla="*/ 6309432 w 6309432"/>
              <a:gd name="connsiteY1" fmla="*/ 0 h 4673578"/>
              <a:gd name="connsiteX2" fmla="*/ 6309432 w 6309432"/>
              <a:gd name="connsiteY2" fmla="*/ 4673578 h 4673578"/>
              <a:gd name="connsiteX3" fmla="*/ 0 w 6309432"/>
              <a:gd name="connsiteY3" fmla="*/ 4673578 h 4673578"/>
              <a:gd name="connsiteX4" fmla="*/ 0 w 6309432"/>
              <a:gd name="connsiteY4" fmla="*/ 0 h 4673578"/>
              <a:gd name="connsiteX0" fmla="*/ 0 w 6309432"/>
              <a:gd name="connsiteY0" fmla="*/ 28089 h 4701667"/>
              <a:gd name="connsiteX1" fmla="*/ 2733379 w 6309432"/>
              <a:gd name="connsiteY1" fmla="*/ 0 h 4701667"/>
              <a:gd name="connsiteX2" fmla="*/ 6309432 w 6309432"/>
              <a:gd name="connsiteY2" fmla="*/ 28089 h 4701667"/>
              <a:gd name="connsiteX3" fmla="*/ 6309432 w 6309432"/>
              <a:gd name="connsiteY3" fmla="*/ 4701667 h 4701667"/>
              <a:gd name="connsiteX4" fmla="*/ 0 w 6309432"/>
              <a:gd name="connsiteY4" fmla="*/ 4701667 h 4701667"/>
              <a:gd name="connsiteX5" fmla="*/ 0 w 6309432"/>
              <a:gd name="connsiteY5" fmla="*/ 28089 h 4701667"/>
              <a:gd name="connsiteX0" fmla="*/ 2733379 w 6309432"/>
              <a:gd name="connsiteY0" fmla="*/ 0 h 4701667"/>
              <a:gd name="connsiteX1" fmla="*/ 6309432 w 6309432"/>
              <a:gd name="connsiteY1" fmla="*/ 28089 h 4701667"/>
              <a:gd name="connsiteX2" fmla="*/ 6309432 w 6309432"/>
              <a:gd name="connsiteY2" fmla="*/ 4701667 h 4701667"/>
              <a:gd name="connsiteX3" fmla="*/ 0 w 6309432"/>
              <a:gd name="connsiteY3" fmla="*/ 4701667 h 4701667"/>
              <a:gd name="connsiteX4" fmla="*/ 0 w 6309432"/>
              <a:gd name="connsiteY4" fmla="*/ 28089 h 4701667"/>
              <a:gd name="connsiteX5" fmla="*/ 2824819 w 6309432"/>
              <a:gd name="connsiteY5" fmla="*/ 91440 h 4701667"/>
              <a:gd name="connsiteX0" fmla="*/ 2733379 w 6309432"/>
              <a:gd name="connsiteY0" fmla="*/ 0 h 4701667"/>
              <a:gd name="connsiteX1" fmla="*/ 6309432 w 6309432"/>
              <a:gd name="connsiteY1" fmla="*/ 28089 h 4701667"/>
              <a:gd name="connsiteX2" fmla="*/ 6309432 w 6309432"/>
              <a:gd name="connsiteY2" fmla="*/ 4701667 h 4701667"/>
              <a:gd name="connsiteX3" fmla="*/ 0 w 6309432"/>
              <a:gd name="connsiteY3" fmla="*/ 4701667 h 4701667"/>
              <a:gd name="connsiteX4" fmla="*/ 0 w 6309432"/>
              <a:gd name="connsiteY4" fmla="*/ 28089 h 4701667"/>
              <a:gd name="connsiteX5" fmla="*/ 634512 w 6309432"/>
              <a:gd name="connsiteY5" fmla="*/ 38278 h 4701667"/>
              <a:gd name="connsiteX0" fmla="*/ 5465946 w 6309432"/>
              <a:gd name="connsiteY0" fmla="*/ 14441 h 4673578"/>
              <a:gd name="connsiteX1" fmla="*/ 6309432 w 6309432"/>
              <a:gd name="connsiteY1" fmla="*/ 0 h 4673578"/>
              <a:gd name="connsiteX2" fmla="*/ 6309432 w 6309432"/>
              <a:gd name="connsiteY2" fmla="*/ 4673578 h 4673578"/>
              <a:gd name="connsiteX3" fmla="*/ 0 w 6309432"/>
              <a:gd name="connsiteY3" fmla="*/ 4673578 h 4673578"/>
              <a:gd name="connsiteX4" fmla="*/ 0 w 6309432"/>
              <a:gd name="connsiteY4" fmla="*/ 0 h 4673578"/>
              <a:gd name="connsiteX5" fmla="*/ 634512 w 6309432"/>
              <a:gd name="connsiteY5" fmla="*/ 10189 h 4673578"/>
              <a:gd name="connsiteX0" fmla="*/ 5465946 w 6309432"/>
              <a:gd name="connsiteY0" fmla="*/ 36150 h 4695287"/>
              <a:gd name="connsiteX1" fmla="*/ 6309432 w 6309432"/>
              <a:gd name="connsiteY1" fmla="*/ 21709 h 4695287"/>
              <a:gd name="connsiteX2" fmla="*/ 6309432 w 6309432"/>
              <a:gd name="connsiteY2" fmla="*/ 4695287 h 4695287"/>
              <a:gd name="connsiteX3" fmla="*/ 0 w 6309432"/>
              <a:gd name="connsiteY3" fmla="*/ 4695287 h 4695287"/>
              <a:gd name="connsiteX4" fmla="*/ 0 w 6309432"/>
              <a:gd name="connsiteY4" fmla="*/ 21709 h 4695287"/>
              <a:gd name="connsiteX5" fmla="*/ 485657 w 6309432"/>
              <a:gd name="connsiteY5" fmla="*/ 0 h 4695287"/>
              <a:gd name="connsiteX0" fmla="*/ 5816820 w 6309432"/>
              <a:gd name="connsiteY0" fmla="*/ 46783 h 4695287"/>
              <a:gd name="connsiteX1" fmla="*/ 6309432 w 6309432"/>
              <a:gd name="connsiteY1" fmla="*/ 21709 h 4695287"/>
              <a:gd name="connsiteX2" fmla="*/ 6309432 w 6309432"/>
              <a:gd name="connsiteY2" fmla="*/ 4695287 h 4695287"/>
              <a:gd name="connsiteX3" fmla="*/ 0 w 6309432"/>
              <a:gd name="connsiteY3" fmla="*/ 4695287 h 4695287"/>
              <a:gd name="connsiteX4" fmla="*/ 0 w 6309432"/>
              <a:gd name="connsiteY4" fmla="*/ 21709 h 4695287"/>
              <a:gd name="connsiteX5" fmla="*/ 485657 w 6309432"/>
              <a:gd name="connsiteY5" fmla="*/ 0 h 4695287"/>
              <a:gd name="connsiteX0" fmla="*/ 5816820 w 6309432"/>
              <a:gd name="connsiteY0" fmla="*/ 46783 h 4695287"/>
              <a:gd name="connsiteX1" fmla="*/ 6309432 w 6309432"/>
              <a:gd name="connsiteY1" fmla="*/ 21709 h 4695287"/>
              <a:gd name="connsiteX2" fmla="*/ 6309432 w 6309432"/>
              <a:gd name="connsiteY2" fmla="*/ 4695287 h 4695287"/>
              <a:gd name="connsiteX3" fmla="*/ 0 w 6309432"/>
              <a:gd name="connsiteY3" fmla="*/ 4695287 h 4695287"/>
              <a:gd name="connsiteX4" fmla="*/ 0 w 6309432"/>
              <a:gd name="connsiteY4" fmla="*/ 21709 h 4695287"/>
              <a:gd name="connsiteX5" fmla="*/ 485657 w 6309432"/>
              <a:gd name="connsiteY5" fmla="*/ 0 h 4695287"/>
              <a:gd name="connsiteX0" fmla="*/ 5816820 w 6309432"/>
              <a:gd name="connsiteY0" fmla="*/ 36151 h 4695287"/>
              <a:gd name="connsiteX1" fmla="*/ 6309432 w 6309432"/>
              <a:gd name="connsiteY1" fmla="*/ 21709 h 4695287"/>
              <a:gd name="connsiteX2" fmla="*/ 6309432 w 6309432"/>
              <a:gd name="connsiteY2" fmla="*/ 4695287 h 4695287"/>
              <a:gd name="connsiteX3" fmla="*/ 0 w 6309432"/>
              <a:gd name="connsiteY3" fmla="*/ 4695287 h 4695287"/>
              <a:gd name="connsiteX4" fmla="*/ 0 w 6309432"/>
              <a:gd name="connsiteY4" fmla="*/ 21709 h 4695287"/>
              <a:gd name="connsiteX5" fmla="*/ 485657 w 6309432"/>
              <a:gd name="connsiteY5" fmla="*/ 0 h 4695287"/>
              <a:gd name="connsiteX0" fmla="*/ 5838085 w 6309432"/>
              <a:gd name="connsiteY0" fmla="*/ 0 h 4701666"/>
              <a:gd name="connsiteX1" fmla="*/ 6309432 w 6309432"/>
              <a:gd name="connsiteY1" fmla="*/ 28088 h 4701666"/>
              <a:gd name="connsiteX2" fmla="*/ 6309432 w 6309432"/>
              <a:gd name="connsiteY2" fmla="*/ 4701666 h 4701666"/>
              <a:gd name="connsiteX3" fmla="*/ 0 w 6309432"/>
              <a:gd name="connsiteY3" fmla="*/ 4701666 h 4701666"/>
              <a:gd name="connsiteX4" fmla="*/ 0 w 6309432"/>
              <a:gd name="connsiteY4" fmla="*/ 28088 h 4701666"/>
              <a:gd name="connsiteX5" fmla="*/ 485657 w 6309432"/>
              <a:gd name="connsiteY5" fmla="*/ 6379 h 4701666"/>
              <a:gd name="connsiteX0" fmla="*/ 5880615 w 6309432"/>
              <a:gd name="connsiteY0" fmla="*/ 25518 h 4695287"/>
              <a:gd name="connsiteX1" fmla="*/ 6309432 w 6309432"/>
              <a:gd name="connsiteY1" fmla="*/ 21709 h 4695287"/>
              <a:gd name="connsiteX2" fmla="*/ 6309432 w 6309432"/>
              <a:gd name="connsiteY2" fmla="*/ 4695287 h 4695287"/>
              <a:gd name="connsiteX3" fmla="*/ 0 w 6309432"/>
              <a:gd name="connsiteY3" fmla="*/ 4695287 h 4695287"/>
              <a:gd name="connsiteX4" fmla="*/ 0 w 6309432"/>
              <a:gd name="connsiteY4" fmla="*/ 21709 h 4695287"/>
              <a:gd name="connsiteX5" fmla="*/ 485657 w 6309432"/>
              <a:gd name="connsiteY5" fmla="*/ 0 h 4695287"/>
              <a:gd name="connsiteX0" fmla="*/ 5880615 w 6309432"/>
              <a:gd name="connsiteY0" fmla="*/ 46783 h 4716552"/>
              <a:gd name="connsiteX1" fmla="*/ 6309432 w 6309432"/>
              <a:gd name="connsiteY1" fmla="*/ 42974 h 4716552"/>
              <a:gd name="connsiteX2" fmla="*/ 6309432 w 6309432"/>
              <a:gd name="connsiteY2" fmla="*/ 4716552 h 4716552"/>
              <a:gd name="connsiteX3" fmla="*/ 0 w 6309432"/>
              <a:gd name="connsiteY3" fmla="*/ 4716552 h 4716552"/>
              <a:gd name="connsiteX4" fmla="*/ 0 w 6309432"/>
              <a:gd name="connsiteY4" fmla="*/ 42974 h 4716552"/>
              <a:gd name="connsiteX5" fmla="*/ 315536 w 6309432"/>
              <a:gd name="connsiteY5" fmla="*/ 0 h 4716552"/>
              <a:gd name="connsiteX0" fmla="*/ 5880615 w 6309432"/>
              <a:gd name="connsiteY0" fmla="*/ 4253 h 4674022"/>
              <a:gd name="connsiteX1" fmla="*/ 6309432 w 6309432"/>
              <a:gd name="connsiteY1" fmla="*/ 444 h 4674022"/>
              <a:gd name="connsiteX2" fmla="*/ 6309432 w 6309432"/>
              <a:gd name="connsiteY2" fmla="*/ 4674022 h 4674022"/>
              <a:gd name="connsiteX3" fmla="*/ 0 w 6309432"/>
              <a:gd name="connsiteY3" fmla="*/ 4674022 h 4674022"/>
              <a:gd name="connsiteX4" fmla="*/ 0 w 6309432"/>
              <a:gd name="connsiteY4" fmla="*/ 444 h 4674022"/>
              <a:gd name="connsiteX5" fmla="*/ 315536 w 6309432"/>
              <a:gd name="connsiteY5" fmla="*/ 0 h 4674022"/>
              <a:gd name="connsiteX0" fmla="*/ 6018838 w 6309432"/>
              <a:gd name="connsiteY0" fmla="*/ 4253 h 4674022"/>
              <a:gd name="connsiteX1" fmla="*/ 6309432 w 6309432"/>
              <a:gd name="connsiteY1" fmla="*/ 444 h 4674022"/>
              <a:gd name="connsiteX2" fmla="*/ 6309432 w 6309432"/>
              <a:gd name="connsiteY2" fmla="*/ 4674022 h 4674022"/>
              <a:gd name="connsiteX3" fmla="*/ 0 w 6309432"/>
              <a:gd name="connsiteY3" fmla="*/ 4674022 h 4674022"/>
              <a:gd name="connsiteX4" fmla="*/ 0 w 6309432"/>
              <a:gd name="connsiteY4" fmla="*/ 444 h 4674022"/>
              <a:gd name="connsiteX5" fmla="*/ 315536 w 6309432"/>
              <a:gd name="connsiteY5" fmla="*/ 0 h 467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09432" h="4674022">
                <a:moveTo>
                  <a:pt x="6018838" y="4253"/>
                </a:moveTo>
                <a:lnTo>
                  <a:pt x="6309432" y="444"/>
                </a:lnTo>
                <a:lnTo>
                  <a:pt x="6309432" y="4674022"/>
                </a:lnTo>
                <a:lnTo>
                  <a:pt x="0" y="4674022"/>
                </a:lnTo>
                <a:lnTo>
                  <a:pt x="0" y="444"/>
                </a:lnTo>
                <a:lnTo>
                  <a:pt x="315536" y="0"/>
                </a:lnTo>
              </a:path>
            </a:pathLst>
          </a:custGeom>
          <a:no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 name="流程图: 可选过程 2">
            <a:extLst>
              <a:ext uri="{FF2B5EF4-FFF2-40B4-BE49-F238E27FC236}">
                <a16:creationId xmlns:a16="http://schemas.microsoft.com/office/drawing/2014/main" id="{C2AB49F7-0D0B-8AD2-6DFA-C1DC17CD5937}"/>
              </a:ext>
            </a:extLst>
          </p:cNvPr>
          <p:cNvSpPr/>
          <p:nvPr/>
        </p:nvSpPr>
        <p:spPr>
          <a:xfrm>
            <a:off x="1833217" y="118855"/>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lumMod val="75000"/>
                </a:prstClr>
              </a:solidFill>
              <a:effectLst/>
              <a:uLnTx/>
              <a:uFillTx/>
              <a:latin typeface="Arial"/>
              <a:ea typeface="黑体" panose="02010609060101010101" pitchFamily="49" charset="-122"/>
              <a:cs typeface="+mn-cs"/>
            </a:endParaRPr>
          </a:p>
        </p:txBody>
      </p:sp>
      <p:sp>
        <p:nvSpPr>
          <p:cNvPr id="458" name="文本框 457">
            <a:extLst>
              <a:ext uri="{FF2B5EF4-FFF2-40B4-BE49-F238E27FC236}">
                <a16:creationId xmlns:a16="http://schemas.microsoft.com/office/drawing/2014/main" id="{6DB1BFB3-F55A-146D-B4BE-C4744ADF862D}"/>
              </a:ext>
            </a:extLst>
          </p:cNvPr>
          <p:cNvSpPr txBox="1"/>
          <p:nvPr/>
        </p:nvSpPr>
        <p:spPr>
          <a:xfrm>
            <a:off x="2098320" y="110607"/>
            <a:ext cx="1005403"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200" normalizeH="0" baseline="0" noProof="0" dirty="0">
                <a:ln>
                  <a:noFill/>
                </a:ln>
                <a:solidFill>
                  <a:prstClr val="white">
                    <a:lumMod val="75000"/>
                  </a:prstClr>
                </a:solidFill>
                <a:effectLst/>
                <a:uLnTx/>
                <a:uFillTx/>
                <a:latin typeface="Arial"/>
                <a:ea typeface="黑体" panose="02010609060101010101" pitchFamily="49" charset="-122"/>
                <a:cs typeface="+mn-cs"/>
              </a:rPr>
              <a:t>基本信息</a:t>
            </a:r>
          </a:p>
        </p:txBody>
      </p:sp>
      <p:sp>
        <p:nvSpPr>
          <p:cNvPr id="468" name="流程图: 可选过程 467">
            <a:extLst>
              <a:ext uri="{FF2B5EF4-FFF2-40B4-BE49-F238E27FC236}">
                <a16:creationId xmlns:a16="http://schemas.microsoft.com/office/drawing/2014/main" id="{89E220FE-0196-5E3A-3FCA-FD640DA34B5F}"/>
              </a:ext>
            </a:extLst>
          </p:cNvPr>
          <p:cNvSpPr/>
          <p:nvPr/>
        </p:nvSpPr>
        <p:spPr>
          <a:xfrm>
            <a:off x="6889063" y="89518"/>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lumMod val="75000"/>
                </a:prstClr>
              </a:solidFill>
              <a:effectLst/>
              <a:uLnTx/>
              <a:uFillTx/>
              <a:latin typeface="Arial"/>
              <a:ea typeface="黑体" panose="02010609060101010101" pitchFamily="49" charset="-122"/>
              <a:cs typeface="+mn-cs"/>
            </a:endParaRPr>
          </a:p>
        </p:txBody>
      </p:sp>
      <p:sp>
        <p:nvSpPr>
          <p:cNvPr id="471" name="文本框 470">
            <a:extLst>
              <a:ext uri="{FF2B5EF4-FFF2-40B4-BE49-F238E27FC236}">
                <a16:creationId xmlns:a16="http://schemas.microsoft.com/office/drawing/2014/main" id="{78F3E0D9-193E-51E8-27C7-71AB1E745573}"/>
              </a:ext>
            </a:extLst>
          </p:cNvPr>
          <p:cNvSpPr txBox="1"/>
          <p:nvPr/>
        </p:nvSpPr>
        <p:spPr>
          <a:xfrm>
            <a:off x="7204110" y="77068"/>
            <a:ext cx="800219" cy="307777"/>
          </a:xfrm>
          <a:prstGeom prst="rect">
            <a:avLst/>
          </a:prstGeom>
          <a:noFill/>
        </p:spPr>
        <p:txBody>
          <a:bodyPr wrap="none" rtlCol="0">
            <a:spAutoFit/>
          </a:bodyPr>
          <a:lstStyle>
            <a:defPPr>
              <a:defRPr lang="zh-CN"/>
            </a:defPPr>
            <a:lvl1pPr algn="ctr">
              <a:defRPr sz="1400" b="1" spc="200">
                <a:solidFill>
                  <a:srgbClr val="FE5000"/>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200" normalizeH="0" baseline="0" noProof="0" dirty="0">
                <a:ln>
                  <a:noFill/>
                </a:ln>
                <a:solidFill>
                  <a:prstClr val="white">
                    <a:lumMod val="75000"/>
                  </a:prstClr>
                </a:solidFill>
                <a:effectLst/>
                <a:uLnTx/>
                <a:uFillTx/>
                <a:latin typeface="Arial"/>
                <a:ea typeface="黑体" panose="02010609060101010101" pitchFamily="49" charset="-122"/>
                <a:cs typeface="+mn-cs"/>
              </a:rPr>
              <a:t>创新性</a:t>
            </a:r>
          </a:p>
        </p:txBody>
      </p:sp>
      <p:sp>
        <p:nvSpPr>
          <p:cNvPr id="476" name="流程图: 可选过程 475">
            <a:extLst>
              <a:ext uri="{FF2B5EF4-FFF2-40B4-BE49-F238E27FC236}">
                <a16:creationId xmlns:a16="http://schemas.microsoft.com/office/drawing/2014/main" id="{331D56B7-DEBE-8114-C742-BB5AACF817F1}"/>
              </a:ext>
            </a:extLst>
          </p:cNvPr>
          <p:cNvSpPr/>
          <p:nvPr/>
        </p:nvSpPr>
        <p:spPr>
          <a:xfrm>
            <a:off x="3496789" y="106898"/>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lumMod val="75000"/>
                </a:prstClr>
              </a:solidFill>
              <a:effectLst/>
              <a:uLnTx/>
              <a:uFillTx/>
              <a:latin typeface="Arial"/>
              <a:ea typeface="黑体" panose="02010609060101010101" pitchFamily="49" charset="-122"/>
              <a:cs typeface="+mn-cs"/>
            </a:endParaRPr>
          </a:p>
        </p:txBody>
      </p:sp>
      <p:sp>
        <p:nvSpPr>
          <p:cNvPr id="477" name="文本框 476">
            <a:extLst>
              <a:ext uri="{FF2B5EF4-FFF2-40B4-BE49-F238E27FC236}">
                <a16:creationId xmlns:a16="http://schemas.microsoft.com/office/drawing/2014/main" id="{F10DB6AB-1679-EF8C-0990-15AB6D2BF977}"/>
              </a:ext>
            </a:extLst>
          </p:cNvPr>
          <p:cNvSpPr txBox="1"/>
          <p:nvPr/>
        </p:nvSpPr>
        <p:spPr>
          <a:xfrm>
            <a:off x="3862907" y="110608"/>
            <a:ext cx="80021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200" normalizeH="0" baseline="0" noProof="0" dirty="0">
                <a:ln>
                  <a:noFill/>
                </a:ln>
                <a:solidFill>
                  <a:prstClr val="white">
                    <a:lumMod val="75000"/>
                  </a:prstClr>
                </a:solidFill>
                <a:effectLst/>
                <a:uLnTx/>
                <a:uFillTx/>
                <a:latin typeface="Arial"/>
                <a:ea typeface="黑体" panose="02010609060101010101" pitchFamily="49" charset="-122"/>
                <a:cs typeface="+mn-cs"/>
              </a:rPr>
              <a:t>安全性</a:t>
            </a:r>
          </a:p>
        </p:txBody>
      </p:sp>
      <p:sp>
        <p:nvSpPr>
          <p:cNvPr id="479" name="流程图: 可选过程 478">
            <a:extLst>
              <a:ext uri="{FF2B5EF4-FFF2-40B4-BE49-F238E27FC236}">
                <a16:creationId xmlns:a16="http://schemas.microsoft.com/office/drawing/2014/main" id="{22C55ADE-F811-413B-CC9C-D7E60B7F0FB3}"/>
              </a:ext>
            </a:extLst>
          </p:cNvPr>
          <p:cNvSpPr/>
          <p:nvPr/>
        </p:nvSpPr>
        <p:spPr>
          <a:xfrm>
            <a:off x="8588072" y="101091"/>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lumMod val="75000"/>
                </a:prstClr>
              </a:solidFill>
              <a:effectLst/>
              <a:uLnTx/>
              <a:uFillTx/>
              <a:latin typeface="Arial"/>
              <a:ea typeface="黑体" panose="02010609060101010101" pitchFamily="49" charset="-122"/>
              <a:cs typeface="+mn-cs"/>
            </a:endParaRPr>
          </a:p>
        </p:txBody>
      </p:sp>
      <p:sp>
        <p:nvSpPr>
          <p:cNvPr id="480" name="文本框 479">
            <a:extLst>
              <a:ext uri="{FF2B5EF4-FFF2-40B4-BE49-F238E27FC236}">
                <a16:creationId xmlns:a16="http://schemas.microsoft.com/office/drawing/2014/main" id="{18E9AA43-B446-67AA-BFE2-7C0A6E4D1D7B}"/>
              </a:ext>
            </a:extLst>
          </p:cNvPr>
          <p:cNvSpPr txBox="1"/>
          <p:nvPr/>
        </p:nvSpPr>
        <p:spPr>
          <a:xfrm>
            <a:off x="8933122" y="98841"/>
            <a:ext cx="80021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200" normalizeH="0" baseline="0" noProof="0" dirty="0">
                <a:ln>
                  <a:noFill/>
                </a:ln>
                <a:solidFill>
                  <a:prstClr val="white">
                    <a:lumMod val="75000"/>
                  </a:prstClr>
                </a:solidFill>
                <a:effectLst/>
                <a:uLnTx/>
                <a:uFillTx/>
                <a:latin typeface="Arial"/>
                <a:ea typeface="黑体" panose="02010609060101010101" pitchFamily="49" charset="-122"/>
                <a:cs typeface="+mn-cs"/>
              </a:rPr>
              <a:t>公平性</a:t>
            </a:r>
          </a:p>
        </p:txBody>
      </p:sp>
      <p:sp>
        <p:nvSpPr>
          <p:cNvPr id="2" name="流程图: 可选过程 1">
            <a:extLst>
              <a:ext uri="{FF2B5EF4-FFF2-40B4-BE49-F238E27FC236}">
                <a16:creationId xmlns:a16="http://schemas.microsoft.com/office/drawing/2014/main" id="{D222B4E5-105D-B000-9EA8-BDE1582A61BC}"/>
              </a:ext>
            </a:extLst>
          </p:cNvPr>
          <p:cNvSpPr/>
          <p:nvPr/>
        </p:nvSpPr>
        <p:spPr>
          <a:xfrm>
            <a:off x="5193883" y="92459"/>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lumMod val="75000"/>
                </a:prstClr>
              </a:solidFill>
              <a:effectLst/>
              <a:uLnTx/>
              <a:uFillTx/>
              <a:latin typeface="Arial"/>
              <a:ea typeface="黑体" panose="02010609060101010101" pitchFamily="49" charset="-122"/>
              <a:cs typeface="+mn-cs"/>
            </a:endParaRPr>
          </a:p>
        </p:txBody>
      </p:sp>
      <p:sp>
        <p:nvSpPr>
          <p:cNvPr id="461" name="文本框 460">
            <a:extLst>
              <a:ext uri="{FF2B5EF4-FFF2-40B4-BE49-F238E27FC236}">
                <a16:creationId xmlns:a16="http://schemas.microsoft.com/office/drawing/2014/main" id="{FDFEFD0D-ED33-ED0E-427E-254F6E5318DF}"/>
              </a:ext>
            </a:extLst>
          </p:cNvPr>
          <p:cNvSpPr txBox="1"/>
          <p:nvPr/>
        </p:nvSpPr>
        <p:spPr>
          <a:xfrm>
            <a:off x="5560876" y="78126"/>
            <a:ext cx="80021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200" normalizeH="0" baseline="0" noProof="0" dirty="0">
                <a:ln>
                  <a:noFill/>
                </a:ln>
                <a:solidFill>
                  <a:prstClr val="black"/>
                </a:solidFill>
                <a:effectLst/>
                <a:uLnTx/>
                <a:uFillTx/>
                <a:latin typeface="Arial"/>
                <a:ea typeface="黑体" panose="02010609060101010101" pitchFamily="49" charset="-122"/>
                <a:cs typeface="+mn-cs"/>
              </a:rPr>
              <a:t>有效性</a:t>
            </a:r>
          </a:p>
        </p:txBody>
      </p:sp>
      <p:sp>
        <p:nvSpPr>
          <p:cNvPr id="465" name="文本框 464">
            <a:extLst>
              <a:ext uri="{FF2B5EF4-FFF2-40B4-BE49-F238E27FC236}">
                <a16:creationId xmlns:a16="http://schemas.microsoft.com/office/drawing/2014/main" id="{E2E8B4F4-42DE-91C9-BDA6-2C040C60DDB2}"/>
              </a:ext>
            </a:extLst>
          </p:cNvPr>
          <p:cNvSpPr txBox="1"/>
          <p:nvPr/>
        </p:nvSpPr>
        <p:spPr>
          <a:xfrm>
            <a:off x="6361096" y="5147131"/>
            <a:ext cx="475421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mn-cs"/>
              </a:rPr>
              <a:t>在采用贝叶斯多变量回归模型，调整了各研究基线特征后，未观察到戈来雷塞、氟泽雷塞、格索雷塞，阿达格拉西布与索托拉西布在</a:t>
            </a:r>
            <a:r>
              <a:rPr kumimoji="0" lang="en-US" altLang="zh-CN" sz="1200" b="0" i="0" u="none" strike="noStrike" kern="1200" cap="none" spc="0" normalizeH="0" baseline="0" noProof="0" dirty="0" err="1">
                <a:ln>
                  <a:noFill/>
                </a:ln>
                <a:solidFill>
                  <a:prstClr val="black"/>
                </a:solidFill>
                <a:effectLst/>
                <a:uLnTx/>
                <a:uFillTx/>
                <a:latin typeface="华文中宋" panose="02010600040101010101" pitchFamily="2" charset="-122"/>
                <a:ea typeface="华文中宋" panose="02010600040101010101" pitchFamily="2" charset="-122"/>
                <a:cs typeface="+mn-cs"/>
              </a:rPr>
              <a:t>mPFS</a:t>
            </a:r>
            <a:r>
              <a:rPr kumimoji="0" lang="zh-CN" altLang="en-US" sz="12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mn-cs"/>
              </a:rPr>
              <a:t>上的统计学显著差异，提示各</a:t>
            </a:r>
            <a:r>
              <a:rPr kumimoji="0" lang="en-US" altLang="zh-CN" sz="12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mn-cs"/>
              </a:rPr>
              <a:t>KRAS G12C</a:t>
            </a:r>
            <a:r>
              <a:rPr kumimoji="0" lang="zh-CN" altLang="en-US" sz="12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mn-cs"/>
              </a:rPr>
              <a:t>抑制剂疗效相当</a:t>
            </a:r>
          </a:p>
        </p:txBody>
      </p:sp>
      <p:pic>
        <p:nvPicPr>
          <p:cNvPr id="467" name="图片 466">
            <a:extLst>
              <a:ext uri="{FF2B5EF4-FFF2-40B4-BE49-F238E27FC236}">
                <a16:creationId xmlns:a16="http://schemas.microsoft.com/office/drawing/2014/main" id="{7C1B8FEE-ED75-FEA8-6E62-78F7DFBEE834}"/>
              </a:ext>
            </a:extLst>
          </p:cNvPr>
          <p:cNvPicPr>
            <a:picLocks noChangeAspect="1"/>
          </p:cNvPicPr>
          <p:nvPr/>
        </p:nvPicPr>
        <p:blipFill>
          <a:blip r:embed="rId3"/>
          <a:stretch>
            <a:fillRect/>
          </a:stretch>
        </p:blipFill>
        <p:spPr>
          <a:xfrm>
            <a:off x="881649" y="1086506"/>
            <a:ext cx="5025977" cy="2452588"/>
          </a:xfrm>
          <a:prstGeom prst="rect">
            <a:avLst/>
          </a:prstGeom>
        </p:spPr>
      </p:pic>
      <p:pic>
        <p:nvPicPr>
          <p:cNvPr id="486" name="图片 485">
            <a:extLst>
              <a:ext uri="{FF2B5EF4-FFF2-40B4-BE49-F238E27FC236}">
                <a16:creationId xmlns:a16="http://schemas.microsoft.com/office/drawing/2014/main" id="{0A4B9992-857B-B36A-DC7F-30FDCD48C68F}"/>
              </a:ext>
            </a:extLst>
          </p:cNvPr>
          <p:cNvPicPr>
            <a:picLocks noChangeAspect="1"/>
          </p:cNvPicPr>
          <p:nvPr/>
        </p:nvPicPr>
        <p:blipFill>
          <a:blip r:embed="rId4"/>
          <a:stretch>
            <a:fillRect/>
          </a:stretch>
        </p:blipFill>
        <p:spPr>
          <a:xfrm>
            <a:off x="935008" y="3589423"/>
            <a:ext cx="5025977" cy="2536043"/>
          </a:xfrm>
          <a:prstGeom prst="rect">
            <a:avLst/>
          </a:prstGeom>
        </p:spPr>
      </p:pic>
      <p:pic>
        <p:nvPicPr>
          <p:cNvPr id="9" name="图片 8">
            <a:extLst>
              <a:ext uri="{FF2B5EF4-FFF2-40B4-BE49-F238E27FC236}">
                <a16:creationId xmlns:a16="http://schemas.microsoft.com/office/drawing/2014/main" id="{EEAF21A2-8752-B59B-EEAC-8A0FF3B95923}"/>
              </a:ext>
            </a:extLst>
          </p:cNvPr>
          <p:cNvPicPr>
            <a:picLocks noChangeAspect="1"/>
          </p:cNvPicPr>
          <p:nvPr/>
        </p:nvPicPr>
        <p:blipFill>
          <a:blip r:embed="rId5"/>
          <a:stretch>
            <a:fillRect/>
          </a:stretch>
        </p:blipFill>
        <p:spPr>
          <a:xfrm>
            <a:off x="6262158" y="1524568"/>
            <a:ext cx="5166009" cy="3477720"/>
          </a:xfrm>
          <a:prstGeom prst="rect">
            <a:avLst/>
          </a:prstGeom>
        </p:spPr>
      </p:pic>
    </p:spTree>
    <p:extLst>
      <p:ext uri="{BB962C8B-B14F-4D97-AF65-F5344CB8AC3E}">
        <p14:creationId xmlns:p14="http://schemas.microsoft.com/office/powerpoint/2010/main" val="4042416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8E599B1C-52D2-C42A-0E00-96307E8FE1A6}"/>
              </a:ext>
            </a:extLst>
          </p:cNvPr>
          <p:cNvSpPr txBox="1"/>
          <p:nvPr/>
        </p:nvSpPr>
        <p:spPr>
          <a:xfrm>
            <a:off x="1551201" y="716496"/>
            <a:ext cx="9225656"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13867A"/>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KRAS G12C</a:t>
            </a:r>
            <a:r>
              <a:rPr kumimoji="0" lang="zh-CN" altLang="en-US" sz="2000" b="1" i="0" u="none" strike="noStrike" kern="1200" cap="none" spc="0" normalizeH="0" baseline="0" noProof="0" dirty="0">
                <a:ln>
                  <a:noFill/>
                </a:ln>
                <a:solidFill>
                  <a:srgbClr val="13867A"/>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抑制剂已经成为</a:t>
            </a:r>
            <a:r>
              <a:rPr kumimoji="0" lang="en-US" altLang="zh-CN" sz="2000" b="1" i="0" u="none" strike="noStrike" kern="1200" cap="none" spc="0" normalizeH="0" baseline="0" noProof="0" dirty="0">
                <a:ln>
                  <a:noFill/>
                </a:ln>
                <a:solidFill>
                  <a:srgbClr val="13867A"/>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KRAS G12C</a:t>
            </a:r>
            <a:r>
              <a:rPr kumimoji="0" lang="zh-CN" altLang="en-US" sz="2000" b="1" i="0" u="none" strike="noStrike" kern="1200" cap="none" spc="0" normalizeH="0" baseline="0" noProof="0" dirty="0">
                <a:ln>
                  <a:noFill/>
                </a:ln>
                <a:solidFill>
                  <a:srgbClr val="13867A"/>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突变经治患者指南推荐的标准治疗方案</a:t>
            </a:r>
          </a:p>
        </p:txBody>
      </p:sp>
      <p:grpSp>
        <p:nvGrpSpPr>
          <p:cNvPr id="469" name="组合 468">
            <a:extLst>
              <a:ext uri="{FF2B5EF4-FFF2-40B4-BE49-F238E27FC236}">
                <a16:creationId xmlns:a16="http://schemas.microsoft.com/office/drawing/2014/main" id="{E8678991-5982-A688-D1B1-4E200DC3E9F8}"/>
              </a:ext>
            </a:extLst>
          </p:cNvPr>
          <p:cNvGrpSpPr/>
          <p:nvPr/>
        </p:nvGrpSpPr>
        <p:grpSpPr>
          <a:xfrm>
            <a:off x="1360227" y="678236"/>
            <a:ext cx="9755078" cy="469676"/>
            <a:chOff x="3061334" y="1502815"/>
            <a:chExt cx="9755078" cy="275770"/>
          </a:xfrm>
        </p:grpSpPr>
        <p:sp>
          <p:nvSpPr>
            <p:cNvPr id="5" name="箭头: 五边形 4">
              <a:extLst>
                <a:ext uri="{FF2B5EF4-FFF2-40B4-BE49-F238E27FC236}">
                  <a16:creationId xmlns:a16="http://schemas.microsoft.com/office/drawing/2014/main" id="{36B4AA4A-5E80-87BF-9CE3-B16DD3BF558A}"/>
                </a:ext>
              </a:extLst>
            </p:cNvPr>
            <p:cNvSpPr/>
            <p:nvPr/>
          </p:nvSpPr>
          <p:spPr>
            <a:xfrm>
              <a:off x="12711638" y="1502815"/>
              <a:ext cx="104774" cy="275770"/>
            </a:xfrm>
            <a:prstGeom prst="homePlate">
              <a:avLst/>
            </a:prstGeom>
            <a:solidFill>
              <a:srgbClr val="19A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 name="箭头: 五边形 5">
              <a:extLst>
                <a:ext uri="{FF2B5EF4-FFF2-40B4-BE49-F238E27FC236}">
                  <a16:creationId xmlns:a16="http://schemas.microsoft.com/office/drawing/2014/main" id="{C5FC1EC6-C94A-35C6-A374-C2E967EBBABB}"/>
                </a:ext>
              </a:extLst>
            </p:cNvPr>
            <p:cNvSpPr/>
            <p:nvPr/>
          </p:nvSpPr>
          <p:spPr>
            <a:xfrm flipH="1">
              <a:off x="3061334" y="1502815"/>
              <a:ext cx="104774" cy="275769"/>
            </a:xfrm>
            <a:prstGeom prst="homePlate">
              <a:avLst/>
            </a:prstGeom>
            <a:solidFill>
              <a:srgbClr val="19A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7" name="矩形 2">
            <a:extLst>
              <a:ext uri="{FF2B5EF4-FFF2-40B4-BE49-F238E27FC236}">
                <a16:creationId xmlns:a16="http://schemas.microsoft.com/office/drawing/2014/main" id="{427A26E1-3784-DDAA-C6B9-D6D817D493B5}"/>
              </a:ext>
            </a:extLst>
          </p:cNvPr>
          <p:cNvSpPr/>
          <p:nvPr/>
        </p:nvSpPr>
        <p:spPr>
          <a:xfrm>
            <a:off x="755728" y="925286"/>
            <a:ext cx="10814708" cy="5190595"/>
          </a:xfrm>
          <a:custGeom>
            <a:avLst/>
            <a:gdLst>
              <a:gd name="connsiteX0" fmla="*/ 0 w 6309432"/>
              <a:gd name="connsiteY0" fmla="*/ 0 h 4673578"/>
              <a:gd name="connsiteX1" fmla="*/ 6309432 w 6309432"/>
              <a:gd name="connsiteY1" fmla="*/ 0 h 4673578"/>
              <a:gd name="connsiteX2" fmla="*/ 6309432 w 6309432"/>
              <a:gd name="connsiteY2" fmla="*/ 4673578 h 4673578"/>
              <a:gd name="connsiteX3" fmla="*/ 0 w 6309432"/>
              <a:gd name="connsiteY3" fmla="*/ 4673578 h 4673578"/>
              <a:gd name="connsiteX4" fmla="*/ 0 w 6309432"/>
              <a:gd name="connsiteY4" fmla="*/ 0 h 4673578"/>
              <a:gd name="connsiteX0" fmla="*/ 0 w 6309432"/>
              <a:gd name="connsiteY0" fmla="*/ 28089 h 4701667"/>
              <a:gd name="connsiteX1" fmla="*/ 2733379 w 6309432"/>
              <a:gd name="connsiteY1" fmla="*/ 0 h 4701667"/>
              <a:gd name="connsiteX2" fmla="*/ 6309432 w 6309432"/>
              <a:gd name="connsiteY2" fmla="*/ 28089 h 4701667"/>
              <a:gd name="connsiteX3" fmla="*/ 6309432 w 6309432"/>
              <a:gd name="connsiteY3" fmla="*/ 4701667 h 4701667"/>
              <a:gd name="connsiteX4" fmla="*/ 0 w 6309432"/>
              <a:gd name="connsiteY4" fmla="*/ 4701667 h 4701667"/>
              <a:gd name="connsiteX5" fmla="*/ 0 w 6309432"/>
              <a:gd name="connsiteY5" fmla="*/ 28089 h 4701667"/>
              <a:gd name="connsiteX0" fmla="*/ 2733379 w 6309432"/>
              <a:gd name="connsiteY0" fmla="*/ 0 h 4701667"/>
              <a:gd name="connsiteX1" fmla="*/ 6309432 w 6309432"/>
              <a:gd name="connsiteY1" fmla="*/ 28089 h 4701667"/>
              <a:gd name="connsiteX2" fmla="*/ 6309432 w 6309432"/>
              <a:gd name="connsiteY2" fmla="*/ 4701667 h 4701667"/>
              <a:gd name="connsiteX3" fmla="*/ 0 w 6309432"/>
              <a:gd name="connsiteY3" fmla="*/ 4701667 h 4701667"/>
              <a:gd name="connsiteX4" fmla="*/ 0 w 6309432"/>
              <a:gd name="connsiteY4" fmla="*/ 28089 h 4701667"/>
              <a:gd name="connsiteX5" fmla="*/ 2824819 w 6309432"/>
              <a:gd name="connsiteY5" fmla="*/ 91440 h 4701667"/>
              <a:gd name="connsiteX0" fmla="*/ 2733379 w 6309432"/>
              <a:gd name="connsiteY0" fmla="*/ 0 h 4701667"/>
              <a:gd name="connsiteX1" fmla="*/ 6309432 w 6309432"/>
              <a:gd name="connsiteY1" fmla="*/ 28089 h 4701667"/>
              <a:gd name="connsiteX2" fmla="*/ 6309432 w 6309432"/>
              <a:gd name="connsiteY2" fmla="*/ 4701667 h 4701667"/>
              <a:gd name="connsiteX3" fmla="*/ 0 w 6309432"/>
              <a:gd name="connsiteY3" fmla="*/ 4701667 h 4701667"/>
              <a:gd name="connsiteX4" fmla="*/ 0 w 6309432"/>
              <a:gd name="connsiteY4" fmla="*/ 28089 h 4701667"/>
              <a:gd name="connsiteX5" fmla="*/ 634512 w 6309432"/>
              <a:gd name="connsiteY5" fmla="*/ 38278 h 4701667"/>
              <a:gd name="connsiteX0" fmla="*/ 5465946 w 6309432"/>
              <a:gd name="connsiteY0" fmla="*/ 14441 h 4673578"/>
              <a:gd name="connsiteX1" fmla="*/ 6309432 w 6309432"/>
              <a:gd name="connsiteY1" fmla="*/ 0 h 4673578"/>
              <a:gd name="connsiteX2" fmla="*/ 6309432 w 6309432"/>
              <a:gd name="connsiteY2" fmla="*/ 4673578 h 4673578"/>
              <a:gd name="connsiteX3" fmla="*/ 0 w 6309432"/>
              <a:gd name="connsiteY3" fmla="*/ 4673578 h 4673578"/>
              <a:gd name="connsiteX4" fmla="*/ 0 w 6309432"/>
              <a:gd name="connsiteY4" fmla="*/ 0 h 4673578"/>
              <a:gd name="connsiteX5" fmla="*/ 634512 w 6309432"/>
              <a:gd name="connsiteY5" fmla="*/ 10189 h 4673578"/>
              <a:gd name="connsiteX0" fmla="*/ 5465946 w 6309432"/>
              <a:gd name="connsiteY0" fmla="*/ 36150 h 4695287"/>
              <a:gd name="connsiteX1" fmla="*/ 6309432 w 6309432"/>
              <a:gd name="connsiteY1" fmla="*/ 21709 h 4695287"/>
              <a:gd name="connsiteX2" fmla="*/ 6309432 w 6309432"/>
              <a:gd name="connsiteY2" fmla="*/ 4695287 h 4695287"/>
              <a:gd name="connsiteX3" fmla="*/ 0 w 6309432"/>
              <a:gd name="connsiteY3" fmla="*/ 4695287 h 4695287"/>
              <a:gd name="connsiteX4" fmla="*/ 0 w 6309432"/>
              <a:gd name="connsiteY4" fmla="*/ 21709 h 4695287"/>
              <a:gd name="connsiteX5" fmla="*/ 485657 w 6309432"/>
              <a:gd name="connsiteY5" fmla="*/ 0 h 4695287"/>
              <a:gd name="connsiteX0" fmla="*/ 5816820 w 6309432"/>
              <a:gd name="connsiteY0" fmla="*/ 46783 h 4695287"/>
              <a:gd name="connsiteX1" fmla="*/ 6309432 w 6309432"/>
              <a:gd name="connsiteY1" fmla="*/ 21709 h 4695287"/>
              <a:gd name="connsiteX2" fmla="*/ 6309432 w 6309432"/>
              <a:gd name="connsiteY2" fmla="*/ 4695287 h 4695287"/>
              <a:gd name="connsiteX3" fmla="*/ 0 w 6309432"/>
              <a:gd name="connsiteY3" fmla="*/ 4695287 h 4695287"/>
              <a:gd name="connsiteX4" fmla="*/ 0 w 6309432"/>
              <a:gd name="connsiteY4" fmla="*/ 21709 h 4695287"/>
              <a:gd name="connsiteX5" fmla="*/ 485657 w 6309432"/>
              <a:gd name="connsiteY5" fmla="*/ 0 h 4695287"/>
              <a:gd name="connsiteX0" fmla="*/ 5816820 w 6309432"/>
              <a:gd name="connsiteY0" fmla="*/ 46783 h 4695287"/>
              <a:gd name="connsiteX1" fmla="*/ 6309432 w 6309432"/>
              <a:gd name="connsiteY1" fmla="*/ 21709 h 4695287"/>
              <a:gd name="connsiteX2" fmla="*/ 6309432 w 6309432"/>
              <a:gd name="connsiteY2" fmla="*/ 4695287 h 4695287"/>
              <a:gd name="connsiteX3" fmla="*/ 0 w 6309432"/>
              <a:gd name="connsiteY3" fmla="*/ 4695287 h 4695287"/>
              <a:gd name="connsiteX4" fmla="*/ 0 w 6309432"/>
              <a:gd name="connsiteY4" fmla="*/ 21709 h 4695287"/>
              <a:gd name="connsiteX5" fmla="*/ 485657 w 6309432"/>
              <a:gd name="connsiteY5" fmla="*/ 0 h 4695287"/>
              <a:gd name="connsiteX0" fmla="*/ 5816820 w 6309432"/>
              <a:gd name="connsiteY0" fmla="*/ 36151 h 4695287"/>
              <a:gd name="connsiteX1" fmla="*/ 6309432 w 6309432"/>
              <a:gd name="connsiteY1" fmla="*/ 21709 h 4695287"/>
              <a:gd name="connsiteX2" fmla="*/ 6309432 w 6309432"/>
              <a:gd name="connsiteY2" fmla="*/ 4695287 h 4695287"/>
              <a:gd name="connsiteX3" fmla="*/ 0 w 6309432"/>
              <a:gd name="connsiteY3" fmla="*/ 4695287 h 4695287"/>
              <a:gd name="connsiteX4" fmla="*/ 0 w 6309432"/>
              <a:gd name="connsiteY4" fmla="*/ 21709 h 4695287"/>
              <a:gd name="connsiteX5" fmla="*/ 485657 w 6309432"/>
              <a:gd name="connsiteY5" fmla="*/ 0 h 4695287"/>
              <a:gd name="connsiteX0" fmla="*/ 5838085 w 6309432"/>
              <a:gd name="connsiteY0" fmla="*/ 0 h 4701666"/>
              <a:gd name="connsiteX1" fmla="*/ 6309432 w 6309432"/>
              <a:gd name="connsiteY1" fmla="*/ 28088 h 4701666"/>
              <a:gd name="connsiteX2" fmla="*/ 6309432 w 6309432"/>
              <a:gd name="connsiteY2" fmla="*/ 4701666 h 4701666"/>
              <a:gd name="connsiteX3" fmla="*/ 0 w 6309432"/>
              <a:gd name="connsiteY3" fmla="*/ 4701666 h 4701666"/>
              <a:gd name="connsiteX4" fmla="*/ 0 w 6309432"/>
              <a:gd name="connsiteY4" fmla="*/ 28088 h 4701666"/>
              <a:gd name="connsiteX5" fmla="*/ 485657 w 6309432"/>
              <a:gd name="connsiteY5" fmla="*/ 6379 h 4701666"/>
              <a:gd name="connsiteX0" fmla="*/ 5880615 w 6309432"/>
              <a:gd name="connsiteY0" fmla="*/ 25518 h 4695287"/>
              <a:gd name="connsiteX1" fmla="*/ 6309432 w 6309432"/>
              <a:gd name="connsiteY1" fmla="*/ 21709 h 4695287"/>
              <a:gd name="connsiteX2" fmla="*/ 6309432 w 6309432"/>
              <a:gd name="connsiteY2" fmla="*/ 4695287 h 4695287"/>
              <a:gd name="connsiteX3" fmla="*/ 0 w 6309432"/>
              <a:gd name="connsiteY3" fmla="*/ 4695287 h 4695287"/>
              <a:gd name="connsiteX4" fmla="*/ 0 w 6309432"/>
              <a:gd name="connsiteY4" fmla="*/ 21709 h 4695287"/>
              <a:gd name="connsiteX5" fmla="*/ 485657 w 6309432"/>
              <a:gd name="connsiteY5" fmla="*/ 0 h 4695287"/>
              <a:gd name="connsiteX0" fmla="*/ 5880615 w 6309432"/>
              <a:gd name="connsiteY0" fmla="*/ 46783 h 4716552"/>
              <a:gd name="connsiteX1" fmla="*/ 6309432 w 6309432"/>
              <a:gd name="connsiteY1" fmla="*/ 42974 h 4716552"/>
              <a:gd name="connsiteX2" fmla="*/ 6309432 w 6309432"/>
              <a:gd name="connsiteY2" fmla="*/ 4716552 h 4716552"/>
              <a:gd name="connsiteX3" fmla="*/ 0 w 6309432"/>
              <a:gd name="connsiteY3" fmla="*/ 4716552 h 4716552"/>
              <a:gd name="connsiteX4" fmla="*/ 0 w 6309432"/>
              <a:gd name="connsiteY4" fmla="*/ 42974 h 4716552"/>
              <a:gd name="connsiteX5" fmla="*/ 315536 w 6309432"/>
              <a:gd name="connsiteY5" fmla="*/ 0 h 4716552"/>
              <a:gd name="connsiteX0" fmla="*/ 5880615 w 6309432"/>
              <a:gd name="connsiteY0" fmla="*/ 4253 h 4674022"/>
              <a:gd name="connsiteX1" fmla="*/ 6309432 w 6309432"/>
              <a:gd name="connsiteY1" fmla="*/ 444 h 4674022"/>
              <a:gd name="connsiteX2" fmla="*/ 6309432 w 6309432"/>
              <a:gd name="connsiteY2" fmla="*/ 4674022 h 4674022"/>
              <a:gd name="connsiteX3" fmla="*/ 0 w 6309432"/>
              <a:gd name="connsiteY3" fmla="*/ 4674022 h 4674022"/>
              <a:gd name="connsiteX4" fmla="*/ 0 w 6309432"/>
              <a:gd name="connsiteY4" fmla="*/ 444 h 4674022"/>
              <a:gd name="connsiteX5" fmla="*/ 315536 w 6309432"/>
              <a:gd name="connsiteY5" fmla="*/ 0 h 4674022"/>
              <a:gd name="connsiteX0" fmla="*/ 6018838 w 6309432"/>
              <a:gd name="connsiteY0" fmla="*/ 4253 h 4674022"/>
              <a:gd name="connsiteX1" fmla="*/ 6309432 w 6309432"/>
              <a:gd name="connsiteY1" fmla="*/ 444 h 4674022"/>
              <a:gd name="connsiteX2" fmla="*/ 6309432 w 6309432"/>
              <a:gd name="connsiteY2" fmla="*/ 4674022 h 4674022"/>
              <a:gd name="connsiteX3" fmla="*/ 0 w 6309432"/>
              <a:gd name="connsiteY3" fmla="*/ 4674022 h 4674022"/>
              <a:gd name="connsiteX4" fmla="*/ 0 w 6309432"/>
              <a:gd name="connsiteY4" fmla="*/ 444 h 4674022"/>
              <a:gd name="connsiteX5" fmla="*/ 315536 w 6309432"/>
              <a:gd name="connsiteY5" fmla="*/ 0 h 467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09432" h="4674022">
                <a:moveTo>
                  <a:pt x="6018838" y="4253"/>
                </a:moveTo>
                <a:lnTo>
                  <a:pt x="6309432" y="444"/>
                </a:lnTo>
                <a:lnTo>
                  <a:pt x="6309432" y="4674022"/>
                </a:lnTo>
                <a:lnTo>
                  <a:pt x="0" y="4674022"/>
                </a:lnTo>
                <a:lnTo>
                  <a:pt x="0" y="444"/>
                </a:lnTo>
                <a:lnTo>
                  <a:pt x="315536" y="0"/>
                </a:lnTo>
              </a:path>
            </a:pathLst>
          </a:custGeom>
          <a:no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 name="流程图: 可选过程 2">
            <a:extLst>
              <a:ext uri="{FF2B5EF4-FFF2-40B4-BE49-F238E27FC236}">
                <a16:creationId xmlns:a16="http://schemas.microsoft.com/office/drawing/2014/main" id="{F2206225-EBAD-77E3-733E-1535ABC65734}"/>
              </a:ext>
            </a:extLst>
          </p:cNvPr>
          <p:cNvSpPr/>
          <p:nvPr/>
        </p:nvSpPr>
        <p:spPr>
          <a:xfrm>
            <a:off x="1855655" y="96227"/>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lumMod val="75000"/>
                </a:prstClr>
              </a:solidFill>
              <a:effectLst/>
              <a:uLnTx/>
              <a:uFillTx/>
              <a:latin typeface="微软雅黑"/>
              <a:ea typeface="微软雅黑"/>
              <a:cs typeface="+mn-cs"/>
            </a:endParaRPr>
          </a:p>
        </p:txBody>
      </p:sp>
      <p:sp>
        <p:nvSpPr>
          <p:cNvPr id="458" name="文本框 457">
            <a:extLst>
              <a:ext uri="{FF2B5EF4-FFF2-40B4-BE49-F238E27FC236}">
                <a16:creationId xmlns:a16="http://schemas.microsoft.com/office/drawing/2014/main" id="{333062A6-5F6B-9749-68AE-AE58A08D9D75}"/>
              </a:ext>
            </a:extLst>
          </p:cNvPr>
          <p:cNvSpPr txBox="1"/>
          <p:nvPr/>
        </p:nvSpPr>
        <p:spPr>
          <a:xfrm>
            <a:off x="2135720" y="87086"/>
            <a:ext cx="1005403"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200" normalizeH="0" baseline="0" noProof="0" dirty="0">
                <a:ln>
                  <a:noFill/>
                </a:ln>
                <a:solidFill>
                  <a:prstClr val="white">
                    <a:lumMod val="75000"/>
                  </a:prstClr>
                </a:solidFill>
                <a:effectLst/>
                <a:uLnTx/>
                <a:uFillTx/>
                <a:latin typeface="微软雅黑"/>
                <a:ea typeface="微软雅黑"/>
                <a:cs typeface="+mn-cs"/>
              </a:rPr>
              <a:t>基本信息</a:t>
            </a:r>
          </a:p>
        </p:txBody>
      </p:sp>
      <p:sp>
        <p:nvSpPr>
          <p:cNvPr id="468" name="流程图: 可选过程 467">
            <a:extLst>
              <a:ext uri="{FF2B5EF4-FFF2-40B4-BE49-F238E27FC236}">
                <a16:creationId xmlns:a16="http://schemas.microsoft.com/office/drawing/2014/main" id="{65196B8C-FB52-0957-84DE-834178EA7C59}"/>
              </a:ext>
            </a:extLst>
          </p:cNvPr>
          <p:cNvSpPr/>
          <p:nvPr/>
        </p:nvSpPr>
        <p:spPr>
          <a:xfrm>
            <a:off x="6859154" y="97866"/>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lumMod val="75000"/>
                </a:prstClr>
              </a:solidFill>
              <a:effectLst/>
              <a:uLnTx/>
              <a:uFillTx/>
              <a:latin typeface="微软雅黑"/>
              <a:ea typeface="微软雅黑"/>
              <a:cs typeface="+mn-cs"/>
            </a:endParaRPr>
          </a:p>
        </p:txBody>
      </p:sp>
      <p:sp>
        <p:nvSpPr>
          <p:cNvPr id="471" name="文本框 470">
            <a:extLst>
              <a:ext uri="{FF2B5EF4-FFF2-40B4-BE49-F238E27FC236}">
                <a16:creationId xmlns:a16="http://schemas.microsoft.com/office/drawing/2014/main" id="{9FD6EB0B-6550-68AF-3562-2B6EE6E370AD}"/>
              </a:ext>
            </a:extLst>
          </p:cNvPr>
          <p:cNvSpPr txBox="1"/>
          <p:nvPr/>
        </p:nvSpPr>
        <p:spPr>
          <a:xfrm>
            <a:off x="7226487" y="98265"/>
            <a:ext cx="800219" cy="307777"/>
          </a:xfrm>
          <a:prstGeom prst="rect">
            <a:avLst/>
          </a:prstGeom>
          <a:noFill/>
        </p:spPr>
        <p:txBody>
          <a:bodyPr wrap="none" rtlCol="0">
            <a:spAutoFit/>
          </a:bodyPr>
          <a:lstStyle>
            <a:defPPr>
              <a:defRPr lang="zh-CN"/>
            </a:defPPr>
            <a:lvl1pPr algn="ctr">
              <a:defRPr sz="1400" b="1" spc="200">
                <a:solidFill>
                  <a:srgbClr val="FE5000"/>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200" normalizeH="0" baseline="0" noProof="0" dirty="0">
                <a:ln>
                  <a:noFill/>
                </a:ln>
                <a:solidFill>
                  <a:prstClr val="white">
                    <a:lumMod val="75000"/>
                  </a:prstClr>
                </a:solidFill>
                <a:effectLst/>
                <a:uLnTx/>
                <a:uFillTx/>
                <a:latin typeface="微软雅黑"/>
                <a:ea typeface="微软雅黑"/>
                <a:cs typeface="+mn-cs"/>
              </a:rPr>
              <a:t>创新性</a:t>
            </a:r>
          </a:p>
        </p:txBody>
      </p:sp>
      <p:sp>
        <p:nvSpPr>
          <p:cNvPr id="476" name="流程图: 可选过程 475">
            <a:extLst>
              <a:ext uri="{FF2B5EF4-FFF2-40B4-BE49-F238E27FC236}">
                <a16:creationId xmlns:a16="http://schemas.microsoft.com/office/drawing/2014/main" id="{762AFBE9-EE78-E800-8222-4D478059F295}"/>
              </a:ext>
            </a:extLst>
          </p:cNvPr>
          <p:cNvSpPr/>
          <p:nvPr/>
        </p:nvSpPr>
        <p:spPr>
          <a:xfrm>
            <a:off x="3519386" y="105923"/>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lumMod val="75000"/>
                </a:prstClr>
              </a:solidFill>
              <a:effectLst/>
              <a:uLnTx/>
              <a:uFillTx/>
              <a:latin typeface="微软雅黑"/>
              <a:ea typeface="微软雅黑"/>
              <a:cs typeface="+mn-cs"/>
            </a:endParaRPr>
          </a:p>
        </p:txBody>
      </p:sp>
      <p:sp>
        <p:nvSpPr>
          <p:cNvPr id="477" name="文本框 476">
            <a:extLst>
              <a:ext uri="{FF2B5EF4-FFF2-40B4-BE49-F238E27FC236}">
                <a16:creationId xmlns:a16="http://schemas.microsoft.com/office/drawing/2014/main" id="{5E395D5E-213A-24F8-383D-BEFA4D624B35}"/>
              </a:ext>
            </a:extLst>
          </p:cNvPr>
          <p:cNvSpPr txBox="1"/>
          <p:nvPr/>
        </p:nvSpPr>
        <p:spPr>
          <a:xfrm>
            <a:off x="3901727" y="105923"/>
            <a:ext cx="80021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200" normalizeH="0" baseline="0" noProof="0" dirty="0">
                <a:ln>
                  <a:noFill/>
                </a:ln>
                <a:solidFill>
                  <a:prstClr val="white">
                    <a:lumMod val="75000"/>
                  </a:prstClr>
                </a:solidFill>
                <a:effectLst/>
                <a:uLnTx/>
                <a:uFillTx/>
                <a:latin typeface="微软雅黑"/>
                <a:ea typeface="微软雅黑"/>
                <a:cs typeface="+mn-cs"/>
              </a:rPr>
              <a:t>安全性</a:t>
            </a:r>
          </a:p>
        </p:txBody>
      </p:sp>
      <p:sp>
        <p:nvSpPr>
          <p:cNvPr id="479" name="流程图: 可选过程 478">
            <a:extLst>
              <a:ext uri="{FF2B5EF4-FFF2-40B4-BE49-F238E27FC236}">
                <a16:creationId xmlns:a16="http://schemas.microsoft.com/office/drawing/2014/main" id="{2DD886D6-FD84-1A08-8C84-0DFC98B1B780}"/>
              </a:ext>
            </a:extLst>
          </p:cNvPr>
          <p:cNvSpPr/>
          <p:nvPr/>
        </p:nvSpPr>
        <p:spPr>
          <a:xfrm>
            <a:off x="8478499" y="87086"/>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lumMod val="75000"/>
                </a:prstClr>
              </a:solidFill>
              <a:effectLst/>
              <a:uLnTx/>
              <a:uFillTx/>
              <a:latin typeface="微软雅黑"/>
              <a:ea typeface="微软雅黑"/>
              <a:cs typeface="+mn-cs"/>
            </a:endParaRPr>
          </a:p>
        </p:txBody>
      </p:sp>
      <p:sp>
        <p:nvSpPr>
          <p:cNvPr id="480" name="文本框 479">
            <a:extLst>
              <a:ext uri="{FF2B5EF4-FFF2-40B4-BE49-F238E27FC236}">
                <a16:creationId xmlns:a16="http://schemas.microsoft.com/office/drawing/2014/main" id="{7DF932EE-FE77-B9E1-834E-09B6351D19EB}"/>
              </a:ext>
            </a:extLst>
          </p:cNvPr>
          <p:cNvSpPr txBox="1"/>
          <p:nvPr/>
        </p:nvSpPr>
        <p:spPr>
          <a:xfrm>
            <a:off x="8834903" y="74587"/>
            <a:ext cx="80021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200" normalizeH="0" baseline="0" noProof="0" dirty="0">
                <a:ln>
                  <a:noFill/>
                </a:ln>
                <a:solidFill>
                  <a:prstClr val="white">
                    <a:lumMod val="75000"/>
                  </a:prstClr>
                </a:solidFill>
                <a:effectLst/>
                <a:uLnTx/>
                <a:uFillTx/>
                <a:latin typeface="微软雅黑"/>
                <a:ea typeface="微软雅黑"/>
                <a:cs typeface="+mn-cs"/>
              </a:rPr>
              <a:t>公平性</a:t>
            </a:r>
          </a:p>
        </p:txBody>
      </p:sp>
      <p:sp>
        <p:nvSpPr>
          <p:cNvPr id="482" name="文本占位符 2">
            <a:extLst>
              <a:ext uri="{FF2B5EF4-FFF2-40B4-BE49-F238E27FC236}">
                <a16:creationId xmlns:a16="http://schemas.microsoft.com/office/drawing/2014/main" id="{120F5B96-5E48-51A5-CD51-F5C33B58C94D}"/>
              </a:ext>
            </a:extLst>
          </p:cNvPr>
          <p:cNvSpPr txBox="1">
            <a:spLocks/>
          </p:cNvSpPr>
          <p:nvPr/>
        </p:nvSpPr>
        <p:spPr>
          <a:xfrm>
            <a:off x="6885417" y="1703648"/>
            <a:ext cx="4550855" cy="2653514"/>
          </a:xfrm>
          <a:prstGeom prst="rect">
            <a:avLst/>
          </a:prstGeom>
        </p:spPr>
        <p:txBody>
          <a:bodyPr vert="horz" lIns="0" tIns="0" rIns="0" bIns="0" rtlCol="0">
            <a:noAutofit/>
          </a:bodyPr>
          <a:lstStyle>
            <a:lvl1pPr marL="285750" indent="-285750" algn="l" defTabSz="914400" rtl="0" eaLnBrk="1" latinLnBrk="0" hangingPunct="1">
              <a:lnSpc>
                <a:spcPct val="150000"/>
              </a:lnSpc>
              <a:spcBef>
                <a:spcPts val="0"/>
              </a:spcBef>
              <a:buFont typeface="Arial" panose="020B0604020202020204" pitchFamily="34" charset="0"/>
              <a:buChar char="•"/>
              <a:defRPr sz="1600" kern="1200">
                <a:solidFill>
                  <a:schemeClr val="dk1">
                    <a:lumMod val="100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dk1">
                    <a:lumMod val="100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dk1">
                    <a:lumMod val="100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dk1">
                    <a:lumMod val="100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dk1">
                    <a:lumMod val="10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zh-CN" altLang="en-US" sz="1600" b="1" i="0" u="none" strike="noStrike" kern="1200" cap="none" spc="0" normalizeH="0" baseline="0" noProof="0" dirty="0">
                <a:ln>
                  <a:noFill/>
                </a:ln>
                <a:solidFill>
                  <a:srgbClr val="DC4979"/>
                </a:solidFill>
                <a:effectLst/>
                <a:uLnTx/>
                <a:uFillTx/>
                <a:latin typeface="微软雅黑"/>
                <a:ea typeface="微软雅黑"/>
                <a:cs typeface="+mn-cs"/>
              </a:rPr>
              <a:t>戈来雷塞中位</a:t>
            </a:r>
            <a:r>
              <a:rPr kumimoji="0" lang="en-US" altLang="zh-CN" sz="1600" b="1" i="0" u="none" strike="noStrike" kern="1200" cap="none" spc="0" normalizeH="0" baseline="0" noProof="0" dirty="0">
                <a:ln>
                  <a:noFill/>
                </a:ln>
                <a:solidFill>
                  <a:srgbClr val="DC4979"/>
                </a:solidFill>
                <a:effectLst/>
                <a:uLnTx/>
                <a:uFillTx/>
                <a:latin typeface="微软雅黑"/>
                <a:ea typeface="微软雅黑"/>
                <a:cs typeface="+mn-cs"/>
              </a:rPr>
              <a:t>OS</a:t>
            </a:r>
            <a:r>
              <a:rPr kumimoji="0" lang="zh-CN" altLang="en-US" sz="1600" b="1" i="0" u="none" strike="noStrike" kern="1200" cap="none" spc="0" normalizeH="0" baseline="0" noProof="0" dirty="0">
                <a:ln>
                  <a:noFill/>
                </a:ln>
                <a:solidFill>
                  <a:srgbClr val="DC4979"/>
                </a:solidFill>
                <a:effectLst/>
                <a:uLnTx/>
                <a:uFillTx/>
                <a:latin typeface="微软雅黑"/>
                <a:ea typeface="微软雅黑"/>
                <a:cs typeface="+mn-cs"/>
              </a:rPr>
              <a:t>和中位</a:t>
            </a:r>
            <a:r>
              <a:rPr kumimoji="0" lang="en-US" altLang="zh-CN" sz="1600" b="1" i="0" u="none" strike="noStrike" kern="1200" cap="none" spc="0" normalizeH="0" baseline="0" noProof="0" dirty="0">
                <a:ln>
                  <a:noFill/>
                </a:ln>
                <a:solidFill>
                  <a:srgbClr val="DC4979"/>
                </a:solidFill>
                <a:effectLst/>
                <a:uLnTx/>
                <a:uFillTx/>
                <a:latin typeface="微软雅黑"/>
                <a:ea typeface="微软雅黑"/>
                <a:cs typeface="+mn-cs"/>
              </a:rPr>
              <a:t>DOR</a:t>
            </a:r>
            <a:r>
              <a:rPr kumimoji="0" lang="zh-CN" altLang="en-US" sz="1600" b="1" i="0" u="none" strike="noStrike" kern="1200" cap="none" spc="0" normalizeH="0" baseline="0" noProof="0" dirty="0">
                <a:ln>
                  <a:noFill/>
                </a:ln>
                <a:solidFill>
                  <a:srgbClr val="DC4979"/>
                </a:solidFill>
                <a:effectLst/>
                <a:uLnTx/>
                <a:uFillTx/>
                <a:latin typeface="微软雅黑"/>
                <a:ea typeface="微软雅黑"/>
                <a:cs typeface="+mn-cs"/>
              </a:rPr>
              <a:t>数值优于同类药品</a:t>
            </a:r>
            <a:endParaRPr kumimoji="0" lang="en-US" altLang="zh-CN" sz="1600" b="0" i="0" u="none" strike="noStrike" kern="1200" cap="none" spc="0" normalizeH="0" baseline="0" noProof="0" dirty="0">
              <a:ln>
                <a:noFill/>
              </a:ln>
              <a:solidFill>
                <a:srgbClr val="DC4979"/>
              </a:solidFill>
              <a:effectLst/>
              <a:uLnTx/>
              <a:uFillTx/>
              <a:latin typeface="微软雅黑"/>
              <a:ea typeface="微软雅黑"/>
              <a:cs typeface="+mn-cs"/>
            </a:endParaRPr>
          </a:p>
          <a:p>
            <a:pPr marL="285750" marR="0" lvl="0" indent="-2857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altLang="zh-CN" sz="1600" b="0" i="0" u="none" strike="noStrike" kern="1200" cap="none" spc="0" normalizeH="0" baseline="0" noProof="0" dirty="0">
                <a:ln>
                  <a:noFill/>
                </a:ln>
                <a:solidFill>
                  <a:srgbClr val="000000">
                    <a:lumMod val="100000"/>
                  </a:srgbClr>
                </a:solidFill>
                <a:effectLst/>
                <a:uLnTx/>
                <a:uFillTx/>
                <a:latin typeface="微软雅黑"/>
                <a:ea typeface="微软雅黑"/>
                <a:cs typeface="+mn-cs"/>
              </a:rPr>
              <a:t>2025 CSCO NSCLC</a:t>
            </a:r>
            <a:r>
              <a:rPr kumimoji="0" lang="zh-CN" altLang="en-US" sz="1600" b="0" i="0" u="none" strike="noStrike" kern="1200" cap="none" spc="0" normalizeH="0" baseline="0" noProof="0" dirty="0">
                <a:ln>
                  <a:noFill/>
                </a:ln>
                <a:solidFill>
                  <a:srgbClr val="000000">
                    <a:lumMod val="100000"/>
                  </a:srgbClr>
                </a:solidFill>
                <a:effectLst/>
                <a:uLnTx/>
                <a:uFillTx/>
                <a:latin typeface="微软雅黑"/>
                <a:ea typeface="微软雅黑"/>
                <a:cs typeface="+mn-cs"/>
              </a:rPr>
              <a:t>指南推荐</a:t>
            </a:r>
            <a:r>
              <a:rPr kumimoji="0" lang="en-US" altLang="zh-CN" sz="1600" b="0" i="0" u="none" strike="noStrike" kern="1200" cap="none" spc="0" normalizeH="0" baseline="0" noProof="0" dirty="0">
                <a:ln>
                  <a:noFill/>
                </a:ln>
                <a:solidFill>
                  <a:srgbClr val="000000">
                    <a:lumMod val="100000"/>
                  </a:srgbClr>
                </a:solidFill>
                <a:effectLst/>
                <a:uLnTx/>
                <a:uFillTx/>
                <a:latin typeface="微软雅黑"/>
                <a:ea typeface="微软雅黑"/>
                <a:cs typeface="+mn-cs"/>
              </a:rPr>
              <a:t>KRAS G12C</a:t>
            </a:r>
            <a:r>
              <a:rPr kumimoji="0" lang="zh-CN" altLang="en-US" sz="1600" b="0" i="0" u="none" strike="noStrike" kern="1200" cap="none" spc="0" normalizeH="0" baseline="0" noProof="0" dirty="0">
                <a:ln>
                  <a:noFill/>
                </a:ln>
                <a:solidFill>
                  <a:srgbClr val="000000">
                    <a:lumMod val="100000"/>
                  </a:srgbClr>
                </a:solidFill>
                <a:effectLst/>
                <a:uLnTx/>
                <a:uFillTx/>
                <a:latin typeface="微软雅黑"/>
                <a:ea typeface="微软雅黑"/>
                <a:cs typeface="+mn-cs"/>
              </a:rPr>
              <a:t>抑制剂用于</a:t>
            </a:r>
            <a:r>
              <a:rPr kumimoji="0" lang="en-US" altLang="zh-CN" sz="1600" b="0" i="0" u="none" strike="noStrike" kern="1200" cap="none" spc="0" normalizeH="0" baseline="0" noProof="0" dirty="0">
                <a:ln>
                  <a:noFill/>
                </a:ln>
                <a:solidFill>
                  <a:srgbClr val="000000">
                    <a:lumMod val="100000"/>
                  </a:srgbClr>
                </a:solidFill>
                <a:effectLst/>
                <a:uLnTx/>
                <a:uFillTx/>
                <a:latin typeface="微软雅黑"/>
                <a:ea typeface="微软雅黑"/>
                <a:cs typeface="+mn-cs"/>
              </a:rPr>
              <a:t>IV</a:t>
            </a:r>
            <a:r>
              <a:rPr kumimoji="0" lang="zh-CN" altLang="en-US" sz="1600" b="0" i="0" u="none" strike="noStrike" kern="1200" cap="none" spc="0" normalizeH="0" baseline="0" noProof="0" dirty="0">
                <a:ln>
                  <a:noFill/>
                </a:ln>
                <a:solidFill>
                  <a:srgbClr val="000000">
                    <a:lumMod val="100000"/>
                  </a:srgbClr>
                </a:solidFill>
                <a:effectLst/>
                <a:uLnTx/>
                <a:uFillTx/>
                <a:latin typeface="微软雅黑"/>
                <a:ea typeface="微软雅黑"/>
                <a:cs typeface="+mn-cs"/>
              </a:rPr>
              <a:t>期 </a:t>
            </a:r>
            <a:r>
              <a:rPr kumimoji="0" lang="en-US" altLang="zh-CN" sz="1600" b="0" i="0" u="none" strike="noStrike" kern="1200" cap="none" spc="0" normalizeH="0" baseline="0" noProof="0" dirty="0">
                <a:ln>
                  <a:noFill/>
                </a:ln>
                <a:solidFill>
                  <a:srgbClr val="000000">
                    <a:lumMod val="100000"/>
                  </a:srgbClr>
                </a:solidFill>
                <a:effectLst/>
                <a:uLnTx/>
                <a:uFillTx/>
                <a:latin typeface="微软雅黑"/>
                <a:ea typeface="微软雅黑"/>
                <a:cs typeface="+mn-cs"/>
              </a:rPr>
              <a:t>KRAS G12C</a:t>
            </a:r>
            <a:r>
              <a:rPr kumimoji="0" lang="zh-CN" altLang="en-US" sz="1600" b="0" i="0" u="none" strike="noStrike" kern="1200" cap="none" spc="0" normalizeH="0" baseline="0" noProof="0" dirty="0">
                <a:ln>
                  <a:noFill/>
                </a:ln>
                <a:solidFill>
                  <a:srgbClr val="000000">
                    <a:lumMod val="100000"/>
                  </a:srgbClr>
                </a:solidFill>
                <a:effectLst/>
                <a:uLnTx/>
                <a:uFillTx/>
                <a:latin typeface="微软雅黑"/>
                <a:ea typeface="微软雅黑"/>
                <a:cs typeface="+mn-cs"/>
              </a:rPr>
              <a:t>突变</a:t>
            </a:r>
            <a:r>
              <a:rPr kumimoji="0" lang="en-US" altLang="zh-CN" sz="1600" b="0" i="0" u="none" strike="noStrike" kern="1200" cap="none" spc="0" normalizeH="0" baseline="0" noProof="0" dirty="0">
                <a:ln>
                  <a:noFill/>
                </a:ln>
                <a:solidFill>
                  <a:srgbClr val="000000">
                    <a:lumMod val="100000"/>
                  </a:srgbClr>
                </a:solidFill>
                <a:effectLst/>
                <a:uLnTx/>
                <a:uFillTx/>
                <a:latin typeface="微软雅黑"/>
                <a:ea typeface="微软雅黑"/>
                <a:cs typeface="+mn-cs"/>
              </a:rPr>
              <a:t>NSCLC</a:t>
            </a:r>
            <a:r>
              <a:rPr kumimoji="0" lang="zh-CN" altLang="en-US" sz="1600" b="0" i="0" u="none" strike="noStrike" kern="1200" cap="none" spc="0" normalizeH="0" baseline="0" noProof="0" dirty="0">
                <a:ln>
                  <a:noFill/>
                </a:ln>
                <a:solidFill>
                  <a:srgbClr val="000000">
                    <a:lumMod val="100000"/>
                  </a:srgbClr>
                </a:solidFill>
                <a:effectLst/>
                <a:uLnTx/>
                <a:uFillTx/>
                <a:latin typeface="微软雅黑"/>
                <a:ea typeface="微软雅黑"/>
                <a:cs typeface="+mn-cs"/>
              </a:rPr>
              <a:t>的后线治疗（</a:t>
            </a:r>
            <a:r>
              <a:rPr kumimoji="0" lang="en-US" altLang="zh-CN" sz="1600" b="0" i="0" u="none" strike="noStrike" kern="1200" cap="none" spc="0" normalizeH="0" baseline="0" noProof="0" dirty="0">
                <a:ln>
                  <a:noFill/>
                </a:ln>
                <a:solidFill>
                  <a:srgbClr val="000000">
                    <a:lumMod val="100000"/>
                  </a:srgbClr>
                </a:solidFill>
                <a:effectLst/>
                <a:uLnTx/>
                <a:uFillTx/>
                <a:latin typeface="微软雅黑"/>
                <a:ea typeface="微软雅黑"/>
                <a:cs typeface="+mn-cs"/>
              </a:rPr>
              <a:t>I</a:t>
            </a:r>
            <a:r>
              <a:rPr kumimoji="0" lang="zh-CN" altLang="en-US" sz="1600" b="0" i="0" u="none" strike="noStrike" kern="1200" cap="none" spc="0" normalizeH="0" baseline="0" noProof="0" dirty="0">
                <a:ln>
                  <a:noFill/>
                </a:ln>
                <a:solidFill>
                  <a:srgbClr val="000000">
                    <a:lumMod val="100000"/>
                  </a:srgbClr>
                </a:solidFill>
                <a:effectLst/>
                <a:uLnTx/>
                <a:uFillTx/>
                <a:latin typeface="微软雅黑"/>
                <a:ea typeface="微软雅黑"/>
                <a:cs typeface="+mn-cs"/>
              </a:rPr>
              <a:t>级推荐）</a:t>
            </a:r>
            <a:endParaRPr kumimoji="0" lang="en-US" altLang="zh-CN" sz="1600" b="0" i="0" u="none" strike="noStrike" kern="1200" cap="none" spc="0" normalizeH="0" baseline="0" noProof="0" dirty="0">
              <a:ln>
                <a:noFill/>
              </a:ln>
              <a:solidFill>
                <a:srgbClr val="000000">
                  <a:lumMod val="100000"/>
                </a:srgbClr>
              </a:solidFill>
              <a:effectLst/>
              <a:uLnTx/>
              <a:uFillTx/>
              <a:latin typeface="微软雅黑"/>
              <a:ea typeface="微软雅黑"/>
              <a:cs typeface="+mn-cs"/>
            </a:endParaRPr>
          </a:p>
          <a:p>
            <a:pPr marL="285750" marR="0" lvl="0" indent="-2857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altLang="zh-CN" sz="1600" b="0" i="0" u="none" strike="noStrike" kern="1200" cap="none" spc="0" normalizeH="0" baseline="0" noProof="0" dirty="0">
                <a:ln>
                  <a:noFill/>
                </a:ln>
                <a:solidFill>
                  <a:srgbClr val="000000">
                    <a:lumMod val="100000"/>
                  </a:srgbClr>
                </a:solidFill>
                <a:effectLst/>
                <a:uLnTx/>
                <a:uFillTx/>
                <a:latin typeface="微软雅黑"/>
                <a:ea typeface="微软雅黑"/>
                <a:cs typeface="+mn-cs"/>
              </a:rPr>
              <a:t>2025 CSCO NSCLC</a:t>
            </a:r>
            <a:r>
              <a:rPr kumimoji="0" lang="zh-CN" altLang="en-US" sz="1600" b="0" i="0" u="none" strike="noStrike" kern="1200" cap="none" spc="0" normalizeH="0" baseline="0" noProof="0" dirty="0">
                <a:ln>
                  <a:noFill/>
                </a:ln>
                <a:solidFill>
                  <a:srgbClr val="000000">
                    <a:lumMod val="100000"/>
                  </a:srgbClr>
                </a:solidFill>
                <a:effectLst/>
                <a:uLnTx/>
                <a:uFillTx/>
                <a:latin typeface="微软雅黑"/>
                <a:ea typeface="微软雅黑"/>
                <a:cs typeface="+mn-cs"/>
              </a:rPr>
              <a:t>指南发布时间为</a:t>
            </a:r>
            <a:r>
              <a:rPr kumimoji="0" lang="en-US" altLang="zh-CN" sz="1600" b="0" i="0" u="none" strike="noStrike" kern="1200" cap="none" spc="0" normalizeH="0" baseline="0" noProof="0" dirty="0">
                <a:ln>
                  <a:noFill/>
                </a:ln>
                <a:solidFill>
                  <a:srgbClr val="000000">
                    <a:lumMod val="100000"/>
                  </a:srgbClr>
                </a:solidFill>
                <a:effectLst/>
                <a:uLnTx/>
                <a:uFillTx/>
                <a:latin typeface="微软雅黑"/>
                <a:ea typeface="微软雅黑"/>
                <a:cs typeface="+mn-cs"/>
              </a:rPr>
              <a:t>2025</a:t>
            </a:r>
            <a:r>
              <a:rPr kumimoji="0" lang="zh-CN" altLang="en-US" sz="1600" b="0" i="0" u="none" strike="noStrike" kern="1200" cap="none" spc="0" normalizeH="0" baseline="0" noProof="0" dirty="0">
                <a:ln>
                  <a:noFill/>
                </a:ln>
                <a:solidFill>
                  <a:srgbClr val="000000">
                    <a:lumMod val="100000"/>
                  </a:srgbClr>
                </a:solidFill>
                <a:effectLst/>
                <a:uLnTx/>
                <a:uFillTx/>
                <a:latin typeface="微软雅黑"/>
                <a:ea typeface="微软雅黑"/>
                <a:cs typeface="+mn-cs"/>
              </a:rPr>
              <a:t>年</a:t>
            </a:r>
            <a:r>
              <a:rPr kumimoji="0" lang="en-US" altLang="zh-CN" sz="1600" b="0" i="0" u="none" strike="noStrike" kern="1200" cap="none" spc="0" normalizeH="0" baseline="0" noProof="0" dirty="0">
                <a:ln>
                  <a:noFill/>
                </a:ln>
                <a:solidFill>
                  <a:srgbClr val="000000">
                    <a:lumMod val="100000"/>
                  </a:srgbClr>
                </a:solidFill>
                <a:effectLst/>
                <a:uLnTx/>
                <a:uFillTx/>
                <a:latin typeface="微软雅黑"/>
                <a:ea typeface="微软雅黑"/>
                <a:cs typeface="+mn-cs"/>
              </a:rPr>
              <a:t>4</a:t>
            </a:r>
            <a:r>
              <a:rPr kumimoji="0" lang="zh-CN" altLang="en-US" sz="1600" b="0" i="0" u="none" strike="noStrike" kern="1200" cap="none" spc="0" normalizeH="0" baseline="0" noProof="0" dirty="0">
                <a:ln>
                  <a:noFill/>
                </a:ln>
                <a:solidFill>
                  <a:srgbClr val="000000">
                    <a:lumMod val="100000"/>
                  </a:srgbClr>
                </a:solidFill>
                <a:effectLst/>
                <a:uLnTx/>
                <a:uFillTx/>
                <a:latin typeface="微软雅黑"/>
                <a:ea typeface="微软雅黑"/>
                <a:cs typeface="+mn-cs"/>
              </a:rPr>
              <a:t>月</a:t>
            </a:r>
            <a:r>
              <a:rPr kumimoji="0" lang="en-US" altLang="zh-CN" sz="1600" b="0" i="0" u="none" strike="noStrike" kern="1200" cap="none" spc="0" normalizeH="0" baseline="0" noProof="0" dirty="0">
                <a:ln>
                  <a:noFill/>
                </a:ln>
                <a:solidFill>
                  <a:srgbClr val="000000">
                    <a:lumMod val="100000"/>
                  </a:srgbClr>
                </a:solidFill>
                <a:effectLst/>
                <a:uLnTx/>
                <a:uFillTx/>
                <a:latin typeface="微软雅黑"/>
                <a:ea typeface="微软雅黑"/>
                <a:cs typeface="+mn-cs"/>
              </a:rPr>
              <a:t>19</a:t>
            </a:r>
            <a:r>
              <a:rPr kumimoji="0" lang="zh-CN" altLang="en-US" sz="1600" b="0" i="0" u="none" strike="noStrike" kern="1200" cap="none" spc="0" normalizeH="0" baseline="0" noProof="0" dirty="0">
                <a:ln>
                  <a:noFill/>
                </a:ln>
                <a:solidFill>
                  <a:srgbClr val="000000">
                    <a:lumMod val="100000"/>
                  </a:srgbClr>
                </a:solidFill>
                <a:effectLst/>
                <a:uLnTx/>
                <a:uFillTx/>
                <a:latin typeface="微软雅黑"/>
                <a:ea typeface="微软雅黑"/>
                <a:cs typeface="+mn-cs"/>
              </a:rPr>
              <a:t>日，此时戈来雷塞暂未获批，因此该指南暂未将戈来雷塞纳入正式推荐，</a:t>
            </a:r>
            <a:r>
              <a:rPr kumimoji="0" lang="zh-CN" altLang="en-US" sz="1600" b="1" i="0" u="none" strike="noStrike" kern="1200" cap="none" spc="0" normalizeH="0" baseline="0" noProof="0" dirty="0">
                <a:ln>
                  <a:noFill/>
                </a:ln>
                <a:solidFill>
                  <a:srgbClr val="DC4979"/>
                </a:solidFill>
                <a:effectLst/>
                <a:uLnTx/>
                <a:uFillTx/>
                <a:latin typeface="微软雅黑"/>
                <a:ea typeface="微软雅黑"/>
                <a:cs typeface="+mn-cs"/>
              </a:rPr>
              <a:t>但仍在注释中介绍了戈来雷塞相关数据</a:t>
            </a:r>
            <a:r>
              <a:rPr kumimoji="0" lang="zh-CN" altLang="en-US" sz="1600" b="0" i="0" u="none" strike="noStrike" kern="1200" cap="none" spc="0" normalizeH="0" baseline="0" noProof="0" dirty="0">
                <a:ln>
                  <a:noFill/>
                </a:ln>
                <a:solidFill>
                  <a:srgbClr val="DC4979"/>
                </a:solidFill>
                <a:effectLst/>
                <a:uLnTx/>
                <a:uFillTx/>
                <a:latin typeface="微软雅黑"/>
                <a:ea typeface="微软雅黑"/>
                <a:cs typeface="+mn-cs"/>
              </a:rPr>
              <a:t>。</a:t>
            </a:r>
            <a:endParaRPr kumimoji="0" lang="en-US" altLang="zh-CN" sz="1600" b="0" i="0" u="none" strike="noStrike" kern="1200" cap="none" spc="0" normalizeH="0" baseline="0" noProof="0" dirty="0">
              <a:ln>
                <a:noFill/>
              </a:ln>
              <a:solidFill>
                <a:srgbClr val="DC4979"/>
              </a:solidFill>
              <a:effectLst/>
              <a:uLnTx/>
              <a:uFillTx/>
              <a:latin typeface="微软雅黑"/>
              <a:ea typeface="微软雅黑"/>
              <a:cs typeface="+mn-cs"/>
            </a:endParaRPr>
          </a:p>
        </p:txBody>
      </p:sp>
      <p:sp>
        <p:nvSpPr>
          <p:cNvPr id="9" name="流程图: 可选过程 8">
            <a:extLst>
              <a:ext uri="{FF2B5EF4-FFF2-40B4-BE49-F238E27FC236}">
                <a16:creationId xmlns:a16="http://schemas.microsoft.com/office/drawing/2014/main" id="{82E93404-7A07-D57D-BD31-6AAC308BF1AD}"/>
              </a:ext>
            </a:extLst>
          </p:cNvPr>
          <p:cNvSpPr/>
          <p:nvPr/>
        </p:nvSpPr>
        <p:spPr>
          <a:xfrm>
            <a:off x="5173220" y="97110"/>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lumMod val="75000"/>
                </a:prstClr>
              </a:solidFill>
              <a:effectLst/>
              <a:uLnTx/>
              <a:uFillTx/>
              <a:latin typeface="微软雅黑"/>
              <a:ea typeface="微软雅黑"/>
              <a:cs typeface="+mn-cs"/>
            </a:endParaRPr>
          </a:p>
        </p:txBody>
      </p:sp>
      <p:sp>
        <p:nvSpPr>
          <p:cNvPr id="10" name="文本框 9">
            <a:extLst>
              <a:ext uri="{FF2B5EF4-FFF2-40B4-BE49-F238E27FC236}">
                <a16:creationId xmlns:a16="http://schemas.microsoft.com/office/drawing/2014/main" id="{ED998999-A38A-E687-751E-E2B024524730}"/>
              </a:ext>
            </a:extLst>
          </p:cNvPr>
          <p:cNvSpPr txBox="1"/>
          <p:nvPr/>
        </p:nvSpPr>
        <p:spPr>
          <a:xfrm>
            <a:off x="5529980" y="93153"/>
            <a:ext cx="80021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200" normalizeH="0" baseline="0" noProof="0" dirty="0">
                <a:ln>
                  <a:noFill/>
                </a:ln>
                <a:solidFill>
                  <a:prstClr val="black"/>
                </a:solidFill>
                <a:effectLst/>
                <a:uLnTx/>
                <a:uFillTx/>
                <a:latin typeface="微软雅黑"/>
                <a:ea typeface="微软雅黑"/>
                <a:cs typeface="+mn-cs"/>
              </a:rPr>
              <a:t>有效性</a:t>
            </a:r>
          </a:p>
        </p:txBody>
      </p:sp>
      <p:sp>
        <p:nvSpPr>
          <p:cNvPr id="14" name="文本占位符 3">
            <a:extLst>
              <a:ext uri="{FF2B5EF4-FFF2-40B4-BE49-F238E27FC236}">
                <a16:creationId xmlns:a16="http://schemas.microsoft.com/office/drawing/2014/main" id="{B088DD91-B0DD-1B1A-0CF2-A1B2228870BA}"/>
              </a:ext>
            </a:extLst>
          </p:cNvPr>
          <p:cNvSpPr txBox="1"/>
          <p:nvPr/>
        </p:nvSpPr>
        <p:spPr>
          <a:xfrm>
            <a:off x="960370" y="5802647"/>
            <a:ext cx="11581765" cy="44831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8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zh-CN"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黑体" panose="02010609060101010101" pitchFamily="49" charset="-122"/>
                <a:cs typeface="Arial" panose="020B0604020202020204" pitchFamily="34" charset="0"/>
              </a:rPr>
              <a:t>1. </a:t>
            </a:r>
            <a:r>
              <a:rPr kumimoji="0" lang="zh-CN" altLang="en-US"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黑体" panose="02010609060101010101" pitchFamily="49" charset="-122"/>
                <a:cs typeface="Arial" panose="020B0604020202020204" pitchFamily="34" charset="0"/>
              </a:rPr>
              <a:t>枸橼酸戈来雷塞片药品说明书  </a:t>
            </a:r>
            <a:r>
              <a:rPr kumimoji="0" lang="en-US" altLang="zh-CN"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黑体" panose="02010609060101010101" pitchFamily="49" charset="-122"/>
                <a:cs typeface="Arial" panose="020B0604020202020204" pitchFamily="34" charset="0"/>
              </a:rPr>
              <a:t>2. </a:t>
            </a:r>
            <a:r>
              <a:rPr kumimoji="0" lang="zh-CN" altLang="en-US"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黑体" panose="02010609060101010101" pitchFamily="49" charset="-122"/>
                <a:cs typeface="Arial" panose="020B0604020202020204" pitchFamily="34" charset="0"/>
              </a:rPr>
              <a:t>氟泽雷塞药品说明书   </a:t>
            </a:r>
            <a:r>
              <a:rPr kumimoji="0" lang="en-US" altLang="zh-CN"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黑体" panose="02010609060101010101" pitchFamily="49" charset="-122"/>
                <a:cs typeface="Arial" panose="020B0604020202020204" pitchFamily="34" charset="0"/>
              </a:rPr>
              <a:t>3. </a:t>
            </a:r>
            <a:r>
              <a:rPr kumimoji="0" lang="zh-CN" altLang="en-US"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黑体" panose="02010609060101010101" pitchFamily="49" charset="-122"/>
                <a:cs typeface="Arial" panose="020B0604020202020204" pitchFamily="34" charset="0"/>
              </a:rPr>
              <a:t>格索雷塞药品说明书</a:t>
            </a:r>
          </a:p>
        </p:txBody>
      </p:sp>
      <p:graphicFrame>
        <p:nvGraphicFramePr>
          <p:cNvPr id="2" name="表格 1">
            <a:extLst>
              <a:ext uri="{FF2B5EF4-FFF2-40B4-BE49-F238E27FC236}">
                <a16:creationId xmlns:a16="http://schemas.microsoft.com/office/drawing/2014/main" id="{4A1FF699-8580-17A2-2CA1-4C73B7820232}"/>
              </a:ext>
            </a:extLst>
          </p:cNvPr>
          <p:cNvGraphicFramePr>
            <a:graphicFrameLocks noGrp="1"/>
          </p:cNvGraphicFramePr>
          <p:nvPr>
            <p:extLst>
              <p:ext uri="{D42A27DB-BD31-4B8C-83A1-F6EECF244321}">
                <p14:modId xmlns:p14="http://schemas.microsoft.com/office/powerpoint/2010/main" val="356425274"/>
              </p:ext>
            </p:extLst>
          </p:nvPr>
        </p:nvGraphicFramePr>
        <p:xfrm>
          <a:off x="1052200" y="1733162"/>
          <a:ext cx="5699052" cy="4100789"/>
        </p:xfrm>
        <a:graphic>
          <a:graphicData uri="http://schemas.openxmlformats.org/drawingml/2006/table">
            <a:tbl>
              <a:tblPr firstRow="1"/>
              <a:tblGrid>
                <a:gridCol w="1474126">
                  <a:extLst>
                    <a:ext uri="{9D8B030D-6E8A-4147-A177-3AD203B41FA5}">
                      <a16:colId xmlns:a16="http://schemas.microsoft.com/office/drawing/2014/main" val="1094564877"/>
                    </a:ext>
                  </a:extLst>
                </a:gridCol>
                <a:gridCol w="1457565">
                  <a:extLst>
                    <a:ext uri="{9D8B030D-6E8A-4147-A177-3AD203B41FA5}">
                      <a16:colId xmlns:a16="http://schemas.microsoft.com/office/drawing/2014/main" val="3647233838"/>
                    </a:ext>
                  </a:extLst>
                </a:gridCol>
                <a:gridCol w="1438833">
                  <a:extLst>
                    <a:ext uri="{9D8B030D-6E8A-4147-A177-3AD203B41FA5}">
                      <a16:colId xmlns:a16="http://schemas.microsoft.com/office/drawing/2014/main" val="3567860712"/>
                    </a:ext>
                  </a:extLst>
                </a:gridCol>
                <a:gridCol w="1328528">
                  <a:extLst>
                    <a:ext uri="{9D8B030D-6E8A-4147-A177-3AD203B41FA5}">
                      <a16:colId xmlns:a16="http://schemas.microsoft.com/office/drawing/2014/main" val="2635727464"/>
                    </a:ext>
                  </a:extLst>
                </a:gridCol>
              </a:tblGrid>
              <a:tr h="585827">
                <a:tc>
                  <a:txBody>
                    <a:bodyPr/>
                    <a:lstStyle>
                      <a:lvl1pPr marL="0" algn="l" defTabSz="914400" rtl="0" eaLnBrk="1" latinLnBrk="0" hangingPunct="1">
                        <a:defRPr sz="1800" b="1" kern="1200">
                          <a:solidFill>
                            <a:schemeClr val="bg1"/>
                          </a:solidFill>
                          <a:latin typeface="微软雅黑"/>
                          <a:ea typeface="微软雅黑"/>
                        </a:defRPr>
                      </a:lvl1pPr>
                      <a:lvl2pPr marL="457200" algn="l" defTabSz="914400" rtl="0" eaLnBrk="1" latinLnBrk="0" hangingPunct="1">
                        <a:defRPr sz="1800" b="1" kern="1200">
                          <a:solidFill>
                            <a:schemeClr val="bg1"/>
                          </a:solidFill>
                          <a:latin typeface="微软雅黑"/>
                          <a:ea typeface="微软雅黑"/>
                        </a:defRPr>
                      </a:lvl2pPr>
                      <a:lvl3pPr marL="914400" algn="l" defTabSz="914400" rtl="0" eaLnBrk="1" latinLnBrk="0" hangingPunct="1">
                        <a:defRPr sz="1800" b="1" kern="1200">
                          <a:solidFill>
                            <a:schemeClr val="bg1"/>
                          </a:solidFill>
                          <a:latin typeface="微软雅黑"/>
                          <a:ea typeface="微软雅黑"/>
                        </a:defRPr>
                      </a:lvl3pPr>
                      <a:lvl4pPr marL="1371600" algn="l" defTabSz="914400" rtl="0" eaLnBrk="1" latinLnBrk="0" hangingPunct="1">
                        <a:defRPr sz="1800" b="1" kern="1200">
                          <a:solidFill>
                            <a:schemeClr val="bg1"/>
                          </a:solidFill>
                          <a:latin typeface="微软雅黑"/>
                          <a:ea typeface="微软雅黑"/>
                        </a:defRPr>
                      </a:lvl4pPr>
                      <a:lvl5pPr marL="1828800" algn="l" defTabSz="914400" rtl="0" eaLnBrk="1" latinLnBrk="0" hangingPunct="1">
                        <a:defRPr sz="1800" b="1" kern="1200">
                          <a:solidFill>
                            <a:schemeClr val="bg1"/>
                          </a:solidFill>
                          <a:latin typeface="微软雅黑"/>
                          <a:ea typeface="微软雅黑"/>
                        </a:defRPr>
                      </a:lvl5pPr>
                      <a:lvl6pPr marL="2286000" algn="l" defTabSz="914400" rtl="0" eaLnBrk="1" latinLnBrk="0" hangingPunct="1">
                        <a:defRPr sz="1800" b="1" kern="1200">
                          <a:solidFill>
                            <a:schemeClr val="bg1"/>
                          </a:solidFill>
                          <a:latin typeface="微软雅黑"/>
                          <a:ea typeface="微软雅黑"/>
                        </a:defRPr>
                      </a:lvl6pPr>
                      <a:lvl7pPr marL="2743200" algn="l" defTabSz="914400" rtl="0" eaLnBrk="1" latinLnBrk="0" hangingPunct="1">
                        <a:defRPr sz="1800" b="1" kern="1200">
                          <a:solidFill>
                            <a:schemeClr val="bg1"/>
                          </a:solidFill>
                          <a:latin typeface="微软雅黑"/>
                          <a:ea typeface="微软雅黑"/>
                        </a:defRPr>
                      </a:lvl7pPr>
                      <a:lvl8pPr marL="3200400" algn="l" defTabSz="914400" rtl="0" eaLnBrk="1" latinLnBrk="0" hangingPunct="1">
                        <a:defRPr sz="1800" b="1" kern="1200">
                          <a:solidFill>
                            <a:schemeClr val="bg1"/>
                          </a:solidFill>
                          <a:latin typeface="微软雅黑"/>
                          <a:ea typeface="微软雅黑"/>
                        </a:defRPr>
                      </a:lvl8pPr>
                      <a:lvl9pPr marL="3657600" algn="l" defTabSz="914400" rtl="0" eaLnBrk="1" latinLnBrk="0" hangingPunct="1">
                        <a:defRPr sz="1800" b="1" kern="1200">
                          <a:solidFill>
                            <a:schemeClr val="bg1"/>
                          </a:solidFill>
                          <a:latin typeface="微软雅黑"/>
                          <a:ea typeface="微软雅黑"/>
                        </a:defRPr>
                      </a:lvl9pPr>
                    </a:lstStyle>
                    <a:p>
                      <a:pPr algn="ctr" fontAlgn="ctr"/>
                      <a:r>
                        <a:rPr lang="zh-CN" altLang="en-US" sz="1200" u="none" strike="noStrike" dirty="0">
                          <a:effectLst/>
                          <a:latin typeface="+mn-ea"/>
                          <a:ea typeface="+mn-ea"/>
                        </a:rPr>
                        <a:t>　</a:t>
                      </a:r>
                      <a:endParaRPr lang="zh-CN" altLang="en-US" sz="1200" b="1" i="0" u="none" strike="noStrike" dirty="0">
                        <a:solidFill>
                          <a:srgbClr val="000000"/>
                        </a:solidFill>
                        <a:effectLst/>
                        <a:latin typeface="+mn-ea"/>
                        <a:ea typeface="+mn-ea"/>
                      </a:endParaRPr>
                    </a:p>
                  </a:txBody>
                  <a:tcPr marL="144000" marR="5488" marT="5488" marB="0" anchor="ctr">
                    <a:lnL w="6350" cap="flat" cmpd="sng" algn="ctr">
                      <a:solidFill>
                        <a:sysClr val="windowText" lastClr="000000"/>
                      </a:solidFill>
                      <a:prstDash val="solid"/>
                      <a:miter lim="800000"/>
                    </a:lnL>
                    <a:lnR w="12700" cap="flat" cmpd="sng" algn="ctr">
                      <a:solidFill>
                        <a:schemeClr val="tx1"/>
                      </a:solidFill>
                      <a:prstDash val="solid"/>
                      <a:round/>
                      <a:headEnd type="none" w="med" len="med"/>
                      <a:tailEnd type="none" w="med" len="med"/>
                    </a:lnR>
                    <a:lnT w="6350" cap="flat" cmpd="sng" algn="ctr">
                      <a:solidFill>
                        <a:sysClr val="windowText" lastClr="000000"/>
                      </a:solidFill>
                      <a:prstDash val="solid"/>
                      <a:miter lim="800000"/>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bg1"/>
                          </a:solidFill>
                          <a:latin typeface="微软雅黑"/>
                          <a:ea typeface="微软雅黑"/>
                        </a:defRPr>
                      </a:lvl1pPr>
                      <a:lvl2pPr marL="457200" algn="l" defTabSz="914400" rtl="0" eaLnBrk="1" latinLnBrk="0" hangingPunct="1">
                        <a:defRPr sz="1800" b="1" kern="1200">
                          <a:solidFill>
                            <a:schemeClr val="bg1"/>
                          </a:solidFill>
                          <a:latin typeface="微软雅黑"/>
                          <a:ea typeface="微软雅黑"/>
                        </a:defRPr>
                      </a:lvl2pPr>
                      <a:lvl3pPr marL="914400" algn="l" defTabSz="914400" rtl="0" eaLnBrk="1" latinLnBrk="0" hangingPunct="1">
                        <a:defRPr sz="1800" b="1" kern="1200">
                          <a:solidFill>
                            <a:schemeClr val="bg1"/>
                          </a:solidFill>
                          <a:latin typeface="微软雅黑"/>
                          <a:ea typeface="微软雅黑"/>
                        </a:defRPr>
                      </a:lvl3pPr>
                      <a:lvl4pPr marL="1371600" algn="l" defTabSz="914400" rtl="0" eaLnBrk="1" latinLnBrk="0" hangingPunct="1">
                        <a:defRPr sz="1800" b="1" kern="1200">
                          <a:solidFill>
                            <a:schemeClr val="bg1"/>
                          </a:solidFill>
                          <a:latin typeface="微软雅黑"/>
                          <a:ea typeface="微软雅黑"/>
                        </a:defRPr>
                      </a:lvl4pPr>
                      <a:lvl5pPr marL="1828800" algn="l" defTabSz="914400" rtl="0" eaLnBrk="1" latinLnBrk="0" hangingPunct="1">
                        <a:defRPr sz="1800" b="1" kern="1200">
                          <a:solidFill>
                            <a:schemeClr val="bg1"/>
                          </a:solidFill>
                          <a:latin typeface="微软雅黑"/>
                          <a:ea typeface="微软雅黑"/>
                        </a:defRPr>
                      </a:lvl5pPr>
                      <a:lvl6pPr marL="2286000" algn="l" defTabSz="914400" rtl="0" eaLnBrk="1" latinLnBrk="0" hangingPunct="1">
                        <a:defRPr sz="1800" b="1" kern="1200">
                          <a:solidFill>
                            <a:schemeClr val="bg1"/>
                          </a:solidFill>
                          <a:latin typeface="微软雅黑"/>
                          <a:ea typeface="微软雅黑"/>
                        </a:defRPr>
                      </a:lvl6pPr>
                      <a:lvl7pPr marL="2743200" algn="l" defTabSz="914400" rtl="0" eaLnBrk="1" latinLnBrk="0" hangingPunct="1">
                        <a:defRPr sz="1800" b="1" kern="1200">
                          <a:solidFill>
                            <a:schemeClr val="bg1"/>
                          </a:solidFill>
                          <a:latin typeface="微软雅黑"/>
                          <a:ea typeface="微软雅黑"/>
                        </a:defRPr>
                      </a:lvl7pPr>
                      <a:lvl8pPr marL="3200400" algn="l" defTabSz="914400" rtl="0" eaLnBrk="1" latinLnBrk="0" hangingPunct="1">
                        <a:defRPr sz="1800" b="1" kern="1200">
                          <a:solidFill>
                            <a:schemeClr val="bg1"/>
                          </a:solidFill>
                          <a:latin typeface="微软雅黑"/>
                          <a:ea typeface="微软雅黑"/>
                        </a:defRPr>
                      </a:lvl8pPr>
                      <a:lvl9pPr marL="3657600" algn="l" defTabSz="914400" rtl="0" eaLnBrk="1" latinLnBrk="0" hangingPunct="1">
                        <a:defRPr sz="1800" b="1" kern="1200">
                          <a:solidFill>
                            <a:schemeClr val="bg1"/>
                          </a:solidFill>
                          <a:latin typeface="微软雅黑"/>
                          <a:ea typeface="微软雅黑"/>
                        </a:defRPr>
                      </a:lvl9pPr>
                    </a:lstStyle>
                    <a:p>
                      <a:pPr algn="ctr" fontAlgn="ctr"/>
                      <a:r>
                        <a:rPr lang="zh-CN" altLang="en-US" sz="1200" u="none" strike="noStrike" dirty="0">
                          <a:solidFill>
                            <a:schemeClr val="tx1"/>
                          </a:solidFill>
                          <a:effectLst/>
                          <a:latin typeface="+mn-ea"/>
                          <a:ea typeface="+mn-ea"/>
                        </a:rPr>
                        <a:t>氟泽雷塞</a:t>
                      </a:r>
                      <a:br>
                        <a:rPr lang="zh-CN" altLang="en-US" sz="1200" u="none" strike="noStrike" dirty="0">
                          <a:solidFill>
                            <a:schemeClr val="tx1"/>
                          </a:solidFill>
                          <a:effectLst/>
                          <a:latin typeface="+mn-ea"/>
                          <a:ea typeface="+mn-ea"/>
                        </a:rPr>
                      </a:br>
                      <a:r>
                        <a:rPr lang="zh-CN" altLang="en-US" sz="1200" u="none" strike="noStrike" dirty="0">
                          <a:solidFill>
                            <a:schemeClr val="tx1"/>
                          </a:solidFill>
                          <a:effectLst/>
                          <a:latin typeface="+mn-ea"/>
                          <a:ea typeface="+mn-ea"/>
                        </a:rPr>
                        <a:t>（</a:t>
                      </a:r>
                      <a:r>
                        <a:rPr lang="en-US" sz="1200" u="none" strike="noStrike" dirty="0" err="1">
                          <a:solidFill>
                            <a:schemeClr val="tx1"/>
                          </a:solidFill>
                          <a:effectLst/>
                          <a:latin typeface="+mn-ea"/>
                          <a:ea typeface="+mn-ea"/>
                        </a:rPr>
                        <a:t>Fulzerasib</a:t>
                      </a:r>
                      <a:r>
                        <a:rPr lang="en-US" sz="1200" u="none" strike="noStrike" dirty="0">
                          <a:solidFill>
                            <a:schemeClr val="tx1"/>
                          </a:solidFill>
                          <a:effectLst/>
                          <a:latin typeface="+mn-ea"/>
                          <a:ea typeface="+mn-ea"/>
                        </a:rPr>
                        <a:t>）</a:t>
                      </a:r>
                      <a:endParaRPr lang="en-US" sz="1200" b="0" i="0" u="none" strike="noStrike" dirty="0">
                        <a:solidFill>
                          <a:schemeClr val="tx1"/>
                        </a:solidFill>
                        <a:effectLst/>
                        <a:latin typeface="+mn-ea"/>
                        <a:ea typeface="+mn-ea"/>
                      </a:endParaRPr>
                    </a:p>
                  </a:txBody>
                  <a:tcPr marL="5488" marR="5488" marT="54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ysClr val="windowText" lastClr="000000"/>
                      </a:solidFill>
                      <a:prstDash val="solid"/>
                      <a:miter lim="800000"/>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b="1" kern="1200">
                          <a:solidFill>
                            <a:schemeClr val="bg1"/>
                          </a:solidFill>
                          <a:latin typeface="微软雅黑"/>
                          <a:ea typeface="微软雅黑"/>
                        </a:defRPr>
                      </a:lvl1pPr>
                      <a:lvl2pPr marL="457200" algn="l" defTabSz="914400" rtl="0" eaLnBrk="1" latinLnBrk="0" hangingPunct="1">
                        <a:defRPr sz="1800" b="1" kern="1200">
                          <a:solidFill>
                            <a:schemeClr val="bg1"/>
                          </a:solidFill>
                          <a:latin typeface="微软雅黑"/>
                          <a:ea typeface="微软雅黑"/>
                        </a:defRPr>
                      </a:lvl2pPr>
                      <a:lvl3pPr marL="914400" algn="l" defTabSz="914400" rtl="0" eaLnBrk="1" latinLnBrk="0" hangingPunct="1">
                        <a:defRPr sz="1800" b="1" kern="1200">
                          <a:solidFill>
                            <a:schemeClr val="bg1"/>
                          </a:solidFill>
                          <a:latin typeface="微软雅黑"/>
                          <a:ea typeface="微软雅黑"/>
                        </a:defRPr>
                      </a:lvl3pPr>
                      <a:lvl4pPr marL="1371600" algn="l" defTabSz="914400" rtl="0" eaLnBrk="1" latinLnBrk="0" hangingPunct="1">
                        <a:defRPr sz="1800" b="1" kern="1200">
                          <a:solidFill>
                            <a:schemeClr val="bg1"/>
                          </a:solidFill>
                          <a:latin typeface="微软雅黑"/>
                          <a:ea typeface="微软雅黑"/>
                        </a:defRPr>
                      </a:lvl4pPr>
                      <a:lvl5pPr marL="1828800" algn="l" defTabSz="914400" rtl="0" eaLnBrk="1" latinLnBrk="0" hangingPunct="1">
                        <a:defRPr sz="1800" b="1" kern="1200">
                          <a:solidFill>
                            <a:schemeClr val="bg1"/>
                          </a:solidFill>
                          <a:latin typeface="微软雅黑"/>
                          <a:ea typeface="微软雅黑"/>
                        </a:defRPr>
                      </a:lvl5pPr>
                      <a:lvl6pPr marL="2286000" algn="l" defTabSz="914400" rtl="0" eaLnBrk="1" latinLnBrk="0" hangingPunct="1">
                        <a:defRPr sz="1800" b="1" kern="1200">
                          <a:solidFill>
                            <a:schemeClr val="bg1"/>
                          </a:solidFill>
                          <a:latin typeface="微软雅黑"/>
                          <a:ea typeface="微软雅黑"/>
                        </a:defRPr>
                      </a:lvl6pPr>
                      <a:lvl7pPr marL="2743200" algn="l" defTabSz="914400" rtl="0" eaLnBrk="1" latinLnBrk="0" hangingPunct="1">
                        <a:defRPr sz="1800" b="1" kern="1200">
                          <a:solidFill>
                            <a:schemeClr val="bg1"/>
                          </a:solidFill>
                          <a:latin typeface="微软雅黑"/>
                          <a:ea typeface="微软雅黑"/>
                        </a:defRPr>
                      </a:lvl7pPr>
                      <a:lvl8pPr marL="3200400" algn="l" defTabSz="914400" rtl="0" eaLnBrk="1" latinLnBrk="0" hangingPunct="1">
                        <a:defRPr sz="1800" b="1" kern="1200">
                          <a:solidFill>
                            <a:schemeClr val="bg1"/>
                          </a:solidFill>
                          <a:latin typeface="微软雅黑"/>
                          <a:ea typeface="微软雅黑"/>
                        </a:defRPr>
                      </a:lvl8pPr>
                      <a:lvl9pPr marL="3657600" algn="l" defTabSz="914400" rtl="0" eaLnBrk="1" latinLnBrk="0" hangingPunct="1">
                        <a:defRPr sz="1800" b="1" kern="1200">
                          <a:solidFill>
                            <a:schemeClr val="bg1"/>
                          </a:solidFill>
                          <a:latin typeface="微软雅黑"/>
                          <a:ea typeface="微软雅黑"/>
                        </a:defRPr>
                      </a:lvl9pPr>
                    </a:lstStyle>
                    <a:p>
                      <a:pPr algn="ctr" fontAlgn="ctr"/>
                      <a:r>
                        <a:rPr lang="zh-CN" altLang="en-US" sz="1200" u="none" strike="noStrike" dirty="0">
                          <a:solidFill>
                            <a:schemeClr val="tx1"/>
                          </a:solidFill>
                          <a:effectLst/>
                          <a:latin typeface="+mn-ea"/>
                          <a:ea typeface="+mn-ea"/>
                        </a:rPr>
                        <a:t>格索雷塞</a:t>
                      </a:r>
                      <a:br>
                        <a:rPr lang="zh-CN" altLang="en-US" sz="1200" u="none" strike="noStrike" dirty="0">
                          <a:solidFill>
                            <a:schemeClr val="tx1"/>
                          </a:solidFill>
                          <a:effectLst/>
                          <a:latin typeface="+mn-ea"/>
                          <a:ea typeface="+mn-ea"/>
                        </a:rPr>
                      </a:br>
                      <a:r>
                        <a:rPr lang="zh-CN" altLang="en-US" sz="1200" u="none" strike="noStrike" dirty="0">
                          <a:solidFill>
                            <a:schemeClr val="tx1"/>
                          </a:solidFill>
                          <a:effectLst/>
                          <a:latin typeface="+mn-ea"/>
                          <a:ea typeface="+mn-ea"/>
                        </a:rPr>
                        <a:t>（</a:t>
                      </a:r>
                      <a:r>
                        <a:rPr lang="en-US" sz="1200" u="none" strike="noStrike" dirty="0" err="1">
                          <a:solidFill>
                            <a:schemeClr val="tx1"/>
                          </a:solidFill>
                          <a:effectLst/>
                          <a:latin typeface="+mn-ea"/>
                          <a:ea typeface="+mn-ea"/>
                        </a:rPr>
                        <a:t>Garsorasib</a:t>
                      </a:r>
                      <a:r>
                        <a:rPr lang="en-US" sz="1200" u="none" strike="noStrike" dirty="0">
                          <a:solidFill>
                            <a:schemeClr val="tx1"/>
                          </a:solidFill>
                          <a:effectLst/>
                          <a:latin typeface="+mn-ea"/>
                          <a:ea typeface="+mn-ea"/>
                        </a:rPr>
                        <a:t>）</a:t>
                      </a:r>
                      <a:endParaRPr lang="en-US" sz="1200" b="0" i="0" u="none" strike="noStrike" dirty="0">
                        <a:solidFill>
                          <a:schemeClr val="tx1"/>
                        </a:solidFill>
                        <a:effectLst/>
                        <a:latin typeface="+mn-ea"/>
                        <a:ea typeface="+mn-ea"/>
                      </a:endParaRPr>
                    </a:p>
                  </a:txBody>
                  <a:tcPr marL="5488" marR="5488" marT="5488" marB="0" anchor="ctr">
                    <a:lnL w="12700" cap="flat" cmpd="sng" algn="ctr">
                      <a:solidFill>
                        <a:schemeClr val="tx1"/>
                      </a:solidFill>
                      <a:prstDash val="solid"/>
                      <a:round/>
                      <a:headEnd type="none" w="med" len="med"/>
                      <a:tailEnd type="none" w="med" len="med"/>
                    </a:lnL>
                    <a:lnR>
                      <a:noFill/>
                    </a:lnR>
                    <a:lnT w="6350" cap="flat" cmpd="sng" algn="ctr">
                      <a:solidFill>
                        <a:sysClr val="windowText" lastClr="000000"/>
                      </a:solidFill>
                      <a:prstDash val="solid"/>
                      <a:miter lim="800000"/>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b="1" kern="1200">
                          <a:solidFill>
                            <a:schemeClr val="bg1"/>
                          </a:solidFill>
                          <a:latin typeface="微软雅黑"/>
                          <a:ea typeface="微软雅黑"/>
                        </a:defRPr>
                      </a:lvl1pPr>
                      <a:lvl2pPr marL="457200" algn="l" defTabSz="914400" rtl="0" eaLnBrk="1" latinLnBrk="0" hangingPunct="1">
                        <a:defRPr sz="1800" b="1" kern="1200">
                          <a:solidFill>
                            <a:schemeClr val="bg1"/>
                          </a:solidFill>
                          <a:latin typeface="微软雅黑"/>
                          <a:ea typeface="微软雅黑"/>
                        </a:defRPr>
                      </a:lvl2pPr>
                      <a:lvl3pPr marL="914400" algn="l" defTabSz="914400" rtl="0" eaLnBrk="1" latinLnBrk="0" hangingPunct="1">
                        <a:defRPr sz="1800" b="1" kern="1200">
                          <a:solidFill>
                            <a:schemeClr val="bg1"/>
                          </a:solidFill>
                          <a:latin typeface="微软雅黑"/>
                          <a:ea typeface="微软雅黑"/>
                        </a:defRPr>
                      </a:lvl3pPr>
                      <a:lvl4pPr marL="1371600" algn="l" defTabSz="914400" rtl="0" eaLnBrk="1" latinLnBrk="0" hangingPunct="1">
                        <a:defRPr sz="1800" b="1" kern="1200">
                          <a:solidFill>
                            <a:schemeClr val="bg1"/>
                          </a:solidFill>
                          <a:latin typeface="微软雅黑"/>
                          <a:ea typeface="微软雅黑"/>
                        </a:defRPr>
                      </a:lvl4pPr>
                      <a:lvl5pPr marL="1828800" algn="l" defTabSz="914400" rtl="0" eaLnBrk="1" latinLnBrk="0" hangingPunct="1">
                        <a:defRPr sz="1800" b="1" kern="1200">
                          <a:solidFill>
                            <a:schemeClr val="bg1"/>
                          </a:solidFill>
                          <a:latin typeface="微软雅黑"/>
                          <a:ea typeface="微软雅黑"/>
                        </a:defRPr>
                      </a:lvl5pPr>
                      <a:lvl6pPr marL="2286000" algn="l" defTabSz="914400" rtl="0" eaLnBrk="1" latinLnBrk="0" hangingPunct="1">
                        <a:defRPr sz="1800" b="1" kern="1200">
                          <a:solidFill>
                            <a:schemeClr val="bg1"/>
                          </a:solidFill>
                          <a:latin typeface="微软雅黑"/>
                          <a:ea typeface="微软雅黑"/>
                        </a:defRPr>
                      </a:lvl6pPr>
                      <a:lvl7pPr marL="2743200" algn="l" defTabSz="914400" rtl="0" eaLnBrk="1" latinLnBrk="0" hangingPunct="1">
                        <a:defRPr sz="1800" b="1" kern="1200">
                          <a:solidFill>
                            <a:schemeClr val="bg1"/>
                          </a:solidFill>
                          <a:latin typeface="微软雅黑"/>
                          <a:ea typeface="微软雅黑"/>
                        </a:defRPr>
                      </a:lvl7pPr>
                      <a:lvl8pPr marL="3200400" algn="l" defTabSz="914400" rtl="0" eaLnBrk="1" latinLnBrk="0" hangingPunct="1">
                        <a:defRPr sz="1800" b="1" kern="1200">
                          <a:solidFill>
                            <a:schemeClr val="bg1"/>
                          </a:solidFill>
                          <a:latin typeface="微软雅黑"/>
                          <a:ea typeface="微软雅黑"/>
                        </a:defRPr>
                      </a:lvl8pPr>
                      <a:lvl9pPr marL="3657600" algn="l" defTabSz="914400" rtl="0" eaLnBrk="1" latinLnBrk="0" hangingPunct="1">
                        <a:defRPr sz="1800" b="1" kern="1200">
                          <a:solidFill>
                            <a:schemeClr val="bg1"/>
                          </a:solidFill>
                          <a:latin typeface="微软雅黑"/>
                          <a:ea typeface="微软雅黑"/>
                        </a:defRPr>
                      </a:lvl9pPr>
                    </a:lstStyle>
                    <a:p>
                      <a:pPr algn="ctr" fontAlgn="ctr"/>
                      <a:r>
                        <a:rPr lang="zh-CN" altLang="en-US" sz="1200" u="none" strike="noStrike" dirty="0">
                          <a:effectLst/>
                          <a:latin typeface="+mn-ea"/>
                          <a:ea typeface="+mn-ea"/>
                        </a:rPr>
                        <a:t>戈来雷塞</a:t>
                      </a:r>
                      <a:br>
                        <a:rPr lang="zh-CN" altLang="en-US" sz="1200" u="none" strike="noStrike" dirty="0">
                          <a:effectLst/>
                          <a:latin typeface="+mn-ea"/>
                          <a:ea typeface="+mn-ea"/>
                        </a:rPr>
                      </a:br>
                      <a:r>
                        <a:rPr lang="zh-CN" altLang="en-US" sz="1200" u="none" strike="noStrike" dirty="0">
                          <a:effectLst/>
                          <a:latin typeface="+mn-ea"/>
                          <a:ea typeface="+mn-ea"/>
                        </a:rPr>
                        <a:t>（</a:t>
                      </a:r>
                      <a:r>
                        <a:rPr lang="en-US" sz="1200" u="none" strike="noStrike" dirty="0" err="1">
                          <a:effectLst/>
                          <a:latin typeface="+mn-ea"/>
                          <a:ea typeface="+mn-ea"/>
                        </a:rPr>
                        <a:t>Glecirasib</a:t>
                      </a:r>
                      <a:r>
                        <a:rPr lang="en-US" sz="1200" u="none" strike="noStrike" dirty="0">
                          <a:effectLst/>
                          <a:latin typeface="+mn-ea"/>
                          <a:ea typeface="+mn-ea"/>
                        </a:rPr>
                        <a:t>）</a:t>
                      </a:r>
                      <a:endParaRPr lang="en-US" sz="1200" b="0" i="0" u="none" strike="noStrike" dirty="0">
                        <a:solidFill>
                          <a:srgbClr val="000000"/>
                        </a:solidFill>
                        <a:effectLst/>
                        <a:latin typeface="+mn-ea"/>
                        <a:ea typeface="+mn-ea"/>
                      </a:endParaRPr>
                    </a:p>
                  </a:txBody>
                  <a:tcPr marL="5488" marR="5488" marT="5488" marB="0" anchor="ctr">
                    <a:lnL>
                      <a:noFill/>
                    </a:lnL>
                    <a:lnR>
                      <a:noFill/>
                    </a:lnR>
                    <a:lnT w="6350" cap="flat" cmpd="sng" algn="ctr">
                      <a:solidFill>
                        <a:sysClr val="windowText" lastClr="000000"/>
                      </a:solidFill>
                      <a:prstDash val="solid"/>
                      <a:miter lim="800000"/>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3867A"/>
                    </a:solidFill>
                  </a:tcPr>
                </a:tc>
                <a:extLst>
                  <a:ext uri="{0D108BD9-81ED-4DB2-BD59-A6C34878D82A}">
                    <a16:rowId xmlns:a16="http://schemas.microsoft.com/office/drawing/2014/main" val="2912557108"/>
                  </a:ext>
                </a:extLst>
              </a:tr>
              <a:tr h="585827">
                <a:tc>
                  <a:txBody>
                    <a:bodyPr/>
                    <a:lstStyle>
                      <a:lvl1pPr marL="0" algn="l" defTabSz="914400" rtl="0" eaLnBrk="1" latinLnBrk="0" hangingPunct="1">
                        <a:defRPr sz="1800" kern="1200">
                          <a:solidFill>
                            <a:schemeClr val="tx1"/>
                          </a:solidFill>
                          <a:latin typeface="DengXian" panose="020F0502020204030204"/>
                          <a:ea typeface="微软雅黑"/>
                        </a:defRPr>
                      </a:lvl1pPr>
                      <a:lvl2pPr marL="457200" algn="l" defTabSz="914400" rtl="0" eaLnBrk="1" latinLnBrk="0" hangingPunct="1">
                        <a:defRPr sz="1800" kern="1200">
                          <a:solidFill>
                            <a:schemeClr val="tx1"/>
                          </a:solidFill>
                          <a:latin typeface="DengXian" panose="020F0502020204030204"/>
                          <a:ea typeface="微软雅黑"/>
                        </a:defRPr>
                      </a:lvl2pPr>
                      <a:lvl3pPr marL="914400" algn="l" defTabSz="914400" rtl="0" eaLnBrk="1" latinLnBrk="0" hangingPunct="1">
                        <a:defRPr sz="1800" kern="1200">
                          <a:solidFill>
                            <a:schemeClr val="tx1"/>
                          </a:solidFill>
                          <a:latin typeface="DengXian" panose="020F0502020204030204"/>
                          <a:ea typeface="微软雅黑"/>
                        </a:defRPr>
                      </a:lvl3pPr>
                      <a:lvl4pPr marL="1371600" algn="l" defTabSz="914400" rtl="0" eaLnBrk="1" latinLnBrk="0" hangingPunct="1">
                        <a:defRPr sz="1800" kern="1200">
                          <a:solidFill>
                            <a:schemeClr val="tx1"/>
                          </a:solidFill>
                          <a:latin typeface="DengXian" panose="020F0502020204030204"/>
                          <a:ea typeface="微软雅黑"/>
                        </a:defRPr>
                      </a:lvl4pPr>
                      <a:lvl5pPr marL="1828800" algn="l" defTabSz="914400" rtl="0" eaLnBrk="1" latinLnBrk="0" hangingPunct="1">
                        <a:defRPr sz="1800" kern="1200">
                          <a:solidFill>
                            <a:schemeClr val="tx1"/>
                          </a:solidFill>
                          <a:latin typeface="DengXian" panose="020F0502020204030204"/>
                          <a:ea typeface="微软雅黑"/>
                        </a:defRPr>
                      </a:lvl5pPr>
                      <a:lvl6pPr marL="2286000" algn="l" defTabSz="914400" rtl="0" eaLnBrk="1" latinLnBrk="0" hangingPunct="1">
                        <a:defRPr sz="1800" kern="1200">
                          <a:solidFill>
                            <a:schemeClr val="tx1"/>
                          </a:solidFill>
                          <a:latin typeface="DengXian" panose="020F0502020204030204"/>
                          <a:ea typeface="微软雅黑"/>
                        </a:defRPr>
                      </a:lvl6pPr>
                      <a:lvl7pPr marL="2743200" algn="l" defTabSz="914400" rtl="0" eaLnBrk="1" latinLnBrk="0" hangingPunct="1">
                        <a:defRPr sz="1800" kern="1200">
                          <a:solidFill>
                            <a:schemeClr val="tx1"/>
                          </a:solidFill>
                          <a:latin typeface="DengXian" panose="020F0502020204030204"/>
                          <a:ea typeface="微软雅黑"/>
                        </a:defRPr>
                      </a:lvl7pPr>
                      <a:lvl8pPr marL="3200400" algn="l" defTabSz="914400" rtl="0" eaLnBrk="1" latinLnBrk="0" hangingPunct="1">
                        <a:defRPr sz="1800" kern="1200">
                          <a:solidFill>
                            <a:schemeClr val="tx1"/>
                          </a:solidFill>
                          <a:latin typeface="DengXian" panose="020F0502020204030204"/>
                          <a:ea typeface="微软雅黑"/>
                        </a:defRPr>
                      </a:lvl8pPr>
                      <a:lvl9pPr marL="3657600" algn="l" defTabSz="914400" rtl="0" eaLnBrk="1" latinLnBrk="0" hangingPunct="1">
                        <a:defRPr sz="1800" kern="1200">
                          <a:solidFill>
                            <a:schemeClr val="tx1"/>
                          </a:solidFill>
                          <a:latin typeface="DengXian" panose="020F0502020204030204"/>
                          <a:ea typeface="微软雅黑"/>
                        </a:defRPr>
                      </a:lvl9pPr>
                    </a:lstStyle>
                    <a:p>
                      <a:pPr algn="ctr" fontAlgn="ctr"/>
                      <a:r>
                        <a:rPr lang="zh-CN" altLang="en-US" sz="1200" b="1" i="0" u="none" strike="noStrike" dirty="0">
                          <a:solidFill>
                            <a:srgbClr val="000000"/>
                          </a:solidFill>
                          <a:effectLst/>
                          <a:latin typeface="微软雅黑" panose="020B0503020204020204" pitchFamily="34" charset="-122"/>
                          <a:ea typeface="微软雅黑" panose="020B0503020204020204" pitchFamily="34" charset="-122"/>
                        </a:rPr>
                        <a:t>剂量</a:t>
                      </a:r>
                    </a:p>
                  </a:txBody>
                  <a:tcPr marL="144000" marR="9525" marT="9525"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DengXian" panose="020F0502020204030204"/>
                          <a:ea typeface="微软雅黑"/>
                        </a:defRPr>
                      </a:lvl1pPr>
                      <a:lvl2pPr marL="457200" algn="l" defTabSz="914400" rtl="0" eaLnBrk="1" latinLnBrk="0" hangingPunct="1">
                        <a:defRPr sz="1800" kern="1200">
                          <a:solidFill>
                            <a:schemeClr val="tx1"/>
                          </a:solidFill>
                          <a:latin typeface="DengXian" panose="020F0502020204030204"/>
                          <a:ea typeface="微软雅黑"/>
                        </a:defRPr>
                      </a:lvl2pPr>
                      <a:lvl3pPr marL="914400" algn="l" defTabSz="914400" rtl="0" eaLnBrk="1" latinLnBrk="0" hangingPunct="1">
                        <a:defRPr sz="1800" kern="1200">
                          <a:solidFill>
                            <a:schemeClr val="tx1"/>
                          </a:solidFill>
                          <a:latin typeface="DengXian" panose="020F0502020204030204"/>
                          <a:ea typeface="微软雅黑"/>
                        </a:defRPr>
                      </a:lvl3pPr>
                      <a:lvl4pPr marL="1371600" algn="l" defTabSz="914400" rtl="0" eaLnBrk="1" latinLnBrk="0" hangingPunct="1">
                        <a:defRPr sz="1800" kern="1200">
                          <a:solidFill>
                            <a:schemeClr val="tx1"/>
                          </a:solidFill>
                          <a:latin typeface="DengXian" panose="020F0502020204030204"/>
                          <a:ea typeface="微软雅黑"/>
                        </a:defRPr>
                      </a:lvl4pPr>
                      <a:lvl5pPr marL="1828800" algn="l" defTabSz="914400" rtl="0" eaLnBrk="1" latinLnBrk="0" hangingPunct="1">
                        <a:defRPr sz="1800" kern="1200">
                          <a:solidFill>
                            <a:schemeClr val="tx1"/>
                          </a:solidFill>
                          <a:latin typeface="DengXian" panose="020F0502020204030204"/>
                          <a:ea typeface="微软雅黑"/>
                        </a:defRPr>
                      </a:lvl5pPr>
                      <a:lvl6pPr marL="2286000" algn="l" defTabSz="914400" rtl="0" eaLnBrk="1" latinLnBrk="0" hangingPunct="1">
                        <a:defRPr sz="1800" kern="1200">
                          <a:solidFill>
                            <a:schemeClr val="tx1"/>
                          </a:solidFill>
                          <a:latin typeface="DengXian" panose="020F0502020204030204"/>
                          <a:ea typeface="微软雅黑"/>
                        </a:defRPr>
                      </a:lvl6pPr>
                      <a:lvl7pPr marL="2743200" algn="l" defTabSz="914400" rtl="0" eaLnBrk="1" latinLnBrk="0" hangingPunct="1">
                        <a:defRPr sz="1800" kern="1200">
                          <a:solidFill>
                            <a:schemeClr val="tx1"/>
                          </a:solidFill>
                          <a:latin typeface="DengXian" panose="020F0502020204030204"/>
                          <a:ea typeface="微软雅黑"/>
                        </a:defRPr>
                      </a:lvl7pPr>
                      <a:lvl8pPr marL="3200400" algn="l" defTabSz="914400" rtl="0" eaLnBrk="1" latinLnBrk="0" hangingPunct="1">
                        <a:defRPr sz="1800" kern="1200">
                          <a:solidFill>
                            <a:schemeClr val="tx1"/>
                          </a:solidFill>
                          <a:latin typeface="DengXian" panose="020F0502020204030204"/>
                          <a:ea typeface="微软雅黑"/>
                        </a:defRPr>
                      </a:lvl8pPr>
                      <a:lvl9pPr marL="3657600" algn="l" defTabSz="914400" rtl="0" eaLnBrk="1" latinLnBrk="0" hangingPunct="1">
                        <a:defRPr sz="1800" kern="1200">
                          <a:solidFill>
                            <a:schemeClr val="tx1"/>
                          </a:solidFill>
                          <a:latin typeface="DengXian" panose="020F0502020204030204"/>
                          <a:ea typeface="微软雅黑"/>
                        </a:defRPr>
                      </a:lvl9pPr>
                    </a:lstStyle>
                    <a:p>
                      <a:pPr algn="ctr" fontAlgn="ctr"/>
                      <a:r>
                        <a:rPr lang="en-GB" sz="1200" b="0" i="0" u="none" strike="noStrike" dirty="0">
                          <a:solidFill>
                            <a:srgbClr val="000000"/>
                          </a:solidFill>
                          <a:effectLst/>
                          <a:latin typeface="微软雅黑" panose="020B0503020204020204" pitchFamily="34" charset="-122"/>
                          <a:ea typeface="微软雅黑" panose="020B0503020204020204" pitchFamily="34" charset="-122"/>
                        </a:rPr>
                        <a:t>600mg BID</a:t>
                      </a:r>
                    </a:p>
                  </a:txBody>
                  <a:tcPr marL="9525" marR="9525" marT="9525"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DengXian" panose="020F0502020204030204"/>
                          <a:ea typeface="微软雅黑"/>
                        </a:defRPr>
                      </a:lvl1pPr>
                      <a:lvl2pPr marL="457200" algn="l" defTabSz="914400" rtl="0" eaLnBrk="1" latinLnBrk="0" hangingPunct="1">
                        <a:defRPr sz="1800" kern="1200">
                          <a:solidFill>
                            <a:schemeClr val="tx1"/>
                          </a:solidFill>
                          <a:latin typeface="DengXian" panose="020F0502020204030204"/>
                          <a:ea typeface="微软雅黑"/>
                        </a:defRPr>
                      </a:lvl2pPr>
                      <a:lvl3pPr marL="914400" algn="l" defTabSz="914400" rtl="0" eaLnBrk="1" latinLnBrk="0" hangingPunct="1">
                        <a:defRPr sz="1800" kern="1200">
                          <a:solidFill>
                            <a:schemeClr val="tx1"/>
                          </a:solidFill>
                          <a:latin typeface="DengXian" panose="020F0502020204030204"/>
                          <a:ea typeface="微软雅黑"/>
                        </a:defRPr>
                      </a:lvl3pPr>
                      <a:lvl4pPr marL="1371600" algn="l" defTabSz="914400" rtl="0" eaLnBrk="1" latinLnBrk="0" hangingPunct="1">
                        <a:defRPr sz="1800" kern="1200">
                          <a:solidFill>
                            <a:schemeClr val="tx1"/>
                          </a:solidFill>
                          <a:latin typeface="DengXian" panose="020F0502020204030204"/>
                          <a:ea typeface="微软雅黑"/>
                        </a:defRPr>
                      </a:lvl4pPr>
                      <a:lvl5pPr marL="1828800" algn="l" defTabSz="914400" rtl="0" eaLnBrk="1" latinLnBrk="0" hangingPunct="1">
                        <a:defRPr sz="1800" kern="1200">
                          <a:solidFill>
                            <a:schemeClr val="tx1"/>
                          </a:solidFill>
                          <a:latin typeface="DengXian" panose="020F0502020204030204"/>
                          <a:ea typeface="微软雅黑"/>
                        </a:defRPr>
                      </a:lvl5pPr>
                      <a:lvl6pPr marL="2286000" algn="l" defTabSz="914400" rtl="0" eaLnBrk="1" latinLnBrk="0" hangingPunct="1">
                        <a:defRPr sz="1800" kern="1200">
                          <a:solidFill>
                            <a:schemeClr val="tx1"/>
                          </a:solidFill>
                          <a:latin typeface="DengXian" panose="020F0502020204030204"/>
                          <a:ea typeface="微软雅黑"/>
                        </a:defRPr>
                      </a:lvl6pPr>
                      <a:lvl7pPr marL="2743200" algn="l" defTabSz="914400" rtl="0" eaLnBrk="1" latinLnBrk="0" hangingPunct="1">
                        <a:defRPr sz="1800" kern="1200">
                          <a:solidFill>
                            <a:schemeClr val="tx1"/>
                          </a:solidFill>
                          <a:latin typeface="DengXian" panose="020F0502020204030204"/>
                          <a:ea typeface="微软雅黑"/>
                        </a:defRPr>
                      </a:lvl7pPr>
                      <a:lvl8pPr marL="3200400" algn="l" defTabSz="914400" rtl="0" eaLnBrk="1" latinLnBrk="0" hangingPunct="1">
                        <a:defRPr sz="1800" kern="1200">
                          <a:solidFill>
                            <a:schemeClr val="tx1"/>
                          </a:solidFill>
                          <a:latin typeface="DengXian" panose="020F0502020204030204"/>
                          <a:ea typeface="微软雅黑"/>
                        </a:defRPr>
                      </a:lvl8pPr>
                      <a:lvl9pPr marL="3657600" algn="l" defTabSz="914400" rtl="0" eaLnBrk="1" latinLnBrk="0" hangingPunct="1">
                        <a:defRPr sz="1800" kern="1200">
                          <a:solidFill>
                            <a:schemeClr val="tx1"/>
                          </a:solidFill>
                          <a:latin typeface="DengXian" panose="020F0502020204030204"/>
                          <a:ea typeface="微软雅黑"/>
                        </a:defRPr>
                      </a:lvl9pPr>
                    </a:lstStyle>
                    <a:p>
                      <a:pPr algn="ctr" fontAlgn="ctr"/>
                      <a:r>
                        <a:rPr lang="en-GB" sz="1200" b="0" i="0" u="none" strike="noStrike" dirty="0">
                          <a:solidFill>
                            <a:srgbClr val="000000"/>
                          </a:solidFill>
                          <a:effectLst/>
                          <a:latin typeface="微软雅黑" panose="020B0503020204020204" pitchFamily="34" charset="-122"/>
                          <a:ea typeface="微软雅黑" panose="020B0503020204020204" pitchFamily="34" charset="-122"/>
                        </a:rPr>
                        <a:t>600mg BID</a:t>
                      </a:r>
                    </a:p>
                  </a:txBody>
                  <a:tcPr marL="9525" marR="9525" marT="9525"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DengXian" panose="020F0502020204030204"/>
                          <a:ea typeface="微软雅黑"/>
                        </a:defRPr>
                      </a:lvl1pPr>
                      <a:lvl2pPr marL="457200" algn="l" defTabSz="914400" rtl="0" eaLnBrk="1" latinLnBrk="0" hangingPunct="1">
                        <a:defRPr sz="1800" kern="1200">
                          <a:solidFill>
                            <a:schemeClr val="tx1"/>
                          </a:solidFill>
                          <a:latin typeface="DengXian" panose="020F0502020204030204"/>
                          <a:ea typeface="微软雅黑"/>
                        </a:defRPr>
                      </a:lvl2pPr>
                      <a:lvl3pPr marL="914400" algn="l" defTabSz="914400" rtl="0" eaLnBrk="1" latinLnBrk="0" hangingPunct="1">
                        <a:defRPr sz="1800" kern="1200">
                          <a:solidFill>
                            <a:schemeClr val="tx1"/>
                          </a:solidFill>
                          <a:latin typeface="DengXian" panose="020F0502020204030204"/>
                          <a:ea typeface="微软雅黑"/>
                        </a:defRPr>
                      </a:lvl3pPr>
                      <a:lvl4pPr marL="1371600" algn="l" defTabSz="914400" rtl="0" eaLnBrk="1" latinLnBrk="0" hangingPunct="1">
                        <a:defRPr sz="1800" kern="1200">
                          <a:solidFill>
                            <a:schemeClr val="tx1"/>
                          </a:solidFill>
                          <a:latin typeface="DengXian" panose="020F0502020204030204"/>
                          <a:ea typeface="微软雅黑"/>
                        </a:defRPr>
                      </a:lvl4pPr>
                      <a:lvl5pPr marL="1828800" algn="l" defTabSz="914400" rtl="0" eaLnBrk="1" latinLnBrk="0" hangingPunct="1">
                        <a:defRPr sz="1800" kern="1200">
                          <a:solidFill>
                            <a:schemeClr val="tx1"/>
                          </a:solidFill>
                          <a:latin typeface="DengXian" panose="020F0502020204030204"/>
                          <a:ea typeface="微软雅黑"/>
                        </a:defRPr>
                      </a:lvl5pPr>
                      <a:lvl6pPr marL="2286000" algn="l" defTabSz="914400" rtl="0" eaLnBrk="1" latinLnBrk="0" hangingPunct="1">
                        <a:defRPr sz="1800" kern="1200">
                          <a:solidFill>
                            <a:schemeClr val="tx1"/>
                          </a:solidFill>
                          <a:latin typeface="DengXian" panose="020F0502020204030204"/>
                          <a:ea typeface="微软雅黑"/>
                        </a:defRPr>
                      </a:lvl6pPr>
                      <a:lvl7pPr marL="2743200" algn="l" defTabSz="914400" rtl="0" eaLnBrk="1" latinLnBrk="0" hangingPunct="1">
                        <a:defRPr sz="1800" kern="1200">
                          <a:solidFill>
                            <a:schemeClr val="tx1"/>
                          </a:solidFill>
                          <a:latin typeface="DengXian" panose="020F0502020204030204"/>
                          <a:ea typeface="微软雅黑"/>
                        </a:defRPr>
                      </a:lvl7pPr>
                      <a:lvl8pPr marL="3200400" algn="l" defTabSz="914400" rtl="0" eaLnBrk="1" latinLnBrk="0" hangingPunct="1">
                        <a:defRPr sz="1800" kern="1200">
                          <a:solidFill>
                            <a:schemeClr val="tx1"/>
                          </a:solidFill>
                          <a:latin typeface="DengXian" panose="020F0502020204030204"/>
                          <a:ea typeface="微软雅黑"/>
                        </a:defRPr>
                      </a:lvl8pPr>
                      <a:lvl9pPr marL="3657600" algn="l" defTabSz="914400" rtl="0" eaLnBrk="1" latinLnBrk="0" hangingPunct="1">
                        <a:defRPr sz="1800" kern="1200">
                          <a:solidFill>
                            <a:schemeClr val="tx1"/>
                          </a:solidFill>
                          <a:latin typeface="DengXian" panose="020F0502020204030204"/>
                          <a:ea typeface="微软雅黑"/>
                        </a:defRPr>
                      </a:lvl9pPr>
                    </a:lstStyle>
                    <a:p>
                      <a:pPr algn="ctr" fontAlgn="ctr"/>
                      <a:r>
                        <a:rPr lang="en-GB" sz="1200" b="0" i="0" u="none" strike="noStrike" dirty="0">
                          <a:solidFill>
                            <a:srgbClr val="000000"/>
                          </a:solidFill>
                          <a:effectLst/>
                          <a:latin typeface="微软雅黑" panose="020B0503020204020204" pitchFamily="34" charset="-122"/>
                          <a:ea typeface="微软雅黑" panose="020B0503020204020204" pitchFamily="34" charset="-122"/>
                        </a:rPr>
                        <a:t>800mg </a:t>
                      </a:r>
                      <a:r>
                        <a:rPr lang="en-GB" sz="1200" b="1" i="0" u="none" strike="noStrike" kern="1200" dirty="0">
                          <a:solidFill>
                            <a:srgbClr val="DC4979"/>
                          </a:solidFill>
                          <a:effectLst/>
                          <a:latin typeface="微软雅黑" panose="020B0503020204020204" pitchFamily="34" charset="-122"/>
                          <a:ea typeface="微软雅黑" panose="020B0503020204020204" pitchFamily="34" charset="-122"/>
                          <a:cs typeface="+mn-cs"/>
                        </a:rPr>
                        <a:t>QD</a:t>
                      </a:r>
                    </a:p>
                  </a:txBody>
                  <a:tcPr marL="9525" marR="9525" marT="9525"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23185634"/>
                  </a:ext>
                </a:extLst>
              </a:tr>
              <a:tr h="585827">
                <a:tc>
                  <a:txBody>
                    <a:bodyPr/>
                    <a:lstStyle>
                      <a:lvl1pPr marL="0" algn="l" defTabSz="914400" rtl="0" eaLnBrk="1" latinLnBrk="0" hangingPunct="1">
                        <a:defRPr sz="1800" kern="1200">
                          <a:solidFill>
                            <a:schemeClr val="tx1"/>
                          </a:solidFill>
                          <a:latin typeface="DengXian" panose="020F0502020204030204"/>
                          <a:ea typeface="微软雅黑"/>
                        </a:defRPr>
                      </a:lvl1pPr>
                      <a:lvl2pPr marL="457200" algn="l" defTabSz="914400" rtl="0" eaLnBrk="1" latinLnBrk="0" hangingPunct="1">
                        <a:defRPr sz="1800" kern="1200">
                          <a:solidFill>
                            <a:schemeClr val="tx1"/>
                          </a:solidFill>
                          <a:latin typeface="DengXian" panose="020F0502020204030204"/>
                          <a:ea typeface="微软雅黑"/>
                        </a:defRPr>
                      </a:lvl2pPr>
                      <a:lvl3pPr marL="914400" algn="l" defTabSz="914400" rtl="0" eaLnBrk="1" latinLnBrk="0" hangingPunct="1">
                        <a:defRPr sz="1800" kern="1200">
                          <a:solidFill>
                            <a:schemeClr val="tx1"/>
                          </a:solidFill>
                          <a:latin typeface="DengXian" panose="020F0502020204030204"/>
                          <a:ea typeface="微软雅黑"/>
                        </a:defRPr>
                      </a:lvl3pPr>
                      <a:lvl4pPr marL="1371600" algn="l" defTabSz="914400" rtl="0" eaLnBrk="1" latinLnBrk="0" hangingPunct="1">
                        <a:defRPr sz="1800" kern="1200">
                          <a:solidFill>
                            <a:schemeClr val="tx1"/>
                          </a:solidFill>
                          <a:latin typeface="DengXian" panose="020F0502020204030204"/>
                          <a:ea typeface="微软雅黑"/>
                        </a:defRPr>
                      </a:lvl4pPr>
                      <a:lvl5pPr marL="1828800" algn="l" defTabSz="914400" rtl="0" eaLnBrk="1" latinLnBrk="0" hangingPunct="1">
                        <a:defRPr sz="1800" kern="1200">
                          <a:solidFill>
                            <a:schemeClr val="tx1"/>
                          </a:solidFill>
                          <a:latin typeface="DengXian" panose="020F0502020204030204"/>
                          <a:ea typeface="微软雅黑"/>
                        </a:defRPr>
                      </a:lvl5pPr>
                      <a:lvl6pPr marL="2286000" algn="l" defTabSz="914400" rtl="0" eaLnBrk="1" latinLnBrk="0" hangingPunct="1">
                        <a:defRPr sz="1800" kern="1200">
                          <a:solidFill>
                            <a:schemeClr val="tx1"/>
                          </a:solidFill>
                          <a:latin typeface="DengXian" panose="020F0502020204030204"/>
                          <a:ea typeface="微软雅黑"/>
                        </a:defRPr>
                      </a:lvl6pPr>
                      <a:lvl7pPr marL="2743200" algn="l" defTabSz="914400" rtl="0" eaLnBrk="1" latinLnBrk="0" hangingPunct="1">
                        <a:defRPr sz="1800" kern="1200">
                          <a:solidFill>
                            <a:schemeClr val="tx1"/>
                          </a:solidFill>
                          <a:latin typeface="DengXian" panose="020F0502020204030204"/>
                          <a:ea typeface="微软雅黑"/>
                        </a:defRPr>
                      </a:lvl7pPr>
                      <a:lvl8pPr marL="3200400" algn="l" defTabSz="914400" rtl="0" eaLnBrk="1" latinLnBrk="0" hangingPunct="1">
                        <a:defRPr sz="1800" kern="1200">
                          <a:solidFill>
                            <a:schemeClr val="tx1"/>
                          </a:solidFill>
                          <a:latin typeface="DengXian" panose="020F0502020204030204"/>
                          <a:ea typeface="微软雅黑"/>
                        </a:defRPr>
                      </a:lvl8pPr>
                      <a:lvl9pPr marL="3657600" algn="l" defTabSz="914400" rtl="0" eaLnBrk="1" latinLnBrk="0" hangingPunct="1">
                        <a:defRPr sz="1800" kern="1200">
                          <a:solidFill>
                            <a:schemeClr val="tx1"/>
                          </a:solidFill>
                          <a:latin typeface="DengXian" panose="020F0502020204030204"/>
                          <a:ea typeface="微软雅黑"/>
                        </a:defRPr>
                      </a:lvl9pPr>
                    </a:lstStyle>
                    <a:p>
                      <a:pPr algn="ctr" fontAlgn="ctr"/>
                      <a:r>
                        <a:rPr lang="zh-CN" altLang="en-US" sz="1200" b="1" i="0" u="none" strike="noStrike" dirty="0">
                          <a:solidFill>
                            <a:srgbClr val="000000"/>
                          </a:solidFill>
                          <a:effectLst/>
                          <a:latin typeface="微软雅黑" panose="020B0503020204020204" pitchFamily="34" charset="-122"/>
                          <a:ea typeface="微软雅黑" panose="020B0503020204020204" pitchFamily="34" charset="-122"/>
                        </a:rPr>
                        <a:t>确认</a:t>
                      </a:r>
                      <a:r>
                        <a:rPr lang="en-GB" sz="1200" b="1" i="0" u="none" strike="noStrike" dirty="0">
                          <a:solidFill>
                            <a:srgbClr val="000000"/>
                          </a:solidFill>
                          <a:effectLst/>
                          <a:latin typeface="微软雅黑" panose="020B0503020204020204" pitchFamily="34" charset="-122"/>
                          <a:ea typeface="微软雅黑" panose="020B0503020204020204" pitchFamily="34" charset="-122"/>
                        </a:rPr>
                        <a:t>ORR，%</a:t>
                      </a:r>
                    </a:p>
                  </a:txBody>
                  <a:tcPr marL="144000" marR="9525" marT="9525"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DengXian" panose="020F0502020204030204"/>
                          <a:ea typeface="微软雅黑"/>
                        </a:defRPr>
                      </a:lvl1pPr>
                      <a:lvl2pPr marL="457200" algn="l" defTabSz="914400" rtl="0" eaLnBrk="1" latinLnBrk="0" hangingPunct="1">
                        <a:defRPr sz="1800" kern="1200">
                          <a:solidFill>
                            <a:schemeClr val="tx1"/>
                          </a:solidFill>
                          <a:latin typeface="DengXian" panose="020F0502020204030204"/>
                          <a:ea typeface="微软雅黑"/>
                        </a:defRPr>
                      </a:lvl2pPr>
                      <a:lvl3pPr marL="914400" algn="l" defTabSz="914400" rtl="0" eaLnBrk="1" latinLnBrk="0" hangingPunct="1">
                        <a:defRPr sz="1800" kern="1200">
                          <a:solidFill>
                            <a:schemeClr val="tx1"/>
                          </a:solidFill>
                          <a:latin typeface="DengXian" panose="020F0502020204030204"/>
                          <a:ea typeface="微软雅黑"/>
                        </a:defRPr>
                      </a:lvl3pPr>
                      <a:lvl4pPr marL="1371600" algn="l" defTabSz="914400" rtl="0" eaLnBrk="1" latinLnBrk="0" hangingPunct="1">
                        <a:defRPr sz="1800" kern="1200">
                          <a:solidFill>
                            <a:schemeClr val="tx1"/>
                          </a:solidFill>
                          <a:latin typeface="DengXian" panose="020F0502020204030204"/>
                          <a:ea typeface="微软雅黑"/>
                        </a:defRPr>
                      </a:lvl4pPr>
                      <a:lvl5pPr marL="1828800" algn="l" defTabSz="914400" rtl="0" eaLnBrk="1" latinLnBrk="0" hangingPunct="1">
                        <a:defRPr sz="1800" kern="1200">
                          <a:solidFill>
                            <a:schemeClr val="tx1"/>
                          </a:solidFill>
                          <a:latin typeface="DengXian" panose="020F0502020204030204"/>
                          <a:ea typeface="微软雅黑"/>
                        </a:defRPr>
                      </a:lvl5pPr>
                      <a:lvl6pPr marL="2286000" algn="l" defTabSz="914400" rtl="0" eaLnBrk="1" latinLnBrk="0" hangingPunct="1">
                        <a:defRPr sz="1800" kern="1200">
                          <a:solidFill>
                            <a:schemeClr val="tx1"/>
                          </a:solidFill>
                          <a:latin typeface="DengXian" panose="020F0502020204030204"/>
                          <a:ea typeface="微软雅黑"/>
                        </a:defRPr>
                      </a:lvl6pPr>
                      <a:lvl7pPr marL="2743200" algn="l" defTabSz="914400" rtl="0" eaLnBrk="1" latinLnBrk="0" hangingPunct="1">
                        <a:defRPr sz="1800" kern="1200">
                          <a:solidFill>
                            <a:schemeClr val="tx1"/>
                          </a:solidFill>
                          <a:latin typeface="DengXian" panose="020F0502020204030204"/>
                          <a:ea typeface="微软雅黑"/>
                        </a:defRPr>
                      </a:lvl7pPr>
                      <a:lvl8pPr marL="3200400" algn="l" defTabSz="914400" rtl="0" eaLnBrk="1" latinLnBrk="0" hangingPunct="1">
                        <a:defRPr sz="1800" kern="1200">
                          <a:solidFill>
                            <a:schemeClr val="tx1"/>
                          </a:solidFill>
                          <a:latin typeface="DengXian" panose="020F0502020204030204"/>
                          <a:ea typeface="微软雅黑"/>
                        </a:defRPr>
                      </a:lvl8pPr>
                      <a:lvl9pPr marL="3657600" algn="l" defTabSz="914400" rtl="0" eaLnBrk="1" latinLnBrk="0" hangingPunct="1">
                        <a:defRPr sz="1800" kern="1200">
                          <a:solidFill>
                            <a:schemeClr val="tx1"/>
                          </a:solidFill>
                          <a:latin typeface="DengXian" panose="020F0502020204030204"/>
                          <a:ea typeface="微软雅黑"/>
                        </a:defRPr>
                      </a:lvl9pPr>
                    </a:lstStyle>
                    <a:p>
                      <a:pPr algn="ctr" fontAlgn="ctr"/>
                      <a:r>
                        <a:rPr lang="en-GB" sz="1200" b="0" i="0" u="none" strike="noStrike" dirty="0">
                          <a:solidFill>
                            <a:srgbClr val="000000"/>
                          </a:solidFill>
                          <a:effectLst/>
                          <a:latin typeface="微软雅黑" panose="020B0503020204020204" pitchFamily="34" charset="-122"/>
                          <a:ea typeface="微软雅黑" panose="020B0503020204020204" pitchFamily="34" charset="-122"/>
                        </a:rPr>
                        <a:t>49.1(IRC)</a:t>
                      </a:r>
                    </a:p>
                  </a:txBody>
                  <a:tcPr marL="9525" marR="9525" marT="9525"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DengXian" panose="020F0502020204030204"/>
                          <a:ea typeface="微软雅黑"/>
                        </a:defRPr>
                      </a:lvl1pPr>
                      <a:lvl2pPr marL="457200" algn="l" defTabSz="914400" rtl="0" eaLnBrk="1" latinLnBrk="0" hangingPunct="1">
                        <a:defRPr sz="1800" kern="1200">
                          <a:solidFill>
                            <a:schemeClr val="tx1"/>
                          </a:solidFill>
                          <a:latin typeface="DengXian" panose="020F0502020204030204"/>
                          <a:ea typeface="微软雅黑"/>
                        </a:defRPr>
                      </a:lvl2pPr>
                      <a:lvl3pPr marL="914400" algn="l" defTabSz="914400" rtl="0" eaLnBrk="1" latinLnBrk="0" hangingPunct="1">
                        <a:defRPr sz="1800" kern="1200">
                          <a:solidFill>
                            <a:schemeClr val="tx1"/>
                          </a:solidFill>
                          <a:latin typeface="DengXian" panose="020F0502020204030204"/>
                          <a:ea typeface="微软雅黑"/>
                        </a:defRPr>
                      </a:lvl3pPr>
                      <a:lvl4pPr marL="1371600" algn="l" defTabSz="914400" rtl="0" eaLnBrk="1" latinLnBrk="0" hangingPunct="1">
                        <a:defRPr sz="1800" kern="1200">
                          <a:solidFill>
                            <a:schemeClr val="tx1"/>
                          </a:solidFill>
                          <a:latin typeface="DengXian" panose="020F0502020204030204"/>
                          <a:ea typeface="微软雅黑"/>
                        </a:defRPr>
                      </a:lvl4pPr>
                      <a:lvl5pPr marL="1828800" algn="l" defTabSz="914400" rtl="0" eaLnBrk="1" latinLnBrk="0" hangingPunct="1">
                        <a:defRPr sz="1800" kern="1200">
                          <a:solidFill>
                            <a:schemeClr val="tx1"/>
                          </a:solidFill>
                          <a:latin typeface="DengXian" panose="020F0502020204030204"/>
                          <a:ea typeface="微软雅黑"/>
                        </a:defRPr>
                      </a:lvl5pPr>
                      <a:lvl6pPr marL="2286000" algn="l" defTabSz="914400" rtl="0" eaLnBrk="1" latinLnBrk="0" hangingPunct="1">
                        <a:defRPr sz="1800" kern="1200">
                          <a:solidFill>
                            <a:schemeClr val="tx1"/>
                          </a:solidFill>
                          <a:latin typeface="DengXian" panose="020F0502020204030204"/>
                          <a:ea typeface="微软雅黑"/>
                        </a:defRPr>
                      </a:lvl6pPr>
                      <a:lvl7pPr marL="2743200" algn="l" defTabSz="914400" rtl="0" eaLnBrk="1" latinLnBrk="0" hangingPunct="1">
                        <a:defRPr sz="1800" kern="1200">
                          <a:solidFill>
                            <a:schemeClr val="tx1"/>
                          </a:solidFill>
                          <a:latin typeface="DengXian" panose="020F0502020204030204"/>
                          <a:ea typeface="微软雅黑"/>
                        </a:defRPr>
                      </a:lvl7pPr>
                      <a:lvl8pPr marL="3200400" algn="l" defTabSz="914400" rtl="0" eaLnBrk="1" latinLnBrk="0" hangingPunct="1">
                        <a:defRPr sz="1800" kern="1200">
                          <a:solidFill>
                            <a:schemeClr val="tx1"/>
                          </a:solidFill>
                          <a:latin typeface="DengXian" panose="020F0502020204030204"/>
                          <a:ea typeface="微软雅黑"/>
                        </a:defRPr>
                      </a:lvl8pPr>
                      <a:lvl9pPr marL="3657600" algn="l" defTabSz="914400" rtl="0" eaLnBrk="1" latinLnBrk="0" hangingPunct="1">
                        <a:defRPr sz="1800" kern="1200">
                          <a:solidFill>
                            <a:schemeClr val="tx1"/>
                          </a:solidFill>
                          <a:latin typeface="DengXian" panose="020F0502020204030204"/>
                          <a:ea typeface="微软雅黑"/>
                        </a:defRPr>
                      </a:lvl9pPr>
                    </a:lstStyle>
                    <a:p>
                      <a:pPr algn="ctr" fontAlgn="ctr"/>
                      <a:r>
                        <a:rPr lang="en-GB" sz="1200" b="0" i="0" u="none" strike="noStrike" dirty="0">
                          <a:solidFill>
                            <a:schemeClr val="tx1"/>
                          </a:solidFill>
                          <a:effectLst/>
                          <a:latin typeface="微软雅黑" panose="020B0503020204020204" pitchFamily="34" charset="-122"/>
                          <a:ea typeface="微软雅黑" panose="020B0503020204020204" pitchFamily="34" charset="-122"/>
                        </a:rPr>
                        <a:t>52.0(IRC)</a:t>
                      </a:r>
                    </a:p>
                  </a:txBody>
                  <a:tcPr marL="9525" marR="9525" marT="9525"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DengXian" panose="020F0502020204030204"/>
                          <a:ea typeface="微软雅黑"/>
                        </a:defRPr>
                      </a:lvl1pPr>
                      <a:lvl2pPr marL="457200" algn="l" defTabSz="914400" rtl="0" eaLnBrk="1" latinLnBrk="0" hangingPunct="1">
                        <a:defRPr sz="1800" kern="1200">
                          <a:solidFill>
                            <a:schemeClr val="tx1"/>
                          </a:solidFill>
                          <a:latin typeface="DengXian" panose="020F0502020204030204"/>
                          <a:ea typeface="微软雅黑"/>
                        </a:defRPr>
                      </a:lvl2pPr>
                      <a:lvl3pPr marL="914400" algn="l" defTabSz="914400" rtl="0" eaLnBrk="1" latinLnBrk="0" hangingPunct="1">
                        <a:defRPr sz="1800" kern="1200">
                          <a:solidFill>
                            <a:schemeClr val="tx1"/>
                          </a:solidFill>
                          <a:latin typeface="DengXian" panose="020F0502020204030204"/>
                          <a:ea typeface="微软雅黑"/>
                        </a:defRPr>
                      </a:lvl3pPr>
                      <a:lvl4pPr marL="1371600" algn="l" defTabSz="914400" rtl="0" eaLnBrk="1" latinLnBrk="0" hangingPunct="1">
                        <a:defRPr sz="1800" kern="1200">
                          <a:solidFill>
                            <a:schemeClr val="tx1"/>
                          </a:solidFill>
                          <a:latin typeface="DengXian" panose="020F0502020204030204"/>
                          <a:ea typeface="微软雅黑"/>
                        </a:defRPr>
                      </a:lvl4pPr>
                      <a:lvl5pPr marL="1828800" algn="l" defTabSz="914400" rtl="0" eaLnBrk="1" latinLnBrk="0" hangingPunct="1">
                        <a:defRPr sz="1800" kern="1200">
                          <a:solidFill>
                            <a:schemeClr val="tx1"/>
                          </a:solidFill>
                          <a:latin typeface="DengXian" panose="020F0502020204030204"/>
                          <a:ea typeface="微软雅黑"/>
                        </a:defRPr>
                      </a:lvl5pPr>
                      <a:lvl6pPr marL="2286000" algn="l" defTabSz="914400" rtl="0" eaLnBrk="1" latinLnBrk="0" hangingPunct="1">
                        <a:defRPr sz="1800" kern="1200">
                          <a:solidFill>
                            <a:schemeClr val="tx1"/>
                          </a:solidFill>
                          <a:latin typeface="DengXian" panose="020F0502020204030204"/>
                          <a:ea typeface="微软雅黑"/>
                        </a:defRPr>
                      </a:lvl6pPr>
                      <a:lvl7pPr marL="2743200" algn="l" defTabSz="914400" rtl="0" eaLnBrk="1" latinLnBrk="0" hangingPunct="1">
                        <a:defRPr sz="1800" kern="1200">
                          <a:solidFill>
                            <a:schemeClr val="tx1"/>
                          </a:solidFill>
                          <a:latin typeface="DengXian" panose="020F0502020204030204"/>
                          <a:ea typeface="微软雅黑"/>
                        </a:defRPr>
                      </a:lvl7pPr>
                      <a:lvl8pPr marL="3200400" algn="l" defTabSz="914400" rtl="0" eaLnBrk="1" latinLnBrk="0" hangingPunct="1">
                        <a:defRPr sz="1800" kern="1200">
                          <a:solidFill>
                            <a:schemeClr val="tx1"/>
                          </a:solidFill>
                          <a:latin typeface="DengXian" panose="020F0502020204030204"/>
                          <a:ea typeface="微软雅黑"/>
                        </a:defRPr>
                      </a:lvl8pPr>
                      <a:lvl9pPr marL="3657600" algn="l" defTabSz="914400" rtl="0" eaLnBrk="1" latinLnBrk="0" hangingPunct="1">
                        <a:defRPr sz="1800" kern="1200">
                          <a:solidFill>
                            <a:schemeClr val="tx1"/>
                          </a:solidFill>
                          <a:latin typeface="DengXian" panose="020F0502020204030204"/>
                          <a:ea typeface="微软雅黑"/>
                        </a:defRPr>
                      </a:lvl9pPr>
                    </a:lstStyle>
                    <a:p>
                      <a:pPr algn="ctr" fontAlgn="ctr"/>
                      <a:r>
                        <a:rPr lang="en-GB" sz="1200" b="0" i="0" u="none" strike="noStrike" dirty="0">
                          <a:solidFill>
                            <a:srgbClr val="000000"/>
                          </a:solidFill>
                          <a:effectLst/>
                          <a:latin typeface="微软雅黑" panose="020B0503020204020204" pitchFamily="34" charset="-122"/>
                          <a:ea typeface="微软雅黑" panose="020B0503020204020204" pitchFamily="34" charset="-122"/>
                        </a:rPr>
                        <a:t>49.6（IRC)</a:t>
                      </a:r>
                    </a:p>
                  </a:txBody>
                  <a:tcPr marL="9525" marR="9525" marT="9525"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360399667"/>
                  </a:ext>
                </a:extLst>
              </a:tr>
              <a:tr h="585827">
                <a:tc>
                  <a:txBody>
                    <a:bodyPr/>
                    <a:lstStyle>
                      <a:lvl1pPr marL="0" algn="l" defTabSz="914400" rtl="0" eaLnBrk="1" latinLnBrk="0" hangingPunct="1">
                        <a:defRPr sz="1800" kern="1200">
                          <a:solidFill>
                            <a:schemeClr val="tx1"/>
                          </a:solidFill>
                          <a:latin typeface="DengXian" panose="020F0502020204030204"/>
                          <a:ea typeface="微软雅黑"/>
                        </a:defRPr>
                      </a:lvl1pPr>
                      <a:lvl2pPr marL="457200" algn="l" defTabSz="914400" rtl="0" eaLnBrk="1" latinLnBrk="0" hangingPunct="1">
                        <a:defRPr sz="1800" kern="1200">
                          <a:solidFill>
                            <a:schemeClr val="tx1"/>
                          </a:solidFill>
                          <a:latin typeface="DengXian" panose="020F0502020204030204"/>
                          <a:ea typeface="微软雅黑"/>
                        </a:defRPr>
                      </a:lvl2pPr>
                      <a:lvl3pPr marL="914400" algn="l" defTabSz="914400" rtl="0" eaLnBrk="1" latinLnBrk="0" hangingPunct="1">
                        <a:defRPr sz="1800" kern="1200">
                          <a:solidFill>
                            <a:schemeClr val="tx1"/>
                          </a:solidFill>
                          <a:latin typeface="DengXian" panose="020F0502020204030204"/>
                          <a:ea typeface="微软雅黑"/>
                        </a:defRPr>
                      </a:lvl3pPr>
                      <a:lvl4pPr marL="1371600" algn="l" defTabSz="914400" rtl="0" eaLnBrk="1" latinLnBrk="0" hangingPunct="1">
                        <a:defRPr sz="1800" kern="1200">
                          <a:solidFill>
                            <a:schemeClr val="tx1"/>
                          </a:solidFill>
                          <a:latin typeface="DengXian" panose="020F0502020204030204"/>
                          <a:ea typeface="微软雅黑"/>
                        </a:defRPr>
                      </a:lvl4pPr>
                      <a:lvl5pPr marL="1828800" algn="l" defTabSz="914400" rtl="0" eaLnBrk="1" latinLnBrk="0" hangingPunct="1">
                        <a:defRPr sz="1800" kern="1200">
                          <a:solidFill>
                            <a:schemeClr val="tx1"/>
                          </a:solidFill>
                          <a:latin typeface="DengXian" panose="020F0502020204030204"/>
                          <a:ea typeface="微软雅黑"/>
                        </a:defRPr>
                      </a:lvl5pPr>
                      <a:lvl6pPr marL="2286000" algn="l" defTabSz="914400" rtl="0" eaLnBrk="1" latinLnBrk="0" hangingPunct="1">
                        <a:defRPr sz="1800" kern="1200">
                          <a:solidFill>
                            <a:schemeClr val="tx1"/>
                          </a:solidFill>
                          <a:latin typeface="DengXian" panose="020F0502020204030204"/>
                          <a:ea typeface="微软雅黑"/>
                        </a:defRPr>
                      </a:lvl6pPr>
                      <a:lvl7pPr marL="2743200" algn="l" defTabSz="914400" rtl="0" eaLnBrk="1" latinLnBrk="0" hangingPunct="1">
                        <a:defRPr sz="1800" kern="1200">
                          <a:solidFill>
                            <a:schemeClr val="tx1"/>
                          </a:solidFill>
                          <a:latin typeface="DengXian" panose="020F0502020204030204"/>
                          <a:ea typeface="微软雅黑"/>
                        </a:defRPr>
                      </a:lvl7pPr>
                      <a:lvl8pPr marL="3200400" algn="l" defTabSz="914400" rtl="0" eaLnBrk="1" latinLnBrk="0" hangingPunct="1">
                        <a:defRPr sz="1800" kern="1200">
                          <a:solidFill>
                            <a:schemeClr val="tx1"/>
                          </a:solidFill>
                          <a:latin typeface="DengXian" panose="020F0502020204030204"/>
                          <a:ea typeface="微软雅黑"/>
                        </a:defRPr>
                      </a:lvl8pPr>
                      <a:lvl9pPr marL="3657600" algn="l" defTabSz="914400" rtl="0" eaLnBrk="1" latinLnBrk="0" hangingPunct="1">
                        <a:defRPr sz="1800" kern="1200">
                          <a:solidFill>
                            <a:schemeClr val="tx1"/>
                          </a:solidFill>
                          <a:latin typeface="DengXian" panose="020F0502020204030204"/>
                          <a:ea typeface="微软雅黑"/>
                        </a:defRPr>
                      </a:lvl9pPr>
                    </a:lstStyle>
                    <a:p>
                      <a:pPr algn="ctr" fontAlgn="ctr"/>
                      <a:r>
                        <a:rPr lang="zh-CN" altLang="en-US" sz="1200" b="1" i="0" u="none" strike="noStrike" dirty="0">
                          <a:solidFill>
                            <a:srgbClr val="000000"/>
                          </a:solidFill>
                          <a:effectLst/>
                          <a:latin typeface="微软雅黑" panose="020B0503020204020204" pitchFamily="34" charset="-122"/>
                          <a:ea typeface="微软雅黑" panose="020B0503020204020204" pitchFamily="34" charset="-122"/>
                        </a:rPr>
                        <a:t>中位</a:t>
                      </a:r>
                      <a:r>
                        <a:rPr lang="en-GB" sz="1200" b="1" i="0" u="none" strike="noStrike" dirty="0">
                          <a:solidFill>
                            <a:srgbClr val="000000"/>
                          </a:solidFill>
                          <a:effectLst/>
                          <a:latin typeface="微软雅黑" panose="020B0503020204020204" pitchFamily="34" charset="-122"/>
                          <a:ea typeface="微软雅黑" panose="020B0503020204020204" pitchFamily="34" charset="-122"/>
                        </a:rPr>
                        <a:t>DOR，</a:t>
                      </a:r>
                      <a:r>
                        <a:rPr lang="zh-CN" altLang="en-US" sz="1200" b="1" i="0" u="none" strike="noStrike" dirty="0">
                          <a:solidFill>
                            <a:srgbClr val="000000"/>
                          </a:solidFill>
                          <a:effectLst/>
                          <a:latin typeface="微软雅黑" panose="020B0503020204020204" pitchFamily="34" charset="-122"/>
                          <a:ea typeface="微软雅黑" panose="020B0503020204020204" pitchFamily="34" charset="-122"/>
                        </a:rPr>
                        <a:t>月</a:t>
                      </a:r>
                    </a:p>
                  </a:txBody>
                  <a:tcPr marL="144000" marR="9525" marT="9525"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DengXian" panose="020F0502020204030204"/>
                          <a:ea typeface="微软雅黑"/>
                        </a:defRPr>
                      </a:lvl1pPr>
                      <a:lvl2pPr marL="457200" algn="l" defTabSz="914400" rtl="0" eaLnBrk="1" latinLnBrk="0" hangingPunct="1">
                        <a:defRPr sz="1800" kern="1200">
                          <a:solidFill>
                            <a:schemeClr val="tx1"/>
                          </a:solidFill>
                          <a:latin typeface="DengXian" panose="020F0502020204030204"/>
                          <a:ea typeface="微软雅黑"/>
                        </a:defRPr>
                      </a:lvl2pPr>
                      <a:lvl3pPr marL="914400" algn="l" defTabSz="914400" rtl="0" eaLnBrk="1" latinLnBrk="0" hangingPunct="1">
                        <a:defRPr sz="1800" kern="1200">
                          <a:solidFill>
                            <a:schemeClr val="tx1"/>
                          </a:solidFill>
                          <a:latin typeface="DengXian" panose="020F0502020204030204"/>
                          <a:ea typeface="微软雅黑"/>
                        </a:defRPr>
                      </a:lvl3pPr>
                      <a:lvl4pPr marL="1371600" algn="l" defTabSz="914400" rtl="0" eaLnBrk="1" latinLnBrk="0" hangingPunct="1">
                        <a:defRPr sz="1800" kern="1200">
                          <a:solidFill>
                            <a:schemeClr val="tx1"/>
                          </a:solidFill>
                          <a:latin typeface="DengXian" panose="020F0502020204030204"/>
                          <a:ea typeface="微软雅黑"/>
                        </a:defRPr>
                      </a:lvl4pPr>
                      <a:lvl5pPr marL="1828800" algn="l" defTabSz="914400" rtl="0" eaLnBrk="1" latinLnBrk="0" hangingPunct="1">
                        <a:defRPr sz="1800" kern="1200">
                          <a:solidFill>
                            <a:schemeClr val="tx1"/>
                          </a:solidFill>
                          <a:latin typeface="DengXian" panose="020F0502020204030204"/>
                          <a:ea typeface="微软雅黑"/>
                        </a:defRPr>
                      </a:lvl5pPr>
                      <a:lvl6pPr marL="2286000" algn="l" defTabSz="914400" rtl="0" eaLnBrk="1" latinLnBrk="0" hangingPunct="1">
                        <a:defRPr sz="1800" kern="1200">
                          <a:solidFill>
                            <a:schemeClr val="tx1"/>
                          </a:solidFill>
                          <a:latin typeface="DengXian" panose="020F0502020204030204"/>
                          <a:ea typeface="微软雅黑"/>
                        </a:defRPr>
                      </a:lvl6pPr>
                      <a:lvl7pPr marL="2743200" algn="l" defTabSz="914400" rtl="0" eaLnBrk="1" latinLnBrk="0" hangingPunct="1">
                        <a:defRPr sz="1800" kern="1200">
                          <a:solidFill>
                            <a:schemeClr val="tx1"/>
                          </a:solidFill>
                          <a:latin typeface="DengXian" panose="020F0502020204030204"/>
                          <a:ea typeface="微软雅黑"/>
                        </a:defRPr>
                      </a:lvl7pPr>
                      <a:lvl8pPr marL="3200400" algn="l" defTabSz="914400" rtl="0" eaLnBrk="1" latinLnBrk="0" hangingPunct="1">
                        <a:defRPr sz="1800" kern="1200">
                          <a:solidFill>
                            <a:schemeClr val="tx1"/>
                          </a:solidFill>
                          <a:latin typeface="DengXian" panose="020F0502020204030204"/>
                          <a:ea typeface="微软雅黑"/>
                        </a:defRPr>
                      </a:lvl8pPr>
                      <a:lvl9pPr marL="3657600" algn="l" defTabSz="914400" rtl="0" eaLnBrk="1" latinLnBrk="0" hangingPunct="1">
                        <a:defRPr sz="1800" kern="1200">
                          <a:solidFill>
                            <a:schemeClr val="tx1"/>
                          </a:solidFill>
                          <a:latin typeface="DengXian" panose="020F0502020204030204"/>
                          <a:ea typeface="微软雅黑"/>
                        </a:defRPr>
                      </a:lvl9pPr>
                    </a:lstStyle>
                    <a:p>
                      <a:pPr algn="ctr" fontAlgn="ctr"/>
                      <a:r>
                        <a:rPr lang="en-GB" sz="1200" b="0" i="0" u="none" strike="noStrike" dirty="0">
                          <a:solidFill>
                            <a:srgbClr val="000000"/>
                          </a:solidFill>
                          <a:effectLst/>
                          <a:latin typeface="微软雅黑" panose="020B0503020204020204" pitchFamily="34" charset="-122"/>
                          <a:ea typeface="微软雅黑" panose="020B0503020204020204" pitchFamily="34" charset="-122"/>
                        </a:rPr>
                        <a:t>NC</a:t>
                      </a:r>
                    </a:p>
                  </a:txBody>
                  <a:tcPr marL="9525" marR="9525" marT="9525"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DengXian" panose="020F0502020204030204"/>
                          <a:ea typeface="微软雅黑"/>
                        </a:defRPr>
                      </a:lvl1pPr>
                      <a:lvl2pPr marL="457200" algn="l" defTabSz="914400" rtl="0" eaLnBrk="1" latinLnBrk="0" hangingPunct="1">
                        <a:defRPr sz="1800" kern="1200">
                          <a:solidFill>
                            <a:schemeClr val="tx1"/>
                          </a:solidFill>
                          <a:latin typeface="DengXian" panose="020F0502020204030204"/>
                          <a:ea typeface="微软雅黑"/>
                        </a:defRPr>
                      </a:lvl2pPr>
                      <a:lvl3pPr marL="914400" algn="l" defTabSz="914400" rtl="0" eaLnBrk="1" latinLnBrk="0" hangingPunct="1">
                        <a:defRPr sz="1800" kern="1200">
                          <a:solidFill>
                            <a:schemeClr val="tx1"/>
                          </a:solidFill>
                          <a:latin typeface="DengXian" panose="020F0502020204030204"/>
                          <a:ea typeface="微软雅黑"/>
                        </a:defRPr>
                      </a:lvl3pPr>
                      <a:lvl4pPr marL="1371600" algn="l" defTabSz="914400" rtl="0" eaLnBrk="1" latinLnBrk="0" hangingPunct="1">
                        <a:defRPr sz="1800" kern="1200">
                          <a:solidFill>
                            <a:schemeClr val="tx1"/>
                          </a:solidFill>
                          <a:latin typeface="DengXian" panose="020F0502020204030204"/>
                          <a:ea typeface="微软雅黑"/>
                        </a:defRPr>
                      </a:lvl4pPr>
                      <a:lvl5pPr marL="1828800" algn="l" defTabSz="914400" rtl="0" eaLnBrk="1" latinLnBrk="0" hangingPunct="1">
                        <a:defRPr sz="1800" kern="1200">
                          <a:solidFill>
                            <a:schemeClr val="tx1"/>
                          </a:solidFill>
                          <a:latin typeface="DengXian" panose="020F0502020204030204"/>
                          <a:ea typeface="微软雅黑"/>
                        </a:defRPr>
                      </a:lvl5pPr>
                      <a:lvl6pPr marL="2286000" algn="l" defTabSz="914400" rtl="0" eaLnBrk="1" latinLnBrk="0" hangingPunct="1">
                        <a:defRPr sz="1800" kern="1200">
                          <a:solidFill>
                            <a:schemeClr val="tx1"/>
                          </a:solidFill>
                          <a:latin typeface="DengXian" panose="020F0502020204030204"/>
                          <a:ea typeface="微软雅黑"/>
                        </a:defRPr>
                      </a:lvl6pPr>
                      <a:lvl7pPr marL="2743200" algn="l" defTabSz="914400" rtl="0" eaLnBrk="1" latinLnBrk="0" hangingPunct="1">
                        <a:defRPr sz="1800" kern="1200">
                          <a:solidFill>
                            <a:schemeClr val="tx1"/>
                          </a:solidFill>
                          <a:latin typeface="DengXian" panose="020F0502020204030204"/>
                          <a:ea typeface="微软雅黑"/>
                        </a:defRPr>
                      </a:lvl7pPr>
                      <a:lvl8pPr marL="3200400" algn="l" defTabSz="914400" rtl="0" eaLnBrk="1" latinLnBrk="0" hangingPunct="1">
                        <a:defRPr sz="1800" kern="1200">
                          <a:solidFill>
                            <a:schemeClr val="tx1"/>
                          </a:solidFill>
                          <a:latin typeface="DengXian" panose="020F0502020204030204"/>
                          <a:ea typeface="微软雅黑"/>
                        </a:defRPr>
                      </a:lvl8pPr>
                      <a:lvl9pPr marL="3657600" algn="l" defTabSz="914400" rtl="0" eaLnBrk="1" latinLnBrk="0" hangingPunct="1">
                        <a:defRPr sz="1800" kern="1200">
                          <a:solidFill>
                            <a:schemeClr val="tx1"/>
                          </a:solidFill>
                          <a:latin typeface="DengXian" panose="020F0502020204030204"/>
                          <a:ea typeface="微软雅黑"/>
                        </a:defRPr>
                      </a:lvl9pPr>
                    </a:lstStyle>
                    <a:p>
                      <a:pPr algn="ctr" fontAlgn="ctr"/>
                      <a:r>
                        <a:rPr lang="en-GB" sz="1200" b="0" i="0" u="none" strike="noStrike" dirty="0">
                          <a:solidFill>
                            <a:srgbClr val="000000"/>
                          </a:solidFill>
                          <a:effectLst/>
                          <a:latin typeface="微软雅黑" panose="020B0503020204020204" pitchFamily="34" charset="-122"/>
                          <a:ea typeface="微软雅黑" panose="020B0503020204020204" pitchFamily="34" charset="-122"/>
                        </a:rPr>
                        <a:t>12.45</a:t>
                      </a:r>
                    </a:p>
                  </a:txBody>
                  <a:tcPr marL="9525" marR="9525" marT="9525"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DengXian" panose="020F0502020204030204"/>
                          <a:ea typeface="微软雅黑"/>
                        </a:defRPr>
                      </a:lvl1pPr>
                      <a:lvl2pPr marL="457200" algn="l" defTabSz="914400" rtl="0" eaLnBrk="1" latinLnBrk="0" hangingPunct="1">
                        <a:defRPr sz="1800" kern="1200">
                          <a:solidFill>
                            <a:schemeClr val="tx1"/>
                          </a:solidFill>
                          <a:latin typeface="DengXian" panose="020F0502020204030204"/>
                          <a:ea typeface="微软雅黑"/>
                        </a:defRPr>
                      </a:lvl2pPr>
                      <a:lvl3pPr marL="914400" algn="l" defTabSz="914400" rtl="0" eaLnBrk="1" latinLnBrk="0" hangingPunct="1">
                        <a:defRPr sz="1800" kern="1200">
                          <a:solidFill>
                            <a:schemeClr val="tx1"/>
                          </a:solidFill>
                          <a:latin typeface="DengXian" panose="020F0502020204030204"/>
                          <a:ea typeface="微软雅黑"/>
                        </a:defRPr>
                      </a:lvl3pPr>
                      <a:lvl4pPr marL="1371600" algn="l" defTabSz="914400" rtl="0" eaLnBrk="1" latinLnBrk="0" hangingPunct="1">
                        <a:defRPr sz="1800" kern="1200">
                          <a:solidFill>
                            <a:schemeClr val="tx1"/>
                          </a:solidFill>
                          <a:latin typeface="DengXian" panose="020F0502020204030204"/>
                          <a:ea typeface="微软雅黑"/>
                        </a:defRPr>
                      </a:lvl4pPr>
                      <a:lvl5pPr marL="1828800" algn="l" defTabSz="914400" rtl="0" eaLnBrk="1" latinLnBrk="0" hangingPunct="1">
                        <a:defRPr sz="1800" kern="1200">
                          <a:solidFill>
                            <a:schemeClr val="tx1"/>
                          </a:solidFill>
                          <a:latin typeface="DengXian" panose="020F0502020204030204"/>
                          <a:ea typeface="微软雅黑"/>
                        </a:defRPr>
                      </a:lvl5pPr>
                      <a:lvl6pPr marL="2286000" algn="l" defTabSz="914400" rtl="0" eaLnBrk="1" latinLnBrk="0" hangingPunct="1">
                        <a:defRPr sz="1800" kern="1200">
                          <a:solidFill>
                            <a:schemeClr val="tx1"/>
                          </a:solidFill>
                          <a:latin typeface="DengXian" panose="020F0502020204030204"/>
                          <a:ea typeface="微软雅黑"/>
                        </a:defRPr>
                      </a:lvl6pPr>
                      <a:lvl7pPr marL="2743200" algn="l" defTabSz="914400" rtl="0" eaLnBrk="1" latinLnBrk="0" hangingPunct="1">
                        <a:defRPr sz="1800" kern="1200">
                          <a:solidFill>
                            <a:schemeClr val="tx1"/>
                          </a:solidFill>
                          <a:latin typeface="DengXian" panose="020F0502020204030204"/>
                          <a:ea typeface="微软雅黑"/>
                        </a:defRPr>
                      </a:lvl7pPr>
                      <a:lvl8pPr marL="3200400" algn="l" defTabSz="914400" rtl="0" eaLnBrk="1" latinLnBrk="0" hangingPunct="1">
                        <a:defRPr sz="1800" kern="1200">
                          <a:solidFill>
                            <a:schemeClr val="tx1"/>
                          </a:solidFill>
                          <a:latin typeface="DengXian" panose="020F0502020204030204"/>
                          <a:ea typeface="微软雅黑"/>
                        </a:defRPr>
                      </a:lvl8pPr>
                      <a:lvl9pPr marL="3657600" algn="l" defTabSz="914400" rtl="0" eaLnBrk="1" latinLnBrk="0" hangingPunct="1">
                        <a:defRPr sz="1800" kern="1200">
                          <a:solidFill>
                            <a:schemeClr val="tx1"/>
                          </a:solidFill>
                          <a:latin typeface="DengXian" panose="020F0502020204030204"/>
                          <a:ea typeface="微软雅黑"/>
                        </a:defRPr>
                      </a:lvl9pPr>
                    </a:lstStyle>
                    <a:p>
                      <a:pPr algn="ctr" fontAlgn="ctr"/>
                      <a:r>
                        <a:rPr lang="en-GB" sz="1200" b="1" i="0" u="none" strike="noStrike" dirty="0">
                          <a:solidFill>
                            <a:srgbClr val="DC4979"/>
                          </a:solidFill>
                          <a:effectLst/>
                          <a:latin typeface="微软雅黑" panose="020B0503020204020204" pitchFamily="34" charset="-122"/>
                          <a:ea typeface="微软雅黑" panose="020B0503020204020204" pitchFamily="34" charset="-122"/>
                        </a:rPr>
                        <a:t>14.5</a:t>
                      </a:r>
                    </a:p>
                  </a:txBody>
                  <a:tcPr marL="9525" marR="9525" marT="9525"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075280943"/>
                  </a:ext>
                </a:extLst>
              </a:tr>
              <a:tr h="585827">
                <a:tc>
                  <a:txBody>
                    <a:bodyPr/>
                    <a:lstStyle>
                      <a:lvl1pPr marL="0" algn="l" defTabSz="914400" rtl="0" eaLnBrk="1" latinLnBrk="0" hangingPunct="1">
                        <a:defRPr sz="1800" kern="1200">
                          <a:solidFill>
                            <a:schemeClr val="tx1"/>
                          </a:solidFill>
                          <a:latin typeface="DengXian" panose="020F0502020204030204"/>
                          <a:ea typeface="微软雅黑"/>
                        </a:defRPr>
                      </a:lvl1pPr>
                      <a:lvl2pPr marL="457200" algn="l" defTabSz="914400" rtl="0" eaLnBrk="1" latinLnBrk="0" hangingPunct="1">
                        <a:defRPr sz="1800" kern="1200">
                          <a:solidFill>
                            <a:schemeClr val="tx1"/>
                          </a:solidFill>
                          <a:latin typeface="DengXian" panose="020F0502020204030204"/>
                          <a:ea typeface="微软雅黑"/>
                        </a:defRPr>
                      </a:lvl2pPr>
                      <a:lvl3pPr marL="914400" algn="l" defTabSz="914400" rtl="0" eaLnBrk="1" latinLnBrk="0" hangingPunct="1">
                        <a:defRPr sz="1800" kern="1200">
                          <a:solidFill>
                            <a:schemeClr val="tx1"/>
                          </a:solidFill>
                          <a:latin typeface="DengXian" panose="020F0502020204030204"/>
                          <a:ea typeface="微软雅黑"/>
                        </a:defRPr>
                      </a:lvl3pPr>
                      <a:lvl4pPr marL="1371600" algn="l" defTabSz="914400" rtl="0" eaLnBrk="1" latinLnBrk="0" hangingPunct="1">
                        <a:defRPr sz="1800" kern="1200">
                          <a:solidFill>
                            <a:schemeClr val="tx1"/>
                          </a:solidFill>
                          <a:latin typeface="DengXian" panose="020F0502020204030204"/>
                          <a:ea typeface="微软雅黑"/>
                        </a:defRPr>
                      </a:lvl4pPr>
                      <a:lvl5pPr marL="1828800" algn="l" defTabSz="914400" rtl="0" eaLnBrk="1" latinLnBrk="0" hangingPunct="1">
                        <a:defRPr sz="1800" kern="1200">
                          <a:solidFill>
                            <a:schemeClr val="tx1"/>
                          </a:solidFill>
                          <a:latin typeface="DengXian" panose="020F0502020204030204"/>
                          <a:ea typeface="微软雅黑"/>
                        </a:defRPr>
                      </a:lvl5pPr>
                      <a:lvl6pPr marL="2286000" algn="l" defTabSz="914400" rtl="0" eaLnBrk="1" latinLnBrk="0" hangingPunct="1">
                        <a:defRPr sz="1800" kern="1200">
                          <a:solidFill>
                            <a:schemeClr val="tx1"/>
                          </a:solidFill>
                          <a:latin typeface="DengXian" panose="020F0502020204030204"/>
                          <a:ea typeface="微软雅黑"/>
                        </a:defRPr>
                      </a:lvl6pPr>
                      <a:lvl7pPr marL="2743200" algn="l" defTabSz="914400" rtl="0" eaLnBrk="1" latinLnBrk="0" hangingPunct="1">
                        <a:defRPr sz="1800" kern="1200">
                          <a:solidFill>
                            <a:schemeClr val="tx1"/>
                          </a:solidFill>
                          <a:latin typeface="DengXian" panose="020F0502020204030204"/>
                          <a:ea typeface="微软雅黑"/>
                        </a:defRPr>
                      </a:lvl7pPr>
                      <a:lvl8pPr marL="3200400" algn="l" defTabSz="914400" rtl="0" eaLnBrk="1" latinLnBrk="0" hangingPunct="1">
                        <a:defRPr sz="1800" kern="1200">
                          <a:solidFill>
                            <a:schemeClr val="tx1"/>
                          </a:solidFill>
                          <a:latin typeface="DengXian" panose="020F0502020204030204"/>
                          <a:ea typeface="微软雅黑"/>
                        </a:defRPr>
                      </a:lvl8pPr>
                      <a:lvl9pPr marL="3657600" algn="l" defTabSz="914400" rtl="0" eaLnBrk="1" latinLnBrk="0" hangingPunct="1">
                        <a:defRPr sz="1800" kern="1200">
                          <a:solidFill>
                            <a:schemeClr val="tx1"/>
                          </a:solidFill>
                          <a:latin typeface="DengXian" panose="020F0502020204030204"/>
                          <a:ea typeface="微软雅黑"/>
                        </a:defRPr>
                      </a:lvl9pPr>
                    </a:lstStyle>
                    <a:p>
                      <a:pPr algn="ctr" fontAlgn="ctr"/>
                      <a:r>
                        <a:rPr lang="en-US" altLang="zh-CN" sz="1200" b="1" i="0" u="none" strike="noStrike" dirty="0">
                          <a:solidFill>
                            <a:srgbClr val="000000"/>
                          </a:solidFill>
                          <a:effectLst/>
                          <a:latin typeface="微软雅黑" panose="020B0503020204020204" pitchFamily="34" charset="-122"/>
                          <a:ea typeface="微软雅黑" panose="020B0503020204020204" pitchFamily="34" charset="-122"/>
                        </a:rPr>
                        <a:t>12</a:t>
                      </a:r>
                      <a:r>
                        <a:rPr lang="zh-CN" altLang="en-US" sz="1200" b="1" i="0" u="none" strike="noStrike" dirty="0">
                          <a:solidFill>
                            <a:srgbClr val="000000"/>
                          </a:solidFill>
                          <a:effectLst/>
                          <a:latin typeface="微软雅黑" panose="020B0503020204020204" pitchFamily="34" charset="-122"/>
                          <a:ea typeface="微软雅黑" panose="020B0503020204020204" pitchFamily="34" charset="-122"/>
                        </a:rPr>
                        <a:t>个月</a:t>
                      </a:r>
                      <a:r>
                        <a:rPr lang="en-GB" sz="1200" b="1" i="0" u="none" strike="noStrike" dirty="0" err="1">
                          <a:solidFill>
                            <a:srgbClr val="000000"/>
                          </a:solidFill>
                          <a:effectLst/>
                          <a:latin typeface="微软雅黑" panose="020B0503020204020204" pitchFamily="34" charset="-122"/>
                          <a:ea typeface="微软雅黑" panose="020B0503020204020204" pitchFamily="34" charset="-122"/>
                        </a:rPr>
                        <a:t>DoR</a:t>
                      </a:r>
                      <a:r>
                        <a:rPr lang="zh-CN" altLang="en-US" sz="1200" b="1" i="0" u="none" strike="noStrike" dirty="0">
                          <a:solidFill>
                            <a:srgbClr val="000000"/>
                          </a:solidFill>
                          <a:effectLst/>
                          <a:latin typeface="微软雅黑" panose="020B0503020204020204" pitchFamily="34" charset="-122"/>
                          <a:ea typeface="微软雅黑" panose="020B0503020204020204" pitchFamily="34" charset="-122"/>
                        </a:rPr>
                        <a:t>率，</a:t>
                      </a:r>
                      <a:r>
                        <a:rPr lang="en-US" altLang="zh-CN" sz="1200" b="1" i="0" u="none" strike="noStrike" dirty="0">
                          <a:solidFill>
                            <a:srgbClr val="000000"/>
                          </a:solidFill>
                          <a:effectLst/>
                          <a:latin typeface="微软雅黑" panose="020B0503020204020204" pitchFamily="34" charset="-122"/>
                          <a:ea typeface="微软雅黑" panose="020B0503020204020204" pitchFamily="34" charset="-122"/>
                        </a:rPr>
                        <a:t>%</a:t>
                      </a:r>
                    </a:p>
                  </a:txBody>
                  <a:tcPr marL="144000" marR="9525" marT="9525"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DengXian" panose="020F0502020204030204"/>
                          <a:ea typeface="微软雅黑"/>
                        </a:defRPr>
                      </a:lvl1pPr>
                      <a:lvl2pPr marL="457200" algn="l" defTabSz="914400" rtl="0" eaLnBrk="1" latinLnBrk="0" hangingPunct="1">
                        <a:defRPr sz="1800" kern="1200">
                          <a:solidFill>
                            <a:schemeClr val="tx1"/>
                          </a:solidFill>
                          <a:latin typeface="DengXian" panose="020F0502020204030204"/>
                          <a:ea typeface="微软雅黑"/>
                        </a:defRPr>
                      </a:lvl2pPr>
                      <a:lvl3pPr marL="914400" algn="l" defTabSz="914400" rtl="0" eaLnBrk="1" latinLnBrk="0" hangingPunct="1">
                        <a:defRPr sz="1800" kern="1200">
                          <a:solidFill>
                            <a:schemeClr val="tx1"/>
                          </a:solidFill>
                          <a:latin typeface="DengXian" panose="020F0502020204030204"/>
                          <a:ea typeface="微软雅黑"/>
                        </a:defRPr>
                      </a:lvl3pPr>
                      <a:lvl4pPr marL="1371600" algn="l" defTabSz="914400" rtl="0" eaLnBrk="1" latinLnBrk="0" hangingPunct="1">
                        <a:defRPr sz="1800" kern="1200">
                          <a:solidFill>
                            <a:schemeClr val="tx1"/>
                          </a:solidFill>
                          <a:latin typeface="DengXian" panose="020F0502020204030204"/>
                          <a:ea typeface="微软雅黑"/>
                        </a:defRPr>
                      </a:lvl4pPr>
                      <a:lvl5pPr marL="1828800" algn="l" defTabSz="914400" rtl="0" eaLnBrk="1" latinLnBrk="0" hangingPunct="1">
                        <a:defRPr sz="1800" kern="1200">
                          <a:solidFill>
                            <a:schemeClr val="tx1"/>
                          </a:solidFill>
                          <a:latin typeface="DengXian" panose="020F0502020204030204"/>
                          <a:ea typeface="微软雅黑"/>
                        </a:defRPr>
                      </a:lvl5pPr>
                      <a:lvl6pPr marL="2286000" algn="l" defTabSz="914400" rtl="0" eaLnBrk="1" latinLnBrk="0" hangingPunct="1">
                        <a:defRPr sz="1800" kern="1200">
                          <a:solidFill>
                            <a:schemeClr val="tx1"/>
                          </a:solidFill>
                          <a:latin typeface="DengXian" panose="020F0502020204030204"/>
                          <a:ea typeface="微软雅黑"/>
                        </a:defRPr>
                      </a:lvl6pPr>
                      <a:lvl7pPr marL="2743200" algn="l" defTabSz="914400" rtl="0" eaLnBrk="1" latinLnBrk="0" hangingPunct="1">
                        <a:defRPr sz="1800" kern="1200">
                          <a:solidFill>
                            <a:schemeClr val="tx1"/>
                          </a:solidFill>
                          <a:latin typeface="DengXian" panose="020F0502020204030204"/>
                          <a:ea typeface="微软雅黑"/>
                        </a:defRPr>
                      </a:lvl7pPr>
                      <a:lvl8pPr marL="3200400" algn="l" defTabSz="914400" rtl="0" eaLnBrk="1" latinLnBrk="0" hangingPunct="1">
                        <a:defRPr sz="1800" kern="1200">
                          <a:solidFill>
                            <a:schemeClr val="tx1"/>
                          </a:solidFill>
                          <a:latin typeface="DengXian" panose="020F0502020204030204"/>
                          <a:ea typeface="微软雅黑"/>
                        </a:defRPr>
                      </a:lvl8pPr>
                      <a:lvl9pPr marL="3657600" algn="l" defTabSz="914400" rtl="0" eaLnBrk="1" latinLnBrk="0" hangingPunct="1">
                        <a:defRPr sz="1800" kern="1200">
                          <a:solidFill>
                            <a:schemeClr val="tx1"/>
                          </a:solidFill>
                          <a:latin typeface="DengXian" panose="020F0502020204030204"/>
                          <a:ea typeface="微软雅黑"/>
                        </a:defRPr>
                      </a:lvl9pPr>
                    </a:lstStyle>
                    <a:p>
                      <a:pPr algn="ctr" fontAlgn="ct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53.7</a:t>
                      </a:r>
                    </a:p>
                  </a:txBody>
                  <a:tcPr marL="9525" marR="9525" marT="9525"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DengXian" panose="020F0502020204030204"/>
                          <a:ea typeface="微软雅黑"/>
                        </a:defRPr>
                      </a:lvl1pPr>
                      <a:lvl2pPr marL="457200" algn="l" defTabSz="914400" rtl="0" eaLnBrk="1" latinLnBrk="0" hangingPunct="1">
                        <a:defRPr sz="1800" kern="1200">
                          <a:solidFill>
                            <a:schemeClr val="tx1"/>
                          </a:solidFill>
                          <a:latin typeface="DengXian" panose="020F0502020204030204"/>
                          <a:ea typeface="微软雅黑"/>
                        </a:defRPr>
                      </a:lvl2pPr>
                      <a:lvl3pPr marL="914400" algn="l" defTabSz="914400" rtl="0" eaLnBrk="1" latinLnBrk="0" hangingPunct="1">
                        <a:defRPr sz="1800" kern="1200">
                          <a:solidFill>
                            <a:schemeClr val="tx1"/>
                          </a:solidFill>
                          <a:latin typeface="DengXian" panose="020F0502020204030204"/>
                          <a:ea typeface="微软雅黑"/>
                        </a:defRPr>
                      </a:lvl3pPr>
                      <a:lvl4pPr marL="1371600" algn="l" defTabSz="914400" rtl="0" eaLnBrk="1" latinLnBrk="0" hangingPunct="1">
                        <a:defRPr sz="1800" kern="1200">
                          <a:solidFill>
                            <a:schemeClr val="tx1"/>
                          </a:solidFill>
                          <a:latin typeface="DengXian" panose="020F0502020204030204"/>
                          <a:ea typeface="微软雅黑"/>
                        </a:defRPr>
                      </a:lvl4pPr>
                      <a:lvl5pPr marL="1828800" algn="l" defTabSz="914400" rtl="0" eaLnBrk="1" latinLnBrk="0" hangingPunct="1">
                        <a:defRPr sz="1800" kern="1200">
                          <a:solidFill>
                            <a:schemeClr val="tx1"/>
                          </a:solidFill>
                          <a:latin typeface="DengXian" panose="020F0502020204030204"/>
                          <a:ea typeface="微软雅黑"/>
                        </a:defRPr>
                      </a:lvl5pPr>
                      <a:lvl6pPr marL="2286000" algn="l" defTabSz="914400" rtl="0" eaLnBrk="1" latinLnBrk="0" hangingPunct="1">
                        <a:defRPr sz="1800" kern="1200">
                          <a:solidFill>
                            <a:schemeClr val="tx1"/>
                          </a:solidFill>
                          <a:latin typeface="DengXian" panose="020F0502020204030204"/>
                          <a:ea typeface="微软雅黑"/>
                        </a:defRPr>
                      </a:lvl6pPr>
                      <a:lvl7pPr marL="2743200" algn="l" defTabSz="914400" rtl="0" eaLnBrk="1" latinLnBrk="0" hangingPunct="1">
                        <a:defRPr sz="1800" kern="1200">
                          <a:solidFill>
                            <a:schemeClr val="tx1"/>
                          </a:solidFill>
                          <a:latin typeface="DengXian" panose="020F0502020204030204"/>
                          <a:ea typeface="微软雅黑"/>
                        </a:defRPr>
                      </a:lvl7pPr>
                      <a:lvl8pPr marL="3200400" algn="l" defTabSz="914400" rtl="0" eaLnBrk="1" latinLnBrk="0" hangingPunct="1">
                        <a:defRPr sz="1800" kern="1200">
                          <a:solidFill>
                            <a:schemeClr val="tx1"/>
                          </a:solidFill>
                          <a:latin typeface="DengXian" panose="020F0502020204030204"/>
                          <a:ea typeface="微软雅黑"/>
                        </a:defRPr>
                      </a:lvl8pPr>
                      <a:lvl9pPr marL="3657600" algn="l" defTabSz="914400" rtl="0" eaLnBrk="1" latinLnBrk="0" hangingPunct="1">
                        <a:defRPr sz="1800" kern="1200">
                          <a:solidFill>
                            <a:schemeClr val="tx1"/>
                          </a:solidFill>
                          <a:latin typeface="DengXian" panose="020F0502020204030204"/>
                          <a:ea typeface="微软雅黑"/>
                        </a:defRPr>
                      </a:lvl9pPr>
                    </a:lstStyle>
                    <a:p>
                      <a:pPr algn="ctr" fontAlgn="ct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51.7</a:t>
                      </a:r>
                    </a:p>
                  </a:txBody>
                  <a:tcPr marL="9525" marR="9525" marT="9525"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DengXian" panose="020F0502020204030204"/>
                          <a:ea typeface="微软雅黑"/>
                        </a:defRPr>
                      </a:lvl1pPr>
                      <a:lvl2pPr marL="457200" algn="l" defTabSz="914400" rtl="0" eaLnBrk="1" latinLnBrk="0" hangingPunct="1">
                        <a:defRPr sz="1800" kern="1200">
                          <a:solidFill>
                            <a:schemeClr val="tx1"/>
                          </a:solidFill>
                          <a:latin typeface="DengXian" panose="020F0502020204030204"/>
                          <a:ea typeface="微软雅黑"/>
                        </a:defRPr>
                      </a:lvl2pPr>
                      <a:lvl3pPr marL="914400" algn="l" defTabSz="914400" rtl="0" eaLnBrk="1" latinLnBrk="0" hangingPunct="1">
                        <a:defRPr sz="1800" kern="1200">
                          <a:solidFill>
                            <a:schemeClr val="tx1"/>
                          </a:solidFill>
                          <a:latin typeface="DengXian" panose="020F0502020204030204"/>
                          <a:ea typeface="微软雅黑"/>
                        </a:defRPr>
                      </a:lvl3pPr>
                      <a:lvl4pPr marL="1371600" algn="l" defTabSz="914400" rtl="0" eaLnBrk="1" latinLnBrk="0" hangingPunct="1">
                        <a:defRPr sz="1800" kern="1200">
                          <a:solidFill>
                            <a:schemeClr val="tx1"/>
                          </a:solidFill>
                          <a:latin typeface="DengXian" panose="020F0502020204030204"/>
                          <a:ea typeface="微软雅黑"/>
                        </a:defRPr>
                      </a:lvl4pPr>
                      <a:lvl5pPr marL="1828800" algn="l" defTabSz="914400" rtl="0" eaLnBrk="1" latinLnBrk="0" hangingPunct="1">
                        <a:defRPr sz="1800" kern="1200">
                          <a:solidFill>
                            <a:schemeClr val="tx1"/>
                          </a:solidFill>
                          <a:latin typeface="DengXian" panose="020F0502020204030204"/>
                          <a:ea typeface="微软雅黑"/>
                        </a:defRPr>
                      </a:lvl5pPr>
                      <a:lvl6pPr marL="2286000" algn="l" defTabSz="914400" rtl="0" eaLnBrk="1" latinLnBrk="0" hangingPunct="1">
                        <a:defRPr sz="1800" kern="1200">
                          <a:solidFill>
                            <a:schemeClr val="tx1"/>
                          </a:solidFill>
                          <a:latin typeface="DengXian" panose="020F0502020204030204"/>
                          <a:ea typeface="微软雅黑"/>
                        </a:defRPr>
                      </a:lvl6pPr>
                      <a:lvl7pPr marL="2743200" algn="l" defTabSz="914400" rtl="0" eaLnBrk="1" latinLnBrk="0" hangingPunct="1">
                        <a:defRPr sz="1800" kern="1200">
                          <a:solidFill>
                            <a:schemeClr val="tx1"/>
                          </a:solidFill>
                          <a:latin typeface="DengXian" panose="020F0502020204030204"/>
                          <a:ea typeface="微软雅黑"/>
                        </a:defRPr>
                      </a:lvl7pPr>
                      <a:lvl8pPr marL="3200400" algn="l" defTabSz="914400" rtl="0" eaLnBrk="1" latinLnBrk="0" hangingPunct="1">
                        <a:defRPr sz="1800" kern="1200">
                          <a:solidFill>
                            <a:schemeClr val="tx1"/>
                          </a:solidFill>
                          <a:latin typeface="DengXian" panose="020F0502020204030204"/>
                          <a:ea typeface="微软雅黑"/>
                        </a:defRPr>
                      </a:lvl8pPr>
                      <a:lvl9pPr marL="3657600" algn="l" defTabSz="914400" rtl="0" eaLnBrk="1" latinLnBrk="0" hangingPunct="1">
                        <a:defRPr sz="1800" kern="1200">
                          <a:solidFill>
                            <a:schemeClr val="tx1"/>
                          </a:solidFill>
                          <a:latin typeface="DengXian" panose="020F0502020204030204"/>
                          <a:ea typeface="微软雅黑"/>
                        </a:defRPr>
                      </a:lvl9pPr>
                    </a:lstStyle>
                    <a:p>
                      <a:pPr algn="ctr" fontAlgn="ctr"/>
                      <a:r>
                        <a:rPr lang="en-US" altLang="zh-CN" sz="1200" b="1" i="0" u="none" strike="noStrike" dirty="0">
                          <a:solidFill>
                            <a:srgbClr val="DC4979"/>
                          </a:solidFill>
                          <a:effectLst/>
                          <a:latin typeface="微软雅黑" panose="020B0503020204020204" pitchFamily="34" charset="-122"/>
                          <a:ea typeface="微软雅黑" panose="020B0503020204020204" pitchFamily="34" charset="-122"/>
                        </a:rPr>
                        <a:t>58.4</a:t>
                      </a:r>
                    </a:p>
                  </a:txBody>
                  <a:tcPr marL="9525" marR="9525" marT="9525"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904324343"/>
                  </a:ext>
                </a:extLst>
              </a:tr>
              <a:tr h="585827">
                <a:tc>
                  <a:txBody>
                    <a:bodyPr/>
                    <a:lstStyle>
                      <a:lvl1pPr marL="0" algn="l" defTabSz="914400" rtl="0" eaLnBrk="1" latinLnBrk="0" hangingPunct="1">
                        <a:defRPr sz="1800" kern="1200">
                          <a:solidFill>
                            <a:schemeClr val="tx1"/>
                          </a:solidFill>
                          <a:latin typeface="DengXian" panose="020F0502020204030204"/>
                          <a:ea typeface="微软雅黑"/>
                        </a:defRPr>
                      </a:lvl1pPr>
                      <a:lvl2pPr marL="457200" algn="l" defTabSz="914400" rtl="0" eaLnBrk="1" latinLnBrk="0" hangingPunct="1">
                        <a:defRPr sz="1800" kern="1200">
                          <a:solidFill>
                            <a:schemeClr val="tx1"/>
                          </a:solidFill>
                          <a:latin typeface="DengXian" panose="020F0502020204030204"/>
                          <a:ea typeface="微软雅黑"/>
                        </a:defRPr>
                      </a:lvl2pPr>
                      <a:lvl3pPr marL="914400" algn="l" defTabSz="914400" rtl="0" eaLnBrk="1" latinLnBrk="0" hangingPunct="1">
                        <a:defRPr sz="1800" kern="1200">
                          <a:solidFill>
                            <a:schemeClr val="tx1"/>
                          </a:solidFill>
                          <a:latin typeface="DengXian" panose="020F0502020204030204"/>
                          <a:ea typeface="微软雅黑"/>
                        </a:defRPr>
                      </a:lvl3pPr>
                      <a:lvl4pPr marL="1371600" algn="l" defTabSz="914400" rtl="0" eaLnBrk="1" latinLnBrk="0" hangingPunct="1">
                        <a:defRPr sz="1800" kern="1200">
                          <a:solidFill>
                            <a:schemeClr val="tx1"/>
                          </a:solidFill>
                          <a:latin typeface="DengXian" panose="020F0502020204030204"/>
                          <a:ea typeface="微软雅黑"/>
                        </a:defRPr>
                      </a:lvl4pPr>
                      <a:lvl5pPr marL="1828800" algn="l" defTabSz="914400" rtl="0" eaLnBrk="1" latinLnBrk="0" hangingPunct="1">
                        <a:defRPr sz="1800" kern="1200">
                          <a:solidFill>
                            <a:schemeClr val="tx1"/>
                          </a:solidFill>
                          <a:latin typeface="DengXian" panose="020F0502020204030204"/>
                          <a:ea typeface="微软雅黑"/>
                        </a:defRPr>
                      </a:lvl5pPr>
                      <a:lvl6pPr marL="2286000" algn="l" defTabSz="914400" rtl="0" eaLnBrk="1" latinLnBrk="0" hangingPunct="1">
                        <a:defRPr sz="1800" kern="1200">
                          <a:solidFill>
                            <a:schemeClr val="tx1"/>
                          </a:solidFill>
                          <a:latin typeface="DengXian" panose="020F0502020204030204"/>
                          <a:ea typeface="微软雅黑"/>
                        </a:defRPr>
                      </a:lvl6pPr>
                      <a:lvl7pPr marL="2743200" algn="l" defTabSz="914400" rtl="0" eaLnBrk="1" latinLnBrk="0" hangingPunct="1">
                        <a:defRPr sz="1800" kern="1200">
                          <a:solidFill>
                            <a:schemeClr val="tx1"/>
                          </a:solidFill>
                          <a:latin typeface="DengXian" panose="020F0502020204030204"/>
                          <a:ea typeface="微软雅黑"/>
                        </a:defRPr>
                      </a:lvl7pPr>
                      <a:lvl8pPr marL="3200400" algn="l" defTabSz="914400" rtl="0" eaLnBrk="1" latinLnBrk="0" hangingPunct="1">
                        <a:defRPr sz="1800" kern="1200">
                          <a:solidFill>
                            <a:schemeClr val="tx1"/>
                          </a:solidFill>
                          <a:latin typeface="DengXian" panose="020F0502020204030204"/>
                          <a:ea typeface="微软雅黑"/>
                        </a:defRPr>
                      </a:lvl8pPr>
                      <a:lvl9pPr marL="3657600" algn="l" defTabSz="914400" rtl="0" eaLnBrk="1" latinLnBrk="0" hangingPunct="1">
                        <a:defRPr sz="1800" kern="1200">
                          <a:solidFill>
                            <a:schemeClr val="tx1"/>
                          </a:solidFill>
                          <a:latin typeface="DengXian" panose="020F0502020204030204"/>
                          <a:ea typeface="微软雅黑"/>
                        </a:defRPr>
                      </a:lvl9pPr>
                    </a:lstStyle>
                    <a:p>
                      <a:pPr algn="ctr" fontAlgn="ctr"/>
                      <a:r>
                        <a:rPr lang="zh-CN" altLang="en-US" sz="1200" b="1" i="0" u="none" strike="noStrike" dirty="0">
                          <a:solidFill>
                            <a:srgbClr val="000000"/>
                          </a:solidFill>
                          <a:effectLst/>
                          <a:latin typeface="微软雅黑" panose="020B0503020204020204" pitchFamily="34" charset="-122"/>
                          <a:ea typeface="微软雅黑" panose="020B0503020204020204" pitchFamily="34" charset="-122"/>
                        </a:rPr>
                        <a:t>中位</a:t>
                      </a:r>
                      <a:r>
                        <a:rPr lang="en-GB" sz="1200" b="1" i="0" u="none" strike="noStrike" dirty="0">
                          <a:solidFill>
                            <a:srgbClr val="000000"/>
                          </a:solidFill>
                          <a:effectLst/>
                          <a:latin typeface="微软雅黑" panose="020B0503020204020204" pitchFamily="34" charset="-122"/>
                          <a:ea typeface="微软雅黑" panose="020B0503020204020204" pitchFamily="34" charset="-122"/>
                        </a:rPr>
                        <a:t>PFS，</a:t>
                      </a:r>
                      <a:r>
                        <a:rPr lang="zh-CN" altLang="en-US" sz="1200" b="1" i="0" u="none" strike="noStrike" dirty="0">
                          <a:solidFill>
                            <a:srgbClr val="000000"/>
                          </a:solidFill>
                          <a:effectLst/>
                          <a:latin typeface="微软雅黑" panose="020B0503020204020204" pitchFamily="34" charset="-122"/>
                          <a:ea typeface="微软雅黑" panose="020B0503020204020204" pitchFamily="34" charset="-122"/>
                        </a:rPr>
                        <a:t>月</a:t>
                      </a:r>
                    </a:p>
                  </a:txBody>
                  <a:tcPr marL="144000" marR="9525" marT="9525"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DengXian" panose="020F0502020204030204"/>
                          <a:ea typeface="微软雅黑"/>
                        </a:defRPr>
                      </a:lvl1pPr>
                      <a:lvl2pPr marL="457200" algn="l" defTabSz="914400" rtl="0" eaLnBrk="1" latinLnBrk="0" hangingPunct="1">
                        <a:defRPr sz="1800" kern="1200">
                          <a:solidFill>
                            <a:schemeClr val="tx1"/>
                          </a:solidFill>
                          <a:latin typeface="DengXian" panose="020F0502020204030204"/>
                          <a:ea typeface="微软雅黑"/>
                        </a:defRPr>
                      </a:lvl2pPr>
                      <a:lvl3pPr marL="914400" algn="l" defTabSz="914400" rtl="0" eaLnBrk="1" latinLnBrk="0" hangingPunct="1">
                        <a:defRPr sz="1800" kern="1200">
                          <a:solidFill>
                            <a:schemeClr val="tx1"/>
                          </a:solidFill>
                          <a:latin typeface="DengXian" panose="020F0502020204030204"/>
                          <a:ea typeface="微软雅黑"/>
                        </a:defRPr>
                      </a:lvl3pPr>
                      <a:lvl4pPr marL="1371600" algn="l" defTabSz="914400" rtl="0" eaLnBrk="1" latinLnBrk="0" hangingPunct="1">
                        <a:defRPr sz="1800" kern="1200">
                          <a:solidFill>
                            <a:schemeClr val="tx1"/>
                          </a:solidFill>
                          <a:latin typeface="DengXian" panose="020F0502020204030204"/>
                          <a:ea typeface="微软雅黑"/>
                        </a:defRPr>
                      </a:lvl4pPr>
                      <a:lvl5pPr marL="1828800" algn="l" defTabSz="914400" rtl="0" eaLnBrk="1" latinLnBrk="0" hangingPunct="1">
                        <a:defRPr sz="1800" kern="1200">
                          <a:solidFill>
                            <a:schemeClr val="tx1"/>
                          </a:solidFill>
                          <a:latin typeface="DengXian" panose="020F0502020204030204"/>
                          <a:ea typeface="微软雅黑"/>
                        </a:defRPr>
                      </a:lvl5pPr>
                      <a:lvl6pPr marL="2286000" algn="l" defTabSz="914400" rtl="0" eaLnBrk="1" latinLnBrk="0" hangingPunct="1">
                        <a:defRPr sz="1800" kern="1200">
                          <a:solidFill>
                            <a:schemeClr val="tx1"/>
                          </a:solidFill>
                          <a:latin typeface="DengXian" panose="020F0502020204030204"/>
                          <a:ea typeface="微软雅黑"/>
                        </a:defRPr>
                      </a:lvl6pPr>
                      <a:lvl7pPr marL="2743200" algn="l" defTabSz="914400" rtl="0" eaLnBrk="1" latinLnBrk="0" hangingPunct="1">
                        <a:defRPr sz="1800" kern="1200">
                          <a:solidFill>
                            <a:schemeClr val="tx1"/>
                          </a:solidFill>
                          <a:latin typeface="DengXian" panose="020F0502020204030204"/>
                          <a:ea typeface="微软雅黑"/>
                        </a:defRPr>
                      </a:lvl7pPr>
                      <a:lvl8pPr marL="3200400" algn="l" defTabSz="914400" rtl="0" eaLnBrk="1" latinLnBrk="0" hangingPunct="1">
                        <a:defRPr sz="1800" kern="1200">
                          <a:solidFill>
                            <a:schemeClr val="tx1"/>
                          </a:solidFill>
                          <a:latin typeface="DengXian" panose="020F0502020204030204"/>
                          <a:ea typeface="微软雅黑"/>
                        </a:defRPr>
                      </a:lvl8pPr>
                      <a:lvl9pPr marL="3657600" algn="l" defTabSz="914400" rtl="0" eaLnBrk="1" latinLnBrk="0" hangingPunct="1">
                        <a:defRPr sz="1800" kern="1200">
                          <a:solidFill>
                            <a:schemeClr val="tx1"/>
                          </a:solidFill>
                          <a:latin typeface="DengXian" panose="020F0502020204030204"/>
                          <a:ea typeface="微软雅黑"/>
                        </a:defRPr>
                      </a:lvl9pPr>
                    </a:lstStyle>
                    <a:p>
                      <a:pPr algn="ctr" fontAlgn="ct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9.7</a:t>
                      </a:r>
                      <a:endParaRPr lang="zh-CN" altLang="en-US" sz="1200" b="0" i="0" u="none" strike="noStrike" dirty="0">
                        <a:solidFill>
                          <a:schemeClr val="tx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DengXian" panose="020F0502020204030204"/>
                          <a:ea typeface="微软雅黑"/>
                        </a:defRPr>
                      </a:lvl1pPr>
                      <a:lvl2pPr marL="457200" algn="l" defTabSz="914400" rtl="0" eaLnBrk="1" latinLnBrk="0" hangingPunct="1">
                        <a:defRPr sz="1800" kern="1200">
                          <a:solidFill>
                            <a:schemeClr val="tx1"/>
                          </a:solidFill>
                          <a:latin typeface="DengXian" panose="020F0502020204030204"/>
                          <a:ea typeface="微软雅黑"/>
                        </a:defRPr>
                      </a:lvl2pPr>
                      <a:lvl3pPr marL="914400" algn="l" defTabSz="914400" rtl="0" eaLnBrk="1" latinLnBrk="0" hangingPunct="1">
                        <a:defRPr sz="1800" kern="1200">
                          <a:solidFill>
                            <a:schemeClr val="tx1"/>
                          </a:solidFill>
                          <a:latin typeface="DengXian" panose="020F0502020204030204"/>
                          <a:ea typeface="微软雅黑"/>
                        </a:defRPr>
                      </a:lvl3pPr>
                      <a:lvl4pPr marL="1371600" algn="l" defTabSz="914400" rtl="0" eaLnBrk="1" latinLnBrk="0" hangingPunct="1">
                        <a:defRPr sz="1800" kern="1200">
                          <a:solidFill>
                            <a:schemeClr val="tx1"/>
                          </a:solidFill>
                          <a:latin typeface="DengXian" panose="020F0502020204030204"/>
                          <a:ea typeface="微软雅黑"/>
                        </a:defRPr>
                      </a:lvl4pPr>
                      <a:lvl5pPr marL="1828800" algn="l" defTabSz="914400" rtl="0" eaLnBrk="1" latinLnBrk="0" hangingPunct="1">
                        <a:defRPr sz="1800" kern="1200">
                          <a:solidFill>
                            <a:schemeClr val="tx1"/>
                          </a:solidFill>
                          <a:latin typeface="DengXian" panose="020F0502020204030204"/>
                          <a:ea typeface="微软雅黑"/>
                        </a:defRPr>
                      </a:lvl5pPr>
                      <a:lvl6pPr marL="2286000" algn="l" defTabSz="914400" rtl="0" eaLnBrk="1" latinLnBrk="0" hangingPunct="1">
                        <a:defRPr sz="1800" kern="1200">
                          <a:solidFill>
                            <a:schemeClr val="tx1"/>
                          </a:solidFill>
                          <a:latin typeface="DengXian" panose="020F0502020204030204"/>
                          <a:ea typeface="微软雅黑"/>
                        </a:defRPr>
                      </a:lvl6pPr>
                      <a:lvl7pPr marL="2743200" algn="l" defTabSz="914400" rtl="0" eaLnBrk="1" latinLnBrk="0" hangingPunct="1">
                        <a:defRPr sz="1800" kern="1200">
                          <a:solidFill>
                            <a:schemeClr val="tx1"/>
                          </a:solidFill>
                          <a:latin typeface="DengXian" panose="020F0502020204030204"/>
                          <a:ea typeface="微软雅黑"/>
                        </a:defRPr>
                      </a:lvl7pPr>
                      <a:lvl8pPr marL="3200400" algn="l" defTabSz="914400" rtl="0" eaLnBrk="1" latinLnBrk="0" hangingPunct="1">
                        <a:defRPr sz="1800" kern="1200">
                          <a:solidFill>
                            <a:schemeClr val="tx1"/>
                          </a:solidFill>
                          <a:latin typeface="DengXian" panose="020F0502020204030204"/>
                          <a:ea typeface="微软雅黑"/>
                        </a:defRPr>
                      </a:lvl8pPr>
                      <a:lvl9pPr marL="3657600" algn="l" defTabSz="914400" rtl="0" eaLnBrk="1" latinLnBrk="0" hangingPunct="1">
                        <a:defRPr sz="1800" kern="1200">
                          <a:solidFill>
                            <a:schemeClr val="tx1"/>
                          </a:solidFill>
                          <a:latin typeface="DengXian" panose="020F0502020204030204"/>
                          <a:ea typeface="微软雅黑"/>
                        </a:defRPr>
                      </a:lvl9pPr>
                    </a:lstStyle>
                    <a:p>
                      <a:pPr algn="ctr" fontAlgn="ct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9.07</a:t>
                      </a:r>
                    </a:p>
                  </a:txBody>
                  <a:tcPr marL="9525" marR="9525" marT="9525"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DengXian" panose="020F0502020204030204"/>
                          <a:ea typeface="微软雅黑"/>
                        </a:defRPr>
                      </a:lvl1pPr>
                      <a:lvl2pPr marL="457200" algn="l" defTabSz="914400" rtl="0" eaLnBrk="1" latinLnBrk="0" hangingPunct="1">
                        <a:defRPr sz="1800" kern="1200">
                          <a:solidFill>
                            <a:schemeClr val="tx1"/>
                          </a:solidFill>
                          <a:latin typeface="DengXian" panose="020F0502020204030204"/>
                          <a:ea typeface="微软雅黑"/>
                        </a:defRPr>
                      </a:lvl2pPr>
                      <a:lvl3pPr marL="914400" algn="l" defTabSz="914400" rtl="0" eaLnBrk="1" latinLnBrk="0" hangingPunct="1">
                        <a:defRPr sz="1800" kern="1200">
                          <a:solidFill>
                            <a:schemeClr val="tx1"/>
                          </a:solidFill>
                          <a:latin typeface="DengXian" panose="020F0502020204030204"/>
                          <a:ea typeface="微软雅黑"/>
                        </a:defRPr>
                      </a:lvl3pPr>
                      <a:lvl4pPr marL="1371600" algn="l" defTabSz="914400" rtl="0" eaLnBrk="1" latinLnBrk="0" hangingPunct="1">
                        <a:defRPr sz="1800" kern="1200">
                          <a:solidFill>
                            <a:schemeClr val="tx1"/>
                          </a:solidFill>
                          <a:latin typeface="DengXian" panose="020F0502020204030204"/>
                          <a:ea typeface="微软雅黑"/>
                        </a:defRPr>
                      </a:lvl4pPr>
                      <a:lvl5pPr marL="1828800" algn="l" defTabSz="914400" rtl="0" eaLnBrk="1" latinLnBrk="0" hangingPunct="1">
                        <a:defRPr sz="1800" kern="1200">
                          <a:solidFill>
                            <a:schemeClr val="tx1"/>
                          </a:solidFill>
                          <a:latin typeface="DengXian" panose="020F0502020204030204"/>
                          <a:ea typeface="微软雅黑"/>
                        </a:defRPr>
                      </a:lvl5pPr>
                      <a:lvl6pPr marL="2286000" algn="l" defTabSz="914400" rtl="0" eaLnBrk="1" latinLnBrk="0" hangingPunct="1">
                        <a:defRPr sz="1800" kern="1200">
                          <a:solidFill>
                            <a:schemeClr val="tx1"/>
                          </a:solidFill>
                          <a:latin typeface="DengXian" panose="020F0502020204030204"/>
                          <a:ea typeface="微软雅黑"/>
                        </a:defRPr>
                      </a:lvl6pPr>
                      <a:lvl7pPr marL="2743200" algn="l" defTabSz="914400" rtl="0" eaLnBrk="1" latinLnBrk="0" hangingPunct="1">
                        <a:defRPr sz="1800" kern="1200">
                          <a:solidFill>
                            <a:schemeClr val="tx1"/>
                          </a:solidFill>
                          <a:latin typeface="DengXian" panose="020F0502020204030204"/>
                          <a:ea typeface="微软雅黑"/>
                        </a:defRPr>
                      </a:lvl7pPr>
                      <a:lvl8pPr marL="3200400" algn="l" defTabSz="914400" rtl="0" eaLnBrk="1" latinLnBrk="0" hangingPunct="1">
                        <a:defRPr sz="1800" kern="1200">
                          <a:solidFill>
                            <a:schemeClr val="tx1"/>
                          </a:solidFill>
                          <a:latin typeface="DengXian" panose="020F0502020204030204"/>
                          <a:ea typeface="微软雅黑"/>
                        </a:defRPr>
                      </a:lvl8pPr>
                      <a:lvl9pPr marL="3657600" algn="l" defTabSz="914400" rtl="0" eaLnBrk="1" latinLnBrk="0" hangingPunct="1">
                        <a:defRPr sz="1800" kern="1200">
                          <a:solidFill>
                            <a:schemeClr val="tx1"/>
                          </a:solidFill>
                          <a:latin typeface="DengXian" panose="020F0502020204030204"/>
                          <a:ea typeface="微软雅黑"/>
                        </a:defRPr>
                      </a:lvl9pPr>
                    </a:lstStyle>
                    <a:p>
                      <a:pPr algn="ctr" fontAlgn="ctr"/>
                      <a:r>
                        <a:rPr lang="en-GB" sz="1200" b="0" i="0" u="none" strike="noStrike" dirty="0">
                          <a:solidFill>
                            <a:srgbClr val="000000"/>
                          </a:solidFill>
                          <a:effectLst/>
                          <a:latin typeface="微软雅黑" panose="020B0503020204020204" pitchFamily="34" charset="-122"/>
                          <a:ea typeface="微软雅黑" panose="020B0503020204020204" pitchFamily="34" charset="-122"/>
                        </a:rPr>
                        <a:t>8.2</a:t>
                      </a:r>
                    </a:p>
                  </a:txBody>
                  <a:tcPr marL="9525" marR="9525" marT="9525"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562721707"/>
                  </a:ext>
                </a:extLst>
              </a:tr>
              <a:tr h="585827">
                <a:tc>
                  <a:txBody>
                    <a:bodyPr/>
                    <a:lstStyle>
                      <a:lvl1pPr marL="0" algn="l" defTabSz="914400" rtl="0" eaLnBrk="1" latinLnBrk="0" hangingPunct="1">
                        <a:defRPr sz="1800" kern="1200">
                          <a:solidFill>
                            <a:schemeClr val="tx1"/>
                          </a:solidFill>
                          <a:latin typeface="DengXian" panose="020F0502020204030204"/>
                          <a:ea typeface="微软雅黑"/>
                        </a:defRPr>
                      </a:lvl1pPr>
                      <a:lvl2pPr marL="457200" algn="l" defTabSz="914400" rtl="0" eaLnBrk="1" latinLnBrk="0" hangingPunct="1">
                        <a:defRPr sz="1800" kern="1200">
                          <a:solidFill>
                            <a:schemeClr val="tx1"/>
                          </a:solidFill>
                          <a:latin typeface="DengXian" panose="020F0502020204030204"/>
                          <a:ea typeface="微软雅黑"/>
                        </a:defRPr>
                      </a:lvl2pPr>
                      <a:lvl3pPr marL="914400" algn="l" defTabSz="914400" rtl="0" eaLnBrk="1" latinLnBrk="0" hangingPunct="1">
                        <a:defRPr sz="1800" kern="1200">
                          <a:solidFill>
                            <a:schemeClr val="tx1"/>
                          </a:solidFill>
                          <a:latin typeface="DengXian" panose="020F0502020204030204"/>
                          <a:ea typeface="微软雅黑"/>
                        </a:defRPr>
                      </a:lvl3pPr>
                      <a:lvl4pPr marL="1371600" algn="l" defTabSz="914400" rtl="0" eaLnBrk="1" latinLnBrk="0" hangingPunct="1">
                        <a:defRPr sz="1800" kern="1200">
                          <a:solidFill>
                            <a:schemeClr val="tx1"/>
                          </a:solidFill>
                          <a:latin typeface="DengXian" panose="020F0502020204030204"/>
                          <a:ea typeface="微软雅黑"/>
                        </a:defRPr>
                      </a:lvl4pPr>
                      <a:lvl5pPr marL="1828800" algn="l" defTabSz="914400" rtl="0" eaLnBrk="1" latinLnBrk="0" hangingPunct="1">
                        <a:defRPr sz="1800" kern="1200">
                          <a:solidFill>
                            <a:schemeClr val="tx1"/>
                          </a:solidFill>
                          <a:latin typeface="DengXian" panose="020F0502020204030204"/>
                          <a:ea typeface="微软雅黑"/>
                        </a:defRPr>
                      </a:lvl5pPr>
                      <a:lvl6pPr marL="2286000" algn="l" defTabSz="914400" rtl="0" eaLnBrk="1" latinLnBrk="0" hangingPunct="1">
                        <a:defRPr sz="1800" kern="1200">
                          <a:solidFill>
                            <a:schemeClr val="tx1"/>
                          </a:solidFill>
                          <a:latin typeface="DengXian" panose="020F0502020204030204"/>
                          <a:ea typeface="微软雅黑"/>
                        </a:defRPr>
                      </a:lvl6pPr>
                      <a:lvl7pPr marL="2743200" algn="l" defTabSz="914400" rtl="0" eaLnBrk="1" latinLnBrk="0" hangingPunct="1">
                        <a:defRPr sz="1800" kern="1200">
                          <a:solidFill>
                            <a:schemeClr val="tx1"/>
                          </a:solidFill>
                          <a:latin typeface="DengXian" panose="020F0502020204030204"/>
                          <a:ea typeface="微软雅黑"/>
                        </a:defRPr>
                      </a:lvl7pPr>
                      <a:lvl8pPr marL="3200400" algn="l" defTabSz="914400" rtl="0" eaLnBrk="1" latinLnBrk="0" hangingPunct="1">
                        <a:defRPr sz="1800" kern="1200">
                          <a:solidFill>
                            <a:schemeClr val="tx1"/>
                          </a:solidFill>
                          <a:latin typeface="DengXian" panose="020F0502020204030204"/>
                          <a:ea typeface="微软雅黑"/>
                        </a:defRPr>
                      </a:lvl8pPr>
                      <a:lvl9pPr marL="3657600" algn="l" defTabSz="914400" rtl="0" eaLnBrk="1" latinLnBrk="0" hangingPunct="1">
                        <a:defRPr sz="1800" kern="1200">
                          <a:solidFill>
                            <a:schemeClr val="tx1"/>
                          </a:solidFill>
                          <a:latin typeface="DengXian" panose="020F0502020204030204"/>
                          <a:ea typeface="微软雅黑"/>
                        </a:defRPr>
                      </a:lvl9pPr>
                    </a:lstStyle>
                    <a:p>
                      <a:pPr algn="ctr" fontAlgn="ctr"/>
                      <a:r>
                        <a:rPr lang="zh-CN" altLang="en-US" sz="1200" b="1" i="0" u="none" strike="noStrike" dirty="0">
                          <a:solidFill>
                            <a:srgbClr val="000000"/>
                          </a:solidFill>
                          <a:effectLst/>
                          <a:latin typeface="微软雅黑" panose="020B0503020204020204" pitchFamily="34" charset="-122"/>
                          <a:ea typeface="微软雅黑" panose="020B0503020204020204" pitchFamily="34" charset="-122"/>
                        </a:rPr>
                        <a:t>中位</a:t>
                      </a:r>
                      <a:r>
                        <a:rPr lang="en-GB" sz="1200" b="1" i="0" u="none" strike="noStrike" dirty="0">
                          <a:solidFill>
                            <a:srgbClr val="000000"/>
                          </a:solidFill>
                          <a:effectLst/>
                          <a:latin typeface="微软雅黑" panose="020B0503020204020204" pitchFamily="34" charset="-122"/>
                          <a:ea typeface="微软雅黑" panose="020B0503020204020204" pitchFamily="34" charset="-122"/>
                        </a:rPr>
                        <a:t>OS，</a:t>
                      </a:r>
                      <a:r>
                        <a:rPr lang="zh-CN" altLang="en-US" sz="1200" b="1" i="0" u="none" strike="noStrike" dirty="0">
                          <a:solidFill>
                            <a:srgbClr val="000000"/>
                          </a:solidFill>
                          <a:effectLst/>
                          <a:latin typeface="微软雅黑" panose="020B0503020204020204" pitchFamily="34" charset="-122"/>
                          <a:ea typeface="微软雅黑" panose="020B0503020204020204" pitchFamily="34" charset="-122"/>
                        </a:rPr>
                        <a:t>月</a:t>
                      </a:r>
                    </a:p>
                  </a:txBody>
                  <a:tcPr marL="144000" marR="9525" marT="9525"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DengXian" panose="020F0502020204030204"/>
                          <a:ea typeface="微软雅黑"/>
                        </a:defRPr>
                      </a:lvl1pPr>
                      <a:lvl2pPr marL="457200" algn="l" defTabSz="914400" rtl="0" eaLnBrk="1" latinLnBrk="0" hangingPunct="1">
                        <a:defRPr sz="1800" kern="1200">
                          <a:solidFill>
                            <a:schemeClr val="tx1"/>
                          </a:solidFill>
                          <a:latin typeface="DengXian" panose="020F0502020204030204"/>
                          <a:ea typeface="微软雅黑"/>
                        </a:defRPr>
                      </a:lvl2pPr>
                      <a:lvl3pPr marL="914400" algn="l" defTabSz="914400" rtl="0" eaLnBrk="1" latinLnBrk="0" hangingPunct="1">
                        <a:defRPr sz="1800" kern="1200">
                          <a:solidFill>
                            <a:schemeClr val="tx1"/>
                          </a:solidFill>
                          <a:latin typeface="DengXian" panose="020F0502020204030204"/>
                          <a:ea typeface="微软雅黑"/>
                        </a:defRPr>
                      </a:lvl3pPr>
                      <a:lvl4pPr marL="1371600" algn="l" defTabSz="914400" rtl="0" eaLnBrk="1" latinLnBrk="0" hangingPunct="1">
                        <a:defRPr sz="1800" kern="1200">
                          <a:solidFill>
                            <a:schemeClr val="tx1"/>
                          </a:solidFill>
                          <a:latin typeface="DengXian" panose="020F0502020204030204"/>
                          <a:ea typeface="微软雅黑"/>
                        </a:defRPr>
                      </a:lvl4pPr>
                      <a:lvl5pPr marL="1828800" algn="l" defTabSz="914400" rtl="0" eaLnBrk="1" latinLnBrk="0" hangingPunct="1">
                        <a:defRPr sz="1800" kern="1200">
                          <a:solidFill>
                            <a:schemeClr val="tx1"/>
                          </a:solidFill>
                          <a:latin typeface="DengXian" panose="020F0502020204030204"/>
                          <a:ea typeface="微软雅黑"/>
                        </a:defRPr>
                      </a:lvl5pPr>
                      <a:lvl6pPr marL="2286000" algn="l" defTabSz="914400" rtl="0" eaLnBrk="1" latinLnBrk="0" hangingPunct="1">
                        <a:defRPr sz="1800" kern="1200">
                          <a:solidFill>
                            <a:schemeClr val="tx1"/>
                          </a:solidFill>
                          <a:latin typeface="DengXian" panose="020F0502020204030204"/>
                          <a:ea typeface="微软雅黑"/>
                        </a:defRPr>
                      </a:lvl6pPr>
                      <a:lvl7pPr marL="2743200" algn="l" defTabSz="914400" rtl="0" eaLnBrk="1" latinLnBrk="0" hangingPunct="1">
                        <a:defRPr sz="1800" kern="1200">
                          <a:solidFill>
                            <a:schemeClr val="tx1"/>
                          </a:solidFill>
                          <a:latin typeface="DengXian" panose="020F0502020204030204"/>
                          <a:ea typeface="微软雅黑"/>
                        </a:defRPr>
                      </a:lvl7pPr>
                      <a:lvl8pPr marL="3200400" algn="l" defTabSz="914400" rtl="0" eaLnBrk="1" latinLnBrk="0" hangingPunct="1">
                        <a:defRPr sz="1800" kern="1200">
                          <a:solidFill>
                            <a:schemeClr val="tx1"/>
                          </a:solidFill>
                          <a:latin typeface="DengXian" panose="020F0502020204030204"/>
                          <a:ea typeface="微软雅黑"/>
                        </a:defRPr>
                      </a:lvl8pPr>
                      <a:lvl9pPr marL="3657600" algn="l" defTabSz="914400" rtl="0" eaLnBrk="1" latinLnBrk="0" hangingPunct="1">
                        <a:defRPr sz="1800" kern="1200">
                          <a:solidFill>
                            <a:schemeClr val="tx1"/>
                          </a:solidFill>
                          <a:latin typeface="DengXian" panose="020F0502020204030204"/>
                          <a:ea typeface="微软雅黑"/>
                        </a:defRPr>
                      </a:lvl9pPr>
                    </a:lstStyle>
                    <a:p>
                      <a:pPr algn="ctr" fontAlgn="ctr"/>
                      <a:r>
                        <a:rPr lang="en-GB" sz="1200" b="0" i="0" u="none" strike="noStrike" dirty="0">
                          <a:solidFill>
                            <a:srgbClr val="000000"/>
                          </a:solidFill>
                          <a:effectLst/>
                          <a:latin typeface="微软雅黑" panose="020B0503020204020204" pitchFamily="34" charset="-122"/>
                          <a:ea typeface="微软雅黑" panose="020B0503020204020204" pitchFamily="34" charset="-122"/>
                        </a:rPr>
                        <a:t>13.3</a:t>
                      </a:r>
                    </a:p>
                  </a:txBody>
                  <a:tcPr marL="9525" marR="9525" marT="9525"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DengXian" panose="020F0502020204030204"/>
                          <a:ea typeface="微软雅黑"/>
                        </a:defRPr>
                      </a:lvl1pPr>
                      <a:lvl2pPr marL="457200" algn="l" defTabSz="914400" rtl="0" eaLnBrk="1" latinLnBrk="0" hangingPunct="1">
                        <a:defRPr sz="1800" kern="1200">
                          <a:solidFill>
                            <a:schemeClr val="tx1"/>
                          </a:solidFill>
                          <a:latin typeface="DengXian" panose="020F0502020204030204"/>
                          <a:ea typeface="微软雅黑"/>
                        </a:defRPr>
                      </a:lvl2pPr>
                      <a:lvl3pPr marL="914400" algn="l" defTabSz="914400" rtl="0" eaLnBrk="1" latinLnBrk="0" hangingPunct="1">
                        <a:defRPr sz="1800" kern="1200">
                          <a:solidFill>
                            <a:schemeClr val="tx1"/>
                          </a:solidFill>
                          <a:latin typeface="DengXian" panose="020F0502020204030204"/>
                          <a:ea typeface="微软雅黑"/>
                        </a:defRPr>
                      </a:lvl3pPr>
                      <a:lvl4pPr marL="1371600" algn="l" defTabSz="914400" rtl="0" eaLnBrk="1" latinLnBrk="0" hangingPunct="1">
                        <a:defRPr sz="1800" kern="1200">
                          <a:solidFill>
                            <a:schemeClr val="tx1"/>
                          </a:solidFill>
                          <a:latin typeface="DengXian" panose="020F0502020204030204"/>
                          <a:ea typeface="微软雅黑"/>
                        </a:defRPr>
                      </a:lvl4pPr>
                      <a:lvl5pPr marL="1828800" algn="l" defTabSz="914400" rtl="0" eaLnBrk="1" latinLnBrk="0" hangingPunct="1">
                        <a:defRPr sz="1800" kern="1200">
                          <a:solidFill>
                            <a:schemeClr val="tx1"/>
                          </a:solidFill>
                          <a:latin typeface="DengXian" panose="020F0502020204030204"/>
                          <a:ea typeface="微软雅黑"/>
                        </a:defRPr>
                      </a:lvl5pPr>
                      <a:lvl6pPr marL="2286000" algn="l" defTabSz="914400" rtl="0" eaLnBrk="1" latinLnBrk="0" hangingPunct="1">
                        <a:defRPr sz="1800" kern="1200">
                          <a:solidFill>
                            <a:schemeClr val="tx1"/>
                          </a:solidFill>
                          <a:latin typeface="DengXian" panose="020F0502020204030204"/>
                          <a:ea typeface="微软雅黑"/>
                        </a:defRPr>
                      </a:lvl6pPr>
                      <a:lvl7pPr marL="2743200" algn="l" defTabSz="914400" rtl="0" eaLnBrk="1" latinLnBrk="0" hangingPunct="1">
                        <a:defRPr sz="1800" kern="1200">
                          <a:solidFill>
                            <a:schemeClr val="tx1"/>
                          </a:solidFill>
                          <a:latin typeface="DengXian" panose="020F0502020204030204"/>
                          <a:ea typeface="微软雅黑"/>
                        </a:defRPr>
                      </a:lvl7pPr>
                      <a:lvl8pPr marL="3200400" algn="l" defTabSz="914400" rtl="0" eaLnBrk="1" latinLnBrk="0" hangingPunct="1">
                        <a:defRPr sz="1800" kern="1200">
                          <a:solidFill>
                            <a:schemeClr val="tx1"/>
                          </a:solidFill>
                          <a:latin typeface="DengXian" panose="020F0502020204030204"/>
                          <a:ea typeface="微软雅黑"/>
                        </a:defRPr>
                      </a:lvl8pPr>
                      <a:lvl9pPr marL="3657600" algn="l" defTabSz="914400" rtl="0" eaLnBrk="1" latinLnBrk="0" hangingPunct="1">
                        <a:defRPr sz="1800" kern="1200">
                          <a:solidFill>
                            <a:schemeClr val="tx1"/>
                          </a:solidFill>
                          <a:latin typeface="DengXian" panose="020F0502020204030204"/>
                          <a:ea typeface="微软雅黑"/>
                        </a:defRPr>
                      </a:lvl9pPr>
                    </a:lstStyle>
                    <a:p>
                      <a:pPr algn="ctr" fontAlgn="ctr"/>
                      <a:r>
                        <a:rPr lang="en-GB" sz="1200" b="0" i="0" u="none" strike="noStrike" dirty="0">
                          <a:solidFill>
                            <a:srgbClr val="000000"/>
                          </a:solidFill>
                          <a:effectLst/>
                          <a:latin typeface="微软雅黑" panose="020B0503020204020204" pitchFamily="34" charset="-122"/>
                          <a:ea typeface="微软雅黑" panose="020B0503020204020204" pitchFamily="34" charset="-122"/>
                        </a:rPr>
                        <a:t>14.09</a:t>
                      </a:r>
                    </a:p>
                  </a:txBody>
                  <a:tcPr marL="9525" marR="9525" marT="9525"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DengXian" panose="020F0502020204030204"/>
                          <a:ea typeface="微软雅黑"/>
                        </a:defRPr>
                      </a:lvl1pPr>
                      <a:lvl2pPr marL="457200" algn="l" defTabSz="914400" rtl="0" eaLnBrk="1" latinLnBrk="0" hangingPunct="1">
                        <a:defRPr sz="1800" kern="1200">
                          <a:solidFill>
                            <a:schemeClr val="tx1"/>
                          </a:solidFill>
                          <a:latin typeface="DengXian" panose="020F0502020204030204"/>
                          <a:ea typeface="微软雅黑"/>
                        </a:defRPr>
                      </a:lvl2pPr>
                      <a:lvl3pPr marL="914400" algn="l" defTabSz="914400" rtl="0" eaLnBrk="1" latinLnBrk="0" hangingPunct="1">
                        <a:defRPr sz="1800" kern="1200">
                          <a:solidFill>
                            <a:schemeClr val="tx1"/>
                          </a:solidFill>
                          <a:latin typeface="DengXian" panose="020F0502020204030204"/>
                          <a:ea typeface="微软雅黑"/>
                        </a:defRPr>
                      </a:lvl3pPr>
                      <a:lvl4pPr marL="1371600" algn="l" defTabSz="914400" rtl="0" eaLnBrk="1" latinLnBrk="0" hangingPunct="1">
                        <a:defRPr sz="1800" kern="1200">
                          <a:solidFill>
                            <a:schemeClr val="tx1"/>
                          </a:solidFill>
                          <a:latin typeface="DengXian" panose="020F0502020204030204"/>
                          <a:ea typeface="微软雅黑"/>
                        </a:defRPr>
                      </a:lvl4pPr>
                      <a:lvl5pPr marL="1828800" algn="l" defTabSz="914400" rtl="0" eaLnBrk="1" latinLnBrk="0" hangingPunct="1">
                        <a:defRPr sz="1800" kern="1200">
                          <a:solidFill>
                            <a:schemeClr val="tx1"/>
                          </a:solidFill>
                          <a:latin typeface="DengXian" panose="020F0502020204030204"/>
                          <a:ea typeface="微软雅黑"/>
                        </a:defRPr>
                      </a:lvl5pPr>
                      <a:lvl6pPr marL="2286000" algn="l" defTabSz="914400" rtl="0" eaLnBrk="1" latinLnBrk="0" hangingPunct="1">
                        <a:defRPr sz="1800" kern="1200">
                          <a:solidFill>
                            <a:schemeClr val="tx1"/>
                          </a:solidFill>
                          <a:latin typeface="DengXian" panose="020F0502020204030204"/>
                          <a:ea typeface="微软雅黑"/>
                        </a:defRPr>
                      </a:lvl6pPr>
                      <a:lvl7pPr marL="2743200" algn="l" defTabSz="914400" rtl="0" eaLnBrk="1" latinLnBrk="0" hangingPunct="1">
                        <a:defRPr sz="1800" kern="1200">
                          <a:solidFill>
                            <a:schemeClr val="tx1"/>
                          </a:solidFill>
                          <a:latin typeface="DengXian" panose="020F0502020204030204"/>
                          <a:ea typeface="微软雅黑"/>
                        </a:defRPr>
                      </a:lvl7pPr>
                      <a:lvl8pPr marL="3200400" algn="l" defTabSz="914400" rtl="0" eaLnBrk="1" latinLnBrk="0" hangingPunct="1">
                        <a:defRPr sz="1800" kern="1200">
                          <a:solidFill>
                            <a:schemeClr val="tx1"/>
                          </a:solidFill>
                          <a:latin typeface="DengXian" panose="020F0502020204030204"/>
                          <a:ea typeface="微软雅黑"/>
                        </a:defRPr>
                      </a:lvl8pPr>
                      <a:lvl9pPr marL="3657600" algn="l" defTabSz="914400" rtl="0" eaLnBrk="1" latinLnBrk="0" hangingPunct="1">
                        <a:defRPr sz="1800" kern="1200">
                          <a:solidFill>
                            <a:schemeClr val="tx1"/>
                          </a:solidFill>
                          <a:latin typeface="DengXian" panose="020F0502020204030204"/>
                          <a:ea typeface="微软雅黑"/>
                        </a:defRPr>
                      </a:lvl9pPr>
                    </a:lstStyle>
                    <a:p>
                      <a:pPr algn="ctr" fontAlgn="ctr"/>
                      <a:r>
                        <a:rPr lang="en-GB" sz="1200" b="1" i="0" u="none" strike="noStrike" dirty="0">
                          <a:solidFill>
                            <a:srgbClr val="DC4979"/>
                          </a:solidFill>
                          <a:effectLst/>
                          <a:latin typeface="微软雅黑" panose="020B0503020204020204" pitchFamily="34" charset="-122"/>
                          <a:ea typeface="微软雅黑" panose="020B0503020204020204" pitchFamily="34" charset="-122"/>
                        </a:rPr>
                        <a:t>17.5</a:t>
                      </a:r>
                    </a:p>
                  </a:txBody>
                  <a:tcPr marL="9525" marR="9525" marT="9525"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360967597"/>
                  </a:ext>
                </a:extLst>
              </a:tr>
            </a:tbl>
          </a:graphicData>
        </a:graphic>
      </p:graphicFrame>
    </p:spTree>
    <p:extLst>
      <p:ext uri="{BB962C8B-B14F-4D97-AF65-F5344CB8AC3E}">
        <p14:creationId xmlns:p14="http://schemas.microsoft.com/office/powerpoint/2010/main" val="3137709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F4E517EF-8704-5FFB-24CE-25B133EAFFF5}"/>
              </a:ext>
            </a:extLst>
          </p:cNvPr>
          <p:cNvSpPr/>
          <p:nvPr/>
        </p:nvSpPr>
        <p:spPr>
          <a:xfrm>
            <a:off x="5583991" y="1115332"/>
            <a:ext cx="5552094" cy="5013843"/>
          </a:xfrm>
          <a:custGeom>
            <a:avLst/>
            <a:gdLst>
              <a:gd name="connsiteX0" fmla="*/ 0 w 6309432"/>
              <a:gd name="connsiteY0" fmla="*/ 0 h 4673578"/>
              <a:gd name="connsiteX1" fmla="*/ 6309432 w 6309432"/>
              <a:gd name="connsiteY1" fmla="*/ 0 h 4673578"/>
              <a:gd name="connsiteX2" fmla="*/ 6309432 w 6309432"/>
              <a:gd name="connsiteY2" fmla="*/ 4673578 h 4673578"/>
              <a:gd name="connsiteX3" fmla="*/ 0 w 6309432"/>
              <a:gd name="connsiteY3" fmla="*/ 4673578 h 4673578"/>
              <a:gd name="connsiteX4" fmla="*/ 0 w 6309432"/>
              <a:gd name="connsiteY4" fmla="*/ 0 h 4673578"/>
              <a:gd name="connsiteX0" fmla="*/ 0 w 6309432"/>
              <a:gd name="connsiteY0" fmla="*/ 28089 h 4701667"/>
              <a:gd name="connsiteX1" fmla="*/ 2733379 w 6309432"/>
              <a:gd name="connsiteY1" fmla="*/ 0 h 4701667"/>
              <a:gd name="connsiteX2" fmla="*/ 6309432 w 6309432"/>
              <a:gd name="connsiteY2" fmla="*/ 28089 h 4701667"/>
              <a:gd name="connsiteX3" fmla="*/ 6309432 w 6309432"/>
              <a:gd name="connsiteY3" fmla="*/ 4701667 h 4701667"/>
              <a:gd name="connsiteX4" fmla="*/ 0 w 6309432"/>
              <a:gd name="connsiteY4" fmla="*/ 4701667 h 4701667"/>
              <a:gd name="connsiteX5" fmla="*/ 0 w 6309432"/>
              <a:gd name="connsiteY5" fmla="*/ 28089 h 4701667"/>
              <a:gd name="connsiteX0" fmla="*/ 2733379 w 6309432"/>
              <a:gd name="connsiteY0" fmla="*/ 0 h 4701667"/>
              <a:gd name="connsiteX1" fmla="*/ 6309432 w 6309432"/>
              <a:gd name="connsiteY1" fmla="*/ 28089 h 4701667"/>
              <a:gd name="connsiteX2" fmla="*/ 6309432 w 6309432"/>
              <a:gd name="connsiteY2" fmla="*/ 4701667 h 4701667"/>
              <a:gd name="connsiteX3" fmla="*/ 0 w 6309432"/>
              <a:gd name="connsiteY3" fmla="*/ 4701667 h 4701667"/>
              <a:gd name="connsiteX4" fmla="*/ 0 w 6309432"/>
              <a:gd name="connsiteY4" fmla="*/ 28089 h 4701667"/>
              <a:gd name="connsiteX5" fmla="*/ 2824819 w 6309432"/>
              <a:gd name="connsiteY5" fmla="*/ 91440 h 4701667"/>
              <a:gd name="connsiteX0" fmla="*/ 2733379 w 6309432"/>
              <a:gd name="connsiteY0" fmla="*/ 0 h 4701667"/>
              <a:gd name="connsiteX1" fmla="*/ 6309432 w 6309432"/>
              <a:gd name="connsiteY1" fmla="*/ 28089 h 4701667"/>
              <a:gd name="connsiteX2" fmla="*/ 6309432 w 6309432"/>
              <a:gd name="connsiteY2" fmla="*/ 4701667 h 4701667"/>
              <a:gd name="connsiteX3" fmla="*/ 0 w 6309432"/>
              <a:gd name="connsiteY3" fmla="*/ 4701667 h 4701667"/>
              <a:gd name="connsiteX4" fmla="*/ 0 w 6309432"/>
              <a:gd name="connsiteY4" fmla="*/ 28089 h 4701667"/>
              <a:gd name="connsiteX5" fmla="*/ 634512 w 6309432"/>
              <a:gd name="connsiteY5" fmla="*/ 38278 h 4701667"/>
              <a:gd name="connsiteX0" fmla="*/ 5465946 w 6309432"/>
              <a:gd name="connsiteY0" fmla="*/ 14441 h 4673578"/>
              <a:gd name="connsiteX1" fmla="*/ 6309432 w 6309432"/>
              <a:gd name="connsiteY1" fmla="*/ 0 h 4673578"/>
              <a:gd name="connsiteX2" fmla="*/ 6309432 w 6309432"/>
              <a:gd name="connsiteY2" fmla="*/ 4673578 h 4673578"/>
              <a:gd name="connsiteX3" fmla="*/ 0 w 6309432"/>
              <a:gd name="connsiteY3" fmla="*/ 4673578 h 4673578"/>
              <a:gd name="connsiteX4" fmla="*/ 0 w 6309432"/>
              <a:gd name="connsiteY4" fmla="*/ 0 h 4673578"/>
              <a:gd name="connsiteX5" fmla="*/ 634512 w 6309432"/>
              <a:gd name="connsiteY5" fmla="*/ 10189 h 4673578"/>
              <a:gd name="connsiteX0" fmla="*/ 5465946 w 6309432"/>
              <a:gd name="connsiteY0" fmla="*/ 36150 h 4695287"/>
              <a:gd name="connsiteX1" fmla="*/ 6309432 w 6309432"/>
              <a:gd name="connsiteY1" fmla="*/ 21709 h 4695287"/>
              <a:gd name="connsiteX2" fmla="*/ 6309432 w 6309432"/>
              <a:gd name="connsiteY2" fmla="*/ 4695287 h 4695287"/>
              <a:gd name="connsiteX3" fmla="*/ 0 w 6309432"/>
              <a:gd name="connsiteY3" fmla="*/ 4695287 h 4695287"/>
              <a:gd name="connsiteX4" fmla="*/ 0 w 6309432"/>
              <a:gd name="connsiteY4" fmla="*/ 21709 h 4695287"/>
              <a:gd name="connsiteX5" fmla="*/ 485657 w 6309432"/>
              <a:gd name="connsiteY5" fmla="*/ 0 h 4695287"/>
              <a:gd name="connsiteX0" fmla="*/ 5816820 w 6309432"/>
              <a:gd name="connsiteY0" fmla="*/ 46783 h 4695287"/>
              <a:gd name="connsiteX1" fmla="*/ 6309432 w 6309432"/>
              <a:gd name="connsiteY1" fmla="*/ 21709 h 4695287"/>
              <a:gd name="connsiteX2" fmla="*/ 6309432 w 6309432"/>
              <a:gd name="connsiteY2" fmla="*/ 4695287 h 4695287"/>
              <a:gd name="connsiteX3" fmla="*/ 0 w 6309432"/>
              <a:gd name="connsiteY3" fmla="*/ 4695287 h 4695287"/>
              <a:gd name="connsiteX4" fmla="*/ 0 w 6309432"/>
              <a:gd name="connsiteY4" fmla="*/ 21709 h 4695287"/>
              <a:gd name="connsiteX5" fmla="*/ 485657 w 6309432"/>
              <a:gd name="connsiteY5" fmla="*/ 0 h 4695287"/>
              <a:gd name="connsiteX0" fmla="*/ 5816820 w 6309432"/>
              <a:gd name="connsiteY0" fmla="*/ 46783 h 4695287"/>
              <a:gd name="connsiteX1" fmla="*/ 6309432 w 6309432"/>
              <a:gd name="connsiteY1" fmla="*/ 21709 h 4695287"/>
              <a:gd name="connsiteX2" fmla="*/ 6309432 w 6309432"/>
              <a:gd name="connsiteY2" fmla="*/ 4695287 h 4695287"/>
              <a:gd name="connsiteX3" fmla="*/ 0 w 6309432"/>
              <a:gd name="connsiteY3" fmla="*/ 4695287 h 4695287"/>
              <a:gd name="connsiteX4" fmla="*/ 0 w 6309432"/>
              <a:gd name="connsiteY4" fmla="*/ 21709 h 4695287"/>
              <a:gd name="connsiteX5" fmla="*/ 485657 w 6309432"/>
              <a:gd name="connsiteY5" fmla="*/ 0 h 4695287"/>
              <a:gd name="connsiteX0" fmla="*/ 5816820 w 6309432"/>
              <a:gd name="connsiteY0" fmla="*/ 36151 h 4695287"/>
              <a:gd name="connsiteX1" fmla="*/ 6309432 w 6309432"/>
              <a:gd name="connsiteY1" fmla="*/ 21709 h 4695287"/>
              <a:gd name="connsiteX2" fmla="*/ 6309432 w 6309432"/>
              <a:gd name="connsiteY2" fmla="*/ 4695287 h 4695287"/>
              <a:gd name="connsiteX3" fmla="*/ 0 w 6309432"/>
              <a:gd name="connsiteY3" fmla="*/ 4695287 h 4695287"/>
              <a:gd name="connsiteX4" fmla="*/ 0 w 6309432"/>
              <a:gd name="connsiteY4" fmla="*/ 21709 h 4695287"/>
              <a:gd name="connsiteX5" fmla="*/ 485657 w 6309432"/>
              <a:gd name="connsiteY5" fmla="*/ 0 h 4695287"/>
              <a:gd name="connsiteX0" fmla="*/ 5838085 w 6309432"/>
              <a:gd name="connsiteY0" fmla="*/ 0 h 4701666"/>
              <a:gd name="connsiteX1" fmla="*/ 6309432 w 6309432"/>
              <a:gd name="connsiteY1" fmla="*/ 28088 h 4701666"/>
              <a:gd name="connsiteX2" fmla="*/ 6309432 w 6309432"/>
              <a:gd name="connsiteY2" fmla="*/ 4701666 h 4701666"/>
              <a:gd name="connsiteX3" fmla="*/ 0 w 6309432"/>
              <a:gd name="connsiteY3" fmla="*/ 4701666 h 4701666"/>
              <a:gd name="connsiteX4" fmla="*/ 0 w 6309432"/>
              <a:gd name="connsiteY4" fmla="*/ 28088 h 4701666"/>
              <a:gd name="connsiteX5" fmla="*/ 485657 w 6309432"/>
              <a:gd name="connsiteY5" fmla="*/ 6379 h 4701666"/>
              <a:gd name="connsiteX0" fmla="*/ 5880615 w 6309432"/>
              <a:gd name="connsiteY0" fmla="*/ 25518 h 4695287"/>
              <a:gd name="connsiteX1" fmla="*/ 6309432 w 6309432"/>
              <a:gd name="connsiteY1" fmla="*/ 21709 h 4695287"/>
              <a:gd name="connsiteX2" fmla="*/ 6309432 w 6309432"/>
              <a:gd name="connsiteY2" fmla="*/ 4695287 h 4695287"/>
              <a:gd name="connsiteX3" fmla="*/ 0 w 6309432"/>
              <a:gd name="connsiteY3" fmla="*/ 4695287 h 4695287"/>
              <a:gd name="connsiteX4" fmla="*/ 0 w 6309432"/>
              <a:gd name="connsiteY4" fmla="*/ 21709 h 4695287"/>
              <a:gd name="connsiteX5" fmla="*/ 485657 w 6309432"/>
              <a:gd name="connsiteY5" fmla="*/ 0 h 4695287"/>
              <a:gd name="connsiteX0" fmla="*/ 5880615 w 6309432"/>
              <a:gd name="connsiteY0" fmla="*/ 46783 h 4716552"/>
              <a:gd name="connsiteX1" fmla="*/ 6309432 w 6309432"/>
              <a:gd name="connsiteY1" fmla="*/ 42974 h 4716552"/>
              <a:gd name="connsiteX2" fmla="*/ 6309432 w 6309432"/>
              <a:gd name="connsiteY2" fmla="*/ 4716552 h 4716552"/>
              <a:gd name="connsiteX3" fmla="*/ 0 w 6309432"/>
              <a:gd name="connsiteY3" fmla="*/ 4716552 h 4716552"/>
              <a:gd name="connsiteX4" fmla="*/ 0 w 6309432"/>
              <a:gd name="connsiteY4" fmla="*/ 42974 h 4716552"/>
              <a:gd name="connsiteX5" fmla="*/ 315536 w 6309432"/>
              <a:gd name="connsiteY5" fmla="*/ 0 h 4716552"/>
              <a:gd name="connsiteX0" fmla="*/ 5880615 w 6309432"/>
              <a:gd name="connsiteY0" fmla="*/ 4253 h 4674022"/>
              <a:gd name="connsiteX1" fmla="*/ 6309432 w 6309432"/>
              <a:gd name="connsiteY1" fmla="*/ 444 h 4674022"/>
              <a:gd name="connsiteX2" fmla="*/ 6309432 w 6309432"/>
              <a:gd name="connsiteY2" fmla="*/ 4674022 h 4674022"/>
              <a:gd name="connsiteX3" fmla="*/ 0 w 6309432"/>
              <a:gd name="connsiteY3" fmla="*/ 4674022 h 4674022"/>
              <a:gd name="connsiteX4" fmla="*/ 0 w 6309432"/>
              <a:gd name="connsiteY4" fmla="*/ 444 h 4674022"/>
              <a:gd name="connsiteX5" fmla="*/ 315536 w 6309432"/>
              <a:gd name="connsiteY5" fmla="*/ 0 h 4674022"/>
              <a:gd name="connsiteX0" fmla="*/ 6018838 w 6309432"/>
              <a:gd name="connsiteY0" fmla="*/ 4253 h 4674022"/>
              <a:gd name="connsiteX1" fmla="*/ 6309432 w 6309432"/>
              <a:gd name="connsiteY1" fmla="*/ 444 h 4674022"/>
              <a:gd name="connsiteX2" fmla="*/ 6309432 w 6309432"/>
              <a:gd name="connsiteY2" fmla="*/ 4674022 h 4674022"/>
              <a:gd name="connsiteX3" fmla="*/ 0 w 6309432"/>
              <a:gd name="connsiteY3" fmla="*/ 4674022 h 4674022"/>
              <a:gd name="connsiteX4" fmla="*/ 0 w 6309432"/>
              <a:gd name="connsiteY4" fmla="*/ 444 h 4674022"/>
              <a:gd name="connsiteX5" fmla="*/ 315536 w 6309432"/>
              <a:gd name="connsiteY5" fmla="*/ 0 h 467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09432" h="4674022">
                <a:moveTo>
                  <a:pt x="6018838" y="4253"/>
                </a:moveTo>
                <a:lnTo>
                  <a:pt x="6309432" y="444"/>
                </a:lnTo>
                <a:lnTo>
                  <a:pt x="6309432" y="4674022"/>
                </a:lnTo>
                <a:lnTo>
                  <a:pt x="0" y="4674022"/>
                </a:lnTo>
                <a:lnTo>
                  <a:pt x="0" y="444"/>
                </a:lnTo>
                <a:lnTo>
                  <a:pt x="315536" y="0"/>
                </a:lnTo>
              </a:path>
            </a:pathLst>
          </a:custGeom>
          <a:no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 name="文本框 3">
            <a:extLst>
              <a:ext uri="{FF2B5EF4-FFF2-40B4-BE49-F238E27FC236}">
                <a16:creationId xmlns:a16="http://schemas.microsoft.com/office/drawing/2014/main" id="{DDACCE21-B027-01D2-01B5-57EBEB4C9094}"/>
              </a:ext>
            </a:extLst>
          </p:cNvPr>
          <p:cNvSpPr txBox="1"/>
          <p:nvPr/>
        </p:nvSpPr>
        <p:spPr>
          <a:xfrm>
            <a:off x="2043775" y="931969"/>
            <a:ext cx="2537828" cy="351174"/>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13867A"/>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戈来雷塞的创新机制</a:t>
            </a:r>
          </a:p>
        </p:txBody>
      </p:sp>
      <p:sp>
        <p:nvSpPr>
          <p:cNvPr id="5" name="文本框 4">
            <a:extLst>
              <a:ext uri="{FF2B5EF4-FFF2-40B4-BE49-F238E27FC236}">
                <a16:creationId xmlns:a16="http://schemas.microsoft.com/office/drawing/2014/main" id="{43A0E97D-8A15-8DAD-8964-6E97ECDB6DFE}"/>
              </a:ext>
            </a:extLst>
          </p:cNvPr>
          <p:cNvSpPr txBox="1"/>
          <p:nvPr/>
        </p:nvSpPr>
        <p:spPr>
          <a:xfrm>
            <a:off x="1545176" y="1497552"/>
            <a:ext cx="3723510" cy="2757934"/>
          </a:xfrm>
          <a:prstGeom prst="rect">
            <a:avLst/>
          </a:prstGeom>
          <a:noFill/>
        </p:spPr>
        <p:txBody>
          <a:bodyPr wrap="square">
            <a:spAutoFit/>
          </a:bodyPr>
          <a:lstStyle/>
          <a:p>
            <a:pPr marL="180000" marR="0" lvl="0" indent="-180000" algn="l" defTabSz="914400" rtl="0" eaLnBrk="1" fontAlgn="auto" latinLnBrk="0" hangingPunct="1">
              <a:lnSpc>
                <a:spcPct val="150000"/>
              </a:lnSpc>
              <a:spcBef>
                <a:spcPts val="0"/>
              </a:spcBef>
              <a:spcAft>
                <a:spcPts val="600"/>
              </a:spcAft>
              <a:buClr>
                <a:srgbClr val="19AA94"/>
              </a:buClr>
              <a:buSzTx/>
              <a:buFont typeface="Wingdings" panose="05000000000000000000" pitchFamily="2" charset="2"/>
              <a:buChar char="l"/>
              <a:tabLst/>
              <a:defRPr/>
            </a:pPr>
            <a:r>
              <a:rPr kumimoji="0" lang="zh-CN" altLang="en-US"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戈来雷塞以</a:t>
            </a: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AMG510</a:t>
            </a:r>
            <a:r>
              <a:rPr kumimoji="0" lang="zh-CN" altLang="en-US"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（索托拉西布）的母环结构作为主体，同时在侧链中进行结构改造与优化，主要的结构特点包括丙烯酰胺侧链、氯取代吡啶酮、四氟苯胺和异丙基吡啶环（椅式构象）</a:t>
            </a:r>
            <a:endPar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180000" marR="0" lvl="0" indent="-180000" algn="l" defTabSz="914400" rtl="0" eaLnBrk="1" fontAlgn="auto" latinLnBrk="0" hangingPunct="1">
              <a:lnSpc>
                <a:spcPct val="150000"/>
              </a:lnSpc>
              <a:spcBef>
                <a:spcPts val="0"/>
              </a:spcBef>
              <a:spcAft>
                <a:spcPts val="600"/>
              </a:spcAft>
              <a:buClr>
                <a:srgbClr val="19AA94"/>
              </a:buClr>
              <a:buSzTx/>
              <a:buFont typeface="Wingdings" panose="05000000000000000000" pitchFamily="2" charset="2"/>
              <a:buChar char="l"/>
              <a:tabLst/>
              <a:defRPr/>
            </a:pPr>
            <a:endPar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180000" marR="0" lvl="0" indent="-180000" algn="l" defTabSz="914400" rtl="0" eaLnBrk="1" fontAlgn="auto" latinLnBrk="0" hangingPunct="1">
              <a:lnSpc>
                <a:spcPct val="150000"/>
              </a:lnSpc>
              <a:spcBef>
                <a:spcPts val="0"/>
              </a:spcBef>
              <a:spcAft>
                <a:spcPts val="600"/>
              </a:spcAft>
              <a:buClr>
                <a:srgbClr val="19AA94"/>
              </a:buClr>
              <a:buSzTx/>
              <a:buFont typeface="Wingdings" panose="05000000000000000000" pitchFamily="2" charset="2"/>
              <a:buChar char="l"/>
              <a:tabLst/>
              <a:defRPr/>
            </a:pPr>
            <a:endPar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180000" marR="0" lvl="0" indent="-180000" algn="l" defTabSz="914400" rtl="0" eaLnBrk="1" fontAlgn="auto" latinLnBrk="0" hangingPunct="1">
              <a:lnSpc>
                <a:spcPct val="150000"/>
              </a:lnSpc>
              <a:spcBef>
                <a:spcPts val="0"/>
              </a:spcBef>
              <a:spcAft>
                <a:spcPts val="600"/>
              </a:spcAft>
              <a:buClr>
                <a:srgbClr val="19AA94"/>
              </a:buClr>
              <a:buSzTx/>
              <a:buFont typeface="Wingdings" panose="05000000000000000000" pitchFamily="2" charset="2"/>
              <a:buChar char="l"/>
              <a:tabLst/>
              <a:defRPr/>
            </a:pPr>
            <a:endPar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180000" marR="0" lvl="0" indent="-180000" algn="l" defTabSz="914400" rtl="0" eaLnBrk="1" fontAlgn="auto" latinLnBrk="0" hangingPunct="1">
              <a:lnSpc>
                <a:spcPct val="150000"/>
              </a:lnSpc>
              <a:spcBef>
                <a:spcPts val="0"/>
              </a:spcBef>
              <a:spcAft>
                <a:spcPts val="600"/>
              </a:spcAft>
              <a:buClr>
                <a:srgbClr val="19AA94"/>
              </a:buClr>
              <a:buSzTx/>
              <a:buFont typeface="Wingdings" panose="05000000000000000000" pitchFamily="2" charset="2"/>
              <a:buChar char="l"/>
              <a:tabLst/>
              <a:defRPr/>
            </a:pPr>
            <a:endParaRPr kumimoji="0" lang="zh-CN" altLang="en-US"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180000" marR="0" lvl="0" indent="-180000" algn="l" defTabSz="914400" rtl="0" eaLnBrk="1" fontAlgn="auto" latinLnBrk="0" hangingPunct="1">
              <a:lnSpc>
                <a:spcPct val="150000"/>
              </a:lnSpc>
              <a:spcBef>
                <a:spcPts val="0"/>
              </a:spcBef>
              <a:spcAft>
                <a:spcPts val="600"/>
              </a:spcAft>
              <a:buClr>
                <a:srgbClr val="19AA94"/>
              </a:buClr>
              <a:buSzTx/>
              <a:buFont typeface="Wingdings" panose="05000000000000000000" pitchFamily="2" charset="2"/>
              <a:buChar char="l"/>
              <a:tabLst/>
              <a:defRPr/>
            </a:pPr>
            <a:r>
              <a:rPr kumimoji="0" lang="zh-CN" altLang="en-US"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戈来雷塞创新性采用药物</a:t>
            </a:r>
            <a:r>
              <a:rPr kumimoji="0" lang="zh-CN" altLang="en-US" sz="1000" b="1" i="0" u="none" strike="noStrike" kern="1200" cap="none" spc="0" normalizeH="0" baseline="0" noProof="0" dirty="0">
                <a:ln>
                  <a:noFill/>
                </a:ln>
                <a:solidFill>
                  <a:srgbClr val="DC4979"/>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共晶技术</a:t>
            </a:r>
            <a:r>
              <a:rPr kumimoji="0" lang="zh-CN" altLang="en-US"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，与枸橼酸以</a:t>
            </a: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2:1</a:t>
            </a:r>
            <a:r>
              <a:rPr kumimoji="0" lang="zh-CN" altLang="en-US"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的比例形成共晶，进一步改善药物的理化性质和药代动力学性质</a:t>
            </a:r>
          </a:p>
        </p:txBody>
      </p:sp>
      <p:sp>
        <p:nvSpPr>
          <p:cNvPr id="21" name="箭头: 五边形 20">
            <a:extLst>
              <a:ext uri="{FF2B5EF4-FFF2-40B4-BE49-F238E27FC236}">
                <a16:creationId xmlns:a16="http://schemas.microsoft.com/office/drawing/2014/main" id="{398B18CD-49D1-FE7A-D9E8-D322CA97FDBE}"/>
              </a:ext>
            </a:extLst>
          </p:cNvPr>
          <p:cNvSpPr/>
          <p:nvPr/>
        </p:nvSpPr>
        <p:spPr>
          <a:xfrm>
            <a:off x="4581603" y="977511"/>
            <a:ext cx="104774" cy="275770"/>
          </a:xfrm>
          <a:prstGeom prst="homePlate">
            <a:avLst/>
          </a:prstGeom>
          <a:solidFill>
            <a:srgbClr val="19A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2" name="箭头: 五边形 21">
            <a:extLst>
              <a:ext uri="{FF2B5EF4-FFF2-40B4-BE49-F238E27FC236}">
                <a16:creationId xmlns:a16="http://schemas.microsoft.com/office/drawing/2014/main" id="{62FBAAAE-83F4-DDB9-0C74-B44472D4E249}"/>
              </a:ext>
            </a:extLst>
          </p:cNvPr>
          <p:cNvSpPr/>
          <p:nvPr/>
        </p:nvSpPr>
        <p:spPr>
          <a:xfrm flipH="1">
            <a:off x="2024778" y="983252"/>
            <a:ext cx="104774" cy="275769"/>
          </a:xfrm>
          <a:prstGeom prst="homePlate">
            <a:avLst/>
          </a:prstGeom>
          <a:solidFill>
            <a:srgbClr val="19A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0" name="矩形 2">
            <a:extLst>
              <a:ext uri="{FF2B5EF4-FFF2-40B4-BE49-F238E27FC236}">
                <a16:creationId xmlns:a16="http://schemas.microsoft.com/office/drawing/2014/main" id="{9BBC0B9C-0799-7EE5-53D1-F6829B84B557}"/>
              </a:ext>
            </a:extLst>
          </p:cNvPr>
          <p:cNvSpPr/>
          <p:nvPr/>
        </p:nvSpPr>
        <p:spPr>
          <a:xfrm>
            <a:off x="1469413" y="1110344"/>
            <a:ext cx="3886358" cy="5018831"/>
          </a:xfrm>
          <a:custGeom>
            <a:avLst/>
            <a:gdLst>
              <a:gd name="connsiteX0" fmla="*/ 0 w 6309432"/>
              <a:gd name="connsiteY0" fmla="*/ 0 h 4673578"/>
              <a:gd name="connsiteX1" fmla="*/ 6309432 w 6309432"/>
              <a:gd name="connsiteY1" fmla="*/ 0 h 4673578"/>
              <a:gd name="connsiteX2" fmla="*/ 6309432 w 6309432"/>
              <a:gd name="connsiteY2" fmla="*/ 4673578 h 4673578"/>
              <a:gd name="connsiteX3" fmla="*/ 0 w 6309432"/>
              <a:gd name="connsiteY3" fmla="*/ 4673578 h 4673578"/>
              <a:gd name="connsiteX4" fmla="*/ 0 w 6309432"/>
              <a:gd name="connsiteY4" fmla="*/ 0 h 4673578"/>
              <a:gd name="connsiteX0" fmla="*/ 0 w 6309432"/>
              <a:gd name="connsiteY0" fmla="*/ 28089 h 4701667"/>
              <a:gd name="connsiteX1" fmla="*/ 2733379 w 6309432"/>
              <a:gd name="connsiteY1" fmla="*/ 0 h 4701667"/>
              <a:gd name="connsiteX2" fmla="*/ 6309432 w 6309432"/>
              <a:gd name="connsiteY2" fmla="*/ 28089 h 4701667"/>
              <a:gd name="connsiteX3" fmla="*/ 6309432 w 6309432"/>
              <a:gd name="connsiteY3" fmla="*/ 4701667 h 4701667"/>
              <a:gd name="connsiteX4" fmla="*/ 0 w 6309432"/>
              <a:gd name="connsiteY4" fmla="*/ 4701667 h 4701667"/>
              <a:gd name="connsiteX5" fmla="*/ 0 w 6309432"/>
              <a:gd name="connsiteY5" fmla="*/ 28089 h 4701667"/>
              <a:gd name="connsiteX0" fmla="*/ 2733379 w 6309432"/>
              <a:gd name="connsiteY0" fmla="*/ 0 h 4701667"/>
              <a:gd name="connsiteX1" fmla="*/ 6309432 w 6309432"/>
              <a:gd name="connsiteY1" fmla="*/ 28089 h 4701667"/>
              <a:gd name="connsiteX2" fmla="*/ 6309432 w 6309432"/>
              <a:gd name="connsiteY2" fmla="*/ 4701667 h 4701667"/>
              <a:gd name="connsiteX3" fmla="*/ 0 w 6309432"/>
              <a:gd name="connsiteY3" fmla="*/ 4701667 h 4701667"/>
              <a:gd name="connsiteX4" fmla="*/ 0 w 6309432"/>
              <a:gd name="connsiteY4" fmla="*/ 28089 h 4701667"/>
              <a:gd name="connsiteX5" fmla="*/ 2824819 w 6309432"/>
              <a:gd name="connsiteY5" fmla="*/ 91440 h 4701667"/>
              <a:gd name="connsiteX0" fmla="*/ 2733379 w 6309432"/>
              <a:gd name="connsiteY0" fmla="*/ 0 h 4701667"/>
              <a:gd name="connsiteX1" fmla="*/ 6309432 w 6309432"/>
              <a:gd name="connsiteY1" fmla="*/ 28089 h 4701667"/>
              <a:gd name="connsiteX2" fmla="*/ 6309432 w 6309432"/>
              <a:gd name="connsiteY2" fmla="*/ 4701667 h 4701667"/>
              <a:gd name="connsiteX3" fmla="*/ 0 w 6309432"/>
              <a:gd name="connsiteY3" fmla="*/ 4701667 h 4701667"/>
              <a:gd name="connsiteX4" fmla="*/ 0 w 6309432"/>
              <a:gd name="connsiteY4" fmla="*/ 28089 h 4701667"/>
              <a:gd name="connsiteX5" fmla="*/ 634512 w 6309432"/>
              <a:gd name="connsiteY5" fmla="*/ 38278 h 4701667"/>
              <a:gd name="connsiteX0" fmla="*/ 5465946 w 6309432"/>
              <a:gd name="connsiteY0" fmla="*/ 14441 h 4673578"/>
              <a:gd name="connsiteX1" fmla="*/ 6309432 w 6309432"/>
              <a:gd name="connsiteY1" fmla="*/ 0 h 4673578"/>
              <a:gd name="connsiteX2" fmla="*/ 6309432 w 6309432"/>
              <a:gd name="connsiteY2" fmla="*/ 4673578 h 4673578"/>
              <a:gd name="connsiteX3" fmla="*/ 0 w 6309432"/>
              <a:gd name="connsiteY3" fmla="*/ 4673578 h 4673578"/>
              <a:gd name="connsiteX4" fmla="*/ 0 w 6309432"/>
              <a:gd name="connsiteY4" fmla="*/ 0 h 4673578"/>
              <a:gd name="connsiteX5" fmla="*/ 634512 w 6309432"/>
              <a:gd name="connsiteY5" fmla="*/ 10189 h 4673578"/>
              <a:gd name="connsiteX0" fmla="*/ 5465946 w 6309432"/>
              <a:gd name="connsiteY0" fmla="*/ 36150 h 4695287"/>
              <a:gd name="connsiteX1" fmla="*/ 6309432 w 6309432"/>
              <a:gd name="connsiteY1" fmla="*/ 21709 h 4695287"/>
              <a:gd name="connsiteX2" fmla="*/ 6309432 w 6309432"/>
              <a:gd name="connsiteY2" fmla="*/ 4695287 h 4695287"/>
              <a:gd name="connsiteX3" fmla="*/ 0 w 6309432"/>
              <a:gd name="connsiteY3" fmla="*/ 4695287 h 4695287"/>
              <a:gd name="connsiteX4" fmla="*/ 0 w 6309432"/>
              <a:gd name="connsiteY4" fmla="*/ 21709 h 4695287"/>
              <a:gd name="connsiteX5" fmla="*/ 485657 w 6309432"/>
              <a:gd name="connsiteY5" fmla="*/ 0 h 4695287"/>
              <a:gd name="connsiteX0" fmla="*/ 5816820 w 6309432"/>
              <a:gd name="connsiteY0" fmla="*/ 46783 h 4695287"/>
              <a:gd name="connsiteX1" fmla="*/ 6309432 w 6309432"/>
              <a:gd name="connsiteY1" fmla="*/ 21709 h 4695287"/>
              <a:gd name="connsiteX2" fmla="*/ 6309432 w 6309432"/>
              <a:gd name="connsiteY2" fmla="*/ 4695287 h 4695287"/>
              <a:gd name="connsiteX3" fmla="*/ 0 w 6309432"/>
              <a:gd name="connsiteY3" fmla="*/ 4695287 h 4695287"/>
              <a:gd name="connsiteX4" fmla="*/ 0 w 6309432"/>
              <a:gd name="connsiteY4" fmla="*/ 21709 h 4695287"/>
              <a:gd name="connsiteX5" fmla="*/ 485657 w 6309432"/>
              <a:gd name="connsiteY5" fmla="*/ 0 h 4695287"/>
              <a:gd name="connsiteX0" fmla="*/ 5816820 w 6309432"/>
              <a:gd name="connsiteY0" fmla="*/ 46783 h 4695287"/>
              <a:gd name="connsiteX1" fmla="*/ 6309432 w 6309432"/>
              <a:gd name="connsiteY1" fmla="*/ 21709 h 4695287"/>
              <a:gd name="connsiteX2" fmla="*/ 6309432 w 6309432"/>
              <a:gd name="connsiteY2" fmla="*/ 4695287 h 4695287"/>
              <a:gd name="connsiteX3" fmla="*/ 0 w 6309432"/>
              <a:gd name="connsiteY3" fmla="*/ 4695287 h 4695287"/>
              <a:gd name="connsiteX4" fmla="*/ 0 w 6309432"/>
              <a:gd name="connsiteY4" fmla="*/ 21709 h 4695287"/>
              <a:gd name="connsiteX5" fmla="*/ 485657 w 6309432"/>
              <a:gd name="connsiteY5" fmla="*/ 0 h 4695287"/>
              <a:gd name="connsiteX0" fmla="*/ 5816820 w 6309432"/>
              <a:gd name="connsiteY0" fmla="*/ 36151 h 4695287"/>
              <a:gd name="connsiteX1" fmla="*/ 6309432 w 6309432"/>
              <a:gd name="connsiteY1" fmla="*/ 21709 h 4695287"/>
              <a:gd name="connsiteX2" fmla="*/ 6309432 w 6309432"/>
              <a:gd name="connsiteY2" fmla="*/ 4695287 h 4695287"/>
              <a:gd name="connsiteX3" fmla="*/ 0 w 6309432"/>
              <a:gd name="connsiteY3" fmla="*/ 4695287 h 4695287"/>
              <a:gd name="connsiteX4" fmla="*/ 0 w 6309432"/>
              <a:gd name="connsiteY4" fmla="*/ 21709 h 4695287"/>
              <a:gd name="connsiteX5" fmla="*/ 485657 w 6309432"/>
              <a:gd name="connsiteY5" fmla="*/ 0 h 4695287"/>
              <a:gd name="connsiteX0" fmla="*/ 5838085 w 6309432"/>
              <a:gd name="connsiteY0" fmla="*/ 0 h 4701666"/>
              <a:gd name="connsiteX1" fmla="*/ 6309432 w 6309432"/>
              <a:gd name="connsiteY1" fmla="*/ 28088 h 4701666"/>
              <a:gd name="connsiteX2" fmla="*/ 6309432 w 6309432"/>
              <a:gd name="connsiteY2" fmla="*/ 4701666 h 4701666"/>
              <a:gd name="connsiteX3" fmla="*/ 0 w 6309432"/>
              <a:gd name="connsiteY3" fmla="*/ 4701666 h 4701666"/>
              <a:gd name="connsiteX4" fmla="*/ 0 w 6309432"/>
              <a:gd name="connsiteY4" fmla="*/ 28088 h 4701666"/>
              <a:gd name="connsiteX5" fmla="*/ 485657 w 6309432"/>
              <a:gd name="connsiteY5" fmla="*/ 6379 h 4701666"/>
              <a:gd name="connsiteX0" fmla="*/ 5880615 w 6309432"/>
              <a:gd name="connsiteY0" fmla="*/ 25518 h 4695287"/>
              <a:gd name="connsiteX1" fmla="*/ 6309432 w 6309432"/>
              <a:gd name="connsiteY1" fmla="*/ 21709 h 4695287"/>
              <a:gd name="connsiteX2" fmla="*/ 6309432 w 6309432"/>
              <a:gd name="connsiteY2" fmla="*/ 4695287 h 4695287"/>
              <a:gd name="connsiteX3" fmla="*/ 0 w 6309432"/>
              <a:gd name="connsiteY3" fmla="*/ 4695287 h 4695287"/>
              <a:gd name="connsiteX4" fmla="*/ 0 w 6309432"/>
              <a:gd name="connsiteY4" fmla="*/ 21709 h 4695287"/>
              <a:gd name="connsiteX5" fmla="*/ 485657 w 6309432"/>
              <a:gd name="connsiteY5" fmla="*/ 0 h 4695287"/>
              <a:gd name="connsiteX0" fmla="*/ 5880615 w 6309432"/>
              <a:gd name="connsiteY0" fmla="*/ 46783 h 4716552"/>
              <a:gd name="connsiteX1" fmla="*/ 6309432 w 6309432"/>
              <a:gd name="connsiteY1" fmla="*/ 42974 h 4716552"/>
              <a:gd name="connsiteX2" fmla="*/ 6309432 w 6309432"/>
              <a:gd name="connsiteY2" fmla="*/ 4716552 h 4716552"/>
              <a:gd name="connsiteX3" fmla="*/ 0 w 6309432"/>
              <a:gd name="connsiteY3" fmla="*/ 4716552 h 4716552"/>
              <a:gd name="connsiteX4" fmla="*/ 0 w 6309432"/>
              <a:gd name="connsiteY4" fmla="*/ 42974 h 4716552"/>
              <a:gd name="connsiteX5" fmla="*/ 315536 w 6309432"/>
              <a:gd name="connsiteY5" fmla="*/ 0 h 4716552"/>
              <a:gd name="connsiteX0" fmla="*/ 5880615 w 6309432"/>
              <a:gd name="connsiteY0" fmla="*/ 4253 h 4674022"/>
              <a:gd name="connsiteX1" fmla="*/ 6309432 w 6309432"/>
              <a:gd name="connsiteY1" fmla="*/ 444 h 4674022"/>
              <a:gd name="connsiteX2" fmla="*/ 6309432 w 6309432"/>
              <a:gd name="connsiteY2" fmla="*/ 4674022 h 4674022"/>
              <a:gd name="connsiteX3" fmla="*/ 0 w 6309432"/>
              <a:gd name="connsiteY3" fmla="*/ 4674022 h 4674022"/>
              <a:gd name="connsiteX4" fmla="*/ 0 w 6309432"/>
              <a:gd name="connsiteY4" fmla="*/ 444 h 4674022"/>
              <a:gd name="connsiteX5" fmla="*/ 315536 w 6309432"/>
              <a:gd name="connsiteY5" fmla="*/ 0 h 4674022"/>
              <a:gd name="connsiteX0" fmla="*/ 6018838 w 6309432"/>
              <a:gd name="connsiteY0" fmla="*/ 4253 h 4674022"/>
              <a:gd name="connsiteX1" fmla="*/ 6309432 w 6309432"/>
              <a:gd name="connsiteY1" fmla="*/ 444 h 4674022"/>
              <a:gd name="connsiteX2" fmla="*/ 6309432 w 6309432"/>
              <a:gd name="connsiteY2" fmla="*/ 4674022 h 4674022"/>
              <a:gd name="connsiteX3" fmla="*/ 0 w 6309432"/>
              <a:gd name="connsiteY3" fmla="*/ 4674022 h 4674022"/>
              <a:gd name="connsiteX4" fmla="*/ 0 w 6309432"/>
              <a:gd name="connsiteY4" fmla="*/ 444 h 4674022"/>
              <a:gd name="connsiteX5" fmla="*/ 315536 w 6309432"/>
              <a:gd name="connsiteY5" fmla="*/ 0 h 467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09432" h="4674022">
                <a:moveTo>
                  <a:pt x="6018838" y="4253"/>
                </a:moveTo>
                <a:lnTo>
                  <a:pt x="6309432" y="444"/>
                </a:lnTo>
                <a:lnTo>
                  <a:pt x="6309432" y="4674022"/>
                </a:lnTo>
                <a:lnTo>
                  <a:pt x="0" y="4674022"/>
                </a:lnTo>
                <a:lnTo>
                  <a:pt x="0" y="444"/>
                </a:lnTo>
                <a:lnTo>
                  <a:pt x="315536" y="0"/>
                </a:lnTo>
              </a:path>
            </a:pathLst>
          </a:custGeom>
          <a:no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1" name="箭头: 五边形 50">
            <a:extLst>
              <a:ext uri="{FF2B5EF4-FFF2-40B4-BE49-F238E27FC236}">
                <a16:creationId xmlns:a16="http://schemas.microsoft.com/office/drawing/2014/main" id="{6FDFE335-5245-6A8C-C339-9913E1330055}"/>
              </a:ext>
            </a:extLst>
          </p:cNvPr>
          <p:cNvSpPr/>
          <p:nvPr/>
        </p:nvSpPr>
        <p:spPr>
          <a:xfrm>
            <a:off x="9746808" y="1011480"/>
            <a:ext cx="104774" cy="275770"/>
          </a:xfrm>
          <a:prstGeom prst="homePlate">
            <a:avLst/>
          </a:prstGeom>
          <a:solidFill>
            <a:srgbClr val="19A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6" name="箭头: 五边形 55">
            <a:extLst>
              <a:ext uri="{FF2B5EF4-FFF2-40B4-BE49-F238E27FC236}">
                <a16:creationId xmlns:a16="http://schemas.microsoft.com/office/drawing/2014/main" id="{E3C251D4-ED59-00D7-2571-1B0D46B35B06}"/>
              </a:ext>
            </a:extLst>
          </p:cNvPr>
          <p:cNvSpPr/>
          <p:nvPr/>
        </p:nvSpPr>
        <p:spPr>
          <a:xfrm flipH="1">
            <a:off x="6836231" y="983251"/>
            <a:ext cx="104774" cy="275769"/>
          </a:xfrm>
          <a:prstGeom prst="homePlate">
            <a:avLst/>
          </a:prstGeom>
          <a:solidFill>
            <a:srgbClr val="19A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7" name="文本框 56">
            <a:extLst>
              <a:ext uri="{FF2B5EF4-FFF2-40B4-BE49-F238E27FC236}">
                <a16:creationId xmlns:a16="http://schemas.microsoft.com/office/drawing/2014/main" id="{2E56538C-4E37-5916-70C7-BD92DD2CBBFE}"/>
              </a:ext>
            </a:extLst>
          </p:cNvPr>
          <p:cNvSpPr txBox="1"/>
          <p:nvPr/>
        </p:nvSpPr>
        <p:spPr>
          <a:xfrm>
            <a:off x="6107349" y="947097"/>
            <a:ext cx="4402659" cy="338554"/>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13867A"/>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创新带来的患者获益</a:t>
            </a:r>
          </a:p>
        </p:txBody>
      </p:sp>
      <p:sp>
        <p:nvSpPr>
          <p:cNvPr id="12" name="流程图: 可选过程 11">
            <a:extLst>
              <a:ext uri="{FF2B5EF4-FFF2-40B4-BE49-F238E27FC236}">
                <a16:creationId xmlns:a16="http://schemas.microsoft.com/office/drawing/2014/main" id="{823C779C-E577-BAEE-2E65-527E81A6E4DB}"/>
              </a:ext>
            </a:extLst>
          </p:cNvPr>
          <p:cNvSpPr/>
          <p:nvPr/>
        </p:nvSpPr>
        <p:spPr>
          <a:xfrm>
            <a:off x="1844244" y="61587"/>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lumMod val="75000"/>
                </a:prstClr>
              </a:solidFill>
              <a:effectLst/>
              <a:uLnTx/>
              <a:uFillTx/>
              <a:latin typeface="Arial"/>
              <a:ea typeface="黑体" panose="02010609060101010101" pitchFamily="49" charset="-122"/>
              <a:cs typeface="+mn-cs"/>
            </a:endParaRPr>
          </a:p>
        </p:txBody>
      </p:sp>
      <p:sp>
        <p:nvSpPr>
          <p:cNvPr id="23" name="文本框 22">
            <a:extLst>
              <a:ext uri="{FF2B5EF4-FFF2-40B4-BE49-F238E27FC236}">
                <a16:creationId xmlns:a16="http://schemas.microsoft.com/office/drawing/2014/main" id="{385D9C03-7494-A118-9995-DB55982902F5}"/>
              </a:ext>
            </a:extLst>
          </p:cNvPr>
          <p:cNvSpPr txBox="1"/>
          <p:nvPr/>
        </p:nvSpPr>
        <p:spPr>
          <a:xfrm>
            <a:off x="2108985" y="79331"/>
            <a:ext cx="1005403"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200" normalizeH="0" baseline="0" noProof="0" dirty="0">
                <a:ln>
                  <a:noFill/>
                </a:ln>
                <a:solidFill>
                  <a:prstClr val="white">
                    <a:lumMod val="75000"/>
                  </a:prstClr>
                </a:solidFill>
                <a:effectLst/>
                <a:uLnTx/>
                <a:uFillTx/>
                <a:latin typeface="Arial"/>
                <a:ea typeface="黑体" panose="02010609060101010101" pitchFamily="49" charset="-122"/>
                <a:cs typeface="+mn-cs"/>
              </a:rPr>
              <a:t>基本信息</a:t>
            </a:r>
          </a:p>
        </p:txBody>
      </p:sp>
      <p:sp>
        <p:nvSpPr>
          <p:cNvPr id="31" name="流程图: 可选过程 30">
            <a:extLst>
              <a:ext uri="{FF2B5EF4-FFF2-40B4-BE49-F238E27FC236}">
                <a16:creationId xmlns:a16="http://schemas.microsoft.com/office/drawing/2014/main" id="{678ECE7A-A62A-BDDE-213B-A34064D0F5A1}"/>
              </a:ext>
            </a:extLst>
          </p:cNvPr>
          <p:cNvSpPr/>
          <p:nvPr/>
        </p:nvSpPr>
        <p:spPr>
          <a:xfrm>
            <a:off x="5219648" y="87559"/>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lumMod val="75000"/>
                </a:prstClr>
              </a:solidFill>
              <a:effectLst/>
              <a:uLnTx/>
              <a:uFillTx/>
              <a:latin typeface="Arial"/>
              <a:ea typeface="黑体" panose="02010609060101010101" pitchFamily="49" charset="-122"/>
              <a:cs typeface="+mn-cs"/>
            </a:endParaRPr>
          </a:p>
        </p:txBody>
      </p:sp>
      <p:sp>
        <p:nvSpPr>
          <p:cNvPr id="34" name="文本框 33">
            <a:extLst>
              <a:ext uri="{FF2B5EF4-FFF2-40B4-BE49-F238E27FC236}">
                <a16:creationId xmlns:a16="http://schemas.microsoft.com/office/drawing/2014/main" id="{F9C971AA-17FE-3621-6E1D-4F7CDE686C21}"/>
              </a:ext>
            </a:extLst>
          </p:cNvPr>
          <p:cNvSpPr txBox="1"/>
          <p:nvPr/>
        </p:nvSpPr>
        <p:spPr>
          <a:xfrm>
            <a:off x="5556404" y="64914"/>
            <a:ext cx="80021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200" normalizeH="0" baseline="0" noProof="0" dirty="0">
                <a:ln>
                  <a:noFill/>
                </a:ln>
                <a:solidFill>
                  <a:prstClr val="white">
                    <a:lumMod val="75000"/>
                  </a:prstClr>
                </a:solidFill>
                <a:effectLst/>
                <a:uLnTx/>
                <a:uFillTx/>
                <a:latin typeface="Arial"/>
                <a:ea typeface="黑体" panose="02010609060101010101" pitchFamily="49" charset="-122"/>
                <a:cs typeface="+mn-cs"/>
              </a:rPr>
              <a:t>有效性</a:t>
            </a:r>
          </a:p>
        </p:txBody>
      </p:sp>
      <p:sp>
        <p:nvSpPr>
          <p:cNvPr id="58" name="流程图: 可选过程 57">
            <a:extLst>
              <a:ext uri="{FF2B5EF4-FFF2-40B4-BE49-F238E27FC236}">
                <a16:creationId xmlns:a16="http://schemas.microsoft.com/office/drawing/2014/main" id="{711A30BC-726C-89B4-2109-6D58A08BF3CD}"/>
              </a:ext>
            </a:extLst>
          </p:cNvPr>
          <p:cNvSpPr/>
          <p:nvPr/>
        </p:nvSpPr>
        <p:spPr>
          <a:xfrm>
            <a:off x="3513214" y="72873"/>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lumMod val="75000"/>
                </a:prstClr>
              </a:solidFill>
              <a:effectLst/>
              <a:uLnTx/>
              <a:uFillTx/>
              <a:latin typeface="Arial"/>
              <a:ea typeface="黑体" panose="02010609060101010101" pitchFamily="49" charset="-122"/>
              <a:cs typeface="+mn-cs"/>
            </a:endParaRPr>
          </a:p>
        </p:txBody>
      </p:sp>
      <p:sp>
        <p:nvSpPr>
          <p:cNvPr id="60" name="文本框 59">
            <a:extLst>
              <a:ext uri="{FF2B5EF4-FFF2-40B4-BE49-F238E27FC236}">
                <a16:creationId xmlns:a16="http://schemas.microsoft.com/office/drawing/2014/main" id="{760BBCD7-D0ED-A7BB-0C09-1E6A525EFEF4}"/>
              </a:ext>
            </a:extLst>
          </p:cNvPr>
          <p:cNvSpPr txBox="1"/>
          <p:nvPr/>
        </p:nvSpPr>
        <p:spPr>
          <a:xfrm>
            <a:off x="3880547" y="86184"/>
            <a:ext cx="80021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200" normalizeH="0" baseline="0" noProof="0" dirty="0">
                <a:ln>
                  <a:noFill/>
                </a:ln>
                <a:solidFill>
                  <a:prstClr val="white">
                    <a:lumMod val="75000"/>
                  </a:prstClr>
                </a:solidFill>
                <a:effectLst/>
                <a:uLnTx/>
                <a:uFillTx/>
                <a:latin typeface="Arial"/>
                <a:ea typeface="黑体" panose="02010609060101010101" pitchFamily="49" charset="-122"/>
                <a:cs typeface="+mn-cs"/>
              </a:rPr>
              <a:t>安全性</a:t>
            </a:r>
          </a:p>
        </p:txBody>
      </p:sp>
      <p:sp>
        <p:nvSpPr>
          <p:cNvPr id="62" name="流程图: 可选过程 61">
            <a:extLst>
              <a:ext uri="{FF2B5EF4-FFF2-40B4-BE49-F238E27FC236}">
                <a16:creationId xmlns:a16="http://schemas.microsoft.com/office/drawing/2014/main" id="{9D7F83FC-727E-AC56-2A85-B6DE3D21F304}"/>
              </a:ext>
            </a:extLst>
          </p:cNvPr>
          <p:cNvSpPr/>
          <p:nvPr/>
        </p:nvSpPr>
        <p:spPr>
          <a:xfrm>
            <a:off x="8618743" y="87559"/>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lumMod val="75000"/>
                </a:prstClr>
              </a:solidFill>
              <a:effectLst/>
              <a:uLnTx/>
              <a:uFillTx/>
              <a:latin typeface="Arial"/>
              <a:ea typeface="黑体" panose="02010609060101010101" pitchFamily="49" charset="-122"/>
              <a:cs typeface="+mn-cs"/>
            </a:endParaRPr>
          </a:p>
        </p:txBody>
      </p:sp>
      <p:sp>
        <p:nvSpPr>
          <p:cNvPr id="63" name="文本框 62">
            <a:extLst>
              <a:ext uri="{FF2B5EF4-FFF2-40B4-BE49-F238E27FC236}">
                <a16:creationId xmlns:a16="http://schemas.microsoft.com/office/drawing/2014/main" id="{D319441C-3742-4215-93DD-8B66F86B12B0}"/>
              </a:ext>
            </a:extLst>
          </p:cNvPr>
          <p:cNvSpPr txBox="1"/>
          <p:nvPr/>
        </p:nvSpPr>
        <p:spPr>
          <a:xfrm>
            <a:off x="8958871" y="86184"/>
            <a:ext cx="80021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200" normalizeH="0" baseline="0" noProof="0" dirty="0">
                <a:ln>
                  <a:noFill/>
                </a:ln>
                <a:solidFill>
                  <a:prstClr val="white">
                    <a:lumMod val="75000"/>
                  </a:prstClr>
                </a:solidFill>
                <a:effectLst/>
                <a:uLnTx/>
                <a:uFillTx/>
                <a:latin typeface="Arial"/>
                <a:ea typeface="黑体" panose="02010609060101010101" pitchFamily="49" charset="-122"/>
                <a:cs typeface="+mn-cs"/>
              </a:rPr>
              <a:t>公平性</a:t>
            </a:r>
          </a:p>
        </p:txBody>
      </p:sp>
      <p:pic>
        <p:nvPicPr>
          <p:cNvPr id="30" name="图片 29">
            <a:extLst>
              <a:ext uri="{FF2B5EF4-FFF2-40B4-BE49-F238E27FC236}">
                <a16:creationId xmlns:a16="http://schemas.microsoft.com/office/drawing/2014/main" id="{0C904D48-B9D0-6A38-C082-255E1890A813}"/>
              </a:ext>
            </a:extLst>
          </p:cNvPr>
          <p:cNvPicPr>
            <a:picLocks noChangeAspect="1"/>
          </p:cNvPicPr>
          <p:nvPr/>
        </p:nvPicPr>
        <p:blipFill>
          <a:blip r:embed="rId3"/>
          <a:stretch>
            <a:fillRect/>
          </a:stretch>
        </p:blipFill>
        <p:spPr>
          <a:xfrm>
            <a:off x="1691690" y="2504729"/>
            <a:ext cx="1511378" cy="1263715"/>
          </a:xfrm>
          <a:prstGeom prst="rect">
            <a:avLst/>
          </a:prstGeom>
        </p:spPr>
      </p:pic>
      <p:sp>
        <p:nvSpPr>
          <p:cNvPr id="35" name="文本占位符 2">
            <a:extLst>
              <a:ext uri="{FF2B5EF4-FFF2-40B4-BE49-F238E27FC236}">
                <a16:creationId xmlns:a16="http://schemas.microsoft.com/office/drawing/2014/main" id="{E0DA5ABF-AF18-B679-6882-B7822FA0E6CC}"/>
              </a:ext>
            </a:extLst>
          </p:cNvPr>
          <p:cNvSpPr txBox="1">
            <a:spLocks/>
          </p:cNvSpPr>
          <p:nvPr/>
        </p:nvSpPr>
        <p:spPr>
          <a:xfrm>
            <a:off x="3257590" y="2624004"/>
            <a:ext cx="2765491" cy="1399632"/>
          </a:xfrm>
          <a:prstGeom prst="rect">
            <a:avLst/>
          </a:prstGeom>
        </p:spPr>
        <p:txBody>
          <a:bodyPr vert="horz" lIns="0" tIns="0" rIns="0" bIns="0" rtlCol="0">
            <a:noAutofit/>
          </a:bodyPr>
          <a:lstStyle>
            <a:lvl1pPr marL="285750" indent="-285750" algn="l" defTabSz="914400" rtl="0" eaLnBrk="1" latinLnBrk="0" hangingPunct="1">
              <a:lnSpc>
                <a:spcPct val="150000"/>
              </a:lnSpc>
              <a:spcBef>
                <a:spcPts val="0"/>
              </a:spcBef>
              <a:buFont typeface="Arial" panose="020B0604020202020204" pitchFamily="34" charset="0"/>
              <a:buChar char="•"/>
              <a:defRPr sz="1600" kern="1200">
                <a:solidFill>
                  <a:schemeClr val="dk1">
                    <a:lumMod val="100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dk1">
                    <a:lumMod val="100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dk1">
                    <a:lumMod val="100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dk1">
                    <a:lumMod val="100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dk1">
                    <a:lumMod val="10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1050" b="1" i="0" u="none" strike="noStrike" kern="1200" cap="none" spc="0" normalizeH="0" baseline="0" noProof="0" dirty="0">
                <a:ln>
                  <a:noFill/>
                </a:ln>
                <a:solidFill>
                  <a:schemeClr val="tx1"/>
                </a:solidFill>
                <a:effectLst/>
                <a:uLnTx/>
                <a:uFillTx/>
                <a:latin typeface="微软雅黑"/>
                <a:ea typeface="黑体" panose="02010609060101010101" pitchFamily="49" charset="-122"/>
                <a:cs typeface="+mn-cs"/>
              </a:rPr>
              <a:t>A</a:t>
            </a:r>
            <a:r>
              <a:rPr kumimoji="0" lang="zh-CN" altLang="en-US" sz="1050" b="0" i="0" u="none" strike="noStrike" kern="1200" cap="none" spc="0" normalizeH="0" baseline="0" noProof="0" dirty="0">
                <a:ln>
                  <a:noFill/>
                </a:ln>
                <a:solidFill>
                  <a:schemeClr val="tx1"/>
                </a:solidFill>
                <a:effectLst/>
                <a:uLnTx/>
                <a:uFillTx/>
                <a:latin typeface="微软雅黑"/>
                <a:ea typeface="黑体" panose="02010609060101010101" pitchFamily="49" charset="-122"/>
                <a:cs typeface="+mn-cs"/>
              </a:rPr>
              <a:t> 丙烯酰胺侧链</a:t>
            </a:r>
            <a:endParaRPr kumimoji="0" lang="en-US" altLang="zh-CN" sz="1050" b="0" i="0" u="none" strike="noStrike" kern="1200" cap="none" spc="0" normalizeH="0" baseline="0" noProof="0" dirty="0">
              <a:ln>
                <a:noFill/>
              </a:ln>
              <a:solidFill>
                <a:schemeClr val="tx1"/>
              </a:solidFill>
              <a:effectLst/>
              <a:uLnTx/>
              <a:uFillTx/>
              <a:latin typeface="微软雅黑"/>
              <a:ea typeface="黑体" panose="02010609060101010101" pitchFamily="49" charset="-122"/>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1050" b="1" i="0" u="none" strike="noStrike" kern="1200" cap="none" spc="0" normalizeH="0" baseline="0" noProof="0" dirty="0">
                <a:ln>
                  <a:noFill/>
                </a:ln>
                <a:solidFill>
                  <a:schemeClr val="tx1"/>
                </a:solidFill>
                <a:effectLst/>
                <a:uLnTx/>
                <a:uFillTx/>
                <a:latin typeface="微软雅黑"/>
                <a:ea typeface="黑体" panose="02010609060101010101" pitchFamily="49" charset="-122"/>
                <a:cs typeface="+mn-cs"/>
              </a:rPr>
              <a:t>B</a:t>
            </a:r>
            <a:r>
              <a:rPr kumimoji="0" lang="en-US" altLang="zh-CN" sz="1050" b="0" i="0" u="none" strike="noStrike" kern="1200" cap="none" spc="0" normalizeH="0" baseline="0" noProof="0" dirty="0">
                <a:ln>
                  <a:noFill/>
                </a:ln>
                <a:solidFill>
                  <a:schemeClr val="tx1"/>
                </a:solidFill>
                <a:effectLst/>
                <a:uLnTx/>
                <a:uFillTx/>
                <a:latin typeface="微软雅黑"/>
                <a:ea typeface="黑体" panose="02010609060101010101" pitchFamily="49" charset="-122"/>
                <a:cs typeface="+mn-cs"/>
              </a:rPr>
              <a:t> </a:t>
            </a:r>
            <a:r>
              <a:rPr kumimoji="0" lang="zh-CN" altLang="en-US" sz="1050" b="0" i="0" u="none" strike="noStrike" kern="1200" cap="none" spc="0" normalizeH="0" baseline="0" noProof="0" dirty="0">
                <a:ln>
                  <a:noFill/>
                </a:ln>
                <a:solidFill>
                  <a:schemeClr val="tx1"/>
                </a:solidFill>
                <a:effectLst/>
                <a:uLnTx/>
                <a:uFillTx/>
                <a:latin typeface="微软雅黑"/>
                <a:ea typeface="黑体" panose="02010609060101010101" pitchFamily="49" charset="-122"/>
                <a:cs typeface="+mn-cs"/>
              </a:rPr>
              <a:t>氯取代吡啶酮</a:t>
            </a:r>
            <a:endParaRPr kumimoji="0" lang="en-US" altLang="zh-CN" sz="1050" b="0" i="0" u="none" strike="noStrike" kern="1200" cap="none" spc="0" normalizeH="0" baseline="0" noProof="0" dirty="0">
              <a:ln>
                <a:noFill/>
              </a:ln>
              <a:solidFill>
                <a:schemeClr val="tx1"/>
              </a:solidFill>
              <a:effectLst/>
              <a:uLnTx/>
              <a:uFillTx/>
              <a:latin typeface="微软雅黑"/>
              <a:ea typeface="黑体" panose="02010609060101010101" pitchFamily="49" charset="-122"/>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1050" b="1" i="0" u="none" strike="noStrike" kern="1200" cap="none" spc="0" normalizeH="0" baseline="0" noProof="0" dirty="0">
                <a:ln>
                  <a:noFill/>
                </a:ln>
                <a:solidFill>
                  <a:schemeClr val="tx1"/>
                </a:solidFill>
                <a:effectLst/>
                <a:uLnTx/>
                <a:uFillTx/>
                <a:latin typeface="微软雅黑"/>
                <a:ea typeface="黑体" panose="02010609060101010101" pitchFamily="49" charset="-122"/>
                <a:cs typeface="+mn-cs"/>
              </a:rPr>
              <a:t>C</a:t>
            </a:r>
            <a:r>
              <a:rPr kumimoji="0" lang="en-US" altLang="zh-CN" sz="1050" b="0" i="0" u="none" strike="noStrike" kern="1200" cap="none" spc="0" normalizeH="0" baseline="0" noProof="0" dirty="0">
                <a:ln>
                  <a:noFill/>
                </a:ln>
                <a:solidFill>
                  <a:schemeClr val="tx1"/>
                </a:solidFill>
                <a:effectLst/>
                <a:uLnTx/>
                <a:uFillTx/>
                <a:latin typeface="微软雅黑"/>
                <a:ea typeface="黑体" panose="02010609060101010101" pitchFamily="49" charset="-122"/>
                <a:cs typeface="+mn-cs"/>
              </a:rPr>
              <a:t> </a:t>
            </a:r>
            <a:r>
              <a:rPr kumimoji="0" lang="zh-CN" altLang="en-US" sz="1050" b="0" i="0" u="none" strike="noStrike" kern="1200" cap="none" spc="0" normalizeH="0" baseline="0" noProof="0" dirty="0">
                <a:ln>
                  <a:noFill/>
                </a:ln>
                <a:solidFill>
                  <a:schemeClr val="tx1"/>
                </a:solidFill>
                <a:effectLst/>
                <a:uLnTx/>
                <a:uFillTx/>
                <a:latin typeface="微软雅黑"/>
                <a:ea typeface="黑体" panose="02010609060101010101" pitchFamily="49" charset="-122"/>
                <a:cs typeface="+mn-cs"/>
              </a:rPr>
              <a:t>四氟苯胺</a:t>
            </a:r>
            <a:endParaRPr kumimoji="0" lang="en-US" altLang="zh-CN" sz="1050" b="0" i="0" u="none" strike="noStrike" kern="1200" cap="none" spc="0" normalizeH="0" baseline="0" noProof="0" dirty="0">
              <a:ln>
                <a:noFill/>
              </a:ln>
              <a:solidFill>
                <a:schemeClr val="tx1"/>
              </a:solidFill>
              <a:effectLst/>
              <a:uLnTx/>
              <a:uFillTx/>
              <a:latin typeface="微软雅黑"/>
              <a:ea typeface="黑体" panose="02010609060101010101" pitchFamily="49" charset="-122"/>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1050" b="1" i="0" u="none" strike="noStrike" kern="1200" cap="none" spc="0" normalizeH="0" baseline="0" noProof="0" dirty="0">
                <a:ln>
                  <a:noFill/>
                </a:ln>
                <a:solidFill>
                  <a:srgbClr val="000000">
                    <a:lumMod val="100000"/>
                  </a:srgbClr>
                </a:solidFill>
                <a:effectLst/>
                <a:uLnTx/>
                <a:uFillTx/>
                <a:latin typeface="微软雅黑"/>
                <a:ea typeface="黑体" panose="02010609060101010101" pitchFamily="49" charset="-122"/>
                <a:cs typeface="+mn-cs"/>
              </a:rPr>
              <a:t>D</a:t>
            </a:r>
            <a:r>
              <a:rPr kumimoji="0" lang="en-US" altLang="zh-CN" sz="1050" b="0" i="0" u="none" strike="noStrike" kern="1200" cap="none" spc="0" normalizeH="0" baseline="0" noProof="0" dirty="0">
                <a:ln>
                  <a:noFill/>
                </a:ln>
                <a:solidFill>
                  <a:srgbClr val="000000">
                    <a:lumMod val="100000"/>
                  </a:srgbClr>
                </a:solidFill>
                <a:effectLst/>
                <a:uLnTx/>
                <a:uFillTx/>
                <a:latin typeface="微软雅黑"/>
                <a:ea typeface="黑体" panose="02010609060101010101" pitchFamily="49" charset="-122"/>
                <a:cs typeface="+mn-cs"/>
              </a:rPr>
              <a:t> </a:t>
            </a:r>
            <a:r>
              <a:rPr kumimoji="0" lang="zh-CN" altLang="en-US" sz="1050" b="0" i="0" u="none" strike="noStrike" kern="1200" cap="none" spc="0" normalizeH="0" baseline="0" noProof="0" dirty="0">
                <a:ln>
                  <a:noFill/>
                </a:ln>
                <a:solidFill>
                  <a:srgbClr val="000000">
                    <a:lumMod val="100000"/>
                  </a:srgbClr>
                </a:solidFill>
                <a:effectLst/>
                <a:uLnTx/>
                <a:uFillTx/>
                <a:latin typeface="微软雅黑"/>
                <a:ea typeface="黑体" panose="02010609060101010101" pitchFamily="49" charset="-122"/>
                <a:cs typeface="+mn-cs"/>
              </a:rPr>
              <a:t>异丙基吡啶环（椅式构象）</a:t>
            </a:r>
          </a:p>
        </p:txBody>
      </p:sp>
      <p:pic>
        <p:nvPicPr>
          <p:cNvPr id="37" name="图片 36">
            <a:extLst>
              <a:ext uri="{FF2B5EF4-FFF2-40B4-BE49-F238E27FC236}">
                <a16:creationId xmlns:a16="http://schemas.microsoft.com/office/drawing/2014/main" id="{A55602B9-1409-0373-D506-978C08657B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1690" y="4404090"/>
            <a:ext cx="3434397" cy="939172"/>
          </a:xfrm>
          <a:prstGeom prst="rect">
            <a:avLst/>
          </a:prstGeom>
          <a:effectLst>
            <a:outerShdw blurRad="50800" dist="38100" dir="2700000" algn="tl" rotWithShape="0">
              <a:prstClr val="black">
                <a:alpha val="40000"/>
              </a:prstClr>
            </a:outerShdw>
          </a:effectLst>
        </p:spPr>
      </p:pic>
      <p:sp>
        <p:nvSpPr>
          <p:cNvPr id="38" name="文本占位符 2">
            <a:extLst>
              <a:ext uri="{FF2B5EF4-FFF2-40B4-BE49-F238E27FC236}">
                <a16:creationId xmlns:a16="http://schemas.microsoft.com/office/drawing/2014/main" id="{C4747C1C-BD88-37F3-D0D5-D09C58D6D99A}"/>
              </a:ext>
            </a:extLst>
          </p:cNvPr>
          <p:cNvSpPr txBox="1">
            <a:spLocks/>
          </p:cNvSpPr>
          <p:nvPr/>
        </p:nvSpPr>
        <p:spPr>
          <a:xfrm>
            <a:off x="2003011" y="5517078"/>
            <a:ext cx="2683365" cy="612097"/>
          </a:xfrm>
          <a:prstGeom prst="rect">
            <a:avLst/>
          </a:prstGeom>
        </p:spPr>
        <p:txBody>
          <a:bodyPr vert="horz" lIns="0" tIns="0" rIns="0" bIns="0" rtlCol="0">
            <a:noAutofit/>
          </a:bodyPr>
          <a:lstStyle>
            <a:lvl1pPr marL="285750" indent="-285750" algn="l" defTabSz="914400" rtl="0" eaLnBrk="1" latinLnBrk="0" hangingPunct="1">
              <a:lnSpc>
                <a:spcPct val="150000"/>
              </a:lnSpc>
              <a:spcBef>
                <a:spcPts val="0"/>
              </a:spcBef>
              <a:buFont typeface="Arial" panose="020B0604020202020204" pitchFamily="34" charset="0"/>
              <a:buChar char="•"/>
              <a:defRPr sz="1600" kern="1200">
                <a:solidFill>
                  <a:schemeClr val="dk1">
                    <a:lumMod val="100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dk1">
                    <a:lumMod val="100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dk1">
                    <a:lumMod val="100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dk1">
                    <a:lumMod val="100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dk1">
                    <a:lumMod val="10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zh-CN" altLang="en-US" sz="1200" b="0" i="0" u="none" strike="noStrike" kern="1200" cap="none" spc="0" normalizeH="0" baseline="0" noProof="0" dirty="0">
                <a:ln>
                  <a:noFill/>
                </a:ln>
                <a:solidFill>
                  <a:srgbClr val="000000">
                    <a:lumMod val="100000"/>
                  </a:srgbClr>
                </a:solidFill>
                <a:effectLst/>
                <a:uLnTx/>
                <a:uFillTx/>
                <a:latin typeface="微软雅黑"/>
                <a:ea typeface="黑体" panose="02010609060101010101" pitchFamily="49" charset="-122"/>
                <a:cs typeface="+mn-cs"/>
              </a:rPr>
              <a:t>戈来雷塞晶型示意图</a:t>
            </a:r>
            <a:endParaRPr kumimoji="0" lang="en-US" altLang="zh-CN" sz="1200" b="0" i="0" u="none" strike="noStrike" kern="1200" cap="none" spc="0" normalizeH="0" baseline="0" noProof="0" dirty="0">
              <a:ln>
                <a:noFill/>
              </a:ln>
              <a:solidFill>
                <a:srgbClr val="000000">
                  <a:lumMod val="100000"/>
                </a:srgbClr>
              </a:solidFill>
              <a:effectLst/>
              <a:uLnTx/>
              <a:uFillTx/>
              <a:latin typeface="微软雅黑"/>
              <a:ea typeface="黑体" panose="02010609060101010101" pitchFamily="49" charset="-122"/>
              <a:cs typeface="+mn-cs"/>
            </a:endParaRPr>
          </a:p>
          <a:p>
            <a:pPr marL="0" marR="0" lvl="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zh-CN" altLang="en-US" sz="1200" b="0" i="0" u="none" strike="noStrike" kern="1200" cap="none" spc="0" normalizeH="0" baseline="0" noProof="0" dirty="0">
                <a:ln>
                  <a:noFill/>
                </a:ln>
                <a:solidFill>
                  <a:srgbClr val="000000">
                    <a:lumMod val="100000"/>
                  </a:srgbClr>
                </a:solidFill>
                <a:effectLst/>
                <a:uLnTx/>
                <a:uFillTx/>
                <a:latin typeface="微软雅黑"/>
                <a:ea typeface="黑体" panose="02010609060101010101" pitchFamily="49" charset="-122"/>
                <a:cs typeface="+mn-cs"/>
              </a:rPr>
              <a:t>（戈来雷塞 </a:t>
            </a:r>
            <a:r>
              <a:rPr kumimoji="0" lang="en-US" altLang="zh-CN" sz="1200" b="0" i="0" u="none" strike="noStrike" kern="1200" cap="none" spc="0" normalizeH="0" baseline="0" noProof="0" dirty="0">
                <a:ln>
                  <a:noFill/>
                </a:ln>
                <a:solidFill>
                  <a:srgbClr val="000000">
                    <a:lumMod val="100000"/>
                  </a:srgbClr>
                </a:solidFill>
                <a:effectLst/>
                <a:uLnTx/>
                <a:uFillTx/>
                <a:latin typeface="微软雅黑"/>
                <a:ea typeface="黑体" panose="02010609060101010101" pitchFamily="49" charset="-122"/>
                <a:cs typeface="+mn-cs"/>
              </a:rPr>
              <a:t>: </a:t>
            </a:r>
            <a:r>
              <a:rPr kumimoji="0" lang="zh-CN" altLang="en-US" sz="1200" b="0" i="0" u="none" strike="noStrike" kern="1200" cap="none" spc="0" normalizeH="0" baseline="0" noProof="0" dirty="0">
                <a:ln>
                  <a:noFill/>
                </a:ln>
                <a:solidFill>
                  <a:srgbClr val="000000">
                    <a:lumMod val="100000"/>
                  </a:srgbClr>
                </a:solidFill>
                <a:effectLst/>
                <a:uLnTx/>
                <a:uFillTx/>
                <a:latin typeface="微软雅黑"/>
                <a:ea typeface="黑体" panose="02010609060101010101" pitchFamily="49" charset="-122"/>
                <a:cs typeface="+mn-cs"/>
              </a:rPr>
              <a:t>枸橼酸</a:t>
            </a:r>
            <a:r>
              <a:rPr kumimoji="0" lang="en-US" altLang="zh-CN" sz="1200" b="0" i="0" u="none" strike="noStrike" kern="1200" cap="none" spc="0" normalizeH="0" baseline="0" noProof="0" dirty="0">
                <a:ln>
                  <a:noFill/>
                </a:ln>
                <a:solidFill>
                  <a:srgbClr val="000000">
                    <a:lumMod val="100000"/>
                  </a:srgbClr>
                </a:solidFill>
                <a:effectLst/>
                <a:uLnTx/>
                <a:uFillTx/>
                <a:latin typeface="微软雅黑"/>
                <a:ea typeface="黑体" panose="02010609060101010101" pitchFamily="49" charset="-122"/>
                <a:cs typeface="+mn-cs"/>
              </a:rPr>
              <a:t>=2:1</a:t>
            </a:r>
            <a:r>
              <a:rPr kumimoji="0" lang="zh-CN" altLang="en-US" sz="1200" b="0" i="0" u="none" strike="noStrike" kern="1200" cap="none" spc="0" normalizeH="0" baseline="0" noProof="0" dirty="0">
                <a:ln>
                  <a:noFill/>
                </a:ln>
                <a:solidFill>
                  <a:srgbClr val="000000">
                    <a:lumMod val="100000"/>
                  </a:srgbClr>
                </a:solidFill>
                <a:effectLst/>
                <a:uLnTx/>
                <a:uFillTx/>
                <a:latin typeface="微软雅黑"/>
                <a:ea typeface="黑体" panose="02010609060101010101" pitchFamily="49" charset="-122"/>
                <a:cs typeface="+mn-cs"/>
              </a:rPr>
              <a:t>）</a:t>
            </a:r>
          </a:p>
        </p:txBody>
      </p:sp>
      <p:sp>
        <p:nvSpPr>
          <p:cNvPr id="41" name="矩形: 圆角 40">
            <a:extLst>
              <a:ext uri="{FF2B5EF4-FFF2-40B4-BE49-F238E27FC236}">
                <a16:creationId xmlns:a16="http://schemas.microsoft.com/office/drawing/2014/main" id="{D734957C-E207-BD0D-7421-FA078BF77ABA}"/>
              </a:ext>
            </a:extLst>
          </p:cNvPr>
          <p:cNvSpPr/>
          <p:nvPr/>
        </p:nvSpPr>
        <p:spPr>
          <a:xfrm>
            <a:off x="5594989" y="1866231"/>
            <a:ext cx="970387" cy="623269"/>
          </a:xfrm>
          <a:prstGeom prst="roundRect">
            <a:avLst/>
          </a:prstGeom>
          <a:solidFill>
            <a:srgbClr val="009999"/>
          </a:solidFill>
          <a:ln w="285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1800" b="0" i="0" u="none" strike="noStrike" kern="0" cap="none" spc="0" normalizeH="0" baseline="0" noProof="0" dirty="0">
                <a:ln>
                  <a:noFill/>
                </a:ln>
                <a:solidFill>
                  <a:prstClr val="white"/>
                </a:solidFill>
                <a:effectLst/>
                <a:uLnTx/>
                <a:uFillTx/>
                <a:latin typeface="微软雅黑"/>
                <a:ea typeface="微软雅黑"/>
                <a:cs typeface="+mn-cs"/>
              </a:rPr>
              <a:t>高活性</a:t>
            </a:r>
          </a:p>
        </p:txBody>
      </p:sp>
      <p:sp>
        <p:nvSpPr>
          <p:cNvPr id="48" name="矩形: 圆角 47">
            <a:extLst>
              <a:ext uri="{FF2B5EF4-FFF2-40B4-BE49-F238E27FC236}">
                <a16:creationId xmlns:a16="http://schemas.microsoft.com/office/drawing/2014/main" id="{0D6C6EDC-D77D-4513-7FD5-70BC45F4F6E5}"/>
              </a:ext>
            </a:extLst>
          </p:cNvPr>
          <p:cNvSpPr/>
          <p:nvPr/>
        </p:nvSpPr>
        <p:spPr>
          <a:xfrm>
            <a:off x="5571980" y="3280502"/>
            <a:ext cx="982398" cy="574872"/>
          </a:xfrm>
          <a:prstGeom prst="roundRect">
            <a:avLst/>
          </a:prstGeom>
          <a:solidFill>
            <a:srgbClr val="009999"/>
          </a:solidFill>
          <a:ln w="285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长维持</a:t>
            </a:r>
          </a:p>
        </p:txBody>
      </p:sp>
      <p:sp>
        <p:nvSpPr>
          <p:cNvPr id="55" name="矩形: 圆角 54">
            <a:extLst>
              <a:ext uri="{FF2B5EF4-FFF2-40B4-BE49-F238E27FC236}">
                <a16:creationId xmlns:a16="http://schemas.microsoft.com/office/drawing/2014/main" id="{D5C7A9F3-BA2A-EBE5-B537-82BE1B0F1AE1}"/>
              </a:ext>
            </a:extLst>
          </p:cNvPr>
          <p:cNvSpPr/>
          <p:nvPr/>
        </p:nvSpPr>
        <p:spPr>
          <a:xfrm>
            <a:off x="5583991" y="4680134"/>
            <a:ext cx="982398" cy="597346"/>
          </a:xfrm>
          <a:prstGeom prst="roundRect">
            <a:avLst/>
          </a:prstGeom>
          <a:solidFill>
            <a:srgbClr val="009999"/>
          </a:solidFill>
          <a:ln w="285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kern="0" dirty="0">
                <a:solidFill>
                  <a:prstClr val="white"/>
                </a:solidFill>
                <a:latin typeface="微软雅黑" panose="020B0503020204020204" pitchFamily="34" charset="-122"/>
                <a:ea typeface="微软雅黑" panose="020B0503020204020204" pitchFamily="34" charset="-122"/>
              </a:rPr>
              <a:t>轻</a:t>
            </a:r>
            <a:r>
              <a:rPr kumimoji="1"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刺激</a:t>
            </a:r>
          </a:p>
        </p:txBody>
      </p:sp>
      <p:sp>
        <p:nvSpPr>
          <p:cNvPr id="3" name="流程图: 可选过程 2">
            <a:extLst>
              <a:ext uri="{FF2B5EF4-FFF2-40B4-BE49-F238E27FC236}">
                <a16:creationId xmlns:a16="http://schemas.microsoft.com/office/drawing/2014/main" id="{DDE6C592-906D-8342-4014-FD67C97DBA0F}"/>
              </a:ext>
            </a:extLst>
          </p:cNvPr>
          <p:cNvSpPr/>
          <p:nvPr/>
        </p:nvSpPr>
        <p:spPr>
          <a:xfrm>
            <a:off x="6880759" y="87388"/>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lumMod val="75000"/>
                </a:prstClr>
              </a:solidFill>
              <a:effectLst/>
              <a:uLnTx/>
              <a:uFillTx/>
              <a:latin typeface="Arial"/>
              <a:ea typeface="黑体" panose="02010609060101010101" pitchFamily="49" charset="-122"/>
              <a:cs typeface="+mn-cs"/>
            </a:endParaRPr>
          </a:p>
        </p:txBody>
      </p:sp>
      <p:sp>
        <p:nvSpPr>
          <p:cNvPr id="6" name="文本框 5">
            <a:extLst>
              <a:ext uri="{FF2B5EF4-FFF2-40B4-BE49-F238E27FC236}">
                <a16:creationId xmlns:a16="http://schemas.microsoft.com/office/drawing/2014/main" id="{6BEC5155-E477-579E-C158-5DEAEF12B87F}"/>
              </a:ext>
            </a:extLst>
          </p:cNvPr>
          <p:cNvSpPr txBox="1"/>
          <p:nvPr/>
        </p:nvSpPr>
        <p:spPr>
          <a:xfrm>
            <a:off x="7238308" y="73961"/>
            <a:ext cx="80021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1" spc="200" dirty="0">
                <a:latin typeface="Arial"/>
                <a:ea typeface="黑体" panose="02010609060101010101" pitchFamily="49" charset="-122"/>
              </a:rPr>
              <a:t>创新</a:t>
            </a:r>
            <a:r>
              <a:rPr kumimoji="0" lang="zh-CN" altLang="en-US" sz="1400" b="1" i="0" u="none" strike="noStrike" kern="1200" cap="none" spc="200" normalizeH="0" baseline="0" noProof="0" dirty="0">
                <a:ln>
                  <a:noFill/>
                </a:ln>
                <a:effectLst/>
                <a:uLnTx/>
                <a:uFillTx/>
                <a:latin typeface="Arial"/>
                <a:ea typeface="黑体" panose="02010609060101010101" pitchFamily="49" charset="-122"/>
                <a:cs typeface="+mn-cs"/>
              </a:rPr>
              <a:t>性</a:t>
            </a:r>
          </a:p>
        </p:txBody>
      </p:sp>
      <p:sp>
        <p:nvSpPr>
          <p:cNvPr id="7" name="矩形: 圆角 6">
            <a:extLst>
              <a:ext uri="{FF2B5EF4-FFF2-40B4-BE49-F238E27FC236}">
                <a16:creationId xmlns:a16="http://schemas.microsoft.com/office/drawing/2014/main" id="{A65F0852-DAB2-6699-D7BF-6F31D4104831}"/>
              </a:ext>
            </a:extLst>
          </p:cNvPr>
          <p:cNvSpPr/>
          <p:nvPr/>
        </p:nvSpPr>
        <p:spPr>
          <a:xfrm>
            <a:off x="6567152" y="1460883"/>
            <a:ext cx="4561095" cy="1399631"/>
          </a:xfrm>
          <a:prstGeom prst="roundRect">
            <a:avLst/>
          </a:prstGeom>
          <a:solidFill>
            <a:sysClr val="window" lastClr="FFFFFF">
              <a:lumMod val="95000"/>
            </a:sysClr>
          </a:solidFill>
          <a:ln w="28575" cap="flat" cmpd="sng" algn="ctr">
            <a:noFill/>
            <a:prstDash val="solid"/>
            <a:miter lim="800000"/>
          </a:ln>
          <a:effectLst/>
        </p:spPr>
        <p:txBody>
          <a:bodyPr rtlCol="0" anchor="ctr"/>
          <a:lstStyle/>
          <a:p>
            <a:pPr marL="171450" marR="0" lvl="0" indent="-171450" defTabSz="914400" eaLnBrk="1" fontAlgn="auto" latinLnBrk="0" hangingPunct="1">
              <a:lnSpc>
                <a:spcPct val="130000"/>
              </a:lnSpc>
              <a:spcBef>
                <a:spcPts val="0"/>
              </a:spcBef>
              <a:spcAft>
                <a:spcPts val="0"/>
              </a:spcAft>
              <a:buClrTx/>
              <a:buSzTx/>
              <a:buFont typeface="Arial" panose="020B0604020202020204" pitchFamily="34" charset="0"/>
              <a:buChar char="•"/>
              <a:tabLst/>
              <a:defRPr/>
            </a:pPr>
            <a:r>
              <a:rPr kumimoji="1" lang="zh-CN" altLang="en-US" sz="1400" b="0" i="0" u="none" strike="noStrike" kern="0" cap="none" spc="0" normalizeH="0" baseline="0" noProof="0" dirty="0">
                <a:ln>
                  <a:noFill/>
                </a:ln>
                <a:solidFill>
                  <a:prstClr val="black"/>
                </a:solidFill>
                <a:effectLst/>
                <a:uLnTx/>
                <a:uFillTx/>
                <a:latin typeface="+mj-ea"/>
                <a:ea typeface="+mj-ea"/>
                <a:cs typeface="+mn-cs"/>
              </a:rPr>
              <a:t>戈来雷塞的母环引入氰基和氯取代了氟，以及哌嗪环的引入使分子构型从“船式”改为了“椅式”，更加稳定的同时能与靶点更牢固的结合，进一步</a:t>
            </a:r>
            <a:r>
              <a:rPr kumimoji="1" lang="zh-CN" altLang="en-US" sz="1400" b="1" i="0" u="none" strike="noStrike" kern="0" cap="none" spc="0" normalizeH="0" baseline="0" noProof="0" dirty="0">
                <a:ln>
                  <a:noFill/>
                </a:ln>
                <a:solidFill>
                  <a:srgbClr val="DC4979"/>
                </a:solidFill>
                <a:effectLst/>
                <a:uLnTx/>
                <a:uFillTx/>
                <a:latin typeface="+mj-ea"/>
                <a:ea typeface="+mj-ea"/>
                <a:cs typeface="+mn-cs"/>
              </a:rPr>
              <a:t>提高抗肿瘤活性</a:t>
            </a:r>
          </a:p>
        </p:txBody>
      </p:sp>
      <p:sp>
        <p:nvSpPr>
          <p:cNvPr id="8" name="矩形: 圆角 7">
            <a:extLst>
              <a:ext uri="{FF2B5EF4-FFF2-40B4-BE49-F238E27FC236}">
                <a16:creationId xmlns:a16="http://schemas.microsoft.com/office/drawing/2014/main" id="{7C92D0F1-DA8E-914B-C5C6-A7B1449409F8}"/>
              </a:ext>
            </a:extLst>
          </p:cNvPr>
          <p:cNvSpPr/>
          <p:nvPr/>
        </p:nvSpPr>
        <p:spPr>
          <a:xfrm>
            <a:off x="6583074" y="3136586"/>
            <a:ext cx="4524315" cy="1077756"/>
          </a:xfrm>
          <a:prstGeom prst="roundRect">
            <a:avLst/>
          </a:prstGeom>
          <a:solidFill>
            <a:sysClr val="window" lastClr="FFFFFF">
              <a:lumMod val="95000"/>
            </a:sysClr>
          </a:solidFill>
          <a:ln w="28575" cap="flat" cmpd="sng" algn="ctr">
            <a:noFill/>
            <a:prstDash val="solid"/>
            <a:miter lim="800000"/>
          </a:ln>
          <a:effectLst/>
        </p:spPr>
        <p:txBody>
          <a:bodyPr rtlCol="0" anchor="ctr"/>
          <a:lstStyle/>
          <a:p>
            <a:pPr marL="171450" marR="0" lvl="0" indent="-171450" defTabSz="914400" eaLnBrk="1" fontAlgn="auto" latinLnBrk="0" hangingPunct="1">
              <a:lnSpc>
                <a:spcPct val="130000"/>
              </a:lnSpc>
              <a:spcBef>
                <a:spcPts val="0"/>
              </a:spcBef>
              <a:spcAft>
                <a:spcPts val="0"/>
              </a:spcAft>
              <a:buClrTx/>
              <a:buSzTx/>
              <a:buFont typeface="Arial" panose="020B0604020202020204" pitchFamily="34" charset="0"/>
              <a:buChar char="•"/>
              <a:tabLst/>
              <a:defRPr/>
            </a:pPr>
            <a:r>
              <a:rPr kumimoji="1" lang="zh-CN" altLang="en-US" sz="1400" b="0" i="0" u="none" strike="noStrike" kern="0" cap="none" spc="0" normalizeH="0" baseline="0" noProof="0" dirty="0">
                <a:ln>
                  <a:noFill/>
                </a:ln>
                <a:solidFill>
                  <a:prstClr val="black"/>
                </a:solidFill>
                <a:effectLst/>
                <a:uLnTx/>
                <a:uFillTx/>
                <a:latin typeface="+mj-ea"/>
                <a:ea typeface="+mj-ea"/>
                <a:cs typeface="+mn-cs"/>
              </a:rPr>
              <a:t>戈来雷塞采用</a:t>
            </a:r>
            <a:r>
              <a:rPr kumimoji="1" lang="zh-CN" altLang="en-US" sz="1400" b="1" i="0" u="none" strike="noStrike" kern="0" cap="none" spc="0" normalizeH="0" baseline="0" noProof="0" dirty="0">
                <a:ln>
                  <a:noFill/>
                </a:ln>
                <a:solidFill>
                  <a:srgbClr val="DC4979"/>
                </a:solidFill>
                <a:effectLst/>
                <a:uLnTx/>
                <a:uFillTx/>
                <a:latin typeface="+mj-ea"/>
                <a:ea typeface="+mj-ea"/>
                <a:cs typeface="+mn-cs"/>
              </a:rPr>
              <a:t>枸橼酸共晶晶型</a:t>
            </a:r>
            <a:r>
              <a:rPr kumimoji="1" lang="zh-CN" altLang="en-US" sz="1400" b="0" i="0" u="none" strike="noStrike" kern="0" cap="none" spc="0" normalizeH="0" baseline="0" noProof="0" dirty="0">
                <a:ln>
                  <a:noFill/>
                </a:ln>
                <a:solidFill>
                  <a:prstClr val="black"/>
                </a:solidFill>
                <a:effectLst/>
                <a:uLnTx/>
                <a:uFillTx/>
                <a:latin typeface="+mj-ea"/>
                <a:ea typeface="+mj-ea"/>
                <a:cs typeface="+mn-cs"/>
              </a:rPr>
              <a:t>解决药物溶解度的难题，较游离型显著提升溶解度约</a:t>
            </a:r>
            <a:r>
              <a:rPr kumimoji="1" lang="en-US" altLang="zh-CN" sz="1400" b="0" i="0" u="none" strike="noStrike" kern="0" cap="none" spc="0" normalizeH="0" baseline="0" noProof="0" dirty="0">
                <a:ln>
                  <a:noFill/>
                </a:ln>
                <a:solidFill>
                  <a:prstClr val="black"/>
                </a:solidFill>
                <a:effectLst/>
                <a:uLnTx/>
                <a:uFillTx/>
                <a:latin typeface="+mj-ea"/>
                <a:ea typeface="+mj-ea"/>
                <a:cs typeface="+mn-cs"/>
              </a:rPr>
              <a:t>8.65</a:t>
            </a:r>
            <a:r>
              <a:rPr kumimoji="1" lang="zh-CN" altLang="en-US" sz="1400" b="0" i="0" u="none" strike="noStrike" kern="0" cap="none" spc="0" normalizeH="0" baseline="0" noProof="0" dirty="0">
                <a:ln>
                  <a:noFill/>
                </a:ln>
                <a:solidFill>
                  <a:prstClr val="black"/>
                </a:solidFill>
                <a:effectLst/>
                <a:uLnTx/>
                <a:uFillTx/>
                <a:latin typeface="+mj-ea"/>
                <a:ea typeface="+mj-ea"/>
                <a:cs typeface="+mn-cs"/>
              </a:rPr>
              <a:t>倍，确保药物快速吸收并达到有效浓度，</a:t>
            </a:r>
            <a:r>
              <a:rPr kumimoji="1" lang="zh-CN" altLang="en-US" sz="1400" b="1" i="0" u="none" strike="noStrike" kern="0" cap="none" spc="0" normalizeH="0" baseline="0" noProof="0" dirty="0">
                <a:ln>
                  <a:noFill/>
                </a:ln>
                <a:solidFill>
                  <a:srgbClr val="DC4979"/>
                </a:solidFill>
                <a:effectLst/>
                <a:uLnTx/>
                <a:uFillTx/>
                <a:latin typeface="+mj-ea"/>
                <a:ea typeface="+mj-ea"/>
                <a:cs typeface="+mn-cs"/>
              </a:rPr>
              <a:t>一天一次口服给药，提高患者用药依从性</a:t>
            </a:r>
            <a:endParaRPr kumimoji="1" lang="zh-CN" altLang="en-US" sz="1400" b="0" i="0" u="none" strike="noStrike" kern="0" cap="none" spc="0" normalizeH="0" baseline="0" noProof="0" dirty="0">
              <a:ln>
                <a:noFill/>
              </a:ln>
              <a:solidFill>
                <a:srgbClr val="DC4979"/>
              </a:solidFill>
              <a:effectLst/>
              <a:uLnTx/>
              <a:uFillTx/>
              <a:latin typeface="+mj-ea"/>
              <a:ea typeface="+mj-ea"/>
              <a:cs typeface="+mn-cs"/>
            </a:endParaRPr>
          </a:p>
        </p:txBody>
      </p:sp>
      <p:sp>
        <p:nvSpPr>
          <p:cNvPr id="9" name="矩形: 圆角 8">
            <a:extLst>
              <a:ext uri="{FF2B5EF4-FFF2-40B4-BE49-F238E27FC236}">
                <a16:creationId xmlns:a16="http://schemas.microsoft.com/office/drawing/2014/main" id="{CD22BDD4-A0BC-0B6A-1EA3-E6C429256F51}"/>
              </a:ext>
            </a:extLst>
          </p:cNvPr>
          <p:cNvSpPr/>
          <p:nvPr/>
        </p:nvSpPr>
        <p:spPr>
          <a:xfrm>
            <a:off x="6583074" y="4504403"/>
            <a:ext cx="4524315" cy="1037299"/>
          </a:xfrm>
          <a:prstGeom prst="roundRect">
            <a:avLst/>
          </a:prstGeom>
          <a:solidFill>
            <a:sysClr val="window" lastClr="FFFFFF">
              <a:lumMod val="95000"/>
            </a:sysClr>
          </a:solidFill>
          <a:ln w="28575" cap="flat" cmpd="sng" algn="ctr">
            <a:noFill/>
            <a:prstDash val="solid"/>
            <a:miter lim="800000"/>
          </a:ln>
          <a:effectLst/>
        </p:spPr>
        <p:txBody>
          <a:bodyPr rtlCol="0" anchor="ctr"/>
          <a:lstStyle/>
          <a:p>
            <a:pPr marL="171450" marR="0" lvl="0" indent="-171450" defTabSz="914400" eaLnBrk="1" fontAlgn="auto" latinLnBrk="0" hangingPunct="1">
              <a:lnSpc>
                <a:spcPct val="130000"/>
              </a:lnSpc>
              <a:spcBef>
                <a:spcPts val="0"/>
              </a:spcBef>
              <a:spcAft>
                <a:spcPts val="0"/>
              </a:spcAft>
              <a:buClrTx/>
              <a:buSzTx/>
              <a:buFont typeface="Arial" panose="020B0604020202020204" pitchFamily="34" charset="0"/>
              <a:buChar char="•"/>
              <a:tabLst/>
              <a:defRPr/>
            </a:pPr>
            <a:r>
              <a:rPr kumimoji="1" lang="zh-CN" altLang="en-US" sz="1400" b="0" i="0" u="none" strike="noStrike" kern="0" cap="none" spc="0" normalizeH="0" baseline="0" noProof="0" dirty="0">
                <a:ln>
                  <a:noFill/>
                </a:ln>
                <a:solidFill>
                  <a:prstClr val="black"/>
                </a:solidFill>
                <a:effectLst/>
                <a:uLnTx/>
                <a:uFillTx/>
                <a:latin typeface="+mj-ea"/>
                <a:ea typeface="+mj-ea"/>
                <a:cs typeface="+mn-cs"/>
              </a:rPr>
              <a:t>戈来雷塞芳环上进一步引入氟取代，封闭代谢位点，极大地</a:t>
            </a:r>
            <a:r>
              <a:rPr kumimoji="1" lang="zh-CN" altLang="en-US" sz="1400" b="1" i="0" u="none" strike="noStrike" kern="0" cap="none" spc="0" normalizeH="0" baseline="0" noProof="0" dirty="0">
                <a:ln>
                  <a:noFill/>
                </a:ln>
                <a:solidFill>
                  <a:srgbClr val="DC4979"/>
                </a:solidFill>
                <a:effectLst/>
                <a:uLnTx/>
                <a:uFillTx/>
                <a:latin typeface="+mj-ea"/>
                <a:ea typeface="+mj-ea"/>
                <a:cs typeface="+mn-cs"/>
              </a:rPr>
              <a:t>减少了其带来的肝毒性和胃肠道刺激</a:t>
            </a:r>
          </a:p>
        </p:txBody>
      </p:sp>
    </p:spTree>
    <p:extLst>
      <p:ext uri="{BB962C8B-B14F-4D97-AF65-F5344CB8AC3E}">
        <p14:creationId xmlns:p14="http://schemas.microsoft.com/office/powerpoint/2010/main" val="3509909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7">
            <a:extLst>
              <a:ext uri="{FF2B5EF4-FFF2-40B4-BE49-F238E27FC236}">
                <a16:creationId xmlns:a16="http://schemas.microsoft.com/office/drawing/2014/main" id="{F22866AA-60B6-0D1D-CD29-97AD45DF44C2}"/>
              </a:ext>
            </a:extLst>
          </p:cNvPr>
          <p:cNvSpPr txBox="1"/>
          <p:nvPr/>
        </p:nvSpPr>
        <p:spPr>
          <a:xfrm>
            <a:off x="1020607" y="3496413"/>
            <a:ext cx="10336096" cy="830997"/>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1945" marR="0" lvl="1" indent="-285750" algn="l" defTabSz="914400" rtl="0" eaLnBrk="1" fontAlgn="auto" latinLnBrk="0" hangingPunct="1">
              <a:spcBef>
                <a:spcPts val="0"/>
              </a:spcBef>
              <a:spcAft>
                <a:spcPts val="0"/>
              </a:spcAft>
              <a:buClrTx/>
              <a:buSzTx/>
              <a:buFont typeface="Arial" panose="020B0604020202020204" pitchFamily="34" charset="0"/>
              <a:buChar char="•"/>
              <a:defRPr/>
            </a:pPr>
            <a:r>
              <a:rPr kumimoji="0" lang="zh-CN" altLang="en-US" sz="160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戈来雷塞具有明确的突变靶点，基因检测技术成熟，</a:t>
            </a:r>
            <a:r>
              <a:rPr lang="zh-CN" altLang="en-US" sz="1600" dirty="0">
                <a:solidFill>
                  <a:prstClr val="black"/>
                </a:solidFill>
                <a:latin typeface="Arial" panose="020B0604020202020204" pitchFamily="34" charset="0"/>
                <a:ea typeface="微软雅黑" panose="020B0503020204020204" pitchFamily="34" charset="-122"/>
                <a:sym typeface="Arial" panose="020B0604020202020204" pitchFamily="34" charset="0"/>
              </a:rPr>
              <a:t>精准靶向治疗方案提升医保基金使用效率的同时也便于医保经办机构审核执行。</a:t>
            </a:r>
            <a:endParaRPr lang="en-US" altLang="zh-CN" sz="16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a:p>
            <a:pPr marL="321945" marR="0" lvl="1" indent="-285750" algn="l" defTabSz="914400" rtl="0" eaLnBrk="1" fontAlgn="auto" latinLnBrk="0" hangingPunct="1">
              <a:spcBef>
                <a:spcPts val="0"/>
              </a:spcBef>
              <a:spcAft>
                <a:spcPts val="0"/>
              </a:spcAft>
              <a:buClrTx/>
              <a:buSzTx/>
              <a:buFont typeface="Arial" panose="020B0604020202020204" pitchFamily="34" charset="0"/>
              <a:buChar char="•"/>
              <a:defRPr/>
            </a:pPr>
            <a:r>
              <a:rPr kumimoji="0" lang="zh-CN" altLang="en-US" sz="160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单一适应症范围明确，</a:t>
            </a:r>
            <a:r>
              <a:rPr kumimoji="0" lang="zh-CN" altLang="en-US" sz="1600" b="1" i="0" u="none" strike="noStrike" kern="1200" cap="none" spc="0" normalizeH="0" baseline="0" noProof="0" dirty="0">
                <a:ln>
                  <a:noFill/>
                </a:ln>
                <a:solidFill>
                  <a:srgbClr val="DC4979"/>
                </a:solidFill>
                <a:effectLst/>
                <a:uLnTx/>
                <a:uFillTx/>
                <a:latin typeface="Arial" panose="020B0604020202020204" pitchFamily="34" charset="0"/>
                <a:ea typeface="微软雅黑" panose="020B0503020204020204" pitchFamily="34" charset="-122"/>
                <a:sym typeface="Arial" panose="020B0604020202020204" pitchFamily="34" charset="0"/>
              </a:rPr>
              <a:t>不存在临床滥用或超说明书用药的可能。</a:t>
            </a:r>
          </a:p>
        </p:txBody>
      </p:sp>
      <p:sp>
        <p:nvSpPr>
          <p:cNvPr id="6" name="矩形 5">
            <a:extLst>
              <a:ext uri="{FF2B5EF4-FFF2-40B4-BE49-F238E27FC236}">
                <a16:creationId xmlns:a16="http://schemas.microsoft.com/office/drawing/2014/main" id="{76C74FE1-263E-B0F7-92C0-327136C1B662}"/>
              </a:ext>
            </a:extLst>
          </p:cNvPr>
          <p:cNvSpPr/>
          <p:nvPr/>
        </p:nvSpPr>
        <p:spPr>
          <a:xfrm>
            <a:off x="790281" y="2007070"/>
            <a:ext cx="10515599" cy="861271"/>
          </a:xfrm>
          <a:prstGeom prst="rect">
            <a:avLst/>
          </a:prstGeom>
          <a:no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 name="矩形: 圆角 6">
            <a:extLst>
              <a:ext uri="{FF2B5EF4-FFF2-40B4-BE49-F238E27FC236}">
                <a16:creationId xmlns:a16="http://schemas.microsoft.com/office/drawing/2014/main" id="{23ECE886-9668-85BF-299D-39332B2CD5DD}"/>
              </a:ext>
            </a:extLst>
          </p:cNvPr>
          <p:cNvSpPr/>
          <p:nvPr/>
        </p:nvSpPr>
        <p:spPr bwMode="auto">
          <a:xfrm>
            <a:off x="710698" y="1868446"/>
            <a:ext cx="2622032" cy="540000"/>
          </a:xfrm>
          <a:prstGeom prst="roundRect">
            <a:avLst>
              <a:gd name="adj" fmla="val 13478"/>
            </a:avLst>
          </a:prstGeom>
          <a:solidFill>
            <a:srgbClr val="19AA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8" name="组合 7">
            <a:extLst>
              <a:ext uri="{FF2B5EF4-FFF2-40B4-BE49-F238E27FC236}">
                <a16:creationId xmlns:a16="http://schemas.microsoft.com/office/drawing/2014/main" id="{F9A7FC7F-4905-D613-9B0C-8BF89B62E128}"/>
              </a:ext>
            </a:extLst>
          </p:cNvPr>
          <p:cNvGrpSpPr/>
          <p:nvPr/>
        </p:nvGrpSpPr>
        <p:grpSpPr>
          <a:xfrm>
            <a:off x="908614" y="1926535"/>
            <a:ext cx="2049742" cy="396485"/>
            <a:chOff x="908361" y="2643284"/>
            <a:chExt cx="2049742" cy="396485"/>
          </a:xfrm>
        </p:grpSpPr>
        <p:sp>
          <p:nvSpPr>
            <p:cNvPr id="11" name="文本框 13">
              <a:extLst>
                <a:ext uri="{FF2B5EF4-FFF2-40B4-BE49-F238E27FC236}">
                  <a16:creationId xmlns:a16="http://schemas.microsoft.com/office/drawing/2014/main" id="{BE2758DD-D836-6A66-7525-79BAC6B79AE3}"/>
                </a:ext>
              </a:extLst>
            </p:cNvPr>
            <p:cNvSpPr txBox="1">
              <a:spLocks noChangeArrowheads="1"/>
            </p:cNvSpPr>
            <p:nvPr/>
          </p:nvSpPr>
          <p:spPr bwMode="auto">
            <a:xfrm>
              <a:off x="1388443" y="2643284"/>
              <a:ext cx="1569660" cy="36933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800" b="1" dirty="0">
                  <a:solidFill>
                    <a:schemeClr val="bg1"/>
                  </a:solidFill>
                  <a:latin typeface="Arial" panose="020B0604020202020204" pitchFamily="34" charset="0"/>
                  <a:ea typeface="微软雅黑" panose="020B0503020204020204" pitchFamily="34" charset="-122"/>
                  <a:sym typeface="Arial" panose="020B0604020202020204" pitchFamily="34" charset="0"/>
                </a:rPr>
                <a:t>弥补目录短板</a:t>
              </a:r>
            </a:p>
          </p:txBody>
        </p:sp>
        <p:sp>
          <p:nvSpPr>
            <p:cNvPr id="12" name="stomach_160992">
              <a:extLst>
                <a:ext uri="{FF2B5EF4-FFF2-40B4-BE49-F238E27FC236}">
                  <a16:creationId xmlns:a16="http://schemas.microsoft.com/office/drawing/2014/main" id="{5D1DB717-1B69-D063-C6DA-099C285EB33F}"/>
                </a:ext>
              </a:extLst>
            </p:cNvPr>
            <p:cNvSpPr/>
            <p:nvPr/>
          </p:nvSpPr>
          <p:spPr>
            <a:xfrm>
              <a:off x="908361" y="2659251"/>
              <a:ext cx="395178" cy="380518"/>
            </a:xfrm>
            <a:custGeom>
              <a:avLst/>
              <a:gdLst>
                <a:gd name="connsiteX0" fmla="*/ 351185 w 606862"/>
                <a:gd name="connsiteY0" fmla="*/ 410338 h 584352"/>
                <a:gd name="connsiteX1" fmla="*/ 518180 w 606862"/>
                <a:gd name="connsiteY1" fmla="*/ 410338 h 584352"/>
                <a:gd name="connsiteX2" fmla="*/ 531216 w 606862"/>
                <a:gd name="connsiteY2" fmla="*/ 423358 h 584352"/>
                <a:gd name="connsiteX3" fmla="*/ 518180 w 606862"/>
                <a:gd name="connsiteY3" fmla="*/ 436377 h 584352"/>
                <a:gd name="connsiteX4" fmla="*/ 351185 w 606862"/>
                <a:gd name="connsiteY4" fmla="*/ 436377 h 584352"/>
                <a:gd name="connsiteX5" fmla="*/ 338149 w 606862"/>
                <a:gd name="connsiteY5" fmla="*/ 423358 h 584352"/>
                <a:gd name="connsiteX6" fmla="*/ 351185 w 606862"/>
                <a:gd name="connsiteY6" fmla="*/ 410338 h 584352"/>
                <a:gd name="connsiteX7" fmla="*/ 311358 w 606862"/>
                <a:gd name="connsiteY7" fmla="*/ 363253 h 584352"/>
                <a:gd name="connsiteX8" fmla="*/ 320698 w 606862"/>
                <a:gd name="connsiteY8" fmla="*/ 366603 h 584352"/>
                <a:gd name="connsiteX9" fmla="*/ 321610 w 606862"/>
                <a:gd name="connsiteY9" fmla="*/ 384948 h 584352"/>
                <a:gd name="connsiteX10" fmla="*/ 249890 w 606862"/>
                <a:gd name="connsiteY10" fmla="*/ 463273 h 584352"/>
                <a:gd name="connsiteX11" fmla="*/ 240371 w 606862"/>
                <a:gd name="connsiteY11" fmla="*/ 467567 h 584352"/>
                <a:gd name="connsiteX12" fmla="*/ 230852 w 606862"/>
                <a:gd name="connsiteY12" fmla="*/ 463404 h 584352"/>
                <a:gd name="connsiteX13" fmla="*/ 201903 w 606862"/>
                <a:gd name="connsiteY13" fmla="*/ 432828 h 584352"/>
                <a:gd name="connsiteX14" fmla="*/ 202425 w 606862"/>
                <a:gd name="connsiteY14" fmla="*/ 414353 h 584352"/>
                <a:gd name="connsiteX15" fmla="*/ 220811 w 606862"/>
                <a:gd name="connsiteY15" fmla="*/ 414873 h 584352"/>
                <a:gd name="connsiteX16" fmla="*/ 240110 w 606862"/>
                <a:gd name="connsiteY16" fmla="*/ 435430 h 584352"/>
                <a:gd name="connsiteX17" fmla="*/ 302311 w 606862"/>
                <a:gd name="connsiteY17" fmla="*/ 367514 h 584352"/>
                <a:gd name="connsiteX18" fmla="*/ 311358 w 606862"/>
                <a:gd name="connsiteY18" fmla="*/ 363253 h 584352"/>
                <a:gd name="connsiteX19" fmla="*/ 26073 w 606862"/>
                <a:gd name="connsiteY19" fmla="*/ 297839 h 584352"/>
                <a:gd name="connsiteX20" fmla="*/ 26073 w 606862"/>
                <a:gd name="connsiteY20" fmla="*/ 505466 h 584352"/>
                <a:gd name="connsiteX21" fmla="*/ 79003 w 606862"/>
                <a:gd name="connsiteY21" fmla="*/ 558317 h 584352"/>
                <a:gd name="connsiteX22" fmla="*/ 132062 w 606862"/>
                <a:gd name="connsiteY22" fmla="*/ 505466 h 584352"/>
                <a:gd name="connsiteX23" fmla="*/ 132062 w 606862"/>
                <a:gd name="connsiteY23" fmla="*/ 297839 h 584352"/>
                <a:gd name="connsiteX24" fmla="*/ 351185 w 606862"/>
                <a:gd name="connsiteY24" fmla="*/ 267372 h 584352"/>
                <a:gd name="connsiteX25" fmla="*/ 518180 w 606862"/>
                <a:gd name="connsiteY25" fmla="*/ 267372 h 584352"/>
                <a:gd name="connsiteX26" fmla="*/ 531216 w 606862"/>
                <a:gd name="connsiteY26" fmla="*/ 280391 h 584352"/>
                <a:gd name="connsiteX27" fmla="*/ 518180 w 606862"/>
                <a:gd name="connsiteY27" fmla="*/ 293411 h 584352"/>
                <a:gd name="connsiteX28" fmla="*/ 351185 w 606862"/>
                <a:gd name="connsiteY28" fmla="*/ 293411 h 584352"/>
                <a:gd name="connsiteX29" fmla="*/ 338149 w 606862"/>
                <a:gd name="connsiteY29" fmla="*/ 280391 h 584352"/>
                <a:gd name="connsiteX30" fmla="*/ 351185 w 606862"/>
                <a:gd name="connsiteY30" fmla="*/ 267372 h 584352"/>
                <a:gd name="connsiteX31" fmla="*/ 311358 w 606862"/>
                <a:gd name="connsiteY31" fmla="*/ 213942 h 584352"/>
                <a:gd name="connsiteX32" fmla="*/ 320698 w 606862"/>
                <a:gd name="connsiteY32" fmla="*/ 217360 h 584352"/>
                <a:gd name="connsiteX33" fmla="*/ 321610 w 606862"/>
                <a:gd name="connsiteY33" fmla="*/ 235715 h 584352"/>
                <a:gd name="connsiteX34" fmla="*/ 249890 w 606862"/>
                <a:gd name="connsiteY34" fmla="*/ 314084 h 584352"/>
                <a:gd name="connsiteX35" fmla="*/ 240371 w 606862"/>
                <a:gd name="connsiteY35" fmla="*/ 318250 h 584352"/>
                <a:gd name="connsiteX36" fmla="*/ 230852 w 606862"/>
                <a:gd name="connsiteY36" fmla="*/ 314214 h 584352"/>
                <a:gd name="connsiteX37" fmla="*/ 201903 w 606862"/>
                <a:gd name="connsiteY37" fmla="*/ 283492 h 584352"/>
                <a:gd name="connsiteX38" fmla="*/ 202425 w 606862"/>
                <a:gd name="connsiteY38" fmla="*/ 265136 h 584352"/>
                <a:gd name="connsiteX39" fmla="*/ 220811 w 606862"/>
                <a:gd name="connsiteY39" fmla="*/ 265657 h 584352"/>
                <a:gd name="connsiteX40" fmla="*/ 240110 w 606862"/>
                <a:gd name="connsiteY40" fmla="*/ 286095 h 584352"/>
                <a:gd name="connsiteX41" fmla="*/ 302311 w 606862"/>
                <a:gd name="connsiteY41" fmla="*/ 218141 h 584352"/>
                <a:gd name="connsiteX42" fmla="*/ 311358 w 606862"/>
                <a:gd name="connsiteY42" fmla="*/ 213942 h 584352"/>
                <a:gd name="connsiteX43" fmla="*/ 351185 w 606862"/>
                <a:gd name="connsiteY43" fmla="*/ 124336 h 584352"/>
                <a:gd name="connsiteX44" fmla="*/ 518180 w 606862"/>
                <a:gd name="connsiteY44" fmla="*/ 124336 h 584352"/>
                <a:gd name="connsiteX45" fmla="*/ 531216 w 606862"/>
                <a:gd name="connsiteY45" fmla="*/ 137356 h 584352"/>
                <a:gd name="connsiteX46" fmla="*/ 518180 w 606862"/>
                <a:gd name="connsiteY46" fmla="*/ 150375 h 584352"/>
                <a:gd name="connsiteX47" fmla="*/ 351185 w 606862"/>
                <a:gd name="connsiteY47" fmla="*/ 150375 h 584352"/>
                <a:gd name="connsiteX48" fmla="*/ 338149 w 606862"/>
                <a:gd name="connsiteY48" fmla="*/ 137356 h 584352"/>
                <a:gd name="connsiteX49" fmla="*/ 351185 w 606862"/>
                <a:gd name="connsiteY49" fmla="*/ 124336 h 584352"/>
                <a:gd name="connsiteX50" fmla="*/ 311358 w 606862"/>
                <a:gd name="connsiteY50" fmla="*/ 64761 h 584352"/>
                <a:gd name="connsiteX51" fmla="*/ 320698 w 606862"/>
                <a:gd name="connsiteY51" fmla="*/ 68111 h 584352"/>
                <a:gd name="connsiteX52" fmla="*/ 321610 w 606862"/>
                <a:gd name="connsiteY52" fmla="*/ 86586 h 584352"/>
                <a:gd name="connsiteX53" fmla="*/ 249890 w 606862"/>
                <a:gd name="connsiteY53" fmla="*/ 164781 h 584352"/>
                <a:gd name="connsiteX54" fmla="*/ 240371 w 606862"/>
                <a:gd name="connsiteY54" fmla="*/ 169075 h 584352"/>
                <a:gd name="connsiteX55" fmla="*/ 230852 w 606862"/>
                <a:gd name="connsiteY55" fmla="*/ 165042 h 584352"/>
                <a:gd name="connsiteX56" fmla="*/ 201903 w 606862"/>
                <a:gd name="connsiteY56" fmla="*/ 134336 h 584352"/>
                <a:gd name="connsiteX57" fmla="*/ 202425 w 606862"/>
                <a:gd name="connsiteY57" fmla="*/ 115991 h 584352"/>
                <a:gd name="connsiteX58" fmla="*/ 220811 w 606862"/>
                <a:gd name="connsiteY58" fmla="*/ 116511 h 584352"/>
                <a:gd name="connsiteX59" fmla="*/ 240110 w 606862"/>
                <a:gd name="connsiteY59" fmla="*/ 136938 h 584352"/>
                <a:gd name="connsiteX60" fmla="*/ 302311 w 606862"/>
                <a:gd name="connsiteY60" fmla="*/ 69022 h 584352"/>
                <a:gd name="connsiteX61" fmla="*/ 311358 w 606862"/>
                <a:gd name="connsiteY61" fmla="*/ 64761 h 584352"/>
                <a:gd name="connsiteX62" fmla="*/ 158136 w 606862"/>
                <a:gd name="connsiteY62" fmla="*/ 26035 h 584352"/>
                <a:gd name="connsiteX63" fmla="*/ 158136 w 606862"/>
                <a:gd name="connsiteY63" fmla="*/ 505466 h 584352"/>
                <a:gd name="connsiteX64" fmla="*/ 137668 w 606862"/>
                <a:gd name="connsiteY64" fmla="*/ 558317 h 584352"/>
                <a:gd name="connsiteX65" fmla="*/ 527859 w 606862"/>
                <a:gd name="connsiteY65" fmla="*/ 558317 h 584352"/>
                <a:gd name="connsiteX66" fmla="*/ 580789 w 606862"/>
                <a:gd name="connsiteY66" fmla="*/ 505466 h 584352"/>
                <a:gd name="connsiteX67" fmla="*/ 580789 w 606862"/>
                <a:gd name="connsiteY67" fmla="*/ 26035 h 584352"/>
                <a:gd name="connsiteX68" fmla="*/ 145099 w 606862"/>
                <a:gd name="connsiteY68" fmla="*/ 0 h 584352"/>
                <a:gd name="connsiteX69" fmla="*/ 593825 w 606862"/>
                <a:gd name="connsiteY69" fmla="*/ 0 h 584352"/>
                <a:gd name="connsiteX70" fmla="*/ 606862 w 606862"/>
                <a:gd name="connsiteY70" fmla="*/ 13017 h 584352"/>
                <a:gd name="connsiteX71" fmla="*/ 606862 w 606862"/>
                <a:gd name="connsiteY71" fmla="*/ 505466 h 584352"/>
                <a:gd name="connsiteX72" fmla="*/ 527859 w 606862"/>
                <a:gd name="connsiteY72" fmla="*/ 584352 h 584352"/>
                <a:gd name="connsiteX73" fmla="*/ 79003 w 606862"/>
                <a:gd name="connsiteY73" fmla="*/ 584352 h 584352"/>
                <a:gd name="connsiteX74" fmla="*/ 0 w 606862"/>
                <a:gd name="connsiteY74" fmla="*/ 505466 h 584352"/>
                <a:gd name="connsiteX75" fmla="*/ 0 w 606862"/>
                <a:gd name="connsiteY75" fmla="*/ 284821 h 584352"/>
                <a:gd name="connsiteX76" fmla="*/ 13037 w 606862"/>
                <a:gd name="connsiteY76" fmla="*/ 271804 h 584352"/>
                <a:gd name="connsiteX77" fmla="*/ 132062 w 606862"/>
                <a:gd name="connsiteY77" fmla="*/ 271804 h 584352"/>
                <a:gd name="connsiteX78" fmla="*/ 132062 w 606862"/>
                <a:gd name="connsiteY78" fmla="*/ 13017 h 584352"/>
                <a:gd name="connsiteX79" fmla="*/ 145099 w 606862"/>
                <a:gd name="connsiteY79" fmla="*/ 0 h 58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06862" h="584352">
                  <a:moveTo>
                    <a:pt x="351185" y="410338"/>
                  </a:moveTo>
                  <a:lnTo>
                    <a:pt x="518180" y="410338"/>
                  </a:lnTo>
                  <a:cubicBezTo>
                    <a:pt x="525480" y="410338"/>
                    <a:pt x="531216" y="416197"/>
                    <a:pt x="531216" y="423358"/>
                  </a:cubicBezTo>
                  <a:cubicBezTo>
                    <a:pt x="531216" y="430518"/>
                    <a:pt x="525480" y="436377"/>
                    <a:pt x="518180" y="436377"/>
                  </a:cubicBezTo>
                  <a:lnTo>
                    <a:pt x="351185" y="436377"/>
                  </a:lnTo>
                  <a:cubicBezTo>
                    <a:pt x="343885" y="436377"/>
                    <a:pt x="338149" y="430518"/>
                    <a:pt x="338149" y="423358"/>
                  </a:cubicBezTo>
                  <a:cubicBezTo>
                    <a:pt x="338149" y="416197"/>
                    <a:pt x="343885" y="410338"/>
                    <a:pt x="351185" y="410338"/>
                  </a:cubicBezTo>
                  <a:close/>
                  <a:moveTo>
                    <a:pt x="311358" y="363253"/>
                  </a:moveTo>
                  <a:cubicBezTo>
                    <a:pt x="314699" y="363090"/>
                    <a:pt x="318090" y="364196"/>
                    <a:pt x="320698" y="366603"/>
                  </a:cubicBezTo>
                  <a:cubicBezTo>
                    <a:pt x="326044" y="371417"/>
                    <a:pt x="326435" y="379744"/>
                    <a:pt x="321610" y="384948"/>
                  </a:cubicBezTo>
                  <a:lnTo>
                    <a:pt x="249890" y="463273"/>
                  </a:lnTo>
                  <a:cubicBezTo>
                    <a:pt x="247543" y="466006"/>
                    <a:pt x="244022" y="467437"/>
                    <a:pt x="240371" y="467567"/>
                  </a:cubicBezTo>
                  <a:cubicBezTo>
                    <a:pt x="236720" y="467567"/>
                    <a:pt x="233330" y="466006"/>
                    <a:pt x="230852" y="463404"/>
                  </a:cubicBezTo>
                  <a:lnTo>
                    <a:pt x="201903" y="432828"/>
                  </a:lnTo>
                  <a:cubicBezTo>
                    <a:pt x="196948" y="427624"/>
                    <a:pt x="197079" y="419297"/>
                    <a:pt x="202425" y="414353"/>
                  </a:cubicBezTo>
                  <a:cubicBezTo>
                    <a:pt x="207641" y="409409"/>
                    <a:pt x="215856" y="409669"/>
                    <a:pt x="220811" y="414873"/>
                  </a:cubicBezTo>
                  <a:lnTo>
                    <a:pt x="240110" y="435430"/>
                  </a:lnTo>
                  <a:lnTo>
                    <a:pt x="302311" y="367514"/>
                  </a:lnTo>
                  <a:cubicBezTo>
                    <a:pt x="304724" y="364847"/>
                    <a:pt x="308016" y="363415"/>
                    <a:pt x="311358" y="363253"/>
                  </a:cubicBezTo>
                  <a:close/>
                  <a:moveTo>
                    <a:pt x="26073" y="297839"/>
                  </a:moveTo>
                  <a:lnTo>
                    <a:pt x="26073" y="505466"/>
                  </a:lnTo>
                  <a:cubicBezTo>
                    <a:pt x="26073" y="534625"/>
                    <a:pt x="49800" y="558317"/>
                    <a:pt x="79003" y="558317"/>
                  </a:cubicBezTo>
                  <a:cubicBezTo>
                    <a:pt x="108205" y="558317"/>
                    <a:pt x="132062" y="534625"/>
                    <a:pt x="132062" y="505466"/>
                  </a:cubicBezTo>
                  <a:lnTo>
                    <a:pt x="132062" y="297839"/>
                  </a:lnTo>
                  <a:close/>
                  <a:moveTo>
                    <a:pt x="351185" y="267372"/>
                  </a:moveTo>
                  <a:lnTo>
                    <a:pt x="518180" y="267372"/>
                  </a:lnTo>
                  <a:cubicBezTo>
                    <a:pt x="525480" y="267372"/>
                    <a:pt x="531216" y="273101"/>
                    <a:pt x="531216" y="280391"/>
                  </a:cubicBezTo>
                  <a:cubicBezTo>
                    <a:pt x="531216" y="287552"/>
                    <a:pt x="525480" y="293411"/>
                    <a:pt x="518180" y="293411"/>
                  </a:cubicBezTo>
                  <a:lnTo>
                    <a:pt x="351185" y="293411"/>
                  </a:lnTo>
                  <a:cubicBezTo>
                    <a:pt x="343885" y="293411"/>
                    <a:pt x="338149" y="287552"/>
                    <a:pt x="338149" y="280391"/>
                  </a:cubicBezTo>
                  <a:cubicBezTo>
                    <a:pt x="338149" y="273101"/>
                    <a:pt x="343885" y="267372"/>
                    <a:pt x="351185" y="267372"/>
                  </a:cubicBezTo>
                  <a:close/>
                  <a:moveTo>
                    <a:pt x="311358" y="213942"/>
                  </a:moveTo>
                  <a:cubicBezTo>
                    <a:pt x="314699" y="213812"/>
                    <a:pt x="318090" y="214951"/>
                    <a:pt x="320698" y="217360"/>
                  </a:cubicBezTo>
                  <a:cubicBezTo>
                    <a:pt x="326044" y="222176"/>
                    <a:pt x="326435" y="230378"/>
                    <a:pt x="321610" y="235715"/>
                  </a:cubicBezTo>
                  <a:lnTo>
                    <a:pt x="249890" y="314084"/>
                  </a:lnTo>
                  <a:cubicBezTo>
                    <a:pt x="247543" y="316688"/>
                    <a:pt x="244022" y="318250"/>
                    <a:pt x="240371" y="318250"/>
                  </a:cubicBezTo>
                  <a:cubicBezTo>
                    <a:pt x="236720" y="318250"/>
                    <a:pt x="233330" y="316818"/>
                    <a:pt x="230852" y="314214"/>
                  </a:cubicBezTo>
                  <a:lnTo>
                    <a:pt x="201903" y="283492"/>
                  </a:lnTo>
                  <a:cubicBezTo>
                    <a:pt x="196948" y="278284"/>
                    <a:pt x="197079" y="270083"/>
                    <a:pt x="202425" y="265136"/>
                  </a:cubicBezTo>
                  <a:cubicBezTo>
                    <a:pt x="207641" y="260189"/>
                    <a:pt x="215856" y="260450"/>
                    <a:pt x="220811" y="265657"/>
                  </a:cubicBezTo>
                  <a:lnTo>
                    <a:pt x="240110" y="286095"/>
                  </a:lnTo>
                  <a:lnTo>
                    <a:pt x="302311" y="218141"/>
                  </a:lnTo>
                  <a:cubicBezTo>
                    <a:pt x="304724" y="215472"/>
                    <a:pt x="308016" y="214073"/>
                    <a:pt x="311358" y="213942"/>
                  </a:cubicBezTo>
                  <a:close/>
                  <a:moveTo>
                    <a:pt x="351185" y="124336"/>
                  </a:moveTo>
                  <a:lnTo>
                    <a:pt x="518180" y="124336"/>
                  </a:lnTo>
                  <a:cubicBezTo>
                    <a:pt x="525480" y="124336"/>
                    <a:pt x="531216" y="130195"/>
                    <a:pt x="531216" y="137356"/>
                  </a:cubicBezTo>
                  <a:cubicBezTo>
                    <a:pt x="531216" y="144516"/>
                    <a:pt x="525480" y="150375"/>
                    <a:pt x="518180" y="150375"/>
                  </a:cubicBezTo>
                  <a:lnTo>
                    <a:pt x="351185" y="150375"/>
                  </a:lnTo>
                  <a:cubicBezTo>
                    <a:pt x="343885" y="150375"/>
                    <a:pt x="338149" y="144516"/>
                    <a:pt x="338149" y="137356"/>
                  </a:cubicBezTo>
                  <a:cubicBezTo>
                    <a:pt x="338149" y="130195"/>
                    <a:pt x="343885" y="124336"/>
                    <a:pt x="351185" y="124336"/>
                  </a:cubicBezTo>
                  <a:close/>
                  <a:moveTo>
                    <a:pt x="311358" y="64761"/>
                  </a:moveTo>
                  <a:cubicBezTo>
                    <a:pt x="314699" y="64598"/>
                    <a:pt x="318090" y="65704"/>
                    <a:pt x="320698" y="68111"/>
                  </a:cubicBezTo>
                  <a:cubicBezTo>
                    <a:pt x="326044" y="73055"/>
                    <a:pt x="326435" y="81252"/>
                    <a:pt x="321610" y="86586"/>
                  </a:cubicBezTo>
                  <a:lnTo>
                    <a:pt x="249890" y="164781"/>
                  </a:lnTo>
                  <a:cubicBezTo>
                    <a:pt x="247543" y="167514"/>
                    <a:pt x="244022" y="169075"/>
                    <a:pt x="240371" y="169075"/>
                  </a:cubicBezTo>
                  <a:cubicBezTo>
                    <a:pt x="236720" y="169075"/>
                    <a:pt x="233330" y="167644"/>
                    <a:pt x="230852" y="165042"/>
                  </a:cubicBezTo>
                  <a:lnTo>
                    <a:pt x="201903" y="134336"/>
                  </a:lnTo>
                  <a:cubicBezTo>
                    <a:pt x="196948" y="129132"/>
                    <a:pt x="197079" y="120935"/>
                    <a:pt x="202425" y="115991"/>
                  </a:cubicBezTo>
                  <a:cubicBezTo>
                    <a:pt x="207641" y="111047"/>
                    <a:pt x="215856" y="111307"/>
                    <a:pt x="220811" y="116511"/>
                  </a:cubicBezTo>
                  <a:lnTo>
                    <a:pt x="240110" y="136938"/>
                  </a:lnTo>
                  <a:lnTo>
                    <a:pt x="302311" y="69022"/>
                  </a:lnTo>
                  <a:cubicBezTo>
                    <a:pt x="304724" y="66355"/>
                    <a:pt x="308016" y="64923"/>
                    <a:pt x="311358" y="64761"/>
                  </a:cubicBezTo>
                  <a:close/>
                  <a:moveTo>
                    <a:pt x="158136" y="26035"/>
                  </a:moveTo>
                  <a:lnTo>
                    <a:pt x="158136" y="505466"/>
                  </a:lnTo>
                  <a:cubicBezTo>
                    <a:pt x="158136" y="525774"/>
                    <a:pt x="150314" y="544389"/>
                    <a:pt x="137668" y="558317"/>
                  </a:cubicBezTo>
                  <a:lnTo>
                    <a:pt x="527859" y="558317"/>
                  </a:lnTo>
                  <a:cubicBezTo>
                    <a:pt x="557062" y="558317"/>
                    <a:pt x="580789" y="534625"/>
                    <a:pt x="580789" y="505466"/>
                  </a:cubicBezTo>
                  <a:lnTo>
                    <a:pt x="580789" y="26035"/>
                  </a:lnTo>
                  <a:close/>
                  <a:moveTo>
                    <a:pt x="145099" y="0"/>
                  </a:moveTo>
                  <a:lnTo>
                    <a:pt x="593825" y="0"/>
                  </a:lnTo>
                  <a:cubicBezTo>
                    <a:pt x="601126" y="0"/>
                    <a:pt x="606862" y="5858"/>
                    <a:pt x="606862" y="13017"/>
                  </a:cubicBezTo>
                  <a:lnTo>
                    <a:pt x="606862" y="505466"/>
                  </a:lnTo>
                  <a:cubicBezTo>
                    <a:pt x="606862" y="548945"/>
                    <a:pt x="571402" y="584352"/>
                    <a:pt x="527859" y="584352"/>
                  </a:cubicBezTo>
                  <a:lnTo>
                    <a:pt x="79003" y="584352"/>
                  </a:lnTo>
                  <a:cubicBezTo>
                    <a:pt x="35460" y="584352"/>
                    <a:pt x="0" y="548945"/>
                    <a:pt x="0" y="505466"/>
                  </a:cubicBezTo>
                  <a:lnTo>
                    <a:pt x="0" y="284821"/>
                  </a:lnTo>
                  <a:cubicBezTo>
                    <a:pt x="0" y="277662"/>
                    <a:pt x="5866" y="271804"/>
                    <a:pt x="13037" y="271804"/>
                  </a:cubicBezTo>
                  <a:lnTo>
                    <a:pt x="132062" y="271804"/>
                  </a:lnTo>
                  <a:lnTo>
                    <a:pt x="132062" y="13017"/>
                  </a:lnTo>
                  <a:cubicBezTo>
                    <a:pt x="132062" y="5858"/>
                    <a:pt x="137799" y="0"/>
                    <a:pt x="145099" y="0"/>
                  </a:cubicBezTo>
                  <a:close/>
                </a:path>
              </a:pathLst>
            </a:custGeom>
            <a:solidFill>
              <a:schemeClr val="bg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9" name="文本框 17">
            <a:extLst>
              <a:ext uri="{FF2B5EF4-FFF2-40B4-BE49-F238E27FC236}">
                <a16:creationId xmlns:a16="http://schemas.microsoft.com/office/drawing/2014/main" id="{B1A9A38B-FED5-D546-77E2-9163B435F66A}"/>
              </a:ext>
            </a:extLst>
          </p:cNvPr>
          <p:cNvSpPr txBox="1"/>
          <p:nvPr/>
        </p:nvSpPr>
        <p:spPr>
          <a:xfrm>
            <a:off x="1018372" y="2481180"/>
            <a:ext cx="10369810" cy="33855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207645" marR="0" lvl="1" indent="-171450" fontAlgn="auto">
              <a:spcBef>
                <a:spcPts val="0"/>
              </a:spcBef>
              <a:spcAft>
                <a:spcPts val="0"/>
              </a:spcAft>
              <a:buClrTx/>
              <a:buSzTx/>
              <a:buFont typeface="Arial" panose="020B0604020202020204" pitchFamily="34" charset="0"/>
              <a:buChar char="•"/>
              <a:defRPr kumimoji="0" sz="1600" b="1" i="0" u="none" strike="noStrike" cap="none" spc="0" normalizeH="0" baseline="0">
                <a:ln>
                  <a:noFill/>
                </a:ln>
                <a:solidFill>
                  <a:prstClr val="black"/>
                </a:solidFill>
                <a:effectLst/>
                <a:uLnTx/>
                <a:uFillTx/>
                <a:latin typeface="微软雅黑" panose="020B0503020204020204" pitchFamily="34" charset="-122"/>
                <a:ea typeface="微软雅黑" panose="020B0503020204020204" pitchFamily="34" charset="-122"/>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zh-CN" altLang="en-US" b="0" dirty="0">
                <a:latin typeface="Arial" panose="020B0604020202020204" pitchFamily="34" charset="0"/>
                <a:sym typeface="Arial" panose="020B0604020202020204" pitchFamily="34" charset="0"/>
              </a:rPr>
              <a:t> 现行医保目录内</a:t>
            </a:r>
            <a:r>
              <a:rPr lang="zh-CN" altLang="en-US" dirty="0">
                <a:solidFill>
                  <a:srgbClr val="DC4979"/>
                </a:solidFill>
                <a:latin typeface="Arial" panose="020B0604020202020204" pitchFamily="34" charset="0"/>
                <a:sym typeface="Arial" panose="020B0604020202020204" pitchFamily="34" charset="0"/>
              </a:rPr>
              <a:t>无针对</a:t>
            </a:r>
            <a:r>
              <a:rPr lang="en-US" altLang="zh-CN" dirty="0">
                <a:solidFill>
                  <a:srgbClr val="DC4979"/>
                </a:solidFill>
                <a:latin typeface="Arial" panose="020B0604020202020204" pitchFamily="34" charset="0"/>
                <a:sym typeface="Arial" panose="020B0604020202020204" pitchFamily="34" charset="0"/>
              </a:rPr>
              <a:t>KRAS G12C</a:t>
            </a:r>
            <a:r>
              <a:rPr lang="zh-CN" altLang="en-US" dirty="0">
                <a:solidFill>
                  <a:srgbClr val="DC4979"/>
                </a:solidFill>
                <a:latin typeface="Arial" panose="020B0604020202020204" pitchFamily="34" charset="0"/>
                <a:sym typeface="Arial" panose="020B0604020202020204" pitchFamily="34" charset="0"/>
              </a:rPr>
              <a:t>靶点的靶向药物</a:t>
            </a:r>
            <a:r>
              <a:rPr lang="zh-CN" altLang="en-US" b="0" dirty="0">
                <a:latin typeface="Arial" panose="020B0604020202020204" pitchFamily="34" charset="0"/>
                <a:sym typeface="Arial" panose="020B0604020202020204" pitchFamily="34" charset="0"/>
              </a:rPr>
              <a:t>，戈来雷塞可有效填补目录空白，更好满足临床实际需求。</a:t>
            </a:r>
          </a:p>
        </p:txBody>
      </p:sp>
      <p:grpSp>
        <p:nvGrpSpPr>
          <p:cNvPr id="13" name="组合 12">
            <a:extLst>
              <a:ext uri="{FF2B5EF4-FFF2-40B4-BE49-F238E27FC236}">
                <a16:creationId xmlns:a16="http://schemas.microsoft.com/office/drawing/2014/main" id="{B775C40C-EC33-1D4C-02F8-F975FEF05E91}"/>
              </a:ext>
            </a:extLst>
          </p:cNvPr>
          <p:cNvGrpSpPr/>
          <p:nvPr/>
        </p:nvGrpSpPr>
        <p:grpSpPr>
          <a:xfrm>
            <a:off x="690129" y="2923937"/>
            <a:ext cx="10599308" cy="1441485"/>
            <a:chOff x="748490" y="1871771"/>
            <a:chExt cx="10599308" cy="1097808"/>
          </a:xfrm>
        </p:grpSpPr>
        <p:sp>
          <p:nvSpPr>
            <p:cNvPr id="14" name="矩形 13">
              <a:extLst>
                <a:ext uri="{FF2B5EF4-FFF2-40B4-BE49-F238E27FC236}">
                  <a16:creationId xmlns:a16="http://schemas.microsoft.com/office/drawing/2014/main" id="{BB8F54BC-ADF8-FDF7-DEEA-17EBCC047E87}"/>
                </a:ext>
              </a:extLst>
            </p:cNvPr>
            <p:cNvSpPr/>
            <p:nvPr/>
          </p:nvSpPr>
          <p:spPr>
            <a:xfrm>
              <a:off x="832199" y="2068597"/>
              <a:ext cx="10515599" cy="900982"/>
            </a:xfrm>
            <a:prstGeom prst="rect">
              <a:avLst/>
            </a:prstGeom>
            <a:no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圆角 14">
              <a:extLst>
                <a:ext uri="{FF2B5EF4-FFF2-40B4-BE49-F238E27FC236}">
                  <a16:creationId xmlns:a16="http://schemas.microsoft.com/office/drawing/2014/main" id="{2AFD7532-2B81-5ECE-6DBC-69EA2DE30AB3}"/>
                </a:ext>
              </a:extLst>
            </p:cNvPr>
            <p:cNvSpPr/>
            <p:nvPr/>
          </p:nvSpPr>
          <p:spPr bwMode="auto">
            <a:xfrm>
              <a:off x="748490" y="1871771"/>
              <a:ext cx="2622032" cy="453380"/>
            </a:xfrm>
            <a:prstGeom prst="roundRect">
              <a:avLst>
                <a:gd name="adj" fmla="val 13478"/>
              </a:avLst>
            </a:prstGeom>
            <a:solidFill>
              <a:srgbClr val="19AA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3">
              <a:extLst>
                <a:ext uri="{FF2B5EF4-FFF2-40B4-BE49-F238E27FC236}">
                  <a16:creationId xmlns:a16="http://schemas.microsoft.com/office/drawing/2014/main" id="{9D8A2977-274D-2854-A2E5-18FE36FF758D}"/>
                </a:ext>
              </a:extLst>
            </p:cNvPr>
            <p:cNvSpPr txBox="1">
              <a:spLocks noChangeArrowheads="1"/>
            </p:cNvSpPr>
            <p:nvPr/>
          </p:nvSpPr>
          <p:spPr bwMode="auto">
            <a:xfrm>
              <a:off x="1473594" y="1960198"/>
              <a:ext cx="1569660" cy="30539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800" b="1" dirty="0">
                  <a:solidFill>
                    <a:schemeClr val="bg1"/>
                  </a:solidFill>
                  <a:latin typeface="Arial" panose="020B0604020202020204" pitchFamily="34" charset="0"/>
                  <a:ea typeface="微软雅黑" panose="020B0503020204020204" pitchFamily="34" charset="-122"/>
                  <a:sym typeface="Arial" panose="020B0604020202020204" pitchFamily="34" charset="0"/>
                </a:rPr>
                <a:t>临床管理便利</a:t>
              </a:r>
            </a:p>
          </p:txBody>
        </p:sp>
      </p:grpSp>
      <p:sp>
        <p:nvSpPr>
          <p:cNvPr id="19" name="stomach_160992">
            <a:extLst>
              <a:ext uri="{FF2B5EF4-FFF2-40B4-BE49-F238E27FC236}">
                <a16:creationId xmlns:a16="http://schemas.microsoft.com/office/drawing/2014/main" id="{904328F8-9D50-5FF4-4D7C-59906F8CFD37}"/>
              </a:ext>
            </a:extLst>
          </p:cNvPr>
          <p:cNvSpPr/>
          <p:nvPr/>
        </p:nvSpPr>
        <p:spPr>
          <a:xfrm>
            <a:off x="900417" y="3041389"/>
            <a:ext cx="375095" cy="353455"/>
          </a:xfrm>
          <a:custGeom>
            <a:avLst/>
            <a:gdLst>
              <a:gd name="T0" fmla="*/ 5929 w 6981"/>
              <a:gd name="T1" fmla="*/ 2080 h 6588"/>
              <a:gd name="T2" fmla="*/ 2558 w 6981"/>
              <a:gd name="T3" fmla="*/ 247 h 6588"/>
              <a:gd name="T4" fmla="*/ 1356 w 6981"/>
              <a:gd name="T5" fmla="*/ 121 h 6588"/>
              <a:gd name="T6" fmla="*/ 413 w 6981"/>
              <a:gd name="T7" fmla="*/ 889 h 6588"/>
              <a:gd name="T8" fmla="*/ 1052 w 6981"/>
              <a:gd name="T9" fmla="*/ 3041 h 6588"/>
              <a:gd name="T10" fmla="*/ 1326 w 6981"/>
              <a:gd name="T11" fmla="*/ 3191 h 6588"/>
              <a:gd name="T12" fmla="*/ 1078 w 6981"/>
              <a:gd name="T13" fmla="*/ 3653 h 6588"/>
              <a:gd name="T14" fmla="*/ 2289 w 6981"/>
              <a:gd name="T15" fmla="*/ 6439 h 6588"/>
              <a:gd name="T16" fmla="*/ 3070 w 6981"/>
              <a:gd name="T17" fmla="*/ 6588 h 6588"/>
              <a:gd name="T18" fmla="*/ 5062 w 6981"/>
              <a:gd name="T19" fmla="*/ 5223 h 6588"/>
              <a:gd name="T20" fmla="*/ 5118 w 6981"/>
              <a:gd name="T21" fmla="*/ 5063 h 6588"/>
              <a:gd name="T22" fmla="*/ 5236 w 6981"/>
              <a:gd name="T23" fmla="*/ 5068 h 6588"/>
              <a:gd name="T24" fmla="*/ 6568 w 6981"/>
              <a:gd name="T25" fmla="*/ 4235 h 6588"/>
              <a:gd name="T26" fmla="*/ 5929 w 6981"/>
              <a:gd name="T27" fmla="*/ 2080 h 6588"/>
              <a:gd name="T28" fmla="*/ 1586 w 6981"/>
              <a:gd name="T29" fmla="*/ 3852 h 6588"/>
              <a:gd name="T30" fmla="*/ 3072 w 6981"/>
              <a:gd name="T31" fmla="*/ 2833 h 6588"/>
              <a:gd name="T32" fmla="*/ 3392 w 6981"/>
              <a:gd name="T33" fmla="*/ 2867 h 6588"/>
              <a:gd name="T34" fmla="*/ 2244 w 6981"/>
              <a:gd name="T35" fmla="*/ 5811 h 6588"/>
              <a:gd name="T36" fmla="*/ 1586 w 6981"/>
              <a:gd name="T37" fmla="*/ 3852 h 6588"/>
              <a:gd name="T38" fmla="*/ 4554 w 6981"/>
              <a:gd name="T39" fmla="*/ 5024 h 6588"/>
              <a:gd name="T40" fmla="*/ 3069 w 6981"/>
              <a:gd name="T41" fmla="*/ 6043 h 6588"/>
              <a:gd name="T42" fmla="*/ 2749 w 6981"/>
              <a:gd name="T43" fmla="*/ 6009 h 6588"/>
              <a:gd name="T44" fmla="*/ 3897 w 6981"/>
              <a:gd name="T45" fmla="*/ 3065 h 6588"/>
              <a:gd name="T46" fmla="*/ 4554 w 6981"/>
              <a:gd name="T47" fmla="*/ 5024 h 6588"/>
              <a:gd name="T48" fmla="*/ 6088 w 6981"/>
              <a:gd name="T49" fmla="*/ 3976 h 6588"/>
              <a:gd name="T50" fmla="*/ 5208 w 6981"/>
              <a:gd name="T51" fmla="*/ 4523 h 6588"/>
              <a:gd name="T52" fmla="*/ 3852 w 6981"/>
              <a:gd name="T53" fmla="*/ 2439 h 6588"/>
              <a:gd name="T54" fmla="*/ 3070 w 6981"/>
              <a:gd name="T55" fmla="*/ 2289 h 6588"/>
              <a:gd name="T56" fmla="*/ 1706 w 6981"/>
              <a:gd name="T57" fmla="*/ 2779 h 6588"/>
              <a:gd name="T58" fmla="*/ 1312 w 6981"/>
              <a:gd name="T59" fmla="*/ 2564 h 6588"/>
              <a:gd name="T60" fmla="*/ 893 w 6981"/>
              <a:gd name="T61" fmla="*/ 1147 h 6588"/>
              <a:gd name="T62" fmla="*/ 1510 w 6981"/>
              <a:gd name="T63" fmla="*/ 643 h 6588"/>
              <a:gd name="T64" fmla="*/ 2297 w 6981"/>
              <a:gd name="T65" fmla="*/ 725 h 6588"/>
              <a:gd name="T66" fmla="*/ 5666 w 6981"/>
              <a:gd name="T67" fmla="*/ 2559 h 6588"/>
              <a:gd name="T68" fmla="*/ 6088 w 6981"/>
              <a:gd name="T69" fmla="*/ 3976 h 6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81" h="6588">
                <a:moveTo>
                  <a:pt x="5929" y="2080"/>
                </a:moveTo>
                <a:lnTo>
                  <a:pt x="2558" y="247"/>
                </a:lnTo>
                <a:cubicBezTo>
                  <a:pt x="2188" y="45"/>
                  <a:pt x="1760" y="0"/>
                  <a:pt x="1356" y="121"/>
                </a:cubicBezTo>
                <a:cubicBezTo>
                  <a:pt x="949" y="241"/>
                  <a:pt x="614" y="515"/>
                  <a:pt x="413" y="889"/>
                </a:cubicBezTo>
                <a:cubicBezTo>
                  <a:pt x="0" y="1659"/>
                  <a:pt x="285" y="2625"/>
                  <a:pt x="1052" y="3041"/>
                </a:cubicBezTo>
                <a:lnTo>
                  <a:pt x="1326" y="3191"/>
                </a:lnTo>
                <a:cubicBezTo>
                  <a:pt x="1228" y="3332"/>
                  <a:pt x="1144" y="3487"/>
                  <a:pt x="1078" y="3653"/>
                </a:cubicBezTo>
                <a:cubicBezTo>
                  <a:pt x="648" y="4756"/>
                  <a:pt x="1190" y="6005"/>
                  <a:pt x="2289" y="6439"/>
                </a:cubicBezTo>
                <a:cubicBezTo>
                  <a:pt x="2540" y="6537"/>
                  <a:pt x="2802" y="6588"/>
                  <a:pt x="3070" y="6588"/>
                </a:cubicBezTo>
                <a:cubicBezTo>
                  <a:pt x="3957" y="6588"/>
                  <a:pt x="4740" y="6052"/>
                  <a:pt x="5062" y="5223"/>
                </a:cubicBezTo>
                <a:cubicBezTo>
                  <a:pt x="5084" y="5169"/>
                  <a:pt x="5101" y="5116"/>
                  <a:pt x="5118" y="5063"/>
                </a:cubicBezTo>
                <a:cubicBezTo>
                  <a:pt x="5158" y="5065"/>
                  <a:pt x="5197" y="5068"/>
                  <a:pt x="5236" y="5068"/>
                </a:cubicBezTo>
                <a:cubicBezTo>
                  <a:pt x="5784" y="5068"/>
                  <a:pt x="6284" y="4764"/>
                  <a:pt x="6568" y="4235"/>
                </a:cubicBezTo>
                <a:cubicBezTo>
                  <a:pt x="6981" y="3463"/>
                  <a:pt x="6696" y="2497"/>
                  <a:pt x="5929" y="2080"/>
                </a:cubicBezTo>
                <a:close/>
                <a:moveTo>
                  <a:pt x="1586" y="3852"/>
                </a:moveTo>
                <a:cubicBezTo>
                  <a:pt x="1828" y="3233"/>
                  <a:pt x="2410" y="2833"/>
                  <a:pt x="3072" y="2833"/>
                </a:cubicBezTo>
                <a:cubicBezTo>
                  <a:pt x="3180" y="2833"/>
                  <a:pt x="3286" y="2844"/>
                  <a:pt x="3392" y="2867"/>
                </a:cubicBezTo>
                <a:lnTo>
                  <a:pt x="2244" y="5811"/>
                </a:lnTo>
                <a:cubicBezTo>
                  <a:pt x="1592" y="5413"/>
                  <a:pt x="1298" y="4589"/>
                  <a:pt x="1586" y="3852"/>
                </a:cubicBezTo>
                <a:close/>
                <a:moveTo>
                  <a:pt x="4554" y="5024"/>
                </a:moveTo>
                <a:cubicBezTo>
                  <a:pt x="4313" y="5643"/>
                  <a:pt x="3730" y="6043"/>
                  <a:pt x="3069" y="6043"/>
                </a:cubicBezTo>
                <a:cubicBezTo>
                  <a:pt x="2961" y="6043"/>
                  <a:pt x="2854" y="6032"/>
                  <a:pt x="2749" y="6009"/>
                </a:cubicBezTo>
                <a:lnTo>
                  <a:pt x="3897" y="3065"/>
                </a:lnTo>
                <a:cubicBezTo>
                  <a:pt x="4549" y="3463"/>
                  <a:pt x="4842" y="4288"/>
                  <a:pt x="4554" y="5024"/>
                </a:cubicBezTo>
                <a:close/>
                <a:moveTo>
                  <a:pt x="6088" y="3976"/>
                </a:moveTo>
                <a:cubicBezTo>
                  <a:pt x="5894" y="4335"/>
                  <a:pt x="5569" y="4533"/>
                  <a:pt x="5208" y="4523"/>
                </a:cubicBezTo>
                <a:cubicBezTo>
                  <a:pt x="5241" y="3635"/>
                  <a:pt x="4720" y="2780"/>
                  <a:pt x="3852" y="2439"/>
                </a:cubicBezTo>
                <a:cubicBezTo>
                  <a:pt x="3601" y="2340"/>
                  <a:pt x="3338" y="2289"/>
                  <a:pt x="3070" y="2289"/>
                </a:cubicBezTo>
                <a:cubicBezTo>
                  <a:pt x="2558" y="2289"/>
                  <a:pt x="2081" y="2468"/>
                  <a:pt x="1706" y="2779"/>
                </a:cubicBezTo>
                <a:lnTo>
                  <a:pt x="1312" y="2564"/>
                </a:lnTo>
                <a:cubicBezTo>
                  <a:pt x="808" y="2289"/>
                  <a:pt x="620" y="1655"/>
                  <a:pt x="893" y="1147"/>
                </a:cubicBezTo>
                <a:cubicBezTo>
                  <a:pt x="1025" y="901"/>
                  <a:pt x="1245" y="721"/>
                  <a:pt x="1510" y="643"/>
                </a:cubicBezTo>
                <a:cubicBezTo>
                  <a:pt x="1776" y="564"/>
                  <a:pt x="2054" y="593"/>
                  <a:pt x="2297" y="725"/>
                </a:cubicBezTo>
                <a:lnTo>
                  <a:pt x="5666" y="2559"/>
                </a:lnTo>
                <a:cubicBezTo>
                  <a:pt x="6173" y="2833"/>
                  <a:pt x="6361" y="3468"/>
                  <a:pt x="6088" y="3976"/>
                </a:cubicBezTo>
                <a:close/>
              </a:path>
            </a:pathLst>
          </a:cu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20" name="组合 19">
            <a:extLst>
              <a:ext uri="{FF2B5EF4-FFF2-40B4-BE49-F238E27FC236}">
                <a16:creationId xmlns:a16="http://schemas.microsoft.com/office/drawing/2014/main" id="{269AFF3D-C4FE-048C-6947-7DF5193CC947}"/>
              </a:ext>
            </a:extLst>
          </p:cNvPr>
          <p:cNvGrpSpPr/>
          <p:nvPr/>
        </p:nvGrpSpPr>
        <p:grpSpPr>
          <a:xfrm>
            <a:off x="710698" y="4623276"/>
            <a:ext cx="10595182" cy="1491905"/>
            <a:chOff x="752616" y="2162987"/>
            <a:chExt cx="10595182" cy="1215669"/>
          </a:xfrm>
        </p:grpSpPr>
        <p:sp>
          <p:nvSpPr>
            <p:cNvPr id="21" name="矩形 20">
              <a:extLst>
                <a:ext uri="{FF2B5EF4-FFF2-40B4-BE49-F238E27FC236}">
                  <a16:creationId xmlns:a16="http://schemas.microsoft.com/office/drawing/2014/main" id="{4450A62C-163E-F77F-4CF2-821D57958446}"/>
                </a:ext>
              </a:extLst>
            </p:cNvPr>
            <p:cNvSpPr/>
            <p:nvPr/>
          </p:nvSpPr>
          <p:spPr>
            <a:xfrm>
              <a:off x="832199" y="2208761"/>
              <a:ext cx="10515599" cy="1169895"/>
            </a:xfrm>
            <a:prstGeom prst="rect">
              <a:avLst/>
            </a:prstGeom>
            <a:no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 name="矩形: 圆角 21">
              <a:extLst>
                <a:ext uri="{FF2B5EF4-FFF2-40B4-BE49-F238E27FC236}">
                  <a16:creationId xmlns:a16="http://schemas.microsoft.com/office/drawing/2014/main" id="{B7324010-417B-D482-9E7D-08E882139FB9}"/>
                </a:ext>
              </a:extLst>
            </p:cNvPr>
            <p:cNvSpPr/>
            <p:nvPr/>
          </p:nvSpPr>
          <p:spPr bwMode="auto">
            <a:xfrm>
              <a:off x="752616" y="2162987"/>
              <a:ext cx="3012494" cy="417488"/>
            </a:xfrm>
            <a:prstGeom prst="roundRect">
              <a:avLst>
                <a:gd name="adj" fmla="val 13478"/>
              </a:avLst>
            </a:prstGeom>
            <a:solidFill>
              <a:srgbClr val="19AA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 name="文本框 13">
              <a:extLst>
                <a:ext uri="{FF2B5EF4-FFF2-40B4-BE49-F238E27FC236}">
                  <a16:creationId xmlns:a16="http://schemas.microsoft.com/office/drawing/2014/main" id="{62C2BB3C-5A63-E4F4-F146-575E8F0CD464}"/>
                </a:ext>
              </a:extLst>
            </p:cNvPr>
            <p:cNvSpPr txBox="1">
              <a:spLocks noChangeArrowheads="1"/>
            </p:cNvSpPr>
            <p:nvPr/>
          </p:nvSpPr>
          <p:spPr bwMode="auto">
            <a:xfrm>
              <a:off x="1417403" y="2164531"/>
              <a:ext cx="2262158" cy="35444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800" b="1" dirty="0">
                  <a:solidFill>
                    <a:schemeClr val="bg1"/>
                  </a:solidFill>
                  <a:latin typeface="Arial" panose="020B0604020202020204" pitchFamily="34" charset="0"/>
                  <a:ea typeface="微软雅黑" panose="020B0503020204020204" pitchFamily="34" charset="-122"/>
                  <a:sym typeface="Arial" panose="020B0604020202020204" pitchFamily="34" charset="0"/>
                </a:rPr>
                <a:t>符合“保基本”原则</a:t>
              </a:r>
            </a:p>
          </p:txBody>
        </p:sp>
        <p:sp>
          <p:nvSpPr>
            <p:cNvPr id="24" name="文本框 17">
              <a:extLst>
                <a:ext uri="{FF2B5EF4-FFF2-40B4-BE49-F238E27FC236}">
                  <a16:creationId xmlns:a16="http://schemas.microsoft.com/office/drawing/2014/main" id="{448C8B59-3E65-3860-34B2-1C7EB34D4E7F}"/>
                </a:ext>
              </a:extLst>
            </p:cNvPr>
            <p:cNvSpPr txBox="1"/>
            <p:nvPr/>
          </p:nvSpPr>
          <p:spPr>
            <a:xfrm>
              <a:off x="996761" y="2528609"/>
              <a:ext cx="10036972" cy="32331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207645" marR="0" lvl="1" indent="-171450" fontAlgn="auto">
                <a:spcBef>
                  <a:spcPts val="0"/>
                </a:spcBef>
                <a:spcAft>
                  <a:spcPts val="0"/>
                </a:spcAft>
                <a:buClrTx/>
                <a:buSzTx/>
                <a:buFont typeface="Arial" panose="020B0604020202020204" pitchFamily="34" charset="0"/>
                <a:buChar char="•"/>
                <a:defRPr kumimoji="0" sz="1600" b="1" i="0" u="none" strike="noStrike" cap="none" spc="0" normalizeH="0" baseline="0">
                  <a:ln>
                    <a:noFill/>
                  </a:ln>
                  <a:solidFill>
                    <a:prstClr val="black"/>
                  </a:solidFill>
                  <a:effectLst/>
                  <a:uLnTx/>
                  <a:uFillTx/>
                  <a:latin typeface="微软雅黑" panose="020B0503020204020204" pitchFamily="34" charset="-122"/>
                  <a:ea typeface="微软雅黑" panose="020B0503020204020204" pitchFamily="34" charset="-122"/>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nSpc>
                  <a:spcPct val="150000"/>
                </a:lnSpc>
              </a:pPr>
              <a:endParaRPr lang="zh-CN" altLang="en-US" dirty="0">
                <a:latin typeface="Arial" panose="020B0604020202020204" pitchFamily="34" charset="0"/>
                <a:sym typeface="Arial" panose="020B0604020202020204" pitchFamily="34" charset="0"/>
              </a:endParaRPr>
            </a:p>
          </p:txBody>
        </p:sp>
      </p:grpSp>
      <p:sp>
        <p:nvSpPr>
          <p:cNvPr id="26" name="文本框 17">
            <a:extLst>
              <a:ext uri="{FF2B5EF4-FFF2-40B4-BE49-F238E27FC236}">
                <a16:creationId xmlns:a16="http://schemas.microsoft.com/office/drawing/2014/main" id="{B4002BD9-CA11-778E-67B7-CDBB2A639F9B}"/>
              </a:ext>
            </a:extLst>
          </p:cNvPr>
          <p:cNvSpPr txBox="1"/>
          <p:nvPr/>
        </p:nvSpPr>
        <p:spPr>
          <a:xfrm>
            <a:off x="1027736" y="5276511"/>
            <a:ext cx="10121112" cy="58477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1945" lvl="1" indent="-285750">
              <a:buFont typeface="Arial" panose="020B0604020202020204" pitchFamily="34" charset="0"/>
              <a:buChar char="•"/>
              <a:defRPr/>
            </a:pPr>
            <a:r>
              <a:rPr lang="zh-CN" altLang="en-US" sz="16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在中国</a:t>
            </a:r>
            <a:r>
              <a:rPr lang="en-US" altLang="zh-CN" sz="16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NSCLC</a:t>
            </a:r>
            <a:r>
              <a:rPr lang="zh-CN" altLang="en-US" sz="16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患者中，约</a:t>
            </a:r>
            <a:r>
              <a:rPr lang="en-US" altLang="zh-CN" sz="16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3%-4%</a:t>
            </a:r>
            <a:r>
              <a:rPr lang="zh-CN" altLang="en-US" sz="16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可以检出</a:t>
            </a:r>
            <a:r>
              <a:rPr lang="en-US" altLang="zh-CN" sz="16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KRAS G12C</a:t>
            </a:r>
            <a:r>
              <a:rPr lang="zh-CN" altLang="en-US" sz="16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突变，亟需进行系统性治疗。本品临床价值高，可有效满足参保人员的治疗需求，具有良好的经济性，</a:t>
            </a:r>
            <a:r>
              <a:rPr lang="zh-CN" altLang="en-US" sz="1600" b="1" dirty="0">
                <a:solidFill>
                  <a:srgbClr val="DC4979"/>
                </a:solidFill>
                <a:latin typeface="Arial" panose="020B0604020202020204" pitchFamily="34" charset="0"/>
                <a:ea typeface="微软雅黑" panose="020B0503020204020204" pitchFamily="34" charset="-122"/>
                <a:sym typeface="Arial" panose="020B0604020202020204" pitchFamily="34" charset="0"/>
              </a:rPr>
              <a:t>可有效保障医保基金的安全。</a:t>
            </a:r>
            <a:endParaRPr kumimoji="0" lang="zh-CN" altLang="en-US" sz="1600" b="1" i="0" u="none" strike="noStrike" kern="1200" cap="none" spc="0" normalizeH="0" baseline="0" noProof="0" dirty="0">
              <a:ln>
                <a:noFill/>
              </a:ln>
              <a:solidFill>
                <a:srgbClr val="DC4979"/>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7" name="customer_269047">
            <a:extLst>
              <a:ext uri="{FF2B5EF4-FFF2-40B4-BE49-F238E27FC236}">
                <a16:creationId xmlns:a16="http://schemas.microsoft.com/office/drawing/2014/main" id="{51191FE9-459D-C4FE-9B60-8E4C3876591B}"/>
              </a:ext>
            </a:extLst>
          </p:cNvPr>
          <p:cNvSpPr/>
          <p:nvPr/>
        </p:nvSpPr>
        <p:spPr>
          <a:xfrm>
            <a:off x="949537" y="4653129"/>
            <a:ext cx="396000" cy="360000"/>
          </a:xfrm>
          <a:custGeom>
            <a:avLst/>
            <a:gdLst>
              <a:gd name="connsiteX0" fmla="*/ 303781 w 607598"/>
              <a:gd name="connsiteY0" fmla="*/ 364485 h 542367"/>
              <a:gd name="connsiteX1" fmla="*/ 320777 w 607598"/>
              <a:gd name="connsiteY1" fmla="*/ 374981 h 542367"/>
              <a:gd name="connsiteX2" fmla="*/ 339196 w 607598"/>
              <a:gd name="connsiteY2" fmla="*/ 412211 h 542367"/>
              <a:gd name="connsiteX3" fmla="*/ 380305 w 607598"/>
              <a:gd name="connsiteY3" fmla="*/ 418164 h 542367"/>
              <a:gd name="connsiteX4" fmla="*/ 390716 w 607598"/>
              <a:gd name="connsiteY4" fmla="*/ 450418 h 542367"/>
              <a:gd name="connsiteX5" fmla="*/ 360996 w 607598"/>
              <a:gd name="connsiteY5" fmla="*/ 479385 h 542367"/>
              <a:gd name="connsiteX6" fmla="*/ 368026 w 607598"/>
              <a:gd name="connsiteY6" fmla="*/ 520258 h 542367"/>
              <a:gd name="connsiteX7" fmla="*/ 340531 w 607598"/>
              <a:gd name="connsiteY7" fmla="*/ 540161 h 542367"/>
              <a:gd name="connsiteX8" fmla="*/ 303781 w 607598"/>
              <a:gd name="connsiteY8" fmla="*/ 520880 h 542367"/>
              <a:gd name="connsiteX9" fmla="*/ 267031 w 607598"/>
              <a:gd name="connsiteY9" fmla="*/ 540161 h 542367"/>
              <a:gd name="connsiteX10" fmla="*/ 239536 w 607598"/>
              <a:gd name="connsiteY10" fmla="*/ 520258 h 542367"/>
              <a:gd name="connsiteX11" fmla="*/ 246566 w 607598"/>
              <a:gd name="connsiteY11" fmla="*/ 479385 h 542367"/>
              <a:gd name="connsiteX12" fmla="*/ 216846 w 607598"/>
              <a:gd name="connsiteY12" fmla="*/ 450418 h 542367"/>
              <a:gd name="connsiteX13" fmla="*/ 227346 w 607598"/>
              <a:gd name="connsiteY13" fmla="*/ 418164 h 542367"/>
              <a:gd name="connsiteX14" fmla="*/ 268455 w 607598"/>
              <a:gd name="connsiteY14" fmla="*/ 412211 h 542367"/>
              <a:gd name="connsiteX15" fmla="*/ 286785 w 607598"/>
              <a:gd name="connsiteY15" fmla="*/ 374981 h 542367"/>
              <a:gd name="connsiteX16" fmla="*/ 303781 w 607598"/>
              <a:gd name="connsiteY16" fmla="*/ 364485 h 542367"/>
              <a:gd name="connsiteX17" fmla="*/ 92694 w 607598"/>
              <a:gd name="connsiteY17" fmla="*/ 364485 h 542367"/>
              <a:gd name="connsiteX18" fmla="*/ 109645 w 607598"/>
              <a:gd name="connsiteY18" fmla="*/ 374981 h 542367"/>
              <a:gd name="connsiteX19" fmla="*/ 128064 w 607598"/>
              <a:gd name="connsiteY19" fmla="*/ 412211 h 542367"/>
              <a:gd name="connsiteX20" fmla="*/ 169173 w 607598"/>
              <a:gd name="connsiteY20" fmla="*/ 418164 h 542367"/>
              <a:gd name="connsiteX21" fmla="*/ 179673 w 607598"/>
              <a:gd name="connsiteY21" fmla="*/ 450418 h 542367"/>
              <a:gd name="connsiteX22" fmla="*/ 149953 w 607598"/>
              <a:gd name="connsiteY22" fmla="*/ 479385 h 542367"/>
              <a:gd name="connsiteX23" fmla="*/ 156894 w 607598"/>
              <a:gd name="connsiteY23" fmla="*/ 520258 h 542367"/>
              <a:gd name="connsiteX24" fmla="*/ 129488 w 607598"/>
              <a:gd name="connsiteY24" fmla="*/ 540161 h 542367"/>
              <a:gd name="connsiteX25" fmla="*/ 92649 w 607598"/>
              <a:gd name="connsiteY25" fmla="*/ 520880 h 542367"/>
              <a:gd name="connsiteX26" fmla="*/ 55899 w 607598"/>
              <a:gd name="connsiteY26" fmla="*/ 540161 h 542367"/>
              <a:gd name="connsiteX27" fmla="*/ 28493 w 607598"/>
              <a:gd name="connsiteY27" fmla="*/ 520258 h 542367"/>
              <a:gd name="connsiteX28" fmla="*/ 35434 w 607598"/>
              <a:gd name="connsiteY28" fmla="*/ 479385 h 542367"/>
              <a:gd name="connsiteX29" fmla="*/ 5714 w 607598"/>
              <a:gd name="connsiteY29" fmla="*/ 450418 h 542367"/>
              <a:gd name="connsiteX30" fmla="*/ 16214 w 607598"/>
              <a:gd name="connsiteY30" fmla="*/ 418164 h 542367"/>
              <a:gd name="connsiteX31" fmla="*/ 57323 w 607598"/>
              <a:gd name="connsiteY31" fmla="*/ 412211 h 542367"/>
              <a:gd name="connsiteX32" fmla="*/ 75742 w 607598"/>
              <a:gd name="connsiteY32" fmla="*/ 374981 h 542367"/>
              <a:gd name="connsiteX33" fmla="*/ 92694 w 607598"/>
              <a:gd name="connsiteY33" fmla="*/ 364485 h 542367"/>
              <a:gd name="connsiteX34" fmla="*/ 514886 w 607598"/>
              <a:gd name="connsiteY34" fmla="*/ 364461 h 542367"/>
              <a:gd name="connsiteX35" fmla="*/ 531890 w 607598"/>
              <a:gd name="connsiteY35" fmla="*/ 374948 h 542367"/>
              <a:gd name="connsiteX36" fmla="*/ 550317 w 607598"/>
              <a:gd name="connsiteY36" fmla="*/ 412185 h 542367"/>
              <a:gd name="connsiteX37" fmla="*/ 591357 w 607598"/>
              <a:gd name="connsiteY37" fmla="*/ 418139 h 542367"/>
              <a:gd name="connsiteX38" fmla="*/ 601861 w 607598"/>
              <a:gd name="connsiteY38" fmla="*/ 450400 h 542367"/>
              <a:gd name="connsiteX39" fmla="*/ 572128 w 607598"/>
              <a:gd name="connsiteY39" fmla="*/ 479372 h 542367"/>
              <a:gd name="connsiteX40" fmla="*/ 579161 w 607598"/>
              <a:gd name="connsiteY40" fmla="*/ 520253 h 542367"/>
              <a:gd name="connsiteX41" fmla="*/ 551653 w 607598"/>
              <a:gd name="connsiteY41" fmla="*/ 540160 h 542367"/>
              <a:gd name="connsiteX42" fmla="*/ 514886 w 607598"/>
              <a:gd name="connsiteY42" fmla="*/ 520875 h 542367"/>
              <a:gd name="connsiteX43" fmla="*/ 478120 w 607598"/>
              <a:gd name="connsiteY43" fmla="*/ 540160 h 542367"/>
              <a:gd name="connsiteX44" fmla="*/ 450612 w 607598"/>
              <a:gd name="connsiteY44" fmla="*/ 520253 h 542367"/>
              <a:gd name="connsiteX45" fmla="*/ 457645 w 607598"/>
              <a:gd name="connsiteY45" fmla="*/ 479372 h 542367"/>
              <a:gd name="connsiteX46" fmla="*/ 427912 w 607598"/>
              <a:gd name="connsiteY46" fmla="*/ 450400 h 542367"/>
              <a:gd name="connsiteX47" fmla="*/ 438416 w 607598"/>
              <a:gd name="connsiteY47" fmla="*/ 418139 h 542367"/>
              <a:gd name="connsiteX48" fmla="*/ 479545 w 607598"/>
              <a:gd name="connsiteY48" fmla="*/ 412185 h 542367"/>
              <a:gd name="connsiteX49" fmla="*/ 497883 w 607598"/>
              <a:gd name="connsiteY49" fmla="*/ 374948 h 542367"/>
              <a:gd name="connsiteX50" fmla="*/ 514886 w 607598"/>
              <a:gd name="connsiteY50" fmla="*/ 364461 h 542367"/>
              <a:gd name="connsiteX51" fmla="*/ 303790 w 607598"/>
              <a:gd name="connsiteY51" fmla="*/ 181283 h 542367"/>
              <a:gd name="connsiteX52" fmla="*/ 449296 w 607598"/>
              <a:gd name="connsiteY52" fmla="*/ 326624 h 542367"/>
              <a:gd name="connsiteX53" fmla="*/ 430429 w 607598"/>
              <a:gd name="connsiteY53" fmla="*/ 345559 h 542367"/>
              <a:gd name="connsiteX54" fmla="*/ 177240 w 607598"/>
              <a:gd name="connsiteY54" fmla="*/ 345559 h 542367"/>
              <a:gd name="connsiteX55" fmla="*/ 158284 w 607598"/>
              <a:gd name="connsiteY55" fmla="*/ 326624 h 542367"/>
              <a:gd name="connsiteX56" fmla="*/ 303790 w 607598"/>
              <a:gd name="connsiteY56" fmla="*/ 181283 h 542367"/>
              <a:gd name="connsiteX57" fmla="*/ 303755 w 607598"/>
              <a:gd name="connsiteY57" fmla="*/ 0 h 542367"/>
              <a:gd name="connsiteX58" fmla="*/ 382259 w 607598"/>
              <a:gd name="connsiteY58" fmla="*/ 78398 h 542367"/>
              <a:gd name="connsiteX59" fmla="*/ 303755 w 607598"/>
              <a:gd name="connsiteY59" fmla="*/ 156796 h 542367"/>
              <a:gd name="connsiteX60" fmla="*/ 225251 w 607598"/>
              <a:gd name="connsiteY60" fmla="*/ 78398 h 542367"/>
              <a:gd name="connsiteX61" fmla="*/ 303755 w 607598"/>
              <a:gd name="connsiteY61" fmla="*/ 0 h 54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07598" h="542367">
                <a:moveTo>
                  <a:pt x="303781" y="364485"/>
                </a:moveTo>
                <a:cubicBezTo>
                  <a:pt x="310544" y="364474"/>
                  <a:pt x="317306" y="367962"/>
                  <a:pt x="320777" y="374981"/>
                </a:cubicBezTo>
                <a:lnTo>
                  <a:pt x="339196" y="412211"/>
                </a:lnTo>
                <a:lnTo>
                  <a:pt x="380305" y="418164"/>
                </a:lnTo>
                <a:cubicBezTo>
                  <a:pt x="395788" y="420386"/>
                  <a:pt x="402017" y="439489"/>
                  <a:pt x="390716" y="450418"/>
                </a:cubicBezTo>
                <a:lnTo>
                  <a:pt x="360996" y="479385"/>
                </a:lnTo>
                <a:lnTo>
                  <a:pt x="368026" y="520258"/>
                </a:lnTo>
                <a:cubicBezTo>
                  <a:pt x="370695" y="535807"/>
                  <a:pt x="354323" y="547358"/>
                  <a:pt x="340531" y="540161"/>
                </a:cubicBezTo>
                <a:lnTo>
                  <a:pt x="303781" y="520880"/>
                </a:lnTo>
                <a:lnTo>
                  <a:pt x="267031" y="540161"/>
                </a:lnTo>
                <a:cubicBezTo>
                  <a:pt x="253150" y="547447"/>
                  <a:pt x="236956" y="535630"/>
                  <a:pt x="239536" y="520258"/>
                </a:cubicBezTo>
                <a:lnTo>
                  <a:pt x="246566" y="479385"/>
                </a:lnTo>
                <a:lnTo>
                  <a:pt x="216846" y="450418"/>
                </a:lnTo>
                <a:cubicBezTo>
                  <a:pt x="205634" y="439489"/>
                  <a:pt x="211863" y="420386"/>
                  <a:pt x="227346" y="418164"/>
                </a:cubicBezTo>
                <a:lnTo>
                  <a:pt x="268455" y="412211"/>
                </a:lnTo>
                <a:lnTo>
                  <a:pt x="286785" y="374981"/>
                </a:lnTo>
                <a:cubicBezTo>
                  <a:pt x="290256" y="368006"/>
                  <a:pt x="297018" y="364497"/>
                  <a:pt x="303781" y="364485"/>
                </a:cubicBezTo>
                <a:close/>
                <a:moveTo>
                  <a:pt x="92694" y="364485"/>
                </a:moveTo>
                <a:cubicBezTo>
                  <a:pt x="99434" y="364474"/>
                  <a:pt x="106175" y="367962"/>
                  <a:pt x="109645" y="374981"/>
                </a:cubicBezTo>
                <a:lnTo>
                  <a:pt x="128064" y="412211"/>
                </a:lnTo>
                <a:lnTo>
                  <a:pt x="169173" y="418164"/>
                </a:lnTo>
                <a:cubicBezTo>
                  <a:pt x="184656" y="420386"/>
                  <a:pt x="190885" y="439489"/>
                  <a:pt x="179673" y="450418"/>
                </a:cubicBezTo>
                <a:lnTo>
                  <a:pt x="149953" y="479385"/>
                </a:lnTo>
                <a:lnTo>
                  <a:pt x="156894" y="520258"/>
                </a:lnTo>
                <a:cubicBezTo>
                  <a:pt x="159563" y="535807"/>
                  <a:pt x="143191" y="547358"/>
                  <a:pt x="129488" y="540161"/>
                </a:cubicBezTo>
                <a:lnTo>
                  <a:pt x="92649" y="520880"/>
                </a:lnTo>
                <a:lnTo>
                  <a:pt x="55899" y="540161"/>
                </a:lnTo>
                <a:cubicBezTo>
                  <a:pt x="42107" y="547447"/>
                  <a:pt x="25824" y="535630"/>
                  <a:pt x="28493" y="520258"/>
                </a:cubicBezTo>
                <a:lnTo>
                  <a:pt x="35434" y="479385"/>
                </a:lnTo>
                <a:lnTo>
                  <a:pt x="5714" y="450418"/>
                </a:lnTo>
                <a:cubicBezTo>
                  <a:pt x="-5498" y="439489"/>
                  <a:pt x="731" y="420386"/>
                  <a:pt x="16214" y="418164"/>
                </a:cubicBezTo>
                <a:lnTo>
                  <a:pt x="57323" y="412211"/>
                </a:lnTo>
                <a:lnTo>
                  <a:pt x="75742" y="374981"/>
                </a:lnTo>
                <a:cubicBezTo>
                  <a:pt x="79213" y="368006"/>
                  <a:pt x="85953" y="364497"/>
                  <a:pt x="92694" y="364485"/>
                </a:cubicBezTo>
                <a:close/>
                <a:moveTo>
                  <a:pt x="514886" y="364461"/>
                </a:moveTo>
                <a:cubicBezTo>
                  <a:pt x="513640" y="364461"/>
                  <a:pt x="526192" y="363483"/>
                  <a:pt x="531890" y="374948"/>
                </a:cubicBezTo>
                <a:lnTo>
                  <a:pt x="550317" y="412185"/>
                </a:lnTo>
                <a:lnTo>
                  <a:pt x="591357" y="418139"/>
                </a:lnTo>
                <a:cubicBezTo>
                  <a:pt x="606935" y="420361"/>
                  <a:pt x="613078" y="439468"/>
                  <a:pt x="601861" y="450400"/>
                </a:cubicBezTo>
                <a:lnTo>
                  <a:pt x="572128" y="479372"/>
                </a:lnTo>
                <a:lnTo>
                  <a:pt x="579161" y="520253"/>
                </a:lnTo>
                <a:cubicBezTo>
                  <a:pt x="581831" y="535805"/>
                  <a:pt x="565451" y="547358"/>
                  <a:pt x="551653" y="540160"/>
                </a:cubicBezTo>
                <a:lnTo>
                  <a:pt x="514886" y="520875"/>
                </a:lnTo>
                <a:lnTo>
                  <a:pt x="478120" y="540160"/>
                </a:lnTo>
                <a:cubicBezTo>
                  <a:pt x="464233" y="547447"/>
                  <a:pt x="447942" y="535627"/>
                  <a:pt x="450612" y="520253"/>
                </a:cubicBezTo>
                <a:lnTo>
                  <a:pt x="457645" y="479372"/>
                </a:lnTo>
                <a:lnTo>
                  <a:pt x="427912" y="450400"/>
                </a:lnTo>
                <a:cubicBezTo>
                  <a:pt x="416695" y="439468"/>
                  <a:pt x="422927" y="420361"/>
                  <a:pt x="438416" y="418139"/>
                </a:cubicBezTo>
                <a:lnTo>
                  <a:pt x="479545" y="412185"/>
                </a:lnTo>
                <a:lnTo>
                  <a:pt x="497883" y="374948"/>
                </a:lnTo>
                <a:cubicBezTo>
                  <a:pt x="501088" y="368549"/>
                  <a:pt x="507676" y="364461"/>
                  <a:pt x="514886" y="364461"/>
                </a:cubicBezTo>
                <a:close/>
                <a:moveTo>
                  <a:pt x="303790" y="181283"/>
                </a:moveTo>
                <a:cubicBezTo>
                  <a:pt x="384063" y="181283"/>
                  <a:pt x="449296" y="246442"/>
                  <a:pt x="449296" y="326624"/>
                </a:cubicBezTo>
                <a:cubicBezTo>
                  <a:pt x="449296" y="337025"/>
                  <a:pt x="440842" y="345559"/>
                  <a:pt x="430429" y="345559"/>
                </a:cubicBezTo>
                <a:lnTo>
                  <a:pt x="177240" y="345559"/>
                </a:lnTo>
                <a:cubicBezTo>
                  <a:pt x="166738" y="345559"/>
                  <a:pt x="158284" y="337025"/>
                  <a:pt x="158284" y="326624"/>
                </a:cubicBezTo>
                <a:cubicBezTo>
                  <a:pt x="158284" y="246442"/>
                  <a:pt x="223606" y="181283"/>
                  <a:pt x="303790" y="181283"/>
                </a:cubicBezTo>
                <a:close/>
                <a:moveTo>
                  <a:pt x="303755" y="0"/>
                </a:moveTo>
                <a:cubicBezTo>
                  <a:pt x="347112" y="0"/>
                  <a:pt x="382259" y="35100"/>
                  <a:pt x="382259" y="78398"/>
                </a:cubicBezTo>
                <a:cubicBezTo>
                  <a:pt x="382259" y="121696"/>
                  <a:pt x="347112" y="156796"/>
                  <a:pt x="303755" y="156796"/>
                </a:cubicBezTo>
                <a:cubicBezTo>
                  <a:pt x="260398" y="156796"/>
                  <a:pt x="225251" y="121696"/>
                  <a:pt x="225251" y="78398"/>
                </a:cubicBezTo>
                <a:cubicBezTo>
                  <a:pt x="225251" y="35100"/>
                  <a:pt x="260398" y="0"/>
                  <a:pt x="303755" y="0"/>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 name="流程图: 可选过程 3">
            <a:extLst>
              <a:ext uri="{FF2B5EF4-FFF2-40B4-BE49-F238E27FC236}">
                <a16:creationId xmlns:a16="http://schemas.microsoft.com/office/drawing/2014/main" id="{5F9DC72D-E646-1892-A795-3C876B7131F8}"/>
              </a:ext>
            </a:extLst>
          </p:cNvPr>
          <p:cNvSpPr/>
          <p:nvPr/>
        </p:nvSpPr>
        <p:spPr>
          <a:xfrm>
            <a:off x="1946729" y="86360"/>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75000"/>
                </a:schemeClr>
              </a:solidFill>
            </a:endParaRPr>
          </a:p>
        </p:txBody>
      </p:sp>
      <p:sp>
        <p:nvSpPr>
          <p:cNvPr id="5" name="文本框 4">
            <a:extLst>
              <a:ext uri="{FF2B5EF4-FFF2-40B4-BE49-F238E27FC236}">
                <a16:creationId xmlns:a16="http://schemas.microsoft.com/office/drawing/2014/main" id="{48D067B9-087C-56DB-FB9E-F7A5E866B369}"/>
              </a:ext>
            </a:extLst>
          </p:cNvPr>
          <p:cNvSpPr txBox="1"/>
          <p:nvPr/>
        </p:nvSpPr>
        <p:spPr>
          <a:xfrm>
            <a:off x="2238676" y="87086"/>
            <a:ext cx="1005403" cy="307777"/>
          </a:xfrm>
          <a:prstGeom prst="rect">
            <a:avLst/>
          </a:prstGeom>
          <a:noFill/>
        </p:spPr>
        <p:txBody>
          <a:bodyPr wrap="none" rtlCol="0">
            <a:spAutoFit/>
          </a:bodyPr>
          <a:lstStyle/>
          <a:p>
            <a:pPr algn="ctr"/>
            <a:r>
              <a:rPr lang="zh-CN" altLang="en-US" sz="1400" b="1" spc="200" dirty="0">
                <a:solidFill>
                  <a:schemeClr val="bg1">
                    <a:lumMod val="75000"/>
                  </a:schemeClr>
                </a:solidFill>
              </a:rPr>
              <a:t>基本信息</a:t>
            </a:r>
          </a:p>
        </p:txBody>
      </p:sp>
      <p:sp>
        <p:nvSpPr>
          <p:cNvPr id="25" name="流程图: 可选过程 24">
            <a:extLst>
              <a:ext uri="{FF2B5EF4-FFF2-40B4-BE49-F238E27FC236}">
                <a16:creationId xmlns:a16="http://schemas.microsoft.com/office/drawing/2014/main" id="{4E7D497D-5C88-7067-4EB0-4D7A147469C4}"/>
              </a:ext>
            </a:extLst>
          </p:cNvPr>
          <p:cNvSpPr/>
          <p:nvPr/>
        </p:nvSpPr>
        <p:spPr>
          <a:xfrm>
            <a:off x="7019471" y="95143"/>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29" name="文本框 28">
            <a:extLst>
              <a:ext uri="{FF2B5EF4-FFF2-40B4-BE49-F238E27FC236}">
                <a16:creationId xmlns:a16="http://schemas.microsoft.com/office/drawing/2014/main" id="{1546BEA9-A40E-D350-0072-F6717D85B37A}"/>
              </a:ext>
            </a:extLst>
          </p:cNvPr>
          <p:cNvSpPr txBox="1"/>
          <p:nvPr/>
        </p:nvSpPr>
        <p:spPr>
          <a:xfrm>
            <a:off x="7359599" y="101823"/>
            <a:ext cx="800219" cy="307777"/>
          </a:xfrm>
          <a:prstGeom prst="rect">
            <a:avLst/>
          </a:prstGeom>
          <a:noFill/>
        </p:spPr>
        <p:txBody>
          <a:bodyPr wrap="none" rtlCol="0">
            <a:spAutoFit/>
          </a:bodyPr>
          <a:lstStyle>
            <a:defPPr>
              <a:defRPr lang="zh-CN"/>
            </a:defPPr>
            <a:lvl1pPr algn="ctr">
              <a:defRPr sz="1400" b="1" spc="200">
                <a:solidFill>
                  <a:srgbClr val="FE5000"/>
                </a:solidFill>
              </a:defRPr>
            </a:lvl1pPr>
          </a:lstStyle>
          <a:p>
            <a:r>
              <a:rPr lang="zh-CN" altLang="en-US" dirty="0">
                <a:solidFill>
                  <a:schemeClr val="bg1">
                    <a:lumMod val="75000"/>
                  </a:schemeClr>
                </a:solidFill>
              </a:rPr>
              <a:t>创新性</a:t>
            </a:r>
          </a:p>
        </p:txBody>
      </p:sp>
      <p:sp>
        <p:nvSpPr>
          <p:cNvPr id="48" name="流程图: 可选过程 47">
            <a:extLst>
              <a:ext uri="{FF2B5EF4-FFF2-40B4-BE49-F238E27FC236}">
                <a16:creationId xmlns:a16="http://schemas.microsoft.com/office/drawing/2014/main" id="{9D4EEF83-8F2D-2733-5340-93C39855790E}"/>
              </a:ext>
            </a:extLst>
          </p:cNvPr>
          <p:cNvSpPr/>
          <p:nvPr/>
        </p:nvSpPr>
        <p:spPr>
          <a:xfrm>
            <a:off x="5328557" y="86360"/>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49" name="文本框 48">
            <a:extLst>
              <a:ext uri="{FF2B5EF4-FFF2-40B4-BE49-F238E27FC236}">
                <a16:creationId xmlns:a16="http://schemas.microsoft.com/office/drawing/2014/main" id="{8FDE5269-58C0-6F4F-2463-E4272AB42ACA}"/>
              </a:ext>
            </a:extLst>
          </p:cNvPr>
          <p:cNvSpPr txBox="1"/>
          <p:nvPr/>
        </p:nvSpPr>
        <p:spPr>
          <a:xfrm>
            <a:off x="5723096" y="87086"/>
            <a:ext cx="800219" cy="307777"/>
          </a:xfrm>
          <a:prstGeom prst="rect">
            <a:avLst/>
          </a:prstGeom>
          <a:solidFill>
            <a:schemeClr val="bg1">
              <a:lumMod val="95000"/>
            </a:schemeClr>
          </a:solidFill>
        </p:spPr>
        <p:txBody>
          <a:bodyPr wrap="none" rtlCol="0">
            <a:spAutoFit/>
          </a:bodyPr>
          <a:lstStyle/>
          <a:p>
            <a:pPr algn="ctr"/>
            <a:r>
              <a:rPr lang="zh-CN" altLang="en-US" sz="1400" b="1" spc="200" dirty="0">
                <a:solidFill>
                  <a:schemeClr val="bg1">
                    <a:lumMod val="75000"/>
                  </a:schemeClr>
                </a:solidFill>
              </a:rPr>
              <a:t>有效性</a:t>
            </a:r>
          </a:p>
        </p:txBody>
      </p:sp>
      <p:sp>
        <p:nvSpPr>
          <p:cNvPr id="51" name="流程图: 可选过程 50">
            <a:extLst>
              <a:ext uri="{FF2B5EF4-FFF2-40B4-BE49-F238E27FC236}">
                <a16:creationId xmlns:a16="http://schemas.microsoft.com/office/drawing/2014/main" id="{F4610896-CE73-3893-42EF-247F466EFC9F}"/>
              </a:ext>
            </a:extLst>
          </p:cNvPr>
          <p:cNvSpPr/>
          <p:nvPr/>
        </p:nvSpPr>
        <p:spPr>
          <a:xfrm>
            <a:off x="3637643" y="124711"/>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52" name="文本框 51">
            <a:extLst>
              <a:ext uri="{FF2B5EF4-FFF2-40B4-BE49-F238E27FC236}">
                <a16:creationId xmlns:a16="http://schemas.microsoft.com/office/drawing/2014/main" id="{F2AD0680-98F3-DCE8-D9FB-46E5CD210709}"/>
              </a:ext>
            </a:extLst>
          </p:cNvPr>
          <p:cNvSpPr txBox="1"/>
          <p:nvPr/>
        </p:nvSpPr>
        <p:spPr>
          <a:xfrm>
            <a:off x="4032182" y="86167"/>
            <a:ext cx="800219" cy="307777"/>
          </a:xfrm>
          <a:prstGeom prst="rect">
            <a:avLst/>
          </a:prstGeom>
          <a:noFill/>
        </p:spPr>
        <p:txBody>
          <a:bodyPr wrap="none" rtlCol="0">
            <a:spAutoFit/>
          </a:bodyPr>
          <a:lstStyle/>
          <a:p>
            <a:pPr algn="ctr"/>
            <a:r>
              <a:rPr lang="zh-CN" altLang="en-US" sz="1400" b="1" spc="200" dirty="0">
                <a:solidFill>
                  <a:schemeClr val="bg1">
                    <a:lumMod val="75000"/>
                  </a:schemeClr>
                </a:solidFill>
              </a:rPr>
              <a:t>安全性</a:t>
            </a:r>
          </a:p>
        </p:txBody>
      </p:sp>
      <p:sp>
        <p:nvSpPr>
          <p:cNvPr id="31" name="矩形 30">
            <a:extLst>
              <a:ext uri="{FF2B5EF4-FFF2-40B4-BE49-F238E27FC236}">
                <a16:creationId xmlns:a16="http://schemas.microsoft.com/office/drawing/2014/main" id="{9E80B64A-CA2A-ABAE-8809-46D39E91A0B1}"/>
              </a:ext>
            </a:extLst>
          </p:cNvPr>
          <p:cNvSpPr/>
          <p:nvPr/>
        </p:nvSpPr>
        <p:spPr>
          <a:xfrm>
            <a:off x="790281" y="775167"/>
            <a:ext cx="10515599" cy="967647"/>
          </a:xfrm>
          <a:prstGeom prst="rect">
            <a:avLst/>
          </a:prstGeom>
          <a:no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圆角 31">
            <a:extLst>
              <a:ext uri="{FF2B5EF4-FFF2-40B4-BE49-F238E27FC236}">
                <a16:creationId xmlns:a16="http://schemas.microsoft.com/office/drawing/2014/main" id="{EFE5F87A-88B2-BF15-84A2-73CC9E27C4C6}"/>
              </a:ext>
            </a:extLst>
          </p:cNvPr>
          <p:cNvSpPr/>
          <p:nvPr/>
        </p:nvSpPr>
        <p:spPr bwMode="auto">
          <a:xfrm>
            <a:off x="710698" y="526135"/>
            <a:ext cx="2622032" cy="540000"/>
          </a:xfrm>
          <a:prstGeom prst="roundRect">
            <a:avLst>
              <a:gd name="adj" fmla="val 13478"/>
            </a:avLst>
          </a:prstGeom>
          <a:solidFill>
            <a:srgbClr val="19AA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b="1" dirty="0">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        对公共健康的影响</a:t>
            </a:r>
          </a:p>
        </p:txBody>
      </p:sp>
      <p:sp>
        <p:nvSpPr>
          <p:cNvPr id="34" name="文本框 33">
            <a:extLst>
              <a:ext uri="{FF2B5EF4-FFF2-40B4-BE49-F238E27FC236}">
                <a16:creationId xmlns:a16="http://schemas.microsoft.com/office/drawing/2014/main" id="{758097FA-E0AC-3599-98CA-F7E7D9B42539}"/>
              </a:ext>
            </a:extLst>
          </p:cNvPr>
          <p:cNvSpPr txBox="1"/>
          <p:nvPr/>
        </p:nvSpPr>
        <p:spPr>
          <a:xfrm>
            <a:off x="1040625" y="738122"/>
            <a:ext cx="10242761" cy="1169551"/>
          </a:xfrm>
          <a:prstGeom prst="rect">
            <a:avLst/>
          </a:prstGeom>
          <a:noFill/>
        </p:spPr>
        <p:txBody>
          <a:bodyPr wrap="square">
            <a:spAutoFit/>
          </a:bodyPr>
          <a:lstStyle/>
          <a:p>
            <a:pPr algn="l"/>
            <a:endParaRPr lang="zh-CN" altLang="en-US" sz="2000" b="0" i="0" u="none" strike="noStrike" baseline="0" dirty="0">
              <a:solidFill>
                <a:srgbClr val="000000"/>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1600" dirty="0">
                <a:solidFill>
                  <a:srgbClr val="000000"/>
                </a:solidFill>
                <a:latin typeface="微软雅黑" panose="020B0503020204020204" pitchFamily="34" charset="-122"/>
                <a:ea typeface="微软雅黑" panose="020B0503020204020204" pitchFamily="34" charset="-122"/>
              </a:rPr>
              <a:t>我国肺癌发病率、死亡率均居各项癌症首位。戈来雷塞可显著改善经治</a:t>
            </a:r>
            <a:r>
              <a:rPr lang="en-US" altLang="zh-CN" sz="1600" dirty="0">
                <a:solidFill>
                  <a:srgbClr val="000000"/>
                </a:solidFill>
                <a:latin typeface="微软雅黑" panose="020B0503020204020204" pitchFamily="34" charset="-122"/>
                <a:ea typeface="微软雅黑" panose="020B0503020204020204" pitchFamily="34" charset="-122"/>
              </a:rPr>
              <a:t>KARS G12C</a:t>
            </a:r>
            <a:r>
              <a:rPr lang="zh-CN" altLang="en-US" sz="1600" dirty="0">
                <a:solidFill>
                  <a:srgbClr val="000000"/>
                </a:solidFill>
                <a:latin typeface="微软雅黑" panose="020B0503020204020204" pitchFamily="34" charset="-122"/>
                <a:ea typeface="微软雅黑" panose="020B0503020204020204" pitchFamily="34" charset="-122"/>
              </a:rPr>
              <a:t>突变晚期</a:t>
            </a:r>
            <a:r>
              <a:rPr lang="en-US" altLang="zh-CN" sz="1600" dirty="0">
                <a:solidFill>
                  <a:srgbClr val="000000"/>
                </a:solidFill>
                <a:latin typeface="微软雅黑" panose="020B0503020204020204" pitchFamily="34" charset="-122"/>
                <a:ea typeface="微软雅黑" panose="020B0503020204020204" pitchFamily="34" charset="-122"/>
              </a:rPr>
              <a:t>NSCLC</a:t>
            </a:r>
            <a:r>
              <a:rPr lang="zh-CN" altLang="en-US" sz="1600" dirty="0">
                <a:solidFill>
                  <a:srgbClr val="000000"/>
                </a:solidFill>
                <a:latin typeface="微软雅黑" panose="020B0503020204020204" pitchFamily="34" charset="-122"/>
                <a:ea typeface="微软雅黑" panose="020B0503020204020204" pitchFamily="34" charset="-122"/>
              </a:rPr>
              <a:t>患者的预后。纳入国家医保目录可提高药物可及性，降低患者疾病负担，</a:t>
            </a:r>
            <a:r>
              <a:rPr lang="zh-CN" altLang="en-US" sz="1600" b="1" i="0" u="none" strike="noStrike" baseline="0" dirty="0">
                <a:solidFill>
                  <a:srgbClr val="DC4979"/>
                </a:solidFill>
                <a:latin typeface="微软雅黑" panose="020B0503020204020204" pitchFamily="34" charset="-122"/>
                <a:ea typeface="微软雅黑" panose="020B0503020204020204" pitchFamily="34" charset="-122"/>
              </a:rPr>
              <a:t>助力提升肿瘤</a:t>
            </a:r>
            <a:r>
              <a:rPr lang="en-US" altLang="zh-CN" sz="1600" b="1" i="0" u="none" strike="noStrike" baseline="0" dirty="0">
                <a:solidFill>
                  <a:srgbClr val="DC4979"/>
                </a:solidFill>
                <a:latin typeface="Arial" panose="020B0604020202020204" pitchFamily="34" charset="0"/>
                <a:ea typeface="微软雅黑" panose="020B0503020204020204" pitchFamily="34" charset="-122"/>
              </a:rPr>
              <a:t>5</a:t>
            </a:r>
            <a:r>
              <a:rPr lang="zh-CN" altLang="en-US" sz="1600" b="1" i="0" u="none" strike="noStrike" baseline="0" dirty="0">
                <a:solidFill>
                  <a:srgbClr val="DC4979"/>
                </a:solidFill>
                <a:latin typeface="微软雅黑" panose="020B0503020204020204" pitchFamily="34" charset="-122"/>
                <a:ea typeface="微软雅黑" panose="020B0503020204020204" pitchFamily="34" charset="-122"/>
              </a:rPr>
              <a:t>年生存率</a:t>
            </a:r>
            <a:r>
              <a:rPr lang="zh-CN" altLang="en-US" sz="1600" dirty="0">
                <a:solidFill>
                  <a:srgbClr val="000000"/>
                </a:solidFill>
                <a:latin typeface="微软雅黑" panose="020B0503020204020204" pitchFamily="34" charset="-122"/>
                <a:ea typeface="微软雅黑" panose="020B0503020204020204" pitchFamily="34" charset="-122"/>
              </a:rPr>
              <a:t>，提升全民健康水平。</a:t>
            </a:r>
            <a:endParaRPr lang="zh-CN" altLang="en-US" sz="1600" b="0" i="0" u="none" strike="noStrike" baseline="0" dirty="0">
              <a:solidFill>
                <a:srgbClr val="000000"/>
              </a:solidFill>
              <a:latin typeface="微软雅黑" panose="020B0503020204020204" pitchFamily="34" charset="-122"/>
              <a:ea typeface="微软雅黑" panose="020B0503020204020204" pitchFamily="34" charset="-122"/>
            </a:endParaRPr>
          </a:p>
          <a:p>
            <a:endParaRPr lang="zh-CN" altLang="en-US" sz="1800" b="0" i="0" u="none" strike="noStrike" baseline="0" dirty="0">
              <a:solidFill>
                <a:srgbClr val="000000"/>
              </a:solidFill>
              <a:latin typeface="微软雅黑" panose="020B0503020204020204" pitchFamily="34" charset="-122"/>
              <a:ea typeface="微软雅黑" panose="020B0503020204020204" pitchFamily="34" charset="-122"/>
            </a:endParaRPr>
          </a:p>
        </p:txBody>
      </p:sp>
      <p:sp>
        <p:nvSpPr>
          <p:cNvPr id="18" name="矩形 17">
            <a:extLst>
              <a:ext uri="{FF2B5EF4-FFF2-40B4-BE49-F238E27FC236}">
                <a16:creationId xmlns:a16="http://schemas.microsoft.com/office/drawing/2014/main" id="{07C50738-AE0F-C3B0-EB4A-CFDDDB327414}"/>
              </a:ext>
            </a:extLst>
          </p:cNvPr>
          <p:cNvSpPr/>
          <p:nvPr/>
        </p:nvSpPr>
        <p:spPr>
          <a:xfrm>
            <a:off x="871323" y="625934"/>
            <a:ext cx="403375" cy="360917"/>
          </a:xfrm>
          <a:prstGeom prst="rect">
            <a:avLst/>
          </a:prstGeom>
          <a:blipFill dpi="0" rotWithShape="1">
            <a:blip r:embed="rId3">
              <a:extLst>
                <a:ext uri="{96DAC541-7B7A-43D3-8B79-37D633B846F1}">
                  <asvg:svgBlip xmlns:asvg="http://schemas.microsoft.com/office/drawing/2016/SVG/main" r:embed="rId4"/>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endParaRPr>
          </a:p>
        </p:txBody>
      </p:sp>
      <p:sp>
        <p:nvSpPr>
          <p:cNvPr id="10" name="流程图: 可选过程 9">
            <a:extLst>
              <a:ext uri="{FF2B5EF4-FFF2-40B4-BE49-F238E27FC236}">
                <a16:creationId xmlns:a16="http://schemas.microsoft.com/office/drawing/2014/main" id="{1732AFA4-1516-E4C5-3019-79FF97C87963}"/>
              </a:ext>
            </a:extLst>
          </p:cNvPr>
          <p:cNvSpPr/>
          <p:nvPr/>
        </p:nvSpPr>
        <p:spPr>
          <a:xfrm>
            <a:off x="8623198" y="86167"/>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28" name="文本框 27">
            <a:extLst>
              <a:ext uri="{FF2B5EF4-FFF2-40B4-BE49-F238E27FC236}">
                <a16:creationId xmlns:a16="http://schemas.microsoft.com/office/drawing/2014/main" id="{194D2617-4C34-401C-EE07-2A72386EBD08}"/>
              </a:ext>
            </a:extLst>
          </p:cNvPr>
          <p:cNvSpPr txBox="1"/>
          <p:nvPr/>
        </p:nvSpPr>
        <p:spPr>
          <a:xfrm>
            <a:off x="8958858" y="89429"/>
            <a:ext cx="800219" cy="307777"/>
          </a:xfrm>
          <a:prstGeom prst="rect">
            <a:avLst/>
          </a:prstGeom>
          <a:noFill/>
        </p:spPr>
        <p:txBody>
          <a:bodyPr wrap="none" rtlCol="0">
            <a:spAutoFit/>
          </a:bodyPr>
          <a:lstStyle>
            <a:defPPr>
              <a:defRPr lang="zh-CN"/>
            </a:defPPr>
            <a:lvl1pPr algn="ctr">
              <a:defRPr sz="1400" b="1" spc="200">
                <a:solidFill>
                  <a:srgbClr val="FE5000"/>
                </a:solidFill>
              </a:defRPr>
            </a:lvl1pPr>
          </a:lstStyle>
          <a:p>
            <a:r>
              <a:rPr lang="zh-CN" altLang="en-US" dirty="0">
                <a:solidFill>
                  <a:schemeClr val="tx1"/>
                </a:solidFill>
              </a:rPr>
              <a:t>公平性</a:t>
            </a:r>
          </a:p>
        </p:txBody>
      </p:sp>
    </p:spTree>
    <p:extLst>
      <p:ext uri="{BB962C8B-B14F-4D97-AF65-F5344CB8AC3E}">
        <p14:creationId xmlns:p14="http://schemas.microsoft.com/office/powerpoint/2010/main" val="22547634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艾力斯模板">
  <a:themeElements>
    <a:clrScheme name="绿色">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3443</TotalTime>
  <Words>1718</Words>
  <Application>Microsoft Office PowerPoint</Application>
  <PresentationFormat>宽屏</PresentationFormat>
  <Paragraphs>201</Paragraphs>
  <Slides>9</Slides>
  <Notes>9</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1</vt:i4>
      </vt:variant>
      <vt:variant>
        <vt:lpstr>幻灯片标题</vt:lpstr>
      </vt:variant>
      <vt:variant>
        <vt:i4>9</vt:i4>
      </vt:variant>
    </vt:vector>
  </HeadingPairs>
  <TitlesOfParts>
    <vt:vector size="18" baseType="lpstr">
      <vt:lpstr>等线</vt:lpstr>
      <vt:lpstr>华文中宋</vt:lpstr>
      <vt:lpstr>微软雅黑</vt:lpstr>
      <vt:lpstr>Arial</vt:lpstr>
      <vt:lpstr>Arial Black</vt:lpstr>
      <vt:lpstr>Times New Roman</vt:lpstr>
      <vt:lpstr>Wingdings</vt:lpstr>
      <vt:lpstr>1_艾力斯模板</vt:lpstr>
      <vt:lpstr>think-cell Slide</vt:lpstr>
      <vt:lpstr>PowerPoint 演示文稿</vt:lpstr>
      <vt:lpstr>戈来雷塞核心信息</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露 张</dc:creator>
  <cp:lastModifiedBy>赵晓澎</cp:lastModifiedBy>
  <cp:revision>212</cp:revision>
  <dcterms:created xsi:type="dcterms:W3CDTF">2025-02-13T03:15:33Z</dcterms:created>
  <dcterms:modified xsi:type="dcterms:W3CDTF">2025-07-18T07:19:58Z</dcterms:modified>
</cp:coreProperties>
</file>