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34" r:id="rId2"/>
    <p:sldMasterId id="2147483816" r:id="rId3"/>
    <p:sldMasterId id="2147483828" r:id="rId4"/>
    <p:sldMasterId id="2147483858" r:id="rId5"/>
    <p:sldMasterId id="2147483886" r:id="rId6"/>
  </p:sldMasterIdLst>
  <p:notesMasterIdLst>
    <p:notesMasterId r:id="rId18"/>
  </p:notesMasterIdLst>
  <p:sldIdLst>
    <p:sldId id="2147474094" r:id="rId7"/>
    <p:sldId id="2147473196" r:id="rId8"/>
    <p:sldId id="2147473197" r:id="rId9"/>
    <p:sldId id="2147374792" r:id="rId10"/>
    <p:sldId id="2147473198" r:id="rId11"/>
    <p:sldId id="2147473199" r:id="rId12"/>
    <p:sldId id="2147473200" r:id="rId13"/>
    <p:sldId id="2147473201" r:id="rId14"/>
    <p:sldId id="2147474172" r:id="rId15"/>
    <p:sldId id="2147474096" r:id="rId16"/>
    <p:sldId id="214737479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FAB15DC-3E6C-4D89-A560-652177A5DCA4}">
          <p14:sldIdLst/>
        </p14:section>
        <p14:section name="二" id="{B9FD963E-3198-4F39-AD37-B905C7F3B6CF}">
          <p14:sldIdLst>
            <p14:sldId id="2147474094"/>
            <p14:sldId id="2147473196"/>
            <p14:sldId id="2147473197"/>
            <p14:sldId id="2147374792"/>
            <p14:sldId id="2147473198"/>
            <p14:sldId id="2147473199"/>
            <p14:sldId id="2147473200"/>
            <p14:sldId id="2147473201"/>
            <p14:sldId id="2147474172"/>
            <p14:sldId id="2147474096"/>
            <p14:sldId id="214737479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7F6B89-F03F-E490-DA30-4586B2DF3D5B}" name="HUAWEI" initials="H" userId="HUAWEI" providerId="None"/>
  <p188:author id="{F67976E1-EE49-B0D7-CE51-F0BE4ADC0D70}" name="Ying Su" initials="YS" userId="9d19d7484008e12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温晶晶" initials="温晶晶" lastIdx="12" clrIdx="0">
    <p:extLst>
      <p:ext uri="{19B8F6BF-5375-455C-9EA6-DF929625EA0E}">
        <p15:presenceInfo xmlns:p15="http://schemas.microsoft.com/office/powerpoint/2012/main" userId="温晶晶" providerId="None"/>
      </p:ext>
    </p:extLst>
  </p:cmAuthor>
  <p:cmAuthor id="2" name="lenov" initials="w" lastIdx="6" clrIdx="1">
    <p:extLst>
      <p:ext uri="{19B8F6BF-5375-455C-9EA6-DF929625EA0E}">
        <p15:presenceInfo xmlns:p15="http://schemas.microsoft.com/office/powerpoint/2012/main" userId="lenov" providerId="None"/>
      </p:ext>
    </p:extLst>
  </p:cmAuthor>
  <p:cmAuthor id="3" name="chenye" initials="CY" lastIdx="8" clrIdx="2">
    <p:extLst>
      <p:ext uri="{19B8F6BF-5375-455C-9EA6-DF929625EA0E}">
        <p15:presenceInfo xmlns:p15="http://schemas.microsoft.com/office/powerpoint/2012/main" userId="chenye" providerId="None"/>
      </p:ext>
    </p:extLst>
  </p:cmAuthor>
  <p:cmAuthor id="4" name="Ying Su" initials="YS" lastIdx="1" clrIdx="3">
    <p:extLst>
      <p:ext uri="{19B8F6BF-5375-455C-9EA6-DF929625EA0E}">
        <p15:presenceInfo xmlns:p15="http://schemas.microsoft.com/office/powerpoint/2012/main" userId="9d19d7484008e1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BDF"/>
    <a:srgbClr val="C181B8"/>
    <a:srgbClr val="D7ADD1"/>
    <a:srgbClr val="EEA06A"/>
    <a:srgbClr val="7898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3" autoAdjust="0"/>
    <p:restoredTop sz="95833" autoAdjust="0"/>
  </p:normalViewPr>
  <p:slideViewPr>
    <p:cSldViewPr snapToGrid="0">
      <p:cViewPr varScale="1">
        <p:scale>
          <a:sx n="63" d="100"/>
          <a:sy n="63" d="100"/>
        </p:scale>
        <p:origin x="7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A4514-1CFC-471A-BD28-08B511AAD656}"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E8824-7C7D-4F13-B92B-D1764E86E80E}" type="slidenum">
              <a:rPr lang="zh-CN" altLang="en-US" smtClean="0"/>
              <a:t>‹#›</a:t>
            </a:fld>
            <a:endParaRPr lang="zh-CN" altLang="en-US"/>
          </a:p>
        </p:txBody>
      </p:sp>
    </p:spTree>
    <p:extLst>
      <p:ext uri="{BB962C8B-B14F-4D97-AF65-F5344CB8AC3E}">
        <p14:creationId xmlns:p14="http://schemas.microsoft.com/office/powerpoint/2010/main" val="355133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94A-2194-4133-2C64-793DB2AFCB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A29654-B474-98C5-FBD5-44276E745690}"/>
              </a:ext>
            </a:extLst>
          </p:cNvPr>
          <p:cNvSpPr>
            <a:spLocks noGrp="1" noRot="1" noChangeAspect="1"/>
          </p:cNvSpPr>
          <p:nvPr>
            <p:ph type="sldImg"/>
          </p:nvPr>
        </p:nvSpPr>
        <p:spPr>
          <a:xfrm>
            <a:off x="2290763" y="512763"/>
            <a:ext cx="4562475" cy="2566987"/>
          </a:xfrm>
        </p:spPr>
      </p:sp>
      <p:sp>
        <p:nvSpPr>
          <p:cNvPr id="3" name="备注占位符 2">
            <a:extLst>
              <a:ext uri="{FF2B5EF4-FFF2-40B4-BE49-F238E27FC236}">
                <a16:creationId xmlns:a16="http://schemas.microsoft.com/office/drawing/2014/main" id="{E4A84338-1236-5180-535C-207EB09BB0F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21DB2E7-B174-48A3-1DC5-8B493E2BC4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300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3A948-7450-4859-98B7-0200F03AB94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608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3A948-7450-4859-98B7-0200F03AB94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6088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5DA6-E208-11A3-B10E-32EBBDC7FD8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8E5DFA5-54F3-74BA-A485-614490C2CC35}"/>
              </a:ext>
            </a:extLst>
          </p:cNvPr>
          <p:cNvSpPr>
            <a:spLocks noGrp="1" noRot="1" noChangeAspect="1"/>
          </p:cNvSpPr>
          <p:nvPr>
            <p:ph type="sldImg"/>
          </p:nvPr>
        </p:nvSpPr>
        <p:spPr>
          <a:xfrm>
            <a:off x="2290763" y="512763"/>
            <a:ext cx="4562475" cy="2566987"/>
          </a:xfrm>
        </p:spPr>
      </p:sp>
      <p:sp>
        <p:nvSpPr>
          <p:cNvPr id="3" name="备注占位符 2">
            <a:extLst>
              <a:ext uri="{FF2B5EF4-FFF2-40B4-BE49-F238E27FC236}">
                <a16:creationId xmlns:a16="http://schemas.microsoft.com/office/drawing/2014/main" id="{64716CC0-1724-BC13-7024-4C282A1E862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40E8FCA-D9E1-004C-DC14-738155B349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01959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tags" Target="../tags/tag6.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6.xml"/><Relationship Id="rId1" Type="http://schemas.openxmlformats.org/officeDocument/2006/relationships/tags" Target="../tags/tag8.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6" name="图片占位符 5"/>
          <p:cNvSpPr>
            <a:spLocks noGrp="1"/>
          </p:cNvSpPr>
          <p:nvPr>
            <p:ph type="pic" idx="27"/>
          </p:nvPr>
        </p:nvSpPr>
        <p:spPr>
          <a:xfrm>
            <a:off x="0" y="1"/>
            <a:ext cx="12192000" cy="4764193"/>
          </a:xfrm>
          <a:custGeom>
            <a:avLst/>
            <a:gdLst>
              <a:gd name="connsiteX0" fmla="*/ 0 w 14400"/>
              <a:gd name="connsiteY0" fmla="*/ 0 h 5669"/>
              <a:gd name="connsiteX1" fmla="*/ 14400 w 14400"/>
              <a:gd name="connsiteY1" fmla="*/ 0 h 5669"/>
              <a:gd name="connsiteX2" fmla="*/ 14399 w 14400"/>
              <a:gd name="connsiteY2" fmla="*/ 4712 h 5669"/>
              <a:gd name="connsiteX3" fmla="*/ 12244 w 14400"/>
              <a:gd name="connsiteY3" fmla="*/ 5668 h 5669"/>
              <a:gd name="connsiteX4" fmla="*/ 0 w 14400"/>
              <a:gd name="connsiteY4" fmla="*/ 5669 h 5669"/>
              <a:gd name="connsiteX5" fmla="*/ 0 w 14400"/>
              <a:gd name="connsiteY5" fmla="*/ 0 h 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0" h="5669">
                <a:moveTo>
                  <a:pt x="0" y="0"/>
                </a:moveTo>
                <a:lnTo>
                  <a:pt x="14400" y="0"/>
                </a:lnTo>
                <a:lnTo>
                  <a:pt x="14399" y="4712"/>
                </a:lnTo>
                <a:cubicBezTo>
                  <a:pt x="14367" y="5147"/>
                  <a:pt x="13751" y="5657"/>
                  <a:pt x="12244" y="5668"/>
                </a:cubicBezTo>
                <a:lnTo>
                  <a:pt x="0" y="5669"/>
                </a:lnTo>
                <a:lnTo>
                  <a:pt x="0" y="0"/>
                </a:lnTo>
                <a:close/>
              </a:path>
            </a:pathLst>
          </a:custGeom>
        </p:spPr>
        <p:txBody>
          <a:bodyPr lIns="172822" tIns="86411" rIns="172822" bIns="86411"/>
          <a:lstStyle>
            <a:lvl1pPr marL="0" indent="0">
              <a:buNone/>
              <a:defRPr sz="1622"/>
            </a:lvl1pPr>
            <a:lvl2pPr marL="457156" indent="0">
              <a:buNone/>
              <a:defRPr sz="2822"/>
            </a:lvl2pPr>
            <a:lvl3pPr marL="914313" indent="0">
              <a:buNone/>
              <a:defRPr sz="2398"/>
            </a:lvl3pPr>
            <a:lvl4pPr marL="1371469" indent="0">
              <a:buNone/>
              <a:defRPr sz="1975"/>
            </a:lvl4pPr>
            <a:lvl5pPr marL="1828625" indent="0">
              <a:buNone/>
              <a:defRPr sz="1975"/>
            </a:lvl5pPr>
            <a:lvl6pPr marL="2285782" indent="0">
              <a:buNone/>
              <a:defRPr sz="1975"/>
            </a:lvl6pPr>
            <a:lvl7pPr marL="2742938" indent="0">
              <a:buNone/>
              <a:defRPr sz="1975"/>
            </a:lvl7pPr>
            <a:lvl8pPr marL="3200094" indent="0">
              <a:buNone/>
              <a:defRPr sz="1975"/>
            </a:lvl8pPr>
            <a:lvl9pPr marL="3657251" indent="0">
              <a:buNone/>
              <a:defRPr sz="1975"/>
            </a:lvl9pPr>
          </a:lstStyle>
          <a:p>
            <a:endParaRPr lang="zh-CN" altLang="en-US"/>
          </a:p>
        </p:txBody>
      </p:sp>
      <p:sp>
        <p:nvSpPr>
          <p:cNvPr id="13" name="标题 12"/>
          <p:cNvSpPr>
            <a:spLocks noGrp="1"/>
          </p:cNvSpPr>
          <p:nvPr>
            <p:ph type="ctrTitle" hasCustomPrompt="1"/>
          </p:nvPr>
        </p:nvSpPr>
        <p:spPr>
          <a:xfrm>
            <a:off x="594360" y="1337402"/>
            <a:ext cx="9144000" cy="1242060"/>
          </a:xfrm>
        </p:spPr>
        <p:txBody>
          <a:bodyPr lIns="172822" tIns="86411" rIns="172822" bIns="86411" anchor="ctr" anchorCtr="0">
            <a:noAutofit/>
          </a:bodyPr>
          <a:lstStyle>
            <a:lvl1pPr algn="l">
              <a:lnSpc>
                <a:spcPct val="100000"/>
              </a:lnSpc>
              <a:defRPr sz="3245" b="1">
                <a:solidFill>
                  <a:srgbClr val="005BAC"/>
                </a:solidFill>
                <a:latin typeface="Arial" panose="020B0604020202020204" pitchFamily="34" charset="0"/>
                <a:cs typeface="Arial" panose="020B0604020202020204" pitchFamily="34" charset="0"/>
              </a:defRPr>
            </a:lvl1pPr>
          </a:lstStyle>
          <a:p>
            <a:r>
              <a:rPr lang="zh-CN" altLang="en-US" dirty="0">
                <a:sym typeface="+mn-ea"/>
              </a:rPr>
              <a:t>单击此处编辑标题单击此处编辑</a:t>
            </a:r>
            <a:br>
              <a:rPr lang="zh-CN" altLang="en-US" dirty="0">
                <a:sym typeface="+mn-ea"/>
              </a:rPr>
            </a:br>
            <a:r>
              <a:rPr lang="zh-CN" altLang="en-US" dirty="0">
                <a:sym typeface="+mn-ea"/>
              </a:rPr>
              <a:t>标题文字</a:t>
            </a:r>
            <a:endParaRPr lang="zh-CN" altLang="en-US" dirty="0"/>
          </a:p>
        </p:txBody>
      </p:sp>
      <p:sp>
        <p:nvSpPr>
          <p:cNvPr id="14" name="副标题 13"/>
          <p:cNvSpPr>
            <a:spLocks noGrp="1"/>
          </p:cNvSpPr>
          <p:nvPr>
            <p:ph type="subTitle" idx="1" hasCustomPrompt="1"/>
          </p:nvPr>
        </p:nvSpPr>
        <p:spPr>
          <a:xfrm>
            <a:off x="594360" y="3533987"/>
            <a:ext cx="9144000" cy="436034"/>
          </a:xfrm>
        </p:spPr>
        <p:txBody>
          <a:bodyPr lIns="172822" tIns="86411" rIns="172822" bIns="86411">
            <a:noAutofit/>
          </a:bodyPr>
          <a:lstStyle>
            <a:lvl1pPr marL="0" indent="0" algn="l">
              <a:buNone/>
              <a:defRPr sz="1975">
                <a:solidFill>
                  <a:srgbClr val="005BAC"/>
                </a:solidFill>
                <a:latin typeface="+mn-lt"/>
                <a:cs typeface="+mn-lt"/>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t>演讲人  2019.12</a:t>
            </a:r>
          </a:p>
        </p:txBody>
      </p:sp>
      <p:pic>
        <p:nvPicPr>
          <p:cNvPr id="3" name="图片 2" descr="ppt-09"/>
          <p:cNvPicPr>
            <a:picLocks noChangeAspect="1"/>
          </p:cNvPicPr>
          <p:nvPr userDrawn="1"/>
        </p:nvPicPr>
        <p:blipFill>
          <a:blip r:embed="rId2"/>
          <a:stretch>
            <a:fillRect/>
          </a:stretch>
        </p:blipFill>
        <p:spPr>
          <a:xfrm>
            <a:off x="8735060" y="5414434"/>
            <a:ext cx="2958253" cy="727287"/>
          </a:xfrm>
          <a:prstGeom prst="rect">
            <a:avLst/>
          </a:prstGeom>
        </p:spPr>
      </p:pic>
      <p:sp>
        <p:nvSpPr>
          <p:cNvPr id="8" name="Text Box 4"/>
          <p:cNvSpPr txBox="1">
            <a:spLocks noChangeArrowheads="1"/>
          </p:cNvSpPr>
          <p:nvPr userDrawn="1"/>
        </p:nvSpPr>
        <p:spPr bwMode="auto">
          <a:xfrm>
            <a:off x="594360" y="6549849"/>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rgbClr val="005BAC"/>
                </a:solidFill>
                <a:latin typeface="+mj-ea"/>
                <a:ea typeface="+mj-ea"/>
              </a:rPr>
              <a:t>Copyright 2020 By </a:t>
            </a:r>
            <a:r>
              <a:rPr lang="en-US" altLang="zh-CN" sz="1058" dirty="0" err="1">
                <a:solidFill>
                  <a:srgbClr val="005BAC"/>
                </a:solidFill>
                <a:latin typeface="+mj-ea"/>
                <a:ea typeface="+mj-ea"/>
              </a:rPr>
              <a:t>Jemincare</a:t>
            </a:r>
            <a:r>
              <a:rPr lang="en-US" altLang="zh-CN" sz="1058" dirty="0">
                <a:solidFill>
                  <a:srgbClr val="005BAC"/>
                </a:solidFill>
                <a:latin typeface="+mj-ea"/>
                <a:ea typeface="+mj-ea"/>
              </a:rPr>
              <a:t> All rights reserved.</a:t>
            </a:r>
          </a:p>
        </p:txBody>
      </p:sp>
    </p:spTree>
    <p:extLst>
      <p:ext uri="{BB962C8B-B14F-4D97-AF65-F5344CB8AC3E}">
        <p14:creationId xmlns:p14="http://schemas.microsoft.com/office/powerpoint/2010/main" val="3415234309"/>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pic>
        <p:nvPicPr>
          <p:cNvPr id="5" name="图片 4" descr="ppt-17"/>
          <p:cNvPicPr>
            <a:picLocks noChangeAspect="1"/>
          </p:cNvPicPr>
          <p:nvPr userDrawn="1"/>
        </p:nvPicPr>
        <p:blipFill>
          <a:blip r:embed="rId3"/>
          <a:stretch>
            <a:fillRect/>
          </a:stretch>
        </p:blipFill>
        <p:spPr>
          <a:xfrm>
            <a:off x="-13547" y="-5080"/>
            <a:ext cx="12205547" cy="6863927"/>
          </a:xfrm>
          <a:prstGeom prst="rect">
            <a:avLst/>
          </a:prstGeom>
        </p:spPr>
      </p:pic>
      <p:sp>
        <p:nvSpPr>
          <p:cNvPr id="25" name="标题 24"/>
          <p:cNvSpPr>
            <a:spLocks noGrp="1"/>
          </p:cNvSpPr>
          <p:nvPr>
            <p:ph type="ctrTitle" hasCustomPrompt="1"/>
          </p:nvPr>
        </p:nvSpPr>
        <p:spPr>
          <a:xfrm>
            <a:off x="963507" y="340360"/>
            <a:ext cx="10704079" cy="631613"/>
          </a:xfrm>
        </p:spPr>
        <p:txBody>
          <a:bodyPr lIns="172822" tIns="86411" rIns="172822" bIns="86411" anchor="ctr" anchorCtr="0">
            <a:noAutofit/>
          </a:bodyPr>
          <a:lstStyle>
            <a:lvl1pPr algn="l">
              <a:lnSpc>
                <a:spcPct val="100000"/>
              </a:lnSpc>
              <a:defRPr sz="3174" b="1">
                <a:solidFill>
                  <a:schemeClr val="bg1"/>
                </a:solidFill>
              </a:defRPr>
            </a:lvl1pPr>
          </a:lstStyle>
          <a:p>
            <a:r>
              <a:rPr lang="zh-CN" altLang="en-US" dirty="0">
                <a:sym typeface="+mn-ea"/>
              </a:rPr>
              <a:t>单击此处编辑标题</a:t>
            </a:r>
            <a:endParaRPr lang="zh-CN" altLang="en-US" dirty="0"/>
          </a:p>
        </p:txBody>
      </p:sp>
      <p:pic>
        <p:nvPicPr>
          <p:cNvPr id="2" name="图片 1" descr="ppt-18"/>
          <p:cNvPicPr>
            <a:picLocks noChangeAspect="1"/>
          </p:cNvPicPr>
          <p:nvPr userDrawn="1"/>
        </p:nvPicPr>
        <p:blipFill>
          <a:blip r:embed="rId4"/>
          <a:stretch>
            <a:fillRect/>
          </a:stretch>
        </p:blipFill>
        <p:spPr>
          <a:xfrm>
            <a:off x="1" y="0"/>
            <a:ext cx="776393" cy="1227667"/>
          </a:xfrm>
          <a:prstGeom prst="rect">
            <a:avLst/>
          </a:prstGeom>
        </p:spPr>
      </p:pic>
      <p:cxnSp>
        <p:nvCxnSpPr>
          <p:cNvPr id="10" name="直接连接符 9"/>
          <p:cNvCxnSpPr/>
          <p:nvPr userDrawn="1"/>
        </p:nvCxnSpPr>
        <p:spPr>
          <a:xfrm>
            <a:off x="534247" y="6350001"/>
            <a:ext cx="11123506" cy="127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内容占位符 14"/>
          <p:cNvSpPr>
            <a:spLocks noGrp="1"/>
          </p:cNvSpPr>
          <p:nvPr>
            <p:ph sz="quarter" idx="13"/>
            <p:custDataLst>
              <p:tags r:id="rId1"/>
            </p:custDataLst>
          </p:nvPr>
        </p:nvSpPr>
        <p:spPr>
          <a:xfrm>
            <a:off x="979593" y="1461347"/>
            <a:ext cx="10669694" cy="4222327"/>
          </a:xfrm>
        </p:spPr>
        <p:txBody>
          <a:bodyPr lIns="172822" tIns="86411" rIns="172822" bIns="86411"/>
          <a:lstStyle>
            <a:lvl1pPr>
              <a:lnSpc>
                <a:spcPct val="100000"/>
              </a:lnSpc>
              <a:defRPr sz="2116">
                <a:solidFill>
                  <a:schemeClr val="bg1"/>
                </a:solidFill>
              </a:defRPr>
            </a:lvl1pPr>
            <a:lvl2pPr>
              <a:lnSpc>
                <a:spcPct val="100000"/>
              </a:lnSpc>
              <a:defRPr sz="1834">
                <a:solidFill>
                  <a:schemeClr val="bg1"/>
                </a:solidFill>
              </a:defRPr>
            </a:lvl2pPr>
            <a:lvl3pPr>
              <a:lnSpc>
                <a:spcPct val="100000"/>
              </a:lnSpc>
              <a:defRPr sz="1622">
                <a:solidFill>
                  <a:schemeClr val="bg1"/>
                </a:solidFill>
              </a:defRPr>
            </a:lvl3pPr>
            <a:lvl4pPr>
              <a:lnSpc>
                <a:spcPct val="100000"/>
              </a:lnSpc>
              <a:defRPr sz="1340">
                <a:solidFill>
                  <a:schemeClr val="bg1"/>
                </a:solidFill>
              </a:defRPr>
            </a:lvl4pPr>
            <a:lvl5pPr>
              <a:lnSpc>
                <a:spcPct val="100000"/>
              </a:lnSpc>
              <a:defRPr sz="1340">
                <a:solidFill>
                  <a:schemeClr val="bg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Text Box 4"/>
          <p:cNvSpPr txBox="1">
            <a:spLocks noChangeArrowheads="1"/>
          </p:cNvSpPr>
          <p:nvPr userDrawn="1"/>
        </p:nvSpPr>
        <p:spPr bwMode="auto">
          <a:xfrm>
            <a:off x="409400" y="6416425"/>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chemeClr val="bg1"/>
                </a:solidFill>
                <a:latin typeface="+mj-ea"/>
                <a:ea typeface="+mj-ea"/>
              </a:rPr>
              <a:t>Copyright 2020 By </a:t>
            </a:r>
            <a:r>
              <a:rPr lang="en-US" altLang="zh-CN" sz="1058" dirty="0" err="1">
                <a:solidFill>
                  <a:schemeClr val="bg1"/>
                </a:solidFill>
                <a:latin typeface="+mj-ea"/>
                <a:ea typeface="+mj-ea"/>
              </a:rPr>
              <a:t>Jemincare</a:t>
            </a:r>
            <a:r>
              <a:rPr lang="en-US" altLang="zh-CN" sz="1058" dirty="0">
                <a:solidFill>
                  <a:schemeClr val="bg1"/>
                </a:solidFill>
                <a:latin typeface="+mj-ea"/>
                <a:ea typeface="+mj-ea"/>
              </a:rPr>
              <a:t> All rights reserved.</a:t>
            </a:r>
          </a:p>
        </p:txBody>
      </p:sp>
    </p:spTree>
    <p:extLst>
      <p:ext uri="{BB962C8B-B14F-4D97-AF65-F5344CB8AC3E}">
        <p14:creationId xmlns:p14="http://schemas.microsoft.com/office/powerpoint/2010/main" val="279269463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4" descr="ppt-14"/>
          <p:cNvPicPr>
            <a:picLocks noChangeAspect="1"/>
          </p:cNvPicPr>
          <p:nvPr userDrawn="1"/>
        </p:nvPicPr>
        <p:blipFill>
          <a:blip r:embed="rId2"/>
          <a:stretch>
            <a:fillRect/>
          </a:stretch>
        </p:blipFill>
        <p:spPr>
          <a:xfrm>
            <a:off x="0" y="1"/>
            <a:ext cx="12192000" cy="5339926"/>
          </a:xfrm>
          <a:prstGeom prst="rect">
            <a:avLst/>
          </a:prstGeom>
        </p:spPr>
      </p:pic>
      <p:sp>
        <p:nvSpPr>
          <p:cNvPr id="11" name="标题 10"/>
          <p:cNvSpPr>
            <a:spLocks noGrp="1"/>
          </p:cNvSpPr>
          <p:nvPr>
            <p:ph type="ctrTitle" hasCustomPrompt="1"/>
          </p:nvPr>
        </p:nvSpPr>
        <p:spPr>
          <a:xfrm>
            <a:off x="1546861" y="2059929"/>
            <a:ext cx="9786620" cy="969482"/>
          </a:xfrm>
        </p:spPr>
        <p:txBody>
          <a:bodyPr lIns="172822" tIns="86411" rIns="172822" bIns="86411" anchor="ctr" anchorCtr="0">
            <a:noAutofit/>
          </a:bodyPr>
          <a:lstStyle>
            <a:lvl1pPr algn="l">
              <a:lnSpc>
                <a:spcPct val="100000"/>
              </a:lnSpc>
              <a:defRPr sz="4232" b="1">
                <a:solidFill>
                  <a:schemeClr val="bg1"/>
                </a:solidFill>
              </a:defRPr>
            </a:lvl1pPr>
          </a:lstStyle>
          <a:p>
            <a:r>
              <a:rPr lang="zh-CN" altLang="en-US" dirty="0">
                <a:sym typeface="+mn-ea"/>
              </a:rPr>
              <a:t>单击此处编辑结语（THANKS!)</a:t>
            </a:r>
            <a:endParaRPr lang="zh-CN" altLang="en-US" dirty="0"/>
          </a:p>
        </p:txBody>
      </p:sp>
    </p:spTree>
    <p:extLst>
      <p:ext uri="{BB962C8B-B14F-4D97-AF65-F5344CB8AC3E}">
        <p14:creationId xmlns:p14="http://schemas.microsoft.com/office/powerpoint/2010/main" val="1909143616"/>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697818" y="2110318"/>
            <a:ext cx="1219200" cy="1219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86024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16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423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225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6001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47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41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275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C:\Users\w\Desktop\ppt-23.pngppt-23"/>
          <p:cNvPicPr>
            <a:picLocks noChangeAspect="1"/>
          </p:cNvPicPr>
          <p:nvPr userDrawn="1"/>
        </p:nvPicPr>
        <p:blipFill>
          <a:blip r:embed="rId2"/>
          <a:srcRect/>
          <a:stretch>
            <a:fillRect/>
          </a:stretch>
        </p:blipFill>
        <p:spPr>
          <a:xfrm>
            <a:off x="1" y="-423"/>
            <a:ext cx="12196234" cy="6859693"/>
          </a:xfrm>
          <a:prstGeom prst="rect">
            <a:avLst/>
          </a:prstGeom>
        </p:spPr>
      </p:pic>
      <p:pic>
        <p:nvPicPr>
          <p:cNvPr id="17" name="图片 16" descr="C:\Users\w\Desktop\ppt-22.pngppt-22"/>
          <p:cNvPicPr>
            <a:picLocks noChangeAspect="1"/>
          </p:cNvPicPr>
          <p:nvPr userDrawn="1"/>
        </p:nvPicPr>
        <p:blipFill>
          <a:blip r:embed="rId3"/>
          <a:srcRect/>
          <a:stretch>
            <a:fillRect/>
          </a:stretch>
        </p:blipFill>
        <p:spPr>
          <a:xfrm>
            <a:off x="-2116" y="966047"/>
            <a:ext cx="12196234" cy="4214707"/>
          </a:xfrm>
          <a:prstGeom prst="rect">
            <a:avLst/>
          </a:prstGeom>
        </p:spPr>
      </p:pic>
      <p:sp>
        <p:nvSpPr>
          <p:cNvPr id="13" name="标题 12"/>
          <p:cNvSpPr>
            <a:spLocks noGrp="1"/>
          </p:cNvSpPr>
          <p:nvPr>
            <p:ph type="ctrTitle" hasCustomPrompt="1"/>
          </p:nvPr>
        </p:nvSpPr>
        <p:spPr>
          <a:xfrm>
            <a:off x="527473" y="2578102"/>
            <a:ext cx="9144000" cy="620606"/>
          </a:xfrm>
        </p:spPr>
        <p:txBody>
          <a:bodyPr lIns="172822" tIns="86411" rIns="172822" bIns="86411" anchor="ctr" anchorCtr="0">
            <a:noAutofit/>
          </a:bodyPr>
          <a:lstStyle>
            <a:lvl1pPr algn="l">
              <a:lnSpc>
                <a:spcPct val="100000"/>
              </a:lnSpc>
              <a:defRPr sz="3245" b="1">
                <a:solidFill>
                  <a:srgbClr val="005BAC"/>
                </a:solidFill>
              </a:defRPr>
            </a:lvl1pPr>
          </a:lstStyle>
          <a:p>
            <a:r>
              <a:rPr lang="zh-CN" altLang="en-US" dirty="0">
                <a:sym typeface="+mn-ea"/>
              </a:rPr>
              <a:t>单击此处编辑标题</a:t>
            </a:r>
            <a:endParaRPr lang="zh-CN" altLang="en-US" dirty="0"/>
          </a:p>
        </p:txBody>
      </p:sp>
      <p:sp>
        <p:nvSpPr>
          <p:cNvPr id="14" name="副标题 13"/>
          <p:cNvSpPr>
            <a:spLocks noGrp="1"/>
          </p:cNvSpPr>
          <p:nvPr>
            <p:ph type="subTitle" idx="1"/>
          </p:nvPr>
        </p:nvSpPr>
        <p:spPr>
          <a:xfrm>
            <a:off x="527473" y="3299461"/>
            <a:ext cx="9144000" cy="383540"/>
          </a:xfrm>
        </p:spPr>
        <p:txBody>
          <a:bodyPr lIns="172822" tIns="86411" rIns="172822" bIns="86411">
            <a:noAutofit/>
          </a:bodyPr>
          <a:lstStyle>
            <a:lvl1pPr marL="0" indent="0" algn="l">
              <a:buNone/>
              <a:defRPr sz="1975">
                <a:solidFill>
                  <a:srgbClr val="005BAC"/>
                </a:solidFill>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sym typeface="+mn-ea"/>
              </a:rPr>
              <a:t>单击此处编辑母版副标题样式</a:t>
            </a:r>
            <a:endParaRPr lang="zh-CN" altLang="en-US" dirty="0"/>
          </a:p>
        </p:txBody>
      </p:sp>
      <p:pic>
        <p:nvPicPr>
          <p:cNvPr id="9" name="图片 8" descr="ppt-13"/>
          <p:cNvPicPr>
            <a:picLocks noChangeAspect="1"/>
          </p:cNvPicPr>
          <p:nvPr userDrawn="1"/>
        </p:nvPicPr>
        <p:blipFill>
          <a:blip r:embed="rId4"/>
          <a:stretch>
            <a:fillRect/>
          </a:stretch>
        </p:blipFill>
        <p:spPr>
          <a:xfrm>
            <a:off x="8672832" y="5568528"/>
            <a:ext cx="3031913" cy="776393"/>
          </a:xfrm>
          <a:prstGeom prst="rect">
            <a:avLst/>
          </a:prstGeom>
        </p:spPr>
      </p:pic>
      <p:sp>
        <p:nvSpPr>
          <p:cNvPr id="10" name="Text Box 4"/>
          <p:cNvSpPr txBox="1">
            <a:spLocks noChangeArrowheads="1"/>
          </p:cNvSpPr>
          <p:nvPr userDrawn="1"/>
        </p:nvSpPr>
        <p:spPr bwMode="auto">
          <a:xfrm>
            <a:off x="590264" y="6359403"/>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chemeClr val="bg1"/>
                </a:solidFill>
                <a:latin typeface="+mj-ea"/>
                <a:ea typeface="+mj-ea"/>
              </a:rPr>
              <a:t>Copyright 2020 By </a:t>
            </a:r>
            <a:r>
              <a:rPr lang="en-US" altLang="zh-CN" sz="1058" dirty="0" err="1">
                <a:solidFill>
                  <a:schemeClr val="bg1"/>
                </a:solidFill>
                <a:latin typeface="+mj-ea"/>
                <a:ea typeface="+mj-ea"/>
              </a:rPr>
              <a:t>Jemincare</a:t>
            </a:r>
            <a:r>
              <a:rPr lang="en-US" altLang="zh-CN" sz="1058" dirty="0">
                <a:solidFill>
                  <a:schemeClr val="bg1"/>
                </a:solidFill>
                <a:latin typeface="+mj-ea"/>
                <a:ea typeface="+mj-ea"/>
              </a:rPr>
              <a:t> All rights reserved.</a:t>
            </a:r>
          </a:p>
        </p:txBody>
      </p:sp>
    </p:spTree>
    <p:extLst>
      <p:ext uri="{BB962C8B-B14F-4D97-AF65-F5344CB8AC3E}">
        <p14:creationId xmlns:p14="http://schemas.microsoft.com/office/powerpoint/2010/main" val="2503273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9733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830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83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728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4475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6635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8014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5078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2588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017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5" name="标题 24"/>
          <p:cNvSpPr>
            <a:spLocks noGrp="1"/>
          </p:cNvSpPr>
          <p:nvPr>
            <p:ph type="ctrTitle" hasCustomPrompt="1"/>
          </p:nvPr>
        </p:nvSpPr>
        <p:spPr>
          <a:xfrm>
            <a:off x="963507" y="340360"/>
            <a:ext cx="10704079" cy="631613"/>
          </a:xfrm>
        </p:spPr>
        <p:txBody>
          <a:bodyPr lIns="172822" tIns="86411" rIns="172822" bIns="86411" anchor="ctr" anchorCtr="0">
            <a:noAutofit/>
          </a:bodyPr>
          <a:lstStyle>
            <a:lvl1pPr algn="l">
              <a:lnSpc>
                <a:spcPct val="100000"/>
              </a:lnSpc>
              <a:defRPr sz="3174" b="1">
                <a:solidFill>
                  <a:srgbClr val="005CAB"/>
                </a:solidFill>
              </a:defRPr>
            </a:lvl1pPr>
          </a:lstStyle>
          <a:p>
            <a:r>
              <a:rPr lang="zh-CN" altLang="en-US" dirty="0">
                <a:sym typeface="+mn-ea"/>
              </a:rPr>
              <a:t>单击此处编辑标题</a:t>
            </a:r>
            <a:endParaRPr lang="zh-CN" altLang="en-US" dirty="0"/>
          </a:p>
        </p:txBody>
      </p:sp>
      <p:sp>
        <p:nvSpPr>
          <p:cNvPr id="7" name="内容占位符 6"/>
          <p:cNvSpPr>
            <a:spLocks noGrp="1"/>
          </p:cNvSpPr>
          <p:nvPr>
            <p:ph sz="quarter" idx="13"/>
            <p:custDataLst>
              <p:tags r:id="rId1"/>
            </p:custDataLst>
          </p:nvPr>
        </p:nvSpPr>
        <p:spPr>
          <a:xfrm>
            <a:off x="979593" y="1461347"/>
            <a:ext cx="10669694" cy="4222327"/>
          </a:xfrm>
        </p:spPr>
        <p:txBody>
          <a:bodyPr lIns="172822" tIns="86411" rIns="172822" bIns="86411"/>
          <a:lstStyle>
            <a:lvl1pPr>
              <a:lnSpc>
                <a:spcPct val="100000"/>
              </a:lnSpc>
              <a:defRPr sz="2116">
                <a:solidFill>
                  <a:schemeClr val="tx1">
                    <a:lumMod val="75000"/>
                    <a:lumOff val="25000"/>
                  </a:schemeClr>
                </a:solidFill>
              </a:defRPr>
            </a:lvl1pPr>
            <a:lvl2pPr>
              <a:lnSpc>
                <a:spcPct val="100000"/>
              </a:lnSpc>
              <a:defRPr sz="1834">
                <a:solidFill>
                  <a:schemeClr val="tx1">
                    <a:lumMod val="75000"/>
                    <a:lumOff val="25000"/>
                  </a:schemeClr>
                </a:solidFill>
              </a:defRPr>
            </a:lvl2pPr>
            <a:lvl3pPr>
              <a:lnSpc>
                <a:spcPct val="100000"/>
              </a:lnSpc>
              <a:defRPr sz="1622">
                <a:solidFill>
                  <a:schemeClr val="tx1">
                    <a:lumMod val="75000"/>
                    <a:lumOff val="25000"/>
                  </a:schemeClr>
                </a:solidFill>
              </a:defRPr>
            </a:lvl3pPr>
            <a:lvl4pPr>
              <a:lnSpc>
                <a:spcPct val="100000"/>
              </a:lnSpc>
              <a:defRPr sz="1340">
                <a:solidFill>
                  <a:schemeClr val="tx1">
                    <a:lumMod val="75000"/>
                    <a:lumOff val="25000"/>
                  </a:schemeClr>
                </a:solidFill>
              </a:defRPr>
            </a:lvl4pPr>
            <a:lvl5pPr>
              <a:lnSpc>
                <a:spcPct val="100000"/>
              </a:lnSpc>
              <a:defRPr sz="134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4" name="图片 3" descr="ppt-26"/>
          <p:cNvPicPr>
            <a:picLocks noChangeAspect="1"/>
          </p:cNvPicPr>
          <p:nvPr userDrawn="1"/>
        </p:nvPicPr>
        <p:blipFill>
          <a:blip r:embed="rId3"/>
          <a:stretch>
            <a:fillRect/>
          </a:stretch>
        </p:blipFill>
        <p:spPr>
          <a:xfrm>
            <a:off x="1" y="0"/>
            <a:ext cx="776393" cy="1227667"/>
          </a:xfrm>
          <a:prstGeom prst="rect">
            <a:avLst/>
          </a:prstGeom>
        </p:spPr>
      </p:pic>
    </p:spTree>
    <p:extLst>
      <p:ext uri="{BB962C8B-B14F-4D97-AF65-F5344CB8AC3E}">
        <p14:creationId xmlns:p14="http://schemas.microsoft.com/office/powerpoint/2010/main" val="1978018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2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733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8527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2624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2955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6" name="图片占位符 5"/>
          <p:cNvSpPr>
            <a:spLocks noGrp="1"/>
          </p:cNvSpPr>
          <p:nvPr>
            <p:ph type="pic" idx="27"/>
          </p:nvPr>
        </p:nvSpPr>
        <p:spPr>
          <a:xfrm>
            <a:off x="0" y="1"/>
            <a:ext cx="12192000" cy="4764193"/>
          </a:xfrm>
          <a:custGeom>
            <a:avLst/>
            <a:gdLst>
              <a:gd name="connsiteX0" fmla="*/ 0 w 14400"/>
              <a:gd name="connsiteY0" fmla="*/ 0 h 5669"/>
              <a:gd name="connsiteX1" fmla="*/ 14400 w 14400"/>
              <a:gd name="connsiteY1" fmla="*/ 0 h 5669"/>
              <a:gd name="connsiteX2" fmla="*/ 14399 w 14400"/>
              <a:gd name="connsiteY2" fmla="*/ 4712 h 5669"/>
              <a:gd name="connsiteX3" fmla="*/ 12244 w 14400"/>
              <a:gd name="connsiteY3" fmla="*/ 5668 h 5669"/>
              <a:gd name="connsiteX4" fmla="*/ 0 w 14400"/>
              <a:gd name="connsiteY4" fmla="*/ 5669 h 5669"/>
              <a:gd name="connsiteX5" fmla="*/ 0 w 14400"/>
              <a:gd name="connsiteY5" fmla="*/ 0 h 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0" h="5669">
                <a:moveTo>
                  <a:pt x="0" y="0"/>
                </a:moveTo>
                <a:lnTo>
                  <a:pt x="14400" y="0"/>
                </a:lnTo>
                <a:lnTo>
                  <a:pt x="14399" y="4712"/>
                </a:lnTo>
                <a:cubicBezTo>
                  <a:pt x="14367" y="5147"/>
                  <a:pt x="13751" y="5657"/>
                  <a:pt x="12244" y="5668"/>
                </a:cubicBezTo>
                <a:lnTo>
                  <a:pt x="0" y="5669"/>
                </a:lnTo>
                <a:lnTo>
                  <a:pt x="0" y="0"/>
                </a:lnTo>
                <a:close/>
              </a:path>
            </a:pathLst>
          </a:custGeom>
        </p:spPr>
        <p:txBody>
          <a:bodyPr lIns="172822" tIns="86411" rIns="172822" bIns="86411"/>
          <a:lstStyle>
            <a:lvl1pPr marL="0" indent="0">
              <a:buNone/>
              <a:defRPr sz="1622"/>
            </a:lvl1pPr>
            <a:lvl2pPr marL="457156" indent="0">
              <a:buNone/>
              <a:defRPr sz="2822"/>
            </a:lvl2pPr>
            <a:lvl3pPr marL="914313" indent="0">
              <a:buNone/>
              <a:defRPr sz="2398"/>
            </a:lvl3pPr>
            <a:lvl4pPr marL="1371469" indent="0">
              <a:buNone/>
              <a:defRPr sz="1975"/>
            </a:lvl4pPr>
            <a:lvl5pPr marL="1828625" indent="0">
              <a:buNone/>
              <a:defRPr sz="1975"/>
            </a:lvl5pPr>
            <a:lvl6pPr marL="2285782" indent="0">
              <a:buNone/>
              <a:defRPr sz="1975"/>
            </a:lvl6pPr>
            <a:lvl7pPr marL="2742938" indent="0">
              <a:buNone/>
              <a:defRPr sz="1975"/>
            </a:lvl7pPr>
            <a:lvl8pPr marL="3200094" indent="0">
              <a:buNone/>
              <a:defRPr sz="1975"/>
            </a:lvl8pPr>
            <a:lvl9pPr marL="3657251" indent="0">
              <a:buNone/>
              <a:defRPr sz="1975"/>
            </a:lvl9pPr>
          </a:lstStyle>
          <a:p>
            <a:endParaRPr lang="zh-CN" altLang="en-US"/>
          </a:p>
        </p:txBody>
      </p:sp>
      <p:sp>
        <p:nvSpPr>
          <p:cNvPr id="13" name="标题 12"/>
          <p:cNvSpPr>
            <a:spLocks noGrp="1"/>
          </p:cNvSpPr>
          <p:nvPr>
            <p:ph type="ctrTitle" hasCustomPrompt="1"/>
          </p:nvPr>
        </p:nvSpPr>
        <p:spPr>
          <a:xfrm>
            <a:off x="594360" y="1337402"/>
            <a:ext cx="9144000" cy="1242060"/>
          </a:xfrm>
        </p:spPr>
        <p:txBody>
          <a:bodyPr lIns="172822" tIns="86411" rIns="172822" bIns="86411" anchor="ctr" anchorCtr="0">
            <a:noAutofit/>
          </a:bodyPr>
          <a:lstStyle>
            <a:lvl1pPr algn="l">
              <a:lnSpc>
                <a:spcPct val="100000"/>
              </a:lnSpc>
              <a:defRPr sz="3245" b="1">
                <a:solidFill>
                  <a:srgbClr val="005BAC"/>
                </a:solidFill>
                <a:latin typeface="Arial" panose="020B0604020202020204" pitchFamily="34" charset="0"/>
                <a:cs typeface="Arial" panose="020B0604020202020204" pitchFamily="34" charset="0"/>
              </a:defRPr>
            </a:lvl1pPr>
          </a:lstStyle>
          <a:p>
            <a:r>
              <a:rPr lang="zh-CN" altLang="en-US" dirty="0">
                <a:sym typeface="+mn-ea"/>
              </a:rPr>
              <a:t>单击此处编辑标题单击此处编辑</a:t>
            </a:r>
            <a:br>
              <a:rPr lang="zh-CN" altLang="en-US" dirty="0">
                <a:sym typeface="+mn-ea"/>
              </a:rPr>
            </a:br>
            <a:r>
              <a:rPr lang="zh-CN" altLang="en-US" dirty="0">
                <a:sym typeface="+mn-ea"/>
              </a:rPr>
              <a:t>标题文字</a:t>
            </a:r>
            <a:endParaRPr lang="zh-CN" altLang="en-US" dirty="0"/>
          </a:p>
        </p:txBody>
      </p:sp>
      <p:sp>
        <p:nvSpPr>
          <p:cNvPr id="14" name="副标题 13"/>
          <p:cNvSpPr>
            <a:spLocks noGrp="1"/>
          </p:cNvSpPr>
          <p:nvPr>
            <p:ph type="subTitle" idx="1" hasCustomPrompt="1"/>
          </p:nvPr>
        </p:nvSpPr>
        <p:spPr>
          <a:xfrm>
            <a:off x="594360" y="3533987"/>
            <a:ext cx="9144000" cy="436034"/>
          </a:xfrm>
        </p:spPr>
        <p:txBody>
          <a:bodyPr lIns="172822" tIns="86411" rIns="172822" bIns="86411">
            <a:noAutofit/>
          </a:bodyPr>
          <a:lstStyle>
            <a:lvl1pPr marL="0" indent="0" algn="l">
              <a:buNone/>
              <a:defRPr sz="1975">
                <a:solidFill>
                  <a:srgbClr val="005BAC"/>
                </a:solidFill>
                <a:latin typeface="+mn-lt"/>
                <a:cs typeface="+mn-lt"/>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t>演讲人  2019.12</a:t>
            </a:r>
          </a:p>
        </p:txBody>
      </p:sp>
      <p:pic>
        <p:nvPicPr>
          <p:cNvPr id="3" name="图片 2" descr="ppt-09"/>
          <p:cNvPicPr>
            <a:picLocks noChangeAspect="1"/>
          </p:cNvPicPr>
          <p:nvPr userDrawn="1"/>
        </p:nvPicPr>
        <p:blipFill>
          <a:blip r:embed="rId2"/>
          <a:stretch>
            <a:fillRect/>
          </a:stretch>
        </p:blipFill>
        <p:spPr>
          <a:xfrm>
            <a:off x="8735060" y="5414434"/>
            <a:ext cx="2958253" cy="727287"/>
          </a:xfrm>
          <a:prstGeom prst="rect">
            <a:avLst/>
          </a:prstGeom>
        </p:spPr>
      </p:pic>
      <p:sp>
        <p:nvSpPr>
          <p:cNvPr id="8" name="Text Box 4"/>
          <p:cNvSpPr txBox="1">
            <a:spLocks noChangeArrowheads="1"/>
          </p:cNvSpPr>
          <p:nvPr userDrawn="1"/>
        </p:nvSpPr>
        <p:spPr bwMode="auto">
          <a:xfrm>
            <a:off x="594360" y="6549849"/>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rgbClr val="005BAC"/>
                </a:solidFill>
                <a:latin typeface="+mj-ea"/>
                <a:ea typeface="+mj-ea"/>
              </a:rPr>
              <a:t>Copyright 2020 By </a:t>
            </a:r>
            <a:r>
              <a:rPr lang="en-US" altLang="zh-CN" sz="1058" dirty="0" err="1">
                <a:solidFill>
                  <a:srgbClr val="005BAC"/>
                </a:solidFill>
                <a:latin typeface="+mj-ea"/>
                <a:ea typeface="+mj-ea"/>
              </a:rPr>
              <a:t>Jemincare</a:t>
            </a:r>
            <a:r>
              <a:rPr lang="en-US" altLang="zh-CN" sz="1058" dirty="0">
                <a:solidFill>
                  <a:srgbClr val="005BAC"/>
                </a:solidFill>
                <a:latin typeface="+mj-ea"/>
                <a:ea typeface="+mj-ea"/>
              </a:rPr>
              <a:t> All rights reserved.</a:t>
            </a:r>
          </a:p>
        </p:txBody>
      </p:sp>
    </p:spTree>
    <p:extLst>
      <p:ext uri="{BB962C8B-B14F-4D97-AF65-F5344CB8AC3E}">
        <p14:creationId xmlns:p14="http://schemas.microsoft.com/office/powerpoint/2010/main" val="3722049708"/>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C:\Users\w\Desktop\ppt-23.pngppt-23"/>
          <p:cNvPicPr>
            <a:picLocks noChangeAspect="1"/>
          </p:cNvPicPr>
          <p:nvPr userDrawn="1"/>
        </p:nvPicPr>
        <p:blipFill>
          <a:blip r:embed="rId2"/>
          <a:srcRect/>
          <a:stretch>
            <a:fillRect/>
          </a:stretch>
        </p:blipFill>
        <p:spPr>
          <a:xfrm>
            <a:off x="1" y="-423"/>
            <a:ext cx="12196234" cy="6859693"/>
          </a:xfrm>
          <a:prstGeom prst="rect">
            <a:avLst/>
          </a:prstGeom>
        </p:spPr>
      </p:pic>
      <p:pic>
        <p:nvPicPr>
          <p:cNvPr id="17" name="图片 16" descr="C:\Users\w\Desktop\ppt-22.pngppt-22"/>
          <p:cNvPicPr>
            <a:picLocks noChangeAspect="1"/>
          </p:cNvPicPr>
          <p:nvPr userDrawn="1"/>
        </p:nvPicPr>
        <p:blipFill>
          <a:blip r:embed="rId3"/>
          <a:srcRect/>
          <a:stretch>
            <a:fillRect/>
          </a:stretch>
        </p:blipFill>
        <p:spPr>
          <a:xfrm>
            <a:off x="-2116" y="966047"/>
            <a:ext cx="12196234" cy="4214707"/>
          </a:xfrm>
          <a:prstGeom prst="rect">
            <a:avLst/>
          </a:prstGeom>
        </p:spPr>
      </p:pic>
      <p:sp>
        <p:nvSpPr>
          <p:cNvPr id="13" name="标题 12"/>
          <p:cNvSpPr>
            <a:spLocks noGrp="1"/>
          </p:cNvSpPr>
          <p:nvPr>
            <p:ph type="ctrTitle" hasCustomPrompt="1"/>
          </p:nvPr>
        </p:nvSpPr>
        <p:spPr>
          <a:xfrm>
            <a:off x="527473" y="2578102"/>
            <a:ext cx="9144000" cy="620606"/>
          </a:xfrm>
        </p:spPr>
        <p:txBody>
          <a:bodyPr lIns="172822" tIns="86411" rIns="172822" bIns="86411" anchor="ctr" anchorCtr="0">
            <a:noAutofit/>
          </a:bodyPr>
          <a:lstStyle>
            <a:lvl1pPr algn="l">
              <a:lnSpc>
                <a:spcPct val="100000"/>
              </a:lnSpc>
              <a:defRPr sz="3245" b="1">
                <a:solidFill>
                  <a:srgbClr val="005BAC"/>
                </a:solidFill>
              </a:defRPr>
            </a:lvl1pPr>
          </a:lstStyle>
          <a:p>
            <a:r>
              <a:rPr lang="zh-CN" altLang="en-US" dirty="0">
                <a:sym typeface="+mn-ea"/>
              </a:rPr>
              <a:t>单击此处编辑标题</a:t>
            </a:r>
            <a:endParaRPr lang="zh-CN" altLang="en-US" dirty="0"/>
          </a:p>
        </p:txBody>
      </p:sp>
      <p:sp>
        <p:nvSpPr>
          <p:cNvPr id="14" name="副标题 13"/>
          <p:cNvSpPr>
            <a:spLocks noGrp="1"/>
          </p:cNvSpPr>
          <p:nvPr>
            <p:ph type="subTitle" idx="1"/>
          </p:nvPr>
        </p:nvSpPr>
        <p:spPr>
          <a:xfrm>
            <a:off x="527473" y="3299461"/>
            <a:ext cx="9144000" cy="383540"/>
          </a:xfrm>
        </p:spPr>
        <p:txBody>
          <a:bodyPr lIns="172822" tIns="86411" rIns="172822" bIns="86411">
            <a:noAutofit/>
          </a:bodyPr>
          <a:lstStyle>
            <a:lvl1pPr marL="0" indent="0" algn="l">
              <a:buNone/>
              <a:defRPr sz="1975">
                <a:solidFill>
                  <a:srgbClr val="005BAC"/>
                </a:solidFill>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sym typeface="+mn-ea"/>
              </a:rPr>
              <a:t>单击此处编辑母版副标题样式</a:t>
            </a:r>
            <a:endParaRPr lang="zh-CN" altLang="en-US" dirty="0"/>
          </a:p>
        </p:txBody>
      </p:sp>
      <p:pic>
        <p:nvPicPr>
          <p:cNvPr id="9" name="图片 8" descr="ppt-13"/>
          <p:cNvPicPr>
            <a:picLocks noChangeAspect="1"/>
          </p:cNvPicPr>
          <p:nvPr userDrawn="1"/>
        </p:nvPicPr>
        <p:blipFill>
          <a:blip r:embed="rId4"/>
          <a:stretch>
            <a:fillRect/>
          </a:stretch>
        </p:blipFill>
        <p:spPr>
          <a:xfrm>
            <a:off x="8672832" y="5568528"/>
            <a:ext cx="3031913" cy="776393"/>
          </a:xfrm>
          <a:prstGeom prst="rect">
            <a:avLst/>
          </a:prstGeom>
        </p:spPr>
      </p:pic>
      <p:sp>
        <p:nvSpPr>
          <p:cNvPr id="10" name="Text Box 4"/>
          <p:cNvSpPr txBox="1">
            <a:spLocks noChangeArrowheads="1"/>
          </p:cNvSpPr>
          <p:nvPr userDrawn="1"/>
        </p:nvSpPr>
        <p:spPr bwMode="auto">
          <a:xfrm>
            <a:off x="590264" y="6359403"/>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chemeClr val="bg1"/>
                </a:solidFill>
                <a:latin typeface="+mj-ea"/>
                <a:ea typeface="+mj-ea"/>
              </a:rPr>
              <a:t>Copyright 2020 By </a:t>
            </a:r>
            <a:r>
              <a:rPr lang="en-US" altLang="zh-CN" sz="1058" dirty="0" err="1">
                <a:solidFill>
                  <a:schemeClr val="bg1"/>
                </a:solidFill>
                <a:latin typeface="+mj-ea"/>
                <a:ea typeface="+mj-ea"/>
              </a:rPr>
              <a:t>Jemincare</a:t>
            </a:r>
            <a:r>
              <a:rPr lang="en-US" altLang="zh-CN" sz="1058" dirty="0">
                <a:solidFill>
                  <a:schemeClr val="bg1"/>
                </a:solidFill>
                <a:latin typeface="+mj-ea"/>
                <a:ea typeface="+mj-ea"/>
              </a:rPr>
              <a:t> All rights reserved.</a:t>
            </a:r>
          </a:p>
        </p:txBody>
      </p:sp>
    </p:spTree>
    <p:extLst>
      <p:ext uri="{BB962C8B-B14F-4D97-AF65-F5344CB8AC3E}">
        <p14:creationId xmlns:p14="http://schemas.microsoft.com/office/powerpoint/2010/main" val="1724348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5" name="标题 24"/>
          <p:cNvSpPr>
            <a:spLocks noGrp="1"/>
          </p:cNvSpPr>
          <p:nvPr>
            <p:ph type="ctrTitle" hasCustomPrompt="1"/>
          </p:nvPr>
        </p:nvSpPr>
        <p:spPr>
          <a:xfrm>
            <a:off x="963507" y="340360"/>
            <a:ext cx="10704079" cy="631613"/>
          </a:xfrm>
        </p:spPr>
        <p:txBody>
          <a:bodyPr lIns="172822" tIns="86411" rIns="172822" bIns="86411" anchor="ctr" anchorCtr="0">
            <a:noAutofit/>
          </a:bodyPr>
          <a:lstStyle>
            <a:lvl1pPr algn="l">
              <a:lnSpc>
                <a:spcPct val="100000"/>
              </a:lnSpc>
              <a:defRPr sz="3174" b="1">
                <a:solidFill>
                  <a:srgbClr val="005CAB"/>
                </a:solidFill>
              </a:defRPr>
            </a:lvl1pPr>
          </a:lstStyle>
          <a:p>
            <a:r>
              <a:rPr lang="zh-CN" altLang="en-US" dirty="0">
                <a:sym typeface="+mn-ea"/>
              </a:rPr>
              <a:t>单击此处编辑标题</a:t>
            </a:r>
            <a:endParaRPr lang="zh-CN" altLang="en-US" dirty="0"/>
          </a:p>
        </p:txBody>
      </p:sp>
      <p:sp>
        <p:nvSpPr>
          <p:cNvPr id="7" name="内容占位符 6"/>
          <p:cNvSpPr>
            <a:spLocks noGrp="1"/>
          </p:cNvSpPr>
          <p:nvPr>
            <p:ph sz="quarter" idx="13"/>
            <p:custDataLst>
              <p:tags r:id="rId1"/>
            </p:custDataLst>
          </p:nvPr>
        </p:nvSpPr>
        <p:spPr>
          <a:xfrm>
            <a:off x="979593" y="1461347"/>
            <a:ext cx="10669694" cy="4222327"/>
          </a:xfrm>
        </p:spPr>
        <p:txBody>
          <a:bodyPr lIns="172822" tIns="86411" rIns="172822" bIns="86411"/>
          <a:lstStyle>
            <a:lvl1pPr>
              <a:lnSpc>
                <a:spcPct val="100000"/>
              </a:lnSpc>
              <a:defRPr sz="2116">
                <a:solidFill>
                  <a:schemeClr val="tx1">
                    <a:lumMod val="75000"/>
                    <a:lumOff val="25000"/>
                  </a:schemeClr>
                </a:solidFill>
              </a:defRPr>
            </a:lvl1pPr>
            <a:lvl2pPr>
              <a:lnSpc>
                <a:spcPct val="100000"/>
              </a:lnSpc>
              <a:defRPr sz="1834">
                <a:solidFill>
                  <a:schemeClr val="tx1">
                    <a:lumMod val="75000"/>
                    <a:lumOff val="25000"/>
                  </a:schemeClr>
                </a:solidFill>
              </a:defRPr>
            </a:lvl2pPr>
            <a:lvl3pPr>
              <a:lnSpc>
                <a:spcPct val="100000"/>
              </a:lnSpc>
              <a:defRPr sz="1622">
                <a:solidFill>
                  <a:schemeClr val="tx1">
                    <a:lumMod val="75000"/>
                    <a:lumOff val="25000"/>
                  </a:schemeClr>
                </a:solidFill>
              </a:defRPr>
            </a:lvl3pPr>
            <a:lvl4pPr>
              <a:lnSpc>
                <a:spcPct val="100000"/>
              </a:lnSpc>
              <a:defRPr sz="1340">
                <a:solidFill>
                  <a:schemeClr val="tx1">
                    <a:lumMod val="75000"/>
                    <a:lumOff val="25000"/>
                  </a:schemeClr>
                </a:solidFill>
              </a:defRPr>
            </a:lvl4pPr>
            <a:lvl5pPr>
              <a:lnSpc>
                <a:spcPct val="100000"/>
              </a:lnSpc>
              <a:defRPr sz="134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4" name="图片 3" descr="ppt-26"/>
          <p:cNvPicPr>
            <a:picLocks noChangeAspect="1"/>
          </p:cNvPicPr>
          <p:nvPr userDrawn="1"/>
        </p:nvPicPr>
        <p:blipFill>
          <a:blip r:embed="rId3"/>
          <a:stretch>
            <a:fillRect/>
          </a:stretch>
        </p:blipFill>
        <p:spPr>
          <a:xfrm>
            <a:off x="1" y="0"/>
            <a:ext cx="776393" cy="1227667"/>
          </a:xfrm>
          <a:prstGeom prst="rect">
            <a:avLst/>
          </a:prstGeom>
        </p:spPr>
      </p:pic>
    </p:spTree>
    <p:extLst>
      <p:ext uri="{BB962C8B-B14F-4D97-AF65-F5344CB8AC3E}">
        <p14:creationId xmlns:p14="http://schemas.microsoft.com/office/powerpoint/2010/main" val="1394418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pic>
        <p:nvPicPr>
          <p:cNvPr id="5" name="图片 4" descr="ppt-17"/>
          <p:cNvPicPr>
            <a:picLocks noChangeAspect="1"/>
          </p:cNvPicPr>
          <p:nvPr userDrawn="1"/>
        </p:nvPicPr>
        <p:blipFill>
          <a:blip r:embed="rId3"/>
          <a:stretch>
            <a:fillRect/>
          </a:stretch>
        </p:blipFill>
        <p:spPr>
          <a:xfrm>
            <a:off x="-13547" y="-5080"/>
            <a:ext cx="12205547" cy="6863927"/>
          </a:xfrm>
          <a:prstGeom prst="rect">
            <a:avLst/>
          </a:prstGeom>
        </p:spPr>
      </p:pic>
      <p:sp>
        <p:nvSpPr>
          <p:cNvPr id="25" name="标题 24"/>
          <p:cNvSpPr>
            <a:spLocks noGrp="1"/>
          </p:cNvSpPr>
          <p:nvPr>
            <p:ph type="ctrTitle" hasCustomPrompt="1"/>
          </p:nvPr>
        </p:nvSpPr>
        <p:spPr>
          <a:xfrm>
            <a:off x="963507" y="340360"/>
            <a:ext cx="10704079" cy="631613"/>
          </a:xfrm>
        </p:spPr>
        <p:txBody>
          <a:bodyPr lIns="172822" tIns="86411" rIns="172822" bIns="86411" anchor="ctr" anchorCtr="0">
            <a:noAutofit/>
          </a:bodyPr>
          <a:lstStyle>
            <a:lvl1pPr algn="l">
              <a:lnSpc>
                <a:spcPct val="100000"/>
              </a:lnSpc>
              <a:defRPr sz="3174" b="1">
                <a:solidFill>
                  <a:schemeClr val="bg1"/>
                </a:solidFill>
              </a:defRPr>
            </a:lvl1pPr>
          </a:lstStyle>
          <a:p>
            <a:r>
              <a:rPr lang="zh-CN" altLang="en-US" dirty="0">
                <a:sym typeface="+mn-ea"/>
              </a:rPr>
              <a:t>单击此处编辑标题</a:t>
            </a:r>
            <a:endParaRPr lang="zh-CN" altLang="en-US" dirty="0"/>
          </a:p>
        </p:txBody>
      </p:sp>
      <p:pic>
        <p:nvPicPr>
          <p:cNvPr id="2" name="图片 1" descr="ppt-18"/>
          <p:cNvPicPr>
            <a:picLocks noChangeAspect="1"/>
          </p:cNvPicPr>
          <p:nvPr userDrawn="1"/>
        </p:nvPicPr>
        <p:blipFill>
          <a:blip r:embed="rId4"/>
          <a:stretch>
            <a:fillRect/>
          </a:stretch>
        </p:blipFill>
        <p:spPr>
          <a:xfrm>
            <a:off x="1" y="0"/>
            <a:ext cx="776393" cy="1227667"/>
          </a:xfrm>
          <a:prstGeom prst="rect">
            <a:avLst/>
          </a:prstGeom>
        </p:spPr>
      </p:pic>
      <p:cxnSp>
        <p:nvCxnSpPr>
          <p:cNvPr id="10" name="直接连接符 9"/>
          <p:cNvCxnSpPr/>
          <p:nvPr userDrawn="1"/>
        </p:nvCxnSpPr>
        <p:spPr>
          <a:xfrm>
            <a:off x="534247" y="6350001"/>
            <a:ext cx="11123506" cy="127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内容占位符 14"/>
          <p:cNvSpPr>
            <a:spLocks noGrp="1"/>
          </p:cNvSpPr>
          <p:nvPr>
            <p:ph sz="quarter" idx="13"/>
            <p:custDataLst>
              <p:tags r:id="rId1"/>
            </p:custDataLst>
          </p:nvPr>
        </p:nvSpPr>
        <p:spPr>
          <a:xfrm>
            <a:off x="979593" y="1461347"/>
            <a:ext cx="10669694" cy="4222327"/>
          </a:xfrm>
        </p:spPr>
        <p:txBody>
          <a:bodyPr lIns="172822" tIns="86411" rIns="172822" bIns="86411"/>
          <a:lstStyle>
            <a:lvl1pPr>
              <a:lnSpc>
                <a:spcPct val="100000"/>
              </a:lnSpc>
              <a:defRPr sz="2116">
                <a:solidFill>
                  <a:schemeClr val="bg1"/>
                </a:solidFill>
              </a:defRPr>
            </a:lvl1pPr>
            <a:lvl2pPr>
              <a:lnSpc>
                <a:spcPct val="100000"/>
              </a:lnSpc>
              <a:defRPr sz="1834">
                <a:solidFill>
                  <a:schemeClr val="bg1"/>
                </a:solidFill>
              </a:defRPr>
            </a:lvl2pPr>
            <a:lvl3pPr>
              <a:lnSpc>
                <a:spcPct val="100000"/>
              </a:lnSpc>
              <a:defRPr sz="1622">
                <a:solidFill>
                  <a:schemeClr val="bg1"/>
                </a:solidFill>
              </a:defRPr>
            </a:lvl3pPr>
            <a:lvl4pPr>
              <a:lnSpc>
                <a:spcPct val="100000"/>
              </a:lnSpc>
              <a:defRPr sz="1340">
                <a:solidFill>
                  <a:schemeClr val="bg1"/>
                </a:solidFill>
              </a:defRPr>
            </a:lvl4pPr>
            <a:lvl5pPr>
              <a:lnSpc>
                <a:spcPct val="100000"/>
              </a:lnSpc>
              <a:defRPr sz="1340">
                <a:solidFill>
                  <a:schemeClr val="bg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Text Box 4"/>
          <p:cNvSpPr txBox="1">
            <a:spLocks noChangeArrowheads="1"/>
          </p:cNvSpPr>
          <p:nvPr userDrawn="1"/>
        </p:nvSpPr>
        <p:spPr bwMode="auto">
          <a:xfrm>
            <a:off x="409400" y="6416425"/>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chemeClr val="bg1"/>
                </a:solidFill>
                <a:latin typeface="+mj-ea"/>
                <a:ea typeface="+mj-ea"/>
              </a:rPr>
              <a:t>Copyright 2020 By </a:t>
            </a:r>
            <a:r>
              <a:rPr lang="en-US" altLang="zh-CN" sz="1058" dirty="0" err="1">
                <a:solidFill>
                  <a:schemeClr val="bg1"/>
                </a:solidFill>
                <a:latin typeface="+mj-ea"/>
                <a:ea typeface="+mj-ea"/>
              </a:rPr>
              <a:t>Jemincare</a:t>
            </a:r>
            <a:r>
              <a:rPr lang="en-US" altLang="zh-CN" sz="1058" dirty="0">
                <a:solidFill>
                  <a:schemeClr val="bg1"/>
                </a:solidFill>
                <a:latin typeface="+mj-ea"/>
                <a:ea typeface="+mj-ea"/>
              </a:rPr>
              <a:t> All rights reserved.</a:t>
            </a:r>
          </a:p>
        </p:txBody>
      </p:sp>
    </p:spTree>
    <p:extLst>
      <p:ext uri="{BB962C8B-B14F-4D97-AF65-F5344CB8AC3E}">
        <p14:creationId xmlns:p14="http://schemas.microsoft.com/office/powerpoint/2010/main" val="1080888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4" descr="ppt-14"/>
          <p:cNvPicPr>
            <a:picLocks noChangeAspect="1"/>
          </p:cNvPicPr>
          <p:nvPr userDrawn="1"/>
        </p:nvPicPr>
        <p:blipFill>
          <a:blip r:embed="rId2"/>
          <a:stretch>
            <a:fillRect/>
          </a:stretch>
        </p:blipFill>
        <p:spPr>
          <a:xfrm>
            <a:off x="0" y="1"/>
            <a:ext cx="12192000" cy="5339926"/>
          </a:xfrm>
          <a:prstGeom prst="rect">
            <a:avLst/>
          </a:prstGeom>
        </p:spPr>
      </p:pic>
      <p:sp>
        <p:nvSpPr>
          <p:cNvPr id="11" name="标题 10"/>
          <p:cNvSpPr>
            <a:spLocks noGrp="1"/>
          </p:cNvSpPr>
          <p:nvPr>
            <p:ph type="ctrTitle" hasCustomPrompt="1"/>
          </p:nvPr>
        </p:nvSpPr>
        <p:spPr>
          <a:xfrm>
            <a:off x="1546861" y="2059929"/>
            <a:ext cx="9786620" cy="969482"/>
          </a:xfrm>
        </p:spPr>
        <p:txBody>
          <a:bodyPr lIns="172822" tIns="86411" rIns="172822" bIns="86411" anchor="ctr" anchorCtr="0">
            <a:noAutofit/>
          </a:bodyPr>
          <a:lstStyle>
            <a:lvl1pPr algn="l">
              <a:lnSpc>
                <a:spcPct val="100000"/>
              </a:lnSpc>
              <a:defRPr sz="4232" b="1">
                <a:solidFill>
                  <a:schemeClr val="bg1"/>
                </a:solidFill>
              </a:defRPr>
            </a:lvl1pPr>
          </a:lstStyle>
          <a:p>
            <a:r>
              <a:rPr lang="zh-CN" altLang="en-US" dirty="0">
                <a:sym typeface="+mn-ea"/>
              </a:rPr>
              <a:t>单击此处编辑结语（THANKS!)</a:t>
            </a:r>
            <a:endParaRPr lang="zh-CN" altLang="en-US" dirty="0"/>
          </a:p>
        </p:txBody>
      </p:sp>
    </p:spTree>
    <p:extLst>
      <p:ext uri="{BB962C8B-B14F-4D97-AF65-F5344CB8AC3E}">
        <p14:creationId xmlns:p14="http://schemas.microsoft.com/office/powerpoint/2010/main" val="186614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pic>
        <p:nvPicPr>
          <p:cNvPr id="5" name="图片 4" descr="ppt-17"/>
          <p:cNvPicPr>
            <a:picLocks noChangeAspect="1"/>
          </p:cNvPicPr>
          <p:nvPr userDrawn="1"/>
        </p:nvPicPr>
        <p:blipFill>
          <a:blip r:embed="rId3"/>
          <a:stretch>
            <a:fillRect/>
          </a:stretch>
        </p:blipFill>
        <p:spPr>
          <a:xfrm>
            <a:off x="-13547" y="-5080"/>
            <a:ext cx="12205547" cy="6863927"/>
          </a:xfrm>
          <a:prstGeom prst="rect">
            <a:avLst/>
          </a:prstGeom>
        </p:spPr>
      </p:pic>
      <p:sp>
        <p:nvSpPr>
          <p:cNvPr id="25" name="标题 24"/>
          <p:cNvSpPr>
            <a:spLocks noGrp="1"/>
          </p:cNvSpPr>
          <p:nvPr>
            <p:ph type="ctrTitle" hasCustomPrompt="1"/>
          </p:nvPr>
        </p:nvSpPr>
        <p:spPr>
          <a:xfrm>
            <a:off x="963507" y="340360"/>
            <a:ext cx="10704079" cy="631613"/>
          </a:xfrm>
        </p:spPr>
        <p:txBody>
          <a:bodyPr lIns="172822" tIns="86411" rIns="172822" bIns="86411" anchor="ctr" anchorCtr="0">
            <a:noAutofit/>
          </a:bodyPr>
          <a:lstStyle>
            <a:lvl1pPr algn="l">
              <a:lnSpc>
                <a:spcPct val="100000"/>
              </a:lnSpc>
              <a:defRPr sz="3174" b="1">
                <a:solidFill>
                  <a:schemeClr val="bg1"/>
                </a:solidFill>
              </a:defRPr>
            </a:lvl1pPr>
          </a:lstStyle>
          <a:p>
            <a:r>
              <a:rPr lang="zh-CN" altLang="en-US" dirty="0">
                <a:sym typeface="+mn-ea"/>
              </a:rPr>
              <a:t>单击此处编辑标题</a:t>
            </a:r>
            <a:endParaRPr lang="zh-CN" altLang="en-US" dirty="0"/>
          </a:p>
        </p:txBody>
      </p:sp>
      <p:pic>
        <p:nvPicPr>
          <p:cNvPr id="2" name="图片 1" descr="ppt-18"/>
          <p:cNvPicPr>
            <a:picLocks noChangeAspect="1"/>
          </p:cNvPicPr>
          <p:nvPr userDrawn="1"/>
        </p:nvPicPr>
        <p:blipFill>
          <a:blip r:embed="rId4"/>
          <a:stretch>
            <a:fillRect/>
          </a:stretch>
        </p:blipFill>
        <p:spPr>
          <a:xfrm>
            <a:off x="1" y="0"/>
            <a:ext cx="776393" cy="1227667"/>
          </a:xfrm>
          <a:prstGeom prst="rect">
            <a:avLst/>
          </a:prstGeom>
        </p:spPr>
      </p:pic>
      <p:cxnSp>
        <p:nvCxnSpPr>
          <p:cNvPr id="10" name="直接连接符 9"/>
          <p:cNvCxnSpPr/>
          <p:nvPr userDrawn="1"/>
        </p:nvCxnSpPr>
        <p:spPr>
          <a:xfrm>
            <a:off x="534247" y="6350001"/>
            <a:ext cx="11123506" cy="127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内容占位符 14"/>
          <p:cNvSpPr>
            <a:spLocks noGrp="1"/>
          </p:cNvSpPr>
          <p:nvPr>
            <p:ph sz="quarter" idx="13"/>
            <p:custDataLst>
              <p:tags r:id="rId1"/>
            </p:custDataLst>
          </p:nvPr>
        </p:nvSpPr>
        <p:spPr>
          <a:xfrm>
            <a:off x="979593" y="1461347"/>
            <a:ext cx="10669694" cy="4222327"/>
          </a:xfrm>
        </p:spPr>
        <p:txBody>
          <a:bodyPr lIns="172822" tIns="86411" rIns="172822" bIns="86411"/>
          <a:lstStyle>
            <a:lvl1pPr>
              <a:lnSpc>
                <a:spcPct val="100000"/>
              </a:lnSpc>
              <a:defRPr sz="2116">
                <a:solidFill>
                  <a:schemeClr val="bg1"/>
                </a:solidFill>
              </a:defRPr>
            </a:lvl1pPr>
            <a:lvl2pPr>
              <a:lnSpc>
                <a:spcPct val="100000"/>
              </a:lnSpc>
              <a:defRPr sz="1834">
                <a:solidFill>
                  <a:schemeClr val="bg1"/>
                </a:solidFill>
              </a:defRPr>
            </a:lvl2pPr>
            <a:lvl3pPr>
              <a:lnSpc>
                <a:spcPct val="100000"/>
              </a:lnSpc>
              <a:defRPr sz="1622">
                <a:solidFill>
                  <a:schemeClr val="bg1"/>
                </a:solidFill>
              </a:defRPr>
            </a:lvl3pPr>
            <a:lvl4pPr>
              <a:lnSpc>
                <a:spcPct val="100000"/>
              </a:lnSpc>
              <a:defRPr sz="1340">
                <a:solidFill>
                  <a:schemeClr val="bg1"/>
                </a:solidFill>
              </a:defRPr>
            </a:lvl4pPr>
            <a:lvl5pPr>
              <a:lnSpc>
                <a:spcPct val="100000"/>
              </a:lnSpc>
              <a:defRPr sz="1340">
                <a:solidFill>
                  <a:schemeClr val="bg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Text Box 4"/>
          <p:cNvSpPr txBox="1">
            <a:spLocks noChangeArrowheads="1"/>
          </p:cNvSpPr>
          <p:nvPr userDrawn="1"/>
        </p:nvSpPr>
        <p:spPr bwMode="auto">
          <a:xfrm>
            <a:off x="409400" y="6416425"/>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chemeClr val="bg1"/>
                </a:solidFill>
                <a:latin typeface="+mj-ea"/>
                <a:ea typeface="+mj-ea"/>
              </a:rPr>
              <a:t>Copyright 2020 By </a:t>
            </a:r>
            <a:r>
              <a:rPr lang="en-US" altLang="zh-CN" sz="1058" dirty="0" err="1">
                <a:solidFill>
                  <a:schemeClr val="bg1"/>
                </a:solidFill>
                <a:latin typeface="+mj-ea"/>
                <a:ea typeface="+mj-ea"/>
              </a:rPr>
              <a:t>Jemincare</a:t>
            </a:r>
            <a:r>
              <a:rPr lang="en-US" altLang="zh-CN" sz="1058" dirty="0">
                <a:solidFill>
                  <a:schemeClr val="bg1"/>
                </a:solidFill>
                <a:latin typeface="+mj-ea"/>
                <a:ea typeface="+mj-ea"/>
              </a:rPr>
              <a:t> All rights reserved.</a:t>
            </a:r>
          </a:p>
        </p:txBody>
      </p:sp>
    </p:spTree>
    <p:extLst>
      <p:ext uri="{BB962C8B-B14F-4D97-AF65-F5344CB8AC3E}">
        <p14:creationId xmlns:p14="http://schemas.microsoft.com/office/powerpoint/2010/main" val="2816092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697818" y="2110318"/>
            <a:ext cx="1219200" cy="1219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65330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Times New Roman"/>
              <a:ea typeface="华文楷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Times New Roman"/>
              <a:ea typeface="华文楷体"/>
              <a:cs typeface="+mn-cs"/>
            </a:endParaRPr>
          </a:p>
        </p:txBody>
      </p:sp>
      <p:sp>
        <p:nvSpPr>
          <p:cNvPr id="4" name="灯片编号占位符 3"/>
          <p:cNvSpPr>
            <a:spLocks noGrp="1"/>
          </p:cNvSpPr>
          <p:nvPr>
            <p:ph type="sldNum" sz="quarter" idx="12"/>
          </p:nvPr>
        </p:nvSpPr>
        <p:spPr>
          <a:xfrm>
            <a:off x="9296400" y="6356350"/>
            <a:ext cx="2743200" cy="365125"/>
          </a:xfrm>
          <a:prstGeom prst="rect">
            <a:avLst/>
          </a:prstGeom>
        </p:spPr>
        <p:txBody>
          <a:bodyPr/>
          <a:lstStyle>
            <a:lvl1pPr>
              <a:defRPr sz="1000" baseline="0">
                <a:latin typeface="Times New Roman" panose="0202050305040509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prstClr val="black">
                    <a:tint val="75000"/>
                  </a:prstClr>
                </a:solidFill>
                <a:effectLst/>
                <a:uLnTx/>
                <a:uFillTx/>
                <a:latin typeface="Times New Roman" panose="02020503050405090304" pitchFamily="18" charset="0"/>
                <a:ea typeface="华文楷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Times New Roman" panose="02020503050405090304" pitchFamily="18" charset="0"/>
              <a:ea typeface="华文楷体"/>
              <a:cs typeface="+mn-cs"/>
            </a:endParaRPr>
          </a:p>
        </p:txBody>
      </p:sp>
    </p:spTree>
    <p:extLst>
      <p:ext uri="{BB962C8B-B14F-4D97-AF65-F5344CB8AC3E}">
        <p14:creationId xmlns:p14="http://schemas.microsoft.com/office/powerpoint/2010/main" val="35922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6" name="图片占位符 5"/>
          <p:cNvSpPr>
            <a:spLocks noGrp="1"/>
          </p:cNvSpPr>
          <p:nvPr>
            <p:ph type="pic" idx="27"/>
          </p:nvPr>
        </p:nvSpPr>
        <p:spPr>
          <a:xfrm>
            <a:off x="0" y="1"/>
            <a:ext cx="12192000" cy="4764193"/>
          </a:xfrm>
          <a:custGeom>
            <a:avLst/>
            <a:gdLst>
              <a:gd name="connsiteX0" fmla="*/ 0 w 14400"/>
              <a:gd name="connsiteY0" fmla="*/ 0 h 5669"/>
              <a:gd name="connsiteX1" fmla="*/ 14400 w 14400"/>
              <a:gd name="connsiteY1" fmla="*/ 0 h 5669"/>
              <a:gd name="connsiteX2" fmla="*/ 14399 w 14400"/>
              <a:gd name="connsiteY2" fmla="*/ 4712 h 5669"/>
              <a:gd name="connsiteX3" fmla="*/ 12244 w 14400"/>
              <a:gd name="connsiteY3" fmla="*/ 5668 h 5669"/>
              <a:gd name="connsiteX4" fmla="*/ 0 w 14400"/>
              <a:gd name="connsiteY4" fmla="*/ 5669 h 5669"/>
              <a:gd name="connsiteX5" fmla="*/ 0 w 14400"/>
              <a:gd name="connsiteY5" fmla="*/ 0 h 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0" h="5669">
                <a:moveTo>
                  <a:pt x="0" y="0"/>
                </a:moveTo>
                <a:lnTo>
                  <a:pt x="14400" y="0"/>
                </a:lnTo>
                <a:lnTo>
                  <a:pt x="14399" y="4712"/>
                </a:lnTo>
                <a:cubicBezTo>
                  <a:pt x="14367" y="5147"/>
                  <a:pt x="13751" y="5657"/>
                  <a:pt x="12244" y="5668"/>
                </a:cubicBezTo>
                <a:lnTo>
                  <a:pt x="0" y="5669"/>
                </a:lnTo>
                <a:lnTo>
                  <a:pt x="0" y="0"/>
                </a:lnTo>
                <a:close/>
              </a:path>
            </a:pathLst>
          </a:custGeom>
        </p:spPr>
        <p:txBody>
          <a:bodyPr lIns="172822" tIns="86411" rIns="172822" bIns="86411"/>
          <a:lstStyle>
            <a:lvl1pPr marL="0" indent="0">
              <a:buNone/>
              <a:defRPr sz="1622"/>
            </a:lvl1pPr>
            <a:lvl2pPr marL="457156" indent="0">
              <a:buNone/>
              <a:defRPr sz="2822"/>
            </a:lvl2pPr>
            <a:lvl3pPr marL="914313" indent="0">
              <a:buNone/>
              <a:defRPr sz="2398"/>
            </a:lvl3pPr>
            <a:lvl4pPr marL="1371469" indent="0">
              <a:buNone/>
              <a:defRPr sz="1975"/>
            </a:lvl4pPr>
            <a:lvl5pPr marL="1828625" indent="0">
              <a:buNone/>
              <a:defRPr sz="1975"/>
            </a:lvl5pPr>
            <a:lvl6pPr marL="2285782" indent="0">
              <a:buNone/>
              <a:defRPr sz="1975"/>
            </a:lvl6pPr>
            <a:lvl7pPr marL="2742938" indent="0">
              <a:buNone/>
              <a:defRPr sz="1975"/>
            </a:lvl7pPr>
            <a:lvl8pPr marL="3200094" indent="0">
              <a:buNone/>
              <a:defRPr sz="1975"/>
            </a:lvl8pPr>
            <a:lvl9pPr marL="3657251" indent="0">
              <a:buNone/>
              <a:defRPr sz="1975"/>
            </a:lvl9pPr>
          </a:lstStyle>
          <a:p>
            <a:endParaRPr lang="zh-CN" altLang="en-US"/>
          </a:p>
        </p:txBody>
      </p:sp>
      <p:sp>
        <p:nvSpPr>
          <p:cNvPr id="13" name="标题 12"/>
          <p:cNvSpPr>
            <a:spLocks noGrp="1"/>
          </p:cNvSpPr>
          <p:nvPr>
            <p:ph type="ctrTitle" hasCustomPrompt="1"/>
          </p:nvPr>
        </p:nvSpPr>
        <p:spPr>
          <a:xfrm>
            <a:off x="594360" y="1337402"/>
            <a:ext cx="9144000" cy="1242060"/>
          </a:xfrm>
        </p:spPr>
        <p:txBody>
          <a:bodyPr lIns="172822" tIns="86411" rIns="172822" bIns="86411" anchor="ctr" anchorCtr="0">
            <a:noAutofit/>
          </a:bodyPr>
          <a:lstStyle>
            <a:lvl1pPr algn="l">
              <a:lnSpc>
                <a:spcPct val="100000"/>
              </a:lnSpc>
              <a:defRPr sz="3245" b="1">
                <a:solidFill>
                  <a:srgbClr val="005BAC"/>
                </a:solidFill>
                <a:latin typeface="Arial" panose="020B0604020202020204" pitchFamily="34" charset="0"/>
                <a:cs typeface="Arial" panose="020B0604020202020204" pitchFamily="34" charset="0"/>
              </a:defRPr>
            </a:lvl1pPr>
          </a:lstStyle>
          <a:p>
            <a:r>
              <a:rPr lang="zh-CN" altLang="en-US" dirty="0">
                <a:sym typeface="+mn-ea"/>
              </a:rPr>
              <a:t>单击此处编辑标题单击此处编辑</a:t>
            </a:r>
            <a:br>
              <a:rPr lang="zh-CN" altLang="en-US" dirty="0">
                <a:sym typeface="+mn-ea"/>
              </a:rPr>
            </a:br>
            <a:r>
              <a:rPr lang="zh-CN" altLang="en-US" dirty="0">
                <a:sym typeface="+mn-ea"/>
              </a:rPr>
              <a:t>标题文字</a:t>
            </a:r>
            <a:endParaRPr lang="zh-CN" altLang="en-US" dirty="0"/>
          </a:p>
        </p:txBody>
      </p:sp>
      <p:sp>
        <p:nvSpPr>
          <p:cNvPr id="14" name="副标题 13"/>
          <p:cNvSpPr>
            <a:spLocks noGrp="1"/>
          </p:cNvSpPr>
          <p:nvPr>
            <p:ph type="subTitle" idx="1" hasCustomPrompt="1"/>
          </p:nvPr>
        </p:nvSpPr>
        <p:spPr>
          <a:xfrm>
            <a:off x="594360" y="3533987"/>
            <a:ext cx="9144000" cy="436034"/>
          </a:xfrm>
        </p:spPr>
        <p:txBody>
          <a:bodyPr lIns="172822" tIns="86411" rIns="172822" bIns="86411">
            <a:noAutofit/>
          </a:bodyPr>
          <a:lstStyle>
            <a:lvl1pPr marL="0" indent="0" algn="l">
              <a:buNone/>
              <a:defRPr sz="1975">
                <a:solidFill>
                  <a:srgbClr val="005BAC"/>
                </a:solidFill>
                <a:latin typeface="+mn-lt"/>
                <a:cs typeface="+mn-lt"/>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t>演讲人  2019.12</a:t>
            </a:r>
          </a:p>
        </p:txBody>
      </p:sp>
      <p:pic>
        <p:nvPicPr>
          <p:cNvPr id="3" name="图片 2" descr="ppt-09"/>
          <p:cNvPicPr>
            <a:picLocks noChangeAspect="1"/>
          </p:cNvPicPr>
          <p:nvPr userDrawn="1"/>
        </p:nvPicPr>
        <p:blipFill>
          <a:blip r:embed="rId2"/>
          <a:stretch>
            <a:fillRect/>
          </a:stretch>
        </p:blipFill>
        <p:spPr>
          <a:xfrm>
            <a:off x="8735060" y="5414434"/>
            <a:ext cx="2958253" cy="727287"/>
          </a:xfrm>
          <a:prstGeom prst="rect">
            <a:avLst/>
          </a:prstGeom>
        </p:spPr>
      </p:pic>
      <p:sp>
        <p:nvSpPr>
          <p:cNvPr id="8" name="Text Box 4"/>
          <p:cNvSpPr txBox="1">
            <a:spLocks noChangeArrowheads="1"/>
          </p:cNvSpPr>
          <p:nvPr userDrawn="1"/>
        </p:nvSpPr>
        <p:spPr bwMode="auto">
          <a:xfrm>
            <a:off x="594360" y="6549849"/>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rgbClr val="005BAC"/>
                </a:solidFill>
                <a:latin typeface="+mj-ea"/>
                <a:ea typeface="+mj-ea"/>
              </a:rPr>
              <a:t>Copyright 2020 By </a:t>
            </a:r>
            <a:r>
              <a:rPr lang="en-US" altLang="zh-CN" sz="1058" dirty="0" err="1">
                <a:solidFill>
                  <a:srgbClr val="005BAC"/>
                </a:solidFill>
                <a:latin typeface="+mj-ea"/>
                <a:ea typeface="+mj-ea"/>
              </a:rPr>
              <a:t>Jemincare</a:t>
            </a:r>
            <a:r>
              <a:rPr lang="en-US" altLang="zh-CN" sz="1058" dirty="0">
                <a:solidFill>
                  <a:srgbClr val="005BAC"/>
                </a:solidFill>
                <a:latin typeface="+mj-ea"/>
                <a:ea typeface="+mj-ea"/>
              </a:rPr>
              <a:t> All rights reserved.</a:t>
            </a:r>
          </a:p>
        </p:txBody>
      </p:sp>
    </p:spTree>
    <p:extLst>
      <p:ext uri="{BB962C8B-B14F-4D97-AF65-F5344CB8AC3E}">
        <p14:creationId xmlns:p14="http://schemas.microsoft.com/office/powerpoint/2010/main" val="163976890"/>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C:\Users\w\Desktop\ppt-23.pngppt-23"/>
          <p:cNvPicPr>
            <a:picLocks noChangeAspect="1"/>
          </p:cNvPicPr>
          <p:nvPr userDrawn="1"/>
        </p:nvPicPr>
        <p:blipFill>
          <a:blip r:embed="rId2"/>
          <a:srcRect/>
          <a:stretch>
            <a:fillRect/>
          </a:stretch>
        </p:blipFill>
        <p:spPr>
          <a:xfrm>
            <a:off x="1" y="-423"/>
            <a:ext cx="12196234" cy="6859693"/>
          </a:xfrm>
          <a:prstGeom prst="rect">
            <a:avLst/>
          </a:prstGeom>
        </p:spPr>
      </p:pic>
      <p:pic>
        <p:nvPicPr>
          <p:cNvPr id="17" name="图片 16" descr="C:\Users\w\Desktop\ppt-22.pngppt-22"/>
          <p:cNvPicPr>
            <a:picLocks noChangeAspect="1"/>
          </p:cNvPicPr>
          <p:nvPr userDrawn="1"/>
        </p:nvPicPr>
        <p:blipFill>
          <a:blip r:embed="rId3"/>
          <a:srcRect/>
          <a:stretch>
            <a:fillRect/>
          </a:stretch>
        </p:blipFill>
        <p:spPr>
          <a:xfrm>
            <a:off x="-2116" y="966047"/>
            <a:ext cx="12196234" cy="4214707"/>
          </a:xfrm>
          <a:prstGeom prst="rect">
            <a:avLst/>
          </a:prstGeom>
        </p:spPr>
      </p:pic>
      <p:sp>
        <p:nvSpPr>
          <p:cNvPr id="13" name="标题 12"/>
          <p:cNvSpPr>
            <a:spLocks noGrp="1"/>
          </p:cNvSpPr>
          <p:nvPr>
            <p:ph type="ctrTitle" hasCustomPrompt="1"/>
          </p:nvPr>
        </p:nvSpPr>
        <p:spPr>
          <a:xfrm>
            <a:off x="527473" y="2578102"/>
            <a:ext cx="9144000" cy="620606"/>
          </a:xfrm>
        </p:spPr>
        <p:txBody>
          <a:bodyPr lIns="172822" tIns="86411" rIns="172822" bIns="86411" anchor="ctr" anchorCtr="0">
            <a:noAutofit/>
          </a:bodyPr>
          <a:lstStyle>
            <a:lvl1pPr algn="l">
              <a:lnSpc>
                <a:spcPct val="100000"/>
              </a:lnSpc>
              <a:defRPr sz="3245" b="1">
                <a:solidFill>
                  <a:srgbClr val="005BAC"/>
                </a:solidFill>
              </a:defRPr>
            </a:lvl1pPr>
          </a:lstStyle>
          <a:p>
            <a:r>
              <a:rPr lang="zh-CN" altLang="en-US" dirty="0">
                <a:sym typeface="+mn-ea"/>
              </a:rPr>
              <a:t>单击此处编辑标题</a:t>
            </a:r>
            <a:endParaRPr lang="zh-CN" altLang="en-US" dirty="0"/>
          </a:p>
        </p:txBody>
      </p:sp>
      <p:sp>
        <p:nvSpPr>
          <p:cNvPr id="14" name="副标题 13"/>
          <p:cNvSpPr>
            <a:spLocks noGrp="1"/>
          </p:cNvSpPr>
          <p:nvPr>
            <p:ph type="subTitle" idx="1"/>
          </p:nvPr>
        </p:nvSpPr>
        <p:spPr>
          <a:xfrm>
            <a:off x="527473" y="3299461"/>
            <a:ext cx="9144000" cy="383540"/>
          </a:xfrm>
        </p:spPr>
        <p:txBody>
          <a:bodyPr lIns="172822" tIns="86411" rIns="172822" bIns="86411">
            <a:noAutofit/>
          </a:bodyPr>
          <a:lstStyle>
            <a:lvl1pPr marL="0" indent="0" algn="l">
              <a:buNone/>
              <a:defRPr sz="1975">
                <a:solidFill>
                  <a:srgbClr val="005BAC"/>
                </a:solidFill>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sym typeface="+mn-ea"/>
              </a:rPr>
              <a:t>单击此处编辑母版副标题样式</a:t>
            </a:r>
            <a:endParaRPr lang="zh-CN" altLang="en-US" dirty="0"/>
          </a:p>
        </p:txBody>
      </p:sp>
      <p:pic>
        <p:nvPicPr>
          <p:cNvPr id="9" name="图片 8" descr="ppt-13"/>
          <p:cNvPicPr>
            <a:picLocks noChangeAspect="1"/>
          </p:cNvPicPr>
          <p:nvPr userDrawn="1"/>
        </p:nvPicPr>
        <p:blipFill>
          <a:blip r:embed="rId4"/>
          <a:stretch>
            <a:fillRect/>
          </a:stretch>
        </p:blipFill>
        <p:spPr>
          <a:xfrm>
            <a:off x="8672832" y="5568528"/>
            <a:ext cx="3031913" cy="776393"/>
          </a:xfrm>
          <a:prstGeom prst="rect">
            <a:avLst/>
          </a:prstGeom>
        </p:spPr>
      </p:pic>
      <p:sp>
        <p:nvSpPr>
          <p:cNvPr id="10" name="Text Box 4"/>
          <p:cNvSpPr txBox="1">
            <a:spLocks noChangeArrowheads="1"/>
          </p:cNvSpPr>
          <p:nvPr userDrawn="1"/>
        </p:nvSpPr>
        <p:spPr bwMode="auto">
          <a:xfrm>
            <a:off x="590264" y="6359403"/>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chemeClr val="bg1"/>
                </a:solidFill>
                <a:latin typeface="+mj-ea"/>
                <a:ea typeface="+mj-ea"/>
              </a:rPr>
              <a:t>Copyright 2020 By </a:t>
            </a:r>
            <a:r>
              <a:rPr lang="en-US" altLang="zh-CN" sz="1058" dirty="0" err="1">
                <a:solidFill>
                  <a:schemeClr val="bg1"/>
                </a:solidFill>
                <a:latin typeface="+mj-ea"/>
                <a:ea typeface="+mj-ea"/>
              </a:rPr>
              <a:t>Jemincare</a:t>
            </a:r>
            <a:r>
              <a:rPr lang="en-US" altLang="zh-CN" sz="1058" dirty="0">
                <a:solidFill>
                  <a:schemeClr val="bg1"/>
                </a:solidFill>
                <a:latin typeface="+mj-ea"/>
                <a:ea typeface="+mj-ea"/>
              </a:rPr>
              <a:t> All rights reserved.</a:t>
            </a:r>
          </a:p>
        </p:txBody>
      </p:sp>
    </p:spTree>
    <p:extLst>
      <p:ext uri="{BB962C8B-B14F-4D97-AF65-F5344CB8AC3E}">
        <p14:creationId xmlns:p14="http://schemas.microsoft.com/office/powerpoint/2010/main" val="716656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descr="C:\Users\w\Desktop\ppt-24.pngppt-24"/>
          <p:cNvPicPr>
            <a:picLocks noChangeAspect="1"/>
          </p:cNvPicPr>
          <p:nvPr userDrawn="1"/>
        </p:nvPicPr>
        <p:blipFill>
          <a:blip r:embed="rId2"/>
          <a:srcRect/>
          <a:stretch>
            <a:fillRect/>
          </a:stretch>
        </p:blipFill>
        <p:spPr>
          <a:xfrm>
            <a:off x="0" y="848360"/>
            <a:ext cx="12192000" cy="4214707"/>
          </a:xfrm>
          <a:prstGeom prst="rect">
            <a:avLst/>
          </a:prstGeom>
        </p:spPr>
      </p:pic>
      <p:sp>
        <p:nvSpPr>
          <p:cNvPr id="9" name="标题 8"/>
          <p:cNvSpPr>
            <a:spLocks noGrp="1"/>
          </p:cNvSpPr>
          <p:nvPr>
            <p:ph type="ctrTitle" hasCustomPrompt="1"/>
          </p:nvPr>
        </p:nvSpPr>
        <p:spPr>
          <a:xfrm>
            <a:off x="527473" y="2578102"/>
            <a:ext cx="9144000" cy="620606"/>
          </a:xfrm>
        </p:spPr>
        <p:txBody>
          <a:bodyPr lIns="172822" tIns="86411" rIns="172822" bIns="86411" anchor="ctr" anchorCtr="0">
            <a:noAutofit/>
          </a:bodyPr>
          <a:lstStyle>
            <a:lvl1pPr algn="l">
              <a:lnSpc>
                <a:spcPct val="100000"/>
              </a:lnSpc>
              <a:defRPr sz="3245" b="1">
                <a:solidFill>
                  <a:schemeClr val="bg1"/>
                </a:solidFill>
              </a:defRPr>
            </a:lvl1pPr>
          </a:lstStyle>
          <a:p>
            <a:r>
              <a:rPr lang="zh-CN" altLang="en-US" dirty="0">
                <a:sym typeface="+mn-ea"/>
              </a:rPr>
              <a:t>单击此处编辑标题</a:t>
            </a:r>
            <a:endParaRPr lang="zh-CN" altLang="en-US" dirty="0"/>
          </a:p>
        </p:txBody>
      </p:sp>
      <p:sp>
        <p:nvSpPr>
          <p:cNvPr id="10" name="副标题 9"/>
          <p:cNvSpPr>
            <a:spLocks noGrp="1"/>
          </p:cNvSpPr>
          <p:nvPr>
            <p:ph type="subTitle" idx="1"/>
          </p:nvPr>
        </p:nvSpPr>
        <p:spPr>
          <a:xfrm>
            <a:off x="527473" y="3299461"/>
            <a:ext cx="9144000" cy="383540"/>
          </a:xfrm>
        </p:spPr>
        <p:txBody>
          <a:bodyPr lIns="172822" tIns="86411" rIns="172822" bIns="86411">
            <a:noAutofit/>
          </a:bodyPr>
          <a:lstStyle>
            <a:lvl1pPr marL="0" indent="0" algn="l">
              <a:buNone/>
              <a:defRPr sz="1975">
                <a:solidFill>
                  <a:schemeClr val="bg1"/>
                </a:solidFill>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sym typeface="+mn-ea"/>
              </a:rPr>
              <a:t>单击此处编辑母版副标题样式</a:t>
            </a:r>
            <a:endParaRPr lang="zh-CN" altLang="en-US" dirty="0"/>
          </a:p>
        </p:txBody>
      </p:sp>
    </p:spTree>
    <p:extLst>
      <p:ext uri="{BB962C8B-B14F-4D97-AF65-F5344CB8AC3E}">
        <p14:creationId xmlns:p14="http://schemas.microsoft.com/office/powerpoint/2010/main" val="1331616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5" name="标题 24"/>
          <p:cNvSpPr>
            <a:spLocks noGrp="1"/>
          </p:cNvSpPr>
          <p:nvPr>
            <p:ph type="ctrTitle" hasCustomPrompt="1"/>
          </p:nvPr>
        </p:nvSpPr>
        <p:spPr>
          <a:xfrm>
            <a:off x="963507" y="340360"/>
            <a:ext cx="10704079" cy="631613"/>
          </a:xfrm>
        </p:spPr>
        <p:txBody>
          <a:bodyPr lIns="172822" tIns="86411" rIns="172822" bIns="86411" anchor="ctr" anchorCtr="0">
            <a:noAutofit/>
          </a:bodyPr>
          <a:lstStyle>
            <a:lvl1pPr algn="l">
              <a:lnSpc>
                <a:spcPct val="100000"/>
              </a:lnSpc>
              <a:defRPr sz="3174" b="1">
                <a:solidFill>
                  <a:srgbClr val="005CAB"/>
                </a:solidFill>
              </a:defRPr>
            </a:lvl1pPr>
          </a:lstStyle>
          <a:p>
            <a:r>
              <a:rPr lang="zh-CN" altLang="en-US" dirty="0">
                <a:sym typeface="+mn-ea"/>
              </a:rPr>
              <a:t>单击此处编辑标题</a:t>
            </a:r>
            <a:endParaRPr lang="zh-CN" altLang="en-US" dirty="0"/>
          </a:p>
        </p:txBody>
      </p:sp>
      <p:sp>
        <p:nvSpPr>
          <p:cNvPr id="7" name="内容占位符 6"/>
          <p:cNvSpPr>
            <a:spLocks noGrp="1"/>
          </p:cNvSpPr>
          <p:nvPr>
            <p:ph sz="quarter" idx="13"/>
            <p:custDataLst>
              <p:tags r:id="rId1"/>
            </p:custDataLst>
          </p:nvPr>
        </p:nvSpPr>
        <p:spPr>
          <a:xfrm>
            <a:off x="979593" y="1461347"/>
            <a:ext cx="10669694" cy="4222327"/>
          </a:xfrm>
        </p:spPr>
        <p:txBody>
          <a:bodyPr lIns="172822" tIns="86411" rIns="172822" bIns="86411"/>
          <a:lstStyle>
            <a:lvl1pPr>
              <a:lnSpc>
                <a:spcPct val="100000"/>
              </a:lnSpc>
              <a:defRPr sz="2116">
                <a:solidFill>
                  <a:schemeClr val="tx1">
                    <a:lumMod val="75000"/>
                    <a:lumOff val="25000"/>
                  </a:schemeClr>
                </a:solidFill>
              </a:defRPr>
            </a:lvl1pPr>
            <a:lvl2pPr>
              <a:lnSpc>
                <a:spcPct val="100000"/>
              </a:lnSpc>
              <a:defRPr sz="1834">
                <a:solidFill>
                  <a:schemeClr val="tx1">
                    <a:lumMod val="75000"/>
                    <a:lumOff val="25000"/>
                  </a:schemeClr>
                </a:solidFill>
              </a:defRPr>
            </a:lvl2pPr>
            <a:lvl3pPr>
              <a:lnSpc>
                <a:spcPct val="100000"/>
              </a:lnSpc>
              <a:defRPr sz="1622">
                <a:solidFill>
                  <a:schemeClr val="tx1">
                    <a:lumMod val="75000"/>
                    <a:lumOff val="25000"/>
                  </a:schemeClr>
                </a:solidFill>
              </a:defRPr>
            </a:lvl3pPr>
            <a:lvl4pPr>
              <a:lnSpc>
                <a:spcPct val="100000"/>
              </a:lnSpc>
              <a:defRPr sz="1340">
                <a:solidFill>
                  <a:schemeClr val="tx1">
                    <a:lumMod val="75000"/>
                    <a:lumOff val="25000"/>
                  </a:schemeClr>
                </a:solidFill>
              </a:defRPr>
            </a:lvl4pPr>
            <a:lvl5pPr>
              <a:lnSpc>
                <a:spcPct val="100000"/>
              </a:lnSpc>
              <a:defRPr sz="134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4" name="图片 3" descr="ppt-26"/>
          <p:cNvPicPr>
            <a:picLocks noChangeAspect="1"/>
          </p:cNvPicPr>
          <p:nvPr userDrawn="1"/>
        </p:nvPicPr>
        <p:blipFill>
          <a:blip r:embed="rId3"/>
          <a:stretch>
            <a:fillRect/>
          </a:stretch>
        </p:blipFill>
        <p:spPr>
          <a:xfrm>
            <a:off x="1" y="0"/>
            <a:ext cx="776393" cy="1227667"/>
          </a:xfrm>
          <a:prstGeom prst="rect">
            <a:avLst/>
          </a:prstGeom>
        </p:spPr>
      </p:pic>
    </p:spTree>
    <p:extLst>
      <p:ext uri="{BB962C8B-B14F-4D97-AF65-F5344CB8AC3E}">
        <p14:creationId xmlns:p14="http://schemas.microsoft.com/office/powerpoint/2010/main" val="662646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pic>
        <p:nvPicPr>
          <p:cNvPr id="5" name="图片 4" descr="ppt-17"/>
          <p:cNvPicPr>
            <a:picLocks noChangeAspect="1"/>
          </p:cNvPicPr>
          <p:nvPr userDrawn="1"/>
        </p:nvPicPr>
        <p:blipFill>
          <a:blip r:embed="rId3"/>
          <a:stretch>
            <a:fillRect/>
          </a:stretch>
        </p:blipFill>
        <p:spPr>
          <a:xfrm>
            <a:off x="-13547" y="-5080"/>
            <a:ext cx="12205547" cy="6863927"/>
          </a:xfrm>
          <a:prstGeom prst="rect">
            <a:avLst/>
          </a:prstGeom>
        </p:spPr>
      </p:pic>
      <p:sp>
        <p:nvSpPr>
          <p:cNvPr id="25" name="标题 24"/>
          <p:cNvSpPr>
            <a:spLocks noGrp="1"/>
          </p:cNvSpPr>
          <p:nvPr>
            <p:ph type="ctrTitle" hasCustomPrompt="1"/>
          </p:nvPr>
        </p:nvSpPr>
        <p:spPr>
          <a:xfrm>
            <a:off x="963507" y="340360"/>
            <a:ext cx="10704079" cy="631613"/>
          </a:xfrm>
        </p:spPr>
        <p:txBody>
          <a:bodyPr lIns="172822" tIns="86411" rIns="172822" bIns="86411" anchor="ctr" anchorCtr="0">
            <a:noAutofit/>
          </a:bodyPr>
          <a:lstStyle>
            <a:lvl1pPr algn="l">
              <a:lnSpc>
                <a:spcPct val="100000"/>
              </a:lnSpc>
              <a:defRPr sz="3174" b="1">
                <a:solidFill>
                  <a:schemeClr val="bg1"/>
                </a:solidFill>
              </a:defRPr>
            </a:lvl1pPr>
          </a:lstStyle>
          <a:p>
            <a:r>
              <a:rPr lang="zh-CN" altLang="en-US" dirty="0">
                <a:sym typeface="+mn-ea"/>
              </a:rPr>
              <a:t>单击此处编辑标题</a:t>
            </a:r>
            <a:endParaRPr lang="zh-CN" altLang="en-US" dirty="0"/>
          </a:p>
        </p:txBody>
      </p:sp>
      <p:pic>
        <p:nvPicPr>
          <p:cNvPr id="2" name="图片 1" descr="ppt-18"/>
          <p:cNvPicPr>
            <a:picLocks noChangeAspect="1"/>
          </p:cNvPicPr>
          <p:nvPr userDrawn="1"/>
        </p:nvPicPr>
        <p:blipFill>
          <a:blip r:embed="rId4"/>
          <a:stretch>
            <a:fillRect/>
          </a:stretch>
        </p:blipFill>
        <p:spPr>
          <a:xfrm>
            <a:off x="1" y="0"/>
            <a:ext cx="776393" cy="1227667"/>
          </a:xfrm>
          <a:prstGeom prst="rect">
            <a:avLst/>
          </a:prstGeom>
        </p:spPr>
      </p:pic>
      <p:cxnSp>
        <p:nvCxnSpPr>
          <p:cNvPr id="10" name="直接连接符 9"/>
          <p:cNvCxnSpPr/>
          <p:nvPr userDrawn="1"/>
        </p:nvCxnSpPr>
        <p:spPr>
          <a:xfrm>
            <a:off x="534247" y="6350001"/>
            <a:ext cx="11123506" cy="127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内容占位符 14"/>
          <p:cNvSpPr>
            <a:spLocks noGrp="1"/>
          </p:cNvSpPr>
          <p:nvPr>
            <p:ph sz="quarter" idx="13"/>
            <p:custDataLst>
              <p:tags r:id="rId1"/>
            </p:custDataLst>
          </p:nvPr>
        </p:nvSpPr>
        <p:spPr>
          <a:xfrm>
            <a:off x="979593" y="1461347"/>
            <a:ext cx="10669694" cy="4222327"/>
          </a:xfrm>
        </p:spPr>
        <p:txBody>
          <a:bodyPr lIns="172822" tIns="86411" rIns="172822" bIns="86411"/>
          <a:lstStyle>
            <a:lvl1pPr>
              <a:lnSpc>
                <a:spcPct val="100000"/>
              </a:lnSpc>
              <a:defRPr sz="2116">
                <a:solidFill>
                  <a:schemeClr val="bg1"/>
                </a:solidFill>
              </a:defRPr>
            </a:lvl1pPr>
            <a:lvl2pPr>
              <a:lnSpc>
                <a:spcPct val="100000"/>
              </a:lnSpc>
              <a:defRPr sz="1834">
                <a:solidFill>
                  <a:schemeClr val="bg1"/>
                </a:solidFill>
              </a:defRPr>
            </a:lvl2pPr>
            <a:lvl3pPr>
              <a:lnSpc>
                <a:spcPct val="100000"/>
              </a:lnSpc>
              <a:defRPr sz="1622">
                <a:solidFill>
                  <a:schemeClr val="bg1"/>
                </a:solidFill>
              </a:defRPr>
            </a:lvl3pPr>
            <a:lvl4pPr>
              <a:lnSpc>
                <a:spcPct val="100000"/>
              </a:lnSpc>
              <a:defRPr sz="1340">
                <a:solidFill>
                  <a:schemeClr val="bg1"/>
                </a:solidFill>
              </a:defRPr>
            </a:lvl4pPr>
            <a:lvl5pPr>
              <a:lnSpc>
                <a:spcPct val="100000"/>
              </a:lnSpc>
              <a:defRPr sz="1340">
                <a:solidFill>
                  <a:schemeClr val="bg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Text Box 4"/>
          <p:cNvSpPr txBox="1">
            <a:spLocks noChangeArrowheads="1"/>
          </p:cNvSpPr>
          <p:nvPr userDrawn="1"/>
        </p:nvSpPr>
        <p:spPr bwMode="auto">
          <a:xfrm>
            <a:off x="409400" y="6416425"/>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chemeClr val="bg1"/>
                </a:solidFill>
                <a:latin typeface="+mj-ea"/>
                <a:ea typeface="+mj-ea"/>
              </a:rPr>
              <a:t>Copyright 2020 By </a:t>
            </a:r>
            <a:r>
              <a:rPr lang="en-US" altLang="zh-CN" sz="1058" dirty="0" err="1">
                <a:solidFill>
                  <a:schemeClr val="bg1"/>
                </a:solidFill>
                <a:latin typeface="+mj-ea"/>
                <a:ea typeface="+mj-ea"/>
              </a:rPr>
              <a:t>Jemincare</a:t>
            </a:r>
            <a:r>
              <a:rPr lang="en-US" altLang="zh-CN" sz="1058" dirty="0">
                <a:solidFill>
                  <a:schemeClr val="bg1"/>
                </a:solidFill>
                <a:latin typeface="+mj-ea"/>
                <a:ea typeface="+mj-ea"/>
              </a:rPr>
              <a:t> All rights reserved.</a:t>
            </a:r>
          </a:p>
        </p:txBody>
      </p:sp>
    </p:spTree>
    <p:extLst>
      <p:ext uri="{BB962C8B-B14F-4D97-AF65-F5344CB8AC3E}">
        <p14:creationId xmlns:p14="http://schemas.microsoft.com/office/powerpoint/2010/main" val="3405607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4" descr="ppt-14"/>
          <p:cNvPicPr>
            <a:picLocks noChangeAspect="1"/>
          </p:cNvPicPr>
          <p:nvPr userDrawn="1"/>
        </p:nvPicPr>
        <p:blipFill>
          <a:blip r:embed="rId2"/>
          <a:stretch>
            <a:fillRect/>
          </a:stretch>
        </p:blipFill>
        <p:spPr>
          <a:xfrm>
            <a:off x="0" y="1"/>
            <a:ext cx="12192000" cy="5339926"/>
          </a:xfrm>
          <a:prstGeom prst="rect">
            <a:avLst/>
          </a:prstGeom>
        </p:spPr>
      </p:pic>
      <p:sp>
        <p:nvSpPr>
          <p:cNvPr id="11" name="标题 10"/>
          <p:cNvSpPr>
            <a:spLocks noGrp="1"/>
          </p:cNvSpPr>
          <p:nvPr>
            <p:ph type="ctrTitle" hasCustomPrompt="1"/>
          </p:nvPr>
        </p:nvSpPr>
        <p:spPr>
          <a:xfrm>
            <a:off x="1546861" y="2059929"/>
            <a:ext cx="9786620" cy="969482"/>
          </a:xfrm>
        </p:spPr>
        <p:txBody>
          <a:bodyPr lIns="172822" tIns="86411" rIns="172822" bIns="86411" anchor="ctr" anchorCtr="0">
            <a:noAutofit/>
          </a:bodyPr>
          <a:lstStyle>
            <a:lvl1pPr algn="l">
              <a:lnSpc>
                <a:spcPct val="100000"/>
              </a:lnSpc>
              <a:defRPr sz="4232" b="1">
                <a:solidFill>
                  <a:schemeClr val="bg1"/>
                </a:solidFill>
              </a:defRPr>
            </a:lvl1pPr>
          </a:lstStyle>
          <a:p>
            <a:r>
              <a:rPr lang="zh-CN" altLang="en-US" dirty="0">
                <a:sym typeface="+mn-ea"/>
              </a:rPr>
              <a:t>单击此处编辑结语（THANKS!)</a:t>
            </a:r>
            <a:endParaRPr lang="zh-CN" altLang="en-US" dirty="0"/>
          </a:p>
        </p:txBody>
      </p:sp>
    </p:spTree>
    <p:extLst>
      <p:ext uri="{BB962C8B-B14F-4D97-AF65-F5344CB8AC3E}">
        <p14:creationId xmlns:p14="http://schemas.microsoft.com/office/powerpoint/2010/main" val="2951561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697818" y="2110318"/>
            <a:ext cx="1219200" cy="1219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71050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Times New Roman"/>
              <a:ea typeface="华文楷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cap="none" spc="0" normalizeH="0" baseline="0" noProof="0">
              <a:ln>
                <a:noFill/>
              </a:ln>
              <a:solidFill>
                <a:prstClr val="black">
                  <a:tint val="75000"/>
                </a:prstClr>
              </a:solidFill>
              <a:effectLst/>
              <a:uLnTx/>
              <a:uFillTx/>
              <a:latin typeface="Times New Roman"/>
              <a:ea typeface="华文楷体"/>
              <a:cs typeface="+mn-cs"/>
            </a:endParaRPr>
          </a:p>
        </p:txBody>
      </p:sp>
      <p:sp>
        <p:nvSpPr>
          <p:cNvPr id="4" name="灯片编号占位符 3"/>
          <p:cNvSpPr>
            <a:spLocks noGrp="1"/>
          </p:cNvSpPr>
          <p:nvPr>
            <p:ph type="sldNum" sz="quarter" idx="12"/>
          </p:nvPr>
        </p:nvSpPr>
        <p:spPr>
          <a:xfrm>
            <a:off x="9296400" y="6356350"/>
            <a:ext cx="2743200" cy="365125"/>
          </a:xfrm>
          <a:prstGeom prst="rect">
            <a:avLst/>
          </a:prstGeom>
        </p:spPr>
        <p:txBody>
          <a:bodyPr/>
          <a:lstStyle>
            <a:lvl1pPr>
              <a:defRPr sz="1000" baseline="0">
                <a:latin typeface="Times New Roman" panose="0202050305040509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prstClr val="black">
                    <a:tint val="75000"/>
                  </a:prstClr>
                </a:solidFill>
                <a:effectLst/>
                <a:uLnTx/>
                <a:uFillTx/>
                <a:latin typeface="Times New Roman" panose="02020503050405090304" pitchFamily="18" charset="0"/>
                <a:ea typeface="华文楷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Times New Roman" panose="02020503050405090304" pitchFamily="18" charset="0"/>
              <a:ea typeface="华文楷体"/>
              <a:cs typeface="+mn-cs"/>
            </a:endParaRPr>
          </a:p>
        </p:txBody>
      </p:sp>
    </p:spTree>
    <p:extLst>
      <p:ext uri="{BB962C8B-B14F-4D97-AF65-F5344CB8AC3E}">
        <p14:creationId xmlns:p14="http://schemas.microsoft.com/office/powerpoint/2010/main" val="197323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4" descr="ppt-14"/>
          <p:cNvPicPr>
            <a:picLocks noChangeAspect="1"/>
          </p:cNvPicPr>
          <p:nvPr userDrawn="1"/>
        </p:nvPicPr>
        <p:blipFill>
          <a:blip r:embed="rId2"/>
          <a:stretch>
            <a:fillRect/>
          </a:stretch>
        </p:blipFill>
        <p:spPr>
          <a:xfrm>
            <a:off x="0" y="1"/>
            <a:ext cx="12192000" cy="5339926"/>
          </a:xfrm>
          <a:prstGeom prst="rect">
            <a:avLst/>
          </a:prstGeom>
        </p:spPr>
      </p:pic>
      <p:sp>
        <p:nvSpPr>
          <p:cNvPr id="11" name="标题 10"/>
          <p:cNvSpPr>
            <a:spLocks noGrp="1"/>
          </p:cNvSpPr>
          <p:nvPr>
            <p:ph type="ctrTitle" hasCustomPrompt="1"/>
          </p:nvPr>
        </p:nvSpPr>
        <p:spPr>
          <a:xfrm>
            <a:off x="1546861" y="2059929"/>
            <a:ext cx="9786620" cy="969482"/>
          </a:xfrm>
        </p:spPr>
        <p:txBody>
          <a:bodyPr lIns="172822" tIns="86411" rIns="172822" bIns="86411" anchor="ctr" anchorCtr="0">
            <a:noAutofit/>
          </a:bodyPr>
          <a:lstStyle>
            <a:lvl1pPr algn="l">
              <a:lnSpc>
                <a:spcPct val="100000"/>
              </a:lnSpc>
              <a:defRPr sz="4232" b="1">
                <a:solidFill>
                  <a:schemeClr val="bg1"/>
                </a:solidFill>
              </a:defRPr>
            </a:lvl1pPr>
          </a:lstStyle>
          <a:p>
            <a:r>
              <a:rPr lang="zh-CN" altLang="en-US" dirty="0">
                <a:sym typeface="+mn-ea"/>
              </a:rPr>
              <a:t>单击此处编辑结语（THANKS!)</a:t>
            </a:r>
            <a:endParaRPr lang="zh-CN" altLang="en-US" dirty="0"/>
          </a:p>
        </p:txBody>
      </p:sp>
    </p:spTree>
    <p:extLst>
      <p:ext uri="{BB962C8B-B14F-4D97-AF65-F5344CB8AC3E}">
        <p14:creationId xmlns:p14="http://schemas.microsoft.com/office/powerpoint/2010/main" val="370586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3697818" y="2110318"/>
            <a:ext cx="1219200" cy="1219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46512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6" name="图片占位符 5"/>
          <p:cNvSpPr>
            <a:spLocks noGrp="1"/>
          </p:cNvSpPr>
          <p:nvPr>
            <p:ph type="pic" idx="27"/>
          </p:nvPr>
        </p:nvSpPr>
        <p:spPr>
          <a:xfrm>
            <a:off x="0" y="1"/>
            <a:ext cx="12192000" cy="4764193"/>
          </a:xfrm>
          <a:custGeom>
            <a:avLst/>
            <a:gdLst>
              <a:gd name="connsiteX0" fmla="*/ 0 w 14400"/>
              <a:gd name="connsiteY0" fmla="*/ 0 h 5669"/>
              <a:gd name="connsiteX1" fmla="*/ 14400 w 14400"/>
              <a:gd name="connsiteY1" fmla="*/ 0 h 5669"/>
              <a:gd name="connsiteX2" fmla="*/ 14399 w 14400"/>
              <a:gd name="connsiteY2" fmla="*/ 4712 h 5669"/>
              <a:gd name="connsiteX3" fmla="*/ 12244 w 14400"/>
              <a:gd name="connsiteY3" fmla="*/ 5668 h 5669"/>
              <a:gd name="connsiteX4" fmla="*/ 0 w 14400"/>
              <a:gd name="connsiteY4" fmla="*/ 5669 h 5669"/>
              <a:gd name="connsiteX5" fmla="*/ 0 w 14400"/>
              <a:gd name="connsiteY5" fmla="*/ 0 h 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0" h="5669">
                <a:moveTo>
                  <a:pt x="0" y="0"/>
                </a:moveTo>
                <a:lnTo>
                  <a:pt x="14400" y="0"/>
                </a:lnTo>
                <a:lnTo>
                  <a:pt x="14399" y="4712"/>
                </a:lnTo>
                <a:cubicBezTo>
                  <a:pt x="14367" y="5147"/>
                  <a:pt x="13751" y="5657"/>
                  <a:pt x="12244" y="5668"/>
                </a:cubicBezTo>
                <a:lnTo>
                  <a:pt x="0" y="5669"/>
                </a:lnTo>
                <a:lnTo>
                  <a:pt x="0" y="0"/>
                </a:lnTo>
                <a:close/>
              </a:path>
            </a:pathLst>
          </a:custGeom>
        </p:spPr>
        <p:txBody>
          <a:bodyPr lIns="172822" tIns="86411" rIns="172822" bIns="86411"/>
          <a:lstStyle>
            <a:lvl1pPr marL="0" indent="0">
              <a:buNone/>
              <a:defRPr sz="1622"/>
            </a:lvl1pPr>
            <a:lvl2pPr marL="457156" indent="0">
              <a:buNone/>
              <a:defRPr sz="2822"/>
            </a:lvl2pPr>
            <a:lvl3pPr marL="914313" indent="0">
              <a:buNone/>
              <a:defRPr sz="2398"/>
            </a:lvl3pPr>
            <a:lvl4pPr marL="1371469" indent="0">
              <a:buNone/>
              <a:defRPr sz="1975"/>
            </a:lvl4pPr>
            <a:lvl5pPr marL="1828625" indent="0">
              <a:buNone/>
              <a:defRPr sz="1975"/>
            </a:lvl5pPr>
            <a:lvl6pPr marL="2285782" indent="0">
              <a:buNone/>
              <a:defRPr sz="1975"/>
            </a:lvl6pPr>
            <a:lvl7pPr marL="2742938" indent="0">
              <a:buNone/>
              <a:defRPr sz="1975"/>
            </a:lvl7pPr>
            <a:lvl8pPr marL="3200094" indent="0">
              <a:buNone/>
              <a:defRPr sz="1975"/>
            </a:lvl8pPr>
            <a:lvl9pPr marL="3657251" indent="0">
              <a:buNone/>
              <a:defRPr sz="1975"/>
            </a:lvl9pPr>
          </a:lstStyle>
          <a:p>
            <a:endParaRPr lang="zh-CN" altLang="en-US"/>
          </a:p>
        </p:txBody>
      </p:sp>
      <p:sp>
        <p:nvSpPr>
          <p:cNvPr id="13" name="标题 12"/>
          <p:cNvSpPr>
            <a:spLocks noGrp="1"/>
          </p:cNvSpPr>
          <p:nvPr>
            <p:ph type="ctrTitle" hasCustomPrompt="1"/>
          </p:nvPr>
        </p:nvSpPr>
        <p:spPr>
          <a:xfrm>
            <a:off x="594360" y="1337402"/>
            <a:ext cx="9144000" cy="1242060"/>
          </a:xfrm>
        </p:spPr>
        <p:txBody>
          <a:bodyPr lIns="172822" tIns="86411" rIns="172822" bIns="86411" anchor="ctr" anchorCtr="0">
            <a:noAutofit/>
          </a:bodyPr>
          <a:lstStyle>
            <a:lvl1pPr algn="l">
              <a:lnSpc>
                <a:spcPct val="100000"/>
              </a:lnSpc>
              <a:defRPr sz="3245" b="1">
                <a:solidFill>
                  <a:srgbClr val="005BAC"/>
                </a:solidFill>
                <a:latin typeface="Arial" panose="020B0604020202020204" pitchFamily="34" charset="0"/>
                <a:cs typeface="Arial" panose="020B0604020202020204" pitchFamily="34" charset="0"/>
              </a:defRPr>
            </a:lvl1pPr>
          </a:lstStyle>
          <a:p>
            <a:r>
              <a:rPr lang="zh-CN" altLang="en-US" dirty="0">
                <a:sym typeface="+mn-ea"/>
              </a:rPr>
              <a:t>单击此处编辑标题单击此处编辑</a:t>
            </a:r>
            <a:br>
              <a:rPr lang="zh-CN" altLang="en-US" dirty="0">
                <a:sym typeface="+mn-ea"/>
              </a:rPr>
            </a:br>
            <a:r>
              <a:rPr lang="zh-CN" altLang="en-US" dirty="0">
                <a:sym typeface="+mn-ea"/>
              </a:rPr>
              <a:t>标题文字</a:t>
            </a:r>
            <a:endParaRPr lang="zh-CN" altLang="en-US" dirty="0"/>
          </a:p>
        </p:txBody>
      </p:sp>
      <p:sp>
        <p:nvSpPr>
          <p:cNvPr id="14" name="副标题 13"/>
          <p:cNvSpPr>
            <a:spLocks noGrp="1"/>
          </p:cNvSpPr>
          <p:nvPr>
            <p:ph type="subTitle" idx="1" hasCustomPrompt="1"/>
          </p:nvPr>
        </p:nvSpPr>
        <p:spPr>
          <a:xfrm>
            <a:off x="594360" y="3533987"/>
            <a:ext cx="9144000" cy="436034"/>
          </a:xfrm>
        </p:spPr>
        <p:txBody>
          <a:bodyPr lIns="172822" tIns="86411" rIns="172822" bIns="86411">
            <a:noAutofit/>
          </a:bodyPr>
          <a:lstStyle>
            <a:lvl1pPr marL="0" indent="0" algn="l">
              <a:buNone/>
              <a:defRPr sz="1975">
                <a:solidFill>
                  <a:srgbClr val="005BAC"/>
                </a:solidFill>
                <a:latin typeface="+mn-lt"/>
                <a:cs typeface="+mn-lt"/>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t>演讲人  2019.12</a:t>
            </a:r>
          </a:p>
        </p:txBody>
      </p:sp>
      <p:pic>
        <p:nvPicPr>
          <p:cNvPr id="3" name="图片 2" descr="ppt-09"/>
          <p:cNvPicPr>
            <a:picLocks noChangeAspect="1"/>
          </p:cNvPicPr>
          <p:nvPr userDrawn="1"/>
        </p:nvPicPr>
        <p:blipFill>
          <a:blip r:embed="rId2"/>
          <a:stretch>
            <a:fillRect/>
          </a:stretch>
        </p:blipFill>
        <p:spPr>
          <a:xfrm>
            <a:off x="8735060" y="5414434"/>
            <a:ext cx="2958253" cy="727287"/>
          </a:xfrm>
          <a:prstGeom prst="rect">
            <a:avLst/>
          </a:prstGeom>
        </p:spPr>
      </p:pic>
      <p:sp>
        <p:nvSpPr>
          <p:cNvPr id="8" name="Text Box 4"/>
          <p:cNvSpPr txBox="1">
            <a:spLocks noChangeArrowheads="1"/>
          </p:cNvSpPr>
          <p:nvPr userDrawn="1"/>
        </p:nvSpPr>
        <p:spPr bwMode="auto">
          <a:xfrm>
            <a:off x="594360" y="6549849"/>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rgbClr val="005BAC"/>
                </a:solidFill>
                <a:latin typeface="+mj-ea"/>
                <a:ea typeface="+mj-ea"/>
              </a:rPr>
              <a:t>Copyright 2020 By </a:t>
            </a:r>
            <a:r>
              <a:rPr lang="en-US" altLang="zh-CN" sz="1058" dirty="0" err="1">
                <a:solidFill>
                  <a:srgbClr val="005BAC"/>
                </a:solidFill>
                <a:latin typeface="+mj-ea"/>
                <a:ea typeface="+mj-ea"/>
              </a:rPr>
              <a:t>Jemincare</a:t>
            </a:r>
            <a:r>
              <a:rPr lang="en-US" altLang="zh-CN" sz="1058" dirty="0">
                <a:solidFill>
                  <a:srgbClr val="005BAC"/>
                </a:solidFill>
                <a:latin typeface="+mj-ea"/>
                <a:ea typeface="+mj-ea"/>
              </a:rPr>
              <a:t> All rights reserved.</a:t>
            </a:r>
          </a:p>
        </p:txBody>
      </p:sp>
    </p:spTree>
    <p:extLst>
      <p:ext uri="{BB962C8B-B14F-4D97-AF65-F5344CB8AC3E}">
        <p14:creationId xmlns:p14="http://schemas.microsoft.com/office/powerpoint/2010/main" val="2062912478"/>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C:\Users\w\Desktop\ppt-23.pngppt-23"/>
          <p:cNvPicPr>
            <a:picLocks noChangeAspect="1"/>
          </p:cNvPicPr>
          <p:nvPr userDrawn="1"/>
        </p:nvPicPr>
        <p:blipFill>
          <a:blip r:embed="rId2"/>
          <a:srcRect/>
          <a:stretch>
            <a:fillRect/>
          </a:stretch>
        </p:blipFill>
        <p:spPr>
          <a:xfrm>
            <a:off x="1" y="-423"/>
            <a:ext cx="12196234" cy="6859693"/>
          </a:xfrm>
          <a:prstGeom prst="rect">
            <a:avLst/>
          </a:prstGeom>
        </p:spPr>
      </p:pic>
      <p:pic>
        <p:nvPicPr>
          <p:cNvPr id="17" name="图片 16" descr="C:\Users\w\Desktop\ppt-22.pngppt-22"/>
          <p:cNvPicPr>
            <a:picLocks noChangeAspect="1"/>
          </p:cNvPicPr>
          <p:nvPr userDrawn="1"/>
        </p:nvPicPr>
        <p:blipFill>
          <a:blip r:embed="rId3"/>
          <a:srcRect/>
          <a:stretch>
            <a:fillRect/>
          </a:stretch>
        </p:blipFill>
        <p:spPr>
          <a:xfrm>
            <a:off x="-2116" y="966047"/>
            <a:ext cx="12196234" cy="4214707"/>
          </a:xfrm>
          <a:prstGeom prst="rect">
            <a:avLst/>
          </a:prstGeom>
        </p:spPr>
      </p:pic>
      <p:sp>
        <p:nvSpPr>
          <p:cNvPr id="13" name="标题 12"/>
          <p:cNvSpPr>
            <a:spLocks noGrp="1"/>
          </p:cNvSpPr>
          <p:nvPr>
            <p:ph type="ctrTitle" hasCustomPrompt="1"/>
          </p:nvPr>
        </p:nvSpPr>
        <p:spPr>
          <a:xfrm>
            <a:off x="527473" y="2578102"/>
            <a:ext cx="9144000" cy="620606"/>
          </a:xfrm>
        </p:spPr>
        <p:txBody>
          <a:bodyPr lIns="172822" tIns="86411" rIns="172822" bIns="86411" anchor="ctr" anchorCtr="0">
            <a:noAutofit/>
          </a:bodyPr>
          <a:lstStyle>
            <a:lvl1pPr algn="l">
              <a:lnSpc>
                <a:spcPct val="100000"/>
              </a:lnSpc>
              <a:defRPr sz="3245" b="1">
                <a:solidFill>
                  <a:srgbClr val="005BAC"/>
                </a:solidFill>
              </a:defRPr>
            </a:lvl1pPr>
          </a:lstStyle>
          <a:p>
            <a:r>
              <a:rPr lang="zh-CN" altLang="en-US" dirty="0">
                <a:sym typeface="+mn-ea"/>
              </a:rPr>
              <a:t>单击此处编辑标题</a:t>
            </a:r>
            <a:endParaRPr lang="zh-CN" altLang="en-US" dirty="0"/>
          </a:p>
        </p:txBody>
      </p:sp>
      <p:sp>
        <p:nvSpPr>
          <p:cNvPr id="14" name="副标题 13"/>
          <p:cNvSpPr>
            <a:spLocks noGrp="1"/>
          </p:cNvSpPr>
          <p:nvPr>
            <p:ph type="subTitle" idx="1"/>
          </p:nvPr>
        </p:nvSpPr>
        <p:spPr>
          <a:xfrm>
            <a:off x="527473" y="3299461"/>
            <a:ext cx="9144000" cy="383540"/>
          </a:xfrm>
        </p:spPr>
        <p:txBody>
          <a:bodyPr lIns="172822" tIns="86411" rIns="172822" bIns="86411">
            <a:noAutofit/>
          </a:bodyPr>
          <a:lstStyle>
            <a:lvl1pPr marL="0" indent="0" algn="l">
              <a:buNone/>
              <a:defRPr sz="1975">
                <a:solidFill>
                  <a:srgbClr val="005BAC"/>
                </a:solidFill>
              </a:defRPr>
            </a:lvl1pPr>
            <a:lvl2pPr marL="457156" indent="0" algn="ctr">
              <a:buNone/>
              <a:defRPr sz="1975"/>
            </a:lvl2pPr>
            <a:lvl3pPr marL="914313" indent="0" algn="ctr">
              <a:buNone/>
              <a:defRPr sz="1834"/>
            </a:lvl3pPr>
            <a:lvl4pPr marL="1371469" indent="0" algn="ctr">
              <a:buNone/>
              <a:defRPr sz="1622"/>
            </a:lvl4pPr>
            <a:lvl5pPr marL="1828625" indent="0" algn="ctr">
              <a:buNone/>
              <a:defRPr sz="1622"/>
            </a:lvl5pPr>
            <a:lvl6pPr marL="2285782" indent="0" algn="ctr">
              <a:buNone/>
              <a:defRPr sz="1622"/>
            </a:lvl6pPr>
            <a:lvl7pPr marL="2743785" indent="0" algn="ctr">
              <a:buNone/>
              <a:defRPr sz="1622"/>
            </a:lvl7pPr>
            <a:lvl8pPr marL="3200941" indent="0" algn="ctr">
              <a:buNone/>
              <a:defRPr sz="1622"/>
            </a:lvl8pPr>
            <a:lvl9pPr marL="3658097" indent="0" algn="ctr">
              <a:buNone/>
              <a:defRPr sz="1622"/>
            </a:lvl9pPr>
          </a:lstStyle>
          <a:p>
            <a:r>
              <a:rPr lang="zh-CN" altLang="en-US" dirty="0">
                <a:sym typeface="+mn-ea"/>
              </a:rPr>
              <a:t>单击此处编辑母版副标题样式</a:t>
            </a:r>
            <a:endParaRPr lang="zh-CN" altLang="en-US" dirty="0"/>
          </a:p>
        </p:txBody>
      </p:sp>
      <p:pic>
        <p:nvPicPr>
          <p:cNvPr id="9" name="图片 8" descr="ppt-13"/>
          <p:cNvPicPr>
            <a:picLocks noChangeAspect="1"/>
          </p:cNvPicPr>
          <p:nvPr userDrawn="1"/>
        </p:nvPicPr>
        <p:blipFill>
          <a:blip r:embed="rId4"/>
          <a:stretch>
            <a:fillRect/>
          </a:stretch>
        </p:blipFill>
        <p:spPr>
          <a:xfrm>
            <a:off x="8672832" y="5568528"/>
            <a:ext cx="3031913" cy="776393"/>
          </a:xfrm>
          <a:prstGeom prst="rect">
            <a:avLst/>
          </a:prstGeom>
        </p:spPr>
      </p:pic>
      <p:sp>
        <p:nvSpPr>
          <p:cNvPr id="10" name="Text Box 4"/>
          <p:cNvSpPr txBox="1">
            <a:spLocks noChangeArrowheads="1"/>
          </p:cNvSpPr>
          <p:nvPr userDrawn="1"/>
        </p:nvSpPr>
        <p:spPr bwMode="auto">
          <a:xfrm>
            <a:off x="590264" y="6359403"/>
            <a:ext cx="3428268" cy="306794"/>
          </a:xfrm>
          <a:prstGeom prst="rect">
            <a:avLst/>
          </a:prstGeom>
          <a:noFill/>
          <a:ln w="9525">
            <a:noFill/>
            <a:miter lim="800000"/>
          </a:ln>
        </p:spPr>
        <p:txBody>
          <a:bodyPr wrap="none" lIns="142600" tIns="71300" rIns="142600" bIns="71300">
            <a:spAutoFit/>
          </a:bodyPr>
          <a:lstStyle/>
          <a:p>
            <a:pPr defTabSz="1572957"/>
            <a:r>
              <a:rPr lang="en-US" altLang="zh-CN" sz="1058" dirty="0">
                <a:solidFill>
                  <a:schemeClr val="bg1"/>
                </a:solidFill>
                <a:latin typeface="+mj-ea"/>
                <a:ea typeface="+mj-ea"/>
              </a:rPr>
              <a:t>Copyright 2020 By </a:t>
            </a:r>
            <a:r>
              <a:rPr lang="en-US" altLang="zh-CN" sz="1058" dirty="0" err="1">
                <a:solidFill>
                  <a:schemeClr val="bg1"/>
                </a:solidFill>
                <a:latin typeface="+mj-ea"/>
                <a:ea typeface="+mj-ea"/>
              </a:rPr>
              <a:t>Jemincare</a:t>
            </a:r>
            <a:r>
              <a:rPr lang="en-US" altLang="zh-CN" sz="1058" dirty="0">
                <a:solidFill>
                  <a:schemeClr val="bg1"/>
                </a:solidFill>
                <a:latin typeface="+mj-ea"/>
                <a:ea typeface="+mj-ea"/>
              </a:rPr>
              <a:t> All rights reserved.</a:t>
            </a:r>
          </a:p>
        </p:txBody>
      </p:sp>
    </p:spTree>
    <p:extLst>
      <p:ext uri="{BB962C8B-B14F-4D97-AF65-F5344CB8AC3E}">
        <p14:creationId xmlns:p14="http://schemas.microsoft.com/office/powerpoint/2010/main" val="3230508083"/>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5" name="标题 24"/>
          <p:cNvSpPr>
            <a:spLocks noGrp="1"/>
          </p:cNvSpPr>
          <p:nvPr>
            <p:ph type="ctrTitle" hasCustomPrompt="1"/>
          </p:nvPr>
        </p:nvSpPr>
        <p:spPr>
          <a:xfrm>
            <a:off x="963507" y="340360"/>
            <a:ext cx="10704079" cy="631613"/>
          </a:xfrm>
        </p:spPr>
        <p:txBody>
          <a:bodyPr lIns="172822" tIns="86411" rIns="172822" bIns="86411" anchor="ctr" anchorCtr="0">
            <a:noAutofit/>
          </a:bodyPr>
          <a:lstStyle>
            <a:lvl1pPr algn="l">
              <a:lnSpc>
                <a:spcPct val="100000"/>
              </a:lnSpc>
              <a:defRPr sz="3174" b="1">
                <a:solidFill>
                  <a:srgbClr val="005CAB"/>
                </a:solidFill>
              </a:defRPr>
            </a:lvl1pPr>
          </a:lstStyle>
          <a:p>
            <a:r>
              <a:rPr lang="zh-CN" altLang="en-US" dirty="0">
                <a:sym typeface="+mn-ea"/>
              </a:rPr>
              <a:t>单击此处编辑标题</a:t>
            </a:r>
            <a:endParaRPr lang="zh-CN" altLang="en-US" dirty="0"/>
          </a:p>
        </p:txBody>
      </p:sp>
      <p:sp>
        <p:nvSpPr>
          <p:cNvPr id="7" name="内容占位符 6"/>
          <p:cNvSpPr>
            <a:spLocks noGrp="1"/>
          </p:cNvSpPr>
          <p:nvPr>
            <p:ph sz="quarter" idx="13"/>
            <p:custDataLst>
              <p:tags r:id="rId1"/>
            </p:custDataLst>
          </p:nvPr>
        </p:nvSpPr>
        <p:spPr>
          <a:xfrm>
            <a:off x="979593" y="1461347"/>
            <a:ext cx="10669694" cy="4222327"/>
          </a:xfrm>
        </p:spPr>
        <p:txBody>
          <a:bodyPr lIns="172822" tIns="86411" rIns="172822" bIns="86411"/>
          <a:lstStyle>
            <a:lvl1pPr>
              <a:lnSpc>
                <a:spcPct val="100000"/>
              </a:lnSpc>
              <a:defRPr sz="2116">
                <a:solidFill>
                  <a:schemeClr val="tx1">
                    <a:lumMod val="75000"/>
                    <a:lumOff val="25000"/>
                  </a:schemeClr>
                </a:solidFill>
              </a:defRPr>
            </a:lvl1pPr>
            <a:lvl2pPr>
              <a:lnSpc>
                <a:spcPct val="100000"/>
              </a:lnSpc>
              <a:defRPr sz="1834">
                <a:solidFill>
                  <a:schemeClr val="tx1">
                    <a:lumMod val="75000"/>
                    <a:lumOff val="25000"/>
                  </a:schemeClr>
                </a:solidFill>
              </a:defRPr>
            </a:lvl2pPr>
            <a:lvl3pPr>
              <a:lnSpc>
                <a:spcPct val="100000"/>
              </a:lnSpc>
              <a:defRPr sz="1622">
                <a:solidFill>
                  <a:schemeClr val="tx1">
                    <a:lumMod val="75000"/>
                    <a:lumOff val="25000"/>
                  </a:schemeClr>
                </a:solidFill>
              </a:defRPr>
            </a:lvl3pPr>
            <a:lvl4pPr>
              <a:lnSpc>
                <a:spcPct val="100000"/>
              </a:lnSpc>
              <a:defRPr sz="1340">
                <a:solidFill>
                  <a:schemeClr val="tx1">
                    <a:lumMod val="75000"/>
                    <a:lumOff val="25000"/>
                  </a:schemeClr>
                </a:solidFill>
              </a:defRPr>
            </a:lvl4pPr>
            <a:lvl5pPr>
              <a:lnSpc>
                <a:spcPct val="100000"/>
              </a:lnSpc>
              <a:defRPr sz="134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4" name="图片 3" descr="ppt-26"/>
          <p:cNvPicPr>
            <a:picLocks noChangeAspect="1"/>
          </p:cNvPicPr>
          <p:nvPr userDrawn="1"/>
        </p:nvPicPr>
        <p:blipFill>
          <a:blip r:embed="rId3"/>
          <a:stretch>
            <a:fillRect/>
          </a:stretch>
        </p:blipFill>
        <p:spPr>
          <a:xfrm>
            <a:off x="1" y="0"/>
            <a:ext cx="776393" cy="1227667"/>
          </a:xfrm>
          <a:prstGeom prst="rect">
            <a:avLst/>
          </a:prstGeom>
        </p:spPr>
      </p:pic>
    </p:spTree>
    <p:extLst>
      <p:ext uri="{BB962C8B-B14F-4D97-AF65-F5344CB8AC3E}">
        <p14:creationId xmlns:p14="http://schemas.microsoft.com/office/powerpoint/2010/main" val="558452103"/>
      </p:ext>
    </p:extLst>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137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hf hdr="0" ftr="0" dt="0"/>
  <p:txStyles>
    <p:titleStyle>
      <a:lvl1pPr algn="l" defTabSz="914313" rtl="0" eaLnBrk="1" latinLnBrk="0" hangingPunct="1">
        <a:lnSpc>
          <a:spcPct val="90000"/>
        </a:lnSpc>
        <a:spcBef>
          <a:spcPct val="0"/>
        </a:spcBef>
        <a:buNone/>
        <a:defRPr sz="4373" kern="1200">
          <a:solidFill>
            <a:schemeClr val="tx1"/>
          </a:solidFill>
          <a:latin typeface="+mj-lt"/>
          <a:ea typeface="+mj-ea"/>
          <a:cs typeface="+mj-cs"/>
        </a:defRPr>
      </a:lvl1pPr>
    </p:titleStyle>
    <p:bodyStyle>
      <a:lvl1pPr marL="228579" indent="-228579" algn="l" defTabSz="914313" rtl="0" eaLnBrk="1" latinLnBrk="0" hangingPunct="1">
        <a:lnSpc>
          <a:spcPct val="90000"/>
        </a:lnSpc>
        <a:spcBef>
          <a:spcPts val="1000"/>
        </a:spcBef>
        <a:buFont typeface="Arial" panose="020B0604020202020204" pitchFamily="34" charset="0"/>
        <a:buChar char="•"/>
        <a:defRPr sz="2822" kern="1200">
          <a:solidFill>
            <a:schemeClr val="tx1"/>
          </a:solidFill>
          <a:latin typeface="+mn-lt"/>
          <a:ea typeface="+mn-ea"/>
          <a:cs typeface="+mn-cs"/>
        </a:defRPr>
      </a:lvl1pPr>
      <a:lvl2pPr marL="685735" indent="-228579" algn="l" defTabSz="914313"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891" indent="-228579" algn="l" defTabSz="914313" rtl="0" eaLnBrk="1" latinLnBrk="0" hangingPunct="1">
        <a:lnSpc>
          <a:spcPct val="90000"/>
        </a:lnSpc>
        <a:spcBef>
          <a:spcPts val="500"/>
        </a:spcBef>
        <a:buFont typeface="Arial" panose="020B0604020202020204" pitchFamily="34" charset="0"/>
        <a:buChar char="•"/>
        <a:defRPr sz="1975" kern="1200">
          <a:solidFill>
            <a:schemeClr val="tx1"/>
          </a:solidFill>
          <a:latin typeface="+mn-lt"/>
          <a:ea typeface="+mn-ea"/>
          <a:cs typeface="+mn-cs"/>
        </a:defRPr>
      </a:lvl3pPr>
      <a:lvl4pPr marL="1600048"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4pPr>
      <a:lvl5pPr marL="2057204"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5pPr>
      <a:lvl6pPr marL="2514360"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6pPr>
      <a:lvl7pPr marL="2971517"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7pPr>
      <a:lvl8pPr marL="3428673"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8pPr>
      <a:lvl9pPr marL="3885829"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9pPr>
    </p:bodyStyle>
    <p:otherStyle>
      <a:defPPr>
        <a:defRPr lang="zh-CN"/>
      </a:defPPr>
      <a:lvl1pPr marL="0" algn="l" defTabSz="914313" rtl="0" eaLnBrk="1" latinLnBrk="0" hangingPunct="1">
        <a:defRPr sz="1834" kern="1200">
          <a:solidFill>
            <a:schemeClr val="tx1"/>
          </a:solidFill>
          <a:latin typeface="+mn-lt"/>
          <a:ea typeface="+mn-ea"/>
          <a:cs typeface="+mn-cs"/>
        </a:defRPr>
      </a:lvl1pPr>
      <a:lvl2pPr marL="457156" algn="l" defTabSz="914313" rtl="0" eaLnBrk="1" latinLnBrk="0" hangingPunct="1">
        <a:defRPr sz="1834" kern="1200">
          <a:solidFill>
            <a:schemeClr val="tx1"/>
          </a:solidFill>
          <a:latin typeface="+mn-lt"/>
          <a:ea typeface="+mn-ea"/>
          <a:cs typeface="+mn-cs"/>
        </a:defRPr>
      </a:lvl2pPr>
      <a:lvl3pPr marL="914313" algn="l" defTabSz="914313" rtl="0" eaLnBrk="1" latinLnBrk="0" hangingPunct="1">
        <a:defRPr sz="1834" kern="1200">
          <a:solidFill>
            <a:schemeClr val="tx1"/>
          </a:solidFill>
          <a:latin typeface="+mn-lt"/>
          <a:ea typeface="+mn-ea"/>
          <a:cs typeface="+mn-cs"/>
        </a:defRPr>
      </a:lvl3pPr>
      <a:lvl4pPr marL="1371469" algn="l" defTabSz="914313" rtl="0" eaLnBrk="1" latinLnBrk="0" hangingPunct="1">
        <a:defRPr sz="1834" kern="1200">
          <a:solidFill>
            <a:schemeClr val="tx1"/>
          </a:solidFill>
          <a:latin typeface="+mn-lt"/>
          <a:ea typeface="+mn-ea"/>
          <a:cs typeface="+mn-cs"/>
        </a:defRPr>
      </a:lvl4pPr>
      <a:lvl5pPr marL="1828625" algn="l" defTabSz="914313" rtl="0" eaLnBrk="1" latinLnBrk="0" hangingPunct="1">
        <a:defRPr sz="1834" kern="1200">
          <a:solidFill>
            <a:schemeClr val="tx1"/>
          </a:solidFill>
          <a:latin typeface="+mn-lt"/>
          <a:ea typeface="+mn-ea"/>
          <a:cs typeface="+mn-cs"/>
        </a:defRPr>
      </a:lvl5pPr>
      <a:lvl6pPr marL="2285782" algn="l" defTabSz="914313" rtl="0" eaLnBrk="1" latinLnBrk="0" hangingPunct="1">
        <a:defRPr sz="1834" kern="1200">
          <a:solidFill>
            <a:schemeClr val="tx1"/>
          </a:solidFill>
          <a:latin typeface="+mn-lt"/>
          <a:ea typeface="+mn-ea"/>
          <a:cs typeface="+mn-cs"/>
        </a:defRPr>
      </a:lvl6pPr>
      <a:lvl7pPr marL="2742938" algn="l" defTabSz="914313" rtl="0" eaLnBrk="1" latinLnBrk="0" hangingPunct="1">
        <a:defRPr sz="1834" kern="1200">
          <a:solidFill>
            <a:schemeClr val="tx1"/>
          </a:solidFill>
          <a:latin typeface="+mn-lt"/>
          <a:ea typeface="+mn-ea"/>
          <a:cs typeface="+mn-cs"/>
        </a:defRPr>
      </a:lvl7pPr>
      <a:lvl8pPr marL="3200094" algn="l" defTabSz="914313" rtl="0" eaLnBrk="1" latinLnBrk="0" hangingPunct="1">
        <a:defRPr sz="1834" kern="1200">
          <a:solidFill>
            <a:schemeClr val="tx1"/>
          </a:solidFill>
          <a:latin typeface="+mn-lt"/>
          <a:ea typeface="+mn-ea"/>
          <a:cs typeface="+mn-cs"/>
        </a:defRPr>
      </a:lvl8pPr>
      <a:lvl9pPr marL="3657251" algn="l" defTabSz="914313" rtl="0" eaLnBrk="1" latinLnBrk="0" hangingPunct="1">
        <a:defRPr sz="18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79847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8" r:id="rId3"/>
    <p:sldLayoutId id="2147483739" r:id="rId4"/>
    <p:sldLayoutId id="2147483740" r:id="rId5"/>
    <p:sldLayoutId id="2147483741" r:id="rId6"/>
  </p:sldLayoutIdLst>
  <p:hf hdr="0" ftr="0"/>
  <p:txStyles>
    <p:titleStyle>
      <a:lvl1pPr algn="l" defTabSz="914313" rtl="0" eaLnBrk="1" latinLnBrk="0" hangingPunct="1">
        <a:lnSpc>
          <a:spcPct val="90000"/>
        </a:lnSpc>
        <a:spcBef>
          <a:spcPct val="0"/>
        </a:spcBef>
        <a:buNone/>
        <a:defRPr sz="4373" kern="1200">
          <a:solidFill>
            <a:schemeClr val="tx1"/>
          </a:solidFill>
          <a:latin typeface="+mj-lt"/>
          <a:ea typeface="+mj-ea"/>
          <a:cs typeface="+mj-cs"/>
        </a:defRPr>
      </a:lvl1pPr>
    </p:titleStyle>
    <p:bodyStyle>
      <a:lvl1pPr marL="228579" indent="-228579" algn="l" defTabSz="914313" rtl="0" eaLnBrk="1" latinLnBrk="0" hangingPunct="1">
        <a:lnSpc>
          <a:spcPct val="90000"/>
        </a:lnSpc>
        <a:spcBef>
          <a:spcPts val="1000"/>
        </a:spcBef>
        <a:buFont typeface="Arial" panose="020B0604020202020204" pitchFamily="34" charset="0"/>
        <a:buChar char="•"/>
        <a:defRPr sz="2822" kern="1200">
          <a:solidFill>
            <a:schemeClr val="tx1"/>
          </a:solidFill>
          <a:latin typeface="+mn-lt"/>
          <a:ea typeface="+mn-ea"/>
          <a:cs typeface="+mn-cs"/>
        </a:defRPr>
      </a:lvl1pPr>
      <a:lvl2pPr marL="685735" indent="-228579" algn="l" defTabSz="914313"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891" indent="-228579" algn="l" defTabSz="914313" rtl="0" eaLnBrk="1" latinLnBrk="0" hangingPunct="1">
        <a:lnSpc>
          <a:spcPct val="90000"/>
        </a:lnSpc>
        <a:spcBef>
          <a:spcPts val="500"/>
        </a:spcBef>
        <a:buFont typeface="Arial" panose="020B0604020202020204" pitchFamily="34" charset="0"/>
        <a:buChar char="•"/>
        <a:defRPr sz="1975" kern="1200">
          <a:solidFill>
            <a:schemeClr val="tx1"/>
          </a:solidFill>
          <a:latin typeface="+mn-lt"/>
          <a:ea typeface="+mn-ea"/>
          <a:cs typeface="+mn-cs"/>
        </a:defRPr>
      </a:lvl3pPr>
      <a:lvl4pPr marL="1600048"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4pPr>
      <a:lvl5pPr marL="2057204"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5pPr>
      <a:lvl6pPr marL="2514360"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6pPr>
      <a:lvl7pPr marL="2971517"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7pPr>
      <a:lvl8pPr marL="3428673"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8pPr>
      <a:lvl9pPr marL="3885829"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9pPr>
    </p:bodyStyle>
    <p:otherStyle>
      <a:defPPr>
        <a:defRPr lang="zh-CN"/>
      </a:defPPr>
      <a:lvl1pPr marL="0" algn="l" defTabSz="914313" rtl="0" eaLnBrk="1" latinLnBrk="0" hangingPunct="1">
        <a:defRPr sz="1834" kern="1200">
          <a:solidFill>
            <a:schemeClr val="tx1"/>
          </a:solidFill>
          <a:latin typeface="+mn-lt"/>
          <a:ea typeface="+mn-ea"/>
          <a:cs typeface="+mn-cs"/>
        </a:defRPr>
      </a:lvl1pPr>
      <a:lvl2pPr marL="457156" algn="l" defTabSz="914313" rtl="0" eaLnBrk="1" latinLnBrk="0" hangingPunct="1">
        <a:defRPr sz="1834" kern="1200">
          <a:solidFill>
            <a:schemeClr val="tx1"/>
          </a:solidFill>
          <a:latin typeface="+mn-lt"/>
          <a:ea typeface="+mn-ea"/>
          <a:cs typeface="+mn-cs"/>
        </a:defRPr>
      </a:lvl2pPr>
      <a:lvl3pPr marL="914313" algn="l" defTabSz="914313" rtl="0" eaLnBrk="1" latinLnBrk="0" hangingPunct="1">
        <a:defRPr sz="1834" kern="1200">
          <a:solidFill>
            <a:schemeClr val="tx1"/>
          </a:solidFill>
          <a:latin typeface="+mn-lt"/>
          <a:ea typeface="+mn-ea"/>
          <a:cs typeface="+mn-cs"/>
        </a:defRPr>
      </a:lvl3pPr>
      <a:lvl4pPr marL="1371469" algn="l" defTabSz="914313" rtl="0" eaLnBrk="1" latinLnBrk="0" hangingPunct="1">
        <a:defRPr sz="1834" kern="1200">
          <a:solidFill>
            <a:schemeClr val="tx1"/>
          </a:solidFill>
          <a:latin typeface="+mn-lt"/>
          <a:ea typeface="+mn-ea"/>
          <a:cs typeface="+mn-cs"/>
        </a:defRPr>
      </a:lvl4pPr>
      <a:lvl5pPr marL="1828625" algn="l" defTabSz="914313" rtl="0" eaLnBrk="1" latinLnBrk="0" hangingPunct="1">
        <a:defRPr sz="1834" kern="1200">
          <a:solidFill>
            <a:schemeClr val="tx1"/>
          </a:solidFill>
          <a:latin typeface="+mn-lt"/>
          <a:ea typeface="+mn-ea"/>
          <a:cs typeface="+mn-cs"/>
        </a:defRPr>
      </a:lvl5pPr>
      <a:lvl6pPr marL="2285782" algn="l" defTabSz="914313" rtl="0" eaLnBrk="1" latinLnBrk="0" hangingPunct="1">
        <a:defRPr sz="1834" kern="1200">
          <a:solidFill>
            <a:schemeClr val="tx1"/>
          </a:solidFill>
          <a:latin typeface="+mn-lt"/>
          <a:ea typeface="+mn-ea"/>
          <a:cs typeface="+mn-cs"/>
        </a:defRPr>
      </a:lvl6pPr>
      <a:lvl7pPr marL="2742938" algn="l" defTabSz="914313" rtl="0" eaLnBrk="1" latinLnBrk="0" hangingPunct="1">
        <a:defRPr sz="1834" kern="1200">
          <a:solidFill>
            <a:schemeClr val="tx1"/>
          </a:solidFill>
          <a:latin typeface="+mn-lt"/>
          <a:ea typeface="+mn-ea"/>
          <a:cs typeface="+mn-cs"/>
        </a:defRPr>
      </a:lvl7pPr>
      <a:lvl8pPr marL="3200094" algn="l" defTabSz="914313" rtl="0" eaLnBrk="1" latinLnBrk="0" hangingPunct="1">
        <a:defRPr sz="1834" kern="1200">
          <a:solidFill>
            <a:schemeClr val="tx1"/>
          </a:solidFill>
          <a:latin typeface="+mn-lt"/>
          <a:ea typeface="+mn-ea"/>
          <a:cs typeface="+mn-cs"/>
        </a:defRPr>
      </a:lvl8pPr>
      <a:lvl9pPr marL="3657251" algn="l" defTabSz="914313" rtl="0" eaLnBrk="1" latinLnBrk="0" hangingPunct="1">
        <a:defRPr sz="18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972304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589748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47235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2" r:id="rId3"/>
    <p:sldLayoutId id="2147483863" r:id="rId4"/>
    <p:sldLayoutId id="2147483864" r:id="rId5"/>
    <p:sldLayoutId id="2147483865" r:id="rId6"/>
    <p:sldLayoutId id="2147483867" r:id="rId7"/>
  </p:sldLayoutIdLst>
  <p:hf hdr="0" ftr="0" dt="0"/>
  <p:txStyles>
    <p:titleStyle>
      <a:lvl1pPr algn="l" defTabSz="914313" rtl="0" eaLnBrk="1" latinLnBrk="0" hangingPunct="1">
        <a:lnSpc>
          <a:spcPct val="90000"/>
        </a:lnSpc>
        <a:spcBef>
          <a:spcPct val="0"/>
        </a:spcBef>
        <a:buNone/>
        <a:defRPr sz="4373" kern="1200">
          <a:solidFill>
            <a:schemeClr val="tx1"/>
          </a:solidFill>
          <a:latin typeface="+mj-lt"/>
          <a:ea typeface="+mj-ea"/>
          <a:cs typeface="+mj-cs"/>
        </a:defRPr>
      </a:lvl1pPr>
    </p:titleStyle>
    <p:bodyStyle>
      <a:lvl1pPr marL="228579" indent="-228579" algn="l" defTabSz="914313" rtl="0" eaLnBrk="1" latinLnBrk="0" hangingPunct="1">
        <a:lnSpc>
          <a:spcPct val="90000"/>
        </a:lnSpc>
        <a:spcBef>
          <a:spcPts val="1000"/>
        </a:spcBef>
        <a:buFont typeface="Arial" panose="020B0604020202020204" pitchFamily="34" charset="0"/>
        <a:buChar char="•"/>
        <a:defRPr sz="2822" kern="1200">
          <a:solidFill>
            <a:schemeClr val="tx1"/>
          </a:solidFill>
          <a:latin typeface="+mn-lt"/>
          <a:ea typeface="+mn-ea"/>
          <a:cs typeface="+mn-cs"/>
        </a:defRPr>
      </a:lvl1pPr>
      <a:lvl2pPr marL="685735" indent="-228579" algn="l" defTabSz="914313"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891" indent="-228579" algn="l" defTabSz="914313" rtl="0" eaLnBrk="1" latinLnBrk="0" hangingPunct="1">
        <a:lnSpc>
          <a:spcPct val="90000"/>
        </a:lnSpc>
        <a:spcBef>
          <a:spcPts val="500"/>
        </a:spcBef>
        <a:buFont typeface="Arial" panose="020B0604020202020204" pitchFamily="34" charset="0"/>
        <a:buChar char="•"/>
        <a:defRPr sz="1975" kern="1200">
          <a:solidFill>
            <a:schemeClr val="tx1"/>
          </a:solidFill>
          <a:latin typeface="+mn-lt"/>
          <a:ea typeface="+mn-ea"/>
          <a:cs typeface="+mn-cs"/>
        </a:defRPr>
      </a:lvl3pPr>
      <a:lvl4pPr marL="1600048"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4pPr>
      <a:lvl5pPr marL="2057204"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5pPr>
      <a:lvl6pPr marL="2514360"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6pPr>
      <a:lvl7pPr marL="2971517"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7pPr>
      <a:lvl8pPr marL="3428673"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8pPr>
      <a:lvl9pPr marL="3885829"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9pPr>
    </p:bodyStyle>
    <p:otherStyle>
      <a:defPPr>
        <a:defRPr lang="zh-CN"/>
      </a:defPPr>
      <a:lvl1pPr marL="0" algn="l" defTabSz="914313" rtl="0" eaLnBrk="1" latinLnBrk="0" hangingPunct="1">
        <a:defRPr sz="1834" kern="1200">
          <a:solidFill>
            <a:schemeClr val="tx1"/>
          </a:solidFill>
          <a:latin typeface="+mn-lt"/>
          <a:ea typeface="+mn-ea"/>
          <a:cs typeface="+mn-cs"/>
        </a:defRPr>
      </a:lvl1pPr>
      <a:lvl2pPr marL="457156" algn="l" defTabSz="914313" rtl="0" eaLnBrk="1" latinLnBrk="0" hangingPunct="1">
        <a:defRPr sz="1834" kern="1200">
          <a:solidFill>
            <a:schemeClr val="tx1"/>
          </a:solidFill>
          <a:latin typeface="+mn-lt"/>
          <a:ea typeface="+mn-ea"/>
          <a:cs typeface="+mn-cs"/>
        </a:defRPr>
      </a:lvl2pPr>
      <a:lvl3pPr marL="914313" algn="l" defTabSz="914313" rtl="0" eaLnBrk="1" latinLnBrk="0" hangingPunct="1">
        <a:defRPr sz="1834" kern="1200">
          <a:solidFill>
            <a:schemeClr val="tx1"/>
          </a:solidFill>
          <a:latin typeface="+mn-lt"/>
          <a:ea typeface="+mn-ea"/>
          <a:cs typeface="+mn-cs"/>
        </a:defRPr>
      </a:lvl3pPr>
      <a:lvl4pPr marL="1371469" algn="l" defTabSz="914313" rtl="0" eaLnBrk="1" latinLnBrk="0" hangingPunct="1">
        <a:defRPr sz="1834" kern="1200">
          <a:solidFill>
            <a:schemeClr val="tx1"/>
          </a:solidFill>
          <a:latin typeface="+mn-lt"/>
          <a:ea typeface="+mn-ea"/>
          <a:cs typeface="+mn-cs"/>
        </a:defRPr>
      </a:lvl4pPr>
      <a:lvl5pPr marL="1828625" algn="l" defTabSz="914313" rtl="0" eaLnBrk="1" latinLnBrk="0" hangingPunct="1">
        <a:defRPr sz="1834" kern="1200">
          <a:solidFill>
            <a:schemeClr val="tx1"/>
          </a:solidFill>
          <a:latin typeface="+mn-lt"/>
          <a:ea typeface="+mn-ea"/>
          <a:cs typeface="+mn-cs"/>
        </a:defRPr>
      </a:lvl5pPr>
      <a:lvl6pPr marL="2285782" algn="l" defTabSz="914313" rtl="0" eaLnBrk="1" latinLnBrk="0" hangingPunct="1">
        <a:defRPr sz="1834" kern="1200">
          <a:solidFill>
            <a:schemeClr val="tx1"/>
          </a:solidFill>
          <a:latin typeface="+mn-lt"/>
          <a:ea typeface="+mn-ea"/>
          <a:cs typeface="+mn-cs"/>
        </a:defRPr>
      </a:lvl6pPr>
      <a:lvl7pPr marL="2742938" algn="l" defTabSz="914313" rtl="0" eaLnBrk="1" latinLnBrk="0" hangingPunct="1">
        <a:defRPr sz="1834" kern="1200">
          <a:solidFill>
            <a:schemeClr val="tx1"/>
          </a:solidFill>
          <a:latin typeface="+mn-lt"/>
          <a:ea typeface="+mn-ea"/>
          <a:cs typeface="+mn-cs"/>
        </a:defRPr>
      </a:lvl7pPr>
      <a:lvl8pPr marL="3200094" algn="l" defTabSz="914313" rtl="0" eaLnBrk="1" latinLnBrk="0" hangingPunct="1">
        <a:defRPr sz="1834" kern="1200">
          <a:solidFill>
            <a:schemeClr val="tx1"/>
          </a:solidFill>
          <a:latin typeface="+mn-lt"/>
          <a:ea typeface="+mn-ea"/>
          <a:cs typeface="+mn-cs"/>
        </a:defRPr>
      </a:lvl8pPr>
      <a:lvl9pPr marL="3657251" algn="l" defTabSz="914313" rtl="0" eaLnBrk="1" latinLnBrk="0" hangingPunct="1">
        <a:defRPr sz="18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0869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5" r:id="rId8"/>
  </p:sldLayoutIdLst>
  <p:hf hdr="0" ftr="0" dt="0"/>
  <p:txStyles>
    <p:titleStyle>
      <a:lvl1pPr algn="l" defTabSz="914313" rtl="0" eaLnBrk="1" latinLnBrk="0" hangingPunct="1">
        <a:lnSpc>
          <a:spcPct val="90000"/>
        </a:lnSpc>
        <a:spcBef>
          <a:spcPct val="0"/>
        </a:spcBef>
        <a:buNone/>
        <a:defRPr sz="4373" kern="1200">
          <a:solidFill>
            <a:schemeClr val="tx1"/>
          </a:solidFill>
          <a:latin typeface="+mj-lt"/>
          <a:ea typeface="+mj-ea"/>
          <a:cs typeface="+mj-cs"/>
        </a:defRPr>
      </a:lvl1pPr>
    </p:titleStyle>
    <p:bodyStyle>
      <a:lvl1pPr marL="228579" indent="-228579" algn="l" defTabSz="914313" rtl="0" eaLnBrk="1" latinLnBrk="0" hangingPunct="1">
        <a:lnSpc>
          <a:spcPct val="90000"/>
        </a:lnSpc>
        <a:spcBef>
          <a:spcPts val="1000"/>
        </a:spcBef>
        <a:buFont typeface="Arial" panose="020B0604020202020204" pitchFamily="34" charset="0"/>
        <a:buChar char="•"/>
        <a:defRPr sz="2822" kern="1200">
          <a:solidFill>
            <a:schemeClr val="tx1"/>
          </a:solidFill>
          <a:latin typeface="+mn-lt"/>
          <a:ea typeface="+mn-ea"/>
          <a:cs typeface="+mn-cs"/>
        </a:defRPr>
      </a:lvl1pPr>
      <a:lvl2pPr marL="685735" indent="-228579" algn="l" defTabSz="914313"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891" indent="-228579" algn="l" defTabSz="914313" rtl="0" eaLnBrk="1" latinLnBrk="0" hangingPunct="1">
        <a:lnSpc>
          <a:spcPct val="90000"/>
        </a:lnSpc>
        <a:spcBef>
          <a:spcPts val="500"/>
        </a:spcBef>
        <a:buFont typeface="Arial" panose="020B0604020202020204" pitchFamily="34" charset="0"/>
        <a:buChar char="•"/>
        <a:defRPr sz="1975" kern="1200">
          <a:solidFill>
            <a:schemeClr val="tx1"/>
          </a:solidFill>
          <a:latin typeface="+mn-lt"/>
          <a:ea typeface="+mn-ea"/>
          <a:cs typeface="+mn-cs"/>
        </a:defRPr>
      </a:lvl3pPr>
      <a:lvl4pPr marL="1600048"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4pPr>
      <a:lvl5pPr marL="2057204"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5pPr>
      <a:lvl6pPr marL="2514360"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6pPr>
      <a:lvl7pPr marL="2971517"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7pPr>
      <a:lvl8pPr marL="3428673"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8pPr>
      <a:lvl9pPr marL="3885829" indent="-228579" algn="l" defTabSz="914313" rtl="0" eaLnBrk="1" latinLnBrk="0" hangingPunct="1">
        <a:lnSpc>
          <a:spcPct val="90000"/>
        </a:lnSpc>
        <a:spcBef>
          <a:spcPts val="500"/>
        </a:spcBef>
        <a:buFont typeface="Arial" panose="020B0604020202020204" pitchFamily="34" charset="0"/>
        <a:buChar char="•"/>
        <a:defRPr sz="1834" kern="1200">
          <a:solidFill>
            <a:schemeClr val="tx1"/>
          </a:solidFill>
          <a:latin typeface="+mn-lt"/>
          <a:ea typeface="+mn-ea"/>
          <a:cs typeface="+mn-cs"/>
        </a:defRPr>
      </a:lvl9pPr>
    </p:bodyStyle>
    <p:otherStyle>
      <a:defPPr>
        <a:defRPr lang="zh-CN"/>
      </a:defPPr>
      <a:lvl1pPr marL="0" algn="l" defTabSz="914313" rtl="0" eaLnBrk="1" latinLnBrk="0" hangingPunct="1">
        <a:defRPr sz="1834" kern="1200">
          <a:solidFill>
            <a:schemeClr val="tx1"/>
          </a:solidFill>
          <a:latin typeface="+mn-lt"/>
          <a:ea typeface="+mn-ea"/>
          <a:cs typeface="+mn-cs"/>
        </a:defRPr>
      </a:lvl1pPr>
      <a:lvl2pPr marL="457156" algn="l" defTabSz="914313" rtl="0" eaLnBrk="1" latinLnBrk="0" hangingPunct="1">
        <a:defRPr sz="1834" kern="1200">
          <a:solidFill>
            <a:schemeClr val="tx1"/>
          </a:solidFill>
          <a:latin typeface="+mn-lt"/>
          <a:ea typeface="+mn-ea"/>
          <a:cs typeface="+mn-cs"/>
        </a:defRPr>
      </a:lvl2pPr>
      <a:lvl3pPr marL="914313" algn="l" defTabSz="914313" rtl="0" eaLnBrk="1" latinLnBrk="0" hangingPunct="1">
        <a:defRPr sz="1834" kern="1200">
          <a:solidFill>
            <a:schemeClr val="tx1"/>
          </a:solidFill>
          <a:latin typeface="+mn-lt"/>
          <a:ea typeface="+mn-ea"/>
          <a:cs typeface="+mn-cs"/>
        </a:defRPr>
      </a:lvl3pPr>
      <a:lvl4pPr marL="1371469" algn="l" defTabSz="914313" rtl="0" eaLnBrk="1" latinLnBrk="0" hangingPunct="1">
        <a:defRPr sz="1834" kern="1200">
          <a:solidFill>
            <a:schemeClr val="tx1"/>
          </a:solidFill>
          <a:latin typeface="+mn-lt"/>
          <a:ea typeface="+mn-ea"/>
          <a:cs typeface="+mn-cs"/>
        </a:defRPr>
      </a:lvl4pPr>
      <a:lvl5pPr marL="1828625" algn="l" defTabSz="914313" rtl="0" eaLnBrk="1" latinLnBrk="0" hangingPunct="1">
        <a:defRPr sz="1834" kern="1200">
          <a:solidFill>
            <a:schemeClr val="tx1"/>
          </a:solidFill>
          <a:latin typeface="+mn-lt"/>
          <a:ea typeface="+mn-ea"/>
          <a:cs typeface="+mn-cs"/>
        </a:defRPr>
      </a:lvl5pPr>
      <a:lvl6pPr marL="2285782" algn="l" defTabSz="914313" rtl="0" eaLnBrk="1" latinLnBrk="0" hangingPunct="1">
        <a:defRPr sz="1834" kern="1200">
          <a:solidFill>
            <a:schemeClr val="tx1"/>
          </a:solidFill>
          <a:latin typeface="+mn-lt"/>
          <a:ea typeface="+mn-ea"/>
          <a:cs typeface="+mn-cs"/>
        </a:defRPr>
      </a:lvl6pPr>
      <a:lvl7pPr marL="2742938" algn="l" defTabSz="914313" rtl="0" eaLnBrk="1" latinLnBrk="0" hangingPunct="1">
        <a:defRPr sz="1834" kern="1200">
          <a:solidFill>
            <a:schemeClr val="tx1"/>
          </a:solidFill>
          <a:latin typeface="+mn-lt"/>
          <a:ea typeface="+mn-ea"/>
          <a:cs typeface="+mn-cs"/>
        </a:defRPr>
      </a:lvl7pPr>
      <a:lvl8pPr marL="3200094" algn="l" defTabSz="914313" rtl="0" eaLnBrk="1" latinLnBrk="0" hangingPunct="1">
        <a:defRPr sz="1834" kern="1200">
          <a:solidFill>
            <a:schemeClr val="tx1"/>
          </a:solidFill>
          <a:latin typeface="+mn-lt"/>
          <a:ea typeface="+mn-ea"/>
          <a:cs typeface="+mn-cs"/>
        </a:defRPr>
      </a:lvl8pPr>
      <a:lvl9pPr marL="3657251" algn="l" defTabSz="914313" rtl="0" eaLnBrk="1" latinLnBrk="0" hangingPunct="1">
        <a:defRPr sz="18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Layout" Target="../slideLayouts/slideLayout30.xml"/><Relationship Id="rId7"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30.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blip>
          <a:srcRect/>
          <a:stretch>
            <a:fillRect/>
          </a:stretch>
        </a:blipFill>
        <a:effectLst/>
      </p:bgPr>
    </p:bg>
    <p:spTree>
      <p:nvGrpSpPr>
        <p:cNvPr id="1" name="">
          <a:extLst>
            <a:ext uri="{FF2B5EF4-FFF2-40B4-BE49-F238E27FC236}">
              <a16:creationId xmlns:a16="http://schemas.microsoft.com/office/drawing/2014/main" id="{DD8B5C5F-1888-C4EB-4D23-57E691343A0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53DE6D-3CD4-196D-5960-B45644C8302A}"/>
              </a:ext>
            </a:extLst>
          </p:cNvPr>
          <p:cNvSpPr/>
          <p:nvPr/>
        </p:nvSpPr>
        <p:spPr>
          <a:xfrm>
            <a:off x="0" y="5031391"/>
            <a:ext cx="8274897" cy="1140809"/>
          </a:xfrm>
          <a:custGeom>
            <a:avLst/>
            <a:gdLst/>
            <a:ahLst/>
            <a:cxnLst/>
            <a:rect l="l" t="t" r="r" b="b"/>
            <a:pathLst>
              <a:path w="3695700" h="855590">
                <a:moveTo>
                  <a:pt x="3695700" y="0"/>
                </a:moveTo>
                <a:lnTo>
                  <a:pt x="0" y="0"/>
                </a:lnTo>
                <a:lnTo>
                  <a:pt x="0" y="855590"/>
                </a:lnTo>
                <a:lnTo>
                  <a:pt x="3145025" y="855590"/>
                </a:lnTo>
              </a:path>
            </a:pathLst>
          </a:custGeom>
          <a:solidFill>
            <a:schemeClr val="accent1">
              <a:alpha val="100000"/>
            </a:schemeClr>
          </a:solidFill>
          <a:ln/>
        </p:spPr>
      </p:sp>
      <p:pic>
        <p:nvPicPr>
          <p:cNvPr id="3" name="Picture 3">
            <a:extLst>
              <a:ext uri="{FF2B5EF4-FFF2-40B4-BE49-F238E27FC236}">
                <a16:creationId xmlns:a16="http://schemas.microsoft.com/office/drawing/2014/main" id="{0C1CC217-9F68-2775-319B-7C0B49E6079E}"/>
              </a:ext>
            </a:extLst>
          </p:cNvPr>
          <p:cNvPicPr>
            <a:picLocks noChangeAspect="1"/>
          </p:cNvPicPr>
          <p:nvPr/>
        </p:nvPicPr>
        <p:blipFill>
          <a:blip r:embed="rId4"/>
          <a:srcRect/>
          <a:stretch>
            <a:fillRect/>
          </a:stretch>
        </p:blipFill>
        <p:spPr>
          <a:xfrm>
            <a:off x="7238999" y="0"/>
            <a:ext cx="6858001" cy="6858000"/>
          </a:xfrm>
          <a:prstGeom prst="parallelogram">
            <a:avLst/>
          </a:prstGeom>
        </p:spPr>
      </p:pic>
      <p:sp>
        <p:nvSpPr>
          <p:cNvPr id="4" name="AutoShape 4">
            <a:extLst>
              <a:ext uri="{FF2B5EF4-FFF2-40B4-BE49-F238E27FC236}">
                <a16:creationId xmlns:a16="http://schemas.microsoft.com/office/drawing/2014/main" id="{6ACAFF67-C502-6668-3F40-9385AA3EE540}"/>
              </a:ext>
            </a:extLst>
          </p:cNvPr>
          <p:cNvSpPr/>
          <p:nvPr/>
        </p:nvSpPr>
        <p:spPr>
          <a:xfrm rot="5400000" flipH="1">
            <a:off x="-174296" y="507378"/>
            <a:ext cx="1422400" cy="1073808"/>
          </a:xfrm>
          <a:prstGeom prst="triangle">
            <a:avLst>
              <a:gd name="adj" fmla="val 50000"/>
            </a:avLst>
          </a:prstGeom>
          <a:solidFill>
            <a:schemeClr val="accent1">
              <a:alpha val="100000"/>
            </a:schemeClr>
          </a:solidFill>
          <a:ln/>
        </p:spPr>
      </p:sp>
      <p:sp>
        <p:nvSpPr>
          <p:cNvPr id="5" name="TextBox 5">
            <a:extLst>
              <a:ext uri="{FF2B5EF4-FFF2-40B4-BE49-F238E27FC236}">
                <a16:creationId xmlns:a16="http://schemas.microsoft.com/office/drawing/2014/main" id="{888FCEB8-7AEC-659C-D512-234BE2165CC5}"/>
              </a:ext>
            </a:extLst>
          </p:cNvPr>
          <p:cNvSpPr txBox="1"/>
          <p:nvPr/>
        </p:nvSpPr>
        <p:spPr>
          <a:xfrm>
            <a:off x="313951" y="1905000"/>
            <a:ext cx="7892399" cy="1883785"/>
          </a:xfrm>
          <a:prstGeom prst="rect">
            <a:avLst/>
          </a:prstGeom>
          <a:ln/>
        </p:spPr>
        <p:txBody>
          <a:bodyPr vert="horz" wrap="square" lIns="114300" tIns="57150" rIns="114300" bIns="57150" rtlCol="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00A5B2">
                    <a:alpha val="100000"/>
                  </a:srgbClr>
                </a:solidFill>
                <a:effectLst>
                  <a:outerShdw blurRad="38100" dist="38100" dir="2700000" algn="tl">
                    <a:srgbClr val="000000">
                      <a:alpha val="43137"/>
                    </a:srgbClr>
                  </a:outerShdw>
                </a:effectLst>
                <a:uLnTx/>
                <a:uFillTx/>
                <a:latin typeface="Microsoft Yahei"/>
                <a:ea typeface="Microsoft Yahei"/>
                <a:cs typeface="Microsoft Yahei"/>
              </a:rPr>
              <a:t>盐酸伊立替康脂质体</a:t>
            </a:r>
            <a:endParaRPr kumimoji="0" lang="en-US" sz="5000" b="1" i="0" u="none" strike="noStrike" kern="1200" cap="none" spc="0" normalizeH="0" baseline="0" noProof="0" dirty="0">
              <a:ln>
                <a:noFill/>
              </a:ln>
              <a:solidFill>
                <a:srgbClr val="00A5B2">
                  <a:alpha val="100000"/>
                </a:srgbClr>
              </a:solidFill>
              <a:effectLst>
                <a:outerShdw blurRad="38100" dist="38100" dir="2700000" algn="tl">
                  <a:srgbClr val="000000">
                    <a:alpha val="43137"/>
                  </a:srgbClr>
                </a:outerShdw>
              </a:effectLst>
              <a:uLnTx/>
              <a:uFillTx/>
              <a:latin typeface="Microsoft Yahei"/>
              <a:ea typeface="Microsoft Yahei"/>
              <a:cs typeface="Microsoft Yahei"/>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00A5B2">
                    <a:alpha val="100000"/>
                  </a:srgbClr>
                </a:solidFill>
                <a:effectLst>
                  <a:outerShdw blurRad="38100" dist="38100" dir="2700000" algn="tl">
                    <a:srgbClr val="000000">
                      <a:alpha val="43137"/>
                    </a:srgbClr>
                  </a:outerShdw>
                </a:effectLst>
                <a:uLnTx/>
                <a:uFillTx/>
                <a:latin typeface="Microsoft Yahei"/>
                <a:ea typeface="Microsoft Yahei"/>
                <a:cs typeface="Microsoft Yahei"/>
              </a:rPr>
              <a:t>注射液</a:t>
            </a:r>
            <a:endParaRPr kumimoji="0" lang="en-US" sz="5000" b="1" i="0" u="none" strike="noStrike" kern="1200" cap="none" spc="0" normalizeH="0" baseline="0" noProof="0" dirty="0">
              <a:ln>
                <a:noFill/>
              </a:ln>
              <a:solidFill>
                <a:srgbClr val="00A5B2">
                  <a:alpha val="100000"/>
                </a:srgbClr>
              </a:solidFill>
              <a:effectLst>
                <a:outerShdw blurRad="38100" dist="38100" dir="2700000" algn="tl">
                  <a:srgbClr val="000000">
                    <a:alpha val="43137"/>
                  </a:srgbClr>
                </a:outerShdw>
              </a:effectLst>
              <a:uLnTx/>
              <a:uFillTx/>
              <a:latin typeface="Microsoft Yahei"/>
              <a:ea typeface="Microsoft Yahei"/>
              <a:cs typeface="Microsoft Yahei"/>
            </a:endParaRPr>
          </a:p>
        </p:txBody>
      </p:sp>
      <p:sp>
        <p:nvSpPr>
          <p:cNvPr id="6" name="TextBox 6">
            <a:extLst>
              <a:ext uri="{FF2B5EF4-FFF2-40B4-BE49-F238E27FC236}">
                <a16:creationId xmlns:a16="http://schemas.microsoft.com/office/drawing/2014/main" id="{3ABDA9C8-6C8B-D0C9-1F9E-22B5F87490D6}"/>
              </a:ext>
            </a:extLst>
          </p:cNvPr>
          <p:cNvSpPr txBox="1"/>
          <p:nvPr/>
        </p:nvSpPr>
        <p:spPr>
          <a:xfrm>
            <a:off x="536904" y="5302305"/>
            <a:ext cx="6684814" cy="598980"/>
          </a:xfrm>
          <a:prstGeom prst="rect">
            <a:avLst/>
          </a:prstGeom>
          <a:ln/>
        </p:spPr>
        <p:txBody>
          <a:bodyPr vert="horz" wrap="square" lIns="114300" tIns="57150" rIns="114300" bIns="57150" rtlCol="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EFFFFD"/>
                </a:solidFill>
                <a:effectLst/>
                <a:uLnTx/>
                <a:uFillTx/>
                <a:latin typeface="Microsoft Yahei"/>
                <a:ea typeface="Microsoft Yahei"/>
                <a:cs typeface="Microsoft Yahei"/>
              </a:rPr>
              <a:t>无锡济煜山禾药业股份有限公司</a:t>
            </a:r>
            <a:endParaRPr kumimoji="0" lang="en-US" altLang="zh-CN" sz="3200" b="1" i="0" u="none" strike="noStrike" kern="1200" cap="none" spc="0" normalizeH="0" baseline="0" noProof="0" dirty="0">
              <a:ln>
                <a:noFill/>
              </a:ln>
              <a:solidFill>
                <a:srgbClr val="EFFFFD"/>
              </a:solidFill>
              <a:effectLst/>
              <a:uLnTx/>
              <a:uFillTx/>
              <a:latin typeface="Microsoft Yahei"/>
              <a:ea typeface="Microsoft Yahei"/>
              <a:cs typeface="Microsoft Yahei"/>
            </a:endParaRPr>
          </a:p>
        </p:txBody>
      </p:sp>
      <p:cxnSp>
        <p:nvCxnSpPr>
          <p:cNvPr id="8" name="Connector 8">
            <a:extLst>
              <a:ext uri="{FF2B5EF4-FFF2-40B4-BE49-F238E27FC236}">
                <a16:creationId xmlns:a16="http://schemas.microsoft.com/office/drawing/2014/main" id="{82DAC1E0-4D92-4FB9-7385-D007ED264D08}"/>
              </a:ext>
            </a:extLst>
          </p:cNvPr>
          <p:cNvCxnSpPr/>
          <p:nvPr/>
        </p:nvCxnSpPr>
        <p:spPr>
          <a:xfrm flipH="1">
            <a:off x="8006082" y="1657929"/>
            <a:ext cx="2079671" cy="5117212"/>
          </a:xfrm>
          <a:prstGeom prst="line">
            <a:avLst/>
          </a:prstGeom>
          <a:ln w="635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cxnSp>
        <p:nvCxnSpPr>
          <p:cNvPr id="9" name="Connector 9">
            <a:extLst>
              <a:ext uri="{FF2B5EF4-FFF2-40B4-BE49-F238E27FC236}">
                <a16:creationId xmlns:a16="http://schemas.microsoft.com/office/drawing/2014/main" id="{88882681-FF42-6C84-FC90-E5EAD0458A2A}"/>
              </a:ext>
            </a:extLst>
          </p:cNvPr>
          <p:cNvCxnSpPr/>
          <p:nvPr/>
        </p:nvCxnSpPr>
        <p:spPr>
          <a:xfrm flipH="1">
            <a:off x="8470942" y="333082"/>
            <a:ext cx="1879403" cy="4301837"/>
          </a:xfrm>
          <a:prstGeom prst="line">
            <a:avLst/>
          </a:prstGeom>
          <a:ln w="635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sp>
        <p:nvSpPr>
          <p:cNvPr id="10" name="AutoShape 10">
            <a:extLst>
              <a:ext uri="{FF2B5EF4-FFF2-40B4-BE49-F238E27FC236}">
                <a16:creationId xmlns:a16="http://schemas.microsoft.com/office/drawing/2014/main" id="{E447735E-174A-E95A-B4D4-2E153DDE916E}"/>
              </a:ext>
            </a:extLst>
          </p:cNvPr>
          <p:cNvSpPr/>
          <p:nvPr/>
        </p:nvSpPr>
        <p:spPr>
          <a:xfrm>
            <a:off x="6583814" y="3241708"/>
            <a:ext cx="2616249" cy="3657721"/>
          </a:xfrm>
          <a:prstGeom prst="parallelogram">
            <a:avLst>
              <a:gd name="adj" fmla="val 59833"/>
            </a:avLst>
          </a:prstGeom>
          <a:solidFill>
            <a:schemeClr val="accent1">
              <a:alpha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992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a:extLst>
            <a:ext uri="{FF2B5EF4-FFF2-40B4-BE49-F238E27FC236}">
              <a16:creationId xmlns:a16="http://schemas.microsoft.com/office/drawing/2014/main" id="{540A7DDF-79B1-870E-28B8-00D3216BE8CE}"/>
            </a:ext>
          </a:extLst>
        </p:cNvPr>
        <p:cNvGrpSpPr/>
        <p:nvPr/>
      </p:nvGrpSpPr>
      <p:grpSpPr>
        <a:xfrm>
          <a:off x="0" y="0"/>
          <a:ext cx="0" cy="0"/>
          <a:chOff x="0" y="0"/>
          <a:chExt cx="0" cy="0"/>
        </a:xfrm>
      </p:grpSpPr>
      <p:grpSp>
        <p:nvGrpSpPr>
          <p:cNvPr id="17" name="组合 16">
            <a:extLst>
              <a:ext uri="{FF2B5EF4-FFF2-40B4-BE49-F238E27FC236}">
                <a16:creationId xmlns:a16="http://schemas.microsoft.com/office/drawing/2014/main" id="{2A6A4DE4-6AA7-9AC1-B34E-D5A6C121C9D6}"/>
              </a:ext>
            </a:extLst>
          </p:cNvPr>
          <p:cNvGrpSpPr/>
          <p:nvPr/>
        </p:nvGrpSpPr>
        <p:grpSpPr>
          <a:xfrm>
            <a:off x="0" y="0"/>
            <a:ext cx="12192000" cy="842151"/>
            <a:chOff x="0" y="0"/>
            <a:chExt cx="12192000" cy="842151"/>
          </a:xfrm>
        </p:grpSpPr>
        <p:sp>
          <p:nvSpPr>
            <p:cNvPr id="18" name="矩形 17">
              <a:extLst>
                <a:ext uri="{FF2B5EF4-FFF2-40B4-BE49-F238E27FC236}">
                  <a16:creationId xmlns:a16="http://schemas.microsoft.com/office/drawing/2014/main" id="{01C7F221-471D-6F0B-3820-D0D854412573}"/>
                </a:ext>
              </a:extLst>
            </p:cNvPr>
            <p:cNvSpPr/>
            <p:nvPr/>
          </p:nvSpPr>
          <p:spPr>
            <a:xfrm>
              <a:off x="0" y="0"/>
              <a:ext cx="12192000" cy="84215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8">
              <a:extLst>
                <a:ext uri="{FF2B5EF4-FFF2-40B4-BE49-F238E27FC236}">
                  <a16:creationId xmlns:a16="http://schemas.microsoft.com/office/drawing/2014/main" id="{9D4CF314-4AA2-A151-B79D-07B46ABFB3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grpSp>
      <p:sp>
        <p:nvSpPr>
          <p:cNvPr id="24" name="文本框 23">
            <a:extLst>
              <a:ext uri="{FF2B5EF4-FFF2-40B4-BE49-F238E27FC236}">
                <a16:creationId xmlns:a16="http://schemas.microsoft.com/office/drawing/2014/main" id="{FFEC8BD4-9BF4-517C-7BE9-1EA80DD9648E}"/>
              </a:ext>
            </a:extLst>
          </p:cNvPr>
          <p:cNvSpPr txBox="1"/>
          <p:nvPr/>
        </p:nvSpPr>
        <p:spPr>
          <a:xfrm>
            <a:off x="433905" y="6371458"/>
            <a:ext cx="11353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Wang-Gillam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A,et</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Nanoliposomal</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irinotecan with fluorouracil and folinic acid in metastatic pancreatic cancer after previous gemcitabine-based therapy (NAPOLI-1): a global,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randomised</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open-label, phase 3 trial. Lancet. 2016 Feb 6;387(10018):545-557.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英国 伊立替康脂质体</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NICE</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报告 </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https://www.nice.org.uk/guidance/ta440/documents/appraisal-consultation-document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中国临床肿瘤学会</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胰腺癌诊疗指南（</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2024</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.http://meeting.csco.org.cn/pdf/web/</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viewer.html?file</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=/Upload/Periodical/20240813112958.pdf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 NCCN Clinical Practice Guidelines in Oncology. Pancreatic adenocarcinoma (version 2.2025)https://www.nccn.org/guidelines/guidelines-detail?category=1&amp;id=1455</a:t>
            </a:r>
          </a:p>
        </p:txBody>
      </p:sp>
      <p:sp>
        <p:nvSpPr>
          <p:cNvPr id="8" name="AutoShape 7">
            <a:extLst>
              <a:ext uri="{FF2B5EF4-FFF2-40B4-BE49-F238E27FC236}">
                <a16:creationId xmlns:a16="http://schemas.microsoft.com/office/drawing/2014/main" id="{2658FBA1-2428-73DA-F297-0CB9A3CDFD3F}"/>
              </a:ext>
            </a:extLst>
          </p:cNvPr>
          <p:cNvSpPr/>
          <p:nvPr/>
        </p:nvSpPr>
        <p:spPr>
          <a:xfrm>
            <a:off x="1077894" y="5013936"/>
            <a:ext cx="3704287" cy="615553"/>
          </a:xfrm>
          <a:prstGeom prst="rect">
            <a:avLst/>
          </a:prstGeom>
          <a:noFill/>
          <a:ln/>
        </p:spPr>
      </p:sp>
      <p:grpSp>
        <p:nvGrpSpPr>
          <p:cNvPr id="41" name="组合 40">
            <a:extLst>
              <a:ext uri="{FF2B5EF4-FFF2-40B4-BE49-F238E27FC236}">
                <a16:creationId xmlns:a16="http://schemas.microsoft.com/office/drawing/2014/main" id="{A727937C-BF38-2523-2905-2F11BC13FA2F}"/>
              </a:ext>
            </a:extLst>
          </p:cNvPr>
          <p:cNvGrpSpPr/>
          <p:nvPr/>
        </p:nvGrpSpPr>
        <p:grpSpPr>
          <a:xfrm>
            <a:off x="1100690" y="1446174"/>
            <a:ext cx="4754302" cy="1800000"/>
            <a:chOff x="895993" y="1427279"/>
            <a:chExt cx="4754302" cy="1800000"/>
          </a:xfrm>
        </p:grpSpPr>
        <p:sp>
          <p:nvSpPr>
            <p:cNvPr id="2" name="AutoShape 5">
              <a:extLst>
                <a:ext uri="{FF2B5EF4-FFF2-40B4-BE49-F238E27FC236}">
                  <a16:creationId xmlns:a16="http://schemas.microsoft.com/office/drawing/2014/main" id="{E344AED3-8E97-6858-7411-CCF1EF7131E4}"/>
                </a:ext>
              </a:extLst>
            </p:cNvPr>
            <p:cNvSpPr/>
            <p:nvPr/>
          </p:nvSpPr>
          <p:spPr>
            <a:xfrm>
              <a:off x="895993" y="1427279"/>
              <a:ext cx="4320000" cy="1800000"/>
            </a:xfrm>
            <a:prstGeom prst="roundRect">
              <a:avLst>
                <a:gd name="adj" fmla="val 12162"/>
              </a:avLst>
            </a:prstGeom>
            <a:solidFill>
              <a:schemeClr val="lt2">
                <a:alpha val="8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TextBox 14">
              <a:extLst>
                <a:ext uri="{FF2B5EF4-FFF2-40B4-BE49-F238E27FC236}">
                  <a16:creationId xmlns:a16="http://schemas.microsoft.com/office/drawing/2014/main" id="{8D1AD0FA-4518-301E-2BEF-3C14A64FA0D8}"/>
                </a:ext>
              </a:extLst>
            </p:cNvPr>
            <p:cNvSpPr txBox="1"/>
            <p:nvPr/>
          </p:nvSpPr>
          <p:spPr>
            <a:xfrm>
              <a:off x="1581414" y="1504747"/>
              <a:ext cx="3013463" cy="490334"/>
            </a:xfrm>
            <a:prstGeom prst="rect">
              <a:avLst/>
            </a:prstGeom>
            <a:ln/>
          </p:spPr>
          <p:txBody>
            <a:bodyPr vert="horz" wrap="square" lIns="66008" tIns="33052" rIns="66008" bIns="33052"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A5B2">
                      <a:alpha val="100000"/>
                    </a:srgbClr>
                  </a:solidFill>
                  <a:effectLst/>
                  <a:uLnTx/>
                  <a:uFillTx/>
                  <a:latin typeface="Microsoft Yahei"/>
                  <a:ea typeface="Microsoft Yahei"/>
                  <a:cs typeface="Microsoft Yahei"/>
                </a:rPr>
                <a:t>填补胰腺癌二线用药空白</a:t>
              </a:r>
              <a:endParaRPr kumimoji="0" lang="en-US" sz="2000" b="1" i="0" u="none" strike="noStrike" kern="1200" cap="none" spc="0" normalizeH="0" baseline="0" noProof="0" dirty="0">
                <a:ln>
                  <a:noFill/>
                </a:ln>
                <a:solidFill>
                  <a:srgbClr val="00A5B2">
                    <a:alpha val="100000"/>
                  </a:srgbClr>
                </a:solidFill>
                <a:effectLst/>
                <a:uLnTx/>
                <a:uFillTx/>
                <a:latin typeface="Microsoft Yahei"/>
                <a:ea typeface="Microsoft Yahei"/>
                <a:cs typeface="Microsoft Yahei"/>
              </a:endParaRPr>
            </a:p>
          </p:txBody>
        </p:sp>
        <p:sp>
          <p:nvSpPr>
            <p:cNvPr id="16" name="TextBox 15">
              <a:extLst>
                <a:ext uri="{FF2B5EF4-FFF2-40B4-BE49-F238E27FC236}">
                  <a16:creationId xmlns:a16="http://schemas.microsoft.com/office/drawing/2014/main" id="{B97372B0-360E-74E0-CCE3-4649B84290B9}"/>
                </a:ext>
              </a:extLst>
            </p:cNvPr>
            <p:cNvSpPr txBox="1"/>
            <p:nvPr/>
          </p:nvSpPr>
          <p:spPr>
            <a:xfrm>
              <a:off x="1657739" y="2135256"/>
              <a:ext cx="2908449" cy="636017"/>
            </a:xfrm>
            <a:prstGeom prst="rect">
              <a:avLst/>
            </a:prstGeom>
            <a:ln/>
          </p:spPr>
          <p:txBody>
            <a:bodyPr vert="horz" wrap="square" lIns="66008" tIns="33052" rIns="66008" bIns="33052" rtlCol="0"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alpha val="100000"/>
                    </a:srgbClr>
                  </a:solidFill>
                  <a:effectLst/>
                  <a:uLnTx/>
                  <a:uFillTx/>
                  <a:latin typeface="Microsoft Yahei"/>
                  <a:ea typeface="Microsoft Yahei"/>
                  <a:cs typeface="Microsoft Yahei"/>
                </a:rPr>
                <a:t>纳入伊立替康脂质体可以弥补目录</a:t>
              </a:r>
              <a:r>
                <a:rPr kumimoji="0" lang="zh-CN" alt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内</a:t>
              </a:r>
              <a:r>
                <a:rPr kumimoji="0" lang="en-US" sz="1600" b="1" i="0" u="none" strike="noStrike" kern="1200" cap="none" spc="0" normalizeH="0" baseline="0" noProof="0" dirty="0" err="1">
                  <a:ln>
                    <a:noFill/>
                  </a:ln>
                  <a:solidFill>
                    <a:srgbClr val="000000">
                      <a:alpha val="100000"/>
                    </a:srgbClr>
                  </a:solidFill>
                  <a:effectLst/>
                  <a:uLnTx/>
                  <a:uFillTx/>
                  <a:latin typeface="Microsoft Yahei"/>
                  <a:ea typeface="Microsoft Yahei"/>
                  <a:cs typeface="Microsoft Yahei"/>
                </a:rPr>
                <a:t>胰腺癌二线用药的缺失</a:t>
              </a:r>
              <a:endParaRPr kumimoji="0" 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endParaRPr>
            </a:p>
          </p:txBody>
        </p:sp>
        <p:grpSp>
          <p:nvGrpSpPr>
            <p:cNvPr id="34" name="组合 33">
              <a:extLst>
                <a:ext uri="{FF2B5EF4-FFF2-40B4-BE49-F238E27FC236}">
                  <a16:creationId xmlns:a16="http://schemas.microsoft.com/office/drawing/2014/main" id="{7C9A4DD2-4350-4A2B-02E5-FB2C129AE2A9}"/>
                </a:ext>
              </a:extLst>
            </p:cNvPr>
            <p:cNvGrpSpPr/>
            <p:nvPr/>
          </p:nvGrpSpPr>
          <p:grpSpPr>
            <a:xfrm>
              <a:off x="4782677" y="1875486"/>
              <a:ext cx="867618" cy="867618"/>
              <a:chOff x="4215486" y="1841854"/>
              <a:chExt cx="867618" cy="867618"/>
            </a:xfrm>
          </p:grpSpPr>
          <p:sp>
            <p:nvSpPr>
              <p:cNvPr id="20" name="AutoShape 17">
                <a:extLst>
                  <a:ext uri="{FF2B5EF4-FFF2-40B4-BE49-F238E27FC236}">
                    <a16:creationId xmlns:a16="http://schemas.microsoft.com/office/drawing/2014/main" id="{1F02A7B4-53AF-66FB-6AE7-6CA5B4ABD0A4}"/>
                  </a:ext>
                </a:extLst>
              </p:cNvPr>
              <p:cNvSpPr/>
              <p:nvPr/>
            </p:nvSpPr>
            <p:spPr>
              <a:xfrm>
                <a:off x="4215486" y="1841854"/>
                <a:ext cx="867618" cy="867618"/>
              </a:xfrm>
              <a:prstGeom prst="ellipse">
                <a:avLst/>
              </a:prstGeom>
              <a:solidFill>
                <a:srgbClr val="00A5B2"/>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 name="Freeform 18">
                <a:extLst>
                  <a:ext uri="{FF2B5EF4-FFF2-40B4-BE49-F238E27FC236}">
                    <a16:creationId xmlns:a16="http://schemas.microsoft.com/office/drawing/2014/main" id="{E2B19D8F-828B-D0DC-EFC6-22C2F8030363}"/>
                  </a:ext>
                </a:extLst>
              </p:cNvPr>
              <p:cNvSpPr/>
              <p:nvPr/>
            </p:nvSpPr>
            <p:spPr>
              <a:xfrm>
                <a:off x="4383094" y="2009462"/>
                <a:ext cx="532402" cy="532402"/>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path>
                  <a:path w="304800" h="304800">
                    <a:moveTo>
                      <a:pt x="167640" y="228600"/>
                    </a:moveTo>
                    <a:lnTo>
                      <a:pt x="182880" y="228600"/>
                    </a:lnTo>
                    <a:cubicBezTo>
                      <a:pt x="208131" y="228600"/>
                      <a:pt x="228600" y="208131"/>
                      <a:pt x="228600" y="182880"/>
                    </a:cubicBezTo>
                    <a:cubicBezTo>
                      <a:pt x="228600" y="157629"/>
                      <a:pt x="208131" y="137160"/>
                      <a:pt x="182880" y="137160"/>
                    </a:cubicBezTo>
                    <a:lnTo>
                      <a:pt x="182880" y="137160"/>
                    </a:lnTo>
                    <a:lnTo>
                      <a:pt x="121768" y="137160"/>
                    </a:lnTo>
                    <a:cubicBezTo>
                      <a:pt x="113348" y="137160"/>
                      <a:pt x="106528" y="130340"/>
                      <a:pt x="106528" y="121920"/>
                    </a:cubicBezTo>
                    <a:cubicBezTo>
                      <a:pt x="106528" y="113500"/>
                      <a:pt x="113348" y="106680"/>
                      <a:pt x="121768" y="106680"/>
                    </a:cubicBezTo>
                    <a:lnTo>
                      <a:pt x="121768" y="106680"/>
                    </a:lnTo>
                    <a:lnTo>
                      <a:pt x="213360" y="106680"/>
                    </a:lnTo>
                    <a:lnTo>
                      <a:pt x="213360" y="76200"/>
                    </a:lnTo>
                    <a:lnTo>
                      <a:pt x="167640" y="76200"/>
                    </a:lnTo>
                    <a:lnTo>
                      <a:pt x="167640" y="45720"/>
                    </a:lnTo>
                    <a:lnTo>
                      <a:pt x="137160" y="45720"/>
                    </a:lnTo>
                    <a:lnTo>
                      <a:pt x="137160" y="76200"/>
                    </a:lnTo>
                    <a:lnTo>
                      <a:pt x="121920" y="76200"/>
                    </a:lnTo>
                    <a:cubicBezTo>
                      <a:pt x="96669" y="76200"/>
                      <a:pt x="76200" y="96669"/>
                      <a:pt x="76200" y="121920"/>
                    </a:cubicBezTo>
                    <a:cubicBezTo>
                      <a:pt x="76200" y="147171"/>
                      <a:pt x="96669" y="167640"/>
                      <a:pt x="121920" y="167640"/>
                    </a:cubicBezTo>
                    <a:lnTo>
                      <a:pt x="121920" y="167640"/>
                    </a:lnTo>
                    <a:lnTo>
                      <a:pt x="182880" y="167640"/>
                    </a:lnTo>
                    <a:cubicBezTo>
                      <a:pt x="191300" y="167640"/>
                      <a:pt x="198120" y="174460"/>
                      <a:pt x="198120" y="182880"/>
                    </a:cubicBezTo>
                    <a:cubicBezTo>
                      <a:pt x="198120" y="191300"/>
                      <a:pt x="191300" y="198120"/>
                      <a:pt x="182880" y="198120"/>
                    </a:cubicBezTo>
                    <a:lnTo>
                      <a:pt x="182880" y="198120"/>
                    </a:lnTo>
                    <a:lnTo>
                      <a:pt x="91440" y="198120"/>
                    </a:lnTo>
                    <a:lnTo>
                      <a:pt x="91440" y="228600"/>
                    </a:lnTo>
                    <a:lnTo>
                      <a:pt x="137160" y="228600"/>
                    </a:lnTo>
                    <a:lnTo>
                      <a:pt x="137160" y="259080"/>
                    </a:lnTo>
                    <a:lnTo>
                      <a:pt x="167640" y="259080"/>
                    </a:lnTo>
                    <a:lnTo>
                      <a:pt x="167640" y="228600"/>
                    </a:lnTo>
                  </a:path>
                </a:pathLst>
              </a:custGeom>
              <a:solidFill>
                <a:srgbClr val="FFFFFF">
                  <a:alpha val="100000"/>
                </a:srgbClr>
              </a:solidFill>
              <a:ln/>
            </p:spPr>
          </p:sp>
        </p:grpSp>
      </p:grpSp>
      <p:grpSp>
        <p:nvGrpSpPr>
          <p:cNvPr id="42" name="组合 41">
            <a:extLst>
              <a:ext uri="{FF2B5EF4-FFF2-40B4-BE49-F238E27FC236}">
                <a16:creationId xmlns:a16="http://schemas.microsoft.com/office/drawing/2014/main" id="{9658F8B8-ADD3-6D81-5673-9E6F804D8778}"/>
              </a:ext>
            </a:extLst>
          </p:cNvPr>
          <p:cNvGrpSpPr/>
          <p:nvPr/>
        </p:nvGrpSpPr>
        <p:grpSpPr>
          <a:xfrm>
            <a:off x="1100690" y="3627704"/>
            <a:ext cx="4758737" cy="1800000"/>
            <a:chOff x="873144" y="3746281"/>
            <a:chExt cx="4758737" cy="1800000"/>
          </a:xfrm>
        </p:grpSpPr>
        <p:sp>
          <p:nvSpPr>
            <p:cNvPr id="6" name="AutoShape 4">
              <a:extLst>
                <a:ext uri="{FF2B5EF4-FFF2-40B4-BE49-F238E27FC236}">
                  <a16:creationId xmlns:a16="http://schemas.microsoft.com/office/drawing/2014/main" id="{6074BD5F-4904-1332-8F2A-6599E14C8DF2}"/>
                </a:ext>
              </a:extLst>
            </p:cNvPr>
            <p:cNvSpPr/>
            <p:nvPr/>
          </p:nvSpPr>
          <p:spPr>
            <a:xfrm>
              <a:off x="873144" y="3746281"/>
              <a:ext cx="4320000" cy="1800000"/>
            </a:xfrm>
            <a:prstGeom prst="roundRect">
              <a:avLst>
                <a:gd name="adj" fmla="val 12162"/>
              </a:avLst>
            </a:prstGeom>
            <a:solidFill>
              <a:schemeClr val="lt2">
                <a:alpha val="8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3BD64D18-4806-8FD5-9C0E-FBBD13F6AFCC}"/>
                </a:ext>
              </a:extLst>
            </p:cNvPr>
            <p:cNvSpPr txBox="1"/>
            <p:nvPr/>
          </p:nvSpPr>
          <p:spPr>
            <a:xfrm>
              <a:off x="1023895" y="3827632"/>
              <a:ext cx="4018498" cy="490334"/>
            </a:xfrm>
            <a:prstGeom prst="rect">
              <a:avLst/>
            </a:prstGeom>
            <a:ln/>
          </p:spPr>
          <p:txBody>
            <a:bodyPr vert="horz" wrap="square" lIns="66008" tIns="33052" rIns="66008" bIns="33052"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A5B2">
                      <a:alpha val="100000"/>
                    </a:srgbClr>
                  </a:solidFill>
                  <a:effectLst/>
                  <a:uLnTx/>
                  <a:uFillTx/>
                  <a:latin typeface="Microsoft Yahei"/>
                  <a:ea typeface="Microsoft Yahei"/>
                  <a:cs typeface="Microsoft Yahei"/>
                </a:rPr>
                <a:t>明确适应症和用药方案</a:t>
              </a:r>
              <a:r>
                <a:rPr kumimoji="0" lang="zh-CN" altLang="en-US" sz="2000" b="1" i="0" u="none" strike="noStrike" kern="1200" cap="none" spc="0" normalizeH="0" baseline="0" noProof="0" dirty="0">
                  <a:ln>
                    <a:noFill/>
                  </a:ln>
                  <a:solidFill>
                    <a:srgbClr val="00A5B2">
                      <a:alpha val="100000"/>
                    </a:srgbClr>
                  </a:solidFill>
                  <a:effectLst/>
                  <a:uLnTx/>
                  <a:uFillTx/>
                  <a:latin typeface="Microsoft Yahei"/>
                  <a:ea typeface="Microsoft Yahei"/>
                  <a:cs typeface="Microsoft Yahei"/>
                </a:rPr>
                <a:t>，避免滥用</a:t>
              </a:r>
              <a:endParaRPr kumimoji="0" lang="en-US" sz="2000" b="1" i="0" u="none" strike="noStrike" kern="1200" cap="none" spc="0" normalizeH="0" baseline="0" noProof="0" dirty="0">
                <a:ln>
                  <a:noFill/>
                </a:ln>
                <a:solidFill>
                  <a:srgbClr val="00A5B2">
                    <a:alpha val="100000"/>
                  </a:srgbClr>
                </a:solidFill>
                <a:effectLst/>
                <a:uLnTx/>
                <a:uFillTx/>
                <a:latin typeface="Microsoft Yahei"/>
                <a:ea typeface="Microsoft Yahei"/>
                <a:cs typeface="Microsoft Yahei"/>
              </a:endParaRPr>
            </a:p>
          </p:txBody>
        </p:sp>
        <p:sp>
          <p:nvSpPr>
            <p:cNvPr id="14" name="TextBox 13">
              <a:extLst>
                <a:ext uri="{FF2B5EF4-FFF2-40B4-BE49-F238E27FC236}">
                  <a16:creationId xmlns:a16="http://schemas.microsoft.com/office/drawing/2014/main" id="{76654687-B1B0-BDB6-E522-66652B01965D}"/>
                </a:ext>
              </a:extLst>
            </p:cNvPr>
            <p:cNvSpPr txBox="1"/>
            <p:nvPr/>
          </p:nvSpPr>
          <p:spPr>
            <a:xfrm>
              <a:off x="1391399" y="4509797"/>
              <a:ext cx="3420785" cy="836426"/>
            </a:xfrm>
            <a:prstGeom prst="rect">
              <a:avLst/>
            </a:prstGeom>
            <a:ln/>
          </p:spPr>
          <p:txBody>
            <a:bodyPr vert="horz" wrap="square" lIns="66008" tIns="33052" rIns="66008" bIns="33052" rtlCol="0"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alpha val="100000"/>
                    </a:srgbClr>
                  </a:solidFill>
                  <a:effectLst/>
                  <a:uLnTx/>
                  <a:uFillTx/>
                  <a:latin typeface="Microsoft Yahei"/>
                  <a:ea typeface="Microsoft Yahei"/>
                  <a:cs typeface="Microsoft Yahei"/>
                </a:rPr>
                <a:t>产品说明书</a:t>
              </a:r>
              <a:r>
                <a:rPr kumimoji="0" lang="zh-CN" alt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科学详尽</a:t>
              </a:r>
              <a:r>
                <a:rPr kumimoji="0" 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alpha val="100000"/>
                    </a:srgbClr>
                  </a:solidFill>
                  <a:effectLst/>
                  <a:uLnTx/>
                  <a:uFillTx/>
                  <a:latin typeface="Microsoft Yahei"/>
                  <a:ea typeface="Microsoft Yahei"/>
                  <a:cs typeface="Microsoft Yahei"/>
                </a:rPr>
                <a:t>降低临床管理难度，避免滥用风险</a:t>
              </a:r>
              <a:endParaRPr kumimoji="0" 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endParaRPr>
            </a:p>
          </p:txBody>
        </p:sp>
        <p:grpSp>
          <p:nvGrpSpPr>
            <p:cNvPr id="36" name="组合 35">
              <a:extLst>
                <a:ext uri="{FF2B5EF4-FFF2-40B4-BE49-F238E27FC236}">
                  <a16:creationId xmlns:a16="http://schemas.microsoft.com/office/drawing/2014/main" id="{2C3179AD-C8E1-011F-6BA7-F05EAE9A6933}"/>
                </a:ext>
              </a:extLst>
            </p:cNvPr>
            <p:cNvGrpSpPr/>
            <p:nvPr/>
          </p:nvGrpSpPr>
          <p:grpSpPr>
            <a:xfrm>
              <a:off x="4764263" y="4289797"/>
              <a:ext cx="867618" cy="867618"/>
              <a:chOff x="4764263" y="4289797"/>
              <a:chExt cx="867618" cy="867618"/>
            </a:xfrm>
          </p:grpSpPr>
          <p:sp>
            <p:nvSpPr>
              <p:cNvPr id="22" name="AutoShape 19">
                <a:extLst>
                  <a:ext uri="{FF2B5EF4-FFF2-40B4-BE49-F238E27FC236}">
                    <a16:creationId xmlns:a16="http://schemas.microsoft.com/office/drawing/2014/main" id="{92AEB7EC-D38A-F995-1B34-6366FD04705E}"/>
                  </a:ext>
                </a:extLst>
              </p:cNvPr>
              <p:cNvSpPr/>
              <p:nvPr/>
            </p:nvSpPr>
            <p:spPr>
              <a:xfrm>
                <a:off x="4764263" y="4289797"/>
                <a:ext cx="867618" cy="867618"/>
              </a:xfrm>
              <a:prstGeom prst="ellipse">
                <a:avLst/>
              </a:prstGeom>
              <a:solidFill>
                <a:srgbClr val="00A5B2"/>
              </a:solidFill>
              <a:ln/>
            </p:spPr>
          </p:sp>
          <p:sp>
            <p:nvSpPr>
              <p:cNvPr id="25" name="Freeform 20">
                <a:extLst>
                  <a:ext uri="{FF2B5EF4-FFF2-40B4-BE49-F238E27FC236}">
                    <a16:creationId xmlns:a16="http://schemas.microsoft.com/office/drawing/2014/main" id="{A359C4BE-FE0C-1572-EF82-D59628FBB25F}"/>
                  </a:ext>
                </a:extLst>
              </p:cNvPr>
              <p:cNvSpPr/>
              <p:nvPr/>
            </p:nvSpPr>
            <p:spPr>
              <a:xfrm>
                <a:off x="4986098" y="4520963"/>
                <a:ext cx="423950" cy="423950"/>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path>
                  <a:path w="304800" h="304800">
                    <a:moveTo>
                      <a:pt x="60960" y="137160"/>
                    </a:moveTo>
                    <a:lnTo>
                      <a:pt x="60960" y="76200"/>
                    </a:lnTo>
                    <a:lnTo>
                      <a:pt x="30480" y="76200"/>
                    </a:lnTo>
                    <a:lnTo>
                      <a:pt x="30480" y="137160"/>
                    </a:lnTo>
                    <a:lnTo>
                      <a:pt x="60960" y="137160"/>
                    </a:lnTo>
                    <a:close/>
                  </a:path>
                  <a:path w="304800" h="304800">
                    <a:moveTo>
                      <a:pt x="30480" y="259080"/>
                    </a:moveTo>
                    <a:lnTo>
                      <a:pt x="30480" y="243840"/>
                    </a:lnTo>
                    <a:lnTo>
                      <a:pt x="304800" y="243840"/>
                    </a:lnTo>
                    <a:lnTo>
                      <a:pt x="304800" y="259080"/>
                    </a:lnTo>
                    <a:lnTo>
                      <a:pt x="243840" y="289560"/>
                    </a:lnTo>
                    <a:lnTo>
                      <a:pt x="91440" y="289560"/>
                    </a:lnTo>
                    <a:lnTo>
                      <a:pt x="30480" y="259080"/>
                    </a:lnTo>
                  </a:path>
                </a:pathLst>
              </a:custGeom>
              <a:solidFill>
                <a:srgbClr val="FFFFFF">
                  <a:alpha val="100000"/>
                </a:srgbClr>
              </a:solidFill>
              <a:ln/>
            </p:spPr>
          </p:sp>
        </p:grpSp>
      </p:grpSp>
      <p:grpSp>
        <p:nvGrpSpPr>
          <p:cNvPr id="38" name="组合 37">
            <a:extLst>
              <a:ext uri="{FF2B5EF4-FFF2-40B4-BE49-F238E27FC236}">
                <a16:creationId xmlns:a16="http://schemas.microsoft.com/office/drawing/2014/main" id="{9C5DA90C-234A-6B76-DE20-2D826E68A8A2}"/>
              </a:ext>
            </a:extLst>
          </p:cNvPr>
          <p:cNvGrpSpPr/>
          <p:nvPr/>
        </p:nvGrpSpPr>
        <p:grpSpPr>
          <a:xfrm>
            <a:off x="6430288" y="1912140"/>
            <a:ext cx="4735366" cy="1800000"/>
            <a:chOff x="5886947" y="1744769"/>
            <a:chExt cx="4735366" cy="1800000"/>
          </a:xfrm>
        </p:grpSpPr>
        <p:sp>
          <p:nvSpPr>
            <p:cNvPr id="5" name="AutoShape 3">
              <a:extLst>
                <a:ext uri="{FF2B5EF4-FFF2-40B4-BE49-F238E27FC236}">
                  <a16:creationId xmlns:a16="http://schemas.microsoft.com/office/drawing/2014/main" id="{D1FD9A91-9B5D-B64D-DEA5-F3330F3B2D55}"/>
                </a:ext>
              </a:extLst>
            </p:cNvPr>
            <p:cNvSpPr/>
            <p:nvPr/>
          </p:nvSpPr>
          <p:spPr>
            <a:xfrm>
              <a:off x="6302313" y="1744769"/>
              <a:ext cx="4320000" cy="1800000"/>
            </a:xfrm>
            <a:prstGeom prst="roundRect">
              <a:avLst>
                <a:gd name="adj" fmla="val 12162"/>
              </a:avLst>
            </a:prstGeom>
            <a:solidFill>
              <a:schemeClr val="lt2">
                <a:alpha val="8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TextBox 8">
              <a:extLst>
                <a:ext uri="{FF2B5EF4-FFF2-40B4-BE49-F238E27FC236}">
                  <a16:creationId xmlns:a16="http://schemas.microsoft.com/office/drawing/2014/main" id="{E8705DF0-5326-83D9-9D9B-B57D6114E954}"/>
                </a:ext>
              </a:extLst>
            </p:cNvPr>
            <p:cNvSpPr txBox="1"/>
            <p:nvPr/>
          </p:nvSpPr>
          <p:spPr>
            <a:xfrm>
              <a:off x="7146481" y="1849833"/>
              <a:ext cx="2751517" cy="490334"/>
            </a:xfrm>
            <a:prstGeom prst="rect">
              <a:avLst/>
            </a:prstGeom>
            <a:ln/>
          </p:spPr>
          <p:txBody>
            <a:bodyPr vert="horz" wrap="square" lIns="66008" tIns="33052" rIns="66008" bIns="33052"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A5B2">
                      <a:alpha val="100000"/>
                    </a:srgbClr>
                  </a:solidFill>
                  <a:effectLst/>
                  <a:uLnTx/>
                  <a:uFillTx/>
                  <a:latin typeface="Microsoft Yahei"/>
                  <a:ea typeface="Microsoft Yahei"/>
                  <a:cs typeface="Microsoft Yahei"/>
                </a:rPr>
                <a:t>满足未满足的临床需求</a:t>
              </a:r>
              <a:endParaRPr kumimoji="0" lang="en-US" sz="2000" b="1" i="0" u="none" strike="noStrike" kern="1200" cap="none" spc="0" normalizeH="0" baseline="0" noProof="0" dirty="0">
                <a:ln>
                  <a:noFill/>
                </a:ln>
                <a:solidFill>
                  <a:srgbClr val="00A5B2">
                    <a:alpha val="100000"/>
                  </a:srgbClr>
                </a:solidFill>
                <a:effectLst/>
                <a:uLnTx/>
                <a:uFillTx/>
                <a:latin typeface="Microsoft Yahei"/>
                <a:ea typeface="Microsoft Yahei"/>
                <a:cs typeface="Microsoft Yahei"/>
              </a:endParaRPr>
            </a:p>
          </p:txBody>
        </p:sp>
        <p:sp>
          <p:nvSpPr>
            <p:cNvPr id="10" name="TextBox 9">
              <a:extLst>
                <a:ext uri="{FF2B5EF4-FFF2-40B4-BE49-F238E27FC236}">
                  <a16:creationId xmlns:a16="http://schemas.microsoft.com/office/drawing/2014/main" id="{0F858B2C-CC96-DC93-9BBD-B0DC922F45BA}"/>
                </a:ext>
              </a:extLst>
            </p:cNvPr>
            <p:cNvSpPr txBox="1"/>
            <p:nvPr/>
          </p:nvSpPr>
          <p:spPr>
            <a:xfrm>
              <a:off x="6720428" y="2406516"/>
              <a:ext cx="3603625" cy="746455"/>
            </a:xfrm>
            <a:prstGeom prst="rect">
              <a:avLst/>
            </a:prstGeom>
            <a:ln/>
          </p:spPr>
          <p:txBody>
            <a:bodyPr vert="horz" wrap="square" lIns="66008" tIns="33052" rIns="66008" bIns="33052" rtlCol="0"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打破晚期胰腺癌患者一线化疗失败后“无药可用”困境，且更为有效安全</a:t>
              </a:r>
              <a:endParaRPr kumimoji="0" 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endParaRPr>
            </a:p>
          </p:txBody>
        </p:sp>
        <p:grpSp>
          <p:nvGrpSpPr>
            <p:cNvPr id="35" name="组合 34">
              <a:extLst>
                <a:ext uri="{FF2B5EF4-FFF2-40B4-BE49-F238E27FC236}">
                  <a16:creationId xmlns:a16="http://schemas.microsoft.com/office/drawing/2014/main" id="{1B680C37-60A2-E67C-C00B-27A404E400C0}"/>
                </a:ext>
              </a:extLst>
            </p:cNvPr>
            <p:cNvGrpSpPr/>
            <p:nvPr/>
          </p:nvGrpSpPr>
          <p:grpSpPr>
            <a:xfrm>
              <a:off x="5886947" y="2224612"/>
              <a:ext cx="867618" cy="867618"/>
              <a:chOff x="5868504" y="2469506"/>
              <a:chExt cx="867618" cy="867618"/>
            </a:xfrm>
          </p:grpSpPr>
          <p:sp>
            <p:nvSpPr>
              <p:cNvPr id="26" name="AutoShape 21">
                <a:extLst>
                  <a:ext uri="{FF2B5EF4-FFF2-40B4-BE49-F238E27FC236}">
                    <a16:creationId xmlns:a16="http://schemas.microsoft.com/office/drawing/2014/main" id="{E861ABEF-8C54-B2ED-7B7E-AD067FCA312C}"/>
                  </a:ext>
                </a:extLst>
              </p:cNvPr>
              <p:cNvSpPr/>
              <p:nvPr/>
            </p:nvSpPr>
            <p:spPr>
              <a:xfrm>
                <a:off x="5868504" y="2469506"/>
                <a:ext cx="867618" cy="867618"/>
              </a:xfrm>
              <a:prstGeom prst="ellipse">
                <a:avLst/>
              </a:prstGeom>
              <a:solidFill>
                <a:srgbClr val="00A5B2"/>
              </a:solidFill>
              <a:ln/>
            </p:spPr>
          </p:sp>
          <p:sp>
            <p:nvSpPr>
              <p:cNvPr id="28" name="Freeform 23">
                <a:extLst>
                  <a:ext uri="{FF2B5EF4-FFF2-40B4-BE49-F238E27FC236}">
                    <a16:creationId xmlns:a16="http://schemas.microsoft.com/office/drawing/2014/main" id="{09AA9ACB-8FA2-C631-7B32-8DA7FDFA27D5}"/>
                  </a:ext>
                </a:extLst>
              </p:cNvPr>
              <p:cNvSpPr/>
              <p:nvPr/>
            </p:nvSpPr>
            <p:spPr>
              <a:xfrm>
                <a:off x="6066526" y="2699779"/>
                <a:ext cx="471575" cy="471575"/>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rgbClr val="FFFFFF">
                  <a:alpha val="100000"/>
                </a:srgbClr>
              </a:solidFill>
              <a:ln/>
            </p:spPr>
          </p:sp>
        </p:grpSp>
      </p:grpSp>
      <p:sp>
        <p:nvSpPr>
          <p:cNvPr id="32" name="AutoShape 4">
            <a:extLst>
              <a:ext uri="{FF2B5EF4-FFF2-40B4-BE49-F238E27FC236}">
                <a16:creationId xmlns:a16="http://schemas.microsoft.com/office/drawing/2014/main" id="{67C31B99-A824-D729-1D95-4142D70895DA}"/>
              </a:ext>
            </a:extLst>
          </p:cNvPr>
          <p:cNvSpPr/>
          <p:nvPr/>
        </p:nvSpPr>
        <p:spPr>
          <a:xfrm>
            <a:off x="-14491" y="-4901"/>
            <a:ext cx="10054643" cy="842151"/>
          </a:xfrm>
          <a:prstGeom prst="rect">
            <a:avLst/>
          </a:prstGeom>
          <a:noFill/>
          <a:ln/>
        </p:spPr>
        <p:txBody>
          <a:bodyPr vert="horz" wrap="square" lIns="115348" tIns="57626" rIns="115348" bIns="57626" rtlCol="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		</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满足</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晚期胰腺癌患者二线治疗的</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临床需求</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a:t>
            </a:r>
          </a:p>
          <a:p>
            <a:pPr marL="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		</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填补目录空白</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，医保和临床</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管理可控</a:t>
            </a:r>
          </a:p>
        </p:txBody>
      </p:sp>
      <p:sp>
        <p:nvSpPr>
          <p:cNvPr id="33" name="文本框 32">
            <a:extLst>
              <a:ext uri="{FF2B5EF4-FFF2-40B4-BE49-F238E27FC236}">
                <a16:creationId xmlns:a16="http://schemas.microsoft.com/office/drawing/2014/main" id="{F101B77B-5CED-2921-9D92-8422C6B65A09}"/>
              </a:ext>
            </a:extLst>
          </p:cNvPr>
          <p:cNvSpPr txBox="1"/>
          <p:nvPr/>
        </p:nvSpPr>
        <p:spPr>
          <a:xfrm>
            <a:off x="446749" y="159224"/>
            <a:ext cx="126469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公平性：</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43" name="组合 42">
            <a:extLst>
              <a:ext uri="{FF2B5EF4-FFF2-40B4-BE49-F238E27FC236}">
                <a16:creationId xmlns:a16="http://schemas.microsoft.com/office/drawing/2014/main" id="{73364D88-5A4F-7D38-7201-15C9D48FC6C1}"/>
              </a:ext>
            </a:extLst>
          </p:cNvPr>
          <p:cNvGrpSpPr/>
          <p:nvPr/>
        </p:nvGrpSpPr>
        <p:grpSpPr>
          <a:xfrm>
            <a:off x="6430288" y="4097675"/>
            <a:ext cx="4771112" cy="1800000"/>
            <a:chOff x="6390441" y="4111814"/>
            <a:chExt cx="4771112" cy="1800000"/>
          </a:xfrm>
        </p:grpSpPr>
        <p:grpSp>
          <p:nvGrpSpPr>
            <p:cNvPr id="40" name="组合 39">
              <a:extLst>
                <a:ext uri="{FF2B5EF4-FFF2-40B4-BE49-F238E27FC236}">
                  <a16:creationId xmlns:a16="http://schemas.microsoft.com/office/drawing/2014/main" id="{F3D0A643-77FF-A909-C576-AC8A31A4802E}"/>
                </a:ext>
              </a:extLst>
            </p:cNvPr>
            <p:cNvGrpSpPr/>
            <p:nvPr/>
          </p:nvGrpSpPr>
          <p:grpSpPr>
            <a:xfrm>
              <a:off x="6824250" y="4111814"/>
              <a:ext cx="4337303" cy="1800000"/>
              <a:chOff x="6824250" y="4111814"/>
              <a:chExt cx="4337303" cy="1800000"/>
            </a:xfrm>
          </p:grpSpPr>
          <p:sp>
            <p:nvSpPr>
              <p:cNvPr id="4" name="AutoShape 2">
                <a:extLst>
                  <a:ext uri="{FF2B5EF4-FFF2-40B4-BE49-F238E27FC236}">
                    <a16:creationId xmlns:a16="http://schemas.microsoft.com/office/drawing/2014/main" id="{1D3B40F6-0853-E848-72E5-5489359B4364}"/>
                  </a:ext>
                </a:extLst>
              </p:cNvPr>
              <p:cNvSpPr/>
              <p:nvPr/>
            </p:nvSpPr>
            <p:spPr>
              <a:xfrm>
                <a:off x="6824250" y="4111814"/>
                <a:ext cx="4320000" cy="1800000"/>
              </a:xfrm>
              <a:prstGeom prst="roundRect">
                <a:avLst>
                  <a:gd name="adj" fmla="val 12162"/>
                </a:avLst>
              </a:prstGeom>
              <a:solidFill>
                <a:schemeClr val="lt2">
                  <a:alpha val="8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12" name="TextBox 11">
                <a:extLst>
                  <a:ext uri="{FF2B5EF4-FFF2-40B4-BE49-F238E27FC236}">
                    <a16:creationId xmlns:a16="http://schemas.microsoft.com/office/drawing/2014/main" id="{7B58CF38-B8AF-9640-97AB-5FFDBC1DDA17}"/>
                  </a:ext>
                </a:extLst>
              </p:cNvPr>
              <p:cNvSpPr txBox="1"/>
              <p:nvPr/>
            </p:nvSpPr>
            <p:spPr>
              <a:xfrm>
                <a:off x="7302202" y="4916157"/>
                <a:ext cx="3859351" cy="816986"/>
              </a:xfrm>
              <a:prstGeom prst="rect">
                <a:avLst/>
              </a:prstGeom>
              <a:ln/>
            </p:spPr>
            <p:txBody>
              <a:bodyPr vert="horz" wrap="square" lIns="66008" tIns="33052" rIns="66008" bIns="33052"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目前其他二线治疗方案均为超适应症用药，</a:t>
                </a:r>
                <a:endParaRPr kumimoji="0" lang="en-US" altLang="zh-CN"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纳入本品后预计带来的医保增量支出可控</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endParaRPr>
              </a:p>
            </p:txBody>
          </p:sp>
          <p:sp>
            <p:nvSpPr>
              <p:cNvPr id="39" name="TextBox 10">
                <a:extLst>
                  <a:ext uri="{FF2B5EF4-FFF2-40B4-BE49-F238E27FC236}">
                    <a16:creationId xmlns:a16="http://schemas.microsoft.com/office/drawing/2014/main" id="{1ABF6084-3BEC-B841-A343-55274F995549}"/>
                  </a:ext>
                </a:extLst>
              </p:cNvPr>
              <p:cNvSpPr txBox="1"/>
              <p:nvPr/>
            </p:nvSpPr>
            <p:spPr>
              <a:xfrm>
                <a:off x="8011818" y="4202578"/>
                <a:ext cx="1988487" cy="490334"/>
              </a:xfrm>
              <a:prstGeom prst="rect">
                <a:avLst/>
              </a:prstGeom>
              <a:ln/>
            </p:spPr>
            <p:txBody>
              <a:bodyPr vert="horz" wrap="square" lIns="66008" tIns="33052" rIns="66008" bIns="33052"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5B2">
                        <a:alpha val="100000"/>
                      </a:srgbClr>
                    </a:solidFill>
                    <a:effectLst/>
                    <a:uLnTx/>
                    <a:uFillTx/>
                    <a:latin typeface="Microsoft Yahei"/>
                    <a:ea typeface="Microsoft Yahei"/>
                    <a:cs typeface="Microsoft Yahei"/>
                  </a:rPr>
                  <a:t>医保支出可控</a:t>
                </a:r>
              </a:p>
            </p:txBody>
          </p:sp>
        </p:grpSp>
        <p:grpSp>
          <p:nvGrpSpPr>
            <p:cNvPr id="37" name="组合 36">
              <a:extLst>
                <a:ext uri="{FF2B5EF4-FFF2-40B4-BE49-F238E27FC236}">
                  <a16:creationId xmlns:a16="http://schemas.microsoft.com/office/drawing/2014/main" id="{30AB486E-2A47-5F82-682E-6B39154EDB52}"/>
                </a:ext>
              </a:extLst>
            </p:cNvPr>
            <p:cNvGrpSpPr/>
            <p:nvPr/>
          </p:nvGrpSpPr>
          <p:grpSpPr>
            <a:xfrm>
              <a:off x="6390441" y="4622337"/>
              <a:ext cx="867618" cy="867618"/>
              <a:chOff x="6417282" y="4840461"/>
              <a:chExt cx="867618" cy="867618"/>
            </a:xfrm>
          </p:grpSpPr>
          <p:sp>
            <p:nvSpPr>
              <p:cNvPr id="27" name="AutoShape 22">
                <a:extLst>
                  <a:ext uri="{FF2B5EF4-FFF2-40B4-BE49-F238E27FC236}">
                    <a16:creationId xmlns:a16="http://schemas.microsoft.com/office/drawing/2014/main" id="{4AE69DBC-ED53-3C0A-6A6E-3A3EC9B96B3A}"/>
                  </a:ext>
                </a:extLst>
              </p:cNvPr>
              <p:cNvSpPr/>
              <p:nvPr/>
            </p:nvSpPr>
            <p:spPr>
              <a:xfrm>
                <a:off x="6417282" y="4840461"/>
                <a:ext cx="867618" cy="867618"/>
              </a:xfrm>
              <a:prstGeom prst="ellipse">
                <a:avLst/>
              </a:prstGeom>
              <a:solidFill>
                <a:srgbClr val="00A5B2"/>
              </a:solidFill>
              <a:ln/>
            </p:spPr>
          </p:sp>
          <p:sp>
            <p:nvSpPr>
              <p:cNvPr id="29" name="Freeform 24">
                <a:extLst>
                  <a:ext uri="{FF2B5EF4-FFF2-40B4-BE49-F238E27FC236}">
                    <a16:creationId xmlns:a16="http://schemas.microsoft.com/office/drawing/2014/main" id="{72CC2150-409D-887C-1740-66A63C2E74F4}"/>
                  </a:ext>
                </a:extLst>
              </p:cNvPr>
              <p:cNvSpPr/>
              <p:nvPr/>
            </p:nvSpPr>
            <p:spPr>
              <a:xfrm>
                <a:off x="6645299" y="5082303"/>
                <a:ext cx="411583" cy="383934"/>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rgbClr val="FFFFFF">
                  <a:alpha val="100000"/>
                </a:srgbClr>
              </a:solidFill>
              <a:ln/>
            </p:spPr>
          </p:sp>
        </p:grpSp>
      </p:grpSp>
    </p:spTree>
    <p:extLst>
      <p:ext uri="{BB962C8B-B14F-4D97-AF65-F5344CB8AC3E}">
        <p14:creationId xmlns:p14="http://schemas.microsoft.com/office/powerpoint/2010/main" val="322040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blip>
          <a:srcRect/>
          <a:stretch>
            <a:fillRect/>
          </a:stretch>
        </a:blipFill>
        <a:effectLst/>
      </p:bgPr>
    </p:bg>
    <p:spTree>
      <p:nvGrpSpPr>
        <p:cNvPr id="1" name="">
          <a:extLst>
            <a:ext uri="{FF2B5EF4-FFF2-40B4-BE49-F238E27FC236}">
              <a16:creationId xmlns:a16="http://schemas.microsoft.com/office/drawing/2014/main" id="{DB4E4A3C-B9FB-FF3A-75B7-C916ED410CCA}"/>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29705F2C-B66C-1A38-7F87-1C9B04AE0FE8}"/>
              </a:ext>
            </a:extLst>
          </p:cNvPr>
          <p:cNvSpPr txBox="1"/>
          <p:nvPr/>
        </p:nvSpPr>
        <p:spPr>
          <a:xfrm>
            <a:off x="248084" y="76200"/>
            <a:ext cx="1518432" cy="560062"/>
          </a:xfrm>
          <a:prstGeom prst="rect">
            <a:avLst/>
          </a:prstGeom>
          <a:ln/>
        </p:spPr>
        <p:txBody>
          <a:bodyPr vert="horz" wrap="square" lIns="123825" tIns="123825" rIns="57150" bIns="123825" rtlCol="0" anchor="ctr" anchorCtr="0">
            <a:no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2060"/>
                </a:solidFill>
                <a:effectLst/>
                <a:uLnTx/>
                <a:uFillTx/>
                <a:latin typeface="Microsoft Yahei"/>
                <a:ea typeface="Microsoft Yahei"/>
                <a:cs typeface="Microsoft Yahei"/>
              </a:rPr>
              <a:t>总结</a:t>
            </a:r>
            <a:endParaRPr kumimoji="0" lang="en-US" sz="3600" b="1" i="0" u="none" strike="noStrike" kern="1200" cap="none" spc="0" normalizeH="0" baseline="0" noProof="0" dirty="0">
              <a:ln>
                <a:noFill/>
              </a:ln>
              <a:solidFill>
                <a:srgbClr val="002060"/>
              </a:solidFill>
              <a:effectLst/>
              <a:uLnTx/>
              <a:uFillTx/>
              <a:latin typeface="Microsoft Yahei"/>
              <a:ea typeface="Microsoft Yahei"/>
              <a:cs typeface="Microsoft Yahei"/>
            </a:endParaRPr>
          </a:p>
        </p:txBody>
      </p:sp>
      <p:sp>
        <p:nvSpPr>
          <p:cNvPr id="12" name="矩形 11">
            <a:extLst>
              <a:ext uri="{FF2B5EF4-FFF2-40B4-BE49-F238E27FC236}">
                <a16:creationId xmlns:a16="http://schemas.microsoft.com/office/drawing/2014/main" id="{AA3A2CB4-015B-9A9D-FE2C-05633BF2F235}"/>
              </a:ext>
            </a:extLst>
          </p:cNvPr>
          <p:cNvSpPr/>
          <p:nvPr/>
        </p:nvSpPr>
        <p:spPr>
          <a:xfrm>
            <a:off x="182749" y="1724887"/>
            <a:ext cx="5913251" cy="4664904"/>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48" name="组合 47">
            <a:extLst>
              <a:ext uri="{FF2B5EF4-FFF2-40B4-BE49-F238E27FC236}">
                <a16:creationId xmlns:a16="http://schemas.microsoft.com/office/drawing/2014/main" id="{B1C25388-498C-B4F5-D40A-A8A3A8669ACF}"/>
              </a:ext>
            </a:extLst>
          </p:cNvPr>
          <p:cNvGrpSpPr/>
          <p:nvPr/>
        </p:nvGrpSpPr>
        <p:grpSpPr>
          <a:xfrm>
            <a:off x="1371600" y="942892"/>
            <a:ext cx="3473396" cy="730196"/>
            <a:chOff x="1365304" y="874186"/>
            <a:chExt cx="3473396" cy="730196"/>
          </a:xfrm>
        </p:grpSpPr>
        <p:sp>
          <p:nvSpPr>
            <p:cNvPr id="14" name="文本框 13">
              <a:extLst>
                <a:ext uri="{FF2B5EF4-FFF2-40B4-BE49-F238E27FC236}">
                  <a16:creationId xmlns:a16="http://schemas.microsoft.com/office/drawing/2014/main" id="{4E938C58-0081-C6B5-00F6-7091B8F62A31}"/>
                </a:ext>
              </a:extLst>
            </p:cNvPr>
            <p:cNvSpPr txBox="1"/>
            <p:nvPr/>
          </p:nvSpPr>
          <p:spPr>
            <a:xfrm>
              <a:off x="2095500" y="1001325"/>
              <a:ext cx="27432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建议</a:t>
              </a:r>
              <a:r>
                <a:rPr kumimoji="0" lang="zh-CN" altLang="en-US" sz="2800" b="1"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无参照药物</a:t>
              </a:r>
              <a:endParaRPr kumimoji="0" lang="zh-CN" altLang="en-US" sz="2000" b="1"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pic>
          <p:nvPicPr>
            <p:cNvPr id="17" name="图形 16" descr="药品 纯色填充">
              <a:extLst>
                <a:ext uri="{FF2B5EF4-FFF2-40B4-BE49-F238E27FC236}">
                  <a16:creationId xmlns:a16="http://schemas.microsoft.com/office/drawing/2014/main" id="{8BE70141-174A-8BCB-3B33-992791B02A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5304" y="874186"/>
              <a:ext cx="730196" cy="730196"/>
            </a:xfrm>
            <a:prstGeom prst="rect">
              <a:avLst/>
            </a:prstGeom>
          </p:spPr>
        </p:pic>
      </p:grpSp>
      <p:grpSp>
        <p:nvGrpSpPr>
          <p:cNvPr id="33" name="组合 32">
            <a:extLst>
              <a:ext uri="{FF2B5EF4-FFF2-40B4-BE49-F238E27FC236}">
                <a16:creationId xmlns:a16="http://schemas.microsoft.com/office/drawing/2014/main" id="{6DC81A73-8767-7D49-D83B-0AAAA1E056FD}"/>
              </a:ext>
            </a:extLst>
          </p:cNvPr>
          <p:cNvGrpSpPr/>
          <p:nvPr/>
        </p:nvGrpSpPr>
        <p:grpSpPr>
          <a:xfrm>
            <a:off x="6334740" y="1724887"/>
            <a:ext cx="6087365" cy="4664904"/>
            <a:chOff x="381001" y="1659696"/>
            <a:chExt cx="6087365" cy="4664904"/>
          </a:xfrm>
        </p:grpSpPr>
        <p:sp>
          <p:nvSpPr>
            <p:cNvPr id="34" name="矩形 33">
              <a:extLst>
                <a:ext uri="{FF2B5EF4-FFF2-40B4-BE49-F238E27FC236}">
                  <a16:creationId xmlns:a16="http://schemas.microsoft.com/office/drawing/2014/main" id="{E223576B-F52F-FA3F-E1A6-711A2BAD7E39}"/>
                </a:ext>
              </a:extLst>
            </p:cNvPr>
            <p:cNvSpPr/>
            <p:nvPr/>
          </p:nvSpPr>
          <p:spPr>
            <a:xfrm>
              <a:off x="381001" y="1659696"/>
              <a:ext cx="5674512" cy="4664904"/>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5" name="矩形: 圆角 34">
              <a:extLst>
                <a:ext uri="{FF2B5EF4-FFF2-40B4-BE49-F238E27FC236}">
                  <a16:creationId xmlns:a16="http://schemas.microsoft.com/office/drawing/2014/main" id="{43FF4555-1081-DABE-F945-F663CF5FCDD8}"/>
                </a:ext>
              </a:extLst>
            </p:cNvPr>
            <p:cNvSpPr/>
            <p:nvPr/>
          </p:nvSpPr>
          <p:spPr>
            <a:xfrm>
              <a:off x="432238" y="2022693"/>
              <a:ext cx="1865639" cy="5040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填补</a:t>
              </a: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目录空白</a:t>
              </a:r>
              <a:endPar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6" name="文本框 35">
              <a:extLst>
                <a:ext uri="{FF2B5EF4-FFF2-40B4-BE49-F238E27FC236}">
                  <a16:creationId xmlns:a16="http://schemas.microsoft.com/office/drawing/2014/main" id="{5C658941-7EBF-0538-261F-FBCABA9B06A1}"/>
                </a:ext>
              </a:extLst>
            </p:cNvPr>
            <p:cNvSpPr txBox="1"/>
            <p:nvPr/>
          </p:nvSpPr>
          <p:spPr>
            <a:xfrm>
              <a:off x="2381157" y="2076109"/>
              <a:ext cx="3582979" cy="3774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填补</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吉西他滨经治胰腺癌二线方案</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目录空白</a:t>
              </a:r>
            </a:p>
          </p:txBody>
        </p:sp>
        <p:sp>
          <p:nvSpPr>
            <p:cNvPr id="37" name="矩形: 圆角 36">
              <a:extLst>
                <a:ext uri="{FF2B5EF4-FFF2-40B4-BE49-F238E27FC236}">
                  <a16:creationId xmlns:a16="http://schemas.microsoft.com/office/drawing/2014/main" id="{66DF64D0-20A2-4100-FBBB-F3AB24840731}"/>
                </a:ext>
              </a:extLst>
            </p:cNvPr>
            <p:cNvSpPr/>
            <p:nvPr/>
          </p:nvSpPr>
          <p:spPr>
            <a:xfrm>
              <a:off x="434743" y="2870228"/>
              <a:ext cx="1865639" cy="5040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突破性创新</a:t>
              </a:r>
            </a:p>
          </p:txBody>
        </p:sp>
        <p:sp>
          <p:nvSpPr>
            <p:cNvPr id="38" name="矩形: 圆角 37">
              <a:extLst>
                <a:ext uri="{FF2B5EF4-FFF2-40B4-BE49-F238E27FC236}">
                  <a16:creationId xmlns:a16="http://schemas.microsoft.com/office/drawing/2014/main" id="{BA2210A8-3825-3F99-F221-E03D28AB1204}"/>
                </a:ext>
              </a:extLst>
            </p:cNvPr>
            <p:cNvSpPr/>
            <p:nvPr/>
          </p:nvSpPr>
          <p:spPr>
            <a:xfrm>
              <a:off x="434744" y="5412833"/>
              <a:ext cx="1861070" cy="5040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指南</a:t>
              </a:r>
              <a:r>
                <a:rPr kumimoji="0" lang="zh-CN" altLang="en-US"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首选</a:t>
              </a: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推荐</a:t>
              </a:r>
              <a:endPar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9" name="文本框 38">
              <a:extLst>
                <a:ext uri="{FF2B5EF4-FFF2-40B4-BE49-F238E27FC236}">
                  <a16:creationId xmlns:a16="http://schemas.microsoft.com/office/drawing/2014/main" id="{D515BA94-B1EC-EBF1-ED97-096554A3EB50}"/>
                </a:ext>
              </a:extLst>
            </p:cNvPr>
            <p:cNvSpPr txBox="1"/>
            <p:nvPr/>
          </p:nvSpPr>
          <p:spPr>
            <a:xfrm>
              <a:off x="2381157" y="5479128"/>
              <a:ext cx="4087209" cy="3774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转移性胰腺癌二线治疗</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首选</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方案（</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Ⅰ</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级推荐）</a:t>
              </a:r>
              <a:endPar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0" name="矩形: 圆角 39">
              <a:extLst>
                <a:ext uri="{FF2B5EF4-FFF2-40B4-BE49-F238E27FC236}">
                  <a16:creationId xmlns:a16="http://schemas.microsoft.com/office/drawing/2014/main" id="{01CE4F12-DA22-1B2E-FD34-34D071964B2B}"/>
                </a:ext>
              </a:extLst>
            </p:cNvPr>
            <p:cNvSpPr/>
            <p:nvPr/>
          </p:nvSpPr>
          <p:spPr>
            <a:xfrm>
              <a:off x="444629" y="3717763"/>
              <a:ext cx="1851184" cy="5040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有效性</a:t>
              </a: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显著</a:t>
              </a:r>
              <a:endPar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1" name="文本框 40">
              <a:extLst>
                <a:ext uri="{FF2B5EF4-FFF2-40B4-BE49-F238E27FC236}">
                  <a16:creationId xmlns:a16="http://schemas.microsoft.com/office/drawing/2014/main" id="{161FA4ED-BD11-975A-03FF-7F9FA62AC77C}"/>
                </a:ext>
              </a:extLst>
            </p:cNvPr>
            <p:cNvSpPr txBox="1"/>
            <p:nvPr/>
          </p:nvSpPr>
          <p:spPr>
            <a:xfrm>
              <a:off x="2389624" y="3855847"/>
              <a:ext cx="3609731" cy="3103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OS</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PFS</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显著改善</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矩形: 圆角 41">
              <a:extLst>
                <a:ext uri="{FF2B5EF4-FFF2-40B4-BE49-F238E27FC236}">
                  <a16:creationId xmlns:a16="http://schemas.microsoft.com/office/drawing/2014/main" id="{B3573654-68EF-D6E0-F795-6315DFB4FB61}"/>
                </a:ext>
              </a:extLst>
            </p:cNvPr>
            <p:cNvSpPr/>
            <p:nvPr/>
          </p:nvSpPr>
          <p:spPr>
            <a:xfrm>
              <a:off x="434743" y="4565298"/>
              <a:ext cx="1861070" cy="5040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安全性</a:t>
              </a: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更优</a:t>
              </a:r>
              <a:endPar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3" name="文本框 42">
              <a:extLst>
                <a:ext uri="{FF2B5EF4-FFF2-40B4-BE49-F238E27FC236}">
                  <a16:creationId xmlns:a16="http://schemas.microsoft.com/office/drawing/2014/main" id="{1786D852-7D32-D0A5-F67E-D38E5F970254}"/>
                </a:ext>
              </a:extLst>
            </p:cNvPr>
            <p:cNvSpPr txBox="1"/>
            <p:nvPr/>
          </p:nvSpPr>
          <p:spPr>
            <a:xfrm>
              <a:off x="2389624" y="4681901"/>
              <a:ext cx="376572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更</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安全可控</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显著降低不良反应</a:t>
              </a:r>
            </a:p>
          </p:txBody>
        </p:sp>
        <p:sp>
          <p:nvSpPr>
            <p:cNvPr id="44" name="文本框 43">
              <a:extLst>
                <a:ext uri="{FF2B5EF4-FFF2-40B4-BE49-F238E27FC236}">
                  <a16:creationId xmlns:a16="http://schemas.microsoft.com/office/drawing/2014/main" id="{94893570-69A3-3D2C-653B-C169E9233499}"/>
                </a:ext>
              </a:extLst>
            </p:cNvPr>
            <p:cNvSpPr txBox="1"/>
            <p:nvPr/>
          </p:nvSpPr>
          <p:spPr>
            <a:xfrm>
              <a:off x="2381157" y="2918979"/>
              <a:ext cx="3229550" cy="704232"/>
            </a:xfrm>
            <a:prstGeom prst="rect">
              <a:avLst/>
            </a:prstGeom>
            <a:noFill/>
          </p:spPr>
          <p:txBody>
            <a:bodyPr wrap="square">
              <a:spAutoFit/>
            </a:bodyPr>
            <a:lstStyle/>
            <a:p>
              <a:pPr lvl="0">
                <a:lnSpc>
                  <a:spcPct val="150000"/>
                </a:lnSpc>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创新脂质体递送系统，</a:t>
              </a:r>
              <a:r>
                <a:rPr lang="zh-CN" altLang="en-US" sz="1400" b="1" dirty="0">
                  <a:latin typeface="Microsoft YaHei"/>
                  <a:ea typeface="Microsoft YaHei"/>
                  <a:cs typeface="Microsoft YaHei"/>
                </a:rPr>
                <a:t>稳定性高、被动靶向、体内长循环、</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增效减毒</a:t>
              </a:r>
              <a:endParaRPr kumimoji="0" lang="zh-CN" altLang="en-US" sz="1400" b="0"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endParaRPr>
            </a:p>
          </p:txBody>
        </p:sp>
      </p:grpSp>
      <p:grpSp>
        <p:nvGrpSpPr>
          <p:cNvPr id="49" name="组合 48">
            <a:extLst>
              <a:ext uri="{FF2B5EF4-FFF2-40B4-BE49-F238E27FC236}">
                <a16:creationId xmlns:a16="http://schemas.microsoft.com/office/drawing/2014/main" id="{0BFE8E89-E399-E2DB-394A-AC106615343F}"/>
              </a:ext>
            </a:extLst>
          </p:cNvPr>
          <p:cNvGrpSpPr/>
          <p:nvPr/>
        </p:nvGrpSpPr>
        <p:grpSpPr>
          <a:xfrm>
            <a:off x="7162800" y="959748"/>
            <a:ext cx="3733800" cy="740353"/>
            <a:chOff x="6647452" y="916201"/>
            <a:chExt cx="3733800" cy="740353"/>
          </a:xfrm>
        </p:grpSpPr>
        <p:sp>
          <p:nvSpPr>
            <p:cNvPr id="45" name="文本框 44">
              <a:extLst>
                <a:ext uri="{FF2B5EF4-FFF2-40B4-BE49-F238E27FC236}">
                  <a16:creationId xmlns:a16="http://schemas.microsoft.com/office/drawing/2014/main" id="{2194F89D-39E0-591B-5388-4A2194C1BD1D}"/>
                </a:ext>
              </a:extLst>
            </p:cNvPr>
            <p:cNvSpPr txBox="1"/>
            <p:nvPr/>
          </p:nvSpPr>
          <p:spPr>
            <a:xfrm>
              <a:off x="7638052" y="1002089"/>
              <a:ext cx="27432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建议</a:t>
              </a:r>
              <a:r>
                <a:rPr kumimoji="0" lang="zh-CN" altLang="en-US" sz="2800" b="1"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rPr>
                <a:t>评级为突破</a:t>
              </a:r>
              <a:endParaRPr kumimoji="0" lang="zh-CN" altLang="en-US" sz="2000" b="1" i="0" u="none" strike="noStrike" kern="1200" cap="none" spc="0" normalizeH="0" baseline="0" noProof="0" dirty="0">
                <a:ln>
                  <a:noFill/>
                </a:ln>
                <a:solidFill>
                  <a:srgbClr val="4472C4">
                    <a:lumMod val="50000"/>
                  </a:srgbClr>
                </a:solidFill>
                <a:effectLst/>
                <a:uLnTx/>
                <a:uFillTx/>
                <a:latin typeface="微软雅黑" panose="020B0503020204020204" pitchFamily="34" charset="-122"/>
                <a:ea typeface="微软雅黑" panose="020B0503020204020204" pitchFamily="34" charset="-122"/>
                <a:cs typeface="+mn-cs"/>
              </a:endParaRPr>
            </a:p>
          </p:txBody>
        </p:sp>
        <p:pic>
          <p:nvPicPr>
            <p:cNvPr id="47" name="图形 46" descr="业务增长 纯色填充">
              <a:extLst>
                <a:ext uri="{FF2B5EF4-FFF2-40B4-BE49-F238E27FC236}">
                  <a16:creationId xmlns:a16="http://schemas.microsoft.com/office/drawing/2014/main" id="{CE244B08-8702-19C4-F0C5-715DB3936B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7452" y="916201"/>
              <a:ext cx="740353" cy="740353"/>
            </a:xfrm>
            <a:prstGeom prst="rect">
              <a:avLst/>
            </a:prstGeom>
          </p:spPr>
        </p:pic>
      </p:grpSp>
      <p:sp>
        <p:nvSpPr>
          <p:cNvPr id="13" name="矩形: 圆角 12">
            <a:extLst>
              <a:ext uri="{FF2B5EF4-FFF2-40B4-BE49-F238E27FC236}">
                <a16:creationId xmlns:a16="http://schemas.microsoft.com/office/drawing/2014/main" id="{CAB500F9-163A-4B75-2D31-5D6E7776D69D}"/>
              </a:ext>
            </a:extLst>
          </p:cNvPr>
          <p:cNvSpPr/>
          <p:nvPr/>
        </p:nvSpPr>
        <p:spPr>
          <a:xfrm>
            <a:off x="211813" y="2065276"/>
            <a:ext cx="1922666"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无</a:t>
            </a: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同适应症药物</a:t>
            </a:r>
          </a:p>
        </p:txBody>
      </p:sp>
      <p:sp>
        <p:nvSpPr>
          <p:cNvPr id="15" name="文本框 14">
            <a:extLst>
              <a:ext uri="{FF2B5EF4-FFF2-40B4-BE49-F238E27FC236}">
                <a16:creationId xmlns:a16="http://schemas.microsoft.com/office/drawing/2014/main" id="{7C252E60-F52E-B871-597F-1566810EF93C}"/>
              </a:ext>
            </a:extLst>
          </p:cNvPr>
          <p:cNvSpPr txBox="1"/>
          <p:nvPr/>
        </p:nvSpPr>
        <p:spPr>
          <a:xfrm>
            <a:off x="2286001" y="2019788"/>
            <a:ext cx="3824804" cy="70057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伊立替康脂质体是我国</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首个获批</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转移性胰腺癌的二线治疗药物</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矩形: 圆角 17">
            <a:extLst>
              <a:ext uri="{FF2B5EF4-FFF2-40B4-BE49-F238E27FC236}">
                <a16:creationId xmlns:a16="http://schemas.microsoft.com/office/drawing/2014/main" id="{4C011F47-814E-C98F-7330-6A0D627E5B13}"/>
              </a:ext>
            </a:extLst>
          </p:cNvPr>
          <p:cNvSpPr/>
          <p:nvPr/>
        </p:nvSpPr>
        <p:spPr>
          <a:xfrm>
            <a:off x="211813" y="2897686"/>
            <a:ext cx="1922666"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无</a:t>
            </a: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临床试验对照药物</a:t>
            </a:r>
          </a:p>
        </p:txBody>
      </p:sp>
      <p:sp>
        <p:nvSpPr>
          <p:cNvPr id="20" name="矩形: 圆角 19">
            <a:extLst>
              <a:ext uri="{FF2B5EF4-FFF2-40B4-BE49-F238E27FC236}">
                <a16:creationId xmlns:a16="http://schemas.microsoft.com/office/drawing/2014/main" id="{D4DDFE6E-5B67-C185-F1EC-81D564B97346}"/>
              </a:ext>
            </a:extLst>
          </p:cNvPr>
          <p:cNvSpPr/>
          <p:nvPr/>
        </p:nvSpPr>
        <p:spPr>
          <a:xfrm>
            <a:off x="211813" y="3761650"/>
            <a:ext cx="1922666"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国外采用</a:t>
            </a: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空白参照</a:t>
            </a:r>
          </a:p>
        </p:txBody>
      </p:sp>
      <p:sp>
        <p:nvSpPr>
          <p:cNvPr id="21" name="文本框 20">
            <a:extLst>
              <a:ext uri="{FF2B5EF4-FFF2-40B4-BE49-F238E27FC236}">
                <a16:creationId xmlns:a16="http://schemas.microsoft.com/office/drawing/2014/main" id="{119B0CE9-6283-3EF4-791D-103D62AC2251}"/>
              </a:ext>
            </a:extLst>
          </p:cNvPr>
          <p:cNvSpPr txBox="1"/>
          <p:nvPr/>
        </p:nvSpPr>
        <p:spPr>
          <a:xfrm>
            <a:off x="2286000" y="3877745"/>
            <a:ext cx="3528060" cy="3774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域外国家（英国）准入时</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采用空白对照</a:t>
            </a:r>
            <a:r>
              <a:rPr kumimoji="0" lang="en-US" altLang="zh-CN" sz="1400" b="1" i="0" u="none" strike="noStrike" kern="120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en-US" altLang="zh-CN" sz="14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矩形: 圆角 21">
            <a:extLst>
              <a:ext uri="{FF2B5EF4-FFF2-40B4-BE49-F238E27FC236}">
                <a16:creationId xmlns:a16="http://schemas.microsoft.com/office/drawing/2014/main" id="{3F14F083-D197-B578-46EB-B0D6C4003CFE}"/>
              </a:ext>
            </a:extLst>
          </p:cNvPr>
          <p:cNvSpPr/>
          <p:nvPr/>
        </p:nvSpPr>
        <p:spPr>
          <a:xfrm>
            <a:off x="213337" y="4605587"/>
            <a:ext cx="1920263"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指南</a:t>
            </a: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首选</a:t>
            </a: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推荐疗法</a:t>
            </a:r>
          </a:p>
        </p:txBody>
      </p:sp>
      <p:sp>
        <p:nvSpPr>
          <p:cNvPr id="23" name="文本框 22">
            <a:extLst>
              <a:ext uri="{FF2B5EF4-FFF2-40B4-BE49-F238E27FC236}">
                <a16:creationId xmlns:a16="http://schemas.microsoft.com/office/drawing/2014/main" id="{CF4BA72C-C22E-7E22-C5A5-2A6B4BB4FEB0}"/>
              </a:ext>
            </a:extLst>
          </p:cNvPr>
          <p:cNvSpPr txBox="1"/>
          <p:nvPr/>
        </p:nvSpPr>
        <p:spPr>
          <a:xfrm>
            <a:off x="2286000" y="4648777"/>
            <a:ext cx="39554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CSCO/NCCN</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等权威指南</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首选推荐</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伊立替康脂质体</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+5-FU/LV</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方案</a:t>
            </a:r>
            <a:r>
              <a:rPr kumimoji="0" lang="en-US" altLang="zh-CN" sz="14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3,4</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文本框 23">
            <a:extLst>
              <a:ext uri="{FF2B5EF4-FFF2-40B4-BE49-F238E27FC236}">
                <a16:creationId xmlns:a16="http://schemas.microsoft.com/office/drawing/2014/main" id="{C365AE39-C67C-B199-9418-6BBE69395E27}"/>
              </a:ext>
            </a:extLst>
          </p:cNvPr>
          <p:cNvSpPr txBox="1"/>
          <p:nvPr/>
        </p:nvSpPr>
        <p:spPr>
          <a:xfrm>
            <a:off x="2286001" y="3013781"/>
            <a:ext cx="3603934" cy="3774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注册</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III</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期临床研究</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采取空白对照</a:t>
            </a:r>
            <a:r>
              <a:rPr kumimoji="0" lang="en-US" altLang="zh-CN" sz="14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矩形: 圆角 24">
            <a:extLst>
              <a:ext uri="{FF2B5EF4-FFF2-40B4-BE49-F238E27FC236}">
                <a16:creationId xmlns:a16="http://schemas.microsoft.com/office/drawing/2014/main" id="{7062D5D2-AC62-D380-F7BD-75575DCEF628}"/>
              </a:ext>
            </a:extLst>
          </p:cNvPr>
          <p:cNvSpPr/>
          <p:nvPr/>
        </p:nvSpPr>
        <p:spPr>
          <a:xfrm>
            <a:off x="213337" y="5509967"/>
            <a:ext cx="1920263"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获得</a:t>
            </a: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特殊审评</a:t>
            </a: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资格</a:t>
            </a:r>
          </a:p>
        </p:txBody>
      </p:sp>
      <p:sp>
        <p:nvSpPr>
          <p:cNvPr id="26" name="文本框 25">
            <a:extLst>
              <a:ext uri="{FF2B5EF4-FFF2-40B4-BE49-F238E27FC236}">
                <a16:creationId xmlns:a16="http://schemas.microsoft.com/office/drawing/2014/main" id="{0008982B-58FE-756B-7FA0-505BE5C61191}"/>
              </a:ext>
            </a:extLst>
          </p:cNvPr>
          <p:cNvSpPr txBox="1"/>
          <p:nvPr/>
        </p:nvSpPr>
        <p:spPr>
          <a:xfrm>
            <a:off x="2286001" y="5553157"/>
            <a:ext cx="374860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FDA</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授予伊立替康脂质体注射液</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优先审评</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与</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孤儿药资格认定</a:t>
            </a:r>
          </a:p>
        </p:txBody>
      </p:sp>
      <p:sp>
        <p:nvSpPr>
          <p:cNvPr id="2" name="文本框 1">
            <a:extLst>
              <a:ext uri="{FF2B5EF4-FFF2-40B4-BE49-F238E27FC236}">
                <a16:creationId xmlns:a16="http://schemas.microsoft.com/office/drawing/2014/main" id="{3C483F46-59F5-F6F3-6B3E-1AE1C86BAF47}"/>
              </a:ext>
            </a:extLst>
          </p:cNvPr>
          <p:cNvSpPr txBox="1"/>
          <p:nvPr/>
        </p:nvSpPr>
        <p:spPr>
          <a:xfrm>
            <a:off x="433905" y="6371458"/>
            <a:ext cx="11353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Wang-Gillam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A,et</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Nanoliposomal</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irinotecan with fluorouracil and folinic acid in metastatic pancreatic cancer after previous gemcitabine-based therapy (NAPOLI-1): a global,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randomised</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open-label, phase 3 trial. Lancet. 2016 Feb 6;387(10018):545-557.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英国 伊立替康脂质体</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NICE</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报告 </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https://www.nice.org.uk/guidance/ta440/documents/appraisal-consultation-document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中国临床肿瘤学会</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胰腺癌诊疗指南（</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2024</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.http://meeting.csco.org.cn/pdf/web/</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viewer.html?file</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=/Upload/Periodical/20240813112958.pdf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 NCCN Clinical Practice Guidelines in Oncology. Pancreatic adenocarcinoma (version 2.2025)https://www.nccn.org/guidelines/guidelines-detail?category=1&amp;id=1455</a:t>
            </a:r>
          </a:p>
        </p:txBody>
      </p:sp>
      <p:pic>
        <p:nvPicPr>
          <p:cNvPr id="3" name="图片 2">
            <a:extLst>
              <a:ext uri="{FF2B5EF4-FFF2-40B4-BE49-F238E27FC236}">
                <a16:creationId xmlns:a16="http://schemas.microsoft.com/office/drawing/2014/main" id="{E303736D-1E56-1E0D-5566-886086CDF4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spTree>
    <p:extLst>
      <p:ext uri="{BB962C8B-B14F-4D97-AF65-F5344CB8AC3E}">
        <p14:creationId xmlns:p14="http://schemas.microsoft.com/office/powerpoint/2010/main" val="252988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156FB1B-19B1-A737-DDF5-DEB2F82AE65C}"/>
              </a:ext>
            </a:extLst>
          </p:cNvPr>
          <p:cNvSpPr/>
          <p:nvPr/>
        </p:nvSpPr>
        <p:spPr>
          <a:xfrm>
            <a:off x="777240" y="1242696"/>
            <a:ext cx="10637520" cy="5105400"/>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标题 1">
            <a:extLst>
              <a:ext uri="{FF2B5EF4-FFF2-40B4-BE49-F238E27FC236}">
                <a16:creationId xmlns:a16="http://schemas.microsoft.com/office/drawing/2014/main" id="{C4182BFD-E8E1-290E-86CD-98B374D13BDA}"/>
              </a:ext>
            </a:extLst>
          </p:cNvPr>
          <p:cNvSpPr>
            <a:spLocks noGrp="1"/>
          </p:cNvSpPr>
          <p:nvPr>
            <p:ph type="title"/>
          </p:nvPr>
        </p:nvSpPr>
        <p:spPr>
          <a:xfrm>
            <a:off x="1524000" y="228600"/>
            <a:ext cx="1613338" cy="834783"/>
          </a:xfrm>
        </p:spPr>
        <p:txBody>
          <a:bodyPr>
            <a:normAutofit/>
          </a:bodyPr>
          <a:lstStyle/>
          <a:p>
            <a:r>
              <a:rPr lang="zh-CN" altLang="en-US" sz="4000" b="1" dirty="0">
                <a:solidFill>
                  <a:srgbClr val="00A5B2"/>
                </a:solidFill>
                <a:latin typeface="微软雅黑" panose="020B0503020204020204" pitchFamily="34" charset="-122"/>
                <a:ea typeface="微软雅黑" panose="020B0503020204020204" pitchFamily="34" charset="-122"/>
              </a:rPr>
              <a:t>目  录</a:t>
            </a:r>
          </a:p>
        </p:txBody>
      </p:sp>
      <p:grpSp>
        <p:nvGrpSpPr>
          <p:cNvPr id="7" name="组合 6">
            <a:extLst>
              <a:ext uri="{FF2B5EF4-FFF2-40B4-BE49-F238E27FC236}">
                <a16:creationId xmlns:a16="http://schemas.microsoft.com/office/drawing/2014/main" id="{39A2749B-EDD6-4120-92CC-ACFD8290A06E}"/>
              </a:ext>
            </a:extLst>
          </p:cNvPr>
          <p:cNvGrpSpPr/>
          <p:nvPr/>
        </p:nvGrpSpPr>
        <p:grpSpPr>
          <a:xfrm>
            <a:off x="990783" y="1666240"/>
            <a:ext cx="3048000" cy="4346817"/>
            <a:chOff x="2778206" y="807413"/>
            <a:chExt cx="3048000" cy="4346817"/>
          </a:xfrm>
          <a:effectLst>
            <a:outerShdw blurRad="50800" dist="38100" dir="2700000" algn="tl" rotWithShape="0">
              <a:prstClr val="black">
                <a:alpha val="40000"/>
              </a:prstClr>
            </a:outerShdw>
          </a:effectLst>
        </p:grpSpPr>
        <p:sp>
          <p:nvSpPr>
            <p:cNvPr id="4" name="矩形: 圆角 3">
              <a:extLst>
                <a:ext uri="{FF2B5EF4-FFF2-40B4-BE49-F238E27FC236}">
                  <a16:creationId xmlns:a16="http://schemas.microsoft.com/office/drawing/2014/main" id="{9B6FBE9F-728C-CA1F-B009-D67F388EF5D2}"/>
                </a:ext>
              </a:extLst>
            </p:cNvPr>
            <p:cNvSpPr/>
            <p:nvPr/>
          </p:nvSpPr>
          <p:spPr>
            <a:xfrm>
              <a:off x="3036439" y="807413"/>
              <a:ext cx="2789767" cy="524933"/>
            </a:xfrm>
            <a:prstGeom prst="roundRect">
              <a:avLst/>
            </a:prstGeom>
            <a:solidFill>
              <a:srgbClr val="00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药品基本信息</a:t>
              </a:r>
            </a:p>
          </p:txBody>
        </p:sp>
        <p:sp>
          <p:nvSpPr>
            <p:cNvPr id="5" name="椭圆 4">
              <a:extLst>
                <a:ext uri="{FF2B5EF4-FFF2-40B4-BE49-F238E27FC236}">
                  <a16:creationId xmlns:a16="http://schemas.microsoft.com/office/drawing/2014/main" id="{43FC35BB-E607-AF05-CD4C-EBBC5DEF4414}"/>
                </a:ext>
              </a:extLst>
            </p:cNvPr>
            <p:cNvSpPr/>
            <p:nvPr/>
          </p:nvSpPr>
          <p:spPr>
            <a:xfrm>
              <a:off x="2778206" y="807413"/>
              <a:ext cx="516466" cy="524933"/>
            </a:xfrm>
            <a:prstGeom prst="ellipse">
              <a:avLst/>
            </a:prstGeom>
            <a:solidFill>
              <a:srgbClr val="00A5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圆角 7">
              <a:extLst>
                <a:ext uri="{FF2B5EF4-FFF2-40B4-BE49-F238E27FC236}">
                  <a16:creationId xmlns:a16="http://schemas.microsoft.com/office/drawing/2014/main" id="{21EC73AF-9DEA-512E-7CF0-BDE715B03E79}"/>
                </a:ext>
              </a:extLst>
            </p:cNvPr>
            <p:cNvSpPr/>
            <p:nvPr/>
          </p:nvSpPr>
          <p:spPr>
            <a:xfrm>
              <a:off x="3036439" y="2752959"/>
              <a:ext cx="2789767" cy="524933"/>
            </a:xfrm>
            <a:prstGeom prst="roundRect">
              <a:avLst/>
            </a:prstGeom>
            <a:solidFill>
              <a:srgbClr val="00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安全性</a:t>
              </a:r>
            </a:p>
          </p:txBody>
        </p:sp>
        <p:sp>
          <p:nvSpPr>
            <p:cNvPr id="10" name="椭圆 9">
              <a:extLst>
                <a:ext uri="{FF2B5EF4-FFF2-40B4-BE49-F238E27FC236}">
                  <a16:creationId xmlns:a16="http://schemas.microsoft.com/office/drawing/2014/main" id="{E8B1B838-EEF7-4C6C-3492-17BE53B45239}"/>
                </a:ext>
              </a:extLst>
            </p:cNvPr>
            <p:cNvSpPr/>
            <p:nvPr/>
          </p:nvSpPr>
          <p:spPr>
            <a:xfrm>
              <a:off x="2778206" y="2752959"/>
              <a:ext cx="516466" cy="524933"/>
            </a:xfrm>
            <a:prstGeom prst="ellipse">
              <a:avLst/>
            </a:prstGeom>
            <a:solidFill>
              <a:srgbClr val="00A5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a:extLst>
                <a:ext uri="{FF2B5EF4-FFF2-40B4-BE49-F238E27FC236}">
                  <a16:creationId xmlns:a16="http://schemas.microsoft.com/office/drawing/2014/main" id="{94A63517-EE02-4F55-B43A-D529C61C732D}"/>
                </a:ext>
              </a:extLst>
            </p:cNvPr>
            <p:cNvGrpSpPr/>
            <p:nvPr/>
          </p:nvGrpSpPr>
          <p:grpSpPr>
            <a:xfrm>
              <a:off x="2778206" y="1761375"/>
              <a:ext cx="3048000" cy="524933"/>
              <a:chOff x="7097730" y="807413"/>
              <a:chExt cx="3048000" cy="524933"/>
            </a:xfrm>
          </p:grpSpPr>
          <p:sp>
            <p:nvSpPr>
              <p:cNvPr id="13" name="矩形: 圆角 12">
                <a:extLst>
                  <a:ext uri="{FF2B5EF4-FFF2-40B4-BE49-F238E27FC236}">
                    <a16:creationId xmlns:a16="http://schemas.microsoft.com/office/drawing/2014/main" id="{CC378115-4C13-20A6-95CD-A26FCF3BEEE1}"/>
                  </a:ext>
                </a:extLst>
              </p:cNvPr>
              <p:cNvSpPr/>
              <p:nvPr/>
            </p:nvSpPr>
            <p:spPr>
              <a:xfrm>
                <a:off x="7355963" y="807413"/>
                <a:ext cx="2789767" cy="524933"/>
              </a:xfrm>
              <a:prstGeom prst="roundRect">
                <a:avLst/>
              </a:prstGeom>
              <a:solidFill>
                <a:srgbClr val="00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有效性</a:t>
                </a:r>
              </a:p>
            </p:txBody>
          </p:sp>
          <p:sp>
            <p:nvSpPr>
              <p:cNvPr id="14" name="椭圆 13">
                <a:extLst>
                  <a:ext uri="{FF2B5EF4-FFF2-40B4-BE49-F238E27FC236}">
                    <a16:creationId xmlns:a16="http://schemas.microsoft.com/office/drawing/2014/main" id="{C88E3E41-3882-81A0-A643-645509C636A7}"/>
                  </a:ext>
                </a:extLst>
              </p:cNvPr>
              <p:cNvSpPr/>
              <p:nvPr/>
            </p:nvSpPr>
            <p:spPr>
              <a:xfrm>
                <a:off x="7097730" y="807413"/>
                <a:ext cx="516466" cy="524933"/>
              </a:xfrm>
              <a:prstGeom prst="ellipse">
                <a:avLst/>
              </a:prstGeom>
              <a:solidFill>
                <a:srgbClr val="00A5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矩形: 圆角 14">
              <a:extLst>
                <a:ext uri="{FF2B5EF4-FFF2-40B4-BE49-F238E27FC236}">
                  <a16:creationId xmlns:a16="http://schemas.microsoft.com/office/drawing/2014/main" id="{053D6CDD-29F2-619D-210D-845FD3BCD8C8}"/>
                </a:ext>
              </a:extLst>
            </p:cNvPr>
            <p:cNvSpPr/>
            <p:nvPr/>
          </p:nvSpPr>
          <p:spPr>
            <a:xfrm>
              <a:off x="3036439" y="4629297"/>
              <a:ext cx="2789767" cy="524933"/>
            </a:xfrm>
            <a:prstGeom prst="roundRect">
              <a:avLst/>
            </a:prstGeom>
            <a:solidFill>
              <a:srgbClr val="00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公平性</a:t>
              </a:r>
            </a:p>
          </p:txBody>
        </p:sp>
        <p:sp>
          <p:nvSpPr>
            <p:cNvPr id="16" name="椭圆 15">
              <a:extLst>
                <a:ext uri="{FF2B5EF4-FFF2-40B4-BE49-F238E27FC236}">
                  <a16:creationId xmlns:a16="http://schemas.microsoft.com/office/drawing/2014/main" id="{BC38323B-3CD1-751B-3671-52CC044189D5}"/>
                </a:ext>
              </a:extLst>
            </p:cNvPr>
            <p:cNvSpPr/>
            <p:nvPr/>
          </p:nvSpPr>
          <p:spPr>
            <a:xfrm>
              <a:off x="2778206" y="4629297"/>
              <a:ext cx="516466" cy="524933"/>
            </a:xfrm>
            <a:prstGeom prst="ellipse">
              <a:avLst/>
            </a:prstGeom>
            <a:solidFill>
              <a:srgbClr val="00A5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a:extLst>
                <a:ext uri="{FF2B5EF4-FFF2-40B4-BE49-F238E27FC236}">
                  <a16:creationId xmlns:a16="http://schemas.microsoft.com/office/drawing/2014/main" id="{9169097B-C7F8-4F29-8E81-FEB8178D0A05}"/>
                </a:ext>
              </a:extLst>
            </p:cNvPr>
            <p:cNvGrpSpPr/>
            <p:nvPr/>
          </p:nvGrpSpPr>
          <p:grpSpPr>
            <a:xfrm>
              <a:off x="2778206" y="3691128"/>
              <a:ext cx="3048000" cy="524933"/>
              <a:chOff x="7120328" y="2743042"/>
              <a:chExt cx="3048000" cy="524933"/>
            </a:xfrm>
          </p:grpSpPr>
          <p:sp>
            <p:nvSpPr>
              <p:cNvPr id="11" name="矩形: 圆角 10">
                <a:extLst>
                  <a:ext uri="{FF2B5EF4-FFF2-40B4-BE49-F238E27FC236}">
                    <a16:creationId xmlns:a16="http://schemas.microsoft.com/office/drawing/2014/main" id="{1C9AF3BE-CD6F-0C7A-319E-589D1BFC3144}"/>
                  </a:ext>
                </a:extLst>
              </p:cNvPr>
              <p:cNvSpPr/>
              <p:nvPr/>
            </p:nvSpPr>
            <p:spPr>
              <a:xfrm>
                <a:off x="7378561" y="2743042"/>
                <a:ext cx="2789767" cy="524933"/>
              </a:xfrm>
              <a:prstGeom prst="roundRect">
                <a:avLst/>
              </a:prstGeom>
              <a:solidFill>
                <a:srgbClr val="00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创新性</a:t>
                </a:r>
              </a:p>
            </p:txBody>
          </p:sp>
          <p:sp>
            <p:nvSpPr>
              <p:cNvPr id="12" name="椭圆 11">
                <a:extLst>
                  <a:ext uri="{FF2B5EF4-FFF2-40B4-BE49-F238E27FC236}">
                    <a16:creationId xmlns:a16="http://schemas.microsoft.com/office/drawing/2014/main" id="{33366089-FE0F-EFF7-537C-E43068D7FDCE}"/>
                  </a:ext>
                </a:extLst>
              </p:cNvPr>
              <p:cNvSpPr/>
              <p:nvPr/>
            </p:nvSpPr>
            <p:spPr>
              <a:xfrm>
                <a:off x="7120328" y="2743042"/>
                <a:ext cx="516466" cy="524933"/>
              </a:xfrm>
              <a:prstGeom prst="ellipse">
                <a:avLst/>
              </a:prstGeom>
              <a:solidFill>
                <a:srgbClr val="00A5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9" name="组合 28">
            <a:extLst>
              <a:ext uri="{FF2B5EF4-FFF2-40B4-BE49-F238E27FC236}">
                <a16:creationId xmlns:a16="http://schemas.microsoft.com/office/drawing/2014/main" id="{22CC6202-3A96-11F3-C845-9F44ECEC4C64}"/>
              </a:ext>
            </a:extLst>
          </p:cNvPr>
          <p:cNvGrpSpPr/>
          <p:nvPr/>
        </p:nvGrpSpPr>
        <p:grpSpPr>
          <a:xfrm>
            <a:off x="4419782" y="1481073"/>
            <a:ext cx="7274377" cy="4487155"/>
            <a:chOff x="4114799" y="1331471"/>
            <a:chExt cx="7480959" cy="4487155"/>
          </a:xfrm>
        </p:grpSpPr>
        <p:sp>
          <p:nvSpPr>
            <p:cNvPr id="21" name="文本框 20">
              <a:extLst>
                <a:ext uri="{FF2B5EF4-FFF2-40B4-BE49-F238E27FC236}">
                  <a16:creationId xmlns:a16="http://schemas.microsoft.com/office/drawing/2014/main" id="{1CFF7434-AF96-8291-5710-B0B54EC805D2}"/>
                </a:ext>
              </a:extLst>
            </p:cNvPr>
            <p:cNvSpPr txBox="1"/>
            <p:nvPr/>
          </p:nvSpPr>
          <p:spPr>
            <a:xfrm>
              <a:off x="4114799" y="4397731"/>
              <a:ext cx="7480959" cy="458908"/>
            </a:xfrm>
            <a:prstGeom prst="rect">
              <a:avLst/>
            </a:prstGeom>
            <a:noFill/>
          </p:spPr>
          <p:txBody>
            <a:bodyPr wrap="square">
              <a:spAutoFit/>
            </a:bodyPr>
            <a:lstStyle/>
            <a:p>
              <a:pPr lvl="0">
                <a:lnSpc>
                  <a:spcPct val="150000"/>
                </a:lnSpc>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创新脂质体递送系统</a:t>
              </a:r>
              <a:r>
                <a:rPr lang="zh-CN" altLang="en-US" b="1" dirty="0">
                  <a:solidFill>
                    <a:prstClr val="black"/>
                  </a:solidFill>
                  <a:latin typeface="微软雅黑" panose="020B0503020204020204" pitchFamily="34" charset="-122"/>
                  <a:ea typeface="微软雅黑" panose="020B0503020204020204" pitchFamily="34" charset="-122"/>
                </a:rPr>
                <a:t>，</a:t>
              </a:r>
              <a:r>
                <a:rPr lang="zh-CN" altLang="en-US" b="1" dirty="0">
                  <a:latin typeface="Microsoft YaHei"/>
                  <a:ea typeface="Microsoft YaHei"/>
                  <a:cs typeface="Microsoft YaHei"/>
                </a:rPr>
                <a:t>稳定性高、被动靶向、体内长循环、</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增效减毒</a:t>
              </a:r>
              <a:endPar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a:extLst>
                <a:ext uri="{FF2B5EF4-FFF2-40B4-BE49-F238E27FC236}">
                  <a16:creationId xmlns:a16="http://schemas.microsoft.com/office/drawing/2014/main" id="{B34E8474-51B6-BB45-1E10-E52A4A6299DD}"/>
                </a:ext>
              </a:extLst>
            </p:cNvPr>
            <p:cNvSpPr txBox="1"/>
            <p:nvPr/>
          </p:nvSpPr>
          <p:spPr>
            <a:xfrm>
              <a:off x="4114800" y="2308828"/>
              <a:ext cx="6199413" cy="8744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较现有治疗方案</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显著改善</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OS</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8.9m </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和 </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PFS</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4.0m </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endPar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权威指南首选推荐</a:t>
              </a:r>
            </a:p>
          </p:txBody>
        </p:sp>
        <p:sp>
          <p:nvSpPr>
            <p:cNvPr id="23" name="文本框 22">
              <a:extLst>
                <a:ext uri="{FF2B5EF4-FFF2-40B4-BE49-F238E27FC236}">
                  <a16:creationId xmlns:a16="http://schemas.microsoft.com/office/drawing/2014/main" id="{834810EA-457A-6BCC-5879-CE23DA4F3A03}"/>
                </a:ext>
              </a:extLst>
            </p:cNvPr>
            <p:cNvSpPr txBox="1"/>
            <p:nvPr/>
          </p:nvSpPr>
          <p:spPr>
            <a:xfrm>
              <a:off x="4114800" y="3574674"/>
              <a:ext cx="67137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剂型更</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安全可控</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，治疗相关</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不良反应</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发生率</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显著降低</a:t>
              </a:r>
            </a:p>
          </p:txBody>
        </p:sp>
        <p:sp>
          <p:nvSpPr>
            <p:cNvPr id="24" name="文本框 23">
              <a:extLst>
                <a:ext uri="{FF2B5EF4-FFF2-40B4-BE49-F238E27FC236}">
                  <a16:creationId xmlns:a16="http://schemas.microsoft.com/office/drawing/2014/main" id="{7DC28276-A101-A886-DDDE-F026B579E3F9}"/>
                </a:ext>
              </a:extLst>
            </p:cNvPr>
            <p:cNvSpPr txBox="1"/>
            <p:nvPr/>
          </p:nvSpPr>
          <p:spPr>
            <a:xfrm>
              <a:off x="4114800" y="5359718"/>
              <a:ext cx="6093618" cy="45890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提升用药可及性</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，更利于临床管理</a:t>
              </a:r>
            </a:p>
          </p:txBody>
        </p:sp>
        <p:sp>
          <p:nvSpPr>
            <p:cNvPr id="25" name="文本框 24">
              <a:extLst>
                <a:ext uri="{FF2B5EF4-FFF2-40B4-BE49-F238E27FC236}">
                  <a16:creationId xmlns:a16="http://schemas.microsoft.com/office/drawing/2014/main" id="{11E3804D-E9B7-68D7-3082-77573DD31B3E}"/>
                </a:ext>
              </a:extLst>
            </p:cNvPr>
            <p:cNvSpPr txBox="1"/>
            <p:nvPr/>
          </p:nvSpPr>
          <p:spPr>
            <a:xfrm>
              <a:off x="4114800" y="1331471"/>
              <a:ext cx="7391400" cy="8744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脂质体</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填补</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吉西他滨经治胰腺癌二线方案</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目录空白</a:t>
              </a:r>
              <a:endPar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参照药品建议选择</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无</a:t>
              </a:r>
            </a:p>
          </p:txBody>
        </p:sp>
      </p:grpSp>
      <p:pic>
        <p:nvPicPr>
          <p:cNvPr id="32" name="图片 31">
            <a:extLst>
              <a:ext uri="{FF2B5EF4-FFF2-40B4-BE49-F238E27FC236}">
                <a16:creationId xmlns:a16="http://schemas.microsoft.com/office/drawing/2014/main" id="{B448C48F-B4F8-BE9C-9C75-9EA78223A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spTree>
    <p:extLst>
      <p:ext uri="{BB962C8B-B14F-4D97-AF65-F5344CB8AC3E}">
        <p14:creationId xmlns:p14="http://schemas.microsoft.com/office/powerpoint/2010/main" val="218412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F70225C-FA87-DDB2-53D2-876396AF827B}"/>
              </a:ext>
            </a:extLst>
          </p:cNvPr>
          <p:cNvGrpSpPr/>
          <p:nvPr/>
        </p:nvGrpSpPr>
        <p:grpSpPr>
          <a:xfrm>
            <a:off x="0" y="0"/>
            <a:ext cx="12192000" cy="842151"/>
            <a:chOff x="0" y="0"/>
            <a:chExt cx="12192000" cy="842151"/>
          </a:xfrm>
        </p:grpSpPr>
        <p:sp>
          <p:nvSpPr>
            <p:cNvPr id="30" name="矩形 29">
              <a:extLst>
                <a:ext uri="{FF2B5EF4-FFF2-40B4-BE49-F238E27FC236}">
                  <a16:creationId xmlns:a16="http://schemas.microsoft.com/office/drawing/2014/main" id="{F9703739-88FF-85ED-EF84-F6D6F122EEE1}"/>
                </a:ext>
              </a:extLst>
            </p:cNvPr>
            <p:cNvSpPr/>
            <p:nvPr/>
          </p:nvSpPr>
          <p:spPr>
            <a:xfrm>
              <a:off x="0" y="0"/>
              <a:ext cx="12192000" cy="84215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4" name="图片 3">
              <a:extLst>
                <a:ext uri="{FF2B5EF4-FFF2-40B4-BE49-F238E27FC236}">
                  <a16:creationId xmlns:a16="http://schemas.microsoft.com/office/drawing/2014/main" id="{C74ED1E9-C028-507F-8150-8A44F8869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grpSp>
      <p:graphicFrame>
        <p:nvGraphicFramePr>
          <p:cNvPr id="200005" name="Table 3"/>
          <p:cNvGraphicFramePr>
            <a:graphicFrameLocks noGrp="1"/>
          </p:cNvGraphicFramePr>
          <p:nvPr/>
        </p:nvGraphicFramePr>
        <p:xfrm>
          <a:off x="609600" y="1273214"/>
          <a:ext cx="10668000" cy="4930816"/>
        </p:xfrm>
        <a:graphic>
          <a:graphicData uri="http://schemas.openxmlformats.org/drawingml/2006/table">
            <a:tbl>
              <a:tblPr firstRow="1" bandRow="1">
                <a:effectLst/>
                <a:tableStyleId>{5940675A-B579-460E-94D1-54222C63F5DA}</a:tableStyleId>
              </a:tblPr>
              <a:tblGrid>
                <a:gridCol w="2312145">
                  <a:extLst>
                    <a:ext uri="{9D8B030D-6E8A-4147-A177-3AD203B41FA5}">
                      <a16:colId xmlns:a16="http://schemas.microsoft.com/office/drawing/2014/main" val="20000"/>
                    </a:ext>
                  </a:extLst>
                </a:gridCol>
                <a:gridCol w="2717055">
                  <a:extLst>
                    <a:ext uri="{9D8B030D-6E8A-4147-A177-3AD203B41FA5}">
                      <a16:colId xmlns:a16="http://schemas.microsoft.com/office/drawing/2014/main" val="20001"/>
                    </a:ext>
                  </a:extLst>
                </a:gridCol>
                <a:gridCol w="2514600">
                  <a:extLst>
                    <a:ext uri="{9D8B030D-6E8A-4147-A177-3AD203B41FA5}">
                      <a16:colId xmlns:a16="http://schemas.microsoft.com/office/drawing/2014/main" val="3782919236"/>
                    </a:ext>
                  </a:extLst>
                </a:gridCol>
                <a:gridCol w="3124200">
                  <a:extLst>
                    <a:ext uri="{9D8B030D-6E8A-4147-A177-3AD203B41FA5}">
                      <a16:colId xmlns:a16="http://schemas.microsoft.com/office/drawing/2014/main" val="2669923392"/>
                    </a:ext>
                  </a:extLst>
                </a:gridCol>
              </a:tblGrid>
              <a:tr h="484771">
                <a:tc>
                  <a:txBody>
                    <a:bodyPr/>
                    <a:lstStyle/>
                    <a:p>
                      <a:pPr algn="ctr">
                        <a:defRPr/>
                      </a:pPr>
                      <a:r>
                        <a:rPr lang="en-US" sz="1600" b="1" dirty="0" err="1">
                          <a:solidFill>
                            <a:schemeClr val="bg1"/>
                          </a:solidFill>
                          <a:latin typeface="微软雅黑" panose="020B0503020204020204" pitchFamily="34" charset="-122"/>
                          <a:ea typeface="微软雅黑" panose="020B0503020204020204" pitchFamily="34" charset="-122"/>
                        </a:rPr>
                        <a:t>药品通用名</a:t>
                      </a:r>
                      <a:endParaRPr 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a:txBody>
                    <a:bodyPr/>
                    <a:lstStyle/>
                    <a:p>
                      <a:pPr algn="ctr">
                        <a:defRPr/>
                      </a:pPr>
                      <a:r>
                        <a:rPr lang="en-US" sz="1600" b="1" dirty="0" err="1">
                          <a:solidFill>
                            <a:schemeClr val="dk1">
                              <a:alpha val="100000"/>
                            </a:schemeClr>
                          </a:solidFill>
                          <a:latin typeface="微软雅黑" panose="020B0503020204020204" pitchFamily="34" charset="-122"/>
                          <a:ea typeface="微软雅黑" panose="020B0503020204020204" pitchFamily="34" charset="-122"/>
                        </a:rPr>
                        <a:t>盐酸伊立替康脂质体</a:t>
                      </a:r>
                      <a:r>
                        <a:rPr lang="zh-CN" altLang="en-US" sz="1600" b="1" dirty="0">
                          <a:solidFill>
                            <a:schemeClr val="dk1">
                              <a:alpha val="100000"/>
                            </a:schemeClr>
                          </a:solidFill>
                          <a:latin typeface="微软雅黑" panose="020B0503020204020204" pitchFamily="34" charset="-122"/>
                          <a:ea typeface="微软雅黑" panose="020B0503020204020204" pitchFamily="34" charset="-122"/>
                        </a:rPr>
                        <a:t>注射液</a:t>
                      </a:r>
                      <a:endParaRPr lang="en-US" sz="1600" b="1"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defRPr/>
                      </a:pPr>
                      <a:r>
                        <a:rPr kumimoji="0" lang="en-US" altLang="zh-CN" sz="16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mn-cs"/>
                        </a:rPr>
                        <a:t>注册规格</a:t>
                      </a:r>
                      <a:endParaRPr lang="en-US" sz="16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a:txBody>
                    <a:bodyPr/>
                    <a:lstStyle/>
                    <a:p>
                      <a:pPr algn="ctr">
                        <a:defRPr/>
                      </a:pPr>
                      <a:r>
                        <a:rPr kumimoji="0" lang="en-US" altLang="zh-CN" sz="16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10ml:43mg（按 C</a:t>
                      </a:r>
                      <a:r>
                        <a:rPr kumimoji="0" lang="en-US" altLang="zh-CN" sz="1600" b="0" i="0" u="none" strike="noStrike" kern="1200" cap="none" spc="0" normalizeH="0" baseline="-2500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33</a:t>
                      </a:r>
                      <a:r>
                        <a:rPr kumimoji="0" lang="en-US" altLang="zh-CN" sz="16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H</a:t>
                      </a:r>
                      <a:r>
                        <a:rPr kumimoji="0" lang="en-US" altLang="zh-CN" sz="1600" b="0" i="0" u="none" strike="noStrike" kern="1200" cap="none" spc="0" normalizeH="0" baseline="-2500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38</a:t>
                      </a:r>
                      <a:r>
                        <a:rPr kumimoji="0" lang="en-US" altLang="zh-CN" sz="16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N</a:t>
                      </a:r>
                      <a:r>
                        <a:rPr kumimoji="0" lang="en-US" altLang="zh-CN" sz="1600" b="0" i="0" u="none" strike="noStrike" kern="1200" cap="none" spc="0" normalizeH="0" baseline="-2500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4</a:t>
                      </a:r>
                      <a:r>
                        <a:rPr kumimoji="0" lang="en-US" altLang="zh-CN" sz="16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O</a:t>
                      </a:r>
                      <a:r>
                        <a:rPr kumimoji="0" lang="en-US" altLang="zh-CN" sz="1600" b="0" i="0" u="none" strike="noStrike" kern="1200" cap="none" spc="0" normalizeH="0" baseline="-2500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6</a:t>
                      </a:r>
                      <a:r>
                        <a:rPr kumimoji="0" lang="en-US" altLang="zh-CN" sz="16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计</a:t>
                      </a:r>
                      <a:r>
                        <a:rPr kumimoji="0" lang="zh-CN" altLang="en-US" sz="16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n-cs"/>
                        </a:rPr>
                        <a:t>）</a:t>
                      </a:r>
                      <a:endParaRPr lang="en-US" sz="1600" b="1"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47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药品</a:t>
                      </a: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商品</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名</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a:txBody>
                    <a:bodyPr/>
                    <a:lstStyle/>
                    <a:p>
                      <a:pPr algn="ctr">
                        <a:defRPr/>
                      </a:pPr>
                      <a:r>
                        <a:rPr lang="en-US" sz="1600" b="0" dirty="0">
                          <a:latin typeface="微软雅黑" panose="020B0503020204020204" pitchFamily="34" charset="-122"/>
                          <a:ea typeface="微软雅黑" panose="020B0503020204020204" pitchFamily="34" charset="-122"/>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defRPr/>
                      </a:pPr>
                      <a:r>
                        <a:rPr lang="zh-CN" altLang="en-US" sz="1600" b="1" kern="1200" dirty="0">
                          <a:solidFill>
                            <a:schemeClr val="bg1"/>
                          </a:solidFill>
                          <a:latin typeface="微软雅黑" panose="020B0503020204020204" pitchFamily="34" charset="-122"/>
                          <a:ea typeface="微软雅黑" panose="020B0503020204020204" pitchFamily="34" charset="-122"/>
                          <a:cs typeface="+mn-cs"/>
                        </a:rPr>
                        <a:t>注册分类</a:t>
                      </a:r>
                      <a:endParaRPr lang="en-US" sz="1600" b="0" dirty="0">
                        <a:solidFill>
                          <a:schemeClr val="bg1"/>
                        </a:solidFill>
                        <a:highlight>
                          <a:srgbClr val="FFFF00"/>
                        </a:highlight>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a:txBody>
                    <a:bodyPr/>
                    <a:lstStyle/>
                    <a:p>
                      <a:pPr algn="ctr">
                        <a:defRPr/>
                      </a:pPr>
                      <a:r>
                        <a:rPr lang="zh-CN" altLang="en-US" sz="1600" b="0" kern="1200" dirty="0">
                          <a:solidFill>
                            <a:schemeClr val="tx1"/>
                          </a:solidFill>
                          <a:latin typeface="微软雅黑" panose="020B0503020204020204" pitchFamily="34" charset="-122"/>
                          <a:ea typeface="微软雅黑" panose="020B0503020204020204" pitchFamily="34" charset="-122"/>
                          <a:cs typeface="+mn-cs"/>
                        </a:rPr>
                        <a:t>化学药品 </a:t>
                      </a:r>
                      <a:r>
                        <a:rPr lang="en-US" altLang="zh-CN" sz="1600" b="0" kern="1200" dirty="0">
                          <a:solidFill>
                            <a:schemeClr val="tx1"/>
                          </a:solidFill>
                          <a:latin typeface="微软雅黑" panose="020B0503020204020204" pitchFamily="34" charset="-122"/>
                          <a:ea typeface="微软雅黑" panose="020B0503020204020204" pitchFamily="34" charset="-122"/>
                          <a:cs typeface="+mn-cs"/>
                        </a:rPr>
                        <a:t>4 </a:t>
                      </a:r>
                      <a:r>
                        <a:rPr lang="zh-CN" altLang="en-US" sz="1600" b="0" kern="1200" dirty="0">
                          <a:solidFill>
                            <a:schemeClr val="tx1"/>
                          </a:solidFill>
                          <a:latin typeface="微软雅黑" panose="020B0503020204020204" pitchFamily="34" charset="-122"/>
                          <a:ea typeface="微软雅黑" panose="020B0503020204020204" pitchFamily="34" charset="-122"/>
                          <a:cs typeface="+mn-cs"/>
                        </a:rPr>
                        <a:t>类</a:t>
                      </a:r>
                      <a:endParaRPr lang="en-US" sz="1600" b="0" dirty="0">
                        <a:highlight>
                          <a:srgbClr val="FFFF00"/>
                        </a:highlight>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78825833"/>
                  </a:ext>
                </a:extLst>
              </a:tr>
              <a:tr h="637128">
                <a:tc>
                  <a:txBody>
                    <a:bodyPr/>
                    <a:lstStyle/>
                    <a:p>
                      <a:pPr algn="ctr">
                        <a:defRPr/>
                      </a:pPr>
                      <a:r>
                        <a:rPr lang="en-US" sz="1600" b="1" dirty="0" err="1">
                          <a:solidFill>
                            <a:schemeClr val="bg1"/>
                          </a:solidFill>
                          <a:latin typeface="微软雅黑" panose="020B0503020204020204" pitchFamily="34" charset="-122"/>
                          <a:ea typeface="微软雅黑" panose="020B0503020204020204" pitchFamily="34" charset="-122"/>
                        </a:rPr>
                        <a:t>适应症</a:t>
                      </a:r>
                      <a:endParaRPr 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gridSpan="3">
                  <a:txBody>
                    <a:bodyPr/>
                    <a:lstStyle/>
                    <a:p>
                      <a:pPr algn="ctr">
                        <a:defRPr/>
                      </a:pPr>
                      <a:r>
                        <a:rPr lang="en-US" sz="1600" dirty="0">
                          <a:solidFill>
                            <a:schemeClr val="dk1">
                              <a:alpha val="100000"/>
                            </a:schemeClr>
                          </a:solidFill>
                          <a:latin typeface="微软雅黑" panose="020B0503020204020204" pitchFamily="34" charset="-122"/>
                          <a:ea typeface="微软雅黑" panose="020B0503020204020204" pitchFamily="34" charset="-122"/>
                        </a:rPr>
                        <a:t>与5-氟尿嘧啶(5-FU)和亚叶酸钙(LV)</a:t>
                      </a:r>
                      <a:r>
                        <a:rPr lang="en-US" sz="1600" b="1" dirty="0" err="1">
                          <a:solidFill>
                            <a:srgbClr val="C00000"/>
                          </a:solidFill>
                          <a:latin typeface="微软雅黑" panose="020B0503020204020204" pitchFamily="34" charset="-122"/>
                          <a:ea typeface="微软雅黑" panose="020B0503020204020204" pitchFamily="34" charset="-122"/>
                        </a:rPr>
                        <a:t>联合</a:t>
                      </a:r>
                      <a:r>
                        <a:rPr lang="en-US" sz="1600" dirty="0" err="1">
                          <a:solidFill>
                            <a:schemeClr val="dk1">
                              <a:alpha val="100000"/>
                            </a:schemeClr>
                          </a:solidFill>
                          <a:latin typeface="微软雅黑" panose="020B0503020204020204" pitchFamily="34" charset="-122"/>
                          <a:ea typeface="微软雅黑" panose="020B0503020204020204" pitchFamily="34" charset="-122"/>
                        </a:rPr>
                        <a:t>用于</a:t>
                      </a:r>
                      <a:r>
                        <a:rPr lang="en-US" sz="1600" b="1" dirty="0" err="1">
                          <a:solidFill>
                            <a:srgbClr val="C00000"/>
                          </a:solidFill>
                          <a:latin typeface="微软雅黑" panose="020B0503020204020204" pitchFamily="34" charset="-122"/>
                          <a:ea typeface="微软雅黑" panose="020B0503020204020204" pitchFamily="34" charset="-122"/>
                        </a:rPr>
                        <a:t>接受吉西他滨类药物治疗后</a:t>
                      </a:r>
                      <a:endParaRPr lang="en-US" sz="1600" b="1" dirty="0">
                        <a:solidFill>
                          <a:srgbClr val="C00000"/>
                        </a:solidFill>
                        <a:latin typeface="微软雅黑" panose="020B0503020204020204" pitchFamily="34" charset="-122"/>
                        <a:ea typeface="微软雅黑" panose="020B0503020204020204" pitchFamily="34" charset="-122"/>
                      </a:endParaRPr>
                    </a:p>
                    <a:p>
                      <a:pPr algn="ctr">
                        <a:defRPr/>
                      </a:pPr>
                      <a:r>
                        <a:rPr lang="en-US" sz="1600" dirty="0" err="1">
                          <a:solidFill>
                            <a:schemeClr val="dk1">
                              <a:alpha val="100000"/>
                            </a:schemeClr>
                          </a:solidFill>
                          <a:latin typeface="微软雅黑" panose="020B0503020204020204" pitchFamily="34" charset="-122"/>
                          <a:ea typeface="微软雅黑" panose="020B0503020204020204" pitchFamily="34" charset="-122"/>
                        </a:rPr>
                        <a:t>进展的</a:t>
                      </a:r>
                      <a:r>
                        <a:rPr lang="en-US" sz="1600" b="1" dirty="0" err="1">
                          <a:solidFill>
                            <a:srgbClr val="C00000"/>
                          </a:solidFill>
                          <a:latin typeface="微软雅黑" panose="020B0503020204020204" pitchFamily="34" charset="-122"/>
                          <a:ea typeface="微软雅黑" panose="020B0503020204020204" pitchFamily="34" charset="-122"/>
                        </a:rPr>
                        <a:t>转移性胰腺癌</a:t>
                      </a:r>
                      <a:r>
                        <a:rPr lang="en-US" sz="1600" dirty="0" err="1">
                          <a:solidFill>
                            <a:schemeClr val="dk1">
                              <a:alpha val="100000"/>
                            </a:schemeClr>
                          </a:solidFill>
                          <a:latin typeface="微软雅黑" panose="020B0503020204020204" pitchFamily="34" charset="-122"/>
                          <a:ea typeface="微软雅黑" panose="020B0503020204020204" pitchFamily="34" charset="-122"/>
                        </a:rPr>
                        <a:t>患者</a:t>
                      </a:r>
                      <a:r>
                        <a:rPr lang="en-US" sz="1600" dirty="0">
                          <a:solidFill>
                            <a:schemeClr val="dk1">
                              <a:alpha val="100000"/>
                            </a:schemeClr>
                          </a:solidFill>
                          <a:latin typeface="微软雅黑" panose="020B0503020204020204" pitchFamily="34" charset="-122"/>
                          <a:ea typeface="微软雅黑" panose="020B0503020204020204" pitchFamily="34" charset="-122"/>
                        </a:rPr>
                        <a:t>。</a:t>
                      </a:r>
                      <a:endParaRPr lang="en-US" sz="16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1177299">
                <a:tc>
                  <a:txBody>
                    <a:bodyPr/>
                    <a:lstStyle/>
                    <a:p>
                      <a:pPr algn="ctr">
                        <a:defRPr/>
                      </a:pPr>
                      <a:r>
                        <a:rPr lang="en-US" sz="1600" b="1" dirty="0">
                          <a:solidFill>
                            <a:schemeClr val="bg1"/>
                          </a:solidFill>
                          <a:latin typeface="微软雅黑" panose="020B0503020204020204" pitchFamily="34" charset="-122"/>
                          <a:ea typeface="微软雅黑" panose="020B0503020204020204" pitchFamily="34" charset="-122"/>
                        </a:rPr>
                        <a:t>用法用量</a:t>
                      </a:r>
                      <a:endParaRPr 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gridSpan="3">
                  <a:txBody>
                    <a:bodyPr/>
                    <a:lstStyle/>
                    <a:p>
                      <a:pPr algn="ctr">
                        <a:defRPr/>
                      </a:pPr>
                      <a:r>
                        <a:rPr lang="en-US" sz="1600" dirty="0" err="1">
                          <a:solidFill>
                            <a:schemeClr val="dk1">
                              <a:alpha val="100000"/>
                            </a:schemeClr>
                          </a:solidFill>
                          <a:latin typeface="微软雅黑" panose="020B0503020204020204" pitchFamily="34" charset="-122"/>
                          <a:ea typeface="微软雅黑" panose="020B0503020204020204" pitchFamily="34" charset="-122"/>
                        </a:rPr>
                        <a:t>应依次给予本品、亚叶酸（LV）和</a:t>
                      </a:r>
                      <a:r>
                        <a:rPr lang="en-US" sz="1600" dirty="0">
                          <a:solidFill>
                            <a:schemeClr val="dk1">
                              <a:alpha val="100000"/>
                            </a:schemeClr>
                          </a:solidFill>
                          <a:latin typeface="微软雅黑" panose="020B0503020204020204" pitchFamily="34" charset="-122"/>
                          <a:ea typeface="微软雅黑" panose="020B0503020204020204" pitchFamily="34" charset="-122"/>
                        </a:rPr>
                        <a:t> 5-氟尿嘧啶（5-FU）。</a:t>
                      </a:r>
                    </a:p>
                    <a:p>
                      <a:pPr algn="ctr">
                        <a:defRPr/>
                      </a:pPr>
                      <a:r>
                        <a:rPr lang="zh-CN" altLang="en-US" sz="1600" dirty="0">
                          <a:solidFill>
                            <a:schemeClr val="dk1">
                              <a:alpha val="100000"/>
                            </a:schemeClr>
                          </a:solidFill>
                          <a:latin typeface="微软雅黑" panose="020B0503020204020204" pitchFamily="34" charset="-122"/>
                          <a:ea typeface="微软雅黑" panose="020B0503020204020204" pitchFamily="34" charset="-122"/>
                        </a:rPr>
                        <a:t>推荐剂量与方案</a:t>
                      </a:r>
                      <a:r>
                        <a:rPr lang="zh-CN" altLang="en-US" sz="1600" kern="1200" dirty="0">
                          <a:solidFill>
                            <a:schemeClr val="dk1">
                              <a:alpha val="100000"/>
                            </a:schemeClr>
                          </a:solidFill>
                          <a:latin typeface="微软雅黑" panose="020B0503020204020204" pitchFamily="34" charset="-122"/>
                          <a:ea typeface="微软雅黑" panose="020B0503020204020204" pitchFamily="34" charset="-122"/>
                          <a:cs typeface="+mn-cs"/>
                        </a:rPr>
                        <a:t>：</a:t>
                      </a:r>
                      <a:r>
                        <a:rPr lang="en-US" sz="1600" kern="1200" dirty="0">
                          <a:solidFill>
                            <a:schemeClr val="dk1">
                              <a:alpha val="100000"/>
                            </a:schemeClr>
                          </a:solidFill>
                          <a:latin typeface="微软雅黑" panose="020B0503020204020204" pitchFamily="34" charset="-122"/>
                          <a:ea typeface="微软雅黑" panose="020B0503020204020204" pitchFamily="34" charset="-122"/>
                          <a:cs typeface="+mn-cs"/>
                        </a:rPr>
                        <a:t> 90 </a:t>
                      </a:r>
                      <a:r>
                        <a:rPr lang="en-US" sz="1600" kern="1200" dirty="0" err="1">
                          <a:solidFill>
                            <a:schemeClr val="dk1">
                              <a:alpha val="100000"/>
                            </a:schemeClr>
                          </a:solidFill>
                          <a:latin typeface="微软雅黑" panose="020B0503020204020204" pitchFamily="34" charset="-122"/>
                          <a:ea typeface="微软雅黑" panose="020B0503020204020204" pitchFamily="34" charset="-122"/>
                          <a:cs typeface="+mn-cs"/>
                        </a:rPr>
                        <a:t>分钟内静脉输注</a:t>
                      </a:r>
                      <a:r>
                        <a:rPr lang="en-US" sz="1600" kern="1200" dirty="0">
                          <a:solidFill>
                            <a:schemeClr val="dk1">
                              <a:alpha val="100000"/>
                            </a:schemeClr>
                          </a:solidFill>
                          <a:latin typeface="微软雅黑" panose="020B0503020204020204" pitchFamily="34" charset="-122"/>
                          <a:ea typeface="微软雅黑" panose="020B0503020204020204" pitchFamily="34" charset="-122"/>
                          <a:cs typeface="+mn-cs"/>
                        </a:rPr>
                        <a:t> 70 mg/m2，</a:t>
                      </a:r>
                    </a:p>
                    <a:p>
                      <a:pPr algn="ctr">
                        <a:defRPr/>
                      </a:pPr>
                      <a:r>
                        <a:rPr lang="en-US" sz="1600" kern="1200" dirty="0" err="1">
                          <a:solidFill>
                            <a:schemeClr val="dk1">
                              <a:alpha val="100000"/>
                            </a:schemeClr>
                          </a:solidFill>
                          <a:latin typeface="微软雅黑" panose="020B0503020204020204" pitchFamily="34" charset="-122"/>
                          <a:ea typeface="微软雅黑" panose="020B0503020204020204" pitchFamily="34" charset="-122"/>
                          <a:cs typeface="+mn-cs"/>
                        </a:rPr>
                        <a:t>然后在</a:t>
                      </a:r>
                      <a:r>
                        <a:rPr lang="en-US" sz="1600" kern="1200" dirty="0">
                          <a:solidFill>
                            <a:schemeClr val="dk1">
                              <a:alpha val="100000"/>
                            </a:schemeClr>
                          </a:solidFill>
                          <a:latin typeface="微软雅黑" panose="020B0503020204020204" pitchFamily="34" charset="-122"/>
                          <a:ea typeface="微软雅黑" panose="020B0503020204020204" pitchFamily="34" charset="-122"/>
                          <a:cs typeface="+mn-cs"/>
                        </a:rPr>
                        <a:t> 30 </a:t>
                      </a:r>
                      <a:r>
                        <a:rPr lang="en-US" sz="1600" kern="1200" dirty="0" err="1">
                          <a:solidFill>
                            <a:schemeClr val="dk1">
                              <a:alpha val="100000"/>
                            </a:schemeClr>
                          </a:solidFill>
                          <a:latin typeface="微软雅黑" panose="020B0503020204020204" pitchFamily="34" charset="-122"/>
                          <a:ea typeface="微软雅黑" panose="020B0503020204020204" pitchFamily="34" charset="-122"/>
                          <a:cs typeface="+mn-cs"/>
                        </a:rPr>
                        <a:t>分钟内静脉输注</a:t>
                      </a:r>
                      <a:r>
                        <a:rPr lang="en-US" sz="1600" kern="1200" dirty="0">
                          <a:solidFill>
                            <a:schemeClr val="dk1">
                              <a:alpha val="100000"/>
                            </a:schemeClr>
                          </a:solidFill>
                          <a:latin typeface="微软雅黑" panose="020B0503020204020204" pitchFamily="34" charset="-122"/>
                          <a:ea typeface="微软雅黑" panose="020B0503020204020204" pitchFamily="34" charset="-122"/>
                          <a:cs typeface="+mn-cs"/>
                        </a:rPr>
                        <a:t> LV 400 mg/m2，</a:t>
                      </a:r>
                    </a:p>
                    <a:p>
                      <a:pPr algn="ctr">
                        <a:defRPr/>
                      </a:pPr>
                      <a:r>
                        <a:rPr lang="en-US" sz="1600" kern="1200" dirty="0" err="1">
                          <a:solidFill>
                            <a:schemeClr val="dk1">
                              <a:alpha val="100000"/>
                            </a:schemeClr>
                          </a:solidFill>
                          <a:latin typeface="微软雅黑" panose="020B0503020204020204" pitchFamily="34" charset="-122"/>
                          <a:ea typeface="微软雅黑" panose="020B0503020204020204" pitchFamily="34" charset="-122"/>
                          <a:cs typeface="+mn-cs"/>
                        </a:rPr>
                        <a:t>随后在</a:t>
                      </a:r>
                      <a:r>
                        <a:rPr lang="en-US" sz="1600" kern="1200" dirty="0">
                          <a:solidFill>
                            <a:schemeClr val="dk1">
                              <a:alpha val="100000"/>
                            </a:schemeClr>
                          </a:solidFill>
                          <a:latin typeface="微软雅黑" panose="020B0503020204020204" pitchFamily="34" charset="-122"/>
                          <a:ea typeface="微软雅黑" panose="020B0503020204020204" pitchFamily="34" charset="-122"/>
                          <a:cs typeface="+mn-cs"/>
                        </a:rPr>
                        <a:t> 46 </a:t>
                      </a:r>
                      <a:r>
                        <a:rPr lang="en-US" sz="1600" kern="1200" dirty="0" err="1">
                          <a:solidFill>
                            <a:schemeClr val="dk1">
                              <a:alpha val="100000"/>
                            </a:schemeClr>
                          </a:solidFill>
                          <a:latin typeface="微软雅黑" panose="020B0503020204020204" pitchFamily="34" charset="-122"/>
                          <a:ea typeface="微软雅黑" panose="020B0503020204020204" pitchFamily="34" charset="-122"/>
                          <a:cs typeface="+mn-cs"/>
                        </a:rPr>
                        <a:t>小时内静脉输注</a:t>
                      </a:r>
                      <a:r>
                        <a:rPr lang="en-US" sz="1600" kern="1200" dirty="0">
                          <a:solidFill>
                            <a:schemeClr val="dk1">
                              <a:alpha val="100000"/>
                            </a:schemeClr>
                          </a:solidFill>
                          <a:latin typeface="微软雅黑" panose="020B0503020204020204" pitchFamily="34" charset="-122"/>
                          <a:ea typeface="微软雅黑" panose="020B0503020204020204" pitchFamily="34" charset="-122"/>
                          <a:cs typeface="+mn-cs"/>
                        </a:rPr>
                        <a:t> 5-FU 2400 mg/m2，每 2 </a:t>
                      </a:r>
                      <a:r>
                        <a:rPr lang="en-US" sz="1600" kern="1200" dirty="0" err="1">
                          <a:solidFill>
                            <a:schemeClr val="dk1">
                              <a:alpha val="100000"/>
                            </a:schemeClr>
                          </a:solidFill>
                          <a:latin typeface="微软雅黑" panose="020B0503020204020204" pitchFamily="34" charset="-122"/>
                          <a:ea typeface="微软雅黑" panose="020B0503020204020204" pitchFamily="34" charset="-122"/>
                          <a:cs typeface="+mn-cs"/>
                        </a:rPr>
                        <a:t>周重复</a:t>
                      </a:r>
                      <a:r>
                        <a:rPr lang="en-US" sz="1600" kern="1200" dirty="0">
                          <a:solidFill>
                            <a:schemeClr val="dk1">
                              <a:alpha val="100000"/>
                            </a:schemeClr>
                          </a:solidFill>
                          <a:latin typeface="微软雅黑" panose="020B0503020204020204" pitchFamily="34" charset="-122"/>
                          <a:ea typeface="微软雅黑" panose="020B0503020204020204" pitchFamily="34" charset="-122"/>
                          <a:cs typeface="+mn-cs"/>
                        </a:rPr>
                        <a:t>。</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484771">
                <a:tc>
                  <a:txBody>
                    <a:bodyPr/>
                    <a:lstStyle/>
                    <a:p>
                      <a:pPr marL="0" algn="ctr" defTabSz="914400" rtl="0" eaLnBrk="1" latinLnBrk="0" hangingPunct="1">
                        <a:defRPr/>
                      </a:pPr>
                      <a:r>
                        <a:rPr lang="zh-CN" altLang="en-US" sz="1600" b="1" kern="1200" dirty="0">
                          <a:solidFill>
                            <a:schemeClr val="bg1"/>
                          </a:solidFill>
                          <a:latin typeface="微软雅黑" panose="020B0503020204020204" pitchFamily="34" charset="-122"/>
                          <a:ea typeface="微软雅黑" panose="020B0503020204020204" pitchFamily="34" charset="-122"/>
                          <a:cs typeface="+mn-cs"/>
                        </a:rPr>
                        <a:t>上市时间</a:t>
                      </a:r>
                      <a:endParaRPr lang="en-US" sz="16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gridSpan="3">
                  <a:txBody>
                    <a:bodyPr/>
                    <a:lstStyle/>
                    <a:p>
                      <a:pPr algn="ctr">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预计获批上市：</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2025</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31</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日</a:t>
                      </a:r>
                      <a:endParaRPr lang="en-US" sz="16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24240356"/>
                  </a:ext>
                </a:extLst>
              </a:tr>
              <a:tr h="831038">
                <a:tc>
                  <a:txBody>
                    <a:bodyPr/>
                    <a:lstStyle/>
                    <a:p>
                      <a:pPr algn="ctr">
                        <a:defRPr/>
                      </a:pPr>
                      <a:r>
                        <a:rPr lang="en-US" sz="1600" b="1" dirty="0" err="1">
                          <a:solidFill>
                            <a:schemeClr val="bg1"/>
                          </a:solidFill>
                          <a:latin typeface="微软雅黑" panose="020B0503020204020204" pitchFamily="34" charset="-122"/>
                          <a:ea typeface="微软雅黑" panose="020B0503020204020204" pitchFamily="34" charset="-122"/>
                        </a:rPr>
                        <a:t>中国大陆</a:t>
                      </a:r>
                      <a:endParaRPr lang="en-US" sz="1600" b="1" dirty="0">
                        <a:solidFill>
                          <a:schemeClr val="bg1"/>
                        </a:solidFill>
                        <a:latin typeface="微软雅黑" panose="020B0503020204020204" pitchFamily="34" charset="-122"/>
                        <a:ea typeface="微软雅黑" panose="020B0503020204020204" pitchFamily="34" charset="-122"/>
                      </a:endParaRPr>
                    </a:p>
                    <a:p>
                      <a:pPr algn="ctr">
                        <a:defRPr/>
                      </a:pPr>
                      <a:r>
                        <a:rPr lang="en-US" sz="1600" b="1" dirty="0" err="1">
                          <a:solidFill>
                            <a:schemeClr val="bg1"/>
                          </a:solidFill>
                          <a:latin typeface="微软雅黑" panose="020B0503020204020204" pitchFamily="34" charset="-122"/>
                          <a:ea typeface="微软雅黑" panose="020B0503020204020204" pitchFamily="34" charset="-122"/>
                        </a:rPr>
                        <a:t>首次上市时间</a:t>
                      </a:r>
                      <a:endParaRPr 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a:txBody>
                    <a:bodyPr/>
                    <a:lstStyle/>
                    <a:p>
                      <a:pPr algn="ctr"/>
                      <a:r>
                        <a:rPr lang="en-US" altLang="zh-CN" sz="1600" dirty="0">
                          <a:solidFill>
                            <a:schemeClr val="dk1">
                              <a:alpha val="100000"/>
                            </a:schemeClr>
                          </a:solidFill>
                          <a:latin typeface="微软雅黑" panose="020B0503020204020204" pitchFamily="34" charset="-122"/>
                          <a:ea typeface="微软雅黑" panose="020B0503020204020204" pitchFamily="34" charset="-122"/>
                        </a:rPr>
                        <a:t>2022年4月12</a:t>
                      </a:r>
                      <a:r>
                        <a:rPr lang="zh-CN" altLang="en-US" sz="1600" dirty="0">
                          <a:solidFill>
                            <a:schemeClr val="dk1">
                              <a:alpha val="100000"/>
                            </a:schemeClr>
                          </a:solidFill>
                          <a:latin typeface="微软雅黑" panose="020B0503020204020204" pitchFamily="34" charset="-122"/>
                          <a:ea typeface="微软雅黑" panose="020B0503020204020204" pitchFamily="34" charset="-122"/>
                        </a:rPr>
                        <a:t>日</a:t>
                      </a:r>
                      <a:endParaRPr lang="zh-CN" sz="16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mn-cs"/>
                        </a:rPr>
                        <a:t>全球首次上市国家</a:t>
                      </a: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en-US" altLang="zh-CN" sz="16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mn-cs"/>
                        </a:rPr>
                        <a:t>地区</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mn-cs"/>
                        </a:rPr>
                        <a:t>及上市时间</a:t>
                      </a:r>
                      <a:endParaRPr lang="zh-CN"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dk1">
                              <a:alpha val="100000"/>
                            </a:schemeClr>
                          </a:solidFill>
                          <a:latin typeface="微软雅黑" panose="020B0503020204020204" pitchFamily="34" charset="-122"/>
                          <a:ea typeface="微软雅黑" panose="020B0503020204020204" pitchFamily="34" charset="-122"/>
                        </a:rPr>
                        <a:t>美国：2015年10月22日</a:t>
                      </a:r>
                      <a:endParaRPr lang="zh-CN" sz="16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31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mn-cs"/>
                        </a:rPr>
                        <a:t>目前</a:t>
                      </a: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大陆地区</a:t>
                      </a:r>
                      <a:r>
                        <a:rPr kumimoji="0" lang="en-US" altLang="zh-CN" sz="16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mn-cs"/>
                        </a:rPr>
                        <a:t>同通用名药品的上市情况</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a:txBody>
                    <a:bodyPr/>
                    <a:lstStyle/>
                    <a:p>
                      <a:pPr algn="ctr"/>
                      <a:r>
                        <a:rPr lang="zh-CN" altLang="en-US" sz="1600" dirty="0">
                          <a:solidFill>
                            <a:schemeClr val="dk1">
                              <a:alpha val="100000"/>
                            </a:schemeClr>
                          </a:solidFill>
                          <a:latin typeface="微软雅黑" panose="020B0503020204020204" pitchFamily="34" charset="-122"/>
                          <a:ea typeface="微软雅黑" panose="020B0503020204020204" pitchFamily="34" charset="-122"/>
                        </a:rPr>
                        <a:t>原研施维雅</a:t>
                      </a:r>
                      <a:r>
                        <a:rPr lang="en-US" altLang="zh-CN" sz="1600" dirty="0">
                          <a:solidFill>
                            <a:schemeClr val="dk1">
                              <a:alpha val="100000"/>
                            </a:schemeClr>
                          </a:solidFill>
                          <a:latin typeface="微软雅黑" panose="020B0503020204020204" pitchFamily="34" charset="-122"/>
                          <a:ea typeface="微软雅黑" panose="020B0503020204020204" pitchFamily="34" charset="-122"/>
                        </a:rPr>
                        <a:t>2022</a:t>
                      </a:r>
                      <a:r>
                        <a:rPr lang="zh-CN" altLang="en-US" sz="1600" dirty="0">
                          <a:solidFill>
                            <a:schemeClr val="dk1">
                              <a:alpha val="100000"/>
                            </a:schemeClr>
                          </a:solidFill>
                          <a:latin typeface="微软雅黑" panose="020B0503020204020204" pitchFamily="34" charset="-122"/>
                          <a:ea typeface="微软雅黑" panose="020B0503020204020204" pitchFamily="34" charset="-122"/>
                        </a:rPr>
                        <a:t>年</a:t>
                      </a:r>
                      <a:r>
                        <a:rPr lang="en-US" altLang="zh-CN" sz="1600" dirty="0">
                          <a:solidFill>
                            <a:schemeClr val="dk1">
                              <a:alpha val="100000"/>
                            </a:schemeClr>
                          </a:solidFill>
                          <a:latin typeface="微软雅黑" panose="020B0503020204020204" pitchFamily="34" charset="-122"/>
                          <a:ea typeface="微软雅黑" panose="020B0503020204020204" pitchFamily="34" charset="-122"/>
                        </a:rPr>
                        <a:t>4</a:t>
                      </a:r>
                      <a:r>
                        <a:rPr lang="zh-CN" altLang="en-US" sz="1600" dirty="0">
                          <a:solidFill>
                            <a:schemeClr val="dk1">
                              <a:alpha val="100000"/>
                            </a:schemeClr>
                          </a:solidFill>
                          <a:latin typeface="微软雅黑" panose="020B0503020204020204" pitchFamily="34" charset="-122"/>
                          <a:ea typeface="微软雅黑" panose="020B0503020204020204" pitchFamily="34" charset="-122"/>
                        </a:rPr>
                        <a:t>月上市、首仿石药</a:t>
                      </a:r>
                      <a:r>
                        <a:rPr lang="en-US" altLang="zh-CN" sz="1600" dirty="0">
                          <a:solidFill>
                            <a:schemeClr val="dk1">
                              <a:alpha val="100000"/>
                            </a:schemeClr>
                          </a:solidFill>
                          <a:latin typeface="微软雅黑" panose="020B0503020204020204" pitchFamily="34" charset="-122"/>
                          <a:ea typeface="微软雅黑" panose="020B0503020204020204" pitchFamily="34" charset="-122"/>
                        </a:rPr>
                        <a:t>2023</a:t>
                      </a:r>
                      <a:r>
                        <a:rPr lang="zh-CN" altLang="en-US" sz="1600" dirty="0">
                          <a:solidFill>
                            <a:schemeClr val="dk1">
                              <a:alpha val="100000"/>
                            </a:schemeClr>
                          </a:solidFill>
                          <a:latin typeface="微软雅黑" panose="020B0503020204020204" pitchFamily="34" charset="-122"/>
                          <a:ea typeface="微软雅黑" panose="020B0503020204020204" pitchFamily="34" charset="-122"/>
                        </a:rPr>
                        <a:t>年</a:t>
                      </a:r>
                      <a:r>
                        <a:rPr lang="en-US" altLang="zh-CN" sz="1600" dirty="0">
                          <a:solidFill>
                            <a:schemeClr val="dk1">
                              <a:alpha val="100000"/>
                            </a:schemeClr>
                          </a:solidFill>
                          <a:latin typeface="微软雅黑" panose="020B0503020204020204" pitchFamily="34" charset="-122"/>
                          <a:ea typeface="微软雅黑" panose="020B0503020204020204" pitchFamily="34" charset="-122"/>
                        </a:rPr>
                        <a:t>9</a:t>
                      </a:r>
                      <a:r>
                        <a:rPr lang="zh-CN" altLang="en-US" sz="1600" dirty="0">
                          <a:solidFill>
                            <a:schemeClr val="dk1">
                              <a:alpha val="100000"/>
                            </a:schemeClr>
                          </a:solidFill>
                          <a:latin typeface="微软雅黑" panose="020B0503020204020204" pitchFamily="34" charset="-122"/>
                          <a:ea typeface="微软雅黑" panose="020B0503020204020204" pitchFamily="34" charset="-122"/>
                        </a:rPr>
                        <a:t>月上市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是否为</a:t>
                      </a:r>
                      <a:r>
                        <a:rPr lang="en-US" altLang="zh-CN" sz="1600" b="1" dirty="0">
                          <a:solidFill>
                            <a:schemeClr val="bg1"/>
                          </a:solidFill>
                          <a:latin typeface="微软雅黑" panose="020B0503020204020204" pitchFamily="34" charset="-122"/>
                          <a:ea typeface="微软雅黑" panose="020B0503020204020204" pitchFamily="34" charset="-122"/>
                        </a:rPr>
                        <a:t>OTC</a:t>
                      </a:r>
                      <a:r>
                        <a:rPr lang="zh-CN" altLang="en-US" sz="1600" b="1" dirty="0">
                          <a:solidFill>
                            <a:schemeClr val="bg1"/>
                          </a:solidFill>
                          <a:latin typeface="微软雅黑" panose="020B0503020204020204" pitchFamily="34" charset="-122"/>
                          <a:ea typeface="微软雅黑" panose="020B0503020204020204" pitchFamily="34" charset="-122"/>
                        </a:rPr>
                        <a:t>药</a:t>
                      </a:r>
                      <a:endParaRPr lang="zh-CN"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A5B2"/>
                    </a:solidFill>
                  </a:tcPr>
                </a:tc>
                <a:tc>
                  <a:txBody>
                    <a:bodyPr/>
                    <a:lstStyle/>
                    <a:p>
                      <a:pPr algn="ctr"/>
                      <a:r>
                        <a:rPr lang="zh-CN" altLang="en-US" sz="1600" dirty="0">
                          <a:latin typeface="微软雅黑" panose="020B0503020204020204" pitchFamily="34" charset="-122"/>
                          <a:ea typeface="微软雅黑" panose="020B0503020204020204" pitchFamily="34" charset="-122"/>
                        </a:rPr>
                        <a:t>否</a:t>
                      </a:r>
                      <a:endParaRPr lang="zh-CN" sz="160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36910577"/>
                  </a:ext>
                </a:extLst>
              </a:tr>
            </a:tbl>
          </a:graphicData>
        </a:graphic>
      </p:graphicFrame>
      <p:sp>
        <p:nvSpPr>
          <p:cNvPr id="2" name="AutoShape 4"/>
          <p:cNvSpPr/>
          <p:nvPr/>
        </p:nvSpPr>
        <p:spPr>
          <a:xfrm>
            <a:off x="360000" y="0"/>
            <a:ext cx="11430000" cy="842151"/>
          </a:xfrm>
          <a:prstGeom prst="rect">
            <a:avLst/>
          </a:prstGeom>
          <a:noFill/>
          <a:ln/>
        </p:spPr>
        <p:txBody>
          <a:bodyPr vert="horz" wrap="square" lIns="115348" tIns="57626" rIns="115348" bIns="57626" rtlCol="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基本信息</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a:t>
            </a: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1/3</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 创新</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脂质体注射液</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n-cs"/>
              </a:rPr>
              <a:t>，</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转移性胰腺癌二线治疗</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首选方案</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a:extLst>
            <a:ext uri="{FF2B5EF4-FFF2-40B4-BE49-F238E27FC236}">
              <a16:creationId xmlns:a16="http://schemas.microsoft.com/office/drawing/2014/main" id="{423102F9-51EB-8022-08BE-D26A11DE7C24}"/>
            </a:ext>
          </a:extLst>
        </p:cNvPr>
        <p:cNvGrpSpPr/>
        <p:nvPr/>
      </p:nvGrpSpPr>
      <p:grpSpPr>
        <a:xfrm>
          <a:off x="0" y="0"/>
          <a:ext cx="0" cy="0"/>
          <a:chOff x="0" y="0"/>
          <a:chExt cx="0" cy="0"/>
        </a:xfrm>
      </p:grpSpPr>
      <p:sp>
        <p:nvSpPr>
          <p:cNvPr id="25" name="矩形 24">
            <a:extLst>
              <a:ext uri="{FF2B5EF4-FFF2-40B4-BE49-F238E27FC236}">
                <a16:creationId xmlns:a16="http://schemas.microsoft.com/office/drawing/2014/main" id="{63A82940-0A65-7D8C-524A-062B74DA7BB0}"/>
              </a:ext>
            </a:extLst>
          </p:cNvPr>
          <p:cNvSpPr/>
          <p:nvPr/>
        </p:nvSpPr>
        <p:spPr>
          <a:xfrm>
            <a:off x="838200" y="1076744"/>
            <a:ext cx="10420350" cy="5105400"/>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矩形: 圆角 2">
            <a:extLst>
              <a:ext uri="{FF2B5EF4-FFF2-40B4-BE49-F238E27FC236}">
                <a16:creationId xmlns:a16="http://schemas.microsoft.com/office/drawing/2014/main" id="{668AA117-EC9B-F778-D2E6-D7F683290E0A}"/>
              </a:ext>
            </a:extLst>
          </p:cNvPr>
          <p:cNvSpPr/>
          <p:nvPr/>
        </p:nvSpPr>
        <p:spPr>
          <a:xfrm>
            <a:off x="1044091" y="1610206"/>
            <a:ext cx="2438400"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无</a:t>
            </a:r>
            <a:r>
              <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同适应症药物</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7" name="文本框 6">
            <a:extLst>
              <a:ext uri="{FF2B5EF4-FFF2-40B4-BE49-F238E27FC236}">
                <a16:creationId xmlns:a16="http://schemas.microsoft.com/office/drawing/2014/main" id="{629A56B9-41DB-13A3-4C86-5787AC29DB17}"/>
              </a:ext>
            </a:extLst>
          </p:cNvPr>
          <p:cNvSpPr txBox="1"/>
          <p:nvPr/>
        </p:nvSpPr>
        <p:spPr>
          <a:xfrm>
            <a:off x="3645810" y="1521245"/>
            <a:ext cx="7612740" cy="8744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伊立替康脂质体是</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中国首个</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获批的用于接受吉西他滨治疗后进展的</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转移性胰腺癌</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患者的治疗药物，目前其他胰腺癌二线方案</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均为超适应症用药</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矩形: 圆角 9">
            <a:extLst>
              <a:ext uri="{FF2B5EF4-FFF2-40B4-BE49-F238E27FC236}">
                <a16:creationId xmlns:a16="http://schemas.microsoft.com/office/drawing/2014/main" id="{81AFC33B-B9A9-1E85-16E8-767B113C2A7A}"/>
              </a:ext>
            </a:extLst>
          </p:cNvPr>
          <p:cNvSpPr/>
          <p:nvPr/>
        </p:nvSpPr>
        <p:spPr>
          <a:xfrm>
            <a:off x="1044091" y="2518650"/>
            <a:ext cx="2438400"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无</a:t>
            </a:r>
            <a:r>
              <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临床试验对照药物</a:t>
            </a:r>
            <a:endParaRPr kumimoji="0" lang="zh-CN" altLang="en-US" sz="2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矩形: 圆角 10">
            <a:extLst>
              <a:ext uri="{FF2B5EF4-FFF2-40B4-BE49-F238E27FC236}">
                <a16:creationId xmlns:a16="http://schemas.microsoft.com/office/drawing/2014/main" id="{8EDFE0A8-BBAE-A3D6-B69C-80E45F0C69CE}"/>
              </a:ext>
            </a:extLst>
          </p:cNvPr>
          <p:cNvSpPr/>
          <p:nvPr/>
        </p:nvSpPr>
        <p:spPr>
          <a:xfrm>
            <a:off x="1044091" y="3382614"/>
            <a:ext cx="2438400"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国外采用</a:t>
            </a:r>
            <a:r>
              <a:rPr kumimoji="0" lang="zh-CN" altLang="en-US" sz="2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空白参照</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a:extLst>
              <a:ext uri="{FF2B5EF4-FFF2-40B4-BE49-F238E27FC236}">
                <a16:creationId xmlns:a16="http://schemas.microsoft.com/office/drawing/2014/main" id="{EA5BC109-EEAC-9906-3437-C104DE11627D}"/>
              </a:ext>
            </a:extLst>
          </p:cNvPr>
          <p:cNvSpPr txBox="1"/>
          <p:nvPr/>
        </p:nvSpPr>
        <p:spPr>
          <a:xfrm>
            <a:off x="3645810" y="3478319"/>
            <a:ext cx="7172419" cy="45890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域外国家（英国）准入时</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采用空白对照</a:t>
            </a:r>
            <a:r>
              <a:rPr kumimoji="0" lang="en-US" altLang="zh-CN" sz="1800" b="1" i="0" u="none" strike="noStrike" kern="120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en-US" altLang="zh-CN" sz="18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矩形: 圆角 12">
            <a:extLst>
              <a:ext uri="{FF2B5EF4-FFF2-40B4-BE49-F238E27FC236}">
                <a16:creationId xmlns:a16="http://schemas.microsoft.com/office/drawing/2014/main" id="{C756DD5B-F10D-0B28-C22D-36C118ABD6B5}"/>
              </a:ext>
            </a:extLst>
          </p:cNvPr>
          <p:cNvSpPr/>
          <p:nvPr/>
        </p:nvSpPr>
        <p:spPr>
          <a:xfrm>
            <a:off x="1045615" y="4226551"/>
            <a:ext cx="2435352"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指南</a:t>
            </a:r>
            <a:r>
              <a:rPr kumimoji="0" lang="zh-CN" altLang="en-US" sz="2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首选</a:t>
            </a:r>
            <a:r>
              <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推荐疗法</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4083BE85-3C20-D5AA-6B81-04C9B9EF2CF2}"/>
              </a:ext>
            </a:extLst>
          </p:cNvPr>
          <p:cNvSpPr txBox="1"/>
          <p:nvPr/>
        </p:nvSpPr>
        <p:spPr>
          <a:xfrm>
            <a:off x="3645810" y="4458013"/>
            <a:ext cx="74004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CSCO/NCCN</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等权威指南</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首选推荐</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伊立替康脂质体</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+5-FU/LV</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方案</a:t>
            </a:r>
            <a:r>
              <a:rPr kumimoji="0" lang="en-US" altLang="zh-CN" sz="18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18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D9E244FD-1617-D764-8A14-3F4C7F5F0402}"/>
              </a:ext>
            </a:extLst>
          </p:cNvPr>
          <p:cNvSpPr txBox="1"/>
          <p:nvPr/>
        </p:nvSpPr>
        <p:spPr>
          <a:xfrm>
            <a:off x="3645810" y="2614355"/>
            <a:ext cx="5957443" cy="45890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注册</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III</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期临床研究</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采取空白对照</a:t>
            </a:r>
            <a:r>
              <a:rPr kumimoji="0" lang="en-US" altLang="zh-CN" sz="18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endPar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矩形: 圆角 5">
            <a:extLst>
              <a:ext uri="{FF2B5EF4-FFF2-40B4-BE49-F238E27FC236}">
                <a16:creationId xmlns:a16="http://schemas.microsoft.com/office/drawing/2014/main" id="{E7A4C59C-D3DB-1337-B7BA-5F1A9DD63801}"/>
              </a:ext>
            </a:extLst>
          </p:cNvPr>
          <p:cNvSpPr/>
          <p:nvPr/>
        </p:nvSpPr>
        <p:spPr>
          <a:xfrm>
            <a:off x="1045615" y="5098665"/>
            <a:ext cx="2435352"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获得</a:t>
            </a:r>
            <a:r>
              <a:rPr kumimoji="0" lang="zh-CN" altLang="en-US" sz="2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特殊审评</a:t>
            </a:r>
            <a:r>
              <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资格</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C5D2F302-6E8C-0A85-F317-7AB534E7DED9}"/>
              </a:ext>
            </a:extLst>
          </p:cNvPr>
          <p:cNvSpPr txBox="1"/>
          <p:nvPr/>
        </p:nvSpPr>
        <p:spPr>
          <a:xfrm>
            <a:off x="3645810" y="5234188"/>
            <a:ext cx="717241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FDA</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授予伊立替康脂质体注射液</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优先审评</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与</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孤儿药资格认定</a:t>
            </a:r>
          </a:p>
        </p:txBody>
      </p:sp>
      <p:grpSp>
        <p:nvGrpSpPr>
          <p:cNvPr id="17" name="组合 16">
            <a:extLst>
              <a:ext uri="{FF2B5EF4-FFF2-40B4-BE49-F238E27FC236}">
                <a16:creationId xmlns:a16="http://schemas.microsoft.com/office/drawing/2014/main" id="{F14067F7-4DBD-D0FB-2A92-87013D8AF884}"/>
              </a:ext>
            </a:extLst>
          </p:cNvPr>
          <p:cNvGrpSpPr/>
          <p:nvPr/>
        </p:nvGrpSpPr>
        <p:grpSpPr>
          <a:xfrm>
            <a:off x="0" y="0"/>
            <a:ext cx="12192000" cy="842151"/>
            <a:chOff x="0" y="0"/>
            <a:chExt cx="12192000" cy="842151"/>
          </a:xfrm>
        </p:grpSpPr>
        <p:sp>
          <p:nvSpPr>
            <p:cNvPr id="18" name="矩形 17">
              <a:extLst>
                <a:ext uri="{FF2B5EF4-FFF2-40B4-BE49-F238E27FC236}">
                  <a16:creationId xmlns:a16="http://schemas.microsoft.com/office/drawing/2014/main" id="{6D5BA659-EB1D-43B9-8DB8-D4FBBE279B24}"/>
                </a:ext>
              </a:extLst>
            </p:cNvPr>
            <p:cNvSpPr/>
            <p:nvPr/>
          </p:nvSpPr>
          <p:spPr>
            <a:xfrm>
              <a:off x="0" y="0"/>
              <a:ext cx="12192000" cy="84215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8">
              <a:extLst>
                <a:ext uri="{FF2B5EF4-FFF2-40B4-BE49-F238E27FC236}">
                  <a16:creationId xmlns:a16="http://schemas.microsoft.com/office/drawing/2014/main" id="{BFBD43DE-81AC-A0E3-7C7D-550E88754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grpSp>
      <p:sp>
        <p:nvSpPr>
          <p:cNvPr id="23" name="AutoShape 4">
            <a:extLst>
              <a:ext uri="{FF2B5EF4-FFF2-40B4-BE49-F238E27FC236}">
                <a16:creationId xmlns:a16="http://schemas.microsoft.com/office/drawing/2014/main" id="{541E3092-C0B4-6496-672A-9156A393CBB2}"/>
              </a:ext>
            </a:extLst>
          </p:cNvPr>
          <p:cNvSpPr/>
          <p:nvPr/>
        </p:nvSpPr>
        <p:spPr>
          <a:xfrm>
            <a:off x="360000" y="-1"/>
            <a:ext cx="8930580" cy="842151"/>
          </a:xfrm>
          <a:prstGeom prst="rect">
            <a:avLst/>
          </a:prstGeom>
          <a:noFill/>
          <a:ln/>
        </p:spPr>
        <p:txBody>
          <a:bodyPr vert="horz" wrap="square" lIns="115348" tIns="57626" rIns="115348" bIns="57626" rtlCol="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基本信息</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a:t>
            </a: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2/3</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）：参照药品建议选择</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空白参照</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4" name="文本框 23">
            <a:extLst>
              <a:ext uri="{FF2B5EF4-FFF2-40B4-BE49-F238E27FC236}">
                <a16:creationId xmlns:a16="http://schemas.microsoft.com/office/drawing/2014/main" id="{DEB1C420-3AC0-B821-5BB2-3F703559C3F2}"/>
              </a:ext>
            </a:extLst>
          </p:cNvPr>
          <p:cNvSpPr txBox="1"/>
          <p:nvPr/>
        </p:nvSpPr>
        <p:spPr>
          <a:xfrm>
            <a:off x="685800" y="6258580"/>
            <a:ext cx="11353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Wang-Gillam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A,et</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Nanoliposomal</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irinotecan with fluorouracil and folinic acid in metastatic pancreatic cancer after previous gemcitabine-based therapy (NAPOLI-1): a global,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randomised</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open-label, phase 3 trial. Lancet. 2016 Feb 6;387(10018):545-557.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英国 伊立替康脂质体</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NICE</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报告 </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https://www.nice.org.uk/guidance/ta440/documents/appraisal-consultation-document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中国临床肿瘤学会</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胰腺癌诊疗指南（</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2024</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.http://meeting.csco.org.cn/pdf/web/</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viewer.html?file</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=/Upload/Periodical/20240813112958.pdf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 NCCN Clinical Practice Guidelines in Oncology. Pancreatic adenocarcinoma (version 2.2025)https://www.nccn.org/guidelines/guidelines-detail?category=1&amp;id=1455</a:t>
            </a:r>
          </a:p>
        </p:txBody>
      </p:sp>
    </p:spTree>
    <p:extLst>
      <p:ext uri="{BB962C8B-B14F-4D97-AF65-F5344CB8AC3E}">
        <p14:creationId xmlns:p14="http://schemas.microsoft.com/office/powerpoint/2010/main" val="325496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blip>
          <a:srcRect/>
          <a:stretch>
            <a:fillRect/>
          </a:stretch>
        </a:blipFill>
        <a:effectLst/>
      </p:bgPr>
    </p:bg>
    <p:spTree>
      <p:nvGrpSpPr>
        <p:cNvPr id="1" name="">
          <a:extLst>
            <a:ext uri="{FF2B5EF4-FFF2-40B4-BE49-F238E27FC236}">
              <a16:creationId xmlns:a16="http://schemas.microsoft.com/office/drawing/2014/main" id="{36F521BF-59EA-4D2E-F7D4-32BE42F9B46A}"/>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0FEE301A-62A1-07B0-C4B2-5FAC70E4E1E5}"/>
              </a:ext>
            </a:extLst>
          </p:cNvPr>
          <p:cNvSpPr/>
          <p:nvPr/>
        </p:nvSpPr>
        <p:spPr>
          <a:xfrm>
            <a:off x="798354" y="1066800"/>
            <a:ext cx="5040000" cy="5105400"/>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5" name="组合 4">
            <a:extLst>
              <a:ext uri="{FF2B5EF4-FFF2-40B4-BE49-F238E27FC236}">
                <a16:creationId xmlns:a16="http://schemas.microsoft.com/office/drawing/2014/main" id="{A45D43F6-3F5B-624F-273C-D110F698C037}"/>
              </a:ext>
            </a:extLst>
          </p:cNvPr>
          <p:cNvGrpSpPr/>
          <p:nvPr/>
        </p:nvGrpSpPr>
        <p:grpSpPr>
          <a:xfrm>
            <a:off x="0" y="0"/>
            <a:ext cx="12192000" cy="842151"/>
            <a:chOff x="0" y="0"/>
            <a:chExt cx="12192000" cy="842151"/>
          </a:xfrm>
        </p:grpSpPr>
        <p:sp>
          <p:nvSpPr>
            <p:cNvPr id="30" name="矩形 29">
              <a:extLst>
                <a:ext uri="{FF2B5EF4-FFF2-40B4-BE49-F238E27FC236}">
                  <a16:creationId xmlns:a16="http://schemas.microsoft.com/office/drawing/2014/main" id="{C2C5ED47-C8D5-651B-607E-E716BEAFE9B4}"/>
                </a:ext>
              </a:extLst>
            </p:cNvPr>
            <p:cNvSpPr/>
            <p:nvPr/>
          </p:nvSpPr>
          <p:spPr>
            <a:xfrm>
              <a:off x="0" y="0"/>
              <a:ext cx="12192000" cy="84215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4" name="图片 3">
              <a:extLst>
                <a:ext uri="{FF2B5EF4-FFF2-40B4-BE49-F238E27FC236}">
                  <a16:creationId xmlns:a16="http://schemas.microsoft.com/office/drawing/2014/main" id="{8FD26D06-9C91-457F-41E2-F94092005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grpSp>
      <p:sp>
        <p:nvSpPr>
          <p:cNvPr id="2" name="AutoShape 4">
            <a:extLst>
              <a:ext uri="{FF2B5EF4-FFF2-40B4-BE49-F238E27FC236}">
                <a16:creationId xmlns:a16="http://schemas.microsoft.com/office/drawing/2014/main" id="{CD5FA6A4-4731-139E-8C1C-E110F6D98D3C}"/>
              </a:ext>
            </a:extLst>
          </p:cNvPr>
          <p:cNvSpPr/>
          <p:nvPr/>
        </p:nvSpPr>
        <p:spPr>
          <a:xfrm>
            <a:off x="372796" y="17742"/>
            <a:ext cx="10363783" cy="842151"/>
          </a:xfrm>
          <a:prstGeom prst="rect">
            <a:avLst/>
          </a:prstGeom>
          <a:noFill/>
          <a:ln/>
        </p:spPr>
        <p:txBody>
          <a:bodyPr vert="horz" wrap="square" lIns="115348" tIns="57626" rIns="115348" bIns="57626" rtlCol="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		         </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胰腺癌为消化系统</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恶性肿瘤</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“癌中之王”</a:t>
            </a:r>
            <a:endParaRPr kumimoji="0" lang="en-US" altLang="zh-CN" sz="2400" b="1" i="0" u="none" strike="noStrike" kern="1200" cap="none" spc="0" normalizeH="0" baseline="0" noProof="0" dirty="0">
              <a:ln>
                <a:noFill/>
              </a:ln>
              <a:solidFill>
                <a:srgbClr val="C00000"/>
              </a:solidFill>
              <a:effectLst/>
              <a:uLnTx/>
              <a:uFillTx/>
              <a:latin typeface="Microsoft YaHei"/>
              <a:ea typeface="Microsoft YaHei"/>
              <a:cs typeface="Microsoft YaHei"/>
            </a:endParaRPr>
          </a:p>
          <a:p>
            <a:pPr marL="0" marR="0" lvl="1"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icrosoft YaHei"/>
                <a:ea typeface="Microsoft YaHei"/>
                <a:cs typeface="+mn-cs"/>
              </a:rPr>
              <a:t>		         </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n-cs"/>
              </a:rPr>
              <a:t>一线化疗失败后患者面临</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n-cs"/>
              </a:rPr>
              <a:t>二线治疗“无药可用”</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n-cs"/>
              </a:rPr>
              <a:t>困境</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2" name="文本框 21">
            <a:extLst>
              <a:ext uri="{FF2B5EF4-FFF2-40B4-BE49-F238E27FC236}">
                <a16:creationId xmlns:a16="http://schemas.microsoft.com/office/drawing/2014/main" id="{DFE6E3DE-470A-F509-B57B-0DB5F152E1B6}"/>
              </a:ext>
            </a:extLst>
          </p:cNvPr>
          <p:cNvSpPr txBox="1"/>
          <p:nvPr/>
        </p:nvSpPr>
        <p:spPr>
          <a:xfrm>
            <a:off x="725936" y="6231416"/>
            <a:ext cx="12415476" cy="8463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中国医师协会临床精准医疗专业委员会</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中国抗癌协会肿瘤胰腺病学专业委员会 </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早期胰腺癌分子诊断专家共识</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(2023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年版</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)[J].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临床肝胆病杂志</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2024, 40(3): 473-477. DOI:  10.12449/JCH240306.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3 2024</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年国家癌症中心数据</a:t>
            </a: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Zeng H, et al. Changing cancer survival in China during 2003-15: a pooled analysis of 17 population-based cancer registries. Lancet Glob Health. Lancet Glob Health. 2018 May;6(5):e555-e567.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 Park W, Chawla A, O'Reilly EM. Pancreatic Cancer: A Review. JAMA. 2021 Sep 7;326(9):851-862. </a:t>
            </a:r>
          </a:p>
          <a:p>
            <a:pPr>
              <a:defRPr/>
            </a:pPr>
            <a:r>
              <a:rPr lang="en-US" altLang="zh-CN" sz="700" dirty="0">
                <a:solidFill>
                  <a:prstClr val="black"/>
                </a:solidFill>
                <a:latin typeface="微软雅黑" panose="020B0503020204020204" pitchFamily="34" charset="-122"/>
                <a:ea typeface="微软雅黑" panose="020B0503020204020204" pitchFamily="34" charset="-122"/>
              </a:rPr>
              <a:t>5 </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Wang-Gillam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A,et</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Nanoliposomal</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irinotecan with fluorouracil and folinic acid in metastatic pancreatic cancer after previous gemcitabine-based therapy (NAPOLI-1): a global,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randomised</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open-label, phase 3 trial. Lancet. 2016 Feb 6;387(10018):545-557.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文本框 6">
            <a:extLst>
              <a:ext uri="{FF2B5EF4-FFF2-40B4-BE49-F238E27FC236}">
                <a16:creationId xmlns:a16="http://schemas.microsoft.com/office/drawing/2014/main" id="{BD58A0B8-0603-4B67-5860-B8E5DBD2A0EF}"/>
              </a:ext>
            </a:extLst>
          </p:cNvPr>
          <p:cNvSpPr txBox="1"/>
          <p:nvPr/>
        </p:nvSpPr>
        <p:spPr>
          <a:xfrm>
            <a:off x="360000" y="152400"/>
            <a:ext cx="26663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基本信息</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a:t>
            </a: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3/3</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1" name="矩形 20">
            <a:extLst>
              <a:ext uri="{FF2B5EF4-FFF2-40B4-BE49-F238E27FC236}">
                <a16:creationId xmlns:a16="http://schemas.microsoft.com/office/drawing/2014/main" id="{D83108CE-C357-07EA-60D6-5CD440E761AD}"/>
              </a:ext>
            </a:extLst>
          </p:cNvPr>
          <p:cNvSpPr/>
          <p:nvPr/>
        </p:nvSpPr>
        <p:spPr>
          <a:xfrm>
            <a:off x="5987592" y="1066800"/>
            <a:ext cx="5040000" cy="5105400"/>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3" name="矩形: 圆角 22">
            <a:extLst>
              <a:ext uri="{FF2B5EF4-FFF2-40B4-BE49-F238E27FC236}">
                <a16:creationId xmlns:a16="http://schemas.microsoft.com/office/drawing/2014/main" id="{19E98E8A-9137-D062-3A3F-581EC77A6B1C}"/>
              </a:ext>
            </a:extLst>
          </p:cNvPr>
          <p:cNvSpPr/>
          <p:nvPr/>
        </p:nvSpPr>
        <p:spPr>
          <a:xfrm>
            <a:off x="2099154" y="1057167"/>
            <a:ext cx="2438400"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疾病危害性高</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24" name="矩形: 圆角 23">
            <a:extLst>
              <a:ext uri="{FF2B5EF4-FFF2-40B4-BE49-F238E27FC236}">
                <a16:creationId xmlns:a16="http://schemas.microsoft.com/office/drawing/2014/main" id="{3C42D250-FE80-4380-9269-BE732402E5F6}"/>
              </a:ext>
            </a:extLst>
          </p:cNvPr>
          <p:cNvSpPr/>
          <p:nvPr/>
        </p:nvSpPr>
        <p:spPr>
          <a:xfrm>
            <a:off x="7288392" y="1044521"/>
            <a:ext cx="2438400"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临床需求未满足</a:t>
            </a:r>
            <a:endPar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grpSp>
        <p:nvGrpSpPr>
          <p:cNvPr id="33" name="组合 32">
            <a:extLst>
              <a:ext uri="{FF2B5EF4-FFF2-40B4-BE49-F238E27FC236}">
                <a16:creationId xmlns:a16="http://schemas.microsoft.com/office/drawing/2014/main" id="{18DA57B6-AB91-BAA8-7DAD-62CE04E9A4FD}"/>
              </a:ext>
            </a:extLst>
          </p:cNvPr>
          <p:cNvGrpSpPr/>
          <p:nvPr/>
        </p:nvGrpSpPr>
        <p:grpSpPr>
          <a:xfrm>
            <a:off x="1035527" y="1658409"/>
            <a:ext cx="1600199" cy="486167"/>
            <a:chOff x="1116830" y="2302817"/>
            <a:chExt cx="1600199" cy="486167"/>
          </a:xfrm>
        </p:grpSpPr>
        <p:sp>
          <p:nvSpPr>
            <p:cNvPr id="34" name="平行四边形 33">
              <a:extLst>
                <a:ext uri="{FF2B5EF4-FFF2-40B4-BE49-F238E27FC236}">
                  <a16:creationId xmlns:a16="http://schemas.microsoft.com/office/drawing/2014/main" id="{56D991AA-836F-04BD-13DE-CA5253A7AE29}"/>
                </a:ext>
              </a:extLst>
            </p:cNvPr>
            <p:cNvSpPr/>
            <p:nvPr/>
          </p:nvSpPr>
          <p:spPr>
            <a:xfrm>
              <a:off x="1119738" y="2716984"/>
              <a:ext cx="1185999" cy="72000"/>
            </a:xfrm>
            <a:prstGeom prst="parallelogram">
              <a:avLst/>
            </a:prstGeom>
            <a:gradFill flip="none" rotWithShape="1">
              <a:gsLst>
                <a:gs pos="0">
                  <a:srgbClr val="0070C0"/>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83349"/>
                </a:solidFill>
                <a:effectLst/>
                <a:uLnTx/>
                <a:uFillTx/>
                <a:latin typeface="Raleway"/>
                <a:ea typeface="宋体" panose="02010600030101010101" pitchFamily="2" charset="-122"/>
                <a:cs typeface="+mn-cs"/>
              </a:endParaRPr>
            </a:p>
          </p:txBody>
        </p:sp>
        <p:sp>
          <p:nvSpPr>
            <p:cNvPr id="35" name="文本框 34">
              <a:extLst>
                <a:ext uri="{FF2B5EF4-FFF2-40B4-BE49-F238E27FC236}">
                  <a16:creationId xmlns:a16="http://schemas.microsoft.com/office/drawing/2014/main" id="{5FAD5EAA-7BAE-794B-A1D6-6B19ADC4C66D}"/>
                </a:ext>
              </a:extLst>
            </p:cNvPr>
            <p:cNvSpPr txBox="1"/>
            <p:nvPr/>
          </p:nvSpPr>
          <p:spPr>
            <a:xfrm>
              <a:off x="1116830" y="2302817"/>
              <a:ext cx="16001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死亡率高</a:t>
              </a:r>
            </a:p>
          </p:txBody>
        </p:sp>
      </p:grpSp>
      <p:grpSp>
        <p:nvGrpSpPr>
          <p:cNvPr id="36" name="组合 35">
            <a:extLst>
              <a:ext uri="{FF2B5EF4-FFF2-40B4-BE49-F238E27FC236}">
                <a16:creationId xmlns:a16="http://schemas.microsoft.com/office/drawing/2014/main" id="{3175E1F7-A707-FD43-2749-1B9D4538C74F}"/>
              </a:ext>
            </a:extLst>
          </p:cNvPr>
          <p:cNvGrpSpPr/>
          <p:nvPr/>
        </p:nvGrpSpPr>
        <p:grpSpPr>
          <a:xfrm>
            <a:off x="1035527" y="3202042"/>
            <a:ext cx="1600199" cy="486167"/>
            <a:chOff x="1116830" y="2302817"/>
            <a:chExt cx="1600199" cy="486167"/>
          </a:xfrm>
        </p:grpSpPr>
        <p:sp>
          <p:nvSpPr>
            <p:cNvPr id="37" name="平行四边形 36">
              <a:extLst>
                <a:ext uri="{FF2B5EF4-FFF2-40B4-BE49-F238E27FC236}">
                  <a16:creationId xmlns:a16="http://schemas.microsoft.com/office/drawing/2014/main" id="{72563407-622A-542E-8DBA-5955541A25B1}"/>
                </a:ext>
              </a:extLst>
            </p:cNvPr>
            <p:cNvSpPr/>
            <p:nvPr/>
          </p:nvSpPr>
          <p:spPr>
            <a:xfrm>
              <a:off x="1119738" y="2716984"/>
              <a:ext cx="1185999" cy="72000"/>
            </a:xfrm>
            <a:prstGeom prst="parallelogram">
              <a:avLst/>
            </a:prstGeom>
            <a:gradFill flip="none" rotWithShape="1">
              <a:gsLst>
                <a:gs pos="0">
                  <a:srgbClr val="0070C0"/>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83349"/>
                </a:solidFill>
                <a:effectLst/>
                <a:uLnTx/>
                <a:uFillTx/>
                <a:latin typeface="Raleway"/>
                <a:ea typeface="宋体" panose="02010600030101010101" pitchFamily="2" charset="-122"/>
                <a:cs typeface="+mn-cs"/>
              </a:endParaRPr>
            </a:p>
          </p:txBody>
        </p:sp>
        <p:sp>
          <p:nvSpPr>
            <p:cNvPr id="38" name="文本框 37">
              <a:extLst>
                <a:ext uri="{FF2B5EF4-FFF2-40B4-BE49-F238E27FC236}">
                  <a16:creationId xmlns:a16="http://schemas.microsoft.com/office/drawing/2014/main" id="{2B15C168-D5A6-0995-24BC-29D665553635}"/>
                </a:ext>
              </a:extLst>
            </p:cNvPr>
            <p:cNvSpPr txBox="1"/>
            <p:nvPr/>
          </p:nvSpPr>
          <p:spPr>
            <a:xfrm>
              <a:off x="1116830" y="2302817"/>
              <a:ext cx="16001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转移率高</a:t>
              </a:r>
            </a:p>
          </p:txBody>
        </p:sp>
      </p:grpSp>
      <p:sp>
        <p:nvSpPr>
          <p:cNvPr id="41" name="文本框 40">
            <a:extLst>
              <a:ext uri="{FF2B5EF4-FFF2-40B4-BE49-F238E27FC236}">
                <a16:creationId xmlns:a16="http://schemas.microsoft.com/office/drawing/2014/main" id="{3333AAC7-E4CF-A27B-BA3C-C0C28BC48ED7}"/>
              </a:ext>
            </a:extLst>
          </p:cNvPr>
          <p:cNvSpPr txBox="1"/>
          <p:nvPr/>
        </p:nvSpPr>
        <p:spPr>
          <a:xfrm>
            <a:off x="1198856" y="3811005"/>
            <a:ext cx="4527316" cy="60016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约</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60%</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的患者首诊时已发生转移</a:t>
            </a:r>
            <a:r>
              <a:rPr kumimoji="0" lang="en-US" altLang="zh-CN" sz="14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一线治疗方案效果有限，接受治疗后</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仍易继续进展</a:t>
            </a:r>
            <a:r>
              <a:rPr kumimoji="0" lang="en-US" altLang="zh-CN" sz="14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endParaRPr kumimoji="0" lang="zh-CN" altLang="en-US" sz="14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 name="文本框 41">
            <a:extLst>
              <a:ext uri="{FF2B5EF4-FFF2-40B4-BE49-F238E27FC236}">
                <a16:creationId xmlns:a16="http://schemas.microsoft.com/office/drawing/2014/main" id="{726037F8-3E14-9CB3-837C-21D7CE3DC8D1}"/>
              </a:ext>
            </a:extLst>
          </p:cNvPr>
          <p:cNvSpPr txBox="1"/>
          <p:nvPr/>
        </p:nvSpPr>
        <p:spPr>
          <a:xfrm>
            <a:off x="1198856" y="2239880"/>
            <a:ext cx="4697057" cy="81560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2022</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年约有</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11.87</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万胰腺癌新发病例和</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10.63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万死亡</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病例，死亡数位列肿瘤类第</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位，</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死亡发病比近</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en-US" altLang="zh-CN" sz="1400" b="1" i="0" u="none" strike="noStrike" kern="120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en-US" altLang="zh-CN" sz="14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我国胰腺癌患者</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年生存率仅</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7.2%</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，所有癌症中最低</a:t>
            </a:r>
            <a:r>
              <a:rPr kumimoji="0" lang="en-US" altLang="zh-CN" sz="14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45" name="组合 44">
            <a:extLst>
              <a:ext uri="{FF2B5EF4-FFF2-40B4-BE49-F238E27FC236}">
                <a16:creationId xmlns:a16="http://schemas.microsoft.com/office/drawing/2014/main" id="{0CE0B010-E493-9384-808E-433EA0FA1911}"/>
              </a:ext>
            </a:extLst>
          </p:cNvPr>
          <p:cNvGrpSpPr/>
          <p:nvPr/>
        </p:nvGrpSpPr>
        <p:grpSpPr>
          <a:xfrm>
            <a:off x="6029640" y="2868107"/>
            <a:ext cx="2477952" cy="450423"/>
            <a:chOff x="5962216" y="2367456"/>
            <a:chExt cx="2477952" cy="450423"/>
          </a:xfrm>
        </p:grpSpPr>
        <p:sp>
          <p:nvSpPr>
            <p:cNvPr id="46" name="平行四边形 45">
              <a:extLst>
                <a:ext uri="{FF2B5EF4-FFF2-40B4-BE49-F238E27FC236}">
                  <a16:creationId xmlns:a16="http://schemas.microsoft.com/office/drawing/2014/main" id="{66EFC310-CB64-FA29-A4C4-2B4D9C3BDC2A}"/>
                </a:ext>
              </a:extLst>
            </p:cNvPr>
            <p:cNvSpPr/>
            <p:nvPr/>
          </p:nvSpPr>
          <p:spPr>
            <a:xfrm>
              <a:off x="6156353" y="2745879"/>
              <a:ext cx="1185999" cy="72000"/>
            </a:xfrm>
            <a:prstGeom prst="parallelogram">
              <a:avLst/>
            </a:prstGeom>
            <a:gradFill flip="none" rotWithShape="1">
              <a:gsLst>
                <a:gs pos="0">
                  <a:srgbClr val="7030A0"/>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83349"/>
                </a:solidFill>
                <a:effectLst/>
                <a:uLnTx/>
                <a:uFillTx/>
                <a:latin typeface="Raleway"/>
                <a:ea typeface="宋体" panose="02010600030101010101" pitchFamily="2" charset="-122"/>
                <a:cs typeface="+mn-cs"/>
              </a:endParaRPr>
            </a:p>
          </p:txBody>
        </p:sp>
        <p:sp>
          <p:nvSpPr>
            <p:cNvPr id="47" name="文本框 46">
              <a:extLst>
                <a:ext uri="{FF2B5EF4-FFF2-40B4-BE49-F238E27FC236}">
                  <a16:creationId xmlns:a16="http://schemas.microsoft.com/office/drawing/2014/main" id="{7EBA13F5-E165-E731-66D7-5CF11D2B372E}"/>
                </a:ext>
              </a:extLst>
            </p:cNvPr>
            <p:cNvSpPr txBox="1"/>
            <p:nvPr/>
          </p:nvSpPr>
          <p:spPr>
            <a:xfrm>
              <a:off x="5962216" y="2367456"/>
              <a:ext cx="24779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现有方案疗效有限</a:t>
              </a:r>
            </a:p>
          </p:txBody>
        </p:sp>
      </p:grpSp>
      <p:sp>
        <p:nvSpPr>
          <p:cNvPr id="48" name="文本框 47">
            <a:extLst>
              <a:ext uri="{FF2B5EF4-FFF2-40B4-BE49-F238E27FC236}">
                <a16:creationId xmlns:a16="http://schemas.microsoft.com/office/drawing/2014/main" id="{D725531C-3051-0AFD-3364-9E80DEDEAB8D}"/>
              </a:ext>
            </a:extLst>
          </p:cNvPr>
          <p:cNvSpPr txBox="1"/>
          <p:nvPr/>
        </p:nvSpPr>
        <p:spPr>
          <a:xfrm>
            <a:off x="6223776" y="3373945"/>
            <a:ext cx="4769367" cy="700576"/>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现有治疗手段</a:t>
            </a:r>
            <a:r>
              <a:rPr lang="zh-CN" altLang="en-US" sz="1400" b="1" dirty="0">
                <a:solidFill>
                  <a:srgbClr val="000000"/>
                </a:solidFill>
                <a:latin typeface="微软雅黑" panose="020B0503020204020204" pitchFamily="34" charset="-122"/>
                <a:ea typeface="微软雅黑" panose="020B0503020204020204" pitchFamily="34" charset="-122"/>
              </a:rPr>
              <a:t>疗效不足，传统方案</a:t>
            </a:r>
            <a:r>
              <a:rPr lang="en-US" altLang="zh-CN" sz="1400" b="1" dirty="0">
                <a:solidFill>
                  <a:srgbClr val="000000"/>
                </a:solidFill>
                <a:latin typeface="微软雅黑" panose="020B0503020204020204" pitchFamily="34" charset="-122"/>
                <a:ea typeface="微软雅黑" panose="020B0503020204020204" pitchFamily="34" charset="-122"/>
              </a:rPr>
              <a:t>OS</a:t>
            </a:r>
            <a:r>
              <a:rPr lang="zh-CN" altLang="en-US" sz="1400" b="1" dirty="0">
                <a:solidFill>
                  <a:srgbClr val="000000"/>
                </a:solidFill>
                <a:latin typeface="微软雅黑" panose="020B0503020204020204" pitchFamily="34" charset="-122"/>
                <a:ea typeface="微软雅黑" panose="020B0503020204020204" pitchFamily="34" charset="-122"/>
              </a:rPr>
              <a:t>及</a:t>
            </a:r>
            <a:r>
              <a:rPr lang="en-US" altLang="zh-CN" sz="1400" b="1" dirty="0">
                <a:solidFill>
                  <a:srgbClr val="000000"/>
                </a:solidFill>
                <a:latin typeface="微软雅黑" panose="020B0503020204020204" pitchFamily="34" charset="-122"/>
                <a:ea typeface="微软雅黑" panose="020B0503020204020204" pitchFamily="34" charset="-122"/>
              </a:rPr>
              <a:t>PFS </a:t>
            </a:r>
            <a:r>
              <a:rPr lang="zh-CN" altLang="en-US" sz="1400" b="1" dirty="0">
                <a:solidFill>
                  <a:srgbClr val="000000"/>
                </a:solidFill>
                <a:latin typeface="微软雅黑" panose="020B0503020204020204" pitchFamily="34" charset="-122"/>
                <a:ea typeface="微软雅黑" panose="020B0503020204020204" pitchFamily="34" charset="-122"/>
              </a:rPr>
              <a:t>改善有限，</a:t>
            </a:r>
            <a:r>
              <a:rPr lang="en-US" altLang="zh-CN" sz="1400" b="1" dirty="0">
                <a:solidFill>
                  <a:srgbClr val="000000"/>
                </a:solidFill>
                <a:latin typeface="微软雅黑" panose="020B0503020204020204" pitchFamily="34" charset="-122"/>
                <a:ea typeface="微软雅黑" panose="020B0503020204020204" pitchFamily="34" charset="-122"/>
              </a:rPr>
              <a:t>5-FU/LV</a:t>
            </a:r>
            <a:r>
              <a:rPr lang="zh-CN" altLang="en-US" sz="1400" b="1" dirty="0">
                <a:solidFill>
                  <a:srgbClr val="000000"/>
                </a:solidFill>
                <a:latin typeface="微软雅黑" panose="020B0503020204020204" pitchFamily="34" charset="-122"/>
                <a:ea typeface="微软雅黑" panose="020B0503020204020204" pitchFamily="34" charset="-122"/>
              </a:rPr>
              <a:t>单药方案 </a:t>
            </a:r>
            <a:r>
              <a:rPr lang="en-US" altLang="zh-CN" sz="1400" b="1" dirty="0" err="1">
                <a:solidFill>
                  <a:srgbClr val="C00000"/>
                </a:solidFill>
                <a:latin typeface="微软雅黑" panose="020B0503020204020204" pitchFamily="34" charset="-122"/>
                <a:ea typeface="微软雅黑" panose="020B0503020204020204" pitchFamily="34" charset="-122"/>
              </a:rPr>
              <a:t>mOS</a:t>
            </a:r>
            <a:r>
              <a:rPr lang="en-US" altLang="zh-CN" sz="1400" b="1" dirty="0">
                <a:solidFill>
                  <a:srgbClr val="C00000"/>
                </a:solidFill>
                <a:latin typeface="微软雅黑" panose="020B0503020204020204" pitchFamily="34" charset="-122"/>
                <a:ea typeface="微软雅黑" panose="020B0503020204020204" pitchFamily="34" charset="-122"/>
              </a:rPr>
              <a:t> </a:t>
            </a:r>
            <a:r>
              <a:rPr lang="zh-CN" altLang="en-US" sz="1400" b="1" dirty="0">
                <a:solidFill>
                  <a:srgbClr val="C00000"/>
                </a:solidFill>
                <a:latin typeface="微软雅黑" panose="020B0503020204020204" pitchFamily="34" charset="-122"/>
                <a:ea typeface="微软雅黑" panose="020B0503020204020204" pitchFamily="34" charset="-122"/>
              </a:rPr>
              <a:t>仅</a:t>
            </a:r>
            <a:r>
              <a:rPr lang="en-US" altLang="zh-CN" sz="1400" b="1" dirty="0">
                <a:solidFill>
                  <a:srgbClr val="C00000"/>
                </a:solidFill>
                <a:latin typeface="微软雅黑" panose="020B0503020204020204" pitchFamily="34" charset="-122"/>
                <a:ea typeface="微软雅黑" panose="020B0503020204020204" pitchFamily="34" charset="-122"/>
              </a:rPr>
              <a:t>3.7</a:t>
            </a:r>
            <a:r>
              <a:rPr lang="zh-CN" altLang="en-US" sz="1400" b="1" dirty="0">
                <a:solidFill>
                  <a:srgbClr val="C00000"/>
                </a:solidFill>
                <a:latin typeface="微软雅黑" panose="020B0503020204020204" pitchFamily="34" charset="-122"/>
                <a:ea typeface="微软雅黑" panose="020B0503020204020204" pitchFamily="34" charset="-122"/>
              </a:rPr>
              <a:t>个月</a:t>
            </a:r>
            <a:r>
              <a:rPr lang="en-US" altLang="zh-CN" sz="1400" b="1" baseline="30000" dirty="0">
                <a:solidFill>
                  <a:srgbClr val="C00000"/>
                </a:solidFill>
                <a:latin typeface="微软雅黑" panose="020B0503020204020204" pitchFamily="34" charset="-122"/>
                <a:ea typeface="微软雅黑" panose="020B0503020204020204" pitchFamily="34" charset="-122"/>
              </a:rPr>
              <a:t>5</a:t>
            </a:r>
          </a:p>
        </p:txBody>
      </p:sp>
      <p:grpSp>
        <p:nvGrpSpPr>
          <p:cNvPr id="49" name="组合 48">
            <a:extLst>
              <a:ext uri="{FF2B5EF4-FFF2-40B4-BE49-F238E27FC236}">
                <a16:creationId xmlns:a16="http://schemas.microsoft.com/office/drawing/2014/main" id="{E78F5816-EFB6-BD75-CE44-DE2181F51D2F}"/>
              </a:ext>
            </a:extLst>
          </p:cNvPr>
          <p:cNvGrpSpPr/>
          <p:nvPr/>
        </p:nvGrpSpPr>
        <p:grpSpPr>
          <a:xfrm>
            <a:off x="6176158" y="4417417"/>
            <a:ext cx="2293158" cy="471366"/>
            <a:chOff x="6156353" y="2346513"/>
            <a:chExt cx="2293158" cy="471366"/>
          </a:xfrm>
        </p:grpSpPr>
        <p:sp>
          <p:nvSpPr>
            <p:cNvPr id="50" name="平行四边形 49">
              <a:extLst>
                <a:ext uri="{FF2B5EF4-FFF2-40B4-BE49-F238E27FC236}">
                  <a16:creationId xmlns:a16="http://schemas.microsoft.com/office/drawing/2014/main" id="{D8E6B86F-02F6-56AE-9B67-AC400B8F93B7}"/>
                </a:ext>
              </a:extLst>
            </p:cNvPr>
            <p:cNvSpPr/>
            <p:nvPr/>
          </p:nvSpPr>
          <p:spPr>
            <a:xfrm>
              <a:off x="6156353" y="2745879"/>
              <a:ext cx="1185999" cy="72000"/>
            </a:xfrm>
            <a:prstGeom prst="parallelogram">
              <a:avLst/>
            </a:prstGeom>
            <a:gradFill flip="none" rotWithShape="1">
              <a:gsLst>
                <a:gs pos="0">
                  <a:srgbClr val="7030A0"/>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83349"/>
                </a:solidFill>
                <a:effectLst/>
                <a:uLnTx/>
                <a:uFillTx/>
                <a:latin typeface="Raleway"/>
                <a:ea typeface="宋体" panose="02010600030101010101" pitchFamily="2" charset="-122"/>
                <a:cs typeface="+mn-cs"/>
              </a:endParaRPr>
            </a:p>
          </p:txBody>
        </p:sp>
        <p:sp>
          <p:nvSpPr>
            <p:cNvPr id="51" name="文本框 50">
              <a:extLst>
                <a:ext uri="{FF2B5EF4-FFF2-40B4-BE49-F238E27FC236}">
                  <a16:creationId xmlns:a16="http://schemas.microsoft.com/office/drawing/2014/main" id="{AFB1CC4D-FBA7-F087-9F94-36602A1B5794}"/>
                </a:ext>
              </a:extLst>
            </p:cNvPr>
            <p:cNvSpPr txBox="1"/>
            <p:nvPr/>
          </p:nvSpPr>
          <p:spPr>
            <a:xfrm>
              <a:off x="6156353" y="2346513"/>
              <a:ext cx="22931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现有方案安全性不足</a:t>
              </a:r>
            </a:p>
          </p:txBody>
        </p:sp>
      </p:grpSp>
      <p:sp>
        <p:nvSpPr>
          <p:cNvPr id="52" name="文本框 51">
            <a:extLst>
              <a:ext uri="{FF2B5EF4-FFF2-40B4-BE49-F238E27FC236}">
                <a16:creationId xmlns:a16="http://schemas.microsoft.com/office/drawing/2014/main" id="{C283162B-6BED-8530-D4DB-316B34B3C6CD}"/>
              </a:ext>
            </a:extLst>
          </p:cNvPr>
          <p:cNvSpPr txBox="1"/>
          <p:nvPr/>
        </p:nvSpPr>
        <p:spPr>
          <a:xfrm>
            <a:off x="6223776" y="4935608"/>
            <a:ext cx="4576800" cy="700576"/>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目前可选择的其他二线方案</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不良反应问题突出（ 中性粒细胞减少症、腹泻、乏力等）</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2">
            <a:extLst>
              <a:ext uri="{FF2B5EF4-FFF2-40B4-BE49-F238E27FC236}">
                <a16:creationId xmlns:a16="http://schemas.microsoft.com/office/drawing/2014/main" id="{D3E40B86-2835-1A25-BE38-33184DB023AC}"/>
              </a:ext>
            </a:extLst>
          </p:cNvPr>
          <p:cNvGrpSpPr/>
          <p:nvPr/>
        </p:nvGrpSpPr>
        <p:grpSpPr>
          <a:xfrm>
            <a:off x="1035527" y="4620873"/>
            <a:ext cx="1600199" cy="486167"/>
            <a:chOff x="1116830" y="2302817"/>
            <a:chExt cx="1600199" cy="486167"/>
          </a:xfrm>
        </p:grpSpPr>
        <p:sp>
          <p:nvSpPr>
            <p:cNvPr id="6" name="平行四边形 5">
              <a:extLst>
                <a:ext uri="{FF2B5EF4-FFF2-40B4-BE49-F238E27FC236}">
                  <a16:creationId xmlns:a16="http://schemas.microsoft.com/office/drawing/2014/main" id="{3CC9D569-FC09-BB6D-ACCF-3BE4C3BB737B}"/>
                </a:ext>
              </a:extLst>
            </p:cNvPr>
            <p:cNvSpPr/>
            <p:nvPr/>
          </p:nvSpPr>
          <p:spPr>
            <a:xfrm>
              <a:off x="1119738" y="2716984"/>
              <a:ext cx="1185999" cy="72000"/>
            </a:xfrm>
            <a:prstGeom prst="parallelogram">
              <a:avLst/>
            </a:prstGeom>
            <a:gradFill flip="none" rotWithShape="1">
              <a:gsLst>
                <a:gs pos="0">
                  <a:srgbClr val="0070C0"/>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83349"/>
                </a:solidFill>
                <a:effectLst/>
                <a:uLnTx/>
                <a:uFillTx/>
                <a:latin typeface="Raleway"/>
                <a:ea typeface="宋体" panose="02010600030101010101" pitchFamily="2" charset="-122"/>
                <a:cs typeface="+mn-cs"/>
              </a:endParaRPr>
            </a:p>
          </p:txBody>
        </p:sp>
        <p:sp>
          <p:nvSpPr>
            <p:cNvPr id="9" name="文本框 8">
              <a:extLst>
                <a:ext uri="{FF2B5EF4-FFF2-40B4-BE49-F238E27FC236}">
                  <a16:creationId xmlns:a16="http://schemas.microsoft.com/office/drawing/2014/main" id="{CF23567C-6DD1-BC1F-2B94-EE2587201ECC}"/>
                </a:ext>
              </a:extLst>
            </p:cNvPr>
            <p:cNvSpPr txBox="1"/>
            <p:nvPr/>
          </p:nvSpPr>
          <p:spPr>
            <a:xfrm>
              <a:off x="1116830" y="2302817"/>
              <a:ext cx="16001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起病恶劣</a:t>
              </a:r>
            </a:p>
          </p:txBody>
        </p:sp>
      </p:grpSp>
      <p:sp>
        <p:nvSpPr>
          <p:cNvPr id="10" name="文本框 9">
            <a:extLst>
              <a:ext uri="{FF2B5EF4-FFF2-40B4-BE49-F238E27FC236}">
                <a16:creationId xmlns:a16="http://schemas.microsoft.com/office/drawing/2014/main" id="{4CF973A0-F667-FE0C-43EF-34680FFF0837}"/>
              </a:ext>
            </a:extLst>
          </p:cNvPr>
          <p:cNvSpPr txBox="1"/>
          <p:nvPr/>
        </p:nvSpPr>
        <p:spPr>
          <a:xfrm>
            <a:off x="1198856" y="5174263"/>
            <a:ext cx="4576800" cy="60016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早期症状隐匿，</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诊断率不足</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en-US" altLang="zh-CN" sz="14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endParaRPr kumimoji="0" lang="zh-CN" altLang="en-US" sz="1400" b="1"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确诊时多已处于</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晚期</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中位总生存期不足</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a:t>
            </a:r>
            <a:endParaRPr kumimoji="0" lang="en-US" altLang="zh-CN" sz="1400" b="1" i="0" u="none" strike="noStrike" kern="120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a:extLst>
              <a:ext uri="{FF2B5EF4-FFF2-40B4-BE49-F238E27FC236}">
                <a16:creationId xmlns:a16="http://schemas.microsoft.com/office/drawing/2014/main" id="{D0A0468C-F497-0A19-F79B-8D0BE516F880}"/>
              </a:ext>
            </a:extLst>
          </p:cNvPr>
          <p:cNvSpPr txBox="1"/>
          <p:nvPr/>
        </p:nvSpPr>
        <p:spPr>
          <a:xfrm>
            <a:off x="6146690" y="1820577"/>
            <a:ext cx="4589889" cy="700576"/>
          </a:xfrm>
          <a:prstGeom prst="rect">
            <a:avLst/>
          </a:prstGeom>
          <a:noFill/>
        </p:spPr>
        <p:txBody>
          <a:bodyPr wrap="square">
            <a:spAutoFit/>
          </a:bodyPr>
          <a:lstStyle/>
          <a:p>
            <a:pPr>
              <a:lnSpc>
                <a:spcPct val="150000"/>
              </a:lnSpc>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目前针对转移性胰腺癌，</a:t>
            </a:r>
            <a:r>
              <a:rPr lang="zh-CN" altLang="en-US" sz="1400" b="1" dirty="0">
                <a:solidFill>
                  <a:srgbClr val="C00000"/>
                </a:solidFill>
                <a:latin typeface="微软雅黑" panose="020B0503020204020204" pitchFamily="34" charset="-122"/>
                <a:ea typeface="微软雅黑" panose="020B0503020204020204" pitchFamily="34" charset="-122"/>
              </a:rPr>
              <a:t>医保目录内可选二线治疗方案均为超适应症用药</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，疗效有限，存在较大未满足需求</a:t>
            </a:r>
          </a:p>
        </p:txBody>
      </p:sp>
    </p:spTree>
    <p:extLst>
      <p:ext uri="{BB962C8B-B14F-4D97-AF65-F5344CB8AC3E}">
        <p14:creationId xmlns:p14="http://schemas.microsoft.com/office/powerpoint/2010/main" val="229807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blip>
          <a:srcRect/>
          <a:stretch>
            <a:fillRect/>
          </a:stretch>
        </a:blipFill>
        <a:effectLst/>
      </p:bgPr>
    </p:bg>
    <p:spTree>
      <p:nvGrpSpPr>
        <p:cNvPr id="1" name="">
          <a:extLst>
            <a:ext uri="{FF2B5EF4-FFF2-40B4-BE49-F238E27FC236}">
              <a16:creationId xmlns:a16="http://schemas.microsoft.com/office/drawing/2014/main" id="{2504935B-C133-DEA3-505F-9AB37B3657B4}"/>
            </a:ext>
          </a:extLst>
        </p:cNvPr>
        <p:cNvGrpSpPr/>
        <p:nvPr/>
      </p:nvGrpSpPr>
      <p:grpSpPr>
        <a:xfrm>
          <a:off x="0" y="0"/>
          <a:ext cx="0" cy="0"/>
          <a:chOff x="0" y="0"/>
          <a:chExt cx="0" cy="0"/>
        </a:xfrm>
      </p:grpSpPr>
      <p:grpSp>
        <p:nvGrpSpPr>
          <p:cNvPr id="17" name="组合 16">
            <a:extLst>
              <a:ext uri="{FF2B5EF4-FFF2-40B4-BE49-F238E27FC236}">
                <a16:creationId xmlns:a16="http://schemas.microsoft.com/office/drawing/2014/main" id="{9F3C59FA-82B3-D3BD-E896-1F8454A05E67}"/>
              </a:ext>
            </a:extLst>
          </p:cNvPr>
          <p:cNvGrpSpPr/>
          <p:nvPr/>
        </p:nvGrpSpPr>
        <p:grpSpPr>
          <a:xfrm>
            <a:off x="0" y="0"/>
            <a:ext cx="12192000" cy="842151"/>
            <a:chOff x="0" y="0"/>
            <a:chExt cx="12192000" cy="842151"/>
          </a:xfrm>
        </p:grpSpPr>
        <p:sp>
          <p:nvSpPr>
            <p:cNvPr id="18" name="矩形 17">
              <a:extLst>
                <a:ext uri="{FF2B5EF4-FFF2-40B4-BE49-F238E27FC236}">
                  <a16:creationId xmlns:a16="http://schemas.microsoft.com/office/drawing/2014/main" id="{2F4BCA3F-A93C-CFAF-C714-19DF971C961C}"/>
                </a:ext>
              </a:extLst>
            </p:cNvPr>
            <p:cNvSpPr/>
            <p:nvPr/>
          </p:nvSpPr>
          <p:spPr>
            <a:xfrm>
              <a:off x="0" y="0"/>
              <a:ext cx="12192000" cy="84215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8">
              <a:extLst>
                <a:ext uri="{FF2B5EF4-FFF2-40B4-BE49-F238E27FC236}">
                  <a16:creationId xmlns:a16="http://schemas.microsoft.com/office/drawing/2014/main" id="{0B6053CD-54D1-AF00-53CB-FCAC6823B7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grpSp>
      <p:sp>
        <p:nvSpPr>
          <p:cNvPr id="23" name="AutoShape 4">
            <a:extLst>
              <a:ext uri="{FF2B5EF4-FFF2-40B4-BE49-F238E27FC236}">
                <a16:creationId xmlns:a16="http://schemas.microsoft.com/office/drawing/2014/main" id="{492D971B-9857-A7EB-6050-BB21574B8057}"/>
              </a:ext>
            </a:extLst>
          </p:cNvPr>
          <p:cNvSpPr/>
          <p:nvPr/>
        </p:nvSpPr>
        <p:spPr>
          <a:xfrm>
            <a:off x="359999" y="-1"/>
            <a:ext cx="9910671" cy="842151"/>
          </a:xfrm>
          <a:prstGeom prst="rect">
            <a:avLst/>
          </a:prstGeom>
          <a:noFill/>
          <a:ln/>
        </p:spPr>
        <p:txBody>
          <a:bodyPr vert="horz" wrap="square" lIns="115348" tIns="57626" rIns="115348" bIns="57626" rtlCol="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有效性（</a:t>
            </a: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1/2</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n-cs"/>
              </a:rPr>
              <a:t>：</a:t>
            </a: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n-cs"/>
                <a:sym typeface="Arial" panose="020B0604020202020204" pitchFamily="34" charset="0"/>
              </a:rPr>
              <a:t> </a:t>
            </a:r>
            <a:r>
              <a:rPr kumimoji="0" lang="en-US" altLang="zh-CN" sz="2400" b="1" i="0" u="none" strike="noStrike" kern="1200" cap="none" spc="0" normalizeH="0" baseline="0" noProof="0" dirty="0" err="1">
                <a:ln>
                  <a:noFill/>
                </a:ln>
                <a:solidFill>
                  <a:srgbClr val="002060"/>
                </a:solidFill>
                <a:effectLst/>
                <a:uLnTx/>
                <a:uFillTx/>
                <a:latin typeface="Microsoft YaHei"/>
                <a:ea typeface="Microsoft YaHei"/>
                <a:cs typeface="+mn-cs"/>
                <a:sym typeface="Arial" panose="020B0604020202020204" pitchFamily="34" charset="0"/>
              </a:rPr>
              <a:t>伊立替康脂质体</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n-cs"/>
                <a:sym typeface="Arial" panose="020B0604020202020204" pitchFamily="34" charset="0"/>
              </a:rPr>
              <a:t>可</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显著改善</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患者的</a:t>
            </a: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OS</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及</a:t>
            </a: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PFS</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4" name="文本框 23">
            <a:extLst>
              <a:ext uri="{FF2B5EF4-FFF2-40B4-BE49-F238E27FC236}">
                <a16:creationId xmlns:a16="http://schemas.microsoft.com/office/drawing/2014/main" id="{19BE167C-4A9E-9D4B-B8FF-7149D92977DC}"/>
              </a:ext>
            </a:extLst>
          </p:cNvPr>
          <p:cNvSpPr txBox="1"/>
          <p:nvPr/>
        </p:nvSpPr>
        <p:spPr>
          <a:xfrm>
            <a:off x="223890" y="6119336"/>
            <a:ext cx="1186044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Wang-Gillam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A,et</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Nanoliposomal</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irinotecan with fluorouracil and folinic acid in metastatic pancreatic cancer after previous gemcitabine-based therapy (NAPOLI-1): a global,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randomised</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open-label, phase 3 trial. Lancet. 2016 Feb 6;387(10018):545-557.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Bang YJ, et al. Liposomal irinotecan in metastatic pancreatic adenocarcinoma in Asian patients: Subgroup analysis of the NAPOLI-1 study. Cancer Sci. 2020 Feb;111(2):513-527.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doi</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10.1111/cas.14264.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Epub</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2019 Dec 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Procaccio, L., et al. The role of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nanoliposomal</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irinotecan plus fluorouracil/ leucovorin in the continuum of care of patients with metastatic pancreatic ductal adenocarcinoma. Cancer Med. 12 (13), 14337–14345.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 Yu, K.H., et al. Clinical outcomes among patients with metastatic pancreatic ductal adenocarcinoma treated with liposomal irinotecan. Front Oncol. 11, 678070.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 Yoo, C., et al. Real-world efficacy and safety of liposomal irinotecan plus fluorouracil/leucovorin in patients with metastatic pancreatic adenocarcinoma: a study by the Korean cancer study group. Ther. Adv. Med. Oncol. 11, p. 1758835919871126.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 Su YY, et al. The Impact of Liposomal Irinotecan on the Treatment of Advanced Pancreatic Adenocarcinoma: Real-World Experience in a Taiwanese Cohort. Sci Rep. 2020 May 4;10(1):7420.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doi</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10.1038/s41598-020-64421-6. Erratum in: Sci Rep. 2020 Nov 13;10(1):20199. </a:t>
            </a:r>
          </a:p>
        </p:txBody>
      </p:sp>
      <p:pic>
        <p:nvPicPr>
          <p:cNvPr id="2" name="图片 1">
            <a:extLst>
              <a:ext uri="{FF2B5EF4-FFF2-40B4-BE49-F238E27FC236}">
                <a16:creationId xmlns:a16="http://schemas.microsoft.com/office/drawing/2014/main" id="{9A09EB5D-A576-9E30-38D9-725E76ED7272}"/>
              </a:ext>
            </a:extLst>
          </p:cNvPr>
          <p:cNvPicPr>
            <a:picLocks noChangeAspect="1"/>
          </p:cNvPicPr>
          <p:nvPr/>
        </p:nvPicPr>
        <p:blipFill>
          <a:blip r:embed="rId6"/>
          <a:srcRect r="592"/>
          <a:stretch/>
        </p:blipFill>
        <p:spPr>
          <a:xfrm>
            <a:off x="749028" y="2030116"/>
            <a:ext cx="4096430" cy="2625472"/>
          </a:xfrm>
          <a:prstGeom prst="rect">
            <a:avLst/>
          </a:prstGeom>
          <a:ln>
            <a:noFill/>
          </a:ln>
          <a:effectLst>
            <a:outerShdw blurRad="190500" algn="tl" rotWithShape="0">
              <a:srgbClr val="000000">
                <a:alpha val="70000"/>
              </a:srgbClr>
            </a:outerShdw>
          </a:effectLst>
        </p:spPr>
      </p:pic>
      <p:graphicFrame>
        <p:nvGraphicFramePr>
          <p:cNvPr id="15" name="Table 5">
            <a:extLst>
              <a:ext uri="{FF2B5EF4-FFF2-40B4-BE49-F238E27FC236}">
                <a16:creationId xmlns:a16="http://schemas.microsoft.com/office/drawing/2014/main" id="{E54B3101-3BDD-26D0-20C7-A24788569A49}"/>
              </a:ext>
            </a:extLst>
          </p:cNvPr>
          <p:cNvGraphicFramePr>
            <a:graphicFrameLocks noGrp="1"/>
          </p:cNvGraphicFramePr>
          <p:nvPr/>
        </p:nvGraphicFramePr>
        <p:xfrm>
          <a:off x="5444437" y="2013788"/>
          <a:ext cx="6639902" cy="2675636"/>
        </p:xfrm>
        <a:graphic>
          <a:graphicData uri="http://schemas.openxmlformats.org/drawingml/2006/table">
            <a:tbl>
              <a:tblPr firstRow="1" bandRow="1">
                <a:tableStyleId>{6E25E649-3F16-4E02-A733-19D2CDBF48F0}</a:tableStyleId>
              </a:tblPr>
              <a:tblGrid>
                <a:gridCol w="1134452">
                  <a:extLst>
                    <a:ext uri="{9D8B030D-6E8A-4147-A177-3AD203B41FA5}">
                      <a16:colId xmlns:a16="http://schemas.microsoft.com/office/drawing/2014/main" val="20000"/>
                    </a:ext>
                  </a:extLst>
                </a:gridCol>
                <a:gridCol w="775990">
                  <a:extLst>
                    <a:ext uri="{9D8B030D-6E8A-4147-A177-3AD203B41FA5}">
                      <a16:colId xmlns:a16="http://schemas.microsoft.com/office/drawing/2014/main" val="20001"/>
                    </a:ext>
                  </a:extLst>
                </a:gridCol>
                <a:gridCol w="1885567">
                  <a:extLst>
                    <a:ext uri="{9D8B030D-6E8A-4147-A177-3AD203B41FA5}">
                      <a16:colId xmlns:a16="http://schemas.microsoft.com/office/drawing/2014/main" val="4251852140"/>
                    </a:ext>
                  </a:extLst>
                </a:gridCol>
                <a:gridCol w="2843893">
                  <a:extLst>
                    <a:ext uri="{9D8B030D-6E8A-4147-A177-3AD203B41FA5}">
                      <a16:colId xmlns:a16="http://schemas.microsoft.com/office/drawing/2014/main" val="20004"/>
                    </a:ext>
                  </a:extLst>
                </a:gridCol>
              </a:tblGrid>
              <a:tr h="291028">
                <a:tc>
                  <a:txBody>
                    <a:bodyPr/>
                    <a:lstStyle/>
                    <a:p>
                      <a:pPr marL="0" algn="ctr" defTabSz="914400" rtl="0" eaLnBrk="1" latinLnBrk="0" hangingPunct="1">
                        <a:defRPr/>
                      </a:pPr>
                      <a:r>
                        <a:rPr lang="en-US" sz="1100" b="1" kern="1200" dirty="0">
                          <a:solidFill>
                            <a:schemeClr val="bg1"/>
                          </a:solidFill>
                          <a:latin typeface="微软雅黑" panose="020B0503020204020204" pitchFamily="34" charset="-122"/>
                          <a:ea typeface="微软雅黑" panose="020B0503020204020204" pitchFamily="34" charset="-122"/>
                          <a:cs typeface="+mn-cs"/>
                        </a:rPr>
                        <a:t>试验类型</a:t>
                      </a:r>
                    </a:p>
                  </a:txBody>
                  <a:tcPr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5B2"/>
                    </a:solidFill>
                  </a:tcPr>
                </a:tc>
                <a:tc>
                  <a:txBody>
                    <a:bodyPr/>
                    <a:lstStyle/>
                    <a:p>
                      <a:pPr marL="0" algn="ctr" defTabSz="914400" rtl="0" eaLnBrk="1" latinLnBrk="0" hangingPunct="1">
                        <a:defRPr/>
                      </a:pPr>
                      <a:r>
                        <a:rPr lang="en-US" sz="1100" b="1" kern="1200" dirty="0" err="1">
                          <a:solidFill>
                            <a:schemeClr val="bg1"/>
                          </a:solidFill>
                          <a:latin typeface="微软雅黑" panose="020B0503020204020204" pitchFamily="34" charset="-122"/>
                          <a:ea typeface="微软雅黑" panose="020B0503020204020204" pitchFamily="34" charset="-122"/>
                          <a:cs typeface="+mn-cs"/>
                        </a:rPr>
                        <a:t>试验对照</a:t>
                      </a:r>
                      <a:endParaRPr lang="en-US" sz="11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5B2"/>
                    </a:solidFill>
                  </a:tcPr>
                </a:tc>
                <a:tc>
                  <a:txBody>
                    <a:bodyPr/>
                    <a:lstStyle/>
                    <a:p>
                      <a:pPr marL="0" algn="ctr" defTabSz="914400" rtl="0" eaLnBrk="1" latinLnBrk="0" hangingPunct="1">
                        <a:lnSpc>
                          <a:spcPct val="100000"/>
                        </a:lnSpc>
                        <a:spcBef>
                          <a:spcPct val="0"/>
                        </a:spcBef>
                        <a:spcAft>
                          <a:spcPct val="0"/>
                        </a:spcAft>
                        <a:defRPr/>
                      </a:pPr>
                      <a:r>
                        <a:rPr lang="en-US" altLang="zh-CN" sz="1100" b="1" kern="1200" dirty="0" err="1">
                          <a:solidFill>
                            <a:schemeClr val="bg1"/>
                          </a:solidFill>
                          <a:latin typeface="微软雅黑" panose="020B0503020204020204" pitchFamily="34" charset="-122"/>
                          <a:ea typeface="微软雅黑" panose="020B0503020204020204" pitchFamily="34" charset="-122"/>
                          <a:cs typeface="+mn-cs"/>
                        </a:rPr>
                        <a:t>试验结论</a:t>
                      </a:r>
                      <a:endParaRPr lang="en-US" sz="11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5B2"/>
                    </a:solidFill>
                  </a:tcPr>
                </a:tc>
                <a:tc>
                  <a:txBody>
                    <a:bodyPr/>
                    <a:lstStyle/>
                    <a:p>
                      <a:pPr marL="0" algn="ctr" defTabSz="914400" rtl="0" eaLnBrk="1" latinLnBrk="0" hangingPunct="1">
                        <a:lnSpc>
                          <a:spcPct val="100000"/>
                        </a:lnSpc>
                        <a:spcBef>
                          <a:spcPct val="0"/>
                        </a:spcBef>
                        <a:spcAft>
                          <a:spcPct val="0"/>
                        </a:spcAft>
                        <a:defRPr/>
                      </a:pPr>
                      <a:r>
                        <a:rPr lang="en-US" sz="1100" b="1" kern="1200" dirty="0" err="1">
                          <a:solidFill>
                            <a:schemeClr val="bg1"/>
                          </a:solidFill>
                          <a:latin typeface="微软雅黑" panose="020B0503020204020204" pitchFamily="34" charset="-122"/>
                          <a:ea typeface="微软雅黑" panose="020B0503020204020204" pitchFamily="34" charset="-122"/>
                          <a:cs typeface="+mn-cs"/>
                        </a:rPr>
                        <a:t>主要指标改善</a:t>
                      </a:r>
                      <a:endParaRPr lang="en-US" sz="11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5B2"/>
                    </a:solidFill>
                  </a:tcPr>
                </a:tc>
                <a:extLst>
                  <a:ext uri="{0D108BD9-81ED-4DB2-BD59-A6C34878D82A}">
                    <a16:rowId xmlns:a16="http://schemas.microsoft.com/office/drawing/2014/main" val="1050782040"/>
                  </a:ext>
                </a:extLst>
              </a:tr>
              <a:tr h="611519">
                <a:tc>
                  <a:txBody>
                    <a:bodyPr/>
                    <a:lstStyle/>
                    <a:p>
                      <a:pPr marL="0" algn="ctr" defTabSz="914400" rtl="0" eaLnBrk="1" latinLnBrk="0" hangingPunct="1">
                        <a:defRPr/>
                      </a:pPr>
                      <a:r>
                        <a:rPr lang="en-US" sz="1100" b="1" kern="1200" dirty="0" err="1">
                          <a:solidFill>
                            <a:schemeClr val="tx1"/>
                          </a:solidFill>
                          <a:latin typeface="微软雅黑" panose="020B0503020204020204" pitchFamily="34" charset="-122"/>
                          <a:ea typeface="微软雅黑" panose="020B0503020204020204" pitchFamily="34" charset="-122"/>
                          <a:cs typeface="+mn-cs"/>
                        </a:rPr>
                        <a:t>III期临床试验</a:t>
                      </a:r>
                      <a:r>
                        <a:rPr lang="en-US" sz="1100" b="1" kern="1200" dirty="0">
                          <a:solidFill>
                            <a:schemeClr val="tx1"/>
                          </a:solidFill>
                          <a:latin typeface="微软雅黑" panose="020B0503020204020204" pitchFamily="34" charset="-122"/>
                          <a:ea typeface="微软雅黑" panose="020B0503020204020204" pitchFamily="34" charset="-122"/>
                          <a:cs typeface="+mn-cs"/>
                        </a:rPr>
                        <a:t> RCT</a:t>
                      </a:r>
                    </a:p>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(NAPOLI-1)</a:t>
                      </a:r>
                      <a:r>
                        <a:rPr lang="en-US" sz="1100" b="1" kern="1200" baseline="30000" dirty="0">
                          <a:solidFill>
                            <a:schemeClr val="tx1"/>
                          </a:solidFill>
                          <a:latin typeface="微软雅黑" panose="020B0503020204020204" pitchFamily="34" charset="-122"/>
                          <a:ea typeface="微软雅黑" panose="020B0503020204020204" pitchFamily="34" charset="-122"/>
                          <a:cs typeface="+mn-cs"/>
                        </a:rPr>
                        <a:t>1</a:t>
                      </a:r>
                    </a:p>
                  </a:txBody>
                  <a:tcPr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5-FU</a:t>
                      </a:r>
                    </a:p>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+LV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kern="1200" dirty="0" err="1">
                          <a:solidFill>
                            <a:schemeClr val="tx1"/>
                          </a:solidFill>
                          <a:latin typeface="微软雅黑" panose="020B0503020204020204" pitchFamily="34" charset="-122"/>
                          <a:ea typeface="微软雅黑" panose="020B0503020204020204" pitchFamily="34" charset="-122"/>
                          <a:cs typeface="+mn-cs"/>
                        </a:rPr>
                        <a:t>亚组分析显示</a:t>
                      </a:r>
                      <a:r>
                        <a:rPr lang="en-US" altLang="zh-CN" sz="1100" b="1" kern="1200" dirty="0">
                          <a:solidFill>
                            <a:schemeClr val="tx1"/>
                          </a:solidFill>
                          <a:latin typeface="微软雅黑" panose="020B0503020204020204" pitchFamily="34" charset="-122"/>
                          <a:ea typeface="微软雅黑" panose="020B0503020204020204" pitchFamily="34"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kern="1200" dirty="0" err="1">
                          <a:solidFill>
                            <a:srgbClr val="C00000"/>
                          </a:solidFill>
                          <a:latin typeface="微软雅黑" panose="020B0503020204020204" pitchFamily="34" charset="-122"/>
                          <a:ea typeface="微软雅黑" panose="020B0503020204020204" pitchFamily="34" charset="-122"/>
                          <a:cs typeface="+mn-cs"/>
                        </a:rPr>
                        <a:t>亚洲人群生存获益更多</a:t>
                      </a:r>
                      <a:endParaRPr lang="en-US" altLang="zh-CN" sz="1100" b="1" kern="1200" dirty="0">
                        <a:solidFill>
                          <a:srgbClr val="C0000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defRPr/>
                      </a:pPr>
                      <a:r>
                        <a:rPr lang="en-US" sz="1100" b="1" kern="1200" dirty="0" err="1">
                          <a:solidFill>
                            <a:srgbClr val="C00000"/>
                          </a:solidFill>
                          <a:latin typeface="微软雅黑" panose="020B0503020204020204" pitchFamily="34" charset="-122"/>
                          <a:ea typeface="微软雅黑" panose="020B0503020204020204" pitchFamily="34" charset="-122"/>
                          <a:cs typeface="+mn-cs"/>
                        </a:rPr>
                        <a:t>延长mPFS</a:t>
                      </a:r>
                      <a:r>
                        <a:rPr lang="en-US" sz="1100" b="1" kern="1200" dirty="0">
                          <a:solidFill>
                            <a:srgbClr val="C00000"/>
                          </a:solidFill>
                          <a:latin typeface="微软雅黑" panose="020B0503020204020204" pitchFamily="34" charset="-122"/>
                          <a:ea typeface="微软雅黑" panose="020B0503020204020204" pitchFamily="34" charset="-122"/>
                          <a:cs typeface="+mn-cs"/>
                        </a:rPr>
                        <a:t> 2.6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r>
                        <a:rPr lang="en-US" sz="1100" b="1" kern="1200" dirty="0">
                          <a:solidFill>
                            <a:srgbClr val="C00000"/>
                          </a:solidFill>
                          <a:latin typeface="微软雅黑" panose="020B0503020204020204" pitchFamily="34" charset="-122"/>
                          <a:ea typeface="微软雅黑" panose="020B0503020204020204" pitchFamily="34" charset="-122"/>
                          <a:cs typeface="+mn-cs"/>
                        </a:rPr>
                        <a:t> </a:t>
                      </a:r>
                      <a:r>
                        <a:rPr lang="en-US" sz="1100" b="1" kern="1200" dirty="0">
                          <a:solidFill>
                            <a:schemeClr val="tx1"/>
                          </a:solidFill>
                          <a:latin typeface="微软雅黑" panose="020B0503020204020204" pitchFamily="34" charset="-122"/>
                          <a:ea typeface="微软雅黑" panose="020B0503020204020204" pitchFamily="34" charset="-122"/>
                          <a:cs typeface="+mn-cs"/>
                        </a:rPr>
                        <a:t>4.0 vs. 1.4, P=0.011</a:t>
                      </a:r>
                    </a:p>
                    <a:p>
                      <a:pPr marL="0" algn="ctr" defTabSz="914400" rtl="0" eaLnBrk="1" latinLnBrk="0" hangingPunct="1">
                        <a:defRPr/>
                      </a:pPr>
                      <a:r>
                        <a:rPr lang="en-US" sz="1100" b="1" kern="1200" dirty="0" err="1">
                          <a:solidFill>
                            <a:srgbClr val="C00000"/>
                          </a:solidFill>
                          <a:latin typeface="微软雅黑" panose="020B0503020204020204" pitchFamily="34" charset="-122"/>
                          <a:ea typeface="微软雅黑" panose="020B0503020204020204" pitchFamily="34" charset="-122"/>
                          <a:cs typeface="+mn-cs"/>
                        </a:rPr>
                        <a:t>延长mOS</a:t>
                      </a:r>
                      <a:r>
                        <a:rPr lang="en-US" sz="1100" b="1" kern="1200" dirty="0">
                          <a:solidFill>
                            <a:srgbClr val="C00000"/>
                          </a:solidFill>
                          <a:latin typeface="微软雅黑" panose="020B0503020204020204" pitchFamily="34" charset="-122"/>
                          <a:ea typeface="微软雅黑" panose="020B0503020204020204" pitchFamily="34" charset="-122"/>
                          <a:cs typeface="+mn-cs"/>
                        </a:rPr>
                        <a:t> 5.2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r>
                        <a:rPr lang="en-US" sz="1100" b="1" kern="1200" dirty="0">
                          <a:solidFill>
                            <a:srgbClr val="C00000"/>
                          </a:solidFill>
                          <a:latin typeface="微软雅黑" panose="020B0503020204020204" pitchFamily="34" charset="-122"/>
                          <a:ea typeface="微软雅黑" panose="020B0503020204020204" pitchFamily="34" charset="-122"/>
                          <a:cs typeface="+mn-cs"/>
                        </a:rPr>
                        <a:t> </a:t>
                      </a:r>
                      <a:r>
                        <a:rPr lang="en-US" sz="1100" b="1" kern="1200" dirty="0">
                          <a:solidFill>
                            <a:schemeClr val="tx1"/>
                          </a:solidFill>
                          <a:latin typeface="微软雅黑" panose="020B0503020204020204" pitchFamily="34" charset="-122"/>
                          <a:ea typeface="微软雅黑" panose="020B0503020204020204" pitchFamily="34" charset="-122"/>
                          <a:cs typeface="+mn-cs"/>
                        </a:rPr>
                        <a:t>8.9 vs. 3.7, P=0.025 </a:t>
                      </a:r>
                    </a:p>
                  </a:txBody>
                  <a:tcPr anchor="ctr">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39039">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真实世界研究</a:t>
                      </a:r>
                      <a:r>
                        <a:rPr lang="en-US" sz="1100" b="1" kern="1200" baseline="30000" dirty="0">
                          <a:solidFill>
                            <a:schemeClr val="tx1"/>
                          </a:solidFill>
                          <a:latin typeface="微软雅黑" panose="020B0503020204020204" pitchFamily="34" charset="-122"/>
                          <a:ea typeface="微软雅黑" panose="020B0503020204020204" pitchFamily="34" charset="-122"/>
                          <a:cs typeface="+mn-cs"/>
                        </a:rPr>
                        <a:t>3</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latinLnBrk="0" hangingPunct="1">
                        <a:defRPr/>
                      </a:pPr>
                      <a:r>
                        <a:rPr lang="zh-CN" altLang="en-US" sz="1100" b="1" kern="1200" dirty="0">
                          <a:solidFill>
                            <a:schemeClr val="tx1"/>
                          </a:solidFill>
                          <a:latin typeface="微软雅黑" panose="020B0503020204020204" pitchFamily="34" charset="-122"/>
                          <a:ea typeface="微软雅黑" panose="020B0503020204020204" pitchFamily="34" charset="-122"/>
                          <a:cs typeface="+mn-cs"/>
                        </a:rPr>
                        <a:t>证实</a:t>
                      </a:r>
                      <a:r>
                        <a:rPr lang="zh-CN" altLang="en-US" sz="1100" b="1" kern="1200" dirty="0">
                          <a:solidFill>
                            <a:srgbClr val="C00000"/>
                          </a:solidFill>
                          <a:latin typeface="微软雅黑" panose="020B0503020204020204" pitchFamily="34" charset="-122"/>
                          <a:ea typeface="微软雅黑" panose="020B0503020204020204" pitchFamily="34" charset="-122"/>
                          <a:cs typeface="+mn-cs"/>
                        </a:rPr>
                        <a:t>晚期胰腺癌</a:t>
                      </a:r>
                      <a:r>
                        <a:rPr lang="zh-CN" altLang="en-US" sz="1100" b="1" kern="1200" dirty="0">
                          <a:solidFill>
                            <a:schemeClr val="tx1"/>
                          </a:solidFill>
                          <a:latin typeface="微软雅黑" panose="020B0503020204020204" pitchFamily="34" charset="-122"/>
                          <a:ea typeface="微软雅黑" panose="020B0503020204020204" pitchFamily="34" charset="-122"/>
                          <a:cs typeface="+mn-cs"/>
                        </a:rPr>
                        <a:t>患者</a:t>
                      </a:r>
                      <a:endParaRPr lang="en-US" altLang="zh-CN" sz="1100" b="1" kern="1200" dirty="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defRPr/>
                      </a:pPr>
                      <a:r>
                        <a:rPr lang="zh-CN" altLang="en-US" sz="1100" b="1" kern="1200" dirty="0">
                          <a:solidFill>
                            <a:schemeClr val="tx1"/>
                          </a:solidFill>
                          <a:latin typeface="微软雅黑" panose="020B0503020204020204" pitchFamily="34" charset="-122"/>
                          <a:ea typeface="微软雅黑" panose="020B0503020204020204" pitchFamily="34" charset="-122"/>
                          <a:cs typeface="+mn-cs"/>
                        </a:rPr>
                        <a:t>的临床获益（</a:t>
                      </a:r>
                      <a:r>
                        <a:rPr lang="en-US" altLang="zh-CN" sz="1100" b="1" kern="1200" dirty="0" err="1">
                          <a:solidFill>
                            <a:schemeClr val="tx1"/>
                          </a:solidFill>
                          <a:latin typeface="微软雅黑" panose="020B0503020204020204" pitchFamily="34" charset="-122"/>
                          <a:ea typeface="微软雅黑" panose="020B0503020204020204" pitchFamily="34" charset="-122"/>
                          <a:cs typeface="+mn-cs"/>
                        </a:rPr>
                        <a:t>整体人群</a:t>
                      </a:r>
                      <a:r>
                        <a:rPr lang="zh-CN" altLang="en-US" sz="1100" b="1" kern="1200" dirty="0">
                          <a:solidFill>
                            <a:schemeClr val="tx1"/>
                          </a:solidFill>
                          <a:latin typeface="微软雅黑" panose="020B0503020204020204" pitchFamily="34" charset="-122"/>
                          <a:ea typeface="微软雅黑" panose="020B0503020204020204" pitchFamily="34" charset="-122"/>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latinLnBrk="0" hangingPunct="1">
                        <a:defRPr/>
                      </a:pPr>
                      <a:r>
                        <a:rPr lang="en-US" sz="1100" b="1" kern="1200" dirty="0" err="1">
                          <a:solidFill>
                            <a:schemeClr val="tx1"/>
                          </a:solidFill>
                          <a:latin typeface="微软雅黑" panose="020B0503020204020204" pitchFamily="34" charset="-122"/>
                          <a:ea typeface="微软雅黑" panose="020B0503020204020204" pitchFamily="34" charset="-122"/>
                          <a:cs typeface="+mn-cs"/>
                        </a:rPr>
                        <a:t>mPFS</a:t>
                      </a:r>
                      <a:r>
                        <a:rPr lang="en-US" sz="1100" b="1" kern="1200" dirty="0">
                          <a:solidFill>
                            <a:schemeClr val="tx1"/>
                          </a:solidFill>
                          <a:latin typeface="微软雅黑" panose="020B0503020204020204" pitchFamily="34" charset="-122"/>
                          <a:ea typeface="微软雅黑" panose="020B0503020204020204" pitchFamily="34" charset="-122"/>
                          <a:cs typeface="+mn-cs"/>
                        </a:rPr>
                        <a:t> 为 </a:t>
                      </a:r>
                      <a:r>
                        <a:rPr lang="en-US" sz="1100" b="1" kern="1200" dirty="0">
                          <a:solidFill>
                            <a:srgbClr val="C00000"/>
                          </a:solidFill>
                          <a:latin typeface="微软雅黑" panose="020B0503020204020204" pitchFamily="34" charset="-122"/>
                          <a:ea typeface="微软雅黑" panose="020B0503020204020204" pitchFamily="34" charset="-122"/>
                          <a:cs typeface="+mn-cs"/>
                        </a:rPr>
                        <a:t>3.3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r>
                        <a:rPr lang="en-US" sz="1100" b="1" kern="1200" dirty="0">
                          <a:solidFill>
                            <a:schemeClr val="tx1"/>
                          </a:solidFill>
                          <a:latin typeface="微软雅黑" panose="020B0503020204020204" pitchFamily="34" charset="-122"/>
                          <a:ea typeface="微软雅黑" panose="020B0503020204020204" pitchFamily="34" charset="-122"/>
                          <a:cs typeface="+mn-cs"/>
                        </a:rPr>
                        <a:t>； mOS </a:t>
                      </a:r>
                      <a:r>
                        <a:rPr lang="en-US" sz="1100" b="1" kern="1200" dirty="0">
                          <a:solidFill>
                            <a:srgbClr val="C00000"/>
                          </a:solidFill>
                          <a:latin typeface="微软雅黑" panose="020B0503020204020204" pitchFamily="34" charset="-122"/>
                          <a:ea typeface="微软雅黑" panose="020B0503020204020204" pitchFamily="34" charset="-122"/>
                          <a:cs typeface="+mn-cs"/>
                        </a:rPr>
                        <a:t>7.1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endParaRPr lang="en-US" sz="1100" b="1" kern="1200" dirty="0">
                        <a:solidFill>
                          <a:srgbClr val="C0000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5972">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真实世界研究</a:t>
                      </a:r>
                      <a:r>
                        <a:rPr lang="en-US" sz="1100" b="1" kern="1200" baseline="30000" dirty="0">
                          <a:solidFill>
                            <a:schemeClr val="tx1"/>
                          </a:solidFill>
                          <a:latin typeface="微软雅黑" panose="020B0503020204020204" pitchFamily="34" charset="-122"/>
                          <a:ea typeface="微软雅黑" panose="020B0503020204020204" pitchFamily="34" charset="-122"/>
                          <a:cs typeface="+mn-cs"/>
                        </a:rPr>
                        <a:t>4</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defRPr/>
                      </a:pPr>
                      <a:r>
                        <a:rPr lang="zh-CN" altLang="en-US" sz="1100" b="1" kern="1200" dirty="0">
                          <a:solidFill>
                            <a:schemeClr val="tx1"/>
                          </a:solidFill>
                          <a:latin typeface="微软雅黑" panose="020B0503020204020204" pitchFamily="34" charset="-122"/>
                          <a:ea typeface="微软雅黑" panose="020B0503020204020204" pitchFamily="34" charset="-122"/>
                          <a:cs typeface="+mn-cs"/>
                        </a:rPr>
                        <a:t>与其他研究取得一致结果</a:t>
                      </a:r>
                    </a:p>
                    <a:p>
                      <a:pPr marL="0" algn="ctr" defTabSz="914400" rtl="0" eaLnBrk="1" latinLnBrk="0" hangingPunct="1">
                        <a:defRPr/>
                      </a:pPr>
                      <a:r>
                        <a:rPr lang="zh-CN" altLang="en-US" sz="1100" b="1" kern="1200" dirty="0">
                          <a:solidFill>
                            <a:schemeClr val="tx1"/>
                          </a:solidFill>
                          <a:latin typeface="微软雅黑" panose="020B0503020204020204" pitchFamily="34" charset="-122"/>
                          <a:ea typeface="微软雅黑" panose="020B0503020204020204" pitchFamily="34" charset="-122"/>
                          <a:cs typeface="+mn-cs"/>
                        </a:rPr>
                        <a:t>（对于接受</a:t>
                      </a:r>
                      <a:r>
                        <a:rPr lang="zh-CN" altLang="en-US" sz="1100" b="1" kern="1200" dirty="0">
                          <a:solidFill>
                            <a:srgbClr val="C00000"/>
                          </a:solidFill>
                          <a:latin typeface="微软雅黑" panose="020B0503020204020204" pitchFamily="34" charset="-122"/>
                          <a:ea typeface="微软雅黑" panose="020B0503020204020204" pitchFamily="34" charset="-122"/>
                          <a:cs typeface="+mn-cs"/>
                        </a:rPr>
                        <a:t>二线治疗</a:t>
                      </a:r>
                      <a:r>
                        <a:rPr lang="zh-CN" altLang="en-US" sz="1100" b="1" kern="1200" dirty="0">
                          <a:solidFill>
                            <a:schemeClr val="tx1"/>
                          </a:solidFill>
                          <a:latin typeface="微软雅黑" panose="020B0503020204020204" pitchFamily="34" charset="-122"/>
                          <a:ea typeface="微软雅黑" panose="020B0503020204020204" pitchFamily="34" charset="-122"/>
                          <a:cs typeface="+mn-cs"/>
                        </a:rPr>
                        <a:t>的患者）</a:t>
                      </a:r>
                      <a:endParaRPr lang="en-US" sz="11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defRPr/>
                      </a:pPr>
                      <a:r>
                        <a:rPr lang="en-US" sz="1100" b="1" kern="1200" dirty="0" err="1">
                          <a:solidFill>
                            <a:schemeClr val="tx1"/>
                          </a:solidFill>
                          <a:latin typeface="微软雅黑" panose="020B0503020204020204" pitchFamily="34" charset="-122"/>
                          <a:ea typeface="微软雅黑" panose="020B0503020204020204" pitchFamily="34" charset="-122"/>
                          <a:cs typeface="+mn-cs"/>
                        </a:rPr>
                        <a:t>mPFS</a:t>
                      </a:r>
                      <a:r>
                        <a:rPr lang="en-US" sz="1100" b="1" kern="1200" dirty="0">
                          <a:solidFill>
                            <a:schemeClr val="tx1"/>
                          </a:solidFill>
                          <a:latin typeface="微软雅黑" panose="020B0503020204020204" pitchFamily="34" charset="-122"/>
                          <a:ea typeface="微软雅黑" panose="020B0503020204020204" pitchFamily="34" charset="-122"/>
                          <a:cs typeface="+mn-cs"/>
                        </a:rPr>
                        <a:t> </a:t>
                      </a:r>
                      <a:r>
                        <a:rPr lang="en-US" sz="1100" b="1" kern="1200" dirty="0">
                          <a:solidFill>
                            <a:srgbClr val="C00000"/>
                          </a:solidFill>
                          <a:latin typeface="微软雅黑" panose="020B0503020204020204" pitchFamily="34" charset="-122"/>
                          <a:ea typeface="微软雅黑" panose="020B0503020204020204" pitchFamily="34" charset="-122"/>
                          <a:cs typeface="+mn-cs"/>
                        </a:rPr>
                        <a:t>3.0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r>
                        <a:rPr lang="en-US" sz="1100" b="1" kern="1200" dirty="0">
                          <a:solidFill>
                            <a:schemeClr val="tx1"/>
                          </a:solidFill>
                          <a:latin typeface="微软雅黑" panose="020B0503020204020204" pitchFamily="34" charset="-122"/>
                          <a:ea typeface="微软雅黑" panose="020B0503020204020204" pitchFamily="34" charset="-122"/>
                          <a:cs typeface="+mn-cs"/>
                        </a:rPr>
                        <a:t>； mOS </a:t>
                      </a:r>
                      <a:r>
                        <a:rPr lang="en-US" sz="1100" b="1" kern="1200" dirty="0">
                          <a:solidFill>
                            <a:srgbClr val="C00000"/>
                          </a:solidFill>
                          <a:latin typeface="微软雅黑" panose="020B0503020204020204" pitchFamily="34" charset="-122"/>
                          <a:ea typeface="微软雅黑" panose="020B0503020204020204" pitchFamily="34" charset="-122"/>
                          <a:cs typeface="+mn-cs"/>
                        </a:rPr>
                        <a:t>7.3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endParaRPr lang="en-US" sz="1100" b="1" kern="1200" dirty="0">
                        <a:solidFill>
                          <a:srgbClr val="C0000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39039">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真实世界研究</a:t>
                      </a:r>
                      <a:r>
                        <a:rPr lang="en-US" sz="1100" b="1" kern="1200" baseline="30000" dirty="0">
                          <a:solidFill>
                            <a:schemeClr val="tx1"/>
                          </a:solidFill>
                          <a:latin typeface="微软雅黑" panose="020B0503020204020204" pitchFamily="34" charset="-122"/>
                          <a:ea typeface="微软雅黑" panose="020B0503020204020204" pitchFamily="34" charset="-122"/>
                          <a:cs typeface="+mn-cs"/>
                        </a:rPr>
                        <a:t>5</a:t>
                      </a:r>
                    </a:p>
                  </a:txBody>
                  <a:tcPr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latinLnBrk="0" hangingPunct="1">
                        <a:defRPr/>
                      </a:pPr>
                      <a:r>
                        <a:rPr lang="zh-CN" altLang="en-US" sz="1100" b="1" kern="1200" dirty="0">
                          <a:solidFill>
                            <a:schemeClr val="tx1"/>
                          </a:solidFill>
                          <a:latin typeface="微软雅黑" panose="020B0503020204020204" pitchFamily="34" charset="-122"/>
                          <a:ea typeface="微软雅黑" panose="020B0503020204020204" pitchFamily="34" charset="-122"/>
                          <a:cs typeface="+mn-cs"/>
                        </a:rPr>
                        <a:t>进一步证实了</a:t>
                      </a:r>
                      <a:r>
                        <a:rPr lang="zh-CN" altLang="en-US" sz="1100" b="1" kern="1200" dirty="0">
                          <a:solidFill>
                            <a:srgbClr val="C00000"/>
                          </a:solidFill>
                          <a:latin typeface="微软雅黑" panose="020B0503020204020204" pitchFamily="34" charset="-122"/>
                          <a:ea typeface="微软雅黑" panose="020B0503020204020204" pitchFamily="34" charset="-122"/>
                          <a:cs typeface="+mn-cs"/>
                        </a:rPr>
                        <a:t>亚洲人群</a:t>
                      </a:r>
                      <a:endParaRPr lang="en-US" altLang="zh-CN" sz="1100" b="1" kern="1200" dirty="0">
                        <a:solidFill>
                          <a:srgbClr val="C00000"/>
                        </a:solidFill>
                        <a:latin typeface="微软雅黑" panose="020B0503020204020204" pitchFamily="34" charset="-122"/>
                        <a:ea typeface="微软雅黑" panose="020B0503020204020204" pitchFamily="34" charset="-122"/>
                        <a:cs typeface="+mn-cs"/>
                      </a:endParaRPr>
                    </a:p>
                    <a:p>
                      <a:pPr marL="0" algn="ctr" defTabSz="914400" rtl="0" eaLnBrk="1" latinLnBrk="0" hangingPunct="1">
                        <a:defRPr/>
                      </a:pPr>
                      <a:r>
                        <a:rPr lang="zh-CN" altLang="en-US" sz="1100" b="1" kern="1200" dirty="0">
                          <a:solidFill>
                            <a:schemeClr val="tx1"/>
                          </a:solidFill>
                          <a:latin typeface="微软雅黑" panose="020B0503020204020204" pitchFamily="34" charset="-122"/>
                          <a:ea typeface="微软雅黑" panose="020B0503020204020204" pitchFamily="34" charset="-122"/>
                          <a:cs typeface="+mn-cs"/>
                        </a:rPr>
                        <a:t>在真实世界中的临床获益</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latinLnBrk="0" hangingPunct="1">
                        <a:defRPr/>
                      </a:pPr>
                      <a:r>
                        <a:rPr lang="en-US" sz="1100" b="1" kern="1200" dirty="0" err="1">
                          <a:solidFill>
                            <a:schemeClr val="tx1"/>
                          </a:solidFill>
                          <a:latin typeface="微软雅黑" panose="020B0503020204020204" pitchFamily="34" charset="-122"/>
                          <a:ea typeface="微软雅黑" panose="020B0503020204020204" pitchFamily="34" charset="-122"/>
                          <a:cs typeface="+mn-cs"/>
                        </a:rPr>
                        <a:t>mPFS</a:t>
                      </a:r>
                      <a:r>
                        <a:rPr lang="en-US" sz="1100" b="1" kern="1200" dirty="0">
                          <a:solidFill>
                            <a:schemeClr val="tx1"/>
                          </a:solidFill>
                          <a:latin typeface="微软雅黑" panose="020B0503020204020204" pitchFamily="34" charset="-122"/>
                          <a:ea typeface="微软雅黑" panose="020B0503020204020204" pitchFamily="34" charset="-122"/>
                          <a:cs typeface="+mn-cs"/>
                        </a:rPr>
                        <a:t> </a:t>
                      </a:r>
                      <a:r>
                        <a:rPr lang="en-US" sz="1100" b="1" kern="1200" dirty="0">
                          <a:solidFill>
                            <a:srgbClr val="C00000"/>
                          </a:solidFill>
                          <a:latin typeface="微软雅黑" panose="020B0503020204020204" pitchFamily="34" charset="-122"/>
                          <a:ea typeface="微软雅黑" panose="020B0503020204020204" pitchFamily="34" charset="-122"/>
                          <a:cs typeface="+mn-cs"/>
                        </a:rPr>
                        <a:t>3.5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r>
                        <a:rPr lang="en-US" sz="1100" b="1" kern="1200" dirty="0">
                          <a:solidFill>
                            <a:schemeClr val="tx1"/>
                          </a:solidFill>
                          <a:latin typeface="微软雅黑" panose="020B0503020204020204" pitchFamily="34" charset="-122"/>
                          <a:ea typeface="微软雅黑" panose="020B0503020204020204" pitchFamily="34" charset="-122"/>
                          <a:cs typeface="+mn-cs"/>
                        </a:rPr>
                        <a:t>； mOS </a:t>
                      </a:r>
                      <a:r>
                        <a:rPr lang="en-US" sz="1100" b="1" kern="1200" dirty="0">
                          <a:solidFill>
                            <a:srgbClr val="C00000"/>
                          </a:solidFill>
                          <a:latin typeface="微软雅黑" panose="020B0503020204020204" pitchFamily="34" charset="-122"/>
                          <a:ea typeface="微软雅黑" panose="020B0503020204020204" pitchFamily="34" charset="-122"/>
                          <a:cs typeface="+mn-cs"/>
                        </a:rPr>
                        <a:t>9.4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endParaRPr lang="en-US" sz="1100" b="1" kern="1200" dirty="0">
                        <a:solidFill>
                          <a:srgbClr val="C0000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9039">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真实世界研究</a:t>
                      </a:r>
                      <a:r>
                        <a:rPr lang="en-US" sz="1100" b="1" kern="1200" baseline="30000" dirty="0">
                          <a:solidFill>
                            <a:schemeClr val="tx1"/>
                          </a:solidFill>
                          <a:latin typeface="微软雅黑" panose="020B0503020204020204" pitchFamily="34" charset="-122"/>
                          <a:ea typeface="微软雅黑" panose="020B0503020204020204" pitchFamily="34" charset="-122"/>
                          <a:cs typeface="+mn-cs"/>
                        </a:rPr>
                        <a:t>6</a:t>
                      </a:r>
                    </a:p>
                  </a:txBody>
                  <a:tcPr anchor="ctr">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defRPr/>
                      </a:pPr>
                      <a:r>
                        <a:rPr lang="en-US" sz="1100" b="1" kern="1200" dirty="0">
                          <a:solidFill>
                            <a:schemeClr val="tx1"/>
                          </a:solidFill>
                          <a:latin typeface="微软雅黑" panose="020B0503020204020204" pitchFamily="34" charset="-122"/>
                          <a:ea typeface="微软雅黑" panose="020B0503020204020204" pitchFamily="34" charset="-122"/>
                          <a:cs typeface="+mn-cs"/>
                        </a:rPr>
                        <a:t>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defRPr/>
                      </a:pPr>
                      <a:r>
                        <a:rPr lang="zh-CN" altLang="en-US" sz="1100" b="1" kern="1200" dirty="0">
                          <a:solidFill>
                            <a:schemeClr val="tx1"/>
                          </a:solidFill>
                          <a:latin typeface="微软雅黑" panose="020B0503020204020204" pitchFamily="34" charset="-122"/>
                          <a:ea typeface="微软雅黑" panose="020B0503020204020204" pitchFamily="34" charset="-122"/>
                          <a:cs typeface="+mn-cs"/>
                        </a:rPr>
                        <a:t>进一步证实了</a:t>
                      </a:r>
                      <a:r>
                        <a:rPr lang="zh-CN" altLang="en-US" sz="1100" b="1" kern="1200" dirty="0">
                          <a:solidFill>
                            <a:srgbClr val="C00000"/>
                          </a:solidFill>
                          <a:latin typeface="微软雅黑" panose="020B0503020204020204" pitchFamily="34" charset="-122"/>
                          <a:ea typeface="微软雅黑" panose="020B0503020204020204" pitchFamily="34" charset="-122"/>
                          <a:cs typeface="+mn-cs"/>
                        </a:rPr>
                        <a:t>亚洲人群</a:t>
                      </a:r>
                      <a:endParaRPr lang="en-US" altLang="zh-CN" sz="1100" b="1" kern="1200" dirty="0">
                        <a:solidFill>
                          <a:srgbClr val="C00000"/>
                        </a:solidFill>
                        <a:latin typeface="微软雅黑" panose="020B0503020204020204" pitchFamily="34" charset="-122"/>
                        <a:ea typeface="微软雅黑" panose="020B0503020204020204" pitchFamily="34" charset="-122"/>
                        <a:cs typeface="+mn-cs"/>
                      </a:endParaRPr>
                    </a:p>
                    <a:p>
                      <a:pPr marL="0" algn="ctr" defTabSz="914400" rtl="0" eaLnBrk="1" latinLnBrk="0" hangingPunct="1">
                        <a:defRPr/>
                      </a:pPr>
                      <a:r>
                        <a:rPr lang="zh-CN" altLang="en-US" sz="1100" b="1" kern="1200" dirty="0">
                          <a:solidFill>
                            <a:schemeClr val="tx1"/>
                          </a:solidFill>
                          <a:latin typeface="微软雅黑" panose="020B0503020204020204" pitchFamily="34" charset="-122"/>
                          <a:ea typeface="微软雅黑" panose="020B0503020204020204" pitchFamily="34" charset="-122"/>
                          <a:cs typeface="+mn-cs"/>
                        </a:rPr>
                        <a:t>在真实世界中的临床获益</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defRPr/>
                      </a:pPr>
                      <a:r>
                        <a:rPr lang="en-US" sz="1100" b="1" kern="1200" dirty="0" err="1">
                          <a:solidFill>
                            <a:schemeClr val="tx1"/>
                          </a:solidFill>
                          <a:latin typeface="微软雅黑" panose="020B0503020204020204" pitchFamily="34" charset="-122"/>
                          <a:ea typeface="微软雅黑" panose="020B0503020204020204" pitchFamily="34" charset="-122"/>
                          <a:cs typeface="+mn-cs"/>
                        </a:rPr>
                        <a:t>mPFS</a:t>
                      </a:r>
                      <a:r>
                        <a:rPr lang="en-US" sz="1100" b="1" kern="1200" dirty="0">
                          <a:solidFill>
                            <a:schemeClr val="tx1"/>
                          </a:solidFill>
                          <a:latin typeface="微软雅黑" panose="020B0503020204020204" pitchFamily="34" charset="-122"/>
                          <a:ea typeface="微软雅黑" panose="020B0503020204020204" pitchFamily="34" charset="-122"/>
                          <a:cs typeface="+mn-cs"/>
                        </a:rPr>
                        <a:t> </a:t>
                      </a:r>
                      <a:r>
                        <a:rPr lang="en-US" sz="1100" b="1" kern="1200" dirty="0">
                          <a:solidFill>
                            <a:srgbClr val="C00000"/>
                          </a:solidFill>
                          <a:latin typeface="微软雅黑" panose="020B0503020204020204" pitchFamily="34" charset="-122"/>
                          <a:ea typeface="微软雅黑" panose="020B0503020204020204" pitchFamily="34" charset="-122"/>
                          <a:cs typeface="+mn-cs"/>
                        </a:rPr>
                        <a:t>2.5个月</a:t>
                      </a:r>
                      <a:r>
                        <a:rPr lang="en-US" sz="1100" b="1" kern="1200" dirty="0">
                          <a:solidFill>
                            <a:schemeClr val="tx1"/>
                          </a:solidFill>
                          <a:latin typeface="微软雅黑" panose="020B0503020204020204" pitchFamily="34" charset="-122"/>
                          <a:ea typeface="微软雅黑" panose="020B0503020204020204" pitchFamily="34" charset="-122"/>
                          <a:cs typeface="+mn-cs"/>
                        </a:rPr>
                        <a:t>； mOS </a:t>
                      </a:r>
                      <a:r>
                        <a:rPr lang="en-US" sz="1100" b="1" kern="1200" dirty="0">
                          <a:solidFill>
                            <a:srgbClr val="C00000"/>
                          </a:solidFill>
                          <a:latin typeface="微软雅黑" panose="020B0503020204020204" pitchFamily="34" charset="-122"/>
                          <a:ea typeface="微软雅黑" panose="020B0503020204020204" pitchFamily="34" charset="-122"/>
                          <a:cs typeface="+mn-cs"/>
                        </a:rPr>
                        <a:t>6.6 </a:t>
                      </a:r>
                      <a:r>
                        <a:rPr lang="en-US" sz="1100" b="1" kern="1200" dirty="0" err="1">
                          <a:solidFill>
                            <a:srgbClr val="C00000"/>
                          </a:solidFill>
                          <a:latin typeface="微软雅黑" panose="020B0503020204020204" pitchFamily="34" charset="-122"/>
                          <a:ea typeface="微软雅黑" panose="020B0503020204020204" pitchFamily="34" charset="-122"/>
                          <a:cs typeface="+mn-cs"/>
                        </a:rPr>
                        <a:t>个月</a:t>
                      </a:r>
                      <a:endParaRPr lang="en-US" sz="1100" b="1" kern="1200" dirty="0">
                        <a:solidFill>
                          <a:srgbClr val="C0000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21" name="矩形 20">
            <a:extLst>
              <a:ext uri="{FF2B5EF4-FFF2-40B4-BE49-F238E27FC236}">
                <a16:creationId xmlns:a16="http://schemas.microsoft.com/office/drawing/2014/main" id="{BC94FA79-29D8-BE15-468D-CB015996D9BD}"/>
              </a:ext>
            </a:extLst>
          </p:cNvPr>
          <p:cNvSpPr/>
          <p:nvPr>
            <p:custDataLst>
              <p:tags r:id="rId1"/>
            </p:custDataLst>
          </p:nvPr>
        </p:nvSpPr>
        <p:spPr>
          <a:xfrm>
            <a:off x="303972" y="4950642"/>
            <a:ext cx="4806871" cy="905793"/>
          </a:xfrm>
          <a:prstGeom prst="rect">
            <a:avLst/>
          </a:prstGeom>
          <a:solidFill>
            <a:srgbClr val="EFFFFD"/>
          </a:solidFill>
          <a:ln w="381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en-US" altLang="zh-CN"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伊立替康脂质体+5-FU/LV </a:t>
            </a: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对比</a:t>
            </a:r>
            <a:r>
              <a:rPr kumimoji="0" lang="en-US" altLang="zh-CN"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 单独使用5-FU/LV</a:t>
            </a: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a:t>
            </a:r>
            <a:endParaRPr kumimoji="0" lang="en-US" altLang="zh-CN"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mOS</a:t>
            </a:r>
            <a:r>
              <a:rPr kumimoji="0" lang="zh-CN" altLang="en-US"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延长</a:t>
            </a:r>
            <a:r>
              <a:rPr kumimoji="0" lang="en-US" altLang="zh-CN"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5.2</a:t>
            </a:r>
            <a:r>
              <a:rPr kumimoji="0" lang="zh-CN" altLang="en-US"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个月</a:t>
            </a: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 </a:t>
            </a:r>
            <a:r>
              <a:rPr kumimoji="0" lang="en-US" altLang="zh-CN"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8.9m VS 3.7m</a:t>
            </a: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500" b="1" i="0" u="none" strike="noStrike" kern="1200" cap="none" spc="0" normalizeH="0" baseline="0" noProof="0" dirty="0" err="1">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mPFS</a:t>
            </a:r>
            <a:r>
              <a:rPr kumimoji="0" lang="zh-CN" altLang="en-US"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延长</a:t>
            </a:r>
            <a:r>
              <a:rPr kumimoji="0" lang="en-US" altLang="zh-CN"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2.6</a:t>
            </a:r>
            <a:r>
              <a:rPr kumimoji="0" lang="zh-CN" altLang="en-US"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个月</a:t>
            </a: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 </a:t>
            </a:r>
            <a:r>
              <a:rPr kumimoji="0" lang="en-US" altLang="zh-CN"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4.0m VS 1.4m</a:t>
            </a: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a:t>
            </a:r>
            <a:endParaRPr kumimoji="0" lang="en-US" altLang="zh-CN"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grpSp>
        <p:nvGrpSpPr>
          <p:cNvPr id="38" name="组合 37">
            <a:extLst>
              <a:ext uri="{FF2B5EF4-FFF2-40B4-BE49-F238E27FC236}">
                <a16:creationId xmlns:a16="http://schemas.microsoft.com/office/drawing/2014/main" id="{7606DFEF-A120-58B3-BCE4-F96FDE19BA00}"/>
              </a:ext>
            </a:extLst>
          </p:cNvPr>
          <p:cNvGrpSpPr/>
          <p:nvPr/>
        </p:nvGrpSpPr>
        <p:grpSpPr>
          <a:xfrm>
            <a:off x="185593" y="1144127"/>
            <a:ext cx="5043627" cy="523220"/>
            <a:chOff x="262798" y="1375782"/>
            <a:chExt cx="5043627" cy="523220"/>
          </a:xfrm>
        </p:grpSpPr>
        <p:sp>
          <p:nvSpPr>
            <p:cNvPr id="9" name="文本框 8">
              <a:extLst>
                <a:ext uri="{FF2B5EF4-FFF2-40B4-BE49-F238E27FC236}">
                  <a16:creationId xmlns:a16="http://schemas.microsoft.com/office/drawing/2014/main" id="{04FDFAFD-AB45-842B-2CEE-504E0FC90EB8}"/>
                </a:ext>
              </a:extLst>
            </p:cNvPr>
            <p:cNvSpPr txBox="1"/>
            <p:nvPr/>
          </p:nvSpPr>
          <p:spPr>
            <a:xfrm>
              <a:off x="786019" y="1450081"/>
              <a:ext cx="4520406" cy="369332"/>
            </a:xfrm>
            <a:prstGeom prst="rect">
              <a:avLst/>
            </a:prstGeom>
            <a:solidFill>
              <a:srgbClr val="EFFFF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Microsoft Yahei"/>
                  <a:ea typeface="Microsoft Yahei"/>
                  <a:cs typeface="Microsoft Yahei"/>
                </a:rPr>
                <a:t>NAPOLI-1</a:t>
              </a:r>
              <a:r>
                <a:rPr kumimoji="0" lang="zh-CN" altLang="en-US" sz="1800" b="1" i="0" u="none" strike="noStrike" kern="1200" cap="none" spc="0" normalizeH="0" baseline="0" noProof="0" dirty="0">
                  <a:ln>
                    <a:noFill/>
                  </a:ln>
                  <a:solidFill>
                    <a:srgbClr val="002060"/>
                  </a:solidFill>
                  <a:effectLst/>
                  <a:uLnTx/>
                  <a:uFillTx/>
                  <a:latin typeface="Microsoft Yahei"/>
                  <a:ea typeface="Microsoft Yahei"/>
                  <a:cs typeface="Microsoft Yahei"/>
                </a:rPr>
                <a:t>研究</a:t>
              </a:r>
              <a:r>
                <a:rPr kumimoji="0" lang="en-US" altLang="zh-CN" sz="1800" b="1" i="0" u="none" strike="noStrike" kern="1200" cap="none" spc="0" normalizeH="0" baseline="30000" noProof="0" dirty="0">
                  <a:ln>
                    <a:noFill/>
                  </a:ln>
                  <a:solidFill>
                    <a:srgbClr val="002060"/>
                  </a:solidFill>
                  <a:effectLst/>
                  <a:uLnTx/>
                  <a:uFillTx/>
                  <a:latin typeface="Microsoft Yahei"/>
                  <a:ea typeface="Microsoft Yahei"/>
                  <a:cs typeface="Microsoft Yahei"/>
                </a:rPr>
                <a:t>1</a:t>
              </a:r>
              <a:r>
                <a:rPr kumimoji="0" lang="zh-CN" altLang="en-US" sz="1800" b="1" i="0" u="none" strike="noStrike" kern="1200" cap="none" spc="0" normalizeH="0" baseline="0" noProof="0" dirty="0">
                  <a:ln>
                    <a:noFill/>
                  </a:ln>
                  <a:solidFill>
                    <a:srgbClr val="002060"/>
                  </a:solidFill>
                  <a:effectLst/>
                  <a:uLnTx/>
                  <a:uFillTx/>
                  <a:latin typeface="Microsoft Yahei"/>
                  <a:ea typeface="Microsoft Yahei"/>
                  <a:cs typeface="Microsoft Yahei"/>
                </a:rPr>
                <a:t>：</a:t>
              </a:r>
              <a:r>
                <a:rPr kumimoji="0" lang="en-US" altLang="zh-CN" sz="14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 </a:t>
              </a:r>
              <a:r>
                <a:rPr kumimoji="0" lang="en-US" altLang="zh-CN" sz="1800" b="1" i="0" u="none" strike="noStrike" kern="1200" cap="none" spc="0" normalizeH="0" baseline="0" noProof="0" dirty="0" err="1">
                  <a:ln>
                    <a:noFill/>
                  </a:ln>
                  <a:solidFill>
                    <a:srgbClr val="C00000"/>
                  </a:solidFill>
                  <a:effectLst/>
                  <a:uLnTx/>
                  <a:uFillTx/>
                  <a:latin typeface="Microsoft Yahei"/>
                  <a:ea typeface="Microsoft Yahei"/>
                  <a:cs typeface="+mn-cs"/>
                  <a:sym typeface="Arial" panose="020B0604020202020204" pitchFamily="34" charset="0"/>
                </a:rPr>
                <a:t>mOS</a:t>
              </a:r>
              <a:r>
                <a:rPr kumimoji="0" lang="zh-CN" altLang="en-US" sz="1800" b="1" i="0" u="none" strike="noStrike" kern="1200" cap="none" spc="0" normalizeH="0" baseline="0" noProof="0" dirty="0">
                  <a:ln>
                    <a:noFill/>
                  </a:ln>
                  <a:solidFill>
                    <a:srgbClr val="C00000"/>
                  </a:solidFill>
                  <a:effectLst/>
                  <a:uLnTx/>
                  <a:uFillTx/>
                  <a:latin typeface="Microsoft Yahei"/>
                  <a:ea typeface="Microsoft Yahei"/>
                  <a:cs typeface="+mn-cs"/>
                  <a:sym typeface="Arial" panose="020B0604020202020204" pitchFamily="34" charset="0"/>
                </a:rPr>
                <a:t>延长</a:t>
              </a:r>
              <a:r>
                <a:rPr kumimoji="0" lang="en-US" altLang="zh-CN" sz="1800" b="1" i="0" u="none" strike="noStrike" kern="1200" cap="none" spc="0" normalizeH="0" baseline="0" noProof="0" dirty="0">
                  <a:ln>
                    <a:noFill/>
                  </a:ln>
                  <a:solidFill>
                    <a:srgbClr val="C00000"/>
                  </a:solidFill>
                  <a:effectLst/>
                  <a:uLnTx/>
                  <a:uFillTx/>
                  <a:latin typeface="Microsoft Yahei"/>
                  <a:ea typeface="Microsoft Yahei"/>
                  <a:cs typeface="+mn-cs"/>
                  <a:sym typeface="Arial" panose="020B0604020202020204" pitchFamily="34" charset="0"/>
                </a:rPr>
                <a:t>5.2</a:t>
              </a:r>
              <a:r>
                <a:rPr kumimoji="0" lang="zh-CN" altLang="en-US" sz="1800" b="1" i="0" u="none" strike="noStrike" kern="1200" cap="none" spc="0" normalizeH="0" baseline="0" noProof="0" dirty="0">
                  <a:ln>
                    <a:noFill/>
                  </a:ln>
                  <a:solidFill>
                    <a:srgbClr val="C00000"/>
                  </a:solidFill>
                  <a:effectLst/>
                  <a:uLnTx/>
                  <a:uFillTx/>
                  <a:latin typeface="Microsoft Yahei"/>
                  <a:ea typeface="Microsoft Yahei"/>
                  <a:cs typeface="+mn-cs"/>
                  <a:sym typeface="Arial" panose="020B0604020202020204" pitchFamily="34" charset="0"/>
                </a:rPr>
                <a:t>个月</a:t>
              </a:r>
              <a:endParaRPr kumimoji="0" lang="zh-CN" altLang="en-US" sz="1800" b="1" i="0" u="none" strike="noStrike" kern="1200" cap="none" spc="0" normalizeH="0" baseline="0" noProof="0" dirty="0">
                <a:ln>
                  <a:noFill/>
                </a:ln>
                <a:solidFill>
                  <a:srgbClr val="C00000"/>
                </a:solidFill>
                <a:effectLst/>
                <a:uLnTx/>
                <a:uFillTx/>
                <a:latin typeface="Microsoft Yahei"/>
                <a:ea typeface="Microsoft Yahei"/>
                <a:cs typeface="+mn-cs"/>
              </a:endParaRPr>
            </a:p>
          </p:txBody>
        </p:sp>
        <p:pic>
          <p:nvPicPr>
            <p:cNvPr id="34" name="图形 33" descr="上升趋势条形图 纯色填充">
              <a:extLst>
                <a:ext uri="{FF2B5EF4-FFF2-40B4-BE49-F238E27FC236}">
                  <a16:creationId xmlns:a16="http://schemas.microsoft.com/office/drawing/2014/main" id="{4DDC34D4-DEA5-BC68-6958-429FF5B257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2798" y="1375782"/>
              <a:ext cx="523220" cy="523220"/>
            </a:xfrm>
            <a:prstGeom prst="rect">
              <a:avLst/>
            </a:prstGeom>
          </p:spPr>
        </p:pic>
      </p:grpSp>
      <p:grpSp>
        <p:nvGrpSpPr>
          <p:cNvPr id="37" name="组合 36">
            <a:extLst>
              <a:ext uri="{FF2B5EF4-FFF2-40B4-BE49-F238E27FC236}">
                <a16:creationId xmlns:a16="http://schemas.microsoft.com/office/drawing/2014/main" id="{ADB974C9-F470-DBF8-7F90-23D554A22E9E}"/>
              </a:ext>
            </a:extLst>
          </p:cNvPr>
          <p:cNvGrpSpPr/>
          <p:nvPr/>
        </p:nvGrpSpPr>
        <p:grpSpPr>
          <a:xfrm>
            <a:off x="6230709" y="1213105"/>
            <a:ext cx="4572671" cy="385264"/>
            <a:chOff x="5863317" y="1441917"/>
            <a:chExt cx="4572671" cy="385264"/>
          </a:xfrm>
        </p:grpSpPr>
        <p:sp>
          <p:nvSpPr>
            <p:cNvPr id="20" name="文本框 19">
              <a:extLst>
                <a:ext uri="{FF2B5EF4-FFF2-40B4-BE49-F238E27FC236}">
                  <a16:creationId xmlns:a16="http://schemas.microsoft.com/office/drawing/2014/main" id="{DE1381FB-BA94-F9A8-0FF3-19E4D6CA5D81}"/>
                </a:ext>
              </a:extLst>
            </p:cNvPr>
            <p:cNvSpPr txBox="1"/>
            <p:nvPr/>
          </p:nvSpPr>
          <p:spPr>
            <a:xfrm>
              <a:off x="6322550" y="1454263"/>
              <a:ext cx="4113438" cy="369332"/>
            </a:xfrm>
            <a:prstGeom prst="rect">
              <a:avLst/>
            </a:prstGeom>
            <a:solidFill>
              <a:srgbClr val="EFFFF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Microsoft Yahei"/>
                  <a:ea typeface="Microsoft Yahei"/>
                  <a:cs typeface="Microsoft Yahei"/>
                </a:rPr>
                <a:t>大量真实世界研究：进一步证实有效性</a:t>
              </a:r>
              <a:endParaRPr kumimoji="0" lang="zh-CN" altLang="en-US" sz="1800" b="0"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p:txBody>
        </p:sp>
        <p:sp>
          <p:nvSpPr>
            <p:cNvPr id="35" name="iconfont-1033-827640">
              <a:extLst>
                <a:ext uri="{FF2B5EF4-FFF2-40B4-BE49-F238E27FC236}">
                  <a16:creationId xmlns:a16="http://schemas.microsoft.com/office/drawing/2014/main" id="{0C13EDB4-64B8-777E-C6B1-2F939A6B3EB0}"/>
                </a:ext>
              </a:extLst>
            </p:cNvPr>
            <p:cNvSpPr/>
            <p:nvPr/>
          </p:nvSpPr>
          <p:spPr>
            <a:xfrm>
              <a:off x="5863317" y="1441917"/>
              <a:ext cx="370717" cy="385264"/>
            </a:xfrm>
            <a:custGeom>
              <a:avLst/>
              <a:gdLst>
                <a:gd name="T0" fmla="*/ 3457 w 11010"/>
                <a:gd name="T1" fmla="*/ 0 h 11046"/>
                <a:gd name="T2" fmla="*/ 20 w 11010"/>
                <a:gd name="T3" fmla="*/ 3520 h 11046"/>
                <a:gd name="T4" fmla="*/ 7514 w 11010"/>
                <a:gd name="T5" fmla="*/ 11046 h 11046"/>
                <a:gd name="T6" fmla="*/ 10987 w 11010"/>
                <a:gd name="T7" fmla="*/ 7644 h 11046"/>
                <a:gd name="T8" fmla="*/ 11010 w 11010"/>
                <a:gd name="T9" fmla="*/ 21 h 11046"/>
                <a:gd name="T10" fmla="*/ 9541 w 11010"/>
                <a:gd name="T11" fmla="*/ 7640 h 11046"/>
                <a:gd name="T12" fmla="*/ 1428 w 11010"/>
                <a:gd name="T13" fmla="*/ 9595 h 11046"/>
                <a:gd name="T14" fmla="*/ 1458 w 11010"/>
                <a:gd name="T15" fmla="*/ 3546 h 11046"/>
                <a:gd name="T16" fmla="*/ 9567 w 11010"/>
                <a:gd name="T17" fmla="*/ 1445 h 11046"/>
                <a:gd name="T18" fmla="*/ 9541 w 11010"/>
                <a:gd name="T19" fmla="*/ 7640 h 11046"/>
                <a:gd name="T20" fmla="*/ 5047 w 11010"/>
                <a:gd name="T21" fmla="*/ 7425 h 11046"/>
                <a:gd name="T22" fmla="*/ 6361 w 11010"/>
                <a:gd name="T23" fmla="*/ 3652 h 11046"/>
                <a:gd name="T24" fmla="*/ 5903 w 11010"/>
                <a:gd name="T25" fmla="*/ 2890 h 11046"/>
                <a:gd name="T26" fmla="*/ 4343 w 11010"/>
                <a:gd name="T27" fmla="*/ 3364 h 11046"/>
                <a:gd name="T28" fmla="*/ 3232 w 11010"/>
                <a:gd name="T29" fmla="*/ 3652 h 11046"/>
                <a:gd name="T30" fmla="*/ 2600 w 11010"/>
                <a:gd name="T31" fmla="*/ 7185 h 11046"/>
                <a:gd name="T32" fmla="*/ 7470 w 11010"/>
                <a:gd name="T33" fmla="*/ 7841 h 11046"/>
                <a:gd name="T34" fmla="*/ 8102 w 11010"/>
                <a:gd name="T35" fmla="*/ 4460 h 11046"/>
                <a:gd name="T36" fmla="*/ 8103 w 11010"/>
                <a:gd name="T37" fmla="*/ 4307 h 11046"/>
                <a:gd name="T38" fmla="*/ 6787 w 11010"/>
                <a:gd name="T39" fmla="*/ 6103 h 11046"/>
                <a:gd name="T40" fmla="*/ 5830 w 11010"/>
                <a:gd name="T41" fmla="*/ 6245 h 11046"/>
                <a:gd name="T42" fmla="*/ 5694 w 11010"/>
                <a:gd name="T43" fmla="*/ 7233 h 11046"/>
                <a:gd name="T44" fmla="*/ 4874 w 11010"/>
                <a:gd name="T45" fmla="*/ 7092 h 11046"/>
                <a:gd name="T46" fmla="*/ 4053 w 11010"/>
                <a:gd name="T47" fmla="*/ 6245 h 11046"/>
                <a:gd name="T48" fmla="*/ 3917 w 11010"/>
                <a:gd name="T49" fmla="*/ 5393 h 11046"/>
                <a:gd name="T50" fmla="*/ 4874 w 11010"/>
                <a:gd name="T51" fmla="*/ 5252 h 11046"/>
                <a:gd name="T52" fmla="*/ 5010 w 11010"/>
                <a:gd name="T53" fmla="*/ 4253 h 11046"/>
                <a:gd name="T54" fmla="*/ 5830 w 11010"/>
                <a:gd name="T55" fmla="*/ 4394 h 11046"/>
                <a:gd name="T56" fmla="*/ 6651 w 11010"/>
                <a:gd name="T57" fmla="*/ 5252 h 11046"/>
                <a:gd name="T58" fmla="*/ 6787 w 11010"/>
                <a:gd name="T59" fmla="*/ 6103 h 11046"/>
                <a:gd name="T60" fmla="*/ 5903 w 11010"/>
                <a:gd name="T61" fmla="*/ 3248 h 11046"/>
                <a:gd name="T62" fmla="*/ 4618 w 11010"/>
                <a:gd name="T63" fmla="*/ 3408 h 11046"/>
                <a:gd name="T64" fmla="*/ 6085 w 11010"/>
                <a:gd name="T65" fmla="*/ 3652 h 1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10" h="11046">
                  <a:moveTo>
                    <a:pt x="3457" y="0"/>
                  </a:moveTo>
                  <a:lnTo>
                    <a:pt x="3457" y="0"/>
                  </a:lnTo>
                  <a:cubicBezTo>
                    <a:pt x="1593" y="18"/>
                    <a:pt x="68" y="1664"/>
                    <a:pt x="30" y="3520"/>
                  </a:cubicBezTo>
                  <a:lnTo>
                    <a:pt x="20" y="3520"/>
                  </a:lnTo>
                  <a:lnTo>
                    <a:pt x="0" y="11025"/>
                  </a:lnTo>
                  <a:lnTo>
                    <a:pt x="7514" y="11046"/>
                  </a:lnTo>
                  <a:lnTo>
                    <a:pt x="7515" y="11045"/>
                  </a:lnTo>
                  <a:cubicBezTo>
                    <a:pt x="9367" y="11012"/>
                    <a:pt x="10950" y="9490"/>
                    <a:pt x="10987" y="7644"/>
                  </a:cubicBezTo>
                  <a:lnTo>
                    <a:pt x="10989" y="7644"/>
                  </a:lnTo>
                  <a:lnTo>
                    <a:pt x="11010" y="21"/>
                  </a:lnTo>
                  <a:lnTo>
                    <a:pt x="3457" y="0"/>
                  </a:lnTo>
                  <a:close/>
                  <a:moveTo>
                    <a:pt x="9541" y="7640"/>
                  </a:moveTo>
                  <a:cubicBezTo>
                    <a:pt x="9507" y="8750"/>
                    <a:pt x="8658" y="9565"/>
                    <a:pt x="7547" y="9599"/>
                  </a:cubicBezTo>
                  <a:lnTo>
                    <a:pt x="1428" y="9595"/>
                  </a:lnTo>
                  <a:lnTo>
                    <a:pt x="1458" y="3546"/>
                  </a:lnTo>
                  <a:lnTo>
                    <a:pt x="1458" y="3546"/>
                  </a:lnTo>
                  <a:cubicBezTo>
                    <a:pt x="1481" y="2408"/>
                    <a:pt x="2308" y="1444"/>
                    <a:pt x="3453" y="1441"/>
                  </a:cubicBezTo>
                  <a:lnTo>
                    <a:pt x="9567" y="1445"/>
                  </a:lnTo>
                  <a:lnTo>
                    <a:pt x="9538" y="7640"/>
                  </a:lnTo>
                  <a:lnTo>
                    <a:pt x="9541" y="7640"/>
                  </a:lnTo>
                  <a:close/>
                  <a:moveTo>
                    <a:pt x="9541" y="7640"/>
                  </a:moveTo>
                  <a:close/>
                  <a:moveTo>
                    <a:pt x="5047" y="7425"/>
                  </a:moveTo>
                  <a:close/>
                  <a:moveTo>
                    <a:pt x="7471" y="3652"/>
                  </a:moveTo>
                  <a:lnTo>
                    <a:pt x="6361" y="3652"/>
                  </a:lnTo>
                  <a:lnTo>
                    <a:pt x="6361" y="3364"/>
                  </a:lnTo>
                  <a:cubicBezTo>
                    <a:pt x="6361" y="3102"/>
                    <a:pt x="6156" y="2890"/>
                    <a:pt x="5903" y="2890"/>
                  </a:cubicBezTo>
                  <a:lnTo>
                    <a:pt x="4800" y="2890"/>
                  </a:lnTo>
                  <a:cubicBezTo>
                    <a:pt x="4548" y="2890"/>
                    <a:pt x="4343" y="3102"/>
                    <a:pt x="4343" y="3364"/>
                  </a:cubicBezTo>
                  <a:lnTo>
                    <a:pt x="4343" y="3652"/>
                  </a:lnTo>
                  <a:lnTo>
                    <a:pt x="3232" y="3652"/>
                  </a:lnTo>
                  <a:cubicBezTo>
                    <a:pt x="2883" y="3652"/>
                    <a:pt x="2600" y="3945"/>
                    <a:pt x="2600" y="4307"/>
                  </a:cubicBezTo>
                  <a:lnTo>
                    <a:pt x="2600" y="7185"/>
                  </a:lnTo>
                  <a:cubicBezTo>
                    <a:pt x="2600" y="7547"/>
                    <a:pt x="2883" y="7841"/>
                    <a:pt x="3232" y="7841"/>
                  </a:cubicBezTo>
                  <a:lnTo>
                    <a:pt x="7470" y="7841"/>
                  </a:lnTo>
                  <a:cubicBezTo>
                    <a:pt x="7819" y="7841"/>
                    <a:pt x="8102" y="7547"/>
                    <a:pt x="8102" y="7185"/>
                  </a:cubicBezTo>
                  <a:lnTo>
                    <a:pt x="8102" y="4460"/>
                  </a:lnTo>
                  <a:cubicBezTo>
                    <a:pt x="8102" y="4473"/>
                    <a:pt x="8103" y="4485"/>
                    <a:pt x="8103" y="4498"/>
                  </a:cubicBezTo>
                  <a:lnTo>
                    <a:pt x="8103" y="4307"/>
                  </a:lnTo>
                  <a:cubicBezTo>
                    <a:pt x="8103" y="3945"/>
                    <a:pt x="7820" y="3652"/>
                    <a:pt x="7471" y="3652"/>
                  </a:cubicBezTo>
                  <a:close/>
                  <a:moveTo>
                    <a:pt x="6787" y="6103"/>
                  </a:moveTo>
                  <a:cubicBezTo>
                    <a:pt x="6787" y="6181"/>
                    <a:pt x="6726" y="6245"/>
                    <a:pt x="6651" y="6245"/>
                  </a:cubicBezTo>
                  <a:lnTo>
                    <a:pt x="5830" y="6245"/>
                  </a:lnTo>
                  <a:lnTo>
                    <a:pt x="5830" y="7092"/>
                  </a:lnTo>
                  <a:cubicBezTo>
                    <a:pt x="5830" y="7170"/>
                    <a:pt x="5769" y="7233"/>
                    <a:pt x="5694" y="7233"/>
                  </a:cubicBezTo>
                  <a:lnTo>
                    <a:pt x="5010" y="7233"/>
                  </a:lnTo>
                  <a:cubicBezTo>
                    <a:pt x="4935" y="7233"/>
                    <a:pt x="4874" y="7170"/>
                    <a:pt x="4874" y="7092"/>
                  </a:cubicBezTo>
                  <a:lnTo>
                    <a:pt x="4874" y="6245"/>
                  </a:lnTo>
                  <a:lnTo>
                    <a:pt x="4053" y="6245"/>
                  </a:lnTo>
                  <a:cubicBezTo>
                    <a:pt x="3978" y="6245"/>
                    <a:pt x="3917" y="6181"/>
                    <a:pt x="3917" y="6103"/>
                  </a:cubicBezTo>
                  <a:lnTo>
                    <a:pt x="3917" y="5393"/>
                  </a:lnTo>
                  <a:cubicBezTo>
                    <a:pt x="3917" y="5315"/>
                    <a:pt x="3978" y="5252"/>
                    <a:pt x="4053" y="5252"/>
                  </a:cubicBezTo>
                  <a:lnTo>
                    <a:pt x="4874" y="5252"/>
                  </a:lnTo>
                  <a:lnTo>
                    <a:pt x="4874" y="4394"/>
                  </a:lnTo>
                  <a:cubicBezTo>
                    <a:pt x="4874" y="4316"/>
                    <a:pt x="4935" y="4253"/>
                    <a:pt x="5010" y="4253"/>
                  </a:cubicBezTo>
                  <a:lnTo>
                    <a:pt x="5694" y="4253"/>
                  </a:lnTo>
                  <a:cubicBezTo>
                    <a:pt x="5769" y="4253"/>
                    <a:pt x="5830" y="4316"/>
                    <a:pt x="5830" y="4394"/>
                  </a:cubicBezTo>
                  <a:lnTo>
                    <a:pt x="5830" y="5252"/>
                  </a:lnTo>
                  <a:lnTo>
                    <a:pt x="6651" y="5252"/>
                  </a:lnTo>
                  <a:cubicBezTo>
                    <a:pt x="6726" y="5252"/>
                    <a:pt x="6787" y="5315"/>
                    <a:pt x="6787" y="5393"/>
                  </a:cubicBezTo>
                  <a:lnTo>
                    <a:pt x="6787" y="6103"/>
                  </a:lnTo>
                  <a:close/>
                  <a:moveTo>
                    <a:pt x="6085" y="3408"/>
                  </a:moveTo>
                  <a:cubicBezTo>
                    <a:pt x="6085" y="3320"/>
                    <a:pt x="6004" y="3248"/>
                    <a:pt x="5903" y="3248"/>
                  </a:cubicBezTo>
                  <a:lnTo>
                    <a:pt x="4800" y="3248"/>
                  </a:lnTo>
                  <a:cubicBezTo>
                    <a:pt x="4700" y="3248"/>
                    <a:pt x="4618" y="3320"/>
                    <a:pt x="4618" y="3408"/>
                  </a:cubicBezTo>
                  <a:lnTo>
                    <a:pt x="4618" y="3652"/>
                  </a:lnTo>
                  <a:lnTo>
                    <a:pt x="6085" y="3652"/>
                  </a:lnTo>
                  <a:lnTo>
                    <a:pt x="6085" y="3408"/>
                  </a:lnTo>
                  <a:close/>
                </a:path>
              </a:pathLst>
            </a:custGeom>
            <a:solidFill>
              <a:srgbClr val="00206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39" name="矩形 38">
            <a:extLst>
              <a:ext uri="{FF2B5EF4-FFF2-40B4-BE49-F238E27FC236}">
                <a16:creationId xmlns:a16="http://schemas.microsoft.com/office/drawing/2014/main" id="{63AF74BD-617A-7ACA-9A20-82F922573560}"/>
              </a:ext>
            </a:extLst>
          </p:cNvPr>
          <p:cNvSpPr/>
          <p:nvPr>
            <p:custDataLst>
              <p:tags r:id="rId2"/>
            </p:custDataLst>
          </p:nvPr>
        </p:nvSpPr>
        <p:spPr>
          <a:xfrm>
            <a:off x="6095156" y="4902078"/>
            <a:ext cx="5240496" cy="905793"/>
          </a:xfrm>
          <a:prstGeom prst="rect">
            <a:avLst/>
          </a:prstGeom>
          <a:solidFill>
            <a:srgbClr val="EFFFFD"/>
          </a:solidFill>
          <a:ln w="381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多个真实世界研究均</a:t>
            </a:r>
            <a:r>
              <a:rPr kumimoji="0" lang="zh-CN" altLang="en-US"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与</a:t>
            </a:r>
            <a:r>
              <a:rPr kumimoji="0" lang="en-US" altLang="zh-CN"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NAPOLI-1 </a:t>
            </a:r>
            <a:r>
              <a:rPr kumimoji="0" lang="zh-CN" altLang="en-US"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取得相似结果</a:t>
            </a:r>
            <a:endParaRPr kumimoji="0" lang="en-US" altLang="zh-CN"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进一步证实</a:t>
            </a:r>
            <a:r>
              <a:rPr kumimoji="0" lang="zh-CN" altLang="en-US"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亚洲人群临床获益更多</a:t>
            </a:r>
            <a:r>
              <a:rPr kumimoji="0" lang="zh-CN" altLang="en-US" sz="1500" b="1" i="0" u="none" strike="noStrike" kern="1200" cap="none" spc="0" normalizeH="0" baseline="0" noProof="0" dirty="0">
                <a:ln>
                  <a:noFill/>
                </a:ln>
                <a:solidFill>
                  <a:srgbClr val="00A5B2"/>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a:t>
            </a:r>
            <a:r>
              <a:rPr kumimoji="0" lang="zh-CN" altLang="en-US"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rPr>
              <a:t>二线治疗疗效显著</a:t>
            </a:r>
            <a:endParaRPr kumimoji="0" lang="en-US" altLang="zh-CN" sz="15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3533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a:extLst>
            <a:ext uri="{FF2B5EF4-FFF2-40B4-BE49-F238E27FC236}">
              <a16:creationId xmlns:a16="http://schemas.microsoft.com/office/drawing/2014/main" id="{E1385317-D491-83AF-7150-3D509827D1B1}"/>
            </a:ext>
          </a:extLst>
        </p:cNvPr>
        <p:cNvGrpSpPr/>
        <p:nvPr/>
      </p:nvGrpSpPr>
      <p:grpSpPr>
        <a:xfrm>
          <a:off x="0" y="0"/>
          <a:ext cx="0" cy="0"/>
          <a:chOff x="0" y="0"/>
          <a:chExt cx="0" cy="0"/>
        </a:xfrm>
      </p:grpSpPr>
      <p:grpSp>
        <p:nvGrpSpPr>
          <p:cNvPr id="17" name="组合 16">
            <a:extLst>
              <a:ext uri="{FF2B5EF4-FFF2-40B4-BE49-F238E27FC236}">
                <a16:creationId xmlns:a16="http://schemas.microsoft.com/office/drawing/2014/main" id="{75905E92-1571-F2DE-264B-A26654ED11DC}"/>
              </a:ext>
            </a:extLst>
          </p:cNvPr>
          <p:cNvGrpSpPr/>
          <p:nvPr/>
        </p:nvGrpSpPr>
        <p:grpSpPr>
          <a:xfrm>
            <a:off x="0" y="0"/>
            <a:ext cx="12192000" cy="842151"/>
            <a:chOff x="0" y="0"/>
            <a:chExt cx="12192000" cy="842151"/>
          </a:xfrm>
        </p:grpSpPr>
        <p:sp>
          <p:nvSpPr>
            <p:cNvPr id="18" name="矩形 17">
              <a:extLst>
                <a:ext uri="{FF2B5EF4-FFF2-40B4-BE49-F238E27FC236}">
                  <a16:creationId xmlns:a16="http://schemas.microsoft.com/office/drawing/2014/main" id="{1B110518-EEE4-0E9E-638B-40CE91C725DD}"/>
                </a:ext>
              </a:extLst>
            </p:cNvPr>
            <p:cNvSpPr/>
            <p:nvPr/>
          </p:nvSpPr>
          <p:spPr>
            <a:xfrm>
              <a:off x="0" y="0"/>
              <a:ext cx="12192000" cy="84215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8">
              <a:extLst>
                <a:ext uri="{FF2B5EF4-FFF2-40B4-BE49-F238E27FC236}">
                  <a16:creationId xmlns:a16="http://schemas.microsoft.com/office/drawing/2014/main" id="{E64D1804-2B60-8E4C-2227-60ADAD500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grpSp>
      <p:sp>
        <p:nvSpPr>
          <p:cNvPr id="23" name="AutoShape 4">
            <a:extLst>
              <a:ext uri="{FF2B5EF4-FFF2-40B4-BE49-F238E27FC236}">
                <a16:creationId xmlns:a16="http://schemas.microsoft.com/office/drawing/2014/main" id="{81BF9384-D505-2AD5-E32F-A90059E63E4D}"/>
              </a:ext>
            </a:extLst>
          </p:cNvPr>
          <p:cNvSpPr/>
          <p:nvPr/>
        </p:nvSpPr>
        <p:spPr>
          <a:xfrm>
            <a:off x="360000" y="-1"/>
            <a:ext cx="8930580" cy="842151"/>
          </a:xfrm>
          <a:prstGeom prst="rect">
            <a:avLst/>
          </a:prstGeom>
          <a:noFill/>
          <a:ln/>
        </p:spPr>
        <p:txBody>
          <a:bodyPr vert="horz" wrap="square" lIns="115348" tIns="57626" rIns="115348" bIns="57626" rtlCol="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有效性（</a:t>
            </a:r>
            <a:r>
              <a:rPr kumimoji="0" lang="en-US" altLang="zh-CN" sz="2400" b="1" i="0" u="none" strike="noStrike" kern="1200" cap="none" spc="0" normalizeH="0" baseline="0" noProof="0" dirty="0">
                <a:ln>
                  <a:noFill/>
                </a:ln>
                <a:solidFill>
                  <a:srgbClr val="002060"/>
                </a:solidFill>
                <a:effectLst/>
                <a:uLnTx/>
                <a:uFillTx/>
                <a:latin typeface="Microsoft YaHei"/>
                <a:ea typeface="Microsoft YaHei"/>
                <a:cs typeface="Microsoft YaHei"/>
              </a:rPr>
              <a:t>2/2</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）：伊立替康脂质体获国内外</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权威指南一类推荐</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43" name="组合 42">
            <a:extLst>
              <a:ext uri="{FF2B5EF4-FFF2-40B4-BE49-F238E27FC236}">
                <a16:creationId xmlns:a16="http://schemas.microsoft.com/office/drawing/2014/main" id="{77F16DBD-C11B-4922-35E5-6BC185617A82}"/>
              </a:ext>
            </a:extLst>
          </p:cNvPr>
          <p:cNvGrpSpPr/>
          <p:nvPr/>
        </p:nvGrpSpPr>
        <p:grpSpPr>
          <a:xfrm>
            <a:off x="2475408" y="1494857"/>
            <a:ext cx="8892000" cy="720477"/>
            <a:chOff x="2874548" y="1279818"/>
            <a:chExt cx="8892000" cy="720477"/>
          </a:xfrm>
        </p:grpSpPr>
        <p:sp>
          <p:nvSpPr>
            <p:cNvPr id="9" name="矩形: 圆角 8">
              <a:extLst>
                <a:ext uri="{FF2B5EF4-FFF2-40B4-BE49-F238E27FC236}">
                  <a16:creationId xmlns:a16="http://schemas.microsoft.com/office/drawing/2014/main" id="{C0C5AA94-F31A-81B2-7ADA-2532638A977B}"/>
                </a:ext>
              </a:extLst>
            </p:cNvPr>
            <p:cNvSpPr/>
            <p:nvPr/>
          </p:nvSpPr>
          <p:spPr>
            <a:xfrm>
              <a:off x="2874548" y="1279818"/>
              <a:ext cx="8892000" cy="360000"/>
            </a:xfrm>
            <a:prstGeom prst="roundRect">
              <a:avLst/>
            </a:prstGeom>
            <a:solidFill>
              <a:srgbClr val="EFFFF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l" defTabSz="3429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2024</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年 中国临床肿瘤学会（</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CSCO《</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胰腺癌诊疗指南 </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 </a:t>
              </a:r>
              <a:endPar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endParaRPr>
            </a:p>
          </p:txBody>
        </p:sp>
        <p:sp>
          <p:nvSpPr>
            <p:cNvPr id="15" name="矩形 14">
              <a:extLst>
                <a:ext uri="{FF2B5EF4-FFF2-40B4-BE49-F238E27FC236}">
                  <a16:creationId xmlns:a16="http://schemas.microsoft.com/office/drawing/2014/main" id="{5982A62E-FD71-26A5-AE71-896C31D4C5F4}"/>
                </a:ext>
              </a:extLst>
            </p:cNvPr>
            <p:cNvSpPr/>
            <p:nvPr/>
          </p:nvSpPr>
          <p:spPr>
            <a:xfrm>
              <a:off x="2874548" y="1640295"/>
              <a:ext cx="8892000"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伊立替康脂质体</a:t>
              </a:r>
              <a:r>
                <a:rPr kumimoji="1"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+5-FU/LV </a:t>
              </a: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方案</a:t>
              </a: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1"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 </a:t>
              </a: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类）</a:t>
              </a: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用于转移性胰腺癌二线及以上治疗</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0" name="图片 19">
            <a:extLst>
              <a:ext uri="{FF2B5EF4-FFF2-40B4-BE49-F238E27FC236}">
                <a16:creationId xmlns:a16="http://schemas.microsoft.com/office/drawing/2014/main" id="{0589FBDB-4EAD-09D0-080E-54338930C6A4}"/>
              </a:ext>
            </a:extLst>
          </p:cNvPr>
          <p:cNvPicPr>
            <a:picLocks noChangeAspect="1"/>
          </p:cNvPicPr>
          <p:nvPr/>
        </p:nvPicPr>
        <p:blipFill>
          <a:blip r:embed="rId4">
            <a:extLst>
              <a:ext uri="{28A0092B-C50C-407E-A947-70E740481C1C}">
                <a14:useLocalDpi xmlns:a14="http://schemas.microsoft.com/office/drawing/2010/main" val="0"/>
              </a:ext>
            </a:extLst>
          </a:blip>
          <a:srcRect l="-137" t="-2103" r="63373"/>
          <a:stretch/>
        </p:blipFill>
        <p:spPr>
          <a:xfrm>
            <a:off x="1092680" y="1630002"/>
            <a:ext cx="1065231" cy="531404"/>
          </a:xfrm>
          <a:prstGeom prst="rect">
            <a:avLst/>
          </a:prstGeom>
        </p:spPr>
      </p:pic>
      <p:grpSp>
        <p:nvGrpSpPr>
          <p:cNvPr id="44" name="组合 43">
            <a:extLst>
              <a:ext uri="{FF2B5EF4-FFF2-40B4-BE49-F238E27FC236}">
                <a16:creationId xmlns:a16="http://schemas.microsoft.com/office/drawing/2014/main" id="{7721A640-7CC8-DD77-FD78-F228DE8CE598}"/>
              </a:ext>
            </a:extLst>
          </p:cNvPr>
          <p:cNvGrpSpPr/>
          <p:nvPr/>
        </p:nvGrpSpPr>
        <p:grpSpPr>
          <a:xfrm>
            <a:off x="2475408" y="2435566"/>
            <a:ext cx="8911535" cy="720040"/>
            <a:chOff x="2855014" y="2118561"/>
            <a:chExt cx="8911535" cy="720040"/>
          </a:xfrm>
        </p:grpSpPr>
        <p:sp>
          <p:nvSpPr>
            <p:cNvPr id="28" name="矩形: 圆角 27">
              <a:extLst>
                <a:ext uri="{FF2B5EF4-FFF2-40B4-BE49-F238E27FC236}">
                  <a16:creationId xmlns:a16="http://schemas.microsoft.com/office/drawing/2014/main" id="{3D851940-F4E3-A51E-55D3-CA9D8301CC1C}"/>
                </a:ext>
              </a:extLst>
            </p:cNvPr>
            <p:cNvSpPr/>
            <p:nvPr/>
          </p:nvSpPr>
          <p:spPr>
            <a:xfrm>
              <a:off x="2855014" y="2118561"/>
              <a:ext cx="8892000" cy="360000"/>
            </a:xfrm>
            <a:prstGeom prst="roundRect">
              <a:avLst/>
            </a:prstGeom>
            <a:solidFill>
              <a:srgbClr val="EFFFF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l" defTabSz="3429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2021</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年 中华医学会</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中国胰腺癌诊疗指南</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 》</a:t>
              </a:r>
              <a:endPar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endParaRPr>
            </a:p>
          </p:txBody>
        </p:sp>
        <p:sp>
          <p:nvSpPr>
            <p:cNvPr id="29" name="矩形 28">
              <a:extLst>
                <a:ext uri="{FF2B5EF4-FFF2-40B4-BE49-F238E27FC236}">
                  <a16:creationId xmlns:a16="http://schemas.microsoft.com/office/drawing/2014/main" id="{30F68135-4FCA-A90B-E389-C2C044ECBEC1}"/>
                </a:ext>
              </a:extLst>
            </p:cNvPr>
            <p:cNvSpPr/>
            <p:nvPr/>
          </p:nvSpPr>
          <p:spPr>
            <a:xfrm>
              <a:off x="2874549" y="2478601"/>
              <a:ext cx="8892000"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二线化疗比支持治疗更有效，对体能状态好者，</a:t>
              </a: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推荐</a:t>
              </a: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使用</a:t>
              </a: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伊立替康脂质体</a:t>
              </a: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联合氟尿嘧啶</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6" name="组合 45">
            <a:extLst>
              <a:ext uri="{FF2B5EF4-FFF2-40B4-BE49-F238E27FC236}">
                <a16:creationId xmlns:a16="http://schemas.microsoft.com/office/drawing/2014/main" id="{6FBF6668-1C21-FEA4-DF4A-F474766A747E}"/>
              </a:ext>
            </a:extLst>
          </p:cNvPr>
          <p:cNvGrpSpPr/>
          <p:nvPr/>
        </p:nvGrpSpPr>
        <p:grpSpPr>
          <a:xfrm>
            <a:off x="2475408" y="3375838"/>
            <a:ext cx="8895336" cy="714512"/>
            <a:chOff x="2879377" y="3177051"/>
            <a:chExt cx="8895336" cy="714512"/>
          </a:xfrm>
        </p:grpSpPr>
        <p:sp>
          <p:nvSpPr>
            <p:cNvPr id="31" name="矩形: 圆角 30">
              <a:extLst>
                <a:ext uri="{FF2B5EF4-FFF2-40B4-BE49-F238E27FC236}">
                  <a16:creationId xmlns:a16="http://schemas.microsoft.com/office/drawing/2014/main" id="{00738A37-D543-3325-37DD-0DDD3AA4A807}"/>
                </a:ext>
              </a:extLst>
            </p:cNvPr>
            <p:cNvSpPr/>
            <p:nvPr/>
          </p:nvSpPr>
          <p:spPr>
            <a:xfrm>
              <a:off x="2879377" y="3177051"/>
              <a:ext cx="8892000" cy="360000"/>
            </a:xfrm>
            <a:prstGeom prst="roundRect">
              <a:avLst/>
            </a:prstGeom>
            <a:solidFill>
              <a:srgbClr val="EFFFF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l" defTabSz="3429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2022</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年 国家卫生健康委员会</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胰腺癌诊疗指南 </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 </a:t>
              </a:r>
              <a:endPar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endParaRPr>
            </a:p>
          </p:txBody>
        </p:sp>
        <p:sp>
          <p:nvSpPr>
            <p:cNvPr id="32" name="矩形 31">
              <a:extLst>
                <a:ext uri="{FF2B5EF4-FFF2-40B4-BE49-F238E27FC236}">
                  <a16:creationId xmlns:a16="http://schemas.microsoft.com/office/drawing/2014/main" id="{277506E2-A82A-B638-E183-754D766A7F57}"/>
                </a:ext>
              </a:extLst>
            </p:cNvPr>
            <p:cNvSpPr/>
            <p:nvPr/>
          </p:nvSpPr>
          <p:spPr>
            <a:xfrm>
              <a:off x="2882713" y="3531563"/>
              <a:ext cx="8892000"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一线治疗失败的患者，如果身体状态良好，可</a:t>
              </a: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选择伊立替康脂质体</a:t>
              </a:r>
              <a:r>
                <a:rPr kumimoji="1"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+5-FU/LV </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组合 44">
            <a:extLst>
              <a:ext uri="{FF2B5EF4-FFF2-40B4-BE49-F238E27FC236}">
                <a16:creationId xmlns:a16="http://schemas.microsoft.com/office/drawing/2014/main" id="{F29BD5B5-3C5E-64F3-1560-4671C6032123}"/>
              </a:ext>
            </a:extLst>
          </p:cNvPr>
          <p:cNvGrpSpPr/>
          <p:nvPr/>
        </p:nvGrpSpPr>
        <p:grpSpPr>
          <a:xfrm>
            <a:off x="2475408" y="4310582"/>
            <a:ext cx="8895448" cy="718549"/>
            <a:chOff x="2728500" y="4161609"/>
            <a:chExt cx="8895448" cy="718549"/>
          </a:xfrm>
        </p:grpSpPr>
        <p:sp>
          <p:nvSpPr>
            <p:cNvPr id="34" name="矩形: 圆角 33">
              <a:extLst>
                <a:ext uri="{FF2B5EF4-FFF2-40B4-BE49-F238E27FC236}">
                  <a16:creationId xmlns:a16="http://schemas.microsoft.com/office/drawing/2014/main" id="{1D54BE5A-52E3-4169-B3DD-9956295E3D3F}"/>
                </a:ext>
              </a:extLst>
            </p:cNvPr>
            <p:cNvSpPr/>
            <p:nvPr/>
          </p:nvSpPr>
          <p:spPr>
            <a:xfrm>
              <a:off x="2728500" y="4161609"/>
              <a:ext cx="8892000" cy="360000"/>
            </a:xfrm>
            <a:prstGeom prst="roundRect">
              <a:avLst/>
            </a:prstGeom>
            <a:solidFill>
              <a:srgbClr val="EFFFF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l" defTabSz="3429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2025</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年 美国国立综合癌症网络</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《NCCN </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胰腺癌癌临床实践指南：胰腺癌 </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V2 2025》</a:t>
              </a:r>
              <a:endPar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endParaRPr>
            </a:p>
          </p:txBody>
        </p:sp>
        <p:sp>
          <p:nvSpPr>
            <p:cNvPr id="35" name="矩形 34">
              <a:extLst>
                <a:ext uri="{FF2B5EF4-FFF2-40B4-BE49-F238E27FC236}">
                  <a16:creationId xmlns:a16="http://schemas.microsoft.com/office/drawing/2014/main" id="{DD41CD08-35E5-4998-330D-A0527672D6D8}"/>
                </a:ext>
              </a:extLst>
            </p:cNvPr>
            <p:cNvSpPr/>
            <p:nvPr/>
          </p:nvSpPr>
          <p:spPr>
            <a:xfrm>
              <a:off x="2731948" y="4520158"/>
              <a:ext cx="8892000"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先前基于吉西他滨的疗法， </a:t>
              </a: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1"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 </a:t>
              </a: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类）伊立替康脂质体</a:t>
              </a:r>
              <a:r>
                <a:rPr kumimoji="1"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+5-FU/LV </a:t>
              </a: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用于局部进展期转移性复发胰腺癌的后续治疗</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7" name="组合 46">
            <a:extLst>
              <a:ext uri="{FF2B5EF4-FFF2-40B4-BE49-F238E27FC236}">
                <a16:creationId xmlns:a16="http://schemas.microsoft.com/office/drawing/2014/main" id="{50B14B1D-952F-8AA2-07D7-62F3FB496228}"/>
              </a:ext>
            </a:extLst>
          </p:cNvPr>
          <p:cNvGrpSpPr/>
          <p:nvPr/>
        </p:nvGrpSpPr>
        <p:grpSpPr>
          <a:xfrm>
            <a:off x="2475408" y="5249363"/>
            <a:ext cx="8892000" cy="724308"/>
            <a:chOff x="2797262" y="5034324"/>
            <a:chExt cx="8892000" cy="724308"/>
          </a:xfrm>
        </p:grpSpPr>
        <p:sp>
          <p:nvSpPr>
            <p:cNvPr id="37" name="矩形: 圆角 36">
              <a:extLst>
                <a:ext uri="{FF2B5EF4-FFF2-40B4-BE49-F238E27FC236}">
                  <a16:creationId xmlns:a16="http://schemas.microsoft.com/office/drawing/2014/main" id="{797139F1-7ED3-3595-BA2C-4789175BA081}"/>
                </a:ext>
              </a:extLst>
            </p:cNvPr>
            <p:cNvSpPr/>
            <p:nvPr/>
          </p:nvSpPr>
          <p:spPr>
            <a:xfrm>
              <a:off x="2797262" y="5034324"/>
              <a:ext cx="8892000" cy="360000"/>
            </a:xfrm>
            <a:prstGeom prst="roundRect">
              <a:avLst/>
            </a:prstGeom>
            <a:solidFill>
              <a:srgbClr val="EFFFF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l" defTabSz="3429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2023</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年 欧洲肿瘤内科学会</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《2023 ESMO </a:t>
              </a:r>
              <a:r>
                <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rPr>
                <a:t>临床实践指南：胰腺癌的诊断、治疗与随访 </a:t>
              </a:r>
              <a:r>
                <a:rPr kumimoji="0" lang="en-US" altLang="zh-CN" sz="1600" b="1" i="0" u="none" strike="noStrike" kern="1200" cap="none" spc="0" normalizeH="0" baseline="0" noProof="0" dirty="0">
                  <a:ln>
                    <a:noFill/>
                  </a:ln>
                  <a:solidFill>
                    <a:srgbClr val="002060"/>
                  </a:solidFill>
                  <a:effectLst/>
                  <a:uLnTx/>
                  <a:uFillTx/>
                  <a:latin typeface="Microsoft YaHei"/>
                  <a:ea typeface="Microsoft YaHei"/>
                  <a:cs typeface="+mn-cs"/>
                </a:rPr>
                <a:t>》</a:t>
              </a:r>
              <a:endParaRPr kumimoji="0" lang="zh-CN" altLang="en-US" sz="1600" b="1" i="0" u="none" strike="noStrike" kern="1200" cap="none" spc="0" normalizeH="0" baseline="0" noProof="0" dirty="0">
                <a:ln>
                  <a:noFill/>
                </a:ln>
                <a:solidFill>
                  <a:srgbClr val="002060"/>
                </a:solidFill>
                <a:effectLst/>
                <a:uLnTx/>
                <a:uFillTx/>
                <a:latin typeface="Microsoft YaHei"/>
                <a:ea typeface="Microsoft YaHei"/>
                <a:cs typeface="+mn-cs"/>
              </a:endParaRPr>
            </a:p>
          </p:txBody>
        </p:sp>
        <p:sp>
          <p:nvSpPr>
            <p:cNvPr id="38" name="矩形 37">
              <a:extLst>
                <a:ext uri="{FF2B5EF4-FFF2-40B4-BE49-F238E27FC236}">
                  <a16:creationId xmlns:a16="http://schemas.microsoft.com/office/drawing/2014/main" id="{925185A7-CEB5-FDD1-CFA3-3880AD870B94}"/>
                </a:ext>
              </a:extLst>
            </p:cNvPr>
            <p:cNvSpPr/>
            <p:nvPr/>
          </p:nvSpPr>
          <p:spPr>
            <a:xfrm>
              <a:off x="2797262" y="5398632"/>
              <a:ext cx="8892000" cy="36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ECOG PS 0-1 </a:t>
              </a: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或已恢复到 </a:t>
              </a:r>
              <a:r>
                <a:rPr kumimoji="1"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0-1 </a:t>
              </a:r>
              <a:r>
                <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，既往接受吉西他滨方案治疗进展的患者使用</a:t>
              </a:r>
              <a:r>
                <a:rPr kumimoji="1"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伊立替康脂质体 </a:t>
              </a:r>
              <a:r>
                <a:rPr kumimoji="1"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+5-FU/LV</a:t>
              </a:r>
              <a:endParaRPr kumimoji="1"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39" name="图片 38">
            <a:extLst>
              <a:ext uri="{FF2B5EF4-FFF2-40B4-BE49-F238E27FC236}">
                <a16:creationId xmlns:a16="http://schemas.microsoft.com/office/drawing/2014/main" id="{4EED4BE4-C442-E463-F6EC-EB0AE62B7CFB}"/>
              </a:ext>
            </a:extLst>
          </p:cNvPr>
          <p:cNvPicPr>
            <a:picLocks noChangeAspect="1"/>
          </p:cNvPicPr>
          <p:nvPr/>
        </p:nvPicPr>
        <p:blipFill>
          <a:blip r:embed="rId5"/>
          <a:stretch>
            <a:fillRect/>
          </a:stretch>
        </p:blipFill>
        <p:spPr>
          <a:xfrm>
            <a:off x="1218927" y="2470600"/>
            <a:ext cx="812737" cy="710261"/>
          </a:xfrm>
          <a:prstGeom prst="rect">
            <a:avLst/>
          </a:prstGeom>
        </p:spPr>
      </p:pic>
      <p:pic>
        <p:nvPicPr>
          <p:cNvPr id="40" name="图片 39">
            <a:extLst>
              <a:ext uri="{FF2B5EF4-FFF2-40B4-BE49-F238E27FC236}">
                <a16:creationId xmlns:a16="http://schemas.microsoft.com/office/drawing/2014/main" id="{82EACC12-FD99-9FCF-3DE7-37DCC3E3888C}"/>
              </a:ext>
            </a:extLst>
          </p:cNvPr>
          <p:cNvPicPr>
            <a:picLocks noChangeAspect="1"/>
          </p:cNvPicPr>
          <p:nvPr/>
        </p:nvPicPr>
        <p:blipFill>
          <a:blip r:embed="rId6"/>
          <a:srcRect l="6496" t="19983" r="71797" b="20934"/>
          <a:stretch/>
        </p:blipFill>
        <p:spPr>
          <a:xfrm>
            <a:off x="1273242" y="4397325"/>
            <a:ext cx="704107" cy="629011"/>
          </a:xfrm>
          <a:prstGeom prst="rect">
            <a:avLst/>
          </a:prstGeom>
        </p:spPr>
      </p:pic>
      <p:pic>
        <p:nvPicPr>
          <p:cNvPr id="41" name="图片 40">
            <a:extLst>
              <a:ext uri="{FF2B5EF4-FFF2-40B4-BE49-F238E27FC236}">
                <a16:creationId xmlns:a16="http://schemas.microsoft.com/office/drawing/2014/main" id="{1E2CE134-D24E-A4C9-F0AC-7CFD3F867EE2}"/>
              </a:ext>
            </a:extLst>
          </p:cNvPr>
          <p:cNvPicPr>
            <a:picLocks noChangeAspect="1"/>
          </p:cNvPicPr>
          <p:nvPr/>
        </p:nvPicPr>
        <p:blipFill>
          <a:blip r:embed="rId7"/>
          <a:srcRect l="2992" t="4531" r="46230" b="8760"/>
          <a:stretch/>
        </p:blipFill>
        <p:spPr>
          <a:xfrm>
            <a:off x="1097365" y="5335530"/>
            <a:ext cx="1055860" cy="531404"/>
          </a:xfrm>
          <a:prstGeom prst="rect">
            <a:avLst/>
          </a:prstGeom>
          <a:ln>
            <a:noFill/>
          </a:ln>
          <a:effectLst/>
        </p:spPr>
      </p:pic>
      <p:pic>
        <p:nvPicPr>
          <p:cNvPr id="42" name="图片 41">
            <a:extLst>
              <a:ext uri="{FF2B5EF4-FFF2-40B4-BE49-F238E27FC236}">
                <a16:creationId xmlns:a16="http://schemas.microsoft.com/office/drawing/2014/main" id="{D6AEB034-1865-BEA0-34BF-22C6994F3A27}"/>
              </a:ext>
            </a:extLst>
          </p:cNvPr>
          <p:cNvPicPr>
            <a:picLocks noChangeAspect="1"/>
          </p:cNvPicPr>
          <p:nvPr/>
        </p:nvPicPr>
        <p:blipFill>
          <a:blip r:embed="rId8"/>
          <a:stretch>
            <a:fillRect/>
          </a:stretch>
        </p:blipFill>
        <p:spPr>
          <a:xfrm>
            <a:off x="1158146" y="3490055"/>
            <a:ext cx="934299" cy="598076"/>
          </a:xfrm>
          <a:prstGeom prst="rect">
            <a:avLst/>
          </a:prstGeom>
        </p:spPr>
      </p:pic>
    </p:spTree>
    <p:extLst>
      <p:ext uri="{BB962C8B-B14F-4D97-AF65-F5344CB8AC3E}">
        <p14:creationId xmlns:p14="http://schemas.microsoft.com/office/powerpoint/2010/main" val="390039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blip>
          <a:srcRect/>
          <a:stretch>
            <a:fillRect/>
          </a:stretch>
        </a:blipFill>
        <a:effectLst/>
      </p:bgPr>
    </p:bg>
    <p:spTree>
      <p:nvGrpSpPr>
        <p:cNvPr id="1" name="">
          <a:extLst>
            <a:ext uri="{FF2B5EF4-FFF2-40B4-BE49-F238E27FC236}">
              <a16:creationId xmlns:a16="http://schemas.microsoft.com/office/drawing/2014/main" id="{DF4F7A48-1F28-AA7E-1AC5-793AA35B9904}"/>
            </a:ext>
          </a:extLst>
        </p:cNvPr>
        <p:cNvGrpSpPr/>
        <p:nvPr/>
      </p:nvGrpSpPr>
      <p:grpSpPr>
        <a:xfrm>
          <a:off x="0" y="0"/>
          <a:ext cx="0" cy="0"/>
          <a:chOff x="0" y="0"/>
          <a:chExt cx="0" cy="0"/>
        </a:xfrm>
      </p:grpSpPr>
      <p:sp>
        <p:nvSpPr>
          <p:cNvPr id="6" name="矩形 5">
            <a:extLst>
              <a:ext uri="{FF2B5EF4-FFF2-40B4-BE49-F238E27FC236}">
                <a16:creationId xmlns:a16="http://schemas.microsoft.com/office/drawing/2014/main" id="{D18F43C8-FA67-7679-9334-BE057316B7FE}"/>
              </a:ext>
            </a:extLst>
          </p:cNvPr>
          <p:cNvSpPr/>
          <p:nvPr/>
        </p:nvSpPr>
        <p:spPr>
          <a:xfrm>
            <a:off x="5972143" y="1929651"/>
            <a:ext cx="5008703" cy="3929395"/>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矩形 51">
            <a:extLst>
              <a:ext uri="{FF2B5EF4-FFF2-40B4-BE49-F238E27FC236}">
                <a16:creationId xmlns:a16="http://schemas.microsoft.com/office/drawing/2014/main" id="{F0570F80-C497-7A6B-C608-5BD52D1ACCEB}"/>
              </a:ext>
            </a:extLst>
          </p:cNvPr>
          <p:cNvSpPr/>
          <p:nvPr/>
        </p:nvSpPr>
        <p:spPr>
          <a:xfrm>
            <a:off x="870219" y="1929651"/>
            <a:ext cx="4906445" cy="3929394"/>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0" name="组合 19">
            <a:extLst>
              <a:ext uri="{FF2B5EF4-FFF2-40B4-BE49-F238E27FC236}">
                <a16:creationId xmlns:a16="http://schemas.microsoft.com/office/drawing/2014/main" id="{BD6AE428-05A3-0D12-5E86-AB0E54269BD4}"/>
              </a:ext>
            </a:extLst>
          </p:cNvPr>
          <p:cNvGrpSpPr/>
          <p:nvPr/>
        </p:nvGrpSpPr>
        <p:grpSpPr>
          <a:xfrm>
            <a:off x="0" y="0"/>
            <a:ext cx="12192000" cy="842151"/>
            <a:chOff x="0" y="0"/>
            <a:chExt cx="12192000" cy="842151"/>
          </a:xfrm>
        </p:grpSpPr>
        <p:sp>
          <p:nvSpPr>
            <p:cNvPr id="21" name="矩形 20">
              <a:extLst>
                <a:ext uri="{FF2B5EF4-FFF2-40B4-BE49-F238E27FC236}">
                  <a16:creationId xmlns:a16="http://schemas.microsoft.com/office/drawing/2014/main" id="{FAFD2021-9E1F-D47E-55D3-E9DE3DDC143D}"/>
                </a:ext>
              </a:extLst>
            </p:cNvPr>
            <p:cNvSpPr/>
            <p:nvPr/>
          </p:nvSpPr>
          <p:spPr>
            <a:xfrm>
              <a:off x="0" y="0"/>
              <a:ext cx="12192000" cy="84215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22" name="图片 21">
              <a:extLst>
                <a:ext uri="{FF2B5EF4-FFF2-40B4-BE49-F238E27FC236}">
                  <a16:creationId xmlns:a16="http://schemas.microsoft.com/office/drawing/2014/main" id="{A20CE216-4145-D7D5-3959-B353618EFA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grpSp>
      <p:sp>
        <p:nvSpPr>
          <p:cNvPr id="23" name="AutoShape 4">
            <a:extLst>
              <a:ext uri="{FF2B5EF4-FFF2-40B4-BE49-F238E27FC236}">
                <a16:creationId xmlns:a16="http://schemas.microsoft.com/office/drawing/2014/main" id="{B3FF983A-2652-18B2-F33D-852C7BEBA2B5}"/>
              </a:ext>
            </a:extLst>
          </p:cNvPr>
          <p:cNvSpPr/>
          <p:nvPr/>
        </p:nvSpPr>
        <p:spPr>
          <a:xfrm>
            <a:off x="360000" y="-1"/>
            <a:ext cx="9592264" cy="842151"/>
          </a:xfrm>
          <a:prstGeom prst="rect">
            <a:avLst/>
          </a:prstGeom>
          <a:noFill/>
          <a:ln/>
        </p:spPr>
        <p:txBody>
          <a:bodyPr vert="horz" wrap="square" lIns="115348" tIns="57626" rIns="115348" bIns="57626" rtlCol="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安全性：创新剂型</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更安全可控</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，治疗相关</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不良反应</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发生率</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显著降低</a:t>
            </a: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4" name="文本框 23">
            <a:extLst>
              <a:ext uri="{FF2B5EF4-FFF2-40B4-BE49-F238E27FC236}">
                <a16:creationId xmlns:a16="http://schemas.microsoft.com/office/drawing/2014/main" id="{ECB6EB20-A993-F9B8-47ED-544807AEE2B2}"/>
              </a:ext>
            </a:extLst>
          </p:cNvPr>
          <p:cNvSpPr txBox="1"/>
          <p:nvPr/>
        </p:nvSpPr>
        <p:spPr>
          <a:xfrm>
            <a:off x="360000" y="6280429"/>
            <a:ext cx="116353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a:solidFill>
                  <a:prstClr val="black"/>
                </a:solidFill>
                <a:latin typeface="微软雅黑" panose="020B0503020204020204" pitchFamily="34" charset="-122"/>
                <a:ea typeface="微软雅黑" panose="020B0503020204020204" pitchFamily="34" charset="-122"/>
              </a:rPr>
              <a:t>1</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Park HS, Kang B, Chon HJ,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Im</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HS, Lee CK, Kim I, Kang MJ, Hwang JE, Bae WK, Cheon J, Park JO, Hong JY, Kang JH, Kim JH, Lim SH, Kim JW, Kim JW, Yoo C, Choi HJ. Liposomal irinotecan plus fluorouracil/leucovorin versus FOLFIRINOX as the second-line chemotherapy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for patients with metastatic pancreatic cancer: a multicenter retrospective study of the Korean Cancer Study Group (KCSG). ESMO Open. 2021 Apr;6(2):100049.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doi</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10.1016/j.esmoop.2021.100049.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Epub</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2021 Feb 9. PMID: 33578192; PMCID: PMC7878976.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a:solidFill>
                  <a:prstClr val="black"/>
                </a:solidFill>
                <a:latin typeface="微软雅黑" panose="020B0503020204020204" pitchFamily="34" charset="-122"/>
                <a:ea typeface="微软雅黑" panose="020B0503020204020204" pitchFamily="34" charset="-122"/>
              </a:rPr>
              <a:t>2</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Ghorani</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Safety and Efficacy of Modified FOLFIRINOX for Advanced Pancreatic Adenocarcinoma: A UK Single-Centre Experience. Oncology. 2015;89(5):281-287.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a:solidFill>
                  <a:prstClr val="black"/>
                </a:solidFill>
                <a:latin typeface="微软雅黑" panose="020B0503020204020204" pitchFamily="34" charset="-122"/>
                <a:ea typeface="微软雅黑" panose="020B0503020204020204" pitchFamily="34" charset="-122"/>
              </a:rPr>
              <a:t>3</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Wang-Gillam, A., et 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Nanoliposomal</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irinotecan with fluorouracil and folinic acid in metastatic pancreatic cancer after previous gemcitabine-based therapy(NAPOLI-1): a global,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randomised</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open-label, phase 3 trial. Lancet 387 (10018),545–557.</a:t>
            </a:r>
          </a:p>
        </p:txBody>
      </p:sp>
      <p:sp>
        <p:nvSpPr>
          <p:cNvPr id="120" name="文本框 119">
            <a:extLst>
              <a:ext uri="{FF2B5EF4-FFF2-40B4-BE49-F238E27FC236}">
                <a16:creationId xmlns:a16="http://schemas.microsoft.com/office/drawing/2014/main" id="{83D9FE0D-9DED-BD60-5A65-9E55BFB107D0}"/>
              </a:ext>
            </a:extLst>
          </p:cNvPr>
          <p:cNvSpPr txBox="1"/>
          <p:nvPr/>
        </p:nvSpPr>
        <p:spPr>
          <a:xfrm>
            <a:off x="8840544" y="5330213"/>
            <a:ext cx="1651389"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伊立替康脂质体</a:t>
            </a: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+5 -FU/LV</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4" name="矩形 123">
            <a:extLst>
              <a:ext uri="{FF2B5EF4-FFF2-40B4-BE49-F238E27FC236}">
                <a16:creationId xmlns:a16="http://schemas.microsoft.com/office/drawing/2014/main" id="{43E22CA5-32F7-1B38-94FE-B6A04A1B51F4}"/>
              </a:ext>
            </a:extLst>
          </p:cNvPr>
          <p:cNvSpPr/>
          <p:nvPr/>
        </p:nvSpPr>
        <p:spPr>
          <a:xfrm>
            <a:off x="8667801" y="5365773"/>
            <a:ext cx="180000" cy="144000"/>
          </a:xfrm>
          <a:prstGeom prst="rect">
            <a:avLst/>
          </a:prstGeom>
          <a:solidFill>
            <a:srgbClr val="00A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5" name="组合 4">
            <a:extLst>
              <a:ext uri="{FF2B5EF4-FFF2-40B4-BE49-F238E27FC236}">
                <a16:creationId xmlns:a16="http://schemas.microsoft.com/office/drawing/2014/main" id="{C1F65A33-1466-0463-0D54-773AA3CC4669}"/>
              </a:ext>
            </a:extLst>
          </p:cNvPr>
          <p:cNvGrpSpPr/>
          <p:nvPr/>
        </p:nvGrpSpPr>
        <p:grpSpPr>
          <a:xfrm>
            <a:off x="1513857" y="5193037"/>
            <a:ext cx="3749503" cy="369332"/>
            <a:chOff x="2289074" y="4052650"/>
            <a:chExt cx="3749503" cy="369332"/>
          </a:xfrm>
        </p:grpSpPr>
        <p:sp>
          <p:nvSpPr>
            <p:cNvPr id="119" name="矩形 118">
              <a:extLst>
                <a:ext uri="{FF2B5EF4-FFF2-40B4-BE49-F238E27FC236}">
                  <a16:creationId xmlns:a16="http://schemas.microsoft.com/office/drawing/2014/main" id="{13248494-E2D5-7C86-39AF-133F0C13B652}"/>
                </a:ext>
              </a:extLst>
            </p:cNvPr>
            <p:cNvSpPr/>
            <p:nvPr/>
          </p:nvSpPr>
          <p:spPr>
            <a:xfrm>
              <a:off x="4198464" y="4172520"/>
              <a:ext cx="180000" cy="144000"/>
            </a:xfrm>
            <a:prstGeom prst="rect">
              <a:avLst/>
            </a:prstGeom>
            <a:solidFill>
              <a:srgbClr val="00A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0" name="文本框 129">
              <a:extLst>
                <a:ext uri="{FF2B5EF4-FFF2-40B4-BE49-F238E27FC236}">
                  <a16:creationId xmlns:a16="http://schemas.microsoft.com/office/drawing/2014/main" id="{D892C95B-EFC1-C6D0-780C-36B5DDA6701F}"/>
                </a:ext>
              </a:extLst>
            </p:cNvPr>
            <p:cNvSpPr txBox="1"/>
            <p:nvPr/>
          </p:nvSpPr>
          <p:spPr>
            <a:xfrm>
              <a:off x="4387188" y="4138554"/>
              <a:ext cx="1651389"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伊立替康脂质体</a:t>
              </a: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+5 -FU/LV</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1" name="矩形 120">
              <a:extLst>
                <a:ext uri="{FF2B5EF4-FFF2-40B4-BE49-F238E27FC236}">
                  <a16:creationId xmlns:a16="http://schemas.microsoft.com/office/drawing/2014/main" id="{581A0F10-21FB-3A25-57E0-034219F63E13}"/>
                </a:ext>
              </a:extLst>
            </p:cNvPr>
            <p:cNvSpPr/>
            <p:nvPr/>
          </p:nvSpPr>
          <p:spPr>
            <a:xfrm>
              <a:off x="2289074" y="4165316"/>
              <a:ext cx="180000" cy="144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22" name="文本框 121">
              <a:extLst>
                <a:ext uri="{FF2B5EF4-FFF2-40B4-BE49-F238E27FC236}">
                  <a16:creationId xmlns:a16="http://schemas.microsoft.com/office/drawing/2014/main" id="{0ACABB5A-51DF-5B3D-5809-845EB602469F}"/>
                </a:ext>
              </a:extLst>
            </p:cNvPr>
            <p:cNvSpPr txBox="1"/>
            <p:nvPr/>
          </p:nvSpPr>
          <p:spPr>
            <a:xfrm>
              <a:off x="2464696" y="4052650"/>
              <a:ext cx="165138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FOLFIRINOX</a:t>
              </a: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方案（奥沙利铂</a:t>
              </a: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伊立替康</a:t>
              </a: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+5-FU/LV</a:t>
              </a: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sp>
        <p:nvSpPr>
          <p:cNvPr id="123" name="矩形 122">
            <a:extLst>
              <a:ext uri="{FF2B5EF4-FFF2-40B4-BE49-F238E27FC236}">
                <a16:creationId xmlns:a16="http://schemas.microsoft.com/office/drawing/2014/main" id="{39113CF5-9225-CDA5-E397-72F14B69A1C3}"/>
              </a:ext>
            </a:extLst>
          </p:cNvPr>
          <p:cNvSpPr/>
          <p:nvPr/>
        </p:nvSpPr>
        <p:spPr>
          <a:xfrm>
            <a:off x="6679600" y="5332976"/>
            <a:ext cx="180000" cy="144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25" name="文本框 124">
            <a:extLst>
              <a:ext uri="{FF2B5EF4-FFF2-40B4-BE49-F238E27FC236}">
                <a16:creationId xmlns:a16="http://schemas.microsoft.com/office/drawing/2014/main" id="{94F148E9-D133-ED27-61EC-A69DD3CE872C}"/>
              </a:ext>
            </a:extLst>
          </p:cNvPr>
          <p:cNvSpPr txBox="1"/>
          <p:nvPr/>
        </p:nvSpPr>
        <p:spPr>
          <a:xfrm>
            <a:off x="6864612" y="5297833"/>
            <a:ext cx="1651389"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mFOLFIRINOX</a:t>
            </a: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方案</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51" name="组合 50">
            <a:extLst>
              <a:ext uri="{FF2B5EF4-FFF2-40B4-BE49-F238E27FC236}">
                <a16:creationId xmlns:a16="http://schemas.microsoft.com/office/drawing/2014/main" id="{9D272152-BE86-F08C-8BA9-D7EC4F871C8A}"/>
              </a:ext>
            </a:extLst>
          </p:cNvPr>
          <p:cNvGrpSpPr/>
          <p:nvPr/>
        </p:nvGrpSpPr>
        <p:grpSpPr>
          <a:xfrm>
            <a:off x="870219" y="1210352"/>
            <a:ext cx="10110627" cy="554064"/>
            <a:chOff x="6384182" y="1024291"/>
            <a:chExt cx="9179868" cy="554064"/>
          </a:xfrm>
        </p:grpSpPr>
        <p:sp>
          <p:nvSpPr>
            <p:cNvPr id="42" name="文本框 41">
              <a:extLst>
                <a:ext uri="{FF2B5EF4-FFF2-40B4-BE49-F238E27FC236}">
                  <a16:creationId xmlns:a16="http://schemas.microsoft.com/office/drawing/2014/main" id="{9B1217C5-64A1-6766-B35B-8B346DF49FBD}"/>
                </a:ext>
              </a:extLst>
            </p:cNvPr>
            <p:cNvSpPr txBox="1"/>
            <p:nvPr/>
          </p:nvSpPr>
          <p:spPr>
            <a:xfrm>
              <a:off x="6938117" y="1088319"/>
              <a:ext cx="8625933" cy="400110"/>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2060"/>
                  </a:solidFill>
                  <a:effectLst/>
                  <a:uLnTx/>
                  <a:uFillTx/>
                  <a:latin typeface="Microsoft Yahei"/>
                  <a:ea typeface="Microsoft Yahei"/>
                  <a:cs typeface="Microsoft Yahei"/>
                </a:rPr>
                <a:t>多项</a:t>
              </a:r>
              <a:r>
                <a:rPr kumimoji="0" lang="zh-CN" altLang="en-US" sz="2000" b="1" i="0" u="none" strike="noStrike" kern="1200" cap="none" spc="0" normalizeH="0" baseline="0" noProof="0" dirty="0">
                  <a:ln>
                    <a:noFill/>
                  </a:ln>
                  <a:solidFill>
                    <a:srgbClr val="C00000"/>
                  </a:solidFill>
                  <a:effectLst/>
                  <a:uLnTx/>
                  <a:uFillTx/>
                  <a:latin typeface="Microsoft Yahei"/>
                  <a:ea typeface="Microsoft Yahei"/>
                  <a:cs typeface="Microsoft Yahei"/>
                </a:rPr>
                <a:t>真实世界数据</a:t>
              </a:r>
              <a:r>
                <a:rPr kumimoji="0" lang="zh-CN" altLang="en-US" sz="2000" b="1" i="0" u="none" strike="noStrike" kern="1200" cap="none" spc="0" normalizeH="0" baseline="0" noProof="0" dirty="0">
                  <a:ln>
                    <a:noFill/>
                  </a:ln>
                  <a:solidFill>
                    <a:srgbClr val="002060"/>
                  </a:solidFill>
                  <a:effectLst/>
                  <a:uLnTx/>
                  <a:uFillTx/>
                  <a:latin typeface="Microsoft Yahei"/>
                  <a:ea typeface="Microsoft Yahei"/>
                  <a:cs typeface="Microsoft Yahei"/>
                </a:rPr>
                <a:t>表明：安全性</a:t>
              </a:r>
              <a:r>
                <a:rPr kumimoji="0" lang="zh-CN" altLang="en-US" sz="2000" b="1" i="0" u="none" strike="noStrike" kern="1200" cap="none" spc="0" normalizeH="0" baseline="0" noProof="0" dirty="0">
                  <a:ln>
                    <a:noFill/>
                  </a:ln>
                  <a:solidFill>
                    <a:srgbClr val="C00000"/>
                  </a:solidFill>
                  <a:effectLst/>
                  <a:uLnTx/>
                  <a:uFillTx/>
                  <a:latin typeface="Microsoft Yahei"/>
                  <a:ea typeface="Microsoft Yahei"/>
                  <a:cs typeface="Microsoft Yahei"/>
                </a:rPr>
                <a:t>优于其他方案，不良反应发生率显著降低</a:t>
              </a:r>
              <a:endParaRPr kumimoji="0" lang="zh-CN" altLang="en-US" sz="1600" b="0" i="0" u="none" strike="noStrike" kern="1200" cap="none" spc="0" normalizeH="0" baseline="30000" noProof="0" dirty="0">
                <a:ln>
                  <a:noFill/>
                </a:ln>
                <a:solidFill>
                  <a:srgbClr val="C00000"/>
                </a:solidFill>
                <a:effectLst/>
                <a:uLnTx/>
                <a:uFillTx/>
                <a:latin typeface="Calibri"/>
                <a:ea typeface="宋体" panose="02010600030101010101" pitchFamily="2" charset="-122"/>
                <a:cs typeface="+mn-cs"/>
              </a:endParaRPr>
            </a:p>
          </p:txBody>
        </p:sp>
        <p:pic>
          <p:nvPicPr>
            <p:cNvPr id="46" name="图形 45" descr="书架上的书籍 纯色填充">
              <a:extLst>
                <a:ext uri="{FF2B5EF4-FFF2-40B4-BE49-F238E27FC236}">
                  <a16:creationId xmlns:a16="http://schemas.microsoft.com/office/drawing/2014/main" id="{C1C4A2E5-300C-24C4-EED7-FC9AA25CE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4182" y="1024291"/>
              <a:ext cx="554064" cy="554064"/>
            </a:xfrm>
            <a:prstGeom prst="rect">
              <a:avLst/>
            </a:prstGeom>
          </p:spPr>
        </p:pic>
      </p:grpSp>
      <p:sp>
        <p:nvSpPr>
          <p:cNvPr id="54" name="文本占位符 3">
            <a:extLst>
              <a:ext uri="{FF2B5EF4-FFF2-40B4-BE49-F238E27FC236}">
                <a16:creationId xmlns:a16="http://schemas.microsoft.com/office/drawing/2014/main" id="{1C91B99F-0D94-1A08-85F9-78BE38F5909F}"/>
              </a:ext>
            </a:extLst>
          </p:cNvPr>
          <p:cNvSpPr txBox="1">
            <a:spLocks/>
          </p:cNvSpPr>
          <p:nvPr/>
        </p:nvSpPr>
        <p:spPr>
          <a:xfrm>
            <a:off x="973840" y="2013319"/>
            <a:ext cx="4849586" cy="1315303"/>
          </a:xfrm>
          <a:prstGeom prst="rect">
            <a:avLst/>
          </a:prstGeom>
        </p:spPr>
        <p:txBody>
          <a:bodyPr/>
          <a:lstStyle>
            <a:lvl1pPr marL="128585" indent="-128585" algn="l" defTabSz="685800" rtl="0" eaLnBrk="1" latinLnBrk="0" hangingPunct="1">
              <a:lnSpc>
                <a:spcPct val="150000"/>
              </a:lnSpc>
              <a:spcBef>
                <a:spcPts val="750"/>
              </a:spcBef>
              <a:buFontTx/>
              <a:buBlip>
                <a:blip r:embed="rId7"/>
              </a:buBlip>
              <a:defRPr sz="2100" kern="1200">
                <a:solidFill>
                  <a:schemeClr val="tx1"/>
                </a:solidFill>
                <a:latin typeface="+mn-lt"/>
                <a:ea typeface="+mn-ea"/>
                <a:cs typeface="+mn-cs"/>
              </a:defRPr>
            </a:lvl1pPr>
            <a:lvl2pPr marL="385753" indent="-128585" algn="l" defTabSz="685800" rtl="0" eaLnBrk="1" latinLnBrk="0" hangingPunct="1">
              <a:lnSpc>
                <a:spcPct val="150000"/>
              </a:lnSpc>
              <a:spcBef>
                <a:spcPts val="375"/>
              </a:spcBef>
              <a:buClr>
                <a:srgbClr val="005CAB"/>
              </a:buClr>
              <a:buSzPct val="50000"/>
              <a:buFont typeface="Wingdings" panose="05000000000000000000" pitchFamily="2" charset="2"/>
              <a:buChar char="p"/>
              <a:defRPr sz="1800" kern="1200">
                <a:solidFill>
                  <a:schemeClr val="tx1"/>
                </a:solidFill>
                <a:latin typeface="+mn-lt"/>
                <a:ea typeface="+mn-ea"/>
                <a:cs typeface="+mn-cs"/>
              </a:defRPr>
            </a:lvl2pPr>
            <a:lvl3pPr marL="642921" indent="-128585" algn="l" defTabSz="685800" rtl="0" eaLnBrk="1" latinLnBrk="0" hangingPunct="1">
              <a:lnSpc>
                <a:spcPct val="150000"/>
              </a:lnSpc>
              <a:spcBef>
                <a:spcPts val="375"/>
              </a:spcBef>
              <a:buClr>
                <a:srgbClr val="005CAB"/>
              </a:buClr>
              <a:buSzPct val="50000"/>
              <a:buFont typeface="Wingdings" panose="05000000000000000000" pitchFamily="2" charset="2"/>
              <a:buChar char="p"/>
              <a:defRPr sz="1500" kern="1200">
                <a:solidFill>
                  <a:schemeClr val="tx1"/>
                </a:solidFill>
                <a:latin typeface="+mn-lt"/>
                <a:ea typeface="+mn-ea"/>
                <a:cs typeface="+mn-cs"/>
              </a:defRPr>
            </a:lvl3pPr>
            <a:lvl4pPr marL="900090" indent="-128585" algn="l" defTabSz="685800" rtl="0" eaLnBrk="1" latinLnBrk="0" hangingPunct="1">
              <a:lnSpc>
                <a:spcPct val="150000"/>
              </a:lnSpc>
              <a:spcBef>
                <a:spcPts val="375"/>
              </a:spcBef>
              <a:buClr>
                <a:srgbClr val="005CAB"/>
              </a:buClr>
              <a:buSzPct val="50000"/>
              <a:buFont typeface="Wingdings" panose="05000000000000000000" pitchFamily="2" charset="2"/>
              <a:buChar char="p"/>
              <a:defRPr sz="1350" kern="1200">
                <a:solidFill>
                  <a:schemeClr val="tx1"/>
                </a:solidFill>
                <a:latin typeface="+mn-lt"/>
                <a:ea typeface="+mn-ea"/>
                <a:cs typeface="+mn-cs"/>
              </a:defRPr>
            </a:lvl4pPr>
            <a:lvl5pPr marL="1157259" indent="-128585" algn="l" defTabSz="685800" rtl="0" eaLnBrk="1" latinLnBrk="0" hangingPunct="1">
              <a:lnSpc>
                <a:spcPct val="150000"/>
              </a:lnSpc>
              <a:spcBef>
                <a:spcPts val="375"/>
              </a:spcBef>
              <a:buClr>
                <a:srgbClr val="005CAB"/>
              </a:buClr>
              <a:buSzPct val="50000"/>
              <a:buFont typeface="Wingdings" panose="05000000000000000000" pitchFamily="2" charset="2"/>
              <a:buChar char="p"/>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8585" marR="0" lvl="0" indent="-128585"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较之</a:t>
            </a:r>
            <a:r>
              <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FOLFIRINOX</a:t>
            </a: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方案</a:t>
            </a:r>
            <a:r>
              <a:rPr lang="en-US" altLang="zh-CN" sz="1800" b="1" baseline="30000" dirty="0">
                <a:solidFill>
                  <a:srgbClr val="002060"/>
                </a:solidFill>
                <a:latin typeface="微软雅黑" panose="020B0503020204020204" pitchFamily="34" charset="-122"/>
                <a:ea typeface="微软雅黑" panose="020B0503020204020204" pitchFamily="34" charset="-122"/>
              </a:rPr>
              <a:t>1</a:t>
            </a:r>
            <a:endParaRPr kumimoji="0" lang="en-US" altLang="zh-CN" sz="1800" b="1"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28585" marR="0" lvl="0" indent="-128585"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创新脂质体：</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显著降低部分</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 </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级以上不良反应发生率</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750"/>
              </a:spcBef>
              <a:spcAft>
                <a:spcPts val="0"/>
              </a:spcAft>
              <a:buClrTx/>
              <a:buSzTx/>
              <a:buFontTx/>
              <a:buNone/>
              <a:tabLst/>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（中性细胞减少症、周围神经病变等）</a:t>
            </a:r>
          </a:p>
        </p:txBody>
      </p:sp>
      <p:sp>
        <p:nvSpPr>
          <p:cNvPr id="56" name="文本占位符 3">
            <a:extLst>
              <a:ext uri="{FF2B5EF4-FFF2-40B4-BE49-F238E27FC236}">
                <a16:creationId xmlns:a16="http://schemas.microsoft.com/office/drawing/2014/main" id="{E30BE657-3CEF-F416-80C2-A88FC3478623}"/>
              </a:ext>
            </a:extLst>
          </p:cNvPr>
          <p:cNvSpPr txBox="1">
            <a:spLocks/>
          </p:cNvSpPr>
          <p:nvPr/>
        </p:nvSpPr>
        <p:spPr>
          <a:xfrm>
            <a:off x="6096000" y="2018144"/>
            <a:ext cx="4849586" cy="1083578"/>
          </a:xfrm>
          <a:prstGeom prst="rect">
            <a:avLst/>
          </a:prstGeom>
        </p:spPr>
        <p:txBody>
          <a:bodyPr/>
          <a:lstStyle>
            <a:lvl1pPr marL="128585" indent="-128585" algn="l" defTabSz="685800" rtl="0" eaLnBrk="1" latinLnBrk="0" hangingPunct="1">
              <a:lnSpc>
                <a:spcPct val="150000"/>
              </a:lnSpc>
              <a:spcBef>
                <a:spcPts val="750"/>
              </a:spcBef>
              <a:buFontTx/>
              <a:buBlip>
                <a:blip r:embed="rId7"/>
              </a:buBlip>
              <a:defRPr sz="2100" kern="1200">
                <a:solidFill>
                  <a:schemeClr val="tx1"/>
                </a:solidFill>
                <a:latin typeface="+mn-lt"/>
                <a:ea typeface="+mn-ea"/>
                <a:cs typeface="+mn-cs"/>
              </a:defRPr>
            </a:lvl1pPr>
            <a:lvl2pPr marL="385753" indent="-128585" algn="l" defTabSz="685800" rtl="0" eaLnBrk="1" latinLnBrk="0" hangingPunct="1">
              <a:lnSpc>
                <a:spcPct val="150000"/>
              </a:lnSpc>
              <a:spcBef>
                <a:spcPts val="375"/>
              </a:spcBef>
              <a:buClr>
                <a:srgbClr val="005CAB"/>
              </a:buClr>
              <a:buSzPct val="50000"/>
              <a:buFont typeface="Wingdings" panose="05000000000000000000" pitchFamily="2" charset="2"/>
              <a:buChar char="p"/>
              <a:defRPr sz="1800" kern="1200">
                <a:solidFill>
                  <a:schemeClr val="tx1"/>
                </a:solidFill>
                <a:latin typeface="+mn-lt"/>
                <a:ea typeface="+mn-ea"/>
                <a:cs typeface="+mn-cs"/>
              </a:defRPr>
            </a:lvl2pPr>
            <a:lvl3pPr marL="642921" indent="-128585" algn="l" defTabSz="685800" rtl="0" eaLnBrk="1" latinLnBrk="0" hangingPunct="1">
              <a:lnSpc>
                <a:spcPct val="150000"/>
              </a:lnSpc>
              <a:spcBef>
                <a:spcPts val="375"/>
              </a:spcBef>
              <a:buClr>
                <a:srgbClr val="005CAB"/>
              </a:buClr>
              <a:buSzPct val="50000"/>
              <a:buFont typeface="Wingdings" panose="05000000000000000000" pitchFamily="2" charset="2"/>
              <a:buChar char="p"/>
              <a:defRPr sz="1500" kern="1200">
                <a:solidFill>
                  <a:schemeClr val="tx1"/>
                </a:solidFill>
                <a:latin typeface="+mn-lt"/>
                <a:ea typeface="+mn-ea"/>
                <a:cs typeface="+mn-cs"/>
              </a:defRPr>
            </a:lvl3pPr>
            <a:lvl4pPr marL="900090" indent="-128585" algn="l" defTabSz="685800" rtl="0" eaLnBrk="1" latinLnBrk="0" hangingPunct="1">
              <a:lnSpc>
                <a:spcPct val="150000"/>
              </a:lnSpc>
              <a:spcBef>
                <a:spcPts val="375"/>
              </a:spcBef>
              <a:buClr>
                <a:srgbClr val="005CAB"/>
              </a:buClr>
              <a:buSzPct val="50000"/>
              <a:buFont typeface="Wingdings" panose="05000000000000000000" pitchFamily="2" charset="2"/>
              <a:buChar char="p"/>
              <a:defRPr sz="1350" kern="1200">
                <a:solidFill>
                  <a:schemeClr val="tx1"/>
                </a:solidFill>
                <a:latin typeface="+mn-lt"/>
                <a:ea typeface="+mn-ea"/>
                <a:cs typeface="+mn-cs"/>
              </a:defRPr>
            </a:lvl4pPr>
            <a:lvl5pPr marL="1157259" indent="-128585" algn="l" defTabSz="685800" rtl="0" eaLnBrk="1" latinLnBrk="0" hangingPunct="1">
              <a:lnSpc>
                <a:spcPct val="150000"/>
              </a:lnSpc>
              <a:spcBef>
                <a:spcPts val="375"/>
              </a:spcBef>
              <a:buClr>
                <a:srgbClr val="005CAB"/>
              </a:buClr>
              <a:buSzPct val="50000"/>
              <a:buFont typeface="Wingdings" panose="05000000000000000000" pitchFamily="2" charset="2"/>
              <a:buChar char="p"/>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8585" marR="0" lvl="0" indent="-128585"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较之</a:t>
            </a:r>
            <a:r>
              <a:rPr kumimoji="0" lang="en-US" altLang="zh-CN" sz="1400" b="1" i="0" u="none" strike="noStrike" kern="1200" cap="none" spc="0" normalizeH="0" baseline="0" noProof="0" dirty="0" err="1">
                <a:ln>
                  <a:noFill/>
                </a:ln>
                <a:solidFill>
                  <a:srgbClr val="002060"/>
                </a:solidFill>
                <a:effectLst/>
                <a:uLnTx/>
                <a:uFillTx/>
                <a:latin typeface="微软雅黑" panose="020B0503020204020204" pitchFamily="34" charset="-122"/>
                <a:ea typeface="微软雅黑" panose="020B0503020204020204" pitchFamily="34" charset="-122"/>
                <a:cs typeface="+mn-cs"/>
              </a:rPr>
              <a:t>m</a:t>
            </a:r>
            <a:r>
              <a:rPr kumimoji="0" lang="en-US" altLang="zh-CN" sz="1800" b="1" i="0" u="none" strike="noStrike" kern="1200" cap="none" spc="0" normalizeH="0" baseline="0" noProof="0" dirty="0" err="1">
                <a:ln>
                  <a:noFill/>
                </a:ln>
                <a:solidFill>
                  <a:srgbClr val="002060"/>
                </a:solidFill>
                <a:effectLst/>
                <a:uLnTx/>
                <a:uFillTx/>
                <a:latin typeface="微软雅黑" panose="020B0503020204020204" pitchFamily="34" charset="-122"/>
                <a:ea typeface="微软雅黑" panose="020B0503020204020204" pitchFamily="34" charset="-122"/>
                <a:cs typeface="+mn-cs"/>
              </a:rPr>
              <a:t>FOLFIRINOX</a:t>
            </a: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方案</a:t>
            </a:r>
            <a:r>
              <a:rPr lang="en-US" altLang="zh-CN" sz="1800" b="1" baseline="30000" dirty="0">
                <a:solidFill>
                  <a:srgbClr val="002060"/>
                </a:solidFill>
                <a:latin typeface="微软雅黑" panose="020B0503020204020204" pitchFamily="34" charset="-122"/>
                <a:ea typeface="微软雅黑" panose="020B0503020204020204" pitchFamily="34" charset="-122"/>
              </a:rPr>
              <a:t>2</a:t>
            </a:r>
            <a:endParaRPr kumimoji="0" lang="en-US" altLang="zh-CN" sz="1800" b="1"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28585" marR="0" lvl="0" indent="-128585"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创新脂质体</a:t>
            </a:r>
            <a:r>
              <a:rPr lang="en-US" altLang="zh-CN" sz="1800" b="1" baseline="30000" dirty="0">
                <a:solidFill>
                  <a:srgbClr val="002060"/>
                </a:solidFill>
                <a:latin typeface="微软雅黑" panose="020B0503020204020204" pitchFamily="34" charset="-122"/>
                <a:ea typeface="微软雅黑" panose="020B0503020204020204" pitchFamily="34" charset="-122"/>
              </a:rPr>
              <a:t>3</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3 </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级以上不良反应发生率、急性不良事</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75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件发生率、不良事件停药率</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均显著降低</a:t>
            </a:r>
            <a:endParaRPr kumimoji="0" lang="zh-CN" altLang="en-US" sz="14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31" name="文本框 130">
            <a:extLst>
              <a:ext uri="{FF2B5EF4-FFF2-40B4-BE49-F238E27FC236}">
                <a16:creationId xmlns:a16="http://schemas.microsoft.com/office/drawing/2014/main" id="{D2AE0D1E-64D8-3CA2-6F16-30151956C1F0}"/>
              </a:ext>
            </a:extLst>
          </p:cNvPr>
          <p:cNvSpPr txBox="1"/>
          <p:nvPr/>
        </p:nvSpPr>
        <p:spPr>
          <a:xfrm>
            <a:off x="6125438" y="4664330"/>
            <a:ext cx="195022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 </a:t>
            </a: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级以上不良反应发生率</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2" name="文本框 131">
            <a:extLst>
              <a:ext uri="{FF2B5EF4-FFF2-40B4-BE49-F238E27FC236}">
                <a16:creationId xmlns:a16="http://schemas.microsoft.com/office/drawing/2014/main" id="{1A229A05-B96A-D36A-3A95-94254F19C736}"/>
              </a:ext>
            </a:extLst>
          </p:cNvPr>
          <p:cNvSpPr txBox="1"/>
          <p:nvPr/>
        </p:nvSpPr>
        <p:spPr>
          <a:xfrm>
            <a:off x="7489533" y="4657944"/>
            <a:ext cx="195022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急性</a:t>
            </a: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不良事件发生率</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3" name="文本框 132">
            <a:extLst>
              <a:ext uri="{FF2B5EF4-FFF2-40B4-BE49-F238E27FC236}">
                <a16:creationId xmlns:a16="http://schemas.microsoft.com/office/drawing/2014/main" id="{EFC30810-8E61-CC0B-CB9F-5E574F76B2C6}"/>
              </a:ext>
            </a:extLst>
          </p:cNvPr>
          <p:cNvSpPr txBox="1"/>
          <p:nvPr/>
        </p:nvSpPr>
        <p:spPr>
          <a:xfrm>
            <a:off x="8694095" y="4667479"/>
            <a:ext cx="195022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不良事件停药率</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14" name="组合 113">
            <a:extLst>
              <a:ext uri="{FF2B5EF4-FFF2-40B4-BE49-F238E27FC236}">
                <a16:creationId xmlns:a16="http://schemas.microsoft.com/office/drawing/2014/main" id="{A6FC112A-0FA5-D232-1BE6-E1742F44B5F5}"/>
              </a:ext>
            </a:extLst>
          </p:cNvPr>
          <p:cNvGrpSpPr/>
          <p:nvPr/>
        </p:nvGrpSpPr>
        <p:grpSpPr>
          <a:xfrm>
            <a:off x="6609707" y="3567738"/>
            <a:ext cx="1202180" cy="1094343"/>
            <a:chOff x="7052351" y="4973174"/>
            <a:chExt cx="1202180" cy="1094343"/>
          </a:xfrm>
        </p:grpSpPr>
        <p:grpSp>
          <p:nvGrpSpPr>
            <p:cNvPr id="96" name="组合 95">
              <a:extLst>
                <a:ext uri="{FF2B5EF4-FFF2-40B4-BE49-F238E27FC236}">
                  <a16:creationId xmlns:a16="http://schemas.microsoft.com/office/drawing/2014/main" id="{0ECD6197-FCC6-3A5E-3777-35D23643F49C}"/>
                </a:ext>
              </a:extLst>
            </p:cNvPr>
            <p:cNvGrpSpPr/>
            <p:nvPr/>
          </p:nvGrpSpPr>
          <p:grpSpPr>
            <a:xfrm>
              <a:off x="7052351" y="4973174"/>
              <a:ext cx="1202180" cy="1094343"/>
              <a:chOff x="7052351" y="4973174"/>
              <a:chExt cx="1202180" cy="1094343"/>
            </a:xfrm>
          </p:grpSpPr>
          <p:sp>
            <p:nvSpPr>
              <p:cNvPr id="68" name="矩形 67">
                <a:extLst>
                  <a:ext uri="{FF2B5EF4-FFF2-40B4-BE49-F238E27FC236}">
                    <a16:creationId xmlns:a16="http://schemas.microsoft.com/office/drawing/2014/main" id="{7DE6A1E3-FEBB-3329-765A-910531C79918}"/>
                  </a:ext>
                </a:extLst>
              </p:cNvPr>
              <p:cNvSpPr/>
              <p:nvPr/>
            </p:nvSpPr>
            <p:spPr>
              <a:xfrm>
                <a:off x="7284929" y="5221815"/>
                <a:ext cx="253093" cy="84570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矩形 68">
                <a:extLst>
                  <a:ext uri="{FF2B5EF4-FFF2-40B4-BE49-F238E27FC236}">
                    <a16:creationId xmlns:a16="http://schemas.microsoft.com/office/drawing/2014/main" id="{BF501817-2F46-7983-2ACC-558B1E449A04}"/>
                  </a:ext>
                </a:extLst>
              </p:cNvPr>
              <p:cNvSpPr/>
              <p:nvPr/>
            </p:nvSpPr>
            <p:spPr>
              <a:xfrm>
                <a:off x="7760398" y="6021798"/>
                <a:ext cx="253093" cy="45719"/>
              </a:xfrm>
              <a:prstGeom prst="rect">
                <a:avLst/>
              </a:prstGeom>
              <a:solidFill>
                <a:srgbClr val="00A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70" name="直接连接符 69">
                <a:extLst>
                  <a:ext uri="{FF2B5EF4-FFF2-40B4-BE49-F238E27FC236}">
                    <a16:creationId xmlns:a16="http://schemas.microsoft.com/office/drawing/2014/main" id="{DFF0C462-70CA-0BC7-B058-8C87E64EF963}"/>
                  </a:ext>
                </a:extLst>
              </p:cNvPr>
              <p:cNvCxnSpPr/>
              <p:nvPr/>
            </p:nvCxnSpPr>
            <p:spPr>
              <a:xfrm>
                <a:off x="7176454" y="6063159"/>
                <a:ext cx="914400" cy="0"/>
              </a:xfrm>
              <a:prstGeom prst="line">
                <a:avLst/>
              </a:prstGeom>
            </p:spPr>
            <p:style>
              <a:lnRef idx="1">
                <a:schemeClr val="accent3"/>
              </a:lnRef>
              <a:fillRef idx="0">
                <a:schemeClr val="accent3"/>
              </a:fillRef>
              <a:effectRef idx="0">
                <a:schemeClr val="accent3"/>
              </a:effectRef>
              <a:fontRef idx="minor">
                <a:schemeClr val="tx1"/>
              </a:fontRef>
            </p:style>
          </p:cxnSp>
          <p:sp>
            <p:nvSpPr>
              <p:cNvPr id="87" name="文本框 86">
                <a:extLst>
                  <a:ext uri="{FF2B5EF4-FFF2-40B4-BE49-F238E27FC236}">
                    <a16:creationId xmlns:a16="http://schemas.microsoft.com/office/drawing/2014/main" id="{C614C7A9-9B4F-F81F-1BD0-ABD0A3145D74}"/>
                  </a:ext>
                </a:extLst>
              </p:cNvPr>
              <p:cNvSpPr txBox="1"/>
              <p:nvPr/>
            </p:nvSpPr>
            <p:spPr>
              <a:xfrm>
                <a:off x="7052351" y="4973174"/>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61%</a:t>
                </a:r>
                <a:endPar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4" name="文本框 83">
                <a:extLst>
                  <a:ext uri="{FF2B5EF4-FFF2-40B4-BE49-F238E27FC236}">
                    <a16:creationId xmlns:a16="http://schemas.microsoft.com/office/drawing/2014/main" id="{01935528-A389-4AE2-BBB1-10E02251996B}"/>
                  </a:ext>
                </a:extLst>
              </p:cNvPr>
              <p:cNvSpPr txBox="1"/>
              <p:nvPr/>
            </p:nvSpPr>
            <p:spPr>
              <a:xfrm>
                <a:off x="7536284" y="5803405"/>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pic>
          <p:nvPicPr>
            <p:cNvPr id="109" name="图形 108" descr="上一步 纯色填充">
              <a:extLst>
                <a:ext uri="{FF2B5EF4-FFF2-40B4-BE49-F238E27FC236}">
                  <a16:creationId xmlns:a16="http://schemas.microsoft.com/office/drawing/2014/main" id="{777E76B7-E614-E90A-EBF5-6C610BAA07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68167">
              <a:off x="7591887" y="5290226"/>
              <a:ext cx="376312" cy="376312"/>
            </a:xfrm>
            <a:prstGeom prst="rect">
              <a:avLst/>
            </a:prstGeom>
          </p:spPr>
        </p:pic>
      </p:grpSp>
      <p:grpSp>
        <p:nvGrpSpPr>
          <p:cNvPr id="115" name="组合 114">
            <a:extLst>
              <a:ext uri="{FF2B5EF4-FFF2-40B4-BE49-F238E27FC236}">
                <a16:creationId xmlns:a16="http://schemas.microsoft.com/office/drawing/2014/main" id="{E8DE8865-3C0A-E051-5785-8CAA59183840}"/>
              </a:ext>
            </a:extLst>
          </p:cNvPr>
          <p:cNvGrpSpPr/>
          <p:nvPr/>
        </p:nvGrpSpPr>
        <p:grpSpPr>
          <a:xfrm>
            <a:off x="7891490" y="4023396"/>
            <a:ext cx="1165968" cy="631674"/>
            <a:chOff x="8715605" y="5427006"/>
            <a:chExt cx="1165968" cy="631674"/>
          </a:xfrm>
        </p:grpSpPr>
        <p:grpSp>
          <p:nvGrpSpPr>
            <p:cNvPr id="97" name="组合 96">
              <a:extLst>
                <a:ext uri="{FF2B5EF4-FFF2-40B4-BE49-F238E27FC236}">
                  <a16:creationId xmlns:a16="http://schemas.microsoft.com/office/drawing/2014/main" id="{FAA63EE8-CDE6-DD41-C0CB-CE20367C202C}"/>
                </a:ext>
              </a:extLst>
            </p:cNvPr>
            <p:cNvGrpSpPr/>
            <p:nvPr/>
          </p:nvGrpSpPr>
          <p:grpSpPr>
            <a:xfrm>
              <a:off x="8715605" y="5427006"/>
              <a:ext cx="1165968" cy="631674"/>
              <a:chOff x="8715605" y="5427006"/>
              <a:chExt cx="1165968" cy="631674"/>
            </a:xfrm>
          </p:grpSpPr>
          <p:sp>
            <p:nvSpPr>
              <p:cNvPr id="72" name="矩形 71">
                <a:extLst>
                  <a:ext uri="{FF2B5EF4-FFF2-40B4-BE49-F238E27FC236}">
                    <a16:creationId xmlns:a16="http://schemas.microsoft.com/office/drawing/2014/main" id="{41977763-B809-26E9-2F88-8DD270DC3C3F}"/>
                  </a:ext>
                </a:extLst>
              </p:cNvPr>
              <p:cNvSpPr/>
              <p:nvPr/>
            </p:nvSpPr>
            <p:spPr>
              <a:xfrm>
                <a:off x="8913137" y="5644884"/>
                <a:ext cx="253093" cy="4137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a:extLst>
                  <a:ext uri="{FF2B5EF4-FFF2-40B4-BE49-F238E27FC236}">
                    <a16:creationId xmlns:a16="http://schemas.microsoft.com/office/drawing/2014/main" id="{FCF57361-4ACD-2397-7636-60F6DD7C7A6F}"/>
                  </a:ext>
                </a:extLst>
              </p:cNvPr>
              <p:cNvSpPr/>
              <p:nvPr/>
            </p:nvSpPr>
            <p:spPr>
              <a:xfrm>
                <a:off x="9388606" y="5941024"/>
                <a:ext cx="253093" cy="117656"/>
              </a:xfrm>
              <a:prstGeom prst="rect">
                <a:avLst/>
              </a:prstGeom>
              <a:solidFill>
                <a:srgbClr val="00A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74" name="直接连接符 73">
                <a:extLst>
                  <a:ext uri="{FF2B5EF4-FFF2-40B4-BE49-F238E27FC236}">
                    <a16:creationId xmlns:a16="http://schemas.microsoft.com/office/drawing/2014/main" id="{161753EC-69B0-E4A6-802A-B6C19968D426}"/>
                  </a:ext>
                </a:extLst>
              </p:cNvPr>
              <p:cNvCxnSpPr/>
              <p:nvPr/>
            </p:nvCxnSpPr>
            <p:spPr>
              <a:xfrm>
                <a:off x="8804662" y="6054322"/>
                <a:ext cx="914400" cy="0"/>
              </a:xfrm>
              <a:prstGeom prst="line">
                <a:avLst/>
              </a:prstGeom>
            </p:spPr>
            <p:style>
              <a:lnRef idx="1">
                <a:schemeClr val="accent3"/>
              </a:lnRef>
              <a:fillRef idx="0">
                <a:schemeClr val="accent3"/>
              </a:fillRef>
              <a:effectRef idx="0">
                <a:schemeClr val="accent3"/>
              </a:effectRef>
              <a:fontRef idx="minor">
                <a:schemeClr val="tx1"/>
              </a:fontRef>
            </p:style>
          </p:cxnSp>
          <p:sp>
            <p:nvSpPr>
              <p:cNvPr id="88" name="文本框 87">
                <a:extLst>
                  <a:ext uri="{FF2B5EF4-FFF2-40B4-BE49-F238E27FC236}">
                    <a16:creationId xmlns:a16="http://schemas.microsoft.com/office/drawing/2014/main" id="{952FBFFC-ACC5-A1F2-7B8B-EA2BB30EDD6A}"/>
                  </a:ext>
                </a:extLst>
              </p:cNvPr>
              <p:cNvSpPr txBox="1"/>
              <p:nvPr/>
            </p:nvSpPr>
            <p:spPr>
              <a:xfrm>
                <a:off x="8715605" y="5427006"/>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33.3%</a:t>
                </a:r>
                <a:endPar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9" name="文本框 88">
                <a:extLst>
                  <a:ext uri="{FF2B5EF4-FFF2-40B4-BE49-F238E27FC236}">
                    <a16:creationId xmlns:a16="http://schemas.microsoft.com/office/drawing/2014/main" id="{3C5C888A-3DDE-B86C-9CDF-23C7C215B450}"/>
                  </a:ext>
                </a:extLst>
              </p:cNvPr>
              <p:cNvSpPr txBox="1"/>
              <p:nvPr/>
            </p:nvSpPr>
            <p:spPr>
              <a:xfrm>
                <a:off x="9163326" y="5738592"/>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10%</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pic>
          <p:nvPicPr>
            <p:cNvPr id="110" name="图形 109" descr="上一步 纯色填充">
              <a:extLst>
                <a:ext uri="{FF2B5EF4-FFF2-40B4-BE49-F238E27FC236}">
                  <a16:creationId xmlns:a16="http://schemas.microsoft.com/office/drawing/2014/main" id="{0FA2FD3C-2020-0AC8-54D6-9CF43709A3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68167">
              <a:off x="9282821" y="5469225"/>
              <a:ext cx="376312" cy="376312"/>
            </a:xfrm>
            <a:prstGeom prst="rect">
              <a:avLst/>
            </a:prstGeom>
          </p:spPr>
        </p:pic>
      </p:grpSp>
      <p:grpSp>
        <p:nvGrpSpPr>
          <p:cNvPr id="116" name="组合 115">
            <a:extLst>
              <a:ext uri="{FF2B5EF4-FFF2-40B4-BE49-F238E27FC236}">
                <a16:creationId xmlns:a16="http://schemas.microsoft.com/office/drawing/2014/main" id="{2153F162-8291-6957-52A8-697B4309DDFE}"/>
              </a:ext>
            </a:extLst>
          </p:cNvPr>
          <p:cNvGrpSpPr/>
          <p:nvPr/>
        </p:nvGrpSpPr>
        <p:grpSpPr>
          <a:xfrm>
            <a:off x="9112680" y="4066997"/>
            <a:ext cx="1155091" cy="592948"/>
            <a:chOff x="10210700" y="5476667"/>
            <a:chExt cx="1155091" cy="592948"/>
          </a:xfrm>
        </p:grpSpPr>
        <p:grpSp>
          <p:nvGrpSpPr>
            <p:cNvPr id="103" name="组合 102">
              <a:extLst>
                <a:ext uri="{FF2B5EF4-FFF2-40B4-BE49-F238E27FC236}">
                  <a16:creationId xmlns:a16="http://schemas.microsoft.com/office/drawing/2014/main" id="{C7A10D25-4B75-296E-B8E8-54432E105DF7}"/>
                </a:ext>
              </a:extLst>
            </p:cNvPr>
            <p:cNvGrpSpPr/>
            <p:nvPr/>
          </p:nvGrpSpPr>
          <p:grpSpPr>
            <a:xfrm>
              <a:off x="10210700" y="5593989"/>
              <a:ext cx="1155091" cy="475626"/>
              <a:chOff x="10210700" y="5593989"/>
              <a:chExt cx="1155091" cy="475626"/>
            </a:xfrm>
          </p:grpSpPr>
          <p:sp>
            <p:nvSpPr>
              <p:cNvPr id="76" name="矩形 75">
                <a:extLst>
                  <a:ext uri="{FF2B5EF4-FFF2-40B4-BE49-F238E27FC236}">
                    <a16:creationId xmlns:a16="http://schemas.microsoft.com/office/drawing/2014/main" id="{3BB613F8-0D20-8C5B-31C7-4DC92AC68DF0}"/>
                  </a:ext>
                </a:extLst>
              </p:cNvPr>
              <p:cNvSpPr/>
              <p:nvPr/>
            </p:nvSpPr>
            <p:spPr>
              <a:xfrm>
                <a:off x="10395475" y="5808004"/>
                <a:ext cx="253093" cy="26161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7" name="矩形 76">
                <a:extLst>
                  <a:ext uri="{FF2B5EF4-FFF2-40B4-BE49-F238E27FC236}">
                    <a16:creationId xmlns:a16="http://schemas.microsoft.com/office/drawing/2014/main" id="{26EE48B7-14F1-EB14-A15B-4D9429B8CC7E}"/>
                  </a:ext>
                </a:extLst>
              </p:cNvPr>
              <p:cNvSpPr/>
              <p:nvPr/>
            </p:nvSpPr>
            <p:spPr>
              <a:xfrm>
                <a:off x="10870944" y="5930864"/>
                <a:ext cx="253093" cy="133200"/>
              </a:xfrm>
              <a:prstGeom prst="rect">
                <a:avLst/>
              </a:prstGeom>
              <a:solidFill>
                <a:srgbClr val="00A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cxnSp>
            <p:nvCxnSpPr>
              <p:cNvPr id="78" name="直接连接符 77">
                <a:extLst>
                  <a:ext uri="{FF2B5EF4-FFF2-40B4-BE49-F238E27FC236}">
                    <a16:creationId xmlns:a16="http://schemas.microsoft.com/office/drawing/2014/main" id="{D6C2E48A-BFEE-11DF-8EA8-01B9907972C9}"/>
                  </a:ext>
                </a:extLst>
              </p:cNvPr>
              <p:cNvCxnSpPr/>
              <p:nvPr/>
            </p:nvCxnSpPr>
            <p:spPr>
              <a:xfrm>
                <a:off x="10287000" y="6065258"/>
                <a:ext cx="914400" cy="0"/>
              </a:xfrm>
              <a:prstGeom prst="line">
                <a:avLst/>
              </a:prstGeom>
            </p:spPr>
            <p:style>
              <a:lnRef idx="1">
                <a:schemeClr val="accent3"/>
              </a:lnRef>
              <a:fillRef idx="0">
                <a:schemeClr val="accent3"/>
              </a:fillRef>
              <a:effectRef idx="0">
                <a:schemeClr val="accent3"/>
              </a:effectRef>
              <a:fontRef idx="minor">
                <a:schemeClr val="tx1"/>
              </a:fontRef>
            </p:style>
          </p:cxnSp>
          <p:sp>
            <p:nvSpPr>
              <p:cNvPr id="91" name="文本框 90">
                <a:extLst>
                  <a:ext uri="{FF2B5EF4-FFF2-40B4-BE49-F238E27FC236}">
                    <a16:creationId xmlns:a16="http://schemas.microsoft.com/office/drawing/2014/main" id="{65BD6A21-5BA2-73C1-551E-22F3D2CEEB2F}"/>
                  </a:ext>
                </a:extLst>
              </p:cNvPr>
              <p:cNvSpPr txBox="1"/>
              <p:nvPr/>
            </p:nvSpPr>
            <p:spPr>
              <a:xfrm>
                <a:off x="10210700" y="5593989"/>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16.9%</a:t>
                </a:r>
                <a:endPar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0" name="文本框 89">
                <a:extLst>
                  <a:ext uri="{FF2B5EF4-FFF2-40B4-BE49-F238E27FC236}">
                    <a16:creationId xmlns:a16="http://schemas.microsoft.com/office/drawing/2014/main" id="{74AB7C6B-6083-A0A4-11AC-C977C7D3D421}"/>
                  </a:ext>
                </a:extLst>
              </p:cNvPr>
              <p:cNvSpPr txBox="1"/>
              <p:nvPr/>
            </p:nvSpPr>
            <p:spPr>
              <a:xfrm>
                <a:off x="10647544" y="5718382"/>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11%</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pic>
          <p:nvPicPr>
            <p:cNvPr id="113" name="图形 112" descr="上一步 纯色填充">
              <a:extLst>
                <a:ext uri="{FF2B5EF4-FFF2-40B4-BE49-F238E27FC236}">
                  <a16:creationId xmlns:a16="http://schemas.microsoft.com/office/drawing/2014/main" id="{F9A44059-D06B-B73A-04BC-4061620152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68167">
              <a:off x="10707714" y="5476667"/>
              <a:ext cx="376312" cy="376312"/>
            </a:xfrm>
            <a:prstGeom prst="rect">
              <a:avLst/>
            </a:prstGeom>
          </p:spPr>
        </p:pic>
      </p:grpSp>
      <p:grpSp>
        <p:nvGrpSpPr>
          <p:cNvPr id="3" name="组合 2">
            <a:extLst>
              <a:ext uri="{FF2B5EF4-FFF2-40B4-BE49-F238E27FC236}">
                <a16:creationId xmlns:a16="http://schemas.microsoft.com/office/drawing/2014/main" id="{0E24B77C-255F-92B9-D0F2-D2E63CFA0937}"/>
              </a:ext>
            </a:extLst>
          </p:cNvPr>
          <p:cNvGrpSpPr/>
          <p:nvPr/>
        </p:nvGrpSpPr>
        <p:grpSpPr>
          <a:xfrm>
            <a:off x="1813663" y="3380483"/>
            <a:ext cx="1165889" cy="1497740"/>
            <a:chOff x="-1266310" y="3368530"/>
            <a:chExt cx="1165889" cy="1497740"/>
          </a:xfrm>
        </p:grpSpPr>
        <p:sp>
          <p:nvSpPr>
            <p:cNvPr id="126" name="文本框 125">
              <a:extLst>
                <a:ext uri="{FF2B5EF4-FFF2-40B4-BE49-F238E27FC236}">
                  <a16:creationId xmlns:a16="http://schemas.microsoft.com/office/drawing/2014/main" id="{B2CC6FCF-1DCE-5F2F-6C5D-D5E6C8F959A0}"/>
                </a:ext>
              </a:extLst>
            </p:cNvPr>
            <p:cNvSpPr txBox="1"/>
            <p:nvPr/>
          </p:nvSpPr>
          <p:spPr>
            <a:xfrm>
              <a:off x="-1130432" y="4589271"/>
              <a:ext cx="88192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P=0.033</a:t>
              </a: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39" name="组合 138">
              <a:extLst>
                <a:ext uri="{FF2B5EF4-FFF2-40B4-BE49-F238E27FC236}">
                  <a16:creationId xmlns:a16="http://schemas.microsoft.com/office/drawing/2014/main" id="{EFA5DE6E-C562-6772-49EC-13F1E8E516C9}"/>
                </a:ext>
              </a:extLst>
            </p:cNvPr>
            <p:cNvGrpSpPr/>
            <p:nvPr/>
          </p:nvGrpSpPr>
          <p:grpSpPr>
            <a:xfrm>
              <a:off x="-1266310" y="3368530"/>
              <a:ext cx="1165889" cy="1085928"/>
              <a:chOff x="6514311" y="2579458"/>
              <a:chExt cx="1165889" cy="1085928"/>
            </a:xfrm>
          </p:grpSpPr>
          <p:sp>
            <p:nvSpPr>
              <p:cNvPr id="57" name="矩形 56">
                <a:extLst>
                  <a:ext uri="{FF2B5EF4-FFF2-40B4-BE49-F238E27FC236}">
                    <a16:creationId xmlns:a16="http://schemas.microsoft.com/office/drawing/2014/main" id="{0403888A-75C8-2E99-9318-FBD8AABF5664}"/>
                  </a:ext>
                </a:extLst>
              </p:cNvPr>
              <p:cNvSpPr/>
              <p:nvPr/>
            </p:nvSpPr>
            <p:spPr>
              <a:xfrm>
                <a:off x="6708860" y="2819684"/>
                <a:ext cx="253093" cy="84570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矩形 60">
                <a:extLst>
                  <a:ext uri="{FF2B5EF4-FFF2-40B4-BE49-F238E27FC236}">
                    <a16:creationId xmlns:a16="http://schemas.microsoft.com/office/drawing/2014/main" id="{D511802C-D0C4-AFF7-0A10-56EC9D912BFB}"/>
                  </a:ext>
                </a:extLst>
              </p:cNvPr>
              <p:cNvSpPr/>
              <p:nvPr/>
            </p:nvSpPr>
            <p:spPr>
              <a:xfrm>
                <a:off x="7184329" y="3075831"/>
                <a:ext cx="253093" cy="589555"/>
              </a:xfrm>
              <a:prstGeom prst="rect">
                <a:avLst/>
              </a:prstGeom>
              <a:solidFill>
                <a:srgbClr val="00A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3" name="直接连接符 62">
                <a:extLst>
                  <a:ext uri="{FF2B5EF4-FFF2-40B4-BE49-F238E27FC236}">
                    <a16:creationId xmlns:a16="http://schemas.microsoft.com/office/drawing/2014/main" id="{01DF8F03-4311-7CAC-1280-33A7A737D2AD}"/>
                  </a:ext>
                </a:extLst>
              </p:cNvPr>
              <p:cNvCxnSpPr/>
              <p:nvPr/>
            </p:nvCxnSpPr>
            <p:spPr>
              <a:xfrm>
                <a:off x="6600385" y="3661028"/>
                <a:ext cx="914400" cy="0"/>
              </a:xfrm>
              <a:prstGeom prst="line">
                <a:avLst/>
              </a:prstGeom>
            </p:spPr>
            <p:style>
              <a:lnRef idx="1">
                <a:schemeClr val="accent3"/>
              </a:lnRef>
              <a:fillRef idx="0">
                <a:schemeClr val="accent3"/>
              </a:fillRef>
              <a:effectRef idx="0">
                <a:schemeClr val="accent3"/>
              </a:effectRef>
              <a:fontRef idx="minor">
                <a:schemeClr val="tx1"/>
              </a:fontRef>
            </p:style>
          </p:cxnSp>
          <p:sp>
            <p:nvSpPr>
              <p:cNvPr id="80" name="文本框 79">
                <a:extLst>
                  <a:ext uri="{FF2B5EF4-FFF2-40B4-BE49-F238E27FC236}">
                    <a16:creationId xmlns:a16="http://schemas.microsoft.com/office/drawing/2014/main" id="{051D6F50-6CA1-5526-4259-1BE604AB9860}"/>
                  </a:ext>
                </a:extLst>
              </p:cNvPr>
              <p:cNvSpPr txBox="1"/>
              <p:nvPr/>
            </p:nvSpPr>
            <p:spPr>
              <a:xfrm>
                <a:off x="6514311" y="2598427"/>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47.2%</a:t>
                </a:r>
                <a:endPar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文本框 80">
                <a:extLst>
                  <a:ext uri="{FF2B5EF4-FFF2-40B4-BE49-F238E27FC236}">
                    <a16:creationId xmlns:a16="http://schemas.microsoft.com/office/drawing/2014/main" id="{1B278B32-F43B-9F56-A4E3-E905AA038091}"/>
                  </a:ext>
                </a:extLst>
              </p:cNvPr>
              <p:cNvSpPr txBox="1"/>
              <p:nvPr/>
            </p:nvSpPr>
            <p:spPr>
              <a:xfrm>
                <a:off x="6961953" y="2858067"/>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35%</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pic>
            <p:nvPicPr>
              <p:cNvPr id="105" name="图形 104" descr="上一步 纯色填充">
                <a:extLst>
                  <a:ext uri="{FF2B5EF4-FFF2-40B4-BE49-F238E27FC236}">
                    <a16:creationId xmlns:a16="http://schemas.microsoft.com/office/drawing/2014/main" id="{A7E37B8F-4D00-4E6E-1D31-EF6F995A76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68167">
                <a:off x="7097709" y="2579458"/>
                <a:ext cx="376312" cy="376312"/>
              </a:xfrm>
              <a:prstGeom prst="rect">
                <a:avLst/>
              </a:prstGeom>
            </p:spPr>
          </p:pic>
        </p:grpSp>
        <p:sp>
          <p:nvSpPr>
            <p:cNvPr id="137" name="文本框 136">
              <a:extLst>
                <a:ext uri="{FF2B5EF4-FFF2-40B4-BE49-F238E27FC236}">
                  <a16:creationId xmlns:a16="http://schemas.microsoft.com/office/drawing/2014/main" id="{A3AB08B1-CB49-02E3-8327-3AC072107096}"/>
                </a:ext>
              </a:extLst>
            </p:cNvPr>
            <p:cNvSpPr txBox="1"/>
            <p:nvPr/>
          </p:nvSpPr>
          <p:spPr>
            <a:xfrm>
              <a:off x="-1253007" y="4450599"/>
              <a:ext cx="109553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中性细胞减少症</a:t>
              </a:r>
            </a:p>
          </p:txBody>
        </p:sp>
      </p:grpSp>
      <p:grpSp>
        <p:nvGrpSpPr>
          <p:cNvPr id="4" name="组合 3">
            <a:extLst>
              <a:ext uri="{FF2B5EF4-FFF2-40B4-BE49-F238E27FC236}">
                <a16:creationId xmlns:a16="http://schemas.microsoft.com/office/drawing/2014/main" id="{41FD4CBE-D692-61F6-25A1-BCB9E38C476A}"/>
              </a:ext>
            </a:extLst>
          </p:cNvPr>
          <p:cNvGrpSpPr/>
          <p:nvPr/>
        </p:nvGrpSpPr>
        <p:grpSpPr>
          <a:xfrm>
            <a:off x="3498563" y="3903745"/>
            <a:ext cx="1191696" cy="951561"/>
            <a:chOff x="418590" y="3891792"/>
            <a:chExt cx="1191696" cy="951561"/>
          </a:xfrm>
        </p:grpSpPr>
        <p:sp>
          <p:nvSpPr>
            <p:cNvPr id="129" name="文本框 128">
              <a:extLst>
                <a:ext uri="{FF2B5EF4-FFF2-40B4-BE49-F238E27FC236}">
                  <a16:creationId xmlns:a16="http://schemas.microsoft.com/office/drawing/2014/main" id="{8A050592-E6B3-64A6-28BB-EC333DEFE5D2}"/>
                </a:ext>
              </a:extLst>
            </p:cNvPr>
            <p:cNvSpPr txBox="1"/>
            <p:nvPr/>
          </p:nvSpPr>
          <p:spPr>
            <a:xfrm>
              <a:off x="574909" y="4612521"/>
              <a:ext cx="881924"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P=0.049</a:t>
              </a: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17" name="组合 116">
              <a:extLst>
                <a:ext uri="{FF2B5EF4-FFF2-40B4-BE49-F238E27FC236}">
                  <a16:creationId xmlns:a16="http://schemas.microsoft.com/office/drawing/2014/main" id="{8A2DC621-8F09-100B-AA3B-FCC9306175A7}"/>
                </a:ext>
              </a:extLst>
            </p:cNvPr>
            <p:cNvGrpSpPr/>
            <p:nvPr/>
          </p:nvGrpSpPr>
          <p:grpSpPr>
            <a:xfrm>
              <a:off x="418590" y="3891792"/>
              <a:ext cx="1191696" cy="559349"/>
              <a:chOff x="9107855" y="3216751"/>
              <a:chExt cx="1191696" cy="559349"/>
            </a:xfrm>
          </p:grpSpPr>
          <p:grpSp>
            <p:nvGrpSpPr>
              <p:cNvPr id="85" name="组合 84">
                <a:extLst>
                  <a:ext uri="{FF2B5EF4-FFF2-40B4-BE49-F238E27FC236}">
                    <a16:creationId xmlns:a16="http://schemas.microsoft.com/office/drawing/2014/main" id="{77183794-1A35-5765-B966-FF28CB8F4A2F}"/>
                  </a:ext>
                </a:extLst>
              </p:cNvPr>
              <p:cNvGrpSpPr/>
              <p:nvPr/>
            </p:nvGrpSpPr>
            <p:grpSpPr>
              <a:xfrm>
                <a:off x="9107855" y="3237005"/>
                <a:ext cx="1191696" cy="539095"/>
                <a:chOff x="9006255" y="3186205"/>
                <a:chExt cx="1191696" cy="539095"/>
              </a:xfrm>
            </p:grpSpPr>
            <p:grpSp>
              <p:nvGrpSpPr>
                <p:cNvPr id="65" name="组合 64">
                  <a:extLst>
                    <a:ext uri="{FF2B5EF4-FFF2-40B4-BE49-F238E27FC236}">
                      <a16:creationId xmlns:a16="http://schemas.microsoft.com/office/drawing/2014/main" id="{B623EEFF-C4EA-AF58-F494-00F89423F308}"/>
                    </a:ext>
                  </a:extLst>
                </p:cNvPr>
                <p:cNvGrpSpPr/>
                <p:nvPr/>
              </p:nvGrpSpPr>
              <p:grpSpPr>
                <a:xfrm>
                  <a:off x="9106940" y="3408522"/>
                  <a:ext cx="914400" cy="316778"/>
                  <a:chOff x="8744075" y="3416056"/>
                  <a:chExt cx="914400" cy="316778"/>
                </a:xfrm>
              </p:grpSpPr>
              <p:sp>
                <p:nvSpPr>
                  <p:cNvPr id="59" name="矩形 58">
                    <a:extLst>
                      <a:ext uri="{FF2B5EF4-FFF2-40B4-BE49-F238E27FC236}">
                        <a16:creationId xmlns:a16="http://schemas.microsoft.com/office/drawing/2014/main" id="{8F50293F-43FE-1556-81B6-B9B1B0AC3CD5}"/>
                      </a:ext>
                    </a:extLst>
                  </p:cNvPr>
                  <p:cNvSpPr/>
                  <p:nvPr/>
                </p:nvSpPr>
                <p:spPr>
                  <a:xfrm>
                    <a:off x="8860199" y="3416056"/>
                    <a:ext cx="253093" cy="316778"/>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矩形 59">
                    <a:extLst>
                      <a:ext uri="{FF2B5EF4-FFF2-40B4-BE49-F238E27FC236}">
                        <a16:creationId xmlns:a16="http://schemas.microsoft.com/office/drawing/2014/main" id="{D9AF921F-E9D3-4882-E3C3-71BECD69CC5B}"/>
                      </a:ext>
                    </a:extLst>
                  </p:cNvPr>
                  <p:cNvSpPr/>
                  <p:nvPr/>
                </p:nvSpPr>
                <p:spPr>
                  <a:xfrm>
                    <a:off x="9335668" y="3633558"/>
                    <a:ext cx="253093" cy="99276"/>
                  </a:xfrm>
                  <a:prstGeom prst="rect">
                    <a:avLst/>
                  </a:prstGeom>
                  <a:solidFill>
                    <a:srgbClr val="00A5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64" name="直接连接符 63">
                    <a:extLst>
                      <a:ext uri="{FF2B5EF4-FFF2-40B4-BE49-F238E27FC236}">
                        <a16:creationId xmlns:a16="http://schemas.microsoft.com/office/drawing/2014/main" id="{13A851D7-DD12-F8D7-7983-D40F1C41F53E}"/>
                      </a:ext>
                    </a:extLst>
                  </p:cNvPr>
                  <p:cNvCxnSpPr/>
                  <p:nvPr/>
                </p:nvCxnSpPr>
                <p:spPr>
                  <a:xfrm>
                    <a:off x="8744075" y="3732834"/>
                    <a:ext cx="914400"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82" name="文本框 81">
                  <a:extLst>
                    <a:ext uri="{FF2B5EF4-FFF2-40B4-BE49-F238E27FC236}">
                      <a16:creationId xmlns:a16="http://schemas.microsoft.com/office/drawing/2014/main" id="{E63748C3-B1F8-E6F5-D938-8FEA1FBB8A08}"/>
                    </a:ext>
                  </a:extLst>
                </p:cNvPr>
                <p:cNvSpPr txBox="1"/>
                <p:nvPr/>
              </p:nvSpPr>
              <p:spPr>
                <a:xfrm>
                  <a:off x="9479704" y="3412083"/>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endPar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3" name="文本框 82">
                  <a:extLst>
                    <a:ext uri="{FF2B5EF4-FFF2-40B4-BE49-F238E27FC236}">
                      <a16:creationId xmlns:a16="http://schemas.microsoft.com/office/drawing/2014/main" id="{EA24B55E-5BDB-C09A-A57B-C5EFB2388857}"/>
                    </a:ext>
                  </a:extLst>
                </p:cNvPr>
                <p:cNvSpPr txBox="1"/>
                <p:nvPr/>
              </p:nvSpPr>
              <p:spPr>
                <a:xfrm>
                  <a:off x="9006255" y="3186205"/>
                  <a:ext cx="71824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5.9%</a:t>
                  </a:r>
                  <a:endPar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106" name="图形 105" descr="上一步 纯色填充">
                <a:extLst>
                  <a:ext uri="{FF2B5EF4-FFF2-40B4-BE49-F238E27FC236}">
                    <a16:creationId xmlns:a16="http://schemas.microsoft.com/office/drawing/2014/main" id="{8BAD26CA-AB54-B1C9-E689-EA5B18440A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68167">
                <a:off x="9655641" y="3216751"/>
                <a:ext cx="376312" cy="376312"/>
              </a:xfrm>
              <a:prstGeom prst="rect">
                <a:avLst/>
              </a:prstGeom>
            </p:spPr>
          </p:pic>
        </p:grpSp>
        <p:sp>
          <p:nvSpPr>
            <p:cNvPr id="140" name="文本框 139">
              <a:extLst>
                <a:ext uri="{FF2B5EF4-FFF2-40B4-BE49-F238E27FC236}">
                  <a16:creationId xmlns:a16="http://schemas.microsoft.com/office/drawing/2014/main" id="{5A1BABF3-3166-E7E4-0E15-E6CE7A1B5268}"/>
                </a:ext>
              </a:extLst>
            </p:cNvPr>
            <p:cNvSpPr txBox="1"/>
            <p:nvPr/>
          </p:nvSpPr>
          <p:spPr>
            <a:xfrm>
              <a:off x="464438" y="4454456"/>
              <a:ext cx="1095536"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周围神经病变</a:t>
              </a:r>
            </a:p>
          </p:txBody>
        </p:sp>
      </p:grpSp>
    </p:spTree>
    <p:extLst>
      <p:ext uri="{BB962C8B-B14F-4D97-AF65-F5344CB8AC3E}">
        <p14:creationId xmlns:p14="http://schemas.microsoft.com/office/powerpoint/2010/main" val="323852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a:extLst>
            <a:ext uri="{FF2B5EF4-FFF2-40B4-BE49-F238E27FC236}">
              <a16:creationId xmlns:a16="http://schemas.microsoft.com/office/drawing/2014/main" id="{E7D6D946-DEEF-7BBE-9522-E7BC9B463587}"/>
            </a:ext>
          </a:extLst>
        </p:cNvPr>
        <p:cNvGrpSpPr/>
        <p:nvPr/>
      </p:nvGrpSpPr>
      <p:grpSpPr>
        <a:xfrm>
          <a:off x="0" y="0"/>
          <a:ext cx="0" cy="0"/>
          <a:chOff x="0" y="0"/>
          <a:chExt cx="0" cy="0"/>
        </a:xfrm>
      </p:grpSpPr>
      <p:grpSp>
        <p:nvGrpSpPr>
          <p:cNvPr id="17" name="组合 16">
            <a:extLst>
              <a:ext uri="{FF2B5EF4-FFF2-40B4-BE49-F238E27FC236}">
                <a16:creationId xmlns:a16="http://schemas.microsoft.com/office/drawing/2014/main" id="{EB2F8E3A-FEF2-9339-2E3B-527202243B27}"/>
              </a:ext>
            </a:extLst>
          </p:cNvPr>
          <p:cNvGrpSpPr/>
          <p:nvPr/>
        </p:nvGrpSpPr>
        <p:grpSpPr>
          <a:xfrm>
            <a:off x="0" y="0"/>
            <a:ext cx="12192000" cy="842151"/>
            <a:chOff x="0" y="0"/>
            <a:chExt cx="12192000" cy="842151"/>
          </a:xfrm>
        </p:grpSpPr>
        <p:sp>
          <p:nvSpPr>
            <p:cNvPr id="18" name="矩形 17">
              <a:extLst>
                <a:ext uri="{FF2B5EF4-FFF2-40B4-BE49-F238E27FC236}">
                  <a16:creationId xmlns:a16="http://schemas.microsoft.com/office/drawing/2014/main" id="{A0C0FBE6-4E20-2F37-19BE-055BC8C5D1E0}"/>
                </a:ext>
              </a:extLst>
            </p:cNvPr>
            <p:cNvSpPr/>
            <p:nvPr/>
          </p:nvSpPr>
          <p:spPr>
            <a:xfrm>
              <a:off x="0" y="0"/>
              <a:ext cx="12192000" cy="84215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8">
              <a:extLst>
                <a:ext uri="{FF2B5EF4-FFF2-40B4-BE49-F238E27FC236}">
                  <a16:creationId xmlns:a16="http://schemas.microsoft.com/office/drawing/2014/main" id="{4CD11EC5-BEBF-CCF6-E7CF-BD7D5FBBE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76200"/>
              <a:ext cx="838200" cy="666418"/>
            </a:xfrm>
            <a:prstGeom prst="rect">
              <a:avLst/>
            </a:prstGeom>
          </p:spPr>
        </p:pic>
      </p:grpSp>
      <p:sp>
        <p:nvSpPr>
          <p:cNvPr id="23" name="AutoShape 4">
            <a:extLst>
              <a:ext uri="{FF2B5EF4-FFF2-40B4-BE49-F238E27FC236}">
                <a16:creationId xmlns:a16="http://schemas.microsoft.com/office/drawing/2014/main" id="{B7971EC2-9C69-71E6-1069-00FD466DEC5C}"/>
              </a:ext>
            </a:extLst>
          </p:cNvPr>
          <p:cNvSpPr/>
          <p:nvPr/>
        </p:nvSpPr>
        <p:spPr>
          <a:xfrm>
            <a:off x="359999" y="40819"/>
            <a:ext cx="11033623" cy="842151"/>
          </a:xfrm>
          <a:prstGeom prst="rect">
            <a:avLst/>
          </a:prstGeom>
          <a:noFill/>
          <a:ln/>
        </p:spPr>
        <p:txBody>
          <a:bodyPr vert="horz" wrap="square" lIns="115348" tIns="57626" rIns="115348" bIns="57626" rtlCol="0" anchor="ctr" anchorCtr="0">
            <a:noAutofit/>
          </a:bodyPr>
          <a:lstStyle/>
          <a:p>
            <a:pPr marL="0" lvl="1">
              <a:spcBef>
                <a:spcPct val="0"/>
              </a:spcBef>
              <a:defRPr/>
            </a:pP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创新性：创新</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脂质体递送系统</a:t>
            </a:r>
            <a:r>
              <a:rPr kumimoji="0" lang="zh-CN" altLang="en-US" sz="2400" b="1" i="0" u="none" strike="noStrike" kern="1200" cap="none" spc="0" normalizeH="0" baseline="0" noProof="0" dirty="0">
                <a:ln>
                  <a:noFill/>
                </a:ln>
                <a:solidFill>
                  <a:srgbClr val="002060"/>
                </a:solidFill>
                <a:effectLst/>
                <a:uLnTx/>
                <a:uFillTx/>
                <a:latin typeface="Microsoft YaHei"/>
                <a:ea typeface="Microsoft YaHei"/>
                <a:cs typeface="Microsoft YaHei"/>
              </a:rPr>
              <a:t>，</a:t>
            </a:r>
            <a:r>
              <a:rPr lang="zh-CN" altLang="en-US" sz="2400" b="1" dirty="0">
                <a:solidFill>
                  <a:srgbClr val="002060"/>
                </a:solidFill>
                <a:latin typeface="Microsoft YaHei"/>
                <a:ea typeface="Microsoft YaHei"/>
                <a:cs typeface="Microsoft YaHei"/>
              </a:rPr>
              <a:t>稳定性高、被动靶向、体内长循环、</a:t>
            </a:r>
            <a:r>
              <a:rPr kumimoji="0" lang="zh-CN" altLang="en-US" sz="2400" b="1" i="0" u="none" strike="noStrike" kern="1200" cap="none" spc="0" normalizeH="0" baseline="0" noProof="0" dirty="0">
                <a:ln>
                  <a:noFill/>
                </a:ln>
                <a:solidFill>
                  <a:srgbClr val="C00000"/>
                </a:solidFill>
                <a:effectLst/>
                <a:uLnTx/>
                <a:uFillTx/>
                <a:latin typeface="Microsoft YaHei"/>
                <a:ea typeface="Microsoft YaHei"/>
                <a:cs typeface="Microsoft YaHei"/>
              </a:rPr>
              <a:t>增效减毒</a:t>
            </a:r>
          </a:p>
          <a:p>
            <a:pPr marL="0" marR="0" lvl="1" indent="0" algn="l" defTabSz="914400" rtl="0" eaLnBrk="1" fontAlgn="auto" latinLnBrk="0" hangingPunct="1">
              <a:lnSpc>
                <a:spcPct val="100000"/>
              </a:lnSpc>
              <a:spcBef>
                <a:spcPct val="0"/>
              </a:spcBef>
              <a:spcAft>
                <a:spcPts val="0"/>
              </a:spcAft>
              <a:buClrTx/>
              <a:buSzTx/>
              <a:buFontTx/>
              <a:buNone/>
              <a:tabLst/>
              <a:defRPr/>
            </a:pPr>
            <a:endParaRPr kumimoji="0" lang="en-US" sz="900" b="0" i="0" u="none" strike="noStrike" kern="1200" cap="none" spc="0" normalizeH="0" baseline="0" noProof="0" dirty="0">
              <a:ln>
                <a:noFill/>
              </a:ln>
              <a:solidFill>
                <a:srgbClr val="C00000"/>
              </a:solidFill>
              <a:effectLst/>
              <a:uLnTx/>
              <a:uFillTx/>
              <a:latin typeface="Calibri"/>
              <a:ea typeface="+mn-ea"/>
              <a:cs typeface="+mn-cs"/>
            </a:endParaRPr>
          </a:p>
        </p:txBody>
      </p:sp>
      <p:sp>
        <p:nvSpPr>
          <p:cNvPr id="49" name="矩形 48">
            <a:extLst>
              <a:ext uri="{FF2B5EF4-FFF2-40B4-BE49-F238E27FC236}">
                <a16:creationId xmlns:a16="http://schemas.microsoft.com/office/drawing/2014/main" id="{566829FF-7FD6-5B1C-E460-0DC9BC60B521}"/>
              </a:ext>
            </a:extLst>
          </p:cNvPr>
          <p:cNvSpPr/>
          <p:nvPr/>
        </p:nvSpPr>
        <p:spPr>
          <a:xfrm>
            <a:off x="548538" y="1032608"/>
            <a:ext cx="5693305" cy="4740211"/>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2" name="图片 1">
            <a:extLst>
              <a:ext uri="{FF2B5EF4-FFF2-40B4-BE49-F238E27FC236}">
                <a16:creationId xmlns:a16="http://schemas.microsoft.com/office/drawing/2014/main" id="{F268E855-9DB2-C436-B628-0E0EE2C4DDE4}"/>
              </a:ext>
            </a:extLst>
          </p:cNvPr>
          <p:cNvPicPr>
            <a:picLocks noChangeAspect="1"/>
          </p:cNvPicPr>
          <p:nvPr/>
        </p:nvPicPr>
        <p:blipFill>
          <a:blip r:embed="rId4"/>
          <a:stretch>
            <a:fillRect/>
          </a:stretch>
        </p:blipFill>
        <p:spPr>
          <a:xfrm>
            <a:off x="1566026" y="3476155"/>
            <a:ext cx="3936822" cy="3032635"/>
          </a:xfrm>
          <a:prstGeom prst="rect">
            <a:avLst/>
          </a:prstGeom>
        </p:spPr>
      </p:pic>
      <p:sp>
        <p:nvSpPr>
          <p:cNvPr id="10" name="文本框 9">
            <a:extLst>
              <a:ext uri="{FF2B5EF4-FFF2-40B4-BE49-F238E27FC236}">
                <a16:creationId xmlns:a16="http://schemas.microsoft.com/office/drawing/2014/main" id="{0681FAD7-5D0E-4E42-7235-C4F4B92B8030}"/>
              </a:ext>
            </a:extLst>
          </p:cNvPr>
          <p:cNvSpPr txBox="1"/>
          <p:nvPr/>
        </p:nvSpPr>
        <p:spPr>
          <a:xfrm>
            <a:off x="644978" y="1807001"/>
            <a:ext cx="1332000" cy="369332"/>
          </a:xfrm>
          <a:prstGeom prst="rect">
            <a:avLst/>
          </a:prstGeom>
          <a:gradFill flip="none" rotWithShape="1">
            <a:gsLst>
              <a:gs pos="0">
                <a:srgbClr val="00A5B2">
                  <a:tint val="66000"/>
                  <a:satMod val="160000"/>
                </a:srgbClr>
              </a:gs>
              <a:gs pos="50000">
                <a:srgbClr val="00A5B2">
                  <a:tint val="44500"/>
                  <a:satMod val="160000"/>
                </a:srgbClr>
              </a:gs>
              <a:gs pos="100000">
                <a:srgbClr val="00A5B2">
                  <a:tint val="23500"/>
                  <a:satMod val="160000"/>
                </a:srgbClr>
              </a:gs>
            </a:gsLst>
            <a:lin ang="0" scaled="1"/>
            <a:tileRect/>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Microsoft Yahei"/>
                <a:ea typeface="Microsoft Yahei"/>
                <a:cs typeface="+mn-cs"/>
              </a:rPr>
              <a:t>稳定性高</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文本框 11">
            <a:extLst>
              <a:ext uri="{FF2B5EF4-FFF2-40B4-BE49-F238E27FC236}">
                <a16:creationId xmlns:a16="http://schemas.microsoft.com/office/drawing/2014/main" id="{CE953434-DD1C-6EB2-A14D-F5BA74562082}"/>
              </a:ext>
            </a:extLst>
          </p:cNvPr>
          <p:cNvSpPr txBox="1"/>
          <p:nvPr/>
        </p:nvSpPr>
        <p:spPr>
          <a:xfrm>
            <a:off x="644978" y="2404277"/>
            <a:ext cx="1332000" cy="369332"/>
          </a:xfrm>
          <a:prstGeom prst="rect">
            <a:avLst/>
          </a:prstGeom>
          <a:gradFill flip="none" rotWithShape="1">
            <a:gsLst>
              <a:gs pos="0">
                <a:srgbClr val="00A5B2">
                  <a:tint val="66000"/>
                  <a:satMod val="160000"/>
                </a:srgbClr>
              </a:gs>
              <a:gs pos="50000">
                <a:srgbClr val="00A5B2">
                  <a:tint val="44500"/>
                  <a:satMod val="160000"/>
                </a:srgbClr>
              </a:gs>
              <a:gs pos="100000">
                <a:srgbClr val="00A5B2">
                  <a:tint val="23500"/>
                  <a:satMod val="160000"/>
                </a:srgbClr>
              </a:gs>
            </a:gsLst>
            <a:lin ang="0" scaled="1"/>
            <a:tileRect/>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Microsoft Yahei"/>
                <a:ea typeface="Microsoft Yahei"/>
                <a:cs typeface="+mn-cs"/>
              </a:rPr>
              <a:t>被动靶向</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3" name="文本框 12">
            <a:extLst>
              <a:ext uri="{FF2B5EF4-FFF2-40B4-BE49-F238E27FC236}">
                <a16:creationId xmlns:a16="http://schemas.microsoft.com/office/drawing/2014/main" id="{90C32D00-AE05-7CBF-27B2-0769F1A2925D}"/>
              </a:ext>
            </a:extLst>
          </p:cNvPr>
          <p:cNvSpPr txBox="1"/>
          <p:nvPr/>
        </p:nvSpPr>
        <p:spPr>
          <a:xfrm>
            <a:off x="644978" y="3001553"/>
            <a:ext cx="1332000" cy="369332"/>
          </a:xfrm>
          <a:prstGeom prst="rect">
            <a:avLst/>
          </a:prstGeom>
          <a:gradFill flip="none" rotWithShape="1">
            <a:gsLst>
              <a:gs pos="0">
                <a:srgbClr val="00A5B2">
                  <a:tint val="66000"/>
                  <a:satMod val="160000"/>
                </a:srgbClr>
              </a:gs>
              <a:gs pos="50000">
                <a:srgbClr val="00A5B2">
                  <a:tint val="44500"/>
                  <a:satMod val="160000"/>
                </a:srgbClr>
              </a:gs>
              <a:gs pos="100000">
                <a:srgbClr val="00A5B2">
                  <a:tint val="23500"/>
                  <a:satMod val="160000"/>
                </a:srgbClr>
              </a:gs>
            </a:gsLst>
            <a:lin ang="0" scaled="1"/>
            <a:tileRect/>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Microsoft Yahei"/>
                <a:ea typeface="Microsoft Yahei"/>
                <a:cs typeface="+mn-cs"/>
              </a:rPr>
              <a:t>体内长循环</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50" name="矩形: 圆角 49">
            <a:extLst>
              <a:ext uri="{FF2B5EF4-FFF2-40B4-BE49-F238E27FC236}">
                <a16:creationId xmlns:a16="http://schemas.microsoft.com/office/drawing/2014/main" id="{4AB891B0-49C9-836E-385A-12ED01B1A4C1}"/>
              </a:ext>
            </a:extLst>
          </p:cNvPr>
          <p:cNvSpPr/>
          <p:nvPr/>
        </p:nvSpPr>
        <p:spPr>
          <a:xfrm>
            <a:off x="1453962" y="1011000"/>
            <a:ext cx="3936823"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采用脂质体包封与聚乙二醇表面修饰</a:t>
            </a:r>
          </a:p>
        </p:txBody>
      </p:sp>
      <p:sp>
        <p:nvSpPr>
          <p:cNvPr id="51" name="矩形 50">
            <a:extLst>
              <a:ext uri="{FF2B5EF4-FFF2-40B4-BE49-F238E27FC236}">
                <a16:creationId xmlns:a16="http://schemas.microsoft.com/office/drawing/2014/main" id="{E84BBBB5-C701-217B-6E17-3BA9B2722675}"/>
              </a:ext>
            </a:extLst>
          </p:cNvPr>
          <p:cNvSpPr/>
          <p:nvPr/>
        </p:nvSpPr>
        <p:spPr>
          <a:xfrm>
            <a:off x="6528154" y="1010999"/>
            <a:ext cx="5176166" cy="4761819"/>
          </a:xfrm>
          <a:prstGeom prst="rect">
            <a:avLst/>
          </a:prstGeom>
          <a:solidFill>
            <a:srgbClr val="EFFF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1" name="TextBox 4">
            <a:extLst>
              <a:ext uri="{FF2B5EF4-FFF2-40B4-BE49-F238E27FC236}">
                <a16:creationId xmlns:a16="http://schemas.microsoft.com/office/drawing/2014/main" id="{42AAFE71-8AE2-4C80-8841-DE33E7E210D4}"/>
              </a:ext>
            </a:extLst>
          </p:cNvPr>
          <p:cNvSpPr txBox="1"/>
          <p:nvPr/>
        </p:nvSpPr>
        <p:spPr>
          <a:xfrm>
            <a:off x="7222916" y="2350089"/>
            <a:ext cx="4060070" cy="470410"/>
          </a:xfrm>
          <a:prstGeom prst="rect">
            <a:avLst/>
          </a:prstGeom>
          <a:noFill/>
          <a:ln/>
        </p:spPr>
        <p:txBody>
          <a:bodyPr vert="horz" wrap="square" lIns="91440" tIns="45720" rIns="91440" bIns="45720" rtlCol="0" anchor="t" anchorCtr="0">
            <a:noAutofit/>
          </a:bodyPr>
          <a:lstStyle/>
          <a:p>
            <a:pPr>
              <a:lnSpc>
                <a:spcPct val="140000"/>
              </a:lnSpc>
              <a:defRPr/>
            </a:pPr>
            <a:r>
              <a:rPr kumimoji="0" lang="en-US" sz="1400" b="1" i="0" u="none" strike="noStrike" kern="1200" cap="none" spc="0" normalizeH="0" baseline="0" noProof="0" dirty="0" err="1">
                <a:ln>
                  <a:noFill/>
                </a:ln>
                <a:solidFill>
                  <a:srgbClr val="000000">
                    <a:alpha val="100000"/>
                  </a:srgbClr>
                </a:solidFill>
                <a:effectLst/>
                <a:uLnTx/>
                <a:uFillTx/>
                <a:latin typeface="微软雅黑"/>
                <a:ea typeface="微软雅黑"/>
                <a:cs typeface="微软雅黑"/>
              </a:rPr>
              <a:t>保护药物，提高穿透肿瘤能力，</a:t>
            </a:r>
            <a:r>
              <a:rPr kumimoji="0" lang="en-US" sz="1400" b="1" i="0" u="none" strike="noStrike" kern="1200" cap="none" spc="0" normalizeH="0" baseline="0" noProof="0" dirty="0" err="1">
                <a:ln>
                  <a:noFill/>
                </a:ln>
                <a:solidFill>
                  <a:srgbClr val="C00000"/>
                </a:solidFill>
                <a:effectLst/>
                <a:uLnTx/>
                <a:uFillTx/>
                <a:latin typeface="微软雅黑"/>
                <a:ea typeface="微软雅黑"/>
                <a:cs typeface="微软雅黑"/>
              </a:rPr>
              <a:t>靶向给药</a:t>
            </a:r>
            <a:r>
              <a:rPr kumimoji="0" lang="zh-CN" altLang="en-US" sz="1400" b="1" i="0" u="none" strike="noStrike" kern="1200" cap="none" spc="0" normalizeH="0" baseline="0" noProof="0" dirty="0">
                <a:ln>
                  <a:noFill/>
                </a:ln>
                <a:solidFill>
                  <a:srgbClr val="C00000"/>
                </a:solidFill>
                <a:effectLst/>
                <a:uLnTx/>
                <a:uFillTx/>
                <a:latin typeface="微软雅黑"/>
                <a:ea typeface="微软雅黑"/>
                <a:cs typeface="微软雅黑"/>
              </a:rPr>
              <a:t>，</a:t>
            </a:r>
            <a:r>
              <a:rPr kumimoji="0" lang="zh-CN" altLang="en-US" sz="1400" b="1" i="0" u="none" strike="noStrike" kern="1200" cap="none" spc="0" normalizeH="0" baseline="0" noProof="0" dirty="0">
                <a:ln>
                  <a:noFill/>
                </a:ln>
                <a:solidFill>
                  <a:srgbClr val="000000">
                    <a:alpha val="100000"/>
                  </a:srgbClr>
                </a:solidFill>
                <a:effectLst/>
                <a:uLnTx/>
                <a:uFillTx/>
                <a:latin typeface="微软雅黑"/>
                <a:ea typeface="微软雅黑"/>
                <a:cs typeface="微软雅黑"/>
              </a:rPr>
              <a:t>显著改善</a:t>
            </a:r>
            <a:r>
              <a:rPr kumimoji="0" lang="en-US" altLang="zh-CN" sz="1400" b="1" i="0" u="none" strike="noStrike" kern="1200" cap="none" spc="0" normalizeH="0" baseline="0" noProof="0" dirty="0">
                <a:ln>
                  <a:noFill/>
                </a:ln>
                <a:solidFill>
                  <a:srgbClr val="C00000"/>
                </a:solidFill>
                <a:effectLst/>
                <a:uLnTx/>
                <a:uFillTx/>
                <a:latin typeface="微软雅黑"/>
                <a:ea typeface="微软雅黑"/>
                <a:cs typeface="微软雅黑"/>
              </a:rPr>
              <a:t>OS</a:t>
            </a:r>
            <a:r>
              <a:rPr kumimoji="0" lang="zh-CN" altLang="en-US" sz="1400" b="1" i="0" u="none" strike="noStrike" kern="1200" cap="none" spc="0" normalizeH="0" baseline="0" noProof="0" dirty="0">
                <a:ln>
                  <a:noFill/>
                </a:ln>
                <a:solidFill>
                  <a:srgbClr val="C00000"/>
                </a:solidFill>
                <a:effectLst/>
                <a:uLnTx/>
                <a:uFillTx/>
                <a:latin typeface="微软雅黑"/>
                <a:ea typeface="微软雅黑"/>
                <a:cs typeface="微软雅黑"/>
              </a:rPr>
              <a:t>（</a:t>
            </a:r>
            <a:r>
              <a:rPr kumimoji="0" lang="en-US" altLang="zh-CN" sz="1400" b="1" i="0" u="none" strike="noStrike" kern="1200" cap="none" spc="0" normalizeH="0" baseline="0" noProof="0" dirty="0">
                <a:ln>
                  <a:noFill/>
                </a:ln>
                <a:solidFill>
                  <a:srgbClr val="C00000"/>
                </a:solidFill>
                <a:effectLst/>
                <a:uLnTx/>
                <a:uFillTx/>
                <a:latin typeface="微软雅黑"/>
                <a:ea typeface="微软雅黑"/>
                <a:cs typeface="微软雅黑"/>
              </a:rPr>
              <a:t>8.9m </a:t>
            </a:r>
            <a:r>
              <a:rPr kumimoji="0" lang="zh-CN" altLang="en-US" sz="1400" b="1" i="0" u="none" strike="noStrike" kern="1200" cap="none" spc="0" normalizeH="0" baseline="0" noProof="0" dirty="0">
                <a:ln>
                  <a:noFill/>
                </a:ln>
                <a:solidFill>
                  <a:srgbClr val="C00000"/>
                </a:solidFill>
                <a:effectLst/>
                <a:uLnTx/>
                <a:uFillTx/>
                <a:latin typeface="微软雅黑"/>
                <a:ea typeface="微软雅黑"/>
                <a:cs typeface="微软雅黑"/>
              </a:rPr>
              <a:t>） </a:t>
            </a:r>
            <a:r>
              <a:rPr kumimoji="0" lang="zh-CN" altLang="en-US" sz="1400" b="1" i="0" u="none" strike="noStrike" kern="1200" cap="none" spc="0" normalizeH="0" baseline="0" noProof="0" dirty="0">
                <a:ln>
                  <a:noFill/>
                </a:ln>
                <a:solidFill>
                  <a:srgbClr val="000000">
                    <a:alpha val="100000"/>
                  </a:srgbClr>
                </a:solidFill>
                <a:effectLst/>
                <a:uLnTx/>
                <a:uFillTx/>
                <a:latin typeface="微软雅黑"/>
                <a:ea typeface="微软雅黑"/>
                <a:cs typeface="微软雅黑"/>
              </a:rPr>
              <a:t>和 </a:t>
            </a:r>
            <a:r>
              <a:rPr kumimoji="0" lang="en-US" altLang="zh-CN" sz="1400" b="1" i="0" u="none" strike="noStrike" kern="1200" cap="none" spc="0" normalizeH="0" baseline="0" noProof="0" dirty="0">
                <a:ln>
                  <a:noFill/>
                </a:ln>
                <a:solidFill>
                  <a:srgbClr val="C00000"/>
                </a:solidFill>
                <a:effectLst/>
                <a:uLnTx/>
                <a:uFillTx/>
                <a:latin typeface="微软雅黑"/>
                <a:ea typeface="微软雅黑"/>
                <a:cs typeface="微软雅黑"/>
              </a:rPr>
              <a:t>PFS</a:t>
            </a:r>
            <a:r>
              <a:rPr kumimoji="0" lang="zh-CN" altLang="en-US" sz="1400" b="1" i="0" u="none" strike="noStrike" kern="1200" cap="none" spc="0" normalizeH="0" baseline="0" noProof="0" dirty="0">
                <a:ln>
                  <a:noFill/>
                </a:ln>
                <a:solidFill>
                  <a:srgbClr val="C00000"/>
                </a:solidFill>
                <a:effectLst/>
                <a:uLnTx/>
                <a:uFillTx/>
                <a:latin typeface="微软雅黑"/>
                <a:ea typeface="微软雅黑"/>
                <a:cs typeface="微软雅黑"/>
              </a:rPr>
              <a:t>（</a:t>
            </a:r>
            <a:r>
              <a:rPr kumimoji="0" lang="en-US" altLang="zh-CN" sz="1400" b="1" i="0" u="none" strike="noStrike" kern="1200" cap="none" spc="0" normalizeH="0" baseline="0" noProof="0" dirty="0">
                <a:ln>
                  <a:noFill/>
                </a:ln>
                <a:solidFill>
                  <a:srgbClr val="C00000"/>
                </a:solidFill>
                <a:effectLst/>
                <a:uLnTx/>
                <a:uFillTx/>
                <a:latin typeface="微软雅黑"/>
                <a:ea typeface="微软雅黑"/>
                <a:cs typeface="微软雅黑"/>
              </a:rPr>
              <a:t>4.0m </a:t>
            </a:r>
            <a:r>
              <a:rPr kumimoji="0" lang="zh-CN" altLang="en-US" sz="1400" b="1" i="0" u="none" strike="noStrike" kern="1200" cap="none" spc="0" normalizeH="0" baseline="0" noProof="0" dirty="0">
                <a:ln>
                  <a:noFill/>
                </a:ln>
                <a:solidFill>
                  <a:srgbClr val="C00000"/>
                </a:solidFill>
                <a:effectLst/>
                <a:uLnTx/>
                <a:uFillTx/>
                <a:latin typeface="微软雅黑"/>
                <a:ea typeface="微软雅黑"/>
                <a:cs typeface="微软雅黑"/>
              </a:rPr>
              <a:t>）</a:t>
            </a:r>
          </a:p>
          <a:p>
            <a:pPr marL="0" marR="0" lvl="0" indent="0" algn="l" defTabSz="914400" rtl="0" eaLnBrk="1" fontAlgn="auto" latinLnBrk="0" hangingPunct="1">
              <a:lnSpc>
                <a:spcPct val="14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C00000"/>
              </a:solidFill>
              <a:effectLst/>
              <a:uLnTx/>
              <a:uFillTx/>
              <a:latin typeface="微软雅黑"/>
              <a:ea typeface="微软雅黑"/>
              <a:cs typeface="微软雅黑"/>
            </a:endParaRPr>
          </a:p>
        </p:txBody>
      </p:sp>
      <p:sp>
        <p:nvSpPr>
          <p:cNvPr id="25" name="TextBox 5">
            <a:extLst>
              <a:ext uri="{FF2B5EF4-FFF2-40B4-BE49-F238E27FC236}">
                <a16:creationId xmlns:a16="http://schemas.microsoft.com/office/drawing/2014/main" id="{1A62F510-0E8B-2200-CDE6-1F2EFB3598E2}"/>
              </a:ext>
            </a:extLst>
          </p:cNvPr>
          <p:cNvSpPr txBox="1"/>
          <p:nvPr/>
        </p:nvSpPr>
        <p:spPr>
          <a:xfrm>
            <a:off x="7229118" y="1804054"/>
            <a:ext cx="3383481" cy="560841"/>
          </a:xfrm>
          <a:prstGeom prst="rect">
            <a:avLst/>
          </a:prstGeom>
          <a:noFill/>
          <a:ln/>
        </p:spPr>
        <p:txBody>
          <a:bodyPr vert="horz" wrap="square" lIns="91440" tIns="45720" rIns="91440" bIns="45720" rtlCol="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A5B2">
                    <a:alpha val="100000"/>
                  </a:srgbClr>
                </a:solidFill>
                <a:effectLst/>
                <a:uLnTx/>
                <a:uFillTx/>
                <a:latin typeface="微软雅黑"/>
                <a:ea typeface="微软雅黑"/>
                <a:cs typeface="微软雅黑"/>
              </a:rPr>
              <a:t>疗效提升</a:t>
            </a:r>
            <a:endParaRPr kumimoji="0" lang="en-US" sz="2000" b="1" i="0" u="none" strike="noStrike" kern="1200" cap="none" spc="0" normalizeH="0" baseline="0" noProof="0" dirty="0">
              <a:ln>
                <a:noFill/>
              </a:ln>
              <a:solidFill>
                <a:srgbClr val="00A5B2">
                  <a:alpha val="100000"/>
                </a:srgbClr>
              </a:solidFill>
              <a:effectLst/>
              <a:uLnTx/>
              <a:uFillTx/>
              <a:latin typeface="微软雅黑"/>
              <a:ea typeface="微软雅黑"/>
              <a:cs typeface="微软雅黑"/>
            </a:endParaRPr>
          </a:p>
        </p:txBody>
      </p:sp>
      <p:sp>
        <p:nvSpPr>
          <p:cNvPr id="22" name="TextBox 6">
            <a:extLst>
              <a:ext uri="{FF2B5EF4-FFF2-40B4-BE49-F238E27FC236}">
                <a16:creationId xmlns:a16="http://schemas.microsoft.com/office/drawing/2014/main" id="{207E44FE-0BE2-8045-2D1A-498C7C6BC33D}"/>
              </a:ext>
            </a:extLst>
          </p:cNvPr>
          <p:cNvSpPr txBox="1"/>
          <p:nvPr/>
        </p:nvSpPr>
        <p:spPr>
          <a:xfrm>
            <a:off x="7222916" y="3705020"/>
            <a:ext cx="4170707" cy="456629"/>
          </a:xfrm>
          <a:prstGeom prst="rect">
            <a:avLst/>
          </a:prstGeom>
          <a:noFill/>
          <a:ln/>
        </p:spPr>
        <p:txBody>
          <a:bodyPr vert="horz" wrap="square" lIns="91440" tIns="45720" rIns="91440" bIns="45720" rtlCol="0" anchor="t"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alpha val="100000"/>
                  </a:srgbClr>
                </a:solidFill>
                <a:effectLst/>
                <a:uLnTx/>
                <a:uFillTx/>
                <a:latin typeface="微软雅黑"/>
                <a:ea typeface="微软雅黑"/>
                <a:cs typeface="微软雅黑"/>
              </a:rPr>
              <a:t>延长药物循环时间，</a:t>
            </a:r>
            <a:r>
              <a:rPr kumimoji="0" lang="en-US" sz="1400" b="1" i="0" u="none" strike="noStrike" kern="1200" cap="none" spc="0" normalizeH="0" baseline="0" noProof="0" dirty="0" err="1">
                <a:ln>
                  <a:noFill/>
                </a:ln>
                <a:solidFill>
                  <a:srgbClr val="C00000"/>
                </a:solidFill>
                <a:effectLst/>
                <a:uLnTx/>
                <a:uFillTx/>
                <a:latin typeface="微软雅黑"/>
                <a:ea typeface="微软雅黑"/>
                <a:cs typeface="微软雅黑"/>
              </a:rPr>
              <a:t>降低</a:t>
            </a:r>
            <a:r>
              <a:rPr kumimoji="0" lang="zh-CN" altLang="en-US" sz="1400" b="1" i="0" u="none" strike="noStrike" kern="1200" cap="none" spc="0" normalizeH="0" baseline="0" noProof="0" dirty="0">
                <a:ln>
                  <a:noFill/>
                </a:ln>
                <a:solidFill>
                  <a:srgbClr val="C00000"/>
                </a:solidFill>
                <a:effectLst/>
                <a:uLnTx/>
                <a:uFillTx/>
                <a:latin typeface="微软雅黑"/>
                <a:ea typeface="微软雅黑"/>
                <a:cs typeface="微软雅黑"/>
              </a:rPr>
              <a:t>毒副作用，</a:t>
            </a:r>
            <a:r>
              <a:rPr lang="zh-CN" altLang="en-US" sz="1400" b="1" dirty="0">
                <a:solidFill>
                  <a:srgbClr val="000000">
                    <a:alpha val="100000"/>
                  </a:srgbClr>
                </a:solidFill>
                <a:latin typeface="微软雅黑"/>
                <a:ea typeface="微软雅黑"/>
              </a:rPr>
              <a:t>治疗相关不良反应发生率显著降低</a:t>
            </a:r>
            <a:endParaRPr lang="en-US" sz="1400" b="1" dirty="0">
              <a:solidFill>
                <a:srgbClr val="000000">
                  <a:alpha val="100000"/>
                </a:srgbClr>
              </a:solidFill>
              <a:latin typeface="微软雅黑"/>
              <a:ea typeface="微软雅黑"/>
            </a:endParaRPr>
          </a:p>
        </p:txBody>
      </p:sp>
      <p:sp>
        <p:nvSpPr>
          <p:cNvPr id="26" name="TextBox 7">
            <a:extLst>
              <a:ext uri="{FF2B5EF4-FFF2-40B4-BE49-F238E27FC236}">
                <a16:creationId xmlns:a16="http://schemas.microsoft.com/office/drawing/2014/main" id="{151CB317-A08E-2E24-4DEC-336134246E03}"/>
              </a:ext>
            </a:extLst>
          </p:cNvPr>
          <p:cNvSpPr txBox="1"/>
          <p:nvPr/>
        </p:nvSpPr>
        <p:spPr>
          <a:xfrm>
            <a:off x="7222915" y="3195735"/>
            <a:ext cx="3383481" cy="560841"/>
          </a:xfrm>
          <a:prstGeom prst="rect">
            <a:avLst/>
          </a:prstGeom>
          <a:noFill/>
          <a:ln/>
        </p:spPr>
        <p:txBody>
          <a:bodyPr vert="horz" wrap="square" lIns="91440" tIns="45720" rIns="91440" bIns="45720" rtlCol="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A5B2">
                    <a:alpha val="100000"/>
                  </a:srgbClr>
                </a:solidFill>
                <a:effectLst/>
                <a:uLnTx/>
                <a:uFillTx/>
                <a:latin typeface="微软雅黑"/>
                <a:ea typeface="微软雅黑"/>
                <a:cs typeface="微软雅黑"/>
              </a:rPr>
              <a:t>安全性增强</a:t>
            </a:r>
            <a:endParaRPr kumimoji="0" lang="en-US" sz="2000" b="1" i="0" u="none" strike="noStrike" kern="1200" cap="none" spc="0" normalizeH="0" baseline="0" noProof="0" dirty="0">
              <a:ln>
                <a:noFill/>
              </a:ln>
              <a:solidFill>
                <a:srgbClr val="00A5B2">
                  <a:alpha val="100000"/>
                </a:srgbClr>
              </a:solidFill>
              <a:effectLst/>
              <a:uLnTx/>
              <a:uFillTx/>
              <a:latin typeface="微软雅黑"/>
              <a:ea typeface="微软雅黑"/>
              <a:cs typeface="微软雅黑"/>
            </a:endParaRPr>
          </a:p>
        </p:txBody>
      </p:sp>
      <p:pic>
        <p:nvPicPr>
          <p:cNvPr id="36" name="图形 35" descr="上升趋势条形图 纯色填充">
            <a:extLst>
              <a:ext uri="{FF2B5EF4-FFF2-40B4-BE49-F238E27FC236}">
                <a16:creationId xmlns:a16="http://schemas.microsoft.com/office/drawing/2014/main" id="{49A6D390-41EC-ED51-D3A5-3BE4ECE704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1880" y="2079737"/>
            <a:ext cx="621519" cy="602652"/>
          </a:xfrm>
          <a:prstGeom prst="rect">
            <a:avLst/>
          </a:prstGeom>
        </p:spPr>
      </p:pic>
      <p:pic>
        <p:nvPicPr>
          <p:cNvPr id="38" name="图形 37" descr="搏动的心 纯色填充">
            <a:extLst>
              <a:ext uri="{FF2B5EF4-FFF2-40B4-BE49-F238E27FC236}">
                <a16:creationId xmlns:a16="http://schemas.microsoft.com/office/drawing/2014/main" id="{14991C34-CD36-74EA-5F27-68D5C8073E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0674" y="3302884"/>
            <a:ext cx="652242" cy="632443"/>
          </a:xfrm>
          <a:prstGeom prst="rect">
            <a:avLst/>
          </a:prstGeom>
        </p:spPr>
      </p:pic>
      <p:pic>
        <p:nvPicPr>
          <p:cNvPr id="40" name="图形 39" descr="显微镜 纯色填充">
            <a:extLst>
              <a:ext uri="{FF2B5EF4-FFF2-40B4-BE49-F238E27FC236}">
                <a16:creationId xmlns:a16="http://schemas.microsoft.com/office/drawing/2014/main" id="{8498941B-B2A4-8F49-8862-92AA3769BD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6518" y="4461227"/>
            <a:ext cx="652242" cy="632443"/>
          </a:xfrm>
          <a:prstGeom prst="rect">
            <a:avLst/>
          </a:prstGeom>
        </p:spPr>
      </p:pic>
      <p:sp>
        <p:nvSpPr>
          <p:cNvPr id="54" name="矩形: 圆角 53">
            <a:extLst>
              <a:ext uri="{FF2B5EF4-FFF2-40B4-BE49-F238E27FC236}">
                <a16:creationId xmlns:a16="http://schemas.microsoft.com/office/drawing/2014/main" id="{F5D8365A-746F-F9BC-89B5-1EE8BF3051DD}"/>
              </a:ext>
            </a:extLst>
          </p:cNvPr>
          <p:cNvSpPr/>
          <p:nvPr/>
        </p:nvSpPr>
        <p:spPr>
          <a:xfrm>
            <a:off x="7066245" y="991080"/>
            <a:ext cx="3936823" cy="609600"/>
          </a:xfrm>
          <a:prstGeom prst="roundRect">
            <a:avLst/>
          </a:prstGeom>
          <a:solidFill>
            <a:srgbClr val="00A5B2">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增效减毒，获益显著</a:t>
            </a:r>
          </a:p>
        </p:txBody>
      </p:sp>
      <p:sp>
        <p:nvSpPr>
          <p:cNvPr id="4" name="文本框 3">
            <a:extLst>
              <a:ext uri="{FF2B5EF4-FFF2-40B4-BE49-F238E27FC236}">
                <a16:creationId xmlns:a16="http://schemas.microsoft.com/office/drawing/2014/main" id="{5A3DB4A0-1846-C29C-CB8E-01C21BA4827F}"/>
              </a:ext>
            </a:extLst>
          </p:cNvPr>
          <p:cNvSpPr txBox="1"/>
          <p:nvPr/>
        </p:nvSpPr>
        <p:spPr>
          <a:xfrm>
            <a:off x="2015490" y="3032330"/>
            <a:ext cx="4083836"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半衰期显著延长（</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20.8</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小时</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vs6.07</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小时）</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a:extLst>
              <a:ext uri="{FF2B5EF4-FFF2-40B4-BE49-F238E27FC236}">
                <a16:creationId xmlns:a16="http://schemas.microsoft.com/office/drawing/2014/main" id="{304A4B2E-CBC3-9907-E113-59DF58EA21FB}"/>
              </a:ext>
            </a:extLst>
          </p:cNvPr>
          <p:cNvSpPr txBox="1"/>
          <p:nvPr/>
        </p:nvSpPr>
        <p:spPr>
          <a:xfrm>
            <a:off x="2015490" y="1820781"/>
            <a:ext cx="4332309"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结构更稳定，活性代谢物作用时间</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长达</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168</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小时</a:t>
            </a:r>
          </a:p>
        </p:txBody>
      </p:sp>
      <p:sp>
        <p:nvSpPr>
          <p:cNvPr id="24" name="文本框 23">
            <a:extLst>
              <a:ext uri="{FF2B5EF4-FFF2-40B4-BE49-F238E27FC236}">
                <a16:creationId xmlns:a16="http://schemas.microsoft.com/office/drawing/2014/main" id="{83341E00-02AF-7F64-4901-064BBE2A3AE4}"/>
              </a:ext>
            </a:extLst>
          </p:cNvPr>
          <p:cNvSpPr txBox="1"/>
          <p:nvPr/>
        </p:nvSpPr>
        <p:spPr>
          <a:xfrm>
            <a:off x="2015490" y="2318834"/>
            <a:ext cx="4160400"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更容易穿过肿瘤微环境，与血浆相比，肿瘤中</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SN-38</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（伊立替康活性代谢物）的水平</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高</a:t>
            </a: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5.6</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倍</a:t>
            </a:r>
          </a:p>
        </p:txBody>
      </p:sp>
      <p:sp>
        <p:nvSpPr>
          <p:cNvPr id="48" name="箭头: 虚尾 47">
            <a:extLst>
              <a:ext uri="{FF2B5EF4-FFF2-40B4-BE49-F238E27FC236}">
                <a16:creationId xmlns:a16="http://schemas.microsoft.com/office/drawing/2014/main" id="{D0A52A64-7FA8-7A61-36A5-085C0F71C00A}"/>
              </a:ext>
            </a:extLst>
          </p:cNvPr>
          <p:cNvSpPr/>
          <p:nvPr/>
        </p:nvSpPr>
        <p:spPr>
          <a:xfrm>
            <a:off x="5828969" y="3090464"/>
            <a:ext cx="699184" cy="560841"/>
          </a:xfrm>
          <a:prstGeom prst="striped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TextBox 18">
            <a:extLst>
              <a:ext uri="{FF2B5EF4-FFF2-40B4-BE49-F238E27FC236}">
                <a16:creationId xmlns:a16="http://schemas.microsoft.com/office/drawing/2014/main" id="{2F35713B-5358-C261-917E-3487B1892CC6}"/>
              </a:ext>
            </a:extLst>
          </p:cNvPr>
          <p:cNvSpPr txBox="1"/>
          <p:nvPr/>
        </p:nvSpPr>
        <p:spPr>
          <a:xfrm>
            <a:off x="7222916" y="4903136"/>
            <a:ext cx="4642513" cy="470410"/>
          </a:xfrm>
          <a:prstGeom prst="rect">
            <a:avLst/>
          </a:prstGeom>
          <a:noFill/>
          <a:ln/>
        </p:spPr>
        <p:txBody>
          <a:bodyPr vert="horz" wrap="square" lIns="91440" tIns="45720" rIns="91440" bIns="45720" rtlCol="0" anchor="t" anchorCtr="0">
            <a:noAutofit/>
          </a:bodyPr>
          <a:lstStyle/>
          <a:p>
            <a:pPr marR="0" lvl="0" algn="l" defTabSz="914400" rtl="0" eaLnBrk="1" fontAlgn="auto" latinLnBrk="0" hangingPunct="1">
              <a:lnSpc>
                <a:spcPct val="140000"/>
              </a:lnSpc>
              <a:spcBef>
                <a:spcPts val="0"/>
              </a:spcBef>
              <a:spcAft>
                <a:spcPts val="0"/>
              </a:spcAft>
              <a:buClrTx/>
              <a:buSzTx/>
              <a:tabLst/>
              <a:defRPr/>
            </a:pPr>
            <a:r>
              <a:rPr lang="zh-CN" altLang="en-US" sz="1400" b="1" dirty="0">
                <a:solidFill>
                  <a:srgbClr val="000000">
                    <a:alpha val="100000"/>
                  </a:srgbClr>
                </a:solidFill>
                <a:latin typeface="微软雅黑"/>
                <a:ea typeface="微软雅黑"/>
                <a:cs typeface="微软雅黑"/>
              </a:rPr>
              <a:t>大量临床试验表明本品</a:t>
            </a:r>
            <a:r>
              <a:rPr kumimoji="0" lang="en-US" sz="1400" b="1" i="0" u="none" strike="noStrike" kern="1200" cap="none" spc="0" normalizeH="0" baseline="0" noProof="0" dirty="0" err="1">
                <a:ln>
                  <a:noFill/>
                </a:ln>
                <a:solidFill>
                  <a:srgbClr val="000000">
                    <a:alpha val="100000"/>
                  </a:srgbClr>
                </a:solidFill>
                <a:effectLst/>
                <a:uLnTx/>
                <a:uFillTx/>
                <a:latin typeface="微软雅黑"/>
                <a:ea typeface="微软雅黑"/>
                <a:cs typeface="微软雅黑"/>
              </a:rPr>
              <a:t>为胰腺癌患者带来</a:t>
            </a:r>
            <a:r>
              <a:rPr kumimoji="0" lang="en-US" sz="1400" b="1" i="0" u="none" strike="noStrike" kern="1200" cap="none" spc="0" normalizeH="0" baseline="0" noProof="0" dirty="0" err="1">
                <a:ln>
                  <a:noFill/>
                </a:ln>
                <a:solidFill>
                  <a:srgbClr val="C00000"/>
                </a:solidFill>
                <a:effectLst/>
                <a:uLnTx/>
                <a:uFillTx/>
                <a:latin typeface="微软雅黑"/>
                <a:ea typeface="微软雅黑"/>
                <a:cs typeface="微软雅黑"/>
              </a:rPr>
              <a:t>显著生存获益</a:t>
            </a:r>
            <a:r>
              <a:rPr kumimoji="0" lang="zh-CN" altLang="en-US" sz="1400" b="1" i="0" u="none" strike="noStrike" kern="1200" cap="none" spc="0" normalizeH="0" baseline="0" noProof="0" dirty="0">
                <a:ln>
                  <a:noFill/>
                </a:ln>
                <a:solidFill>
                  <a:srgbClr val="C00000"/>
                </a:solidFill>
                <a:effectLst/>
                <a:uLnTx/>
                <a:uFillTx/>
                <a:latin typeface="微软雅黑"/>
                <a:ea typeface="微软雅黑"/>
                <a:cs typeface="微软雅黑"/>
              </a:rPr>
              <a:t>，并因此获批传统伊立替康不具有的胰腺癌适应症</a:t>
            </a:r>
            <a:endParaRPr kumimoji="0" lang="en-US" sz="1400" b="1" i="0" u="none" strike="noStrike" kern="1200" cap="none" spc="0" normalizeH="0" baseline="0" noProof="0" dirty="0">
              <a:ln>
                <a:noFill/>
              </a:ln>
              <a:solidFill>
                <a:srgbClr val="000000">
                  <a:alpha val="100000"/>
                </a:srgbClr>
              </a:solidFill>
              <a:effectLst/>
              <a:highlight>
                <a:srgbClr val="FFFF00"/>
              </a:highlight>
              <a:uLnTx/>
              <a:uFillTx/>
              <a:latin typeface="微软雅黑"/>
              <a:ea typeface="微软雅黑"/>
              <a:cs typeface="微软雅黑"/>
            </a:endParaRPr>
          </a:p>
        </p:txBody>
      </p:sp>
      <p:sp>
        <p:nvSpPr>
          <p:cNvPr id="6" name="TextBox 19">
            <a:extLst>
              <a:ext uri="{FF2B5EF4-FFF2-40B4-BE49-F238E27FC236}">
                <a16:creationId xmlns:a16="http://schemas.microsoft.com/office/drawing/2014/main" id="{2CDA4398-9486-8E41-77AB-2B2E66ECAE60}"/>
              </a:ext>
            </a:extLst>
          </p:cNvPr>
          <p:cNvSpPr txBox="1"/>
          <p:nvPr/>
        </p:nvSpPr>
        <p:spPr>
          <a:xfrm>
            <a:off x="7229118" y="4413433"/>
            <a:ext cx="3280773" cy="560841"/>
          </a:xfrm>
          <a:prstGeom prst="rect">
            <a:avLst/>
          </a:prstGeom>
          <a:noFill/>
          <a:ln/>
        </p:spPr>
        <p:txBody>
          <a:bodyPr vert="horz" wrap="square" lIns="91440" tIns="45720" rIns="91440" bIns="45720" rtlCol="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2100" b="1" dirty="0" err="1">
                <a:solidFill>
                  <a:srgbClr val="00A5B2">
                    <a:alpha val="100000"/>
                  </a:srgbClr>
                </a:solidFill>
                <a:latin typeface="微软雅黑"/>
                <a:ea typeface="微软雅黑"/>
              </a:rPr>
              <a:t>显著生存获益</a:t>
            </a:r>
            <a:endParaRPr lang="en-US" sz="2100" b="1" dirty="0">
              <a:solidFill>
                <a:srgbClr val="00A5B2">
                  <a:alpha val="100000"/>
                </a:srgbClr>
              </a:solidFill>
              <a:latin typeface="微软雅黑"/>
              <a:ea typeface="微软雅黑"/>
            </a:endParaRPr>
          </a:p>
        </p:txBody>
      </p:sp>
    </p:spTree>
    <p:extLst>
      <p:ext uri="{BB962C8B-B14F-4D97-AF65-F5344CB8AC3E}">
        <p14:creationId xmlns:p14="http://schemas.microsoft.com/office/powerpoint/2010/main" val="3000717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EFFFFD"/>
      </a:lt1>
      <a:dk2>
        <a:srgbClr val="003C35"/>
      </a:dk2>
      <a:lt2>
        <a:srgbClr val="FFFFFF"/>
      </a:lt2>
      <a:accent1>
        <a:srgbClr val="00A5B2"/>
      </a:accent1>
      <a:accent2>
        <a:srgbClr val="52C6B8"/>
      </a:accent2>
      <a:accent3>
        <a:srgbClr val="00657D"/>
      </a:accent3>
      <a:accent4>
        <a:srgbClr val="58C19B"/>
      </a:accent4>
      <a:accent5>
        <a:srgbClr val="6DD690"/>
      </a:accent5>
      <a:accent6>
        <a:srgbClr val="9CCAFF"/>
      </a:accent6>
      <a:hlink>
        <a:srgbClr val="05C6AF"/>
      </a:hlink>
      <a:folHlink>
        <a:srgbClr val="05C6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20959</TotalTime>
  <Words>2697</Words>
  <Application>Microsoft Office PowerPoint</Application>
  <PresentationFormat>宽屏</PresentationFormat>
  <Paragraphs>242</Paragraphs>
  <Slides>11</Slides>
  <Notes>4</Notes>
  <HiddenSlides>0</HiddenSlides>
  <MMClips>0</MMClips>
  <ScaleCrop>false</ScaleCrop>
  <HeadingPairs>
    <vt:vector size="6" baseType="variant">
      <vt:variant>
        <vt:lpstr>已用的字体</vt:lpstr>
      </vt:variant>
      <vt:variant>
        <vt:i4>9</vt:i4>
      </vt:variant>
      <vt:variant>
        <vt:lpstr>主题</vt:lpstr>
      </vt:variant>
      <vt:variant>
        <vt:i4>6</vt:i4>
      </vt:variant>
      <vt:variant>
        <vt:lpstr>幻灯片标题</vt:lpstr>
      </vt:variant>
      <vt:variant>
        <vt:i4>11</vt:i4>
      </vt:variant>
    </vt:vector>
  </HeadingPairs>
  <TitlesOfParts>
    <vt:vector size="26" baseType="lpstr">
      <vt:lpstr>等线</vt:lpstr>
      <vt:lpstr>Microsoft Yahei</vt:lpstr>
      <vt:lpstr>Microsoft Yahei</vt:lpstr>
      <vt:lpstr>Microsoft Yahei</vt:lpstr>
      <vt:lpstr>Arial</vt:lpstr>
      <vt:lpstr>Calibri</vt:lpstr>
      <vt:lpstr>Raleway</vt:lpstr>
      <vt:lpstr>Times New Roman</vt:lpstr>
      <vt:lpstr>Wingdings</vt:lpstr>
      <vt:lpstr>自定义设计方案</vt:lpstr>
      <vt:lpstr>1_自定义设计方案</vt:lpstr>
      <vt:lpstr>Office Theme</vt:lpstr>
      <vt:lpstr>1_Office Theme</vt:lpstr>
      <vt:lpstr>3_自定义设计方案</vt:lpstr>
      <vt:lpstr>4_自定义设计方案</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曾斐</dc:creator>
  <cp:lastModifiedBy>lenov</cp:lastModifiedBy>
  <cp:revision>1389</cp:revision>
  <dcterms:created xsi:type="dcterms:W3CDTF">2024-11-14T01:40:20Z</dcterms:created>
  <dcterms:modified xsi:type="dcterms:W3CDTF">2025-07-18T07:51:04Z</dcterms:modified>
</cp:coreProperties>
</file>