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lsb" ContentType="application/vnd.ms-excel.sheet.binary.macroEnabled.12"/>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5.xml" ContentType="application/vnd.openxmlformats-officedocument.them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6.xml" ContentType="application/vnd.openxmlformats-officedocument.them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7.xml" ContentType="application/vnd.openxmlformats-officedocument.them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8.xml" ContentType="application/vnd.openxmlformats-officedocument.them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heme/theme9.xml" ContentType="application/vnd.openxmlformats-officedocument.theme+xml"/>
  <Override PartName="/ppt/theme/theme10.xml" ContentType="application/vnd.openxmlformats-officedocument.theme+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1.xml" ContentType="application/vnd.openxmlformats-officedocument.presentationml.notesSlide+xml"/>
  <Override PartName="/ppt/tags/tag85.xml" ContentType="application/vnd.openxmlformats-officedocument.presentationml.tags+xml"/>
  <Override PartName="/ppt/notesSlides/notesSlide2.xml" ContentType="application/vnd.openxmlformats-officedocument.presentationml.notesSlide+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tags/tag101.xml" ContentType="application/vnd.openxmlformats-officedocument.presentationml.tags+xml"/>
  <Override PartName="/ppt/notesSlides/notesSlide4.xml" ContentType="application/vnd.openxmlformats-officedocument.presentationml.notesSlide+xml"/>
  <Override PartName="/ppt/tags/tag102.xml" ContentType="application/vnd.openxmlformats-officedocument.presentationml.tags+xml"/>
  <Override PartName="/ppt/tags/tag103.xml" ContentType="application/vnd.openxmlformats-officedocument.presentationml.tags+xml"/>
  <Override PartName="/ppt/notesSlides/notesSlide5.xml" ContentType="application/vnd.openxmlformats-officedocument.presentationml.notesSlide+xml"/>
  <Override PartName="/ppt/charts/chart2.xml" ContentType="application/vnd.openxmlformats-officedocument.drawingml.chart+xml"/>
  <Override PartName="/ppt/tags/tag104.xml" ContentType="application/vnd.openxmlformats-officedocument.presentationml.tags+xml"/>
  <Override PartName="/ppt/notesSlides/notesSlide6.xml" ContentType="application/vnd.openxmlformats-officedocument.presentationml.notesSlide+xml"/>
  <Override PartName="/ppt/tags/tag105.xml" ContentType="application/vnd.openxmlformats-officedocument.presentationml.tags+xml"/>
  <Override PartName="/ppt/notesSlides/notesSlide7.xml" ContentType="application/vnd.openxmlformats-officedocument.presentationml.notesSlide+xml"/>
  <Override PartName="/ppt/tags/tag106.xml" ContentType="application/vnd.openxmlformats-officedocument.presentationml.tags+xml"/>
  <Override PartName="/ppt/notesSlides/notesSlide8.xml" ContentType="application/vnd.openxmlformats-officedocument.presentationml.notesSlide+xml"/>
  <Override PartName="/ppt/tags/tag107.xml" ContentType="application/vnd.openxmlformats-officedocument.presentationml.tags+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4"/>
    <p:sldMasterId id="2147483821" r:id="rId5"/>
    <p:sldMasterId id="2147483830" r:id="rId6"/>
    <p:sldMasterId id="2147483846" r:id="rId7"/>
    <p:sldMasterId id="2147483850" r:id="rId8"/>
    <p:sldMasterId id="2147483858" r:id="rId9"/>
    <p:sldMasterId id="2147483862" r:id="rId10"/>
    <p:sldMasterId id="2147483872" r:id="rId11"/>
  </p:sldMasterIdLst>
  <p:notesMasterIdLst>
    <p:notesMasterId r:id="rId23"/>
  </p:notesMasterIdLst>
  <p:handoutMasterIdLst>
    <p:handoutMasterId r:id="rId24"/>
  </p:handoutMasterIdLst>
  <p:sldIdLst>
    <p:sldId id="2147478716" r:id="rId12"/>
    <p:sldId id="2147478717" r:id="rId13"/>
    <p:sldId id="2147478726" r:id="rId14"/>
    <p:sldId id="2147478719" r:id="rId15"/>
    <p:sldId id="2147482775" r:id="rId16"/>
    <p:sldId id="2147482770" r:id="rId17"/>
    <p:sldId id="2147478691" r:id="rId18"/>
    <p:sldId id="2147478721" r:id="rId19"/>
    <p:sldId id="2147478722" r:id="rId20"/>
    <p:sldId id="2147478723" r:id="rId21"/>
    <p:sldId id="263" r:id="rId22"/>
  </p:sldIdLst>
  <p:sldSz cx="12192000"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0006BD-08C1-4F63-8416-F3D9F86EFD93}">
          <p14:sldIdLst>
            <p14:sldId id="2147478716"/>
            <p14:sldId id="2147478717"/>
            <p14:sldId id="2147478726"/>
            <p14:sldId id="2147478719"/>
            <p14:sldId id="2147482775"/>
            <p14:sldId id="2147482770"/>
            <p14:sldId id="2147478691"/>
            <p14:sldId id="2147478721"/>
            <p14:sldId id="2147478722"/>
            <p14:sldId id="2147478723"/>
            <p14:sldId id="263"/>
          </p14:sldIdLst>
        </p14:section>
      </p14:sectionLst>
    </p:ext>
    <p:ext uri="{EFAFB233-063F-42B5-8137-9DF3F51BA10A}">
      <p15:sldGuideLst xmlns:p15="http://schemas.microsoft.com/office/powerpoint/2012/main">
        <p15:guide id="2" pos="3863" userDrawn="1">
          <p15:clr>
            <a:srgbClr val="A4A3A4"/>
          </p15:clr>
        </p15:guide>
        <p15:guide id="3" orient="horz" pos="2205"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2663508-63D6-2284-5181-66B9F532B3FA}" name="王倩" initials="王" userId="S::wangqian@sumitomo-pharma.com.cn::d9a9de57-3b89-4fea-99d2-a7127ac44d2e" providerId="AD"/>
  <p188:author id="{49F4060A-92CC-774C-76F5-21FFA75B8736}" name="吴美馀" initials="吴美馀" userId="S::wumy@sumitomo-pharma.com.cn::08e69433-c7fc-4e8f-83e0-748aa5aa9193" providerId="AD"/>
  <p188:author id="{24EBFD30-A191-E374-01BA-E8EDD937E6F6}" name="丁杰" initials="丁" userId="S::dingj@sumitomo-pharma.com.cn::34de6dee-5c0a-4e0e-ac60-92823cfe5f59" providerId="AD"/>
  <p188:author id="{04BABB4C-A872-DCF4-311B-D48B4C6F2BD0}" name="盛栋" initials="盛" userId="S::shengd@sumitomo-pharma.com.cn::5804d323-ab00-4ac3-9999-0847a9bd6e76" providerId="AD"/>
  <p188:author id="{EA55A296-3759-38A2-2041-AF2CAAADEDE4}" name="Wu, Yuxia" initials="WY" userId="S::yuxia.wu@cn.imshealth.com::7aa226f1-4fbd-47b8-860a-905227b0f617" providerId="AD"/>
  <p188:author id="{FBB035A3-C8BC-DBB2-7201-F1615E54A86F}" name="Li, Sihan" initials="LS" userId="S::sihan.li@iqvia.com::d8615be4-123e-4a84-8a01-c6b8cdf94da5" providerId="AD"/>
  <p188:author id="{F029DFE8-FBA9-32AB-12DE-68A6B324D266}" name="王瑒" initials="王瑒" userId="S::wangyang@sumitomo-pharma.com.cn::e8984393-b0c9-4ca1-b6e0-a2b34fa8524c" providerId="AD"/>
  <p188:author id="{64E873EF-09AD-94C2-3A97-82ACAAC8D7A1}" name="Wang, Hongyu" initials="WH" userId="S::hongyu.wang2@iqvia.com::aae6b4f0-19d7-45d6-bbca-097009cf684b" providerId="AD"/>
  <p188:author id="{A3BA58FD-9AEE-143E-DBCC-6BBC6F6EF410}" name="张振华（Jacky Zhang）" initials="张" userId="S::zhangzh@sumitomo-pharma.com.cn::4c851d82-e0d0-412b-8538-19e0d0e6a4f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FFFF"/>
    <a:srgbClr val="F2F2F2"/>
    <a:srgbClr val="BFBFBF"/>
    <a:srgbClr val="017A59"/>
    <a:srgbClr val="38977D"/>
    <a:srgbClr val="DAEFEA"/>
    <a:srgbClr val="E4F2EE"/>
    <a:srgbClr val="F7FBFA"/>
    <a:srgbClr val="4BA8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512" y="52"/>
      </p:cViewPr>
      <p:guideLst>
        <p:guide pos="3863"/>
        <p:guide orient="horz" pos="2205"/>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0.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 Target="slides/slide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viewProps" Target="viewProps.xml"/><Relationship Id="rId30" Type="http://schemas.microsoft.com/office/2018/10/relationships/authors" Targe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Binary_Worksheet.xlsb"/></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Binary_Worksheet1.xlsb"/></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270009963467288E-2"/>
          <c:y val="9.6654275092936809E-2"/>
          <c:w val="0.96545998007306544"/>
          <c:h val="0.80669144981412644"/>
        </c:manualLayout>
      </c:layout>
      <c:barChart>
        <c:barDir val="col"/>
        <c:grouping val="stacked"/>
        <c:varyColors val="0"/>
        <c:ser>
          <c:idx val="0"/>
          <c:order val="0"/>
          <c:spPr>
            <a:solidFill>
              <a:schemeClr val="accent2"/>
            </a:solidFill>
            <a:ln>
              <a:noFill/>
            </a:ln>
          </c:spPr>
          <c:invertIfNegative val="0"/>
          <c:val>
            <c:numRef>
              <c:f>Sheet1!$A$1:$F$1</c:f>
              <c:numCache>
                <c:formatCode>General</c:formatCode>
                <c:ptCount val="6"/>
                <c:pt idx="0">
                  <c:v>24.5</c:v>
                </c:pt>
                <c:pt idx="1">
                  <c:v>39.900000000000006</c:v>
                </c:pt>
                <c:pt idx="2">
                  <c:v>88.1</c:v>
                </c:pt>
                <c:pt idx="3">
                  <c:v>89.1</c:v>
                </c:pt>
                <c:pt idx="4">
                  <c:v>54.900000000000006</c:v>
                </c:pt>
                <c:pt idx="5">
                  <c:v>58.9</c:v>
                </c:pt>
              </c:numCache>
            </c:numRef>
          </c:val>
          <c:extLst>
            <c:ext xmlns:c16="http://schemas.microsoft.com/office/drawing/2014/chart" uri="{C3380CC4-5D6E-409C-BE32-E72D297353CC}">
              <c16:uniqueId val="{00000000-96DB-48BB-9EB4-A08FEDEC47C5}"/>
            </c:ext>
          </c:extLst>
        </c:ser>
        <c:ser>
          <c:idx val="1"/>
          <c:order val="1"/>
          <c:spPr>
            <a:pattFill prst="ltDnDiag">
              <a:fgClr>
                <a:schemeClr val="tx1"/>
              </a:fgClr>
              <a:bgClr>
                <a:schemeClr val="bg1"/>
              </a:bgClr>
            </a:pattFill>
            <a:ln>
              <a:noFill/>
            </a:ln>
          </c:spPr>
          <c:invertIfNegative val="0"/>
          <c:val>
            <c:numRef>
              <c:f>Sheet1!$A$2:$F$2</c:f>
              <c:numCache>
                <c:formatCode>General</c:formatCode>
                <c:ptCount val="6"/>
                <c:pt idx="0">
                  <c:v>12</c:v>
                </c:pt>
                <c:pt idx="1">
                  <c:v>10.800000000000004</c:v>
                </c:pt>
                <c:pt idx="2">
                  <c:v>3.2000000000000028</c:v>
                </c:pt>
                <c:pt idx="3">
                  <c:v>9.9999999999994316E-2</c:v>
                </c:pt>
                <c:pt idx="4">
                  <c:v>5.5</c:v>
                </c:pt>
                <c:pt idx="5">
                  <c:v>12.800000000000004</c:v>
                </c:pt>
              </c:numCache>
            </c:numRef>
          </c:val>
          <c:extLst>
            <c:ext xmlns:c16="http://schemas.microsoft.com/office/drawing/2014/chart" uri="{C3380CC4-5D6E-409C-BE32-E72D297353CC}">
              <c16:uniqueId val="{00000001-96DB-48BB-9EB4-A08FEDEC47C5}"/>
            </c:ext>
          </c:extLst>
        </c:ser>
        <c:dLbls>
          <c:showLegendKey val="0"/>
          <c:showVal val="0"/>
          <c:showCatName val="0"/>
          <c:showSerName val="0"/>
          <c:showPercent val="0"/>
          <c:showBubbleSize val="0"/>
        </c:dLbls>
        <c:gapWidth val="150"/>
        <c:overlap val="100"/>
        <c:axId val="2119791032"/>
        <c:axId val="1"/>
      </c:barChart>
      <c:catAx>
        <c:axId val="2119791032"/>
        <c:scaling>
          <c:orientation val="minMax"/>
        </c:scaling>
        <c:delete val="0"/>
        <c:axPos val="b"/>
        <c:majorGridlines>
          <c:spPr>
            <a:ln>
              <a:noFill/>
            </a:ln>
          </c:spPr>
        </c:majorGridlines>
        <c:majorTickMark val="none"/>
        <c:minorTickMark val="none"/>
        <c:tickLblPos val="none"/>
        <c:spPr>
          <a:ln w="9525" cmpd="sng" algn="ctr">
            <a:solidFill>
              <a:schemeClr val="tx1"/>
            </a:solidFill>
            <a:prstDash val="solid"/>
          </a:ln>
        </c:spPr>
        <c:crossAx val="1"/>
        <c:crosses val="min"/>
        <c:auto val="0"/>
        <c:lblAlgn val="ctr"/>
        <c:lblOffset val="100"/>
        <c:noMultiLvlLbl val="0"/>
      </c:catAx>
      <c:valAx>
        <c:axId val="1"/>
        <c:scaling>
          <c:orientation val="minMax"/>
          <c:max val="91.3"/>
          <c:min val="0"/>
        </c:scaling>
        <c:delete val="1"/>
        <c:axPos val="l"/>
        <c:numFmt formatCode="General" sourceLinked="1"/>
        <c:majorTickMark val="out"/>
        <c:minorTickMark val="none"/>
        <c:tickLblPos val="nextTo"/>
        <c:crossAx val="2119791032"/>
        <c:crosses val="min"/>
        <c:crossBetween val="between"/>
      </c:valAx>
    </c:plotArea>
    <c:plotVisOnly val="0"/>
    <c:dispBlanksAs val="gap"/>
    <c:showDLblsOverMax val="1"/>
  </c:chart>
  <c:txPr>
    <a:bodyPr/>
    <a:lstStyle/>
    <a:p>
      <a:pPr>
        <a:defRPr>
          <a:latin typeface="+mn-lt"/>
          <a:ea typeface="+mn-ea"/>
          <a:cs typeface="+mn-ea"/>
          <a:sym typeface="+mn-lt"/>
        </a:defRPr>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792624265098879E-2"/>
          <c:y val="0.35469448584202684"/>
          <c:w val="0.94441475146980225"/>
          <c:h val="0.39493293591654249"/>
        </c:manualLayout>
      </c:layout>
      <c:barChart>
        <c:barDir val="col"/>
        <c:grouping val="stacked"/>
        <c:varyColors val="0"/>
        <c:dLbls>
          <c:showLegendKey val="0"/>
          <c:showVal val="0"/>
          <c:showCatName val="0"/>
          <c:showSerName val="0"/>
          <c:showPercent val="0"/>
          <c:showBubbleSize val="0"/>
        </c:dLbls>
        <c:gapWidth val="200"/>
        <c:overlap val="100"/>
        <c:axId val="146648575"/>
        <c:axId val="1"/>
      </c:barChart>
      <c:catAx>
        <c:axId val="146648575"/>
        <c:scaling>
          <c:orientation val="minMax"/>
        </c:scaling>
        <c:delete val="0"/>
        <c:axPos val="b"/>
        <c:majorGridlines>
          <c:spPr>
            <a:ln>
              <a:noFill/>
            </a:ln>
          </c:spPr>
        </c:majorGridlines>
        <c:majorTickMark val="none"/>
        <c:minorTickMark val="none"/>
        <c:tickLblPos val="none"/>
        <c:spPr>
          <a:ln w="9525" cmpd="sng" algn="ctr">
            <a:solidFill>
              <a:schemeClr val="tx1"/>
            </a:solidFill>
            <a:prstDash val="solid"/>
          </a:ln>
        </c:spPr>
        <c:crossAx val="1"/>
        <c:crosses val="min"/>
        <c:auto val="0"/>
        <c:lblAlgn val="ctr"/>
        <c:lblOffset val="100"/>
        <c:noMultiLvlLbl val="0"/>
      </c:catAx>
      <c:valAx>
        <c:axId val="1"/>
        <c:scaling>
          <c:orientation val="minMax"/>
          <c:max val="2"/>
          <c:min val="0"/>
        </c:scaling>
        <c:delete val="1"/>
        <c:axPos val="l"/>
        <c:numFmt formatCode="General" sourceLinked="1"/>
        <c:majorTickMark val="out"/>
        <c:minorTickMark val="none"/>
        <c:tickLblPos val="nextTo"/>
        <c:crossAx val="146648575"/>
        <c:crosses val="min"/>
        <c:crossBetween val="between"/>
      </c:valAx>
    </c:plotArea>
    <c:plotVisOnly val="0"/>
    <c:dispBlanksAs val="gap"/>
    <c:showDLblsOverMax val="1"/>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AF2D97-0E8F-9EE0-7D09-96C1DBCE2E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3091C07-B489-3313-A521-75198F4E1D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09DA5C5-96C0-4A2A-996C-917446314A66}" type="datetimeFigureOut">
              <a:rPr lang="en-US" smtClean="0"/>
              <a:t>7/18/2025</a:t>
            </a:fld>
            <a:endParaRPr lang="en-US"/>
          </a:p>
        </p:txBody>
      </p:sp>
      <p:sp>
        <p:nvSpPr>
          <p:cNvPr id="4" name="Footer Placeholder 3">
            <a:extLst>
              <a:ext uri="{FF2B5EF4-FFF2-40B4-BE49-F238E27FC236}">
                <a16:creationId xmlns:a16="http://schemas.microsoft.com/office/drawing/2014/main" id="{88CFC8F3-2507-D5F1-04A5-F2CA99F9AA3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6ACEC2-9241-16F7-853F-E620934F44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D3DB88-C234-48ED-B050-C1068784F886}" type="slidenum">
              <a:rPr lang="en-US" smtClean="0"/>
              <a:t>‹#›</a:t>
            </a:fld>
            <a:endParaRPr lang="en-US"/>
          </a:p>
        </p:txBody>
      </p:sp>
    </p:spTree>
    <p:extLst>
      <p:ext uri="{BB962C8B-B14F-4D97-AF65-F5344CB8AC3E}">
        <p14:creationId xmlns:p14="http://schemas.microsoft.com/office/powerpoint/2010/main" val="43367293"/>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E96A9C-8493-4A21-A29A-242AF07013FE}" type="datetimeFigureOut">
              <a:rPr lang="en-US" smtClean="0"/>
              <a:t>7/18/2025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AD4799-F15C-47E7-9DDE-7EAA7B734994}" type="slidenum">
              <a:rPr lang="en-US" smtClean="0"/>
              <a:t>‹#›</a:t>
            </a:fld>
            <a:endParaRPr lang="en-US"/>
          </a:p>
        </p:txBody>
      </p:sp>
    </p:spTree>
    <p:extLst>
      <p:ext uri="{BB962C8B-B14F-4D97-AF65-F5344CB8AC3E}">
        <p14:creationId xmlns:p14="http://schemas.microsoft.com/office/powerpoint/2010/main" val="2132610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BE859-EB78-D39C-7558-FAF57BBBA54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5B0BCBA-B221-12C8-E53E-79F2FCA8B1B1}"/>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0BBAE57B-7A1E-9818-6B5F-2286D36F1548}"/>
              </a:ext>
            </a:extLst>
          </p:cNvPr>
          <p:cNvSpPr>
            <a:spLocks noGrp="1"/>
          </p:cNvSpPr>
          <p:nvPr>
            <p:ph type="body" idx="1"/>
          </p:nvPr>
        </p:nvSpPr>
        <p:spPr/>
        <p:txBody>
          <a:bodyPr/>
          <a:lstStyle/>
          <a:p>
            <a:endParaRPr lang="en-US"/>
          </a:p>
        </p:txBody>
      </p:sp>
      <p:sp>
        <p:nvSpPr>
          <p:cNvPr id="4" name="灯片编号占位符 3">
            <a:extLst>
              <a:ext uri="{FF2B5EF4-FFF2-40B4-BE49-F238E27FC236}">
                <a16:creationId xmlns:a16="http://schemas.microsoft.com/office/drawing/2014/main" id="{D6D51A81-C2A5-49F3-F074-80C3C5B6DBD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AD4799-F15C-47E7-9DDE-7EAA7B73499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3021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A75415-129C-3743-A324-64DCFF98E44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91CD627-84C8-565B-D038-4DE9A88CE145}"/>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52665071-A6EA-F92D-D1E4-1048D2DF407E}"/>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315030D0-432D-AFAF-856D-9C70186FC66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AD4799-F15C-47E7-9DDE-7EAA7B73499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126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EB988C-91FD-5240-92D4-83C115203191}"/>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6E6C29B-993C-6AB9-A6DD-16F5874E3EA1}"/>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D3B3FC4B-1D2C-9654-E5F8-BAF0C1767892}"/>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51BD799-0471-37D7-0BA9-A63894F194F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AD4799-F15C-47E7-9DDE-7EAA7B73499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8288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4AD4799-F15C-47E7-9DDE-7EAA7B734994}" type="slidenum">
              <a:rPr lang="en-US" smtClean="0"/>
              <a:t>6</a:t>
            </a:fld>
            <a:endParaRPr lang="en-US"/>
          </a:p>
        </p:txBody>
      </p:sp>
    </p:spTree>
    <p:extLst>
      <p:ext uri="{BB962C8B-B14F-4D97-AF65-F5344CB8AC3E}">
        <p14:creationId xmlns:p14="http://schemas.microsoft.com/office/powerpoint/2010/main" val="3774993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3823C-F3F0-63C2-F968-1F8E08A7D0D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E8D979E-3047-64E4-AE4F-1E827FA6B5AD}"/>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211AF83B-8FDF-0201-88A3-FCE565A103FA}"/>
              </a:ext>
            </a:extLst>
          </p:cNvPr>
          <p:cNvSpPr>
            <a:spLocks noGrp="1"/>
          </p:cNvSpPr>
          <p:nvPr>
            <p:ph type="body" idx="1"/>
          </p:nvPr>
        </p:nvSpPr>
        <p:spPr/>
        <p:txBody>
          <a:bodyPr/>
          <a:lstStyle/>
          <a:p>
            <a:endParaRPr lang="en-US"/>
          </a:p>
        </p:txBody>
      </p:sp>
      <p:sp>
        <p:nvSpPr>
          <p:cNvPr id="4" name="灯片编号占位符 3">
            <a:extLst>
              <a:ext uri="{FF2B5EF4-FFF2-40B4-BE49-F238E27FC236}">
                <a16:creationId xmlns:a16="http://schemas.microsoft.com/office/drawing/2014/main" id="{1079CDBF-80C2-3602-E0D5-94C653BF405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AD4799-F15C-47E7-9DDE-7EAA7B73499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0512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1F357-746B-7B30-A905-13925604DAA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3C5C4F2-59A6-7438-04E7-D491EDF4E9DA}"/>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68431DFB-4132-F661-3B9D-EDB01EDCE954}"/>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8803953A-7EF2-D0FA-9F6A-79C47137A90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AD4799-F15C-47E7-9DDE-7EAA7B73499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2455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25484-4141-57EC-07CB-36BB7346498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662698C-57F5-CFD6-DFBB-407210C625C4}"/>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FCF42EA5-6C79-CA4C-7AC9-C19B14B97A0F}"/>
              </a:ext>
            </a:extLst>
          </p:cNvPr>
          <p:cNvSpPr>
            <a:spLocks noGrp="1"/>
          </p:cNvSpPr>
          <p:nvPr>
            <p:ph type="body" idx="1"/>
          </p:nvPr>
        </p:nvSpPr>
        <p:spPr/>
        <p:txBody>
          <a:bodyPr/>
          <a:lstStyle/>
          <a:p>
            <a:endParaRPr lang="zh-CN" altLang="en-US"/>
          </a:p>
        </p:txBody>
      </p:sp>
      <p:sp>
        <p:nvSpPr>
          <p:cNvPr id="4" name="灯片编号占位符 3">
            <a:extLst>
              <a:ext uri="{FF2B5EF4-FFF2-40B4-BE49-F238E27FC236}">
                <a16:creationId xmlns:a16="http://schemas.microsoft.com/office/drawing/2014/main" id="{CEDFDF33-E787-2FDC-9DEF-C6EDF11796C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AD4799-F15C-47E7-9DDE-7EAA7B73499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2554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7AD403-4DB5-D005-2822-53BE82F3E08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73DE71C-DDED-87A1-A859-8C1ECC09A940}"/>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13482C29-CC84-5D77-9102-C34996F38FD2}"/>
              </a:ext>
            </a:extLst>
          </p:cNvPr>
          <p:cNvSpPr>
            <a:spLocks noGrp="1"/>
          </p:cNvSpPr>
          <p:nvPr>
            <p:ph type="body" idx="1"/>
          </p:nvPr>
        </p:nvSpPr>
        <p:spPr/>
        <p:txBody>
          <a:bodyPr/>
          <a:lstStyle/>
          <a:p>
            <a:endParaRPr lang="en-US"/>
          </a:p>
        </p:txBody>
      </p:sp>
      <p:sp>
        <p:nvSpPr>
          <p:cNvPr id="4" name="灯片编号占位符 3">
            <a:extLst>
              <a:ext uri="{FF2B5EF4-FFF2-40B4-BE49-F238E27FC236}">
                <a16:creationId xmlns:a16="http://schemas.microsoft.com/office/drawing/2014/main" id="{4F66CA86-7DE1-E7D6-1F14-D286D289649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AD4799-F15C-47E7-9DDE-7EAA7B73499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49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46050" y="542925"/>
            <a:ext cx="6554788" cy="3686175"/>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AD4799-F15C-47E7-9DDE-7EAA7B73499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86163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3.xml"/><Relationship Id="rId1" Type="http://schemas.openxmlformats.org/officeDocument/2006/relationships/tags" Target="../tags/tag27.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3.xml"/><Relationship Id="rId1" Type="http://schemas.openxmlformats.org/officeDocument/2006/relationships/tags" Target="../tags/tag33.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3.xml"/><Relationship Id="rId1" Type="http://schemas.openxmlformats.org/officeDocument/2006/relationships/tags" Target="../tags/tag37.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4.xml"/><Relationship Id="rId1" Type="http://schemas.openxmlformats.org/officeDocument/2006/relationships/tags" Target="../tags/tag44.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5.xml"/><Relationship Id="rId1" Type="http://schemas.openxmlformats.org/officeDocument/2006/relationships/tags" Target="../tags/tag49.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5.xml"/><Relationship Id="rId1" Type="http://schemas.openxmlformats.org/officeDocument/2006/relationships/tags" Target="../tags/tag53.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9.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3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6.xml"/><Relationship Id="rId1" Type="http://schemas.openxmlformats.org/officeDocument/2006/relationships/tags" Target="../tags/tag58.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31.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7.xml"/><Relationship Id="rId1" Type="http://schemas.openxmlformats.org/officeDocument/2006/relationships/tags" Target="../tags/tag66.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34.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7.xml"/><Relationship Id="rId1" Type="http://schemas.openxmlformats.org/officeDocument/2006/relationships/tags" Target="../tags/tag72.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40.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8.xml"/><Relationship Id="rId1" Type="http://schemas.openxmlformats.org/officeDocument/2006/relationships/tags" Target="../tags/tag79.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42.xml.rels><?xml version="1.0" encoding="UTF-8" standalone="yes"?>
<Relationships xmlns="http://schemas.openxmlformats.org/package/2006/relationships"><Relationship Id="rId3" Type="http://schemas.openxmlformats.org/officeDocument/2006/relationships/slideMaster" Target="../slideMasters/slideMaster8.xml"/><Relationship Id="rId2" Type="http://schemas.openxmlformats.org/officeDocument/2006/relationships/tags" Target="../tags/tag81.xml"/><Relationship Id="rId1" Type="http://schemas.openxmlformats.org/officeDocument/2006/relationships/tags" Target="../tags/tag80.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5.xml"/><Relationship Id="rId5" Type="http://schemas.openxmlformats.org/officeDocument/2006/relationships/image" Target="../media/image4.jpeg"/><Relationship Id="rId4" Type="http://schemas.openxmlformats.org/officeDocument/2006/relationships/image" Target="../media/image3.emf"/></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2.xml"/><Relationship Id="rId1" Type="http://schemas.openxmlformats.org/officeDocument/2006/relationships/tags" Target="../tags/tag22.xml"/><Relationship Id="rId5" Type="http://schemas.openxmlformats.org/officeDocument/2006/relationships/image" Target="../media/image4.jpeg"/><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2101070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293079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262626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内容与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0415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userDrawn="1">
            <p:custDataLst>
              <p:tags r:id="rId1"/>
            </p:custDataLst>
            <p:extLst>
              <p:ext uri="{D42A27DB-BD31-4B8C-83A1-F6EECF244321}">
                <p14:modId xmlns:p14="http://schemas.microsoft.com/office/powerpoint/2010/main" val="10662975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5" imgH="416" progId="TCLayout.ActiveDocument.1">
                  <p:embed/>
                </p:oleObj>
              </mc:Choice>
              <mc:Fallback>
                <p:oleObj name="think-cell Slide" r:id="rId4"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userDrawn="1">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prstClr val="white"/>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3" name="Title 1"/>
          <p:cNvSpPr>
            <a:spLocks noGrp="1"/>
          </p:cNvSpPr>
          <p:nvPr>
            <p:ph type="title" hasCustomPrompt="1"/>
          </p:nvPr>
        </p:nvSpPr>
        <p:spPr>
          <a:xfrm>
            <a:off x="719370" y="294468"/>
            <a:ext cx="11003883" cy="768263"/>
          </a:xfrm>
          <a:prstGeom prst="rect">
            <a:avLst/>
          </a:prstGeom>
        </p:spPr>
        <p:txBody>
          <a:bodyPr vert="horz" anchor="b" anchorCtr="0"/>
          <a:lstStyle>
            <a:lvl1pPr>
              <a:defRPr sz="2800" b="1">
                <a:solidFill>
                  <a:schemeClr val="tx1"/>
                </a:solidFill>
                <a:latin typeface="Arial" panose="020B0604020202020204" pitchFamily="34" charset="0"/>
                <a:ea typeface="华文中宋" panose="02010600040101010101" pitchFamily="2" charset="-122"/>
                <a:cs typeface="Arial" panose="020B0604020202020204" pitchFamily="34" charset="0"/>
              </a:defRPr>
            </a:lvl1pPr>
          </a:lstStyle>
          <a:p>
            <a:r>
              <a:rPr lang="en-US"/>
              <a:t>Headlines are 28pt Arial Bold sentence case</a:t>
            </a:r>
          </a:p>
        </p:txBody>
      </p:sp>
      <p:sp>
        <p:nvSpPr>
          <p:cNvPr id="54" name="Footer Placeholder 4">
            <a:extLst>
              <a:ext uri="{FF2B5EF4-FFF2-40B4-BE49-F238E27FC236}">
                <a16:creationId xmlns:a16="http://schemas.microsoft.com/office/drawing/2014/main" id="{7088911A-0046-5847-8D5E-667B718ECD33}"/>
              </a:ext>
            </a:extLst>
          </p:cNvPr>
          <p:cNvSpPr>
            <a:spLocks noGrp="1"/>
          </p:cNvSpPr>
          <p:nvPr>
            <p:ph type="ftr" sz="quarter" idx="3"/>
          </p:nvPr>
        </p:nvSpPr>
        <p:spPr bwMode="gray">
          <a:xfrm>
            <a:off x="384694" y="6387858"/>
            <a:ext cx="928548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6" name="箭头: 五边形 5">
            <a:extLst>
              <a:ext uri="{FF2B5EF4-FFF2-40B4-BE49-F238E27FC236}">
                <a16:creationId xmlns:a16="http://schemas.microsoft.com/office/drawing/2014/main" id="{32207833-73EA-030A-2185-3971522860AF}"/>
              </a:ext>
            </a:extLst>
          </p:cNvPr>
          <p:cNvSpPr/>
          <p:nvPr userDrawn="1"/>
        </p:nvSpPr>
        <p:spPr>
          <a:xfrm>
            <a:off x="0" y="1"/>
            <a:ext cx="550506" cy="1184988"/>
          </a:xfrm>
          <a:prstGeom prst="round2DiagRect">
            <a:avLst/>
          </a:prstGeom>
          <a:gradFill>
            <a:gsLst>
              <a:gs pos="60000">
                <a:srgbClr val="268F72"/>
              </a:gs>
              <a:gs pos="32000">
                <a:srgbClr val="4BA38B"/>
              </a:gs>
              <a:gs pos="0">
                <a:schemeClr val="accent4">
                  <a:lumMod val="75000"/>
                </a:schemeClr>
              </a:gs>
              <a:gs pos="100000">
                <a:schemeClr val="accent1"/>
              </a:gs>
            </a:gsLst>
            <a:lin ang="0" scaled="1"/>
          </a:gradFill>
          <a:ln w="25400" cap="flat" cmpd="sng" algn="ctr">
            <a:noFill/>
            <a:prstDash val="solid"/>
          </a:ln>
          <a:effectLst>
            <a:outerShdw blurRad="50800" dist="38100" dir="2700000" algn="tl" rotWithShape="0">
              <a:prstClr val="black">
                <a:alpha val="40000"/>
              </a:prstClr>
            </a:outerShdw>
          </a:effectLst>
        </p:spPr>
        <p:txBody>
          <a:bodyPr t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prstClr val="white"/>
              </a:solidFill>
              <a:effectLst/>
              <a:uLnTx/>
              <a:uFillTx/>
              <a:latin typeface="Arial" panose="020B0604020202020204" pitchFamily="34" charset="0"/>
              <a:ea typeface="华文中宋" panose="02010600040101010101" pitchFamily="2" charset="-122"/>
              <a:cs typeface="Arial" panose="020B0604020202020204" pitchFamily="34" charset="0"/>
            </a:endParaRPr>
          </a:p>
        </p:txBody>
      </p:sp>
    </p:spTree>
    <p:extLst>
      <p:ext uri="{BB962C8B-B14F-4D97-AF65-F5344CB8AC3E}">
        <p14:creationId xmlns:p14="http://schemas.microsoft.com/office/powerpoint/2010/main" val="2367996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extLst>
    <p:ext uri="{DCECCB84-F9BA-43D5-87BE-67443E8EF086}">
      <p15:sldGuideLst xmlns:p15="http://schemas.microsoft.com/office/powerpoint/2012/main">
        <p15:guide id="1"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222297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1606733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内容与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5379952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5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4056939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20093902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userDrawn="1">
            <p:custDataLst>
              <p:tags r:id="rId1"/>
            </p:custDataLst>
            <p:extLst>
              <p:ext uri="{D42A27DB-BD31-4B8C-83A1-F6EECF244321}">
                <p14:modId xmlns:p14="http://schemas.microsoft.com/office/powerpoint/2010/main" val="10662975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5" imgH="416" progId="TCLayout.ActiveDocument.1">
                  <p:embed/>
                </p:oleObj>
              </mc:Choice>
              <mc:Fallback>
                <p:oleObj name="think-cell Slide" r:id="rId4"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userDrawn="1">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lvl="0" indent="0" algn="l"/>
            <a:endParaRPr lang="en-US" sz="2800" b="1" i="0" baseline="0" err="1">
              <a:latin typeface="Arial" panose="020B0604020202020204" pitchFamily="34" charset="0"/>
              <a:ea typeface="STZhongsong" panose="02010600040101010101" pitchFamily="2" charset="-122"/>
              <a:cs typeface="+mj-cs"/>
              <a:sym typeface="Arial" panose="020B0604020202020204" pitchFamily="34" charset="0"/>
            </a:endParaRPr>
          </a:p>
        </p:txBody>
      </p:sp>
      <p:sp>
        <p:nvSpPr>
          <p:cNvPr id="13" name="Title 1"/>
          <p:cNvSpPr>
            <a:spLocks noGrp="1"/>
          </p:cNvSpPr>
          <p:nvPr>
            <p:ph type="title" hasCustomPrompt="1"/>
          </p:nvPr>
        </p:nvSpPr>
        <p:spPr>
          <a:xfrm>
            <a:off x="719370" y="294468"/>
            <a:ext cx="11003883" cy="768263"/>
          </a:xfrm>
          <a:prstGeom prst="rect">
            <a:avLst/>
          </a:prstGeom>
        </p:spPr>
        <p:txBody>
          <a:bodyPr vert="horz" anchor="b" anchorCtr="0"/>
          <a:lstStyle>
            <a:lvl1pPr>
              <a:defRPr sz="2800" b="1">
                <a:solidFill>
                  <a:schemeClr val="tx1"/>
                </a:solidFill>
                <a:latin typeface="Arial" panose="020B0604020202020204" pitchFamily="34" charset="0"/>
                <a:ea typeface="华文中宋" panose="02010600040101010101" pitchFamily="2" charset="-122"/>
                <a:cs typeface="Arial" panose="020B0604020202020204" pitchFamily="34" charset="0"/>
              </a:defRPr>
            </a:lvl1pPr>
          </a:lstStyle>
          <a:p>
            <a:r>
              <a:rPr lang="en-US"/>
              <a:t>Headlines are 28pt Arial Bold sentence case</a:t>
            </a:r>
          </a:p>
        </p:txBody>
      </p:sp>
      <p:sp>
        <p:nvSpPr>
          <p:cNvPr id="54" name="Footer Placeholder 4">
            <a:extLst>
              <a:ext uri="{FF2B5EF4-FFF2-40B4-BE49-F238E27FC236}">
                <a16:creationId xmlns:a16="http://schemas.microsoft.com/office/drawing/2014/main" id="{7088911A-0046-5847-8D5E-667B718ECD33}"/>
              </a:ext>
            </a:extLst>
          </p:cNvPr>
          <p:cNvSpPr>
            <a:spLocks noGrp="1"/>
          </p:cNvSpPr>
          <p:nvPr>
            <p:ph type="ftr" sz="quarter" idx="3"/>
          </p:nvPr>
        </p:nvSpPr>
        <p:spPr bwMode="gray">
          <a:xfrm>
            <a:off x="384694" y="6387858"/>
            <a:ext cx="928548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endParaRPr lang="en-US"/>
          </a:p>
        </p:txBody>
      </p:sp>
      <p:sp>
        <p:nvSpPr>
          <p:cNvPr id="6" name="箭头: 五边形 5">
            <a:extLst>
              <a:ext uri="{FF2B5EF4-FFF2-40B4-BE49-F238E27FC236}">
                <a16:creationId xmlns:a16="http://schemas.microsoft.com/office/drawing/2014/main" id="{32207833-73EA-030A-2185-3971522860AF}"/>
              </a:ext>
            </a:extLst>
          </p:cNvPr>
          <p:cNvSpPr/>
          <p:nvPr userDrawn="1"/>
        </p:nvSpPr>
        <p:spPr>
          <a:xfrm>
            <a:off x="0" y="1"/>
            <a:ext cx="550506" cy="1184988"/>
          </a:xfrm>
          <a:prstGeom prst="round2DiagRect">
            <a:avLst/>
          </a:prstGeom>
          <a:gradFill>
            <a:gsLst>
              <a:gs pos="60000">
                <a:srgbClr val="268F72"/>
              </a:gs>
              <a:gs pos="32000">
                <a:srgbClr val="4BA38B"/>
              </a:gs>
              <a:gs pos="0">
                <a:schemeClr val="accent4">
                  <a:lumMod val="75000"/>
                </a:schemeClr>
              </a:gs>
              <a:gs pos="100000">
                <a:schemeClr val="accent1"/>
              </a:gs>
            </a:gsLst>
            <a:lin ang="0" scaled="1"/>
          </a:gradFill>
          <a:ln w="25400" cap="flat" cmpd="sng" algn="ctr">
            <a:noFill/>
            <a:prstDash val="solid"/>
          </a:ln>
          <a:effectLst>
            <a:outerShdw blurRad="50800" dist="38100" dir="2700000" algn="tl" rotWithShape="0">
              <a:prstClr val="black">
                <a:alpha val="40000"/>
              </a:prstClr>
            </a:outerShdw>
          </a:effectLst>
        </p:spPr>
        <p:txBody>
          <a:bodyPr tIns="36000" rtlCol="0" anchor="ctr"/>
          <a:lstStyle/>
          <a:p>
            <a:pPr marL="0" marR="0" indent="0" algn="ctr" defTabSz="914400" rtl="0" eaLnBrk="1" fontAlgn="auto" latinLnBrk="0" hangingPunct="1">
              <a:lnSpc>
                <a:spcPct val="100000"/>
              </a:lnSpc>
              <a:spcBef>
                <a:spcPts val="0"/>
              </a:spcBef>
              <a:buClrTx/>
              <a:buSzTx/>
              <a:buFontTx/>
              <a:buNone/>
              <a:tabLst/>
            </a:pPr>
            <a:endParaRPr kumimoji="0" lang="en-US" sz="2400" b="1" i="0" u="none" strike="noStrike" kern="1200" cap="none" spc="0" normalizeH="0" baseline="0" noProof="0">
              <a:ln>
                <a:noFill/>
              </a:ln>
              <a:solidFill>
                <a:schemeClr val="bg1"/>
              </a:solidFill>
              <a:effectLst/>
              <a:uLnTx/>
              <a:uFillTx/>
              <a:latin typeface="Arial" panose="020B0604020202020204" pitchFamily="34" charset="0"/>
              <a:ea typeface="华文中宋" panose="02010600040101010101" pitchFamily="2" charset="-122"/>
              <a:cs typeface="Arial" panose="020B0604020202020204" pitchFamily="34" charset="0"/>
            </a:endParaRPr>
          </a:p>
        </p:txBody>
      </p:sp>
    </p:spTree>
    <p:extLst>
      <p:ext uri="{BB962C8B-B14F-4D97-AF65-F5344CB8AC3E}">
        <p14:creationId xmlns:p14="http://schemas.microsoft.com/office/powerpoint/2010/main" val="3527279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extLst>
    <p:ext uri="{DCECCB84-F9BA-43D5-87BE-67443E8EF086}">
      <p15:sldGuideLst xmlns:p15="http://schemas.microsoft.com/office/powerpoint/2012/main">
        <p15:guide id="1"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126515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内容与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6065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缩略词：</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CAP, community-acquired pneumonia,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社区获得性肺炎；</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FDA, Food and Drug Administration,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美国食品和药物管理局</a:t>
            </a:r>
            <a:r>
              <a:rPr kumimoji="0" lang="en-US" altLang="zh-CN"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 </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QIDP, Qualified Infectious Disease Product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备注：*肺炎链球菌（包括多重耐药肺炎链球菌）、金黄色葡萄球菌、流感嗜血杆菌、嗜肺军团菌、肺炎支原体和肺炎衣原体</a:t>
            </a: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1184078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12297228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2325989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36388194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内容与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542710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311397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29611934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内容与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64298943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缩略词：</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CAP, community-acquired pneumonia,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社区获得性肺炎；</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FDA, Food and Drug Administration,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美国食品和药物管理局</a:t>
            </a:r>
            <a:r>
              <a:rPr kumimoji="0" lang="en-US" altLang="zh-CN"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 </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QIDP, Qualified Infectious Disease Product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备注：*肺炎链球菌（包括多重耐药肺炎链球菌）、金黄色葡萄球菌、流感嗜血杆菌、嗜肺军团菌、肺炎支原体和肺炎衣原体</a:t>
            </a: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257195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34703185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28746134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1851446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1921846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7249283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userDrawn="1">
            <p:custDataLst>
              <p:tags r:id="rId1"/>
            </p:custDataLst>
            <p:extLst>
              <p:ext uri="{D42A27DB-BD31-4B8C-83A1-F6EECF244321}">
                <p14:modId xmlns:p14="http://schemas.microsoft.com/office/powerpoint/2010/main" val="10662975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5" imgH="416" progId="TCLayout.ActiveDocument.1">
                  <p:embed/>
                </p:oleObj>
              </mc:Choice>
              <mc:Fallback>
                <p:oleObj name="think-cell Slide" r:id="rId4"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userDrawn="1">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lvl="0" indent="0" algn="l"/>
            <a:endParaRPr lang="en-US" sz="2800" b="1" i="0" baseline="0" err="1">
              <a:latin typeface="Arial" panose="020B0604020202020204" pitchFamily="34" charset="0"/>
              <a:ea typeface="STZhongsong" panose="02010600040101010101" pitchFamily="2" charset="-122"/>
              <a:cs typeface="+mj-cs"/>
              <a:sym typeface="Arial" panose="020B0604020202020204" pitchFamily="34" charset="0"/>
            </a:endParaRPr>
          </a:p>
        </p:txBody>
      </p:sp>
      <p:sp>
        <p:nvSpPr>
          <p:cNvPr id="13" name="Title 1"/>
          <p:cNvSpPr>
            <a:spLocks noGrp="1"/>
          </p:cNvSpPr>
          <p:nvPr>
            <p:ph type="title" hasCustomPrompt="1"/>
          </p:nvPr>
        </p:nvSpPr>
        <p:spPr>
          <a:xfrm>
            <a:off x="719370" y="294468"/>
            <a:ext cx="11003883" cy="768263"/>
          </a:xfrm>
          <a:prstGeom prst="rect">
            <a:avLst/>
          </a:prstGeom>
        </p:spPr>
        <p:txBody>
          <a:bodyPr vert="horz" anchor="b" anchorCtr="0"/>
          <a:lstStyle>
            <a:lvl1pPr>
              <a:defRPr sz="2800" b="1">
                <a:solidFill>
                  <a:schemeClr val="tx1"/>
                </a:solidFill>
                <a:latin typeface="Arial" panose="020B0604020202020204" pitchFamily="34" charset="0"/>
                <a:ea typeface="华文中宋" panose="02010600040101010101" pitchFamily="2" charset="-122"/>
                <a:cs typeface="Arial" panose="020B0604020202020204" pitchFamily="34" charset="0"/>
              </a:defRPr>
            </a:lvl1pPr>
          </a:lstStyle>
          <a:p>
            <a:r>
              <a:rPr lang="en-US"/>
              <a:t>Headlines are 28pt Arial Bold sentence case</a:t>
            </a:r>
          </a:p>
        </p:txBody>
      </p:sp>
      <p:sp>
        <p:nvSpPr>
          <p:cNvPr id="54" name="Footer Placeholder 4">
            <a:extLst>
              <a:ext uri="{FF2B5EF4-FFF2-40B4-BE49-F238E27FC236}">
                <a16:creationId xmlns:a16="http://schemas.microsoft.com/office/drawing/2014/main" id="{7088911A-0046-5847-8D5E-667B718ECD33}"/>
              </a:ext>
            </a:extLst>
          </p:cNvPr>
          <p:cNvSpPr>
            <a:spLocks noGrp="1"/>
          </p:cNvSpPr>
          <p:nvPr>
            <p:ph type="ftr" sz="quarter" idx="3"/>
          </p:nvPr>
        </p:nvSpPr>
        <p:spPr bwMode="gray">
          <a:xfrm>
            <a:off x="384694" y="6387858"/>
            <a:ext cx="928548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endParaRPr lang="en-US"/>
          </a:p>
        </p:txBody>
      </p:sp>
      <p:sp>
        <p:nvSpPr>
          <p:cNvPr id="6" name="箭头: 五边形 5">
            <a:extLst>
              <a:ext uri="{FF2B5EF4-FFF2-40B4-BE49-F238E27FC236}">
                <a16:creationId xmlns:a16="http://schemas.microsoft.com/office/drawing/2014/main" id="{32207833-73EA-030A-2185-3971522860AF}"/>
              </a:ext>
            </a:extLst>
          </p:cNvPr>
          <p:cNvSpPr/>
          <p:nvPr userDrawn="1"/>
        </p:nvSpPr>
        <p:spPr>
          <a:xfrm>
            <a:off x="0" y="1"/>
            <a:ext cx="550506" cy="1184988"/>
          </a:xfrm>
          <a:prstGeom prst="round2DiagRect">
            <a:avLst/>
          </a:prstGeom>
          <a:gradFill>
            <a:gsLst>
              <a:gs pos="60000">
                <a:srgbClr val="268F72"/>
              </a:gs>
              <a:gs pos="32000">
                <a:srgbClr val="4BA38B"/>
              </a:gs>
              <a:gs pos="0">
                <a:schemeClr val="accent4">
                  <a:lumMod val="75000"/>
                </a:schemeClr>
              </a:gs>
              <a:gs pos="100000">
                <a:schemeClr val="accent1"/>
              </a:gs>
            </a:gsLst>
            <a:lin ang="0" scaled="1"/>
          </a:gradFill>
          <a:ln w="25400" cap="flat" cmpd="sng" algn="ctr">
            <a:noFill/>
            <a:prstDash val="solid"/>
          </a:ln>
          <a:effectLst>
            <a:outerShdw blurRad="50800" dist="38100" dir="2700000" algn="tl" rotWithShape="0">
              <a:prstClr val="black">
                <a:alpha val="40000"/>
              </a:prstClr>
            </a:outerShdw>
          </a:effectLst>
        </p:spPr>
        <p:txBody>
          <a:bodyPr tIns="36000" rtlCol="0" anchor="ctr"/>
          <a:lstStyle/>
          <a:p>
            <a:pPr marL="0" marR="0" indent="0" algn="ctr" defTabSz="914400" rtl="0" eaLnBrk="1" fontAlgn="auto" latinLnBrk="0" hangingPunct="1">
              <a:lnSpc>
                <a:spcPct val="100000"/>
              </a:lnSpc>
              <a:spcBef>
                <a:spcPts val="0"/>
              </a:spcBef>
              <a:buClrTx/>
              <a:buSzTx/>
              <a:buFontTx/>
              <a:buNone/>
              <a:tabLst/>
            </a:pPr>
            <a:endParaRPr kumimoji="0" lang="en-US" sz="2400" b="1" i="0" u="none" strike="noStrike" kern="1200" cap="none" spc="0" normalizeH="0" baseline="0" noProof="0">
              <a:ln>
                <a:noFill/>
              </a:ln>
              <a:solidFill>
                <a:schemeClr val="bg1"/>
              </a:solidFill>
              <a:effectLst/>
              <a:uLnTx/>
              <a:uFillTx/>
              <a:latin typeface="Arial" panose="020B0604020202020204" pitchFamily="34" charset="0"/>
              <a:ea typeface="华文中宋" panose="02010600040101010101" pitchFamily="2" charset="-122"/>
              <a:cs typeface="Arial" panose="020B0604020202020204" pitchFamily="34" charset="0"/>
            </a:endParaRPr>
          </a:p>
        </p:txBody>
      </p:sp>
    </p:spTree>
    <p:extLst>
      <p:ext uri="{BB962C8B-B14F-4D97-AF65-F5344CB8AC3E}">
        <p14:creationId xmlns:p14="http://schemas.microsoft.com/office/powerpoint/2010/main" val="345080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extLst>
    <p:ext uri="{DCECCB84-F9BA-43D5-87BE-67443E8EF086}">
      <p15:sldGuideLst xmlns:p15="http://schemas.microsoft.com/office/powerpoint/2012/main">
        <p15:guide id="1"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内容与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748074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4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1796953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37455290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3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userDrawn="1">
            <p:custDataLst>
              <p:tags r:id="rId1"/>
            </p:custDataLst>
            <p:extLst>
              <p:ext uri="{D42A27DB-BD31-4B8C-83A1-F6EECF244321}">
                <p14:modId xmlns:p14="http://schemas.microsoft.com/office/powerpoint/2010/main" val="10662975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5" imgH="416" progId="TCLayout.ActiveDocument.1">
                  <p:embed/>
                </p:oleObj>
              </mc:Choice>
              <mc:Fallback>
                <p:oleObj name="think-cell Slide" r:id="rId4"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userDrawn="1">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lvl="0" indent="0" algn="l"/>
            <a:endParaRPr lang="en-US" sz="2800" b="1" i="0" baseline="0" err="1">
              <a:latin typeface="Arial" panose="020B0604020202020204" pitchFamily="34" charset="0"/>
              <a:ea typeface="STZhongsong" panose="02010600040101010101" pitchFamily="2" charset="-122"/>
              <a:cs typeface="+mj-cs"/>
              <a:sym typeface="Arial" panose="020B0604020202020204" pitchFamily="34" charset="0"/>
            </a:endParaRPr>
          </a:p>
        </p:txBody>
      </p:sp>
      <p:sp>
        <p:nvSpPr>
          <p:cNvPr id="13" name="Title 1"/>
          <p:cNvSpPr>
            <a:spLocks noGrp="1"/>
          </p:cNvSpPr>
          <p:nvPr>
            <p:ph type="title" hasCustomPrompt="1"/>
          </p:nvPr>
        </p:nvSpPr>
        <p:spPr>
          <a:xfrm>
            <a:off x="719370" y="294468"/>
            <a:ext cx="11003883" cy="768263"/>
          </a:xfrm>
          <a:prstGeom prst="rect">
            <a:avLst/>
          </a:prstGeom>
        </p:spPr>
        <p:txBody>
          <a:bodyPr vert="horz" anchor="b" anchorCtr="0"/>
          <a:lstStyle>
            <a:lvl1pPr>
              <a:defRPr sz="2800" b="1">
                <a:solidFill>
                  <a:schemeClr val="tx1"/>
                </a:solidFill>
                <a:latin typeface="Arial" panose="020B0604020202020204" pitchFamily="34" charset="0"/>
                <a:ea typeface="华文中宋" panose="02010600040101010101" pitchFamily="2" charset="-122"/>
                <a:cs typeface="Arial" panose="020B0604020202020204" pitchFamily="34" charset="0"/>
              </a:defRPr>
            </a:lvl1pPr>
          </a:lstStyle>
          <a:p>
            <a:r>
              <a:rPr lang="en-US"/>
              <a:t>Headlines are 28pt Arial Bold sentence case</a:t>
            </a:r>
          </a:p>
        </p:txBody>
      </p:sp>
      <p:sp>
        <p:nvSpPr>
          <p:cNvPr id="54" name="Footer Placeholder 4">
            <a:extLst>
              <a:ext uri="{FF2B5EF4-FFF2-40B4-BE49-F238E27FC236}">
                <a16:creationId xmlns:a16="http://schemas.microsoft.com/office/drawing/2014/main" id="{7088911A-0046-5847-8D5E-667B718ECD33}"/>
              </a:ext>
            </a:extLst>
          </p:cNvPr>
          <p:cNvSpPr>
            <a:spLocks noGrp="1"/>
          </p:cNvSpPr>
          <p:nvPr>
            <p:ph type="ftr" sz="quarter" idx="3"/>
          </p:nvPr>
        </p:nvSpPr>
        <p:spPr bwMode="gray">
          <a:xfrm>
            <a:off x="384694" y="6387858"/>
            <a:ext cx="928548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endParaRPr lang="en-US"/>
          </a:p>
        </p:txBody>
      </p:sp>
      <p:sp>
        <p:nvSpPr>
          <p:cNvPr id="6" name="箭头: 五边形 5">
            <a:extLst>
              <a:ext uri="{FF2B5EF4-FFF2-40B4-BE49-F238E27FC236}">
                <a16:creationId xmlns:a16="http://schemas.microsoft.com/office/drawing/2014/main" id="{32207833-73EA-030A-2185-3971522860AF}"/>
              </a:ext>
            </a:extLst>
          </p:cNvPr>
          <p:cNvSpPr/>
          <p:nvPr userDrawn="1"/>
        </p:nvSpPr>
        <p:spPr>
          <a:xfrm>
            <a:off x="0" y="1"/>
            <a:ext cx="550506" cy="1184988"/>
          </a:xfrm>
          <a:prstGeom prst="round2DiagRect">
            <a:avLst/>
          </a:prstGeom>
          <a:gradFill>
            <a:gsLst>
              <a:gs pos="60000">
                <a:srgbClr val="268F72"/>
              </a:gs>
              <a:gs pos="32000">
                <a:srgbClr val="4BA38B"/>
              </a:gs>
              <a:gs pos="0">
                <a:schemeClr val="accent4">
                  <a:lumMod val="75000"/>
                </a:schemeClr>
              </a:gs>
              <a:gs pos="100000">
                <a:schemeClr val="accent1"/>
              </a:gs>
            </a:gsLst>
            <a:lin ang="0" scaled="1"/>
          </a:gradFill>
          <a:ln w="25400" cap="flat" cmpd="sng" algn="ctr">
            <a:noFill/>
            <a:prstDash val="solid"/>
          </a:ln>
          <a:effectLst>
            <a:outerShdw blurRad="50800" dist="38100" dir="2700000" algn="tl" rotWithShape="0">
              <a:prstClr val="black">
                <a:alpha val="40000"/>
              </a:prstClr>
            </a:outerShdw>
          </a:effectLst>
        </p:spPr>
        <p:txBody>
          <a:bodyPr tIns="36000" rtlCol="0" anchor="ctr"/>
          <a:lstStyle/>
          <a:p>
            <a:pPr marL="0" marR="0" indent="0" algn="ctr" defTabSz="914400" rtl="0" eaLnBrk="1" fontAlgn="auto" latinLnBrk="0" hangingPunct="1">
              <a:lnSpc>
                <a:spcPct val="100000"/>
              </a:lnSpc>
              <a:spcBef>
                <a:spcPts val="0"/>
              </a:spcBef>
              <a:buClrTx/>
              <a:buSzTx/>
              <a:buFontTx/>
              <a:buNone/>
              <a:tabLst/>
            </a:pPr>
            <a:endParaRPr kumimoji="0" lang="en-US" sz="2400" b="1" i="0" u="none" strike="noStrike" kern="1200" cap="none" spc="0" normalizeH="0" baseline="0" noProof="0">
              <a:ln>
                <a:noFill/>
              </a:ln>
              <a:solidFill>
                <a:schemeClr val="bg1"/>
              </a:solidFill>
              <a:effectLst/>
              <a:uLnTx/>
              <a:uFillTx/>
              <a:latin typeface="Arial" panose="020B0604020202020204" pitchFamily="34" charset="0"/>
              <a:ea typeface="华文中宋" panose="02010600040101010101" pitchFamily="2" charset="-122"/>
              <a:cs typeface="Arial" panose="020B0604020202020204" pitchFamily="34" charset="0"/>
            </a:endParaRPr>
          </a:p>
        </p:txBody>
      </p:sp>
    </p:spTree>
    <p:extLst>
      <p:ext uri="{BB962C8B-B14F-4D97-AF65-F5344CB8AC3E}">
        <p14:creationId xmlns:p14="http://schemas.microsoft.com/office/powerpoint/2010/main" val="3638330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extLst>
    <p:ext uri="{DCECCB84-F9BA-43D5-87BE-67443E8EF086}">
      <p15:sldGuideLst xmlns:p15="http://schemas.microsoft.com/office/powerpoint/2012/main">
        <p15:guide id="1" pos="384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内容与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29172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userDrawn="1">
            <p:custDataLst>
              <p:tags r:id="rId1"/>
            </p:custDataLst>
            <p:extLst>
              <p:ext uri="{D42A27DB-BD31-4B8C-83A1-F6EECF244321}">
                <p14:modId xmlns:p14="http://schemas.microsoft.com/office/powerpoint/2010/main" val="10662975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5" imgH="416" progId="TCLayout.ActiveDocument.1">
                  <p:embed/>
                </p:oleObj>
              </mc:Choice>
              <mc:Fallback>
                <p:oleObj name="think-cell Slide" r:id="rId4"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userDrawn="1">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lvl="0" indent="0" algn="l"/>
            <a:endParaRPr lang="en-US" sz="2800" b="1" i="0" baseline="0" err="1">
              <a:latin typeface="Arial" panose="020B0604020202020204" pitchFamily="34" charset="0"/>
              <a:ea typeface="STZhongsong" panose="02010600040101010101" pitchFamily="2" charset="-122"/>
              <a:cs typeface="+mj-cs"/>
              <a:sym typeface="Arial" panose="020B0604020202020204" pitchFamily="34" charset="0"/>
            </a:endParaRPr>
          </a:p>
        </p:txBody>
      </p:sp>
      <p:sp>
        <p:nvSpPr>
          <p:cNvPr id="13" name="Title 1"/>
          <p:cNvSpPr>
            <a:spLocks noGrp="1"/>
          </p:cNvSpPr>
          <p:nvPr>
            <p:ph type="title" hasCustomPrompt="1"/>
          </p:nvPr>
        </p:nvSpPr>
        <p:spPr>
          <a:xfrm>
            <a:off x="719370" y="294468"/>
            <a:ext cx="11003883" cy="768263"/>
          </a:xfrm>
          <a:prstGeom prst="rect">
            <a:avLst/>
          </a:prstGeom>
        </p:spPr>
        <p:txBody>
          <a:bodyPr vert="horz" anchor="b" anchorCtr="0"/>
          <a:lstStyle>
            <a:lvl1pPr>
              <a:defRPr sz="2800" b="1">
                <a:solidFill>
                  <a:schemeClr val="tx1"/>
                </a:solidFill>
                <a:latin typeface="Arial" panose="020B0604020202020204" pitchFamily="34" charset="0"/>
                <a:ea typeface="华文中宋" panose="02010600040101010101" pitchFamily="2" charset="-122"/>
                <a:cs typeface="Arial" panose="020B0604020202020204" pitchFamily="34" charset="0"/>
              </a:defRPr>
            </a:lvl1pPr>
          </a:lstStyle>
          <a:p>
            <a:r>
              <a:rPr lang="en-US"/>
              <a:t>Headlines are 28pt Arial Bold sentence case</a:t>
            </a:r>
          </a:p>
        </p:txBody>
      </p:sp>
      <p:sp>
        <p:nvSpPr>
          <p:cNvPr id="54" name="Footer Placeholder 4">
            <a:extLst>
              <a:ext uri="{FF2B5EF4-FFF2-40B4-BE49-F238E27FC236}">
                <a16:creationId xmlns:a16="http://schemas.microsoft.com/office/drawing/2014/main" id="{7088911A-0046-5847-8D5E-667B718ECD33}"/>
              </a:ext>
            </a:extLst>
          </p:cNvPr>
          <p:cNvSpPr>
            <a:spLocks noGrp="1"/>
          </p:cNvSpPr>
          <p:nvPr>
            <p:ph type="ftr" sz="quarter" idx="3"/>
          </p:nvPr>
        </p:nvSpPr>
        <p:spPr bwMode="gray">
          <a:xfrm>
            <a:off x="384694" y="6387858"/>
            <a:ext cx="928548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endParaRPr lang="en-US"/>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602015" y="205568"/>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C5C7A9E-C6A9-4A9D-A8BC-E29E91AD59EE}" type="slidenum">
              <a:rPr lang="en-US" sz="1000" b="1" smtClean="0">
                <a:solidFill>
                  <a:schemeClr val="bg1"/>
                </a:solidFill>
              </a:rPr>
              <a:t>‹#›</a:t>
            </a:fld>
            <a:endParaRPr lang="en-US" sz="1000" b="1">
              <a:solidFill>
                <a:schemeClr val="bg1"/>
              </a:solidFill>
            </a:endParaRPr>
          </a:p>
        </p:txBody>
      </p:sp>
      <p:sp>
        <p:nvSpPr>
          <p:cNvPr id="6" name="箭头: 五边形 5">
            <a:extLst>
              <a:ext uri="{FF2B5EF4-FFF2-40B4-BE49-F238E27FC236}">
                <a16:creationId xmlns:a16="http://schemas.microsoft.com/office/drawing/2014/main" id="{32207833-73EA-030A-2185-3971522860AF}"/>
              </a:ext>
            </a:extLst>
          </p:cNvPr>
          <p:cNvSpPr/>
          <p:nvPr userDrawn="1"/>
        </p:nvSpPr>
        <p:spPr>
          <a:xfrm>
            <a:off x="0" y="1"/>
            <a:ext cx="550506" cy="1184988"/>
          </a:xfrm>
          <a:prstGeom prst="round2DiagRect">
            <a:avLst/>
          </a:prstGeom>
          <a:gradFill>
            <a:gsLst>
              <a:gs pos="60000">
                <a:srgbClr val="268F72"/>
              </a:gs>
              <a:gs pos="32000">
                <a:srgbClr val="4BA38B"/>
              </a:gs>
              <a:gs pos="0">
                <a:schemeClr val="accent4">
                  <a:lumMod val="75000"/>
                </a:schemeClr>
              </a:gs>
              <a:gs pos="100000">
                <a:schemeClr val="accent1"/>
              </a:gs>
            </a:gsLst>
            <a:lin ang="0" scaled="1"/>
          </a:gradFill>
          <a:ln w="25400" cap="flat" cmpd="sng" algn="ctr">
            <a:noFill/>
            <a:prstDash val="solid"/>
          </a:ln>
          <a:effectLst>
            <a:outerShdw blurRad="50800" dist="38100" dir="2700000" algn="tl" rotWithShape="0">
              <a:prstClr val="black">
                <a:alpha val="40000"/>
              </a:prstClr>
            </a:outerShdw>
          </a:effectLst>
        </p:spPr>
        <p:txBody>
          <a:bodyPr tIns="36000" rtlCol="0" anchor="ctr"/>
          <a:lstStyle/>
          <a:p>
            <a:pPr marL="0" marR="0" indent="0" algn="ctr" defTabSz="914400" rtl="0" eaLnBrk="1" fontAlgn="auto" latinLnBrk="0" hangingPunct="1">
              <a:lnSpc>
                <a:spcPct val="100000"/>
              </a:lnSpc>
              <a:spcBef>
                <a:spcPts val="0"/>
              </a:spcBef>
              <a:buClrTx/>
              <a:buSzTx/>
              <a:buFontTx/>
              <a:buNone/>
              <a:tabLst/>
            </a:pPr>
            <a:endParaRPr kumimoji="0" lang="en-US" sz="2400" b="1" i="0" u="none" strike="noStrike" kern="1200" cap="none" spc="0" normalizeH="0" baseline="0" noProof="0">
              <a:ln>
                <a:noFill/>
              </a:ln>
              <a:solidFill>
                <a:schemeClr val="bg1"/>
              </a:solidFill>
              <a:effectLst/>
              <a:uLnTx/>
              <a:uFillTx/>
              <a:latin typeface="Arial" panose="020B0604020202020204" pitchFamily="34" charset="0"/>
              <a:ea typeface="华文中宋" panose="02010600040101010101" pitchFamily="2" charset="-122"/>
              <a:cs typeface="Arial" panose="020B0604020202020204" pitchFamily="34" charset="0"/>
            </a:endParaRPr>
          </a:p>
        </p:txBody>
      </p:sp>
    </p:spTree>
    <p:extLst>
      <p:ext uri="{BB962C8B-B14F-4D97-AF65-F5344CB8AC3E}">
        <p14:creationId xmlns:p14="http://schemas.microsoft.com/office/powerpoint/2010/main" val="2204317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extLst>
    <p:ext uri="{DCECCB84-F9BA-43D5-87BE-67443E8EF086}">
      <p15:sldGuideLst xmlns:p15="http://schemas.microsoft.com/office/powerpoint/2012/main">
        <p15:guide id="1" pos="3840">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缩略词：</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CAP, community-acquired pneumonia,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社区获得性肺炎；</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FDA, Food and Drug Administration,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美国食品和药物管理局</a:t>
            </a:r>
            <a:r>
              <a:rPr kumimoji="0" lang="en-US" altLang="zh-CN"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 </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QIDP, Qualified Infectious Disease Product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备注：*肺炎链球菌（包括多重耐药肺炎链球菌）、金黄色葡萄球菌、流感嗜血杆菌、嗜肺军团菌、肺炎支原体和肺炎衣原体</a:t>
            </a: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3701359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344602766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userDrawn="1">
            <p:custDataLst>
              <p:tags r:id="rId1"/>
            </p:custDataLst>
            <p:extLst>
              <p:ext uri="{D42A27DB-BD31-4B8C-83A1-F6EECF244321}">
                <p14:modId xmlns:p14="http://schemas.microsoft.com/office/powerpoint/2010/main" val="10662975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5" imgH="416" progId="TCLayout.ActiveDocument.1">
                  <p:embed/>
                </p:oleObj>
              </mc:Choice>
              <mc:Fallback>
                <p:oleObj name="think-cell Slide" r:id="rId4"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userDrawn="1">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lvl="0" indent="0" algn="l"/>
            <a:endParaRPr lang="en-US" sz="2800" b="1" i="0" baseline="0" err="1">
              <a:latin typeface="Arial" panose="020B0604020202020204" pitchFamily="34" charset="0"/>
              <a:ea typeface="STZhongsong" panose="02010600040101010101" pitchFamily="2" charset="-122"/>
              <a:cs typeface="+mj-cs"/>
              <a:sym typeface="Arial" panose="020B0604020202020204" pitchFamily="34" charset="0"/>
            </a:endParaRPr>
          </a:p>
        </p:txBody>
      </p:sp>
      <p:sp>
        <p:nvSpPr>
          <p:cNvPr id="13" name="Title 1"/>
          <p:cNvSpPr>
            <a:spLocks noGrp="1"/>
          </p:cNvSpPr>
          <p:nvPr>
            <p:ph type="title" hasCustomPrompt="1"/>
          </p:nvPr>
        </p:nvSpPr>
        <p:spPr>
          <a:xfrm>
            <a:off x="719370" y="294468"/>
            <a:ext cx="11003883" cy="768263"/>
          </a:xfrm>
          <a:prstGeom prst="rect">
            <a:avLst/>
          </a:prstGeom>
        </p:spPr>
        <p:txBody>
          <a:bodyPr vert="horz" anchor="b" anchorCtr="0"/>
          <a:lstStyle>
            <a:lvl1pPr>
              <a:defRPr sz="2800" b="1">
                <a:solidFill>
                  <a:schemeClr val="tx1"/>
                </a:solidFill>
                <a:latin typeface="Arial" panose="020B0604020202020204" pitchFamily="34" charset="0"/>
                <a:ea typeface="华文中宋" panose="02010600040101010101" pitchFamily="2" charset="-122"/>
                <a:cs typeface="Arial" panose="020B0604020202020204" pitchFamily="34" charset="0"/>
              </a:defRPr>
            </a:lvl1pPr>
          </a:lstStyle>
          <a:p>
            <a:r>
              <a:rPr lang="en-US"/>
              <a:t>Headlines are 28pt Arial Bold sentence case</a:t>
            </a:r>
          </a:p>
        </p:txBody>
      </p:sp>
      <p:sp>
        <p:nvSpPr>
          <p:cNvPr id="54" name="Footer Placeholder 4">
            <a:extLst>
              <a:ext uri="{FF2B5EF4-FFF2-40B4-BE49-F238E27FC236}">
                <a16:creationId xmlns:a16="http://schemas.microsoft.com/office/drawing/2014/main" id="{7088911A-0046-5847-8D5E-667B718ECD33}"/>
              </a:ext>
            </a:extLst>
          </p:cNvPr>
          <p:cNvSpPr>
            <a:spLocks noGrp="1"/>
          </p:cNvSpPr>
          <p:nvPr>
            <p:ph type="ftr" sz="quarter" idx="3"/>
          </p:nvPr>
        </p:nvSpPr>
        <p:spPr bwMode="gray">
          <a:xfrm>
            <a:off x="384694" y="6387858"/>
            <a:ext cx="928548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r>
              <a:rPr lang="zh-CN" altLang="en-US"/>
              <a:t>缩略词：</a:t>
            </a:r>
            <a:r>
              <a:rPr lang="en-US"/>
              <a:t>CAP, community-acquired pneumonia, </a:t>
            </a:r>
            <a:r>
              <a:rPr lang="zh-CN" altLang="en-US"/>
              <a:t>社区获得性肺炎；</a:t>
            </a:r>
            <a:r>
              <a:rPr lang="en-US"/>
              <a:t>FDA, Food and Drug Administration, </a:t>
            </a:r>
            <a:r>
              <a:rPr lang="zh-CN" altLang="en-US"/>
              <a:t>美国食品和药物管理局</a:t>
            </a:r>
            <a:r>
              <a:rPr lang="en-US" altLang="zh-CN"/>
              <a:t>; </a:t>
            </a:r>
            <a:r>
              <a:rPr lang="en-US"/>
              <a:t>QIDP, Qualified Infectious Disease Product </a:t>
            </a:r>
            <a:r>
              <a:rPr lang="zh-CN" altLang="en-US"/>
              <a:t>备注：*肺炎链球菌（包括多重耐药肺炎链球菌）、金黄色葡萄球菌、流感嗜血杆菌、嗜肺军团菌、肺炎支原体和肺炎衣原体</a:t>
            </a:r>
            <a:endParaRPr lang="en-US"/>
          </a:p>
        </p:txBody>
      </p:sp>
      <p:sp>
        <p:nvSpPr>
          <p:cNvPr id="6" name="箭头: 五边形 5">
            <a:extLst>
              <a:ext uri="{FF2B5EF4-FFF2-40B4-BE49-F238E27FC236}">
                <a16:creationId xmlns:a16="http://schemas.microsoft.com/office/drawing/2014/main" id="{32207833-73EA-030A-2185-3971522860AF}"/>
              </a:ext>
            </a:extLst>
          </p:cNvPr>
          <p:cNvSpPr/>
          <p:nvPr userDrawn="1"/>
        </p:nvSpPr>
        <p:spPr>
          <a:xfrm>
            <a:off x="0" y="1"/>
            <a:ext cx="550506" cy="1184988"/>
          </a:xfrm>
          <a:prstGeom prst="round2DiagRect">
            <a:avLst/>
          </a:prstGeom>
          <a:gradFill>
            <a:gsLst>
              <a:gs pos="60000">
                <a:srgbClr val="268F72"/>
              </a:gs>
              <a:gs pos="32000">
                <a:srgbClr val="4BA38B"/>
              </a:gs>
              <a:gs pos="0">
                <a:schemeClr val="accent4">
                  <a:lumMod val="75000"/>
                </a:schemeClr>
              </a:gs>
              <a:gs pos="100000">
                <a:schemeClr val="accent1"/>
              </a:gs>
            </a:gsLst>
            <a:lin ang="0" scaled="1"/>
          </a:gradFill>
          <a:ln w="25400" cap="flat" cmpd="sng" algn="ctr">
            <a:noFill/>
            <a:prstDash val="solid"/>
          </a:ln>
          <a:effectLst>
            <a:outerShdw blurRad="50800" dist="38100" dir="2700000" algn="tl" rotWithShape="0">
              <a:prstClr val="black">
                <a:alpha val="40000"/>
              </a:prstClr>
            </a:outerShdw>
          </a:effectLst>
        </p:spPr>
        <p:txBody>
          <a:bodyPr tIns="36000" rtlCol="0" anchor="ctr"/>
          <a:lstStyle/>
          <a:p>
            <a:pPr marL="0" marR="0" indent="0" algn="ctr" defTabSz="914400" rtl="0" eaLnBrk="1" fontAlgn="auto" latinLnBrk="0" hangingPunct="1">
              <a:lnSpc>
                <a:spcPct val="100000"/>
              </a:lnSpc>
              <a:spcBef>
                <a:spcPts val="0"/>
              </a:spcBef>
              <a:buClrTx/>
              <a:buSzTx/>
              <a:buFontTx/>
              <a:buNone/>
              <a:tabLst/>
            </a:pPr>
            <a:endParaRPr kumimoji="0" lang="en-US" sz="2400" b="1" i="0" u="none" strike="noStrike" kern="1200" cap="none" spc="0" normalizeH="0" baseline="0" noProof="0">
              <a:ln>
                <a:noFill/>
              </a:ln>
              <a:solidFill>
                <a:schemeClr val="bg1"/>
              </a:solidFill>
              <a:effectLst/>
              <a:uLnTx/>
              <a:uFillTx/>
              <a:latin typeface="Arial" panose="020B0604020202020204" pitchFamily="34" charset="0"/>
              <a:ea typeface="华文中宋" panose="02010600040101010101" pitchFamily="2" charset="-122"/>
              <a:cs typeface="Arial" panose="020B0604020202020204" pitchFamily="34" charset="0"/>
            </a:endParaRPr>
          </a:p>
        </p:txBody>
      </p:sp>
    </p:spTree>
    <p:extLst>
      <p:ext uri="{BB962C8B-B14F-4D97-AF65-F5344CB8AC3E}">
        <p14:creationId xmlns:p14="http://schemas.microsoft.com/office/powerpoint/2010/main" val="894214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5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201516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330240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userDrawn="1">
            <p:custDataLst>
              <p:tags r:id="rId1"/>
            </p:custDataLst>
            <p:extLst>
              <p:ext uri="{D42A27DB-BD31-4B8C-83A1-F6EECF244321}">
                <p14:modId xmlns:p14="http://schemas.microsoft.com/office/powerpoint/2010/main" val="10662975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5" imgH="416" progId="TCLayout.ActiveDocument.1">
                  <p:embed/>
                </p:oleObj>
              </mc:Choice>
              <mc:Fallback>
                <p:oleObj name="think-cell Slide" r:id="rId4"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userDrawn="1">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lvl="0" indent="0" algn="l"/>
            <a:endParaRPr lang="en-US" sz="2800" b="1" i="0" baseline="0" err="1">
              <a:latin typeface="Arial" panose="020B0604020202020204" pitchFamily="34" charset="0"/>
              <a:ea typeface="STZhongsong" panose="02010600040101010101" pitchFamily="2" charset="-122"/>
              <a:cs typeface="+mj-cs"/>
              <a:sym typeface="Arial" panose="020B0604020202020204" pitchFamily="34" charset="0"/>
            </a:endParaRPr>
          </a:p>
        </p:txBody>
      </p:sp>
      <p:sp>
        <p:nvSpPr>
          <p:cNvPr id="13" name="Title 1"/>
          <p:cNvSpPr>
            <a:spLocks noGrp="1"/>
          </p:cNvSpPr>
          <p:nvPr>
            <p:ph type="title" hasCustomPrompt="1"/>
          </p:nvPr>
        </p:nvSpPr>
        <p:spPr>
          <a:xfrm>
            <a:off x="719370" y="294468"/>
            <a:ext cx="11003883" cy="768263"/>
          </a:xfrm>
          <a:prstGeom prst="rect">
            <a:avLst/>
          </a:prstGeom>
        </p:spPr>
        <p:txBody>
          <a:bodyPr vert="horz" anchor="b" anchorCtr="0"/>
          <a:lstStyle>
            <a:lvl1pPr>
              <a:defRPr sz="2800" b="1">
                <a:solidFill>
                  <a:schemeClr val="tx1"/>
                </a:solidFill>
                <a:latin typeface="Arial" panose="020B0604020202020204" pitchFamily="34" charset="0"/>
                <a:ea typeface="华文中宋" panose="02010600040101010101" pitchFamily="2" charset="-122"/>
                <a:cs typeface="Arial" panose="020B0604020202020204" pitchFamily="34" charset="0"/>
              </a:defRPr>
            </a:lvl1pPr>
          </a:lstStyle>
          <a:p>
            <a:r>
              <a:rPr lang="en-US"/>
              <a:t>Headlines are 28pt Arial Bold sentence case</a:t>
            </a:r>
          </a:p>
        </p:txBody>
      </p:sp>
      <p:sp>
        <p:nvSpPr>
          <p:cNvPr id="54" name="Footer Placeholder 4">
            <a:extLst>
              <a:ext uri="{FF2B5EF4-FFF2-40B4-BE49-F238E27FC236}">
                <a16:creationId xmlns:a16="http://schemas.microsoft.com/office/drawing/2014/main" id="{7088911A-0046-5847-8D5E-667B718ECD33}"/>
              </a:ext>
            </a:extLst>
          </p:cNvPr>
          <p:cNvSpPr>
            <a:spLocks noGrp="1"/>
          </p:cNvSpPr>
          <p:nvPr>
            <p:ph type="ftr" sz="quarter" idx="3"/>
          </p:nvPr>
        </p:nvSpPr>
        <p:spPr bwMode="gray">
          <a:xfrm>
            <a:off x="384694" y="6387858"/>
            <a:ext cx="928548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endParaRPr lang="en-US"/>
          </a:p>
        </p:txBody>
      </p:sp>
      <p:sp>
        <p:nvSpPr>
          <p:cNvPr id="5" name="object 4">
            <a:extLst>
              <a:ext uri="{FF2B5EF4-FFF2-40B4-BE49-F238E27FC236}">
                <a16:creationId xmlns:a16="http://schemas.microsoft.com/office/drawing/2014/main" id="{0E202C73-DE7B-1732-1E39-87FA45C37150}"/>
              </a:ext>
            </a:extLst>
          </p:cNvPr>
          <p:cNvSpPr/>
          <p:nvPr userDrawn="1"/>
        </p:nvSpPr>
        <p:spPr>
          <a:xfrm>
            <a:off x="11770879" y="139234"/>
            <a:ext cx="306821" cy="310467"/>
          </a:xfrm>
          <a:custGeom>
            <a:avLst/>
            <a:gdLst/>
            <a:ahLst/>
            <a:cxnLst/>
            <a:rect l="l" t="t" r="r" b="b"/>
            <a:pathLst>
              <a:path w="374015" h="378459">
                <a:moveTo>
                  <a:pt x="0" y="378374"/>
                </a:moveTo>
                <a:lnTo>
                  <a:pt x="0" y="189187"/>
                </a:lnTo>
                <a:lnTo>
                  <a:pt x="6703" y="138834"/>
                </a:lnTo>
                <a:lnTo>
                  <a:pt x="25613" y="93624"/>
                </a:lnTo>
                <a:lnTo>
                  <a:pt x="54929" y="55347"/>
                </a:lnTo>
                <a:lnTo>
                  <a:pt x="92849" y="25791"/>
                </a:lnTo>
                <a:lnTo>
                  <a:pt x="137572" y="6746"/>
                </a:lnTo>
                <a:lnTo>
                  <a:pt x="187299" y="0"/>
                </a:lnTo>
                <a:lnTo>
                  <a:pt x="236966" y="6801"/>
                </a:lnTo>
                <a:lnTo>
                  <a:pt x="281541" y="25970"/>
                </a:lnTo>
                <a:lnTo>
                  <a:pt x="319269" y="55649"/>
                </a:lnTo>
                <a:lnTo>
                  <a:pt x="348392" y="93982"/>
                </a:lnTo>
                <a:lnTo>
                  <a:pt x="367154" y="139113"/>
                </a:lnTo>
                <a:lnTo>
                  <a:pt x="373798" y="189187"/>
                </a:lnTo>
                <a:lnTo>
                  <a:pt x="367154" y="239204"/>
                </a:lnTo>
                <a:lnTo>
                  <a:pt x="348392" y="284213"/>
                </a:lnTo>
                <a:lnTo>
                  <a:pt x="319269" y="322423"/>
                </a:lnTo>
                <a:lnTo>
                  <a:pt x="281541" y="352046"/>
                </a:lnTo>
                <a:lnTo>
                  <a:pt x="236966" y="371292"/>
                </a:lnTo>
                <a:lnTo>
                  <a:pt x="187299" y="378374"/>
                </a:lnTo>
                <a:lnTo>
                  <a:pt x="0" y="378374"/>
                </a:lnTo>
                <a:close/>
              </a:path>
            </a:pathLst>
          </a:custGeom>
          <a:solidFill>
            <a:schemeClr val="accent1"/>
          </a:solid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602015" y="205568"/>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C5C7A9E-C6A9-4A9D-A8BC-E29E91AD59EE}" type="slidenum">
              <a:rPr lang="en-US" sz="1000" b="1" smtClean="0">
                <a:solidFill>
                  <a:schemeClr val="bg1"/>
                </a:solidFill>
              </a:rPr>
              <a:t>‹#›</a:t>
            </a:fld>
            <a:endParaRPr lang="en-US" sz="1000" b="1">
              <a:solidFill>
                <a:schemeClr val="bg1"/>
              </a:solidFill>
            </a:endParaRPr>
          </a:p>
        </p:txBody>
      </p:sp>
      <p:sp>
        <p:nvSpPr>
          <p:cNvPr id="6" name="箭头: 五边形 5">
            <a:extLst>
              <a:ext uri="{FF2B5EF4-FFF2-40B4-BE49-F238E27FC236}">
                <a16:creationId xmlns:a16="http://schemas.microsoft.com/office/drawing/2014/main" id="{32207833-73EA-030A-2185-3971522860AF}"/>
              </a:ext>
            </a:extLst>
          </p:cNvPr>
          <p:cNvSpPr/>
          <p:nvPr userDrawn="1"/>
        </p:nvSpPr>
        <p:spPr>
          <a:xfrm>
            <a:off x="0" y="1"/>
            <a:ext cx="550506" cy="1184988"/>
          </a:xfrm>
          <a:prstGeom prst="round2DiagRect">
            <a:avLst/>
          </a:prstGeom>
          <a:gradFill>
            <a:gsLst>
              <a:gs pos="60000">
                <a:srgbClr val="268F72"/>
              </a:gs>
              <a:gs pos="32000">
                <a:srgbClr val="4BA38B"/>
              </a:gs>
              <a:gs pos="0">
                <a:schemeClr val="accent4">
                  <a:lumMod val="75000"/>
                </a:schemeClr>
              </a:gs>
              <a:gs pos="100000">
                <a:schemeClr val="accent1"/>
              </a:gs>
            </a:gsLst>
            <a:lin ang="0" scaled="1"/>
          </a:gradFill>
          <a:ln w="25400" cap="flat" cmpd="sng" algn="ctr">
            <a:noFill/>
            <a:prstDash val="solid"/>
          </a:ln>
          <a:effectLst>
            <a:outerShdw blurRad="50800" dist="38100" dir="2700000" algn="tl" rotWithShape="0">
              <a:prstClr val="black">
                <a:alpha val="40000"/>
              </a:prstClr>
            </a:outerShdw>
          </a:effectLst>
        </p:spPr>
        <p:txBody>
          <a:bodyPr tIns="36000" rtlCol="0" anchor="ctr"/>
          <a:lstStyle/>
          <a:p>
            <a:pPr marL="0" marR="0" indent="0" algn="ctr" defTabSz="914400" rtl="0" eaLnBrk="1" fontAlgn="auto" latinLnBrk="0" hangingPunct="1">
              <a:lnSpc>
                <a:spcPct val="100000"/>
              </a:lnSpc>
              <a:spcBef>
                <a:spcPts val="0"/>
              </a:spcBef>
              <a:buClrTx/>
              <a:buSzTx/>
              <a:buFontTx/>
              <a:buNone/>
              <a:tabLst/>
            </a:pPr>
            <a:endParaRPr kumimoji="0" lang="en-US" sz="2400" b="1" i="0" u="none" strike="noStrike" kern="1200" cap="none" spc="0" normalizeH="0" baseline="0" noProof="0">
              <a:ln>
                <a:noFill/>
              </a:ln>
              <a:solidFill>
                <a:schemeClr val="bg1"/>
              </a:solidFill>
              <a:effectLst/>
              <a:uLnTx/>
              <a:uFillTx/>
              <a:latin typeface="Arial" panose="020B0604020202020204" pitchFamily="34" charset="0"/>
              <a:ea typeface="华文中宋" panose="02010600040101010101" pitchFamily="2" charset="-122"/>
              <a:cs typeface="Arial" panose="020B0604020202020204" pitchFamily="34" charset="0"/>
            </a:endParaRPr>
          </a:p>
        </p:txBody>
      </p:sp>
    </p:spTree>
    <p:extLst>
      <p:ext uri="{BB962C8B-B14F-4D97-AF65-F5344CB8AC3E}">
        <p14:creationId xmlns:p14="http://schemas.microsoft.com/office/powerpoint/2010/main" val="4156596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extLst>
    <p:ext uri="{DCECCB84-F9BA-43D5-87BE-67443E8EF086}">
      <p15:sldGuideLst xmlns:p15="http://schemas.microsoft.com/office/powerpoint/2012/main">
        <p15:guide id="1"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 IQVI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C782FEF-7CE7-4ECD-81C0-0B0D8E9866A4}"/>
              </a:ext>
            </a:extLst>
          </p:cNvPr>
          <p:cNvGraphicFramePr>
            <a:graphicFrameLocks noChangeAspect="1"/>
          </p:cNvGraphicFramePr>
          <p:nvPr>
            <p:custDataLst>
              <p:tags r:id="rId1"/>
            </p:custDataLst>
            <p:extLst>
              <p:ext uri="{D42A27DB-BD31-4B8C-83A1-F6EECF244321}">
                <p14:modId xmlns:p14="http://schemas.microsoft.com/office/powerpoint/2010/main" val="4829522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4" name="Object 3" hidden="1">
                        <a:extLst>
                          <a:ext uri="{FF2B5EF4-FFF2-40B4-BE49-F238E27FC236}">
                            <a16:creationId xmlns:a16="http://schemas.microsoft.com/office/drawing/2014/main" id="{7C782FEF-7CE7-4ECD-81C0-0B0D8E9866A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085360C-B8A9-4167-A748-3B9BC4A503E2}"/>
              </a:ext>
            </a:extLst>
          </p:cNvPr>
          <p:cNvSpPr/>
          <p:nvPr>
            <p:custDataLst>
              <p:tags r:id="rId2"/>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30" name="Slide Number Placeholder 5">
            <a:extLst>
              <a:ext uri="{FF2B5EF4-FFF2-40B4-BE49-F238E27FC236}">
                <a16:creationId xmlns:a16="http://schemas.microsoft.com/office/drawing/2014/main" id="{FCFC63C0-5262-4767-9F93-DEDAECE24DB7}"/>
              </a:ext>
            </a:extLst>
          </p:cNvPr>
          <p:cNvSpPr txBox="1">
            <a:spLocks/>
          </p:cNvSpPr>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C5C7A9E-C6A9-4A9D-A8BC-E29E91AD59EE}" type="slidenum">
              <a:rPr kumimoji="0" lang="en-US" sz="800" b="0" i="0" u="none" strike="noStrike" kern="1200" cap="none" spc="0" normalizeH="0" baseline="0" noProof="0" smtClean="0">
                <a:ln>
                  <a:noFill/>
                </a:ln>
                <a:solidFill>
                  <a:srgbClr val="959CA0"/>
                </a:solidFill>
                <a:effectLst/>
                <a:uLnTx/>
                <a:uFillTx/>
                <a:latin typeface="微软雅黑"/>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a:ln>
                <a:noFill/>
              </a:ln>
              <a:solidFill>
                <a:srgbClr val="959CA0"/>
              </a:solidFill>
              <a:effectLst/>
              <a:uLnTx/>
              <a:uFillTx/>
              <a:latin typeface="微软雅黑"/>
              <a:ea typeface="微软雅黑"/>
              <a:cs typeface="+mn-cs"/>
            </a:endParaRPr>
          </a:p>
        </p:txBody>
      </p:sp>
      <p:sp>
        <p:nvSpPr>
          <p:cNvPr id="8" name="Rectangle 7" hidden="1">
            <a:extLst>
              <a:ext uri="{FF2B5EF4-FFF2-40B4-BE49-F238E27FC236}">
                <a16:creationId xmlns:a16="http://schemas.microsoft.com/office/drawing/2014/main" id="{B099897B-FE02-4AD9-A961-96050ACDB10F}"/>
              </a:ext>
            </a:extLst>
          </p:cNvPr>
          <p:cNvSpPr/>
          <p:nvPr userDrawn="1">
            <p:custDataLst>
              <p:tags r:id="rId3"/>
            </p:custDataLst>
          </p:nvPr>
        </p:nvSpPr>
        <p:spPr>
          <a:xfrm>
            <a:off x="0" y="0"/>
            <a:ext cx="158750" cy="15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err="1">
              <a:ln>
                <a:noFill/>
              </a:ln>
              <a:solidFill>
                <a:srgbClr val="FFFFFF"/>
              </a:solidFill>
              <a:effectLst/>
              <a:uLnTx/>
              <a:uFillTx/>
              <a:latin typeface="Arial" panose="020B0604020202020204" pitchFamily="34" charset="0"/>
              <a:ea typeface="STZhongsong" panose="02010600040101010101" pitchFamily="2" charset="-122"/>
              <a:cs typeface="+mn-cs"/>
              <a:sym typeface="Arial" panose="020B0604020202020204" pitchFamily="34" charset="0"/>
            </a:endParaRPr>
          </a:p>
        </p:txBody>
      </p:sp>
      <p:sp>
        <p:nvSpPr>
          <p:cNvPr id="10" name="Footer Placeholder 9">
            <a:extLst>
              <a:ext uri="{FF2B5EF4-FFF2-40B4-BE49-F238E27FC236}">
                <a16:creationId xmlns:a16="http://schemas.microsoft.com/office/drawing/2014/main" id="{C72D72F5-4E78-4D0A-BB0B-0544D48893AF}"/>
              </a:ext>
            </a:extLst>
          </p:cNvPr>
          <p:cNvSpPr>
            <a:spLocks noGrp="1"/>
          </p:cNvSpPr>
          <p:nvPr>
            <p:ph type="ftr" sz="quarter" idx="10"/>
          </p:nvPr>
        </p:nvSpPr>
        <p:spPr>
          <a:xfrm>
            <a:off x="342900" y="6387858"/>
            <a:ext cx="9332098" cy="33808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缩略词：</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CAP, community-acquired pneumonia,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社区获得性肺炎；</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FDA, Food and Drug Administration,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美国食品和药物管理局</a:t>
            </a:r>
            <a:r>
              <a:rPr kumimoji="0" lang="en-US" altLang="zh-CN"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 </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QIDP, Qualified Infectious Disease Product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备注：*肺炎链球菌（包括多重耐药肺炎链球菌）、金黄色葡萄球菌、流感嗜血杆菌、嗜肺军团菌、肺炎支原体和肺炎衣原体</a:t>
            </a: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15" name="Title 1">
            <a:extLst>
              <a:ext uri="{FF2B5EF4-FFF2-40B4-BE49-F238E27FC236}">
                <a16:creationId xmlns:a16="http://schemas.microsoft.com/office/drawing/2014/main" id="{537F9F28-757D-483B-BFA6-356DD20ED409}"/>
              </a:ext>
            </a:extLst>
          </p:cNvPr>
          <p:cNvSpPr>
            <a:spLocks noGrp="1"/>
          </p:cNvSpPr>
          <p:nvPr>
            <p:ph type="title" hasCustomPrompt="1"/>
          </p:nvPr>
        </p:nvSpPr>
        <p:spPr>
          <a:xfrm>
            <a:off x="342900" y="475443"/>
            <a:ext cx="11493500" cy="768263"/>
          </a:xfrm>
          <a:prstGeom prst="rect">
            <a:avLst/>
          </a:prstGeom>
        </p:spPr>
        <p:txBody>
          <a:bodyPr vert="horz" anchor="b" anchorCtr="0"/>
          <a:lstStyle>
            <a:lvl1pPr>
              <a:defRPr sz="2400" b="1">
                <a:solidFill>
                  <a:schemeClr val="tx1"/>
                </a:solidFill>
              </a:defRPr>
            </a:lvl1pPr>
          </a:lstStyle>
          <a:p>
            <a:r>
              <a:rPr lang="en-US"/>
              <a:t>Headlines are 24pt Arial Bold sentence case</a:t>
            </a:r>
          </a:p>
        </p:txBody>
      </p:sp>
      <p:sp>
        <p:nvSpPr>
          <p:cNvPr id="9" name="TextBox 8">
            <a:extLst>
              <a:ext uri="{FF2B5EF4-FFF2-40B4-BE49-F238E27FC236}">
                <a16:creationId xmlns:a16="http://schemas.microsoft.com/office/drawing/2014/main" id="{B503384C-017D-FD27-651A-4B55F9EEE72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1" name="TextBox 10">
            <a:extLst>
              <a:ext uri="{FF2B5EF4-FFF2-40B4-BE49-F238E27FC236}">
                <a16:creationId xmlns:a16="http://schemas.microsoft.com/office/drawing/2014/main" id="{98A045D9-986D-8419-BEDA-9534E7E7E1B9}"/>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2" name="TextBox 11">
            <a:extLst>
              <a:ext uri="{FF2B5EF4-FFF2-40B4-BE49-F238E27FC236}">
                <a16:creationId xmlns:a16="http://schemas.microsoft.com/office/drawing/2014/main" id="{8683E739-2D11-F541-4328-61FBF80E9A8F}"/>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3" name="TextBox 12">
            <a:extLst>
              <a:ext uri="{FF2B5EF4-FFF2-40B4-BE49-F238E27FC236}">
                <a16:creationId xmlns:a16="http://schemas.microsoft.com/office/drawing/2014/main" id="{613AFA11-8658-EA3E-5739-051794882FEA}"/>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4" name="TextBox 13">
            <a:extLst>
              <a:ext uri="{FF2B5EF4-FFF2-40B4-BE49-F238E27FC236}">
                <a16:creationId xmlns:a16="http://schemas.microsoft.com/office/drawing/2014/main" id="{B3619A73-30B0-646D-C2CE-1E1D30745551}"/>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16" name="TextBox 15">
            <a:extLst>
              <a:ext uri="{FF2B5EF4-FFF2-40B4-BE49-F238E27FC236}">
                <a16:creationId xmlns:a16="http://schemas.microsoft.com/office/drawing/2014/main" id="{D19B4A1F-4913-1C9F-DD40-3695C6950F0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214010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792">
          <p15:clr>
            <a:srgbClr val="FBAE40"/>
          </p15:clr>
        </p15:guide>
        <p15:guide id="2" orient="horz" pos="28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表紙">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0BD2955-4536-324C-8A84-E8F218DDCAB8}"/>
              </a:ext>
            </a:extLst>
          </p:cNvPr>
          <p:cNvGraphicFramePr>
            <a:graphicFrameLocks noChangeAspect="1"/>
          </p:cNvGraphicFramePr>
          <p:nvPr userDrawn="1">
            <p:custDataLst>
              <p:tags r:id="rId1"/>
            </p:custDataLst>
            <p:extLst>
              <p:ext uri="{D42A27DB-BD31-4B8C-83A1-F6EECF244321}">
                <p14:modId xmlns:p14="http://schemas.microsoft.com/office/powerpoint/2010/main" val="2310886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0BD2955-4536-324C-8A84-E8F218DDCAB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7" name="図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2669"/>
            <a:ext cx="12192000" cy="5749073"/>
          </a:xfrm>
          <a:prstGeom prst="rect">
            <a:avLst/>
          </a:prstGeom>
        </p:spPr>
      </p:pic>
      <p:sp>
        <p:nvSpPr>
          <p:cNvPr id="11" name="テキスト プレースホルダー 10"/>
          <p:cNvSpPr>
            <a:spLocks noGrp="1"/>
          </p:cNvSpPr>
          <p:nvPr>
            <p:ph type="body" sz="quarter" idx="20" hasCustomPrompt="1"/>
          </p:nvPr>
        </p:nvSpPr>
        <p:spPr>
          <a:xfrm>
            <a:off x="6307835" y="6070498"/>
            <a:ext cx="1890106" cy="271132"/>
          </a:xfrm>
          <a:prstGeom prst="rect">
            <a:avLst/>
          </a:prstGeom>
        </p:spPr>
        <p:txBody>
          <a:bodyPr/>
          <a:lstStyle>
            <a:lvl1pPr marL="0" indent="0">
              <a:lnSpc>
                <a:spcPct val="100000"/>
              </a:lnSpc>
              <a:spcBef>
                <a:spcPts val="0"/>
              </a:spcBef>
              <a:buFontTx/>
              <a:buNone/>
              <a:defRPr sz="1600">
                <a:latin typeface="+mn-lt"/>
                <a:ea typeface="黑体" panose="02010609060101010101" pitchFamily="49" charset="-122"/>
                <a:cs typeface="Arial" panose="020B0604020202020204" pitchFamily="34" charset="0"/>
              </a:defRPr>
            </a:lvl1pPr>
          </a:lstStyle>
          <a:p>
            <a:pPr lvl="0"/>
            <a:r>
              <a:rPr kumimoji="1" lang="en-US" altLang="ja-JP"/>
              <a:t>XXX XX, 20XX</a:t>
            </a:r>
            <a:endParaRPr kumimoji="1" lang="ja-JP" altLang="en-US"/>
          </a:p>
        </p:txBody>
      </p:sp>
      <p:sp>
        <p:nvSpPr>
          <p:cNvPr id="5" name="テキスト プレースホルダー 4"/>
          <p:cNvSpPr>
            <a:spLocks noGrp="1"/>
          </p:cNvSpPr>
          <p:nvPr>
            <p:ph type="body" sz="quarter" idx="19" hasCustomPrompt="1"/>
          </p:nvPr>
        </p:nvSpPr>
        <p:spPr>
          <a:xfrm>
            <a:off x="6306499" y="5640288"/>
            <a:ext cx="4378642" cy="333221"/>
          </a:xfrm>
          <a:prstGeom prst="rect">
            <a:avLst/>
          </a:prstGeom>
        </p:spPr>
        <p:txBody>
          <a:bodyPr/>
          <a:lstStyle>
            <a:lvl1pPr marL="0" indent="0">
              <a:lnSpc>
                <a:spcPct val="100000"/>
              </a:lnSpc>
              <a:buFontTx/>
              <a:buNone/>
              <a:defRPr sz="2000">
                <a:latin typeface="+mn-lt"/>
                <a:ea typeface="黑体" panose="02010609060101010101" pitchFamily="49" charset="-122"/>
                <a:cs typeface="Arial" panose="020B0604020202020204" pitchFamily="34" charset="0"/>
              </a:defRPr>
            </a:lvl1pPr>
          </a:lstStyle>
          <a:p>
            <a:pPr lvl="0"/>
            <a:r>
              <a:rPr kumimoji="1" lang="zh-CN" altLang="en-US"/>
              <a:t>副标题</a:t>
            </a:r>
            <a:endParaRPr kumimoji="1" lang="ja-JP" altLang="en-US"/>
          </a:p>
        </p:txBody>
      </p:sp>
      <p:sp>
        <p:nvSpPr>
          <p:cNvPr id="3" name="タイトル 2"/>
          <p:cNvSpPr>
            <a:spLocks noGrp="1"/>
          </p:cNvSpPr>
          <p:nvPr>
            <p:ph type="title" hasCustomPrompt="1"/>
          </p:nvPr>
        </p:nvSpPr>
        <p:spPr>
          <a:xfrm>
            <a:off x="6305012" y="3870322"/>
            <a:ext cx="5204937" cy="1718155"/>
          </a:xfrm>
          <a:prstGeom prst="rect">
            <a:avLst/>
          </a:prstGeom>
        </p:spPr>
        <p:txBody>
          <a:bodyPr vert="horz"/>
          <a:lstStyle>
            <a:lvl1pPr>
              <a:lnSpc>
                <a:spcPct val="100000"/>
              </a:lnSpc>
              <a:defRPr sz="2800" b="1">
                <a:solidFill>
                  <a:schemeClr val="tx2"/>
                </a:solidFill>
                <a:latin typeface="+mn-lt"/>
                <a:ea typeface="黑体" panose="02010609060101010101" pitchFamily="49" charset="-122"/>
                <a:cs typeface="Arial" panose="020B0604020202020204" pitchFamily="34" charset="0"/>
              </a:defRPr>
            </a:lvl1pPr>
          </a:lstStyle>
          <a:p>
            <a:r>
              <a:rPr kumimoji="1" lang="zh-CN" altLang="en-US"/>
              <a:t>标题</a:t>
            </a:r>
            <a:endParaRPr kumimoji="1" lang="en-US" altLang="ja-JP"/>
          </a:p>
        </p:txBody>
      </p:sp>
    </p:spTree>
    <p:extLst>
      <p:ext uri="{BB962C8B-B14F-4D97-AF65-F5344CB8AC3E}">
        <p14:creationId xmlns:p14="http://schemas.microsoft.com/office/powerpoint/2010/main" val="1053938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ags" Target="../tags/tag23.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image" Target="../media/image1.emf"/><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oleObject" Target="../embeddings/oleObject1.bin"/></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40.xml"/></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45.xml"/><Relationship Id="rId3" Type="http://schemas.openxmlformats.org/officeDocument/2006/relationships/slideLayout" Target="../slideLayouts/slideLayout25.xml"/><Relationship Id="rId7" Type="http://schemas.openxmlformats.org/officeDocument/2006/relationships/theme" Target="../theme/theme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1.emf"/><Relationship Id="rId4" Type="http://schemas.openxmlformats.org/officeDocument/2006/relationships/slideLayout" Target="../slideLayouts/slideLayout26.xml"/><Relationship Id="rId9" Type="http://schemas.openxmlformats.org/officeDocument/2006/relationships/oleObject" Target="../embeddings/oleObject1.bin"/></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5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image" Target="../media/image1.emf"/><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oleObject" Target="../embeddings/oleObject1.bin"/><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tags" Target="../tags/tag59.xml"/><Relationship Id="rId5" Type="http://schemas.openxmlformats.org/officeDocument/2006/relationships/slideLayout" Target="../slideLayouts/slideLayout35.xml"/><Relationship Id="rId10" Type="http://schemas.openxmlformats.org/officeDocument/2006/relationships/theme" Target="../theme/theme7.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2.xml"/><Relationship Id="rId7" Type="http://schemas.openxmlformats.org/officeDocument/2006/relationships/image" Target="../media/image1.emf"/><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oleObject" Target="../embeddings/oleObject1.bin"/><Relationship Id="rId5" Type="http://schemas.openxmlformats.org/officeDocument/2006/relationships/tags" Target="../tags/tag75.xml"/><Relationship Id="rId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F53E16C-6011-49D8-8E0F-30006A7F8759}"/>
              </a:ext>
            </a:extLst>
          </p:cNvPr>
          <p:cNvGraphicFramePr>
            <a:graphicFrameLocks noChangeAspect="1"/>
          </p:cNvGraphicFramePr>
          <p:nvPr>
            <p:custDataLst>
              <p:tags r:id="rId9"/>
            </p:custDataLst>
            <p:extLst>
              <p:ext uri="{D42A27DB-BD31-4B8C-83A1-F6EECF244321}">
                <p14:modId xmlns:p14="http://schemas.microsoft.com/office/powerpoint/2010/main" val="17561489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499" imgH="499" progId="TCLayout.ActiveDocument.1">
                  <p:embed/>
                </p:oleObj>
              </mc:Choice>
              <mc:Fallback>
                <p:oleObj name="think-cell Slide" r:id="rId10" imgW="499" imgH="499" progId="TCLayout.ActiveDocument.1">
                  <p:embed/>
                  <p:pic>
                    <p:nvPicPr>
                      <p:cNvPr id="2" name="Object 1" hidden="1">
                        <a:extLst>
                          <a:ext uri="{FF2B5EF4-FFF2-40B4-BE49-F238E27FC236}">
                            <a16:creationId xmlns:a16="http://schemas.microsoft.com/office/drawing/2014/main" id="{6F53E16C-6011-49D8-8E0F-30006A7F8759}"/>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5" name="Footer Placeholder 4"/>
          <p:cNvSpPr>
            <a:spLocks noGrp="1"/>
          </p:cNvSpPr>
          <p:nvPr>
            <p:ph type="ftr" sz="quarter" idx="3"/>
          </p:nvPr>
        </p:nvSpPr>
        <p:spPr bwMode="gray">
          <a:xfrm>
            <a:off x="384694" y="6387858"/>
            <a:ext cx="929030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3" name="TextBox 8">
            <a:extLst>
              <a:ext uri="{FF2B5EF4-FFF2-40B4-BE49-F238E27FC236}">
                <a16:creationId xmlns:a16="http://schemas.microsoft.com/office/drawing/2014/main" id="{D4B57FE9-B289-12DD-1AC9-0834FF20C7D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4" name="TextBox 10">
            <a:extLst>
              <a:ext uri="{FF2B5EF4-FFF2-40B4-BE49-F238E27FC236}">
                <a16:creationId xmlns:a16="http://schemas.microsoft.com/office/drawing/2014/main" id="{C108577C-3DEB-AA14-E17C-34E0F38521A0}"/>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6" name="TextBox 11">
            <a:extLst>
              <a:ext uri="{FF2B5EF4-FFF2-40B4-BE49-F238E27FC236}">
                <a16:creationId xmlns:a16="http://schemas.microsoft.com/office/drawing/2014/main" id="{A1DBD63B-E6F7-429D-92EC-2CF1EE3F2075}"/>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7" name="TextBox 12">
            <a:extLst>
              <a:ext uri="{FF2B5EF4-FFF2-40B4-BE49-F238E27FC236}">
                <a16:creationId xmlns:a16="http://schemas.microsoft.com/office/drawing/2014/main" id="{820081DB-B040-19E5-D15B-31D1F42976EE}"/>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8" name="TextBox 13">
            <a:extLst>
              <a:ext uri="{FF2B5EF4-FFF2-40B4-BE49-F238E27FC236}">
                <a16:creationId xmlns:a16="http://schemas.microsoft.com/office/drawing/2014/main" id="{47B166C1-D5DA-184A-59FE-9D9FB67DCA04}"/>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9" name="TextBox 15">
            <a:extLst>
              <a:ext uri="{FF2B5EF4-FFF2-40B4-BE49-F238E27FC236}">
                <a16:creationId xmlns:a16="http://schemas.microsoft.com/office/drawing/2014/main" id="{4B982985-AEC3-25F4-3BA2-12613F8E189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2038293768"/>
      </p:ext>
    </p:extLst>
  </p:cSld>
  <p:clrMap bg1="lt1" tx1="dk1" bg2="lt2" tx2="dk2" accent1="accent1" accent2="accent2" accent3="accent3" accent4="accent4" accent5="accent5" accent6="accent6" hlink="hlink" folHlink="folHlink"/>
  <p:sldLayoutIdLst>
    <p:sldLayoutId id="2147483717" r:id="rId1"/>
    <p:sldLayoutId id="2147483818" r:id="rId2"/>
    <p:sldLayoutId id="2147483819" r:id="rId3"/>
    <p:sldLayoutId id="2147483820" r:id="rId4"/>
    <p:sldLayoutId id="2147483826" r:id="rId5"/>
    <p:sldLayoutId id="2147483827" r:id="rId6"/>
    <p:sldLayoutId id="2147483828"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orient="horz" pos="184">
          <p15:clr>
            <a:srgbClr val="F26B43"/>
          </p15:clr>
        </p15:guide>
        <p15:guide id="9" orient="horz" pos="4024">
          <p15:clr>
            <a:srgbClr val="F26B43"/>
          </p15:clr>
        </p15:guide>
        <p15:guide id="10" pos="216">
          <p15:clr>
            <a:srgbClr val="F26B43"/>
          </p15:clr>
        </p15:guide>
        <p15:guide id="11" pos="7456">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F53E16C-6011-49D8-8E0F-30006A7F8759}"/>
              </a:ext>
            </a:extLst>
          </p:cNvPr>
          <p:cNvGraphicFramePr>
            <a:graphicFrameLocks noChangeAspect="1"/>
          </p:cNvGraphicFramePr>
          <p:nvPr>
            <p:custDataLst>
              <p:tags r:id="rId4"/>
            </p:custDataLst>
            <p:extLst>
              <p:ext uri="{D42A27DB-BD31-4B8C-83A1-F6EECF244321}">
                <p14:modId xmlns:p14="http://schemas.microsoft.com/office/powerpoint/2010/main" val="17561489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99" imgH="499" progId="TCLayout.ActiveDocument.1">
                  <p:embed/>
                </p:oleObj>
              </mc:Choice>
              <mc:Fallback>
                <p:oleObj name="think-cell Slide" r:id="rId5" imgW="499" imgH="499" progId="TCLayout.ActiveDocument.1">
                  <p:embed/>
                  <p:pic>
                    <p:nvPicPr>
                      <p:cNvPr id="2" name="Object 1" hidden="1">
                        <a:extLst>
                          <a:ext uri="{FF2B5EF4-FFF2-40B4-BE49-F238E27FC236}">
                            <a16:creationId xmlns:a16="http://schemas.microsoft.com/office/drawing/2014/main" id="{6F53E16C-6011-49D8-8E0F-30006A7F875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Footer Placeholder 4"/>
          <p:cNvSpPr>
            <a:spLocks noGrp="1"/>
          </p:cNvSpPr>
          <p:nvPr>
            <p:ph type="ftr" sz="quarter" idx="3"/>
          </p:nvPr>
        </p:nvSpPr>
        <p:spPr bwMode="gray">
          <a:xfrm>
            <a:off x="384694" y="6387858"/>
            <a:ext cx="929030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缩略词：</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CAP, community-acquired pneumonia,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社区获得性肺炎；</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FDA, Food and Drug Administration,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美国食品和药物管理局</a:t>
            </a:r>
            <a:r>
              <a:rPr kumimoji="0" lang="en-US" altLang="zh-CN"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 </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QIDP, Qualified Infectious Disease Product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备注：*肺炎链球菌（包括多重耐药肺炎链球菌）、金黄色葡萄球菌、流感嗜血杆菌、嗜肺军团菌、肺炎支原体和肺炎衣原体</a:t>
            </a: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3" name="TextBox 8">
            <a:extLst>
              <a:ext uri="{FF2B5EF4-FFF2-40B4-BE49-F238E27FC236}">
                <a16:creationId xmlns:a16="http://schemas.microsoft.com/office/drawing/2014/main" id="{D4B57FE9-B289-12DD-1AC9-0834FF20C7D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4" name="TextBox 10">
            <a:extLst>
              <a:ext uri="{FF2B5EF4-FFF2-40B4-BE49-F238E27FC236}">
                <a16:creationId xmlns:a16="http://schemas.microsoft.com/office/drawing/2014/main" id="{C108577C-3DEB-AA14-E17C-34E0F38521A0}"/>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6" name="TextBox 11">
            <a:extLst>
              <a:ext uri="{FF2B5EF4-FFF2-40B4-BE49-F238E27FC236}">
                <a16:creationId xmlns:a16="http://schemas.microsoft.com/office/drawing/2014/main" id="{A1DBD63B-E6F7-429D-92EC-2CF1EE3F2075}"/>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7" name="TextBox 12">
            <a:extLst>
              <a:ext uri="{FF2B5EF4-FFF2-40B4-BE49-F238E27FC236}">
                <a16:creationId xmlns:a16="http://schemas.microsoft.com/office/drawing/2014/main" id="{820081DB-B040-19E5-D15B-31D1F42976EE}"/>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8" name="TextBox 13">
            <a:extLst>
              <a:ext uri="{FF2B5EF4-FFF2-40B4-BE49-F238E27FC236}">
                <a16:creationId xmlns:a16="http://schemas.microsoft.com/office/drawing/2014/main" id="{47B166C1-D5DA-184A-59FE-9D9FB67DCA04}"/>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9" name="TextBox 15">
            <a:extLst>
              <a:ext uri="{FF2B5EF4-FFF2-40B4-BE49-F238E27FC236}">
                <a16:creationId xmlns:a16="http://schemas.microsoft.com/office/drawing/2014/main" id="{4B982985-AEC3-25F4-3BA2-12613F8E189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1438153817"/>
      </p:ext>
    </p:extLst>
  </p:cSld>
  <p:clrMap bg1="lt1" tx1="dk1" bg2="lt2" tx2="dk2" accent1="accent1" accent2="accent2" accent3="accent3" accent4="accent4" accent5="accent5" accent6="accent6" hlink="hlink" folHlink="folHlink"/>
  <p:sldLayoutIdLst>
    <p:sldLayoutId id="2147483822" r:id="rId1"/>
    <p:sldLayoutId id="2147483823"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orient="horz" pos="184">
          <p15:clr>
            <a:srgbClr val="F26B43"/>
          </p15:clr>
        </p15:guide>
        <p15:guide id="9" orient="horz" pos="4024">
          <p15:clr>
            <a:srgbClr val="F26B43"/>
          </p15:clr>
        </p15:guide>
        <p15:guide id="10" pos="216">
          <p15:clr>
            <a:srgbClr val="F26B43"/>
          </p15:clr>
        </p15:guide>
        <p15:guide id="11" pos="745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F53E16C-6011-49D8-8E0F-30006A7F8759}"/>
              </a:ext>
            </a:extLst>
          </p:cNvPr>
          <p:cNvGraphicFramePr>
            <a:graphicFrameLocks noChangeAspect="1"/>
          </p:cNvGraphicFramePr>
          <p:nvPr>
            <p:custDataLst>
              <p:tags r:id="rId13"/>
            </p:custDataLst>
            <p:extLst>
              <p:ext uri="{D42A27DB-BD31-4B8C-83A1-F6EECF244321}">
                <p14:modId xmlns:p14="http://schemas.microsoft.com/office/powerpoint/2010/main" val="17561489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499" imgH="499" progId="TCLayout.ActiveDocument.1">
                  <p:embed/>
                </p:oleObj>
              </mc:Choice>
              <mc:Fallback>
                <p:oleObj name="think-cell Slide" r:id="rId14" imgW="499" imgH="499" progId="TCLayout.ActiveDocument.1">
                  <p:embed/>
                  <p:pic>
                    <p:nvPicPr>
                      <p:cNvPr id="2" name="Object 1" hidden="1">
                        <a:extLst>
                          <a:ext uri="{FF2B5EF4-FFF2-40B4-BE49-F238E27FC236}">
                            <a16:creationId xmlns:a16="http://schemas.microsoft.com/office/drawing/2014/main" id="{6F53E16C-6011-49D8-8E0F-30006A7F8759}"/>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5" name="Footer Placeholder 4"/>
          <p:cNvSpPr>
            <a:spLocks noGrp="1"/>
          </p:cNvSpPr>
          <p:nvPr>
            <p:ph type="ftr" sz="quarter" idx="3"/>
          </p:nvPr>
        </p:nvSpPr>
        <p:spPr bwMode="gray">
          <a:xfrm>
            <a:off x="384694" y="6387858"/>
            <a:ext cx="929030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3" name="TextBox 8">
            <a:extLst>
              <a:ext uri="{FF2B5EF4-FFF2-40B4-BE49-F238E27FC236}">
                <a16:creationId xmlns:a16="http://schemas.microsoft.com/office/drawing/2014/main" id="{D4B57FE9-B289-12DD-1AC9-0834FF20C7D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4" name="TextBox 10">
            <a:extLst>
              <a:ext uri="{FF2B5EF4-FFF2-40B4-BE49-F238E27FC236}">
                <a16:creationId xmlns:a16="http://schemas.microsoft.com/office/drawing/2014/main" id="{C108577C-3DEB-AA14-E17C-34E0F38521A0}"/>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6" name="TextBox 11">
            <a:extLst>
              <a:ext uri="{FF2B5EF4-FFF2-40B4-BE49-F238E27FC236}">
                <a16:creationId xmlns:a16="http://schemas.microsoft.com/office/drawing/2014/main" id="{A1DBD63B-E6F7-429D-92EC-2CF1EE3F2075}"/>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7" name="TextBox 12">
            <a:extLst>
              <a:ext uri="{FF2B5EF4-FFF2-40B4-BE49-F238E27FC236}">
                <a16:creationId xmlns:a16="http://schemas.microsoft.com/office/drawing/2014/main" id="{820081DB-B040-19E5-D15B-31D1F42976EE}"/>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8" name="TextBox 13">
            <a:extLst>
              <a:ext uri="{FF2B5EF4-FFF2-40B4-BE49-F238E27FC236}">
                <a16:creationId xmlns:a16="http://schemas.microsoft.com/office/drawing/2014/main" id="{47B166C1-D5DA-184A-59FE-9D9FB67DCA04}"/>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9" name="TextBox 15">
            <a:extLst>
              <a:ext uri="{FF2B5EF4-FFF2-40B4-BE49-F238E27FC236}">
                <a16:creationId xmlns:a16="http://schemas.microsoft.com/office/drawing/2014/main" id="{4B982985-AEC3-25F4-3BA2-12613F8E189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83745242"/>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4" r:id="rId3"/>
    <p:sldLayoutId id="2147483845" r:id="rId4"/>
    <p:sldLayoutId id="2147483836" r:id="rId5"/>
    <p:sldLayoutId id="2147483837" r:id="rId6"/>
    <p:sldLayoutId id="2147483839" r:id="rId7"/>
    <p:sldLayoutId id="2147483841" r:id="rId8"/>
    <p:sldLayoutId id="2147483842" r:id="rId9"/>
    <p:sldLayoutId id="2147483843" r:id="rId10"/>
    <p:sldLayoutId id="214748384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orient="horz" pos="184">
          <p15:clr>
            <a:srgbClr val="F26B43"/>
          </p15:clr>
        </p15:guide>
        <p15:guide id="9" orient="horz" pos="4024">
          <p15:clr>
            <a:srgbClr val="F26B43"/>
          </p15:clr>
        </p15:guide>
        <p15:guide id="10" pos="216">
          <p15:clr>
            <a:srgbClr val="F26B43"/>
          </p15:clr>
        </p15:guide>
        <p15:guide id="11" pos="7456">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F53E16C-6011-49D8-8E0F-30006A7F8759}"/>
              </a:ext>
            </a:extLst>
          </p:cNvPr>
          <p:cNvGraphicFramePr>
            <a:graphicFrameLocks noChangeAspect="1"/>
          </p:cNvGraphicFramePr>
          <p:nvPr>
            <p:custDataLst>
              <p:tags r:id="rId4"/>
            </p:custDataLst>
            <p:extLst>
              <p:ext uri="{D42A27DB-BD31-4B8C-83A1-F6EECF244321}">
                <p14:modId xmlns:p14="http://schemas.microsoft.com/office/powerpoint/2010/main" val="17561489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99" imgH="499" progId="TCLayout.ActiveDocument.1">
                  <p:embed/>
                </p:oleObj>
              </mc:Choice>
              <mc:Fallback>
                <p:oleObj name="think-cell Slide" r:id="rId5" imgW="499" imgH="499" progId="TCLayout.ActiveDocument.1">
                  <p:embed/>
                  <p:pic>
                    <p:nvPicPr>
                      <p:cNvPr id="2" name="Object 1" hidden="1">
                        <a:extLst>
                          <a:ext uri="{FF2B5EF4-FFF2-40B4-BE49-F238E27FC236}">
                            <a16:creationId xmlns:a16="http://schemas.microsoft.com/office/drawing/2014/main" id="{6F53E16C-6011-49D8-8E0F-30006A7F875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Footer Placeholder 4"/>
          <p:cNvSpPr>
            <a:spLocks noGrp="1"/>
          </p:cNvSpPr>
          <p:nvPr>
            <p:ph type="ftr" sz="quarter" idx="3"/>
          </p:nvPr>
        </p:nvSpPr>
        <p:spPr bwMode="gray">
          <a:xfrm>
            <a:off x="384694" y="6387858"/>
            <a:ext cx="929030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缩略词：</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CAP, community-acquired pneumonia,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社区获得性肺炎；</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FDA, Food and Drug Administration,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美国食品和药物管理局</a:t>
            </a:r>
            <a:r>
              <a:rPr kumimoji="0" lang="en-US" altLang="zh-CN"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 </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QIDP, Qualified Infectious Disease Product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备注：*肺炎链球菌（包括多重耐药肺炎链球菌）、金黄色葡萄球菌、流感嗜血杆菌、嗜肺军团菌、肺炎支原体和肺炎衣原体</a:t>
            </a: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3" name="TextBox 8">
            <a:extLst>
              <a:ext uri="{FF2B5EF4-FFF2-40B4-BE49-F238E27FC236}">
                <a16:creationId xmlns:a16="http://schemas.microsoft.com/office/drawing/2014/main" id="{D4B57FE9-B289-12DD-1AC9-0834FF20C7D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4" name="TextBox 10">
            <a:extLst>
              <a:ext uri="{FF2B5EF4-FFF2-40B4-BE49-F238E27FC236}">
                <a16:creationId xmlns:a16="http://schemas.microsoft.com/office/drawing/2014/main" id="{C108577C-3DEB-AA14-E17C-34E0F38521A0}"/>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6" name="TextBox 11">
            <a:extLst>
              <a:ext uri="{FF2B5EF4-FFF2-40B4-BE49-F238E27FC236}">
                <a16:creationId xmlns:a16="http://schemas.microsoft.com/office/drawing/2014/main" id="{A1DBD63B-E6F7-429D-92EC-2CF1EE3F2075}"/>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7" name="TextBox 12">
            <a:extLst>
              <a:ext uri="{FF2B5EF4-FFF2-40B4-BE49-F238E27FC236}">
                <a16:creationId xmlns:a16="http://schemas.microsoft.com/office/drawing/2014/main" id="{820081DB-B040-19E5-D15B-31D1F42976EE}"/>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8" name="TextBox 13">
            <a:extLst>
              <a:ext uri="{FF2B5EF4-FFF2-40B4-BE49-F238E27FC236}">
                <a16:creationId xmlns:a16="http://schemas.microsoft.com/office/drawing/2014/main" id="{47B166C1-D5DA-184A-59FE-9D9FB67DCA04}"/>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9" name="TextBox 15">
            <a:extLst>
              <a:ext uri="{FF2B5EF4-FFF2-40B4-BE49-F238E27FC236}">
                <a16:creationId xmlns:a16="http://schemas.microsoft.com/office/drawing/2014/main" id="{4B982985-AEC3-25F4-3BA2-12613F8E189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777988658"/>
      </p:ext>
    </p:extLst>
  </p:cSld>
  <p:clrMap bg1="lt1" tx1="dk1" bg2="lt2" tx2="dk2" accent1="accent1" accent2="accent2" accent3="accent3" accent4="accent4" accent5="accent5" accent6="accent6" hlink="hlink" folHlink="folHlink"/>
  <p:sldLayoutIdLst>
    <p:sldLayoutId id="2147483847" r:id="rId1"/>
    <p:sldLayoutId id="2147483848"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orient="horz" pos="184">
          <p15:clr>
            <a:srgbClr val="F26B43"/>
          </p15:clr>
        </p15:guide>
        <p15:guide id="9" orient="horz" pos="4024">
          <p15:clr>
            <a:srgbClr val="F26B43"/>
          </p15:clr>
        </p15:guide>
        <p15:guide id="10" pos="216">
          <p15:clr>
            <a:srgbClr val="F26B43"/>
          </p15:clr>
        </p15:guide>
        <p15:guide id="11" pos="7456">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F53E16C-6011-49D8-8E0F-30006A7F8759}"/>
              </a:ext>
            </a:extLst>
          </p:cNvPr>
          <p:cNvGraphicFramePr>
            <a:graphicFrameLocks noChangeAspect="1"/>
          </p:cNvGraphicFramePr>
          <p:nvPr>
            <p:custDataLst>
              <p:tags r:id="rId8"/>
            </p:custDataLst>
            <p:extLst>
              <p:ext uri="{D42A27DB-BD31-4B8C-83A1-F6EECF244321}">
                <p14:modId xmlns:p14="http://schemas.microsoft.com/office/powerpoint/2010/main" val="17561489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499" imgH="499" progId="TCLayout.ActiveDocument.1">
                  <p:embed/>
                </p:oleObj>
              </mc:Choice>
              <mc:Fallback>
                <p:oleObj name="think-cell Slide" r:id="rId9" imgW="499" imgH="499" progId="TCLayout.ActiveDocument.1">
                  <p:embed/>
                  <p:pic>
                    <p:nvPicPr>
                      <p:cNvPr id="2" name="Object 1" hidden="1">
                        <a:extLst>
                          <a:ext uri="{FF2B5EF4-FFF2-40B4-BE49-F238E27FC236}">
                            <a16:creationId xmlns:a16="http://schemas.microsoft.com/office/drawing/2014/main" id="{6F53E16C-6011-49D8-8E0F-30006A7F8759}"/>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5" name="Footer Placeholder 4"/>
          <p:cNvSpPr>
            <a:spLocks noGrp="1"/>
          </p:cNvSpPr>
          <p:nvPr>
            <p:ph type="ftr" sz="quarter" idx="3"/>
          </p:nvPr>
        </p:nvSpPr>
        <p:spPr bwMode="gray">
          <a:xfrm>
            <a:off x="384694" y="6387858"/>
            <a:ext cx="929030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3" name="TextBox 8">
            <a:extLst>
              <a:ext uri="{FF2B5EF4-FFF2-40B4-BE49-F238E27FC236}">
                <a16:creationId xmlns:a16="http://schemas.microsoft.com/office/drawing/2014/main" id="{D4B57FE9-B289-12DD-1AC9-0834FF20C7D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4" name="TextBox 10">
            <a:extLst>
              <a:ext uri="{FF2B5EF4-FFF2-40B4-BE49-F238E27FC236}">
                <a16:creationId xmlns:a16="http://schemas.microsoft.com/office/drawing/2014/main" id="{C108577C-3DEB-AA14-E17C-34E0F38521A0}"/>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6" name="TextBox 11">
            <a:extLst>
              <a:ext uri="{FF2B5EF4-FFF2-40B4-BE49-F238E27FC236}">
                <a16:creationId xmlns:a16="http://schemas.microsoft.com/office/drawing/2014/main" id="{A1DBD63B-E6F7-429D-92EC-2CF1EE3F2075}"/>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7" name="TextBox 12">
            <a:extLst>
              <a:ext uri="{FF2B5EF4-FFF2-40B4-BE49-F238E27FC236}">
                <a16:creationId xmlns:a16="http://schemas.microsoft.com/office/drawing/2014/main" id="{820081DB-B040-19E5-D15B-31D1F42976EE}"/>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8" name="TextBox 13">
            <a:extLst>
              <a:ext uri="{FF2B5EF4-FFF2-40B4-BE49-F238E27FC236}">
                <a16:creationId xmlns:a16="http://schemas.microsoft.com/office/drawing/2014/main" id="{47B166C1-D5DA-184A-59FE-9D9FB67DCA04}"/>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9" name="TextBox 15">
            <a:extLst>
              <a:ext uri="{FF2B5EF4-FFF2-40B4-BE49-F238E27FC236}">
                <a16:creationId xmlns:a16="http://schemas.microsoft.com/office/drawing/2014/main" id="{4B982985-AEC3-25F4-3BA2-12613F8E189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2805916927"/>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7"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orient="horz" pos="184">
          <p15:clr>
            <a:srgbClr val="F26B43"/>
          </p15:clr>
        </p15:guide>
        <p15:guide id="9" orient="horz" pos="4024">
          <p15:clr>
            <a:srgbClr val="F26B43"/>
          </p15:clr>
        </p15:guide>
        <p15:guide id="10" pos="216">
          <p15:clr>
            <a:srgbClr val="F26B43"/>
          </p15:clr>
        </p15:guide>
        <p15:guide id="11" pos="7456">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F53E16C-6011-49D8-8E0F-30006A7F8759}"/>
              </a:ext>
            </a:extLst>
          </p:cNvPr>
          <p:cNvGraphicFramePr>
            <a:graphicFrameLocks noChangeAspect="1"/>
          </p:cNvGraphicFramePr>
          <p:nvPr>
            <p:custDataLst>
              <p:tags r:id="rId4"/>
            </p:custDataLst>
            <p:extLst>
              <p:ext uri="{D42A27DB-BD31-4B8C-83A1-F6EECF244321}">
                <p14:modId xmlns:p14="http://schemas.microsoft.com/office/powerpoint/2010/main" val="17561489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99" imgH="499" progId="TCLayout.ActiveDocument.1">
                  <p:embed/>
                </p:oleObj>
              </mc:Choice>
              <mc:Fallback>
                <p:oleObj name="think-cell Slide" r:id="rId5" imgW="499" imgH="499" progId="TCLayout.ActiveDocument.1">
                  <p:embed/>
                  <p:pic>
                    <p:nvPicPr>
                      <p:cNvPr id="2" name="Object 1" hidden="1">
                        <a:extLst>
                          <a:ext uri="{FF2B5EF4-FFF2-40B4-BE49-F238E27FC236}">
                            <a16:creationId xmlns:a16="http://schemas.microsoft.com/office/drawing/2014/main" id="{6F53E16C-6011-49D8-8E0F-30006A7F875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Footer Placeholder 4"/>
          <p:cNvSpPr>
            <a:spLocks noGrp="1"/>
          </p:cNvSpPr>
          <p:nvPr>
            <p:ph type="ftr" sz="quarter" idx="3"/>
          </p:nvPr>
        </p:nvSpPr>
        <p:spPr bwMode="gray">
          <a:xfrm>
            <a:off x="384694" y="6387858"/>
            <a:ext cx="929030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缩略词：</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CAP, community-acquired pneumonia,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社区获得性肺炎；</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FDA, Food and Drug Administration,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美国食品和药物管理局</a:t>
            </a:r>
            <a:r>
              <a:rPr kumimoji="0" lang="en-US" altLang="zh-CN"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 </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QIDP, Qualified Infectious Disease Product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备注：*肺炎链球菌（包括多重耐药肺炎链球菌）、金黄色葡萄球菌、流感嗜血杆菌、嗜肺军团菌、肺炎支原体和肺炎衣原体</a:t>
            </a: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3" name="TextBox 8">
            <a:extLst>
              <a:ext uri="{FF2B5EF4-FFF2-40B4-BE49-F238E27FC236}">
                <a16:creationId xmlns:a16="http://schemas.microsoft.com/office/drawing/2014/main" id="{D4B57FE9-B289-12DD-1AC9-0834FF20C7D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4" name="TextBox 10">
            <a:extLst>
              <a:ext uri="{FF2B5EF4-FFF2-40B4-BE49-F238E27FC236}">
                <a16:creationId xmlns:a16="http://schemas.microsoft.com/office/drawing/2014/main" id="{C108577C-3DEB-AA14-E17C-34E0F38521A0}"/>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6" name="TextBox 11">
            <a:extLst>
              <a:ext uri="{FF2B5EF4-FFF2-40B4-BE49-F238E27FC236}">
                <a16:creationId xmlns:a16="http://schemas.microsoft.com/office/drawing/2014/main" id="{A1DBD63B-E6F7-429D-92EC-2CF1EE3F2075}"/>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7" name="TextBox 12">
            <a:extLst>
              <a:ext uri="{FF2B5EF4-FFF2-40B4-BE49-F238E27FC236}">
                <a16:creationId xmlns:a16="http://schemas.microsoft.com/office/drawing/2014/main" id="{820081DB-B040-19E5-D15B-31D1F42976EE}"/>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8" name="TextBox 13">
            <a:extLst>
              <a:ext uri="{FF2B5EF4-FFF2-40B4-BE49-F238E27FC236}">
                <a16:creationId xmlns:a16="http://schemas.microsoft.com/office/drawing/2014/main" id="{47B166C1-D5DA-184A-59FE-9D9FB67DCA04}"/>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9" name="TextBox 15">
            <a:extLst>
              <a:ext uri="{FF2B5EF4-FFF2-40B4-BE49-F238E27FC236}">
                <a16:creationId xmlns:a16="http://schemas.microsoft.com/office/drawing/2014/main" id="{4B982985-AEC3-25F4-3BA2-12613F8E189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1350526797"/>
      </p:ext>
    </p:extLst>
  </p:cSld>
  <p:clrMap bg1="lt1" tx1="dk1" bg2="lt2" tx2="dk2" accent1="accent1" accent2="accent2" accent3="accent3" accent4="accent4" accent5="accent5" accent6="accent6" hlink="hlink" folHlink="folHlink"/>
  <p:sldLayoutIdLst>
    <p:sldLayoutId id="2147483859" r:id="rId1"/>
    <p:sldLayoutId id="2147483860"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orient="horz" pos="184">
          <p15:clr>
            <a:srgbClr val="F26B43"/>
          </p15:clr>
        </p15:guide>
        <p15:guide id="9" orient="horz" pos="4024">
          <p15:clr>
            <a:srgbClr val="F26B43"/>
          </p15:clr>
        </p15:guide>
        <p15:guide id="10" pos="216">
          <p15:clr>
            <a:srgbClr val="F26B43"/>
          </p15:clr>
        </p15:guide>
        <p15:guide id="11" pos="7456">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F53E16C-6011-49D8-8E0F-30006A7F8759}"/>
              </a:ext>
            </a:extLst>
          </p:cNvPr>
          <p:cNvGraphicFramePr>
            <a:graphicFrameLocks noChangeAspect="1"/>
          </p:cNvGraphicFramePr>
          <p:nvPr>
            <p:custDataLst>
              <p:tags r:id="rId11"/>
            </p:custDataLst>
            <p:extLst>
              <p:ext uri="{D42A27DB-BD31-4B8C-83A1-F6EECF244321}">
                <p14:modId xmlns:p14="http://schemas.microsoft.com/office/powerpoint/2010/main" val="17561489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2" imgW="499" imgH="499" progId="TCLayout.ActiveDocument.1">
                  <p:embed/>
                </p:oleObj>
              </mc:Choice>
              <mc:Fallback>
                <p:oleObj name="think-cell Slide" r:id="rId12" imgW="499" imgH="499" progId="TCLayout.ActiveDocument.1">
                  <p:embed/>
                  <p:pic>
                    <p:nvPicPr>
                      <p:cNvPr id="2" name="Object 1" hidden="1">
                        <a:extLst>
                          <a:ext uri="{FF2B5EF4-FFF2-40B4-BE49-F238E27FC236}">
                            <a16:creationId xmlns:a16="http://schemas.microsoft.com/office/drawing/2014/main" id="{6F53E16C-6011-49D8-8E0F-30006A7F8759}"/>
                          </a:ext>
                        </a:extLst>
                      </p:cNvPr>
                      <p:cNvPicPr/>
                      <p:nvPr/>
                    </p:nvPicPr>
                    <p:blipFill>
                      <a:blip r:embed="rId13"/>
                      <a:stretch>
                        <a:fillRect/>
                      </a:stretch>
                    </p:blipFill>
                    <p:spPr>
                      <a:xfrm>
                        <a:off x="1588" y="1588"/>
                        <a:ext cx="1588" cy="1588"/>
                      </a:xfrm>
                      <a:prstGeom prst="rect">
                        <a:avLst/>
                      </a:prstGeom>
                    </p:spPr>
                  </p:pic>
                </p:oleObj>
              </mc:Fallback>
            </mc:AlternateContent>
          </a:graphicData>
        </a:graphic>
      </p:graphicFrame>
      <p:sp>
        <p:nvSpPr>
          <p:cNvPr id="5" name="Footer Placeholder 4"/>
          <p:cNvSpPr>
            <a:spLocks noGrp="1"/>
          </p:cNvSpPr>
          <p:nvPr>
            <p:ph type="ftr" sz="quarter" idx="3"/>
          </p:nvPr>
        </p:nvSpPr>
        <p:spPr bwMode="gray">
          <a:xfrm>
            <a:off x="384694" y="6387858"/>
            <a:ext cx="929030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3" name="TextBox 8">
            <a:extLst>
              <a:ext uri="{FF2B5EF4-FFF2-40B4-BE49-F238E27FC236}">
                <a16:creationId xmlns:a16="http://schemas.microsoft.com/office/drawing/2014/main" id="{D4B57FE9-B289-12DD-1AC9-0834FF20C7D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4" name="TextBox 10">
            <a:extLst>
              <a:ext uri="{FF2B5EF4-FFF2-40B4-BE49-F238E27FC236}">
                <a16:creationId xmlns:a16="http://schemas.microsoft.com/office/drawing/2014/main" id="{C108577C-3DEB-AA14-E17C-34E0F38521A0}"/>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6" name="TextBox 11">
            <a:extLst>
              <a:ext uri="{FF2B5EF4-FFF2-40B4-BE49-F238E27FC236}">
                <a16:creationId xmlns:a16="http://schemas.microsoft.com/office/drawing/2014/main" id="{A1DBD63B-E6F7-429D-92EC-2CF1EE3F2075}"/>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7" name="TextBox 12">
            <a:extLst>
              <a:ext uri="{FF2B5EF4-FFF2-40B4-BE49-F238E27FC236}">
                <a16:creationId xmlns:a16="http://schemas.microsoft.com/office/drawing/2014/main" id="{820081DB-B040-19E5-D15B-31D1F42976EE}"/>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8" name="TextBox 13">
            <a:extLst>
              <a:ext uri="{FF2B5EF4-FFF2-40B4-BE49-F238E27FC236}">
                <a16:creationId xmlns:a16="http://schemas.microsoft.com/office/drawing/2014/main" id="{47B166C1-D5DA-184A-59FE-9D9FB67DCA04}"/>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9" name="TextBox 15">
            <a:extLst>
              <a:ext uri="{FF2B5EF4-FFF2-40B4-BE49-F238E27FC236}">
                <a16:creationId xmlns:a16="http://schemas.microsoft.com/office/drawing/2014/main" id="{4B982985-AEC3-25F4-3BA2-12613F8E189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1125224339"/>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orient="horz" pos="184">
          <p15:clr>
            <a:srgbClr val="F26B43"/>
          </p15:clr>
        </p15:guide>
        <p15:guide id="9" orient="horz" pos="4024">
          <p15:clr>
            <a:srgbClr val="F26B43"/>
          </p15:clr>
        </p15:guide>
        <p15:guide id="10" pos="216">
          <p15:clr>
            <a:srgbClr val="F26B43"/>
          </p15:clr>
        </p15:guide>
        <p15:guide id="11" pos="7456">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F53E16C-6011-49D8-8E0F-30006A7F8759}"/>
              </a:ext>
            </a:extLst>
          </p:cNvPr>
          <p:cNvGraphicFramePr>
            <a:graphicFrameLocks noChangeAspect="1"/>
          </p:cNvGraphicFramePr>
          <p:nvPr>
            <p:custDataLst>
              <p:tags r:id="rId5"/>
            </p:custDataLst>
            <p:extLst>
              <p:ext uri="{D42A27DB-BD31-4B8C-83A1-F6EECF244321}">
                <p14:modId xmlns:p14="http://schemas.microsoft.com/office/powerpoint/2010/main" val="17561489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499" imgH="499" progId="TCLayout.ActiveDocument.1">
                  <p:embed/>
                </p:oleObj>
              </mc:Choice>
              <mc:Fallback>
                <p:oleObj name="think-cell Slide" r:id="rId6" imgW="499" imgH="499" progId="TCLayout.ActiveDocument.1">
                  <p:embed/>
                  <p:pic>
                    <p:nvPicPr>
                      <p:cNvPr id="2" name="Object 1" hidden="1">
                        <a:extLst>
                          <a:ext uri="{FF2B5EF4-FFF2-40B4-BE49-F238E27FC236}">
                            <a16:creationId xmlns:a16="http://schemas.microsoft.com/office/drawing/2014/main" id="{6F53E16C-6011-49D8-8E0F-30006A7F8759}"/>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Footer Placeholder 4"/>
          <p:cNvSpPr>
            <a:spLocks noGrp="1"/>
          </p:cNvSpPr>
          <p:nvPr>
            <p:ph type="ftr" sz="quarter" idx="3"/>
          </p:nvPr>
        </p:nvSpPr>
        <p:spPr bwMode="gray">
          <a:xfrm>
            <a:off x="384694" y="6387858"/>
            <a:ext cx="929030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缩略词：</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CAP, community-acquired pneumonia,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社区获得性肺炎；</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FDA, Food and Drug Administration,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美国食品和药物管理局</a:t>
            </a:r>
            <a:r>
              <a:rPr kumimoji="0" lang="en-US" altLang="zh-CN"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 </a:t>
            </a:r>
            <a:r>
              <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QIDP, Qualified Infectious Disease Product </a:t>
            </a:r>
            <a:r>
              <a:rPr kumimoji="0" lang="zh-CN" alt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rPr>
              <a:t>备注：*肺炎链球菌（包括多重耐药肺炎链球菌）、金黄色葡萄球菌、流感嗜血杆菌、嗜肺军团菌、肺炎支原体和肺炎衣原体</a:t>
            </a:r>
            <a:endParaRPr kumimoji="0" lang="en-US" sz="800" b="0" i="0" u="none" strike="noStrike" kern="1200" cap="none" spc="0" normalizeH="0" baseline="0" noProof="0">
              <a:ln>
                <a:noFill/>
              </a:ln>
              <a:solidFill>
                <a:srgbClr val="2B3A42"/>
              </a:solidFill>
              <a:effectLst/>
              <a:uLnTx/>
              <a:uFillTx/>
              <a:latin typeface="Arial Narrow" panose="020B0606020202030204" pitchFamily="34" charset="0"/>
              <a:ea typeface="微软雅黑"/>
              <a:cs typeface="+mn-cs"/>
            </a:endParaRPr>
          </a:p>
        </p:txBody>
      </p:sp>
      <p:sp>
        <p:nvSpPr>
          <p:cNvPr id="3" name="TextBox 8">
            <a:extLst>
              <a:ext uri="{FF2B5EF4-FFF2-40B4-BE49-F238E27FC236}">
                <a16:creationId xmlns:a16="http://schemas.microsoft.com/office/drawing/2014/main" id="{D4B57FE9-B289-12DD-1AC9-0834FF20C7D2}"/>
              </a:ext>
            </a:extLst>
          </p:cNvPr>
          <p:cNvSpPr txBox="1"/>
          <p:nvPr userDrawn="1"/>
        </p:nvSpPr>
        <p:spPr>
          <a:xfrm>
            <a:off x="12296993" y="457200"/>
            <a:ext cx="679395" cy="560163"/>
          </a:xfrm>
          <a:prstGeom prst="rect">
            <a:avLst/>
          </a:prstGeom>
          <a:solidFill>
            <a:srgbClr val="CCE5D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4" name="TextBox 10">
            <a:extLst>
              <a:ext uri="{FF2B5EF4-FFF2-40B4-BE49-F238E27FC236}">
                <a16:creationId xmlns:a16="http://schemas.microsoft.com/office/drawing/2014/main" id="{C108577C-3DEB-AA14-E17C-34E0F38521A0}"/>
              </a:ext>
            </a:extLst>
          </p:cNvPr>
          <p:cNvSpPr txBox="1"/>
          <p:nvPr userDrawn="1"/>
        </p:nvSpPr>
        <p:spPr>
          <a:xfrm>
            <a:off x="12296993" y="1687822"/>
            <a:ext cx="679395" cy="560163"/>
          </a:xfrm>
          <a:prstGeom prst="rect">
            <a:avLst/>
          </a:prstGeom>
          <a:solidFill>
            <a:srgbClr val="017A5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6" name="TextBox 11">
            <a:extLst>
              <a:ext uri="{FF2B5EF4-FFF2-40B4-BE49-F238E27FC236}">
                <a16:creationId xmlns:a16="http://schemas.microsoft.com/office/drawing/2014/main" id="{A1DBD63B-E6F7-429D-92EC-2CF1EE3F2075}"/>
              </a:ext>
            </a:extLst>
          </p:cNvPr>
          <p:cNvSpPr txBox="1"/>
          <p:nvPr userDrawn="1"/>
        </p:nvSpPr>
        <p:spPr>
          <a:xfrm>
            <a:off x="12296993" y="1072511"/>
            <a:ext cx="679395" cy="560163"/>
          </a:xfrm>
          <a:prstGeom prst="rect">
            <a:avLst/>
          </a:prstGeom>
          <a:solidFill>
            <a:srgbClr val="78A79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7" name="TextBox 12">
            <a:extLst>
              <a:ext uri="{FF2B5EF4-FFF2-40B4-BE49-F238E27FC236}">
                <a16:creationId xmlns:a16="http://schemas.microsoft.com/office/drawing/2014/main" id="{820081DB-B040-19E5-D15B-31D1F42976EE}"/>
              </a:ext>
            </a:extLst>
          </p:cNvPr>
          <p:cNvSpPr txBox="1"/>
          <p:nvPr userDrawn="1"/>
        </p:nvSpPr>
        <p:spPr>
          <a:xfrm>
            <a:off x="12296993" y="2303133"/>
            <a:ext cx="679395" cy="560163"/>
          </a:xfrm>
          <a:prstGeom prst="rect">
            <a:avLst/>
          </a:prstGeom>
          <a:solidFill>
            <a:srgbClr val="4BA89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8" name="TextBox 13">
            <a:extLst>
              <a:ext uri="{FF2B5EF4-FFF2-40B4-BE49-F238E27FC236}">
                <a16:creationId xmlns:a16="http://schemas.microsoft.com/office/drawing/2014/main" id="{47B166C1-D5DA-184A-59FE-9D9FB67DCA04}"/>
              </a:ext>
            </a:extLst>
          </p:cNvPr>
          <p:cNvSpPr txBox="1"/>
          <p:nvPr userDrawn="1"/>
        </p:nvSpPr>
        <p:spPr>
          <a:xfrm>
            <a:off x="12296993" y="2918444"/>
            <a:ext cx="679395" cy="560163"/>
          </a:xfrm>
          <a:prstGeom prst="rect">
            <a:avLst/>
          </a:prstGeom>
          <a:solidFill>
            <a:srgbClr val="A5D3C8"/>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
        <p:nvSpPr>
          <p:cNvPr id="9" name="TextBox 15">
            <a:extLst>
              <a:ext uri="{FF2B5EF4-FFF2-40B4-BE49-F238E27FC236}">
                <a16:creationId xmlns:a16="http://schemas.microsoft.com/office/drawing/2014/main" id="{4B982985-AEC3-25F4-3BA2-12613F8E189A}"/>
              </a:ext>
            </a:extLst>
          </p:cNvPr>
          <p:cNvSpPr txBox="1"/>
          <p:nvPr userDrawn="1"/>
        </p:nvSpPr>
        <p:spPr>
          <a:xfrm>
            <a:off x="12296993" y="3533757"/>
            <a:ext cx="679395" cy="560163"/>
          </a:xfrm>
          <a:prstGeom prst="rect">
            <a:avLst/>
          </a:prstGeom>
          <a:solidFill>
            <a:srgbClr val="E4F2EE"/>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455F51"/>
              </a:solidFill>
              <a:effectLst/>
              <a:uLnTx/>
              <a:uFillTx/>
              <a:latin typeface="Arial"/>
              <a:ea typeface="微软雅黑"/>
              <a:cs typeface="+mn-cs"/>
            </a:endParaRPr>
          </a:p>
        </p:txBody>
      </p:sp>
    </p:spTree>
    <p:extLst>
      <p:ext uri="{BB962C8B-B14F-4D97-AF65-F5344CB8AC3E}">
        <p14:creationId xmlns:p14="http://schemas.microsoft.com/office/powerpoint/2010/main" val="3285387239"/>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orient="horz" pos="184">
          <p15:clr>
            <a:srgbClr val="F26B43"/>
          </p15:clr>
        </p15:guide>
        <p15:guide id="9" orient="horz" pos="4024">
          <p15:clr>
            <a:srgbClr val="F26B43"/>
          </p15:clr>
        </p15:guide>
        <p15:guide id="10" pos="216">
          <p15:clr>
            <a:srgbClr val="F26B43"/>
          </p15:clr>
        </p15:guide>
        <p15:guide id="11" pos="745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1.xml"/><Relationship Id="rId1" Type="http://schemas.openxmlformats.org/officeDocument/2006/relationships/tags" Target="../tags/tag82.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notesSlide" Target="../notesSlides/notesSlide8.xml"/><Relationship Id="rId7" Type="http://schemas.openxmlformats.org/officeDocument/2006/relationships/image" Target="../media/image11.png"/><Relationship Id="rId2" Type="http://schemas.openxmlformats.org/officeDocument/2006/relationships/slideLayout" Target="../slideLayouts/slideLayout13.xml"/><Relationship Id="rId1" Type="http://schemas.openxmlformats.org/officeDocument/2006/relationships/tags" Target="../tags/tag106.xml"/><Relationship Id="rId6" Type="http://schemas.openxmlformats.org/officeDocument/2006/relationships/image" Target="../media/image10.png"/><Relationship Id="rId5" Type="http://schemas.openxmlformats.org/officeDocument/2006/relationships/image" Target="../media/image9.emf"/><Relationship Id="rId10" Type="http://schemas.microsoft.com/office/2007/relationships/hdphoto" Target="../media/hdphoto2.wdp"/><Relationship Id="rId4" Type="http://schemas.openxmlformats.org/officeDocument/2006/relationships/oleObject" Target="../embeddings/oleObject14.bin"/><Relationship Id="rId9"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2.xml"/><Relationship Id="rId1" Type="http://schemas.openxmlformats.org/officeDocument/2006/relationships/tags" Target="../tags/tag107.xml"/><Relationship Id="rId5" Type="http://schemas.openxmlformats.org/officeDocument/2006/relationships/image" Target="../media/image9.emf"/><Relationship Id="rId4" Type="http://schemas.openxmlformats.org/officeDocument/2006/relationships/oleObject" Target="../embeddings/oleObject15.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tags" Target="../tags/tag83.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84.xml"/><Relationship Id="rId5" Type="http://schemas.openxmlformats.org/officeDocument/2006/relationships/image" Target="../media/image3.emf"/><Relationship Id="rId4"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85.xml"/><Relationship Id="rId5" Type="http://schemas.openxmlformats.org/officeDocument/2006/relationships/image" Target="../media/image3.emf"/><Relationship Id="rId4" Type="http://schemas.openxmlformats.org/officeDocument/2006/relationships/oleObject" Target="../embeddings/oleObject8.bin"/></Relationships>
</file>

<file path=ppt/slides/_rels/slide5.xml.rels><?xml version="1.0" encoding="UTF-8" standalone="yes"?>
<Relationships xmlns="http://schemas.openxmlformats.org/package/2006/relationships"><Relationship Id="rId8" Type="http://schemas.openxmlformats.org/officeDocument/2006/relationships/tags" Target="../tags/tag93.xml"/><Relationship Id="rId13" Type="http://schemas.openxmlformats.org/officeDocument/2006/relationships/tags" Target="../tags/tag98.xml"/><Relationship Id="rId18" Type="http://schemas.openxmlformats.org/officeDocument/2006/relationships/oleObject" Target="../embeddings/oleObject9.bin"/><Relationship Id="rId3" Type="http://schemas.openxmlformats.org/officeDocument/2006/relationships/tags" Target="../tags/tag88.xml"/><Relationship Id="rId21" Type="http://schemas.openxmlformats.org/officeDocument/2006/relationships/image" Target="../media/image5.png"/><Relationship Id="rId7" Type="http://schemas.openxmlformats.org/officeDocument/2006/relationships/tags" Target="../tags/tag92.xml"/><Relationship Id="rId12" Type="http://schemas.openxmlformats.org/officeDocument/2006/relationships/tags" Target="../tags/tag97.xml"/><Relationship Id="rId17" Type="http://schemas.openxmlformats.org/officeDocument/2006/relationships/notesSlide" Target="../notesSlides/notesSlide3.xml"/><Relationship Id="rId2" Type="http://schemas.openxmlformats.org/officeDocument/2006/relationships/tags" Target="../tags/tag87.xml"/><Relationship Id="rId16" Type="http://schemas.openxmlformats.org/officeDocument/2006/relationships/slideLayout" Target="../slideLayouts/slideLayout13.xml"/><Relationship Id="rId20" Type="http://schemas.openxmlformats.org/officeDocument/2006/relationships/chart" Target="../charts/chart1.xml"/><Relationship Id="rId1" Type="http://schemas.openxmlformats.org/officeDocument/2006/relationships/tags" Target="../tags/tag86.xml"/><Relationship Id="rId6" Type="http://schemas.openxmlformats.org/officeDocument/2006/relationships/tags" Target="../tags/tag91.xml"/><Relationship Id="rId11" Type="http://schemas.openxmlformats.org/officeDocument/2006/relationships/tags" Target="../tags/tag96.xml"/><Relationship Id="rId5" Type="http://schemas.openxmlformats.org/officeDocument/2006/relationships/tags" Target="../tags/tag90.xml"/><Relationship Id="rId15" Type="http://schemas.openxmlformats.org/officeDocument/2006/relationships/tags" Target="../tags/tag100.xml"/><Relationship Id="rId10" Type="http://schemas.openxmlformats.org/officeDocument/2006/relationships/tags" Target="../tags/tag95.xml"/><Relationship Id="rId19" Type="http://schemas.openxmlformats.org/officeDocument/2006/relationships/image" Target="../media/image3.emf"/><Relationship Id="rId4" Type="http://schemas.openxmlformats.org/officeDocument/2006/relationships/tags" Target="../tags/tag89.xml"/><Relationship Id="rId9" Type="http://schemas.openxmlformats.org/officeDocument/2006/relationships/tags" Target="../tags/tag94.xml"/><Relationship Id="rId14" Type="http://schemas.openxmlformats.org/officeDocument/2006/relationships/tags" Target="../tags/tag99.xml"/><Relationship Id="rId22"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4.xml"/><Relationship Id="rId1" Type="http://schemas.openxmlformats.org/officeDocument/2006/relationships/tags" Target="../tags/tag101.xml"/><Relationship Id="rId6" Type="http://schemas.openxmlformats.org/officeDocument/2006/relationships/image" Target="../media/image6.png"/><Relationship Id="rId5" Type="http://schemas.openxmlformats.org/officeDocument/2006/relationships/image" Target="../media/image3.emf"/><Relationship Id="rId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chart" Target="../charts/chart2.xml"/><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image" Target="../media/image7.emf"/><Relationship Id="rId5" Type="http://schemas.openxmlformats.org/officeDocument/2006/relationships/oleObject" Target="../embeddings/oleObject11.bin"/><Relationship Id="rId4"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104.xml"/><Relationship Id="rId6" Type="http://schemas.openxmlformats.org/officeDocument/2006/relationships/image" Target="../media/image8.png"/><Relationship Id="rId5" Type="http://schemas.openxmlformats.org/officeDocument/2006/relationships/image" Target="../media/image3.emf"/><Relationship Id="rId4"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105.xml"/><Relationship Id="rId5" Type="http://schemas.openxmlformats.org/officeDocument/2006/relationships/image" Target="../media/image9.emf"/><Relationship Id="rId4" Type="http://schemas.openxmlformats.org/officeDocument/2006/relationships/oleObject" Target="../embeddings/oleObject1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E30EA458-4C4C-7985-9330-A67CCC31A52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6" imgH="428" progId="TCLayout.ActiveDocument.1">
                  <p:embed/>
                </p:oleObj>
              </mc:Choice>
              <mc:Fallback>
                <p:oleObj name="think-cell Slide" r:id="rId3" imgW="426" imgH="428" progId="TCLayout.ActiveDocument.1">
                  <p:embed/>
                  <p:pic>
                    <p:nvPicPr>
                      <p:cNvPr id="2" name="think-cell data - do not delete" hidden="1">
                        <a:extLst>
                          <a:ext uri="{FF2B5EF4-FFF2-40B4-BE49-F238E27FC236}">
                            <a16:creationId xmlns:a16="http://schemas.microsoft.com/office/drawing/2014/main" id="{E30EA458-4C4C-7985-9330-A67CCC31A52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5">
            <a:extLst>
              <a:ext uri="{FF2B5EF4-FFF2-40B4-BE49-F238E27FC236}">
                <a16:creationId xmlns:a16="http://schemas.microsoft.com/office/drawing/2014/main" id="{EB634A1D-DEC9-DE55-2B8D-7EF51548C396}"/>
              </a:ext>
            </a:extLst>
          </p:cNvPr>
          <p:cNvSpPr txBox="1">
            <a:spLocks/>
          </p:cNvSpPr>
          <p:nvPr/>
        </p:nvSpPr>
        <p:spPr>
          <a:xfrm>
            <a:off x="279667" y="2657551"/>
            <a:ext cx="10178994" cy="537469"/>
          </a:xfrm>
          <a:prstGeom prst="rect">
            <a:avLst/>
          </a:prstGeom>
          <a:noFill/>
          <a:ln>
            <a:noFill/>
          </a:ln>
        </p:spPr>
        <p:txBody>
          <a:bodyPr vert="horz">
            <a:noAutofit/>
          </a:bodyPr>
          <a:lstStyle>
            <a:lvl1pPr algn="l" defTabSz="914400" rtl="0" eaLnBrk="1" latinLnBrk="0" hangingPunct="1">
              <a:lnSpc>
                <a:spcPct val="100000"/>
              </a:lnSpc>
              <a:spcBef>
                <a:spcPct val="0"/>
              </a:spcBef>
              <a:buNone/>
              <a:defRPr kumimoji="1" sz="2800" b="1" kern="1200">
                <a:solidFill>
                  <a:schemeClr val="tx2"/>
                </a:solidFill>
                <a:latin typeface="+mn-lt"/>
                <a:ea typeface="黑体" panose="02010609060101010101" pitchFamily="49" charset="-122"/>
                <a:cs typeface="Arial" panose="020B0604020202020204" pitchFamily="34" charset="0"/>
              </a:defRPr>
            </a:lvl1pPr>
          </a:lstStyle>
          <a:p>
            <a:pPr marL="0" marR="0" lvl="0" indent="0" algn="l" defTabSz="914400" rtl="0" eaLnBrk="1" fontAlgn="auto" latinLnBrk="0" hangingPunct="1">
              <a:lnSpc>
                <a:spcPct val="100000"/>
              </a:lnSpc>
              <a:spcBef>
                <a:spcPts val="1800"/>
              </a:spcBef>
              <a:spcAft>
                <a:spcPts val="0"/>
              </a:spcAft>
              <a:buClrTx/>
              <a:buSzTx/>
              <a:buFontTx/>
              <a:buNone/>
              <a:tabLst/>
              <a:defRPr/>
            </a:pPr>
            <a:r>
              <a:rPr kumimoji="1" lang="zh-CN" altLang="en-US" sz="40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panose="020B0604020202020204" pitchFamily="34" charset="0"/>
              </a:rPr>
              <a:t>醋酸来法莫林片</a:t>
            </a:r>
          </a:p>
        </p:txBody>
      </p:sp>
      <p:sp>
        <p:nvSpPr>
          <p:cNvPr id="4" name="Subtitle 3">
            <a:extLst>
              <a:ext uri="{FF2B5EF4-FFF2-40B4-BE49-F238E27FC236}">
                <a16:creationId xmlns:a16="http://schemas.microsoft.com/office/drawing/2014/main" id="{81EF502F-C0E0-D951-25C2-A799DA691F8C}"/>
              </a:ext>
            </a:extLst>
          </p:cNvPr>
          <p:cNvSpPr txBox="1">
            <a:spLocks/>
          </p:cNvSpPr>
          <p:nvPr/>
        </p:nvSpPr>
        <p:spPr>
          <a:xfrm>
            <a:off x="7599873" y="6013147"/>
            <a:ext cx="4131734" cy="669272"/>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accent2"/>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zh-CN" altLang="en-US" sz="18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申报企业：住友制药（苏州）有限公司</a:t>
            </a:r>
            <a:endParaRPr kumimoji="1" lang="en-US" sz="1800" b="1" i="0" u="none" strike="noStrike" kern="1200" cap="none" spc="0" normalizeH="0" baseline="0" noProof="0">
              <a:ln>
                <a:noFill/>
              </a:ln>
              <a:solidFill>
                <a:srgbClr val="2B3A42">
                  <a:lumMod val="50000"/>
                </a:srgbClr>
              </a:solidFill>
              <a:effectLst/>
              <a:uLnTx/>
              <a:uFillTx/>
              <a:latin typeface="Arial"/>
              <a:ea typeface="微软雅黑"/>
              <a:cs typeface="+mn-ea"/>
              <a:sym typeface="+mn-lt"/>
            </a:endParaRPr>
          </a:p>
        </p:txBody>
      </p:sp>
      <p:sp>
        <p:nvSpPr>
          <p:cNvPr id="5" name="文本框 4">
            <a:extLst>
              <a:ext uri="{FF2B5EF4-FFF2-40B4-BE49-F238E27FC236}">
                <a16:creationId xmlns:a16="http://schemas.microsoft.com/office/drawing/2014/main" id="{9F376AE2-2D9D-6259-E5B3-A236D3B33C2C}"/>
              </a:ext>
            </a:extLst>
          </p:cNvPr>
          <p:cNvSpPr txBox="1"/>
          <p:nvPr/>
        </p:nvSpPr>
        <p:spPr>
          <a:xfrm>
            <a:off x="279667" y="3662981"/>
            <a:ext cx="5491405" cy="1277273"/>
          </a:xfrm>
          <a:prstGeom prst="rect">
            <a:avLst/>
          </a:prstGeom>
          <a:noFill/>
          <a:ln w="38100">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a:ln>
                  <a:noFill/>
                </a:ln>
                <a:solidFill>
                  <a:prstClr val="white"/>
                </a:solidFill>
                <a:effectLst/>
                <a:uLnTx/>
                <a:uFillTx/>
                <a:latin typeface="Arial"/>
                <a:ea typeface="微软雅黑"/>
                <a:cs typeface="+mn-cs"/>
              </a:rPr>
              <a:t>突破性开创全新类别：</a:t>
            </a:r>
            <a:endParaRPr kumimoji="0" lang="en-US" altLang="zh-CN" sz="2400" b="1" i="0" u="none" strike="noStrike" kern="1200" cap="none" spc="0" normalizeH="0" baseline="0" noProof="0">
              <a:ln>
                <a:noFill/>
              </a:ln>
              <a:solidFill>
                <a:prstClr val="white"/>
              </a:solidFill>
              <a:effectLst/>
              <a:uLnTx/>
              <a:uFillTx/>
              <a:latin typeface="Arial"/>
              <a:ea typeface="微软雅黑"/>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zh-CN" altLang="en-US" sz="2400" b="0" i="0" u="none" strike="noStrike" kern="1200" cap="none" spc="0" normalizeH="0" baseline="0" noProof="0">
                <a:ln>
                  <a:noFill/>
                </a:ln>
                <a:solidFill>
                  <a:prstClr val="white"/>
                </a:solidFill>
                <a:effectLst/>
                <a:uLnTx/>
                <a:uFillTx/>
                <a:latin typeface="Arial"/>
                <a:ea typeface="微软雅黑"/>
                <a:cs typeface="+mn-cs"/>
              </a:rPr>
              <a:t>近</a:t>
            </a:r>
            <a:r>
              <a:rPr kumimoji="0" lang="en-US" altLang="zh-CN" sz="2400" b="0" i="0" u="none" strike="noStrike" kern="1200" cap="none" spc="0" normalizeH="0" baseline="0" noProof="0">
                <a:ln>
                  <a:noFill/>
                </a:ln>
                <a:solidFill>
                  <a:prstClr val="white"/>
                </a:solidFill>
                <a:effectLst/>
                <a:uLnTx/>
                <a:uFillTx/>
                <a:latin typeface="Arial"/>
                <a:ea typeface="微软雅黑"/>
                <a:cs typeface="+mn-cs"/>
              </a:rPr>
              <a:t>20</a:t>
            </a:r>
            <a:r>
              <a:rPr kumimoji="0" lang="zh-CN" altLang="en-US" sz="2400" b="0" i="0" u="none" strike="noStrike" kern="1200" cap="none" spc="0" normalizeH="0" baseline="0" noProof="0">
                <a:ln>
                  <a:noFill/>
                </a:ln>
                <a:solidFill>
                  <a:prstClr val="white"/>
                </a:solidFill>
                <a:effectLst/>
                <a:uLnTx/>
                <a:uFillTx/>
                <a:latin typeface="Arial"/>
                <a:ea typeface="微软雅黑"/>
                <a:cs typeface="+mn-cs"/>
              </a:rPr>
              <a:t>年来</a:t>
            </a:r>
            <a:r>
              <a:rPr kumimoji="0" lang="zh-CN" altLang="en-US" sz="2400" b="1" i="0" u="none" strike="noStrike" kern="1200" cap="none" spc="0" normalizeH="0" baseline="0" noProof="0">
                <a:ln>
                  <a:noFill/>
                </a:ln>
                <a:solidFill>
                  <a:prstClr val="white"/>
                </a:solidFill>
                <a:effectLst/>
                <a:uLnTx/>
                <a:uFillTx/>
                <a:latin typeface="Arial"/>
                <a:ea typeface="微软雅黑"/>
                <a:cs typeface="+mn-cs"/>
              </a:rPr>
              <a:t>全球首个且唯一</a:t>
            </a:r>
            <a:r>
              <a:rPr kumimoji="0" lang="zh-CN" altLang="en-US" sz="2400" b="0" i="0" u="none" strike="noStrike" kern="1200" cap="none" spc="0" normalizeH="0" baseline="0" noProof="0">
                <a:ln>
                  <a:noFill/>
                </a:ln>
                <a:solidFill>
                  <a:prstClr val="white"/>
                </a:solidFill>
                <a:effectLst/>
                <a:uLnTx/>
                <a:uFillTx/>
                <a:latin typeface="Arial"/>
                <a:ea typeface="微软雅黑"/>
                <a:cs typeface="+mn-cs"/>
              </a:rPr>
              <a:t>用于社区</a:t>
            </a:r>
            <a:r>
              <a:rPr lang="zh-CN" altLang="en-US" sz="2400">
                <a:solidFill>
                  <a:prstClr val="white"/>
                </a:solidFill>
                <a:latin typeface="Arial"/>
                <a:ea typeface="微软雅黑"/>
              </a:rPr>
              <a:t>获得性肺炎（</a:t>
            </a:r>
            <a:r>
              <a:rPr lang="en-US" altLang="zh-CN" sz="2400">
                <a:solidFill>
                  <a:prstClr val="white"/>
                </a:solidFill>
                <a:latin typeface="Arial"/>
                <a:ea typeface="微软雅黑"/>
              </a:rPr>
              <a:t>CAP</a:t>
            </a:r>
            <a:r>
              <a:rPr lang="zh-CN" altLang="en-US" sz="2400">
                <a:solidFill>
                  <a:prstClr val="white"/>
                </a:solidFill>
                <a:latin typeface="Arial"/>
                <a:ea typeface="微软雅黑"/>
              </a:rPr>
              <a:t>）</a:t>
            </a:r>
            <a:r>
              <a:rPr kumimoji="0" lang="zh-CN" altLang="en-US" sz="2400" b="0" i="0" u="none" strike="noStrike" kern="1200" cap="none" spc="0" normalizeH="0" baseline="0" noProof="0">
                <a:ln>
                  <a:noFill/>
                </a:ln>
                <a:solidFill>
                  <a:prstClr val="white"/>
                </a:solidFill>
                <a:effectLst/>
                <a:uLnTx/>
                <a:uFillTx/>
                <a:latin typeface="Arial"/>
                <a:ea typeface="微软雅黑"/>
                <a:cs typeface="+mn-cs"/>
              </a:rPr>
              <a:t>治疗的新型抗菌药物</a:t>
            </a:r>
            <a:endParaRPr kumimoji="0" lang="en-US" altLang="zh-CN" sz="2400" b="0" i="0" u="none" strike="noStrike" kern="1200" cap="none" spc="0" normalizeH="0" baseline="0" noProof="0">
              <a:ln>
                <a:noFill/>
              </a:ln>
              <a:solidFill>
                <a:prstClr val="white"/>
              </a:solidFill>
              <a:effectLst/>
              <a:uLnTx/>
              <a:uFillTx/>
              <a:latin typeface="Arial"/>
              <a:ea typeface="微软雅黑"/>
              <a:cs typeface="+mn-cs"/>
            </a:endParaRPr>
          </a:p>
        </p:txBody>
      </p:sp>
    </p:spTree>
    <p:extLst>
      <p:ext uri="{BB962C8B-B14F-4D97-AF65-F5344CB8AC3E}">
        <p14:creationId xmlns:p14="http://schemas.microsoft.com/office/powerpoint/2010/main" val="2372223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CE383-A420-7C3D-1F03-69C85446F2DE}"/>
            </a:ext>
          </a:extLst>
        </p:cNvPr>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CE8328D2-161A-C57E-E70D-C15DBAC14ED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6" imgH="426" progId="TCLayout.ActiveDocument.1">
                  <p:embed/>
                </p:oleObj>
              </mc:Choice>
              <mc:Fallback>
                <p:oleObj name="think-cell Slide" r:id="rId4" imgW="426" imgH="426" progId="TCLayout.ActiveDocument.1">
                  <p:embed/>
                  <p:pic>
                    <p:nvPicPr>
                      <p:cNvPr id="9" name="think-cell data - do not delete" hidden="1">
                        <a:extLst>
                          <a:ext uri="{FF2B5EF4-FFF2-40B4-BE49-F238E27FC236}">
                            <a16:creationId xmlns:a16="http://schemas.microsoft.com/office/drawing/2014/main" id="{CE8328D2-161A-C57E-E70D-C15DBAC14ED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2" name="Rectangle: Rounded Corners 1041">
            <a:extLst>
              <a:ext uri="{FF2B5EF4-FFF2-40B4-BE49-F238E27FC236}">
                <a16:creationId xmlns:a16="http://schemas.microsoft.com/office/drawing/2014/main" id="{E9F144C6-0E27-9D4F-FF06-0476357E1210}"/>
              </a:ext>
            </a:extLst>
          </p:cNvPr>
          <p:cNvSpPr/>
          <p:nvPr/>
        </p:nvSpPr>
        <p:spPr>
          <a:xfrm>
            <a:off x="988613" y="3754951"/>
            <a:ext cx="10830646" cy="2432325"/>
          </a:xfrm>
          <a:prstGeom prst="roundRect">
            <a:avLst>
              <a:gd name="adj" fmla="val 8882"/>
            </a:avLst>
          </a:prstGeom>
          <a:solidFill>
            <a:schemeClr val="bg1"/>
          </a:solidFill>
          <a:ln w="190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16000" rIns="108000" rtlCol="0" anchor="ctr"/>
          <a:lstStyle/>
          <a:p>
            <a:pPr marL="171450" marR="0" lvl="0" indent="-171450" algn="l" defTabSz="914400" rtl="0" eaLnBrk="1" fontAlgn="auto" latinLnBrk="0" hangingPunct="1">
              <a:lnSpc>
                <a:spcPct val="120000"/>
              </a:lnSpc>
              <a:spcBef>
                <a:spcPts val="0"/>
              </a:spcBef>
              <a:spcAft>
                <a:spcPts val="0"/>
              </a:spcAft>
              <a:buClrTx/>
              <a:buSzTx/>
              <a:buFont typeface="Wingdings" panose="05000000000000000000" pitchFamily="2" charset="2"/>
              <a:buChar char="ü"/>
              <a:tabLst/>
              <a:defRPr/>
            </a:pPr>
            <a:endParaRPr kumimoji="0" lang="en-US" sz="12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3" name="标题 2">
            <a:extLst>
              <a:ext uri="{FF2B5EF4-FFF2-40B4-BE49-F238E27FC236}">
                <a16:creationId xmlns:a16="http://schemas.microsoft.com/office/drawing/2014/main" id="{1A5A5426-9A85-B9CF-EB77-D8DD7056E680}"/>
              </a:ext>
            </a:extLst>
          </p:cNvPr>
          <p:cNvSpPr>
            <a:spLocks noGrp="1"/>
          </p:cNvSpPr>
          <p:nvPr>
            <p:ph type="title"/>
          </p:nvPr>
        </p:nvSpPr>
        <p:spPr>
          <a:xfrm>
            <a:off x="739845" y="243788"/>
            <a:ext cx="11003883" cy="768263"/>
          </a:xfrm>
        </p:spPr>
        <p:txBody>
          <a:bodyPr vert="horz"/>
          <a:lstStyle/>
          <a:p>
            <a:r>
              <a:rPr lang="zh-CN" altLang="en-US" sz="2400">
                <a:latin typeface="+mn-ea"/>
                <a:ea typeface="+mn-ea"/>
              </a:rPr>
              <a:t>与目录内常用</a:t>
            </a:r>
            <a:r>
              <a:rPr lang="en-US" altLang="zh-CN" sz="2400">
                <a:latin typeface="+mn-ea"/>
                <a:ea typeface="+mn-ea"/>
              </a:rPr>
              <a:t>CAP</a:t>
            </a:r>
            <a:r>
              <a:rPr lang="zh-CN" altLang="en-US" sz="2400">
                <a:latin typeface="+mn-ea"/>
                <a:ea typeface="+mn-ea"/>
              </a:rPr>
              <a:t>治疗药物相比</a:t>
            </a:r>
            <a:r>
              <a:rPr lang="zh-CN" altLang="en-US" sz="2400">
                <a:solidFill>
                  <a:srgbClr val="C00000"/>
                </a:solidFill>
                <a:latin typeface="+mn-ea"/>
                <a:ea typeface="+mn-ea"/>
              </a:rPr>
              <a:t>更安全</a:t>
            </a:r>
            <a:endParaRPr lang="en-US" sz="2400">
              <a:latin typeface="+mn-lt"/>
              <a:ea typeface="+mn-ea"/>
              <a:cs typeface="+mn-ea"/>
              <a:sym typeface="+mn-lt"/>
            </a:endParaRPr>
          </a:p>
        </p:txBody>
      </p:sp>
      <p:sp>
        <p:nvSpPr>
          <p:cNvPr id="12" name="文本框 4">
            <a:extLst>
              <a:ext uri="{FF2B5EF4-FFF2-40B4-BE49-F238E27FC236}">
                <a16:creationId xmlns:a16="http://schemas.microsoft.com/office/drawing/2014/main" id="{18F1828B-ABC8-B307-D793-1DA5258708BF}"/>
              </a:ext>
            </a:extLst>
          </p:cNvPr>
          <p:cNvSpPr txBox="1"/>
          <p:nvPr/>
        </p:nvSpPr>
        <p:spPr>
          <a:xfrm>
            <a:off x="36575" y="33106"/>
            <a:ext cx="62727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a:ln>
                  <a:noFill/>
                </a:ln>
                <a:solidFill>
                  <a:prstClr val="white"/>
                </a:solidFill>
                <a:effectLst/>
                <a:uLnTx/>
                <a:uFillTx/>
                <a:latin typeface="Arial"/>
                <a:ea typeface="微软雅黑"/>
                <a:cs typeface="+mn-ea"/>
                <a:sym typeface="+mn-lt"/>
              </a:rPr>
              <a:t>安全性</a:t>
            </a:r>
            <a:endParaRPr kumimoji="0" lang="en-US" sz="2000" b="1" i="0" u="none" strike="noStrike" kern="1200" cap="none" spc="0" normalizeH="0" baseline="0" noProof="0" err="1">
              <a:ln>
                <a:noFill/>
              </a:ln>
              <a:solidFill>
                <a:prstClr val="white"/>
              </a:solidFill>
              <a:effectLst/>
              <a:uLnTx/>
              <a:uFillTx/>
              <a:latin typeface="Arial"/>
              <a:ea typeface="微软雅黑"/>
              <a:cs typeface="+mn-ea"/>
              <a:sym typeface="+mn-lt"/>
            </a:endParaRPr>
          </a:p>
        </p:txBody>
      </p:sp>
      <p:sp>
        <p:nvSpPr>
          <p:cNvPr id="20" name="Rectangle: Rounded Corners 1041">
            <a:extLst>
              <a:ext uri="{FF2B5EF4-FFF2-40B4-BE49-F238E27FC236}">
                <a16:creationId xmlns:a16="http://schemas.microsoft.com/office/drawing/2014/main" id="{931D7E37-CE0A-5246-7DFB-E5840D298F9E}"/>
              </a:ext>
            </a:extLst>
          </p:cNvPr>
          <p:cNvSpPr/>
          <p:nvPr/>
        </p:nvSpPr>
        <p:spPr>
          <a:xfrm>
            <a:off x="856276" y="1366993"/>
            <a:ext cx="10950209" cy="864314"/>
          </a:xfrm>
          <a:prstGeom prst="roundRect">
            <a:avLst>
              <a:gd name="adj" fmla="val 9239"/>
            </a:avLst>
          </a:prstGeom>
          <a:solidFill>
            <a:schemeClr val="bg1"/>
          </a:solidFill>
          <a:ln w="190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16000" rIns="108000" rtlCol="0" anchor="ctr"/>
          <a:lstStyle/>
          <a:p>
            <a:pPr marL="171450" marR="0" lvl="0" indent="-171450" algn="l" defTabSz="914400" rtl="0" eaLnBrk="1" fontAlgn="auto" latinLnBrk="0" hangingPunct="1">
              <a:lnSpc>
                <a:spcPct val="120000"/>
              </a:lnSpc>
              <a:spcBef>
                <a:spcPts val="0"/>
              </a:spcBef>
              <a:spcAft>
                <a:spcPts val="0"/>
              </a:spcAft>
              <a:buClrTx/>
              <a:buSzTx/>
              <a:buFont typeface="Wingdings" panose="05000000000000000000" pitchFamily="2" charset="2"/>
              <a:buChar char="ü"/>
              <a:tabLst/>
              <a:defRPr/>
            </a:pPr>
            <a:endParaRPr kumimoji="0" lang="en-US" sz="12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4" name="矩形: 圆顶角 3">
            <a:extLst>
              <a:ext uri="{FF2B5EF4-FFF2-40B4-BE49-F238E27FC236}">
                <a16:creationId xmlns:a16="http://schemas.microsoft.com/office/drawing/2014/main" id="{C41465AE-9A89-0B6C-639C-89B25F38D8FE}"/>
              </a:ext>
            </a:extLst>
          </p:cNvPr>
          <p:cNvSpPr/>
          <p:nvPr/>
        </p:nvSpPr>
        <p:spPr>
          <a:xfrm rot="16200000">
            <a:off x="1638860" y="655641"/>
            <a:ext cx="873194" cy="2277607"/>
          </a:xfrm>
          <a:prstGeom prst="round2SameRect">
            <a:avLst/>
          </a:prstGeom>
          <a:solidFill>
            <a:schemeClr val="accent2">
              <a:lumMod val="20000"/>
              <a:lumOff val="8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27" name="Arrow: Chevron 46">
            <a:extLst>
              <a:ext uri="{FF2B5EF4-FFF2-40B4-BE49-F238E27FC236}">
                <a16:creationId xmlns:a16="http://schemas.microsoft.com/office/drawing/2014/main" id="{93CF955A-47A7-3798-A3AB-B8DB763A9772}"/>
              </a:ext>
            </a:extLst>
          </p:cNvPr>
          <p:cNvSpPr/>
          <p:nvPr/>
        </p:nvSpPr>
        <p:spPr>
          <a:xfrm>
            <a:off x="2990155" y="1356358"/>
            <a:ext cx="445698" cy="885135"/>
          </a:xfrm>
          <a:prstGeom prst="chevron">
            <a:avLst/>
          </a:prstGeom>
          <a:solidFill>
            <a:schemeClr val="accent4">
              <a:lumMod val="75000"/>
            </a:schemeClr>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600"/>
              </a:spcBef>
              <a:spcAft>
                <a:spcPts val="600"/>
              </a:spcAft>
              <a:buClrTx/>
              <a:buSzTx/>
              <a:buFontTx/>
              <a:buNone/>
              <a:tabLst/>
              <a:defRPr/>
            </a:pPr>
            <a:endParaRPr kumimoji="0" lang="en-GB" sz="12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29" name="TextBox 16">
            <a:extLst>
              <a:ext uri="{FF2B5EF4-FFF2-40B4-BE49-F238E27FC236}">
                <a16:creationId xmlns:a16="http://schemas.microsoft.com/office/drawing/2014/main" id="{1353AD77-E969-8B99-945D-B6550BADE57D}"/>
              </a:ext>
            </a:extLst>
          </p:cNvPr>
          <p:cNvSpPr txBox="1"/>
          <p:nvPr/>
        </p:nvSpPr>
        <p:spPr>
          <a:xfrm>
            <a:off x="1544702" y="1356359"/>
            <a:ext cx="1117184" cy="861260"/>
          </a:xfrm>
          <a:prstGeom prst="rect">
            <a:avLst/>
          </a:prstGeom>
          <a:noFill/>
        </p:spPr>
        <p:txBody>
          <a:bodyPr wrap="square" lIns="0" tIns="0" rIns="0" bIns="0" rtlCol="0" anchor="ctr">
            <a:noAutofit/>
          </a:bodyPr>
          <a:lstStyle/>
          <a:p>
            <a:pPr marL="0" marR="0" lvl="0" indent="0" algn="ctr" defTabSz="914400" rtl="0" eaLnBrk="1" fontAlgn="auto" latinLnBrk="0" hangingPunct="1">
              <a:lnSpc>
                <a:spcPct val="100000"/>
              </a:lnSpc>
              <a:spcBef>
                <a:spcPts val="1200"/>
              </a:spcBef>
              <a:spcAft>
                <a:spcPts val="0"/>
              </a:spcAft>
              <a:buClrTx/>
              <a:buSzTx/>
              <a:buFontTx/>
              <a:buNone/>
              <a:tabLst/>
              <a:defRPr/>
            </a:pPr>
            <a:r>
              <a:rPr kumimoji="0" lang="zh-CN" altLang="en-US"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说明书收载安全性信息</a:t>
            </a:r>
            <a:endParaRPr kumimoji="0" lang="en-GB" sz="1600" b="1" i="0" u="none" strike="noStrike" kern="1200" cap="none" spc="0" normalizeH="0" baseline="30000" noProof="0">
              <a:ln>
                <a:noFill/>
              </a:ln>
              <a:solidFill>
                <a:srgbClr val="E7E6E6">
                  <a:lumMod val="10000"/>
                </a:srgbClr>
              </a:solidFill>
              <a:effectLst/>
              <a:uLnTx/>
              <a:uFillTx/>
              <a:latin typeface="Arial"/>
              <a:ea typeface="微软雅黑"/>
              <a:cs typeface="+mn-ea"/>
              <a:sym typeface="+mn-lt"/>
            </a:endParaRPr>
          </a:p>
        </p:txBody>
      </p:sp>
      <p:sp>
        <p:nvSpPr>
          <p:cNvPr id="33" name="TextBox 28">
            <a:extLst>
              <a:ext uri="{FF2B5EF4-FFF2-40B4-BE49-F238E27FC236}">
                <a16:creationId xmlns:a16="http://schemas.microsoft.com/office/drawing/2014/main" id="{A70C77CC-3288-E55F-F0CB-588E1FAA35BB}"/>
              </a:ext>
            </a:extLst>
          </p:cNvPr>
          <p:cNvSpPr txBox="1"/>
          <p:nvPr/>
        </p:nvSpPr>
        <p:spPr>
          <a:xfrm>
            <a:off x="3401186" y="1443627"/>
            <a:ext cx="7357655" cy="338554"/>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zh-CN" altLang="en-US"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来法莫林常见不良反应轻微</a:t>
            </a:r>
            <a:endParaRPr kumimoji="0" lang="en-US" altLang="zh-CN" sz="1600" b="1" i="0" u="none" strike="dblStrike" kern="1200" cap="none" spc="0" normalizeH="0" baseline="0" noProof="0">
              <a:ln>
                <a:noFill/>
              </a:ln>
              <a:solidFill>
                <a:srgbClr val="E7E6E6">
                  <a:lumMod val="10000"/>
                </a:srgbClr>
              </a:solidFill>
              <a:effectLst/>
              <a:highlight>
                <a:srgbClr val="00FFFF"/>
              </a:highlight>
              <a:uLnTx/>
              <a:uFillTx/>
              <a:latin typeface="Arial"/>
              <a:ea typeface="微软雅黑"/>
              <a:cs typeface="+mn-ea"/>
              <a:sym typeface="+mn-lt"/>
            </a:endParaRPr>
          </a:p>
        </p:txBody>
      </p:sp>
      <p:sp>
        <p:nvSpPr>
          <p:cNvPr id="34" name="文本框 33">
            <a:extLst>
              <a:ext uri="{FF2B5EF4-FFF2-40B4-BE49-F238E27FC236}">
                <a16:creationId xmlns:a16="http://schemas.microsoft.com/office/drawing/2014/main" id="{6DDC38A9-149F-5C84-BB70-7D30786A154A}"/>
              </a:ext>
            </a:extLst>
          </p:cNvPr>
          <p:cNvSpPr txBox="1"/>
          <p:nvPr/>
        </p:nvSpPr>
        <p:spPr>
          <a:xfrm>
            <a:off x="3790126" y="1817103"/>
            <a:ext cx="7953602" cy="286873"/>
          </a:xfrm>
          <a:prstGeom prst="rect">
            <a:avLst/>
          </a:prstGeom>
          <a:noFill/>
        </p:spPr>
        <p:txBody>
          <a:bodyPr wrap="square">
            <a:spAutoFit/>
          </a:bodyPr>
          <a:lstStyle/>
          <a:p>
            <a:pPr marL="172800" marR="0" lvl="0" indent="-172800" algn="l" defTabSz="914400" rtl="0" eaLnBrk="1" fontAlgn="auto" latinLnBrk="0" hangingPunct="1">
              <a:lnSpc>
                <a:spcPct val="114000"/>
              </a:lnSpc>
              <a:spcBef>
                <a:spcPts val="0"/>
              </a:spcBef>
              <a:spcAft>
                <a:spcPts val="600"/>
              </a:spcAft>
              <a:buClrTx/>
              <a:buSzTx/>
              <a:buFont typeface="Arial" panose="020B0604020202020204" pitchFamily="34" charset="0"/>
              <a:buChar char="•"/>
              <a:tabLst/>
              <a:defRPr/>
            </a:pPr>
            <a:r>
              <a:rPr kumimoji="0" lang="zh-CN" altLang="en-US" sz="1200" b="0" i="0" u="none" strike="noStrike" kern="1200" cap="none" spc="0" normalizeH="0" baseline="0" noProof="0">
                <a:ln>
                  <a:noFill/>
                </a:ln>
                <a:solidFill>
                  <a:sysClr val="windowText" lastClr="000000"/>
                </a:solidFill>
                <a:effectLst/>
                <a:uLnTx/>
                <a:uFillTx/>
                <a:latin typeface="微软雅黑"/>
                <a:ea typeface="微软雅黑"/>
                <a:cs typeface="+mn-cs"/>
              </a:rPr>
              <a:t>常见的不良反应为腹泻、恶心、呕吐、肝酶升高、头痛、低钾血症和失眠</a:t>
            </a:r>
            <a:r>
              <a:rPr kumimoji="0" lang="en-US" altLang="zh-CN" sz="1200" b="0" i="0" u="none" strike="noStrike" kern="1200" cap="none" spc="0" normalizeH="0" baseline="30000" noProof="0">
                <a:ln>
                  <a:noFill/>
                </a:ln>
                <a:solidFill>
                  <a:sysClr val="windowText" lastClr="000000"/>
                </a:solidFill>
                <a:effectLst/>
                <a:uLnTx/>
                <a:uFillTx/>
                <a:latin typeface="微软雅黑"/>
                <a:ea typeface="微软雅黑"/>
                <a:cs typeface="+mn-cs"/>
              </a:rPr>
              <a:t>1</a:t>
            </a:r>
            <a:r>
              <a:rPr kumimoji="0" lang="zh-CN" altLang="en-US" sz="1200" b="0" i="0" u="none" strike="noStrike" kern="1200" cap="none" spc="0" normalizeH="0" baseline="0" noProof="0">
                <a:ln>
                  <a:noFill/>
                </a:ln>
                <a:solidFill>
                  <a:sysClr val="windowText" lastClr="000000"/>
                </a:solidFill>
                <a:effectLst/>
                <a:uLnTx/>
                <a:uFillTx/>
                <a:latin typeface="微软雅黑"/>
                <a:ea typeface="微软雅黑"/>
                <a:cs typeface="+mn-cs"/>
              </a:rPr>
              <a:t>，症状轻微且可控</a:t>
            </a:r>
            <a:endParaRPr kumimoji="0" lang="en-US" altLang="zh-CN" sz="1200" b="0" i="0" u="none" strike="dblStrike" kern="1200" cap="none" spc="0" normalizeH="0" baseline="0" noProof="0">
              <a:ln>
                <a:noFill/>
              </a:ln>
              <a:solidFill>
                <a:sysClr val="windowText" lastClr="000000"/>
              </a:solidFill>
              <a:effectLst/>
              <a:uLnTx/>
              <a:uFillTx/>
              <a:latin typeface="微软雅黑"/>
              <a:ea typeface="微软雅黑"/>
              <a:cs typeface="+mn-cs"/>
            </a:endParaRPr>
          </a:p>
        </p:txBody>
      </p:sp>
      <p:sp>
        <p:nvSpPr>
          <p:cNvPr id="39" name="Rectangle: Rounded Corners 1041">
            <a:extLst>
              <a:ext uri="{FF2B5EF4-FFF2-40B4-BE49-F238E27FC236}">
                <a16:creationId xmlns:a16="http://schemas.microsoft.com/office/drawing/2014/main" id="{A286E764-8E5B-8D68-8DD0-2B6AB3A280BE}"/>
              </a:ext>
            </a:extLst>
          </p:cNvPr>
          <p:cNvSpPr/>
          <p:nvPr/>
        </p:nvSpPr>
        <p:spPr>
          <a:xfrm>
            <a:off x="820100" y="2433595"/>
            <a:ext cx="10984609" cy="1100372"/>
          </a:xfrm>
          <a:prstGeom prst="roundRect">
            <a:avLst>
              <a:gd name="adj" fmla="val 14770"/>
            </a:avLst>
          </a:prstGeom>
          <a:solidFill>
            <a:schemeClr val="bg1"/>
          </a:solidFill>
          <a:ln w="190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16000" rIns="108000" rtlCol="0" anchor="ctr"/>
          <a:lstStyle/>
          <a:p>
            <a:pPr marL="171450" marR="0" lvl="0" indent="-171450" algn="l" defTabSz="914400" rtl="0" eaLnBrk="1" fontAlgn="auto" latinLnBrk="0" hangingPunct="1">
              <a:lnSpc>
                <a:spcPct val="120000"/>
              </a:lnSpc>
              <a:spcBef>
                <a:spcPts val="0"/>
              </a:spcBef>
              <a:spcAft>
                <a:spcPts val="0"/>
              </a:spcAft>
              <a:buClrTx/>
              <a:buSzTx/>
              <a:buFont typeface="Wingdings" panose="05000000000000000000" pitchFamily="2" charset="2"/>
              <a:buChar char="ü"/>
              <a:tabLst/>
              <a:defRPr/>
            </a:pPr>
            <a:endParaRPr kumimoji="0" lang="en-US" sz="12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58" name="TextBox 28">
            <a:extLst>
              <a:ext uri="{FF2B5EF4-FFF2-40B4-BE49-F238E27FC236}">
                <a16:creationId xmlns:a16="http://schemas.microsoft.com/office/drawing/2014/main" id="{A1D7F380-F35C-4602-D210-5A7EA7EE2742}"/>
              </a:ext>
            </a:extLst>
          </p:cNvPr>
          <p:cNvSpPr txBox="1"/>
          <p:nvPr/>
        </p:nvSpPr>
        <p:spPr>
          <a:xfrm>
            <a:off x="3416119" y="2517881"/>
            <a:ext cx="7357655" cy="338554"/>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zh-CN" altLang="en-US"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来法莫林在特殊人群无需调整剂量，在老年人群中安全性更优</a:t>
            </a:r>
            <a:endParaRPr kumimoji="0" lang="en-US" altLang="zh-CN"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p:txBody>
      </p:sp>
      <p:sp>
        <p:nvSpPr>
          <p:cNvPr id="151" name="文本框 150">
            <a:extLst>
              <a:ext uri="{FF2B5EF4-FFF2-40B4-BE49-F238E27FC236}">
                <a16:creationId xmlns:a16="http://schemas.microsoft.com/office/drawing/2014/main" id="{4028AF64-AA04-14E0-CEAF-8620BE76AD3C}"/>
              </a:ext>
            </a:extLst>
          </p:cNvPr>
          <p:cNvSpPr txBox="1"/>
          <p:nvPr/>
        </p:nvSpPr>
        <p:spPr>
          <a:xfrm>
            <a:off x="3786776" y="2853136"/>
            <a:ext cx="7344000" cy="612796"/>
          </a:xfrm>
          <a:prstGeom prst="rect">
            <a:avLst/>
          </a:prstGeom>
          <a:noFill/>
        </p:spPr>
        <p:txBody>
          <a:bodyPr wrap="square">
            <a:spAutoFit/>
          </a:bodyPr>
          <a:lstStyle/>
          <a:p>
            <a:pPr marL="172800" marR="0" lvl="0" indent="-172800" algn="l" defTabSz="914400" rtl="0" eaLnBrk="1" fontAlgn="auto" latinLnBrk="0" hangingPunct="1">
              <a:lnSpc>
                <a:spcPct val="114000"/>
              </a:lnSpc>
              <a:spcBef>
                <a:spcPts val="300"/>
              </a:spcBef>
              <a:spcAft>
                <a:spcPts val="600"/>
              </a:spcAft>
              <a:buClrTx/>
              <a:buSzTx/>
              <a:buFont typeface="Arial" panose="020B0604020202020204" pitchFamily="34" charset="0"/>
              <a:buChar char="•"/>
              <a:tabLst/>
              <a:defRPr/>
            </a:pP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老年、肾功能损害（包括血液透析）、轻</a:t>
            </a:r>
            <a:r>
              <a:rPr lang="zh-CN" altLang="en-US" sz="1200" dirty="0">
                <a:solidFill>
                  <a:srgbClr val="E7E6E6">
                    <a:lumMod val="10000"/>
                  </a:srgbClr>
                </a:solidFill>
                <a:latin typeface="Arial"/>
                <a:ea typeface="微软雅黑"/>
                <a:cs typeface="+mn-ea"/>
                <a:sym typeface="+mn-lt"/>
              </a:rPr>
              <a:t>度</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肝功能不全患者不需要调整剂量</a:t>
            </a:r>
            <a:r>
              <a:rPr kumimoji="0" lang="en-US" altLang="zh-CN" sz="1200" b="0" i="0" u="none" strike="noStrike" kern="1200" cap="none" spc="0" normalizeH="0" baseline="30000" noProof="0" dirty="0">
                <a:ln>
                  <a:noFill/>
                </a:ln>
                <a:solidFill>
                  <a:srgbClr val="E7E6E6">
                    <a:lumMod val="10000"/>
                  </a:srgbClr>
                </a:solidFill>
                <a:effectLst/>
                <a:uLnTx/>
                <a:uFillTx/>
                <a:latin typeface="Arial"/>
                <a:ea typeface="微软雅黑"/>
                <a:cs typeface="+mn-ea"/>
                <a:sym typeface="+mn-lt"/>
              </a:rPr>
              <a:t>1</a:t>
            </a:r>
          </a:p>
          <a:p>
            <a:pPr marL="172800" marR="0" lvl="0" indent="-172800" algn="l" defTabSz="914400" rtl="0" eaLnBrk="1" fontAlgn="auto" latinLnBrk="0" hangingPunct="1">
              <a:lnSpc>
                <a:spcPct val="114000"/>
              </a:lnSpc>
              <a:spcBef>
                <a:spcPts val="300"/>
              </a:spcBef>
              <a:spcAft>
                <a:spcPts val="600"/>
              </a:spcAft>
              <a:buClrTx/>
              <a:buSzTx/>
              <a:buFont typeface="Arial" panose="020B0604020202020204" pitchFamily="34" charset="0"/>
              <a:buChar char="•"/>
              <a:tabLst/>
              <a:defRPr/>
            </a:pPr>
            <a:r>
              <a:rPr kumimoji="0" lang="en-US" altLang="zh-CN"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75</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岁以上患者中因</a:t>
            </a:r>
            <a:r>
              <a:rPr kumimoji="0" lang="en-US" altLang="zh-CN"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TEAE</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停止使用研究药物的发生率较低</a:t>
            </a:r>
            <a:r>
              <a:rPr kumimoji="0" lang="en-US" altLang="zh-CN" sz="1200" b="0" i="0" u="none" strike="noStrike" kern="1200" cap="none" spc="0" normalizeH="0" baseline="30000" noProof="0" dirty="0">
                <a:ln>
                  <a:noFill/>
                </a:ln>
                <a:solidFill>
                  <a:srgbClr val="E7E6E6">
                    <a:lumMod val="10000"/>
                  </a:srgbClr>
                </a:solidFill>
                <a:effectLst/>
                <a:uLnTx/>
                <a:uFillTx/>
                <a:latin typeface="Arial"/>
                <a:ea typeface="微软雅黑"/>
                <a:cs typeface="+mn-ea"/>
                <a:sym typeface="+mn-lt"/>
              </a:rPr>
              <a:t>2</a:t>
            </a:r>
          </a:p>
        </p:txBody>
      </p:sp>
      <p:sp>
        <p:nvSpPr>
          <p:cNvPr id="70" name="TextBox 28">
            <a:extLst>
              <a:ext uri="{FF2B5EF4-FFF2-40B4-BE49-F238E27FC236}">
                <a16:creationId xmlns:a16="http://schemas.microsoft.com/office/drawing/2014/main" id="{58BB9A85-5991-C93A-D8C6-A3BE9533D604}"/>
              </a:ext>
            </a:extLst>
          </p:cNvPr>
          <p:cNvSpPr txBox="1"/>
          <p:nvPr/>
        </p:nvSpPr>
        <p:spPr>
          <a:xfrm>
            <a:off x="3376441" y="3932033"/>
            <a:ext cx="8327559" cy="338554"/>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zh-CN" altLang="en-US"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来法莫林为更加安全的新型抗菌药物</a:t>
            </a:r>
            <a:endParaRPr kumimoji="0" lang="zh-CN" altLang="en-US" sz="1600" b="1" i="0" u="none" strike="noStrike" kern="1200" cap="none" spc="0" normalizeH="0" baseline="0" noProof="0">
              <a:ln>
                <a:noFill/>
              </a:ln>
              <a:solidFill>
                <a:srgbClr val="E7E6E6">
                  <a:lumMod val="10000"/>
                </a:srgbClr>
              </a:solidFill>
              <a:effectLst/>
              <a:highlight>
                <a:srgbClr val="00FFFF"/>
              </a:highlight>
              <a:uLnTx/>
              <a:uFillTx/>
              <a:latin typeface="Arial"/>
              <a:ea typeface="微软雅黑"/>
              <a:cs typeface="+mn-ea"/>
              <a:sym typeface="+mn-lt"/>
            </a:endParaRPr>
          </a:p>
        </p:txBody>
      </p:sp>
      <p:sp>
        <p:nvSpPr>
          <p:cNvPr id="71" name="文本框 70">
            <a:extLst>
              <a:ext uri="{FF2B5EF4-FFF2-40B4-BE49-F238E27FC236}">
                <a16:creationId xmlns:a16="http://schemas.microsoft.com/office/drawing/2014/main" id="{0512E6E9-7C35-93CE-14CF-F1179FEB81C1}"/>
              </a:ext>
            </a:extLst>
          </p:cNvPr>
          <p:cNvSpPr txBox="1"/>
          <p:nvPr/>
        </p:nvSpPr>
        <p:spPr>
          <a:xfrm>
            <a:off x="3771637" y="4366283"/>
            <a:ext cx="8011806" cy="1344920"/>
          </a:xfrm>
          <a:prstGeom prst="rect">
            <a:avLst/>
          </a:prstGeom>
          <a:noFill/>
        </p:spPr>
        <p:txBody>
          <a:bodyPr wrap="square">
            <a:spAutoFit/>
          </a:bodyPr>
          <a:lstStyle/>
          <a:p>
            <a:pPr marL="172800" marR="0" lvl="0" indent="-17280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zh-CN" altLang="en-US" sz="12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较四环素类，</a:t>
            </a:r>
            <a:r>
              <a:rPr kumimoji="0" lang="zh-CN" altLang="en-US" sz="1400" b="1" i="0" u="none" strike="noStrike" kern="1200" cap="none" spc="0" normalizeH="0" baseline="0" noProof="0">
                <a:ln>
                  <a:noFill/>
                </a:ln>
                <a:solidFill>
                  <a:srgbClr val="C00000"/>
                </a:solidFill>
                <a:effectLst/>
                <a:uLnTx/>
                <a:uFillTx/>
                <a:latin typeface="Arial"/>
                <a:ea typeface="微软雅黑"/>
                <a:cs typeface="+mn-ea"/>
                <a:sym typeface="+mn-lt"/>
              </a:rPr>
              <a:t>无抑制骨骼生长等典型不良反应</a:t>
            </a:r>
            <a:r>
              <a:rPr kumimoji="0" lang="en-US" altLang="zh-CN" sz="1200" b="0" i="0" u="none" strike="noStrike" kern="1200" cap="none" spc="0" normalizeH="0" baseline="30000" noProof="0">
                <a:ln>
                  <a:noFill/>
                </a:ln>
                <a:solidFill>
                  <a:srgbClr val="2B3A42"/>
                </a:solidFill>
                <a:effectLst/>
                <a:uLnTx/>
                <a:uFillTx/>
                <a:latin typeface="Arial"/>
                <a:ea typeface="微软雅黑"/>
                <a:cs typeface="+mn-ea"/>
                <a:sym typeface="+mn-lt"/>
              </a:rPr>
              <a:t>3,4</a:t>
            </a:r>
            <a:r>
              <a:rPr kumimoji="0" lang="zh-CN" altLang="en-US" sz="1200" b="0" i="0" u="none" strike="noStrike" kern="1200" cap="none" spc="0" normalizeH="0" baseline="30000" noProof="0">
                <a:ln>
                  <a:noFill/>
                </a:ln>
                <a:solidFill>
                  <a:srgbClr val="2B3A42"/>
                </a:solidFill>
                <a:effectLst/>
                <a:uLnTx/>
                <a:uFillTx/>
                <a:latin typeface="Arial"/>
                <a:ea typeface="微软雅黑"/>
                <a:cs typeface="+mn-ea"/>
                <a:sym typeface="+mn-lt"/>
              </a:rPr>
              <a:t>，</a:t>
            </a:r>
            <a:r>
              <a:rPr kumimoji="0" lang="zh-CN" altLang="en-US" sz="1400" b="1" i="0" u="none" strike="noStrike" kern="1200" cap="none" spc="0" normalizeH="0" baseline="0" noProof="0">
                <a:ln>
                  <a:noFill/>
                </a:ln>
                <a:solidFill>
                  <a:srgbClr val="C00000"/>
                </a:solidFill>
                <a:effectLst/>
                <a:uLnTx/>
                <a:uFillTx/>
                <a:latin typeface="Arial"/>
                <a:ea typeface="微软雅黑"/>
                <a:cs typeface="+mn-ea"/>
                <a:sym typeface="+mn-lt"/>
              </a:rPr>
              <a:t>且较奥马环素安全性更好</a:t>
            </a:r>
            <a:endParaRPr kumimoji="0" lang="en-US" altLang="zh-CN" sz="1200" b="0" i="0" u="none" strike="noStrike" kern="1200" cap="none" spc="0" normalizeH="0" baseline="0" noProof="0">
              <a:ln>
                <a:noFill/>
              </a:ln>
              <a:solidFill>
                <a:srgbClr val="C00000"/>
              </a:solidFill>
              <a:effectLst/>
              <a:uLnTx/>
              <a:uFillTx/>
              <a:latin typeface="Arial"/>
              <a:ea typeface="微软雅黑"/>
              <a:cs typeface="+mn-ea"/>
              <a:sym typeface="+mn-lt"/>
            </a:endParaRPr>
          </a:p>
          <a:p>
            <a:pPr marL="172800" marR="0" lvl="0" indent="-17280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endParaRPr kumimoji="0" lang="en-US" altLang="zh-CN" sz="1200" b="0" i="0" u="none" strike="noStrike" kern="1200" cap="none" spc="0" normalizeH="0" baseline="30000" noProof="0">
              <a:ln>
                <a:noFill/>
              </a:ln>
              <a:solidFill>
                <a:srgbClr val="2B3A42"/>
              </a:solidFill>
              <a:effectLst/>
              <a:uLnTx/>
              <a:uFillTx/>
              <a:latin typeface="Arial"/>
              <a:ea typeface="微软雅黑"/>
              <a:cs typeface="+mn-ea"/>
              <a:sym typeface="+mn-lt"/>
            </a:endParaRPr>
          </a:p>
          <a:p>
            <a:pPr marL="172800" marR="0" lvl="0" indent="-17280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endParaRPr kumimoji="0" lang="en-US" altLang="zh-CN" sz="1200" b="0" i="0" u="none" strike="noStrike" kern="1200" cap="none" spc="0" normalizeH="0" baseline="30000" noProof="0">
              <a:ln>
                <a:noFill/>
              </a:ln>
              <a:solidFill>
                <a:srgbClr val="2B3A42"/>
              </a:solidFill>
              <a:effectLst/>
              <a:uLnTx/>
              <a:uFillTx/>
              <a:latin typeface="Arial"/>
              <a:ea typeface="微软雅黑"/>
              <a:cs typeface="+mn-ea"/>
              <a:sym typeface="+mn-lt"/>
            </a:endParaRPr>
          </a:p>
          <a:p>
            <a:pPr marL="172800" marR="0" lvl="0" indent="-17280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endParaRPr kumimoji="0" lang="en-US" altLang="zh-CN" sz="1200" b="0" i="0" u="none" strike="noStrike" kern="1200" cap="none" spc="0" normalizeH="0" baseline="30000" noProof="0">
              <a:ln>
                <a:noFill/>
              </a:ln>
              <a:solidFill>
                <a:srgbClr val="2B3A42"/>
              </a:solidFill>
              <a:effectLst/>
              <a:uLnTx/>
              <a:uFillTx/>
              <a:latin typeface="Arial"/>
              <a:ea typeface="微软雅黑"/>
              <a:cs typeface="+mn-ea"/>
              <a:sym typeface="+mn-lt"/>
            </a:endParaRPr>
          </a:p>
          <a:p>
            <a:pPr marL="172800" marR="0" lvl="0" indent="-17280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endParaRPr kumimoji="0" lang="en-US" altLang="zh-CN" sz="1200" b="0" i="0" u="none" strike="noStrike" kern="1200" cap="none" spc="0" normalizeH="0" baseline="30000" noProof="0">
              <a:ln>
                <a:noFill/>
              </a:ln>
              <a:solidFill>
                <a:srgbClr val="2B3A42"/>
              </a:solidFill>
              <a:effectLst/>
              <a:uLnTx/>
              <a:uFillTx/>
              <a:latin typeface="Arial"/>
              <a:ea typeface="微软雅黑"/>
              <a:cs typeface="+mn-ea"/>
              <a:sym typeface="+mn-lt"/>
            </a:endParaRPr>
          </a:p>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en-US" altLang="zh-CN" sz="1200" b="0" i="0" u="none" strike="noStrike" kern="1200" cap="none" spc="0" normalizeH="0" baseline="30000" noProof="0">
              <a:ln>
                <a:noFill/>
              </a:ln>
              <a:solidFill>
                <a:srgbClr val="2B3A42"/>
              </a:solidFill>
              <a:effectLst/>
              <a:uLnTx/>
              <a:uFillTx/>
              <a:latin typeface="Arial"/>
              <a:ea typeface="微软雅黑"/>
              <a:cs typeface="+mn-ea"/>
              <a:sym typeface="+mn-lt"/>
            </a:endParaRPr>
          </a:p>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en-US" altLang="zh-CN" sz="1200" b="0" i="0" u="none" strike="noStrike" kern="1200" cap="none" spc="0" normalizeH="0" baseline="30000" noProof="0">
              <a:ln>
                <a:noFill/>
              </a:ln>
              <a:solidFill>
                <a:srgbClr val="2B3A42"/>
              </a:solidFill>
              <a:effectLst/>
              <a:uLnTx/>
              <a:uFillTx/>
              <a:latin typeface="Arial"/>
              <a:ea typeface="微软雅黑"/>
              <a:cs typeface="+mn-ea"/>
              <a:sym typeface="+mn-lt"/>
            </a:endParaRPr>
          </a:p>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en-US" altLang="zh-CN" sz="1200" b="0" i="0" u="none" strike="noStrike" kern="1200" cap="none" spc="0" normalizeH="0" baseline="30000" noProof="0">
              <a:ln>
                <a:noFill/>
              </a:ln>
              <a:solidFill>
                <a:srgbClr val="2B3A42"/>
              </a:solidFill>
              <a:effectLst/>
              <a:uLnTx/>
              <a:uFillTx/>
              <a:latin typeface="Arial"/>
              <a:ea typeface="微软雅黑"/>
              <a:cs typeface="+mn-ea"/>
              <a:sym typeface="+mn-lt"/>
            </a:endParaRPr>
          </a:p>
        </p:txBody>
      </p:sp>
      <p:sp>
        <p:nvSpPr>
          <p:cNvPr id="73" name="文本框 72">
            <a:extLst>
              <a:ext uri="{FF2B5EF4-FFF2-40B4-BE49-F238E27FC236}">
                <a16:creationId xmlns:a16="http://schemas.microsoft.com/office/drawing/2014/main" id="{58B9522A-E74F-41D1-A8E9-41BE7993C12E}"/>
              </a:ext>
            </a:extLst>
          </p:cNvPr>
          <p:cNvSpPr txBox="1"/>
          <p:nvPr/>
        </p:nvSpPr>
        <p:spPr>
          <a:xfrm>
            <a:off x="3927950" y="4780404"/>
            <a:ext cx="7776050" cy="784510"/>
          </a:xfrm>
          <a:prstGeom prst="rect">
            <a:avLst/>
          </a:prstGeom>
          <a:noFill/>
        </p:spPr>
        <p:txBody>
          <a:bodyPr wrap="square">
            <a:spAutoFit/>
          </a:bodyPr>
          <a:lstStyle/>
          <a:p>
            <a:pPr marL="172800" marR="0" lvl="0" indent="-172800" algn="l" defTabSz="914400" rtl="0" eaLnBrk="1" fontAlgn="auto" latinLnBrk="0" hangingPunct="1">
              <a:lnSpc>
                <a:spcPct val="114000"/>
              </a:lnSpc>
              <a:spcBef>
                <a:spcPts val="600"/>
              </a:spcBef>
              <a:spcAft>
                <a:spcPts val="0"/>
              </a:spcAft>
              <a:buClrTx/>
              <a:buSzTx/>
              <a:buFont typeface="Wingdings" panose="05000000000000000000" pitchFamily="2" charset="2"/>
              <a:buChar char="Ø"/>
              <a:tabLst/>
              <a:defRPr/>
            </a:pPr>
            <a:r>
              <a:rPr kumimoji="0" lang="zh-CN" altLang="en-US"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来法莫林的</a:t>
            </a:r>
            <a:r>
              <a:rPr kumimoji="0" lang="en-US" altLang="zh-CN"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III</a:t>
            </a:r>
            <a:r>
              <a:rPr kumimoji="0" lang="zh-CN" altLang="en-US"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期临床试验中均未发生任何一例药品相关死亡</a:t>
            </a:r>
            <a:r>
              <a:rPr kumimoji="0" lang="zh-CN" altLang="en-US" sz="1200" b="0" i="1" u="none" strike="noStrike" kern="1200" cap="none" spc="0" normalizeH="0" baseline="0" noProof="0">
                <a:ln>
                  <a:noFill/>
                </a:ln>
                <a:solidFill>
                  <a:srgbClr val="E7E6E6">
                    <a:lumMod val="10000"/>
                  </a:srgbClr>
                </a:solidFill>
                <a:effectLst/>
                <a:uLnTx/>
                <a:uFillTx/>
                <a:latin typeface="Arial"/>
                <a:ea typeface="微软雅黑"/>
                <a:cs typeface="+mn-ea"/>
                <a:sym typeface="+mn-lt"/>
              </a:rPr>
              <a:t>，</a:t>
            </a:r>
            <a:r>
              <a:rPr kumimoji="0" lang="zh-CN" altLang="en-US"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而奥马环素</a:t>
            </a:r>
            <a:r>
              <a:rPr kumimoji="0" lang="en-US" altLang="zh-CN"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III</a:t>
            </a:r>
            <a:r>
              <a:rPr kumimoji="0" lang="zh-CN" altLang="en-US"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期临床试验中发生</a:t>
            </a:r>
            <a:r>
              <a:rPr kumimoji="0" lang="en-US" altLang="zh-CN"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8</a:t>
            </a:r>
            <a:r>
              <a:rPr kumimoji="0" lang="zh-CN" altLang="en-US"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例（</a:t>
            </a:r>
            <a:r>
              <a:rPr kumimoji="0" lang="en-US" altLang="zh-CN"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2%</a:t>
            </a:r>
            <a:r>
              <a:rPr kumimoji="0" lang="zh-CN" altLang="en-US"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）死亡，为对照组两倍，且均发生在＞</a:t>
            </a:r>
            <a:r>
              <a:rPr kumimoji="0" lang="en-US" altLang="zh-CN"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65</a:t>
            </a:r>
            <a:r>
              <a:rPr kumimoji="0" lang="zh-CN" altLang="en-US"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岁患者，存在死亡不平衡的问题</a:t>
            </a:r>
            <a:r>
              <a:rPr kumimoji="0" lang="en-US" altLang="zh-CN" sz="1200" b="0" i="0" u="none" strike="noStrike" kern="1200" cap="none" spc="0" normalizeH="0" baseline="30000" noProof="0">
                <a:ln>
                  <a:noFill/>
                </a:ln>
                <a:solidFill>
                  <a:srgbClr val="E7E6E6">
                    <a:lumMod val="10000"/>
                  </a:srgbClr>
                </a:solidFill>
                <a:effectLst/>
                <a:uLnTx/>
                <a:uFillTx/>
                <a:latin typeface="Arial"/>
                <a:ea typeface="微软雅黑"/>
                <a:cs typeface="+mn-ea"/>
                <a:sym typeface="+mn-lt"/>
              </a:rPr>
              <a:t>3</a:t>
            </a:r>
            <a:endParaRPr kumimoji="0" lang="en-US" altLang="zh-CN"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a:p>
            <a:pPr marL="172800" marR="0" lvl="0" indent="-172800" algn="l" defTabSz="914400" rtl="0" eaLnBrk="1" fontAlgn="auto" latinLnBrk="0" hangingPunct="1">
              <a:lnSpc>
                <a:spcPct val="114000"/>
              </a:lnSpc>
              <a:spcBef>
                <a:spcPts val="600"/>
              </a:spcBef>
              <a:spcAft>
                <a:spcPts val="0"/>
              </a:spcAft>
              <a:buClrTx/>
              <a:buSzTx/>
              <a:buFont typeface="Wingdings" panose="05000000000000000000" pitchFamily="2" charset="2"/>
              <a:buChar char="Ø"/>
              <a:tabLst/>
              <a:defRPr/>
            </a:pPr>
            <a:r>
              <a:rPr kumimoji="0" lang="zh-CN" altLang="en-US"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来法莫林相较于奥马环素可能有更低的死亡风险，在</a:t>
            </a:r>
            <a:r>
              <a:rPr kumimoji="0" lang="en-US" altLang="zh-CN"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65</a:t>
            </a:r>
            <a:r>
              <a:rPr kumimoji="0" lang="zh-CN" altLang="en-US" sz="12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岁以上患者人群也观察到相似的结论</a:t>
            </a:r>
            <a:r>
              <a:rPr kumimoji="0" lang="en-US" altLang="zh-CN" sz="1200" b="0" i="0" u="none" strike="noStrike" kern="1200" cap="none" spc="0" normalizeH="0" baseline="30000" noProof="0">
                <a:ln>
                  <a:noFill/>
                </a:ln>
                <a:solidFill>
                  <a:srgbClr val="E7E6E6">
                    <a:lumMod val="10000"/>
                  </a:srgbClr>
                </a:solidFill>
                <a:effectLst/>
                <a:uLnTx/>
                <a:uFillTx/>
                <a:latin typeface="Arial"/>
                <a:ea typeface="微软雅黑"/>
                <a:cs typeface="+mn-ea"/>
                <a:sym typeface="+mn-lt"/>
              </a:rPr>
              <a:t>5</a:t>
            </a:r>
          </a:p>
        </p:txBody>
      </p:sp>
      <p:sp>
        <p:nvSpPr>
          <p:cNvPr id="7" name="矩形: 圆顶角 20">
            <a:extLst>
              <a:ext uri="{FF2B5EF4-FFF2-40B4-BE49-F238E27FC236}">
                <a16:creationId xmlns:a16="http://schemas.microsoft.com/office/drawing/2014/main" id="{459E8E0E-6E7D-5DA6-074A-3330C5A0363B}"/>
              </a:ext>
            </a:extLst>
          </p:cNvPr>
          <p:cNvSpPr/>
          <p:nvPr/>
        </p:nvSpPr>
        <p:spPr>
          <a:xfrm rot="16200000">
            <a:off x="1458077" y="1786998"/>
            <a:ext cx="1124859" cy="2387505"/>
          </a:xfrm>
          <a:prstGeom prst="round2SameRect">
            <a:avLst>
              <a:gd name="adj1" fmla="val 13130"/>
              <a:gd name="adj2" fmla="val 0"/>
            </a:avLst>
          </a:prstGeom>
          <a:solidFill>
            <a:schemeClr val="accent2">
              <a:lumMod val="20000"/>
              <a:lumOff val="8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43" name="Arrow: Chevron 46">
            <a:extLst>
              <a:ext uri="{FF2B5EF4-FFF2-40B4-BE49-F238E27FC236}">
                <a16:creationId xmlns:a16="http://schemas.microsoft.com/office/drawing/2014/main" id="{05432F6D-0BBA-8304-A5E5-C2107BFF3950}"/>
              </a:ext>
            </a:extLst>
          </p:cNvPr>
          <p:cNvSpPr/>
          <p:nvPr/>
        </p:nvSpPr>
        <p:spPr>
          <a:xfrm>
            <a:off x="2990155" y="2418323"/>
            <a:ext cx="460056" cy="1124858"/>
          </a:xfrm>
          <a:prstGeom prst="chevron">
            <a:avLst/>
          </a:prstGeom>
          <a:solidFill>
            <a:schemeClr val="accent4">
              <a:lumMod val="75000"/>
            </a:schemeClr>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600"/>
              </a:spcBef>
              <a:spcAft>
                <a:spcPts val="600"/>
              </a:spcAft>
              <a:buClrTx/>
              <a:buSzTx/>
              <a:buFontTx/>
              <a:buNone/>
              <a:tabLst/>
              <a:defRPr/>
            </a:pPr>
            <a:endParaRPr kumimoji="0" lang="en-GB" sz="12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6" name="TextBox 16">
            <a:extLst>
              <a:ext uri="{FF2B5EF4-FFF2-40B4-BE49-F238E27FC236}">
                <a16:creationId xmlns:a16="http://schemas.microsoft.com/office/drawing/2014/main" id="{5A5B51E2-805D-AB28-7DCA-FF0175F9FA32}"/>
              </a:ext>
            </a:extLst>
          </p:cNvPr>
          <p:cNvSpPr txBox="1"/>
          <p:nvPr/>
        </p:nvSpPr>
        <p:spPr>
          <a:xfrm>
            <a:off x="1549512" y="2563758"/>
            <a:ext cx="1367957" cy="861260"/>
          </a:xfrm>
          <a:prstGeom prst="rect">
            <a:avLst/>
          </a:prstGeom>
          <a:noFill/>
        </p:spPr>
        <p:txBody>
          <a:bodyPr wrap="square" lIns="0" tIns="0" rIns="0" bIns="0" rtlCol="0" anchor="ctr">
            <a:noAutofit/>
          </a:bodyPr>
          <a:lstStyle/>
          <a:p>
            <a:pPr marL="0" marR="0" lvl="0" indent="0" algn="ctr" defTabSz="914400" rtl="0" eaLnBrk="1" fontAlgn="auto" latinLnBrk="0" hangingPunct="1">
              <a:lnSpc>
                <a:spcPct val="100000"/>
              </a:lnSpc>
              <a:spcBef>
                <a:spcPts val="1200"/>
              </a:spcBef>
              <a:spcAft>
                <a:spcPts val="0"/>
              </a:spcAft>
              <a:buClrTx/>
              <a:buSzTx/>
              <a:buFontTx/>
              <a:buNone/>
              <a:tabLst/>
              <a:defRPr/>
            </a:pPr>
            <a:r>
              <a:rPr kumimoji="0" lang="zh-CN" altLang="en-US"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特殊人群优势</a:t>
            </a:r>
            <a:endParaRPr kumimoji="0" lang="en-GB"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p:txBody>
      </p:sp>
      <p:sp>
        <p:nvSpPr>
          <p:cNvPr id="8" name="矩形: 圆顶角 20">
            <a:extLst>
              <a:ext uri="{FF2B5EF4-FFF2-40B4-BE49-F238E27FC236}">
                <a16:creationId xmlns:a16="http://schemas.microsoft.com/office/drawing/2014/main" id="{3F92FE20-19A6-B529-E97B-5E093284E0A8}"/>
              </a:ext>
            </a:extLst>
          </p:cNvPr>
          <p:cNvSpPr/>
          <p:nvPr/>
        </p:nvSpPr>
        <p:spPr>
          <a:xfrm rot="16200000">
            <a:off x="824882" y="3778849"/>
            <a:ext cx="2435324" cy="2372535"/>
          </a:xfrm>
          <a:prstGeom prst="round2SameRect">
            <a:avLst>
              <a:gd name="adj1" fmla="val 10194"/>
              <a:gd name="adj2" fmla="val 0"/>
            </a:avLst>
          </a:prstGeom>
          <a:solidFill>
            <a:schemeClr val="accent2">
              <a:lumMod val="20000"/>
              <a:lumOff val="8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p:txBody>
      </p:sp>
      <p:sp>
        <p:nvSpPr>
          <p:cNvPr id="65" name="Arrow: Chevron 46">
            <a:extLst>
              <a:ext uri="{FF2B5EF4-FFF2-40B4-BE49-F238E27FC236}">
                <a16:creationId xmlns:a16="http://schemas.microsoft.com/office/drawing/2014/main" id="{20925AB3-412E-AAA4-536C-598C4B3E23BE}"/>
              </a:ext>
            </a:extLst>
          </p:cNvPr>
          <p:cNvSpPr/>
          <p:nvPr/>
        </p:nvSpPr>
        <p:spPr>
          <a:xfrm>
            <a:off x="3004705" y="3736822"/>
            <a:ext cx="445698" cy="2443802"/>
          </a:xfrm>
          <a:prstGeom prst="chevron">
            <a:avLst/>
          </a:prstGeom>
          <a:solidFill>
            <a:schemeClr val="accent4">
              <a:lumMod val="75000"/>
            </a:schemeClr>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600"/>
              </a:spcBef>
              <a:spcAft>
                <a:spcPts val="600"/>
              </a:spcAft>
              <a:buClrTx/>
              <a:buSzTx/>
              <a:buFontTx/>
              <a:buNone/>
              <a:tabLst/>
              <a:defRPr/>
            </a:pPr>
            <a:endParaRPr kumimoji="0" lang="en-GB" sz="12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10" name="TextBox 16">
            <a:extLst>
              <a:ext uri="{FF2B5EF4-FFF2-40B4-BE49-F238E27FC236}">
                <a16:creationId xmlns:a16="http://schemas.microsoft.com/office/drawing/2014/main" id="{3B4EC766-D423-4463-7905-C817B0FA5E4C}"/>
              </a:ext>
            </a:extLst>
          </p:cNvPr>
          <p:cNvSpPr txBox="1"/>
          <p:nvPr/>
        </p:nvSpPr>
        <p:spPr>
          <a:xfrm>
            <a:off x="1544702" y="4555811"/>
            <a:ext cx="1445453" cy="861260"/>
          </a:xfrm>
          <a:prstGeom prst="rect">
            <a:avLst/>
          </a:prstGeom>
          <a:noFill/>
        </p:spPr>
        <p:txBody>
          <a:bodyPr wrap="square" lIns="0" tIns="0" rIns="0" bIns="0" rtlCol="0" anchor="ctr">
            <a:noAutofit/>
          </a:bodyPr>
          <a:lstStyle/>
          <a:p>
            <a:pPr marL="0" marR="0" lvl="0" indent="0" algn="ctr" defTabSz="914400" rtl="0" eaLnBrk="1" fontAlgn="auto" latinLnBrk="0" hangingPunct="1">
              <a:lnSpc>
                <a:spcPct val="100000"/>
              </a:lnSpc>
              <a:spcBef>
                <a:spcPts val="1200"/>
              </a:spcBef>
              <a:spcAft>
                <a:spcPts val="0"/>
              </a:spcAft>
              <a:buClrTx/>
              <a:buSzTx/>
              <a:buFontTx/>
              <a:buNone/>
              <a:tabLst/>
              <a:defRPr/>
            </a:pPr>
            <a:r>
              <a:rPr kumimoji="0" lang="zh-CN" altLang="en-US"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与目录内同治疗领域药品的比较</a:t>
            </a:r>
          </a:p>
        </p:txBody>
      </p:sp>
      <p:grpSp>
        <p:nvGrpSpPr>
          <p:cNvPr id="13" name="Group 1">
            <a:extLst>
              <a:ext uri="{FF2B5EF4-FFF2-40B4-BE49-F238E27FC236}">
                <a16:creationId xmlns:a16="http://schemas.microsoft.com/office/drawing/2014/main" id="{B61CDFA6-F8AD-AC90-44EA-990DB34739FE}"/>
              </a:ext>
            </a:extLst>
          </p:cNvPr>
          <p:cNvGrpSpPr/>
          <p:nvPr/>
        </p:nvGrpSpPr>
        <p:grpSpPr>
          <a:xfrm rot="18859635">
            <a:off x="341703" y="1267856"/>
            <a:ext cx="1062244" cy="1093402"/>
            <a:chOff x="1675869" y="2443981"/>
            <a:chExt cx="1289876" cy="1289877"/>
          </a:xfrm>
        </p:grpSpPr>
        <p:sp>
          <p:nvSpPr>
            <p:cNvPr id="14" name="Oval 2">
              <a:extLst>
                <a:ext uri="{FF2B5EF4-FFF2-40B4-BE49-F238E27FC236}">
                  <a16:creationId xmlns:a16="http://schemas.microsoft.com/office/drawing/2014/main" id="{8598DC1D-EE55-73B5-9340-4723E6A23B5F}"/>
                </a:ext>
              </a:extLst>
            </p:cNvPr>
            <p:cNvSpPr>
              <a:spLocks noChangeAspect="1"/>
            </p:cNvSpPr>
            <p:nvPr/>
          </p:nvSpPr>
          <p:spPr>
            <a:xfrm>
              <a:off x="1675869" y="2443981"/>
              <a:ext cx="1289876" cy="1289877"/>
            </a:xfrm>
            <a:prstGeom prst="ellipse">
              <a:avLst/>
            </a:prstGeom>
            <a:solidFill>
              <a:schemeClr val="bg1"/>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2B3A42"/>
                </a:solidFill>
                <a:effectLst/>
                <a:uLnTx/>
                <a:uFillTx/>
                <a:latin typeface="Arial"/>
                <a:ea typeface="微软雅黑"/>
                <a:cs typeface="+mn-ea"/>
                <a:sym typeface="+mn-lt"/>
              </a:endParaRPr>
            </a:p>
          </p:txBody>
        </p:sp>
        <p:sp>
          <p:nvSpPr>
            <p:cNvPr id="15" name="Oval 4">
              <a:extLst>
                <a:ext uri="{FF2B5EF4-FFF2-40B4-BE49-F238E27FC236}">
                  <a16:creationId xmlns:a16="http://schemas.microsoft.com/office/drawing/2014/main" id="{5A4BA763-D5AA-147A-7AB6-61BBE7DBFC24}"/>
                </a:ext>
              </a:extLst>
            </p:cNvPr>
            <p:cNvSpPr>
              <a:spLocks noChangeAspect="1"/>
            </p:cNvSpPr>
            <p:nvPr/>
          </p:nvSpPr>
          <p:spPr>
            <a:xfrm>
              <a:off x="1788865" y="2557592"/>
              <a:ext cx="1074896" cy="107489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2B3A42"/>
                </a:solidFill>
                <a:effectLst/>
                <a:uLnTx/>
                <a:uFillTx/>
                <a:latin typeface="Arial"/>
                <a:ea typeface="微软雅黑"/>
                <a:cs typeface="+mn-ea"/>
                <a:sym typeface="+mn-lt"/>
              </a:endParaRPr>
            </a:p>
          </p:txBody>
        </p:sp>
      </p:grpSp>
      <p:pic>
        <p:nvPicPr>
          <p:cNvPr id="16" name="Picture 23">
            <a:extLst>
              <a:ext uri="{FF2B5EF4-FFF2-40B4-BE49-F238E27FC236}">
                <a16:creationId xmlns:a16="http://schemas.microsoft.com/office/drawing/2014/main" id="{A363F06C-DBD3-8200-C575-3F2CCE775318}"/>
              </a:ext>
            </a:extLst>
          </p:cNvPr>
          <p:cNvPicPr>
            <a:picLocks noChangeAspect="1"/>
          </p:cNvPicPr>
          <p:nvPr/>
        </p:nvPicPr>
        <p:blipFill>
          <a:blip r:embed="rId6"/>
          <a:stretch>
            <a:fillRect/>
          </a:stretch>
        </p:blipFill>
        <p:spPr>
          <a:xfrm>
            <a:off x="629364" y="1525260"/>
            <a:ext cx="486922" cy="578594"/>
          </a:xfrm>
          <a:prstGeom prst="rect">
            <a:avLst/>
          </a:prstGeom>
        </p:spPr>
      </p:pic>
      <p:grpSp>
        <p:nvGrpSpPr>
          <p:cNvPr id="17" name="Group 1">
            <a:extLst>
              <a:ext uri="{FF2B5EF4-FFF2-40B4-BE49-F238E27FC236}">
                <a16:creationId xmlns:a16="http://schemas.microsoft.com/office/drawing/2014/main" id="{05DEFE23-7648-F3E0-DAE1-798F994DFC0A}"/>
              </a:ext>
            </a:extLst>
          </p:cNvPr>
          <p:cNvGrpSpPr/>
          <p:nvPr/>
        </p:nvGrpSpPr>
        <p:grpSpPr>
          <a:xfrm rot="18859635">
            <a:off x="325154" y="2446295"/>
            <a:ext cx="1062244" cy="1093402"/>
            <a:chOff x="1675869" y="2443981"/>
            <a:chExt cx="1289876" cy="1289877"/>
          </a:xfrm>
        </p:grpSpPr>
        <p:sp>
          <p:nvSpPr>
            <p:cNvPr id="19" name="Oval 2">
              <a:extLst>
                <a:ext uri="{FF2B5EF4-FFF2-40B4-BE49-F238E27FC236}">
                  <a16:creationId xmlns:a16="http://schemas.microsoft.com/office/drawing/2014/main" id="{32AB1D8B-50DC-1C28-4F35-3D43053D884E}"/>
                </a:ext>
              </a:extLst>
            </p:cNvPr>
            <p:cNvSpPr>
              <a:spLocks noChangeAspect="1"/>
            </p:cNvSpPr>
            <p:nvPr/>
          </p:nvSpPr>
          <p:spPr>
            <a:xfrm>
              <a:off x="1675869" y="2443981"/>
              <a:ext cx="1289876" cy="1289877"/>
            </a:xfrm>
            <a:prstGeom prst="ellipse">
              <a:avLst/>
            </a:prstGeom>
            <a:solidFill>
              <a:schemeClr val="bg1"/>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2B3A42"/>
                </a:solidFill>
                <a:effectLst/>
                <a:uLnTx/>
                <a:uFillTx/>
                <a:latin typeface="Arial"/>
                <a:ea typeface="微软雅黑"/>
                <a:cs typeface="+mn-ea"/>
                <a:sym typeface="+mn-lt"/>
              </a:endParaRPr>
            </a:p>
          </p:txBody>
        </p:sp>
        <p:sp>
          <p:nvSpPr>
            <p:cNvPr id="22" name="Oval 4">
              <a:extLst>
                <a:ext uri="{FF2B5EF4-FFF2-40B4-BE49-F238E27FC236}">
                  <a16:creationId xmlns:a16="http://schemas.microsoft.com/office/drawing/2014/main" id="{9956AA34-1CF1-9DF3-1B72-0D28621A2755}"/>
                </a:ext>
              </a:extLst>
            </p:cNvPr>
            <p:cNvSpPr>
              <a:spLocks noChangeAspect="1"/>
            </p:cNvSpPr>
            <p:nvPr/>
          </p:nvSpPr>
          <p:spPr>
            <a:xfrm>
              <a:off x="1788865" y="2557592"/>
              <a:ext cx="1074896" cy="107489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2B3A42"/>
                </a:solidFill>
                <a:effectLst/>
                <a:uLnTx/>
                <a:uFillTx/>
                <a:latin typeface="Arial"/>
                <a:ea typeface="微软雅黑"/>
                <a:cs typeface="+mn-ea"/>
                <a:sym typeface="+mn-lt"/>
              </a:endParaRPr>
            </a:p>
          </p:txBody>
        </p:sp>
      </p:grpSp>
      <p:grpSp>
        <p:nvGrpSpPr>
          <p:cNvPr id="23" name="Group 1">
            <a:extLst>
              <a:ext uri="{FF2B5EF4-FFF2-40B4-BE49-F238E27FC236}">
                <a16:creationId xmlns:a16="http://schemas.microsoft.com/office/drawing/2014/main" id="{A16AC1A7-FDA7-2902-9E16-0E3CBFF5DE8D}"/>
              </a:ext>
            </a:extLst>
          </p:cNvPr>
          <p:cNvGrpSpPr/>
          <p:nvPr/>
        </p:nvGrpSpPr>
        <p:grpSpPr>
          <a:xfrm rot="18859635">
            <a:off x="305885" y="4339298"/>
            <a:ext cx="1062244" cy="1093402"/>
            <a:chOff x="1675869" y="2443981"/>
            <a:chExt cx="1289876" cy="1289877"/>
          </a:xfrm>
        </p:grpSpPr>
        <p:sp>
          <p:nvSpPr>
            <p:cNvPr id="24" name="Oval 2">
              <a:extLst>
                <a:ext uri="{FF2B5EF4-FFF2-40B4-BE49-F238E27FC236}">
                  <a16:creationId xmlns:a16="http://schemas.microsoft.com/office/drawing/2014/main" id="{2298658F-8832-C65C-DE8E-1EC7A4A3447C}"/>
                </a:ext>
              </a:extLst>
            </p:cNvPr>
            <p:cNvSpPr>
              <a:spLocks noChangeAspect="1"/>
            </p:cNvSpPr>
            <p:nvPr/>
          </p:nvSpPr>
          <p:spPr>
            <a:xfrm>
              <a:off x="1675869" y="2443981"/>
              <a:ext cx="1289876" cy="1289877"/>
            </a:xfrm>
            <a:prstGeom prst="ellipse">
              <a:avLst/>
            </a:prstGeom>
            <a:solidFill>
              <a:schemeClr val="bg1"/>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2B3A42"/>
                </a:solidFill>
                <a:effectLst/>
                <a:uLnTx/>
                <a:uFillTx/>
                <a:latin typeface="Arial"/>
                <a:ea typeface="微软雅黑"/>
                <a:cs typeface="+mn-ea"/>
                <a:sym typeface="+mn-lt"/>
              </a:endParaRPr>
            </a:p>
          </p:txBody>
        </p:sp>
        <p:sp>
          <p:nvSpPr>
            <p:cNvPr id="25" name="Oval 4">
              <a:extLst>
                <a:ext uri="{FF2B5EF4-FFF2-40B4-BE49-F238E27FC236}">
                  <a16:creationId xmlns:a16="http://schemas.microsoft.com/office/drawing/2014/main" id="{2C72B66B-B652-8B89-833B-C9812D92C387}"/>
                </a:ext>
              </a:extLst>
            </p:cNvPr>
            <p:cNvSpPr>
              <a:spLocks noChangeAspect="1"/>
            </p:cNvSpPr>
            <p:nvPr/>
          </p:nvSpPr>
          <p:spPr>
            <a:xfrm>
              <a:off x="1788865" y="2557592"/>
              <a:ext cx="1074896" cy="107489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2B3A42"/>
                </a:solidFill>
                <a:effectLst/>
                <a:uLnTx/>
                <a:uFillTx/>
                <a:latin typeface="Arial"/>
                <a:ea typeface="微软雅黑"/>
                <a:cs typeface="+mn-ea"/>
                <a:sym typeface="+mn-lt"/>
              </a:endParaRPr>
            </a:p>
          </p:txBody>
        </p:sp>
      </p:grpSp>
      <p:pic>
        <p:nvPicPr>
          <p:cNvPr id="35" name="Picture 23">
            <a:extLst>
              <a:ext uri="{FF2B5EF4-FFF2-40B4-BE49-F238E27FC236}">
                <a16:creationId xmlns:a16="http://schemas.microsoft.com/office/drawing/2014/main" id="{5890BFC7-969E-4E58-BD87-784993988807}"/>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619087" y="2682579"/>
            <a:ext cx="577144" cy="577144"/>
          </a:xfrm>
          <a:prstGeom prst="rect">
            <a:avLst/>
          </a:prstGeom>
        </p:spPr>
      </p:pic>
      <p:pic>
        <p:nvPicPr>
          <p:cNvPr id="36" name="Picture 32" descr="A black background with a black square&#10;&#10;Description automatically generated with medium confidence">
            <a:extLst>
              <a:ext uri="{FF2B5EF4-FFF2-40B4-BE49-F238E27FC236}">
                <a16:creationId xmlns:a16="http://schemas.microsoft.com/office/drawing/2014/main" id="{7C156A83-2773-DF83-7AA3-78BC5EE8301C}"/>
              </a:ext>
            </a:extLst>
          </p:cNvPr>
          <p:cNvPicPr>
            <a:picLocks noChangeAspect="1"/>
          </p:cNvPicPr>
          <p:nvPr/>
        </p:nvPicPr>
        <p:blipFill>
          <a:blip r:embed="rId9">
            <a:extLst>
              <a:ext uri="{BEBA8EAE-BF5A-486C-A8C5-ECC9F3942E4B}">
                <a14:imgProps xmlns:a14="http://schemas.microsoft.com/office/drawing/2010/main">
                  <a14:imgLayer r:embed="rId10">
                    <a14:imgEffect>
                      <a14:brightnessContrast bright="100000"/>
                    </a14:imgEffect>
                  </a14:imgLayer>
                </a14:imgProps>
              </a:ext>
            </a:extLst>
          </a:blip>
          <a:stretch>
            <a:fillRect/>
          </a:stretch>
        </p:blipFill>
        <p:spPr>
          <a:xfrm>
            <a:off x="529560" y="4625238"/>
            <a:ext cx="567354" cy="567354"/>
          </a:xfrm>
          <a:prstGeom prst="rect">
            <a:avLst/>
          </a:prstGeom>
        </p:spPr>
      </p:pic>
      <p:sp>
        <p:nvSpPr>
          <p:cNvPr id="11" name="文本框 10">
            <a:extLst>
              <a:ext uri="{FF2B5EF4-FFF2-40B4-BE49-F238E27FC236}">
                <a16:creationId xmlns:a16="http://schemas.microsoft.com/office/drawing/2014/main" id="{B2D9054B-0762-A655-9429-E96CB73FB425}"/>
              </a:ext>
            </a:extLst>
          </p:cNvPr>
          <p:cNvSpPr txBox="1"/>
          <p:nvPr/>
        </p:nvSpPr>
        <p:spPr>
          <a:xfrm>
            <a:off x="3771637" y="5634603"/>
            <a:ext cx="6502400" cy="319255"/>
          </a:xfrm>
          <a:prstGeom prst="rect">
            <a:avLst/>
          </a:prstGeom>
          <a:noFill/>
        </p:spPr>
        <p:txBody>
          <a:bodyPr wrap="square">
            <a:spAutoFit/>
          </a:bodyPr>
          <a:lstStyle/>
          <a:p>
            <a:pPr marL="172800" marR="0" lvl="0" indent="-17280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zh-CN" altLang="en-US" sz="12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较呼吸喹诺酮类</a:t>
            </a:r>
            <a:r>
              <a:rPr kumimoji="0" lang="en-US" altLang="zh-CN" sz="1200" b="0" i="0" u="none" strike="noStrike" kern="1200" cap="none" spc="0" normalizeH="0" baseline="30000" noProof="0">
                <a:ln>
                  <a:noFill/>
                </a:ln>
                <a:solidFill>
                  <a:srgbClr val="E7E6E6">
                    <a:lumMod val="10000"/>
                  </a:srgbClr>
                </a:solidFill>
                <a:effectLst/>
                <a:uLnTx/>
                <a:uFillTx/>
                <a:latin typeface="Arial"/>
                <a:ea typeface="微软雅黑"/>
                <a:cs typeface="+mn-ea"/>
                <a:sym typeface="+mn-lt"/>
              </a:rPr>
              <a:t>6</a:t>
            </a:r>
            <a:r>
              <a:rPr kumimoji="0" lang="zh-CN" altLang="en-US" sz="12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a:t>
            </a:r>
            <a:r>
              <a:rPr kumimoji="0" lang="zh-CN" altLang="en-US" sz="1400" b="1" i="0" u="none" strike="noStrike" kern="1200" cap="none" spc="0" normalizeH="0" baseline="0" noProof="0">
                <a:ln>
                  <a:noFill/>
                </a:ln>
                <a:solidFill>
                  <a:srgbClr val="C00000"/>
                </a:solidFill>
                <a:effectLst/>
                <a:uLnTx/>
                <a:uFillTx/>
                <a:latin typeface="Arial"/>
                <a:ea typeface="微软雅黑"/>
                <a:cs typeface="+mn-ea"/>
                <a:sym typeface="+mn-lt"/>
              </a:rPr>
              <a:t>无黑框警告</a:t>
            </a:r>
            <a:r>
              <a:rPr kumimoji="0" lang="en-US" altLang="zh-CN" sz="1400" b="0" i="0" u="none" strike="noStrike" kern="1200" cap="none" spc="0" normalizeH="0" baseline="30000" noProof="0">
                <a:ln>
                  <a:noFill/>
                </a:ln>
                <a:solidFill>
                  <a:srgbClr val="2B3A42">
                    <a:lumMod val="50000"/>
                  </a:srgbClr>
                </a:solidFill>
                <a:effectLst/>
                <a:uLnTx/>
                <a:uFillTx/>
                <a:latin typeface="Arial"/>
                <a:ea typeface="微软雅黑"/>
                <a:cs typeface="+mn-ea"/>
                <a:sym typeface="+mn-lt"/>
              </a:rPr>
              <a:t>1 </a:t>
            </a:r>
            <a:r>
              <a:rPr kumimoji="0" lang="zh-CN" altLang="en-US" sz="1400" b="1" i="0" u="none" strike="noStrike" kern="1200" cap="none" spc="0" normalizeH="0" baseline="0" noProof="0">
                <a:ln>
                  <a:noFill/>
                </a:ln>
                <a:solidFill>
                  <a:srgbClr val="C00000"/>
                </a:solidFill>
                <a:effectLst/>
                <a:uLnTx/>
                <a:uFillTx/>
                <a:latin typeface="Arial"/>
                <a:ea typeface="微软雅黑"/>
                <a:cs typeface="+mn-ea"/>
                <a:sym typeface="+mn-lt"/>
              </a:rPr>
              <a:t>，无肌腱损伤风险</a:t>
            </a:r>
            <a:r>
              <a:rPr kumimoji="0" lang="en-US" altLang="zh-CN" sz="1400" b="0" i="0" u="none" strike="noStrike" kern="1200" cap="none" spc="0" normalizeH="0" baseline="30000" noProof="0">
                <a:ln>
                  <a:noFill/>
                </a:ln>
                <a:solidFill>
                  <a:srgbClr val="2B3A42">
                    <a:lumMod val="50000"/>
                  </a:srgbClr>
                </a:solidFill>
                <a:effectLst/>
                <a:uLnTx/>
                <a:uFillTx/>
                <a:latin typeface="Arial"/>
                <a:ea typeface="微软雅黑"/>
                <a:cs typeface="+mn-ea"/>
                <a:sym typeface="+mn-lt"/>
              </a:rPr>
              <a:t>1</a:t>
            </a:r>
            <a:r>
              <a:rPr kumimoji="0" lang="zh-CN" altLang="en-US" sz="1400" b="1" i="0" u="none" strike="noStrike" kern="1200" cap="none" spc="0" normalizeH="0" baseline="0" noProof="0">
                <a:ln>
                  <a:noFill/>
                </a:ln>
                <a:solidFill>
                  <a:srgbClr val="C00000"/>
                </a:solidFill>
                <a:effectLst/>
                <a:uLnTx/>
                <a:uFillTx/>
                <a:latin typeface="Arial"/>
                <a:ea typeface="微软雅黑"/>
                <a:cs typeface="+mn-ea"/>
                <a:sym typeface="+mn-lt"/>
              </a:rPr>
              <a:t>，对</a:t>
            </a:r>
            <a:r>
              <a:rPr kumimoji="0" lang="en-US" altLang="zh-CN" sz="1400" b="1" i="0" u="none" strike="noStrike" kern="1200" cap="none" spc="0" normalizeH="0" baseline="0" noProof="0">
                <a:ln>
                  <a:noFill/>
                </a:ln>
                <a:solidFill>
                  <a:srgbClr val="C00000"/>
                </a:solidFill>
                <a:effectLst/>
                <a:uLnTx/>
                <a:uFillTx/>
                <a:latin typeface="Arial"/>
                <a:ea typeface="微软雅黑"/>
                <a:cs typeface="+mn-ea"/>
                <a:sym typeface="+mn-lt"/>
              </a:rPr>
              <a:t>QT</a:t>
            </a:r>
            <a:r>
              <a:rPr kumimoji="0" lang="zh-CN" altLang="en-US" sz="1400" b="1" i="0" u="none" strike="noStrike" kern="1200" cap="none" spc="0" normalizeH="0" baseline="0" noProof="0">
                <a:ln>
                  <a:noFill/>
                </a:ln>
                <a:solidFill>
                  <a:srgbClr val="C00000"/>
                </a:solidFill>
                <a:effectLst/>
                <a:uLnTx/>
                <a:uFillTx/>
                <a:latin typeface="Arial"/>
                <a:ea typeface="微软雅黑"/>
                <a:cs typeface="+mn-ea"/>
                <a:sym typeface="+mn-lt"/>
              </a:rPr>
              <a:t>间期延长影响小</a:t>
            </a:r>
            <a:r>
              <a:rPr kumimoji="0" lang="en-US" altLang="zh-CN" sz="1400" b="0" i="0" u="none" strike="noStrike" kern="1200" cap="none" spc="0" normalizeH="0" baseline="30000" noProof="0">
                <a:ln>
                  <a:noFill/>
                </a:ln>
                <a:solidFill>
                  <a:srgbClr val="2B3A42">
                    <a:lumMod val="50000"/>
                  </a:srgbClr>
                </a:solidFill>
                <a:effectLst/>
                <a:uLnTx/>
                <a:uFillTx/>
                <a:latin typeface="Arial"/>
                <a:ea typeface="微软雅黑"/>
                <a:cs typeface="+mn-ea"/>
                <a:sym typeface="+mn-lt"/>
              </a:rPr>
              <a:t>7</a:t>
            </a:r>
          </a:p>
        </p:txBody>
      </p:sp>
      <p:sp>
        <p:nvSpPr>
          <p:cNvPr id="5" name="object 4">
            <a:extLst>
              <a:ext uri="{FF2B5EF4-FFF2-40B4-BE49-F238E27FC236}">
                <a16:creationId xmlns:a16="http://schemas.microsoft.com/office/drawing/2014/main" id="{43F7BE93-B82D-A80F-7BDA-83AC23A86A92}"/>
              </a:ext>
            </a:extLst>
          </p:cNvPr>
          <p:cNvSpPr/>
          <p:nvPr/>
        </p:nvSpPr>
        <p:spPr>
          <a:xfrm>
            <a:off x="11761966" y="6474715"/>
            <a:ext cx="306821" cy="310467"/>
          </a:xfrm>
          <a:custGeom>
            <a:avLst/>
            <a:gdLst/>
            <a:ahLst/>
            <a:cxnLst/>
            <a:rect l="l" t="t" r="r" b="b"/>
            <a:pathLst>
              <a:path w="374015" h="378459">
                <a:moveTo>
                  <a:pt x="0" y="378374"/>
                </a:moveTo>
                <a:lnTo>
                  <a:pt x="0" y="189187"/>
                </a:lnTo>
                <a:lnTo>
                  <a:pt x="6703" y="138834"/>
                </a:lnTo>
                <a:lnTo>
                  <a:pt x="25613" y="93624"/>
                </a:lnTo>
                <a:lnTo>
                  <a:pt x="54929" y="55347"/>
                </a:lnTo>
                <a:lnTo>
                  <a:pt x="92849" y="25791"/>
                </a:lnTo>
                <a:lnTo>
                  <a:pt x="137572" y="6746"/>
                </a:lnTo>
                <a:lnTo>
                  <a:pt x="187299" y="0"/>
                </a:lnTo>
                <a:lnTo>
                  <a:pt x="236966" y="6801"/>
                </a:lnTo>
                <a:lnTo>
                  <a:pt x="281541" y="25970"/>
                </a:lnTo>
                <a:lnTo>
                  <a:pt x="319269" y="55649"/>
                </a:lnTo>
                <a:lnTo>
                  <a:pt x="348392" y="93982"/>
                </a:lnTo>
                <a:lnTo>
                  <a:pt x="367154" y="139113"/>
                </a:lnTo>
                <a:lnTo>
                  <a:pt x="373798" y="189187"/>
                </a:lnTo>
                <a:lnTo>
                  <a:pt x="367154" y="239204"/>
                </a:lnTo>
                <a:lnTo>
                  <a:pt x="348392" y="284213"/>
                </a:lnTo>
                <a:lnTo>
                  <a:pt x="319269" y="322423"/>
                </a:lnTo>
                <a:lnTo>
                  <a:pt x="281541" y="352046"/>
                </a:lnTo>
                <a:lnTo>
                  <a:pt x="236966" y="371292"/>
                </a:lnTo>
                <a:lnTo>
                  <a:pt x="187299" y="378374"/>
                </a:lnTo>
                <a:lnTo>
                  <a:pt x="0" y="378374"/>
                </a:lnTo>
                <a:close/>
              </a:path>
            </a:pathLst>
          </a:custGeom>
          <a:noFill/>
        </p:spPr>
        <p:txBody>
          <a:bodyPr wrap="square"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B3A42"/>
                </a:solidFill>
                <a:effectLst/>
                <a:uLnTx/>
                <a:uFillTx/>
                <a:latin typeface="Arial"/>
                <a:ea typeface="微软雅黑"/>
                <a:cs typeface="+mn-ea"/>
                <a:sym typeface="+mn-lt"/>
              </a:rPr>
              <a:t>8</a:t>
            </a:r>
            <a:endParaRPr kumimoji="0" sz="1200" b="1"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26" name="文本框 25">
            <a:extLst>
              <a:ext uri="{FF2B5EF4-FFF2-40B4-BE49-F238E27FC236}">
                <a16:creationId xmlns:a16="http://schemas.microsoft.com/office/drawing/2014/main" id="{2E16B209-C266-6A75-CCA3-0F79BE4D48FD}"/>
              </a:ext>
            </a:extLst>
          </p:cNvPr>
          <p:cNvSpPr txBox="1"/>
          <p:nvPr/>
        </p:nvSpPr>
        <p:spPr>
          <a:xfrm>
            <a:off x="468038" y="6348846"/>
            <a:ext cx="11235962" cy="3847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缩略词：</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TEAE, </a:t>
            </a:r>
            <a:r>
              <a:rPr kumimoji="0" lang="it-IT" altLang="zh-CN" sz="600" b="0" i="0" u="none" strike="noStrike" kern="1200" cap="none" spc="0" normalizeH="0" baseline="0" noProof="0">
                <a:ln>
                  <a:noFill/>
                </a:ln>
                <a:solidFill>
                  <a:srgbClr val="2B3A42"/>
                </a:solidFill>
                <a:effectLst/>
                <a:uLnTx/>
                <a:uFillTx/>
                <a:latin typeface="Arial"/>
                <a:ea typeface="微软雅黑"/>
                <a:cs typeface="+mn-ea"/>
                <a:sym typeface="+mn-lt"/>
              </a:rPr>
              <a:t>Treatment Emergent Adverse Events</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，指治疗期间出现的不良事件</a:t>
            </a:r>
            <a:endPar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来源：</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1.</a:t>
            </a:r>
            <a:r>
              <a:rPr lang="zh-CN" altLang="en-US" sz="700">
                <a:solidFill>
                  <a:srgbClr val="2B3A42"/>
                </a:solidFill>
                <a:latin typeface="微软雅黑"/>
                <a:ea typeface="微软雅黑"/>
                <a:sym typeface="+mn-lt"/>
              </a:rPr>
              <a:t>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醋酸来法莫林片说明书</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2. </a:t>
            </a:r>
            <a:r>
              <a:rPr kumimoji="0" lang="da-DK" altLang="zh-CN" sz="600" b="0" i="0" u="none" strike="noStrike" kern="1200" cap="none" spc="0" normalizeH="0" baseline="0" noProof="0">
                <a:ln>
                  <a:noFill/>
                </a:ln>
                <a:solidFill>
                  <a:srgbClr val="2B3A42"/>
                </a:solidFill>
                <a:effectLst/>
                <a:uLnTx/>
                <a:uFillTx/>
                <a:latin typeface="Arial"/>
                <a:ea typeface="微软雅黑"/>
                <a:cs typeface="+mn-ea"/>
                <a:sym typeface="+mn-lt"/>
              </a:rPr>
              <a:t>Alexander, Elizabeth, et al. CHEST 158.42020</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3.</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 甲苯磺酸奥马环素片说明书</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4.Warner AJ, et al. Bone. 2022; 5. Wu, M et al. Value in Health. 2024;27(12, Supplement):S35; 6.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国家食品药品监管总局关于修订全身用氟喹诺酮类药品说明书的公告；</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7. Borje Darpo, et al. Open Forum Infectious Diseases, 01 Oct 2019, 6 (Suppl 2):S311-S311.</a:t>
            </a:r>
          </a:p>
        </p:txBody>
      </p:sp>
    </p:spTree>
    <p:extLst>
      <p:ext uri="{BB962C8B-B14F-4D97-AF65-F5344CB8AC3E}">
        <p14:creationId xmlns:p14="http://schemas.microsoft.com/office/powerpoint/2010/main" val="370628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think-cell data - do not delete" hidden="1">
            <a:extLst>
              <a:ext uri="{FF2B5EF4-FFF2-40B4-BE49-F238E27FC236}">
                <a16:creationId xmlns:a16="http://schemas.microsoft.com/office/drawing/2014/main" id="{6B09DF55-ABBA-81B7-3D33-AED81771C01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6" imgH="426" progId="TCLayout.ActiveDocument.1">
                  <p:embed/>
                </p:oleObj>
              </mc:Choice>
              <mc:Fallback>
                <p:oleObj name="think-cell Slide" r:id="rId4" imgW="426" imgH="426" progId="TCLayout.ActiveDocument.1">
                  <p:embed/>
                  <p:pic>
                    <p:nvPicPr>
                      <p:cNvPr id="26" name="think-cell data - do not delete" hidden="1">
                        <a:extLst>
                          <a:ext uri="{FF2B5EF4-FFF2-40B4-BE49-F238E27FC236}">
                            <a16:creationId xmlns:a16="http://schemas.microsoft.com/office/drawing/2014/main" id="{6B09DF55-ABBA-81B7-3D33-AED81771C01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标题 2">
            <a:extLst>
              <a:ext uri="{FF2B5EF4-FFF2-40B4-BE49-F238E27FC236}">
                <a16:creationId xmlns:a16="http://schemas.microsoft.com/office/drawing/2014/main" id="{DBB71570-5678-C418-2F4A-69CC10452497}"/>
              </a:ext>
            </a:extLst>
          </p:cNvPr>
          <p:cNvSpPr>
            <a:spLocks noGrp="1"/>
          </p:cNvSpPr>
          <p:nvPr>
            <p:ph type="title"/>
          </p:nvPr>
        </p:nvSpPr>
        <p:spPr/>
        <p:txBody>
          <a:bodyPr vert="horz"/>
          <a:lstStyle/>
          <a:p>
            <a:r>
              <a:rPr lang="zh-CN" altLang="en-US" sz="2400">
                <a:solidFill>
                  <a:srgbClr val="C00000"/>
                </a:solidFill>
                <a:latin typeface="+mn-lt"/>
                <a:ea typeface="+mn-ea"/>
                <a:cs typeface="+mn-ea"/>
                <a:sym typeface="+mn-lt"/>
              </a:rPr>
              <a:t>弥补目录短板</a:t>
            </a:r>
            <a:r>
              <a:rPr lang="zh-CN" altLang="en-US" sz="2400">
                <a:latin typeface="+mn-lt"/>
                <a:ea typeface="+mn-ea"/>
                <a:cs typeface="+mn-ea"/>
                <a:sym typeface="+mn-lt"/>
              </a:rPr>
              <a:t>，直击耐药挑战，减轻医疗负担</a:t>
            </a:r>
            <a:endParaRPr lang="en-US" sz="2400">
              <a:latin typeface="+mn-lt"/>
              <a:ea typeface="+mn-ea"/>
              <a:cs typeface="+mn-ea"/>
              <a:sym typeface="+mn-lt"/>
            </a:endParaRPr>
          </a:p>
        </p:txBody>
      </p:sp>
      <p:sp>
        <p:nvSpPr>
          <p:cNvPr id="7" name="Rectangle: Rounded Corners 3">
            <a:extLst>
              <a:ext uri="{FF2B5EF4-FFF2-40B4-BE49-F238E27FC236}">
                <a16:creationId xmlns:a16="http://schemas.microsoft.com/office/drawing/2014/main" id="{81B89583-424B-2C97-E14E-C54B29B51FC7}"/>
              </a:ext>
            </a:extLst>
          </p:cNvPr>
          <p:cNvSpPr/>
          <p:nvPr/>
        </p:nvSpPr>
        <p:spPr>
          <a:xfrm>
            <a:off x="6203501" y="3856649"/>
            <a:ext cx="5567378" cy="2278390"/>
          </a:xfrm>
          <a:prstGeom prst="roundRect">
            <a:avLst>
              <a:gd name="adj" fmla="val 1214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2B3A42"/>
              </a:solidFill>
              <a:effectLst/>
              <a:uLnTx/>
              <a:uFillTx/>
              <a:latin typeface="Arial"/>
              <a:ea typeface="微软雅黑"/>
              <a:cs typeface="+mn-ea"/>
              <a:sym typeface="+mn-lt"/>
            </a:endParaRPr>
          </a:p>
        </p:txBody>
      </p:sp>
      <p:sp>
        <p:nvSpPr>
          <p:cNvPr id="8" name="Rectangle: Rounded Corners 4">
            <a:extLst>
              <a:ext uri="{FF2B5EF4-FFF2-40B4-BE49-F238E27FC236}">
                <a16:creationId xmlns:a16="http://schemas.microsoft.com/office/drawing/2014/main" id="{BBF2609E-02E8-B4DD-ABC8-1EBDD4454594}"/>
              </a:ext>
            </a:extLst>
          </p:cNvPr>
          <p:cNvSpPr/>
          <p:nvPr/>
        </p:nvSpPr>
        <p:spPr>
          <a:xfrm>
            <a:off x="6188772" y="1559815"/>
            <a:ext cx="5567378" cy="2166869"/>
          </a:xfrm>
          <a:prstGeom prst="roundRect">
            <a:avLst>
              <a:gd name="adj" fmla="val 14165"/>
            </a:avLst>
          </a:prstGeom>
          <a:solidFill>
            <a:srgbClr val="E4F2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prstClr val="white"/>
              </a:solidFill>
              <a:effectLst/>
              <a:uLnTx/>
              <a:uFillTx/>
              <a:latin typeface="Arial"/>
              <a:ea typeface="微软雅黑"/>
              <a:cs typeface="+mn-ea"/>
              <a:sym typeface="+mn-lt"/>
            </a:endParaRPr>
          </a:p>
        </p:txBody>
      </p:sp>
      <p:sp>
        <p:nvSpPr>
          <p:cNvPr id="9" name="Rectangle: Rounded Corners 5">
            <a:extLst>
              <a:ext uri="{FF2B5EF4-FFF2-40B4-BE49-F238E27FC236}">
                <a16:creationId xmlns:a16="http://schemas.microsoft.com/office/drawing/2014/main" id="{0ADD61CD-8D17-D631-26B9-5BAFF8ACF4D7}"/>
              </a:ext>
            </a:extLst>
          </p:cNvPr>
          <p:cNvSpPr/>
          <p:nvPr/>
        </p:nvSpPr>
        <p:spPr>
          <a:xfrm>
            <a:off x="464483" y="3867394"/>
            <a:ext cx="5432256" cy="2278390"/>
          </a:xfrm>
          <a:prstGeom prst="roundRect">
            <a:avLst>
              <a:gd name="adj" fmla="val 1466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60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10" name="Rectangle: Rounded Corners 6">
            <a:extLst>
              <a:ext uri="{FF2B5EF4-FFF2-40B4-BE49-F238E27FC236}">
                <a16:creationId xmlns:a16="http://schemas.microsoft.com/office/drawing/2014/main" id="{506D7A3C-2F18-3640-820D-9BD066D0704D}"/>
              </a:ext>
            </a:extLst>
          </p:cNvPr>
          <p:cNvSpPr/>
          <p:nvPr/>
        </p:nvSpPr>
        <p:spPr>
          <a:xfrm>
            <a:off x="464483" y="1559815"/>
            <a:ext cx="5432256" cy="2166870"/>
          </a:xfrm>
          <a:prstGeom prst="roundRect">
            <a:avLst>
              <a:gd name="adj" fmla="val 13661"/>
            </a:avLst>
          </a:prstGeom>
          <a:solidFill>
            <a:srgbClr val="E4F2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2B3A42"/>
              </a:solidFill>
              <a:effectLst/>
              <a:uLnTx/>
              <a:uFillTx/>
              <a:latin typeface="Arial"/>
              <a:ea typeface="微软雅黑"/>
              <a:cs typeface="+mn-ea"/>
              <a:sym typeface="+mn-lt"/>
            </a:endParaRPr>
          </a:p>
        </p:txBody>
      </p:sp>
      <p:grpSp>
        <p:nvGrpSpPr>
          <p:cNvPr id="11" name="Group 7">
            <a:extLst>
              <a:ext uri="{FF2B5EF4-FFF2-40B4-BE49-F238E27FC236}">
                <a16:creationId xmlns:a16="http://schemas.microsoft.com/office/drawing/2014/main" id="{DF91E6AF-3DB9-B83E-715D-56E97BF88F3E}"/>
              </a:ext>
            </a:extLst>
          </p:cNvPr>
          <p:cNvGrpSpPr/>
          <p:nvPr/>
        </p:nvGrpSpPr>
        <p:grpSpPr>
          <a:xfrm>
            <a:off x="4792466" y="2480166"/>
            <a:ext cx="2561986" cy="2561987"/>
            <a:chOff x="4049137" y="1584167"/>
            <a:chExt cx="3675137" cy="3675138"/>
          </a:xfrm>
        </p:grpSpPr>
        <p:sp>
          <p:nvSpPr>
            <p:cNvPr id="12" name="Arc 8">
              <a:extLst>
                <a:ext uri="{FF2B5EF4-FFF2-40B4-BE49-F238E27FC236}">
                  <a16:creationId xmlns:a16="http://schemas.microsoft.com/office/drawing/2014/main" id="{56D83AC8-5A45-E634-1A80-7AE88ADCB374}"/>
                </a:ext>
              </a:extLst>
            </p:cNvPr>
            <p:cNvSpPr/>
            <p:nvPr/>
          </p:nvSpPr>
          <p:spPr>
            <a:xfrm>
              <a:off x="4049138" y="1584169"/>
              <a:ext cx="3675136" cy="3675136"/>
            </a:xfrm>
            <a:prstGeom prst="arc">
              <a:avLst/>
            </a:prstGeom>
            <a:ln w="3048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13" name="Arc 9">
              <a:extLst>
                <a:ext uri="{FF2B5EF4-FFF2-40B4-BE49-F238E27FC236}">
                  <a16:creationId xmlns:a16="http://schemas.microsoft.com/office/drawing/2014/main" id="{2E0E4105-2003-028A-B723-4596CD261202}"/>
                </a:ext>
              </a:extLst>
            </p:cNvPr>
            <p:cNvSpPr/>
            <p:nvPr/>
          </p:nvSpPr>
          <p:spPr>
            <a:xfrm rot="16200000">
              <a:off x="4049138" y="1584167"/>
              <a:ext cx="3675136" cy="3675136"/>
            </a:xfrm>
            <a:prstGeom prst="arc">
              <a:avLst/>
            </a:prstGeom>
            <a:ln w="3048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14" name="Arc 10">
              <a:extLst>
                <a:ext uri="{FF2B5EF4-FFF2-40B4-BE49-F238E27FC236}">
                  <a16:creationId xmlns:a16="http://schemas.microsoft.com/office/drawing/2014/main" id="{B18EBAC0-1F4D-DEAE-D8B3-74397AC91BB4}"/>
                </a:ext>
              </a:extLst>
            </p:cNvPr>
            <p:cNvSpPr/>
            <p:nvPr/>
          </p:nvSpPr>
          <p:spPr>
            <a:xfrm rot="10800000">
              <a:off x="4049137" y="1584167"/>
              <a:ext cx="3675136" cy="3675136"/>
            </a:xfrm>
            <a:prstGeom prst="arc">
              <a:avLst/>
            </a:prstGeom>
            <a:ln w="3048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15" name="Arc 11">
              <a:extLst>
                <a:ext uri="{FF2B5EF4-FFF2-40B4-BE49-F238E27FC236}">
                  <a16:creationId xmlns:a16="http://schemas.microsoft.com/office/drawing/2014/main" id="{5499FFED-FD05-31F9-5D44-A89602B70EDE}"/>
                </a:ext>
              </a:extLst>
            </p:cNvPr>
            <p:cNvSpPr/>
            <p:nvPr/>
          </p:nvSpPr>
          <p:spPr>
            <a:xfrm rot="5400000">
              <a:off x="4049137" y="1584167"/>
              <a:ext cx="3675136" cy="3675136"/>
            </a:xfrm>
            <a:prstGeom prst="arc">
              <a:avLst/>
            </a:prstGeom>
            <a:ln w="3048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B3A42"/>
                </a:solidFill>
                <a:effectLst/>
                <a:uLnTx/>
                <a:uFillTx/>
                <a:latin typeface="Arial"/>
                <a:ea typeface="微软雅黑"/>
                <a:cs typeface="+mn-ea"/>
                <a:sym typeface="+mn-lt"/>
              </a:endParaRPr>
            </a:p>
          </p:txBody>
        </p:sp>
      </p:grpSp>
      <p:sp>
        <p:nvSpPr>
          <p:cNvPr id="16" name="Oval 12">
            <a:extLst>
              <a:ext uri="{FF2B5EF4-FFF2-40B4-BE49-F238E27FC236}">
                <a16:creationId xmlns:a16="http://schemas.microsoft.com/office/drawing/2014/main" id="{E3A2FDBD-F350-349A-D59C-DDE08B579B0C}"/>
              </a:ext>
            </a:extLst>
          </p:cNvPr>
          <p:cNvSpPr/>
          <p:nvPr/>
        </p:nvSpPr>
        <p:spPr>
          <a:xfrm>
            <a:off x="5313007" y="2991802"/>
            <a:ext cx="1541118" cy="154111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prstClr val="white"/>
              </a:solidFill>
              <a:effectLst/>
              <a:uLnTx/>
              <a:uFillTx/>
              <a:latin typeface="Arial"/>
              <a:ea typeface="微软雅黑"/>
              <a:cs typeface="+mn-ea"/>
              <a:sym typeface="+mn-lt"/>
            </a:endParaRPr>
          </a:p>
        </p:txBody>
      </p:sp>
      <p:sp>
        <p:nvSpPr>
          <p:cNvPr id="17" name="Text Placeholder 30">
            <a:extLst>
              <a:ext uri="{FF2B5EF4-FFF2-40B4-BE49-F238E27FC236}">
                <a16:creationId xmlns:a16="http://schemas.microsoft.com/office/drawing/2014/main" id="{04F60420-24D0-C1CB-5CEB-B8202F5F04C2}"/>
              </a:ext>
            </a:extLst>
          </p:cNvPr>
          <p:cNvSpPr txBox="1">
            <a:spLocks/>
          </p:cNvSpPr>
          <p:nvPr/>
        </p:nvSpPr>
        <p:spPr>
          <a:xfrm>
            <a:off x="636709" y="2174575"/>
            <a:ext cx="4171519" cy="1603019"/>
          </a:xfrm>
          <a:prstGeom prst="rect">
            <a:avLst/>
          </a:prstGeom>
        </p:spPr>
        <p:txBody>
          <a:bodyPr>
            <a:noAutofit/>
          </a:bodyPr>
          <a:lstStyle>
            <a:lvl1pPr marL="0" indent="0">
              <a:lnSpc>
                <a:spcPts val="1200"/>
              </a:lnSpc>
              <a:spcBef>
                <a:spcPts val="200"/>
              </a:spcBef>
              <a:buFontTx/>
              <a:buNone/>
              <a:defRPr sz="1200" b="1" i="0">
                <a:solidFill>
                  <a:schemeClr val="accent3"/>
                </a:solidFill>
              </a:defRPr>
            </a:lvl1pPr>
            <a:lvl2pPr marL="91440" indent="-91440">
              <a:lnSpc>
                <a:spcPts val="1200"/>
              </a:lnSpc>
              <a:spcBef>
                <a:spcPts val="200"/>
              </a:spcBef>
              <a:buFont typeface="Arial"/>
              <a:buChar char="•"/>
              <a:defRPr sz="1000"/>
            </a:lvl2pPr>
            <a:lvl3pPr marL="91440" indent="-91440">
              <a:lnSpc>
                <a:spcPts val="1200"/>
              </a:lnSpc>
              <a:spcBef>
                <a:spcPts val="200"/>
              </a:spcBef>
              <a:buFont typeface="Arial"/>
              <a:buChar char="•"/>
              <a:defRPr sz="1000"/>
            </a:lvl3pPr>
            <a:lvl4pPr marL="91440" indent="-91440">
              <a:lnSpc>
                <a:spcPts val="1200"/>
              </a:lnSpc>
              <a:spcBef>
                <a:spcPts val="200"/>
              </a:spcBef>
              <a:buFont typeface="Arial"/>
              <a:buChar char="•"/>
              <a:defRPr sz="1000"/>
            </a:lvl4pPr>
            <a:lvl5pPr marL="91440" indent="-91440">
              <a:lnSpc>
                <a:spcPts val="1200"/>
              </a:lnSpc>
              <a:spcBef>
                <a:spcPts val="200"/>
              </a:spcBef>
              <a:buFont typeface="Arial"/>
              <a:buChar char="•"/>
              <a:defRPr sz="1000"/>
            </a:lvl5pPr>
          </a:lstStyle>
          <a:p>
            <a:pPr marL="173736" marR="0" lvl="0" indent="-173736" algn="l" defTabSz="914400" rtl="0" eaLnBrk="1" fontAlgn="auto" latinLnBrk="0" hangingPunct="1">
              <a:lnSpc>
                <a:spcPct val="100000"/>
              </a:lnSpc>
              <a:spcBef>
                <a:spcPts val="600"/>
              </a:spcBef>
              <a:spcAft>
                <a:spcPts val="0"/>
              </a:spcAft>
              <a:buClrTx/>
              <a:buSzTx/>
              <a:buFontTx/>
              <a:buChar char="•"/>
              <a:tabLst/>
              <a:defRPr/>
            </a:pP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自身及交叉耐药风险低，可遏制耐药，</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缓解国家疾病防控压力，符合“遏制微生物耐药国家行动计划（</a:t>
            </a:r>
            <a:r>
              <a:rPr kumimoji="0" lang="en-US" altLang="zh-CN"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2022-2025</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年）”工作目标</a:t>
            </a:r>
            <a:r>
              <a:rPr kumimoji="0" lang="en-US" altLang="zh-CN" sz="1400" b="0" i="0" u="none" strike="noStrike" kern="1200" cap="none" spc="0" normalizeH="0" baseline="30000" noProof="0" dirty="0">
                <a:ln>
                  <a:noFill/>
                </a:ln>
                <a:solidFill>
                  <a:srgbClr val="E7E6E6">
                    <a:lumMod val="10000"/>
                  </a:srgbClr>
                </a:solidFill>
                <a:effectLst/>
                <a:uLnTx/>
                <a:uFillTx/>
                <a:latin typeface="Arial"/>
                <a:ea typeface="微软雅黑"/>
                <a:cs typeface="+mn-ea"/>
                <a:sym typeface="+mn-lt"/>
              </a:rPr>
              <a:t>1</a:t>
            </a:r>
          </a:p>
          <a:p>
            <a:pPr marL="173736" marR="0" lvl="0" indent="-173736" algn="l" defTabSz="914400" rtl="0" eaLnBrk="1" fontAlgn="auto" latinLnBrk="0" hangingPunct="1">
              <a:lnSpc>
                <a:spcPct val="100000"/>
              </a:lnSpc>
              <a:spcBef>
                <a:spcPts val="600"/>
              </a:spcBef>
              <a:spcAft>
                <a:spcPts val="0"/>
              </a:spcAft>
              <a:buClrTx/>
              <a:buSzTx/>
              <a:buFontTx/>
              <a:buChar char="•"/>
              <a:tabLst/>
              <a:defRPr/>
            </a:pP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增强抗微生物治疗的能力</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，减少对喹诺酮类依赖及妥协性用药，降低四环素类与大环内酯类耐药风险，降低严重不良反应风险</a:t>
            </a:r>
          </a:p>
        </p:txBody>
      </p:sp>
      <p:sp>
        <p:nvSpPr>
          <p:cNvPr id="18" name="Text Placeholder 30">
            <a:extLst>
              <a:ext uri="{FF2B5EF4-FFF2-40B4-BE49-F238E27FC236}">
                <a16:creationId xmlns:a16="http://schemas.microsoft.com/office/drawing/2014/main" id="{B7689357-0E0E-FF3C-CF27-A8DA16D4D06B}"/>
              </a:ext>
            </a:extLst>
          </p:cNvPr>
          <p:cNvSpPr txBox="1">
            <a:spLocks/>
          </p:cNvSpPr>
          <p:nvPr/>
        </p:nvSpPr>
        <p:spPr>
          <a:xfrm>
            <a:off x="7501105" y="2174575"/>
            <a:ext cx="4297051" cy="1211035"/>
          </a:xfrm>
          <a:prstGeom prst="rect">
            <a:avLst/>
          </a:prstGeom>
        </p:spPr>
        <p:txBody>
          <a:bodyPr>
            <a:noAutofit/>
          </a:bodyPr>
          <a:lstStyle>
            <a:lvl1pPr marL="0" indent="0">
              <a:lnSpc>
                <a:spcPts val="1200"/>
              </a:lnSpc>
              <a:spcBef>
                <a:spcPts val="200"/>
              </a:spcBef>
              <a:buFontTx/>
              <a:buNone/>
              <a:defRPr sz="1200" b="1" i="0">
                <a:solidFill>
                  <a:schemeClr val="accent3"/>
                </a:solidFill>
              </a:defRPr>
            </a:lvl1pPr>
            <a:lvl2pPr marL="91440" indent="-91440">
              <a:lnSpc>
                <a:spcPts val="1200"/>
              </a:lnSpc>
              <a:spcBef>
                <a:spcPts val="200"/>
              </a:spcBef>
              <a:buFont typeface="Arial"/>
              <a:buChar char="•"/>
              <a:defRPr sz="1000"/>
            </a:lvl2pPr>
            <a:lvl3pPr marL="91440" indent="-91440">
              <a:lnSpc>
                <a:spcPts val="1200"/>
              </a:lnSpc>
              <a:spcBef>
                <a:spcPts val="200"/>
              </a:spcBef>
              <a:buFont typeface="Arial"/>
              <a:buChar char="•"/>
              <a:defRPr sz="1000"/>
            </a:lvl3pPr>
            <a:lvl4pPr marL="91440" indent="-91440">
              <a:lnSpc>
                <a:spcPts val="1200"/>
              </a:lnSpc>
              <a:spcBef>
                <a:spcPts val="200"/>
              </a:spcBef>
              <a:buFont typeface="Arial"/>
              <a:buChar char="•"/>
              <a:defRPr sz="1000"/>
            </a:lvl4pPr>
            <a:lvl5pPr marL="91440" indent="-91440">
              <a:lnSpc>
                <a:spcPts val="1200"/>
              </a:lnSpc>
              <a:spcBef>
                <a:spcPts val="200"/>
              </a:spcBef>
              <a:buFont typeface="Arial"/>
              <a:buChar char="•"/>
              <a:defRPr sz="1000"/>
            </a:lvl5pPr>
          </a:lstStyle>
          <a:p>
            <a:pPr marL="285750" marR="0" lvl="0" indent="-285750" algn="l" defTabSz="914400" rtl="0" eaLnBrk="1" fontAlgn="base" latinLnBrk="0" hangingPunct="1">
              <a:lnSpc>
                <a:spcPct val="100000"/>
              </a:lnSpc>
              <a:spcBef>
                <a:spcPts val="200"/>
              </a:spcBef>
              <a:spcAft>
                <a:spcPts val="600"/>
              </a:spcAft>
              <a:buClrTx/>
              <a:buSzTx/>
              <a:buFont typeface="Arial" panose="020B0604020202020204" pitchFamily="34" charset="0"/>
              <a:buChar char="•"/>
              <a:tabLst/>
              <a:defRPr/>
            </a:pP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疗程短，起效快，</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降低院内感染的风险，</a:t>
            </a: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减少患者的经济负担，节省医保基金支出</a:t>
            </a:r>
            <a:endParaRPr kumimoji="0" lang="en-US" altLang="zh-CN"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endParaRPr>
          </a:p>
          <a:p>
            <a:pPr marL="285750" marR="0" lvl="0" indent="-285750" algn="l" defTabSz="914400" rtl="0" eaLnBrk="1" fontAlgn="base" latinLnBrk="0" hangingPunct="1">
              <a:lnSpc>
                <a:spcPct val="100000"/>
              </a:lnSpc>
              <a:spcBef>
                <a:spcPts val="200"/>
              </a:spcBef>
              <a:spcAft>
                <a:spcPts val="600"/>
              </a:spcAft>
              <a:buClrTx/>
              <a:buSzTx/>
              <a:buFont typeface="Arial" panose="020B0604020202020204" pitchFamily="34" charset="0"/>
              <a:buChar char="•"/>
              <a:tabLst/>
              <a:defRPr/>
            </a:pP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双剂型</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，可静脉转口服</a:t>
            </a: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序贯治疗</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a:t>
            </a: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减少住院时长</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，无需皮试，特殊患者无需调整剂量，给药便捷，提高患者依从性</a:t>
            </a:r>
            <a:endParaRPr kumimoji="0" lang="en-US" altLang="zh-CN"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endParaRPr>
          </a:p>
        </p:txBody>
      </p:sp>
      <p:sp>
        <p:nvSpPr>
          <p:cNvPr id="19" name="Text Placeholder 30">
            <a:extLst>
              <a:ext uri="{FF2B5EF4-FFF2-40B4-BE49-F238E27FC236}">
                <a16:creationId xmlns:a16="http://schemas.microsoft.com/office/drawing/2014/main" id="{A4696813-8211-5E51-C8B3-82249223FA83}"/>
              </a:ext>
            </a:extLst>
          </p:cNvPr>
          <p:cNvSpPr txBox="1">
            <a:spLocks/>
          </p:cNvSpPr>
          <p:nvPr/>
        </p:nvSpPr>
        <p:spPr>
          <a:xfrm>
            <a:off x="618791" y="4485151"/>
            <a:ext cx="4207356" cy="1513280"/>
          </a:xfrm>
          <a:prstGeom prst="rect">
            <a:avLst/>
          </a:prstGeom>
        </p:spPr>
        <p:txBody>
          <a:bodyPr>
            <a:noAutofit/>
          </a:bodyPr>
          <a:lstStyle>
            <a:lvl1pPr marL="0" indent="0">
              <a:lnSpc>
                <a:spcPts val="1200"/>
              </a:lnSpc>
              <a:spcBef>
                <a:spcPts val="200"/>
              </a:spcBef>
              <a:buFontTx/>
              <a:buNone/>
              <a:defRPr sz="1200" b="1" i="0">
                <a:solidFill>
                  <a:schemeClr val="accent3"/>
                </a:solidFill>
              </a:defRPr>
            </a:lvl1pPr>
            <a:lvl2pPr marL="91440" indent="-91440">
              <a:lnSpc>
                <a:spcPts val="1200"/>
              </a:lnSpc>
              <a:spcBef>
                <a:spcPts val="200"/>
              </a:spcBef>
              <a:buFont typeface="Arial"/>
              <a:buChar char="•"/>
              <a:defRPr sz="1000"/>
            </a:lvl2pPr>
            <a:lvl3pPr marL="91440" indent="-91440">
              <a:lnSpc>
                <a:spcPts val="1200"/>
              </a:lnSpc>
              <a:spcBef>
                <a:spcPts val="200"/>
              </a:spcBef>
              <a:buFont typeface="Arial"/>
              <a:buChar char="•"/>
              <a:defRPr sz="1000"/>
            </a:lvl3pPr>
            <a:lvl4pPr marL="91440" indent="-91440">
              <a:lnSpc>
                <a:spcPts val="1200"/>
              </a:lnSpc>
              <a:spcBef>
                <a:spcPts val="200"/>
              </a:spcBef>
              <a:buFont typeface="Arial"/>
              <a:buChar char="•"/>
              <a:defRPr sz="1000"/>
            </a:lvl4pPr>
            <a:lvl5pPr marL="91440" indent="-91440">
              <a:lnSpc>
                <a:spcPts val="1200"/>
              </a:lnSpc>
              <a:spcBef>
                <a:spcPts val="200"/>
              </a:spcBef>
              <a:buFont typeface="Arial"/>
              <a:buChar char="•"/>
              <a:defRPr sz="1000"/>
            </a:lvl5pPr>
          </a:lstStyle>
          <a:p>
            <a:pPr marL="285750" marR="0" lvl="0" indent="-285750" algn="l" defTabSz="914400" rtl="0" eaLnBrk="1" fontAlgn="base" latinLnBrk="0" hangingPunct="1">
              <a:lnSpc>
                <a:spcPct val="100000"/>
              </a:lnSpc>
              <a:spcBef>
                <a:spcPts val="200"/>
              </a:spcBef>
              <a:spcAft>
                <a:spcPts val="600"/>
              </a:spcAft>
              <a:buClrTx/>
              <a:buSzTx/>
              <a:buFont typeface="Arial" panose="020B0604020202020204" pitchFamily="34" charset="0"/>
              <a:buChar char="•"/>
              <a:tabLst/>
              <a:defRPr/>
            </a:pP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突破性全新类别抗菌药物</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，增加抗生素多样性，缓解多重耐药后无药可选的压力</a:t>
            </a:r>
            <a:endParaRPr kumimoji="0" lang="en-US" altLang="zh-CN"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a:p>
            <a:pPr marL="285750" marR="0" lvl="0" indent="-285750" algn="l" defTabSz="914400" rtl="0" eaLnBrk="1" fontAlgn="base" latinLnBrk="0" hangingPunct="1">
              <a:lnSpc>
                <a:spcPct val="100000"/>
              </a:lnSpc>
              <a:spcBef>
                <a:spcPts val="200"/>
              </a:spcBef>
              <a:spcAft>
                <a:spcPts val="600"/>
              </a:spcAft>
              <a:buClrTx/>
              <a:buSzTx/>
              <a:buFont typeface="Arial" panose="020B0604020202020204" pitchFamily="34" charset="0"/>
              <a:buChar char="•"/>
              <a:tabLst/>
              <a:defRPr/>
            </a:pP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满足老年用药需求，无需调整剂量，更高效安全，</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提高老年及重症患者治疗获益</a:t>
            </a:r>
            <a:endParaRPr kumimoji="0" lang="en-US" altLang="zh-CN"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a:p>
            <a:pPr marL="285750" marR="0" lvl="0" indent="-285750" algn="l" defTabSz="914400" rtl="0" eaLnBrk="1" fontAlgn="base" latinLnBrk="0" hangingPunct="1">
              <a:lnSpc>
                <a:spcPct val="100000"/>
              </a:lnSpc>
              <a:spcBef>
                <a:spcPts val="200"/>
              </a:spcBef>
              <a:spcAft>
                <a:spcPts val="600"/>
              </a:spcAft>
              <a:buClrTx/>
              <a:buSzTx/>
              <a:buFont typeface="Arial" panose="020B0604020202020204" pitchFamily="34" charset="0"/>
              <a:buChar char="•"/>
              <a:tabLst/>
              <a:defRPr/>
            </a:pP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单药</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覆盖</a:t>
            </a:r>
            <a:r>
              <a:rPr kumimoji="0" lang="en-US" altLang="zh-CN"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MRSA</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a:t>
            </a:r>
            <a:r>
              <a:rPr kumimoji="0" lang="en-US" altLang="zh-CN"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VRE</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等</a:t>
            </a:r>
            <a:r>
              <a:rPr kumimoji="0" lang="en-US" altLang="zh-CN"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G+</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a:t>
            </a:r>
            <a:r>
              <a:rPr kumimoji="0" lang="en-US" altLang="zh-CN"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G-</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，及非典型病原体，</a:t>
            </a: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抗菌活性强</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a:t>
            </a: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弥补现有药物短板</a:t>
            </a:r>
            <a:endParaRPr kumimoji="0" lang="en-US" altLang="zh-CN"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p:txBody>
      </p:sp>
      <p:sp>
        <p:nvSpPr>
          <p:cNvPr id="20" name="Text Placeholder 30">
            <a:extLst>
              <a:ext uri="{FF2B5EF4-FFF2-40B4-BE49-F238E27FC236}">
                <a16:creationId xmlns:a16="http://schemas.microsoft.com/office/drawing/2014/main" id="{01466EDF-1FA8-30D4-3BF8-05C6ACB1C5F1}"/>
              </a:ext>
            </a:extLst>
          </p:cNvPr>
          <p:cNvSpPr txBox="1">
            <a:spLocks/>
          </p:cNvSpPr>
          <p:nvPr/>
        </p:nvSpPr>
        <p:spPr>
          <a:xfrm>
            <a:off x="7480598" y="4571017"/>
            <a:ext cx="4092611" cy="1341549"/>
          </a:xfrm>
          <a:prstGeom prst="rect">
            <a:avLst/>
          </a:prstGeom>
        </p:spPr>
        <p:txBody>
          <a:bodyPr>
            <a:noAutofit/>
          </a:bodyPr>
          <a:lstStyle>
            <a:lvl1pPr marL="0" indent="0">
              <a:lnSpc>
                <a:spcPts val="1200"/>
              </a:lnSpc>
              <a:spcBef>
                <a:spcPts val="200"/>
              </a:spcBef>
              <a:buFontTx/>
              <a:buNone/>
              <a:defRPr sz="1200" b="1" i="0">
                <a:solidFill>
                  <a:schemeClr val="accent3"/>
                </a:solidFill>
              </a:defRPr>
            </a:lvl1pPr>
            <a:lvl2pPr marL="91440" indent="-91440">
              <a:lnSpc>
                <a:spcPts val="1200"/>
              </a:lnSpc>
              <a:spcBef>
                <a:spcPts val="200"/>
              </a:spcBef>
              <a:buFont typeface="Arial"/>
              <a:buChar char="•"/>
              <a:defRPr sz="1000"/>
            </a:lvl2pPr>
            <a:lvl3pPr marL="91440" indent="-91440">
              <a:lnSpc>
                <a:spcPts val="1200"/>
              </a:lnSpc>
              <a:spcBef>
                <a:spcPts val="200"/>
              </a:spcBef>
              <a:buFont typeface="Arial"/>
              <a:buChar char="•"/>
              <a:defRPr sz="1000"/>
            </a:lvl3pPr>
            <a:lvl4pPr marL="91440" indent="-91440">
              <a:lnSpc>
                <a:spcPts val="1200"/>
              </a:lnSpc>
              <a:spcBef>
                <a:spcPts val="200"/>
              </a:spcBef>
              <a:buFont typeface="Arial"/>
              <a:buChar char="•"/>
              <a:defRPr sz="1000"/>
            </a:lvl4pPr>
            <a:lvl5pPr marL="91440" indent="-91440">
              <a:lnSpc>
                <a:spcPts val="1200"/>
              </a:lnSpc>
              <a:spcBef>
                <a:spcPts val="200"/>
              </a:spcBef>
              <a:buFont typeface="Arial"/>
              <a:buChar char="•"/>
              <a:defRPr sz="1000"/>
            </a:lvl5p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抗菌药物实行分级管理</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，临床应用要求严格，</a:t>
            </a: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不存在滥用或超说明书用药的风险</a:t>
            </a:r>
            <a:endParaRPr kumimoji="0" lang="en-US" altLang="zh-CN"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来法莫林抗菌谱明确，具有</a:t>
            </a: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国际药敏检测标准</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a:t>
            </a:r>
            <a:r>
              <a:rPr kumimoji="0" lang="en-US" altLang="zh-CN"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CLSI/EUCAST</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），指导临床进行抗菌药物选择，预测治疗效果，明确适用患者</a:t>
            </a:r>
            <a:endParaRPr kumimoji="0" lang="en-US" altLang="zh-CN"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p:txBody>
      </p:sp>
      <p:sp>
        <p:nvSpPr>
          <p:cNvPr id="35" name="矩形: 圆角 34">
            <a:extLst>
              <a:ext uri="{FF2B5EF4-FFF2-40B4-BE49-F238E27FC236}">
                <a16:creationId xmlns:a16="http://schemas.microsoft.com/office/drawing/2014/main" id="{8A1935DD-871C-8788-03E6-AACF4C2BC28D}"/>
              </a:ext>
            </a:extLst>
          </p:cNvPr>
          <p:cNvSpPr/>
          <p:nvPr/>
        </p:nvSpPr>
        <p:spPr>
          <a:xfrm>
            <a:off x="673489" y="1654916"/>
            <a:ext cx="3974905" cy="424558"/>
          </a:xfrm>
          <a:prstGeom prst="roundRect">
            <a:avLst/>
          </a:prstGeom>
          <a:solidFill>
            <a:schemeClr val="accent1"/>
          </a:solidFill>
          <a:ln>
            <a:solidFill>
              <a:srgbClr val="44977A"/>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正面回击耐药挑战，提升公众健康</a:t>
            </a:r>
          </a:p>
        </p:txBody>
      </p:sp>
      <p:sp>
        <p:nvSpPr>
          <p:cNvPr id="36" name="矩形: 圆角 35">
            <a:extLst>
              <a:ext uri="{FF2B5EF4-FFF2-40B4-BE49-F238E27FC236}">
                <a16:creationId xmlns:a16="http://schemas.microsoft.com/office/drawing/2014/main" id="{902937F2-9D79-CD0B-99B9-27C0C1A35E4C}"/>
              </a:ext>
            </a:extLst>
          </p:cNvPr>
          <p:cNvSpPr/>
          <p:nvPr/>
        </p:nvSpPr>
        <p:spPr>
          <a:xfrm>
            <a:off x="7602872" y="1656879"/>
            <a:ext cx="3885408" cy="444062"/>
          </a:xfrm>
          <a:prstGeom prst="roundRect">
            <a:avLst/>
          </a:prstGeom>
          <a:solidFill>
            <a:schemeClr val="accent1"/>
          </a:solidFill>
          <a:ln>
            <a:solidFill>
              <a:srgbClr val="44977A"/>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zh-CN" altLang="en-US" sz="1600" b="1" i="0" u="none" strike="noStrike" kern="1200" cap="none" spc="0" normalizeH="0" baseline="0" noProof="0" dirty="0">
                <a:ln>
                  <a:noFill/>
                </a:ln>
                <a:solidFill>
                  <a:prstClr val="white"/>
                </a:solidFill>
                <a:effectLst/>
                <a:uLnTx/>
                <a:uFillTx/>
                <a:latin typeface="Arial"/>
                <a:ea typeface="微软雅黑"/>
                <a:cs typeface="+mn-ea"/>
                <a:sym typeface="+mn-lt"/>
              </a:rPr>
              <a:t>疗程短，起效快，符合“保基本”原则</a:t>
            </a:r>
          </a:p>
        </p:txBody>
      </p:sp>
      <p:sp>
        <p:nvSpPr>
          <p:cNvPr id="37" name="矩形: 圆角 36">
            <a:extLst>
              <a:ext uri="{FF2B5EF4-FFF2-40B4-BE49-F238E27FC236}">
                <a16:creationId xmlns:a16="http://schemas.microsoft.com/office/drawing/2014/main" id="{4BF9657B-B552-4A55-95C9-F31BC2EA777F}"/>
              </a:ext>
            </a:extLst>
          </p:cNvPr>
          <p:cNvSpPr/>
          <p:nvPr/>
        </p:nvSpPr>
        <p:spPr>
          <a:xfrm>
            <a:off x="7602872" y="3979729"/>
            <a:ext cx="3880030" cy="444062"/>
          </a:xfrm>
          <a:prstGeom prst="roundRect">
            <a:avLst/>
          </a:prstGeom>
          <a:solidFill>
            <a:schemeClr val="accent1"/>
          </a:solidFill>
          <a:ln>
            <a:solidFill>
              <a:srgbClr val="44977A"/>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医保审核标准明确，临床管理难度低</a:t>
            </a:r>
            <a:endParaRPr kumimoji="0" lang="en-US" altLang="zh-CN" sz="1600" b="1"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38" name="矩形: 圆角 37">
            <a:extLst>
              <a:ext uri="{FF2B5EF4-FFF2-40B4-BE49-F238E27FC236}">
                <a16:creationId xmlns:a16="http://schemas.microsoft.com/office/drawing/2014/main" id="{7A571E80-1F0C-0D98-2B4E-203A67504A3F}"/>
              </a:ext>
            </a:extLst>
          </p:cNvPr>
          <p:cNvSpPr/>
          <p:nvPr/>
        </p:nvSpPr>
        <p:spPr>
          <a:xfrm>
            <a:off x="673489" y="3979729"/>
            <a:ext cx="3868375" cy="444062"/>
          </a:xfrm>
          <a:prstGeom prst="roundRect">
            <a:avLst/>
          </a:prstGeom>
          <a:solidFill>
            <a:schemeClr val="accent1"/>
          </a:solidFill>
          <a:ln>
            <a:solidFill>
              <a:srgbClr val="44977A"/>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抗感染治疗新武器，弥补目录短板</a:t>
            </a:r>
          </a:p>
        </p:txBody>
      </p:sp>
      <p:sp>
        <p:nvSpPr>
          <p:cNvPr id="4" name="文本框 4">
            <a:extLst>
              <a:ext uri="{FF2B5EF4-FFF2-40B4-BE49-F238E27FC236}">
                <a16:creationId xmlns:a16="http://schemas.microsoft.com/office/drawing/2014/main" id="{E01345B8-01FA-F597-0FEC-CCB8E740E76F}"/>
              </a:ext>
            </a:extLst>
          </p:cNvPr>
          <p:cNvSpPr txBox="1"/>
          <p:nvPr/>
        </p:nvSpPr>
        <p:spPr>
          <a:xfrm>
            <a:off x="36575" y="33106"/>
            <a:ext cx="62727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a:ln>
                  <a:noFill/>
                </a:ln>
                <a:solidFill>
                  <a:prstClr val="white"/>
                </a:solidFill>
                <a:effectLst/>
                <a:uLnTx/>
                <a:uFillTx/>
                <a:latin typeface="Arial"/>
                <a:ea typeface="微软雅黑"/>
                <a:cs typeface="+mn-ea"/>
                <a:sym typeface="+mn-lt"/>
              </a:rPr>
              <a:t>公平性</a:t>
            </a:r>
            <a:endParaRPr kumimoji="0" lang="en-US" sz="2000" b="1"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6" name="TextBox 29">
            <a:extLst>
              <a:ext uri="{FF2B5EF4-FFF2-40B4-BE49-F238E27FC236}">
                <a16:creationId xmlns:a16="http://schemas.microsoft.com/office/drawing/2014/main" id="{9DB95962-B09C-690B-629C-3D28F840A4CB}"/>
              </a:ext>
            </a:extLst>
          </p:cNvPr>
          <p:cNvSpPr txBox="1"/>
          <p:nvPr/>
        </p:nvSpPr>
        <p:spPr>
          <a:xfrm>
            <a:off x="5164261" y="3408418"/>
            <a:ext cx="181630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a:ln>
                  <a:noFill/>
                </a:ln>
                <a:solidFill>
                  <a:srgbClr val="017A59"/>
                </a:solidFill>
                <a:effectLst/>
                <a:uLnTx/>
                <a:uFillTx/>
                <a:latin typeface="Arial"/>
                <a:ea typeface="微软雅黑"/>
                <a:cs typeface="+mn-ea"/>
                <a:sym typeface="+mn-lt"/>
              </a:rPr>
              <a:t>直击耐药</a:t>
            </a:r>
            <a:endParaRPr kumimoji="0" lang="en-US" altLang="zh-CN" sz="2000" b="1" i="0" u="none" strike="noStrike" kern="1200" cap="none" spc="0" normalizeH="0" baseline="0" noProof="0">
              <a:ln>
                <a:noFill/>
              </a:ln>
              <a:solidFill>
                <a:srgbClr val="017A59"/>
              </a:solidFill>
              <a:effectLst/>
              <a:uLnTx/>
              <a:uFillTx/>
              <a:latin typeface="Arial"/>
              <a:ea typeface="微软雅黑"/>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a:ln>
                  <a:noFill/>
                </a:ln>
                <a:solidFill>
                  <a:srgbClr val="017A59"/>
                </a:solidFill>
                <a:effectLst/>
                <a:uLnTx/>
                <a:uFillTx/>
                <a:latin typeface="Arial"/>
                <a:ea typeface="微软雅黑"/>
                <a:cs typeface="+mn-ea"/>
                <a:sym typeface="+mn-lt"/>
              </a:rPr>
              <a:t>减轻负担</a:t>
            </a:r>
            <a:endParaRPr kumimoji="0" lang="en-US" sz="2000" b="1" i="0" u="none" strike="noStrike" kern="1200" cap="none" spc="0" normalizeH="0" baseline="0" noProof="0">
              <a:ln>
                <a:noFill/>
              </a:ln>
              <a:solidFill>
                <a:srgbClr val="017A59"/>
              </a:solidFill>
              <a:effectLst/>
              <a:uLnTx/>
              <a:uFillTx/>
              <a:latin typeface="Arial"/>
              <a:ea typeface="微软雅黑"/>
              <a:cs typeface="+mn-ea"/>
              <a:sym typeface="+mn-lt"/>
            </a:endParaRPr>
          </a:p>
        </p:txBody>
      </p:sp>
      <p:sp>
        <p:nvSpPr>
          <p:cNvPr id="21" name="object 4">
            <a:extLst>
              <a:ext uri="{FF2B5EF4-FFF2-40B4-BE49-F238E27FC236}">
                <a16:creationId xmlns:a16="http://schemas.microsoft.com/office/drawing/2014/main" id="{F5F7BE98-3FBD-3CEA-7E3B-4BBBF9BB2859}"/>
              </a:ext>
            </a:extLst>
          </p:cNvPr>
          <p:cNvSpPr/>
          <p:nvPr/>
        </p:nvSpPr>
        <p:spPr>
          <a:xfrm>
            <a:off x="11761966" y="6474715"/>
            <a:ext cx="306821" cy="310467"/>
          </a:xfrm>
          <a:custGeom>
            <a:avLst/>
            <a:gdLst/>
            <a:ahLst/>
            <a:cxnLst/>
            <a:rect l="l" t="t" r="r" b="b"/>
            <a:pathLst>
              <a:path w="374015" h="378459">
                <a:moveTo>
                  <a:pt x="0" y="378374"/>
                </a:moveTo>
                <a:lnTo>
                  <a:pt x="0" y="189187"/>
                </a:lnTo>
                <a:lnTo>
                  <a:pt x="6703" y="138834"/>
                </a:lnTo>
                <a:lnTo>
                  <a:pt x="25613" y="93624"/>
                </a:lnTo>
                <a:lnTo>
                  <a:pt x="54929" y="55347"/>
                </a:lnTo>
                <a:lnTo>
                  <a:pt x="92849" y="25791"/>
                </a:lnTo>
                <a:lnTo>
                  <a:pt x="137572" y="6746"/>
                </a:lnTo>
                <a:lnTo>
                  <a:pt x="187299" y="0"/>
                </a:lnTo>
                <a:lnTo>
                  <a:pt x="236966" y="6801"/>
                </a:lnTo>
                <a:lnTo>
                  <a:pt x="281541" y="25970"/>
                </a:lnTo>
                <a:lnTo>
                  <a:pt x="319269" y="55649"/>
                </a:lnTo>
                <a:lnTo>
                  <a:pt x="348392" y="93982"/>
                </a:lnTo>
                <a:lnTo>
                  <a:pt x="367154" y="139113"/>
                </a:lnTo>
                <a:lnTo>
                  <a:pt x="373798" y="189187"/>
                </a:lnTo>
                <a:lnTo>
                  <a:pt x="367154" y="239204"/>
                </a:lnTo>
                <a:lnTo>
                  <a:pt x="348392" y="284213"/>
                </a:lnTo>
                <a:lnTo>
                  <a:pt x="319269" y="322423"/>
                </a:lnTo>
                <a:lnTo>
                  <a:pt x="281541" y="352046"/>
                </a:lnTo>
                <a:lnTo>
                  <a:pt x="236966" y="371292"/>
                </a:lnTo>
                <a:lnTo>
                  <a:pt x="187299" y="378374"/>
                </a:lnTo>
                <a:lnTo>
                  <a:pt x="0" y="378374"/>
                </a:lnTo>
                <a:close/>
              </a:path>
            </a:pathLst>
          </a:custGeom>
          <a:noFill/>
        </p:spPr>
        <p:txBody>
          <a:bodyPr wrap="square"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B3A42"/>
                </a:solidFill>
                <a:effectLst/>
                <a:uLnTx/>
                <a:uFillTx/>
                <a:latin typeface="Arial"/>
                <a:ea typeface="微软雅黑"/>
                <a:cs typeface="+mn-ea"/>
                <a:sym typeface="+mn-lt"/>
              </a:rPr>
              <a:t>9</a:t>
            </a:r>
            <a:endParaRPr kumimoji="0" sz="1200" b="1"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 name="文本框 4">
            <a:extLst>
              <a:ext uri="{FF2B5EF4-FFF2-40B4-BE49-F238E27FC236}">
                <a16:creationId xmlns:a16="http://schemas.microsoft.com/office/drawing/2014/main" id="{A9E5E572-E989-C4C3-5A3F-0C2F7F08899E}"/>
              </a:ext>
            </a:extLst>
          </p:cNvPr>
          <p:cNvSpPr txBox="1"/>
          <p:nvPr/>
        </p:nvSpPr>
        <p:spPr>
          <a:xfrm>
            <a:off x="292354" y="6409773"/>
            <a:ext cx="11235962"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缩略词：</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MRSA, Methicillin-resistant Staphylococcus aureus </a:t>
            </a:r>
            <a:r>
              <a:rPr kumimoji="0" lang="zh-TW" altLang="en-US" sz="600" b="0" i="0" u="none" strike="noStrike" kern="1200" cap="none" spc="0" normalizeH="0" baseline="0" noProof="0">
                <a:ln>
                  <a:noFill/>
                </a:ln>
                <a:solidFill>
                  <a:srgbClr val="2B3A42"/>
                </a:solidFill>
                <a:effectLst/>
                <a:uLnTx/>
                <a:uFillTx/>
                <a:latin typeface="Arial"/>
                <a:ea typeface="微软雅黑"/>
                <a:cs typeface="+mn-ea"/>
                <a:sym typeface="+mn-lt"/>
              </a:rPr>
              <a:t>耐甲氧西林金黃色葡萄球菌</a:t>
            </a:r>
            <a:r>
              <a:rPr kumimoji="0" lang="en-US" altLang="zh-TW"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VRE, </a:t>
            </a:r>
            <a:r>
              <a:rPr kumimoji="0" lang="en-US" altLang="zh-TW" sz="600" b="0" i="0" u="none" strike="noStrike" kern="1200" cap="none" spc="0" normalizeH="0" baseline="0" noProof="0">
                <a:ln>
                  <a:noFill/>
                </a:ln>
                <a:solidFill>
                  <a:srgbClr val="2B3A42"/>
                </a:solidFill>
                <a:effectLst/>
                <a:uLnTx/>
                <a:uFillTx/>
                <a:latin typeface="Arial"/>
                <a:ea typeface="微软雅黑"/>
                <a:cs typeface="+mn-ea"/>
                <a:sym typeface="+mn-lt"/>
              </a:rPr>
              <a:t>Vancomycin-Resistant Enterococcus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抗万古霉素肠球菌；</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G+</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革兰阳性菌，</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G-</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革兰阴性菌</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CLSI,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美国临床和实验室标准协会； </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EUCAST,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欧洲抗菌药物敏感性试验委员会</a:t>
            </a:r>
            <a:endPar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来源：</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1.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国家卫生健康委</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关于印发遏制微生物耐药国家行动计划（</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2022-2025</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年）的通知</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[EB/OL].(2022-10-28). http://www.nhc.gov.cn/yzygj/s7659/202210/2875ad7e2b2e46a2a672240ed9ee750f.shtml</a:t>
            </a:r>
          </a:p>
        </p:txBody>
      </p:sp>
    </p:spTree>
    <p:extLst>
      <p:ext uri="{BB962C8B-B14F-4D97-AF65-F5344CB8AC3E}">
        <p14:creationId xmlns:p14="http://schemas.microsoft.com/office/powerpoint/2010/main" val="841630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EA6B3B-4503-ECBF-4AAC-02FD31E2A7E3}"/>
            </a:ext>
          </a:extLst>
        </p:cNvPr>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6AF2532C-2647-6CA3-6720-B6C836EB9BE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6" imgH="416" progId="TCLayout.ActiveDocument.1">
                  <p:embed/>
                </p:oleObj>
              </mc:Choice>
              <mc:Fallback>
                <p:oleObj name="think-cell Slide" r:id="rId3" imgW="416" imgH="416" progId="TCLayout.ActiveDocument.1">
                  <p:embed/>
                  <p:pic>
                    <p:nvPicPr>
                      <p:cNvPr id="5" name="Object 4" hidden="1">
                        <a:extLst>
                          <a:ext uri="{FF2B5EF4-FFF2-40B4-BE49-F238E27FC236}">
                            <a16:creationId xmlns:a16="http://schemas.microsoft.com/office/drawing/2014/main" id="{6AF2532C-2647-6CA3-6720-B6C836EB9BE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EFEC839E-0B8E-A8AB-7B84-E88FA5217703}"/>
              </a:ext>
            </a:extLst>
          </p:cNvPr>
          <p:cNvSpPr>
            <a:spLocks noGrp="1"/>
          </p:cNvSpPr>
          <p:nvPr>
            <p:ph type="title" idx="4294967295"/>
          </p:nvPr>
        </p:nvSpPr>
        <p:spPr>
          <a:xfrm>
            <a:off x="0" y="457200"/>
            <a:ext cx="11493500" cy="525463"/>
          </a:xfrm>
          <a:prstGeom prst="rect">
            <a:avLst/>
          </a:prstGeom>
        </p:spPr>
        <p:txBody>
          <a:bodyPr vert="horz"/>
          <a:lstStyle/>
          <a:p>
            <a:r>
              <a:rPr lang="zh-CN" altLang="en-US" sz="3200">
                <a:solidFill>
                  <a:schemeClr val="accent1"/>
                </a:solidFill>
                <a:latin typeface="+mn-lt"/>
                <a:ea typeface="+mn-ea"/>
                <a:cs typeface="+mn-ea"/>
                <a:sym typeface="+mn-lt"/>
              </a:rPr>
              <a:t>目录</a:t>
            </a:r>
          </a:p>
        </p:txBody>
      </p:sp>
      <p:sp>
        <p:nvSpPr>
          <p:cNvPr id="24" name="Rectangle 6">
            <a:extLst>
              <a:ext uri="{FF2B5EF4-FFF2-40B4-BE49-F238E27FC236}">
                <a16:creationId xmlns:a16="http://schemas.microsoft.com/office/drawing/2014/main" id="{28466B36-AA44-151B-CE84-A922CAB712C8}"/>
              </a:ext>
            </a:extLst>
          </p:cNvPr>
          <p:cNvSpPr/>
          <p:nvPr/>
        </p:nvSpPr>
        <p:spPr>
          <a:xfrm>
            <a:off x="1862646" y="2232849"/>
            <a:ext cx="9512300" cy="798405"/>
          </a:xfrm>
          <a:prstGeom prst="roundRect">
            <a:avLst>
              <a:gd name="adj" fmla="val 11119"/>
            </a:avLst>
          </a:prstGeom>
          <a:noFill/>
          <a:ln w="25400" cap="flat" cmpd="sng" algn="ctr">
            <a:solidFill>
              <a:srgbClr val="017A59"/>
            </a:solidFill>
            <a:prstDash val="solid"/>
          </a:ln>
          <a:effectLst/>
        </p:spPr>
        <p:txBody>
          <a:bodyPr t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44" name="等腰三角形 76">
            <a:extLst>
              <a:ext uri="{FF2B5EF4-FFF2-40B4-BE49-F238E27FC236}">
                <a16:creationId xmlns:a16="http://schemas.microsoft.com/office/drawing/2014/main" id="{180DDCAB-24E4-B3F4-D6D3-0B23FACD05F3}"/>
              </a:ext>
            </a:extLst>
          </p:cNvPr>
          <p:cNvSpPr/>
          <p:nvPr/>
        </p:nvSpPr>
        <p:spPr>
          <a:xfrm rot="6271357" flipV="1">
            <a:off x="966008" y="2543351"/>
            <a:ext cx="321900" cy="287310"/>
          </a:xfrm>
          <a:custGeom>
            <a:avLst/>
            <a:gdLst>
              <a:gd name="connsiteX0" fmla="*/ 0 w 2564441"/>
              <a:gd name="connsiteY0" fmla="*/ 2210725 h 2210725"/>
              <a:gd name="connsiteX1" fmla="*/ 1282221 w 2564441"/>
              <a:gd name="connsiteY1" fmla="*/ 0 h 2210725"/>
              <a:gd name="connsiteX2" fmla="*/ 2564441 w 2564441"/>
              <a:gd name="connsiteY2" fmla="*/ 2210725 h 2210725"/>
              <a:gd name="connsiteX3" fmla="*/ 0 w 2564441"/>
              <a:gd name="connsiteY3" fmla="*/ 2210725 h 221072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517098"/>
              <a:gd name="connsiteX1" fmla="*/ 1282221 w 2564441"/>
              <a:gd name="connsiteY1" fmla="*/ 35440 h 2517098"/>
              <a:gd name="connsiteX2" fmla="*/ 2564441 w 2564441"/>
              <a:gd name="connsiteY2" fmla="*/ 2246165 h 2517098"/>
              <a:gd name="connsiteX3" fmla="*/ 0 w 2564441"/>
              <a:gd name="connsiteY3" fmla="*/ 2246165 h 2517098"/>
              <a:gd name="connsiteX0" fmla="*/ 41119 w 2605560"/>
              <a:gd name="connsiteY0" fmla="*/ 2246165 h 2517098"/>
              <a:gd name="connsiteX1" fmla="*/ 1323340 w 2605560"/>
              <a:gd name="connsiteY1" fmla="*/ 35440 h 2517098"/>
              <a:gd name="connsiteX2" fmla="*/ 2605560 w 2605560"/>
              <a:gd name="connsiteY2" fmla="*/ 2246165 h 2517098"/>
              <a:gd name="connsiteX3" fmla="*/ 41119 w 2605560"/>
              <a:gd name="connsiteY3" fmla="*/ 2246165 h 2517098"/>
              <a:gd name="connsiteX0" fmla="*/ 41119 w 2698397"/>
              <a:gd name="connsiteY0" fmla="*/ 2246165 h 2517098"/>
              <a:gd name="connsiteX1" fmla="*/ 1323340 w 2698397"/>
              <a:gd name="connsiteY1" fmla="*/ 35440 h 2517098"/>
              <a:gd name="connsiteX2" fmla="*/ 2605560 w 2698397"/>
              <a:gd name="connsiteY2" fmla="*/ 2246165 h 2517098"/>
              <a:gd name="connsiteX3" fmla="*/ 41119 w 2698397"/>
              <a:gd name="connsiteY3" fmla="*/ 2246165 h 2517098"/>
              <a:gd name="connsiteX0" fmla="*/ 41119 w 2698397"/>
              <a:gd name="connsiteY0" fmla="*/ 2246165 h 2687187"/>
              <a:gd name="connsiteX1" fmla="*/ 1323340 w 2698397"/>
              <a:gd name="connsiteY1" fmla="*/ 35440 h 2687187"/>
              <a:gd name="connsiteX2" fmla="*/ 2605560 w 2698397"/>
              <a:gd name="connsiteY2" fmla="*/ 2246165 h 2687187"/>
              <a:gd name="connsiteX3" fmla="*/ 41119 w 2698397"/>
              <a:gd name="connsiteY3" fmla="*/ 2246165 h 2687187"/>
              <a:gd name="connsiteX0" fmla="*/ 0 w 2657278"/>
              <a:gd name="connsiteY0" fmla="*/ 2246165 h 2687187"/>
              <a:gd name="connsiteX1" fmla="*/ 1282221 w 2657278"/>
              <a:gd name="connsiteY1" fmla="*/ 35440 h 2687187"/>
              <a:gd name="connsiteX2" fmla="*/ 2564441 w 2657278"/>
              <a:gd name="connsiteY2" fmla="*/ 2246165 h 2687187"/>
              <a:gd name="connsiteX3" fmla="*/ 0 w 2657278"/>
              <a:gd name="connsiteY3" fmla="*/ 2246165 h 2687187"/>
              <a:gd name="connsiteX0" fmla="*/ 0 w 2657278"/>
              <a:gd name="connsiteY0" fmla="*/ 2246165 h 2654542"/>
              <a:gd name="connsiteX1" fmla="*/ 1282221 w 2657278"/>
              <a:gd name="connsiteY1" fmla="*/ 35440 h 2654542"/>
              <a:gd name="connsiteX2" fmla="*/ 2564441 w 2657278"/>
              <a:gd name="connsiteY2" fmla="*/ 2246165 h 2654542"/>
              <a:gd name="connsiteX3" fmla="*/ 0 w 2657278"/>
              <a:gd name="connsiteY3" fmla="*/ 2246165 h 2654542"/>
              <a:gd name="connsiteX0" fmla="*/ 57808 w 2715086"/>
              <a:gd name="connsiteY0" fmla="*/ 2246165 h 2654542"/>
              <a:gd name="connsiteX1" fmla="*/ 1340029 w 2715086"/>
              <a:gd name="connsiteY1" fmla="*/ 35440 h 2654542"/>
              <a:gd name="connsiteX2" fmla="*/ 2622249 w 2715086"/>
              <a:gd name="connsiteY2" fmla="*/ 2246165 h 2654542"/>
              <a:gd name="connsiteX3" fmla="*/ 57808 w 2715086"/>
              <a:gd name="connsiteY3" fmla="*/ 2246165 h 2654542"/>
              <a:gd name="connsiteX0" fmla="*/ 57808 w 2653271"/>
              <a:gd name="connsiteY0" fmla="*/ 2240363 h 2648740"/>
              <a:gd name="connsiteX1" fmla="*/ 1340029 w 2653271"/>
              <a:gd name="connsiteY1" fmla="*/ 29638 h 2648740"/>
              <a:gd name="connsiteX2" fmla="*/ 2622249 w 2653271"/>
              <a:gd name="connsiteY2" fmla="*/ 2240363 h 2648740"/>
              <a:gd name="connsiteX3" fmla="*/ 57808 w 2653271"/>
              <a:gd name="connsiteY3" fmla="*/ 2240363 h 2648740"/>
              <a:gd name="connsiteX0" fmla="*/ 57808 w 2653271"/>
              <a:gd name="connsiteY0" fmla="*/ 2240363 h 2570137"/>
              <a:gd name="connsiteX1" fmla="*/ 1340029 w 2653271"/>
              <a:gd name="connsiteY1" fmla="*/ 29638 h 2570137"/>
              <a:gd name="connsiteX2" fmla="*/ 2622249 w 2653271"/>
              <a:gd name="connsiteY2" fmla="*/ 2240363 h 2570137"/>
              <a:gd name="connsiteX3" fmla="*/ 57808 w 2653271"/>
              <a:gd name="connsiteY3" fmla="*/ 2240363 h 2570137"/>
            </a:gdLst>
            <a:ahLst/>
            <a:cxnLst>
              <a:cxn ang="0">
                <a:pos x="connsiteX0" y="connsiteY0"/>
              </a:cxn>
              <a:cxn ang="0">
                <a:pos x="connsiteX1" y="connsiteY1"/>
              </a:cxn>
              <a:cxn ang="0">
                <a:pos x="connsiteX2" y="connsiteY2"/>
              </a:cxn>
              <a:cxn ang="0">
                <a:pos x="connsiteX3" y="connsiteY3"/>
              </a:cxn>
            </a:cxnLst>
            <a:rect l="l" t="t" r="r" b="b"/>
            <a:pathLst>
              <a:path w="2653271" h="2570137">
                <a:moveTo>
                  <a:pt x="57808" y="2240363"/>
                </a:moveTo>
                <a:cubicBezTo>
                  <a:pt x="-240499" y="1866312"/>
                  <a:pt x="680394" y="142432"/>
                  <a:pt x="1340029" y="29638"/>
                </a:cubicBezTo>
                <a:cubicBezTo>
                  <a:pt x="2043207" y="-278482"/>
                  <a:pt x="2818956" y="1909855"/>
                  <a:pt x="2622249" y="2240363"/>
                </a:cubicBezTo>
                <a:cubicBezTo>
                  <a:pt x="2362520" y="2588705"/>
                  <a:pt x="404622" y="2762878"/>
                  <a:pt x="57808" y="2240363"/>
                </a:cubicBezTo>
                <a:close/>
              </a:path>
            </a:pathLst>
          </a:custGeom>
          <a:solidFill>
            <a:schemeClr val="accent2">
              <a:lumMod val="20000"/>
              <a:lumOff val="80000"/>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a:ln>
                <a:noFill/>
              </a:ln>
              <a:solidFill>
                <a:srgbClr val="017A59">
                  <a:lumMod val="75000"/>
                </a:srgbClr>
              </a:solidFill>
              <a:effectLst/>
              <a:uLnTx/>
              <a:uFillTx/>
              <a:latin typeface="Arial"/>
              <a:ea typeface="微软雅黑"/>
              <a:cs typeface="+mn-ea"/>
              <a:sym typeface="+mn-lt"/>
            </a:endParaRPr>
          </a:p>
        </p:txBody>
      </p:sp>
      <p:sp>
        <p:nvSpPr>
          <p:cNvPr id="46" name="文本框 20">
            <a:extLst>
              <a:ext uri="{FF2B5EF4-FFF2-40B4-BE49-F238E27FC236}">
                <a16:creationId xmlns:a16="http://schemas.microsoft.com/office/drawing/2014/main" id="{FE5C4FAE-4E94-869E-C560-F69DE524D5B8}"/>
              </a:ext>
            </a:extLst>
          </p:cNvPr>
          <p:cNvSpPr txBox="1"/>
          <p:nvPr/>
        </p:nvSpPr>
        <p:spPr>
          <a:xfrm>
            <a:off x="627869" y="2374955"/>
            <a:ext cx="58541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1" u="none" strike="noStrike" kern="1200" cap="none" spc="0" normalizeH="0" baseline="0" noProof="0">
                <a:ln>
                  <a:solidFill>
                    <a:prstClr val="white"/>
                  </a:solidFill>
                </a:ln>
                <a:solidFill>
                  <a:srgbClr val="017A59"/>
                </a:solidFill>
                <a:effectLst/>
                <a:uLnTx/>
                <a:uFillTx/>
                <a:latin typeface="Arial"/>
                <a:ea typeface="微软雅黑"/>
                <a:cs typeface="+mn-ea"/>
                <a:sym typeface="+mn-lt"/>
              </a:rPr>
              <a:t>02</a:t>
            </a:r>
            <a:endParaRPr kumimoji="0" lang="zh-CN" altLang="en-US" sz="2800" b="1" i="1" u="none" strike="noStrike" kern="1200" cap="none" spc="0" normalizeH="0" baseline="0" noProof="0">
              <a:ln>
                <a:solidFill>
                  <a:prstClr val="white"/>
                </a:solidFill>
              </a:ln>
              <a:solidFill>
                <a:srgbClr val="017A59"/>
              </a:solidFill>
              <a:effectLst/>
              <a:uLnTx/>
              <a:uFillTx/>
              <a:latin typeface="Arial"/>
              <a:ea typeface="微软雅黑"/>
              <a:cs typeface="+mn-ea"/>
              <a:sym typeface="+mn-lt"/>
            </a:endParaRPr>
          </a:p>
        </p:txBody>
      </p:sp>
      <p:sp>
        <p:nvSpPr>
          <p:cNvPr id="48" name="Rectangle 25">
            <a:extLst>
              <a:ext uri="{FF2B5EF4-FFF2-40B4-BE49-F238E27FC236}">
                <a16:creationId xmlns:a16="http://schemas.microsoft.com/office/drawing/2014/main" id="{FC8449DF-E8BB-424A-DA3A-BA99E68E8C6C}"/>
              </a:ext>
            </a:extLst>
          </p:cNvPr>
          <p:cNvSpPr/>
          <p:nvPr/>
        </p:nvSpPr>
        <p:spPr>
          <a:xfrm>
            <a:off x="1862646" y="3210356"/>
            <a:ext cx="9512300" cy="1132046"/>
          </a:xfrm>
          <a:prstGeom prst="roundRect">
            <a:avLst>
              <a:gd name="adj" fmla="val 11813"/>
            </a:avLst>
          </a:prstGeom>
          <a:noFill/>
          <a:ln w="25400" cap="flat" cmpd="sng" algn="ctr">
            <a:solidFill>
              <a:srgbClr val="017A59"/>
            </a:solidFill>
            <a:prstDash val="solid"/>
          </a:ln>
          <a:effectLst/>
        </p:spPr>
        <p:txBody>
          <a:bodyPr t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50" name="等腰三角形 76">
            <a:extLst>
              <a:ext uri="{FF2B5EF4-FFF2-40B4-BE49-F238E27FC236}">
                <a16:creationId xmlns:a16="http://schemas.microsoft.com/office/drawing/2014/main" id="{D2075687-6479-312A-B096-AC0749155B06}"/>
              </a:ext>
            </a:extLst>
          </p:cNvPr>
          <p:cNvSpPr/>
          <p:nvPr/>
        </p:nvSpPr>
        <p:spPr>
          <a:xfrm rot="6271357" flipV="1">
            <a:off x="985545" y="3684746"/>
            <a:ext cx="321900" cy="287310"/>
          </a:xfrm>
          <a:custGeom>
            <a:avLst/>
            <a:gdLst>
              <a:gd name="connsiteX0" fmla="*/ 0 w 2564441"/>
              <a:gd name="connsiteY0" fmla="*/ 2210725 h 2210725"/>
              <a:gd name="connsiteX1" fmla="*/ 1282221 w 2564441"/>
              <a:gd name="connsiteY1" fmla="*/ 0 h 2210725"/>
              <a:gd name="connsiteX2" fmla="*/ 2564441 w 2564441"/>
              <a:gd name="connsiteY2" fmla="*/ 2210725 h 2210725"/>
              <a:gd name="connsiteX3" fmla="*/ 0 w 2564441"/>
              <a:gd name="connsiteY3" fmla="*/ 2210725 h 221072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517098"/>
              <a:gd name="connsiteX1" fmla="*/ 1282221 w 2564441"/>
              <a:gd name="connsiteY1" fmla="*/ 35440 h 2517098"/>
              <a:gd name="connsiteX2" fmla="*/ 2564441 w 2564441"/>
              <a:gd name="connsiteY2" fmla="*/ 2246165 h 2517098"/>
              <a:gd name="connsiteX3" fmla="*/ 0 w 2564441"/>
              <a:gd name="connsiteY3" fmla="*/ 2246165 h 2517098"/>
              <a:gd name="connsiteX0" fmla="*/ 41119 w 2605560"/>
              <a:gd name="connsiteY0" fmla="*/ 2246165 h 2517098"/>
              <a:gd name="connsiteX1" fmla="*/ 1323340 w 2605560"/>
              <a:gd name="connsiteY1" fmla="*/ 35440 h 2517098"/>
              <a:gd name="connsiteX2" fmla="*/ 2605560 w 2605560"/>
              <a:gd name="connsiteY2" fmla="*/ 2246165 h 2517098"/>
              <a:gd name="connsiteX3" fmla="*/ 41119 w 2605560"/>
              <a:gd name="connsiteY3" fmla="*/ 2246165 h 2517098"/>
              <a:gd name="connsiteX0" fmla="*/ 41119 w 2698397"/>
              <a:gd name="connsiteY0" fmla="*/ 2246165 h 2517098"/>
              <a:gd name="connsiteX1" fmla="*/ 1323340 w 2698397"/>
              <a:gd name="connsiteY1" fmla="*/ 35440 h 2517098"/>
              <a:gd name="connsiteX2" fmla="*/ 2605560 w 2698397"/>
              <a:gd name="connsiteY2" fmla="*/ 2246165 h 2517098"/>
              <a:gd name="connsiteX3" fmla="*/ 41119 w 2698397"/>
              <a:gd name="connsiteY3" fmla="*/ 2246165 h 2517098"/>
              <a:gd name="connsiteX0" fmla="*/ 41119 w 2698397"/>
              <a:gd name="connsiteY0" fmla="*/ 2246165 h 2687187"/>
              <a:gd name="connsiteX1" fmla="*/ 1323340 w 2698397"/>
              <a:gd name="connsiteY1" fmla="*/ 35440 h 2687187"/>
              <a:gd name="connsiteX2" fmla="*/ 2605560 w 2698397"/>
              <a:gd name="connsiteY2" fmla="*/ 2246165 h 2687187"/>
              <a:gd name="connsiteX3" fmla="*/ 41119 w 2698397"/>
              <a:gd name="connsiteY3" fmla="*/ 2246165 h 2687187"/>
              <a:gd name="connsiteX0" fmla="*/ 0 w 2657278"/>
              <a:gd name="connsiteY0" fmla="*/ 2246165 h 2687187"/>
              <a:gd name="connsiteX1" fmla="*/ 1282221 w 2657278"/>
              <a:gd name="connsiteY1" fmla="*/ 35440 h 2687187"/>
              <a:gd name="connsiteX2" fmla="*/ 2564441 w 2657278"/>
              <a:gd name="connsiteY2" fmla="*/ 2246165 h 2687187"/>
              <a:gd name="connsiteX3" fmla="*/ 0 w 2657278"/>
              <a:gd name="connsiteY3" fmla="*/ 2246165 h 2687187"/>
              <a:gd name="connsiteX0" fmla="*/ 0 w 2657278"/>
              <a:gd name="connsiteY0" fmla="*/ 2246165 h 2654542"/>
              <a:gd name="connsiteX1" fmla="*/ 1282221 w 2657278"/>
              <a:gd name="connsiteY1" fmla="*/ 35440 h 2654542"/>
              <a:gd name="connsiteX2" fmla="*/ 2564441 w 2657278"/>
              <a:gd name="connsiteY2" fmla="*/ 2246165 h 2654542"/>
              <a:gd name="connsiteX3" fmla="*/ 0 w 2657278"/>
              <a:gd name="connsiteY3" fmla="*/ 2246165 h 2654542"/>
              <a:gd name="connsiteX0" fmla="*/ 57808 w 2715086"/>
              <a:gd name="connsiteY0" fmla="*/ 2246165 h 2654542"/>
              <a:gd name="connsiteX1" fmla="*/ 1340029 w 2715086"/>
              <a:gd name="connsiteY1" fmla="*/ 35440 h 2654542"/>
              <a:gd name="connsiteX2" fmla="*/ 2622249 w 2715086"/>
              <a:gd name="connsiteY2" fmla="*/ 2246165 h 2654542"/>
              <a:gd name="connsiteX3" fmla="*/ 57808 w 2715086"/>
              <a:gd name="connsiteY3" fmla="*/ 2246165 h 2654542"/>
              <a:gd name="connsiteX0" fmla="*/ 57808 w 2653271"/>
              <a:gd name="connsiteY0" fmla="*/ 2240363 h 2648740"/>
              <a:gd name="connsiteX1" fmla="*/ 1340029 w 2653271"/>
              <a:gd name="connsiteY1" fmla="*/ 29638 h 2648740"/>
              <a:gd name="connsiteX2" fmla="*/ 2622249 w 2653271"/>
              <a:gd name="connsiteY2" fmla="*/ 2240363 h 2648740"/>
              <a:gd name="connsiteX3" fmla="*/ 57808 w 2653271"/>
              <a:gd name="connsiteY3" fmla="*/ 2240363 h 2648740"/>
              <a:gd name="connsiteX0" fmla="*/ 57808 w 2653271"/>
              <a:gd name="connsiteY0" fmla="*/ 2240363 h 2570137"/>
              <a:gd name="connsiteX1" fmla="*/ 1340029 w 2653271"/>
              <a:gd name="connsiteY1" fmla="*/ 29638 h 2570137"/>
              <a:gd name="connsiteX2" fmla="*/ 2622249 w 2653271"/>
              <a:gd name="connsiteY2" fmla="*/ 2240363 h 2570137"/>
              <a:gd name="connsiteX3" fmla="*/ 57808 w 2653271"/>
              <a:gd name="connsiteY3" fmla="*/ 2240363 h 2570137"/>
            </a:gdLst>
            <a:ahLst/>
            <a:cxnLst>
              <a:cxn ang="0">
                <a:pos x="connsiteX0" y="connsiteY0"/>
              </a:cxn>
              <a:cxn ang="0">
                <a:pos x="connsiteX1" y="connsiteY1"/>
              </a:cxn>
              <a:cxn ang="0">
                <a:pos x="connsiteX2" y="connsiteY2"/>
              </a:cxn>
              <a:cxn ang="0">
                <a:pos x="connsiteX3" y="connsiteY3"/>
              </a:cxn>
            </a:cxnLst>
            <a:rect l="l" t="t" r="r" b="b"/>
            <a:pathLst>
              <a:path w="2653271" h="2570137">
                <a:moveTo>
                  <a:pt x="57808" y="2240363"/>
                </a:moveTo>
                <a:cubicBezTo>
                  <a:pt x="-240499" y="1866312"/>
                  <a:pt x="680394" y="142432"/>
                  <a:pt x="1340029" y="29638"/>
                </a:cubicBezTo>
                <a:cubicBezTo>
                  <a:pt x="2043207" y="-278482"/>
                  <a:pt x="2818956" y="1909855"/>
                  <a:pt x="2622249" y="2240363"/>
                </a:cubicBezTo>
                <a:cubicBezTo>
                  <a:pt x="2362520" y="2588705"/>
                  <a:pt x="404622" y="2762878"/>
                  <a:pt x="57808" y="2240363"/>
                </a:cubicBezTo>
                <a:close/>
              </a:path>
            </a:pathLst>
          </a:custGeom>
          <a:solidFill>
            <a:schemeClr val="accent2">
              <a:lumMod val="20000"/>
              <a:lumOff val="80000"/>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a:ln>
                <a:noFill/>
              </a:ln>
              <a:solidFill>
                <a:srgbClr val="017A59">
                  <a:lumMod val="75000"/>
                </a:srgbClr>
              </a:solidFill>
              <a:effectLst/>
              <a:uLnTx/>
              <a:uFillTx/>
              <a:latin typeface="Arial"/>
              <a:ea typeface="微软雅黑"/>
              <a:cs typeface="+mn-ea"/>
              <a:sym typeface="+mn-lt"/>
            </a:endParaRPr>
          </a:p>
        </p:txBody>
      </p:sp>
      <p:sp>
        <p:nvSpPr>
          <p:cNvPr id="52" name="文本框 20">
            <a:extLst>
              <a:ext uri="{FF2B5EF4-FFF2-40B4-BE49-F238E27FC236}">
                <a16:creationId xmlns:a16="http://schemas.microsoft.com/office/drawing/2014/main" id="{2B0BE30B-1AD2-7AEE-FBE7-4DBAD5942226}"/>
              </a:ext>
            </a:extLst>
          </p:cNvPr>
          <p:cNvSpPr txBox="1"/>
          <p:nvPr/>
        </p:nvSpPr>
        <p:spPr>
          <a:xfrm>
            <a:off x="637298" y="3575151"/>
            <a:ext cx="58541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1" u="none" strike="noStrike" kern="1200" cap="none" spc="0" normalizeH="0" baseline="0" noProof="0">
                <a:ln>
                  <a:solidFill>
                    <a:prstClr val="white"/>
                  </a:solidFill>
                </a:ln>
                <a:solidFill>
                  <a:srgbClr val="017A59"/>
                </a:solidFill>
                <a:effectLst/>
                <a:uLnTx/>
                <a:uFillTx/>
                <a:latin typeface="Arial"/>
                <a:ea typeface="微软雅黑"/>
                <a:cs typeface="+mn-ea"/>
                <a:sym typeface="+mn-lt"/>
              </a:rPr>
              <a:t>03</a:t>
            </a:r>
            <a:endParaRPr kumimoji="0" lang="zh-CN" altLang="en-US" sz="2800" b="1" i="1" u="none" strike="noStrike" kern="1200" cap="none" spc="0" normalizeH="0" baseline="0" noProof="0">
              <a:ln>
                <a:solidFill>
                  <a:prstClr val="white"/>
                </a:solidFill>
              </a:ln>
              <a:solidFill>
                <a:srgbClr val="017A59"/>
              </a:solidFill>
              <a:effectLst/>
              <a:uLnTx/>
              <a:uFillTx/>
              <a:latin typeface="Arial"/>
              <a:ea typeface="微软雅黑"/>
              <a:cs typeface="+mn-ea"/>
              <a:sym typeface="+mn-lt"/>
            </a:endParaRPr>
          </a:p>
        </p:txBody>
      </p:sp>
      <p:sp>
        <p:nvSpPr>
          <p:cNvPr id="54" name="Rectangle 26">
            <a:extLst>
              <a:ext uri="{FF2B5EF4-FFF2-40B4-BE49-F238E27FC236}">
                <a16:creationId xmlns:a16="http://schemas.microsoft.com/office/drawing/2014/main" id="{0D616862-1EBB-EC7E-F19B-727CE3B76B75}"/>
              </a:ext>
            </a:extLst>
          </p:cNvPr>
          <p:cNvSpPr/>
          <p:nvPr/>
        </p:nvSpPr>
        <p:spPr>
          <a:xfrm>
            <a:off x="1858297" y="4538064"/>
            <a:ext cx="9512300" cy="816369"/>
          </a:xfrm>
          <a:prstGeom prst="roundRect">
            <a:avLst>
              <a:gd name="adj" fmla="val 12506"/>
            </a:avLst>
          </a:prstGeom>
          <a:noFill/>
          <a:ln w="25400" cap="flat" cmpd="sng" algn="ctr">
            <a:solidFill>
              <a:srgbClr val="017A59"/>
            </a:solidFill>
            <a:prstDash val="solid"/>
          </a:ln>
          <a:effectLst/>
        </p:spPr>
        <p:txBody>
          <a:bodyPr t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57" name="等腰三角形 76">
            <a:extLst>
              <a:ext uri="{FF2B5EF4-FFF2-40B4-BE49-F238E27FC236}">
                <a16:creationId xmlns:a16="http://schemas.microsoft.com/office/drawing/2014/main" id="{AB76FED3-2C9E-440A-FCBA-CF522A62DA6C}"/>
              </a:ext>
            </a:extLst>
          </p:cNvPr>
          <p:cNvSpPr/>
          <p:nvPr/>
        </p:nvSpPr>
        <p:spPr>
          <a:xfrm rot="6271357" flipV="1">
            <a:off x="985546" y="4764413"/>
            <a:ext cx="321900" cy="287310"/>
          </a:xfrm>
          <a:custGeom>
            <a:avLst/>
            <a:gdLst>
              <a:gd name="connsiteX0" fmla="*/ 0 w 2564441"/>
              <a:gd name="connsiteY0" fmla="*/ 2210725 h 2210725"/>
              <a:gd name="connsiteX1" fmla="*/ 1282221 w 2564441"/>
              <a:gd name="connsiteY1" fmla="*/ 0 h 2210725"/>
              <a:gd name="connsiteX2" fmla="*/ 2564441 w 2564441"/>
              <a:gd name="connsiteY2" fmla="*/ 2210725 h 2210725"/>
              <a:gd name="connsiteX3" fmla="*/ 0 w 2564441"/>
              <a:gd name="connsiteY3" fmla="*/ 2210725 h 221072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517098"/>
              <a:gd name="connsiteX1" fmla="*/ 1282221 w 2564441"/>
              <a:gd name="connsiteY1" fmla="*/ 35440 h 2517098"/>
              <a:gd name="connsiteX2" fmla="*/ 2564441 w 2564441"/>
              <a:gd name="connsiteY2" fmla="*/ 2246165 h 2517098"/>
              <a:gd name="connsiteX3" fmla="*/ 0 w 2564441"/>
              <a:gd name="connsiteY3" fmla="*/ 2246165 h 2517098"/>
              <a:gd name="connsiteX0" fmla="*/ 41119 w 2605560"/>
              <a:gd name="connsiteY0" fmla="*/ 2246165 h 2517098"/>
              <a:gd name="connsiteX1" fmla="*/ 1323340 w 2605560"/>
              <a:gd name="connsiteY1" fmla="*/ 35440 h 2517098"/>
              <a:gd name="connsiteX2" fmla="*/ 2605560 w 2605560"/>
              <a:gd name="connsiteY2" fmla="*/ 2246165 h 2517098"/>
              <a:gd name="connsiteX3" fmla="*/ 41119 w 2605560"/>
              <a:gd name="connsiteY3" fmla="*/ 2246165 h 2517098"/>
              <a:gd name="connsiteX0" fmla="*/ 41119 w 2698397"/>
              <a:gd name="connsiteY0" fmla="*/ 2246165 h 2517098"/>
              <a:gd name="connsiteX1" fmla="*/ 1323340 w 2698397"/>
              <a:gd name="connsiteY1" fmla="*/ 35440 h 2517098"/>
              <a:gd name="connsiteX2" fmla="*/ 2605560 w 2698397"/>
              <a:gd name="connsiteY2" fmla="*/ 2246165 h 2517098"/>
              <a:gd name="connsiteX3" fmla="*/ 41119 w 2698397"/>
              <a:gd name="connsiteY3" fmla="*/ 2246165 h 2517098"/>
              <a:gd name="connsiteX0" fmla="*/ 41119 w 2698397"/>
              <a:gd name="connsiteY0" fmla="*/ 2246165 h 2687187"/>
              <a:gd name="connsiteX1" fmla="*/ 1323340 w 2698397"/>
              <a:gd name="connsiteY1" fmla="*/ 35440 h 2687187"/>
              <a:gd name="connsiteX2" fmla="*/ 2605560 w 2698397"/>
              <a:gd name="connsiteY2" fmla="*/ 2246165 h 2687187"/>
              <a:gd name="connsiteX3" fmla="*/ 41119 w 2698397"/>
              <a:gd name="connsiteY3" fmla="*/ 2246165 h 2687187"/>
              <a:gd name="connsiteX0" fmla="*/ 0 w 2657278"/>
              <a:gd name="connsiteY0" fmla="*/ 2246165 h 2687187"/>
              <a:gd name="connsiteX1" fmla="*/ 1282221 w 2657278"/>
              <a:gd name="connsiteY1" fmla="*/ 35440 h 2687187"/>
              <a:gd name="connsiteX2" fmla="*/ 2564441 w 2657278"/>
              <a:gd name="connsiteY2" fmla="*/ 2246165 h 2687187"/>
              <a:gd name="connsiteX3" fmla="*/ 0 w 2657278"/>
              <a:gd name="connsiteY3" fmla="*/ 2246165 h 2687187"/>
              <a:gd name="connsiteX0" fmla="*/ 0 w 2657278"/>
              <a:gd name="connsiteY0" fmla="*/ 2246165 h 2654542"/>
              <a:gd name="connsiteX1" fmla="*/ 1282221 w 2657278"/>
              <a:gd name="connsiteY1" fmla="*/ 35440 h 2654542"/>
              <a:gd name="connsiteX2" fmla="*/ 2564441 w 2657278"/>
              <a:gd name="connsiteY2" fmla="*/ 2246165 h 2654542"/>
              <a:gd name="connsiteX3" fmla="*/ 0 w 2657278"/>
              <a:gd name="connsiteY3" fmla="*/ 2246165 h 2654542"/>
              <a:gd name="connsiteX0" fmla="*/ 57808 w 2715086"/>
              <a:gd name="connsiteY0" fmla="*/ 2246165 h 2654542"/>
              <a:gd name="connsiteX1" fmla="*/ 1340029 w 2715086"/>
              <a:gd name="connsiteY1" fmla="*/ 35440 h 2654542"/>
              <a:gd name="connsiteX2" fmla="*/ 2622249 w 2715086"/>
              <a:gd name="connsiteY2" fmla="*/ 2246165 h 2654542"/>
              <a:gd name="connsiteX3" fmla="*/ 57808 w 2715086"/>
              <a:gd name="connsiteY3" fmla="*/ 2246165 h 2654542"/>
              <a:gd name="connsiteX0" fmla="*/ 57808 w 2653271"/>
              <a:gd name="connsiteY0" fmla="*/ 2240363 h 2648740"/>
              <a:gd name="connsiteX1" fmla="*/ 1340029 w 2653271"/>
              <a:gd name="connsiteY1" fmla="*/ 29638 h 2648740"/>
              <a:gd name="connsiteX2" fmla="*/ 2622249 w 2653271"/>
              <a:gd name="connsiteY2" fmla="*/ 2240363 h 2648740"/>
              <a:gd name="connsiteX3" fmla="*/ 57808 w 2653271"/>
              <a:gd name="connsiteY3" fmla="*/ 2240363 h 2648740"/>
              <a:gd name="connsiteX0" fmla="*/ 57808 w 2653271"/>
              <a:gd name="connsiteY0" fmla="*/ 2240363 h 2570137"/>
              <a:gd name="connsiteX1" fmla="*/ 1340029 w 2653271"/>
              <a:gd name="connsiteY1" fmla="*/ 29638 h 2570137"/>
              <a:gd name="connsiteX2" fmla="*/ 2622249 w 2653271"/>
              <a:gd name="connsiteY2" fmla="*/ 2240363 h 2570137"/>
              <a:gd name="connsiteX3" fmla="*/ 57808 w 2653271"/>
              <a:gd name="connsiteY3" fmla="*/ 2240363 h 2570137"/>
            </a:gdLst>
            <a:ahLst/>
            <a:cxnLst>
              <a:cxn ang="0">
                <a:pos x="connsiteX0" y="connsiteY0"/>
              </a:cxn>
              <a:cxn ang="0">
                <a:pos x="connsiteX1" y="connsiteY1"/>
              </a:cxn>
              <a:cxn ang="0">
                <a:pos x="connsiteX2" y="connsiteY2"/>
              </a:cxn>
              <a:cxn ang="0">
                <a:pos x="connsiteX3" y="connsiteY3"/>
              </a:cxn>
            </a:cxnLst>
            <a:rect l="l" t="t" r="r" b="b"/>
            <a:pathLst>
              <a:path w="2653271" h="2570137">
                <a:moveTo>
                  <a:pt x="57808" y="2240363"/>
                </a:moveTo>
                <a:cubicBezTo>
                  <a:pt x="-240499" y="1866312"/>
                  <a:pt x="680394" y="142432"/>
                  <a:pt x="1340029" y="29638"/>
                </a:cubicBezTo>
                <a:cubicBezTo>
                  <a:pt x="2043207" y="-278482"/>
                  <a:pt x="2818956" y="1909855"/>
                  <a:pt x="2622249" y="2240363"/>
                </a:cubicBezTo>
                <a:cubicBezTo>
                  <a:pt x="2362520" y="2588705"/>
                  <a:pt x="404622" y="2762878"/>
                  <a:pt x="57808" y="2240363"/>
                </a:cubicBezTo>
                <a:close/>
              </a:path>
            </a:pathLst>
          </a:custGeom>
          <a:solidFill>
            <a:schemeClr val="accent2">
              <a:lumMod val="20000"/>
              <a:lumOff val="80000"/>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a:ln>
                <a:noFill/>
              </a:ln>
              <a:solidFill>
                <a:srgbClr val="017A59">
                  <a:lumMod val="75000"/>
                </a:srgbClr>
              </a:solidFill>
              <a:effectLst/>
              <a:uLnTx/>
              <a:uFillTx/>
              <a:latin typeface="Arial"/>
              <a:ea typeface="微软雅黑"/>
              <a:cs typeface="+mn-ea"/>
              <a:sym typeface="+mn-lt"/>
            </a:endParaRPr>
          </a:p>
        </p:txBody>
      </p:sp>
      <p:sp>
        <p:nvSpPr>
          <p:cNvPr id="58" name="文字方塊 7">
            <a:extLst>
              <a:ext uri="{FF2B5EF4-FFF2-40B4-BE49-F238E27FC236}">
                <a16:creationId xmlns:a16="http://schemas.microsoft.com/office/drawing/2014/main" id="{64C156F6-C82A-6E9D-B046-6CDAAF4E69A7}"/>
              </a:ext>
            </a:extLst>
          </p:cNvPr>
          <p:cNvSpPr txBox="1"/>
          <p:nvPr/>
        </p:nvSpPr>
        <p:spPr>
          <a:xfrm>
            <a:off x="1325921" y="2463835"/>
            <a:ext cx="1561100" cy="400110"/>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000" b="1" i="0" u="none" strike="noStrike" kern="1200" cap="none" spc="0" normalizeH="0" baseline="0" noProof="0">
                <a:ln>
                  <a:noFill/>
                </a:ln>
                <a:solidFill>
                  <a:srgbClr val="2B3A42"/>
                </a:solidFill>
                <a:effectLst/>
                <a:uLnTx/>
                <a:uFillTx/>
                <a:latin typeface="Arial"/>
                <a:ea typeface="微软雅黑"/>
                <a:cs typeface="+mn-ea"/>
                <a:sym typeface="+mn-lt"/>
              </a:rPr>
              <a:t>创新性</a:t>
            </a:r>
            <a:endParaRPr kumimoji="1" lang="zh-TW" altLang="en-US" sz="2000" b="1"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9" name="文本框 58">
            <a:extLst>
              <a:ext uri="{FF2B5EF4-FFF2-40B4-BE49-F238E27FC236}">
                <a16:creationId xmlns:a16="http://schemas.microsoft.com/office/drawing/2014/main" id="{880F65B0-989D-0B46-CCDE-E8947B7458B8}"/>
              </a:ext>
            </a:extLst>
          </p:cNvPr>
          <p:cNvSpPr txBox="1"/>
          <p:nvPr/>
        </p:nvSpPr>
        <p:spPr>
          <a:xfrm>
            <a:off x="637299" y="4654818"/>
            <a:ext cx="58541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1" u="none" strike="noStrike" kern="1200" cap="none" spc="0" normalizeH="0" baseline="0" noProof="0">
                <a:ln>
                  <a:solidFill>
                    <a:prstClr val="white"/>
                  </a:solidFill>
                </a:ln>
                <a:solidFill>
                  <a:srgbClr val="017A59"/>
                </a:solidFill>
                <a:effectLst/>
                <a:uLnTx/>
                <a:uFillTx/>
                <a:latin typeface="Arial"/>
                <a:ea typeface="微软雅黑"/>
                <a:cs typeface="+mn-ea"/>
                <a:sym typeface="+mn-lt"/>
              </a:rPr>
              <a:t>04</a:t>
            </a:r>
            <a:endParaRPr kumimoji="0" lang="zh-CN" altLang="en-US" sz="2800" b="1" i="1" u="none" strike="noStrike" kern="1200" cap="none" spc="0" normalizeH="0" baseline="0" noProof="0">
              <a:ln>
                <a:solidFill>
                  <a:prstClr val="white"/>
                </a:solidFill>
              </a:ln>
              <a:solidFill>
                <a:srgbClr val="017A59"/>
              </a:solidFill>
              <a:effectLst/>
              <a:uLnTx/>
              <a:uFillTx/>
              <a:latin typeface="Arial"/>
              <a:ea typeface="微软雅黑"/>
              <a:cs typeface="+mn-ea"/>
              <a:sym typeface="+mn-lt"/>
            </a:endParaRPr>
          </a:p>
        </p:txBody>
      </p:sp>
      <p:sp>
        <p:nvSpPr>
          <p:cNvPr id="56" name="TextBox 32">
            <a:extLst>
              <a:ext uri="{FF2B5EF4-FFF2-40B4-BE49-F238E27FC236}">
                <a16:creationId xmlns:a16="http://schemas.microsoft.com/office/drawing/2014/main" id="{5738C22F-3C79-C645-FEFF-B22D3676D9D8}"/>
              </a:ext>
            </a:extLst>
          </p:cNvPr>
          <p:cNvSpPr txBox="1"/>
          <p:nvPr/>
        </p:nvSpPr>
        <p:spPr>
          <a:xfrm>
            <a:off x="3137652" y="2463835"/>
            <a:ext cx="8332035" cy="338554"/>
          </a:xfrm>
          <a:prstGeom prst="rect">
            <a:avLst/>
          </a:prstGeom>
          <a:noFill/>
        </p:spPr>
        <p:txBody>
          <a:bodyPr wrap="square">
            <a:spAutoFit/>
          </a:bodyPr>
          <a:lstStyle/>
          <a:p>
            <a:pPr marL="285750" lvl="0" indent="-285750">
              <a:spcAft>
                <a:spcPts val="300"/>
              </a:spcAft>
              <a:buFont typeface="Arial" panose="020B0604020202020204" pitchFamily="34" charset="0"/>
              <a:buChar char="•"/>
              <a:defRPr/>
            </a:pPr>
            <a:r>
              <a:rPr lang="zh-CN" altLang="en-US" sz="1600">
                <a:solidFill>
                  <a:srgbClr val="2B3A42"/>
                </a:solidFill>
                <a:highlight>
                  <a:srgbClr val="FFFFFF"/>
                </a:highlight>
                <a:cs typeface="+mn-ea"/>
                <a:sym typeface="+mn-lt"/>
              </a:rPr>
              <a:t>全新类别，</a:t>
            </a:r>
            <a:r>
              <a:rPr lang="zh-CN" altLang="en-US" sz="1600">
                <a:solidFill>
                  <a:srgbClr val="2B3A42"/>
                </a:solidFill>
                <a:highlight>
                  <a:srgbClr val="FFFFFF"/>
                </a:highlight>
              </a:rPr>
              <a:t>双位点结合</a:t>
            </a:r>
            <a:r>
              <a:rPr lang="zh-CN" altLang="en-US" sz="1600">
                <a:solidFill>
                  <a:srgbClr val="2B3A42"/>
                </a:solidFill>
                <a:highlight>
                  <a:srgbClr val="FFFFFF"/>
                </a:highlight>
                <a:cs typeface="+mn-ea"/>
                <a:sym typeface="+mn-lt"/>
              </a:rPr>
              <a:t>机制</a:t>
            </a:r>
            <a:r>
              <a:rPr lang="zh-CN" altLang="en-US" sz="1600">
                <a:solidFill>
                  <a:srgbClr val="2B3A42"/>
                </a:solidFill>
                <a:highlight>
                  <a:srgbClr val="FFFFFF"/>
                </a:highlight>
              </a:rPr>
              <a:t>，更短疗程，更低耐药，更强抗菌活性</a:t>
            </a:r>
            <a:endParaRPr lang="en-US" altLang="zh-CN" sz="1600">
              <a:solidFill>
                <a:srgbClr val="2B3A42"/>
              </a:solidFill>
              <a:highlight>
                <a:srgbClr val="FFFFFF"/>
              </a:highlight>
              <a:cs typeface="+mn-ea"/>
              <a:sym typeface="+mn-lt"/>
            </a:endParaRPr>
          </a:p>
        </p:txBody>
      </p:sp>
      <p:grpSp>
        <p:nvGrpSpPr>
          <p:cNvPr id="60" name="组合 59">
            <a:extLst>
              <a:ext uri="{FF2B5EF4-FFF2-40B4-BE49-F238E27FC236}">
                <a16:creationId xmlns:a16="http://schemas.microsoft.com/office/drawing/2014/main" id="{B345BBC7-E486-BA60-3D73-402470FDCC54}"/>
              </a:ext>
            </a:extLst>
          </p:cNvPr>
          <p:cNvGrpSpPr/>
          <p:nvPr/>
        </p:nvGrpSpPr>
        <p:grpSpPr>
          <a:xfrm>
            <a:off x="627869" y="5542185"/>
            <a:ext cx="10971720" cy="748950"/>
            <a:chOff x="724085" y="5865721"/>
            <a:chExt cx="10971720" cy="748950"/>
          </a:xfrm>
        </p:grpSpPr>
        <p:sp>
          <p:nvSpPr>
            <p:cNvPr id="61" name="Rectangle 27">
              <a:extLst>
                <a:ext uri="{FF2B5EF4-FFF2-40B4-BE49-F238E27FC236}">
                  <a16:creationId xmlns:a16="http://schemas.microsoft.com/office/drawing/2014/main" id="{DA760B6C-8AFF-EAE4-4D74-0B0BAAFB55D3}"/>
                </a:ext>
              </a:extLst>
            </p:cNvPr>
            <p:cNvSpPr/>
            <p:nvPr/>
          </p:nvSpPr>
          <p:spPr>
            <a:xfrm>
              <a:off x="1955064" y="5865721"/>
              <a:ext cx="9512300" cy="748950"/>
            </a:xfrm>
            <a:prstGeom prst="roundRect">
              <a:avLst>
                <a:gd name="adj" fmla="val 11737"/>
              </a:avLst>
            </a:prstGeom>
            <a:noFill/>
            <a:ln w="25400" cap="flat" cmpd="sng" algn="ctr">
              <a:solidFill>
                <a:srgbClr val="017A59"/>
              </a:solidFill>
              <a:prstDash val="solid"/>
            </a:ln>
            <a:effectLst/>
          </p:spPr>
          <p:txBody>
            <a:bodyPr t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endParaRPr>
            </a:p>
          </p:txBody>
        </p:sp>
        <p:grpSp>
          <p:nvGrpSpPr>
            <p:cNvPr id="62" name="组合 61">
              <a:extLst>
                <a:ext uri="{FF2B5EF4-FFF2-40B4-BE49-F238E27FC236}">
                  <a16:creationId xmlns:a16="http://schemas.microsoft.com/office/drawing/2014/main" id="{380EE6FD-9306-5740-237E-2D1CC3D9E542}"/>
                </a:ext>
              </a:extLst>
            </p:cNvPr>
            <p:cNvGrpSpPr/>
            <p:nvPr/>
          </p:nvGrpSpPr>
          <p:grpSpPr>
            <a:xfrm>
              <a:off x="724085" y="5926505"/>
              <a:ext cx="652852" cy="523220"/>
              <a:chOff x="349250" y="2245753"/>
              <a:chExt cx="652852" cy="523220"/>
            </a:xfrm>
          </p:grpSpPr>
          <p:sp>
            <p:nvSpPr>
              <p:cNvPr id="64" name="等腰三角形 76">
                <a:extLst>
                  <a:ext uri="{FF2B5EF4-FFF2-40B4-BE49-F238E27FC236}">
                    <a16:creationId xmlns:a16="http://schemas.microsoft.com/office/drawing/2014/main" id="{6069D5FA-DA56-AB7F-8170-78356FBD003F}"/>
                  </a:ext>
                </a:extLst>
              </p:cNvPr>
              <p:cNvSpPr/>
              <p:nvPr/>
            </p:nvSpPr>
            <p:spPr>
              <a:xfrm rot="6271357" flipV="1">
                <a:off x="697497" y="2355348"/>
                <a:ext cx="321900" cy="287310"/>
              </a:xfrm>
              <a:custGeom>
                <a:avLst/>
                <a:gdLst>
                  <a:gd name="connsiteX0" fmla="*/ 0 w 2564441"/>
                  <a:gd name="connsiteY0" fmla="*/ 2210725 h 2210725"/>
                  <a:gd name="connsiteX1" fmla="*/ 1282221 w 2564441"/>
                  <a:gd name="connsiteY1" fmla="*/ 0 h 2210725"/>
                  <a:gd name="connsiteX2" fmla="*/ 2564441 w 2564441"/>
                  <a:gd name="connsiteY2" fmla="*/ 2210725 h 2210725"/>
                  <a:gd name="connsiteX3" fmla="*/ 0 w 2564441"/>
                  <a:gd name="connsiteY3" fmla="*/ 2210725 h 221072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517098"/>
                  <a:gd name="connsiteX1" fmla="*/ 1282221 w 2564441"/>
                  <a:gd name="connsiteY1" fmla="*/ 35440 h 2517098"/>
                  <a:gd name="connsiteX2" fmla="*/ 2564441 w 2564441"/>
                  <a:gd name="connsiteY2" fmla="*/ 2246165 h 2517098"/>
                  <a:gd name="connsiteX3" fmla="*/ 0 w 2564441"/>
                  <a:gd name="connsiteY3" fmla="*/ 2246165 h 2517098"/>
                  <a:gd name="connsiteX0" fmla="*/ 41119 w 2605560"/>
                  <a:gd name="connsiteY0" fmla="*/ 2246165 h 2517098"/>
                  <a:gd name="connsiteX1" fmla="*/ 1323340 w 2605560"/>
                  <a:gd name="connsiteY1" fmla="*/ 35440 h 2517098"/>
                  <a:gd name="connsiteX2" fmla="*/ 2605560 w 2605560"/>
                  <a:gd name="connsiteY2" fmla="*/ 2246165 h 2517098"/>
                  <a:gd name="connsiteX3" fmla="*/ 41119 w 2605560"/>
                  <a:gd name="connsiteY3" fmla="*/ 2246165 h 2517098"/>
                  <a:gd name="connsiteX0" fmla="*/ 41119 w 2698397"/>
                  <a:gd name="connsiteY0" fmla="*/ 2246165 h 2517098"/>
                  <a:gd name="connsiteX1" fmla="*/ 1323340 w 2698397"/>
                  <a:gd name="connsiteY1" fmla="*/ 35440 h 2517098"/>
                  <a:gd name="connsiteX2" fmla="*/ 2605560 w 2698397"/>
                  <a:gd name="connsiteY2" fmla="*/ 2246165 h 2517098"/>
                  <a:gd name="connsiteX3" fmla="*/ 41119 w 2698397"/>
                  <a:gd name="connsiteY3" fmla="*/ 2246165 h 2517098"/>
                  <a:gd name="connsiteX0" fmla="*/ 41119 w 2698397"/>
                  <a:gd name="connsiteY0" fmla="*/ 2246165 h 2687187"/>
                  <a:gd name="connsiteX1" fmla="*/ 1323340 w 2698397"/>
                  <a:gd name="connsiteY1" fmla="*/ 35440 h 2687187"/>
                  <a:gd name="connsiteX2" fmla="*/ 2605560 w 2698397"/>
                  <a:gd name="connsiteY2" fmla="*/ 2246165 h 2687187"/>
                  <a:gd name="connsiteX3" fmla="*/ 41119 w 2698397"/>
                  <a:gd name="connsiteY3" fmla="*/ 2246165 h 2687187"/>
                  <a:gd name="connsiteX0" fmla="*/ 0 w 2657278"/>
                  <a:gd name="connsiteY0" fmla="*/ 2246165 h 2687187"/>
                  <a:gd name="connsiteX1" fmla="*/ 1282221 w 2657278"/>
                  <a:gd name="connsiteY1" fmla="*/ 35440 h 2687187"/>
                  <a:gd name="connsiteX2" fmla="*/ 2564441 w 2657278"/>
                  <a:gd name="connsiteY2" fmla="*/ 2246165 h 2687187"/>
                  <a:gd name="connsiteX3" fmla="*/ 0 w 2657278"/>
                  <a:gd name="connsiteY3" fmla="*/ 2246165 h 2687187"/>
                  <a:gd name="connsiteX0" fmla="*/ 0 w 2657278"/>
                  <a:gd name="connsiteY0" fmla="*/ 2246165 h 2654542"/>
                  <a:gd name="connsiteX1" fmla="*/ 1282221 w 2657278"/>
                  <a:gd name="connsiteY1" fmla="*/ 35440 h 2654542"/>
                  <a:gd name="connsiteX2" fmla="*/ 2564441 w 2657278"/>
                  <a:gd name="connsiteY2" fmla="*/ 2246165 h 2654542"/>
                  <a:gd name="connsiteX3" fmla="*/ 0 w 2657278"/>
                  <a:gd name="connsiteY3" fmla="*/ 2246165 h 2654542"/>
                  <a:gd name="connsiteX0" fmla="*/ 57808 w 2715086"/>
                  <a:gd name="connsiteY0" fmla="*/ 2246165 h 2654542"/>
                  <a:gd name="connsiteX1" fmla="*/ 1340029 w 2715086"/>
                  <a:gd name="connsiteY1" fmla="*/ 35440 h 2654542"/>
                  <a:gd name="connsiteX2" fmla="*/ 2622249 w 2715086"/>
                  <a:gd name="connsiteY2" fmla="*/ 2246165 h 2654542"/>
                  <a:gd name="connsiteX3" fmla="*/ 57808 w 2715086"/>
                  <a:gd name="connsiteY3" fmla="*/ 2246165 h 2654542"/>
                  <a:gd name="connsiteX0" fmla="*/ 57808 w 2653271"/>
                  <a:gd name="connsiteY0" fmla="*/ 2240363 h 2648740"/>
                  <a:gd name="connsiteX1" fmla="*/ 1340029 w 2653271"/>
                  <a:gd name="connsiteY1" fmla="*/ 29638 h 2648740"/>
                  <a:gd name="connsiteX2" fmla="*/ 2622249 w 2653271"/>
                  <a:gd name="connsiteY2" fmla="*/ 2240363 h 2648740"/>
                  <a:gd name="connsiteX3" fmla="*/ 57808 w 2653271"/>
                  <a:gd name="connsiteY3" fmla="*/ 2240363 h 2648740"/>
                  <a:gd name="connsiteX0" fmla="*/ 57808 w 2653271"/>
                  <a:gd name="connsiteY0" fmla="*/ 2240363 h 2570137"/>
                  <a:gd name="connsiteX1" fmla="*/ 1340029 w 2653271"/>
                  <a:gd name="connsiteY1" fmla="*/ 29638 h 2570137"/>
                  <a:gd name="connsiteX2" fmla="*/ 2622249 w 2653271"/>
                  <a:gd name="connsiteY2" fmla="*/ 2240363 h 2570137"/>
                  <a:gd name="connsiteX3" fmla="*/ 57808 w 2653271"/>
                  <a:gd name="connsiteY3" fmla="*/ 2240363 h 2570137"/>
                </a:gdLst>
                <a:ahLst/>
                <a:cxnLst>
                  <a:cxn ang="0">
                    <a:pos x="connsiteX0" y="connsiteY0"/>
                  </a:cxn>
                  <a:cxn ang="0">
                    <a:pos x="connsiteX1" y="connsiteY1"/>
                  </a:cxn>
                  <a:cxn ang="0">
                    <a:pos x="connsiteX2" y="connsiteY2"/>
                  </a:cxn>
                  <a:cxn ang="0">
                    <a:pos x="connsiteX3" y="connsiteY3"/>
                  </a:cxn>
                </a:cxnLst>
                <a:rect l="l" t="t" r="r" b="b"/>
                <a:pathLst>
                  <a:path w="2653271" h="2570137">
                    <a:moveTo>
                      <a:pt x="57808" y="2240363"/>
                    </a:moveTo>
                    <a:cubicBezTo>
                      <a:pt x="-240499" y="1866312"/>
                      <a:pt x="680394" y="142432"/>
                      <a:pt x="1340029" y="29638"/>
                    </a:cubicBezTo>
                    <a:cubicBezTo>
                      <a:pt x="2043207" y="-278482"/>
                      <a:pt x="2818956" y="1909855"/>
                      <a:pt x="2622249" y="2240363"/>
                    </a:cubicBezTo>
                    <a:cubicBezTo>
                      <a:pt x="2362520" y="2588705"/>
                      <a:pt x="404622" y="2762878"/>
                      <a:pt x="57808" y="2240363"/>
                    </a:cubicBezTo>
                    <a:close/>
                  </a:path>
                </a:pathLst>
              </a:custGeom>
              <a:solidFill>
                <a:schemeClr val="accent2">
                  <a:lumMod val="20000"/>
                  <a:lumOff val="80000"/>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a:ln>
                    <a:noFill/>
                  </a:ln>
                  <a:solidFill>
                    <a:srgbClr val="017A59">
                      <a:lumMod val="75000"/>
                    </a:srgbClr>
                  </a:solidFill>
                  <a:effectLst/>
                  <a:uLnTx/>
                  <a:uFillTx/>
                  <a:latin typeface="Arial"/>
                  <a:ea typeface="微软雅黑"/>
                  <a:cs typeface="+mn-ea"/>
                  <a:sym typeface="+mn-lt"/>
                </a:endParaRPr>
              </a:p>
            </p:txBody>
          </p:sp>
          <p:sp>
            <p:nvSpPr>
              <p:cNvPr id="65" name="文本框 64">
                <a:extLst>
                  <a:ext uri="{FF2B5EF4-FFF2-40B4-BE49-F238E27FC236}">
                    <a16:creationId xmlns:a16="http://schemas.microsoft.com/office/drawing/2014/main" id="{BD87D8DB-475C-06DF-8732-06A30E68220C}"/>
                  </a:ext>
                </a:extLst>
              </p:cNvPr>
              <p:cNvSpPr txBox="1"/>
              <p:nvPr/>
            </p:nvSpPr>
            <p:spPr>
              <a:xfrm>
                <a:off x="349250" y="2245753"/>
                <a:ext cx="58541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1" u="none" strike="noStrike" kern="1200" cap="none" spc="0" normalizeH="0" baseline="0" noProof="0">
                    <a:ln>
                      <a:solidFill>
                        <a:prstClr val="white"/>
                      </a:solidFill>
                    </a:ln>
                    <a:solidFill>
                      <a:srgbClr val="017A59"/>
                    </a:solidFill>
                    <a:effectLst/>
                    <a:uLnTx/>
                    <a:uFillTx/>
                    <a:latin typeface="Arial"/>
                    <a:ea typeface="微软雅黑"/>
                    <a:cs typeface="+mn-ea"/>
                    <a:sym typeface="+mn-lt"/>
                  </a:rPr>
                  <a:t>05</a:t>
                </a:r>
                <a:endParaRPr kumimoji="0" lang="zh-CN" altLang="en-US" sz="2800" b="1" i="1" u="none" strike="noStrike" kern="1200" cap="none" spc="0" normalizeH="0" baseline="0" noProof="0">
                  <a:ln>
                    <a:solidFill>
                      <a:prstClr val="white"/>
                    </a:solidFill>
                  </a:ln>
                  <a:solidFill>
                    <a:srgbClr val="017A59"/>
                  </a:solidFill>
                  <a:effectLst/>
                  <a:uLnTx/>
                  <a:uFillTx/>
                  <a:latin typeface="Arial"/>
                  <a:ea typeface="微软雅黑"/>
                  <a:cs typeface="+mn-ea"/>
                  <a:sym typeface="+mn-lt"/>
                </a:endParaRPr>
              </a:p>
            </p:txBody>
          </p:sp>
        </p:grpSp>
        <p:sp>
          <p:nvSpPr>
            <p:cNvPr id="63" name="TextBox 33">
              <a:extLst>
                <a:ext uri="{FF2B5EF4-FFF2-40B4-BE49-F238E27FC236}">
                  <a16:creationId xmlns:a16="http://schemas.microsoft.com/office/drawing/2014/main" id="{738CDE3C-E224-7EEA-1F5E-D75633240D90}"/>
                </a:ext>
              </a:extLst>
            </p:cNvPr>
            <p:cNvSpPr txBox="1"/>
            <p:nvPr/>
          </p:nvSpPr>
          <p:spPr>
            <a:xfrm>
              <a:off x="3240866" y="6051068"/>
              <a:ext cx="8454939" cy="338554"/>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zh-CN" altLang="en-US" sz="1600" b="0" i="0" u="none" strike="noStrike" kern="1200" cap="none" spc="0" normalizeH="0" baseline="0" noProof="0">
                  <a:ln>
                    <a:noFill/>
                  </a:ln>
                  <a:solidFill>
                    <a:srgbClr val="2B3A42">
                      <a:lumMod val="50000"/>
                    </a:srgbClr>
                  </a:solidFill>
                  <a:effectLst/>
                  <a:uLnTx/>
                  <a:uFillTx/>
                  <a:latin typeface="Arial"/>
                  <a:ea typeface="微软雅黑"/>
                  <a:cs typeface="+mn-ea"/>
                  <a:sym typeface="+mn-lt"/>
                </a:rPr>
                <a:t>弥补目录短板，直击耐药挑战，减轻医疗负担</a:t>
              </a:r>
              <a:endParaRPr kumimoji="0" lang="en-US" altLang="zh-CN" sz="1600" b="0" i="0" u="none" strike="noStrike" kern="1200" cap="none" spc="0" normalizeH="0" baseline="0" noProof="0">
                <a:ln>
                  <a:noFill/>
                </a:ln>
                <a:solidFill>
                  <a:srgbClr val="2B3A42"/>
                </a:solidFill>
                <a:effectLst/>
                <a:uLnTx/>
                <a:uFillTx/>
                <a:latin typeface="Arial"/>
                <a:ea typeface="微软雅黑"/>
                <a:cs typeface="+mn-ea"/>
                <a:sym typeface="+mn-lt"/>
              </a:endParaRPr>
            </a:p>
          </p:txBody>
        </p:sp>
      </p:grpSp>
      <p:grpSp>
        <p:nvGrpSpPr>
          <p:cNvPr id="66" name="组合 65">
            <a:extLst>
              <a:ext uri="{FF2B5EF4-FFF2-40B4-BE49-F238E27FC236}">
                <a16:creationId xmlns:a16="http://schemas.microsoft.com/office/drawing/2014/main" id="{8B4A4EAB-0BDD-DA48-E2B3-A182178F742A}"/>
              </a:ext>
            </a:extLst>
          </p:cNvPr>
          <p:cNvGrpSpPr/>
          <p:nvPr/>
        </p:nvGrpSpPr>
        <p:grpSpPr>
          <a:xfrm>
            <a:off x="617760" y="993605"/>
            <a:ext cx="10742728" cy="1044000"/>
            <a:chOff x="724085" y="1207476"/>
            <a:chExt cx="10742728" cy="1044000"/>
          </a:xfrm>
        </p:grpSpPr>
        <p:sp>
          <p:nvSpPr>
            <p:cNvPr id="67" name="Rectangle 5">
              <a:extLst>
                <a:ext uri="{FF2B5EF4-FFF2-40B4-BE49-F238E27FC236}">
                  <a16:creationId xmlns:a16="http://schemas.microsoft.com/office/drawing/2014/main" id="{A47B594B-497B-6FFD-FFF5-D5F2740F8F79}"/>
                </a:ext>
              </a:extLst>
            </p:cNvPr>
            <p:cNvSpPr/>
            <p:nvPr/>
          </p:nvSpPr>
          <p:spPr>
            <a:xfrm>
              <a:off x="1954513" y="1207476"/>
              <a:ext cx="9512300" cy="1044000"/>
            </a:xfrm>
            <a:prstGeom prst="roundRect">
              <a:avLst>
                <a:gd name="adj" fmla="val 11119"/>
              </a:avLst>
            </a:prstGeom>
            <a:noFill/>
            <a:ln w="25400" cap="flat" cmpd="sng" algn="ctr">
              <a:solidFill>
                <a:srgbClr val="017A59"/>
              </a:solidFill>
              <a:prstDash val="solid"/>
            </a:ln>
            <a:effectLst/>
          </p:spPr>
          <p:txBody>
            <a:bodyPr t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68" name="等腰三角形 76">
              <a:extLst>
                <a:ext uri="{FF2B5EF4-FFF2-40B4-BE49-F238E27FC236}">
                  <a16:creationId xmlns:a16="http://schemas.microsoft.com/office/drawing/2014/main" id="{41775134-3E99-F66C-B0C6-DEC9E517B926}"/>
                </a:ext>
              </a:extLst>
            </p:cNvPr>
            <p:cNvSpPr/>
            <p:nvPr/>
          </p:nvSpPr>
          <p:spPr>
            <a:xfrm rot="6271357" flipV="1">
              <a:off x="1072332" y="1534237"/>
              <a:ext cx="321900" cy="287310"/>
            </a:xfrm>
            <a:custGeom>
              <a:avLst/>
              <a:gdLst>
                <a:gd name="connsiteX0" fmla="*/ 0 w 2564441"/>
                <a:gd name="connsiteY0" fmla="*/ 2210725 h 2210725"/>
                <a:gd name="connsiteX1" fmla="*/ 1282221 w 2564441"/>
                <a:gd name="connsiteY1" fmla="*/ 0 h 2210725"/>
                <a:gd name="connsiteX2" fmla="*/ 2564441 w 2564441"/>
                <a:gd name="connsiteY2" fmla="*/ 2210725 h 2210725"/>
                <a:gd name="connsiteX3" fmla="*/ 0 w 2564441"/>
                <a:gd name="connsiteY3" fmla="*/ 2210725 h 221072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517098"/>
                <a:gd name="connsiteX1" fmla="*/ 1282221 w 2564441"/>
                <a:gd name="connsiteY1" fmla="*/ 35440 h 2517098"/>
                <a:gd name="connsiteX2" fmla="*/ 2564441 w 2564441"/>
                <a:gd name="connsiteY2" fmla="*/ 2246165 h 2517098"/>
                <a:gd name="connsiteX3" fmla="*/ 0 w 2564441"/>
                <a:gd name="connsiteY3" fmla="*/ 2246165 h 2517098"/>
                <a:gd name="connsiteX0" fmla="*/ 41119 w 2605560"/>
                <a:gd name="connsiteY0" fmla="*/ 2246165 h 2517098"/>
                <a:gd name="connsiteX1" fmla="*/ 1323340 w 2605560"/>
                <a:gd name="connsiteY1" fmla="*/ 35440 h 2517098"/>
                <a:gd name="connsiteX2" fmla="*/ 2605560 w 2605560"/>
                <a:gd name="connsiteY2" fmla="*/ 2246165 h 2517098"/>
                <a:gd name="connsiteX3" fmla="*/ 41119 w 2605560"/>
                <a:gd name="connsiteY3" fmla="*/ 2246165 h 2517098"/>
                <a:gd name="connsiteX0" fmla="*/ 41119 w 2698397"/>
                <a:gd name="connsiteY0" fmla="*/ 2246165 h 2517098"/>
                <a:gd name="connsiteX1" fmla="*/ 1323340 w 2698397"/>
                <a:gd name="connsiteY1" fmla="*/ 35440 h 2517098"/>
                <a:gd name="connsiteX2" fmla="*/ 2605560 w 2698397"/>
                <a:gd name="connsiteY2" fmla="*/ 2246165 h 2517098"/>
                <a:gd name="connsiteX3" fmla="*/ 41119 w 2698397"/>
                <a:gd name="connsiteY3" fmla="*/ 2246165 h 2517098"/>
                <a:gd name="connsiteX0" fmla="*/ 41119 w 2698397"/>
                <a:gd name="connsiteY0" fmla="*/ 2246165 h 2687187"/>
                <a:gd name="connsiteX1" fmla="*/ 1323340 w 2698397"/>
                <a:gd name="connsiteY1" fmla="*/ 35440 h 2687187"/>
                <a:gd name="connsiteX2" fmla="*/ 2605560 w 2698397"/>
                <a:gd name="connsiteY2" fmla="*/ 2246165 h 2687187"/>
                <a:gd name="connsiteX3" fmla="*/ 41119 w 2698397"/>
                <a:gd name="connsiteY3" fmla="*/ 2246165 h 2687187"/>
                <a:gd name="connsiteX0" fmla="*/ 0 w 2657278"/>
                <a:gd name="connsiteY0" fmla="*/ 2246165 h 2687187"/>
                <a:gd name="connsiteX1" fmla="*/ 1282221 w 2657278"/>
                <a:gd name="connsiteY1" fmla="*/ 35440 h 2687187"/>
                <a:gd name="connsiteX2" fmla="*/ 2564441 w 2657278"/>
                <a:gd name="connsiteY2" fmla="*/ 2246165 h 2687187"/>
                <a:gd name="connsiteX3" fmla="*/ 0 w 2657278"/>
                <a:gd name="connsiteY3" fmla="*/ 2246165 h 2687187"/>
                <a:gd name="connsiteX0" fmla="*/ 0 w 2657278"/>
                <a:gd name="connsiteY0" fmla="*/ 2246165 h 2654542"/>
                <a:gd name="connsiteX1" fmla="*/ 1282221 w 2657278"/>
                <a:gd name="connsiteY1" fmla="*/ 35440 h 2654542"/>
                <a:gd name="connsiteX2" fmla="*/ 2564441 w 2657278"/>
                <a:gd name="connsiteY2" fmla="*/ 2246165 h 2654542"/>
                <a:gd name="connsiteX3" fmla="*/ 0 w 2657278"/>
                <a:gd name="connsiteY3" fmla="*/ 2246165 h 2654542"/>
                <a:gd name="connsiteX0" fmla="*/ 57808 w 2715086"/>
                <a:gd name="connsiteY0" fmla="*/ 2246165 h 2654542"/>
                <a:gd name="connsiteX1" fmla="*/ 1340029 w 2715086"/>
                <a:gd name="connsiteY1" fmla="*/ 35440 h 2654542"/>
                <a:gd name="connsiteX2" fmla="*/ 2622249 w 2715086"/>
                <a:gd name="connsiteY2" fmla="*/ 2246165 h 2654542"/>
                <a:gd name="connsiteX3" fmla="*/ 57808 w 2715086"/>
                <a:gd name="connsiteY3" fmla="*/ 2246165 h 2654542"/>
                <a:gd name="connsiteX0" fmla="*/ 57808 w 2653271"/>
                <a:gd name="connsiteY0" fmla="*/ 2240363 h 2648740"/>
                <a:gd name="connsiteX1" fmla="*/ 1340029 w 2653271"/>
                <a:gd name="connsiteY1" fmla="*/ 29638 h 2648740"/>
                <a:gd name="connsiteX2" fmla="*/ 2622249 w 2653271"/>
                <a:gd name="connsiteY2" fmla="*/ 2240363 h 2648740"/>
                <a:gd name="connsiteX3" fmla="*/ 57808 w 2653271"/>
                <a:gd name="connsiteY3" fmla="*/ 2240363 h 2648740"/>
                <a:gd name="connsiteX0" fmla="*/ 57808 w 2653271"/>
                <a:gd name="connsiteY0" fmla="*/ 2240363 h 2570137"/>
                <a:gd name="connsiteX1" fmla="*/ 1340029 w 2653271"/>
                <a:gd name="connsiteY1" fmla="*/ 29638 h 2570137"/>
                <a:gd name="connsiteX2" fmla="*/ 2622249 w 2653271"/>
                <a:gd name="connsiteY2" fmla="*/ 2240363 h 2570137"/>
                <a:gd name="connsiteX3" fmla="*/ 57808 w 2653271"/>
                <a:gd name="connsiteY3" fmla="*/ 2240363 h 2570137"/>
              </a:gdLst>
              <a:ahLst/>
              <a:cxnLst>
                <a:cxn ang="0">
                  <a:pos x="connsiteX0" y="connsiteY0"/>
                </a:cxn>
                <a:cxn ang="0">
                  <a:pos x="connsiteX1" y="connsiteY1"/>
                </a:cxn>
                <a:cxn ang="0">
                  <a:pos x="connsiteX2" y="connsiteY2"/>
                </a:cxn>
                <a:cxn ang="0">
                  <a:pos x="connsiteX3" y="connsiteY3"/>
                </a:cxn>
              </a:cxnLst>
              <a:rect l="l" t="t" r="r" b="b"/>
              <a:pathLst>
                <a:path w="2653271" h="2570137">
                  <a:moveTo>
                    <a:pt x="57808" y="2240363"/>
                  </a:moveTo>
                  <a:cubicBezTo>
                    <a:pt x="-240499" y="1866312"/>
                    <a:pt x="680394" y="142432"/>
                    <a:pt x="1340029" y="29638"/>
                  </a:cubicBezTo>
                  <a:cubicBezTo>
                    <a:pt x="2043207" y="-278482"/>
                    <a:pt x="2818956" y="1909855"/>
                    <a:pt x="2622249" y="2240363"/>
                  </a:cubicBezTo>
                  <a:cubicBezTo>
                    <a:pt x="2362520" y="2588705"/>
                    <a:pt x="404622" y="2762878"/>
                    <a:pt x="57808" y="2240363"/>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a:ln>
                  <a:noFill/>
                </a:ln>
                <a:solidFill>
                  <a:srgbClr val="017A59">
                    <a:lumMod val="75000"/>
                  </a:srgbClr>
                </a:solidFill>
                <a:effectLst/>
                <a:uLnTx/>
                <a:uFillTx/>
                <a:latin typeface="Arial"/>
                <a:ea typeface="微软雅黑"/>
                <a:cs typeface="+mn-ea"/>
                <a:sym typeface="+mn-lt"/>
              </a:endParaRPr>
            </a:p>
          </p:txBody>
        </p:sp>
        <p:sp>
          <p:nvSpPr>
            <p:cNvPr id="69" name="文字方塊 7">
              <a:extLst>
                <a:ext uri="{FF2B5EF4-FFF2-40B4-BE49-F238E27FC236}">
                  <a16:creationId xmlns:a16="http://schemas.microsoft.com/office/drawing/2014/main" id="{CC1285D1-FAD7-F7D4-37AE-90F8AF069B4D}"/>
                </a:ext>
              </a:extLst>
            </p:cNvPr>
            <p:cNvSpPr txBox="1"/>
            <p:nvPr/>
          </p:nvSpPr>
          <p:spPr>
            <a:xfrm>
              <a:off x="1330304" y="1538857"/>
              <a:ext cx="1866693" cy="400110"/>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000" b="1" i="0" u="none" strike="noStrike" kern="1200" cap="none" spc="0" normalizeH="0" baseline="0" noProof="0">
                  <a:ln>
                    <a:noFill/>
                  </a:ln>
                  <a:solidFill>
                    <a:srgbClr val="2B3A42"/>
                  </a:solidFill>
                  <a:effectLst/>
                  <a:uLnTx/>
                  <a:uFillTx/>
                  <a:latin typeface="Arial"/>
                  <a:ea typeface="微软雅黑"/>
                  <a:cs typeface="+mn-ea"/>
                  <a:sym typeface="+mn-lt"/>
                </a:rPr>
                <a:t>药品</a:t>
              </a:r>
              <a:r>
                <a:rPr kumimoji="1" lang="zh-TW" altLang="en-US" sz="2000" b="1" i="0" u="none" strike="noStrike" kern="1200" cap="none" spc="0" normalizeH="0" baseline="0" noProof="0">
                  <a:ln>
                    <a:noFill/>
                  </a:ln>
                  <a:solidFill>
                    <a:srgbClr val="2B3A42"/>
                  </a:solidFill>
                  <a:effectLst/>
                  <a:uLnTx/>
                  <a:uFillTx/>
                  <a:latin typeface="Arial"/>
                  <a:ea typeface="微软雅黑"/>
                  <a:cs typeface="+mn-ea"/>
                  <a:sym typeface="+mn-lt"/>
                </a:rPr>
                <a:t>基本信息</a:t>
              </a:r>
            </a:p>
          </p:txBody>
        </p:sp>
        <p:sp>
          <p:nvSpPr>
            <p:cNvPr id="70" name="TextBox 29">
              <a:extLst>
                <a:ext uri="{FF2B5EF4-FFF2-40B4-BE49-F238E27FC236}">
                  <a16:creationId xmlns:a16="http://schemas.microsoft.com/office/drawing/2014/main" id="{3D773066-D0CF-D718-C94D-B42ACCD86D7E}"/>
                </a:ext>
              </a:extLst>
            </p:cNvPr>
            <p:cNvSpPr txBox="1"/>
            <p:nvPr/>
          </p:nvSpPr>
          <p:spPr>
            <a:xfrm>
              <a:off x="3243977" y="1421482"/>
              <a:ext cx="7893221" cy="646331"/>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zh-CN" altLang="en-US" sz="1600" b="1" dirty="0">
                  <a:solidFill>
                    <a:srgbClr val="2B3A42">
                      <a:lumMod val="50000"/>
                    </a:srgbClr>
                  </a:solidFill>
                  <a:latin typeface="Arial"/>
                  <a:ea typeface="微软雅黑"/>
                  <a:cs typeface="+mn-ea"/>
                  <a:sym typeface="+mn-lt"/>
                </a:rPr>
                <a:t>突破性开创</a:t>
              </a:r>
              <a:r>
                <a:rPr kumimoji="0" lang="zh-CN" altLang="en-US" sz="2000" b="1" i="0" u="none" strike="noStrike" kern="1200" cap="none" spc="0" normalizeH="0" baseline="0" noProof="0" dirty="0">
                  <a:ln>
                    <a:noFill/>
                  </a:ln>
                  <a:solidFill>
                    <a:srgbClr val="C00000"/>
                  </a:solidFill>
                  <a:effectLst/>
                  <a:uLnTx/>
                  <a:uFillTx/>
                  <a:latin typeface="Arial"/>
                  <a:ea typeface="微软雅黑"/>
                  <a:cs typeface="+mn-ea"/>
                  <a:sym typeface="+mn-lt"/>
                </a:rPr>
                <a:t>全新类别</a:t>
              </a:r>
              <a:r>
                <a:rPr kumimoji="0" lang="zh-CN" altLang="en-US" sz="1600" b="1" i="0" u="none" strike="noStrike" kern="1200" cap="none" spc="0" normalizeH="0" baseline="0" noProof="0" dirty="0">
                  <a:ln>
                    <a:noFill/>
                  </a:ln>
                  <a:solidFill>
                    <a:srgbClr val="C00000"/>
                  </a:solidFill>
                  <a:effectLst/>
                  <a:uLnTx/>
                  <a:uFillTx/>
                  <a:latin typeface="Arial"/>
                  <a:ea typeface="微软雅黑"/>
                  <a:cs typeface="+mn-ea"/>
                  <a:sym typeface="+mn-lt"/>
                </a:rPr>
                <a:t>：</a:t>
              </a:r>
              <a:r>
                <a:rPr kumimoji="0" lang="zh-CN" altLang="en-US" sz="1600" b="0" i="0" u="none" strike="noStrike" kern="1200" cap="none" spc="0" normalizeH="0" baseline="0" noProof="0" dirty="0">
                  <a:ln>
                    <a:noFill/>
                  </a:ln>
                  <a:solidFill>
                    <a:srgbClr val="2B3A42">
                      <a:lumMod val="50000"/>
                    </a:srgbClr>
                  </a:solidFill>
                  <a:effectLst/>
                  <a:uLnTx/>
                  <a:uFillTx/>
                  <a:latin typeface="Arial"/>
                  <a:ea typeface="微软雅黑"/>
                  <a:cs typeface="+mn-ea"/>
                  <a:sym typeface="+mn-lt"/>
                </a:rPr>
                <a:t>来法莫林是</a:t>
              </a:r>
              <a:r>
                <a:rPr kumimoji="0" lang="zh-CN" altLang="en-US" sz="1600" b="0" i="0" u="none" strike="noStrike" kern="1200" cap="none" spc="0" normalizeH="0" baseline="0" noProof="0" dirty="0">
                  <a:ln>
                    <a:noFill/>
                  </a:ln>
                  <a:solidFill>
                    <a:srgbClr val="2B3A42"/>
                  </a:solidFill>
                  <a:effectLst/>
                  <a:uLnTx/>
                  <a:uFillTx/>
                  <a:latin typeface="Arial"/>
                  <a:ea typeface="微软雅黑"/>
                  <a:cs typeface="+mn-ea"/>
                  <a:sym typeface="+mn-lt"/>
                </a:rPr>
                <a:t>近</a:t>
              </a:r>
              <a:r>
                <a:rPr kumimoji="0" lang="en-US" altLang="zh-CN" sz="1600" b="0" i="0" u="none" strike="noStrike" kern="1200" cap="none" spc="0" normalizeH="0" baseline="0" noProof="0" dirty="0">
                  <a:ln>
                    <a:noFill/>
                  </a:ln>
                  <a:solidFill>
                    <a:srgbClr val="2B3A42"/>
                  </a:solidFill>
                  <a:effectLst/>
                  <a:uLnTx/>
                  <a:uFillTx/>
                  <a:latin typeface="Arial"/>
                  <a:ea typeface="微软雅黑"/>
                  <a:cs typeface="+mn-ea"/>
                  <a:sym typeface="+mn-lt"/>
                </a:rPr>
                <a:t>20</a:t>
              </a:r>
              <a:r>
                <a:rPr kumimoji="0" lang="zh-CN" altLang="en-US" sz="1600" b="0" i="0" u="none" strike="noStrike" kern="1200" cap="none" spc="0" normalizeH="0" baseline="0" noProof="0" dirty="0">
                  <a:ln>
                    <a:noFill/>
                  </a:ln>
                  <a:solidFill>
                    <a:srgbClr val="2B3A42"/>
                  </a:solidFill>
                  <a:effectLst/>
                  <a:uLnTx/>
                  <a:uFillTx/>
                  <a:latin typeface="Arial"/>
                  <a:ea typeface="微软雅黑"/>
                  <a:cs typeface="+mn-ea"/>
                  <a:sym typeface="+mn-lt"/>
                </a:rPr>
                <a:t>年来</a:t>
              </a:r>
              <a:r>
                <a:rPr lang="zh-CN" altLang="en-US" sz="1600" b="1" dirty="0">
                  <a:solidFill>
                    <a:srgbClr val="2B3A42">
                      <a:lumMod val="50000"/>
                    </a:srgbClr>
                  </a:solidFill>
                  <a:latin typeface="Arial"/>
                  <a:ea typeface="微软雅黑"/>
                  <a:cs typeface="+mn-ea"/>
                  <a:sym typeface="+mn-lt"/>
                </a:rPr>
                <a:t>全球首个且唯一</a:t>
              </a:r>
              <a:r>
                <a:rPr kumimoji="0" lang="zh-CN" altLang="en-US" sz="1600" b="0" i="0" u="none" strike="noStrike" kern="1200" cap="none" spc="0" normalizeH="0" baseline="0" noProof="0" dirty="0">
                  <a:ln>
                    <a:noFill/>
                  </a:ln>
                  <a:solidFill>
                    <a:srgbClr val="2B3A42">
                      <a:lumMod val="50000"/>
                    </a:srgbClr>
                  </a:solidFill>
                  <a:effectLst/>
                  <a:uLnTx/>
                  <a:uFillTx/>
                  <a:latin typeface="Arial"/>
                  <a:ea typeface="微软雅黑"/>
                  <a:cs typeface="+mn-ea"/>
                  <a:sym typeface="+mn-lt"/>
                </a:rPr>
                <a:t>用于</a:t>
              </a:r>
              <a:r>
                <a:rPr kumimoji="0" lang="en-US" altLang="zh-CN" sz="1600" b="0" i="0" u="none" strike="noStrike" kern="1200" cap="none" spc="0" normalizeH="0" baseline="0" noProof="0" dirty="0">
                  <a:ln>
                    <a:noFill/>
                  </a:ln>
                  <a:solidFill>
                    <a:srgbClr val="2B3A42">
                      <a:lumMod val="50000"/>
                    </a:srgbClr>
                  </a:solidFill>
                  <a:effectLst/>
                  <a:uLnTx/>
                  <a:uFillTx/>
                  <a:latin typeface="Arial"/>
                  <a:ea typeface="微软雅黑"/>
                  <a:cs typeface="+mn-ea"/>
                  <a:sym typeface="+mn-lt"/>
                </a:rPr>
                <a:t>CAP</a:t>
              </a:r>
              <a:r>
                <a:rPr kumimoji="0" lang="zh-CN" altLang="en-US" sz="1600" b="0" i="0" u="none" strike="noStrike" kern="1200" cap="none" spc="0" normalizeH="0" baseline="0" noProof="0" dirty="0">
                  <a:ln>
                    <a:noFill/>
                  </a:ln>
                  <a:solidFill>
                    <a:srgbClr val="2B3A42">
                      <a:lumMod val="50000"/>
                    </a:srgbClr>
                  </a:solidFill>
                  <a:effectLst/>
                  <a:uLnTx/>
                  <a:uFillTx/>
                  <a:latin typeface="Arial"/>
                  <a:ea typeface="微软雅黑"/>
                  <a:cs typeface="+mn-ea"/>
                  <a:sym typeface="+mn-lt"/>
                </a:rPr>
                <a:t>治疗的</a:t>
              </a:r>
              <a:r>
                <a:rPr kumimoji="0" lang="zh-CN" altLang="en-US" sz="1600" b="1" i="0" u="none" strike="noStrike" kern="1200" cap="none" spc="0" normalizeH="0" baseline="0" noProof="0" dirty="0">
                  <a:ln>
                    <a:noFill/>
                  </a:ln>
                  <a:solidFill>
                    <a:srgbClr val="2B3A42">
                      <a:lumMod val="50000"/>
                    </a:srgbClr>
                  </a:solidFill>
                  <a:effectLst/>
                  <a:uLnTx/>
                  <a:uFillTx/>
                  <a:latin typeface="Arial"/>
                  <a:ea typeface="微软雅黑"/>
                  <a:cs typeface="+mn-ea"/>
                  <a:sym typeface="+mn-lt"/>
                </a:rPr>
                <a:t>新型截短侧耳素类抗菌药物</a:t>
              </a:r>
              <a:endParaRPr kumimoji="0" lang="en-US" altLang="zh-CN" sz="1600" b="1" i="0" u="none" strike="noStrike" kern="1200" cap="none" spc="0" normalizeH="0" baseline="0" noProof="0" dirty="0">
                <a:ln>
                  <a:noFill/>
                </a:ln>
                <a:solidFill>
                  <a:srgbClr val="2B3A42">
                    <a:lumMod val="50000"/>
                  </a:srgbClr>
                </a:solidFill>
                <a:effectLst/>
                <a:uLnTx/>
                <a:uFillTx/>
                <a:latin typeface="Arial"/>
                <a:ea typeface="微软雅黑"/>
                <a:cs typeface="+mn-ea"/>
                <a:sym typeface="+mn-lt"/>
              </a:endParaRPr>
            </a:p>
          </p:txBody>
        </p:sp>
        <p:sp>
          <p:nvSpPr>
            <p:cNvPr id="71" name="等腰三角形 76">
              <a:extLst>
                <a:ext uri="{FF2B5EF4-FFF2-40B4-BE49-F238E27FC236}">
                  <a16:creationId xmlns:a16="http://schemas.microsoft.com/office/drawing/2014/main" id="{1EEC0C89-6DC2-36AF-D821-A90A41E7EA62}"/>
                </a:ext>
              </a:extLst>
            </p:cNvPr>
            <p:cNvSpPr/>
            <p:nvPr/>
          </p:nvSpPr>
          <p:spPr>
            <a:xfrm rot="6271357" flipV="1">
              <a:off x="1072332" y="1541158"/>
              <a:ext cx="321900" cy="287310"/>
            </a:xfrm>
            <a:custGeom>
              <a:avLst/>
              <a:gdLst>
                <a:gd name="connsiteX0" fmla="*/ 0 w 2564441"/>
                <a:gd name="connsiteY0" fmla="*/ 2210725 h 2210725"/>
                <a:gd name="connsiteX1" fmla="*/ 1282221 w 2564441"/>
                <a:gd name="connsiteY1" fmla="*/ 0 h 2210725"/>
                <a:gd name="connsiteX2" fmla="*/ 2564441 w 2564441"/>
                <a:gd name="connsiteY2" fmla="*/ 2210725 h 2210725"/>
                <a:gd name="connsiteX3" fmla="*/ 0 w 2564441"/>
                <a:gd name="connsiteY3" fmla="*/ 2210725 h 221072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246165"/>
                <a:gd name="connsiteX1" fmla="*/ 1282221 w 2564441"/>
                <a:gd name="connsiteY1" fmla="*/ 35440 h 2246165"/>
                <a:gd name="connsiteX2" fmla="*/ 2564441 w 2564441"/>
                <a:gd name="connsiteY2" fmla="*/ 2246165 h 2246165"/>
                <a:gd name="connsiteX3" fmla="*/ 0 w 2564441"/>
                <a:gd name="connsiteY3" fmla="*/ 2246165 h 2246165"/>
                <a:gd name="connsiteX0" fmla="*/ 0 w 2564441"/>
                <a:gd name="connsiteY0" fmla="*/ 2246165 h 2517098"/>
                <a:gd name="connsiteX1" fmla="*/ 1282221 w 2564441"/>
                <a:gd name="connsiteY1" fmla="*/ 35440 h 2517098"/>
                <a:gd name="connsiteX2" fmla="*/ 2564441 w 2564441"/>
                <a:gd name="connsiteY2" fmla="*/ 2246165 h 2517098"/>
                <a:gd name="connsiteX3" fmla="*/ 0 w 2564441"/>
                <a:gd name="connsiteY3" fmla="*/ 2246165 h 2517098"/>
                <a:gd name="connsiteX0" fmla="*/ 41119 w 2605560"/>
                <a:gd name="connsiteY0" fmla="*/ 2246165 h 2517098"/>
                <a:gd name="connsiteX1" fmla="*/ 1323340 w 2605560"/>
                <a:gd name="connsiteY1" fmla="*/ 35440 h 2517098"/>
                <a:gd name="connsiteX2" fmla="*/ 2605560 w 2605560"/>
                <a:gd name="connsiteY2" fmla="*/ 2246165 h 2517098"/>
                <a:gd name="connsiteX3" fmla="*/ 41119 w 2605560"/>
                <a:gd name="connsiteY3" fmla="*/ 2246165 h 2517098"/>
                <a:gd name="connsiteX0" fmla="*/ 41119 w 2698397"/>
                <a:gd name="connsiteY0" fmla="*/ 2246165 h 2517098"/>
                <a:gd name="connsiteX1" fmla="*/ 1323340 w 2698397"/>
                <a:gd name="connsiteY1" fmla="*/ 35440 h 2517098"/>
                <a:gd name="connsiteX2" fmla="*/ 2605560 w 2698397"/>
                <a:gd name="connsiteY2" fmla="*/ 2246165 h 2517098"/>
                <a:gd name="connsiteX3" fmla="*/ 41119 w 2698397"/>
                <a:gd name="connsiteY3" fmla="*/ 2246165 h 2517098"/>
                <a:gd name="connsiteX0" fmla="*/ 41119 w 2698397"/>
                <a:gd name="connsiteY0" fmla="*/ 2246165 h 2687187"/>
                <a:gd name="connsiteX1" fmla="*/ 1323340 w 2698397"/>
                <a:gd name="connsiteY1" fmla="*/ 35440 h 2687187"/>
                <a:gd name="connsiteX2" fmla="*/ 2605560 w 2698397"/>
                <a:gd name="connsiteY2" fmla="*/ 2246165 h 2687187"/>
                <a:gd name="connsiteX3" fmla="*/ 41119 w 2698397"/>
                <a:gd name="connsiteY3" fmla="*/ 2246165 h 2687187"/>
                <a:gd name="connsiteX0" fmla="*/ 0 w 2657278"/>
                <a:gd name="connsiteY0" fmla="*/ 2246165 h 2687187"/>
                <a:gd name="connsiteX1" fmla="*/ 1282221 w 2657278"/>
                <a:gd name="connsiteY1" fmla="*/ 35440 h 2687187"/>
                <a:gd name="connsiteX2" fmla="*/ 2564441 w 2657278"/>
                <a:gd name="connsiteY2" fmla="*/ 2246165 h 2687187"/>
                <a:gd name="connsiteX3" fmla="*/ 0 w 2657278"/>
                <a:gd name="connsiteY3" fmla="*/ 2246165 h 2687187"/>
                <a:gd name="connsiteX0" fmla="*/ 0 w 2657278"/>
                <a:gd name="connsiteY0" fmla="*/ 2246165 h 2654542"/>
                <a:gd name="connsiteX1" fmla="*/ 1282221 w 2657278"/>
                <a:gd name="connsiteY1" fmla="*/ 35440 h 2654542"/>
                <a:gd name="connsiteX2" fmla="*/ 2564441 w 2657278"/>
                <a:gd name="connsiteY2" fmla="*/ 2246165 h 2654542"/>
                <a:gd name="connsiteX3" fmla="*/ 0 w 2657278"/>
                <a:gd name="connsiteY3" fmla="*/ 2246165 h 2654542"/>
                <a:gd name="connsiteX0" fmla="*/ 57808 w 2715086"/>
                <a:gd name="connsiteY0" fmla="*/ 2246165 h 2654542"/>
                <a:gd name="connsiteX1" fmla="*/ 1340029 w 2715086"/>
                <a:gd name="connsiteY1" fmla="*/ 35440 h 2654542"/>
                <a:gd name="connsiteX2" fmla="*/ 2622249 w 2715086"/>
                <a:gd name="connsiteY2" fmla="*/ 2246165 h 2654542"/>
                <a:gd name="connsiteX3" fmla="*/ 57808 w 2715086"/>
                <a:gd name="connsiteY3" fmla="*/ 2246165 h 2654542"/>
                <a:gd name="connsiteX0" fmla="*/ 57808 w 2653271"/>
                <a:gd name="connsiteY0" fmla="*/ 2240363 h 2648740"/>
                <a:gd name="connsiteX1" fmla="*/ 1340029 w 2653271"/>
                <a:gd name="connsiteY1" fmla="*/ 29638 h 2648740"/>
                <a:gd name="connsiteX2" fmla="*/ 2622249 w 2653271"/>
                <a:gd name="connsiteY2" fmla="*/ 2240363 h 2648740"/>
                <a:gd name="connsiteX3" fmla="*/ 57808 w 2653271"/>
                <a:gd name="connsiteY3" fmla="*/ 2240363 h 2648740"/>
                <a:gd name="connsiteX0" fmla="*/ 57808 w 2653271"/>
                <a:gd name="connsiteY0" fmla="*/ 2240363 h 2570137"/>
                <a:gd name="connsiteX1" fmla="*/ 1340029 w 2653271"/>
                <a:gd name="connsiteY1" fmla="*/ 29638 h 2570137"/>
                <a:gd name="connsiteX2" fmla="*/ 2622249 w 2653271"/>
                <a:gd name="connsiteY2" fmla="*/ 2240363 h 2570137"/>
                <a:gd name="connsiteX3" fmla="*/ 57808 w 2653271"/>
                <a:gd name="connsiteY3" fmla="*/ 2240363 h 2570137"/>
              </a:gdLst>
              <a:ahLst/>
              <a:cxnLst>
                <a:cxn ang="0">
                  <a:pos x="connsiteX0" y="connsiteY0"/>
                </a:cxn>
                <a:cxn ang="0">
                  <a:pos x="connsiteX1" y="connsiteY1"/>
                </a:cxn>
                <a:cxn ang="0">
                  <a:pos x="connsiteX2" y="connsiteY2"/>
                </a:cxn>
                <a:cxn ang="0">
                  <a:pos x="connsiteX3" y="connsiteY3"/>
                </a:cxn>
              </a:cxnLst>
              <a:rect l="l" t="t" r="r" b="b"/>
              <a:pathLst>
                <a:path w="2653271" h="2570137">
                  <a:moveTo>
                    <a:pt x="57808" y="2240363"/>
                  </a:moveTo>
                  <a:cubicBezTo>
                    <a:pt x="-240499" y="1866312"/>
                    <a:pt x="680394" y="142432"/>
                    <a:pt x="1340029" y="29638"/>
                  </a:cubicBezTo>
                  <a:cubicBezTo>
                    <a:pt x="2043207" y="-278482"/>
                    <a:pt x="2818956" y="1909855"/>
                    <a:pt x="2622249" y="2240363"/>
                  </a:cubicBezTo>
                  <a:cubicBezTo>
                    <a:pt x="2362520" y="2588705"/>
                    <a:pt x="404622" y="2762878"/>
                    <a:pt x="57808" y="2240363"/>
                  </a:cubicBezTo>
                  <a:close/>
                </a:path>
              </a:pathLst>
            </a:custGeom>
            <a:solidFill>
              <a:schemeClr val="accent2">
                <a:lumMod val="20000"/>
                <a:lumOff val="80000"/>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a:ln>
                  <a:noFill/>
                </a:ln>
                <a:solidFill>
                  <a:srgbClr val="017A59">
                    <a:lumMod val="75000"/>
                  </a:srgbClr>
                </a:solidFill>
                <a:effectLst/>
                <a:uLnTx/>
                <a:uFillTx/>
                <a:latin typeface="Arial"/>
                <a:ea typeface="微软雅黑"/>
                <a:cs typeface="+mn-ea"/>
                <a:sym typeface="+mn-lt"/>
              </a:endParaRPr>
            </a:p>
          </p:txBody>
        </p:sp>
        <p:sp>
          <p:nvSpPr>
            <p:cNvPr id="72" name="文本框 20">
              <a:extLst>
                <a:ext uri="{FF2B5EF4-FFF2-40B4-BE49-F238E27FC236}">
                  <a16:creationId xmlns:a16="http://schemas.microsoft.com/office/drawing/2014/main" id="{41C81757-5E0D-C575-46F3-E63181622D5E}"/>
                </a:ext>
              </a:extLst>
            </p:cNvPr>
            <p:cNvSpPr txBox="1"/>
            <p:nvPr/>
          </p:nvSpPr>
          <p:spPr>
            <a:xfrm>
              <a:off x="724085" y="1469663"/>
              <a:ext cx="58541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1" u="none" strike="noStrike" kern="1200" cap="none" spc="0" normalizeH="0" baseline="0" noProof="0">
                  <a:ln>
                    <a:solidFill>
                      <a:prstClr val="white"/>
                    </a:solidFill>
                  </a:ln>
                  <a:solidFill>
                    <a:srgbClr val="017A59"/>
                  </a:solidFill>
                  <a:effectLst/>
                  <a:uLnTx/>
                  <a:uFillTx/>
                  <a:latin typeface="Arial"/>
                  <a:ea typeface="微软雅黑"/>
                  <a:cs typeface="+mn-ea"/>
                  <a:sym typeface="+mn-lt"/>
                </a:rPr>
                <a:t>01</a:t>
              </a:r>
              <a:endParaRPr kumimoji="0" lang="zh-CN" altLang="en-US" sz="2800" b="1" i="1" u="none" strike="noStrike" kern="1200" cap="none" spc="0" normalizeH="0" baseline="0" noProof="0">
                <a:ln>
                  <a:solidFill>
                    <a:prstClr val="white"/>
                  </a:solidFill>
                </a:ln>
                <a:solidFill>
                  <a:srgbClr val="017A59"/>
                </a:solidFill>
                <a:effectLst/>
                <a:uLnTx/>
                <a:uFillTx/>
                <a:latin typeface="Arial"/>
                <a:ea typeface="微软雅黑"/>
                <a:cs typeface="+mn-ea"/>
                <a:sym typeface="+mn-lt"/>
              </a:endParaRPr>
            </a:p>
          </p:txBody>
        </p:sp>
      </p:grpSp>
      <p:sp>
        <p:nvSpPr>
          <p:cNvPr id="73" name="文本框 72">
            <a:extLst>
              <a:ext uri="{FF2B5EF4-FFF2-40B4-BE49-F238E27FC236}">
                <a16:creationId xmlns:a16="http://schemas.microsoft.com/office/drawing/2014/main" id="{A70BA28D-4221-A9AF-E542-AED5EC38DDE3}"/>
              </a:ext>
            </a:extLst>
          </p:cNvPr>
          <p:cNvSpPr txBox="1"/>
          <p:nvPr/>
        </p:nvSpPr>
        <p:spPr>
          <a:xfrm>
            <a:off x="3137652" y="4809599"/>
            <a:ext cx="8198995" cy="338554"/>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zh-CN" altLang="en-US" sz="1600" b="0" i="0" u="none" strike="noStrike" kern="1200" cap="none" spc="0" normalizeH="0" baseline="0" noProof="0">
                <a:ln>
                  <a:noFill/>
                </a:ln>
                <a:solidFill>
                  <a:srgbClr val="2B3A42"/>
                </a:solidFill>
                <a:effectLst/>
                <a:uLnTx/>
                <a:uFillTx/>
                <a:latin typeface="Arial"/>
                <a:ea typeface="微软雅黑"/>
                <a:cs typeface="+mn-ea"/>
                <a:sym typeface="+mn-lt"/>
              </a:rPr>
              <a:t>来法莫林与目录内常用</a:t>
            </a:r>
            <a:r>
              <a:rPr kumimoji="0" lang="en-US" altLang="zh-CN" sz="1600" b="0" i="0" u="none" strike="noStrike" kern="1200" cap="none" spc="0" normalizeH="0" baseline="0" noProof="0">
                <a:ln>
                  <a:noFill/>
                </a:ln>
                <a:solidFill>
                  <a:srgbClr val="2B3A42"/>
                </a:solidFill>
                <a:effectLst/>
                <a:uLnTx/>
                <a:uFillTx/>
                <a:latin typeface="Arial"/>
                <a:ea typeface="微软雅黑"/>
                <a:cs typeface="+mn-ea"/>
                <a:sym typeface="+mn-lt"/>
              </a:rPr>
              <a:t>CAP</a:t>
            </a:r>
            <a:r>
              <a:rPr kumimoji="0" lang="zh-CN" altLang="en-US" sz="1600" b="0" i="0" u="none" strike="noStrike" kern="1200" cap="none" spc="0" normalizeH="0" baseline="0" noProof="0">
                <a:ln>
                  <a:noFill/>
                </a:ln>
                <a:solidFill>
                  <a:srgbClr val="2B3A42"/>
                </a:solidFill>
                <a:effectLst/>
                <a:uLnTx/>
                <a:uFillTx/>
                <a:latin typeface="Arial"/>
                <a:ea typeface="微软雅黑"/>
                <a:cs typeface="+mn-ea"/>
                <a:sym typeface="+mn-lt"/>
              </a:rPr>
              <a:t>治疗药物相比更安全</a:t>
            </a:r>
          </a:p>
        </p:txBody>
      </p:sp>
      <p:sp>
        <p:nvSpPr>
          <p:cNvPr id="74" name="文字方塊 7">
            <a:extLst>
              <a:ext uri="{FF2B5EF4-FFF2-40B4-BE49-F238E27FC236}">
                <a16:creationId xmlns:a16="http://schemas.microsoft.com/office/drawing/2014/main" id="{94A9846B-7210-E7E9-FA36-7EBFBF422FE0}"/>
              </a:ext>
            </a:extLst>
          </p:cNvPr>
          <p:cNvSpPr txBox="1"/>
          <p:nvPr/>
        </p:nvSpPr>
        <p:spPr>
          <a:xfrm>
            <a:off x="1355109" y="5727532"/>
            <a:ext cx="1561100" cy="400110"/>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000" b="1" i="0" u="none" strike="noStrike" kern="1200" cap="none" spc="0" normalizeH="0" baseline="0" noProof="0">
                <a:ln>
                  <a:noFill/>
                </a:ln>
                <a:solidFill>
                  <a:srgbClr val="2B3A42"/>
                </a:solidFill>
                <a:effectLst/>
                <a:uLnTx/>
                <a:uFillTx/>
                <a:latin typeface="Arial"/>
                <a:ea typeface="微软雅黑"/>
                <a:cs typeface="+mn-ea"/>
                <a:sym typeface="+mn-lt"/>
              </a:rPr>
              <a:t>公平性</a:t>
            </a:r>
            <a:endParaRPr kumimoji="1" lang="zh-TW" altLang="en-US" sz="2000" b="1"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45" name="文字方塊 7">
            <a:extLst>
              <a:ext uri="{FF2B5EF4-FFF2-40B4-BE49-F238E27FC236}">
                <a16:creationId xmlns:a16="http://schemas.microsoft.com/office/drawing/2014/main" id="{B2B14274-7B5E-A5F5-A40C-2F1467BE94E7}"/>
              </a:ext>
            </a:extLst>
          </p:cNvPr>
          <p:cNvSpPr txBox="1"/>
          <p:nvPr/>
        </p:nvSpPr>
        <p:spPr>
          <a:xfrm>
            <a:off x="1345459" y="3611203"/>
            <a:ext cx="1472308" cy="400110"/>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000" b="1" i="0" u="none" strike="noStrike" kern="1200" cap="none" spc="0" normalizeH="0" baseline="0" noProof="0">
                <a:ln>
                  <a:noFill/>
                </a:ln>
                <a:solidFill>
                  <a:srgbClr val="2B3A42"/>
                </a:solidFill>
                <a:effectLst/>
                <a:uLnTx/>
                <a:uFillTx/>
                <a:latin typeface="Arial"/>
                <a:ea typeface="微软雅黑"/>
                <a:cs typeface="+mn-ea"/>
                <a:sym typeface="+mn-lt"/>
              </a:rPr>
              <a:t>有效性</a:t>
            </a:r>
            <a:endParaRPr kumimoji="1" lang="zh-TW" altLang="en-US" sz="2000" b="1"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1" name="文字方塊 7">
            <a:extLst>
              <a:ext uri="{FF2B5EF4-FFF2-40B4-BE49-F238E27FC236}">
                <a16:creationId xmlns:a16="http://schemas.microsoft.com/office/drawing/2014/main" id="{37AD890A-6AD4-20B8-E408-CD32E06DA761}"/>
              </a:ext>
            </a:extLst>
          </p:cNvPr>
          <p:cNvSpPr txBox="1"/>
          <p:nvPr/>
        </p:nvSpPr>
        <p:spPr>
          <a:xfrm>
            <a:off x="1355109" y="4687431"/>
            <a:ext cx="1472308" cy="400110"/>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000" b="1" i="0" u="none" strike="noStrike" kern="1200" cap="none" spc="0" normalizeH="0" baseline="0" noProof="0">
                <a:ln>
                  <a:noFill/>
                </a:ln>
                <a:solidFill>
                  <a:srgbClr val="2B3A42"/>
                </a:solidFill>
                <a:effectLst/>
                <a:uLnTx/>
                <a:uFillTx/>
                <a:latin typeface="Arial"/>
                <a:ea typeface="微软雅黑"/>
                <a:cs typeface="+mn-ea"/>
                <a:sym typeface="+mn-lt"/>
              </a:rPr>
              <a:t>安全性</a:t>
            </a:r>
            <a:endParaRPr kumimoji="1" lang="zh-TW" altLang="en-US" sz="2000" b="1"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2" name="TextBox 30">
            <a:extLst>
              <a:ext uri="{FF2B5EF4-FFF2-40B4-BE49-F238E27FC236}">
                <a16:creationId xmlns:a16="http://schemas.microsoft.com/office/drawing/2014/main" id="{793F072D-C9E4-EBB2-29DF-29E7B72BD718}"/>
              </a:ext>
            </a:extLst>
          </p:cNvPr>
          <p:cNvSpPr txBox="1"/>
          <p:nvPr/>
        </p:nvSpPr>
        <p:spPr>
          <a:xfrm>
            <a:off x="3144650" y="3254142"/>
            <a:ext cx="8456126" cy="1092607"/>
          </a:xfrm>
          <a:prstGeom prst="rect">
            <a:avLst/>
          </a:prstGeom>
          <a:noFill/>
        </p:spPr>
        <p:txBody>
          <a:bodyPr wrap="square">
            <a:spAutoFit/>
          </a:bodyPr>
          <a:lstStyle/>
          <a:p>
            <a:pPr marL="285750" lvl="0" indent="-285750">
              <a:spcAft>
                <a:spcPts val="300"/>
              </a:spcAft>
              <a:buFont typeface="Arial" panose="020B0604020202020204" pitchFamily="34" charset="0"/>
              <a:buChar char="•"/>
              <a:defRPr/>
            </a:pPr>
            <a:r>
              <a:rPr kumimoji="0" lang="zh-CN" altLang="en-US" sz="1600" b="0" i="0" u="none" strike="noStrike" kern="1200" cap="none" spc="0" normalizeH="0" baseline="0" noProof="0" dirty="0">
                <a:ln>
                  <a:noFill/>
                </a:ln>
                <a:solidFill>
                  <a:srgbClr val="2B3A42"/>
                </a:solidFill>
                <a:effectLst/>
                <a:uLnTx/>
                <a:uFillTx/>
                <a:latin typeface="微软雅黑"/>
                <a:ea typeface="微软雅黑"/>
                <a:cs typeface="Arial" panose="020B0604020202020204" pitchFamily="34" charset="0"/>
              </a:rPr>
              <a:t>更疗程短，较常规治疗疗程（</a:t>
            </a:r>
            <a:r>
              <a:rPr kumimoji="0" lang="en-US" altLang="zh-CN" sz="1600" b="0" i="0" u="none" strike="noStrike" kern="1200" cap="none" spc="0" normalizeH="0" baseline="0" noProof="0" dirty="0">
                <a:ln>
                  <a:noFill/>
                </a:ln>
                <a:solidFill>
                  <a:srgbClr val="2B3A42"/>
                </a:solidFill>
                <a:effectLst/>
                <a:uLnTx/>
                <a:uFillTx/>
                <a:latin typeface="微软雅黑"/>
                <a:ea typeface="微软雅黑"/>
                <a:cs typeface="Arial" panose="020B0604020202020204" pitchFamily="34" charset="0"/>
              </a:rPr>
              <a:t>7-14</a:t>
            </a:r>
            <a:r>
              <a:rPr lang="zh-CN" altLang="en-US" sz="1600" dirty="0">
                <a:solidFill>
                  <a:srgbClr val="2B3A42"/>
                </a:solidFill>
                <a:latin typeface="微软雅黑"/>
                <a:ea typeface="微软雅黑"/>
                <a:cs typeface="Arial" panose="020B0604020202020204" pitchFamily="34" charset="0"/>
              </a:rPr>
              <a:t>天）平均</a:t>
            </a:r>
            <a:r>
              <a:rPr kumimoji="0" lang="zh-CN" altLang="en-US" sz="2000" b="1" i="0" u="none" strike="noStrike" kern="1200" cap="none" spc="0" normalizeH="0" baseline="0" noProof="0" dirty="0">
                <a:ln>
                  <a:noFill/>
                </a:ln>
                <a:solidFill>
                  <a:srgbClr val="C00000"/>
                </a:solidFill>
                <a:effectLst/>
                <a:uLnTx/>
                <a:uFillTx/>
                <a:latin typeface="微软雅黑"/>
                <a:ea typeface="微软雅黑"/>
                <a:cs typeface="Arial" panose="020B0604020202020204" pitchFamily="34" charset="0"/>
              </a:rPr>
              <a:t>缩短</a:t>
            </a:r>
            <a:r>
              <a:rPr kumimoji="0" lang="en-US" altLang="zh-CN" sz="2000" b="1" i="0" u="none" strike="noStrike" kern="1200" cap="none" spc="0" normalizeH="0" baseline="0" noProof="0" dirty="0">
                <a:ln>
                  <a:noFill/>
                </a:ln>
                <a:solidFill>
                  <a:srgbClr val="C00000"/>
                </a:solidFill>
                <a:effectLst/>
                <a:uLnTx/>
                <a:uFillTx/>
                <a:latin typeface="微软雅黑"/>
                <a:ea typeface="微软雅黑"/>
                <a:cs typeface="Arial" panose="020B0604020202020204" pitchFamily="34" charset="0"/>
              </a:rPr>
              <a:t>5.5</a:t>
            </a:r>
            <a:r>
              <a:rPr kumimoji="0" lang="zh-CN" altLang="en-US" sz="2000" b="1" i="0" u="none" strike="noStrike" kern="1200" cap="none" spc="0" normalizeH="0" baseline="0" noProof="0" dirty="0">
                <a:ln>
                  <a:noFill/>
                </a:ln>
                <a:solidFill>
                  <a:srgbClr val="C00000"/>
                </a:solidFill>
                <a:effectLst/>
                <a:uLnTx/>
                <a:uFillTx/>
                <a:latin typeface="微软雅黑"/>
                <a:ea typeface="微软雅黑"/>
                <a:cs typeface="Arial" panose="020B0604020202020204" pitchFamily="34" charset="0"/>
              </a:rPr>
              <a:t>天</a:t>
            </a:r>
            <a:r>
              <a:rPr kumimoji="0" lang="zh-CN" altLang="en-US" sz="1600" b="0" i="0" u="none" strike="noStrike" kern="1200" cap="none" spc="0" normalizeH="0" baseline="0" noProof="0" dirty="0">
                <a:ln>
                  <a:noFill/>
                </a:ln>
                <a:solidFill>
                  <a:srgbClr val="2B3A42"/>
                </a:solidFill>
                <a:effectLst/>
                <a:uLnTx/>
                <a:uFillTx/>
                <a:latin typeface="微软雅黑"/>
                <a:ea typeface="微软雅黑"/>
                <a:cs typeface="Arial" panose="020B0604020202020204" pitchFamily="34" charset="0"/>
              </a:rPr>
              <a:t>，减轻医疗负担</a:t>
            </a:r>
            <a:endParaRPr kumimoji="0" lang="en-US" altLang="zh-CN" sz="1600" b="0" i="0" u="none" strike="noStrike" kern="1200" cap="none" spc="0" normalizeH="0" baseline="0" noProof="0" dirty="0">
              <a:ln>
                <a:noFill/>
              </a:ln>
              <a:solidFill>
                <a:srgbClr val="2B3A42"/>
              </a:solidFill>
              <a:effectLst/>
              <a:uLnTx/>
              <a:uFillTx/>
              <a:latin typeface="微软雅黑"/>
              <a:ea typeface="微软雅黑"/>
              <a:cs typeface="Arial" panose="020B0604020202020204" pitchFamily="34" charset="0"/>
              <a:sym typeface="Arial"/>
            </a:endParaRP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zh-CN" altLang="en-US" sz="1600" b="0" i="0" u="none" strike="noStrike" kern="1200" cap="none" spc="0" normalizeH="0" baseline="0" noProof="0" dirty="0">
                <a:ln>
                  <a:noFill/>
                </a:ln>
                <a:solidFill>
                  <a:srgbClr val="2B3A42"/>
                </a:solidFill>
                <a:effectLst/>
                <a:uLnTx/>
                <a:uFillTx/>
                <a:latin typeface="Arial"/>
                <a:ea typeface="微软雅黑"/>
                <a:cs typeface="+mn-ea"/>
                <a:sym typeface="+mn-lt"/>
              </a:rPr>
              <a:t>更低耐药，更强抗菌活性，</a:t>
            </a:r>
            <a:r>
              <a:rPr kumimoji="0" lang="zh-CN" altLang="en-US" sz="1600" b="0" i="0" u="none" strike="noStrike" kern="1200" cap="none" spc="0" normalizeH="0" baseline="0" noProof="0" dirty="0">
                <a:ln>
                  <a:noFill/>
                </a:ln>
                <a:solidFill>
                  <a:srgbClr val="2B3A42"/>
                </a:solidFill>
                <a:effectLst/>
                <a:uLnTx/>
                <a:uFillTx/>
                <a:latin typeface="微软雅黑"/>
                <a:ea typeface="微软雅黑"/>
                <a:cs typeface="Arial" panose="020B0604020202020204" pitchFamily="34" charset="0"/>
                <a:sym typeface="Arial"/>
              </a:rPr>
              <a:t>敏感率高（高达</a:t>
            </a:r>
            <a:r>
              <a:rPr kumimoji="0" lang="en-US" altLang="zh-CN" sz="2000" b="1" i="0" u="none" strike="noStrike" kern="1200" cap="none" spc="0" normalizeH="0" baseline="0" noProof="0" dirty="0">
                <a:ln>
                  <a:noFill/>
                </a:ln>
                <a:solidFill>
                  <a:srgbClr val="C00000"/>
                </a:solidFill>
                <a:effectLst/>
                <a:uLnTx/>
                <a:uFillTx/>
                <a:latin typeface="微软雅黑"/>
                <a:ea typeface="微软雅黑"/>
                <a:cs typeface="Arial" panose="020B0604020202020204" pitchFamily="34" charset="0"/>
                <a:sym typeface="Arial"/>
              </a:rPr>
              <a:t>97.7%</a:t>
            </a:r>
            <a:r>
              <a:rPr kumimoji="0" lang="zh-CN" altLang="en-US" sz="1600" b="0" i="0" u="none" strike="noStrike" kern="1200" cap="none" spc="0" normalizeH="0" baseline="0" noProof="0" dirty="0">
                <a:ln>
                  <a:noFill/>
                </a:ln>
                <a:solidFill>
                  <a:srgbClr val="2B3A42">
                    <a:lumMod val="95000"/>
                    <a:lumOff val="5000"/>
                  </a:srgbClr>
                </a:solidFill>
                <a:effectLst/>
                <a:uLnTx/>
                <a:uFillTx/>
                <a:latin typeface="微软雅黑"/>
                <a:ea typeface="微软雅黑"/>
                <a:cs typeface="Arial" panose="020B0604020202020204" pitchFamily="34" charset="0"/>
                <a:sym typeface="Arial"/>
              </a:rPr>
              <a:t>及</a:t>
            </a:r>
            <a:r>
              <a:rPr kumimoji="0" lang="zh-CN" altLang="en-US" sz="1600" b="0" i="0" u="none" strike="noStrike" kern="1200" cap="none" spc="0" normalizeH="0" baseline="0" noProof="0" dirty="0">
                <a:ln>
                  <a:noFill/>
                </a:ln>
                <a:solidFill>
                  <a:srgbClr val="2B3A42"/>
                </a:solidFill>
                <a:effectLst/>
                <a:uLnTx/>
                <a:uFillTx/>
                <a:latin typeface="微软雅黑"/>
                <a:ea typeface="微软雅黑"/>
                <a:cs typeface="Arial" panose="020B0604020202020204" pitchFamily="34" charset="0"/>
                <a:sym typeface="Arial"/>
              </a:rPr>
              <a:t>以上）</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zh-CN" altLang="en-US" sz="1600" b="0" i="0" u="none" strike="noStrike" kern="1200" cap="none" spc="0" normalizeH="0" baseline="0" noProof="0" dirty="0">
                <a:ln>
                  <a:noFill/>
                </a:ln>
                <a:solidFill>
                  <a:srgbClr val="2B3A42"/>
                </a:solidFill>
                <a:effectLst/>
                <a:uLnTx/>
                <a:uFillTx/>
                <a:latin typeface="微软雅黑"/>
                <a:ea typeface="微软雅黑"/>
                <a:cs typeface="+mn-cs"/>
              </a:rPr>
              <a:t>早期应答率超</a:t>
            </a:r>
            <a:r>
              <a:rPr kumimoji="0" lang="en-US" altLang="zh-CN" sz="2000" b="1" i="0" u="none" strike="noStrike" kern="1200" cap="none" spc="0" normalizeH="0" baseline="0" noProof="0" dirty="0">
                <a:ln>
                  <a:noFill/>
                </a:ln>
                <a:solidFill>
                  <a:srgbClr val="C00000"/>
                </a:solidFill>
                <a:effectLst/>
                <a:uLnTx/>
                <a:uFillTx/>
                <a:latin typeface="微软雅黑"/>
                <a:ea typeface="微软雅黑"/>
                <a:cs typeface="+mn-cs"/>
              </a:rPr>
              <a:t>90%</a:t>
            </a:r>
            <a:r>
              <a:rPr kumimoji="0" lang="zh-CN" altLang="en-US" sz="1600" b="0" i="0" u="none" strike="noStrike" kern="1200" cap="none" spc="0" normalizeH="0" baseline="0" noProof="0" dirty="0">
                <a:ln>
                  <a:noFill/>
                </a:ln>
                <a:solidFill>
                  <a:srgbClr val="2B3A42"/>
                </a:solidFill>
                <a:effectLst/>
                <a:uLnTx/>
                <a:uFillTx/>
                <a:latin typeface="微软雅黑"/>
                <a:ea typeface="微软雅黑"/>
                <a:cs typeface="+mn-cs"/>
              </a:rPr>
              <a:t>，治愈率近</a:t>
            </a:r>
            <a:r>
              <a:rPr kumimoji="0" lang="en-US" altLang="zh-CN" sz="2000" b="1" i="0" u="none" strike="noStrike" kern="1200" cap="none" spc="0" normalizeH="0" baseline="0" noProof="0" dirty="0">
                <a:ln>
                  <a:noFill/>
                </a:ln>
                <a:solidFill>
                  <a:srgbClr val="C00000"/>
                </a:solidFill>
                <a:effectLst/>
                <a:uLnTx/>
                <a:uFillTx/>
                <a:latin typeface="微软雅黑"/>
                <a:ea typeface="微软雅黑"/>
                <a:cs typeface="+mn-cs"/>
              </a:rPr>
              <a:t>90%</a:t>
            </a:r>
            <a:r>
              <a:rPr kumimoji="0" lang="en-US" altLang="zh-CN" sz="1600" b="0" i="0" u="none" strike="noStrike" kern="1200" cap="none" spc="0" normalizeH="0" baseline="30000" noProof="0" dirty="0">
                <a:ln>
                  <a:noFill/>
                </a:ln>
                <a:solidFill>
                  <a:srgbClr val="2B3A42"/>
                </a:solidFill>
                <a:effectLst/>
                <a:uLnTx/>
                <a:uFillTx/>
                <a:latin typeface="微软雅黑"/>
                <a:ea typeface="微软雅黑"/>
                <a:cs typeface="微软雅黑"/>
              </a:rPr>
              <a:t>  </a:t>
            </a:r>
            <a:endParaRPr kumimoji="0" lang="en-US" altLang="zh-CN" sz="1600" b="0" i="0" u="none" strike="noStrike" kern="1200" cap="none" spc="0" normalizeH="0" baseline="0" noProof="0" dirty="0">
              <a:ln>
                <a:noFill/>
              </a:ln>
              <a:solidFill>
                <a:srgbClr val="2B3A42"/>
              </a:solidFill>
              <a:effectLst/>
              <a:uLnTx/>
              <a:uFillTx/>
              <a:latin typeface="微软雅黑"/>
              <a:ea typeface="微软雅黑"/>
              <a:cs typeface="Arial" panose="020B0604020202020204" pitchFamily="34" charset="0"/>
              <a:sym typeface="Arial"/>
            </a:endParaRPr>
          </a:p>
        </p:txBody>
      </p:sp>
    </p:spTree>
    <p:extLst>
      <p:ext uri="{BB962C8B-B14F-4D97-AF65-F5344CB8AC3E}">
        <p14:creationId xmlns:p14="http://schemas.microsoft.com/office/powerpoint/2010/main" val="2655741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1D64C-D542-36ED-9FAC-C1DFBCFC6722}"/>
            </a:ext>
          </a:extLst>
        </p:cNvPr>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CBEFC7C8-0506-270F-814A-1169980EFA6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6" imgH="428" progId="TCLayout.ActiveDocument.1">
                  <p:embed/>
                </p:oleObj>
              </mc:Choice>
              <mc:Fallback>
                <p:oleObj name="think-cell Slide" r:id="rId4" imgW="426" imgH="428" progId="TCLayout.ActiveDocument.1">
                  <p:embed/>
                  <p:pic>
                    <p:nvPicPr>
                      <p:cNvPr id="12" name="think-cell data - do not delete" hidden="1">
                        <a:extLst>
                          <a:ext uri="{FF2B5EF4-FFF2-40B4-BE49-F238E27FC236}">
                            <a16:creationId xmlns:a16="http://schemas.microsoft.com/office/drawing/2014/main" id="{CBEFC7C8-0506-270F-814A-1169980EFA6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标题 1">
            <a:extLst>
              <a:ext uri="{FF2B5EF4-FFF2-40B4-BE49-F238E27FC236}">
                <a16:creationId xmlns:a16="http://schemas.microsoft.com/office/drawing/2014/main" id="{A6062E59-437C-1123-3570-4A0945F7372D}"/>
              </a:ext>
            </a:extLst>
          </p:cNvPr>
          <p:cNvSpPr>
            <a:spLocks noGrp="1"/>
          </p:cNvSpPr>
          <p:nvPr>
            <p:ph type="title"/>
          </p:nvPr>
        </p:nvSpPr>
        <p:spPr>
          <a:xfrm>
            <a:off x="626510" y="142094"/>
            <a:ext cx="11139569" cy="768263"/>
          </a:xfrm>
        </p:spPr>
        <p:txBody>
          <a:bodyPr vert="horz"/>
          <a:lstStyle/>
          <a:p>
            <a:r>
              <a:rPr lang="zh-CN" altLang="en-US" sz="2400">
                <a:solidFill>
                  <a:schemeClr val="tx1">
                    <a:lumMod val="50000"/>
                  </a:schemeClr>
                </a:solidFill>
                <a:latin typeface="+mn-lt"/>
                <a:ea typeface="+mn-ea"/>
                <a:cs typeface="+mn-ea"/>
                <a:sym typeface="+mn-lt"/>
              </a:rPr>
              <a:t>开创</a:t>
            </a:r>
            <a:r>
              <a:rPr lang="zh-CN" altLang="en-US">
                <a:solidFill>
                  <a:srgbClr val="C00000"/>
                </a:solidFill>
                <a:latin typeface="+mn-lt"/>
                <a:ea typeface="+mn-ea"/>
                <a:cs typeface="+mn-ea"/>
                <a:sym typeface="+mn-lt"/>
              </a:rPr>
              <a:t>全新类别</a:t>
            </a:r>
            <a:r>
              <a:rPr lang="zh-CN" altLang="en-US" sz="2400">
                <a:latin typeface="+mn-lt"/>
                <a:ea typeface="+mn-ea"/>
                <a:cs typeface="+mn-ea"/>
                <a:sym typeface="+mn-lt"/>
              </a:rPr>
              <a:t>，</a:t>
            </a:r>
            <a:r>
              <a:rPr kumimoji="0" lang="zh-CN" altLang="en-US" sz="2400" b="1" i="0" u="none" strike="noStrike" kern="1200" cap="none" spc="0" normalizeH="0" baseline="0" noProof="0">
                <a:ln>
                  <a:noFill/>
                </a:ln>
                <a:solidFill>
                  <a:schemeClr val="bg2">
                    <a:lumMod val="10000"/>
                  </a:schemeClr>
                </a:solidFill>
                <a:effectLst/>
                <a:uLnTx/>
                <a:uFillTx/>
                <a:latin typeface="微软雅黑"/>
                <a:ea typeface="微软雅黑"/>
                <a:cs typeface="+mn-cs"/>
              </a:rPr>
              <a:t>近</a:t>
            </a:r>
            <a:r>
              <a:rPr kumimoji="0" lang="en-US" altLang="zh-CN" sz="2400" b="1" i="0" u="none" strike="noStrike" kern="1200" cap="none" spc="0" normalizeH="0" baseline="0" noProof="0">
                <a:ln>
                  <a:noFill/>
                </a:ln>
                <a:solidFill>
                  <a:schemeClr val="bg2">
                    <a:lumMod val="10000"/>
                  </a:schemeClr>
                </a:solidFill>
                <a:effectLst/>
                <a:uLnTx/>
                <a:uFillTx/>
                <a:latin typeface="微软雅黑"/>
                <a:ea typeface="微软雅黑"/>
                <a:cs typeface="+mn-cs"/>
              </a:rPr>
              <a:t>20</a:t>
            </a:r>
            <a:r>
              <a:rPr kumimoji="0" lang="zh-CN" altLang="en-US" sz="2400" b="1" i="0" u="none" strike="noStrike" kern="1200" cap="none" spc="0" normalizeH="0" baseline="0" noProof="0">
                <a:ln>
                  <a:noFill/>
                </a:ln>
                <a:solidFill>
                  <a:schemeClr val="bg2">
                    <a:lumMod val="10000"/>
                  </a:schemeClr>
                </a:solidFill>
                <a:effectLst/>
                <a:uLnTx/>
                <a:uFillTx/>
                <a:latin typeface="微软雅黑"/>
                <a:ea typeface="微软雅黑"/>
                <a:cs typeface="+mn-cs"/>
              </a:rPr>
              <a:t>年来</a:t>
            </a:r>
            <a:r>
              <a:rPr lang="zh-CN" altLang="en-US">
                <a:solidFill>
                  <a:srgbClr val="C00000"/>
                </a:solidFill>
                <a:latin typeface="+mn-ea"/>
                <a:ea typeface="+mn-ea"/>
              </a:rPr>
              <a:t>全球首个且唯一</a:t>
            </a:r>
            <a:endParaRPr lang="en-US" sz="2400">
              <a:latin typeface="+mn-lt"/>
              <a:ea typeface="+mn-ea"/>
              <a:cs typeface="+mn-ea"/>
              <a:sym typeface="+mn-lt"/>
            </a:endParaRPr>
          </a:p>
        </p:txBody>
      </p:sp>
      <p:sp>
        <p:nvSpPr>
          <p:cNvPr id="20" name="文本框 19">
            <a:extLst>
              <a:ext uri="{FF2B5EF4-FFF2-40B4-BE49-F238E27FC236}">
                <a16:creationId xmlns:a16="http://schemas.microsoft.com/office/drawing/2014/main" id="{A5B61B58-0B16-A1D3-11E3-F6C4078B6620}"/>
              </a:ext>
            </a:extLst>
          </p:cNvPr>
          <p:cNvSpPr txBox="1"/>
          <p:nvPr/>
        </p:nvSpPr>
        <p:spPr>
          <a:xfrm>
            <a:off x="52338" y="17117"/>
            <a:ext cx="480032" cy="1169551"/>
          </a:xfrm>
          <a:prstGeom prst="rect">
            <a:avLst/>
          </a:prstGeom>
          <a:noFill/>
        </p:spPr>
        <p:txBody>
          <a:bodyPr wrap="square" rtlCol="0">
            <a:spAutoFit/>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0" lang="zh-CN" altLang="en-US" sz="2000" b="1" i="0" u="none" strike="noStrike" kern="1200" cap="none" spc="0" normalizeH="0" baseline="0" noProof="0">
                <a:ln>
                  <a:noFill/>
                </a:ln>
                <a:solidFill>
                  <a:prstClr val="white"/>
                </a:solidFill>
                <a:effectLst/>
                <a:uLnTx/>
                <a:uFillTx/>
                <a:latin typeface="Arial"/>
                <a:ea typeface="微软雅黑"/>
                <a:cs typeface="+mn-ea"/>
                <a:sym typeface="+mn-lt"/>
              </a:rPr>
              <a:t>基本信息</a:t>
            </a:r>
            <a:endParaRPr kumimoji="0" lang="en-US" sz="2000" b="1" i="0" u="none" strike="noStrike" kern="1200" cap="none" spc="0" normalizeH="0" baseline="0" noProof="0" err="1">
              <a:ln>
                <a:noFill/>
              </a:ln>
              <a:solidFill>
                <a:prstClr val="white"/>
              </a:solidFill>
              <a:effectLst/>
              <a:uLnTx/>
              <a:uFillTx/>
              <a:latin typeface="Arial"/>
              <a:ea typeface="微软雅黑"/>
              <a:cs typeface="+mn-ea"/>
              <a:sym typeface="+mn-lt"/>
            </a:endParaRPr>
          </a:p>
        </p:txBody>
      </p:sp>
      <p:cxnSp>
        <p:nvCxnSpPr>
          <p:cNvPr id="5" name="Straight Connector 4">
            <a:extLst>
              <a:ext uri="{FF2B5EF4-FFF2-40B4-BE49-F238E27FC236}">
                <a16:creationId xmlns:a16="http://schemas.microsoft.com/office/drawing/2014/main" id="{47484594-EE2E-E1AB-65D0-B90A990DC841}"/>
              </a:ext>
            </a:extLst>
          </p:cNvPr>
          <p:cNvCxnSpPr>
            <a:cxnSpLocks/>
            <a:stCxn id="31" idx="1"/>
            <a:endCxn id="31" idx="3"/>
          </p:cNvCxnSpPr>
          <p:nvPr/>
        </p:nvCxnSpPr>
        <p:spPr>
          <a:xfrm>
            <a:off x="2354868" y="1366899"/>
            <a:ext cx="172075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801424E-1513-4C58-AB61-C2322FB4083E}"/>
              </a:ext>
            </a:extLst>
          </p:cNvPr>
          <p:cNvCxnSpPr/>
          <p:nvPr/>
        </p:nvCxnSpPr>
        <p:spPr>
          <a:xfrm>
            <a:off x="626510" y="1386505"/>
            <a:ext cx="4855804" cy="0"/>
          </a:xfrm>
          <a:prstGeom prst="line">
            <a:avLst/>
          </a:prstGeom>
          <a:ln w="38100">
            <a:solidFill>
              <a:srgbClr val="017A59"/>
            </a:solidFill>
          </a:ln>
        </p:spPr>
        <p:style>
          <a:lnRef idx="1">
            <a:schemeClr val="accent1"/>
          </a:lnRef>
          <a:fillRef idx="0">
            <a:schemeClr val="accent1"/>
          </a:fillRef>
          <a:effectRef idx="0">
            <a:schemeClr val="accent1"/>
          </a:effectRef>
          <a:fontRef idx="minor">
            <a:schemeClr val="tx1"/>
          </a:fontRef>
        </p:style>
      </p:cxnSp>
      <p:sp>
        <p:nvSpPr>
          <p:cNvPr id="31" name="Rectangle: Rounded Corners 2">
            <a:extLst>
              <a:ext uri="{FF2B5EF4-FFF2-40B4-BE49-F238E27FC236}">
                <a16:creationId xmlns:a16="http://schemas.microsoft.com/office/drawing/2014/main" id="{639A23AA-37F7-7DF0-DF0D-2763196A495D}"/>
              </a:ext>
            </a:extLst>
          </p:cNvPr>
          <p:cNvSpPr/>
          <p:nvPr/>
        </p:nvSpPr>
        <p:spPr>
          <a:xfrm>
            <a:off x="2354868" y="1183528"/>
            <a:ext cx="1720754" cy="366741"/>
          </a:xfrm>
          <a:prstGeom prst="roundRect">
            <a:avLst/>
          </a:prstGeom>
          <a:solidFill>
            <a:schemeClr val="bg1"/>
          </a:solidFill>
          <a:ln w="12700" cap="flat" cmpd="sng" algn="ctr">
            <a:noFill/>
            <a:prstDash val="solid"/>
            <a:miter lim="800000"/>
          </a:ln>
          <a:effectLst/>
        </p:spPr>
        <p:txBody>
          <a:bodyPr rtlCol="0"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0" cap="none" spc="0" normalizeH="0" baseline="0" noProof="0">
                <a:ln>
                  <a:noFill/>
                </a:ln>
                <a:solidFill>
                  <a:srgbClr val="017A59"/>
                </a:solidFill>
                <a:effectLst/>
                <a:uLnTx/>
                <a:uFillTx/>
                <a:latin typeface="微软雅黑"/>
                <a:ea typeface="微软雅黑"/>
                <a:cs typeface="+mn-cs"/>
              </a:rPr>
              <a:t>药品基本信息</a:t>
            </a:r>
            <a:r>
              <a:rPr kumimoji="0" lang="en-US" altLang="zh-CN" sz="1800" b="1" i="0" u="none" strike="noStrike" kern="0" cap="none" spc="0" normalizeH="0" baseline="30000" noProof="0">
                <a:ln>
                  <a:noFill/>
                </a:ln>
                <a:solidFill>
                  <a:srgbClr val="017A59"/>
                </a:solidFill>
                <a:effectLst/>
                <a:uLnTx/>
                <a:uFillTx/>
                <a:latin typeface="微软雅黑"/>
                <a:ea typeface="微软雅黑"/>
                <a:cs typeface="+mn-cs"/>
              </a:rPr>
              <a:t>1</a:t>
            </a:r>
            <a:endParaRPr kumimoji="0" lang="zh-CN" altLang="en-US" sz="1800" b="1" i="0" u="none" strike="noStrike" kern="0" cap="none" spc="0" normalizeH="0" baseline="30000" noProof="0">
              <a:ln>
                <a:noFill/>
              </a:ln>
              <a:solidFill>
                <a:srgbClr val="017A59"/>
              </a:solidFill>
              <a:effectLst/>
              <a:uLnTx/>
              <a:uFillTx/>
              <a:latin typeface="微软雅黑"/>
              <a:ea typeface="微软雅黑"/>
              <a:cs typeface="+mn-cs"/>
            </a:endParaRPr>
          </a:p>
        </p:txBody>
      </p:sp>
      <p:graphicFrame>
        <p:nvGraphicFramePr>
          <p:cNvPr id="11" name="Table 18">
            <a:extLst>
              <a:ext uri="{FF2B5EF4-FFF2-40B4-BE49-F238E27FC236}">
                <a16:creationId xmlns:a16="http://schemas.microsoft.com/office/drawing/2014/main" id="{63AEB5B1-255C-BCE2-F6E9-9FB0E4B6C0EE}"/>
              </a:ext>
            </a:extLst>
          </p:cNvPr>
          <p:cNvGraphicFramePr>
            <a:graphicFrameLocks noGrp="1"/>
          </p:cNvGraphicFramePr>
          <p:nvPr>
            <p:extLst>
              <p:ext uri="{D42A27DB-BD31-4B8C-83A1-F6EECF244321}">
                <p14:modId xmlns:p14="http://schemas.microsoft.com/office/powerpoint/2010/main" val="3482963205"/>
              </p:ext>
            </p:extLst>
          </p:nvPr>
        </p:nvGraphicFramePr>
        <p:xfrm>
          <a:off x="636339" y="1642147"/>
          <a:ext cx="4855805" cy="4448193"/>
        </p:xfrm>
        <a:graphic>
          <a:graphicData uri="http://schemas.openxmlformats.org/drawingml/2006/table">
            <a:tbl>
              <a:tblPr firstRow="1" bandRow="1">
                <a:tableStyleId>{5C22544A-7EE6-4342-B048-85BDC9FD1C3A}</a:tableStyleId>
              </a:tblPr>
              <a:tblGrid>
                <a:gridCol w="1216750">
                  <a:extLst>
                    <a:ext uri="{9D8B030D-6E8A-4147-A177-3AD203B41FA5}">
                      <a16:colId xmlns:a16="http://schemas.microsoft.com/office/drawing/2014/main" val="3077340322"/>
                    </a:ext>
                  </a:extLst>
                </a:gridCol>
                <a:gridCol w="1628070">
                  <a:extLst>
                    <a:ext uri="{9D8B030D-6E8A-4147-A177-3AD203B41FA5}">
                      <a16:colId xmlns:a16="http://schemas.microsoft.com/office/drawing/2014/main" val="2128660114"/>
                    </a:ext>
                  </a:extLst>
                </a:gridCol>
                <a:gridCol w="1257662">
                  <a:extLst>
                    <a:ext uri="{9D8B030D-6E8A-4147-A177-3AD203B41FA5}">
                      <a16:colId xmlns:a16="http://schemas.microsoft.com/office/drawing/2014/main" val="1673182988"/>
                    </a:ext>
                  </a:extLst>
                </a:gridCol>
                <a:gridCol w="753323">
                  <a:extLst>
                    <a:ext uri="{9D8B030D-6E8A-4147-A177-3AD203B41FA5}">
                      <a16:colId xmlns:a16="http://schemas.microsoft.com/office/drawing/2014/main" val="493717593"/>
                    </a:ext>
                  </a:extLst>
                </a:gridCol>
              </a:tblGrid>
              <a:tr h="343710">
                <a:tc>
                  <a:txBody>
                    <a:bodyPr/>
                    <a:lstStyle/>
                    <a:p>
                      <a:pPr algn="ctr"/>
                      <a:r>
                        <a:rPr lang="zh-CN" altLang="en-US" sz="1200" b="0" kern="1200">
                          <a:solidFill>
                            <a:schemeClr val="bg2">
                              <a:lumMod val="10000"/>
                            </a:schemeClr>
                          </a:solidFill>
                          <a:latin typeface="+mn-lt"/>
                          <a:ea typeface="+mn-ea"/>
                          <a:cs typeface="+mn-ea"/>
                          <a:sym typeface="+mn-lt"/>
                        </a:rPr>
                        <a:t>申报目录类别</a:t>
                      </a:r>
                      <a:endParaRPr lang="en-US" altLang="zh-CN" sz="1200" b="0" kern="120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lumMod val="95000"/>
                      </a:schemeClr>
                    </a:solidFill>
                  </a:tcPr>
                </a:tc>
                <a:tc gridSpan="3">
                  <a:txBody>
                    <a:bodyPr/>
                    <a:lstStyle/>
                    <a:p>
                      <a:r>
                        <a:rPr lang="zh-CN" altLang="en-US" sz="1200" b="0">
                          <a:solidFill>
                            <a:schemeClr val="bg2">
                              <a:lumMod val="10000"/>
                            </a:schemeClr>
                          </a:solidFill>
                          <a:latin typeface="+mn-lt"/>
                          <a:ea typeface="+mn-ea"/>
                          <a:cs typeface="+mn-ea"/>
                          <a:sym typeface="+mn-lt"/>
                        </a:rPr>
                        <a:t>基本医保目录</a:t>
                      </a: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543390472"/>
                  </a:ext>
                </a:extLst>
              </a:tr>
              <a:tr h="343710">
                <a:tc>
                  <a:txBody>
                    <a:bodyPr/>
                    <a:lstStyle/>
                    <a:p>
                      <a:pPr algn="ctr"/>
                      <a:r>
                        <a:rPr lang="zh-CN" altLang="en-US" sz="1200" b="0" kern="1200">
                          <a:solidFill>
                            <a:schemeClr val="bg2">
                              <a:lumMod val="10000"/>
                            </a:schemeClr>
                          </a:solidFill>
                          <a:latin typeface="+mn-lt"/>
                          <a:ea typeface="+mn-ea"/>
                          <a:cs typeface="+mn-ea"/>
                          <a:sym typeface="+mn-lt"/>
                        </a:rPr>
                        <a:t>药品通用名称</a:t>
                      </a:r>
                      <a:endParaRPr lang="en-US" sz="1200" b="0" kern="120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lumMod val="95000"/>
                      </a:schemeClr>
                    </a:solidFill>
                  </a:tcPr>
                </a:tc>
                <a:tc gridSpan="3">
                  <a:txBody>
                    <a:bodyPr/>
                    <a:lstStyle/>
                    <a:p>
                      <a:r>
                        <a:rPr lang="zh-CN" altLang="en-US" sz="1200" b="0" kern="1200">
                          <a:solidFill>
                            <a:schemeClr val="bg2">
                              <a:lumMod val="10000"/>
                            </a:schemeClr>
                          </a:solidFill>
                          <a:latin typeface="+mn-lt"/>
                          <a:ea typeface="+mn-ea"/>
                          <a:cs typeface="+mn-ea"/>
                        </a:rPr>
                        <a:t>醋酸来法莫林片</a:t>
                      </a: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08258614"/>
                  </a:ext>
                </a:extLst>
              </a:tr>
              <a:tr h="343710">
                <a:tc>
                  <a:txBody>
                    <a:bodyPr/>
                    <a:lstStyle/>
                    <a:p>
                      <a:pPr algn="ctr"/>
                      <a:r>
                        <a:rPr lang="zh-CN" altLang="en-US" sz="1200" b="0" kern="1200">
                          <a:solidFill>
                            <a:schemeClr val="bg2">
                              <a:lumMod val="10000"/>
                            </a:schemeClr>
                          </a:solidFill>
                          <a:latin typeface="+mn-lt"/>
                          <a:ea typeface="+mn-ea"/>
                          <a:cs typeface="+mn-ea"/>
                          <a:sym typeface="+mn-lt"/>
                        </a:rPr>
                        <a:t>注册商标</a:t>
                      </a:r>
                      <a:endParaRPr lang="en-US" sz="1200" b="0" kern="120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lumMod val="95000"/>
                      </a:schemeClr>
                    </a:solidFill>
                  </a:tcPr>
                </a:tc>
                <a:tc gridSpan="3">
                  <a:txBody>
                    <a:bodyPr/>
                    <a:lstStyle/>
                    <a:p>
                      <a:r>
                        <a:rPr lang="zh-CN" altLang="en-US" sz="1200" b="0">
                          <a:solidFill>
                            <a:schemeClr val="bg2">
                              <a:lumMod val="10000"/>
                            </a:schemeClr>
                          </a:solidFill>
                          <a:latin typeface="+mn-lt"/>
                          <a:ea typeface="+mn-ea"/>
                          <a:cs typeface="+mn-ea"/>
                          <a:sym typeface="+mn-lt"/>
                        </a:rPr>
                        <a:t>信乐妥</a:t>
                      </a:r>
                      <a:r>
                        <a:rPr lang="en-US" altLang="zh-CN" sz="1200" b="0" kern="1200" baseline="30000">
                          <a:solidFill>
                            <a:schemeClr val="bg2">
                              <a:lumMod val="10000"/>
                            </a:schemeClr>
                          </a:solidFill>
                          <a:effectLst/>
                          <a:latin typeface="+mn-lt"/>
                          <a:ea typeface="+mn-ea"/>
                          <a:cs typeface="+mn-cs"/>
                        </a:rPr>
                        <a:t>®</a:t>
                      </a:r>
                      <a:r>
                        <a:rPr lang="zh-CN" altLang="en-US" sz="1200" b="0">
                          <a:solidFill>
                            <a:schemeClr val="bg2">
                              <a:lumMod val="10000"/>
                            </a:schemeClr>
                          </a:solidFill>
                          <a:latin typeface="+mn-lt"/>
                          <a:ea typeface="+mn-ea"/>
                          <a:cs typeface="+mn-ea"/>
                          <a:sym typeface="+mn-lt"/>
                        </a:rPr>
                        <a:t>（</a:t>
                      </a:r>
                      <a:r>
                        <a:rPr lang="en-US" altLang="zh-CN" sz="1200" b="0">
                          <a:solidFill>
                            <a:schemeClr val="bg2">
                              <a:lumMod val="10000"/>
                            </a:schemeClr>
                          </a:solidFill>
                          <a:latin typeface="+mn-lt"/>
                          <a:ea typeface="+mn-ea"/>
                          <a:cs typeface="+mn-ea"/>
                          <a:sym typeface="+mn-lt"/>
                        </a:rPr>
                        <a:t>XENLETA</a:t>
                      </a:r>
                      <a:r>
                        <a:rPr lang="en-US" altLang="zh-CN" sz="1200" b="0" kern="1200" baseline="30000">
                          <a:solidFill>
                            <a:schemeClr val="bg2">
                              <a:lumMod val="10000"/>
                            </a:schemeClr>
                          </a:solidFill>
                          <a:effectLst/>
                          <a:latin typeface="+mn-lt"/>
                          <a:ea typeface="+mn-ea"/>
                          <a:cs typeface="+mn-cs"/>
                        </a:rPr>
                        <a:t>®</a:t>
                      </a:r>
                      <a:r>
                        <a:rPr lang="zh-CN" altLang="en-US" sz="1200" b="0">
                          <a:solidFill>
                            <a:schemeClr val="bg2">
                              <a:lumMod val="10000"/>
                            </a:schemeClr>
                          </a:solidFill>
                          <a:latin typeface="+mn-lt"/>
                          <a:ea typeface="+mn-ea"/>
                          <a:cs typeface="+mn-ea"/>
                          <a:sym typeface="+mn-lt"/>
                        </a:rPr>
                        <a:t>）</a:t>
                      </a:r>
                      <a:endParaRPr lang="en-US" altLang="zh-CN" sz="1200" b="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718001090"/>
                  </a:ext>
                </a:extLst>
              </a:tr>
              <a:tr h="343710">
                <a:tc>
                  <a:txBody>
                    <a:bodyPr/>
                    <a:lstStyle/>
                    <a:p>
                      <a:pPr algn="ctr"/>
                      <a:r>
                        <a:rPr lang="zh-CN" altLang="en-US" sz="1200" b="0" kern="1200">
                          <a:solidFill>
                            <a:schemeClr val="bg2">
                              <a:lumMod val="10000"/>
                            </a:schemeClr>
                          </a:solidFill>
                          <a:latin typeface="+mn-lt"/>
                          <a:ea typeface="+mn-ea"/>
                          <a:cs typeface="+mn-ea"/>
                          <a:sym typeface="+mn-lt"/>
                        </a:rPr>
                        <a:t>规格</a:t>
                      </a:r>
                      <a:endParaRPr lang="en-US" sz="1200" b="0" kern="120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lumMod val="95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kern="1200">
                          <a:solidFill>
                            <a:schemeClr val="bg2">
                              <a:lumMod val="10000"/>
                            </a:schemeClr>
                          </a:solidFill>
                          <a:latin typeface="+mn-lt"/>
                          <a:ea typeface="+mn-ea"/>
                          <a:cs typeface="+mn-ea"/>
                          <a:sym typeface="+mn-ea"/>
                        </a:rPr>
                        <a:t>0.6g</a:t>
                      </a:r>
                      <a:r>
                        <a:rPr lang="zh-CN" altLang="en-US" sz="1200" b="0" kern="1200">
                          <a:solidFill>
                            <a:schemeClr val="bg2">
                              <a:lumMod val="10000"/>
                            </a:schemeClr>
                          </a:solidFill>
                          <a:latin typeface="+mn-lt"/>
                          <a:ea typeface="+mn-ea"/>
                          <a:cs typeface="+mn-ea"/>
                          <a:sym typeface="+mn-ea"/>
                        </a:rPr>
                        <a:t>（按</a:t>
                      </a:r>
                      <a:r>
                        <a:rPr lang="en-US" altLang="zh-CN" sz="1200" b="0" kern="1200">
                          <a:solidFill>
                            <a:schemeClr val="bg2">
                              <a:lumMod val="10000"/>
                            </a:schemeClr>
                          </a:solidFill>
                          <a:latin typeface="+mn-lt"/>
                          <a:ea typeface="+mn-ea"/>
                          <a:cs typeface="+mn-ea"/>
                          <a:sym typeface="+mn-ea"/>
                        </a:rPr>
                        <a:t>C</a:t>
                      </a:r>
                      <a:r>
                        <a:rPr lang="en-US" altLang="zh-CN" sz="1200" b="0" kern="1200" baseline="-25000">
                          <a:solidFill>
                            <a:schemeClr val="bg2">
                              <a:lumMod val="10000"/>
                            </a:schemeClr>
                          </a:solidFill>
                          <a:latin typeface="+mn-lt"/>
                          <a:ea typeface="+mn-ea"/>
                          <a:cs typeface="+mn-ea"/>
                          <a:sym typeface="+mn-ea"/>
                        </a:rPr>
                        <a:t>28</a:t>
                      </a:r>
                      <a:r>
                        <a:rPr lang="en-US" altLang="zh-CN" sz="1200" b="0" kern="1200">
                          <a:solidFill>
                            <a:schemeClr val="bg2">
                              <a:lumMod val="10000"/>
                            </a:schemeClr>
                          </a:solidFill>
                          <a:latin typeface="+mn-lt"/>
                          <a:ea typeface="+mn-ea"/>
                          <a:cs typeface="+mn-ea"/>
                          <a:sym typeface="+mn-ea"/>
                        </a:rPr>
                        <a:t>H</a:t>
                      </a:r>
                      <a:r>
                        <a:rPr lang="en-US" altLang="zh-CN" sz="1200" b="0" kern="1200" baseline="-25000">
                          <a:solidFill>
                            <a:schemeClr val="bg2">
                              <a:lumMod val="10000"/>
                            </a:schemeClr>
                          </a:solidFill>
                          <a:latin typeface="+mn-lt"/>
                          <a:ea typeface="+mn-ea"/>
                          <a:cs typeface="+mn-ea"/>
                          <a:sym typeface="+mn-ea"/>
                        </a:rPr>
                        <a:t>45</a:t>
                      </a:r>
                      <a:r>
                        <a:rPr lang="en-US" altLang="zh-CN" sz="1200" b="0" kern="1200">
                          <a:solidFill>
                            <a:schemeClr val="bg2">
                              <a:lumMod val="10000"/>
                            </a:schemeClr>
                          </a:solidFill>
                          <a:latin typeface="+mn-lt"/>
                          <a:ea typeface="+mn-ea"/>
                          <a:cs typeface="+mn-ea"/>
                          <a:sym typeface="+mn-ea"/>
                        </a:rPr>
                        <a:t>NO</a:t>
                      </a:r>
                      <a:r>
                        <a:rPr lang="en-US" altLang="zh-CN" sz="1200" b="0" kern="1200" baseline="-25000">
                          <a:solidFill>
                            <a:schemeClr val="bg2">
                              <a:lumMod val="10000"/>
                            </a:schemeClr>
                          </a:solidFill>
                          <a:latin typeface="+mn-lt"/>
                          <a:ea typeface="+mn-ea"/>
                          <a:cs typeface="+mn-ea"/>
                          <a:sym typeface="+mn-ea"/>
                        </a:rPr>
                        <a:t>5</a:t>
                      </a:r>
                      <a:r>
                        <a:rPr lang="en-US" altLang="zh-CN" sz="1200" b="0" kern="1200">
                          <a:solidFill>
                            <a:schemeClr val="bg2">
                              <a:lumMod val="10000"/>
                            </a:schemeClr>
                          </a:solidFill>
                          <a:latin typeface="+mn-lt"/>
                          <a:ea typeface="+mn-ea"/>
                          <a:cs typeface="+mn-ea"/>
                          <a:sym typeface="+mn-ea"/>
                        </a:rPr>
                        <a:t>S</a:t>
                      </a:r>
                      <a:r>
                        <a:rPr lang="zh-CN" altLang="en-US" sz="1200" b="0" kern="1200">
                          <a:solidFill>
                            <a:schemeClr val="bg2">
                              <a:lumMod val="10000"/>
                            </a:schemeClr>
                          </a:solidFill>
                          <a:latin typeface="+mn-lt"/>
                          <a:ea typeface="+mn-ea"/>
                          <a:cs typeface="+mn-ea"/>
                          <a:sym typeface="+mn-ea"/>
                        </a:rPr>
                        <a:t>计）</a:t>
                      </a: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53120896"/>
                  </a:ext>
                </a:extLst>
              </a:tr>
              <a:tr h="7450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a:solidFill>
                            <a:schemeClr val="bg2">
                              <a:lumMod val="10000"/>
                            </a:schemeClr>
                          </a:solidFill>
                          <a:latin typeface="+mn-lt"/>
                          <a:ea typeface="+mn-ea"/>
                          <a:cs typeface="+mn-ea"/>
                          <a:sym typeface="+mn-lt"/>
                        </a:rPr>
                        <a:t>说明书适应症</a:t>
                      </a: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lumMod val="95000"/>
                      </a:schemeClr>
                    </a:solidFill>
                  </a:tcPr>
                </a:tc>
                <a:tc gridSpan="3">
                  <a:txBody>
                    <a:bodyPr/>
                    <a:lstStyle/>
                    <a:p>
                      <a:r>
                        <a:rPr lang="zh-CN" altLang="en-US" sz="1200" b="0" kern="1200">
                          <a:solidFill>
                            <a:schemeClr val="bg2">
                              <a:lumMod val="10000"/>
                            </a:schemeClr>
                          </a:solidFill>
                          <a:latin typeface="+mn-lt"/>
                          <a:ea typeface="+mn-ea"/>
                          <a:cs typeface="+mn-ea"/>
                        </a:rPr>
                        <a:t>本品适用于治疗由敏感病原体</a:t>
                      </a:r>
                      <a:r>
                        <a:rPr lang="en-US" altLang="zh-CN" sz="1200" b="0" kern="1200">
                          <a:solidFill>
                            <a:schemeClr val="bg2">
                              <a:lumMod val="10000"/>
                            </a:schemeClr>
                          </a:solidFill>
                          <a:latin typeface="+mn-lt"/>
                          <a:ea typeface="+mn-ea"/>
                          <a:cs typeface="+mn-ea"/>
                        </a:rPr>
                        <a:t>*</a:t>
                      </a:r>
                      <a:r>
                        <a:rPr lang="zh-CN" altLang="en-US" sz="1200" b="0" kern="1200">
                          <a:solidFill>
                            <a:schemeClr val="bg2">
                              <a:lumMod val="10000"/>
                            </a:schemeClr>
                          </a:solidFill>
                          <a:latin typeface="+mn-lt"/>
                          <a:ea typeface="+mn-ea"/>
                          <a:cs typeface="+mn-ea"/>
                        </a:rPr>
                        <a:t>引起的成人社区获得性肺炎（</a:t>
                      </a:r>
                      <a:r>
                        <a:rPr lang="en-US" altLang="zh-CN" sz="1200" b="0" kern="1200">
                          <a:solidFill>
                            <a:schemeClr val="bg2">
                              <a:lumMod val="10000"/>
                            </a:schemeClr>
                          </a:solidFill>
                          <a:latin typeface="+mn-lt"/>
                          <a:ea typeface="+mn-ea"/>
                          <a:cs typeface="+mn-ea"/>
                        </a:rPr>
                        <a:t>CAP</a:t>
                      </a:r>
                      <a:r>
                        <a:rPr lang="zh-CN" altLang="en-US" sz="1200" b="0" kern="1200">
                          <a:solidFill>
                            <a:schemeClr val="bg2">
                              <a:lumMod val="10000"/>
                            </a:schemeClr>
                          </a:solidFill>
                          <a:latin typeface="+mn-lt"/>
                          <a:ea typeface="+mn-ea"/>
                          <a:cs typeface="+mn-ea"/>
                        </a:rPr>
                        <a:t>）</a:t>
                      </a: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2968545"/>
                  </a:ext>
                </a:extLst>
              </a:tr>
              <a:tr h="801992">
                <a:tc>
                  <a:txBody>
                    <a:bodyPr/>
                    <a:lstStyle/>
                    <a:p>
                      <a:pPr algn="ctr"/>
                      <a:r>
                        <a:rPr lang="zh-CN" altLang="en-US" sz="1200" b="0">
                          <a:solidFill>
                            <a:schemeClr val="bg2">
                              <a:lumMod val="10000"/>
                            </a:schemeClr>
                          </a:solidFill>
                          <a:latin typeface="+mn-lt"/>
                          <a:ea typeface="+mn-ea"/>
                          <a:cs typeface="+mn-ea"/>
                          <a:sym typeface="+mn-lt"/>
                        </a:rPr>
                        <a:t>用法用量</a:t>
                      </a:r>
                      <a:endParaRPr lang="en-US" sz="1200" b="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lumMod val="95000"/>
                      </a:schemeClr>
                    </a:solidFill>
                  </a:tcPr>
                </a:tc>
                <a:tc gridSpan="3">
                  <a:txBody>
                    <a:bodyPr/>
                    <a:lstStyle/>
                    <a:p>
                      <a:pPr>
                        <a:lnSpc>
                          <a:spcPct val="100000"/>
                        </a:lnSpc>
                      </a:pPr>
                      <a:r>
                        <a:rPr lang="zh-CN" altLang="en-US" sz="1200" b="0" kern="1200">
                          <a:solidFill>
                            <a:schemeClr val="bg2">
                              <a:lumMod val="10000"/>
                            </a:schemeClr>
                          </a:solidFill>
                          <a:latin typeface="+mn-lt"/>
                          <a:ea typeface="+mn-ea"/>
                          <a:cs typeface="+mn-ea"/>
                          <a:sym typeface="+mn-ea"/>
                        </a:rPr>
                        <a:t>口服</a:t>
                      </a:r>
                      <a:r>
                        <a:rPr lang="en-US" altLang="zh-CN" sz="1200" b="0" kern="1200">
                          <a:solidFill>
                            <a:schemeClr val="bg2">
                              <a:lumMod val="10000"/>
                            </a:schemeClr>
                          </a:solidFill>
                          <a:latin typeface="+mn-lt"/>
                          <a:ea typeface="+mn-ea"/>
                          <a:cs typeface="+mn-ea"/>
                          <a:sym typeface="+mn-ea"/>
                        </a:rPr>
                        <a:t>0.6g</a:t>
                      </a:r>
                      <a:r>
                        <a:rPr lang="zh-CN" altLang="en-US" sz="1200" b="0" kern="1200">
                          <a:solidFill>
                            <a:schemeClr val="bg2">
                              <a:lumMod val="10000"/>
                            </a:schemeClr>
                          </a:solidFill>
                          <a:latin typeface="+mn-lt"/>
                          <a:ea typeface="+mn-ea"/>
                          <a:cs typeface="+mn-ea"/>
                          <a:sym typeface="+mn-ea"/>
                        </a:rPr>
                        <a:t>，每</a:t>
                      </a:r>
                      <a:r>
                        <a:rPr lang="en-US" altLang="zh-CN" sz="1200" b="0" kern="1200">
                          <a:solidFill>
                            <a:schemeClr val="bg2">
                              <a:lumMod val="10000"/>
                            </a:schemeClr>
                          </a:solidFill>
                          <a:latin typeface="+mn-lt"/>
                          <a:ea typeface="+mn-ea"/>
                          <a:cs typeface="+mn-ea"/>
                          <a:sym typeface="+mn-ea"/>
                        </a:rPr>
                        <a:t>12</a:t>
                      </a:r>
                      <a:r>
                        <a:rPr lang="zh-CN" altLang="en-US" sz="1200" b="0" kern="1200">
                          <a:solidFill>
                            <a:schemeClr val="bg2">
                              <a:lumMod val="10000"/>
                            </a:schemeClr>
                          </a:solidFill>
                          <a:latin typeface="+mn-lt"/>
                          <a:ea typeface="+mn-ea"/>
                          <a:cs typeface="+mn-ea"/>
                          <a:sym typeface="+mn-ea"/>
                        </a:rPr>
                        <a:t>小时</a:t>
                      </a:r>
                      <a:r>
                        <a:rPr lang="en-US" altLang="zh-CN" sz="1200" b="0" kern="1200">
                          <a:solidFill>
                            <a:schemeClr val="bg2">
                              <a:lumMod val="10000"/>
                            </a:schemeClr>
                          </a:solidFill>
                          <a:latin typeface="+mn-lt"/>
                          <a:ea typeface="+mn-ea"/>
                          <a:cs typeface="+mn-ea"/>
                          <a:sym typeface="+mn-ea"/>
                        </a:rPr>
                        <a:t>1</a:t>
                      </a:r>
                      <a:r>
                        <a:rPr lang="zh-CN" altLang="en-US" sz="1200" b="0" kern="1200">
                          <a:solidFill>
                            <a:schemeClr val="bg2">
                              <a:lumMod val="10000"/>
                            </a:schemeClr>
                          </a:solidFill>
                          <a:latin typeface="+mn-lt"/>
                          <a:ea typeface="+mn-ea"/>
                          <a:cs typeface="+mn-ea"/>
                          <a:sym typeface="+mn-ea"/>
                        </a:rPr>
                        <a:t>次，推荐疗程</a:t>
                      </a:r>
                      <a:r>
                        <a:rPr lang="en-US" altLang="zh-CN" sz="1200" b="0" kern="1200">
                          <a:solidFill>
                            <a:schemeClr val="bg2">
                              <a:lumMod val="10000"/>
                            </a:schemeClr>
                          </a:solidFill>
                          <a:latin typeface="+mn-lt"/>
                          <a:ea typeface="+mn-ea"/>
                          <a:cs typeface="+mn-ea"/>
                          <a:sym typeface="+mn-ea"/>
                        </a:rPr>
                        <a:t>5</a:t>
                      </a:r>
                      <a:r>
                        <a:rPr lang="zh-CN" altLang="en-US" sz="1200" b="0" kern="1200">
                          <a:solidFill>
                            <a:schemeClr val="bg2">
                              <a:lumMod val="10000"/>
                            </a:schemeClr>
                          </a:solidFill>
                          <a:latin typeface="+mn-lt"/>
                          <a:ea typeface="+mn-ea"/>
                          <a:cs typeface="+mn-ea"/>
                          <a:sym typeface="+mn-ea"/>
                        </a:rPr>
                        <a:t>天</a:t>
                      </a: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88595289"/>
                  </a:ext>
                </a:extLst>
              </a:tr>
              <a:tr h="953475">
                <a:tc>
                  <a:txBody>
                    <a:bodyPr/>
                    <a:lstStyle/>
                    <a:p>
                      <a:pPr algn="ctr"/>
                      <a:r>
                        <a:rPr lang="zh-CN" altLang="en-US" sz="1200" b="0">
                          <a:solidFill>
                            <a:schemeClr val="bg2">
                              <a:lumMod val="10000"/>
                            </a:schemeClr>
                          </a:solidFill>
                          <a:latin typeface="+mn-lt"/>
                          <a:ea typeface="+mn-ea"/>
                          <a:cs typeface="+mn-ea"/>
                          <a:sym typeface="+mn-lt"/>
                        </a:rPr>
                        <a:t>中国大陆首次上市时间</a:t>
                      </a:r>
                      <a:endParaRPr lang="en-US" sz="1200" b="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a:solidFill>
                            <a:schemeClr val="bg2">
                              <a:lumMod val="10000"/>
                            </a:schemeClr>
                          </a:solidFill>
                          <a:latin typeface="+mn-lt"/>
                          <a:ea typeface="+mn-ea"/>
                          <a:cs typeface="+mn-ea"/>
                          <a:sym typeface="+mn-lt"/>
                        </a:rPr>
                        <a:t>进口品：</a:t>
                      </a:r>
                      <a:r>
                        <a:rPr lang="en-US" altLang="zh-CN" sz="1200" b="0">
                          <a:solidFill>
                            <a:schemeClr val="bg2">
                              <a:lumMod val="10000"/>
                            </a:schemeClr>
                          </a:solidFill>
                          <a:latin typeface="+mn-lt"/>
                          <a:ea typeface="+mn-ea"/>
                          <a:cs typeface="+mn-ea"/>
                          <a:sym typeface="+mn-lt"/>
                        </a:rPr>
                        <a:t>2023</a:t>
                      </a:r>
                      <a:r>
                        <a:rPr lang="zh-CN" altLang="en-US" sz="1200" b="0">
                          <a:solidFill>
                            <a:schemeClr val="bg2">
                              <a:lumMod val="10000"/>
                            </a:schemeClr>
                          </a:solidFill>
                          <a:latin typeface="+mn-lt"/>
                          <a:ea typeface="+mn-ea"/>
                          <a:cs typeface="+mn-ea"/>
                          <a:sym typeface="+mn-lt"/>
                        </a:rPr>
                        <a:t>年</a:t>
                      </a:r>
                      <a:r>
                        <a:rPr lang="en-US" altLang="zh-CN" sz="1200" b="0">
                          <a:solidFill>
                            <a:schemeClr val="bg2">
                              <a:lumMod val="10000"/>
                            </a:schemeClr>
                          </a:solidFill>
                          <a:latin typeface="+mn-lt"/>
                          <a:ea typeface="+mn-ea"/>
                          <a:cs typeface="+mn-ea"/>
                          <a:sym typeface="+mn-lt"/>
                        </a:rPr>
                        <a:t>11</a:t>
                      </a:r>
                      <a:r>
                        <a:rPr lang="zh-CN" altLang="en-US" sz="1200" b="0">
                          <a:solidFill>
                            <a:schemeClr val="bg2">
                              <a:lumMod val="10000"/>
                            </a:schemeClr>
                          </a:solidFill>
                          <a:latin typeface="+mn-lt"/>
                          <a:ea typeface="+mn-ea"/>
                          <a:cs typeface="+mn-ea"/>
                          <a:sym typeface="+mn-lt"/>
                        </a:rPr>
                        <a:t>月</a:t>
                      </a:r>
                      <a:endParaRPr lang="en-US" altLang="zh-CN" sz="1200" b="0">
                        <a:solidFill>
                          <a:schemeClr val="bg2">
                            <a:lumMod val="10000"/>
                          </a:schemeClr>
                        </a:solidFill>
                        <a:latin typeface="+mn-lt"/>
                        <a:ea typeface="+mn-ea"/>
                        <a:cs typeface="+mn-ea"/>
                        <a:sym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a:solidFill>
                            <a:schemeClr val="bg2">
                              <a:lumMod val="10000"/>
                            </a:schemeClr>
                          </a:solidFill>
                          <a:latin typeface="+mn-lt"/>
                          <a:ea typeface="+mn-ea"/>
                          <a:cs typeface="+mn-ea"/>
                          <a:sym typeface="+mn-lt"/>
                        </a:rPr>
                        <a:t>地产品：</a:t>
                      </a:r>
                      <a:r>
                        <a:rPr lang="en-US" altLang="zh-CN" sz="1200" b="0">
                          <a:solidFill>
                            <a:schemeClr val="bg2">
                              <a:lumMod val="10000"/>
                            </a:schemeClr>
                          </a:solidFill>
                          <a:latin typeface="+mn-lt"/>
                          <a:ea typeface="+mn-ea"/>
                          <a:cs typeface="+mn-ea"/>
                          <a:sym typeface="+mn-lt"/>
                        </a:rPr>
                        <a:t>2025</a:t>
                      </a:r>
                      <a:r>
                        <a:rPr lang="zh-CN" altLang="en-US" sz="1200" b="0">
                          <a:solidFill>
                            <a:schemeClr val="bg2">
                              <a:lumMod val="10000"/>
                            </a:schemeClr>
                          </a:solidFill>
                          <a:latin typeface="+mn-lt"/>
                          <a:ea typeface="+mn-ea"/>
                          <a:cs typeface="+mn-ea"/>
                          <a:sym typeface="+mn-lt"/>
                        </a:rPr>
                        <a:t>年</a:t>
                      </a:r>
                      <a:r>
                        <a:rPr lang="en-US" altLang="zh-CN" sz="1200" b="0">
                          <a:solidFill>
                            <a:schemeClr val="bg2">
                              <a:lumMod val="10000"/>
                            </a:schemeClr>
                          </a:solidFill>
                          <a:latin typeface="+mn-lt"/>
                          <a:ea typeface="+mn-ea"/>
                          <a:cs typeface="+mn-ea"/>
                          <a:sym typeface="+mn-lt"/>
                        </a:rPr>
                        <a:t>06</a:t>
                      </a:r>
                      <a:r>
                        <a:rPr lang="zh-CN" altLang="en-US" sz="1200" b="0">
                          <a:solidFill>
                            <a:schemeClr val="bg2">
                              <a:lumMod val="10000"/>
                            </a:schemeClr>
                          </a:solidFill>
                          <a:latin typeface="+mn-lt"/>
                          <a:ea typeface="+mn-ea"/>
                          <a:cs typeface="+mn-ea"/>
                          <a:sym typeface="+mn-lt"/>
                        </a:rPr>
                        <a:t>月</a:t>
                      </a:r>
                      <a:endParaRPr lang="en-US" altLang="zh-CN" sz="1200" b="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a:solidFill>
                            <a:schemeClr val="bg2">
                              <a:lumMod val="10000"/>
                            </a:schemeClr>
                          </a:solidFill>
                          <a:latin typeface="+mn-lt"/>
                          <a:ea typeface="+mn-ea"/>
                          <a:cs typeface="+mn-ea"/>
                          <a:sym typeface="+mn-lt"/>
                        </a:rPr>
                        <a:t>目前大陆地区同通用名药品上市情况</a:t>
                      </a:r>
                      <a:endParaRPr lang="en-US" sz="1200" b="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a:solidFill>
                            <a:schemeClr val="bg2">
                              <a:lumMod val="10000"/>
                            </a:schemeClr>
                          </a:solidFill>
                          <a:latin typeface="+mn-lt"/>
                          <a:ea typeface="+mn-ea"/>
                          <a:cs typeface="+mn-ea"/>
                          <a:sym typeface="+mn-lt"/>
                        </a:rPr>
                        <a:t>独家</a:t>
                      </a:r>
                      <a:endParaRPr lang="en-US" sz="1200" b="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41940593"/>
                  </a:ext>
                </a:extLst>
              </a:tr>
              <a:tr h="572851">
                <a:tc>
                  <a:txBody>
                    <a:bodyPr/>
                    <a:lstStyle/>
                    <a:p>
                      <a:pPr algn="ctr"/>
                      <a:r>
                        <a:rPr lang="zh-CN" altLang="en-US" sz="1200" b="0">
                          <a:solidFill>
                            <a:schemeClr val="bg2">
                              <a:lumMod val="10000"/>
                            </a:schemeClr>
                          </a:solidFill>
                          <a:latin typeface="+mn-lt"/>
                          <a:ea typeface="+mn-ea"/>
                          <a:cs typeface="+mn-ea"/>
                          <a:sym typeface="+mn-lt"/>
                        </a:rPr>
                        <a:t>全球首个上市国家及时间</a:t>
                      </a:r>
                      <a:endParaRPr lang="en-US" sz="1200" b="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l"/>
                      <a:r>
                        <a:rPr lang="zh-CN" altLang="en-US" sz="1200" b="0">
                          <a:solidFill>
                            <a:schemeClr val="bg2">
                              <a:lumMod val="10000"/>
                            </a:schemeClr>
                          </a:solidFill>
                          <a:latin typeface="+mn-lt"/>
                          <a:ea typeface="+mn-ea"/>
                          <a:cs typeface="+mn-ea"/>
                          <a:sym typeface="+mn-lt"/>
                        </a:rPr>
                        <a:t>美国，</a:t>
                      </a:r>
                      <a:endParaRPr lang="en-US" altLang="zh-CN" sz="1200" b="0">
                        <a:solidFill>
                          <a:schemeClr val="bg2">
                            <a:lumMod val="10000"/>
                          </a:schemeClr>
                        </a:solidFill>
                        <a:latin typeface="+mn-lt"/>
                        <a:ea typeface="+mn-ea"/>
                        <a:cs typeface="+mn-ea"/>
                        <a:sym typeface="+mn-lt"/>
                      </a:endParaRPr>
                    </a:p>
                    <a:p>
                      <a:pPr algn="l"/>
                      <a:r>
                        <a:rPr lang="en-US" altLang="zh-CN" sz="1200" b="0">
                          <a:solidFill>
                            <a:schemeClr val="bg2">
                              <a:lumMod val="10000"/>
                            </a:schemeClr>
                          </a:solidFill>
                          <a:latin typeface="+mn-lt"/>
                          <a:ea typeface="+mn-ea"/>
                          <a:cs typeface="+mn-ea"/>
                          <a:sym typeface="+mn-lt"/>
                        </a:rPr>
                        <a:t>2019</a:t>
                      </a:r>
                      <a:r>
                        <a:rPr lang="zh-CN" altLang="en-US" sz="1200" b="0">
                          <a:solidFill>
                            <a:schemeClr val="bg2">
                              <a:lumMod val="10000"/>
                            </a:schemeClr>
                          </a:solidFill>
                          <a:latin typeface="+mn-lt"/>
                          <a:ea typeface="+mn-ea"/>
                          <a:cs typeface="+mn-ea"/>
                          <a:sym typeface="+mn-lt"/>
                        </a:rPr>
                        <a:t>年</a:t>
                      </a:r>
                      <a:r>
                        <a:rPr lang="en-US" altLang="zh-CN" sz="1200" b="0">
                          <a:solidFill>
                            <a:schemeClr val="bg2">
                              <a:lumMod val="10000"/>
                            </a:schemeClr>
                          </a:solidFill>
                          <a:latin typeface="+mn-lt"/>
                          <a:ea typeface="+mn-ea"/>
                          <a:cs typeface="+mn-ea"/>
                          <a:sym typeface="+mn-lt"/>
                        </a:rPr>
                        <a:t>08</a:t>
                      </a:r>
                      <a:r>
                        <a:rPr lang="zh-CN" altLang="en-US" sz="1200" b="0">
                          <a:solidFill>
                            <a:schemeClr val="bg2">
                              <a:lumMod val="10000"/>
                            </a:schemeClr>
                          </a:solidFill>
                          <a:latin typeface="+mn-lt"/>
                          <a:ea typeface="+mn-ea"/>
                          <a:cs typeface="+mn-ea"/>
                          <a:sym typeface="+mn-lt"/>
                        </a:rPr>
                        <a:t>月</a:t>
                      </a: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dirty="0">
                          <a:solidFill>
                            <a:schemeClr val="bg2">
                              <a:lumMod val="10000"/>
                            </a:schemeClr>
                          </a:solidFill>
                          <a:latin typeface="+mn-lt"/>
                          <a:ea typeface="+mn-ea"/>
                          <a:cs typeface="+mn-ea"/>
                          <a:sym typeface="+mn-lt"/>
                        </a:rPr>
                        <a:t>是否为 OTC </a:t>
                      </a:r>
                      <a:endParaRPr lang="en-US" altLang="zh-CN" sz="1200" b="0" dirty="0">
                        <a:solidFill>
                          <a:schemeClr val="bg2">
                            <a:lumMod val="10000"/>
                          </a:schemeClr>
                        </a:solidFill>
                        <a:latin typeface="+mn-lt"/>
                        <a:ea typeface="+mn-ea"/>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dirty="0">
                          <a:solidFill>
                            <a:schemeClr val="bg2">
                              <a:lumMod val="10000"/>
                            </a:schemeClr>
                          </a:solidFill>
                          <a:latin typeface="+mn-lt"/>
                          <a:ea typeface="+mn-ea"/>
                          <a:cs typeface="+mn-ea"/>
                          <a:sym typeface="+mn-lt"/>
                        </a:rPr>
                        <a:t>药品</a:t>
                      </a:r>
                      <a:endParaRPr lang="en-US" sz="1200" b="0" dirty="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dirty="0">
                          <a:solidFill>
                            <a:schemeClr val="bg2">
                              <a:lumMod val="10000"/>
                            </a:schemeClr>
                          </a:solidFill>
                          <a:latin typeface="+mn-lt"/>
                          <a:ea typeface="+mn-ea"/>
                          <a:cs typeface="+mn-ea"/>
                          <a:sym typeface="+mn-lt"/>
                        </a:rPr>
                        <a:t>否</a:t>
                      </a:r>
                      <a:endParaRPr lang="en-US" sz="1200" b="0" dirty="0">
                        <a:solidFill>
                          <a:schemeClr val="bg2">
                            <a:lumMod val="10000"/>
                          </a:schemeClr>
                        </a:solidFill>
                        <a:latin typeface="+mn-lt"/>
                        <a:ea typeface="+mn-ea"/>
                        <a:cs typeface="+mn-ea"/>
                        <a:sym typeface="+mn-lt"/>
                      </a:endParaRPr>
                    </a:p>
                  </a:txBody>
                  <a:tcPr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63880241"/>
                  </a:ext>
                </a:extLst>
              </a:tr>
            </a:tbl>
          </a:graphicData>
        </a:graphic>
      </p:graphicFrame>
      <p:sp>
        <p:nvSpPr>
          <p:cNvPr id="3" name="Rectangle: Rounded Corners 156">
            <a:extLst>
              <a:ext uri="{FF2B5EF4-FFF2-40B4-BE49-F238E27FC236}">
                <a16:creationId xmlns:a16="http://schemas.microsoft.com/office/drawing/2014/main" id="{6B1804AC-2563-2822-A545-EB2E370CE18B}"/>
              </a:ext>
            </a:extLst>
          </p:cNvPr>
          <p:cNvSpPr/>
          <p:nvPr/>
        </p:nvSpPr>
        <p:spPr>
          <a:xfrm>
            <a:off x="5942213" y="3282836"/>
            <a:ext cx="5685912" cy="360040"/>
          </a:xfrm>
          <a:prstGeom prst="roundRect">
            <a:avLst>
              <a:gd name="adj" fmla="val 39828"/>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lvl="0" algn="ctr">
              <a:defRPr/>
            </a:pPr>
            <a:r>
              <a:rPr kumimoji="1" lang="zh-CN" altLang="en-US" sz="1800" b="1" i="0" u="none" strike="noStrike" kern="1200" cap="none" spc="0" normalizeH="0" baseline="0" noProof="0">
                <a:ln>
                  <a:noFill/>
                </a:ln>
                <a:solidFill>
                  <a:prstClr val="white"/>
                </a:solidFill>
                <a:effectLst/>
                <a:uLnTx/>
                <a:uFillTx/>
                <a:latin typeface="Arial"/>
                <a:ea typeface="微软雅黑"/>
                <a:cs typeface="+mn-ea"/>
                <a:sym typeface="+mn-lt"/>
              </a:rPr>
              <a:t>参照药品建议：</a:t>
            </a:r>
            <a:r>
              <a:rPr kumimoji="1" lang="zh-CN" altLang="en-US" b="1">
                <a:solidFill>
                  <a:prstClr val="white"/>
                </a:solidFill>
                <a:latin typeface="微软雅黑"/>
              </a:rPr>
              <a:t>甲苯磺酸奥马环素片</a:t>
            </a:r>
            <a:endParaRPr kumimoji="1" lang="zh-CN" altLang="en-US" sz="1800" b="1"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9" name="Rectangle 95">
            <a:extLst>
              <a:ext uri="{FF2B5EF4-FFF2-40B4-BE49-F238E27FC236}">
                <a16:creationId xmlns:a16="http://schemas.microsoft.com/office/drawing/2014/main" id="{F0CB4B32-73F8-F2B0-8F0F-D3D40BB45709}"/>
              </a:ext>
            </a:extLst>
          </p:cNvPr>
          <p:cNvSpPr/>
          <p:nvPr/>
        </p:nvSpPr>
        <p:spPr>
          <a:xfrm>
            <a:off x="6200437" y="3905832"/>
            <a:ext cx="288000" cy="288000"/>
          </a:xfrm>
          <a:prstGeom prst="rect">
            <a:avLst/>
          </a:prstGeom>
          <a:solidFill>
            <a:schemeClr val="accent1"/>
          </a:solidFill>
          <a:ln w="19050" cap="flat" cmpd="sng" algn="ctr">
            <a:solidFill>
              <a:srgbClr val="FFFFFF"/>
            </a:solidFill>
            <a:prstDash val="solid"/>
            <a:miter lim="800000"/>
          </a:ln>
          <a:effectLst>
            <a:outerShdw blurRad="50800" dist="38100" dir="2700000" algn="tl" rotWithShape="0">
              <a:prstClr val="black">
                <a:alpha val="40000"/>
              </a:prstClr>
            </a:outerShdw>
          </a:effectLst>
        </p:spPr>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1" i="1" u="none" strike="noStrike" kern="0" cap="none" spc="0" normalizeH="0" baseline="0" noProof="0">
                <a:ln>
                  <a:noFill/>
                </a:ln>
                <a:solidFill>
                  <a:srgbClr val="FFFFFF"/>
                </a:solidFill>
                <a:effectLst/>
                <a:uLnTx/>
                <a:uFillTx/>
                <a:latin typeface="Arial"/>
                <a:ea typeface="微软雅黑"/>
                <a:cs typeface="+mn-ea"/>
                <a:sym typeface="+mn-lt"/>
              </a:rPr>
              <a:t>1</a:t>
            </a:r>
            <a:endParaRPr kumimoji="0" lang="en-US" sz="1600" b="1" i="1" u="none" strike="noStrike" kern="0" cap="none" spc="0" normalizeH="0" baseline="0" noProof="0">
              <a:ln>
                <a:noFill/>
              </a:ln>
              <a:solidFill>
                <a:srgbClr val="FFFFFF"/>
              </a:solidFill>
              <a:effectLst/>
              <a:uLnTx/>
              <a:uFillTx/>
              <a:latin typeface="Arial"/>
              <a:ea typeface="微软雅黑"/>
              <a:cs typeface="+mn-ea"/>
              <a:sym typeface="+mn-lt"/>
            </a:endParaRPr>
          </a:p>
        </p:txBody>
      </p:sp>
      <p:sp>
        <p:nvSpPr>
          <p:cNvPr id="10" name="TextBox 29">
            <a:extLst>
              <a:ext uri="{FF2B5EF4-FFF2-40B4-BE49-F238E27FC236}">
                <a16:creationId xmlns:a16="http://schemas.microsoft.com/office/drawing/2014/main" id="{E9328405-E254-0D53-70A4-065A80EE2EFE}"/>
              </a:ext>
            </a:extLst>
          </p:cNvPr>
          <p:cNvSpPr txBox="1"/>
          <p:nvPr/>
        </p:nvSpPr>
        <p:spPr>
          <a:xfrm>
            <a:off x="6608954" y="3855278"/>
            <a:ext cx="487260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zh-CN" altLang="en-US" sz="1600" b="1" i="0" u="none" strike="noStrike" kern="0" cap="none" spc="0" normalizeH="0" baseline="0" noProof="0">
                <a:ln>
                  <a:noFill/>
                </a:ln>
                <a:solidFill>
                  <a:srgbClr val="017A59"/>
                </a:solidFill>
                <a:effectLst/>
                <a:uLnTx/>
                <a:uFillTx/>
                <a:latin typeface="Arial"/>
                <a:ea typeface="微软雅黑"/>
                <a:cs typeface="+mn-ea"/>
                <a:sym typeface="+mn-lt"/>
              </a:rPr>
              <a:t>医保目录内同适应症，剂型相同</a:t>
            </a:r>
            <a:endParaRPr kumimoji="0" lang="en-US" altLang="zh-CN" sz="1600" b="1" i="0" u="none" strike="noStrike" kern="0" cap="none" spc="0" normalizeH="0" baseline="0" noProof="0">
              <a:ln>
                <a:noFill/>
              </a:ln>
              <a:solidFill>
                <a:srgbClr val="017A59"/>
              </a:solidFill>
              <a:effectLst/>
              <a:uLnTx/>
              <a:uFillTx/>
              <a:latin typeface="Arial"/>
              <a:ea typeface="微软雅黑"/>
              <a:cs typeface="+mn-ea"/>
              <a:sym typeface="+mn-lt"/>
            </a:endParaRPr>
          </a:p>
        </p:txBody>
      </p:sp>
      <p:sp>
        <p:nvSpPr>
          <p:cNvPr id="15" name="Rectangle 95">
            <a:extLst>
              <a:ext uri="{FF2B5EF4-FFF2-40B4-BE49-F238E27FC236}">
                <a16:creationId xmlns:a16="http://schemas.microsoft.com/office/drawing/2014/main" id="{A1BDFF8A-8107-434A-E60A-A1F573427B8B}"/>
              </a:ext>
            </a:extLst>
          </p:cNvPr>
          <p:cNvSpPr/>
          <p:nvPr/>
        </p:nvSpPr>
        <p:spPr>
          <a:xfrm>
            <a:off x="6188419" y="4333408"/>
            <a:ext cx="288000" cy="288000"/>
          </a:xfrm>
          <a:prstGeom prst="rect">
            <a:avLst/>
          </a:prstGeom>
          <a:solidFill>
            <a:schemeClr val="accent1"/>
          </a:solidFill>
          <a:ln w="19050" cap="flat" cmpd="sng" algn="ctr">
            <a:solidFill>
              <a:srgbClr val="FFFFFF"/>
            </a:solidFill>
            <a:prstDash val="solid"/>
            <a:miter lim="800000"/>
          </a:ln>
          <a:effectLst>
            <a:outerShdw blurRad="50800" dist="38100" dir="2700000" algn="tl" rotWithShape="0">
              <a:prstClr val="black">
                <a:alpha val="40000"/>
              </a:prstClr>
            </a:outerShdw>
          </a:effectLst>
        </p:spPr>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1" i="1" u="none" strike="noStrike" kern="0" cap="none" spc="0" normalizeH="0" baseline="0" noProof="0">
                <a:ln>
                  <a:noFill/>
                </a:ln>
                <a:solidFill>
                  <a:srgbClr val="FFFFFF"/>
                </a:solidFill>
                <a:effectLst/>
                <a:uLnTx/>
                <a:uFillTx/>
                <a:latin typeface="Arial"/>
                <a:ea typeface="微软雅黑"/>
                <a:cs typeface="+mn-ea"/>
                <a:sym typeface="+mn-lt"/>
              </a:rPr>
              <a:t>2</a:t>
            </a:r>
            <a:endParaRPr kumimoji="0" lang="en-US" sz="1600" b="1" i="1" u="none" strike="noStrike" kern="0" cap="none" spc="0" normalizeH="0" baseline="0" noProof="0">
              <a:ln>
                <a:noFill/>
              </a:ln>
              <a:solidFill>
                <a:srgbClr val="FFFFFF"/>
              </a:solidFill>
              <a:effectLst/>
              <a:uLnTx/>
              <a:uFillTx/>
              <a:latin typeface="Arial"/>
              <a:ea typeface="微软雅黑"/>
              <a:cs typeface="+mn-ea"/>
              <a:sym typeface="+mn-lt"/>
            </a:endParaRPr>
          </a:p>
        </p:txBody>
      </p:sp>
      <p:sp>
        <p:nvSpPr>
          <p:cNvPr id="17" name="Rectangle 95">
            <a:extLst>
              <a:ext uri="{FF2B5EF4-FFF2-40B4-BE49-F238E27FC236}">
                <a16:creationId xmlns:a16="http://schemas.microsoft.com/office/drawing/2014/main" id="{42977CF2-E362-7332-8348-CB2C7D22569F}"/>
              </a:ext>
            </a:extLst>
          </p:cNvPr>
          <p:cNvSpPr/>
          <p:nvPr/>
        </p:nvSpPr>
        <p:spPr>
          <a:xfrm>
            <a:off x="6186238" y="4343550"/>
            <a:ext cx="288000" cy="288000"/>
          </a:xfrm>
          <a:prstGeom prst="rect">
            <a:avLst/>
          </a:prstGeom>
          <a:solidFill>
            <a:schemeClr val="accent1"/>
          </a:solidFill>
          <a:ln w="19050" cap="flat" cmpd="sng" algn="ctr">
            <a:solidFill>
              <a:srgbClr val="FFFFFF"/>
            </a:solidFill>
            <a:prstDash val="solid"/>
            <a:miter lim="800000"/>
          </a:ln>
          <a:effectLst>
            <a:outerShdw blurRad="50800" dist="38100" dir="2700000" algn="tl" rotWithShape="0">
              <a:prstClr val="black">
                <a:alpha val="40000"/>
              </a:prstClr>
            </a:outerShdw>
          </a:effectLst>
        </p:spPr>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1" i="1" u="none" strike="noStrike" kern="0" cap="none" spc="0" normalizeH="0" baseline="0" noProof="0">
                <a:ln>
                  <a:noFill/>
                </a:ln>
                <a:solidFill>
                  <a:srgbClr val="FFFFFF"/>
                </a:solidFill>
                <a:effectLst/>
                <a:uLnTx/>
                <a:uFillTx/>
                <a:latin typeface="Arial"/>
                <a:ea typeface="微软雅黑"/>
                <a:cs typeface="+mn-ea"/>
                <a:sym typeface="+mn-lt"/>
              </a:rPr>
              <a:t>2</a:t>
            </a:r>
            <a:endParaRPr kumimoji="0" lang="en-US" sz="1600" b="1" i="1" u="none" strike="noStrike" kern="0" cap="none" spc="0" normalizeH="0" baseline="0" noProof="0">
              <a:ln>
                <a:noFill/>
              </a:ln>
              <a:solidFill>
                <a:srgbClr val="FFFFFF"/>
              </a:solidFill>
              <a:effectLst/>
              <a:uLnTx/>
              <a:uFillTx/>
              <a:latin typeface="Arial"/>
              <a:ea typeface="微软雅黑"/>
              <a:cs typeface="+mn-ea"/>
              <a:sym typeface="+mn-lt"/>
            </a:endParaRPr>
          </a:p>
        </p:txBody>
      </p:sp>
      <p:sp>
        <p:nvSpPr>
          <p:cNvPr id="22" name="TextBox 29">
            <a:extLst>
              <a:ext uri="{FF2B5EF4-FFF2-40B4-BE49-F238E27FC236}">
                <a16:creationId xmlns:a16="http://schemas.microsoft.com/office/drawing/2014/main" id="{FA65B9A5-6408-949F-C726-2E964FCCC818}"/>
              </a:ext>
            </a:extLst>
          </p:cNvPr>
          <p:cNvSpPr txBox="1"/>
          <p:nvPr/>
        </p:nvSpPr>
        <p:spPr>
          <a:xfrm>
            <a:off x="6608954" y="4296080"/>
            <a:ext cx="487260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zh-CN" altLang="en-US" sz="1600" b="1" i="0" u="none" strike="noStrike" kern="0" cap="none" spc="0" normalizeH="0" baseline="0" noProof="0">
                <a:ln>
                  <a:noFill/>
                </a:ln>
                <a:solidFill>
                  <a:srgbClr val="017A59"/>
                </a:solidFill>
                <a:effectLst/>
                <a:uLnTx/>
                <a:uFillTx/>
                <a:latin typeface="Arial"/>
                <a:ea typeface="微软雅黑"/>
                <a:cs typeface="+mn-ea"/>
                <a:sym typeface="+mn-lt"/>
              </a:rPr>
              <a:t>抗菌谱相似，来法莫林抗菌活性更强</a:t>
            </a:r>
            <a:endParaRPr kumimoji="0" lang="en-US" altLang="zh-CN" sz="1600" b="1" i="0" u="none" strike="noStrike" kern="0" cap="none" spc="0" normalizeH="0" baseline="0" noProof="0">
              <a:ln>
                <a:noFill/>
              </a:ln>
              <a:solidFill>
                <a:srgbClr val="017A59"/>
              </a:solidFill>
              <a:effectLst/>
              <a:uLnTx/>
              <a:uFillTx/>
              <a:latin typeface="Arial"/>
              <a:ea typeface="微软雅黑"/>
              <a:cs typeface="+mn-ea"/>
              <a:sym typeface="+mn-lt"/>
            </a:endParaRPr>
          </a:p>
        </p:txBody>
      </p:sp>
      <p:sp>
        <p:nvSpPr>
          <p:cNvPr id="23" name="文本框 22">
            <a:extLst>
              <a:ext uri="{FF2B5EF4-FFF2-40B4-BE49-F238E27FC236}">
                <a16:creationId xmlns:a16="http://schemas.microsoft.com/office/drawing/2014/main" id="{9CC8508A-5FB8-1B3F-C538-404789884873}"/>
              </a:ext>
            </a:extLst>
          </p:cNvPr>
          <p:cNvSpPr txBox="1"/>
          <p:nvPr/>
        </p:nvSpPr>
        <p:spPr>
          <a:xfrm>
            <a:off x="6584564" y="4664185"/>
            <a:ext cx="5156023" cy="307777"/>
          </a:xfrm>
          <a:prstGeom prst="rect">
            <a:avLst/>
          </a:prstGeom>
          <a:noFill/>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zh-CN" altLang="en-US" sz="1400" b="0" i="0" u="none" strike="noStrike" kern="0" cap="none" spc="0" normalizeH="0" baseline="0" noProof="0">
                <a:ln>
                  <a:noFill/>
                </a:ln>
                <a:solidFill>
                  <a:srgbClr val="2B3A42"/>
                </a:solidFill>
                <a:effectLst/>
                <a:uLnTx/>
                <a:uFillTx/>
                <a:latin typeface="Arial"/>
                <a:ea typeface="微软雅黑"/>
                <a:cs typeface="+mn-ea"/>
                <a:sym typeface="+mn-lt"/>
              </a:rPr>
              <a:t>均覆盖常见</a:t>
            </a:r>
            <a:r>
              <a:rPr kumimoji="1" lang="en-US" altLang="zh-CN" sz="1400" b="0" i="0" u="none" strike="noStrike" kern="0" cap="none" spc="0" normalizeH="0" baseline="0" noProof="0">
                <a:ln>
                  <a:noFill/>
                </a:ln>
                <a:solidFill>
                  <a:srgbClr val="2B3A42"/>
                </a:solidFill>
                <a:effectLst/>
                <a:uLnTx/>
                <a:uFillTx/>
                <a:latin typeface="Arial"/>
                <a:ea typeface="微软雅黑"/>
                <a:cs typeface="+mn-ea"/>
                <a:sym typeface="+mn-lt"/>
              </a:rPr>
              <a:t>CAP</a:t>
            </a:r>
            <a:r>
              <a:rPr kumimoji="1" lang="zh-CN" altLang="en-US" sz="1400" b="0" i="0" u="none" strike="noStrike" kern="0" cap="none" spc="0" normalizeH="0" baseline="0" noProof="0">
                <a:ln>
                  <a:noFill/>
                </a:ln>
                <a:solidFill>
                  <a:srgbClr val="2B3A42"/>
                </a:solidFill>
                <a:effectLst/>
                <a:uLnTx/>
                <a:uFillTx/>
                <a:latin typeface="Arial"/>
                <a:ea typeface="微软雅黑"/>
                <a:cs typeface="+mn-ea"/>
                <a:sym typeface="+mn-lt"/>
              </a:rPr>
              <a:t>病原体，来法莫林的敏感率更高，</a:t>
            </a:r>
            <a:r>
              <a:rPr kumimoji="1" lang="en-US" altLang="zh-CN" sz="1400" b="0" i="0" u="none" strike="noStrike" kern="0" cap="none" spc="0" normalizeH="0" baseline="0" noProof="0">
                <a:ln>
                  <a:noFill/>
                </a:ln>
                <a:solidFill>
                  <a:srgbClr val="2B3A42"/>
                </a:solidFill>
                <a:effectLst/>
                <a:uLnTx/>
                <a:uFillTx/>
                <a:latin typeface="微软雅黑"/>
                <a:ea typeface="微软雅黑"/>
                <a:cs typeface="+mn-ea"/>
                <a:sym typeface="+mn-lt"/>
              </a:rPr>
              <a:t>MIC</a:t>
            </a:r>
            <a:r>
              <a:rPr kumimoji="1" lang="zh-CN" altLang="en-US" sz="1400" b="0" i="0" u="none" strike="noStrike" kern="0" cap="none" spc="0" normalizeH="0" baseline="0" noProof="0">
                <a:ln>
                  <a:noFill/>
                </a:ln>
                <a:solidFill>
                  <a:srgbClr val="2B3A42"/>
                </a:solidFill>
                <a:effectLst/>
                <a:uLnTx/>
                <a:uFillTx/>
                <a:latin typeface="微软雅黑"/>
                <a:ea typeface="微软雅黑"/>
                <a:cs typeface="+mn-ea"/>
                <a:sym typeface="+mn-lt"/>
              </a:rPr>
              <a:t>更低</a:t>
            </a:r>
            <a:r>
              <a:rPr kumimoji="0" lang="en-US" altLang="zh-CN" sz="1400" b="0" i="0" u="none" strike="noStrike" kern="1200" cap="none" spc="0" normalizeH="0" baseline="30000" noProof="0">
                <a:ln>
                  <a:noFill/>
                </a:ln>
                <a:solidFill>
                  <a:srgbClr val="2B3A42">
                    <a:lumMod val="95000"/>
                    <a:lumOff val="5000"/>
                  </a:srgbClr>
                </a:solidFill>
                <a:effectLst/>
                <a:uLnTx/>
                <a:uFillTx/>
                <a:latin typeface="微软雅黑"/>
                <a:ea typeface="微软雅黑"/>
                <a:cs typeface="+mn-cs"/>
              </a:rPr>
              <a:t>3</a:t>
            </a:r>
            <a:endParaRPr kumimoji="1" lang="en-US" altLang="zh-CN" sz="1400" b="0" i="0" u="none" strike="noStrike" kern="0" cap="none" spc="0" normalizeH="0" baseline="0" noProof="0">
              <a:ln>
                <a:noFill/>
              </a:ln>
              <a:solidFill>
                <a:srgbClr val="2B3A42"/>
              </a:solidFill>
              <a:effectLst/>
              <a:uLnTx/>
              <a:uFillTx/>
              <a:latin typeface="Arial"/>
              <a:ea typeface="微软雅黑"/>
              <a:cs typeface="+mn-ea"/>
              <a:sym typeface="+mn-lt"/>
            </a:endParaRPr>
          </a:p>
        </p:txBody>
      </p:sp>
      <p:sp>
        <p:nvSpPr>
          <p:cNvPr id="24" name="Rectangle 95">
            <a:extLst>
              <a:ext uri="{FF2B5EF4-FFF2-40B4-BE49-F238E27FC236}">
                <a16:creationId xmlns:a16="http://schemas.microsoft.com/office/drawing/2014/main" id="{0FDE4640-BE8B-40E6-F987-3341119349DF}"/>
              </a:ext>
            </a:extLst>
          </p:cNvPr>
          <p:cNvSpPr/>
          <p:nvPr/>
        </p:nvSpPr>
        <p:spPr>
          <a:xfrm>
            <a:off x="6187300" y="5022672"/>
            <a:ext cx="288000" cy="288000"/>
          </a:xfrm>
          <a:prstGeom prst="rect">
            <a:avLst/>
          </a:prstGeom>
          <a:solidFill>
            <a:schemeClr val="accent1"/>
          </a:solidFill>
          <a:ln w="19050" cap="flat" cmpd="sng" algn="ctr">
            <a:solidFill>
              <a:srgbClr val="FFFFFF"/>
            </a:solidFill>
            <a:prstDash val="solid"/>
            <a:miter lim="800000"/>
          </a:ln>
          <a:effectLst>
            <a:outerShdw blurRad="50800" dist="38100" dir="2700000" algn="tl" rotWithShape="0">
              <a:prstClr val="black">
                <a:alpha val="40000"/>
              </a:prstClr>
            </a:outerShdw>
          </a:effectLst>
        </p:spPr>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0" cap="none" spc="0" normalizeH="0" baseline="0" noProof="0">
                <a:ln>
                  <a:noFill/>
                </a:ln>
                <a:solidFill>
                  <a:srgbClr val="FFFFFF"/>
                </a:solidFill>
                <a:effectLst/>
                <a:uLnTx/>
                <a:uFillTx/>
                <a:latin typeface="Arial"/>
                <a:ea typeface="微软雅黑"/>
                <a:cs typeface="+mn-ea"/>
                <a:sym typeface="+mn-lt"/>
              </a:rPr>
              <a:t>3</a:t>
            </a:r>
          </a:p>
        </p:txBody>
      </p:sp>
      <p:sp>
        <p:nvSpPr>
          <p:cNvPr id="28" name="TextBox 29">
            <a:extLst>
              <a:ext uri="{FF2B5EF4-FFF2-40B4-BE49-F238E27FC236}">
                <a16:creationId xmlns:a16="http://schemas.microsoft.com/office/drawing/2014/main" id="{7FAAFE4E-C57B-E918-D96B-22C2746C7A20}"/>
              </a:ext>
            </a:extLst>
          </p:cNvPr>
          <p:cNvSpPr txBox="1"/>
          <p:nvPr/>
        </p:nvSpPr>
        <p:spPr>
          <a:xfrm>
            <a:off x="6613507" y="5009203"/>
            <a:ext cx="5032611" cy="351250"/>
          </a:xfrm>
          <a:prstGeom prst="rect">
            <a:avLst/>
          </a:prstGeom>
          <a:noFill/>
        </p:spPr>
        <p:txBody>
          <a:bodyPr wrap="square"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zh-CN" altLang="en-US" sz="1600" b="1" i="0" u="none" strike="noStrike" kern="0" cap="none" spc="0" normalizeH="0" baseline="0" noProof="0">
                <a:ln>
                  <a:noFill/>
                </a:ln>
                <a:solidFill>
                  <a:srgbClr val="017A59"/>
                </a:solidFill>
                <a:effectLst/>
                <a:uLnTx/>
                <a:uFillTx/>
                <a:latin typeface="Arial"/>
                <a:ea typeface="微软雅黑"/>
                <a:cs typeface="+mn-ea"/>
                <a:sym typeface="+mn-lt"/>
              </a:rPr>
              <a:t>均被多个指南</a:t>
            </a:r>
            <a:r>
              <a:rPr kumimoji="0" lang="en-US" altLang="zh-CN" sz="1600" b="1" i="0" u="none" strike="noStrike" kern="0" cap="none" spc="0" normalizeH="0" baseline="0" noProof="0">
                <a:ln>
                  <a:noFill/>
                </a:ln>
                <a:solidFill>
                  <a:srgbClr val="017A59"/>
                </a:solidFill>
                <a:effectLst/>
                <a:uLnTx/>
                <a:uFillTx/>
                <a:latin typeface="Arial"/>
                <a:ea typeface="微软雅黑"/>
                <a:cs typeface="+mn-ea"/>
                <a:sym typeface="+mn-lt"/>
              </a:rPr>
              <a:t>/</a:t>
            </a:r>
            <a:r>
              <a:rPr kumimoji="0" lang="zh-CN" altLang="en-US" sz="1600" b="1" i="0" u="none" strike="noStrike" kern="0" cap="none" spc="0" normalizeH="0" baseline="0" noProof="0">
                <a:ln>
                  <a:noFill/>
                </a:ln>
                <a:solidFill>
                  <a:srgbClr val="017A59"/>
                </a:solidFill>
                <a:effectLst/>
                <a:uLnTx/>
                <a:uFillTx/>
                <a:latin typeface="Arial"/>
                <a:ea typeface="微软雅黑"/>
                <a:cs typeface="+mn-ea"/>
                <a:sym typeface="+mn-lt"/>
              </a:rPr>
              <a:t>共识广泛推荐</a:t>
            </a:r>
            <a:endParaRPr kumimoji="0" lang="en-US" altLang="zh-CN" sz="1600" b="1" i="0" u="none" strike="noStrike" kern="0" cap="none" spc="0" normalizeH="0" baseline="0" noProof="0">
              <a:ln>
                <a:noFill/>
              </a:ln>
              <a:solidFill>
                <a:srgbClr val="017A59"/>
              </a:solidFill>
              <a:effectLst/>
              <a:uLnTx/>
              <a:uFillTx/>
              <a:latin typeface="Arial"/>
              <a:ea typeface="微软雅黑"/>
              <a:cs typeface="+mn-ea"/>
              <a:sym typeface="+mn-lt"/>
            </a:endParaRPr>
          </a:p>
        </p:txBody>
      </p:sp>
      <p:sp>
        <p:nvSpPr>
          <p:cNvPr id="29" name="Rectangle 95">
            <a:extLst>
              <a:ext uri="{FF2B5EF4-FFF2-40B4-BE49-F238E27FC236}">
                <a16:creationId xmlns:a16="http://schemas.microsoft.com/office/drawing/2014/main" id="{EDBD962E-BDE5-827F-3CFB-02E043F29BA6}"/>
              </a:ext>
            </a:extLst>
          </p:cNvPr>
          <p:cNvSpPr/>
          <p:nvPr/>
        </p:nvSpPr>
        <p:spPr>
          <a:xfrm>
            <a:off x="6186238" y="5436102"/>
            <a:ext cx="288000" cy="288000"/>
          </a:xfrm>
          <a:prstGeom prst="rect">
            <a:avLst/>
          </a:prstGeom>
          <a:solidFill>
            <a:schemeClr val="accent1"/>
          </a:solidFill>
          <a:ln w="19050" cap="flat" cmpd="sng" algn="ctr">
            <a:solidFill>
              <a:srgbClr val="FFFFFF"/>
            </a:solidFill>
            <a:prstDash val="solid"/>
            <a:miter lim="800000"/>
          </a:ln>
          <a:effectLst>
            <a:outerShdw blurRad="50800" dist="38100" dir="2700000" algn="tl" rotWithShape="0">
              <a:prstClr val="black">
                <a:alpha val="40000"/>
              </a:prstClr>
            </a:outerShdw>
          </a:effectLst>
        </p:spPr>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0" cap="none" spc="0" normalizeH="0" baseline="0" noProof="0">
                <a:ln>
                  <a:noFill/>
                </a:ln>
                <a:solidFill>
                  <a:srgbClr val="FFFFFF"/>
                </a:solidFill>
                <a:effectLst/>
                <a:uLnTx/>
                <a:uFillTx/>
                <a:latin typeface="Arial"/>
                <a:ea typeface="微软雅黑"/>
                <a:cs typeface="+mn-ea"/>
                <a:sym typeface="+mn-lt"/>
              </a:rPr>
              <a:t>4</a:t>
            </a:r>
          </a:p>
        </p:txBody>
      </p:sp>
      <p:sp>
        <p:nvSpPr>
          <p:cNvPr id="30" name="TextBox 29">
            <a:extLst>
              <a:ext uri="{FF2B5EF4-FFF2-40B4-BE49-F238E27FC236}">
                <a16:creationId xmlns:a16="http://schemas.microsoft.com/office/drawing/2014/main" id="{2BF97AF0-BDF2-BCDA-EDA8-41EEBAA5BB7D}"/>
              </a:ext>
            </a:extLst>
          </p:cNvPr>
          <p:cNvSpPr txBox="1"/>
          <p:nvPr/>
        </p:nvSpPr>
        <p:spPr>
          <a:xfrm>
            <a:off x="6609744" y="5436102"/>
            <a:ext cx="5032611" cy="351250"/>
          </a:xfrm>
          <a:prstGeom prst="rect">
            <a:avLst/>
          </a:prstGeom>
          <a:noFill/>
        </p:spPr>
        <p:txBody>
          <a:bodyPr wrap="square"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zh-CN" altLang="en-US" sz="1600" b="1" i="0" u="none" strike="noStrike" kern="0" cap="none" spc="0" normalizeH="0" baseline="0" noProof="0">
                <a:ln>
                  <a:noFill/>
                </a:ln>
                <a:solidFill>
                  <a:srgbClr val="017A59"/>
                </a:solidFill>
                <a:effectLst/>
                <a:uLnTx/>
                <a:uFillTx/>
                <a:latin typeface="Arial"/>
                <a:ea typeface="微软雅黑"/>
                <a:cs typeface="+mn-ea"/>
                <a:sym typeface="+mn-lt"/>
              </a:rPr>
              <a:t>产品生命周期一致</a:t>
            </a:r>
            <a:endParaRPr kumimoji="0" lang="en-US" altLang="zh-CN" sz="1600" b="1" i="0" u="none" strike="noStrike" kern="0" cap="none" spc="0" normalizeH="0" baseline="0" noProof="0">
              <a:ln>
                <a:noFill/>
              </a:ln>
              <a:solidFill>
                <a:srgbClr val="017A59"/>
              </a:solidFill>
              <a:effectLst/>
              <a:uLnTx/>
              <a:uFillTx/>
              <a:latin typeface="Arial"/>
              <a:ea typeface="微软雅黑"/>
              <a:cs typeface="+mn-ea"/>
              <a:sym typeface="+mn-lt"/>
            </a:endParaRPr>
          </a:p>
        </p:txBody>
      </p:sp>
      <p:sp>
        <p:nvSpPr>
          <p:cNvPr id="32" name="文本框 31">
            <a:extLst>
              <a:ext uri="{FF2B5EF4-FFF2-40B4-BE49-F238E27FC236}">
                <a16:creationId xmlns:a16="http://schemas.microsoft.com/office/drawing/2014/main" id="{723D9AB1-620A-3B61-2919-577D8079903D}"/>
              </a:ext>
            </a:extLst>
          </p:cNvPr>
          <p:cNvSpPr txBox="1"/>
          <p:nvPr/>
        </p:nvSpPr>
        <p:spPr>
          <a:xfrm>
            <a:off x="6519370" y="5822203"/>
            <a:ext cx="5342312" cy="307777"/>
          </a:xfrm>
          <a:prstGeom prst="rect">
            <a:avLst/>
          </a:prstGeom>
          <a:noFill/>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zh-CN" altLang="en-US" sz="1400" b="0" i="0" u="none" strike="noStrike" kern="0" cap="none" spc="0" normalizeH="0" baseline="0" noProof="0">
                <a:ln>
                  <a:noFill/>
                </a:ln>
                <a:solidFill>
                  <a:srgbClr val="2B3A42"/>
                </a:solidFill>
                <a:effectLst/>
                <a:uLnTx/>
                <a:uFillTx/>
                <a:latin typeface="微软雅黑"/>
                <a:ea typeface="微软雅黑"/>
                <a:cs typeface="+mn-ea"/>
                <a:sym typeface="+mn-lt"/>
              </a:rPr>
              <a:t>奥马环素片剂于</a:t>
            </a:r>
            <a:r>
              <a:rPr kumimoji="1" lang="en-US" altLang="zh-CN" sz="1400" b="0" i="0" u="none" strike="noStrike" kern="0" cap="none" spc="0" normalizeH="0" baseline="0" noProof="0">
                <a:ln>
                  <a:noFill/>
                </a:ln>
                <a:solidFill>
                  <a:srgbClr val="2B3A42"/>
                </a:solidFill>
                <a:effectLst/>
                <a:uLnTx/>
                <a:uFillTx/>
                <a:latin typeface="微软雅黑"/>
                <a:ea typeface="微软雅黑"/>
                <a:cs typeface="+mn-ea"/>
                <a:sym typeface="+mn-lt"/>
              </a:rPr>
              <a:t>2023</a:t>
            </a:r>
            <a:r>
              <a:rPr kumimoji="1" lang="zh-CN" altLang="en-US" sz="1400" b="0" i="0" u="none" strike="noStrike" kern="0" cap="none" spc="0" normalizeH="0" baseline="0" noProof="0">
                <a:ln>
                  <a:noFill/>
                </a:ln>
                <a:solidFill>
                  <a:srgbClr val="2B3A42"/>
                </a:solidFill>
                <a:effectLst/>
                <a:uLnTx/>
                <a:uFillTx/>
                <a:latin typeface="微软雅黑"/>
                <a:ea typeface="微软雅黑"/>
                <a:cs typeface="+mn-ea"/>
                <a:sym typeface="+mn-lt"/>
              </a:rPr>
              <a:t>年谈判准入医保</a:t>
            </a:r>
            <a:endParaRPr kumimoji="1" lang="en-US" altLang="zh-CN" sz="1400" b="0" i="0" u="none" strike="noStrike" kern="0" cap="none" spc="0" normalizeH="0" baseline="0" noProof="0">
              <a:ln>
                <a:noFill/>
              </a:ln>
              <a:solidFill>
                <a:srgbClr val="2B3A42"/>
              </a:solidFill>
              <a:effectLst/>
              <a:uLnTx/>
              <a:uFillTx/>
              <a:latin typeface="微软雅黑"/>
              <a:ea typeface="微软雅黑"/>
              <a:cs typeface="+mn-ea"/>
              <a:sym typeface="+mn-lt"/>
            </a:endParaRPr>
          </a:p>
        </p:txBody>
      </p:sp>
      <p:sp>
        <p:nvSpPr>
          <p:cNvPr id="33" name="文本框 32">
            <a:extLst>
              <a:ext uri="{FF2B5EF4-FFF2-40B4-BE49-F238E27FC236}">
                <a16:creationId xmlns:a16="http://schemas.microsoft.com/office/drawing/2014/main" id="{7DC89D83-6A7D-33EE-21A2-4E737203EE3A}"/>
              </a:ext>
            </a:extLst>
          </p:cNvPr>
          <p:cNvSpPr txBox="1"/>
          <p:nvPr/>
        </p:nvSpPr>
        <p:spPr>
          <a:xfrm>
            <a:off x="579948" y="6383239"/>
            <a:ext cx="11235962" cy="369332"/>
          </a:xfrm>
          <a:prstGeom prst="rect">
            <a:avLst/>
          </a:prstGeom>
          <a:noFill/>
        </p:spPr>
        <p:txBody>
          <a:bodyPr wrap="square" rtlCol="0">
            <a:spAutoFit/>
          </a:bodyPr>
          <a:lstStyle/>
          <a:p>
            <a:pPr lvl="0">
              <a:defRPr/>
            </a:pPr>
            <a:r>
              <a:rPr kumimoji="0" lang="zh-CN" altLang="en-US" sz="600" b="0" i="0" u="none" strike="noStrike" kern="1200" cap="none" spc="0" normalizeH="0" baseline="0" noProof="0">
                <a:ln>
                  <a:noFill/>
                </a:ln>
                <a:solidFill>
                  <a:srgbClr val="2B3A42"/>
                </a:solidFill>
                <a:effectLst/>
                <a:uLnTx/>
                <a:uFillTx/>
                <a:latin typeface="微软雅黑"/>
                <a:ea typeface="微软雅黑"/>
                <a:cs typeface="+mn-cs"/>
              </a:rPr>
              <a:t>缩略词：</a:t>
            </a:r>
            <a:r>
              <a:rPr kumimoji="0" lang="en-US" altLang="zh-CN" sz="600" b="0" i="0" u="none" strike="noStrike" kern="1200" cap="none" spc="0" normalizeH="0" baseline="0" noProof="0">
                <a:ln>
                  <a:noFill/>
                </a:ln>
                <a:solidFill>
                  <a:srgbClr val="2B3A42"/>
                </a:solidFill>
                <a:effectLst/>
                <a:uLnTx/>
                <a:uFillTx/>
                <a:latin typeface="微软雅黑"/>
                <a:ea typeface="微软雅黑"/>
                <a:cs typeface="+mn-cs"/>
              </a:rPr>
              <a:t>CAP, community-acquired pneumonia, </a:t>
            </a:r>
            <a:r>
              <a:rPr kumimoji="0" lang="zh-CN" altLang="en-US" sz="600" b="0" i="0" u="none" strike="noStrike" kern="1200" cap="none" spc="0" normalizeH="0" baseline="0" noProof="0">
                <a:ln>
                  <a:noFill/>
                </a:ln>
                <a:solidFill>
                  <a:srgbClr val="2B3A42"/>
                </a:solidFill>
                <a:effectLst/>
                <a:uLnTx/>
                <a:uFillTx/>
                <a:latin typeface="微软雅黑"/>
                <a:ea typeface="微软雅黑"/>
                <a:cs typeface="+mn-cs"/>
              </a:rPr>
              <a:t>社区获得性肺炎；</a:t>
            </a:r>
            <a:r>
              <a:rPr kumimoji="0" lang="en-US" altLang="zh-CN" sz="600" b="0" i="0" u="none" strike="noStrike" kern="1200" cap="none" spc="0" normalizeH="0" baseline="0" noProof="0">
                <a:ln>
                  <a:noFill/>
                </a:ln>
                <a:solidFill>
                  <a:srgbClr val="2B3A42"/>
                </a:solidFill>
                <a:effectLst/>
                <a:uLnTx/>
                <a:uFillTx/>
                <a:latin typeface="微软雅黑"/>
                <a:ea typeface="微软雅黑"/>
                <a:cs typeface="+mn-cs"/>
              </a:rPr>
              <a:t>FDA, Food and Drug Administration, </a:t>
            </a:r>
            <a:r>
              <a:rPr kumimoji="0" lang="zh-CN" altLang="en-US" sz="600" b="0" i="0" u="none" strike="noStrike" kern="1200" cap="none" spc="0" normalizeH="0" baseline="0" noProof="0">
                <a:ln>
                  <a:noFill/>
                </a:ln>
                <a:solidFill>
                  <a:srgbClr val="2B3A42"/>
                </a:solidFill>
                <a:effectLst/>
                <a:uLnTx/>
                <a:uFillTx/>
                <a:latin typeface="微软雅黑"/>
                <a:ea typeface="微软雅黑"/>
                <a:cs typeface="+mn-cs"/>
              </a:rPr>
              <a:t>美国食品和药物管理局</a:t>
            </a:r>
            <a:r>
              <a:rPr kumimoji="0" lang="en-US" altLang="zh-CN" sz="600" b="0" i="0" u="none" strike="noStrike" kern="1200" cap="none" spc="0" normalizeH="0" baseline="0" noProof="0">
                <a:ln>
                  <a:noFill/>
                </a:ln>
                <a:solidFill>
                  <a:srgbClr val="2B3A42"/>
                </a:solidFill>
                <a:effectLst/>
                <a:uLnTx/>
                <a:uFillTx/>
                <a:latin typeface="微软雅黑"/>
                <a:ea typeface="微软雅黑"/>
                <a:cs typeface="+mn-cs"/>
              </a:rPr>
              <a:t>; </a:t>
            </a:r>
            <a:r>
              <a:rPr lang="en-US" altLang="zh-CN" sz="600">
                <a:solidFill>
                  <a:srgbClr val="2B3A42"/>
                </a:solidFill>
                <a:latin typeface="微软雅黑"/>
              </a:rPr>
              <a:t>EMA,</a:t>
            </a:r>
            <a:r>
              <a:rPr lang="zh-CN" altLang="en-US" sz="600">
                <a:solidFill>
                  <a:srgbClr val="2B3A42"/>
                </a:solidFill>
                <a:latin typeface="微软雅黑"/>
              </a:rPr>
              <a:t> </a:t>
            </a:r>
            <a:r>
              <a:rPr lang="en-US" altLang="zh-CN" sz="600">
                <a:solidFill>
                  <a:srgbClr val="2B3A42"/>
                </a:solidFill>
                <a:latin typeface="微软雅黑"/>
              </a:rPr>
              <a:t>European Medicines Agency, </a:t>
            </a:r>
            <a:r>
              <a:rPr lang="zh-CN" altLang="en-US" sz="600">
                <a:solidFill>
                  <a:srgbClr val="2B3A42"/>
                </a:solidFill>
                <a:latin typeface="微软雅黑"/>
              </a:rPr>
              <a:t>欧洲药品管理局</a:t>
            </a:r>
            <a:endParaRPr lang="en-US" altLang="zh-CN" sz="600">
              <a:solidFill>
                <a:srgbClr val="2B3A42"/>
              </a:solidFill>
              <a:latin typeface="微软雅黑"/>
              <a:ea typeface="微软雅黑"/>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a:ln>
                  <a:noFill/>
                </a:ln>
                <a:solidFill>
                  <a:srgbClr val="2B3A42"/>
                </a:solidFill>
                <a:effectLst/>
                <a:uLnTx/>
                <a:uFillTx/>
                <a:latin typeface="微软雅黑"/>
                <a:ea typeface="微软雅黑"/>
                <a:cs typeface="+mn-cs"/>
              </a:rPr>
              <a:t>备注：</a:t>
            </a:r>
            <a:r>
              <a:rPr kumimoji="0" lang="en-US" altLang="zh-CN" sz="600" b="0" i="0" u="none" strike="noStrike" kern="1200" cap="none" spc="0" normalizeH="0" baseline="0" noProof="0">
                <a:ln>
                  <a:noFill/>
                </a:ln>
                <a:solidFill>
                  <a:srgbClr val="2B3A42"/>
                </a:solidFill>
                <a:effectLst/>
                <a:uLnTx/>
                <a:uFillTx/>
                <a:latin typeface="微软雅黑"/>
                <a:ea typeface="微软雅黑"/>
                <a:cs typeface="+mn-cs"/>
              </a:rPr>
              <a:t>*</a:t>
            </a:r>
            <a:r>
              <a:rPr kumimoji="0" lang="zh-CN" altLang="en-US" sz="600" b="0" i="0" u="none" strike="noStrike" kern="1200" cap="none" spc="0" normalizeH="0" baseline="0" noProof="0">
                <a:ln>
                  <a:noFill/>
                </a:ln>
                <a:solidFill>
                  <a:srgbClr val="2B3A42"/>
                </a:solidFill>
                <a:effectLst/>
                <a:uLnTx/>
                <a:uFillTx/>
                <a:latin typeface="微软雅黑"/>
                <a:ea typeface="微软雅黑"/>
                <a:cs typeface="+mn-cs"/>
              </a:rPr>
              <a:t>肺炎链球菌（包括多重耐药肺炎链球菌）、金黄色葡萄球菌、流感嗜血杆菌、嗜肺军团菌、肺炎支原体和肺炎衣原体</a:t>
            </a:r>
            <a:endParaRPr kumimoji="0" lang="en-US" altLang="zh-CN" sz="600" b="0" i="0" u="none" strike="noStrike" kern="1200" cap="none" spc="0" normalizeH="0" baseline="0" noProof="0">
              <a:ln>
                <a:noFill/>
              </a:ln>
              <a:solidFill>
                <a:srgbClr val="2B3A42"/>
              </a:solidFill>
              <a:effectLst/>
              <a:uLnTx/>
              <a:uFillTx/>
              <a:latin typeface="微软雅黑"/>
              <a:ea typeface="微软雅黑"/>
              <a:cs typeface="+mn-cs"/>
            </a:endParaRPr>
          </a:p>
          <a:p>
            <a:pPr lvl="0">
              <a:defRPr/>
            </a:pPr>
            <a:r>
              <a:rPr kumimoji="0" lang="zh-CN" altLang="en-US" sz="600" b="0" i="0" u="none" strike="noStrike" kern="1200" cap="none" spc="0" normalizeH="0" baseline="0" noProof="0">
                <a:ln>
                  <a:noFill/>
                </a:ln>
                <a:solidFill>
                  <a:srgbClr val="2B3A42"/>
                </a:solidFill>
                <a:effectLst/>
                <a:uLnTx/>
                <a:uFillTx/>
                <a:latin typeface="微软雅黑"/>
                <a:ea typeface="微软雅黑"/>
                <a:cs typeface="+mn-cs"/>
              </a:rPr>
              <a:t>来源</a:t>
            </a:r>
            <a:r>
              <a:rPr kumimoji="0" lang="en-US" altLang="zh-CN" sz="600" b="0" i="0" u="none" strike="noStrike" kern="1200" cap="none" spc="0" normalizeH="0" baseline="0" noProof="0">
                <a:ln>
                  <a:noFill/>
                </a:ln>
                <a:solidFill>
                  <a:srgbClr val="2B3A42"/>
                </a:solidFill>
                <a:effectLst/>
                <a:uLnTx/>
                <a:uFillTx/>
                <a:latin typeface="微软雅黑"/>
                <a:ea typeface="微软雅黑"/>
                <a:cs typeface="+mn-cs"/>
              </a:rPr>
              <a:t>: 1.</a:t>
            </a:r>
            <a:r>
              <a:rPr lang="zh-CN" altLang="en-US" sz="600">
                <a:solidFill>
                  <a:srgbClr val="2B3A42"/>
                </a:solidFill>
                <a:latin typeface="微软雅黑"/>
              </a:rPr>
              <a:t>醋酸来法莫林片说明书</a:t>
            </a:r>
            <a:r>
              <a:rPr kumimoji="0" lang="en-US" altLang="zh-CN" sz="600" b="0" i="0" u="none" strike="noStrike" kern="1200" cap="none" spc="0" normalizeH="0" baseline="0" noProof="0">
                <a:ln>
                  <a:noFill/>
                </a:ln>
                <a:solidFill>
                  <a:srgbClr val="2B3A42"/>
                </a:solidFill>
                <a:effectLst/>
                <a:uLnTx/>
                <a:uFillTx/>
                <a:latin typeface="微软雅黑"/>
                <a:ea typeface="微软雅黑"/>
                <a:cs typeface="+mn-cs"/>
              </a:rPr>
              <a:t>; 2. </a:t>
            </a:r>
            <a:r>
              <a:rPr kumimoji="0" lang="zh-CN" altLang="en-US" sz="600" b="0" i="0" u="none" strike="noStrike" kern="1200" cap="none" spc="0" normalizeH="0" baseline="0" noProof="0">
                <a:ln>
                  <a:noFill/>
                </a:ln>
                <a:solidFill>
                  <a:srgbClr val="2B3A42"/>
                </a:solidFill>
                <a:effectLst/>
                <a:uLnTx/>
                <a:uFillTx/>
                <a:latin typeface="微软雅黑"/>
                <a:ea typeface="微软雅黑"/>
                <a:cs typeface="+mn-cs"/>
              </a:rPr>
              <a:t>苏佳纯，黄海辉</a:t>
            </a:r>
            <a:r>
              <a:rPr kumimoji="0" lang="en-US" altLang="zh-CN" sz="600" b="0" i="0" u="none" strike="noStrike" kern="1200" cap="none" spc="0" normalizeH="0" baseline="0" noProof="0">
                <a:ln>
                  <a:noFill/>
                </a:ln>
                <a:solidFill>
                  <a:srgbClr val="2B3A42"/>
                </a:solidFill>
                <a:effectLst/>
                <a:uLnTx/>
                <a:uFillTx/>
                <a:latin typeface="微软雅黑"/>
                <a:ea typeface="微软雅黑"/>
                <a:cs typeface="+mn-cs"/>
              </a:rPr>
              <a:t>. </a:t>
            </a:r>
            <a:r>
              <a:rPr kumimoji="0" lang="zh-CN" altLang="en-US" sz="600" b="0" i="0" u="none" strike="noStrike" kern="1200" cap="none" spc="0" normalizeH="0" baseline="0" noProof="0">
                <a:ln>
                  <a:noFill/>
                </a:ln>
                <a:solidFill>
                  <a:srgbClr val="2B3A42"/>
                </a:solidFill>
                <a:effectLst/>
                <a:uLnTx/>
                <a:uFillTx/>
                <a:latin typeface="微软雅黑"/>
                <a:ea typeface="微软雅黑"/>
                <a:cs typeface="+mn-cs"/>
              </a:rPr>
              <a:t>中国感染与化疗杂志</a:t>
            </a:r>
            <a:r>
              <a:rPr kumimoji="0" lang="en-US" altLang="zh-CN" sz="600" b="0" i="0" u="none" strike="noStrike" kern="1200" cap="none" spc="0" normalizeH="0" baseline="0" noProof="0">
                <a:ln>
                  <a:noFill/>
                </a:ln>
                <a:solidFill>
                  <a:srgbClr val="2B3A42"/>
                </a:solidFill>
                <a:effectLst/>
                <a:uLnTx/>
                <a:uFillTx/>
                <a:latin typeface="微软雅黑"/>
                <a:ea typeface="微软雅黑"/>
                <a:cs typeface="+mn-cs"/>
              </a:rPr>
              <a:t>, 2025, 25(2): 233-240. 3. Ding, L., et al. Antimicrobial activity of </a:t>
            </a:r>
            <a:r>
              <a:rPr kumimoji="0" lang="en-US" altLang="zh-CN" sz="600" b="0" i="0" u="none" strike="noStrike" kern="1200" cap="none" spc="0" normalizeH="0" baseline="0" noProof="0" err="1">
                <a:ln>
                  <a:noFill/>
                </a:ln>
                <a:solidFill>
                  <a:srgbClr val="2B3A42"/>
                </a:solidFill>
                <a:effectLst/>
                <a:uLnTx/>
                <a:uFillTx/>
                <a:latin typeface="微软雅黑"/>
                <a:ea typeface="微软雅黑"/>
                <a:cs typeface="+mn-cs"/>
              </a:rPr>
              <a:t>lefamulin</a:t>
            </a:r>
            <a:r>
              <a:rPr kumimoji="0" lang="en-US" altLang="zh-CN" sz="600" b="0" i="0" u="none" strike="noStrike" kern="1200" cap="none" spc="0" normalizeH="0" baseline="0" noProof="0">
                <a:ln>
                  <a:noFill/>
                </a:ln>
                <a:solidFill>
                  <a:srgbClr val="2B3A42"/>
                </a:solidFill>
                <a:effectLst/>
                <a:uLnTx/>
                <a:uFillTx/>
                <a:latin typeface="微软雅黑"/>
                <a:ea typeface="微软雅黑"/>
                <a:cs typeface="+mn-cs"/>
              </a:rPr>
              <a:t> against pathogens most commonly causing community-acquired pneumonia. </a:t>
            </a:r>
            <a:r>
              <a:rPr kumimoji="0" lang="en-US" altLang="zh-CN" sz="600" b="0" i="0" u="none" strike="noStrike" kern="1200" cap="none" spc="0" normalizeH="0" baseline="0" noProof="0" err="1">
                <a:ln>
                  <a:noFill/>
                </a:ln>
                <a:solidFill>
                  <a:srgbClr val="2B3A42"/>
                </a:solidFill>
                <a:effectLst/>
                <a:uLnTx/>
                <a:uFillTx/>
                <a:latin typeface="微软雅黑"/>
                <a:ea typeface="微软雅黑"/>
                <a:cs typeface="+mn-cs"/>
              </a:rPr>
              <a:t>Eur</a:t>
            </a:r>
            <a:r>
              <a:rPr kumimoji="0" lang="en-US" altLang="zh-CN" sz="600" b="0" i="0" u="none" strike="noStrike" kern="1200" cap="none" spc="0" normalizeH="0" baseline="0" noProof="0">
                <a:ln>
                  <a:noFill/>
                </a:ln>
                <a:solidFill>
                  <a:srgbClr val="2B3A42"/>
                </a:solidFill>
                <a:effectLst/>
                <a:uLnTx/>
                <a:uFillTx/>
                <a:latin typeface="微软雅黑"/>
                <a:ea typeface="微软雅黑"/>
                <a:cs typeface="+mn-cs"/>
              </a:rPr>
              <a:t> J Clin </a:t>
            </a:r>
            <a:r>
              <a:rPr kumimoji="0" lang="en-US" altLang="zh-CN" sz="600" b="0" i="0" u="none" strike="noStrike" kern="1200" cap="none" spc="0" normalizeH="0" baseline="0" noProof="0" err="1">
                <a:ln>
                  <a:noFill/>
                </a:ln>
                <a:solidFill>
                  <a:srgbClr val="2B3A42"/>
                </a:solidFill>
                <a:effectLst/>
                <a:uLnTx/>
                <a:uFillTx/>
                <a:latin typeface="微软雅黑"/>
                <a:ea typeface="微软雅黑"/>
                <a:cs typeface="+mn-cs"/>
              </a:rPr>
              <a:t>Microbiol</a:t>
            </a:r>
            <a:r>
              <a:rPr kumimoji="0" lang="en-US" altLang="zh-CN" sz="600" b="0" i="0" u="none" strike="noStrike" kern="1200" cap="none" spc="0" normalizeH="0" baseline="0" noProof="0">
                <a:ln>
                  <a:noFill/>
                </a:ln>
                <a:solidFill>
                  <a:srgbClr val="2B3A42"/>
                </a:solidFill>
                <a:effectLst/>
                <a:uLnTx/>
                <a:uFillTx/>
                <a:latin typeface="微软雅黑"/>
                <a:ea typeface="微软雅黑"/>
                <a:cs typeface="+mn-cs"/>
              </a:rPr>
              <a:t> Infect Dis (2025)</a:t>
            </a:r>
          </a:p>
        </p:txBody>
      </p:sp>
      <p:grpSp>
        <p:nvGrpSpPr>
          <p:cNvPr id="26" name="Group 106">
            <a:extLst>
              <a:ext uri="{FF2B5EF4-FFF2-40B4-BE49-F238E27FC236}">
                <a16:creationId xmlns:a16="http://schemas.microsoft.com/office/drawing/2014/main" id="{FC25C728-AD54-B186-E2B3-D4581AD49E68}"/>
              </a:ext>
            </a:extLst>
          </p:cNvPr>
          <p:cNvGrpSpPr/>
          <p:nvPr/>
        </p:nvGrpSpPr>
        <p:grpSpPr>
          <a:xfrm rot="16200000">
            <a:off x="5459192" y="1909293"/>
            <a:ext cx="442402" cy="266174"/>
            <a:chOff x="5846287" y="2473088"/>
            <a:chExt cx="356353" cy="217391"/>
          </a:xfrm>
          <a:effectLst>
            <a:outerShdw blurRad="50800" dist="38100" dir="2700000" algn="tl" rotWithShape="0">
              <a:prstClr val="black">
                <a:alpha val="40000"/>
              </a:prstClr>
            </a:outerShdw>
          </a:effectLst>
        </p:grpSpPr>
        <p:sp>
          <p:nvSpPr>
            <p:cNvPr id="27" name="Arrow: Chevron 107">
              <a:extLst>
                <a:ext uri="{FF2B5EF4-FFF2-40B4-BE49-F238E27FC236}">
                  <a16:creationId xmlns:a16="http://schemas.microsoft.com/office/drawing/2014/main" id="{AD69EE8C-6392-6070-C9AF-5FFBEACADCA2}"/>
                </a:ext>
              </a:extLst>
            </p:cNvPr>
            <p:cNvSpPr/>
            <p:nvPr/>
          </p:nvSpPr>
          <p:spPr>
            <a:xfrm rot="5400000">
              <a:off x="5951857" y="2439695"/>
              <a:ext cx="145214" cy="356353"/>
            </a:xfrm>
            <a:prstGeom prst="chevron">
              <a:avLst/>
            </a:prstGeom>
            <a:solidFill>
              <a:schemeClr val="accent2">
                <a:lumMod val="75000"/>
              </a:schemeClr>
            </a:solidFill>
          </p:spPr>
          <p:txBody>
            <a:bodyPr wrap="square" lIns="0" tIns="0" rIns="0" bIns="0" rtlCol="0" anchor="ct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19" b="0" i="0" u="none" strike="noStrike" kern="1200" cap="none" spc="0" normalizeH="0" baseline="0" noProof="0">
                <a:ln>
                  <a:noFill/>
                </a:ln>
                <a:solidFill>
                  <a:srgbClr val="000000"/>
                </a:solidFill>
                <a:effectLst/>
                <a:uLnTx/>
                <a:uFillTx/>
                <a:latin typeface="Arial"/>
                <a:ea typeface="微软雅黑"/>
                <a:cs typeface="+mn-ea"/>
                <a:sym typeface="+mn-lt"/>
              </a:endParaRPr>
            </a:p>
          </p:txBody>
        </p:sp>
        <p:sp>
          <p:nvSpPr>
            <p:cNvPr id="34" name="Arrow: Chevron 108">
              <a:extLst>
                <a:ext uri="{FF2B5EF4-FFF2-40B4-BE49-F238E27FC236}">
                  <a16:creationId xmlns:a16="http://schemas.microsoft.com/office/drawing/2014/main" id="{206FDBCF-E767-93BD-B6C7-580B2017A4E0}"/>
                </a:ext>
              </a:extLst>
            </p:cNvPr>
            <p:cNvSpPr/>
            <p:nvPr/>
          </p:nvSpPr>
          <p:spPr>
            <a:xfrm rot="5400000">
              <a:off x="5958339" y="2400965"/>
              <a:ext cx="132250" cy="276496"/>
            </a:xfrm>
            <a:prstGeom prst="chevron">
              <a:avLst/>
            </a:prstGeom>
            <a:solidFill>
              <a:srgbClr val="EAEFF7"/>
            </a:solidFill>
          </p:spPr>
          <p:txBody>
            <a:bodyPr wrap="square" lIns="0" tIns="0" rIns="0" bIns="0" rtlCol="0" anchor="ct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19" b="0" i="0" u="none" strike="noStrike" kern="1200" cap="none" spc="0" normalizeH="0" baseline="0" noProof="0">
                <a:ln>
                  <a:noFill/>
                </a:ln>
                <a:solidFill>
                  <a:srgbClr val="000000"/>
                </a:solidFill>
                <a:effectLst/>
                <a:uLnTx/>
                <a:uFillTx/>
                <a:latin typeface="Arial"/>
                <a:ea typeface="微软雅黑"/>
                <a:cs typeface="+mn-ea"/>
                <a:sym typeface="+mn-lt"/>
              </a:endParaRPr>
            </a:p>
          </p:txBody>
        </p:sp>
      </p:grpSp>
      <p:sp>
        <p:nvSpPr>
          <p:cNvPr id="39" name="object 4">
            <a:extLst>
              <a:ext uri="{FF2B5EF4-FFF2-40B4-BE49-F238E27FC236}">
                <a16:creationId xmlns:a16="http://schemas.microsoft.com/office/drawing/2014/main" id="{8014F415-077A-D6E2-990A-7295CF8F22CB}"/>
              </a:ext>
            </a:extLst>
          </p:cNvPr>
          <p:cNvSpPr/>
          <p:nvPr/>
        </p:nvSpPr>
        <p:spPr>
          <a:xfrm>
            <a:off x="11761966" y="6474715"/>
            <a:ext cx="306821" cy="310467"/>
          </a:xfrm>
          <a:custGeom>
            <a:avLst/>
            <a:gdLst/>
            <a:ahLst/>
            <a:cxnLst/>
            <a:rect l="l" t="t" r="r" b="b"/>
            <a:pathLst>
              <a:path w="374015" h="378459">
                <a:moveTo>
                  <a:pt x="0" y="378374"/>
                </a:moveTo>
                <a:lnTo>
                  <a:pt x="0" y="189187"/>
                </a:lnTo>
                <a:lnTo>
                  <a:pt x="6703" y="138834"/>
                </a:lnTo>
                <a:lnTo>
                  <a:pt x="25613" y="93624"/>
                </a:lnTo>
                <a:lnTo>
                  <a:pt x="54929" y="55347"/>
                </a:lnTo>
                <a:lnTo>
                  <a:pt x="92849" y="25791"/>
                </a:lnTo>
                <a:lnTo>
                  <a:pt x="137572" y="6746"/>
                </a:lnTo>
                <a:lnTo>
                  <a:pt x="187299" y="0"/>
                </a:lnTo>
                <a:lnTo>
                  <a:pt x="236966" y="6801"/>
                </a:lnTo>
                <a:lnTo>
                  <a:pt x="281541" y="25970"/>
                </a:lnTo>
                <a:lnTo>
                  <a:pt x="319269" y="55649"/>
                </a:lnTo>
                <a:lnTo>
                  <a:pt x="348392" y="93982"/>
                </a:lnTo>
                <a:lnTo>
                  <a:pt x="367154" y="139113"/>
                </a:lnTo>
                <a:lnTo>
                  <a:pt x="373798" y="189187"/>
                </a:lnTo>
                <a:lnTo>
                  <a:pt x="367154" y="239204"/>
                </a:lnTo>
                <a:lnTo>
                  <a:pt x="348392" y="284213"/>
                </a:lnTo>
                <a:lnTo>
                  <a:pt x="319269" y="322423"/>
                </a:lnTo>
                <a:lnTo>
                  <a:pt x="281541" y="352046"/>
                </a:lnTo>
                <a:lnTo>
                  <a:pt x="236966" y="371292"/>
                </a:lnTo>
                <a:lnTo>
                  <a:pt x="187299" y="378374"/>
                </a:lnTo>
                <a:lnTo>
                  <a:pt x="0" y="378374"/>
                </a:lnTo>
                <a:close/>
              </a:path>
            </a:pathLst>
          </a:custGeom>
          <a:noFill/>
        </p:spPr>
        <p:txBody>
          <a:bodyPr wrap="square"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a:solidFill>
                  <a:srgbClr val="2B3A42"/>
                </a:solidFill>
                <a:latin typeface="Arial"/>
                <a:ea typeface="微软雅黑"/>
                <a:cs typeface="+mn-ea"/>
                <a:sym typeface="+mn-lt"/>
              </a:rPr>
              <a:t>1</a:t>
            </a:r>
            <a:endParaRPr kumimoji="0" sz="1200" b="1" i="0" u="none" strike="noStrike" kern="1200" cap="none" spc="0" normalizeH="0" baseline="0" noProof="0">
              <a:ln>
                <a:noFill/>
              </a:ln>
              <a:solidFill>
                <a:srgbClr val="2B3A42"/>
              </a:solidFill>
              <a:effectLst/>
              <a:uLnTx/>
              <a:uFillTx/>
              <a:latin typeface="Arial"/>
              <a:ea typeface="微软雅黑"/>
              <a:cs typeface="+mn-ea"/>
              <a:sym typeface="+mn-lt"/>
            </a:endParaRPr>
          </a:p>
        </p:txBody>
      </p:sp>
      <p:grpSp>
        <p:nvGrpSpPr>
          <p:cNvPr id="4" name="Group 21">
            <a:extLst>
              <a:ext uri="{FF2B5EF4-FFF2-40B4-BE49-F238E27FC236}">
                <a16:creationId xmlns:a16="http://schemas.microsoft.com/office/drawing/2014/main" id="{4C367A69-FEB1-52D1-64CC-3FF2FBB7A8F9}"/>
              </a:ext>
            </a:extLst>
          </p:cNvPr>
          <p:cNvGrpSpPr/>
          <p:nvPr/>
        </p:nvGrpSpPr>
        <p:grpSpPr>
          <a:xfrm>
            <a:off x="5942212" y="1312096"/>
            <a:ext cx="5819754" cy="1771644"/>
            <a:chOff x="803576" y="2132995"/>
            <a:chExt cx="5774159" cy="739856"/>
          </a:xfrm>
        </p:grpSpPr>
        <p:sp>
          <p:nvSpPr>
            <p:cNvPr id="6" name="object 25">
              <a:extLst>
                <a:ext uri="{FF2B5EF4-FFF2-40B4-BE49-F238E27FC236}">
                  <a16:creationId xmlns:a16="http://schemas.microsoft.com/office/drawing/2014/main" id="{A5183784-2F68-D92B-DD5F-193A14D7B568}"/>
                </a:ext>
              </a:extLst>
            </p:cNvPr>
            <p:cNvSpPr txBox="1"/>
            <p:nvPr/>
          </p:nvSpPr>
          <p:spPr>
            <a:xfrm>
              <a:off x="803576" y="2140791"/>
              <a:ext cx="5774159" cy="732060"/>
            </a:xfrm>
            <a:prstGeom prst="rect">
              <a:avLst/>
            </a:prstGeom>
            <a:solidFill>
              <a:schemeClr val="accent3">
                <a:lumMod val="20000"/>
                <a:lumOff val="80000"/>
              </a:schemeClr>
            </a:solidFill>
          </p:spPr>
          <p:txBody>
            <a:bodyPr vert="horz" wrap="square" lIns="182880" tIns="0" rIns="182880" bIns="0" rtlCol="0" anchor="ctr">
              <a:noAutofit/>
            </a:bodyPr>
            <a:lstStyle/>
            <a:p>
              <a:pPr marL="285750" marR="0" lvl="0" indent="-285750" algn="l" defTabSz="914400" rtl="0" eaLnBrk="1" fontAlgn="auto" latinLnBrk="0" hangingPunct="1">
                <a:lnSpc>
                  <a:spcPct val="100000"/>
                </a:lnSpc>
                <a:spcBef>
                  <a:spcPts val="600"/>
                </a:spcBef>
                <a:spcAft>
                  <a:spcPts val="300"/>
                </a:spcAft>
                <a:buClrTx/>
                <a:buSzTx/>
                <a:buFont typeface="Wingdings" panose="05000000000000000000" pitchFamily="2" charset="2"/>
                <a:buChar char="q"/>
                <a:tabLst/>
                <a:defRPr/>
              </a:pP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突破性</a:t>
              </a:r>
              <a:r>
                <a:rPr kumimoji="0" lang="zh-CN" altLang="en-US" sz="1400" b="1" i="0" u="none" strike="noStrike" kern="1200" cap="none" spc="0" normalizeH="0" baseline="0" noProof="0">
                  <a:ln>
                    <a:noFill/>
                  </a:ln>
                  <a:solidFill>
                    <a:srgbClr val="C00000"/>
                  </a:solidFill>
                  <a:effectLst/>
                  <a:uLnTx/>
                  <a:uFillTx/>
                  <a:latin typeface="Arial"/>
                  <a:ea typeface="微软雅黑"/>
                  <a:cs typeface="+mn-ea"/>
                  <a:sym typeface="+mn-lt"/>
                </a:rPr>
                <a:t>开创全新类别</a:t>
              </a:r>
              <a:r>
                <a:rPr lang="zh-CN" altLang="en-US" sz="1400" b="1">
                  <a:solidFill>
                    <a:srgbClr val="2B3A42">
                      <a:lumMod val="50000"/>
                    </a:srgbClr>
                  </a:solidFill>
                  <a:latin typeface="Arial"/>
                  <a:ea typeface="微软雅黑"/>
                  <a:cs typeface="+mn-ea"/>
                  <a:sym typeface="+mn-lt"/>
                </a:rPr>
                <a:t>：近</a:t>
              </a:r>
              <a:r>
                <a:rPr lang="en-US" altLang="zh-CN" sz="1400" b="1">
                  <a:solidFill>
                    <a:srgbClr val="2B3A42">
                      <a:lumMod val="50000"/>
                    </a:srgbClr>
                  </a:solidFill>
                  <a:latin typeface="Arial"/>
                  <a:ea typeface="微软雅黑"/>
                  <a:cs typeface="+mn-ea"/>
                  <a:sym typeface="+mn-lt"/>
                </a:rPr>
                <a:t>20</a:t>
              </a:r>
              <a:r>
                <a:rPr lang="zh-CN" altLang="en-US" sz="1400" b="1">
                  <a:solidFill>
                    <a:srgbClr val="2B3A42">
                      <a:lumMod val="50000"/>
                    </a:srgbClr>
                  </a:solidFill>
                  <a:latin typeface="Arial"/>
                  <a:ea typeface="微软雅黑"/>
                  <a:cs typeface="+mn-ea"/>
                  <a:sym typeface="+mn-lt"/>
                </a:rPr>
                <a:t>年来</a:t>
              </a:r>
              <a:r>
                <a:rPr kumimoji="0" lang="zh-CN" altLang="en-US" sz="1400" b="1" i="0" u="none" strike="noStrike" kern="1200" cap="none" spc="0" normalizeH="0" baseline="0" noProof="0">
                  <a:ln>
                    <a:noFill/>
                  </a:ln>
                  <a:solidFill>
                    <a:srgbClr val="C00000"/>
                  </a:solidFill>
                  <a:effectLst/>
                  <a:uLnTx/>
                  <a:uFillTx/>
                  <a:latin typeface="Arial"/>
                  <a:ea typeface="微软雅黑"/>
                  <a:cs typeface="+mn-ea"/>
                  <a:sym typeface="+mn-lt"/>
                </a:rPr>
                <a:t>全球首个且唯一</a:t>
              </a:r>
              <a:r>
                <a:rPr lang="zh-CN" altLang="en-US" sz="1400" b="1">
                  <a:solidFill>
                    <a:srgbClr val="2B3A42">
                      <a:lumMod val="50000"/>
                    </a:srgbClr>
                  </a:solidFill>
                  <a:latin typeface="Arial"/>
                  <a:ea typeface="微软雅黑"/>
                  <a:cs typeface="+mn-ea"/>
                  <a:sym typeface="+mn-lt"/>
                </a:rPr>
                <a:t>用于社区获得性肺炎（</a:t>
              </a:r>
              <a:r>
                <a:rPr lang="en-US" altLang="zh-CN" sz="1400" b="1">
                  <a:solidFill>
                    <a:srgbClr val="2B3A42">
                      <a:lumMod val="50000"/>
                    </a:srgbClr>
                  </a:solidFill>
                  <a:latin typeface="Arial"/>
                  <a:ea typeface="微软雅黑"/>
                  <a:cs typeface="+mn-ea"/>
                  <a:sym typeface="+mn-lt"/>
                </a:rPr>
                <a:t>CAP</a:t>
              </a:r>
              <a:r>
                <a:rPr lang="zh-CN" altLang="en-US" sz="1400" b="1">
                  <a:solidFill>
                    <a:srgbClr val="2B3A42">
                      <a:lumMod val="50000"/>
                    </a:srgbClr>
                  </a:solidFill>
                  <a:latin typeface="Arial"/>
                  <a:ea typeface="微软雅黑"/>
                  <a:cs typeface="+mn-ea"/>
                  <a:sym typeface="+mn-lt"/>
                </a:rPr>
                <a:t>）治疗的</a:t>
              </a:r>
              <a:r>
                <a:rPr kumimoji="0" lang="zh-CN" altLang="en-US" sz="14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新型抗菌药物</a:t>
              </a:r>
              <a:r>
                <a:rPr kumimoji="0" lang="en-US" altLang="zh-CN" sz="1400" b="1" i="0" u="none" strike="noStrike" kern="1200" cap="none" spc="0" normalizeH="0" baseline="0" noProof="0">
                  <a:ln>
                    <a:noFill/>
                  </a:ln>
                  <a:solidFill>
                    <a:srgbClr val="C00000"/>
                  </a:solidFill>
                  <a:effectLst/>
                  <a:uLnTx/>
                  <a:uFillTx/>
                  <a:latin typeface="Arial"/>
                  <a:ea typeface="微软雅黑"/>
                  <a:cs typeface="+mn-ea"/>
                  <a:sym typeface="+mn-lt"/>
                </a:rPr>
                <a:t>——</a:t>
              </a:r>
              <a:r>
                <a:rPr kumimoji="0" lang="zh-CN" altLang="en-US" sz="1400" b="1" i="0" u="none" strike="noStrike" kern="1200" cap="none" spc="0" normalizeH="0" baseline="0" noProof="0">
                  <a:ln>
                    <a:noFill/>
                  </a:ln>
                  <a:solidFill>
                    <a:srgbClr val="C00000"/>
                  </a:solidFill>
                  <a:effectLst/>
                  <a:uLnTx/>
                  <a:uFillTx/>
                  <a:latin typeface="微软雅黑"/>
                  <a:ea typeface="微软雅黑"/>
                  <a:cs typeface="+mn-cs"/>
                </a:rPr>
                <a:t>截短侧耳素类</a:t>
              </a:r>
              <a:r>
                <a:rPr kumimoji="0" lang="en-US" altLang="zh-CN" sz="1400" b="1" i="0" u="none" strike="noStrike" kern="1200" cap="none" spc="0" normalizeH="0" baseline="30000" noProof="0">
                  <a:ln>
                    <a:noFill/>
                  </a:ln>
                  <a:solidFill>
                    <a:srgbClr val="C00000"/>
                  </a:solidFill>
                  <a:effectLst/>
                  <a:uLnTx/>
                  <a:uFillTx/>
                  <a:latin typeface="微软雅黑"/>
                  <a:ea typeface="微软雅黑"/>
                  <a:cs typeface="+mn-cs"/>
                </a:rPr>
                <a:t>2</a:t>
              </a:r>
            </a:p>
            <a:p>
              <a:pPr marL="285750" marR="0" lvl="0" indent="-285750" algn="l" defTabSz="914400" rtl="0" eaLnBrk="1" fontAlgn="auto" latinLnBrk="0" hangingPunct="1">
                <a:lnSpc>
                  <a:spcPct val="100000"/>
                </a:lnSpc>
                <a:spcBef>
                  <a:spcPts val="600"/>
                </a:spcBef>
                <a:spcAft>
                  <a:spcPts val="300"/>
                </a:spcAft>
                <a:buClrTx/>
                <a:buSzTx/>
                <a:buFont typeface="Wingdings" panose="05000000000000000000" pitchFamily="2" charset="2"/>
                <a:buChar char="q"/>
                <a:tabLst/>
                <a:defRPr/>
              </a:pPr>
              <a:r>
                <a:rPr lang="en-US" altLang="zh-CN" sz="1400">
                  <a:solidFill>
                    <a:srgbClr val="E7E6E6">
                      <a:lumMod val="10000"/>
                    </a:srgbClr>
                  </a:solidFill>
                  <a:latin typeface="Arial"/>
                  <a:ea typeface="微软雅黑"/>
                  <a:cs typeface="+mn-ea"/>
                </a:rPr>
                <a:t>2019</a:t>
              </a:r>
              <a:r>
                <a:rPr lang="zh-CN" altLang="en-US" sz="1400">
                  <a:solidFill>
                    <a:srgbClr val="E7E6E6">
                      <a:lumMod val="10000"/>
                    </a:srgbClr>
                  </a:solidFill>
                  <a:latin typeface="Arial"/>
                  <a:ea typeface="微软雅黑"/>
                  <a:cs typeface="+mn-ea"/>
                </a:rPr>
                <a:t>年美国</a:t>
              </a:r>
              <a:r>
                <a:rPr lang="en-US" altLang="zh-CN" sz="1400">
                  <a:solidFill>
                    <a:srgbClr val="E7E6E6">
                      <a:lumMod val="10000"/>
                    </a:srgbClr>
                  </a:solidFill>
                  <a:latin typeface="Arial"/>
                  <a:ea typeface="微软雅黑"/>
                  <a:cs typeface="+mn-ea"/>
                </a:rPr>
                <a:t>FDA</a:t>
              </a:r>
              <a:r>
                <a:rPr lang="zh-CN" altLang="en-US" sz="1400">
                  <a:solidFill>
                    <a:srgbClr val="E7E6E6">
                      <a:lumMod val="10000"/>
                    </a:srgbClr>
                  </a:solidFill>
                  <a:latin typeface="Arial"/>
                  <a:ea typeface="微软雅黑"/>
                  <a:cs typeface="+mn-ea"/>
                </a:rPr>
                <a:t>获批</a:t>
              </a:r>
              <a:endParaRPr lang="en-US" altLang="zh-CN" sz="1400">
                <a:solidFill>
                  <a:srgbClr val="E7E6E6">
                    <a:lumMod val="10000"/>
                  </a:srgbClr>
                </a:solidFill>
                <a:latin typeface="Arial"/>
                <a:ea typeface="微软雅黑"/>
                <a:cs typeface="+mn-ea"/>
              </a:endParaRPr>
            </a:p>
            <a:p>
              <a:pPr marL="285750" indent="-285750">
                <a:spcBef>
                  <a:spcPts val="600"/>
                </a:spcBef>
                <a:spcAft>
                  <a:spcPts val="300"/>
                </a:spcAft>
                <a:buFont typeface="Wingdings" panose="05000000000000000000" pitchFamily="2" charset="2"/>
                <a:buChar char="q"/>
                <a:defRPr/>
              </a:pPr>
              <a:r>
                <a:rPr lang="en-US" altLang="zh-CN" sz="1400">
                  <a:solidFill>
                    <a:srgbClr val="E7E6E6">
                      <a:lumMod val="10000"/>
                    </a:srgbClr>
                  </a:solidFill>
                  <a:cs typeface="+mn-ea"/>
                  <a:sym typeface="+mn-lt"/>
                </a:rPr>
                <a:t>2020</a:t>
              </a:r>
              <a:r>
                <a:rPr lang="zh-CN" altLang="en-US" sz="1400">
                  <a:solidFill>
                    <a:srgbClr val="E7E6E6">
                      <a:lumMod val="10000"/>
                    </a:srgbClr>
                  </a:solidFill>
                  <a:cs typeface="+mn-ea"/>
                  <a:sym typeface="+mn-lt"/>
                </a:rPr>
                <a:t>年欧洲</a:t>
              </a:r>
              <a:r>
                <a:rPr lang="en-US" altLang="zh-CN" sz="1400">
                  <a:solidFill>
                    <a:srgbClr val="E7E6E6">
                      <a:lumMod val="10000"/>
                    </a:srgbClr>
                  </a:solidFill>
                  <a:cs typeface="+mn-ea"/>
                  <a:sym typeface="+mn-lt"/>
                </a:rPr>
                <a:t>EMA</a:t>
              </a:r>
              <a:r>
                <a:rPr lang="zh-CN" altLang="en-US" sz="1400">
                  <a:solidFill>
                    <a:srgbClr val="E7E6E6">
                      <a:lumMod val="10000"/>
                    </a:srgbClr>
                  </a:solidFill>
                  <a:cs typeface="+mn-ea"/>
                  <a:sym typeface="+mn-lt"/>
                </a:rPr>
                <a:t>获批</a:t>
              </a:r>
              <a:endParaRPr lang="en-US" altLang="zh-CN" sz="1400">
                <a:solidFill>
                  <a:srgbClr val="E7E6E6">
                    <a:lumMod val="10000"/>
                  </a:srgbClr>
                </a:solidFill>
                <a:cs typeface="+mn-ea"/>
                <a:sym typeface="+mn-lt"/>
              </a:endParaRPr>
            </a:p>
            <a:p>
              <a:pPr marL="285750" indent="-285750">
                <a:spcBef>
                  <a:spcPts val="600"/>
                </a:spcBef>
                <a:spcAft>
                  <a:spcPts val="300"/>
                </a:spcAft>
                <a:buFont typeface="Wingdings" panose="05000000000000000000" pitchFamily="2" charset="2"/>
                <a:buChar char="q"/>
                <a:defRPr/>
              </a:pPr>
              <a:r>
                <a:rPr lang="zh-CN" altLang="en-US" sz="1400">
                  <a:solidFill>
                    <a:srgbClr val="E7E6E6">
                      <a:lumMod val="10000"/>
                    </a:srgbClr>
                  </a:solidFill>
                  <a:cs typeface="+mn-ea"/>
                  <a:sym typeface="+mn-lt"/>
                </a:rPr>
                <a:t>已纳入</a:t>
              </a:r>
              <a:r>
                <a:rPr lang="en-US" altLang="zh-CN" sz="1400">
                  <a:solidFill>
                    <a:srgbClr val="E7E6E6">
                      <a:lumMod val="10000"/>
                    </a:srgbClr>
                  </a:solidFill>
                  <a:cs typeface="+mn-ea"/>
                  <a:sym typeface="+mn-lt"/>
                </a:rPr>
                <a:t>2025</a:t>
              </a:r>
              <a:r>
                <a:rPr lang="zh-CN" altLang="en-US" sz="1400">
                  <a:solidFill>
                    <a:srgbClr val="E7E6E6">
                      <a:lumMod val="10000"/>
                    </a:srgbClr>
                  </a:solidFill>
                  <a:cs typeface="+mn-ea"/>
                  <a:sym typeface="+mn-lt"/>
                </a:rPr>
                <a:t>年省级抗菌药物临床应用分级管理目录（四川</a:t>
              </a:r>
              <a:r>
                <a:rPr lang="en-US" altLang="zh-CN" sz="1400">
                  <a:solidFill>
                    <a:srgbClr val="E7E6E6">
                      <a:lumMod val="10000"/>
                    </a:srgbClr>
                  </a:solidFill>
                  <a:cs typeface="+mn-ea"/>
                  <a:sym typeface="+mn-lt"/>
                </a:rPr>
                <a:t>&amp;</a:t>
              </a:r>
              <a:r>
                <a:rPr lang="zh-CN" altLang="en-US" sz="1400">
                  <a:solidFill>
                    <a:srgbClr val="E7E6E6">
                      <a:lumMod val="10000"/>
                    </a:srgbClr>
                  </a:solidFill>
                  <a:cs typeface="+mn-ea"/>
                  <a:sym typeface="+mn-lt"/>
                </a:rPr>
                <a:t>甘肃）</a:t>
              </a:r>
              <a:endParaRPr lang="en-US" altLang="zh-CN" sz="1400">
                <a:solidFill>
                  <a:srgbClr val="E7E6E6">
                    <a:lumMod val="10000"/>
                  </a:srgbClr>
                </a:solidFill>
                <a:cs typeface="+mn-ea"/>
                <a:sym typeface="+mn-lt"/>
              </a:endParaRPr>
            </a:p>
          </p:txBody>
        </p:sp>
        <p:sp>
          <p:nvSpPr>
            <p:cNvPr id="7" name="Half Frame 19">
              <a:extLst>
                <a:ext uri="{FF2B5EF4-FFF2-40B4-BE49-F238E27FC236}">
                  <a16:creationId xmlns:a16="http://schemas.microsoft.com/office/drawing/2014/main" id="{ED2CD37F-BB3B-A481-E50B-B69873B84DBE}"/>
                </a:ext>
              </a:extLst>
            </p:cNvPr>
            <p:cNvSpPr/>
            <p:nvPr/>
          </p:nvSpPr>
          <p:spPr>
            <a:xfrm>
              <a:off x="812217" y="2132995"/>
              <a:ext cx="233473" cy="233473"/>
            </a:xfrm>
            <a:prstGeom prst="halfFrame">
              <a:avLst>
                <a:gd name="adj1" fmla="val 23134"/>
                <a:gd name="adj2" fmla="val 251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2B3A42"/>
                </a:solidFill>
                <a:effectLst/>
                <a:uLnTx/>
                <a:uFillTx/>
                <a:latin typeface="Arial"/>
                <a:ea typeface="微软雅黑"/>
                <a:cs typeface="+mn-ea"/>
                <a:sym typeface="+mn-lt"/>
              </a:endParaRPr>
            </a:p>
          </p:txBody>
        </p:sp>
      </p:grpSp>
    </p:spTree>
    <p:extLst>
      <p:ext uri="{BB962C8B-B14F-4D97-AF65-F5344CB8AC3E}">
        <p14:creationId xmlns:p14="http://schemas.microsoft.com/office/powerpoint/2010/main" val="2542385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CCBEDD-007C-72D4-A78A-B31E3FADC921}"/>
            </a:ext>
          </a:extLst>
        </p:cNvPr>
        <p:cNvGrpSpPr/>
        <p:nvPr/>
      </p:nvGrpSpPr>
      <p:grpSpPr>
        <a:xfrm>
          <a:off x="0" y="0"/>
          <a:ext cx="0" cy="0"/>
          <a:chOff x="0" y="0"/>
          <a:chExt cx="0" cy="0"/>
        </a:xfrm>
      </p:grpSpPr>
      <p:graphicFrame>
        <p:nvGraphicFramePr>
          <p:cNvPr id="34" name="think-cell data - do not delete" hidden="1">
            <a:extLst>
              <a:ext uri="{FF2B5EF4-FFF2-40B4-BE49-F238E27FC236}">
                <a16:creationId xmlns:a16="http://schemas.microsoft.com/office/drawing/2014/main" id="{E9DA51E5-2A70-964E-E3FE-8C1CF41042C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6" imgH="428" progId="TCLayout.ActiveDocument.1">
                  <p:embed/>
                </p:oleObj>
              </mc:Choice>
              <mc:Fallback>
                <p:oleObj name="think-cell Slide" r:id="rId4" imgW="426" imgH="428" progId="TCLayout.ActiveDocument.1">
                  <p:embed/>
                  <p:pic>
                    <p:nvPicPr>
                      <p:cNvPr id="34" name="think-cell data - do not delete" hidden="1">
                        <a:extLst>
                          <a:ext uri="{FF2B5EF4-FFF2-40B4-BE49-F238E27FC236}">
                            <a16:creationId xmlns:a16="http://schemas.microsoft.com/office/drawing/2014/main" id="{E9DA51E5-2A70-964E-E3FE-8C1CF41042C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标题 2">
            <a:extLst>
              <a:ext uri="{FF2B5EF4-FFF2-40B4-BE49-F238E27FC236}">
                <a16:creationId xmlns:a16="http://schemas.microsoft.com/office/drawing/2014/main" id="{15F2ACE4-B518-5C88-0849-1F5DA1C75012}"/>
              </a:ext>
            </a:extLst>
          </p:cNvPr>
          <p:cNvSpPr>
            <a:spLocks noGrp="1"/>
          </p:cNvSpPr>
          <p:nvPr>
            <p:ph type="title"/>
          </p:nvPr>
        </p:nvSpPr>
        <p:spPr/>
        <p:txBody>
          <a:bodyPr vert="horz"/>
          <a:lstStyle/>
          <a:p>
            <a:r>
              <a:rPr lang="zh-CN" altLang="en-US" sz="2400">
                <a:latin typeface="+mn-lt"/>
                <a:ea typeface="+mn-ea"/>
                <a:cs typeface="+mn-ea"/>
                <a:sym typeface="+mn-lt"/>
              </a:rPr>
              <a:t>相较于参照品的</a:t>
            </a:r>
            <a:r>
              <a:rPr lang="en-US" altLang="zh-CN" sz="2400">
                <a:solidFill>
                  <a:srgbClr val="C00000"/>
                </a:solidFill>
                <a:latin typeface="+mn-lt"/>
                <a:ea typeface="+mn-ea"/>
                <a:cs typeface="+mn-ea"/>
                <a:sym typeface="+mn-lt"/>
              </a:rPr>
              <a:t>7</a:t>
            </a:r>
            <a:r>
              <a:rPr lang="zh-CN" altLang="en-US" sz="2400">
                <a:solidFill>
                  <a:srgbClr val="C00000"/>
                </a:solidFill>
                <a:latin typeface="+mn-lt"/>
                <a:ea typeface="+mn-ea"/>
                <a:cs typeface="+mn-ea"/>
                <a:sym typeface="+mn-lt"/>
              </a:rPr>
              <a:t>大优势</a:t>
            </a:r>
            <a:endParaRPr lang="en-US" sz="2400">
              <a:solidFill>
                <a:srgbClr val="C00000"/>
              </a:solidFill>
              <a:latin typeface="+mn-lt"/>
              <a:ea typeface="+mn-ea"/>
              <a:cs typeface="+mn-ea"/>
              <a:sym typeface="+mn-lt"/>
            </a:endParaRPr>
          </a:p>
        </p:txBody>
      </p:sp>
      <p:sp>
        <p:nvSpPr>
          <p:cNvPr id="30" name="Content Placeholder 3">
            <a:extLst>
              <a:ext uri="{FF2B5EF4-FFF2-40B4-BE49-F238E27FC236}">
                <a16:creationId xmlns:a16="http://schemas.microsoft.com/office/drawing/2014/main" id="{32692E17-68CE-34F6-B78C-A2B30AF51F9C}"/>
              </a:ext>
            </a:extLst>
          </p:cNvPr>
          <p:cNvSpPr txBox="1">
            <a:spLocks/>
          </p:cNvSpPr>
          <p:nvPr/>
        </p:nvSpPr>
        <p:spPr>
          <a:xfrm>
            <a:off x="343032" y="1470671"/>
            <a:ext cx="11472867" cy="4638357"/>
          </a:xfrm>
          <a:prstGeom prst="roundRect">
            <a:avLst>
              <a:gd name="adj" fmla="val 5554"/>
            </a:avLst>
          </a:prstGeom>
          <a:solidFill>
            <a:schemeClr val="bg1"/>
          </a:solidFill>
          <a:ln w="12700">
            <a:solidFill>
              <a:schemeClr val="accent2"/>
            </a:solidFill>
          </a:ln>
          <a:effectLst>
            <a:outerShdw blurRad="50800" dist="38100" dir="2700000" algn="tl" rotWithShape="0">
              <a:prstClr val="black">
                <a:alpha val="40000"/>
              </a:prstClr>
            </a:outerShdw>
          </a:effectLst>
        </p:spPr>
        <p:txBody>
          <a:bodyPr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600"/>
              </a:spcBef>
              <a:spcAft>
                <a:spcPts val="0"/>
              </a:spcAft>
              <a:buClr>
                <a:srgbClr val="2B3A42"/>
              </a:buClr>
              <a:buSzTx/>
              <a:buFont typeface="Arial" panose="020B0604020202020204" pitchFamily="34" charset="0"/>
              <a:buNone/>
              <a:tabLst/>
              <a:defRPr/>
            </a:pPr>
            <a:endParaRPr kumimoji="0" lang="en-US" sz="1300" b="0" i="0" u="none" strike="noStrike" kern="1200" cap="none" spc="0" normalizeH="0" baseline="0" noProof="0">
              <a:ln>
                <a:noFill/>
              </a:ln>
              <a:solidFill>
                <a:srgbClr val="2B3A42"/>
              </a:solidFill>
              <a:effectLst/>
              <a:uLnTx/>
              <a:uFillTx/>
              <a:latin typeface="Arial"/>
              <a:ea typeface="微软雅黑"/>
              <a:cs typeface="+mn-ea"/>
              <a:sym typeface="+mn-lt"/>
            </a:endParaRPr>
          </a:p>
        </p:txBody>
      </p:sp>
      <p:graphicFrame>
        <p:nvGraphicFramePr>
          <p:cNvPr id="228" name="Table 63">
            <a:extLst>
              <a:ext uri="{FF2B5EF4-FFF2-40B4-BE49-F238E27FC236}">
                <a16:creationId xmlns:a16="http://schemas.microsoft.com/office/drawing/2014/main" id="{A684F980-FFD7-FE9E-F9E0-716EABB9B773}"/>
              </a:ext>
            </a:extLst>
          </p:cNvPr>
          <p:cNvGraphicFramePr>
            <a:graphicFrameLocks noGrp="1"/>
          </p:cNvGraphicFramePr>
          <p:nvPr>
            <p:extLst>
              <p:ext uri="{D42A27DB-BD31-4B8C-83A1-F6EECF244321}">
                <p14:modId xmlns:p14="http://schemas.microsoft.com/office/powerpoint/2010/main" val="2839937909"/>
              </p:ext>
            </p:extLst>
          </p:nvPr>
        </p:nvGraphicFramePr>
        <p:xfrm>
          <a:off x="433038" y="1635082"/>
          <a:ext cx="11315346" cy="4309534"/>
        </p:xfrm>
        <a:graphic>
          <a:graphicData uri="http://schemas.openxmlformats.org/drawingml/2006/table">
            <a:tbl>
              <a:tblPr firstRow="1" bandRow="1">
                <a:tableStyleId>{F5AB1C69-6EDB-4FF4-983F-18BD219EF322}</a:tableStyleId>
              </a:tblPr>
              <a:tblGrid>
                <a:gridCol w="911130">
                  <a:extLst>
                    <a:ext uri="{9D8B030D-6E8A-4147-A177-3AD203B41FA5}">
                      <a16:colId xmlns:a16="http://schemas.microsoft.com/office/drawing/2014/main" val="4101501923"/>
                    </a:ext>
                  </a:extLst>
                </a:gridCol>
                <a:gridCol w="2194560">
                  <a:extLst>
                    <a:ext uri="{9D8B030D-6E8A-4147-A177-3AD203B41FA5}">
                      <a16:colId xmlns:a16="http://schemas.microsoft.com/office/drawing/2014/main" val="282604403"/>
                    </a:ext>
                  </a:extLst>
                </a:gridCol>
                <a:gridCol w="3931920">
                  <a:extLst>
                    <a:ext uri="{9D8B030D-6E8A-4147-A177-3AD203B41FA5}">
                      <a16:colId xmlns:a16="http://schemas.microsoft.com/office/drawing/2014/main" val="94889057"/>
                    </a:ext>
                  </a:extLst>
                </a:gridCol>
                <a:gridCol w="4277736">
                  <a:extLst>
                    <a:ext uri="{9D8B030D-6E8A-4147-A177-3AD203B41FA5}">
                      <a16:colId xmlns:a16="http://schemas.microsoft.com/office/drawing/2014/main" val="3279006039"/>
                    </a:ext>
                  </a:extLst>
                </a:gridCol>
              </a:tblGrid>
              <a:tr h="364489">
                <a:tc gridSpan="2">
                  <a:txBody>
                    <a:bodyPr/>
                    <a:lstStyle/>
                    <a:p>
                      <a:pPr marL="0" indent="0" algn="ctr">
                        <a:lnSpc>
                          <a:spcPts val="1200"/>
                        </a:lnSpc>
                        <a:buFont typeface="Wingdings" panose="05000000000000000000" pitchFamily="2" charset="2"/>
                        <a:buNone/>
                      </a:pPr>
                      <a:r>
                        <a:rPr lang="zh-CN" altLang="en-US" sz="1600" b="1" kern="1200" dirty="0">
                          <a:solidFill>
                            <a:srgbClr val="C00000"/>
                          </a:solidFill>
                          <a:latin typeface="+mn-lt"/>
                          <a:ea typeface="+mn-ea"/>
                          <a:cs typeface="+mn-ea"/>
                          <a:sym typeface="+mn-lt"/>
                        </a:rPr>
                        <a:t>来法莫林的优势点</a:t>
                      </a: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66000"/>
                      </a:schemeClr>
                    </a:solidFill>
                  </a:tcPr>
                </a:tc>
                <a:tc hMerge="1">
                  <a:txBody>
                    <a:bodyPr/>
                    <a:lstStyle/>
                    <a:p>
                      <a:pPr marL="0" indent="0" algn="l">
                        <a:lnSpc>
                          <a:spcPts val="1200"/>
                        </a:lnSpc>
                        <a:buFont typeface="Wingdings" panose="05000000000000000000" pitchFamily="2" charset="2"/>
                        <a:buNone/>
                      </a:pPr>
                      <a:endParaRPr lang="zh-CN" altLang="en-US" sz="1400" b="1" kern="1200">
                        <a:solidFill>
                          <a:schemeClr val="accent1">
                            <a:lumMod val="75000"/>
                          </a:schemeClr>
                        </a:solidFill>
                        <a:latin typeface="+mn-lt"/>
                        <a:ea typeface="+mn-ea"/>
                        <a:cs typeface="+mn-ea"/>
                        <a:sym typeface="+mn-lt"/>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66000"/>
                      </a:schemeClr>
                    </a:solidFill>
                  </a:tcPr>
                </a:tc>
                <a:tc>
                  <a:txBody>
                    <a:bodyPr/>
                    <a:lstStyle/>
                    <a:p>
                      <a:pPr marL="0" marR="0" lvl="0" indent="0" algn="ctr" defTabSz="914400" rtl="0" eaLnBrk="1" fontAlgn="auto" latinLnBrk="0" hangingPunct="1">
                        <a:lnSpc>
                          <a:spcPts val="1200"/>
                        </a:lnSpc>
                        <a:spcBef>
                          <a:spcPts val="0"/>
                        </a:spcBef>
                        <a:spcAft>
                          <a:spcPts val="0"/>
                        </a:spcAft>
                        <a:buClrTx/>
                        <a:buSzTx/>
                        <a:buFont typeface="Courier New" panose="02070309020205020404" pitchFamily="49" charset="0"/>
                        <a:buNone/>
                        <a:tabLst/>
                        <a:defRPr/>
                      </a:pPr>
                      <a:r>
                        <a:rPr kumimoji="0" lang="zh-CN" altLang="en-US" sz="1600" b="1" i="0" u="none" strike="noStrike" kern="1200" cap="none" spc="0" normalizeH="0" baseline="0" noProof="0">
                          <a:ln>
                            <a:noFill/>
                          </a:ln>
                          <a:solidFill>
                            <a:schemeClr val="bg2">
                              <a:lumMod val="10000"/>
                            </a:schemeClr>
                          </a:solidFill>
                          <a:effectLst/>
                          <a:uLnTx/>
                          <a:uFillTx/>
                          <a:latin typeface="+mn-lt"/>
                          <a:ea typeface="+mn-ea"/>
                          <a:cs typeface="+mn-ea"/>
                          <a:sym typeface="+mn-lt"/>
                        </a:rPr>
                        <a:t>来法莫林</a:t>
                      </a:r>
                      <a:r>
                        <a:rPr kumimoji="0" lang="zh-CN" altLang="en-US" sz="1600" b="0" i="0" u="none" strike="noStrike" kern="1200" cap="none" spc="0" normalizeH="0" baseline="0" noProof="0">
                          <a:ln>
                            <a:noFill/>
                          </a:ln>
                          <a:solidFill>
                            <a:schemeClr val="bg2">
                              <a:lumMod val="10000"/>
                            </a:schemeClr>
                          </a:solidFill>
                          <a:effectLst/>
                          <a:uLnTx/>
                          <a:uFillTx/>
                          <a:latin typeface="+mn-lt"/>
                          <a:ea typeface="+mn-ea"/>
                          <a:cs typeface="+mn-ea"/>
                          <a:sym typeface="+mn-lt"/>
                        </a:rPr>
                        <a:t>（</a:t>
                      </a:r>
                      <a:r>
                        <a:rPr kumimoji="0" lang="zh-CN" altLang="en-US" sz="1600" b="1" i="0" u="none" strike="noStrike" kern="1200" cap="none" spc="0" normalizeH="0" baseline="0" noProof="0">
                          <a:ln>
                            <a:noFill/>
                          </a:ln>
                          <a:solidFill>
                            <a:srgbClr val="C00000"/>
                          </a:solidFill>
                          <a:effectLst/>
                          <a:uLnTx/>
                          <a:uFillTx/>
                          <a:latin typeface="+mn-lt"/>
                          <a:ea typeface="+mn-ea"/>
                          <a:cs typeface="+mn-ea"/>
                          <a:sym typeface="+mn-lt"/>
                        </a:rPr>
                        <a:t>全新类别 </a:t>
                      </a:r>
                      <a:r>
                        <a:rPr kumimoji="0" lang="zh-CN" altLang="en-US" sz="1600" b="0" i="0" u="none" strike="noStrike" kern="1200" cap="none" spc="0" normalizeH="0" baseline="0" noProof="0">
                          <a:ln>
                            <a:noFill/>
                          </a:ln>
                          <a:solidFill>
                            <a:schemeClr val="bg2">
                              <a:lumMod val="10000"/>
                            </a:schemeClr>
                          </a:solidFill>
                          <a:effectLst/>
                          <a:uLnTx/>
                          <a:uFillTx/>
                          <a:latin typeface="+mn-lt"/>
                          <a:ea typeface="+mn-ea"/>
                          <a:cs typeface="+mn-ea"/>
                          <a:sym typeface="+mn-lt"/>
                        </a:rPr>
                        <a:t>截短侧耳素类）</a:t>
                      </a:r>
                      <a:endParaRPr kumimoji="0" lang="en-US" altLang="zh-CN" sz="1600" b="0" i="0" u="none" strike="noStrike" kern="1200" cap="none" spc="0" normalizeH="0" baseline="0" noProof="0">
                        <a:ln>
                          <a:noFill/>
                        </a:ln>
                        <a:solidFill>
                          <a:schemeClr val="bg2">
                            <a:lumMod val="10000"/>
                          </a:schemeClr>
                        </a:solidFill>
                        <a:effectLst/>
                        <a:uLnTx/>
                        <a:uFillTx/>
                        <a:latin typeface="+mn-lt"/>
                        <a:ea typeface="+mn-ea"/>
                        <a:cs typeface="+mn-ea"/>
                        <a:sym typeface="+mn-lt"/>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ctr" defTabSz="914400" rtl="0" eaLnBrk="1" fontAlgn="auto" latinLnBrk="0" hangingPunct="1">
                        <a:lnSpc>
                          <a:spcPts val="1200"/>
                        </a:lnSpc>
                        <a:spcBef>
                          <a:spcPts val="0"/>
                        </a:spcBef>
                        <a:spcAft>
                          <a:spcPts val="0"/>
                        </a:spcAft>
                        <a:buClrTx/>
                        <a:buSzTx/>
                        <a:buFont typeface="Courier New" panose="02070309020205020404" pitchFamily="49" charset="0"/>
                        <a:buNone/>
                        <a:tabLst/>
                        <a:defRPr/>
                      </a:pPr>
                      <a:r>
                        <a:rPr kumimoji="0" lang="zh-CN" altLang="en-US" sz="1600" b="1" i="0" u="none" strike="noStrike" kern="1200" cap="none" spc="0" normalizeH="0" baseline="0" noProof="0">
                          <a:ln>
                            <a:noFill/>
                          </a:ln>
                          <a:solidFill>
                            <a:schemeClr val="bg2">
                              <a:lumMod val="10000"/>
                            </a:schemeClr>
                          </a:solidFill>
                          <a:effectLst/>
                          <a:uLnTx/>
                          <a:uFillTx/>
                          <a:latin typeface="+mn-lt"/>
                          <a:ea typeface="+mn-ea"/>
                          <a:cs typeface="+mn-ea"/>
                          <a:sym typeface="+mn-lt"/>
                        </a:rPr>
                        <a:t>奥马环素</a:t>
                      </a:r>
                      <a:r>
                        <a:rPr kumimoji="0" lang="zh-CN" altLang="en-US" sz="1600" b="0" i="0" u="none" strike="noStrike" kern="1200" cap="none" spc="0" normalizeH="0" baseline="0" noProof="0">
                          <a:ln>
                            <a:noFill/>
                          </a:ln>
                          <a:solidFill>
                            <a:schemeClr val="bg2">
                              <a:lumMod val="10000"/>
                            </a:schemeClr>
                          </a:solidFill>
                          <a:effectLst/>
                          <a:uLnTx/>
                          <a:uFillTx/>
                          <a:latin typeface="+mn-lt"/>
                          <a:ea typeface="+mn-ea"/>
                          <a:cs typeface="+mn-ea"/>
                          <a:sym typeface="+mn-lt"/>
                        </a:rPr>
                        <a:t>（</a:t>
                      </a:r>
                      <a:r>
                        <a:rPr kumimoji="0" lang="zh-CN" altLang="en-US" sz="1600" b="0" i="0" u="none" strike="noStrike" kern="1200" cap="none" spc="0" normalizeH="0" baseline="0" noProof="0">
                          <a:ln>
                            <a:noFill/>
                          </a:ln>
                          <a:solidFill>
                            <a:schemeClr val="tx1"/>
                          </a:solidFill>
                          <a:effectLst/>
                          <a:uLnTx/>
                          <a:uFillTx/>
                          <a:latin typeface="+mn-lt"/>
                          <a:ea typeface="+mn-ea"/>
                          <a:cs typeface="+mn-ea"/>
                          <a:sym typeface="+mn-lt"/>
                        </a:rPr>
                        <a:t>第三代四环素类</a:t>
                      </a:r>
                      <a:r>
                        <a:rPr kumimoji="0" lang="zh-CN" altLang="en-US" sz="1600" b="0" i="0" u="none" strike="noStrike" kern="1200" cap="none" spc="0" normalizeH="0" baseline="0" noProof="0">
                          <a:ln>
                            <a:noFill/>
                          </a:ln>
                          <a:solidFill>
                            <a:schemeClr val="bg2">
                              <a:lumMod val="10000"/>
                            </a:schemeClr>
                          </a:solidFill>
                          <a:effectLst/>
                          <a:uLnTx/>
                          <a:uFillTx/>
                          <a:latin typeface="+mn-lt"/>
                          <a:ea typeface="+mn-ea"/>
                          <a:cs typeface="+mn-ea"/>
                          <a:sym typeface="+mn-lt"/>
                        </a:rPr>
                        <a:t>）</a:t>
                      </a:r>
                      <a:endParaRPr kumimoji="0" lang="en-US" altLang="zh-CN" sz="1600" b="0" i="0" u="none" strike="noStrike" kern="1200" cap="none" spc="0" normalizeH="0" baseline="0" noProof="0">
                        <a:ln>
                          <a:noFill/>
                        </a:ln>
                        <a:solidFill>
                          <a:schemeClr val="bg2">
                            <a:lumMod val="10000"/>
                          </a:schemeClr>
                        </a:solidFill>
                        <a:effectLst/>
                        <a:uLnTx/>
                        <a:uFillTx/>
                        <a:latin typeface="+mn-lt"/>
                        <a:ea typeface="+mn-ea"/>
                        <a:cs typeface="+mn-ea"/>
                        <a:sym typeface="+mn-lt"/>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37887284"/>
                  </a:ext>
                </a:extLst>
              </a:tr>
              <a:tr h="527028">
                <a:tc rowSpan="6">
                  <a:txBody>
                    <a:bodyPr/>
                    <a:lstStyle/>
                    <a:p>
                      <a:pPr marL="0" indent="0" algn="l">
                        <a:lnSpc>
                          <a:spcPct val="100000"/>
                        </a:lnSpc>
                        <a:buClr>
                          <a:schemeClr val="accent1">
                            <a:lumMod val="75000"/>
                          </a:schemeClr>
                        </a:buClr>
                        <a:buFont typeface="Wingdings" panose="05000000000000000000" pitchFamily="2" charset="2"/>
                        <a:buNone/>
                      </a:pPr>
                      <a:r>
                        <a:rPr lang="zh-CN" altLang="en-US" sz="1400" b="1" kern="100">
                          <a:solidFill>
                            <a:srgbClr val="C00000"/>
                          </a:solidFill>
                          <a:effectLst/>
                          <a:latin typeface="+mn-ea"/>
                          <a:ea typeface="+mn-ea"/>
                          <a:cs typeface="Arial" panose="020B0604020202020204" pitchFamily="34" charset="0"/>
                        </a:rPr>
                        <a:t>全新类别</a:t>
                      </a:r>
                      <a:endParaRPr lang="en-US" altLang="zh-CN" sz="1400" b="1" kern="100">
                        <a:solidFill>
                          <a:srgbClr val="C00000"/>
                        </a:solidFill>
                        <a:effectLst/>
                        <a:latin typeface="+mn-ea"/>
                        <a:ea typeface="+mn-ea"/>
                        <a:cs typeface="Arial" panose="020B0604020202020204" pitchFamily="34" charset="0"/>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66000"/>
                      </a:schemeClr>
                    </a:solidFill>
                  </a:tcPr>
                </a:tc>
                <a:tc>
                  <a:txBody>
                    <a:bodyPr/>
                    <a:lstStyle/>
                    <a:p>
                      <a:pPr marL="171450" indent="-171450" algn="l">
                        <a:lnSpc>
                          <a:spcPct val="100000"/>
                        </a:lnSpc>
                        <a:buClr>
                          <a:schemeClr val="accent1">
                            <a:lumMod val="75000"/>
                          </a:schemeClr>
                        </a:buClr>
                        <a:buFont typeface="Wingdings" panose="05000000000000000000" pitchFamily="2" charset="2"/>
                        <a:buChar char="ü"/>
                      </a:pPr>
                      <a:r>
                        <a:rPr lang="zh-CN" altLang="en-US" sz="1400" b="1" kern="100">
                          <a:solidFill>
                            <a:schemeClr val="bg2">
                              <a:lumMod val="10000"/>
                            </a:schemeClr>
                          </a:solidFill>
                          <a:effectLst/>
                          <a:latin typeface="+mn-ea"/>
                          <a:ea typeface="+mn-ea"/>
                          <a:cs typeface="Arial" panose="020B0604020202020204" pitchFamily="34" charset="0"/>
                        </a:rPr>
                        <a:t>疗程更短</a:t>
                      </a:r>
                      <a:endParaRPr lang="en-US" altLang="zh-CN" sz="1400" b="1" kern="100">
                        <a:solidFill>
                          <a:schemeClr val="bg2">
                            <a:lumMod val="10000"/>
                          </a:schemeClr>
                        </a:solidFill>
                        <a:effectLst/>
                        <a:latin typeface="+mn-ea"/>
                        <a:ea typeface="+mn-ea"/>
                        <a:cs typeface="Arial" panose="020B0604020202020204" pitchFamily="34" charset="0"/>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alpha val="66000"/>
                      </a:schemeClr>
                    </a:solidFill>
                  </a:tcPr>
                </a:tc>
                <a:tc>
                  <a:txBody>
                    <a:bodyPr/>
                    <a:lstStyle/>
                    <a:p>
                      <a:pPr marL="172800" marR="0" lvl="0" indent="-172800" algn="l" defTabSz="914377" rtl="0" eaLnBrk="1" fontAlgn="auto" latinLnBrk="0" hangingPunct="1">
                        <a:lnSpc>
                          <a:spcPts val="1200"/>
                        </a:lnSpc>
                        <a:spcBef>
                          <a:spcPts val="200"/>
                        </a:spcBef>
                        <a:spcAft>
                          <a:spcPts val="0"/>
                        </a:spcAft>
                        <a:buClrTx/>
                        <a:buSzTx/>
                        <a:buFont typeface="Courier New" panose="02070309020205020404" pitchFamily="49" charset="0"/>
                        <a:buChar char="o"/>
                        <a:tabLst/>
                        <a:defRPr/>
                      </a:pPr>
                      <a:r>
                        <a:rPr kumimoji="0" lang="en-US" altLang="zh-CN" sz="1400" b="1" i="0" u="none" strike="noStrike" kern="1200" cap="none" spc="0" normalizeH="0" baseline="0" noProof="0">
                          <a:ln>
                            <a:noFill/>
                          </a:ln>
                          <a:solidFill>
                            <a:srgbClr val="C00000"/>
                          </a:solidFill>
                          <a:effectLst/>
                          <a:uLnTx/>
                          <a:uFillTx/>
                          <a:latin typeface="+mn-lt"/>
                          <a:ea typeface="+mn-ea"/>
                          <a:cs typeface="+mn-ea"/>
                          <a:sym typeface="+mn-lt"/>
                        </a:rPr>
                        <a:t>5</a:t>
                      </a:r>
                      <a:r>
                        <a:rPr kumimoji="0" lang="zh-CN" altLang="en-US" sz="1400" b="1" i="0" u="none" strike="noStrike" kern="1200" cap="none" spc="0" normalizeH="0" baseline="0" noProof="0">
                          <a:ln>
                            <a:noFill/>
                          </a:ln>
                          <a:solidFill>
                            <a:srgbClr val="C00000"/>
                          </a:solidFill>
                          <a:effectLst/>
                          <a:uLnTx/>
                          <a:uFillTx/>
                          <a:latin typeface="+mn-lt"/>
                          <a:ea typeface="+mn-ea"/>
                          <a:cs typeface="+mn-ea"/>
                          <a:sym typeface="+mn-lt"/>
                        </a:rPr>
                        <a:t>天</a:t>
                      </a:r>
                      <a:r>
                        <a:rPr kumimoji="0" lang="en-US" altLang="zh-CN" sz="1400" b="0" i="0" u="none" strike="noStrike" kern="1200" cap="none" spc="0" normalizeH="0" baseline="30000" noProof="0">
                          <a:ln>
                            <a:noFill/>
                          </a:ln>
                          <a:solidFill>
                            <a:srgbClr val="C00000"/>
                          </a:solidFill>
                          <a:effectLst/>
                          <a:uLnTx/>
                          <a:uFillTx/>
                          <a:latin typeface="+mn-lt"/>
                          <a:ea typeface="+mn-ea"/>
                          <a:cs typeface="+mn-ea"/>
                          <a:sym typeface="+mn-lt"/>
                        </a:rPr>
                        <a:t>1</a:t>
                      </a: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2800" marR="0" lvl="0" indent="-172800" algn="l" defTabSz="914377" rtl="0" eaLnBrk="1" fontAlgn="auto" latinLnBrk="0" hangingPunct="1">
                        <a:lnSpc>
                          <a:spcPts val="1200"/>
                        </a:lnSpc>
                        <a:spcBef>
                          <a:spcPts val="200"/>
                        </a:spcBef>
                        <a:spcAft>
                          <a:spcPts val="0"/>
                        </a:spcAft>
                        <a:buClrTx/>
                        <a:buSzTx/>
                        <a:buFont typeface="Courier New" panose="02070309020205020404" pitchFamily="49" charset="0"/>
                        <a:buChar char="o"/>
                        <a:tabLst/>
                        <a:defRPr/>
                      </a:pPr>
                      <a:r>
                        <a:rPr kumimoji="0" lang="en-US" altLang="zh-CN" sz="1400" b="1" i="0" u="none" strike="noStrike" kern="1200" cap="none" spc="0" normalizeH="0" baseline="0" noProof="0">
                          <a:ln>
                            <a:noFill/>
                          </a:ln>
                          <a:solidFill>
                            <a:schemeClr val="bg2">
                              <a:lumMod val="10000"/>
                            </a:schemeClr>
                          </a:solidFill>
                          <a:effectLst/>
                          <a:uLnTx/>
                          <a:uFillTx/>
                          <a:latin typeface="+mn-lt"/>
                          <a:ea typeface="+mn-ea"/>
                          <a:cs typeface="+mn-ea"/>
                          <a:sym typeface="+mn-lt"/>
                        </a:rPr>
                        <a:t>7-14</a:t>
                      </a:r>
                      <a:r>
                        <a:rPr kumimoji="0" lang="zh-CN" altLang="en-US" sz="1400" b="1" i="0" u="none" strike="noStrike" kern="1200" cap="none" spc="0" normalizeH="0" baseline="0" noProof="0">
                          <a:ln>
                            <a:noFill/>
                          </a:ln>
                          <a:solidFill>
                            <a:schemeClr val="bg2">
                              <a:lumMod val="10000"/>
                            </a:schemeClr>
                          </a:solidFill>
                          <a:effectLst/>
                          <a:uLnTx/>
                          <a:uFillTx/>
                          <a:latin typeface="+mn-lt"/>
                          <a:ea typeface="+mn-ea"/>
                          <a:cs typeface="+mn-ea"/>
                          <a:sym typeface="+mn-lt"/>
                        </a:rPr>
                        <a:t>天</a:t>
                      </a:r>
                      <a:r>
                        <a:rPr kumimoji="0" lang="en-US" altLang="zh-CN" sz="1400" b="0" i="0" u="none" strike="noStrike" kern="1200" cap="none" spc="0" normalizeH="0" baseline="30000" noProof="0">
                          <a:ln>
                            <a:noFill/>
                          </a:ln>
                          <a:solidFill>
                            <a:schemeClr val="bg2">
                              <a:lumMod val="10000"/>
                            </a:schemeClr>
                          </a:solidFill>
                          <a:effectLst/>
                          <a:uLnTx/>
                          <a:uFillTx/>
                          <a:latin typeface="+mn-lt"/>
                          <a:ea typeface="+mn-ea"/>
                          <a:cs typeface="+mn-ea"/>
                          <a:sym typeface="+mn-lt"/>
                        </a:rPr>
                        <a:t>2</a:t>
                      </a:r>
                      <a:endParaRPr kumimoji="0" lang="en-US" altLang="zh-CN" sz="1400" b="0" i="0" u="none" strike="noStrike" kern="1200" cap="none" spc="0" normalizeH="0" baseline="30000" noProof="0">
                        <a:ln>
                          <a:noFill/>
                        </a:ln>
                        <a:solidFill>
                          <a:srgbClr val="C00000"/>
                        </a:solidFill>
                        <a:effectLst/>
                        <a:uLnTx/>
                        <a:uFillTx/>
                        <a:latin typeface="+mn-lt"/>
                        <a:ea typeface="+mn-ea"/>
                        <a:cs typeface="+mn-ea"/>
                        <a:sym typeface="+mn-lt"/>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4000057"/>
                  </a:ext>
                </a:extLst>
              </a:tr>
              <a:tr h="527028">
                <a:tc vMerge="1">
                  <a:txBody>
                    <a:bodyPr/>
                    <a:lstStyle/>
                    <a:p>
                      <a:pPr marL="171450" indent="-171450" algn="l">
                        <a:lnSpc>
                          <a:spcPct val="100000"/>
                        </a:lnSpc>
                        <a:buClr>
                          <a:schemeClr val="accent1">
                            <a:lumMod val="75000"/>
                          </a:schemeClr>
                        </a:buClr>
                        <a:buFont typeface="Wingdings" panose="05000000000000000000" pitchFamily="2" charset="2"/>
                        <a:buChar char="ü"/>
                      </a:pPr>
                      <a:endParaRPr lang="en-US" altLang="zh-CN" sz="1400" b="1" kern="1200">
                        <a:solidFill>
                          <a:schemeClr val="accent1">
                            <a:lumMod val="50000"/>
                          </a:schemeClr>
                        </a:solidFill>
                        <a:latin typeface="+mn-ea"/>
                        <a:ea typeface="+mn-ea"/>
                        <a:cs typeface="Arial" panose="020B0604020202020204" pitchFamily="34" charset="0"/>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accent2">
                          <a:lumMod val="75000"/>
                        </a:schemeClr>
                      </a:solidFill>
                      <a:prstDash val="solid"/>
                      <a:round/>
                      <a:headEnd type="none" w="med" len="med"/>
                      <a:tailEnd type="none" w="med" len="med"/>
                    </a:lnT>
                    <a:lnB w="9525"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66000"/>
                      </a:schemeClr>
                    </a:solidFill>
                  </a:tcPr>
                </a:tc>
                <a:tc>
                  <a:txBody>
                    <a:bodyPr/>
                    <a:lstStyle/>
                    <a:p>
                      <a:pPr marL="171450" indent="-171450" algn="l">
                        <a:lnSpc>
                          <a:spcPct val="100000"/>
                        </a:lnSpc>
                        <a:buClr>
                          <a:schemeClr val="accent1">
                            <a:lumMod val="75000"/>
                          </a:schemeClr>
                        </a:buClr>
                        <a:buFont typeface="Wingdings" panose="05000000000000000000" pitchFamily="2" charset="2"/>
                        <a:buChar char="ü"/>
                      </a:pPr>
                      <a:r>
                        <a:rPr lang="zh-CN" altLang="en-US" sz="1400" b="1" kern="1200">
                          <a:solidFill>
                            <a:schemeClr val="bg2">
                              <a:lumMod val="10000"/>
                            </a:schemeClr>
                          </a:solidFill>
                          <a:latin typeface="+mn-ea"/>
                          <a:ea typeface="+mn-ea"/>
                          <a:cs typeface="Arial" panose="020B0604020202020204" pitchFamily="34" charset="0"/>
                        </a:rPr>
                        <a:t>耐药性更低</a:t>
                      </a:r>
                      <a:endParaRPr lang="en-US" altLang="zh-CN" sz="1400" b="1" kern="1200">
                        <a:solidFill>
                          <a:schemeClr val="bg2">
                            <a:lumMod val="10000"/>
                          </a:schemeClr>
                        </a:solidFill>
                        <a:latin typeface="+mn-ea"/>
                        <a:ea typeface="+mn-ea"/>
                        <a:cs typeface="Arial" panose="020B0604020202020204" pitchFamily="34" charset="0"/>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alpha val="66000"/>
                      </a:schemeClr>
                    </a:solidFill>
                  </a:tcPr>
                </a:tc>
                <a:tc>
                  <a:txBody>
                    <a:bodyPr/>
                    <a:lstStyle/>
                    <a:p>
                      <a:pPr marL="172800" marR="0" lvl="0" indent="-172800" algn="l" defTabSz="914400" rtl="0" eaLnBrk="1" fontAlgn="auto" latinLnBrk="0" hangingPunct="1">
                        <a:lnSpc>
                          <a:spcPts val="1200"/>
                        </a:lnSpc>
                        <a:spcBef>
                          <a:spcPts val="0"/>
                        </a:spcBef>
                        <a:spcAft>
                          <a:spcPts val="0"/>
                        </a:spcAft>
                        <a:buClrTx/>
                        <a:buSzTx/>
                        <a:buFont typeface="Courier New" panose="02070309020205020404" pitchFamily="49" charset="0"/>
                        <a:buChar char="o"/>
                        <a:tabLst/>
                        <a:defRPr/>
                      </a:pP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金葡菌（含</a:t>
                      </a:r>
                      <a:r>
                        <a:rPr kumimoji="0" lang="en-US" altLang="zh-CN" sz="1300" b="0" i="0" u="none" strike="noStrike" kern="1200" cap="none" spc="0" normalizeH="0" baseline="0">
                          <a:ln>
                            <a:noFill/>
                          </a:ln>
                          <a:solidFill>
                            <a:schemeClr val="tx1"/>
                          </a:solidFill>
                          <a:effectLst/>
                          <a:uLnTx/>
                          <a:uFillTx/>
                          <a:latin typeface="+mn-lt"/>
                          <a:ea typeface="+mn-ea"/>
                          <a:cs typeface="+mn-ea"/>
                          <a:sym typeface="+mn-lt"/>
                        </a:rPr>
                        <a:t>MRSA</a:t>
                      </a: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）敏感率</a:t>
                      </a:r>
                      <a:r>
                        <a:rPr kumimoji="0" lang="en-US" altLang="zh-CN" sz="1400" b="1" i="0" u="none" strike="noStrike" kern="1200" cap="none" spc="0" normalizeH="0" baseline="0">
                          <a:ln>
                            <a:noFill/>
                          </a:ln>
                          <a:solidFill>
                            <a:srgbClr val="C00000"/>
                          </a:solidFill>
                          <a:effectLst/>
                          <a:uLnTx/>
                          <a:uFillTx/>
                          <a:latin typeface="+mn-lt"/>
                          <a:ea typeface="+mn-ea"/>
                          <a:cs typeface="+mn-ea"/>
                          <a:sym typeface="+mn-lt"/>
                        </a:rPr>
                        <a:t>97.7%</a:t>
                      </a:r>
                      <a:r>
                        <a:rPr kumimoji="0" lang="en-US" altLang="zh-CN" sz="1300" b="0" i="0" u="none" strike="noStrike" kern="1200" cap="none" spc="0" normalizeH="0" baseline="30000">
                          <a:ln>
                            <a:noFill/>
                          </a:ln>
                          <a:solidFill>
                            <a:schemeClr val="tx1"/>
                          </a:solidFill>
                          <a:effectLst/>
                          <a:uLnTx/>
                          <a:uFillTx/>
                          <a:latin typeface="+mn-lt"/>
                          <a:ea typeface="+mn-ea"/>
                          <a:cs typeface="+mn-ea"/>
                          <a:sym typeface="+mn-lt"/>
                        </a:rPr>
                        <a:t>3</a:t>
                      </a: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2800" marR="0" lvl="0" indent="-172800" algn="l" defTabSz="914400" rtl="0" eaLnBrk="1" fontAlgn="auto" latinLnBrk="0" hangingPunct="1">
                        <a:lnSpc>
                          <a:spcPts val="1200"/>
                        </a:lnSpc>
                        <a:spcBef>
                          <a:spcPts val="0"/>
                        </a:spcBef>
                        <a:spcAft>
                          <a:spcPts val="0"/>
                        </a:spcAft>
                        <a:buClrTx/>
                        <a:buSzTx/>
                        <a:buFont typeface="Courier New" panose="02070309020205020404" pitchFamily="49" charset="0"/>
                        <a:buChar char="o"/>
                        <a:tabLst/>
                        <a:defRPr/>
                      </a:pP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金葡菌（含</a:t>
                      </a:r>
                      <a:r>
                        <a:rPr kumimoji="0" lang="en-US" altLang="zh-CN" sz="1300" b="0" i="0" u="none" strike="noStrike" kern="1200" cap="none" spc="0" normalizeH="0" baseline="0">
                          <a:ln>
                            <a:noFill/>
                          </a:ln>
                          <a:solidFill>
                            <a:schemeClr val="bg2">
                              <a:lumMod val="10000"/>
                            </a:schemeClr>
                          </a:solidFill>
                          <a:effectLst/>
                          <a:uLnTx/>
                          <a:uFillTx/>
                          <a:latin typeface="+mn-lt"/>
                          <a:ea typeface="+mn-ea"/>
                          <a:cs typeface="+mn-ea"/>
                          <a:sym typeface="+mn-lt"/>
                        </a:rPr>
                        <a:t>MRSA</a:t>
                      </a:r>
                      <a:r>
                        <a:rPr kumimoji="0" lang="zh-CN" altLang="en-US" sz="1300" b="0" i="0" u="none" strike="noStrike" kern="1200" cap="none" spc="0" normalizeH="0" baseline="0">
                          <a:ln>
                            <a:noFill/>
                          </a:ln>
                          <a:solidFill>
                            <a:schemeClr val="bg2">
                              <a:lumMod val="10000"/>
                            </a:schemeClr>
                          </a:solidFill>
                          <a:effectLst/>
                          <a:uLnTx/>
                          <a:uFillTx/>
                          <a:latin typeface="+mn-lt"/>
                          <a:ea typeface="+mn-ea"/>
                          <a:cs typeface="+mn-ea"/>
                          <a:sym typeface="+mn-lt"/>
                        </a:rPr>
                        <a:t>）敏感率</a:t>
                      </a:r>
                      <a:r>
                        <a:rPr kumimoji="0" lang="en-US" altLang="zh-CN" sz="1400" b="1" i="0" u="none" strike="noStrike" kern="1200" cap="none" spc="0" normalizeH="0" baseline="0">
                          <a:ln>
                            <a:noFill/>
                          </a:ln>
                          <a:solidFill>
                            <a:schemeClr val="bg2">
                              <a:lumMod val="10000"/>
                            </a:schemeClr>
                          </a:solidFill>
                          <a:effectLst/>
                          <a:uLnTx/>
                          <a:uFillTx/>
                          <a:latin typeface="+mn-lt"/>
                          <a:ea typeface="+mn-ea"/>
                          <a:cs typeface="+mn-ea"/>
                          <a:sym typeface="+mn-lt"/>
                        </a:rPr>
                        <a:t>62.7%</a:t>
                      </a:r>
                      <a:r>
                        <a:rPr kumimoji="0" lang="en-US" altLang="zh-CN" sz="1300" b="0" i="0" u="none" strike="noStrike" kern="1200" cap="none" spc="0" normalizeH="0" baseline="30000">
                          <a:ln>
                            <a:noFill/>
                          </a:ln>
                          <a:solidFill>
                            <a:schemeClr val="bg2">
                              <a:lumMod val="10000"/>
                            </a:schemeClr>
                          </a:solidFill>
                          <a:effectLst/>
                          <a:uLnTx/>
                          <a:uFillTx/>
                          <a:latin typeface="+mn-lt"/>
                          <a:ea typeface="+mn-ea"/>
                          <a:cs typeface="+mn-ea"/>
                          <a:sym typeface="+mn-lt"/>
                        </a:rPr>
                        <a:t>3</a:t>
                      </a:r>
                      <a:endParaRPr kumimoji="0" lang="en-US" altLang="zh-CN" sz="1300" b="0" i="0" u="none" strike="noStrike" kern="1200" cap="none" spc="0" normalizeH="0" baseline="30000">
                        <a:ln>
                          <a:noFill/>
                        </a:ln>
                        <a:solidFill>
                          <a:schemeClr val="tx1"/>
                        </a:solidFill>
                        <a:effectLst/>
                        <a:uLnTx/>
                        <a:uFillTx/>
                        <a:latin typeface="+mn-lt"/>
                        <a:ea typeface="+mn-ea"/>
                        <a:cs typeface="+mn-ea"/>
                        <a:sym typeface="+mn-lt"/>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4425644"/>
                  </a:ext>
                </a:extLst>
              </a:tr>
              <a:tr h="544217">
                <a:tc vMerge="1">
                  <a:txBody>
                    <a:bodyPr/>
                    <a:lstStyle/>
                    <a:p>
                      <a:pPr marL="171450" indent="-171450" algn="l">
                        <a:lnSpc>
                          <a:spcPct val="100000"/>
                        </a:lnSpc>
                        <a:buClr>
                          <a:schemeClr val="accent1">
                            <a:lumMod val="75000"/>
                          </a:schemeClr>
                        </a:buClr>
                        <a:buFont typeface="Wingdings" panose="05000000000000000000" pitchFamily="2" charset="2"/>
                        <a:buChar char="ü"/>
                      </a:pPr>
                      <a:endParaRPr lang="zh-CN" altLang="en-US" sz="1400" b="1" kern="1200">
                        <a:solidFill>
                          <a:schemeClr val="accent1">
                            <a:lumMod val="50000"/>
                          </a:schemeClr>
                        </a:solidFill>
                        <a:latin typeface="+mn-ea"/>
                        <a:ea typeface="+mn-ea"/>
                        <a:cs typeface="Arial" panose="020B0604020202020204" pitchFamily="34" charset="0"/>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accent2">
                          <a:lumMod val="75000"/>
                        </a:schemeClr>
                      </a:solidFill>
                      <a:prstDash val="solid"/>
                      <a:round/>
                      <a:headEnd type="none" w="med" len="med"/>
                      <a:tailEnd type="none" w="med" len="med"/>
                    </a:lnT>
                    <a:lnB w="9525"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66000"/>
                      </a:schemeClr>
                    </a:solidFill>
                  </a:tcPr>
                </a:tc>
                <a:tc>
                  <a:txBody>
                    <a:bodyPr/>
                    <a:lstStyle/>
                    <a:p>
                      <a:pPr marL="171450" indent="-171450" algn="l">
                        <a:lnSpc>
                          <a:spcPct val="100000"/>
                        </a:lnSpc>
                        <a:buClr>
                          <a:schemeClr val="accent1">
                            <a:lumMod val="75000"/>
                          </a:schemeClr>
                        </a:buClr>
                        <a:buFont typeface="Wingdings" panose="05000000000000000000" pitchFamily="2" charset="2"/>
                        <a:buChar char="ü"/>
                      </a:pPr>
                      <a:r>
                        <a:rPr lang="zh-CN" altLang="en-US" sz="1400" b="1" kern="1200">
                          <a:solidFill>
                            <a:schemeClr val="bg2">
                              <a:lumMod val="10000"/>
                            </a:schemeClr>
                          </a:solidFill>
                          <a:latin typeface="+mn-ea"/>
                          <a:ea typeface="+mn-ea"/>
                          <a:cs typeface="Arial" panose="020B0604020202020204" pitchFamily="34" charset="0"/>
                        </a:rPr>
                        <a:t>抗菌活性更强</a:t>
                      </a: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alpha val="66000"/>
                      </a:schemeClr>
                    </a:solidFill>
                  </a:tcPr>
                </a:tc>
                <a:tc>
                  <a:txBody>
                    <a:bodyPr/>
                    <a:lstStyle/>
                    <a:p>
                      <a:pPr marL="172800" marR="0" lvl="0" indent="-172800" algn="l" defTabSz="6858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肺炎支原体</a:t>
                      </a:r>
                      <a:r>
                        <a:rPr kumimoji="0" lang="en-US" altLang="zh-CN" sz="1300" b="0" i="0" u="none" strike="noStrike" kern="1200" cap="none" spc="0" normalizeH="0" baseline="0">
                          <a:ln>
                            <a:noFill/>
                          </a:ln>
                          <a:solidFill>
                            <a:schemeClr val="tx1"/>
                          </a:solidFill>
                          <a:effectLst/>
                          <a:uLnTx/>
                          <a:uFillTx/>
                          <a:latin typeface="+mn-lt"/>
                          <a:ea typeface="+mn-ea"/>
                          <a:cs typeface="+mn-ea"/>
                          <a:sym typeface="+mn-lt"/>
                        </a:rPr>
                        <a:t>MIC</a:t>
                      </a: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（最低抑菌浓度）</a:t>
                      </a:r>
                      <a:r>
                        <a:rPr kumimoji="0" lang="en-US" altLang="zh-CN" sz="1300" b="0" i="0" u="none" strike="noStrike" kern="1200" cap="none" spc="0" normalizeH="0" baseline="-25000">
                          <a:ln>
                            <a:noFill/>
                          </a:ln>
                          <a:solidFill>
                            <a:schemeClr val="tx1"/>
                          </a:solidFill>
                          <a:effectLst/>
                          <a:uLnTx/>
                          <a:uFillTx/>
                          <a:latin typeface="+mn-lt"/>
                          <a:ea typeface="+mn-ea"/>
                          <a:cs typeface="+mn-ea"/>
                          <a:sym typeface="+mn-lt"/>
                        </a:rPr>
                        <a:t>50/90</a:t>
                      </a:r>
                      <a:r>
                        <a:rPr kumimoji="0" lang="en-US" altLang="zh-CN" sz="1300" b="0" i="0" u="none" strike="noStrike" kern="1200" cap="none" spc="0" normalizeH="0" baseline="0">
                          <a:ln>
                            <a:noFill/>
                          </a:ln>
                          <a:solidFill>
                            <a:schemeClr val="tx1"/>
                          </a:solidFill>
                          <a:effectLst/>
                          <a:uLnTx/>
                          <a:uFillTx/>
                          <a:latin typeface="+mn-lt"/>
                          <a:ea typeface="+mn-ea"/>
                          <a:cs typeface="+mn-ea"/>
                          <a:sym typeface="+mn-lt"/>
                        </a:rPr>
                        <a:t>:</a:t>
                      </a: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a:t>
                      </a:r>
                      <a:r>
                        <a:rPr kumimoji="0" lang="en-US" altLang="zh-CN" sz="1300" b="0" i="0" u="none" strike="noStrike" kern="1200" cap="none" spc="0" normalizeH="0" baseline="0">
                          <a:ln>
                            <a:noFill/>
                          </a:ln>
                          <a:solidFill>
                            <a:schemeClr val="tx1"/>
                          </a:solidFill>
                          <a:effectLst/>
                          <a:uLnTx/>
                          <a:uFillTx/>
                          <a:latin typeface="+mn-lt"/>
                          <a:ea typeface="+mn-ea"/>
                          <a:cs typeface="+mn-ea"/>
                          <a:sym typeface="+mn-lt"/>
                        </a:rPr>
                        <a:t>0.03/</a:t>
                      </a: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a:t>
                      </a:r>
                      <a:r>
                        <a:rPr kumimoji="0" lang="en-US" altLang="zh-CN" sz="1300" b="0" i="0" u="none" strike="noStrike" kern="1200" cap="none" spc="0" normalizeH="0" baseline="0">
                          <a:ln>
                            <a:noFill/>
                          </a:ln>
                          <a:solidFill>
                            <a:schemeClr val="tx1"/>
                          </a:solidFill>
                          <a:effectLst/>
                          <a:uLnTx/>
                          <a:uFillTx/>
                          <a:latin typeface="+mn-lt"/>
                          <a:ea typeface="+mn-ea"/>
                          <a:cs typeface="+mn-ea"/>
                          <a:sym typeface="+mn-lt"/>
                        </a:rPr>
                        <a:t>0.03mg/L</a:t>
                      </a:r>
                      <a:r>
                        <a:rPr kumimoji="0" lang="en-US" altLang="zh-CN" sz="1300" b="0" i="0" u="none" strike="noStrike" kern="1200" cap="none" spc="0" normalizeH="0" baseline="30000" noProof="0">
                          <a:ln>
                            <a:noFill/>
                          </a:ln>
                          <a:solidFill>
                            <a:schemeClr val="tx1"/>
                          </a:solidFill>
                          <a:effectLst/>
                          <a:uLnTx/>
                          <a:uFillTx/>
                          <a:latin typeface="+mn-lt"/>
                          <a:ea typeface="+mn-ea"/>
                          <a:cs typeface="+mn-ea"/>
                          <a:sym typeface="+mn-lt"/>
                        </a:rPr>
                        <a:t>3</a:t>
                      </a:r>
                      <a:endParaRPr kumimoji="0" lang="en-US" altLang="zh-CN" sz="1300" b="0" i="0" u="none" strike="noStrike" kern="1200" cap="none" spc="0" normalizeH="0" baseline="0">
                        <a:ln>
                          <a:noFill/>
                        </a:ln>
                        <a:solidFill>
                          <a:schemeClr val="tx1"/>
                        </a:solidFill>
                        <a:effectLst/>
                        <a:uLnTx/>
                        <a:uFillTx/>
                        <a:latin typeface="+mn-lt"/>
                        <a:ea typeface="+mn-ea"/>
                        <a:cs typeface="+mn-ea"/>
                        <a:sym typeface="+mn-lt"/>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2800" marR="0" lvl="0" indent="-172800" algn="l" defTabSz="6858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肺炎支原体</a:t>
                      </a:r>
                      <a:r>
                        <a:rPr kumimoji="0" lang="en-US" altLang="zh-CN" sz="1300" b="0" i="0" u="none" strike="noStrike" kern="1200" cap="none" spc="0" normalizeH="0" baseline="0">
                          <a:ln>
                            <a:noFill/>
                          </a:ln>
                          <a:solidFill>
                            <a:schemeClr val="tx1"/>
                          </a:solidFill>
                          <a:effectLst/>
                          <a:uLnTx/>
                          <a:uFillTx/>
                          <a:latin typeface="+mn-lt"/>
                          <a:ea typeface="+mn-ea"/>
                          <a:cs typeface="+mn-ea"/>
                          <a:sym typeface="+mn-lt"/>
                        </a:rPr>
                        <a:t>MIC</a:t>
                      </a:r>
                      <a:r>
                        <a:rPr kumimoji="0" lang="en-US" altLang="zh-CN" sz="1300" b="0" i="0" u="none" strike="noStrike" kern="1200" cap="none" spc="0" normalizeH="0" baseline="-25000">
                          <a:ln>
                            <a:noFill/>
                          </a:ln>
                          <a:solidFill>
                            <a:schemeClr val="tx1"/>
                          </a:solidFill>
                          <a:effectLst/>
                          <a:uLnTx/>
                          <a:uFillTx/>
                          <a:latin typeface="+mn-lt"/>
                          <a:ea typeface="+mn-ea"/>
                          <a:cs typeface="+mn-ea"/>
                          <a:sym typeface="+mn-lt"/>
                        </a:rPr>
                        <a:t>50/90</a:t>
                      </a: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a:t>
                      </a:r>
                      <a:r>
                        <a:rPr kumimoji="0" lang="en-US" altLang="zh-CN" sz="1300" b="0" i="0" u="none" strike="noStrike" kern="1200" cap="none" spc="0" normalizeH="0" baseline="0">
                          <a:ln>
                            <a:noFill/>
                          </a:ln>
                          <a:solidFill>
                            <a:schemeClr val="tx1"/>
                          </a:solidFill>
                          <a:effectLst/>
                          <a:uLnTx/>
                          <a:uFillTx/>
                          <a:latin typeface="+mn-lt"/>
                          <a:ea typeface="+mn-ea"/>
                          <a:cs typeface="+mn-ea"/>
                          <a:sym typeface="+mn-lt"/>
                        </a:rPr>
                        <a:t>0.06/0.25mg/L</a:t>
                      </a:r>
                      <a:r>
                        <a:rPr kumimoji="0" lang="en-US" altLang="zh-CN" sz="1300" b="0" i="0" u="none" strike="noStrike" kern="1200" cap="none" spc="0" normalizeH="0" baseline="30000" noProof="0">
                          <a:ln>
                            <a:noFill/>
                          </a:ln>
                          <a:solidFill>
                            <a:schemeClr val="tx1"/>
                          </a:solidFill>
                          <a:effectLst/>
                          <a:uLnTx/>
                          <a:uFillTx/>
                          <a:latin typeface="+mn-lt"/>
                          <a:ea typeface="+mn-ea"/>
                          <a:cs typeface="+mn-ea"/>
                          <a:sym typeface="+mn-lt"/>
                        </a:rPr>
                        <a:t>3</a:t>
                      </a:r>
                      <a:endParaRPr kumimoji="0" lang="en-US" altLang="zh-CN" sz="1300" b="0" i="0" u="none" strike="noStrike" kern="1200" cap="none" spc="0" normalizeH="0" baseline="0">
                        <a:ln>
                          <a:noFill/>
                        </a:ln>
                        <a:solidFill>
                          <a:schemeClr val="tx1"/>
                        </a:solidFill>
                        <a:effectLst/>
                        <a:uLnTx/>
                        <a:uFillTx/>
                        <a:latin typeface="+mn-lt"/>
                        <a:ea typeface="+mn-ea"/>
                        <a:cs typeface="+mn-ea"/>
                        <a:sym typeface="+mn-lt"/>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6922715"/>
                  </a:ext>
                </a:extLst>
              </a:tr>
              <a:tr h="630979">
                <a:tc vMerge="1">
                  <a:txBody>
                    <a:bodyPr/>
                    <a:lstStyle/>
                    <a:p>
                      <a:pPr marL="171450" indent="-171450" algn="l">
                        <a:lnSpc>
                          <a:spcPct val="100000"/>
                        </a:lnSpc>
                        <a:buClr>
                          <a:schemeClr val="accent1">
                            <a:lumMod val="75000"/>
                          </a:schemeClr>
                        </a:buClr>
                        <a:buFont typeface="Wingdings" panose="05000000000000000000" pitchFamily="2" charset="2"/>
                        <a:buChar char="ü"/>
                      </a:pPr>
                      <a:endParaRPr lang="zh-CN" altLang="en-US" sz="1400" b="1" kern="1200" noProof="0">
                        <a:solidFill>
                          <a:schemeClr val="accent1">
                            <a:lumMod val="50000"/>
                          </a:schemeClr>
                        </a:solidFill>
                        <a:latin typeface="+mn-ea"/>
                        <a:ea typeface="+mn-ea"/>
                        <a:cs typeface="Arial" panose="020B0604020202020204" pitchFamily="34" charset="0"/>
                        <a:sym typeface="Arial"/>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accent2">
                          <a:lumMod val="75000"/>
                        </a:schemeClr>
                      </a:solidFill>
                      <a:prstDash val="solid"/>
                      <a:round/>
                      <a:headEnd type="none" w="med" len="med"/>
                      <a:tailEnd type="none" w="med" len="med"/>
                    </a:lnT>
                    <a:lnB w="9525"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66000"/>
                      </a:schemeClr>
                    </a:solidFill>
                  </a:tcPr>
                </a:tc>
                <a:tc>
                  <a:txBody>
                    <a:bodyPr/>
                    <a:lstStyle/>
                    <a:p>
                      <a:pPr marL="171450" indent="-171450" algn="l">
                        <a:lnSpc>
                          <a:spcPct val="100000"/>
                        </a:lnSpc>
                        <a:buClr>
                          <a:schemeClr val="accent1">
                            <a:lumMod val="75000"/>
                          </a:schemeClr>
                        </a:buClr>
                        <a:buFont typeface="Wingdings" panose="05000000000000000000" pitchFamily="2" charset="2"/>
                        <a:buChar char="ü"/>
                      </a:pPr>
                      <a:r>
                        <a:rPr lang="zh-CN" altLang="en-US" sz="1400" b="1" kern="1200" noProof="0">
                          <a:solidFill>
                            <a:schemeClr val="bg2">
                              <a:lumMod val="10000"/>
                            </a:schemeClr>
                          </a:solidFill>
                          <a:latin typeface="+mn-ea"/>
                          <a:ea typeface="+mn-ea"/>
                          <a:cs typeface="Arial" panose="020B0604020202020204" pitchFamily="34" charset="0"/>
                          <a:sym typeface="Arial"/>
                        </a:rPr>
                        <a:t>肺组织高穿透，起效快</a:t>
                      </a: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alpha val="66000"/>
                      </a:schemeClr>
                    </a:solidFill>
                  </a:tcPr>
                </a:tc>
                <a:tc>
                  <a:txBody>
                    <a:bodyPr/>
                    <a:lstStyle/>
                    <a:p>
                      <a:pPr marL="172800" marR="0" lvl="0" indent="-172800" algn="l" defTabSz="914377" rtl="0" eaLnBrk="1" fontAlgn="auto" latinLnBrk="0" hangingPunct="1">
                        <a:lnSpc>
                          <a:spcPts val="1200"/>
                        </a:lnSpc>
                        <a:spcBef>
                          <a:spcPts val="0"/>
                        </a:spcBef>
                        <a:spcAft>
                          <a:spcPts val="0"/>
                        </a:spcAft>
                        <a:buClrTx/>
                        <a:buSzTx/>
                        <a:buFont typeface="Courier New" panose="02070309020205020404" pitchFamily="49" charset="0"/>
                        <a:buChar char="o"/>
                        <a:tabLst/>
                        <a:defRPr/>
                      </a:pPr>
                      <a:r>
                        <a:rPr kumimoji="0" lang="en-US" altLang="zh-CN" sz="1300" b="0" i="0" u="none" strike="noStrike" kern="1200" cap="none" spc="0" normalizeH="0" baseline="0" noProof="0">
                          <a:ln>
                            <a:noFill/>
                          </a:ln>
                          <a:solidFill>
                            <a:schemeClr val="tx1"/>
                          </a:solidFill>
                          <a:effectLst/>
                          <a:uLnTx/>
                          <a:uFillTx/>
                          <a:latin typeface="+mn-lt"/>
                          <a:ea typeface="+mn-ea"/>
                          <a:cs typeface="+mn-ea"/>
                          <a:sym typeface="+mn-lt"/>
                        </a:rPr>
                        <a:t>AUC</a:t>
                      </a:r>
                      <a:r>
                        <a:rPr kumimoji="0" lang="zh-CN" altLang="en-US" sz="1300" b="0" i="0" u="none" strike="noStrike" kern="1200" cap="none" spc="0" normalizeH="0" baseline="-25000" noProof="0">
                          <a:ln>
                            <a:noFill/>
                          </a:ln>
                          <a:solidFill>
                            <a:schemeClr val="tx1"/>
                          </a:solidFill>
                          <a:effectLst/>
                          <a:uLnTx/>
                          <a:uFillTx/>
                          <a:latin typeface="+mn-lt"/>
                          <a:ea typeface="+mn-ea"/>
                          <a:cs typeface="+mn-ea"/>
                          <a:sym typeface="+mn-lt"/>
                        </a:rPr>
                        <a:t>肺泡上皮衬液 </a:t>
                      </a:r>
                      <a:r>
                        <a:rPr kumimoji="0" lang="en-US" altLang="zh-CN" sz="1300" b="0" i="0" u="none" strike="noStrike" kern="1200" cap="none" spc="0" normalizeH="0" baseline="0" noProof="0">
                          <a:ln>
                            <a:noFill/>
                          </a:ln>
                          <a:solidFill>
                            <a:schemeClr val="tx1"/>
                          </a:solidFill>
                          <a:effectLst/>
                          <a:uLnTx/>
                          <a:uFillTx/>
                          <a:latin typeface="+mn-lt"/>
                          <a:ea typeface="+mn-ea"/>
                          <a:cs typeface="+mn-ea"/>
                          <a:sym typeface="+mn-lt"/>
                        </a:rPr>
                        <a:t>/AUC</a:t>
                      </a:r>
                      <a:r>
                        <a:rPr kumimoji="0" lang="zh-CN" altLang="en-US" sz="1300" b="0" i="0" u="none" strike="noStrike" kern="1200" cap="none" spc="0" normalizeH="0" baseline="-25000" noProof="0">
                          <a:ln>
                            <a:noFill/>
                          </a:ln>
                          <a:solidFill>
                            <a:schemeClr val="tx1"/>
                          </a:solidFill>
                          <a:effectLst/>
                          <a:uLnTx/>
                          <a:uFillTx/>
                          <a:latin typeface="+mn-lt"/>
                          <a:ea typeface="+mn-ea"/>
                          <a:cs typeface="+mn-ea"/>
                          <a:sym typeface="+mn-lt"/>
                        </a:rPr>
                        <a:t>血浆</a:t>
                      </a:r>
                      <a:r>
                        <a:rPr kumimoji="0" lang="en-US" altLang="zh-CN" sz="1300" b="0" i="0" u="none" strike="noStrike" kern="1200" cap="none" spc="0" normalizeH="0" baseline="0" noProof="0">
                          <a:ln>
                            <a:noFill/>
                          </a:ln>
                          <a:solidFill>
                            <a:schemeClr val="tx1"/>
                          </a:solidFill>
                          <a:effectLst/>
                          <a:uLnTx/>
                          <a:uFillTx/>
                          <a:latin typeface="+mn-lt"/>
                          <a:ea typeface="+mn-ea"/>
                          <a:cs typeface="+mn-ea"/>
                          <a:sym typeface="+mn-lt"/>
                        </a:rPr>
                        <a:t>=</a:t>
                      </a:r>
                      <a:r>
                        <a:rPr kumimoji="0" lang="en-US" altLang="zh-CN" sz="1400" b="1" i="0" u="none" strike="noStrike" kern="1200" cap="none" spc="0" normalizeH="0" baseline="0" noProof="0">
                          <a:ln>
                            <a:noFill/>
                          </a:ln>
                          <a:solidFill>
                            <a:srgbClr val="C00000"/>
                          </a:solidFill>
                          <a:effectLst/>
                          <a:uLnTx/>
                          <a:uFillTx/>
                          <a:latin typeface="+mn-lt"/>
                          <a:ea typeface="+mn-ea"/>
                          <a:cs typeface="+mn-ea"/>
                          <a:sym typeface="+mn-lt"/>
                        </a:rPr>
                        <a:t>15</a:t>
                      </a:r>
                      <a:r>
                        <a:rPr kumimoji="0" lang="en-US" altLang="zh-CN" sz="1300" b="0" i="0" u="none" strike="noStrike" kern="1200" cap="none" spc="0" normalizeH="0" baseline="30000" noProof="0">
                          <a:ln>
                            <a:noFill/>
                          </a:ln>
                          <a:solidFill>
                            <a:schemeClr val="tx1"/>
                          </a:solidFill>
                          <a:effectLst/>
                          <a:uLnTx/>
                          <a:uFillTx/>
                          <a:latin typeface="+mn-lt"/>
                          <a:ea typeface="+mn-ea"/>
                          <a:cs typeface="+mn-ea"/>
                          <a:sym typeface="+mn-lt"/>
                        </a:rPr>
                        <a:t>1</a:t>
                      </a: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noFill/>
                  </a:tcPr>
                </a:tc>
                <a:tc>
                  <a:txBody>
                    <a:bodyPr/>
                    <a:lstStyle/>
                    <a:p>
                      <a:pPr marL="172800" marR="0" lvl="0" indent="-172800" algn="l" defTabSz="914377" rtl="0" eaLnBrk="1" fontAlgn="auto" latinLnBrk="0" hangingPunct="1">
                        <a:lnSpc>
                          <a:spcPts val="1200"/>
                        </a:lnSpc>
                        <a:spcBef>
                          <a:spcPts val="0"/>
                        </a:spcBef>
                        <a:spcAft>
                          <a:spcPts val="0"/>
                        </a:spcAft>
                        <a:buClrTx/>
                        <a:buSzTx/>
                        <a:buFont typeface="Courier New" panose="02070309020205020404" pitchFamily="49" charset="0"/>
                        <a:buChar char="o"/>
                        <a:tabLst/>
                        <a:defRPr/>
                      </a:pPr>
                      <a:r>
                        <a:rPr kumimoji="0" lang="en-US" altLang="zh-CN" sz="1300" b="0" i="0" u="none" strike="noStrike" kern="1200" cap="none" spc="0" normalizeH="0" baseline="0" noProof="0">
                          <a:ln>
                            <a:noFill/>
                          </a:ln>
                          <a:solidFill>
                            <a:schemeClr val="tx1"/>
                          </a:solidFill>
                          <a:effectLst/>
                          <a:uLnTx/>
                          <a:uFillTx/>
                          <a:latin typeface="+mn-lt"/>
                          <a:ea typeface="+mn-ea"/>
                          <a:cs typeface="+mn-ea"/>
                          <a:sym typeface="+mn-lt"/>
                        </a:rPr>
                        <a:t>AUC</a:t>
                      </a:r>
                      <a:r>
                        <a:rPr kumimoji="0" lang="zh-CN" altLang="en-US" sz="1300" b="0" i="0" u="none" strike="noStrike" kern="1200" cap="none" spc="0" normalizeH="0" baseline="-25000" noProof="0">
                          <a:ln>
                            <a:noFill/>
                          </a:ln>
                          <a:solidFill>
                            <a:schemeClr val="tx1"/>
                          </a:solidFill>
                          <a:effectLst/>
                          <a:uLnTx/>
                          <a:uFillTx/>
                          <a:latin typeface="+mn-lt"/>
                          <a:ea typeface="+mn-ea"/>
                          <a:cs typeface="+mn-ea"/>
                          <a:sym typeface="+mn-lt"/>
                        </a:rPr>
                        <a:t>肺泡上皮衬液 </a:t>
                      </a:r>
                      <a:r>
                        <a:rPr kumimoji="0" lang="en-US" altLang="zh-CN" sz="1300" b="0" i="0" u="none" strike="noStrike" kern="1200" cap="none" spc="0" normalizeH="0" baseline="0" noProof="0">
                          <a:ln>
                            <a:noFill/>
                          </a:ln>
                          <a:solidFill>
                            <a:schemeClr val="tx1"/>
                          </a:solidFill>
                          <a:effectLst/>
                          <a:uLnTx/>
                          <a:uFillTx/>
                          <a:latin typeface="+mn-lt"/>
                          <a:ea typeface="+mn-ea"/>
                          <a:cs typeface="+mn-ea"/>
                          <a:sym typeface="+mn-lt"/>
                        </a:rPr>
                        <a:t>/AUC</a:t>
                      </a:r>
                      <a:r>
                        <a:rPr kumimoji="0" lang="zh-CN" altLang="en-US" sz="1300" b="0" i="0" u="none" strike="noStrike" kern="1200" cap="none" spc="0" normalizeH="0" baseline="-25000" noProof="0">
                          <a:ln>
                            <a:noFill/>
                          </a:ln>
                          <a:solidFill>
                            <a:schemeClr val="bg2">
                              <a:lumMod val="10000"/>
                            </a:schemeClr>
                          </a:solidFill>
                          <a:effectLst/>
                          <a:uLnTx/>
                          <a:uFillTx/>
                          <a:latin typeface="+mn-lt"/>
                          <a:ea typeface="+mn-ea"/>
                          <a:cs typeface="+mn-ea"/>
                          <a:sym typeface="+mn-lt"/>
                        </a:rPr>
                        <a:t>血浆</a:t>
                      </a:r>
                      <a:r>
                        <a:rPr kumimoji="0" lang="en-US" altLang="zh-CN" sz="1300" b="0" i="0" u="none" strike="noStrike" kern="1200" cap="none" spc="0" normalizeH="0" baseline="0" noProof="0">
                          <a:ln>
                            <a:noFill/>
                          </a:ln>
                          <a:solidFill>
                            <a:schemeClr val="bg2">
                              <a:lumMod val="10000"/>
                            </a:schemeClr>
                          </a:solidFill>
                          <a:effectLst/>
                          <a:uLnTx/>
                          <a:uFillTx/>
                          <a:latin typeface="+mn-lt"/>
                          <a:ea typeface="+mn-ea"/>
                          <a:cs typeface="+mn-ea"/>
                          <a:sym typeface="+mn-lt"/>
                        </a:rPr>
                        <a:t>=</a:t>
                      </a:r>
                      <a:r>
                        <a:rPr kumimoji="0" lang="en-US" altLang="zh-CN" sz="1400" b="1" i="0" u="none" strike="noStrike" kern="1200" cap="none" spc="0" normalizeH="0" baseline="0" noProof="0">
                          <a:ln>
                            <a:noFill/>
                          </a:ln>
                          <a:solidFill>
                            <a:schemeClr val="bg2">
                              <a:lumMod val="10000"/>
                            </a:schemeClr>
                          </a:solidFill>
                          <a:effectLst/>
                          <a:uLnTx/>
                          <a:uFillTx/>
                          <a:latin typeface="+mn-lt"/>
                          <a:ea typeface="+mn-ea"/>
                          <a:cs typeface="+mn-ea"/>
                          <a:sym typeface="+mn-lt"/>
                        </a:rPr>
                        <a:t>1.5</a:t>
                      </a:r>
                      <a:r>
                        <a:rPr kumimoji="0" lang="en-US" altLang="zh-CN" sz="1300" b="0" i="0" u="none" strike="noStrike" kern="1200" cap="none" spc="0" normalizeH="0" baseline="30000" noProof="0">
                          <a:ln>
                            <a:noFill/>
                          </a:ln>
                          <a:solidFill>
                            <a:schemeClr val="bg2">
                              <a:lumMod val="10000"/>
                            </a:schemeClr>
                          </a:solidFill>
                          <a:effectLst/>
                          <a:uLnTx/>
                          <a:uFillTx/>
                          <a:latin typeface="+mn-lt"/>
                          <a:ea typeface="+mn-ea"/>
                          <a:cs typeface="+mn-ea"/>
                          <a:sym typeface="+mn-lt"/>
                        </a:rPr>
                        <a:t>2</a:t>
                      </a:r>
                      <a:endParaRPr kumimoji="0" lang="en-US" altLang="zh-CN" sz="1300" b="0" i="0" u="none" strike="noStrike" kern="1200" cap="none" spc="0" normalizeH="0" baseline="30000" noProof="0">
                        <a:ln>
                          <a:noFill/>
                        </a:ln>
                        <a:solidFill>
                          <a:schemeClr val="tx1"/>
                        </a:solidFill>
                        <a:effectLst/>
                        <a:uLnTx/>
                        <a:uFillTx/>
                        <a:latin typeface="+mn-lt"/>
                        <a:ea typeface="+mn-ea"/>
                        <a:cs typeface="+mn-ea"/>
                        <a:sym typeface="+mn-lt"/>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3197271880"/>
                  </a:ext>
                </a:extLst>
              </a:tr>
              <a:tr h="797405">
                <a:tc vMerge="1">
                  <a:txBody>
                    <a:bodyPr/>
                    <a:lstStyle/>
                    <a:p>
                      <a:pPr marL="171450" indent="-171450" algn="l">
                        <a:lnSpc>
                          <a:spcPct val="100000"/>
                        </a:lnSpc>
                        <a:buClr>
                          <a:schemeClr val="accent1">
                            <a:lumMod val="75000"/>
                          </a:schemeClr>
                        </a:buClr>
                        <a:buFont typeface="Wingdings" panose="05000000000000000000" pitchFamily="2" charset="2"/>
                        <a:buChar char="ü"/>
                      </a:pPr>
                      <a:endParaRPr lang="en-US" altLang="zh-CN" sz="1400" b="1" kern="100">
                        <a:solidFill>
                          <a:schemeClr val="accent1">
                            <a:lumMod val="50000"/>
                          </a:schemeClr>
                        </a:solidFill>
                        <a:effectLst/>
                        <a:latin typeface="+mn-ea"/>
                        <a:ea typeface="+mn-ea"/>
                        <a:cs typeface="Arial" panose="020B0604020202020204" pitchFamily="34" charset="0"/>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accent2">
                          <a:lumMod val="75000"/>
                        </a:schemeClr>
                      </a:solidFill>
                      <a:prstDash val="solid"/>
                      <a:round/>
                      <a:headEnd type="none" w="med" len="med"/>
                      <a:tailEnd type="none" w="med" len="med"/>
                    </a:lnT>
                    <a:lnB w="9525"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66000"/>
                      </a:schemeClr>
                    </a:solidFill>
                  </a:tcPr>
                </a:tc>
                <a:tc>
                  <a:txBody>
                    <a:bodyPr/>
                    <a:lstStyle/>
                    <a:p>
                      <a:pPr marL="171450" indent="-171450" algn="l">
                        <a:lnSpc>
                          <a:spcPct val="100000"/>
                        </a:lnSpc>
                        <a:buClr>
                          <a:schemeClr val="accent1">
                            <a:lumMod val="75000"/>
                          </a:schemeClr>
                        </a:buClr>
                        <a:buFont typeface="Wingdings" panose="05000000000000000000" pitchFamily="2" charset="2"/>
                        <a:buChar char="ü"/>
                      </a:pPr>
                      <a:r>
                        <a:rPr lang="zh-CN" altLang="en-US" sz="1400" b="1" kern="100">
                          <a:solidFill>
                            <a:schemeClr val="bg2">
                              <a:lumMod val="10000"/>
                            </a:schemeClr>
                          </a:solidFill>
                          <a:effectLst/>
                          <a:latin typeface="+mn-ea"/>
                          <a:ea typeface="+mn-ea"/>
                          <a:cs typeface="Arial" panose="020B0604020202020204" pitchFamily="34" charset="0"/>
                        </a:rPr>
                        <a:t>疗效优势</a:t>
                      </a:r>
                      <a:endParaRPr lang="en-US" altLang="zh-CN" sz="1400" b="1" kern="100">
                        <a:solidFill>
                          <a:schemeClr val="bg2">
                            <a:lumMod val="10000"/>
                          </a:schemeClr>
                        </a:solidFill>
                        <a:effectLst/>
                        <a:latin typeface="+mn-ea"/>
                        <a:ea typeface="+mn-ea"/>
                        <a:cs typeface="Arial" panose="020B0604020202020204" pitchFamily="34" charset="0"/>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alpha val="66000"/>
                      </a:schemeClr>
                    </a:solidFill>
                  </a:tcPr>
                </a:tc>
                <a:tc gridSpan="2">
                  <a:txBody>
                    <a:bodyPr/>
                    <a:lstStyle/>
                    <a:p>
                      <a:pPr marL="172800" marR="0" lvl="0" indent="-172800" algn="l" defTabSz="914377" rtl="0" eaLnBrk="1" fontAlgn="auto" latinLnBrk="0" hangingPunct="1">
                        <a:lnSpc>
                          <a:spcPts val="1600"/>
                        </a:lnSpc>
                        <a:spcBef>
                          <a:spcPts val="200"/>
                        </a:spcBef>
                        <a:spcAft>
                          <a:spcPts val="0"/>
                        </a:spcAft>
                        <a:buClrTx/>
                        <a:buSzTx/>
                        <a:buFont typeface="Courier New" panose="02070309020205020404" pitchFamily="49" charset="0"/>
                        <a:buChar char="o"/>
                        <a:tabLst/>
                        <a:defRPr/>
                      </a:pP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来法莫林的</a:t>
                      </a:r>
                      <a:r>
                        <a:rPr kumimoji="0" lang="zh-CN" altLang="en-US" sz="1400" b="1" i="0" u="none" strike="noStrike" kern="1200" cap="none" spc="0" normalizeH="0" baseline="0">
                          <a:ln>
                            <a:noFill/>
                          </a:ln>
                          <a:solidFill>
                            <a:srgbClr val="C00000"/>
                          </a:solidFill>
                          <a:effectLst/>
                          <a:uLnTx/>
                          <a:uFillTx/>
                          <a:latin typeface="+mn-lt"/>
                          <a:ea typeface="+mn-ea"/>
                          <a:cs typeface="+mn-ea"/>
                          <a:sym typeface="+mn-lt"/>
                        </a:rPr>
                        <a:t>治愈率（</a:t>
                      </a:r>
                      <a:r>
                        <a:rPr kumimoji="0" lang="en-US" altLang="zh-CN" sz="1400" b="1" i="0" u="none" strike="noStrike" kern="1200" cap="none" spc="0" normalizeH="0" baseline="0">
                          <a:ln>
                            <a:noFill/>
                          </a:ln>
                          <a:solidFill>
                            <a:srgbClr val="C00000"/>
                          </a:solidFill>
                          <a:effectLst/>
                          <a:uLnTx/>
                          <a:uFillTx/>
                          <a:latin typeface="+mn-lt"/>
                          <a:ea typeface="+mn-ea"/>
                          <a:cs typeface="+mn-ea"/>
                          <a:sym typeface="+mn-lt"/>
                        </a:rPr>
                        <a:t>IACR) </a:t>
                      </a:r>
                      <a:r>
                        <a:rPr kumimoji="0" lang="zh-CN" altLang="en-US" sz="1400" b="1" i="0" u="none" strike="noStrike" kern="1200" cap="none" spc="0" normalizeH="0" baseline="0">
                          <a:ln>
                            <a:noFill/>
                          </a:ln>
                          <a:solidFill>
                            <a:srgbClr val="C00000"/>
                          </a:solidFill>
                          <a:effectLst/>
                          <a:uLnTx/>
                          <a:uFillTx/>
                          <a:latin typeface="+mn-lt"/>
                          <a:ea typeface="+mn-ea"/>
                          <a:cs typeface="+mn-ea"/>
                          <a:sym typeface="+mn-lt"/>
                        </a:rPr>
                        <a:t>显著优于</a:t>
                      </a: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奥马环素（感染流感嗜血杆菌患者）</a:t>
                      </a:r>
                      <a:r>
                        <a:rPr kumimoji="0" lang="en-US" altLang="zh-CN" sz="1300" b="0" i="0" u="none" strike="noStrike" kern="1200" cap="none" spc="0" normalizeH="0" baseline="30000" noProof="0">
                          <a:ln>
                            <a:noFill/>
                          </a:ln>
                          <a:solidFill>
                            <a:schemeClr val="tx1"/>
                          </a:solidFill>
                          <a:effectLst/>
                          <a:uLnTx/>
                          <a:uFillTx/>
                          <a:latin typeface="+mn-lt"/>
                          <a:ea typeface="+mn-ea"/>
                          <a:cs typeface="+mn-ea"/>
                          <a:sym typeface="+mn-lt"/>
                        </a:rPr>
                        <a:t>4</a:t>
                      </a:r>
                      <a:endParaRPr kumimoji="0" lang="zh-CN" altLang="en-US" sz="1300" b="0" i="0" u="none" strike="noStrike" kern="1200" cap="none" spc="0" normalizeH="0" baseline="0">
                        <a:ln>
                          <a:noFill/>
                        </a:ln>
                        <a:solidFill>
                          <a:schemeClr val="tx1"/>
                        </a:solidFill>
                        <a:effectLst/>
                        <a:uLnTx/>
                        <a:uFillTx/>
                        <a:latin typeface="+mn-lt"/>
                        <a:ea typeface="+mn-ea"/>
                        <a:cs typeface="+mn-ea"/>
                        <a:sym typeface="+mn-lt"/>
                      </a:endParaRPr>
                    </a:p>
                    <a:p>
                      <a:pPr marL="172800" marR="0" lvl="0" indent="-172800" algn="l" defTabSz="914377" rtl="0" eaLnBrk="1" fontAlgn="auto" latinLnBrk="0" hangingPunct="1">
                        <a:lnSpc>
                          <a:spcPts val="1600"/>
                        </a:lnSpc>
                        <a:spcBef>
                          <a:spcPts val="200"/>
                        </a:spcBef>
                        <a:spcAft>
                          <a:spcPts val="0"/>
                        </a:spcAft>
                        <a:buClrTx/>
                        <a:buSzTx/>
                        <a:buFont typeface="Courier New" panose="02070309020205020404" pitchFamily="49" charset="0"/>
                        <a:buChar char="o"/>
                        <a:tabLst/>
                        <a:defRPr/>
                      </a:pP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来法莫林的应答率（</a:t>
                      </a:r>
                      <a:r>
                        <a:rPr kumimoji="0" lang="en-US" altLang="zh-CN" sz="1300" b="0" i="0" u="none" strike="noStrike" kern="1200" cap="none" spc="0" normalizeH="0" baseline="0">
                          <a:ln>
                            <a:noFill/>
                          </a:ln>
                          <a:solidFill>
                            <a:schemeClr val="tx1"/>
                          </a:solidFill>
                          <a:effectLst/>
                          <a:uLnTx/>
                          <a:uFillTx/>
                          <a:latin typeface="+mn-lt"/>
                          <a:ea typeface="+mn-ea"/>
                          <a:cs typeface="+mn-ea"/>
                          <a:sym typeface="+mn-lt"/>
                        </a:rPr>
                        <a:t>ECR</a:t>
                      </a: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）点估计值高于奥马环素（老年（≥</a:t>
                      </a:r>
                      <a:r>
                        <a:rPr kumimoji="0" lang="en-US" altLang="zh-CN" sz="1300" b="0" i="0" u="none" strike="noStrike" kern="1200" cap="none" spc="0" normalizeH="0" baseline="0">
                          <a:ln>
                            <a:noFill/>
                          </a:ln>
                          <a:solidFill>
                            <a:schemeClr val="tx1"/>
                          </a:solidFill>
                          <a:effectLst/>
                          <a:uLnTx/>
                          <a:uFillTx/>
                          <a:latin typeface="+mn-lt"/>
                          <a:ea typeface="+mn-ea"/>
                          <a:cs typeface="+mn-ea"/>
                          <a:sym typeface="+mn-lt"/>
                        </a:rPr>
                        <a:t>65</a:t>
                      </a: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岁）、合并肾功能损伤、有糖尿病史、以及感染特定的常见</a:t>
                      </a:r>
                      <a:r>
                        <a:rPr kumimoji="0" lang="en-US" altLang="zh-CN" sz="1300" b="0" i="0" u="none" strike="noStrike" kern="1200" cap="none" spc="0" normalizeH="0" baseline="0">
                          <a:ln>
                            <a:noFill/>
                          </a:ln>
                          <a:solidFill>
                            <a:schemeClr val="tx1"/>
                          </a:solidFill>
                          <a:effectLst/>
                          <a:uLnTx/>
                          <a:uFillTx/>
                          <a:latin typeface="+mn-lt"/>
                          <a:ea typeface="+mn-ea"/>
                          <a:cs typeface="+mn-ea"/>
                          <a:sym typeface="+mn-lt"/>
                        </a:rPr>
                        <a:t>CAP</a:t>
                      </a:r>
                      <a:r>
                        <a:rPr kumimoji="0" lang="zh-CN" altLang="en-US" sz="1300" b="0" i="0" u="none" strike="noStrike" kern="1200" cap="none" spc="0" normalizeH="0" baseline="0">
                          <a:ln>
                            <a:noFill/>
                          </a:ln>
                          <a:solidFill>
                            <a:schemeClr val="tx1"/>
                          </a:solidFill>
                          <a:effectLst/>
                          <a:uLnTx/>
                          <a:uFillTx/>
                          <a:latin typeface="+mn-lt"/>
                          <a:ea typeface="+mn-ea"/>
                          <a:cs typeface="+mn-ea"/>
                          <a:sym typeface="+mn-lt"/>
                        </a:rPr>
                        <a:t>病原体患者）</a:t>
                      </a:r>
                      <a:r>
                        <a:rPr kumimoji="0" lang="en-US" altLang="zh-CN" sz="1300" b="0" i="0" u="none" strike="noStrike" kern="1200" cap="none" spc="0" normalizeH="0" baseline="30000" noProof="0">
                          <a:ln>
                            <a:noFill/>
                          </a:ln>
                          <a:solidFill>
                            <a:schemeClr val="tx1"/>
                          </a:solidFill>
                          <a:effectLst/>
                          <a:uLnTx/>
                          <a:uFillTx/>
                          <a:latin typeface="+mn-lt"/>
                          <a:ea typeface="+mn-ea"/>
                          <a:cs typeface="+mn-ea"/>
                          <a:sym typeface="+mn-lt"/>
                        </a:rPr>
                        <a:t>4</a:t>
                      </a:r>
                      <a:endParaRPr kumimoji="0" lang="zh-CN" altLang="en-US" sz="1300" b="0" i="0" u="none" strike="noStrike" kern="1200" cap="none" spc="0" normalizeH="0" baseline="0">
                        <a:ln>
                          <a:noFill/>
                        </a:ln>
                        <a:solidFill>
                          <a:schemeClr val="tx1"/>
                        </a:solidFill>
                        <a:effectLst/>
                        <a:uLnTx/>
                        <a:uFillTx/>
                        <a:latin typeface="+mn-lt"/>
                        <a:ea typeface="+mn-ea"/>
                        <a:cs typeface="+mn-ea"/>
                        <a:sym typeface="+mn-lt"/>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noFill/>
                  </a:tcPr>
                </a:tc>
                <a:tc hMerge="1">
                  <a:txBody>
                    <a:bodyPr/>
                    <a:lstStyle/>
                    <a:p>
                      <a:endParaRPr lang="zh-CN" altLang="en-US"/>
                    </a:p>
                  </a:txBody>
                  <a:tcPr/>
                </a:tc>
                <a:extLst>
                  <a:ext uri="{0D108BD9-81ED-4DB2-BD59-A6C34878D82A}">
                    <a16:rowId xmlns:a16="http://schemas.microsoft.com/office/drawing/2014/main" val="2556793764"/>
                  </a:ext>
                </a:extLst>
              </a:tr>
              <a:tr h="481247">
                <a:tc vMerge="1">
                  <a:txBody>
                    <a:bodyPr/>
                    <a:lstStyle/>
                    <a:p>
                      <a:pPr marL="171450" marR="0" lvl="0" indent="-171450" algn="l" defTabSz="914400" rtl="0" eaLnBrk="1" fontAlgn="auto" latinLnBrk="0" hangingPunct="1">
                        <a:lnSpc>
                          <a:spcPct val="100000"/>
                        </a:lnSpc>
                        <a:spcBef>
                          <a:spcPts val="0"/>
                        </a:spcBef>
                        <a:spcAft>
                          <a:spcPts val="0"/>
                        </a:spcAft>
                        <a:buClr>
                          <a:schemeClr val="accent1">
                            <a:lumMod val="75000"/>
                          </a:schemeClr>
                        </a:buClr>
                        <a:buSzTx/>
                        <a:buFont typeface="Wingdings" panose="05000000000000000000" pitchFamily="2" charset="2"/>
                        <a:buChar char="ü"/>
                        <a:tabLst/>
                        <a:defRPr/>
                      </a:pPr>
                      <a:endParaRPr lang="zh-CN" altLang="en-US" sz="1400" b="1" kern="1200">
                        <a:solidFill>
                          <a:schemeClr val="accent1">
                            <a:lumMod val="50000"/>
                          </a:schemeClr>
                        </a:solidFill>
                        <a:latin typeface="+mn-ea"/>
                        <a:ea typeface="+mn-ea"/>
                        <a:cs typeface="Arial" panose="020B0604020202020204" pitchFamily="34" charset="0"/>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accent2">
                          <a:lumMod val="75000"/>
                        </a:schemeClr>
                      </a:solidFill>
                      <a:prstDash val="solid"/>
                      <a:round/>
                      <a:headEnd type="none" w="med" len="med"/>
                      <a:tailEnd type="none" w="med" len="med"/>
                    </a:lnT>
                    <a:lnB w="9525"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66000"/>
                      </a:schemeClr>
                    </a:solidFill>
                  </a:tcPr>
                </a:tc>
                <a:tc>
                  <a:txBody>
                    <a:bodyPr/>
                    <a:lstStyle/>
                    <a:p>
                      <a:pPr marL="171450" marR="0" lvl="0" indent="-171450" algn="l" defTabSz="914400" rtl="0" eaLnBrk="1" fontAlgn="auto" latinLnBrk="0" hangingPunct="1">
                        <a:lnSpc>
                          <a:spcPct val="100000"/>
                        </a:lnSpc>
                        <a:spcBef>
                          <a:spcPts val="0"/>
                        </a:spcBef>
                        <a:spcAft>
                          <a:spcPts val="0"/>
                        </a:spcAft>
                        <a:buClr>
                          <a:schemeClr val="accent1">
                            <a:lumMod val="75000"/>
                          </a:schemeClr>
                        </a:buClr>
                        <a:buSzTx/>
                        <a:buFont typeface="Wingdings" panose="05000000000000000000" pitchFamily="2" charset="2"/>
                        <a:buChar char="ü"/>
                        <a:tabLst/>
                        <a:defRPr/>
                      </a:pPr>
                      <a:r>
                        <a:rPr lang="zh-CN" altLang="en-US" sz="1400" b="1" kern="1200">
                          <a:solidFill>
                            <a:schemeClr val="bg2">
                              <a:lumMod val="10000"/>
                            </a:schemeClr>
                          </a:solidFill>
                          <a:latin typeface="+mn-ea"/>
                          <a:ea typeface="+mn-ea"/>
                          <a:cs typeface="Arial" panose="020B0604020202020204" pitchFamily="34" charset="0"/>
                        </a:rPr>
                        <a:t>安全性更高</a:t>
                      </a: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alpha val="66000"/>
                      </a:schemeClr>
                    </a:solidFill>
                  </a:tcPr>
                </a:tc>
                <a:tc>
                  <a:txBody>
                    <a:bodyPr/>
                    <a:lstStyle/>
                    <a:p>
                      <a:pPr marL="172800" marR="0" lvl="0" indent="-172800" algn="l" defTabSz="914377" rtl="0" eaLnBrk="1" fontAlgn="auto" latinLnBrk="0" hangingPunct="1">
                        <a:lnSpc>
                          <a:spcPct val="100000"/>
                        </a:lnSpc>
                        <a:spcBef>
                          <a:spcPts val="200"/>
                        </a:spcBef>
                        <a:spcAft>
                          <a:spcPts val="0"/>
                        </a:spcAft>
                        <a:buClrTx/>
                        <a:buSzTx/>
                        <a:buFont typeface="Courier New" panose="02070309020205020404" pitchFamily="49" charset="0"/>
                        <a:buChar char="o"/>
                        <a:tabLst/>
                        <a:defRPr/>
                      </a:pPr>
                      <a:r>
                        <a:rPr kumimoji="0" lang="en-US" altLang="zh-CN" sz="1300" b="0" i="0" u="none" strike="noStrike" kern="1200" cap="none" spc="0" normalizeH="0" baseline="0" noProof="0">
                          <a:ln>
                            <a:noFill/>
                          </a:ln>
                          <a:solidFill>
                            <a:schemeClr val="tx1"/>
                          </a:solidFill>
                          <a:effectLst/>
                          <a:uLnTx/>
                          <a:uFillTx/>
                          <a:latin typeface="+mn-lt"/>
                          <a:ea typeface="+mn-ea"/>
                          <a:cs typeface="+mn-ea"/>
                          <a:sym typeface="+mn-lt"/>
                        </a:rPr>
                        <a:t>III</a:t>
                      </a:r>
                      <a:r>
                        <a:rPr kumimoji="0" lang="zh-CN" altLang="en-US" sz="1300" b="0" i="0" u="none" strike="noStrike" kern="1200" cap="none" spc="0" normalizeH="0" baseline="0" noProof="0">
                          <a:ln>
                            <a:noFill/>
                          </a:ln>
                          <a:solidFill>
                            <a:schemeClr val="tx1"/>
                          </a:solidFill>
                          <a:effectLst/>
                          <a:uLnTx/>
                          <a:uFillTx/>
                          <a:latin typeface="+mn-lt"/>
                          <a:ea typeface="+mn-ea"/>
                          <a:cs typeface="+mn-ea"/>
                          <a:sym typeface="+mn-lt"/>
                        </a:rPr>
                        <a:t>期试验中</a:t>
                      </a:r>
                      <a:r>
                        <a:rPr kumimoji="0" lang="zh-CN" altLang="en-US" sz="1400" b="1" i="0" u="none" strike="noStrike" kern="1200" cap="none" spc="0" normalizeH="0" baseline="0" noProof="0">
                          <a:ln>
                            <a:noFill/>
                          </a:ln>
                          <a:solidFill>
                            <a:srgbClr val="C00000"/>
                          </a:solidFill>
                          <a:effectLst/>
                          <a:uLnTx/>
                          <a:uFillTx/>
                          <a:latin typeface="+mn-lt"/>
                          <a:ea typeface="+mn-ea"/>
                          <a:cs typeface="+mn-ea"/>
                          <a:sym typeface="+mn-lt"/>
                        </a:rPr>
                        <a:t>未发生</a:t>
                      </a:r>
                      <a:r>
                        <a:rPr kumimoji="0" lang="zh-CN" altLang="en-US" sz="1300" b="0" i="0" u="none" strike="noStrike" kern="1200" cap="none" spc="0" normalizeH="0" baseline="0" noProof="0">
                          <a:ln>
                            <a:noFill/>
                          </a:ln>
                          <a:solidFill>
                            <a:schemeClr val="tx1"/>
                          </a:solidFill>
                          <a:effectLst/>
                          <a:uLnTx/>
                          <a:uFillTx/>
                          <a:latin typeface="+mn-lt"/>
                          <a:ea typeface="+mn-ea"/>
                          <a:cs typeface="+mn-ea"/>
                          <a:sym typeface="+mn-lt"/>
                        </a:rPr>
                        <a:t>任何一例药品相关死亡</a:t>
                      </a:r>
                      <a:r>
                        <a:rPr kumimoji="0" lang="en-US" altLang="zh-CN" sz="1300" b="0" i="0" u="none" strike="noStrike" kern="1200" cap="none" spc="0" normalizeH="0" baseline="30000" noProof="0">
                          <a:ln>
                            <a:noFill/>
                          </a:ln>
                          <a:solidFill>
                            <a:schemeClr val="tx1"/>
                          </a:solidFill>
                          <a:effectLst/>
                          <a:uLnTx/>
                          <a:uFillTx/>
                          <a:latin typeface="+mn-lt"/>
                          <a:ea typeface="+mn-ea"/>
                          <a:cs typeface="+mn-ea"/>
                          <a:sym typeface="+mn-lt"/>
                        </a:rPr>
                        <a:t>5</a:t>
                      </a: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noFill/>
                  </a:tcPr>
                </a:tc>
                <a:tc>
                  <a:txBody>
                    <a:bodyPr/>
                    <a:lstStyle/>
                    <a:p>
                      <a:pPr marL="172800" marR="0" lvl="0" indent="-172800" algn="l" defTabSz="914377" rtl="0" eaLnBrk="1" fontAlgn="auto" latinLnBrk="0" hangingPunct="1">
                        <a:lnSpc>
                          <a:spcPct val="100000"/>
                        </a:lnSpc>
                        <a:spcBef>
                          <a:spcPts val="200"/>
                        </a:spcBef>
                        <a:spcAft>
                          <a:spcPts val="0"/>
                        </a:spcAft>
                        <a:buClrTx/>
                        <a:buSzTx/>
                        <a:buFont typeface="Courier New" panose="02070309020205020404" pitchFamily="49" charset="0"/>
                        <a:buChar char="o"/>
                        <a:tabLst/>
                        <a:defRPr/>
                      </a:pPr>
                      <a:r>
                        <a:rPr kumimoji="0" lang="en-US" altLang="zh-CN" sz="1300" b="0" i="0" u="none" strike="noStrike" kern="1200" cap="none" spc="0" normalizeH="0" baseline="0" noProof="0">
                          <a:ln>
                            <a:noFill/>
                          </a:ln>
                          <a:solidFill>
                            <a:schemeClr val="bg2">
                              <a:lumMod val="10000"/>
                            </a:schemeClr>
                          </a:solidFill>
                          <a:effectLst/>
                          <a:uLnTx/>
                          <a:uFillTx/>
                          <a:latin typeface="+mn-lt"/>
                          <a:ea typeface="+mn-ea"/>
                          <a:cs typeface="+mn-ea"/>
                          <a:sym typeface="+mn-lt"/>
                        </a:rPr>
                        <a:t>III</a:t>
                      </a:r>
                      <a:r>
                        <a:rPr kumimoji="0" lang="zh-CN" altLang="en-US" sz="1300" b="0" i="0" u="none" strike="noStrike" kern="1200" cap="none" spc="0" normalizeH="0" baseline="0" noProof="0">
                          <a:ln>
                            <a:noFill/>
                          </a:ln>
                          <a:solidFill>
                            <a:schemeClr val="bg2">
                              <a:lumMod val="10000"/>
                            </a:schemeClr>
                          </a:solidFill>
                          <a:effectLst/>
                          <a:uLnTx/>
                          <a:uFillTx/>
                          <a:latin typeface="+mn-lt"/>
                          <a:ea typeface="+mn-ea"/>
                          <a:cs typeface="+mn-ea"/>
                          <a:sym typeface="+mn-lt"/>
                        </a:rPr>
                        <a:t>期试验中发生</a:t>
                      </a:r>
                      <a:r>
                        <a:rPr kumimoji="0" lang="en-US" altLang="zh-CN" sz="1400" b="1" i="0" u="none" strike="noStrike" kern="1200" cap="none" spc="0" normalizeH="0" baseline="0" noProof="0">
                          <a:ln>
                            <a:noFill/>
                          </a:ln>
                          <a:solidFill>
                            <a:schemeClr val="bg2">
                              <a:lumMod val="10000"/>
                            </a:schemeClr>
                          </a:solidFill>
                          <a:effectLst/>
                          <a:uLnTx/>
                          <a:uFillTx/>
                          <a:latin typeface="+mn-lt"/>
                          <a:ea typeface="+mn-ea"/>
                          <a:cs typeface="+mn-ea"/>
                          <a:sym typeface="+mn-lt"/>
                        </a:rPr>
                        <a:t>8</a:t>
                      </a:r>
                      <a:r>
                        <a:rPr kumimoji="0" lang="zh-CN" altLang="en-US" sz="1400" b="1" i="0" u="none" strike="noStrike" kern="1200" cap="none" spc="0" normalizeH="0" baseline="0" noProof="0">
                          <a:ln>
                            <a:noFill/>
                          </a:ln>
                          <a:solidFill>
                            <a:schemeClr val="bg2">
                              <a:lumMod val="10000"/>
                            </a:schemeClr>
                          </a:solidFill>
                          <a:effectLst/>
                          <a:uLnTx/>
                          <a:uFillTx/>
                          <a:latin typeface="+mn-lt"/>
                          <a:ea typeface="+mn-ea"/>
                          <a:cs typeface="+mn-ea"/>
                          <a:sym typeface="+mn-lt"/>
                        </a:rPr>
                        <a:t>例（</a:t>
                      </a:r>
                      <a:r>
                        <a:rPr kumimoji="0" lang="en-US" altLang="zh-CN" sz="1400" b="1" i="0" u="none" strike="noStrike" kern="1200" cap="none" spc="0" normalizeH="0" baseline="0" noProof="0">
                          <a:ln>
                            <a:noFill/>
                          </a:ln>
                          <a:solidFill>
                            <a:schemeClr val="bg2">
                              <a:lumMod val="10000"/>
                            </a:schemeClr>
                          </a:solidFill>
                          <a:effectLst/>
                          <a:uLnTx/>
                          <a:uFillTx/>
                          <a:latin typeface="+mn-lt"/>
                          <a:ea typeface="+mn-ea"/>
                          <a:cs typeface="+mn-ea"/>
                          <a:sym typeface="+mn-lt"/>
                        </a:rPr>
                        <a:t>2%</a:t>
                      </a:r>
                      <a:r>
                        <a:rPr kumimoji="0" lang="zh-CN" altLang="en-US" sz="1400" b="1" i="0" u="none" strike="noStrike" kern="1200" cap="none" spc="0" normalizeH="0" baseline="0" noProof="0">
                          <a:ln>
                            <a:noFill/>
                          </a:ln>
                          <a:solidFill>
                            <a:schemeClr val="bg2">
                              <a:lumMod val="10000"/>
                            </a:schemeClr>
                          </a:solidFill>
                          <a:effectLst/>
                          <a:uLnTx/>
                          <a:uFillTx/>
                          <a:latin typeface="+mn-lt"/>
                          <a:ea typeface="+mn-ea"/>
                          <a:cs typeface="+mn-ea"/>
                          <a:sym typeface="+mn-lt"/>
                        </a:rPr>
                        <a:t>）死亡</a:t>
                      </a:r>
                      <a:r>
                        <a:rPr kumimoji="0" lang="en-US" altLang="zh-CN" sz="1300" b="0" i="0" u="none" strike="noStrike" kern="1200" cap="none" spc="0" normalizeH="0" baseline="30000" noProof="0">
                          <a:ln>
                            <a:noFill/>
                          </a:ln>
                          <a:solidFill>
                            <a:schemeClr val="bg2">
                              <a:lumMod val="10000"/>
                            </a:schemeClr>
                          </a:solidFill>
                          <a:effectLst/>
                          <a:uLnTx/>
                          <a:uFillTx/>
                          <a:latin typeface="+mn-lt"/>
                          <a:ea typeface="+mn-ea"/>
                          <a:cs typeface="+mn-ea"/>
                          <a:sym typeface="+mn-lt"/>
                        </a:rPr>
                        <a:t>6*</a:t>
                      </a:r>
                      <a:endParaRPr kumimoji="0" lang="en-US" altLang="zh-CN" sz="1300" b="0" i="0" u="none" strike="noStrike" kern="1200" cap="none" spc="0" normalizeH="0" baseline="30000" noProof="0">
                        <a:ln>
                          <a:noFill/>
                        </a:ln>
                        <a:solidFill>
                          <a:schemeClr val="tx1"/>
                        </a:solidFill>
                        <a:effectLst/>
                        <a:uLnTx/>
                        <a:uFillTx/>
                        <a:latin typeface="+mn-lt"/>
                        <a:ea typeface="+mn-ea"/>
                        <a:cs typeface="+mn-ea"/>
                        <a:sym typeface="+mn-lt"/>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362040736"/>
                  </a:ext>
                </a:extLst>
              </a:tr>
              <a:tr h="437141">
                <a:tc gridSpan="2">
                  <a:txBody>
                    <a:bodyPr/>
                    <a:lstStyle/>
                    <a:p>
                      <a:r>
                        <a:rPr lang="zh-CN" altLang="en-US" sz="1400" b="1" kern="100">
                          <a:solidFill>
                            <a:srgbClr val="C00000"/>
                          </a:solidFill>
                          <a:effectLst/>
                          <a:latin typeface="+mn-ea"/>
                          <a:ea typeface="+mn-ea"/>
                          <a:cs typeface="Arial" panose="020B0604020202020204" pitchFamily="34" charset="0"/>
                        </a:rPr>
                        <a:t>用药更便捷</a:t>
                      </a:r>
                    </a:p>
                  </a:txBody>
                  <a:tcP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noFill/>
                  </a:tcPr>
                </a:tc>
                <a:tc hMerge="1">
                  <a:txBody>
                    <a:bodyPr/>
                    <a:lstStyle/>
                    <a:p>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017A59"/>
                      </a:solidFill>
                      <a:prstDash val="solid"/>
                      <a:round/>
                      <a:headEnd type="none" w="med" len="med"/>
                      <a:tailEnd type="none" w="med" len="med"/>
                    </a:lnT>
                    <a:lnB w="12700" cap="flat" cmpd="sng" algn="ctr">
                      <a:solidFill>
                        <a:srgbClr val="017A59"/>
                      </a:solidFill>
                      <a:prstDash val="solid"/>
                      <a:round/>
                      <a:headEnd type="none" w="med" len="med"/>
                      <a:tailEnd type="none" w="med" len="med"/>
                    </a:lnB>
                    <a:solidFill>
                      <a:schemeClr val="bg1">
                        <a:alpha val="66000"/>
                      </a:schemeClr>
                    </a:solidFill>
                  </a:tcPr>
                </a:tc>
                <a:tc>
                  <a:txBody>
                    <a:bodyPr/>
                    <a:lstStyle/>
                    <a:p>
                      <a:pPr marL="172800" marR="0" lvl="0" indent="-172800" algn="l" defTabSz="914377" rtl="0" eaLnBrk="1" fontAlgn="auto" latinLnBrk="0" hangingPunct="1">
                        <a:lnSpc>
                          <a:spcPts val="1200"/>
                        </a:lnSpc>
                        <a:spcBef>
                          <a:spcPts val="200"/>
                        </a:spcBef>
                        <a:spcAft>
                          <a:spcPts val="0"/>
                        </a:spcAft>
                        <a:buClrTx/>
                        <a:buSzTx/>
                        <a:buFont typeface="Courier New" panose="02070309020205020404" pitchFamily="49" charset="0"/>
                        <a:buChar char="o"/>
                        <a:tabLst/>
                        <a:defRPr/>
                      </a:pPr>
                      <a:r>
                        <a:rPr kumimoji="0" lang="zh-CN" altLang="en-US" sz="1400" b="1" i="0" u="none" strike="noStrike" kern="1200" cap="none" spc="0" normalizeH="0" baseline="0" noProof="0">
                          <a:ln>
                            <a:noFill/>
                          </a:ln>
                          <a:solidFill>
                            <a:srgbClr val="C00000"/>
                          </a:solidFill>
                          <a:effectLst/>
                          <a:uLnTx/>
                          <a:uFillTx/>
                          <a:latin typeface="+mn-lt"/>
                          <a:ea typeface="+mn-ea"/>
                          <a:cs typeface="+mn-ea"/>
                          <a:sym typeface="Arial"/>
                        </a:rPr>
                        <a:t>无需</a:t>
                      </a:r>
                      <a:r>
                        <a:rPr kumimoji="0" lang="zh-CN" altLang="en-US" sz="1300" b="0" i="0" u="none" strike="noStrike" kern="1200" cap="none" spc="0" normalizeH="0" baseline="0" noProof="0">
                          <a:ln>
                            <a:noFill/>
                          </a:ln>
                          <a:solidFill>
                            <a:schemeClr val="tx1"/>
                          </a:solidFill>
                          <a:effectLst/>
                          <a:uLnTx/>
                          <a:uFillTx/>
                          <a:latin typeface="+mn-ea"/>
                          <a:ea typeface="+mn-ea"/>
                          <a:cs typeface="Arial" panose="020B0604020202020204" pitchFamily="34" charset="0"/>
                          <a:sym typeface="Arial"/>
                        </a:rPr>
                        <a:t>负荷剂量，可直接口服单药治疗</a:t>
                      </a:r>
                      <a:r>
                        <a:rPr kumimoji="0" lang="en-US" altLang="zh-CN" sz="1300" b="0" i="0" u="none" strike="noStrike" kern="1200" cap="none" spc="0" normalizeH="0" baseline="30000" noProof="0">
                          <a:ln>
                            <a:noFill/>
                          </a:ln>
                          <a:solidFill>
                            <a:schemeClr val="tx1"/>
                          </a:solidFill>
                          <a:effectLst/>
                          <a:uLnTx/>
                          <a:uFillTx/>
                          <a:latin typeface="+mn-ea"/>
                          <a:ea typeface="+mn-ea"/>
                          <a:cs typeface="Arial" panose="020B0604020202020204" pitchFamily="34" charset="0"/>
                          <a:sym typeface="Arial"/>
                        </a:rPr>
                        <a:t>1</a:t>
                      </a:r>
                    </a:p>
                    <a:p>
                      <a:pPr marL="172800" marR="0" lvl="0" indent="-172800" algn="l" defTabSz="914377" rtl="0" eaLnBrk="1" fontAlgn="auto" latinLnBrk="0" hangingPunct="1">
                        <a:lnSpc>
                          <a:spcPts val="1200"/>
                        </a:lnSpc>
                        <a:spcBef>
                          <a:spcPts val="200"/>
                        </a:spcBef>
                        <a:spcAft>
                          <a:spcPts val="0"/>
                        </a:spcAft>
                        <a:buClrTx/>
                        <a:buSzTx/>
                        <a:buFont typeface="Courier New" panose="02070309020205020404" pitchFamily="49" charset="0"/>
                        <a:buChar char="o"/>
                        <a:tabLst/>
                        <a:defRPr/>
                      </a:pPr>
                      <a:r>
                        <a:rPr kumimoji="0" lang="zh-CN" altLang="en-US" sz="1300" b="0" i="0" u="none" strike="noStrike" kern="1200" cap="none" spc="0" normalizeH="0" baseline="0" noProof="0">
                          <a:ln>
                            <a:noFill/>
                          </a:ln>
                          <a:solidFill>
                            <a:schemeClr val="tx1"/>
                          </a:solidFill>
                          <a:effectLst/>
                          <a:uLnTx/>
                          <a:uFillTx/>
                          <a:latin typeface="+mn-ea"/>
                          <a:ea typeface="+mn-ea"/>
                          <a:cs typeface="Arial" panose="020B0604020202020204" pitchFamily="34" charset="0"/>
                          <a:sym typeface="Arial"/>
                        </a:rPr>
                        <a:t>空腹状态可服药（餐前</a:t>
                      </a:r>
                      <a:r>
                        <a:rPr kumimoji="0" lang="en-US" altLang="zh-CN" sz="1300" b="0" i="0" u="none" strike="noStrike" kern="1200" cap="none" spc="0" normalizeH="0" baseline="0" noProof="0">
                          <a:ln>
                            <a:noFill/>
                          </a:ln>
                          <a:solidFill>
                            <a:schemeClr val="tx1"/>
                          </a:solidFill>
                          <a:effectLst/>
                          <a:uLnTx/>
                          <a:uFillTx/>
                          <a:latin typeface="+mn-ea"/>
                          <a:ea typeface="+mn-ea"/>
                          <a:cs typeface="Arial" panose="020B0604020202020204" pitchFamily="34" charset="0"/>
                          <a:sym typeface="Arial"/>
                        </a:rPr>
                        <a:t>1</a:t>
                      </a:r>
                      <a:r>
                        <a:rPr kumimoji="0" lang="zh-CN" altLang="en-US" sz="1300" b="0" i="0" u="none" strike="noStrike" kern="1200" cap="none" spc="0" normalizeH="0" baseline="0" noProof="0">
                          <a:ln>
                            <a:noFill/>
                          </a:ln>
                          <a:solidFill>
                            <a:schemeClr val="tx1"/>
                          </a:solidFill>
                          <a:effectLst/>
                          <a:uLnTx/>
                          <a:uFillTx/>
                          <a:latin typeface="+mn-ea"/>
                          <a:ea typeface="+mn-ea"/>
                          <a:cs typeface="Arial" panose="020B0604020202020204" pitchFamily="34" charset="0"/>
                          <a:sym typeface="Arial"/>
                        </a:rPr>
                        <a:t>小时或餐后</a:t>
                      </a:r>
                      <a:r>
                        <a:rPr kumimoji="0" lang="en-US" altLang="zh-CN" sz="1300" b="0" i="0" u="none" strike="noStrike" kern="1200" cap="none" spc="0" normalizeH="0" baseline="0" noProof="0">
                          <a:ln>
                            <a:noFill/>
                          </a:ln>
                          <a:solidFill>
                            <a:schemeClr val="tx1"/>
                          </a:solidFill>
                          <a:effectLst/>
                          <a:uLnTx/>
                          <a:uFillTx/>
                          <a:latin typeface="+mn-ea"/>
                          <a:ea typeface="+mn-ea"/>
                          <a:cs typeface="Arial" panose="020B0604020202020204" pitchFamily="34" charset="0"/>
                          <a:sym typeface="Arial"/>
                        </a:rPr>
                        <a:t>2</a:t>
                      </a:r>
                      <a:r>
                        <a:rPr kumimoji="0" lang="zh-CN" altLang="en-US" sz="1300" b="0" i="0" u="none" strike="noStrike" kern="1200" cap="none" spc="0" normalizeH="0" baseline="0" noProof="0">
                          <a:ln>
                            <a:noFill/>
                          </a:ln>
                          <a:solidFill>
                            <a:schemeClr val="tx1"/>
                          </a:solidFill>
                          <a:effectLst/>
                          <a:uLnTx/>
                          <a:uFillTx/>
                          <a:latin typeface="+mn-ea"/>
                          <a:ea typeface="+mn-ea"/>
                          <a:cs typeface="Arial" panose="020B0604020202020204" pitchFamily="34" charset="0"/>
                          <a:sym typeface="Arial"/>
                        </a:rPr>
                        <a:t>小时）</a:t>
                      </a:r>
                      <a:r>
                        <a:rPr kumimoji="0" lang="en-US" altLang="zh-CN" sz="1300" b="0" i="0" u="none" strike="noStrike" kern="1200" cap="none" spc="0" normalizeH="0" baseline="30000" noProof="0">
                          <a:ln>
                            <a:noFill/>
                          </a:ln>
                          <a:solidFill>
                            <a:schemeClr val="tx1"/>
                          </a:solidFill>
                          <a:effectLst/>
                          <a:uLnTx/>
                          <a:uFillTx/>
                          <a:latin typeface="+mn-ea"/>
                          <a:ea typeface="+mn-ea"/>
                          <a:cs typeface="Arial" panose="020B0604020202020204" pitchFamily="34" charset="0"/>
                          <a:sym typeface="Arial"/>
                        </a:rPr>
                        <a:t>1</a:t>
                      </a: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noFill/>
                  </a:tcPr>
                </a:tc>
                <a:tc>
                  <a:txBody>
                    <a:bodyPr/>
                    <a:lstStyle/>
                    <a:p>
                      <a:pPr marL="172800" marR="0" lvl="0" indent="-172800" algn="l" defTabSz="914377" rtl="0" eaLnBrk="1" fontAlgn="auto" latinLnBrk="0" hangingPunct="1">
                        <a:lnSpc>
                          <a:spcPts val="1200"/>
                        </a:lnSpc>
                        <a:spcBef>
                          <a:spcPts val="200"/>
                        </a:spcBef>
                        <a:spcAft>
                          <a:spcPts val="0"/>
                        </a:spcAft>
                        <a:buClrTx/>
                        <a:buSzTx/>
                        <a:buFont typeface="Courier New" panose="02070309020205020404" pitchFamily="49" charset="0"/>
                        <a:buChar char="o"/>
                        <a:tabLst/>
                        <a:defRPr/>
                      </a:pPr>
                      <a:r>
                        <a:rPr kumimoji="0" lang="zh-CN" altLang="en-US" sz="1300" b="0" i="0" u="none" strike="noStrike" kern="1200" cap="none" spc="0" normalizeH="0" baseline="0" noProof="0" dirty="0">
                          <a:ln>
                            <a:noFill/>
                          </a:ln>
                          <a:solidFill>
                            <a:schemeClr val="bg2">
                              <a:lumMod val="10000"/>
                            </a:schemeClr>
                          </a:solidFill>
                          <a:effectLst/>
                          <a:uLnTx/>
                          <a:uFillTx/>
                          <a:latin typeface="+mn-ea"/>
                          <a:ea typeface="+mn-ea"/>
                          <a:cs typeface="Arial" panose="020B0604020202020204" pitchFamily="34" charset="0"/>
                          <a:sym typeface="Arial"/>
                        </a:rPr>
                        <a:t>口服前需先</a:t>
                      </a:r>
                      <a:r>
                        <a:rPr kumimoji="0" lang="zh-CN" altLang="en-US" sz="1400" b="1" i="0" u="none" strike="noStrike" kern="1200" cap="none" spc="0" normalizeH="0" baseline="0" noProof="0" dirty="0">
                          <a:ln>
                            <a:noFill/>
                          </a:ln>
                          <a:solidFill>
                            <a:schemeClr val="bg2">
                              <a:lumMod val="10000"/>
                            </a:schemeClr>
                          </a:solidFill>
                          <a:effectLst/>
                          <a:uLnTx/>
                          <a:uFillTx/>
                          <a:latin typeface="+mn-lt"/>
                          <a:ea typeface="+mn-ea"/>
                          <a:cs typeface="+mn-ea"/>
                          <a:sym typeface="Arial"/>
                        </a:rPr>
                        <a:t>静脉注射</a:t>
                      </a:r>
                      <a:r>
                        <a:rPr kumimoji="0" lang="zh-CN" altLang="en-US" sz="1300" b="0" i="0" u="none" strike="noStrike" kern="1200" cap="none" spc="0" normalizeH="0" baseline="0" noProof="0" dirty="0">
                          <a:ln>
                            <a:noFill/>
                          </a:ln>
                          <a:solidFill>
                            <a:schemeClr val="bg2">
                              <a:lumMod val="10000"/>
                            </a:schemeClr>
                          </a:solidFill>
                          <a:effectLst/>
                          <a:uLnTx/>
                          <a:uFillTx/>
                          <a:latin typeface="+mn-ea"/>
                          <a:ea typeface="+mn-ea"/>
                          <a:cs typeface="Arial" panose="020B0604020202020204" pitchFamily="34" charset="0"/>
                          <a:sym typeface="Arial"/>
                        </a:rPr>
                        <a:t>且</a:t>
                      </a:r>
                      <a:r>
                        <a:rPr kumimoji="0" lang="zh-CN" altLang="en-US" sz="1400" b="1" i="0" u="none" strike="noStrike" kern="1200" cap="none" spc="0" normalizeH="0" baseline="0" noProof="0" dirty="0">
                          <a:ln>
                            <a:noFill/>
                          </a:ln>
                          <a:solidFill>
                            <a:schemeClr val="bg2">
                              <a:lumMod val="10000"/>
                            </a:schemeClr>
                          </a:solidFill>
                          <a:effectLst/>
                          <a:uLnTx/>
                          <a:uFillTx/>
                          <a:latin typeface="+mn-lt"/>
                          <a:ea typeface="+mn-ea"/>
                          <a:cs typeface="+mn-ea"/>
                          <a:sym typeface="Arial"/>
                        </a:rPr>
                        <a:t>双倍</a:t>
                      </a:r>
                      <a:r>
                        <a:rPr kumimoji="0" lang="zh-CN" altLang="en-US" sz="1300" b="0" i="0" u="none" strike="noStrike" kern="1200" cap="none" spc="0" normalizeH="0" baseline="0" noProof="0" dirty="0">
                          <a:ln>
                            <a:noFill/>
                          </a:ln>
                          <a:solidFill>
                            <a:schemeClr val="bg2">
                              <a:lumMod val="10000"/>
                            </a:schemeClr>
                          </a:solidFill>
                          <a:effectLst/>
                          <a:uLnTx/>
                          <a:uFillTx/>
                          <a:latin typeface="+mn-ea"/>
                          <a:ea typeface="+mn-ea"/>
                          <a:cs typeface="Arial" panose="020B0604020202020204" pitchFamily="34" charset="0"/>
                          <a:sym typeface="Arial"/>
                        </a:rPr>
                        <a:t>给药</a:t>
                      </a:r>
                      <a:r>
                        <a:rPr kumimoji="0" lang="en-US" altLang="zh-CN" sz="1300" b="0" i="0" u="none" strike="noStrike" kern="1200" cap="none" spc="0" normalizeH="0" baseline="30000" noProof="0" dirty="0">
                          <a:ln>
                            <a:noFill/>
                          </a:ln>
                          <a:solidFill>
                            <a:schemeClr val="bg2">
                              <a:lumMod val="10000"/>
                            </a:schemeClr>
                          </a:solidFill>
                          <a:effectLst/>
                          <a:uLnTx/>
                          <a:uFillTx/>
                          <a:latin typeface="+mn-ea"/>
                          <a:ea typeface="+mn-ea"/>
                          <a:cs typeface="Arial" panose="020B0604020202020204" pitchFamily="34" charset="0"/>
                          <a:sym typeface="Arial"/>
                        </a:rPr>
                        <a:t>2</a:t>
                      </a:r>
                    </a:p>
                    <a:p>
                      <a:pPr marL="172800" marR="0" lvl="0" indent="-172800" algn="l" defTabSz="914377" rtl="0" eaLnBrk="1" fontAlgn="auto" latinLnBrk="0" hangingPunct="1">
                        <a:lnSpc>
                          <a:spcPts val="1200"/>
                        </a:lnSpc>
                        <a:spcBef>
                          <a:spcPts val="200"/>
                        </a:spcBef>
                        <a:spcAft>
                          <a:spcPts val="0"/>
                        </a:spcAft>
                        <a:buClrTx/>
                        <a:buSzTx/>
                        <a:buFont typeface="Courier New" panose="02070309020205020404" pitchFamily="49" charset="0"/>
                        <a:buChar char="o"/>
                        <a:tabLst/>
                        <a:defRPr/>
                      </a:pPr>
                      <a:r>
                        <a:rPr kumimoji="0" lang="zh-CN" altLang="en-US" sz="1300" b="0" i="0" u="none" strike="noStrike" kern="1200" cap="none" spc="0" normalizeH="0" baseline="0" noProof="0" dirty="0">
                          <a:ln>
                            <a:noFill/>
                          </a:ln>
                          <a:solidFill>
                            <a:schemeClr val="bg2">
                              <a:lumMod val="10000"/>
                            </a:schemeClr>
                          </a:solidFill>
                          <a:effectLst/>
                          <a:uLnTx/>
                          <a:uFillTx/>
                          <a:latin typeface="+mn-ea"/>
                          <a:ea typeface="+mn-ea"/>
                          <a:cs typeface="Arial" panose="020B0604020202020204" pitchFamily="34" charset="0"/>
                          <a:sym typeface="Arial"/>
                        </a:rPr>
                        <a:t>服用前后均需</a:t>
                      </a:r>
                      <a:r>
                        <a:rPr kumimoji="0" lang="zh-CN" altLang="en-US" sz="1400" b="1" i="0" u="none" strike="noStrike" kern="1200" cap="none" spc="0" normalizeH="0" baseline="0" noProof="0" dirty="0">
                          <a:ln>
                            <a:noFill/>
                          </a:ln>
                          <a:solidFill>
                            <a:schemeClr val="bg2">
                              <a:lumMod val="10000"/>
                            </a:schemeClr>
                          </a:solidFill>
                          <a:effectLst/>
                          <a:uLnTx/>
                          <a:uFillTx/>
                          <a:latin typeface="+mn-lt"/>
                          <a:ea typeface="+mn-ea"/>
                          <a:cs typeface="+mn-ea"/>
                          <a:sym typeface="Arial"/>
                        </a:rPr>
                        <a:t>禁食</a:t>
                      </a:r>
                      <a:r>
                        <a:rPr kumimoji="0" lang="zh-CN" altLang="en-US" sz="1300" b="0" i="0" u="none" strike="noStrike" kern="1200" cap="none" spc="0" normalizeH="0" baseline="0" noProof="0" dirty="0">
                          <a:ln>
                            <a:noFill/>
                          </a:ln>
                          <a:solidFill>
                            <a:schemeClr val="bg2">
                              <a:lumMod val="10000"/>
                            </a:schemeClr>
                          </a:solidFill>
                          <a:effectLst/>
                          <a:uLnTx/>
                          <a:uFillTx/>
                          <a:latin typeface="+mn-ea"/>
                          <a:ea typeface="+mn-ea"/>
                          <a:cs typeface="Arial" panose="020B0604020202020204" pitchFamily="34" charset="0"/>
                          <a:sym typeface="Arial"/>
                        </a:rPr>
                        <a:t>（服用前</a:t>
                      </a:r>
                      <a:r>
                        <a:rPr kumimoji="0" lang="en-US" altLang="zh-CN" sz="1300" b="0" i="0" u="none" strike="noStrike" kern="1200" cap="none" spc="0" normalizeH="0" baseline="0" noProof="0" dirty="0">
                          <a:ln>
                            <a:noFill/>
                          </a:ln>
                          <a:solidFill>
                            <a:schemeClr val="bg2">
                              <a:lumMod val="10000"/>
                            </a:schemeClr>
                          </a:solidFill>
                          <a:effectLst/>
                          <a:uLnTx/>
                          <a:uFillTx/>
                          <a:latin typeface="+mn-ea"/>
                          <a:ea typeface="+mn-ea"/>
                          <a:cs typeface="Arial" panose="020B0604020202020204" pitchFamily="34" charset="0"/>
                          <a:sym typeface="Arial"/>
                        </a:rPr>
                        <a:t>4</a:t>
                      </a:r>
                      <a:r>
                        <a:rPr kumimoji="0" lang="zh-CN" altLang="en-US" sz="1300" b="0" i="0" u="none" strike="noStrike" kern="1200" cap="none" spc="0" normalizeH="0" baseline="0" noProof="0" dirty="0">
                          <a:ln>
                            <a:noFill/>
                          </a:ln>
                          <a:solidFill>
                            <a:schemeClr val="bg2">
                              <a:lumMod val="10000"/>
                            </a:schemeClr>
                          </a:solidFill>
                          <a:effectLst/>
                          <a:uLnTx/>
                          <a:uFillTx/>
                          <a:latin typeface="+mn-ea"/>
                          <a:ea typeface="+mn-ea"/>
                          <a:cs typeface="Arial" panose="020B0604020202020204" pitchFamily="34" charset="0"/>
                          <a:sym typeface="Arial"/>
                        </a:rPr>
                        <a:t>小时，服用后</a:t>
                      </a:r>
                      <a:r>
                        <a:rPr kumimoji="0" lang="en-US" altLang="zh-CN" sz="1300" b="0" i="0" u="none" strike="noStrike" kern="1200" cap="none" spc="0" normalizeH="0" baseline="0" noProof="0" dirty="0">
                          <a:ln>
                            <a:noFill/>
                          </a:ln>
                          <a:solidFill>
                            <a:schemeClr val="bg2">
                              <a:lumMod val="10000"/>
                            </a:schemeClr>
                          </a:solidFill>
                          <a:effectLst/>
                          <a:uLnTx/>
                          <a:uFillTx/>
                          <a:latin typeface="+mn-ea"/>
                          <a:ea typeface="+mn-ea"/>
                          <a:cs typeface="Arial" panose="020B0604020202020204" pitchFamily="34" charset="0"/>
                          <a:sym typeface="Arial"/>
                        </a:rPr>
                        <a:t>2</a:t>
                      </a:r>
                      <a:r>
                        <a:rPr kumimoji="0" lang="zh-CN" altLang="en-US" sz="1300" b="0" i="0" u="none" strike="noStrike" kern="1200" cap="none" spc="0" normalizeH="0" baseline="0" noProof="0" dirty="0">
                          <a:ln>
                            <a:noFill/>
                          </a:ln>
                          <a:solidFill>
                            <a:schemeClr val="bg2">
                              <a:lumMod val="10000"/>
                            </a:schemeClr>
                          </a:solidFill>
                          <a:effectLst/>
                          <a:uLnTx/>
                          <a:uFillTx/>
                          <a:latin typeface="+mn-ea"/>
                          <a:ea typeface="+mn-ea"/>
                          <a:cs typeface="Arial" panose="020B0604020202020204" pitchFamily="34" charset="0"/>
                          <a:sym typeface="Arial"/>
                        </a:rPr>
                        <a:t>小时）</a:t>
                      </a:r>
                      <a:r>
                        <a:rPr kumimoji="0" lang="en-US" altLang="zh-CN" sz="1300" b="0" i="0" u="none" strike="noStrike" kern="1200" cap="none" spc="0" normalizeH="0" baseline="30000" noProof="0" dirty="0">
                          <a:ln>
                            <a:noFill/>
                          </a:ln>
                          <a:solidFill>
                            <a:schemeClr val="bg2">
                              <a:lumMod val="10000"/>
                            </a:schemeClr>
                          </a:solidFill>
                          <a:effectLst/>
                          <a:uLnTx/>
                          <a:uFillTx/>
                          <a:latin typeface="+mn-ea"/>
                          <a:ea typeface="+mn-ea"/>
                          <a:cs typeface="Arial" panose="020B0604020202020204" pitchFamily="34" charset="0"/>
                          <a:sym typeface="Arial"/>
                        </a:rPr>
                        <a:t>2</a:t>
                      </a:r>
                      <a:endParaRPr kumimoji="0" lang="en-US" altLang="zh-CN" sz="1300" b="0" i="0" u="none" strike="noStrike" kern="1200" cap="none" spc="0" normalizeH="0" baseline="30000" noProof="0" dirty="0">
                        <a:ln>
                          <a:noFill/>
                        </a:ln>
                        <a:solidFill>
                          <a:schemeClr val="tx1"/>
                        </a:solidFill>
                        <a:effectLst/>
                        <a:uLnTx/>
                        <a:uFillTx/>
                        <a:latin typeface="+mn-ea"/>
                        <a:ea typeface="+mn-ea"/>
                        <a:cs typeface="Arial" panose="020B0604020202020204" pitchFamily="34" charset="0"/>
                        <a:sym typeface="Arial"/>
                      </a:endParaRPr>
                    </a:p>
                  </a:txBody>
                  <a:tcPr anchor="ctr">
                    <a:lnL w="9525" cap="flat" cmpd="sng" algn="ctr">
                      <a:solidFill>
                        <a:schemeClr val="accent3">
                          <a:lumMod val="20000"/>
                          <a:lumOff val="80000"/>
                        </a:schemeClr>
                      </a:solidFill>
                      <a:prstDash val="solid"/>
                      <a:round/>
                      <a:headEnd type="none" w="med" len="med"/>
                      <a:tailEnd type="none" w="med" len="med"/>
                    </a:lnL>
                    <a:lnR w="9525" cap="flat" cmpd="sng" algn="ctr">
                      <a:solidFill>
                        <a:schemeClr val="accent3">
                          <a:lumMod val="20000"/>
                          <a:lumOff val="80000"/>
                        </a:schemeClr>
                      </a:solidFill>
                      <a:prstDash val="solid"/>
                      <a:round/>
                      <a:headEnd type="none" w="med" len="med"/>
                      <a:tailEnd type="none" w="med" len="med"/>
                    </a:lnR>
                    <a:lnT w="9525" cap="flat" cmpd="sng" algn="ctr">
                      <a:solidFill>
                        <a:schemeClr val="accent3">
                          <a:lumMod val="20000"/>
                          <a:lumOff val="80000"/>
                        </a:schemeClr>
                      </a:solidFill>
                      <a:prstDash val="solid"/>
                      <a:round/>
                      <a:headEnd type="none" w="med" len="med"/>
                      <a:tailEnd type="none" w="med" len="med"/>
                    </a:lnT>
                    <a:lnB w="9525" cap="flat" cmpd="sng" algn="ctr">
                      <a:solidFill>
                        <a:schemeClr val="accent3">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180591532"/>
                  </a:ext>
                </a:extLst>
              </a:tr>
            </a:tbl>
          </a:graphicData>
        </a:graphic>
      </p:graphicFrame>
      <p:sp>
        <p:nvSpPr>
          <p:cNvPr id="6" name="文本框 19">
            <a:extLst>
              <a:ext uri="{FF2B5EF4-FFF2-40B4-BE49-F238E27FC236}">
                <a16:creationId xmlns:a16="http://schemas.microsoft.com/office/drawing/2014/main" id="{AED0E6C8-9571-CFF0-EE12-9702F16199A8}"/>
              </a:ext>
            </a:extLst>
          </p:cNvPr>
          <p:cNvSpPr txBox="1"/>
          <p:nvPr/>
        </p:nvSpPr>
        <p:spPr>
          <a:xfrm>
            <a:off x="52338" y="17117"/>
            <a:ext cx="480032" cy="1169551"/>
          </a:xfrm>
          <a:prstGeom prst="rect">
            <a:avLst/>
          </a:prstGeom>
          <a:noFill/>
        </p:spPr>
        <p:txBody>
          <a:bodyPr wrap="square" rtlCol="0">
            <a:spAutoFit/>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0" lang="zh-CN" altLang="en-US" sz="2000" b="1" i="0" u="none" strike="noStrike" kern="1200" cap="none" spc="0" normalizeH="0" baseline="0" noProof="0">
                <a:ln>
                  <a:noFill/>
                </a:ln>
                <a:solidFill>
                  <a:prstClr val="white"/>
                </a:solidFill>
                <a:effectLst/>
                <a:uLnTx/>
                <a:uFillTx/>
                <a:latin typeface="Arial"/>
                <a:ea typeface="微软雅黑"/>
                <a:cs typeface="+mn-ea"/>
                <a:sym typeface="+mn-lt"/>
              </a:rPr>
              <a:t>基本信息</a:t>
            </a:r>
            <a:endParaRPr kumimoji="0" lang="en-US" sz="2000" b="1" i="0" u="none" strike="noStrike" kern="1200" cap="none" spc="0" normalizeH="0" baseline="0" noProof="0" err="1">
              <a:ln>
                <a:noFill/>
              </a:ln>
              <a:solidFill>
                <a:prstClr val="white"/>
              </a:solidFill>
              <a:effectLst/>
              <a:uLnTx/>
              <a:uFillTx/>
              <a:latin typeface="Arial"/>
              <a:ea typeface="微软雅黑"/>
              <a:cs typeface="+mn-ea"/>
              <a:sym typeface="+mn-lt"/>
            </a:endParaRPr>
          </a:p>
        </p:txBody>
      </p:sp>
      <p:sp>
        <p:nvSpPr>
          <p:cNvPr id="4" name="Footer Placeholder 1">
            <a:extLst>
              <a:ext uri="{FF2B5EF4-FFF2-40B4-BE49-F238E27FC236}">
                <a16:creationId xmlns:a16="http://schemas.microsoft.com/office/drawing/2014/main" id="{50A05B59-9E21-8302-9017-82ED4118032F}"/>
              </a:ext>
            </a:extLst>
          </p:cNvPr>
          <p:cNvSpPr txBox="1">
            <a:spLocks/>
          </p:cNvSpPr>
          <p:nvPr/>
        </p:nvSpPr>
        <p:spPr>
          <a:xfrm>
            <a:off x="742082" y="5445383"/>
            <a:ext cx="11158720" cy="556889"/>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7" name="文本框 6">
            <a:extLst>
              <a:ext uri="{FF2B5EF4-FFF2-40B4-BE49-F238E27FC236}">
                <a16:creationId xmlns:a16="http://schemas.microsoft.com/office/drawing/2014/main" id="{0A07CB45-382D-7283-1B58-3361BBF8F823}"/>
              </a:ext>
            </a:extLst>
          </p:cNvPr>
          <p:cNvSpPr txBox="1"/>
          <p:nvPr/>
        </p:nvSpPr>
        <p:spPr>
          <a:xfrm>
            <a:off x="343032" y="6276601"/>
            <a:ext cx="11235962"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缩略词：</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MRSA, Methicillin-resistant Staphylococcus aureus </a:t>
            </a:r>
            <a:r>
              <a:rPr kumimoji="0" lang="zh-TW" altLang="en-US" sz="600" b="0" i="0" u="none" strike="noStrike" kern="1200" cap="none" spc="0" normalizeH="0" baseline="0" noProof="0">
                <a:ln>
                  <a:noFill/>
                </a:ln>
                <a:solidFill>
                  <a:srgbClr val="2B3A42"/>
                </a:solidFill>
                <a:effectLst/>
                <a:uLnTx/>
                <a:uFillTx/>
                <a:latin typeface="Arial"/>
                <a:ea typeface="微软雅黑"/>
                <a:cs typeface="+mn-ea"/>
                <a:sym typeface="+mn-lt"/>
              </a:rPr>
              <a:t>耐甲氧西林金黃色葡萄球菌</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MIC,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最低抑菌浓度；</a:t>
            </a:r>
            <a:r>
              <a:rPr kumimoji="0" lang="zh-CN" altLang="en-US" sz="600" b="0" i="0" u="none" strike="noStrike" kern="1200" cap="none" spc="0" normalizeH="0" baseline="0" noProof="0">
                <a:ln>
                  <a:noFill/>
                </a:ln>
                <a:solidFill>
                  <a:srgbClr val="2B3A42"/>
                </a:solidFill>
                <a:effectLst/>
                <a:uLnTx/>
                <a:uFillTx/>
                <a:latin typeface="Arial"/>
                <a:ea typeface="微软雅黑"/>
                <a:cs typeface="+mn-cs"/>
              </a:rPr>
              <a:t>备注：</a:t>
            </a:r>
            <a:r>
              <a:rPr kumimoji="0" lang="en-US" altLang="zh-CN" sz="600" b="0" i="0" u="none" strike="noStrike" kern="1200" cap="none" spc="0" normalizeH="0" baseline="0" noProof="0">
                <a:ln>
                  <a:noFill/>
                </a:ln>
                <a:solidFill>
                  <a:srgbClr val="2B3A42"/>
                </a:solidFill>
                <a:effectLst/>
                <a:uLnTx/>
                <a:uFillTx/>
                <a:latin typeface="Arial"/>
                <a:ea typeface="微软雅黑"/>
                <a:cs typeface="+mn-cs"/>
              </a:rPr>
              <a:t>*</a:t>
            </a:r>
            <a:r>
              <a:rPr kumimoji="0" lang="zh-CN" altLang="en-US" sz="600" b="0" i="0" u="none" strike="noStrike" kern="1200" cap="none" spc="0" normalizeH="0" baseline="0" noProof="0">
                <a:ln>
                  <a:noFill/>
                </a:ln>
                <a:solidFill>
                  <a:srgbClr val="2B3A42"/>
                </a:solidFill>
                <a:effectLst/>
                <a:uLnTx/>
                <a:uFillTx/>
                <a:latin typeface="Arial"/>
                <a:ea typeface="微软雅黑"/>
                <a:cs typeface="+mn-cs"/>
              </a:rPr>
              <a:t>奥马环素说明书中强调存在死亡不平衡，但未对此作出解释。</a:t>
            </a:r>
            <a:endPar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endParaRPr>
          </a:p>
          <a:p>
            <a:pPr lvl="0">
              <a:defRPr/>
            </a:pP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来源：</a:t>
            </a:r>
            <a:r>
              <a:rPr lang="en-US" altLang="zh-CN" sz="600">
                <a:solidFill>
                  <a:srgbClr val="2B3A42"/>
                </a:solidFill>
                <a:cs typeface="+mn-ea"/>
                <a:sym typeface="+mn-lt"/>
              </a:rPr>
              <a:t> 1. </a:t>
            </a:r>
            <a:r>
              <a:rPr lang="zh-CN" altLang="en-US" sz="600">
                <a:solidFill>
                  <a:srgbClr val="2B3A42"/>
                </a:solidFill>
                <a:cs typeface="+mn-ea"/>
                <a:sym typeface="+mn-lt"/>
              </a:rPr>
              <a:t>醋酸来法莫林片说明书</a:t>
            </a:r>
            <a:r>
              <a:rPr lang="en-US" altLang="zh-CN" sz="600">
                <a:solidFill>
                  <a:srgbClr val="2B3A42"/>
                </a:solidFill>
                <a:cs typeface="+mn-ea"/>
                <a:sym typeface="+mn-lt"/>
              </a:rPr>
              <a:t>; 2. </a:t>
            </a:r>
            <a:r>
              <a:rPr lang="zh-CN" altLang="en-US" sz="600">
                <a:solidFill>
                  <a:srgbClr val="2B3A42"/>
                </a:solidFill>
                <a:cs typeface="+mn-ea"/>
                <a:sym typeface="+mn-lt"/>
              </a:rPr>
              <a:t>甲苯磺酸奥马环素片说明书</a:t>
            </a:r>
            <a:r>
              <a:rPr lang="en-US" altLang="zh-CN" sz="600">
                <a:solidFill>
                  <a:srgbClr val="2B3A42"/>
                </a:solidFill>
                <a:cs typeface="+mn-ea"/>
                <a:sym typeface="+mn-lt"/>
              </a:rPr>
              <a:t>. </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3. Ding, L., et al. </a:t>
            </a:r>
            <a:r>
              <a:rPr kumimoji="0" lang="en-US" altLang="zh-CN" sz="600" b="0" i="0" u="none" strike="noStrike" kern="1200" cap="none" spc="0" normalizeH="0" baseline="0" noProof="0" err="1">
                <a:ln>
                  <a:noFill/>
                </a:ln>
                <a:solidFill>
                  <a:srgbClr val="2B3A42"/>
                </a:solidFill>
                <a:effectLst/>
                <a:uLnTx/>
                <a:uFillTx/>
                <a:latin typeface="Arial"/>
                <a:ea typeface="微软雅黑"/>
                <a:cs typeface="+mn-ea"/>
                <a:sym typeface="+mn-lt"/>
              </a:rPr>
              <a:t>Eur</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J Clin </a:t>
            </a:r>
            <a:r>
              <a:rPr kumimoji="0" lang="en-US" altLang="zh-CN" sz="600" b="0" i="0" u="none" strike="noStrike" kern="1200" cap="none" spc="0" normalizeH="0" baseline="0" noProof="0" err="1">
                <a:ln>
                  <a:noFill/>
                </a:ln>
                <a:solidFill>
                  <a:srgbClr val="2B3A42"/>
                </a:solidFill>
                <a:effectLst/>
                <a:uLnTx/>
                <a:uFillTx/>
                <a:latin typeface="Arial"/>
                <a:ea typeface="微软雅黑"/>
                <a:cs typeface="+mn-ea"/>
                <a:sym typeface="+mn-lt"/>
              </a:rPr>
              <a:t>Microbiol</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Infect Dis (2025).; 2017 ;61(9):10-128; 4. Wu, M et al. Value in Health. 2024;27(12, Supplement):S35;</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5.</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Paukner S, et al., Antibiotics. 2021;10(12):1489; 6. Stets, R, et al. New England Journal of Medicine. 2019;380(6):517-27.</a:t>
            </a:r>
          </a:p>
        </p:txBody>
      </p:sp>
      <p:sp>
        <p:nvSpPr>
          <p:cNvPr id="2" name="object 4">
            <a:extLst>
              <a:ext uri="{FF2B5EF4-FFF2-40B4-BE49-F238E27FC236}">
                <a16:creationId xmlns:a16="http://schemas.microsoft.com/office/drawing/2014/main" id="{92EE0B55-E1F9-88E3-2220-A75AE907E912}"/>
              </a:ext>
            </a:extLst>
          </p:cNvPr>
          <p:cNvSpPr/>
          <p:nvPr/>
        </p:nvSpPr>
        <p:spPr>
          <a:xfrm>
            <a:off x="11761966" y="6474715"/>
            <a:ext cx="306821" cy="310467"/>
          </a:xfrm>
          <a:custGeom>
            <a:avLst/>
            <a:gdLst/>
            <a:ahLst/>
            <a:cxnLst/>
            <a:rect l="l" t="t" r="r" b="b"/>
            <a:pathLst>
              <a:path w="374015" h="378459">
                <a:moveTo>
                  <a:pt x="0" y="378374"/>
                </a:moveTo>
                <a:lnTo>
                  <a:pt x="0" y="189187"/>
                </a:lnTo>
                <a:lnTo>
                  <a:pt x="6703" y="138834"/>
                </a:lnTo>
                <a:lnTo>
                  <a:pt x="25613" y="93624"/>
                </a:lnTo>
                <a:lnTo>
                  <a:pt x="54929" y="55347"/>
                </a:lnTo>
                <a:lnTo>
                  <a:pt x="92849" y="25791"/>
                </a:lnTo>
                <a:lnTo>
                  <a:pt x="137572" y="6746"/>
                </a:lnTo>
                <a:lnTo>
                  <a:pt x="187299" y="0"/>
                </a:lnTo>
                <a:lnTo>
                  <a:pt x="236966" y="6801"/>
                </a:lnTo>
                <a:lnTo>
                  <a:pt x="281541" y="25970"/>
                </a:lnTo>
                <a:lnTo>
                  <a:pt x="319269" y="55649"/>
                </a:lnTo>
                <a:lnTo>
                  <a:pt x="348392" y="93982"/>
                </a:lnTo>
                <a:lnTo>
                  <a:pt x="367154" y="139113"/>
                </a:lnTo>
                <a:lnTo>
                  <a:pt x="373798" y="189187"/>
                </a:lnTo>
                <a:lnTo>
                  <a:pt x="367154" y="239204"/>
                </a:lnTo>
                <a:lnTo>
                  <a:pt x="348392" y="284213"/>
                </a:lnTo>
                <a:lnTo>
                  <a:pt x="319269" y="322423"/>
                </a:lnTo>
                <a:lnTo>
                  <a:pt x="281541" y="352046"/>
                </a:lnTo>
                <a:lnTo>
                  <a:pt x="236966" y="371292"/>
                </a:lnTo>
                <a:lnTo>
                  <a:pt x="187299" y="378374"/>
                </a:lnTo>
                <a:lnTo>
                  <a:pt x="0" y="378374"/>
                </a:lnTo>
                <a:close/>
              </a:path>
            </a:pathLst>
          </a:custGeom>
          <a:noFill/>
        </p:spPr>
        <p:txBody>
          <a:bodyPr wrap="square"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B3A42"/>
                </a:solidFill>
                <a:effectLst/>
                <a:uLnTx/>
                <a:uFillTx/>
                <a:latin typeface="Arial"/>
                <a:ea typeface="微软雅黑"/>
                <a:cs typeface="+mn-ea"/>
                <a:sym typeface="+mn-lt"/>
              </a:rPr>
              <a:t>2</a:t>
            </a:r>
            <a:endParaRPr kumimoji="0" sz="1200" b="1" i="0" u="none" strike="noStrike" kern="1200" cap="none" spc="0" normalizeH="0" baseline="0" noProof="0">
              <a:ln>
                <a:noFill/>
              </a:ln>
              <a:solidFill>
                <a:srgbClr val="2B3A42"/>
              </a:solidFill>
              <a:effectLst/>
              <a:uLnTx/>
              <a:uFillTx/>
              <a:latin typeface="Arial"/>
              <a:ea typeface="微软雅黑"/>
              <a:cs typeface="+mn-ea"/>
              <a:sym typeface="+mn-lt"/>
            </a:endParaRPr>
          </a:p>
        </p:txBody>
      </p:sp>
    </p:spTree>
    <p:extLst>
      <p:ext uri="{BB962C8B-B14F-4D97-AF65-F5344CB8AC3E}">
        <p14:creationId xmlns:p14="http://schemas.microsoft.com/office/powerpoint/2010/main" val="1720361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45B687-2755-F404-4F04-6C888F549A3B}"/>
            </a:ext>
          </a:extLst>
        </p:cNvPr>
        <p:cNvGrpSpPr/>
        <p:nvPr/>
      </p:nvGrpSpPr>
      <p:grpSpPr>
        <a:xfrm>
          <a:off x="0" y="0"/>
          <a:ext cx="0" cy="0"/>
          <a:chOff x="0" y="0"/>
          <a:chExt cx="0" cy="0"/>
        </a:xfrm>
      </p:grpSpPr>
      <p:graphicFrame>
        <p:nvGraphicFramePr>
          <p:cNvPr id="34" name="think-cell data - do not delete" hidden="1">
            <a:extLst>
              <a:ext uri="{FF2B5EF4-FFF2-40B4-BE49-F238E27FC236}">
                <a16:creationId xmlns:a16="http://schemas.microsoft.com/office/drawing/2014/main" id="{1EC984D5-A1D3-ED88-3317-6433F771BBF1}"/>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18" imgW="426" imgH="428" progId="TCLayout.ActiveDocument.1">
                  <p:embed/>
                </p:oleObj>
              </mc:Choice>
              <mc:Fallback>
                <p:oleObj name="think-cell 幻灯片" r:id="rId18" imgW="426" imgH="428" progId="TCLayout.ActiveDocument.1">
                  <p:embed/>
                  <p:pic>
                    <p:nvPicPr>
                      <p:cNvPr id="34" name="think-cell data - do not delete" hidden="1">
                        <a:extLst>
                          <a:ext uri="{FF2B5EF4-FFF2-40B4-BE49-F238E27FC236}">
                            <a16:creationId xmlns:a16="http://schemas.microsoft.com/office/drawing/2014/main" id="{1EC984D5-A1D3-ED88-3317-6433F771BBF1}"/>
                          </a:ext>
                        </a:extLst>
                      </p:cNvPr>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3" name="标题 2">
            <a:extLst>
              <a:ext uri="{FF2B5EF4-FFF2-40B4-BE49-F238E27FC236}">
                <a16:creationId xmlns:a16="http://schemas.microsoft.com/office/drawing/2014/main" id="{6C98C008-F6F8-E67D-CA41-1E30C6D03030}"/>
              </a:ext>
            </a:extLst>
          </p:cNvPr>
          <p:cNvSpPr>
            <a:spLocks noGrp="1"/>
          </p:cNvSpPr>
          <p:nvPr>
            <p:ph type="title"/>
          </p:nvPr>
        </p:nvSpPr>
        <p:spPr/>
        <p:txBody>
          <a:bodyPr vert="horz"/>
          <a:lstStyle/>
          <a:p>
            <a:r>
              <a:rPr lang="zh-CN" altLang="en-US" sz="2400">
                <a:solidFill>
                  <a:schemeClr val="bg2">
                    <a:lumMod val="10000"/>
                  </a:schemeClr>
                </a:solidFill>
                <a:latin typeface="+mn-ea"/>
                <a:ea typeface="+mn-ea"/>
              </a:rPr>
              <a:t>社区获得性肺炎（</a:t>
            </a:r>
            <a:r>
              <a:rPr lang="en-US" altLang="zh-CN" sz="2400">
                <a:solidFill>
                  <a:schemeClr val="bg2">
                    <a:lumMod val="10000"/>
                  </a:schemeClr>
                </a:solidFill>
                <a:latin typeface="+mn-ea"/>
                <a:ea typeface="+mn-ea"/>
              </a:rPr>
              <a:t>CAP</a:t>
            </a:r>
            <a:r>
              <a:rPr lang="zh-CN" altLang="en-US" sz="2400">
                <a:solidFill>
                  <a:schemeClr val="bg2">
                    <a:lumMod val="10000"/>
                  </a:schemeClr>
                </a:solidFill>
                <a:latin typeface="+mn-ea"/>
                <a:ea typeface="+mn-ea"/>
              </a:rPr>
              <a:t>）治疗</a:t>
            </a:r>
            <a:r>
              <a:rPr lang="zh-CN" altLang="en-US" sz="2400">
                <a:solidFill>
                  <a:srgbClr val="C00000"/>
                </a:solidFill>
                <a:latin typeface="+mn-ea"/>
                <a:ea typeface="+mn-ea"/>
              </a:rPr>
              <a:t>亟需</a:t>
            </a:r>
            <a:r>
              <a:rPr lang="zh-CN" altLang="en-US" sz="2400">
                <a:solidFill>
                  <a:schemeClr val="bg2">
                    <a:lumMod val="10000"/>
                  </a:schemeClr>
                </a:solidFill>
                <a:latin typeface="+mn-ea"/>
                <a:ea typeface="+mn-ea"/>
              </a:rPr>
              <a:t>高效安全的</a:t>
            </a:r>
            <a:r>
              <a:rPr lang="zh-CN" altLang="en-US" sz="2400">
                <a:solidFill>
                  <a:srgbClr val="C00000"/>
                </a:solidFill>
                <a:latin typeface="+mn-ea"/>
                <a:ea typeface="+mn-ea"/>
              </a:rPr>
              <a:t>新型</a:t>
            </a:r>
            <a:r>
              <a:rPr lang="zh-CN" altLang="en-US" sz="2400">
                <a:solidFill>
                  <a:schemeClr val="bg2">
                    <a:lumMod val="10000"/>
                  </a:schemeClr>
                </a:solidFill>
                <a:latin typeface="+mn-ea"/>
                <a:ea typeface="+mn-ea"/>
              </a:rPr>
              <a:t>抗菌药物</a:t>
            </a:r>
            <a:endParaRPr lang="en-US" sz="2400">
              <a:solidFill>
                <a:srgbClr val="C00000"/>
              </a:solidFill>
              <a:latin typeface="+mn-lt"/>
              <a:ea typeface="+mn-ea"/>
              <a:cs typeface="+mn-ea"/>
              <a:sym typeface="+mn-lt"/>
            </a:endParaRPr>
          </a:p>
        </p:txBody>
      </p:sp>
      <p:sp>
        <p:nvSpPr>
          <p:cNvPr id="6" name="文本框 19">
            <a:extLst>
              <a:ext uri="{FF2B5EF4-FFF2-40B4-BE49-F238E27FC236}">
                <a16:creationId xmlns:a16="http://schemas.microsoft.com/office/drawing/2014/main" id="{7C627538-6C11-8B61-3501-8D522AEE9715}"/>
              </a:ext>
            </a:extLst>
          </p:cNvPr>
          <p:cNvSpPr txBox="1"/>
          <p:nvPr/>
        </p:nvSpPr>
        <p:spPr>
          <a:xfrm>
            <a:off x="52338" y="17117"/>
            <a:ext cx="480032" cy="1169551"/>
          </a:xfrm>
          <a:prstGeom prst="rect">
            <a:avLst/>
          </a:prstGeom>
          <a:noFill/>
        </p:spPr>
        <p:txBody>
          <a:bodyPr wrap="square" rtlCol="0">
            <a:spAutoFit/>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0" lang="zh-CN" altLang="en-US" sz="2000" b="1" i="0" u="none" strike="noStrike" kern="1200" cap="none" spc="0" normalizeH="0" baseline="0" noProof="0">
                <a:ln>
                  <a:noFill/>
                </a:ln>
                <a:solidFill>
                  <a:prstClr val="white"/>
                </a:solidFill>
                <a:effectLst/>
                <a:uLnTx/>
                <a:uFillTx/>
                <a:latin typeface="Arial"/>
                <a:ea typeface="微软雅黑"/>
                <a:cs typeface="+mn-ea"/>
                <a:sym typeface="+mn-lt"/>
              </a:rPr>
              <a:t>基本信息</a:t>
            </a:r>
            <a:endParaRPr kumimoji="0" lang="en-US" sz="2000" b="1" i="0" u="none" strike="noStrike" kern="1200" cap="none" spc="0" normalizeH="0" baseline="0" noProof="0" err="1">
              <a:ln>
                <a:noFill/>
              </a:ln>
              <a:solidFill>
                <a:prstClr val="white"/>
              </a:solidFill>
              <a:effectLst/>
              <a:uLnTx/>
              <a:uFillTx/>
              <a:latin typeface="Arial"/>
              <a:ea typeface="微软雅黑"/>
              <a:cs typeface="+mn-ea"/>
              <a:sym typeface="+mn-lt"/>
            </a:endParaRPr>
          </a:p>
        </p:txBody>
      </p:sp>
      <p:sp>
        <p:nvSpPr>
          <p:cNvPr id="15" name="Rectangle: Rounded Corners 2">
            <a:extLst>
              <a:ext uri="{FF2B5EF4-FFF2-40B4-BE49-F238E27FC236}">
                <a16:creationId xmlns:a16="http://schemas.microsoft.com/office/drawing/2014/main" id="{1AB8878D-7ADA-A53B-1E1D-DA1728C1BEA2}"/>
              </a:ext>
            </a:extLst>
          </p:cNvPr>
          <p:cNvSpPr/>
          <p:nvPr/>
        </p:nvSpPr>
        <p:spPr>
          <a:xfrm>
            <a:off x="6086279" y="1257946"/>
            <a:ext cx="2055600" cy="908050"/>
          </a:xfrm>
          <a:prstGeom prst="roundRect">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p:spPr>
        <p:txBody>
          <a:bodyPr lIns="0" tIns="36000" rIns="0"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0" cap="none" spc="0" normalizeH="0" baseline="0" noProof="0">
                <a:ln>
                  <a:noFill/>
                </a:ln>
                <a:solidFill>
                  <a:srgbClr val="FFFFFF"/>
                </a:solidFill>
                <a:effectLst/>
                <a:uLnTx/>
                <a:uFillTx/>
                <a:latin typeface="Arial"/>
                <a:ea typeface="微软雅黑"/>
                <a:cs typeface="+mn-ea"/>
                <a:sym typeface="+mn-lt"/>
              </a:rPr>
              <a:t>未满足需求</a:t>
            </a:r>
          </a:p>
        </p:txBody>
      </p:sp>
      <p:sp>
        <p:nvSpPr>
          <p:cNvPr id="21" name="Content Placeholder 3">
            <a:extLst>
              <a:ext uri="{FF2B5EF4-FFF2-40B4-BE49-F238E27FC236}">
                <a16:creationId xmlns:a16="http://schemas.microsoft.com/office/drawing/2014/main" id="{312572C9-B6AC-2DEC-EBBE-0CFB141FDDB9}"/>
              </a:ext>
            </a:extLst>
          </p:cNvPr>
          <p:cNvSpPr txBox="1">
            <a:spLocks/>
          </p:cNvSpPr>
          <p:nvPr/>
        </p:nvSpPr>
        <p:spPr>
          <a:xfrm>
            <a:off x="6086279" y="1621073"/>
            <a:ext cx="5721695" cy="3552059"/>
          </a:xfrm>
          <a:prstGeom prst="roundRect">
            <a:avLst>
              <a:gd name="adj" fmla="val 5554"/>
            </a:avLst>
          </a:prstGeom>
          <a:solidFill>
            <a:schemeClr val="bg1"/>
          </a:solidFill>
          <a:ln w="12700">
            <a:solidFill>
              <a:schemeClr val="accent2"/>
            </a:solidFill>
          </a:ln>
          <a:effectLst>
            <a:outerShdw blurRad="50800" dist="38100" dir="2700000" algn="tl" rotWithShape="0">
              <a:prstClr val="black">
                <a:alpha val="40000"/>
              </a:prstClr>
            </a:outerShdw>
          </a:effectLst>
        </p:spPr>
        <p:txBody>
          <a:bodyPr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600"/>
              </a:spcBef>
              <a:spcAft>
                <a:spcPts val="0"/>
              </a:spcAft>
              <a:buClr>
                <a:srgbClr val="2B3A42"/>
              </a:buClr>
              <a:buSzTx/>
              <a:buFont typeface="Arial" panose="020B0604020202020204" pitchFamily="34" charset="0"/>
              <a:buNone/>
              <a:tabLst/>
              <a:defRPr/>
            </a:pPr>
            <a:endParaRPr kumimoji="0" lang="en-US" sz="13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27" name="文本框 35">
            <a:extLst>
              <a:ext uri="{FF2B5EF4-FFF2-40B4-BE49-F238E27FC236}">
                <a16:creationId xmlns:a16="http://schemas.microsoft.com/office/drawing/2014/main" id="{4A380AEE-B2F9-D6FC-4209-F384ABDF7620}"/>
              </a:ext>
            </a:extLst>
          </p:cNvPr>
          <p:cNvSpPr txBox="1"/>
          <p:nvPr/>
        </p:nvSpPr>
        <p:spPr>
          <a:xfrm>
            <a:off x="6565127" y="1716566"/>
            <a:ext cx="469111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现有药物耐药率高，亟需</a:t>
            </a:r>
            <a:r>
              <a:rPr kumimoji="0" lang="zh-CN" altLang="en-US" sz="1400" b="1" i="0" u="none" strike="noStrike" kern="1200" cap="none" spc="0" normalizeH="0" baseline="0" noProof="0">
                <a:ln>
                  <a:noFill/>
                </a:ln>
                <a:solidFill>
                  <a:srgbClr val="C00000"/>
                </a:solidFill>
                <a:effectLst/>
                <a:uLnTx/>
                <a:uFillTx/>
                <a:latin typeface="Arial"/>
                <a:ea typeface="微软雅黑"/>
                <a:cs typeface="+mn-ea"/>
                <a:sym typeface="+mn-lt"/>
              </a:rPr>
              <a:t>新型</a:t>
            </a: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抗菌药物对抗耐药问题</a:t>
            </a:r>
            <a:endParaRPr kumimoji="0" lang="en-US" sz="1200" b="0" i="0" u="none" strike="noStrike" kern="1200" cap="none" spc="0" normalizeH="0" baseline="30000" noProof="0">
              <a:ln>
                <a:noFill/>
              </a:ln>
              <a:solidFill>
                <a:srgbClr val="2B3A42">
                  <a:lumMod val="50000"/>
                </a:srgbClr>
              </a:solidFill>
              <a:effectLst/>
              <a:uLnTx/>
              <a:uFillTx/>
              <a:latin typeface="Arial"/>
              <a:ea typeface="微软雅黑"/>
              <a:cs typeface="+mn-ea"/>
              <a:sym typeface="+mn-lt"/>
            </a:endParaRPr>
          </a:p>
        </p:txBody>
      </p:sp>
      <p:sp>
        <p:nvSpPr>
          <p:cNvPr id="31" name="Oval 589">
            <a:extLst>
              <a:ext uri="{FF2B5EF4-FFF2-40B4-BE49-F238E27FC236}">
                <a16:creationId xmlns:a16="http://schemas.microsoft.com/office/drawing/2014/main" id="{F79DB049-D485-E74F-0388-76C382A6766E}"/>
              </a:ext>
            </a:extLst>
          </p:cNvPr>
          <p:cNvSpPr/>
          <p:nvPr/>
        </p:nvSpPr>
        <p:spPr>
          <a:xfrm>
            <a:off x="6158439" y="4781589"/>
            <a:ext cx="301625" cy="303213"/>
          </a:xfrm>
          <a:prstGeom prst="ellipse">
            <a:avLst/>
          </a:prstGeom>
          <a:solidFill>
            <a:schemeClr val="accent1"/>
          </a:solidFill>
          <a:ln w="285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white"/>
                </a:solidFill>
                <a:effectLst/>
                <a:uLnTx/>
                <a:uFillTx/>
                <a:latin typeface="Arial"/>
                <a:ea typeface="微软雅黑"/>
                <a:cs typeface="+mn-ea"/>
                <a:sym typeface="+mn-lt"/>
              </a:rPr>
              <a:t>2</a:t>
            </a:r>
          </a:p>
        </p:txBody>
      </p:sp>
      <p:sp>
        <p:nvSpPr>
          <p:cNvPr id="37" name="Oval 589">
            <a:extLst>
              <a:ext uri="{FF2B5EF4-FFF2-40B4-BE49-F238E27FC236}">
                <a16:creationId xmlns:a16="http://schemas.microsoft.com/office/drawing/2014/main" id="{070E70F6-D7F6-A6D1-7F47-502D980DE4FF}"/>
              </a:ext>
            </a:extLst>
          </p:cNvPr>
          <p:cNvSpPr/>
          <p:nvPr/>
        </p:nvSpPr>
        <p:spPr>
          <a:xfrm>
            <a:off x="6152573" y="1716566"/>
            <a:ext cx="301625" cy="303213"/>
          </a:xfrm>
          <a:prstGeom prst="ellipse">
            <a:avLst/>
          </a:prstGeom>
          <a:solidFill>
            <a:schemeClr val="accent1"/>
          </a:solidFill>
          <a:ln w="285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white"/>
                </a:solidFill>
                <a:effectLst/>
                <a:uLnTx/>
                <a:uFillTx/>
                <a:latin typeface="Arial"/>
                <a:ea typeface="微软雅黑"/>
                <a:cs typeface="+mn-ea"/>
                <a:sym typeface="+mn-lt"/>
              </a:rPr>
              <a:t>1</a:t>
            </a:r>
          </a:p>
        </p:txBody>
      </p:sp>
      <p:sp>
        <p:nvSpPr>
          <p:cNvPr id="16" name="矩形 15">
            <a:extLst>
              <a:ext uri="{FF2B5EF4-FFF2-40B4-BE49-F238E27FC236}">
                <a16:creationId xmlns:a16="http://schemas.microsoft.com/office/drawing/2014/main" id="{BCD9205F-F156-46A2-AEAF-6F13A326F95A}"/>
              </a:ext>
            </a:extLst>
          </p:cNvPr>
          <p:cNvSpPr/>
          <p:nvPr/>
        </p:nvSpPr>
        <p:spPr>
          <a:xfrm>
            <a:off x="6270426" y="2053006"/>
            <a:ext cx="5423951" cy="2704179"/>
          </a:xfrm>
          <a:prstGeom prst="rect">
            <a:avLst/>
          </a:prstGeom>
          <a:solidFill>
            <a:schemeClr val="accent3">
              <a:lumMod val="20000"/>
              <a:lumOff val="80000"/>
            </a:schemeClr>
          </a:solidFill>
          <a:ln w="25400" cap="flat" cmpd="sng" algn="ctr">
            <a:noFill/>
            <a:prstDash val="solid"/>
          </a:ln>
          <a:effectLst/>
        </p:spPr>
        <p:txBody>
          <a:bodyPr t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1" i="0" u="none" strike="noStrike" kern="1200" cap="none" spc="0" normalizeH="0" baseline="0" noProof="0">
              <a:ln>
                <a:noFill/>
              </a:ln>
              <a:solidFill>
                <a:prstClr val="white"/>
              </a:solidFill>
              <a:effectLst/>
              <a:uLnTx/>
              <a:uFillTx/>
              <a:latin typeface="微软雅黑"/>
              <a:ea typeface="微软雅黑"/>
              <a:cs typeface="+mn-cs"/>
            </a:endParaRPr>
          </a:p>
        </p:txBody>
      </p:sp>
      <p:sp>
        <p:nvSpPr>
          <p:cNvPr id="42" name="文本框 35">
            <a:extLst>
              <a:ext uri="{FF2B5EF4-FFF2-40B4-BE49-F238E27FC236}">
                <a16:creationId xmlns:a16="http://schemas.microsoft.com/office/drawing/2014/main" id="{B02613AB-9393-9878-3955-56BC1632D5F2}"/>
              </a:ext>
            </a:extLst>
          </p:cNvPr>
          <p:cNvSpPr txBox="1"/>
          <p:nvPr/>
        </p:nvSpPr>
        <p:spPr>
          <a:xfrm>
            <a:off x="6501427" y="4804994"/>
            <a:ext cx="513647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老年及重症患者对于安全高效抗感染药物的治疗需求尚未满足</a:t>
            </a:r>
            <a:r>
              <a:rPr kumimoji="0" lang="en-US" altLang="zh-CN" sz="1400" b="0" i="0" u="none" strike="noStrike" kern="1200" cap="none" spc="0" normalizeH="0" baseline="30000" noProof="0">
                <a:ln>
                  <a:noFill/>
                </a:ln>
                <a:solidFill>
                  <a:srgbClr val="2B3A42">
                    <a:lumMod val="50000"/>
                  </a:srgbClr>
                </a:solidFill>
                <a:effectLst/>
                <a:uLnTx/>
                <a:uFillTx/>
                <a:latin typeface="Arial"/>
                <a:ea typeface="微软雅黑"/>
                <a:cs typeface="+mn-ea"/>
                <a:sym typeface="+mn-lt"/>
              </a:rPr>
              <a:t>14</a:t>
            </a:r>
            <a:r>
              <a:rPr kumimoji="0" lang="zh-CN" altLang="en-US" sz="14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 </a:t>
            </a:r>
          </a:p>
        </p:txBody>
      </p:sp>
      <p:sp>
        <p:nvSpPr>
          <p:cNvPr id="43" name="Rectangle: Diagonal Corners Rounded 63">
            <a:extLst>
              <a:ext uri="{FF2B5EF4-FFF2-40B4-BE49-F238E27FC236}">
                <a16:creationId xmlns:a16="http://schemas.microsoft.com/office/drawing/2014/main" id="{A4379EF2-F624-7EF1-F84E-5FD2E63279B7}"/>
              </a:ext>
            </a:extLst>
          </p:cNvPr>
          <p:cNvSpPr/>
          <p:nvPr/>
        </p:nvSpPr>
        <p:spPr>
          <a:xfrm>
            <a:off x="6659650" y="2374494"/>
            <a:ext cx="4953022" cy="1191835"/>
          </a:xfrm>
          <a:prstGeom prst="round2DiagRect">
            <a:avLst>
              <a:gd name="adj1" fmla="val 16566"/>
              <a:gd name="adj2" fmla="val 0"/>
            </a:avLst>
          </a:prstGeom>
          <a:solidFill>
            <a:schemeClr val="bg1"/>
          </a:solidFill>
          <a:ln w="25400" cap="flat" cmpd="sng" algn="ctr">
            <a:noFill/>
            <a:prstDash val="solid"/>
          </a:ln>
          <a:effectLst/>
        </p:spPr>
        <p:txBody>
          <a:bodyPr rtlCol="0" anchor="ctr"/>
          <a:lstStyle/>
          <a:p>
            <a:pPr marL="0" marR="0" lvl="1" indent="0" algn="ctr" defTabSz="914400" rtl="0" eaLnBrk="1" fontAlgn="auto" latinLnBrk="0" hangingPunct="1">
              <a:lnSpc>
                <a:spcPct val="100000"/>
              </a:lnSpc>
              <a:spcBef>
                <a:spcPts val="338"/>
              </a:spcBef>
              <a:spcAft>
                <a:spcPts val="0"/>
              </a:spcAft>
              <a:buClrTx/>
              <a:buSzPct val="100000"/>
              <a:buFontTx/>
              <a:buNone/>
              <a:tabLst/>
              <a:defRPr/>
            </a:pPr>
            <a:endParaRPr kumimoji="0" lang="en-US" altLang="zh-CN" sz="1200" b="1" i="0" u="none" strike="noStrike" kern="1200" cap="none" spc="0" normalizeH="0" baseline="30000" noProof="0">
              <a:ln>
                <a:noFill/>
              </a:ln>
              <a:solidFill>
                <a:srgbClr val="FFFFFF"/>
              </a:solidFill>
              <a:effectLst/>
              <a:uLnTx/>
              <a:uFillTx/>
              <a:latin typeface="Arial"/>
              <a:ea typeface="微软雅黑"/>
              <a:cs typeface="+mn-ea"/>
              <a:sym typeface="+mn-lt"/>
            </a:endParaRPr>
          </a:p>
        </p:txBody>
      </p:sp>
      <p:cxnSp>
        <p:nvCxnSpPr>
          <p:cNvPr id="44" name="Straight Connector 15">
            <a:extLst>
              <a:ext uri="{FF2B5EF4-FFF2-40B4-BE49-F238E27FC236}">
                <a16:creationId xmlns:a16="http://schemas.microsoft.com/office/drawing/2014/main" id="{A3E22600-6E5D-BCC8-3514-267CFF0F2EF4}"/>
              </a:ext>
            </a:extLst>
          </p:cNvPr>
          <p:cNvCxnSpPr>
            <a:cxnSpLocks/>
          </p:cNvCxnSpPr>
          <p:nvPr/>
        </p:nvCxnSpPr>
        <p:spPr>
          <a:xfrm>
            <a:off x="6797604" y="2523352"/>
            <a:ext cx="2879725" cy="0"/>
          </a:xfrm>
          <a:prstGeom prst="line">
            <a:avLst/>
          </a:prstGeom>
          <a:ln w="1905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5" name="Straight Connector 15">
            <a:extLst>
              <a:ext uri="{FF2B5EF4-FFF2-40B4-BE49-F238E27FC236}">
                <a16:creationId xmlns:a16="http://schemas.microsoft.com/office/drawing/2014/main" id="{4824E9F4-9E86-7549-B890-6B40CEC0E44B}"/>
              </a:ext>
            </a:extLst>
          </p:cNvPr>
          <p:cNvCxnSpPr>
            <a:cxnSpLocks/>
          </p:cNvCxnSpPr>
          <p:nvPr/>
        </p:nvCxnSpPr>
        <p:spPr>
          <a:xfrm>
            <a:off x="9823908" y="2523352"/>
            <a:ext cx="1671108" cy="0"/>
          </a:xfrm>
          <a:prstGeom prst="line">
            <a:avLst/>
          </a:prstGeom>
          <a:ln w="1905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46" name="矩形 342">
            <a:extLst>
              <a:ext uri="{FF2B5EF4-FFF2-40B4-BE49-F238E27FC236}">
                <a16:creationId xmlns:a16="http://schemas.microsoft.com/office/drawing/2014/main" id="{D1C530B3-5B3B-AA6D-9024-736C6A8602F3}"/>
              </a:ext>
            </a:extLst>
          </p:cNvPr>
          <p:cNvSpPr/>
          <p:nvPr/>
        </p:nvSpPr>
        <p:spPr>
          <a:xfrm>
            <a:off x="7551666" y="2412227"/>
            <a:ext cx="1387475" cy="227014"/>
          </a:xfrm>
          <a:prstGeom prst="rect">
            <a:avLst/>
          </a:prstGeom>
          <a:solidFill>
            <a:srgbClr val="EDF6F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100" b="1" i="0" u="none" strike="noStrike" kern="1200" cap="none" spc="0" normalizeH="0" baseline="0" noProof="0">
                <a:ln>
                  <a:noFill/>
                </a:ln>
                <a:solidFill>
                  <a:srgbClr val="2B3A42"/>
                </a:solidFill>
                <a:effectLst/>
                <a:uLnTx/>
                <a:uFillTx/>
                <a:latin typeface="Arial"/>
                <a:ea typeface="微软雅黑"/>
                <a:cs typeface="+mn-ea"/>
                <a:sym typeface="+mn-lt"/>
              </a:rPr>
              <a:t>肺炎链球菌耐药率</a:t>
            </a:r>
            <a:endParaRPr kumimoji="0" lang="en-US" sz="1100" b="1"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47" name="矩形 343">
            <a:extLst>
              <a:ext uri="{FF2B5EF4-FFF2-40B4-BE49-F238E27FC236}">
                <a16:creationId xmlns:a16="http://schemas.microsoft.com/office/drawing/2014/main" id="{905726F5-447D-135E-1B0F-6DCB803A9007}"/>
              </a:ext>
            </a:extLst>
          </p:cNvPr>
          <p:cNvSpPr/>
          <p:nvPr/>
        </p:nvSpPr>
        <p:spPr>
          <a:xfrm>
            <a:off x="10030168" y="2424435"/>
            <a:ext cx="1304608" cy="185537"/>
          </a:xfrm>
          <a:prstGeom prst="rect">
            <a:avLst/>
          </a:prstGeom>
          <a:solidFill>
            <a:srgbClr val="EDF6F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100" b="1" i="0" u="none" strike="noStrike" kern="1200" cap="none" spc="0" normalizeH="0" baseline="0" noProof="0">
                <a:ln>
                  <a:noFill/>
                </a:ln>
                <a:solidFill>
                  <a:srgbClr val="2B3A42"/>
                </a:solidFill>
                <a:effectLst/>
                <a:uLnTx/>
                <a:uFillTx/>
                <a:latin typeface="Arial"/>
                <a:ea typeface="微软雅黑"/>
                <a:cs typeface="+mn-ea"/>
                <a:sym typeface="+mn-lt"/>
              </a:rPr>
              <a:t>肺炎支原体耐药率</a:t>
            </a:r>
            <a:endParaRPr kumimoji="0" lang="en-US" sz="1100" b="1" i="0" u="none" strike="noStrike" kern="1200" cap="none" spc="0" normalizeH="0" baseline="0" noProof="0">
              <a:ln>
                <a:noFill/>
              </a:ln>
              <a:solidFill>
                <a:srgbClr val="2B3A42"/>
              </a:solidFill>
              <a:effectLst/>
              <a:uLnTx/>
              <a:uFillTx/>
              <a:latin typeface="Arial"/>
              <a:ea typeface="微软雅黑"/>
              <a:cs typeface="+mn-ea"/>
              <a:sym typeface="+mn-lt"/>
            </a:endParaRPr>
          </a:p>
        </p:txBody>
      </p:sp>
      <p:graphicFrame>
        <p:nvGraphicFramePr>
          <p:cNvPr id="49" name="Chart 3">
            <a:extLst>
              <a:ext uri="{FF2B5EF4-FFF2-40B4-BE49-F238E27FC236}">
                <a16:creationId xmlns:a16="http://schemas.microsoft.com/office/drawing/2014/main" id="{A0CDAF07-EB4A-BDAF-78EF-61E3A67CE741}"/>
              </a:ext>
            </a:extLst>
          </p:cNvPr>
          <p:cNvGraphicFramePr/>
          <p:nvPr>
            <p:custDataLst>
              <p:tags r:id="rId3"/>
            </p:custDataLst>
          </p:nvPr>
        </p:nvGraphicFramePr>
        <p:xfrm>
          <a:off x="6748040" y="2769235"/>
          <a:ext cx="4779962" cy="643186"/>
        </p:xfrm>
        <a:graphic>
          <a:graphicData uri="http://schemas.openxmlformats.org/drawingml/2006/chart">
            <c:chart xmlns:c="http://schemas.openxmlformats.org/drawingml/2006/chart" xmlns:r="http://schemas.openxmlformats.org/officeDocument/2006/relationships" r:id="rId20"/>
          </a:graphicData>
        </a:graphic>
      </p:graphicFrame>
      <p:sp>
        <p:nvSpPr>
          <p:cNvPr id="50" name="矩形 23">
            <a:extLst>
              <a:ext uri="{FF2B5EF4-FFF2-40B4-BE49-F238E27FC236}">
                <a16:creationId xmlns:a16="http://schemas.microsoft.com/office/drawing/2014/main" id="{7CB3D8B8-3FF2-39F3-4A23-31B933CC8BD0}"/>
              </a:ext>
            </a:extLst>
          </p:cNvPr>
          <p:cNvSpPr/>
          <p:nvPr>
            <p:custDataLst>
              <p:tags r:id="rId4"/>
            </p:custDataLst>
          </p:nvPr>
        </p:nvSpPr>
        <p:spPr bwMode="auto">
          <a:xfrm>
            <a:off x="6922665" y="3367971"/>
            <a:ext cx="584200" cy="1365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fld id="{8574FD8E-0510-4556-BA1D-54FF52F6EADC}" type="datetime'''''口''''''服''''''''''''青霉''素'''''">
              <a:rPr kumimoji="0" lang="zh-CN" altLang="en-US" sz="900" b="0" i="0" u="none" strike="noStrike" kern="1200" cap="none" spc="0" normalizeH="0" baseline="0" noProof="0" smtClean="0">
                <a:ln>
                  <a:noFill/>
                </a:ln>
                <a:solidFill>
                  <a:srgbClr val="2B3A42"/>
                </a:solidFill>
                <a:effectLst/>
                <a:uLnTx/>
                <a:uFillTx/>
                <a:latin typeface="Arial"/>
                <a:ea typeface="微软雅黑"/>
                <a:cs typeface="+mn-ea"/>
                <a:sym typeface="+mn-lt"/>
              </a:rPr>
              <a:pPr marL="0" marR="0" lvl="0" indent="0" algn="ctr" defTabSz="914400" rtl="0" eaLnBrk="1" fontAlgn="auto" latinLnBrk="0" hangingPunct="1">
                <a:lnSpc>
                  <a:spcPct val="100000"/>
                </a:lnSpc>
                <a:spcBef>
                  <a:spcPct val="0"/>
                </a:spcBef>
                <a:spcAft>
                  <a:spcPct val="0"/>
                </a:spcAft>
                <a:buClrTx/>
                <a:buSzTx/>
                <a:buFontTx/>
                <a:buNone/>
                <a:tabLst/>
                <a:defRPr/>
              </a:pPr>
              <a:t>口服青霉素</a:t>
            </a:fld>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1" name="矩形 26">
            <a:extLst>
              <a:ext uri="{FF2B5EF4-FFF2-40B4-BE49-F238E27FC236}">
                <a16:creationId xmlns:a16="http://schemas.microsoft.com/office/drawing/2014/main" id="{5A5CB4FF-E419-B010-667F-D9AC0E7B706C}"/>
              </a:ext>
            </a:extLst>
          </p:cNvPr>
          <p:cNvSpPr/>
          <p:nvPr>
            <p:custDataLst>
              <p:tags r:id="rId5"/>
            </p:custDataLst>
          </p:nvPr>
        </p:nvSpPr>
        <p:spPr bwMode="auto">
          <a:xfrm>
            <a:off x="7635452" y="3367971"/>
            <a:ext cx="698500" cy="1365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fld id="{23E46B3B-2318-4E61-A831-B0E60159370E}" type="datetime'''二''''代''头''''''''''''''孢''''''菌''''''''素'">
              <a:rPr kumimoji="0" lang="zh-CN" altLang="en-US" sz="900" b="0" i="0" u="none" strike="noStrike" kern="1200" cap="none" spc="0" normalizeH="0" baseline="0" noProof="0" smtClean="0">
                <a:ln>
                  <a:noFill/>
                </a:ln>
                <a:solidFill>
                  <a:srgbClr val="2B3A42"/>
                </a:solidFill>
                <a:effectLst/>
                <a:uLnTx/>
                <a:uFillTx/>
                <a:latin typeface="Arial"/>
                <a:ea typeface="微软雅黑"/>
                <a:cs typeface="+mn-ea"/>
                <a:sym typeface="+mn-lt"/>
              </a:rPr>
              <a:pPr marL="0" marR="0" lvl="0" indent="0" algn="ctr" defTabSz="914400" rtl="0" eaLnBrk="1" fontAlgn="auto" latinLnBrk="0" hangingPunct="1">
                <a:lnSpc>
                  <a:spcPct val="100000"/>
                </a:lnSpc>
                <a:spcBef>
                  <a:spcPct val="0"/>
                </a:spcBef>
                <a:spcAft>
                  <a:spcPct val="0"/>
                </a:spcAft>
                <a:buClrTx/>
                <a:buSzTx/>
                <a:buFontTx/>
                <a:buNone/>
                <a:tabLst/>
                <a:defRPr/>
              </a:pPr>
              <a:t>二代头孢菌素</a:t>
            </a:fld>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2" name="矩形 27">
            <a:extLst>
              <a:ext uri="{FF2B5EF4-FFF2-40B4-BE49-F238E27FC236}">
                <a16:creationId xmlns:a16="http://schemas.microsoft.com/office/drawing/2014/main" id="{A8796DE7-F754-A13D-7ED7-B15AA7938C93}"/>
              </a:ext>
            </a:extLst>
          </p:cNvPr>
          <p:cNvSpPr/>
          <p:nvPr>
            <p:custDataLst>
              <p:tags r:id="rId6"/>
            </p:custDataLst>
          </p:nvPr>
        </p:nvSpPr>
        <p:spPr bwMode="auto">
          <a:xfrm>
            <a:off x="8518102" y="3367971"/>
            <a:ext cx="469900" cy="1365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fld id="{CE3C11DF-900E-49F0-A9D1-471EEEA388FE}" type="datetime'''''''''''阿''''''奇''''''''''霉''''''素'''''''''''''''''">
              <a:rPr kumimoji="0" lang="zh-CN" altLang="en-US" sz="900" b="0" i="0" u="none" strike="noStrike" kern="1200" cap="none" spc="0" normalizeH="0" baseline="0" noProof="0" smtClean="0">
                <a:ln>
                  <a:noFill/>
                </a:ln>
                <a:solidFill>
                  <a:srgbClr val="2B3A42"/>
                </a:solidFill>
                <a:effectLst/>
                <a:uLnTx/>
                <a:uFillTx/>
                <a:latin typeface="Arial"/>
                <a:ea typeface="微软雅黑"/>
                <a:cs typeface="+mn-ea"/>
                <a:sym typeface="+mn-lt"/>
              </a:rPr>
              <a:pPr marL="0" marR="0" lvl="0" indent="0" algn="ctr" defTabSz="914400" rtl="0" eaLnBrk="1" fontAlgn="auto" latinLnBrk="0" hangingPunct="1">
                <a:lnSpc>
                  <a:spcPct val="100000"/>
                </a:lnSpc>
                <a:spcBef>
                  <a:spcPct val="0"/>
                </a:spcBef>
                <a:spcAft>
                  <a:spcPct val="0"/>
                </a:spcAft>
                <a:buClrTx/>
                <a:buSzTx/>
                <a:buFontTx/>
                <a:buNone/>
                <a:tabLst/>
                <a:defRPr/>
              </a:pPr>
              <a:t>阿奇霉素</a:t>
            </a:fld>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3" name="矩形 69">
            <a:extLst>
              <a:ext uri="{FF2B5EF4-FFF2-40B4-BE49-F238E27FC236}">
                <a16:creationId xmlns:a16="http://schemas.microsoft.com/office/drawing/2014/main" id="{912F7024-3570-03BB-5ADE-B5DE236CF4DD}"/>
              </a:ext>
            </a:extLst>
          </p:cNvPr>
          <p:cNvSpPr/>
          <p:nvPr>
            <p:custDataLst>
              <p:tags r:id="rId7"/>
            </p:custDataLst>
          </p:nvPr>
        </p:nvSpPr>
        <p:spPr bwMode="auto">
          <a:xfrm>
            <a:off x="9288040" y="3367971"/>
            <a:ext cx="469900" cy="1365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fld id="{5D466FD1-F355-4C8B-B4B6-5B00B2F263FD}" type="datetime'''''''''''''''''米''''''''''''''''''''''诺''''环''''''''''素'''''">
              <a:rPr kumimoji="0" lang="zh-CN" altLang="en-US" sz="900" b="0" i="0" u="none" strike="noStrike" kern="1200" cap="none" spc="0" normalizeH="0" baseline="0" noProof="0" smtClean="0">
                <a:ln>
                  <a:noFill/>
                </a:ln>
                <a:solidFill>
                  <a:srgbClr val="2B3A42"/>
                </a:solidFill>
                <a:effectLst/>
                <a:uLnTx/>
                <a:uFillTx/>
                <a:latin typeface="Arial"/>
                <a:ea typeface="微软雅黑"/>
                <a:cs typeface="+mn-ea"/>
                <a:sym typeface="+mn-lt"/>
              </a:rPr>
              <a:pPr marL="0" marR="0" lvl="0" indent="0" algn="ctr" defTabSz="914400" rtl="0" eaLnBrk="1" fontAlgn="auto" latinLnBrk="0" hangingPunct="1">
                <a:lnSpc>
                  <a:spcPct val="100000"/>
                </a:lnSpc>
                <a:spcBef>
                  <a:spcPct val="0"/>
                </a:spcBef>
                <a:spcAft>
                  <a:spcPct val="0"/>
                </a:spcAft>
                <a:buClrTx/>
                <a:buSzTx/>
                <a:buFontTx/>
                <a:buNone/>
                <a:tabLst/>
                <a:defRPr/>
              </a:pPr>
              <a:t>米诺环素</a:t>
            </a:fld>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4" name="矩形 28">
            <a:extLst>
              <a:ext uri="{FF2B5EF4-FFF2-40B4-BE49-F238E27FC236}">
                <a16:creationId xmlns:a16="http://schemas.microsoft.com/office/drawing/2014/main" id="{48FAA724-63E4-D965-643D-CFDA5A9615CE}"/>
              </a:ext>
            </a:extLst>
          </p:cNvPr>
          <p:cNvSpPr/>
          <p:nvPr>
            <p:custDataLst>
              <p:tags r:id="rId8"/>
            </p:custDataLst>
          </p:nvPr>
        </p:nvSpPr>
        <p:spPr bwMode="auto">
          <a:xfrm>
            <a:off x="10056390" y="3367971"/>
            <a:ext cx="469900" cy="1365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fld id="{A8CFB5EA-8DAF-46F6-865C-DEB485FDA34F}" type="datetime'''''''''''''''''''''阿''''奇''''''霉素'''''''">
              <a:rPr kumimoji="0" lang="zh-CN" altLang="en-US" sz="900" b="0" i="0" u="none" strike="noStrike" kern="1200" cap="none" spc="0" normalizeH="0" baseline="0" noProof="0" smtClean="0">
                <a:ln>
                  <a:noFill/>
                </a:ln>
                <a:solidFill>
                  <a:srgbClr val="2B3A42"/>
                </a:solidFill>
                <a:effectLst/>
                <a:uLnTx/>
                <a:uFillTx/>
                <a:latin typeface="Arial"/>
                <a:ea typeface="微软雅黑"/>
                <a:cs typeface="+mn-ea"/>
                <a:sym typeface="+mn-lt"/>
              </a:rPr>
              <a:pPr marL="0" marR="0" lvl="0" indent="0" algn="ctr" defTabSz="914400" rtl="0" eaLnBrk="1" fontAlgn="auto" latinLnBrk="0" hangingPunct="1">
                <a:lnSpc>
                  <a:spcPct val="100000"/>
                </a:lnSpc>
                <a:spcBef>
                  <a:spcPct val="0"/>
                </a:spcBef>
                <a:spcAft>
                  <a:spcPct val="0"/>
                </a:spcAft>
                <a:buClrTx/>
                <a:buSzTx/>
                <a:buFontTx/>
                <a:buNone/>
                <a:tabLst/>
                <a:defRPr/>
              </a:pPr>
              <a:t>阿奇霉素</a:t>
            </a:fld>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5" name="矩形 29">
            <a:extLst>
              <a:ext uri="{FF2B5EF4-FFF2-40B4-BE49-F238E27FC236}">
                <a16:creationId xmlns:a16="http://schemas.microsoft.com/office/drawing/2014/main" id="{7F401180-B06B-0177-0646-56E37DA42A03}"/>
              </a:ext>
            </a:extLst>
          </p:cNvPr>
          <p:cNvSpPr/>
          <p:nvPr>
            <p:custDataLst>
              <p:tags r:id="rId9"/>
            </p:custDataLst>
          </p:nvPr>
        </p:nvSpPr>
        <p:spPr bwMode="auto">
          <a:xfrm>
            <a:off x="10883477" y="3367971"/>
            <a:ext cx="355600" cy="1365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fld id="{FDBE7AD7-5D6F-44DC-9E28-97A7BA97385B}" type="datetime'''''''''''''''''''红霉''''''''''''''''''素'''''''''''''">
              <a:rPr kumimoji="0" lang="zh-CN" altLang="en-US" sz="900" b="0" i="0" u="none" strike="noStrike" kern="1200" cap="none" spc="0" normalizeH="0" baseline="0" noProof="0" smtClean="0">
                <a:ln>
                  <a:noFill/>
                </a:ln>
                <a:solidFill>
                  <a:srgbClr val="2B3A42"/>
                </a:solidFill>
                <a:effectLst/>
                <a:uLnTx/>
                <a:uFillTx/>
                <a:latin typeface="Arial"/>
                <a:ea typeface="微软雅黑"/>
                <a:cs typeface="+mn-ea"/>
                <a:sym typeface="+mn-lt"/>
              </a:rPr>
              <a:pPr marL="0" marR="0" lvl="0" indent="0" algn="ctr" defTabSz="914400" rtl="0" eaLnBrk="1" fontAlgn="auto" latinLnBrk="0" hangingPunct="1">
                <a:lnSpc>
                  <a:spcPct val="100000"/>
                </a:lnSpc>
                <a:spcBef>
                  <a:spcPct val="0"/>
                </a:spcBef>
                <a:spcAft>
                  <a:spcPct val="0"/>
                </a:spcAft>
                <a:buClrTx/>
                <a:buSzTx/>
                <a:buFontTx/>
                <a:buNone/>
                <a:tabLst/>
                <a:defRPr/>
              </a:pPr>
              <a:t>红霉素</a:t>
            </a:fld>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6" name="矩形 63">
            <a:extLst>
              <a:ext uri="{FF2B5EF4-FFF2-40B4-BE49-F238E27FC236}">
                <a16:creationId xmlns:a16="http://schemas.microsoft.com/office/drawing/2014/main" id="{2ED5CCE7-7C30-CAFC-8A86-4FA6D595DD2E}"/>
              </a:ext>
            </a:extLst>
          </p:cNvPr>
          <p:cNvSpPr/>
          <p:nvPr>
            <p:custDataLst>
              <p:tags r:id="rId10"/>
            </p:custDataLst>
          </p:nvPr>
        </p:nvSpPr>
        <p:spPr bwMode="gray">
          <a:xfrm>
            <a:off x="6841702" y="2904421"/>
            <a:ext cx="746125" cy="1238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5875" tIns="0" rIns="15875" bIns="0" numCol="1" spcCol="0" rtlCol="0" fromWordArt="0" anchor="b" anchorCtr="0" forceAA="0" compatLnSpc="1">
            <a:prstTxWarp prst="textNoShape">
              <a:avLst/>
            </a:prstTxWarp>
            <a:noAutofit/>
          </a:bodyPr>
          <a:lstStyle/>
          <a:p>
            <a:pPr marL="0" marR="0" lvl="0" indent="0" algn="ctr" defTabSz="914400" rtl="0" eaLnBrk="1" fontAlgn="auto" latinLnBrk="0" hangingPunct="1">
              <a:lnSpc>
                <a:spcPct val="9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2B3A42"/>
                </a:solidFill>
                <a:effectLst/>
                <a:uLnTx/>
                <a:uFillTx/>
                <a:latin typeface="Arial"/>
                <a:ea typeface="微软雅黑"/>
                <a:cs typeface="+mn-ea"/>
                <a:sym typeface="+mn-lt"/>
              </a:rPr>
              <a:t>24.5%~</a:t>
            </a:r>
            <a:fld id="{827F0843-8D91-473C-810E-70FA0BB7536D}" type="datetime'''3''''''''''''6''''''''.''''''''''''5%'''''''''''''''''''''''">
              <a:rPr kumimoji="0" lang="en-US" altLang="en-US" sz="900" b="0" i="0" u="none" strike="noStrike" kern="1200" cap="none" spc="0" normalizeH="0" baseline="0" noProof="0" smtClean="0">
                <a:ln>
                  <a:noFill/>
                </a:ln>
                <a:solidFill>
                  <a:srgbClr val="2B3A42"/>
                </a:solidFill>
                <a:effectLst/>
                <a:uLnTx/>
                <a:uFillTx/>
                <a:latin typeface="Arial"/>
                <a:ea typeface="微软雅黑"/>
                <a:cs typeface="+mn-ea"/>
                <a:sym typeface="+mn-lt"/>
              </a:rPr>
              <a:pPr marL="0" marR="0" lvl="0" indent="0" algn="ctr" defTabSz="914400" rtl="0" eaLnBrk="1" fontAlgn="auto" latinLnBrk="0" hangingPunct="1">
                <a:lnSpc>
                  <a:spcPct val="90000"/>
                </a:lnSpc>
                <a:spcBef>
                  <a:spcPct val="0"/>
                </a:spcBef>
                <a:spcAft>
                  <a:spcPct val="0"/>
                </a:spcAft>
                <a:buClrTx/>
                <a:buSzTx/>
                <a:buFontTx/>
                <a:buNone/>
                <a:tabLst/>
                <a:defRPr/>
              </a:pPr>
              <a:t>36.5%</a:t>
            </a:fld>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7" name="矩形 64">
            <a:extLst>
              <a:ext uri="{FF2B5EF4-FFF2-40B4-BE49-F238E27FC236}">
                <a16:creationId xmlns:a16="http://schemas.microsoft.com/office/drawing/2014/main" id="{87BC4491-6501-BE63-28FF-421FEC6D7614}"/>
              </a:ext>
            </a:extLst>
          </p:cNvPr>
          <p:cNvSpPr/>
          <p:nvPr>
            <p:custDataLst>
              <p:tags r:id="rId11"/>
            </p:custDataLst>
          </p:nvPr>
        </p:nvSpPr>
        <p:spPr bwMode="gray">
          <a:xfrm>
            <a:off x="7611640" y="2798059"/>
            <a:ext cx="746125" cy="1238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5875" tIns="0" rIns="15875" bIns="0" numCol="1" spcCol="0" rtlCol="0" fromWordArt="0" anchor="b" anchorCtr="0" forceAA="0" compatLnSpc="1">
            <a:prstTxWarp prst="textNoShape">
              <a:avLst/>
            </a:prstTxWarp>
            <a:noAutofit/>
          </a:bodyPr>
          <a:lstStyle/>
          <a:p>
            <a:pPr marL="0" marR="0" lvl="0" indent="0" algn="ctr" defTabSz="914400" rtl="0" eaLnBrk="1" fontAlgn="auto" latinLnBrk="0" hangingPunct="1">
              <a:lnSpc>
                <a:spcPct val="9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2B3A42"/>
                </a:solidFill>
                <a:effectLst/>
                <a:uLnTx/>
                <a:uFillTx/>
                <a:latin typeface="Arial"/>
                <a:ea typeface="微软雅黑"/>
                <a:cs typeface="+mn-ea"/>
                <a:sym typeface="+mn-lt"/>
              </a:rPr>
              <a:t>39.9%~</a:t>
            </a:r>
            <a:fld id="{8E83B732-D57F-4C4E-AA20-389E969C24BF}" type="datetime'''''''''''5''''''''''''''0.7''''''''''''%'''''''''''''''''">
              <a:rPr kumimoji="0" lang="en-US" altLang="en-US" sz="900" b="0" i="0" u="none" strike="noStrike" kern="1200" cap="none" spc="0" normalizeH="0" baseline="0" noProof="0" smtClean="0">
                <a:ln>
                  <a:noFill/>
                </a:ln>
                <a:solidFill>
                  <a:srgbClr val="2B3A42"/>
                </a:solidFill>
                <a:effectLst/>
                <a:uLnTx/>
                <a:uFillTx/>
                <a:latin typeface="Arial"/>
                <a:ea typeface="微软雅黑"/>
                <a:cs typeface="+mn-ea"/>
                <a:sym typeface="+mn-lt"/>
              </a:rPr>
              <a:pPr marL="0" marR="0" lvl="0" indent="0" algn="ctr" defTabSz="914400" rtl="0" eaLnBrk="1" fontAlgn="auto" latinLnBrk="0" hangingPunct="1">
                <a:lnSpc>
                  <a:spcPct val="90000"/>
                </a:lnSpc>
                <a:spcBef>
                  <a:spcPct val="0"/>
                </a:spcBef>
                <a:spcAft>
                  <a:spcPct val="0"/>
                </a:spcAft>
                <a:buClrTx/>
                <a:buSzTx/>
                <a:buFontTx/>
                <a:buNone/>
                <a:tabLst/>
                <a:defRPr/>
              </a:pPr>
              <a:t>50.7%</a:t>
            </a:fld>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8" name="矩形 66">
            <a:extLst>
              <a:ext uri="{FF2B5EF4-FFF2-40B4-BE49-F238E27FC236}">
                <a16:creationId xmlns:a16="http://schemas.microsoft.com/office/drawing/2014/main" id="{1285EDDD-6A1B-9933-4183-A89B47E45684}"/>
              </a:ext>
            </a:extLst>
          </p:cNvPr>
          <p:cNvSpPr/>
          <p:nvPr>
            <p:custDataLst>
              <p:tags r:id="rId12"/>
            </p:custDataLst>
          </p:nvPr>
        </p:nvSpPr>
        <p:spPr bwMode="gray">
          <a:xfrm>
            <a:off x="8367011" y="2650994"/>
            <a:ext cx="746125" cy="1238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5875" tIns="0" rIns="15875" bIns="0" numCol="1" spcCol="0" rtlCol="0" fromWordArt="0" anchor="b" anchorCtr="0" forceAA="0" compatLnSpc="1">
            <a:prstTxWarp prst="textNoShape">
              <a:avLst/>
            </a:prstTxWarp>
            <a:noAutofit/>
          </a:bodyPr>
          <a:lstStyle/>
          <a:p>
            <a:pPr marL="0" marR="0" lvl="0" indent="0" algn="ctr" defTabSz="914400" rtl="0" eaLnBrk="1" fontAlgn="auto" latinLnBrk="0" hangingPunct="1">
              <a:lnSpc>
                <a:spcPct val="9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2B3A42"/>
                </a:solidFill>
                <a:effectLst/>
                <a:uLnTx/>
                <a:uFillTx/>
                <a:latin typeface="Arial"/>
                <a:ea typeface="微软雅黑"/>
                <a:cs typeface="+mn-ea"/>
                <a:sym typeface="+mn-lt"/>
              </a:rPr>
              <a:t>88.1%~</a:t>
            </a:r>
            <a:fld id="{56127D8F-F505-4344-BB74-EA64C8C9AD0F}" type="datetime'''''''9''''''1''''''''''.''''3''''''''''''''%'''''''''''''''">
              <a:rPr kumimoji="0" lang="en-US" altLang="en-US" sz="900" b="0" i="0" u="none" strike="noStrike" kern="1200" cap="none" spc="0" normalizeH="0" baseline="0" noProof="0" smtClean="0">
                <a:ln>
                  <a:noFill/>
                </a:ln>
                <a:solidFill>
                  <a:srgbClr val="2B3A42"/>
                </a:solidFill>
                <a:effectLst/>
                <a:uLnTx/>
                <a:uFillTx/>
                <a:latin typeface="Arial"/>
                <a:ea typeface="微软雅黑"/>
                <a:cs typeface="+mn-ea"/>
                <a:sym typeface="+mn-lt"/>
              </a:rPr>
              <a:pPr marL="0" marR="0" lvl="0" indent="0" algn="ctr" defTabSz="914400" rtl="0" eaLnBrk="1" fontAlgn="auto" latinLnBrk="0" hangingPunct="1">
                <a:lnSpc>
                  <a:spcPct val="90000"/>
                </a:lnSpc>
                <a:spcBef>
                  <a:spcPct val="0"/>
                </a:spcBef>
                <a:spcAft>
                  <a:spcPct val="0"/>
                </a:spcAft>
                <a:buClrTx/>
                <a:buSzTx/>
                <a:buFontTx/>
                <a:buNone/>
                <a:tabLst/>
                <a:defRPr/>
              </a:pPr>
              <a:t>91.3%</a:t>
            </a:fld>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9" name="矩形 70">
            <a:extLst>
              <a:ext uri="{FF2B5EF4-FFF2-40B4-BE49-F238E27FC236}">
                <a16:creationId xmlns:a16="http://schemas.microsoft.com/office/drawing/2014/main" id="{6BDB68BD-14CA-AAD2-3527-23582D8BD2F2}"/>
              </a:ext>
            </a:extLst>
          </p:cNvPr>
          <p:cNvSpPr/>
          <p:nvPr>
            <p:custDataLst>
              <p:tags r:id="rId13"/>
            </p:custDataLst>
          </p:nvPr>
        </p:nvSpPr>
        <p:spPr bwMode="gray">
          <a:xfrm>
            <a:off x="9402225" y="2649669"/>
            <a:ext cx="260350" cy="1238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5875" tIns="0" rIns="15875" bIns="0" numCol="1" spcCol="0" rtlCol="0" fromWordArt="0" anchor="b" anchorCtr="0" forceAA="0" compatLnSpc="1">
            <a:prstTxWarp prst="textNoShape">
              <a:avLst/>
            </a:prstTxWarp>
            <a:noAutofit/>
          </a:bodyPr>
          <a:lstStyle/>
          <a:p>
            <a:pPr marL="0" marR="0" lvl="0" indent="0" algn="ctr" defTabSz="914400" rtl="0" eaLnBrk="1" fontAlgn="auto" latinLnBrk="0" hangingPunct="1">
              <a:lnSpc>
                <a:spcPct val="9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2B3A42"/>
                </a:solidFill>
                <a:effectLst/>
                <a:uLnTx/>
                <a:uFillTx/>
                <a:latin typeface="Arial"/>
                <a:ea typeface="微软雅黑"/>
                <a:cs typeface="+mn-ea"/>
                <a:sym typeface="+mn-lt"/>
              </a:rPr>
              <a:t>89%</a:t>
            </a:r>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60" name="矩形 67">
            <a:extLst>
              <a:ext uri="{FF2B5EF4-FFF2-40B4-BE49-F238E27FC236}">
                <a16:creationId xmlns:a16="http://schemas.microsoft.com/office/drawing/2014/main" id="{4C1A4515-05F8-80A3-BDA9-5E953831F761}"/>
              </a:ext>
            </a:extLst>
          </p:cNvPr>
          <p:cNvSpPr/>
          <p:nvPr>
            <p:custDataLst>
              <p:tags r:id="rId14"/>
            </p:custDataLst>
          </p:nvPr>
        </p:nvSpPr>
        <p:spPr bwMode="gray">
          <a:xfrm>
            <a:off x="9918277" y="2817507"/>
            <a:ext cx="746125" cy="1238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5875" tIns="0" rIns="15875" bIns="0" numCol="1" spcCol="0" rtlCol="0" fromWordArt="0" anchor="b" anchorCtr="0" forceAA="0" compatLnSpc="1">
            <a:prstTxWarp prst="textNoShape">
              <a:avLst/>
            </a:prstTxWarp>
            <a:noAutofit/>
          </a:bodyPr>
          <a:lstStyle/>
          <a:p>
            <a:pPr marL="0" marR="0" lvl="0" indent="0" algn="ctr" defTabSz="914400" rtl="0" eaLnBrk="1" fontAlgn="auto" latinLnBrk="0" hangingPunct="1">
              <a:lnSpc>
                <a:spcPct val="9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2B3A42"/>
                </a:solidFill>
                <a:effectLst/>
                <a:uLnTx/>
                <a:uFillTx/>
                <a:latin typeface="Arial"/>
                <a:ea typeface="微软雅黑"/>
                <a:cs typeface="+mn-ea"/>
                <a:sym typeface="+mn-lt"/>
              </a:rPr>
              <a:t>54.9%~</a:t>
            </a:r>
            <a:fld id="{BE517DD6-3F3C-477E-80C5-765085683FDD}" type="datetime'60''''''''''''''''''''.''4''''''''''''''''''''''''%'''''''''''">
              <a:rPr kumimoji="0" lang="en-US" altLang="en-US" sz="900" b="0" i="0" u="none" strike="noStrike" kern="1200" cap="none" spc="0" normalizeH="0" baseline="0" noProof="0" smtClean="0">
                <a:ln>
                  <a:noFill/>
                </a:ln>
                <a:solidFill>
                  <a:srgbClr val="2B3A42"/>
                </a:solidFill>
                <a:effectLst/>
                <a:uLnTx/>
                <a:uFillTx/>
                <a:latin typeface="Arial"/>
                <a:ea typeface="微软雅黑"/>
                <a:cs typeface="+mn-ea"/>
                <a:sym typeface="+mn-lt"/>
              </a:rPr>
              <a:pPr marL="0" marR="0" lvl="0" indent="0" algn="ctr" defTabSz="914400" rtl="0" eaLnBrk="1" fontAlgn="auto" latinLnBrk="0" hangingPunct="1">
                <a:lnSpc>
                  <a:spcPct val="90000"/>
                </a:lnSpc>
                <a:spcBef>
                  <a:spcPct val="0"/>
                </a:spcBef>
                <a:spcAft>
                  <a:spcPct val="0"/>
                </a:spcAft>
                <a:buClrTx/>
                <a:buSzTx/>
                <a:buFontTx/>
                <a:buNone/>
                <a:tabLst/>
                <a:defRPr/>
              </a:pPr>
              <a:t>60.4%</a:t>
            </a:fld>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61" name="矩形 68">
            <a:extLst>
              <a:ext uri="{FF2B5EF4-FFF2-40B4-BE49-F238E27FC236}">
                <a16:creationId xmlns:a16="http://schemas.microsoft.com/office/drawing/2014/main" id="{40FA6F14-632A-86D2-F663-C011273642F0}"/>
              </a:ext>
            </a:extLst>
          </p:cNvPr>
          <p:cNvSpPr/>
          <p:nvPr>
            <p:custDataLst>
              <p:tags r:id="rId15"/>
            </p:custDataLst>
          </p:nvPr>
        </p:nvSpPr>
        <p:spPr bwMode="gray">
          <a:xfrm>
            <a:off x="10726771" y="2743374"/>
            <a:ext cx="746125" cy="123825"/>
          </a:xfrm>
          <a:prstGeom prst="rect">
            <a:avLst/>
          </a:prstGeom>
          <a:noFill/>
          <a:ln w="19050" cap="flat" cmpd="sng" algn="ctr">
            <a:noFill/>
            <a:prstDash val="solid"/>
            <a:miter lim="800000"/>
            <a:headEnd type="none" w="med" len="med"/>
            <a:tailEnd type="none" w="med" len="me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19050" cap="flat" cmpd="sng" algn="ctr">
                <a:solidFill>
                  <a:schemeClr val="tx2">
                    <a:lumMod val="20000"/>
                    <a:lumOff val="8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5875" tIns="0" rIns="15875" bIns="0" numCol="1" spcCol="0" rtlCol="0" fromWordArt="0" anchor="b" anchorCtr="0" forceAA="0" compatLnSpc="1">
            <a:prstTxWarp prst="textNoShape">
              <a:avLst/>
            </a:prstTxWarp>
            <a:noAutofit/>
          </a:bodyPr>
          <a:lstStyle/>
          <a:p>
            <a:pPr marL="0" marR="0" lvl="0" indent="0" algn="ctr" defTabSz="914400" rtl="0" eaLnBrk="1" fontAlgn="auto" latinLnBrk="0" hangingPunct="1">
              <a:lnSpc>
                <a:spcPct val="9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2B3A42"/>
                </a:solidFill>
                <a:effectLst/>
                <a:uLnTx/>
                <a:uFillTx/>
                <a:latin typeface="Arial"/>
                <a:ea typeface="微软雅黑"/>
                <a:cs typeface="+mn-ea"/>
                <a:sym typeface="+mn-lt"/>
              </a:rPr>
              <a:t>58.9%~</a:t>
            </a:r>
            <a:fld id="{486897EF-9D60-4776-8161-7C2C5B3A0F77}" type="datetime'''7''''''1''''''''''''''''''''''''''''''''''''''.''''7''''''%'">
              <a:rPr kumimoji="0" lang="en-US" altLang="en-US" sz="900" b="0" i="0" u="none" strike="noStrike" kern="1200" cap="none" spc="0" normalizeH="0" baseline="0" noProof="0" smtClean="0">
                <a:ln>
                  <a:noFill/>
                </a:ln>
                <a:solidFill>
                  <a:srgbClr val="2B3A42"/>
                </a:solidFill>
                <a:effectLst/>
                <a:uLnTx/>
                <a:uFillTx/>
                <a:latin typeface="Arial"/>
                <a:ea typeface="微软雅黑"/>
                <a:cs typeface="+mn-ea"/>
                <a:sym typeface="+mn-lt"/>
              </a:rPr>
              <a:pPr marL="0" marR="0" lvl="0" indent="0" algn="ctr" defTabSz="914400" rtl="0" eaLnBrk="1" fontAlgn="auto" latinLnBrk="0" hangingPunct="1">
                <a:lnSpc>
                  <a:spcPct val="90000"/>
                </a:lnSpc>
                <a:spcBef>
                  <a:spcPct val="0"/>
                </a:spcBef>
                <a:spcAft>
                  <a:spcPct val="0"/>
                </a:spcAft>
                <a:buClrTx/>
                <a:buSzTx/>
                <a:buFontTx/>
                <a:buNone/>
                <a:tabLst/>
                <a:defRPr/>
              </a:pPr>
              <a:t>71.7%</a:t>
            </a:fld>
            <a:endParaRPr kumimoji="0" lang="en-US" sz="9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11" name="object 4">
            <a:extLst>
              <a:ext uri="{FF2B5EF4-FFF2-40B4-BE49-F238E27FC236}">
                <a16:creationId xmlns:a16="http://schemas.microsoft.com/office/drawing/2014/main" id="{2C870FFC-8B7B-0012-D1D3-0E4526F9AD2B}"/>
              </a:ext>
            </a:extLst>
          </p:cNvPr>
          <p:cNvSpPr/>
          <p:nvPr/>
        </p:nvSpPr>
        <p:spPr>
          <a:xfrm>
            <a:off x="11761966" y="6474715"/>
            <a:ext cx="306821" cy="310467"/>
          </a:xfrm>
          <a:custGeom>
            <a:avLst/>
            <a:gdLst/>
            <a:ahLst/>
            <a:cxnLst/>
            <a:rect l="l" t="t" r="r" b="b"/>
            <a:pathLst>
              <a:path w="374015" h="378459">
                <a:moveTo>
                  <a:pt x="0" y="378374"/>
                </a:moveTo>
                <a:lnTo>
                  <a:pt x="0" y="189187"/>
                </a:lnTo>
                <a:lnTo>
                  <a:pt x="6703" y="138834"/>
                </a:lnTo>
                <a:lnTo>
                  <a:pt x="25613" y="93624"/>
                </a:lnTo>
                <a:lnTo>
                  <a:pt x="54929" y="55347"/>
                </a:lnTo>
                <a:lnTo>
                  <a:pt x="92849" y="25791"/>
                </a:lnTo>
                <a:lnTo>
                  <a:pt x="137572" y="6746"/>
                </a:lnTo>
                <a:lnTo>
                  <a:pt x="187299" y="0"/>
                </a:lnTo>
                <a:lnTo>
                  <a:pt x="236966" y="6801"/>
                </a:lnTo>
                <a:lnTo>
                  <a:pt x="281541" y="25970"/>
                </a:lnTo>
                <a:lnTo>
                  <a:pt x="319269" y="55649"/>
                </a:lnTo>
                <a:lnTo>
                  <a:pt x="348392" y="93982"/>
                </a:lnTo>
                <a:lnTo>
                  <a:pt x="367154" y="139113"/>
                </a:lnTo>
                <a:lnTo>
                  <a:pt x="373798" y="189187"/>
                </a:lnTo>
                <a:lnTo>
                  <a:pt x="367154" y="239204"/>
                </a:lnTo>
                <a:lnTo>
                  <a:pt x="348392" y="284213"/>
                </a:lnTo>
                <a:lnTo>
                  <a:pt x="319269" y="322423"/>
                </a:lnTo>
                <a:lnTo>
                  <a:pt x="281541" y="352046"/>
                </a:lnTo>
                <a:lnTo>
                  <a:pt x="236966" y="371292"/>
                </a:lnTo>
                <a:lnTo>
                  <a:pt x="187299" y="378374"/>
                </a:lnTo>
                <a:lnTo>
                  <a:pt x="0" y="378374"/>
                </a:lnTo>
                <a:close/>
              </a:path>
            </a:pathLst>
          </a:custGeom>
          <a:noFill/>
        </p:spPr>
        <p:txBody>
          <a:bodyPr wrap="square"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B3A42"/>
                </a:solidFill>
                <a:effectLst/>
                <a:uLnTx/>
                <a:uFillTx/>
                <a:latin typeface="Arial"/>
                <a:ea typeface="微软雅黑"/>
                <a:cs typeface="+mn-ea"/>
                <a:sym typeface="+mn-lt"/>
              </a:rPr>
              <a:t>3</a:t>
            </a:r>
            <a:endParaRPr kumimoji="0" sz="1200" b="1"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2" name="Rectangle: Rounded Corners 2">
            <a:extLst>
              <a:ext uri="{FF2B5EF4-FFF2-40B4-BE49-F238E27FC236}">
                <a16:creationId xmlns:a16="http://schemas.microsoft.com/office/drawing/2014/main" id="{BFBB7741-9B39-B3EF-E3CD-3C90696DAB2A}"/>
              </a:ext>
            </a:extLst>
          </p:cNvPr>
          <p:cNvSpPr/>
          <p:nvPr/>
        </p:nvSpPr>
        <p:spPr>
          <a:xfrm>
            <a:off x="443492" y="1252807"/>
            <a:ext cx="2055091" cy="909176"/>
          </a:xfrm>
          <a:prstGeom prst="roundRect">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p:spPr>
        <p:txBody>
          <a:bodyPr lIns="0" tIns="36000" rIns="0"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疾病基本情况</a:t>
            </a:r>
            <a:endParaRPr kumimoji="0" lang="zh-CN" altLang="en-US" sz="1600" b="1" i="0" u="none" strike="noStrike" kern="0" cap="none" spc="0" normalizeH="0" baseline="0" noProof="0">
              <a:ln>
                <a:noFill/>
              </a:ln>
              <a:solidFill>
                <a:prstClr val="white"/>
              </a:solidFill>
              <a:effectLst/>
              <a:uLnTx/>
              <a:uFillTx/>
              <a:latin typeface="Arial"/>
              <a:ea typeface="微软雅黑"/>
              <a:cs typeface="+mn-ea"/>
              <a:sym typeface="+mn-lt"/>
            </a:endParaRPr>
          </a:p>
        </p:txBody>
      </p:sp>
      <p:sp>
        <p:nvSpPr>
          <p:cNvPr id="8" name="Content Placeholder 3">
            <a:extLst>
              <a:ext uri="{FF2B5EF4-FFF2-40B4-BE49-F238E27FC236}">
                <a16:creationId xmlns:a16="http://schemas.microsoft.com/office/drawing/2014/main" id="{BE8F02F2-F01E-2626-E3E9-C7BD7C7AC93B}"/>
              </a:ext>
            </a:extLst>
          </p:cNvPr>
          <p:cNvSpPr txBox="1">
            <a:spLocks/>
          </p:cNvSpPr>
          <p:nvPr/>
        </p:nvSpPr>
        <p:spPr>
          <a:xfrm>
            <a:off x="424538" y="1621074"/>
            <a:ext cx="5400000" cy="4403080"/>
          </a:xfrm>
          <a:prstGeom prst="roundRect">
            <a:avLst>
              <a:gd name="adj" fmla="val 5554"/>
            </a:avLst>
          </a:prstGeom>
          <a:solidFill>
            <a:schemeClr val="bg1"/>
          </a:solidFill>
          <a:ln w="12700">
            <a:solidFill>
              <a:schemeClr val="accent2"/>
            </a:solidFill>
          </a:ln>
          <a:effectLst>
            <a:outerShdw blurRad="50800" dist="38100" dir="2700000" algn="tl" rotWithShape="0">
              <a:prstClr val="black">
                <a:alpha val="40000"/>
              </a:prstClr>
            </a:outerShdw>
          </a:effectLst>
        </p:spPr>
        <p:txBody>
          <a:bodyPr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600"/>
              </a:spcBef>
              <a:spcAft>
                <a:spcPts val="0"/>
              </a:spcAft>
              <a:buClr>
                <a:srgbClr val="2B3A42"/>
              </a:buClr>
              <a:buSzTx/>
              <a:buFont typeface="Arial" panose="020B0604020202020204" pitchFamily="34" charset="0"/>
              <a:buNone/>
              <a:tabLst/>
              <a:defRPr/>
            </a:pPr>
            <a:endParaRPr kumimoji="0" lang="en-US" sz="13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18" name="TextBox 11">
            <a:extLst>
              <a:ext uri="{FF2B5EF4-FFF2-40B4-BE49-F238E27FC236}">
                <a16:creationId xmlns:a16="http://schemas.microsoft.com/office/drawing/2014/main" id="{44D27DDC-EEE6-CA98-F371-6CA1FAF0062D}"/>
              </a:ext>
            </a:extLst>
          </p:cNvPr>
          <p:cNvSpPr txBox="1"/>
          <p:nvPr/>
        </p:nvSpPr>
        <p:spPr>
          <a:xfrm>
            <a:off x="924819" y="1841658"/>
            <a:ext cx="4680133" cy="30777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CAP</a:t>
            </a: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是最常见的感染性疾病之一，老年为高危人群</a:t>
            </a:r>
            <a:r>
              <a:rPr kumimoji="0" lang="en-US" altLang="zh-CN" sz="1400" b="0" i="0" u="none" strike="noStrike" kern="0" cap="none" spc="0" normalizeH="0" baseline="30000" noProof="0">
                <a:ln>
                  <a:noFill/>
                </a:ln>
                <a:solidFill>
                  <a:srgbClr val="E7E6E6">
                    <a:lumMod val="10000"/>
                  </a:srgbClr>
                </a:solidFill>
                <a:effectLst/>
                <a:uLnTx/>
                <a:uFillTx/>
                <a:latin typeface="Arial"/>
                <a:ea typeface="微软雅黑"/>
                <a:cs typeface="+mn-ea"/>
                <a:sym typeface="+mn-lt"/>
              </a:rPr>
              <a:t>1</a:t>
            </a:r>
            <a:endParaRPr kumimoji="0" lang="en-US" altLang="zh-CN"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p:txBody>
      </p:sp>
      <p:sp>
        <p:nvSpPr>
          <p:cNvPr id="23" name="文本框 85">
            <a:extLst>
              <a:ext uri="{FF2B5EF4-FFF2-40B4-BE49-F238E27FC236}">
                <a16:creationId xmlns:a16="http://schemas.microsoft.com/office/drawing/2014/main" id="{0288A41F-DBE2-0FF5-91C5-80C4C7ED10BE}"/>
              </a:ext>
            </a:extLst>
          </p:cNvPr>
          <p:cNvSpPr txBox="1"/>
          <p:nvPr/>
        </p:nvSpPr>
        <p:spPr>
          <a:xfrm>
            <a:off x="3262550" y="2482202"/>
            <a:ext cx="1798513"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0" cap="none" spc="0" normalizeH="0" baseline="0" noProof="0">
                <a:ln>
                  <a:noFill/>
                </a:ln>
                <a:solidFill>
                  <a:srgbClr val="636363">
                    <a:lumMod val="75000"/>
                  </a:srgbClr>
                </a:solidFill>
                <a:effectLst/>
                <a:uLnTx/>
                <a:uFillTx/>
                <a:latin typeface="Arial"/>
                <a:ea typeface="微软雅黑"/>
                <a:cs typeface="+mn-ea"/>
                <a:sym typeface="+mn-lt"/>
              </a:rPr>
              <a:t>70~80</a:t>
            </a:r>
            <a:r>
              <a:rPr kumimoji="0" lang="zh-CN" altLang="en-US" sz="1400" b="1" i="0" u="none" strike="noStrike" kern="0" cap="none" spc="0" normalizeH="0" baseline="0" noProof="0">
                <a:ln>
                  <a:noFill/>
                </a:ln>
                <a:solidFill>
                  <a:srgbClr val="636363">
                    <a:lumMod val="75000"/>
                  </a:srgbClr>
                </a:solidFill>
                <a:effectLst/>
                <a:uLnTx/>
                <a:uFillTx/>
                <a:latin typeface="Arial"/>
                <a:ea typeface="微软雅黑"/>
                <a:cs typeface="+mn-ea"/>
                <a:sym typeface="+mn-lt"/>
              </a:rPr>
              <a:t>岁</a:t>
            </a:r>
            <a:endParaRPr kumimoji="0" lang="en-US" altLang="zh-CN" sz="1400" b="1" i="0" u="none" strike="noStrike" kern="0" cap="none" spc="0" normalizeH="0" baseline="0" noProof="0">
              <a:ln>
                <a:noFill/>
              </a:ln>
              <a:solidFill>
                <a:srgbClr val="636363">
                  <a:lumMod val="75000"/>
                </a:srgbClr>
              </a:solidFill>
              <a:effectLst/>
              <a:uLnTx/>
              <a:uFillTx/>
              <a:latin typeface="Arial"/>
              <a:ea typeface="微软雅黑"/>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1" u="none" strike="noStrike" kern="0" cap="none" spc="0" normalizeH="0" baseline="0" noProof="0">
                <a:ln>
                  <a:noFill/>
                </a:ln>
                <a:solidFill>
                  <a:srgbClr val="017A59"/>
                </a:solidFill>
                <a:effectLst/>
                <a:uLnTx/>
                <a:uFillTx/>
                <a:latin typeface="Arial"/>
                <a:ea typeface="微软雅黑"/>
                <a:cs typeface="+mn-ea"/>
                <a:sym typeface="+mn-lt"/>
              </a:rPr>
              <a:t>11.90/1000</a:t>
            </a:r>
            <a:r>
              <a:rPr kumimoji="0" lang="zh-CN" altLang="en-US" sz="1400" b="1" i="1" u="none" strike="noStrike" kern="0" cap="none" spc="0" normalizeH="0" baseline="0" noProof="0">
                <a:ln>
                  <a:noFill/>
                </a:ln>
                <a:solidFill>
                  <a:srgbClr val="017A59"/>
                </a:solidFill>
                <a:effectLst/>
                <a:uLnTx/>
                <a:uFillTx/>
                <a:latin typeface="Arial"/>
                <a:ea typeface="微软雅黑"/>
                <a:cs typeface="+mn-ea"/>
                <a:sym typeface="+mn-lt"/>
              </a:rPr>
              <a:t>人</a:t>
            </a:r>
            <a:r>
              <a:rPr kumimoji="0" lang="en-US" altLang="zh-CN" sz="1400" b="1" i="1" u="none" strike="noStrike" kern="0" cap="none" spc="0" normalizeH="0" baseline="0" noProof="0">
                <a:ln>
                  <a:noFill/>
                </a:ln>
                <a:solidFill>
                  <a:srgbClr val="017A59"/>
                </a:solidFill>
                <a:effectLst/>
                <a:uLnTx/>
                <a:uFillTx/>
                <a:latin typeface="Arial"/>
                <a:ea typeface="微软雅黑"/>
                <a:cs typeface="+mn-ea"/>
                <a:sym typeface="+mn-lt"/>
              </a:rPr>
              <a:t>/</a:t>
            </a:r>
            <a:r>
              <a:rPr kumimoji="0" lang="zh-CN" altLang="en-US" sz="1400" b="1" i="1" u="none" strike="noStrike" kern="0" cap="none" spc="0" normalizeH="0" baseline="0" noProof="0">
                <a:ln>
                  <a:noFill/>
                </a:ln>
                <a:solidFill>
                  <a:srgbClr val="017A59"/>
                </a:solidFill>
                <a:effectLst/>
                <a:uLnTx/>
                <a:uFillTx/>
                <a:latin typeface="Arial"/>
                <a:ea typeface="微软雅黑"/>
                <a:cs typeface="+mn-ea"/>
                <a:sym typeface="+mn-lt"/>
              </a:rPr>
              <a:t>年</a:t>
            </a:r>
            <a:endParaRPr kumimoji="0" lang="en-US" altLang="zh-CN" sz="1400" b="0" i="0" u="none" strike="noStrike" kern="0" cap="none" spc="0" normalizeH="0" baseline="30000" noProof="0">
              <a:ln>
                <a:noFill/>
              </a:ln>
              <a:solidFill>
                <a:srgbClr val="017A59"/>
              </a:solidFill>
              <a:effectLst/>
              <a:uLnTx/>
              <a:uFillTx/>
              <a:latin typeface="Arial"/>
              <a:ea typeface="微软雅黑"/>
              <a:cs typeface="+mn-ea"/>
              <a:sym typeface="+mn-lt"/>
            </a:endParaRPr>
          </a:p>
        </p:txBody>
      </p:sp>
      <p:sp>
        <p:nvSpPr>
          <p:cNvPr id="24" name="文本框 85">
            <a:extLst>
              <a:ext uri="{FF2B5EF4-FFF2-40B4-BE49-F238E27FC236}">
                <a16:creationId xmlns:a16="http://schemas.microsoft.com/office/drawing/2014/main" id="{BA9405AF-560C-1D04-A668-CF9B74C625C4}"/>
              </a:ext>
            </a:extLst>
          </p:cNvPr>
          <p:cNvSpPr txBox="1"/>
          <p:nvPr/>
        </p:nvSpPr>
        <p:spPr>
          <a:xfrm>
            <a:off x="1003649" y="2458073"/>
            <a:ext cx="1949054"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0" cap="none" spc="0" normalizeH="0" baseline="0" noProof="0">
                <a:ln>
                  <a:noFill/>
                </a:ln>
                <a:solidFill>
                  <a:srgbClr val="636363">
                    <a:lumMod val="75000"/>
                  </a:srgbClr>
                </a:solidFill>
                <a:effectLst/>
                <a:uLnTx/>
                <a:uFillTx/>
                <a:latin typeface="Arial"/>
                <a:ea typeface="微软雅黑"/>
                <a:cs typeface="+mn-ea"/>
                <a:sym typeface="+mn-lt"/>
              </a:rPr>
              <a:t>全人群</a:t>
            </a:r>
            <a:endParaRPr kumimoji="0" lang="en-US" altLang="zh-CN" sz="1400" b="1" i="0" u="none" strike="noStrike" kern="0" cap="none" spc="0" normalizeH="0" baseline="0" noProof="0">
              <a:ln>
                <a:noFill/>
              </a:ln>
              <a:solidFill>
                <a:srgbClr val="636363">
                  <a:lumMod val="75000"/>
                </a:srgbClr>
              </a:solidFill>
              <a:effectLst/>
              <a:uLnTx/>
              <a:uFillTx/>
              <a:latin typeface="Arial"/>
              <a:ea typeface="微软雅黑"/>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0" cap="none" spc="0" normalizeH="0" baseline="0" noProof="0">
                <a:ln>
                  <a:noFill/>
                </a:ln>
                <a:solidFill>
                  <a:srgbClr val="636363">
                    <a:lumMod val="75000"/>
                  </a:srgbClr>
                </a:solidFill>
                <a:effectLst/>
                <a:uLnTx/>
                <a:uFillTx/>
                <a:latin typeface="Arial"/>
                <a:ea typeface="微软雅黑"/>
                <a:cs typeface="+mn-ea"/>
                <a:sym typeface="+mn-lt"/>
              </a:rPr>
              <a:t>7.13/1000</a:t>
            </a:r>
            <a:r>
              <a:rPr kumimoji="0" lang="zh-CN" altLang="en-US" sz="1400" b="1" i="0" u="none" strike="noStrike" kern="0" cap="none" spc="0" normalizeH="0" baseline="0" noProof="0">
                <a:ln>
                  <a:noFill/>
                </a:ln>
                <a:solidFill>
                  <a:srgbClr val="636363">
                    <a:lumMod val="75000"/>
                  </a:srgbClr>
                </a:solidFill>
                <a:effectLst/>
                <a:uLnTx/>
                <a:uFillTx/>
                <a:latin typeface="Arial"/>
                <a:ea typeface="微软雅黑"/>
                <a:cs typeface="+mn-ea"/>
                <a:sym typeface="+mn-lt"/>
              </a:rPr>
              <a:t>人</a:t>
            </a:r>
            <a:r>
              <a:rPr kumimoji="0" lang="en-US" altLang="zh-CN" sz="1400" b="1" i="0" u="none" strike="noStrike" kern="0" cap="none" spc="0" normalizeH="0" baseline="0" noProof="0">
                <a:ln>
                  <a:noFill/>
                </a:ln>
                <a:solidFill>
                  <a:srgbClr val="636363">
                    <a:lumMod val="75000"/>
                  </a:srgbClr>
                </a:solidFill>
                <a:effectLst/>
                <a:uLnTx/>
                <a:uFillTx/>
                <a:latin typeface="Arial"/>
                <a:ea typeface="微软雅黑"/>
                <a:cs typeface="+mn-ea"/>
                <a:sym typeface="+mn-lt"/>
              </a:rPr>
              <a:t>/</a:t>
            </a:r>
            <a:r>
              <a:rPr kumimoji="0" lang="zh-CN" altLang="en-US" sz="1400" b="1" i="0" u="none" strike="noStrike" kern="0" cap="none" spc="0" normalizeH="0" baseline="0" noProof="0">
                <a:ln>
                  <a:noFill/>
                </a:ln>
                <a:solidFill>
                  <a:srgbClr val="636363">
                    <a:lumMod val="75000"/>
                  </a:srgbClr>
                </a:solidFill>
                <a:effectLst/>
                <a:uLnTx/>
                <a:uFillTx/>
                <a:latin typeface="Arial"/>
                <a:ea typeface="微软雅黑"/>
                <a:cs typeface="+mn-ea"/>
                <a:sym typeface="+mn-lt"/>
              </a:rPr>
              <a:t>年</a:t>
            </a:r>
            <a:endParaRPr kumimoji="0" lang="en-US" altLang="zh-CN" sz="1400" b="0" i="0" u="none" strike="noStrike" kern="0" cap="none" spc="0" normalizeH="0" baseline="30000" noProof="0">
              <a:ln>
                <a:noFill/>
              </a:ln>
              <a:solidFill>
                <a:srgbClr val="636363">
                  <a:lumMod val="75000"/>
                </a:srgbClr>
              </a:solidFill>
              <a:effectLst/>
              <a:uLnTx/>
              <a:uFillTx/>
              <a:latin typeface="Arial"/>
              <a:ea typeface="微软雅黑"/>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400" b="1" i="0" u="none" strike="noStrike" kern="0" cap="none" spc="0" normalizeH="0" baseline="0" noProof="0">
              <a:ln>
                <a:noFill/>
              </a:ln>
              <a:solidFill>
                <a:srgbClr val="636363">
                  <a:lumMod val="75000"/>
                </a:srgbClr>
              </a:solidFill>
              <a:effectLst/>
              <a:uLnTx/>
              <a:uFillTx/>
              <a:latin typeface="Arial"/>
              <a:ea typeface="微软雅黑"/>
              <a:cs typeface="+mn-ea"/>
              <a:sym typeface="+mn-lt"/>
            </a:endParaRPr>
          </a:p>
        </p:txBody>
      </p:sp>
      <p:sp>
        <p:nvSpPr>
          <p:cNvPr id="25" name="TextBox 59">
            <a:extLst>
              <a:ext uri="{FF2B5EF4-FFF2-40B4-BE49-F238E27FC236}">
                <a16:creationId xmlns:a16="http://schemas.microsoft.com/office/drawing/2014/main" id="{05711972-9E7D-B982-9758-BBA5F63A7FD9}"/>
              </a:ext>
            </a:extLst>
          </p:cNvPr>
          <p:cNvSpPr txBox="1"/>
          <p:nvPr/>
        </p:nvSpPr>
        <p:spPr>
          <a:xfrm>
            <a:off x="2826136" y="2313805"/>
            <a:ext cx="476698" cy="324000"/>
          </a:xfrm>
          <a:prstGeom prst="rect">
            <a:avLst/>
          </a:prstGeom>
          <a:solidFill>
            <a:schemeClr val="bg1"/>
          </a:solidFill>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1" u="none" strike="noStrike" kern="1200" cap="none" spc="0" normalizeH="0" baseline="0" noProof="0">
                <a:ln>
                  <a:noFill/>
                </a:ln>
                <a:solidFill>
                  <a:srgbClr val="017A59"/>
                </a:solidFill>
                <a:effectLst/>
                <a:uLnTx/>
                <a:uFillTx/>
                <a:latin typeface="Arial"/>
                <a:ea typeface="微软雅黑"/>
                <a:cs typeface="+mn-ea"/>
                <a:sym typeface="+mn-lt"/>
              </a:rPr>
              <a:t>~2</a:t>
            </a:r>
            <a:r>
              <a:rPr kumimoji="0" lang="zh-CN" altLang="en-US" sz="1400" b="1" i="1" u="none" strike="noStrike" kern="1200" cap="none" spc="0" normalizeH="0" baseline="0" noProof="0">
                <a:ln>
                  <a:noFill/>
                </a:ln>
                <a:solidFill>
                  <a:srgbClr val="017A59"/>
                </a:solidFill>
                <a:effectLst/>
                <a:uLnTx/>
                <a:uFillTx/>
                <a:latin typeface="Arial"/>
                <a:ea typeface="微软雅黑"/>
                <a:cs typeface="+mn-ea"/>
                <a:sym typeface="+mn-lt"/>
              </a:rPr>
              <a:t>倍</a:t>
            </a:r>
          </a:p>
        </p:txBody>
      </p:sp>
      <p:sp>
        <p:nvSpPr>
          <p:cNvPr id="28" name="TextBox 244">
            <a:extLst>
              <a:ext uri="{FF2B5EF4-FFF2-40B4-BE49-F238E27FC236}">
                <a16:creationId xmlns:a16="http://schemas.microsoft.com/office/drawing/2014/main" id="{8B5D0C23-43F2-2EBA-9B88-C18DBAADBD38}"/>
              </a:ext>
            </a:extLst>
          </p:cNvPr>
          <p:cNvSpPr txBox="1"/>
          <p:nvPr/>
        </p:nvSpPr>
        <p:spPr>
          <a:xfrm>
            <a:off x="924820" y="3335424"/>
            <a:ext cx="4705227" cy="30777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CAP</a:t>
            </a: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具有较高的死亡风险</a:t>
            </a:r>
            <a:r>
              <a:rPr kumimoji="0" lang="en-US" altLang="zh-CN" sz="1400" b="0" i="0" u="none" strike="noStrike" kern="1200" cap="none" spc="0" normalizeH="0" baseline="30000" noProof="0">
                <a:ln>
                  <a:noFill/>
                </a:ln>
                <a:solidFill>
                  <a:srgbClr val="E7E6E6">
                    <a:lumMod val="10000"/>
                  </a:srgbClr>
                </a:solidFill>
                <a:effectLst/>
                <a:uLnTx/>
                <a:uFillTx/>
                <a:latin typeface="Arial"/>
                <a:ea typeface="微软雅黑"/>
                <a:cs typeface="+mn-ea"/>
                <a:sym typeface="+mn-lt"/>
              </a:rPr>
              <a:t>2</a:t>
            </a:r>
            <a:endParaRPr kumimoji="0" lang="en-US" sz="1800" b="0" i="0" u="none" strike="sngStrike" kern="1200" cap="none" spc="0" normalizeH="0" baseline="0" noProof="0">
              <a:ln>
                <a:noFill/>
              </a:ln>
              <a:solidFill>
                <a:srgbClr val="E7E6E6">
                  <a:lumMod val="10000"/>
                </a:srgbClr>
              </a:solidFill>
              <a:effectLst/>
              <a:uLnTx/>
              <a:uFillTx/>
              <a:latin typeface="Arial"/>
              <a:ea typeface="微软雅黑"/>
              <a:cs typeface="+mn-ea"/>
              <a:sym typeface="+mn-lt"/>
            </a:endParaRPr>
          </a:p>
        </p:txBody>
      </p:sp>
      <p:sp>
        <p:nvSpPr>
          <p:cNvPr id="29" name="TextBox 47">
            <a:extLst>
              <a:ext uri="{FF2B5EF4-FFF2-40B4-BE49-F238E27FC236}">
                <a16:creationId xmlns:a16="http://schemas.microsoft.com/office/drawing/2014/main" id="{63ECF864-0105-0EC2-17C2-7A62C369A5AA}"/>
              </a:ext>
            </a:extLst>
          </p:cNvPr>
          <p:cNvSpPr txBox="1"/>
          <p:nvPr/>
        </p:nvSpPr>
        <p:spPr>
          <a:xfrm>
            <a:off x="945237" y="5030894"/>
            <a:ext cx="4128659" cy="328936"/>
          </a:xfrm>
          <a:prstGeom prst="rect">
            <a:avLst/>
          </a:prstGeom>
          <a:noFill/>
        </p:spPr>
        <p:txBody>
          <a:bodyPr wrap="square">
            <a:spAutoFit/>
          </a:bodyPr>
          <a:lstStyle/>
          <a:p>
            <a:pPr marL="0" marR="0" lvl="0" indent="0" algn="l" defTabSz="914400" rtl="0" eaLnBrk="1" fontAlgn="auto" latinLnBrk="0" hangingPunct="1">
              <a:lnSpc>
                <a:spcPct val="120000"/>
              </a:lnSpc>
              <a:spcBef>
                <a:spcPts val="1200"/>
              </a:spcBef>
              <a:spcAft>
                <a:spcPts val="0"/>
              </a:spcAft>
              <a:buClrTx/>
              <a:buSzTx/>
              <a:buFontTx/>
              <a:buNone/>
              <a:tabLst/>
              <a:defRPr/>
            </a:pP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现有治疗疗程长，医疗负担重</a:t>
            </a:r>
            <a:r>
              <a:rPr kumimoji="0" lang="en-US" altLang="zh-CN" sz="1300" b="0" i="0" u="none" strike="noStrike" kern="1200" cap="none" spc="0" normalizeH="0" baseline="30000" noProof="0">
                <a:ln>
                  <a:noFill/>
                </a:ln>
                <a:solidFill>
                  <a:srgbClr val="E7E6E6">
                    <a:lumMod val="10000"/>
                  </a:srgbClr>
                </a:solidFill>
                <a:effectLst/>
                <a:uLnTx/>
                <a:uFillTx/>
                <a:latin typeface="Arial"/>
                <a:ea typeface="微软雅黑"/>
                <a:cs typeface="+mn-ea"/>
                <a:sym typeface="+mn-lt"/>
              </a:rPr>
              <a:t>7</a:t>
            </a:r>
            <a:endParaRPr kumimoji="0" lang="zh-CN" altLang="en-US" sz="1300" b="0" i="0" u="none" strike="noStrike" kern="1200" cap="none" spc="0" normalizeH="0" baseline="30000" noProof="0">
              <a:ln>
                <a:noFill/>
              </a:ln>
              <a:solidFill>
                <a:srgbClr val="E7E6E6">
                  <a:lumMod val="10000"/>
                </a:srgbClr>
              </a:solidFill>
              <a:effectLst/>
              <a:uLnTx/>
              <a:uFillTx/>
              <a:latin typeface="Arial"/>
              <a:ea typeface="微软雅黑"/>
              <a:cs typeface="+mn-ea"/>
              <a:sym typeface="+mn-lt"/>
            </a:endParaRPr>
          </a:p>
        </p:txBody>
      </p:sp>
      <p:cxnSp>
        <p:nvCxnSpPr>
          <p:cNvPr id="30" name="Straight Connector 99">
            <a:extLst>
              <a:ext uri="{FF2B5EF4-FFF2-40B4-BE49-F238E27FC236}">
                <a16:creationId xmlns:a16="http://schemas.microsoft.com/office/drawing/2014/main" id="{4D155A7C-4DF7-05D1-64B9-87FB97454F0E}"/>
              </a:ext>
            </a:extLst>
          </p:cNvPr>
          <p:cNvCxnSpPr>
            <a:cxnSpLocks/>
          </p:cNvCxnSpPr>
          <p:nvPr/>
        </p:nvCxnSpPr>
        <p:spPr>
          <a:xfrm>
            <a:off x="970088" y="2149434"/>
            <a:ext cx="3855550" cy="0"/>
          </a:xfrm>
          <a:prstGeom prst="line">
            <a:avLst/>
          </a:prstGeom>
          <a:ln w="28575">
            <a:solidFill>
              <a:srgbClr val="017A5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9" name="Straight Connector 101">
            <a:extLst>
              <a:ext uri="{FF2B5EF4-FFF2-40B4-BE49-F238E27FC236}">
                <a16:creationId xmlns:a16="http://schemas.microsoft.com/office/drawing/2014/main" id="{D73EEFCF-FF8D-5CC7-681C-3896F16F4EAE}"/>
              </a:ext>
            </a:extLst>
          </p:cNvPr>
          <p:cNvCxnSpPr>
            <a:cxnSpLocks/>
          </p:cNvCxnSpPr>
          <p:nvPr/>
        </p:nvCxnSpPr>
        <p:spPr>
          <a:xfrm>
            <a:off x="970088" y="3677059"/>
            <a:ext cx="3855550" cy="0"/>
          </a:xfrm>
          <a:prstGeom prst="line">
            <a:avLst/>
          </a:prstGeom>
          <a:ln w="28575">
            <a:solidFill>
              <a:srgbClr val="017A5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0" name="Straight Connector 102">
            <a:extLst>
              <a:ext uri="{FF2B5EF4-FFF2-40B4-BE49-F238E27FC236}">
                <a16:creationId xmlns:a16="http://schemas.microsoft.com/office/drawing/2014/main" id="{FFBB6243-2965-DFCD-FD76-6E5D235A7FF5}"/>
              </a:ext>
            </a:extLst>
          </p:cNvPr>
          <p:cNvCxnSpPr>
            <a:cxnSpLocks/>
          </p:cNvCxnSpPr>
          <p:nvPr/>
        </p:nvCxnSpPr>
        <p:spPr>
          <a:xfrm>
            <a:off x="985781" y="5381466"/>
            <a:ext cx="3859671" cy="0"/>
          </a:xfrm>
          <a:prstGeom prst="line">
            <a:avLst/>
          </a:prstGeom>
          <a:ln w="28575">
            <a:solidFill>
              <a:srgbClr val="017A5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2" name="Rectangle 95">
            <a:extLst>
              <a:ext uri="{FF2B5EF4-FFF2-40B4-BE49-F238E27FC236}">
                <a16:creationId xmlns:a16="http://schemas.microsoft.com/office/drawing/2014/main" id="{17B787D6-1534-6E4E-2189-926CF61791A3}"/>
              </a:ext>
            </a:extLst>
          </p:cNvPr>
          <p:cNvSpPr/>
          <p:nvPr/>
        </p:nvSpPr>
        <p:spPr>
          <a:xfrm>
            <a:off x="574541" y="1889310"/>
            <a:ext cx="252000" cy="252000"/>
          </a:xfrm>
          <a:prstGeom prst="rect">
            <a:avLst/>
          </a:prstGeom>
          <a:solidFill>
            <a:schemeClr val="accent1"/>
          </a:solidFill>
          <a:ln w="19050" cap="flat" cmpd="sng" algn="ctr">
            <a:solidFill>
              <a:srgbClr val="FFFFFF"/>
            </a:solidFill>
            <a:prstDash val="solid"/>
            <a:miter lim="800000"/>
          </a:ln>
          <a:effectLst>
            <a:outerShdw blurRad="50800" dist="38100" dir="2700000" algn="tl" rotWithShape="0">
              <a:prstClr val="black">
                <a:alpha val="40000"/>
              </a:prstClr>
            </a:outerShdw>
          </a:effectLst>
        </p:spPr>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1" i="1" u="none" strike="noStrike" kern="0" cap="none" spc="0" normalizeH="0" baseline="0" noProof="0">
                <a:ln>
                  <a:noFill/>
                </a:ln>
                <a:solidFill>
                  <a:srgbClr val="FFFFFF"/>
                </a:solidFill>
                <a:effectLst/>
                <a:uLnTx/>
                <a:uFillTx/>
                <a:latin typeface="Arial"/>
                <a:ea typeface="微软雅黑"/>
                <a:cs typeface="+mn-ea"/>
                <a:sym typeface="+mn-lt"/>
              </a:rPr>
              <a:t>1</a:t>
            </a:r>
            <a:endParaRPr kumimoji="0" lang="en-US" sz="1600" b="1" i="1" u="none" strike="noStrike" kern="0" cap="none" spc="0" normalizeH="0" baseline="0" noProof="0">
              <a:ln>
                <a:noFill/>
              </a:ln>
              <a:solidFill>
                <a:srgbClr val="FFFFFF"/>
              </a:solidFill>
              <a:effectLst/>
              <a:uLnTx/>
              <a:uFillTx/>
              <a:latin typeface="Arial"/>
              <a:ea typeface="微软雅黑"/>
              <a:cs typeface="+mn-ea"/>
              <a:sym typeface="+mn-lt"/>
            </a:endParaRPr>
          </a:p>
        </p:txBody>
      </p:sp>
      <p:sp>
        <p:nvSpPr>
          <p:cNvPr id="63" name="Rectangle 95">
            <a:extLst>
              <a:ext uri="{FF2B5EF4-FFF2-40B4-BE49-F238E27FC236}">
                <a16:creationId xmlns:a16="http://schemas.microsoft.com/office/drawing/2014/main" id="{81273B38-F3F1-80B7-146C-30E6593B3288}"/>
              </a:ext>
            </a:extLst>
          </p:cNvPr>
          <p:cNvSpPr/>
          <p:nvPr/>
        </p:nvSpPr>
        <p:spPr>
          <a:xfrm>
            <a:off x="574541" y="3434659"/>
            <a:ext cx="252000" cy="252000"/>
          </a:xfrm>
          <a:prstGeom prst="rect">
            <a:avLst/>
          </a:prstGeom>
          <a:solidFill>
            <a:schemeClr val="accent1"/>
          </a:solidFill>
          <a:ln w="19050" cap="flat" cmpd="sng" algn="ctr">
            <a:solidFill>
              <a:srgbClr val="FFFFFF"/>
            </a:solidFill>
            <a:prstDash val="solid"/>
            <a:miter lim="800000"/>
          </a:ln>
          <a:effectLst>
            <a:outerShdw blurRad="50800" dist="38100" dir="2700000" algn="tl" rotWithShape="0">
              <a:prstClr val="black">
                <a:alpha val="40000"/>
              </a:prstClr>
            </a:outerShdw>
          </a:effectLst>
        </p:spPr>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0" cap="none" spc="0" normalizeH="0" baseline="0" noProof="0">
                <a:ln>
                  <a:noFill/>
                </a:ln>
                <a:solidFill>
                  <a:srgbClr val="FFFFFF"/>
                </a:solidFill>
                <a:effectLst/>
                <a:uLnTx/>
                <a:uFillTx/>
                <a:latin typeface="Arial"/>
                <a:ea typeface="微软雅黑"/>
                <a:cs typeface="+mn-ea"/>
                <a:sym typeface="+mn-lt"/>
              </a:rPr>
              <a:t>2</a:t>
            </a:r>
          </a:p>
        </p:txBody>
      </p:sp>
      <p:sp>
        <p:nvSpPr>
          <p:cNvPr id="64" name="Rectangle 95">
            <a:extLst>
              <a:ext uri="{FF2B5EF4-FFF2-40B4-BE49-F238E27FC236}">
                <a16:creationId xmlns:a16="http://schemas.microsoft.com/office/drawing/2014/main" id="{0351C5AC-1066-918C-B622-43FE8CF769CF}"/>
              </a:ext>
            </a:extLst>
          </p:cNvPr>
          <p:cNvSpPr/>
          <p:nvPr/>
        </p:nvSpPr>
        <p:spPr>
          <a:xfrm>
            <a:off x="594958" y="5066396"/>
            <a:ext cx="252000" cy="252000"/>
          </a:xfrm>
          <a:prstGeom prst="rect">
            <a:avLst/>
          </a:prstGeom>
          <a:solidFill>
            <a:schemeClr val="accent1"/>
          </a:solidFill>
          <a:ln w="19050" cap="flat" cmpd="sng" algn="ctr">
            <a:solidFill>
              <a:srgbClr val="FFFFFF"/>
            </a:solidFill>
            <a:prstDash val="solid"/>
            <a:miter lim="800000"/>
          </a:ln>
          <a:effectLst>
            <a:outerShdw blurRad="50800" dist="38100" dir="2700000" algn="tl" rotWithShape="0">
              <a:prstClr val="black">
                <a:alpha val="40000"/>
              </a:prstClr>
            </a:outerShdw>
          </a:effectLst>
        </p:spPr>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0" cap="none" spc="0" normalizeH="0" baseline="0" noProof="0">
                <a:ln>
                  <a:noFill/>
                </a:ln>
                <a:solidFill>
                  <a:srgbClr val="FFFFFF"/>
                </a:solidFill>
                <a:effectLst/>
                <a:uLnTx/>
                <a:uFillTx/>
                <a:latin typeface="Arial"/>
                <a:ea typeface="微软雅黑"/>
                <a:cs typeface="+mn-ea"/>
                <a:sym typeface="+mn-lt"/>
              </a:rPr>
              <a:t>3</a:t>
            </a:r>
          </a:p>
        </p:txBody>
      </p:sp>
      <p:sp>
        <p:nvSpPr>
          <p:cNvPr id="66" name="文本框 65">
            <a:extLst>
              <a:ext uri="{FF2B5EF4-FFF2-40B4-BE49-F238E27FC236}">
                <a16:creationId xmlns:a16="http://schemas.microsoft.com/office/drawing/2014/main" id="{55296D18-FC9B-31C3-1AA7-C114C6867754}"/>
              </a:ext>
            </a:extLst>
          </p:cNvPr>
          <p:cNvSpPr txBox="1"/>
          <p:nvPr/>
        </p:nvSpPr>
        <p:spPr>
          <a:xfrm>
            <a:off x="1031881" y="5458429"/>
            <a:ext cx="4598166" cy="492443"/>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US" sz="1300" b="0" i="0" u="none" strike="noStrike" kern="1200" cap="none" spc="0" normalizeH="0" baseline="0" noProof="0">
                <a:ln>
                  <a:noFill/>
                </a:ln>
                <a:solidFill>
                  <a:srgbClr val="2B3A42"/>
                </a:solidFill>
                <a:effectLst/>
                <a:uLnTx/>
                <a:uFillTx/>
                <a:latin typeface="Arial"/>
                <a:ea typeface="微软雅黑"/>
                <a:cs typeface="+mn-ea"/>
                <a:sym typeface="+mn-lt"/>
              </a:rPr>
              <a:t>现有抗菌治疗疗程通常为</a:t>
            </a:r>
            <a:r>
              <a:rPr kumimoji="0" lang="en-US" altLang="zh-CN" sz="1300" b="1" i="0" u="none" strike="noStrike" kern="1200" cap="none" spc="0" normalizeH="0" baseline="0" noProof="0">
                <a:ln>
                  <a:noFill/>
                </a:ln>
                <a:solidFill>
                  <a:srgbClr val="2B3A42"/>
                </a:solidFill>
                <a:effectLst/>
                <a:uLnTx/>
                <a:uFillTx/>
                <a:latin typeface="Arial"/>
                <a:ea typeface="微软雅黑"/>
                <a:cs typeface="+mn-ea"/>
                <a:sym typeface="+mn-lt"/>
              </a:rPr>
              <a:t>7-14</a:t>
            </a:r>
            <a:r>
              <a:rPr kumimoji="0" lang="zh-CN" altLang="en-US" sz="1300" b="1" i="0" u="none" strike="noStrike" kern="1200" cap="none" spc="0" normalizeH="0" baseline="0" noProof="0">
                <a:ln>
                  <a:noFill/>
                </a:ln>
                <a:solidFill>
                  <a:srgbClr val="2B3A42"/>
                </a:solidFill>
                <a:effectLst/>
                <a:uLnTx/>
                <a:uFillTx/>
                <a:latin typeface="Arial"/>
                <a:ea typeface="微软雅黑"/>
                <a:cs typeface="+mn-ea"/>
                <a:sym typeface="+mn-lt"/>
              </a:rPr>
              <a:t>天</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US" sz="1300" b="0" i="0" u="none" strike="noStrike" kern="1200" cap="none" spc="0" normalizeH="0" baseline="0" noProof="0">
                <a:ln>
                  <a:noFill/>
                </a:ln>
                <a:solidFill>
                  <a:srgbClr val="2B3A42"/>
                </a:solidFill>
                <a:effectLst/>
                <a:uLnTx/>
                <a:uFillTx/>
                <a:latin typeface="Arial"/>
                <a:ea typeface="微软雅黑"/>
                <a:cs typeface="+mn-ea"/>
                <a:sym typeface="+mn-lt"/>
              </a:rPr>
              <a:t>耐药问题预计导致</a:t>
            </a:r>
            <a:r>
              <a:rPr kumimoji="0" lang="en-US" altLang="zh-CN" sz="13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en-US" altLang="zh-CN" sz="1300" b="1" i="0" u="none" strike="noStrike" kern="1200" cap="none" spc="0" normalizeH="0" baseline="0" noProof="0">
                <a:ln>
                  <a:noFill/>
                </a:ln>
                <a:solidFill>
                  <a:srgbClr val="2B3A42"/>
                </a:solidFill>
                <a:effectLst/>
                <a:uLnTx/>
                <a:uFillTx/>
                <a:latin typeface="Arial"/>
                <a:ea typeface="微软雅黑"/>
                <a:cs typeface="+mn-ea"/>
                <a:sym typeface="+mn-lt"/>
              </a:rPr>
              <a:t>770</a:t>
            </a:r>
            <a:r>
              <a:rPr kumimoji="0" lang="zh-CN" altLang="en-US" sz="1300" b="1" i="0" u="none" strike="noStrike" kern="1200" cap="none" spc="0" normalizeH="0" baseline="0" noProof="0">
                <a:ln>
                  <a:noFill/>
                </a:ln>
                <a:solidFill>
                  <a:srgbClr val="2B3A42"/>
                </a:solidFill>
                <a:effectLst/>
                <a:uLnTx/>
                <a:uFillTx/>
                <a:latin typeface="Arial"/>
                <a:ea typeface="微软雅黑"/>
                <a:cs typeface="+mn-ea"/>
                <a:sym typeface="+mn-lt"/>
              </a:rPr>
              <a:t>亿</a:t>
            </a:r>
            <a:r>
              <a:rPr kumimoji="0" lang="en-US" altLang="zh-CN" sz="1300" b="1" i="0" u="none" strike="noStrike" kern="1200" cap="none" spc="0" normalizeH="0" baseline="0" noProof="0">
                <a:ln>
                  <a:noFill/>
                </a:ln>
                <a:solidFill>
                  <a:srgbClr val="2B3A42"/>
                </a:solidFill>
                <a:effectLst/>
                <a:uLnTx/>
                <a:uFillTx/>
                <a:latin typeface="Arial"/>
                <a:ea typeface="微软雅黑"/>
                <a:cs typeface="+mn-ea"/>
                <a:sym typeface="+mn-lt"/>
              </a:rPr>
              <a:t>/</a:t>
            </a:r>
            <a:r>
              <a:rPr kumimoji="0" lang="zh-CN" altLang="en-US" sz="1300" b="1" i="0" u="none" strike="noStrike" kern="1200" cap="none" spc="0" normalizeH="0" baseline="0" noProof="0">
                <a:ln>
                  <a:noFill/>
                </a:ln>
                <a:solidFill>
                  <a:srgbClr val="2B3A42"/>
                </a:solidFill>
                <a:effectLst/>
                <a:uLnTx/>
                <a:uFillTx/>
                <a:latin typeface="Arial"/>
                <a:ea typeface="微软雅黑"/>
                <a:cs typeface="+mn-ea"/>
                <a:sym typeface="+mn-lt"/>
              </a:rPr>
              <a:t>年</a:t>
            </a:r>
            <a:r>
              <a:rPr kumimoji="0" lang="zh-CN" altLang="en-US" sz="1300" b="0" i="0" u="none" strike="noStrike" kern="1200" cap="none" spc="0" normalizeH="0" baseline="0" noProof="0">
                <a:ln>
                  <a:noFill/>
                </a:ln>
                <a:solidFill>
                  <a:srgbClr val="2B3A42"/>
                </a:solidFill>
                <a:effectLst/>
                <a:uLnTx/>
                <a:uFillTx/>
                <a:latin typeface="Arial"/>
                <a:ea typeface="微软雅黑"/>
                <a:cs typeface="+mn-ea"/>
                <a:sym typeface="+mn-lt"/>
              </a:rPr>
              <a:t>的经济负担</a:t>
            </a:r>
            <a:r>
              <a:rPr kumimoji="0" lang="en-US" altLang="zh-CN" sz="1300" b="0" i="0" u="none" strike="noStrike" kern="1200" cap="none" spc="0" normalizeH="0" baseline="30000" noProof="0">
                <a:ln>
                  <a:noFill/>
                </a:ln>
                <a:solidFill>
                  <a:srgbClr val="2B3A42"/>
                </a:solidFill>
                <a:effectLst/>
                <a:uLnTx/>
                <a:uFillTx/>
                <a:latin typeface="Arial"/>
                <a:ea typeface="微软雅黑"/>
                <a:cs typeface="+mn-ea"/>
                <a:sym typeface="+mn-lt"/>
              </a:rPr>
              <a:t>8</a:t>
            </a:r>
            <a:endParaRPr kumimoji="0" lang="en-US" sz="1300" b="0" i="0" u="none" strike="noStrike" kern="1200" cap="none" spc="0" normalizeH="0" baseline="30000" noProof="0">
              <a:ln>
                <a:noFill/>
              </a:ln>
              <a:solidFill>
                <a:srgbClr val="2B3A42"/>
              </a:solidFill>
              <a:effectLst/>
              <a:uLnTx/>
              <a:uFillTx/>
              <a:latin typeface="Arial"/>
              <a:ea typeface="微软雅黑"/>
              <a:cs typeface="+mn-ea"/>
              <a:sym typeface="+mn-lt"/>
            </a:endParaRPr>
          </a:p>
        </p:txBody>
      </p:sp>
      <p:sp>
        <p:nvSpPr>
          <p:cNvPr id="69" name="TextBox 96">
            <a:extLst>
              <a:ext uri="{FF2B5EF4-FFF2-40B4-BE49-F238E27FC236}">
                <a16:creationId xmlns:a16="http://schemas.microsoft.com/office/drawing/2014/main" id="{65BB009B-F860-460E-F314-8B27CD47C96C}"/>
              </a:ext>
            </a:extLst>
          </p:cNvPr>
          <p:cNvSpPr txBox="1"/>
          <p:nvPr/>
        </p:nvSpPr>
        <p:spPr>
          <a:xfrm>
            <a:off x="1064961" y="3855506"/>
            <a:ext cx="1852924" cy="551754"/>
          </a:xfrm>
          <a:prstGeom prst="rect">
            <a:avLst/>
          </a:prstGeom>
          <a:noFill/>
        </p:spPr>
        <p:txBody>
          <a:bodyPr wrap="square">
            <a:spAutoFit/>
          </a:bodyPr>
          <a:lstStyle/>
          <a:p>
            <a:pPr marL="285750" marR="0" lvl="0" indent="-285750"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zh-CN" altLang="en-US" sz="1300" b="1" i="0" u="none" strike="noStrike" kern="1200" cap="none" spc="0" normalizeH="0" baseline="0" noProof="0">
                <a:ln>
                  <a:noFill/>
                </a:ln>
                <a:solidFill>
                  <a:srgbClr val="2B3A42"/>
                </a:solidFill>
                <a:effectLst/>
                <a:uLnTx/>
                <a:uFillTx/>
                <a:latin typeface="Arial"/>
                <a:ea typeface="微软雅黑"/>
                <a:cs typeface="+mn-ea"/>
                <a:sym typeface="+mn-lt"/>
              </a:rPr>
              <a:t>院内</a:t>
            </a:r>
            <a:r>
              <a:rPr kumimoji="0" lang="zh-CN" altLang="en-US" sz="1300" b="0" i="0" u="none" strike="noStrike" kern="1200" cap="none" spc="0" normalizeH="0" baseline="0" noProof="0">
                <a:ln>
                  <a:noFill/>
                </a:ln>
                <a:solidFill>
                  <a:srgbClr val="2B3A42"/>
                </a:solidFill>
                <a:effectLst/>
                <a:uLnTx/>
                <a:uFillTx/>
                <a:latin typeface="Arial"/>
                <a:ea typeface="微软雅黑"/>
                <a:cs typeface="+mn-ea"/>
                <a:sym typeface="+mn-lt"/>
              </a:rPr>
              <a:t>死亡率</a:t>
            </a:r>
            <a:r>
              <a:rPr kumimoji="0" lang="en-US" altLang="zh-CN" sz="1300" b="1" i="0" u="none" strike="noStrike" kern="1200" cap="none" spc="0" normalizeH="0" baseline="0" noProof="0">
                <a:ln>
                  <a:noFill/>
                </a:ln>
                <a:solidFill>
                  <a:srgbClr val="2B3A42"/>
                </a:solidFill>
                <a:effectLst/>
                <a:uLnTx/>
                <a:uFillTx/>
                <a:latin typeface="Arial"/>
                <a:ea typeface="微软雅黑"/>
                <a:cs typeface="+mn-ea"/>
                <a:sym typeface="+mn-lt"/>
              </a:rPr>
              <a:t>0.8%~2.1%</a:t>
            </a:r>
            <a:r>
              <a:rPr kumimoji="0" lang="en-US" altLang="zh-CN" sz="1300" b="0" i="0" u="none" strike="noStrike" kern="1200" cap="none" spc="0" normalizeH="0" baseline="30000" noProof="0">
                <a:ln>
                  <a:noFill/>
                </a:ln>
                <a:solidFill>
                  <a:srgbClr val="2B3A42"/>
                </a:solidFill>
                <a:effectLst/>
                <a:uLnTx/>
                <a:uFillTx/>
                <a:latin typeface="Arial"/>
                <a:ea typeface="微软雅黑"/>
                <a:cs typeface="+mn-ea"/>
                <a:sym typeface="+mn-lt"/>
              </a:rPr>
              <a:t>3,4</a:t>
            </a:r>
          </a:p>
        </p:txBody>
      </p:sp>
      <p:sp>
        <p:nvSpPr>
          <p:cNvPr id="70" name="文本框 69">
            <a:extLst>
              <a:ext uri="{FF2B5EF4-FFF2-40B4-BE49-F238E27FC236}">
                <a16:creationId xmlns:a16="http://schemas.microsoft.com/office/drawing/2014/main" id="{2268876B-6F05-53E9-60EB-D747D0598988}"/>
              </a:ext>
            </a:extLst>
          </p:cNvPr>
          <p:cNvSpPr txBox="1"/>
          <p:nvPr/>
        </p:nvSpPr>
        <p:spPr>
          <a:xfrm>
            <a:off x="3462654" y="3856183"/>
            <a:ext cx="1894756" cy="552074"/>
          </a:xfrm>
          <a:prstGeom prst="rect">
            <a:avLst/>
          </a:prstGeom>
          <a:noFill/>
        </p:spPr>
        <p:txBody>
          <a:bodyPr wrap="square">
            <a:spAutoFit/>
          </a:bodyPr>
          <a:lstStyle/>
          <a:p>
            <a:pPr marL="0" marR="0" lvl="0" indent="0" algn="l" defTabSz="914400" rtl="0" eaLnBrk="1" fontAlgn="auto" latinLnBrk="0" hangingPunct="1">
              <a:lnSpc>
                <a:spcPct val="120000"/>
              </a:lnSpc>
              <a:spcBef>
                <a:spcPts val="300"/>
              </a:spcBef>
              <a:spcAft>
                <a:spcPts val="0"/>
              </a:spcAft>
              <a:buClrTx/>
              <a:buSzTx/>
              <a:buFontTx/>
              <a:buNone/>
              <a:tabLst/>
              <a:defRPr/>
            </a:pPr>
            <a:r>
              <a:rPr kumimoji="0" lang="zh-CN" altLang="en-US" sz="1300" b="1" i="0" u="none" strike="noStrike" kern="1200" cap="none" spc="0" normalizeH="0" baseline="0" noProof="0">
                <a:ln>
                  <a:noFill/>
                </a:ln>
                <a:solidFill>
                  <a:srgbClr val="242021"/>
                </a:solidFill>
                <a:effectLst/>
                <a:uLnTx/>
                <a:uFillTx/>
                <a:latin typeface="Arial"/>
                <a:ea typeface="微软雅黑"/>
                <a:cs typeface="+mn-ea"/>
                <a:sym typeface="+mn-lt"/>
              </a:rPr>
              <a:t>老年</a:t>
            </a:r>
            <a:r>
              <a:rPr kumimoji="0" lang="en-US" altLang="zh-CN" sz="1300" b="0" i="0" u="none" strike="noStrike" kern="1200" cap="none" spc="0" normalizeH="0" baseline="0" noProof="0">
                <a:ln>
                  <a:noFill/>
                </a:ln>
                <a:solidFill>
                  <a:srgbClr val="242021"/>
                </a:solidFill>
                <a:effectLst/>
                <a:uLnTx/>
                <a:uFillTx/>
                <a:latin typeface="Arial"/>
                <a:ea typeface="微软雅黑"/>
                <a:cs typeface="+mn-ea"/>
                <a:sym typeface="+mn-lt"/>
              </a:rPr>
              <a:t>CAP</a:t>
            </a:r>
            <a:r>
              <a:rPr kumimoji="0" lang="zh-CN" altLang="en-US" sz="1300" b="0" i="0" u="none" strike="noStrike" kern="1200" cap="none" spc="0" normalizeH="0" baseline="0" noProof="0">
                <a:ln>
                  <a:noFill/>
                </a:ln>
                <a:solidFill>
                  <a:srgbClr val="242021"/>
                </a:solidFill>
                <a:effectLst/>
                <a:uLnTx/>
                <a:uFillTx/>
                <a:latin typeface="Arial"/>
                <a:ea typeface="微软雅黑"/>
                <a:cs typeface="+mn-ea"/>
                <a:sym typeface="+mn-lt"/>
              </a:rPr>
              <a:t>住院病死率</a:t>
            </a:r>
            <a:r>
              <a:rPr kumimoji="0" lang="en-US" altLang="zh-CN" sz="1300" b="1" i="0" u="none" strike="noStrike" kern="1200" cap="none" spc="0" normalizeH="0" baseline="0" noProof="0">
                <a:ln>
                  <a:noFill/>
                </a:ln>
                <a:solidFill>
                  <a:srgbClr val="242021"/>
                </a:solidFill>
                <a:effectLst/>
                <a:uLnTx/>
                <a:uFillTx/>
                <a:latin typeface="Arial"/>
                <a:ea typeface="微软雅黑"/>
                <a:cs typeface="+mn-ea"/>
                <a:sym typeface="+mn-lt"/>
              </a:rPr>
              <a:t>5.7%</a:t>
            </a:r>
            <a:r>
              <a:rPr kumimoji="0" lang="en-US" altLang="zh-CN" sz="1300" b="0" i="0" u="none" strike="noStrike" kern="1200" cap="none" spc="0" normalizeH="0" baseline="30000" noProof="0">
                <a:ln>
                  <a:noFill/>
                </a:ln>
                <a:solidFill>
                  <a:srgbClr val="242021"/>
                </a:solidFill>
                <a:effectLst/>
                <a:uLnTx/>
                <a:uFillTx/>
                <a:latin typeface="Arial"/>
                <a:ea typeface="微软雅黑"/>
                <a:cs typeface="+mn-ea"/>
                <a:sym typeface="+mn-lt"/>
              </a:rPr>
              <a:t>5</a:t>
            </a:r>
            <a:endParaRPr kumimoji="0" lang="en-US" altLang="zh-CN" sz="1300" b="0" i="0" u="none" strike="noStrike" kern="1200" cap="none" spc="0" normalizeH="0" baseline="0" noProof="0">
              <a:ln>
                <a:noFill/>
              </a:ln>
              <a:solidFill>
                <a:srgbClr val="242021"/>
              </a:solidFill>
              <a:effectLst/>
              <a:uLnTx/>
              <a:uFillTx/>
              <a:latin typeface="Arial"/>
              <a:ea typeface="微软雅黑"/>
              <a:cs typeface="+mn-ea"/>
              <a:sym typeface="+mn-lt"/>
            </a:endParaRPr>
          </a:p>
        </p:txBody>
      </p:sp>
      <p:sp>
        <p:nvSpPr>
          <p:cNvPr id="71" name="文本框 70">
            <a:extLst>
              <a:ext uri="{FF2B5EF4-FFF2-40B4-BE49-F238E27FC236}">
                <a16:creationId xmlns:a16="http://schemas.microsoft.com/office/drawing/2014/main" id="{885E279C-345A-14C3-893B-CE3DFEB2CDE2}"/>
              </a:ext>
            </a:extLst>
          </p:cNvPr>
          <p:cNvSpPr txBox="1"/>
          <p:nvPr/>
        </p:nvSpPr>
        <p:spPr>
          <a:xfrm>
            <a:off x="1040833" y="4503228"/>
            <a:ext cx="4360703" cy="292388"/>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CN" sz="1300" b="1" i="0" u="none" strike="noStrike" kern="1200" cap="none" spc="0" normalizeH="0" baseline="0" noProof="0">
                <a:ln>
                  <a:noFill/>
                </a:ln>
                <a:solidFill>
                  <a:srgbClr val="2B3A42"/>
                </a:solidFill>
                <a:effectLst/>
                <a:uLnTx/>
                <a:uFillTx/>
                <a:latin typeface="Arial"/>
                <a:ea typeface="微软雅黑"/>
                <a:cs typeface="+mn-ea"/>
                <a:sym typeface="+mn-lt"/>
              </a:rPr>
              <a:t>ICU</a:t>
            </a:r>
            <a:r>
              <a:rPr kumimoji="0" lang="zh-CN" altLang="en-US" sz="1300" b="1" i="0" u="none" strike="noStrike" kern="1200" cap="none" spc="0" normalizeH="0" baseline="0" noProof="0">
                <a:ln>
                  <a:noFill/>
                </a:ln>
                <a:solidFill>
                  <a:srgbClr val="2B3A42"/>
                </a:solidFill>
                <a:effectLst/>
                <a:uLnTx/>
                <a:uFillTx/>
                <a:latin typeface="Arial"/>
                <a:ea typeface="微软雅黑"/>
                <a:cs typeface="+mn-ea"/>
                <a:sym typeface="+mn-lt"/>
              </a:rPr>
              <a:t>重症患者</a:t>
            </a:r>
            <a:r>
              <a:rPr kumimoji="0" lang="en-US" altLang="zh-CN" sz="1300" b="0" i="0" u="none" strike="noStrike" kern="1200" cap="none" spc="0" normalizeH="0" baseline="0" noProof="0">
                <a:ln>
                  <a:noFill/>
                </a:ln>
                <a:solidFill>
                  <a:srgbClr val="2B3A42"/>
                </a:solidFill>
                <a:effectLst/>
                <a:uLnTx/>
                <a:uFillTx/>
                <a:latin typeface="Arial"/>
                <a:ea typeface="微软雅黑"/>
                <a:cs typeface="+mn-ea"/>
                <a:sym typeface="+mn-lt"/>
              </a:rPr>
              <a:t>30</a:t>
            </a:r>
            <a:r>
              <a:rPr kumimoji="0" lang="zh-CN" altLang="en-US" sz="1300" b="0" i="0" u="none" strike="noStrike" kern="1200" cap="none" spc="0" normalizeH="0" baseline="0" noProof="0">
                <a:ln>
                  <a:noFill/>
                </a:ln>
                <a:solidFill>
                  <a:srgbClr val="2B3A42"/>
                </a:solidFill>
                <a:effectLst/>
                <a:uLnTx/>
                <a:uFillTx/>
                <a:latin typeface="Arial"/>
                <a:ea typeface="微软雅黑"/>
                <a:cs typeface="+mn-ea"/>
                <a:sym typeface="+mn-lt"/>
              </a:rPr>
              <a:t>天病死率</a:t>
            </a:r>
            <a:r>
              <a:rPr kumimoji="0" lang="en-US" altLang="zh-CN" sz="1300" b="1" i="0" u="none" strike="noStrike" kern="1200" cap="none" spc="0" normalizeH="0" baseline="0" noProof="0">
                <a:ln>
                  <a:noFill/>
                </a:ln>
                <a:solidFill>
                  <a:srgbClr val="2B3A42"/>
                </a:solidFill>
                <a:effectLst/>
                <a:uLnTx/>
                <a:uFillTx/>
                <a:latin typeface="Arial"/>
                <a:ea typeface="微软雅黑"/>
                <a:cs typeface="+mn-ea"/>
                <a:sym typeface="+mn-lt"/>
              </a:rPr>
              <a:t>23%-47%</a:t>
            </a:r>
            <a:r>
              <a:rPr kumimoji="0" lang="en-US" altLang="zh-CN" sz="1300" b="0" i="0" u="none" strike="noStrike" kern="1200" cap="none" spc="0" normalizeH="0" baseline="30000" noProof="0">
                <a:ln>
                  <a:noFill/>
                </a:ln>
                <a:solidFill>
                  <a:srgbClr val="2B3A42"/>
                </a:solidFill>
                <a:effectLst/>
                <a:uLnTx/>
                <a:uFillTx/>
                <a:latin typeface="Arial"/>
                <a:ea typeface="微软雅黑"/>
                <a:cs typeface="+mn-ea"/>
                <a:sym typeface="+mn-lt"/>
              </a:rPr>
              <a:t>6</a:t>
            </a:r>
            <a:endParaRPr kumimoji="0" lang="zh-CN" altLang="en-US" sz="1300" b="0" i="0" u="none" strike="noStrike" kern="1200" cap="none" spc="0" normalizeH="0" baseline="30000" noProof="0">
              <a:ln>
                <a:noFill/>
              </a:ln>
              <a:solidFill>
                <a:srgbClr val="2B3A42"/>
              </a:solidFill>
              <a:effectLst/>
              <a:uLnTx/>
              <a:uFillTx/>
              <a:latin typeface="Arial"/>
              <a:ea typeface="微软雅黑"/>
              <a:cs typeface="+mn-ea"/>
              <a:sym typeface="+mn-lt"/>
            </a:endParaRPr>
          </a:p>
        </p:txBody>
      </p:sp>
      <p:sp>
        <p:nvSpPr>
          <p:cNvPr id="72" name="TextBox 59">
            <a:extLst>
              <a:ext uri="{FF2B5EF4-FFF2-40B4-BE49-F238E27FC236}">
                <a16:creationId xmlns:a16="http://schemas.microsoft.com/office/drawing/2014/main" id="{F51C96EB-1835-DCF9-4047-91A4D980F46E}"/>
              </a:ext>
            </a:extLst>
          </p:cNvPr>
          <p:cNvSpPr txBox="1"/>
          <p:nvPr/>
        </p:nvSpPr>
        <p:spPr>
          <a:xfrm>
            <a:off x="2875617" y="3799472"/>
            <a:ext cx="476698" cy="324000"/>
          </a:xfrm>
          <a:prstGeom prst="rect">
            <a:avLst/>
          </a:prstGeom>
          <a:solidFill>
            <a:schemeClr val="bg1"/>
          </a:solidFill>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1" u="none" strike="noStrike" kern="1200" cap="none" spc="0" normalizeH="0" baseline="0" noProof="0">
                <a:ln>
                  <a:noFill/>
                </a:ln>
                <a:solidFill>
                  <a:srgbClr val="017A59"/>
                </a:solidFill>
                <a:effectLst/>
                <a:uLnTx/>
                <a:uFillTx/>
                <a:latin typeface="Arial"/>
                <a:ea typeface="微软雅黑"/>
                <a:cs typeface="+mn-ea"/>
                <a:sym typeface="+mn-lt"/>
              </a:rPr>
              <a:t>~4</a:t>
            </a:r>
            <a:r>
              <a:rPr kumimoji="0" lang="zh-CN" altLang="en-US" sz="1400" b="1" i="1" u="none" strike="noStrike" kern="1200" cap="none" spc="0" normalizeH="0" baseline="0" noProof="0">
                <a:ln>
                  <a:noFill/>
                </a:ln>
                <a:solidFill>
                  <a:srgbClr val="017A59"/>
                </a:solidFill>
                <a:effectLst/>
                <a:uLnTx/>
                <a:uFillTx/>
                <a:latin typeface="Arial"/>
                <a:ea typeface="微软雅黑"/>
                <a:cs typeface="+mn-ea"/>
                <a:sym typeface="+mn-lt"/>
              </a:rPr>
              <a:t>倍</a:t>
            </a:r>
          </a:p>
        </p:txBody>
      </p:sp>
      <p:pic>
        <p:nvPicPr>
          <p:cNvPr id="73" name="Picture 2" descr="弧形箭头元素素材下载-正版素材402032444-摄图网">
            <a:extLst>
              <a:ext uri="{FF2B5EF4-FFF2-40B4-BE49-F238E27FC236}">
                <a16:creationId xmlns:a16="http://schemas.microsoft.com/office/drawing/2014/main" id="{C2EFEE4F-F7E9-176C-7FA4-5F1362E4C8C6}"/>
              </a:ext>
            </a:extLst>
          </p:cNvPr>
          <p:cNvPicPr>
            <a:picLocks noChangeAspect="1" noChangeArrowheads="1"/>
          </p:cNvPicPr>
          <p:nvPr/>
        </p:nvPicPr>
        <p:blipFill>
          <a:blip r:embed="rId21">
            <a:duotone>
              <a:schemeClr val="accent1">
                <a:shade val="45000"/>
                <a:satMod val="135000"/>
              </a:schemeClr>
              <a:prstClr val="white"/>
            </a:duotone>
            <a:extLst>
              <a:ext uri="{BEBA8EAE-BF5A-486C-A8C5-ECC9F3942E4B}">
                <a14:imgProps xmlns:a14="http://schemas.microsoft.com/office/drawing/2010/main">
                  <a14:imgLayer r:embed="rId22">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rot="385046" flipH="1">
            <a:off x="2269928" y="2094589"/>
            <a:ext cx="1461741" cy="1105007"/>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弧形箭头元素素材下载-正版素材402032444-摄图网">
            <a:extLst>
              <a:ext uri="{FF2B5EF4-FFF2-40B4-BE49-F238E27FC236}">
                <a16:creationId xmlns:a16="http://schemas.microsoft.com/office/drawing/2014/main" id="{E5D5CC0B-F67C-E263-41CE-3FBF731B88ED}"/>
              </a:ext>
            </a:extLst>
          </p:cNvPr>
          <p:cNvPicPr>
            <a:picLocks noChangeAspect="1" noChangeArrowheads="1"/>
          </p:cNvPicPr>
          <p:nvPr/>
        </p:nvPicPr>
        <p:blipFill>
          <a:blip r:embed="rId21">
            <a:duotone>
              <a:schemeClr val="accent1">
                <a:shade val="45000"/>
                <a:satMod val="135000"/>
              </a:schemeClr>
              <a:prstClr val="white"/>
            </a:duotone>
            <a:extLst>
              <a:ext uri="{BEBA8EAE-BF5A-486C-A8C5-ECC9F3942E4B}">
                <a14:imgProps xmlns:a14="http://schemas.microsoft.com/office/drawing/2010/main">
                  <a14:imgLayer r:embed="rId22">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rot="385046" flipH="1">
            <a:off x="2361105" y="3496735"/>
            <a:ext cx="1461741" cy="1105007"/>
          </a:xfrm>
          <a:prstGeom prst="rect">
            <a:avLst/>
          </a:prstGeom>
          <a:noFill/>
          <a:extLst>
            <a:ext uri="{909E8E84-426E-40DD-AFC4-6F175D3DCCD1}">
              <a14:hiddenFill xmlns:a14="http://schemas.microsoft.com/office/drawing/2010/main">
                <a:solidFill>
                  <a:srgbClr val="FFFFFF"/>
                </a:solidFill>
              </a14:hiddenFill>
            </a:ext>
          </a:extLst>
        </p:spPr>
      </p:pic>
      <p:sp>
        <p:nvSpPr>
          <p:cNvPr id="5" name="矩形 4">
            <a:extLst>
              <a:ext uri="{FF2B5EF4-FFF2-40B4-BE49-F238E27FC236}">
                <a16:creationId xmlns:a16="http://schemas.microsoft.com/office/drawing/2014/main" id="{B10B2A72-BA88-B830-5F54-EF1395F410BC}"/>
              </a:ext>
            </a:extLst>
          </p:cNvPr>
          <p:cNvSpPr/>
          <p:nvPr/>
        </p:nvSpPr>
        <p:spPr>
          <a:xfrm>
            <a:off x="6227092" y="3639572"/>
            <a:ext cx="5467285" cy="1081656"/>
          </a:xfrm>
          <a:prstGeom prst="rect">
            <a:avLst/>
          </a:prstGeom>
          <a:noFill/>
          <a:ln w="25400" cap="flat" cmpd="sng" algn="ctr">
            <a:noFill/>
            <a:prstDash val="solid"/>
          </a:ln>
          <a:effectLst/>
        </p:spPr>
        <p:txBody>
          <a:bodyPr tIns="36000" rtlCol="0" anchor="ctr"/>
          <a:lstStyle/>
          <a:p>
            <a:pPr marL="400050" marR="0" lvl="0" indent="-400050" algn="l" defTabSz="914400" rtl="0" eaLnBrk="1" fontAlgn="auto" latinLnBrk="0" hangingPunct="1">
              <a:lnSpc>
                <a:spcPct val="100000"/>
              </a:lnSpc>
              <a:spcBef>
                <a:spcPts val="600"/>
              </a:spcBef>
              <a:spcAft>
                <a:spcPts val="0"/>
              </a:spcAft>
              <a:buClrTx/>
              <a:buSzTx/>
              <a:buFont typeface="+mj-lt"/>
              <a:buAutoNum type="romanUcPeriod" startAt="2"/>
              <a:tabLst/>
              <a:defRPr/>
            </a:pPr>
            <a:r>
              <a:rPr kumimoji="0" lang="zh-CN" altLang="en-US" sz="1250" b="0" i="0" u="none" strike="noStrike" kern="1200" cap="none" spc="0" normalizeH="0" baseline="0" noProof="0" dirty="0">
                <a:ln>
                  <a:noFill/>
                </a:ln>
                <a:solidFill>
                  <a:srgbClr val="2B3A42">
                    <a:lumMod val="50000"/>
                  </a:srgbClr>
                </a:solidFill>
                <a:effectLst/>
                <a:uLnTx/>
                <a:uFillTx/>
                <a:latin typeface="Arial"/>
                <a:ea typeface="微软雅黑"/>
                <a:cs typeface="+mn-cs"/>
              </a:rPr>
              <a:t>耐甲氧西林金黄色葡萄球菌（</a:t>
            </a:r>
            <a:r>
              <a:rPr kumimoji="0" lang="en-US" altLang="zh-CN" sz="1250" b="1" i="0" u="none" strike="noStrike" kern="1200" cap="none" spc="0" normalizeH="0" baseline="0" noProof="0" dirty="0">
                <a:ln>
                  <a:noFill/>
                </a:ln>
                <a:solidFill>
                  <a:srgbClr val="2B3A42">
                    <a:lumMod val="50000"/>
                  </a:srgbClr>
                </a:solidFill>
                <a:effectLst/>
                <a:uLnTx/>
                <a:uFillTx/>
                <a:latin typeface="Arial"/>
                <a:ea typeface="微软雅黑"/>
                <a:cs typeface="+mn-cs"/>
              </a:rPr>
              <a:t>MRSA</a:t>
            </a:r>
            <a:r>
              <a:rPr kumimoji="0" lang="zh-CN" altLang="en-US" sz="1250" b="0" i="0" u="none" strike="noStrike" kern="1200" cap="none" spc="0" normalizeH="0" baseline="0" noProof="0" dirty="0">
                <a:ln>
                  <a:noFill/>
                </a:ln>
                <a:solidFill>
                  <a:srgbClr val="2B3A42">
                    <a:lumMod val="50000"/>
                  </a:srgbClr>
                </a:solidFill>
                <a:effectLst/>
                <a:uLnTx/>
                <a:uFillTx/>
                <a:latin typeface="Arial"/>
                <a:ea typeface="微软雅黑"/>
                <a:cs typeface="+mn-cs"/>
              </a:rPr>
              <a:t>），住院</a:t>
            </a:r>
            <a:r>
              <a:rPr kumimoji="0" lang="zh-CN" altLang="en-US" sz="1250" b="1" i="0" u="none" strike="noStrike" kern="1200" cap="none" spc="0" normalizeH="0" baseline="0" noProof="0" dirty="0">
                <a:ln>
                  <a:noFill/>
                </a:ln>
                <a:solidFill>
                  <a:srgbClr val="2B3A42">
                    <a:lumMod val="50000"/>
                  </a:srgbClr>
                </a:solidFill>
                <a:effectLst/>
                <a:uLnTx/>
                <a:uFillTx/>
                <a:latin typeface="Arial"/>
                <a:ea typeface="微软雅黑"/>
                <a:cs typeface="+mn-cs"/>
              </a:rPr>
              <a:t>死亡率高达</a:t>
            </a:r>
            <a:r>
              <a:rPr kumimoji="0" lang="en-US" altLang="zh-CN" sz="1250" b="1" i="0" u="none" strike="noStrike" kern="1200" cap="none" spc="0" normalizeH="0" baseline="0" noProof="0" dirty="0">
                <a:ln>
                  <a:noFill/>
                </a:ln>
                <a:solidFill>
                  <a:srgbClr val="2B3A42">
                    <a:lumMod val="50000"/>
                  </a:srgbClr>
                </a:solidFill>
                <a:effectLst/>
                <a:uLnTx/>
                <a:uFillTx/>
                <a:latin typeface="Arial"/>
                <a:ea typeface="微软雅黑"/>
                <a:cs typeface="+mn-cs"/>
              </a:rPr>
              <a:t>30%</a:t>
            </a:r>
            <a:r>
              <a:rPr kumimoji="0" lang="en-US" altLang="zh-CN" sz="1400" b="0" i="0" u="none" strike="noStrike" kern="1200" cap="none" spc="0" normalizeH="0" baseline="30000" noProof="0" dirty="0">
                <a:ln>
                  <a:noFill/>
                </a:ln>
                <a:solidFill>
                  <a:srgbClr val="2B3A42"/>
                </a:solidFill>
                <a:effectLst/>
                <a:uLnTx/>
                <a:uFillTx/>
                <a:latin typeface="Arial"/>
                <a:ea typeface="微软雅黑"/>
                <a:cs typeface="+mn-ea"/>
                <a:sym typeface="+mn-lt"/>
              </a:rPr>
              <a:t> 11</a:t>
            </a:r>
            <a:r>
              <a:rPr kumimoji="0" lang="zh-CN" altLang="en-US" sz="1250" b="0" i="0" u="none" strike="noStrike" kern="1200" cap="none" spc="0" normalizeH="0" baseline="0" noProof="0" dirty="0">
                <a:ln>
                  <a:noFill/>
                </a:ln>
                <a:solidFill>
                  <a:srgbClr val="2B3A42">
                    <a:lumMod val="50000"/>
                  </a:srgbClr>
                </a:solidFill>
                <a:effectLst/>
                <a:uLnTx/>
                <a:uFillTx/>
                <a:latin typeface="Arial"/>
                <a:ea typeface="微软雅黑"/>
                <a:cs typeface="+mn-cs"/>
              </a:rPr>
              <a:t>，已被例入</a:t>
            </a:r>
            <a:r>
              <a:rPr kumimoji="0" lang="en-US" altLang="zh-CN" sz="1250" b="0" i="0" u="none" strike="noStrike" kern="1200" cap="none" spc="0" normalizeH="0" baseline="0" noProof="0" dirty="0">
                <a:ln>
                  <a:noFill/>
                </a:ln>
                <a:solidFill>
                  <a:srgbClr val="2B3A42">
                    <a:lumMod val="50000"/>
                  </a:srgbClr>
                </a:solidFill>
                <a:effectLst/>
                <a:uLnTx/>
                <a:uFillTx/>
                <a:latin typeface="Arial"/>
                <a:ea typeface="微软雅黑"/>
                <a:cs typeface="+mn-cs"/>
              </a:rPr>
              <a:t>2024WHO</a:t>
            </a:r>
            <a:r>
              <a:rPr kumimoji="0" lang="zh-CN" altLang="en-US" sz="1250" b="0" i="0" u="none" strike="noStrike" kern="1200" cap="none" spc="0" normalizeH="0" baseline="0" noProof="0" dirty="0">
                <a:ln>
                  <a:noFill/>
                </a:ln>
                <a:solidFill>
                  <a:srgbClr val="2B3A42">
                    <a:lumMod val="50000"/>
                  </a:srgbClr>
                </a:solidFill>
                <a:effectLst/>
                <a:uLnTx/>
                <a:uFillTx/>
                <a:latin typeface="Arial"/>
                <a:ea typeface="微软雅黑"/>
                <a:cs typeface="+mn-cs"/>
              </a:rPr>
              <a:t>人类健康威胁最大的耐药细菌名单（高度优先级</a:t>
            </a:r>
            <a:r>
              <a:rPr lang="zh-CN" altLang="en-US" sz="1250" dirty="0">
                <a:solidFill>
                  <a:srgbClr val="2B3A42">
                    <a:lumMod val="50000"/>
                  </a:srgbClr>
                </a:solidFill>
                <a:latin typeface="Arial"/>
                <a:ea typeface="微软雅黑"/>
              </a:rPr>
              <a:t>）</a:t>
            </a:r>
            <a:r>
              <a:rPr kumimoji="0" lang="en-US" altLang="zh-CN" sz="1400" b="0" i="0" u="none" strike="noStrike" kern="1200" cap="none" spc="0" normalizeH="0" baseline="30000" noProof="0" dirty="0">
                <a:ln>
                  <a:noFill/>
                </a:ln>
                <a:solidFill>
                  <a:srgbClr val="2B3A42"/>
                </a:solidFill>
                <a:effectLst/>
                <a:uLnTx/>
                <a:uFillTx/>
                <a:latin typeface="Arial"/>
                <a:ea typeface="微软雅黑"/>
                <a:cs typeface="+mn-ea"/>
                <a:sym typeface="+mn-lt"/>
              </a:rPr>
              <a:t>12</a:t>
            </a:r>
            <a:endParaRPr kumimoji="0" lang="en-US" altLang="zh-CN" sz="1250" b="0" i="0" u="none" strike="noStrike" kern="1200" cap="none" spc="0" normalizeH="0" baseline="0" noProof="0" dirty="0">
              <a:ln>
                <a:noFill/>
              </a:ln>
              <a:solidFill>
                <a:srgbClr val="2B3A42">
                  <a:lumMod val="50000"/>
                </a:srgbClr>
              </a:solidFill>
              <a:effectLst/>
              <a:uLnTx/>
              <a:uFillTx/>
              <a:latin typeface="Arial"/>
              <a:ea typeface="微软雅黑"/>
              <a:cs typeface="+mn-cs"/>
            </a:endParaRPr>
          </a:p>
          <a:p>
            <a:pPr marL="400050" marR="0" lvl="0" indent="-400050" algn="l" defTabSz="914400" rtl="0" eaLnBrk="1" fontAlgn="auto" latinLnBrk="0" hangingPunct="1">
              <a:lnSpc>
                <a:spcPct val="100000"/>
              </a:lnSpc>
              <a:spcBef>
                <a:spcPts val="600"/>
              </a:spcBef>
              <a:spcAft>
                <a:spcPts val="0"/>
              </a:spcAft>
              <a:buClrTx/>
              <a:buSzTx/>
              <a:buFont typeface="+mj-lt"/>
              <a:buAutoNum type="romanUcPeriod" startAt="2"/>
              <a:tabLst/>
              <a:defRPr/>
            </a:pPr>
            <a:r>
              <a:rPr kumimoji="0" lang="zh-CN" altLang="en-US" sz="125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抗菌药物</a:t>
            </a:r>
            <a:r>
              <a:rPr kumimoji="0" lang="zh-CN" altLang="en-US" sz="125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研发难度大，无“新类别”抗菌药突破，难以攻克交叉及多重耐药的难题，</a:t>
            </a:r>
            <a:r>
              <a:rPr kumimoji="0" lang="zh-CN" altLang="en-US" sz="125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近年上市抗菌药多为已有类别的迭代（如三代四环素，五代头孢菌素等）</a:t>
            </a:r>
            <a:r>
              <a:rPr kumimoji="0" lang="en-US" altLang="zh-CN" sz="1250" b="0" i="0" u="none" strike="noStrike" kern="1200" cap="none" spc="0" normalizeH="0" baseline="30000" noProof="0" dirty="0">
                <a:ln>
                  <a:noFill/>
                </a:ln>
                <a:solidFill>
                  <a:srgbClr val="E7E6E6">
                    <a:lumMod val="10000"/>
                  </a:srgbClr>
                </a:solidFill>
                <a:effectLst/>
                <a:uLnTx/>
                <a:uFillTx/>
                <a:latin typeface="Arial"/>
                <a:ea typeface="微软雅黑"/>
                <a:cs typeface="+mn-ea"/>
                <a:sym typeface="+mn-lt"/>
              </a:rPr>
              <a:t>13</a:t>
            </a:r>
            <a:endParaRPr kumimoji="0" lang="en-US" altLang="zh-CN" sz="1250" b="1" i="0" u="none" strike="noStrike" kern="1200" cap="none" spc="0" normalizeH="0" baseline="30000" noProof="0" dirty="0">
              <a:ln>
                <a:noFill/>
              </a:ln>
              <a:solidFill>
                <a:srgbClr val="E7E6E6">
                  <a:lumMod val="10000"/>
                </a:srgbClr>
              </a:solidFill>
              <a:effectLst/>
              <a:uLnTx/>
              <a:uFillTx/>
              <a:latin typeface="Arial"/>
              <a:ea typeface="微软雅黑"/>
              <a:cs typeface="+mn-ea"/>
              <a:sym typeface="+mn-lt"/>
            </a:endParaRPr>
          </a:p>
        </p:txBody>
      </p:sp>
      <p:sp>
        <p:nvSpPr>
          <p:cNvPr id="7" name="矩形 6">
            <a:extLst>
              <a:ext uri="{FF2B5EF4-FFF2-40B4-BE49-F238E27FC236}">
                <a16:creationId xmlns:a16="http://schemas.microsoft.com/office/drawing/2014/main" id="{9D236CF5-2C67-9660-6AA7-F0CADE6CA1AD}"/>
              </a:ext>
            </a:extLst>
          </p:cNvPr>
          <p:cNvSpPr/>
          <p:nvPr/>
        </p:nvSpPr>
        <p:spPr>
          <a:xfrm>
            <a:off x="6270427" y="2118214"/>
            <a:ext cx="5164489" cy="215875"/>
          </a:xfrm>
          <a:prstGeom prst="rect">
            <a:avLst/>
          </a:prstGeom>
          <a:noFill/>
          <a:ln w="25400" cap="flat" cmpd="sng" algn="ctr">
            <a:noFill/>
            <a:prstDash val="solid"/>
          </a:ln>
          <a:effectLst/>
        </p:spPr>
        <p:txBody>
          <a:bodyPr tIns="36000" rtlCol="0" anchor="ctr"/>
          <a:lstStyle/>
          <a:p>
            <a:pPr marL="400050" marR="0" lvl="0" indent="-400050" algn="l" defTabSz="914400" rtl="0" eaLnBrk="1" fontAlgn="auto" latinLnBrk="0" hangingPunct="1">
              <a:lnSpc>
                <a:spcPct val="100000"/>
              </a:lnSpc>
              <a:spcBef>
                <a:spcPts val="600"/>
              </a:spcBef>
              <a:spcAft>
                <a:spcPts val="0"/>
              </a:spcAft>
              <a:buClrTx/>
              <a:buSzTx/>
              <a:buFont typeface="+mj-lt"/>
              <a:buAutoNum type="romanUcPeriod"/>
              <a:tabLst/>
              <a:defRPr/>
            </a:pPr>
            <a:r>
              <a:rPr kumimoji="0" lang="zh-CN" altLang="en-US" sz="1250" b="0" i="0" u="none" strike="noStrike" kern="1200" cap="none" spc="0" normalizeH="0" baseline="0" noProof="0">
                <a:ln>
                  <a:noFill/>
                </a:ln>
                <a:solidFill>
                  <a:srgbClr val="2B3A42">
                    <a:lumMod val="50000"/>
                  </a:srgbClr>
                </a:solidFill>
                <a:effectLst/>
                <a:uLnTx/>
                <a:uFillTx/>
                <a:latin typeface="Arial"/>
                <a:ea typeface="微软雅黑"/>
                <a:cs typeface="+mn-ea"/>
                <a:sym typeface="+mn-lt"/>
              </a:rPr>
              <a:t>常见病原菌</a:t>
            </a:r>
            <a:r>
              <a:rPr kumimoji="0" lang="zh-CN" altLang="en-US" sz="125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耐药率最高已超</a:t>
            </a:r>
            <a:r>
              <a:rPr kumimoji="0" lang="en-US" altLang="zh-CN" sz="125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90%</a:t>
            </a:r>
            <a:r>
              <a:rPr kumimoji="0" lang="en-US" altLang="zh-CN" sz="1200" b="0" i="0" u="none" strike="noStrike" kern="1200" cap="none" spc="0" normalizeH="0" baseline="30000" noProof="0">
                <a:ln>
                  <a:noFill/>
                </a:ln>
                <a:solidFill>
                  <a:srgbClr val="2B3A42">
                    <a:lumMod val="50000"/>
                  </a:srgbClr>
                </a:solidFill>
                <a:effectLst/>
                <a:uLnTx/>
                <a:uFillTx/>
                <a:latin typeface="Arial"/>
                <a:ea typeface="微软雅黑"/>
                <a:cs typeface="+mn-ea"/>
                <a:sym typeface="+mn-lt"/>
              </a:rPr>
              <a:t>6,9,10</a:t>
            </a:r>
            <a:endParaRPr kumimoji="0" lang="en-US" altLang="zh-CN" sz="1250" b="1" i="0" u="none" strike="noStrike" kern="1200" cap="none" spc="0" normalizeH="0" baseline="0" noProof="0">
              <a:ln>
                <a:noFill/>
              </a:ln>
              <a:solidFill>
                <a:srgbClr val="2B3A42">
                  <a:lumMod val="50000"/>
                </a:srgbClr>
              </a:solidFill>
              <a:effectLst/>
              <a:uLnTx/>
              <a:uFillTx/>
              <a:latin typeface="Arial"/>
              <a:ea typeface="微软雅黑"/>
              <a:cs typeface="+mn-ea"/>
              <a:sym typeface="+mn-lt"/>
            </a:endParaRPr>
          </a:p>
        </p:txBody>
      </p:sp>
      <p:sp>
        <p:nvSpPr>
          <p:cNvPr id="13" name="文本框 11">
            <a:extLst>
              <a:ext uri="{FF2B5EF4-FFF2-40B4-BE49-F238E27FC236}">
                <a16:creationId xmlns:a16="http://schemas.microsoft.com/office/drawing/2014/main" id="{8A0642A6-D24F-3209-EA51-5FB024F1540E}"/>
              </a:ext>
            </a:extLst>
          </p:cNvPr>
          <p:cNvSpPr txBox="1"/>
          <p:nvPr/>
        </p:nvSpPr>
        <p:spPr>
          <a:xfrm>
            <a:off x="6172202" y="5293957"/>
            <a:ext cx="5569916" cy="7386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a:ln>
                  <a:noFill/>
                </a:ln>
                <a:solidFill>
                  <a:srgbClr val="2B3A42">
                    <a:lumMod val="50000"/>
                  </a:srgbClr>
                </a:solidFill>
                <a:effectLst/>
                <a:uLnTx/>
                <a:uFillTx/>
                <a:latin typeface="微软雅黑"/>
                <a:ea typeface="微软雅黑"/>
                <a:cs typeface="+mn-cs"/>
              </a:rPr>
              <a:t>来法莫林</a:t>
            </a:r>
            <a:r>
              <a:rPr kumimoji="0" lang="zh-CN" altLang="en-US" sz="1400" b="0" i="0" u="none" strike="noStrike" kern="1200" cap="none" spc="0" normalizeH="0" baseline="0" noProof="0">
                <a:ln>
                  <a:noFill/>
                </a:ln>
                <a:solidFill>
                  <a:srgbClr val="2B3A42">
                    <a:lumMod val="50000"/>
                  </a:srgbClr>
                </a:solidFill>
                <a:effectLst/>
                <a:uLnTx/>
                <a:uFillTx/>
                <a:latin typeface="微软雅黑"/>
                <a:ea typeface="微软雅黑"/>
                <a:cs typeface="+mn-cs"/>
              </a:rPr>
              <a:t>作为近</a:t>
            </a:r>
            <a:r>
              <a:rPr kumimoji="0" lang="en-US" altLang="zh-CN" sz="1400" b="0" i="0" u="none" strike="noStrike" kern="1200" cap="none" spc="0" normalizeH="0" baseline="0" noProof="0">
                <a:ln>
                  <a:noFill/>
                </a:ln>
                <a:solidFill>
                  <a:srgbClr val="2B3A42">
                    <a:lumMod val="50000"/>
                  </a:srgbClr>
                </a:solidFill>
                <a:effectLst/>
                <a:uLnTx/>
                <a:uFillTx/>
                <a:latin typeface="微软雅黑"/>
                <a:ea typeface="微软雅黑"/>
                <a:cs typeface="+mn-cs"/>
              </a:rPr>
              <a:t>20</a:t>
            </a:r>
            <a:r>
              <a:rPr kumimoji="0" lang="zh-CN" altLang="en-US" sz="1400" b="0" i="0" u="none" strike="noStrike" kern="1200" cap="none" spc="0" normalizeH="0" baseline="0" noProof="0">
                <a:ln>
                  <a:noFill/>
                </a:ln>
                <a:solidFill>
                  <a:srgbClr val="2B3A42">
                    <a:lumMod val="50000"/>
                  </a:srgbClr>
                </a:solidFill>
                <a:effectLst/>
                <a:uLnTx/>
                <a:uFillTx/>
                <a:latin typeface="微软雅黑"/>
                <a:ea typeface="微软雅黑"/>
                <a:cs typeface="+mn-cs"/>
              </a:rPr>
              <a:t>年来全球</a:t>
            </a:r>
            <a:r>
              <a:rPr kumimoji="0" lang="zh-CN" altLang="en-US" sz="1400" b="1" i="0" u="none" strike="noStrike" kern="1200" cap="none" spc="0" normalizeH="0" baseline="0" noProof="0">
                <a:ln>
                  <a:noFill/>
                </a:ln>
                <a:solidFill>
                  <a:srgbClr val="C00000"/>
                </a:solidFill>
                <a:effectLst/>
                <a:uLnTx/>
                <a:uFillTx/>
                <a:latin typeface="微软雅黑"/>
                <a:ea typeface="微软雅黑"/>
                <a:cs typeface="+mn-cs"/>
              </a:rPr>
              <a:t>首个且唯一的全新类别</a:t>
            </a:r>
            <a:r>
              <a:rPr kumimoji="0" lang="zh-CN" altLang="en-US" sz="1400" b="0" i="0" u="none" strike="noStrike" kern="1200" cap="none" spc="0" normalizeH="0" baseline="0" noProof="0">
                <a:ln>
                  <a:noFill/>
                </a:ln>
                <a:solidFill>
                  <a:srgbClr val="2B3A42">
                    <a:lumMod val="50000"/>
                  </a:srgbClr>
                </a:solidFill>
                <a:effectLst/>
                <a:uLnTx/>
                <a:uFillTx/>
                <a:latin typeface="微软雅黑"/>
                <a:ea typeface="微软雅黑"/>
                <a:cs typeface="+mn-cs"/>
              </a:rPr>
              <a:t>抗菌药物，</a:t>
            </a:r>
            <a:r>
              <a:rPr kumimoji="0" lang="zh-CN" altLang="en-US" sz="1400" b="0" i="0" u="none" strike="noStrike" kern="1200" cap="none" spc="0" normalizeH="0" baseline="0" noProof="0">
                <a:ln>
                  <a:noFill/>
                </a:ln>
                <a:solidFill>
                  <a:srgbClr val="2B3A42"/>
                </a:solidFill>
                <a:effectLst/>
                <a:uLnTx/>
                <a:uFillTx/>
                <a:latin typeface="Arial"/>
                <a:ea typeface="微软雅黑"/>
                <a:cs typeface="+mn-cs"/>
              </a:rPr>
              <a:t>双位点结合</a:t>
            </a:r>
            <a:r>
              <a:rPr kumimoji="0" lang="zh-CN" altLang="en-US" sz="1400" b="0" i="0" u="none" strike="noStrike" kern="1200" cap="none" spc="0" normalizeH="0" baseline="0" noProof="0">
                <a:ln>
                  <a:noFill/>
                </a:ln>
                <a:solidFill>
                  <a:srgbClr val="2B3A42"/>
                </a:solidFill>
                <a:effectLst/>
                <a:uLnTx/>
                <a:uFillTx/>
                <a:latin typeface="Arial"/>
                <a:ea typeface="微软雅黑"/>
                <a:cs typeface="+mn-ea"/>
                <a:sym typeface="+mn-lt"/>
              </a:rPr>
              <a:t>机制</a:t>
            </a:r>
            <a:r>
              <a:rPr kumimoji="0" lang="zh-CN" altLang="en-US" sz="1400" b="0" i="0" u="none" strike="noStrike" kern="1200" cap="none" spc="0" normalizeH="0" baseline="0" noProof="0">
                <a:ln>
                  <a:noFill/>
                </a:ln>
                <a:solidFill>
                  <a:srgbClr val="2B3A42"/>
                </a:solidFill>
                <a:effectLst/>
                <a:uLnTx/>
                <a:uFillTx/>
                <a:latin typeface="Arial"/>
                <a:ea typeface="微软雅黑"/>
                <a:cs typeface="+mn-cs"/>
              </a:rPr>
              <a:t>，更短疗程，更低耐药，更强抗菌活性</a:t>
            </a:r>
            <a:r>
              <a:rPr kumimoji="0" lang="zh-CN" altLang="en-US" sz="1400" b="0" i="0" u="none" strike="noStrike" kern="1200" cap="none" spc="0" normalizeH="0" baseline="0" noProof="0">
                <a:ln>
                  <a:noFill/>
                </a:ln>
                <a:solidFill>
                  <a:srgbClr val="2B3A42">
                    <a:lumMod val="50000"/>
                  </a:srgbClr>
                </a:solidFill>
                <a:effectLst/>
                <a:uLnTx/>
                <a:uFillTx/>
                <a:latin typeface="Arial"/>
                <a:ea typeface="微软雅黑"/>
                <a:cs typeface="+mn-ea"/>
                <a:sym typeface="+mn-lt"/>
              </a:rPr>
              <a:t>，</a:t>
            </a:r>
            <a:r>
              <a:rPr kumimoji="0" lang="zh-CN" altLang="en-US" sz="14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能更好满足</a:t>
            </a:r>
            <a:r>
              <a:rPr kumimoji="0" lang="en-US" altLang="zh-CN" sz="14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CAP</a:t>
            </a:r>
            <a:r>
              <a:rPr kumimoji="0" lang="zh-CN" altLang="en-US" sz="14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的治疗需求，直击严峻的耐药问题</a:t>
            </a:r>
            <a:endParaRPr kumimoji="0" lang="zh-CN" altLang="en-US" sz="1400" b="1" i="0" u="none" strike="noStrike" kern="1200" cap="none" spc="0" normalizeH="0" baseline="0" noProof="0">
              <a:ln>
                <a:noFill/>
              </a:ln>
              <a:solidFill>
                <a:srgbClr val="2B3A42">
                  <a:lumMod val="50000"/>
                </a:srgbClr>
              </a:solidFill>
              <a:effectLst/>
              <a:uLnTx/>
              <a:uFillTx/>
              <a:latin typeface="Arial"/>
              <a:ea typeface="微软雅黑"/>
              <a:cs typeface="+mn-cs"/>
            </a:endParaRPr>
          </a:p>
        </p:txBody>
      </p:sp>
      <p:sp>
        <p:nvSpPr>
          <p:cNvPr id="14" name="矩形 13">
            <a:extLst>
              <a:ext uri="{FF2B5EF4-FFF2-40B4-BE49-F238E27FC236}">
                <a16:creationId xmlns:a16="http://schemas.microsoft.com/office/drawing/2014/main" id="{D532E065-417F-84D5-051A-07A53412C1A6}"/>
              </a:ext>
            </a:extLst>
          </p:cNvPr>
          <p:cNvSpPr/>
          <p:nvPr/>
        </p:nvSpPr>
        <p:spPr>
          <a:xfrm>
            <a:off x="6086279" y="5248189"/>
            <a:ext cx="5721695" cy="827606"/>
          </a:xfrm>
          <a:prstGeom prst="rect">
            <a:avLst/>
          </a:prstGeom>
          <a:noFill/>
          <a:ln w="25400" cap="flat" cmpd="sng" algn="ctr">
            <a:solidFill>
              <a:schemeClr val="accent3">
                <a:lumMod val="75000"/>
              </a:schemeClr>
            </a:solidFill>
            <a:prstDash val="solid"/>
          </a:ln>
          <a:effectLst/>
        </p:spPr>
        <p:txBody>
          <a:bodyPr t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1" i="0" u="none" strike="noStrike" kern="1200" cap="none" spc="0" normalizeH="0" baseline="0" noProof="0">
              <a:ln>
                <a:noFill/>
              </a:ln>
              <a:solidFill>
                <a:prstClr val="white"/>
              </a:solidFill>
              <a:effectLst/>
              <a:uLnTx/>
              <a:uFillTx/>
              <a:latin typeface="微软雅黑"/>
              <a:ea typeface="微软雅黑"/>
              <a:cs typeface="+mn-cs"/>
            </a:endParaRPr>
          </a:p>
        </p:txBody>
      </p:sp>
      <p:sp>
        <p:nvSpPr>
          <p:cNvPr id="4" name="文本框 3">
            <a:extLst>
              <a:ext uri="{FF2B5EF4-FFF2-40B4-BE49-F238E27FC236}">
                <a16:creationId xmlns:a16="http://schemas.microsoft.com/office/drawing/2014/main" id="{63D7591A-B98C-CE62-0935-EDDB66791041}"/>
              </a:ext>
            </a:extLst>
          </p:cNvPr>
          <p:cNvSpPr txBox="1"/>
          <p:nvPr/>
        </p:nvSpPr>
        <p:spPr>
          <a:xfrm>
            <a:off x="377050" y="6356398"/>
            <a:ext cx="1123596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来源：</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1. </a:t>
            </a:r>
            <a:r>
              <a:rPr kumimoji="0" lang="it-IT" altLang="zh-CN" sz="600" b="0" i="0" u="none" strike="noStrike" kern="1200" cap="none" spc="0" normalizeH="0" baseline="0" noProof="0">
                <a:ln>
                  <a:noFill/>
                </a:ln>
                <a:solidFill>
                  <a:srgbClr val="2B3A42"/>
                </a:solidFill>
                <a:effectLst/>
                <a:uLnTx/>
                <a:uFillTx/>
                <a:latin typeface="Arial"/>
                <a:ea typeface="微软雅黑"/>
                <a:cs typeface="+mn-ea"/>
                <a:sym typeface="+mn-lt"/>
              </a:rPr>
              <a:t>Sun Y, et al., Vaccine. 2020;38(52):8362-70; 2.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中华医学会等</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中华全科医师杂志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2019,18(2):117-126; 3. </a:t>
            </a:r>
            <a:r>
              <a:rPr kumimoji="0" lang="it-IT" altLang="zh-CN" sz="600" b="0" i="0" u="none" strike="noStrike" kern="1200" cap="none" spc="0" normalizeH="0" baseline="0" noProof="0">
                <a:ln>
                  <a:noFill/>
                </a:ln>
                <a:solidFill>
                  <a:srgbClr val="2B3A42"/>
                </a:solidFill>
                <a:effectLst/>
                <a:uLnTx/>
                <a:uFillTx/>
                <a:latin typeface="Arial"/>
                <a:ea typeface="微软雅黑"/>
                <a:cs typeface="+mn-ea"/>
                <a:sym typeface="+mn-lt"/>
              </a:rPr>
              <a:t>Liu YN, et al., The Lancet Microbe. 2023;4(5):e330-9; 4. Nie XM, et al., Clinical Microbiology and Infection. 2018;24(6):658-e1; 5. Han X, et al., BMC infectious diseases. 2018;18:1-1; 6.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中华医学会呼吸病学分会等</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中华结核和呼吸杂志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2016, 39(4):253-279; 7. </a:t>
            </a:r>
            <a:r>
              <a:rPr kumimoji="0" lang="it-IT" altLang="zh-CN" sz="600" b="0" i="0" u="none" strike="noStrike" kern="1200" cap="none" spc="0" normalizeH="0" baseline="0" noProof="0">
                <a:ln>
                  <a:noFill/>
                </a:ln>
                <a:solidFill>
                  <a:srgbClr val="2B3A42"/>
                </a:solidFill>
                <a:effectLst/>
                <a:uLnTx/>
                <a:uFillTx/>
                <a:latin typeface="Arial"/>
                <a:ea typeface="微软雅黑"/>
                <a:cs typeface="+mn-ea"/>
                <a:sym typeface="+mn-lt"/>
              </a:rPr>
              <a:t>Jiang N, et al., Human Vaccines &amp; Immunotherapeutics. 2021;17(12):5638-45; 8. Zhen, X., et al. Antimicrob Resist Infect Control 10, 5 (2021); 9.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全国细菌耐药监测网</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中国感染控制杂志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,2021,20(1):15-30; 10.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临床常用四环素类药物合理应用多学科专家共识编写组等</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中华医学杂志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,2023,103(30):2281-2296; 11. </a:t>
            </a:r>
            <a:r>
              <a:rPr kumimoji="0" lang="it-IT" altLang="zh-CN" sz="600" b="0" i="0" u="none" strike="noStrike" kern="1200" cap="none" spc="0" normalizeH="0" baseline="0" noProof="0">
                <a:ln>
                  <a:noFill/>
                </a:ln>
                <a:solidFill>
                  <a:srgbClr val="2B3A42"/>
                </a:solidFill>
                <a:effectLst/>
                <a:uLnTx/>
                <a:uFillTx/>
                <a:latin typeface="Arial"/>
                <a:ea typeface="微软雅黑"/>
                <a:cs typeface="+mn-ea"/>
                <a:sym typeface="+mn-lt"/>
              </a:rPr>
              <a:t>Sakamoto Y,et al. BMC Pulmonary Medicine, 2021, 21: 1-8; 12. WHO bacterial priority pathogens list, 2024;  13.Gargate N,et al. npj Antimicrobials and Resistance, 2025, 3(1): 50. 14.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顾伟等</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中华急诊医学杂志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,2024,33(5):720-723;</a:t>
            </a:r>
          </a:p>
        </p:txBody>
      </p:sp>
    </p:spTree>
    <p:custDataLst>
      <p:tags r:id="rId1"/>
    </p:custDataLst>
    <p:extLst>
      <p:ext uri="{BB962C8B-B14F-4D97-AF65-F5344CB8AC3E}">
        <p14:creationId xmlns:p14="http://schemas.microsoft.com/office/powerpoint/2010/main" val="1103558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13F6B-6A63-861F-5E79-09CEB3587648}"/>
            </a:ext>
          </a:extLst>
        </p:cNvPr>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3507560B-19F4-C74B-C24D-6463DA3CD61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26" imgH="428" progId="TCLayout.ActiveDocument.1">
                  <p:embed/>
                </p:oleObj>
              </mc:Choice>
              <mc:Fallback>
                <p:oleObj name="think-cell 幻灯片" r:id="rId4" imgW="426" imgH="428" progId="TCLayout.ActiveDocument.1">
                  <p:embed/>
                  <p:pic>
                    <p:nvPicPr>
                      <p:cNvPr id="6" name="think-cell data - do not delete" hidden="1">
                        <a:extLst>
                          <a:ext uri="{FF2B5EF4-FFF2-40B4-BE49-F238E27FC236}">
                            <a16:creationId xmlns:a16="http://schemas.microsoft.com/office/drawing/2014/main" id="{3507560B-19F4-C74B-C24D-6463DA3CD61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标题 2">
            <a:extLst>
              <a:ext uri="{FF2B5EF4-FFF2-40B4-BE49-F238E27FC236}">
                <a16:creationId xmlns:a16="http://schemas.microsoft.com/office/drawing/2014/main" id="{A84B2E0F-3936-A16A-A212-4EF6FEFAE5E2}"/>
              </a:ext>
            </a:extLst>
          </p:cNvPr>
          <p:cNvSpPr>
            <a:spLocks noGrp="1"/>
          </p:cNvSpPr>
          <p:nvPr>
            <p:ph type="title"/>
          </p:nvPr>
        </p:nvSpPr>
        <p:spPr>
          <a:xfrm>
            <a:off x="673785" y="321877"/>
            <a:ext cx="11245783" cy="768263"/>
          </a:xfrm>
        </p:spPr>
        <p:txBody>
          <a:bodyPr vert="horz" anchor="ctr"/>
          <a:lstStyle/>
          <a:p>
            <a:r>
              <a:rPr lang="zh-CN" altLang="en-US" sz="2400">
                <a:latin typeface="+mn-lt"/>
                <a:ea typeface="+mn-ea"/>
                <a:cs typeface="+mn-ea"/>
                <a:sym typeface="+mn-lt"/>
              </a:rPr>
              <a:t>开创</a:t>
            </a:r>
            <a:r>
              <a:rPr lang="en-US" altLang="zh-CN" sz="2400">
                <a:latin typeface="+mn-lt"/>
                <a:ea typeface="+mn-ea"/>
                <a:cs typeface="+mn-ea"/>
                <a:sym typeface="+mn-lt"/>
              </a:rPr>
              <a:t>CAP</a:t>
            </a:r>
            <a:r>
              <a:rPr lang="zh-CN" altLang="en-US" sz="2400">
                <a:latin typeface="+mn-lt"/>
                <a:ea typeface="+mn-ea"/>
                <a:cs typeface="+mn-ea"/>
                <a:sym typeface="+mn-lt"/>
              </a:rPr>
              <a:t>治疗药物</a:t>
            </a:r>
            <a:r>
              <a:rPr lang="zh-CN" altLang="en-US" sz="2400">
                <a:solidFill>
                  <a:srgbClr val="C00000"/>
                </a:solidFill>
                <a:latin typeface="+mn-lt"/>
                <a:ea typeface="+mn-ea"/>
                <a:cs typeface="+mn-ea"/>
                <a:sym typeface="+mn-lt"/>
              </a:rPr>
              <a:t>全新类别</a:t>
            </a:r>
            <a:endParaRPr lang="zh-CN" altLang="en-US" sz="2400" baseline="30000">
              <a:latin typeface="+mn-lt"/>
              <a:ea typeface="+mn-ea"/>
              <a:cs typeface="+mn-ea"/>
              <a:sym typeface="+mn-lt"/>
            </a:endParaRPr>
          </a:p>
        </p:txBody>
      </p:sp>
      <p:sp>
        <p:nvSpPr>
          <p:cNvPr id="4" name="文本框 4">
            <a:extLst>
              <a:ext uri="{FF2B5EF4-FFF2-40B4-BE49-F238E27FC236}">
                <a16:creationId xmlns:a16="http://schemas.microsoft.com/office/drawing/2014/main" id="{9D0E67FF-353B-9265-5D1D-6572F6012763}"/>
              </a:ext>
            </a:extLst>
          </p:cNvPr>
          <p:cNvSpPr txBox="1"/>
          <p:nvPr/>
        </p:nvSpPr>
        <p:spPr>
          <a:xfrm>
            <a:off x="36575" y="33106"/>
            <a:ext cx="62727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a:ln>
                  <a:noFill/>
                </a:ln>
                <a:solidFill>
                  <a:prstClr val="white"/>
                </a:solidFill>
                <a:effectLst/>
                <a:uLnTx/>
                <a:uFillTx/>
                <a:latin typeface="Arial"/>
                <a:ea typeface="微软雅黑"/>
                <a:cs typeface="+mn-ea"/>
                <a:sym typeface="+mn-lt"/>
              </a:rPr>
              <a:t>创新性</a:t>
            </a:r>
            <a:endParaRPr kumimoji="0" lang="en-US" sz="2000" b="1" i="0" u="none" strike="noStrike" kern="1200" cap="none" spc="0" normalizeH="0" baseline="0" noProof="0" err="1">
              <a:ln>
                <a:noFill/>
              </a:ln>
              <a:solidFill>
                <a:prstClr val="white"/>
              </a:solidFill>
              <a:effectLst/>
              <a:uLnTx/>
              <a:uFillTx/>
              <a:latin typeface="Arial"/>
              <a:ea typeface="微软雅黑"/>
              <a:cs typeface="+mn-ea"/>
              <a:sym typeface="+mn-lt"/>
            </a:endParaRPr>
          </a:p>
        </p:txBody>
      </p:sp>
      <p:sp>
        <p:nvSpPr>
          <p:cNvPr id="28" name="Rectangle: Rounded Corners 2">
            <a:extLst>
              <a:ext uri="{FF2B5EF4-FFF2-40B4-BE49-F238E27FC236}">
                <a16:creationId xmlns:a16="http://schemas.microsoft.com/office/drawing/2014/main" id="{CFACEACC-517C-CBBE-10E0-29E26C813AB1}"/>
              </a:ext>
            </a:extLst>
          </p:cNvPr>
          <p:cNvSpPr/>
          <p:nvPr/>
        </p:nvSpPr>
        <p:spPr>
          <a:xfrm>
            <a:off x="6043305" y="2859455"/>
            <a:ext cx="948147" cy="1322873"/>
          </a:xfrm>
          <a:prstGeom prst="roundRect">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p:spPr>
        <p:txBody>
          <a:bodyPr lIns="0" tIns="36000" rIns="54864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应用</a:t>
            </a:r>
            <a:endParaRPr kumimoji="0" lang="en-US" altLang="zh-CN" sz="1600" b="1" i="0" u="none" strike="noStrike" kern="1200" cap="none" spc="0" normalizeH="0" baseline="0" noProof="0">
              <a:ln>
                <a:noFill/>
              </a:ln>
              <a:solidFill>
                <a:prstClr val="white"/>
              </a:solidFill>
              <a:effectLst/>
              <a:uLnTx/>
              <a:uFillTx/>
              <a:latin typeface="Arial"/>
              <a:ea typeface="微软雅黑"/>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创</a:t>
            </a:r>
            <a:endParaRPr kumimoji="0" lang="en-US" altLang="zh-CN" sz="1600" b="1" i="0" u="none" strike="noStrike" kern="1200" cap="none" spc="0" normalizeH="0" baseline="0" noProof="0">
              <a:ln>
                <a:noFill/>
              </a:ln>
              <a:solidFill>
                <a:prstClr val="white"/>
              </a:solidFill>
              <a:effectLst/>
              <a:uLnTx/>
              <a:uFillTx/>
              <a:latin typeface="Arial"/>
              <a:ea typeface="微软雅黑"/>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新</a:t>
            </a:r>
            <a:endParaRPr kumimoji="0" lang="zh-CN" altLang="en-US" sz="1600" b="1" i="0" u="none" strike="noStrike" kern="0" cap="none" spc="0" normalizeH="0" baseline="0" noProof="0">
              <a:ln>
                <a:noFill/>
              </a:ln>
              <a:solidFill>
                <a:prstClr val="white"/>
              </a:solidFill>
              <a:effectLst/>
              <a:uLnTx/>
              <a:uFillTx/>
              <a:latin typeface="Arial"/>
              <a:ea typeface="微软雅黑"/>
              <a:cs typeface="+mn-ea"/>
              <a:sym typeface="+mn-lt"/>
            </a:endParaRPr>
          </a:p>
        </p:txBody>
      </p:sp>
      <p:sp>
        <p:nvSpPr>
          <p:cNvPr id="29" name="Content Placeholder 3">
            <a:extLst>
              <a:ext uri="{FF2B5EF4-FFF2-40B4-BE49-F238E27FC236}">
                <a16:creationId xmlns:a16="http://schemas.microsoft.com/office/drawing/2014/main" id="{00A2759F-DB64-6EC4-E8B6-A82632481321}"/>
              </a:ext>
            </a:extLst>
          </p:cNvPr>
          <p:cNvSpPr txBox="1">
            <a:spLocks/>
          </p:cNvSpPr>
          <p:nvPr/>
        </p:nvSpPr>
        <p:spPr>
          <a:xfrm>
            <a:off x="6532558" y="2856609"/>
            <a:ext cx="5255607" cy="3455073"/>
          </a:xfrm>
          <a:prstGeom prst="roundRect">
            <a:avLst>
              <a:gd name="adj" fmla="val 4190"/>
            </a:avLst>
          </a:prstGeom>
          <a:solidFill>
            <a:schemeClr val="bg1"/>
          </a:solidFill>
          <a:ln w="12700">
            <a:solidFill>
              <a:schemeClr val="accent2"/>
            </a:solidFill>
          </a:ln>
          <a:effectLst>
            <a:outerShdw blurRad="50800" dist="38100" dir="2700000" algn="tl" rotWithShape="0">
              <a:prstClr val="black">
                <a:alpha val="40000"/>
              </a:prstClr>
            </a:outerShdw>
          </a:effectLst>
        </p:spPr>
        <p:txBody>
          <a:bodyPr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600"/>
              </a:spcBef>
              <a:spcAft>
                <a:spcPts val="0"/>
              </a:spcAft>
              <a:buClr>
                <a:srgbClr val="2B3A42"/>
              </a:buClr>
              <a:buSzTx/>
              <a:buFont typeface="Arial" panose="020B0604020202020204" pitchFamily="34" charset="0"/>
              <a:buNone/>
              <a:tabLst/>
              <a:defRPr/>
            </a:pPr>
            <a:endParaRPr kumimoji="0" lang="en-US" sz="13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32" name="文本框 31">
            <a:extLst>
              <a:ext uri="{FF2B5EF4-FFF2-40B4-BE49-F238E27FC236}">
                <a16:creationId xmlns:a16="http://schemas.microsoft.com/office/drawing/2014/main" id="{A2B4CC00-800F-1E3A-B39B-283ED443DBD7}"/>
              </a:ext>
            </a:extLst>
          </p:cNvPr>
          <p:cNvSpPr txBox="1"/>
          <p:nvPr/>
        </p:nvSpPr>
        <p:spPr>
          <a:xfrm>
            <a:off x="6926770" y="5393829"/>
            <a:ext cx="4351918" cy="897297"/>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300"/>
              </a:spcAft>
              <a:buClrTx/>
              <a:buSzTx/>
              <a:buFontTx/>
              <a:buNone/>
              <a:tabLst/>
              <a:defRPr/>
            </a:pPr>
            <a:r>
              <a:rPr kumimoji="0" lang="zh-CN" altLang="en-US" sz="155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无需首剂加倍，使用便捷安全</a:t>
            </a:r>
            <a:endParaRPr kumimoji="0" lang="en-US" altLang="zh-CN" sz="155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endParaRPr>
          </a:p>
          <a:p>
            <a:pPr marL="183600" lvl="0" indent="-183600">
              <a:lnSpc>
                <a:spcPct val="130000"/>
              </a:lnSpc>
              <a:spcAft>
                <a:spcPts val="300"/>
              </a:spcAft>
              <a:buFont typeface="Arial" panose="020B0604020202020204" pitchFamily="34" charset="0"/>
              <a:buChar char="•"/>
              <a:defRPr/>
            </a:pPr>
            <a:r>
              <a:rPr lang="zh-CN" altLang="en-US" sz="1200" dirty="0">
                <a:solidFill>
                  <a:sysClr val="windowText" lastClr="000000"/>
                </a:solidFill>
                <a:cs typeface="+mn-ea"/>
                <a:sym typeface="+mn-lt"/>
              </a:rPr>
              <a:t>来法莫林可直接口服给药，无负荷剂量</a:t>
            </a:r>
            <a:r>
              <a:rPr lang="en-US" altLang="zh-CN" sz="1200" baseline="30000" dirty="0">
                <a:solidFill>
                  <a:sysClr val="windowText" lastClr="000000"/>
                </a:solidFill>
                <a:cs typeface="+mn-ea"/>
                <a:sym typeface="+mn-lt"/>
              </a:rPr>
              <a:t>5</a:t>
            </a:r>
            <a:r>
              <a:rPr lang="zh-CN" altLang="en-US" sz="1200" dirty="0">
                <a:solidFill>
                  <a:sysClr val="windowText" lastClr="000000"/>
                </a:solidFill>
                <a:cs typeface="+mn-ea"/>
                <a:sym typeface="+mn-lt"/>
              </a:rPr>
              <a:t>，</a:t>
            </a:r>
            <a:r>
              <a:rPr lang="en-US" altLang="zh-CN" sz="1200" dirty="0">
                <a:solidFill>
                  <a:sysClr val="windowText" lastClr="000000"/>
                </a:solidFill>
                <a:cs typeface="+mn-ea"/>
                <a:sym typeface="+mn-lt"/>
              </a:rPr>
              <a:t>vs. </a:t>
            </a:r>
            <a:r>
              <a:rPr lang="zh-CN" altLang="en-US" sz="1200" dirty="0">
                <a:solidFill>
                  <a:sysClr val="windowText" lastClr="000000"/>
                </a:solidFill>
                <a:cs typeface="+mn-ea"/>
                <a:sym typeface="+mn-lt"/>
              </a:rPr>
              <a:t>奥马环素首剂不能口服，必须静脉注射且需加倍</a:t>
            </a:r>
            <a:r>
              <a:rPr lang="en-US" altLang="zh-CN" sz="1200" baseline="30000" dirty="0">
                <a:solidFill>
                  <a:sysClr val="windowText" lastClr="000000"/>
                </a:solidFill>
                <a:cs typeface="+mn-ea"/>
                <a:sym typeface="+mn-lt"/>
              </a:rPr>
              <a:t>6</a:t>
            </a:r>
            <a:endParaRPr lang="zh-CN" altLang="en-US" sz="1200" dirty="0">
              <a:solidFill>
                <a:sysClr val="windowText" lastClr="000000"/>
              </a:solidFill>
              <a:cs typeface="+mn-ea"/>
              <a:sym typeface="+mn-lt"/>
            </a:endParaRPr>
          </a:p>
        </p:txBody>
      </p:sp>
      <p:grpSp>
        <p:nvGrpSpPr>
          <p:cNvPr id="33" name="组合 32">
            <a:extLst>
              <a:ext uri="{FF2B5EF4-FFF2-40B4-BE49-F238E27FC236}">
                <a16:creationId xmlns:a16="http://schemas.microsoft.com/office/drawing/2014/main" id="{7680742A-5057-79F7-F90B-9969B743933F}"/>
              </a:ext>
            </a:extLst>
          </p:cNvPr>
          <p:cNvGrpSpPr/>
          <p:nvPr/>
        </p:nvGrpSpPr>
        <p:grpSpPr>
          <a:xfrm>
            <a:off x="6615644" y="3757255"/>
            <a:ext cx="5037907" cy="897618"/>
            <a:chOff x="6779166" y="2871718"/>
            <a:chExt cx="4620047" cy="897618"/>
          </a:xfrm>
        </p:grpSpPr>
        <p:sp>
          <p:nvSpPr>
            <p:cNvPr id="35" name="文本框 34">
              <a:extLst>
                <a:ext uri="{FF2B5EF4-FFF2-40B4-BE49-F238E27FC236}">
                  <a16:creationId xmlns:a16="http://schemas.microsoft.com/office/drawing/2014/main" id="{EA058F39-EE12-F478-3F54-479EEE414D92}"/>
                </a:ext>
              </a:extLst>
            </p:cNvPr>
            <p:cNvSpPr txBox="1"/>
            <p:nvPr/>
          </p:nvSpPr>
          <p:spPr>
            <a:xfrm>
              <a:off x="7064485" y="2871718"/>
              <a:ext cx="4334728" cy="897618"/>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300"/>
                </a:spcAft>
                <a:buClrTx/>
                <a:buSzTx/>
                <a:buFontTx/>
                <a:buNone/>
                <a:tabLst/>
                <a:defRPr/>
              </a:pPr>
              <a:r>
                <a:rPr kumimoji="0" lang="zh-CN" altLang="en-US" sz="155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缩短治疗时间，减少医保支出</a:t>
              </a:r>
            </a:p>
            <a:p>
              <a:pPr marL="172800" lvl="0" indent="-172800">
                <a:lnSpc>
                  <a:spcPct val="130000"/>
                </a:lnSpc>
                <a:buFont typeface="Arial" panose="020B0604020202020204" pitchFamily="34" charset="0"/>
                <a:buChar char="•"/>
                <a:defRPr/>
              </a:pP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起效快，疗程短，仅需</a:t>
              </a:r>
              <a:r>
                <a:rPr kumimoji="0" lang="en-US" altLang="zh-CN"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5</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天</a:t>
              </a:r>
              <a:r>
                <a:rPr kumimoji="0" lang="en-US" altLang="zh-CN" sz="1200" b="0" i="0" u="none" strike="noStrike" kern="1200" cap="none" spc="0" normalizeH="0" baseline="30000" noProof="0" dirty="0">
                  <a:ln>
                    <a:noFill/>
                  </a:ln>
                  <a:solidFill>
                    <a:srgbClr val="E7E6E6">
                      <a:lumMod val="10000"/>
                    </a:srgbClr>
                  </a:solidFill>
                  <a:effectLst/>
                  <a:uLnTx/>
                  <a:uFillTx/>
                  <a:latin typeface="Arial"/>
                  <a:ea typeface="微软雅黑"/>
                  <a:cs typeface="+mn-ea"/>
                  <a:sym typeface="+mn-lt"/>
                </a:rPr>
                <a:t>5 </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（其他抗菌药</a:t>
              </a:r>
              <a:r>
                <a:rPr kumimoji="0" lang="en-US" altLang="zh-CN"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7-14</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天），平均减少</a:t>
              </a:r>
              <a:r>
                <a:rPr lang="en-US" altLang="zh-CN" sz="1200" dirty="0">
                  <a:solidFill>
                    <a:srgbClr val="E7E6E6">
                      <a:lumMod val="10000"/>
                    </a:srgbClr>
                  </a:solidFill>
                  <a:latin typeface="Arial"/>
                  <a:ea typeface="微软雅黑"/>
                  <a:cs typeface="+mn-ea"/>
                  <a:sym typeface="+mn-lt"/>
                </a:rPr>
                <a:t>5</a:t>
              </a:r>
              <a:r>
                <a:rPr kumimoji="0" lang="en-US" altLang="zh-CN"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.5</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天</a:t>
              </a:r>
              <a:r>
                <a:rPr kumimoji="0" lang="en-US" altLang="zh-CN"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，减少</a:t>
              </a:r>
              <a:r>
                <a:rPr kumimoji="0" lang="zh-CN" altLang="en-US" sz="1200" b="0" i="0" u="none" strike="noStrike" kern="1200" cap="none" spc="0" normalizeH="0" baseline="0" noProof="0" dirty="0">
                  <a:ln>
                    <a:noFill/>
                  </a:ln>
                  <a:solidFill>
                    <a:sysClr val="windowText" lastClr="000000"/>
                  </a:solidFill>
                  <a:effectLst/>
                  <a:uLnTx/>
                  <a:uFillTx/>
                  <a:latin typeface="Arial"/>
                  <a:ea typeface="微软雅黑"/>
                  <a:cs typeface="+mn-ea"/>
                  <a:sym typeface="+mn-lt"/>
                </a:rPr>
                <a:t>医疗资源使用，减少医保支出</a:t>
              </a:r>
              <a:endParaRPr kumimoji="0" lang="en-US" altLang="zh-CN" sz="1200" b="0" i="0" u="none" strike="noStrike" kern="1200" cap="none" spc="0" normalizeH="0" baseline="30000" noProof="0" dirty="0">
                <a:ln>
                  <a:noFill/>
                </a:ln>
                <a:solidFill>
                  <a:sysClr val="windowText" lastClr="000000"/>
                </a:solidFill>
                <a:effectLst/>
                <a:uLnTx/>
                <a:uFillTx/>
                <a:latin typeface="Arial"/>
                <a:ea typeface="微软雅黑"/>
                <a:cs typeface="+mn-ea"/>
                <a:sym typeface="+mn-lt"/>
              </a:endParaRPr>
            </a:p>
          </p:txBody>
        </p:sp>
        <p:sp>
          <p:nvSpPr>
            <p:cNvPr id="36" name="TextBox 144">
              <a:extLst>
                <a:ext uri="{FF2B5EF4-FFF2-40B4-BE49-F238E27FC236}">
                  <a16:creationId xmlns:a16="http://schemas.microsoft.com/office/drawing/2014/main" id="{B0A5015C-29D5-14B8-EA9E-0459A25A0DF8}"/>
                </a:ext>
              </a:extLst>
            </p:cNvPr>
            <p:cNvSpPr txBox="1"/>
            <p:nvPr/>
          </p:nvSpPr>
          <p:spPr>
            <a:xfrm>
              <a:off x="6779166" y="2887051"/>
              <a:ext cx="663367" cy="369332"/>
            </a:xfrm>
            <a:prstGeom prst="rect">
              <a:avLst/>
            </a:prstGeom>
            <a:noFill/>
            <a:effectLst>
              <a:outerShdw blurRad="50800" dist="38100" dir="2700000" algn="tl" rotWithShape="0">
                <a:prstClr val="black">
                  <a:alpha val="40000"/>
                </a:prstClr>
              </a:outerShdw>
              <a:reflection blurRad="6350" stA="52000" endA="300" endPos="35000" dir="5400000" sy="-100000" algn="bl" rotWithShape="0"/>
            </a:effectLst>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zh-CN" sz="1800" b="1" i="1" u="none" strike="noStrike" kern="1200" cap="none" spc="0" normalizeH="0" baseline="0" noProof="0">
                  <a:ln>
                    <a:noFill/>
                  </a:ln>
                  <a:solidFill>
                    <a:srgbClr val="017A59"/>
                  </a:solidFill>
                  <a:effectLst/>
                  <a:uLnTx/>
                  <a:uFillTx/>
                  <a:latin typeface="Arial"/>
                  <a:ea typeface="微软雅黑"/>
                  <a:cs typeface="+mn-ea"/>
                  <a:sym typeface="+mn-lt"/>
                </a:rPr>
                <a:t>2.</a:t>
              </a:r>
              <a:endParaRPr kumimoji="0" lang="en-GB" sz="1800" b="1" i="1" u="none" strike="noStrike" kern="1200" cap="none" spc="0" normalizeH="0" baseline="0" noProof="0">
                <a:ln>
                  <a:noFill/>
                </a:ln>
                <a:solidFill>
                  <a:srgbClr val="017A59"/>
                </a:solidFill>
                <a:effectLst/>
                <a:uLnTx/>
                <a:uFillTx/>
                <a:latin typeface="Arial"/>
                <a:ea typeface="微软雅黑"/>
                <a:cs typeface="+mn-ea"/>
                <a:sym typeface="+mn-lt"/>
              </a:endParaRPr>
            </a:p>
          </p:txBody>
        </p:sp>
      </p:grpSp>
      <p:grpSp>
        <p:nvGrpSpPr>
          <p:cNvPr id="37" name="组合 36">
            <a:extLst>
              <a:ext uri="{FF2B5EF4-FFF2-40B4-BE49-F238E27FC236}">
                <a16:creationId xmlns:a16="http://schemas.microsoft.com/office/drawing/2014/main" id="{2BEF56C1-ACD4-CED4-43FF-E23F797A6F9E}"/>
              </a:ext>
            </a:extLst>
          </p:cNvPr>
          <p:cNvGrpSpPr/>
          <p:nvPr/>
        </p:nvGrpSpPr>
        <p:grpSpPr>
          <a:xfrm>
            <a:off x="6615610" y="4669762"/>
            <a:ext cx="4947898" cy="934551"/>
            <a:chOff x="6715665" y="4196907"/>
            <a:chExt cx="4947898" cy="934551"/>
          </a:xfrm>
        </p:grpSpPr>
        <p:sp>
          <p:nvSpPr>
            <p:cNvPr id="39" name="文本框 38">
              <a:extLst>
                <a:ext uri="{FF2B5EF4-FFF2-40B4-BE49-F238E27FC236}">
                  <a16:creationId xmlns:a16="http://schemas.microsoft.com/office/drawing/2014/main" id="{7D64862C-9408-F842-8FFF-A6DEDE238DCA}"/>
                </a:ext>
              </a:extLst>
            </p:cNvPr>
            <p:cNvSpPr txBox="1"/>
            <p:nvPr/>
          </p:nvSpPr>
          <p:spPr>
            <a:xfrm>
              <a:off x="7026825" y="4196907"/>
              <a:ext cx="4636738" cy="934551"/>
            </a:xfrm>
            <a:prstGeom prst="rect">
              <a:avLst/>
            </a:prstGeom>
            <a:noFill/>
          </p:spPr>
          <p:txBody>
            <a:bodyPr wrap="square" rtlCol="0">
              <a:spAutoFit/>
            </a:bodyPr>
            <a:lstStyle/>
            <a:p>
              <a:pPr marL="0" marR="0" lvl="0" indent="0" algn="l" defTabSz="914400" rtl="0" eaLnBrk="1" fontAlgn="auto" latinLnBrk="0" hangingPunct="1">
                <a:lnSpc>
                  <a:spcPct val="130000"/>
                </a:lnSpc>
                <a:spcBef>
                  <a:spcPts val="300"/>
                </a:spcBef>
                <a:spcAft>
                  <a:spcPts val="0"/>
                </a:spcAft>
                <a:buClrTx/>
                <a:buSzTx/>
                <a:buFontTx/>
                <a:buNone/>
                <a:tabLst/>
                <a:defRPr/>
              </a:pPr>
              <a:r>
                <a:rPr kumimoji="0" lang="zh-CN" altLang="en-US" sz="155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无需联合用药，降低管理成本</a:t>
              </a:r>
            </a:p>
            <a:p>
              <a:pPr marL="182880" marR="0" lvl="0" indent="-182880" algn="l" defTabSz="914400" rtl="0" eaLnBrk="1" fontAlgn="auto" latinLnBrk="0" hangingPunct="1">
                <a:lnSpc>
                  <a:spcPct val="130000"/>
                </a:lnSpc>
                <a:spcBef>
                  <a:spcPts val="300"/>
                </a:spcBef>
                <a:spcAft>
                  <a:spcPts val="0"/>
                </a:spcAft>
                <a:buClrTx/>
                <a:buSzTx/>
                <a:buFont typeface="Arial" panose="020B0604020202020204" pitchFamily="34" charset="0"/>
                <a:buChar char="•"/>
                <a:tabLst/>
                <a:defRPr/>
              </a:pPr>
              <a:r>
                <a:rPr kumimoji="0" lang="zh-CN" altLang="en-US" sz="1200" b="0" i="0" u="none" strike="noStrike" kern="1200" cap="none" spc="0" normalizeH="0" baseline="0" noProof="0" dirty="0">
                  <a:ln>
                    <a:noFill/>
                  </a:ln>
                  <a:solidFill>
                    <a:sysClr val="windowText" lastClr="000000"/>
                  </a:solidFill>
                  <a:effectLst/>
                  <a:uLnTx/>
                  <a:uFillTx/>
                  <a:latin typeface="微软雅黑"/>
                  <a:ea typeface="微软雅黑"/>
                  <a:cs typeface="+mn-cs"/>
                </a:rPr>
                <a:t>单药即可覆盖</a:t>
              </a:r>
              <a:r>
                <a:rPr kumimoji="0" lang="en-US" altLang="zh-CN" sz="1200" b="0" i="0" u="none" strike="noStrike" kern="1200" cap="none" spc="0" normalizeH="0" baseline="0" noProof="0" dirty="0">
                  <a:ln>
                    <a:noFill/>
                  </a:ln>
                  <a:solidFill>
                    <a:sysClr val="windowText" lastClr="000000"/>
                  </a:solidFill>
                  <a:effectLst/>
                  <a:uLnTx/>
                  <a:uFillTx/>
                  <a:latin typeface="微软雅黑"/>
                  <a:ea typeface="微软雅黑"/>
                  <a:cs typeface="+mn-cs"/>
                </a:rPr>
                <a:t>CAP</a:t>
              </a:r>
              <a:r>
                <a:rPr kumimoji="0" lang="zh-CN" altLang="en-US" sz="1200" b="0" i="0" u="none" strike="noStrike" kern="1200" cap="none" spc="0" normalizeH="0" baseline="0" noProof="0" dirty="0">
                  <a:ln>
                    <a:noFill/>
                  </a:ln>
                  <a:solidFill>
                    <a:sysClr val="windowText" lastClr="000000"/>
                  </a:solidFill>
                  <a:effectLst/>
                  <a:uLnTx/>
                  <a:uFillTx/>
                  <a:latin typeface="微软雅黑"/>
                  <a:ea typeface="微软雅黑"/>
                  <a:cs typeface="+mn-cs"/>
                </a:rPr>
                <a:t>常见致病菌与非典型病原体</a:t>
              </a:r>
              <a:r>
                <a:rPr kumimoji="0" lang="en-US" altLang="zh-CN" sz="1200" b="0" i="0" u="none" strike="noStrike" kern="1200" cap="none" spc="0" normalizeH="0" baseline="30000" noProof="0" dirty="0">
                  <a:ln>
                    <a:noFill/>
                  </a:ln>
                  <a:solidFill>
                    <a:srgbClr val="2B3A42"/>
                  </a:solidFill>
                  <a:effectLst/>
                  <a:uLnTx/>
                  <a:uFillTx/>
                  <a:latin typeface="微软雅黑"/>
                  <a:ea typeface="微软雅黑"/>
                  <a:cs typeface="+mn-cs"/>
                </a:rPr>
                <a:t>5</a:t>
              </a:r>
              <a:r>
                <a:rPr kumimoji="0" lang="zh-CN" altLang="en-US" sz="1200" b="0" i="0" u="none" strike="noStrike" kern="1200" cap="none" spc="0" normalizeH="0" baseline="0" noProof="0" dirty="0">
                  <a:ln>
                    <a:noFill/>
                  </a:ln>
                  <a:solidFill>
                    <a:sysClr val="windowText" lastClr="000000"/>
                  </a:solidFill>
                  <a:effectLst/>
                  <a:uLnTx/>
                  <a:uFillTx/>
                  <a:latin typeface="微软雅黑"/>
                  <a:ea typeface="微软雅黑"/>
                  <a:cs typeface="+mn-cs"/>
                </a:rPr>
                <a:t>，降低管理成本</a:t>
              </a:r>
              <a:endParaRPr kumimoji="0" lang="en-US" altLang="zh-CN" sz="1200" b="0" i="0" u="none" strike="noStrike" kern="1200" cap="none" spc="0" normalizeH="0" baseline="0" noProof="0" dirty="0">
                <a:ln>
                  <a:noFill/>
                </a:ln>
                <a:solidFill>
                  <a:sysClr val="windowText" lastClr="000000"/>
                </a:solidFill>
                <a:effectLst/>
                <a:uLnTx/>
                <a:uFillTx/>
                <a:latin typeface="微软雅黑"/>
                <a:ea typeface="微软雅黑"/>
                <a:cs typeface="+mn-cs"/>
              </a:endParaRPr>
            </a:p>
            <a:p>
              <a:pPr marL="182880" marR="0" lvl="0" indent="-182880" algn="l" defTabSz="914400" rtl="0" eaLnBrk="1" fontAlgn="auto" latinLnBrk="0" hangingPunct="1">
                <a:lnSpc>
                  <a:spcPct val="130000"/>
                </a:lnSpc>
                <a:spcBef>
                  <a:spcPts val="300"/>
                </a:spcBef>
                <a:spcAft>
                  <a:spcPts val="0"/>
                </a:spcAft>
                <a:buClrTx/>
                <a:buSzTx/>
                <a:buFont typeface="Arial" panose="020B0604020202020204" pitchFamily="34" charset="0"/>
                <a:buChar char="•"/>
                <a:tabLst/>
                <a:defRPr/>
              </a:pPr>
              <a:endParaRPr kumimoji="0" lang="en-US" altLang="zh-CN" sz="1200" b="0" i="0" u="none" strike="noStrike" kern="1200" cap="none" spc="0" normalizeH="0" baseline="0" noProof="0" dirty="0">
                <a:ln>
                  <a:noFill/>
                </a:ln>
                <a:solidFill>
                  <a:sysClr val="windowText" lastClr="000000"/>
                </a:solidFill>
                <a:effectLst/>
                <a:uLnTx/>
                <a:uFillTx/>
                <a:latin typeface="Arial"/>
                <a:ea typeface="微软雅黑"/>
                <a:cs typeface="+mn-ea"/>
                <a:sym typeface="+mn-lt"/>
              </a:endParaRPr>
            </a:p>
          </p:txBody>
        </p:sp>
        <p:sp>
          <p:nvSpPr>
            <p:cNvPr id="40" name="TextBox 145">
              <a:extLst>
                <a:ext uri="{FF2B5EF4-FFF2-40B4-BE49-F238E27FC236}">
                  <a16:creationId xmlns:a16="http://schemas.microsoft.com/office/drawing/2014/main" id="{55272E12-CFD7-D8C1-9334-FEE955147759}"/>
                </a:ext>
              </a:extLst>
            </p:cNvPr>
            <p:cNvSpPr txBox="1"/>
            <p:nvPr/>
          </p:nvSpPr>
          <p:spPr>
            <a:xfrm>
              <a:off x="6715665" y="4227796"/>
              <a:ext cx="663367" cy="369332"/>
            </a:xfrm>
            <a:prstGeom prst="rect">
              <a:avLst/>
            </a:prstGeom>
            <a:noFill/>
            <a:effectLst>
              <a:outerShdw blurRad="50800" dist="38100" dir="2700000" algn="tl" rotWithShape="0">
                <a:prstClr val="black">
                  <a:alpha val="40000"/>
                </a:prstClr>
              </a:outerShdw>
              <a:reflection blurRad="6350" stA="52000" endA="300" endPos="35000" dir="5400000" sy="-100000" algn="bl" rotWithShape="0"/>
            </a:effectLst>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zh-CN" sz="1800" b="1" i="1" u="none" strike="noStrike" kern="1200" cap="none" spc="0" normalizeH="0" baseline="0" noProof="0">
                  <a:ln>
                    <a:noFill/>
                  </a:ln>
                  <a:solidFill>
                    <a:srgbClr val="017A59"/>
                  </a:solidFill>
                  <a:effectLst/>
                  <a:uLnTx/>
                  <a:uFillTx/>
                  <a:latin typeface="Arial"/>
                  <a:ea typeface="微软雅黑"/>
                  <a:cs typeface="+mn-ea"/>
                  <a:sym typeface="+mn-lt"/>
                </a:rPr>
                <a:t>3.</a:t>
              </a:r>
              <a:endParaRPr kumimoji="0" lang="en-GB" sz="1800" b="1" i="1" u="none" strike="noStrike" kern="1200" cap="none" spc="0" normalizeH="0" baseline="0" noProof="0">
                <a:ln>
                  <a:noFill/>
                </a:ln>
                <a:solidFill>
                  <a:srgbClr val="017A59"/>
                </a:solidFill>
                <a:effectLst/>
                <a:uLnTx/>
                <a:uFillTx/>
                <a:latin typeface="Arial"/>
                <a:ea typeface="微软雅黑"/>
                <a:cs typeface="+mn-ea"/>
                <a:sym typeface="+mn-lt"/>
              </a:endParaRPr>
            </a:p>
          </p:txBody>
        </p:sp>
      </p:grpSp>
      <p:sp>
        <p:nvSpPr>
          <p:cNvPr id="41" name="TextBox 146">
            <a:extLst>
              <a:ext uri="{FF2B5EF4-FFF2-40B4-BE49-F238E27FC236}">
                <a16:creationId xmlns:a16="http://schemas.microsoft.com/office/drawing/2014/main" id="{0DFFA68C-A6E0-5AAD-2932-9E66E39257F7}"/>
              </a:ext>
            </a:extLst>
          </p:cNvPr>
          <p:cNvSpPr txBox="1"/>
          <p:nvPr/>
        </p:nvSpPr>
        <p:spPr>
          <a:xfrm>
            <a:off x="6628905" y="5414245"/>
            <a:ext cx="663367" cy="369332"/>
          </a:xfrm>
          <a:prstGeom prst="rect">
            <a:avLst/>
          </a:prstGeom>
          <a:noFill/>
          <a:effectLst>
            <a:outerShdw blurRad="50800" dist="38100" dir="2700000" algn="tl" rotWithShape="0">
              <a:prstClr val="black">
                <a:alpha val="40000"/>
              </a:prstClr>
            </a:outerShdw>
            <a:reflection blurRad="6350" stA="52000" endA="300" endPos="35000" dir="5400000" sy="-100000" algn="bl" rotWithShape="0"/>
          </a:effectLst>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zh-CN" sz="1800" b="1" i="1" u="none" strike="noStrike" kern="1200" cap="none" spc="0" normalizeH="0" baseline="0" noProof="0">
                <a:ln>
                  <a:noFill/>
                </a:ln>
                <a:solidFill>
                  <a:srgbClr val="017A59"/>
                </a:solidFill>
                <a:effectLst/>
                <a:uLnTx/>
                <a:uFillTx/>
                <a:latin typeface="Arial"/>
                <a:ea typeface="微软雅黑"/>
                <a:cs typeface="+mn-ea"/>
                <a:sym typeface="+mn-lt"/>
              </a:rPr>
              <a:t>4.</a:t>
            </a:r>
            <a:endParaRPr kumimoji="0" lang="en-GB" sz="1800" b="1" i="1" u="none" strike="noStrike" kern="1200" cap="none" spc="0" normalizeH="0" baseline="0" noProof="0">
              <a:ln>
                <a:noFill/>
              </a:ln>
              <a:solidFill>
                <a:srgbClr val="017A59"/>
              </a:solidFill>
              <a:effectLst/>
              <a:uLnTx/>
              <a:uFillTx/>
              <a:latin typeface="Arial"/>
              <a:ea typeface="微软雅黑"/>
              <a:cs typeface="+mn-ea"/>
              <a:sym typeface="+mn-lt"/>
            </a:endParaRPr>
          </a:p>
        </p:txBody>
      </p:sp>
      <p:cxnSp>
        <p:nvCxnSpPr>
          <p:cNvPr id="44" name="Straight Connector 153">
            <a:extLst>
              <a:ext uri="{FF2B5EF4-FFF2-40B4-BE49-F238E27FC236}">
                <a16:creationId xmlns:a16="http://schemas.microsoft.com/office/drawing/2014/main" id="{47C1D871-3D93-93AF-18F8-7749CE34DABB}"/>
              </a:ext>
            </a:extLst>
          </p:cNvPr>
          <p:cNvCxnSpPr>
            <a:cxnSpLocks/>
          </p:cNvCxnSpPr>
          <p:nvPr/>
        </p:nvCxnSpPr>
        <p:spPr>
          <a:xfrm>
            <a:off x="6790267" y="3786041"/>
            <a:ext cx="4878750" cy="0"/>
          </a:xfrm>
          <a:prstGeom prst="line">
            <a:avLst/>
          </a:prstGeom>
          <a:ln w="19050">
            <a:solidFill>
              <a:schemeClr val="accent1"/>
            </a:solidFill>
            <a:prstDash val="dash"/>
          </a:ln>
        </p:spPr>
        <p:style>
          <a:lnRef idx="1">
            <a:schemeClr val="accent1"/>
          </a:lnRef>
          <a:fillRef idx="0">
            <a:schemeClr val="accent1"/>
          </a:fillRef>
          <a:effectRef idx="0">
            <a:schemeClr val="accent1"/>
          </a:effectRef>
          <a:fontRef idx="minor">
            <a:schemeClr val="tx1"/>
          </a:fontRef>
        </p:style>
      </p:cxnSp>
      <p:grpSp>
        <p:nvGrpSpPr>
          <p:cNvPr id="45" name="组合 44">
            <a:extLst>
              <a:ext uri="{FF2B5EF4-FFF2-40B4-BE49-F238E27FC236}">
                <a16:creationId xmlns:a16="http://schemas.microsoft.com/office/drawing/2014/main" id="{33F3A3FB-731C-3B1E-D2E3-6B0D2FF64D7E}"/>
              </a:ext>
            </a:extLst>
          </p:cNvPr>
          <p:cNvGrpSpPr/>
          <p:nvPr/>
        </p:nvGrpSpPr>
        <p:grpSpPr>
          <a:xfrm>
            <a:off x="6615610" y="2856609"/>
            <a:ext cx="5158797" cy="896079"/>
            <a:chOff x="8097743" y="5023076"/>
            <a:chExt cx="5499058" cy="1035379"/>
          </a:xfrm>
        </p:grpSpPr>
        <p:sp>
          <p:nvSpPr>
            <p:cNvPr id="47" name="文本框 46">
              <a:extLst>
                <a:ext uri="{FF2B5EF4-FFF2-40B4-BE49-F238E27FC236}">
                  <a16:creationId xmlns:a16="http://schemas.microsoft.com/office/drawing/2014/main" id="{87A98119-F411-B6E4-DB47-681D41BC8000}"/>
                </a:ext>
              </a:extLst>
            </p:cNvPr>
            <p:cNvSpPr txBox="1"/>
            <p:nvPr/>
          </p:nvSpPr>
          <p:spPr>
            <a:xfrm>
              <a:off x="8392155" y="5023076"/>
              <a:ext cx="5204646" cy="1035379"/>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300"/>
                </a:spcAft>
                <a:buClrTx/>
                <a:buSzTx/>
                <a:buFontTx/>
                <a:buNone/>
                <a:tabLst/>
                <a:defRPr/>
              </a:pPr>
              <a:r>
                <a:rPr kumimoji="0" lang="zh-CN" altLang="en-US" sz="155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遏制耐药环境，延缓耐药进程</a:t>
              </a:r>
              <a:endParaRPr kumimoji="0" lang="en-US" altLang="zh-CN" sz="155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endParaRPr>
            </a:p>
            <a:p>
              <a:pPr marL="171450" marR="0" lvl="0" indent="-171450" algn="l" defTabSz="914400" rtl="0" eaLnBrk="1" fontAlgn="auto" latinLnBrk="0" hangingPunct="1">
                <a:lnSpc>
                  <a:spcPct val="130000"/>
                </a:lnSpc>
                <a:spcBef>
                  <a:spcPts val="0"/>
                </a:spcBef>
                <a:spcAft>
                  <a:spcPts val="300"/>
                </a:spcAft>
                <a:buClrTx/>
                <a:buSzTx/>
                <a:buFont typeface="Arial" panose="020B0604020202020204" pitchFamily="34" charset="0"/>
                <a:buChar char="•"/>
                <a:tabLst/>
                <a:defRPr/>
              </a:pP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交叉耐药率低</a:t>
              </a:r>
              <a:r>
                <a:rPr kumimoji="0" lang="en-US" altLang="zh-CN" sz="1200" b="0" i="0" u="none" strike="noStrike" kern="1200" cap="none" spc="0" normalizeH="0" baseline="30000" noProof="0" dirty="0">
                  <a:ln>
                    <a:noFill/>
                  </a:ln>
                  <a:solidFill>
                    <a:srgbClr val="E7E6E6">
                      <a:lumMod val="10000"/>
                    </a:srgbClr>
                  </a:solidFill>
                  <a:effectLst/>
                  <a:uLnTx/>
                  <a:uFillTx/>
                  <a:latin typeface="Arial"/>
                  <a:ea typeface="微软雅黑"/>
                  <a:cs typeface="+mn-ea"/>
                  <a:sym typeface="+mn-lt"/>
                </a:rPr>
                <a:t>2 </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，不易诱导耐药</a:t>
              </a:r>
              <a:r>
                <a:rPr kumimoji="0" lang="en-US" altLang="zh-CN" sz="1200" b="0" i="0" u="none" strike="noStrike" kern="0" cap="none" spc="-5" normalizeH="0" baseline="30000" noProof="0" dirty="0">
                  <a:ln>
                    <a:noFill/>
                  </a:ln>
                  <a:solidFill>
                    <a:srgbClr val="E7E6E6">
                      <a:lumMod val="10000"/>
                    </a:srgbClr>
                  </a:solidFill>
                  <a:effectLst/>
                  <a:uLnTx/>
                  <a:uFillTx/>
                  <a:latin typeface="Arial"/>
                  <a:ea typeface="微软雅黑"/>
                  <a:cs typeface="+mn-ea"/>
                  <a:sym typeface="+mn-lt"/>
                </a:rPr>
                <a:t>2,3 </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，弥补因多重耐药导致无药可用的未满足需求</a:t>
              </a:r>
              <a:endParaRPr kumimoji="0" lang="en-US" altLang="zh-CN"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endParaRPr>
            </a:p>
          </p:txBody>
        </p:sp>
        <p:sp>
          <p:nvSpPr>
            <p:cNvPr id="48" name="TextBox 144">
              <a:extLst>
                <a:ext uri="{FF2B5EF4-FFF2-40B4-BE49-F238E27FC236}">
                  <a16:creationId xmlns:a16="http://schemas.microsoft.com/office/drawing/2014/main" id="{27C0A1C2-630C-8CC6-261D-4E2EF7955FF9}"/>
                </a:ext>
              </a:extLst>
            </p:cNvPr>
            <p:cNvSpPr txBox="1"/>
            <p:nvPr/>
          </p:nvSpPr>
          <p:spPr>
            <a:xfrm>
              <a:off x="8097743" y="5214446"/>
              <a:ext cx="663367" cy="426746"/>
            </a:xfrm>
            <a:prstGeom prst="rect">
              <a:avLst/>
            </a:prstGeom>
            <a:noFill/>
            <a:effectLst>
              <a:outerShdw blurRad="50800" dist="38100" dir="2700000" algn="tl" rotWithShape="0">
                <a:prstClr val="black">
                  <a:alpha val="40000"/>
                </a:prstClr>
              </a:outerShdw>
              <a:reflection blurRad="6350" stA="52000" endA="300" endPos="35000" dir="5400000" sy="-100000" algn="bl" rotWithShape="0"/>
            </a:effectLst>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zh-CN" sz="1800" b="1" i="1" u="none" strike="noStrike" kern="1200" cap="none" spc="0" normalizeH="0" baseline="0" noProof="0">
                  <a:ln>
                    <a:noFill/>
                  </a:ln>
                  <a:solidFill>
                    <a:srgbClr val="017A59"/>
                  </a:solidFill>
                  <a:effectLst/>
                  <a:uLnTx/>
                  <a:uFillTx/>
                  <a:latin typeface="Arial"/>
                  <a:ea typeface="微软雅黑"/>
                  <a:cs typeface="+mn-ea"/>
                  <a:sym typeface="+mn-lt"/>
                </a:rPr>
                <a:t>1.</a:t>
              </a:r>
              <a:endParaRPr kumimoji="0" lang="en-GB" sz="1800" b="1" i="1" u="none" strike="noStrike" kern="1200" cap="none" spc="0" normalizeH="0" baseline="0" noProof="0">
                <a:ln>
                  <a:noFill/>
                </a:ln>
                <a:solidFill>
                  <a:srgbClr val="017A59"/>
                </a:solidFill>
                <a:effectLst/>
                <a:uLnTx/>
                <a:uFillTx/>
                <a:latin typeface="Arial"/>
                <a:ea typeface="微软雅黑"/>
                <a:cs typeface="+mn-ea"/>
                <a:sym typeface="+mn-lt"/>
              </a:endParaRPr>
            </a:p>
          </p:txBody>
        </p:sp>
      </p:grpSp>
      <p:sp>
        <p:nvSpPr>
          <p:cNvPr id="2" name="Rectangle: Rounded Corners 2">
            <a:extLst>
              <a:ext uri="{FF2B5EF4-FFF2-40B4-BE49-F238E27FC236}">
                <a16:creationId xmlns:a16="http://schemas.microsoft.com/office/drawing/2014/main" id="{F5E8EC1C-BF19-E8D9-37BE-54C52C39623C}"/>
              </a:ext>
            </a:extLst>
          </p:cNvPr>
          <p:cNvSpPr/>
          <p:nvPr/>
        </p:nvSpPr>
        <p:spPr>
          <a:xfrm>
            <a:off x="417593" y="2869247"/>
            <a:ext cx="948147" cy="1313082"/>
          </a:xfrm>
          <a:prstGeom prst="roundRect">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p:spPr>
        <p:txBody>
          <a:bodyPr lIns="0" tIns="36000" rIns="54864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机</a:t>
            </a:r>
            <a:endParaRPr kumimoji="0" lang="en-US" altLang="zh-CN" sz="1600" b="1" i="0" u="none" strike="noStrike" kern="1200" cap="none" spc="0" normalizeH="0" baseline="0" noProof="0">
              <a:ln>
                <a:noFill/>
              </a:ln>
              <a:solidFill>
                <a:prstClr val="white"/>
              </a:solidFill>
              <a:effectLst/>
              <a:uLnTx/>
              <a:uFillTx/>
              <a:latin typeface="Arial"/>
              <a:ea typeface="微软雅黑"/>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制</a:t>
            </a:r>
            <a:endParaRPr kumimoji="0" lang="en-US" altLang="zh-CN" sz="1600" b="1" i="0" u="none" strike="noStrike" kern="1200" cap="none" spc="0" normalizeH="0" baseline="0" noProof="0">
              <a:ln>
                <a:noFill/>
              </a:ln>
              <a:solidFill>
                <a:prstClr val="white"/>
              </a:solidFill>
              <a:effectLst/>
              <a:uLnTx/>
              <a:uFillTx/>
              <a:latin typeface="Arial"/>
              <a:ea typeface="微软雅黑"/>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创</a:t>
            </a:r>
            <a:endParaRPr kumimoji="0" lang="en-US" altLang="zh-CN" sz="1600" b="1" i="0" u="none" strike="noStrike" kern="1200" cap="none" spc="0" normalizeH="0" baseline="0" noProof="0">
              <a:ln>
                <a:noFill/>
              </a:ln>
              <a:solidFill>
                <a:prstClr val="white"/>
              </a:solidFill>
              <a:effectLst/>
              <a:uLnTx/>
              <a:uFillTx/>
              <a:latin typeface="Arial"/>
              <a:ea typeface="微软雅黑"/>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新</a:t>
            </a:r>
            <a:endParaRPr kumimoji="0" lang="zh-CN" altLang="en-US" sz="1600" b="1" i="0" u="none" strike="noStrike" kern="0" cap="none" spc="0" normalizeH="0" baseline="0" noProof="0">
              <a:ln>
                <a:noFill/>
              </a:ln>
              <a:solidFill>
                <a:prstClr val="white"/>
              </a:solidFill>
              <a:effectLst/>
              <a:uLnTx/>
              <a:uFillTx/>
              <a:latin typeface="Arial"/>
              <a:ea typeface="微软雅黑"/>
              <a:cs typeface="+mn-ea"/>
              <a:sym typeface="+mn-lt"/>
            </a:endParaRPr>
          </a:p>
        </p:txBody>
      </p:sp>
      <p:sp>
        <p:nvSpPr>
          <p:cNvPr id="7" name="Content Placeholder 3">
            <a:extLst>
              <a:ext uri="{FF2B5EF4-FFF2-40B4-BE49-F238E27FC236}">
                <a16:creationId xmlns:a16="http://schemas.microsoft.com/office/drawing/2014/main" id="{095BA982-6E26-CD06-7402-1BC889D70698}"/>
              </a:ext>
            </a:extLst>
          </p:cNvPr>
          <p:cNvSpPr txBox="1">
            <a:spLocks/>
          </p:cNvSpPr>
          <p:nvPr/>
        </p:nvSpPr>
        <p:spPr>
          <a:xfrm>
            <a:off x="848266" y="2869246"/>
            <a:ext cx="4979066" cy="3420845"/>
          </a:xfrm>
          <a:prstGeom prst="roundRect">
            <a:avLst>
              <a:gd name="adj" fmla="val 4190"/>
            </a:avLst>
          </a:prstGeom>
          <a:solidFill>
            <a:schemeClr val="bg1"/>
          </a:solidFill>
          <a:ln w="12700">
            <a:solidFill>
              <a:schemeClr val="accent2"/>
            </a:solidFill>
          </a:ln>
          <a:effectLst>
            <a:outerShdw blurRad="50800" dist="38100" dir="2700000" algn="tl" rotWithShape="0">
              <a:prstClr val="black">
                <a:alpha val="40000"/>
              </a:prstClr>
            </a:outerShdw>
          </a:effectLst>
        </p:spPr>
        <p:txBody>
          <a:bodyPr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600"/>
              </a:spcBef>
              <a:spcAft>
                <a:spcPts val="0"/>
              </a:spcAft>
              <a:buClr>
                <a:srgbClr val="2B3A42"/>
              </a:buClr>
              <a:buSzTx/>
              <a:buFont typeface="Arial" panose="020B0604020202020204" pitchFamily="34" charset="0"/>
              <a:buNone/>
              <a:tabLst/>
              <a:defRPr/>
            </a:pPr>
            <a:endParaRPr kumimoji="0" lang="en-US" sz="1300" b="0" i="0" u="none" strike="noStrike" kern="1200" cap="none" spc="0" normalizeH="0" baseline="0" noProof="0">
              <a:ln>
                <a:noFill/>
              </a:ln>
              <a:solidFill>
                <a:srgbClr val="2B3A42"/>
              </a:solidFill>
              <a:effectLst/>
              <a:uLnTx/>
              <a:uFillTx/>
              <a:latin typeface="Arial"/>
              <a:ea typeface="微软雅黑"/>
              <a:cs typeface="+mn-ea"/>
              <a:sym typeface="+mn-lt"/>
            </a:endParaRPr>
          </a:p>
        </p:txBody>
      </p:sp>
      <p:grpSp>
        <p:nvGrpSpPr>
          <p:cNvPr id="17" name="Group 1124">
            <a:extLst>
              <a:ext uri="{FF2B5EF4-FFF2-40B4-BE49-F238E27FC236}">
                <a16:creationId xmlns:a16="http://schemas.microsoft.com/office/drawing/2014/main" id="{E5C84DB5-9D16-45FC-140B-8326FF62A87A}"/>
              </a:ext>
            </a:extLst>
          </p:cNvPr>
          <p:cNvGrpSpPr/>
          <p:nvPr/>
        </p:nvGrpSpPr>
        <p:grpSpPr>
          <a:xfrm>
            <a:off x="898728" y="2991905"/>
            <a:ext cx="4827003" cy="338554"/>
            <a:chOff x="6084834" y="992066"/>
            <a:chExt cx="4827003" cy="338554"/>
          </a:xfrm>
        </p:grpSpPr>
        <p:cxnSp>
          <p:nvCxnSpPr>
            <p:cNvPr id="18" name="Straight Connector 1122">
              <a:extLst>
                <a:ext uri="{FF2B5EF4-FFF2-40B4-BE49-F238E27FC236}">
                  <a16:creationId xmlns:a16="http://schemas.microsoft.com/office/drawing/2014/main" id="{FC31AEC2-94AA-245C-B86C-3987243D75DD}"/>
                </a:ext>
              </a:extLst>
            </p:cNvPr>
            <p:cNvCxnSpPr>
              <a:cxnSpLocks/>
            </p:cNvCxnSpPr>
            <p:nvPr/>
          </p:nvCxnSpPr>
          <p:spPr>
            <a:xfrm>
              <a:off x="6084834" y="1182079"/>
              <a:ext cx="4827003" cy="10573"/>
            </a:xfrm>
            <a:prstGeom prst="line">
              <a:avLst/>
            </a:prstGeom>
            <a:ln w="19050">
              <a:gradFill>
                <a:gsLst>
                  <a:gs pos="0">
                    <a:schemeClr val="accent2">
                      <a:lumMod val="20000"/>
                      <a:lumOff val="80000"/>
                    </a:schemeClr>
                  </a:gs>
                  <a:gs pos="54000">
                    <a:schemeClr val="accent1"/>
                  </a:gs>
                  <a:gs pos="100000">
                    <a:schemeClr val="accent2">
                      <a:lumMod val="20000"/>
                      <a:lumOff val="80000"/>
                    </a:schemeClr>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9" name="文本框 242">
              <a:extLst>
                <a:ext uri="{FF2B5EF4-FFF2-40B4-BE49-F238E27FC236}">
                  <a16:creationId xmlns:a16="http://schemas.microsoft.com/office/drawing/2014/main" id="{546431B7-F12C-09C4-380F-5A86B29BC12C}"/>
                </a:ext>
              </a:extLst>
            </p:cNvPr>
            <p:cNvSpPr txBox="1"/>
            <p:nvPr/>
          </p:nvSpPr>
          <p:spPr>
            <a:xfrm>
              <a:off x="7235782" y="992066"/>
              <a:ext cx="2582333" cy="338554"/>
            </a:xfrm>
            <a:prstGeom prst="rect">
              <a:avLst/>
            </a:prstGeom>
            <a:solidFill>
              <a:schemeClr val="accent3">
                <a:lumMod val="20000"/>
                <a:lumOff val="80000"/>
              </a:schemeClr>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创新双位点结合机制</a:t>
              </a:r>
              <a:endParaRPr kumimoji="0" lang="zh-CN" altLang="en-US" sz="1600" b="0"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p:txBody>
        </p:sp>
      </p:grpSp>
      <p:sp>
        <p:nvSpPr>
          <p:cNvPr id="34" name="TextBox 62">
            <a:extLst>
              <a:ext uri="{FF2B5EF4-FFF2-40B4-BE49-F238E27FC236}">
                <a16:creationId xmlns:a16="http://schemas.microsoft.com/office/drawing/2014/main" id="{D9EFE807-0E05-82F7-7CEC-DA8C00429906}"/>
              </a:ext>
            </a:extLst>
          </p:cNvPr>
          <p:cNvSpPr txBox="1"/>
          <p:nvPr/>
        </p:nvSpPr>
        <p:spPr>
          <a:xfrm>
            <a:off x="2251876" y="3380586"/>
            <a:ext cx="3444410" cy="2799100"/>
          </a:xfrm>
          <a:prstGeom prst="rect">
            <a:avLst/>
          </a:prstGeom>
          <a:noFill/>
        </p:spPr>
        <p:txBody>
          <a:bodyPr wrap="square">
            <a:spAutoFit/>
          </a:bodyPr>
          <a:lstStyle/>
          <a:p>
            <a:pPr marL="0" marR="0" lvl="0" indent="0" algn="l" defTabSz="914400" rtl="0" eaLnBrk="1" fontAlgn="auto" latinLnBrk="0" hangingPunct="1">
              <a:lnSpc>
                <a:spcPct val="140000"/>
              </a:lnSpc>
              <a:spcBef>
                <a:spcPts val="1800"/>
              </a:spcBef>
              <a:spcAft>
                <a:spcPts val="800"/>
              </a:spcAft>
              <a:buClrTx/>
              <a:buSzTx/>
              <a:buFontTx/>
              <a:buNone/>
              <a:tabLst/>
              <a:defRPr/>
            </a:pPr>
            <a:r>
              <a:rPr kumimoji="0" lang="en-US" altLang="zh-CN" sz="1600" b="1" i="0" u="none" strike="noStrike" kern="0" cap="none" spc="0" normalizeH="0" baseline="0" noProof="0" dirty="0">
                <a:ln>
                  <a:noFill/>
                </a:ln>
                <a:solidFill>
                  <a:srgbClr val="4BA892">
                    <a:lumMod val="75000"/>
                  </a:srgbClr>
                </a:solidFill>
                <a:effectLst/>
                <a:uLnTx/>
                <a:uFillTx/>
                <a:latin typeface="Arial"/>
                <a:ea typeface="微软雅黑"/>
                <a:cs typeface="+mn-ea"/>
                <a:sym typeface="+mn-lt"/>
              </a:rPr>
              <a:t>1</a:t>
            </a:r>
            <a:r>
              <a:rPr kumimoji="0" lang="zh-CN" altLang="en-US" sz="1600" b="1" i="0" u="none" strike="noStrike" kern="0" cap="none" spc="0" normalizeH="0" baseline="0" noProof="0" dirty="0">
                <a:ln>
                  <a:noFill/>
                </a:ln>
                <a:solidFill>
                  <a:srgbClr val="4BA892">
                    <a:lumMod val="75000"/>
                  </a:srgbClr>
                </a:solidFill>
                <a:effectLst/>
                <a:uLnTx/>
                <a:uFillTx/>
                <a:latin typeface="Arial"/>
                <a:ea typeface="微软雅黑"/>
                <a:cs typeface="+mn-ea"/>
                <a:sym typeface="+mn-lt"/>
              </a:rPr>
              <a:t>）</a:t>
            </a:r>
            <a:r>
              <a:rPr kumimoji="0" lang="zh-CN" altLang="en-US" sz="1400" b="1" i="0" u="none" strike="noStrike" kern="0" cap="none" spc="0" normalizeH="0" baseline="0" noProof="0" dirty="0">
                <a:ln>
                  <a:noFill/>
                </a:ln>
                <a:solidFill>
                  <a:srgbClr val="E7E6E6">
                    <a:lumMod val="10000"/>
                  </a:srgbClr>
                </a:solidFill>
                <a:effectLst/>
                <a:uLnTx/>
                <a:uFillTx/>
                <a:latin typeface="Arial"/>
                <a:ea typeface="微软雅黑"/>
                <a:cs typeface="+mn-ea"/>
                <a:sym typeface="+mn-lt"/>
              </a:rPr>
              <a:t>不易交叉耐药</a:t>
            </a:r>
            <a:r>
              <a:rPr kumimoji="0" lang="en-US" altLang="zh-CN" sz="1600" b="0" i="0" u="none" strike="noStrike" kern="1200" cap="none" spc="0" normalizeH="0" baseline="30000" noProof="0" dirty="0">
                <a:ln>
                  <a:noFill/>
                </a:ln>
                <a:solidFill>
                  <a:srgbClr val="E7E6E6">
                    <a:lumMod val="10000"/>
                  </a:srgbClr>
                </a:solidFill>
                <a:effectLst/>
                <a:uLnTx/>
                <a:uFillTx/>
                <a:latin typeface="Arial"/>
                <a:ea typeface="微软雅黑"/>
                <a:cs typeface="+mn-ea"/>
                <a:sym typeface="+mn-lt"/>
              </a:rPr>
              <a:t>2</a:t>
            </a:r>
            <a:r>
              <a:rPr kumimoji="0" lang="zh-CN" altLang="en-US" sz="1600" b="1" i="0" u="none" strike="noStrike" kern="0" cap="none" spc="-5" normalizeH="0" baseline="0" noProof="0" dirty="0">
                <a:ln>
                  <a:noFill/>
                </a:ln>
                <a:solidFill>
                  <a:srgbClr val="E7E6E6">
                    <a:lumMod val="10000"/>
                  </a:srgbClr>
                </a:solidFill>
                <a:effectLst/>
                <a:uLnTx/>
                <a:uFillTx/>
                <a:latin typeface="Arial"/>
                <a:ea typeface="微软雅黑"/>
                <a:cs typeface="+mn-ea"/>
                <a:sym typeface="+mn-lt"/>
              </a:rPr>
              <a:t>：</a:t>
            </a:r>
            <a:r>
              <a:rPr kumimoji="0" lang="zh-CN" altLang="en-US" sz="1200" b="0" i="0" u="none" strike="noStrike" kern="0" cap="none" spc="0" normalizeH="0" baseline="0" noProof="0" dirty="0">
                <a:ln>
                  <a:noFill/>
                </a:ln>
                <a:solidFill>
                  <a:srgbClr val="2B3A42"/>
                </a:solidFill>
                <a:effectLst/>
                <a:uLnTx/>
                <a:uFillTx/>
                <a:latin typeface="Arial"/>
                <a:ea typeface="微软雅黑"/>
                <a:cs typeface="+mn-ea"/>
                <a:sym typeface="+mn-lt"/>
              </a:rPr>
              <a:t>独特的核糖体</a:t>
            </a:r>
            <a:r>
              <a:rPr kumimoji="0" lang="en-US" altLang="zh-CN" sz="1200" b="0" i="0" u="none" strike="noStrike" kern="0" cap="none" spc="0" normalizeH="0" baseline="0" noProof="0" dirty="0">
                <a:ln>
                  <a:noFill/>
                </a:ln>
                <a:solidFill>
                  <a:srgbClr val="2B3A42"/>
                </a:solidFill>
                <a:effectLst/>
                <a:uLnTx/>
                <a:uFillTx/>
                <a:latin typeface="Arial"/>
                <a:ea typeface="微软雅黑"/>
                <a:cs typeface="+mn-ea"/>
                <a:sym typeface="+mn-lt"/>
              </a:rPr>
              <a:t>A</a:t>
            </a:r>
            <a:r>
              <a:rPr kumimoji="0" lang="zh-CN" altLang="en-US" sz="1200" b="0" i="0" u="none" strike="noStrike" kern="0" cap="none" spc="0" normalizeH="0" baseline="0" noProof="0" dirty="0">
                <a:ln>
                  <a:noFill/>
                </a:ln>
                <a:solidFill>
                  <a:srgbClr val="2B3A42"/>
                </a:solidFill>
                <a:effectLst/>
                <a:uLnTx/>
                <a:uFillTx/>
                <a:latin typeface="Arial"/>
                <a:ea typeface="微软雅黑"/>
                <a:cs typeface="+mn-ea"/>
                <a:sym typeface="+mn-lt"/>
              </a:rPr>
              <a:t>、</a:t>
            </a:r>
            <a:r>
              <a:rPr kumimoji="0" lang="en-US" altLang="zh-CN" sz="1200" b="0" i="0" u="none" strike="noStrike" kern="0" cap="none" spc="0" normalizeH="0" baseline="0" noProof="0" dirty="0">
                <a:ln>
                  <a:noFill/>
                </a:ln>
                <a:solidFill>
                  <a:srgbClr val="2B3A42"/>
                </a:solidFill>
                <a:effectLst/>
                <a:uLnTx/>
                <a:uFillTx/>
                <a:latin typeface="Arial"/>
                <a:ea typeface="微软雅黑"/>
                <a:cs typeface="+mn-ea"/>
                <a:sym typeface="+mn-lt"/>
              </a:rPr>
              <a:t>P</a:t>
            </a:r>
            <a:r>
              <a:rPr kumimoji="0" lang="zh-CN" altLang="en-US" sz="1200" b="0" i="0" u="none" strike="noStrike" kern="0" cap="none" spc="0" normalizeH="0" baseline="0" noProof="0" dirty="0">
                <a:ln>
                  <a:noFill/>
                </a:ln>
                <a:solidFill>
                  <a:srgbClr val="2B3A42"/>
                </a:solidFill>
                <a:effectLst/>
                <a:uLnTx/>
                <a:uFillTx/>
                <a:latin typeface="Arial"/>
                <a:ea typeface="微软雅黑"/>
                <a:cs typeface="+mn-ea"/>
                <a:sym typeface="+mn-lt"/>
              </a:rPr>
              <a:t>双位点结合机制</a:t>
            </a:r>
            <a:endParaRPr kumimoji="0" lang="en-US" altLang="zh-CN" sz="1200" b="0" i="0" u="none" strike="noStrike" kern="0" cap="none" spc="0" normalizeH="0" baseline="0" noProof="0" dirty="0">
              <a:ln>
                <a:noFill/>
              </a:ln>
              <a:solidFill>
                <a:srgbClr val="2B3A42"/>
              </a:solidFill>
              <a:effectLst/>
              <a:highlight>
                <a:srgbClr val="FFFF00"/>
              </a:highlight>
              <a:uLnTx/>
              <a:uFillTx/>
              <a:latin typeface="Arial"/>
              <a:ea typeface="微软雅黑"/>
              <a:cs typeface="+mn-ea"/>
              <a:sym typeface="+mn-lt"/>
            </a:endParaRPr>
          </a:p>
          <a:p>
            <a:pPr marL="0" marR="0" lvl="0" indent="0" algn="l" defTabSz="914400" rtl="0" eaLnBrk="1" fontAlgn="auto" latinLnBrk="0" hangingPunct="1">
              <a:lnSpc>
                <a:spcPct val="140000"/>
              </a:lnSpc>
              <a:spcBef>
                <a:spcPts val="1800"/>
              </a:spcBef>
              <a:spcAft>
                <a:spcPts val="800"/>
              </a:spcAft>
              <a:buClrTx/>
              <a:buSzTx/>
              <a:buFontTx/>
              <a:buNone/>
              <a:tabLst/>
              <a:defRPr/>
            </a:pPr>
            <a:r>
              <a:rPr kumimoji="0" lang="en-US" altLang="zh-CN" sz="1600" b="1" i="0" u="none" strike="noStrike" kern="0" cap="none" spc="0" normalizeH="0" baseline="0" noProof="0" dirty="0">
                <a:ln>
                  <a:noFill/>
                </a:ln>
                <a:solidFill>
                  <a:srgbClr val="4BA892">
                    <a:lumMod val="75000"/>
                  </a:srgbClr>
                </a:solidFill>
                <a:effectLst/>
                <a:uLnTx/>
                <a:uFillTx/>
                <a:latin typeface="Arial"/>
                <a:ea typeface="微软雅黑"/>
                <a:cs typeface="+mn-ea"/>
                <a:sym typeface="+mn-lt"/>
              </a:rPr>
              <a:t>2</a:t>
            </a:r>
            <a:r>
              <a:rPr kumimoji="0" lang="zh-CN" altLang="en-US" sz="1600" b="1" i="0" u="none" strike="noStrike" kern="0" cap="none" spc="0" normalizeH="0" baseline="0" noProof="0" dirty="0">
                <a:ln>
                  <a:noFill/>
                </a:ln>
                <a:solidFill>
                  <a:srgbClr val="4BA892">
                    <a:lumMod val="75000"/>
                  </a:srgbClr>
                </a:solidFill>
                <a:effectLst/>
                <a:uLnTx/>
                <a:uFillTx/>
                <a:latin typeface="Arial"/>
                <a:ea typeface="微软雅黑"/>
                <a:cs typeface="+mn-ea"/>
                <a:sym typeface="+mn-lt"/>
              </a:rPr>
              <a:t>）</a:t>
            </a:r>
            <a:r>
              <a:rPr kumimoji="0" lang="zh-CN" altLang="en-US" sz="1400" b="1" i="0" u="none" strike="noStrike" kern="0" cap="none" spc="0" normalizeH="0" baseline="0" noProof="0" dirty="0">
                <a:ln>
                  <a:noFill/>
                </a:ln>
                <a:solidFill>
                  <a:srgbClr val="E7E6E6">
                    <a:lumMod val="10000"/>
                  </a:srgbClr>
                </a:solidFill>
                <a:effectLst/>
                <a:uLnTx/>
                <a:uFillTx/>
                <a:latin typeface="Arial"/>
                <a:ea typeface="微软雅黑"/>
                <a:cs typeface="+mn-ea"/>
                <a:sym typeface="+mn-lt"/>
              </a:rPr>
              <a:t>不易</a:t>
            </a:r>
            <a:r>
              <a:rPr kumimoji="0" lang="zh-CN" altLang="en-US" sz="1400" b="1" i="0" u="none" strike="noStrike" kern="0" cap="none" spc="-5" normalizeH="0" baseline="0" noProof="0" dirty="0">
                <a:ln>
                  <a:noFill/>
                </a:ln>
                <a:solidFill>
                  <a:srgbClr val="E7E6E6">
                    <a:lumMod val="10000"/>
                  </a:srgbClr>
                </a:solidFill>
                <a:effectLst/>
                <a:uLnTx/>
                <a:uFillTx/>
                <a:latin typeface="Arial"/>
                <a:ea typeface="微软雅黑"/>
                <a:cs typeface="+mn-ea"/>
                <a:sym typeface="+mn-lt"/>
              </a:rPr>
              <a:t>诱导耐药</a:t>
            </a:r>
            <a:r>
              <a:rPr kumimoji="0" lang="en-US" altLang="zh-CN" sz="1600" b="0" i="0" u="none" strike="noStrike" kern="0" cap="none" spc="-5" normalizeH="0" baseline="30000" noProof="0" dirty="0">
                <a:ln>
                  <a:noFill/>
                </a:ln>
                <a:solidFill>
                  <a:srgbClr val="E7E6E6">
                    <a:lumMod val="10000"/>
                  </a:srgbClr>
                </a:solidFill>
                <a:effectLst/>
                <a:uLnTx/>
                <a:uFillTx/>
                <a:latin typeface="Arial"/>
                <a:ea typeface="微软雅黑"/>
                <a:cs typeface="+mn-ea"/>
                <a:sym typeface="+mn-lt"/>
              </a:rPr>
              <a:t>2,3</a:t>
            </a:r>
            <a:r>
              <a:rPr kumimoji="0" lang="zh-CN" altLang="en-US" sz="1600" b="1" i="0" u="none" strike="noStrike" kern="0" cap="none" spc="-5" normalizeH="0" baseline="0" noProof="0" dirty="0">
                <a:ln>
                  <a:noFill/>
                </a:ln>
                <a:solidFill>
                  <a:srgbClr val="E7E6E6">
                    <a:lumMod val="10000"/>
                  </a:srgbClr>
                </a:solidFill>
                <a:effectLst/>
                <a:uLnTx/>
                <a:uFillTx/>
                <a:latin typeface="Arial"/>
                <a:ea typeface="微软雅黑"/>
                <a:cs typeface="+mn-ea"/>
                <a:sym typeface="+mn-lt"/>
              </a:rPr>
              <a:t>：</a:t>
            </a:r>
            <a:r>
              <a:rPr kumimoji="0" lang="zh-CN" altLang="en-US" sz="1200" b="0" i="0" u="none" strike="noStrike" kern="1200" cap="none" spc="0" normalizeH="0" baseline="0" noProof="0" dirty="0">
                <a:ln>
                  <a:noFill/>
                </a:ln>
                <a:solidFill>
                  <a:srgbClr val="2B3A42"/>
                </a:solidFill>
                <a:effectLst/>
                <a:uLnTx/>
                <a:uFillTx/>
                <a:latin typeface="Arial"/>
                <a:ea typeface="微软雅黑"/>
                <a:cs typeface="+mn-cs"/>
              </a:rPr>
              <a:t>结合位点在核糖体肽基转移酶中心的高度保守核心中，处于细菌蛋白质合成的更早阶段，结合力强，耐药诱导性低</a:t>
            </a:r>
            <a:endParaRPr kumimoji="0" lang="en-US" altLang="zh-CN" sz="1200" b="0" i="0" u="none" strike="noStrike" kern="1200" cap="none" spc="0" normalizeH="0" baseline="0" noProof="0" dirty="0">
              <a:ln>
                <a:noFill/>
              </a:ln>
              <a:solidFill>
                <a:srgbClr val="2B3A42"/>
              </a:solidFill>
              <a:effectLst/>
              <a:uLnTx/>
              <a:uFillTx/>
              <a:latin typeface="Arial"/>
              <a:ea typeface="微软雅黑"/>
              <a:cs typeface="+mn-cs"/>
            </a:endParaRPr>
          </a:p>
          <a:p>
            <a:pPr marL="0" marR="0" lvl="0" indent="0" algn="l" defTabSz="914400" rtl="0" eaLnBrk="1" fontAlgn="auto" latinLnBrk="0" hangingPunct="1">
              <a:lnSpc>
                <a:spcPct val="140000"/>
              </a:lnSpc>
              <a:spcBef>
                <a:spcPts val="1800"/>
              </a:spcBef>
              <a:spcAft>
                <a:spcPts val="800"/>
              </a:spcAft>
              <a:buClrTx/>
              <a:buSzTx/>
              <a:buFontTx/>
              <a:buNone/>
              <a:tabLst/>
              <a:defRPr/>
            </a:pPr>
            <a:r>
              <a:rPr kumimoji="0" lang="en-US" altLang="zh-CN" sz="1600" b="1" i="0" u="none" strike="noStrike" kern="0" cap="none" spc="-5" normalizeH="0" baseline="0" noProof="0" dirty="0">
                <a:ln>
                  <a:noFill/>
                </a:ln>
                <a:solidFill>
                  <a:srgbClr val="4BA892">
                    <a:lumMod val="75000"/>
                  </a:srgbClr>
                </a:solidFill>
                <a:effectLst/>
                <a:uLnTx/>
                <a:uFillTx/>
                <a:latin typeface="Arial"/>
                <a:ea typeface="微软雅黑"/>
                <a:cs typeface="+mn-ea"/>
                <a:sym typeface="+mn-lt"/>
              </a:rPr>
              <a:t>3</a:t>
            </a:r>
            <a:r>
              <a:rPr kumimoji="0" lang="zh-CN" altLang="en-US" sz="1600" b="1" i="0" u="none" strike="noStrike" kern="0" cap="none" spc="-5" normalizeH="0" baseline="0" noProof="0" dirty="0">
                <a:ln>
                  <a:noFill/>
                </a:ln>
                <a:solidFill>
                  <a:srgbClr val="4BA892">
                    <a:lumMod val="75000"/>
                  </a:srgbClr>
                </a:solidFill>
                <a:effectLst/>
                <a:uLnTx/>
                <a:uFillTx/>
                <a:latin typeface="Arial"/>
                <a:ea typeface="微软雅黑"/>
                <a:cs typeface="+mn-ea"/>
                <a:sym typeface="+mn-lt"/>
              </a:rPr>
              <a:t>）</a:t>
            </a:r>
            <a:r>
              <a:rPr kumimoji="0" lang="zh-CN" altLang="en-US" sz="1400" b="1" i="0" u="none" strike="noStrike" kern="0" cap="none" spc="-5" normalizeH="0" baseline="0" noProof="0" dirty="0">
                <a:ln>
                  <a:noFill/>
                </a:ln>
                <a:solidFill>
                  <a:srgbClr val="E7E6E6">
                    <a:lumMod val="10000"/>
                  </a:srgbClr>
                </a:solidFill>
                <a:effectLst/>
                <a:uLnTx/>
                <a:uFillTx/>
                <a:latin typeface="Arial"/>
                <a:ea typeface="微软雅黑"/>
                <a:cs typeface="+mn-ea"/>
                <a:sym typeface="+mn-lt"/>
              </a:rPr>
              <a:t>抗菌活性增强</a:t>
            </a:r>
            <a:r>
              <a:rPr kumimoji="0" lang="en-US" altLang="zh-CN" sz="1600" b="0" i="0" u="none" strike="noStrike" kern="0" cap="none" spc="-5" normalizeH="0" baseline="30000" noProof="0" dirty="0">
                <a:ln>
                  <a:noFill/>
                </a:ln>
                <a:solidFill>
                  <a:srgbClr val="E7E6E6">
                    <a:lumMod val="10000"/>
                  </a:srgbClr>
                </a:solidFill>
                <a:effectLst/>
                <a:uLnTx/>
                <a:uFillTx/>
                <a:latin typeface="Arial"/>
                <a:ea typeface="微软雅黑"/>
                <a:cs typeface="+mn-ea"/>
                <a:sym typeface="+mn-lt"/>
              </a:rPr>
              <a:t>4</a:t>
            </a:r>
            <a:r>
              <a:rPr kumimoji="0" lang="zh-CN" altLang="en-US" sz="1600" b="1" i="0" u="none" strike="noStrike" kern="0" cap="none" spc="-5" normalizeH="0" baseline="0" noProof="0" dirty="0">
                <a:ln>
                  <a:noFill/>
                </a:ln>
                <a:solidFill>
                  <a:srgbClr val="E7E6E6">
                    <a:lumMod val="10000"/>
                  </a:srgbClr>
                </a:solidFill>
                <a:effectLst/>
                <a:uLnTx/>
                <a:uFillTx/>
                <a:latin typeface="Arial"/>
                <a:ea typeface="微软雅黑"/>
                <a:cs typeface="+mn-ea"/>
                <a:sym typeface="+mn-lt"/>
              </a:rPr>
              <a:t>：</a:t>
            </a:r>
            <a:r>
              <a:rPr kumimoji="0" lang="zh-CN" altLang="en-US" sz="1200" b="0" i="0" u="none" strike="noStrike" kern="0" cap="none" spc="0" normalizeH="0" baseline="0" noProof="0" dirty="0">
                <a:ln>
                  <a:noFill/>
                </a:ln>
                <a:solidFill>
                  <a:srgbClr val="2B3A42"/>
                </a:solidFill>
                <a:effectLst/>
                <a:uLnTx/>
                <a:uFillTx/>
                <a:latin typeface="Arial"/>
                <a:ea typeface="微软雅黑"/>
                <a:cs typeface="+mn-ea"/>
                <a:sym typeface="+mn-lt"/>
              </a:rPr>
              <a:t>诱导契合效应，与核糖体更紧密结合</a:t>
            </a:r>
            <a:endParaRPr kumimoji="0" lang="zh-CN" altLang="en-US" sz="1400" b="0" i="0" u="none" strike="noStrike" kern="0" cap="none" spc="0" normalizeH="0" baseline="0" noProof="0" dirty="0">
              <a:ln>
                <a:noFill/>
              </a:ln>
              <a:solidFill>
                <a:srgbClr val="2B3A42"/>
              </a:solidFill>
              <a:effectLst/>
              <a:uLnTx/>
              <a:uFillTx/>
              <a:latin typeface="Arial"/>
              <a:ea typeface="微软雅黑"/>
              <a:cs typeface="+mn-ea"/>
              <a:sym typeface="+mn-lt"/>
            </a:endParaRPr>
          </a:p>
        </p:txBody>
      </p:sp>
      <p:pic>
        <p:nvPicPr>
          <p:cNvPr id="21" name="图片 20">
            <a:extLst>
              <a:ext uri="{FF2B5EF4-FFF2-40B4-BE49-F238E27FC236}">
                <a16:creationId xmlns:a16="http://schemas.microsoft.com/office/drawing/2014/main" id="{C80572B8-1E7E-6DEA-2AAE-BEA383E89346}"/>
              </a:ext>
            </a:extLst>
          </p:cNvPr>
          <p:cNvPicPr>
            <a:picLocks noChangeAspect="1"/>
          </p:cNvPicPr>
          <p:nvPr/>
        </p:nvPicPr>
        <p:blipFill>
          <a:blip r:embed="rId6"/>
          <a:stretch>
            <a:fillRect/>
          </a:stretch>
        </p:blipFill>
        <p:spPr>
          <a:xfrm>
            <a:off x="828998" y="4076780"/>
            <a:ext cx="1320518" cy="1270027"/>
          </a:xfrm>
          <a:prstGeom prst="rect">
            <a:avLst/>
          </a:prstGeom>
        </p:spPr>
      </p:pic>
      <p:cxnSp>
        <p:nvCxnSpPr>
          <p:cNvPr id="30" name="Straight Connector 153">
            <a:extLst>
              <a:ext uri="{FF2B5EF4-FFF2-40B4-BE49-F238E27FC236}">
                <a16:creationId xmlns:a16="http://schemas.microsoft.com/office/drawing/2014/main" id="{DDA1200D-4B56-94A4-84B2-E0BD7B65002C}"/>
              </a:ext>
            </a:extLst>
          </p:cNvPr>
          <p:cNvCxnSpPr>
            <a:cxnSpLocks/>
          </p:cNvCxnSpPr>
          <p:nvPr/>
        </p:nvCxnSpPr>
        <p:spPr>
          <a:xfrm flipV="1">
            <a:off x="2353084" y="4171663"/>
            <a:ext cx="3260099" cy="10923"/>
          </a:xfrm>
          <a:prstGeom prst="line">
            <a:avLst/>
          </a:prstGeom>
          <a:ln w="1905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 name="文本框 4">
            <a:extLst>
              <a:ext uri="{FF2B5EF4-FFF2-40B4-BE49-F238E27FC236}">
                <a16:creationId xmlns:a16="http://schemas.microsoft.com/office/drawing/2014/main" id="{3B66493C-02AE-99AB-32D3-86835A065822}"/>
              </a:ext>
            </a:extLst>
          </p:cNvPr>
          <p:cNvSpPr txBox="1"/>
          <p:nvPr/>
        </p:nvSpPr>
        <p:spPr>
          <a:xfrm>
            <a:off x="417593" y="6408822"/>
            <a:ext cx="1123596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缩写：</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cs"/>
              </a:rPr>
              <a:t>FDA, Food and Drug Administration, </a:t>
            </a:r>
            <a:r>
              <a:rPr kumimoji="0" lang="zh-CN" altLang="en-US" sz="600" b="0" i="0" u="none" strike="noStrike" kern="1200" cap="none" spc="0" normalizeH="0" baseline="0" noProof="0" dirty="0">
                <a:ln>
                  <a:noFill/>
                </a:ln>
                <a:solidFill>
                  <a:srgbClr val="2B3A42"/>
                </a:solidFill>
                <a:effectLst/>
                <a:uLnTx/>
                <a:uFillTx/>
                <a:latin typeface="微软雅黑"/>
                <a:ea typeface="微软雅黑"/>
                <a:cs typeface="+mn-cs"/>
              </a:rPr>
              <a:t>美国食品和药物管理局</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cs"/>
              </a:rPr>
              <a:t>; QIDP, Qualified Infectious Disease Product, </a:t>
            </a:r>
            <a:r>
              <a:rPr kumimoji="0" lang="zh-CN" altLang="en-US" sz="600" b="0" i="0" u="none" strike="noStrike" kern="1200" cap="none" spc="0" normalizeH="0" baseline="0" noProof="0" dirty="0">
                <a:ln>
                  <a:noFill/>
                </a:ln>
                <a:solidFill>
                  <a:srgbClr val="2B3A42"/>
                </a:solidFill>
                <a:effectLst/>
                <a:uLnTx/>
                <a:uFillTx/>
                <a:latin typeface="微软雅黑"/>
                <a:ea typeface="微软雅黑"/>
                <a:cs typeface="+mn-cs"/>
              </a:rPr>
              <a:t>合格的抗感染药物</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cs"/>
              </a:rPr>
              <a:t>; MHLW,</a:t>
            </a:r>
            <a:r>
              <a:rPr kumimoji="0" lang="zh-CN" altLang="en-US" sz="600" b="0" i="0" u="none" strike="noStrike" kern="1200" cap="none" spc="0" normalizeH="0" baseline="0" noProof="0" dirty="0">
                <a:ln>
                  <a:noFill/>
                </a:ln>
                <a:solidFill>
                  <a:srgbClr val="2B3A42"/>
                </a:solidFill>
                <a:effectLst/>
                <a:uLnTx/>
                <a:uFillTx/>
                <a:latin typeface="微软雅黑"/>
                <a:ea typeface="微软雅黑"/>
                <a:cs typeface="+mn-cs"/>
              </a:rPr>
              <a:t> </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cs"/>
              </a:rPr>
              <a:t>Ministry of Health, </a:t>
            </a:r>
            <a:r>
              <a:rPr kumimoji="0" lang="en-US" altLang="zh-CN" sz="600" b="0" i="0" u="none" strike="noStrike" kern="1200" cap="none" spc="0" normalizeH="0" baseline="0" noProof="0" dirty="0" err="1">
                <a:ln>
                  <a:noFill/>
                </a:ln>
                <a:solidFill>
                  <a:srgbClr val="2B3A42"/>
                </a:solidFill>
                <a:effectLst/>
                <a:uLnTx/>
                <a:uFillTx/>
                <a:latin typeface="微软雅黑"/>
                <a:ea typeface="微软雅黑"/>
                <a:cs typeface="+mn-cs"/>
              </a:rPr>
              <a:t>Labour</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cs"/>
              </a:rPr>
              <a:t> and Welfare, </a:t>
            </a:r>
            <a:r>
              <a:rPr kumimoji="0" lang="zh-CN" altLang="en-US" sz="600" b="0" i="0" u="none" strike="noStrike" kern="1200" cap="none" spc="0" normalizeH="0" baseline="0" noProof="0" dirty="0">
                <a:ln>
                  <a:noFill/>
                </a:ln>
                <a:solidFill>
                  <a:srgbClr val="2B3A42"/>
                </a:solidFill>
                <a:effectLst/>
                <a:uLnTx/>
                <a:uFillTx/>
                <a:latin typeface="微软雅黑"/>
                <a:ea typeface="微软雅黑"/>
                <a:cs typeface="+mn-cs"/>
              </a:rPr>
              <a:t>日本厚生劳动省</a:t>
            </a:r>
            <a:endPar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endParaRPr>
          </a:p>
          <a:p>
            <a:pPr lvl="0">
              <a:defRPr/>
            </a:pP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备注：</a:t>
            </a:r>
            <a:r>
              <a:rPr lang="en-US" altLang="zh-CN" sz="600" dirty="0">
                <a:solidFill>
                  <a:srgbClr val="2B3A42"/>
                </a:solidFill>
                <a:cs typeface="+mn-ea"/>
                <a:sym typeface="+mn-lt"/>
              </a:rPr>
              <a:t> *</a:t>
            </a:r>
            <a:r>
              <a:rPr lang="zh-CN" altLang="en-US" sz="600" dirty="0">
                <a:solidFill>
                  <a:srgbClr val="2B3A42"/>
                </a:solidFill>
                <a:cs typeface="+mn-ea"/>
                <a:sym typeface="+mn-lt"/>
              </a:rPr>
              <a:t>根据说明书推荐治疗时长，来法莫林片剂平均疗程时长为</a:t>
            </a:r>
            <a:r>
              <a:rPr lang="en-US" altLang="zh-CN" sz="600" dirty="0">
                <a:solidFill>
                  <a:srgbClr val="2B3A42"/>
                </a:solidFill>
                <a:cs typeface="+mn-ea"/>
                <a:sym typeface="+mn-lt"/>
              </a:rPr>
              <a:t>5</a:t>
            </a:r>
            <a:r>
              <a:rPr lang="zh-CN" altLang="en-US" sz="600" dirty="0">
                <a:solidFill>
                  <a:srgbClr val="2B3A42"/>
                </a:solidFill>
                <a:cs typeface="+mn-ea"/>
                <a:sym typeface="+mn-lt"/>
              </a:rPr>
              <a:t>天，奥马环素等抗菌药平均疗程时长为</a:t>
            </a:r>
            <a:r>
              <a:rPr lang="en-US" altLang="zh-CN" sz="600" dirty="0">
                <a:solidFill>
                  <a:srgbClr val="2B3A42"/>
                </a:solidFill>
                <a:cs typeface="+mn-ea"/>
                <a:sym typeface="+mn-lt"/>
              </a:rPr>
              <a:t>10.5</a:t>
            </a:r>
            <a:r>
              <a:rPr lang="zh-CN" altLang="en-US" sz="600" dirty="0">
                <a:solidFill>
                  <a:srgbClr val="2B3A42"/>
                </a:solidFill>
                <a:cs typeface="+mn-ea"/>
                <a:sym typeface="+mn-lt"/>
              </a:rPr>
              <a:t>天</a:t>
            </a:r>
            <a:endParaRPr lang="en-US" altLang="zh-CN" sz="600" dirty="0">
              <a:solidFill>
                <a:srgbClr val="2B3A42"/>
              </a:solidFill>
              <a:cs typeface="+mn-ea"/>
              <a:sym typeface="+mn-lt"/>
            </a:endParaRPr>
          </a:p>
          <a:p>
            <a:pPr lvl="0">
              <a:defRPr/>
            </a:pP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来源：</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cs"/>
              </a:rPr>
              <a:t> 1. </a:t>
            </a:r>
            <a:r>
              <a:rPr kumimoji="0" lang="zh-CN" altLang="en-US" sz="600" b="0" i="0" u="none" strike="noStrike" kern="1200" cap="none" spc="0" normalizeH="0" baseline="0" noProof="0" dirty="0">
                <a:ln>
                  <a:noFill/>
                </a:ln>
                <a:solidFill>
                  <a:srgbClr val="2B3A42"/>
                </a:solidFill>
                <a:effectLst/>
                <a:uLnTx/>
                <a:uFillTx/>
                <a:latin typeface="微软雅黑"/>
                <a:ea typeface="微软雅黑"/>
                <a:cs typeface="+mn-cs"/>
              </a:rPr>
              <a:t>苏佳纯，黄海辉</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cs"/>
              </a:rPr>
              <a:t>. </a:t>
            </a:r>
            <a:r>
              <a:rPr kumimoji="0" lang="zh-CN" altLang="en-US" sz="600" b="0" i="0" u="none" strike="noStrike" kern="1200" cap="none" spc="0" normalizeH="0" baseline="0" noProof="0" dirty="0">
                <a:ln>
                  <a:noFill/>
                </a:ln>
                <a:solidFill>
                  <a:srgbClr val="2B3A42"/>
                </a:solidFill>
                <a:effectLst/>
                <a:uLnTx/>
                <a:uFillTx/>
                <a:latin typeface="微软雅黑"/>
                <a:ea typeface="微软雅黑"/>
                <a:cs typeface="+mn-cs"/>
              </a:rPr>
              <a:t>中国感染与化疗杂志</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cs"/>
              </a:rPr>
              <a:t>, 2025, 25(2): 233-240. </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ea"/>
                <a:sym typeface="+mn-lt"/>
              </a:rPr>
              <a:t>2</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薛峰</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马序竹</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郑波</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中国抗菌药物杂志</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,2022,47 (04):351-353; 3. Paukner S, et al. 52nd </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ea"/>
                <a:sym typeface="+mn-lt"/>
              </a:rPr>
              <a:t>Interscience</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Conference on Antimicrobial Agents and Chemotherapy, San Francisco, CA, September 9-12, 2012; 4. Zhanel GG, et al. Drugs. 2021 Feb;81(2):233-256; 5. </a:t>
            </a:r>
            <a:r>
              <a:rPr lang="zh-CN" altLang="en-US" sz="600" dirty="0">
                <a:solidFill>
                  <a:srgbClr val="2B3A42"/>
                </a:solidFill>
                <a:cs typeface="+mn-ea"/>
                <a:sym typeface="+mn-lt"/>
              </a:rPr>
              <a:t>醋酸来法莫林片说明书</a:t>
            </a:r>
            <a:r>
              <a:rPr lang="en-US" altLang="zh-CN" sz="600" dirty="0">
                <a:solidFill>
                  <a:srgbClr val="2B3A42"/>
                </a:solidFill>
                <a:cs typeface="+mn-ea"/>
                <a:sym typeface="+mn-lt"/>
              </a:rPr>
              <a:t>; 6. </a:t>
            </a:r>
            <a:r>
              <a:rPr lang="zh-CN" altLang="en-US" sz="600" dirty="0">
                <a:solidFill>
                  <a:srgbClr val="2B3A42"/>
                </a:solidFill>
                <a:cs typeface="+mn-ea"/>
                <a:sym typeface="+mn-lt"/>
              </a:rPr>
              <a:t>甲苯磺酸奥马环素片说明书</a:t>
            </a:r>
            <a:r>
              <a:rPr lang="en-US" altLang="zh-CN" sz="600" dirty="0">
                <a:solidFill>
                  <a:srgbClr val="2B3A42"/>
                </a:solidFill>
                <a:cs typeface="+mn-ea"/>
                <a:sym typeface="+mn-lt"/>
              </a:rPr>
              <a:t>.</a:t>
            </a:r>
            <a:endPar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endParaRPr>
          </a:p>
        </p:txBody>
      </p:sp>
      <p:cxnSp>
        <p:nvCxnSpPr>
          <p:cNvPr id="46" name="Straight Connector 153">
            <a:extLst>
              <a:ext uri="{FF2B5EF4-FFF2-40B4-BE49-F238E27FC236}">
                <a16:creationId xmlns:a16="http://schemas.microsoft.com/office/drawing/2014/main" id="{90D0B75B-B4CB-1890-2A53-6320BC061F3C}"/>
              </a:ext>
            </a:extLst>
          </p:cNvPr>
          <p:cNvCxnSpPr>
            <a:cxnSpLocks/>
          </p:cNvCxnSpPr>
          <p:nvPr/>
        </p:nvCxnSpPr>
        <p:spPr>
          <a:xfrm flipV="1">
            <a:off x="2353084" y="5417882"/>
            <a:ext cx="3260099" cy="10923"/>
          </a:xfrm>
          <a:prstGeom prst="line">
            <a:avLst/>
          </a:prstGeom>
          <a:ln w="19050">
            <a:solidFill>
              <a:schemeClr val="accent1"/>
            </a:solidFill>
            <a:prstDash val="dash"/>
          </a:ln>
        </p:spPr>
        <p:style>
          <a:lnRef idx="1">
            <a:schemeClr val="accent1"/>
          </a:lnRef>
          <a:fillRef idx="0">
            <a:schemeClr val="accent1"/>
          </a:fillRef>
          <a:effectRef idx="0">
            <a:schemeClr val="accent1"/>
          </a:effectRef>
          <a:fontRef idx="minor">
            <a:schemeClr val="tx1"/>
          </a:fontRef>
        </p:style>
      </p:cxnSp>
      <p:grpSp>
        <p:nvGrpSpPr>
          <p:cNvPr id="13" name="Group 5">
            <a:extLst>
              <a:ext uri="{FF2B5EF4-FFF2-40B4-BE49-F238E27FC236}">
                <a16:creationId xmlns:a16="http://schemas.microsoft.com/office/drawing/2014/main" id="{512B019E-D9A3-A906-7254-7C88582AEE97}"/>
              </a:ext>
            </a:extLst>
          </p:cNvPr>
          <p:cNvGrpSpPr/>
          <p:nvPr/>
        </p:nvGrpSpPr>
        <p:grpSpPr>
          <a:xfrm>
            <a:off x="239808" y="1280151"/>
            <a:ext cx="11548357" cy="1417351"/>
            <a:chOff x="413769" y="4115906"/>
            <a:chExt cx="11414783" cy="1116184"/>
          </a:xfrm>
        </p:grpSpPr>
        <p:sp>
          <p:nvSpPr>
            <p:cNvPr id="20" name="Rectangle 39">
              <a:extLst>
                <a:ext uri="{FF2B5EF4-FFF2-40B4-BE49-F238E27FC236}">
                  <a16:creationId xmlns:a16="http://schemas.microsoft.com/office/drawing/2014/main" id="{5F8172E8-672D-4569-D2D4-E5380617E1BF}"/>
                </a:ext>
              </a:extLst>
            </p:cNvPr>
            <p:cNvSpPr/>
            <p:nvPr/>
          </p:nvSpPr>
          <p:spPr>
            <a:xfrm>
              <a:off x="413769" y="4394254"/>
              <a:ext cx="2396334" cy="573236"/>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0" cap="none" spc="0" normalizeH="0" baseline="0" noProof="0">
                  <a:ln>
                    <a:noFill/>
                  </a:ln>
                  <a:solidFill>
                    <a:srgbClr val="C00000"/>
                  </a:solidFill>
                  <a:effectLst/>
                  <a:uLnTx/>
                  <a:uFillTx/>
                  <a:latin typeface="Arial"/>
                  <a:ea typeface="微软雅黑"/>
                  <a:cs typeface="+mn-ea"/>
                  <a:sym typeface="+mn-lt"/>
                </a:rPr>
                <a:t>突破开创</a:t>
              </a:r>
              <a:endParaRPr kumimoji="0" lang="en-US" altLang="zh-CN" sz="1800" b="1" i="0" u="none" strike="noStrike" kern="0" cap="none" spc="0" normalizeH="0" baseline="0" noProof="0">
                <a:ln>
                  <a:noFill/>
                </a:ln>
                <a:solidFill>
                  <a:srgbClr val="C00000"/>
                </a:solidFill>
                <a:effectLst/>
                <a:uLnTx/>
                <a:uFillTx/>
                <a:latin typeface="Arial"/>
                <a:ea typeface="微软雅黑"/>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0" cap="none" spc="0" normalizeH="0" baseline="0" noProof="0">
                  <a:ln>
                    <a:noFill/>
                  </a:ln>
                  <a:solidFill>
                    <a:srgbClr val="C00000"/>
                  </a:solidFill>
                  <a:effectLst/>
                  <a:uLnTx/>
                  <a:uFillTx/>
                  <a:latin typeface="Arial"/>
                  <a:ea typeface="微软雅黑"/>
                  <a:cs typeface="+mn-ea"/>
                  <a:sym typeface="+mn-lt"/>
                </a:rPr>
                <a:t>全新类别</a:t>
              </a:r>
              <a:endParaRPr kumimoji="0" lang="en-US" altLang="zh-CN" sz="1800" b="1" i="0" u="none" strike="noStrike" kern="0" cap="none" spc="0" normalizeH="0" baseline="0" noProof="0">
                <a:ln>
                  <a:noFill/>
                </a:ln>
                <a:solidFill>
                  <a:srgbClr val="C00000"/>
                </a:solidFill>
                <a:effectLst/>
                <a:uLnTx/>
                <a:uFillTx/>
                <a:latin typeface="Arial"/>
                <a:ea typeface="微软雅黑"/>
                <a:cs typeface="+mn-ea"/>
                <a:sym typeface="+mn-lt"/>
              </a:endParaRPr>
            </a:p>
          </p:txBody>
        </p:sp>
        <p:sp>
          <p:nvSpPr>
            <p:cNvPr id="22" name="Rectangle 202">
              <a:extLst>
                <a:ext uri="{FF2B5EF4-FFF2-40B4-BE49-F238E27FC236}">
                  <a16:creationId xmlns:a16="http://schemas.microsoft.com/office/drawing/2014/main" id="{FC120657-AEE0-7AD5-C564-657A192E9888}"/>
                </a:ext>
              </a:extLst>
            </p:cNvPr>
            <p:cNvSpPr/>
            <p:nvPr/>
          </p:nvSpPr>
          <p:spPr>
            <a:xfrm>
              <a:off x="2527237" y="4182686"/>
              <a:ext cx="9249328" cy="1024049"/>
            </a:xfrm>
            <a:prstGeom prst="rect">
              <a:avLst/>
            </a:prstGeom>
          </p:spPr>
          <p:txBody>
            <a:bodyPr wrap="square">
              <a:spAutoFit/>
            </a:bodyPr>
            <a:lstStyle/>
            <a:p>
              <a:pPr marL="285750" marR="0" lvl="0" indent="-285750" algn="l" defTabSz="914400" rtl="0" eaLnBrk="1" fontAlgn="auto" latinLnBrk="0" hangingPunct="1">
                <a:lnSpc>
                  <a:spcPct val="100000"/>
                </a:lnSpc>
                <a:spcBef>
                  <a:spcPts val="600"/>
                </a:spcBef>
                <a:spcAft>
                  <a:spcPts val="300"/>
                </a:spcAft>
                <a:buClrTx/>
                <a:buSzTx/>
                <a:buFont typeface="Arial" panose="020B0604020202020204" pitchFamily="34" charset="0"/>
                <a:buChar char="•"/>
                <a:tabLst/>
                <a:defRPr/>
              </a:pP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突破性</a:t>
              </a:r>
              <a:r>
                <a:rPr kumimoji="0" lang="zh-CN" altLang="en-US" sz="1400" b="1" i="0" u="none" strike="noStrike" kern="1200" cap="none" spc="0" normalizeH="0" baseline="0" noProof="0" dirty="0">
                  <a:ln>
                    <a:noFill/>
                  </a:ln>
                  <a:solidFill>
                    <a:srgbClr val="C00000"/>
                  </a:solidFill>
                  <a:effectLst/>
                  <a:uLnTx/>
                  <a:uFillTx/>
                  <a:latin typeface="Arial"/>
                  <a:ea typeface="微软雅黑"/>
                  <a:cs typeface="+mn-ea"/>
                  <a:sym typeface="+mn-lt"/>
                </a:rPr>
                <a:t>开创全新类别</a:t>
              </a: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：近</a:t>
              </a:r>
              <a:r>
                <a:rPr kumimoji="0" lang="en-US" altLang="zh-CN"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20</a:t>
              </a: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年来全球首个且唯一用于</a:t>
              </a:r>
              <a:r>
                <a:rPr kumimoji="0" lang="en-US" altLang="zh-CN"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CAP</a:t>
              </a: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治疗的新型抗菌药物</a:t>
              </a:r>
              <a:r>
                <a:rPr kumimoji="0" lang="en-US" altLang="zh-CN"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a:t>
              </a: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rPr>
                <a:t>截短侧耳素类</a:t>
              </a:r>
              <a:r>
                <a:rPr kumimoji="0" lang="en-US" altLang="zh-CN" sz="1400" b="0" i="0" u="none" strike="noStrike" kern="1200" cap="none" spc="0" normalizeH="0" baseline="30000" noProof="0" dirty="0">
                  <a:ln>
                    <a:noFill/>
                  </a:ln>
                  <a:solidFill>
                    <a:srgbClr val="E7E6E6">
                      <a:lumMod val="10000"/>
                    </a:srgbClr>
                  </a:solidFill>
                  <a:effectLst/>
                  <a:uLnTx/>
                  <a:uFillTx/>
                  <a:latin typeface="Arial"/>
                  <a:ea typeface="微软雅黑"/>
                  <a:cs typeface="+mn-ea"/>
                  <a:sym typeface="+mn-lt"/>
                </a:rPr>
                <a:t>1</a:t>
              </a:r>
              <a:endParaRPr kumimoji="0" lang="en-US" altLang="zh-CN" sz="1400" b="1" i="0" u="none" strike="noStrike" kern="1200" cap="none" spc="0" normalizeH="0" baseline="0" noProof="0" dirty="0">
                <a:ln>
                  <a:noFill/>
                </a:ln>
                <a:solidFill>
                  <a:srgbClr val="E7E6E6">
                    <a:lumMod val="10000"/>
                  </a:srgbClr>
                </a:solidFill>
                <a:effectLst/>
                <a:uLnTx/>
                <a:uFillTx/>
                <a:latin typeface="Arial"/>
                <a:ea typeface="微软雅黑"/>
                <a:cs typeface="+mn-ea"/>
              </a:endParaRPr>
            </a:p>
            <a:p>
              <a:pPr marL="285750" marR="0" lvl="0" indent="-285750" algn="l" defTabSz="914400" rtl="0" eaLnBrk="1" fontAlgn="auto" latinLnBrk="0" hangingPunct="1">
                <a:lnSpc>
                  <a:spcPct val="100000"/>
                </a:lnSpc>
                <a:spcBef>
                  <a:spcPts val="600"/>
                </a:spcBef>
                <a:spcAft>
                  <a:spcPts val="300"/>
                </a:spcAft>
                <a:buClrTx/>
                <a:buSzTx/>
                <a:buFont typeface="Arial" panose="020B0604020202020204" pitchFamily="34" charset="0"/>
                <a:buChar char="•"/>
                <a:tabLst/>
                <a:defRPr/>
              </a:pP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获美国</a:t>
              </a:r>
              <a:r>
                <a:rPr kumimoji="0" lang="en-US" altLang="zh-CN"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FDA</a:t>
              </a:r>
              <a:r>
                <a:rPr kumimoji="0" lang="zh-CN" altLang="en-US" sz="1400" b="1" i="0" u="none" strike="noStrike" kern="1200" cap="none" spc="0" normalizeH="0" baseline="0" noProof="0" dirty="0">
                  <a:ln>
                    <a:noFill/>
                  </a:ln>
                  <a:solidFill>
                    <a:srgbClr val="C00000"/>
                  </a:solidFill>
                  <a:effectLst/>
                  <a:uLnTx/>
                  <a:uFillTx/>
                  <a:latin typeface="Arial"/>
                  <a:ea typeface="微软雅黑"/>
                  <a:cs typeface="+mn-ea"/>
                  <a:sym typeface="+mn-lt"/>
                </a:rPr>
                <a:t>优先审评</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资格，以及抗感染药物</a:t>
              </a:r>
              <a:r>
                <a:rPr kumimoji="0" lang="en-US" altLang="zh-CN"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QIDP</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资格认证</a:t>
              </a:r>
              <a:endParaRPr kumimoji="0" lang="en-US" altLang="zh-CN"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endParaRPr>
            </a:p>
            <a:p>
              <a:pPr marL="285750" marR="0" lvl="0" indent="-285750" algn="l" defTabSz="914400" rtl="0" eaLnBrk="1" fontAlgn="auto" latinLnBrk="0" hangingPunct="1">
                <a:lnSpc>
                  <a:spcPct val="100000"/>
                </a:lnSpc>
                <a:spcBef>
                  <a:spcPts val="600"/>
                </a:spcBef>
                <a:spcAft>
                  <a:spcPts val="300"/>
                </a:spcAft>
                <a:buClrTx/>
                <a:buSzTx/>
                <a:buFont typeface="Arial" panose="020B0604020202020204" pitchFamily="34" charset="0"/>
                <a:buChar char="•"/>
                <a:tabLst/>
                <a:defRPr/>
              </a:pP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rPr>
                <a:t>获日本厚生劳动省（</a:t>
              </a:r>
              <a:r>
                <a:rPr kumimoji="0" lang="en-US" altLang="zh-CN" sz="1400" b="0" i="0" u="none" strike="noStrike" kern="1200" cap="none" spc="0" normalizeH="0" baseline="0" noProof="0" dirty="0">
                  <a:ln>
                    <a:noFill/>
                  </a:ln>
                  <a:solidFill>
                    <a:srgbClr val="E7E6E6">
                      <a:lumMod val="10000"/>
                    </a:srgbClr>
                  </a:solidFill>
                  <a:effectLst/>
                  <a:uLnTx/>
                  <a:uFillTx/>
                  <a:latin typeface="Arial"/>
                  <a:ea typeface="微软雅黑"/>
                  <a:cs typeface="+mn-ea"/>
                </a:rPr>
                <a:t>MHLW</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rPr>
                <a:t>）“</a:t>
              </a:r>
              <a:r>
                <a:rPr kumimoji="0" lang="zh-CN" altLang="en-US" sz="1400" b="1" i="0" u="none" strike="noStrike" kern="1200" cap="none" spc="0" normalizeH="0" baseline="0" noProof="0" dirty="0">
                  <a:ln>
                    <a:noFill/>
                  </a:ln>
                  <a:solidFill>
                    <a:srgbClr val="C00000"/>
                  </a:solidFill>
                  <a:effectLst/>
                  <a:uLnTx/>
                  <a:uFillTx/>
                  <a:latin typeface="Arial"/>
                  <a:ea typeface="微软雅黑"/>
                  <a:cs typeface="+mn-ea"/>
                </a:rPr>
                <a:t>开发必要性极高药物（应尽快开发的药品）</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rPr>
                <a:t>”的评定（</a:t>
              </a:r>
              <a:r>
                <a:rPr kumimoji="0" lang="en-US" altLang="zh-CN" sz="1400" b="0" i="0" u="none" strike="noStrike" kern="1200" cap="none" spc="0" normalizeH="0" baseline="0" noProof="0" dirty="0">
                  <a:ln>
                    <a:noFill/>
                  </a:ln>
                  <a:solidFill>
                    <a:srgbClr val="E7E6E6">
                      <a:lumMod val="10000"/>
                    </a:srgbClr>
                  </a:solidFill>
                  <a:effectLst/>
                  <a:uLnTx/>
                  <a:uFillTx/>
                  <a:latin typeface="Arial"/>
                  <a:ea typeface="微软雅黑"/>
                  <a:cs typeface="+mn-ea"/>
                </a:rPr>
                <a:t>A</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rPr>
                <a:t>类</a:t>
              </a:r>
              <a:r>
                <a:rPr kumimoji="0" lang="en-US" altLang="zh-CN" sz="1400" b="0" i="0" u="none" strike="noStrike" kern="1200" cap="none" spc="0" normalizeH="0" baseline="0" noProof="0" dirty="0">
                  <a:ln>
                    <a:noFill/>
                  </a:ln>
                  <a:solidFill>
                    <a:srgbClr val="E7E6E6">
                      <a:lumMod val="10000"/>
                    </a:srgbClr>
                  </a:solidFill>
                  <a:effectLst/>
                  <a:uLnTx/>
                  <a:uFillTx/>
                  <a:latin typeface="Arial"/>
                  <a:ea typeface="微软雅黑"/>
                  <a:cs typeface="+mn-ea"/>
                </a:rPr>
                <a:t>-</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rPr>
                <a:t>最高级别）</a:t>
              </a:r>
              <a:endParaRPr kumimoji="0" lang="en-US" altLang="zh-CN" sz="1400" b="0" i="0" u="none" strike="noStrike" kern="1200" cap="none" spc="0" normalizeH="0" baseline="0" noProof="0" dirty="0">
                <a:ln>
                  <a:noFill/>
                </a:ln>
                <a:solidFill>
                  <a:srgbClr val="E7E6E6">
                    <a:lumMod val="10000"/>
                  </a:srgbClr>
                </a:solidFill>
                <a:effectLst/>
                <a:uLnTx/>
                <a:uFillTx/>
                <a:latin typeface="Arial"/>
                <a:ea typeface="微软雅黑"/>
                <a:cs typeface="+mn-ea"/>
              </a:endParaRPr>
            </a:p>
            <a:p>
              <a:pPr marL="285750" marR="0" lvl="0" indent="-285750" algn="l" defTabSz="914400" rtl="0" eaLnBrk="1" fontAlgn="auto" latinLnBrk="0" hangingPunct="1">
                <a:lnSpc>
                  <a:spcPct val="100000"/>
                </a:lnSpc>
                <a:spcBef>
                  <a:spcPts val="600"/>
                </a:spcBef>
                <a:spcAft>
                  <a:spcPts val="300"/>
                </a:spcAft>
                <a:buClrTx/>
                <a:buSzTx/>
                <a:buFont typeface="Arial" panose="020B0604020202020204" pitchFamily="34" charset="0"/>
                <a:buChar char="•"/>
                <a:tabLst/>
                <a:defRPr/>
              </a:pP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获原研进口转本地化生产的</a:t>
              </a:r>
              <a:r>
                <a:rPr kumimoji="0" lang="zh-CN" altLang="en-US" sz="1400" b="1" i="0" u="none" strike="noStrike" kern="1200" cap="none" spc="0" normalizeH="0" baseline="0" noProof="0" dirty="0">
                  <a:ln>
                    <a:noFill/>
                  </a:ln>
                  <a:solidFill>
                    <a:srgbClr val="C00000"/>
                  </a:solidFill>
                  <a:effectLst/>
                  <a:uLnTx/>
                  <a:uFillTx/>
                  <a:latin typeface="Arial"/>
                  <a:ea typeface="微软雅黑"/>
                  <a:cs typeface="+mn-ea"/>
                  <a:sym typeface="+mn-lt"/>
                </a:rPr>
                <a:t>优先审评</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资质</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a:t>
              </a:r>
              <a:r>
                <a:rPr kumimoji="0" lang="en-US" altLang="zh-CN"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4</a:t>
              </a:r>
              <a:r>
                <a:rPr kumimoji="0" lang="zh-CN" altLang="en-US" sz="12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类，为</a:t>
              </a:r>
              <a:r>
                <a:rPr kumimoji="0" lang="zh-CN" altLang="en-US" sz="1200" b="0" i="0" u="none" strike="noStrike" kern="0" cap="none" spc="0" normalizeH="0" baseline="0" noProof="0" dirty="0">
                  <a:ln>
                    <a:noFill/>
                  </a:ln>
                  <a:solidFill>
                    <a:srgbClr val="E7E6E6">
                      <a:lumMod val="10000"/>
                    </a:srgbClr>
                  </a:solidFill>
                  <a:effectLst/>
                  <a:uLnTx/>
                  <a:uFillTx/>
                  <a:latin typeface="Arial"/>
                  <a:ea typeface="微软雅黑"/>
                  <a:cs typeface="+mn-ea"/>
                  <a:sym typeface="+mn-lt"/>
                </a:rPr>
                <a:t>原研</a:t>
              </a:r>
              <a:r>
                <a:rPr kumimoji="0" lang="en-US" altLang="zh-CN" sz="1200" b="0" i="0" u="none" strike="noStrike" kern="0" cap="none" spc="0" normalizeH="0" baseline="0" noProof="0" dirty="0">
                  <a:ln>
                    <a:noFill/>
                  </a:ln>
                  <a:solidFill>
                    <a:srgbClr val="E7E6E6">
                      <a:lumMod val="10000"/>
                    </a:srgbClr>
                  </a:solidFill>
                  <a:effectLst/>
                  <a:uLnTx/>
                  <a:uFillTx/>
                  <a:latin typeface="Arial"/>
                  <a:ea typeface="微软雅黑"/>
                  <a:cs typeface="+mn-ea"/>
                  <a:sym typeface="+mn-lt"/>
                </a:rPr>
                <a:t>5.1</a:t>
              </a:r>
              <a:r>
                <a:rPr kumimoji="0" lang="zh-CN" altLang="en-US" sz="1200" b="0" i="0" u="none" strike="noStrike" kern="0" cap="none" spc="0" normalizeH="0" baseline="0" noProof="0" dirty="0">
                  <a:ln>
                    <a:noFill/>
                  </a:ln>
                  <a:solidFill>
                    <a:srgbClr val="E7E6E6">
                      <a:lumMod val="10000"/>
                    </a:srgbClr>
                  </a:solidFill>
                  <a:effectLst/>
                  <a:uLnTx/>
                  <a:uFillTx/>
                  <a:latin typeface="Arial"/>
                  <a:ea typeface="微软雅黑"/>
                  <a:cs typeface="+mn-ea"/>
                  <a:sym typeface="+mn-lt"/>
                </a:rPr>
                <a:t>类进口转本地化生产）</a:t>
              </a:r>
              <a:endParaRPr kumimoji="0" lang="en-US" altLang="zh-CN" sz="1400" b="0" i="0" u="none" strike="noStrike" kern="0" cap="none" spc="0" normalizeH="0" baseline="0" noProof="0" dirty="0">
                <a:ln>
                  <a:noFill/>
                </a:ln>
                <a:solidFill>
                  <a:srgbClr val="E7E6E6">
                    <a:lumMod val="10000"/>
                  </a:srgbClr>
                </a:solidFill>
                <a:effectLst/>
                <a:uLnTx/>
                <a:uFillTx/>
                <a:latin typeface="Arial"/>
                <a:ea typeface="微软雅黑"/>
                <a:cs typeface="+mn-ea"/>
                <a:sym typeface="+mn-lt"/>
              </a:endParaRPr>
            </a:p>
          </p:txBody>
        </p:sp>
        <p:sp>
          <p:nvSpPr>
            <p:cNvPr id="23" name="Rectangle: Rounded Corners 4">
              <a:extLst>
                <a:ext uri="{FF2B5EF4-FFF2-40B4-BE49-F238E27FC236}">
                  <a16:creationId xmlns:a16="http://schemas.microsoft.com/office/drawing/2014/main" id="{ABB94CC6-0A56-6AD4-355C-C9BFBD5A86E0}"/>
                </a:ext>
              </a:extLst>
            </p:cNvPr>
            <p:cNvSpPr/>
            <p:nvPr/>
          </p:nvSpPr>
          <p:spPr>
            <a:xfrm>
              <a:off x="956112" y="4115906"/>
              <a:ext cx="10872440" cy="1116184"/>
            </a:xfrm>
            <a:prstGeom prst="roundRect">
              <a:avLst/>
            </a:prstGeom>
            <a:noFill/>
            <a:ln w="12700" cap="flat" cmpd="sng" algn="ctr">
              <a:solidFill>
                <a:srgbClr val="6FA287"/>
              </a:solidFill>
              <a:prstDash val="sysDash"/>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微软雅黑"/>
                <a:cs typeface="+mn-ea"/>
                <a:sym typeface="+mn-lt"/>
              </a:endParaRPr>
            </a:p>
          </p:txBody>
        </p:sp>
      </p:grpSp>
      <p:grpSp>
        <p:nvGrpSpPr>
          <p:cNvPr id="24" name="Group 10">
            <a:extLst>
              <a:ext uri="{FF2B5EF4-FFF2-40B4-BE49-F238E27FC236}">
                <a16:creationId xmlns:a16="http://schemas.microsoft.com/office/drawing/2014/main" id="{2CC84D8E-3C06-9C5A-440D-2615FB2931CA}"/>
              </a:ext>
            </a:extLst>
          </p:cNvPr>
          <p:cNvGrpSpPr/>
          <p:nvPr/>
        </p:nvGrpSpPr>
        <p:grpSpPr>
          <a:xfrm>
            <a:off x="2043393" y="1857238"/>
            <a:ext cx="263236" cy="259774"/>
            <a:chOff x="120021" y="1324468"/>
            <a:chExt cx="263236" cy="259774"/>
          </a:xfrm>
        </p:grpSpPr>
        <p:sp>
          <p:nvSpPr>
            <p:cNvPr id="25" name="Arrow: Chevron 43">
              <a:extLst>
                <a:ext uri="{FF2B5EF4-FFF2-40B4-BE49-F238E27FC236}">
                  <a16:creationId xmlns:a16="http://schemas.microsoft.com/office/drawing/2014/main" id="{0DE5CE97-AD52-C19D-48E8-3C77759021A7}"/>
                </a:ext>
              </a:extLst>
            </p:cNvPr>
            <p:cNvSpPr/>
            <p:nvPr/>
          </p:nvSpPr>
          <p:spPr>
            <a:xfrm>
              <a:off x="120021" y="1324469"/>
              <a:ext cx="155863" cy="259773"/>
            </a:xfrm>
            <a:prstGeom prst="chevron">
              <a:avLst/>
            </a:prstGeom>
            <a:solidFill>
              <a:srgbClr val="FFFFFF">
                <a:lumMod val="85000"/>
              </a:srgb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333F48"/>
                </a:solidFill>
                <a:effectLst/>
                <a:uLnTx/>
                <a:uFillTx/>
                <a:latin typeface="Arial"/>
                <a:ea typeface="微软雅黑"/>
                <a:cs typeface="+mn-ea"/>
                <a:sym typeface="+mn-lt"/>
              </a:endParaRPr>
            </a:p>
          </p:txBody>
        </p:sp>
        <p:sp>
          <p:nvSpPr>
            <p:cNvPr id="26" name="Arrow: Chevron 44">
              <a:extLst>
                <a:ext uri="{FF2B5EF4-FFF2-40B4-BE49-F238E27FC236}">
                  <a16:creationId xmlns:a16="http://schemas.microsoft.com/office/drawing/2014/main" id="{8C9AD358-84C6-5DE8-33B6-CF067A06CE57}"/>
                </a:ext>
              </a:extLst>
            </p:cNvPr>
            <p:cNvSpPr/>
            <p:nvPr/>
          </p:nvSpPr>
          <p:spPr>
            <a:xfrm>
              <a:off x="227394" y="1324468"/>
              <a:ext cx="155863" cy="259773"/>
            </a:xfrm>
            <a:prstGeom prst="chevron">
              <a:avLst/>
            </a:prstGeom>
            <a:solidFill>
              <a:srgbClr val="FFFFFF">
                <a:lumMod val="85000"/>
              </a:srgb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333F48"/>
                </a:solidFill>
                <a:effectLst/>
                <a:uLnTx/>
                <a:uFillTx/>
                <a:latin typeface="Arial"/>
                <a:ea typeface="微软雅黑"/>
                <a:cs typeface="+mn-ea"/>
                <a:sym typeface="+mn-lt"/>
              </a:endParaRPr>
            </a:p>
          </p:txBody>
        </p:sp>
      </p:grpSp>
      <p:cxnSp>
        <p:nvCxnSpPr>
          <p:cNvPr id="49" name="Straight Connector 153">
            <a:extLst>
              <a:ext uri="{FF2B5EF4-FFF2-40B4-BE49-F238E27FC236}">
                <a16:creationId xmlns:a16="http://schemas.microsoft.com/office/drawing/2014/main" id="{1F14C3B2-1855-D5D6-1EB7-E00607F3777F}"/>
              </a:ext>
            </a:extLst>
          </p:cNvPr>
          <p:cNvCxnSpPr>
            <a:cxnSpLocks/>
          </p:cNvCxnSpPr>
          <p:nvPr/>
        </p:nvCxnSpPr>
        <p:spPr>
          <a:xfrm>
            <a:off x="6774803" y="4679324"/>
            <a:ext cx="4878750" cy="0"/>
          </a:xfrm>
          <a:prstGeom prst="line">
            <a:avLst/>
          </a:prstGeom>
          <a:ln w="1905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153">
            <a:extLst>
              <a:ext uri="{FF2B5EF4-FFF2-40B4-BE49-F238E27FC236}">
                <a16:creationId xmlns:a16="http://schemas.microsoft.com/office/drawing/2014/main" id="{BA46956A-114E-F5D9-9150-A0E2E3D25934}"/>
              </a:ext>
            </a:extLst>
          </p:cNvPr>
          <p:cNvCxnSpPr>
            <a:cxnSpLocks/>
          </p:cNvCxnSpPr>
          <p:nvPr/>
        </p:nvCxnSpPr>
        <p:spPr>
          <a:xfrm>
            <a:off x="6774803" y="5373562"/>
            <a:ext cx="4878750" cy="0"/>
          </a:xfrm>
          <a:prstGeom prst="line">
            <a:avLst/>
          </a:prstGeom>
          <a:ln w="1905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9" name="object 4">
            <a:extLst>
              <a:ext uri="{FF2B5EF4-FFF2-40B4-BE49-F238E27FC236}">
                <a16:creationId xmlns:a16="http://schemas.microsoft.com/office/drawing/2014/main" id="{3DD2BB1C-769A-827A-E644-3C30D65F2424}"/>
              </a:ext>
            </a:extLst>
          </p:cNvPr>
          <p:cNvSpPr/>
          <p:nvPr/>
        </p:nvSpPr>
        <p:spPr>
          <a:xfrm>
            <a:off x="11761966" y="6474715"/>
            <a:ext cx="306821" cy="310467"/>
          </a:xfrm>
          <a:custGeom>
            <a:avLst/>
            <a:gdLst/>
            <a:ahLst/>
            <a:cxnLst/>
            <a:rect l="l" t="t" r="r" b="b"/>
            <a:pathLst>
              <a:path w="374015" h="378459">
                <a:moveTo>
                  <a:pt x="0" y="378374"/>
                </a:moveTo>
                <a:lnTo>
                  <a:pt x="0" y="189187"/>
                </a:lnTo>
                <a:lnTo>
                  <a:pt x="6703" y="138834"/>
                </a:lnTo>
                <a:lnTo>
                  <a:pt x="25613" y="93624"/>
                </a:lnTo>
                <a:lnTo>
                  <a:pt x="54929" y="55347"/>
                </a:lnTo>
                <a:lnTo>
                  <a:pt x="92849" y="25791"/>
                </a:lnTo>
                <a:lnTo>
                  <a:pt x="137572" y="6746"/>
                </a:lnTo>
                <a:lnTo>
                  <a:pt x="187299" y="0"/>
                </a:lnTo>
                <a:lnTo>
                  <a:pt x="236966" y="6801"/>
                </a:lnTo>
                <a:lnTo>
                  <a:pt x="281541" y="25970"/>
                </a:lnTo>
                <a:lnTo>
                  <a:pt x="319269" y="55649"/>
                </a:lnTo>
                <a:lnTo>
                  <a:pt x="348392" y="93982"/>
                </a:lnTo>
                <a:lnTo>
                  <a:pt x="367154" y="139113"/>
                </a:lnTo>
                <a:lnTo>
                  <a:pt x="373798" y="189187"/>
                </a:lnTo>
                <a:lnTo>
                  <a:pt x="367154" y="239204"/>
                </a:lnTo>
                <a:lnTo>
                  <a:pt x="348392" y="284213"/>
                </a:lnTo>
                <a:lnTo>
                  <a:pt x="319269" y="322423"/>
                </a:lnTo>
                <a:lnTo>
                  <a:pt x="281541" y="352046"/>
                </a:lnTo>
                <a:lnTo>
                  <a:pt x="236966" y="371292"/>
                </a:lnTo>
                <a:lnTo>
                  <a:pt x="187299" y="378374"/>
                </a:lnTo>
                <a:lnTo>
                  <a:pt x="0" y="378374"/>
                </a:lnTo>
                <a:close/>
              </a:path>
            </a:pathLst>
          </a:custGeom>
          <a:noFill/>
        </p:spPr>
        <p:txBody>
          <a:bodyPr wrap="square"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2B3A42"/>
                </a:solidFill>
                <a:latin typeface="Arial"/>
                <a:ea typeface="微软雅黑"/>
                <a:cs typeface="+mn-ea"/>
                <a:sym typeface="+mn-lt"/>
              </a:rPr>
              <a:t>4</a:t>
            </a:r>
            <a:endParaRPr kumimoji="0" sz="1200" b="1" i="0" u="none" strike="noStrike" kern="1200" cap="none" spc="0" normalizeH="0" baseline="0" noProof="0" dirty="0">
              <a:ln>
                <a:noFill/>
              </a:ln>
              <a:solidFill>
                <a:srgbClr val="2B3A42"/>
              </a:solidFill>
              <a:effectLst/>
              <a:uLnTx/>
              <a:uFillTx/>
              <a:latin typeface="Arial"/>
              <a:ea typeface="微软雅黑"/>
              <a:cs typeface="+mn-ea"/>
              <a:sym typeface="+mn-lt"/>
            </a:endParaRPr>
          </a:p>
        </p:txBody>
      </p:sp>
    </p:spTree>
    <p:extLst>
      <p:ext uri="{BB962C8B-B14F-4D97-AF65-F5344CB8AC3E}">
        <p14:creationId xmlns:p14="http://schemas.microsoft.com/office/powerpoint/2010/main" val="1695400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3C8D44-8AFF-4999-0FED-DD2E8E1C3D4C}"/>
            </a:ext>
          </a:extLst>
        </p:cNvPr>
        <p:cNvGrpSpPr/>
        <p:nvPr/>
      </p:nvGrpSpPr>
      <p:grpSpPr>
        <a:xfrm>
          <a:off x="0" y="0"/>
          <a:ext cx="0" cy="0"/>
          <a:chOff x="0" y="0"/>
          <a:chExt cx="0" cy="0"/>
        </a:xfrm>
      </p:grpSpPr>
      <p:grpSp>
        <p:nvGrpSpPr>
          <p:cNvPr id="31" name="组合 30">
            <a:extLst>
              <a:ext uri="{FF2B5EF4-FFF2-40B4-BE49-F238E27FC236}">
                <a16:creationId xmlns:a16="http://schemas.microsoft.com/office/drawing/2014/main" id="{A950C06E-BEA1-2B77-72ED-D9D6157F42F7}"/>
              </a:ext>
            </a:extLst>
          </p:cNvPr>
          <p:cNvGrpSpPr/>
          <p:nvPr/>
        </p:nvGrpSpPr>
        <p:grpSpPr>
          <a:xfrm>
            <a:off x="6066782" y="1517538"/>
            <a:ext cx="1949617" cy="3534168"/>
            <a:chOff x="6066782" y="1535826"/>
            <a:chExt cx="1949617" cy="3534168"/>
          </a:xfrm>
        </p:grpSpPr>
        <p:sp>
          <p:nvSpPr>
            <p:cNvPr id="30" name="Rectangle 3">
              <a:extLst>
                <a:ext uri="{FF2B5EF4-FFF2-40B4-BE49-F238E27FC236}">
                  <a16:creationId xmlns:a16="http://schemas.microsoft.com/office/drawing/2014/main" id="{1AD2EC59-BC6A-EACF-575B-A4AEB22395BC}"/>
                </a:ext>
              </a:extLst>
            </p:cNvPr>
            <p:cNvSpPr/>
            <p:nvPr/>
          </p:nvSpPr>
          <p:spPr>
            <a:xfrm>
              <a:off x="6096000" y="3917347"/>
              <a:ext cx="1920399" cy="1152647"/>
            </a:xfrm>
            <a:prstGeom prst="roundRect">
              <a:avLst/>
            </a:prstGeom>
            <a:no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p:txBody>
        </p:sp>
        <p:sp>
          <p:nvSpPr>
            <p:cNvPr id="29" name="Rectangle 3">
              <a:extLst>
                <a:ext uri="{FF2B5EF4-FFF2-40B4-BE49-F238E27FC236}">
                  <a16:creationId xmlns:a16="http://schemas.microsoft.com/office/drawing/2014/main" id="{45CFDC15-90E9-1444-80D1-6BEB41E7195D}"/>
                </a:ext>
              </a:extLst>
            </p:cNvPr>
            <p:cNvSpPr/>
            <p:nvPr/>
          </p:nvSpPr>
          <p:spPr>
            <a:xfrm>
              <a:off x="6081391" y="2727614"/>
              <a:ext cx="1920399" cy="1152647"/>
            </a:xfrm>
            <a:prstGeom prst="roundRect">
              <a:avLst/>
            </a:prstGeom>
            <a:no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p:txBody>
        </p:sp>
        <p:sp>
          <p:nvSpPr>
            <p:cNvPr id="18" name="Rectangle 3">
              <a:extLst>
                <a:ext uri="{FF2B5EF4-FFF2-40B4-BE49-F238E27FC236}">
                  <a16:creationId xmlns:a16="http://schemas.microsoft.com/office/drawing/2014/main" id="{FD2C0112-DE81-00C7-4EE2-81D2D53C1739}"/>
                </a:ext>
              </a:extLst>
            </p:cNvPr>
            <p:cNvSpPr/>
            <p:nvPr/>
          </p:nvSpPr>
          <p:spPr>
            <a:xfrm>
              <a:off x="6066782" y="1535826"/>
              <a:ext cx="1935008" cy="1152647"/>
            </a:xfrm>
            <a:prstGeom prst="roundRect">
              <a:avLst/>
            </a:prstGeom>
            <a:no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p:txBody>
        </p:sp>
      </p:grpSp>
      <p:graphicFrame>
        <p:nvGraphicFramePr>
          <p:cNvPr id="40" name="think-cell data - do not delete" hidden="1">
            <a:extLst>
              <a:ext uri="{FF2B5EF4-FFF2-40B4-BE49-F238E27FC236}">
                <a16:creationId xmlns:a16="http://schemas.microsoft.com/office/drawing/2014/main" id="{8321592C-369B-BF44-CD04-E5D411CE72B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26" imgH="428" progId="TCLayout.ActiveDocument.1">
                  <p:embed/>
                </p:oleObj>
              </mc:Choice>
              <mc:Fallback>
                <p:oleObj name="think-cell Slide" r:id="rId5" imgW="426" imgH="428" progId="TCLayout.ActiveDocument.1">
                  <p:embed/>
                  <p:pic>
                    <p:nvPicPr>
                      <p:cNvPr id="40" name="think-cell data - do not delete" hidden="1">
                        <a:extLst>
                          <a:ext uri="{FF2B5EF4-FFF2-40B4-BE49-F238E27FC236}">
                            <a16:creationId xmlns:a16="http://schemas.microsoft.com/office/drawing/2014/main" id="{8321592C-369B-BF44-CD04-E5D411CE72B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133" name="Table 132">
            <a:extLst>
              <a:ext uri="{FF2B5EF4-FFF2-40B4-BE49-F238E27FC236}">
                <a16:creationId xmlns:a16="http://schemas.microsoft.com/office/drawing/2014/main" id="{A3D46557-F6F2-95FD-7F58-BBFDAD7914C0}"/>
              </a:ext>
            </a:extLst>
          </p:cNvPr>
          <p:cNvGraphicFramePr>
            <a:graphicFrameLocks noGrp="1"/>
          </p:cNvGraphicFramePr>
          <p:nvPr/>
        </p:nvGraphicFramePr>
        <p:xfrm>
          <a:off x="8107937" y="1237400"/>
          <a:ext cx="3203316" cy="3833433"/>
        </p:xfrm>
        <a:graphic>
          <a:graphicData uri="http://schemas.openxmlformats.org/drawingml/2006/table">
            <a:tbl>
              <a:tblPr firstRow="1" bandRow="1">
                <a:tableStyleId>{5C22544A-7EE6-4342-B048-85BDC9FD1C3A}</a:tableStyleId>
              </a:tblPr>
              <a:tblGrid>
                <a:gridCol w="1601658">
                  <a:extLst>
                    <a:ext uri="{9D8B030D-6E8A-4147-A177-3AD203B41FA5}">
                      <a16:colId xmlns:a16="http://schemas.microsoft.com/office/drawing/2014/main" val="3974968910"/>
                    </a:ext>
                  </a:extLst>
                </a:gridCol>
                <a:gridCol w="1601658">
                  <a:extLst>
                    <a:ext uri="{9D8B030D-6E8A-4147-A177-3AD203B41FA5}">
                      <a16:colId xmlns:a16="http://schemas.microsoft.com/office/drawing/2014/main" val="421109648"/>
                    </a:ext>
                  </a:extLst>
                </a:gridCol>
              </a:tblGrid>
              <a:tr h="299793">
                <a:tc>
                  <a:txBody>
                    <a:bodyPr/>
                    <a:lstStyle/>
                    <a:p>
                      <a:pPr algn="ctr">
                        <a:lnSpc>
                          <a:spcPts val="1200"/>
                        </a:lnSpc>
                      </a:pPr>
                      <a:r>
                        <a:rPr lang="zh-CN" altLang="en-US" sz="1400">
                          <a:solidFill>
                            <a:schemeClr val="bg2">
                              <a:lumMod val="10000"/>
                            </a:schemeClr>
                          </a:solidFill>
                          <a:latin typeface="+mn-lt"/>
                          <a:ea typeface="+mn-ea"/>
                          <a:cs typeface="+mn-ea"/>
                          <a:sym typeface="+mn-lt"/>
                        </a:rPr>
                        <a:t>来法莫林</a:t>
                      </a:r>
                      <a:endParaRPr lang="en-US" sz="1400">
                        <a:solidFill>
                          <a:schemeClr val="bg2">
                            <a:lumMod val="10000"/>
                          </a:schemeClr>
                        </a:solidFill>
                        <a:latin typeface="+mn-lt"/>
                        <a:ea typeface="+mn-ea"/>
                        <a:cs typeface="+mn-ea"/>
                        <a:sym typeface="+mn-lt"/>
                      </a:endParaRPr>
                    </a:p>
                  </a:txBody>
                  <a:tcPr anchor="ct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ts val="1200"/>
                        </a:lnSpc>
                      </a:pPr>
                      <a:r>
                        <a:rPr lang="zh-CN" altLang="en-US" sz="1400">
                          <a:solidFill>
                            <a:schemeClr val="bg2">
                              <a:lumMod val="10000"/>
                            </a:schemeClr>
                          </a:solidFill>
                          <a:latin typeface="+mn-lt"/>
                          <a:ea typeface="+mn-ea"/>
                          <a:cs typeface="+mn-ea"/>
                          <a:sym typeface="+mn-lt"/>
                        </a:rPr>
                        <a:t>奥马环素</a:t>
                      </a:r>
                      <a:endParaRPr lang="en-US" sz="1400">
                        <a:solidFill>
                          <a:schemeClr val="bg2">
                            <a:lumMod val="10000"/>
                          </a:schemeClr>
                        </a:solidFill>
                        <a:latin typeface="+mn-lt"/>
                        <a:ea typeface="+mn-ea"/>
                        <a:cs typeface="+mn-ea"/>
                        <a:sym typeface="+mn-lt"/>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082429145"/>
                  </a:ext>
                </a:extLst>
              </a:tr>
              <a:tr h="1146472">
                <a:tc>
                  <a:txBody>
                    <a:bodyPr/>
                    <a:lstStyle/>
                    <a:p>
                      <a:pPr>
                        <a:lnSpc>
                          <a:spcPts val="1500"/>
                        </a:lnSpc>
                      </a:pPr>
                      <a:endParaRPr lang="en-US">
                        <a:latin typeface="+mn-lt"/>
                        <a:ea typeface="+mn-ea"/>
                        <a:cs typeface="+mn-ea"/>
                        <a:sym typeface="+mn-lt"/>
                      </a:endParaRP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nSpc>
                          <a:spcPts val="1500"/>
                        </a:lnSpc>
                      </a:pPr>
                      <a:endParaRPr lang="en-US">
                        <a:latin typeface="+mn-lt"/>
                        <a:ea typeface="+mn-ea"/>
                        <a:cs typeface="+mn-ea"/>
                        <a:sym typeface="+mn-lt"/>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2F2F2">
                        <a:alpha val="50000"/>
                      </a:srgbClr>
                    </a:solidFill>
                  </a:tcPr>
                </a:tc>
                <a:extLst>
                  <a:ext uri="{0D108BD9-81ED-4DB2-BD59-A6C34878D82A}">
                    <a16:rowId xmlns:a16="http://schemas.microsoft.com/office/drawing/2014/main" val="3461163137"/>
                  </a:ext>
                </a:extLst>
              </a:tr>
              <a:tr h="1193584">
                <a:tc>
                  <a:txBody>
                    <a:bodyPr/>
                    <a:lstStyle/>
                    <a:p>
                      <a:pPr>
                        <a:lnSpc>
                          <a:spcPts val="1500"/>
                        </a:lnSpc>
                      </a:pPr>
                      <a:endParaRPr lang="en-US">
                        <a:latin typeface="+mn-lt"/>
                        <a:ea typeface="+mn-ea"/>
                        <a:cs typeface="+mn-ea"/>
                        <a:sym typeface="+mn-lt"/>
                      </a:endParaRP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nSpc>
                          <a:spcPts val="1500"/>
                        </a:lnSpc>
                      </a:pPr>
                      <a:endParaRPr lang="en-US">
                        <a:latin typeface="+mn-lt"/>
                        <a:ea typeface="+mn-ea"/>
                        <a:cs typeface="+mn-ea"/>
                        <a:sym typeface="+mn-lt"/>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2F2F2">
                        <a:alpha val="50000"/>
                      </a:srgbClr>
                    </a:solidFill>
                  </a:tcPr>
                </a:tc>
                <a:extLst>
                  <a:ext uri="{0D108BD9-81ED-4DB2-BD59-A6C34878D82A}">
                    <a16:rowId xmlns:a16="http://schemas.microsoft.com/office/drawing/2014/main" val="2768649521"/>
                  </a:ext>
                </a:extLst>
              </a:tr>
              <a:tr h="1193584">
                <a:tc>
                  <a:txBody>
                    <a:bodyPr/>
                    <a:lstStyle/>
                    <a:p>
                      <a:pPr>
                        <a:lnSpc>
                          <a:spcPts val="1500"/>
                        </a:lnSpc>
                      </a:pPr>
                      <a:endParaRPr lang="en-US">
                        <a:latin typeface="+mn-lt"/>
                        <a:ea typeface="+mn-ea"/>
                        <a:cs typeface="+mn-ea"/>
                        <a:sym typeface="+mn-lt"/>
                      </a:endParaRPr>
                    </a:p>
                  </a:txBody>
                  <a:tcPr>
                    <a:lnL w="12700"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nSpc>
                          <a:spcPts val="1500"/>
                        </a:lnSpc>
                      </a:pPr>
                      <a:endParaRPr lang="en-US">
                        <a:latin typeface="+mn-lt"/>
                        <a:ea typeface="+mn-ea"/>
                        <a:cs typeface="+mn-ea"/>
                        <a:sym typeface="+mn-lt"/>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2F2F2">
                        <a:alpha val="50000"/>
                      </a:srgbClr>
                    </a:solidFill>
                  </a:tcPr>
                </a:tc>
                <a:extLst>
                  <a:ext uri="{0D108BD9-81ED-4DB2-BD59-A6C34878D82A}">
                    <a16:rowId xmlns:a16="http://schemas.microsoft.com/office/drawing/2014/main" val="1731936097"/>
                  </a:ext>
                </a:extLst>
              </a:tr>
            </a:tbl>
          </a:graphicData>
        </a:graphic>
      </p:graphicFrame>
      <p:sp>
        <p:nvSpPr>
          <p:cNvPr id="3" name="Title 2">
            <a:extLst>
              <a:ext uri="{FF2B5EF4-FFF2-40B4-BE49-F238E27FC236}">
                <a16:creationId xmlns:a16="http://schemas.microsoft.com/office/drawing/2014/main" id="{C5AC1985-649E-A9DD-F572-B1C3FC21BA22}"/>
              </a:ext>
            </a:extLst>
          </p:cNvPr>
          <p:cNvSpPr>
            <a:spLocks noGrp="1"/>
          </p:cNvSpPr>
          <p:nvPr>
            <p:ph type="title"/>
          </p:nvPr>
        </p:nvSpPr>
        <p:spPr>
          <a:xfrm>
            <a:off x="663851" y="277660"/>
            <a:ext cx="11003883" cy="768263"/>
          </a:xfrm>
        </p:spPr>
        <p:txBody>
          <a:bodyPr vert="horz"/>
          <a:lstStyle/>
          <a:p>
            <a:r>
              <a:rPr kumimoji="0" lang="zh-CN" altLang="en-US" sz="2400" i="0" u="none" strike="noStrike" cap="none" spc="0" normalizeH="0" baseline="0" noProof="0">
                <a:ln>
                  <a:noFill/>
                </a:ln>
                <a:effectLst/>
                <a:uLnTx/>
                <a:uFillTx/>
                <a:latin typeface="+mn-lt"/>
                <a:ea typeface="+mn-ea"/>
                <a:cs typeface="+mn-ea"/>
                <a:sym typeface="+mn-lt"/>
              </a:rPr>
              <a:t>抗菌谱广</a:t>
            </a:r>
            <a:r>
              <a:rPr lang="zh-CN" altLang="en-US" sz="2400" b="1" kern="1200">
                <a:latin typeface="+mn-lt"/>
                <a:ea typeface="+mn-ea"/>
                <a:cs typeface="+mn-ea"/>
                <a:sym typeface="+mn-lt"/>
              </a:rPr>
              <a:t>，抗菌</a:t>
            </a:r>
            <a:r>
              <a:rPr lang="zh-CN" altLang="en-US" sz="2400" b="1" kern="1200">
                <a:solidFill>
                  <a:srgbClr val="C00000"/>
                </a:solidFill>
                <a:latin typeface="+mn-lt"/>
                <a:ea typeface="+mn-ea"/>
                <a:cs typeface="+mn-ea"/>
                <a:sym typeface="+mn-lt"/>
              </a:rPr>
              <a:t>活性强</a:t>
            </a:r>
            <a:r>
              <a:rPr lang="zh-CN" altLang="en-US" sz="2400" kern="1200" noProof="0">
                <a:latin typeface="+mn-lt"/>
                <a:ea typeface="+mn-ea"/>
                <a:cs typeface="+mn-ea"/>
                <a:sym typeface="+mn-lt"/>
              </a:rPr>
              <a:t>，肺组织</a:t>
            </a:r>
            <a:r>
              <a:rPr lang="zh-CN" altLang="en-US" sz="2400">
                <a:solidFill>
                  <a:srgbClr val="C00000"/>
                </a:solidFill>
                <a:latin typeface="+mn-lt"/>
                <a:ea typeface="+mn-ea"/>
                <a:cs typeface="+mn-ea"/>
                <a:sym typeface="+mn-lt"/>
              </a:rPr>
              <a:t>高穿透</a:t>
            </a:r>
            <a:r>
              <a:rPr lang="zh-CN" altLang="en-US" sz="2400" kern="1200" noProof="0">
                <a:latin typeface="+mn-lt"/>
                <a:ea typeface="+mn-ea"/>
                <a:cs typeface="+mn-ea"/>
                <a:sym typeface="+mn-lt"/>
              </a:rPr>
              <a:t>，</a:t>
            </a:r>
            <a:r>
              <a:rPr lang="zh-CN" altLang="en-US" sz="2400">
                <a:solidFill>
                  <a:srgbClr val="C00000"/>
                </a:solidFill>
                <a:latin typeface="+mn-lt"/>
                <a:ea typeface="+mn-ea"/>
                <a:cs typeface="+mn-ea"/>
                <a:sym typeface="+mn-lt"/>
              </a:rPr>
              <a:t>起效快</a:t>
            </a:r>
            <a:endParaRPr lang="en-US" sz="2400">
              <a:solidFill>
                <a:srgbClr val="C00000"/>
              </a:solidFill>
              <a:latin typeface="+mn-lt"/>
              <a:ea typeface="+mn-ea"/>
              <a:cs typeface="+mn-ea"/>
              <a:sym typeface="+mn-lt"/>
            </a:endParaRPr>
          </a:p>
        </p:txBody>
      </p:sp>
      <p:sp>
        <p:nvSpPr>
          <p:cNvPr id="5" name="文本框 4">
            <a:extLst>
              <a:ext uri="{FF2B5EF4-FFF2-40B4-BE49-F238E27FC236}">
                <a16:creationId xmlns:a16="http://schemas.microsoft.com/office/drawing/2014/main" id="{61AD32C9-BB3B-5292-0472-3EBF715A0FF3}"/>
              </a:ext>
            </a:extLst>
          </p:cNvPr>
          <p:cNvSpPr txBox="1"/>
          <p:nvPr/>
        </p:nvSpPr>
        <p:spPr>
          <a:xfrm>
            <a:off x="36575" y="33106"/>
            <a:ext cx="62727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a:ln>
                  <a:noFill/>
                </a:ln>
                <a:solidFill>
                  <a:prstClr val="white"/>
                </a:solidFill>
                <a:effectLst/>
                <a:uLnTx/>
                <a:uFillTx/>
                <a:latin typeface="Arial"/>
                <a:ea typeface="微软雅黑"/>
                <a:cs typeface="+mn-ea"/>
                <a:sym typeface="+mn-lt"/>
              </a:rPr>
              <a:t>有效性</a:t>
            </a:r>
            <a:endParaRPr kumimoji="0" lang="en-US" sz="2000" b="1" i="0" u="none" strike="noStrike" kern="1200" cap="none" spc="0" normalizeH="0" baseline="0" noProof="0">
              <a:ln>
                <a:noFill/>
              </a:ln>
              <a:solidFill>
                <a:prstClr val="white"/>
              </a:solidFill>
              <a:effectLst/>
              <a:uLnTx/>
              <a:uFillTx/>
              <a:latin typeface="Arial"/>
              <a:ea typeface="微软雅黑"/>
              <a:cs typeface="+mn-ea"/>
              <a:sym typeface="+mn-lt"/>
            </a:endParaRPr>
          </a:p>
        </p:txBody>
      </p:sp>
      <p:grpSp>
        <p:nvGrpSpPr>
          <p:cNvPr id="22" name="组合 21">
            <a:extLst>
              <a:ext uri="{FF2B5EF4-FFF2-40B4-BE49-F238E27FC236}">
                <a16:creationId xmlns:a16="http://schemas.microsoft.com/office/drawing/2014/main" id="{CE89563D-26DC-711E-B0A1-9FB82A2F368A}"/>
              </a:ext>
            </a:extLst>
          </p:cNvPr>
          <p:cNvGrpSpPr/>
          <p:nvPr/>
        </p:nvGrpSpPr>
        <p:grpSpPr>
          <a:xfrm>
            <a:off x="6454437" y="1568665"/>
            <a:ext cx="4488083" cy="1060952"/>
            <a:chOff x="4871305" y="2819778"/>
            <a:chExt cx="4488083" cy="1060952"/>
          </a:xfrm>
        </p:grpSpPr>
        <p:sp>
          <p:nvSpPr>
            <p:cNvPr id="56" name="TextBox 100">
              <a:extLst>
                <a:ext uri="{FF2B5EF4-FFF2-40B4-BE49-F238E27FC236}">
                  <a16:creationId xmlns:a16="http://schemas.microsoft.com/office/drawing/2014/main" id="{0B7C5111-CF28-37D5-743E-6A2AB190F264}"/>
                </a:ext>
              </a:extLst>
            </p:cNvPr>
            <p:cNvSpPr txBox="1"/>
            <p:nvPr/>
          </p:nvSpPr>
          <p:spPr>
            <a:xfrm>
              <a:off x="7841738" y="3369208"/>
              <a:ext cx="568325" cy="369888"/>
            </a:xfrm>
            <a:prstGeom prst="rect">
              <a:avLst/>
            </a:prstGeom>
            <a:noFill/>
          </p:spPr>
          <p:txBody>
            <a:bodyPr wrap="square">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zh-CN" sz="1800" b="1" i="1" u="none" strike="noStrike" kern="1200" cap="none" spc="0" normalizeH="0" baseline="0" noProof="0">
                  <a:ln>
                    <a:noFill/>
                  </a:ln>
                  <a:solidFill>
                    <a:srgbClr val="4BA892"/>
                  </a:solidFill>
                  <a:effectLst>
                    <a:outerShdw blurRad="50800" dist="38100" dir="2700000" algn="tl" rotWithShape="0">
                      <a:srgbClr val="1F497D">
                        <a:alpha val="40000"/>
                      </a:srgbClr>
                    </a:outerShdw>
                  </a:effectLst>
                  <a:uLnTx/>
                  <a:uFillTx/>
                  <a:latin typeface="Arial"/>
                  <a:ea typeface="微软雅黑"/>
                  <a:cs typeface="+mn-ea"/>
                  <a:sym typeface="+mn-lt"/>
                </a:rPr>
                <a:t>VS.</a:t>
              </a:r>
              <a:endParaRPr kumimoji="0" lang="zh-CN" altLang="en-US" sz="1800" b="0" i="1" u="none" strike="noStrike" kern="1200" cap="none" spc="0" normalizeH="0" baseline="0" noProof="0">
                <a:ln>
                  <a:noFill/>
                </a:ln>
                <a:solidFill>
                  <a:srgbClr val="4BA892"/>
                </a:solidFill>
                <a:effectLst/>
                <a:uLnTx/>
                <a:uFillTx/>
                <a:latin typeface="Arial"/>
                <a:ea typeface="微软雅黑"/>
                <a:cs typeface="+mn-ea"/>
                <a:sym typeface="+mn-lt"/>
              </a:endParaRPr>
            </a:p>
          </p:txBody>
        </p:sp>
        <p:grpSp>
          <p:nvGrpSpPr>
            <p:cNvPr id="77" name="组合 76">
              <a:extLst>
                <a:ext uri="{FF2B5EF4-FFF2-40B4-BE49-F238E27FC236}">
                  <a16:creationId xmlns:a16="http://schemas.microsoft.com/office/drawing/2014/main" id="{9B79515E-ABDA-552C-EA13-F73CFC89DDEE}"/>
                </a:ext>
              </a:extLst>
            </p:cNvPr>
            <p:cNvGrpSpPr/>
            <p:nvPr/>
          </p:nvGrpSpPr>
          <p:grpSpPr>
            <a:xfrm>
              <a:off x="6941627" y="3210805"/>
              <a:ext cx="730250" cy="669925"/>
              <a:chOff x="8085226" y="5304327"/>
              <a:chExt cx="900023" cy="828000"/>
            </a:xfrm>
          </p:grpSpPr>
          <p:sp>
            <p:nvSpPr>
              <p:cNvPr id="70" name="ExtraShape2">
                <a:extLst>
                  <a:ext uri="{FF2B5EF4-FFF2-40B4-BE49-F238E27FC236}">
                    <a16:creationId xmlns:a16="http://schemas.microsoft.com/office/drawing/2014/main" id="{4C404AC1-AAAF-3B8C-E39B-F1A36454C38D}"/>
                  </a:ext>
                </a:extLst>
              </p:cNvPr>
              <p:cNvSpPr/>
              <p:nvPr/>
            </p:nvSpPr>
            <p:spPr>
              <a:xfrm>
                <a:off x="8157249" y="5304327"/>
                <a:ext cx="828000" cy="828000"/>
              </a:xfrm>
              <a:prstGeom prst="donut">
                <a:avLst>
                  <a:gd name="adj" fmla="val 8235"/>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71" name="ValueShape1">
                <a:extLst>
                  <a:ext uri="{FF2B5EF4-FFF2-40B4-BE49-F238E27FC236}">
                    <a16:creationId xmlns:a16="http://schemas.microsoft.com/office/drawing/2014/main" id="{D2932F37-FAD2-9652-51D6-9E44C98F8B38}"/>
                  </a:ext>
                </a:extLst>
              </p:cNvPr>
              <p:cNvSpPr/>
              <p:nvPr/>
            </p:nvSpPr>
            <p:spPr>
              <a:xfrm>
                <a:off x="8199824" y="5311774"/>
                <a:ext cx="756240" cy="756000"/>
              </a:xfrm>
              <a:prstGeom prst="arc">
                <a:avLst>
                  <a:gd name="adj1" fmla="val 16200000"/>
                  <a:gd name="adj2" fmla="val 13854488"/>
                </a:avLst>
              </a:prstGeom>
              <a:ln w="127000" cap="rnd">
                <a:solidFill>
                  <a:schemeClr val="accent2"/>
                </a:solidFill>
                <a:roun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0" i="0" u="none" strike="noStrike" kern="1200" cap="none" spc="0" normalizeH="0" baseline="0" noProof="0">
                  <a:ln>
                    <a:noFill/>
                  </a:ln>
                  <a:solidFill>
                    <a:srgbClr val="4BA892"/>
                  </a:solidFill>
                  <a:effectLst/>
                  <a:uLnTx/>
                  <a:uFillTx/>
                  <a:latin typeface="Arial"/>
                  <a:ea typeface="微软雅黑"/>
                  <a:cs typeface="+mn-ea"/>
                  <a:sym typeface="+mn-lt"/>
                </a:endParaRPr>
              </a:p>
            </p:txBody>
          </p:sp>
          <p:sp>
            <p:nvSpPr>
              <p:cNvPr id="72" name="Rectangle 14">
                <a:extLst>
                  <a:ext uri="{FF2B5EF4-FFF2-40B4-BE49-F238E27FC236}">
                    <a16:creationId xmlns:a16="http://schemas.microsoft.com/office/drawing/2014/main" id="{65FB86E7-0B4A-1021-354E-80D49A042879}"/>
                  </a:ext>
                </a:extLst>
              </p:cNvPr>
              <p:cNvSpPr/>
              <p:nvPr/>
            </p:nvSpPr>
            <p:spPr>
              <a:xfrm>
                <a:off x="8085226" y="5536856"/>
                <a:ext cx="888945" cy="36308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1" i="1" u="none" strike="noStrike" kern="1200" cap="none" spc="0" normalizeH="0" baseline="0" noProof="0" dirty="0">
                    <a:ln>
                      <a:noFill/>
                    </a:ln>
                    <a:solidFill>
                      <a:srgbClr val="017A59"/>
                    </a:solidFill>
                    <a:effectLst/>
                    <a:uLnTx/>
                    <a:uFillTx/>
                    <a:latin typeface="Arial"/>
                    <a:ea typeface="微软雅黑"/>
                    <a:cs typeface="+mn-ea"/>
                    <a:sym typeface="+mn-lt"/>
                  </a:rPr>
                  <a:t>15</a:t>
                </a:r>
                <a:r>
                  <a:rPr kumimoji="0" lang="zh-CN" altLang="en-US" sz="1600" b="1" i="1" u="none" strike="noStrike" kern="1200" cap="none" spc="0" normalizeH="0" baseline="0" noProof="0" dirty="0">
                    <a:ln>
                      <a:noFill/>
                    </a:ln>
                    <a:solidFill>
                      <a:srgbClr val="017A59"/>
                    </a:solidFill>
                    <a:effectLst/>
                    <a:uLnTx/>
                    <a:uFillTx/>
                    <a:latin typeface="Arial"/>
                    <a:ea typeface="微软雅黑"/>
                    <a:cs typeface="+mn-ea"/>
                    <a:sym typeface="+mn-lt"/>
                  </a:rPr>
                  <a:t>倍</a:t>
                </a:r>
                <a:endParaRPr kumimoji="0" lang="en-US" altLang="zh-CN" sz="1600" b="1" i="1" u="none" strike="noStrike" kern="1200" cap="none" spc="0" normalizeH="0" baseline="0" noProof="0" dirty="0">
                  <a:ln>
                    <a:noFill/>
                  </a:ln>
                  <a:solidFill>
                    <a:srgbClr val="017A59"/>
                  </a:solidFill>
                  <a:effectLst/>
                  <a:uLnTx/>
                  <a:uFillTx/>
                  <a:latin typeface="Arial"/>
                  <a:ea typeface="微软雅黑"/>
                  <a:cs typeface="+mn-ea"/>
                  <a:sym typeface="+mn-lt"/>
                </a:endParaRPr>
              </a:p>
            </p:txBody>
          </p:sp>
        </p:grpSp>
        <p:grpSp>
          <p:nvGrpSpPr>
            <p:cNvPr id="73" name="Group 130">
              <a:extLst>
                <a:ext uri="{FF2B5EF4-FFF2-40B4-BE49-F238E27FC236}">
                  <a16:creationId xmlns:a16="http://schemas.microsoft.com/office/drawing/2014/main" id="{D2B14DE4-D506-9C97-FA67-8806EE33FE01}"/>
                </a:ext>
              </a:extLst>
            </p:cNvPr>
            <p:cNvGrpSpPr/>
            <p:nvPr/>
          </p:nvGrpSpPr>
          <p:grpSpPr>
            <a:xfrm>
              <a:off x="8410063" y="3194929"/>
              <a:ext cx="949325" cy="685800"/>
              <a:chOff x="7473953" y="2200049"/>
              <a:chExt cx="2116602" cy="1552605"/>
            </a:xfrm>
          </p:grpSpPr>
          <p:sp>
            <p:nvSpPr>
              <p:cNvPr id="74" name="ExtraShape2">
                <a:extLst>
                  <a:ext uri="{FF2B5EF4-FFF2-40B4-BE49-F238E27FC236}">
                    <a16:creationId xmlns:a16="http://schemas.microsoft.com/office/drawing/2014/main" id="{0FAD1958-CA18-9C3A-7902-691F984DFBE3}"/>
                  </a:ext>
                </a:extLst>
              </p:cNvPr>
              <p:cNvSpPr/>
              <p:nvPr/>
            </p:nvSpPr>
            <p:spPr>
              <a:xfrm>
                <a:off x="7646682" y="2200049"/>
                <a:ext cx="1497080" cy="1552605"/>
              </a:xfrm>
              <a:prstGeom prst="donut">
                <a:avLst>
                  <a:gd name="adj" fmla="val 823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75" name="ValueShape1">
                <a:extLst>
                  <a:ext uri="{FF2B5EF4-FFF2-40B4-BE49-F238E27FC236}">
                    <a16:creationId xmlns:a16="http://schemas.microsoft.com/office/drawing/2014/main" id="{DFA59426-F12B-7FB7-34B8-08550B23DAD7}"/>
                  </a:ext>
                </a:extLst>
              </p:cNvPr>
              <p:cNvSpPr/>
              <p:nvPr/>
            </p:nvSpPr>
            <p:spPr>
              <a:xfrm>
                <a:off x="7722244" y="2290363"/>
                <a:ext cx="1367333" cy="1386799"/>
              </a:xfrm>
              <a:prstGeom prst="arc">
                <a:avLst>
                  <a:gd name="adj1" fmla="val 16200000"/>
                  <a:gd name="adj2" fmla="val 18085809"/>
                </a:avLst>
              </a:prstGeom>
              <a:ln w="1270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0" i="0" u="none" strike="noStrike" kern="1200" cap="none" spc="0" normalizeH="0" baseline="0" noProof="0">
                  <a:ln>
                    <a:noFill/>
                  </a:ln>
                  <a:solidFill>
                    <a:srgbClr val="4BA892"/>
                  </a:solidFill>
                  <a:effectLst/>
                  <a:uLnTx/>
                  <a:uFillTx/>
                  <a:latin typeface="Arial"/>
                  <a:ea typeface="微软雅黑"/>
                  <a:cs typeface="+mn-ea"/>
                  <a:sym typeface="+mn-lt"/>
                </a:endParaRPr>
              </a:p>
            </p:txBody>
          </p:sp>
          <p:sp>
            <p:nvSpPr>
              <p:cNvPr id="76" name="Rectangle 14">
                <a:extLst>
                  <a:ext uri="{FF2B5EF4-FFF2-40B4-BE49-F238E27FC236}">
                    <a16:creationId xmlns:a16="http://schemas.microsoft.com/office/drawing/2014/main" id="{5ECC88B6-739A-8585-66F3-3168459775DB}"/>
                  </a:ext>
                </a:extLst>
              </p:cNvPr>
              <p:cNvSpPr/>
              <p:nvPr/>
            </p:nvSpPr>
            <p:spPr>
              <a:xfrm>
                <a:off x="7473953" y="2660080"/>
                <a:ext cx="2116602" cy="66629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1" i="1" u="none" strike="noStrike" kern="1200" cap="none" spc="0" normalizeH="0" baseline="0" noProof="0">
                    <a:ln>
                      <a:noFill/>
                    </a:ln>
                    <a:solidFill>
                      <a:prstClr val="white">
                        <a:lumMod val="50000"/>
                      </a:prstClr>
                    </a:solidFill>
                    <a:effectLst/>
                    <a:uLnTx/>
                    <a:uFillTx/>
                    <a:latin typeface="Arial"/>
                    <a:ea typeface="微软雅黑"/>
                    <a:cs typeface="+mn-ea"/>
                    <a:sym typeface="+mn-lt"/>
                  </a:rPr>
                  <a:t>1.5</a:t>
                </a:r>
                <a:r>
                  <a:rPr kumimoji="0" lang="zh-CN" altLang="en-US" sz="1600" b="1" i="1" u="none" strike="noStrike" kern="1200" cap="none" spc="0" normalizeH="0" baseline="0" noProof="0">
                    <a:ln>
                      <a:noFill/>
                    </a:ln>
                    <a:solidFill>
                      <a:prstClr val="white">
                        <a:lumMod val="50000"/>
                      </a:prstClr>
                    </a:solidFill>
                    <a:effectLst/>
                    <a:uLnTx/>
                    <a:uFillTx/>
                    <a:latin typeface="Arial"/>
                    <a:ea typeface="微软雅黑"/>
                    <a:cs typeface="+mn-ea"/>
                    <a:sym typeface="+mn-lt"/>
                  </a:rPr>
                  <a:t>倍 </a:t>
                </a:r>
                <a:r>
                  <a:rPr kumimoji="0" lang="en-US" altLang="zh-CN" sz="1100" b="1" i="0" u="none" strike="noStrike" kern="1200" cap="none" spc="0" normalizeH="0" baseline="30000" noProof="0">
                    <a:ln>
                      <a:noFill/>
                    </a:ln>
                    <a:solidFill>
                      <a:prstClr val="white">
                        <a:lumMod val="50000"/>
                      </a:prstClr>
                    </a:solidFill>
                    <a:effectLst/>
                    <a:uLnTx/>
                    <a:uFillTx/>
                    <a:latin typeface="Arial"/>
                    <a:ea typeface="微软雅黑"/>
                    <a:cs typeface="+mn-ea"/>
                    <a:sym typeface="+mn-lt"/>
                  </a:rPr>
                  <a:t>**</a:t>
                </a:r>
                <a:endParaRPr kumimoji="0" lang="en-US" altLang="zh-CN" sz="1600" b="1" i="1" u="none" strike="noStrike" kern="1200" cap="none" spc="0" normalizeH="0" baseline="0" noProof="0">
                  <a:ln>
                    <a:noFill/>
                  </a:ln>
                  <a:solidFill>
                    <a:prstClr val="white">
                      <a:lumMod val="50000"/>
                    </a:prstClr>
                  </a:solidFill>
                  <a:effectLst/>
                  <a:uLnTx/>
                  <a:uFillTx/>
                  <a:latin typeface="Arial"/>
                  <a:ea typeface="微软雅黑"/>
                  <a:cs typeface="+mn-ea"/>
                  <a:sym typeface="+mn-lt"/>
                </a:endParaRPr>
              </a:p>
            </p:txBody>
          </p:sp>
        </p:grpSp>
        <p:sp>
          <p:nvSpPr>
            <p:cNvPr id="78" name="文本框 77">
              <a:extLst>
                <a:ext uri="{FF2B5EF4-FFF2-40B4-BE49-F238E27FC236}">
                  <a16:creationId xmlns:a16="http://schemas.microsoft.com/office/drawing/2014/main" id="{0B0FFFB5-E980-0EBA-01A9-19ADB1C4ABBD}"/>
                </a:ext>
              </a:extLst>
            </p:cNvPr>
            <p:cNvSpPr txBox="1"/>
            <p:nvPr/>
          </p:nvSpPr>
          <p:spPr>
            <a:xfrm>
              <a:off x="6524707" y="2819778"/>
              <a:ext cx="2671763" cy="279771"/>
            </a:xfrm>
            <a:prstGeom prst="roundRect">
              <a:avLst>
                <a:gd name="adj" fmla="val 13979"/>
              </a:avLst>
            </a:prstGeom>
            <a:noFill/>
          </p:spPr>
          <p:txBody>
            <a:bodyPr wrap="square" lIns="72000" tIns="36000" rIns="72000" bIns="36000" rtlCol="0">
              <a:spAutoFit/>
            </a:bodyPr>
            <a:lstStyle>
              <a:defPPr>
                <a:defRPr lang="zh-CN"/>
              </a:defPPr>
              <a:lvl1pPr algn="ctr">
                <a:defRPr sz="1400" b="1">
                  <a:solidFill>
                    <a:srgbClr val="FDEED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1" i="0" u="none" strike="noStrike" kern="0" cap="none" spc="0" normalizeH="0" baseline="0" noProof="0">
                  <a:ln>
                    <a:noFill/>
                  </a:ln>
                  <a:solidFill>
                    <a:srgbClr val="017A59"/>
                  </a:solidFill>
                  <a:effectLst/>
                  <a:uLnTx/>
                  <a:uFillTx/>
                  <a:latin typeface="Arial"/>
                  <a:ea typeface="微软雅黑"/>
                  <a:cs typeface="+mn-ea"/>
                  <a:sym typeface="+mn-lt"/>
                </a:rPr>
                <a:t>AUC</a:t>
              </a:r>
              <a:r>
                <a:rPr kumimoji="0" lang="en-US" altLang="zh-CN" sz="1200" b="1" i="0" u="none" strike="noStrike" kern="0" cap="none" spc="0" normalizeH="0" baseline="-25000" noProof="0">
                  <a:ln>
                    <a:noFill/>
                  </a:ln>
                  <a:solidFill>
                    <a:srgbClr val="017A59"/>
                  </a:solidFill>
                  <a:effectLst/>
                  <a:uLnTx/>
                  <a:uFillTx/>
                  <a:latin typeface="Arial"/>
                  <a:ea typeface="微软雅黑"/>
                  <a:cs typeface="+mn-ea"/>
                  <a:sym typeface="+mn-lt"/>
                </a:rPr>
                <a:t>ELF</a:t>
              </a:r>
              <a:r>
                <a:rPr kumimoji="0" lang="en-US" altLang="zh-CN" sz="1200" b="1" i="0" u="none" strike="noStrike" kern="0" cap="none" spc="0" normalizeH="0" baseline="0" noProof="0">
                  <a:ln>
                    <a:noFill/>
                  </a:ln>
                  <a:solidFill>
                    <a:srgbClr val="017A59"/>
                  </a:solidFill>
                  <a:effectLst/>
                  <a:uLnTx/>
                  <a:uFillTx/>
                  <a:latin typeface="Arial"/>
                  <a:ea typeface="微软雅黑"/>
                  <a:cs typeface="+mn-ea"/>
                  <a:sym typeface="+mn-lt"/>
                </a:rPr>
                <a:t>/AUC</a:t>
              </a:r>
              <a:r>
                <a:rPr kumimoji="0" lang="zh-CN" altLang="en-US" sz="1200" b="1" i="0" u="none" strike="noStrike" kern="0" cap="none" spc="0" normalizeH="0" baseline="-25000" noProof="0">
                  <a:ln>
                    <a:noFill/>
                  </a:ln>
                  <a:solidFill>
                    <a:srgbClr val="017A59"/>
                  </a:solidFill>
                  <a:effectLst/>
                  <a:uLnTx/>
                  <a:uFillTx/>
                  <a:latin typeface="Arial"/>
                  <a:ea typeface="微软雅黑"/>
                  <a:cs typeface="+mn-ea"/>
                  <a:sym typeface="+mn-lt"/>
                </a:rPr>
                <a:t>血浆</a:t>
              </a:r>
              <a:r>
                <a:rPr kumimoji="0" lang="en-US" altLang="zh-CN" sz="1200" b="0" i="0" u="none" strike="noStrike" kern="1200" cap="none" spc="0" normalizeH="0" baseline="30000" noProof="0">
                  <a:ln>
                    <a:noFill/>
                  </a:ln>
                  <a:solidFill>
                    <a:srgbClr val="4BA892">
                      <a:lumMod val="75000"/>
                    </a:srgbClr>
                  </a:solidFill>
                  <a:effectLst/>
                  <a:uLnTx/>
                  <a:uFillTx/>
                  <a:latin typeface="Arial"/>
                  <a:ea typeface="微软雅黑"/>
                  <a:cs typeface="+mn-ea"/>
                  <a:sym typeface="+mn-lt"/>
                </a:rPr>
                <a:t>3,4</a:t>
              </a:r>
              <a:endParaRPr kumimoji="0" lang="zh-CN" altLang="en-US" sz="1200" b="0" i="0" u="none" strike="noStrike" kern="0" cap="none" spc="0" normalizeH="0" baseline="-25000" noProof="0">
                <a:ln>
                  <a:noFill/>
                </a:ln>
                <a:solidFill>
                  <a:srgbClr val="4BA892">
                    <a:lumMod val="75000"/>
                  </a:srgbClr>
                </a:solidFill>
                <a:effectLst/>
                <a:uLnTx/>
                <a:uFillTx/>
                <a:latin typeface="Arial"/>
                <a:ea typeface="微软雅黑"/>
                <a:cs typeface="+mn-ea"/>
                <a:sym typeface="+mn-lt"/>
              </a:endParaRPr>
            </a:p>
          </p:txBody>
        </p:sp>
        <p:sp>
          <p:nvSpPr>
            <p:cNvPr id="79" name="TextBox 64">
              <a:extLst>
                <a:ext uri="{FF2B5EF4-FFF2-40B4-BE49-F238E27FC236}">
                  <a16:creationId xmlns:a16="http://schemas.microsoft.com/office/drawing/2014/main" id="{95C66FBB-3DF1-9D3B-CFB5-25D410A18E21}"/>
                </a:ext>
              </a:extLst>
            </p:cNvPr>
            <p:cNvSpPr txBox="1"/>
            <p:nvPr/>
          </p:nvSpPr>
          <p:spPr>
            <a:xfrm>
              <a:off x="4871305" y="3120628"/>
              <a:ext cx="1211538" cy="500137"/>
            </a:xfrm>
            <a:prstGeom prst="rect">
              <a:avLst/>
            </a:prstGeom>
            <a:noFill/>
          </p:spPr>
          <p:txBody>
            <a:bodyPr vert="horz" wrap="square" lIns="18288" tIns="34290" rIns="0" bIns="34290"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肺组织</a:t>
              </a:r>
              <a:r>
                <a:rPr kumimoji="0" lang="zh-CN" altLang="en-US" sz="1400" b="1" i="0" u="none" strike="noStrike" kern="1200" cap="none" spc="0" normalizeH="0" baseline="0" noProof="0">
                  <a:ln>
                    <a:noFill/>
                  </a:ln>
                  <a:solidFill>
                    <a:srgbClr val="C00000"/>
                  </a:solidFill>
                  <a:effectLst/>
                  <a:uLnTx/>
                  <a:uFillTx/>
                  <a:latin typeface="Arial"/>
                  <a:ea typeface="微软雅黑"/>
                  <a:cs typeface="+mn-ea"/>
                  <a:sym typeface="+mn-lt"/>
                </a:rPr>
                <a:t>高穿透</a:t>
              </a:r>
              <a:r>
                <a:rPr kumimoji="0" lang="zh-CN" altLang="en-US" sz="14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a:t>
              </a:r>
              <a:r>
                <a:rPr kumimoji="0" lang="en-US" altLang="zh-CN"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10</a:t>
              </a: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倍优势</a:t>
              </a:r>
              <a:endParaRPr kumimoji="0" lang="en-US" altLang="zh-CN" sz="1400" b="1" i="0" u="none" strike="noStrike" kern="1200" cap="none" spc="0" normalizeH="0" baseline="30000" noProof="0">
                <a:ln>
                  <a:noFill/>
                </a:ln>
                <a:solidFill>
                  <a:srgbClr val="E7E6E6">
                    <a:lumMod val="10000"/>
                  </a:srgbClr>
                </a:solidFill>
                <a:effectLst/>
                <a:uLnTx/>
                <a:uFillTx/>
                <a:latin typeface="Arial"/>
                <a:ea typeface="微软雅黑"/>
                <a:cs typeface="+mn-ea"/>
                <a:sym typeface="+mn-lt"/>
              </a:endParaRPr>
            </a:p>
          </p:txBody>
        </p:sp>
      </p:grpSp>
      <p:sp>
        <p:nvSpPr>
          <p:cNvPr id="10" name="Oval 27">
            <a:extLst>
              <a:ext uri="{FF2B5EF4-FFF2-40B4-BE49-F238E27FC236}">
                <a16:creationId xmlns:a16="http://schemas.microsoft.com/office/drawing/2014/main" id="{1484E774-9694-3178-E1A8-CCEB31B7C3A7}"/>
              </a:ext>
            </a:extLst>
          </p:cNvPr>
          <p:cNvSpPr/>
          <p:nvPr/>
        </p:nvSpPr>
        <p:spPr>
          <a:xfrm>
            <a:off x="6143624" y="2779111"/>
            <a:ext cx="215900" cy="215900"/>
          </a:xfrm>
          <a:prstGeom prst="ellipse">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a:ln>
                  <a:noFill/>
                </a:ln>
                <a:solidFill>
                  <a:srgbClr val="017A59"/>
                </a:solidFill>
                <a:effectLst/>
                <a:uLnTx/>
                <a:uFillTx/>
                <a:latin typeface="Arial"/>
                <a:ea typeface="微软雅黑"/>
                <a:cs typeface="+mn-ea"/>
                <a:sym typeface="+mn-lt"/>
              </a:rPr>
              <a:t>3</a:t>
            </a:r>
            <a:endParaRPr kumimoji="0" lang="zh-CN" altLang="en-US" sz="1400" b="1" i="0" u="none" strike="noStrike" kern="1200" cap="none" spc="0" normalizeH="0" baseline="0" noProof="0">
              <a:ln>
                <a:noFill/>
              </a:ln>
              <a:solidFill>
                <a:srgbClr val="017A59"/>
              </a:solidFill>
              <a:effectLst/>
              <a:uLnTx/>
              <a:uFillTx/>
              <a:latin typeface="Arial"/>
              <a:ea typeface="微软雅黑"/>
              <a:cs typeface="+mn-ea"/>
              <a:sym typeface="+mn-lt"/>
            </a:endParaRPr>
          </a:p>
        </p:txBody>
      </p:sp>
      <p:sp>
        <p:nvSpPr>
          <p:cNvPr id="13" name="Oval 27">
            <a:extLst>
              <a:ext uri="{FF2B5EF4-FFF2-40B4-BE49-F238E27FC236}">
                <a16:creationId xmlns:a16="http://schemas.microsoft.com/office/drawing/2014/main" id="{3FE2A6EA-7D33-9DC6-40D9-6107FC188042}"/>
              </a:ext>
            </a:extLst>
          </p:cNvPr>
          <p:cNvSpPr/>
          <p:nvPr/>
        </p:nvSpPr>
        <p:spPr>
          <a:xfrm>
            <a:off x="6143624" y="1594352"/>
            <a:ext cx="215900" cy="215900"/>
          </a:xfrm>
          <a:prstGeom prst="ellipse">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a:ln>
                  <a:noFill/>
                </a:ln>
                <a:solidFill>
                  <a:srgbClr val="017A59"/>
                </a:solidFill>
                <a:effectLst/>
                <a:uLnTx/>
                <a:uFillTx/>
                <a:latin typeface="Arial"/>
                <a:ea typeface="微软雅黑"/>
                <a:cs typeface="+mn-ea"/>
                <a:sym typeface="+mn-lt"/>
              </a:rPr>
              <a:t>2</a:t>
            </a:r>
            <a:endParaRPr kumimoji="0" lang="zh-CN" altLang="en-US" sz="1400" b="1" i="0" u="none" strike="noStrike" kern="1200" cap="none" spc="0" normalizeH="0" baseline="0" noProof="0">
              <a:ln>
                <a:noFill/>
              </a:ln>
              <a:solidFill>
                <a:srgbClr val="017A59"/>
              </a:solidFill>
              <a:effectLst/>
              <a:uLnTx/>
              <a:uFillTx/>
              <a:latin typeface="Arial"/>
              <a:ea typeface="微软雅黑"/>
              <a:cs typeface="+mn-ea"/>
              <a:sym typeface="+mn-lt"/>
            </a:endParaRPr>
          </a:p>
        </p:txBody>
      </p:sp>
      <p:sp>
        <p:nvSpPr>
          <p:cNvPr id="15" name="Oval 27">
            <a:extLst>
              <a:ext uri="{FF2B5EF4-FFF2-40B4-BE49-F238E27FC236}">
                <a16:creationId xmlns:a16="http://schemas.microsoft.com/office/drawing/2014/main" id="{3348CBC3-4B0B-085C-A04E-3074AC403717}"/>
              </a:ext>
            </a:extLst>
          </p:cNvPr>
          <p:cNvSpPr/>
          <p:nvPr/>
        </p:nvSpPr>
        <p:spPr>
          <a:xfrm>
            <a:off x="6143624" y="3991148"/>
            <a:ext cx="215900" cy="215900"/>
          </a:xfrm>
          <a:prstGeom prst="ellipse">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a:ln>
                  <a:noFill/>
                </a:ln>
                <a:solidFill>
                  <a:srgbClr val="017A59"/>
                </a:solidFill>
                <a:effectLst/>
                <a:uLnTx/>
                <a:uFillTx/>
                <a:latin typeface="Arial"/>
                <a:ea typeface="微软雅黑"/>
                <a:cs typeface="+mn-ea"/>
                <a:sym typeface="+mn-lt"/>
              </a:rPr>
              <a:t>4</a:t>
            </a:r>
            <a:endParaRPr kumimoji="0" lang="zh-CN" altLang="en-US" sz="1400" b="1" i="0" u="none" strike="noStrike" kern="1200" cap="none" spc="0" normalizeH="0" baseline="0" noProof="0">
              <a:ln>
                <a:noFill/>
              </a:ln>
              <a:solidFill>
                <a:srgbClr val="017A59"/>
              </a:solidFill>
              <a:effectLst/>
              <a:uLnTx/>
              <a:uFillTx/>
              <a:latin typeface="Arial"/>
              <a:ea typeface="微软雅黑"/>
              <a:cs typeface="+mn-ea"/>
              <a:sym typeface="+mn-lt"/>
            </a:endParaRPr>
          </a:p>
        </p:txBody>
      </p:sp>
      <p:grpSp>
        <p:nvGrpSpPr>
          <p:cNvPr id="17" name="组合 16">
            <a:extLst>
              <a:ext uri="{FF2B5EF4-FFF2-40B4-BE49-F238E27FC236}">
                <a16:creationId xmlns:a16="http://schemas.microsoft.com/office/drawing/2014/main" id="{5FDDFCF1-44D0-209F-85AF-D31B3AB45286}"/>
              </a:ext>
            </a:extLst>
          </p:cNvPr>
          <p:cNvGrpSpPr/>
          <p:nvPr/>
        </p:nvGrpSpPr>
        <p:grpSpPr>
          <a:xfrm>
            <a:off x="6420116" y="4013404"/>
            <a:ext cx="4488290" cy="818229"/>
            <a:chOff x="4603367" y="1491360"/>
            <a:chExt cx="4488290" cy="818229"/>
          </a:xfrm>
        </p:grpSpPr>
        <p:sp>
          <p:nvSpPr>
            <p:cNvPr id="19" name="文本框 77">
              <a:extLst>
                <a:ext uri="{FF2B5EF4-FFF2-40B4-BE49-F238E27FC236}">
                  <a16:creationId xmlns:a16="http://schemas.microsoft.com/office/drawing/2014/main" id="{65639A06-2BDA-3A27-7801-5099A1656422}"/>
                </a:ext>
              </a:extLst>
            </p:cNvPr>
            <p:cNvSpPr txBox="1"/>
            <p:nvPr/>
          </p:nvSpPr>
          <p:spPr>
            <a:xfrm>
              <a:off x="6270618" y="1491360"/>
              <a:ext cx="2671763" cy="279771"/>
            </a:xfrm>
            <a:prstGeom prst="roundRect">
              <a:avLst>
                <a:gd name="adj" fmla="val 13979"/>
              </a:avLst>
            </a:prstGeom>
            <a:noFill/>
          </p:spPr>
          <p:txBody>
            <a:bodyPr wrap="square" lIns="72000" tIns="36000" rIns="72000" bIns="36000" rtlCol="0">
              <a:spAutoFit/>
            </a:bodyPr>
            <a:lstStyle>
              <a:defPPr>
                <a:defRPr lang="zh-CN"/>
              </a:defPPr>
              <a:lvl1pPr algn="ctr">
                <a:defRPr sz="1400" b="1">
                  <a:solidFill>
                    <a:srgbClr val="FDEED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200" b="1" i="0" u="none" strike="noStrike" kern="0" cap="none" spc="0" normalizeH="0" baseline="0" noProof="0">
                  <a:ln>
                    <a:noFill/>
                  </a:ln>
                  <a:solidFill>
                    <a:srgbClr val="017A59"/>
                  </a:solidFill>
                  <a:effectLst/>
                  <a:uLnTx/>
                  <a:uFillTx/>
                  <a:latin typeface="Arial"/>
                  <a:ea typeface="微软雅黑"/>
                  <a:cs typeface="+mn-ea"/>
                  <a:sym typeface="+mn-lt"/>
                </a:rPr>
                <a:t>巨噬细胞内</a:t>
              </a:r>
              <a:r>
                <a:rPr kumimoji="0" lang="en-US" altLang="zh-CN" sz="1200" b="1" i="0" u="none" strike="noStrike" kern="0" cap="none" spc="0" normalizeH="0" baseline="0" noProof="0">
                  <a:ln>
                    <a:noFill/>
                  </a:ln>
                  <a:solidFill>
                    <a:srgbClr val="017A59"/>
                  </a:solidFill>
                  <a:effectLst/>
                  <a:uLnTx/>
                  <a:uFillTx/>
                  <a:latin typeface="Arial"/>
                  <a:ea typeface="微软雅黑"/>
                  <a:cs typeface="+mn-ea"/>
                  <a:sym typeface="+mn-lt"/>
                </a:rPr>
                <a:t>/</a:t>
              </a:r>
              <a:r>
                <a:rPr kumimoji="0" lang="zh-CN" altLang="en-US" sz="1200" b="1" i="0" u="none" strike="noStrike" kern="0" cap="none" spc="0" normalizeH="0" baseline="0" noProof="0">
                  <a:ln>
                    <a:noFill/>
                  </a:ln>
                  <a:solidFill>
                    <a:srgbClr val="017A59"/>
                  </a:solidFill>
                  <a:effectLst/>
                  <a:uLnTx/>
                  <a:uFillTx/>
                  <a:latin typeface="Arial"/>
                  <a:ea typeface="微软雅黑"/>
                  <a:cs typeface="+mn-ea"/>
                  <a:sym typeface="+mn-lt"/>
                </a:rPr>
                <a:t>外药物浓度</a:t>
              </a:r>
              <a:r>
                <a:rPr kumimoji="0" lang="en-US" altLang="zh-CN" sz="1200" b="0" i="0" u="none" strike="noStrike" kern="0" cap="none" spc="0" normalizeH="0" baseline="30000" noProof="0">
                  <a:ln>
                    <a:noFill/>
                  </a:ln>
                  <a:solidFill>
                    <a:srgbClr val="4BA892">
                      <a:lumMod val="75000"/>
                    </a:srgbClr>
                  </a:solidFill>
                  <a:effectLst/>
                  <a:uLnTx/>
                  <a:uFillTx/>
                  <a:latin typeface="Arial"/>
                  <a:ea typeface="微软雅黑"/>
                  <a:cs typeface="+mn-ea"/>
                  <a:sym typeface="+mn-lt"/>
                </a:rPr>
                <a:t>5,6</a:t>
              </a:r>
              <a:endParaRPr kumimoji="0" lang="zh-CN" altLang="en-US" sz="1200" b="0" i="0" u="none" strike="noStrike" kern="0" cap="none" spc="0" normalizeH="0" baseline="30000" noProof="0">
                <a:ln>
                  <a:noFill/>
                </a:ln>
                <a:solidFill>
                  <a:srgbClr val="4BA892">
                    <a:lumMod val="75000"/>
                  </a:srgbClr>
                </a:solidFill>
                <a:effectLst/>
                <a:uLnTx/>
                <a:uFillTx/>
                <a:latin typeface="Arial"/>
                <a:ea typeface="微软雅黑"/>
                <a:cs typeface="+mn-ea"/>
                <a:sym typeface="+mn-lt"/>
              </a:endParaRPr>
            </a:p>
          </p:txBody>
        </p:sp>
        <p:sp>
          <p:nvSpPr>
            <p:cNvPr id="153" name="TextBox 100">
              <a:extLst>
                <a:ext uri="{FF2B5EF4-FFF2-40B4-BE49-F238E27FC236}">
                  <a16:creationId xmlns:a16="http://schemas.microsoft.com/office/drawing/2014/main" id="{272DE49E-908B-F930-8201-635566B6D2A2}"/>
                </a:ext>
              </a:extLst>
            </p:cNvPr>
            <p:cNvSpPr txBox="1"/>
            <p:nvPr/>
          </p:nvSpPr>
          <p:spPr>
            <a:xfrm>
              <a:off x="7636457" y="1939701"/>
              <a:ext cx="569913" cy="369888"/>
            </a:xfrm>
            <a:prstGeom prst="rect">
              <a:avLst/>
            </a:prstGeom>
            <a:noFill/>
          </p:spPr>
          <p:txBody>
            <a:bodyPr wrap="square">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zh-CN" sz="1800" b="1" i="1" u="none" strike="noStrike" kern="1200" cap="none" spc="0" normalizeH="0" baseline="0" noProof="0">
                  <a:ln>
                    <a:noFill/>
                  </a:ln>
                  <a:solidFill>
                    <a:srgbClr val="4BA892"/>
                  </a:solidFill>
                  <a:effectLst>
                    <a:outerShdw blurRad="50800" dist="38100" dir="2700000" algn="tl" rotWithShape="0">
                      <a:srgbClr val="1F497D">
                        <a:alpha val="40000"/>
                      </a:srgbClr>
                    </a:outerShdw>
                  </a:effectLst>
                  <a:uLnTx/>
                  <a:uFillTx/>
                  <a:latin typeface="Arial"/>
                  <a:ea typeface="微软雅黑"/>
                  <a:cs typeface="+mn-ea"/>
                  <a:sym typeface="+mn-lt"/>
                </a:rPr>
                <a:t>VS.</a:t>
              </a:r>
              <a:endParaRPr kumimoji="0" lang="zh-CN" altLang="en-US" sz="1800" b="0" i="1" u="none" strike="noStrike" kern="1200" cap="none" spc="0" normalizeH="0" baseline="0" noProof="0">
                <a:ln>
                  <a:noFill/>
                </a:ln>
                <a:solidFill>
                  <a:srgbClr val="4BA892"/>
                </a:solidFill>
                <a:effectLst/>
                <a:uLnTx/>
                <a:uFillTx/>
                <a:latin typeface="Arial"/>
                <a:ea typeface="微软雅黑"/>
                <a:cs typeface="+mn-ea"/>
                <a:sym typeface="+mn-lt"/>
              </a:endParaRPr>
            </a:p>
          </p:txBody>
        </p:sp>
        <p:sp>
          <p:nvSpPr>
            <p:cNvPr id="157" name="TextBox 156">
              <a:extLst>
                <a:ext uri="{FF2B5EF4-FFF2-40B4-BE49-F238E27FC236}">
                  <a16:creationId xmlns:a16="http://schemas.microsoft.com/office/drawing/2014/main" id="{F9369E94-56DD-4090-F71B-27F7B840444E}"/>
                </a:ext>
              </a:extLst>
            </p:cNvPr>
            <p:cNvSpPr txBox="1"/>
            <p:nvPr/>
          </p:nvSpPr>
          <p:spPr>
            <a:xfrm>
              <a:off x="6675027" y="1973833"/>
              <a:ext cx="730250" cy="292388"/>
            </a:xfrm>
            <a:prstGeom prst="rect">
              <a:avLst/>
            </a:prstGeom>
            <a:noFill/>
          </p:spPr>
          <p:txBody>
            <a:bodyPr wrap="square">
              <a:spAutoFit/>
            </a:bodyPr>
            <a:lstStyle/>
            <a:p>
              <a:pPr lvl="0">
                <a:defRPr/>
              </a:pPr>
              <a:r>
                <a:rPr lang="zh-CN" altLang="en-US" sz="1200" b="1" dirty="0">
                  <a:solidFill>
                    <a:srgbClr val="E4F2EE">
                      <a:lumMod val="25000"/>
                    </a:srgbClr>
                  </a:solidFill>
                  <a:cs typeface="+mn-ea"/>
                  <a:sym typeface="+mn-lt"/>
                </a:rPr>
                <a:t>≈ </a:t>
              </a:r>
              <a:r>
                <a:rPr kumimoji="0" lang="en-US" altLang="zh-CN" sz="1300" b="1" i="0" u="none" strike="noStrike" kern="1200" cap="none" spc="0" normalizeH="0" baseline="0" noProof="0" dirty="0">
                  <a:ln>
                    <a:noFill/>
                  </a:ln>
                  <a:solidFill>
                    <a:srgbClr val="E4F2EE">
                      <a:lumMod val="25000"/>
                    </a:srgbClr>
                  </a:solidFill>
                  <a:effectLst/>
                  <a:uLnTx/>
                  <a:uFillTx/>
                  <a:latin typeface="Arial"/>
                  <a:ea typeface="微软雅黑"/>
                  <a:cs typeface="+mn-ea"/>
                  <a:sym typeface="+mn-lt"/>
                </a:rPr>
                <a:t>40</a:t>
              </a:r>
              <a:r>
                <a:rPr kumimoji="0" lang="zh-CN" altLang="en-US" sz="1300" b="1" i="0" u="none" strike="noStrike" kern="1200" cap="none" spc="0" normalizeH="0" baseline="0" noProof="0" dirty="0">
                  <a:ln>
                    <a:noFill/>
                  </a:ln>
                  <a:solidFill>
                    <a:srgbClr val="E4F2EE">
                      <a:lumMod val="25000"/>
                    </a:srgbClr>
                  </a:solidFill>
                  <a:effectLst/>
                  <a:uLnTx/>
                  <a:uFillTx/>
                  <a:latin typeface="Arial"/>
                  <a:ea typeface="微软雅黑"/>
                  <a:cs typeface="+mn-ea"/>
                  <a:sym typeface="+mn-lt"/>
                </a:rPr>
                <a:t>倍</a:t>
              </a:r>
              <a:endParaRPr kumimoji="0" lang="en-US" sz="1800" b="0" i="0" u="none" strike="noStrike" kern="1200" cap="none" spc="0" normalizeH="0" baseline="0" noProof="0" dirty="0">
                <a:ln>
                  <a:noFill/>
                </a:ln>
                <a:solidFill>
                  <a:srgbClr val="E4F2EE">
                    <a:lumMod val="25000"/>
                  </a:srgbClr>
                </a:solidFill>
                <a:effectLst/>
                <a:uLnTx/>
                <a:uFillTx/>
                <a:latin typeface="Arial"/>
                <a:ea typeface="微软雅黑"/>
                <a:cs typeface="+mn-ea"/>
                <a:sym typeface="+mn-lt"/>
              </a:endParaRPr>
            </a:p>
          </p:txBody>
        </p:sp>
        <p:sp>
          <p:nvSpPr>
            <p:cNvPr id="158" name="TextBox 157">
              <a:extLst>
                <a:ext uri="{FF2B5EF4-FFF2-40B4-BE49-F238E27FC236}">
                  <a16:creationId xmlns:a16="http://schemas.microsoft.com/office/drawing/2014/main" id="{BF097AB5-0D32-06F1-8EC3-530FC40B6B8E}"/>
                </a:ext>
              </a:extLst>
            </p:cNvPr>
            <p:cNvSpPr txBox="1"/>
            <p:nvPr/>
          </p:nvSpPr>
          <p:spPr>
            <a:xfrm>
              <a:off x="8362994" y="1973833"/>
              <a:ext cx="728663" cy="292388"/>
            </a:xfrm>
            <a:prstGeom prst="rect">
              <a:avLst/>
            </a:prstGeom>
            <a:noFill/>
          </p:spPr>
          <p:txBody>
            <a:bodyPr wrap="square">
              <a:spAutoFit/>
            </a:bodyPr>
            <a:lstStyle/>
            <a:p>
              <a:pPr lvl="0">
                <a:defRPr/>
              </a:pPr>
              <a:r>
                <a:rPr lang="zh-CN" altLang="en-US" sz="1300" b="1" dirty="0">
                  <a:solidFill>
                    <a:prstClr val="white">
                      <a:lumMod val="50000"/>
                    </a:prstClr>
                  </a:solidFill>
                  <a:latin typeface="Arial"/>
                  <a:ea typeface="微软雅黑"/>
                  <a:cs typeface="+mn-ea"/>
                  <a:sym typeface="+mn-lt"/>
                </a:rPr>
                <a:t>≈ </a:t>
              </a:r>
              <a:r>
                <a:rPr lang="en-US" altLang="zh-CN" sz="1300" b="1" dirty="0">
                  <a:solidFill>
                    <a:prstClr val="white">
                      <a:lumMod val="50000"/>
                    </a:prstClr>
                  </a:solidFill>
                  <a:latin typeface="Arial"/>
                  <a:ea typeface="微软雅黑"/>
                  <a:cs typeface="+mn-ea"/>
                  <a:sym typeface="+mn-lt"/>
                </a:rPr>
                <a:t>8</a:t>
              </a:r>
              <a:r>
                <a:rPr kumimoji="0" lang="zh-CN" altLang="en-US" sz="1300" b="1" i="0" u="none" strike="noStrike" kern="1200" cap="none" spc="0" normalizeH="0" baseline="0" noProof="0" dirty="0">
                  <a:ln>
                    <a:noFill/>
                  </a:ln>
                  <a:solidFill>
                    <a:prstClr val="white">
                      <a:lumMod val="50000"/>
                    </a:prstClr>
                  </a:solidFill>
                  <a:effectLst/>
                  <a:uLnTx/>
                  <a:uFillTx/>
                  <a:latin typeface="Arial"/>
                  <a:ea typeface="微软雅黑"/>
                  <a:cs typeface="+mn-ea"/>
                  <a:sym typeface="+mn-lt"/>
                </a:rPr>
                <a:t>倍</a:t>
              </a:r>
              <a:endParaRPr kumimoji="0" lang="en-US" sz="18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159" name="TextBox 64">
              <a:extLst>
                <a:ext uri="{FF2B5EF4-FFF2-40B4-BE49-F238E27FC236}">
                  <a16:creationId xmlns:a16="http://schemas.microsoft.com/office/drawing/2014/main" id="{C0308AF9-47AD-F06C-BC92-4058AC8847B0}"/>
                </a:ext>
              </a:extLst>
            </p:cNvPr>
            <p:cNvSpPr txBox="1"/>
            <p:nvPr/>
          </p:nvSpPr>
          <p:spPr>
            <a:xfrm>
              <a:off x="4603367" y="1775075"/>
              <a:ext cx="1486382" cy="500137"/>
            </a:xfrm>
            <a:prstGeom prst="rect">
              <a:avLst/>
            </a:prstGeom>
            <a:noFill/>
          </p:spPr>
          <p:txBody>
            <a:bodyPr vert="horz" wrap="square" lIns="18288" tIns="34290" rIns="0" bIns="34290" rtlCol="0" anchor="t" anchorCtr="0">
              <a:spAutoFit/>
            </a:bodyPr>
            <a:lstStyle/>
            <a:p>
              <a:pPr lvl="0" algn="ctr">
                <a:defRPr/>
              </a:pPr>
              <a:r>
                <a:rPr kumimoji="0" lang="zh-CN" altLang="en-US" sz="1400" b="1" i="0" u="none" strike="noStrike" kern="1200" cap="none" spc="0" normalizeH="0" baseline="0" noProof="0" dirty="0">
                  <a:ln>
                    <a:noFill/>
                  </a:ln>
                  <a:solidFill>
                    <a:srgbClr val="2B3A42">
                      <a:lumMod val="50000"/>
                    </a:srgbClr>
                  </a:solidFill>
                  <a:effectLst/>
                  <a:uLnTx/>
                  <a:uFillTx/>
                  <a:latin typeface="Arial"/>
                  <a:ea typeface="微软雅黑"/>
                  <a:cs typeface="+mn-ea"/>
                  <a:sym typeface="+mn-lt"/>
                </a:rPr>
                <a:t>巨噬细胞内</a:t>
              </a:r>
              <a:r>
                <a:rPr kumimoji="0" lang="zh-CN" altLang="en-US" sz="1400" b="1" i="0" u="none" strike="noStrike" kern="1200" cap="none" spc="0" normalizeH="0" baseline="0" noProof="0" dirty="0">
                  <a:ln>
                    <a:noFill/>
                  </a:ln>
                  <a:solidFill>
                    <a:srgbClr val="C00000"/>
                  </a:solidFill>
                  <a:effectLst/>
                  <a:uLnTx/>
                  <a:uFillTx/>
                  <a:latin typeface="Arial"/>
                  <a:ea typeface="微软雅黑"/>
                  <a:cs typeface="+mn-ea"/>
                  <a:sym typeface="+mn-lt"/>
                </a:rPr>
                <a:t>高富集</a:t>
              </a:r>
              <a:r>
                <a:rPr kumimoji="0" lang="zh-CN" altLang="en-US" sz="1400" b="1" i="0" u="none" strike="noStrike" kern="1200" cap="none" spc="0" normalizeH="0" baseline="0" noProof="0" dirty="0">
                  <a:ln>
                    <a:noFill/>
                  </a:ln>
                  <a:solidFill>
                    <a:srgbClr val="2B3A42">
                      <a:lumMod val="50000"/>
                    </a:srgbClr>
                  </a:solidFill>
                  <a:effectLst/>
                  <a:uLnTx/>
                  <a:uFillTx/>
                  <a:latin typeface="Arial"/>
                  <a:ea typeface="微软雅黑"/>
                  <a:cs typeface="+mn-ea"/>
                  <a:sym typeface="+mn-lt"/>
                </a:rPr>
                <a:t>：</a:t>
              </a:r>
              <a:r>
                <a:rPr kumimoji="0" lang="en-US" altLang="zh-CN" sz="1400" b="1" i="0" u="none" strike="noStrike" kern="1200" cap="none" spc="0" normalizeH="0" baseline="0" noProof="0" dirty="0">
                  <a:ln>
                    <a:noFill/>
                  </a:ln>
                  <a:solidFill>
                    <a:srgbClr val="2B3A42">
                      <a:lumMod val="50000"/>
                    </a:srgbClr>
                  </a:solidFill>
                  <a:effectLst/>
                  <a:uLnTx/>
                  <a:uFillTx/>
                  <a:latin typeface="Arial"/>
                  <a:ea typeface="微软雅黑"/>
                  <a:cs typeface="+mn-ea"/>
                  <a:sym typeface="+mn-lt"/>
                </a:rPr>
                <a:t> </a:t>
              </a:r>
              <a:r>
                <a:rPr lang="zh-CN" altLang="en-US" sz="1400" b="1" dirty="0">
                  <a:solidFill>
                    <a:srgbClr val="E4F2EE">
                      <a:lumMod val="25000"/>
                    </a:srgbClr>
                  </a:solidFill>
                  <a:cs typeface="+mn-ea"/>
                  <a:sym typeface="+mn-lt"/>
                </a:rPr>
                <a:t>≈ </a:t>
              </a:r>
              <a:r>
                <a:rPr kumimoji="0" lang="en-US" altLang="zh-CN"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5</a:t>
              </a:r>
              <a:r>
                <a:rPr kumimoji="0" lang="zh-CN" altLang="en-US" sz="1400" b="1"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倍优势</a:t>
              </a:r>
              <a:endParaRPr kumimoji="0" lang="en-US" altLang="zh-CN" sz="1400" b="1" i="0" u="none" strike="noStrike" kern="1200" cap="none" spc="0" normalizeH="0" baseline="30000" noProof="0" dirty="0">
                <a:ln>
                  <a:noFill/>
                </a:ln>
                <a:solidFill>
                  <a:srgbClr val="E7E6E6">
                    <a:lumMod val="10000"/>
                  </a:srgbClr>
                </a:solidFill>
                <a:effectLst/>
                <a:uLnTx/>
                <a:uFillTx/>
                <a:latin typeface="Arial"/>
                <a:ea typeface="微软雅黑"/>
                <a:cs typeface="+mn-ea"/>
                <a:sym typeface="+mn-lt"/>
              </a:endParaRPr>
            </a:p>
          </p:txBody>
        </p:sp>
      </p:grpSp>
      <p:sp>
        <p:nvSpPr>
          <p:cNvPr id="2" name="Rectangle 3">
            <a:extLst>
              <a:ext uri="{FF2B5EF4-FFF2-40B4-BE49-F238E27FC236}">
                <a16:creationId xmlns:a16="http://schemas.microsoft.com/office/drawing/2014/main" id="{232CC71D-85CF-0AAC-E15B-D1AB07319BBC}"/>
              </a:ext>
            </a:extLst>
          </p:cNvPr>
          <p:cNvSpPr/>
          <p:nvPr/>
        </p:nvSpPr>
        <p:spPr>
          <a:xfrm>
            <a:off x="435163" y="1305058"/>
            <a:ext cx="5154045" cy="370071"/>
          </a:xfrm>
          <a:prstGeom prst="roundRect">
            <a:avLst/>
          </a:prstGeom>
          <a:solidFill>
            <a:schemeClr val="bg1"/>
          </a:solid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抗菌谱广，抗菌活性强</a:t>
            </a:r>
            <a:r>
              <a:rPr kumimoji="0" lang="en-US" altLang="zh-CN" sz="1600" b="0" i="0" u="none" strike="noStrike" kern="1200" cap="none" spc="0" normalizeH="0" baseline="30000" noProof="0">
                <a:ln>
                  <a:noFill/>
                </a:ln>
                <a:solidFill>
                  <a:srgbClr val="2B3A42"/>
                </a:solidFill>
                <a:effectLst/>
                <a:uLnTx/>
                <a:uFillTx/>
                <a:latin typeface="Arial"/>
                <a:ea typeface="微软雅黑"/>
                <a:cs typeface="+mn-ea"/>
                <a:sym typeface="+mn-lt"/>
              </a:rPr>
              <a:t>1</a:t>
            </a:r>
            <a:endParaRPr kumimoji="0" lang="en-US" altLang="zh-CN" sz="1600" b="1" i="0" u="none" strike="noStrike" kern="1200" cap="none" spc="0" normalizeH="0" baseline="30000" noProof="0">
              <a:ln>
                <a:noFill/>
              </a:ln>
              <a:solidFill>
                <a:srgbClr val="2B3A42"/>
              </a:solidFill>
              <a:effectLst/>
              <a:highlight>
                <a:srgbClr val="FFFF00"/>
              </a:highlight>
              <a:uLnTx/>
              <a:uFillTx/>
              <a:latin typeface="Arial"/>
              <a:ea typeface="微软雅黑"/>
              <a:cs typeface="+mn-ea"/>
              <a:sym typeface="+mn-lt"/>
            </a:endParaRPr>
          </a:p>
        </p:txBody>
      </p:sp>
      <p:sp>
        <p:nvSpPr>
          <p:cNvPr id="8" name="矩形 7">
            <a:extLst>
              <a:ext uri="{FF2B5EF4-FFF2-40B4-BE49-F238E27FC236}">
                <a16:creationId xmlns:a16="http://schemas.microsoft.com/office/drawing/2014/main" id="{9BD1D282-F5BF-EC53-36E9-B85AA7427340}"/>
              </a:ext>
            </a:extLst>
          </p:cNvPr>
          <p:cNvSpPr/>
          <p:nvPr/>
        </p:nvSpPr>
        <p:spPr>
          <a:xfrm>
            <a:off x="435163" y="5262310"/>
            <a:ext cx="5230865" cy="580221"/>
          </a:xfrm>
          <a:prstGeom prst="rect">
            <a:avLst/>
          </a:prstGeom>
          <a:noFill/>
          <a:ln w="25400" cap="flat" cmpd="sng" algn="ctr">
            <a:noFill/>
            <a:prstDash val="solid"/>
          </a:ln>
          <a:effectLst/>
        </p:spPr>
        <p:txBody>
          <a:bodyPr tIns="36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a:ln>
                  <a:noFill/>
                </a:ln>
                <a:solidFill>
                  <a:srgbClr val="2B3A42"/>
                </a:solidFill>
                <a:effectLst/>
                <a:uLnTx/>
                <a:uFillTx/>
                <a:latin typeface="Arial"/>
                <a:ea typeface="微软雅黑"/>
                <a:cs typeface="+mn-ea"/>
                <a:sym typeface="+mn-lt"/>
              </a:rPr>
              <a:t>覆盖常见</a:t>
            </a:r>
            <a:r>
              <a:rPr kumimoji="1" lang="en-US" altLang="zh-CN" sz="1400" b="0" i="0" u="none" strike="noStrike" kern="1200" cap="none" spc="0" normalizeH="0" baseline="0" noProof="0">
                <a:ln>
                  <a:noFill/>
                </a:ln>
                <a:solidFill>
                  <a:srgbClr val="2B3A42"/>
                </a:solidFill>
                <a:effectLst/>
                <a:uLnTx/>
                <a:uFillTx/>
                <a:latin typeface="Arial"/>
                <a:ea typeface="微软雅黑"/>
                <a:cs typeface="+mn-ea"/>
                <a:sym typeface="+mn-lt"/>
              </a:rPr>
              <a:t>G+</a:t>
            </a:r>
            <a:r>
              <a:rPr kumimoji="1" lang="zh-CN" altLang="en-US" sz="1400" b="0" i="0" u="none" strike="noStrike" kern="1200" cap="none" spc="0" normalizeH="0" baseline="0" noProof="0">
                <a:ln>
                  <a:noFill/>
                </a:ln>
                <a:solidFill>
                  <a:srgbClr val="2B3A42"/>
                </a:solidFill>
                <a:effectLst/>
                <a:uLnTx/>
                <a:uFillTx/>
                <a:latin typeface="Arial"/>
                <a:ea typeface="微软雅黑"/>
                <a:cs typeface="+mn-ea"/>
                <a:sym typeface="+mn-lt"/>
              </a:rPr>
              <a:t>、</a:t>
            </a:r>
            <a:r>
              <a:rPr kumimoji="1" lang="en-US" altLang="zh-CN" sz="1400" b="0" i="0" u="none" strike="noStrike" kern="1200" cap="none" spc="0" normalizeH="0" baseline="0" noProof="0">
                <a:ln>
                  <a:noFill/>
                </a:ln>
                <a:solidFill>
                  <a:srgbClr val="2B3A42"/>
                </a:solidFill>
                <a:effectLst/>
                <a:uLnTx/>
                <a:uFillTx/>
                <a:latin typeface="Arial"/>
                <a:ea typeface="微软雅黑"/>
                <a:cs typeface="+mn-ea"/>
                <a:sym typeface="+mn-lt"/>
              </a:rPr>
              <a:t>G-</a:t>
            </a:r>
            <a:r>
              <a:rPr kumimoji="1" lang="zh-CN" altLang="en-US" sz="1400" b="0" i="0" u="none" strike="noStrike" kern="1200" cap="none" spc="0" normalizeH="0" baseline="0" noProof="0">
                <a:ln>
                  <a:noFill/>
                </a:ln>
                <a:solidFill>
                  <a:srgbClr val="2B3A42"/>
                </a:solidFill>
                <a:effectLst/>
                <a:uLnTx/>
                <a:uFillTx/>
                <a:latin typeface="Arial"/>
                <a:ea typeface="微软雅黑"/>
                <a:cs typeface="+mn-ea"/>
                <a:sym typeface="+mn-lt"/>
              </a:rPr>
              <a:t>和非典型病原体（含其他抗菌药物耐药菌株），</a:t>
            </a:r>
            <a:r>
              <a:rPr kumimoji="1" lang="zh-CN" altLang="en-US" sz="14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敏感率高，</a:t>
            </a:r>
            <a:r>
              <a:rPr kumimoji="1" lang="en-US" altLang="zh-CN" sz="14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MIC</a:t>
            </a:r>
            <a:r>
              <a:rPr kumimoji="1" lang="zh-CN" altLang="en-US" sz="1400" b="1" i="0" u="none" strike="noStrike" kern="1200" cap="none" spc="0" normalizeH="0" baseline="0" noProof="0">
                <a:ln>
                  <a:noFill/>
                </a:ln>
                <a:solidFill>
                  <a:srgbClr val="2B3A42">
                    <a:lumMod val="50000"/>
                  </a:srgbClr>
                </a:solidFill>
                <a:effectLst/>
                <a:uLnTx/>
                <a:uFillTx/>
                <a:latin typeface="Arial"/>
                <a:ea typeface="微软雅黑"/>
                <a:cs typeface="+mn-ea"/>
                <a:sym typeface="+mn-lt"/>
              </a:rPr>
              <a:t>（最低抑菌浓度）低，</a:t>
            </a:r>
            <a:r>
              <a:rPr kumimoji="0" lang="zh-CN" altLang="en-US" sz="1400" b="1" i="0" u="none" strike="noStrike" kern="1200" cap="none" spc="0" normalizeH="0" baseline="0" noProof="0">
                <a:ln>
                  <a:noFill/>
                </a:ln>
                <a:solidFill>
                  <a:schemeClr val="tx1">
                    <a:lumMod val="50000"/>
                  </a:schemeClr>
                </a:solidFill>
                <a:effectLst/>
                <a:uLnTx/>
                <a:uFillTx/>
                <a:latin typeface="Arial"/>
                <a:ea typeface="微软雅黑"/>
                <a:cs typeface="+mn-ea"/>
                <a:sym typeface="+mn-lt"/>
              </a:rPr>
              <a:t>抗菌活性强（尤其针对</a:t>
            </a:r>
            <a:r>
              <a:rPr kumimoji="0" lang="en-US" altLang="zh-CN" sz="1400" b="1" i="0" u="none" strike="noStrike" kern="1200" cap="none" spc="0" normalizeH="0" baseline="0" noProof="0">
                <a:ln>
                  <a:noFill/>
                </a:ln>
                <a:solidFill>
                  <a:schemeClr val="tx1">
                    <a:lumMod val="50000"/>
                  </a:schemeClr>
                </a:solidFill>
                <a:effectLst/>
                <a:uLnTx/>
                <a:uFillTx/>
                <a:latin typeface="Arial"/>
                <a:ea typeface="微软雅黑"/>
                <a:cs typeface="+mn-ea"/>
                <a:sym typeface="+mn-lt"/>
              </a:rPr>
              <a:t>MRSA</a:t>
            </a:r>
            <a:r>
              <a:rPr lang="zh-CN" altLang="en-US" sz="1400" b="1">
                <a:solidFill>
                  <a:schemeClr val="tx1">
                    <a:lumMod val="50000"/>
                  </a:schemeClr>
                </a:solidFill>
                <a:latin typeface="Arial"/>
                <a:ea typeface="微软雅黑"/>
                <a:cs typeface="+mn-ea"/>
                <a:sym typeface="+mn-lt"/>
              </a:rPr>
              <a:t>），</a:t>
            </a:r>
            <a:r>
              <a:rPr kumimoji="0" lang="zh-CN" altLang="en-US" sz="1400" b="1" i="0" u="none" strike="noStrike" kern="1200" cap="none" spc="0" normalizeH="0" baseline="0" noProof="0">
                <a:ln>
                  <a:noFill/>
                </a:ln>
                <a:solidFill>
                  <a:schemeClr val="tx1">
                    <a:lumMod val="50000"/>
                  </a:schemeClr>
                </a:solidFill>
                <a:effectLst/>
                <a:uLnTx/>
                <a:uFillTx/>
                <a:latin typeface="Arial"/>
                <a:ea typeface="微软雅黑"/>
                <a:cs typeface="+mn-ea"/>
                <a:sym typeface="+mn-lt"/>
              </a:rPr>
              <a:t>国外上市后</a:t>
            </a:r>
            <a:r>
              <a:rPr kumimoji="0" lang="zh-CN" altLang="en-US" sz="1400" b="1" i="0" u="none" strike="noStrike" kern="1200" cap="none" spc="0" normalizeH="0" baseline="0" noProof="0">
                <a:ln>
                  <a:noFill/>
                </a:ln>
                <a:solidFill>
                  <a:schemeClr val="tx1">
                    <a:lumMod val="50000"/>
                  </a:schemeClr>
                </a:solidFill>
                <a:effectLst/>
                <a:uLnTx/>
                <a:uFillTx/>
                <a:latin typeface="Arial"/>
                <a:ea typeface="微软雅黑"/>
                <a:cs typeface="+mn-cs"/>
              </a:rPr>
              <a:t>长期</a:t>
            </a:r>
            <a:r>
              <a:rPr kumimoji="0" lang="zh-CN" altLang="en-US" sz="1400" b="1" i="0" u="none" strike="noStrike" kern="1200" cap="none" spc="0" normalizeH="0" baseline="0" noProof="0">
                <a:ln>
                  <a:noFill/>
                </a:ln>
                <a:solidFill>
                  <a:schemeClr val="tx1">
                    <a:lumMod val="50000"/>
                  </a:schemeClr>
                </a:solidFill>
                <a:effectLst/>
                <a:uLnTx/>
                <a:uFillTx/>
                <a:latin typeface="Arial"/>
                <a:ea typeface="微软雅黑"/>
                <a:cs typeface="+mn-ea"/>
                <a:sym typeface="+mn-lt"/>
              </a:rPr>
              <a:t>监测仍显示高敏感率</a:t>
            </a:r>
            <a:r>
              <a:rPr kumimoji="0" lang="en-US" altLang="zh-CN" sz="1400" b="1" i="0" u="none" strike="noStrike" kern="1200" cap="none" spc="0" normalizeH="0" baseline="30000" noProof="0">
                <a:ln>
                  <a:noFill/>
                </a:ln>
                <a:solidFill>
                  <a:schemeClr val="tx1">
                    <a:lumMod val="50000"/>
                  </a:schemeClr>
                </a:solidFill>
                <a:effectLst/>
                <a:uLnTx/>
                <a:uFillTx/>
                <a:latin typeface="Arial"/>
                <a:ea typeface="微软雅黑"/>
                <a:cs typeface="+mn-ea"/>
                <a:sym typeface="+mn-lt"/>
              </a:rPr>
              <a:t>2</a:t>
            </a:r>
            <a:endParaRPr kumimoji="1" lang="en-US" altLang="zh-CN" sz="1400" b="1" i="0" u="none" strike="noStrike" kern="1200" cap="none" spc="0" normalizeH="0" baseline="0" noProof="0">
              <a:ln>
                <a:noFill/>
              </a:ln>
              <a:solidFill>
                <a:schemeClr val="tx1">
                  <a:lumMod val="50000"/>
                </a:schemeClr>
              </a:solidFill>
              <a:effectLst/>
              <a:uLnTx/>
              <a:uFillTx/>
              <a:latin typeface="Arial"/>
              <a:ea typeface="微软雅黑"/>
              <a:cs typeface="+mn-ea"/>
              <a:sym typeface="+mn-lt"/>
            </a:endParaRPr>
          </a:p>
        </p:txBody>
      </p:sp>
      <p:graphicFrame>
        <p:nvGraphicFramePr>
          <p:cNvPr id="9" name="表格 8">
            <a:extLst>
              <a:ext uri="{FF2B5EF4-FFF2-40B4-BE49-F238E27FC236}">
                <a16:creationId xmlns:a16="http://schemas.microsoft.com/office/drawing/2014/main" id="{82D48856-81F8-9AAF-2835-2DBB766CAE85}"/>
              </a:ext>
            </a:extLst>
          </p:cNvPr>
          <p:cNvGraphicFramePr>
            <a:graphicFrameLocks noGrp="1"/>
          </p:cNvGraphicFramePr>
          <p:nvPr/>
        </p:nvGraphicFramePr>
        <p:xfrm>
          <a:off x="446828" y="1810252"/>
          <a:ext cx="5173795" cy="3306476"/>
        </p:xfrm>
        <a:graphic>
          <a:graphicData uri="http://schemas.openxmlformats.org/drawingml/2006/table">
            <a:tbl>
              <a:tblPr firstRow="1" bandRow="1">
                <a:tableStyleId>{3B4B98B0-60AC-42C2-AFA5-B58CD77FA1E5}</a:tableStyleId>
              </a:tblPr>
              <a:tblGrid>
                <a:gridCol w="1396312">
                  <a:extLst>
                    <a:ext uri="{9D8B030D-6E8A-4147-A177-3AD203B41FA5}">
                      <a16:colId xmlns:a16="http://schemas.microsoft.com/office/drawing/2014/main" val="510325752"/>
                    </a:ext>
                  </a:extLst>
                </a:gridCol>
                <a:gridCol w="1292883">
                  <a:extLst>
                    <a:ext uri="{9D8B030D-6E8A-4147-A177-3AD203B41FA5}">
                      <a16:colId xmlns:a16="http://schemas.microsoft.com/office/drawing/2014/main" val="1004053434"/>
                    </a:ext>
                  </a:extLst>
                </a:gridCol>
                <a:gridCol w="840902">
                  <a:extLst>
                    <a:ext uri="{9D8B030D-6E8A-4147-A177-3AD203B41FA5}">
                      <a16:colId xmlns:a16="http://schemas.microsoft.com/office/drawing/2014/main" val="2445172512"/>
                    </a:ext>
                  </a:extLst>
                </a:gridCol>
                <a:gridCol w="840902">
                  <a:extLst>
                    <a:ext uri="{9D8B030D-6E8A-4147-A177-3AD203B41FA5}">
                      <a16:colId xmlns:a16="http://schemas.microsoft.com/office/drawing/2014/main" val="2060768475"/>
                    </a:ext>
                  </a:extLst>
                </a:gridCol>
                <a:gridCol w="802796">
                  <a:extLst>
                    <a:ext uri="{9D8B030D-6E8A-4147-A177-3AD203B41FA5}">
                      <a16:colId xmlns:a16="http://schemas.microsoft.com/office/drawing/2014/main" val="647712318"/>
                    </a:ext>
                  </a:extLst>
                </a:gridCol>
              </a:tblGrid>
              <a:tr h="291056">
                <a:tc rowSpan="2">
                  <a:txBody>
                    <a:bodyPr/>
                    <a:lstStyle/>
                    <a:p>
                      <a:pPr algn="ctr"/>
                      <a:r>
                        <a:rPr lang="zh-CN" altLang="en-US" sz="1100">
                          <a:solidFill>
                            <a:schemeClr val="tx1">
                              <a:lumMod val="50000"/>
                            </a:schemeClr>
                          </a:solidFill>
                          <a:latin typeface="+mn-lt"/>
                          <a:ea typeface="+mn-ea"/>
                          <a:cs typeface="+mn-ea"/>
                          <a:sym typeface="+mn-lt"/>
                        </a:rPr>
                        <a:t>菌种</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accent3">
                        <a:lumMod val="40000"/>
                        <a:lumOff val="60000"/>
                      </a:schemeClr>
                    </a:solidFill>
                  </a:tcPr>
                </a:tc>
                <a:tc rowSpan="2">
                  <a:txBody>
                    <a:bodyPr/>
                    <a:lstStyle/>
                    <a:p>
                      <a:pPr algn="ctr"/>
                      <a:r>
                        <a:rPr lang="zh-CN" altLang="en-US" sz="1100">
                          <a:solidFill>
                            <a:schemeClr val="tx1">
                              <a:lumMod val="50000"/>
                            </a:schemeClr>
                          </a:solidFill>
                          <a:latin typeface="+mn-lt"/>
                          <a:ea typeface="+mn-ea"/>
                          <a:cs typeface="+mn-ea"/>
                          <a:sym typeface="+mn-lt"/>
                        </a:rPr>
                        <a:t>抗菌药物</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accent3">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1" u="none" strike="noStrike" kern="1200">
                          <a:solidFill>
                            <a:schemeClr val="tx1">
                              <a:lumMod val="50000"/>
                            </a:schemeClr>
                          </a:solidFill>
                          <a:effectLst/>
                          <a:latin typeface="+mn-lt"/>
                          <a:ea typeface="+mn-ea"/>
                          <a:cs typeface="+mn-ea"/>
                          <a:sym typeface="+mn-lt"/>
                        </a:rPr>
                        <a:t>敏感率（</a:t>
                      </a:r>
                      <a:r>
                        <a:rPr lang="en-US" altLang="zh-CN" sz="1100" b="1" u="none" strike="noStrike" kern="1200">
                          <a:solidFill>
                            <a:schemeClr val="tx1">
                              <a:lumMod val="50000"/>
                            </a:schemeClr>
                          </a:solidFill>
                          <a:effectLst/>
                          <a:latin typeface="+mn-lt"/>
                          <a:ea typeface="+mn-ea"/>
                          <a:cs typeface="+mn-ea"/>
                          <a:sym typeface="+mn-lt"/>
                        </a:rPr>
                        <a:t>%</a:t>
                      </a:r>
                      <a:r>
                        <a:rPr lang="zh-CN" altLang="en-US" sz="1100" b="1" u="none" strike="noStrike" kern="1200">
                          <a:solidFill>
                            <a:schemeClr val="tx1">
                              <a:lumMod val="50000"/>
                            </a:schemeClr>
                          </a:solidFill>
                          <a:effectLst/>
                          <a:latin typeface="+mn-lt"/>
                          <a:ea typeface="+mn-ea"/>
                          <a:cs typeface="+mn-ea"/>
                          <a:sym typeface="+mn-lt"/>
                        </a:rPr>
                        <a:t>）</a:t>
                      </a:r>
                      <a:endParaRPr lang="zh-CN" altLang="en-US" sz="1100" b="1" i="0" u="none" strike="noStrike" kern="1200">
                        <a:solidFill>
                          <a:schemeClr val="tx1">
                            <a:lumMod val="50000"/>
                          </a:schemeClr>
                        </a:solidFill>
                        <a:effectLst/>
                        <a:latin typeface="+mn-lt"/>
                        <a:ea typeface="+mn-ea"/>
                        <a:cs typeface="+mn-ea"/>
                        <a:sym typeface="+mn-lt"/>
                      </a:endParaRP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accent3">
                        <a:lumMod val="40000"/>
                        <a:lumOff val="60000"/>
                      </a:schemeClr>
                    </a:solidFill>
                  </a:tcPr>
                </a:tc>
                <a:tc gridSpan="2">
                  <a:txBody>
                    <a:bodyPr/>
                    <a:lstStyle/>
                    <a:p>
                      <a:pPr algn="ctr"/>
                      <a:r>
                        <a:rPr lang="en-US" altLang="zh-CN" sz="1100">
                          <a:solidFill>
                            <a:schemeClr val="tx1">
                              <a:lumMod val="50000"/>
                            </a:schemeClr>
                          </a:solidFill>
                          <a:latin typeface="+mn-lt"/>
                          <a:ea typeface="+mn-ea"/>
                          <a:cs typeface="+mn-ea"/>
                          <a:sym typeface="+mn-lt"/>
                        </a:rPr>
                        <a:t>MIC</a:t>
                      </a:r>
                      <a:r>
                        <a:rPr lang="zh-CN" altLang="en-US" sz="1100">
                          <a:solidFill>
                            <a:schemeClr val="tx1">
                              <a:lumMod val="50000"/>
                            </a:schemeClr>
                          </a:solidFill>
                          <a:latin typeface="+mn-lt"/>
                          <a:ea typeface="+mn-ea"/>
                          <a:cs typeface="+mn-ea"/>
                          <a:sym typeface="+mn-lt"/>
                        </a:rPr>
                        <a:t>（</a:t>
                      </a:r>
                      <a:r>
                        <a:rPr lang="en-US" altLang="zh-CN" sz="1100">
                          <a:solidFill>
                            <a:schemeClr val="tx1">
                              <a:lumMod val="50000"/>
                            </a:schemeClr>
                          </a:solidFill>
                          <a:latin typeface="+mn-lt"/>
                          <a:ea typeface="+mn-ea"/>
                          <a:cs typeface="+mn-ea"/>
                          <a:sym typeface="+mn-lt"/>
                        </a:rPr>
                        <a:t>mg/L</a:t>
                      </a:r>
                      <a:r>
                        <a:rPr lang="zh-CN" altLang="en-US" sz="1100">
                          <a:solidFill>
                            <a:schemeClr val="tx1">
                              <a:lumMod val="50000"/>
                            </a:schemeClr>
                          </a:solidFill>
                          <a:latin typeface="+mn-lt"/>
                          <a:ea typeface="+mn-ea"/>
                          <a:cs typeface="+mn-ea"/>
                          <a:sym typeface="+mn-lt"/>
                        </a:rPr>
                        <a:t>）</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accent3">
                        <a:lumMod val="40000"/>
                        <a:lumOff val="60000"/>
                      </a:schemeClr>
                    </a:solidFill>
                  </a:tcPr>
                </a:tc>
                <a:tc hMerge="1">
                  <a:txBody>
                    <a:bodyPr/>
                    <a:lstStyle/>
                    <a:p>
                      <a:endParaRPr lang="zh-CN" altLang="en-US" sz="1600"/>
                    </a:p>
                  </a:txBody>
                  <a:tcPr anchor="ctr"/>
                </a:tc>
                <a:extLst>
                  <a:ext uri="{0D108BD9-81ED-4DB2-BD59-A6C34878D82A}">
                    <a16:rowId xmlns:a16="http://schemas.microsoft.com/office/drawing/2014/main" val="2868293925"/>
                  </a:ext>
                </a:extLst>
              </a:tr>
              <a:tr h="190470">
                <a:tc vMerge="1">
                  <a:txBody>
                    <a:bodyPr/>
                    <a:lstStyle/>
                    <a:p>
                      <a:endParaRPr/>
                    </a:p>
                  </a:txBody>
                  <a:tcPr/>
                </a:tc>
                <a:tc vMerge="1">
                  <a:txBody>
                    <a:bodyPr/>
                    <a:lstStyle/>
                    <a:p>
                      <a:endParaRPr/>
                    </a:p>
                  </a:txBody>
                  <a:tcPr/>
                </a:tc>
                <a:tc vMerge="1">
                  <a:txBody>
                    <a:bodyPr/>
                    <a:lstStyle/>
                    <a:p>
                      <a:pPr algn="ctr" fontAlgn="ctr"/>
                      <a:endParaRPr lang="en-US" sz="1050" b="1" i="0" u="none" strike="noStrike" kern="1200" baseline="-25000">
                        <a:solidFill>
                          <a:schemeClr val="bg1"/>
                        </a:solidFill>
                        <a:effectLst/>
                        <a:latin typeface="+mn-ea"/>
                        <a:ea typeface="+mn-ea"/>
                        <a:cs typeface="+mn-cs"/>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accent4">
                        <a:lumMod val="50000"/>
                      </a:schemeClr>
                    </a:solidFill>
                  </a:tcPr>
                </a:tc>
                <a:tc>
                  <a:txBody>
                    <a:bodyPr/>
                    <a:lstStyle/>
                    <a:p>
                      <a:pPr algn="ctr" fontAlgn="ctr"/>
                      <a:r>
                        <a:rPr lang="en-US" sz="1100" b="1" u="none" strike="noStrike" kern="1200">
                          <a:solidFill>
                            <a:schemeClr val="tx1">
                              <a:lumMod val="50000"/>
                            </a:schemeClr>
                          </a:solidFill>
                          <a:effectLst/>
                          <a:latin typeface="+mn-lt"/>
                          <a:ea typeface="+mn-ea"/>
                          <a:cs typeface="+mn-ea"/>
                          <a:sym typeface="+mn-lt"/>
                        </a:rPr>
                        <a:t>MIC</a:t>
                      </a:r>
                      <a:r>
                        <a:rPr lang="en-US" sz="1100" b="1" u="none" strike="noStrike" kern="1200" baseline="-25000">
                          <a:solidFill>
                            <a:schemeClr val="tx1">
                              <a:lumMod val="50000"/>
                            </a:schemeClr>
                          </a:solidFill>
                          <a:effectLst/>
                          <a:latin typeface="+mn-lt"/>
                          <a:ea typeface="+mn-ea"/>
                          <a:cs typeface="+mn-ea"/>
                          <a:sym typeface="+mn-lt"/>
                        </a:rPr>
                        <a:t>50</a:t>
                      </a:r>
                      <a:endParaRPr lang="en-US" sz="1100" b="1" i="0" u="none" strike="noStrike" kern="1200" baseline="-25000">
                        <a:solidFill>
                          <a:schemeClr val="tx1">
                            <a:lumMod val="50000"/>
                          </a:schemeClr>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n-US" sz="1100" b="1" u="none" strike="noStrike" kern="1200">
                          <a:solidFill>
                            <a:schemeClr val="tx1">
                              <a:lumMod val="50000"/>
                            </a:schemeClr>
                          </a:solidFill>
                          <a:effectLst/>
                          <a:latin typeface="+mn-lt"/>
                          <a:ea typeface="+mn-ea"/>
                          <a:cs typeface="+mn-ea"/>
                          <a:sym typeface="+mn-lt"/>
                        </a:rPr>
                        <a:t>MIC</a:t>
                      </a:r>
                      <a:r>
                        <a:rPr lang="en-US" sz="1100" b="1" u="none" strike="noStrike" kern="1200" baseline="-25000">
                          <a:solidFill>
                            <a:schemeClr val="tx1">
                              <a:lumMod val="50000"/>
                            </a:schemeClr>
                          </a:solidFill>
                          <a:effectLst/>
                          <a:latin typeface="+mn-lt"/>
                          <a:ea typeface="+mn-ea"/>
                          <a:cs typeface="+mn-ea"/>
                          <a:sym typeface="+mn-lt"/>
                        </a:rPr>
                        <a:t>90</a:t>
                      </a:r>
                      <a:endParaRPr lang="en-US" sz="1100" b="1" i="0" u="none" strike="noStrike" kern="1200" baseline="-25000">
                        <a:solidFill>
                          <a:schemeClr val="tx1">
                            <a:lumMod val="50000"/>
                          </a:schemeClr>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808556035"/>
                  </a:ext>
                </a:extLst>
              </a:tr>
              <a:tr h="282495">
                <a:tc rowSpan="2">
                  <a:txBody>
                    <a:bodyPr/>
                    <a:lstStyle/>
                    <a:p>
                      <a:pPr algn="ctr"/>
                      <a:r>
                        <a:rPr lang="zh-CN" altLang="en-US" sz="1100">
                          <a:solidFill>
                            <a:schemeClr val="bg2">
                              <a:lumMod val="10000"/>
                            </a:schemeClr>
                          </a:solidFill>
                          <a:latin typeface="+mn-lt"/>
                          <a:ea typeface="+mn-ea"/>
                          <a:cs typeface="+mn-ea"/>
                          <a:sym typeface="+mn-lt"/>
                        </a:rPr>
                        <a:t>肺炎链球菌</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solidFill>
                  </a:tcPr>
                </a:tc>
                <a:tc>
                  <a:txBody>
                    <a:bodyPr/>
                    <a:lstStyle/>
                    <a:p>
                      <a:pPr algn="ctr"/>
                      <a:r>
                        <a:rPr lang="zh-CN" altLang="en-US" sz="1050" b="1">
                          <a:solidFill>
                            <a:schemeClr val="bg2">
                              <a:lumMod val="10000"/>
                            </a:schemeClr>
                          </a:solidFill>
                          <a:latin typeface="+mn-lt"/>
                          <a:ea typeface="+mn-ea"/>
                          <a:cs typeface="+mn-ea"/>
                          <a:sym typeface="+mn-lt"/>
                        </a:rPr>
                        <a:t>来法莫林</a:t>
                      </a:r>
                      <a:endParaRPr lang="zh-CN" altLang="en-US" sz="1050" b="1" baseline="30000">
                        <a:solidFill>
                          <a:schemeClr val="bg2">
                            <a:lumMod val="10000"/>
                          </a:schemeClr>
                        </a:solidFill>
                        <a:latin typeface="+mn-lt"/>
                        <a:ea typeface="+mn-ea"/>
                        <a:cs typeface="+mn-ea"/>
                        <a:sym typeface="+mn-lt"/>
                      </a:endParaRP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a:r>
                        <a:rPr lang="en-US" altLang="zh-CN" sz="1050" b="1">
                          <a:solidFill>
                            <a:schemeClr val="bg2">
                              <a:lumMod val="10000"/>
                            </a:schemeClr>
                          </a:solidFill>
                          <a:latin typeface="+mn-lt"/>
                          <a:ea typeface="+mn-ea"/>
                          <a:cs typeface="+mn-ea"/>
                          <a:sym typeface="+mn-lt"/>
                        </a:rPr>
                        <a:t>100</a:t>
                      </a:r>
                      <a:endParaRPr lang="zh-CN" altLang="en-US" sz="1050" b="1">
                        <a:solidFill>
                          <a:schemeClr val="bg2">
                            <a:lumMod val="10000"/>
                          </a:schemeClr>
                        </a:solidFill>
                        <a:latin typeface="+mn-lt"/>
                        <a:ea typeface="+mn-ea"/>
                        <a:cs typeface="+mn-ea"/>
                        <a:sym typeface="+mn-lt"/>
                      </a:endParaRP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fontAlgn="ctr"/>
                      <a:r>
                        <a:rPr lang="en-US" altLang="zh-CN" sz="1050" b="1" u="none" strike="noStrike">
                          <a:solidFill>
                            <a:schemeClr val="bg2">
                              <a:lumMod val="10000"/>
                            </a:schemeClr>
                          </a:solidFill>
                          <a:effectLst/>
                          <a:latin typeface="+mn-lt"/>
                          <a:ea typeface="+mn-ea"/>
                          <a:cs typeface="+mn-ea"/>
                          <a:sym typeface="+mn-lt"/>
                        </a:rPr>
                        <a:t>    0.125</a:t>
                      </a:r>
                      <a:endParaRPr lang="en-US" altLang="zh-CN" sz="1050" b="1" i="0" u="none" strike="noStrike">
                        <a:solidFill>
                          <a:schemeClr val="bg2">
                            <a:lumMod val="10000"/>
                          </a:schemeClr>
                        </a:solidFill>
                        <a:effectLst/>
                        <a:latin typeface="+mn-lt"/>
                        <a:ea typeface="+mn-ea"/>
                        <a:cs typeface="+mn-ea"/>
                        <a:sym typeface="+mn-lt"/>
                      </a:endParaRPr>
                    </a:p>
                  </a:txBody>
                  <a:tcPr marL="0" marR="144000"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fontAlgn="ctr"/>
                      <a:r>
                        <a:rPr lang="en-US" altLang="zh-CN" sz="1050" b="1" u="none" strike="noStrike">
                          <a:solidFill>
                            <a:schemeClr val="bg2">
                              <a:lumMod val="10000"/>
                            </a:schemeClr>
                          </a:solidFill>
                          <a:effectLst/>
                          <a:latin typeface="+mn-lt"/>
                          <a:ea typeface="+mn-ea"/>
                          <a:cs typeface="+mn-ea"/>
                          <a:sym typeface="+mn-lt"/>
                        </a:rPr>
                        <a:t>    0.125</a:t>
                      </a:r>
                      <a:endParaRPr lang="en-US" altLang="zh-CN" sz="1050" b="1" i="0" u="none" strike="noStrike">
                        <a:solidFill>
                          <a:schemeClr val="bg2">
                            <a:lumMod val="10000"/>
                          </a:schemeClr>
                        </a:solidFill>
                        <a:effectLst/>
                        <a:latin typeface="+mn-lt"/>
                        <a:ea typeface="+mn-ea"/>
                        <a:cs typeface="+mn-ea"/>
                        <a:sym typeface="+mn-lt"/>
                      </a:endParaRPr>
                    </a:p>
                  </a:txBody>
                  <a:tcPr marL="0" marR="144000"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8658226"/>
                  </a:ext>
                </a:extLst>
              </a:tr>
              <a:tr h="282495">
                <a:tc vMerge="1">
                  <a:txBody>
                    <a:bodyPr/>
                    <a:lstStyle/>
                    <a:p>
                      <a:endParaRPr/>
                    </a:p>
                  </a:txBody>
                  <a:tcPr anchor="ctr"/>
                </a:tc>
                <a:tc>
                  <a:txBody>
                    <a:bodyPr/>
                    <a:lstStyle/>
                    <a:p>
                      <a:pPr algn="ctr"/>
                      <a:r>
                        <a:rPr lang="zh-CN" altLang="en-US" sz="1050">
                          <a:solidFill>
                            <a:schemeClr val="bg2">
                              <a:lumMod val="10000"/>
                            </a:schemeClr>
                          </a:solidFill>
                          <a:latin typeface="+mn-lt"/>
                          <a:ea typeface="+mn-ea"/>
                          <a:cs typeface="+mn-ea"/>
                          <a:sym typeface="+mn-lt"/>
                        </a:rPr>
                        <a:t>奥马环素</a:t>
                      </a:r>
                      <a:endParaRPr lang="zh-CN" altLang="en-US" sz="1050" baseline="30000">
                        <a:solidFill>
                          <a:schemeClr val="bg2">
                            <a:lumMod val="10000"/>
                          </a:schemeClr>
                        </a:solidFill>
                        <a:latin typeface="+mn-lt"/>
                        <a:ea typeface="+mn-ea"/>
                        <a:cs typeface="+mn-ea"/>
                        <a:sym typeface="+mn-lt"/>
                      </a:endParaRP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a:r>
                        <a:rPr lang="en-US" altLang="zh-CN" sz="1050">
                          <a:solidFill>
                            <a:schemeClr val="bg2">
                              <a:lumMod val="10000"/>
                            </a:schemeClr>
                          </a:solidFill>
                          <a:latin typeface="+mn-lt"/>
                          <a:ea typeface="+mn-ea"/>
                          <a:cs typeface="+mn-ea"/>
                          <a:sym typeface="+mn-lt"/>
                        </a:rPr>
                        <a:t>99.8</a:t>
                      </a:r>
                      <a:endParaRPr lang="zh-CN" altLang="en-US" sz="1050">
                        <a:solidFill>
                          <a:schemeClr val="bg2">
                            <a:lumMod val="10000"/>
                          </a:schemeClr>
                        </a:solidFill>
                        <a:latin typeface="+mn-lt"/>
                        <a:ea typeface="+mn-ea"/>
                        <a:cs typeface="+mn-ea"/>
                        <a:sym typeface="+mn-lt"/>
                      </a:endParaRP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fontAlgn="ctr"/>
                      <a:r>
                        <a:rPr lang="en-US" altLang="zh-CN" sz="1050" b="0" u="none" strike="noStrike">
                          <a:solidFill>
                            <a:schemeClr val="bg2">
                              <a:lumMod val="10000"/>
                            </a:schemeClr>
                          </a:solidFill>
                          <a:effectLst/>
                          <a:latin typeface="+mn-lt"/>
                          <a:ea typeface="+mn-ea"/>
                          <a:cs typeface="+mn-ea"/>
                          <a:sym typeface="+mn-lt"/>
                        </a:rPr>
                        <a:t>0.03</a:t>
                      </a:r>
                      <a:endParaRPr lang="en-US" altLang="zh-CN" sz="1050" b="0" i="0" u="none" strike="noStrike">
                        <a:solidFill>
                          <a:schemeClr val="bg2">
                            <a:lumMod val="10000"/>
                          </a:schemeClr>
                        </a:solidFill>
                        <a:effectLst/>
                        <a:latin typeface="+mn-lt"/>
                        <a:ea typeface="+mn-ea"/>
                        <a:cs typeface="+mn-ea"/>
                        <a:sym typeface="+mn-lt"/>
                      </a:endParaRPr>
                    </a:p>
                  </a:txBody>
                  <a:tcPr marL="7144" marR="7144" marT="7144"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fontAlgn="ctr"/>
                      <a:r>
                        <a:rPr lang="en-US" altLang="zh-CN" sz="1050" b="0" u="none" strike="noStrike">
                          <a:solidFill>
                            <a:schemeClr val="bg2">
                              <a:lumMod val="10000"/>
                            </a:schemeClr>
                          </a:solidFill>
                          <a:effectLst/>
                          <a:latin typeface="+mn-lt"/>
                          <a:ea typeface="+mn-ea"/>
                          <a:cs typeface="+mn-ea"/>
                          <a:sym typeface="+mn-lt"/>
                        </a:rPr>
                        <a:t>0.06</a:t>
                      </a:r>
                      <a:endParaRPr lang="en-US" altLang="zh-CN" sz="1050" b="0" i="0" u="none" strike="noStrike">
                        <a:solidFill>
                          <a:schemeClr val="bg2">
                            <a:lumMod val="10000"/>
                          </a:schemeClr>
                        </a:solidFill>
                        <a:effectLst/>
                        <a:latin typeface="+mn-lt"/>
                        <a:ea typeface="+mn-ea"/>
                        <a:cs typeface="+mn-ea"/>
                        <a:sym typeface="+mn-lt"/>
                      </a:endParaRPr>
                    </a:p>
                  </a:txBody>
                  <a:tcPr marL="7144" marR="7144" marT="7144"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53683040"/>
                  </a:ext>
                </a:extLst>
              </a:tr>
              <a:tr h="282495">
                <a:tc rowSpan="2">
                  <a:txBody>
                    <a:bodyPr/>
                    <a:lstStyle/>
                    <a:p>
                      <a:pPr algn="ctr"/>
                      <a:r>
                        <a:rPr lang="zh-TW" altLang="en-US" sz="1100" b="0" i="0">
                          <a:solidFill>
                            <a:schemeClr val="bg2">
                              <a:lumMod val="10000"/>
                            </a:schemeClr>
                          </a:solidFill>
                          <a:effectLst/>
                          <a:latin typeface="+mn-lt"/>
                          <a:ea typeface="+mn-ea"/>
                          <a:cs typeface="+mn-ea"/>
                          <a:sym typeface="+mn-lt"/>
                        </a:rPr>
                        <a:t>金黃色葡萄球菌</a:t>
                      </a:r>
                      <a:r>
                        <a:rPr lang="zh-CN" altLang="en-US" sz="1100" b="0">
                          <a:solidFill>
                            <a:schemeClr val="bg2">
                              <a:lumMod val="10000"/>
                            </a:schemeClr>
                          </a:solidFill>
                          <a:latin typeface="+mn-lt"/>
                          <a:ea typeface="+mn-ea"/>
                          <a:cs typeface="+mn-ea"/>
                          <a:sym typeface="+mn-lt"/>
                        </a:rPr>
                        <a:t>（包含</a:t>
                      </a:r>
                      <a:r>
                        <a:rPr lang="en-US" altLang="zh-CN" sz="1100" b="0">
                          <a:solidFill>
                            <a:schemeClr val="bg2">
                              <a:lumMod val="10000"/>
                            </a:schemeClr>
                          </a:solidFill>
                          <a:latin typeface="+mn-lt"/>
                          <a:ea typeface="+mn-ea"/>
                          <a:cs typeface="+mn-ea"/>
                          <a:sym typeface="+mn-lt"/>
                        </a:rPr>
                        <a:t>MRSA</a:t>
                      </a:r>
                      <a:r>
                        <a:rPr lang="zh-CN" altLang="en-US" sz="1100" b="0">
                          <a:solidFill>
                            <a:schemeClr val="bg2">
                              <a:lumMod val="10000"/>
                            </a:schemeClr>
                          </a:solidFill>
                          <a:latin typeface="+mn-lt"/>
                          <a:ea typeface="+mn-ea"/>
                          <a:cs typeface="+mn-ea"/>
                          <a:sym typeface="+mn-lt"/>
                        </a:rPr>
                        <a:t>）</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solidFill>
                  </a:tcPr>
                </a:tc>
                <a:tc>
                  <a:txBody>
                    <a:bodyPr/>
                    <a:lstStyle/>
                    <a:p>
                      <a:pPr algn="ctr"/>
                      <a:r>
                        <a:rPr lang="zh-CN" altLang="en-US" sz="1050" b="1">
                          <a:solidFill>
                            <a:schemeClr val="bg2">
                              <a:lumMod val="10000"/>
                            </a:schemeClr>
                          </a:solidFill>
                          <a:latin typeface="+mn-lt"/>
                          <a:ea typeface="+mn-ea"/>
                          <a:cs typeface="+mn-ea"/>
                          <a:sym typeface="+mn-lt"/>
                        </a:rPr>
                        <a:t>来法莫林</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a:r>
                        <a:rPr lang="en-US" altLang="zh-CN" sz="1050" b="1">
                          <a:solidFill>
                            <a:srgbClr val="C00000"/>
                          </a:solidFill>
                          <a:latin typeface="+mn-lt"/>
                          <a:ea typeface="+mn-ea"/>
                          <a:cs typeface="+mn-ea"/>
                          <a:sym typeface="+mn-lt"/>
                        </a:rPr>
                        <a:t>97.7</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fontAlgn="ctr"/>
                      <a:r>
                        <a:rPr lang="en-US" altLang="zh-CN" sz="1050" b="1" u="none" strike="noStrike">
                          <a:solidFill>
                            <a:srgbClr val="C00000"/>
                          </a:solidFill>
                          <a:effectLst/>
                          <a:latin typeface="+mn-lt"/>
                          <a:ea typeface="+mn-ea"/>
                          <a:cs typeface="+mn-ea"/>
                          <a:sym typeface="+mn-lt"/>
                        </a:rPr>
                        <a:t>0.06</a:t>
                      </a:r>
                      <a:endParaRPr lang="en-US" altLang="zh-CN" sz="1050" b="1" i="0" u="none" strike="noStrike">
                        <a:solidFill>
                          <a:srgbClr val="C00000"/>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fontAlgn="ctr"/>
                      <a:r>
                        <a:rPr lang="en-US" altLang="zh-CN" sz="1050" b="1" u="none" strike="noStrike">
                          <a:solidFill>
                            <a:srgbClr val="C00000"/>
                          </a:solidFill>
                          <a:effectLst/>
                          <a:latin typeface="+mn-lt"/>
                          <a:ea typeface="+mn-ea"/>
                          <a:cs typeface="+mn-ea"/>
                          <a:sym typeface="+mn-lt"/>
                        </a:rPr>
                        <a:t>0.125</a:t>
                      </a:r>
                      <a:endParaRPr lang="en-US" altLang="zh-CN" sz="1050" b="1" i="0" u="none" strike="noStrike">
                        <a:solidFill>
                          <a:srgbClr val="C00000"/>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37926679"/>
                  </a:ext>
                </a:extLst>
              </a:tr>
              <a:tr h="282495">
                <a:tc vMerge="1">
                  <a:txBody>
                    <a:bodyPr/>
                    <a:lstStyle/>
                    <a:p>
                      <a:endParaRPr lang="zh-CN" altLang="en-US"/>
                    </a:p>
                  </a:txBody>
                  <a:tcPr anchor="ctr"/>
                </a:tc>
                <a:tc>
                  <a:txBody>
                    <a:bodyPr/>
                    <a:lstStyle/>
                    <a:p>
                      <a:pPr algn="ctr"/>
                      <a:r>
                        <a:rPr lang="zh-CN" altLang="en-US" sz="1050">
                          <a:solidFill>
                            <a:schemeClr val="bg2">
                              <a:lumMod val="10000"/>
                            </a:schemeClr>
                          </a:solidFill>
                          <a:latin typeface="+mn-lt"/>
                          <a:ea typeface="+mn-ea"/>
                          <a:cs typeface="+mn-ea"/>
                          <a:sym typeface="+mn-lt"/>
                        </a:rPr>
                        <a:t>奥马环素</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a:r>
                        <a:rPr lang="en-US" altLang="zh-CN" sz="1050" b="0">
                          <a:solidFill>
                            <a:srgbClr val="C00000"/>
                          </a:solidFill>
                          <a:latin typeface="+mn-lt"/>
                          <a:ea typeface="+mn-ea"/>
                          <a:cs typeface="+mn-ea"/>
                          <a:sym typeface="+mn-lt"/>
                        </a:rPr>
                        <a:t>62.7</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fontAlgn="ctr"/>
                      <a:r>
                        <a:rPr lang="en-US" altLang="zh-CN" sz="1050" b="0" u="none" strike="noStrike">
                          <a:solidFill>
                            <a:srgbClr val="C00000"/>
                          </a:solidFill>
                          <a:effectLst/>
                          <a:latin typeface="+mn-lt"/>
                          <a:ea typeface="+mn-ea"/>
                          <a:cs typeface="+mn-ea"/>
                          <a:sym typeface="+mn-lt"/>
                        </a:rPr>
                        <a:t>0.25</a:t>
                      </a:r>
                      <a:endParaRPr lang="en-US" altLang="zh-CN" sz="1050" b="0" i="0" u="none" strike="noStrike">
                        <a:solidFill>
                          <a:srgbClr val="C00000"/>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fontAlgn="ctr"/>
                      <a:r>
                        <a:rPr lang="en-US" altLang="zh-CN" sz="1050" b="0" u="none" strike="noStrike">
                          <a:solidFill>
                            <a:srgbClr val="C00000"/>
                          </a:solidFill>
                          <a:effectLst/>
                          <a:latin typeface="+mn-lt"/>
                          <a:ea typeface="+mn-ea"/>
                          <a:cs typeface="+mn-ea"/>
                          <a:sym typeface="+mn-lt"/>
                        </a:rPr>
                        <a:t>0.5</a:t>
                      </a:r>
                      <a:endParaRPr lang="en-US" altLang="zh-CN" sz="1050" b="0" i="0" u="none" strike="noStrike">
                        <a:solidFill>
                          <a:srgbClr val="C00000"/>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180767"/>
                  </a:ext>
                </a:extLst>
              </a:tr>
              <a:tr h="282495">
                <a:tc rowSpan="2">
                  <a:txBody>
                    <a:bodyPr/>
                    <a:lstStyle/>
                    <a:p>
                      <a:pPr algn="ctr"/>
                      <a:r>
                        <a:rPr lang="zh-CN" altLang="en-US" sz="1100">
                          <a:solidFill>
                            <a:schemeClr val="bg2">
                              <a:lumMod val="10000"/>
                            </a:schemeClr>
                          </a:solidFill>
                          <a:latin typeface="+mn-lt"/>
                          <a:ea typeface="+mn-ea"/>
                          <a:cs typeface="+mn-ea"/>
                          <a:sym typeface="+mn-lt"/>
                        </a:rPr>
                        <a:t>流感嗜血杆菌</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solidFill>
                  </a:tcPr>
                </a:tc>
                <a:tc>
                  <a:txBody>
                    <a:bodyPr/>
                    <a:lstStyle/>
                    <a:p>
                      <a:pPr algn="ctr"/>
                      <a:r>
                        <a:rPr lang="zh-CN" altLang="en-US" sz="1050" b="1">
                          <a:solidFill>
                            <a:schemeClr val="bg2">
                              <a:lumMod val="10000"/>
                            </a:schemeClr>
                          </a:solidFill>
                          <a:latin typeface="+mn-lt"/>
                          <a:ea typeface="+mn-ea"/>
                          <a:cs typeface="+mn-ea"/>
                          <a:sym typeface="+mn-lt"/>
                        </a:rPr>
                        <a:t>来法莫林</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a:r>
                        <a:rPr lang="en-US" altLang="zh-CN" sz="1050" b="1">
                          <a:solidFill>
                            <a:schemeClr val="bg2">
                              <a:lumMod val="10000"/>
                            </a:schemeClr>
                          </a:solidFill>
                          <a:latin typeface="+mn-lt"/>
                          <a:ea typeface="+mn-ea"/>
                          <a:cs typeface="+mn-ea"/>
                          <a:sym typeface="+mn-lt"/>
                        </a:rPr>
                        <a:t>100</a:t>
                      </a:r>
                      <a:endParaRPr lang="zh-CN" altLang="en-US" sz="1050" b="1">
                        <a:solidFill>
                          <a:schemeClr val="bg2">
                            <a:lumMod val="10000"/>
                          </a:schemeClr>
                        </a:solidFill>
                        <a:latin typeface="+mn-lt"/>
                        <a:ea typeface="+mn-ea"/>
                        <a:cs typeface="+mn-ea"/>
                        <a:sym typeface="+mn-lt"/>
                      </a:endParaRP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fontAlgn="ctr"/>
                      <a:r>
                        <a:rPr lang="en-US" altLang="zh-CN" sz="1050" b="1" u="none" strike="noStrike">
                          <a:solidFill>
                            <a:schemeClr val="bg2">
                              <a:lumMod val="10000"/>
                            </a:schemeClr>
                          </a:solidFill>
                          <a:effectLst/>
                          <a:latin typeface="+mn-lt"/>
                          <a:ea typeface="+mn-ea"/>
                          <a:cs typeface="+mn-ea"/>
                          <a:sym typeface="+mn-lt"/>
                        </a:rPr>
                        <a:t>0.5</a:t>
                      </a:r>
                      <a:endParaRPr lang="en-US" altLang="zh-CN" sz="1050" b="1" i="0" u="none" strike="noStrike">
                        <a:solidFill>
                          <a:schemeClr val="bg2">
                            <a:lumMod val="10000"/>
                          </a:schemeClr>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fontAlgn="ctr"/>
                      <a:r>
                        <a:rPr lang="en-US" altLang="zh-CN" sz="1050" b="1" u="none" strike="noStrike">
                          <a:solidFill>
                            <a:schemeClr val="bg2">
                              <a:lumMod val="10000"/>
                            </a:schemeClr>
                          </a:solidFill>
                          <a:effectLst/>
                          <a:latin typeface="+mn-lt"/>
                          <a:ea typeface="+mn-ea"/>
                          <a:cs typeface="+mn-ea"/>
                          <a:sym typeface="+mn-lt"/>
                        </a:rPr>
                        <a:t>1</a:t>
                      </a:r>
                      <a:endParaRPr lang="en-US" altLang="zh-CN" sz="1050" b="1" i="0" u="none" strike="noStrike">
                        <a:solidFill>
                          <a:schemeClr val="bg2">
                            <a:lumMod val="10000"/>
                          </a:schemeClr>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86062003"/>
                  </a:ext>
                </a:extLst>
              </a:tr>
              <a:tr h="282495">
                <a:tc vMerge="1">
                  <a:txBody>
                    <a:bodyPr/>
                    <a:lstStyle/>
                    <a:p>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CN" altLang="en-US" sz="1050">
                          <a:solidFill>
                            <a:schemeClr val="bg2">
                              <a:lumMod val="10000"/>
                            </a:schemeClr>
                          </a:solidFill>
                          <a:latin typeface="+mn-lt"/>
                          <a:ea typeface="+mn-ea"/>
                          <a:cs typeface="+mn-ea"/>
                          <a:sym typeface="+mn-lt"/>
                        </a:rPr>
                        <a:t>奥马环素</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a:r>
                        <a:rPr lang="en-US" altLang="zh-CN" sz="1050">
                          <a:solidFill>
                            <a:schemeClr val="bg2">
                              <a:lumMod val="10000"/>
                            </a:schemeClr>
                          </a:solidFill>
                          <a:latin typeface="+mn-lt"/>
                          <a:ea typeface="+mn-ea"/>
                          <a:cs typeface="+mn-ea"/>
                          <a:sym typeface="+mn-lt"/>
                        </a:rPr>
                        <a:t>100</a:t>
                      </a:r>
                      <a:endParaRPr lang="zh-CN" altLang="en-US" sz="1050">
                        <a:solidFill>
                          <a:schemeClr val="bg2">
                            <a:lumMod val="10000"/>
                          </a:schemeClr>
                        </a:solidFill>
                        <a:latin typeface="+mn-lt"/>
                        <a:ea typeface="+mn-ea"/>
                        <a:cs typeface="+mn-ea"/>
                        <a:sym typeface="+mn-lt"/>
                      </a:endParaRP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a:r>
                        <a:rPr lang="en-US" sz="1050" kern="1200">
                          <a:solidFill>
                            <a:schemeClr val="bg2">
                              <a:lumMod val="10000"/>
                            </a:schemeClr>
                          </a:solidFill>
                          <a:effectLst/>
                          <a:latin typeface="+mn-lt"/>
                          <a:ea typeface="+mn-ea"/>
                          <a:cs typeface="+mn-ea"/>
                          <a:sym typeface="+mn-lt"/>
                        </a:rPr>
                        <a:t>0.5</a:t>
                      </a:r>
                      <a:endParaRPr lang="zh-CN" sz="1050" kern="100">
                        <a:solidFill>
                          <a:schemeClr val="bg2">
                            <a:lumMod val="10000"/>
                          </a:schemeClr>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a:r>
                        <a:rPr lang="en-US" sz="1050" kern="1200">
                          <a:solidFill>
                            <a:schemeClr val="bg2">
                              <a:lumMod val="10000"/>
                            </a:schemeClr>
                          </a:solidFill>
                          <a:effectLst/>
                          <a:latin typeface="+mn-lt"/>
                          <a:ea typeface="+mn-ea"/>
                          <a:cs typeface="+mn-ea"/>
                          <a:sym typeface="+mn-lt"/>
                        </a:rPr>
                        <a:t>1</a:t>
                      </a:r>
                      <a:endParaRPr lang="zh-CN" sz="1050" kern="100">
                        <a:solidFill>
                          <a:schemeClr val="bg2">
                            <a:lumMod val="10000"/>
                          </a:schemeClr>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85321939"/>
                  </a:ext>
                </a:extLst>
              </a:tr>
              <a:tr h="282495">
                <a:tc rowSpan="2">
                  <a:txBody>
                    <a:bodyPr/>
                    <a:lstStyle/>
                    <a:p>
                      <a:pPr algn="ctr"/>
                      <a:r>
                        <a:rPr lang="zh-CN" altLang="en-US" sz="1100">
                          <a:solidFill>
                            <a:schemeClr val="bg2">
                              <a:lumMod val="10000"/>
                            </a:schemeClr>
                          </a:solidFill>
                          <a:latin typeface="+mn-lt"/>
                          <a:ea typeface="+mn-ea"/>
                          <a:cs typeface="+mn-ea"/>
                          <a:sym typeface="+mn-lt"/>
                        </a:rPr>
                        <a:t>卡他莫拉菌</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solidFill>
                  </a:tcPr>
                </a:tc>
                <a:tc>
                  <a:txBody>
                    <a:bodyPr/>
                    <a:lstStyle/>
                    <a:p>
                      <a:pPr algn="ctr"/>
                      <a:r>
                        <a:rPr lang="zh-CN" altLang="en-US" sz="1050" b="1">
                          <a:solidFill>
                            <a:schemeClr val="bg2">
                              <a:lumMod val="10000"/>
                            </a:schemeClr>
                          </a:solidFill>
                          <a:latin typeface="+mn-lt"/>
                          <a:ea typeface="+mn-ea"/>
                          <a:cs typeface="+mn-ea"/>
                          <a:sym typeface="+mn-lt"/>
                        </a:rPr>
                        <a:t>来法莫林</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a:r>
                        <a:rPr lang="en-US" altLang="zh-CN" sz="1050" b="1">
                          <a:solidFill>
                            <a:schemeClr val="bg2">
                              <a:lumMod val="10000"/>
                            </a:schemeClr>
                          </a:solidFill>
                          <a:latin typeface="+mn-lt"/>
                          <a:ea typeface="+mn-ea"/>
                          <a:cs typeface="+mn-ea"/>
                          <a:sym typeface="+mn-lt"/>
                        </a:rPr>
                        <a:t>100</a:t>
                      </a:r>
                      <a:endParaRPr lang="zh-CN" altLang="en-US" sz="1050" b="1">
                        <a:solidFill>
                          <a:schemeClr val="bg2">
                            <a:lumMod val="10000"/>
                          </a:schemeClr>
                        </a:solidFill>
                        <a:latin typeface="+mn-lt"/>
                        <a:ea typeface="+mn-ea"/>
                        <a:cs typeface="+mn-ea"/>
                        <a:sym typeface="+mn-lt"/>
                      </a:endParaRP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fontAlgn="ctr"/>
                      <a:r>
                        <a:rPr lang="en-US" altLang="zh-CN" sz="1050" b="1" u="none" strike="noStrike">
                          <a:solidFill>
                            <a:schemeClr val="bg2">
                              <a:lumMod val="10000"/>
                            </a:schemeClr>
                          </a:solidFill>
                          <a:effectLst/>
                          <a:latin typeface="+mn-lt"/>
                          <a:ea typeface="+mn-ea"/>
                          <a:cs typeface="+mn-ea"/>
                          <a:sym typeface="+mn-lt"/>
                        </a:rPr>
                        <a:t>0.125</a:t>
                      </a:r>
                      <a:endParaRPr lang="en-US" altLang="zh-CN" sz="1050" b="1" i="0" u="none" strike="noStrike">
                        <a:solidFill>
                          <a:schemeClr val="bg2">
                            <a:lumMod val="10000"/>
                          </a:schemeClr>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algn="ctr" fontAlgn="ctr"/>
                      <a:r>
                        <a:rPr lang="en-US" altLang="zh-CN" sz="1050" b="1" u="none" strike="noStrike">
                          <a:solidFill>
                            <a:schemeClr val="bg2">
                              <a:lumMod val="10000"/>
                            </a:schemeClr>
                          </a:solidFill>
                          <a:effectLst/>
                          <a:latin typeface="+mn-lt"/>
                          <a:ea typeface="+mn-ea"/>
                          <a:cs typeface="+mn-ea"/>
                          <a:sym typeface="+mn-lt"/>
                        </a:rPr>
                        <a:t>0.5</a:t>
                      </a:r>
                      <a:endParaRPr lang="en-US" altLang="zh-CN" sz="1050" b="1" i="0" u="none" strike="noStrike">
                        <a:solidFill>
                          <a:schemeClr val="bg2">
                            <a:lumMod val="10000"/>
                          </a:schemeClr>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9837831"/>
                  </a:ext>
                </a:extLst>
              </a:tr>
              <a:tr h="282495">
                <a:tc vMerge="1">
                  <a:txBody>
                    <a:bodyPr/>
                    <a:lstStyle/>
                    <a:p>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CN" altLang="en-US" sz="1050">
                          <a:solidFill>
                            <a:schemeClr val="bg2">
                              <a:lumMod val="10000"/>
                            </a:schemeClr>
                          </a:solidFill>
                          <a:latin typeface="+mn-lt"/>
                          <a:ea typeface="+mn-ea"/>
                          <a:cs typeface="+mn-ea"/>
                          <a:sym typeface="+mn-lt"/>
                        </a:rPr>
                        <a:t>奥马环素</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a:solidFill>
                            <a:schemeClr val="bg2">
                              <a:lumMod val="10000"/>
                            </a:schemeClr>
                          </a:solidFill>
                          <a:latin typeface="+mn-lt"/>
                          <a:ea typeface="+mn-ea"/>
                          <a:cs typeface="+mn-ea"/>
                          <a:sym typeface="+mn-lt"/>
                        </a:rPr>
                        <a:t>-</a:t>
                      </a:r>
                      <a:r>
                        <a:rPr kumimoji="0" lang="en-US" altLang="zh-CN" sz="1050" b="1" i="0" u="none" strike="noStrike" kern="1200" cap="none" spc="0" normalizeH="0" baseline="0" noProof="0">
                          <a:ln>
                            <a:noFill/>
                          </a:ln>
                          <a:solidFill>
                            <a:schemeClr val="bg2">
                              <a:lumMod val="10000"/>
                            </a:schemeClr>
                          </a:solidFill>
                          <a:effectLst/>
                          <a:uLnTx/>
                          <a:uFillTx/>
                          <a:latin typeface="+mn-lt"/>
                          <a:ea typeface="+mn-ea"/>
                          <a:cs typeface="+mn-ea"/>
                          <a:sym typeface="+mn-lt"/>
                        </a:rPr>
                        <a:t>*</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a:r>
                        <a:rPr lang="en-US" sz="1050" kern="1200">
                          <a:solidFill>
                            <a:schemeClr val="bg2">
                              <a:lumMod val="10000"/>
                            </a:schemeClr>
                          </a:solidFill>
                          <a:effectLst/>
                          <a:latin typeface="+mn-lt"/>
                          <a:ea typeface="+mn-ea"/>
                          <a:cs typeface="+mn-ea"/>
                          <a:sym typeface="+mn-lt"/>
                        </a:rPr>
                        <a:t>0.125</a:t>
                      </a:r>
                      <a:endParaRPr lang="zh-CN" sz="1050" kern="100">
                        <a:solidFill>
                          <a:schemeClr val="bg2">
                            <a:lumMod val="10000"/>
                          </a:schemeClr>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a:r>
                        <a:rPr lang="en-US" sz="1050" kern="1200">
                          <a:solidFill>
                            <a:schemeClr val="bg2">
                              <a:lumMod val="10000"/>
                            </a:schemeClr>
                          </a:solidFill>
                          <a:effectLst/>
                          <a:latin typeface="+mn-lt"/>
                          <a:ea typeface="+mn-ea"/>
                          <a:cs typeface="+mn-ea"/>
                          <a:sym typeface="+mn-lt"/>
                        </a:rPr>
                        <a:t>0.125</a:t>
                      </a:r>
                      <a:endParaRPr lang="zh-CN" sz="1050" kern="100">
                        <a:solidFill>
                          <a:schemeClr val="bg2">
                            <a:lumMod val="10000"/>
                          </a:schemeClr>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12541127"/>
                  </a:ext>
                </a:extLst>
              </a:tr>
              <a:tr h="28249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a:solidFill>
                            <a:schemeClr val="bg2">
                              <a:lumMod val="10000"/>
                            </a:schemeClr>
                          </a:solidFill>
                          <a:latin typeface="+mn-lt"/>
                          <a:ea typeface="+mn-ea"/>
                          <a:cs typeface="+mn-ea"/>
                          <a:sym typeface="+mn-lt"/>
                        </a:rPr>
                        <a:t>肺炎支原体</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solidFill>
                  </a:tcPr>
                </a:tc>
                <a:tc>
                  <a:txBody>
                    <a:bodyPr/>
                    <a:lstStyle/>
                    <a:p>
                      <a:pPr algn="ctr"/>
                      <a:r>
                        <a:rPr lang="zh-CN" altLang="en-US" sz="1050" b="1">
                          <a:solidFill>
                            <a:schemeClr val="bg2">
                              <a:lumMod val="10000"/>
                            </a:schemeClr>
                          </a:solidFill>
                          <a:latin typeface="+mn-lt"/>
                          <a:ea typeface="+mn-ea"/>
                          <a:cs typeface="+mn-ea"/>
                          <a:sym typeface="+mn-lt"/>
                        </a:rPr>
                        <a:t>来法莫林</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b="1">
                          <a:solidFill>
                            <a:schemeClr val="bg2">
                              <a:lumMod val="10000"/>
                            </a:schemeClr>
                          </a:solidFill>
                          <a:latin typeface="+mn-lt"/>
                          <a:ea typeface="+mn-ea"/>
                          <a:cs typeface="+mn-ea"/>
                          <a:sym typeface="+mn-lt"/>
                        </a:rPr>
                        <a:t>-</a:t>
                      </a:r>
                      <a:r>
                        <a:rPr kumimoji="0" lang="en-US" altLang="zh-CN" sz="1050" b="1" i="0" u="none" strike="noStrike" kern="1200" cap="none" spc="0" normalizeH="0" baseline="0" noProof="0">
                          <a:ln>
                            <a:noFill/>
                          </a:ln>
                          <a:solidFill>
                            <a:schemeClr val="bg2">
                              <a:lumMod val="10000"/>
                            </a:schemeClr>
                          </a:solidFill>
                          <a:effectLst/>
                          <a:uLnTx/>
                          <a:uFillTx/>
                          <a:latin typeface="+mn-lt"/>
                          <a:ea typeface="+mn-ea"/>
                          <a:cs typeface="+mn-ea"/>
                          <a:sym typeface="+mn-lt"/>
                        </a:rPr>
                        <a:t>*</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kumimoji="1" lang="zh-CN" altLang="en-US" sz="1050" b="1" u="none" strike="noStrike" kern="1200">
                          <a:solidFill>
                            <a:srgbClr val="C00000"/>
                          </a:solidFill>
                          <a:effectLst/>
                          <a:latin typeface="+mn-lt"/>
                          <a:ea typeface="+mn-ea"/>
                          <a:cs typeface="+mn-ea"/>
                          <a:sym typeface="+mn-lt"/>
                        </a:rPr>
                        <a:t>≤</a:t>
                      </a:r>
                      <a:r>
                        <a:rPr kumimoji="1" lang="en-US" altLang="zh-CN" sz="1050" b="1" u="none" strike="noStrike" kern="1200">
                          <a:solidFill>
                            <a:srgbClr val="C00000"/>
                          </a:solidFill>
                          <a:effectLst/>
                          <a:latin typeface="+mn-lt"/>
                          <a:ea typeface="+mn-ea"/>
                          <a:cs typeface="+mn-ea"/>
                          <a:sym typeface="+mn-lt"/>
                        </a:rPr>
                        <a:t>0.03</a:t>
                      </a:r>
                      <a:endParaRPr kumimoji="1" lang="en-US" altLang="zh-CN" sz="1050" b="1" i="0" u="none" strike="noStrike" kern="1200">
                        <a:solidFill>
                          <a:srgbClr val="C00000"/>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kumimoji="1" lang="zh-CN" altLang="en-US" sz="1050" b="1" u="none" strike="noStrike" kern="1200">
                          <a:solidFill>
                            <a:srgbClr val="C00000"/>
                          </a:solidFill>
                          <a:effectLst/>
                          <a:latin typeface="+mn-lt"/>
                          <a:ea typeface="+mn-ea"/>
                          <a:cs typeface="+mn-ea"/>
                          <a:sym typeface="+mn-lt"/>
                        </a:rPr>
                        <a:t>≤</a:t>
                      </a:r>
                      <a:r>
                        <a:rPr kumimoji="1" lang="en-US" altLang="zh-CN" sz="1050" b="1" u="none" strike="noStrike" kern="1200">
                          <a:solidFill>
                            <a:srgbClr val="C00000"/>
                          </a:solidFill>
                          <a:effectLst/>
                          <a:latin typeface="+mn-lt"/>
                          <a:ea typeface="+mn-ea"/>
                          <a:cs typeface="+mn-ea"/>
                          <a:sym typeface="+mn-lt"/>
                        </a:rPr>
                        <a:t>0.03</a:t>
                      </a:r>
                      <a:endParaRPr kumimoji="1" lang="en-US" altLang="zh-CN" sz="1050" b="1" i="0" u="none" strike="noStrike" kern="1200">
                        <a:solidFill>
                          <a:srgbClr val="C00000"/>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545340"/>
                  </a:ext>
                </a:extLst>
              </a:tr>
              <a:tr h="282495">
                <a:tc vMerge="1">
                  <a:txBody>
                    <a:bodyPr/>
                    <a:lstStyle/>
                    <a:p>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CN" altLang="en-US" sz="1050">
                          <a:solidFill>
                            <a:schemeClr val="bg2">
                              <a:lumMod val="10000"/>
                            </a:schemeClr>
                          </a:solidFill>
                          <a:latin typeface="+mn-lt"/>
                          <a:ea typeface="+mn-ea"/>
                          <a:cs typeface="+mn-ea"/>
                          <a:sym typeface="+mn-lt"/>
                        </a:rPr>
                        <a:t>奥马环素</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a:solidFill>
                            <a:schemeClr val="bg2">
                              <a:lumMod val="10000"/>
                            </a:schemeClr>
                          </a:solidFill>
                          <a:latin typeface="+mn-lt"/>
                          <a:ea typeface="+mn-ea"/>
                          <a:cs typeface="+mn-ea"/>
                          <a:sym typeface="+mn-lt"/>
                        </a:rPr>
                        <a:t>-</a:t>
                      </a:r>
                      <a:r>
                        <a:rPr kumimoji="0" lang="en-US" altLang="zh-CN" sz="1050" b="1" i="0" u="none" strike="noStrike" kern="1200" cap="none" spc="0" normalizeH="0" baseline="0" noProof="0">
                          <a:ln>
                            <a:noFill/>
                          </a:ln>
                          <a:solidFill>
                            <a:schemeClr val="bg2">
                              <a:lumMod val="10000"/>
                            </a:schemeClr>
                          </a:solidFill>
                          <a:effectLst/>
                          <a:uLnTx/>
                          <a:uFillTx/>
                          <a:latin typeface="+mn-lt"/>
                          <a:ea typeface="+mn-ea"/>
                          <a:cs typeface="+mn-ea"/>
                          <a:sym typeface="+mn-lt"/>
                        </a:rPr>
                        <a:t>*</a:t>
                      </a:r>
                    </a:p>
                  </a:txBody>
                  <a:tcPr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a:r>
                        <a:rPr lang="en-US" sz="1050" b="0" kern="1200">
                          <a:solidFill>
                            <a:srgbClr val="C00000"/>
                          </a:solidFill>
                          <a:effectLst/>
                          <a:latin typeface="+mn-lt"/>
                          <a:ea typeface="+mn-ea"/>
                          <a:cs typeface="+mn-ea"/>
                          <a:sym typeface="+mn-lt"/>
                        </a:rPr>
                        <a:t>0.06</a:t>
                      </a:r>
                      <a:endParaRPr lang="zh-CN" sz="1050" b="0" kern="100">
                        <a:solidFill>
                          <a:srgbClr val="C00000"/>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tc>
                  <a:txBody>
                    <a:bodyPr/>
                    <a:lstStyle/>
                    <a:p>
                      <a:pPr algn="ctr"/>
                      <a:r>
                        <a:rPr lang="en-US" sz="1050" b="0" kern="1200">
                          <a:solidFill>
                            <a:srgbClr val="C00000"/>
                          </a:solidFill>
                          <a:effectLst/>
                          <a:latin typeface="+mn-lt"/>
                          <a:ea typeface="+mn-ea"/>
                          <a:cs typeface="+mn-ea"/>
                          <a:sym typeface="+mn-lt"/>
                        </a:rPr>
                        <a:t>0.25</a:t>
                      </a:r>
                      <a:endParaRPr lang="zh-CN" sz="1050" b="0" kern="100">
                        <a:solidFill>
                          <a:srgbClr val="C00000"/>
                        </a:solidFill>
                        <a:effectLst/>
                        <a:latin typeface="+mn-lt"/>
                        <a:ea typeface="+mn-ea"/>
                        <a:cs typeface="+mn-ea"/>
                        <a:sym typeface="+mn-lt"/>
                      </a:endParaRPr>
                    </a:p>
                  </a:txBody>
                  <a:tcPr marL="9525" marR="9525" marT="9525"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78231593"/>
                  </a:ext>
                </a:extLst>
              </a:tr>
            </a:tbl>
          </a:graphicData>
        </a:graphic>
      </p:graphicFrame>
      <p:sp>
        <p:nvSpPr>
          <p:cNvPr id="7" name="TextBox 168">
            <a:extLst>
              <a:ext uri="{FF2B5EF4-FFF2-40B4-BE49-F238E27FC236}">
                <a16:creationId xmlns:a16="http://schemas.microsoft.com/office/drawing/2014/main" id="{C2D3FF0B-DF0A-AFCE-AB6C-4AD4012963EC}"/>
              </a:ext>
            </a:extLst>
          </p:cNvPr>
          <p:cNvSpPr txBox="1"/>
          <p:nvPr/>
        </p:nvSpPr>
        <p:spPr>
          <a:xfrm>
            <a:off x="6000038" y="5203276"/>
            <a:ext cx="5838127" cy="583493"/>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肺组织高穿透和肺组织内浓度快速达峰，确保</a:t>
            </a: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来法莫林快速起效</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；巨噬细胞是非典型病原体的感染靶位</a:t>
            </a:r>
            <a:r>
              <a:rPr kumimoji="0" lang="en-US" altLang="zh-CN" sz="1400" b="0" i="0" u="none" strike="noStrike" kern="1200" cap="none" spc="0" normalizeH="0" baseline="30000" noProof="0">
                <a:ln>
                  <a:noFill/>
                </a:ln>
                <a:solidFill>
                  <a:srgbClr val="E7E6E6">
                    <a:lumMod val="10000"/>
                  </a:srgbClr>
                </a:solidFill>
                <a:effectLst/>
                <a:uLnTx/>
                <a:uFillTx/>
                <a:latin typeface="Arial"/>
                <a:ea typeface="微软雅黑"/>
                <a:cs typeface="+mn-ea"/>
                <a:sym typeface="+mn-lt"/>
              </a:rPr>
              <a:t>5,7</a:t>
            </a:r>
            <a:r>
              <a:rPr kumimoji="0" lang="zh-CN" altLang="en-US"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rPr>
              <a:t>，其内高富集</a:t>
            </a:r>
            <a:r>
              <a:rPr kumimoji="0" lang="zh-CN" altLang="en-US" sz="1400" b="1" i="0" u="none" strike="noStrike" kern="1200" cap="none" spc="0" normalizeH="0" baseline="0" noProof="0">
                <a:ln>
                  <a:noFill/>
                </a:ln>
                <a:solidFill>
                  <a:srgbClr val="E7E6E6">
                    <a:lumMod val="10000"/>
                  </a:srgbClr>
                </a:solidFill>
                <a:effectLst/>
                <a:uLnTx/>
                <a:uFillTx/>
                <a:latin typeface="Arial"/>
                <a:ea typeface="微软雅黑"/>
                <a:cs typeface="+mn-ea"/>
                <a:sym typeface="+mn-lt"/>
              </a:rPr>
              <a:t>增强来法莫林抗菌效果</a:t>
            </a:r>
            <a:endParaRPr kumimoji="0" lang="en-US" altLang="zh-CN" sz="1400" b="0" i="0" u="none" strike="noStrike" kern="1200" cap="none" spc="0" normalizeH="0" baseline="0" noProof="0">
              <a:ln>
                <a:noFill/>
              </a:ln>
              <a:solidFill>
                <a:srgbClr val="E7E6E6">
                  <a:lumMod val="10000"/>
                </a:srgbClr>
              </a:solidFill>
              <a:effectLst/>
              <a:uLnTx/>
              <a:uFillTx/>
              <a:latin typeface="Arial"/>
              <a:ea typeface="微软雅黑"/>
              <a:cs typeface="+mn-ea"/>
              <a:sym typeface="+mn-lt"/>
            </a:endParaRPr>
          </a:p>
        </p:txBody>
      </p:sp>
      <p:sp>
        <p:nvSpPr>
          <p:cNvPr id="12" name="Footer Placeholder 1">
            <a:extLst>
              <a:ext uri="{FF2B5EF4-FFF2-40B4-BE49-F238E27FC236}">
                <a16:creationId xmlns:a16="http://schemas.microsoft.com/office/drawing/2014/main" id="{0173DB6C-2A1F-AD86-FA7C-EA526CCD1366}"/>
              </a:ext>
            </a:extLst>
          </p:cNvPr>
          <p:cNvSpPr txBox="1">
            <a:spLocks/>
          </p:cNvSpPr>
          <p:nvPr/>
        </p:nvSpPr>
        <p:spPr>
          <a:xfrm>
            <a:off x="393092" y="5702142"/>
            <a:ext cx="11488023" cy="469103"/>
          </a:xfrm>
          <a:prstGeom prst="rect">
            <a:avLst/>
          </a:prstGeo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11" name="Oval 27">
            <a:extLst>
              <a:ext uri="{FF2B5EF4-FFF2-40B4-BE49-F238E27FC236}">
                <a16:creationId xmlns:a16="http://schemas.microsoft.com/office/drawing/2014/main" id="{934A191D-A2C9-8BBF-1B85-7A5836943335}"/>
              </a:ext>
            </a:extLst>
          </p:cNvPr>
          <p:cNvSpPr/>
          <p:nvPr/>
        </p:nvSpPr>
        <p:spPr>
          <a:xfrm>
            <a:off x="1588557" y="1373341"/>
            <a:ext cx="215900" cy="215900"/>
          </a:xfrm>
          <a:prstGeom prst="ellipse">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a:ln>
                  <a:noFill/>
                </a:ln>
                <a:solidFill>
                  <a:srgbClr val="017A59"/>
                </a:solidFill>
                <a:effectLst/>
                <a:uLnTx/>
                <a:uFillTx/>
                <a:latin typeface="Arial"/>
                <a:ea typeface="微软雅黑"/>
                <a:cs typeface="+mn-ea"/>
                <a:sym typeface="+mn-lt"/>
              </a:rPr>
              <a:t>1</a:t>
            </a:r>
            <a:endParaRPr kumimoji="0" lang="zh-CN" altLang="en-US" sz="1400" b="1" i="0" u="none" strike="noStrike" kern="1200" cap="none" spc="0" normalizeH="0" baseline="0" noProof="0">
              <a:ln>
                <a:noFill/>
              </a:ln>
              <a:solidFill>
                <a:srgbClr val="017A59"/>
              </a:solidFill>
              <a:effectLst/>
              <a:uLnTx/>
              <a:uFillTx/>
              <a:latin typeface="Arial"/>
              <a:ea typeface="微软雅黑"/>
              <a:cs typeface="+mn-ea"/>
              <a:sym typeface="+mn-lt"/>
            </a:endParaRPr>
          </a:p>
        </p:txBody>
      </p:sp>
      <p:sp>
        <p:nvSpPr>
          <p:cNvPr id="4" name="文本框 3">
            <a:extLst>
              <a:ext uri="{FF2B5EF4-FFF2-40B4-BE49-F238E27FC236}">
                <a16:creationId xmlns:a16="http://schemas.microsoft.com/office/drawing/2014/main" id="{D0FBF752-720E-BDDB-6B18-C25488B318C6}"/>
              </a:ext>
            </a:extLst>
          </p:cNvPr>
          <p:cNvSpPr txBox="1"/>
          <p:nvPr/>
        </p:nvSpPr>
        <p:spPr>
          <a:xfrm>
            <a:off x="342882" y="6235533"/>
            <a:ext cx="1123596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缩写：</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MRSA, Methicillin-resistant Staphylococcus aureus </a:t>
            </a:r>
            <a:r>
              <a:rPr kumimoji="0" lang="zh-TW" altLang="en-US" sz="600" b="0" i="0" u="none" strike="noStrike" kern="1200" cap="none" spc="0" normalizeH="0" baseline="0" noProof="0" dirty="0">
                <a:ln>
                  <a:noFill/>
                </a:ln>
                <a:solidFill>
                  <a:srgbClr val="2B3A42"/>
                </a:solidFill>
                <a:effectLst/>
                <a:uLnTx/>
                <a:uFillTx/>
                <a:latin typeface="Arial"/>
                <a:ea typeface="微软雅黑"/>
                <a:cs typeface="+mn-ea"/>
                <a:sym typeface="+mn-lt"/>
              </a:rPr>
              <a:t>耐甲氧西林金黃色葡萄球菌</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G+</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革兰阳性菌，</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G-</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革兰阴性菌；</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MIC, </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最低抑菌浓度；</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ELF, </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肺泡上皮细胞液体；</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AUC,</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药时曲线下面积；</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ea"/>
                <a:sym typeface="+mn-lt"/>
              </a:rPr>
              <a:t>Tmax</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药物浓度峰值时间</a:t>
            </a:r>
            <a:endPar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备注：</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尚无该病原体的药敏试验折点，无法计算敏感率；</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奥马环素说明书原文未明确标明是否为血浆游离药物浓度</a:t>
            </a:r>
            <a:endParaRPr kumimoji="0" lang="en-US" altLang="zh-CN" sz="600" b="0" i="0" u="none" strike="noStrike" kern="1200" cap="none" spc="0" normalizeH="0" baseline="0" noProof="0" dirty="0">
              <a:ln>
                <a:noFill/>
              </a:ln>
              <a:solidFill>
                <a:srgbClr val="2B3A42">
                  <a:lumMod val="50000"/>
                </a:srgbClr>
              </a:solidFill>
              <a:effectLst/>
              <a:uLnTx/>
              <a:uFillTx/>
              <a:latin typeface="Arial"/>
              <a:ea typeface="微软雅黑"/>
              <a:cs typeface="+mn-ea"/>
              <a:sym typeface="+mn-lt"/>
            </a:endParaRPr>
          </a:p>
          <a:p>
            <a:pPr lvl="0">
              <a:defRPr/>
            </a:pP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来源</a:t>
            </a:r>
            <a:r>
              <a:rPr kumimoji="0" lang="zh-CN" altLang="en-US" sz="6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a:t>
            </a:r>
            <a:r>
              <a:rPr kumimoji="0" lang="en-US" altLang="zh-CN" sz="6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1. </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cs"/>
              </a:rPr>
              <a:t>Ding, L., et al. </a:t>
            </a:r>
            <a:r>
              <a:rPr kumimoji="0" lang="en-US" altLang="zh-CN" sz="600" b="0" i="0" u="none" strike="noStrike" kern="1200" cap="none" spc="0" normalizeH="0" baseline="0" noProof="0" dirty="0" err="1">
                <a:ln>
                  <a:noFill/>
                </a:ln>
                <a:solidFill>
                  <a:srgbClr val="2B3A42"/>
                </a:solidFill>
                <a:effectLst/>
                <a:uLnTx/>
                <a:uFillTx/>
                <a:latin typeface="微软雅黑"/>
                <a:ea typeface="微软雅黑"/>
                <a:cs typeface="+mn-cs"/>
              </a:rPr>
              <a:t>Eur</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cs"/>
              </a:rPr>
              <a:t> J Clin </a:t>
            </a:r>
            <a:r>
              <a:rPr kumimoji="0" lang="en-US" altLang="zh-CN" sz="600" b="0" i="0" u="none" strike="noStrike" kern="1200" cap="none" spc="0" normalizeH="0" baseline="0" noProof="0" dirty="0" err="1">
                <a:ln>
                  <a:noFill/>
                </a:ln>
                <a:solidFill>
                  <a:srgbClr val="2B3A42"/>
                </a:solidFill>
                <a:effectLst/>
                <a:uLnTx/>
                <a:uFillTx/>
                <a:latin typeface="微软雅黑"/>
                <a:ea typeface="微软雅黑"/>
                <a:cs typeface="+mn-cs"/>
              </a:rPr>
              <a:t>Microbiol</a:t>
            </a:r>
            <a:r>
              <a:rPr kumimoji="0" lang="en-US" altLang="zh-CN" sz="600" b="0" i="0" u="none" strike="noStrike" kern="1200" cap="none" spc="0" normalizeH="0" baseline="0" noProof="0" dirty="0">
                <a:ln>
                  <a:noFill/>
                </a:ln>
                <a:solidFill>
                  <a:srgbClr val="2B3A42"/>
                </a:solidFill>
                <a:effectLst/>
                <a:uLnTx/>
                <a:uFillTx/>
                <a:latin typeface="微软雅黑"/>
                <a:ea typeface="微软雅黑"/>
                <a:cs typeface="+mn-cs"/>
              </a:rPr>
              <a:t> Infect Dis (2025).; </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2. </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cs"/>
              </a:rPr>
              <a:t>Paukner S, et al. J </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cs"/>
              </a:rPr>
              <a:t>Antimicrob</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cs"/>
              </a:rPr>
              <a:t> </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cs"/>
              </a:rPr>
              <a:t>Chemother</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cs"/>
              </a:rPr>
              <a:t>. 2024 Feb 1;79(2):360-369;</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cs"/>
              </a:rPr>
              <a:t> </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3</a:t>
            </a:r>
            <a:r>
              <a:rPr lang="en-US" altLang="zh-CN" sz="600" dirty="0">
                <a:solidFill>
                  <a:srgbClr val="2B3A42"/>
                </a:solidFill>
                <a:cs typeface="+mn-ea"/>
                <a:sym typeface="+mn-lt"/>
              </a:rPr>
              <a:t>.Bian, X., Chen, Y., Yu, J., et al. ESCMID Global Abstract Book 2025. CMI Communications, 2025. 2(2)</a:t>
            </a:r>
            <a:r>
              <a:rPr lang="zh-CN" altLang="en-US" sz="600" dirty="0">
                <a:solidFill>
                  <a:srgbClr val="2B3A42"/>
                </a:solidFill>
                <a:cs typeface="+mn-ea"/>
                <a:sym typeface="+mn-lt"/>
              </a:rPr>
              <a:t>：</a:t>
            </a:r>
            <a:r>
              <a:rPr lang="en-US" altLang="zh-CN" sz="600" dirty="0">
                <a:solidFill>
                  <a:srgbClr val="2B3A42"/>
                </a:solidFill>
                <a:cs typeface="+mn-ea"/>
                <a:sym typeface="+mn-lt"/>
              </a:rPr>
              <a:t>4893-4894</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4.</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甲苯磺酸奥马环素片说明书</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 </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5.</a:t>
            </a:r>
            <a:r>
              <a:rPr kumimoji="0" lang="en-US" altLang="zh-CN" sz="600" b="0" i="0" u="none" strike="noStrike" kern="1200" cap="none" spc="0" normalizeH="0" baseline="0" noProof="0" dirty="0">
                <a:ln>
                  <a:noFill/>
                </a:ln>
                <a:solidFill>
                  <a:srgbClr val="212121"/>
                </a:solidFill>
                <a:effectLst/>
                <a:uLnTx/>
                <a:uFillTx/>
                <a:latin typeface="Arial"/>
                <a:ea typeface="微软雅黑"/>
                <a:cs typeface="+mn-ea"/>
                <a:sym typeface="+mn-lt"/>
              </a:rPr>
              <a:t> </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ea"/>
                <a:sym typeface="+mn-lt"/>
              </a:rPr>
              <a:t>Wicha</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WW, et al. J </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ea"/>
                <a:sym typeface="+mn-lt"/>
              </a:rPr>
              <a:t>Antimicrob</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ea"/>
                <a:sym typeface="+mn-lt"/>
              </a:rPr>
              <a:t>Chemother</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2019; 74 Suppl 3: iii11–iii18;  6</a:t>
            </a:r>
            <a:r>
              <a:rPr kumimoji="0" lang="da-DK" altLang="zh-CN" sz="600" b="0" i="0" u="none" strike="noStrike" kern="1200" cap="none" spc="0" normalizeH="0" baseline="0" noProof="0" dirty="0">
                <a:ln>
                  <a:noFill/>
                </a:ln>
                <a:solidFill>
                  <a:srgbClr val="2B3A42"/>
                </a:solidFill>
                <a:effectLst/>
                <a:uLnTx/>
                <a:uFillTx/>
                <a:latin typeface="Arial"/>
                <a:ea typeface="微软雅黑"/>
                <a:cs typeface="+mn-ea"/>
                <a:sym typeface="+mn-lt"/>
              </a:rPr>
              <a:t>.</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Gotfried </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ea"/>
                <a:sym typeface="+mn-lt"/>
              </a:rPr>
              <a:t>MH,et</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al. </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ea"/>
                <a:sym typeface="+mn-lt"/>
              </a:rPr>
              <a:t>Antimicrob</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Agents </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ea"/>
                <a:sym typeface="+mn-lt"/>
              </a:rPr>
              <a:t>Chemother</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2017 Aug 24;61(9):e01135-17;</a:t>
            </a:r>
            <a:r>
              <a:rPr kumimoji="0" lang="zh-CN" altLang="en-US" sz="600" b="0" i="0" u="none" strike="noStrike" kern="1200" cap="none" spc="0" normalizeH="0" baseline="0" noProof="0" dirty="0">
                <a:ln>
                  <a:noFill/>
                </a:ln>
                <a:solidFill>
                  <a:srgbClr val="2B3A42"/>
                </a:solidFill>
                <a:effectLst/>
                <a:uLnTx/>
                <a:uFillTx/>
                <a:latin typeface="Arial"/>
                <a:ea typeface="微软雅黑"/>
                <a:cs typeface="+mn-ea"/>
                <a:sym typeface="+mn-lt"/>
              </a:rPr>
              <a:t> </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7. Naderer OJ, et al. </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ea"/>
                <a:sym typeface="+mn-lt"/>
              </a:rPr>
              <a:t>Antimicrob</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Agents </a:t>
            </a:r>
            <a:r>
              <a:rPr kumimoji="0" lang="en-US" altLang="zh-CN" sz="600" b="0" i="0" u="none" strike="noStrike" kern="1200" cap="none" spc="0" normalizeH="0" baseline="0" noProof="0" dirty="0" err="1">
                <a:ln>
                  <a:noFill/>
                </a:ln>
                <a:solidFill>
                  <a:srgbClr val="2B3A42"/>
                </a:solidFill>
                <a:effectLst/>
                <a:uLnTx/>
                <a:uFillTx/>
                <a:latin typeface="Arial"/>
                <a:ea typeface="微软雅黑"/>
                <a:cs typeface="+mn-ea"/>
                <a:sym typeface="+mn-lt"/>
              </a:rPr>
              <a:t>Chemother</a:t>
            </a:r>
            <a:r>
              <a:rPr kumimoji="0" lang="en-US" altLang="zh-CN" sz="600" b="0" i="0" u="none" strike="noStrike" kern="1200" cap="none" spc="0" normalizeH="0" baseline="0" noProof="0" dirty="0">
                <a:ln>
                  <a:noFill/>
                </a:ln>
                <a:solidFill>
                  <a:srgbClr val="2B3A42"/>
                </a:solidFill>
                <a:effectLst/>
                <a:uLnTx/>
                <a:uFillTx/>
                <a:latin typeface="Arial"/>
                <a:ea typeface="微软雅黑"/>
                <a:cs typeface="+mn-ea"/>
                <a:sym typeface="+mn-lt"/>
              </a:rPr>
              <a:t>. 2014;58(1):419-23. </a:t>
            </a:r>
          </a:p>
        </p:txBody>
      </p:sp>
      <p:sp>
        <p:nvSpPr>
          <p:cNvPr id="35" name="Oval 27">
            <a:extLst>
              <a:ext uri="{FF2B5EF4-FFF2-40B4-BE49-F238E27FC236}">
                <a16:creationId xmlns:a16="http://schemas.microsoft.com/office/drawing/2014/main" id="{48FCDA35-C95E-A81A-D677-5BEE03204D5F}"/>
              </a:ext>
            </a:extLst>
          </p:cNvPr>
          <p:cNvSpPr/>
          <p:nvPr/>
        </p:nvSpPr>
        <p:spPr>
          <a:xfrm>
            <a:off x="6143624" y="2812734"/>
            <a:ext cx="215900" cy="215900"/>
          </a:xfrm>
          <a:prstGeom prst="ellipse">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a:ln>
                  <a:noFill/>
                </a:ln>
                <a:solidFill>
                  <a:srgbClr val="017A59"/>
                </a:solidFill>
                <a:effectLst/>
                <a:uLnTx/>
                <a:uFillTx/>
                <a:latin typeface="微软雅黑"/>
                <a:ea typeface="微软雅黑"/>
                <a:cs typeface="+mn-cs"/>
              </a:rPr>
              <a:t>3</a:t>
            </a:r>
            <a:endParaRPr kumimoji="0" lang="zh-CN" altLang="en-US" sz="1400" b="1" i="0" u="none" strike="noStrike" kern="1200" cap="none" spc="0" normalizeH="0" baseline="0" noProof="0">
              <a:ln>
                <a:noFill/>
              </a:ln>
              <a:solidFill>
                <a:srgbClr val="017A59"/>
              </a:solidFill>
              <a:effectLst/>
              <a:uLnTx/>
              <a:uFillTx/>
              <a:latin typeface="微软雅黑"/>
              <a:ea typeface="微软雅黑"/>
              <a:cs typeface="+mn-cs"/>
            </a:endParaRPr>
          </a:p>
        </p:txBody>
      </p:sp>
      <p:grpSp>
        <p:nvGrpSpPr>
          <p:cNvPr id="36" name="组合 35">
            <a:extLst>
              <a:ext uri="{FF2B5EF4-FFF2-40B4-BE49-F238E27FC236}">
                <a16:creationId xmlns:a16="http://schemas.microsoft.com/office/drawing/2014/main" id="{BBFC01EE-9B07-CD32-D7FD-2B16644C9D0C}"/>
              </a:ext>
            </a:extLst>
          </p:cNvPr>
          <p:cNvGrpSpPr/>
          <p:nvPr/>
        </p:nvGrpSpPr>
        <p:grpSpPr>
          <a:xfrm>
            <a:off x="6137104" y="3078441"/>
            <a:ext cx="5048568" cy="1033817"/>
            <a:chOff x="4540769" y="4178073"/>
            <a:chExt cx="5048568" cy="1033817"/>
          </a:xfrm>
        </p:grpSpPr>
        <p:graphicFrame>
          <p:nvGraphicFramePr>
            <p:cNvPr id="37" name="Chart 165">
              <a:extLst>
                <a:ext uri="{FF2B5EF4-FFF2-40B4-BE49-F238E27FC236}">
                  <a16:creationId xmlns:a16="http://schemas.microsoft.com/office/drawing/2014/main" id="{A41BB2C8-0545-C19A-E1C4-01EBF1B6FA82}"/>
                </a:ext>
              </a:extLst>
            </p:cNvPr>
            <p:cNvGraphicFramePr/>
            <p:nvPr>
              <p:custDataLst>
                <p:tags r:id="rId2"/>
              </p:custDataLst>
            </p:nvPr>
          </p:nvGraphicFramePr>
          <p:xfrm>
            <a:off x="6619125" y="4265946"/>
            <a:ext cx="2970212" cy="945944"/>
          </p:xfrm>
          <a:graphic>
            <a:graphicData uri="http://schemas.openxmlformats.org/drawingml/2006/chart">
              <c:chart xmlns:c="http://schemas.openxmlformats.org/drawingml/2006/chart" xmlns:r="http://schemas.openxmlformats.org/officeDocument/2006/relationships" r:id="rId7"/>
            </a:graphicData>
          </a:graphic>
        </p:graphicFrame>
        <p:sp>
          <p:nvSpPr>
            <p:cNvPr id="38" name="Rectangle 141">
              <a:extLst>
                <a:ext uri="{FF2B5EF4-FFF2-40B4-BE49-F238E27FC236}">
                  <a16:creationId xmlns:a16="http://schemas.microsoft.com/office/drawing/2014/main" id="{398E6C53-C263-E112-AE48-7DE1163C0791}"/>
                </a:ext>
              </a:extLst>
            </p:cNvPr>
            <p:cNvSpPr/>
            <p:nvPr/>
          </p:nvSpPr>
          <p:spPr>
            <a:xfrm>
              <a:off x="4540769" y="4178073"/>
              <a:ext cx="1975370" cy="583493"/>
            </a:xfrm>
            <a:prstGeom prst="rect">
              <a:avLst/>
            </a:prstGeom>
            <a:noFill/>
            <a:ln w="25400" cap="flat" cmpd="sng" algn="ctr">
              <a:noFill/>
              <a:prstDash val="solid"/>
            </a:ln>
            <a:effectLst/>
          </p:spPr>
          <p:txBody>
            <a:bodyPr t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a:ln>
                    <a:noFill/>
                  </a:ln>
                  <a:solidFill>
                    <a:srgbClr val="2B3A42">
                      <a:lumMod val="50000"/>
                    </a:srgbClr>
                  </a:solidFill>
                  <a:effectLst/>
                  <a:uLnTx/>
                  <a:uFillTx/>
                  <a:latin typeface="微软雅黑"/>
                  <a:ea typeface="微软雅黑"/>
                  <a:cs typeface="+mn-cs"/>
                </a:rPr>
                <a:t>肺组织内浓度</a:t>
              </a:r>
              <a:r>
                <a:rPr kumimoji="0" lang="zh-CN" altLang="en-US" sz="1400" b="1" i="0" u="none" strike="noStrike" kern="1200" cap="none" spc="0" normalizeH="0" baseline="0" noProof="0">
                  <a:ln>
                    <a:noFill/>
                  </a:ln>
                  <a:solidFill>
                    <a:srgbClr val="C00000"/>
                  </a:solidFill>
                  <a:effectLst/>
                  <a:uLnTx/>
                  <a:uFillTx/>
                  <a:latin typeface="微软雅黑"/>
                  <a:ea typeface="微软雅黑"/>
                  <a:cs typeface="+mn-cs"/>
                </a:rPr>
                <a:t>快速</a:t>
              </a:r>
              <a:r>
                <a:rPr kumimoji="0" lang="zh-CN" altLang="en-US" sz="1400" b="1" i="0" u="none" strike="noStrike" kern="1200" cap="none" spc="0" normalizeH="0" baseline="0" noProof="0">
                  <a:ln>
                    <a:noFill/>
                  </a:ln>
                  <a:solidFill>
                    <a:srgbClr val="2B3A42">
                      <a:lumMod val="50000"/>
                    </a:srgbClr>
                  </a:solidFill>
                  <a:effectLst/>
                  <a:uLnTx/>
                  <a:uFillTx/>
                  <a:latin typeface="微软雅黑"/>
                  <a:ea typeface="微软雅黑"/>
                  <a:cs typeface="+mn-cs"/>
                </a:rPr>
                <a:t>达峰：</a:t>
              </a:r>
              <a:endParaRPr kumimoji="0" lang="en-US" altLang="zh-CN" sz="1400" b="1" i="0" u="none" strike="noStrike" kern="1200" cap="none" spc="0" normalizeH="0" baseline="0" noProof="0">
                <a:ln>
                  <a:noFill/>
                </a:ln>
                <a:solidFill>
                  <a:srgbClr val="2B3A42">
                    <a:lumMod val="50000"/>
                  </a:srgbClr>
                </a:solidFill>
                <a:effectLst/>
                <a:uLnTx/>
                <a:uFillTx/>
                <a:latin typeface="微软雅黑"/>
                <a:ea typeface="微软雅黑"/>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a:ln>
                    <a:noFill/>
                  </a:ln>
                  <a:solidFill>
                    <a:srgbClr val="2B3A42">
                      <a:lumMod val="50000"/>
                    </a:srgbClr>
                  </a:solidFill>
                  <a:effectLst/>
                  <a:uLnTx/>
                  <a:uFillTx/>
                  <a:latin typeface="微软雅黑"/>
                  <a:ea typeface="微软雅黑"/>
                  <a:cs typeface="+mn-cs"/>
                </a:rPr>
                <a:t>与血浆</a:t>
              </a:r>
              <a:r>
                <a:rPr kumimoji="0" lang="zh-CN" altLang="en-US" sz="1400" b="1" i="0" u="none" strike="noStrike" kern="1200" cap="none" spc="0" normalizeH="0" baseline="0" noProof="0">
                  <a:ln>
                    <a:noFill/>
                  </a:ln>
                  <a:solidFill>
                    <a:srgbClr val="C00000"/>
                  </a:solidFill>
                  <a:effectLst/>
                  <a:uLnTx/>
                  <a:uFillTx/>
                  <a:latin typeface="微软雅黑"/>
                  <a:ea typeface="微软雅黑"/>
                  <a:cs typeface="+mn-cs"/>
                </a:rPr>
                <a:t>同步</a:t>
              </a:r>
            </a:p>
          </p:txBody>
        </p:sp>
      </p:grpSp>
      <p:sp>
        <p:nvSpPr>
          <p:cNvPr id="39" name="文本框 29">
            <a:extLst>
              <a:ext uri="{FF2B5EF4-FFF2-40B4-BE49-F238E27FC236}">
                <a16:creationId xmlns:a16="http://schemas.microsoft.com/office/drawing/2014/main" id="{59CA3775-438B-C487-BBE0-C83AEE78687F}"/>
              </a:ext>
            </a:extLst>
          </p:cNvPr>
          <p:cNvSpPr txBox="1"/>
          <p:nvPr/>
        </p:nvSpPr>
        <p:spPr>
          <a:xfrm>
            <a:off x="8117325" y="2816033"/>
            <a:ext cx="2671763" cy="279771"/>
          </a:xfrm>
          <a:prstGeom prst="roundRect">
            <a:avLst>
              <a:gd name="adj" fmla="val 13979"/>
            </a:avLst>
          </a:prstGeom>
          <a:noFill/>
        </p:spPr>
        <p:txBody>
          <a:bodyPr wrap="square" lIns="72000" tIns="36000" rIns="72000" bIns="36000" rtlCol="0">
            <a:spAutoFit/>
          </a:bodyPr>
          <a:lstStyle>
            <a:defPPr>
              <a:defRPr lang="zh-CN"/>
            </a:defPPr>
            <a:lvl1pPr algn="ctr">
              <a:defRPr sz="1400" b="1">
                <a:solidFill>
                  <a:srgbClr val="FDEED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1" i="0" u="none" strike="noStrike" kern="0" cap="none" spc="0" normalizeH="0" baseline="0" noProof="0" err="1">
                <a:ln>
                  <a:noFill/>
                </a:ln>
                <a:solidFill>
                  <a:srgbClr val="017A59"/>
                </a:solidFill>
                <a:effectLst/>
                <a:uLnTx/>
                <a:uFillTx/>
                <a:latin typeface="微软雅黑"/>
                <a:ea typeface="微软雅黑"/>
                <a:cs typeface="+mn-cs"/>
              </a:rPr>
              <a:t>Tmax</a:t>
            </a:r>
            <a:r>
              <a:rPr kumimoji="0" lang="en-US" altLang="zh-CN" sz="1200" b="1" i="0" u="none" strike="noStrike" kern="0" cap="none" spc="0" normalizeH="0" baseline="-25000" noProof="0" err="1">
                <a:ln>
                  <a:noFill/>
                </a:ln>
                <a:solidFill>
                  <a:srgbClr val="017A59"/>
                </a:solidFill>
                <a:effectLst/>
                <a:uLnTx/>
                <a:uFillTx/>
                <a:latin typeface="微软雅黑"/>
                <a:ea typeface="微软雅黑"/>
                <a:cs typeface="+mn-cs"/>
              </a:rPr>
              <a:t>ELF</a:t>
            </a:r>
            <a:r>
              <a:rPr kumimoji="0" lang="en-US" altLang="zh-CN" sz="1200" b="1" i="0" u="none" strike="noStrike" kern="0" cap="none" spc="0" normalizeH="0" baseline="0" noProof="0">
                <a:ln>
                  <a:noFill/>
                </a:ln>
                <a:solidFill>
                  <a:srgbClr val="017A59"/>
                </a:solidFill>
                <a:effectLst/>
                <a:uLnTx/>
                <a:uFillTx/>
                <a:latin typeface="微软雅黑"/>
                <a:ea typeface="微软雅黑"/>
                <a:cs typeface="+mn-cs"/>
              </a:rPr>
              <a:t>/</a:t>
            </a:r>
            <a:r>
              <a:rPr kumimoji="0" lang="en-US" altLang="zh-CN" sz="1200" b="1" i="0" u="none" strike="noStrike" kern="0" cap="none" spc="0" normalizeH="0" baseline="0" noProof="0" err="1">
                <a:ln>
                  <a:noFill/>
                </a:ln>
                <a:solidFill>
                  <a:srgbClr val="017A59"/>
                </a:solidFill>
                <a:effectLst/>
                <a:uLnTx/>
                <a:uFillTx/>
                <a:latin typeface="微软雅黑"/>
                <a:ea typeface="微软雅黑"/>
                <a:cs typeface="+mn-cs"/>
              </a:rPr>
              <a:t>Tmax</a:t>
            </a:r>
            <a:r>
              <a:rPr kumimoji="0" lang="zh-CN" altLang="en-US" sz="1200" b="1" i="0" u="none" strike="noStrike" kern="0" cap="none" spc="0" normalizeH="0" baseline="-25000" noProof="0">
                <a:ln>
                  <a:noFill/>
                </a:ln>
                <a:solidFill>
                  <a:srgbClr val="4BA892">
                    <a:lumMod val="75000"/>
                  </a:srgbClr>
                </a:solidFill>
                <a:effectLst/>
                <a:uLnTx/>
                <a:uFillTx/>
                <a:latin typeface="微软雅黑"/>
                <a:ea typeface="微软雅黑"/>
                <a:cs typeface="+mn-cs"/>
              </a:rPr>
              <a:t>血浆</a:t>
            </a:r>
            <a:r>
              <a:rPr kumimoji="0" lang="en-US" altLang="zh-CN" sz="1200" b="0" i="0" u="none" strike="noStrike" kern="1200" cap="none" spc="0" normalizeH="0" baseline="30000" noProof="0">
                <a:ln>
                  <a:noFill/>
                </a:ln>
                <a:solidFill>
                  <a:srgbClr val="4BA892">
                    <a:lumMod val="75000"/>
                  </a:srgbClr>
                </a:solidFill>
                <a:effectLst/>
                <a:uLnTx/>
                <a:uFillTx/>
                <a:latin typeface="微软雅黑"/>
                <a:ea typeface="微软雅黑"/>
                <a:cs typeface="+mn-cs"/>
              </a:rPr>
              <a:t>3</a:t>
            </a:r>
            <a:endParaRPr kumimoji="0" lang="zh-CN" altLang="en-US" sz="1200" b="0" i="0" u="none" strike="noStrike" kern="0" cap="none" spc="0" normalizeH="0" baseline="-25000" noProof="0">
              <a:ln>
                <a:noFill/>
              </a:ln>
              <a:solidFill>
                <a:srgbClr val="4BA892">
                  <a:lumMod val="75000"/>
                </a:srgbClr>
              </a:solidFill>
              <a:effectLst/>
              <a:uLnTx/>
              <a:uFillTx/>
              <a:latin typeface="微软雅黑"/>
              <a:ea typeface="微软雅黑"/>
              <a:cs typeface="+mn-cs"/>
            </a:endParaRPr>
          </a:p>
        </p:txBody>
      </p:sp>
      <p:sp>
        <p:nvSpPr>
          <p:cNvPr id="42" name="TextBox 3">
            <a:extLst>
              <a:ext uri="{FF2B5EF4-FFF2-40B4-BE49-F238E27FC236}">
                <a16:creationId xmlns:a16="http://schemas.microsoft.com/office/drawing/2014/main" id="{FC7A9646-598C-00E8-4441-AB343E0F3FC1}"/>
              </a:ext>
            </a:extLst>
          </p:cNvPr>
          <p:cNvSpPr txBox="1"/>
          <p:nvPr/>
        </p:nvSpPr>
        <p:spPr>
          <a:xfrm>
            <a:off x="8695654" y="3295660"/>
            <a:ext cx="559355" cy="282834"/>
          </a:xfrm>
          <a:prstGeom prst="rect">
            <a:avLst/>
          </a:prstGeom>
          <a:noFill/>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0" lang="en-US" altLang="zh-CN" sz="1200" b="1" i="0" u="none" strike="noStrike" kern="0" cap="none" spc="0" normalizeH="0" baseline="0" noProof="0">
                <a:ln>
                  <a:noFill/>
                </a:ln>
                <a:solidFill>
                  <a:srgbClr val="2B3A42">
                    <a:lumMod val="50000"/>
                  </a:srgbClr>
                </a:solidFill>
                <a:effectLst/>
                <a:uLnTx/>
                <a:uFillTx/>
                <a:latin typeface="微软雅黑"/>
                <a:ea typeface="微软雅黑"/>
                <a:cs typeface="+mn-cs"/>
                <a:sym typeface="Arial" panose="020B0604020202020204" pitchFamily="34" charset="0"/>
              </a:rPr>
              <a:t>1</a:t>
            </a:r>
            <a:endParaRPr kumimoji="0" lang="zh-CN" altLang="en-US" sz="1200" b="1" i="0" u="none" strike="noStrike" kern="0" cap="none" spc="0" normalizeH="0" baseline="0" noProof="0">
              <a:ln>
                <a:noFill/>
              </a:ln>
              <a:solidFill>
                <a:srgbClr val="2B3A42">
                  <a:lumMod val="50000"/>
                </a:srgbClr>
              </a:solidFill>
              <a:effectLst/>
              <a:uLnTx/>
              <a:uFillTx/>
              <a:latin typeface="微软雅黑"/>
              <a:ea typeface="微软雅黑"/>
              <a:cs typeface="+mn-cs"/>
            </a:endParaRPr>
          </a:p>
        </p:txBody>
      </p:sp>
      <p:sp>
        <p:nvSpPr>
          <p:cNvPr id="43" name="TextBox 3">
            <a:extLst>
              <a:ext uri="{FF2B5EF4-FFF2-40B4-BE49-F238E27FC236}">
                <a16:creationId xmlns:a16="http://schemas.microsoft.com/office/drawing/2014/main" id="{D1A078BD-FE3E-C7D8-1639-1F22A25DC62B}"/>
              </a:ext>
            </a:extLst>
          </p:cNvPr>
          <p:cNvSpPr txBox="1"/>
          <p:nvPr/>
        </p:nvSpPr>
        <p:spPr>
          <a:xfrm>
            <a:off x="10017434" y="3298506"/>
            <a:ext cx="1009687" cy="282834"/>
          </a:xfrm>
          <a:prstGeom prst="rect">
            <a:avLst/>
          </a:prstGeom>
          <a:noFill/>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zh-CN" altLang="en-US" sz="1300" b="1" dirty="0">
                <a:solidFill>
                  <a:prstClr val="white">
                    <a:lumMod val="50000"/>
                  </a:prstClr>
                </a:solidFill>
                <a:latin typeface="Arial"/>
                <a:ea typeface="微软雅黑"/>
                <a:cs typeface="+mn-ea"/>
                <a:sym typeface="Arial" panose="020B0604020202020204" pitchFamily="34" charset="0"/>
              </a:rPr>
              <a:t>片剂未披露</a:t>
            </a:r>
            <a:endParaRPr lang="zh-CN" altLang="en-US" sz="1300" b="1" dirty="0">
              <a:solidFill>
                <a:prstClr val="white">
                  <a:lumMod val="50000"/>
                </a:prstClr>
              </a:solidFill>
              <a:latin typeface="Arial"/>
              <a:ea typeface="微软雅黑"/>
              <a:cs typeface="+mn-ea"/>
            </a:endParaRPr>
          </a:p>
        </p:txBody>
      </p:sp>
      <p:sp>
        <p:nvSpPr>
          <p:cNvPr id="52" name="TextBox 100">
            <a:extLst>
              <a:ext uri="{FF2B5EF4-FFF2-40B4-BE49-F238E27FC236}">
                <a16:creationId xmlns:a16="http://schemas.microsoft.com/office/drawing/2014/main" id="{DC234824-A1AE-644D-E40F-0A6090BC6FC0}"/>
              </a:ext>
            </a:extLst>
          </p:cNvPr>
          <p:cNvSpPr txBox="1"/>
          <p:nvPr/>
        </p:nvSpPr>
        <p:spPr>
          <a:xfrm>
            <a:off x="9443720" y="3258578"/>
            <a:ext cx="569913" cy="369888"/>
          </a:xfrm>
          <a:prstGeom prst="rect">
            <a:avLst/>
          </a:prstGeom>
          <a:noFill/>
        </p:spPr>
        <p:txBody>
          <a:bodyPr wrap="square">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zh-CN" sz="1800" b="1" i="1" u="none" strike="noStrike" kern="1200" cap="none" spc="0" normalizeH="0" baseline="0" noProof="0">
                <a:ln>
                  <a:noFill/>
                </a:ln>
                <a:solidFill>
                  <a:srgbClr val="4BA892"/>
                </a:solidFill>
                <a:effectLst>
                  <a:outerShdw blurRad="50800" dist="38100" dir="2700000" algn="tl" rotWithShape="0">
                    <a:srgbClr val="1F497D">
                      <a:alpha val="40000"/>
                    </a:srgbClr>
                  </a:outerShdw>
                </a:effectLst>
                <a:uLnTx/>
                <a:uFillTx/>
                <a:latin typeface="Arial"/>
                <a:ea typeface="微软雅黑"/>
                <a:cs typeface="+mn-ea"/>
                <a:sym typeface="+mn-lt"/>
              </a:rPr>
              <a:t>VS.</a:t>
            </a:r>
            <a:endParaRPr kumimoji="0" lang="zh-CN" altLang="en-US" sz="1800" b="0" i="1" u="none" strike="noStrike" kern="1200" cap="none" spc="0" normalizeH="0" baseline="0" noProof="0">
              <a:ln>
                <a:noFill/>
              </a:ln>
              <a:solidFill>
                <a:srgbClr val="4BA892"/>
              </a:solidFill>
              <a:effectLst/>
              <a:uLnTx/>
              <a:uFillTx/>
              <a:latin typeface="Arial"/>
              <a:ea typeface="微软雅黑"/>
              <a:cs typeface="+mn-ea"/>
              <a:sym typeface="+mn-lt"/>
            </a:endParaRPr>
          </a:p>
        </p:txBody>
      </p:sp>
      <p:sp>
        <p:nvSpPr>
          <p:cNvPr id="6" name="object 4">
            <a:extLst>
              <a:ext uri="{FF2B5EF4-FFF2-40B4-BE49-F238E27FC236}">
                <a16:creationId xmlns:a16="http://schemas.microsoft.com/office/drawing/2014/main" id="{1F1431D1-C345-5BC5-4560-E3178DB34E40}"/>
              </a:ext>
            </a:extLst>
          </p:cNvPr>
          <p:cNvSpPr/>
          <p:nvPr/>
        </p:nvSpPr>
        <p:spPr>
          <a:xfrm>
            <a:off x="11761966" y="6474715"/>
            <a:ext cx="306821" cy="310467"/>
          </a:xfrm>
          <a:custGeom>
            <a:avLst/>
            <a:gdLst/>
            <a:ahLst/>
            <a:cxnLst/>
            <a:rect l="l" t="t" r="r" b="b"/>
            <a:pathLst>
              <a:path w="374015" h="378459">
                <a:moveTo>
                  <a:pt x="0" y="378374"/>
                </a:moveTo>
                <a:lnTo>
                  <a:pt x="0" y="189187"/>
                </a:lnTo>
                <a:lnTo>
                  <a:pt x="6703" y="138834"/>
                </a:lnTo>
                <a:lnTo>
                  <a:pt x="25613" y="93624"/>
                </a:lnTo>
                <a:lnTo>
                  <a:pt x="54929" y="55347"/>
                </a:lnTo>
                <a:lnTo>
                  <a:pt x="92849" y="25791"/>
                </a:lnTo>
                <a:lnTo>
                  <a:pt x="137572" y="6746"/>
                </a:lnTo>
                <a:lnTo>
                  <a:pt x="187299" y="0"/>
                </a:lnTo>
                <a:lnTo>
                  <a:pt x="236966" y="6801"/>
                </a:lnTo>
                <a:lnTo>
                  <a:pt x="281541" y="25970"/>
                </a:lnTo>
                <a:lnTo>
                  <a:pt x="319269" y="55649"/>
                </a:lnTo>
                <a:lnTo>
                  <a:pt x="348392" y="93982"/>
                </a:lnTo>
                <a:lnTo>
                  <a:pt x="367154" y="139113"/>
                </a:lnTo>
                <a:lnTo>
                  <a:pt x="373798" y="189187"/>
                </a:lnTo>
                <a:lnTo>
                  <a:pt x="367154" y="239204"/>
                </a:lnTo>
                <a:lnTo>
                  <a:pt x="348392" y="284213"/>
                </a:lnTo>
                <a:lnTo>
                  <a:pt x="319269" y="322423"/>
                </a:lnTo>
                <a:lnTo>
                  <a:pt x="281541" y="352046"/>
                </a:lnTo>
                <a:lnTo>
                  <a:pt x="236966" y="371292"/>
                </a:lnTo>
                <a:lnTo>
                  <a:pt x="187299" y="378374"/>
                </a:lnTo>
                <a:lnTo>
                  <a:pt x="0" y="378374"/>
                </a:lnTo>
                <a:close/>
              </a:path>
            </a:pathLst>
          </a:custGeom>
          <a:noFill/>
        </p:spPr>
        <p:txBody>
          <a:bodyPr wrap="square"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a:solidFill>
                  <a:srgbClr val="2B3A42"/>
                </a:solidFill>
                <a:latin typeface="Arial"/>
                <a:ea typeface="微软雅黑"/>
                <a:cs typeface="+mn-ea"/>
                <a:sym typeface="+mn-lt"/>
              </a:rPr>
              <a:t>5</a:t>
            </a:r>
            <a:endParaRPr kumimoji="0" sz="1200" b="1" i="0" u="none" strike="noStrike" kern="1200" cap="none" spc="0" normalizeH="0" baseline="0" noProof="0">
              <a:ln>
                <a:noFill/>
              </a:ln>
              <a:solidFill>
                <a:srgbClr val="2B3A42"/>
              </a:solidFill>
              <a:effectLst/>
              <a:uLnTx/>
              <a:uFillTx/>
              <a:latin typeface="Arial"/>
              <a:ea typeface="微软雅黑"/>
              <a:cs typeface="+mn-ea"/>
              <a:sym typeface="+mn-lt"/>
            </a:endParaRPr>
          </a:p>
        </p:txBody>
      </p:sp>
    </p:spTree>
    <p:extLst>
      <p:ext uri="{BB962C8B-B14F-4D97-AF65-F5344CB8AC3E}">
        <p14:creationId xmlns:p14="http://schemas.microsoft.com/office/powerpoint/2010/main" val="553791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AD5781-5AFA-5066-B5FC-E5DFF67F5FCF}"/>
            </a:ext>
          </a:extLst>
        </p:cNvPr>
        <p:cNvGrpSpPr/>
        <p:nvPr/>
      </p:nvGrpSpPr>
      <p:grpSpPr>
        <a:xfrm>
          <a:off x="0" y="0"/>
          <a:ext cx="0" cy="0"/>
          <a:chOff x="0" y="0"/>
          <a:chExt cx="0" cy="0"/>
        </a:xfrm>
      </p:grpSpPr>
      <p:graphicFrame>
        <p:nvGraphicFramePr>
          <p:cNvPr id="78" name="think-cell data - do not delete" hidden="1">
            <a:extLst>
              <a:ext uri="{FF2B5EF4-FFF2-40B4-BE49-F238E27FC236}">
                <a16:creationId xmlns:a16="http://schemas.microsoft.com/office/drawing/2014/main" id="{8D6FE6B5-A46B-39EC-07EA-68BA9427D8C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6" imgH="428" progId="TCLayout.ActiveDocument.1">
                  <p:embed/>
                </p:oleObj>
              </mc:Choice>
              <mc:Fallback>
                <p:oleObj name="think-cell Slide" r:id="rId4" imgW="426" imgH="428" progId="TCLayout.ActiveDocument.1">
                  <p:embed/>
                  <p:pic>
                    <p:nvPicPr>
                      <p:cNvPr id="78" name="think-cell data - do not delete" hidden="1">
                        <a:extLst>
                          <a:ext uri="{FF2B5EF4-FFF2-40B4-BE49-F238E27FC236}">
                            <a16:creationId xmlns:a16="http://schemas.microsoft.com/office/drawing/2014/main" id="{8D6FE6B5-A46B-39EC-07EA-68BA9427D8C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标题 2">
            <a:extLst>
              <a:ext uri="{FF2B5EF4-FFF2-40B4-BE49-F238E27FC236}">
                <a16:creationId xmlns:a16="http://schemas.microsoft.com/office/drawing/2014/main" id="{4916BEC5-CD16-564B-4756-916D5E02501B}"/>
              </a:ext>
            </a:extLst>
          </p:cNvPr>
          <p:cNvSpPr>
            <a:spLocks noGrp="1"/>
          </p:cNvSpPr>
          <p:nvPr>
            <p:ph type="title"/>
          </p:nvPr>
        </p:nvSpPr>
        <p:spPr/>
        <p:txBody>
          <a:bodyPr vert="horz" anchor="ctr"/>
          <a:lstStyle/>
          <a:p>
            <a:r>
              <a:rPr lang="zh-CN" altLang="en-US" sz="2400">
                <a:latin typeface="+mn-lt"/>
                <a:ea typeface="+mn-ea"/>
                <a:cs typeface="+mn-ea"/>
                <a:sym typeface="+mn-lt"/>
              </a:rPr>
              <a:t>临床</a:t>
            </a:r>
            <a:r>
              <a:rPr lang="zh-CN" altLang="en-US" sz="2400">
                <a:solidFill>
                  <a:srgbClr val="C00000"/>
                </a:solidFill>
                <a:latin typeface="+mn-lt"/>
                <a:ea typeface="+mn-ea"/>
                <a:cs typeface="+mn-ea"/>
                <a:sym typeface="+mn-lt"/>
              </a:rPr>
              <a:t>疗效显著</a:t>
            </a:r>
            <a:r>
              <a:rPr lang="zh-CN" altLang="en-US" sz="2400">
                <a:latin typeface="+mn-lt"/>
                <a:ea typeface="+mn-ea"/>
                <a:cs typeface="+mn-ea"/>
                <a:sym typeface="+mn-lt"/>
              </a:rPr>
              <a:t>，较奥马环素存在</a:t>
            </a:r>
            <a:r>
              <a:rPr lang="zh-CN" altLang="en-US" sz="2400">
                <a:solidFill>
                  <a:srgbClr val="C00000"/>
                </a:solidFill>
                <a:latin typeface="+mn-lt"/>
                <a:ea typeface="+mn-ea"/>
                <a:cs typeface="+mn-ea"/>
                <a:sym typeface="+mn-lt"/>
              </a:rPr>
              <a:t>疗效优势</a:t>
            </a:r>
            <a:endParaRPr lang="en-US" sz="2400" strike="sngStrike">
              <a:solidFill>
                <a:srgbClr val="C00000"/>
              </a:solidFill>
              <a:latin typeface="+mn-lt"/>
              <a:ea typeface="+mn-ea"/>
              <a:cs typeface="+mn-ea"/>
              <a:sym typeface="+mn-lt"/>
            </a:endParaRPr>
          </a:p>
        </p:txBody>
      </p:sp>
      <p:sp>
        <p:nvSpPr>
          <p:cNvPr id="232" name="Rectangle: Rounded Corners 3">
            <a:extLst>
              <a:ext uri="{FF2B5EF4-FFF2-40B4-BE49-F238E27FC236}">
                <a16:creationId xmlns:a16="http://schemas.microsoft.com/office/drawing/2014/main" id="{CF56543F-407A-C4B9-5A34-7E988BC605C3}"/>
              </a:ext>
            </a:extLst>
          </p:cNvPr>
          <p:cNvSpPr/>
          <p:nvPr/>
        </p:nvSpPr>
        <p:spPr>
          <a:xfrm>
            <a:off x="359888" y="3734992"/>
            <a:ext cx="11507002" cy="2620429"/>
          </a:xfrm>
          <a:prstGeom prst="roundRect">
            <a:avLst>
              <a:gd name="adj" fmla="val 5164"/>
            </a:avLst>
          </a:prstGeom>
          <a:noFill/>
          <a:ln w="28575"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lIns="182880" tIns="45720" rIns="91440" b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169AB4"/>
              </a:solidFill>
              <a:effectLst/>
              <a:uLnTx/>
              <a:uFillTx/>
              <a:latin typeface="Arial"/>
              <a:ea typeface="微软雅黑"/>
              <a:cs typeface="+mn-ea"/>
              <a:sym typeface="+mn-lt"/>
            </a:endParaRPr>
          </a:p>
        </p:txBody>
      </p:sp>
      <p:sp>
        <p:nvSpPr>
          <p:cNvPr id="233" name="Rectangle: Top Corners Rounded 4">
            <a:extLst>
              <a:ext uri="{FF2B5EF4-FFF2-40B4-BE49-F238E27FC236}">
                <a16:creationId xmlns:a16="http://schemas.microsoft.com/office/drawing/2014/main" id="{EF422570-DAD5-683E-343B-E70A088428E9}"/>
              </a:ext>
            </a:extLst>
          </p:cNvPr>
          <p:cNvSpPr/>
          <p:nvPr/>
        </p:nvSpPr>
        <p:spPr>
          <a:xfrm>
            <a:off x="359888" y="3734992"/>
            <a:ext cx="11507002" cy="444574"/>
          </a:xfrm>
          <a:prstGeom prst="round2SameRect">
            <a:avLst>
              <a:gd name="adj1" fmla="val 42442"/>
              <a:gd name="adj2" fmla="val 0"/>
            </a:avLst>
          </a:prstGeom>
          <a:solidFill>
            <a:schemeClr val="accent1"/>
          </a:solidFill>
          <a:ln w="28575">
            <a:solidFill>
              <a:schemeClr val="accent1"/>
            </a:solidFill>
          </a:ln>
        </p:spPr>
        <p:style>
          <a:lnRef idx="0">
            <a:schemeClr val="accent1"/>
          </a:lnRef>
          <a:fillRef idx="1">
            <a:schemeClr val="accent1"/>
          </a:fillRef>
          <a:effectRef idx="0">
            <a:srgbClr val="000000"/>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300"/>
              </a:spcAft>
              <a:buClrTx/>
              <a:buSzTx/>
              <a:buFontTx/>
              <a:buNone/>
              <a:tabLst>
                <a:tab pos="690563" algn="l"/>
              </a:tabLst>
              <a:defRPr/>
            </a:pPr>
            <a:r>
              <a:rPr kumimoji="0" lang="en-US" altLang="zh-CN" sz="1600" b="1" i="0" u="none" strike="noStrike" kern="1200" cap="none" spc="0" normalizeH="0" baseline="0" noProof="0">
                <a:ln>
                  <a:noFill/>
                </a:ln>
                <a:solidFill>
                  <a:prstClr val="white"/>
                </a:solidFill>
                <a:effectLst/>
                <a:uLnTx/>
                <a:uFillTx/>
                <a:latin typeface="Arial"/>
                <a:ea typeface="微软雅黑"/>
                <a:cs typeface="+mn-ea"/>
                <a:sym typeface="+mn-lt"/>
              </a:rPr>
              <a:t>III</a:t>
            </a: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期临床试验证实来法莫林临床效果显著</a:t>
            </a:r>
          </a:p>
        </p:txBody>
      </p:sp>
      <p:grpSp>
        <p:nvGrpSpPr>
          <p:cNvPr id="234" name="Group 21">
            <a:extLst>
              <a:ext uri="{FF2B5EF4-FFF2-40B4-BE49-F238E27FC236}">
                <a16:creationId xmlns:a16="http://schemas.microsoft.com/office/drawing/2014/main" id="{41241D61-EEFA-26C0-E8BE-672FF4F5E885}"/>
              </a:ext>
            </a:extLst>
          </p:cNvPr>
          <p:cNvGrpSpPr/>
          <p:nvPr/>
        </p:nvGrpSpPr>
        <p:grpSpPr>
          <a:xfrm>
            <a:off x="466733" y="4656479"/>
            <a:ext cx="7469668" cy="1265159"/>
            <a:chOff x="803576" y="2205493"/>
            <a:chExt cx="6576318" cy="976137"/>
          </a:xfrm>
        </p:grpSpPr>
        <p:sp>
          <p:nvSpPr>
            <p:cNvPr id="235" name="object 25">
              <a:extLst>
                <a:ext uri="{FF2B5EF4-FFF2-40B4-BE49-F238E27FC236}">
                  <a16:creationId xmlns:a16="http://schemas.microsoft.com/office/drawing/2014/main" id="{AC0860BE-E47F-F11C-160D-2CD508637B0F}"/>
                </a:ext>
              </a:extLst>
            </p:cNvPr>
            <p:cNvSpPr txBox="1"/>
            <p:nvPr/>
          </p:nvSpPr>
          <p:spPr>
            <a:xfrm>
              <a:off x="803576" y="2226070"/>
              <a:ext cx="6576318" cy="955560"/>
            </a:xfrm>
            <a:prstGeom prst="rect">
              <a:avLst/>
            </a:prstGeom>
            <a:solidFill>
              <a:schemeClr val="bg1">
                <a:lumMod val="95000"/>
              </a:schemeClr>
            </a:solidFill>
          </p:spPr>
          <p:txBody>
            <a:bodyPr vert="horz" wrap="square" lIns="182880" tIns="0" rIns="18288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a:ln>
                    <a:noFill/>
                  </a:ln>
                  <a:solidFill>
                    <a:srgbClr val="2B3A42"/>
                  </a:solidFill>
                  <a:effectLst/>
                  <a:uLnTx/>
                  <a:uFillTx/>
                  <a:latin typeface="Arial"/>
                  <a:ea typeface="微软雅黑"/>
                  <a:cs typeface="+mn-ea"/>
                  <a:sym typeface="+mn-lt"/>
                </a:rPr>
                <a:t>全球</a:t>
              </a:r>
              <a:r>
                <a:rPr kumimoji="0" lang="en-US" altLang="zh-CN" sz="1400" b="0" i="0" u="none" strike="noStrike" kern="1200" cap="none" spc="0" normalizeH="0" baseline="0" noProof="0">
                  <a:ln>
                    <a:noFill/>
                  </a:ln>
                  <a:solidFill>
                    <a:srgbClr val="2B3A42"/>
                  </a:solidFill>
                  <a:effectLst/>
                  <a:uLnTx/>
                  <a:uFillTx/>
                  <a:latin typeface="Arial"/>
                  <a:ea typeface="微软雅黑"/>
                  <a:cs typeface="+mn-ea"/>
                  <a:sym typeface="+mn-lt"/>
                </a:rPr>
                <a:t>III</a:t>
              </a:r>
              <a:r>
                <a:rPr kumimoji="0" lang="zh-CN" altLang="en-US" sz="1400" b="0" i="0" u="none" strike="noStrike" kern="1200" cap="none" spc="0" normalizeH="0" baseline="0" noProof="0">
                  <a:ln>
                    <a:noFill/>
                  </a:ln>
                  <a:solidFill>
                    <a:srgbClr val="2B3A42"/>
                  </a:solidFill>
                  <a:effectLst/>
                  <a:uLnTx/>
                  <a:uFillTx/>
                  <a:latin typeface="Arial"/>
                  <a:ea typeface="微软雅黑"/>
                  <a:cs typeface="+mn-ea"/>
                  <a:sym typeface="+mn-lt"/>
                </a:rPr>
                <a:t>期、多中心、随机、双盲双模拟、非劣效性临床试验（</a:t>
              </a:r>
              <a:r>
                <a:rPr kumimoji="0" lang="en-US" altLang="zh-CN" sz="1400" b="0" i="0" u="none" strike="noStrike" kern="1200" cap="none" spc="0" normalizeH="0" baseline="0" noProof="0">
                  <a:ln>
                    <a:noFill/>
                  </a:ln>
                  <a:solidFill>
                    <a:srgbClr val="2B3A42"/>
                  </a:solidFill>
                  <a:effectLst/>
                  <a:uLnTx/>
                  <a:uFillTx/>
                  <a:latin typeface="Arial"/>
                  <a:ea typeface="微软雅黑"/>
                  <a:cs typeface="+mn-ea"/>
                  <a:sym typeface="+mn-lt"/>
                </a:rPr>
                <a:t>N=738</a:t>
              </a:r>
              <a:r>
                <a:rPr kumimoji="0" lang="zh-CN" altLang="en-US" sz="1400" b="0" i="0" u="none" strike="noStrike" kern="1200" cap="none" spc="0" normalizeH="0" baseline="0" noProof="0">
                  <a:ln>
                    <a:noFill/>
                  </a:ln>
                  <a:solidFill>
                    <a:srgbClr val="2B3A42"/>
                  </a:solidFill>
                  <a:effectLst/>
                  <a:uLnTx/>
                  <a:uFillTx/>
                  <a:latin typeface="Arial"/>
                  <a:ea typeface="微软雅黑"/>
                  <a:cs typeface="+mn-ea"/>
                  <a:sym typeface="+mn-lt"/>
                </a:rPr>
                <a:t>）证实，来法莫林临床效果显著，早期应答率超</a:t>
              </a:r>
              <a:r>
                <a:rPr kumimoji="0" lang="en-US" altLang="zh-CN" sz="2000" b="1" i="0" u="none" strike="noStrike" kern="1200" cap="none" spc="0" normalizeH="0" baseline="0" noProof="0">
                  <a:ln>
                    <a:noFill/>
                  </a:ln>
                  <a:solidFill>
                    <a:srgbClr val="C00000"/>
                  </a:solidFill>
                  <a:effectLst/>
                  <a:uLnTx/>
                  <a:uFillTx/>
                  <a:latin typeface="Arial"/>
                  <a:ea typeface="微软雅黑"/>
                  <a:cs typeface="+mn-ea"/>
                  <a:sym typeface="+mn-lt"/>
                </a:rPr>
                <a:t>90%</a:t>
              </a:r>
              <a:r>
                <a:rPr kumimoji="0" lang="zh-CN" altLang="en-US" sz="1400" b="0" i="0" u="none" strike="noStrike" kern="1200" cap="none" spc="0" normalizeH="0" baseline="0" noProof="0">
                  <a:ln>
                    <a:noFill/>
                  </a:ln>
                  <a:solidFill>
                    <a:srgbClr val="2B3A42"/>
                  </a:solidFill>
                  <a:effectLst/>
                  <a:uLnTx/>
                  <a:uFillTx/>
                  <a:latin typeface="Arial"/>
                  <a:ea typeface="微软雅黑"/>
                  <a:cs typeface="+mn-ea"/>
                  <a:sym typeface="+mn-lt"/>
                </a:rPr>
                <a:t>，治愈率近</a:t>
              </a:r>
              <a:r>
                <a:rPr kumimoji="0" lang="en-US" altLang="zh-CN" sz="2000" b="1" i="0" u="none" strike="noStrike" kern="1200" cap="none" spc="0" normalizeH="0" baseline="0" noProof="0">
                  <a:ln>
                    <a:noFill/>
                  </a:ln>
                  <a:solidFill>
                    <a:srgbClr val="C00000"/>
                  </a:solidFill>
                  <a:effectLst/>
                  <a:uLnTx/>
                  <a:uFillTx/>
                  <a:latin typeface="Arial"/>
                  <a:ea typeface="微软雅黑"/>
                  <a:cs typeface="+mn-ea"/>
                  <a:sym typeface="+mn-lt"/>
                </a:rPr>
                <a:t>90%</a:t>
              </a:r>
              <a:r>
                <a:rPr kumimoji="0" lang="en-US" altLang="zh-CN" sz="1400" b="0" i="0" u="none" strike="noStrike" kern="1200" cap="none" spc="0" normalizeH="0" baseline="30000" noProof="0">
                  <a:ln>
                    <a:noFill/>
                  </a:ln>
                  <a:solidFill>
                    <a:srgbClr val="2B3A42"/>
                  </a:solidFill>
                  <a:effectLst/>
                  <a:uLnTx/>
                  <a:uFillTx/>
                  <a:latin typeface="Arial"/>
                  <a:ea typeface="微软雅黑"/>
                  <a:cs typeface="+mn-ea"/>
                  <a:sym typeface="+mn-lt"/>
                </a:rPr>
                <a:t>2</a:t>
              </a:r>
              <a:r>
                <a:rPr kumimoji="0" lang="zh-CN" altLang="en-US" sz="1400" b="0" i="0" u="none" strike="noStrike" kern="1200" cap="none" spc="0" normalizeH="0" baseline="0" noProof="0">
                  <a:ln>
                    <a:noFill/>
                  </a:ln>
                  <a:solidFill>
                    <a:srgbClr val="2B3A42"/>
                  </a:solidFill>
                  <a:effectLst/>
                  <a:uLnTx/>
                  <a:uFillTx/>
                  <a:latin typeface="Arial"/>
                  <a:ea typeface="微软雅黑"/>
                  <a:cs typeface="+mn-ea"/>
                  <a:sym typeface="+mn-lt"/>
                </a:rPr>
                <a:t>，中国</a:t>
              </a:r>
              <a:r>
                <a:rPr kumimoji="0" lang="en-US" altLang="zh-CN" sz="1400" b="0" i="0" u="none" strike="noStrike" kern="1200" cap="none" spc="0" normalizeH="0" baseline="0" noProof="0">
                  <a:ln>
                    <a:noFill/>
                  </a:ln>
                  <a:solidFill>
                    <a:srgbClr val="2B3A42"/>
                  </a:solidFill>
                  <a:effectLst/>
                  <a:uLnTx/>
                  <a:uFillTx/>
                  <a:latin typeface="Arial"/>
                  <a:ea typeface="微软雅黑"/>
                  <a:cs typeface="+mn-ea"/>
                  <a:sym typeface="+mn-lt"/>
                </a:rPr>
                <a:t>III</a:t>
              </a:r>
              <a:r>
                <a:rPr kumimoji="0" lang="zh-CN" altLang="en-US" sz="1400" b="0" i="0" u="none" strike="noStrike" kern="1200" cap="none" spc="0" normalizeH="0" baseline="0" noProof="0">
                  <a:ln>
                    <a:noFill/>
                  </a:ln>
                  <a:solidFill>
                    <a:srgbClr val="2B3A42"/>
                  </a:solidFill>
                  <a:effectLst/>
                  <a:uLnTx/>
                  <a:uFillTx/>
                  <a:latin typeface="Arial"/>
                  <a:ea typeface="微软雅黑"/>
                  <a:cs typeface="+mn-ea"/>
                  <a:sym typeface="+mn-lt"/>
                </a:rPr>
                <a:t>期成功桥接全球</a:t>
              </a:r>
              <a:r>
                <a:rPr kumimoji="0" lang="en-US" altLang="zh-CN" sz="1400" b="0" i="0" u="none" strike="noStrike" kern="1200" cap="none" spc="0" normalizeH="0" baseline="0" noProof="0">
                  <a:ln>
                    <a:noFill/>
                  </a:ln>
                  <a:solidFill>
                    <a:srgbClr val="2B3A42"/>
                  </a:solidFill>
                  <a:effectLst/>
                  <a:uLnTx/>
                  <a:uFillTx/>
                  <a:latin typeface="Arial"/>
                  <a:ea typeface="微软雅黑"/>
                  <a:cs typeface="+mn-ea"/>
                  <a:sym typeface="+mn-lt"/>
                </a:rPr>
                <a:t>III</a:t>
              </a:r>
              <a:r>
                <a:rPr kumimoji="0" lang="zh-CN" altLang="en-US" sz="1400" b="0" i="0" u="none" strike="noStrike" kern="1200" cap="none" spc="0" normalizeH="0" baseline="0" noProof="0">
                  <a:ln>
                    <a:noFill/>
                  </a:ln>
                  <a:solidFill>
                    <a:srgbClr val="2B3A42"/>
                  </a:solidFill>
                  <a:effectLst/>
                  <a:uLnTx/>
                  <a:uFillTx/>
                  <a:latin typeface="Arial"/>
                  <a:ea typeface="微软雅黑"/>
                  <a:cs typeface="+mn-ea"/>
                  <a:sym typeface="+mn-lt"/>
                </a:rPr>
                <a:t>期试验</a:t>
              </a:r>
              <a:r>
                <a:rPr kumimoji="0" lang="en-US" altLang="zh-CN" sz="1400" b="0" i="0" u="none" strike="noStrike" kern="1200" cap="none" spc="0" normalizeH="0" baseline="30000" noProof="0">
                  <a:ln>
                    <a:noFill/>
                  </a:ln>
                  <a:solidFill>
                    <a:srgbClr val="2B3A42"/>
                  </a:solidFill>
                  <a:effectLst/>
                  <a:uLnTx/>
                  <a:uFillTx/>
                  <a:latin typeface="Arial"/>
                  <a:ea typeface="微软雅黑"/>
                  <a:cs typeface="+mn-ea"/>
                  <a:sym typeface="+mn-lt"/>
                </a:rPr>
                <a:t>3</a:t>
              </a:r>
              <a:endParaRPr kumimoji="0" lang="zh-CN" altLang="en-US" sz="1400" b="1" i="0" u="none" strike="dblStrike" kern="1200" cap="none" spc="0" normalizeH="0" baseline="30000" noProof="0">
                <a:ln>
                  <a:noFill/>
                </a:ln>
                <a:solidFill>
                  <a:srgbClr val="2B3A42"/>
                </a:solidFill>
                <a:effectLst/>
                <a:highlight>
                  <a:srgbClr val="00FFFF"/>
                </a:highlight>
                <a:uLnTx/>
                <a:uFillTx/>
                <a:latin typeface="Arial"/>
                <a:ea typeface="微软雅黑"/>
                <a:cs typeface="+mn-ea"/>
                <a:sym typeface="+mn-lt"/>
              </a:endParaRPr>
            </a:p>
          </p:txBody>
        </p:sp>
        <p:sp>
          <p:nvSpPr>
            <p:cNvPr id="236" name="Half Frame 19">
              <a:extLst>
                <a:ext uri="{FF2B5EF4-FFF2-40B4-BE49-F238E27FC236}">
                  <a16:creationId xmlns:a16="http://schemas.microsoft.com/office/drawing/2014/main" id="{E89F56D6-ADA1-CAEB-1038-48BEAF4D974D}"/>
                </a:ext>
              </a:extLst>
            </p:cNvPr>
            <p:cNvSpPr/>
            <p:nvPr/>
          </p:nvSpPr>
          <p:spPr>
            <a:xfrm>
              <a:off x="803576" y="2205493"/>
              <a:ext cx="233473" cy="233473"/>
            </a:xfrm>
            <a:prstGeom prst="halfFrame">
              <a:avLst>
                <a:gd name="adj1" fmla="val 23134"/>
                <a:gd name="adj2" fmla="val 251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2B3A42"/>
                </a:solidFill>
                <a:effectLst/>
                <a:uLnTx/>
                <a:uFillTx/>
                <a:latin typeface="Arial"/>
                <a:ea typeface="微软雅黑"/>
                <a:cs typeface="+mn-ea"/>
                <a:sym typeface="+mn-lt"/>
              </a:endParaRPr>
            </a:p>
          </p:txBody>
        </p:sp>
      </p:grpSp>
      <p:sp>
        <p:nvSpPr>
          <p:cNvPr id="242" name="object 10">
            <a:extLst>
              <a:ext uri="{FF2B5EF4-FFF2-40B4-BE49-F238E27FC236}">
                <a16:creationId xmlns:a16="http://schemas.microsoft.com/office/drawing/2014/main" id="{29689CE3-0BC0-7480-B193-662B42C53963}"/>
              </a:ext>
            </a:extLst>
          </p:cNvPr>
          <p:cNvSpPr/>
          <p:nvPr/>
        </p:nvSpPr>
        <p:spPr>
          <a:xfrm>
            <a:off x="341296" y="1859552"/>
            <a:ext cx="10467603" cy="1471316"/>
          </a:xfrm>
          <a:custGeom>
            <a:avLst/>
            <a:gdLst/>
            <a:ahLst/>
            <a:cxnLst/>
            <a:rect l="l" t="t" r="r" b="b"/>
            <a:pathLst>
              <a:path w="10384790" h="719454">
                <a:moveTo>
                  <a:pt x="10333240" y="0"/>
                </a:moveTo>
                <a:lnTo>
                  <a:pt x="0" y="0"/>
                </a:lnTo>
                <a:lnTo>
                  <a:pt x="0" y="668032"/>
                </a:lnTo>
                <a:lnTo>
                  <a:pt x="4030" y="688000"/>
                </a:lnTo>
                <a:lnTo>
                  <a:pt x="15022" y="704305"/>
                </a:lnTo>
                <a:lnTo>
                  <a:pt x="31327" y="715297"/>
                </a:lnTo>
                <a:lnTo>
                  <a:pt x="51295" y="719328"/>
                </a:lnTo>
                <a:lnTo>
                  <a:pt x="10384536" y="719328"/>
                </a:lnTo>
                <a:lnTo>
                  <a:pt x="10384536" y="51295"/>
                </a:lnTo>
                <a:lnTo>
                  <a:pt x="10380505" y="31327"/>
                </a:lnTo>
                <a:lnTo>
                  <a:pt x="10369513" y="15022"/>
                </a:lnTo>
                <a:lnTo>
                  <a:pt x="10353208" y="4030"/>
                </a:lnTo>
                <a:lnTo>
                  <a:pt x="10333240" y="0"/>
                </a:lnTo>
                <a:close/>
              </a:path>
            </a:pathLst>
          </a:custGeom>
          <a:noFill/>
        </p:spPr>
        <p:txBody>
          <a:bodyPr wrap="square" lIns="457200" tIns="0" rIns="91440" bIns="0" rtlCol="0" anchor="ctr"/>
          <a:lstStyle/>
          <a:p>
            <a:pPr marL="171450" marR="0" lvl="0" indent="-171450" algn="l" defTabSz="914400" rtl="0" eaLnBrk="1" fontAlgn="auto" latinLnBrk="0" hangingPunct="1">
              <a:lnSpc>
                <a:spcPct val="130000"/>
              </a:lnSpc>
              <a:spcBef>
                <a:spcPts val="1200"/>
              </a:spcBef>
              <a:spcAft>
                <a:spcPts val="0"/>
              </a:spcAft>
              <a:buClrTx/>
              <a:buSzTx/>
              <a:buFont typeface="Arial" panose="020B0604020202020204" pitchFamily="34" charset="0"/>
              <a:buChar char="•"/>
              <a:tabLst/>
              <a:defRPr/>
            </a:pPr>
            <a:r>
              <a:rPr kumimoji="0" lang="zh-CN" altLang="en-US" sz="1600" b="1" i="0" u="none" strike="noStrike" kern="1200" cap="none" spc="0" normalizeH="0" baseline="0" noProof="0" dirty="0">
                <a:ln>
                  <a:noFill/>
                </a:ln>
                <a:solidFill>
                  <a:srgbClr val="C00000"/>
                </a:solidFill>
                <a:effectLst/>
                <a:uLnTx/>
                <a:uFillTx/>
                <a:latin typeface="Arial"/>
                <a:ea typeface="微软雅黑"/>
                <a:cs typeface="+mn-ea"/>
                <a:sym typeface="+mn-lt"/>
              </a:rPr>
              <a:t>来法莫林的治愈率（</a:t>
            </a:r>
            <a:r>
              <a:rPr kumimoji="0" lang="en-US" altLang="zh-CN" sz="1600" b="1" i="0" u="none" strike="noStrike" kern="1200" cap="none" spc="0" normalizeH="0" baseline="0" noProof="0" dirty="0">
                <a:ln>
                  <a:noFill/>
                </a:ln>
                <a:solidFill>
                  <a:srgbClr val="C00000"/>
                </a:solidFill>
                <a:effectLst/>
                <a:uLnTx/>
                <a:uFillTx/>
                <a:latin typeface="Arial"/>
                <a:ea typeface="微软雅黑"/>
                <a:cs typeface="+mn-ea"/>
                <a:sym typeface="+mn-lt"/>
              </a:rPr>
              <a:t>IACR) </a:t>
            </a:r>
            <a:r>
              <a:rPr kumimoji="0" lang="zh-CN" altLang="en-US" sz="1600" b="1" i="0" u="none" strike="noStrike" kern="1200" cap="none" spc="0" normalizeH="0" baseline="0" noProof="0" dirty="0">
                <a:ln>
                  <a:noFill/>
                </a:ln>
                <a:solidFill>
                  <a:srgbClr val="C00000"/>
                </a:solidFill>
                <a:effectLst/>
                <a:uLnTx/>
                <a:uFillTx/>
                <a:latin typeface="Arial"/>
                <a:ea typeface="微软雅黑"/>
                <a:cs typeface="+mn-ea"/>
                <a:sym typeface="+mn-lt"/>
              </a:rPr>
              <a:t>显著优于奥马环素</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a:t>
            </a:r>
            <a:r>
              <a:rPr kumimoji="0" lang="zh-CN" altLang="en-US" sz="1400" b="0" i="0" u="none" strike="noStrike" kern="1200" cap="none" spc="0" normalizeH="0" baseline="0" noProof="0" dirty="0">
                <a:ln>
                  <a:noFill/>
                </a:ln>
                <a:solidFill>
                  <a:srgbClr val="2B3A42"/>
                </a:solidFill>
                <a:effectLst/>
                <a:uLnTx/>
                <a:uFillTx/>
                <a:latin typeface="Arial"/>
                <a:ea typeface="微软雅黑"/>
                <a:cs typeface="+mn-ea"/>
                <a:sym typeface="+mn-lt"/>
              </a:rPr>
              <a:t>感染流感嗜血杆菌患者 </a:t>
            </a:r>
            <a:r>
              <a:rPr kumimoji="0" lang="en-US" altLang="zh-CN"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RR=1.28, 95% CI 1.03-1.60</a:t>
            </a:r>
            <a:r>
              <a:rPr kumimoji="0" lang="zh-CN" altLang="en-US" sz="1400" b="0" i="0" u="none" strike="noStrike" kern="1200" cap="none" spc="0" normalizeH="0" baseline="0" noProof="0" dirty="0">
                <a:ln>
                  <a:noFill/>
                </a:ln>
                <a:solidFill>
                  <a:srgbClr val="E7E6E6">
                    <a:lumMod val="10000"/>
                  </a:srgbClr>
                </a:solidFill>
                <a:effectLst/>
                <a:uLnTx/>
                <a:uFillTx/>
                <a:latin typeface="Arial"/>
                <a:ea typeface="微软雅黑"/>
                <a:cs typeface="+mn-ea"/>
                <a:sym typeface="+mn-lt"/>
              </a:rPr>
              <a:t>）</a:t>
            </a:r>
            <a:endParaRPr kumimoji="0" lang="en-US" altLang="zh-CN" sz="1400" b="0" i="0" u="none" strike="noStrike" kern="1200" cap="none" spc="0" normalizeH="0" baseline="0" noProof="0" dirty="0">
              <a:ln>
                <a:noFill/>
              </a:ln>
              <a:solidFill>
                <a:srgbClr val="2B3A42"/>
              </a:solidFill>
              <a:effectLst/>
              <a:uLnTx/>
              <a:uFillTx/>
              <a:latin typeface="Arial"/>
              <a:ea typeface="微软雅黑"/>
              <a:cs typeface="+mn-ea"/>
              <a:sym typeface="+mn-lt"/>
            </a:endParaRPr>
          </a:p>
          <a:p>
            <a:pPr marL="171450" marR="0" lvl="0" indent="-171450" algn="l" defTabSz="914400" rtl="0" eaLnBrk="1" fontAlgn="auto" latinLnBrk="0" hangingPunct="1">
              <a:lnSpc>
                <a:spcPct val="130000"/>
              </a:lnSpc>
              <a:spcBef>
                <a:spcPts val="1200"/>
              </a:spcBef>
              <a:spcAft>
                <a:spcPts val="0"/>
              </a:spcAft>
              <a:buClrTx/>
              <a:buSzTx/>
              <a:buFont typeface="Arial" panose="020B0604020202020204" pitchFamily="34" charset="0"/>
              <a:buChar char="•"/>
              <a:tabLst/>
              <a:defRPr/>
            </a:pPr>
            <a:r>
              <a:rPr kumimoji="0" lang="zh-CN" altLang="en-US" sz="1400" b="0" i="0" u="none" strike="noStrike" kern="1200" cap="none" spc="0" normalizeH="0" baseline="0" noProof="0" dirty="0">
                <a:ln>
                  <a:noFill/>
                </a:ln>
                <a:solidFill>
                  <a:srgbClr val="2B3A42"/>
                </a:solidFill>
                <a:effectLst/>
                <a:uLnTx/>
                <a:uFillTx/>
                <a:latin typeface="Arial"/>
                <a:ea typeface="微软雅黑"/>
                <a:cs typeface="+mn-ea"/>
                <a:sym typeface="+mn-lt"/>
              </a:rPr>
              <a:t>在老年（≥</a:t>
            </a:r>
            <a:r>
              <a:rPr kumimoji="0" lang="en-US" altLang="zh-CN" sz="1400" b="0" i="0" u="none" strike="noStrike" kern="1200" cap="none" spc="0" normalizeH="0" baseline="0" noProof="0" dirty="0">
                <a:ln>
                  <a:noFill/>
                </a:ln>
                <a:solidFill>
                  <a:srgbClr val="2B3A42"/>
                </a:solidFill>
                <a:effectLst/>
                <a:uLnTx/>
                <a:uFillTx/>
                <a:latin typeface="Arial"/>
                <a:ea typeface="微软雅黑"/>
                <a:cs typeface="+mn-ea"/>
                <a:sym typeface="+mn-lt"/>
              </a:rPr>
              <a:t>65</a:t>
            </a:r>
            <a:r>
              <a:rPr kumimoji="0" lang="zh-CN" altLang="en-US" sz="1400" b="0" i="0" u="none" strike="noStrike" kern="1200" cap="none" spc="0" normalizeH="0" baseline="0" noProof="0" dirty="0">
                <a:ln>
                  <a:noFill/>
                </a:ln>
                <a:solidFill>
                  <a:srgbClr val="2B3A42"/>
                </a:solidFill>
                <a:effectLst/>
                <a:uLnTx/>
                <a:uFillTx/>
                <a:latin typeface="Arial"/>
                <a:ea typeface="微软雅黑"/>
                <a:cs typeface="+mn-ea"/>
                <a:sym typeface="+mn-lt"/>
              </a:rPr>
              <a:t>岁）、合并肾功能损伤、有糖尿病史、以及感染特定的常见</a:t>
            </a:r>
            <a:r>
              <a:rPr kumimoji="0" lang="en-US" altLang="zh-CN" sz="1400" b="0" i="0" u="none" strike="noStrike" kern="1200" cap="none" spc="0" normalizeH="0" baseline="0" noProof="0" dirty="0">
                <a:ln>
                  <a:noFill/>
                </a:ln>
                <a:solidFill>
                  <a:srgbClr val="2B3A42"/>
                </a:solidFill>
                <a:effectLst/>
                <a:uLnTx/>
                <a:uFillTx/>
                <a:latin typeface="Arial"/>
                <a:ea typeface="微软雅黑"/>
                <a:cs typeface="+mn-ea"/>
                <a:sym typeface="+mn-lt"/>
              </a:rPr>
              <a:t>CAP</a:t>
            </a:r>
            <a:r>
              <a:rPr kumimoji="0" lang="zh-CN" altLang="en-US" sz="1400" b="0" i="0" u="none" strike="noStrike" kern="1200" cap="none" spc="0" normalizeH="0" baseline="0" noProof="0" dirty="0">
                <a:ln>
                  <a:noFill/>
                </a:ln>
                <a:solidFill>
                  <a:srgbClr val="2B3A42"/>
                </a:solidFill>
                <a:effectLst/>
                <a:uLnTx/>
                <a:uFillTx/>
                <a:latin typeface="Arial"/>
                <a:ea typeface="微软雅黑"/>
                <a:cs typeface="+mn-ea"/>
                <a:sym typeface="+mn-lt"/>
              </a:rPr>
              <a:t>病原体患者中，</a:t>
            </a:r>
            <a:r>
              <a:rPr kumimoji="0" lang="zh-CN" altLang="en-US" sz="1600" b="1" i="0" u="none" strike="noStrike" kern="1200" cap="none" spc="0" normalizeH="0" baseline="0" noProof="0" dirty="0">
                <a:ln>
                  <a:noFill/>
                </a:ln>
                <a:solidFill>
                  <a:srgbClr val="C00000"/>
                </a:solidFill>
                <a:effectLst/>
                <a:uLnTx/>
                <a:uFillTx/>
                <a:latin typeface="Arial"/>
                <a:ea typeface="微软雅黑"/>
                <a:cs typeface="+mn-ea"/>
                <a:sym typeface="+mn-lt"/>
              </a:rPr>
              <a:t>来法莫林的应答率（</a:t>
            </a:r>
            <a:r>
              <a:rPr kumimoji="0" lang="en-US" altLang="zh-CN" sz="1600" b="1" i="0" u="none" strike="noStrike" kern="1200" cap="none" spc="0" normalizeH="0" baseline="0" noProof="0" dirty="0">
                <a:ln>
                  <a:noFill/>
                </a:ln>
                <a:solidFill>
                  <a:srgbClr val="C00000"/>
                </a:solidFill>
                <a:effectLst/>
                <a:uLnTx/>
                <a:uFillTx/>
                <a:latin typeface="Arial"/>
                <a:ea typeface="微软雅黑"/>
                <a:cs typeface="+mn-ea"/>
                <a:sym typeface="+mn-lt"/>
              </a:rPr>
              <a:t>ECR</a:t>
            </a:r>
            <a:r>
              <a:rPr kumimoji="0" lang="zh-CN" altLang="en-US" sz="1600" b="1" i="0" u="none" strike="noStrike" kern="1200" cap="none" spc="0" normalizeH="0" baseline="0" noProof="0" dirty="0">
                <a:ln>
                  <a:noFill/>
                </a:ln>
                <a:solidFill>
                  <a:srgbClr val="C00000"/>
                </a:solidFill>
                <a:effectLst/>
                <a:uLnTx/>
                <a:uFillTx/>
                <a:latin typeface="Arial"/>
                <a:ea typeface="微软雅黑"/>
                <a:cs typeface="+mn-ea"/>
                <a:sym typeface="+mn-lt"/>
              </a:rPr>
              <a:t>）点估计值高于奥马环素</a:t>
            </a:r>
            <a:endParaRPr kumimoji="0" lang="en-US" altLang="zh-CN" sz="1400" b="0" i="0" u="none" strike="noStrike" kern="1200" cap="none" spc="0" normalizeH="0" baseline="0" noProof="0" dirty="0">
              <a:ln>
                <a:noFill/>
              </a:ln>
              <a:solidFill>
                <a:srgbClr val="2B3A42">
                  <a:lumMod val="50000"/>
                </a:srgbClr>
              </a:solidFill>
              <a:effectLst/>
              <a:uLnTx/>
              <a:uFillTx/>
              <a:latin typeface="Arial"/>
              <a:ea typeface="微软雅黑"/>
              <a:cs typeface="+mn-ea"/>
              <a:sym typeface="+mn-lt"/>
            </a:endParaRPr>
          </a:p>
        </p:txBody>
      </p:sp>
      <p:sp>
        <p:nvSpPr>
          <p:cNvPr id="4" name="文本框 4">
            <a:extLst>
              <a:ext uri="{FF2B5EF4-FFF2-40B4-BE49-F238E27FC236}">
                <a16:creationId xmlns:a16="http://schemas.microsoft.com/office/drawing/2014/main" id="{9472612B-0CE9-0336-C891-97AA64EFFA7E}"/>
              </a:ext>
            </a:extLst>
          </p:cNvPr>
          <p:cNvSpPr txBox="1"/>
          <p:nvPr/>
        </p:nvSpPr>
        <p:spPr>
          <a:xfrm>
            <a:off x="36575" y="33106"/>
            <a:ext cx="62727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a:ln>
                  <a:noFill/>
                </a:ln>
                <a:solidFill>
                  <a:prstClr val="white"/>
                </a:solidFill>
                <a:effectLst/>
                <a:uLnTx/>
                <a:uFillTx/>
                <a:latin typeface="Arial"/>
                <a:ea typeface="微软雅黑"/>
                <a:cs typeface="+mn-ea"/>
                <a:sym typeface="+mn-lt"/>
              </a:rPr>
              <a:t>有效性</a:t>
            </a:r>
            <a:endParaRPr kumimoji="0" lang="en-US" sz="2000" b="1" i="0" u="none" strike="noStrike" kern="1200" cap="none" spc="0" normalizeH="0" baseline="0" noProof="0" err="1">
              <a:ln>
                <a:noFill/>
              </a:ln>
              <a:solidFill>
                <a:prstClr val="white"/>
              </a:solidFill>
              <a:effectLst/>
              <a:uLnTx/>
              <a:uFillTx/>
              <a:latin typeface="Arial"/>
              <a:ea typeface="微软雅黑"/>
              <a:cs typeface="+mn-ea"/>
              <a:sym typeface="+mn-lt"/>
            </a:endParaRPr>
          </a:p>
        </p:txBody>
      </p:sp>
      <p:sp>
        <p:nvSpPr>
          <p:cNvPr id="5" name="Rectangle: Rounded Corners 3">
            <a:extLst>
              <a:ext uri="{FF2B5EF4-FFF2-40B4-BE49-F238E27FC236}">
                <a16:creationId xmlns:a16="http://schemas.microsoft.com/office/drawing/2014/main" id="{DCB44A2D-F68C-4C6D-F3E3-E84A72A042FF}"/>
              </a:ext>
            </a:extLst>
          </p:cNvPr>
          <p:cNvSpPr/>
          <p:nvPr/>
        </p:nvSpPr>
        <p:spPr>
          <a:xfrm>
            <a:off x="341296" y="1497577"/>
            <a:ext cx="11493500" cy="2070670"/>
          </a:xfrm>
          <a:prstGeom prst="roundRect">
            <a:avLst>
              <a:gd name="adj" fmla="val 5164"/>
            </a:avLst>
          </a:prstGeom>
          <a:noFill/>
          <a:ln w="28575"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lIns="182880" tIns="45720" rIns="91440" b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169AB4"/>
              </a:solidFill>
              <a:effectLst/>
              <a:uLnTx/>
              <a:uFillTx/>
              <a:latin typeface="Arial"/>
              <a:ea typeface="微软雅黑"/>
              <a:cs typeface="+mn-ea"/>
              <a:sym typeface="+mn-lt"/>
            </a:endParaRPr>
          </a:p>
        </p:txBody>
      </p:sp>
      <p:sp>
        <p:nvSpPr>
          <p:cNvPr id="6" name="Rectangle: Top Corners Rounded 4">
            <a:extLst>
              <a:ext uri="{FF2B5EF4-FFF2-40B4-BE49-F238E27FC236}">
                <a16:creationId xmlns:a16="http://schemas.microsoft.com/office/drawing/2014/main" id="{FD7CCBA5-6142-DF12-7EE4-164434B5A90D}"/>
              </a:ext>
            </a:extLst>
          </p:cNvPr>
          <p:cNvSpPr/>
          <p:nvPr/>
        </p:nvSpPr>
        <p:spPr>
          <a:xfrm>
            <a:off x="342098" y="1204798"/>
            <a:ext cx="11492698" cy="507985"/>
          </a:xfrm>
          <a:prstGeom prst="round2SameRect">
            <a:avLst>
              <a:gd name="adj1" fmla="val 42442"/>
              <a:gd name="adj2" fmla="val 0"/>
            </a:avLst>
          </a:prstGeom>
          <a:solidFill>
            <a:srgbClr val="017A59"/>
          </a:solidFill>
          <a:ln w="28575">
            <a:solidFill>
              <a:schemeClr val="accent1"/>
            </a:solidFill>
          </a:ln>
        </p:spPr>
        <p:style>
          <a:lnRef idx="0">
            <a:schemeClr val="accent1"/>
          </a:lnRef>
          <a:fillRef idx="1">
            <a:schemeClr val="accent1"/>
          </a:fillRef>
          <a:effectRef idx="0">
            <a:srgbClr val="000000"/>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300"/>
              </a:spcAft>
              <a:buClrTx/>
              <a:buSzTx/>
              <a:buFontTx/>
              <a:buNone/>
              <a:tabLst>
                <a:tab pos="690563" algn="l"/>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来法莫林 </a:t>
            </a:r>
            <a:r>
              <a:rPr kumimoji="0" lang="en-US" altLang="zh-CN" sz="1600" b="1" i="0" u="none" strike="noStrike" kern="1200" cap="none" spc="0" normalizeH="0" baseline="0" noProof="0">
                <a:ln>
                  <a:noFill/>
                </a:ln>
                <a:solidFill>
                  <a:prstClr val="white"/>
                </a:solidFill>
                <a:effectLst/>
                <a:uLnTx/>
                <a:uFillTx/>
                <a:latin typeface="Arial"/>
                <a:ea typeface="微软雅黑"/>
                <a:cs typeface="+mn-ea"/>
                <a:sym typeface="+mn-lt"/>
              </a:rPr>
              <a:t>vs. </a:t>
            </a: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奥马环素存在疗效优势</a:t>
            </a:r>
            <a:r>
              <a:rPr kumimoji="0" lang="en-US" altLang="zh-CN" sz="1600" b="0" i="0" u="none" strike="noStrike" kern="1200" cap="none" spc="0" normalizeH="0" baseline="30000" noProof="0">
                <a:ln>
                  <a:noFill/>
                </a:ln>
                <a:solidFill>
                  <a:prstClr val="white"/>
                </a:solidFill>
                <a:effectLst/>
                <a:uLnTx/>
                <a:uFillTx/>
                <a:latin typeface="Arial"/>
                <a:ea typeface="微软雅黑"/>
                <a:cs typeface="+mn-ea"/>
                <a:sym typeface="+mn-lt"/>
              </a:rPr>
              <a:t>1</a:t>
            </a:r>
            <a:endParaRPr kumimoji="0" lang="en-US" altLang="zh-CN" sz="1600" b="1"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2" name="object 4">
            <a:extLst>
              <a:ext uri="{FF2B5EF4-FFF2-40B4-BE49-F238E27FC236}">
                <a16:creationId xmlns:a16="http://schemas.microsoft.com/office/drawing/2014/main" id="{1B7DD6A2-2232-CFF1-D3A0-A934E9442843}"/>
              </a:ext>
            </a:extLst>
          </p:cNvPr>
          <p:cNvSpPr/>
          <p:nvPr/>
        </p:nvSpPr>
        <p:spPr>
          <a:xfrm>
            <a:off x="11761966" y="6474715"/>
            <a:ext cx="306821" cy="310467"/>
          </a:xfrm>
          <a:custGeom>
            <a:avLst/>
            <a:gdLst/>
            <a:ahLst/>
            <a:cxnLst/>
            <a:rect l="l" t="t" r="r" b="b"/>
            <a:pathLst>
              <a:path w="374015" h="378459">
                <a:moveTo>
                  <a:pt x="0" y="378374"/>
                </a:moveTo>
                <a:lnTo>
                  <a:pt x="0" y="189187"/>
                </a:lnTo>
                <a:lnTo>
                  <a:pt x="6703" y="138834"/>
                </a:lnTo>
                <a:lnTo>
                  <a:pt x="25613" y="93624"/>
                </a:lnTo>
                <a:lnTo>
                  <a:pt x="54929" y="55347"/>
                </a:lnTo>
                <a:lnTo>
                  <a:pt x="92849" y="25791"/>
                </a:lnTo>
                <a:lnTo>
                  <a:pt x="137572" y="6746"/>
                </a:lnTo>
                <a:lnTo>
                  <a:pt x="187299" y="0"/>
                </a:lnTo>
                <a:lnTo>
                  <a:pt x="236966" y="6801"/>
                </a:lnTo>
                <a:lnTo>
                  <a:pt x="281541" y="25970"/>
                </a:lnTo>
                <a:lnTo>
                  <a:pt x="319269" y="55649"/>
                </a:lnTo>
                <a:lnTo>
                  <a:pt x="348392" y="93982"/>
                </a:lnTo>
                <a:lnTo>
                  <a:pt x="367154" y="139113"/>
                </a:lnTo>
                <a:lnTo>
                  <a:pt x="373798" y="189187"/>
                </a:lnTo>
                <a:lnTo>
                  <a:pt x="367154" y="239204"/>
                </a:lnTo>
                <a:lnTo>
                  <a:pt x="348392" y="284213"/>
                </a:lnTo>
                <a:lnTo>
                  <a:pt x="319269" y="322423"/>
                </a:lnTo>
                <a:lnTo>
                  <a:pt x="281541" y="352046"/>
                </a:lnTo>
                <a:lnTo>
                  <a:pt x="236966" y="371292"/>
                </a:lnTo>
                <a:lnTo>
                  <a:pt x="187299" y="378374"/>
                </a:lnTo>
                <a:lnTo>
                  <a:pt x="0" y="378374"/>
                </a:lnTo>
                <a:close/>
              </a:path>
            </a:pathLst>
          </a:custGeom>
          <a:noFill/>
        </p:spPr>
        <p:txBody>
          <a:bodyPr wrap="square"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B3A42"/>
                </a:solidFill>
                <a:effectLst/>
                <a:uLnTx/>
                <a:uFillTx/>
                <a:latin typeface="Arial"/>
                <a:ea typeface="微软雅黑"/>
                <a:cs typeface="+mn-ea"/>
                <a:sym typeface="+mn-lt"/>
              </a:rPr>
              <a:t>6</a:t>
            </a:r>
            <a:endParaRPr kumimoji="0" sz="1200" b="1"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7" name="文本框 6">
            <a:extLst>
              <a:ext uri="{FF2B5EF4-FFF2-40B4-BE49-F238E27FC236}">
                <a16:creationId xmlns:a16="http://schemas.microsoft.com/office/drawing/2014/main" id="{22703918-E6D2-F9E1-3A5A-F3F6F14EC911}"/>
              </a:ext>
            </a:extLst>
          </p:cNvPr>
          <p:cNvSpPr txBox="1"/>
          <p:nvPr/>
        </p:nvSpPr>
        <p:spPr>
          <a:xfrm>
            <a:off x="292354" y="6409773"/>
            <a:ext cx="11235962" cy="1846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来源：</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1. Wu, M et al. Value in Health. 2024;27(12, Supplement):S35; 2. Alexander E, et al, JAMA. 2019 Nov 5;322(17):1661-1671; 3.</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苏佳纯 等</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中国感染与化疗杂志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2025, 25(2): 233-240.</a:t>
            </a:r>
          </a:p>
        </p:txBody>
      </p:sp>
      <p:pic>
        <p:nvPicPr>
          <p:cNvPr id="25" name="图片 24">
            <a:extLst>
              <a:ext uri="{FF2B5EF4-FFF2-40B4-BE49-F238E27FC236}">
                <a16:creationId xmlns:a16="http://schemas.microsoft.com/office/drawing/2014/main" id="{6D687E00-F76E-3B00-AB1C-34C863D5D80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41667" y="4361809"/>
            <a:ext cx="3744307" cy="1826083"/>
          </a:xfrm>
          <a:prstGeom prst="rect">
            <a:avLst/>
          </a:prstGeom>
        </p:spPr>
      </p:pic>
    </p:spTree>
    <p:extLst>
      <p:ext uri="{BB962C8B-B14F-4D97-AF65-F5344CB8AC3E}">
        <p14:creationId xmlns:p14="http://schemas.microsoft.com/office/powerpoint/2010/main" val="1256088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C5D71-C4C4-19FB-4D3B-4D8B9E2AAF6C}"/>
            </a:ext>
          </a:extLst>
        </p:cNvPr>
        <p:cNvGrpSpPr/>
        <p:nvPr/>
      </p:nvGrpSpPr>
      <p:grpSpPr>
        <a:xfrm>
          <a:off x="0" y="0"/>
          <a:ext cx="0" cy="0"/>
          <a:chOff x="0" y="0"/>
          <a:chExt cx="0" cy="0"/>
        </a:xfrm>
      </p:grpSpPr>
      <p:graphicFrame>
        <p:nvGraphicFramePr>
          <p:cNvPr id="18" name="think-cell data - do not delete" hidden="1">
            <a:extLst>
              <a:ext uri="{FF2B5EF4-FFF2-40B4-BE49-F238E27FC236}">
                <a16:creationId xmlns:a16="http://schemas.microsoft.com/office/drawing/2014/main" id="{4D6EAE92-9145-5CB7-C95A-047F92DB2D5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6" imgH="426" progId="TCLayout.ActiveDocument.1">
                  <p:embed/>
                </p:oleObj>
              </mc:Choice>
              <mc:Fallback>
                <p:oleObj name="think-cell Slide" r:id="rId4" imgW="426" imgH="426" progId="TCLayout.ActiveDocument.1">
                  <p:embed/>
                  <p:pic>
                    <p:nvPicPr>
                      <p:cNvPr id="18" name="think-cell data - do not delete" hidden="1">
                        <a:extLst>
                          <a:ext uri="{FF2B5EF4-FFF2-40B4-BE49-F238E27FC236}">
                            <a16:creationId xmlns:a16="http://schemas.microsoft.com/office/drawing/2014/main" id="{4D6EAE92-9145-5CB7-C95A-047F92DB2D5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标题 2">
            <a:extLst>
              <a:ext uri="{FF2B5EF4-FFF2-40B4-BE49-F238E27FC236}">
                <a16:creationId xmlns:a16="http://schemas.microsoft.com/office/drawing/2014/main" id="{60CBC945-A338-F856-BDE1-6A83B653D121}"/>
              </a:ext>
            </a:extLst>
          </p:cNvPr>
          <p:cNvSpPr>
            <a:spLocks noGrp="1"/>
          </p:cNvSpPr>
          <p:nvPr>
            <p:ph type="title"/>
          </p:nvPr>
        </p:nvSpPr>
        <p:spPr/>
        <p:txBody>
          <a:bodyPr vert="horz" anchor="ctr"/>
          <a:lstStyle/>
          <a:p>
            <a:r>
              <a:rPr lang="zh-CN" altLang="en-US" sz="2400">
                <a:latin typeface="+mn-lt"/>
                <a:ea typeface="+mn-ea"/>
                <a:cs typeface="+mn-ea"/>
                <a:sym typeface="+mn-lt"/>
              </a:rPr>
              <a:t>在获批初期</a:t>
            </a:r>
            <a:r>
              <a:rPr lang="zh-CN" altLang="en-US" sz="2400">
                <a:solidFill>
                  <a:srgbClr val="C00000"/>
                </a:solidFill>
                <a:latin typeface="+mn-lt"/>
                <a:ea typeface="+mn-ea"/>
                <a:cs typeface="+mn-ea"/>
                <a:sym typeface="+mn-lt"/>
              </a:rPr>
              <a:t>已被多项国内外指南</a:t>
            </a:r>
            <a:r>
              <a:rPr lang="en-US" altLang="zh-CN" sz="2400">
                <a:solidFill>
                  <a:srgbClr val="C00000"/>
                </a:solidFill>
                <a:latin typeface="+mn-lt"/>
                <a:ea typeface="+mn-ea"/>
                <a:cs typeface="+mn-ea"/>
                <a:sym typeface="+mn-lt"/>
              </a:rPr>
              <a:t>/</a:t>
            </a:r>
            <a:r>
              <a:rPr lang="zh-CN" altLang="en-US" sz="2400">
                <a:solidFill>
                  <a:srgbClr val="C00000"/>
                </a:solidFill>
                <a:latin typeface="+mn-lt"/>
                <a:ea typeface="+mn-ea"/>
                <a:cs typeface="+mn-ea"/>
                <a:sym typeface="+mn-lt"/>
              </a:rPr>
              <a:t>共识等推荐</a:t>
            </a:r>
            <a:endParaRPr lang="en-US" sz="2400">
              <a:solidFill>
                <a:srgbClr val="C00000"/>
              </a:solidFill>
              <a:latin typeface="+mn-lt"/>
              <a:ea typeface="+mn-ea"/>
              <a:cs typeface="+mn-ea"/>
              <a:sym typeface="+mn-lt"/>
            </a:endParaRPr>
          </a:p>
        </p:txBody>
      </p:sp>
      <p:sp>
        <p:nvSpPr>
          <p:cNvPr id="2" name="文本框 4">
            <a:extLst>
              <a:ext uri="{FF2B5EF4-FFF2-40B4-BE49-F238E27FC236}">
                <a16:creationId xmlns:a16="http://schemas.microsoft.com/office/drawing/2014/main" id="{BAFEFCB5-2041-CCCC-13B6-495A139EDC26}"/>
              </a:ext>
            </a:extLst>
          </p:cNvPr>
          <p:cNvSpPr txBox="1"/>
          <p:nvPr/>
        </p:nvSpPr>
        <p:spPr>
          <a:xfrm>
            <a:off x="36575" y="33106"/>
            <a:ext cx="62727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a:ln>
                  <a:noFill/>
                </a:ln>
                <a:solidFill>
                  <a:prstClr val="white"/>
                </a:solidFill>
                <a:effectLst/>
                <a:uLnTx/>
                <a:uFillTx/>
                <a:latin typeface="Arial"/>
                <a:ea typeface="微软雅黑"/>
                <a:cs typeface="+mn-ea"/>
                <a:sym typeface="+mn-lt"/>
              </a:rPr>
              <a:t>有效性</a:t>
            </a:r>
            <a:endParaRPr kumimoji="0" lang="en-US" sz="2000" b="1" i="0" u="none" strike="noStrike" kern="1200" cap="none" spc="0" normalizeH="0" baseline="0" noProof="0" err="1">
              <a:ln>
                <a:noFill/>
              </a:ln>
              <a:solidFill>
                <a:prstClr val="white"/>
              </a:solidFill>
              <a:effectLst/>
              <a:uLnTx/>
              <a:uFillTx/>
              <a:latin typeface="Arial"/>
              <a:ea typeface="微软雅黑"/>
              <a:cs typeface="+mn-ea"/>
              <a:sym typeface="+mn-lt"/>
            </a:endParaRPr>
          </a:p>
        </p:txBody>
      </p:sp>
      <p:graphicFrame>
        <p:nvGraphicFramePr>
          <p:cNvPr id="4" name="Table 12">
            <a:extLst>
              <a:ext uri="{FF2B5EF4-FFF2-40B4-BE49-F238E27FC236}">
                <a16:creationId xmlns:a16="http://schemas.microsoft.com/office/drawing/2014/main" id="{1B768EB8-CBED-14E9-DA83-4AF66BEE6E60}"/>
              </a:ext>
            </a:extLst>
          </p:cNvPr>
          <p:cNvGraphicFramePr>
            <a:graphicFrameLocks noGrp="1"/>
          </p:cNvGraphicFramePr>
          <p:nvPr>
            <p:extLst>
              <p:ext uri="{D42A27DB-BD31-4B8C-83A1-F6EECF244321}">
                <p14:modId xmlns:p14="http://schemas.microsoft.com/office/powerpoint/2010/main" val="1759813283"/>
              </p:ext>
            </p:extLst>
          </p:nvPr>
        </p:nvGraphicFramePr>
        <p:xfrm>
          <a:off x="840885" y="1186011"/>
          <a:ext cx="10640578" cy="4932470"/>
        </p:xfrm>
        <a:graphic>
          <a:graphicData uri="http://schemas.openxmlformats.org/drawingml/2006/table">
            <a:tbl>
              <a:tblPr firstRow="1" firstCol="1" bandRow="1">
                <a:tableStyleId>{69012ECD-51FC-41F1-AA8D-1B2483CD663E}</a:tableStyleId>
              </a:tblPr>
              <a:tblGrid>
                <a:gridCol w="3135878">
                  <a:extLst>
                    <a:ext uri="{9D8B030D-6E8A-4147-A177-3AD203B41FA5}">
                      <a16:colId xmlns:a16="http://schemas.microsoft.com/office/drawing/2014/main" val="1751977519"/>
                    </a:ext>
                  </a:extLst>
                </a:gridCol>
                <a:gridCol w="7504700">
                  <a:extLst>
                    <a:ext uri="{9D8B030D-6E8A-4147-A177-3AD203B41FA5}">
                      <a16:colId xmlns:a16="http://schemas.microsoft.com/office/drawing/2014/main" val="2744444999"/>
                    </a:ext>
                  </a:extLst>
                </a:gridCol>
              </a:tblGrid>
              <a:tr h="196243">
                <a:tc>
                  <a:txBody>
                    <a:bodyPr/>
                    <a:lstStyle/>
                    <a:p>
                      <a:pPr marL="0" marR="0" algn="ctr">
                        <a:lnSpc>
                          <a:spcPts val="1800"/>
                        </a:lnSpc>
                        <a:spcBef>
                          <a:spcPts val="0"/>
                        </a:spcBef>
                        <a:spcAft>
                          <a:spcPts val="0"/>
                        </a:spcAft>
                      </a:pPr>
                      <a:r>
                        <a:rPr lang="zh-CN" sz="1400" kern="100">
                          <a:solidFill>
                            <a:schemeClr val="bg2">
                              <a:lumMod val="10000"/>
                            </a:schemeClr>
                          </a:solidFill>
                          <a:effectLst/>
                          <a:latin typeface="+mn-lt"/>
                          <a:ea typeface="+mn-ea"/>
                          <a:cs typeface="+mn-ea"/>
                          <a:sym typeface="+mn-lt"/>
                        </a:rPr>
                        <a:t>指南</a:t>
                      </a:r>
                      <a:r>
                        <a:rPr lang="en-US" altLang="zh-CN" sz="1400" kern="100">
                          <a:solidFill>
                            <a:schemeClr val="bg2">
                              <a:lumMod val="10000"/>
                            </a:schemeClr>
                          </a:solidFill>
                          <a:effectLst/>
                          <a:latin typeface="+mn-lt"/>
                          <a:ea typeface="+mn-ea"/>
                          <a:cs typeface="+mn-ea"/>
                          <a:sym typeface="+mn-lt"/>
                        </a:rPr>
                        <a:t>/</a:t>
                      </a:r>
                      <a:r>
                        <a:rPr lang="zh-CN" altLang="en-US" sz="1400" kern="100">
                          <a:solidFill>
                            <a:schemeClr val="bg2">
                              <a:lumMod val="10000"/>
                            </a:schemeClr>
                          </a:solidFill>
                          <a:effectLst/>
                          <a:latin typeface="+mn-lt"/>
                          <a:ea typeface="+mn-ea"/>
                          <a:cs typeface="+mn-ea"/>
                          <a:sym typeface="+mn-lt"/>
                        </a:rPr>
                        <a:t>共识</a:t>
                      </a:r>
                      <a:endParaRPr lang="en-US" sz="1400" kern="100">
                        <a:solidFill>
                          <a:schemeClr val="bg2">
                            <a:lumMod val="10000"/>
                          </a:schemeClr>
                        </a:solidFill>
                        <a:effectLst/>
                        <a:latin typeface="+mn-lt"/>
                        <a:ea typeface="+mn-ea"/>
                        <a:cs typeface="+mn-ea"/>
                        <a:sym typeface="+mn-lt"/>
                      </a:endParaRP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accent3">
                        <a:lumMod val="20000"/>
                        <a:lumOff val="80000"/>
                      </a:schemeClr>
                    </a:solidFill>
                  </a:tcPr>
                </a:tc>
                <a:tc>
                  <a:txBody>
                    <a:bodyPr/>
                    <a:lstStyle/>
                    <a:p>
                      <a:pPr algn="ctr"/>
                      <a:r>
                        <a:rPr lang="zh-CN" altLang="en-US" sz="1400">
                          <a:solidFill>
                            <a:schemeClr val="bg2">
                              <a:lumMod val="10000"/>
                            </a:schemeClr>
                          </a:solidFill>
                          <a:latin typeface="+mn-lt"/>
                          <a:ea typeface="+mn-ea"/>
                          <a:cs typeface="+mn-ea"/>
                          <a:sym typeface="+mn-lt"/>
                        </a:rPr>
                        <a:t>指南</a:t>
                      </a:r>
                      <a:r>
                        <a:rPr lang="en-US" altLang="zh-CN" sz="1400">
                          <a:solidFill>
                            <a:schemeClr val="bg2">
                              <a:lumMod val="10000"/>
                            </a:schemeClr>
                          </a:solidFill>
                          <a:latin typeface="+mn-lt"/>
                          <a:ea typeface="+mn-ea"/>
                          <a:cs typeface="+mn-ea"/>
                          <a:sym typeface="+mn-lt"/>
                        </a:rPr>
                        <a:t>/</a:t>
                      </a:r>
                      <a:r>
                        <a:rPr lang="zh-CN" altLang="en-US" sz="1400">
                          <a:solidFill>
                            <a:schemeClr val="bg2">
                              <a:lumMod val="10000"/>
                            </a:schemeClr>
                          </a:solidFill>
                          <a:latin typeface="+mn-lt"/>
                          <a:ea typeface="+mn-ea"/>
                          <a:cs typeface="+mn-ea"/>
                          <a:sym typeface="+mn-lt"/>
                        </a:rPr>
                        <a:t>共识意见</a:t>
                      </a: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378850612"/>
                  </a:ext>
                </a:extLst>
              </a:tr>
              <a:tr h="979228">
                <a:tc>
                  <a:txBody>
                    <a:body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altLang="zh-CN" sz="1300" b="1" kern="100">
                          <a:solidFill>
                            <a:schemeClr val="dk1"/>
                          </a:solidFill>
                          <a:effectLst/>
                          <a:latin typeface="+mn-lt"/>
                          <a:ea typeface="+mn-ea"/>
                          <a:cs typeface="+mn-ea"/>
                          <a:sym typeface="+mn-lt"/>
                        </a:rPr>
                        <a:t>《</a:t>
                      </a:r>
                      <a:r>
                        <a:rPr lang="zh-CN" altLang="en-US" sz="1300" b="1" kern="100">
                          <a:solidFill>
                            <a:schemeClr val="dk1"/>
                          </a:solidFill>
                          <a:effectLst/>
                          <a:latin typeface="+mn-lt"/>
                          <a:ea typeface="+mn-ea"/>
                          <a:cs typeface="+mn-ea"/>
                          <a:sym typeface="+mn-lt"/>
                        </a:rPr>
                        <a:t>急诊成人社区获得性肺炎医药协同管理抗菌治疗指南</a:t>
                      </a:r>
                      <a:r>
                        <a:rPr lang="en-US" altLang="zh-CN" sz="1300" b="1" kern="100">
                          <a:solidFill>
                            <a:schemeClr val="dk1"/>
                          </a:solidFill>
                          <a:effectLst/>
                          <a:latin typeface="+mn-lt"/>
                          <a:ea typeface="+mn-ea"/>
                          <a:cs typeface="+mn-ea"/>
                          <a:sym typeface="+mn-lt"/>
                        </a:rPr>
                        <a:t>》</a:t>
                      </a:r>
                      <a:r>
                        <a:rPr lang="en-US" altLang="zh-CN" sz="1300" b="0" kern="100" baseline="30000">
                          <a:solidFill>
                            <a:schemeClr val="dk1"/>
                          </a:solidFill>
                          <a:effectLst/>
                          <a:latin typeface="+mn-lt"/>
                          <a:ea typeface="+mn-ea"/>
                          <a:cs typeface="+mn-ea"/>
                          <a:sym typeface="+mn-lt"/>
                        </a:rPr>
                        <a:t>1</a:t>
                      </a: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CN" altLang="en-US" sz="1200" b="0" kern="100">
                          <a:solidFill>
                            <a:schemeClr val="bg2">
                              <a:lumMod val="10000"/>
                            </a:schemeClr>
                          </a:solidFill>
                          <a:effectLst/>
                          <a:latin typeface="+mn-lt"/>
                          <a:ea typeface="+mn-ea"/>
                          <a:cs typeface="+mn-ea"/>
                          <a:sym typeface="+mn-lt"/>
                        </a:rPr>
                        <a:t>推荐用于</a:t>
                      </a:r>
                      <a:r>
                        <a:rPr lang="zh-CN" altLang="en-US" sz="1200" b="1" kern="100">
                          <a:solidFill>
                            <a:srgbClr val="C00000"/>
                          </a:solidFill>
                          <a:effectLst/>
                          <a:latin typeface="+mn-lt"/>
                          <a:ea typeface="+mn-ea"/>
                          <a:cs typeface="+mn-ea"/>
                          <a:sym typeface="+mn-lt"/>
                        </a:rPr>
                        <a:t>成人</a:t>
                      </a:r>
                      <a:r>
                        <a:rPr lang="en-US" altLang="zh-CN" sz="1200" b="0" kern="100">
                          <a:solidFill>
                            <a:schemeClr val="bg2">
                              <a:lumMod val="10000"/>
                            </a:schemeClr>
                          </a:solidFill>
                          <a:effectLst/>
                          <a:latin typeface="+mn-lt"/>
                          <a:ea typeface="+mn-ea"/>
                          <a:cs typeface="+mn-ea"/>
                          <a:sym typeface="+mn-lt"/>
                        </a:rPr>
                        <a:t>CAP</a:t>
                      </a:r>
                      <a:r>
                        <a:rPr lang="zh-CN" altLang="en-US" sz="1200" b="0" kern="100">
                          <a:solidFill>
                            <a:schemeClr val="bg2">
                              <a:lumMod val="10000"/>
                            </a:schemeClr>
                          </a:solidFill>
                          <a:effectLst/>
                          <a:latin typeface="+mn-lt"/>
                          <a:ea typeface="+mn-ea"/>
                          <a:cs typeface="+mn-ea"/>
                          <a:sym typeface="+mn-lt"/>
                        </a:rPr>
                        <a:t>患者；</a:t>
                      </a:r>
                      <a:endParaRPr lang="en-US" altLang="zh-CN" sz="1200" b="0" kern="100">
                        <a:solidFill>
                          <a:schemeClr val="bg2">
                            <a:lumMod val="10000"/>
                          </a:schemeClr>
                        </a:solidFill>
                        <a:effectLst/>
                        <a:latin typeface="+mn-lt"/>
                        <a:ea typeface="+mn-ea"/>
                        <a:cs typeface="+mn-ea"/>
                        <a:sym typeface="+mn-lt"/>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CN" altLang="en-US" sz="1200" b="0" kern="100">
                          <a:solidFill>
                            <a:schemeClr val="bg2">
                              <a:lumMod val="10000"/>
                            </a:schemeClr>
                          </a:solidFill>
                          <a:effectLst/>
                          <a:latin typeface="+mn-lt"/>
                          <a:ea typeface="+mn-ea"/>
                          <a:cs typeface="+mn-ea"/>
                          <a:sym typeface="+mn-lt"/>
                        </a:rPr>
                        <a:t>推荐用于</a:t>
                      </a:r>
                      <a:r>
                        <a:rPr lang="zh-CN" altLang="en-US" sz="1200" b="1" kern="100">
                          <a:solidFill>
                            <a:srgbClr val="C00000"/>
                          </a:solidFill>
                          <a:effectLst/>
                          <a:latin typeface="+mn-lt"/>
                          <a:ea typeface="+mn-ea"/>
                          <a:cs typeface="+mn-ea"/>
                          <a:sym typeface="+mn-lt"/>
                        </a:rPr>
                        <a:t>老年</a:t>
                      </a:r>
                      <a:r>
                        <a:rPr lang="en-US" altLang="zh-CN" sz="1200" b="0" kern="100">
                          <a:solidFill>
                            <a:schemeClr val="bg2">
                              <a:lumMod val="10000"/>
                            </a:schemeClr>
                          </a:solidFill>
                          <a:effectLst/>
                          <a:latin typeface="+mn-lt"/>
                          <a:ea typeface="+mn-ea"/>
                          <a:cs typeface="+mn-ea"/>
                          <a:sym typeface="+mn-lt"/>
                        </a:rPr>
                        <a:t>CAP</a:t>
                      </a:r>
                      <a:r>
                        <a:rPr lang="zh-CN" altLang="en-US" sz="1200" b="0" kern="100">
                          <a:solidFill>
                            <a:schemeClr val="bg2">
                              <a:lumMod val="10000"/>
                            </a:schemeClr>
                          </a:solidFill>
                          <a:effectLst/>
                          <a:latin typeface="+mn-lt"/>
                          <a:ea typeface="+mn-ea"/>
                          <a:cs typeface="+mn-ea"/>
                          <a:sym typeface="+mn-lt"/>
                        </a:rPr>
                        <a:t>患者</a:t>
                      </a:r>
                      <a:r>
                        <a:rPr lang="zh-CN" altLang="en-US" sz="1200" b="1" kern="100">
                          <a:solidFill>
                            <a:srgbClr val="C00000"/>
                          </a:solidFill>
                          <a:effectLst/>
                          <a:latin typeface="+mn-lt"/>
                          <a:ea typeface="+mn-ea"/>
                          <a:cs typeface="+mn-ea"/>
                          <a:sym typeface="+mn-lt"/>
                        </a:rPr>
                        <a:t>（</a:t>
                      </a:r>
                      <a:r>
                        <a:rPr lang="en-US" altLang="zh-CN" sz="1200" b="1" kern="100">
                          <a:solidFill>
                            <a:srgbClr val="C00000"/>
                          </a:solidFill>
                          <a:effectLst/>
                          <a:latin typeface="+mn-lt"/>
                          <a:ea typeface="+mn-ea"/>
                          <a:cs typeface="+mn-ea"/>
                          <a:sym typeface="+mn-lt"/>
                        </a:rPr>
                        <a:t>Ⅰ</a:t>
                      </a:r>
                      <a:r>
                        <a:rPr lang="zh-CN" altLang="en-US" sz="1200" b="1" kern="100">
                          <a:solidFill>
                            <a:srgbClr val="C00000"/>
                          </a:solidFill>
                          <a:effectLst/>
                          <a:latin typeface="+mn-lt"/>
                          <a:ea typeface="+mn-ea"/>
                          <a:cs typeface="+mn-ea"/>
                          <a:sym typeface="+mn-lt"/>
                        </a:rPr>
                        <a:t>级推荐</a:t>
                      </a:r>
                      <a:r>
                        <a:rPr lang="en-US" altLang="zh-CN" sz="1200" b="1" kern="100">
                          <a:solidFill>
                            <a:srgbClr val="C00000"/>
                          </a:solidFill>
                          <a:effectLst/>
                          <a:latin typeface="+mn-lt"/>
                          <a:ea typeface="+mn-ea"/>
                          <a:cs typeface="+mn-ea"/>
                          <a:sym typeface="+mn-lt"/>
                        </a:rPr>
                        <a:t>, A </a:t>
                      </a:r>
                      <a:r>
                        <a:rPr lang="zh-CN" altLang="en-US" sz="1200" b="1" kern="100">
                          <a:solidFill>
                            <a:srgbClr val="C00000"/>
                          </a:solidFill>
                          <a:effectLst/>
                          <a:latin typeface="+mn-lt"/>
                          <a:ea typeface="+mn-ea"/>
                          <a:cs typeface="+mn-ea"/>
                          <a:sym typeface="+mn-lt"/>
                        </a:rPr>
                        <a:t>级证据）</a:t>
                      </a:r>
                      <a:r>
                        <a:rPr lang="zh-CN" altLang="en-US" sz="1200" b="0" kern="100">
                          <a:solidFill>
                            <a:schemeClr val="bg2">
                              <a:lumMod val="10000"/>
                            </a:schemeClr>
                          </a:solidFill>
                          <a:effectLst/>
                          <a:latin typeface="+mn-lt"/>
                          <a:ea typeface="+mn-ea"/>
                          <a:cs typeface="+mn-ea"/>
                          <a:sym typeface="+mn-lt"/>
                        </a:rPr>
                        <a:t>；</a:t>
                      </a:r>
                      <a:endParaRPr lang="en-US" altLang="zh-CN" sz="1200" b="0" kern="100">
                        <a:solidFill>
                          <a:schemeClr val="bg2">
                            <a:lumMod val="10000"/>
                          </a:schemeClr>
                        </a:solidFill>
                        <a:effectLst/>
                        <a:latin typeface="+mn-lt"/>
                        <a:ea typeface="+mn-ea"/>
                        <a:cs typeface="+mn-ea"/>
                        <a:sym typeface="+mn-lt"/>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CN" altLang="en-US" sz="1200" b="0" kern="100">
                          <a:solidFill>
                            <a:schemeClr val="bg2">
                              <a:lumMod val="10000"/>
                            </a:schemeClr>
                          </a:solidFill>
                          <a:effectLst/>
                          <a:latin typeface="+mn-lt"/>
                          <a:ea typeface="+mn-ea"/>
                          <a:cs typeface="+mn-ea"/>
                          <a:sym typeface="+mn-lt"/>
                        </a:rPr>
                        <a:t>推荐用于合并</a:t>
                      </a:r>
                      <a:r>
                        <a:rPr lang="zh-CN" altLang="en-US" sz="1200" b="1" kern="100">
                          <a:solidFill>
                            <a:srgbClr val="C00000"/>
                          </a:solidFill>
                          <a:effectLst/>
                          <a:latin typeface="+mn-lt"/>
                          <a:ea typeface="+mn-ea"/>
                          <a:cs typeface="+mn-ea"/>
                          <a:sym typeface="+mn-lt"/>
                        </a:rPr>
                        <a:t>肝肾功能不全</a:t>
                      </a:r>
                      <a:r>
                        <a:rPr lang="zh-CN" altLang="en-US" sz="1200" b="0" kern="100">
                          <a:solidFill>
                            <a:schemeClr val="bg2">
                              <a:lumMod val="10000"/>
                            </a:schemeClr>
                          </a:solidFill>
                          <a:effectLst/>
                          <a:latin typeface="+mn-lt"/>
                          <a:ea typeface="+mn-ea"/>
                          <a:cs typeface="+mn-ea"/>
                          <a:sym typeface="+mn-lt"/>
                        </a:rPr>
                        <a:t>的</a:t>
                      </a:r>
                      <a:r>
                        <a:rPr lang="en-US" altLang="zh-CN" sz="1200" b="0" kern="100">
                          <a:solidFill>
                            <a:schemeClr val="bg2">
                              <a:lumMod val="10000"/>
                            </a:schemeClr>
                          </a:solidFill>
                          <a:effectLst/>
                          <a:latin typeface="+mn-lt"/>
                          <a:ea typeface="+mn-ea"/>
                          <a:cs typeface="+mn-ea"/>
                          <a:sym typeface="+mn-lt"/>
                        </a:rPr>
                        <a:t>CAP </a:t>
                      </a:r>
                      <a:r>
                        <a:rPr lang="zh-CN" altLang="en-US" sz="1200" b="0" kern="100">
                          <a:solidFill>
                            <a:schemeClr val="bg2">
                              <a:lumMod val="10000"/>
                            </a:schemeClr>
                          </a:solidFill>
                          <a:effectLst/>
                          <a:latin typeface="+mn-lt"/>
                          <a:ea typeface="+mn-ea"/>
                          <a:cs typeface="+mn-ea"/>
                          <a:sym typeface="+mn-lt"/>
                        </a:rPr>
                        <a:t>患者；</a:t>
                      </a:r>
                      <a:endParaRPr lang="en-US" altLang="zh-CN" sz="1200" b="0" kern="100">
                        <a:solidFill>
                          <a:schemeClr val="bg2">
                            <a:lumMod val="10000"/>
                          </a:schemeClr>
                        </a:solidFill>
                        <a:effectLst/>
                        <a:latin typeface="+mn-lt"/>
                        <a:ea typeface="+mn-ea"/>
                        <a:cs typeface="+mn-ea"/>
                        <a:sym typeface="+mn-lt"/>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CN" altLang="en-US" sz="1200" b="0" kern="100">
                          <a:solidFill>
                            <a:schemeClr val="bg2">
                              <a:lumMod val="10000"/>
                            </a:schemeClr>
                          </a:solidFill>
                          <a:effectLst/>
                          <a:latin typeface="+mn-lt"/>
                          <a:ea typeface="+mn-ea"/>
                          <a:cs typeface="+mn-ea"/>
                          <a:sym typeface="+mn-lt"/>
                        </a:rPr>
                        <a:t>推荐用于接受</a:t>
                      </a:r>
                      <a:r>
                        <a:rPr lang="zh-CN" altLang="en-US" sz="1200" b="1" kern="100">
                          <a:solidFill>
                            <a:srgbClr val="C00000"/>
                          </a:solidFill>
                          <a:effectLst/>
                          <a:latin typeface="+mn-lt"/>
                          <a:ea typeface="+mn-ea"/>
                          <a:cs typeface="+mn-ea"/>
                          <a:sym typeface="+mn-lt"/>
                        </a:rPr>
                        <a:t>连续肾脏替代治疗</a:t>
                      </a:r>
                      <a:r>
                        <a:rPr lang="zh-CN" altLang="en-US" sz="1200" b="0" kern="100">
                          <a:solidFill>
                            <a:schemeClr val="bg2">
                              <a:lumMod val="10000"/>
                            </a:schemeClr>
                          </a:solidFill>
                          <a:effectLst/>
                          <a:latin typeface="+mn-lt"/>
                          <a:ea typeface="+mn-ea"/>
                          <a:cs typeface="+mn-ea"/>
                          <a:sym typeface="+mn-lt"/>
                        </a:rPr>
                        <a:t>（</a:t>
                      </a:r>
                      <a:r>
                        <a:rPr lang="en-US" altLang="zh-CN" sz="1200" b="0" kern="100">
                          <a:solidFill>
                            <a:schemeClr val="bg2">
                              <a:lumMod val="10000"/>
                            </a:schemeClr>
                          </a:solidFill>
                          <a:effectLst/>
                          <a:latin typeface="+mn-lt"/>
                          <a:ea typeface="+mn-ea"/>
                          <a:cs typeface="+mn-ea"/>
                          <a:sym typeface="+mn-lt"/>
                        </a:rPr>
                        <a:t>CRRT</a:t>
                      </a:r>
                      <a:r>
                        <a:rPr lang="zh-CN" altLang="en-US" sz="1200" b="0" kern="100">
                          <a:solidFill>
                            <a:schemeClr val="bg2">
                              <a:lumMod val="10000"/>
                            </a:schemeClr>
                          </a:solidFill>
                          <a:effectLst/>
                          <a:latin typeface="+mn-lt"/>
                          <a:ea typeface="+mn-ea"/>
                          <a:cs typeface="+mn-ea"/>
                          <a:sym typeface="+mn-lt"/>
                        </a:rPr>
                        <a:t>）的 </a:t>
                      </a:r>
                      <a:r>
                        <a:rPr lang="en-US" altLang="zh-CN" sz="1200" b="0" kern="100">
                          <a:solidFill>
                            <a:schemeClr val="bg2">
                              <a:lumMod val="10000"/>
                            </a:schemeClr>
                          </a:solidFill>
                          <a:effectLst/>
                          <a:latin typeface="+mn-lt"/>
                          <a:ea typeface="+mn-ea"/>
                          <a:cs typeface="+mn-ea"/>
                          <a:sym typeface="+mn-lt"/>
                        </a:rPr>
                        <a:t>CAP </a:t>
                      </a:r>
                      <a:r>
                        <a:rPr lang="zh-CN" altLang="en-US" sz="1200" b="0" kern="100">
                          <a:solidFill>
                            <a:schemeClr val="bg2">
                              <a:lumMod val="10000"/>
                            </a:schemeClr>
                          </a:solidFill>
                          <a:effectLst/>
                          <a:latin typeface="+mn-lt"/>
                          <a:ea typeface="+mn-ea"/>
                          <a:cs typeface="+mn-ea"/>
                          <a:sym typeface="+mn-lt"/>
                        </a:rPr>
                        <a:t>患者。</a:t>
                      </a:r>
                      <a:endParaRPr lang="en-US" altLang="zh-CN" sz="1200" b="0" kern="100">
                        <a:solidFill>
                          <a:schemeClr val="bg2">
                            <a:lumMod val="10000"/>
                          </a:schemeClr>
                        </a:solidFill>
                        <a:effectLst/>
                        <a:latin typeface="+mn-lt"/>
                        <a:ea typeface="+mn-ea"/>
                        <a:cs typeface="+mn-ea"/>
                        <a:sym typeface="+mn-lt"/>
                      </a:endParaRP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3254530"/>
                  </a:ext>
                </a:extLst>
              </a:tr>
              <a:tr h="647457">
                <a:tc>
                  <a:txBody>
                    <a:body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altLang="zh-CN" sz="1300" b="1" kern="100">
                          <a:solidFill>
                            <a:schemeClr val="dk1"/>
                          </a:solidFill>
                          <a:effectLst/>
                          <a:latin typeface="+mn-lt"/>
                          <a:ea typeface="+mn-ea"/>
                          <a:cs typeface="+mn-ea"/>
                          <a:sym typeface="+mn-lt"/>
                        </a:rPr>
                        <a:t>《</a:t>
                      </a:r>
                      <a:r>
                        <a:rPr lang="zh-CN" altLang="en-US" sz="1300" b="1" kern="100">
                          <a:solidFill>
                            <a:schemeClr val="dk1"/>
                          </a:solidFill>
                          <a:effectLst/>
                          <a:latin typeface="+mn-lt"/>
                          <a:ea typeface="+mn-ea"/>
                          <a:cs typeface="+mn-ea"/>
                          <a:sym typeface="+mn-lt"/>
                        </a:rPr>
                        <a:t>老年肺炎临床诊断与治疗专家共识</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zh-CN" altLang="en-US" sz="1300" b="1" kern="100">
                          <a:solidFill>
                            <a:schemeClr val="dk1"/>
                          </a:solidFill>
                          <a:effectLst/>
                          <a:latin typeface="+mn-lt"/>
                          <a:ea typeface="+mn-ea"/>
                          <a:cs typeface="+mn-ea"/>
                          <a:sym typeface="+mn-lt"/>
                        </a:rPr>
                        <a:t>（</a:t>
                      </a:r>
                      <a:r>
                        <a:rPr lang="en-US" altLang="zh-CN" sz="1300" b="1" kern="100">
                          <a:solidFill>
                            <a:schemeClr val="dk1"/>
                          </a:solidFill>
                          <a:effectLst/>
                          <a:latin typeface="+mn-lt"/>
                          <a:ea typeface="+mn-ea"/>
                          <a:cs typeface="+mn-ea"/>
                          <a:sym typeface="+mn-lt"/>
                        </a:rPr>
                        <a:t>2024</a:t>
                      </a:r>
                      <a:r>
                        <a:rPr lang="zh-CN" altLang="en-US" sz="1300" b="1" kern="100">
                          <a:solidFill>
                            <a:schemeClr val="dk1"/>
                          </a:solidFill>
                          <a:effectLst/>
                          <a:latin typeface="+mn-lt"/>
                          <a:ea typeface="+mn-ea"/>
                          <a:cs typeface="+mn-ea"/>
                          <a:sym typeface="+mn-lt"/>
                        </a:rPr>
                        <a:t>年版）</a:t>
                      </a:r>
                      <a:r>
                        <a:rPr lang="en-US" altLang="zh-CN" sz="1300" b="1" kern="100">
                          <a:solidFill>
                            <a:schemeClr val="dk1"/>
                          </a:solidFill>
                          <a:effectLst/>
                          <a:latin typeface="+mn-lt"/>
                          <a:ea typeface="+mn-ea"/>
                          <a:cs typeface="+mn-ea"/>
                          <a:sym typeface="+mn-lt"/>
                        </a:rPr>
                        <a:t>》</a:t>
                      </a:r>
                      <a:r>
                        <a:rPr lang="en-US" altLang="zh-CN" sz="1300" b="0" kern="100" baseline="30000">
                          <a:solidFill>
                            <a:schemeClr val="dk1"/>
                          </a:solidFill>
                          <a:effectLst/>
                          <a:latin typeface="+mn-lt"/>
                          <a:ea typeface="+mn-ea"/>
                          <a:cs typeface="+mn-ea"/>
                          <a:sym typeface="+mn-lt"/>
                        </a:rPr>
                        <a:t>2</a:t>
                      </a: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CN" altLang="zh-CN" sz="1200" b="0" kern="100">
                          <a:solidFill>
                            <a:schemeClr val="tx1">
                              <a:lumMod val="50000"/>
                            </a:schemeClr>
                          </a:solidFill>
                          <a:effectLst/>
                          <a:latin typeface="+mn-lt"/>
                          <a:ea typeface="+mn-ea"/>
                          <a:cs typeface="+mn-ea"/>
                          <a:sym typeface="+mn-lt"/>
                        </a:rPr>
                        <a:t>推荐</a:t>
                      </a:r>
                      <a:r>
                        <a:rPr lang="zh-CN" altLang="en-US" sz="1200" b="0" kern="100">
                          <a:solidFill>
                            <a:schemeClr val="dk1"/>
                          </a:solidFill>
                          <a:effectLst/>
                          <a:latin typeface="+mn-lt"/>
                          <a:ea typeface="+mn-ea"/>
                          <a:cs typeface="+mn-ea"/>
                          <a:sym typeface="+mn-lt"/>
                        </a:rPr>
                        <a:t>用于</a:t>
                      </a:r>
                      <a:r>
                        <a:rPr lang="zh-CN" altLang="zh-CN" sz="1200" b="1" kern="100">
                          <a:solidFill>
                            <a:srgbClr val="C00000"/>
                          </a:solidFill>
                          <a:effectLst/>
                          <a:latin typeface="+mn-lt"/>
                          <a:ea typeface="+mn-ea"/>
                          <a:cs typeface="+mn-ea"/>
                          <a:sym typeface="+mn-lt"/>
                        </a:rPr>
                        <a:t>老年</a:t>
                      </a:r>
                      <a:r>
                        <a:rPr lang="zh-CN" altLang="zh-CN" sz="1200" b="0" kern="100">
                          <a:solidFill>
                            <a:schemeClr val="dk1"/>
                          </a:solidFill>
                          <a:effectLst/>
                          <a:latin typeface="+mn-lt"/>
                          <a:ea typeface="+mn-ea"/>
                          <a:cs typeface="+mn-ea"/>
                          <a:sym typeface="+mn-lt"/>
                        </a:rPr>
                        <a:t>社区获得性肺炎的经验性抗感染</a:t>
                      </a:r>
                      <a:r>
                        <a:rPr lang="zh-CN" altLang="zh-CN" sz="1200" b="1" kern="100">
                          <a:solidFill>
                            <a:srgbClr val="C00000"/>
                          </a:solidFill>
                          <a:effectLst/>
                          <a:latin typeface="+mn-lt"/>
                          <a:ea typeface="+mn-ea"/>
                          <a:cs typeface="+mn-ea"/>
                          <a:sym typeface="+mn-lt"/>
                        </a:rPr>
                        <a:t>住院治疗</a:t>
                      </a:r>
                      <a:r>
                        <a:rPr lang="zh-CN" altLang="en-US" sz="1200" b="1" kern="100">
                          <a:solidFill>
                            <a:schemeClr val="bg2">
                              <a:lumMod val="10000"/>
                            </a:schemeClr>
                          </a:solidFill>
                          <a:effectLst/>
                          <a:latin typeface="+mn-lt"/>
                          <a:ea typeface="+mn-ea"/>
                          <a:cs typeface="+mn-ea"/>
                          <a:sym typeface="+mn-lt"/>
                        </a:rPr>
                        <a:t>。</a:t>
                      </a:r>
                      <a:endParaRPr lang="en-US" altLang="zh-CN" sz="1200" b="1" kern="100">
                        <a:solidFill>
                          <a:schemeClr val="bg2">
                            <a:lumMod val="10000"/>
                          </a:schemeClr>
                        </a:solidFill>
                        <a:effectLst/>
                        <a:latin typeface="+mn-lt"/>
                        <a:ea typeface="+mn-ea"/>
                        <a:cs typeface="+mn-ea"/>
                        <a:sym typeface="+mn-lt"/>
                      </a:endParaRP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1237257"/>
                  </a:ext>
                </a:extLst>
              </a:tr>
              <a:tr h="1018502">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zh-CN" altLang="en-US" sz="1300" b="1">
                          <a:latin typeface="+mn-lt"/>
                          <a:ea typeface="+mn-ea"/>
                          <a:cs typeface="+mn-ea"/>
                          <a:sym typeface="+mn-lt"/>
                        </a:rPr>
                        <a:t>从初始经验性抗感染药物使用看</a:t>
                      </a:r>
                      <a:r>
                        <a:rPr lang="en-US" altLang="zh-CN" sz="1300" b="1">
                          <a:latin typeface="+mn-lt"/>
                          <a:ea typeface="+mn-ea"/>
                          <a:cs typeface="+mn-ea"/>
                          <a:sym typeface="+mn-lt"/>
                        </a:rPr>
                        <a:t>《</a:t>
                      </a:r>
                      <a:r>
                        <a:rPr lang="zh-CN" altLang="en-US" sz="1300" b="1">
                          <a:latin typeface="+mn-lt"/>
                          <a:ea typeface="+mn-ea"/>
                          <a:cs typeface="+mn-ea"/>
                          <a:sym typeface="+mn-lt"/>
                        </a:rPr>
                        <a:t>中国老年社区获得性肺炎急诊诊疗专家共识</a:t>
                      </a:r>
                      <a:r>
                        <a:rPr lang="en-US" altLang="zh-CN" sz="1300" b="1">
                          <a:latin typeface="+mn-lt"/>
                          <a:ea typeface="+mn-ea"/>
                          <a:cs typeface="+mn-ea"/>
                          <a:sym typeface="+mn-lt"/>
                        </a:rPr>
                        <a:t>》</a:t>
                      </a:r>
                      <a:r>
                        <a:rPr lang="en-US" altLang="zh-CN" sz="1300" b="0" baseline="30000">
                          <a:latin typeface="+mn-lt"/>
                          <a:ea typeface="+mn-ea"/>
                          <a:cs typeface="+mn-ea"/>
                          <a:sym typeface="+mn-lt"/>
                        </a:rPr>
                        <a:t>3</a:t>
                      </a:r>
                      <a:endParaRPr lang="en-US" sz="1300" b="0" kern="100" baseline="30000">
                        <a:effectLst/>
                        <a:latin typeface="+mn-lt"/>
                        <a:ea typeface="+mn-ea"/>
                        <a:cs typeface="+mn-ea"/>
                        <a:sym typeface="+mn-lt"/>
                      </a:endParaRP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nSpc>
                          <a:spcPct val="150000"/>
                        </a:lnSpc>
                        <a:buFont typeface="Arial" panose="020B0604020202020204" pitchFamily="34" charset="0"/>
                        <a:buChar char="•"/>
                      </a:pPr>
                      <a:r>
                        <a:rPr lang="zh-CN" altLang="zh-CN" sz="1200" b="0" kern="100">
                          <a:solidFill>
                            <a:schemeClr val="dk1"/>
                          </a:solidFill>
                          <a:effectLst/>
                          <a:latin typeface="+mn-lt"/>
                          <a:ea typeface="+mn-ea"/>
                          <a:cs typeface="+mn-ea"/>
                          <a:sym typeface="+mn-lt"/>
                        </a:rPr>
                        <a:t>已在多项试验中证明其对</a:t>
                      </a:r>
                      <a:r>
                        <a:rPr lang="zh-CN" altLang="zh-CN" sz="1200" b="1" kern="100">
                          <a:solidFill>
                            <a:srgbClr val="C00000"/>
                          </a:solidFill>
                          <a:effectLst/>
                          <a:latin typeface="+mn-lt"/>
                          <a:ea typeface="+mn-ea"/>
                          <a:cs typeface="+mn-ea"/>
                          <a:sym typeface="+mn-lt"/>
                        </a:rPr>
                        <a:t>老年或伴有合并症</a:t>
                      </a:r>
                      <a:r>
                        <a:rPr lang="zh-CN" altLang="zh-CN" sz="1200" b="0" kern="100">
                          <a:solidFill>
                            <a:schemeClr val="dk1"/>
                          </a:solidFill>
                          <a:effectLst/>
                          <a:latin typeface="+mn-lt"/>
                          <a:ea typeface="+mn-ea"/>
                          <a:cs typeface="+mn-ea"/>
                          <a:sym typeface="+mn-lt"/>
                        </a:rPr>
                        <a:t>的患者</a:t>
                      </a:r>
                      <a:r>
                        <a:rPr lang="zh-CN" altLang="zh-CN" sz="1200" b="0" kern="100">
                          <a:solidFill>
                            <a:schemeClr val="bg2">
                              <a:lumMod val="10000"/>
                            </a:schemeClr>
                          </a:solidFill>
                          <a:effectLst/>
                          <a:latin typeface="+mn-lt"/>
                          <a:ea typeface="+mn-ea"/>
                          <a:cs typeface="+mn-ea"/>
                          <a:sym typeface="+mn-lt"/>
                        </a:rPr>
                        <a:t>安全有效 </a:t>
                      </a:r>
                      <a:r>
                        <a:rPr lang="zh-CN" altLang="zh-CN" sz="1200" b="0" kern="100">
                          <a:solidFill>
                            <a:schemeClr val="dk1"/>
                          </a:solidFill>
                          <a:effectLst/>
                          <a:latin typeface="+mn-lt"/>
                          <a:ea typeface="+mn-ea"/>
                          <a:cs typeface="+mn-ea"/>
                          <a:sym typeface="+mn-lt"/>
                        </a:rPr>
                        <a:t>；</a:t>
                      </a:r>
                      <a:endParaRPr lang="en-US" altLang="zh-CN" sz="1200" b="0" kern="100">
                        <a:solidFill>
                          <a:schemeClr val="dk1"/>
                        </a:solidFill>
                        <a:effectLst/>
                        <a:latin typeface="+mn-lt"/>
                        <a:ea typeface="+mn-ea"/>
                        <a:cs typeface="+mn-ea"/>
                        <a:sym typeface="+mn-lt"/>
                      </a:endParaRPr>
                    </a:p>
                    <a:p>
                      <a:pPr marL="171450" indent="-171450">
                        <a:lnSpc>
                          <a:spcPct val="150000"/>
                        </a:lnSpc>
                        <a:buFont typeface="Arial" panose="020B0604020202020204" pitchFamily="34" charset="0"/>
                        <a:buChar char="•"/>
                      </a:pPr>
                      <a:r>
                        <a:rPr lang="zh-CN" altLang="zh-CN" sz="1200" b="0" kern="100">
                          <a:solidFill>
                            <a:schemeClr val="dk1"/>
                          </a:solidFill>
                          <a:effectLst/>
                          <a:latin typeface="+mn-lt"/>
                          <a:ea typeface="+mn-ea"/>
                          <a:cs typeface="+mn-ea"/>
                          <a:sym typeface="+mn-lt"/>
                        </a:rPr>
                        <a:t>对</a:t>
                      </a:r>
                      <a:r>
                        <a:rPr lang="en-US" altLang="zh-CN" sz="1200" b="0" kern="100">
                          <a:solidFill>
                            <a:schemeClr val="dk1"/>
                          </a:solidFill>
                          <a:effectLst/>
                          <a:latin typeface="+mn-lt"/>
                          <a:ea typeface="+mn-ea"/>
                          <a:cs typeface="+mn-ea"/>
                          <a:sym typeface="+mn-lt"/>
                        </a:rPr>
                        <a:t>CAP</a:t>
                      </a:r>
                      <a:r>
                        <a:rPr lang="zh-CN" altLang="zh-CN" sz="1200" b="0" kern="100">
                          <a:solidFill>
                            <a:schemeClr val="dk1"/>
                          </a:solidFill>
                          <a:effectLst/>
                          <a:latin typeface="+mn-lt"/>
                          <a:ea typeface="+mn-ea"/>
                          <a:cs typeface="+mn-ea"/>
                          <a:sym typeface="+mn-lt"/>
                        </a:rPr>
                        <a:t>患者中较常感染的</a:t>
                      </a:r>
                      <a:r>
                        <a:rPr lang="zh-CN" altLang="zh-CN" sz="1200" b="1" kern="100">
                          <a:solidFill>
                            <a:srgbClr val="C00000"/>
                          </a:solidFill>
                          <a:effectLst/>
                          <a:latin typeface="+mn-lt"/>
                          <a:ea typeface="+mn-ea"/>
                          <a:cs typeface="+mn-ea"/>
                          <a:sym typeface="+mn-lt"/>
                        </a:rPr>
                        <a:t>耐药肺炎链球菌</a:t>
                      </a:r>
                      <a:r>
                        <a:rPr lang="zh-CN" altLang="zh-CN" sz="1200" b="0" kern="100">
                          <a:solidFill>
                            <a:schemeClr val="dk1"/>
                          </a:solidFill>
                          <a:effectLst/>
                          <a:latin typeface="+mn-lt"/>
                          <a:ea typeface="+mn-ea"/>
                          <a:cs typeface="+mn-ea"/>
                          <a:sym typeface="+mn-lt"/>
                        </a:rPr>
                        <a:t>有效，</a:t>
                      </a:r>
                      <a:r>
                        <a:rPr lang="zh-CN" altLang="zh-CN" sz="1200" b="0" kern="100">
                          <a:solidFill>
                            <a:schemeClr val="bg2">
                              <a:lumMod val="10000"/>
                            </a:schemeClr>
                          </a:solidFill>
                          <a:effectLst/>
                          <a:latin typeface="+mn-lt"/>
                          <a:ea typeface="+mn-ea"/>
                          <a:cs typeface="+mn-ea"/>
                          <a:sym typeface="+mn-lt"/>
                        </a:rPr>
                        <a:t>可补充到目前的药物治疗方案</a:t>
                      </a:r>
                      <a:r>
                        <a:rPr lang="zh-CN" altLang="en-US" sz="1200" b="0" kern="100">
                          <a:solidFill>
                            <a:schemeClr val="bg2">
                              <a:lumMod val="10000"/>
                            </a:schemeClr>
                          </a:solidFill>
                          <a:effectLst/>
                          <a:latin typeface="+mn-lt"/>
                          <a:ea typeface="+mn-ea"/>
                          <a:cs typeface="+mn-ea"/>
                          <a:sym typeface="+mn-lt"/>
                        </a:rPr>
                        <a:t>；</a:t>
                      </a:r>
                      <a:endParaRPr lang="en-US" altLang="zh-CN" sz="1200" b="0" kern="100">
                        <a:solidFill>
                          <a:schemeClr val="bg2">
                            <a:lumMod val="10000"/>
                          </a:schemeClr>
                        </a:solidFill>
                        <a:effectLst/>
                        <a:latin typeface="+mn-lt"/>
                        <a:ea typeface="+mn-ea"/>
                        <a:cs typeface="+mn-ea"/>
                        <a:sym typeface="+mn-lt"/>
                      </a:endParaRPr>
                    </a:p>
                    <a:p>
                      <a:pPr marL="171450" indent="-171450">
                        <a:lnSpc>
                          <a:spcPct val="150000"/>
                        </a:lnSpc>
                        <a:buFont typeface="Arial" panose="020B0604020202020204" pitchFamily="34" charset="0"/>
                        <a:buChar char="•"/>
                      </a:pPr>
                      <a:r>
                        <a:rPr lang="zh-CN" altLang="zh-CN" sz="1200" b="0" kern="100">
                          <a:solidFill>
                            <a:schemeClr val="tx1"/>
                          </a:solidFill>
                          <a:effectLst/>
                          <a:latin typeface="+mn-lt"/>
                          <a:ea typeface="+mn-ea"/>
                          <a:cs typeface="+mn-ea"/>
                          <a:sym typeface="+mn-lt"/>
                        </a:rPr>
                        <a:t>在</a:t>
                      </a:r>
                      <a:r>
                        <a:rPr lang="zh-CN" altLang="zh-CN" sz="1200" b="0" kern="100">
                          <a:solidFill>
                            <a:schemeClr val="dk1"/>
                          </a:solidFill>
                          <a:effectLst/>
                          <a:latin typeface="+mn-lt"/>
                          <a:ea typeface="+mn-ea"/>
                          <a:cs typeface="+mn-ea"/>
                          <a:sym typeface="+mn-lt"/>
                        </a:rPr>
                        <a:t>治疗</a:t>
                      </a:r>
                      <a:r>
                        <a:rPr lang="en-US" altLang="zh-CN" sz="1200" b="0" kern="100">
                          <a:solidFill>
                            <a:schemeClr val="dk1"/>
                          </a:solidFill>
                          <a:effectLst/>
                          <a:latin typeface="+mn-lt"/>
                          <a:ea typeface="+mn-ea"/>
                          <a:cs typeface="+mn-ea"/>
                          <a:sym typeface="+mn-lt"/>
                        </a:rPr>
                        <a:t> </a:t>
                      </a:r>
                      <a:r>
                        <a:rPr lang="en-US" altLang="zh-CN" sz="1200" b="1" kern="100">
                          <a:solidFill>
                            <a:srgbClr val="C00000"/>
                          </a:solidFill>
                          <a:effectLst/>
                          <a:latin typeface="+mn-lt"/>
                          <a:ea typeface="+mn-ea"/>
                          <a:cs typeface="+mn-ea"/>
                          <a:sym typeface="+mn-lt"/>
                        </a:rPr>
                        <a:t>MRSA</a:t>
                      </a:r>
                      <a:r>
                        <a:rPr lang="en-US" altLang="zh-CN" sz="1200" b="1" kern="100">
                          <a:solidFill>
                            <a:schemeClr val="dk1"/>
                          </a:solidFill>
                          <a:effectLst/>
                          <a:latin typeface="+mn-lt"/>
                          <a:ea typeface="+mn-ea"/>
                          <a:cs typeface="+mn-ea"/>
                          <a:sym typeface="+mn-lt"/>
                        </a:rPr>
                        <a:t> </a:t>
                      </a:r>
                      <a:r>
                        <a:rPr lang="zh-CN" altLang="zh-CN" sz="1200" b="0" kern="100">
                          <a:solidFill>
                            <a:schemeClr val="dk1"/>
                          </a:solidFill>
                          <a:effectLst/>
                          <a:latin typeface="+mn-lt"/>
                          <a:ea typeface="+mn-ea"/>
                          <a:cs typeface="+mn-ea"/>
                          <a:sym typeface="+mn-lt"/>
                        </a:rPr>
                        <a:t>感染时安全有效，为</a:t>
                      </a:r>
                      <a:r>
                        <a:rPr lang="zh-CN" altLang="zh-CN" sz="1200" b="1" kern="100">
                          <a:solidFill>
                            <a:srgbClr val="C00000"/>
                          </a:solidFill>
                          <a:effectLst/>
                          <a:latin typeface="+mn-lt"/>
                          <a:ea typeface="+mn-ea"/>
                          <a:cs typeface="+mn-ea"/>
                          <a:sym typeface="+mn-lt"/>
                        </a:rPr>
                        <a:t>老年</a:t>
                      </a:r>
                      <a:r>
                        <a:rPr lang="en-US" altLang="zh-CN" sz="1200" b="1" kern="100">
                          <a:solidFill>
                            <a:srgbClr val="C00000"/>
                          </a:solidFill>
                          <a:effectLst/>
                          <a:latin typeface="+mn-lt"/>
                          <a:ea typeface="+mn-ea"/>
                          <a:cs typeface="+mn-ea"/>
                          <a:sym typeface="+mn-lt"/>
                        </a:rPr>
                        <a:t> </a:t>
                      </a:r>
                      <a:r>
                        <a:rPr lang="en-US" altLang="zh-CN" sz="1200" b="0" kern="100">
                          <a:solidFill>
                            <a:schemeClr val="bg2">
                              <a:lumMod val="10000"/>
                            </a:schemeClr>
                          </a:solidFill>
                          <a:effectLst/>
                          <a:latin typeface="+mn-lt"/>
                          <a:ea typeface="+mn-ea"/>
                          <a:cs typeface="+mn-ea"/>
                          <a:sym typeface="+mn-lt"/>
                        </a:rPr>
                        <a:t>CAP </a:t>
                      </a:r>
                      <a:r>
                        <a:rPr lang="zh-CN" altLang="zh-CN" sz="1200" b="0" kern="100">
                          <a:solidFill>
                            <a:schemeClr val="bg2">
                              <a:lumMod val="10000"/>
                            </a:schemeClr>
                          </a:solidFill>
                          <a:effectLst/>
                          <a:latin typeface="+mn-lt"/>
                          <a:ea typeface="+mn-ea"/>
                          <a:cs typeface="+mn-ea"/>
                          <a:sym typeface="+mn-lt"/>
                        </a:rPr>
                        <a:t>患者提供了全新的治疗选择；</a:t>
                      </a:r>
                      <a:endParaRPr lang="en-US" altLang="zh-CN" sz="1200" b="0" kern="100">
                        <a:solidFill>
                          <a:schemeClr val="bg2">
                            <a:lumMod val="10000"/>
                          </a:schemeClr>
                        </a:solidFill>
                        <a:effectLst/>
                        <a:latin typeface="+mn-lt"/>
                        <a:ea typeface="+mn-ea"/>
                        <a:cs typeface="+mn-ea"/>
                        <a:sym typeface="+mn-lt"/>
                      </a:endParaRPr>
                    </a:p>
                    <a:p>
                      <a:pPr marL="171450" indent="-171450">
                        <a:lnSpc>
                          <a:spcPct val="150000"/>
                        </a:lnSpc>
                        <a:buFont typeface="Arial" panose="020B0604020202020204" pitchFamily="34" charset="0"/>
                        <a:buChar char="•"/>
                      </a:pPr>
                      <a:r>
                        <a:rPr lang="zh-CN" altLang="zh-CN" sz="1200" b="0" strike="noStrike" kern="100">
                          <a:solidFill>
                            <a:schemeClr val="dk1"/>
                          </a:solidFill>
                          <a:effectLst/>
                          <a:latin typeface="+mn-lt"/>
                          <a:ea typeface="+mn-ea"/>
                          <a:cs typeface="+mn-ea"/>
                          <a:sym typeface="+mn-lt"/>
                        </a:rPr>
                        <a:t>来法莫林口服</a:t>
                      </a:r>
                      <a:r>
                        <a:rPr lang="en-US" altLang="zh-CN" sz="1200" b="0" strike="noStrike" kern="100">
                          <a:solidFill>
                            <a:schemeClr val="tx1"/>
                          </a:solidFill>
                          <a:effectLst/>
                          <a:latin typeface="+mn-lt"/>
                          <a:ea typeface="+mn-ea"/>
                          <a:cs typeface="+mn-ea"/>
                          <a:sym typeface="+mn-lt"/>
                        </a:rPr>
                        <a:t>5d</a:t>
                      </a:r>
                      <a:r>
                        <a:rPr lang="zh-CN" altLang="zh-CN" sz="1200" b="0" strike="noStrike" kern="100">
                          <a:solidFill>
                            <a:schemeClr val="tx1"/>
                          </a:solidFill>
                          <a:effectLst/>
                          <a:latin typeface="+mn-lt"/>
                          <a:ea typeface="+mn-ea"/>
                          <a:cs typeface="+mn-ea"/>
                          <a:sym typeface="+mn-lt"/>
                        </a:rPr>
                        <a:t>的临床疗效与口服莫西沙星</a:t>
                      </a:r>
                      <a:r>
                        <a:rPr lang="en-US" altLang="zh-CN" sz="1200" b="0" strike="noStrike" kern="100">
                          <a:solidFill>
                            <a:schemeClr val="tx1"/>
                          </a:solidFill>
                          <a:effectLst/>
                          <a:latin typeface="+mn-lt"/>
                          <a:ea typeface="+mn-ea"/>
                          <a:cs typeface="+mn-ea"/>
                          <a:sym typeface="+mn-lt"/>
                        </a:rPr>
                        <a:t>7d</a:t>
                      </a:r>
                      <a:r>
                        <a:rPr lang="zh-CN" altLang="zh-CN" sz="1200" b="0" strike="noStrike" kern="100">
                          <a:solidFill>
                            <a:schemeClr val="tx1"/>
                          </a:solidFill>
                          <a:effectLst/>
                          <a:latin typeface="+mn-lt"/>
                          <a:ea typeface="+mn-ea"/>
                          <a:cs typeface="+mn-ea"/>
                          <a:sym typeface="+mn-lt"/>
                        </a:rPr>
                        <a:t>相当</a:t>
                      </a:r>
                      <a:r>
                        <a:rPr lang="zh-CN" altLang="zh-CN" sz="1200" b="0" strike="noStrike" kern="100">
                          <a:solidFill>
                            <a:schemeClr val="dk1"/>
                          </a:solidFill>
                          <a:effectLst/>
                          <a:latin typeface="+mn-lt"/>
                          <a:ea typeface="+mn-ea"/>
                          <a:cs typeface="+mn-ea"/>
                          <a:sym typeface="+mn-lt"/>
                        </a:rPr>
                        <a:t>，</a:t>
                      </a:r>
                      <a:r>
                        <a:rPr lang="zh-CN" altLang="en-US" sz="1200" b="0" strike="noStrike" kern="100">
                          <a:solidFill>
                            <a:schemeClr val="dk1"/>
                          </a:solidFill>
                          <a:effectLst/>
                          <a:latin typeface="+mn-lt"/>
                          <a:ea typeface="+mn-ea"/>
                          <a:cs typeface="+mn-ea"/>
                          <a:sym typeface="+mn-lt"/>
                        </a:rPr>
                        <a:t>可</a:t>
                      </a:r>
                      <a:r>
                        <a:rPr lang="zh-CN" altLang="zh-CN" sz="1200" b="1" kern="100">
                          <a:solidFill>
                            <a:srgbClr val="C00000"/>
                          </a:solidFill>
                          <a:effectLst/>
                          <a:latin typeface="+mn-lt"/>
                          <a:ea typeface="+mn-ea"/>
                          <a:cs typeface="+mn-ea"/>
                          <a:sym typeface="+mn-lt"/>
                        </a:rPr>
                        <a:t>缩短</a:t>
                      </a:r>
                      <a:r>
                        <a:rPr lang="en-US" altLang="zh-CN" sz="1200" b="1" kern="100">
                          <a:solidFill>
                            <a:srgbClr val="C00000"/>
                          </a:solidFill>
                          <a:effectLst/>
                          <a:latin typeface="+mn-lt"/>
                          <a:ea typeface="+mn-ea"/>
                          <a:cs typeface="+mn-ea"/>
                          <a:sym typeface="+mn-lt"/>
                        </a:rPr>
                        <a:t>CAP </a:t>
                      </a:r>
                      <a:r>
                        <a:rPr lang="zh-CN" altLang="zh-CN" sz="1200" b="1" kern="100">
                          <a:solidFill>
                            <a:srgbClr val="C00000"/>
                          </a:solidFill>
                          <a:effectLst/>
                          <a:latin typeface="+mn-lt"/>
                          <a:ea typeface="+mn-ea"/>
                          <a:cs typeface="+mn-ea"/>
                          <a:sym typeface="+mn-lt"/>
                        </a:rPr>
                        <a:t>的治疗周期</a:t>
                      </a:r>
                      <a:r>
                        <a:rPr lang="zh-CN" altLang="zh-CN" sz="1200" b="1" kern="100">
                          <a:solidFill>
                            <a:schemeClr val="dk1"/>
                          </a:solidFill>
                          <a:effectLst/>
                          <a:latin typeface="+mn-lt"/>
                          <a:ea typeface="+mn-ea"/>
                          <a:cs typeface="+mn-ea"/>
                          <a:sym typeface="+mn-lt"/>
                        </a:rPr>
                        <a:t>、</a:t>
                      </a:r>
                      <a:r>
                        <a:rPr lang="zh-CN" altLang="zh-CN" sz="1200" b="1" kern="100">
                          <a:solidFill>
                            <a:srgbClr val="C00000"/>
                          </a:solidFill>
                          <a:effectLst/>
                          <a:latin typeface="+mn-lt"/>
                          <a:ea typeface="+mn-ea"/>
                          <a:cs typeface="+mn-ea"/>
                          <a:sym typeface="+mn-lt"/>
                        </a:rPr>
                        <a:t>减轻医疗负担</a:t>
                      </a:r>
                      <a:r>
                        <a:rPr lang="zh-CN" altLang="zh-CN" sz="1200" b="0" kern="100">
                          <a:solidFill>
                            <a:schemeClr val="dk1"/>
                          </a:solidFill>
                          <a:effectLst/>
                          <a:latin typeface="+mn-lt"/>
                          <a:ea typeface="+mn-ea"/>
                          <a:cs typeface="+mn-ea"/>
                          <a:sym typeface="+mn-lt"/>
                        </a:rPr>
                        <a:t>。</a:t>
                      </a: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5458446"/>
                  </a:ext>
                </a:extLst>
              </a:tr>
              <a:tr h="647457">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altLang="zh-CN" sz="1300" b="1" kern="100">
                          <a:effectLst/>
                          <a:latin typeface="+mn-lt"/>
                          <a:ea typeface="+mn-ea"/>
                          <a:cs typeface="+mn-ea"/>
                          <a:sym typeface="+mn-lt"/>
                        </a:rPr>
                        <a:t>《</a:t>
                      </a:r>
                      <a:r>
                        <a:rPr lang="zh-CN" altLang="en-US" sz="1300" b="1" kern="100">
                          <a:effectLst/>
                          <a:latin typeface="+mn-lt"/>
                          <a:ea typeface="+mn-ea"/>
                          <a:cs typeface="+mn-ea"/>
                          <a:sym typeface="+mn-lt"/>
                        </a:rPr>
                        <a:t>桑福德抗微生物治疗指南（</a:t>
                      </a:r>
                      <a:r>
                        <a:rPr lang="en-US" altLang="zh-CN" sz="1300" b="1" kern="100">
                          <a:effectLst/>
                          <a:latin typeface="+mn-lt"/>
                          <a:ea typeface="+mn-ea"/>
                          <a:cs typeface="+mn-ea"/>
                          <a:sym typeface="+mn-lt"/>
                        </a:rPr>
                        <a:t>2024</a:t>
                      </a:r>
                      <a:r>
                        <a:rPr lang="zh-CN" altLang="en-US" sz="1300" b="1" kern="100">
                          <a:effectLst/>
                          <a:latin typeface="+mn-lt"/>
                          <a:ea typeface="+mn-ea"/>
                          <a:cs typeface="+mn-ea"/>
                          <a:sym typeface="+mn-lt"/>
                        </a:rPr>
                        <a:t>）</a:t>
                      </a:r>
                      <a:r>
                        <a:rPr lang="en-US" altLang="zh-CN" sz="1300" b="1" kern="100">
                          <a:effectLst/>
                          <a:latin typeface="+mn-lt"/>
                          <a:ea typeface="+mn-ea"/>
                          <a:cs typeface="+mn-ea"/>
                          <a:sym typeface="+mn-lt"/>
                        </a:rPr>
                        <a:t> 》</a:t>
                      </a:r>
                      <a:r>
                        <a:rPr lang="en-US" altLang="zh-CN" sz="1300" b="0" kern="100" baseline="30000">
                          <a:effectLst/>
                          <a:latin typeface="+mn-lt"/>
                          <a:ea typeface="+mn-ea"/>
                          <a:cs typeface="+mn-ea"/>
                          <a:sym typeface="+mn-lt"/>
                        </a:rPr>
                        <a:t>4</a:t>
                      </a: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just" defTabSz="914400" rtl="0" eaLnBrk="1" fontAlgn="auto" latinLnBrk="0" hangingPunct="1">
                        <a:lnSpc>
                          <a:spcPct val="150000"/>
                        </a:lnSpc>
                        <a:spcBef>
                          <a:spcPts val="0"/>
                        </a:spcBef>
                        <a:spcAft>
                          <a:spcPts val="0"/>
                        </a:spcAft>
                        <a:buClr>
                          <a:srgbClr val="000000"/>
                        </a:buClr>
                        <a:buSzTx/>
                        <a:buFont typeface="Arial" panose="020B0604020202020204" pitchFamily="34" charset="0"/>
                        <a:buChar char="•"/>
                        <a:tabLst/>
                        <a:defRPr/>
                      </a:pPr>
                      <a:r>
                        <a:rPr lang="zh-CN" altLang="en-US" sz="1200" b="0" kern="100">
                          <a:solidFill>
                            <a:schemeClr val="dk1"/>
                          </a:solidFill>
                          <a:effectLst/>
                          <a:latin typeface="+mn-lt"/>
                          <a:ea typeface="+mn-ea"/>
                          <a:cs typeface="+mn-ea"/>
                          <a:sym typeface="+mn-lt"/>
                        </a:rPr>
                        <a:t>对包括</a:t>
                      </a:r>
                      <a:r>
                        <a:rPr lang="zh-CN" altLang="en-US" sz="1200" b="1" kern="100">
                          <a:solidFill>
                            <a:srgbClr val="C00000"/>
                          </a:solidFill>
                          <a:effectLst/>
                          <a:latin typeface="+mn-lt"/>
                          <a:ea typeface="+mn-ea"/>
                          <a:cs typeface="+mn-ea"/>
                          <a:sym typeface="+mn-lt"/>
                        </a:rPr>
                        <a:t>肺炎链球菌、肺炎支原体、</a:t>
                      </a:r>
                      <a:r>
                        <a:rPr lang="en-US" altLang="zh-CN" sz="1200" b="1" kern="100">
                          <a:solidFill>
                            <a:srgbClr val="C00000"/>
                          </a:solidFill>
                          <a:effectLst/>
                          <a:latin typeface="+mn-lt"/>
                          <a:ea typeface="+mn-ea"/>
                          <a:cs typeface="+mn-ea"/>
                          <a:sym typeface="+mn-lt"/>
                        </a:rPr>
                        <a:t>MRSA</a:t>
                      </a:r>
                      <a:r>
                        <a:rPr lang="zh-CN" altLang="en-US" sz="1200" b="0" kern="100">
                          <a:solidFill>
                            <a:schemeClr val="dk1"/>
                          </a:solidFill>
                          <a:effectLst/>
                          <a:latin typeface="+mn-lt"/>
                          <a:ea typeface="+mn-ea"/>
                          <a:cs typeface="+mn-ea"/>
                          <a:sym typeface="+mn-lt"/>
                        </a:rPr>
                        <a:t>在内的</a:t>
                      </a:r>
                      <a:r>
                        <a:rPr lang="zh-CN" altLang="en-US" sz="1200" b="1" kern="100">
                          <a:solidFill>
                            <a:srgbClr val="C00000"/>
                          </a:solidFill>
                          <a:effectLst/>
                          <a:latin typeface="+mn-lt"/>
                          <a:ea typeface="+mn-ea"/>
                          <a:cs typeface="+mn-ea"/>
                          <a:sym typeface="+mn-lt"/>
                        </a:rPr>
                        <a:t>多种菌种有活性</a:t>
                      </a:r>
                      <a:r>
                        <a:rPr lang="zh-CN" altLang="en-US" sz="1200" b="0" kern="100">
                          <a:solidFill>
                            <a:schemeClr val="dk1"/>
                          </a:solidFill>
                          <a:effectLst/>
                          <a:latin typeface="+mn-lt"/>
                          <a:ea typeface="+mn-ea"/>
                          <a:cs typeface="+mn-ea"/>
                          <a:sym typeface="+mn-lt"/>
                        </a:rPr>
                        <a:t>；且</a:t>
                      </a:r>
                      <a:r>
                        <a:rPr lang="zh-CN" altLang="en-US" sz="1200" b="1" kern="100">
                          <a:solidFill>
                            <a:srgbClr val="C00000"/>
                          </a:solidFill>
                          <a:effectLst/>
                          <a:latin typeface="+mn-lt"/>
                          <a:ea typeface="+mn-ea"/>
                          <a:cs typeface="+mn-ea"/>
                          <a:sym typeface="+mn-lt"/>
                        </a:rPr>
                        <a:t>肾功能不全患者无需调整剂量。</a:t>
                      </a:r>
                      <a:endParaRPr lang="en-US" sz="1200" b="1" kern="100">
                        <a:solidFill>
                          <a:srgbClr val="C00000"/>
                        </a:solidFill>
                        <a:effectLst/>
                        <a:latin typeface="+mn-lt"/>
                        <a:ea typeface="+mn-ea"/>
                        <a:cs typeface="+mn-ea"/>
                        <a:sym typeface="+mn-lt"/>
                      </a:endParaRP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9251092"/>
                  </a:ext>
                </a:extLst>
              </a:tr>
              <a:tr h="647457">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altLang="zh-CN" sz="1300" b="1" kern="100">
                          <a:effectLst/>
                          <a:latin typeface="+mn-lt"/>
                          <a:ea typeface="+mn-ea"/>
                          <a:cs typeface="+mn-ea"/>
                          <a:sym typeface="+mn-lt"/>
                        </a:rPr>
                        <a:t>《</a:t>
                      </a:r>
                      <a:r>
                        <a:rPr lang="zh-CN" altLang="en-US" sz="1300" b="1" kern="100">
                          <a:effectLst/>
                          <a:latin typeface="+mn-lt"/>
                          <a:ea typeface="+mn-ea"/>
                          <a:cs typeface="+mn-ea"/>
                          <a:sym typeface="+mn-lt"/>
                        </a:rPr>
                        <a:t>新英格兰</a:t>
                      </a:r>
                      <a:r>
                        <a:rPr lang="en-US" altLang="zh-CN" sz="1300" b="1" kern="100">
                          <a:effectLst/>
                          <a:latin typeface="+mn-lt"/>
                          <a:ea typeface="+mn-ea"/>
                          <a:cs typeface="+mn-ea"/>
                          <a:sym typeface="+mn-lt"/>
                        </a:rPr>
                        <a:t>CAP</a:t>
                      </a:r>
                      <a:r>
                        <a:rPr lang="zh-CN" altLang="en-US" sz="1300" b="1" kern="100">
                          <a:effectLst/>
                          <a:latin typeface="+mn-lt"/>
                          <a:ea typeface="+mn-ea"/>
                          <a:cs typeface="+mn-ea"/>
                          <a:sym typeface="+mn-lt"/>
                        </a:rPr>
                        <a:t>临床实践（</a:t>
                      </a:r>
                      <a:r>
                        <a:rPr lang="en-US" sz="1300" b="1" kern="100">
                          <a:effectLst/>
                          <a:latin typeface="+mn-lt"/>
                          <a:ea typeface="+mn-ea"/>
                          <a:cs typeface="+mn-ea"/>
                          <a:sym typeface="+mn-lt"/>
                        </a:rPr>
                        <a:t>2023</a:t>
                      </a:r>
                      <a:r>
                        <a:rPr lang="zh-CN" altLang="en-US" sz="1300" b="1" kern="100">
                          <a:effectLst/>
                          <a:latin typeface="+mn-lt"/>
                          <a:ea typeface="+mn-ea"/>
                          <a:cs typeface="+mn-ea"/>
                          <a:sym typeface="+mn-lt"/>
                        </a:rPr>
                        <a:t>）</a:t>
                      </a:r>
                      <a:r>
                        <a:rPr lang="en-US" altLang="zh-CN" sz="1300" b="1" kern="100">
                          <a:effectLst/>
                          <a:latin typeface="+mn-lt"/>
                          <a:ea typeface="+mn-ea"/>
                          <a:cs typeface="+mn-ea"/>
                          <a:sym typeface="+mn-lt"/>
                        </a:rPr>
                        <a:t>》</a:t>
                      </a:r>
                      <a:r>
                        <a:rPr lang="en-US" altLang="zh-CN" sz="1300" b="0" kern="100" baseline="30000">
                          <a:effectLst/>
                          <a:latin typeface="+mn-lt"/>
                          <a:ea typeface="+mn-ea"/>
                          <a:cs typeface="+mn-ea"/>
                          <a:sym typeface="+mn-lt"/>
                        </a:rPr>
                        <a:t>5</a:t>
                      </a:r>
                      <a:endParaRPr lang="en-US" sz="1300" b="0" kern="100" baseline="30000">
                        <a:effectLst/>
                        <a:latin typeface="+mn-lt"/>
                        <a:ea typeface="+mn-ea"/>
                        <a:cs typeface="+mn-ea"/>
                        <a:sym typeface="+mn-lt"/>
                      </a:endParaRP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just" defTabSz="914400" rtl="0" eaLnBrk="1" fontAlgn="auto" latinLnBrk="0" hangingPunct="1">
                        <a:lnSpc>
                          <a:spcPct val="150000"/>
                        </a:lnSpc>
                        <a:spcBef>
                          <a:spcPts val="0"/>
                        </a:spcBef>
                        <a:spcAft>
                          <a:spcPts val="0"/>
                        </a:spcAft>
                        <a:buClr>
                          <a:srgbClr val="000000"/>
                        </a:buClr>
                        <a:buSzTx/>
                        <a:buFont typeface="Arial" panose="020B0604020202020204" pitchFamily="34" charset="0"/>
                        <a:buChar char="•"/>
                        <a:tabLst/>
                        <a:defRPr/>
                      </a:pPr>
                      <a:r>
                        <a:rPr lang="zh-CN" altLang="en-US" sz="1200" b="0" kern="100">
                          <a:solidFill>
                            <a:schemeClr val="tx1">
                              <a:lumMod val="50000"/>
                            </a:schemeClr>
                          </a:solidFill>
                          <a:effectLst/>
                          <a:latin typeface="+mn-lt"/>
                          <a:ea typeface="+mn-ea"/>
                          <a:cs typeface="+mn-ea"/>
                          <a:sym typeface="+mn-lt"/>
                        </a:rPr>
                        <a:t>推荐</a:t>
                      </a:r>
                      <a:r>
                        <a:rPr lang="zh-CN" altLang="en-US" sz="1200" b="0" kern="100">
                          <a:solidFill>
                            <a:schemeClr val="tx1"/>
                          </a:solidFill>
                          <a:effectLst/>
                          <a:latin typeface="+mn-lt"/>
                          <a:ea typeface="+mn-ea"/>
                          <a:cs typeface="+mn-ea"/>
                          <a:sym typeface="+mn-lt"/>
                        </a:rPr>
                        <a:t>用于治疗无铜绿假单</a:t>
                      </a:r>
                      <a:r>
                        <a:rPr lang="zh-CN" altLang="en-US" sz="1200" b="0" kern="100">
                          <a:effectLst/>
                          <a:latin typeface="+mn-lt"/>
                          <a:ea typeface="+mn-ea"/>
                          <a:cs typeface="+mn-ea"/>
                          <a:sym typeface="+mn-lt"/>
                        </a:rPr>
                        <a:t>胞菌感染风险的</a:t>
                      </a:r>
                      <a:r>
                        <a:rPr lang="en-US" altLang="zh-CN" sz="1200" b="1" kern="100">
                          <a:solidFill>
                            <a:srgbClr val="C00000"/>
                          </a:solidFill>
                          <a:effectLst/>
                          <a:latin typeface="+mn-lt"/>
                          <a:ea typeface="+mn-ea"/>
                          <a:cs typeface="+mn-ea"/>
                          <a:sym typeface="+mn-lt"/>
                        </a:rPr>
                        <a:t>CAP</a:t>
                      </a:r>
                      <a:r>
                        <a:rPr lang="zh-CN" altLang="en-US" sz="1200" b="1" kern="100">
                          <a:solidFill>
                            <a:srgbClr val="C00000"/>
                          </a:solidFill>
                          <a:effectLst/>
                          <a:latin typeface="+mn-lt"/>
                          <a:ea typeface="+mn-ea"/>
                          <a:cs typeface="+mn-ea"/>
                          <a:sym typeface="+mn-lt"/>
                        </a:rPr>
                        <a:t>住院患者</a:t>
                      </a:r>
                      <a:r>
                        <a:rPr lang="zh-CN" altLang="en-US" sz="1200" b="0" kern="100">
                          <a:effectLst/>
                          <a:latin typeface="+mn-lt"/>
                          <a:ea typeface="+mn-ea"/>
                          <a:cs typeface="+mn-ea"/>
                          <a:sym typeface="+mn-lt"/>
                        </a:rPr>
                        <a:t>，</a:t>
                      </a:r>
                      <a:r>
                        <a:rPr lang="zh-CN" altLang="en-US" sz="1200" b="1" kern="100">
                          <a:solidFill>
                            <a:srgbClr val="C00000"/>
                          </a:solidFill>
                          <a:effectLst/>
                          <a:latin typeface="+mn-lt"/>
                          <a:ea typeface="+mn-ea"/>
                          <a:cs typeface="+mn-ea"/>
                          <a:sym typeface="+mn-lt"/>
                        </a:rPr>
                        <a:t>无论是否有</a:t>
                      </a:r>
                      <a:r>
                        <a:rPr lang="en-US" altLang="zh-CN" sz="1200" b="1" kern="100">
                          <a:solidFill>
                            <a:srgbClr val="C00000"/>
                          </a:solidFill>
                          <a:effectLst/>
                          <a:latin typeface="+mn-lt"/>
                          <a:ea typeface="+mn-ea"/>
                          <a:cs typeface="+mn-ea"/>
                          <a:sym typeface="+mn-lt"/>
                        </a:rPr>
                        <a:t>MRSA</a:t>
                      </a:r>
                      <a:r>
                        <a:rPr lang="zh-CN" altLang="en-US" sz="1200" b="1" kern="100">
                          <a:solidFill>
                            <a:srgbClr val="C00000"/>
                          </a:solidFill>
                          <a:effectLst/>
                          <a:latin typeface="+mn-lt"/>
                          <a:ea typeface="+mn-ea"/>
                          <a:cs typeface="+mn-ea"/>
                          <a:sym typeface="+mn-lt"/>
                        </a:rPr>
                        <a:t>感染风险</a:t>
                      </a:r>
                      <a:r>
                        <a:rPr lang="zh-CN" altLang="en-US" sz="1200" b="1" kern="100">
                          <a:effectLst/>
                          <a:latin typeface="+mn-lt"/>
                          <a:ea typeface="+mn-ea"/>
                          <a:cs typeface="+mn-ea"/>
                          <a:sym typeface="+mn-lt"/>
                        </a:rPr>
                        <a:t>；</a:t>
                      </a:r>
                      <a:endParaRPr lang="en-US" altLang="zh-CN" sz="1200" b="1" kern="100">
                        <a:effectLst/>
                        <a:latin typeface="+mn-lt"/>
                        <a:ea typeface="+mn-ea"/>
                        <a:cs typeface="+mn-ea"/>
                        <a:sym typeface="+mn-lt"/>
                      </a:endParaRPr>
                    </a:p>
                    <a:p>
                      <a:pPr marL="171450" marR="0" lvl="0" indent="-171450" algn="just" defTabSz="914400" rtl="0" eaLnBrk="1" fontAlgn="auto" latinLnBrk="0" hangingPunct="1">
                        <a:lnSpc>
                          <a:spcPct val="150000"/>
                        </a:lnSpc>
                        <a:spcBef>
                          <a:spcPts val="0"/>
                        </a:spcBef>
                        <a:spcAft>
                          <a:spcPts val="0"/>
                        </a:spcAft>
                        <a:buClr>
                          <a:srgbClr val="000000"/>
                        </a:buClr>
                        <a:buSzTx/>
                        <a:buFont typeface="Arial" panose="020B0604020202020204" pitchFamily="34" charset="0"/>
                        <a:buChar char="•"/>
                        <a:tabLst/>
                        <a:defRPr/>
                      </a:pPr>
                      <a:r>
                        <a:rPr lang="zh-CN" altLang="en-US" sz="1200" b="0" kern="100">
                          <a:solidFill>
                            <a:schemeClr val="tx1">
                              <a:lumMod val="50000"/>
                            </a:schemeClr>
                          </a:solidFill>
                          <a:effectLst/>
                          <a:latin typeface="+mn-lt"/>
                          <a:ea typeface="+mn-ea"/>
                          <a:cs typeface="+mn-ea"/>
                          <a:sym typeface="+mn-lt"/>
                        </a:rPr>
                        <a:t>推荐</a:t>
                      </a:r>
                      <a:r>
                        <a:rPr lang="zh-CN" altLang="en-US" sz="1200" b="0" kern="100">
                          <a:solidFill>
                            <a:schemeClr val="tx1"/>
                          </a:solidFill>
                          <a:effectLst/>
                          <a:latin typeface="+mn-lt"/>
                          <a:ea typeface="+mn-ea"/>
                          <a:cs typeface="+mn-ea"/>
                          <a:sym typeface="+mn-lt"/>
                        </a:rPr>
                        <a:t>用于因</a:t>
                      </a:r>
                      <a:r>
                        <a:rPr lang="zh-CN" altLang="en-US" sz="1200" b="0" kern="100">
                          <a:effectLst/>
                          <a:latin typeface="+mn-lt"/>
                          <a:ea typeface="+mn-ea"/>
                          <a:cs typeface="+mn-ea"/>
                          <a:sym typeface="+mn-lt"/>
                        </a:rPr>
                        <a:t>超敏反应或不良反应不能服用</a:t>
                      </a:r>
                      <a:r>
                        <a:rPr lang="en-US" altLang="zh-CN" sz="1200" b="0" kern="100">
                          <a:effectLst/>
                          <a:latin typeface="+mn-lt"/>
                          <a:ea typeface="+mn-ea"/>
                          <a:cs typeface="+mn-ea"/>
                          <a:sym typeface="+mn-lt"/>
                        </a:rPr>
                        <a:t>β-</a:t>
                      </a:r>
                      <a:r>
                        <a:rPr lang="zh-CN" altLang="en-US" sz="1200" b="0" kern="100">
                          <a:effectLst/>
                          <a:latin typeface="+mn-lt"/>
                          <a:ea typeface="+mn-ea"/>
                          <a:cs typeface="+mn-ea"/>
                          <a:sym typeface="+mn-lt"/>
                        </a:rPr>
                        <a:t>内酰胺类药物的</a:t>
                      </a:r>
                      <a:r>
                        <a:rPr lang="zh-CN" altLang="en-US" sz="1200" b="1" kern="100">
                          <a:solidFill>
                            <a:srgbClr val="C00000"/>
                          </a:solidFill>
                          <a:effectLst/>
                          <a:latin typeface="+mn-lt"/>
                          <a:ea typeface="+mn-ea"/>
                          <a:cs typeface="+mn-ea"/>
                          <a:sym typeface="+mn-lt"/>
                        </a:rPr>
                        <a:t>门诊</a:t>
                      </a:r>
                      <a:r>
                        <a:rPr lang="en-US" altLang="zh-CN" sz="1200" b="1" kern="100">
                          <a:solidFill>
                            <a:srgbClr val="C00000"/>
                          </a:solidFill>
                          <a:effectLst/>
                          <a:latin typeface="+mn-lt"/>
                          <a:ea typeface="+mn-ea"/>
                          <a:cs typeface="+mn-ea"/>
                          <a:sym typeface="+mn-lt"/>
                        </a:rPr>
                        <a:t>CAP</a:t>
                      </a:r>
                      <a:r>
                        <a:rPr lang="zh-CN" altLang="en-US" sz="1200" b="1" kern="100">
                          <a:solidFill>
                            <a:srgbClr val="C00000"/>
                          </a:solidFill>
                          <a:effectLst/>
                          <a:latin typeface="+mn-lt"/>
                          <a:ea typeface="+mn-ea"/>
                          <a:cs typeface="+mn-ea"/>
                          <a:sym typeface="+mn-lt"/>
                        </a:rPr>
                        <a:t>患者</a:t>
                      </a:r>
                      <a:r>
                        <a:rPr lang="zh-CN" altLang="en-US" sz="1200" b="1" kern="100">
                          <a:effectLst/>
                          <a:latin typeface="+mn-lt"/>
                          <a:ea typeface="+mn-ea"/>
                          <a:cs typeface="+mn-ea"/>
                          <a:sym typeface="+mn-lt"/>
                        </a:rPr>
                        <a:t>。</a:t>
                      </a:r>
                      <a:endParaRPr lang="en-US" altLang="zh-CN" sz="1200" b="1" kern="100">
                        <a:effectLst/>
                        <a:latin typeface="+mn-lt"/>
                        <a:ea typeface="+mn-ea"/>
                        <a:cs typeface="+mn-ea"/>
                        <a:sym typeface="+mn-lt"/>
                      </a:endParaRP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1044887"/>
                  </a:ext>
                </a:extLst>
              </a:tr>
              <a:tr h="647457">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altLang="zh-CN" sz="1300" b="1" kern="100">
                          <a:effectLst/>
                          <a:latin typeface="+mn-lt"/>
                          <a:ea typeface="+mn-ea"/>
                          <a:cs typeface="+mn-ea"/>
                          <a:sym typeface="+mn-lt"/>
                        </a:rPr>
                        <a:t>《</a:t>
                      </a:r>
                      <a:r>
                        <a:rPr lang="zh-CN" altLang="en-US" sz="1300" b="1" kern="100">
                          <a:effectLst/>
                          <a:latin typeface="+mn-lt"/>
                          <a:ea typeface="+mn-ea"/>
                          <a:cs typeface="+mn-ea"/>
                          <a:sym typeface="+mn-lt"/>
                        </a:rPr>
                        <a:t>意大利指南：多重耐药菌引起的感染的诊断和治疗（</a:t>
                      </a:r>
                      <a:r>
                        <a:rPr lang="en-US" altLang="zh-CN" sz="1300" b="1" kern="100">
                          <a:effectLst/>
                          <a:latin typeface="+mn-lt"/>
                          <a:ea typeface="+mn-ea"/>
                          <a:cs typeface="+mn-ea"/>
                          <a:sym typeface="+mn-lt"/>
                        </a:rPr>
                        <a:t>2022</a:t>
                      </a:r>
                      <a:r>
                        <a:rPr lang="zh-CN" altLang="en-US" sz="1300" b="1" kern="100">
                          <a:effectLst/>
                          <a:latin typeface="+mn-lt"/>
                          <a:ea typeface="+mn-ea"/>
                          <a:cs typeface="+mn-ea"/>
                          <a:sym typeface="+mn-lt"/>
                        </a:rPr>
                        <a:t>）</a:t>
                      </a:r>
                      <a:r>
                        <a:rPr lang="en-US" altLang="zh-CN" sz="1300" b="1" kern="100">
                          <a:effectLst/>
                          <a:latin typeface="+mn-lt"/>
                          <a:ea typeface="+mn-ea"/>
                          <a:cs typeface="+mn-ea"/>
                          <a:sym typeface="+mn-lt"/>
                        </a:rPr>
                        <a:t>》</a:t>
                      </a:r>
                      <a:r>
                        <a:rPr lang="en-US" altLang="zh-CN" sz="1300" b="0" kern="100" baseline="30000">
                          <a:effectLst/>
                          <a:latin typeface="+mn-lt"/>
                          <a:ea typeface="+mn-ea"/>
                          <a:cs typeface="+mn-ea"/>
                          <a:sym typeface="+mn-lt"/>
                        </a:rPr>
                        <a:t>6</a:t>
                      </a: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just" defTabSz="914400" rtl="0" eaLnBrk="1" fontAlgn="auto" latinLnBrk="0" hangingPunct="1">
                        <a:lnSpc>
                          <a:spcPct val="150000"/>
                        </a:lnSpc>
                        <a:spcBef>
                          <a:spcPts val="0"/>
                        </a:spcBef>
                        <a:spcAft>
                          <a:spcPts val="0"/>
                        </a:spcAft>
                        <a:buClr>
                          <a:srgbClr val="000000"/>
                        </a:buClr>
                        <a:buSzTx/>
                        <a:buFont typeface="Arial" panose="020B0604020202020204" pitchFamily="34" charset="0"/>
                        <a:buChar char="•"/>
                        <a:tabLst/>
                        <a:defRPr/>
                      </a:pPr>
                      <a:r>
                        <a:rPr lang="zh-CN" altLang="en-US" sz="1200" b="0" kern="100">
                          <a:solidFill>
                            <a:schemeClr val="tx1">
                              <a:lumMod val="50000"/>
                            </a:schemeClr>
                          </a:solidFill>
                          <a:effectLst/>
                          <a:latin typeface="+mn-lt"/>
                          <a:ea typeface="+mn-ea"/>
                          <a:cs typeface="+mn-ea"/>
                          <a:sym typeface="+mn-lt"/>
                        </a:rPr>
                        <a:t>推荐</a:t>
                      </a:r>
                      <a:r>
                        <a:rPr lang="zh-CN" altLang="zh-CN" sz="1200" b="0" kern="1200">
                          <a:solidFill>
                            <a:schemeClr val="dk1"/>
                          </a:solidFill>
                          <a:effectLst/>
                          <a:latin typeface="+mn-lt"/>
                          <a:ea typeface="+mn-ea"/>
                          <a:cs typeface="+mn-ea"/>
                          <a:sym typeface="+mn-lt"/>
                        </a:rPr>
                        <a:t>治疗耐甲氧西林金黄色葡萄球菌</a:t>
                      </a:r>
                      <a:r>
                        <a:rPr lang="zh-CN" altLang="en-US" sz="1200" b="0" kern="1200">
                          <a:solidFill>
                            <a:schemeClr val="bg2">
                              <a:lumMod val="10000"/>
                            </a:schemeClr>
                          </a:solidFill>
                          <a:effectLst/>
                          <a:latin typeface="+mn-lt"/>
                          <a:ea typeface="+mn-ea"/>
                          <a:cs typeface="+mn-ea"/>
                          <a:sym typeface="+mn-lt"/>
                        </a:rPr>
                        <a:t>（</a:t>
                      </a:r>
                      <a:r>
                        <a:rPr lang="en-US" altLang="zh-CN" sz="1200" b="1" kern="1200">
                          <a:solidFill>
                            <a:srgbClr val="C00000"/>
                          </a:solidFill>
                          <a:effectLst/>
                          <a:latin typeface="+mn-lt"/>
                          <a:ea typeface="+mn-ea"/>
                          <a:cs typeface="+mn-ea"/>
                          <a:sym typeface="+mn-lt"/>
                        </a:rPr>
                        <a:t>MRSA</a:t>
                      </a:r>
                      <a:r>
                        <a:rPr lang="zh-CN" altLang="en-US" sz="1200" b="0" kern="1200">
                          <a:solidFill>
                            <a:schemeClr val="bg2">
                              <a:lumMod val="10000"/>
                            </a:schemeClr>
                          </a:solidFill>
                          <a:effectLst/>
                          <a:latin typeface="+mn-lt"/>
                          <a:ea typeface="+mn-ea"/>
                          <a:cs typeface="+mn-ea"/>
                          <a:sym typeface="+mn-lt"/>
                        </a:rPr>
                        <a:t>）</a:t>
                      </a:r>
                      <a:r>
                        <a:rPr lang="zh-CN" altLang="zh-CN" sz="1200" b="0" kern="1200">
                          <a:solidFill>
                            <a:schemeClr val="bg2">
                              <a:lumMod val="10000"/>
                            </a:schemeClr>
                          </a:solidFill>
                          <a:effectLst/>
                          <a:latin typeface="+mn-lt"/>
                          <a:ea typeface="+mn-ea"/>
                          <a:cs typeface="+mn-ea"/>
                          <a:sym typeface="+mn-lt"/>
                        </a:rPr>
                        <a:t>引起的</a:t>
                      </a:r>
                      <a:r>
                        <a:rPr lang="en-US" altLang="zh-CN" sz="1200" b="0" kern="1200">
                          <a:solidFill>
                            <a:schemeClr val="bg2">
                              <a:lumMod val="10000"/>
                            </a:schemeClr>
                          </a:solidFill>
                          <a:effectLst/>
                          <a:latin typeface="+mn-lt"/>
                          <a:ea typeface="+mn-ea"/>
                          <a:cs typeface="+mn-ea"/>
                          <a:sym typeface="+mn-lt"/>
                        </a:rPr>
                        <a:t>CAP</a:t>
                      </a:r>
                      <a:r>
                        <a:rPr lang="zh-CN" altLang="en-US" sz="1200" b="1" kern="100">
                          <a:solidFill>
                            <a:schemeClr val="accent1"/>
                          </a:solidFill>
                          <a:effectLst/>
                          <a:latin typeface="+mn-lt"/>
                          <a:ea typeface="+mn-ea"/>
                          <a:cs typeface="+mn-ea"/>
                          <a:sym typeface="+mn-lt"/>
                        </a:rPr>
                        <a:t>，</a:t>
                      </a:r>
                      <a:r>
                        <a:rPr lang="zh-CN" altLang="en-US" sz="1200" b="0" kern="100">
                          <a:solidFill>
                            <a:schemeClr val="dk1"/>
                          </a:solidFill>
                          <a:effectLst/>
                          <a:latin typeface="+mn-lt"/>
                          <a:ea typeface="+mn-ea"/>
                          <a:cs typeface="+mn-ea"/>
                          <a:sym typeface="+mn-lt"/>
                        </a:rPr>
                        <a:t>当其他药物存在使用禁忌时。</a:t>
                      </a:r>
                      <a:endParaRPr lang="en-US" sz="1200" b="0" kern="100">
                        <a:solidFill>
                          <a:schemeClr val="accent1"/>
                        </a:solidFill>
                        <a:effectLst/>
                        <a:latin typeface="+mn-lt"/>
                        <a:ea typeface="+mn-ea"/>
                        <a:cs typeface="+mn-ea"/>
                        <a:sym typeface="+mn-lt"/>
                      </a:endParaRPr>
                    </a:p>
                  </a:txBody>
                  <a:tcPr marL="68580" marR="68580" marT="0" marB="0" anchor="ctr">
                    <a:lnL w="3175" cap="flat" cmpd="sng" algn="ctr">
                      <a:solidFill>
                        <a:schemeClr val="tx1">
                          <a:lumMod val="95000"/>
                          <a:lumOff val="5000"/>
                        </a:schemeClr>
                      </a:solidFill>
                      <a:prstDash val="solid"/>
                      <a:round/>
                      <a:headEnd type="none" w="med" len="med"/>
                      <a:tailEnd type="none" w="med" len="med"/>
                    </a:lnL>
                    <a:lnR w="3175" cap="flat" cmpd="sng" algn="ctr">
                      <a:solidFill>
                        <a:schemeClr val="tx1">
                          <a:lumMod val="95000"/>
                          <a:lumOff val="5000"/>
                        </a:schemeClr>
                      </a:solidFill>
                      <a:prstDash val="solid"/>
                      <a:round/>
                      <a:headEnd type="none" w="med" len="med"/>
                      <a:tailEnd type="none" w="med" len="med"/>
                    </a:lnR>
                    <a:lnT w="3175" cap="flat" cmpd="sng" algn="ctr">
                      <a:solidFill>
                        <a:schemeClr val="tx1">
                          <a:lumMod val="95000"/>
                          <a:lumOff val="5000"/>
                        </a:schemeClr>
                      </a:solidFill>
                      <a:prstDash val="solid"/>
                      <a:round/>
                      <a:headEnd type="none" w="med" len="med"/>
                      <a:tailEnd type="none" w="med" len="med"/>
                    </a:lnT>
                    <a:lnB w="3175"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3050909"/>
                  </a:ext>
                </a:extLst>
              </a:tr>
            </a:tbl>
          </a:graphicData>
        </a:graphic>
      </p:graphicFrame>
      <p:sp>
        <p:nvSpPr>
          <p:cNvPr id="25" name="矩形: 圆角 24">
            <a:extLst>
              <a:ext uri="{FF2B5EF4-FFF2-40B4-BE49-F238E27FC236}">
                <a16:creationId xmlns:a16="http://schemas.microsoft.com/office/drawing/2014/main" id="{A5F97F74-C993-4298-9BB7-9929AB7A21B1}"/>
              </a:ext>
            </a:extLst>
          </p:cNvPr>
          <p:cNvSpPr/>
          <p:nvPr/>
        </p:nvSpPr>
        <p:spPr>
          <a:xfrm>
            <a:off x="451815" y="1405200"/>
            <a:ext cx="340162" cy="2737296"/>
          </a:xfrm>
          <a:prstGeom prst="roundRect">
            <a:avLst/>
          </a:prstGeom>
          <a:solidFill>
            <a:schemeClr val="accent2">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中国</a:t>
            </a:r>
            <a:endParaRPr kumimoji="0" lang="en-US" sz="1600" b="1"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26" name="矩形: 圆角 25">
            <a:extLst>
              <a:ext uri="{FF2B5EF4-FFF2-40B4-BE49-F238E27FC236}">
                <a16:creationId xmlns:a16="http://schemas.microsoft.com/office/drawing/2014/main" id="{53B3A48F-CC92-3909-F9A7-4DC96AF9E982}"/>
              </a:ext>
            </a:extLst>
          </p:cNvPr>
          <p:cNvSpPr/>
          <p:nvPr/>
        </p:nvSpPr>
        <p:spPr>
          <a:xfrm>
            <a:off x="451815" y="4221149"/>
            <a:ext cx="340162" cy="1896556"/>
          </a:xfrm>
          <a:prstGeom prst="roundRect">
            <a:avLst/>
          </a:prstGeom>
          <a:solidFill>
            <a:schemeClr val="accent4">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prstClr val="white"/>
                </a:solidFill>
                <a:effectLst/>
                <a:uLnTx/>
                <a:uFillTx/>
                <a:latin typeface="Arial"/>
                <a:ea typeface="微软雅黑"/>
                <a:cs typeface="+mn-ea"/>
                <a:sym typeface="+mn-lt"/>
              </a:rPr>
              <a:t>国际</a:t>
            </a:r>
            <a:endParaRPr kumimoji="0" lang="en-US" sz="1600" b="1"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7" name="object 4">
            <a:extLst>
              <a:ext uri="{FF2B5EF4-FFF2-40B4-BE49-F238E27FC236}">
                <a16:creationId xmlns:a16="http://schemas.microsoft.com/office/drawing/2014/main" id="{E790075C-1C67-9F42-2445-8D731EFB7A4A}"/>
              </a:ext>
            </a:extLst>
          </p:cNvPr>
          <p:cNvSpPr/>
          <p:nvPr/>
        </p:nvSpPr>
        <p:spPr>
          <a:xfrm>
            <a:off x="11761966" y="6474715"/>
            <a:ext cx="306821" cy="310467"/>
          </a:xfrm>
          <a:custGeom>
            <a:avLst/>
            <a:gdLst/>
            <a:ahLst/>
            <a:cxnLst/>
            <a:rect l="l" t="t" r="r" b="b"/>
            <a:pathLst>
              <a:path w="374015" h="378459">
                <a:moveTo>
                  <a:pt x="0" y="378374"/>
                </a:moveTo>
                <a:lnTo>
                  <a:pt x="0" y="189187"/>
                </a:lnTo>
                <a:lnTo>
                  <a:pt x="6703" y="138834"/>
                </a:lnTo>
                <a:lnTo>
                  <a:pt x="25613" y="93624"/>
                </a:lnTo>
                <a:lnTo>
                  <a:pt x="54929" y="55347"/>
                </a:lnTo>
                <a:lnTo>
                  <a:pt x="92849" y="25791"/>
                </a:lnTo>
                <a:lnTo>
                  <a:pt x="137572" y="6746"/>
                </a:lnTo>
                <a:lnTo>
                  <a:pt x="187299" y="0"/>
                </a:lnTo>
                <a:lnTo>
                  <a:pt x="236966" y="6801"/>
                </a:lnTo>
                <a:lnTo>
                  <a:pt x="281541" y="25970"/>
                </a:lnTo>
                <a:lnTo>
                  <a:pt x="319269" y="55649"/>
                </a:lnTo>
                <a:lnTo>
                  <a:pt x="348392" y="93982"/>
                </a:lnTo>
                <a:lnTo>
                  <a:pt x="367154" y="139113"/>
                </a:lnTo>
                <a:lnTo>
                  <a:pt x="373798" y="189187"/>
                </a:lnTo>
                <a:lnTo>
                  <a:pt x="367154" y="239204"/>
                </a:lnTo>
                <a:lnTo>
                  <a:pt x="348392" y="284213"/>
                </a:lnTo>
                <a:lnTo>
                  <a:pt x="319269" y="322423"/>
                </a:lnTo>
                <a:lnTo>
                  <a:pt x="281541" y="352046"/>
                </a:lnTo>
                <a:lnTo>
                  <a:pt x="236966" y="371292"/>
                </a:lnTo>
                <a:lnTo>
                  <a:pt x="187299" y="378374"/>
                </a:lnTo>
                <a:lnTo>
                  <a:pt x="0" y="378374"/>
                </a:lnTo>
                <a:close/>
              </a:path>
            </a:pathLst>
          </a:custGeom>
          <a:noFill/>
        </p:spPr>
        <p:txBody>
          <a:bodyPr wrap="square"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B3A42"/>
                </a:solidFill>
                <a:effectLst/>
                <a:uLnTx/>
                <a:uFillTx/>
                <a:latin typeface="Arial"/>
                <a:ea typeface="微软雅黑"/>
                <a:cs typeface="+mn-ea"/>
                <a:sym typeface="+mn-lt"/>
              </a:rPr>
              <a:t>7</a:t>
            </a:r>
            <a:endParaRPr kumimoji="0" sz="1200" b="1" i="0" u="none" strike="noStrike" kern="1200" cap="none" spc="0" normalizeH="0" baseline="0" noProof="0">
              <a:ln>
                <a:noFill/>
              </a:ln>
              <a:solidFill>
                <a:srgbClr val="2B3A42"/>
              </a:solidFill>
              <a:effectLst/>
              <a:uLnTx/>
              <a:uFillTx/>
              <a:latin typeface="Arial"/>
              <a:ea typeface="微软雅黑"/>
              <a:cs typeface="+mn-ea"/>
              <a:sym typeface="+mn-lt"/>
            </a:endParaRPr>
          </a:p>
        </p:txBody>
      </p:sp>
      <p:sp>
        <p:nvSpPr>
          <p:cNvPr id="5" name="文本框 4">
            <a:extLst>
              <a:ext uri="{FF2B5EF4-FFF2-40B4-BE49-F238E27FC236}">
                <a16:creationId xmlns:a16="http://schemas.microsoft.com/office/drawing/2014/main" id="{104E0128-C922-DFD6-A823-0EEC36280BC2}"/>
              </a:ext>
            </a:extLst>
          </p:cNvPr>
          <p:cNvSpPr txBox="1"/>
          <p:nvPr/>
        </p:nvSpPr>
        <p:spPr>
          <a:xfrm>
            <a:off x="292354" y="6303896"/>
            <a:ext cx="1123596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缩写：</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CRRT,</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Continuous renal replacement therapy</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 连续肾脏替代治疗；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MRSA, Methicillin-resistant Staphylococcus aureus </a:t>
            </a:r>
            <a:r>
              <a:rPr kumimoji="0" lang="zh-TW" altLang="en-US" sz="600" b="0" i="0" u="none" strike="noStrike" kern="1200" cap="none" spc="0" normalizeH="0" baseline="0" noProof="0">
                <a:ln>
                  <a:noFill/>
                </a:ln>
                <a:solidFill>
                  <a:srgbClr val="2B3A42"/>
                </a:solidFill>
                <a:effectLst/>
                <a:uLnTx/>
                <a:uFillTx/>
                <a:latin typeface="Arial"/>
                <a:ea typeface="微软雅黑"/>
                <a:cs typeface="+mn-ea"/>
                <a:sym typeface="+mn-lt"/>
              </a:rPr>
              <a:t>耐甲氧西林金黃色葡萄球菌</a:t>
            </a:r>
            <a:endPar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来源：</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1.</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 中华医学会急诊医学分会</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中国老年医学学会急诊医学分会</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急诊成人社区获得性肺炎医药协同管理抗菌治疗指南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[J].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中华急诊医学杂志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2025,34(6): 772-781. 2.</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中国老年医学学会呼吸病学分会</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中华结核和呼吸杂志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,2025,48(01)</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18-34.; 3.</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顾伟</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郭伟</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 中华急诊医学杂志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2024, 33(05):720-723.</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4.</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热病</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桑福德抗微生物治疗指南</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第</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53</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版</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[M].</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中国协和医科大学出版社</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,2024.</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5.File TM Jr, et al. N Engl J Med. 2023 Aug 17;389(7):632-641.</a:t>
            </a:r>
            <a:r>
              <a:rPr kumimoji="0" lang="zh-CN" altLang="en-US" sz="600" b="0" i="0" u="none" strike="noStrike" kern="1200" cap="none" spc="0" normalizeH="0" baseline="0" noProof="0">
                <a:ln>
                  <a:noFill/>
                </a:ln>
                <a:solidFill>
                  <a:srgbClr val="2B3A42"/>
                </a:solidFill>
                <a:effectLst/>
                <a:uLnTx/>
                <a:uFillTx/>
                <a:latin typeface="Arial"/>
                <a:ea typeface="微软雅黑"/>
                <a:cs typeface="+mn-ea"/>
                <a:sym typeface="+mn-lt"/>
              </a:rPr>
              <a:t>；</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6.Tiseo G, et al. Int J </a:t>
            </a:r>
            <a:r>
              <a:rPr kumimoji="0" lang="en-US" altLang="zh-CN" sz="600" b="0" i="0" u="none" strike="noStrike" kern="1200" cap="none" spc="0" normalizeH="0" baseline="0" noProof="0" err="1">
                <a:ln>
                  <a:noFill/>
                </a:ln>
                <a:solidFill>
                  <a:srgbClr val="2B3A42"/>
                </a:solidFill>
                <a:effectLst/>
                <a:uLnTx/>
                <a:uFillTx/>
                <a:latin typeface="Arial"/>
                <a:ea typeface="微软雅黑"/>
                <a:cs typeface="+mn-ea"/>
                <a:sym typeface="+mn-lt"/>
              </a:rPr>
              <a:t>Antimicrob</a:t>
            </a:r>
            <a:r>
              <a:rPr kumimoji="0" lang="en-US" altLang="zh-CN" sz="600" b="0" i="0" u="none" strike="noStrike" kern="1200" cap="none" spc="0" normalizeH="0" baseline="0" noProof="0">
                <a:ln>
                  <a:noFill/>
                </a:ln>
                <a:solidFill>
                  <a:srgbClr val="2B3A42"/>
                </a:solidFill>
                <a:effectLst/>
                <a:uLnTx/>
                <a:uFillTx/>
                <a:latin typeface="Arial"/>
                <a:ea typeface="微软雅黑"/>
                <a:cs typeface="+mn-ea"/>
                <a:sym typeface="+mn-lt"/>
              </a:rPr>
              <a:t> Agents. 2022 Aug;60(2):106611.</a:t>
            </a:r>
            <a:endParaRPr kumimoji="0" lang="en-US" altLang="zh-CN" sz="600" b="0" i="0" u="none" strike="noStrike" kern="1200" cap="none" spc="0" normalizeH="0" baseline="0" noProof="0">
              <a:ln>
                <a:noFill/>
              </a:ln>
              <a:solidFill>
                <a:srgbClr val="2B3A42"/>
              </a:solidFill>
              <a:effectLst/>
              <a:highlight>
                <a:srgbClr val="FFFF00"/>
              </a:highlight>
              <a:uLnTx/>
              <a:uFillTx/>
              <a:latin typeface="Arial"/>
              <a:ea typeface="微软雅黑"/>
              <a:cs typeface="+mn-ea"/>
              <a:sym typeface="+mn-lt"/>
            </a:endParaRPr>
          </a:p>
        </p:txBody>
      </p:sp>
    </p:spTree>
    <p:extLst>
      <p:ext uri="{BB962C8B-B14F-4D97-AF65-F5344CB8AC3E}">
        <p14:creationId xmlns:p14="http://schemas.microsoft.com/office/powerpoint/2010/main" val="168769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352&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Day&gt;&lt;m_bNumberIsYear val=&quot;0&quot;/&gt;&lt;m_strFormatTime&gt;%#d&lt;/m_strFormatTime&gt;&lt;m_yearfmt&gt;&lt;begin val=&quot;0&quot;/&gt;&lt;end val=&quot;4&quot;/&gt;&lt;/m_yearfmt&gt;&lt;/m_precDefaultDay&gt;&lt;m_precDefaultWeek&gt;&lt;m_bNumberIsYear val=&quot;0&quot;/&gt;&lt;m_strFormatTime&gt;%4&lt;/m_strFormatTime&gt;&lt;m_yearfmt&gt;&lt;begin val=&quot;0&quot;/&gt;&lt;end val=&quot;4&quot;/&gt;&lt;/m_yearfmt&gt;&lt;/m_precDefaultWeek&gt;&lt;m_precDefaultMonth&gt;&lt;m_yearfmt&gt;&lt;begin val=&quot;0&quot;/&gt;&lt;end val=&quot;4&quot;/&gt;&lt;/m_yearfmt&gt;&lt;/m_precDefaultMonth&gt;&lt;m_precDefaultQuarter&gt;&lt;m_bNumberIsYear val=&quot;0&quot;/&gt;&lt;m_strFormatTime&gt;Q%5&lt;/m_strFormatTime&gt;&lt;m_yearfmt&gt;&lt;begin val=&quot;0&quot;/&gt;&lt;end val=&quot;4&quot;/&gt;&lt;/m_yearfmt&gt;&lt;/m_precDefaultQuarter&gt;&lt;m_precDefaultYear&gt;&lt;m_bNumberIsYear val=&quot;0&quot;/&gt;&lt;m_strFormatTime&gt;%Y&lt;/m_strFormatTime&gt;&lt;m_yearfmt&gt;&lt;begin val=&quot;0&quot;/&gt;&lt;end val=&quot;0&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VGMuqDmR9PgB7iaB8_pZWA"/>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qsAYHQDBGtuVzSpD.edxqA"/>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ZobnggrodrD37s_7mfh4eQ"/>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6.xml><?xml version="1.0" encoding="utf-8"?>
<p:tagLst xmlns:a="http://schemas.openxmlformats.org/drawingml/2006/main" xmlns:r="http://schemas.openxmlformats.org/officeDocument/2006/relationships" xmlns:p="http://schemas.openxmlformats.org/presentationml/2006/main">
  <p:tag name="ISLIDE.ICON" val="#170041;#984416;"/>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xCO8n8IgSg_ASnqePKhfWw"/>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7zbI9ks6Cj5EEyoRixSNw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H3P1HRRiqYhwif5rQqM82w"/>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fTNLP4GGAesVyncxwYzIJg"/>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7m6_x_aqOy63T8uQZsj.mg"/>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OypgCAISJpK001cUf12GXg"/>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MjErinfvxrNPBhfkP9RChQ"/>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zlbxmuZCO4CP8XfuDI1r.g"/>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ycso.GMik0dAJnCv5nVBGg"/>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DpKPHx_FOgpJTIxVdHCutQ"/>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kGC.QuXPubZmY_JAV3hXpQ"/>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u_NpIcxEu.BqsEoeBUUt_Q"/>
</p:tagLst>
</file>

<file path=ppt/theme/theme1.xml><?xml version="1.0" encoding="utf-8"?>
<a:theme xmlns:a="http://schemas.openxmlformats.org/drawingml/2006/main" name="Lef">
  <a:themeElements>
    <a:clrScheme name="自定义 18">
      <a:dk1>
        <a:srgbClr val="2B3A42"/>
      </a:dk1>
      <a:lt1>
        <a:sysClr val="window" lastClr="FFFFFF"/>
      </a:lt1>
      <a:dk2>
        <a:srgbClr val="44546A"/>
      </a:dk2>
      <a:lt2>
        <a:srgbClr val="E7E6E6"/>
      </a:lt2>
      <a:accent1>
        <a:srgbClr val="017A59"/>
      </a:accent1>
      <a:accent2>
        <a:srgbClr val="4BA892"/>
      </a:accent2>
      <a:accent3>
        <a:srgbClr val="A5D3C8"/>
      </a:accent3>
      <a:accent4>
        <a:srgbClr val="E4F2EE"/>
      </a:accent4>
      <a:accent5>
        <a:srgbClr val="5B9BD5"/>
      </a:accent5>
      <a:accent6>
        <a:srgbClr val="70AD47"/>
      </a:accent6>
      <a:hlink>
        <a:srgbClr val="0563C1"/>
      </a:hlink>
      <a:folHlink>
        <a:srgbClr val="954F72"/>
      </a:folHlink>
    </a:clrScheme>
    <a:fontScheme name="Custom 2">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4000">
              <a:schemeClr val="accent1"/>
            </a:gs>
            <a:gs pos="100000">
              <a:schemeClr val="accent4">
                <a:lumMod val="90000"/>
              </a:schemeClr>
            </a:gs>
          </a:gsLst>
          <a:lin ang="0" scaled="1"/>
          <a:tileRect/>
        </a:gradFill>
        <a:ln w="25400" cap="flat" cmpd="sng" algn="ctr">
          <a:noFill/>
          <a:prstDash val="solid"/>
        </a:ln>
        <a:effectLst/>
      </a:spPr>
      <a:bodyPr tIns="36000" rtlCol="0" anchor="ctr"/>
      <a:lstStyle>
        <a:defPPr marL="0" marR="0" indent="0" algn="ctr" defTabSz="914400" rtl="0" eaLnBrk="1" fontAlgn="auto" latinLnBrk="0" hangingPunct="1">
          <a:lnSpc>
            <a:spcPct val="100000"/>
          </a:lnSpc>
          <a:spcBef>
            <a:spcPts val="0"/>
          </a:spcBef>
          <a:buClrTx/>
          <a:buSzTx/>
          <a:buFontTx/>
          <a:buNone/>
          <a:tabLst/>
          <a:defRPr kumimoji="0" sz="1600" b="1" i="0" u="none" strike="noStrike" kern="1200" cap="none" spc="0" normalizeH="0" baseline="0" noProof="0" dirty="0">
            <a:ln>
              <a:noFill/>
            </a:ln>
            <a:solidFill>
              <a:schemeClr val="bg1"/>
            </a:solidFill>
            <a:effectLst/>
            <a:uLnTx/>
            <a:uFillTx/>
            <a:latin typeface="微软雅黑"/>
            <a:ea typeface="微软雅黑"/>
            <a:cs typeface="+mn-cs"/>
          </a:defRPr>
        </a:defPPr>
      </a:lst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err="1" smtClean="0">
            <a:solidFill>
              <a:schemeClr val="tx2"/>
            </a:solidFill>
          </a:defRPr>
        </a:defPPr>
      </a:lstStyle>
    </a:txDef>
  </a:objectDefaults>
  <a:extraClrSchemeLst/>
  <a:extLst>
    <a:ext uri="{05A4C25C-085E-4340-85A3-A5531E510DB2}">
      <thm15:themeFamily xmlns:thm15="http://schemas.microsoft.com/office/thememl/2012/main" name="Trodelvy" id="{2B42BFB3-AB5D-46B2-83D4-385B53EF66E3}" vid="{8632A168-08AA-459D-9007-DD6E96DD52C3}"/>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Lef">
  <a:themeElements>
    <a:clrScheme name="自定义 18">
      <a:dk1>
        <a:srgbClr val="2B3A42"/>
      </a:dk1>
      <a:lt1>
        <a:sysClr val="window" lastClr="FFFFFF"/>
      </a:lt1>
      <a:dk2>
        <a:srgbClr val="44546A"/>
      </a:dk2>
      <a:lt2>
        <a:srgbClr val="E7E6E6"/>
      </a:lt2>
      <a:accent1>
        <a:srgbClr val="017A59"/>
      </a:accent1>
      <a:accent2>
        <a:srgbClr val="4BA892"/>
      </a:accent2>
      <a:accent3>
        <a:srgbClr val="A5D3C8"/>
      </a:accent3>
      <a:accent4>
        <a:srgbClr val="E4F2EE"/>
      </a:accent4>
      <a:accent5>
        <a:srgbClr val="5B9BD5"/>
      </a:accent5>
      <a:accent6>
        <a:srgbClr val="70AD47"/>
      </a:accent6>
      <a:hlink>
        <a:srgbClr val="0563C1"/>
      </a:hlink>
      <a:folHlink>
        <a:srgbClr val="954F72"/>
      </a:folHlink>
    </a:clrScheme>
    <a:fontScheme name="Custom 2">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4000">
              <a:schemeClr val="accent1"/>
            </a:gs>
            <a:gs pos="100000">
              <a:schemeClr val="accent4">
                <a:lumMod val="90000"/>
              </a:schemeClr>
            </a:gs>
          </a:gsLst>
          <a:lin ang="0" scaled="1"/>
          <a:tileRect/>
        </a:gradFill>
        <a:ln w="25400" cap="flat" cmpd="sng" algn="ctr">
          <a:noFill/>
          <a:prstDash val="solid"/>
        </a:ln>
        <a:effectLst/>
      </a:spPr>
      <a:bodyPr tIns="36000" rtlCol="0" anchor="ctr"/>
      <a:lstStyle>
        <a:defPPr marL="0" marR="0" indent="0" algn="ctr" defTabSz="914400" rtl="0" eaLnBrk="1" fontAlgn="auto" latinLnBrk="0" hangingPunct="1">
          <a:lnSpc>
            <a:spcPct val="100000"/>
          </a:lnSpc>
          <a:spcBef>
            <a:spcPts val="0"/>
          </a:spcBef>
          <a:buClrTx/>
          <a:buSzTx/>
          <a:buFontTx/>
          <a:buNone/>
          <a:tabLst/>
          <a:defRPr kumimoji="0" sz="1600" b="1" i="0" u="none" strike="noStrike" kern="1200" cap="none" spc="0" normalizeH="0" baseline="0" noProof="0" dirty="0">
            <a:ln>
              <a:noFill/>
            </a:ln>
            <a:solidFill>
              <a:schemeClr val="bg1"/>
            </a:solidFill>
            <a:effectLst/>
            <a:uLnTx/>
            <a:uFillTx/>
            <a:latin typeface="微软雅黑"/>
            <a:ea typeface="微软雅黑"/>
            <a:cs typeface="+mn-cs"/>
          </a:defRPr>
        </a:defPPr>
      </a:lst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err="1" smtClean="0">
            <a:solidFill>
              <a:schemeClr val="tx2"/>
            </a:solidFill>
          </a:defRPr>
        </a:defPPr>
      </a:lstStyle>
    </a:txDef>
  </a:objectDefaults>
  <a:extraClrSchemeLst/>
  <a:extLst>
    <a:ext uri="{05A4C25C-085E-4340-85A3-A5531E510DB2}">
      <thm15:themeFamily xmlns:thm15="http://schemas.microsoft.com/office/thememl/2012/main" name="Trodelvy" id="{2B42BFB3-AB5D-46B2-83D4-385B53EF66E3}" vid="{8632A168-08AA-459D-9007-DD6E96DD52C3}"/>
    </a:ext>
  </a:extLst>
</a:theme>
</file>

<file path=ppt/theme/theme3.xml><?xml version="1.0" encoding="utf-8"?>
<a:theme xmlns:a="http://schemas.openxmlformats.org/drawingml/2006/main" name="6_Lef">
  <a:themeElements>
    <a:clrScheme name="自定义 18">
      <a:dk1>
        <a:srgbClr val="2B3A42"/>
      </a:dk1>
      <a:lt1>
        <a:sysClr val="window" lastClr="FFFFFF"/>
      </a:lt1>
      <a:dk2>
        <a:srgbClr val="44546A"/>
      </a:dk2>
      <a:lt2>
        <a:srgbClr val="E7E6E6"/>
      </a:lt2>
      <a:accent1>
        <a:srgbClr val="017A59"/>
      </a:accent1>
      <a:accent2>
        <a:srgbClr val="4BA892"/>
      </a:accent2>
      <a:accent3>
        <a:srgbClr val="A5D3C8"/>
      </a:accent3>
      <a:accent4>
        <a:srgbClr val="E4F2EE"/>
      </a:accent4>
      <a:accent5>
        <a:srgbClr val="5B9BD5"/>
      </a:accent5>
      <a:accent6>
        <a:srgbClr val="70AD47"/>
      </a:accent6>
      <a:hlink>
        <a:srgbClr val="0563C1"/>
      </a:hlink>
      <a:folHlink>
        <a:srgbClr val="954F72"/>
      </a:folHlink>
    </a:clrScheme>
    <a:fontScheme name="xo3igohz">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4000">
              <a:schemeClr val="accent1"/>
            </a:gs>
            <a:gs pos="100000">
              <a:schemeClr val="accent4">
                <a:lumMod val="90000"/>
              </a:schemeClr>
            </a:gs>
          </a:gsLst>
          <a:lin ang="0" scaled="1"/>
          <a:tileRect/>
        </a:gradFill>
        <a:ln w="25400" cap="flat" cmpd="sng" algn="ctr">
          <a:noFill/>
          <a:prstDash val="solid"/>
        </a:ln>
        <a:effectLst/>
      </a:spPr>
      <a:bodyPr tIns="36000" rtlCol="0" anchor="ctr"/>
      <a:lstStyle>
        <a:defPPr marL="0" marR="0" indent="0" algn="ctr" defTabSz="914400" rtl="0" eaLnBrk="1" fontAlgn="auto" latinLnBrk="0" hangingPunct="1">
          <a:lnSpc>
            <a:spcPct val="100000"/>
          </a:lnSpc>
          <a:spcBef>
            <a:spcPts val="0"/>
          </a:spcBef>
          <a:buClrTx/>
          <a:buSzTx/>
          <a:buFontTx/>
          <a:buNone/>
          <a:tabLst/>
          <a:defRPr kumimoji="0" sz="1600" b="1" i="0" u="none" strike="noStrike" kern="1200" cap="none" spc="0" normalizeH="0" baseline="0" noProof="0" dirty="0">
            <a:ln>
              <a:noFill/>
            </a:ln>
            <a:solidFill>
              <a:schemeClr val="bg1"/>
            </a:solidFill>
            <a:effectLst/>
            <a:uLnTx/>
            <a:uFillTx/>
            <a:latin typeface="微软雅黑"/>
            <a:ea typeface="微软雅黑"/>
            <a:cs typeface="+mn-cs"/>
          </a:defRPr>
        </a:defPPr>
      </a:lst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err="1" smtClean="0">
            <a:solidFill>
              <a:schemeClr val="tx2"/>
            </a:solidFill>
          </a:defRPr>
        </a:defPPr>
      </a:lstStyle>
    </a:txDef>
  </a:objectDefaults>
  <a:extraClrSchemeLst/>
  <a:extLst>
    <a:ext uri="{05A4C25C-085E-4340-85A3-A5531E510DB2}">
      <thm15:themeFamily xmlns:thm15="http://schemas.microsoft.com/office/thememl/2012/main" name="Trodelvy" id="{2B42BFB3-AB5D-46B2-83D4-385B53EF66E3}" vid="{8632A168-08AA-459D-9007-DD6E96DD52C3}"/>
    </a:ext>
  </a:extLst>
</a:theme>
</file>

<file path=ppt/theme/theme4.xml><?xml version="1.0" encoding="utf-8"?>
<a:theme xmlns:a="http://schemas.openxmlformats.org/drawingml/2006/main" name="9_Lef">
  <a:themeElements>
    <a:clrScheme name="自定义 18">
      <a:dk1>
        <a:srgbClr val="2B3A42"/>
      </a:dk1>
      <a:lt1>
        <a:sysClr val="window" lastClr="FFFFFF"/>
      </a:lt1>
      <a:dk2>
        <a:srgbClr val="44546A"/>
      </a:dk2>
      <a:lt2>
        <a:srgbClr val="E7E6E6"/>
      </a:lt2>
      <a:accent1>
        <a:srgbClr val="017A59"/>
      </a:accent1>
      <a:accent2>
        <a:srgbClr val="4BA892"/>
      </a:accent2>
      <a:accent3>
        <a:srgbClr val="A5D3C8"/>
      </a:accent3>
      <a:accent4>
        <a:srgbClr val="E4F2EE"/>
      </a:accent4>
      <a:accent5>
        <a:srgbClr val="5B9BD5"/>
      </a:accent5>
      <a:accent6>
        <a:srgbClr val="70AD47"/>
      </a:accent6>
      <a:hlink>
        <a:srgbClr val="0563C1"/>
      </a:hlink>
      <a:folHlink>
        <a:srgbClr val="954F72"/>
      </a:folHlink>
    </a:clrScheme>
    <a:fontScheme name="xo3igohz">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4000">
              <a:schemeClr val="accent1"/>
            </a:gs>
            <a:gs pos="100000">
              <a:schemeClr val="accent4">
                <a:lumMod val="90000"/>
              </a:schemeClr>
            </a:gs>
          </a:gsLst>
          <a:lin ang="0" scaled="1"/>
          <a:tileRect/>
        </a:gradFill>
        <a:ln w="25400" cap="flat" cmpd="sng" algn="ctr">
          <a:noFill/>
          <a:prstDash val="solid"/>
        </a:ln>
        <a:effectLst/>
      </a:spPr>
      <a:bodyPr tIns="36000" rtlCol="0" anchor="ctr"/>
      <a:lstStyle>
        <a:defPPr marL="0" marR="0" indent="0" algn="ctr" defTabSz="914400" rtl="0" eaLnBrk="1" fontAlgn="auto" latinLnBrk="0" hangingPunct="1">
          <a:lnSpc>
            <a:spcPct val="100000"/>
          </a:lnSpc>
          <a:spcBef>
            <a:spcPts val="0"/>
          </a:spcBef>
          <a:buClrTx/>
          <a:buSzTx/>
          <a:buFontTx/>
          <a:buNone/>
          <a:tabLst/>
          <a:defRPr kumimoji="0" sz="1600" b="1" i="0" u="none" strike="noStrike" kern="1200" cap="none" spc="0" normalizeH="0" baseline="0" noProof="0" dirty="0">
            <a:ln>
              <a:noFill/>
            </a:ln>
            <a:solidFill>
              <a:schemeClr val="bg1"/>
            </a:solidFill>
            <a:effectLst/>
            <a:uLnTx/>
            <a:uFillTx/>
            <a:latin typeface="微软雅黑"/>
            <a:ea typeface="微软雅黑"/>
            <a:cs typeface="+mn-cs"/>
          </a:defRPr>
        </a:defPPr>
      </a:lst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err="1" smtClean="0">
            <a:solidFill>
              <a:schemeClr val="tx2"/>
            </a:solidFill>
          </a:defRPr>
        </a:defPPr>
      </a:lstStyle>
    </a:txDef>
  </a:objectDefaults>
  <a:extraClrSchemeLst/>
  <a:extLst>
    <a:ext uri="{05A4C25C-085E-4340-85A3-A5531E510DB2}">
      <thm15:themeFamily xmlns:thm15="http://schemas.microsoft.com/office/thememl/2012/main" name="Trodelvy" id="{2B42BFB3-AB5D-46B2-83D4-385B53EF66E3}" vid="{8632A168-08AA-459D-9007-DD6E96DD52C3}"/>
    </a:ext>
  </a:extLst>
</a:theme>
</file>

<file path=ppt/theme/theme5.xml><?xml version="1.0" encoding="utf-8"?>
<a:theme xmlns:a="http://schemas.openxmlformats.org/drawingml/2006/main" name="7_Lef">
  <a:themeElements>
    <a:clrScheme name="自定义 18">
      <a:dk1>
        <a:srgbClr val="2B3A42"/>
      </a:dk1>
      <a:lt1>
        <a:sysClr val="window" lastClr="FFFFFF"/>
      </a:lt1>
      <a:dk2>
        <a:srgbClr val="44546A"/>
      </a:dk2>
      <a:lt2>
        <a:srgbClr val="E7E6E6"/>
      </a:lt2>
      <a:accent1>
        <a:srgbClr val="017A59"/>
      </a:accent1>
      <a:accent2>
        <a:srgbClr val="4BA892"/>
      </a:accent2>
      <a:accent3>
        <a:srgbClr val="A5D3C8"/>
      </a:accent3>
      <a:accent4>
        <a:srgbClr val="E4F2EE"/>
      </a:accent4>
      <a:accent5>
        <a:srgbClr val="5B9BD5"/>
      </a:accent5>
      <a:accent6>
        <a:srgbClr val="70AD47"/>
      </a:accent6>
      <a:hlink>
        <a:srgbClr val="0563C1"/>
      </a:hlink>
      <a:folHlink>
        <a:srgbClr val="954F72"/>
      </a:folHlink>
    </a:clrScheme>
    <a:fontScheme name="xo3igohz">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4000">
              <a:schemeClr val="accent1"/>
            </a:gs>
            <a:gs pos="100000">
              <a:schemeClr val="accent4">
                <a:lumMod val="90000"/>
              </a:schemeClr>
            </a:gs>
          </a:gsLst>
          <a:lin ang="0" scaled="1"/>
          <a:tileRect/>
        </a:gradFill>
        <a:ln w="25400" cap="flat" cmpd="sng" algn="ctr">
          <a:noFill/>
          <a:prstDash val="solid"/>
        </a:ln>
        <a:effectLst/>
      </a:spPr>
      <a:bodyPr tIns="36000" rtlCol="0" anchor="ctr"/>
      <a:lstStyle>
        <a:defPPr marL="0" marR="0" indent="0" algn="ctr" defTabSz="914400" rtl="0" eaLnBrk="1" fontAlgn="auto" latinLnBrk="0" hangingPunct="1">
          <a:lnSpc>
            <a:spcPct val="100000"/>
          </a:lnSpc>
          <a:spcBef>
            <a:spcPts val="0"/>
          </a:spcBef>
          <a:buClrTx/>
          <a:buSzTx/>
          <a:buFontTx/>
          <a:buNone/>
          <a:tabLst/>
          <a:defRPr kumimoji="0" sz="1600" b="1" i="0" u="none" strike="noStrike" kern="1200" cap="none" spc="0" normalizeH="0" baseline="0" noProof="0" dirty="0">
            <a:ln>
              <a:noFill/>
            </a:ln>
            <a:solidFill>
              <a:schemeClr val="bg1"/>
            </a:solidFill>
            <a:effectLst/>
            <a:uLnTx/>
            <a:uFillTx/>
            <a:latin typeface="微软雅黑"/>
            <a:ea typeface="微软雅黑"/>
            <a:cs typeface="+mn-cs"/>
          </a:defRPr>
        </a:defPPr>
      </a:lst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err="1" smtClean="0">
            <a:solidFill>
              <a:schemeClr val="tx2"/>
            </a:solidFill>
          </a:defRPr>
        </a:defPPr>
      </a:lstStyle>
    </a:txDef>
  </a:objectDefaults>
  <a:extraClrSchemeLst/>
  <a:extLst>
    <a:ext uri="{05A4C25C-085E-4340-85A3-A5531E510DB2}">
      <thm15:themeFamily xmlns:thm15="http://schemas.microsoft.com/office/thememl/2012/main" name="Trodelvy" id="{2B42BFB3-AB5D-46B2-83D4-385B53EF66E3}" vid="{8632A168-08AA-459D-9007-DD6E96DD52C3}"/>
    </a:ext>
  </a:extLst>
</a:theme>
</file>

<file path=ppt/theme/theme6.xml><?xml version="1.0" encoding="utf-8"?>
<a:theme xmlns:a="http://schemas.openxmlformats.org/drawingml/2006/main" name="5_Lef">
  <a:themeElements>
    <a:clrScheme name="自定义 18">
      <a:dk1>
        <a:srgbClr val="2B3A42"/>
      </a:dk1>
      <a:lt1>
        <a:sysClr val="window" lastClr="FFFFFF"/>
      </a:lt1>
      <a:dk2>
        <a:srgbClr val="44546A"/>
      </a:dk2>
      <a:lt2>
        <a:srgbClr val="E7E6E6"/>
      </a:lt2>
      <a:accent1>
        <a:srgbClr val="017A59"/>
      </a:accent1>
      <a:accent2>
        <a:srgbClr val="4BA892"/>
      </a:accent2>
      <a:accent3>
        <a:srgbClr val="A5D3C8"/>
      </a:accent3>
      <a:accent4>
        <a:srgbClr val="E4F2EE"/>
      </a:accent4>
      <a:accent5>
        <a:srgbClr val="5B9BD5"/>
      </a:accent5>
      <a:accent6>
        <a:srgbClr val="70AD47"/>
      </a:accent6>
      <a:hlink>
        <a:srgbClr val="0563C1"/>
      </a:hlink>
      <a:folHlink>
        <a:srgbClr val="954F72"/>
      </a:folHlink>
    </a:clrScheme>
    <a:fontScheme name="Custom 2">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4000">
              <a:schemeClr val="accent1"/>
            </a:gs>
            <a:gs pos="100000">
              <a:schemeClr val="accent4">
                <a:lumMod val="90000"/>
              </a:schemeClr>
            </a:gs>
          </a:gsLst>
          <a:lin ang="0" scaled="1"/>
          <a:tileRect/>
        </a:gradFill>
        <a:ln w="25400" cap="flat" cmpd="sng" algn="ctr">
          <a:noFill/>
          <a:prstDash val="solid"/>
        </a:ln>
        <a:effectLst/>
      </a:spPr>
      <a:bodyPr tIns="36000" rtlCol="0" anchor="ctr"/>
      <a:lstStyle>
        <a:defPPr marL="0" marR="0" indent="0" algn="ctr" defTabSz="914400" rtl="0" eaLnBrk="1" fontAlgn="auto" latinLnBrk="0" hangingPunct="1">
          <a:lnSpc>
            <a:spcPct val="100000"/>
          </a:lnSpc>
          <a:spcBef>
            <a:spcPts val="0"/>
          </a:spcBef>
          <a:buClrTx/>
          <a:buSzTx/>
          <a:buFontTx/>
          <a:buNone/>
          <a:tabLst/>
          <a:defRPr kumimoji="0" sz="1600" b="1" i="0" u="none" strike="noStrike" kern="1200" cap="none" spc="0" normalizeH="0" baseline="0" noProof="0" dirty="0">
            <a:ln>
              <a:noFill/>
            </a:ln>
            <a:solidFill>
              <a:schemeClr val="bg1"/>
            </a:solidFill>
            <a:effectLst/>
            <a:uLnTx/>
            <a:uFillTx/>
            <a:latin typeface="微软雅黑"/>
            <a:ea typeface="微软雅黑"/>
            <a:cs typeface="+mn-cs"/>
          </a:defRPr>
        </a:defPPr>
      </a:lst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err="1" smtClean="0">
            <a:solidFill>
              <a:schemeClr val="tx2"/>
            </a:solidFill>
          </a:defRPr>
        </a:defPPr>
      </a:lstStyle>
    </a:txDef>
  </a:objectDefaults>
  <a:extraClrSchemeLst/>
  <a:extLst>
    <a:ext uri="{05A4C25C-085E-4340-85A3-A5531E510DB2}">
      <thm15:themeFamily xmlns:thm15="http://schemas.microsoft.com/office/thememl/2012/main" name="Trodelvy" id="{2B42BFB3-AB5D-46B2-83D4-385B53EF66E3}" vid="{8632A168-08AA-459D-9007-DD6E96DD52C3}"/>
    </a:ext>
  </a:extLst>
</a:theme>
</file>

<file path=ppt/theme/theme7.xml><?xml version="1.0" encoding="utf-8"?>
<a:theme xmlns:a="http://schemas.openxmlformats.org/drawingml/2006/main" name="1_Lef">
  <a:themeElements>
    <a:clrScheme name="自定义 18">
      <a:dk1>
        <a:srgbClr val="2B3A42"/>
      </a:dk1>
      <a:lt1>
        <a:sysClr val="window" lastClr="FFFFFF"/>
      </a:lt1>
      <a:dk2>
        <a:srgbClr val="44546A"/>
      </a:dk2>
      <a:lt2>
        <a:srgbClr val="E7E6E6"/>
      </a:lt2>
      <a:accent1>
        <a:srgbClr val="017A59"/>
      </a:accent1>
      <a:accent2>
        <a:srgbClr val="4BA892"/>
      </a:accent2>
      <a:accent3>
        <a:srgbClr val="A5D3C8"/>
      </a:accent3>
      <a:accent4>
        <a:srgbClr val="E4F2EE"/>
      </a:accent4>
      <a:accent5>
        <a:srgbClr val="5B9BD5"/>
      </a:accent5>
      <a:accent6>
        <a:srgbClr val="70AD47"/>
      </a:accent6>
      <a:hlink>
        <a:srgbClr val="0563C1"/>
      </a:hlink>
      <a:folHlink>
        <a:srgbClr val="954F72"/>
      </a:folHlink>
    </a:clrScheme>
    <a:fontScheme name="xo3igohz">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4000">
              <a:schemeClr val="accent1"/>
            </a:gs>
            <a:gs pos="100000">
              <a:schemeClr val="accent4">
                <a:lumMod val="90000"/>
              </a:schemeClr>
            </a:gs>
          </a:gsLst>
          <a:lin ang="0" scaled="1"/>
          <a:tileRect/>
        </a:gradFill>
        <a:ln w="25400" cap="flat" cmpd="sng" algn="ctr">
          <a:noFill/>
          <a:prstDash val="solid"/>
        </a:ln>
        <a:effectLst/>
      </a:spPr>
      <a:bodyPr tIns="36000" rtlCol="0" anchor="ctr"/>
      <a:lstStyle>
        <a:defPPr marL="0" marR="0" indent="0" algn="ctr" defTabSz="914400" rtl="0" eaLnBrk="1" fontAlgn="auto" latinLnBrk="0" hangingPunct="1">
          <a:lnSpc>
            <a:spcPct val="100000"/>
          </a:lnSpc>
          <a:spcBef>
            <a:spcPts val="0"/>
          </a:spcBef>
          <a:buClrTx/>
          <a:buSzTx/>
          <a:buFontTx/>
          <a:buNone/>
          <a:tabLst/>
          <a:defRPr kumimoji="0" sz="1600" b="1" i="0" u="none" strike="noStrike" kern="1200" cap="none" spc="0" normalizeH="0" baseline="0" noProof="0" dirty="0">
            <a:ln>
              <a:noFill/>
            </a:ln>
            <a:solidFill>
              <a:schemeClr val="bg1"/>
            </a:solidFill>
            <a:effectLst/>
            <a:uLnTx/>
            <a:uFillTx/>
            <a:latin typeface="微软雅黑"/>
            <a:ea typeface="微软雅黑"/>
            <a:cs typeface="+mn-cs"/>
          </a:defRPr>
        </a:defPPr>
      </a:lst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err="1" smtClean="0">
            <a:solidFill>
              <a:schemeClr val="tx2"/>
            </a:solidFill>
          </a:defRPr>
        </a:defPPr>
      </a:lstStyle>
    </a:txDef>
  </a:objectDefaults>
  <a:extraClrSchemeLst/>
  <a:extLst>
    <a:ext uri="{05A4C25C-085E-4340-85A3-A5531E510DB2}">
      <thm15:themeFamily xmlns:thm15="http://schemas.microsoft.com/office/thememl/2012/main" name="Trodelvy" id="{2B42BFB3-AB5D-46B2-83D4-385B53EF66E3}" vid="{8632A168-08AA-459D-9007-DD6E96DD52C3}"/>
    </a:ext>
  </a:extLst>
</a:theme>
</file>

<file path=ppt/theme/theme8.xml><?xml version="1.0" encoding="utf-8"?>
<a:theme xmlns:a="http://schemas.openxmlformats.org/drawingml/2006/main" name="8_Lef">
  <a:themeElements>
    <a:clrScheme name="自定义 18">
      <a:dk1>
        <a:srgbClr val="2B3A42"/>
      </a:dk1>
      <a:lt1>
        <a:sysClr val="window" lastClr="FFFFFF"/>
      </a:lt1>
      <a:dk2>
        <a:srgbClr val="44546A"/>
      </a:dk2>
      <a:lt2>
        <a:srgbClr val="E7E6E6"/>
      </a:lt2>
      <a:accent1>
        <a:srgbClr val="017A59"/>
      </a:accent1>
      <a:accent2>
        <a:srgbClr val="4BA892"/>
      </a:accent2>
      <a:accent3>
        <a:srgbClr val="A5D3C8"/>
      </a:accent3>
      <a:accent4>
        <a:srgbClr val="E4F2EE"/>
      </a:accent4>
      <a:accent5>
        <a:srgbClr val="5B9BD5"/>
      </a:accent5>
      <a:accent6>
        <a:srgbClr val="70AD47"/>
      </a:accent6>
      <a:hlink>
        <a:srgbClr val="0563C1"/>
      </a:hlink>
      <a:folHlink>
        <a:srgbClr val="954F72"/>
      </a:folHlink>
    </a:clrScheme>
    <a:fontScheme name="xo3igohz">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4000">
              <a:schemeClr val="accent1"/>
            </a:gs>
            <a:gs pos="100000">
              <a:schemeClr val="accent4">
                <a:lumMod val="90000"/>
              </a:schemeClr>
            </a:gs>
          </a:gsLst>
          <a:lin ang="0" scaled="1"/>
          <a:tileRect/>
        </a:gradFill>
        <a:ln w="25400" cap="flat" cmpd="sng" algn="ctr">
          <a:noFill/>
          <a:prstDash val="solid"/>
        </a:ln>
        <a:effectLst/>
      </a:spPr>
      <a:bodyPr tIns="36000" rtlCol="0" anchor="ctr"/>
      <a:lstStyle>
        <a:defPPr marL="0" marR="0" indent="0" algn="ctr" defTabSz="914400" rtl="0" eaLnBrk="1" fontAlgn="auto" latinLnBrk="0" hangingPunct="1">
          <a:lnSpc>
            <a:spcPct val="100000"/>
          </a:lnSpc>
          <a:spcBef>
            <a:spcPts val="0"/>
          </a:spcBef>
          <a:buClrTx/>
          <a:buSzTx/>
          <a:buFontTx/>
          <a:buNone/>
          <a:tabLst/>
          <a:defRPr kumimoji="0" sz="1600" b="1" i="0" u="none" strike="noStrike" kern="1200" cap="none" spc="0" normalizeH="0" baseline="0" noProof="0" dirty="0">
            <a:ln>
              <a:noFill/>
            </a:ln>
            <a:solidFill>
              <a:schemeClr val="bg1"/>
            </a:solidFill>
            <a:effectLst/>
            <a:uLnTx/>
            <a:uFillTx/>
            <a:latin typeface="微软雅黑"/>
            <a:ea typeface="微软雅黑"/>
            <a:cs typeface="+mn-cs"/>
          </a:defRPr>
        </a:defPPr>
      </a:lst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err="1" smtClean="0">
            <a:solidFill>
              <a:schemeClr val="tx2"/>
            </a:solidFill>
          </a:defRPr>
        </a:defPPr>
      </a:lstStyle>
    </a:txDef>
  </a:objectDefaults>
  <a:extraClrSchemeLst/>
  <a:extLst>
    <a:ext uri="{05A4C25C-085E-4340-85A3-A5531E510DB2}">
      <thm15:themeFamily xmlns:thm15="http://schemas.microsoft.com/office/thememl/2012/main" name="Trodelvy" id="{2B42BFB3-AB5D-46B2-83D4-385B53EF66E3}" vid="{8632A168-08AA-459D-9007-DD6E96DD52C3}"/>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8C137801C3B5A40BE27998B1CDB11E3" ma:contentTypeVersion="13" ma:contentTypeDescription="Create a new document." ma:contentTypeScope="" ma:versionID="c19e9d4ae7aa42b29ca828c3f85a8723">
  <xsd:schema xmlns:xsd="http://www.w3.org/2001/XMLSchema" xmlns:xs="http://www.w3.org/2001/XMLSchema" xmlns:p="http://schemas.microsoft.com/office/2006/metadata/properties" xmlns:ns2="198e9387-9949-4333-8bff-33fef1a48f50" xmlns:ns3="c5fbbb03-25c6-4bd8-a7c4-93a7109a109c" targetNamespace="http://schemas.microsoft.com/office/2006/metadata/properties" ma:root="true" ma:fieldsID="a031a2d727adcca87bb4338c39a13129" ns2:_="" ns3:_="">
    <xsd:import namespace="198e9387-9949-4333-8bff-33fef1a48f50"/>
    <xsd:import namespace="c5fbbb03-25c6-4bd8-a7c4-93a7109a109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8e9387-9949-4333-8bff-33fef1a48f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80420f8-6354-461b-ab22-3967b28955d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fbbb03-25c6-4bd8-a7c4-93a7109a109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96d4f7a-f3de-4f01-b19a-50970e0f14f4}" ma:internalName="TaxCatchAll" ma:showField="CatchAllData" ma:web="c5fbbb03-25c6-4bd8-a7c4-93a7109a10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98e9387-9949-4333-8bff-33fef1a48f50">
      <Terms xmlns="http://schemas.microsoft.com/office/infopath/2007/PartnerControls"/>
    </lcf76f155ced4ddcb4097134ff3c332f>
    <TaxCatchAll xmlns="c5fbbb03-25c6-4bd8-a7c4-93a7109a109c" xsi:nil="true"/>
  </documentManagement>
</p:properties>
</file>

<file path=customXml/itemProps1.xml><?xml version="1.0" encoding="utf-8"?>
<ds:datastoreItem xmlns:ds="http://schemas.openxmlformats.org/officeDocument/2006/customXml" ds:itemID="{49E544CB-9201-43E0-878A-AA4A456B832B}">
  <ds:schemaRefs>
    <ds:schemaRef ds:uri="http://schemas.microsoft.com/sharepoint/v3/contenttype/forms"/>
  </ds:schemaRefs>
</ds:datastoreItem>
</file>

<file path=customXml/itemProps2.xml><?xml version="1.0" encoding="utf-8"?>
<ds:datastoreItem xmlns:ds="http://schemas.openxmlformats.org/officeDocument/2006/customXml" ds:itemID="{547F77CE-ED99-4AF7-9680-5EC63DCD33BF}">
  <ds:schemaRefs>
    <ds:schemaRef ds:uri="198e9387-9949-4333-8bff-33fef1a48f50"/>
    <ds:schemaRef ds:uri="c5fbbb03-25c6-4bd8-a7c4-93a7109a109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B57FC80-53A8-433D-A64D-895573EAF91C}">
  <ds:schemaRefs>
    <ds:schemaRef ds:uri="c5fbbb03-25c6-4bd8-a7c4-93a7109a109c"/>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http://purl.org/dc/elements/1.1/"/>
    <ds:schemaRef ds:uri="198e9387-9949-4333-8bff-33fef1a48f50"/>
    <ds:schemaRef ds:uri="http://schemas.openxmlformats.org/package/2006/metadata/core-properties"/>
    <ds:schemaRef ds:uri="http://purl.org/dc/dcmitype/"/>
    <ds:schemaRef ds:uri="http://purl.org/dc/terms/"/>
  </ds:schemaRefs>
</ds:datastoreItem>
</file>

<file path=docMetadata/LabelInfo.xml><?xml version="1.0" encoding="utf-8"?>
<clbl:labelList xmlns:clbl="http://schemas.microsoft.com/office/2020/mipLabelMetadata">
  <clbl:label id="{984d5658-9017-461f-9e34-7d5574902c8c}" enabled="0" method="" siteId="{984d5658-9017-461f-9e34-7d5574902c8c}" removed="1"/>
</clbl:labelList>
</file>

<file path=docProps/app.xml><?xml version="1.0" encoding="utf-8"?>
<Properties xmlns="http://schemas.openxmlformats.org/officeDocument/2006/extended-properties" xmlns:vt="http://schemas.openxmlformats.org/officeDocument/2006/docPropsVTypes">
  <Template/>
  <TotalTime>104</TotalTime>
  <Words>4158</Words>
  <Application>Microsoft Office PowerPoint</Application>
  <PresentationFormat>宽屏</PresentationFormat>
  <Paragraphs>353</Paragraphs>
  <Slides>11</Slides>
  <Notes>9</Notes>
  <HiddenSlides>0</HiddenSlides>
  <MMClips>0</MMClips>
  <ScaleCrop>false</ScaleCrop>
  <HeadingPairs>
    <vt:vector size="8" baseType="variant">
      <vt:variant>
        <vt:lpstr>已用的字体</vt:lpstr>
      </vt:variant>
      <vt:variant>
        <vt:i4>6</vt:i4>
      </vt:variant>
      <vt:variant>
        <vt:lpstr>主题</vt:lpstr>
      </vt:variant>
      <vt:variant>
        <vt:i4>8</vt:i4>
      </vt:variant>
      <vt:variant>
        <vt:lpstr>嵌入 OLE 服务器</vt:lpstr>
      </vt:variant>
      <vt:variant>
        <vt:i4>2</vt:i4>
      </vt:variant>
      <vt:variant>
        <vt:lpstr>幻灯片标题</vt:lpstr>
      </vt:variant>
      <vt:variant>
        <vt:i4>11</vt:i4>
      </vt:variant>
    </vt:vector>
  </HeadingPairs>
  <TitlesOfParts>
    <vt:vector size="27" baseType="lpstr">
      <vt:lpstr>微软雅黑</vt:lpstr>
      <vt:lpstr>Arial</vt:lpstr>
      <vt:lpstr>Arial Narrow</vt:lpstr>
      <vt:lpstr>Calibri</vt:lpstr>
      <vt:lpstr>Courier New</vt:lpstr>
      <vt:lpstr>Wingdings</vt:lpstr>
      <vt:lpstr>Lef</vt:lpstr>
      <vt:lpstr>4_Lef</vt:lpstr>
      <vt:lpstr>6_Lef</vt:lpstr>
      <vt:lpstr>9_Lef</vt:lpstr>
      <vt:lpstr>7_Lef</vt:lpstr>
      <vt:lpstr>5_Lef</vt:lpstr>
      <vt:lpstr>1_Lef</vt:lpstr>
      <vt:lpstr>8_Lef</vt:lpstr>
      <vt:lpstr>think-cell Slide</vt:lpstr>
      <vt:lpstr>think-cell 幻灯片</vt:lpstr>
      <vt:lpstr>PowerPoint 演示文稿</vt:lpstr>
      <vt:lpstr>目录</vt:lpstr>
      <vt:lpstr>开创全新类别，近20年来全球首个且唯一</vt:lpstr>
      <vt:lpstr>相较于参照品的7大优势</vt:lpstr>
      <vt:lpstr>社区获得性肺炎（CAP）治疗亟需高效安全的新型抗菌药物</vt:lpstr>
      <vt:lpstr>开创CAP治疗药物全新类别</vt:lpstr>
      <vt:lpstr>抗菌谱广，抗菌活性强，肺组织高穿透，起效快</vt:lpstr>
      <vt:lpstr>临床疗效显著，较奥马环素存在疗效优势</vt:lpstr>
      <vt:lpstr>在获批初期已被多项国内外指南/共识等推荐</vt:lpstr>
      <vt:lpstr>与目录内常用CAP治疗药物相比更安全</vt:lpstr>
      <vt:lpstr>弥补目录短板，直击耐药挑战，减轻医疗负担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来法莫林治疗成人社区获得性肺炎 价值档案</dc:title>
  <dc:creator>Wu, Yuxia</dc:creator>
  <cp:lastModifiedBy>吴美馀</cp:lastModifiedBy>
  <cp:revision>10</cp:revision>
  <dcterms:created xsi:type="dcterms:W3CDTF">2024-03-10T13:44:52Z</dcterms:created>
  <dcterms:modified xsi:type="dcterms:W3CDTF">2025-07-18T02:37:24Z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0x01010008C137801C3B5A40BE27998B1CDB11E3</vt:lpwstr>
  </property>
  <property fmtid="{D5CDD505-2E9C-101B-9397-08002B2CF9AE}" pid="3" name="MediaServiceImageTags">
    <vt:lpwstr/>
  </property>
</Properties>
</file>