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356" r:id="rId5"/>
    <p:sldId id="357" r:id="rId6"/>
    <p:sldId id="325" r:id="rId7"/>
    <p:sldId id="355" r:id="rId8"/>
    <p:sldId id="339" r:id="rId9"/>
    <p:sldId id="344" r:id="rId10"/>
    <p:sldId id="335" r:id="rId11"/>
    <p:sldId id="338" r:id="rId12"/>
    <p:sldId id="353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帐户" initials="M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D5"/>
    <a:srgbClr val="0099FF"/>
    <a:srgbClr val="1A549E"/>
    <a:srgbClr val="0071C1"/>
    <a:srgbClr val="7F7F7F"/>
    <a:srgbClr val="BFBFBF"/>
    <a:srgbClr val="F4A31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080" autoAdjust="0"/>
  </p:normalViewPr>
  <p:slideViewPr>
    <p:cSldViewPr snapToGrid="0" showGuides="1">
      <p:cViewPr varScale="1">
        <p:scale>
          <a:sx n="70" d="100"/>
          <a:sy n="70" d="100"/>
        </p:scale>
        <p:origin x="388" y="20"/>
      </p:cViewPr>
      <p:guideLst>
        <p:guide orient="horz" pos="2179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6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dirty="0"/>
              <a:t>疗法策略</a:t>
            </a:r>
            <a:r>
              <a:rPr lang="en-US" dirty="0"/>
              <a:t>-</a:t>
            </a:r>
            <a:r>
              <a:rPr lang="zh-CN" dirty="0"/>
              <a:t>主症消失率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6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9840822417509499"/>
          <c:y val="0.15746149761019601"/>
          <c:w val="0.76511357983750605"/>
          <c:h val="0.5954859267126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solidFill>
              <a:srgbClr val="A429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用药14天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1"/>
                <c:pt idx="0">
                  <c:v>0.51190000000000002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用药14天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1"/>
                <c:pt idx="0">
                  <c:v>0.13100000000000001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97463064"/>
        <c:axId val="497470120"/>
      </c:barChart>
      <c:catAx>
        <c:axId val="497463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7470120"/>
        <c:crosses val="autoZero"/>
        <c:auto val="1"/>
        <c:lblAlgn val="ctr"/>
        <c:lblOffset val="100"/>
        <c:noMultiLvlLbl val="0"/>
      </c:catAx>
      <c:valAx>
        <c:axId val="49747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746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d5a17f0-6a80-43e6-b450-1d7533265229}"/>
      </c:ext>
    </c:extLst>
  </c:chart>
  <c:spPr>
    <a:noFill/>
    <a:ln>
      <a:noFill/>
    </a:ln>
    <a:effectLst/>
  </c:spPr>
  <c:txPr>
    <a:bodyPr/>
    <a:lstStyle/>
    <a:p>
      <a:pPr>
        <a:defRPr lang="zh-CN" sz="1050" b="1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6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假想策略</a:t>
            </a:r>
            <a:r>
              <a:rPr lang="en-US"/>
              <a:t>-</a:t>
            </a:r>
            <a:r>
              <a:rPr lang="zh-CN"/>
              <a:t>主症消失率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6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9840822417509499"/>
          <c:y val="0.15746149761019601"/>
          <c:w val="0.76511357983750605"/>
          <c:h val="0.5954859267126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solidFill>
              <a:srgbClr val="A429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用药14天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1"/>
                <c:pt idx="0">
                  <c:v>0.50600000000000001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用药14天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1"/>
                <c:pt idx="0">
                  <c:v>0.13100000000000001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497466984"/>
        <c:axId val="497465024"/>
      </c:barChart>
      <c:catAx>
        <c:axId val="497466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7465024"/>
        <c:crosses val="autoZero"/>
        <c:auto val="1"/>
        <c:lblAlgn val="ctr"/>
        <c:lblOffset val="100"/>
        <c:noMultiLvlLbl val="0"/>
      </c:catAx>
      <c:valAx>
        <c:axId val="49746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746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7cd160a-e61c-46f7-9b7f-4df6997ac5c1}"/>
      </c:ext>
    </c:extLst>
  </c:chart>
  <c:spPr>
    <a:noFill/>
    <a:ln>
      <a:noFill/>
    </a:ln>
    <a:effectLst/>
  </c:spPr>
  <c:txPr>
    <a:bodyPr/>
    <a:lstStyle/>
    <a:p>
      <a:pPr>
        <a:defRPr lang="zh-CN" sz="1050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1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EBC6-93C0-4E52-8FF9-E690104C0DD7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30F4-CFAD-4C02-907A-630CEDDA4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8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30F4-CFAD-4C02-907A-630CEDDA48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93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49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</a:p>
          </p:txBody>
        </p:sp>
      </p:grpSp>
      <p:pic>
        <p:nvPicPr>
          <p:cNvPr id="2" name="图片 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1215447"/>
            <a:ext cx="3104722" cy="56425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1"/>
            <a:ext cx="11559386" cy="923290"/>
            <a:chOff x="0" y="45083"/>
            <a:chExt cx="11258358" cy="919869"/>
          </a:xfrm>
        </p:grpSpPr>
        <p:grpSp>
          <p:nvGrpSpPr>
            <p:cNvPr id="3" name="组合 3"/>
            <p:cNvGrpSpPr/>
            <p:nvPr/>
          </p:nvGrpSpPr>
          <p:grpSpPr>
            <a:xfrm>
              <a:off x="1035157" y="144286"/>
              <a:ext cx="10223201" cy="385885"/>
              <a:chOff x="98532" y="144286"/>
              <a:chExt cx="10223199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98532" y="144286"/>
                <a:ext cx="10223199" cy="10755"/>
              </a:xfrm>
              <a:prstGeom prst="line">
                <a:avLst/>
              </a:prstGeom>
              <a:noFill/>
              <a:ln w="984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211514" cy="919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endParaRPr sz="5420" kern="0"/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0"/>
            <a:ext cx="11559593" cy="929849"/>
            <a:chOff x="0" y="45083"/>
            <a:chExt cx="11258560" cy="926403"/>
          </a:xfrm>
        </p:grpSpPr>
        <p:grpSp>
          <p:nvGrpSpPr>
            <p:cNvPr id="3" name="组合 3"/>
            <p:cNvGrpSpPr/>
            <p:nvPr/>
          </p:nvGrpSpPr>
          <p:grpSpPr>
            <a:xfrm>
              <a:off x="1370364" y="144286"/>
              <a:ext cx="9888196" cy="385885"/>
              <a:chOff x="433739" y="144286"/>
              <a:chExt cx="9888194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lang="zh-CN" altLang="en-US" sz="905" kern="0" dirty="0"/>
                <a:t>品牌</a:t>
              </a:r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</a:t>
              </a:r>
              <a:r>
                <a:rPr lang="en-US" sz="5420" kern="0"/>
                <a:t>2</a:t>
              </a:r>
            </a:p>
          </p:txBody>
        </p:sp>
      </p:grpSp>
      <p:sp>
        <p:nvSpPr>
          <p:cNvPr id="10" name="文本框 20481"/>
          <p:cNvSpPr txBox="1"/>
          <p:nvPr userDrawn="1"/>
        </p:nvSpPr>
        <p:spPr>
          <a:xfrm>
            <a:off x="1324089" y="249248"/>
            <a:ext cx="3106846" cy="309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889" tIns="45889" rIns="45889" bIns="45889" numCol="1" anchor="t">
            <a:spAutoFit/>
          </a:bodyPr>
          <a:lstStyle/>
          <a:p>
            <a:pPr hangingPunct="0">
              <a:defRPr sz="1400" b="1">
                <a:solidFill>
                  <a:srgbClr val="808080"/>
                </a:solidFill>
              </a:defRPr>
            </a:pPr>
            <a:r>
              <a:rPr sz="1405" b="1" kern="0">
                <a:solidFill>
                  <a:srgbClr val="F4AA0A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   CHINA RESOURCES SANJIU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3" name="组合 3"/>
            <p:cNvGrpSpPr/>
            <p:nvPr/>
          </p:nvGrpSpPr>
          <p:grpSpPr>
            <a:xfrm>
              <a:off x="980990" y="-1"/>
              <a:ext cx="10277570" cy="530172"/>
              <a:chOff x="44365" y="0"/>
              <a:chExt cx="10277568" cy="530170"/>
            </a:xfrm>
          </p:grpSpPr>
          <p:sp>
            <p:nvSpPr>
              <p:cNvPr id="4" name="文本框 20481"/>
              <p:cNvSpPr txBox="1"/>
              <p:nvPr/>
            </p:nvSpPr>
            <p:spPr>
              <a:xfrm>
                <a:off x="44365" y="0"/>
                <a:ext cx="3031184" cy="3085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808080"/>
                    </a:solidFill>
                  </a:defRPr>
                </a:pP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CHINA RESOURCES SANJIU</a:t>
                </a:r>
              </a:p>
            </p:txBody>
          </p:sp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华润三九概况</a:t>
              </a:r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01</a:t>
              </a:r>
            </a:p>
          </p:txBody>
        </p:sp>
      </p:grpSp>
      <p:pic>
        <p:nvPicPr>
          <p:cNvPr id="11" name="图片 10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0"/>
            <a:ext cx="11559593" cy="929849"/>
            <a:chOff x="0" y="45083"/>
            <a:chExt cx="11258560" cy="926403"/>
          </a:xfrm>
        </p:grpSpPr>
        <p:grpSp>
          <p:nvGrpSpPr>
            <p:cNvPr id="3" name="组合 3"/>
            <p:cNvGrpSpPr/>
            <p:nvPr/>
          </p:nvGrpSpPr>
          <p:grpSpPr>
            <a:xfrm>
              <a:off x="1370364" y="144286"/>
              <a:ext cx="9888196" cy="385885"/>
              <a:chOff x="433739" y="144286"/>
              <a:chExt cx="9888194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lang="zh-CN" altLang="en-US" sz="905" kern="0" dirty="0"/>
                <a:t>品牌</a:t>
              </a:r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</a:t>
              </a:r>
              <a:r>
                <a:rPr lang="en-US" sz="5420" kern="0"/>
                <a:t>2</a:t>
              </a:r>
            </a:p>
          </p:txBody>
        </p:sp>
      </p:grpSp>
      <p:sp>
        <p:nvSpPr>
          <p:cNvPr id="10" name="文本框 20481"/>
          <p:cNvSpPr txBox="1"/>
          <p:nvPr userDrawn="1"/>
        </p:nvSpPr>
        <p:spPr>
          <a:xfrm>
            <a:off x="1324089" y="249248"/>
            <a:ext cx="3106846" cy="309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889" tIns="45889" rIns="45889" bIns="45889" numCol="1" anchor="t">
            <a:spAutoFit/>
          </a:bodyPr>
          <a:lstStyle/>
          <a:p>
            <a:pPr hangingPunct="0">
              <a:defRPr sz="1400" b="1">
                <a:solidFill>
                  <a:srgbClr val="808080"/>
                </a:solidFill>
              </a:defRPr>
            </a:pPr>
            <a:r>
              <a:rPr sz="1405" b="1" kern="0">
                <a:solidFill>
                  <a:srgbClr val="F4AA0A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   CHINA RESOURCES SANJIU</a:t>
            </a:r>
          </a:p>
        </p:txBody>
      </p:sp>
      <p:pic>
        <p:nvPicPr>
          <p:cNvPr id="12" name="图片 1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</a:p>
          </p:txBody>
        </p:sp>
      </p:grpSp>
      <p:pic>
        <p:nvPicPr>
          <p:cNvPr id="12" name="图片 1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图片占位符 2"/>
          <p:cNvSpPr>
            <a:spLocks noGrp="1"/>
          </p:cNvSpPr>
          <p:nvPr>
            <p:ph type="pic" sz="half" idx="21"/>
          </p:nvPr>
        </p:nvSpPr>
        <p:spPr>
          <a:xfrm>
            <a:off x="608709" y="1556884"/>
            <a:ext cx="5235746" cy="46129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353635" y="1556884"/>
            <a:ext cx="5229864" cy="46129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sz="1505"/>
            </a:lvl1pPr>
            <a:lvl2pPr marL="686435" indent="-228600">
              <a:buFontTx/>
              <a:defRPr sz="1505"/>
            </a:lvl2pPr>
            <a:lvl3pPr marL="1144270" indent="-228600">
              <a:buFontTx/>
              <a:defRPr sz="1505"/>
            </a:lvl3pPr>
            <a:lvl4pPr marL="1637030" indent="-264160">
              <a:buFontTx/>
              <a:defRPr sz="1505"/>
            </a:lvl4pPr>
            <a:lvl5pPr marL="2094230" indent="-264160">
              <a:buFontTx/>
              <a:defRPr sz="150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08709" y="609058"/>
            <a:ext cx="10974791" cy="7063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0240014" y="915390"/>
            <a:ext cx="1044533" cy="5034648"/>
          </a:xfrm>
          <a:prstGeom prst="rect">
            <a:avLst/>
          </a:prstGeom>
        </p:spPr>
        <p:txBody>
          <a:bodyPr vert="eaVert" lIns="46799" tIns="46799" rIns="46799" bIns="46799"/>
          <a:lstStyle>
            <a:lvl1pPr>
              <a:defRPr sz="2710"/>
            </a:lvl1pPr>
          </a:lstStyle>
          <a:p>
            <a:r>
              <a:t>单击此处编辑标题</a:t>
            </a:r>
          </a:p>
        </p:txBody>
      </p:sp>
      <p:sp>
        <p:nvSpPr>
          <p:cNvPr id="101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914865" y="915390"/>
            <a:ext cx="9173874" cy="5034648"/>
          </a:xfrm>
          <a:prstGeom prst="rect">
            <a:avLst/>
          </a:prstGeom>
        </p:spPr>
        <p:txBody>
          <a:bodyPr vert="eaVert"/>
          <a:lstStyle>
            <a:lvl1pPr>
              <a:defRPr spc="301"/>
            </a:lvl1pPr>
            <a:lvl2pPr>
              <a:defRPr spc="301"/>
            </a:lvl2pPr>
            <a:lvl3pPr>
              <a:defRPr spc="301"/>
            </a:lvl3pPr>
            <a:lvl4pPr>
              <a:defRPr spc="301"/>
            </a:lvl4pPr>
            <a:lvl5pPr>
              <a:defRPr spc="30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08709" y="774839"/>
            <a:ext cx="10978392" cy="548874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199410" y="2486690"/>
            <a:ext cx="9804195" cy="1019904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ctr">
              <a:defRPr sz="5920"/>
            </a:lvl1pPr>
          </a:lstStyle>
          <a:p>
            <a:r>
              <a:t>单击此处编辑标题</a:t>
            </a:r>
          </a:p>
        </p:txBody>
      </p:sp>
      <p:sp>
        <p:nvSpPr>
          <p:cNvPr id="11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99410" y="3564255"/>
            <a:ext cx="9804195" cy="47211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buSzTx/>
              <a:buFontTx/>
              <a:buNone/>
              <a:defRPr sz="2310" spc="201"/>
            </a:lvl1pPr>
            <a:lvl2pPr marL="808355" indent="-350520" algn="ctr">
              <a:lnSpc>
                <a:spcPct val="110000"/>
              </a:lnSpc>
              <a:buFontTx/>
              <a:defRPr sz="2310" spc="201"/>
            </a:lvl2pPr>
            <a:lvl3pPr marL="1265555" indent="-350520" algn="ctr">
              <a:lnSpc>
                <a:spcPct val="110000"/>
              </a:lnSpc>
              <a:buFontTx/>
              <a:defRPr sz="2310" spc="201"/>
            </a:lvl3pPr>
            <a:lvl4pPr marL="1777365" indent="-404495" algn="ctr">
              <a:lnSpc>
                <a:spcPct val="110000"/>
              </a:lnSpc>
              <a:buFontTx/>
              <a:defRPr sz="2310" spc="201"/>
            </a:lvl4pPr>
            <a:lvl5pPr marL="2235200" indent="-404495" algn="ctr">
              <a:lnSpc>
                <a:spcPct val="110000"/>
              </a:lnSpc>
              <a:buFontTx/>
              <a:defRPr sz="2310" spc="20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60612" y="6379980"/>
            <a:ext cx="2816548" cy="366482"/>
          </a:xfrm>
        </p:spPr>
        <p:txBody>
          <a:bodyPr/>
          <a:lstStyle/>
          <a:p>
            <a:pPr hangingPunct="0"/>
            <a:fld id="{82F288E0-7875-42C4-84C8-98DBBD3BF4D2}" type="datetimeFigureOut">
              <a:rPr lang="zh-CN" altLang="en-US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2025-7-18</a:t>
            </a:fld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46584" y="6379980"/>
            <a:ext cx="4224821" cy="366482"/>
          </a:xfrm>
        </p:spPr>
        <p:txBody>
          <a:bodyPr/>
          <a:lstStyle/>
          <a:p>
            <a:pPr hangingPunct="0"/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40830" y="6379980"/>
            <a:ext cx="2816548" cy="366482"/>
          </a:xfrm>
        </p:spPr>
        <p:txBody>
          <a:bodyPr/>
          <a:lstStyle/>
          <a:p>
            <a:pPr hangingPunct="0"/>
            <a:fld id="{7D9BB5D0-35E4-459D-AEF3-FE4D7C45CC19}" type="slidenum">
              <a:rPr lang="zh-CN" altLang="en-US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228600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16915" marR="0" indent="-25971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174750" marR="0" indent="-25971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671955" marR="0" indent="-29908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29155" marR="0" indent="-29908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51777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297497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432810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389064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910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757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668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3578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9425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5336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1246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7093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矩形 6"/>
          <p:cNvGrpSpPr/>
          <p:nvPr/>
        </p:nvGrpSpPr>
        <p:grpSpPr>
          <a:xfrm>
            <a:off x="0" y="-6826"/>
            <a:ext cx="12191999" cy="6871652"/>
            <a:chOff x="-1" y="0"/>
            <a:chExt cx="11879265" cy="6846888"/>
          </a:xfrm>
          <a:solidFill>
            <a:srgbClr val="007DD5"/>
          </a:solidFill>
        </p:grpSpPr>
        <p:sp>
          <p:nvSpPr>
            <p:cNvPr id="10" name="矩形"/>
            <p:cNvSpPr/>
            <p:nvPr/>
          </p:nvSpPr>
          <p:spPr>
            <a:xfrm>
              <a:off x="-1" y="0"/>
              <a:ext cx="11879265" cy="6846888"/>
            </a:xfrm>
            <a:prstGeom prst="rect">
              <a:avLst/>
            </a:prstGeom>
            <a:grpFill/>
            <a:ln w="12700" cap="flat">
              <a:solidFill>
                <a:srgbClr val="466DA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marL="0" marR="0" indent="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L="0" marR="0" indent="457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L="0" marR="0" indent="914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L="0" marR="0" indent="1371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L="0" marR="0" indent="18288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L="0" marR="0" indent="22860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L="0" marR="0" indent="2743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L="0" marR="0" indent="3200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L="0" marR="0" indent="3657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/>
            </a:p>
          </p:txBody>
        </p:sp>
        <p:sp>
          <p:nvSpPr>
            <p:cNvPr id="11" name="文本"/>
            <p:cNvSpPr txBox="1"/>
            <p:nvPr/>
          </p:nvSpPr>
          <p:spPr>
            <a:xfrm>
              <a:off x="52069" y="3132997"/>
              <a:ext cx="11775124" cy="5808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3" name="图片 2" descr="图片 15"/>
          <p:cNvPicPr>
            <a:picLocks noChangeAspect="1"/>
          </p:cNvPicPr>
          <p:nvPr/>
        </p:nvPicPr>
        <p:blipFill>
          <a:blip r:embed="rId2"/>
          <a:srcRect l="6838" t="24257" r="15416" b="26772"/>
          <a:stretch>
            <a:fillRect/>
          </a:stretch>
        </p:blipFill>
        <p:spPr>
          <a:xfrm>
            <a:off x="6351587" y="1661001"/>
            <a:ext cx="5840413" cy="52038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文本框 12"/>
          <p:cNvSpPr txBox="1"/>
          <p:nvPr/>
        </p:nvSpPr>
        <p:spPr>
          <a:xfrm>
            <a:off x="3293904" y="3720624"/>
            <a:ext cx="5604510" cy="726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dirty="0" err="1"/>
              <a:t>华润三九医药股份有限公司</a:t>
            </a:r>
            <a:endParaRPr dirty="0"/>
          </a:p>
        </p:txBody>
      </p:sp>
      <p:sp>
        <p:nvSpPr>
          <p:cNvPr id="1048585" name="文本框 6"/>
          <p:cNvSpPr txBox="1"/>
          <p:nvPr/>
        </p:nvSpPr>
        <p:spPr>
          <a:xfrm>
            <a:off x="2804160" y="1903095"/>
            <a:ext cx="6468745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25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益气清肺颗粒</a:t>
            </a:r>
            <a:endParaRPr lang="zh-CN" altLang="en-US" sz="6600" b="1" spc="2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28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62075" y="611822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创新性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31" name="内容占位符 2"/>
          <p:cNvSpPr>
            <a:spLocks noGrp="1"/>
          </p:cNvSpPr>
          <p:nvPr/>
        </p:nvSpPr>
        <p:spPr>
          <a:xfrm>
            <a:off x="433631" y="3235936"/>
            <a:ext cx="3498896" cy="3060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对比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常规目录中与益气清肺颗粒功能主治相似的药物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，其功能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主治仅包括益气、养阴（润肺）、健脾、乏力（倦怠）、咳嗽中的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1-2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项。而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益气清肺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颗粒功能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主治中包括了上述的五项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16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司使用的人参、麦冬、五味子，全部采用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道地药材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分别来自公司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的自建基地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GAP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基地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共建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基地，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具有规范的种植技术和质量可追溯系统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，确保种植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技术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、采收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年限、采收时间、加工技术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等规范。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33" name="内容占位符 2"/>
          <p:cNvSpPr>
            <a:spLocks noGrp="1"/>
          </p:cNvSpPr>
          <p:nvPr/>
        </p:nvSpPr>
        <p:spPr>
          <a:xfrm>
            <a:off x="6289675" y="5158436"/>
            <a:ext cx="5180330" cy="356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400" b="1" dirty="0" smtClean="0">
              <a:solidFill>
                <a:srgbClr val="A7542D"/>
              </a:solidFill>
              <a:latin typeface="Source Han Sans CN Bold" panose="020B0A00000000000000" charset="-122"/>
              <a:ea typeface="Source Han Sans CN Bold" panose="020B0A00000000000000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34" name="内容占位符 2"/>
          <p:cNvSpPr>
            <a:spLocks noGrp="1"/>
          </p:cNvSpPr>
          <p:nvPr/>
        </p:nvSpPr>
        <p:spPr>
          <a:xfrm>
            <a:off x="6289675" y="5879161"/>
            <a:ext cx="5245100" cy="525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400" b="1" dirty="0" smtClean="0">
              <a:solidFill>
                <a:srgbClr val="A7542D"/>
              </a:solidFill>
              <a:latin typeface="Source Han Sans CN Bold" panose="020B0A00000000000000" charset="-122"/>
              <a:ea typeface="Source Han Sans CN Bold" panose="020B0A00000000000000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40" name="内容占位符 2"/>
          <p:cNvSpPr>
            <a:spLocks noGrp="1"/>
          </p:cNvSpPr>
          <p:nvPr/>
        </p:nvSpPr>
        <p:spPr>
          <a:xfrm>
            <a:off x="4651416" y="3388144"/>
            <a:ext cx="2813556" cy="279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益气清肺颗粒处方来源由生脉散（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医学启源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张元素）、平胃散（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简要济众方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宋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周应）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加减化裁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来。成方于新型冠状病毒肺炎时期。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其中平胃散被收录国家中医药管理局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古代经典名方目录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第二批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)》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内。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6" name="同侧圆角矩形 55"/>
          <p:cNvSpPr/>
          <p:nvPr/>
        </p:nvSpPr>
        <p:spPr>
          <a:xfrm>
            <a:off x="474126" y="1220545"/>
            <a:ext cx="415695" cy="1195943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0353" y="1329120"/>
            <a:ext cx="429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创新点</a:t>
            </a:r>
            <a:endParaRPr lang="zh-CN" altLang="en-US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45769" y="2926260"/>
            <a:ext cx="3520985" cy="347868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1389018" y="2686823"/>
            <a:ext cx="1426171" cy="448129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75244" y="2734367"/>
            <a:ext cx="1416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优势</a:t>
            </a:r>
            <a:endParaRPr lang="zh-CN" altLang="en-US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069258" y="3447778"/>
            <a:ext cx="3516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是自主知识产权的新药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注册分类：中药 3.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类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新药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200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3.2</a:t>
            </a:r>
            <a:r>
              <a:rPr lang="zh-CN" altLang="zh-CN" sz="12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类中药是指“其他来源于古代经典名方的中药复方制剂”</a:t>
            </a:r>
            <a:r>
              <a:rPr lang="zh-CN" altLang="zh-CN" sz="1200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zh-CN" altLang="en-US" sz="12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益气清肺颗粒属于中药</a:t>
            </a:r>
            <a:r>
              <a:rPr lang="en-US" altLang="zh-CN" sz="12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3.2</a:t>
            </a:r>
            <a:r>
              <a:rPr lang="zh-CN" altLang="en-US" sz="12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类中的基于古代经典名方加减化裁的中药复方制剂</a:t>
            </a:r>
            <a:r>
              <a:rPr lang="zh-CN" altLang="en-US" sz="1200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en-US" altLang="zh-CN" sz="1200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益气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清肺颗粒结合了临床的实际情况，更符合临床需求，是</a:t>
            </a:r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经典名方与临床</a:t>
            </a:r>
            <a:r>
              <a:rPr lang="zh-CN" altLang="en-US" sz="14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实践的结合</a:t>
            </a:r>
            <a:r>
              <a:rPr lang="zh-CN" altLang="en-US" sz="1400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485290" y="2926259"/>
            <a:ext cx="3058510" cy="355336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同侧圆角矩形 61"/>
          <p:cNvSpPr/>
          <p:nvPr/>
        </p:nvSpPr>
        <p:spPr>
          <a:xfrm>
            <a:off x="5303381" y="2693846"/>
            <a:ext cx="1426171" cy="448129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289607" y="2733507"/>
            <a:ext cx="1416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传承性</a:t>
            </a:r>
            <a:endParaRPr lang="zh-CN" altLang="en-US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9" name="标题 1"/>
          <p:cNvSpPr txBox="1"/>
          <p:nvPr/>
        </p:nvSpPr>
        <p:spPr>
          <a:xfrm>
            <a:off x="1136237" y="1221125"/>
            <a:ext cx="2362120" cy="1247901"/>
          </a:xfrm>
          <a:prstGeom prst="roundRect">
            <a:avLst>
              <a:gd name="adj" fmla="val 7576"/>
            </a:avLst>
          </a:prstGeom>
          <a:noFill/>
          <a:ln w="12700" cap="rnd">
            <a:solidFill>
              <a:schemeClr val="accent1"/>
            </a:solidFill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2" name="标题 1"/>
          <p:cNvSpPr txBox="1"/>
          <p:nvPr/>
        </p:nvSpPr>
        <p:spPr>
          <a:xfrm flipV="1">
            <a:off x="3315637" y="2340536"/>
            <a:ext cx="116779" cy="96157"/>
          </a:xfrm>
          <a:prstGeom prst="roundRect">
            <a:avLst>
              <a:gd name="adj" fmla="val 7827"/>
            </a:avLst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" name="内容占位符 2"/>
          <p:cNvSpPr>
            <a:spLocks noGrp="1"/>
          </p:cNvSpPr>
          <p:nvPr/>
        </p:nvSpPr>
        <p:spPr>
          <a:xfrm>
            <a:off x="1176797" y="1384487"/>
            <a:ext cx="2241036" cy="948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14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   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益气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清肺颗粒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目前为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首个用于疫病康复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期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上市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药品。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5" name="标题 1"/>
          <p:cNvSpPr txBox="1"/>
          <p:nvPr/>
        </p:nvSpPr>
        <p:spPr>
          <a:xfrm>
            <a:off x="3701102" y="1218331"/>
            <a:ext cx="2468665" cy="1247901"/>
          </a:xfrm>
          <a:prstGeom prst="roundRect">
            <a:avLst>
              <a:gd name="adj" fmla="val 7576"/>
            </a:avLst>
          </a:prstGeom>
          <a:noFill/>
          <a:ln w="12700" cap="rnd">
            <a:solidFill>
              <a:schemeClr val="accent1"/>
            </a:solidFill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" name="标题 1"/>
          <p:cNvSpPr txBox="1"/>
          <p:nvPr/>
        </p:nvSpPr>
        <p:spPr>
          <a:xfrm flipV="1">
            <a:off x="6124785" y="2181421"/>
            <a:ext cx="110010" cy="79820"/>
          </a:xfrm>
          <a:prstGeom prst="roundRect">
            <a:avLst>
              <a:gd name="adj" fmla="val 7827"/>
            </a:avLst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7" name="标题 1"/>
          <p:cNvSpPr txBox="1"/>
          <p:nvPr/>
        </p:nvSpPr>
        <p:spPr>
          <a:xfrm flipV="1">
            <a:off x="5997756" y="2337742"/>
            <a:ext cx="116779" cy="96157"/>
          </a:xfrm>
          <a:prstGeom prst="roundRect">
            <a:avLst>
              <a:gd name="adj" fmla="val 7827"/>
            </a:avLst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" name="内容占位符 2"/>
          <p:cNvSpPr>
            <a:spLocks noGrp="1"/>
          </p:cNvSpPr>
          <p:nvPr/>
        </p:nvSpPr>
        <p:spPr>
          <a:xfrm>
            <a:off x="3843892" y="1293113"/>
            <a:ext cx="2165148" cy="1103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 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益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气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清肺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颗粒的研制充分体现了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中医理论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人用经验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临床研究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”三结合的创新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研发模式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标题 1"/>
          <p:cNvSpPr txBox="1"/>
          <p:nvPr/>
        </p:nvSpPr>
        <p:spPr>
          <a:xfrm flipV="1">
            <a:off x="3437458" y="2181421"/>
            <a:ext cx="110010" cy="79820"/>
          </a:xfrm>
          <a:prstGeom prst="roundRect">
            <a:avLst>
              <a:gd name="adj" fmla="val 7827"/>
            </a:avLst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" name="标题 1"/>
          <p:cNvSpPr txBox="1"/>
          <p:nvPr/>
        </p:nvSpPr>
        <p:spPr>
          <a:xfrm>
            <a:off x="6396354" y="1206009"/>
            <a:ext cx="2478078" cy="1247901"/>
          </a:xfrm>
          <a:prstGeom prst="roundRect">
            <a:avLst>
              <a:gd name="adj" fmla="val 7576"/>
            </a:avLst>
          </a:prstGeom>
          <a:noFill/>
          <a:ln w="12700" cap="rnd">
            <a:solidFill>
              <a:schemeClr val="accent1"/>
            </a:solidFill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" name="标题 1"/>
          <p:cNvSpPr txBox="1"/>
          <p:nvPr/>
        </p:nvSpPr>
        <p:spPr>
          <a:xfrm flipV="1">
            <a:off x="8818740" y="2169099"/>
            <a:ext cx="110010" cy="79820"/>
          </a:xfrm>
          <a:prstGeom prst="roundRect">
            <a:avLst>
              <a:gd name="adj" fmla="val 7827"/>
            </a:avLst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" name="标题 1"/>
          <p:cNvSpPr txBox="1"/>
          <p:nvPr/>
        </p:nvSpPr>
        <p:spPr>
          <a:xfrm flipV="1">
            <a:off x="8691711" y="2325420"/>
            <a:ext cx="116779" cy="96157"/>
          </a:xfrm>
          <a:prstGeom prst="roundRect">
            <a:avLst>
              <a:gd name="adj" fmla="val 7827"/>
            </a:avLst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3" name="内容占位符 2"/>
          <p:cNvSpPr>
            <a:spLocks noGrp="1"/>
          </p:cNvSpPr>
          <p:nvPr/>
        </p:nvSpPr>
        <p:spPr>
          <a:xfrm>
            <a:off x="6507096" y="1321130"/>
            <a:ext cx="2232226" cy="1103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1100" b="1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03  </a:t>
            </a:r>
            <a:r>
              <a:rPr lang="zh-CN" altLang="zh-CN" sz="14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组</a:t>
            </a:r>
            <a:r>
              <a:rPr lang="zh-CN" altLang="zh-CN" sz="14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方及制备</a:t>
            </a:r>
            <a:r>
              <a:rPr lang="zh-CN" altLang="zh-CN" sz="14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创新</a:t>
            </a:r>
            <a:r>
              <a:rPr lang="zh-CN" altLang="zh-CN" sz="11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（</a:t>
            </a:r>
            <a:r>
              <a:rPr lang="zh-CN" altLang="zh-CN" sz="11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发明专利：一种感染性疾病康复用的中药组合物及其用途，申请号</a:t>
            </a:r>
            <a:r>
              <a:rPr lang="en-US" altLang="zh-CN" sz="11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202110551216.7</a:t>
            </a:r>
            <a:r>
              <a:rPr lang="zh-CN" altLang="zh-CN" sz="11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）</a:t>
            </a:r>
            <a:r>
              <a:rPr lang="zh-CN" altLang="en-US" sz="1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en-US" altLang="zh-CN" sz="1400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6" name="标题 1"/>
          <p:cNvSpPr txBox="1"/>
          <p:nvPr/>
        </p:nvSpPr>
        <p:spPr>
          <a:xfrm>
            <a:off x="9129512" y="1197579"/>
            <a:ext cx="2552100" cy="1247901"/>
          </a:xfrm>
          <a:prstGeom prst="roundRect">
            <a:avLst>
              <a:gd name="adj" fmla="val 7576"/>
            </a:avLst>
          </a:prstGeom>
          <a:noFill/>
          <a:ln w="12700" cap="rnd">
            <a:solidFill>
              <a:schemeClr val="accent1"/>
            </a:solidFill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" name="标题 1"/>
          <p:cNvSpPr txBox="1"/>
          <p:nvPr/>
        </p:nvSpPr>
        <p:spPr>
          <a:xfrm flipV="1">
            <a:off x="11625920" y="2160669"/>
            <a:ext cx="110010" cy="79820"/>
          </a:xfrm>
          <a:prstGeom prst="roundRect">
            <a:avLst>
              <a:gd name="adj" fmla="val 7827"/>
            </a:avLst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8" name="标题 1"/>
          <p:cNvSpPr txBox="1"/>
          <p:nvPr/>
        </p:nvSpPr>
        <p:spPr>
          <a:xfrm flipV="1">
            <a:off x="11498891" y="2316990"/>
            <a:ext cx="116779" cy="96157"/>
          </a:xfrm>
          <a:prstGeom prst="roundRect">
            <a:avLst>
              <a:gd name="adj" fmla="val 7827"/>
            </a:avLst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9" name="内容占位符 2"/>
          <p:cNvSpPr>
            <a:spLocks noGrp="1"/>
          </p:cNvSpPr>
          <p:nvPr/>
        </p:nvSpPr>
        <p:spPr>
          <a:xfrm>
            <a:off x="9192576" y="1290799"/>
            <a:ext cx="2416990" cy="1103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1100" b="1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04  </a:t>
            </a:r>
            <a:r>
              <a:rPr lang="zh-CN" altLang="en-US" sz="14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质量控制创新</a:t>
            </a:r>
            <a:r>
              <a:rPr lang="zh-CN" altLang="en-US" sz="1200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（</a:t>
            </a:r>
            <a:r>
              <a:rPr lang="zh-CN" altLang="en-US" sz="12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发明专利：一种清金益气组合物的检测方法及其指纹图谱构建方法，申请号</a:t>
            </a:r>
            <a:r>
              <a:rPr lang="en-US" altLang="zh-CN" sz="12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202210132642.1</a:t>
            </a:r>
            <a:r>
              <a:rPr lang="zh-CN" altLang="en-US" sz="1200" kern="1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）。</a:t>
            </a:r>
          </a:p>
        </p:txBody>
      </p:sp>
      <p:sp>
        <p:nvSpPr>
          <p:cNvPr id="90" name="矩形 89"/>
          <p:cNvSpPr/>
          <p:nvPr/>
        </p:nvSpPr>
        <p:spPr>
          <a:xfrm>
            <a:off x="8062336" y="2909919"/>
            <a:ext cx="3514832" cy="356970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同侧圆角矩形 66"/>
          <p:cNvSpPr/>
          <p:nvPr/>
        </p:nvSpPr>
        <p:spPr>
          <a:xfrm>
            <a:off x="8623738" y="2674907"/>
            <a:ext cx="2502429" cy="446861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578079" y="2725305"/>
            <a:ext cx="2593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自主知识产权及注册分类</a:t>
            </a: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39"/>
          <p:cNvSpPr/>
          <p:nvPr/>
        </p:nvSpPr>
        <p:spPr>
          <a:xfrm>
            <a:off x="516042" y="4658851"/>
            <a:ext cx="2202619" cy="411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507415" y="1991714"/>
            <a:ext cx="2094810" cy="4126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95" name="文本框 2"/>
          <p:cNvSpPr txBox="1"/>
          <p:nvPr/>
        </p:nvSpPr>
        <p:spPr>
          <a:xfrm>
            <a:off x="1398289" y="579755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公平性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23180" y="2023121"/>
            <a:ext cx="20313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</a:rPr>
              <a:t>公共健康的影响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60410" y="4676631"/>
            <a:ext cx="2811780" cy="416560"/>
            <a:chOff x="923" y="5189"/>
            <a:chExt cx="4428" cy="656"/>
          </a:xfrm>
        </p:grpSpPr>
        <p:sp>
          <p:nvSpPr>
            <p:cNvPr id="35" name="任意多边形 34"/>
            <p:cNvSpPr/>
            <p:nvPr/>
          </p:nvSpPr>
          <p:spPr>
            <a:xfrm>
              <a:off x="923" y="5189"/>
              <a:ext cx="4138" cy="620"/>
            </a:xfrm>
            <a:custGeom>
              <a:avLst/>
              <a:gdLst>
                <a:gd name="connsiteX0" fmla="*/ 0 w 4138"/>
                <a:gd name="connsiteY0" fmla="*/ 0 h 620"/>
                <a:gd name="connsiteX1" fmla="*/ 4138 w 4138"/>
                <a:gd name="connsiteY1" fmla="*/ 19 h 620"/>
                <a:gd name="connsiteX2" fmla="*/ 3804 w 4138"/>
                <a:gd name="connsiteY2" fmla="*/ 620 h 620"/>
                <a:gd name="connsiteX3" fmla="*/ 0 w 4138"/>
                <a:gd name="connsiteY3" fmla="*/ 620 h 620"/>
                <a:gd name="connsiteX4" fmla="*/ 0 w 4138"/>
                <a:gd name="connsiteY4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" h="620">
                  <a:moveTo>
                    <a:pt x="0" y="0"/>
                  </a:moveTo>
                  <a:lnTo>
                    <a:pt x="4138" y="19"/>
                  </a:lnTo>
                  <a:lnTo>
                    <a:pt x="3804" y="620"/>
                  </a:lnTo>
                  <a:lnTo>
                    <a:pt x="0" y="6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774" y="5197"/>
              <a:ext cx="493" cy="640"/>
            </a:xfrm>
            <a:custGeom>
              <a:avLst/>
              <a:gdLst>
                <a:gd name="connsiteX0" fmla="*/ 340 w 493"/>
                <a:gd name="connsiteY0" fmla="*/ 0 h 640"/>
                <a:gd name="connsiteX1" fmla="*/ 493 w 493"/>
                <a:gd name="connsiteY1" fmla="*/ 9 h 640"/>
                <a:gd name="connsiteX2" fmla="*/ 173 w 493"/>
                <a:gd name="connsiteY2" fmla="*/ 640 h 640"/>
                <a:gd name="connsiteX3" fmla="*/ 0 w 493"/>
                <a:gd name="connsiteY3" fmla="*/ 640 h 640"/>
                <a:gd name="connsiteX4" fmla="*/ 340 w 493"/>
                <a:gd name="connsiteY4" fmla="*/ 0 h 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" h="640">
                  <a:moveTo>
                    <a:pt x="340" y="0"/>
                  </a:moveTo>
                  <a:lnTo>
                    <a:pt x="493" y="9"/>
                  </a:lnTo>
                  <a:lnTo>
                    <a:pt x="173" y="640"/>
                  </a:lnTo>
                  <a:lnTo>
                    <a:pt x="0" y="64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内容占位符 2"/>
            <p:cNvSpPr>
              <a:spLocks noGrp="1"/>
            </p:cNvSpPr>
            <p:nvPr/>
          </p:nvSpPr>
          <p:spPr>
            <a:xfrm>
              <a:off x="1143" y="5257"/>
              <a:ext cx="4208" cy="58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A549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符合“保基本”原则</a:t>
              </a:r>
              <a:endParaRPr kumimoji="0" lang="zh-CN" altLang="en-US" sz="1800" b="1" i="0" u="none" strike="noStrike" kern="1200" cap="none" spc="50" normalizeH="0" baseline="0" noProof="0" dirty="0">
                <a:ln>
                  <a:noFill/>
                </a:ln>
                <a:solidFill>
                  <a:srgbClr val="1A549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3938" y="5173023"/>
            <a:ext cx="4915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益气清肺颗粒是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针对疾病主要特征、解决发病群体的共性问题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的通治方，符合广大人群的基本用药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需求。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药品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费用在参保人承受范围内，未占用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过多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医保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基金。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便于医保管理。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803" y="1288679"/>
            <a:ext cx="5848421" cy="5415016"/>
          </a:xfrm>
          <a:prstGeom prst="rect">
            <a:avLst/>
          </a:prstGeom>
        </p:spPr>
      </p:pic>
      <p:sp>
        <p:nvSpPr>
          <p:cNvPr id="41" name="圆角矩形 40"/>
          <p:cNvSpPr/>
          <p:nvPr/>
        </p:nvSpPr>
        <p:spPr>
          <a:xfrm>
            <a:off x="5900775" y="2023121"/>
            <a:ext cx="2105602" cy="4343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70475" y="2524830"/>
            <a:ext cx="5614710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针对呼吸系统感染后涉及呼吸、胃肠、神经系统问题，当前呼吸道感染后气阴两虚证中成药相对缺乏。</a:t>
            </a:r>
          </a:p>
          <a:p>
            <a:pPr marL="342900" lvl="0" indent="-342900" eaLnBrk="0" hangingPunct="0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基于中医整体观，采用经典方剂化裁，益气清肺颗粒作为首个获批的专门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针对呼吸系统感染后气阴两虚证的中药新药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，具有整体调节优势，服务尚未满足的临床需求。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723404" y="2033281"/>
            <a:ext cx="2915285" cy="431800"/>
            <a:chOff x="839" y="5189"/>
            <a:chExt cx="4591" cy="680"/>
          </a:xfrm>
        </p:grpSpPr>
        <p:sp>
          <p:nvSpPr>
            <p:cNvPr id="57" name="任意多边形 56"/>
            <p:cNvSpPr/>
            <p:nvPr/>
          </p:nvSpPr>
          <p:spPr>
            <a:xfrm>
              <a:off x="839" y="5189"/>
              <a:ext cx="4138" cy="620"/>
            </a:xfrm>
            <a:custGeom>
              <a:avLst/>
              <a:gdLst>
                <a:gd name="connsiteX0" fmla="*/ 0 w 4138"/>
                <a:gd name="connsiteY0" fmla="*/ 0 h 620"/>
                <a:gd name="connsiteX1" fmla="*/ 4138 w 4138"/>
                <a:gd name="connsiteY1" fmla="*/ 19 h 620"/>
                <a:gd name="connsiteX2" fmla="*/ 3804 w 4138"/>
                <a:gd name="connsiteY2" fmla="*/ 620 h 620"/>
                <a:gd name="connsiteX3" fmla="*/ 0 w 4138"/>
                <a:gd name="connsiteY3" fmla="*/ 620 h 620"/>
                <a:gd name="connsiteX4" fmla="*/ 0 w 4138"/>
                <a:gd name="connsiteY4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" h="620">
                  <a:moveTo>
                    <a:pt x="0" y="0"/>
                  </a:moveTo>
                  <a:lnTo>
                    <a:pt x="4138" y="19"/>
                  </a:lnTo>
                  <a:lnTo>
                    <a:pt x="3804" y="620"/>
                  </a:lnTo>
                  <a:lnTo>
                    <a:pt x="0" y="6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4774" y="5197"/>
              <a:ext cx="493" cy="640"/>
            </a:xfrm>
            <a:custGeom>
              <a:avLst/>
              <a:gdLst>
                <a:gd name="connsiteX0" fmla="*/ 340 w 493"/>
                <a:gd name="connsiteY0" fmla="*/ 0 h 640"/>
                <a:gd name="connsiteX1" fmla="*/ 493 w 493"/>
                <a:gd name="connsiteY1" fmla="*/ 9 h 640"/>
                <a:gd name="connsiteX2" fmla="*/ 173 w 493"/>
                <a:gd name="connsiteY2" fmla="*/ 640 h 640"/>
                <a:gd name="connsiteX3" fmla="*/ 0 w 493"/>
                <a:gd name="connsiteY3" fmla="*/ 640 h 640"/>
                <a:gd name="connsiteX4" fmla="*/ 340 w 493"/>
                <a:gd name="connsiteY4" fmla="*/ 0 h 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" h="640">
                  <a:moveTo>
                    <a:pt x="340" y="0"/>
                  </a:moveTo>
                  <a:lnTo>
                    <a:pt x="493" y="9"/>
                  </a:lnTo>
                  <a:lnTo>
                    <a:pt x="173" y="640"/>
                  </a:lnTo>
                  <a:lnTo>
                    <a:pt x="0" y="64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内容占位符 2"/>
            <p:cNvSpPr>
              <a:spLocks noGrp="1"/>
            </p:cNvSpPr>
            <p:nvPr/>
          </p:nvSpPr>
          <p:spPr>
            <a:xfrm>
              <a:off x="1222" y="5281"/>
              <a:ext cx="4208" cy="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A549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弥补药品目录短板</a:t>
              </a:r>
              <a:endParaRPr kumimoji="0" lang="zh-CN" altLang="en-US" sz="1800" b="1" i="0" u="none" strike="noStrike" kern="1200" cap="none" spc="50" normalizeH="0" baseline="0" noProof="0" dirty="0">
                <a:ln>
                  <a:noFill/>
                </a:ln>
                <a:solidFill>
                  <a:srgbClr val="1A549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5966609" y="4643822"/>
            <a:ext cx="2105602" cy="4265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60" name="内容占位符 2"/>
          <p:cNvSpPr>
            <a:spLocks noGrp="1"/>
          </p:cNvSpPr>
          <p:nvPr/>
        </p:nvSpPr>
        <p:spPr>
          <a:xfrm>
            <a:off x="5870475" y="5221280"/>
            <a:ext cx="6059132" cy="1375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益气清肺颗粒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属于颗粒剂，处方药，不会出现临床滥用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情况。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口服剂型，使用方便，便于患者携带及用药。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无需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特殊临床管理，不额外增加临床管理难度，密封贮藏即可。</a:t>
            </a:r>
            <a:endParaRPr lang="zh-CN" altLang="en-US" sz="1400" b="1" dirty="0" smtClean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794198" y="4708524"/>
            <a:ext cx="2468880" cy="441325"/>
            <a:chOff x="839" y="5142"/>
            <a:chExt cx="3888" cy="695"/>
          </a:xfrm>
          <a:noFill/>
        </p:grpSpPr>
        <p:sp>
          <p:nvSpPr>
            <p:cNvPr id="63" name="任意多边形 62"/>
            <p:cNvSpPr/>
            <p:nvPr/>
          </p:nvSpPr>
          <p:spPr>
            <a:xfrm>
              <a:off x="839" y="5189"/>
              <a:ext cx="3555" cy="620"/>
            </a:xfrm>
            <a:custGeom>
              <a:avLst/>
              <a:gdLst>
                <a:gd name="connsiteX0" fmla="*/ 0 w 4138"/>
                <a:gd name="connsiteY0" fmla="*/ 0 h 620"/>
                <a:gd name="connsiteX1" fmla="*/ 4138 w 4138"/>
                <a:gd name="connsiteY1" fmla="*/ 19 h 620"/>
                <a:gd name="connsiteX2" fmla="*/ 3804 w 4138"/>
                <a:gd name="connsiteY2" fmla="*/ 620 h 620"/>
                <a:gd name="connsiteX3" fmla="*/ 0 w 4138"/>
                <a:gd name="connsiteY3" fmla="*/ 620 h 620"/>
                <a:gd name="connsiteX4" fmla="*/ 0 w 4138"/>
                <a:gd name="connsiteY4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" h="620">
                  <a:moveTo>
                    <a:pt x="0" y="0"/>
                  </a:moveTo>
                  <a:lnTo>
                    <a:pt x="4138" y="19"/>
                  </a:lnTo>
                  <a:lnTo>
                    <a:pt x="3804" y="620"/>
                  </a:lnTo>
                  <a:lnTo>
                    <a:pt x="0" y="6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4234" y="5197"/>
              <a:ext cx="493" cy="640"/>
            </a:xfrm>
            <a:custGeom>
              <a:avLst/>
              <a:gdLst>
                <a:gd name="connsiteX0" fmla="*/ 340 w 493"/>
                <a:gd name="connsiteY0" fmla="*/ 0 h 640"/>
                <a:gd name="connsiteX1" fmla="*/ 493 w 493"/>
                <a:gd name="connsiteY1" fmla="*/ 9 h 640"/>
                <a:gd name="connsiteX2" fmla="*/ 173 w 493"/>
                <a:gd name="connsiteY2" fmla="*/ 640 h 640"/>
                <a:gd name="connsiteX3" fmla="*/ 0 w 493"/>
                <a:gd name="connsiteY3" fmla="*/ 640 h 640"/>
                <a:gd name="connsiteX4" fmla="*/ 340 w 493"/>
                <a:gd name="connsiteY4" fmla="*/ 0 h 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" h="640">
                  <a:moveTo>
                    <a:pt x="340" y="0"/>
                  </a:moveTo>
                  <a:lnTo>
                    <a:pt x="493" y="9"/>
                  </a:lnTo>
                  <a:lnTo>
                    <a:pt x="173" y="640"/>
                  </a:lnTo>
                  <a:lnTo>
                    <a:pt x="0" y="640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内容占位符 2"/>
            <p:cNvSpPr>
              <a:spLocks noGrp="1"/>
            </p:cNvSpPr>
            <p:nvPr/>
          </p:nvSpPr>
          <p:spPr>
            <a:xfrm>
              <a:off x="1561" y="5142"/>
              <a:ext cx="3097" cy="58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A549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临床管理便利</a:t>
              </a:r>
              <a:endParaRPr kumimoji="0" lang="zh-CN" altLang="en-US" sz="1800" b="1" i="0" u="none" strike="noStrike" kern="1200" cap="none" spc="50" normalizeH="0" baseline="0" noProof="0" dirty="0">
                <a:ln>
                  <a:noFill/>
                </a:ln>
                <a:solidFill>
                  <a:srgbClr val="1A549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16549" y="2484210"/>
            <a:ext cx="5232412" cy="191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300" kern="0" dirty="0">
                <a:latin typeface="微软雅黑" panose="020B0503020204020204" charset="-122"/>
                <a:ea typeface="微软雅黑" panose="020B0503020204020204" charset="-122"/>
              </a:rPr>
              <a:t>呼吸系统</a:t>
            </a:r>
            <a:r>
              <a:rPr lang="zh-CN" altLang="en-US" sz="1300" kern="0" dirty="0" smtClean="0">
                <a:latin typeface="微软雅黑" panose="020B0503020204020204" charset="-122"/>
                <a:ea typeface="微软雅黑" panose="020B0503020204020204" charset="-122"/>
              </a:rPr>
              <a:t>感染常见普遍，</a:t>
            </a:r>
            <a:r>
              <a:rPr lang="zh-CN" altLang="en-US" sz="1300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多数具有</a:t>
            </a:r>
            <a:r>
              <a:rPr lang="zh-CN" altLang="en-US" sz="13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传染性，给人类健康带来严重威胁。</a:t>
            </a:r>
            <a:endParaRPr lang="en-US" altLang="zh-CN" sz="1300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3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呼吸系统感染若治疗不及时，可发展为严重脓毒症、感染性休克、急性呼吸窘迫综合征，甚至死亡。</a:t>
            </a:r>
          </a:p>
          <a:p>
            <a:pPr marL="381000" lvl="0" indent="-3810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300" b="1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呼吸系统感染</a:t>
            </a:r>
            <a:r>
              <a:rPr lang="zh-CN" altLang="en-US" sz="1300" b="1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恢复期常见</a:t>
            </a:r>
            <a:r>
              <a:rPr lang="zh-CN" altLang="en-US" sz="1300" b="1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气阴两虚</a:t>
            </a:r>
            <a:r>
              <a:rPr lang="zh-CN" altLang="en-US" sz="1300" b="1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证</a:t>
            </a:r>
            <a:r>
              <a:rPr lang="zh-CN" altLang="en-US" sz="1300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zh-CN" sz="1300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</a:t>
            </a:r>
            <a:r>
              <a:rPr lang="zh-CN" altLang="zh-CN" sz="13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多见咳嗽、身体不适、</a:t>
            </a:r>
            <a:r>
              <a:rPr lang="zh-CN" altLang="en-US" sz="13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气道功能障碍、乏力及耐力下降症状，通常持续</a:t>
            </a:r>
            <a:r>
              <a:rPr lang="en-US" altLang="zh-CN" sz="13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2~4</a:t>
            </a:r>
            <a:r>
              <a:rPr lang="zh-CN" altLang="en-US" sz="13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周，康复往往比较缓慢，</a:t>
            </a:r>
            <a:r>
              <a:rPr lang="zh-CN" altLang="en-US" sz="1300" b="1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影响患者生命质量，</a:t>
            </a:r>
            <a:r>
              <a:rPr lang="zh-CN" altLang="en-US" sz="1300" b="1" kern="0" dirty="0">
                <a:latin typeface="微软雅黑" panose="020B0503020204020204" charset="-122"/>
                <a:ea typeface="微软雅黑" panose="020B0503020204020204" charset="-122"/>
              </a:rPr>
              <a:t>疾病负担程度较大。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1274068"/>
            <a:ext cx="1218626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呼吸系统感染后气阴两虚证可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严重影响患者生命质量，疾病负担及经济负担严重。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矩形 6"/>
          <p:cNvGrpSpPr/>
          <p:nvPr/>
        </p:nvGrpSpPr>
        <p:grpSpPr>
          <a:xfrm>
            <a:off x="0" y="5395"/>
            <a:ext cx="12191999" cy="6847209"/>
            <a:chOff x="-150494" y="-1"/>
            <a:chExt cx="12041505" cy="6847207"/>
          </a:xfrm>
        </p:grpSpPr>
        <p:sp>
          <p:nvSpPr>
            <p:cNvPr id="34" name="矩形"/>
            <p:cNvSpPr/>
            <p:nvPr/>
          </p:nvSpPr>
          <p:spPr>
            <a:xfrm>
              <a:off x="-150494" y="-1"/>
              <a:ext cx="12041505" cy="6847207"/>
            </a:xfrm>
            <a:prstGeom prst="rect">
              <a:avLst/>
            </a:prstGeom>
            <a:solidFill>
              <a:srgbClr val="007DD5"/>
            </a:solidFill>
            <a:ln w="12700" cap="flat">
              <a:solidFill>
                <a:srgbClr val="466DA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marL="0" marR="0" indent="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L="0" marR="0" indent="457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L="0" marR="0" indent="914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L="0" marR="0" indent="1371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L="0" marR="0" indent="18288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L="0" marR="0" indent="22860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L="0" marR="0" indent="2743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L="0" marR="0" indent="3200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L="0" marR="0" indent="3657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4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900" b="1" i="0" u="none" strike="noStrike" kern="0" cap="none" spc="0" normalizeH="0" baseline="0" noProof="0">
                <a:ln>
                  <a:noFill/>
                </a:ln>
                <a:solidFill>
                  <a:srgbClr val="F5B54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文本"/>
            <p:cNvSpPr txBox="1"/>
            <p:nvPr/>
          </p:nvSpPr>
          <p:spPr>
            <a:xfrm>
              <a:off x="52070" y="3133155"/>
              <a:ext cx="11786870" cy="580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ts val="4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F5B54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112152" y="2506345"/>
            <a:ext cx="2316480" cy="1721485"/>
            <a:chOff x="4521" y="3947"/>
            <a:chExt cx="3648" cy="2711"/>
          </a:xfrm>
        </p:grpSpPr>
        <p:sp>
          <p:nvSpPr>
            <p:cNvPr id="59" name="内容占位符 2"/>
            <p:cNvSpPr>
              <a:spLocks noGrp="1"/>
            </p:cNvSpPr>
            <p:nvPr/>
          </p:nvSpPr>
          <p:spPr>
            <a:xfrm>
              <a:off x="4521" y="3947"/>
              <a:ext cx="3648" cy="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zh-CN" altLang="en-US" sz="8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目录</a:t>
              </a:r>
            </a:p>
          </p:txBody>
        </p:sp>
        <p:sp>
          <p:nvSpPr>
            <p:cNvPr id="60" name="内容占位符 2"/>
            <p:cNvSpPr>
              <a:spLocks noGrp="1"/>
            </p:cNvSpPr>
            <p:nvPr/>
          </p:nvSpPr>
          <p:spPr>
            <a:xfrm>
              <a:off x="4521" y="5802"/>
              <a:ext cx="3648" cy="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CONTENTS</a:t>
              </a: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5303027" y="1370965"/>
            <a:ext cx="0" cy="3822700"/>
          </a:xfrm>
          <a:prstGeom prst="line">
            <a:avLst/>
          </a:prstGeom>
          <a:ln w="12700" cap="flat" cmpd="sng">
            <a:solidFill>
              <a:schemeClr val="bg1"/>
            </a:solidFill>
            <a:prstDash val="sysDot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6177422" y="1206500"/>
            <a:ext cx="3937000" cy="635000"/>
            <a:chOff x="9985" y="1900"/>
            <a:chExt cx="6200" cy="1000"/>
          </a:xfrm>
        </p:grpSpPr>
        <p:sp>
          <p:nvSpPr>
            <p:cNvPr id="63" name="圆角矩形 62"/>
            <p:cNvSpPr/>
            <p:nvPr/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5" name="内容占位符 2"/>
            <p:cNvSpPr>
              <a:spLocks noGrp="1"/>
            </p:cNvSpPr>
            <p:nvPr/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01</a:t>
              </a:r>
            </a:p>
          </p:txBody>
        </p:sp>
        <p:sp>
          <p:nvSpPr>
            <p:cNvPr id="66" name="内容占位符 2"/>
            <p:cNvSpPr>
              <a:spLocks noGrp="1"/>
            </p:cNvSpPr>
            <p:nvPr/>
          </p:nvSpPr>
          <p:spPr>
            <a:xfrm>
              <a:off x="11754" y="2095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基本信息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77422" y="2085975"/>
            <a:ext cx="3937000" cy="635000"/>
            <a:chOff x="9985" y="1900"/>
            <a:chExt cx="6200" cy="1000"/>
          </a:xfrm>
        </p:grpSpPr>
        <p:sp>
          <p:nvSpPr>
            <p:cNvPr id="68" name="圆角矩形 67"/>
            <p:cNvSpPr/>
            <p:nvPr/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0" name="内容占位符 2"/>
            <p:cNvSpPr>
              <a:spLocks noGrp="1"/>
            </p:cNvSpPr>
            <p:nvPr/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02</a:t>
              </a:r>
            </a:p>
          </p:txBody>
        </p:sp>
        <p:sp>
          <p:nvSpPr>
            <p:cNvPr id="71" name="内容占位符 2"/>
            <p:cNvSpPr>
              <a:spLocks noGrp="1"/>
            </p:cNvSpPr>
            <p:nvPr/>
          </p:nvSpPr>
          <p:spPr>
            <a:xfrm>
              <a:off x="11754" y="2059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有效</a:t>
              </a: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性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77422" y="2965450"/>
            <a:ext cx="3937000" cy="635000"/>
            <a:chOff x="9985" y="1900"/>
            <a:chExt cx="6200" cy="1000"/>
          </a:xfrm>
        </p:grpSpPr>
        <p:sp>
          <p:nvSpPr>
            <p:cNvPr id="73" name="圆角矩形 72"/>
            <p:cNvSpPr/>
            <p:nvPr/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5" name="内容占位符 2"/>
            <p:cNvSpPr>
              <a:spLocks noGrp="1"/>
            </p:cNvSpPr>
            <p:nvPr/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03</a:t>
              </a:r>
            </a:p>
          </p:txBody>
        </p:sp>
        <p:sp>
          <p:nvSpPr>
            <p:cNvPr id="76" name="内容占位符 2"/>
            <p:cNvSpPr>
              <a:spLocks noGrp="1"/>
            </p:cNvSpPr>
            <p:nvPr/>
          </p:nvSpPr>
          <p:spPr>
            <a:xfrm>
              <a:off x="11754" y="2022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安全性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77422" y="3844925"/>
            <a:ext cx="3937000" cy="635000"/>
            <a:chOff x="9985" y="1900"/>
            <a:chExt cx="6200" cy="1000"/>
          </a:xfrm>
        </p:grpSpPr>
        <p:sp>
          <p:nvSpPr>
            <p:cNvPr id="78" name="圆角矩形 77"/>
            <p:cNvSpPr/>
            <p:nvPr/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0" name="内容占位符 2"/>
            <p:cNvSpPr>
              <a:spLocks noGrp="1"/>
            </p:cNvSpPr>
            <p:nvPr/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04</a:t>
              </a:r>
            </a:p>
          </p:txBody>
        </p:sp>
        <p:sp>
          <p:nvSpPr>
            <p:cNvPr id="81" name="内容占位符 2"/>
            <p:cNvSpPr>
              <a:spLocks noGrp="1"/>
            </p:cNvSpPr>
            <p:nvPr/>
          </p:nvSpPr>
          <p:spPr>
            <a:xfrm>
              <a:off x="11754" y="2098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创新性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177422" y="4724400"/>
            <a:ext cx="3937000" cy="635000"/>
            <a:chOff x="9985" y="1900"/>
            <a:chExt cx="6200" cy="1000"/>
          </a:xfrm>
        </p:grpSpPr>
        <p:sp>
          <p:nvSpPr>
            <p:cNvPr id="83" name="圆角矩形 82"/>
            <p:cNvSpPr/>
            <p:nvPr/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5" name="内容占位符 2"/>
            <p:cNvSpPr>
              <a:spLocks noGrp="1"/>
            </p:cNvSpPr>
            <p:nvPr/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05</a:t>
              </a:r>
            </a:p>
          </p:txBody>
        </p:sp>
        <p:sp>
          <p:nvSpPr>
            <p:cNvPr id="86" name="内容占位符 2"/>
            <p:cNvSpPr>
              <a:spLocks noGrp="1"/>
            </p:cNvSpPr>
            <p:nvPr/>
          </p:nvSpPr>
          <p:spPr>
            <a:xfrm>
              <a:off x="11755" y="2033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公平性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6343803" y="1432189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81954" y="625571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基本</a:t>
            </a:r>
            <a:r>
              <a:rPr lang="zh-CN" sz="2410" b="1" kern="0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6599" y="3961537"/>
            <a:ext cx="7633335" cy="323215"/>
            <a:chOff x="847" y="5307"/>
            <a:chExt cx="12021" cy="509"/>
          </a:xfrm>
        </p:grpSpPr>
        <p:sp>
          <p:nvSpPr>
            <p:cNvPr id="8" name="内容占位符 2"/>
            <p:cNvSpPr>
              <a:spLocks noGrp="1"/>
            </p:cNvSpPr>
            <p:nvPr/>
          </p:nvSpPr>
          <p:spPr>
            <a:xfrm>
              <a:off x="847" y="5307"/>
              <a:ext cx="12021" cy="50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用法用量</a:t>
              </a: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温水冲服。一次</a:t>
              </a:r>
              <a:r>
                <a:rPr lang="en-US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袋，一日</a:t>
              </a:r>
              <a:r>
                <a:rPr lang="en-US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次。疗程</a:t>
              </a:r>
              <a:r>
                <a:rPr lang="en-US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14</a:t>
              </a:r>
              <a:r>
                <a:rPr lang="zh-CN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天。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 </a:t>
              </a:r>
              <a:endParaRPr lang="zh-CN" altLang="en-US" sz="18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94" y="5482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14152" y="1800395"/>
            <a:ext cx="5387340" cy="290830"/>
            <a:chOff x="859" y="6470"/>
            <a:chExt cx="8484" cy="458"/>
          </a:xfrm>
        </p:grpSpPr>
        <p:sp>
          <p:nvSpPr>
            <p:cNvPr id="11" name="内容占位符 2"/>
            <p:cNvSpPr>
              <a:spLocks noGrp="1"/>
            </p:cNvSpPr>
            <p:nvPr/>
          </p:nvSpPr>
          <p:spPr>
            <a:xfrm>
              <a:off x="859" y="6470"/>
              <a:ext cx="8484" cy="45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目前大陆地区同通用名药品的上市情况</a:t>
              </a: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en-US" sz="1800" spc="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无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 </a:t>
              </a:r>
              <a:endParaRPr lang="zh-CN" altLang="en-US" sz="18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06" y="6662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内容占位符 2"/>
          <p:cNvSpPr>
            <a:spLocks noGrp="1"/>
          </p:cNvSpPr>
          <p:nvPr/>
        </p:nvSpPr>
        <p:spPr>
          <a:xfrm>
            <a:off x="6611008" y="2224672"/>
            <a:ext cx="4945895" cy="749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Font typeface="+mj-lt"/>
              <a:buNone/>
            </a:pPr>
            <a:r>
              <a:rPr lang="en-US" altLang="zh-CN" sz="18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8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全球首个上市国家/</a:t>
            </a:r>
            <a:endParaRPr lang="en-US" altLang="zh-CN" sz="1800" b="1" spc="50" dirty="0" smtClean="0"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+mj-lt"/>
              <a:buNone/>
            </a:pPr>
            <a:r>
              <a:rPr lang="zh-CN" altLang="en-US" sz="18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地区及上市时间</a:t>
            </a:r>
            <a:r>
              <a:rPr lang="en-US" altLang="zh-CN" sz="18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endParaRPr lang="zh-CN" altLang="en-US" sz="1800" spc="50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11008" y="3432168"/>
            <a:ext cx="4945895" cy="323850"/>
            <a:chOff x="859" y="3625"/>
            <a:chExt cx="6291" cy="510"/>
          </a:xfrm>
        </p:grpSpPr>
        <p:sp>
          <p:nvSpPr>
            <p:cNvPr id="17" name="内容占位符 2"/>
            <p:cNvSpPr>
              <a:spLocks noGrp="1"/>
            </p:cNvSpPr>
            <p:nvPr/>
          </p:nvSpPr>
          <p:spPr>
            <a:xfrm>
              <a:off x="859" y="3625"/>
              <a:ext cx="6291" cy="51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参照药品建议</a:t>
              </a:r>
              <a:r>
                <a:rPr lang="en-US" altLang="zh-CN" sz="18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en-US" sz="1800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生脉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颗粒（人参方）</a:t>
              </a:r>
              <a:endParaRPr lang="zh-CN" altLang="en-US" sz="1800" spc="50" dirty="0" smtClean="0">
                <a:latin typeface="微软雅黑" panose="020B0503020204020204" charset="-122"/>
                <a:ea typeface="微软雅黑" panose="020B0503020204020204" charset="-122"/>
                <a:cs typeface="Microsoft YaHei Regular" panose="020B0503020204020204" charset="-122"/>
                <a:sym typeface="+mn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906" y="3808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14152" y="1338750"/>
            <a:ext cx="5457825" cy="323215"/>
            <a:chOff x="859" y="5016"/>
            <a:chExt cx="8595" cy="509"/>
          </a:xfrm>
        </p:grpSpPr>
        <p:sp>
          <p:nvSpPr>
            <p:cNvPr id="20" name="内容占位符 2"/>
            <p:cNvSpPr>
              <a:spLocks noGrp="1"/>
            </p:cNvSpPr>
            <p:nvPr/>
          </p:nvSpPr>
          <p:spPr>
            <a:xfrm>
              <a:off x="859" y="5016"/>
              <a:ext cx="8595" cy="50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中国大陆获批时间</a:t>
              </a: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202</a:t>
              </a:r>
              <a:r>
                <a:rPr lang="en-US" altLang="zh-CN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5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年1月</a:t>
              </a:r>
              <a:r>
                <a:rPr lang="zh-CN" altLang="en-US" sz="18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 </a:t>
              </a:r>
              <a:endParaRPr lang="zh-CN" altLang="en-US" sz="18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06" y="5222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0838" y="2220232"/>
            <a:ext cx="6968490" cy="377190"/>
            <a:chOff x="859" y="6431"/>
            <a:chExt cx="10974" cy="594"/>
          </a:xfrm>
        </p:grpSpPr>
        <p:sp>
          <p:nvSpPr>
            <p:cNvPr id="23" name="内容占位符 2"/>
            <p:cNvSpPr>
              <a:spLocks noGrp="1"/>
            </p:cNvSpPr>
            <p:nvPr/>
          </p:nvSpPr>
          <p:spPr>
            <a:xfrm>
              <a:off x="859" y="6431"/>
              <a:ext cx="10974" cy="59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注册规格</a:t>
              </a: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 </a:t>
              </a:r>
              <a:r>
                <a:rPr lang="zh-CN" altLang="en-US" sz="1800" spc="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每袋装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1</a:t>
              </a:r>
              <a:r>
                <a:rPr lang="en-US" altLang="zh-CN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5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g</a:t>
              </a:r>
              <a:r>
                <a:rPr lang="zh-CN" altLang="en-US" sz="1800" spc="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（相当于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饮片</a:t>
              </a:r>
              <a:r>
                <a:rPr lang="en-US" altLang="zh-CN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52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g</a:t>
              </a:r>
              <a:r>
                <a:rPr lang="zh-CN" altLang="en-US" sz="1800" spc="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） 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 </a:t>
              </a:r>
              <a:endParaRPr lang="zh-CN" altLang="en-US" sz="18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06" y="6604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11008" y="2976685"/>
            <a:ext cx="3530600" cy="332740"/>
            <a:chOff x="859" y="9271"/>
            <a:chExt cx="5560" cy="524"/>
          </a:xfrm>
        </p:grpSpPr>
        <p:sp>
          <p:nvSpPr>
            <p:cNvPr id="26" name="内容占位符 2"/>
            <p:cNvSpPr>
              <a:spLocks noGrp="1"/>
            </p:cNvSpPr>
            <p:nvPr/>
          </p:nvSpPr>
          <p:spPr>
            <a:xfrm>
              <a:off x="859" y="9271"/>
              <a:ext cx="5561" cy="52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是否为OTC产品</a:t>
              </a: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en-US" sz="1800" spc="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否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 </a:t>
              </a:r>
              <a:endParaRPr lang="zh-CN" altLang="en-US" sz="18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906" y="9479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内容占位符 2"/>
          <p:cNvSpPr>
            <a:spLocks noGrp="1"/>
          </p:cNvSpPr>
          <p:nvPr/>
        </p:nvSpPr>
        <p:spPr>
          <a:xfrm>
            <a:off x="128995" y="2720622"/>
            <a:ext cx="1740615" cy="44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en-US" altLang="zh-CN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功能主治</a:t>
            </a:r>
            <a:r>
              <a:rPr lang="en-US" altLang="zh-CN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endParaRPr lang="zh-CN" altLang="en-US" sz="1900" b="1" dirty="0" smtClean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43494" y="2841565"/>
            <a:ext cx="101600" cy="10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内容占位符 2"/>
          <p:cNvSpPr>
            <a:spLocks noGrp="1"/>
          </p:cNvSpPr>
          <p:nvPr/>
        </p:nvSpPr>
        <p:spPr>
          <a:xfrm>
            <a:off x="1633325" y="2647708"/>
            <a:ext cx="4710478" cy="117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Aft>
                <a:spcPts val="0"/>
              </a:spcAft>
              <a:buFont typeface="+mj-lt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益气养阴，健脾和中，清热祛湿。适用于疫病后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短期症状，气阴两虚，脾虚失运，余邪未尽证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，症见倦怠乏力、动后气短、干咳少痰、咽喉不利、胃脘痞闷、纳呆便溏，舌淡或红、少津，脉细数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8995" y="1763454"/>
            <a:ext cx="8610600" cy="327660"/>
            <a:chOff x="859" y="2600"/>
            <a:chExt cx="13560" cy="516"/>
          </a:xfrm>
        </p:grpSpPr>
        <p:sp>
          <p:nvSpPr>
            <p:cNvPr id="32" name="内容占位符 2"/>
            <p:cNvSpPr>
              <a:spLocks noGrp="1"/>
            </p:cNvSpPr>
            <p:nvPr/>
          </p:nvSpPr>
          <p:spPr>
            <a:xfrm>
              <a:off x="859" y="2600"/>
              <a:ext cx="13561" cy="516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通用名</a:t>
              </a:r>
              <a:r>
                <a:rPr lang="en-US" altLang="zh-CN" sz="18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zh-CN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益气清肺</a:t>
              </a:r>
              <a:r>
                <a:rPr lang="zh-CN" altLang="zh-CN" sz="1800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颗粒</a:t>
              </a:r>
              <a:endParaRPr lang="zh-CN" altLang="en-US" sz="1800" spc="50" dirty="0"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06" y="2781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11007" y="3897650"/>
            <a:ext cx="3994785" cy="323850"/>
            <a:chOff x="859" y="3625"/>
            <a:chExt cx="6291" cy="510"/>
          </a:xfrm>
        </p:grpSpPr>
        <p:sp>
          <p:nvSpPr>
            <p:cNvPr id="35" name="内容占位符 2"/>
            <p:cNvSpPr>
              <a:spLocks noGrp="1"/>
            </p:cNvSpPr>
            <p:nvPr/>
          </p:nvSpPr>
          <p:spPr>
            <a:xfrm>
              <a:off x="859" y="3625"/>
              <a:ext cx="6291" cy="51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药品注册分类</a:t>
              </a:r>
              <a:r>
                <a:rPr lang="en-US" altLang="zh-CN" sz="18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Microsoft YaHei Regular" panose="020B0503020204020204" charset="-122"/>
                  <a:sym typeface="+mn-ea"/>
                </a:rPr>
                <a:t>中药</a:t>
              </a:r>
              <a:r>
                <a:rPr lang="en-US" altLang="zh-CN" sz="1800" spc="50" dirty="0" smtClean="0">
                  <a:latin typeface="微软雅黑" panose="020B0503020204020204" charset="-122"/>
                  <a:ea typeface="微软雅黑" panose="020B0503020204020204" charset="-122"/>
                  <a:cs typeface="Microsoft YaHei Regular" panose="020B0503020204020204" charset="-122"/>
                  <a:sym typeface="+mn-ea"/>
                </a:rPr>
                <a:t>3.2</a:t>
              </a:r>
              <a:r>
                <a:rPr lang="zh-CN" altLang="en-US" sz="1800" spc="50" dirty="0" smtClean="0">
                  <a:latin typeface="微软雅黑" panose="020B0503020204020204" charset="-122"/>
                  <a:ea typeface="微软雅黑" panose="020B0503020204020204" charset="-122"/>
                  <a:cs typeface="Microsoft YaHei Regular" panose="020B0503020204020204" charset="-122"/>
                  <a:sym typeface="+mn-ea"/>
                </a:rPr>
                <a:t>类新药*</a:t>
              </a:r>
              <a:endParaRPr lang="zh-CN" altLang="en-US" sz="1800" spc="50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Microsoft YaHei Regular" panose="020B0503020204020204" charset="-122"/>
                <a:sym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906" y="3824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0919" y="1319650"/>
            <a:ext cx="8611235" cy="327660"/>
            <a:chOff x="859" y="2600"/>
            <a:chExt cx="13561" cy="516"/>
          </a:xfrm>
        </p:grpSpPr>
        <p:sp>
          <p:nvSpPr>
            <p:cNvPr id="38" name="内容占位符 2"/>
            <p:cNvSpPr>
              <a:spLocks noGrp="1"/>
            </p:cNvSpPr>
            <p:nvPr/>
          </p:nvSpPr>
          <p:spPr>
            <a:xfrm>
              <a:off x="859" y="2600"/>
              <a:ext cx="13561" cy="516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8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8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申报目录类别</a:t>
              </a:r>
              <a:r>
                <a:rPr lang="en-US" altLang="zh-CN" sz="18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基本医</a:t>
              </a:r>
              <a:r>
                <a:rPr lang="zh-CN" altLang="en-US" sz="1800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保目录</a:t>
              </a:r>
              <a:endParaRPr lang="zh-CN" altLang="en-US" sz="1800" spc="50" dirty="0"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880" y="2781"/>
              <a:ext cx="160" cy="160"/>
            </a:xfrm>
            <a:prstGeom prst="ellipse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6715" y="5323205"/>
          <a:ext cx="11256645" cy="1238250"/>
        </p:xfrm>
        <a:graphic>
          <a:graphicData uri="http://schemas.openxmlformats.org/drawingml/2006/table">
            <a:tbl>
              <a:tblPr/>
              <a:tblGrid>
                <a:gridCol w="4848860"/>
                <a:gridCol w="2460625"/>
                <a:gridCol w="2235835"/>
                <a:gridCol w="1711325"/>
              </a:tblGrid>
              <a:tr h="206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相关专利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申请号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核心专利权期限届满日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专利类型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一种感染性疾病康复用的中药组合物及其用途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CN202110551216.7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2041-05-20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授权发明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清金益气颗粒指纹图谱建立方法及其成分含量测定方法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CN202210790925.5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2042-07-05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授权发明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清金益气颗粒中化学成分含量的测定方法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CN202210790924.0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2042-07-05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授权发明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一种清金益气组合物的检测方法及其指纹图谱构建方法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CN202210132642.1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2042-02-14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授权发明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一种中药组合物在制备改善气道重塑药物中的应用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CN202310768289.0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2043-06-27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授权发明</a:t>
                      </a:r>
                    </a:p>
                  </a:txBody>
                  <a:tcPr marL="2936" marR="2936" marT="2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椭圆 41"/>
          <p:cNvSpPr/>
          <p:nvPr/>
        </p:nvSpPr>
        <p:spPr>
          <a:xfrm>
            <a:off x="6647101" y="2335979"/>
            <a:ext cx="101600" cy="10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225518" y="2388633"/>
            <a:ext cx="2598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</a:t>
            </a:r>
            <a:r>
              <a:rPr lang="en-US" altLang="zh-CN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｜</a:t>
            </a:r>
            <a:r>
              <a:rPr lang="zh-CN" altLang="en-US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</a:t>
            </a:r>
            <a:r>
              <a:rPr lang="en-US" altLang="zh-CN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年1月</a:t>
            </a:r>
            <a:endParaRPr lang="zh-CN" altLang="en-US" spc="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内容占位符 2"/>
          <p:cNvSpPr>
            <a:spLocks noGrp="1"/>
          </p:cNvSpPr>
          <p:nvPr/>
        </p:nvSpPr>
        <p:spPr>
          <a:xfrm>
            <a:off x="120860" y="4916609"/>
            <a:ext cx="1740615" cy="44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en-US" altLang="zh-CN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900" b="1" spc="50" dirty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相关</a:t>
            </a:r>
            <a:r>
              <a:rPr lang="zh-CN" altLang="en-US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专利</a:t>
            </a:r>
            <a:r>
              <a:rPr lang="en-US" altLang="zh-CN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endParaRPr lang="zh-CN" altLang="en-US" sz="1900" b="1" dirty="0" smtClean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19031" y="5009430"/>
            <a:ext cx="101600" cy="10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925" y="6585585"/>
            <a:ext cx="970026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3.2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类中药是指“其他来源于古代经典名方的中药复方制剂”，益气清肺颗粒属于中药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3.2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类中的基于古代经典名方加减化裁的中药复方制剂。</a:t>
            </a:r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110489" y="4420235"/>
            <a:ext cx="11961487" cy="44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en-US" altLang="zh-CN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对比优势</a:t>
            </a:r>
            <a:r>
              <a:rPr lang="en-US" altLang="zh-CN" sz="19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益气清肺颗粒在生脉散和平胃散基础上优化升级，组方不仅具备合理性，对疫病后短期症状改善更优于二者原方。</a:t>
            </a:r>
            <a:endParaRPr lang="zh-CN" altLang="en-US" sz="1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  <a:p>
            <a:pPr marL="0" indent="0" algn="l">
              <a:buFont typeface="+mj-lt"/>
              <a:buNone/>
            </a:pPr>
            <a:endParaRPr lang="zh-CN" altLang="en-US" sz="1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33636" y="4547785"/>
            <a:ext cx="101600" cy="10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6343803" y="1432189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52136" y="581441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基本</a:t>
            </a:r>
            <a:r>
              <a:rPr lang="zh-CN" sz="2410" b="1" kern="0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2" name="内容占位符 2"/>
          <p:cNvSpPr>
            <a:spLocks noGrp="1"/>
          </p:cNvSpPr>
          <p:nvPr/>
        </p:nvSpPr>
        <p:spPr>
          <a:xfrm>
            <a:off x="628015" y="1160145"/>
            <a:ext cx="4166235" cy="38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en-US" altLang="zh-CN" sz="1900" b="1" spc="50" dirty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9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疾病基本情况</a:t>
            </a:r>
            <a:r>
              <a:rPr lang="en-US" altLang="zh-CN" sz="1900" b="1" spc="50" dirty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endParaRPr lang="zh-CN" altLang="en-US" sz="1800" b="1" dirty="0" smtClean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28015" y="1283950"/>
            <a:ext cx="101600" cy="101600"/>
          </a:xfrm>
          <a:prstGeom prst="ellipse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60960" y="4257675"/>
            <a:ext cx="5920740" cy="1115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呼吸系统感染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后气阴两虚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证：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疫病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进展过程中，热邪既迫津外泄致阴液枯涸（灼津为阴伤之本），又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因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壮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火食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气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耗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伤肺脾之气（亢热耗气为气虚之源）。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恢复期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虽邪气渐退，正气未复，气阴耗伤，形成以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乏力、口干、汗出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</a:rPr>
              <a:t>、咳嗽、心悸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、纳差、舌红少苔或舌淡苔剥、脉细弱或细数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为典型表现的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气阴两虚状态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历代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医家认为疫病后气阴未复，余邪未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尽，治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</a:rPr>
              <a:t>益气养阴，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扶正祛邪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为主。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820" y="1459865"/>
            <a:ext cx="6024245" cy="2721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48" y="1607534"/>
            <a:ext cx="5542021" cy="257433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052820" y="4267835"/>
            <a:ext cx="6081395" cy="1073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system-ui"/>
                <a:ea typeface="微软雅黑" panose="020B0503020204020204" charset="-122"/>
              </a:rPr>
              <a:t>疫病</a:t>
            </a:r>
            <a:r>
              <a:rPr lang="zh-CN" altLang="en-US" sz="1400" b="1" dirty="0" smtClean="0">
                <a:latin typeface="system-ui"/>
                <a:ea typeface="微软雅黑" panose="020B0503020204020204" charset="-122"/>
              </a:rPr>
              <a:t>感染后遗症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各器官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系统，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潜在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机制包括与病毒特异性作用相关的病理生理变化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、感染引起的</a:t>
            </a:r>
            <a:r>
              <a:rPr kumimoji="1" lang="zh-CN" altLang="en-US" sz="1400" b="1" dirty="0" smtClean="0"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免疫</a:t>
            </a:r>
            <a:r>
              <a:rPr kumimoji="1" lang="zh-CN" altLang="en-US" sz="1400" b="1" dirty="0"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功能受损</a:t>
            </a:r>
            <a:r>
              <a:rPr kumimoji="1" lang="zh-CN" altLang="en-US" sz="1400" b="1" dirty="0" smtClean="0"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，免疫失调，代谢紊乱，炎症反应等。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048375" y="1479550"/>
            <a:ext cx="6086475" cy="27051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60" y="5641340"/>
            <a:ext cx="5920740" cy="1205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52820" y="5640705"/>
            <a:ext cx="6082030" cy="1206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23940" y="5613400"/>
            <a:ext cx="5830570" cy="13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西医治疗</a:t>
            </a:r>
            <a:r>
              <a:rPr lang="zh-CN" altLang="en-US" sz="11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疫病感染后遗症存在困境：</a:t>
            </a:r>
            <a:endParaRPr lang="en-US" altLang="zh-CN" sz="11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针对</a:t>
            </a: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病原的治疗（抗病毒药物或疫苗研发）存在严重</a:t>
            </a: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滞后；</a:t>
            </a:r>
            <a:endParaRPr lang="en-US" altLang="zh-CN" sz="1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</a:t>
            </a: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少数呼吸道病毒有特异性的抗病毒药物</a:t>
            </a: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1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</a:t>
            </a: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有抗病毒药物不能覆盖新的病原体，大部分病毒性肺炎缺乏特异性抗病毒药物，只能采用针对性支持疗法</a:t>
            </a: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1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</a:t>
            </a:r>
            <a:r>
              <a:rPr lang="zh-CN" altLang="en-US" sz="11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耐药率升高、药物不良反应</a:t>
            </a: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、病毒变异迅速等问题，临床可选药物缺乏</a:t>
            </a:r>
            <a:r>
              <a:rPr lang="zh-CN" altLang="en-US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1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+mj-ea"/>
              <a:buAutoNum type="circleNumDbPlain"/>
            </a:pPr>
            <a:r>
              <a:rPr lang="zh-CN" altLang="zh-CN" sz="1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疫病</a:t>
            </a:r>
            <a:r>
              <a:rPr lang="zh-CN" alt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恢复期的后遗症往往</a:t>
            </a:r>
            <a:r>
              <a:rPr lang="zh-CN" altLang="zh-CN" sz="11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只能对症支持治疗</a:t>
            </a:r>
            <a:r>
              <a:rPr lang="zh-CN" alt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，干预手段匮乏，</a:t>
            </a:r>
            <a:r>
              <a:rPr lang="zh-CN" altLang="zh-CN" sz="11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疗效一般</a:t>
            </a:r>
            <a:r>
              <a:rPr lang="zh-CN" altLang="zh-CN" sz="11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11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960" y="5689600"/>
            <a:ext cx="5760085" cy="8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中医药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在疫病治疗中具有独特优势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，如“三药三方”是中医药在抗疫过程中筛选出的有效药物和方剂，应用于急性期感染。而在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疫病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恢复期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，现有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治疗药物少，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疫病恢复期患者的用药需求，暂未被满足。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益气清肺颗粒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-120"/>
              </a:rPr>
              <a:t>是疫情期间三方三药的延续，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适用于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疫病后短期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症状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150" y="5365750"/>
            <a:ext cx="12077065" cy="2768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solidFill>
              <a:schemeClr val="accent3">
                <a:lumMod val="75000"/>
              </a:schemeClr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4217670" y="5337175"/>
            <a:ext cx="4166235" cy="32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en-US" altLang="zh-CN" sz="1800" b="1" spc="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弥补未满足的治疗需求情况</a:t>
            </a:r>
            <a:r>
              <a:rPr lang="en-US" altLang="zh-CN" sz="1800" b="1" spc="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endParaRPr lang="en-US" altLang="zh-CN" sz="1800" b="1" spc="5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40" name="PA-矩形 79"/>
          <p:cNvSpPr/>
          <p:nvPr>
            <p:custDataLst>
              <p:tags r:id="rId1"/>
            </p:custDataLst>
          </p:nvPr>
        </p:nvSpPr>
        <p:spPr>
          <a:xfrm>
            <a:off x="233045" y="6670040"/>
            <a:ext cx="3241675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i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WHO. https://covid19.who.int/;</a:t>
            </a:r>
            <a:r>
              <a:rPr lang="zh-CN" altLang="en-US" sz="800" i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800" i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Immunity. 2020; Lancet. 2020</a:t>
            </a:r>
            <a:endParaRPr lang="zh-CN" altLang="en-US" sz="800" i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26060" y="6531610"/>
            <a:ext cx="4345940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800" i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Lancet Infect Dis. 2024 Mar;24(3):239-255.</a:t>
            </a:r>
            <a:r>
              <a:rPr lang="zh-CN" altLang="en-US" sz="800" i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</a:t>
            </a:r>
            <a:r>
              <a:rPr lang="en-GB" altLang="zh-CN" sz="800" i="1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EClinicalMedicine</a:t>
            </a:r>
            <a:r>
              <a:rPr lang="en-GB" altLang="zh-CN" sz="800" i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. 2023 Oct 6;65:102251.  </a:t>
            </a:r>
            <a:endParaRPr lang="zh-CN" altLang="en-US" sz="800" i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325" y="1479550"/>
            <a:ext cx="5895340" cy="2689225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212590" y="5440025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299527" y="593408"/>
            <a:ext cx="3764103" cy="463204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</a:rPr>
              <a:t>有效</a:t>
            </a:r>
            <a:r>
              <a:rPr 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性</a:t>
            </a:r>
            <a:r>
              <a:rPr lang="en-US" alt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</a:rPr>
              <a:t>临床试验设计</a:t>
            </a:r>
            <a:endParaRPr lang="zh-CN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101" name="同侧圆角矩形 100"/>
          <p:cNvSpPr/>
          <p:nvPr/>
        </p:nvSpPr>
        <p:spPr>
          <a:xfrm>
            <a:off x="1162050" y="2090249"/>
            <a:ext cx="1372496" cy="365760"/>
          </a:xfrm>
          <a:prstGeom prst="round2SameRect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P-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研究人群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2" name="同侧圆角矩形 101"/>
          <p:cNvSpPr/>
          <p:nvPr/>
        </p:nvSpPr>
        <p:spPr>
          <a:xfrm>
            <a:off x="1162051" y="3029779"/>
            <a:ext cx="1372496" cy="365760"/>
          </a:xfrm>
          <a:prstGeom prst="round2SameRect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I-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干预措施</a:t>
            </a:r>
          </a:p>
        </p:txBody>
      </p:sp>
      <p:sp>
        <p:nvSpPr>
          <p:cNvPr id="103" name="圆角矩形 102"/>
          <p:cNvSpPr/>
          <p:nvPr/>
        </p:nvSpPr>
        <p:spPr>
          <a:xfrm>
            <a:off x="1162050" y="4011372"/>
            <a:ext cx="1372496" cy="365760"/>
          </a:xfrm>
          <a:prstGeom prst="roundRect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C-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对照措施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110615" y="2533901"/>
            <a:ext cx="7733841" cy="32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10000"/>
              </a:lnSpc>
              <a:buFont typeface="Wingdings" panose="05000000000000000000" charset="0"/>
              <a:buNone/>
              <a:defRPr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样本量为</a:t>
            </a:r>
            <a:r>
              <a:rPr lang="en-US" altLang="zh-CN" sz="1400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336</a:t>
            </a:r>
            <a:r>
              <a:rPr lang="zh-CN" altLang="en-US" sz="1400" kern="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例。用药疗程：</a:t>
            </a:r>
            <a:r>
              <a:rPr lang="en-US" altLang="zh-CN" sz="1400" kern="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14</a:t>
            </a:r>
            <a:r>
              <a:rPr lang="zh-CN" altLang="en-US" sz="1400" kern="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天。</a:t>
            </a:r>
            <a:endParaRPr lang="zh-CN" altLang="en-US" sz="1400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5" name="同侧圆角矩形 14"/>
          <p:cNvSpPr/>
          <p:nvPr/>
        </p:nvSpPr>
        <p:spPr>
          <a:xfrm>
            <a:off x="1147593" y="5010404"/>
            <a:ext cx="1386953" cy="365760"/>
          </a:xfrm>
          <a:prstGeom prst="round2SameRect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O-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主要终点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142038" y="3500894"/>
            <a:ext cx="6425409" cy="32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10000"/>
              </a:lnSpc>
              <a:buFont typeface="Wingdings" panose="05000000000000000000" charset="0"/>
              <a:buNone/>
              <a:defRPr/>
            </a:pPr>
            <a:r>
              <a:rPr lang="zh-CN" altLang="en-US" sz="1400" b="1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试验组</a:t>
            </a:r>
            <a:r>
              <a:rPr lang="zh-CN" altLang="en-US" sz="1400" b="1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：</a:t>
            </a:r>
            <a:r>
              <a:rPr lang="zh-CN" altLang="en-US" sz="1400" kern="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清金益气颗粒</a:t>
            </a:r>
            <a:r>
              <a:rPr lang="zh-CN" altLang="en-US" sz="1400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，温水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冲服，15g/袋，1袋/次，2次/日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试验组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168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例。</a:t>
            </a:r>
            <a:endParaRPr lang="zh-CN" altLang="en-US" sz="1400" kern="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162050" y="4514850"/>
            <a:ext cx="7624445" cy="327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10000"/>
              </a:lnSpc>
              <a:buFont typeface="Wingdings" panose="05000000000000000000" charset="0"/>
              <a:buNone/>
              <a:defRPr/>
            </a:pPr>
            <a:r>
              <a:rPr lang="zh-CN" altLang="en-US" sz="1400" b="1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对照组：</a:t>
            </a:r>
            <a:r>
              <a:rPr lang="zh-CN" altLang="en-US" sz="1400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安慰剂（清金益气颗粒低剂量药物），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温水冲服，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袋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次，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次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日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。对照组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168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例。</a:t>
            </a:r>
            <a:endParaRPr lang="zh-CN" altLang="en-US" sz="1400" kern="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092027" y="5471385"/>
            <a:ext cx="969947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主要指标：</a:t>
            </a:r>
            <a:r>
              <a:rPr lang="zh-CN" altLang="en-US" sz="1400" kern="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主</a:t>
            </a:r>
            <a:r>
              <a:rPr lang="zh-CN" altLang="en-US" sz="1400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症消失率（主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症包括：干咳少痰、乏力、气短、胃脘痞闷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）。</a:t>
            </a:r>
            <a:endParaRPr lang="en-US" altLang="zh-CN" sz="1400" kern="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171450" indent="-17145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次要</a:t>
            </a:r>
            <a:r>
              <a:rPr lang="zh-CN" altLang="en-US" sz="1400" b="1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指标：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乏力改善程度（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Borg CR10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）、中医证候疗效、单项症状消失率、运动耐量改善程度（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6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分钟步行试验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），咳嗽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改善程度（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CET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）、气短改善程度（</a:t>
            </a:r>
            <a:r>
              <a:rPr lang="en-US" altLang="zh-CN" sz="1400" kern="0" dirty="0" err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mMRC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）。</a:t>
            </a:r>
            <a:endParaRPr lang="zh-CN" altLang="en-US" sz="1400" kern="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309681"/>
            <a:ext cx="121862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0" algn="ctr" fontAlgn="auto"/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清金益气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颗粒有效性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及安全性的多中心、随机、双盲、平行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对照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三期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临床试验</a:t>
            </a:r>
            <a:endParaRPr lang="zh-CN" altLang="zh-CN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138" y="1707883"/>
            <a:ext cx="7303281" cy="18466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hangingPunct="0"/>
            <a:r>
              <a:rPr kumimoji="0" lang="zh-CN" altLang="en-US" sz="120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*注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：“清金益气颗粒”在上市许可注册审评期间，经国家药典委通用名核准后，命名为“益气清肺颗粒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”。</a:t>
            </a:r>
            <a:endParaRPr kumimoji="0" lang="zh-CN" altLang="en-US" sz="12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74512" y="1702674"/>
            <a:ext cx="1119238" cy="423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06" name="同侧圆角矩形 105"/>
          <p:cNvSpPr/>
          <p:nvPr/>
        </p:nvSpPr>
        <p:spPr>
          <a:xfrm>
            <a:off x="1217889" y="1702894"/>
            <a:ext cx="4159868" cy="448129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71955" y="511342"/>
            <a:ext cx="3516917" cy="463204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</a:rPr>
              <a:t>有效</a:t>
            </a:r>
            <a:r>
              <a:rPr 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性</a:t>
            </a:r>
            <a:r>
              <a:rPr lang="en-US" alt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</a:rPr>
              <a:t>临床试验结果</a:t>
            </a:r>
            <a:endParaRPr lang="zh-CN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373" y="1726904"/>
            <a:ext cx="6029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zh-CN" altLang="en-US" sz="2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主要</a:t>
            </a: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指标 </a:t>
            </a:r>
            <a:r>
              <a:rPr lang="en-US" altLang="zh-CN" sz="20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主</a:t>
            </a: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症消失率</a:t>
            </a:r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（干咳少痰、乏力、气短、胃脘痞闷）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74376" y="2237514"/>
            <a:ext cx="519053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基于疗法策略及假想策略，清金益气颗粒组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用药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的主症消失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率均显著优于对照组，分别高于对照组</a:t>
            </a: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38.09%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*和</a:t>
            </a: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37.5%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*。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09034" y="6134156"/>
            <a:ext cx="6007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defRPr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患者入组时的主症全部消失，主症评分总和为</a:t>
            </a:r>
            <a:r>
              <a:rPr lang="en-US" altLang="zh-CN" sz="1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，且维持</a:t>
            </a:r>
            <a:r>
              <a:rPr lang="en-US" altLang="zh-CN" sz="1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24h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以上，定义为主症消失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。主症消失率</a:t>
            </a:r>
            <a:r>
              <a:rPr lang="en-US" altLang="zh-CN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主症消失例数</a:t>
            </a:r>
            <a:r>
              <a:rPr lang="en-US" altLang="zh-CN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主症总例数*</a:t>
            </a:r>
            <a:r>
              <a:rPr lang="en-US" altLang="zh-CN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100%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</p:txBody>
      </p:sp>
      <p:sp>
        <p:nvSpPr>
          <p:cNvPr id="109" name="同侧圆角矩形 108"/>
          <p:cNvSpPr/>
          <p:nvPr/>
        </p:nvSpPr>
        <p:spPr>
          <a:xfrm>
            <a:off x="6543845" y="4383613"/>
            <a:ext cx="1720048" cy="322177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548177" y="4375976"/>
            <a:ext cx="2064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4-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乏力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改善程度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6535962" y="4701930"/>
            <a:ext cx="55083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，清金益气颗粒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1200" b="1" dirty="0">
                <a:latin typeface="Arial" panose="020B0604020202020204" pitchFamily="34" charset="0"/>
                <a:ea typeface="微软雅黑" panose="020B0503020204020204" charset="-122"/>
              </a:rPr>
              <a:t>Borg CR10 自觉疲劳量表</a:t>
            </a:r>
            <a:r>
              <a:rPr lang="zh-CN" altLang="en-US" sz="1200" b="1" dirty="0" smtClean="0">
                <a:latin typeface="Arial" panose="020B0604020202020204" pitchFamily="34" charset="0"/>
                <a:ea typeface="微软雅黑" panose="020B0503020204020204" charset="-122"/>
              </a:rPr>
              <a:t>评分</a:t>
            </a:r>
            <a:r>
              <a:rPr lang="zh-CN" altLang="en-US" sz="1200" dirty="0" smtClean="0">
                <a:latin typeface="Arial" panose="020B0604020202020204" pitchFamily="34" charset="0"/>
                <a:ea typeface="微软雅黑" panose="020B0503020204020204" charset="-122"/>
              </a:rPr>
              <a:t>变化率</a:t>
            </a:r>
            <a:r>
              <a:rPr lang="zh-CN" altLang="en-US" sz="1200" b="1" dirty="0" smtClean="0">
                <a:latin typeface="Arial" panose="020B0604020202020204" pitchFamily="34" charset="0"/>
                <a:ea typeface="微软雅黑" panose="020B0503020204020204" charset="-122"/>
              </a:rPr>
              <a:t>高于</a:t>
            </a:r>
            <a:r>
              <a:rPr lang="zh-CN" altLang="en-US" sz="1200" dirty="0" smtClean="0">
                <a:latin typeface="Arial" panose="020B0604020202020204" pitchFamily="34" charset="0"/>
                <a:ea typeface="微软雅黑" panose="020B0503020204020204" charset="-122"/>
              </a:rPr>
              <a:t>对照组</a:t>
            </a: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13.65%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，乏力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改善程度优于对照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组。</a:t>
            </a:r>
            <a:r>
              <a:rPr lang="zh-CN" altLang="zh-CN" sz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（P&lt;</a:t>
            </a:r>
            <a:r>
              <a:rPr lang="zh-CN" altLang="zh-CN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0.0001</a:t>
            </a:r>
            <a:r>
              <a:rPr lang="zh-CN" altLang="zh-CN" sz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6539750" y="3861373"/>
            <a:ext cx="55083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天，清金益气颗粒组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中医证候有效率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分别为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79.17%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94.05%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。分别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高于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对照组</a:t>
            </a: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14.88%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13.09%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**。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（*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P=0.01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，**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P=0.0001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同侧圆角矩形 115"/>
          <p:cNvSpPr/>
          <p:nvPr/>
        </p:nvSpPr>
        <p:spPr>
          <a:xfrm>
            <a:off x="6577221" y="1695091"/>
            <a:ext cx="1720048" cy="345945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554432" y="1682127"/>
            <a:ext cx="2064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1-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中医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证候疗效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6567902" y="2031596"/>
            <a:ext cx="55083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天，试验组在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中医证候主症*（干咳少痰、乏力、气短、胃脘痞闷）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次症**（口渴、咽干、纳呆、便溏、手足心热、自汗、盗汗）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各单项症状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消失率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上，均优于对照组。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高于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对照组</a:t>
            </a: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8.93%-27.97%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（*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0.0001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，**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P&lt;0.05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同侧圆角矩形 118"/>
          <p:cNvSpPr/>
          <p:nvPr/>
        </p:nvSpPr>
        <p:spPr>
          <a:xfrm>
            <a:off x="6560363" y="5213798"/>
            <a:ext cx="1720048" cy="359324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524114" y="5229791"/>
            <a:ext cx="20644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altLang="zh-CN" sz="14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5-</a:t>
            </a:r>
            <a:r>
              <a:rPr lang="zh-CN" altLang="en-US" sz="14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运动耐量</a:t>
            </a:r>
            <a:r>
              <a:rPr lang="zh-CN" altLang="en-US" sz="1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改善</a:t>
            </a:r>
            <a:r>
              <a:rPr lang="zh-CN" altLang="en-US" sz="14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程度</a:t>
            </a:r>
            <a:endParaRPr lang="zh-CN" altLang="en-US" sz="1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6555602" y="5557356"/>
            <a:ext cx="54908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天，清金益气颗粒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  <a:r>
              <a:rPr lang="zh-CN" altLang="zh-CN" sz="1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6分钟步行距离</a:t>
            </a:r>
            <a:r>
              <a:rPr lang="zh-CN" altLang="zh-CN" sz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变化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率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高于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对照组</a:t>
            </a:r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13%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试验组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运动耐量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改善程度上优于对照组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zh-CN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（P&lt;0.0001</a:t>
            </a:r>
            <a:r>
              <a:rPr lang="zh-CN" altLang="zh-CN" sz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6555602" y="6355526"/>
            <a:ext cx="55206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清金益气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颗粒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组治疗前后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咳嗽 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CET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评分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变化率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高于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对照组</a:t>
            </a:r>
            <a:r>
              <a:rPr lang="en-US" altLang="zh-CN" sz="1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10.43%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，试验组咳嗽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改善程度上优于对照组。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P=0.0003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557956" y="3044834"/>
            <a:ext cx="55083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天，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清金益气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颗粒组治疗前后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改良呼吸困难指数量表 </a:t>
            </a:r>
            <a:r>
              <a:rPr lang="en-US" altLang="zh-CN" sz="1200" b="1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mMRC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评分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变化率</a:t>
            </a:r>
            <a:r>
              <a:rPr lang="zh-CN" altLang="en-US" sz="1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高于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对照组</a:t>
            </a:r>
            <a:r>
              <a:rPr lang="en-US" altLang="zh-CN" sz="1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26.8%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，试验组气短改善程度优于对照组。（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P&lt;0.0001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3698" y="1060013"/>
            <a:ext cx="10778669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三期结果：清金益气颗粒主要指标（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干咳少痰、乏力、气短、胃脘痞闷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）和次要指标均优于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对照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组。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圆角矩形 127"/>
          <p:cNvSpPr/>
          <p:nvPr/>
        </p:nvSpPr>
        <p:spPr>
          <a:xfrm>
            <a:off x="5558316" y="3387418"/>
            <a:ext cx="479787" cy="15891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5594367" y="3520293"/>
            <a:ext cx="498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次要指标</a:t>
            </a:r>
            <a:endParaRPr lang="zh-CN" altLang="en-US" sz="20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6117466" y="1937435"/>
            <a:ext cx="374748" cy="4418091"/>
          </a:xfrm>
          <a:prstGeom prst="leftBrac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aphicFrame>
        <p:nvGraphicFramePr>
          <p:cNvPr id="37" name="图表 36"/>
          <p:cNvGraphicFramePr/>
          <p:nvPr/>
        </p:nvGraphicFramePr>
        <p:xfrm>
          <a:off x="155661" y="3447189"/>
          <a:ext cx="2705114" cy="239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图表 37"/>
          <p:cNvGraphicFramePr/>
          <p:nvPr/>
        </p:nvGraphicFramePr>
        <p:xfrm>
          <a:off x="2869830" y="3429322"/>
          <a:ext cx="2607397" cy="241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3" name="同侧圆角矩形 112"/>
          <p:cNvSpPr/>
          <p:nvPr/>
        </p:nvSpPr>
        <p:spPr>
          <a:xfrm>
            <a:off x="6563291" y="3550824"/>
            <a:ext cx="1720048" cy="336887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563128" y="3549227"/>
            <a:ext cx="2064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3-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中医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证候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疗效</a:t>
            </a: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2" name="同侧圆角矩形 121"/>
          <p:cNvSpPr/>
          <p:nvPr/>
        </p:nvSpPr>
        <p:spPr>
          <a:xfrm>
            <a:off x="6555602" y="6057301"/>
            <a:ext cx="1720048" cy="333213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542667" y="6060251"/>
            <a:ext cx="2064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6-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咳嗽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改善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程度</a:t>
            </a: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5" name="同侧圆角矩形 124"/>
          <p:cNvSpPr/>
          <p:nvPr/>
        </p:nvSpPr>
        <p:spPr>
          <a:xfrm>
            <a:off x="6557957" y="2718560"/>
            <a:ext cx="1720048" cy="342041"/>
          </a:xfrm>
          <a:prstGeom prst="round2SameRect">
            <a:avLst/>
          </a:prstGeom>
          <a:solidFill>
            <a:srgbClr val="1A549E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572181" y="2718630"/>
            <a:ext cx="2064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2-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气短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改善</a:t>
            </a: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程度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7889" y="5756268"/>
            <a:ext cx="7569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*</a:t>
            </a:r>
            <a:r>
              <a:rPr lang="zh-CN" altLang="zh-CN" sz="9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</a:t>
            </a:r>
            <a:r>
              <a:rPr lang="zh-CN" altLang="zh-CN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&lt;0.0001</a:t>
            </a:r>
            <a:endParaRPr lang="zh-CN" altLang="en-US" sz="900" dirty="0"/>
          </a:p>
        </p:txBody>
      </p:sp>
      <p:sp>
        <p:nvSpPr>
          <p:cNvPr id="39" name="矩形 38"/>
          <p:cNvSpPr/>
          <p:nvPr/>
        </p:nvSpPr>
        <p:spPr>
          <a:xfrm>
            <a:off x="3905260" y="5756268"/>
            <a:ext cx="809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**</a:t>
            </a:r>
            <a:r>
              <a:rPr lang="zh-CN" altLang="zh-CN" sz="9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</a:t>
            </a:r>
            <a:r>
              <a:rPr lang="zh-CN" altLang="zh-CN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&lt;0.0001</a:t>
            </a:r>
            <a:endParaRPr lang="zh-CN" altLang="en-US" sz="900" dirty="0"/>
          </a:p>
        </p:txBody>
      </p:sp>
      <p:sp>
        <p:nvSpPr>
          <p:cNvPr id="40" name="文本框 39"/>
          <p:cNvSpPr txBox="1"/>
          <p:nvPr/>
        </p:nvSpPr>
        <p:spPr>
          <a:xfrm>
            <a:off x="1303698" y="1437932"/>
            <a:ext cx="7303281" cy="18466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hangingPunct="0"/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*注：“清金益气颗粒”在上市许可注册审评期间，经国家药典委通用名核准后，命名为“益气清肺颗粒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”。</a:t>
            </a:r>
            <a:endParaRPr kumimoji="0" lang="zh-CN" altLang="en-US" sz="12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299527" y="593408"/>
            <a:ext cx="5897978" cy="463204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</a:rPr>
              <a:t>有效</a:t>
            </a:r>
            <a:r>
              <a:rPr 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性</a:t>
            </a:r>
            <a:r>
              <a:rPr lang="en-US" alt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</a:rPr>
              <a:t>组方合理性</a:t>
            </a:r>
            <a:endParaRPr lang="zh-CN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103" name="任意多边形 102"/>
          <p:cNvSpPr/>
          <p:nvPr/>
        </p:nvSpPr>
        <p:spPr>
          <a:xfrm>
            <a:off x="4627209" y="3743540"/>
            <a:ext cx="330835" cy="389890"/>
          </a:xfrm>
          <a:custGeom>
            <a:avLst/>
            <a:gdLst>
              <a:gd name="connsiteX0" fmla="*/ 311 w 521"/>
              <a:gd name="connsiteY0" fmla="*/ 0 h 614"/>
              <a:gd name="connsiteX1" fmla="*/ 521 w 521"/>
              <a:gd name="connsiteY1" fmla="*/ 0 h 614"/>
              <a:gd name="connsiteX2" fmla="*/ 182 w 521"/>
              <a:gd name="connsiteY2" fmla="*/ 614 h 614"/>
              <a:gd name="connsiteX3" fmla="*/ 0 w 521"/>
              <a:gd name="connsiteY3" fmla="*/ 614 h 614"/>
              <a:gd name="connsiteX4" fmla="*/ 311 w 521"/>
              <a:gd name="connsiteY4" fmla="*/ 0 h 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" h="614">
                <a:moveTo>
                  <a:pt x="311" y="0"/>
                </a:moveTo>
                <a:lnTo>
                  <a:pt x="521" y="0"/>
                </a:lnTo>
                <a:lnTo>
                  <a:pt x="182" y="614"/>
                </a:lnTo>
                <a:lnTo>
                  <a:pt x="0" y="614"/>
                </a:lnTo>
                <a:lnTo>
                  <a:pt x="311" y="0"/>
                </a:ln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56984" y="3323467"/>
            <a:ext cx="10869930" cy="3465830"/>
            <a:chOff x="623" y="5326"/>
            <a:chExt cx="17118" cy="5458"/>
          </a:xfrm>
        </p:grpSpPr>
        <p:sp>
          <p:nvSpPr>
            <p:cNvPr id="111" name="矩形 110"/>
            <p:cNvSpPr/>
            <p:nvPr/>
          </p:nvSpPr>
          <p:spPr>
            <a:xfrm>
              <a:off x="6493" y="6387"/>
              <a:ext cx="3881" cy="1246"/>
            </a:xfrm>
            <a:prstGeom prst="rect">
              <a:avLst/>
            </a:prstGeom>
            <a:noFill/>
            <a:ln w="12700" cap="flat" cmpd="sng" algn="ctr">
              <a:solidFill>
                <a:srgbClr val="A5A5A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6493" y="7746"/>
              <a:ext cx="3881" cy="1246"/>
            </a:xfrm>
            <a:prstGeom prst="rect">
              <a:avLst/>
            </a:prstGeom>
            <a:noFill/>
            <a:ln w="12700" cap="flat" cmpd="sng" algn="ctr">
              <a:solidFill>
                <a:srgbClr val="A5A5A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6992" y="5933"/>
              <a:ext cx="3057" cy="391"/>
            </a:xfrm>
            <a:prstGeom prst="rect">
              <a:avLst/>
            </a:prstGeom>
            <a:noFill/>
            <a:ln w="12700" cap="flat" cmpd="sng" algn="ctr">
              <a:solidFill>
                <a:srgbClr val="A5A5A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0374" y="6886"/>
              <a:ext cx="228" cy="0"/>
            </a:xfrm>
            <a:prstGeom prst="line">
              <a:avLst/>
            </a:prstGeom>
            <a:noFill/>
            <a:ln w="12700" cap="flat" cmpd="sng" algn="ctr">
              <a:solidFill>
                <a:srgbClr val="A5A5A5"/>
              </a:solidFill>
              <a:prstDash val="sysDot"/>
              <a:miter lim="800000"/>
            </a:ln>
            <a:effectLst/>
          </p:spPr>
        </p:cxnSp>
        <p:cxnSp>
          <p:nvCxnSpPr>
            <p:cNvPr id="115" name="直接连接符 114"/>
            <p:cNvCxnSpPr/>
            <p:nvPr/>
          </p:nvCxnSpPr>
          <p:spPr>
            <a:xfrm>
              <a:off x="10374" y="8444"/>
              <a:ext cx="228" cy="0"/>
            </a:xfrm>
            <a:prstGeom prst="line">
              <a:avLst/>
            </a:prstGeom>
            <a:noFill/>
            <a:ln w="12700" cap="flat" cmpd="sng" algn="ctr">
              <a:solidFill>
                <a:srgbClr val="A5A5A5"/>
              </a:solidFill>
              <a:prstDash val="sysDot"/>
              <a:miter lim="800000"/>
            </a:ln>
            <a:effectLst/>
          </p:spPr>
        </p:cxnSp>
        <p:cxnSp>
          <p:nvCxnSpPr>
            <p:cNvPr id="116" name="直接连接符 115"/>
            <p:cNvCxnSpPr/>
            <p:nvPr/>
          </p:nvCxnSpPr>
          <p:spPr>
            <a:xfrm>
              <a:off x="10602" y="6885"/>
              <a:ext cx="0" cy="1580"/>
            </a:xfrm>
            <a:prstGeom prst="line">
              <a:avLst/>
            </a:prstGeom>
            <a:noFill/>
            <a:ln w="12700" cap="flat" cmpd="sng" algn="ctr">
              <a:solidFill>
                <a:srgbClr val="A5A5A5"/>
              </a:solidFill>
              <a:prstDash val="sysDot"/>
              <a:miter lim="800000"/>
            </a:ln>
            <a:effectLst/>
          </p:spPr>
        </p:cxnSp>
        <p:sp>
          <p:nvSpPr>
            <p:cNvPr id="117" name="矩形 116"/>
            <p:cNvSpPr/>
            <p:nvPr/>
          </p:nvSpPr>
          <p:spPr>
            <a:xfrm>
              <a:off x="7654" y="9715"/>
              <a:ext cx="1730" cy="391"/>
            </a:xfrm>
            <a:prstGeom prst="rect">
              <a:avLst/>
            </a:prstGeom>
            <a:noFill/>
            <a:ln w="12700" cap="flat" cmpd="sng" algn="ctr">
              <a:solidFill>
                <a:srgbClr val="A5A5A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>
            <a:xfrm>
              <a:off x="12062" y="6240"/>
              <a:ext cx="302" cy="0"/>
            </a:xfrm>
            <a:prstGeom prst="line">
              <a:avLst/>
            </a:prstGeom>
            <a:noFill/>
            <a:ln w="12700" cap="rnd" cmpd="sng" algn="ctr">
              <a:solidFill>
                <a:srgbClr val="A5A5A5"/>
              </a:solidFill>
              <a:prstDash val="sysDot"/>
              <a:round/>
            </a:ln>
            <a:effectLst/>
          </p:spPr>
        </p:cxnSp>
        <p:cxnSp>
          <p:nvCxnSpPr>
            <p:cNvPr id="119" name="直接连接符 118"/>
            <p:cNvCxnSpPr/>
            <p:nvPr/>
          </p:nvCxnSpPr>
          <p:spPr>
            <a:xfrm>
              <a:off x="12062" y="10243"/>
              <a:ext cx="302" cy="0"/>
            </a:xfrm>
            <a:prstGeom prst="line">
              <a:avLst/>
            </a:prstGeom>
            <a:noFill/>
            <a:ln w="12700" cap="rnd" cmpd="sng" algn="ctr">
              <a:solidFill>
                <a:srgbClr val="A5A5A5"/>
              </a:solidFill>
              <a:prstDash val="sysDot"/>
              <a:round/>
            </a:ln>
            <a:effectLst/>
          </p:spPr>
        </p:cxnSp>
        <p:cxnSp>
          <p:nvCxnSpPr>
            <p:cNvPr id="120" name="直接连接符 119"/>
            <p:cNvCxnSpPr/>
            <p:nvPr/>
          </p:nvCxnSpPr>
          <p:spPr>
            <a:xfrm>
              <a:off x="12062" y="6238"/>
              <a:ext cx="0" cy="4008"/>
            </a:xfrm>
            <a:prstGeom prst="line">
              <a:avLst/>
            </a:prstGeom>
            <a:noFill/>
            <a:ln w="12700" cap="rnd" cmpd="sng" algn="ctr">
              <a:solidFill>
                <a:srgbClr val="A5A5A5"/>
              </a:solidFill>
              <a:prstDash val="sysDot"/>
              <a:round/>
            </a:ln>
            <a:effectLst/>
          </p:spPr>
        </p:cxnSp>
        <p:cxnSp>
          <p:nvCxnSpPr>
            <p:cNvPr id="121" name="直接连接符 120"/>
            <p:cNvCxnSpPr/>
            <p:nvPr/>
          </p:nvCxnSpPr>
          <p:spPr>
            <a:xfrm>
              <a:off x="12062" y="7609"/>
              <a:ext cx="302" cy="0"/>
            </a:xfrm>
            <a:prstGeom prst="line">
              <a:avLst/>
            </a:prstGeom>
            <a:noFill/>
            <a:ln w="12700" cap="rnd" cmpd="sng" algn="ctr">
              <a:solidFill>
                <a:srgbClr val="A5A5A5"/>
              </a:solidFill>
              <a:prstDash val="sysDot"/>
              <a:round/>
            </a:ln>
            <a:effectLst/>
          </p:spPr>
        </p:cxnSp>
        <p:cxnSp>
          <p:nvCxnSpPr>
            <p:cNvPr id="122" name="直接连接符 121"/>
            <p:cNvCxnSpPr/>
            <p:nvPr/>
          </p:nvCxnSpPr>
          <p:spPr>
            <a:xfrm>
              <a:off x="12062" y="9125"/>
              <a:ext cx="302" cy="0"/>
            </a:xfrm>
            <a:prstGeom prst="line">
              <a:avLst/>
            </a:prstGeom>
            <a:noFill/>
            <a:ln w="12700" cap="rnd" cmpd="sng" algn="ctr">
              <a:solidFill>
                <a:srgbClr val="A5A5A5"/>
              </a:solidFill>
              <a:prstDash val="sysDot"/>
              <a:round/>
            </a:ln>
            <a:effectLst/>
          </p:spPr>
        </p:cxnSp>
        <p:sp>
          <p:nvSpPr>
            <p:cNvPr id="123" name="圆角矩形 122"/>
            <p:cNvSpPr/>
            <p:nvPr/>
          </p:nvSpPr>
          <p:spPr>
            <a:xfrm>
              <a:off x="1462" y="5933"/>
              <a:ext cx="4575" cy="5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1462" y="7877"/>
              <a:ext cx="4575" cy="5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1462" y="6629"/>
              <a:ext cx="2384" cy="10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4082" y="6629"/>
              <a:ext cx="2006" cy="10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圆角矩形 126"/>
            <p:cNvSpPr/>
            <p:nvPr/>
          </p:nvSpPr>
          <p:spPr>
            <a:xfrm>
              <a:off x="4082" y="8585"/>
              <a:ext cx="2006" cy="10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圆角矩形 127"/>
            <p:cNvSpPr/>
            <p:nvPr/>
          </p:nvSpPr>
          <p:spPr>
            <a:xfrm>
              <a:off x="1462" y="8585"/>
              <a:ext cx="2384" cy="10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圆角矩形 128"/>
            <p:cNvSpPr/>
            <p:nvPr/>
          </p:nvSpPr>
          <p:spPr>
            <a:xfrm>
              <a:off x="6475" y="9238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7559" y="8897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圆角矩形 130"/>
            <p:cNvSpPr/>
            <p:nvPr/>
          </p:nvSpPr>
          <p:spPr>
            <a:xfrm>
              <a:off x="7559" y="9238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圆角矩形 131"/>
            <p:cNvSpPr/>
            <p:nvPr/>
          </p:nvSpPr>
          <p:spPr>
            <a:xfrm>
              <a:off x="8580" y="8897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8580" y="9238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>
              <a:off x="9600" y="8897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>
              <a:off x="9600" y="9238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>
              <a:off x="7559" y="9578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8580" y="9578"/>
              <a:ext cx="950" cy="2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圆角矩形 137"/>
            <p:cNvSpPr/>
            <p:nvPr/>
          </p:nvSpPr>
          <p:spPr>
            <a:xfrm>
              <a:off x="10770" y="6518"/>
              <a:ext cx="1064" cy="2251"/>
            </a:xfrm>
            <a:prstGeom prst="roundRect">
              <a:avLst/>
            </a:prstGeom>
            <a:solidFill>
              <a:srgbClr val="E7D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12435" y="5626"/>
              <a:ext cx="1905" cy="1069"/>
            </a:xfrm>
            <a:prstGeom prst="roundRect">
              <a:avLst/>
            </a:prstGeom>
            <a:solidFill>
              <a:srgbClr val="E6E3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12435" y="5626"/>
              <a:ext cx="1905" cy="519"/>
            </a:xfrm>
            <a:prstGeom prst="roundRect">
              <a:avLst/>
            </a:prstGeom>
            <a:solidFill>
              <a:srgbClr val="E7D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圆角矩形 140"/>
            <p:cNvSpPr/>
            <p:nvPr/>
          </p:nvSpPr>
          <p:spPr>
            <a:xfrm>
              <a:off x="12435" y="6935"/>
              <a:ext cx="1905" cy="1069"/>
            </a:xfrm>
            <a:prstGeom prst="roundRect">
              <a:avLst/>
            </a:prstGeom>
            <a:solidFill>
              <a:srgbClr val="E6E3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圆角矩形 141"/>
            <p:cNvSpPr/>
            <p:nvPr/>
          </p:nvSpPr>
          <p:spPr>
            <a:xfrm>
              <a:off x="12435" y="6935"/>
              <a:ext cx="1905" cy="519"/>
            </a:xfrm>
            <a:prstGeom prst="roundRect">
              <a:avLst/>
            </a:prstGeom>
            <a:solidFill>
              <a:srgbClr val="E7D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12435" y="8217"/>
              <a:ext cx="1905" cy="1639"/>
            </a:xfrm>
            <a:prstGeom prst="roundRect">
              <a:avLst/>
            </a:prstGeom>
            <a:solidFill>
              <a:srgbClr val="E6E3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>
              <a:off x="14930" y="5626"/>
              <a:ext cx="2757" cy="1053"/>
            </a:xfrm>
            <a:prstGeom prst="roundRect">
              <a:avLst/>
            </a:prstGeom>
            <a:solidFill>
              <a:srgbClr val="E6E3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>
              <a:off x="12435" y="8217"/>
              <a:ext cx="1905" cy="519"/>
            </a:xfrm>
            <a:prstGeom prst="roundRect">
              <a:avLst/>
            </a:prstGeom>
            <a:solidFill>
              <a:srgbClr val="E7D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>
              <a:off x="14930" y="8301"/>
              <a:ext cx="2757" cy="1465"/>
            </a:xfrm>
            <a:prstGeom prst="roundRect">
              <a:avLst/>
            </a:prstGeom>
            <a:solidFill>
              <a:srgbClr val="E6E3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14930" y="5626"/>
              <a:ext cx="2757" cy="639"/>
            </a:xfrm>
            <a:prstGeom prst="roundRect">
              <a:avLst/>
            </a:prstGeom>
            <a:solidFill>
              <a:srgbClr val="E7D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圆角矩形 148"/>
            <p:cNvSpPr/>
            <p:nvPr/>
          </p:nvSpPr>
          <p:spPr>
            <a:xfrm>
              <a:off x="14930" y="8301"/>
              <a:ext cx="2757" cy="889"/>
            </a:xfrm>
            <a:prstGeom prst="roundRect">
              <a:avLst/>
            </a:prstGeom>
            <a:solidFill>
              <a:srgbClr val="E7D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圆角矩形 150"/>
            <p:cNvSpPr/>
            <p:nvPr/>
          </p:nvSpPr>
          <p:spPr>
            <a:xfrm>
              <a:off x="12435" y="9924"/>
              <a:ext cx="5253" cy="518"/>
            </a:xfrm>
            <a:prstGeom prst="roundRect">
              <a:avLst/>
            </a:prstGeom>
            <a:solidFill>
              <a:srgbClr val="E7D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11834" y="7764"/>
              <a:ext cx="234" cy="0"/>
            </a:xfrm>
            <a:prstGeom prst="line">
              <a:avLst/>
            </a:prstGeom>
            <a:noFill/>
            <a:ln w="12700" cap="rnd" cmpd="sng" algn="ctr">
              <a:solidFill>
                <a:srgbClr val="A5A5A5"/>
              </a:solidFill>
              <a:prstDash val="sysDot"/>
              <a:round/>
            </a:ln>
            <a:effectLst/>
          </p:spPr>
        </p:cxnSp>
        <p:cxnSp>
          <p:nvCxnSpPr>
            <p:cNvPr id="153" name="直接连接符 152"/>
            <p:cNvCxnSpPr/>
            <p:nvPr/>
          </p:nvCxnSpPr>
          <p:spPr>
            <a:xfrm>
              <a:off x="10550" y="7764"/>
              <a:ext cx="234" cy="0"/>
            </a:xfrm>
            <a:prstGeom prst="line">
              <a:avLst/>
            </a:prstGeom>
            <a:noFill/>
            <a:ln w="12700" cap="rnd" cmpd="sng" algn="ctr">
              <a:solidFill>
                <a:srgbClr val="A5A5A5"/>
              </a:solidFill>
              <a:prstDash val="sysDot"/>
              <a:round/>
            </a:ln>
            <a:effectLst/>
          </p:spPr>
        </p:cxnSp>
        <p:sp>
          <p:nvSpPr>
            <p:cNvPr id="154" name="等腰三角形 153"/>
            <p:cNvSpPr/>
            <p:nvPr/>
          </p:nvSpPr>
          <p:spPr>
            <a:xfrm rot="5400000">
              <a:off x="14575" y="6063"/>
              <a:ext cx="119" cy="119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等腰三角形 154"/>
            <p:cNvSpPr/>
            <p:nvPr/>
          </p:nvSpPr>
          <p:spPr>
            <a:xfrm rot="5400000">
              <a:off x="14575" y="7454"/>
              <a:ext cx="119" cy="119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等腰三角形 155"/>
            <p:cNvSpPr/>
            <p:nvPr/>
          </p:nvSpPr>
          <p:spPr>
            <a:xfrm rot="5400000">
              <a:off x="14575" y="9056"/>
              <a:ext cx="119" cy="119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10316" y="8509"/>
              <a:ext cx="119" cy="11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0550" y="7709"/>
              <a:ext cx="119" cy="11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10316" y="6829"/>
              <a:ext cx="119" cy="11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等腰三角形 159"/>
            <p:cNvSpPr/>
            <p:nvPr/>
          </p:nvSpPr>
          <p:spPr>
            <a:xfrm rot="5400000">
              <a:off x="3904" y="7100"/>
              <a:ext cx="120" cy="120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</a:p>
          </p:txBody>
        </p:sp>
        <p:sp>
          <p:nvSpPr>
            <p:cNvPr id="161" name="等腰三角形 160"/>
            <p:cNvSpPr/>
            <p:nvPr/>
          </p:nvSpPr>
          <p:spPr>
            <a:xfrm rot="5400000">
              <a:off x="3904" y="9049"/>
              <a:ext cx="120" cy="120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</a:p>
          </p:txBody>
        </p:sp>
        <p:sp>
          <p:nvSpPr>
            <p:cNvPr id="162" name="椭圆 161"/>
            <p:cNvSpPr/>
            <p:nvPr/>
          </p:nvSpPr>
          <p:spPr>
            <a:xfrm>
              <a:off x="12003" y="7709"/>
              <a:ext cx="119" cy="11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8067" y="9924"/>
              <a:ext cx="860" cy="8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内容占位符 2"/>
            <p:cNvSpPr>
              <a:spLocks noGrp="1"/>
            </p:cNvSpPr>
            <p:nvPr/>
          </p:nvSpPr>
          <p:spPr>
            <a:xfrm>
              <a:off x="2849" y="5906"/>
              <a:ext cx="1942" cy="7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生脉散</a:t>
              </a:r>
            </a:p>
          </p:txBody>
        </p:sp>
        <p:sp>
          <p:nvSpPr>
            <p:cNvPr id="165" name="内容占位符 2"/>
            <p:cNvSpPr>
              <a:spLocks noGrp="1"/>
            </p:cNvSpPr>
            <p:nvPr/>
          </p:nvSpPr>
          <p:spPr>
            <a:xfrm>
              <a:off x="2849" y="7868"/>
              <a:ext cx="1942" cy="56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平胃散</a:t>
              </a: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1364" y="6564"/>
              <a:ext cx="2584" cy="1214"/>
              <a:chOff x="1343" y="6564"/>
              <a:chExt cx="2584" cy="1214"/>
            </a:xfrm>
          </p:grpSpPr>
          <p:sp>
            <p:nvSpPr>
              <p:cNvPr id="212" name="内容占位符 2"/>
              <p:cNvSpPr>
                <a:spLocks noGrp="1"/>
              </p:cNvSpPr>
              <p:nvPr/>
            </p:nvSpPr>
            <p:spPr>
              <a:xfrm>
                <a:off x="1343" y="6564"/>
                <a:ext cx="2584" cy="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《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医学启源</a:t>
                </a:r>
                <a:r>
                  <a:rPr kumimoji="0" lang="en-US" altLang="zh-CN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》</a:t>
                </a:r>
              </a:p>
            </p:txBody>
          </p:sp>
          <p:sp>
            <p:nvSpPr>
              <p:cNvPr id="213" name="内容占位符 2"/>
              <p:cNvSpPr>
                <a:spLocks noGrp="1"/>
              </p:cNvSpPr>
              <p:nvPr/>
            </p:nvSpPr>
            <p:spPr>
              <a:xfrm>
                <a:off x="1567" y="7055"/>
                <a:ext cx="2245" cy="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金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·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张元素</a:t>
                </a:r>
              </a:p>
            </p:txBody>
          </p:sp>
        </p:grpSp>
        <p:sp>
          <p:nvSpPr>
            <p:cNvPr id="167" name="内容占位符 2"/>
            <p:cNvSpPr>
              <a:spLocks noGrp="1"/>
            </p:cNvSpPr>
            <p:nvPr/>
          </p:nvSpPr>
          <p:spPr>
            <a:xfrm>
              <a:off x="4184" y="6731"/>
              <a:ext cx="1674" cy="7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益气生津敛阴止汗</a:t>
              </a:r>
            </a:p>
          </p:txBody>
        </p:sp>
        <p:sp>
          <p:nvSpPr>
            <p:cNvPr id="168" name="内容占位符 2"/>
            <p:cNvSpPr>
              <a:spLocks noGrp="1"/>
            </p:cNvSpPr>
            <p:nvPr/>
          </p:nvSpPr>
          <p:spPr>
            <a:xfrm>
              <a:off x="4248" y="8733"/>
              <a:ext cx="1674" cy="7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燥湿运脾行气和胃</a:t>
              </a:r>
            </a:p>
          </p:txBody>
        </p:sp>
        <p:grpSp>
          <p:nvGrpSpPr>
            <p:cNvPr id="169" name="组合 168"/>
            <p:cNvGrpSpPr/>
            <p:nvPr/>
          </p:nvGrpSpPr>
          <p:grpSpPr>
            <a:xfrm>
              <a:off x="8098" y="5326"/>
              <a:ext cx="860" cy="860"/>
              <a:chOff x="8098" y="5326"/>
              <a:chExt cx="860" cy="860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8098" y="5326"/>
                <a:ext cx="860" cy="86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1" name="内容占位符 2"/>
              <p:cNvSpPr>
                <a:spLocks noGrp="1"/>
              </p:cNvSpPr>
              <p:nvPr/>
            </p:nvSpPr>
            <p:spPr>
              <a:xfrm>
                <a:off x="8098" y="5445"/>
                <a:ext cx="860" cy="5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减</a:t>
                </a:r>
              </a:p>
            </p:txBody>
          </p:sp>
        </p:grpSp>
        <p:sp>
          <p:nvSpPr>
            <p:cNvPr id="170" name="内容占位符 2"/>
            <p:cNvSpPr>
              <a:spLocks noGrp="1"/>
            </p:cNvSpPr>
            <p:nvPr/>
          </p:nvSpPr>
          <p:spPr>
            <a:xfrm>
              <a:off x="8072" y="10008"/>
              <a:ext cx="860" cy="5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加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7024" y="6190"/>
              <a:ext cx="3010" cy="328"/>
              <a:chOff x="6992" y="6190"/>
              <a:chExt cx="3010" cy="328"/>
            </a:xfrm>
          </p:grpSpPr>
          <p:sp>
            <p:nvSpPr>
              <p:cNvPr id="208" name="圆角矩形 207"/>
              <p:cNvSpPr/>
              <p:nvPr/>
            </p:nvSpPr>
            <p:spPr>
              <a:xfrm>
                <a:off x="6992" y="6240"/>
                <a:ext cx="3010" cy="27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9" name="内容占位符 2"/>
              <p:cNvSpPr>
                <a:spLocks noGrp="1"/>
              </p:cNvSpPr>
              <p:nvPr/>
            </p:nvSpPr>
            <p:spPr>
              <a:xfrm>
                <a:off x="8094" y="6190"/>
                <a:ext cx="806" cy="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厚朴</a:t>
                </a: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7024" y="6636"/>
              <a:ext cx="3010" cy="862"/>
              <a:chOff x="6992" y="6636"/>
              <a:chExt cx="3010" cy="862"/>
            </a:xfrm>
          </p:grpSpPr>
          <p:sp>
            <p:nvSpPr>
              <p:cNvPr id="206" name="圆角矩形 205"/>
              <p:cNvSpPr/>
              <p:nvPr/>
            </p:nvSpPr>
            <p:spPr>
              <a:xfrm>
                <a:off x="6992" y="6636"/>
                <a:ext cx="3010" cy="86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7" name="内容占位符 2"/>
              <p:cNvSpPr>
                <a:spLocks noGrp="1"/>
              </p:cNvSpPr>
              <p:nvPr/>
            </p:nvSpPr>
            <p:spPr>
              <a:xfrm>
                <a:off x="7354" y="6706"/>
                <a:ext cx="2286" cy="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防温燥耗气伤津</a:t>
                </a: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7011" y="7854"/>
              <a:ext cx="3010" cy="912"/>
              <a:chOff x="7067" y="7854"/>
              <a:chExt cx="3010" cy="912"/>
            </a:xfrm>
          </p:grpSpPr>
          <p:sp>
            <p:nvSpPr>
              <p:cNvPr id="204" name="圆角矩形 203"/>
              <p:cNvSpPr/>
              <p:nvPr/>
            </p:nvSpPr>
            <p:spPr>
              <a:xfrm>
                <a:off x="7067" y="7873"/>
                <a:ext cx="3010" cy="89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5" name="内容占位符 2"/>
              <p:cNvSpPr>
                <a:spLocks noGrp="1"/>
              </p:cNvSpPr>
              <p:nvPr/>
            </p:nvSpPr>
            <p:spPr>
              <a:xfrm>
                <a:off x="7138" y="7854"/>
                <a:ext cx="2863" cy="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渗湿燥湿、清解肺热散瘀解毒、引热下行、疏散升阳助全方外散内清，扶正祛邪</a:t>
                </a:r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6475" y="8831"/>
              <a:ext cx="950" cy="339"/>
              <a:chOff x="6475" y="8831"/>
              <a:chExt cx="950" cy="339"/>
            </a:xfrm>
          </p:grpSpPr>
          <p:sp>
            <p:nvSpPr>
              <p:cNvPr id="202" name="圆角矩形 201"/>
              <p:cNvSpPr/>
              <p:nvPr/>
            </p:nvSpPr>
            <p:spPr>
              <a:xfrm>
                <a:off x="6475" y="8892"/>
                <a:ext cx="950" cy="27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3" name="内容占位符 2"/>
              <p:cNvSpPr>
                <a:spLocks noGrp="1"/>
              </p:cNvSpPr>
              <p:nvPr/>
            </p:nvSpPr>
            <p:spPr>
              <a:xfrm>
                <a:off x="6530" y="8831"/>
                <a:ext cx="840" cy="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茯苓</a:t>
                </a:r>
              </a:p>
            </p:txBody>
          </p:sp>
        </p:grpSp>
        <p:sp>
          <p:nvSpPr>
            <p:cNvPr id="175" name="内容占位符 2"/>
            <p:cNvSpPr>
              <a:spLocks noGrp="1"/>
            </p:cNvSpPr>
            <p:nvPr/>
          </p:nvSpPr>
          <p:spPr>
            <a:xfrm>
              <a:off x="7398" y="8846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薏苡仁</a:t>
              </a:r>
            </a:p>
          </p:txBody>
        </p:sp>
        <p:sp>
          <p:nvSpPr>
            <p:cNvPr id="176" name="内容占位符 2"/>
            <p:cNvSpPr>
              <a:spLocks noGrp="1"/>
            </p:cNvSpPr>
            <p:nvPr/>
          </p:nvSpPr>
          <p:spPr>
            <a:xfrm>
              <a:off x="8408" y="8831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清半夏</a:t>
              </a:r>
            </a:p>
          </p:txBody>
        </p:sp>
        <p:sp>
          <p:nvSpPr>
            <p:cNvPr id="177" name="内容占位符 2"/>
            <p:cNvSpPr>
              <a:spLocks noGrp="1"/>
            </p:cNvSpPr>
            <p:nvPr/>
          </p:nvSpPr>
          <p:spPr>
            <a:xfrm>
              <a:off x="9456" y="8834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芦根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78" name="内容占位符 2"/>
            <p:cNvSpPr>
              <a:spLocks noGrp="1"/>
            </p:cNvSpPr>
            <p:nvPr/>
          </p:nvSpPr>
          <p:spPr>
            <a:xfrm>
              <a:off x="6544" y="9176"/>
              <a:ext cx="80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黄芩</a:t>
              </a:r>
            </a:p>
          </p:txBody>
        </p:sp>
        <p:sp>
          <p:nvSpPr>
            <p:cNvPr id="179" name="内容占位符 2"/>
            <p:cNvSpPr>
              <a:spLocks noGrp="1"/>
            </p:cNvSpPr>
            <p:nvPr/>
          </p:nvSpPr>
          <p:spPr>
            <a:xfrm>
              <a:off x="7401" y="9183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马鞭草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</a:p>
          </p:txBody>
        </p:sp>
        <p:sp>
          <p:nvSpPr>
            <p:cNvPr id="180" name="内容占位符 2"/>
            <p:cNvSpPr>
              <a:spLocks noGrp="1"/>
            </p:cNvSpPr>
            <p:nvPr/>
          </p:nvSpPr>
          <p:spPr>
            <a:xfrm>
              <a:off x="8426" y="9172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玄参</a:t>
              </a:r>
            </a:p>
          </p:txBody>
        </p:sp>
        <p:sp>
          <p:nvSpPr>
            <p:cNvPr id="181" name="内容占位符 2"/>
            <p:cNvSpPr>
              <a:spLocks noGrp="1"/>
            </p:cNvSpPr>
            <p:nvPr/>
          </p:nvSpPr>
          <p:spPr>
            <a:xfrm>
              <a:off x="9483" y="9188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淡竹叶</a:t>
              </a:r>
            </a:p>
          </p:txBody>
        </p:sp>
        <p:sp>
          <p:nvSpPr>
            <p:cNvPr id="182" name="内容占位符 2"/>
            <p:cNvSpPr>
              <a:spLocks noGrp="1"/>
            </p:cNvSpPr>
            <p:nvPr/>
          </p:nvSpPr>
          <p:spPr>
            <a:xfrm>
              <a:off x="7425" y="9518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柴胡</a:t>
              </a:r>
            </a:p>
          </p:txBody>
        </p:sp>
        <p:sp>
          <p:nvSpPr>
            <p:cNvPr id="183" name="内容占位符 2"/>
            <p:cNvSpPr>
              <a:spLocks noGrp="1"/>
            </p:cNvSpPr>
            <p:nvPr/>
          </p:nvSpPr>
          <p:spPr>
            <a:xfrm>
              <a:off x="8426" y="9518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升麻</a:t>
              </a:r>
            </a:p>
          </p:txBody>
        </p:sp>
        <p:sp>
          <p:nvSpPr>
            <p:cNvPr id="184" name="内容占位符 2"/>
            <p:cNvSpPr>
              <a:spLocks noGrp="1"/>
            </p:cNvSpPr>
            <p:nvPr/>
          </p:nvSpPr>
          <p:spPr>
            <a:xfrm>
              <a:off x="11322" y="6611"/>
              <a:ext cx="308" cy="2099"/>
            </a:xfrm>
            <a:prstGeom prst="rect">
              <a:avLst/>
            </a:prstGeom>
          </p:spPr>
          <p:txBody>
            <a:bodyPr vert="eaVert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益气清肺组方</a:t>
              </a:r>
            </a:p>
          </p:txBody>
        </p:sp>
        <p:sp>
          <p:nvSpPr>
            <p:cNvPr id="185" name="内容占位符 2"/>
            <p:cNvSpPr>
              <a:spLocks noGrp="1"/>
            </p:cNvSpPr>
            <p:nvPr/>
          </p:nvSpPr>
          <p:spPr>
            <a:xfrm>
              <a:off x="12770" y="5662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君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药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86" name="内容占位符 2"/>
            <p:cNvSpPr>
              <a:spLocks noGrp="1"/>
            </p:cNvSpPr>
            <p:nvPr/>
          </p:nvSpPr>
          <p:spPr>
            <a:xfrm>
              <a:off x="12267" y="6212"/>
              <a:ext cx="2266" cy="5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人参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麦冬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五味子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87" name="内容占位符 2"/>
            <p:cNvSpPr>
              <a:spLocks noGrp="1"/>
            </p:cNvSpPr>
            <p:nvPr/>
          </p:nvSpPr>
          <p:spPr>
            <a:xfrm>
              <a:off x="12770" y="7011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臣药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88" name="内容占位符 2"/>
            <p:cNvSpPr>
              <a:spLocks noGrp="1"/>
            </p:cNvSpPr>
            <p:nvPr/>
          </p:nvSpPr>
          <p:spPr>
            <a:xfrm>
              <a:off x="12244" y="7548"/>
              <a:ext cx="228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麸炒 苍术</a:t>
              </a:r>
              <a:r>
                <a:rPr kumimoji="0" lang="en-US" altLang="zh-CN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陈皮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甘草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</a:p>
          </p:txBody>
        </p:sp>
        <p:sp>
          <p:nvSpPr>
            <p:cNvPr id="189" name="内容占位符 2"/>
            <p:cNvSpPr>
              <a:spLocks noGrp="1"/>
            </p:cNvSpPr>
            <p:nvPr/>
          </p:nvSpPr>
          <p:spPr>
            <a:xfrm>
              <a:off x="12770" y="8324"/>
              <a:ext cx="1246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佐药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0" name="内容占位符 2"/>
            <p:cNvSpPr>
              <a:spLocks noGrp="1"/>
            </p:cNvSpPr>
            <p:nvPr/>
          </p:nvSpPr>
          <p:spPr>
            <a:xfrm>
              <a:off x="12435" y="8779"/>
              <a:ext cx="2007" cy="9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茯苓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薏苡仁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清半夏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芦根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黄芩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马鞭草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玄参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淡竹叶柴胡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升麻</a:t>
              </a:r>
            </a:p>
          </p:txBody>
        </p:sp>
        <p:sp>
          <p:nvSpPr>
            <p:cNvPr id="193" name="内容占位符 2"/>
            <p:cNvSpPr>
              <a:spLocks noGrp="1"/>
            </p:cNvSpPr>
            <p:nvPr/>
          </p:nvSpPr>
          <p:spPr>
            <a:xfrm>
              <a:off x="15010" y="9272"/>
              <a:ext cx="2629" cy="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增强养阴效果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平衡温燥</a:t>
              </a:r>
            </a:p>
          </p:txBody>
        </p:sp>
        <p:sp>
          <p:nvSpPr>
            <p:cNvPr id="194" name="内容占位符 2"/>
            <p:cNvSpPr>
              <a:spLocks noGrp="1"/>
            </p:cNvSpPr>
            <p:nvPr/>
          </p:nvSpPr>
          <p:spPr>
            <a:xfrm>
              <a:off x="14891" y="8452"/>
              <a:ext cx="2748" cy="6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清肺逐瘀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散瘀毒调节少阳清解余邪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6" name="内容占位符 2"/>
            <p:cNvSpPr>
              <a:spLocks noGrp="1"/>
            </p:cNvSpPr>
            <p:nvPr/>
          </p:nvSpPr>
          <p:spPr>
            <a:xfrm>
              <a:off x="15302" y="6298"/>
              <a:ext cx="1942" cy="2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修复疫毒损伤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7" name="内容占位符 2"/>
            <p:cNvSpPr>
              <a:spLocks noGrp="1"/>
            </p:cNvSpPr>
            <p:nvPr/>
          </p:nvSpPr>
          <p:spPr>
            <a:xfrm>
              <a:off x="14842" y="5735"/>
              <a:ext cx="2899" cy="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三药相伍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益气养阴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补脾益肺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8" name="内容占位符 2"/>
            <p:cNvSpPr>
              <a:spLocks noGrp="1"/>
            </p:cNvSpPr>
            <p:nvPr/>
          </p:nvSpPr>
          <p:spPr>
            <a:xfrm>
              <a:off x="13770" y="10008"/>
              <a:ext cx="3100" cy="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甘草兼为使药</a:t>
              </a:r>
              <a:r>
                <a:rPr kumimoji="0" lang="en-US" altLang="zh-CN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kumimoji="0" lang="zh-CN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使诸药调和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99" name="组合 198"/>
            <p:cNvGrpSpPr/>
            <p:nvPr/>
          </p:nvGrpSpPr>
          <p:grpSpPr>
            <a:xfrm>
              <a:off x="623" y="8698"/>
              <a:ext cx="4147" cy="1171"/>
              <a:chOff x="595" y="8698"/>
              <a:chExt cx="4147" cy="1171"/>
            </a:xfrm>
          </p:grpSpPr>
          <p:sp>
            <p:nvSpPr>
              <p:cNvPr id="200" name="内容占位符 2"/>
              <p:cNvSpPr>
                <a:spLocks noGrp="1"/>
              </p:cNvSpPr>
              <p:nvPr/>
            </p:nvSpPr>
            <p:spPr>
              <a:xfrm>
                <a:off x="595" y="8698"/>
                <a:ext cx="4147" cy="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《简要济众方》</a:t>
                </a:r>
              </a:p>
            </p:txBody>
          </p:sp>
          <p:sp>
            <p:nvSpPr>
              <p:cNvPr id="201" name="内容占位符 2"/>
              <p:cNvSpPr>
                <a:spLocks noGrp="1"/>
              </p:cNvSpPr>
              <p:nvPr/>
            </p:nvSpPr>
            <p:spPr>
              <a:xfrm>
                <a:off x="1789" y="9146"/>
                <a:ext cx="1674" cy="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宋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·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周应</a:t>
                </a:r>
              </a:p>
            </p:txBody>
          </p:sp>
        </p:grpSp>
      </p:grpSp>
      <p:sp>
        <p:nvSpPr>
          <p:cNvPr id="218" name="圆角矩形 217"/>
          <p:cNvSpPr/>
          <p:nvPr/>
        </p:nvSpPr>
        <p:spPr>
          <a:xfrm>
            <a:off x="9447012" y="4441359"/>
            <a:ext cx="1750695" cy="567690"/>
          </a:xfrm>
          <a:prstGeom prst="roundRect">
            <a:avLst/>
          </a:prstGeom>
          <a:solidFill>
            <a:srgbClr val="E6E3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9" name="圆角矩形 218"/>
          <p:cNvSpPr/>
          <p:nvPr/>
        </p:nvSpPr>
        <p:spPr>
          <a:xfrm>
            <a:off x="9447012" y="4327059"/>
            <a:ext cx="1750695" cy="316230"/>
          </a:xfrm>
          <a:prstGeom prst="roundRect">
            <a:avLst/>
          </a:prstGeom>
          <a:solidFill>
            <a:srgbClr val="E7D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0" name="内容占位符 2"/>
          <p:cNvSpPr>
            <a:spLocks noGrp="1"/>
          </p:cNvSpPr>
          <p:nvPr/>
        </p:nvSpPr>
        <p:spPr>
          <a:xfrm>
            <a:off x="9565757" y="4714409"/>
            <a:ext cx="1570355" cy="151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祛湿毒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恢复脾胃功能</a:t>
            </a:r>
          </a:p>
        </p:txBody>
      </p:sp>
      <p:sp>
        <p:nvSpPr>
          <p:cNvPr id="221" name="内容占位符 2"/>
          <p:cNvSpPr>
            <a:spLocks noGrp="1"/>
          </p:cNvSpPr>
          <p:nvPr/>
        </p:nvSpPr>
        <p:spPr>
          <a:xfrm>
            <a:off x="9616557" y="4384518"/>
            <a:ext cx="1438275" cy="151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燥湿运脾行气和胃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-1" y="1240517"/>
            <a:ext cx="12192001" cy="3539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1700" b="1" kern="1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益气清肺颗粒在生脉散和平胃散</a:t>
            </a:r>
            <a:r>
              <a:rPr lang="zh-CN" altLang="en-US" sz="1700" b="1" kern="1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基础上优化升级，</a:t>
            </a:r>
            <a:r>
              <a:rPr lang="zh-CN" altLang="en-US" sz="1700" b="1" kern="1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组方不仅具备合理性，对疫病后短期症状改善更优于二者原方。</a:t>
            </a:r>
            <a:endParaRPr lang="en-US" altLang="zh-CN" sz="1700" kern="100" dirty="0" smtClean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495889" y="2440428"/>
            <a:ext cx="11135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12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化</a:t>
            </a:r>
            <a:r>
              <a:rPr lang="zh-CN" altLang="zh-CN" sz="1200" b="1" kern="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裁依据：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该病以肺脾两脏损伤为主，故设计以生脉散益气养阴为君，平胃散健脾和中为臣，以益气养阴，健脾和中。</a:t>
            </a:r>
            <a:r>
              <a:rPr lang="zh-CN" altLang="zh-CN" sz="1200" b="1" kern="1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针对湿毒疫迁延缠绵的特殊性及复杂性，据证加减，佐以清热祛湿之品，以清残余之疫毒</a:t>
            </a:r>
            <a:r>
              <a:rPr lang="zh-CN" altLang="zh-CN" sz="1200" kern="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。具体化裁包括：去厚朴以防其温燥耗气伤津；加茯苓、薏苡仁、清半夏以渗湿燥湿；加芦根、黄芩以清解肺热；加马鞭草、玄参以散瘀解毒；加淡竹叶引热下行，柴胡、升麻疏散升阳，给邪以出路，助全方外散内清，扶正祛邪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8" name="圆角矩形 147"/>
          <p:cNvSpPr/>
          <p:nvPr/>
        </p:nvSpPr>
        <p:spPr>
          <a:xfrm>
            <a:off x="591144" y="1697139"/>
            <a:ext cx="10945253" cy="7433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         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5740" y="1652120"/>
            <a:ext cx="10586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b="1" kern="100" dirty="0" smtClean="0">
                <a:solidFill>
                  <a:srgbClr val="1A549E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        益气清肺颗粒处方来源</a:t>
            </a:r>
            <a:r>
              <a:rPr lang="zh-CN" altLang="zh-CN" sz="1600" b="1" kern="100" dirty="0" smtClean="0">
                <a:solidFill>
                  <a:srgbClr val="1A549E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由生脉散（《医学启源》金·张元素）、平胃散（《简要济众方》宋·周应）加减化裁而来。</a:t>
            </a:r>
            <a:r>
              <a:rPr lang="zh-CN" altLang="en-US" sz="1600" b="1" kern="100" dirty="0" smtClean="0">
                <a:solidFill>
                  <a:srgbClr val="1A549E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全方以</a:t>
            </a:r>
            <a:r>
              <a:rPr lang="zh-CN" altLang="en-US" sz="1600" b="1" kern="100" dirty="0">
                <a:solidFill>
                  <a:srgbClr val="1A549E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益气养阴，健脾和中为核心，配清热祛湿之法，以达清金益气之效</a:t>
            </a:r>
            <a:r>
              <a:rPr lang="zh-CN" altLang="en-US" sz="1600" b="1" kern="100" dirty="0" smtClean="0">
                <a:solidFill>
                  <a:srgbClr val="1A549E"/>
                </a:solidFill>
                <a:latin typeface="Calibri" panose="020F0502020204030204" pitchFamily="3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1600" b="1" kern="100" dirty="0">
              <a:solidFill>
                <a:srgbClr val="1A549E"/>
              </a:solidFill>
              <a:latin typeface="Calibri" panose="020F0502020204030204" pitchFamily="3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299527" y="593408"/>
            <a:ext cx="5897978" cy="463204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有效</a:t>
            </a: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性</a:t>
            </a:r>
            <a:r>
              <a:rPr lang="en-US" alt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共识</a:t>
            </a:r>
            <a:r>
              <a:rPr lang="en-US" alt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诊疗规范推荐情况</a:t>
            </a:r>
            <a:endParaRPr lang="zh-CN" sz="241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103" name="任意多边形 102"/>
          <p:cNvSpPr/>
          <p:nvPr/>
        </p:nvSpPr>
        <p:spPr>
          <a:xfrm>
            <a:off x="4769485" y="1217643"/>
            <a:ext cx="330835" cy="389890"/>
          </a:xfrm>
          <a:custGeom>
            <a:avLst/>
            <a:gdLst>
              <a:gd name="connsiteX0" fmla="*/ 311 w 521"/>
              <a:gd name="connsiteY0" fmla="*/ 0 h 614"/>
              <a:gd name="connsiteX1" fmla="*/ 521 w 521"/>
              <a:gd name="connsiteY1" fmla="*/ 0 h 614"/>
              <a:gd name="connsiteX2" fmla="*/ 182 w 521"/>
              <a:gd name="connsiteY2" fmla="*/ 614 h 614"/>
              <a:gd name="connsiteX3" fmla="*/ 0 w 521"/>
              <a:gd name="connsiteY3" fmla="*/ 614 h 614"/>
              <a:gd name="connsiteX4" fmla="*/ 311 w 521"/>
              <a:gd name="connsiteY4" fmla="*/ 0 h 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" h="614">
                <a:moveTo>
                  <a:pt x="311" y="0"/>
                </a:moveTo>
                <a:lnTo>
                  <a:pt x="521" y="0"/>
                </a:lnTo>
                <a:lnTo>
                  <a:pt x="182" y="614"/>
                </a:lnTo>
                <a:lnTo>
                  <a:pt x="0" y="614"/>
                </a:lnTo>
                <a:lnTo>
                  <a:pt x="311" y="0"/>
                </a:ln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2482840" y="2431399"/>
            <a:ext cx="5058703" cy="2199007"/>
            <a:chOff x="1877" y="3217"/>
            <a:chExt cx="6633" cy="2775"/>
          </a:xfrm>
        </p:grpSpPr>
        <p:pic>
          <p:nvPicPr>
            <p:cNvPr id="192" name="图片 191"/>
            <p:cNvPicPr>
              <a:picLocks noChangeAspect="1"/>
            </p:cNvPicPr>
            <p:nvPr/>
          </p:nvPicPr>
          <p:blipFill>
            <a:blip r:embed="rId5"/>
            <a:srcRect t="5463" r="871"/>
            <a:stretch>
              <a:fillRect/>
            </a:stretch>
          </p:blipFill>
          <p:spPr>
            <a:xfrm>
              <a:off x="1877" y="3217"/>
              <a:ext cx="6633" cy="2289"/>
            </a:xfrm>
            <a:prstGeom prst="rect">
              <a:avLst/>
            </a:prstGeom>
          </p:spPr>
        </p:pic>
        <p:pic>
          <p:nvPicPr>
            <p:cNvPr id="214" name="图片 213"/>
            <p:cNvPicPr>
              <a:picLocks noChangeAspect="1"/>
            </p:cNvPicPr>
            <p:nvPr/>
          </p:nvPicPr>
          <p:blipFill>
            <a:blip r:embed="rId6"/>
            <a:srcRect l="609" t="26812"/>
            <a:stretch>
              <a:fillRect/>
            </a:stretch>
          </p:blipFill>
          <p:spPr>
            <a:xfrm>
              <a:off x="1924" y="5429"/>
              <a:ext cx="6548" cy="563"/>
            </a:xfrm>
            <a:prstGeom prst="rect">
              <a:avLst/>
            </a:prstGeom>
          </p:spPr>
        </p:pic>
      </p:grpSp>
      <p:sp>
        <p:nvSpPr>
          <p:cNvPr id="215" name="矩形 214"/>
          <p:cNvSpPr/>
          <p:nvPr/>
        </p:nvSpPr>
        <p:spPr>
          <a:xfrm>
            <a:off x="2806580" y="2092548"/>
            <a:ext cx="4346910" cy="2740402"/>
          </a:xfrm>
          <a:prstGeom prst="rect">
            <a:avLst/>
          </a:prstGeom>
          <a:ln w="19050">
            <a:solidFill>
              <a:srgbClr val="004CA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6" name="图片 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1621" y="2092548"/>
            <a:ext cx="2057480" cy="2740402"/>
          </a:xfrm>
          <a:prstGeom prst="rect">
            <a:avLst/>
          </a:prstGeom>
          <a:ln w="19050">
            <a:solidFill>
              <a:srgbClr val="024B9E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172549" y="1187631"/>
            <a:ext cx="118449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由中华</a:t>
            </a:r>
            <a:r>
              <a:rPr lang="zh-CN" altLang="en-US" sz="20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中医药学会制定的</a:t>
            </a:r>
            <a:r>
              <a:rPr lang="en-US" altLang="zh-CN" sz="20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《中医药治疗新型冠状病毒感染核酸/抗原转阴后常见症专家共识》</a:t>
            </a:r>
            <a:r>
              <a:rPr lang="zh-CN" altLang="en-US" sz="20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中推荐清金益气</a:t>
            </a:r>
            <a:r>
              <a:rPr lang="zh-CN" altLang="en-US" sz="2000" b="1" dirty="0" smtClean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方（即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益气清肺颗粒</a:t>
            </a:r>
            <a:r>
              <a:rPr lang="zh-CN" altLang="en-US" sz="20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组方）</a:t>
            </a:r>
            <a:r>
              <a:rPr lang="zh-CN" altLang="en-US" sz="2000" b="1" dirty="0" smtClean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</a:t>
            </a:r>
            <a:r>
              <a:rPr lang="zh-CN" altLang="en-US" sz="20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本病通治方。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61621" y="4996665"/>
          <a:ext cx="11534631" cy="17196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1336"/>
                <a:gridCol w="3181182"/>
                <a:gridCol w="3494637"/>
                <a:gridCol w="3467476"/>
              </a:tblGrid>
              <a:tr h="4534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发布日期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发布机构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共识</a:t>
                      </a:r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方案名称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益气清肺颗粒（清金益气颗粒）相关推荐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1A549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-2022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河北省卫生健康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委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天津市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卫生健康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委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上海市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卫生健康委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新型冠状病毒肺炎患者中西医结合康复方案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中药康复推荐用药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中药治疗基本协定方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2023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河南中医药大学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呼吸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疾病中医药防治省部共建协同创新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中心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/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河南中医药大学第一附属医院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河南省新型冠状病毒感染者核酸</a:t>
                      </a:r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抗原转阴后常见症状中医治疗专家共识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推荐为通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治方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0" name="图片 149"/>
          <p:cNvPicPr>
            <a:picLocks noChangeAspect="1"/>
          </p:cNvPicPr>
          <p:nvPr/>
        </p:nvPicPr>
        <p:blipFill>
          <a:blip r:embed="rId8"/>
          <a:srcRect r="819"/>
          <a:stretch>
            <a:fillRect/>
          </a:stretch>
        </p:blipFill>
        <p:spPr>
          <a:xfrm>
            <a:off x="7551518" y="2092548"/>
            <a:ext cx="4299457" cy="2740402"/>
          </a:xfrm>
          <a:prstGeom prst="rect">
            <a:avLst/>
          </a:prstGeom>
          <a:ln w="19050">
            <a:solidFill>
              <a:srgbClr val="004CA1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8130004" y="4253751"/>
            <a:ext cx="1460165" cy="1381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42196" y="594677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sz="2410" b="1" kern="0" dirty="0">
                <a:latin typeface="微软雅黑" panose="020B0503020204020204" charset="-122"/>
                <a:ea typeface="微软雅黑" panose="020B0503020204020204" charset="-122"/>
              </a:rPr>
              <a:t>安全</a:t>
            </a: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性</a:t>
            </a:r>
            <a:endParaRPr lang="zh-CN" sz="241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461111" y="1821873"/>
            <a:ext cx="101600" cy="101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1664856" y="1645442"/>
            <a:ext cx="8663248" cy="6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1400" kern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通过临床数据观察，均未发现严重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不良反应。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中心临床试验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分析显示清金益气颗粒安全性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较好。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（益气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清肺颗粒仅出现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例（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0.60%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）受试者发生</a:t>
            </a:r>
            <a:r>
              <a:rPr lang="en-US" altLang="zh-CN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例次不良反应，具体表现为一过性的腹部不适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1400" b="1" kern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77801" y="1298902"/>
            <a:ext cx="4183489" cy="393700"/>
          </a:xfrm>
          <a:custGeom>
            <a:avLst/>
            <a:gdLst>
              <a:gd name="connsiteX0" fmla="*/ 0 w 5495"/>
              <a:gd name="connsiteY0" fmla="*/ 0 h 620"/>
              <a:gd name="connsiteX1" fmla="*/ 5495 w 5495"/>
              <a:gd name="connsiteY1" fmla="*/ 9 h 620"/>
              <a:gd name="connsiteX2" fmla="*/ 5166 w 5495"/>
              <a:gd name="connsiteY2" fmla="*/ 620 h 620"/>
              <a:gd name="connsiteX3" fmla="*/ 0 w 5495"/>
              <a:gd name="connsiteY3" fmla="*/ 620 h 620"/>
              <a:gd name="connsiteX4" fmla="*/ 0 w 5495"/>
              <a:gd name="connsiteY4" fmla="*/ 0 h 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" h="620">
                <a:moveTo>
                  <a:pt x="0" y="0"/>
                </a:moveTo>
                <a:lnTo>
                  <a:pt x="5495" y="9"/>
                </a:lnTo>
                <a:lnTo>
                  <a:pt x="5166" y="620"/>
                </a:lnTo>
                <a:lnTo>
                  <a:pt x="0" y="6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938832" y="1303982"/>
            <a:ext cx="313055" cy="406400"/>
          </a:xfrm>
          <a:custGeom>
            <a:avLst/>
            <a:gdLst>
              <a:gd name="connsiteX0" fmla="*/ 340 w 493"/>
              <a:gd name="connsiteY0" fmla="*/ 0 h 640"/>
              <a:gd name="connsiteX1" fmla="*/ 493 w 493"/>
              <a:gd name="connsiteY1" fmla="*/ 9 h 640"/>
              <a:gd name="connsiteX2" fmla="*/ 173 w 493"/>
              <a:gd name="connsiteY2" fmla="*/ 640 h 640"/>
              <a:gd name="connsiteX3" fmla="*/ 0 w 493"/>
              <a:gd name="connsiteY3" fmla="*/ 640 h 640"/>
              <a:gd name="connsiteX4" fmla="*/ 340 w 493"/>
              <a:gd name="connsiteY4" fmla="*/ 0 h 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" h="640">
                <a:moveTo>
                  <a:pt x="340" y="0"/>
                </a:moveTo>
                <a:lnTo>
                  <a:pt x="493" y="9"/>
                </a:lnTo>
                <a:lnTo>
                  <a:pt x="173" y="640"/>
                </a:lnTo>
                <a:lnTo>
                  <a:pt x="0" y="640"/>
                </a:lnTo>
                <a:lnTo>
                  <a:pt x="34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461116" y="2462658"/>
            <a:ext cx="101600" cy="101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/>
          <p:cNvSpPr>
            <a:spLocks noGrp="1"/>
          </p:cNvSpPr>
          <p:nvPr/>
        </p:nvSpPr>
        <p:spPr>
          <a:xfrm>
            <a:off x="1664855" y="2305946"/>
            <a:ext cx="7280735" cy="413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1400" kern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组方中的药材均属常用药材，无有毒中药材</a:t>
            </a:r>
            <a:r>
              <a:rPr lang="zh-CN" altLang="en-US" sz="1400" kern="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。毒理学研究也证明安全性</a:t>
            </a:r>
            <a:r>
              <a:rPr lang="zh-CN" altLang="en-US" sz="1400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良好。</a:t>
            </a:r>
            <a:endParaRPr lang="zh-CN" altLang="en-US" sz="1400" b="1" kern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89757" y="2999260"/>
            <a:ext cx="6904435" cy="193314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29431" y="2999260"/>
            <a:ext cx="6864762" cy="4662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内容占位符 2"/>
          <p:cNvSpPr>
            <a:spLocks noGrp="1"/>
          </p:cNvSpPr>
          <p:nvPr/>
        </p:nvSpPr>
        <p:spPr>
          <a:xfrm>
            <a:off x="2772431" y="3080729"/>
            <a:ext cx="2437443" cy="254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zh-CN" altLang="en-US" sz="1900" b="1" spc="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项目名称</a:t>
            </a:r>
          </a:p>
        </p:txBody>
      </p:sp>
      <p:sp>
        <p:nvSpPr>
          <p:cNvPr id="31" name="内容占位符 2"/>
          <p:cNvSpPr>
            <a:spLocks noGrp="1"/>
          </p:cNvSpPr>
          <p:nvPr/>
        </p:nvSpPr>
        <p:spPr>
          <a:xfrm>
            <a:off x="4407725" y="3073795"/>
            <a:ext cx="4986468" cy="341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spc="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益气清肺颗粒说明书收载的安全性信息描述</a:t>
            </a:r>
          </a:p>
        </p:txBody>
      </p:sp>
      <p:sp>
        <p:nvSpPr>
          <p:cNvPr id="32" name="矩形 31"/>
          <p:cNvSpPr/>
          <p:nvPr/>
        </p:nvSpPr>
        <p:spPr>
          <a:xfrm>
            <a:off x="2529431" y="3375402"/>
            <a:ext cx="6864762" cy="616214"/>
          </a:xfrm>
          <a:prstGeom prst="rect">
            <a:avLst/>
          </a:prstGeom>
          <a:solidFill>
            <a:schemeClr val="accent2">
              <a:lumMod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530670" y="4908570"/>
            <a:ext cx="6863522" cy="1797507"/>
          </a:xfrm>
          <a:prstGeom prst="rect">
            <a:avLst/>
          </a:prstGeom>
          <a:solidFill>
            <a:schemeClr val="accent2">
              <a:lumMod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内容占位符 2"/>
          <p:cNvSpPr>
            <a:spLocks noGrp="1"/>
          </p:cNvSpPr>
          <p:nvPr/>
        </p:nvSpPr>
        <p:spPr>
          <a:xfrm>
            <a:off x="2802186" y="3458604"/>
            <a:ext cx="2065504" cy="213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</a:t>
            </a:r>
            <a:endParaRPr lang="zh-CN" altLang="en-US" sz="1600" b="1" dirty="0" smtClean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35" name="内容占位符 2"/>
          <p:cNvSpPr>
            <a:spLocks noGrp="1"/>
          </p:cNvSpPr>
          <p:nvPr/>
        </p:nvSpPr>
        <p:spPr>
          <a:xfrm>
            <a:off x="2802186" y="4250755"/>
            <a:ext cx="2065504" cy="21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忌</a:t>
            </a:r>
          </a:p>
        </p:txBody>
      </p:sp>
      <p:sp>
        <p:nvSpPr>
          <p:cNvPr id="36" name="内容占位符 2"/>
          <p:cNvSpPr>
            <a:spLocks noGrp="1"/>
          </p:cNvSpPr>
          <p:nvPr/>
        </p:nvSpPr>
        <p:spPr>
          <a:xfrm>
            <a:off x="2804666" y="5402148"/>
            <a:ext cx="2065504" cy="21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注意事项</a:t>
            </a: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4990430" y="3512339"/>
            <a:ext cx="3840894" cy="4415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临床实践中，受试者用药后出现胃部不适。</a:t>
            </a:r>
            <a:endParaRPr lang="zh-CN" altLang="en-US" sz="1400" b="1" dirty="0" smtClean="0">
              <a:solidFill>
                <a:srgbClr val="A7542D"/>
              </a:solidFill>
              <a:effectLst/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39" name="内容占位符 2"/>
          <p:cNvSpPr>
            <a:spLocks noGrp="1"/>
          </p:cNvSpPr>
          <p:nvPr/>
        </p:nvSpPr>
        <p:spPr>
          <a:xfrm>
            <a:off x="4141168" y="3993350"/>
            <a:ext cx="3371011" cy="8506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-285750" fontAlgn="ctr">
              <a:lnSpc>
                <a:spcPct val="130000"/>
              </a:lnSpc>
              <a:spcBef>
                <a:spcPts val="0"/>
              </a:spcBef>
            </a:pPr>
            <a:r>
              <a:rPr lang="zh-CN" altLang="en-US" sz="1300" dirty="0" smtClean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孕妇、哺乳期妇女禁用。</a:t>
            </a:r>
            <a:endParaRPr lang="en-US" altLang="zh-CN" sz="1300" dirty="0" smtClean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65100" indent="-285750" fontAlgn="ctr">
              <a:lnSpc>
                <a:spcPct val="130000"/>
              </a:lnSpc>
              <a:spcBef>
                <a:spcPts val="0"/>
              </a:spcBef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乳糖不耐受患者禁用</a:t>
            </a:r>
            <a:r>
              <a:rPr lang="zh-CN" altLang="en-US" sz="13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13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65100" indent="-285750" fontAlgn="ctr">
              <a:lnSpc>
                <a:spcPct val="130000"/>
              </a:lnSpc>
              <a:spcBef>
                <a:spcPts val="0"/>
              </a:spcBef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对本品以及本品所含成份过敏者禁用</a:t>
            </a:r>
            <a:r>
              <a:rPr lang="zh-CN" altLang="en-US" sz="13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300" b="1" dirty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45" name="内容占位符 2"/>
          <p:cNvSpPr>
            <a:spLocks noGrp="1"/>
          </p:cNvSpPr>
          <p:nvPr/>
        </p:nvSpPr>
        <p:spPr>
          <a:xfrm>
            <a:off x="4141168" y="5058073"/>
            <a:ext cx="5116646" cy="1396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1300" dirty="0" smtClean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用药后注意休息、忌生冷油腻等。</a:t>
            </a:r>
            <a:endParaRPr lang="en-US" altLang="zh-CN" sz="1300" dirty="0" smtClean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脾胃虚寒便溏者不宜使用</a:t>
            </a:r>
            <a:r>
              <a:rPr lang="zh-CN" altLang="en-US" sz="13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13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肝、肾功能不全者慎用。 </a:t>
            </a:r>
            <a:endParaRPr lang="en-US" altLang="zh-CN" sz="13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严格按照用法用量服用</a:t>
            </a:r>
            <a:r>
              <a:rPr lang="zh-CN" altLang="en-US" sz="13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13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本品含有人参、甘草，不宜和含五灵脂、藜芦、海藻、京大戟、红大戟、甘遂、芫花的中药方剂或成药同时服用</a:t>
            </a:r>
            <a:r>
              <a:rPr lang="zh-CN" altLang="en-US" sz="13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300" b="1" dirty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1400" b="1" dirty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1400" b="1" dirty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  <a:p>
            <a:pPr marL="0" indent="0" algn="l" font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400" b="1" dirty="0" smtClean="0">
              <a:solidFill>
                <a:srgbClr val="A7542D"/>
              </a:solidFill>
              <a:effectLst/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47" name="内容占位符 2"/>
          <p:cNvSpPr>
            <a:spLocks noGrp="1"/>
          </p:cNvSpPr>
          <p:nvPr/>
        </p:nvSpPr>
        <p:spPr>
          <a:xfrm>
            <a:off x="4317219" y="5562485"/>
            <a:ext cx="4707513" cy="277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ctr">
              <a:lnSpc>
                <a:spcPct val="130000"/>
              </a:lnSpc>
              <a:buClrTx/>
              <a:buSzTx/>
              <a:buFontTx/>
              <a:buNone/>
            </a:pPr>
            <a:endParaRPr lang="zh-CN" altLang="en-US" sz="1400" b="1" dirty="0" smtClean="0">
              <a:solidFill>
                <a:srgbClr val="A7542D"/>
              </a:solidFill>
              <a:effectLst/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222808" y="1438943"/>
            <a:ext cx="9387388" cy="1330932"/>
          </a:xfrm>
          <a:prstGeom prst="rect">
            <a:avLst/>
          </a:prstGeom>
          <a:noFill/>
          <a:ln w="25400" cap="rnd" cmpd="sng" algn="ctr">
            <a:solidFill>
              <a:srgbClr val="1A549E">
                <a:alpha val="50000"/>
              </a:srgbClr>
            </a:solidFill>
            <a:prstDash val="sysDash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2AB3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内容占位符 2"/>
          <p:cNvSpPr>
            <a:spLocks noGrp="1"/>
          </p:cNvSpPr>
          <p:nvPr/>
        </p:nvSpPr>
        <p:spPr>
          <a:xfrm>
            <a:off x="3820860" y="1280054"/>
            <a:ext cx="4311663" cy="3733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zh-CN" altLang="en-US" sz="1900" b="1" spc="5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益气清肺颗粒安全性</a:t>
            </a:r>
            <a:r>
              <a:rPr lang="zh-CN" altLang="en-US" sz="1900" b="1" spc="5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方面优势与不足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NhNWMwZWJlOWY2NDMzNDdhNDMwMmJhN2NiNGRjMT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6*97"/>
  <p:tag name="TABLE_ENDDRAG_RECT" val="30*419*886*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65,&quot;left&quot;:695.35,&quot;top&quot;:87.35,&quot;width&quot;:218.950000000000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微软雅黑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微软雅黑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微软雅黑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微软雅黑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2917</Words>
  <Application>Microsoft Office PowerPoint</Application>
  <PresentationFormat>宽屏</PresentationFormat>
  <Paragraphs>252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Microsoft YaHei Regular</vt:lpstr>
      <vt:lpstr>Source Han Sans CN Bold</vt:lpstr>
      <vt:lpstr>system-ui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Lewis</dc:creator>
  <cp:lastModifiedBy>Microsoft 帐户</cp:lastModifiedBy>
  <cp:revision>471</cp:revision>
  <dcterms:created xsi:type="dcterms:W3CDTF">2021-08-13T05:46:00Z</dcterms:created>
  <dcterms:modified xsi:type="dcterms:W3CDTF">2025-07-18T03:45:47Z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13E3D2C28FFB4664B169C00C36601E77_13</vt:lpwstr>
  </property>
</Properties>
</file>