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60" r:id="rId3"/>
    <p:sldId id="264" r:id="rId4"/>
    <p:sldId id="271" r:id="rId5"/>
    <p:sldId id="263" r:id="rId6"/>
    <p:sldId id="265" r:id="rId7"/>
    <p:sldId id="276" r:id="rId8"/>
    <p:sldId id="266" r:id="rId9"/>
    <p:sldId id="273" r:id="rId10"/>
    <p:sldId id="274" r:id="rId11"/>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474E8"/>
    <a:srgbClr val="F040DF"/>
    <a:srgbClr val="2A7DC1"/>
    <a:srgbClr val="C5C5C5"/>
    <a:srgbClr val="70ACE2"/>
    <a:srgbClr val="EAF4FC"/>
    <a:srgbClr val="76ABD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无样式，网格型">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032" autoAdjust="0"/>
  </p:normalViewPr>
  <p:slideViewPr>
    <p:cSldViewPr snapToGrid="0">
      <p:cViewPr varScale="1">
        <p:scale>
          <a:sx n="86" d="100"/>
          <a:sy n="86" d="100"/>
        </p:scale>
        <p:origin x="708" y="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p>
            <a:fld id="{C67483CA-B182-41BF-804F-DFA2C9AAE208}" type="datetimeFigureOut">
              <a:rPr lang="zh-CN" altLang="en-US" smtClean="0"/>
              <a:t>2025/7/18</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23BAA25-0979-48F1-9554-EF7BE9E55B85}" type="slidenum">
              <a:rPr lang="zh-CN" altLang="en-US" smtClean="0"/>
              <a:t>‹#›</a:t>
            </a:fld>
            <a:endParaRPr lang="zh-CN" altLang="en-US"/>
          </a:p>
        </p:txBody>
      </p:sp>
    </p:spTree>
    <p:extLst>
      <p:ext uri="{BB962C8B-B14F-4D97-AF65-F5344CB8AC3E}">
        <p14:creationId xmlns:p14="http://schemas.microsoft.com/office/powerpoint/2010/main" val="190949889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C67483CA-B182-41BF-804F-DFA2C9AAE208}" type="datetimeFigureOut">
              <a:rPr lang="zh-CN" altLang="en-US" smtClean="0"/>
              <a:t>2025/7/18</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23BAA25-0979-48F1-9554-EF7BE9E55B85}" type="slidenum">
              <a:rPr lang="zh-CN" altLang="en-US" smtClean="0"/>
              <a:t>‹#›</a:t>
            </a:fld>
            <a:endParaRPr lang="zh-CN" altLang="en-US"/>
          </a:p>
        </p:txBody>
      </p:sp>
    </p:spTree>
    <p:extLst>
      <p:ext uri="{BB962C8B-B14F-4D97-AF65-F5344CB8AC3E}">
        <p14:creationId xmlns:p14="http://schemas.microsoft.com/office/powerpoint/2010/main" val="172453483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C67483CA-B182-41BF-804F-DFA2C9AAE208}" type="datetimeFigureOut">
              <a:rPr lang="zh-CN" altLang="en-US" smtClean="0"/>
              <a:t>2025/7/18</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23BAA25-0979-48F1-9554-EF7BE9E55B85}" type="slidenum">
              <a:rPr lang="zh-CN" altLang="en-US" smtClean="0"/>
              <a:t>‹#›</a:t>
            </a:fld>
            <a:endParaRPr lang="zh-CN" altLang="en-US"/>
          </a:p>
        </p:txBody>
      </p:sp>
    </p:spTree>
    <p:extLst>
      <p:ext uri="{BB962C8B-B14F-4D97-AF65-F5344CB8AC3E}">
        <p14:creationId xmlns:p14="http://schemas.microsoft.com/office/powerpoint/2010/main" val="13499294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C67483CA-B182-41BF-804F-DFA2C9AAE208}" type="datetimeFigureOut">
              <a:rPr lang="zh-CN" altLang="en-US" smtClean="0"/>
              <a:t>2025/7/18</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23BAA25-0979-48F1-9554-EF7BE9E55B85}" type="slidenum">
              <a:rPr lang="zh-CN" altLang="en-US" smtClean="0"/>
              <a:t>‹#›</a:t>
            </a:fld>
            <a:endParaRPr lang="zh-CN" altLang="en-US"/>
          </a:p>
        </p:txBody>
      </p:sp>
    </p:spTree>
    <p:extLst>
      <p:ext uri="{BB962C8B-B14F-4D97-AF65-F5344CB8AC3E}">
        <p14:creationId xmlns:p14="http://schemas.microsoft.com/office/powerpoint/2010/main" val="31862739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smtClean="0"/>
              <a:t>单击此处编辑母版文本样式</a:t>
            </a:r>
          </a:p>
        </p:txBody>
      </p:sp>
      <p:sp>
        <p:nvSpPr>
          <p:cNvPr id="4" name="日期占位符 3"/>
          <p:cNvSpPr>
            <a:spLocks noGrp="1"/>
          </p:cNvSpPr>
          <p:nvPr>
            <p:ph type="dt" sz="half" idx="10"/>
          </p:nvPr>
        </p:nvSpPr>
        <p:spPr/>
        <p:txBody>
          <a:bodyPr/>
          <a:lstStyle/>
          <a:p>
            <a:fld id="{C67483CA-B182-41BF-804F-DFA2C9AAE208}" type="datetimeFigureOut">
              <a:rPr lang="zh-CN" altLang="en-US" smtClean="0"/>
              <a:t>2025/7/18</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23BAA25-0979-48F1-9554-EF7BE9E55B85}" type="slidenum">
              <a:rPr lang="zh-CN" altLang="en-US" smtClean="0"/>
              <a:t>‹#›</a:t>
            </a:fld>
            <a:endParaRPr lang="zh-CN" altLang="en-US"/>
          </a:p>
        </p:txBody>
      </p:sp>
    </p:spTree>
    <p:extLst>
      <p:ext uri="{BB962C8B-B14F-4D97-AF65-F5344CB8AC3E}">
        <p14:creationId xmlns:p14="http://schemas.microsoft.com/office/powerpoint/2010/main" val="4192291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838200" y="1825625"/>
            <a:ext cx="5181600"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6172200" y="1825625"/>
            <a:ext cx="5181600"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fld id="{C67483CA-B182-41BF-804F-DFA2C9AAE208}" type="datetimeFigureOut">
              <a:rPr lang="zh-CN" altLang="en-US" smtClean="0"/>
              <a:t>2025/7/18</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23BAA25-0979-48F1-9554-EF7BE9E55B85}" type="slidenum">
              <a:rPr lang="zh-CN" altLang="en-US" smtClean="0"/>
              <a:t>‹#›</a:t>
            </a:fld>
            <a:endParaRPr lang="zh-CN" altLang="en-US"/>
          </a:p>
        </p:txBody>
      </p:sp>
    </p:spTree>
    <p:extLst>
      <p:ext uri="{BB962C8B-B14F-4D97-AF65-F5344CB8AC3E}">
        <p14:creationId xmlns:p14="http://schemas.microsoft.com/office/powerpoint/2010/main" val="149184706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fld id="{C67483CA-B182-41BF-804F-DFA2C9AAE208}" type="datetimeFigureOut">
              <a:rPr lang="zh-CN" altLang="en-US" smtClean="0"/>
              <a:t>2025/7/18</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523BAA25-0979-48F1-9554-EF7BE9E55B85}" type="slidenum">
              <a:rPr lang="zh-CN" altLang="en-US" smtClean="0"/>
              <a:t>‹#›</a:t>
            </a:fld>
            <a:endParaRPr lang="zh-CN" altLang="en-US"/>
          </a:p>
        </p:txBody>
      </p:sp>
    </p:spTree>
    <p:extLst>
      <p:ext uri="{BB962C8B-B14F-4D97-AF65-F5344CB8AC3E}">
        <p14:creationId xmlns:p14="http://schemas.microsoft.com/office/powerpoint/2010/main" val="75854087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C67483CA-B182-41BF-804F-DFA2C9AAE208}" type="datetimeFigureOut">
              <a:rPr lang="zh-CN" altLang="en-US" smtClean="0"/>
              <a:t>2025/7/18</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523BAA25-0979-48F1-9554-EF7BE9E55B85}" type="slidenum">
              <a:rPr lang="zh-CN" altLang="en-US" smtClean="0"/>
              <a:t>‹#›</a:t>
            </a:fld>
            <a:endParaRPr lang="zh-CN" altLang="en-US"/>
          </a:p>
        </p:txBody>
      </p:sp>
    </p:spTree>
    <p:extLst>
      <p:ext uri="{BB962C8B-B14F-4D97-AF65-F5344CB8AC3E}">
        <p14:creationId xmlns:p14="http://schemas.microsoft.com/office/powerpoint/2010/main" val="210220412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C67483CA-B182-41BF-804F-DFA2C9AAE208}" type="datetimeFigureOut">
              <a:rPr lang="zh-CN" altLang="en-US" smtClean="0"/>
              <a:t>2025/7/18</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523BAA25-0979-48F1-9554-EF7BE9E55B85}" type="slidenum">
              <a:rPr lang="zh-CN" altLang="en-US" smtClean="0"/>
              <a:t>‹#›</a:t>
            </a:fld>
            <a:endParaRPr lang="zh-CN" altLang="en-US"/>
          </a:p>
        </p:txBody>
      </p:sp>
    </p:spTree>
    <p:extLst>
      <p:ext uri="{BB962C8B-B14F-4D97-AF65-F5344CB8AC3E}">
        <p14:creationId xmlns:p14="http://schemas.microsoft.com/office/powerpoint/2010/main" val="420162014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C67483CA-B182-41BF-804F-DFA2C9AAE208}" type="datetimeFigureOut">
              <a:rPr lang="zh-CN" altLang="en-US" smtClean="0"/>
              <a:t>2025/7/18</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23BAA25-0979-48F1-9554-EF7BE9E55B85}" type="slidenum">
              <a:rPr lang="zh-CN" altLang="en-US" smtClean="0"/>
              <a:t>‹#›</a:t>
            </a:fld>
            <a:endParaRPr lang="zh-CN" altLang="en-US"/>
          </a:p>
        </p:txBody>
      </p:sp>
    </p:spTree>
    <p:extLst>
      <p:ext uri="{BB962C8B-B14F-4D97-AF65-F5344CB8AC3E}">
        <p14:creationId xmlns:p14="http://schemas.microsoft.com/office/powerpoint/2010/main" val="409757242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C67483CA-B182-41BF-804F-DFA2C9AAE208}" type="datetimeFigureOut">
              <a:rPr lang="zh-CN" altLang="en-US" smtClean="0"/>
              <a:t>2025/7/18</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23BAA25-0979-48F1-9554-EF7BE9E55B85}" type="slidenum">
              <a:rPr lang="zh-CN" altLang="en-US" smtClean="0"/>
              <a:t>‹#›</a:t>
            </a:fld>
            <a:endParaRPr lang="zh-CN" altLang="en-US"/>
          </a:p>
        </p:txBody>
      </p:sp>
    </p:spTree>
    <p:extLst>
      <p:ext uri="{BB962C8B-B14F-4D97-AF65-F5344CB8AC3E}">
        <p14:creationId xmlns:p14="http://schemas.microsoft.com/office/powerpoint/2010/main" val="44994543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67483CA-B182-41BF-804F-DFA2C9AAE208}" type="datetimeFigureOut">
              <a:rPr lang="zh-CN" altLang="en-US" smtClean="0"/>
              <a:t>2025/7/18</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23BAA25-0979-48F1-9554-EF7BE9E55B85}" type="slidenum">
              <a:rPr lang="zh-CN" altLang="en-US" smtClean="0"/>
              <a:t>‹#›</a:t>
            </a:fld>
            <a:endParaRPr lang="zh-CN" altLang="en-US"/>
          </a:p>
        </p:txBody>
      </p:sp>
    </p:spTree>
    <p:extLst>
      <p:ext uri="{BB962C8B-B14F-4D97-AF65-F5344CB8AC3E}">
        <p14:creationId xmlns:p14="http://schemas.microsoft.com/office/powerpoint/2010/main" val="235521279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4.png"/><Relationship Id="rId7" Type="http://schemas.openxmlformats.org/officeDocument/2006/relationships/image" Target="../media/image10.png"/><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image" Target="../media/image9.png"/><Relationship Id="rId5" Type="http://schemas.openxmlformats.org/officeDocument/2006/relationships/image" Target="../media/image8.png"/><Relationship Id="rId10" Type="http://schemas.openxmlformats.org/officeDocument/2006/relationships/image" Target="../media/image13.png"/><Relationship Id="rId4" Type="http://schemas.openxmlformats.org/officeDocument/2006/relationships/image" Target="../media/image7.png"/><Relationship Id="rId9" Type="http://schemas.openxmlformats.org/officeDocument/2006/relationships/image" Target="../media/image12.emf"/></Relationships>
</file>

<file path=ppt/slides/_rels/slide7.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4.png"/><Relationship Id="rId7" Type="http://schemas.openxmlformats.org/officeDocument/2006/relationships/image" Target="../media/image14.png"/><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image" Target="../media/image11.png"/><Relationship Id="rId5" Type="http://schemas.openxmlformats.org/officeDocument/2006/relationships/image" Target="../media/image7.png"/><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4.png"/><Relationship Id="rId7" Type="http://schemas.openxmlformats.org/officeDocument/2006/relationships/image" Target="../media/image19.png"/><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23.png"/><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矩形 1"/>
          <p:cNvSpPr/>
          <p:nvPr/>
        </p:nvSpPr>
        <p:spPr>
          <a:xfrm>
            <a:off x="693020" y="1226274"/>
            <a:ext cx="10929776" cy="1477328"/>
          </a:xfrm>
          <a:prstGeom prst="rect">
            <a:avLst/>
          </a:prstGeom>
        </p:spPr>
        <p:txBody>
          <a:bodyPr wrap="square">
            <a:spAutoFit/>
          </a:bodyPr>
          <a:lstStyle/>
          <a:p>
            <a:pPr algn="ctr">
              <a:lnSpc>
                <a:spcPct val="150000"/>
              </a:lnSpc>
            </a:pPr>
            <a:r>
              <a:rPr lang="zh-CN" altLang="en-US" sz="3600" b="1" dirty="0">
                <a:solidFill>
                  <a:srgbClr val="0067B4"/>
                </a:solidFill>
                <a:latin typeface="微软雅黑" panose="020B0503020204020204" pitchFamily="34" charset="-122"/>
                <a:ea typeface="微软雅黑" panose="020B0503020204020204" pitchFamily="34" charset="-122"/>
              </a:rPr>
              <a:t>医保申报</a:t>
            </a:r>
            <a:r>
              <a:rPr lang="zh-CN" altLang="en-US" sz="3600" b="1" dirty="0" smtClean="0">
                <a:solidFill>
                  <a:srgbClr val="0067B4"/>
                </a:solidFill>
                <a:latin typeface="微软雅黑" panose="020B0503020204020204" pitchFamily="34" charset="-122"/>
                <a:ea typeface="微软雅黑" panose="020B0503020204020204" pitchFamily="34" charset="-122"/>
              </a:rPr>
              <a:t>资料</a:t>
            </a:r>
            <a:endParaRPr lang="en-US" altLang="zh-CN" sz="3600" b="1" dirty="0" smtClean="0">
              <a:solidFill>
                <a:srgbClr val="0067B4"/>
              </a:solidFill>
              <a:latin typeface="微软雅黑" panose="020B0503020204020204" pitchFamily="34" charset="-122"/>
              <a:ea typeface="微软雅黑" panose="020B0503020204020204" pitchFamily="34" charset="-122"/>
            </a:endParaRPr>
          </a:p>
          <a:p>
            <a:pPr>
              <a:lnSpc>
                <a:spcPct val="150000"/>
              </a:lnSpc>
            </a:pPr>
            <a:r>
              <a:rPr lang="zh-CN" altLang="en-US" sz="2000" b="1" dirty="0" smtClean="0">
                <a:solidFill>
                  <a:srgbClr val="C00000"/>
                </a:solidFill>
                <a:latin typeface="微软雅黑" panose="020B0503020204020204" pitchFamily="34" charset="-122"/>
                <a:ea typeface="微软雅黑" panose="020B0503020204020204" pitchFamily="34" charset="-122"/>
              </a:rPr>
              <a:t> </a:t>
            </a:r>
            <a:r>
              <a:rPr lang="zh-CN" altLang="en-US" sz="2400" b="1" dirty="0" smtClean="0">
                <a:solidFill>
                  <a:srgbClr val="C00000"/>
                </a:solidFill>
                <a:latin typeface="微软雅黑" panose="020B0503020204020204" pitchFamily="34" charset="-122"/>
                <a:ea typeface="微软雅黑" panose="020B0503020204020204" pitchFamily="34" charset="-122"/>
              </a:rPr>
              <a:t>（</a:t>
            </a:r>
            <a:r>
              <a:rPr lang="zh-CN" altLang="en-US" sz="2400" b="1" dirty="0">
                <a:solidFill>
                  <a:srgbClr val="C00000"/>
                </a:solidFill>
                <a:latin typeface="微软雅黑" panose="020B0503020204020204" pitchFamily="34" charset="-122"/>
                <a:ea typeface="微软雅黑" panose="020B0503020204020204" pitchFamily="34" charset="-122"/>
              </a:rPr>
              <a:t>一）基本信息、（二）安全性、（三）有效性、（四</a:t>
            </a:r>
            <a:r>
              <a:rPr lang="zh-CN" altLang="en-US" sz="2400" b="1" dirty="0" smtClean="0">
                <a:solidFill>
                  <a:srgbClr val="C00000"/>
                </a:solidFill>
                <a:latin typeface="微软雅黑" panose="020B0503020204020204" pitchFamily="34" charset="-122"/>
                <a:ea typeface="微软雅黑" panose="020B0503020204020204" pitchFamily="34" charset="-122"/>
              </a:rPr>
              <a:t>）创新性</a:t>
            </a:r>
            <a:r>
              <a:rPr lang="zh-CN" altLang="en-US" sz="2400" b="1" dirty="0">
                <a:solidFill>
                  <a:srgbClr val="C00000"/>
                </a:solidFill>
                <a:latin typeface="微软雅黑" panose="020B0503020204020204" pitchFamily="34" charset="-122"/>
                <a:ea typeface="微软雅黑" panose="020B0503020204020204" pitchFamily="34" charset="-122"/>
              </a:rPr>
              <a:t>、（五</a:t>
            </a:r>
            <a:r>
              <a:rPr lang="zh-CN" altLang="en-US" sz="2400" b="1" dirty="0" smtClean="0">
                <a:solidFill>
                  <a:srgbClr val="C00000"/>
                </a:solidFill>
                <a:latin typeface="微软雅黑" panose="020B0503020204020204" pitchFamily="34" charset="-122"/>
                <a:ea typeface="微软雅黑" panose="020B0503020204020204" pitchFamily="34" charset="-122"/>
              </a:rPr>
              <a:t>）公平性</a:t>
            </a:r>
            <a:endParaRPr lang="zh-CN" altLang="en-US" sz="2000" b="1" dirty="0">
              <a:solidFill>
                <a:srgbClr val="C00000"/>
              </a:solidFill>
              <a:latin typeface="微软雅黑" panose="020B0503020204020204" pitchFamily="34" charset="-122"/>
              <a:ea typeface="微软雅黑" panose="020B0503020204020204" pitchFamily="34" charset="-122"/>
            </a:endParaRPr>
          </a:p>
        </p:txBody>
      </p:sp>
      <p:sp>
        <p:nvSpPr>
          <p:cNvPr id="3" name="矩形 2"/>
          <p:cNvSpPr/>
          <p:nvPr/>
        </p:nvSpPr>
        <p:spPr>
          <a:xfrm>
            <a:off x="3468029" y="2935298"/>
            <a:ext cx="6502139" cy="1754326"/>
          </a:xfrm>
          <a:prstGeom prst="rect">
            <a:avLst/>
          </a:prstGeom>
        </p:spPr>
        <p:txBody>
          <a:bodyPr wrap="square">
            <a:spAutoFit/>
          </a:bodyPr>
          <a:lstStyle/>
          <a:p>
            <a:pPr>
              <a:lnSpc>
                <a:spcPct val="150000"/>
              </a:lnSpc>
            </a:pPr>
            <a:r>
              <a:rPr lang="zh-CN" altLang="en-US" sz="2400" b="1" dirty="0">
                <a:solidFill>
                  <a:srgbClr val="0067B4"/>
                </a:solidFill>
                <a:latin typeface="微软雅黑" panose="020B0503020204020204" pitchFamily="34" charset="-122"/>
                <a:ea typeface="微软雅黑" panose="020B0503020204020204" pitchFamily="34" charset="-122"/>
              </a:rPr>
              <a:t>申报产品：</a:t>
            </a:r>
            <a:r>
              <a:rPr lang="zh-CN" altLang="en-US" sz="2400" b="1" dirty="0" smtClean="0">
                <a:solidFill>
                  <a:srgbClr val="0067B4"/>
                </a:solidFill>
                <a:latin typeface="微软雅黑" panose="020B0503020204020204" pitchFamily="34" charset="-122"/>
                <a:ea typeface="微软雅黑" panose="020B0503020204020204" pitchFamily="34" charset="-122"/>
              </a:rPr>
              <a:t>盐酸替扎尼定口服溶液</a:t>
            </a:r>
            <a:r>
              <a:rPr lang="zh-CN" altLang="en-US" sz="2400" b="1" dirty="0">
                <a:solidFill>
                  <a:srgbClr val="0067B4"/>
                </a:solidFill>
                <a:latin typeface="微软雅黑" panose="020B0503020204020204" pitchFamily="34" charset="-122"/>
                <a:ea typeface="微软雅黑" panose="020B0503020204020204" pitchFamily="34" charset="-122"/>
              </a:rPr>
              <a:t/>
            </a:r>
            <a:br>
              <a:rPr lang="zh-CN" altLang="en-US" sz="2400" b="1" dirty="0">
                <a:solidFill>
                  <a:srgbClr val="0067B4"/>
                </a:solidFill>
                <a:latin typeface="微软雅黑" panose="020B0503020204020204" pitchFamily="34" charset="-122"/>
                <a:ea typeface="微软雅黑" panose="020B0503020204020204" pitchFamily="34" charset="-122"/>
              </a:rPr>
            </a:br>
            <a:r>
              <a:rPr lang="zh-CN" altLang="en-US" sz="2400" b="1" dirty="0">
                <a:solidFill>
                  <a:srgbClr val="0067B4"/>
                </a:solidFill>
                <a:latin typeface="微软雅黑" panose="020B0503020204020204" pitchFamily="34" charset="-122"/>
                <a:ea typeface="微软雅黑" panose="020B0503020204020204" pitchFamily="34" charset="-122"/>
              </a:rPr>
              <a:t>申报规格</a:t>
            </a:r>
            <a:r>
              <a:rPr lang="zh-CN" altLang="en-US" sz="2400" b="1" dirty="0" smtClean="0">
                <a:solidFill>
                  <a:srgbClr val="0067B4"/>
                </a:solidFill>
                <a:latin typeface="微软雅黑" panose="020B0503020204020204" pitchFamily="34" charset="-122"/>
                <a:ea typeface="微软雅黑" panose="020B0503020204020204" pitchFamily="34" charset="-122"/>
              </a:rPr>
              <a:t>：</a:t>
            </a:r>
            <a:r>
              <a:rPr lang="en-US" altLang="zh-CN" sz="2400" b="1" dirty="0">
                <a:solidFill>
                  <a:srgbClr val="0067B4"/>
                </a:solidFill>
                <a:latin typeface="微软雅黑" panose="020B0503020204020204" pitchFamily="34" charset="-122"/>
                <a:ea typeface="微软雅黑" panose="020B0503020204020204" pitchFamily="34" charset="-122"/>
              </a:rPr>
              <a:t>100ml:40mg</a:t>
            </a:r>
            <a:r>
              <a:rPr lang="zh-CN" altLang="en-US" sz="2400" b="1" dirty="0" smtClean="0">
                <a:solidFill>
                  <a:srgbClr val="0067B4"/>
                </a:solidFill>
                <a:latin typeface="微软雅黑" panose="020B0503020204020204" pitchFamily="34" charset="-122"/>
                <a:ea typeface="微软雅黑" panose="020B0503020204020204" pitchFamily="34" charset="-122"/>
              </a:rPr>
              <a:t>（</a:t>
            </a:r>
            <a:r>
              <a:rPr lang="zh-CN" altLang="en-US" sz="2400" b="1" dirty="0">
                <a:solidFill>
                  <a:srgbClr val="0067B4"/>
                </a:solidFill>
                <a:latin typeface="微软雅黑" panose="020B0503020204020204" pitchFamily="34" charset="-122"/>
                <a:ea typeface="微软雅黑" panose="020B0503020204020204" pitchFamily="34" charset="-122"/>
              </a:rPr>
              <a:t>按</a:t>
            </a:r>
            <a:r>
              <a:rPr lang="en-US" altLang="zh-CN" sz="2400" b="1" dirty="0">
                <a:solidFill>
                  <a:srgbClr val="0067B4"/>
                </a:solidFill>
                <a:latin typeface="微软雅黑" panose="020B0503020204020204" pitchFamily="34" charset="-122"/>
                <a:ea typeface="微软雅黑" panose="020B0503020204020204" pitchFamily="34" charset="-122"/>
              </a:rPr>
              <a:t>C</a:t>
            </a:r>
            <a:r>
              <a:rPr lang="en-US" altLang="zh-CN" sz="2400" b="1" baseline="-25000" dirty="0">
                <a:solidFill>
                  <a:srgbClr val="0067B4"/>
                </a:solidFill>
                <a:latin typeface="微软雅黑" panose="020B0503020204020204" pitchFamily="34" charset="-122"/>
                <a:ea typeface="微软雅黑" panose="020B0503020204020204" pitchFamily="34" charset="-122"/>
              </a:rPr>
              <a:t>9</a:t>
            </a:r>
            <a:r>
              <a:rPr lang="en-US" altLang="zh-CN" sz="2400" b="1" dirty="0">
                <a:solidFill>
                  <a:srgbClr val="0067B4"/>
                </a:solidFill>
                <a:latin typeface="微软雅黑" panose="020B0503020204020204" pitchFamily="34" charset="-122"/>
                <a:ea typeface="微软雅黑" panose="020B0503020204020204" pitchFamily="34" charset="-122"/>
              </a:rPr>
              <a:t>H</a:t>
            </a:r>
            <a:r>
              <a:rPr lang="en-US" altLang="zh-CN" sz="2400" b="1" baseline="-25000" dirty="0">
                <a:solidFill>
                  <a:srgbClr val="0067B4"/>
                </a:solidFill>
                <a:latin typeface="微软雅黑" panose="020B0503020204020204" pitchFamily="34" charset="-122"/>
                <a:ea typeface="微软雅黑" panose="020B0503020204020204" pitchFamily="34" charset="-122"/>
              </a:rPr>
              <a:t>8</a:t>
            </a:r>
            <a:r>
              <a:rPr lang="en-US" altLang="zh-CN" sz="2400" b="1" dirty="0">
                <a:solidFill>
                  <a:srgbClr val="0067B4"/>
                </a:solidFill>
                <a:latin typeface="微软雅黑" panose="020B0503020204020204" pitchFamily="34" charset="-122"/>
                <a:ea typeface="微软雅黑" panose="020B0503020204020204" pitchFamily="34" charset="-122"/>
              </a:rPr>
              <a:t>ClN</a:t>
            </a:r>
            <a:r>
              <a:rPr lang="en-US" altLang="zh-CN" sz="2400" b="1" baseline="-25000" dirty="0">
                <a:solidFill>
                  <a:srgbClr val="0067B4"/>
                </a:solidFill>
                <a:latin typeface="微软雅黑" panose="020B0503020204020204" pitchFamily="34" charset="-122"/>
                <a:ea typeface="微软雅黑" panose="020B0503020204020204" pitchFamily="34" charset="-122"/>
              </a:rPr>
              <a:t>5</a:t>
            </a:r>
            <a:r>
              <a:rPr lang="en-US" altLang="zh-CN" sz="2400" b="1" dirty="0">
                <a:solidFill>
                  <a:srgbClr val="0067B4"/>
                </a:solidFill>
                <a:latin typeface="微软雅黑" panose="020B0503020204020204" pitchFamily="34" charset="-122"/>
                <a:ea typeface="微软雅黑" panose="020B0503020204020204" pitchFamily="34" charset="-122"/>
              </a:rPr>
              <a:t>S</a:t>
            </a:r>
            <a:r>
              <a:rPr lang="zh-CN" altLang="en-US" sz="2400" b="1" dirty="0">
                <a:solidFill>
                  <a:srgbClr val="0067B4"/>
                </a:solidFill>
                <a:latin typeface="微软雅黑" panose="020B0503020204020204" pitchFamily="34" charset="-122"/>
                <a:ea typeface="微软雅黑" panose="020B0503020204020204" pitchFamily="34" charset="-122"/>
              </a:rPr>
              <a:t>计）</a:t>
            </a:r>
            <a:r>
              <a:rPr lang="en-US" altLang="zh-CN" sz="2400" b="1" dirty="0">
                <a:solidFill>
                  <a:srgbClr val="0067B4"/>
                </a:solidFill>
                <a:latin typeface="微软雅黑" panose="020B0503020204020204" pitchFamily="34" charset="-122"/>
                <a:ea typeface="微软雅黑" panose="020B0503020204020204" pitchFamily="34" charset="-122"/>
              </a:rPr>
              <a:t/>
            </a:r>
            <a:br>
              <a:rPr lang="en-US" altLang="zh-CN" sz="2400" b="1" dirty="0">
                <a:solidFill>
                  <a:srgbClr val="0067B4"/>
                </a:solidFill>
                <a:latin typeface="微软雅黑" panose="020B0503020204020204" pitchFamily="34" charset="-122"/>
                <a:ea typeface="微软雅黑" panose="020B0503020204020204" pitchFamily="34" charset="-122"/>
              </a:rPr>
            </a:br>
            <a:r>
              <a:rPr lang="zh-CN" altLang="en-US" sz="2400" b="1" dirty="0">
                <a:solidFill>
                  <a:srgbClr val="0067B4"/>
                </a:solidFill>
                <a:latin typeface="微软雅黑" panose="020B0503020204020204" pitchFamily="34" charset="-122"/>
                <a:ea typeface="微软雅黑" panose="020B0503020204020204" pitchFamily="34" charset="-122"/>
              </a:rPr>
              <a:t>申报</a:t>
            </a:r>
            <a:r>
              <a:rPr lang="zh-CN" altLang="en-US" sz="2400" b="1" dirty="0" smtClean="0">
                <a:solidFill>
                  <a:srgbClr val="0067B4"/>
                </a:solidFill>
                <a:latin typeface="微软雅黑" panose="020B0503020204020204" pitchFamily="34" charset="-122"/>
                <a:ea typeface="微软雅黑" panose="020B0503020204020204" pitchFamily="34" charset="-122"/>
              </a:rPr>
              <a:t>企业：四川科瑞德制药股份有限公司</a:t>
            </a:r>
            <a:r>
              <a:rPr lang="zh-CN" altLang="en-US" sz="2400" dirty="0" smtClean="0">
                <a:latin typeface="微软雅黑" panose="020B0503020204020204" pitchFamily="34" charset="-122"/>
                <a:ea typeface="微软雅黑" panose="020B0503020204020204" pitchFamily="34" charset="-122"/>
              </a:rPr>
              <a:t> </a:t>
            </a:r>
            <a:endParaRPr lang="zh-CN" altLang="en-US" sz="2400" dirty="0">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39333322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16" name="图片 15"/>
          <p:cNvPicPr>
            <a:picLocks noChangeAspect="1"/>
          </p:cNvPicPr>
          <p:nvPr/>
        </p:nvPicPr>
        <p:blipFill>
          <a:blip r:embed="rId3"/>
          <a:stretch>
            <a:fillRect/>
          </a:stretch>
        </p:blipFill>
        <p:spPr>
          <a:xfrm>
            <a:off x="1542779" y="360987"/>
            <a:ext cx="7358847" cy="396000"/>
          </a:xfrm>
          <a:prstGeom prst="rect">
            <a:avLst/>
          </a:prstGeom>
        </p:spPr>
      </p:pic>
      <p:sp>
        <p:nvSpPr>
          <p:cNvPr id="4" name="矩形 3"/>
          <p:cNvSpPr/>
          <p:nvPr/>
        </p:nvSpPr>
        <p:spPr>
          <a:xfrm>
            <a:off x="1319065" y="325803"/>
            <a:ext cx="7136788" cy="461665"/>
          </a:xfrm>
          <a:prstGeom prst="rect">
            <a:avLst/>
          </a:prstGeom>
        </p:spPr>
        <p:txBody>
          <a:bodyPr wrap="square">
            <a:spAutoFit/>
          </a:bodyPr>
          <a:lstStyle/>
          <a:p>
            <a:r>
              <a:rPr lang="zh-CN" altLang="en-US" sz="2400" b="1" dirty="0" smtClean="0">
                <a:solidFill>
                  <a:schemeClr val="bg1"/>
                </a:solidFill>
                <a:latin typeface="微软雅黑" panose="020B0503020204020204" pitchFamily="34" charset="-122"/>
                <a:ea typeface="微软雅黑" panose="020B0503020204020204" pitchFamily="34" charset="-122"/>
              </a:rPr>
              <a:t>（五）公平性    </a:t>
            </a:r>
            <a:r>
              <a:rPr lang="zh-CN" altLang="en-US" sz="2000" b="1" dirty="0" smtClean="0">
                <a:solidFill>
                  <a:schemeClr val="bg1"/>
                </a:solidFill>
                <a:latin typeface="微软雅黑" panose="020B0503020204020204" pitchFamily="34" charset="-122"/>
                <a:ea typeface="微软雅黑" panose="020B0503020204020204" pitchFamily="34" charset="-122"/>
              </a:rPr>
              <a:t>弥补</a:t>
            </a:r>
            <a:r>
              <a:rPr lang="zh-CN" altLang="en-US" sz="2000" b="1" dirty="0">
                <a:solidFill>
                  <a:schemeClr val="bg1"/>
                </a:solidFill>
                <a:latin typeface="微软雅黑" panose="020B0503020204020204" pitchFamily="34" charset="-122"/>
                <a:ea typeface="微软雅黑" panose="020B0503020204020204" pitchFamily="34" charset="-122"/>
              </a:rPr>
              <a:t>目录短板， 便于临床</a:t>
            </a:r>
            <a:r>
              <a:rPr lang="zh-CN" altLang="en-US" sz="2000" b="1" dirty="0" smtClean="0">
                <a:solidFill>
                  <a:schemeClr val="bg1"/>
                </a:solidFill>
                <a:latin typeface="微软雅黑" panose="020B0503020204020204" pitchFamily="34" charset="-122"/>
                <a:ea typeface="微软雅黑" panose="020B0503020204020204" pitchFamily="34" charset="-122"/>
              </a:rPr>
              <a:t>科学管理</a:t>
            </a:r>
            <a:endParaRPr lang="zh-CN" altLang="en-US" sz="2000" dirty="0">
              <a:solidFill>
                <a:schemeClr val="bg1"/>
              </a:solidFill>
            </a:endParaRPr>
          </a:p>
        </p:txBody>
      </p:sp>
      <p:grpSp>
        <p:nvGrpSpPr>
          <p:cNvPr id="17" name="组合 16">
            <a:extLst>
              <a:ext uri="{FF2B5EF4-FFF2-40B4-BE49-F238E27FC236}">
                <a16:creationId xmlns:a16="http://schemas.microsoft.com/office/drawing/2014/main" xmlns="" id="{C86AE0DE-D48C-3337-E48A-0FFC5E093B8A}"/>
              </a:ext>
            </a:extLst>
          </p:cNvPr>
          <p:cNvGrpSpPr/>
          <p:nvPr/>
        </p:nvGrpSpPr>
        <p:grpSpPr>
          <a:xfrm>
            <a:off x="471103" y="1299992"/>
            <a:ext cx="11383046" cy="1089853"/>
            <a:chOff x="3199062" y="1841226"/>
            <a:chExt cx="3758368" cy="451530"/>
          </a:xfrm>
          <a:effectLst>
            <a:outerShdw blurRad="63500" dist="63500" dir="5400000" algn="t" rotWithShape="0">
              <a:srgbClr val="0076C0">
                <a:alpha val="10000"/>
              </a:srgbClr>
            </a:outerShdw>
          </a:effectLst>
        </p:grpSpPr>
        <p:sp>
          <p:nvSpPr>
            <p:cNvPr id="18" name="矩形 17">
              <a:extLst>
                <a:ext uri="{FF2B5EF4-FFF2-40B4-BE49-F238E27FC236}">
                  <a16:creationId xmlns:a16="http://schemas.microsoft.com/office/drawing/2014/main" xmlns="" id="{F1E018ED-B07D-6DE5-8F65-9F7C8EB9D41D}"/>
                </a:ext>
              </a:extLst>
            </p:cNvPr>
            <p:cNvSpPr/>
            <p:nvPr/>
          </p:nvSpPr>
          <p:spPr>
            <a:xfrm>
              <a:off x="3199062" y="1841226"/>
              <a:ext cx="750634" cy="446965"/>
            </a:xfrm>
            <a:prstGeom prst="rect">
              <a:avLst/>
            </a:prstGeom>
            <a:solidFill>
              <a:srgbClr val="2A7DC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zh-CN" altLang="en-US" sz="1600" b="1" i="0" u="none" strike="noStrike" dirty="0" smtClean="0">
                  <a:solidFill>
                    <a:schemeClr val="bg1"/>
                  </a:solidFill>
                  <a:effectLst/>
                  <a:latin typeface="微软雅黑" panose="020B0503020204020204" pitchFamily="34" charset="-122"/>
                  <a:ea typeface="微软雅黑" panose="020B0503020204020204" pitchFamily="34" charset="-122"/>
                </a:rPr>
                <a:t>所治疗疾病对</a:t>
              </a:r>
              <a:r>
                <a:rPr lang="zh-CN" altLang="en-US" sz="1600" b="1" i="0" u="none" strike="noStrike" dirty="0">
                  <a:solidFill>
                    <a:schemeClr val="bg1"/>
                  </a:solidFill>
                  <a:effectLst/>
                  <a:latin typeface="微软雅黑" panose="020B0503020204020204" pitchFamily="34" charset="-122"/>
                  <a:ea typeface="微软雅黑" panose="020B0503020204020204" pitchFamily="34" charset="-122"/>
                </a:rPr>
                <a:t>公共健康的影响</a:t>
              </a:r>
              <a:endParaRPr kumimoji="0" lang="zh-CN" altLang="en-US" sz="1600" b="1" i="0" u="none" strike="noStrike" kern="1200" cap="none" spc="0" normalizeH="0" baseline="0" noProof="0" dirty="0">
                <a:ln>
                  <a:noFill/>
                </a:ln>
                <a:solidFill>
                  <a:schemeClr val="bg1"/>
                </a:solidFill>
                <a:effectLst/>
                <a:uLnTx/>
                <a:uFillTx/>
                <a:latin typeface="微软雅黑" panose="020B0503020204020204" pitchFamily="34" charset="-122"/>
                <a:ea typeface="微软雅黑" panose="020B0503020204020204" pitchFamily="34" charset="-122"/>
              </a:endParaRPr>
            </a:p>
          </p:txBody>
        </p:sp>
        <p:sp>
          <p:nvSpPr>
            <p:cNvPr id="19" name="矩形 18">
              <a:extLst>
                <a:ext uri="{FF2B5EF4-FFF2-40B4-BE49-F238E27FC236}">
                  <a16:creationId xmlns:a16="http://schemas.microsoft.com/office/drawing/2014/main" xmlns="" id="{B5EEE5F3-247E-15E1-9016-A85F76538719}"/>
                </a:ext>
              </a:extLst>
            </p:cNvPr>
            <p:cNvSpPr/>
            <p:nvPr/>
          </p:nvSpPr>
          <p:spPr>
            <a:xfrm>
              <a:off x="3949696" y="1845791"/>
              <a:ext cx="3007734" cy="446965"/>
            </a:xfrm>
            <a:prstGeom prst="rect">
              <a:avLst/>
            </a:prstGeom>
            <a:gradFill>
              <a:gsLst>
                <a:gs pos="95000">
                  <a:schemeClr val="bg1"/>
                </a:gs>
                <a:gs pos="0">
                  <a:srgbClr val="0076C0">
                    <a:lumMod val="5000"/>
                    <a:lumOff val="95000"/>
                  </a:srgbClr>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1450" indent="-171450">
                <a:spcBef>
                  <a:spcPts val="600"/>
                </a:spcBef>
                <a:spcAft>
                  <a:spcPts val="600"/>
                </a:spcAft>
                <a:buFont typeface="Wingdings" panose="05000000000000000000" pitchFamily="2" charset="2"/>
                <a:buChar char="Ø"/>
                <a:defRPr/>
              </a:pPr>
              <a:r>
                <a:rPr lang="zh-CN" altLang="en-US" sz="1200" kern="0" dirty="0" smtClean="0">
                  <a:solidFill>
                    <a:srgbClr val="001965">
                      <a:alpha val="100000"/>
                    </a:srgbClr>
                  </a:solidFill>
                  <a:latin typeface="微软雅黑" panose="020B0503020204020204" pitchFamily="34" charset="-122"/>
                  <a:ea typeface="微软雅黑" panose="020B0503020204020204" pitchFamily="34" charset="-122"/>
                  <a:cs typeface="Microsoft YaHei"/>
                </a:rPr>
                <a:t>中国</a:t>
              </a:r>
              <a:r>
                <a:rPr lang="zh-CN" altLang="en-US" sz="1200" kern="0" dirty="0">
                  <a:solidFill>
                    <a:srgbClr val="001965">
                      <a:alpha val="100000"/>
                    </a:srgbClr>
                  </a:solidFill>
                  <a:latin typeface="微软雅黑" panose="020B0503020204020204" pitchFamily="34" charset="-122"/>
                  <a:ea typeface="微软雅黑" panose="020B0503020204020204" pitchFamily="34" charset="-122"/>
                  <a:cs typeface="Microsoft YaHei"/>
                </a:rPr>
                <a:t>由于脑血管病（卒中）、脊髓损伤等引起</a:t>
              </a:r>
              <a:r>
                <a:rPr lang="zh-CN" altLang="en-US" sz="1200" kern="0" dirty="0" smtClean="0">
                  <a:solidFill>
                    <a:srgbClr val="001965">
                      <a:alpha val="100000"/>
                    </a:srgbClr>
                  </a:solidFill>
                  <a:latin typeface="微软雅黑" panose="020B0503020204020204" pitchFamily="34" charset="-122"/>
                  <a:ea typeface="微软雅黑" panose="020B0503020204020204" pitchFamily="34" charset="-122"/>
                  <a:cs typeface="Microsoft YaHei"/>
                </a:rPr>
                <a:t>的</a:t>
              </a:r>
              <a:r>
                <a:rPr lang="zh-CN" altLang="en-US" sz="1200" b="1" kern="0" dirty="0">
                  <a:solidFill>
                    <a:srgbClr val="C00000"/>
                  </a:solidFill>
                  <a:latin typeface="微软雅黑" panose="020B0503020204020204" pitchFamily="34" charset="-122"/>
                  <a:ea typeface="微软雅黑" panose="020B0503020204020204" pitchFamily="34" charset="-122"/>
                  <a:cs typeface="Microsoft YaHei"/>
                </a:rPr>
                <a:t>肌强直及疼痛引起的肌痉挛患者超过</a:t>
              </a:r>
              <a:r>
                <a:rPr lang="en-US" altLang="zh-CN" sz="1200" b="1" kern="0" dirty="0">
                  <a:solidFill>
                    <a:srgbClr val="C00000"/>
                  </a:solidFill>
                  <a:latin typeface="微软雅黑" panose="020B0503020204020204" pitchFamily="34" charset="-122"/>
                  <a:ea typeface="微软雅黑" panose="020B0503020204020204" pitchFamily="34" charset="-122"/>
                  <a:cs typeface="Microsoft YaHei"/>
                </a:rPr>
                <a:t>1000</a:t>
              </a:r>
              <a:r>
                <a:rPr lang="zh-CN" altLang="en-US" sz="1200" b="1" kern="0" dirty="0">
                  <a:solidFill>
                    <a:srgbClr val="C00000"/>
                  </a:solidFill>
                  <a:latin typeface="微软雅黑" panose="020B0503020204020204" pitchFamily="34" charset="-122"/>
                  <a:ea typeface="微软雅黑" panose="020B0503020204020204" pitchFamily="34" charset="-122"/>
                  <a:cs typeface="Microsoft YaHei"/>
                </a:rPr>
                <a:t>万人</a:t>
              </a:r>
              <a:r>
                <a:rPr lang="zh-CN" altLang="en-US" sz="1200" kern="0" dirty="0" smtClean="0">
                  <a:solidFill>
                    <a:srgbClr val="001965">
                      <a:alpha val="100000"/>
                    </a:srgbClr>
                  </a:solidFill>
                  <a:latin typeface="微软雅黑" panose="020B0503020204020204" pitchFamily="34" charset="-122"/>
                  <a:ea typeface="微软雅黑" panose="020B0503020204020204" pitchFamily="34" charset="-122"/>
                  <a:cs typeface="Microsoft YaHei"/>
                </a:rPr>
                <a:t>，造成</a:t>
              </a:r>
              <a:r>
                <a:rPr lang="zh-CN" altLang="en-US" sz="1200" b="1" kern="0" dirty="0">
                  <a:solidFill>
                    <a:srgbClr val="C00000"/>
                  </a:solidFill>
                  <a:latin typeface="微软雅黑" panose="020B0503020204020204" pitchFamily="34" charset="-122"/>
                  <a:ea typeface="微软雅黑" panose="020B0503020204020204" pitchFamily="34" charset="-122"/>
                  <a:cs typeface="Microsoft YaHei"/>
                </a:rPr>
                <a:t>每年高达</a:t>
              </a:r>
              <a:r>
                <a:rPr lang="en-US" altLang="zh-CN" sz="1200" b="1" kern="0" dirty="0">
                  <a:solidFill>
                    <a:srgbClr val="C00000"/>
                  </a:solidFill>
                  <a:latin typeface="微软雅黑" panose="020B0503020204020204" pitchFamily="34" charset="-122"/>
                  <a:ea typeface="微软雅黑" panose="020B0503020204020204" pitchFamily="34" charset="-122"/>
                  <a:cs typeface="Microsoft YaHei"/>
                </a:rPr>
                <a:t>400</a:t>
              </a:r>
              <a:r>
                <a:rPr lang="zh-CN" altLang="en-US" sz="1200" b="1" kern="0" dirty="0">
                  <a:solidFill>
                    <a:srgbClr val="C00000"/>
                  </a:solidFill>
                  <a:latin typeface="微软雅黑" panose="020B0503020204020204" pitchFamily="34" charset="-122"/>
                  <a:ea typeface="微软雅黑" panose="020B0503020204020204" pitchFamily="34" charset="-122"/>
                  <a:cs typeface="Microsoft YaHei"/>
                </a:rPr>
                <a:t>亿元的医疗经济负担</a:t>
              </a:r>
              <a:r>
                <a:rPr lang="zh-CN" altLang="en-US" sz="1200" kern="0" dirty="0">
                  <a:solidFill>
                    <a:srgbClr val="001965">
                      <a:alpha val="100000"/>
                    </a:srgbClr>
                  </a:solidFill>
                  <a:latin typeface="微软雅黑" panose="020B0503020204020204" pitchFamily="34" charset="-122"/>
                  <a:ea typeface="微软雅黑" panose="020B0503020204020204" pitchFamily="34" charset="-122"/>
                  <a:cs typeface="Microsoft YaHei"/>
                </a:rPr>
                <a:t>；肌肉痉挛不仅影响患者生活质量，也影响中风、脊髓损伤、帕金森等</a:t>
              </a:r>
              <a:r>
                <a:rPr lang="zh-CN" altLang="en-US" sz="1200" kern="0" dirty="0" smtClean="0">
                  <a:solidFill>
                    <a:srgbClr val="001965">
                      <a:alpha val="100000"/>
                    </a:srgbClr>
                  </a:solidFill>
                  <a:latin typeface="微软雅黑" panose="020B0503020204020204" pitchFamily="34" charset="-122"/>
                  <a:ea typeface="微软雅黑" panose="020B0503020204020204" pitchFamily="34" charset="-122"/>
                  <a:cs typeface="Microsoft YaHei"/>
                </a:rPr>
                <a:t>疾病的治疗效果。</a:t>
              </a:r>
              <a:endParaRPr lang="en-US" altLang="zh-CN" sz="1200" kern="0" dirty="0" smtClean="0">
                <a:solidFill>
                  <a:srgbClr val="001965">
                    <a:alpha val="100000"/>
                  </a:srgbClr>
                </a:solidFill>
                <a:latin typeface="微软雅黑" panose="020B0503020204020204" pitchFamily="34" charset="-122"/>
                <a:ea typeface="微软雅黑" panose="020B0503020204020204" pitchFamily="34" charset="-122"/>
                <a:cs typeface="Microsoft YaHei"/>
              </a:endParaRPr>
            </a:p>
            <a:p>
              <a:pPr marL="171450" indent="-171450">
                <a:spcBef>
                  <a:spcPts val="600"/>
                </a:spcBef>
                <a:spcAft>
                  <a:spcPts val="600"/>
                </a:spcAft>
                <a:buFont typeface="Wingdings" panose="05000000000000000000" pitchFamily="2" charset="2"/>
                <a:buChar char="Ø"/>
                <a:defRPr/>
              </a:pPr>
              <a:r>
                <a:rPr lang="zh-CN" altLang="en-US" sz="1200" b="1" kern="0" dirty="0" smtClean="0">
                  <a:solidFill>
                    <a:srgbClr val="C00000"/>
                  </a:solidFill>
                  <a:latin typeface="微软雅黑" panose="020B0503020204020204" pitchFamily="34" charset="-122"/>
                  <a:ea typeface="微软雅黑" panose="020B0503020204020204" pitchFamily="34" charset="-122"/>
                  <a:cs typeface="Microsoft YaHei"/>
                </a:rPr>
                <a:t>经替</a:t>
              </a:r>
              <a:r>
                <a:rPr lang="zh-CN" altLang="en-US" sz="1200" b="1" kern="0" dirty="0">
                  <a:solidFill>
                    <a:srgbClr val="C00000"/>
                  </a:solidFill>
                  <a:latin typeface="微软雅黑" panose="020B0503020204020204" pitchFamily="34" charset="-122"/>
                  <a:ea typeface="微软雅黑" panose="020B0503020204020204" pitchFamily="34" charset="-122"/>
                  <a:cs typeface="Microsoft YaHei"/>
                </a:rPr>
                <a:t>扎尼定治疗的中枢性肌强直和疼痛性肌痉挛的患者，能加快康复进程、缩短康复时间，早日实现生活自理，最终能回归</a:t>
              </a:r>
              <a:r>
                <a:rPr lang="zh-CN" altLang="en-US" sz="1200" b="1" kern="0" dirty="0" smtClean="0">
                  <a:solidFill>
                    <a:srgbClr val="C00000"/>
                  </a:solidFill>
                  <a:latin typeface="微软雅黑" panose="020B0503020204020204" pitchFamily="34" charset="-122"/>
                  <a:ea typeface="微软雅黑" panose="020B0503020204020204" pitchFamily="34" charset="-122"/>
                  <a:cs typeface="Microsoft YaHei"/>
                </a:rPr>
                <a:t>社会。</a:t>
              </a:r>
              <a:endParaRPr lang="en-US" altLang="zh-CN" sz="1200" kern="0" dirty="0">
                <a:solidFill>
                  <a:srgbClr val="001965">
                    <a:alpha val="100000"/>
                  </a:srgbClr>
                </a:solidFill>
                <a:latin typeface="微软雅黑" panose="020B0503020204020204" pitchFamily="34" charset="-122"/>
                <a:ea typeface="微软雅黑" panose="020B0503020204020204" pitchFamily="34" charset="-122"/>
                <a:cs typeface="Microsoft YaHei"/>
              </a:endParaRPr>
            </a:p>
          </p:txBody>
        </p:sp>
      </p:grpSp>
      <p:grpSp>
        <p:nvGrpSpPr>
          <p:cNvPr id="20" name="组合 19">
            <a:extLst>
              <a:ext uri="{FF2B5EF4-FFF2-40B4-BE49-F238E27FC236}">
                <a16:creationId xmlns:a16="http://schemas.microsoft.com/office/drawing/2014/main" xmlns="" id="{3BEB968C-4E81-B595-3887-9DD1EC36715E}"/>
              </a:ext>
            </a:extLst>
          </p:cNvPr>
          <p:cNvGrpSpPr/>
          <p:nvPr/>
        </p:nvGrpSpPr>
        <p:grpSpPr>
          <a:xfrm>
            <a:off x="471103" y="4153361"/>
            <a:ext cx="11383046" cy="989932"/>
            <a:chOff x="3199062" y="1955647"/>
            <a:chExt cx="3758368" cy="410132"/>
          </a:xfrm>
          <a:effectLst>
            <a:outerShdw blurRad="63500" dist="63500" dir="5400000" algn="t" rotWithShape="0">
              <a:srgbClr val="0076C0">
                <a:alpha val="10000"/>
              </a:srgbClr>
            </a:outerShdw>
          </a:effectLst>
        </p:grpSpPr>
        <p:sp>
          <p:nvSpPr>
            <p:cNvPr id="21" name="矩形 20">
              <a:extLst>
                <a:ext uri="{FF2B5EF4-FFF2-40B4-BE49-F238E27FC236}">
                  <a16:creationId xmlns:a16="http://schemas.microsoft.com/office/drawing/2014/main" xmlns="" id="{20ED0C86-60E6-8CA4-369D-5EA150E71DF2}"/>
                </a:ext>
              </a:extLst>
            </p:cNvPr>
            <p:cNvSpPr/>
            <p:nvPr/>
          </p:nvSpPr>
          <p:spPr>
            <a:xfrm>
              <a:off x="3199062" y="1955647"/>
              <a:ext cx="750634" cy="410132"/>
            </a:xfrm>
            <a:prstGeom prst="rect">
              <a:avLst/>
            </a:prstGeom>
            <a:solidFill>
              <a:srgbClr val="2A7DC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zh-CN" altLang="en-US" sz="1600" b="1" dirty="0">
                  <a:solidFill>
                    <a:schemeClr val="bg1"/>
                  </a:solidFill>
                  <a:latin typeface="微软雅黑" panose="020B0503020204020204" pitchFamily="34" charset="-122"/>
                  <a:ea typeface="微软雅黑" panose="020B0503020204020204" pitchFamily="34" charset="-122"/>
                </a:rPr>
                <a:t>符合“保基本”原则</a:t>
              </a:r>
              <a:endParaRPr lang="en-US" altLang="zh-CN" sz="2100" b="1" dirty="0">
                <a:solidFill>
                  <a:schemeClr val="accent2"/>
                </a:solidFill>
                <a:latin typeface="黑体" panose="02010609060101010101" pitchFamily="49" charset="-122"/>
                <a:ea typeface="黑体" panose="02010609060101010101" pitchFamily="49" charset="-122"/>
              </a:endParaRPr>
            </a:p>
          </p:txBody>
        </p:sp>
        <p:sp>
          <p:nvSpPr>
            <p:cNvPr id="22" name="矩形 21">
              <a:extLst>
                <a:ext uri="{FF2B5EF4-FFF2-40B4-BE49-F238E27FC236}">
                  <a16:creationId xmlns:a16="http://schemas.microsoft.com/office/drawing/2014/main" xmlns="" id="{5F67B0A0-5C1E-15ED-1301-B010AC99917D}"/>
                </a:ext>
              </a:extLst>
            </p:cNvPr>
            <p:cNvSpPr/>
            <p:nvPr/>
          </p:nvSpPr>
          <p:spPr>
            <a:xfrm>
              <a:off x="3949696" y="1955647"/>
              <a:ext cx="3007734" cy="410132"/>
            </a:xfrm>
            <a:prstGeom prst="rect">
              <a:avLst/>
            </a:prstGeom>
            <a:gradFill>
              <a:gsLst>
                <a:gs pos="95000">
                  <a:schemeClr val="bg1"/>
                </a:gs>
                <a:gs pos="0">
                  <a:srgbClr val="0076C0">
                    <a:lumMod val="5000"/>
                    <a:lumOff val="95000"/>
                  </a:srgbClr>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1450" indent="-171450" fontAlgn="ctr">
                <a:spcBef>
                  <a:spcPts val="600"/>
                </a:spcBef>
                <a:spcAft>
                  <a:spcPts val="600"/>
                </a:spcAft>
                <a:buFont typeface="Wingdings" panose="05000000000000000000" pitchFamily="2" charset="2"/>
                <a:buChar char="Ø"/>
              </a:pPr>
              <a:r>
                <a:rPr lang="zh-CN" altLang="en-US" sz="1200" kern="0" dirty="0" smtClean="0">
                  <a:solidFill>
                    <a:srgbClr val="001965">
                      <a:alpha val="100000"/>
                    </a:srgbClr>
                  </a:solidFill>
                  <a:latin typeface="微软雅黑" panose="020B0503020204020204" pitchFamily="34" charset="-122"/>
                  <a:ea typeface="微软雅黑" panose="020B0503020204020204" pitchFamily="34" charset="-122"/>
                  <a:cs typeface="Microsoft YaHei"/>
                </a:rPr>
                <a:t>盐酸替扎尼</a:t>
              </a:r>
              <a:r>
                <a:rPr lang="zh-CN" altLang="en-US" sz="1200" kern="0" dirty="0">
                  <a:solidFill>
                    <a:srgbClr val="001965">
                      <a:alpha val="100000"/>
                    </a:srgbClr>
                  </a:solidFill>
                  <a:latin typeface="微软雅黑" panose="020B0503020204020204" pitchFamily="34" charset="-122"/>
                  <a:ea typeface="微软雅黑" panose="020B0503020204020204" pitchFamily="34" charset="-122"/>
                  <a:cs typeface="Microsoft YaHei"/>
                </a:rPr>
                <a:t>定是临床指南及专家共识的</a:t>
              </a:r>
              <a:r>
                <a:rPr lang="zh-CN" altLang="en-US" sz="1200" b="1" kern="0" dirty="0">
                  <a:solidFill>
                    <a:srgbClr val="C00000"/>
                  </a:solidFill>
                  <a:latin typeface="微软雅黑" panose="020B0503020204020204" pitchFamily="34" charset="-122"/>
                  <a:ea typeface="微软雅黑" panose="020B0503020204020204" pitchFamily="34" charset="-122"/>
                  <a:cs typeface="Microsoft YaHei"/>
                </a:rPr>
                <a:t>首选肌松药</a:t>
              </a:r>
              <a:r>
                <a:rPr lang="zh-CN" altLang="en-US" sz="1200" kern="0" dirty="0">
                  <a:solidFill>
                    <a:srgbClr val="001965">
                      <a:alpha val="100000"/>
                    </a:srgbClr>
                  </a:solidFill>
                  <a:latin typeface="微软雅黑" panose="020B0503020204020204" pitchFamily="34" charset="-122"/>
                  <a:ea typeface="微软雅黑" panose="020B0503020204020204" pitchFamily="34" charset="-122"/>
                  <a:cs typeface="Microsoft YaHei"/>
                </a:rPr>
                <a:t>；</a:t>
              </a:r>
              <a:r>
                <a:rPr lang="zh-CN" altLang="en-US" sz="1200" kern="0" dirty="0" smtClean="0">
                  <a:solidFill>
                    <a:srgbClr val="001965">
                      <a:alpha val="100000"/>
                    </a:srgbClr>
                  </a:solidFill>
                  <a:latin typeface="微软雅黑" panose="020B0503020204020204" pitchFamily="34" charset="-122"/>
                  <a:ea typeface="微软雅黑" panose="020B0503020204020204" pitchFamily="34" charset="-122"/>
                  <a:cs typeface="Microsoft YaHei"/>
                </a:rPr>
                <a:t>本品为口服溶液，属国</a:t>
              </a:r>
              <a:r>
                <a:rPr lang="zh-CN" altLang="en-US" sz="1200" kern="0" dirty="0">
                  <a:solidFill>
                    <a:srgbClr val="001965">
                      <a:alpha val="100000"/>
                    </a:srgbClr>
                  </a:solidFill>
                  <a:latin typeface="微软雅黑" panose="020B0503020204020204" pitchFamily="34" charset="-122"/>
                  <a:ea typeface="微软雅黑" panose="020B0503020204020204" pitchFamily="34" charset="-122"/>
                  <a:cs typeface="Microsoft YaHei"/>
                </a:rPr>
                <a:t>内空白</a:t>
              </a:r>
              <a:r>
                <a:rPr lang="zh-CN" altLang="en-US" sz="1200" kern="0" dirty="0" smtClean="0">
                  <a:solidFill>
                    <a:srgbClr val="001965">
                      <a:alpha val="100000"/>
                    </a:srgbClr>
                  </a:solidFill>
                  <a:latin typeface="微软雅黑" panose="020B0503020204020204" pitchFamily="34" charset="-122"/>
                  <a:ea typeface="微软雅黑" panose="020B0503020204020204" pitchFamily="34" charset="-122"/>
                  <a:cs typeface="Microsoft YaHei"/>
                </a:rPr>
                <a:t>，可满足</a:t>
              </a:r>
              <a:r>
                <a:rPr lang="zh-CN" altLang="en-US" sz="1200" b="1" kern="0" dirty="0">
                  <a:solidFill>
                    <a:srgbClr val="C00000"/>
                  </a:solidFill>
                  <a:latin typeface="微软雅黑" panose="020B0503020204020204" pitchFamily="34" charset="-122"/>
                  <a:ea typeface="微软雅黑" panose="020B0503020204020204" pitchFamily="34" charset="-122"/>
                  <a:cs typeface="Microsoft YaHei"/>
                </a:rPr>
                <a:t>大跨度、高频率的剂量调整，便捷给药，显著提高临床治疗依从性和患者用药依从性，优化临床用药方案</a:t>
              </a:r>
              <a:r>
                <a:rPr lang="zh-CN" altLang="en-US" sz="1200" kern="0" dirty="0" smtClean="0">
                  <a:solidFill>
                    <a:srgbClr val="001965">
                      <a:alpha val="100000"/>
                    </a:srgbClr>
                  </a:solidFill>
                  <a:latin typeface="微软雅黑" panose="020B0503020204020204" pitchFamily="34" charset="-122"/>
                  <a:ea typeface="微软雅黑" panose="020B0503020204020204" pitchFamily="34" charset="-122"/>
                  <a:cs typeface="Microsoft YaHei"/>
                </a:rPr>
                <a:t>。</a:t>
              </a:r>
              <a:endParaRPr lang="en-US" altLang="zh-CN" sz="1200" kern="0" dirty="0" smtClean="0">
                <a:solidFill>
                  <a:srgbClr val="001965">
                    <a:alpha val="100000"/>
                  </a:srgbClr>
                </a:solidFill>
                <a:latin typeface="微软雅黑" panose="020B0503020204020204" pitchFamily="34" charset="-122"/>
                <a:ea typeface="微软雅黑" panose="020B0503020204020204" pitchFamily="34" charset="-122"/>
                <a:cs typeface="Microsoft YaHei"/>
              </a:endParaRPr>
            </a:p>
            <a:p>
              <a:pPr marL="171450" indent="-171450" fontAlgn="ctr">
                <a:spcBef>
                  <a:spcPts val="600"/>
                </a:spcBef>
                <a:spcAft>
                  <a:spcPts val="600"/>
                </a:spcAft>
                <a:buFont typeface="Wingdings" panose="05000000000000000000" pitchFamily="2" charset="2"/>
                <a:buChar char="Ø"/>
              </a:pPr>
              <a:r>
                <a:rPr lang="zh-CN" altLang="en-US" sz="1200" kern="0" dirty="0">
                  <a:solidFill>
                    <a:srgbClr val="001965">
                      <a:alpha val="100000"/>
                    </a:srgbClr>
                  </a:solidFill>
                  <a:latin typeface="微软雅黑" panose="020B0503020204020204" pitchFamily="34" charset="-122"/>
                  <a:ea typeface="微软雅黑" panose="020B0503020204020204" pitchFamily="34" charset="-122"/>
                  <a:cs typeface="Microsoft YaHei"/>
                </a:rPr>
                <a:t>本品具有明确的、迫切的临床需求，将盐酸替扎尼定口服溶液纳入医保</a:t>
              </a:r>
              <a:r>
                <a:rPr lang="zh-CN" altLang="en-US" sz="1200" kern="0" dirty="0" smtClean="0">
                  <a:solidFill>
                    <a:srgbClr val="001965">
                      <a:alpha val="100000"/>
                    </a:srgbClr>
                  </a:solidFill>
                  <a:latin typeface="微软雅黑" panose="020B0503020204020204" pitchFamily="34" charset="-122"/>
                  <a:ea typeface="微软雅黑" panose="020B0503020204020204" pitchFamily="34" charset="-122"/>
                  <a:cs typeface="Microsoft YaHei"/>
                </a:rPr>
                <a:t>，</a:t>
              </a:r>
              <a:r>
                <a:rPr lang="zh-CN" altLang="en-US" sz="1200" b="1" kern="0" dirty="0">
                  <a:solidFill>
                    <a:srgbClr val="C00000"/>
                  </a:solidFill>
                  <a:latin typeface="微软雅黑" panose="020B0503020204020204" pitchFamily="34" charset="-122"/>
                  <a:ea typeface="微软雅黑" panose="020B0503020204020204" pitchFamily="34" charset="-122"/>
                  <a:cs typeface="Microsoft YaHei"/>
                </a:rPr>
                <a:t>对</a:t>
              </a:r>
              <a:r>
                <a:rPr lang="zh-CN" altLang="en-US" sz="1200" b="1" kern="0" dirty="0" smtClean="0">
                  <a:solidFill>
                    <a:srgbClr val="C00000"/>
                  </a:solidFill>
                  <a:latin typeface="微软雅黑" panose="020B0503020204020204" pitchFamily="34" charset="-122"/>
                  <a:ea typeface="微软雅黑" panose="020B0503020204020204" pitchFamily="34" charset="-122"/>
                  <a:cs typeface="Microsoft YaHei"/>
                </a:rPr>
                <a:t>减少用药患者</a:t>
              </a:r>
              <a:r>
                <a:rPr lang="zh-CN" altLang="en-US" sz="1200" b="1" kern="0" dirty="0">
                  <a:solidFill>
                    <a:srgbClr val="C00000"/>
                  </a:solidFill>
                  <a:latin typeface="微软雅黑" panose="020B0503020204020204" pitchFamily="34" charset="-122"/>
                  <a:ea typeface="微软雅黑" panose="020B0503020204020204" pitchFamily="34" charset="-122"/>
                  <a:cs typeface="Microsoft YaHei"/>
                </a:rPr>
                <a:t>的医疗费用有积极意义，同时也降低了家庭和社会为此产生的经济负担。 </a:t>
              </a:r>
            </a:p>
          </p:txBody>
        </p:sp>
      </p:grpSp>
      <p:grpSp>
        <p:nvGrpSpPr>
          <p:cNvPr id="23" name="组合 22">
            <a:extLst>
              <a:ext uri="{FF2B5EF4-FFF2-40B4-BE49-F238E27FC236}">
                <a16:creationId xmlns:a16="http://schemas.microsoft.com/office/drawing/2014/main" xmlns="" id="{4215287A-4C31-08DA-ABF2-47FE1D307CC6}"/>
              </a:ext>
            </a:extLst>
          </p:cNvPr>
          <p:cNvGrpSpPr/>
          <p:nvPr/>
        </p:nvGrpSpPr>
        <p:grpSpPr>
          <a:xfrm>
            <a:off x="471103" y="2741934"/>
            <a:ext cx="11383045" cy="1085868"/>
            <a:chOff x="3199062" y="1915902"/>
            <a:chExt cx="3758368" cy="449879"/>
          </a:xfrm>
          <a:effectLst>
            <a:outerShdw blurRad="63500" dist="63500" dir="5400000" algn="t" rotWithShape="0">
              <a:srgbClr val="0076C0">
                <a:alpha val="10000"/>
              </a:srgbClr>
            </a:outerShdw>
          </a:effectLst>
        </p:grpSpPr>
        <p:sp>
          <p:nvSpPr>
            <p:cNvPr id="24" name="矩形 23">
              <a:extLst>
                <a:ext uri="{FF2B5EF4-FFF2-40B4-BE49-F238E27FC236}">
                  <a16:creationId xmlns:a16="http://schemas.microsoft.com/office/drawing/2014/main" xmlns="" id="{D67A5EAD-3528-FF22-2C00-3B025D7F3979}"/>
                </a:ext>
              </a:extLst>
            </p:cNvPr>
            <p:cNvSpPr/>
            <p:nvPr/>
          </p:nvSpPr>
          <p:spPr>
            <a:xfrm>
              <a:off x="3199062" y="1915902"/>
              <a:ext cx="750634" cy="449877"/>
            </a:xfrm>
            <a:prstGeom prst="rect">
              <a:avLst/>
            </a:prstGeom>
            <a:solidFill>
              <a:srgbClr val="2A7DC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zh-CN" altLang="en-US" sz="1600" b="1" dirty="0">
                  <a:solidFill>
                    <a:schemeClr val="bg1"/>
                  </a:solidFill>
                  <a:latin typeface="微软雅黑" panose="020B0503020204020204" pitchFamily="34" charset="-122"/>
                  <a:ea typeface="微软雅黑" panose="020B0503020204020204" pitchFamily="34" charset="-122"/>
                </a:rPr>
                <a:t>弥补目录不足</a:t>
              </a:r>
            </a:p>
          </p:txBody>
        </p:sp>
        <p:sp>
          <p:nvSpPr>
            <p:cNvPr id="25" name="矩形 24">
              <a:extLst>
                <a:ext uri="{FF2B5EF4-FFF2-40B4-BE49-F238E27FC236}">
                  <a16:creationId xmlns:a16="http://schemas.microsoft.com/office/drawing/2014/main" xmlns="" id="{C993D00A-C0DD-6BEA-A63F-C0BE8A9C3060}"/>
                </a:ext>
              </a:extLst>
            </p:cNvPr>
            <p:cNvSpPr/>
            <p:nvPr/>
          </p:nvSpPr>
          <p:spPr>
            <a:xfrm>
              <a:off x="3949696" y="1915904"/>
              <a:ext cx="3007734" cy="449877"/>
            </a:xfrm>
            <a:prstGeom prst="rect">
              <a:avLst/>
            </a:prstGeom>
            <a:gradFill>
              <a:gsLst>
                <a:gs pos="95000">
                  <a:schemeClr val="bg1"/>
                </a:gs>
                <a:gs pos="0">
                  <a:srgbClr val="0076C0">
                    <a:lumMod val="5000"/>
                    <a:lumOff val="95000"/>
                  </a:srgbClr>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1450" indent="-171450" fontAlgn="ctr">
                <a:spcBef>
                  <a:spcPts val="600"/>
                </a:spcBef>
                <a:spcAft>
                  <a:spcPts val="600"/>
                </a:spcAft>
                <a:buFont typeface="Wingdings" panose="05000000000000000000" pitchFamily="2" charset="2"/>
                <a:buChar char="Ø"/>
              </a:pPr>
              <a:r>
                <a:rPr lang="zh-CN" altLang="en-US" sz="1200" b="1" kern="0" dirty="0">
                  <a:solidFill>
                    <a:srgbClr val="C00000"/>
                  </a:solidFill>
                  <a:latin typeface="微软雅黑" panose="020B0503020204020204" pitchFamily="34" charset="-122"/>
                  <a:ea typeface="微软雅黑" panose="020B0503020204020204" pitchFamily="34" charset="-122"/>
                  <a:cs typeface="Microsoft YaHei"/>
                </a:rPr>
                <a:t>口服溶液剂型便于精确剂量调整，适合需要大跨度、高频繁剂量调整的用药群体。同时方便老人、儿童以及</a:t>
              </a:r>
              <a:r>
                <a:rPr lang="zh-CN" altLang="en-US" sz="1200" b="1" kern="0" dirty="0" smtClean="0">
                  <a:solidFill>
                    <a:srgbClr val="C00000"/>
                  </a:solidFill>
                  <a:latin typeface="微软雅黑" panose="020B0503020204020204" pitchFamily="34" charset="-122"/>
                  <a:ea typeface="微软雅黑" panose="020B0503020204020204" pitchFamily="34" charset="-122"/>
                  <a:cs typeface="Microsoft YaHei"/>
                </a:rPr>
                <a:t>吞咽困难及鼻饲给</a:t>
              </a:r>
              <a:r>
                <a:rPr lang="zh-CN" altLang="en-US" sz="1200" b="1" kern="0" dirty="0">
                  <a:solidFill>
                    <a:srgbClr val="C00000"/>
                  </a:solidFill>
                  <a:latin typeface="微软雅黑" panose="020B0503020204020204" pitchFamily="34" charset="-122"/>
                  <a:ea typeface="微软雅黑" panose="020B0503020204020204" pitchFamily="34" charset="-122"/>
                  <a:cs typeface="Microsoft YaHei"/>
                </a:rPr>
                <a:t>药患者，</a:t>
              </a:r>
              <a:r>
                <a:rPr lang="zh-CN" altLang="en-US" sz="1200" kern="0" dirty="0">
                  <a:solidFill>
                    <a:srgbClr val="001965">
                      <a:alpha val="100000"/>
                    </a:srgbClr>
                  </a:solidFill>
                  <a:latin typeface="微软雅黑" panose="020B0503020204020204" pitchFamily="34" charset="-122"/>
                  <a:ea typeface="微软雅黑" panose="020B0503020204020204" pitchFamily="34" charset="-122"/>
                  <a:cs typeface="Microsoft YaHei"/>
                </a:rPr>
                <a:t>有效提高了临床用药的依从性和便利性</a:t>
              </a:r>
              <a:r>
                <a:rPr lang="zh-CN" altLang="en-US" sz="1200" kern="0" dirty="0" smtClean="0">
                  <a:solidFill>
                    <a:srgbClr val="001965">
                      <a:alpha val="100000"/>
                    </a:srgbClr>
                  </a:solidFill>
                  <a:latin typeface="微软雅黑" panose="020B0503020204020204" pitchFamily="34" charset="-122"/>
                  <a:ea typeface="微软雅黑" panose="020B0503020204020204" pitchFamily="34" charset="-122"/>
                  <a:cs typeface="Microsoft YaHei"/>
                </a:rPr>
                <a:t>。且</a:t>
              </a:r>
              <a:r>
                <a:rPr lang="zh-CN" altLang="en-US" sz="1200" kern="0" dirty="0">
                  <a:solidFill>
                    <a:srgbClr val="001965">
                      <a:alpha val="100000"/>
                    </a:srgbClr>
                  </a:solidFill>
                  <a:latin typeface="微软雅黑" panose="020B0503020204020204" pitchFamily="34" charset="-122"/>
                  <a:ea typeface="微软雅黑" panose="020B0503020204020204" pitchFamily="34" charset="-122"/>
                  <a:cs typeface="Microsoft YaHei"/>
                </a:rPr>
                <a:t>与片剂相比，口服溶液无需经历崩解和溶解过程，能更迅速地从制剂中释放，缩短起效时间，并且更有效地维持稳定的血药浓度</a:t>
              </a:r>
              <a:r>
                <a:rPr lang="zh-CN" altLang="en-US" sz="1200" kern="0" dirty="0" smtClean="0">
                  <a:solidFill>
                    <a:srgbClr val="001965">
                      <a:alpha val="100000"/>
                    </a:srgbClr>
                  </a:solidFill>
                  <a:latin typeface="微软雅黑" panose="020B0503020204020204" pitchFamily="34" charset="-122"/>
                  <a:ea typeface="微软雅黑" panose="020B0503020204020204" pitchFamily="34" charset="-122"/>
                  <a:cs typeface="Microsoft YaHei"/>
                </a:rPr>
                <a:t>。</a:t>
              </a:r>
              <a:r>
                <a:rPr lang="zh-CN" altLang="en-US" sz="1200" b="1" kern="0" dirty="0" smtClean="0">
                  <a:solidFill>
                    <a:srgbClr val="C00000"/>
                  </a:solidFill>
                  <a:latin typeface="微软雅黑" panose="020B0503020204020204" pitchFamily="34" charset="-122"/>
                  <a:ea typeface="微软雅黑" panose="020B0503020204020204" pitchFamily="34" charset="-122"/>
                  <a:cs typeface="Microsoft YaHei"/>
                </a:rPr>
                <a:t>相比于巴氯芬，不会引起肌无力。</a:t>
              </a:r>
              <a:endParaRPr lang="en-US" altLang="zh-CN" sz="1200" b="1" kern="0" dirty="0" smtClean="0">
                <a:solidFill>
                  <a:srgbClr val="C00000"/>
                </a:solidFill>
                <a:latin typeface="微软雅黑" panose="020B0503020204020204" pitchFamily="34" charset="-122"/>
                <a:ea typeface="微软雅黑" panose="020B0503020204020204" pitchFamily="34" charset="-122"/>
                <a:cs typeface="Microsoft YaHei"/>
              </a:endParaRPr>
            </a:p>
            <a:p>
              <a:pPr marL="171450" indent="-171450" fontAlgn="ctr">
                <a:spcBef>
                  <a:spcPts val="600"/>
                </a:spcBef>
                <a:spcAft>
                  <a:spcPts val="600"/>
                </a:spcAft>
                <a:buFont typeface="Wingdings" panose="05000000000000000000" pitchFamily="2" charset="2"/>
                <a:buChar char="Ø"/>
              </a:pPr>
              <a:r>
                <a:rPr lang="zh-CN" altLang="en-US" sz="1200" kern="0" dirty="0" smtClean="0">
                  <a:solidFill>
                    <a:srgbClr val="001965">
                      <a:alpha val="100000"/>
                    </a:srgbClr>
                  </a:solidFill>
                  <a:latin typeface="微软雅黑" panose="020B0503020204020204" pitchFamily="34" charset="-122"/>
                  <a:ea typeface="微软雅黑" panose="020B0503020204020204" pitchFamily="34" charset="-122"/>
                  <a:cs typeface="Microsoft YaHei"/>
                </a:rPr>
                <a:t>本</a:t>
              </a:r>
              <a:r>
                <a:rPr lang="zh-CN" altLang="en-US" sz="1200" kern="0" dirty="0">
                  <a:solidFill>
                    <a:srgbClr val="001965">
                      <a:alpha val="100000"/>
                    </a:srgbClr>
                  </a:solidFill>
                  <a:latin typeface="微软雅黑" panose="020B0503020204020204" pitchFamily="34" charset="-122"/>
                  <a:ea typeface="微软雅黑" panose="020B0503020204020204" pitchFamily="34" charset="-122"/>
                  <a:cs typeface="Microsoft YaHei"/>
                </a:rPr>
                <a:t>品作为</a:t>
              </a:r>
              <a:r>
                <a:rPr lang="en-US" altLang="zh-CN" sz="1200" b="1" kern="0" dirty="0">
                  <a:solidFill>
                    <a:srgbClr val="C00000"/>
                  </a:solidFill>
                  <a:latin typeface="微软雅黑" panose="020B0503020204020204" pitchFamily="34" charset="-122"/>
                  <a:ea typeface="微软雅黑" panose="020B0503020204020204" pitchFamily="34" charset="-122"/>
                  <a:cs typeface="Microsoft YaHei"/>
                </a:rPr>
                <a:t>α2</a:t>
              </a:r>
              <a:r>
                <a:rPr lang="zh-CN" altLang="en-US" sz="1200" b="1" kern="0" dirty="0">
                  <a:solidFill>
                    <a:srgbClr val="C00000"/>
                  </a:solidFill>
                  <a:latin typeface="微软雅黑" panose="020B0503020204020204" pitchFamily="34" charset="-122"/>
                  <a:ea typeface="微软雅黑" panose="020B0503020204020204" pitchFamily="34" charset="-122"/>
                  <a:cs typeface="Microsoft YaHei"/>
                </a:rPr>
                <a:t>受体激动剂的</a:t>
              </a:r>
              <a:r>
                <a:rPr lang="zh-CN" altLang="en-US" sz="1200" b="1" kern="0" dirty="0" smtClean="0">
                  <a:solidFill>
                    <a:srgbClr val="C00000"/>
                  </a:solidFill>
                  <a:latin typeface="微软雅黑" panose="020B0503020204020204" pitchFamily="34" charset="-122"/>
                  <a:ea typeface="微软雅黑" panose="020B0503020204020204" pitchFamily="34" charset="-122"/>
                  <a:cs typeface="Microsoft YaHei"/>
                </a:rPr>
                <a:t>首家</a:t>
              </a:r>
              <a:r>
                <a:rPr lang="zh-CN" altLang="en-US" sz="1200" b="1" kern="0" dirty="0">
                  <a:solidFill>
                    <a:srgbClr val="C00000"/>
                  </a:solidFill>
                  <a:latin typeface="微软雅黑" panose="020B0503020204020204" pitchFamily="34" charset="-122"/>
                  <a:ea typeface="微软雅黑" panose="020B0503020204020204" pitchFamily="34" charset="-122"/>
                  <a:cs typeface="Microsoft YaHei"/>
                </a:rPr>
                <a:t>独家口服溶液剂型，填补目录空白</a:t>
              </a:r>
              <a:r>
                <a:rPr lang="zh-CN" altLang="en-US" sz="1200" kern="0" dirty="0" smtClean="0">
                  <a:solidFill>
                    <a:srgbClr val="001965">
                      <a:alpha val="100000"/>
                    </a:srgbClr>
                  </a:solidFill>
                  <a:latin typeface="微软雅黑" panose="020B0503020204020204" pitchFamily="34" charset="-122"/>
                  <a:ea typeface="微软雅黑" panose="020B0503020204020204" pitchFamily="34" charset="-122"/>
                  <a:cs typeface="Microsoft YaHei"/>
                </a:rPr>
                <a:t>，为</a:t>
              </a:r>
              <a:r>
                <a:rPr lang="zh-CN" altLang="en-US" sz="1200" kern="0" dirty="0">
                  <a:solidFill>
                    <a:srgbClr val="001965">
                      <a:alpha val="100000"/>
                    </a:srgbClr>
                  </a:solidFill>
                  <a:latin typeface="微软雅黑" panose="020B0503020204020204" pitchFamily="34" charset="-122"/>
                  <a:ea typeface="微软雅黑" panose="020B0503020204020204" pitchFamily="34" charset="-122"/>
                  <a:cs typeface="Microsoft YaHei"/>
                </a:rPr>
                <a:t>患者提供新的用药选择，同时保障用药质量及服用疗效</a:t>
              </a:r>
              <a:r>
                <a:rPr lang="zh-CN" altLang="en-US" sz="1200" kern="0" dirty="0" smtClean="0">
                  <a:solidFill>
                    <a:srgbClr val="001965">
                      <a:alpha val="100000"/>
                    </a:srgbClr>
                  </a:solidFill>
                  <a:latin typeface="微软雅黑" panose="020B0503020204020204" pitchFamily="34" charset="-122"/>
                  <a:ea typeface="微软雅黑" panose="020B0503020204020204" pitchFamily="34" charset="-122"/>
                  <a:cs typeface="Microsoft YaHei"/>
                </a:rPr>
                <a:t>。</a:t>
              </a:r>
              <a:endParaRPr lang="en-US" altLang="zh-CN" sz="1200" kern="0" dirty="0">
                <a:solidFill>
                  <a:srgbClr val="001965">
                    <a:alpha val="100000"/>
                  </a:srgbClr>
                </a:solidFill>
                <a:latin typeface="微软雅黑" panose="020B0503020204020204" pitchFamily="34" charset="-122"/>
                <a:ea typeface="微软雅黑" panose="020B0503020204020204" pitchFamily="34" charset="-122"/>
                <a:cs typeface="Microsoft YaHei"/>
              </a:endParaRPr>
            </a:p>
          </p:txBody>
        </p:sp>
      </p:grpSp>
      <p:grpSp>
        <p:nvGrpSpPr>
          <p:cNvPr id="26" name="组合 25">
            <a:extLst>
              <a:ext uri="{FF2B5EF4-FFF2-40B4-BE49-F238E27FC236}">
                <a16:creationId xmlns:a16="http://schemas.microsoft.com/office/drawing/2014/main" xmlns="" id="{0039042C-7AE0-8D47-D0FA-2D7D30E6036F}"/>
              </a:ext>
            </a:extLst>
          </p:cNvPr>
          <p:cNvGrpSpPr/>
          <p:nvPr/>
        </p:nvGrpSpPr>
        <p:grpSpPr>
          <a:xfrm>
            <a:off x="471103" y="5494064"/>
            <a:ext cx="11383046" cy="952947"/>
            <a:chOff x="3199062" y="1970970"/>
            <a:chExt cx="3758368" cy="394809"/>
          </a:xfrm>
          <a:effectLst>
            <a:outerShdw blurRad="63500" dist="63500" dir="5400000" algn="t" rotWithShape="0">
              <a:srgbClr val="0076C0">
                <a:alpha val="10000"/>
              </a:srgbClr>
            </a:outerShdw>
          </a:effectLst>
        </p:grpSpPr>
        <p:sp>
          <p:nvSpPr>
            <p:cNvPr id="27" name="矩形 26">
              <a:extLst>
                <a:ext uri="{FF2B5EF4-FFF2-40B4-BE49-F238E27FC236}">
                  <a16:creationId xmlns:a16="http://schemas.microsoft.com/office/drawing/2014/main" xmlns="" id="{BF06F4A9-94A1-999D-DBAD-B94227BB38DE}"/>
                </a:ext>
              </a:extLst>
            </p:cNvPr>
            <p:cNvSpPr/>
            <p:nvPr/>
          </p:nvSpPr>
          <p:spPr>
            <a:xfrm>
              <a:off x="3199062" y="1970970"/>
              <a:ext cx="750634" cy="394809"/>
            </a:xfrm>
            <a:prstGeom prst="rect">
              <a:avLst/>
            </a:prstGeom>
            <a:solidFill>
              <a:srgbClr val="2A7DC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zh-CN" altLang="en-US" sz="1600" b="1" dirty="0" smtClean="0">
                  <a:solidFill>
                    <a:schemeClr val="bg1"/>
                  </a:solidFill>
                  <a:latin typeface="微软雅黑" panose="020B0503020204020204" pitchFamily="34" charset="-122"/>
                  <a:ea typeface="微软雅黑" panose="020B0503020204020204" pitchFamily="34" charset="-122"/>
                </a:rPr>
                <a:t>临床</a:t>
              </a:r>
              <a:r>
                <a:rPr lang="zh-CN" altLang="en-US" sz="1600" b="1" dirty="0">
                  <a:solidFill>
                    <a:schemeClr val="bg1"/>
                  </a:solidFill>
                  <a:latin typeface="微软雅黑" panose="020B0503020204020204" pitchFamily="34" charset="-122"/>
                  <a:ea typeface="微软雅黑" panose="020B0503020204020204" pitchFamily="34" charset="-122"/>
                </a:rPr>
                <a:t>管理难度</a:t>
              </a:r>
              <a:endParaRPr lang="en-US" altLang="zh-CN" sz="2100" b="1" dirty="0">
                <a:solidFill>
                  <a:schemeClr val="accent2"/>
                </a:solidFill>
                <a:latin typeface="黑体" panose="02010609060101010101" pitchFamily="49" charset="-122"/>
                <a:ea typeface="黑体" panose="02010609060101010101" pitchFamily="49" charset="-122"/>
              </a:endParaRPr>
            </a:p>
          </p:txBody>
        </p:sp>
        <p:sp>
          <p:nvSpPr>
            <p:cNvPr id="30" name="矩形 29">
              <a:extLst>
                <a:ext uri="{FF2B5EF4-FFF2-40B4-BE49-F238E27FC236}">
                  <a16:creationId xmlns:a16="http://schemas.microsoft.com/office/drawing/2014/main" xmlns="" id="{35969884-D631-FF38-8865-04002E93C104}"/>
                </a:ext>
              </a:extLst>
            </p:cNvPr>
            <p:cNvSpPr/>
            <p:nvPr/>
          </p:nvSpPr>
          <p:spPr>
            <a:xfrm>
              <a:off x="3949696" y="1970970"/>
              <a:ext cx="3007734" cy="394809"/>
            </a:xfrm>
            <a:prstGeom prst="rect">
              <a:avLst/>
            </a:prstGeom>
            <a:gradFill>
              <a:gsLst>
                <a:gs pos="95000">
                  <a:schemeClr val="bg1"/>
                </a:gs>
                <a:gs pos="0">
                  <a:srgbClr val="0076C0">
                    <a:lumMod val="5000"/>
                    <a:lumOff val="95000"/>
                  </a:srgbClr>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1450" indent="-171450" fontAlgn="ctr">
                <a:spcBef>
                  <a:spcPts val="600"/>
                </a:spcBef>
                <a:spcAft>
                  <a:spcPts val="600"/>
                </a:spcAft>
                <a:buFont typeface="Wingdings" panose="05000000000000000000" pitchFamily="2" charset="2"/>
                <a:buChar char="Ø"/>
              </a:pPr>
              <a:r>
                <a:rPr lang="zh-CN" altLang="en-US" sz="1200" b="1" kern="0" dirty="0" smtClean="0">
                  <a:solidFill>
                    <a:srgbClr val="C00000"/>
                  </a:solidFill>
                  <a:latin typeface="微软雅黑" panose="020B0503020204020204" pitchFamily="34" charset="-122"/>
                  <a:ea typeface="微软雅黑" panose="020B0503020204020204" pitchFamily="34" charset="-122"/>
                  <a:cs typeface="Microsoft YaHei"/>
                </a:rPr>
                <a:t>无成瘾性、无临床</a:t>
              </a:r>
              <a:r>
                <a:rPr lang="zh-CN" altLang="en-US" sz="1200" b="1" kern="0" dirty="0">
                  <a:solidFill>
                    <a:srgbClr val="C00000"/>
                  </a:solidFill>
                  <a:latin typeface="微软雅黑" panose="020B0503020204020204" pitchFamily="34" charset="-122"/>
                  <a:ea typeface="微软雅黑" panose="020B0503020204020204" pitchFamily="34" charset="-122"/>
                  <a:cs typeface="Microsoft YaHei"/>
                </a:rPr>
                <a:t>滥用及超说明书用药风险：①属处方药，需医生处方使用；②说明书适应症明确，用法用量明确。</a:t>
              </a:r>
            </a:p>
            <a:p>
              <a:pPr marL="171450" indent="-171450" fontAlgn="ctr">
                <a:spcBef>
                  <a:spcPts val="600"/>
                </a:spcBef>
                <a:spcAft>
                  <a:spcPts val="600"/>
                </a:spcAft>
                <a:buFont typeface="Wingdings" panose="05000000000000000000" pitchFamily="2" charset="2"/>
                <a:buChar char="Ø"/>
              </a:pPr>
              <a:r>
                <a:rPr lang="zh-CN" altLang="en-US" sz="1200" b="1" kern="0" dirty="0" smtClean="0">
                  <a:solidFill>
                    <a:srgbClr val="C00000"/>
                  </a:solidFill>
                  <a:latin typeface="微软雅黑" panose="020B0503020204020204" pitchFamily="34" charset="-122"/>
                  <a:ea typeface="微软雅黑" panose="020B0503020204020204" pitchFamily="34" charset="-122"/>
                  <a:cs typeface="Microsoft YaHei"/>
                </a:rPr>
                <a:t>口服</a:t>
              </a:r>
              <a:r>
                <a:rPr lang="zh-CN" altLang="en-US" sz="1200" b="1" kern="0" dirty="0">
                  <a:solidFill>
                    <a:srgbClr val="C00000"/>
                  </a:solidFill>
                  <a:latin typeface="微软雅黑" panose="020B0503020204020204" pitchFamily="34" charset="-122"/>
                  <a:ea typeface="微软雅黑" panose="020B0503020204020204" pitchFamily="34" charset="-122"/>
                  <a:cs typeface="Microsoft YaHei"/>
                </a:rPr>
                <a:t>溶液剂量准确，适合治疗过程中大跨度、高</a:t>
              </a:r>
              <a:r>
                <a:rPr lang="zh-CN" altLang="en-US" sz="1200" b="1" kern="0" dirty="0" smtClean="0">
                  <a:solidFill>
                    <a:srgbClr val="C00000"/>
                  </a:solidFill>
                  <a:latin typeface="微软雅黑" panose="020B0503020204020204" pitchFamily="34" charset="-122"/>
                  <a:ea typeface="微软雅黑" panose="020B0503020204020204" pitchFamily="34" charset="-122"/>
                  <a:cs typeface="Microsoft YaHei"/>
                </a:rPr>
                <a:t>频率的</a:t>
              </a:r>
              <a:r>
                <a:rPr lang="zh-CN" altLang="en-US" sz="1200" b="1" kern="0" dirty="0">
                  <a:solidFill>
                    <a:srgbClr val="C00000"/>
                  </a:solidFill>
                  <a:latin typeface="微软雅黑" panose="020B0503020204020204" pitchFamily="34" charset="-122"/>
                  <a:ea typeface="微软雅黑" panose="020B0503020204020204" pitchFamily="34" charset="-122"/>
                  <a:cs typeface="Microsoft YaHei"/>
                </a:rPr>
                <a:t>剂量调整，简化临床应用。</a:t>
              </a:r>
            </a:p>
          </p:txBody>
        </p:sp>
      </p:grpSp>
    </p:spTree>
    <p:extLst>
      <p:ext uri="{BB962C8B-B14F-4D97-AF65-F5344CB8AC3E}">
        <p14:creationId xmlns:p14="http://schemas.microsoft.com/office/powerpoint/2010/main" val="391794286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12" name="图片 11"/>
          <p:cNvPicPr>
            <a:picLocks noChangeAspect="1"/>
          </p:cNvPicPr>
          <p:nvPr/>
        </p:nvPicPr>
        <p:blipFill>
          <a:blip r:embed="rId3"/>
          <a:stretch>
            <a:fillRect/>
          </a:stretch>
        </p:blipFill>
        <p:spPr>
          <a:xfrm>
            <a:off x="1542779" y="360987"/>
            <a:ext cx="7358847" cy="396000"/>
          </a:xfrm>
          <a:prstGeom prst="rect">
            <a:avLst/>
          </a:prstGeom>
        </p:spPr>
      </p:pic>
      <p:sp>
        <p:nvSpPr>
          <p:cNvPr id="9" name="流程图: 离页连接符 8"/>
          <p:cNvSpPr/>
          <p:nvPr/>
        </p:nvSpPr>
        <p:spPr>
          <a:xfrm rot="5400000">
            <a:off x="6947751" y="1757555"/>
            <a:ext cx="5340419" cy="4207325"/>
          </a:xfrm>
          <a:prstGeom prst="flowChartOffpageConnector">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8" name="流程图: 离页连接符 7"/>
          <p:cNvSpPr/>
          <p:nvPr/>
        </p:nvSpPr>
        <p:spPr>
          <a:xfrm rot="16200000">
            <a:off x="-95308" y="1757555"/>
            <a:ext cx="5340419" cy="4207325"/>
          </a:xfrm>
          <a:prstGeom prst="flowChartOffpageConnector">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矩形 3"/>
          <p:cNvSpPr/>
          <p:nvPr/>
        </p:nvSpPr>
        <p:spPr>
          <a:xfrm>
            <a:off x="1317904" y="328154"/>
            <a:ext cx="6453396" cy="461665"/>
          </a:xfrm>
          <a:prstGeom prst="rect">
            <a:avLst/>
          </a:prstGeom>
        </p:spPr>
        <p:txBody>
          <a:bodyPr wrap="square">
            <a:spAutoFit/>
          </a:bodyPr>
          <a:lstStyle/>
          <a:p>
            <a:r>
              <a:rPr lang="zh-CN" altLang="en-US" sz="2400" b="1" dirty="0" smtClean="0">
                <a:solidFill>
                  <a:schemeClr val="bg1"/>
                </a:solidFill>
                <a:latin typeface="微软雅黑" panose="020B0503020204020204" pitchFamily="34" charset="-122"/>
                <a:ea typeface="微软雅黑" panose="020B0503020204020204" pitchFamily="34" charset="-122"/>
              </a:rPr>
              <a:t>（一）基本信息    </a:t>
            </a:r>
            <a:r>
              <a:rPr lang="zh-CN" altLang="en-US" sz="2000" b="1" dirty="0" smtClean="0">
                <a:solidFill>
                  <a:schemeClr val="bg1"/>
                </a:solidFill>
                <a:latin typeface="微软雅黑" panose="020B0503020204020204" pitchFamily="34" charset="-122"/>
                <a:ea typeface="微软雅黑" panose="020B0503020204020204" pitchFamily="34" charset="-122"/>
              </a:rPr>
              <a:t>盐酸替扎尼定口服溶液</a:t>
            </a:r>
            <a:endParaRPr lang="zh-CN" altLang="en-US" sz="2000" dirty="0">
              <a:solidFill>
                <a:schemeClr val="bg1"/>
              </a:solidFill>
            </a:endParaRPr>
          </a:p>
        </p:txBody>
      </p:sp>
      <p:sp>
        <p:nvSpPr>
          <p:cNvPr id="6" name="矩形 5"/>
          <p:cNvSpPr/>
          <p:nvPr/>
        </p:nvSpPr>
        <p:spPr>
          <a:xfrm>
            <a:off x="451694" y="1191010"/>
            <a:ext cx="3657600" cy="5392245"/>
          </a:xfrm>
          <a:prstGeom prst="rect">
            <a:avLst/>
          </a:prstGeom>
        </p:spPr>
        <p:txBody>
          <a:bodyPr wrap="square">
            <a:spAutoFit/>
          </a:bodyPr>
          <a:lstStyle/>
          <a:p>
            <a:pPr>
              <a:lnSpc>
                <a:spcPct val="120000"/>
              </a:lnSpc>
            </a:pPr>
            <a:r>
              <a:rPr lang="en-US" altLang="zh-CN" b="1" dirty="0">
                <a:solidFill>
                  <a:srgbClr val="002060"/>
                </a:solidFill>
                <a:latin typeface="微软雅黑" panose="020B0503020204020204" pitchFamily="34" charset="-122"/>
                <a:ea typeface="微软雅黑" panose="020B0503020204020204" pitchFamily="34" charset="-122"/>
              </a:rPr>
              <a:t>【</a:t>
            </a:r>
            <a:r>
              <a:rPr lang="zh-CN" altLang="en-US" b="1" dirty="0">
                <a:solidFill>
                  <a:srgbClr val="002060"/>
                </a:solidFill>
                <a:latin typeface="微软雅黑" panose="020B0503020204020204" pitchFamily="34" charset="-122"/>
                <a:ea typeface="微软雅黑" panose="020B0503020204020204" pitchFamily="34" charset="-122"/>
              </a:rPr>
              <a:t>参照药品建议</a:t>
            </a:r>
            <a:r>
              <a:rPr lang="en-US" altLang="zh-CN" b="1" dirty="0">
                <a:solidFill>
                  <a:srgbClr val="002060"/>
                </a:solidFill>
                <a:latin typeface="微软雅黑" panose="020B0503020204020204" pitchFamily="34" charset="-122"/>
                <a:ea typeface="微软雅黑" panose="020B0503020204020204" pitchFamily="34" charset="-122"/>
              </a:rPr>
              <a:t>】</a:t>
            </a:r>
            <a:r>
              <a:rPr lang="en-US" altLang="zh-CN" sz="2000" b="1" dirty="0">
                <a:solidFill>
                  <a:srgbClr val="001965"/>
                </a:solidFill>
                <a:latin typeface="微软雅黑" panose="020B0503020204020204" pitchFamily="34" charset="-122"/>
                <a:ea typeface="微软雅黑" panose="020B0503020204020204" pitchFamily="34" charset="-122"/>
              </a:rPr>
              <a:t/>
            </a:r>
            <a:br>
              <a:rPr lang="en-US" altLang="zh-CN" sz="2000" b="1" dirty="0">
                <a:solidFill>
                  <a:srgbClr val="001965"/>
                </a:solidFill>
                <a:latin typeface="微软雅黑" panose="020B0503020204020204" pitchFamily="34" charset="-122"/>
                <a:ea typeface="微软雅黑" panose="020B0503020204020204" pitchFamily="34" charset="-122"/>
              </a:rPr>
            </a:br>
            <a:r>
              <a:rPr lang="zh-CN" altLang="en-US" sz="1600" b="1" dirty="0" smtClean="0">
                <a:solidFill>
                  <a:srgbClr val="C00000"/>
                </a:solidFill>
                <a:latin typeface="微软雅黑" panose="020B0503020204020204" pitchFamily="34" charset="-122"/>
                <a:ea typeface="微软雅黑" panose="020B0503020204020204" pitchFamily="34" charset="-122"/>
              </a:rPr>
              <a:t>盐酸</a:t>
            </a:r>
            <a:r>
              <a:rPr lang="zh-CN" altLang="en-US" sz="1600" b="1" dirty="0">
                <a:solidFill>
                  <a:srgbClr val="C00000"/>
                </a:solidFill>
                <a:latin typeface="微软雅黑" panose="020B0503020204020204" pitchFamily="34" charset="-122"/>
                <a:ea typeface="微软雅黑" panose="020B0503020204020204" pitchFamily="34" charset="-122"/>
              </a:rPr>
              <a:t>替扎尼定</a:t>
            </a:r>
            <a:r>
              <a:rPr lang="zh-CN" altLang="en-US" sz="1600" b="1" dirty="0" smtClean="0">
                <a:solidFill>
                  <a:srgbClr val="C00000"/>
                </a:solidFill>
                <a:latin typeface="微软雅黑" panose="020B0503020204020204" pitchFamily="34" charset="-122"/>
                <a:ea typeface="微软雅黑" panose="020B0503020204020204" pitchFamily="34" charset="-122"/>
              </a:rPr>
              <a:t>片</a:t>
            </a:r>
            <a:endParaRPr lang="en-US" altLang="zh-CN" sz="1600" b="1" dirty="0" smtClean="0">
              <a:solidFill>
                <a:srgbClr val="C00000"/>
              </a:solidFill>
              <a:latin typeface="微软雅黑" panose="020B0503020204020204" pitchFamily="34" charset="-122"/>
              <a:ea typeface="微软雅黑" panose="020B0503020204020204" pitchFamily="34" charset="-122"/>
            </a:endParaRPr>
          </a:p>
          <a:p>
            <a:pPr>
              <a:lnSpc>
                <a:spcPct val="150000"/>
              </a:lnSpc>
            </a:pPr>
            <a:r>
              <a:rPr lang="en-US" altLang="zh-CN" b="1" dirty="0">
                <a:solidFill>
                  <a:srgbClr val="002060"/>
                </a:solidFill>
                <a:latin typeface="微软雅黑" panose="020B0503020204020204" pitchFamily="34" charset="-122"/>
                <a:ea typeface="微软雅黑" panose="020B0503020204020204" pitchFamily="34" charset="-122"/>
                <a:sym typeface="Garamond" panose="02020404030301010803" pitchFamily="18" charset="0"/>
              </a:rPr>
              <a:t>【</a:t>
            </a:r>
            <a:r>
              <a:rPr lang="zh-CN" altLang="zh-CN" b="1" dirty="0">
                <a:solidFill>
                  <a:srgbClr val="002060"/>
                </a:solidFill>
                <a:latin typeface="微软雅黑" panose="020B0503020204020204" pitchFamily="34" charset="-122"/>
                <a:ea typeface="微软雅黑" panose="020B0503020204020204" pitchFamily="34" charset="-122"/>
                <a:sym typeface="Garamond" panose="02020404030301010803" pitchFamily="18" charset="0"/>
              </a:rPr>
              <a:t>与</a:t>
            </a:r>
            <a:r>
              <a:rPr lang="zh-CN" altLang="zh-CN" b="1" dirty="0" smtClean="0">
                <a:solidFill>
                  <a:srgbClr val="002060"/>
                </a:solidFill>
                <a:latin typeface="微软雅黑" panose="020B0503020204020204" pitchFamily="34" charset="-122"/>
                <a:ea typeface="微软雅黑" panose="020B0503020204020204" pitchFamily="34" charset="-122"/>
                <a:sym typeface="Garamond" panose="02020404030301010803" pitchFamily="18" charset="0"/>
              </a:rPr>
              <a:t>参照</a:t>
            </a:r>
            <a:r>
              <a:rPr lang="zh-CN" altLang="en-US" b="1" dirty="0" smtClean="0">
                <a:solidFill>
                  <a:srgbClr val="002060"/>
                </a:solidFill>
                <a:latin typeface="微软雅黑" panose="020B0503020204020204" pitchFamily="34" charset="-122"/>
                <a:ea typeface="微软雅黑" panose="020B0503020204020204" pitchFamily="34" charset="-122"/>
                <a:sym typeface="Garamond" panose="02020404030301010803" pitchFamily="18" charset="0"/>
              </a:rPr>
              <a:t>药品</a:t>
            </a:r>
            <a:r>
              <a:rPr lang="zh-CN" altLang="zh-CN" b="1" dirty="0" smtClean="0">
                <a:solidFill>
                  <a:srgbClr val="002060"/>
                </a:solidFill>
                <a:latin typeface="微软雅黑" panose="020B0503020204020204" pitchFamily="34" charset="-122"/>
                <a:ea typeface="微软雅黑" panose="020B0503020204020204" pitchFamily="34" charset="-122"/>
                <a:sym typeface="Garamond" panose="02020404030301010803" pitchFamily="18" charset="0"/>
              </a:rPr>
              <a:t>相比</a:t>
            </a:r>
            <a:r>
              <a:rPr lang="zh-CN" altLang="zh-CN" b="1" dirty="0">
                <a:solidFill>
                  <a:srgbClr val="002060"/>
                </a:solidFill>
                <a:latin typeface="微软雅黑" panose="020B0503020204020204" pitchFamily="34" charset="-122"/>
                <a:ea typeface="微软雅黑" panose="020B0503020204020204" pitchFamily="34" charset="-122"/>
                <a:sym typeface="Garamond" panose="02020404030301010803" pitchFamily="18" charset="0"/>
              </a:rPr>
              <a:t>的</a:t>
            </a:r>
            <a:r>
              <a:rPr lang="zh-CN" altLang="zh-CN" b="1" dirty="0" smtClean="0">
                <a:solidFill>
                  <a:srgbClr val="002060"/>
                </a:solidFill>
                <a:latin typeface="微软雅黑" panose="020B0503020204020204" pitchFamily="34" charset="-122"/>
                <a:ea typeface="微软雅黑" panose="020B0503020204020204" pitchFamily="34" charset="-122"/>
                <a:sym typeface="Garamond" panose="02020404030301010803" pitchFamily="18" charset="0"/>
              </a:rPr>
              <a:t>优势</a:t>
            </a:r>
            <a:r>
              <a:rPr lang="en-US" altLang="zh-CN" b="1" dirty="0" smtClean="0">
                <a:solidFill>
                  <a:srgbClr val="002060"/>
                </a:solidFill>
                <a:latin typeface="微软雅黑" panose="020B0503020204020204" pitchFamily="34" charset="-122"/>
                <a:ea typeface="微软雅黑" panose="020B0503020204020204" pitchFamily="34" charset="-122"/>
                <a:sym typeface="Garamond" panose="02020404030301010803" pitchFamily="18" charset="0"/>
              </a:rPr>
              <a:t>】</a:t>
            </a:r>
            <a:endParaRPr lang="zh-CN" altLang="zh-CN" b="1" dirty="0">
              <a:solidFill>
                <a:srgbClr val="002060"/>
              </a:solidFill>
              <a:latin typeface="微软雅黑" panose="020B0503020204020204" pitchFamily="34" charset="-122"/>
              <a:ea typeface="微软雅黑" panose="020B0503020204020204" pitchFamily="34" charset="-122"/>
              <a:sym typeface="Garamond" panose="02020404030301010803" pitchFamily="18" charset="0"/>
            </a:endParaRPr>
          </a:p>
          <a:p>
            <a:pPr>
              <a:lnSpc>
                <a:spcPct val="120000"/>
              </a:lnSpc>
            </a:pPr>
            <a:r>
              <a:rPr lang="zh-CN" altLang="en-US" sz="1600" b="1" dirty="0">
                <a:solidFill>
                  <a:srgbClr val="C00000"/>
                </a:solidFill>
                <a:latin typeface="微软雅黑" panose="020B0503020204020204" pitchFamily="34" charset="-122"/>
                <a:ea typeface="微软雅黑" panose="020B0503020204020204" pitchFamily="34" charset="-122"/>
              </a:rPr>
              <a:t>独家口服溶液剂型</a:t>
            </a:r>
            <a:r>
              <a:rPr lang="zh-CN" altLang="en-US" sz="1600" b="1" dirty="0" smtClean="0">
                <a:solidFill>
                  <a:srgbClr val="C00000"/>
                </a:solidFill>
                <a:latin typeface="微软雅黑" panose="020B0503020204020204" pitchFamily="34" charset="-122"/>
                <a:ea typeface="微软雅黑" panose="020B0503020204020204" pitchFamily="34" charset="-122"/>
              </a:rPr>
              <a:t>，</a:t>
            </a:r>
            <a:r>
              <a:rPr lang="zh-CN" altLang="en-US" sz="1600" b="1" dirty="0">
                <a:solidFill>
                  <a:srgbClr val="C00000"/>
                </a:solidFill>
                <a:latin typeface="微软雅黑" panose="020B0503020204020204" pitchFamily="34" charset="-122"/>
                <a:ea typeface="微软雅黑" panose="020B0503020204020204" pitchFamily="34" charset="-122"/>
              </a:rPr>
              <a:t>适合</a:t>
            </a:r>
            <a:r>
              <a:rPr lang="zh-CN" altLang="en-US" sz="1600" b="1" dirty="0" smtClean="0">
                <a:solidFill>
                  <a:srgbClr val="C00000"/>
                </a:solidFill>
                <a:latin typeface="微软雅黑" panose="020B0503020204020204" pitchFamily="34" charset="-122"/>
                <a:ea typeface="微软雅黑" panose="020B0503020204020204" pitchFamily="34" charset="-122"/>
              </a:rPr>
              <a:t>个体化大跨度、高频繁剂量调整</a:t>
            </a:r>
            <a:r>
              <a:rPr lang="zh-CN" altLang="en-US" sz="1600" b="1" dirty="0">
                <a:solidFill>
                  <a:srgbClr val="C00000"/>
                </a:solidFill>
                <a:latin typeface="微软雅黑" panose="020B0503020204020204" pitchFamily="34" charset="-122"/>
                <a:ea typeface="微软雅黑" panose="020B0503020204020204" pitchFamily="34" charset="-122"/>
              </a:rPr>
              <a:t>；弥补片剂不易吞服的问题</a:t>
            </a:r>
            <a:r>
              <a:rPr lang="zh-CN" altLang="en-US" sz="1600" b="1" dirty="0" smtClean="0">
                <a:solidFill>
                  <a:srgbClr val="C00000"/>
                </a:solidFill>
                <a:latin typeface="微软雅黑" panose="020B0503020204020204" pitchFamily="34" charset="-122"/>
                <a:ea typeface="微软雅黑" panose="020B0503020204020204" pitchFamily="34" charset="-122"/>
              </a:rPr>
              <a:t>；能够满足</a:t>
            </a:r>
            <a:r>
              <a:rPr lang="zh-CN" altLang="en-US" sz="1600" b="1" dirty="0">
                <a:solidFill>
                  <a:srgbClr val="C00000"/>
                </a:solidFill>
                <a:latin typeface="微软雅黑" panose="020B0503020204020204" pitchFamily="34" charset="-122"/>
                <a:ea typeface="微软雅黑" panose="020B0503020204020204" pitchFamily="34" charset="-122"/>
              </a:rPr>
              <a:t>鼻饲用药</a:t>
            </a:r>
            <a:r>
              <a:rPr lang="zh-CN" altLang="en-US" sz="1600" b="1" dirty="0" smtClean="0">
                <a:solidFill>
                  <a:srgbClr val="C00000"/>
                </a:solidFill>
                <a:latin typeface="微软雅黑" panose="020B0503020204020204" pitchFamily="34" charset="-122"/>
                <a:ea typeface="微软雅黑" panose="020B0503020204020204" pitchFamily="34" charset="-122"/>
              </a:rPr>
              <a:t>需求。</a:t>
            </a:r>
            <a:endParaRPr lang="zh-CN" altLang="en-US" sz="1600" b="1" dirty="0">
              <a:solidFill>
                <a:srgbClr val="C00000"/>
              </a:solidFill>
              <a:latin typeface="微软雅黑" panose="020B0503020204020204" pitchFamily="34" charset="-122"/>
              <a:ea typeface="微软雅黑" panose="020B0503020204020204" pitchFamily="34" charset="-122"/>
            </a:endParaRPr>
          </a:p>
          <a:p>
            <a:pPr>
              <a:lnSpc>
                <a:spcPct val="150000"/>
              </a:lnSpc>
            </a:pPr>
            <a:r>
              <a:rPr lang="en-US" altLang="zh-CN" b="1" dirty="0" smtClean="0">
                <a:solidFill>
                  <a:srgbClr val="002060"/>
                </a:solidFill>
                <a:latin typeface="微软雅黑" panose="020B0503020204020204" pitchFamily="34" charset="-122"/>
                <a:ea typeface="微软雅黑" panose="020B0503020204020204" pitchFamily="34" charset="-122"/>
              </a:rPr>
              <a:t>【</a:t>
            </a:r>
            <a:r>
              <a:rPr lang="zh-CN" altLang="en-US" b="1" dirty="0">
                <a:solidFill>
                  <a:srgbClr val="002060"/>
                </a:solidFill>
                <a:latin typeface="微软雅黑" panose="020B0503020204020204" pitchFamily="34" charset="-122"/>
                <a:ea typeface="微软雅黑" panose="020B0503020204020204" pitchFamily="34" charset="-122"/>
              </a:rPr>
              <a:t>说明书适应症</a:t>
            </a:r>
            <a:r>
              <a:rPr lang="en-US" altLang="zh-CN" b="1" dirty="0">
                <a:solidFill>
                  <a:srgbClr val="002060"/>
                </a:solidFill>
                <a:latin typeface="微软雅黑" panose="020B0503020204020204" pitchFamily="34" charset="-122"/>
                <a:ea typeface="微软雅黑" panose="020B0503020204020204" pitchFamily="34" charset="-122"/>
              </a:rPr>
              <a:t>】</a:t>
            </a:r>
          </a:p>
          <a:p>
            <a:pPr>
              <a:lnSpc>
                <a:spcPct val="120000"/>
              </a:lnSpc>
            </a:pPr>
            <a:r>
              <a:rPr lang="zh-CN" altLang="en-US" sz="1600" dirty="0" smtClean="0">
                <a:solidFill>
                  <a:srgbClr val="001965"/>
                </a:solidFill>
                <a:latin typeface="微软雅黑" panose="020B0503020204020204" pitchFamily="34" charset="-122"/>
                <a:ea typeface="微软雅黑" panose="020B0503020204020204" pitchFamily="34" charset="-122"/>
              </a:rPr>
              <a:t>盐酸</a:t>
            </a:r>
            <a:r>
              <a:rPr lang="zh-CN" altLang="en-US" sz="1600" dirty="0">
                <a:solidFill>
                  <a:srgbClr val="001965"/>
                </a:solidFill>
                <a:latin typeface="微软雅黑" panose="020B0503020204020204" pitchFamily="34" charset="-122"/>
                <a:ea typeface="微软雅黑" panose="020B0503020204020204" pitchFamily="34" charset="-122"/>
              </a:rPr>
              <a:t>替扎尼定为中枢性骨骼肌松弛药，用于：</a:t>
            </a:r>
          </a:p>
          <a:p>
            <a:pPr>
              <a:lnSpc>
                <a:spcPct val="120000"/>
              </a:lnSpc>
            </a:pPr>
            <a:r>
              <a:rPr lang="zh-CN" altLang="en-US" sz="1600" dirty="0">
                <a:solidFill>
                  <a:srgbClr val="001965"/>
                </a:solidFill>
                <a:latin typeface="微软雅黑" panose="020B0503020204020204" pitchFamily="34" charset="-122"/>
                <a:ea typeface="微软雅黑" panose="020B0503020204020204" pitchFamily="34" charset="-122"/>
              </a:rPr>
              <a:t>（</a:t>
            </a:r>
            <a:r>
              <a:rPr lang="en-US" altLang="zh-CN" sz="1600" dirty="0">
                <a:solidFill>
                  <a:srgbClr val="001965"/>
                </a:solidFill>
                <a:latin typeface="微软雅黑" panose="020B0503020204020204" pitchFamily="34" charset="-122"/>
                <a:ea typeface="微软雅黑" panose="020B0503020204020204" pitchFamily="34" charset="-122"/>
              </a:rPr>
              <a:t>1</a:t>
            </a:r>
            <a:r>
              <a:rPr lang="zh-CN" altLang="en-US" sz="1600" dirty="0">
                <a:solidFill>
                  <a:srgbClr val="001965"/>
                </a:solidFill>
                <a:latin typeface="微软雅黑" panose="020B0503020204020204" pitchFamily="34" charset="-122"/>
                <a:ea typeface="微软雅黑" panose="020B0503020204020204" pitchFamily="34" charset="-122"/>
              </a:rPr>
              <a:t>）下列疾病造成的疼痛性肌痉挛的改善－颈、肩及腰部疼痛等局部疼痛综合征。</a:t>
            </a:r>
          </a:p>
          <a:p>
            <a:pPr>
              <a:lnSpc>
                <a:spcPct val="120000"/>
              </a:lnSpc>
            </a:pPr>
            <a:r>
              <a:rPr lang="zh-CN" altLang="en-US" sz="1600" dirty="0">
                <a:solidFill>
                  <a:srgbClr val="001965"/>
                </a:solidFill>
                <a:latin typeface="微软雅黑" panose="020B0503020204020204" pitchFamily="34" charset="-122"/>
                <a:ea typeface="微软雅黑" panose="020B0503020204020204" pitchFamily="34" charset="-122"/>
              </a:rPr>
              <a:t>（</a:t>
            </a:r>
            <a:r>
              <a:rPr lang="en-US" altLang="zh-CN" sz="1600" dirty="0">
                <a:solidFill>
                  <a:srgbClr val="001965"/>
                </a:solidFill>
                <a:latin typeface="微软雅黑" panose="020B0503020204020204" pitchFamily="34" charset="-122"/>
                <a:ea typeface="微软雅黑" panose="020B0503020204020204" pitchFamily="34" charset="-122"/>
              </a:rPr>
              <a:t>2</a:t>
            </a:r>
            <a:r>
              <a:rPr lang="zh-CN" altLang="en-US" sz="1600" dirty="0">
                <a:solidFill>
                  <a:srgbClr val="001965"/>
                </a:solidFill>
                <a:latin typeface="微软雅黑" panose="020B0503020204020204" pitchFamily="34" charset="-122"/>
                <a:ea typeface="微软雅黑" panose="020B0503020204020204" pitchFamily="34" charset="-122"/>
              </a:rPr>
              <a:t>） 下列疾病引起的中枢性肌强直－脑血管意外、手术后遗症（脊髓损伤、大脑损伤）、脊髓小脑变性，多发性硬化症、肌萎缩性侧索硬化症</a:t>
            </a:r>
            <a:r>
              <a:rPr lang="zh-CN" altLang="en-US" sz="1600" dirty="0" smtClean="0">
                <a:solidFill>
                  <a:srgbClr val="001965"/>
                </a:solidFill>
                <a:latin typeface="微软雅黑" panose="020B0503020204020204" pitchFamily="34" charset="-122"/>
                <a:ea typeface="微软雅黑" panose="020B0503020204020204" pitchFamily="34" charset="-122"/>
              </a:rPr>
              <a:t>等。</a:t>
            </a:r>
            <a:endParaRPr lang="en-US" altLang="zh-CN" sz="1600" dirty="0" smtClean="0">
              <a:solidFill>
                <a:srgbClr val="001965"/>
              </a:solidFill>
              <a:latin typeface="微软雅黑" panose="020B0503020204020204" pitchFamily="34" charset="-122"/>
              <a:ea typeface="微软雅黑" panose="020B0503020204020204" pitchFamily="34" charset="-122"/>
            </a:endParaRPr>
          </a:p>
          <a:p>
            <a:pPr>
              <a:lnSpc>
                <a:spcPct val="120000"/>
              </a:lnSpc>
            </a:pPr>
            <a:r>
              <a:rPr lang="en-US" altLang="zh-CN" sz="1600" b="1" dirty="0">
                <a:solidFill>
                  <a:srgbClr val="001965"/>
                </a:solidFill>
                <a:latin typeface="微软雅黑" panose="020B0503020204020204" pitchFamily="34" charset="-122"/>
                <a:ea typeface="微软雅黑" panose="020B0503020204020204" pitchFamily="34" charset="-122"/>
              </a:rPr>
              <a:t>【</a:t>
            </a:r>
            <a:r>
              <a:rPr lang="zh-CN" altLang="en-US" sz="1600" b="1" dirty="0">
                <a:solidFill>
                  <a:srgbClr val="001965"/>
                </a:solidFill>
                <a:latin typeface="微软雅黑" panose="020B0503020204020204" pitchFamily="34" charset="-122"/>
                <a:ea typeface="微软雅黑" panose="020B0503020204020204" pitchFamily="34" charset="-122"/>
              </a:rPr>
              <a:t>规格</a:t>
            </a:r>
            <a:r>
              <a:rPr lang="en-US" altLang="zh-CN" sz="1600" b="1" dirty="0">
                <a:solidFill>
                  <a:srgbClr val="001965"/>
                </a:solidFill>
                <a:latin typeface="微软雅黑" panose="020B0503020204020204" pitchFamily="34" charset="-122"/>
                <a:ea typeface="微软雅黑" panose="020B0503020204020204" pitchFamily="34" charset="-122"/>
              </a:rPr>
              <a:t>】</a:t>
            </a:r>
            <a:r>
              <a:rPr lang="en-US" altLang="zh-CN" sz="1600" dirty="0" smtClean="0">
                <a:solidFill>
                  <a:srgbClr val="001965"/>
                </a:solidFill>
                <a:latin typeface="微软雅黑" panose="020B0503020204020204" pitchFamily="34" charset="-122"/>
                <a:ea typeface="微软雅黑" panose="020B0503020204020204" pitchFamily="34" charset="-122"/>
              </a:rPr>
              <a:t>100ml:40mg</a:t>
            </a:r>
            <a:r>
              <a:rPr lang="zh-CN" altLang="en-US" sz="1200" dirty="0">
                <a:solidFill>
                  <a:srgbClr val="001965"/>
                </a:solidFill>
                <a:latin typeface="微软雅黑" panose="020B0503020204020204" pitchFamily="34" charset="-122"/>
                <a:ea typeface="微软雅黑" panose="020B0503020204020204" pitchFamily="34" charset="-122"/>
              </a:rPr>
              <a:t>（按</a:t>
            </a:r>
            <a:r>
              <a:rPr lang="en-US" altLang="zh-CN" sz="1200" dirty="0">
                <a:solidFill>
                  <a:srgbClr val="001965"/>
                </a:solidFill>
                <a:latin typeface="微软雅黑" panose="020B0503020204020204" pitchFamily="34" charset="-122"/>
                <a:ea typeface="微软雅黑" panose="020B0503020204020204" pitchFamily="34" charset="-122"/>
              </a:rPr>
              <a:t>C</a:t>
            </a:r>
            <a:r>
              <a:rPr lang="en-US" altLang="zh-CN" sz="1200" baseline="-25000" dirty="0">
                <a:solidFill>
                  <a:srgbClr val="001965"/>
                </a:solidFill>
                <a:latin typeface="微软雅黑" panose="020B0503020204020204" pitchFamily="34" charset="-122"/>
                <a:ea typeface="微软雅黑" panose="020B0503020204020204" pitchFamily="34" charset="-122"/>
              </a:rPr>
              <a:t>9</a:t>
            </a:r>
            <a:r>
              <a:rPr lang="en-US" altLang="zh-CN" sz="1200" dirty="0">
                <a:solidFill>
                  <a:srgbClr val="001965"/>
                </a:solidFill>
                <a:latin typeface="微软雅黑" panose="020B0503020204020204" pitchFamily="34" charset="-122"/>
                <a:ea typeface="微软雅黑" panose="020B0503020204020204" pitchFamily="34" charset="-122"/>
              </a:rPr>
              <a:t>H</a:t>
            </a:r>
            <a:r>
              <a:rPr lang="en-US" altLang="zh-CN" sz="1200" baseline="-25000" dirty="0">
                <a:solidFill>
                  <a:srgbClr val="001965"/>
                </a:solidFill>
                <a:latin typeface="微软雅黑" panose="020B0503020204020204" pitchFamily="34" charset="-122"/>
                <a:ea typeface="微软雅黑" panose="020B0503020204020204" pitchFamily="34" charset="-122"/>
              </a:rPr>
              <a:t>8</a:t>
            </a:r>
            <a:r>
              <a:rPr lang="en-US" altLang="zh-CN" sz="1200" dirty="0">
                <a:solidFill>
                  <a:srgbClr val="001965"/>
                </a:solidFill>
                <a:latin typeface="微软雅黑" panose="020B0503020204020204" pitchFamily="34" charset="-122"/>
                <a:ea typeface="微软雅黑" panose="020B0503020204020204" pitchFamily="34" charset="-122"/>
              </a:rPr>
              <a:t>ClN</a:t>
            </a:r>
            <a:r>
              <a:rPr lang="en-US" altLang="zh-CN" sz="1200" baseline="-25000" dirty="0">
                <a:solidFill>
                  <a:srgbClr val="001965"/>
                </a:solidFill>
                <a:latin typeface="微软雅黑" panose="020B0503020204020204" pitchFamily="34" charset="-122"/>
                <a:ea typeface="微软雅黑" panose="020B0503020204020204" pitchFamily="34" charset="-122"/>
              </a:rPr>
              <a:t>5</a:t>
            </a:r>
            <a:r>
              <a:rPr lang="en-US" altLang="zh-CN" sz="1200" dirty="0">
                <a:solidFill>
                  <a:srgbClr val="001965"/>
                </a:solidFill>
                <a:latin typeface="微软雅黑" panose="020B0503020204020204" pitchFamily="34" charset="-122"/>
                <a:ea typeface="微软雅黑" panose="020B0503020204020204" pitchFamily="34" charset="-122"/>
              </a:rPr>
              <a:t>S</a:t>
            </a:r>
            <a:r>
              <a:rPr lang="zh-CN" altLang="en-US" sz="1200" dirty="0">
                <a:solidFill>
                  <a:srgbClr val="001965"/>
                </a:solidFill>
                <a:latin typeface="微软雅黑" panose="020B0503020204020204" pitchFamily="34" charset="-122"/>
                <a:ea typeface="微软雅黑" panose="020B0503020204020204" pitchFamily="34" charset="-122"/>
              </a:rPr>
              <a:t>计）</a:t>
            </a:r>
            <a:endParaRPr lang="en-US" altLang="zh-CN" sz="1200" dirty="0">
              <a:solidFill>
                <a:srgbClr val="001965"/>
              </a:solidFill>
              <a:latin typeface="微软雅黑" panose="020B0503020204020204" pitchFamily="34" charset="-122"/>
              <a:ea typeface="微软雅黑" panose="020B0503020204020204" pitchFamily="34" charset="-122"/>
            </a:endParaRPr>
          </a:p>
        </p:txBody>
      </p:sp>
      <p:sp>
        <p:nvSpPr>
          <p:cNvPr id="2" name="文本框 1"/>
          <p:cNvSpPr txBox="1"/>
          <p:nvPr/>
        </p:nvSpPr>
        <p:spPr>
          <a:xfrm>
            <a:off x="8255326" y="1243195"/>
            <a:ext cx="3466297" cy="5272213"/>
          </a:xfrm>
          <a:prstGeom prst="rect">
            <a:avLst/>
          </a:prstGeom>
          <a:noFill/>
        </p:spPr>
        <p:txBody>
          <a:bodyPr wrap="square" rtlCol="0">
            <a:spAutoFit/>
          </a:bodyPr>
          <a:lstStyle/>
          <a:p>
            <a:pPr>
              <a:lnSpc>
                <a:spcPct val="150000"/>
              </a:lnSpc>
            </a:pPr>
            <a:r>
              <a:rPr lang="en-US" altLang="zh-CN" b="1" dirty="0" smtClean="0">
                <a:solidFill>
                  <a:srgbClr val="001965"/>
                </a:solidFill>
                <a:latin typeface="微软雅黑" panose="020B0503020204020204" pitchFamily="34" charset="-122"/>
                <a:ea typeface="微软雅黑" panose="020B0503020204020204" pitchFamily="34" charset="-122"/>
              </a:rPr>
              <a:t>【</a:t>
            </a:r>
            <a:r>
              <a:rPr lang="zh-CN" altLang="en-US" b="1" dirty="0">
                <a:solidFill>
                  <a:srgbClr val="001965"/>
                </a:solidFill>
                <a:latin typeface="微软雅黑" panose="020B0503020204020204" pitchFamily="34" charset="-122"/>
                <a:ea typeface="微软雅黑" panose="020B0503020204020204" pitchFamily="34" charset="-122"/>
              </a:rPr>
              <a:t>是否为</a:t>
            </a:r>
            <a:r>
              <a:rPr lang="en-US" altLang="zh-CN" b="1" dirty="0">
                <a:solidFill>
                  <a:srgbClr val="001965"/>
                </a:solidFill>
                <a:latin typeface="微软雅黑" panose="020B0503020204020204" pitchFamily="34" charset="-122"/>
                <a:ea typeface="微软雅黑" panose="020B0503020204020204" pitchFamily="34" charset="-122"/>
              </a:rPr>
              <a:t>OTC</a:t>
            </a:r>
            <a:r>
              <a:rPr lang="zh-CN" altLang="en-US" b="1" dirty="0">
                <a:solidFill>
                  <a:srgbClr val="001965"/>
                </a:solidFill>
                <a:latin typeface="微软雅黑" panose="020B0503020204020204" pitchFamily="34" charset="-122"/>
                <a:ea typeface="微软雅黑" panose="020B0503020204020204" pitchFamily="34" charset="-122"/>
              </a:rPr>
              <a:t>药品</a:t>
            </a:r>
            <a:r>
              <a:rPr lang="en-US" altLang="zh-CN" b="1" dirty="0">
                <a:solidFill>
                  <a:srgbClr val="001965"/>
                </a:solidFill>
                <a:latin typeface="微软雅黑" panose="020B0503020204020204" pitchFamily="34" charset="-122"/>
                <a:ea typeface="微软雅黑" panose="020B0503020204020204" pitchFamily="34" charset="-122"/>
              </a:rPr>
              <a:t>】</a:t>
            </a:r>
            <a:r>
              <a:rPr lang="zh-CN" altLang="en-US" sz="1600" dirty="0">
                <a:solidFill>
                  <a:srgbClr val="001965"/>
                </a:solidFill>
                <a:latin typeface="微软雅黑" panose="020B0503020204020204" pitchFamily="34" charset="-122"/>
                <a:ea typeface="微软雅黑" panose="020B0503020204020204" pitchFamily="34" charset="-122"/>
              </a:rPr>
              <a:t>否</a:t>
            </a:r>
            <a:endParaRPr lang="en-US" altLang="zh-CN" sz="1600" dirty="0">
              <a:solidFill>
                <a:srgbClr val="001965"/>
              </a:solidFill>
              <a:latin typeface="微软雅黑" panose="020B0503020204020204" pitchFamily="34" charset="-122"/>
              <a:ea typeface="微软雅黑" panose="020B0503020204020204" pitchFamily="34" charset="-122"/>
            </a:endParaRPr>
          </a:p>
          <a:p>
            <a:pPr>
              <a:lnSpc>
                <a:spcPct val="150000"/>
              </a:lnSpc>
            </a:pPr>
            <a:r>
              <a:rPr lang="en-US" altLang="zh-CN" b="1" dirty="0" smtClean="0">
                <a:solidFill>
                  <a:srgbClr val="001965"/>
                </a:solidFill>
                <a:latin typeface="微软雅黑" panose="020B0503020204020204" pitchFamily="34" charset="-122"/>
                <a:ea typeface="微软雅黑" panose="020B0503020204020204" pitchFamily="34" charset="-122"/>
              </a:rPr>
              <a:t>【</a:t>
            </a:r>
            <a:r>
              <a:rPr lang="zh-CN" altLang="en-US" b="1" dirty="0">
                <a:solidFill>
                  <a:srgbClr val="001965"/>
                </a:solidFill>
                <a:latin typeface="微软雅黑" panose="020B0503020204020204" pitchFamily="34" charset="-122"/>
                <a:ea typeface="微软雅黑" panose="020B0503020204020204" pitchFamily="34" charset="-122"/>
              </a:rPr>
              <a:t>用法用量</a:t>
            </a:r>
            <a:r>
              <a:rPr lang="en-US" altLang="zh-CN" b="1" dirty="0" smtClean="0">
                <a:solidFill>
                  <a:srgbClr val="001965"/>
                </a:solidFill>
                <a:latin typeface="微软雅黑" panose="020B0503020204020204" pitchFamily="34" charset="-122"/>
                <a:ea typeface="微软雅黑" panose="020B0503020204020204" pitchFamily="34" charset="-122"/>
              </a:rPr>
              <a:t>】</a:t>
            </a:r>
          </a:p>
          <a:p>
            <a:pPr>
              <a:lnSpc>
                <a:spcPct val="120000"/>
              </a:lnSpc>
            </a:pPr>
            <a:r>
              <a:rPr lang="zh-CN" altLang="en-US" b="1" dirty="0" smtClean="0">
                <a:solidFill>
                  <a:srgbClr val="001965"/>
                </a:solidFill>
                <a:latin typeface="微软雅黑" panose="020B0503020204020204" pitchFamily="34" charset="-122"/>
                <a:ea typeface="微软雅黑" panose="020B0503020204020204" pitchFamily="34" charset="-122"/>
              </a:rPr>
              <a:t> </a:t>
            </a:r>
            <a:r>
              <a:rPr lang="zh-CN" altLang="en-US" sz="1600" b="1" dirty="0" smtClean="0">
                <a:solidFill>
                  <a:srgbClr val="001965"/>
                </a:solidFill>
                <a:latin typeface="微软雅黑" panose="020B0503020204020204" pitchFamily="34" charset="-122"/>
                <a:ea typeface="微软雅黑" panose="020B0503020204020204" pitchFamily="34" charset="-122"/>
              </a:rPr>
              <a:t>用于</a:t>
            </a:r>
            <a:r>
              <a:rPr lang="zh-CN" altLang="en-US" sz="1600" b="1" dirty="0">
                <a:solidFill>
                  <a:srgbClr val="001965"/>
                </a:solidFill>
                <a:latin typeface="微软雅黑" panose="020B0503020204020204" pitchFamily="34" charset="-122"/>
                <a:ea typeface="微软雅黑" panose="020B0503020204020204" pitchFamily="34" charset="-122"/>
              </a:rPr>
              <a:t>疼痛性肌痉挛时：</a:t>
            </a:r>
          </a:p>
          <a:p>
            <a:pPr>
              <a:lnSpc>
                <a:spcPct val="120000"/>
              </a:lnSpc>
            </a:pPr>
            <a:r>
              <a:rPr lang="zh-CN" altLang="en-US" sz="1600" dirty="0" smtClean="0">
                <a:solidFill>
                  <a:srgbClr val="001965"/>
                </a:solidFill>
                <a:latin typeface="微软雅黑" panose="020B0503020204020204" pitchFamily="34" charset="-122"/>
                <a:ea typeface="微软雅黑" panose="020B0503020204020204" pitchFamily="34" charset="-122"/>
              </a:rPr>
              <a:t>口服</a:t>
            </a:r>
            <a:r>
              <a:rPr lang="zh-CN" altLang="en-US" sz="1600" dirty="0">
                <a:solidFill>
                  <a:srgbClr val="001965"/>
                </a:solidFill>
                <a:latin typeface="微软雅黑" panose="020B0503020204020204" pitchFamily="34" charset="-122"/>
                <a:ea typeface="微软雅黑" panose="020B0503020204020204" pitchFamily="34" charset="-122"/>
              </a:rPr>
              <a:t>，一次</a:t>
            </a:r>
            <a:r>
              <a:rPr lang="en-US" altLang="zh-CN" sz="1600" dirty="0">
                <a:solidFill>
                  <a:srgbClr val="001965"/>
                </a:solidFill>
                <a:latin typeface="微软雅黑" panose="020B0503020204020204" pitchFamily="34" charset="-122"/>
                <a:ea typeface="微软雅黑" panose="020B0503020204020204" pitchFamily="34" charset="-122"/>
              </a:rPr>
              <a:t>2 mg</a:t>
            </a:r>
            <a:r>
              <a:rPr lang="zh-CN" altLang="en-US" sz="1600" dirty="0">
                <a:solidFill>
                  <a:srgbClr val="001965"/>
                </a:solidFill>
                <a:latin typeface="微软雅黑" panose="020B0503020204020204" pitchFamily="34" charset="-122"/>
                <a:ea typeface="微软雅黑" panose="020B0503020204020204" pitchFamily="34" charset="-122"/>
              </a:rPr>
              <a:t>，一日</a:t>
            </a:r>
            <a:r>
              <a:rPr lang="en-US" altLang="zh-CN" sz="1600" dirty="0">
                <a:solidFill>
                  <a:srgbClr val="001965"/>
                </a:solidFill>
                <a:latin typeface="微软雅黑" panose="020B0503020204020204" pitchFamily="34" charset="-122"/>
                <a:ea typeface="微软雅黑" panose="020B0503020204020204" pitchFamily="34" charset="-122"/>
              </a:rPr>
              <a:t>1</a:t>
            </a:r>
            <a:r>
              <a:rPr lang="zh-CN" altLang="en-US" sz="1600" dirty="0">
                <a:solidFill>
                  <a:srgbClr val="001965"/>
                </a:solidFill>
                <a:latin typeface="微软雅黑" panose="020B0503020204020204" pitchFamily="34" charset="-122"/>
                <a:ea typeface="微软雅黑" panose="020B0503020204020204" pitchFamily="34" charset="-122"/>
              </a:rPr>
              <a:t>～</a:t>
            </a:r>
            <a:r>
              <a:rPr lang="en-US" altLang="zh-CN" sz="1600" dirty="0">
                <a:solidFill>
                  <a:srgbClr val="001965"/>
                </a:solidFill>
                <a:latin typeface="微软雅黑" panose="020B0503020204020204" pitchFamily="34" charset="-122"/>
                <a:ea typeface="微软雅黑" panose="020B0503020204020204" pitchFamily="34" charset="-122"/>
              </a:rPr>
              <a:t>3</a:t>
            </a:r>
            <a:r>
              <a:rPr lang="zh-CN" altLang="en-US" sz="1600" dirty="0" smtClean="0">
                <a:solidFill>
                  <a:srgbClr val="001965"/>
                </a:solidFill>
                <a:latin typeface="微软雅黑" panose="020B0503020204020204" pitchFamily="34" charset="-122"/>
                <a:ea typeface="微软雅黑" panose="020B0503020204020204" pitchFamily="34" charset="-122"/>
              </a:rPr>
              <a:t>次</a:t>
            </a:r>
            <a:endParaRPr lang="zh-CN" altLang="en-US" sz="1600" dirty="0">
              <a:solidFill>
                <a:srgbClr val="001965"/>
              </a:solidFill>
              <a:latin typeface="微软雅黑" panose="020B0503020204020204" pitchFamily="34" charset="-122"/>
              <a:ea typeface="微软雅黑" panose="020B0503020204020204" pitchFamily="34" charset="-122"/>
            </a:endParaRPr>
          </a:p>
          <a:p>
            <a:pPr>
              <a:lnSpc>
                <a:spcPct val="120000"/>
              </a:lnSpc>
            </a:pPr>
            <a:r>
              <a:rPr lang="zh-CN" altLang="en-US" sz="1600" b="1" dirty="0" smtClean="0">
                <a:solidFill>
                  <a:srgbClr val="001965"/>
                </a:solidFill>
                <a:latin typeface="微软雅黑" panose="020B0503020204020204" pitchFamily="34" charset="-122"/>
                <a:ea typeface="微软雅黑" panose="020B0503020204020204" pitchFamily="34" charset="-122"/>
              </a:rPr>
              <a:t> 用于</a:t>
            </a:r>
            <a:r>
              <a:rPr lang="zh-CN" altLang="en-US" sz="1600" b="1" dirty="0">
                <a:solidFill>
                  <a:srgbClr val="001965"/>
                </a:solidFill>
                <a:latin typeface="微软雅黑" panose="020B0503020204020204" pitchFamily="34" charset="-122"/>
                <a:ea typeface="微软雅黑" panose="020B0503020204020204" pitchFamily="34" charset="-122"/>
              </a:rPr>
              <a:t>中枢性肌强直时：</a:t>
            </a:r>
          </a:p>
          <a:p>
            <a:pPr algn="just">
              <a:lnSpc>
                <a:spcPct val="120000"/>
              </a:lnSpc>
            </a:pPr>
            <a:r>
              <a:rPr lang="zh-CN" altLang="en-US" sz="1600" dirty="0" smtClean="0">
                <a:solidFill>
                  <a:srgbClr val="001965"/>
                </a:solidFill>
                <a:latin typeface="微软雅黑" panose="020B0503020204020204" pitchFamily="34" charset="-122"/>
                <a:ea typeface="微软雅黑" panose="020B0503020204020204" pitchFamily="34" charset="-122"/>
              </a:rPr>
              <a:t>通常</a:t>
            </a:r>
            <a:r>
              <a:rPr lang="zh-CN" altLang="en-US" sz="1600" dirty="0">
                <a:solidFill>
                  <a:srgbClr val="001965"/>
                </a:solidFill>
                <a:latin typeface="微软雅黑" panose="020B0503020204020204" pitchFamily="34" charset="-122"/>
                <a:ea typeface="微软雅黑" panose="020B0503020204020204" pitchFamily="34" charset="-122"/>
              </a:rPr>
              <a:t>一日</a:t>
            </a:r>
            <a:r>
              <a:rPr lang="en-US" altLang="zh-CN" sz="1600" dirty="0">
                <a:solidFill>
                  <a:srgbClr val="001965"/>
                </a:solidFill>
                <a:latin typeface="微软雅黑" panose="020B0503020204020204" pitchFamily="34" charset="-122"/>
                <a:ea typeface="微软雅黑" panose="020B0503020204020204" pitchFamily="34" charset="-122"/>
              </a:rPr>
              <a:t>12</a:t>
            </a:r>
            <a:r>
              <a:rPr lang="zh-CN" altLang="en-US" sz="1600" dirty="0">
                <a:solidFill>
                  <a:srgbClr val="001965"/>
                </a:solidFill>
                <a:latin typeface="微软雅黑" panose="020B0503020204020204" pitchFamily="34" charset="-122"/>
                <a:ea typeface="微软雅黑" panose="020B0503020204020204" pitchFamily="34" charset="-122"/>
              </a:rPr>
              <a:t>～</a:t>
            </a:r>
            <a:r>
              <a:rPr lang="en-US" altLang="zh-CN" sz="1600" dirty="0">
                <a:solidFill>
                  <a:srgbClr val="001965"/>
                </a:solidFill>
                <a:latin typeface="微软雅黑" panose="020B0503020204020204" pitchFamily="34" charset="-122"/>
                <a:ea typeface="微软雅黑" panose="020B0503020204020204" pitchFamily="34" charset="-122"/>
              </a:rPr>
              <a:t>24 </a:t>
            </a:r>
            <a:r>
              <a:rPr lang="en-US" altLang="zh-CN" sz="1600" dirty="0" smtClean="0">
                <a:solidFill>
                  <a:srgbClr val="001965"/>
                </a:solidFill>
                <a:latin typeface="微软雅黑" panose="020B0503020204020204" pitchFamily="34" charset="-122"/>
                <a:ea typeface="微软雅黑" panose="020B0503020204020204" pitchFamily="34" charset="-122"/>
              </a:rPr>
              <a:t>mg</a:t>
            </a:r>
            <a:r>
              <a:rPr lang="en-US" altLang="zh-CN" sz="1600" dirty="0">
                <a:solidFill>
                  <a:srgbClr val="001965"/>
                </a:solidFill>
                <a:latin typeface="微软雅黑" panose="020B0503020204020204" pitchFamily="34" charset="-122"/>
                <a:ea typeface="微软雅黑" panose="020B0503020204020204" pitchFamily="34" charset="-122"/>
              </a:rPr>
              <a:t>(</a:t>
            </a:r>
            <a:r>
              <a:rPr lang="en-US" altLang="zh-CN" sz="1600" dirty="0" smtClean="0">
                <a:solidFill>
                  <a:srgbClr val="001965"/>
                </a:solidFill>
                <a:latin typeface="微软雅黑" panose="020B0503020204020204" pitchFamily="34" charset="-122"/>
                <a:ea typeface="微软雅黑" panose="020B0503020204020204" pitchFamily="34" charset="-122"/>
              </a:rPr>
              <a:t>30 </a:t>
            </a:r>
            <a:r>
              <a:rPr lang="en-US" altLang="zh-CN" sz="1600" dirty="0">
                <a:solidFill>
                  <a:srgbClr val="001965"/>
                </a:solidFill>
                <a:latin typeface="微软雅黑" panose="020B0503020204020204" pitchFamily="34" charset="-122"/>
                <a:ea typeface="微软雅黑" panose="020B0503020204020204" pitchFamily="34" charset="-122"/>
              </a:rPr>
              <a:t>ml~60 ml</a:t>
            </a:r>
            <a:r>
              <a:rPr lang="zh-CN" altLang="en-US" sz="1600" dirty="0">
                <a:solidFill>
                  <a:srgbClr val="001965"/>
                </a:solidFill>
                <a:latin typeface="微软雅黑" panose="020B0503020204020204" pitchFamily="34" charset="-122"/>
                <a:ea typeface="微软雅黑" panose="020B0503020204020204" pitchFamily="34" charset="-122"/>
              </a:rPr>
              <a:t>，分</a:t>
            </a:r>
            <a:r>
              <a:rPr lang="en-US" altLang="zh-CN" sz="1600" dirty="0">
                <a:solidFill>
                  <a:srgbClr val="001965"/>
                </a:solidFill>
                <a:latin typeface="微软雅黑" panose="020B0503020204020204" pitchFamily="34" charset="-122"/>
                <a:ea typeface="微软雅黑" panose="020B0503020204020204" pitchFamily="34" charset="-122"/>
              </a:rPr>
              <a:t>3</a:t>
            </a:r>
            <a:r>
              <a:rPr lang="zh-CN" altLang="en-US" sz="1600" dirty="0">
                <a:solidFill>
                  <a:srgbClr val="001965"/>
                </a:solidFill>
                <a:latin typeface="微软雅黑" panose="020B0503020204020204" pitchFamily="34" charset="-122"/>
                <a:ea typeface="微软雅黑" panose="020B0503020204020204" pitchFamily="34" charset="-122"/>
              </a:rPr>
              <a:t>～</a:t>
            </a:r>
            <a:r>
              <a:rPr lang="en-US" altLang="zh-CN" sz="1600" dirty="0">
                <a:solidFill>
                  <a:srgbClr val="001965"/>
                </a:solidFill>
                <a:latin typeface="微软雅黑" panose="020B0503020204020204" pitchFamily="34" charset="-122"/>
                <a:ea typeface="微软雅黑" panose="020B0503020204020204" pitchFamily="34" charset="-122"/>
              </a:rPr>
              <a:t>4</a:t>
            </a:r>
            <a:r>
              <a:rPr lang="zh-CN" altLang="en-US" sz="1600" dirty="0">
                <a:solidFill>
                  <a:srgbClr val="001965"/>
                </a:solidFill>
                <a:latin typeface="微软雅黑" panose="020B0503020204020204" pitchFamily="34" charset="-122"/>
                <a:ea typeface="微软雅黑" panose="020B0503020204020204" pitchFamily="34" charset="-122"/>
              </a:rPr>
              <a:t>次</a:t>
            </a:r>
            <a:r>
              <a:rPr lang="zh-CN" altLang="en-US" sz="1600" dirty="0" smtClean="0">
                <a:solidFill>
                  <a:srgbClr val="001965"/>
                </a:solidFill>
                <a:latin typeface="微软雅黑" panose="020B0503020204020204" pitchFamily="34" charset="-122"/>
                <a:ea typeface="微软雅黑" panose="020B0503020204020204" pitchFamily="34" charset="-122"/>
              </a:rPr>
              <a:t>服用</a:t>
            </a:r>
            <a:r>
              <a:rPr lang="en-US" altLang="zh-CN" sz="1600" dirty="0" smtClean="0">
                <a:solidFill>
                  <a:srgbClr val="001965"/>
                </a:solidFill>
                <a:latin typeface="微软雅黑" panose="020B0503020204020204" pitchFamily="34" charset="-122"/>
                <a:ea typeface="微软雅黑" panose="020B0503020204020204" pitchFamily="34" charset="-122"/>
              </a:rPr>
              <a:t>)</a:t>
            </a:r>
            <a:r>
              <a:rPr lang="zh-CN" altLang="en-US" sz="1600" dirty="0" smtClean="0">
                <a:solidFill>
                  <a:srgbClr val="001965"/>
                </a:solidFill>
                <a:latin typeface="微软雅黑" panose="020B0503020204020204" pitchFamily="34" charset="-122"/>
                <a:ea typeface="微软雅黑" panose="020B0503020204020204" pitchFamily="34" charset="-122"/>
              </a:rPr>
              <a:t>的</a:t>
            </a:r>
            <a:r>
              <a:rPr lang="zh-CN" altLang="en-US" sz="1600" dirty="0">
                <a:solidFill>
                  <a:srgbClr val="001965"/>
                </a:solidFill>
                <a:latin typeface="微软雅黑" panose="020B0503020204020204" pitchFamily="34" charset="-122"/>
                <a:ea typeface="微软雅黑" panose="020B0503020204020204" pitchFamily="34" charset="-122"/>
              </a:rPr>
              <a:t>用量已可获得良好的疗效，每天的总量不能超过</a:t>
            </a:r>
            <a:r>
              <a:rPr lang="en-US" altLang="zh-CN" sz="1600" dirty="0" smtClean="0">
                <a:solidFill>
                  <a:srgbClr val="001965"/>
                </a:solidFill>
                <a:latin typeface="微软雅黑" panose="020B0503020204020204" pitchFamily="34" charset="-122"/>
                <a:ea typeface="微软雅黑" panose="020B0503020204020204" pitchFamily="34" charset="-122"/>
              </a:rPr>
              <a:t>36mg(90ml)</a:t>
            </a:r>
            <a:endParaRPr lang="en-US" altLang="zh-CN" sz="1600" b="1" dirty="0" smtClean="0">
              <a:solidFill>
                <a:srgbClr val="001965"/>
              </a:solidFill>
              <a:latin typeface="微软雅黑" panose="020B0503020204020204" pitchFamily="34" charset="-122"/>
              <a:ea typeface="微软雅黑" panose="020B0503020204020204" pitchFamily="34" charset="-122"/>
            </a:endParaRPr>
          </a:p>
          <a:p>
            <a:pPr>
              <a:lnSpc>
                <a:spcPct val="150000"/>
              </a:lnSpc>
            </a:pPr>
            <a:r>
              <a:rPr lang="en-US" altLang="zh-CN" b="1" dirty="0" smtClean="0">
                <a:solidFill>
                  <a:srgbClr val="001965"/>
                </a:solidFill>
                <a:latin typeface="微软雅黑" panose="020B0503020204020204" pitchFamily="34" charset="-122"/>
                <a:ea typeface="微软雅黑" panose="020B0503020204020204" pitchFamily="34" charset="-122"/>
              </a:rPr>
              <a:t>【</a:t>
            </a:r>
            <a:r>
              <a:rPr lang="zh-CN" altLang="en-US" b="1" dirty="0" smtClean="0">
                <a:solidFill>
                  <a:srgbClr val="001965"/>
                </a:solidFill>
                <a:latin typeface="微软雅黑" panose="020B0503020204020204" pitchFamily="34" charset="-122"/>
                <a:ea typeface="微软雅黑" panose="020B0503020204020204" pitchFamily="34" charset="-122"/>
              </a:rPr>
              <a:t>中国大陆首次上市时间</a:t>
            </a:r>
            <a:r>
              <a:rPr lang="en-US" altLang="zh-CN" b="1" dirty="0" smtClean="0">
                <a:solidFill>
                  <a:srgbClr val="001965"/>
                </a:solidFill>
                <a:latin typeface="微软雅黑" panose="020B0503020204020204" pitchFamily="34" charset="-122"/>
                <a:ea typeface="微软雅黑" panose="020B0503020204020204" pitchFamily="34" charset="-122"/>
              </a:rPr>
              <a:t>】</a:t>
            </a:r>
          </a:p>
          <a:p>
            <a:pPr>
              <a:lnSpc>
                <a:spcPct val="120000"/>
              </a:lnSpc>
            </a:pPr>
            <a:r>
              <a:rPr lang="en-US" altLang="zh-CN" dirty="0" smtClean="0">
                <a:solidFill>
                  <a:srgbClr val="001965"/>
                </a:solidFill>
                <a:latin typeface="微软雅黑" panose="020B0503020204020204" pitchFamily="34" charset="-122"/>
                <a:ea typeface="微软雅黑" panose="020B0503020204020204" pitchFamily="34" charset="-122"/>
              </a:rPr>
              <a:t> </a:t>
            </a:r>
            <a:r>
              <a:rPr lang="en-US" altLang="zh-CN" sz="1600" dirty="0" smtClean="0">
                <a:solidFill>
                  <a:srgbClr val="001965"/>
                </a:solidFill>
                <a:latin typeface="微软雅黑" panose="020B0503020204020204" pitchFamily="34" charset="-122"/>
                <a:ea typeface="微软雅黑" panose="020B0503020204020204" pitchFamily="34" charset="-122"/>
              </a:rPr>
              <a:t>2025</a:t>
            </a:r>
            <a:r>
              <a:rPr lang="zh-CN" altLang="en-US" sz="1600" dirty="0" smtClean="0">
                <a:solidFill>
                  <a:srgbClr val="001965"/>
                </a:solidFill>
                <a:latin typeface="微软雅黑" panose="020B0503020204020204" pitchFamily="34" charset="-122"/>
                <a:ea typeface="微软雅黑" panose="020B0503020204020204" pitchFamily="34" charset="-122"/>
              </a:rPr>
              <a:t>年</a:t>
            </a:r>
            <a:r>
              <a:rPr lang="en-US" altLang="zh-CN" sz="1600" dirty="0" smtClean="0">
                <a:solidFill>
                  <a:srgbClr val="001965"/>
                </a:solidFill>
                <a:latin typeface="微软雅黑" panose="020B0503020204020204" pitchFamily="34" charset="-122"/>
                <a:ea typeface="微软雅黑" panose="020B0503020204020204" pitchFamily="34" charset="-122"/>
              </a:rPr>
              <a:t>6</a:t>
            </a:r>
            <a:r>
              <a:rPr lang="zh-CN" altLang="en-US" sz="1600" dirty="0" smtClean="0">
                <a:solidFill>
                  <a:srgbClr val="001965"/>
                </a:solidFill>
                <a:latin typeface="微软雅黑" panose="020B0503020204020204" pitchFamily="34" charset="-122"/>
                <a:ea typeface="微软雅黑" panose="020B0503020204020204" pitchFamily="34" charset="-122"/>
              </a:rPr>
              <a:t>月</a:t>
            </a:r>
            <a:r>
              <a:rPr lang="en-US" altLang="zh-CN" sz="1600" dirty="0" smtClean="0">
                <a:solidFill>
                  <a:srgbClr val="001965"/>
                </a:solidFill>
                <a:latin typeface="微软雅黑" panose="020B0503020204020204" pitchFamily="34" charset="-122"/>
                <a:ea typeface="微软雅黑" panose="020B0503020204020204" pitchFamily="34" charset="-122"/>
              </a:rPr>
              <a:t>30</a:t>
            </a:r>
            <a:r>
              <a:rPr lang="zh-CN" altLang="en-US" sz="1600" dirty="0" smtClean="0">
                <a:solidFill>
                  <a:srgbClr val="001965"/>
                </a:solidFill>
                <a:latin typeface="微软雅黑" panose="020B0503020204020204" pitchFamily="34" charset="-122"/>
                <a:ea typeface="微软雅黑" panose="020B0503020204020204" pitchFamily="34" charset="-122"/>
              </a:rPr>
              <a:t>日</a:t>
            </a:r>
            <a:endParaRPr lang="en-US" altLang="zh-CN" sz="1600" b="1" dirty="0">
              <a:solidFill>
                <a:srgbClr val="001965"/>
              </a:solidFill>
              <a:latin typeface="微软雅黑" panose="020B0503020204020204" pitchFamily="34" charset="-122"/>
              <a:ea typeface="微软雅黑" panose="020B0503020204020204" pitchFamily="34" charset="-122"/>
            </a:endParaRPr>
          </a:p>
          <a:p>
            <a:pPr>
              <a:lnSpc>
                <a:spcPct val="150000"/>
              </a:lnSpc>
            </a:pPr>
            <a:r>
              <a:rPr lang="en-US" altLang="zh-CN" b="1" dirty="0">
                <a:solidFill>
                  <a:srgbClr val="001965"/>
                </a:solidFill>
                <a:latin typeface="微软雅黑" panose="020B0503020204020204" pitchFamily="34" charset="-122"/>
                <a:ea typeface="微软雅黑" panose="020B0503020204020204" pitchFamily="34" charset="-122"/>
              </a:rPr>
              <a:t>【</a:t>
            </a:r>
            <a:r>
              <a:rPr lang="zh-CN" altLang="en-US" b="1" dirty="0" smtClean="0">
                <a:solidFill>
                  <a:srgbClr val="001965"/>
                </a:solidFill>
                <a:latin typeface="微软雅黑" panose="020B0503020204020204" pitchFamily="34" charset="-122"/>
                <a:ea typeface="微软雅黑" panose="020B0503020204020204" pitchFamily="34" charset="-122"/>
              </a:rPr>
              <a:t>中国同通用名上市情况</a:t>
            </a:r>
            <a:r>
              <a:rPr lang="en-US" altLang="zh-CN" b="1" dirty="0" smtClean="0">
                <a:solidFill>
                  <a:srgbClr val="001965"/>
                </a:solidFill>
                <a:latin typeface="微软雅黑" panose="020B0503020204020204" pitchFamily="34" charset="-122"/>
                <a:ea typeface="微软雅黑" panose="020B0503020204020204" pitchFamily="34" charset="-122"/>
              </a:rPr>
              <a:t>】</a:t>
            </a:r>
          </a:p>
          <a:p>
            <a:pPr>
              <a:lnSpc>
                <a:spcPct val="120000"/>
              </a:lnSpc>
            </a:pPr>
            <a:r>
              <a:rPr lang="zh-CN" altLang="en-US" dirty="0" smtClean="0">
                <a:solidFill>
                  <a:srgbClr val="001965"/>
                </a:solidFill>
                <a:latin typeface="微软雅黑" panose="020B0503020204020204" pitchFamily="34" charset="-122"/>
                <a:ea typeface="微软雅黑" panose="020B0503020204020204" pitchFamily="34" charset="-122"/>
              </a:rPr>
              <a:t> </a:t>
            </a:r>
            <a:r>
              <a:rPr lang="zh-CN" altLang="en-US" sz="1600" dirty="0">
                <a:solidFill>
                  <a:srgbClr val="001965"/>
                </a:solidFill>
                <a:latin typeface="微软雅黑" panose="020B0503020204020204" pitchFamily="34" charset="-122"/>
                <a:ea typeface="微软雅黑" panose="020B0503020204020204" pitchFamily="34" charset="-122"/>
              </a:rPr>
              <a:t>无，本品为首家</a:t>
            </a:r>
            <a:endParaRPr lang="en-US" altLang="zh-CN" sz="1600" dirty="0">
              <a:solidFill>
                <a:srgbClr val="001965"/>
              </a:solidFill>
              <a:latin typeface="微软雅黑" panose="020B0503020204020204" pitchFamily="34" charset="-122"/>
              <a:ea typeface="微软雅黑" panose="020B0503020204020204" pitchFamily="34" charset="-122"/>
            </a:endParaRPr>
          </a:p>
          <a:p>
            <a:pPr>
              <a:lnSpc>
                <a:spcPct val="150000"/>
              </a:lnSpc>
            </a:pPr>
            <a:r>
              <a:rPr lang="en-US" altLang="zh-CN" b="1" dirty="0" smtClean="0">
                <a:solidFill>
                  <a:srgbClr val="001965"/>
                </a:solidFill>
                <a:latin typeface="微软雅黑" panose="020B0503020204020204" pitchFamily="34" charset="-122"/>
                <a:ea typeface="微软雅黑" panose="020B0503020204020204" pitchFamily="34" charset="-122"/>
              </a:rPr>
              <a:t>【</a:t>
            </a:r>
            <a:r>
              <a:rPr lang="zh-CN" altLang="en-US" b="1" dirty="0" smtClean="0">
                <a:solidFill>
                  <a:srgbClr val="001965"/>
                </a:solidFill>
                <a:latin typeface="微软雅黑" panose="020B0503020204020204" pitchFamily="34" charset="-122"/>
                <a:ea typeface="微软雅黑" panose="020B0503020204020204" pitchFamily="34" charset="-122"/>
              </a:rPr>
              <a:t>全球首个上市国家</a:t>
            </a:r>
            <a:r>
              <a:rPr lang="en-US" altLang="zh-CN" b="1" dirty="0" smtClean="0">
                <a:solidFill>
                  <a:srgbClr val="001965"/>
                </a:solidFill>
                <a:latin typeface="微软雅黑" panose="020B0503020204020204" pitchFamily="34" charset="-122"/>
                <a:ea typeface="微软雅黑" panose="020B0503020204020204" pitchFamily="34" charset="-122"/>
              </a:rPr>
              <a:t>/</a:t>
            </a:r>
            <a:r>
              <a:rPr lang="zh-CN" altLang="en-US" b="1" dirty="0" smtClean="0">
                <a:solidFill>
                  <a:srgbClr val="001965"/>
                </a:solidFill>
                <a:latin typeface="微软雅黑" panose="020B0503020204020204" pitchFamily="34" charset="-122"/>
                <a:ea typeface="微软雅黑" panose="020B0503020204020204" pitchFamily="34" charset="-122"/>
              </a:rPr>
              <a:t>时间</a:t>
            </a:r>
            <a:r>
              <a:rPr lang="en-US" altLang="zh-CN" b="1" dirty="0" smtClean="0">
                <a:solidFill>
                  <a:srgbClr val="001965"/>
                </a:solidFill>
                <a:latin typeface="微软雅黑" panose="020B0503020204020204" pitchFamily="34" charset="-122"/>
                <a:ea typeface="微软雅黑" panose="020B0503020204020204" pitchFamily="34" charset="-122"/>
              </a:rPr>
              <a:t>】</a:t>
            </a:r>
          </a:p>
          <a:p>
            <a:pPr>
              <a:lnSpc>
                <a:spcPct val="120000"/>
              </a:lnSpc>
            </a:pPr>
            <a:r>
              <a:rPr lang="zh-CN" altLang="en-US" dirty="0" smtClean="0">
                <a:solidFill>
                  <a:srgbClr val="001965"/>
                </a:solidFill>
                <a:latin typeface="微软雅黑" panose="020B0503020204020204" pitchFamily="34" charset="-122"/>
                <a:ea typeface="微软雅黑" panose="020B0503020204020204" pitchFamily="34" charset="-122"/>
              </a:rPr>
              <a:t> </a:t>
            </a:r>
            <a:r>
              <a:rPr lang="zh-CN" altLang="en-US" sz="1600" dirty="0">
                <a:solidFill>
                  <a:srgbClr val="001965"/>
                </a:solidFill>
                <a:latin typeface="微软雅黑" panose="020B0503020204020204" pitchFamily="34" charset="-122"/>
                <a:ea typeface="微软雅黑" panose="020B0503020204020204" pitchFamily="34" charset="-122"/>
              </a:rPr>
              <a:t>美国，</a:t>
            </a:r>
            <a:r>
              <a:rPr lang="en-US" altLang="zh-CN" sz="1600" dirty="0">
                <a:solidFill>
                  <a:srgbClr val="001965"/>
                </a:solidFill>
                <a:latin typeface="微软雅黑" panose="020B0503020204020204" pitchFamily="34" charset="-122"/>
                <a:ea typeface="微软雅黑" panose="020B0503020204020204" pitchFamily="34" charset="-122"/>
              </a:rPr>
              <a:t>2024</a:t>
            </a:r>
            <a:r>
              <a:rPr lang="zh-CN" altLang="en-US" sz="1600" dirty="0" smtClean="0">
                <a:solidFill>
                  <a:srgbClr val="001965"/>
                </a:solidFill>
                <a:latin typeface="微软雅黑" panose="020B0503020204020204" pitchFamily="34" charset="-122"/>
                <a:ea typeface="微软雅黑" panose="020B0503020204020204" pitchFamily="34" charset="-122"/>
              </a:rPr>
              <a:t>年</a:t>
            </a:r>
            <a:r>
              <a:rPr lang="en-US" altLang="zh-CN" sz="1600" dirty="0" smtClean="0">
                <a:solidFill>
                  <a:srgbClr val="001965"/>
                </a:solidFill>
                <a:latin typeface="微软雅黑" panose="020B0503020204020204" pitchFamily="34" charset="-122"/>
                <a:ea typeface="微软雅黑" panose="020B0503020204020204" pitchFamily="34" charset="-122"/>
              </a:rPr>
              <a:t>12</a:t>
            </a:r>
            <a:r>
              <a:rPr lang="zh-CN" altLang="en-US" sz="1600" dirty="0" smtClean="0">
                <a:solidFill>
                  <a:srgbClr val="001965"/>
                </a:solidFill>
                <a:latin typeface="微软雅黑" panose="020B0503020204020204" pitchFamily="34" charset="-122"/>
                <a:ea typeface="微软雅黑" panose="020B0503020204020204" pitchFamily="34" charset="-122"/>
              </a:rPr>
              <a:t>月</a:t>
            </a:r>
            <a:endParaRPr lang="en-US" altLang="zh-CN" sz="1600" dirty="0">
              <a:solidFill>
                <a:srgbClr val="001965"/>
              </a:solidFill>
              <a:latin typeface="微软雅黑" panose="020B0503020204020204" pitchFamily="34" charset="-122"/>
              <a:ea typeface="微软雅黑" panose="020B0503020204020204" pitchFamily="34" charset="-122"/>
            </a:endParaRPr>
          </a:p>
        </p:txBody>
      </p:sp>
      <p:sp>
        <p:nvSpPr>
          <p:cNvPr id="10" name="矩形 9"/>
          <p:cNvSpPr/>
          <p:nvPr/>
        </p:nvSpPr>
        <p:spPr>
          <a:xfrm>
            <a:off x="5545263" y="5023385"/>
            <a:ext cx="1065681" cy="307777"/>
          </a:xfrm>
          <a:prstGeom prst="rect">
            <a:avLst/>
          </a:prstGeom>
        </p:spPr>
        <p:txBody>
          <a:bodyPr wrap="square">
            <a:spAutoFit/>
          </a:bodyPr>
          <a:lstStyle/>
          <a:p>
            <a:r>
              <a:rPr lang="zh-CN" altLang="en-US" sz="1400" dirty="0">
                <a:solidFill>
                  <a:srgbClr val="002060"/>
                </a:solidFill>
                <a:latin typeface="微软雅黑" panose="020B0503020204020204" pitchFamily="34" charset="-122"/>
                <a:ea typeface="微软雅黑" panose="020B0503020204020204" pitchFamily="34" charset="-122"/>
              </a:rPr>
              <a:t>（</a:t>
            </a:r>
            <a:r>
              <a:rPr lang="zh-CN" altLang="en-US" sz="1400" dirty="0" smtClean="0">
                <a:solidFill>
                  <a:srgbClr val="002060"/>
                </a:solidFill>
                <a:latin typeface="微软雅黑" panose="020B0503020204020204" pitchFamily="34" charset="-122"/>
                <a:ea typeface="微软雅黑" panose="020B0503020204020204" pitchFamily="34" charset="-122"/>
              </a:rPr>
              <a:t>示意图）</a:t>
            </a:r>
            <a:endParaRPr lang="zh-CN" altLang="en-US" sz="1400" dirty="0">
              <a:solidFill>
                <a:srgbClr val="002060"/>
              </a:solidFill>
            </a:endParaRPr>
          </a:p>
        </p:txBody>
      </p:sp>
      <p:pic>
        <p:nvPicPr>
          <p:cNvPr id="11" name="图片 10"/>
          <p:cNvPicPr>
            <a:picLocks noChangeAspect="1"/>
          </p:cNvPicPr>
          <p:nvPr/>
        </p:nvPicPr>
        <p:blipFill>
          <a:blip r:embed="rId4"/>
          <a:stretch>
            <a:fillRect/>
          </a:stretch>
        </p:blipFill>
        <p:spPr>
          <a:xfrm>
            <a:off x="4837862" y="2417702"/>
            <a:ext cx="2517138" cy="2495513"/>
          </a:xfrm>
          <a:prstGeom prst="rect">
            <a:avLst/>
          </a:prstGeom>
        </p:spPr>
      </p:pic>
    </p:spTree>
    <p:extLst>
      <p:ext uri="{BB962C8B-B14F-4D97-AF65-F5344CB8AC3E}">
        <p14:creationId xmlns:p14="http://schemas.microsoft.com/office/powerpoint/2010/main" val="376342382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38" name="图片 37"/>
          <p:cNvPicPr>
            <a:picLocks noChangeAspect="1"/>
          </p:cNvPicPr>
          <p:nvPr/>
        </p:nvPicPr>
        <p:blipFill>
          <a:blip r:embed="rId3"/>
          <a:stretch>
            <a:fillRect/>
          </a:stretch>
        </p:blipFill>
        <p:spPr>
          <a:xfrm>
            <a:off x="1542779" y="360987"/>
            <a:ext cx="7358847" cy="396000"/>
          </a:xfrm>
          <a:prstGeom prst="rect">
            <a:avLst/>
          </a:prstGeom>
        </p:spPr>
      </p:pic>
      <p:pic>
        <p:nvPicPr>
          <p:cNvPr id="28" name="picture 32"/>
          <p:cNvPicPr>
            <a:picLocks noChangeAspect="1"/>
          </p:cNvPicPr>
          <p:nvPr/>
        </p:nvPicPr>
        <p:blipFill>
          <a:blip r:embed="rId4"/>
          <a:stretch>
            <a:fillRect/>
          </a:stretch>
        </p:blipFill>
        <p:spPr>
          <a:xfrm rot="21600000">
            <a:off x="472485" y="1219970"/>
            <a:ext cx="3174098" cy="4993542"/>
          </a:xfrm>
          <a:prstGeom prst="rect">
            <a:avLst/>
          </a:prstGeom>
        </p:spPr>
      </p:pic>
      <p:sp>
        <p:nvSpPr>
          <p:cNvPr id="66" name="圆角矩形 65"/>
          <p:cNvSpPr/>
          <p:nvPr/>
        </p:nvSpPr>
        <p:spPr>
          <a:xfrm>
            <a:off x="577284" y="4670304"/>
            <a:ext cx="2965624" cy="1355923"/>
          </a:xfrm>
          <a:prstGeom prst="roundRect">
            <a:avLst/>
          </a:prstGeom>
          <a:solidFill>
            <a:schemeClr val="bg1"/>
          </a:solidFill>
          <a:ln w="28575">
            <a:solidFill>
              <a:schemeClr val="bg2">
                <a:lumMod val="7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圆角矩形 6"/>
          <p:cNvSpPr/>
          <p:nvPr/>
        </p:nvSpPr>
        <p:spPr>
          <a:xfrm>
            <a:off x="577284" y="2287322"/>
            <a:ext cx="2965624" cy="1923143"/>
          </a:xfrm>
          <a:prstGeom prst="roundRect">
            <a:avLst/>
          </a:prstGeom>
          <a:solidFill>
            <a:schemeClr val="bg1"/>
          </a:solidFill>
          <a:ln w="28575">
            <a:solidFill>
              <a:schemeClr val="bg2">
                <a:lumMod val="7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矩形 3"/>
          <p:cNvSpPr/>
          <p:nvPr/>
        </p:nvSpPr>
        <p:spPr>
          <a:xfrm>
            <a:off x="1292026" y="346113"/>
            <a:ext cx="8647955" cy="461665"/>
          </a:xfrm>
          <a:prstGeom prst="rect">
            <a:avLst/>
          </a:prstGeom>
        </p:spPr>
        <p:txBody>
          <a:bodyPr wrap="square">
            <a:spAutoFit/>
          </a:bodyPr>
          <a:lstStyle/>
          <a:p>
            <a:r>
              <a:rPr lang="zh-CN" altLang="en-US" sz="2400" b="1" dirty="0">
                <a:solidFill>
                  <a:schemeClr val="bg1"/>
                </a:solidFill>
                <a:latin typeface="微软雅黑" panose="020B0503020204020204" pitchFamily="34" charset="-122"/>
                <a:ea typeface="微软雅黑" panose="020B0503020204020204" pitchFamily="34" charset="-122"/>
              </a:rPr>
              <a:t>（一）基本</a:t>
            </a:r>
            <a:r>
              <a:rPr lang="zh-CN" altLang="en-US" sz="2400" b="1" dirty="0" smtClean="0">
                <a:solidFill>
                  <a:schemeClr val="bg1"/>
                </a:solidFill>
                <a:latin typeface="微软雅黑" panose="020B0503020204020204" pitchFamily="34" charset="-122"/>
                <a:ea typeface="微软雅黑" panose="020B0503020204020204" pitchFamily="34" charset="-122"/>
              </a:rPr>
              <a:t>信息    </a:t>
            </a:r>
            <a:r>
              <a:rPr lang="zh-CN" altLang="en-US" sz="2000" b="1" dirty="0" smtClean="0">
                <a:solidFill>
                  <a:schemeClr val="bg1"/>
                </a:solidFill>
                <a:latin typeface="微软雅黑" panose="020B0503020204020204" pitchFamily="34" charset="-122"/>
                <a:ea typeface="微软雅黑" panose="020B0503020204020204" pitchFamily="34" charset="-122"/>
              </a:rPr>
              <a:t>提高依从性，减少不良反应，满足鼻饲需求</a:t>
            </a:r>
            <a:endParaRPr lang="zh-CN" altLang="en-US" sz="2000" dirty="0">
              <a:solidFill>
                <a:schemeClr val="bg1"/>
              </a:solidFill>
            </a:endParaRPr>
          </a:p>
        </p:txBody>
      </p:sp>
      <p:sp>
        <p:nvSpPr>
          <p:cNvPr id="36" name="textbox 62"/>
          <p:cNvSpPr/>
          <p:nvPr/>
        </p:nvSpPr>
        <p:spPr>
          <a:xfrm>
            <a:off x="847902" y="1344568"/>
            <a:ext cx="2385592" cy="299731"/>
          </a:xfrm>
          <a:prstGeom prst="rect">
            <a:avLst/>
          </a:prstGeom>
          <a:noFill/>
          <a:ln w="0" cap="flat">
            <a:noFill/>
            <a:prstDash val="solid"/>
            <a:miter lim="0"/>
          </a:ln>
        </p:spPr>
        <p:txBody>
          <a:bodyPr vert="horz" wrap="square" lIns="0" tIns="0" rIns="0" bIns="0"/>
          <a:lstStyle/>
          <a:p>
            <a:pPr algn="l" rtl="0" eaLnBrk="0">
              <a:lnSpc>
                <a:spcPct val="84942"/>
              </a:lnSpc>
              <a:tabLst/>
            </a:pPr>
            <a:endParaRPr sz="100" dirty="0">
              <a:latin typeface="Arial"/>
              <a:ea typeface="Arial"/>
              <a:cs typeface="Arial"/>
            </a:endParaRPr>
          </a:p>
        </p:txBody>
      </p:sp>
      <p:sp>
        <p:nvSpPr>
          <p:cNvPr id="2" name="矩形 1"/>
          <p:cNvSpPr/>
          <p:nvPr/>
        </p:nvSpPr>
        <p:spPr>
          <a:xfrm>
            <a:off x="690646" y="4762487"/>
            <a:ext cx="2830228" cy="1169551"/>
          </a:xfrm>
          <a:prstGeom prst="rect">
            <a:avLst/>
          </a:prstGeom>
        </p:spPr>
        <p:txBody>
          <a:bodyPr wrap="square">
            <a:spAutoFit/>
          </a:bodyPr>
          <a:lstStyle/>
          <a:p>
            <a:pPr algn="just" eaLnBrk="0"/>
            <a:r>
              <a:rPr lang="zh-CN" altLang="en-US" sz="1400" kern="0" dirty="0">
                <a:solidFill>
                  <a:srgbClr val="001965">
                    <a:alpha val="100000"/>
                  </a:srgbClr>
                </a:solidFill>
                <a:latin typeface="微软雅黑" panose="020B0503020204020204" pitchFamily="34" charset="-122"/>
                <a:ea typeface="微软雅黑" panose="020B0503020204020204" pitchFamily="34" charset="-122"/>
                <a:cs typeface="Microsoft YaHei"/>
              </a:rPr>
              <a:t>作为</a:t>
            </a:r>
            <a:r>
              <a:rPr lang="en-US" altLang="zh-CN" sz="1400" kern="0" dirty="0" smtClean="0">
                <a:solidFill>
                  <a:srgbClr val="001965">
                    <a:alpha val="100000"/>
                  </a:srgbClr>
                </a:solidFill>
                <a:latin typeface="微软雅黑" panose="020B0503020204020204" pitchFamily="34" charset="-122"/>
                <a:ea typeface="微软雅黑" panose="020B0503020204020204" pitchFamily="34" charset="-122"/>
                <a:cs typeface="Microsoft YaHei"/>
              </a:rPr>
              <a:t>α2</a:t>
            </a:r>
            <a:r>
              <a:rPr lang="zh-CN" altLang="en-US" sz="1400" kern="0" dirty="0" smtClean="0">
                <a:solidFill>
                  <a:srgbClr val="001965">
                    <a:alpha val="100000"/>
                  </a:srgbClr>
                </a:solidFill>
                <a:latin typeface="微软雅黑" panose="020B0503020204020204" pitchFamily="34" charset="-122"/>
                <a:ea typeface="微软雅黑" panose="020B0503020204020204" pitchFamily="34" charset="-122"/>
                <a:cs typeface="Microsoft YaHei"/>
              </a:rPr>
              <a:t>受体</a:t>
            </a:r>
            <a:r>
              <a:rPr lang="zh-CN" altLang="en-US" sz="1400" kern="0" dirty="0">
                <a:solidFill>
                  <a:srgbClr val="001965">
                    <a:alpha val="100000"/>
                  </a:srgbClr>
                </a:solidFill>
                <a:latin typeface="微软雅黑" panose="020B0503020204020204" pitchFamily="34" charset="-122"/>
                <a:ea typeface="微软雅黑" panose="020B0503020204020204" pitchFamily="34" charset="-122"/>
                <a:cs typeface="Microsoft YaHei"/>
              </a:rPr>
              <a:t>激动剂的替扎尼定是临床指南及专家共识的首选肌松药。</a:t>
            </a:r>
            <a:r>
              <a:rPr lang="zh-CN" altLang="en-US" sz="1400" kern="0" dirty="0" smtClean="0">
                <a:solidFill>
                  <a:srgbClr val="001965">
                    <a:alpha val="100000"/>
                  </a:srgbClr>
                </a:solidFill>
                <a:latin typeface="微软雅黑" panose="020B0503020204020204" pitchFamily="34" charset="-122"/>
                <a:ea typeface="微软雅黑" panose="020B0503020204020204" pitchFamily="34" charset="-122"/>
                <a:cs typeface="Microsoft YaHei"/>
              </a:rPr>
              <a:t>由于替</a:t>
            </a:r>
            <a:r>
              <a:rPr lang="zh-CN" altLang="en-US" sz="1400" kern="0" dirty="0">
                <a:solidFill>
                  <a:srgbClr val="001965">
                    <a:alpha val="100000"/>
                  </a:srgbClr>
                </a:solidFill>
                <a:latin typeface="微软雅黑" panose="020B0503020204020204" pitchFamily="34" charset="-122"/>
                <a:ea typeface="微软雅黑" panose="020B0503020204020204" pitchFamily="34" charset="-122"/>
                <a:cs typeface="Microsoft YaHei"/>
              </a:rPr>
              <a:t>扎尼定</a:t>
            </a:r>
            <a:r>
              <a:rPr lang="zh-CN" altLang="en-US" sz="1400" kern="0" dirty="0" smtClean="0">
                <a:solidFill>
                  <a:srgbClr val="001965">
                    <a:alpha val="100000"/>
                  </a:srgbClr>
                </a:solidFill>
                <a:latin typeface="微软雅黑" panose="020B0503020204020204" pitchFamily="34" charset="-122"/>
                <a:ea typeface="微软雅黑" panose="020B0503020204020204" pitchFamily="34" charset="-122"/>
                <a:cs typeface="Microsoft YaHei"/>
              </a:rPr>
              <a:t>的不良反应少和</a:t>
            </a:r>
            <a:r>
              <a:rPr lang="zh-CN" altLang="en-US" sz="1400" kern="0" dirty="0">
                <a:solidFill>
                  <a:srgbClr val="001965">
                    <a:alpha val="100000"/>
                  </a:srgbClr>
                </a:solidFill>
                <a:latin typeface="微软雅黑" panose="020B0503020204020204" pitchFamily="34" charset="-122"/>
                <a:ea typeface="微软雅黑" panose="020B0503020204020204" pitchFamily="34" charset="-122"/>
                <a:cs typeface="Microsoft YaHei"/>
              </a:rPr>
              <a:t>耐受性更佳，</a:t>
            </a:r>
            <a:r>
              <a:rPr lang="zh-CN" altLang="en-US" sz="1400" kern="0" dirty="0" smtClean="0">
                <a:solidFill>
                  <a:srgbClr val="001965">
                    <a:alpha val="100000"/>
                  </a:srgbClr>
                </a:solidFill>
                <a:latin typeface="微软雅黑" panose="020B0503020204020204" pitchFamily="34" charset="-122"/>
                <a:ea typeface="微软雅黑" panose="020B0503020204020204" pitchFamily="34" charset="-122"/>
                <a:cs typeface="Microsoft YaHei"/>
              </a:rPr>
              <a:t>其整体耐受性优于</a:t>
            </a:r>
            <a:r>
              <a:rPr lang="zh-CN" altLang="en-US" sz="1400" kern="0" dirty="0">
                <a:solidFill>
                  <a:srgbClr val="001965">
                    <a:alpha val="100000"/>
                  </a:srgbClr>
                </a:solidFill>
                <a:latin typeface="微软雅黑" panose="020B0503020204020204" pitchFamily="34" charset="-122"/>
                <a:ea typeface="微软雅黑" panose="020B0503020204020204" pitchFamily="34" charset="-122"/>
                <a:cs typeface="Microsoft YaHei"/>
              </a:rPr>
              <a:t>口服巴氯芬和地西</a:t>
            </a:r>
            <a:r>
              <a:rPr lang="zh-CN" altLang="en-US" sz="1400" kern="0" dirty="0" smtClean="0">
                <a:solidFill>
                  <a:srgbClr val="001965">
                    <a:alpha val="100000"/>
                  </a:srgbClr>
                </a:solidFill>
                <a:latin typeface="微软雅黑" panose="020B0503020204020204" pitchFamily="34" charset="-122"/>
                <a:ea typeface="微软雅黑" panose="020B0503020204020204" pitchFamily="34" charset="-122"/>
                <a:cs typeface="Microsoft YaHei"/>
              </a:rPr>
              <a:t>泮</a:t>
            </a:r>
            <a:r>
              <a:rPr lang="en-US" altLang="zh-CN" sz="1400" kern="0" baseline="30000" dirty="0" smtClean="0">
                <a:solidFill>
                  <a:srgbClr val="001965">
                    <a:alpha val="100000"/>
                  </a:srgbClr>
                </a:solidFill>
                <a:latin typeface="微软雅黑" panose="020B0503020204020204" pitchFamily="34" charset="-122"/>
                <a:ea typeface="微软雅黑" panose="020B0503020204020204" pitchFamily="34" charset="-122"/>
                <a:cs typeface="Microsoft YaHei"/>
              </a:rPr>
              <a:t>[2]</a:t>
            </a:r>
            <a:r>
              <a:rPr lang="zh-CN" altLang="en-US" sz="1400" kern="0" dirty="0" smtClean="0">
                <a:solidFill>
                  <a:srgbClr val="001965">
                    <a:alpha val="100000"/>
                  </a:srgbClr>
                </a:solidFill>
                <a:latin typeface="微软雅黑" panose="020B0503020204020204" pitchFamily="34" charset="-122"/>
                <a:ea typeface="微软雅黑" panose="020B0503020204020204" pitchFamily="34" charset="-122"/>
                <a:cs typeface="Microsoft YaHei"/>
              </a:rPr>
              <a:t>。</a:t>
            </a:r>
            <a:endParaRPr lang="en-US" altLang="zh-CN" sz="1400" kern="0" dirty="0" smtClean="0">
              <a:solidFill>
                <a:srgbClr val="001965">
                  <a:alpha val="100000"/>
                </a:srgbClr>
              </a:solidFill>
              <a:latin typeface="微软雅黑" panose="020B0503020204020204" pitchFamily="34" charset="-122"/>
              <a:ea typeface="微软雅黑" panose="020B0503020204020204" pitchFamily="34" charset="-122"/>
              <a:cs typeface="Microsoft YaHei"/>
            </a:endParaRPr>
          </a:p>
        </p:txBody>
      </p:sp>
      <p:sp>
        <p:nvSpPr>
          <p:cNvPr id="3" name="矩形 2"/>
          <p:cNvSpPr/>
          <p:nvPr/>
        </p:nvSpPr>
        <p:spPr>
          <a:xfrm>
            <a:off x="788698" y="1757066"/>
            <a:ext cx="2396077" cy="535531"/>
          </a:xfrm>
          <a:prstGeom prst="rect">
            <a:avLst/>
          </a:prstGeom>
        </p:spPr>
        <p:txBody>
          <a:bodyPr wrap="square">
            <a:spAutoFit/>
          </a:bodyPr>
          <a:lstStyle/>
          <a:p>
            <a:pPr marL="12700" algn="ctr" eaLnBrk="0">
              <a:lnSpc>
                <a:spcPct val="90000"/>
              </a:lnSpc>
            </a:pPr>
            <a:r>
              <a:rPr lang="zh-CN" altLang="en-US" sz="1600" b="1" kern="0" dirty="0">
                <a:solidFill>
                  <a:srgbClr val="001965">
                    <a:alpha val="100000"/>
                  </a:srgbClr>
                </a:solidFill>
                <a:latin typeface="Microsoft YaHei"/>
                <a:ea typeface="Microsoft YaHei"/>
                <a:cs typeface="Microsoft YaHei"/>
              </a:rPr>
              <a:t>肌肉痉挛严重影响患者生活</a:t>
            </a:r>
            <a:r>
              <a:rPr lang="zh-CN" altLang="en-US" sz="1600" b="1" kern="0" dirty="0" smtClean="0">
                <a:solidFill>
                  <a:srgbClr val="001965">
                    <a:alpha val="100000"/>
                  </a:srgbClr>
                </a:solidFill>
                <a:latin typeface="Microsoft YaHei"/>
                <a:ea typeface="Microsoft YaHei"/>
                <a:cs typeface="Microsoft YaHei"/>
              </a:rPr>
              <a:t>质量</a:t>
            </a:r>
            <a:r>
              <a:rPr lang="en-US" altLang="zh-CN" sz="1600" b="1" kern="0" baseline="30000" dirty="0" smtClean="0">
                <a:solidFill>
                  <a:srgbClr val="001965">
                    <a:alpha val="100000"/>
                  </a:srgbClr>
                </a:solidFill>
                <a:latin typeface="Microsoft YaHei"/>
                <a:ea typeface="Microsoft YaHei"/>
                <a:cs typeface="Microsoft YaHei"/>
              </a:rPr>
              <a:t>[1]</a:t>
            </a:r>
            <a:endParaRPr lang="zh-CN" altLang="en-US" sz="1600" b="1" kern="0" baseline="30000" dirty="0">
              <a:solidFill>
                <a:srgbClr val="001965">
                  <a:alpha val="100000"/>
                </a:srgbClr>
              </a:solidFill>
              <a:latin typeface="Microsoft YaHei"/>
              <a:ea typeface="Microsoft YaHei"/>
              <a:cs typeface="Microsoft YaHei"/>
            </a:endParaRPr>
          </a:p>
        </p:txBody>
      </p:sp>
      <p:sp>
        <p:nvSpPr>
          <p:cNvPr id="41" name="textbox 38"/>
          <p:cNvSpPr/>
          <p:nvPr/>
        </p:nvSpPr>
        <p:spPr>
          <a:xfrm>
            <a:off x="712680" y="2412989"/>
            <a:ext cx="2702549" cy="1685286"/>
          </a:xfrm>
          <a:prstGeom prst="rect">
            <a:avLst/>
          </a:prstGeom>
          <a:noFill/>
          <a:ln w="0" cap="flat">
            <a:noFill/>
            <a:prstDash val="solid"/>
            <a:miter lim="0"/>
          </a:ln>
        </p:spPr>
        <p:txBody>
          <a:bodyPr vert="horz" wrap="square" lIns="0" tIns="0" rIns="0" bIns="0"/>
          <a:lstStyle/>
          <a:p>
            <a:pPr algn="just" eaLnBrk="0"/>
            <a:r>
              <a:rPr lang="zh-CN" altLang="en-US" sz="1400" kern="0" dirty="0">
                <a:solidFill>
                  <a:srgbClr val="001965">
                    <a:alpha val="100000"/>
                  </a:srgbClr>
                </a:solidFill>
                <a:latin typeface="微软雅黑" panose="020B0503020204020204" pitchFamily="34" charset="-122"/>
                <a:ea typeface="微软雅黑" panose="020B0503020204020204" pitchFamily="34" charset="-122"/>
                <a:cs typeface="Microsoft YaHei"/>
              </a:rPr>
              <a:t>大多数痉挛患者失能，生活质量受到影响，大约</a:t>
            </a:r>
            <a:r>
              <a:rPr lang="zh-CN" altLang="en-US" sz="1400" kern="0" dirty="0" smtClean="0">
                <a:solidFill>
                  <a:srgbClr val="001965">
                    <a:alpha val="100000"/>
                  </a:srgbClr>
                </a:solidFill>
                <a:latin typeface="微软雅黑" panose="020B0503020204020204" pitchFamily="34" charset="-122"/>
                <a:ea typeface="微软雅黑" panose="020B0503020204020204" pitchFamily="34" charset="-122"/>
                <a:cs typeface="Microsoft YaHei"/>
              </a:rPr>
              <a:t>有</a:t>
            </a:r>
            <a:r>
              <a:rPr lang="en-US" altLang="zh-CN" sz="1400" kern="0" dirty="0" smtClean="0">
                <a:solidFill>
                  <a:srgbClr val="001965">
                    <a:alpha val="100000"/>
                  </a:srgbClr>
                </a:solidFill>
                <a:latin typeface="微软雅黑" panose="020B0503020204020204" pitchFamily="34" charset="-122"/>
                <a:ea typeface="微软雅黑" panose="020B0503020204020204" pitchFamily="34" charset="-122"/>
                <a:cs typeface="Microsoft YaHei"/>
              </a:rPr>
              <a:t>1/3</a:t>
            </a:r>
            <a:r>
              <a:rPr lang="zh-CN" altLang="en-US" sz="1400" kern="0" dirty="0" smtClean="0">
                <a:solidFill>
                  <a:srgbClr val="001965">
                    <a:alpha val="100000"/>
                  </a:srgbClr>
                </a:solidFill>
                <a:latin typeface="微软雅黑" panose="020B0503020204020204" pitchFamily="34" charset="-122"/>
                <a:ea typeface="微软雅黑" panose="020B0503020204020204" pitchFamily="34" charset="-122"/>
                <a:cs typeface="Microsoft YaHei"/>
              </a:rPr>
              <a:t>的</a:t>
            </a:r>
            <a:r>
              <a:rPr lang="zh-CN" altLang="en-US" sz="1400" kern="0" dirty="0">
                <a:solidFill>
                  <a:srgbClr val="001965">
                    <a:alpha val="100000"/>
                  </a:srgbClr>
                </a:solidFill>
                <a:latin typeface="微软雅黑" panose="020B0503020204020204" pitchFamily="34" charset="-122"/>
                <a:ea typeface="微软雅黑" panose="020B0503020204020204" pitchFamily="34" charset="-122"/>
                <a:cs typeface="Microsoft YaHei"/>
              </a:rPr>
              <a:t>脑卒中患者</a:t>
            </a:r>
            <a:r>
              <a:rPr lang="zh-CN" altLang="en-US" sz="1400" kern="0" dirty="0" smtClean="0">
                <a:solidFill>
                  <a:srgbClr val="001965">
                    <a:alpha val="100000"/>
                  </a:srgbClr>
                </a:solidFill>
                <a:latin typeface="微软雅黑" panose="020B0503020204020204" pitchFamily="34" charset="-122"/>
                <a:ea typeface="微软雅黑" panose="020B0503020204020204" pitchFamily="34" charset="-122"/>
                <a:cs typeface="Microsoft YaHei"/>
              </a:rPr>
              <a:t>，</a:t>
            </a:r>
            <a:r>
              <a:rPr lang="en-US" altLang="zh-CN" sz="1400" kern="0" dirty="0" smtClean="0">
                <a:solidFill>
                  <a:srgbClr val="001965">
                    <a:alpha val="100000"/>
                  </a:srgbClr>
                </a:solidFill>
                <a:latin typeface="微软雅黑" panose="020B0503020204020204" pitchFamily="34" charset="-122"/>
                <a:ea typeface="微软雅黑" panose="020B0503020204020204" pitchFamily="34" charset="-122"/>
                <a:cs typeface="Microsoft YaHei"/>
              </a:rPr>
              <a:t>60</a:t>
            </a:r>
            <a:r>
              <a:rPr lang="en-US" altLang="zh-CN" sz="1400" kern="0" dirty="0">
                <a:solidFill>
                  <a:srgbClr val="001965">
                    <a:alpha val="100000"/>
                  </a:srgbClr>
                </a:solidFill>
                <a:latin typeface="微软雅黑" panose="020B0503020204020204" pitchFamily="34" charset="-122"/>
                <a:ea typeface="微软雅黑" panose="020B0503020204020204" pitchFamily="34" charset="-122"/>
                <a:cs typeface="Microsoft YaHei"/>
              </a:rPr>
              <a:t>%</a:t>
            </a:r>
            <a:r>
              <a:rPr lang="zh-CN" altLang="en-US" sz="1400" kern="0" dirty="0">
                <a:solidFill>
                  <a:srgbClr val="001965">
                    <a:alpha val="100000"/>
                  </a:srgbClr>
                </a:solidFill>
                <a:latin typeface="微软雅黑" panose="020B0503020204020204" pitchFamily="34" charset="-122"/>
                <a:ea typeface="微软雅黑" panose="020B0503020204020204" pitchFamily="34" charset="-122"/>
                <a:cs typeface="Microsoft YaHei"/>
              </a:rPr>
              <a:t>的重度</a:t>
            </a:r>
            <a:r>
              <a:rPr lang="zh-CN" altLang="en-US" sz="1400" kern="0" dirty="0" smtClean="0">
                <a:solidFill>
                  <a:srgbClr val="001965">
                    <a:alpha val="100000"/>
                  </a:srgbClr>
                </a:solidFill>
                <a:latin typeface="微软雅黑" panose="020B0503020204020204" pitchFamily="34" charset="-122"/>
                <a:ea typeface="微软雅黑" panose="020B0503020204020204" pitchFamily="34" charset="-122"/>
                <a:cs typeface="Microsoft YaHei"/>
              </a:rPr>
              <a:t>多发性硬化</a:t>
            </a:r>
            <a:r>
              <a:rPr lang="zh-CN" altLang="en-US" sz="1400" kern="0" dirty="0">
                <a:solidFill>
                  <a:srgbClr val="001965">
                    <a:alpha val="100000"/>
                  </a:srgbClr>
                </a:solidFill>
                <a:latin typeface="微软雅黑" panose="020B0503020204020204" pitchFamily="34" charset="-122"/>
                <a:ea typeface="微软雅黑" panose="020B0503020204020204" pitchFamily="34" charset="-122"/>
                <a:cs typeface="Microsoft YaHei"/>
              </a:rPr>
              <a:t>患者</a:t>
            </a:r>
            <a:r>
              <a:rPr lang="zh-CN" altLang="en-US" sz="1400" kern="0" dirty="0" smtClean="0">
                <a:solidFill>
                  <a:srgbClr val="001965">
                    <a:alpha val="100000"/>
                  </a:srgbClr>
                </a:solidFill>
                <a:latin typeface="微软雅黑" panose="020B0503020204020204" pitchFamily="34" charset="-122"/>
                <a:ea typeface="微软雅黑" panose="020B0503020204020204" pitchFamily="34" charset="-122"/>
                <a:cs typeface="Microsoft YaHei"/>
              </a:rPr>
              <a:t>，</a:t>
            </a:r>
            <a:r>
              <a:rPr lang="en-US" altLang="zh-CN" sz="1400" kern="0" dirty="0" smtClean="0">
                <a:solidFill>
                  <a:srgbClr val="001965">
                    <a:alpha val="100000"/>
                  </a:srgbClr>
                </a:solidFill>
                <a:latin typeface="微软雅黑" panose="020B0503020204020204" pitchFamily="34" charset="-122"/>
                <a:ea typeface="微软雅黑" panose="020B0503020204020204" pitchFamily="34" charset="-122"/>
                <a:cs typeface="Microsoft YaHei"/>
              </a:rPr>
              <a:t>75</a:t>
            </a:r>
            <a:r>
              <a:rPr lang="en-US" altLang="zh-CN" sz="1400" kern="0" dirty="0">
                <a:solidFill>
                  <a:srgbClr val="001965">
                    <a:alpha val="100000"/>
                  </a:srgbClr>
                </a:solidFill>
                <a:latin typeface="微软雅黑" panose="020B0503020204020204" pitchFamily="34" charset="-122"/>
                <a:ea typeface="微软雅黑" panose="020B0503020204020204" pitchFamily="34" charset="-122"/>
                <a:cs typeface="Microsoft YaHei"/>
              </a:rPr>
              <a:t>%</a:t>
            </a:r>
            <a:r>
              <a:rPr lang="zh-CN" altLang="en-US" sz="1400" kern="0" dirty="0">
                <a:solidFill>
                  <a:srgbClr val="001965">
                    <a:alpha val="100000"/>
                  </a:srgbClr>
                </a:solidFill>
                <a:latin typeface="微软雅黑" panose="020B0503020204020204" pitchFamily="34" charset="-122"/>
                <a:ea typeface="微软雅黑" panose="020B0503020204020204" pitchFamily="34" charset="-122"/>
                <a:cs typeface="Microsoft YaHei"/>
              </a:rPr>
              <a:t>的重度创伤性脑损伤</a:t>
            </a:r>
            <a:r>
              <a:rPr lang="zh-CN" altLang="en-US" sz="1400" kern="0" dirty="0" smtClean="0">
                <a:solidFill>
                  <a:srgbClr val="001965">
                    <a:alpha val="100000"/>
                  </a:srgbClr>
                </a:solidFill>
                <a:latin typeface="微软雅黑" panose="020B0503020204020204" pitchFamily="34" charset="-122"/>
                <a:ea typeface="微软雅黑" panose="020B0503020204020204" pitchFamily="34" charset="-122"/>
                <a:cs typeface="Microsoft YaHei"/>
              </a:rPr>
              <a:t>及</a:t>
            </a:r>
            <a:r>
              <a:rPr lang="en-US" altLang="zh-CN" sz="1400" kern="0" dirty="0" smtClean="0">
                <a:solidFill>
                  <a:srgbClr val="001965">
                    <a:alpha val="100000"/>
                  </a:srgbClr>
                </a:solidFill>
                <a:latin typeface="微软雅黑" panose="020B0503020204020204" pitchFamily="34" charset="-122"/>
                <a:ea typeface="微软雅黑" panose="020B0503020204020204" pitchFamily="34" charset="-122"/>
                <a:cs typeface="Microsoft YaHei"/>
              </a:rPr>
              <a:t>60</a:t>
            </a:r>
            <a:r>
              <a:rPr lang="en-US" altLang="zh-CN" sz="1400" kern="0" dirty="0">
                <a:solidFill>
                  <a:srgbClr val="001965">
                    <a:alpha val="100000"/>
                  </a:srgbClr>
                </a:solidFill>
                <a:latin typeface="微软雅黑" panose="020B0503020204020204" pitchFamily="34" charset="-122"/>
                <a:ea typeface="微软雅黑" panose="020B0503020204020204" pitchFamily="34" charset="-122"/>
                <a:cs typeface="Microsoft YaHei"/>
              </a:rPr>
              <a:t>%</a:t>
            </a:r>
            <a:r>
              <a:rPr lang="zh-CN" altLang="en-US" sz="1400" kern="0" dirty="0" smtClean="0">
                <a:solidFill>
                  <a:srgbClr val="001965">
                    <a:alpha val="100000"/>
                  </a:srgbClr>
                </a:solidFill>
                <a:latin typeface="微软雅黑" panose="020B0503020204020204" pitchFamily="34" charset="-122"/>
                <a:ea typeface="微软雅黑" panose="020B0503020204020204" pitchFamily="34" charset="-122"/>
                <a:cs typeface="Microsoft YaHei"/>
              </a:rPr>
              <a:t>脊髓损伤患者，会</a:t>
            </a:r>
            <a:r>
              <a:rPr lang="zh-CN" altLang="en-US" sz="1400" kern="0" dirty="0">
                <a:solidFill>
                  <a:srgbClr val="001965">
                    <a:alpha val="100000"/>
                  </a:srgbClr>
                </a:solidFill>
                <a:latin typeface="微软雅黑" panose="020B0503020204020204" pitchFamily="34" charset="-122"/>
                <a:ea typeface="微软雅黑" panose="020B0503020204020204" pitchFamily="34" charset="-122"/>
                <a:cs typeface="Microsoft YaHei"/>
              </a:rPr>
              <a:t>发生需要治疗</a:t>
            </a:r>
            <a:r>
              <a:rPr lang="zh-CN" altLang="en-US" sz="1400" kern="0" dirty="0" smtClean="0">
                <a:solidFill>
                  <a:srgbClr val="001965">
                    <a:alpha val="100000"/>
                  </a:srgbClr>
                </a:solidFill>
                <a:latin typeface="微软雅黑" panose="020B0503020204020204" pitchFamily="34" charset="-122"/>
                <a:ea typeface="微软雅黑" panose="020B0503020204020204" pitchFamily="34" charset="-122"/>
                <a:cs typeface="Microsoft YaHei"/>
              </a:rPr>
              <a:t>的痉挛状态</a:t>
            </a:r>
            <a:r>
              <a:rPr lang="zh-CN" altLang="en-US" sz="1400" kern="0" dirty="0">
                <a:solidFill>
                  <a:srgbClr val="001965">
                    <a:alpha val="100000"/>
                  </a:srgbClr>
                </a:solidFill>
                <a:latin typeface="微软雅黑" panose="020B0503020204020204" pitchFamily="34" charset="-122"/>
                <a:ea typeface="微软雅黑" panose="020B0503020204020204" pitchFamily="34" charset="-122"/>
                <a:cs typeface="Microsoft YaHei"/>
              </a:rPr>
              <a:t>。中国由于脑血管病（卒中）、脊髓损伤等引起</a:t>
            </a:r>
            <a:r>
              <a:rPr lang="zh-CN" altLang="en-US" sz="1400" kern="0" dirty="0" smtClean="0">
                <a:solidFill>
                  <a:srgbClr val="001965">
                    <a:alpha val="100000"/>
                  </a:srgbClr>
                </a:solidFill>
                <a:latin typeface="微软雅黑" panose="020B0503020204020204" pitchFamily="34" charset="-122"/>
                <a:ea typeface="微软雅黑" panose="020B0503020204020204" pitchFamily="34" charset="-122"/>
                <a:cs typeface="Microsoft YaHei"/>
              </a:rPr>
              <a:t>的肌强直及</a:t>
            </a:r>
            <a:r>
              <a:rPr lang="zh-CN" altLang="en-US" sz="1400" kern="0" dirty="0">
                <a:solidFill>
                  <a:srgbClr val="001965">
                    <a:alpha val="100000"/>
                  </a:srgbClr>
                </a:solidFill>
                <a:latin typeface="微软雅黑" panose="020B0503020204020204" pitchFamily="34" charset="-122"/>
                <a:ea typeface="微软雅黑" panose="020B0503020204020204" pitchFamily="34" charset="-122"/>
                <a:cs typeface="Microsoft YaHei"/>
              </a:rPr>
              <a:t>疼痛引起的肌痉挛患者超过</a:t>
            </a:r>
            <a:r>
              <a:rPr lang="en-US" altLang="zh-CN" sz="1400" kern="0" dirty="0">
                <a:solidFill>
                  <a:srgbClr val="001965">
                    <a:alpha val="100000"/>
                  </a:srgbClr>
                </a:solidFill>
                <a:latin typeface="微软雅黑" panose="020B0503020204020204" pitchFamily="34" charset="-122"/>
                <a:ea typeface="微软雅黑" panose="020B0503020204020204" pitchFamily="34" charset="-122"/>
                <a:cs typeface="Microsoft YaHei"/>
              </a:rPr>
              <a:t>1000</a:t>
            </a:r>
            <a:r>
              <a:rPr lang="zh-CN" altLang="en-US" sz="1400" kern="0" dirty="0">
                <a:solidFill>
                  <a:srgbClr val="001965">
                    <a:alpha val="100000"/>
                  </a:srgbClr>
                </a:solidFill>
                <a:latin typeface="微软雅黑" panose="020B0503020204020204" pitchFamily="34" charset="-122"/>
                <a:ea typeface="微软雅黑" panose="020B0503020204020204" pitchFamily="34" charset="-122"/>
                <a:cs typeface="Microsoft YaHei"/>
              </a:rPr>
              <a:t>万</a:t>
            </a:r>
            <a:r>
              <a:rPr lang="zh-CN" altLang="en-US" sz="1400" kern="0" dirty="0" smtClean="0">
                <a:solidFill>
                  <a:srgbClr val="001965">
                    <a:alpha val="100000"/>
                  </a:srgbClr>
                </a:solidFill>
                <a:latin typeface="微软雅黑" panose="020B0503020204020204" pitchFamily="34" charset="-122"/>
                <a:ea typeface="微软雅黑" panose="020B0503020204020204" pitchFamily="34" charset="-122"/>
                <a:cs typeface="Microsoft YaHei"/>
              </a:rPr>
              <a:t>人。</a:t>
            </a:r>
            <a:endParaRPr lang="zh-CN" altLang="en-US" sz="1400" kern="0" dirty="0">
              <a:solidFill>
                <a:srgbClr val="001965">
                  <a:alpha val="100000"/>
                </a:srgbClr>
              </a:solidFill>
              <a:latin typeface="微软雅黑" panose="020B0503020204020204" pitchFamily="34" charset="-122"/>
              <a:ea typeface="微软雅黑" panose="020B0503020204020204" pitchFamily="34" charset="-122"/>
              <a:cs typeface="Microsoft YaHei"/>
            </a:endParaRPr>
          </a:p>
        </p:txBody>
      </p:sp>
      <p:sp>
        <p:nvSpPr>
          <p:cNvPr id="42" name="textbox 68"/>
          <p:cNvSpPr/>
          <p:nvPr/>
        </p:nvSpPr>
        <p:spPr>
          <a:xfrm>
            <a:off x="1424704" y="4304655"/>
            <a:ext cx="1018227" cy="316369"/>
          </a:xfrm>
          <a:prstGeom prst="rect">
            <a:avLst/>
          </a:prstGeom>
        </p:spPr>
        <p:txBody>
          <a:bodyPr wrap="none">
            <a:spAutoFit/>
          </a:bodyPr>
          <a:lstStyle/>
          <a:p>
            <a:pPr marL="12700" algn="ctr" eaLnBrk="0">
              <a:lnSpc>
                <a:spcPct val="91000"/>
              </a:lnSpc>
              <a:spcBef>
                <a:spcPts val="2"/>
              </a:spcBef>
            </a:pPr>
            <a:r>
              <a:rPr lang="zh-CN" altLang="en-US" sz="1600" b="1" kern="0" dirty="0" smtClean="0">
                <a:solidFill>
                  <a:srgbClr val="001965">
                    <a:alpha val="100000"/>
                  </a:srgbClr>
                </a:solidFill>
                <a:latin typeface="Microsoft YaHei"/>
                <a:ea typeface="Microsoft YaHei"/>
                <a:cs typeface="Microsoft YaHei"/>
              </a:rPr>
              <a:t>用药现状</a:t>
            </a:r>
            <a:endParaRPr lang="zh-CN" altLang="en-US" sz="1600" b="1" kern="0" baseline="30000" dirty="0">
              <a:solidFill>
                <a:srgbClr val="001965">
                  <a:alpha val="100000"/>
                </a:srgbClr>
              </a:solidFill>
              <a:latin typeface="Microsoft YaHei"/>
              <a:ea typeface="Microsoft YaHei"/>
              <a:cs typeface="Microsoft YaHei"/>
            </a:endParaRPr>
          </a:p>
        </p:txBody>
      </p:sp>
      <p:sp>
        <p:nvSpPr>
          <p:cNvPr id="6" name="文本框 5"/>
          <p:cNvSpPr txBox="1"/>
          <p:nvPr/>
        </p:nvSpPr>
        <p:spPr>
          <a:xfrm>
            <a:off x="1443965" y="1219969"/>
            <a:ext cx="1107996" cy="369332"/>
          </a:xfrm>
          <a:prstGeom prst="rect">
            <a:avLst/>
          </a:prstGeom>
          <a:noFill/>
        </p:spPr>
        <p:txBody>
          <a:bodyPr wrap="none" rtlCol="0">
            <a:spAutoFit/>
          </a:bodyPr>
          <a:lstStyle/>
          <a:p>
            <a:r>
              <a:rPr lang="zh-CN" altLang="en-US" b="1" kern="0" spc="-10" dirty="0">
                <a:solidFill>
                  <a:srgbClr val="FFFFFF">
                    <a:alpha val="100000"/>
                  </a:srgbClr>
                </a:solidFill>
                <a:latin typeface="Microsoft YaHei"/>
                <a:ea typeface="Microsoft YaHei"/>
                <a:cs typeface="Microsoft YaHei"/>
              </a:rPr>
              <a:t>疾病情况</a:t>
            </a:r>
          </a:p>
        </p:txBody>
      </p:sp>
      <p:sp>
        <p:nvSpPr>
          <p:cNvPr id="73" name="文本框 72"/>
          <p:cNvSpPr txBox="1"/>
          <p:nvPr/>
        </p:nvSpPr>
        <p:spPr>
          <a:xfrm>
            <a:off x="-19961" y="6438109"/>
            <a:ext cx="6506909" cy="400110"/>
          </a:xfrm>
          <a:prstGeom prst="rect">
            <a:avLst/>
          </a:prstGeom>
        </p:spPr>
        <p:txBody>
          <a:bodyPr wrap="none">
            <a:spAutoFit/>
          </a:bodyPr>
          <a:lstStyle>
            <a:defPPr>
              <a:defRPr lang="zh-CN"/>
            </a:defPPr>
          </a:lstStyle>
          <a:p>
            <a:r>
              <a:rPr lang="en-US" altLang="zh-CN" sz="1000" i="1" dirty="0" smtClean="0">
                <a:latin typeface="微软雅黑" panose="020B0503020204020204" pitchFamily="34" charset="-122"/>
                <a:ea typeface="微软雅黑" panose="020B0503020204020204" pitchFamily="34" charset="-122"/>
              </a:rPr>
              <a:t>1.</a:t>
            </a:r>
            <a:r>
              <a:rPr lang="zh-CN" altLang="en-US" sz="1000" i="1" dirty="0" smtClean="0">
                <a:latin typeface="微软雅黑" panose="020B0503020204020204" pitchFamily="34" charset="-122"/>
                <a:ea typeface="微软雅黑" panose="020B0503020204020204" pitchFamily="34" charset="-122"/>
              </a:rPr>
              <a:t>姜丽，</a:t>
            </a:r>
            <a:r>
              <a:rPr lang="zh-CN" altLang="en-US" sz="1000" i="1" dirty="0">
                <a:latin typeface="微软雅黑" panose="020B0503020204020204" pitchFamily="34" charset="-122"/>
                <a:ea typeface="微软雅黑" panose="020B0503020204020204" pitchFamily="34" charset="-122"/>
              </a:rPr>
              <a:t>等</a:t>
            </a:r>
            <a:r>
              <a:rPr lang="en-US" altLang="zh-CN" sz="1000" i="1" dirty="0" smtClean="0">
                <a:latin typeface="微软雅黑" panose="020B0503020204020204" pitchFamily="34" charset="-122"/>
                <a:ea typeface="微软雅黑" panose="020B0503020204020204" pitchFamily="34" charset="-122"/>
              </a:rPr>
              <a:t>.</a:t>
            </a:r>
            <a:r>
              <a:rPr lang="zh-CN" altLang="en-US" sz="1000" i="1" dirty="0">
                <a:latin typeface="微软雅黑" panose="020B0503020204020204" pitchFamily="34" charset="-122"/>
                <a:ea typeface="微软雅黑" panose="020B0503020204020204" pitchFamily="34" charset="-122"/>
              </a:rPr>
              <a:t> </a:t>
            </a:r>
            <a:r>
              <a:rPr lang="en-US" altLang="zh-CN" sz="1000" i="1" dirty="0">
                <a:latin typeface="微软雅黑" panose="020B0503020204020204" pitchFamily="34" charset="-122"/>
                <a:ea typeface="微软雅黑" panose="020B0503020204020204" pitchFamily="34" charset="-122"/>
              </a:rPr>
              <a:t>A</a:t>
            </a:r>
            <a:r>
              <a:rPr lang="zh-CN" altLang="en-US" sz="1000" i="1" dirty="0">
                <a:latin typeface="微软雅黑" panose="020B0503020204020204" pitchFamily="34" charset="-122"/>
                <a:ea typeface="微软雅黑" panose="020B0503020204020204" pitchFamily="34" charset="-122"/>
              </a:rPr>
              <a:t>型肉毒毒素治疗脑卒中后肢体痉挛状态的应用</a:t>
            </a:r>
            <a:r>
              <a:rPr lang="zh-CN" altLang="en-US" sz="1000" i="1" dirty="0" smtClean="0">
                <a:latin typeface="微软雅黑" panose="020B0503020204020204" pitchFamily="34" charset="-122"/>
                <a:ea typeface="微软雅黑" panose="020B0503020204020204" pitchFamily="34" charset="-122"/>
              </a:rPr>
              <a:t>现状</a:t>
            </a:r>
            <a:r>
              <a:rPr lang="en-US" altLang="zh-CN" sz="1000" i="1" dirty="0" smtClean="0">
                <a:latin typeface="微软雅黑" panose="020B0503020204020204" pitchFamily="34" charset="-122"/>
                <a:ea typeface="微软雅黑" panose="020B0503020204020204" pitchFamily="34" charset="-122"/>
              </a:rPr>
              <a:t>.</a:t>
            </a:r>
            <a:r>
              <a:rPr lang="zh-CN" altLang="en-US" sz="1000" i="1" dirty="0">
                <a:latin typeface="微软雅黑" panose="020B0503020204020204" pitchFamily="34" charset="-122"/>
                <a:ea typeface="微软雅黑" panose="020B0503020204020204" pitchFamily="34" charset="-122"/>
              </a:rPr>
              <a:t>中华物理医学与康复杂志</a:t>
            </a:r>
            <a:r>
              <a:rPr lang="en-US" altLang="zh-CN" sz="1000" i="1" dirty="0" smtClean="0">
                <a:latin typeface="微软雅黑" panose="020B0503020204020204" pitchFamily="34" charset="-122"/>
                <a:ea typeface="微软雅黑" panose="020B0503020204020204" pitchFamily="34" charset="-122"/>
              </a:rPr>
              <a:t>.2022;44 (6):560-562.</a:t>
            </a:r>
          </a:p>
          <a:p>
            <a:r>
              <a:rPr lang="en-US" altLang="zh-CN" sz="1000" i="1" dirty="0" smtClean="0">
                <a:latin typeface="微软雅黑" panose="020B0503020204020204" pitchFamily="34" charset="-122"/>
                <a:ea typeface="微软雅黑" panose="020B0503020204020204" pitchFamily="34" charset="-122"/>
              </a:rPr>
              <a:t>2.</a:t>
            </a:r>
            <a:r>
              <a:rPr lang="en-US" altLang="zh-CN" sz="1000" dirty="0"/>
              <a:t> </a:t>
            </a:r>
            <a:r>
              <a:rPr lang="en-US" altLang="zh-CN" sz="1000" i="1" dirty="0" err="1">
                <a:latin typeface="微软雅黑" panose="020B0503020204020204" pitchFamily="34" charset="-122"/>
                <a:ea typeface="微软雅黑" panose="020B0503020204020204" pitchFamily="34" charset="-122"/>
              </a:rPr>
              <a:t>Shirin</a:t>
            </a:r>
            <a:r>
              <a:rPr lang="en-US" altLang="zh-CN" sz="1000" i="1" dirty="0">
                <a:latin typeface="微软雅黑" panose="020B0503020204020204" pitchFamily="34" charset="-122"/>
                <a:ea typeface="微软雅黑" panose="020B0503020204020204" pitchFamily="34" charset="-122"/>
              </a:rPr>
              <a:t> </a:t>
            </a:r>
            <a:r>
              <a:rPr lang="en-US" altLang="zh-CN" sz="1000" i="1" dirty="0" err="1">
                <a:latin typeface="微软雅黑" panose="020B0503020204020204" pitchFamily="34" charset="-122"/>
                <a:ea typeface="微软雅黑" panose="020B0503020204020204" pitchFamily="34" charset="-122"/>
              </a:rPr>
              <a:t>Ghanavatian</a:t>
            </a:r>
            <a:r>
              <a:rPr lang="en-US" altLang="zh-CN" sz="1000" i="1" dirty="0">
                <a:latin typeface="微软雅黑" panose="020B0503020204020204" pitchFamily="34" charset="-122"/>
                <a:ea typeface="微软雅黑" panose="020B0503020204020204" pitchFamily="34" charset="-122"/>
              </a:rPr>
              <a:t>; </a:t>
            </a:r>
            <a:r>
              <a:rPr lang="en-US" altLang="zh-CN" sz="1000" i="1" dirty="0" err="1">
                <a:latin typeface="微软雅黑" panose="020B0503020204020204" pitchFamily="34" charset="-122"/>
                <a:ea typeface="微软雅黑" panose="020B0503020204020204" pitchFamily="34" charset="-122"/>
              </a:rPr>
              <a:t>Armen</a:t>
            </a:r>
            <a:r>
              <a:rPr lang="en-US" altLang="zh-CN" sz="1000" i="1" dirty="0">
                <a:latin typeface="微软雅黑" panose="020B0503020204020204" pitchFamily="34" charset="-122"/>
                <a:ea typeface="微软雅黑" panose="020B0503020204020204" pitchFamily="34" charset="-122"/>
              </a:rPr>
              <a:t> </a:t>
            </a:r>
            <a:r>
              <a:rPr lang="en-US" altLang="zh-CN" sz="1000" i="1" dirty="0" err="1">
                <a:latin typeface="微软雅黑" panose="020B0503020204020204" pitchFamily="34" charset="-122"/>
                <a:ea typeface="微软雅黑" panose="020B0503020204020204" pitchFamily="34" charset="-122"/>
              </a:rPr>
              <a:t>Derian</a:t>
            </a:r>
            <a:r>
              <a:rPr lang="en-US" altLang="zh-CN" sz="1000" i="1" dirty="0">
                <a:latin typeface="微软雅黑" panose="020B0503020204020204" pitchFamily="34" charset="-122"/>
                <a:ea typeface="微软雅黑" panose="020B0503020204020204" pitchFamily="34" charset="-122"/>
              </a:rPr>
              <a:t>. </a:t>
            </a:r>
            <a:r>
              <a:rPr lang="en-US" altLang="zh-CN" sz="1000" i="1" dirty="0" err="1" smtClean="0">
                <a:latin typeface="微软雅黑" panose="020B0503020204020204" pitchFamily="34" charset="-122"/>
                <a:ea typeface="微软雅黑" panose="020B0503020204020204" pitchFamily="34" charset="-122"/>
              </a:rPr>
              <a:t>Tizanidine</a:t>
            </a:r>
            <a:r>
              <a:rPr lang="en-US" altLang="zh-CN" sz="1000" i="1" dirty="0">
                <a:latin typeface="微软雅黑" panose="020B0503020204020204" pitchFamily="34" charset="-122"/>
                <a:ea typeface="微软雅黑" panose="020B0503020204020204" pitchFamily="34" charset="-122"/>
              </a:rPr>
              <a:t>. </a:t>
            </a:r>
            <a:r>
              <a:rPr lang="en-US" altLang="zh-CN" sz="1000" i="1" dirty="0" smtClean="0">
                <a:latin typeface="微软雅黑" panose="020B0503020204020204" pitchFamily="34" charset="-122"/>
                <a:ea typeface="微软雅黑" panose="020B0503020204020204" pitchFamily="34" charset="-122"/>
              </a:rPr>
              <a:t>StatPearls.2023.</a:t>
            </a:r>
            <a:endParaRPr lang="en-US" altLang="zh-CN" sz="1000" i="1" dirty="0">
              <a:latin typeface="微软雅黑" panose="020B0503020204020204" pitchFamily="34" charset="-122"/>
              <a:ea typeface="微软雅黑" panose="020B0503020204020204" pitchFamily="34" charset="-122"/>
            </a:endParaRPr>
          </a:p>
        </p:txBody>
      </p:sp>
      <p:pic>
        <p:nvPicPr>
          <p:cNvPr id="39" name="picture 32"/>
          <p:cNvPicPr>
            <a:picLocks noChangeAspect="1"/>
          </p:cNvPicPr>
          <p:nvPr/>
        </p:nvPicPr>
        <p:blipFill>
          <a:blip r:embed="rId4"/>
          <a:stretch>
            <a:fillRect/>
          </a:stretch>
        </p:blipFill>
        <p:spPr>
          <a:xfrm rot="21600000">
            <a:off x="8537695" y="1219970"/>
            <a:ext cx="3175200" cy="4993200"/>
          </a:xfrm>
          <a:prstGeom prst="rect">
            <a:avLst/>
          </a:prstGeom>
        </p:spPr>
      </p:pic>
      <p:pic>
        <p:nvPicPr>
          <p:cNvPr id="45" name="picture 32"/>
          <p:cNvPicPr>
            <a:picLocks noChangeAspect="1"/>
          </p:cNvPicPr>
          <p:nvPr/>
        </p:nvPicPr>
        <p:blipFill>
          <a:blip r:embed="rId4"/>
          <a:stretch>
            <a:fillRect/>
          </a:stretch>
        </p:blipFill>
        <p:spPr>
          <a:xfrm rot="21600000">
            <a:off x="4546316" y="1219970"/>
            <a:ext cx="3175200" cy="4993200"/>
          </a:xfrm>
          <a:prstGeom prst="rect">
            <a:avLst/>
          </a:prstGeom>
        </p:spPr>
      </p:pic>
      <p:sp>
        <p:nvSpPr>
          <p:cNvPr id="46" name="圆角矩形 45"/>
          <p:cNvSpPr/>
          <p:nvPr/>
        </p:nvSpPr>
        <p:spPr>
          <a:xfrm>
            <a:off x="4749965" y="3458494"/>
            <a:ext cx="2818623" cy="1024522"/>
          </a:xfrm>
          <a:prstGeom prst="roundRect">
            <a:avLst/>
          </a:prstGeom>
          <a:solidFill>
            <a:schemeClr val="bg1"/>
          </a:solidFill>
          <a:ln w="28575">
            <a:solidFill>
              <a:schemeClr val="bg2">
                <a:lumMod val="7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9" name="圆角矩形 48"/>
          <p:cNvSpPr/>
          <p:nvPr/>
        </p:nvSpPr>
        <p:spPr>
          <a:xfrm>
            <a:off x="4748270" y="2129585"/>
            <a:ext cx="2820317" cy="929838"/>
          </a:xfrm>
          <a:prstGeom prst="roundRect">
            <a:avLst/>
          </a:prstGeom>
          <a:solidFill>
            <a:schemeClr val="bg1"/>
          </a:solidFill>
          <a:ln w="28575">
            <a:solidFill>
              <a:schemeClr val="bg2">
                <a:lumMod val="7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1" name="圆角矩形 50"/>
          <p:cNvSpPr/>
          <p:nvPr/>
        </p:nvSpPr>
        <p:spPr>
          <a:xfrm>
            <a:off x="8787783" y="3548374"/>
            <a:ext cx="2689696" cy="662091"/>
          </a:xfrm>
          <a:prstGeom prst="roundRect">
            <a:avLst/>
          </a:prstGeom>
          <a:solidFill>
            <a:schemeClr val="bg1"/>
          </a:solidFill>
          <a:ln w="28575">
            <a:solidFill>
              <a:schemeClr val="bg2">
                <a:lumMod val="7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2" name="圆角矩形 51"/>
          <p:cNvSpPr/>
          <p:nvPr/>
        </p:nvSpPr>
        <p:spPr>
          <a:xfrm>
            <a:off x="8782925" y="2210985"/>
            <a:ext cx="2707578" cy="815412"/>
          </a:xfrm>
          <a:prstGeom prst="roundRect">
            <a:avLst/>
          </a:prstGeom>
          <a:solidFill>
            <a:schemeClr val="bg1"/>
          </a:solidFill>
          <a:ln w="28575">
            <a:solidFill>
              <a:schemeClr val="bg2">
                <a:lumMod val="7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6" name="圆角矩形 55"/>
          <p:cNvSpPr/>
          <p:nvPr/>
        </p:nvSpPr>
        <p:spPr>
          <a:xfrm>
            <a:off x="8782925" y="4715704"/>
            <a:ext cx="2699413" cy="1280816"/>
          </a:xfrm>
          <a:prstGeom prst="roundRect">
            <a:avLst/>
          </a:prstGeom>
          <a:solidFill>
            <a:schemeClr val="bg1"/>
          </a:solidFill>
          <a:ln w="28575">
            <a:solidFill>
              <a:schemeClr val="bg2">
                <a:lumMod val="7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7" name="圆角矩形 56"/>
          <p:cNvSpPr/>
          <p:nvPr/>
        </p:nvSpPr>
        <p:spPr>
          <a:xfrm>
            <a:off x="4749965" y="4910725"/>
            <a:ext cx="2818622" cy="1085320"/>
          </a:xfrm>
          <a:prstGeom prst="roundRect">
            <a:avLst/>
          </a:prstGeom>
          <a:solidFill>
            <a:schemeClr val="bg1"/>
          </a:solidFill>
          <a:ln w="28575">
            <a:solidFill>
              <a:schemeClr val="bg2">
                <a:lumMod val="7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0" name="textbox 62"/>
          <p:cNvSpPr/>
          <p:nvPr/>
        </p:nvSpPr>
        <p:spPr>
          <a:xfrm>
            <a:off x="4630806" y="1357829"/>
            <a:ext cx="2385592" cy="299731"/>
          </a:xfrm>
          <a:prstGeom prst="rect">
            <a:avLst/>
          </a:prstGeom>
          <a:noFill/>
          <a:ln w="0" cap="flat">
            <a:noFill/>
            <a:prstDash val="solid"/>
            <a:miter lim="0"/>
          </a:ln>
        </p:spPr>
        <p:txBody>
          <a:bodyPr vert="horz" wrap="square" lIns="0" tIns="0" rIns="0" bIns="0"/>
          <a:lstStyle/>
          <a:p>
            <a:pPr algn="l" rtl="0" eaLnBrk="0">
              <a:lnSpc>
                <a:spcPct val="84942"/>
              </a:lnSpc>
              <a:tabLst/>
            </a:pPr>
            <a:endParaRPr sz="100" dirty="0">
              <a:latin typeface="Arial"/>
              <a:ea typeface="Arial"/>
              <a:cs typeface="Arial"/>
            </a:endParaRPr>
          </a:p>
          <a:p>
            <a:pPr marL="688340" eaLnBrk="0">
              <a:lnSpc>
                <a:spcPct val="91000"/>
              </a:lnSpc>
            </a:pPr>
            <a:r>
              <a:rPr lang="zh-CN" altLang="en-US" b="1" kern="0" spc="-10" dirty="0">
                <a:solidFill>
                  <a:srgbClr val="FFFFFF">
                    <a:alpha val="100000"/>
                  </a:srgbClr>
                </a:solidFill>
                <a:latin typeface="Microsoft YaHei"/>
                <a:ea typeface="Microsoft YaHei"/>
                <a:cs typeface="Microsoft YaHei"/>
              </a:rPr>
              <a:t>临床未满足需求</a:t>
            </a:r>
            <a:endParaRPr sz="300" dirty="0">
              <a:latin typeface="Arial"/>
              <a:ea typeface="Arial"/>
              <a:cs typeface="Arial"/>
            </a:endParaRPr>
          </a:p>
        </p:txBody>
      </p:sp>
      <p:sp>
        <p:nvSpPr>
          <p:cNvPr id="68" name="textbox 68"/>
          <p:cNvSpPr/>
          <p:nvPr/>
        </p:nvSpPr>
        <p:spPr>
          <a:xfrm>
            <a:off x="5089261" y="1772698"/>
            <a:ext cx="2044149" cy="316369"/>
          </a:xfrm>
          <a:prstGeom prst="rect">
            <a:avLst/>
          </a:prstGeom>
        </p:spPr>
        <p:txBody>
          <a:bodyPr wrap="none">
            <a:spAutoFit/>
          </a:bodyPr>
          <a:lstStyle/>
          <a:p>
            <a:pPr marL="12700" eaLnBrk="0">
              <a:lnSpc>
                <a:spcPct val="91000"/>
              </a:lnSpc>
              <a:spcBef>
                <a:spcPts val="2"/>
              </a:spcBef>
            </a:pPr>
            <a:r>
              <a:rPr lang="zh-CN" altLang="en-US" sz="1600" b="1" kern="0" dirty="0" smtClean="0">
                <a:solidFill>
                  <a:srgbClr val="C00000"/>
                </a:solidFill>
                <a:latin typeface="Microsoft YaHei"/>
                <a:ea typeface="Microsoft YaHei"/>
                <a:cs typeface="Microsoft YaHei"/>
              </a:rPr>
              <a:t>个体化调整剂量需求</a:t>
            </a:r>
            <a:endParaRPr sz="1600" b="1" kern="0" dirty="0">
              <a:solidFill>
                <a:srgbClr val="C00000"/>
              </a:solidFill>
              <a:latin typeface="Microsoft YaHei"/>
              <a:ea typeface="Microsoft YaHei"/>
              <a:cs typeface="Microsoft YaHei"/>
            </a:endParaRPr>
          </a:p>
        </p:txBody>
      </p:sp>
      <p:sp>
        <p:nvSpPr>
          <p:cNvPr id="74" name="矩形 73"/>
          <p:cNvSpPr/>
          <p:nvPr/>
        </p:nvSpPr>
        <p:spPr>
          <a:xfrm>
            <a:off x="4850892" y="5081261"/>
            <a:ext cx="2717695" cy="738664"/>
          </a:xfrm>
          <a:prstGeom prst="rect">
            <a:avLst/>
          </a:prstGeom>
        </p:spPr>
        <p:txBody>
          <a:bodyPr wrap="square">
            <a:spAutoFit/>
          </a:bodyPr>
          <a:lstStyle/>
          <a:p>
            <a:pPr algn="just" eaLnBrk="0"/>
            <a:r>
              <a:rPr lang="zh-CN" altLang="en-US" sz="1400" kern="0" dirty="0" smtClean="0">
                <a:solidFill>
                  <a:srgbClr val="001965">
                    <a:alpha val="100000"/>
                  </a:srgbClr>
                </a:solidFill>
                <a:latin typeface="微软雅黑" panose="020B0503020204020204" pitchFamily="34" charset="-122"/>
                <a:ea typeface="微软雅黑" panose="020B0503020204020204" pitchFamily="34" charset="-122"/>
                <a:cs typeface="Microsoft YaHei"/>
              </a:rPr>
              <a:t>现有口服固体制剂，对于老人、儿童及吞咽困难</a:t>
            </a:r>
            <a:r>
              <a:rPr lang="zh-CN" altLang="en-US" sz="1400" kern="0" dirty="0">
                <a:solidFill>
                  <a:srgbClr val="001965">
                    <a:alpha val="100000"/>
                  </a:srgbClr>
                </a:solidFill>
                <a:latin typeface="微软雅黑" panose="020B0503020204020204" pitchFamily="34" charset="-122"/>
                <a:ea typeface="微软雅黑" panose="020B0503020204020204" pitchFamily="34" charset="-122"/>
                <a:cs typeface="Microsoft YaHei"/>
              </a:rPr>
              <a:t>者，口服不便</a:t>
            </a:r>
            <a:r>
              <a:rPr lang="zh-CN" altLang="en-US" sz="1400" kern="0" dirty="0" smtClean="0">
                <a:solidFill>
                  <a:srgbClr val="001965">
                    <a:alpha val="100000"/>
                  </a:srgbClr>
                </a:solidFill>
                <a:latin typeface="微软雅黑" panose="020B0503020204020204" pitchFamily="34" charset="-122"/>
                <a:ea typeface="微软雅黑" panose="020B0503020204020204" pitchFamily="34" charset="-122"/>
                <a:cs typeface="Microsoft YaHei"/>
              </a:rPr>
              <a:t>。不能满足鼻饲用药需求。</a:t>
            </a:r>
            <a:endParaRPr lang="zh-CN" altLang="en-US" sz="1400" kern="0" dirty="0">
              <a:solidFill>
                <a:srgbClr val="001965">
                  <a:alpha val="100000"/>
                </a:srgbClr>
              </a:solidFill>
              <a:latin typeface="微软雅黑" panose="020B0503020204020204" pitchFamily="34" charset="-122"/>
              <a:ea typeface="微软雅黑" panose="020B0503020204020204" pitchFamily="34" charset="-122"/>
              <a:cs typeface="Microsoft YaHei"/>
            </a:endParaRPr>
          </a:p>
        </p:txBody>
      </p:sp>
      <p:sp>
        <p:nvSpPr>
          <p:cNvPr id="75" name="textbox 68"/>
          <p:cNvSpPr/>
          <p:nvPr/>
        </p:nvSpPr>
        <p:spPr>
          <a:xfrm>
            <a:off x="5089261" y="4570303"/>
            <a:ext cx="2249334" cy="316369"/>
          </a:xfrm>
          <a:prstGeom prst="rect">
            <a:avLst/>
          </a:prstGeom>
        </p:spPr>
        <p:txBody>
          <a:bodyPr wrap="none">
            <a:spAutoFit/>
          </a:bodyPr>
          <a:lstStyle/>
          <a:p>
            <a:pPr marL="12700" eaLnBrk="0">
              <a:lnSpc>
                <a:spcPct val="91000"/>
              </a:lnSpc>
              <a:spcBef>
                <a:spcPts val="2"/>
              </a:spcBef>
            </a:pPr>
            <a:r>
              <a:rPr lang="zh-CN" altLang="en-US" sz="1600" b="1" kern="0" dirty="0" smtClean="0">
                <a:solidFill>
                  <a:srgbClr val="C00000"/>
                </a:solidFill>
                <a:latin typeface="Microsoft YaHei"/>
                <a:ea typeface="Microsoft YaHei"/>
                <a:cs typeface="Microsoft YaHei"/>
              </a:rPr>
              <a:t>特殊人群服药依从性差</a:t>
            </a:r>
            <a:endParaRPr sz="1600" b="1" kern="0" dirty="0">
              <a:solidFill>
                <a:srgbClr val="C00000"/>
              </a:solidFill>
              <a:latin typeface="Microsoft YaHei"/>
              <a:ea typeface="Microsoft YaHei"/>
              <a:cs typeface="Microsoft YaHei"/>
            </a:endParaRPr>
          </a:p>
        </p:txBody>
      </p:sp>
      <p:sp>
        <p:nvSpPr>
          <p:cNvPr id="76" name="矩形 75"/>
          <p:cNvSpPr/>
          <p:nvPr/>
        </p:nvSpPr>
        <p:spPr>
          <a:xfrm>
            <a:off x="4862303" y="2162841"/>
            <a:ext cx="2615914" cy="954107"/>
          </a:xfrm>
          <a:prstGeom prst="rect">
            <a:avLst/>
          </a:prstGeom>
        </p:spPr>
        <p:txBody>
          <a:bodyPr wrap="square">
            <a:spAutoFit/>
          </a:bodyPr>
          <a:lstStyle/>
          <a:p>
            <a:pPr algn="just" eaLnBrk="0"/>
            <a:r>
              <a:rPr lang="zh-CN" altLang="en-US" sz="1400" kern="0" dirty="0">
                <a:solidFill>
                  <a:srgbClr val="001965">
                    <a:alpha val="100000"/>
                  </a:srgbClr>
                </a:solidFill>
                <a:latin typeface="微软雅黑" panose="020B0503020204020204" pitchFamily="34" charset="-122"/>
                <a:ea typeface="微软雅黑" panose="020B0503020204020204" pitchFamily="34" charset="-122"/>
                <a:cs typeface="Microsoft YaHei"/>
              </a:rPr>
              <a:t>病人间个体差异，对药物</a:t>
            </a:r>
            <a:r>
              <a:rPr lang="zh-CN" altLang="en-US" sz="1400" kern="0" dirty="0" smtClean="0">
                <a:solidFill>
                  <a:srgbClr val="001965">
                    <a:alpha val="100000"/>
                  </a:srgbClr>
                </a:solidFill>
                <a:latin typeface="微软雅黑" panose="020B0503020204020204" pitchFamily="34" charset="-122"/>
                <a:ea typeface="微软雅黑" panose="020B0503020204020204" pitchFamily="34" charset="-122"/>
                <a:cs typeface="Microsoft YaHei"/>
              </a:rPr>
              <a:t>反应性不同，从低剂量调至高剂量治疗时</a:t>
            </a:r>
            <a:r>
              <a:rPr lang="zh-CN" altLang="en-US" sz="1400" dirty="0" smtClean="0"/>
              <a:t>，</a:t>
            </a:r>
            <a:r>
              <a:rPr lang="zh-CN" altLang="en-US" sz="1400" kern="0" dirty="0" smtClean="0">
                <a:solidFill>
                  <a:srgbClr val="001965">
                    <a:alpha val="100000"/>
                  </a:srgbClr>
                </a:solidFill>
                <a:latin typeface="微软雅黑" panose="020B0503020204020204" pitchFamily="34" charset="-122"/>
                <a:ea typeface="微软雅黑" panose="020B0503020204020204" pitchFamily="34" charset="-122"/>
                <a:cs typeface="Microsoft YaHei"/>
              </a:rPr>
              <a:t>服药片数增加，片剂的用药依从性降低。</a:t>
            </a:r>
            <a:endParaRPr lang="zh-CN" altLang="en-US" sz="1400" kern="0" dirty="0">
              <a:solidFill>
                <a:srgbClr val="001965">
                  <a:alpha val="100000"/>
                </a:srgbClr>
              </a:solidFill>
              <a:latin typeface="微软雅黑" panose="020B0503020204020204" pitchFamily="34" charset="-122"/>
              <a:ea typeface="微软雅黑" panose="020B0503020204020204" pitchFamily="34" charset="-122"/>
              <a:cs typeface="Microsoft YaHei"/>
            </a:endParaRPr>
          </a:p>
        </p:txBody>
      </p:sp>
      <p:sp>
        <p:nvSpPr>
          <p:cNvPr id="77" name="textbox 62"/>
          <p:cNvSpPr/>
          <p:nvPr/>
        </p:nvSpPr>
        <p:spPr>
          <a:xfrm>
            <a:off x="8809422" y="1344567"/>
            <a:ext cx="2385592" cy="299731"/>
          </a:xfrm>
          <a:prstGeom prst="rect">
            <a:avLst/>
          </a:prstGeom>
          <a:noFill/>
          <a:ln w="0" cap="flat">
            <a:noFill/>
            <a:prstDash val="solid"/>
            <a:miter lim="0"/>
          </a:ln>
        </p:spPr>
        <p:txBody>
          <a:bodyPr vert="horz" wrap="square" lIns="0" tIns="0" rIns="0" bIns="0"/>
          <a:lstStyle/>
          <a:p>
            <a:pPr algn="l" rtl="0" eaLnBrk="0">
              <a:lnSpc>
                <a:spcPct val="84942"/>
              </a:lnSpc>
              <a:tabLst/>
            </a:pPr>
            <a:endParaRPr sz="100" dirty="0">
              <a:latin typeface="Arial"/>
              <a:ea typeface="Arial"/>
              <a:cs typeface="Arial"/>
            </a:endParaRPr>
          </a:p>
          <a:p>
            <a:pPr marL="688340" algn="l" rtl="0" eaLnBrk="0">
              <a:lnSpc>
                <a:spcPct val="91000"/>
              </a:lnSpc>
              <a:tabLst/>
            </a:pPr>
            <a:r>
              <a:rPr lang="zh-CN" altLang="en-US" b="1" kern="0" spc="-10" dirty="0" smtClean="0">
                <a:solidFill>
                  <a:srgbClr val="FFFFFF">
                    <a:alpha val="100000"/>
                  </a:srgbClr>
                </a:solidFill>
                <a:latin typeface="Microsoft YaHei"/>
                <a:ea typeface="Microsoft YaHei"/>
                <a:cs typeface="Microsoft YaHei"/>
              </a:rPr>
              <a:t>产品满足需求</a:t>
            </a:r>
            <a:endParaRPr sz="300" dirty="0">
              <a:latin typeface="Arial"/>
              <a:ea typeface="Arial"/>
              <a:cs typeface="Arial"/>
            </a:endParaRPr>
          </a:p>
        </p:txBody>
      </p:sp>
      <p:sp>
        <p:nvSpPr>
          <p:cNvPr id="78" name="textbox 68"/>
          <p:cNvSpPr/>
          <p:nvPr/>
        </p:nvSpPr>
        <p:spPr>
          <a:xfrm>
            <a:off x="9361045" y="1771235"/>
            <a:ext cx="1479892" cy="372410"/>
          </a:xfrm>
          <a:prstGeom prst="rect">
            <a:avLst/>
          </a:prstGeom>
        </p:spPr>
        <p:txBody>
          <a:bodyPr wrap="none">
            <a:spAutoFit/>
          </a:bodyPr>
          <a:lstStyle/>
          <a:p>
            <a:pPr marL="12700" eaLnBrk="0">
              <a:lnSpc>
                <a:spcPct val="91000"/>
              </a:lnSpc>
              <a:spcBef>
                <a:spcPts val="2"/>
              </a:spcBef>
            </a:pPr>
            <a:r>
              <a:rPr lang="zh-CN" altLang="en-US" sz="2000" b="1" kern="0" dirty="0" smtClean="0">
                <a:solidFill>
                  <a:srgbClr val="C00000"/>
                </a:solidFill>
                <a:latin typeface="Microsoft YaHei"/>
                <a:ea typeface="Microsoft YaHei"/>
                <a:cs typeface="Microsoft YaHei"/>
              </a:rPr>
              <a:t>✅</a:t>
            </a:r>
            <a:r>
              <a:rPr lang="zh-CN" altLang="en-US" sz="1600" b="1" kern="0" dirty="0">
                <a:solidFill>
                  <a:srgbClr val="C00000"/>
                </a:solidFill>
                <a:latin typeface="Microsoft YaHei"/>
                <a:ea typeface="Microsoft YaHei"/>
                <a:cs typeface="Microsoft YaHei"/>
              </a:rPr>
              <a:t>个体化治疗</a:t>
            </a:r>
          </a:p>
        </p:txBody>
      </p:sp>
      <p:sp>
        <p:nvSpPr>
          <p:cNvPr id="79" name="矩形 78"/>
          <p:cNvSpPr/>
          <p:nvPr/>
        </p:nvSpPr>
        <p:spPr>
          <a:xfrm>
            <a:off x="8841879" y="4692508"/>
            <a:ext cx="2653482" cy="1352614"/>
          </a:xfrm>
          <a:prstGeom prst="rect">
            <a:avLst/>
          </a:prstGeom>
        </p:spPr>
        <p:txBody>
          <a:bodyPr wrap="square">
            <a:spAutoFit/>
          </a:bodyPr>
          <a:lstStyle/>
          <a:p>
            <a:pPr algn="just" eaLnBrk="0">
              <a:lnSpc>
                <a:spcPct val="117000"/>
              </a:lnSpc>
              <a:spcBef>
                <a:spcPts val="2"/>
              </a:spcBef>
            </a:pPr>
            <a:r>
              <a:rPr lang="zh-CN" altLang="en-US" sz="1400" kern="0" dirty="0" smtClean="0">
                <a:solidFill>
                  <a:srgbClr val="001965">
                    <a:alpha val="100000"/>
                  </a:srgbClr>
                </a:solidFill>
                <a:latin typeface="微软雅黑" panose="020B0503020204020204" pitchFamily="34" charset="-122"/>
                <a:ea typeface="微软雅黑" panose="020B0503020204020204" pitchFamily="34" charset="-122"/>
                <a:cs typeface="Microsoft YaHei"/>
              </a:rPr>
              <a:t>老人、儿童、吞咽障碍患者</a:t>
            </a:r>
            <a:r>
              <a:rPr lang="zh-CN" altLang="en-US" sz="1400" kern="0" dirty="0">
                <a:solidFill>
                  <a:srgbClr val="001965">
                    <a:alpha val="100000"/>
                  </a:srgbClr>
                </a:solidFill>
                <a:latin typeface="微软雅黑" panose="020B0503020204020204" pitchFamily="34" charset="-122"/>
                <a:ea typeface="微软雅黑" panose="020B0503020204020204" pitchFamily="34" charset="-122"/>
                <a:cs typeface="Microsoft YaHei"/>
              </a:rPr>
              <a:t>人群使用方便，依从性高；满足</a:t>
            </a:r>
            <a:r>
              <a:rPr lang="zh-CN" altLang="en-US" sz="1400" kern="0" dirty="0" smtClean="0">
                <a:solidFill>
                  <a:srgbClr val="001965">
                    <a:alpha val="100000"/>
                  </a:srgbClr>
                </a:solidFill>
                <a:latin typeface="微软雅黑" panose="020B0503020204020204" pitchFamily="34" charset="-122"/>
                <a:ea typeface="微软雅黑" panose="020B0503020204020204" pitchFamily="34" charset="-122"/>
                <a:cs typeface="Microsoft YaHei"/>
              </a:rPr>
              <a:t>鼻饲用药需求</a:t>
            </a:r>
            <a:r>
              <a:rPr lang="zh-CN" altLang="en-US" sz="1400" kern="0" dirty="0">
                <a:solidFill>
                  <a:srgbClr val="001965">
                    <a:alpha val="100000"/>
                  </a:srgbClr>
                </a:solidFill>
                <a:latin typeface="微软雅黑" panose="020B0503020204020204" pitchFamily="34" charset="-122"/>
                <a:ea typeface="微软雅黑" panose="020B0503020204020204" pitchFamily="34" charset="-122"/>
                <a:cs typeface="Microsoft YaHei"/>
              </a:rPr>
              <a:t>；</a:t>
            </a:r>
            <a:r>
              <a:rPr lang="zh-CN" altLang="en-US" sz="1400" kern="0" dirty="0" smtClean="0">
                <a:solidFill>
                  <a:srgbClr val="001965">
                    <a:alpha val="100000"/>
                  </a:srgbClr>
                </a:solidFill>
                <a:latin typeface="微软雅黑" panose="020B0503020204020204" pitchFamily="34" charset="-122"/>
                <a:ea typeface="微软雅黑" panose="020B0503020204020204" pitchFamily="34" charset="-122"/>
                <a:cs typeface="Microsoft YaHei"/>
              </a:rPr>
              <a:t>避免药物</a:t>
            </a:r>
            <a:r>
              <a:rPr lang="zh-CN" altLang="en-US" sz="1400" kern="0" dirty="0">
                <a:solidFill>
                  <a:srgbClr val="001965">
                    <a:alpha val="100000"/>
                  </a:srgbClr>
                </a:solidFill>
                <a:latin typeface="微软雅黑" panose="020B0503020204020204" pitchFamily="34" charset="-122"/>
                <a:ea typeface="微软雅黑" panose="020B0503020204020204" pitchFamily="34" charset="-122"/>
                <a:cs typeface="Microsoft YaHei"/>
              </a:rPr>
              <a:t>碾碎后可能的药代动力学</a:t>
            </a:r>
            <a:r>
              <a:rPr lang="zh-CN" altLang="en-US" sz="1400" kern="0" dirty="0" smtClean="0">
                <a:solidFill>
                  <a:srgbClr val="001965">
                    <a:alpha val="100000"/>
                  </a:srgbClr>
                </a:solidFill>
                <a:latin typeface="微软雅黑" panose="020B0503020204020204" pitchFamily="34" charset="-122"/>
                <a:ea typeface="微软雅黑" panose="020B0503020204020204" pitchFamily="34" charset="-122"/>
                <a:cs typeface="Microsoft YaHei"/>
              </a:rPr>
              <a:t>改变，临床应用更加广泛。</a:t>
            </a:r>
            <a:endParaRPr lang="zh-CN" altLang="en-US" sz="1400" dirty="0">
              <a:latin typeface="微软雅黑" panose="020B0503020204020204" pitchFamily="34" charset="-122"/>
              <a:ea typeface="微软雅黑" panose="020B0503020204020204" pitchFamily="34" charset="-122"/>
              <a:cs typeface="Microsoft YaHei"/>
            </a:endParaRPr>
          </a:p>
        </p:txBody>
      </p:sp>
      <p:sp>
        <p:nvSpPr>
          <p:cNvPr id="80" name="矩形 79"/>
          <p:cNvSpPr/>
          <p:nvPr/>
        </p:nvSpPr>
        <p:spPr>
          <a:xfrm>
            <a:off x="9314731" y="3107112"/>
            <a:ext cx="1685077" cy="372410"/>
          </a:xfrm>
          <a:prstGeom prst="rect">
            <a:avLst/>
          </a:prstGeom>
        </p:spPr>
        <p:txBody>
          <a:bodyPr wrap="none">
            <a:spAutoFit/>
          </a:bodyPr>
          <a:lstStyle/>
          <a:p>
            <a:pPr marL="12700" eaLnBrk="0">
              <a:lnSpc>
                <a:spcPct val="91000"/>
              </a:lnSpc>
              <a:spcBef>
                <a:spcPts val="2"/>
              </a:spcBef>
            </a:pPr>
            <a:r>
              <a:rPr lang="zh-CN" altLang="en-US" sz="2000" b="1" kern="0" dirty="0" smtClean="0">
                <a:solidFill>
                  <a:srgbClr val="C00000"/>
                </a:solidFill>
                <a:latin typeface="Microsoft YaHei"/>
                <a:ea typeface="Microsoft YaHei"/>
                <a:cs typeface="Microsoft YaHei"/>
              </a:rPr>
              <a:t>✅</a:t>
            </a:r>
            <a:r>
              <a:rPr lang="zh-CN" altLang="zh-CN" sz="1600" b="1" kern="0" dirty="0">
                <a:solidFill>
                  <a:srgbClr val="C00000"/>
                </a:solidFill>
                <a:latin typeface="Microsoft YaHei"/>
                <a:ea typeface="Microsoft YaHei"/>
                <a:cs typeface="Microsoft YaHei"/>
              </a:rPr>
              <a:t>精准调整</a:t>
            </a:r>
            <a:r>
              <a:rPr lang="zh-CN" altLang="zh-CN" sz="1600" b="1" kern="0" dirty="0" smtClean="0">
                <a:solidFill>
                  <a:srgbClr val="C00000"/>
                </a:solidFill>
                <a:latin typeface="Microsoft YaHei"/>
                <a:ea typeface="Microsoft YaHei"/>
                <a:cs typeface="Microsoft YaHei"/>
              </a:rPr>
              <a:t>剂量</a:t>
            </a:r>
            <a:endParaRPr lang="zh-CN" altLang="en-US" sz="1600" b="1" kern="0" dirty="0">
              <a:solidFill>
                <a:srgbClr val="C00000"/>
              </a:solidFill>
              <a:latin typeface="Microsoft YaHei"/>
              <a:ea typeface="Microsoft YaHei"/>
              <a:cs typeface="Microsoft YaHei"/>
            </a:endParaRPr>
          </a:p>
        </p:txBody>
      </p:sp>
      <p:sp>
        <p:nvSpPr>
          <p:cNvPr id="81" name="textbox 38"/>
          <p:cNvSpPr/>
          <p:nvPr/>
        </p:nvSpPr>
        <p:spPr>
          <a:xfrm>
            <a:off x="8883777" y="3650477"/>
            <a:ext cx="2546983" cy="604299"/>
          </a:xfrm>
          <a:prstGeom prst="rect">
            <a:avLst/>
          </a:prstGeom>
          <a:noFill/>
          <a:ln w="0" cap="flat">
            <a:noFill/>
            <a:prstDash val="solid"/>
            <a:miter lim="0"/>
          </a:ln>
        </p:spPr>
        <p:txBody>
          <a:bodyPr vert="horz" wrap="square" lIns="0" tIns="0" rIns="0" bIns="0"/>
          <a:lstStyle/>
          <a:p>
            <a:pPr algn="just" eaLnBrk="0">
              <a:lnSpc>
                <a:spcPct val="117000"/>
              </a:lnSpc>
            </a:pPr>
            <a:r>
              <a:rPr lang="zh-CN" altLang="en-US" sz="1400" kern="0" dirty="0">
                <a:solidFill>
                  <a:srgbClr val="001965">
                    <a:alpha val="100000"/>
                  </a:srgbClr>
                </a:solidFill>
                <a:latin typeface="微软雅黑" panose="020B0503020204020204" pitchFamily="34" charset="-122"/>
                <a:ea typeface="微软雅黑" panose="020B0503020204020204" pitchFamily="34" charset="-122"/>
                <a:cs typeface="Microsoft YaHei"/>
              </a:rPr>
              <a:t>准确量取使用，剂量大小易调节，易控制，避免分药不</a:t>
            </a:r>
            <a:r>
              <a:rPr lang="zh-CN" altLang="en-US" sz="1400" kern="0" dirty="0" smtClean="0">
                <a:solidFill>
                  <a:srgbClr val="001965">
                    <a:alpha val="100000"/>
                  </a:srgbClr>
                </a:solidFill>
                <a:latin typeface="微软雅黑" panose="020B0503020204020204" pitchFamily="34" charset="-122"/>
                <a:ea typeface="微软雅黑" panose="020B0503020204020204" pitchFamily="34" charset="-122"/>
                <a:cs typeface="Microsoft YaHei"/>
              </a:rPr>
              <a:t>均匀。</a:t>
            </a:r>
            <a:endParaRPr lang="zh-CN" altLang="en-US" sz="1400" dirty="0">
              <a:latin typeface="微软雅黑" panose="020B0503020204020204" pitchFamily="34" charset="-122"/>
              <a:ea typeface="微软雅黑" panose="020B0503020204020204" pitchFamily="34" charset="-122"/>
              <a:cs typeface="Microsoft YaHei"/>
            </a:endParaRPr>
          </a:p>
        </p:txBody>
      </p:sp>
      <p:sp>
        <p:nvSpPr>
          <p:cNvPr id="82" name="textbox 68"/>
          <p:cNvSpPr/>
          <p:nvPr/>
        </p:nvSpPr>
        <p:spPr>
          <a:xfrm>
            <a:off x="8819139" y="4299035"/>
            <a:ext cx="2710999" cy="372410"/>
          </a:xfrm>
          <a:prstGeom prst="rect">
            <a:avLst/>
          </a:prstGeom>
        </p:spPr>
        <p:txBody>
          <a:bodyPr wrap="none">
            <a:spAutoFit/>
          </a:bodyPr>
          <a:lstStyle/>
          <a:p>
            <a:pPr marL="12700" eaLnBrk="0">
              <a:lnSpc>
                <a:spcPct val="91000"/>
              </a:lnSpc>
              <a:spcBef>
                <a:spcPts val="2"/>
              </a:spcBef>
            </a:pPr>
            <a:r>
              <a:rPr lang="zh-CN" altLang="en-US" sz="2000" b="1" kern="0" dirty="0">
                <a:solidFill>
                  <a:srgbClr val="C00000"/>
                </a:solidFill>
                <a:latin typeface="Microsoft YaHei"/>
                <a:ea typeface="Microsoft YaHei"/>
                <a:cs typeface="Microsoft YaHei"/>
              </a:rPr>
              <a:t>✅</a:t>
            </a:r>
            <a:r>
              <a:rPr lang="zh-CN" altLang="en-US" sz="1600" b="1" kern="0" dirty="0">
                <a:solidFill>
                  <a:srgbClr val="C00000"/>
                </a:solidFill>
                <a:latin typeface="Microsoft YaHei"/>
                <a:ea typeface="Microsoft YaHei"/>
                <a:cs typeface="Microsoft YaHei"/>
              </a:rPr>
              <a:t>口服</a:t>
            </a:r>
            <a:r>
              <a:rPr lang="zh-CN" altLang="en-US" sz="1600" b="1" kern="0" dirty="0" smtClean="0">
                <a:solidFill>
                  <a:srgbClr val="C00000"/>
                </a:solidFill>
                <a:latin typeface="Microsoft YaHei"/>
                <a:ea typeface="Microsoft YaHei"/>
                <a:cs typeface="Microsoft YaHei"/>
              </a:rPr>
              <a:t>溶液剂，提高依从性</a:t>
            </a:r>
            <a:endParaRPr sz="1600" b="1" kern="0" dirty="0">
              <a:solidFill>
                <a:srgbClr val="C00000"/>
              </a:solidFill>
              <a:latin typeface="Microsoft YaHei"/>
              <a:ea typeface="Microsoft YaHei"/>
              <a:cs typeface="Microsoft YaHei"/>
            </a:endParaRPr>
          </a:p>
        </p:txBody>
      </p:sp>
      <p:sp>
        <p:nvSpPr>
          <p:cNvPr id="83" name="矩形 82"/>
          <p:cNvSpPr/>
          <p:nvPr/>
        </p:nvSpPr>
        <p:spPr>
          <a:xfrm>
            <a:off x="8837021" y="2232730"/>
            <a:ext cx="2663199" cy="848502"/>
          </a:xfrm>
          <a:prstGeom prst="rect">
            <a:avLst/>
          </a:prstGeom>
        </p:spPr>
        <p:txBody>
          <a:bodyPr wrap="square">
            <a:spAutoFit/>
          </a:bodyPr>
          <a:lstStyle/>
          <a:p>
            <a:pPr algn="just" eaLnBrk="0">
              <a:lnSpc>
                <a:spcPct val="117000"/>
              </a:lnSpc>
              <a:spcBef>
                <a:spcPts val="2"/>
              </a:spcBef>
            </a:pPr>
            <a:r>
              <a:rPr lang="zh-CN" altLang="en-US" sz="1400" kern="0" dirty="0">
                <a:solidFill>
                  <a:srgbClr val="001965">
                    <a:alpha val="100000"/>
                  </a:srgbClr>
                </a:solidFill>
                <a:latin typeface="微软雅黑" panose="020B0503020204020204" pitchFamily="34" charset="-122"/>
                <a:ea typeface="微软雅黑" panose="020B0503020204020204" pitchFamily="34" charset="-122"/>
                <a:cs typeface="Microsoft YaHei"/>
              </a:rPr>
              <a:t>口服</a:t>
            </a:r>
            <a:r>
              <a:rPr lang="zh-CN" altLang="en-US" sz="1400" kern="0" dirty="0" smtClean="0">
                <a:solidFill>
                  <a:srgbClr val="001965">
                    <a:alpha val="100000"/>
                  </a:srgbClr>
                </a:solidFill>
                <a:latin typeface="微软雅黑" panose="020B0503020204020204" pitchFamily="34" charset="-122"/>
                <a:ea typeface="微软雅黑" panose="020B0503020204020204" pitchFamily="34" charset="-122"/>
                <a:cs typeface="Microsoft YaHei"/>
              </a:rPr>
              <a:t>溶液剂流动性好，</a:t>
            </a:r>
            <a:r>
              <a:rPr lang="zh-CN" altLang="en-US" sz="1400" kern="0" dirty="0">
                <a:solidFill>
                  <a:srgbClr val="001965">
                    <a:alpha val="100000"/>
                  </a:srgbClr>
                </a:solidFill>
                <a:latin typeface="微软雅黑" panose="020B0503020204020204" pitchFamily="34" charset="-122"/>
                <a:ea typeface="微软雅黑" panose="020B0503020204020204" pitchFamily="34" charset="-122"/>
                <a:cs typeface="Microsoft YaHei"/>
              </a:rPr>
              <a:t>满足患者根据</a:t>
            </a:r>
            <a:r>
              <a:rPr lang="zh-CN" altLang="en-US" sz="1400" kern="0" dirty="0" smtClean="0">
                <a:solidFill>
                  <a:srgbClr val="001965">
                    <a:alpha val="100000"/>
                  </a:srgbClr>
                </a:solidFill>
                <a:latin typeface="微软雅黑" panose="020B0503020204020204" pitchFamily="34" charset="-122"/>
                <a:ea typeface="微软雅黑" panose="020B0503020204020204" pitchFamily="34" charset="-122"/>
                <a:cs typeface="Microsoft YaHei"/>
              </a:rPr>
              <a:t>临床</a:t>
            </a:r>
            <a:r>
              <a:rPr lang="zh-CN" altLang="en-US" sz="1400" kern="0" dirty="0">
                <a:solidFill>
                  <a:srgbClr val="001965">
                    <a:alpha val="100000"/>
                  </a:srgbClr>
                </a:solidFill>
                <a:latin typeface="微软雅黑" panose="020B0503020204020204" pitchFamily="34" charset="-122"/>
                <a:ea typeface="微软雅黑" panose="020B0503020204020204" pitchFamily="34" charset="-122"/>
                <a:cs typeface="Microsoft YaHei"/>
              </a:rPr>
              <a:t>治疗</a:t>
            </a:r>
            <a:r>
              <a:rPr lang="zh-CN" altLang="en-US" sz="1400" kern="0" dirty="0" smtClean="0">
                <a:solidFill>
                  <a:srgbClr val="001965">
                    <a:alpha val="100000"/>
                  </a:srgbClr>
                </a:solidFill>
                <a:latin typeface="微软雅黑" panose="020B0503020204020204" pitchFamily="34" charset="-122"/>
                <a:ea typeface="微软雅黑" panose="020B0503020204020204" pitchFamily="34" charset="-122"/>
                <a:cs typeface="Microsoft YaHei"/>
              </a:rPr>
              <a:t>情况进行大</a:t>
            </a:r>
            <a:r>
              <a:rPr lang="zh-CN" altLang="en-US" sz="1400" kern="0" dirty="0">
                <a:solidFill>
                  <a:srgbClr val="001965">
                    <a:alpha val="100000"/>
                  </a:srgbClr>
                </a:solidFill>
                <a:latin typeface="微软雅黑" panose="020B0503020204020204" pitchFamily="34" charset="-122"/>
                <a:ea typeface="微软雅黑" panose="020B0503020204020204" pitchFamily="34" charset="-122"/>
                <a:cs typeface="Microsoft YaHei"/>
              </a:rPr>
              <a:t>跨度、高</a:t>
            </a:r>
            <a:r>
              <a:rPr lang="zh-CN" altLang="en-US" sz="1400" kern="0" dirty="0" smtClean="0">
                <a:solidFill>
                  <a:srgbClr val="001965">
                    <a:alpha val="100000"/>
                  </a:srgbClr>
                </a:solidFill>
                <a:latin typeface="微软雅黑" panose="020B0503020204020204" pitchFamily="34" charset="-122"/>
                <a:ea typeface="微软雅黑" panose="020B0503020204020204" pitchFamily="34" charset="-122"/>
                <a:cs typeface="Microsoft YaHei"/>
              </a:rPr>
              <a:t>频率的剂量调整。</a:t>
            </a:r>
            <a:endParaRPr lang="zh-CN" altLang="en-US" sz="1400" kern="0" dirty="0">
              <a:solidFill>
                <a:srgbClr val="001965">
                  <a:alpha val="100000"/>
                </a:srgbClr>
              </a:solidFill>
              <a:latin typeface="微软雅黑" panose="020B0503020204020204" pitchFamily="34" charset="-122"/>
              <a:ea typeface="微软雅黑" panose="020B0503020204020204" pitchFamily="34" charset="-122"/>
              <a:cs typeface="Microsoft YaHei"/>
            </a:endParaRPr>
          </a:p>
        </p:txBody>
      </p:sp>
      <p:sp>
        <p:nvSpPr>
          <p:cNvPr id="84" name="textbox 68"/>
          <p:cNvSpPr/>
          <p:nvPr/>
        </p:nvSpPr>
        <p:spPr>
          <a:xfrm>
            <a:off x="5177433" y="3147021"/>
            <a:ext cx="1838965" cy="316369"/>
          </a:xfrm>
          <a:prstGeom prst="rect">
            <a:avLst/>
          </a:prstGeom>
        </p:spPr>
        <p:txBody>
          <a:bodyPr wrap="none">
            <a:spAutoFit/>
          </a:bodyPr>
          <a:lstStyle/>
          <a:p>
            <a:pPr marL="12700" eaLnBrk="0">
              <a:lnSpc>
                <a:spcPct val="91000"/>
              </a:lnSpc>
              <a:spcBef>
                <a:spcPts val="2"/>
              </a:spcBef>
            </a:pPr>
            <a:r>
              <a:rPr lang="zh-CN" altLang="en-US" sz="1600" b="1" kern="0" dirty="0">
                <a:solidFill>
                  <a:srgbClr val="C00000"/>
                </a:solidFill>
                <a:latin typeface="Microsoft YaHei"/>
                <a:ea typeface="Microsoft YaHei"/>
                <a:cs typeface="Microsoft YaHei"/>
              </a:rPr>
              <a:t>难以精</a:t>
            </a:r>
            <a:r>
              <a:rPr lang="zh-CN" altLang="en-US" sz="1600" b="1" kern="0" dirty="0" smtClean="0">
                <a:solidFill>
                  <a:srgbClr val="C00000"/>
                </a:solidFill>
                <a:latin typeface="Microsoft YaHei"/>
                <a:ea typeface="Microsoft YaHei"/>
                <a:cs typeface="Microsoft YaHei"/>
              </a:rPr>
              <a:t>准控制剂量</a:t>
            </a:r>
            <a:endParaRPr sz="1600" b="1" kern="0" dirty="0">
              <a:solidFill>
                <a:srgbClr val="C00000"/>
              </a:solidFill>
              <a:latin typeface="Microsoft YaHei"/>
              <a:ea typeface="Microsoft YaHei"/>
              <a:cs typeface="Microsoft YaHei"/>
            </a:endParaRPr>
          </a:p>
        </p:txBody>
      </p:sp>
      <p:sp>
        <p:nvSpPr>
          <p:cNvPr id="85" name="矩形 84"/>
          <p:cNvSpPr/>
          <p:nvPr/>
        </p:nvSpPr>
        <p:spPr>
          <a:xfrm>
            <a:off x="4862305" y="3503003"/>
            <a:ext cx="2615912" cy="980012"/>
          </a:xfrm>
          <a:prstGeom prst="rect">
            <a:avLst/>
          </a:prstGeom>
        </p:spPr>
        <p:txBody>
          <a:bodyPr wrap="square">
            <a:spAutoFit/>
          </a:bodyPr>
          <a:lstStyle/>
          <a:p>
            <a:pPr algn="just" eaLnBrk="0"/>
            <a:r>
              <a:rPr lang="zh-CN" altLang="en-US" sz="1400" kern="0" dirty="0" smtClean="0">
                <a:solidFill>
                  <a:srgbClr val="001965">
                    <a:alpha val="100000"/>
                  </a:srgbClr>
                </a:solidFill>
                <a:latin typeface="微软雅黑" panose="020B0503020204020204" pitchFamily="34" charset="-122"/>
                <a:ea typeface="微软雅黑" panose="020B0503020204020204" pitchFamily="34" charset="-122"/>
                <a:cs typeface="Microsoft YaHei"/>
              </a:rPr>
              <a:t>固体制剂不易拆分，可能</a:t>
            </a:r>
            <a:r>
              <a:rPr lang="zh-CN" altLang="en-US" sz="1400" kern="0" dirty="0">
                <a:solidFill>
                  <a:srgbClr val="001965">
                    <a:alpha val="100000"/>
                  </a:srgbClr>
                </a:solidFill>
                <a:latin typeface="微软雅黑" panose="020B0503020204020204" pitchFamily="34" charset="-122"/>
                <a:ea typeface="微软雅黑" panose="020B0503020204020204" pitchFamily="34" charset="-122"/>
                <a:cs typeface="Microsoft YaHei"/>
              </a:rPr>
              <a:t>会出现药物剂量不足无法有效控制痉挛，或剂量过大导致不良反应增加的</a:t>
            </a:r>
            <a:r>
              <a:rPr lang="zh-CN" altLang="en-US" sz="1400" kern="0" dirty="0" smtClean="0">
                <a:solidFill>
                  <a:srgbClr val="001965">
                    <a:alpha val="100000"/>
                  </a:srgbClr>
                </a:solidFill>
                <a:latin typeface="微软雅黑" panose="020B0503020204020204" pitchFamily="34" charset="-122"/>
                <a:ea typeface="微软雅黑" panose="020B0503020204020204" pitchFamily="34" charset="-122"/>
                <a:cs typeface="Microsoft YaHei"/>
              </a:rPr>
              <a:t>情况。</a:t>
            </a:r>
            <a:endParaRPr lang="zh-CN" altLang="en-US" sz="1400" kern="0" dirty="0">
              <a:solidFill>
                <a:srgbClr val="001965">
                  <a:alpha val="100000"/>
                </a:srgbClr>
              </a:solidFill>
              <a:latin typeface="微软雅黑" panose="020B0503020204020204" pitchFamily="34" charset="-122"/>
              <a:ea typeface="微软雅黑" panose="020B0503020204020204" pitchFamily="34" charset="-122"/>
              <a:cs typeface="Microsoft YaHei"/>
            </a:endParaRPr>
          </a:p>
        </p:txBody>
      </p:sp>
    </p:spTree>
    <p:extLst>
      <p:ext uri="{BB962C8B-B14F-4D97-AF65-F5344CB8AC3E}">
        <p14:creationId xmlns:p14="http://schemas.microsoft.com/office/powerpoint/2010/main" val="185528400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9" name="图片 28"/>
          <p:cNvPicPr>
            <a:picLocks noChangeAspect="1"/>
          </p:cNvPicPr>
          <p:nvPr/>
        </p:nvPicPr>
        <p:blipFill>
          <a:blip r:embed="rId3"/>
          <a:stretch>
            <a:fillRect/>
          </a:stretch>
        </p:blipFill>
        <p:spPr>
          <a:xfrm>
            <a:off x="1542779" y="360987"/>
            <a:ext cx="7358847" cy="396000"/>
          </a:xfrm>
          <a:prstGeom prst="rect">
            <a:avLst/>
          </a:prstGeom>
        </p:spPr>
      </p:pic>
      <p:sp>
        <p:nvSpPr>
          <p:cNvPr id="4" name="矩形 3"/>
          <p:cNvSpPr/>
          <p:nvPr/>
        </p:nvSpPr>
        <p:spPr>
          <a:xfrm>
            <a:off x="1320890" y="352284"/>
            <a:ext cx="6781472" cy="461665"/>
          </a:xfrm>
          <a:prstGeom prst="rect">
            <a:avLst/>
          </a:prstGeom>
        </p:spPr>
        <p:txBody>
          <a:bodyPr wrap="square">
            <a:spAutoFit/>
          </a:bodyPr>
          <a:lstStyle/>
          <a:p>
            <a:r>
              <a:rPr lang="zh-CN" altLang="en-US" sz="2400" b="1" dirty="0" smtClean="0">
                <a:solidFill>
                  <a:schemeClr val="bg1"/>
                </a:solidFill>
                <a:latin typeface="微软雅黑" panose="020B0503020204020204" pitchFamily="34" charset="-122"/>
                <a:ea typeface="微软雅黑" panose="020B0503020204020204" pitchFamily="34" charset="-122"/>
              </a:rPr>
              <a:t>（二）安全性    </a:t>
            </a:r>
            <a:r>
              <a:rPr lang="zh-CN" altLang="en-US" sz="2000" b="1" dirty="0" smtClean="0">
                <a:solidFill>
                  <a:schemeClr val="bg1"/>
                </a:solidFill>
                <a:latin typeface="微软雅黑" panose="020B0503020204020204" pitchFamily="34" charset="-122"/>
                <a:ea typeface="微软雅黑" panose="020B0503020204020204" pitchFamily="34" charset="-122"/>
              </a:rPr>
              <a:t>不良反应少，无安全性警告</a:t>
            </a:r>
            <a:endParaRPr lang="zh-CN" altLang="en-US" sz="2000" dirty="0">
              <a:solidFill>
                <a:schemeClr val="bg1"/>
              </a:solidFill>
            </a:endParaRPr>
          </a:p>
        </p:txBody>
      </p:sp>
      <p:sp>
        <p:nvSpPr>
          <p:cNvPr id="14" name="Rectangle 43">
            <a:extLst>
              <a:ext uri="{FF2B5EF4-FFF2-40B4-BE49-F238E27FC236}">
                <a16:creationId xmlns:a16="http://schemas.microsoft.com/office/drawing/2014/main" xmlns="" id="{64CB9C3F-899E-BF21-0E8D-EF3FA5C8BDFD}"/>
              </a:ext>
            </a:extLst>
          </p:cNvPr>
          <p:cNvSpPr>
            <a:spLocks/>
          </p:cNvSpPr>
          <p:nvPr/>
        </p:nvSpPr>
        <p:spPr bwMode="auto">
          <a:xfrm>
            <a:off x="1746249" y="4655482"/>
            <a:ext cx="10140950" cy="1774720"/>
          </a:xfrm>
          <a:prstGeom prst="rect">
            <a:avLst/>
          </a:prstGeom>
          <a:solidFill>
            <a:sysClr val="window" lastClr="FFFFFF"/>
          </a:solidFill>
          <a:ln w="9525" cap="flat" cmpd="sng" algn="ctr">
            <a:noFill/>
            <a:prstDash val="solid"/>
            <a:round/>
            <a:headEnd type="none" w="med" len="med"/>
            <a:tailEnd type="none" w="med" len="med"/>
          </a:ln>
          <a:effectLst>
            <a:glow rad="63500">
              <a:srgbClr val="3DA09F">
                <a:alpha val="40000"/>
              </a:srgbClr>
            </a:glow>
            <a:outerShdw blurRad="190500" dist="63500" algn="ctr" rotWithShape="0">
              <a:srgbClr val="2A7DC1">
                <a:alpha val="18000"/>
              </a:srgbClr>
            </a:outerShdw>
          </a:effectLst>
        </p:spPr>
        <p:txBody>
          <a:bodyPr vert="horz" wrap="square" lIns="91440" tIns="45720" rIns="91440" bIns="45720" numCol="1" rtlCol="0" anchor="ctr" anchorCtr="0" compatLnSpc="1">
            <a:prstTxWarp prst="textNoShape">
              <a:avLst/>
            </a:prstTxWarp>
            <a:noAutofit/>
          </a:bodyPr>
          <a:lstStyle/>
          <a:p>
            <a:pPr marL="166688" marR="0" lvl="0" indent="-166688" algn="ctr" defTabSz="914400" rtl="0" eaLnBrk="1" fontAlgn="base" latinLnBrk="0" hangingPunct="1">
              <a:lnSpc>
                <a:spcPct val="100000"/>
              </a:lnSpc>
              <a:spcBef>
                <a:spcPct val="50000"/>
              </a:spcBef>
              <a:spcAft>
                <a:spcPct val="0"/>
              </a:spcAft>
              <a:buClr>
                <a:prstClr val="black"/>
              </a:buClr>
              <a:buSzTx/>
              <a:buFontTx/>
              <a:buNone/>
              <a:tabLst/>
              <a:defRPr/>
            </a:pPr>
            <a:endParaRPr kumimoji="0" lang="en-US" altLang="zh-CN" sz="1800" b="0" i="0" u="none" strike="noStrike" kern="0" cap="none" spc="0" normalizeH="0" baseline="0" noProof="0" dirty="0">
              <a:ln>
                <a:noFill/>
              </a:ln>
              <a:solidFill>
                <a:prstClr val="black"/>
              </a:solidFill>
              <a:effectLst/>
              <a:uLnTx/>
              <a:uFillTx/>
              <a:latin typeface="微软雅黑" panose="020B0503020204020204" pitchFamily="34" charset="-122"/>
              <a:ea typeface="微软雅黑"/>
              <a:cs typeface="+mn-cs"/>
            </a:endParaRPr>
          </a:p>
        </p:txBody>
      </p:sp>
      <p:sp>
        <p:nvSpPr>
          <p:cNvPr id="15" name="Rectangle 43">
            <a:extLst>
              <a:ext uri="{FF2B5EF4-FFF2-40B4-BE49-F238E27FC236}">
                <a16:creationId xmlns:a16="http://schemas.microsoft.com/office/drawing/2014/main" xmlns="" id="{0FFBA51C-26CA-3F91-120B-6339FAF23278}"/>
              </a:ext>
            </a:extLst>
          </p:cNvPr>
          <p:cNvSpPr>
            <a:spLocks/>
          </p:cNvSpPr>
          <p:nvPr/>
        </p:nvSpPr>
        <p:spPr bwMode="auto">
          <a:xfrm>
            <a:off x="1764180" y="1207831"/>
            <a:ext cx="10140950" cy="1494000"/>
          </a:xfrm>
          <a:prstGeom prst="rect">
            <a:avLst/>
          </a:prstGeom>
          <a:solidFill>
            <a:sysClr val="window" lastClr="FFFFFF"/>
          </a:solidFill>
          <a:ln w="9525" cap="flat" cmpd="sng" algn="ctr">
            <a:noFill/>
            <a:prstDash val="solid"/>
            <a:round/>
            <a:headEnd type="none" w="med" len="med"/>
            <a:tailEnd type="none" w="med" len="med"/>
          </a:ln>
          <a:effectLst>
            <a:glow rad="63500">
              <a:srgbClr val="3DA09F">
                <a:alpha val="40000"/>
              </a:srgbClr>
            </a:glow>
            <a:outerShdw blurRad="190500" dist="63500" algn="ctr" rotWithShape="0">
              <a:srgbClr val="2A7DC1">
                <a:alpha val="18000"/>
              </a:srgbClr>
            </a:outerShdw>
          </a:effectLst>
        </p:spPr>
        <p:txBody>
          <a:bodyPr vert="horz" wrap="square" lIns="91440" tIns="45720" rIns="91440" bIns="45720" numCol="1" rtlCol="0" anchor="ctr" anchorCtr="0" compatLnSpc="1">
            <a:prstTxWarp prst="textNoShape">
              <a:avLst/>
            </a:prstTxWarp>
            <a:noAutofit/>
          </a:bodyPr>
          <a:lstStyle/>
          <a:p>
            <a:pPr marL="166688" marR="0" lvl="0" indent="-166688" algn="ctr" defTabSz="914400" rtl="0" eaLnBrk="1" fontAlgn="base" latinLnBrk="0" hangingPunct="1">
              <a:lnSpc>
                <a:spcPct val="100000"/>
              </a:lnSpc>
              <a:spcBef>
                <a:spcPct val="50000"/>
              </a:spcBef>
              <a:spcAft>
                <a:spcPct val="0"/>
              </a:spcAft>
              <a:buClr>
                <a:prstClr val="black"/>
              </a:buClr>
              <a:buSzTx/>
              <a:buFontTx/>
              <a:buNone/>
              <a:tabLst/>
              <a:defRPr/>
            </a:pPr>
            <a:endParaRPr kumimoji="0" lang="en-US" altLang="zh-CN" sz="1800" b="0" i="0" u="none" strike="noStrike" kern="0" cap="none" spc="0" normalizeH="0" baseline="0" noProof="0" dirty="0">
              <a:ln>
                <a:noFill/>
              </a:ln>
              <a:solidFill>
                <a:prstClr val="black"/>
              </a:solidFill>
              <a:effectLst/>
              <a:uLnTx/>
              <a:uFillTx/>
              <a:latin typeface="微软雅黑" panose="020B0503020204020204" pitchFamily="34" charset="-122"/>
              <a:ea typeface="微软雅黑"/>
              <a:cs typeface="+mn-cs"/>
            </a:endParaRPr>
          </a:p>
        </p:txBody>
      </p:sp>
      <p:sp>
        <p:nvSpPr>
          <p:cNvPr id="16" name="文本框 15">
            <a:extLst>
              <a:ext uri="{FF2B5EF4-FFF2-40B4-BE49-F238E27FC236}">
                <a16:creationId xmlns:a16="http://schemas.microsoft.com/office/drawing/2014/main" xmlns="" id="{7F5B9DB0-41A2-469C-AC77-127B4B2EA9F6}"/>
              </a:ext>
            </a:extLst>
          </p:cNvPr>
          <p:cNvSpPr txBox="1"/>
          <p:nvPr/>
        </p:nvSpPr>
        <p:spPr>
          <a:xfrm>
            <a:off x="2542427" y="4683507"/>
            <a:ext cx="9212086" cy="1754326"/>
          </a:xfrm>
          <a:prstGeom prst="rect">
            <a:avLst/>
          </a:prstGeom>
          <a:noFill/>
        </p:spPr>
        <p:txBody>
          <a:bodyPr wrap="square" rtlCol="0">
            <a:spAutoFit/>
          </a:bodyPr>
          <a:lstStyle/>
          <a:p>
            <a:pPr marL="285750" indent="-285750" algn="just">
              <a:lnSpc>
                <a:spcPct val="120000"/>
              </a:lnSpc>
              <a:buFont typeface="Wingdings" panose="05000000000000000000" pitchFamily="2" charset="2"/>
              <a:buChar char="u"/>
            </a:pPr>
            <a:r>
              <a:rPr lang="zh-CN" altLang="en-US" dirty="0" smtClean="0">
                <a:solidFill>
                  <a:srgbClr val="002060"/>
                </a:solidFill>
                <a:latin typeface="微软雅黑" panose="020B0503020204020204" pitchFamily="34" charset="-122"/>
                <a:ea typeface="微软雅黑" panose="020B0503020204020204" pitchFamily="34" charset="-122"/>
                <a:sym typeface="+mn-ea"/>
              </a:rPr>
              <a:t>替</a:t>
            </a:r>
            <a:r>
              <a:rPr lang="zh-CN" altLang="en-US" dirty="0">
                <a:solidFill>
                  <a:srgbClr val="002060"/>
                </a:solidFill>
                <a:latin typeface="微软雅黑" panose="020B0503020204020204" pitchFamily="34" charset="-122"/>
                <a:ea typeface="微软雅黑" panose="020B0503020204020204" pitchFamily="34" charset="-122"/>
                <a:sym typeface="+mn-ea"/>
              </a:rPr>
              <a:t>扎尼定联合非甾体抗炎药治疗能</a:t>
            </a:r>
            <a:r>
              <a:rPr lang="zh-CN" altLang="en-US" b="1" dirty="0">
                <a:solidFill>
                  <a:srgbClr val="C00000"/>
                </a:solidFill>
                <a:latin typeface="微软雅黑" panose="020B0503020204020204" pitchFamily="34" charset="-122"/>
                <a:ea typeface="微软雅黑" panose="020B0503020204020204" pitchFamily="34" charset="-122"/>
                <a:sym typeface="+mn-ea"/>
              </a:rPr>
              <a:t>减少</a:t>
            </a:r>
            <a:r>
              <a:rPr lang="zh-CN" altLang="en-US" dirty="0">
                <a:solidFill>
                  <a:srgbClr val="002060"/>
                </a:solidFill>
                <a:latin typeface="微软雅黑" panose="020B0503020204020204" pitchFamily="34" charset="-122"/>
                <a:ea typeface="微软雅黑" panose="020B0503020204020204" pitchFamily="34" charset="-122"/>
                <a:sym typeface="+mn-ea"/>
              </a:rPr>
              <a:t>单用非甾体抗炎药所引起的</a:t>
            </a:r>
            <a:r>
              <a:rPr lang="zh-CN" altLang="en-US" b="1" dirty="0">
                <a:solidFill>
                  <a:srgbClr val="C00000"/>
                </a:solidFill>
                <a:latin typeface="微软雅黑" panose="020B0503020204020204" pitchFamily="34" charset="-122"/>
                <a:ea typeface="微软雅黑" panose="020B0503020204020204" pitchFamily="34" charset="-122"/>
                <a:sym typeface="+mn-ea"/>
              </a:rPr>
              <a:t>胃肠道不良反应</a:t>
            </a:r>
            <a:r>
              <a:rPr lang="zh-CN" altLang="en-US" dirty="0" smtClean="0">
                <a:solidFill>
                  <a:srgbClr val="002060"/>
                </a:solidFill>
                <a:latin typeface="微软雅黑" panose="020B0503020204020204" pitchFamily="34" charset="-122"/>
                <a:ea typeface="微软雅黑" panose="020B0503020204020204" pitchFamily="34" charset="-122"/>
                <a:sym typeface="+mn-ea"/>
              </a:rPr>
              <a:t>。</a:t>
            </a:r>
            <a:r>
              <a:rPr lang="zh-CN" altLang="en-US" kern="0" dirty="0">
                <a:solidFill>
                  <a:srgbClr val="001965">
                    <a:alpha val="100000"/>
                  </a:srgbClr>
                </a:solidFill>
                <a:latin typeface="微软雅黑" panose="020B0503020204020204" pitchFamily="34" charset="-122"/>
                <a:ea typeface="微软雅黑" panose="020B0503020204020204" pitchFamily="34" charset="-122"/>
                <a:cs typeface="Microsoft YaHei"/>
              </a:rPr>
              <a:t>替扎尼定</a:t>
            </a:r>
            <a:r>
              <a:rPr lang="zh-CN" altLang="en-US" kern="0" dirty="0" smtClean="0">
                <a:solidFill>
                  <a:srgbClr val="001965">
                    <a:alpha val="100000"/>
                  </a:srgbClr>
                </a:solidFill>
                <a:latin typeface="微软雅黑" panose="020B0503020204020204" pitchFamily="34" charset="-122"/>
                <a:ea typeface="微软雅黑" panose="020B0503020204020204" pitchFamily="34" charset="-122"/>
                <a:cs typeface="Microsoft YaHei"/>
              </a:rPr>
              <a:t>不会</a:t>
            </a:r>
            <a:r>
              <a:rPr lang="zh-CN" altLang="en-US" kern="0" dirty="0">
                <a:solidFill>
                  <a:srgbClr val="001965">
                    <a:alpha val="100000"/>
                  </a:srgbClr>
                </a:solidFill>
                <a:latin typeface="微软雅黑" panose="020B0503020204020204" pitchFamily="34" charset="-122"/>
                <a:ea typeface="微软雅黑" panose="020B0503020204020204" pitchFamily="34" charset="-122"/>
                <a:cs typeface="Microsoft YaHei"/>
              </a:rPr>
              <a:t>引起</a:t>
            </a:r>
            <a:r>
              <a:rPr lang="zh-CN" altLang="en-US" kern="0" dirty="0" smtClean="0">
                <a:solidFill>
                  <a:srgbClr val="001965">
                    <a:alpha val="100000"/>
                  </a:srgbClr>
                </a:solidFill>
                <a:latin typeface="微软雅黑" panose="020B0503020204020204" pitchFamily="34" charset="-122"/>
                <a:ea typeface="微软雅黑" panose="020B0503020204020204" pitchFamily="34" charset="-122"/>
                <a:cs typeface="Microsoft YaHei"/>
              </a:rPr>
              <a:t>肌无力</a:t>
            </a:r>
            <a:r>
              <a:rPr lang="zh-CN" altLang="en-US" kern="0" dirty="0">
                <a:solidFill>
                  <a:srgbClr val="001965">
                    <a:alpha val="100000"/>
                  </a:srgbClr>
                </a:solidFill>
                <a:latin typeface="微软雅黑" panose="020B0503020204020204" pitchFamily="34" charset="-122"/>
                <a:ea typeface="微软雅黑" panose="020B0503020204020204" pitchFamily="34" charset="-122"/>
                <a:cs typeface="Microsoft YaHei"/>
              </a:rPr>
              <a:t>，不良反应</a:t>
            </a:r>
            <a:r>
              <a:rPr lang="zh-CN" altLang="en-US" kern="0" dirty="0" smtClean="0">
                <a:solidFill>
                  <a:srgbClr val="001965">
                    <a:alpha val="100000"/>
                  </a:srgbClr>
                </a:solidFill>
                <a:latin typeface="微软雅黑" panose="020B0503020204020204" pitchFamily="34" charset="-122"/>
                <a:ea typeface="微软雅黑" panose="020B0503020204020204" pitchFamily="34" charset="-122"/>
                <a:cs typeface="Microsoft YaHei"/>
              </a:rPr>
              <a:t>少，</a:t>
            </a:r>
            <a:r>
              <a:rPr lang="zh-CN" altLang="en-US" b="1" dirty="0">
                <a:solidFill>
                  <a:srgbClr val="C00000"/>
                </a:solidFill>
                <a:latin typeface="微软雅黑" panose="020B0503020204020204" pitchFamily="34" charset="-122"/>
                <a:ea typeface="微软雅黑" panose="020B0503020204020204" pitchFamily="34" charset="-122"/>
              </a:rPr>
              <a:t>整体耐受性优于口服巴氯芬和地西泮</a:t>
            </a:r>
            <a:r>
              <a:rPr lang="zh-CN" altLang="en-US" kern="0" dirty="0">
                <a:solidFill>
                  <a:srgbClr val="001965">
                    <a:alpha val="100000"/>
                  </a:srgbClr>
                </a:solidFill>
                <a:latin typeface="微软雅黑" panose="020B0503020204020204" pitchFamily="34" charset="-122"/>
                <a:ea typeface="微软雅黑" panose="020B0503020204020204" pitchFamily="34" charset="-122"/>
                <a:cs typeface="Microsoft YaHei"/>
              </a:rPr>
              <a:t>。</a:t>
            </a:r>
            <a:endParaRPr lang="en-US" altLang="zh-CN" kern="0" dirty="0">
              <a:solidFill>
                <a:srgbClr val="001965">
                  <a:alpha val="100000"/>
                </a:srgbClr>
              </a:solidFill>
              <a:latin typeface="微软雅黑" panose="020B0503020204020204" pitchFamily="34" charset="-122"/>
              <a:ea typeface="微软雅黑" panose="020B0503020204020204" pitchFamily="34" charset="-122"/>
              <a:cs typeface="Microsoft YaHei"/>
            </a:endParaRPr>
          </a:p>
          <a:p>
            <a:pPr marL="285750" lvl="0" indent="-285750" algn="just">
              <a:lnSpc>
                <a:spcPct val="120000"/>
              </a:lnSpc>
              <a:buFont typeface="Wingdings" panose="05000000000000000000" pitchFamily="2" charset="2"/>
              <a:buChar char="u"/>
            </a:pPr>
            <a:r>
              <a:rPr lang="zh-CN" altLang="en-US" dirty="0" smtClean="0">
                <a:solidFill>
                  <a:srgbClr val="002060"/>
                </a:solidFill>
                <a:latin typeface="微软雅黑" panose="020B0503020204020204" pitchFamily="34" charset="-122"/>
                <a:ea typeface="微软雅黑" panose="020B0503020204020204" pitchFamily="34" charset="-122"/>
                <a:sym typeface="+mn-ea"/>
              </a:rPr>
              <a:t>通过</a:t>
            </a:r>
            <a:r>
              <a:rPr lang="zh-CN" altLang="en-US" dirty="0">
                <a:solidFill>
                  <a:srgbClr val="002060"/>
                </a:solidFill>
                <a:latin typeface="微软雅黑" panose="020B0503020204020204" pitchFamily="34" charset="-122"/>
                <a:ea typeface="微软雅黑" panose="020B0503020204020204" pitchFamily="34" charset="-122"/>
                <a:sym typeface="+mn-ea"/>
              </a:rPr>
              <a:t>降低药物剂量或减慢递增药量的速度可减少或减轻替扎尼定的</a:t>
            </a:r>
            <a:r>
              <a:rPr lang="zh-CN" altLang="en-US" dirty="0" smtClean="0">
                <a:solidFill>
                  <a:srgbClr val="002060"/>
                </a:solidFill>
                <a:latin typeface="微软雅黑" panose="020B0503020204020204" pitchFamily="34" charset="-122"/>
                <a:ea typeface="微软雅黑" panose="020B0503020204020204" pitchFamily="34" charset="-122"/>
                <a:sym typeface="+mn-ea"/>
              </a:rPr>
              <a:t>不良反应</a:t>
            </a:r>
            <a:r>
              <a:rPr lang="en-US" altLang="zh-CN" baseline="30000" dirty="0" smtClean="0">
                <a:solidFill>
                  <a:srgbClr val="002060"/>
                </a:solidFill>
                <a:latin typeface="微软雅黑" panose="020B0503020204020204" pitchFamily="34" charset="-122"/>
                <a:ea typeface="微软雅黑" panose="020B0503020204020204" pitchFamily="34" charset="-122"/>
                <a:sym typeface="+mn-ea"/>
              </a:rPr>
              <a:t>[1]</a:t>
            </a:r>
            <a:r>
              <a:rPr lang="zh-CN" altLang="en-US" dirty="0" smtClean="0">
                <a:solidFill>
                  <a:srgbClr val="002060"/>
                </a:solidFill>
                <a:latin typeface="微软雅黑" panose="020B0503020204020204" pitchFamily="34" charset="-122"/>
                <a:ea typeface="微软雅黑" panose="020B0503020204020204" pitchFamily="34" charset="-122"/>
                <a:sym typeface="+mn-ea"/>
              </a:rPr>
              <a:t>。</a:t>
            </a:r>
            <a:r>
              <a:rPr lang="zh-CN" altLang="en-US" dirty="0">
                <a:solidFill>
                  <a:srgbClr val="002060"/>
                </a:solidFill>
                <a:latin typeface="微软雅黑" panose="020B0503020204020204" pitchFamily="34" charset="-122"/>
                <a:ea typeface="微软雅黑" panose="020B0503020204020204" pitchFamily="34" charset="-122"/>
                <a:sym typeface="+mn-ea"/>
              </a:rPr>
              <a:t>相比片剂，口服溶液剂型便于剂量滴定，满足临床根据患者体重、病情、治疗</a:t>
            </a:r>
            <a:r>
              <a:rPr lang="zh-CN" altLang="en-US" dirty="0" smtClean="0">
                <a:solidFill>
                  <a:srgbClr val="002060"/>
                </a:solidFill>
                <a:latin typeface="微软雅黑" panose="020B0503020204020204" pitchFamily="34" charset="-122"/>
                <a:ea typeface="微软雅黑" panose="020B0503020204020204" pitchFamily="34" charset="-122"/>
                <a:sym typeface="+mn-ea"/>
              </a:rPr>
              <a:t>效果</a:t>
            </a:r>
            <a:r>
              <a:rPr lang="zh-CN" altLang="en-US" b="1" dirty="0">
                <a:solidFill>
                  <a:srgbClr val="C00000"/>
                </a:solidFill>
                <a:latin typeface="微软雅黑" panose="020B0503020204020204" pitchFamily="34" charset="-122"/>
                <a:ea typeface="微软雅黑" panose="020B0503020204020204" pitchFamily="34" charset="-122"/>
              </a:rPr>
              <a:t>进行大跨度、高频率的</a:t>
            </a:r>
            <a:r>
              <a:rPr lang="zh-CN" altLang="en-US" b="1" dirty="0" smtClean="0">
                <a:solidFill>
                  <a:srgbClr val="C00000"/>
                </a:solidFill>
                <a:latin typeface="微软雅黑" panose="020B0503020204020204" pitchFamily="34" charset="-122"/>
                <a:ea typeface="微软雅黑" panose="020B0503020204020204" pitchFamily="34" charset="-122"/>
              </a:rPr>
              <a:t>剂量调整；满足</a:t>
            </a:r>
            <a:r>
              <a:rPr lang="zh-CN" altLang="en-US" b="1" dirty="0">
                <a:solidFill>
                  <a:srgbClr val="C00000"/>
                </a:solidFill>
                <a:latin typeface="微软雅黑" panose="020B0503020204020204" pitchFamily="34" charset="-122"/>
                <a:ea typeface="微软雅黑" panose="020B0503020204020204" pitchFamily="34" charset="-122"/>
              </a:rPr>
              <a:t>鼻饲用药</a:t>
            </a:r>
            <a:r>
              <a:rPr lang="zh-CN" altLang="en-US" b="1" dirty="0" smtClean="0">
                <a:solidFill>
                  <a:srgbClr val="C00000"/>
                </a:solidFill>
                <a:latin typeface="微软雅黑" panose="020B0503020204020204" pitchFamily="34" charset="-122"/>
                <a:ea typeface="微软雅黑" panose="020B0503020204020204" pitchFamily="34" charset="-122"/>
              </a:rPr>
              <a:t>需求</a:t>
            </a:r>
            <a:r>
              <a:rPr lang="zh-CN" altLang="en-US" dirty="0" smtClean="0">
                <a:solidFill>
                  <a:srgbClr val="002060"/>
                </a:solidFill>
                <a:latin typeface="微软雅黑" panose="020B0503020204020204" pitchFamily="34" charset="-122"/>
                <a:ea typeface="微软雅黑" panose="020B0503020204020204" pitchFamily="34" charset="-122"/>
                <a:sym typeface="+mn-ea"/>
              </a:rPr>
              <a:t>。 </a:t>
            </a:r>
            <a:endParaRPr lang="zh-CN" altLang="en-US" b="1" dirty="0">
              <a:solidFill>
                <a:srgbClr val="C00000"/>
              </a:solidFill>
              <a:latin typeface="微软雅黑" panose="020B0503020204020204" pitchFamily="34" charset="-122"/>
              <a:ea typeface="微软雅黑" panose="020B0503020204020204" pitchFamily="34" charset="-122"/>
              <a:sym typeface="+mn-ea"/>
            </a:endParaRPr>
          </a:p>
        </p:txBody>
      </p:sp>
      <p:grpSp>
        <p:nvGrpSpPr>
          <p:cNvPr id="17" name="组合 16">
            <a:extLst>
              <a:ext uri="{FF2B5EF4-FFF2-40B4-BE49-F238E27FC236}">
                <a16:creationId xmlns:a16="http://schemas.microsoft.com/office/drawing/2014/main" xmlns="" id="{469D64E9-FF40-BCEB-A321-EB0320611E99}"/>
              </a:ext>
            </a:extLst>
          </p:cNvPr>
          <p:cNvGrpSpPr/>
          <p:nvPr/>
        </p:nvGrpSpPr>
        <p:grpSpPr>
          <a:xfrm>
            <a:off x="268795" y="1158991"/>
            <a:ext cx="2106852" cy="1550263"/>
            <a:chOff x="3015534" y="1084394"/>
            <a:chExt cx="3132289" cy="1950824"/>
          </a:xfrm>
        </p:grpSpPr>
        <p:sp>
          <p:nvSpPr>
            <p:cNvPr id="18" name="矩形: 圆角 6">
              <a:extLst>
                <a:ext uri="{FF2B5EF4-FFF2-40B4-BE49-F238E27FC236}">
                  <a16:creationId xmlns:a16="http://schemas.microsoft.com/office/drawing/2014/main" xmlns="" id="{2ED98E30-F067-A2E5-AA78-9559F2CAEE1B}"/>
                </a:ext>
              </a:extLst>
            </p:cNvPr>
            <p:cNvSpPr/>
            <p:nvPr/>
          </p:nvSpPr>
          <p:spPr>
            <a:xfrm>
              <a:off x="3015534" y="1084394"/>
              <a:ext cx="3132289" cy="1950824"/>
            </a:xfrm>
            <a:prstGeom prst="roundRect">
              <a:avLst/>
            </a:prstGeom>
            <a:solidFill>
              <a:srgbClr val="2A7DC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19" name="文本框 18">
              <a:extLst>
                <a:ext uri="{FF2B5EF4-FFF2-40B4-BE49-F238E27FC236}">
                  <a16:creationId xmlns:a16="http://schemas.microsoft.com/office/drawing/2014/main" xmlns="" id="{2F06C11C-FDF7-17C7-335C-32DA38377A5E}"/>
                </a:ext>
              </a:extLst>
            </p:cNvPr>
            <p:cNvSpPr txBox="1"/>
            <p:nvPr/>
          </p:nvSpPr>
          <p:spPr>
            <a:xfrm>
              <a:off x="3064886" y="1579946"/>
              <a:ext cx="3029628" cy="890791"/>
            </a:xfrm>
            <a:prstGeom prst="rect">
              <a:avLst/>
            </a:prstGeom>
            <a:solidFill>
              <a:srgbClr val="2A7DC1"/>
            </a:solidFill>
            <a:ln>
              <a:noFill/>
            </a:ln>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CN" altLang="en-US" sz="2000" b="1" i="0" u="none" strike="noStrike" kern="1200" cap="none" spc="0" normalizeH="0" baseline="0" noProof="0" dirty="0">
                  <a:ln>
                    <a:noFill/>
                  </a:ln>
                  <a:solidFill>
                    <a:schemeClr val="bg1"/>
                  </a:solidFill>
                  <a:effectLst/>
                  <a:uLnTx/>
                  <a:uFillTx/>
                  <a:latin typeface="微软雅黑" panose="020B0503020204020204" pitchFamily="34" charset="-122"/>
                  <a:ea typeface="微软雅黑" panose="020B0503020204020204" pitchFamily="34" charset="-122"/>
                  <a:cs typeface="+mn-cs"/>
                </a:rPr>
                <a:t>说明书收载的</a:t>
              </a:r>
              <a:endParaRPr kumimoji="0" lang="en-US" altLang="zh-CN" sz="2000" b="1" i="0" u="none" strike="noStrike" kern="1200" cap="none" spc="0" normalizeH="0" baseline="0" noProof="0" dirty="0">
                <a:ln>
                  <a:noFill/>
                </a:ln>
                <a:solidFill>
                  <a:schemeClr val="bg1"/>
                </a:solidFill>
                <a:effectLst/>
                <a:uLnTx/>
                <a:uFillTx/>
                <a:latin typeface="微软雅黑" panose="020B0503020204020204" pitchFamily="34" charset="-122"/>
                <a:ea typeface="微软雅黑" panose="020B0503020204020204" pitchFamily="34" charset="-122"/>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CN" altLang="en-US" sz="2000" b="1" i="0" u="none" strike="noStrike" kern="1200" cap="none" spc="0" normalizeH="0" baseline="0" noProof="0" dirty="0">
                  <a:ln>
                    <a:noFill/>
                  </a:ln>
                  <a:solidFill>
                    <a:schemeClr val="bg1"/>
                  </a:solidFill>
                  <a:effectLst/>
                  <a:uLnTx/>
                  <a:uFillTx/>
                  <a:latin typeface="微软雅黑" panose="020B0503020204020204" pitchFamily="34" charset="-122"/>
                  <a:ea typeface="微软雅黑" panose="020B0503020204020204" pitchFamily="34" charset="-122"/>
                  <a:cs typeface="+mn-cs"/>
                </a:rPr>
                <a:t>安全性信息</a:t>
              </a:r>
            </a:p>
          </p:txBody>
        </p:sp>
      </p:grpSp>
      <p:sp>
        <p:nvSpPr>
          <p:cNvPr id="20" name="文本框 19">
            <a:extLst>
              <a:ext uri="{FF2B5EF4-FFF2-40B4-BE49-F238E27FC236}">
                <a16:creationId xmlns:a16="http://schemas.microsoft.com/office/drawing/2014/main" xmlns="" id="{826414F2-DA58-CE23-C57A-D3C0ED402DE3}"/>
              </a:ext>
            </a:extLst>
          </p:cNvPr>
          <p:cNvSpPr txBox="1"/>
          <p:nvPr/>
        </p:nvSpPr>
        <p:spPr>
          <a:xfrm>
            <a:off x="2542427" y="1245990"/>
            <a:ext cx="9195039" cy="1421928"/>
          </a:xfrm>
          <a:prstGeom prst="rect">
            <a:avLst/>
          </a:prstGeom>
          <a:noFill/>
        </p:spPr>
        <p:txBody>
          <a:bodyPr wrap="square" rtlCol="0">
            <a:spAutoFit/>
          </a:bodyPr>
          <a:lstStyle/>
          <a:p>
            <a:pPr>
              <a:lnSpc>
                <a:spcPct val="120000"/>
              </a:lnSpc>
            </a:pPr>
            <a:r>
              <a:rPr lang="en-US" altLang="zh-CN" b="1" dirty="0">
                <a:solidFill>
                  <a:srgbClr val="002060"/>
                </a:solidFill>
                <a:latin typeface="微软雅黑" panose="020B0503020204020204" pitchFamily="34" charset="-122"/>
                <a:ea typeface="微软雅黑" panose="020B0503020204020204" pitchFamily="34" charset="-122"/>
              </a:rPr>
              <a:t>【</a:t>
            </a:r>
            <a:r>
              <a:rPr lang="zh-CN" altLang="en-US" b="1" dirty="0">
                <a:solidFill>
                  <a:srgbClr val="002060"/>
                </a:solidFill>
                <a:latin typeface="微软雅黑" panose="020B0503020204020204" pitchFamily="34" charset="-122"/>
                <a:ea typeface="微软雅黑" panose="020B0503020204020204" pitchFamily="34" charset="-122"/>
              </a:rPr>
              <a:t>不良反应</a:t>
            </a:r>
            <a:r>
              <a:rPr lang="en-US" altLang="zh-CN" b="1" dirty="0" smtClean="0">
                <a:solidFill>
                  <a:srgbClr val="002060"/>
                </a:solidFill>
                <a:latin typeface="微软雅黑" panose="020B0503020204020204" pitchFamily="34" charset="-122"/>
                <a:ea typeface="微软雅黑" panose="020B0503020204020204" pitchFamily="34" charset="-122"/>
              </a:rPr>
              <a:t>】</a:t>
            </a:r>
          </a:p>
          <a:p>
            <a:pPr marL="285750" indent="-285750">
              <a:lnSpc>
                <a:spcPct val="120000"/>
              </a:lnSpc>
              <a:buFont typeface="Wingdings" panose="05000000000000000000" pitchFamily="2" charset="2"/>
              <a:buChar char="u"/>
            </a:pPr>
            <a:r>
              <a:rPr lang="zh-CN" altLang="en-US" dirty="0" smtClean="0">
                <a:solidFill>
                  <a:srgbClr val="002060"/>
                </a:solidFill>
                <a:latin typeface="微软雅黑" panose="020B0503020204020204" pitchFamily="34" charset="-122"/>
                <a:ea typeface="微软雅黑" panose="020B0503020204020204" pitchFamily="34" charset="-122"/>
              </a:rPr>
              <a:t>应用</a:t>
            </a:r>
            <a:r>
              <a:rPr lang="zh-CN" altLang="en-US" dirty="0">
                <a:solidFill>
                  <a:srgbClr val="002060"/>
                </a:solidFill>
                <a:latin typeface="微软雅黑" panose="020B0503020204020204" pitchFamily="34" charset="-122"/>
                <a:ea typeface="微软雅黑" panose="020B0503020204020204" pitchFamily="34" charset="-122"/>
              </a:rPr>
              <a:t>低剂量治疗疼痛性肌痉挛时，</a:t>
            </a:r>
            <a:r>
              <a:rPr lang="zh-CN" altLang="en-US" b="1" dirty="0">
                <a:solidFill>
                  <a:srgbClr val="C00000"/>
                </a:solidFill>
                <a:latin typeface="微软雅黑" panose="020B0503020204020204" pitchFamily="34" charset="-122"/>
                <a:ea typeface="微软雅黑" panose="020B0503020204020204" pitchFamily="34" charset="-122"/>
              </a:rPr>
              <a:t>不良反应极少，通常轻微而短暂</a:t>
            </a:r>
            <a:r>
              <a:rPr lang="zh-CN" altLang="en-US" dirty="0">
                <a:solidFill>
                  <a:srgbClr val="002060"/>
                </a:solidFill>
                <a:latin typeface="微软雅黑" panose="020B0503020204020204" pitchFamily="34" charset="-122"/>
                <a:ea typeface="微软雅黑" panose="020B0503020204020204" pitchFamily="34" charset="-122"/>
              </a:rPr>
              <a:t>。包括嗜睡、疲乏、头昏、口干、恶心、胃肠道功能紊乱以及血压轻度降低。</a:t>
            </a:r>
          </a:p>
          <a:p>
            <a:pPr marL="285750" indent="-285750">
              <a:lnSpc>
                <a:spcPct val="120000"/>
              </a:lnSpc>
              <a:buFont typeface="Wingdings" panose="05000000000000000000" pitchFamily="2" charset="2"/>
              <a:buChar char="u"/>
            </a:pPr>
            <a:r>
              <a:rPr lang="zh-CN" altLang="en-US" dirty="0">
                <a:solidFill>
                  <a:srgbClr val="002060"/>
                </a:solidFill>
                <a:latin typeface="微软雅黑" panose="020B0503020204020204" pitchFamily="34" charset="-122"/>
                <a:ea typeface="微软雅黑" panose="020B0503020204020204" pitchFamily="34" charset="-122"/>
              </a:rPr>
              <a:t>应用高剂量治疗中枢性肌强直时，上述不良反应较常见且明显</a:t>
            </a:r>
            <a:r>
              <a:rPr lang="zh-CN" altLang="en-US" dirty="0" smtClean="0">
                <a:solidFill>
                  <a:srgbClr val="002060"/>
                </a:solidFill>
                <a:latin typeface="微软雅黑" panose="020B0503020204020204" pitchFamily="34" charset="-122"/>
                <a:ea typeface="微软雅黑" panose="020B0503020204020204" pitchFamily="34" charset="-122"/>
              </a:rPr>
              <a:t>。</a:t>
            </a:r>
            <a:endParaRPr lang="en-US" altLang="zh-CN" dirty="0" smtClean="0">
              <a:solidFill>
                <a:srgbClr val="002060"/>
              </a:solidFill>
              <a:latin typeface="微软雅黑" panose="020B0503020204020204" pitchFamily="34" charset="-122"/>
              <a:ea typeface="微软雅黑" panose="020B0503020204020204" pitchFamily="34" charset="-122"/>
            </a:endParaRPr>
          </a:p>
        </p:txBody>
      </p:sp>
      <p:grpSp>
        <p:nvGrpSpPr>
          <p:cNvPr id="21" name="组合 20">
            <a:extLst>
              <a:ext uri="{FF2B5EF4-FFF2-40B4-BE49-F238E27FC236}">
                <a16:creationId xmlns:a16="http://schemas.microsoft.com/office/drawing/2014/main" xmlns="" id="{985CB6CE-CEAE-37F1-9F9A-A66DF87E3F81}"/>
              </a:ext>
            </a:extLst>
          </p:cNvPr>
          <p:cNvGrpSpPr/>
          <p:nvPr/>
        </p:nvGrpSpPr>
        <p:grpSpPr>
          <a:xfrm>
            <a:off x="304801" y="4648605"/>
            <a:ext cx="2070846" cy="1790315"/>
            <a:chOff x="3015534" y="1098021"/>
            <a:chExt cx="3459988" cy="1825239"/>
          </a:xfrm>
          <a:solidFill>
            <a:srgbClr val="2A7DC1"/>
          </a:solidFill>
        </p:grpSpPr>
        <p:sp>
          <p:nvSpPr>
            <p:cNvPr id="22" name="矩形: 圆角 10">
              <a:extLst>
                <a:ext uri="{FF2B5EF4-FFF2-40B4-BE49-F238E27FC236}">
                  <a16:creationId xmlns:a16="http://schemas.microsoft.com/office/drawing/2014/main" xmlns="" id="{2853DF7F-626E-1ABF-3840-01AF1531CDCB}"/>
                </a:ext>
              </a:extLst>
            </p:cNvPr>
            <p:cNvSpPr/>
            <p:nvPr/>
          </p:nvSpPr>
          <p:spPr>
            <a:xfrm>
              <a:off x="3015534" y="1098021"/>
              <a:ext cx="3459988" cy="1825239"/>
            </a:xfrm>
            <a:prstGeom prst="round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 name="文本框 22">
              <a:extLst>
                <a:ext uri="{FF2B5EF4-FFF2-40B4-BE49-F238E27FC236}">
                  <a16:creationId xmlns:a16="http://schemas.microsoft.com/office/drawing/2014/main" xmlns="" id="{A2ED7079-3F20-83BC-65E9-302085D84111}"/>
                </a:ext>
              </a:extLst>
            </p:cNvPr>
            <p:cNvSpPr txBox="1"/>
            <p:nvPr/>
          </p:nvSpPr>
          <p:spPr>
            <a:xfrm>
              <a:off x="3265709" y="1658912"/>
              <a:ext cx="2998571" cy="748284"/>
            </a:xfrm>
            <a:prstGeom prst="rect">
              <a:avLst/>
            </a:prstGeom>
            <a:grpFill/>
            <a:ln>
              <a:noFill/>
            </a:ln>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CN" altLang="en-US" sz="2000" b="1" i="0" u="none" strike="noStrike" kern="1200" cap="none" spc="0" normalizeH="0" baseline="0" noProof="0" dirty="0">
                  <a:ln>
                    <a:noFill/>
                  </a:ln>
                  <a:solidFill>
                    <a:schemeClr val="bg1"/>
                  </a:solidFill>
                  <a:effectLst/>
                  <a:uLnTx/>
                  <a:uFillTx/>
                  <a:latin typeface="微软雅黑" panose="020B0503020204020204" pitchFamily="34" charset="-122"/>
                  <a:ea typeface="微软雅黑" panose="020B0503020204020204" pitchFamily="34" charset="-122"/>
                  <a:cs typeface="+mn-cs"/>
                </a:rPr>
                <a:t>主要安全性</a:t>
              </a:r>
              <a:endParaRPr kumimoji="0" lang="en-US" altLang="zh-CN" sz="2000" b="1" i="0" u="none" strike="noStrike" kern="1200" cap="none" spc="0" normalizeH="0" baseline="0" noProof="0" dirty="0">
                <a:ln>
                  <a:noFill/>
                </a:ln>
                <a:solidFill>
                  <a:schemeClr val="bg1"/>
                </a:solidFill>
                <a:effectLst/>
                <a:uLnTx/>
                <a:uFillTx/>
                <a:latin typeface="微软雅黑" panose="020B0503020204020204" pitchFamily="34" charset="-122"/>
                <a:ea typeface="微软雅黑" panose="020B0503020204020204" pitchFamily="34" charset="-122"/>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CN" altLang="en-US" sz="2000" b="1" i="0" u="none" strike="noStrike" kern="1200" cap="none" spc="0" normalizeH="0" baseline="0" noProof="0" dirty="0">
                  <a:ln>
                    <a:noFill/>
                  </a:ln>
                  <a:solidFill>
                    <a:schemeClr val="bg1"/>
                  </a:solidFill>
                  <a:effectLst/>
                  <a:uLnTx/>
                  <a:uFillTx/>
                  <a:latin typeface="微软雅黑" panose="020B0503020204020204" pitchFamily="34" charset="-122"/>
                  <a:ea typeface="微软雅黑" panose="020B0503020204020204" pitchFamily="34" charset="-122"/>
                  <a:cs typeface="+mn-cs"/>
                </a:rPr>
                <a:t>优势</a:t>
              </a:r>
            </a:p>
          </p:txBody>
        </p:sp>
      </p:grpSp>
      <p:sp>
        <p:nvSpPr>
          <p:cNvPr id="24" name="Rectangle 43">
            <a:extLst>
              <a:ext uri="{FF2B5EF4-FFF2-40B4-BE49-F238E27FC236}">
                <a16:creationId xmlns:a16="http://schemas.microsoft.com/office/drawing/2014/main" xmlns="" id="{64CB9C3F-899E-BF21-0E8D-EF3FA5C8BDFD}"/>
              </a:ext>
            </a:extLst>
          </p:cNvPr>
          <p:cNvSpPr>
            <a:spLocks/>
          </p:cNvSpPr>
          <p:nvPr/>
        </p:nvSpPr>
        <p:spPr bwMode="auto">
          <a:xfrm>
            <a:off x="1764180" y="3142780"/>
            <a:ext cx="10140950" cy="1101321"/>
          </a:xfrm>
          <a:prstGeom prst="rect">
            <a:avLst/>
          </a:prstGeom>
          <a:solidFill>
            <a:sysClr val="window" lastClr="FFFFFF"/>
          </a:solidFill>
          <a:ln w="9525" cap="flat" cmpd="sng" algn="ctr">
            <a:noFill/>
            <a:prstDash val="solid"/>
            <a:round/>
            <a:headEnd type="none" w="med" len="med"/>
            <a:tailEnd type="none" w="med" len="med"/>
          </a:ln>
          <a:effectLst>
            <a:glow rad="63500">
              <a:srgbClr val="3DA09F">
                <a:alpha val="40000"/>
              </a:srgbClr>
            </a:glow>
            <a:outerShdw blurRad="190500" dist="63500" algn="ctr" rotWithShape="0">
              <a:srgbClr val="2A7DC1">
                <a:alpha val="18000"/>
              </a:srgbClr>
            </a:outerShdw>
          </a:effectLst>
        </p:spPr>
        <p:txBody>
          <a:bodyPr vert="horz" wrap="square" lIns="91440" tIns="45720" rIns="91440" bIns="45720" numCol="1" rtlCol="0" anchor="ctr" anchorCtr="0" compatLnSpc="1">
            <a:prstTxWarp prst="textNoShape">
              <a:avLst/>
            </a:prstTxWarp>
            <a:noAutofit/>
          </a:bodyPr>
          <a:lstStyle/>
          <a:p>
            <a:pPr marL="166688" marR="0" lvl="0" indent="-166688" algn="ctr" defTabSz="914400" rtl="0" eaLnBrk="1" fontAlgn="base" latinLnBrk="0" hangingPunct="1">
              <a:lnSpc>
                <a:spcPct val="100000"/>
              </a:lnSpc>
              <a:spcBef>
                <a:spcPct val="50000"/>
              </a:spcBef>
              <a:spcAft>
                <a:spcPct val="0"/>
              </a:spcAft>
              <a:buClr>
                <a:prstClr val="black"/>
              </a:buClr>
              <a:buSzTx/>
              <a:buFontTx/>
              <a:buNone/>
              <a:tabLst/>
              <a:defRPr/>
            </a:pPr>
            <a:endParaRPr kumimoji="0" lang="en-US" altLang="zh-CN" sz="1800" b="0" i="0" u="none" strike="noStrike" kern="0" cap="none" spc="0" normalizeH="0" baseline="0" noProof="0" dirty="0">
              <a:ln>
                <a:noFill/>
              </a:ln>
              <a:solidFill>
                <a:prstClr val="black"/>
              </a:solidFill>
              <a:effectLst/>
              <a:uLnTx/>
              <a:uFillTx/>
              <a:latin typeface="微软雅黑" panose="020B0503020204020204" pitchFamily="34" charset="-122"/>
              <a:ea typeface="微软雅黑"/>
              <a:cs typeface="+mn-cs"/>
            </a:endParaRPr>
          </a:p>
        </p:txBody>
      </p:sp>
      <p:sp>
        <p:nvSpPr>
          <p:cNvPr id="25" name="文本框 24">
            <a:extLst>
              <a:ext uri="{FF2B5EF4-FFF2-40B4-BE49-F238E27FC236}">
                <a16:creationId xmlns:a16="http://schemas.microsoft.com/office/drawing/2014/main" xmlns="" id="{7F5B9DB0-41A2-469C-AC77-127B4B2EA9F6}"/>
              </a:ext>
            </a:extLst>
          </p:cNvPr>
          <p:cNvSpPr txBox="1"/>
          <p:nvPr/>
        </p:nvSpPr>
        <p:spPr>
          <a:xfrm>
            <a:off x="2542426" y="3262799"/>
            <a:ext cx="9195039" cy="757130"/>
          </a:xfrm>
          <a:prstGeom prst="rect">
            <a:avLst/>
          </a:prstGeom>
          <a:noFill/>
        </p:spPr>
        <p:txBody>
          <a:bodyPr wrap="square" rtlCol="0">
            <a:spAutoFit/>
          </a:bodyPr>
          <a:lstStyle/>
          <a:p>
            <a:pPr marL="285750" indent="-285750">
              <a:lnSpc>
                <a:spcPct val="120000"/>
              </a:lnSpc>
              <a:buFont typeface="Wingdings" panose="05000000000000000000" pitchFamily="2" charset="2"/>
              <a:buChar char="u"/>
            </a:pPr>
            <a:r>
              <a:rPr lang="zh-CN" altLang="en-US" dirty="0">
                <a:solidFill>
                  <a:srgbClr val="002060"/>
                </a:solidFill>
                <a:latin typeface="微软雅黑" panose="020B0503020204020204" pitchFamily="34" charset="-122"/>
                <a:ea typeface="微软雅黑" panose="020B0503020204020204" pitchFamily="34" charset="-122"/>
              </a:rPr>
              <a:t>国家药品监督管理局、欧盟药品管理局、美国食品药品监督管理局等网站</a:t>
            </a:r>
            <a:r>
              <a:rPr lang="zh-CN" altLang="en-US" b="1" dirty="0">
                <a:solidFill>
                  <a:srgbClr val="C00000"/>
                </a:solidFill>
                <a:latin typeface="微软雅黑" panose="020B0503020204020204" pitchFamily="34" charset="-122"/>
                <a:ea typeface="微软雅黑" panose="020B0503020204020204" pitchFamily="34" charset="-122"/>
              </a:rPr>
              <a:t>均未发布任何关于替扎尼定的安全性警告、黑框警告，撤市等安全</a:t>
            </a:r>
            <a:r>
              <a:rPr lang="zh-CN" altLang="en-US" b="1" dirty="0" smtClean="0">
                <a:solidFill>
                  <a:srgbClr val="C00000"/>
                </a:solidFill>
                <a:latin typeface="微软雅黑" panose="020B0503020204020204" pitchFamily="34" charset="-122"/>
                <a:ea typeface="微软雅黑" panose="020B0503020204020204" pitchFamily="34" charset="-122"/>
              </a:rPr>
              <a:t>信息。</a:t>
            </a:r>
            <a:endParaRPr lang="zh-CN" altLang="en-US" b="1" dirty="0">
              <a:solidFill>
                <a:srgbClr val="C00000"/>
              </a:solidFill>
              <a:latin typeface="微软雅黑" panose="020B0503020204020204" pitchFamily="34" charset="-122"/>
              <a:ea typeface="微软雅黑" panose="020B0503020204020204" pitchFamily="34" charset="-122"/>
            </a:endParaRPr>
          </a:p>
        </p:txBody>
      </p:sp>
      <p:grpSp>
        <p:nvGrpSpPr>
          <p:cNvPr id="26" name="组合 25">
            <a:extLst>
              <a:ext uri="{FF2B5EF4-FFF2-40B4-BE49-F238E27FC236}">
                <a16:creationId xmlns:a16="http://schemas.microsoft.com/office/drawing/2014/main" xmlns="" id="{985CB6CE-CEAE-37F1-9F9A-A66DF87E3F81}"/>
              </a:ext>
            </a:extLst>
          </p:cNvPr>
          <p:cNvGrpSpPr/>
          <p:nvPr/>
        </p:nvGrpSpPr>
        <p:grpSpPr>
          <a:xfrm>
            <a:off x="322732" y="3117381"/>
            <a:ext cx="2070846" cy="1132478"/>
            <a:chOff x="3015534" y="1098021"/>
            <a:chExt cx="3459988" cy="1825239"/>
          </a:xfrm>
          <a:solidFill>
            <a:srgbClr val="2A7DC1"/>
          </a:solidFill>
        </p:grpSpPr>
        <p:sp>
          <p:nvSpPr>
            <p:cNvPr id="27" name="矩形: 圆角 10">
              <a:extLst>
                <a:ext uri="{FF2B5EF4-FFF2-40B4-BE49-F238E27FC236}">
                  <a16:creationId xmlns:a16="http://schemas.microsoft.com/office/drawing/2014/main" xmlns="" id="{2853DF7F-626E-1ABF-3840-01AF1531CDCB}"/>
                </a:ext>
              </a:extLst>
            </p:cNvPr>
            <p:cNvSpPr/>
            <p:nvPr/>
          </p:nvSpPr>
          <p:spPr>
            <a:xfrm>
              <a:off x="3015534" y="1098021"/>
              <a:ext cx="3459988" cy="1825239"/>
            </a:xfrm>
            <a:prstGeom prst="round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 name="文本框 27">
              <a:extLst>
                <a:ext uri="{FF2B5EF4-FFF2-40B4-BE49-F238E27FC236}">
                  <a16:creationId xmlns:a16="http://schemas.microsoft.com/office/drawing/2014/main" xmlns="" id="{A2ED7079-3F20-83BC-65E9-302085D84111}"/>
                </a:ext>
              </a:extLst>
            </p:cNvPr>
            <p:cNvSpPr txBox="1"/>
            <p:nvPr/>
          </p:nvSpPr>
          <p:spPr>
            <a:xfrm>
              <a:off x="3015536" y="1424179"/>
              <a:ext cx="3459986" cy="1140915"/>
            </a:xfrm>
            <a:prstGeom prst="rect">
              <a:avLst/>
            </a:prstGeom>
            <a:grpFill/>
            <a:ln>
              <a:noFill/>
            </a:ln>
          </p:spPr>
          <p:txBody>
            <a:bodyPr wrap="square">
              <a:spAutoFit/>
            </a:bodyPr>
            <a:lstStyle/>
            <a:p>
              <a:pPr algn="ctr"/>
              <a:r>
                <a:rPr lang="zh-CN" altLang="en-US" sz="2000" b="1" dirty="0">
                  <a:solidFill>
                    <a:schemeClr val="bg1"/>
                  </a:solidFill>
                  <a:latin typeface="微软雅黑" panose="020B0503020204020204" pitchFamily="34" charset="-122"/>
                  <a:ea typeface="微软雅黑" panose="020B0503020204020204" pitchFamily="34" charset="-122"/>
                </a:rPr>
                <a:t>国内外</a:t>
              </a:r>
              <a:r>
                <a:rPr lang="zh-CN" altLang="en-US" sz="2000" b="1" dirty="0" smtClean="0">
                  <a:solidFill>
                    <a:schemeClr val="bg1"/>
                  </a:solidFill>
                  <a:latin typeface="微软雅黑" panose="020B0503020204020204" pitchFamily="34" charset="-122"/>
                  <a:ea typeface="微软雅黑" panose="020B0503020204020204" pitchFamily="34" charset="-122"/>
                </a:rPr>
                <a:t>不良反应发生</a:t>
              </a:r>
              <a:r>
                <a:rPr lang="zh-CN" altLang="en-US" sz="2000" b="1" dirty="0">
                  <a:solidFill>
                    <a:schemeClr val="bg1"/>
                  </a:solidFill>
                  <a:latin typeface="微软雅黑" panose="020B0503020204020204" pitchFamily="34" charset="-122"/>
                  <a:ea typeface="微软雅黑" panose="020B0503020204020204" pitchFamily="34" charset="-122"/>
                </a:rPr>
                <a:t>情况</a:t>
              </a:r>
            </a:p>
          </p:txBody>
        </p:sp>
      </p:grpSp>
      <p:sp>
        <p:nvSpPr>
          <p:cNvPr id="2" name="文本框 1"/>
          <p:cNvSpPr txBox="1"/>
          <p:nvPr/>
        </p:nvSpPr>
        <p:spPr>
          <a:xfrm>
            <a:off x="47191" y="6537760"/>
            <a:ext cx="5065810" cy="246221"/>
          </a:xfrm>
          <a:prstGeom prst="rect">
            <a:avLst/>
          </a:prstGeom>
        </p:spPr>
        <p:txBody>
          <a:bodyPr wrap="none">
            <a:spAutoFit/>
          </a:bodyPr>
          <a:lstStyle>
            <a:defPPr>
              <a:defRPr lang="zh-CN"/>
            </a:defPPr>
          </a:lstStyle>
          <a:p>
            <a:r>
              <a:rPr lang="en-US" altLang="zh-CN" sz="1000" i="1" dirty="0" smtClean="0">
                <a:latin typeface="微软雅黑" panose="020B0503020204020204" pitchFamily="34" charset="-122"/>
                <a:ea typeface="微软雅黑" panose="020B0503020204020204" pitchFamily="34" charset="-122"/>
              </a:rPr>
              <a:t>1.</a:t>
            </a:r>
            <a:r>
              <a:rPr lang="zh-CN" altLang="en-US" sz="1000" i="1" dirty="0" smtClean="0">
                <a:latin typeface="微软雅黑" panose="020B0503020204020204" pitchFamily="34" charset="-122"/>
                <a:ea typeface="微软雅黑" panose="020B0503020204020204" pitchFamily="34" charset="-122"/>
              </a:rPr>
              <a:t>高 </a:t>
            </a:r>
            <a:r>
              <a:rPr lang="zh-CN" altLang="en-US" sz="1000" i="1" dirty="0">
                <a:latin typeface="微软雅黑" panose="020B0503020204020204" pitchFamily="34" charset="-122"/>
                <a:ea typeface="微软雅黑" panose="020B0503020204020204" pitchFamily="34" charset="-122"/>
              </a:rPr>
              <a:t>钧</a:t>
            </a:r>
            <a:r>
              <a:rPr lang="en-US" altLang="zh-CN" sz="1000" i="1" dirty="0">
                <a:latin typeface="微软雅黑" panose="020B0503020204020204" pitchFamily="34" charset="-122"/>
                <a:ea typeface="微软雅黑" panose="020B0503020204020204" pitchFamily="34" charset="-122"/>
              </a:rPr>
              <a:t>.</a:t>
            </a:r>
            <a:r>
              <a:rPr lang="zh-CN" altLang="en-US" sz="1000" i="1" dirty="0">
                <a:latin typeface="微软雅黑" panose="020B0503020204020204" pitchFamily="34" charset="-122"/>
                <a:ea typeface="微软雅黑" panose="020B0503020204020204" pitchFamily="34" charset="-122"/>
              </a:rPr>
              <a:t>我国患者使用盐酸替扎尼定的不良反应分析</a:t>
            </a:r>
            <a:r>
              <a:rPr lang="en-US" altLang="zh-CN" sz="1000" i="1" dirty="0">
                <a:latin typeface="微软雅黑" panose="020B0503020204020204" pitchFamily="34" charset="-122"/>
                <a:ea typeface="微软雅黑" panose="020B0503020204020204" pitchFamily="34" charset="-122"/>
              </a:rPr>
              <a:t>.</a:t>
            </a:r>
            <a:r>
              <a:rPr lang="zh-CN" altLang="en-US" sz="1000" i="1" dirty="0">
                <a:latin typeface="微软雅黑" panose="020B0503020204020204" pitchFamily="34" charset="-122"/>
                <a:ea typeface="微软雅黑" panose="020B0503020204020204" pitchFamily="34" charset="-122"/>
              </a:rPr>
              <a:t>世界临床药物</a:t>
            </a:r>
            <a:r>
              <a:rPr lang="en-US" altLang="zh-CN" sz="1000" i="1" dirty="0">
                <a:latin typeface="微软雅黑" panose="020B0503020204020204" pitchFamily="34" charset="-122"/>
                <a:ea typeface="微软雅黑" panose="020B0503020204020204" pitchFamily="34" charset="-122"/>
              </a:rPr>
              <a:t>.2014;35(8):487-500.</a:t>
            </a:r>
            <a:endParaRPr lang="zh-CN" altLang="en-US" sz="1000" i="1" dirty="0">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129077048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10" name="图片 9"/>
          <p:cNvPicPr>
            <a:picLocks noChangeAspect="1"/>
          </p:cNvPicPr>
          <p:nvPr/>
        </p:nvPicPr>
        <p:blipFill>
          <a:blip r:embed="rId3"/>
          <a:stretch>
            <a:fillRect/>
          </a:stretch>
        </p:blipFill>
        <p:spPr>
          <a:xfrm>
            <a:off x="1542779" y="360987"/>
            <a:ext cx="7358847" cy="396000"/>
          </a:xfrm>
          <a:prstGeom prst="rect">
            <a:avLst/>
          </a:prstGeom>
        </p:spPr>
      </p:pic>
      <p:cxnSp>
        <p:nvCxnSpPr>
          <p:cNvPr id="23" name="直接连接符 22"/>
          <p:cNvCxnSpPr/>
          <p:nvPr/>
        </p:nvCxnSpPr>
        <p:spPr>
          <a:xfrm>
            <a:off x="9144000" y="1329212"/>
            <a:ext cx="3048000" cy="0"/>
          </a:xfrm>
          <a:prstGeom prst="line">
            <a:avLst/>
          </a:prstGeom>
          <a:ln w="28575">
            <a:prstDash val="dash"/>
          </a:ln>
        </p:spPr>
        <p:style>
          <a:lnRef idx="1">
            <a:schemeClr val="accent1"/>
          </a:lnRef>
          <a:fillRef idx="0">
            <a:schemeClr val="accent1"/>
          </a:fillRef>
          <a:effectRef idx="0">
            <a:schemeClr val="accent1"/>
          </a:effectRef>
          <a:fontRef idx="minor">
            <a:schemeClr val="tx1"/>
          </a:fontRef>
        </p:style>
      </p:cxnSp>
      <p:cxnSp>
        <p:nvCxnSpPr>
          <p:cNvPr id="8" name="直接连接符 7"/>
          <p:cNvCxnSpPr/>
          <p:nvPr/>
        </p:nvCxnSpPr>
        <p:spPr>
          <a:xfrm>
            <a:off x="0" y="1329212"/>
            <a:ext cx="2895600" cy="0"/>
          </a:xfrm>
          <a:prstGeom prst="line">
            <a:avLst/>
          </a:prstGeom>
          <a:ln w="28575">
            <a:prstDash val="dash"/>
          </a:ln>
        </p:spPr>
        <p:style>
          <a:lnRef idx="1">
            <a:schemeClr val="accent1"/>
          </a:lnRef>
          <a:fillRef idx="0">
            <a:schemeClr val="accent1"/>
          </a:fillRef>
          <a:effectRef idx="0">
            <a:schemeClr val="accent1"/>
          </a:effectRef>
          <a:fontRef idx="minor">
            <a:schemeClr val="tx1"/>
          </a:fontRef>
        </p:style>
      </p:cxnSp>
      <p:sp>
        <p:nvSpPr>
          <p:cNvPr id="12" name="圆角矩形 11"/>
          <p:cNvSpPr/>
          <p:nvPr/>
        </p:nvSpPr>
        <p:spPr>
          <a:xfrm>
            <a:off x="2527300" y="880247"/>
            <a:ext cx="7632700" cy="923330"/>
          </a:xfrm>
          <a:prstGeom prst="roundRect">
            <a:avLst/>
          </a:prstGeom>
          <a:solidFill>
            <a:schemeClr val="bg1"/>
          </a:solidFill>
          <a:ln w="28575">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矩形 3"/>
          <p:cNvSpPr/>
          <p:nvPr/>
        </p:nvSpPr>
        <p:spPr>
          <a:xfrm>
            <a:off x="1220033" y="328373"/>
            <a:ext cx="7196854" cy="461665"/>
          </a:xfrm>
          <a:prstGeom prst="rect">
            <a:avLst/>
          </a:prstGeom>
        </p:spPr>
        <p:txBody>
          <a:bodyPr wrap="square">
            <a:spAutoFit/>
          </a:bodyPr>
          <a:lstStyle/>
          <a:p>
            <a:r>
              <a:rPr lang="zh-CN" altLang="en-US" sz="2400" b="1" dirty="0" smtClean="0">
                <a:solidFill>
                  <a:schemeClr val="bg1"/>
                </a:solidFill>
                <a:latin typeface="微软雅黑" panose="020B0503020204020204" pitchFamily="34" charset="-122"/>
                <a:ea typeface="微软雅黑" panose="020B0503020204020204" pitchFamily="34" charset="-122"/>
              </a:rPr>
              <a:t> （三）有效性    </a:t>
            </a:r>
            <a:r>
              <a:rPr lang="zh-CN" altLang="en-US" sz="2000" b="1" dirty="0" smtClean="0">
                <a:solidFill>
                  <a:schemeClr val="bg1"/>
                </a:solidFill>
                <a:latin typeface="微软雅黑" panose="020B0503020204020204" pitchFamily="34" charset="-122"/>
                <a:ea typeface="微软雅黑" panose="020B0503020204020204" pitchFamily="34" charset="-122"/>
              </a:rPr>
              <a:t>指南</a:t>
            </a:r>
            <a:r>
              <a:rPr lang="zh-CN" altLang="en-US" sz="2000" b="1" dirty="0">
                <a:solidFill>
                  <a:schemeClr val="bg1"/>
                </a:solidFill>
                <a:latin typeface="微软雅黑" panose="020B0503020204020204" pitchFamily="34" charset="-122"/>
                <a:ea typeface="微软雅黑" panose="020B0503020204020204" pitchFamily="34" charset="-122"/>
              </a:rPr>
              <a:t>一致推荐、高等级推荐</a:t>
            </a:r>
            <a:r>
              <a:rPr lang="zh-CN" altLang="en-US" sz="2000" b="1" dirty="0" smtClean="0">
                <a:solidFill>
                  <a:schemeClr val="bg1"/>
                </a:solidFill>
                <a:latin typeface="微软雅黑" panose="020B0503020204020204" pitchFamily="34" charset="-122"/>
                <a:ea typeface="微软雅黑" panose="020B0503020204020204" pitchFamily="34" charset="-122"/>
              </a:rPr>
              <a:t>用于痉挛治疗</a:t>
            </a:r>
            <a:endParaRPr lang="zh-CN" altLang="en-US" sz="2000" b="1" dirty="0">
              <a:solidFill>
                <a:schemeClr val="bg1"/>
              </a:solidFill>
              <a:latin typeface="微软雅黑" panose="020B0503020204020204" pitchFamily="34" charset="-122"/>
              <a:ea typeface="微软雅黑" panose="020B0503020204020204" pitchFamily="34" charset="-122"/>
            </a:endParaRPr>
          </a:p>
        </p:txBody>
      </p:sp>
      <p:sp>
        <p:nvSpPr>
          <p:cNvPr id="50" name="文本框 49"/>
          <p:cNvSpPr txBox="1"/>
          <p:nvPr/>
        </p:nvSpPr>
        <p:spPr>
          <a:xfrm>
            <a:off x="5572822" y="1061480"/>
            <a:ext cx="1569660" cy="369332"/>
          </a:xfrm>
          <a:prstGeom prst="rect">
            <a:avLst/>
          </a:prstGeom>
          <a:noFill/>
        </p:spPr>
        <p:txBody>
          <a:bodyPr wrap="none" rtlCol="0">
            <a:spAutoFit/>
          </a:bodyPr>
          <a:lstStyle/>
          <a:p>
            <a:r>
              <a:rPr lang="zh-CN" altLang="en-US" b="1" dirty="0" smtClean="0">
                <a:solidFill>
                  <a:schemeClr val="bg1"/>
                </a:solidFill>
                <a:latin typeface="微软雅黑" panose="020B0503020204020204" pitchFamily="34" charset="-122"/>
                <a:ea typeface="微软雅黑" panose="020B0503020204020204" pitchFamily="34" charset="-122"/>
              </a:rPr>
              <a:t>国际权威指南</a:t>
            </a:r>
            <a:endParaRPr lang="zh-CN" altLang="en-US" b="1" dirty="0">
              <a:solidFill>
                <a:schemeClr val="bg1"/>
              </a:solidFill>
              <a:latin typeface="微软雅黑" panose="020B0503020204020204" pitchFamily="34" charset="-122"/>
              <a:ea typeface="微软雅黑" panose="020B0503020204020204" pitchFamily="34" charset="-122"/>
            </a:endParaRPr>
          </a:p>
        </p:txBody>
      </p:sp>
      <p:sp>
        <p:nvSpPr>
          <p:cNvPr id="5" name="矩形 4"/>
          <p:cNvSpPr/>
          <p:nvPr/>
        </p:nvSpPr>
        <p:spPr>
          <a:xfrm>
            <a:off x="2217905" y="880247"/>
            <a:ext cx="8279494" cy="923330"/>
          </a:xfrm>
          <a:prstGeom prst="rect">
            <a:avLst/>
          </a:prstGeom>
        </p:spPr>
        <p:txBody>
          <a:bodyPr wrap="square">
            <a:spAutoFit/>
          </a:bodyPr>
          <a:lstStyle/>
          <a:p>
            <a:pPr algn="ctr">
              <a:lnSpc>
                <a:spcPct val="150000"/>
              </a:lnSpc>
            </a:pPr>
            <a:r>
              <a:rPr lang="zh-CN" altLang="en-US" b="1" dirty="0">
                <a:solidFill>
                  <a:srgbClr val="002060"/>
                </a:solidFill>
                <a:latin typeface="微软雅黑" panose="020B0503020204020204" pitchFamily="34" charset="-122"/>
                <a:ea typeface="微软雅黑" panose="020B0503020204020204" pitchFamily="34" charset="-122"/>
              </a:rPr>
              <a:t>多篇权威</a:t>
            </a:r>
            <a:r>
              <a:rPr lang="zh-CN" altLang="en-US" b="1" dirty="0" smtClean="0">
                <a:solidFill>
                  <a:srgbClr val="002060"/>
                </a:solidFill>
                <a:latin typeface="微软雅黑" panose="020B0503020204020204" pitchFamily="34" charset="-122"/>
                <a:ea typeface="微软雅黑" panose="020B0503020204020204" pitchFamily="34" charset="-122"/>
              </a:rPr>
              <a:t>指南一致认可推荐</a:t>
            </a:r>
            <a:r>
              <a:rPr lang="zh-CN" altLang="en-US" b="1" dirty="0" smtClean="0">
                <a:solidFill>
                  <a:srgbClr val="C00000"/>
                </a:solidFill>
                <a:latin typeface="微软雅黑" panose="020B0503020204020204" pitchFamily="34" charset="-122"/>
                <a:ea typeface="微软雅黑" panose="020B0503020204020204" pitchFamily="34" charset="-122"/>
              </a:rPr>
              <a:t>口服盐酸替扎尼定</a:t>
            </a:r>
            <a:endParaRPr lang="en-US" altLang="zh-CN" b="1" dirty="0" smtClean="0">
              <a:solidFill>
                <a:srgbClr val="C00000"/>
              </a:solidFill>
              <a:latin typeface="微软雅黑" panose="020B0503020204020204" pitchFamily="34" charset="-122"/>
              <a:ea typeface="微软雅黑" panose="020B0503020204020204" pitchFamily="34" charset="-122"/>
            </a:endParaRPr>
          </a:p>
          <a:p>
            <a:pPr algn="ctr">
              <a:lnSpc>
                <a:spcPct val="150000"/>
              </a:lnSpc>
            </a:pPr>
            <a:r>
              <a:rPr lang="zh-CN" altLang="en-US" b="1" dirty="0" smtClean="0">
                <a:solidFill>
                  <a:srgbClr val="002060"/>
                </a:solidFill>
                <a:latin typeface="微软雅黑" panose="020B0503020204020204" pitchFamily="34" charset="-122"/>
                <a:ea typeface="微软雅黑" panose="020B0503020204020204" pitchFamily="34" charset="-122"/>
              </a:rPr>
              <a:t>盐酸替扎尼定口服溶液适合包括吞咽障碍患者全程</a:t>
            </a:r>
            <a:r>
              <a:rPr lang="zh-CN" altLang="en-US" b="1" dirty="0">
                <a:solidFill>
                  <a:srgbClr val="002060"/>
                </a:solidFill>
                <a:latin typeface="微软雅黑" panose="020B0503020204020204" pitchFamily="34" charset="-122"/>
                <a:ea typeface="微软雅黑" panose="020B0503020204020204" pitchFamily="34" charset="-122"/>
              </a:rPr>
              <a:t>口服给</a:t>
            </a:r>
            <a:r>
              <a:rPr lang="zh-CN" altLang="en-US" b="1" dirty="0" smtClean="0">
                <a:solidFill>
                  <a:srgbClr val="002060"/>
                </a:solidFill>
                <a:latin typeface="微软雅黑" panose="020B0503020204020204" pitchFamily="34" charset="-122"/>
                <a:ea typeface="微软雅黑" panose="020B0503020204020204" pitchFamily="34" charset="-122"/>
              </a:rPr>
              <a:t>药</a:t>
            </a:r>
            <a:endParaRPr lang="zh-CN" altLang="en-US" dirty="0">
              <a:latin typeface="微软雅黑" panose="020B0503020204020204" pitchFamily="34" charset="-122"/>
              <a:ea typeface="微软雅黑" panose="020B0503020204020204" pitchFamily="34" charset="-122"/>
            </a:endParaRPr>
          </a:p>
        </p:txBody>
      </p:sp>
      <p:graphicFrame>
        <p:nvGraphicFramePr>
          <p:cNvPr id="6" name="表格 5"/>
          <p:cNvGraphicFramePr>
            <a:graphicFrameLocks noGrp="1"/>
          </p:cNvGraphicFramePr>
          <p:nvPr>
            <p:extLst>
              <p:ext uri="{D42A27DB-BD31-4B8C-83A1-F6EECF244321}">
                <p14:modId xmlns:p14="http://schemas.microsoft.com/office/powerpoint/2010/main" val="750603510"/>
              </p:ext>
            </p:extLst>
          </p:nvPr>
        </p:nvGraphicFramePr>
        <p:xfrm>
          <a:off x="495860" y="1885657"/>
          <a:ext cx="11291570" cy="4432720"/>
        </p:xfrm>
        <a:graphic>
          <a:graphicData uri="http://schemas.openxmlformats.org/drawingml/2006/table">
            <a:tbl>
              <a:tblPr firstRow="1" bandRow="1"/>
              <a:tblGrid>
                <a:gridCol w="3048000"/>
                <a:gridCol w="8243570"/>
              </a:tblGrid>
              <a:tr h="422910">
                <a:tc>
                  <a:txBody>
                    <a:bodyPr/>
                    <a:lstStyle>
                      <a:lvl1pPr marL="0" algn="l" defTabSz="914400" rtl="0" eaLnBrk="1" latinLnBrk="0" hangingPunct="1">
                        <a:defRPr sz="1800" b="1" kern="1200">
                          <a:solidFill>
                            <a:schemeClr val="lt1"/>
                          </a:solidFill>
                          <a:latin typeface="Arial" panose="020B0604020202020204"/>
                          <a:ea typeface="微软雅黑" panose="020B0503020204020204" pitchFamily="34" charset="-122"/>
                          <a:cs typeface="Calibri" panose="020F0502020204030204"/>
                        </a:defRPr>
                      </a:lvl1pPr>
                      <a:lvl2pPr marL="457200" algn="l" defTabSz="914400" rtl="0" eaLnBrk="1" latinLnBrk="0" hangingPunct="1">
                        <a:defRPr sz="1800" b="1" kern="1200">
                          <a:solidFill>
                            <a:schemeClr val="lt1"/>
                          </a:solidFill>
                          <a:latin typeface="Arial" panose="020B0604020202020204"/>
                          <a:ea typeface="微软雅黑" panose="020B0503020204020204" pitchFamily="34" charset="-122"/>
                          <a:cs typeface="Calibri" panose="020F0502020204030204"/>
                        </a:defRPr>
                      </a:lvl2pPr>
                      <a:lvl3pPr marL="914400" algn="l" defTabSz="914400" rtl="0" eaLnBrk="1" latinLnBrk="0" hangingPunct="1">
                        <a:defRPr sz="1800" b="1" kern="1200">
                          <a:solidFill>
                            <a:schemeClr val="lt1"/>
                          </a:solidFill>
                          <a:latin typeface="Arial" panose="020B0604020202020204"/>
                          <a:ea typeface="微软雅黑" panose="020B0503020204020204" pitchFamily="34" charset="-122"/>
                          <a:cs typeface="Calibri" panose="020F0502020204030204"/>
                        </a:defRPr>
                      </a:lvl3pPr>
                      <a:lvl4pPr marL="1371600" algn="l" defTabSz="914400" rtl="0" eaLnBrk="1" latinLnBrk="0" hangingPunct="1">
                        <a:defRPr sz="1800" b="1" kern="1200">
                          <a:solidFill>
                            <a:schemeClr val="lt1"/>
                          </a:solidFill>
                          <a:latin typeface="Arial" panose="020B0604020202020204"/>
                          <a:ea typeface="微软雅黑" panose="020B0503020204020204" pitchFamily="34" charset="-122"/>
                          <a:cs typeface="Calibri" panose="020F0502020204030204"/>
                        </a:defRPr>
                      </a:lvl4pPr>
                      <a:lvl5pPr marL="1828800" algn="l" defTabSz="914400" rtl="0" eaLnBrk="1" latinLnBrk="0" hangingPunct="1">
                        <a:defRPr sz="1800" b="1" kern="1200">
                          <a:solidFill>
                            <a:schemeClr val="lt1"/>
                          </a:solidFill>
                          <a:latin typeface="Arial" panose="020B0604020202020204"/>
                          <a:ea typeface="微软雅黑" panose="020B0503020204020204" pitchFamily="34" charset="-122"/>
                          <a:cs typeface="Calibri" panose="020F0502020204030204"/>
                        </a:defRPr>
                      </a:lvl5pPr>
                      <a:lvl6pPr marL="2286000" algn="l" defTabSz="914400" rtl="0" eaLnBrk="1" latinLnBrk="0" hangingPunct="1">
                        <a:defRPr sz="1800" b="1" kern="1200">
                          <a:solidFill>
                            <a:schemeClr val="lt1"/>
                          </a:solidFill>
                          <a:latin typeface="Arial" panose="020B0604020202020204"/>
                          <a:ea typeface="微软雅黑" panose="020B0503020204020204" pitchFamily="34" charset="-122"/>
                          <a:cs typeface="Calibri" panose="020F0502020204030204"/>
                        </a:defRPr>
                      </a:lvl6pPr>
                      <a:lvl7pPr marL="2743200" algn="l" defTabSz="914400" rtl="0" eaLnBrk="1" latinLnBrk="0" hangingPunct="1">
                        <a:defRPr sz="1800" b="1" kern="1200">
                          <a:solidFill>
                            <a:schemeClr val="lt1"/>
                          </a:solidFill>
                          <a:latin typeface="Arial" panose="020B0604020202020204"/>
                          <a:ea typeface="微软雅黑" panose="020B0503020204020204" pitchFamily="34" charset="-122"/>
                          <a:cs typeface="Calibri" panose="020F0502020204030204"/>
                        </a:defRPr>
                      </a:lvl7pPr>
                      <a:lvl8pPr marL="3200400" algn="l" defTabSz="914400" rtl="0" eaLnBrk="1" latinLnBrk="0" hangingPunct="1">
                        <a:defRPr sz="1800" b="1" kern="1200">
                          <a:solidFill>
                            <a:schemeClr val="lt1"/>
                          </a:solidFill>
                          <a:latin typeface="Arial" panose="020B0604020202020204"/>
                          <a:ea typeface="微软雅黑" panose="020B0503020204020204" pitchFamily="34" charset="-122"/>
                          <a:cs typeface="Calibri" panose="020F0502020204030204"/>
                        </a:defRPr>
                      </a:lvl8pPr>
                      <a:lvl9pPr marL="3657600" algn="l" defTabSz="914400" rtl="0" eaLnBrk="1" latinLnBrk="0" hangingPunct="1">
                        <a:defRPr sz="1800" b="1" kern="1200">
                          <a:solidFill>
                            <a:schemeClr val="lt1"/>
                          </a:solidFill>
                          <a:latin typeface="Arial" panose="020B0604020202020204"/>
                          <a:ea typeface="微软雅黑" panose="020B0503020204020204" pitchFamily="34" charset="-122"/>
                          <a:cs typeface="Calibri" panose="020F0502020204030204"/>
                        </a:defRPr>
                      </a:lvl9pPr>
                    </a:lstStyle>
                    <a:p>
                      <a:pPr algn="ctr"/>
                      <a:r>
                        <a:rPr lang="zh-CN" altLang="en-US" sz="1800" dirty="0">
                          <a:latin typeface="微软雅黑" panose="020B0503020204020204" pitchFamily="34" charset="-122"/>
                          <a:ea typeface="微软雅黑" panose="020B0503020204020204" pitchFamily="34" charset="-122"/>
                          <a:sym typeface="Arial" panose="020B0604020202020204" pitchFamily="34" charset="0"/>
                        </a:rPr>
                        <a:t>指南名称</a:t>
                      </a:r>
                    </a:p>
                  </a:txBody>
                  <a:tcPr anchor="ctr">
                    <a:lnL w="12700" cmpd="sng">
                      <a:solidFill>
                        <a:srgbClr val="0039A6"/>
                      </a:solidFill>
                    </a:lnL>
                    <a:lnR>
                      <a:noFill/>
                    </a:lnR>
                    <a:lnT w="12700" cmpd="sng">
                      <a:solidFill>
                        <a:srgbClr val="0039A6"/>
                      </a:solidFill>
                    </a:lnT>
                    <a:lnB w="12700" cmpd="sng">
                      <a:solidFill>
                        <a:srgbClr val="0039A6"/>
                      </a:solidFill>
                    </a:lnB>
                    <a:lnTlToBr w="12700" cmpd="sng">
                      <a:noFill/>
                      <a:prstDash val="solid"/>
                    </a:lnTlToBr>
                    <a:lnBlToTr w="12700" cmpd="sng">
                      <a:noFill/>
                      <a:prstDash val="solid"/>
                    </a:lnBlToTr>
                    <a:solidFill>
                      <a:schemeClr val="accent1">
                        <a:lumMod val="75000"/>
                      </a:schemeClr>
                    </a:solidFill>
                  </a:tcPr>
                </a:tc>
                <a:tc>
                  <a:txBody>
                    <a:bodyPr/>
                    <a:lstStyle>
                      <a:lvl1pPr marL="0" algn="l" defTabSz="914400" rtl="0" eaLnBrk="1" latinLnBrk="0" hangingPunct="1">
                        <a:defRPr sz="1800" b="1" kern="1200">
                          <a:solidFill>
                            <a:schemeClr val="lt1"/>
                          </a:solidFill>
                          <a:latin typeface="Arial" panose="020B0604020202020204"/>
                          <a:ea typeface="微软雅黑" panose="020B0503020204020204" pitchFamily="34" charset="-122"/>
                          <a:cs typeface="Calibri" panose="020F0502020204030204"/>
                        </a:defRPr>
                      </a:lvl1pPr>
                      <a:lvl2pPr marL="457200" algn="l" defTabSz="914400" rtl="0" eaLnBrk="1" latinLnBrk="0" hangingPunct="1">
                        <a:defRPr sz="1800" b="1" kern="1200">
                          <a:solidFill>
                            <a:schemeClr val="lt1"/>
                          </a:solidFill>
                          <a:latin typeface="Arial" panose="020B0604020202020204"/>
                          <a:ea typeface="微软雅黑" panose="020B0503020204020204" pitchFamily="34" charset="-122"/>
                          <a:cs typeface="Calibri" panose="020F0502020204030204"/>
                        </a:defRPr>
                      </a:lvl2pPr>
                      <a:lvl3pPr marL="914400" algn="l" defTabSz="914400" rtl="0" eaLnBrk="1" latinLnBrk="0" hangingPunct="1">
                        <a:defRPr sz="1800" b="1" kern="1200">
                          <a:solidFill>
                            <a:schemeClr val="lt1"/>
                          </a:solidFill>
                          <a:latin typeface="Arial" panose="020B0604020202020204"/>
                          <a:ea typeface="微软雅黑" panose="020B0503020204020204" pitchFamily="34" charset="-122"/>
                          <a:cs typeface="Calibri" panose="020F0502020204030204"/>
                        </a:defRPr>
                      </a:lvl3pPr>
                      <a:lvl4pPr marL="1371600" algn="l" defTabSz="914400" rtl="0" eaLnBrk="1" latinLnBrk="0" hangingPunct="1">
                        <a:defRPr sz="1800" b="1" kern="1200">
                          <a:solidFill>
                            <a:schemeClr val="lt1"/>
                          </a:solidFill>
                          <a:latin typeface="Arial" panose="020B0604020202020204"/>
                          <a:ea typeface="微软雅黑" panose="020B0503020204020204" pitchFamily="34" charset="-122"/>
                          <a:cs typeface="Calibri" panose="020F0502020204030204"/>
                        </a:defRPr>
                      </a:lvl4pPr>
                      <a:lvl5pPr marL="1828800" algn="l" defTabSz="914400" rtl="0" eaLnBrk="1" latinLnBrk="0" hangingPunct="1">
                        <a:defRPr sz="1800" b="1" kern="1200">
                          <a:solidFill>
                            <a:schemeClr val="lt1"/>
                          </a:solidFill>
                          <a:latin typeface="Arial" panose="020B0604020202020204"/>
                          <a:ea typeface="微软雅黑" panose="020B0503020204020204" pitchFamily="34" charset="-122"/>
                          <a:cs typeface="Calibri" panose="020F0502020204030204"/>
                        </a:defRPr>
                      </a:lvl5pPr>
                      <a:lvl6pPr marL="2286000" algn="l" defTabSz="914400" rtl="0" eaLnBrk="1" latinLnBrk="0" hangingPunct="1">
                        <a:defRPr sz="1800" b="1" kern="1200">
                          <a:solidFill>
                            <a:schemeClr val="lt1"/>
                          </a:solidFill>
                          <a:latin typeface="Arial" panose="020B0604020202020204"/>
                          <a:ea typeface="微软雅黑" panose="020B0503020204020204" pitchFamily="34" charset="-122"/>
                          <a:cs typeface="Calibri" panose="020F0502020204030204"/>
                        </a:defRPr>
                      </a:lvl6pPr>
                      <a:lvl7pPr marL="2743200" algn="l" defTabSz="914400" rtl="0" eaLnBrk="1" latinLnBrk="0" hangingPunct="1">
                        <a:defRPr sz="1800" b="1" kern="1200">
                          <a:solidFill>
                            <a:schemeClr val="lt1"/>
                          </a:solidFill>
                          <a:latin typeface="Arial" panose="020B0604020202020204"/>
                          <a:ea typeface="微软雅黑" panose="020B0503020204020204" pitchFamily="34" charset="-122"/>
                          <a:cs typeface="Calibri" panose="020F0502020204030204"/>
                        </a:defRPr>
                      </a:lvl7pPr>
                      <a:lvl8pPr marL="3200400" algn="l" defTabSz="914400" rtl="0" eaLnBrk="1" latinLnBrk="0" hangingPunct="1">
                        <a:defRPr sz="1800" b="1" kern="1200">
                          <a:solidFill>
                            <a:schemeClr val="lt1"/>
                          </a:solidFill>
                          <a:latin typeface="Arial" panose="020B0604020202020204"/>
                          <a:ea typeface="微软雅黑" panose="020B0503020204020204" pitchFamily="34" charset="-122"/>
                          <a:cs typeface="Calibri" panose="020F0502020204030204"/>
                        </a:defRPr>
                      </a:lvl8pPr>
                      <a:lvl9pPr marL="3657600" algn="l" defTabSz="914400" rtl="0" eaLnBrk="1" latinLnBrk="0" hangingPunct="1">
                        <a:defRPr sz="1800" b="1" kern="1200">
                          <a:solidFill>
                            <a:schemeClr val="lt1"/>
                          </a:solidFill>
                          <a:latin typeface="Arial" panose="020B0604020202020204"/>
                          <a:ea typeface="微软雅黑" panose="020B0503020204020204" pitchFamily="34" charset="-122"/>
                          <a:cs typeface="Calibri" panose="020F0502020204030204"/>
                        </a:defRPr>
                      </a:lvl9pPr>
                    </a:lstStyle>
                    <a:p>
                      <a:pPr algn="ctr"/>
                      <a:r>
                        <a:rPr lang="zh-CN" altLang="en-US" sz="1800" dirty="0">
                          <a:latin typeface="微软雅黑" panose="020B0503020204020204" pitchFamily="34" charset="-122"/>
                          <a:ea typeface="微软雅黑" panose="020B0503020204020204" pitchFamily="34" charset="-122"/>
                          <a:sym typeface="Arial" panose="020B0604020202020204" pitchFamily="34" charset="0"/>
                        </a:rPr>
                        <a:t>推荐内容</a:t>
                      </a:r>
                    </a:p>
                  </a:txBody>
                  <a:tcPr anchor="ctr">
                    <a:lnL>
                      <a:noFill/>
                    </a:lnL>
                    <a:lnR w="12700" cmpd="sng">
                      <a:solidFill>
                        <a:srgbClr val="0039A6"/>
                      </a:solidFill>
                    </a:lnR>
                    <a:lnT w="12700" cmpd="sng">
                      <a:solidFill>
                        <a:srgbClr val="0039A6"/>
                      </a:solidFill>
                    </a:lnT>
                    <a:lnB w="12700" cmpd="sng">
                      <a:solidFill>
                        <a:srgbClr val="0039A6"/>
                      </a:solidFill>
                    </a:lnB>
                    <a:lnTlToBr w="12700" cmpd="sng">
                      <a:noFill/>
                      <a:prstDash val="solid"/>
                    </a:lnTlToBr>
                    <a:lnBlToTr w="12700" cmpd="sng">
                      <a:noFill/>
                      <a:prstDash val="solid"/>
                    </a:lnBlToTr>
                    <a:solidFill>
                      <a:schemeClr val="accent1">
                        <a:lumMod val="75000"/>
                      </a:schemeClr>
                    </a:solidFill>
                  </a:tcPr>
                </a:tc>
              </a:tr>
              <a:tr h="710565">
                <a:tc>
                  <a:txBody>
                    <a:bodyPr/>
                    <a:lstStyle>
                      <a:lvl1pPr marL="0" algn="l" defTabSz="914400" rtl="0" eaLnBrk="1" latinLnBrk="0" hangingPunct="1">
                        <a:defRPr sz="1800" kern="1200">
                          <a:solidFill>
                            <a:schemeClr val="dk1"/>
                          </a:solidFill>
                          <a:latin typeface="Arial" panose="020B0604020202020204"/>
                          <a:ea typeface="微软雅黑" panose="020B0503020204020204" pitchFamily="34" charset="-122"/>
                          <a:cs typeface="Calibri" panose="020F0502020204030204"/>
                        </a:defRPr>
                      </a:lvl1pPr>
                      <a:lvl2pPr marL="457200" algn="l" defTabSz="914400" rtl="0" eaLnBrk="1" latinLnBrk="0" hangingPunct="1">
                        <a:defRPr sz="1800" kern="1200">
                          <a:solidFill>
                            <a:schemeClr val="dk1"/>
                          </a:solidFill>
                          <a:latin typeface="Arial" panose="020B0604020202020204"/>
                          <a:ea typeface="微软雅黑" panose="020B0503020204020204" pitchFamily="34" charset="-122"/>
                          <a:cs typeface="Calibri" panose="020F0502020204030204"/>
                        </a:defRPr>
                      </a:lvl2pPr>
                      <a:lvl3pPr marL="914400" algn="l" defTabSz="914400" rtl="0" eaLnBrk="1" latinLnBrk="0" hangingPunct="1">
                        <a:defRPr sz="1800" kern="1200">
                          <a:solidFill>
                            <a:schemeClr val="dk1"/>
                          </a:solidFill>
                          <a:latin typeface="Arial" panose="020B0604020202020204"/>
                          <a:ea typeface="微软雅黑" panose="020B0503020204020204" pitchFamily="34" charset="-122"/>
                          <a:cs typeface="Calibri" panose="020F0502020204030204"/>
                        </a:defRPr>
                      </a:lvl3pPr>
                      <a:lvl4pPr marL="1371600" algn="l" defTabSz="914400" rtl="0" eaLnBrk="1" latinLnBrk="0" hangingPunct="1">
                        <a:defRPr sz="1800" kern="1200">
                          <a:solidFill>
                            <a:schemeClr val="dk1"/>
                          </a:solidFill>
                          <a:latin typeface="Arial" panose="020B0604020202020204"/>
                          <a:ea typeface="微软雅黑" panose="020B0503020204020204" pitchFamily="34" charset="-122"/>
                          <a:cs typeface="Calibri" panose="020F0502020204030204"/>
                        </a:defRPr>
                      </a:lvl4pPr>
                      <a:lvl5pPr marL="1828800" algn="l" defTabSz="914400" rtl="0" eaLnBrk="1" latinLnBrk="0" hangingPunct="1">
                        <a:defRPr sz="1800" kern="1200">
                          <a:solidFill>
                            <a:schemeClr val="dk1"/>
                          </a:solidFill>
                          <a:latin typeface="Arial" panose="020B0604020202020204"/>
                          <a:ea typeface="微软雅黑" panose="020B0503020204020204" pitchFamily="34" charset="-122"/>
                          <a:cs typeface="Calibri" panose="020F0502020204030204"/>
                        </a:defRPr>
                      </a:lvl5pPr>
                      <a:lvl6pPr marL="2286000" algn="l" defTabSz="914400" rtl="0" eaLnBrk="1" latinLnBrk="0" hangingPunct="1">
                        <a:defRPr sz="1800" kern="1200">
                          <a:solidFill>
                            <a:schemeClr val="dk1"/>
                          </a:solidFill>
                          <a:latin typeface="Arial" panose="020B0604020202020204"/>
                          <a:ea typeface="微软雅黑" panose="020B0503020204020204" pitchFamily="34" charset="-122"/>
                          <a:cs typeface="Calibri" panose="020F0502020204030204"/>
                        </a:defRPr>
                      </a:lvl6pPr>
                      <a:lvl7pPr marL="2743200" algn="l" defTabSz="914400" rtl="0" eaLnBrk="1" latinLnBrk="0" hangingPunct="1">
                        <a:defRPr sz="1800" kern="1200">
                          <a:solidFill>
                            <a:schemeClr val="dk1"/>
                          </a:solidFill>
                          <a:latin typeface="Arial" panose="020B0604020202020204"/>
                          <a:ea typeface="微软雅黑" panose="020B0503020204020204" pitchFamily="34" charset="-122"/>
                          <a:cs typeface="Calibri" panose="020F0502020204030204"/>
                        </a:defRPr>
                      </a:lvl7pPr>
                      <a:lvl8pPr marL="3200400" algn="l" defTabSz="914400" rtl="0" eaLnBrk="1" latinLnBrk="0" hangingPunct="1">
                        <a:defRPr sz="1800" kern="1200">
                          <a:solidFill>
                            <a:schemeClr val="dk1"/>
                          </a:solidFill>
                          <a:latin typeface="Arial" panose="020B0604020202020204"/>
                          <a:ea typeface="微软雅黑" panose="020B0503020204020204" pitchFamily="34" charset="-122"/>
                          <a:cs typeface="Calibri" panose="020F0502020204030204"/>
                        </a:defRPr>
                      </a:lvl8pPr>
                      <a:lvl9pPr marL="3657600" algn="l" defTabSz="914400" rtl="0" eaLnBrk="1" latinLnBrk="0" hangingPunct="1">
                        <a:defRPr sz="1800" kern="1200">
                          <a:solidFill>
                            <a:schemeClr val="dk1"/>
                          </a:solidFill>
                          <a:latin typeface="Arial" panose="020B0604020202020204"/>
                          <a:ea typeface="微软雅黑" panose="020B0503020204020204" pitchFamily="34" charset="-122"/>
                          <a:cs typeface="Calibri" panose="020F0502020204030204"/>
                        </a:defRPr>
                      </a:lvl9pPr>
                    </a:lstStyle>
                    <a:p>
                      <a:r>
                        <a:rPr lang="en-US" altLang="zh-CN" sz="1600" b="1" dirty="0" smtClean="0">
                          <a:solidFill>
                            <a:schemeClr val="accent5">
                              <a:lumMod val="50000"/>
                            </a:schemeClr>
                          </a:solidFill>
                          <a:latin typeface="微软雅黑" panose="020B0503020204020204" pitchFamily="34" charset="-122"/>
                          <a:ea typeface="微软雅黑" panose="020B0503020204020204" pitchFamily="34" charset="-122"/>
                          <a:sym typeface="Arial" panose="020B0604020202020204" pitchFamily="34" charset="0"/>
                        </a:rPr>
                        <a:t>《</a:t>
                      </a:r>
                      <a:r>
                        <a:rPr lang="zh-CN" altLang="en-US" sz="1600" b="1" dirty="0" smtClean="0">
                          <a:solidFill>
                            <a:schemeClr val="accent5">
                              <a:lumMod val="50000"/>
                            </a:schemeClr>
                          </a:solidFill>
                          <a:latin typeface="微软雅黑" panose="020B0503020204020204" pitchFamily="34" charset="-122"/>
                          <a:ea typeface="微软雅黑" panose="020B0503020204020204" pitchFamily="34" charset="-122"/>
                          <a:sym typeface="Arial" panose="020B0604020202020204" pitchFamily="34" charset="0"/>
                        </a:rPr>
                        <a:t>中国慢性腰背痛诊疗指南</a:t>
                      </a:r>
                      <a:r>
                        <a:rPr lang="en-US" altLang="zh-CN" sz="1600" b="1" dirty="0" smtClean="0">
                          <a:solidFill>
                            <a:schemeClr val="accent5">
                              <a:lumMod val="50000"/>
                            </a:schemeClr>
                          </a:solidFill>
                          <a:latin typeface="微软雅黑" panose="020B0503020204020204" pitchFamily="34" charset="-122"/>
                          <a:ea typeface="微软雅黑" panose="020B0503020204020204" pitchFamily="34" charset="-122"/>
                          <a:sym typeface="Arial" panose="020B0604020202020204" pitchFamily="34" charset="0"/>
                        </a:rPr>
                        <a:t>》</a:t>
                      </a:r>
                      <a:r>
                        <a:rPr lang="zh-CN" altLang="en-US" sz="1600" b="1" dirty="0" smtClean="0">
                          <a:solidFill>
                            <a:schemeClr val="accent5">
                              <a:lumMod val="50000"/>
                            </a:schemeClr>
                          </a:solidFill>
                          <a:latin typeface="微软雅黑" panose="020B0503020204020204" pitchFamily="34" charset="-122"/>
                          <a:ea typeface="微软雅黑" panose="020B0503020204020204" pitchFamily="34" charset="-122"/>
                          <a:sym typeface="Arial" panose="020B0604020202020204" pitchFamily="34" charset="0"/>
                        </a:rPr>
                        <a:t>（</a:t>
                      </a:r>
                      <a:r>
                        <a:rPr lang="en-US" altLang="zh-CN" sz="1600" b="1" dirty="0" smtClean="0">
                          <a:solidFill>
                            <a:schemeClr val="accent5">
                              <a:lumMod val="50000"/>
                            </a:schemeClr>
                          </a:solidFill>
                          <a:latin typeface="微软雅黑" panose="020B0503020204020204" pitchFamily="34" charset="-122"/>
                          <a:ea typeface="微软雅黑" panose="020B0503020204020204" pitchFamily="34" charset="-122"/>
                          <a:sym typeface="Arial" panose="020B0604020202020204" pitchFamily="34" charset="0"/>
                        </a:rPr>
                        <a:t>2024</a:t>
                      </a:r>
                      <a:r>
                        <a:rPr lang="zh-CN" altLang="en-US" sz="1600" b="1" dirty="0" smtClean="0">
                          <a:solidFill>
                            <a:schemeClr val="accent5">
                              <a:lumMod val="50000"/>
                            </a:schemeClr>
                          </a:solidFill>
                          <a:latin typeface="微软雅黑" panose="020B0503020204020204" pitchFamily="34" charset="-122"/>
                          <a:ea typeface="微软雅黑" panose="020B0503020204020204" pitchFamily="34" charset="-122"/>
                          <a:sym typeface="Arial" panose="020B0604020202020204" pitchFamily="34" charset="0"/>
                        </a:rPr>
                        <a:t>）</a:t>
                      </a:r>
                      <a:r>
                        <a:rPr lang="en-US" altLang="zh-CN" sz="1600" baseline="30000" dirty="0" smtClean="0">
                          <a:solidFill>
                            <a:srgbClr val="002060"/>
                          </a:solidFill>
                          <a:latin typeface="微软雅黑" panose="020B0503020204020204" pitchFamily="34" charset="-122"/>
                          <a:ea typeface="微软雅黑" panose="020B0503020204020204" pitchFamily="34" charset="-122"/>
                          <a:sym typeface="+mn-ea"/>
                        </a:rPr>
                        <a:t>[1]</a:t>
                      </a:r>
                      <a:endParaRPr lang="zh-CN" altLang="en-US" sz="1600" b="1" dirty="0">
                        <a:solidFill>
                          <a:schemeClr val="accent5">
                            <a:lumMod val="50000"/>
                          </a:schemeClr>
                        </a:solidFill>
                        <a:latin typeface="微软雅黑" panose="020B0503020204020204" pitchFamily="34" charset="-122"/>
                        <a:ea typeface="微软雅黑" panose="020B0503020204020204" pitchFamily="34" charset="-122"/>
                        <a:sym typeface="Arial" panose="020B0604020202020204" pitchFamily="34" charset="0"/>
                      </a:endParaRPr>
                    </a:p>
                  </a:txBody>
                  <a:tcPr anchor="ctr">
                    <a:lnL w="12700" cmpd="sng">
                      <a:solidFill>
                        <a:srgbClr val="0039A6"/>
                      </a:solidFill>
                    </a:lnL>
                    <a:lnR>
                      <a:noFill/>
                    </a:lnR>
                    <a:lnT w="12700" cmpd="sng">
                      <a:solidFill>
                        <a:srgbClr val="0039A6"/>
                      </a:solidFill>
                    </a:lnT>
                    <a:lnB w="12700" cmpd="sng">
                      <a:solidFill>
                        <a:srgbClr val="0039A6"/>
                      </a:solidFill>
                    </a:lnB>
                    <a:lnTlToBr w="12700" cmpd="sng">
                      <a:noFill/>
                      <a:prstDash val="solid"/>
                    </a:lnTlToBr>
                    <a:lnBlToTr w="12700" cmpd="sng">
                      <a:noFill/>
                      <a:prstDash val="solid"/>
                    </a:lnBlToTr>
                    <a:solidFill>
                      <a:srgbClr val="EAF4FC"/>
                    </a:solidFill>
                  </a:tcPr>
                </a:tc>
                <a:tc>
                  <a:txBody>
                    <a:bodyPr/>
                    <a:lstStyle>
                      <a:lvl1pPr marL="0" algn="l" defTabSz="914400" rtl="0" eaLnBrk="1" latinLnBrk="0" hangingPunct="1">
                        <a:defRPr sz="1800" kern="1200">
                          <a:solidFill>
                            <a:schemeClr val="dk1"/>
                          </a:solidFill>
                          <a:latin typeface="Arial" panose="020B0604020202020204"/>
                          <a:ea typeface="微软雅黑" panose="020B0503020204020204" pitchFamily="34" charset="-122"/>
                          <a:cs typeface="Calibri" panose="020F0502020204030204"/>
                        </a:defRPr>
                      </a:lvl1pPr>
                      <a:lvl2pPr marL="457200" algn="l" defTabSz="914400" rtl="0" eaLnBrk="1" latinLnBrk="0" hangingPunct="1">
                        <a:defRPr sz="1800" kern="1200">
                          <a:solidFill>
                            <a:schemeClr val="dk1"/>
                          </a:solidFill>
                          <a:latin typeface="Arial" panose="020B0604020202020204"/>
                          <a:ea typeface="微软雅黑" panose="020B0503020204020204" pitchFamily="34" charset="-122"/>
                          <a:cs typeface="Calibri" panose="020F0502020204030204"/>
                        </a:defRPr>
                      </a:lvl2pPr>
                      <a:lvl3pPr marL="914400" algn="l" defTabSz="914400" rtl="0" eaLnBrk="1" latinLnBrk="0" hangingPunct="1">
                        <a:defRPr sz="1800" kern="1200">
                          <a:solidFill>
                            <a:schemeClr val="dk1"/>
                          </a:solidFill>
                          <a:latin typeface="Arial" panose="020B0604020202020204"/>
                          <a:ea typeface="微软雅黑" panose="020B0503020204020204" pitchFamily="34" charset="-122"/>
                          <a:cs typeface="Calibri" panose="020F0502020204030204"/>
                        </a:defRPr>
                      </a:lvl3pPr>
                      <a:lvl4pPr marL="1371600" algn="l" defTabSz="914400" rtl="0" eaLnBrk="1" latinLnBrk="0" hangingPunct="1">
                        <a:defRPr sz="1800" kern="1200">
                          <a:solidFill>
                            <a:schemeClr val="dk1"/>
                          </a:solidFill>
                          <a:latin typeface="Arial" panose="020B0604020202020204"/>
                          <a:ea typeface="微软雅黑" panose="020B0503020204020204" pitchFamily="34" charset="-122"/>
                          <a:cs typeface="Calibri" panose="020F0502020204030204"/>
                        </a:defRPr>
                      </a:lvl4pPr>
                      <a:lvl5pPr marL="1828800" algn="l" defTabSz="914400" rtl="0" eaLnBrk="1" latinLnBrk="0" hangingPunct="1">
                        <a:defRPr sz="1800" kern="1200">
                          <a:solidFill>
                            <a:schemeClr val="dk1"/>
                          </a:solidFill>
                          <a:latin typeface="Arial" panose="020B0604020202020204"/>
                          <a:ea typeface="微软雅黑" panose="020B0503020204020204" pitchFamily="34" charset="-122"/>
                          <a:cs typeface="Calibri" panose="020F0502020204030204"/>
                        </a:defRPr>
                      </a:lvl5pPr>
                      <a:lvl6pPr marL="2286000" algn="l" defTabSz="914400" rtl="0" eaLnBrk="1" latinLnBrk="0" hangingPunct="1">
                        <a:defRPr sz="1800" kern="1200">
                          <a:solidFill>
                            <a:schemeClr val="dk1"/>
                          </a:solidFill>
                          <a:latin typeface="Arial" panose="020B0604020202020204"/>
                          <a:ea typeface="微软雅黑" panose="020B0503020204020204" pitchFamily="34" charset="-122"/>
                          <a:cs typeface="Calibri" panose="020F0502020204030204"/>
                        </a:defRPr>
                      </a:lvl6pPr>
                      <a:lvl7pPr marL="2743200" algn="l" defTabSz="914400" rtl="0" eaLnBrk="1" latinLnBrk="0" hangingPunct="1">
                        <a:defRPr sz="1800" kern="1200">
                          <a:solidFill>
                            <a:schemeClr val="dk1"/>
                          </a:solidFill>
                          <a:latin typeface="Arial" panose="020B0604020202020204"/>
                          <a:ea typeface="微软雅黑" panose="020B0503020204020204" pitchFamily="34" charset="-122"/>
                          <a:cs typeface="Calibri" panose="020F0502020204030204"/>
                        </a:defRPr>
                      </a:lvl7pPr>
                      <a:lvl8pPr marL="3200400" algn="l" defTabSz="914400" rtl="0" eaLnBrk="1" latinLnBrk="0" hangingPunct="1">
                        <a:defRPr sz="1800" kern="1200">
                          <a:solidFill>
                            <a:schemeClr val="dk1"/>
                          </a:solidFill>
                          <a:latin typeface="Arial" panose="020B0604020202020204"/>
                          <a:ea typeface="微软雅黑" panose="020B0503020204020204" pitchFamily="34" charset="-122"/>
                          <a:cs typeface="Calibri" panose="020F0502020204030204"/>
                        </a:defRPr>
                      </a:lvl8pPr>
                      <a:lvl9pPr marL="3657600" algn="l" defTabSz="914400" rtl="0" eaLnBrk="1" latinLnBrk="0" hangingPunct="1">
                        <a:defRPr sz="1800" kern="1200">
                          <a:solidFill>
                            <a:schemeClr val="dk1"/>
                          </a:solidFill>
                          <a:latin typeface="Arial" panose="020B0604020202020204"/>
                          <a:ea typeface="微软雅黑" panose="020B0503020204020204" pitchFamily="34" charset="-122"/>
                          <a:cs typeface="Calibri" panose="020F0502020204030204"/>
                        </a:defRPr>
                      </a:lvl9pPr>
                    </a:lstStyle>
                    <a:p>
                      <a:pPr marL="0" marR="0" lvl="0" indent="0" algn="l" defTabSz="914400" rtl="0" eaLnBrk="1" fontAlgn="auto" latinLnBrk="0" hangingPunct="1">
                        <a:lnSpc>
                          <a:spcPct val="150000"/>
                        </a:lnSpc>
                        <a:spcBef>
                          <a:spcPts val="0"/>
                        </a:spcBef>
                        <a:spcAft>
                          <a:spcPts val="0"/>
                        </a:spcAft>
                        <a:buClrTx/>
                        <a:buSzTx/>
                        <a:buFontTx/>
                        <a:buNone/>
                        <a:defRPr/>
                      </a:pPr>
                      <a:r>
                        <a:rPr lang="zh-CN" altLang="zh-CN" sz="1600" kern="1200" dirty="0" smtClean="0">
                          <a:solidFill>
                            <a:schemeClr val="accent5">
                              <a:lumMod val="50000"/>
                            </a:schemeClr>
                          </a:solidFill>
                          <a:effectLst/>
                          <a:latin typeface="Arial" panose="020B0604020202020204"/>
                          <a:ea typeface="微软雅黑" panose="020B0503020204020204" pitchFamily="34" charset="-122"/>
                          <a:cs typeface="Calibri" panose="020F0502020204030204"/>
                        </a:rPr>
                        <a:t>联合药物治疗在改善慢性腰背痛的疼痛和致残方面比单药治疗更优效，能够更好的缓解疼痛、提高耐受性，比如</a:t>
                      </a:r>
                      <a:r>
                        <a:rPr lang="en-US" altLang="zh-CN" sz="1600" kern="1200" dirty="0" smtClean="0">
                          <a:solidFill>
                            <a:schemeClr val="accent5">
                              <a:lumMod val="50000"/>
                            </a:schemeClr>
                          </a:solidFill>
                          <a:effectLst/>
                          <a:latin typeface="Arial" panose="020B0604020202020204"/>
                          <a:ea typeface="微软雅黑" panose="020B0503020204020204" pitchFamily="34" charset="-122"/>
                          <a:cs typeface="Calibri" panose="020F0502020204030204"/>
                        </a:rPr>
                        <a:t>NSAIDs</a:t>
                      </a:r>
                      <a:r>
                        <a:rPr lang="zh-CN" altLang="zh-CN" sz="1600" kern="1200" dirty="0" smtClean="0">
                          <a:solidFill>
                            <a:schemeClr val="accent5">
                              <a:lumMod val="50000"/>
                            </a:schemeClr>
                          </a:solidFill>
                          <a:effectLst/>
                          <a:latin typeface="Arial" panose="020B0604020202020204"/>
                          <a:ea typeface="微软雅黑" panose="020B0503020204020204" pitchFamily="34" charset="-122"/>
                          <a:cs typeface="Calibri" panose="020F0502020204030204"/>
                        </a:rPr>
                        <a:t>与肌肉松弛药（如</a:t>
                      </a:r>
                      <a:r>
                        <a:rPr lang="zh-CN" altLang="zh-CN" sz="1600" b="1" kern="1200" dirty="0" smtClean="0">
                          <a:solidFill>
                            <a:schemeClr val="accent5">
                              <a:lumMod val="50000"/>
                            </a:schemeClr>
                          </a:solidFill>
                          <a:effectLst/>
                          <a:latin typeface="Arial" panose="020B0604020202020204"/>
                          <a:ea typeface="微软雅黑" panose="020B0503020204020204" pitchFamily="34" charset="-122"/>
                          <a:cs typeface="Calibri" panose="020F0502020204030204"/>
                        </a:rPr>
                        <a:t>替扎尼定</a:t>
                      </a:r>
                      <a:r>
                        <a:rPr lang="zh-CN" altLang="zh-CN" sz="1600" kern="1200" dirty="0" smtClean="0">
                          <a:solidFill>
                            <a:schemeClr val="accent5">
                              <a:lumMod val="50000"/>
                            </a:schemeClr>
                          </a:solidFill>
                          <a:effectLst/>
                          <a:latin typeface="Arial" panose="020B0604020202020204"/>
                          <a:ea typeface="微软雅黑" panose="020B0503020204020204" pitchFamily="34" charset="-122"/>
                          <a:cs typeface="Calibri" panose="020F0502020204030204"/>
                        </a:rPr>
                        <a:t>等）的联合</a:t>
                      </a:r>
                      <a:r>
                        <a:rPr lang="zh-CN" altLang="en-US" sz="1600" b="0" kern="1200" dirty="0" smtClean="0">
                          <a:solidFill>
                            <a:schemeClr val="accent5">
                              <a:lumMod val="50000"/>
                            </a:schemeClr>
                          </a:solidFill>
                          <a:latin typeface="微软雅黑" panose="020B0503020204020204" pitchFamily="34" charset="-122"/>
                          <a:ea typeface="微软雅黑" panose="020B0503020204020204" pitchFamily="34" charset="-122"/>
                          <a:cs typeface="+mn-cs"/>
                          <a:sym typeface="Arial" panose="020B0604020202020204" pitchFamily="34" charset="0"/>
                        </a:rPr>
                        <a:t>。</a:t>
                      </a:r>
                      <a:r>
                        <a:rPr lang="zh-CN" altLang="en-US" sz="1600" dirty="0">
                          <a:solidFill>
                            <a:schemeClr val="accent5">
                              <a:lumMod val="50000"/>
                            </a:schemeClr>
                          </a:solidFill>
                          <a:latin typeface="微软雅黑" panose="020B0503020204020204" pitchFamily="34" charset="-122"/>
                          <a:ea typeface="微软雅黑" panose="020B0503020204020204" pitchFamily="34" charset="-122"/>
                          <a:sym typeface="Arial" panose="020B0604020202020204" pitchFamily="34" charset="0"/>
                        </a:rPr>
                        <a:t>（</a:t>
                      </a:r>
                      <a:r>
                        <a:rPr lang="en-US" altLang="zh-CN" sz="1600" b="1" dirty="0" smtClean="0">
                          <a:solidFill>
                            <a:srgbClr val="C00000"/>
                          </a:solidFill>
                          <a:latin typeface="微软雅黑" panose="020B0503020204020204" pitchFamily="34" charset="-122"/>
                          <a:ea typeface="微软雅黑" panose="020B0503020204020204" pitchFamily="34" charset="-122"/>
                          <a:sym typeface="Arial" panose="020B0604020202020204" pitchFamily="34" charset="0"/>
                        </a:rPr>
                        <a:t>IA</a:t>
                      </a:r>
                      <a:r>
                        <a:rPr lang="zh-CN" altLang="en-US" sz="1600" b="1" dirty="0" smtClean="0">
                          <a:solidFill>
                            <a:srgbClr val="C00000"/>
                          </a:solidFill>
                          <a:latin typeface="微软雅黑" panose="020B0503020204020204" pitchFamily="34" charset="-122"/>
                          <a:ea typeface="微软雅黑" panose="020B0503020204020204" pitchFamily="34" charset="-122"/>
                          <a:sym typeface="Arial" panose="020B0604020202020204" pitchFamily="34" charset="0"/>
                        </a:rPr>
                        <a:t>级</a:t>
                      </a:r>
                      <a:r>
                        <a:rPr lang="zh-CN" altLang="en-US" sz="1600" b="1" dirty="0">
                          <a:solidFill>
                            <a:srgbClr val="C00000"/>
                          </a:solidFill>
                          <a:latin typeface="微软雅黑" panose="020B0503020204020204" pitchFamily="34" charset="-122"/>
                          <a:ea typeface="微软雅黑" panose="020B0503020204020204" pitchFamily="34" charset="-122"/>
                          <a:sym typeface="Arial" panose="020B0604020202020204" pitchFamily="34" charset="0"/>
                        </a:rPr>
                        <a:t>推荐</a:t>
                      </a:r>
                      <a:r>
                        <a:rPr lang="zh-CN" altLang="en-US" sz="1600" dirty="0">
                          <a:solidFill>
                            <a:schemeClr val="accent5">
                              <a:lumMod val="50000"/>
                            </a:schemeClr>
                          </a:solidFill>
                          <a:latin typeface="微软雅黑" panose="020B0503020204020204" pitchFamily="34" charset="-122"/>
                          <a:ea typeface="微软雅黑" panose="020B0503020204020204" pitchFamily="34" charset="-122"/>
                          <a:sym typeface="Arial" panose="020B0604020202020204" pitchFamily="34" charset="0"/>
                        </a:rPr>
                        <a:t>）</a:t>
                      </a:r>
                    </a:p>
                  </a:txBody>
                  <a:tcPr anchor="ctr">
                    <a:lnL>
                      <a:noFill/>
                    </a:lnL>
                    <a:lnR w="12700" cmpd="sng">
                      <a:solidFill>
                        <a:srgbClr val="0039A6"/>
                      </a:solidFill>
                    </a:lnR>
                    <a:lnT w="12700" cmpd="sng">
                      <a:solidFill>
                        <a:srgbClr val="0039A6"/>
                      </a:solidFill>
                    </a:lnT>
                    <a:lnB w="12700" cmpd="sng">
                      <a:solidFill>
                        <a:srgbClr val="0039A6"/>
                      </a:solidFill>
                    </a:lnB>
                    <a:lnTlToBr w="12700" cmpd="sng">
                      <a:noFill/>
                      <a:prstDash val="solid"/>
                    </a:lnTlToBr>
                    <a:lnBlToTr w="12700" cmpd="sng">
                      <a:noFill/>
                      <a:prstDash val="solid"/>
                    </a:lnBlToTr>
                    <a:solidFill>
                      <a:srgbClr val="EAF4FC"/>
                    </a:solidFill>
                  </a:tcPr>
                </a:tc>
              </a:tr>
              <a:tr h="710565">
                <a:tc>
                  <a:txBody>
                    <a:bodyPr/>
                    <a:lstStyle>
                      <a:lvl1pPr marL="0" algn="l" defTabSz="914400" rtl="0" eaLnBrk="1" latinLnBrk="0" hangingPunct="1">
                        <a:defRPr sz="1800" kern="1200">
                          <a:solidFill>
                            <a:schemeClr val="dk1"/>
                          </a:solidFill>
                          <a:latin typeface="Arial" panose="020B0604020202020204"/>
                          <a:ea typeface="微软雅黑" panose="020B0503020204020204" pitchFamily="34" charset="-122"/>
                          <a:cs typeface="Calibri" panose="020F0502020204030204"/>
                        </a:defRPr>
                      </a:lvl1pPr>
                      <a:lvl2pPr marL="457200" algn="l" defTabSz="914400" rtl="0" eaLnBrk="1" latinLnBrk="0" hangingPunct="1">
                        <a:defRPr sz="1800" kern="1200">
                          <a:solidFill>
                            <a:schemeClr val="dk1"/>
                          </a:solidFill>
                          <a:latin typeface="Arial" panose="020B0604020202020204"/>
                          <a:ea typeface="微软雅黑" panose="020B0503020204020204" pitchFamily="34" charset="-122"/>
                          <a:cs typeface="Calibri" panose="020F0502020204030204"/>
                        </a:defRPr>
                      </a:lvl2pPr>
                      <a:lvl3pPr marL="914400" algn="l" defTabSz="914400" rtl="0" eaLnBrk="1" latinLnBrk="0" hangingPunct="1">
                        <a:defRPr sz="1800" kern="1200">
                          <a:solidFill>
                            <a:schemeClr val="dk1"/>
                          </a:solidFill>
                          <a:latin typeface="Arial" panose="020B0604020202020204"/>
                          <a:ea typeface="微软雅黑" panose="020B0503020204020204" pitchFamily="34" charset="-122"/>
                          <a:cs typeface="Calibri" panose="020F0502020204030204"/>
                        </a:defRPr>
                      </a:lvl3pPr>
                      <a:lvl4pPr marL="1371600" algn="l" defTabSz="914400" rtl="0" eaLnBrk="1" latinLnBrk="0" hangingPunct="1">
                        <a:defRPr sz="1800" kern="1200">
                          <a:solidFill>
                            <a:schemeClr val="dk1"/>
                          </a:solidFill>
                          <a:latin typeface="Arial" panose="020B0604020202020204"/>
                          <a:ea typeface="微软雅黑" panose="020B0503020204020204" pitchFamily="34" charset="-122"/>
                          <a:cs typeface="Calibri" panose="020F0502020204030204"/>
                        </a:defRPr>
                      </a:lvl4pPr>
                      <a:lvl5pPr marL="1828800" algn="l" defTabSz="914400" rtl="0" eaLnBrk="1" latinLnBrk="0" hangingPunct="1">
                        <a:defRPr sz="1800" kern="1200">
                          <a:solidFill>
                            <a:schemeClr val="dk1"/>
                          </a:solidFill>
                          <a:latin typeface="Arial" panose="020B0604020202020204"/>
                          <a:ea typeface="微软雅黑" panose="020B0503020204020204" pitchFamily="34" charset="-122"/>
                          <a:cs typeface="Calibri" panose="020F0502020204030204"/>
                        </a:defRPr>
                      </a:lvl5pPr>
                      <a:lvl6pPr marL="2286000" algn="l" defTabSz="914400" rtl="0" eaLnBrk="1" latinLnBrk="0" hangingPunct="1">
                        <a:defRPr sz="1800" kern="1200">
                          <a:solidFill>
                            <a:schemeClr val="dk1"/>
                          </a:solidFill>
                          <a:latin typeface="Arial" panose="020B0604020202020204"/>
                          <a:ea typeface="微软雅黑" panose="020B0503020204020204" pitchFamily="34" charset="-122"/>
                          <a:cs typeface="Calibri" panose="020F0502020204030204"/>
                        </a:defRPr>
                      </a:lvl6pPr>
                      <a:lvl7pPr marL="2743200" algn="l" defTabSz="914400" rtl="0" eaLnBrk="1" latinLnBrk="0" hangingPunct="1">
                        <a:defRPr sz="1800" kern="1200">
                          <a:solidFill>
                            <a:schemeClr val="dk1"/>
                          </a:solidFill>
                          <a:latin typeface="Arial" panose="020B0604020202020204"/>
                          <a:ea typeface="微软雅黑" panose="020B0503020204020204" pitchFamily="34" charset="-122"/>
                          <a:cs typeface="Calibri" panose="020F0502020204030204"/>
                        </a:defRPr>
                      </a:lvl7pPr>
                      <a:lvl8pPr marL="3200400" algn="l" defTabSz="914400" rtl="0" eaLnBrk="1" latinLnBrk="0" hangingPunct="1">
                        <a:defRPr sz="1800" kern="1200">
                          <a:solidFill>
                            <a:schemeClr val="dk1"/>
                          </a:solidFill>
                          <a:latin typeface="Arial" panose="020B0604020202020204"/>
                          <a:ea typeface="微软雅黑" panose="020B0503020204020204" pitchFamily="34" charset="-122"/>
                          <a:cs typeface="Calibri" panose="020F0502020204030204"/>
                        </a:defRPr>
                      </a:lvl8pPr>
                      <a:lvl9pPr marL="3657600" algn="l" defTabSz="914400" rtl="0" eaLnBrk="1" latinLnBrk="0" hangingPunct="1">
                        <a:defRPr sz="1800" kern="1200">
                          <a:solidFill>
                            <a:schemeClr val="dk1"/>
                          </a:solidFill>
                          <a:latin typeface="Arial" panose="020B0604020202020204"/>
                          <a:ea typeface="微软雅黑" panose="020B0503020204020204" pitchFamily="34" charset="-122"/>
                          <a:cs typeface="Calibri" panose="020F0502020204030204"/>
                        </a:defRPr>
                      </a:lvl9pPr>
                    </a:lstStyle>
                    <a:p>
                      <a:pPr marL="0" marR="0" lvl="0" indent="0" algn="l" defTabSz="914400" rtl="0" eaLnBrk="1" fontAlgn="auto" latinLnBrk="0" hangingPunct="1">
                        <a:lnSpc>
                          <a:spcPct val="100000"/>
                        </a:lnSpc>
                        <a:spcBef>
                          <a:spcPts val="0"/>
                        </a:spcBef>
                        <a:spcAft>
                          <a:spcPts val="0"/>
                        </a:spcAft>
                        <a:buClrTx/>
                        <a:buSzTx/>
                        <a:buFontTx/>
                        <a:buNone/>
                        <a:defRPr/>
                      </a:pPr>
                      <a:r>
                        <a:rPr lang="en-US" altLang="zh-CN" sz="1600" b="1" kern="1200" dirty="0" smtClean="0">
                          <a:solidFill>
                            <a:schemeClr val="accent5">
                              <a:lumMod val="50000"/>
                            </a:schemeClr>
                          </a:solidFill>
                          <a:latin typeface="微软雅黑" panose="020B0503020204020204" pitchFamily="34" charset="-122"/>
                          <a:ea typeface="微软雅黑" panose="020B0503020204020204" pitchFamily="34" charset="-122"/>
                          <a:cs typeface="+mn-cs"/>
                          <a:sym typeface="Arial" panose="020B0604020202020204" pitchFamily="34" charset="0"/>
                        </a:rPr>
                        <a:t>《</a:t>
                      </a:r>
                      <a:r>
                        <a:rPr lang="zh-CN" altLang="en-US" sz="1600" b="1" kern="1200" dirty="0" smtClean="0">
                          <a:solidFill>
                            <a:schemeClr val="accent5">
                              <a:lumMod val="50000"/>
                            </a:schemeClr>
                          </a:solidFill>
                          <a:latin typeface="微软雅黑" panose="020B0503020204020204" pitchFamily="34" charset="-122"/>
                          <a:ea typeface="微软雅黑" panose="020B0503020204020204" pitchFamily="34" charset="-122"/>
                          <a:cs typeface="+mn-cs"/>
                          <a:sym typeface="Arial" panose="020B0604020202020204" pitchFamily="34" charset="0"/>
                        </a:rPr>
                        <a:t>中国脑血管病临床管理指南（节选版）</a:t>
                      </a:r>
                      <a:r>
                        <a:rPr lang="en-US" altLang="zh-CN" sz="1600" b="1" kern="1200" dirty="0" smtClean="0">
                          <a:solidFill>
                            <a:schemeClr val="accent5">
                              <a:lumMod val="50000"/>
                            </a:schemeClr>
                          </a:solidFill>
                          <a:latin typeface="微软雅黑" panose="020B0503020204020204" pitchFamily="34" charset="-122"/>
                          <a:ea typeface="微软雅黑" panose="020B0503020204020204" pitchFamily="34" charset="-122"/>
                          <a:cs typeface="+mn-cs"/>
                          <a:sym typeface="Arial" panose="020B0604020202020204" pitchFamily="34" charset="0"/>
                        </a:rPr>
                        <a:t>-</a:t>
                      </a:r>
                      <a:r>
                        <a:rPr lang="zh-CN" altLang="en-US" sz="1600" b="1" kern="1200" dirty="0" smtClean="0">
                          <a:solidFill>
                            <a:schemeClr val="accent5">
                              <a:lumMod val="50000"/>
                            </a:schemeClr>
                          </a:solidFill>
                          <a:latin typeface="微软雅黑" panose="020B0503020204020204" pitchFamily="34" charset="-122"/>
                          <a:ea typeface="微软雅黑" panose="020B0503020204020204" pitchFamily="34" charset="-122"/>
                          <a:cs typeface="+mn-cs"/>
                          <a:sym typeface="Arial" panose="020B0604020202020204" pitchFamily="34" charset="0"/>
                        </a:rPr>
                        <a:t>卒中康复管理</a:t>
                      </a:r>
                      <a:r>
                        <a:rPr lang="en-US" altLang="zh-CN" sz="1600" b="1" kern="1200" dirty="0" smtClean="0">
                          <a:solidFill>
                            <a:schemeClr val="accent5">
                              <a:lumMod val="50000"/>
                            </a:schemeClr>
                          </a:solidFill>
                          <a:latin typeface="微软雅黑" panose="020B0503020204020204" pitchFamily="34" charset="-122"/>
                          <a:ea typeface="微软雅黑" panose="020B0503020204020204" pitchFamily="34" charset="-122"/>
                          <a:cs typeface="+mn-cs"/>
                          <a:sym typeface="Arial" panose="020B0604020202020204" pitchFamily="34" charset="0"/>
                        </a:rPr>
                        <a:t>》</a:t>
                      </a:r>
                      <a:r>
                        <a:rPr lang="zh-CN" altLang="en-US" sz="1600" b="1" kern="1200" dirty="0" smtClean="0">
                          <a:solidFill>
                            <a:schemeClr val="accent5">
                              <a:lumMod val="50000"/>
                            </a:schemeClr>
                          </a:solidFill>
                          <a:latin typeface="微软雅黑" panose="020B0503020204020204" pitchFamily="34" charset="-122"/>
                          <a:ea typeface="微软雅黑" panose="020B0503020204020204" pitchFamily="34" charset="-122"/>
                          <a:cs typeface="+mn-cs"/>
                          <a:sym typeface="Arial" panose="020B0604020202020204" pitchFamily="34" charset="0"/>
                        </a:rPr>
                        <a:t>（</a:t>
                      </a:r>
                      <a:r>
                        <a:rPr lang="en-US" altLang="zh-CN" sz="1600" b="1" kern="1200" dirty="0" smtClean="0">
                          <a:solidFill>
                            <a:schemeClr val="accent5">
                              <a:lumMod val="50000"/>
                            </a:schemeClr>
                          </a:solidFill>
                          <a:latin typeface="微软雅黑" panose="020B0503020204020204" pitchFamily="34" charset="-122"/>
                          <a:ea typeface="微软雅黑" panose="020B0503020204020204" pitchFamily="34" charset="-122"/>
                          <a:cs typeface="+mn-cs"/>
                          <a:sym typeface="Arial" panose="020B0604020202020204" pitchFamily="34" charset="0"/>
                        </a:rPr>
                        <a:t>2019</a:t>
                      </a:r>
                      <a:r>
                        <a:rPr lang="zh-CN" altLang="en-US" sz="1600" b="1" kern="1200" dirty="0" smtClean="0">
                          <a:solidFill>
                            <a:schemeClr val="accent5">
                              <a:lumMod val="50000"/>
                            </a:schemeClr>
                          </a:solidFill>
                          <a:latin typeface="微软雅黑" panose="020B0503020204020204" pitchFamily="34" charset="-122"/>
                          <a:ea typeface="微软雅黑" panose="020B0503020204020204" pitchFamily="34" charset="-122"/>
                          <a:cs typeface="+mn-cs"/>
                          <a:sym typeface="Arial" panose="020B0604020202020204" pitchFamily="34" charset="0"/>
                        </a:rPr>
                        <a:t>年）</a:t>
                      </a:r>
                      <a:r>
                        <a:rPr lang="en-US" altLang="zh-CN" sz="1600" baseline="30000" dirty="0" smtClean="0">
                          <a:solidFill>
                            <a:srgbClr val="002060"/>
                          </a:solidFill>
                          <a:latin typeface="微软雅黑" panose="020B0503020204020204" pitchFamily="34" charset="-122"/>
                          <a:ea typeface="微软雅黑" panose="020B0503020204020204" pitchFamily="34" charset="-122"/>
                          <a:sym typeface="+mn-ea"/>
                        </a:rPr>
                        <a:t>[2]</a:t>
                      </a:r>
                      <a:endParaRPr lang="en-US" altLang="zh-CN" sz="1600" b="1" kern="1200" dirty="0">
                        <a:solidFill>
                          <a:schemeClr val="accent5">
                            <a:lumMod val="50000"/>
                          </a:schemeClr>
                        </a:solidFill>
                        <a:latin typeface="微软雅黑" panose="020B0503020204020204" pitchFamily="34" charset="-122"/>
                        <a:ea typeface="微软雅黑" panose="020B0503020204020204" pitchFamily="34" charset="-122"/>
                        <a:cs typeface="+mn-cs"/>
                        <a:sym typeface="Arial" panose="020B0604020202020204" pitchFamily="34" charset="0"/>
                      </a:endParaRPr>
                    </a:p>
                  </a:txBody>
                  <a:tcPr anchor="ctr">
                    <a:lnL w="12700" cmpd="sng">
                      <a:solidFill>
                        <a:srgbClr val="0039A6"/>
                      </a:solidFill>
                    </a:lnL>
                    <a:lnR>
                      <a:noFill/>
                    </a:lnR>
                    <a:lnT w="12700" cmpd="sng">
                      <a:solidFill>
                        <a:srgbClr val="0039A6"/>
                      </a:solidFill>
                    </a:lnT>
                    <a:lnB w="12700" cmpd="sng">
                      <a:solidFill>
                        <a:srgbClr val="0039A6"/>
                      </a:solidFill>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dk1"/>
                          </a:solidFill>
                          <a:latin typeface="Arial" panose="020B0604020202020204"/>
                          <a:ea typeface="微软雅黑" panose="020B0503020204020204" pitchFamily="34" charset="-122"/>
                          <a:cs typeface="Calibri" panose="020F0502020204030204"/>
                        </a:defRPr>
                      </a:lvl1pPr>
                      <a:lvl2pPr marL="457200" algn="l" defTabSz="914400" rtl="0" eaLnBrk="1" latinLnBrk="0" hangingPunct="1">
                        <a:defRPr sz="1800" kern="1200">
                          <a:solidFill>
                            <a:schemeClr val="dk1"/>
                          </a:solidFill>
                          <a:latin typeface="Arial" panose="020B0604020202020204"/>
                          <a:ea typeface="微软雅黑" panose="020B0503020204020204" pitchFamily="34" charset="-122"/>
                          <a:cs typeface="Calibri" panose="020F0502020204030204"/>
                        </a:defRPr>
                      </a:lvl2pPr>
                      <a:lvl3pPr marL="914400" algn="l" defTabSz="914400" rtl="0" eaLnBrk="1" latinLnBrk="0" hangingPunct="1">
                        <a:defRPr sz="1800" kern="1200">
                          <a:solidFill>
                            <a:schemeClr val="dk1"/>
                          </a:solidFill>
                          <a:latin typeface="Arial" panose="020B0604020202020204"/>
                          <a:ea typeface="微软雅黑" panose="020B0503020204020204" pitchFamily="34" charset="-122"/>
                          <a:cs typeface="Calibri" panose="020F0502020204030204"/>
                        </a:defRPr>
                      </a:lvl3pPr>
                      <a:lvl4pPr marL="1371600" algn="l" defTabSz="914400" rtl="0" eaLnBrk="1" latinLnBrk="0" hangingPunct="1">
                        <a:defRPr sz="1800" kern="1200">
                          <a:solidFill>
                            <a:schemeClr val="dk1"/>
                          </a:solidFill>
                          <a:latin typeface="Arial" panose="020B0604020202020204"/>
                          <a:ea typeface="微软雅黑" panose="020B0503020204020204" pitchFamily="34" charset="-122"/>
                          <a:cs typeface="Calibri" panose="020F0502020204030204"/>
                        </a:defRPr>
                      </a:lvl4pPr>
                      <a:lvl5pPr marL="1828800" algn="l" defTabSz="914400" rtl="0" eaLnBrk="1" latinLnBrk="0" hangingPunct="1">
                        <a:defRPr sz="1800" kern="1200">
                          <a:solidFill>
                            <a:schemeClr val="dk1"/>
                          </a:solidFill>
                          <a:latin typeface="Arial" panose="020B0604020202020204"/>
                          <a:ea typeface="微软雅黑" panose="020B0503020204020204" pitchFamily="34" charset="-122"/>
                          <a:cs typeface="Calibri" panose="020F0502020204030204"/>
                        </a:defRPr>
                      </a:lvl5pPr>
                      <a:lvl6pPr marL="2286000" algn="l" defTabSz="914400" rtl="0" eaLnBrk="1" latinLnBrk="0" hangingPunct="1">
                        <a:defRPr sz="1800" kern="1200">
                          <a:solidFill>
                            <a:schemeClr val="dk1"/>
                          </a:solidFill>
                          <a:latin typeface="Arial" panose="020B0604020202020204"/>
                          <a:ea typeface="微软雅黑" panose="020B0503020204020204" pitchFamily="34" charset="-122"/>
                          <a:cs typeface="Calibri" panose="020F0502020204030204"/>
                        </a:defRPr>
                      </a:lvl6pPr>
                      <a:lvl7pPr marL="2743200" algn="l" defTabSz="914400" rtl="0" eaLnBrk="1" latinLnBrk="0" hangingPunct="1">
                        <a:defRPr sz="1800" kern="1200">
                          <a:solidFill>
                            <a:schemeClr val="dk1"/>
                          </a:solidFill>
                          <a:latin typeface="Arial" panose="020B0604020202020204"/>
                          <a:ea typeface="微软雅黑" panose="020B0503020204020204" pitchFamily="34" charset="-122"/>
                          <a:cs typeface="Calibri" panose="020F0502020204030204"/>
                        </a:defRPr>
                      </a:lvl7pPr>
                      <a:lvl8pPr marL="3200400" algn="l" defTabSz="914400" rtl="0" eaLnBrk="1" latinLnBrk="0" hangingPunct="1">
                        <a:defRPr sz="1800" kern="1200">
                          <a:solidFill>
                            <a:schemeClr val="dk1"/>
                          </a:solidFill>
                          <a:latin typeface="Arial" panose="020B0604020202020204"/>
                          <a:ea typeface="微软雅黑" panose="020B0503020204020204" pitchFamily="34" charset="-122"/>
                          <a:cs typeface="Calibri" panose="020F0502020204030204"/>
                        </a:defRPr>
                      </a:lvl8pPr>
                      <a:lvl9pPr marL="3657600" algn="l" defTabSz="914400" rtl="0" eaLnBrk="1" latinLnBrk="0" hangingPunct="1">
                        <a:defRPr sz="1800" kern="1200">
                          <a:solidFill>
                            <a:schemeClr val="dk1"/>
                          </a:solidFill>
                          <a:latin typeface="Arial" panose="020B0604020202020204"/>
                          <a:ea typeface="微软雅黑" panose="020B0503020204020204" pitchFamily="34" charset="-122"/>
                          <a:cs typeface="Calibri" panose="020F0502020204030204"/>
                        </a:defRPr>
                      </a:lvl9pPr>
                    </a:lstStyle>
                    <a:p>
                      <a:pPr>
                        <a:lnSpc>
                          <a:spcPct val="150000"/>
                        </a:lnSpc>
                      </a:pPr>
                      <a:r>
                        <a:rPr lang="zh-CN" altLang="en-US" sz="1600" b="0" dirty="0" smtClean="0">
                          <a:solidFill>
                            <a:schemeClr val="accent5">
                              <a:lumMod val="50000"/>
                            </a:schemeClr>
                          </a:solidFill>
                          <a:latin typeface="微软雅黑" panose="020B0503020204020204" pitchFamily="34" charset="-122"/>
                          <a:ea typeface="微软雅黑" panose="020B0503020204020204" pitchFamily="34" charset="-122"/>
                          <a:sym typeface="Arial" panose="020B0604020202020204" pitchFamily="34" charset="0"/>
                        </a:rPr>
                        <a:t>对于运动障碍康复患者，本指南推荐使用口服药物包括乙哌立松、巴氯芬、</a:t>
                      </a:r>
                      <a:r>
                        <a:rPr lang="zh-CN" altLang="en-US" sz="1600" b="1" dirty="0" smtClean="0">
                          <a:solidFill>
                            <a:schemeClr val="accent5">
                              <a:lumMod val="50000"/>
                            </a:schemeClr>
                          </a:solidFill>
                          <a:latin typeface="微软雅黑" panose="020B0503020204020204" pitchFamily="34" charset="-122"/>
                          <a:ea typeface="微软雅黑" panose="020B0503020204020204" pitchFamily="34" charset="-122"/>
                          <a:sym typeface="Arial" panose="020B0604020202020204" pitchFamily="34" charset="0"/>
                        </a:rPr>
                        <a:t>替扎尼定</a:t>
                      </a:r>
                      <a:r>
                        <a:rPr lang="zh-CN" altLang="en-US" sz="1600" b="0" dirty="0" smtClean="0">
                          <a:solidFill>
                            <a:schemeClr val="accent5">
                              <a:lumMod val="50000"/>
                            </a:schemeClr>
                          </a:solidFill>
                          <a:latin typeface="微软雅黑" panose="020B0503020204020204" pitchFamily="34" charset="-122"/>
                          <a:ea typeface="微软雅黑" panose="020B0503020204020204" pitchFamily="34" charset="-122"/>
                          <a:sym typeface="Arial" panose="020B0604020202020204" pitchFamily="34" charset="0"/>
                        </a:rPr>
                        <a:t>，卒中后局部肌肉痉挛推荐使用局部肉毒毒素注射治疗。</a:t>
                      </a:r>
                      <a:r>
                        <a:rPr lang="zh-CN" altLang="en-US" sz="1600" dirty="0" smtClean="0">
                          <a:solidFill>
                            <a:schemeClr val="accent5">
                              <a:lumMod val="50000"/>
                            </a:schemeClr>
                          </a:solidFill>
                          <a:latin typeface="微软雅黑" panose="020B0503020204020204" pitchFamily="34" charset="-122"/>
                          <a:ea typeface="微软雅黑" panose="020B0503020204020204" pitchFamily="34" charset="-122"/>
                          <a:sym typeface="Arial" panose="020B0604020202020204" pitchFamily="34" charset="0"/>
                        </a:rPr>
                        <a:t>（</a:t>
                      </a:r>
                      <a:r>
                        <a:rPr lang="en-US" altLang="zh-CN" sz="1600" b="1" dirty="0" smtClean="0">
                          <a:solidFill>
                            <a:srgbClr val="C00000"/>
                          </a:solidFill>
                          <a:latin typeface="微软雅黑" panose="020B0503020204020204" pitchFamily="34" charset="-122"/>
                          <a:ea typeface="微软雅黑" panose="020B0503020204020204" pitchFamily="34" charset="-122"/>
                          <a:sym typeface="Arial" panose="020B0604020202020204" pitchFamily="34" charset="0"/>
                        </a:rPr>
                        <a:t>IB</a:t>
                      </a:r>
                      <a:r>
                        <a:rPr lang="zh-CN" altLang="en-US" sz="1600" b="1" dirty="0">
                          <a:solidFill>
                            <a:srgbClr val="C00000"/>
                          </a:solidFill>
                          <a:latin typeface="微软雅黑" panose="020B0503020204020204" pitchFamily="34" charset="-122"/>
                          <a:ea typeface="微软雅黑" panose="020B0503020204020204" pitchFamily="34" charset="-122"/>
                          <a:sym typeface="Arial" panose="020B0604020202020204" pitchFamily="34" charset="0"/>
                        </a:rPr>
                        <a:t>级推荐</a:t>
                      </a:r>
                      <a:r>
                        <a:rPr lang="zh-CN" altLang="en-US" sz="1600" dirty="0">
                          <a:solidFill>
                            <a:schemeClr val="accent5">
                              <a:lumMod val="50000"/>
                            </a:schemeClr>
                          </a:solidFill>
                          <a:latin typeface="微软雅黑" panose="020B0503020204020204" pitchFamily="34" charset="-122"/>
                          <a:ea typeface="微软雅黑" panose="020B0503020204020204" pitchFamily="34" charset="-122"/>
                          <a:sym typeface="Arial" panose="020B0604020202020204" pitchFamily="34" charset="0"/>
                        </a:rPr>
                        <a:t>）</a:t>
                      </a:r>
                    </a:p>
                  </a:txBody>
                  <a:tcPr anchor="ctr">
                    <a:lnL>
                      <a:noFill/>
                    </a:lnL>
                    <a:lnR w="12700" cmpd="sng">
                      <a:solidFill>
                        <a:srgbClr val="0039A6"/>
                      </a:solidFill>
                    </a:lnR>
                    <a:lnT w="12700" cmpd="sng">
                      <a:solidFill>
                        <a:srgbClr val="0039A6"/>
                      </a:solidFill>
                    </a:lnT>
                    <a:lnB w="12700" cmpd="sng">
                      <a:solidFill>
                        <a:srgbClr val="0039A6"/>
                      </a:solidFill>
                    </a:lnB>
                    <a:lnTlToBr w="12700" cmpd="sng">
                      <a:noFill/>
                      <a:prstDash val="solid"/>
                    </a:lnTlToBr>
                    <a:lnBlToTr w="12700" cmpd="sng">
                      <a:noFill/>
                      <a:prstDash val="solid"/>
                    </a:lnBlToTr>
                    <a:solidFill>
                      <a:srgbClr val="FFFFFF"/>
                    </a:solidFill>
                  </a:tcPr>
                </a:tc>
              </a:tr>
              <a:tr h="710565">
                <a:tc>
                  <a:txBody>
                    <a:bodyPr/>
                    <a:lstStyle>
                      <a:lvl1pPr marL="0" algn="l" defTabSz="914400" rtl="0" eaLnBrk="1" latinLnBrk="0" hangingPunct="1">
                        <a:defRPr sz="1800" kern="1200">
                          <a:solidFill>
                            <a:schemeClr val="dk1"/>
                          </a:solidFill>
                          <a:latin typeface="Arial" panose="020B0604020202020204"/>
                          <a:ea typeface="微软雅黑" panose="020B0503020204020204" pitchFamily="34" charset="-122"/>
                          <a:cs typeface="Calibri" panose="020F0502020204030204"/>
                        </a:defRPr>
                      </a:lvl1pPr>
                      <a:lvl2pPr marL="457200" algn="l" defTabSz="914400" rtl="0" eaLnBrk="1" latinLnBrk="0" hangingPunct="1">
                        <a:defRPr sz="1800" kern="1200">
                          <a:solidFill>
                            <a:schemeClr val="dk1"/>
                          </a:solidFill>
                          <a:latin typeface="Arial" panose="020B0604020202020204"/>
                          <a:ea typeface="微软雅黑" panose="020B0503020204020204" pitchFamily="34" charset="-122"/>
                          <a:cs typeface="Calibri" panose="020F0502020204030204"/>
                        </a:defRPr>
                      </a:lvl2pPr>
                      <a:lvl3pPr marL="914400" algn="l" defTabSz="914400" rtl="0" eaLnBrk="1" latinLnBrk="0" hangingPunct="1">
                        <a:defRPr sz="1800" kern="1200">
                          <a:solidFill>
                            <a:schemeClr val="dk1"/>
                          </a:solidFill>
                          <a:latin typeface="Arial" panose="020B0604020202020204"/>
                          <a:ea typeface="微软雅黑" panose="020B0503020204020204" pitchFamily="34" charset="-122"/>
                          <a:cs typeface="Calibri" panose="020F0502020204030204"/>
                        </a:defRPr>
                      </a:lvl3pPr>
                      <a:lvl4pPr marL="1371600" algn="l" defTabSz="914400" rtl="0" eaLnBrk="1" latinLnBrk="0" hangingPunct="1">
                        <a:defRPr sz="1800" kern="1200">
                          <a:solidFill>
                            <a:schemeClr val="dk1"/>
                          </a:solidFill>
                          <a:latin typeface="Arial" panose="020B0604020202020204"/>
                          <a:ea typeface="微软雅黑" panose="020B0503020204020204" pitchFamily="34" charset="-122"/>
                          <a:cs typeface="Calibri" panose="020F0502020204030204"/>
                        </a:defRPr>
                      </a:lvl4pPr>
                      <a:lvl5pPr marL="1828800" algn="l" defTabSz="914400" rtl="0" eaLnBrk="1" latinLnBrk="0" hangingPunct="1">
                        <a:defRPr sz="1800" kern="1200">
                          <a:solidFill>
                            <a:schemeClr val="dk1"/>
                          </a:solidFill>
                          <a:latin typeface="Arial" panose="020B0604020202020204"/>
                          <a:ea typeface="微软雅黑" panose="020B0503020204020204" pitchFamily="34" charset="-122"/>
                          <a:cs typeface="Calibri" panose="020F0502020204030204"/>
                        </a:defRPr>
                      </a:lvl5pPr>
                      <a:lvl6pPr marL="2286000" algn="l" defTabSz="914400" rtl="0" eaLnBrk="1" latinLnBrk="0" hangingPunct="1">
                        <a:defRPr sz="1800" kern="1200">
                          <a:solidFill>
                            <a:schemeClr val="dk1"/>
                          </a:solidFill>
                          <a:latin typeface="Arial" panose="020B0604020202020204"/>
                          <a:ea typeface="微软雅黑" panose="020B0503020204020204" pitchFamily="34" charset="-122"/>
                          <a:cs typeface="Calibri" panose="020F0502020204030204"/>
                        </a:defRPr>
                      </a:lvl6pPr>
                      <a:lvl7pPr marL="2743200" algn="l" defTabSz="914400" rtl="0" eaLnBrk="1" latinLnBrk="0" hangingPunct="1">
                        <a:defRPr sz="1800" kern="1200">
                          <a:solidFill>
                            <a:schemeClr val="dk1"/>
                          </a:solidFill>
                          <a:latin typeface="Arial" panose="020B0604020202020204"/>
                          <a:ea typeface="微软雅黑" panose="020B0503020204020204" pitchFamily="34" charset="-122"/>
                          <a:cs typeface="Calibri" panose="020F0502020204030204"/>
                        </a:defRPr>
                      </a:lvl7pPr>
                      <a:lvl8pPr marL="3200400" algn="l" defTabSz="914400" rtl="0" eaLnBrk="1" latinLnBrk="0" hangingPunct="1">
                        <a:defRPr sz="1800" kern="1200">
                          <a:solidFill>
                            <a:schemeClr val="dk1"/>
                          </a:solidFill>
                          <a:latin typeface="Arial" panose="020B0604020202020204"/>
                          <a:ea typeface="微软雅黑" panose="020B0503020204020204" pitchFamily="34" charset="-122"/>
                          <a:cs typeface="Calibri" panose="020F0502020204030204"/>
                        </a:defRPr>
                      </a:lvl8pPr>
                      <a:lvl9pPr marL="3657600" algn="l" defTabSz="914400" rtl="0" eaLnBrk="1" latinLnBrk="0" hangingPunct="1">
                        <a:defRPr sz="1800" kern="1200">
                          <a:solidFill>
                            <a:schemeClr val="dk1"/>
                          </a:solidFill>
                          <a:latin typeface="Arial" panose="020B0604020202020204"/>
                          <a:ea typeface="微软雅黑" panose="020B0503020204020204" pitchFamily="34" charset="-122"/>
                          <a:cs typeface="Calibri" panose="020F0502020204030204"/>
                        </a:defRPr>
                      </a:lvl9pPr>
                    </a:lstStyle>
                    <a:p>
                      <a:pPr marL="0" marR="0" lvl="0" indent="0" algn="l" defTabSz="914400" rtl="0" eaLnBrk="1" fontAlgn="auto" latinLnBrk="0" hangingPunct="1">
                        <a:lnSpc>
                          <a:spcPct val="100000"/>
                        </a:lnSpc>
                        <a:spcBef>
                          <a:spcPts val="0"/>
                        </a:spcBef>
                        <a:spcAft>
                          <a:spcPts val="0"/>
                        </a:spcAft>
                        <a:buClrTx/>
                        <a:buSzTx/>
                        <a:buFontTx/>
                        <a:buNone/>
                        <a:defRPr/>
                      </a:pPr>
                      <a:r>
                        <a:rPr lang="en-US" altLang="zh-CN" sz="1600" b="1" kern="1200" noProof="0" dirty="0" smtClean="0">
                          <a:solidFill>
                            <a:schemeClr val="accent5">
                              <a:lumMod val="50000"/>
                            </a:schemeClr>
                          </a:solidFill>
                          <a:latin typeface="微软雅黑" panose="020B0503020204020204" pitchFamily="34" charset="-122"/>
                          <a:ea typeface="微软雅黑" panose="020B0503020204020204" pitchFamily="34" charset="-122"/>
                          <a:cs typeface="+mn-cs"/>
                          <a:sym typeface="Arial" panose="020B0604020202020204" pitchFamily="34" charset="0"/>
                        </a:rPr>
                        <a:t>《</a:t>
                      </a:r>
                      <a:r>
                        <a:rPr lang="zh-CN" altLang="en-US" sz="1600" b="1" kern="1200" noProof="0" dirty="0" smtClean="0">
                          <a:solidFill>
                            <a:schemeClr val="accent5">
                              <a:lumMod val="50000"/>
                            </a:schemeClr>
                          </a:solidFill>
                          <a:latin typeface="微软雅黑" panose="020B0503020204020204" pitchFamily="34" charset="-122"/>
                          <a:ea typeface="微软雅黑" panose="020B0503020204020204" pitchFamily="34" charset="-122"/>
                          <a:cs typeface="+mn-cs"/>
                          <a:sym typeface="Arial" panose="020B0604020202020204" pitchFamily="34" charset="0"/>
                        </a:rPr>
                        <a:t>中国脑血管病临床管理指南（第</a:t>
                      </a:r>
                      <a:r>
                        <a:rPr lang="en-US" altLang="zh-CN" sz="1600" b="1" kern="1200" noProof="0" dirty="0" smtClean="0">
                          <a:solidFill>
                            <a:schemeClr val="accent5">
                              <a:lumMod val="50000"/>
                            </a:schemeClr>
                          </a:solidFill>
                          <a:latin typeface="微软雅黑" panose="020B0503020204020204" pitchFamily="34" charset="-122"/>
                          <a:ea typeface="微软雅黑" panose="020B0503020204020204" pitchFamily="34" charset="-122"/>
                          <a:cs typeface="+mn-cs"/>
                          <a:sym typeface="Arial" panose="020B0604020202020204" pitchFamily="34" charset="0"/>
                        </a:rPr>
                        <a:t>2</a:t>
                      </a:r>
                      <a:r>
                        <a:rPr lang="zh-CN" altLang="en-US" sz="1600" b="1" kern="1200" noProof="0" dirty="0" smtClean="0">
                          <a:solidFill>
                            <a:schemeClr val="accent5">
                              <a:lumMod val="50000"/>
                            </a:schemeClr>
                          </a:solidFill>
                          <a:latin typeface="微软雅黑" panose="020B0503020204020204" pitchFamily="34" charset="-122"/>
                          <a:ea typeface="微软雅黑" panose="020B0503020204020204" pitchFamily="34" charset="-122"/>
                          <a:cs typeface="+mn-cs"/>
                          <a:sym typeface="Arial" panose="020B0604020202020204" pitchFamily="34" charset="0"/>
                        </a:rPr>
                        <a:t>版）</a:t>
                      </a:r>
                      <a:r>
                        <a:rPr lang="en-US" altLang="zh-CN" sz="1600" b="1" kern="1200" noProof="0" dirty="0" smtClean="0">
                          <a:solidFill>
                            <a:schemeClr val="accent5">
                              <a:lumMod val="50000"/>
                            </a:schemeClr>
                          </a:solidFill>
                          <a:latin typeface="微软雅黑" panose="020B0503020204020204" pitchFamily="34" charset="-122"/>
                          <a:ea typeface="微软雅黑" panose="020B0503020204020204" pitchFamily="34" charset="-122"/>
                          <a:cs typeface="+mn-cs"/>
                          <a:sym typeface="Arial" panose="020B0604020202020204" pitchFamily="34" charset="0"/>
                        </a:rPr>
                        <a:t>》</a:t>
                      </a:r>
                      <a:r>
                        <a:rPr lang="zh-CN" altLang="en-US" sz="1600" b="1" kern="1200" noProof="0" dirty="0" smtClean="0">
                          <a:solidFill>
                            <a:schemeClr val="accent5">
                              <a:lumMod val="50000"/>
                            </a:schemeClr>
                          </a:solidFill>
                          <a:latin typeface="微软雅黑" panose="020B0503020204020204" pitchFamily="34" charset="-122"/>
                          <a:ea typeface="微软雅黑" panose="020B0503020204020204" pitchFamily="34" charset="-122"/>
                          <a:cs typeface="+mn-cs"/>
                          <a:sym typeface="Arial" panose="020B0604020202020204" pitchFamily="34" charset="0"/>
                        </a:rPr>
                        <a:t>（</a:t>
                      </a:r>
                      <a:r>
                        <a:rPr lang="en-US" altLang="zh-CN" sz="1600" b="1" kern="1200" noProof="0" dirty="0" smtClean="0">
                          <a:solidFill>
                            <a:schemeClr val="accent5">
                              <a:lumMod val="50000"/>
                            </a:schemeClr>
                          </a:solidFill>
                          <a:latin typeface="微软雅黑" panose="020B0503020204020204" pitchFamily="34" charset="-122"/>
                          <a:ea typeface="微软雅黑" panose="020B0503020204020204" pitchFamily="34" charset="-122"/>
                          <a:cs typeface="+mn-cs"/>
                          <a:sym typeface="Arial" panose="020B0604020202020204" pitchFamily="34" charset="0"/>
                        </a:rPr>
                        <a:t>2023</a:t>
                      </a:r>
                      <a:r>
                        <a:rPr lang="zh-CN" altLang="en-US" sz="1600" b="1" kern="1200" noProof="0" dirty="0" smtClean="0">
                          <a:solidFill>
                            <a:schemeClr val="accent5">
                              <a:lumMod val="50000"/>
                            </a:schemeClr>
                          </a:solidFill>
                          <a:latin typeface="微软雅黑" panose="020B0503020204020204" pitchFamily="34" charset="-122"/>
                          <a:ea typeface="微软雅黑" panose="020B0503020204020204" pitchFamily="34" charset="-122"/>
                          <a:cs typeface="+mn-cs"/>
                          <a:sym typeface="Arial" panose="020B0604020202020204" pitchFamily="34" charset="0"/>
                        </a:rPr>
                        <a:t>）</a:t>
                      </a:r>
                      <a:r>
                        <a:rPr lang="en-US" altLang="zh-CN" sz="1600" baseline="30000" dirty="0" smtClean="0">
                          <a:solidFill>
                            <a:srgbClr val="002060"/>
                          </a:solidFill>
                          <a:latin typeface="微软雅黑" panose="020B0503020204020204" pitchFamily="34" charset="-122"/>
                          <a:ea typeface="微软雅黑" panose="020B0503020204020204" pitchFamily="34" charset="-122"/>
                          <a:sym typeface="+mn-ea"/>
                        </a:rPr>
                        <a:t>[3]</a:t>
                      </a:r>
                      <a:endParaRPr lang="en-US" altLang="zh-CN" sz="1600" b="1" kern="1200" noProof="0" dirty="0">
                        <a:solidFill>
                          <a:schemeClr val="accent5">
                            <a:lumMod val="50000"/>
                          </a:schemeClr>
                        </a:solidFill>
                        <a:latin typeface="微软雅黑" panose="020B0503020204020204" pitchFamily="34" charset="-122"/>
                        <a:ea typeface="微软雅黑" panose="020B0503020204020204" pitchFamily="34" charset="-122"/>
                        <a:cs typeface="+mn-cs"/>
                        <a:sym typeface="Arial" panose="020B0604020202020204" pitchFamily="34" charset="0"/>
                      </a:endParaRPr>
                    </a:p>
                  </a:txBody>
                  <a:tcPr anchor="ctr">
                    <a:lnL w="12700" cmpd="sng">
                      <a:solidFill>
                        <a:srgbClr val="0039A6"/>
                      </a:solidFill>
                    </a:lnL>
                    <a:lnR>
                      <a:noFill/>
                    </a:lnR>
                    <a:lnT w="12700" cmpd="sng">
                      <a:solidFill>
                        <a:srgbClr val="0039A6"/>
                      </a:solidFill>
                    </a:lnT>
                    <a:lnB w="12700" cmpd="sng">
                      <a:solidFill>
                        <a:srgbClr val="0039A6"/>
                      </a:solidFill>
                    </a:lnB>
                    <a:lnTlToBr w="12700" cmpd="sng">
                      <a:noFill/>
                      <a:prstDash val="solid"/>
                    </a:lnTlToBr>
                    <a:lnBlToTr w="12700" cmpd="sng">
                      <a:noFill/>
                      <a:prstDash val="solid"/>
                    </a:lnBlToTr>
                    <a:solidFill>
                      <a:srgbClr val="EAF4FC"/>
                    </a:solidFill>
                  </a:tcPr>
                </a:tc>
                <a:tc>
                  <a:txBody>
                    <a:bodyPr/>
                    <a:lstStyle>
                      <a:lvl1pPr marL="0" algn="l" defTabSz="914400" rtl="0" eaLnBrk="1" latinLnBrk="0" hangingPunct="1">
                        <a:defRPr sz="1800" kern="1200">
                          <a:solidFill>
                            <a:schemeClr val="dk1"/>
                          </a:solidFill>
                          <a:latin typeface="Arial" panose="020B0604020202020204"/>
                          <a:ea typeface="微软雅黑" panose="020B0503020204020204" pitchFamily="34" charset="-122"/>
                          <a:cs typeface="Calibri" panose="020F0502020204030204"/>
                        </a:defRPr>
                      </a:lvl1pPr>
                      <a:lvl2pPr marL="457200" algn="l" defTabSz="914400" rtl="0" eaLnBrk="1" latinLnBrk="0" hangingPunct="1">
                        <a:defRPr sz="1800" kern="1200">
                          <a:solidFill>
                            <a:schemeClr val="dk1"/>
                          </a:solidFill>
                          <a:latin typeface="Arial" panose="020B0604020202020204"/>
                          <a:ea typeface="微软雅黑" panose="020B0503020204020204" pitchFamily="34" charset="-122"/>
                          <a:cs typeface="Calibri" panose="020F0502020204030204"/>
                        </a:defRPr>
                      </a:lvl2pPr>
                      <a:lvl3pPr marL="914400" algn="l" defTabSz="914400" rtl="0" eaLnBrk="1" latinLnBrk="0" hangingPunct="1">
                        <a:defRPr sz="1800" kern="1200">
                          <a:solidFill>
                            <a:schemeClr val="dk1"/>
                          </a:solidFill>
                          <a:latin typeface="Arial" panose="020B0604020202020204"/>
                          <a:ea typeface="微软雅黑" panose="020B0503020204020204" pitchFamily="34" charset="-122"/>
                          <a:cs typeface="Calibri" panose="020F0502020204030204"/>
                        </a:defRPr>
                      </a:lvl3pPr>
                      <a:lvl4pPr marL="1371600" algn="l" defTabSz="914400" rtl="0" eaLnBrk="1" latinLnBrk="0" hangingPunct="1">
                        <a:defRPr sz="1800" kern="1200">
                          <a:solidFill>
                            <a:schemeClr val="dk1"/>
                          </a:solidFill>
                          <a:latin typeface="Arial" panose="020B0604020202020204"/>
                          <a:ea typeface="微软雅黑" panose="020B0503020204020204" pitchFamily="34" charset="-122"/>
                          <a:cs typeface="Calibri" panose="020F0502020204030204"/>
                        </a:defRPr>
                      </a:lvl4pPr>
                      <a:lvl5pPr marL="1828800" algn="l" defTabSz="914400" rtl="0" eaLnBrk="1" latinLnBrk="0" hangingPunct="1">
                        <a:defRPr sz="1800" kern="1200">
                          <a:solidFill>
                            <a:schemeClr val="dk1"/>
                          </a:solidFill>
                          <a:latin typeface="Arial" panose="020B0604020202020204"/>
                          <a:ea typeface="微软雅黑" panose="020B0503020204020204" pitchFamily="34" charset="-122"/>
                          <a:cs typeface="Calibri" panose="020F0502020204030204"/>
                        </a:defRPr>
                      </a:lvl5pPr>
                      <a:lvl6pPr marL="2286000" algn="l" defTabSz="914400" rtl="0" eaLnBrk="1" latinLnBrk="0" hangingPunct="1">
                        <a:defRPr sz="1800" kern="1200">
                          <a:solidFill>
                            <a:schemeClr val="dk1"/>
                          </a:solidFill>
                          <a:latin typeface="Arial" panose="020B0604020202020204"/>
                          <a:ea typeface="微软雅黑" panose="020B0503020204020204" pitchFamily="34" charset="-122"/>
                          <a:cs typeface="Calibri" panose="020F0502020204030204"/>
                        </a:defRPr>
                      </a:lvl6pPr>
                      <a:lvl7pPr marL="2743200" algn="l" defTabSz="914400" rtl="0" eaLnBrk="1" latinLnBrk="0" hangingPunct="1">
                        <a:defRPr sz="1800" kern="1200">
                          <a:solidFill>
                            <a:schemeClr val="dk1"/>
                          </a:solidFill>
                          <a:latin typeface="Arial" panose="020B0604020202020204"/>
                          <a:ea typeface="微软雅黑" panose="020B0503020204020204" pitchFamily="34" charset="-122"/>
                          <a:cs typeface="Calibri" panose="020F0502020204030204"/>
                        </a:defRPr>
                      </a:lvl7pPr>
                      <a:lvl8pPr marL="3200400" algn="l" defTabSz="914400" rtl="0" eaLnBrk="1" latinLnBrk="0" hangingPunct="1">
                        <a:defRPr sz="1800" kern="1200">
                          <a:solidFill>
                            <a:schemeClr val="dk1"/>
                          </a:solidFill>
                          <a:latin typeface="Arial" panose="020B0604020202020204"/>
                          <a:ea typeface="微软雅黑" panose="020B0503020204020204" pitchFamily="34" charset="-122"/>
                          <a:cs typeface="Calibri" panose="020F0502020204030204"/>
                        </a:defRPr>
                      </a:lvl8pPr>
                      <a:lvl9pPr marL="3657600" algn="l" defTabSz="914400" rtl="0" eaLnBrk="1" latinLnBrk="0" hangingPunct="1">
                        <a:defRPr sz="1800" kern="1200">
                          <a:solidFill>
                            <a:schemeClr val="dk1"/>
                          </a:solidFill>
                          <a:latin typeface="Arial" panose="020B0604020202020204"/>
                          <a:ea typeface="微软雅黑" panose="020B0503020204020204" pitchFamily="34" charset="-122"/>
                          <a:cs typeface="Calibri" panose="020F0502020204030204"/>
                        </a:defRPr>
                      </a:lvl9pPr>
                    </a:lstStyle>
                    <a:p>
                      <a:pPr marL="0" marR="0" lvl="0" indent="0" algn="l" defTabSz="914400" rtl="0" eaLnBrk="1" fontAlgn="auto" latinLnBrk="0" hangingPunct="1">
                        <a:lnSpc>
                          <a:spcPct val="150000"/>
                        </a:lnSpc>
                        <a:spcBef>
                          <a:spcPts val="0"/>
                        </a:spcBef>
                        <a:spcAft>
                          <a:spcPts val="0"/>
                        </a:spcAft>
                        <a:buClrTx/>
                        <a:buSzTx/>
                        <a:buFontTx/>
                        <a:buNone/>
                        <a:defRPr/>
                      </a:pPr>
                      <a:r>
                        <a:rPr lang="zh-CN" altLang="en-US" sz="1600" b="0" kern="1200" dirty="0" smtClean="0">
                          <a:solidFill>
                            <a:schemeClr val="accent5">
                              <a:lumMod val="50000"/>
                            </a:schemeClr>
                          </a:solidFill>
                          <a:latin typeface="微软雅黑" panose="020B0503020204020204" pitchFamily="34" charset="-122"/>
                          <a:ea typeface="微软雅黑" panose="020B0503020204020204" pitchFamily="34" charset="-122"/>
                          <a:cs typeface="+mn-cs"/>
                          <a:sym typeface="Arial" panose="020B0604020202020204" pitchFamily="34" charset="0"/>
                        </a:rPr>
                        <a:t>推荐使用口服药物包括乙哌立松、巴氯芬、</a:t>
                      </a:r>
                      <a:r>
                        <a:rPr lang="zh-CN" altLang="en-US" sz="1600" b="1" kern="1200" dirty="0" smtClean="0">
                          <a:solidFill>
                            <a:schemeClr val="accent5">
                              <a:lumMod val="50000"/>
                            </a:schemeClr>
                          </a:solidFill>
                          <a:latin typeface="微软雅黑" panose="020B0503020204020204" pitchFamily="34" charset="-122"/>
                          <a:ea typeface="微软雅黑" panose="020B0503020204020204" pitchFamily="34" charset="-122"/>
                          <a:cs typeface="+mn-cs"/>
                          <a:sym typeface="Arial" panose="020B0604020202020204" pitchFamily="34" charset="0"/>
                        </a:rPr>
                        <a:t>替扎尼定</a:t>
                      </a:r>
                      <a:r>
                        <a:rPr lang="zh-CN" altLang="en-US" sz="1600" b="0" kern="1200" dirty="0" smtClean="0">
                          <a:solidFill>
                            <a:schemeClr val="accent5">
                              <a:lumMod val="50000"/>
                            </a:schemeClr>
                          </a:solidFill>
                          <a:latin typeface="微软雅黑" panose="020B0503020204020204" pitchFamily="34" charset="-122"/>
                          <a:ea typeface="微软雅黑" panose="020B0503020204020204" pitchFamily="34" charset="-122"/>
                          <a:cs typeface="+mn-cs"/>
                          <a:sym typeface="Arial" panose="020B0604020202020204" pitchFamily="34" charset="0"/>
                        </a:rPr>
                        <a:t>，卒中后局部肌肉痉挛推荐使用局部</a:t>
                      </a:r>
                    </a:p>
                    <a:p>
                      <a:pPr marL="0" marR="0" lvl="0" indent="0" algn="l" defTabSz="914400" rtl="0" eaLnBrk="1" fontAlgn="auto" latinLnBrk="0" hangingPunct="1">
                        <a:lnSpc>
                          <a:spcPct val="150000"/>
                        </a:lnSpc>
                        <a:spcBef>
                          <a:spcPts val="0"/>
                        </a:spcBef>
                        <a:spcAft>
                          <a:spcPts val="0"/>
                        </a:spcAft>
                        <a:buClrTx/>
                        <a:buSzTx/>
                        <a:buFontTx/>
                        <a:buNone/>
                        <a:tabLst/>
                        <a:defRPr/>
                      </a:pPr>
                      <a:r>
                        <a:rPr lang="zh-CN" altLang="en-US" sz="1600" b="0" kern="1200" dirty="0" smtClean="0">
                          <a:solidFill>
                            <a:schemeClr val="accent5">
                              <a:lumMod val="50000"/>
                            </a:schemeClr>
                          </a:solidFill>
                          <a:latin typeface="微软雅黑" panose="020B0503020204020204" pitchFamily="34" charset="-122"/>
                          <a:ea typeface="微软雅黑" panose="020B0503020204020204" pitchFamily="34" charset="-122"/>
                          <a:cs typeface="+mn-cs"/>
                          <a:sym typeface="Arial" panose="020B0604020202020204" pitchFamily="34" charset="0"/>
                        </a:rPr>
                        <a:t>肉毒毒素注射治疗。</a:t>
                      </a:r>
                      <a:r>
                        <a:rPr lang="zh-CN" altLang="en-US" sz="1600" dirty="0" smtClean="0">
                          <a:solidFill>
                            <a:schemeClr val="accent5">
                              <a:lumMod val="50000"/>
                            </a:schemeClr>
                          </a:solidFill>
                          <a:latin typeface="微软雅黑" panose="020B0503020204020204" pitchFamily="34" charset="-122"/>
                          <a:ea typeface="微软雅黑" panose="020B0503020204020204" pitchFamily="34" charset="-122"/>
                          <a:sym typeface="Arial" panose="020B0604020202020204" pitchFamily="34" charset="0"/>
                        </a:rPr>
                        <a:t>（</a:t>
                      </a:r>
                      <a:r>
                        <a:rPr lang="en-US" altLang="zh-CN" sz="1600" b="1" dirty="0" smtClean="0">
                          <a:solidFill>
                            <a:srgbClr val="C00000"/>
                          </a:solidFill>
                          <a:latin typeface="微软雅黑" panose="020B0503020204020204" pitchFamily="34" charset="-122"/>
                          <a:ea typeface="微软雅黑" panose="020B0503020204020204" pitchFamily="34" charset="-122"/>
                          <a:sym typeface="Arial" panose="020B0604020202020204" pitchFamily="34" charset="0"/>
                        </a:rPr>
                        <a:t>IB</a:t>
                      </a:r>
                      <a:r>
                        <a:rPr lang="zh-CN" altLang="en-US" sz="1600" b="1" dirty="0" smtClean="0">
                          <a:solidFill>
                            <a:srgbClr val="C00000"/>
                          </a:solidFill>
                          <a:latin typeface="微软雅黑" panose="020B0503020204020204" pitchFamily="34" charset="-122"/>
                          <a:ea typeface="微软雅黑" panose="020B0503020204020204" pitchFamily="34" charset="-122"/>
                          <a:sym typeface="Arial" panose="020B0604020202020204" pitchFamily="34" charset="0"/>
                        </a:rPr>
                        <a:t>级推荐</a:t>
                      </a:r>
                      <a:r>
                        <a:rPr lang="zh-CN" altLang="en-US" sz="1600" dirty="0" smtClean="0">
                          <a:solidFill>
                            <a:schemeClr val="accent5">
                              <a:lumMod val="50000"/>
                            </a:schemeClr>
                          </a:solidFill>
                          <a:latin typeface="微软雅黑" panose="020B0503020204020204" pitchFamily="34" charset="-122"/>
                          <a:ea typeface="微软雅黑" panose="020B0503020204020204" pitchFamily="34" charset="-122"/>
                          <a:sym typeface="Arial" panose="020B0604020202020204" pitchFamily="34" charset="0"/>
                        </a:rPr>
                        <a:t>）</a:t>
                      </a:r>
                      <a:endParaRPr lang="zh-CN" altLang="en-US" sz="1600" b="0" kern="1200" dirty="0">
                        <a:solidFill>
                          <a:schemeClr val="accent5">
                            <a:lumMod val="50000"/>
                          </a:schemeClr>
                        </a:solidFill>
                        <a:latin typeface="微软雅黑" panose="020B0503020204020204" pitchFamily="34" charset="-122"/>
                        <a:ea typeface="微软雅黑" panose="020B0503020204020204" pitchFamily="34" charset="-122"/>
                        <a:cs typeface="+mn-cs"/>
                        <a:sym typeface="Arial" panose="020B0604020202020204" pitchFamily="34" charset="0"/>
                      </a:endParaRPr>
                    </a:p>
                  </a:txBody>
                  <a:tcPr anchor="ctr">
                    <a:lnL>
                      <a:noFill/>
                    </a:lnL>
                    <a:lnR w="12700" cmpd="sng">
                      <a:solidFill>
                        <a:srgbClr val="0039A6"/>
                      </a:solidFill>
                    </a:lnR>
                    <a:lnT w="12700" cmpd="sng">
                      <a:solidFill>
                        <a:srgbClr val="0039A6"/>
                      </a:solidFill>
                    </a:lnT>
                    <a:lnB w="12700" cmpd="sng">
                      <a:solidFill>
                        <a:srgbClr val="0039A6"/>
                      </a:solidFill>
                    </a:lnB>
                    <a:lnTlToBr w="12700" cmpd="sng">
                      <a:noFill/>
                      <a:prstDash val="solid"/>
                    </a:lnTlToBr>
                    <a:lnBlToTr w="12700" cmpd="sng">
                      <a:noFill/>
                      <a:prstDash val="solid"/>
                    </a:lnBlToTr>
                    <a:solidFill>
                      <a:srgbClr val="EAF4FC"/>
                    </a:solidFill>
                  </a:tcPr>
                </a:tc>
              </a:tr>
              <a:tr h="830365">
                <a:tc>
                  <a:txBody>
                    <a:bodyPr/>
                    <a:lstStyle>
                      <a:lvl1pPr marL="0" algn="l" defTabSz="914400" rtl="0" eaLnBrk="1" latinLnBrk="0" hangingPunct="1">
                        <a:defRPr sz="1800" kern="1200">
                          <a:solidFill>
                            <a:schemeClr val="dk1"/>
                          </a:solidFill>
                          <a:latin typeface="Arial" panose="020B0604020202020204"/>
                          <a:ea typeface="微软雅黑" panose="020B0503020204020204" pitchFamily="34" charset="-122"/>
                          <a:cs typeface="Calibri" panose="020F0502020204030204"/>
                        </a:defRPr>
                      </a:lvl1pPr>
                      <a:lvl2pPr marL="457200" algn="l" defTabSz="914400" rtl="0" eaLnBrk="1" latinLnBrk="0" hangingPunct="1">
                        <a:defRPr sz="1800" kern="1200">
                          <a:solidFill>
                            <a:schemeClr val="dk1"/>
                          </a:solidFill>
                          <a:latin typeface="Arial" panose="020B0604020202020204"/>
                          <a:ea typeface="微软雅黑" panose="020B0503020204020204" pitchFamily="34" charset="-122"/>
                          <a:cs typeface="Calibri" panose="020F0502020204030204"/>
                        </a:defRPr>
                      </a:lvl2pPr>
                      <a:lvl3pPr marL="914400" algn="l" defTabSz="914400" rtl="0" eaLnBrk="1" latinLnBrk="0" hangingPunct="1">
                        <a:defRPr sz="1800" kern="1200">
                          <a:solidFill>
                            <a:schemeClr val="dk1"/>
                          </a:solidFill>
                          <a:latin typeface="Arial" panose="020B0604020202020204"/>
                          <a:ea typeface="微软雅黑" panose="020B0503020204020204" pitchFamily="34" charset="-122"/>
                          <a:cs typeface="Calibri" panose="020F0502020204030204"/>
                        </a:defRPr>
                      </a:lvl3pPr>
                      <a:lvl4pPr marL="1371600" algn="l" defTabSz="914400" rtl="0" eaLnBrk="1" latinLnBrk="0" hangingPunct="1">
                        <a:defRPr sz="1800" kern="1200">
                          <a:solidFill>
                            <a:schemeClr val="dk1"/>
                          </a:solidFill>
                          <a:latin typeface="Arial" panose="020B0604020202020204"/>
                          <a:ea typeface="微软雅黑" panose="020B0503020204020204" pitchFamily="34" charset="-122"/>
                          <a:cs typeface="Calibri" panose="020F0502020204030204"/>
                        </a:defRPr>
                      </a:lvl4pPr>
                      <a:lvl5pPr marL="1828800" algn="l" defTabSz="914400" rtl="0" eaLnBrk="1" latinLnBrk="0" hangingPunct="1">
                        <a:defRPr sz="1800" kern="1200">
                          <a:solidFill>
                            <a:schemeClr val="dk1"/>
                          </a:solidFill>
                          <a:latin typeface="Arial" panose="020B0604020202020204"/>
                          <a:ea typeface="微软雅黑" panose="020B0503020204020204" pitchFamily="34" charset="-122"/>
                          <a:cs typeface="Calibri" panose="020F0502020204030204"/>
                        </a:defRPr>
                      </a:lvl5pPr>
                      <a:lvl6pPr marL="2286000" algn="l" defTabSz="914400" rtl="0" eaLnBrk="1" latinLnBrk="0" hangingPunct="1">
                        <a:defRPr sz="1800" kern="1200">
                          <a:solidFill>
                            <a:schemeClr val="dk1"/>
                          </a:solidFill>
                          <a:latin typeface="Arial" panose="020B0604020202020204"/>
                          <a:ea typeface="微软雅黑" panose="020B0503020204020204" pitchFamily="34" charset="-122"/>
                          <a:cs typeface="Calibri" panose="020F0502020204030204"/>
                        </a:defRPr>
                      </a:lvl6pPr>
                      <a:lvl7pPr marL="2743200" algn="l" defTabSz="914400" rtl="0" eaLnBrk="1" latinLnBrk="0" hangingPunct="1">
                        <a:defRPr sz="1800" kern="1200">
                          <a:solidFill>
                            <a:schemeClr val="dk1"/>
                          </a:solidFill>
                          <a:latin typeface="Arial" panose="020B0604020202020204"/>
                          <a:ea typeface="微软雅黑" panose="020B0503020204020204" pitchFamily="34" charset="-122"/>
                          <a:cs typeface="Calibri" panose="020F0502020204030204"/>
                        </a:defRPr>
                      </a:lvl7pPr>
                      <a:lvl8pPr marL="3200400" algn="l" defTabSz="914400" rtl="0" eaLnBrk="1" latinLnBrk="0" hangingPunct="1">
                        <a:defRPr sz="1800" kern="1200">
                          <a:solidFill>
                            <a:schemeClr val="dk1"/>
                          </a:solidFill>
                          <a:latin typeface="Arial" panose="020B0604020202020204"/>
                          <a:ea typeface="微软雅黑" panose="020B0503020204020204" pitchFamily="34" charset="-122"/>
                          <a:cs typeface="Calibri" panose="020F0502020204030204"/>
                        </a:defRPr>
                      </a:lvl8pPr>
                      <a:lvl9pPr marL="3657600" algn="l" defTabSz="914400" rtl="0" eaLnBrk="1" latinLnBrk="0" hangingPunct="1">
                        <a:defRPr sz="1800" kern="1200">
                          <a:solidFill>
                            <a:schemeClr val="dk1"/>
                          </a:solidFill>
                          <a:latin typeface="Arial" panose="020B0604020202020204"/>
                          <a:ea typeface="微软雅黑" panose="020B0503020204020204" pitchFamily="34" charset="-122"/>
                          <a:cs typeface="Calibri" panose="020F0502020204030204"/>
                        </a:defRPr>
                      </a:lvl9pPr>
                    </a:lstStyle>
                    <a:p>
                      <a:pPr marL="0" marR="0" lvl="0" indent="0" algn="l" defTabSz="914400" rtl="0" eaLnBrk="1" fontAlgn="auto" latinLnBrk="0" hangingPunct="1">
                        <a:lnSpc>
                          <a:spcPct val="100000"/>
                        </a:lnSpc>
                        <a:spcBef>
                          <a:spcPts val="0"/>
                        </a:spcBef>
                        <a:spcAft>
                          <a:spcPts val="0"/>
                        </a:spcAft>
                        <a:buClrTx/>
                        <a:buSzTx/>
                        <a:buFontTx/>
                        <a:buNone/>
                        <a:defRPr/>
                      </a:pPr>
                      <a:r>
                        <a:rPr lang="en-US" altLang="zh-CN" sz="1600" b="1" kern="1200" dirty="0" smtClean="0">
                          <a:solidFill>
                            <a:schemeClr val="accent5">
                              <a:lumMod val="50000"/>
                            </a:schemeClr>
                          </a:solidFill>
                          <a:latin typeface="微软雅黑" panose="020B0503020204020204" pitchFamily="34" charset="-122"/>
                          <a:ea typeface="微软雅黑" panose="020B0503020204020204" pitchFamily="34" charset="-122"/>
                          <a:cs typeface="+mn-cs"/>
                          <a:sym typeface="Arial" panose="020B0604020202020204" pitchFamily="34" charset="0"/>
                        </a:rPr>
                        <a:t>《</a:t>
                      </a:r>
                      <a:r>
                        <a:rPr lang="zh-CN" altLang="en-US" sz="1600" b="1" kern="1200" dirty="0" smtClean="0">
                          <a:solidFill>
                            <a:schemeClr val="accent5">
                              <a:lumMod val="50000"/>
                            </a:schemeClr>
                          </a:solidFill>
                          <a:latin typeface="微软雅黑" panose="020B0503020204020204" pitchFamily="34" charset="-122"/>
                          <a:ea typeface="微软雅黑" panose="020B0503020204020204" pitchFamily="34" charset="-122"/>
                          <a:cs typeface="+mn-cs"/>
                          <a:sym typeface="Arial" panose="020B0604020202020204" pitchFamily="34" charset="0"/>
                        </a:rPr>
                        <a:t>中国紧张型头痛诊断与治疗指南</a:t>
                      </a:r>
                      <a:r>
                        <a:rPr lang="en-US" altLang="zh-CN" sz="1600" b="1" kern="1200" dirty="0" smtClean="0">
                          <a:solidFill>
                            <a:schemeClr val="accent5">
                              <a:lumMod val="50000"/>
                            </a:schemeClr>
                          </a:solidFill>
                          <a:latin typeface="微软雅黑" panose="020B0503020204020204" pitchFamily="34" charset="-122"/>
                          <a:ea typeface="微软雅黑" panose="020B0503020204020204" pitchFamily="34" charset="-122"/>
                          <a:cs typeface="+mn-cs"/>
                          <a:sym typeface="Arial" panose="020B0604020202020204" pitchFamily="34" charset="0"/>
                        </a:rPr>
                        <a:t>》</a:t>
                      </a:r>
                      <a:r>
                        <a:rPr lang="zh-CN" altLang="en-US" sz="1600" b="1" kern="1200" dirty="0" smtClean="0">
                          <a:solidFill>
                            <a:schemeClr val="accent5">
                              <a:lumMod val="50000"/>
                            </a:schemeClr>
                          </a:solidFill>
                          <a:latin typeface="微软雅黑" panose="020B0503020204020204" pitchFamily="34" charset="-122"/>
                          <a:ea typeface="微软雅黑" panose="020B0503020204020204" pitchFamily="34" charset="-122"/>
                          <a:cs typeface="+mn-cs"/>
                          <a:sym typeface="Arial" panose="020B0604020202020204" pitchFamily="34" charset="0"/>
                        </a:rPr>
                        <a:t>（</a:t>
                      </a:r>
                      <a:r>
                        <a:rPr lang="en-US" altLang="zh-CN" sz="1600" b="1" kern="1200" dirty="0" smtClean="0">
                          <a:solidFill>
                            <a:schemeClr val="accent5">
                              <a:lumMod val="50000"/>
                            </a:schemeClr>
                          </a:solidFill>
                          <a:latin typeface="微软雅黑" panose="020B0503020204020204" pitchFamily="34" charset="-122"/>
                          <a:ea typeface="微软雅黑" panose="020B0503020204020204" pitchFamily="34" charset="-122"/>
                          <a:cs typeface="+mn-cs"/>
                          <a:sym typeface="Arial" panose="020B0604020202020204" pitchFamily="34" charset="0"/>
                        </a:rPr>
                        <a:t>2023</a:t>
                      </a:r>
                      <a:r>
                        <a:rPr lang="zh-CN" altLang="en-US" sz="1600" b="1" kern="1200" dirty="0" smtClean="0">
                          <a:solidFill>
                            <a:schemeClr val="accent5">
                              <a:lumMod val="50000"/>
                            </a:schemeClr>
                          </a:solidFill>
                          <a:latin typeface="微软雅黑" panose="020B0503020204020204" pitchFamily="34" charset="-122"/>
                          <a:ea typeface="微软雅黑" panose="020B0503020204020204" pitchFamily="34" charset="-122"/>
                          <a:cs typeface="+mn-cs"/>
                          <a:sym typeface="Arial" panose="020B0604020202020204" pitchFamily="34" charset="0"/>
                        </a:rPr>
                        <a:t>）</a:t>
                      </a:r>
                      <a:r>
                        <a:rPr lang="en-US" altLang="zh-CN" sz="1600" baseline="30000" dirty="0" smtClean="0">
                          <a:solidFill>
                            <a:srgbClr val="002060"/>
                          </a:solidFill>
                          <a:latin typeface="微软雅黑" panose="020B0503020204020204" pitchFamily="34" charset="-122"/>
                          <a:ea typeface="微软雅黑" panose="020B0503020204020204" pitchFamily="34" charset="-122"/>
                          <a:sym typeface="+mn-ea"/>
                        </a:rPr>
                        <a:t>[4]</a:t>
                      </a:r>
                      <a:endParaRPr lang="en-US" altLang="zh-CN" sz="1600" b="1" kern="1200" dirty="0">
                        <a:solidFill>
                          <a:schemeClr val="accent5">
                            <a:lumMod val="50000"/>
                          </a:schemeClr>
                        </a:solidFill>
                        <a:latin typeface="微软雅黑" panose="020B0503020204020204" pitchFamily="34" charset="-122"/>
                        <a:ea typeface="微软雅黑" panose="020B0503020204020204" pitchFamily="34" charset="-122"/>
                        <a:cs typeface="+mn-cs"/>
                        <a:sym typeface="Arial" panose="020B0604020202020204" pitchFamily="34" charset="0"/>
                      </a:endParaRPr>
                    </a:p>
                  </a:txBody>
                  <a:tcPr anchor="ctr">
                    <a:lnL w="12700" cmpd="sng">
                      <a:solidFill>
                        <a:srgbClr val="0039A6"/>
                      </a:solidFill>
                    </a:lnL>
                    <a:lnR>
                      <a:noFill/>
                    </a:lnR>
                    <a:lnT w="12700" cmpd="sng">
                      <a:solidFill>
                        <a:srgbClr val="0039A6"/>
                      </a:solidFill>
                    </a:lnT>
                    <a:lnB w="12700" cmpd="sng">
                      <a:solidFill>
                        <a:srgbClr val="0039A6"/>
                      </a:solidFill>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dk1"/>
                          </a:solidFill>
                          <a:latin typeface="Arial" panose="020B0604020202020204"/>
                          <a:ea typeface="微软雅黑" panose="020B0503020204020204" pitchFamily="34" charset="-122"/>
                          <a:cs typeface="Calibri" panose="020F0502020204030204"/>
                        </a:defRPr>
                      </a:lvl1pPr>
                      <a:lvl2pPr marL="457200" algn="l" defTabSz="914400" rtl="0" eaLnBrk="1" latinLnBrk="0" hangingPunct="1">
                        <a:defRPr sz="1800" kern="1200">
                          <a:solidFill>
                            <a:schemeClr val="dk1"/>
                          </a:solidFill>
                          <a:latin typeface="Arial" panose="020B0604020202020204"/>
                          <a:ea typeface="微软雅黑" panose="020B0503020204020204" pitchFamily="34" charset="-122"/>
                          <a:cs typeface="Calibri" panose="020F0502020204030204"/>
                        </a:defRPr>
                      </a:lvl2pPr>
                      <a:lvl3pPr marL="914400" algn="l" defTabSz="914400" rtl="0" eaLnBrk="1" latinLnBrk="0" hangingPunct="1">
                        <a:defRPr sz="1800" kern="1200">
                          <a:solidFill>
                            <a:schemeClr val="dk1"/>
                          </a:solidFill>
                          <a:latin typeface="Arial" panose="020B0604020202020204"/>
                          <a:ea typeface="微软雅黑" panose="020B0503020204020204" pitchFamily="34" charset="-122"/>
                          <a:cs typeface="Calibri" panose="020F0502020204030204"/>
                        </a:defRPr>
                      </a:lvl3pPr>
                      <a:lvl4pPr marL="1371600" algn="l" defTabSz="914400" rtl="0" eaLnBrk="1" latinLnBrk="0" hangingPunct="1">
                        <a:defRPr sz="1800" kern="1200">
                          <a:solidFill>
                            <a:schemeClr val="dk1"/>
                          </a:solidFill>
                          <a:latin typeface="Arial" panose="020B0604020202020204"/>
                          <a:ea typeface="微软雅黑" panose="020B0503020204020204" pitchFamily="34" charset="-122"/>
                          <a:cs typeface="Calibri" panose="020F0502020204030204"/>
                        </a:defRPr>
                      </a:lvl4pPr>
                      <a:lvl5pPr marL="1828800" algn="l" defTabSz="914400" rtl="0" eaLnBrk="1" latinLnBrk="0" hangingPunct="1">
                        <a:defRPr sz="1800" kern="1200">
                          <a:solidFill>
                            <a:schemeClr val="dk1"/>
                          </a:solidFill>
                          <a:latin typeface="Arial" panose="020B0604020202020204"/>
                          <a:ea typeface="微软雅黑" panose="020B0503020204020204" pitchFamily="34" charset="-122"/>
                          <a:cs typeface="Calibri" panose="020F0502020204030204"/>
                        </a:defRPr>
                      </a:lvl5pPr>
                      <a:lvl6pPr marL="2286000" algn="l" defTabSz="914400" rtl="0" eaLnBrk="1" latinLnBrk="0" hangingPunct="1">
                        <a:defRPr sz="1800" kern="1200">
                          <a:solidFill>
                            <a:schemeClr val="dk1"/>
                          </a:solidFill>
                          <a:latin typeface="Arial" panose="020B0604020202020204"/>
                          <a:ea typeface="微软雅黑" panose="020B0503020204020204" pitchFamily="34" charset="-122"/>
                          <a:cs typeface="Calibri" panose="020F0502020204030204"/>
                        </a:defRPr>
                      </a:lvl6pPr>
                      <a:lvl7pPr marL="2743200" algn="l" defTabSz="914400" rtl="0" eaLnBrk="1" latinLnBrk="0" hangingPunct="1">
                        <a:defRPr sz="1800" kern="1200">
                          <a:solidFill>
                            <a:schemeClr val="dk1"/>
                          </a:solidFill>
                          <a:latin typeface="Arial" panose="020B0604020202020204"/>
                          <a:ea typeface="微软雅黑" panose="020B0503020204020204" pitchFamily="34" charset="-122"/>
                          <a:cs typeface="Calibri" panose="020F0502020204030204"/>
                        </a:defRPr>
                      </a:lvl7pPr>
                      <a:lvl8pPr marL="3200400" algn="l" defTabSz="914400" rtl="0" eaLnBrk="1" latinLnBrk="0" hangingPunct="1">
                        <a:defRPr sz="1800" kern="1200">
                          <a:solidFill>
                            <a:schemeClr val="dk1"/>
                          </a:solidFill>
                          <a:latin typeface="Arial" panose="020B0604020202020204"/>
                          <a:ea typeface="微软雅黑" panose="020B0503020204020204" pitchFamily="34" charset="-122"/>
                          <a:cs typeface="Calibri" panose="020F0502020204030204"/>
                        </a:defRPr>
                      </a:lvl8pPr>
                      <a:lvl9pPr marL="3657600" algn="l" defTabSz="914400" rtl="0" eaLnBrk="1" latinLnBrk="0" hangingPunct="1">
                        <a:defRPr sz="1800" kern="1200">
                          <a:solidFill>
                            <a:schemeClr val="dk1"/>
                          </a:solidFill>
                          <a:latin typeface="Arial" panose="020B0604020202020204"/>
                          <a:ea typeface="微软雅黑" panose="020B0503020204020204" pitchFamily="34" charset="-122"/>
                          <a:cs typeface="Calibri" panose="020F0502020204030204"/>
                        </a:defRPr>
                      </a:lvl9pPr>
                    </a:lstStyle>
                    <a:p>
                      <a:pPr marL="0" marR="0" lvl="0" indent="0" algn="l" defTabSz="914400" rtl="0" eaLnBrk="1" fontAlgn="auto" latinLnBrk="0" hangingPunct="1">
                        <a:lnSpc>
                          <a:spcPct val="150000"/>
                        </a:lnSpc>
                        <a:spcBef>
                          <a:spcPts val="0"/>
                        </a:spcBef>
                        <a:spcAft>
                          <a:spcPts val="0"/>
                        </a:spcAft>
                        <a:buClrTx/>
                        <a:buSzTx/>
                        <a:buFontTx/>
                        <a:buNone/>
                        <a:defRPr/>
                      </a:pPr>
                      <a:r>
                        <a:rPr kumimoji="0" lang="zh-CN" altLang="en-US" sz="1600" b="0" i="0" u="none" strike="noStrike" kern="100" cap="none" spc="0" normalizeH="0" baseline="0" noProof="0" dirty="0" smtClean="0">
                          <a:ln>
                            <a:noFill/>
                          </a:ln>
                          <a:solidFill>
                            <a:schemeClr val="accent5">
                              <a:lumMod val="50000"/>
                            </a:schemeClr>
                          </a:solidFill>
                          <a:effectLst/>
                          <a:uLnTx/>
                          <a:uFillTx/>
                          <a:latin typeface="微软雅黑" panose="020B0503020204020204" pitchFamily="34" charset="-122"/>
                          <a:ea typeface="微软雅黑" panose="020B0503020204020204" pitchFamily="34" charset="-122"/>
                          <a:cs typeface="Times New Roman" panose="02020603050405020304" pitchFamily="18" charset="0"/>
                          <a:sym typeface="Arial" panose="020B0604020202020204" pitchFamily="34" charset="0"/>
                        </a:rPr>
                        <a:t>肌肉松弛药可与其他药物 （如阿米替林、 文拉法辛 ） 联合用于紧张型头痛的预防性治疗，肌肉松弛药包括中枢肌肉松弛药</a:t>
                      </a:r>
                      <a:r>
                        <a:rPr kumimoji="0" lang="zh-CN" altLang="en-US" sz="1600" b="1" i="0" u="none" strike="noStrike" kern="100" cap="none" spc="0" normalizeH="0" baseline="0" noProof="0" dirty="0" smtClean="0">
                          <a:ln>
                            <a:noFill/>
                          </a:ln>
                          <a:solidFill>
                            <a:schemeClr val="accent5">
                              <a:lumMod val="50000"/>
                            </a:schemeClr>
                          </a:solidFill>
                          <a:effectLst/>
                          <a:uLnTx/>
                          <a:uFillTx/>
                          <a:latin typeface="微软雅黑" panose="020B0503020204020204" pitchFamily="34" charset="-122"/>
                          <a:ea typeface="微软雅黑" panose="020B0503020204020204" pitchFamily="34" charset="-122"/>
                          <a:cs typeface="Times New Roman" panose="02020603050405020304" pitchFamily="18" charset="0"/>
                          <a:sym typeface="Arial" panose="020B0604020202020204" pitchFamily="34" charset="0"/>
                        </a:rPr>
                        <a:t>替扎尼定</a:t>
                      </a:r>
                      <a:r>
                        <a:rPr kumimoji="0" lang="zh-CN" altLang="en-US" sz="1600" b="0" i="0" u="none" strike="noStrike" kern="100" cap="none" spc="0" normalizeH="0" baseline="0" noProof="0" dirty="0" smtClean="0">
                          <a:ln>
                            <a:noFill/>
                          </a:ln>
                          <a:solidFill>
                            <a:schemeClr val="accent5">
                              <a:lumMod val="50000"/>
                            </a:schemeClr>
                          </a:solidFill>
                          <a:effectLst/>
                          <a:uLnTx/>
                          <a:uFillTx/>
                          <a:latin typeface="微软雅黑" panose="020B0503020204020204" pitchFamily="34" charset="-122"/>
                          <a:ea typeface="微软雅黑" panose="020B0503020204020204" pitchFamily="34" charset="-122"/>
                          <a:cs typeface="Times New Roman" panose="02020603050405020304" pitchFamily="18" charset="0"/>
                          <a:sym typeface="Arial" panose="020B0604020202020204" pitchFamily="34" charset="0"/>
                        </a:rPr>
                        <a:t>和外周肌肉松弛药乙哌立松。</a:t>
                      </a:r>
                      <a:r>
                        <a:rPr kumimoji="0" lang="zh-CN" altLang="en-US" sz="1600" b="0" i="0" u="none" strike="noStrike" kern="1200" cap="none" spc="0" normalizeH="0" baseline="0" noProof="0" dirty="0" smtClean="0">
                          <a:ln>
                            <a:noFill/>
                          </a:ln>
                          <a:solidFill>
                            <a:schemeClr val="accent5">
                              <a:lumMod val="50000"/>
                            </a:schemeClr>
                          </a:solidFill>
                          <a:effectLst/>
                          <a:uLnTx/>
                          <a:uFillTx/>
                          <a:latin typeface="微软雅黑" panose="020B0503020204020204" pitchFamily="34" charset="-122"/>
                          <a:ea typeface="微软雅黑" panose="020B0503020204020204" pitchFamily="34" charset="-122"/>
                          <a:cs typeface="+mn-cs"/>
                          <a:sym typeface="Arial" panose="020B0604020202020204" pitchFamily="34" charset="0"/>
                        </a:rPr>
                        <a:t>（</a:t>
                      </a:r>
                      <a:r>
                        <a:rPr lang="en-US" altLang="zh-CN" sz="1600" b="1" dirty="0" smtClean="0">
                          <a:solidFill>
                            <a:srgbClr val="C00000"/>
                          </a:solidFill>
                          <a:latin typeface="微软雅黑" panose="020B0503020204020204" pitchFamily="34" charset="-122"/>
                          <a:ea typeface="微软雅黑" panose="020B0503020204020204" pitchFamily="34" charset="-122"/>
                          <a:sym typeface="Arial" panose="020B0604020202020204" pitchFamily="34" charset="0"/>
                        </a:rPr>
                        <a:t>IIIC</a:t>
                      </a:r>
                      <a:r>
                        <a:rPr lang="zh-CN" altLang="en-US" sz="1600" b="1" dirty="0" smtClean="0">
                          <a:solidFill>
                            <a:srgbClr val="C00000"/>
                          </a:solidFill>
                          <a:latin typeface="微软雅黑" panose="020B0503020204020204" pitchFamily="34" charset="-122"/>
                          <a:ea typeface="微软雅黑" panose="020B0503020204020204" pitchFamily="34" charset="-122"/>
                          <a:sym typeface="Arial" panose="020B0604020202020204" pitchFamily="34" charset="0"/>
                        </a:rPr>
                        <a:t>级推荐</a:t>
                      </a:r>
                      <a:r>
                        <a:rPr kumimoji="0" lang="zh-CN" altLang="en-US" sz="1600" b="0" i="0" u="none" strike="noStrike" kern="1200" cap="none" spc="0" normalizeH="0" baseline="0" noProof="0" dirty="0" smtClean="0">
                          <a:ln>
                            <a:noFill/>
                          </a:ln>
                          <a:solidFill>
                            <a:schemeClr val="accent5">
                              <a:lumMod val="50000"/>
                            </a:schemeClr>
                          </a:solidFill>
                          <a:effectLst/>
                          <a:uLnTx/>
                          <a:uFillTx/>
                          <a:latin typeface="微软雅黑" panose="020B0503020204020204" pitchFamily="34" charset="-122"/>
                          <a:ea typeface="微软雅黑" panose="020B0503020204020204" pitchFamily="34" charset="-122"/>
                          <a:cs typeface="+mn-cs"/>
                          <a:sym typeface="Arial" panose="020B0604020202020204" pitchFamily="34" charset="0"/>
                        </a:rPr>
                        <a:t>）</a:t>
                      </a:r>
                      <a:endParaRPr kumimoji="0" lang="zh-CN" altLang="en-US" sz="1600" i="0" u="none" strike="noStrike" cap="none" spc="0" normalizeH="0" baseline="0" noProof="0" dirty="0">
                        <a:ln>
                          <a:noFill/>
                        </a:ln>
                        <a:solidFill>
                          <a:schemeClr val="accent5">
                            <a:lumMod val="50000"/>
                          </a:schemeClr>
                        </a:solidFill>
                        <a:effectLst/>
                        <a:uLnTx/>
                        <a:uFillTx/>
                        <a:latin typeface="微软雅黑" panose="020B0503020204020204" pitchFamily="34" charset="-122"/>
                        <a:ea typeface="微软雅黑" panose="020B0503020204020204" pitchFamily="34" charset="-122"/>
                        <a:sym typeface="Arial" panose="020B0604020202020204" pitchFamily="34" charset="0"/>
                      </a:endParaRPr>
                    </a:p>
                  </a:txBody>
                  <a:tcPr anchor="ctr">
                    <a:lnL>
                      <a:noFill/>
                    </a:lnL>
                    <a:lnR w="12700" cmpd="sng">
                      <a:solidFill>
                        <a:srgbClr val="0039A6"/>
                      </a:solidFill>
                    </a:lnR>
                    <a:lnT w="12700" cmpd="sng">
                      <a:solidFill>
                        <a:srgbClr val="0039A6"/>
                      </a:solidFill>
                    </a:lnT>
                    <a:lnB w="12700" cmpd="sng">
                      <a:solidFill>
                        <a:srgbClr val="0039A6"/>
                      </a:solidFill>
                    </a:lnB>
                    <a:lnTlToBr w="12700" cmpd="sng">
                      <a:noFill/>
                      <a:prstDash val="solid"/>
                    </a:lnTlToBr>
                    <a:lnBlToTr w="12700" cmpd="sng">
                      <a:noFill/>
                      <a:prstDash val="solid"/>
                    </a:lnBlToTr>
                    <a:solidFill>
                      <a:srgbClr val="FFFFFF"/>
                    </a:solidFill>
                  </a:tcPr>
                </a:tc>
              </a:tr>
              <a:tr h="710565">
                <a:tc>
                  <a:txBody>
                    <a:bodyPr/>
                    <a:lstStyle>
                      <a:lvl1pPr marL="0" algn="l" defTabSz="914400" rtl="0" eaLnBrk="1" latinLnBrk="0" hangingPunct="1">
                        <a:defRPr sz="1800" kern="1200">
                          <a:solidFill>
                            <a:schemeClr val="dk1"/>
                          </a:solidFill>
                          <a:latin typeface="Arial" panose="020B0604020202020204"/>
                          <a:ea typeface="微软雅黑" panose="020B0503020204020204" pitchFamily="34" charset="-122"/>
                          <a:cs typeface="Calibri" panose="020F0502020204030204"/>
                        </a:defRPr>
                      </a:lvl1pPr>
                      <a:lvl2pPr marL="457200" algn="l" defTabSz="914400" rtl="0" eaLnBrk="1" latinLnBrk="0" hangingPunct="1">
                        <a:defRPr sz="1800" kern="1200">
                          <a:solidFill>
                            <a:schemeClr val="dk1"/>
                          </a:solidFill>
                          <a:latin typeface="Arial" panose="020B0604020202020204"/>
                          <a:ea typeface="微软雅黑" panose="020B0503020204020204" pitchFamily="34" charset="-122"/>
                          <a:cs typeface="Calibri" panose="020F0502020204030204"/>
                        </a:defRPr>
                      </a:lvl2pPr>
                      <a:lvl3pPr marL="914400" algn="l" defTabSz="914400" rtl="0" eaLnBrk="1" latinLnBrk="0" hangingPunct="1">
                        <a:defRPr sz="1800" kern="1200">
                          <a:solidFill>
                            <a:schemeClr val="dk1"/>
                          </a:solidFill>
                          <a:latin typeface="Arial" panose="020B0604020202020204"/>
                          <a:ea typeface="微软雅黑" panose="020B0503020204020204" pitchFamily="34" charset="-122"/>
                          <a:cs typeface="Calibri" panose="020F0502020204030204"/>
                        </a:defRPr>
                      </a:lvl3pPr>
                      <a:lvl4pPr marL="1371600" algn="l" defTabSz="914400" rtl="0" eaLnBrk="1" latinLnBrk="0" hangingPunct="1">
                        <a:defRPr sz="1800" kern="1200">
                          <a:solidFill>
                            <a:schemeClr val="dk1"/>
                          </a:solidFill>
                          <a:latin typeface="Arial" panose="020B0604020202020204"/>
                          <a:ea typeface="微软雅黑" panose="020B0503020204020204" pitchFamily="34" charset="-122"/>
                          <a:cs typeface="Calibri" panose="020F0502020204030204"/>
                        </a:defRPr>
                      </a:lvl4pPr>
                      <a:lvl5pPr marL="1828800" algn="l" defTabSz="914400" rtl="0" eaLnBrk="1" latinLnBrk="0" hangingPunct="1">
                        <a:defRPr sz="1800" kern="1200">
                          <a:solidFill>
                            <a:schemeClr val="dk1"/>
                          </a:solidFill>
                          <a:latin typeface="Arial" panose="020B0604020202020204"/>
                          <a:ea typeface="微软雅黑" panose="020B0503020204020204" pitchFamily="34" charset="-122"/>
                          <a:cs typeface="Calibri" panose="020F0502020204030204"/>
                        </a:defRPr>
                      </a:lvl5pPr>
                      <a:lvl6pPr marL="2286000" algn="l" defTabSz="914400" rtl="0" eaLnBrk="1" latinLnBrk="0" hangingPunct="1">
                        <a:defRPr sz="1800" kern="1200">
                          <a:solidFill>
                            <a:schemeClr val="dk1"/>
                          </a:solidFill>
                          <a:latin typeface="Arial" panose="020B0604020202020204"/>
                          <a:ea typeface="微软雅黑" panose="020B0503020204020204" pitchFamily="34" charset="-122"/>
                          <a:cs typeface="Calibri" panose="020F0502020204030204"/>
                        </a:defRPr>
                      </a:lvl6pPr>
                      <a:lvl7pPr marL="2743200" algn="l" defTabSz="914400" rtl="0" eaLnBrk="1" latinLnBrk="0" hangingPunct="1">
                        <a:defRPr sz="1800" kern="1200">
                          <a:solidFill>
                            <a:schemeClr val="dk1"/>
                          </a:solidFill>
                          <a:latin typeface="Arial" panose="020B0604020202020204"/>
                          <a:ea typeface="微软雅黑" panose="020B0503020204020204" pitchFamily="34" charset="-122"/>
                          <a:cs typeface="Calibri" panose="020F0502020204030204"/>
                        </a:defRPr>
                      </a:lvl7pPr>
                      <a:lvl8pPr marL="3200400" algn="l" defTabSz="914400" rtl="0" eaLnBrk="1" latinLnBrk="0" hangingPunct="1">
                        <a:defRPr sz="1800" kern="1200">
                          <a:solidFill>
                            <a:schemeClr val="dk1"/>
                          </a:solidFill>
                          <a:latin typeface="Arial" panose="020B0604020202020204"/>
                          <a:ea typeface="微软雅黑" panose="020B0503020204020204" pitchFamily="34" charset="-122"/>
                          <a:cs typeface="Calibri" panose="020F0502020204030204"/>
                        </a:defRPr>
                      </a:lvl8pPr>
                      <a:lvl9pPr marL="3657600" algn="l" defTabSz="914400" rtl="0" eaLnBrk="1" latinLnBrk="0" hangingPunct="1">
                        <a:defRPr sz="1800" kern="1200">
                          <a:solidFill>
                            <a:schemeClr val="dk1"/>
                          </a:solidFill>
                          <a:latin typeface="Arial" panose="020B0604020202020204"/>
                          <a:ea typeface="微软雅黑" panose="020B0503020204020204" pitchFamily="34" charset="-122"/>
                          <a:cs typeface="Calibri" panose="020F0502020204030204"/>
                        </a:defRPr>
                      </a:lvl9pPr>
                    </a:lstStyle>
                    <a:p>
                      <a:pPr marL="0" marR="0" lvl="0" indent="0" algn="l" defTabSz="914400" rtl="0" eaLnBrk="1" fontAlgn="auto" latinLnBrk="0" hangingPunct="1">
                        <a:lnSpc>
                          <a:spcPct val="100000"/>
                        </a:lnSpc>
                        <a:spcBef>
                          <a:spcPts val="0"/>
                        </a:spcBef>
                        <a:spcAft>
                          <a:spcPts val="0"/>
                        </a:spcAft>
                        <a:buClrTx/>
                        <a:buSzTx/>
                        <a:buFontTx/>
                        <a:buNone/>
                        <a:defRPr/>
                      </a:pPr>
                      <a:r>
                        <a:rPr lang="en-US" altLang="zh-CN" sz="1600" b="1" noProof="0" dirty="0" smtClean="0">
                          <a:solidFill>
                            <a:schemeClr val="accent5">
                              <a:lumMod val="50000"/>
                            </a:schemeClr>
                          </a:solidFill>
                          <a:latin typeface="微软雅黑" panose="020B0503020204020204" pitchFamily="34" charset="-122"/>
                          <a:ea typeface="微软雅黑" panose="020B0503020204020204" pitchFamily="34" charset="-122"/>
                          <a:cs typeface="+mn-cs"/>
                          <a:sym typeface="+mn-ea"/>
                        </a:rPr>
                        <a:t>《</a:t>
                      </a:r>
                      <a:r>
                        <a:rPr lang="zh-CN" altLang="en-US" sz="1600" b="1" noProof="0" dirty="0" smtClean="0">
                          <a:solidFill>
                            <a:schemeClr val="accent5">
                              <a:lumMod val="50000"/>
                            </a:schemeClr>
                          </a:solidFill>
                          <a:latin typeface="微软雅黑" panose="020B0503020204020204" pitchFamily="34" charset="-122"/>
                          <a:ea typeface="微软雅黑" panose="020B0503020204020204" pitchFamily="34" charset="-122"/>
                          <a:cs typeface="+mn-cs"/>
                          <a:sym typeface="+mn-ea"/>
                        </a:rPr>
                        <a:t>中国脑卒中防治指导规范</a:t>
                      </a:r>
                      <a:r>
                        <a:rPr lang="en-US" altLang="zh-CN" sz="1600" b="1" noProof="0" dirty="0" smtClean="0">
                          <a:solidFill>
                            <a:schemeClr val="accent5">
                              <a:lumMod val="50000"/>
                            </a:schemeClr>
                          </a:solidFill>
                          <a:latin typeface="微软雅黑" panose="020B0503020204020204" pitchFamily="34" charset="-122"/>
                          <a:ea typeface="微软雅黑" panose="020B0503020204020204" pitchFamily="34" charset="-122"/>
                          <a:cs typeface="+mn-cs"/>
                          <a:sym typeface="+mn-ea"/>
                        </a:rPr>
                        <a:t>》</a:t>
                      </a:r>
                      <a:r>
                        <a:rPr lang="zh-CN" altLang="en-US" sz="1600" b="1" noProof="0" dirty="0" smtClean="0">
                          <a:solidFill>
                            <a:schemeClr val="accent5">
                              <a:lumMod val="50000"/>
                            </a:schemeClr>
                          </a:solidFill>
                          <a:latin typeface="微软雅黑" panose="020B0503020204020204" pitchFamily="34" charset="-122"/>
                          <a:ea typeface="微软雅黑" panose="020B0503020204020204" pitchFamily="34" charset="-122"/>
                          <a:cs typeface="+mn-cs"/>
                          <a:sym typeface="+mn-ea"/>
                        </a:rPr>
                        <a:t>（</a:t>
                      </a:r>
                      <a:r>
                        <a:rPr lang="en-US" altLang="zh-CN" sz="1600" b="1" noProof="0" dirty="0" smtClean="0">
                          <a:solidFill>
                            <a:schemeClr val="accent5">
                              <a:lumMod val="50000"/>
                            </a:schemeClr>
                          </a:solidFill>
                          <a:latin typeface="微软雅黑" panose="020B0503020204020204" pitchFamily="34" charset="-122"/>
                          <a:ea typeface="微软雅黑" panose="020B0503020204020204" pitchFamily="34" charset="-122"/>
                          <a:cs typeface="+mn-cs"/>
                          <a:sym typeface="+mn-ea"/>
                        </a:rPr>
                        <a:t>2021</a:t>
                      </a:r>
                      <a:r>
                        <a:rPr lang="zh-CN" altLang="en-US" sz="1600" b="1" noProof="0" dirty="0" smtClean="0">
                          <a:solidFill>
                            <a:schemeClr val="accent5">
                              <a:lumMod val="50000"/>
                            </a:schemeClr>
                          </a:solidFill>
                          <a:latin typeface="微软雅黑" panose="020B0503020204020204" pitchFamily="34" charset="-122"/>
                          <a:ea typeface="微软雅黑" panose="020B0503020204020204" pitchFamily="34" charset="-122"/>
                          <a:cs typeface="+mn-cs"/>
                          <a:sym typeface="+mn-ea"/>
                        </a:rPr>
                        <a:t>）</a:t>
                      </a:r>
                      <a:r>
                        <a:rPr lang="en-US" altLang="zh-CN" sz="1600" baseline="30000" dirty="0" smtClean="0">
                          <a:solidFill>
                            <a:srgbClr val="002060"/>
                          </a:solidFill>
                          <a:latin typeface="微软雅黑" panose="020B0503020204020204" pitchFamily="34" charset="-122"/>
                          <a:ea typeface="微软雅黑" panose="020B0503020204020204" pitchFamily="34" charset="-122"/>
                          <a:sym typeface="+mn-ea"/>
                        </a:rPr>
                        <a:t>[5]</a:t>
                      </a:r>
                      <a:endParaRPr sz="1600" b="1" kern="1200" noProof="0" dirty="0">
                        <a:solidFill>
                          <a:schemeClr val="accent5">
                            <a:lumMod val="50000"/>
                          </a:schemeClr>
                        </a:solidFill>
                        <a:latin typeface="微软雅黑" panose="020B0503020204020204" pitchFamily="34" charset="-122"/>
                        <a:ea typeface="微软雅黑" panose="020B0503020204020204" pitchFamily="34" charset="-122"/>
                        <a:cs typeface="+mn-cs"/>
                        <a:sym typeface="Arial" panose="020B0604020202020204" pitchFamily="34" charset="0"/>
                      </a:endParaRPr>
                    </a:p>
                  </a:txBody>
                  <a:tcPr anchor="ctr">
                    <a:lnL w="12700" cmpd="sng">
                      <a:solidFill>
                        <a:srgbClr val="0039A6"/>
                      </a:solidFill>
                    </a:lnL>
                    <a:lnR>
                      <a:noFill/>
                    </a:lnR>
                    <a:lnT w="12700" cmpd="sng">
                      <a:solidFill>
                        <a:srgbClr val="0039A6"/>
                      </a:solidFill>
                    </a:lnT>
                    <a:lnB w="12700" cmpd="sng">
                      <a:solidFill>
                        <a:srgbClr val="0039A6"/>
                      </a:solidFill>
                    </a:lnB>
                    <a:lnTlToBr w="12700" cmpd="sng">
                      <a:noFill/>
                      <a:prstDash val="solid"/>
                    </a:lnTlToBr>
                    <a:lnBlToTr w="12700" cmpd="sng">
                      <a:noFill/>
                      <a:prstDash val="solid"/>
                    </a:lnBlToTr>
                    <a:solidFill>
                      <a:srgbClr val="EAF4FC"/>
                    </a:solidFill>
                  </a:tcPr>
                </a:tc>
                <a:tc>
                  <a:txBody>
                    <a:bodyPr/>
                    <a:lstStyle>
                      <a:lvl1pPr marL="0" algn="l" defTabSz="914400" rtl="0" eaLnBrk="1" latinLnBrk="0" hangingPunct="1">
                        <a:defRPr sz="1800" kern="1200">
                          <a:solidFill>
                            <a:schemeClr val="dk1"/>
                          </a:solidFill>
                          <a:latin typeface="Arial" panose="020B0604020202020204"/>
                          <a:ea typeface="微软雅黑" panose="020B0503020204020204" pitchFamily="34" charset="-122"/>
                          <a:cs typeface="Calibri" panose="020F0502020204030204"/>
                        </a:defRPr>
                      </a:lvl1pPr>
                      <a:lvl2pPr marL="457200" algn="l" defTabSz="914400" rtl="0" eaLnBrk="1" latinLnBrk="0" hangingPunct="1">
                        <a:defRPr sz="1800" kern="1200">
                          <a:solidFill>
                            <a:schemeClr val="dk1"/>
                          </a:solidFill>
                          <a:latin typeface="Arial" panose="020B0604020202020204"/>
                          <a:ea typeface="微软雅黑" panose="020B0503020204020204" pitchFamily="34" charset="-122"/>
                          <a:cs typeface="Calibri" panose="020F0502020204030204"/>
                        </a:defRPr>
                      </a:lvl2pPr>
                      <a:lvl3pPr marL="914400" algn="l" defTabSz="914400" rtl="0" eaLnBrk="1" latinLnBrk="0" hangingPunct="1">
                        <a:defRPr sz="1800" kern="1200">
                          <a:solidFill>
                            <a:schemeClr val="dk1"/>
                          </a:solidFill>
                          <a:latin typeface="Arial" panose="020B0604020202020204"/>
                          <a:ea typeface="微软雅黑" panose="020B0503020204020204" pitchFamily="34" charset="-122"/>
                          <a:cs typeface="Calibri" panose="020F0502020204030204"/>
                        </a:defRPr>
                      </a:lvl3pPr>
                      <a:lvl4pPr marL="1371600" algn="l" defTabSz="914400" rtl="0" eaLnBrk="1" latinLnBrk="0" hangingPunct="1">
                        <a:defRPr sz="1800" kern="1200">
                          <a:solidFill>
                            <a:schemeClr val="dk1"/>
                          </a:solidFill>
                          <a:latin typeface="Arial" panose="020B0604020202020204"/>
                          <a:ea typeface="微软雅黑" panose="020B0503020204020204" pitchFamily="34" charset="-122"/>
                          <a:cs typeface="Calibri" panose="020F0502020204030204"/>
                        </a:defRPr>
                      </a:lvl4pPr>
                      <a:lvl5pPr marL="1828800" algn="l" defTabSz="914400" rtl="0" eaLnBrk="1" latinLnBrk="0" hangingPunct="1">
                        <a:defRPr sz="1800" kern="1200">
                          <a:solidFill>
                            <a:schemeClr val="dk1"/>
                          </a:solidFill>
                          <a:latin typeface="Arial" panose="020B0604020202020204"/>
                          <a:ea typeface="微软雅黑" panose="020B0503020204020204" pitchFamily="34" charset="-122"/>
                          <a:cs typeface="Calibri" panose="020F0502020204030204"/>
                        </a:defRPr>
                      </a:lvl5pPr>
                      <a:lvl6pPr marL="2286000" algn="l" defTabSz="914400" rtl="0" eaLnBrk="1" latinLnBrk="0" hangingPunct="1">
                        <a:defRPr sz="1800" kern="1200">
                          <a:solidFill>
                            <a:schemeClr val="dk1"/>
                          </a:solidFill>
                          <a:latin typeface="Arial" panose="020B0604020202020204"/>
                          <a:ea typeface="微软雅黑" panose="020B0503020204020204" pitchFamily="34" charset="-122"/>
                          <a:cs typeface="Calibri" panose="020F0502020204030204"/>
                        </a:defRPr>
                      </a:lvl6pPr>
                      <a:lvl7pPr marL="2743200" algn="l" defTabSz="914400" rtl="0" eaLnBrk="1" latinLnBrk="0" hangingPunct="1">
                        <a:defRPr sz="1800" kern="1200">
                          <a:solidFill>
                            <a:schemeClr val="dk1"/>
                          </a:solidFill>
                          <a:latin typeface="Arial" panose="020B0604020202020204"/>
                          <a:ea typeface="微软雅黑" panose="020B0503020204020204" pitchFamily="34" charset="-122"/>
                          <a:cs typeface="Calibri" panose="020F0502020204030204"/>
                        </a:defRPr>
                      </a:lvl7pPr>
                      <a:lvl8pPr marL="3200400" algn="l" defTabSz="914400" rtl="0" eaLnBrk="1" latinLnBrk="0" hangingPunct="1">
                        <a:defRPr sz="1800" kern="1200">
                          <a:solidFill>
                            <a:schemeClr val="dk1"/>
                          </a:solidFill>
                          <a:latin typeface="Arial" panose="020B0604020202020204"/>
                          <a:ea typeface="微软雅黑" panose="020B0503020204020204" pitchFamily="34" charset="-122"/>
                          <a:cs typeface="Calibri" panose="020F0502020204030204"/>
                        </a:defRPr>
                      </a:lvl8pPr>
                      <a:lvl9pPr marL="3657600" algn="l" defTabSz="914400" rtl="0" eaLnBrk="1" latinLnBrk="0" hangingPunct="1">
                        <a:defRPr sz="1800" kern="1200">
                          <a:solidFill>
                            <a:schemeClr val="dk1"/>
                          </a:solidFill>
                          <a:latin typeface="Arial" panose="020B0604020202020204"/>
                          <a:ea typeface="微软雅黑" panose="020B0503020204020204" pitchFamily="34" charset="-122"/>
                          <a:cs typeface="Calibri" panose="020F0502020204030204"/>
                        </a:defRPr>
                      </a:lvl9pPr>
                    </a:lstStyle>
                    <a:p>
                      <a:pPr>
                        <a:lnSpc>
                          <a:spcPct val="150000"/>
                        </a:lnSpc>
                      </a:pPr>
                      <a:r>
                        <a:rPr lang="zh-CN" altLang="en-US" sz="1600" dirty="0" smtClean="0">
                          <a:solidFill>
                            <a:schemeClr val="accent5">
                              <a:lumMod val="50000"/>
                            </a:schemeClr>
                          </a:solidFill>
                          <a:latin typeface="微软雅黑" panose="020B0503020204020204" pitchFamily="34" charset="-122"/>
                          <a:ea typeface="微软雅黑" panose="020B0503020204020204" pitchFamily="34" charset="-122"/>
                          <a:sym typeface="+mn-ea"/>
                        </a:rPr>
                        <a:t>对广泛痉挛性肌张力增高患者可口服解痉药， 如巴氯芬、 </a:t>
                      </a:r>
                      <a:r>
                        <a:rPr lang="zh-CN" altLang="en-US" sz="1600" b="1" dirty="0" smtClean="0">
                          <a:solidFill>
                            <a:schemeClr val="accent5">
                              <a:lumMod val="50000"/>
                            </a:schemeClr>
                          </a:solidFill>
                          <a:latin typeface="微软雅黑" panose="020B0503020204020204" pitchFamily="34" charset="-122"/>
                          <a:ea typeface="微软雅黑" panose="020B0503020204020204" pitchFamily="34" charset="-122"/>
                          <a:sym typeface="+mn-ea"/>
                        </a:rPr>
                        <a:t>替扎尼定</a:t>
                      </a:r>
                      <a:r>
                        <a:rPr lang="zh-CN" altLang="en-US" sz="1600" dirty="0" smtClean="0">
                          <a:solidFill>
                            <a:schemeClr val="accent5">
                              <a:lumMod val="50000"/>
                            </a:schemeClr>
                          </a:solidFill>
                          <a:latin typeface="微软雅黑" panose="020B0503020204020204" pitchFamily="34" charset="-122"/>
                          <a:ea typeface="微软雅黑" panose="020B0503020204020204" pitchFamily="34" charset="-122"/>
                          <a:sym typeface="+mn-ea"/>
                        </a:rPr>
                        <a:t>和丹曲林。</a:t>
                      </a:r>
                      <a:endParaRPr lang="zh-CN" altLang="en-US" sz="1600" dirty="0">
                        <a:solidFill>
                          <a:schemeClr val="accent5">
                            <a:lumMod val="50000"/>
                          </a:schemeClr>
                        </a:solidFill>
                        <a:latin typeface="微软雅黑" panose="020B0503020204020204" pitchFamily="34" charset="-122"/>
                        <a:ea typeface="微软雅黑" panose="020B0503020204020204" pitchFamily="34" charset="-122"/>
                        <a:sym typeface="Arial" panose="020B0604020202020204" pitchFamily="34" charset="0"/>
                      </a:endParaRPr>
                    </a:p>
                  </a:txBody>
                  <a:tcPr anchor="ctr">
                    <a:lnL>
                      <a:noFill/>
                    </a:lnL>
                    <a:lnR w="12700" cmpd="sng">
                      <a:solidFill>
                        <a:srgbClr val="0039A6"/>
                      </a:solidFill>
                    </a:lnR>
                    <a:lnT w="12700" cmpd="sng">
                      <a:solidFill>
                        <a:srgbClr val="0039A6"/>
                      </a:solidFill>
                    </a:lnT>
                    <a:lnB w="12700" cmpd="sng">
                      <a:solidFill>
                        <a:srgbClr val="0039A6"/>
                      </a:solidFill>
                    </a:lnB>
                    <a:lnTlToBr w="12700" cmpd="sng">
                      <a:noFill/>
                      <a:prstDash val="solid"/>
                    </a:lnTlToBr>
                    <a:lnBlToTr w="12700" cmpd="sng">
                      <a:noFill/>
                      <a:prstDash val="solid"/>
                    </a:lnBlToTr>
                    <a:solidFill>
                      <a:srgbClr val="EAF4FC"/>
                    </a:solidFill>
                  </a:tcPr>
                </a:tc>
              </a:tr>
            </a:tbl>
          </a:graphicData>
        </a:graphic>
      </p:graphicFrame>
      <p:graphicFrame>
        <p:nvGraphicFramePr>
          <p:cNvPr id="7" name="表格 6"/>
          <p:cNvGraphicFramePr>
            <a:graphicFrameLocks noGrp="1"/>
          </p:cNvGraphicFramePr>
          <p:nvPr>
            <p:extLst>
              <p:ext uri="{D42A27DB-BD31-4B8C-83A1-F6EECF244321}">
                <p14:modId xmlns:p14="http://schemas.microsoft.com/office/powerpoint/2010/main" val="85713815"/>
              </p:ext>
            </p:extLst>
          </p:nvPr>
        </p:nvGraphicFramePr>
        <p:xfrm>
          <a:off x="88134" y="6389783"/>
          <a:ext cx="8044762" cy="457200"/>
        </p:xfrm>
        <a:graphic>
          <a:graphicData uri="http://schemas.openxmlformats.org/drawingml/2006/table">
            <a:tbl>
              <a:tblPr firstRow="1" firstCol="1" bandRow="1">
                <a:tableStyleId>{5940675A-B579-460E-94D1-54222C63F5DA}</a:tableStyleId>
              </a:tblPr>
              <a:tblGrid>
                <a:gridCol w="4022381"/>
                <a:gridCol w="4022381"/>
              </a:tblGrid>
              <a:tr h="0">
                <a:tc>
                  <a:txBody>
                    <a:bodyPr/>
                    <a:lstStyle/>
                    <a:p>
                      <a:pPr algn="just">
                        <a:spcAft>
                          <a:spcPts val="0"/>
                        </a:spcAft>
                      </a:pPr>
                      <a:r>
                        <a:rPr lang="en-US" sz="1000" i="1" kern="100">
                          <a:effectLst/>
                          <a:latin typeface="微软雅黑" panose="020B0503020204020204" pitchFamily="34" charset="-122"/>
                          <a:ea typeface="微软雅黑" panose="020B0503020204020204" pitchFamily="34" charset="-122"/>
                        </a:rPr>
                        <a:t>1.</a:t>
                      </a:r>
                      <a:r>
                        <a:rPr lang="zh-CN" sz="1000" i="1" kern="100">
                          <a:effectLst/>
                          <a:latin typeface="微软雅黑" panose="020B0503020204020204" pitchFamily="34" charset="-122"/>
                          <a:ea typeface="微软雅黑" panose="020B0503020204020204" pitchFamily="34" charset="-122"/>
                        </a:rPr>
                        <a:t>中国慢性腰背痛诊疗指南（</a:t>
                      </a:r>
                      <a:r>
                        <a:rPr lang="en-US" sz="1000" i="1" kern="100">
                          <a:effectLst/>
                          <a:latin typeface="微软雅黑" panose="020B0503020204020204" pitchFamily="34" charset="-122"/>
                          <a:ea typeface="微软雅黑" panose="020B0503020204020204" pitchFamily="34" charset="-122"/>
                        </a:rPr>
                        <a:t>2024</a:t>
                      </a:r>
                      <a:r>
                        <a:rPr lang="zh-CN" sz="1000" i="1" kern="100">
                          <a:effectLst/>
                          <a:latin typeface="微软雅黑" panose="020B0503020204020204" pitchFamily="34" charset="-122"/>
                          <a:ea typeface="微软雅黑" panose="020B0503020204020204" pitchFamily="34" charset="-122"/>
                        </a:rPr>
                        <a:t>）</a:t>
                      </a:r>
                      <a:endParaRPr lang="zh-CN" sz="1000" i="1" kern="100">
                        <a:effectLst/>
                        <a:latin typeface="微软雅黑" panose="020B0503020204020204" pitchFamily="34" charset="-122"/>
                        <a:ea typeface="微软雅黑" panose="020B0503020204020204" pitchFamily="34" charset="-122"/>
                        <a:cs typeface="Times New Roman" panose="02020603050405020304" pitchFamily="18" charset="0"/>
                      </a:endParaRPr>
                    </a:p>
                  </a:txBody>
                  <a:tcPr marL="68580" marR="68580" marT="0" marB="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just">
                        <a:spcAft>
                          <a:spcPts val="0"/>
                        </a:spcAft>
                      </a:pPr>
                      <a:r>
                        <a:rPr lang="en-US" sz="1000" i="1" kern="100">
                          <a:effectLst/>
                          <a:latin typeface="微软雅黑" panose="020B0503020204020204" pitchFamily="34" charset="-122"/>
                          <a:ea typeface="微软雅黑" panose="020B0503020204020204" pitchFamily="34" charset="-122"/>
                        </a:rPr>
                        <a:t>2.</a:t>
                      </a:r>
                      <a:r>
                        <a:rPr lang="zh-CN" sz="1000" i="1" kern="100">
                          <a:effectLst/>
                          <a:latin typeface="微软雅黑" panose="020B0503020204020204" pitchFamily="34" charset="-122"/>
                          <a:ea typeface="微软雅黑" panose="020B0503020204020204" pitchFamily="34" charset="-122"/>
                        </a:rPr>
                        <a:t>中国脑血管病临床管理指南（节选版）</a:t>
                      </a:r>
                      <a:r>
                        <a:rPr lang="en-US" sz="1000" i="1" kern="100">
                          <a:effectLst/>
                          <a:latin typeface="微软雅黑" panose="020B0503020204020204" pitchFamily="34" charset="-122"/>
                          <a:ea typeface="微软雅黑" panose="020B0503020204020204" pitchFamily="34" charset="-122"/>
                        </a:rPr>
                        <a:t>-</a:t>
                      </a:r>
                      <a:r>
                        <a:rPr lang="zh-CN" sz="1000" i="1" kern="100">
                          <a:effectLst/>
                          <a:latin typeface="微软雅黑" panose="020B0503020204020204" pitchFamily="34" charset="-122"/>
                          <a:ea typeface="微软雅黑" panose="020B0503020204020204" pitchFamily="34" charset="-122"/>
                        </a:rPr>
                        <a:t>卒中康复管理（</a:t>
                      </a:r>
                      <a:r>
                        <a:rPr lang="en-US" sz="1000" i="1" kern="100">
                          <a:effectLst/>
                          <a:latin typeface="微软雅黑" panose="020B0503020204020204" pitchFamily="34" charset="-122"/>
                          <a:ea typeface="微软雅黑" panose="020B0503020204020204" pitchFamily="34" charset="-122"/>
                        </a:rPr>
                        <a:t>2019</a:t>
                      </a:r>
                      <a:r>
                        <a:rPr lang="zh-CN" sz="1000" i="1" kern="100">
                          <a:effectLst/>
                          <a:latin typeface="微软雅黑" panose="020B0503020204020204" pitchFamily="34" charset="-122"/>
                          <a:ea typeface="微软雅黑" panose="020B0503020204020204" pitchFamily="34" charset="-122"/>
                        </a:rPr>
                        <a:t>年）</a:t>
                      </a:r>
                      <a:endParaRPr lang="zh-CN" sz="1000" i="1" kern="100">
                        <a:effectLst/>
                        <a:latin typeface="微软雅黑" panose="020B0503020204020204" pitchFamily="34" charset="-122"/>
                        <a:ea typeface="微软雅黑" panose="020B0503020204020204" pitchFamily="34" charset="-122"/>
                        <a:cs typeface="Times New Roman" panose="02020603050405020304" pitchFamily="18" charset="0"/>
                      </a:endParaRPr>
                    </a:p>
                  </a:txBody>
                  <a:tcPr marL="68580" marR="68580" marT="0" marB="0">
                    <a:lnL w="12700" cmpd="sng">
                      <a:noFill/>
                    </a:lnL>
                    <a:lnR w="12700" cmpd="sng">
                      <a:noFill/>
                    </a:lnR>
                    <a:lnT w="12700" cmpd="sng">
                      <a:noFill/>
                    </a:lnT>
                    <a:lnB w="12700" cmpd="sng">
                      <a:noFill/>
                    </a:lnB>
                    <a:lnTlToBr w="12700" cmpd="sng">
                      <a:noFill/>
                      <a:prstDash val="solid"/>
                    </a:lnTlToBr>
                    <a:lnBlToTr w="12700" cmpd="sng">
                      <a:noFill/>
                      <a:prstDash val="solid"/>
                    </a:lnBlToTr>
                  </a:tcPr>
                </a:tc>
              </a:tr>
              <a:tr h="0">
                <a:tc>
                  <a:txBody>
                    <a:bodyPr/>
                    <a:lstStyle/>
                    <a:p>
                      <a:pPr algn="just">
                        <a:spcAft>
                          <a:spcPts val="0"/>
                        </a:spcAft>
                      </a:pPr>
                      <a:r>
                        <a:rPr lang="en-US" sz="1000" i="1" kern="100">
                          <a:effectLst/>
                          <a:latin typeface="微软雅黑" panose="020B0503020204020204" pitchFamily="34" charset="-122"/>
                          <a:ea typeface="微软雅黑" panose="020B0503020204020204" pitchFamily="34" charset="-122"/>
                        </a:rPr>
                        <a:t>3.</a:t>
                      </a:r>
                      <a:r>
                        <a:rPr lang="zh-CN" sz="1000" i="1" kern="100">
                          <a:effectLst/>
                          <a:latin typeface="微软雅黑" panose="020B0503020204020204" pitchFamily="34" charset="-122"/>
                          <a:ea typeface="微软雅黑" panose="020B0503020204020204" pitchFamily="34" charset="-122"/>
                        </a:rPr>
                        <a:t>中国脑血管病临床管理指南（第</a:t>
                      </a:r>
                      <a:r>
                        <a:rPr lang="en-US" sz="1000" i="1" kern="100">
                          <a:effectLst/>
                          <a:latin typeface="微软雅黑" panose="020B0503020204020204" pitchFamily="34" charset="-122"/>
                          <a:ea typeface="微软雅黑" panose="020B0503020204020204" pitchFamily="34" charset="-122"/>
                        </a:rPr>
                        <a:t>2</a:t>
                      </a:r>
                      <a:r>
                        <a:rPr lang="zh-CN" sz="1000" i="1" kern="100">
                          <a:effectLst/>
                          <a:latin typeface="微软雅黑" panose="020B0503020204020204" pitchFamily="34" charset="-122"/>
                          <a:ea typeface="微软雅黑" panose="020B0503020204020204" pitchFamily="34" charset="-122"/>
                        </a:rPr>
                        <a:t>版）（</a:t>
                      </a:r>
                      <a:r>
                        <a:rPr lang="en-US" sz="1000" i="1" kern="100">
                          <a:effectLst/>
                          <a:latin typeface="微软雅黑" panose="020B0503020204020204" pitchFamily="34" charset="-122"/>
                          <a:ea typeface="微软雅黑" panose="020B0503020204020204" pitchFamily="34" charset="-122"/>
                        </a:rPr>
                        <a:t>2023</a:t>
                      </a:r>
                      <a:r>
                        <a:rPr lang="zh-CN" sz="1000" i="1" kern="100">
                          <a:effectLst/>
                          <a:latin typeface="微软雅黑" panose="020B0503020204020204" pitchFamily="34" charset="-122"/>
                          <a:ea typeface="微软雅黑" panose="020B0503020204020204" pitchFamily="34" charset="-122"/>
                        </a:rPr>
                        <a:t>）</a:t>
                      </a:r>
                      <a:endParaRPr lang="zh-CN" sz="1000" i="1" kern="100">
                        <a:effectLst/>
                        <a:latin typeface="微软雅黑" panose="020B0503020204020204" pitchFamily="34" charset="-122"/>
                        <a:ea typeface="微软雅黑" panose="020B0503020204020204" pitchFamily="34" charset="-122"/>
                        <a:cs typeface="Times New Roman" panose="02020603050405020304" pitchFamily="18" charset="0"/>
                      </a:endParaRPr>
                    </a:p>
                  </a:txBody>
                  <a:tcPr marL="68580" marR="68580" marT="0" marB="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just">
                        <a:spcAft>
                          <a:spcPts val="0"/>
                        </a:spcAft>
                      </a:pPr>
                      <a:r>
                        <a:rPr lang="en-US" sz="1000" i="1" kern="100">
                          <a:effectLst/>
                          <a:latin typeface="微软雅黑" panose="020B0503020204020204" pitchFamily="34" charset="-122"/>
                          <a:ea typeface="微软雅黑" panose="020B0503020204020204" pitchFamily="34" charset="-122"/>
                        </a:rPr>
                        <a:t>4.</a:t>
                      </a:r>
                      <a:r>
                        <a:rPr lang="zh-CN" sz="1000" i="1" kern="100">
                          <a:effectLst/>
                          <a:latin typeface="微软雅黑" panose="020B0503020204020204" pitchFamily="34" charset="-122"/>
                          <a:ea typeface="微软雅黑" panose="020B0503020204020204" pitchFamily="34" charset="-122"/>
                        </a:rPr>
                        <a:t>中国紧张型头痛诊断与治疗指南（</a:t>
                      </a:r>
                      <a:r>
                        <a:rPr lang="en-US" sz="1000" i="1" kern="100">
                          <a:effectLst/>
                          <a:latin typeface="微软雅黑" panose="020B0503020204020204" pitchFamily="34" charset="-122"/>
                          <a:ea typeface="微软雅黑" panose="020B0503020204020204" pitchFamily="34" charset="-122"/>
                        </a:rPr>
                        <a:t>2023</a:t>
                      </a:r>
                      <a:r>
                        <a:rPr lang="zh-CN" sz="1000" i="1" kern="100">
                          <a:effectLst/>
                          <a:latin typeface="微软雅黑" panose="020B0503020204020204" pitchFamily="34" charset="-122"/>
                          <a:ea typeface="微软雅黑" panose="020B0503020204020204" pitchFamily="34" charset="-122"/>
                        </a:rPr>
                        <a:t>）</a:t>
                      </a:r>
                      <a:endParaRPr lang="zh-CN" sz="1000" i="1" kern="100">
                        <a:effectLst/>
                        <a:latin typeface="微软雅黑" panose="020B0503020204020204" pitchFamily="34" charset="-122"/>
                        <a:ea typeface="微软雅黑" panose="020B0503020204020204" pitchFamily="34" charset="-122"/>
                        <a:cs typeface="Times New Roman" panose="02020603050405020304" pitchFamily="18" charset="0"/>
                      </a:endParaRPr>
                    </a:p>
                  </a:txBody>
                  <a:tcPr marL="68580" marR="68580" marT="0" marB="0">
                    <a:lnL w="12700" cmpd="sng">
                      <a:noFill/>
                    </a:lnL>
                    <a:lnR w="12700" cmpd="sng">
                      <a:noFill/>
                    </a:lnR>
                    <a:lnT w="12700" cmpd="sng">
                      <a:noFill/>
                    </a:lnT>
                    <a:lnB w="12700" cmpd="sng">
                      <a:noFill/>
                    </a:lnB>
                    <a:lnTlToBr w="12700" cmpd="sng">
                      <a:noFill/>
                      <a:prstDash val="solid"/>
                    </a:lnTlToBr>
                    <a:lnBlToTr w="12700" cmpd="sng">
                      <a:noFill/>
                      <a:prstDash val="solid"/>
                    </a:lnBlToTr>
                  </a:tcPr>
                </a:tc>
              </a:tr>
              <a:tr h="0">
                <a:tc>
                  <a:txBody>
                    <a:bodyPr/>
                    <a:lstStyle/>
                    <a:p>
                      <a:pPr algn="just">
                        <a:spcAft>
                          <a:spcPts val="0"/>
                        </a:spcAft>
                      </a:pPr>
                      <a:r>
                        <a:rPr lang="en-US" sz="1000" i="1" kern="100">
                          <a:effectLst/>
                          <a:latin typeface="微软雅黑" panose="020B0503020204020204" pitchFamily="34" charset="-122"/>
                          <a:ea typeface="微软雅黑" panose="020B0503020204020204" pitchFamily="34" charset="-122"/>
                        </a:rPr>
                        <a:t>5.</a:t>
                      </a:r>
                      <a:r>
                        <a:rPr lang="zh-CN" sz="1000" i="1" kern="100">
                          <a:effectLst/>
                          <a:latin typeface="微软雅黑" panose="020B0503020204020204" pitchFamily="34" charset="-122"/>
                          <a:ea typeface="微软雅黑" panose="020B0503020204020204" pitchFamily="34" charset="-122"/>
                        </a:rPr>
                        <a:t>中国脑卒中防治指导规范（</a:t>
                      </a:r>
                      <a:r>
                        <a:rPr lang="en-US" sz="1000" i="1" kern="100">
                          <a:effectLst/>
                          <a:latin typeface="微软雅黑" panose="020B0503020204020204" pitchFamily="34" charset="-122"/>
                          <a:ea typeface="微软雅黑" panose="020B0503020204020204" pitchFamily="34" charset="-122"/>
                        </a:rPr>
                        <a:t>2021</a:t>
                      </a:r>
                      <a:r>
                        <a:rPr lang="zh-CN" sz="1000" i="1" kern="100">
                          <a:effectLst/>
                          <a:latin typeface="微软雅黑" panose="020B0503020204020204" pitchFamily="34" charset="-122"/>
                          <a:ea typeface="微软雅黑" panose="020B0503020204020204" pitchFamily="34" charset="-122"/>
                        </a:rPr>
                        <a:t>）</a:t>
                      </a:r>
                      <a:endParaRPr lang="zh-CN" sz="1000" i="1" kern="100">
                        <a:effectLst/>
                        <a:latin typeface="微软雅黑" panose="020B0503020204020204" pitchFamily="34" charset="-122"/>
                        <a:ea typeface="微软雅黑" panose="020B0503020204020204" pitchFamily="34" charset="-122"/>
                        <a:cs typeface="Times New Roman" panose="02020603050405020304" pitchFamily="18" charset="0"/>
                      </a:endParaRPr>
                    </a:p>
                  </a:txBody>
                  <a:tcPr marL="68580" marR="68580" marT="0" marB="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just">
                        <a:spcAft>
                          <a:spcPts val="0"/>
                        </a:spcAft>
                      </a:pPr>
                      <a:r>
                        <a:rPr lang="en-US" sz="1000" i="1" kern="100" dirty="0">
                          <a:effectLst/>
                          <a:latin typeface="微软雅黑" panose="020B0503020204020204" pitchFamily="34" charset="-122"/>
                          <a:ea typeface="微软雅黑" panose="020B0503020204020204" pitchFamily="34" charset="-122"/>
                        </a:rPr>
                        <a:t> </a:t>
                      </a:r>
                      <a:endParaRPr lang="zh-CN" sz="1000" i="1" kern="100" dirty="0">
                        <a:effectLst/>
                        <a:latin typeface="微软雅黑" panose="020B0503020204020204" pitchFamily="34" charset="-122"/>
                        <a:ea typeface="微软雅黑" panose="020B0503020204020204" pitchFamily="34" charset="-122"/>
                        <a:cs typeface="Times New Roman" panose="02020603050405020304" pitchFamily="18" charset="0"/>
                      </a:endParaRPr>
                    </a:p>
                  </a:txBody>
                  <a:tcPr marL="68580" marR="68580" marT="0" marB="0">
                    <a:lnL w="12700" cmpd="sng">
                      <a:noFill/>
                    </a:lnL>
                    <a:lnR w="12700" cmpd="sng">
                      <a:noFill/>
                    </a:lnR>
                    <a:lnT w="12700" cmpd="sng">
                      <a:noFill/>
                    </a:lnT>
                    <a:lnB w="12700" cmpd="sng">
                      <a:noFill/>
                    </a:lnB>
                    <a:lnTlToBr w="12700" cmpd="sng">
                      <a:noFill/>
                      <a:prstDash val="solid"/>
                    </a:lnTlToBr>
                    <a:lnBlToTr w="12700" cmpd="sng">
                      <a:noFill/>
                      <a:prstDash val="solid"/>
                    </a:lnBlToTr>
                  </a:tcPr>
                </a:tc>
              </a:tr>
            </a:tbl>
          </a:graphicData>
        </a:graphic>
      </p:graphicFrame>
    </p:spTree>
    <p:extLst>
      <p:ext uri="{BB962C8B-B14F-4D97-AF65-F5344CB8AC3E}">
        <p14:creationId xmlns:p14="http://schemas.microsoft.com/office/powerpoint/2010/main" val="305845259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5" name="图片 24"/>
          <p:cNvPicPr>
            <a:picLocks noChangeAspect="1"/>
          </p:cNvPicPr>
          <p:nvPr/>
        </p:nvPicPr>
        <p:blipFill>
          <a:blip r:embed="rId3"/>
          <a:stretch>
            <a:fillRect/>
          </a:stretch>
        </p:blipFill>
        <p:spPr>
          <a:xfrm>
            <a:off x="1542779" y="360987"/>
            <a:ext cx="7358847" cy="396000"/>
          </a:xfrm>
          <a:prstGeom prst="rect">
            <a:avLst/>
          </a:prstGeom>
        </p:spPr>
      </p:pic>
      <p:sp>
        <p:nvSpPr>
          <p:cNvPr id="4" name="矩形 3"/>
          <p:cNvSpPr/>
          <p:nvPr/>
        </p:nvSpPr>
        <p:spPr>
          <a:xfrm>
            <a:off x="1313337" y="336841"/>
            <a:ext cx="6480686" cy="461665"/>
          </a:xfrm>
          <a:prstGeom prst="rect">
            <a:avLst/>
          </a:prstGeom>
        </p:spPr>
        <p:txBody>
          <a:bodyPr wrap="square">
            <a:spAutoFit/>
          </a:bodyPr>
          <a:lstStyle/>
          <a:p>
            <a:r>
              <a:rPr lang="zh-CN" altLang="en-US" sz="2400" b="1" dirty="0" smtClean="0">
                <a:solidFill>
                  <a:schemeClr val="bg1"/>
                </a:solidFill>
                <a:latin typeface="微软雅黑" panose="020B0503020204020204" pitchFamily="34" charset="-122"/>
                <a:ea typeface="微软雅黑" panose="020B0503020204020204" pitchFamily="34" charset="-122"/>
              </a:rPr>
              <a:t>（三）有效性    </a:t>
            </a:r>
            <a:r>
              <a:rPr lang="zh-CN" altLang="en-US" sz="2000" b="1" dirty="0" smtClean="0">
                <a:solidFill>
                  <a:schemeClr val="bg1"/>
                </a:solidFill>
                <a:latin typeface="微软雅黑" panose="020B0503020204020204" pitchFamily="34" charset="-122"/>
                <a:ea typeface="微软雅黑" panose="020B0503020204020204" pitchFamily="34" charset="-122"/>
              </a:rPr>
              <a:t>盐酸替</a:t>
            </a:r>
            <a:r>
              <a:rPr lang="zh-CN" altLang="en-US" sz="2000" b="1" dirty="0">
                <a:solidFill>
                  <a:schemeClr val="bg1"/>
                </a:solidFill>
                <a:latin typeface="微软雅黑" panose="020B0503020204020204" pitchFamily="34" charset="-122"/>
                <a:ea typeface="微软雅黑" panose="020B0503020204020204" pitchFamily="34" charset="-122"/>
              </a:rPr>
              <a:t>扎尼定两项临床</a:t>
            </a:r>
            <a:r>
              <a:rPr lang="zh-CN" altLang="en-US" sz="2000" b="1" dirty="0" smtClean="0">
                <a:solidFill>
                  <a:schemeClr val="bg1"/>
                </a:solidFill>
                <a:latin typeface="微软雅黑" panose="020B0503020204020204" pitchFamily="34" charset="-122"/>
                <a:ea typeface="微软雅黑" panose="020B0503020204020204" pitchFamily="34" charset="-122"/>
              </a:rPr>
              <a:t>研究</a:t>
            </a:r>
            <a:r>
              <a:rPr lang="en-US" altLang="zh-CN" sz="2000" baseline="30000" dirty="0">
                <a:solidFill>
                  <a:schemeClr val="bg1"/>
                </a:solidFill>
                <a:latin typeface="微软雅黑" panose="020B0503020204020204" pitchFamily="34" charset="-122"/>
                <a:ea typeface="微软雅黑" panose="020B0503020204020204" pitchFamily="34" charset="-122"/>
                <a:sym typeface="+mn-ea"/>
              </a:rPr>
              <a:t>[1]</a:t>
            </a:r>
            <a:endParaRPr lang="zh-CN" altLang="en-US" sz="2000" b="1" dirty="0">
              <a:solidFill>
                <a:schemeClr val="bg1"/>
              </a:solidFill>
              <a:latin typeface="微软雅黑" panose="020B0503020204020204" pitchFamily="34" charset="-122"/>
              <a:ea typeface="微软雅黑" panose="020B0503020204020204" pitchFamily="34" charset="-122"/>
            </a:endParaRPr>
          </a:p>
        </p:txBody>
      </p:sp>
      <p:pic>
        <p:nvPicPr>
          <p:cNvPr id="17" name="picture 106"/>
          <p:cNvPicPr>
            <a:picLocks noChangeAspect="1"/>
          </p:cNvPicPr>
          <p:nvPr/>
        </p:nvPicPr>
        <p:blipFill>
          <a:blip r:embed="rId4"/>
          <a:stretch>
            <a:fillRect/>
          </a:stretch>
        </p:blipFill>
        <p:spPr>
          <a:xfrm rot="21600000">
            <a:off x="862895" y="1192385"/>
            <a:ext cx="5146985" cy="5245200"/>
          </a:xfrm>
          <a:prstGeom prst="rect">
            <a:avLst/>
          </a:prstGeom>
        </p:spPr>
      </p:pic>
      <p:pic>
        <p:nvPicPr>
          <p:cNvPr id="18" name="picture 108"/>
          <p:cNvPicPr>
            <a:picLocks noChangeAspect="1"/>
          </p:cNvPicPr>
          <p:nvPr/>
        </p:nvPicPr>
        <p:blipFill>
          <a:blip r:embed="rId5"/>
          <a:stretch>
            <a:fillRect/>
          </a:stretch>
        </p:blipFill>
        <p:spPr>
          <a:xfrm rot="21600000">
            <a:off x="6400799" y="1192305"/>
            <a:ext cx="5040000" cy="5245280"/>
          </a:xfrm>
          <a:prstGeom prst="rect">
            <a:avLst/>
          </a:prstGeom>
        </p:spPr>
      </p:pic>
      <p:grpSp>
        <p:nvGrpSpPr>
          <p:cNvPr id="31" name="group 18"/>
          <p:cNvGrpSpPr/>
          <p:nvPr/>
        </p:nvGrpSpPr>
        <p:grpSpPr>
          <a:xfrm rot="21600000">
            <a:off x="1103893" y="1763847"/>
            <a:ext cx="4615200" cy="1194831"/>
            <a:chOff x="0" y="2"/>
            <a:chExt cx="4280115" cy="777452"/>
          </a:xfrm>
        </p:grpSpPr>
        <p:pic>
          <p:nvPicPr>
            <p:cNvPr id="32" name="picture 124"/>
            <p:cNvPicPr>
              <a:picLocks noChangeAspect="1"/>
            </p:cNvPicPr>
            <p:nvPr/>
          </p:nvPicPr>
          <p:blipFill>
            <a:blip r:embed="rId6"/>
            <a:stretch>
              <a:fillRect/>
            </a:stretch>
          </p:blipFill>
          <p:spPr>
            <a:xfrm>
              <a:off x="0" y="2"/>
              <a:ext cx="4280115" cy="746226"/>
            </a:xfrm>
            <a:prstGeom prst="rect">
              <a:avLst/>
            </a:prstGeom>
          </p:spPr>
        </p:pic>
        <p:sp>
          <p:nvSpPr>
            <p:cNvPr id="33" name="textbox 126"/>
            <p:cNvSpPr/>
            <p:nvPr/>
          </p:nvSpPr>
          <p:spPr>
            <a:xfrm>
              <a:off x="178485" y="91483"/>
              <a:ext cx="3956499" cy="685971"/>
            </a:xfrm>
            <a:prstGeom prst="rect">
              <a:avLst/>
            </a:prstGeom>
            <a:noFill/>
            <a:ln w="0" cap="flat">
              <a:noFill/>
              <a:prstDash val="solid"/>
              <a:miter lim="0"/>
            </a:ln>
          </p:spPr>
          <p:txBody>
            <a:bodyPr vert="horz" wrap="square" lIns="0" tIns="0" rIns="0" bIns="0"/>
            <a:lstStyle/>
            <a:p>
              <a:pPr algn="just" eaLnBrk="0">
                <a:lnSpc>
                  <a:spcPct val="130000"/>
                </a:lnSpc>
              </a:pPr>
              <a:r>
                <a:rPr lang="zh-CN" altLang="en-US" sz="1400" b="1" kern="0" spc="-20" dirty="0" smtClean="0">
                  <a:solidFill>
                    <a:srgbClr val="001965">
                      <a:alpha val="100000"/>
                    </a:srgbClr>
                  </a:solidFill>
                  <a:latin typeface="Microsoft YaHei"/>
                  <a:ea typeface="Microsoft YaHei"/>
                  <a:cs typeface="Microsoft YaHei"/>
                </a:rPr>
                <a:t>在</a:t>
              </a:r>
              <a:r>
                <a:rPr lang="zh-CN" altLang="en-US" sz="1400" b="1" kern="0" spc="-20" dirty="0">
                  <a:solidFill>
                    <a:srgbClr val="001965">
                      <a:alpha val="100000"/>
                    </a:srgbClr>
                  </a:solidFill>
                  <a:latin typeface="Microsoft YaHei"/>
                  <a:ea typeface="Microsoft YaHei"/>
                  <a:cs typeface="Microsoft YaHei"/>
                </a:rPr>
                <a:t>治疗后第</a:t>
              </a:r>
              <a:r>
                <a:rPr lang="en-US" altLang="zh-CN" sz="1400" b="1" kern="0" spc="-20" dirty="0">
                  <a:solidFill>
                    <a:srgbClr val="001965">
                      <a:alpha val="100000"/>
                    </a:srgbClr>
                  </a:solidFill>
                  <a:latin typeface="Microsoft YaHei"/>
                  <a:ea typeface="Microsoft YaHei"/>
                  <a:cs typeface="Microsoft YaHei"/>
                </a:rPr>
                <a:t>1</a:t>
              </a:r>
              <a:r>
                <a:rPr lang="zh-CN" altLang="en-US" sz="1400" b="1" kern="0" spc="-20" dirty="0">
                  <a:solidFill>
                    <a:srgbClr val="001965">
                      <a:alpha val="100000"/>
                    </a:srgbClr>
                  </a:solidFill>
                  <a:latin typeface="Microsoft YaHei"/>
                  <a:ea typeface="Microsoft YaHei"/>
                  <a:cs typeface="Microsoft YaHei"/>
                </a:rPr>
                <a:t>、</a:t>
              </a:r>
              <a:r>
                <a:rPr lang="en-US" altLang="zh-CN" sz="1400" b="1" kern="0" spc="-20" dirty="0">
                  <a:solidFill>
                    <a:srgbClr val="001965">
                      <a:alpha val="100000"/>
                    </a:srgbClr>
                  </a:solidFill>
                  <a:latin typeface="Microsoft YaHei"/>
                  <a:ea typeface="Microsoft YaHei"/>
                  <a:cs typeface="Microsoft YaHei"/>
                </a:rPr>
                <a:t>2</a:t>
              </a:r>
              <a:r>
                <a:rPr lang="zh-CN" altLang="en-US" sz="1400" b="1" kern="0" spc="-20" dirty="0">
                  <a:solidFill>
                    <a:srgbClr val="001965">
                      <a:alpha val="100000"/>
                    </a:srgbClr>
                  </a:solidFill>
                  <a:latin typeface="Microsoft YaHei"/>
                  <a:ea typeface="Microsoft YaHei"/>
                  <a:cs typeface="Microsoft YaHei"/>
                </a:rPr>
                <a:t>和</a:t>
              </a:r>
              <a:r>
                <a:rPr lang="en-US" altLang="zh-CN" sz="1400" b="1" kern="0" spc="-20" dirty="0">
                  <a:solidFill>
                    <a:srgbClr val="001965">
                      <a:alpha val="100000"/>
                    </a:srgbClr>
                  </a:solidFill>
                  <a:latin typeface="Microsoft YaHei"/>
                  <a:ea typeface="Microsoft YaHei"/>
                  <a:cs typeface="Microsoft YaHei"/>
                </a:rPr>
                <a:t>3</a:t>
              </a:r>
              <a:r>
                <a:rPr lang="zh-CN" altLang="en-US" sz="1400" b="1" kern="0" spc="-20" dirty="0">
                  <a:solidFill>
                    <a:srgbClr val="001965">
                      <a:alpha val="100000"/>
                    </a:srgbClr>
                  </a:solidFill>
                  <a:latin typeface="Microsoft YaHei"/>
                  <a:ea typeface="Microsoft YaHei"/>
                  <a:cs typeface="Microsoft YaHei"/>
                </a:rPr>
                <a:t>小时替扎尼定与安慰剂相比</a:t>
              </a:r>
              <a:r>
                <a:rPr lang="en-US" altLang="zh-CN" sz="1400" b="1" kern="0" spc="-20" dirty="0">
                  <a:solidFill>
                    <a:srgbClr val="C00000"/>
                  </a:solidFill>
                  <a:latin typeface="Microsoft YaHei"/>
                  <a:ea typeface="Microsoft YaHei"/>
                  <a:cs typeface="Microsoft YaHei"/>
                </a:rPr>
                <a:t>Ashworth</a:t>
              </a:r>
              <a:r>
                <a:rPr lang="zh-CN" altLang="en-US" sz="1400" b="1" kern="0" spc="-20" dirty="0">
                  <a:solidFill>
                    <a:srgbClr val="C00000"/>
                  </a:solidFill>
                  <a:latin typeface="Microsoft YaHei"/>
                  <a:ea typeface="Microsoft YaHei"/>
                  <a:cs typeface="Microsoft YaHei"/>
                </a:rPr>
                <a:t>分数显著减少</a:t>
              </a:r>
              <a:r>
                <a:rPr lang="zh-CN" altLang="en-US" sz="1400" b="1" kern="0" spc="-20" dirty="0">
                  <a:solidFill>
                    <a:srgbClr val="001965">
                      <a:alpha val="100000"/>
                    </a:srgbClr>
                  </a:solidFill>
                  <a:latin typeface="Microsoft YaHei"/>
                  <a:ea typeface="Microsoft YaHei"/>
                  <a:cs typeface="Microsoft YaHei"/>
                </a:rPr>
                <a:t>。治疗后</a:t>
              </a:r>
              <a:r>
                <a:rPr lang="en-US" altLang="zh-CN" sz="1400" b="1" kern="0" spc="-20" dirty="0">
                  <a:solidFill>
                    <a:srgbClr val="001965">
                      <a:alpha val="100000"/>
                    </a:srgbClr>
                  </a:solidFill>
                  <a:latin typeface="Microsoft YaHei"/>
                  <a:ea typeface="Microsoft YaHei"/>
                  <a:cs typeface="Microsoft YaHei"/>
                </a:rPr>
                <a:t>6</a:t>
              </a:r>
              <a:r>
                <a:rPr lang="zh-CN" altLang="en-US" sz="1400" b="1" kern="0" spc="-20" dirty="0">
                  <a:solidFill>
                    <a:srgbClr val="001965">
                      <a:alpha val="100000"/>
                    </a:srgbClr>
                  </a:solidFill>
                  <a:latin typeface="Microsoft YaHei"/>
                  <a:ea typeface="Microsoft YaHei"/>
                  <a:cs typeface="Microsoft YaHei"/>
                </a:rPr>
                <a:t>小时，</a:t>
              </a:r>
              <a:r>
                <a:rPr lang="en-US" altLang="zh-CN" sz="1400" b="1" kern="0" spc="-20" dirty="0">
                  <a:solidFill>
                    <a:srgbClr val="001965">
                      <a:alpha val="100000"/>
                    </a:srgbClr>
                  </a:solidFill>
                  <a:latin typeface="Microsoft YaHei"/>
                  <a:ea typeface="Microsoft YaHei"/>
                  <a:cs typeface="Microsoft YaHei"/>
                </a:rPr>
                <a:t>8</a:t>
              </a:r>
              <a:r>
                <a:rPr lang="zh-CN" altLang="en-US" sz="1400" b="1" kern="0" spc="-20" dirty="0">
                  <a:solidFill>
                    <a:srgbClr val="001965">
                      <a:alpha val="100000"/>
                    </a:srgbClr>
                  </a:solidFill>
                  <a:latin typeface="Microsoft YaHei"/>
                  <a:ea typeface="Microsoft YaHei"/>
                  <a:cs typeface="Microsoft YaHei"/>
                </a:rPr>
                <a:t>和</a:t>
              </a:r>
              <a:r>
                <a:rPr lang="en-US" altLang="zh-CN" sz="1400" b="1" kern="0" spc="-20" dirty="0">
                  <a:solidFill>
                    <a:srgbClr val="001965">
                      <a:alpha val="100000"/>
                    </a:srgbClr>
                  </a:solidFill>
                  <a:latin typeface="Microsoft YaHei"/>
                  <a:ea typeface="Microsoft YaHei"/>
                  <a:cs typeface="Microsoft YaHei"/>
                </a:rPr>
                <a:t>16 mg</a:t>
              </a:r>
              <a:r>
                <a:rPr lang="zh-CN" altLang="en-US" sz="1400" b="1" kern="0" spc="-20" dirty="0">
                  <a:solidFill>
                    <a:srgbClr val="001965">
                      <a:alpha val="100000"/>
                    </a:srgbClr>
                  </a:solidFill>
                  <a:latin typeface="Microsoft YaHei"/>
                  <a:ea typeface="Microsoft YaHei"/>
                  <a:cs typeface="Microsoft YaHei"/>
                </a:rPr>
                <a:t>的替扎尼定组与安慰剂组患者的肌张力无差异。</a:t>
              </a:r>
              <a:endParaRPr sz="1400" b="1" baseline="20835" dirty="0">
                <a:latin typeface="Microsoft YaHei"/>
                <a:ea typeface="Microsoft YaHei"/>
                <a:cs typeface="Microsoft YaHei"/>
              </a:endParaRPr>
            </a:p>
          </p:txBody>
        </p:sp>
      </p:grpSp>
      <p:grpSp>
        <p:nvGrpSpPr>
          <p:cNvPr id="34" name="group 20"/>
          <p:cNvGrpSpPr/>
          <p:nvPr/>
        </p:nvGrpSpPr>
        <p:grpSpPr>
          <a:xfrm rot="21600000">
            <a:off x="6612837" y="1770950"/>
            <a:ext cx="4613963" cy="1113097"/>
            <a:chOff x="0" y="0"/>
            <a:chExt cx="3324859" cy="800734"/>
          </a:xfrm>
        </p:grpSpPr>
        <p:pic>
          <p:nvPicPr>
            <p:cNvPr id="35" name="picture 128"/>
            <p:cNvPicPr>
              <a:picLocks noChangeAspect="1"/>
            </p:cNvPicPr>
            <p:nvPr/>
          </p:nvPicPr>
          <p:blipFill>
            <a:blip r:embed="rId7"/>
            <a:stretch>
              <a:fillRect/>
            </a:stretch>
          </p:blipFill>
          <p:spPr>
            <a:xfrm rot="21600000">
              <a:off x="0" y="0"/>
              <a:ext cx="3324859" cy="800734"/>
            </a:xfrm>
            <a:prstGeom prst="rect">
              <a:avLst/>
            </a:prstGeom>
          </p:spPr>
        </p:pic>
        <p:sp>
          <p:nvSpPr>
            <p:cNvPr id="36" name="textbox 130"/>
            <p:cNvSpPr/>
            <p:nvPr/>
          </p:nvSpPr>
          <p:spPr>
            <a:xfrm>
              <a:off x="164516" y="123684"/>
              <a:ext cx="3013916" cy="542169"/>
            </a:xfrm>
            <a:prstGeom prst="rect">
              <a:avLst/>
            </a:prstGeom>
            <a:noFill/>
            <a:ln w="0" cap="flat">
              <a:noFill/>
              <a:prstDash val="solid"/>
              <a:miter lim="0"/>
            </a:ln>
          </p:spPr>
          <p:txBody>
            <a:bodyPr vert="horz" wrap="square" lIns="0" tIns="0" rIns="0" bIns="0"/>
            <a:lstStyle/>
            <a:p>
              <a:pPr algn="just" eaLnBrk="0">
                <a:lnSpc>
                  <a:spcPct val="130000"/>
                </a:lnSpc>
              </a:pPr>
              <a:r>
                <a:rPr lang="zh-CN" altLang="zh-CN" sz="1400" b="1" kern="0" spc="-20" dirty="0" smtClean="0">
                  <a:solidFill>
                    <a:srgbClr val="001965">
                      <a:alpha val="100000"/>
                    </a:srgbClr>
                  </a:solidFill>
                  <a:latin typeface="微软雅黑" panose="020B0503020204020204" pitchFamily="34" charset="-122"/>
                  <a:ea typeface="微软雅黑" panose="020B0503020204020204" pitchFamily="34" charset="-122"/>
                  <a:cs typeface="Microsoft YaHei"/>
                </a:rPr>
                <a:t>终点</a:t>
              </a:r>
              <a:r>
                <a:rPr lang="zh-CN" altLang="zh-CN" sz="1400" b="1" kern="0" spc="-20" dirty="0">
                  <a:solidFill>
                    <a:srgbClr val="001965">
                      <a:alpha val="100000"/>
                    </a:srgbClr>
                  </a:solidFill>
                  <a:latin typeface="微软雅黑" panose="020B0503020204020204" pitchFamily="34" charset="-122"/>
                  <a:ea typeface="微软雅黑" panose="020B0503020204020204" pitchFamily="34" charset="-122"/>
                  <a:cs typeface="Microsoft YaHei"/>
                </a:rPr>
                <a:t>时（结果评估的方案规定时间），与安慰剂</a:t>
              </a:r>
              <a:r>
                <a:rPr lang="zh-CN" altLang="zh-CN" sz="1400" b="1" kern="0" spc="-20" dirty="0" smtClean="0">
                  <a:solidFill>
                    <a:srgbClr val="001965">
                      <a:alpha val="100000"/>
                    </a:srgbClr>
                  </a:solidFill>
                  <a:latin typeface="微软雅黑" panose="020B0503020204020204" pitchFamily="34" charset="-122"/>
                  <a:ea typeface="微软雅黑" panose="020B0503020204020204" pitchFamily="34" charset="-122"/>
                  <a:cs typeface="Microsoft YaHei"/>
                </a:rPr>
                <a:t>相比</a:t>
              </a:r>
              <a:r>
                <a:rPr lang="zh-CN" altLang="en-US" sz="1400" b="1" kern="0" spc="-20" dirty="0" smtClean="0">
                  <a:solidFill>
                    <a:srgbClr val="C00000"/>
                  </a:solidFill>
                  <a:latin typeface="微软雅黑" panose="020B0503020204020204" pitchFamily="34" charset="-122"/>
                  <a:ea typeface="微软雅黑" panose="020B0503020204020204" pitchFamily="34" charset="-122"/>
                  <a:cs typeface="Microsoft YaHei"/>
                </a:rPr>
                <a:t>替扎尼定</a:t>
              </a:r>
              <a:r>
                <a:rPr lang="zh-CN" altLang="zh-CN" sz="1400" b="1" kern="0" spc="-20" dirty="0" smtClean="0">
                  <a:solidFill>
                    <a:srgbClr val="C00000"/>
                  </a:solidFill>
                  <a:latin typeface="微软雅黑" panose="020B0503020204020204" pitchFamily="34" charset="-122"/>
                  <a:ea typeface="微软雅黑" panose="020B0503020204020204" pitchFamily="34" charset="-122"/>
                  <a:cs typeface="Microsoft YaHei"/>
                </a:rPr>
                <a:t>治疗</a:t>
              </a:r>
              <a:r>
                <a:rPr lang="zh-CN" altLang="zh-CN" sz="1400" b="1" kern="0" spc="-20" dirty="0">
                  <a:solidFill>
                    <a:srgbClr val="C00000"/>
                  </a:solidFill>
                  <a:latin typeface="微软雅黑" panose="020B0503020204020204" pitchFamily="34" charset="-122"/>
                  <a:ea typeface="微软雅黑" panose="020B0503020204020204" pitchFamily="34" charset="-122"/>
                  <a:cs typeface="Microsoft YaHei"/>
                </a:rPr>
                <a:t>组的痉挛频率和肌张力统计学上显著减少</a:t>
              </a:r>
              <a:r>
                <a:rPr lang="zh-CN" altLang="zh-CN" sz="1400" b="1" kern="0" spc="-20" dirty="0">
                  <a:solidFill>
                    <a:srgbClr val="001965">
                      <a:alpha val="100000"/>
                    </a:srgbClr>
                  </a:solidFill>
                  <a:latin typeface="微软雅黑" panose="020B0503020204020204" pitchFamily="34" charset="-122"/>
                  <a:ea typeface="微软雅黑" panose="020B0503020204020204" pitchFamily="34" charset="-122"/>
                  <a:cs typeface="Microsoft YaHei"/>
                </a:rPr>
                <a:t>。</a:t>
              </a:r>
              <a:endParaRPr sz="1400" b="1" kern="0" spc="-20" dirty="0">
                <a:solidFill>
                  <a:srgbClr val="001965">
                    <a:alpha val="100000"/>
                  </a:srgbClr>
                </a:solidFill>
                <a:latin typeface="微软雅黑" panose="020B0503020204020204" pitchFamily="34" charset="-122"/>
                <a:ea typeface="微软雅黑" panose="020B0503020204020204" pitchFamily="34" charset="-122"/>
                <a:cs typeface="Microsoft YaHei"/>
              </a:endParaRPr>
            </a:p>
          </p:txBody>
        </p:sp>
      </p:grpSp>
      <p:grpSp>
        <p:nvGrpSpPr>
          <p:cNvPr id="40" name="group 24"/>
          <p:cNvGrpSpPr/>
          <p:nvPr/>
        </p:nvGrpSpPr>
        <p:grpSpPr>
          <a:xfrm rot="21600000">
            <a:off x="1930702" y="919468"/>
            <a:ext cx="2952318" cy="939302"/>
            <a:chOff x="-2190" y="0"/>
            <a:chExt cx="2919729" cy="714711"/>
          </a:xfrm>
        </p:grpSpPr>
        <p:pic>
          <p:nvPicPr>
            <p:cNvPr id="41" name="picture 140"/>
            <p:cNvPicPr>
              <a:picLocks noChangeAspect="1"/>
            </p:cNvPicPr>
            <p:nvPr/>
          </p:nvPicPr>
          <p:blipFill>
            <a:blip r:embed="rId8"/>
            <a:stretch>
              <a:fillRect/>
            </a:stretch>
          </p:blipFill>
          <p:spPr>
            <a:xfrm rot="21600000">
              <a:off x="0" y="0"/>
              <a:ext cx="2894075" cy="627212"/>
            </a:xfrm>
            <a:prstGeom prst="rect">
              <a:avLst/>
            </a:prstGeom>
          </p:spPr>
        </p:pic>
        <p:sp>
          <p:nvSpPr>
            <p:cNvPr id="42" name="textbox 142"/>
            <p:cNvSpPr/>
            <p:nvPr/>
          </p:nvSpPr>
          <p:spPr>
            <a:xfrm>
              <a:off x="-2190" y="44152"/>
              <a:ext cx="2919729" cy="670559"/>
            </a:xfrm>
            <a:prstGeom prst="rect">
              <a:avLst/>
            </a:prstGeom>
            <a:noFill/>
            <a:ln w="0" cap="flat">
              <a:noFill/>
              <a:prstDash val="solid"/>
              <a:miter lim="0"/>
            </a:ln>
          </p:spPr>
          <p:txBody>
            <a:bodyPr vert="horz" wrap="square" lIns="0" tIns="0" rIns="0" bIns="0"/>
            <a:lstStyle/>
            <a:p>
              <a:pPr algn="ctr" rtl="0" eaLnBrk="0">
                <a:tabLst/>
              </a:pPr>
              <a:endParaRPr sz="600" dirty="0">
                <a:latin typeface="Arial"/>
                <a:ea typeface="Arial"/>
                <a:cs typeface="Arial"/>
              </a:endParaRPr>
            </a:p>
            <a:p>
              <a:pPr algn="ctr"/>
              <a:r>
                <a:rPr lang="zh-CN" altLang="zh-CN" sz="1600" b="1" kern="0" spc="-10" dirty="0">
                  <a:solidFill>
                    <a:srgbClr val="FFFFFF">
                      <a:alpha val="100000"/>
                    </a:srgbClr>
                  </a:solidFill>
                  <a:latin typeface="Microsoft YaHei"/>
                  <a:ea typeface="Microsoft YaHei"/>
                  <a:cs typeface="Microsoft YaHei"/>
                </a:rPr>
                <a:t>多发性硬化造成痉挛患者</a:t>
              </a:r>
              <a:r>
                <a:rPr lang="zh-CN" altLang="zh-CN" sz="1600" b="1" kern="0" spc="-10" dirty="0" smtClean="0">
                  <a:solidFill>
                    <a:srgbClr val="FFFFFF">
                      <a:alpha val="100000"/>
                    </a:srgbClr>
                  </a:solidFill>
                  <a:latin typeface="Microsoft YaHei"/>
                  <a:ea typeface="Microsoft YaHei"/>
                  <a:cs typeface="Microsoft YaHei"/>
                </a:rPr>
                <a:t>的</a:t>
              </a:r>
              <a:endParaRPr lang="en-US" altLang="zh-CN" sz="1600" b="1" kern="0" spc="-10" dirty="0" smtClean="0">
                <a:solidFill>
                  <a:srgbClr val="FFFFFF">
                    <a:alpha val="100000"/>
                  </a:srgbClr>
                </a:solidFill>
                <a:latin typeface="Microsoft YaHei"/>
                <a:ea typeface="Microsoft YaHei"/>
                <a:cs typeface="Microsoft YaHei"/>
              </a:endParaRPr>
            </a:p>
            <a:p>
              <a:pPr algn="ctr"/>
              <a:r>
                <a:rPr lang="zh-CN" altLang="zh-CN" sz="1600" b="1" kern="0" spc="-10" dirty="0" smtClean="0">
                  <a:solidFill>
                    <a:srgbClr val="FFFFFF">
                      <a:alpha val="100000"/>
                    </a:srgbClr>
                  </a:solidFill>
                  <a:latin typeface="Microsoft YaHei"/>
                  <a:ea typeface="Microsoft YaHei"/>
                  <a:cs typeface="Microsoft YaHei"/>
                </a:rPr>
                <a:t>单</a:t>
              </a:r>
              <a:r>
                <a:rPr lang="zh-CN" altLang="zh-CN" sz="1600" b="1" kern="0" spc="-10" dirty="0">
                  <a:solidFill>
                    <a:srgbClr val="FFFFFF">
                      <a:alpha val="100000"/>
                    </a:srgbClr>
                  </a:solidFill>
                  <a:latin typeface="Microsoft YaHei"/>
                  <a:ea typeface="Microsoft YaHei"/>
                  <a:cs typeface="Microsoft YaHei"/>
                </a:rPr>
                <a:t>剂量研究</a:t>
              </a:r>
            </a:p>
          </p:txBody>
        </p:sp>
      </p:grpSp>
      <p:sp>
        <p:nvSpPr>
          <p:cNvPr id="43" name="textbox 144"/>
          <p:cNvSpPr/>
          <p:nvPr/>
        </p:nvSpPr>
        <p:spPr>
          <a:xfrm>
            <a:off x="1258252" y="5371137"/>
            <a:ext cx="4441615" cy="922238"/>
          </a:xfrm>
          <a:prstGeom prst="rect">
            <a:avLst/>
          </a:prstGeom>
          <a:noFill/>
          <a:ln w="0" cap="flat">
            <a:noFill/>
            <a:prstDash val="solid"/>
            <a:miter lim="0"/>
          </a:ln>
        </p:spPr>
        <p:txBody>
          <a:bodyPr vert="horz" wrap="square" lIns="0" tIns="0" rIns="0" bIns="0"/>
          <a:lstStyle/>
          <a:p>
            <a:pPr algn="just">
              <a:lnSpc>
                <a:spcPct val="130000"/>
              </a:lnSpc>
            </a:pPr>
            <a:r>
              <a:rPr lang="zh-CN" altLang="en-US" sz="1400" kern="0" spc="-20" dirty="0" smtClean="0">
                <a:solidFill>
                  <a:srgbClr val="001965">
                    <a:alpha val="100000"/>
                  </a:srgbClr>
                </a:solidFill>
                <a:latin typeface="微软雅黑" panose="020B0503020204020204" pitchFamily="34" charset="-122"/>
                <a:ea typeface="微软雅黑" panose="020B0503020204020204" pitchFamily="34" charset="-122"/>
                <a:cs typeface="Microsoft YaHei"/>
              </a:rPr>
              <a:t>单</a:t>
            </a:r>
            <a:r>
              <a:rPr lang="zh-CN" altLang="en-US" sz="1400" kern="0" spc="-20" dirty="0">
                <a:solidFill>
                  <a:srgbClr val="001965">
                    <a:alpha val="100000"/>
                  </a:srgbClr>
                </a:solidFill>
                <a:latin typeface="微软雅黑" panose="020B0503020204020204" pitchFamily="34" charset="-122"/>
                <a:ea typeface="微软雅黑" panose="020B0503020204020204" pitchFamily="34" charset="-122"/>
                <a:cs typeface="Microsoft YaHei"/>
              </a:rPr>
              <a:t>剂量研究</a:t>
            </a:r>
            <a:r>
              <a:rPr lang="en-US" altLang="zh-CN" sz="1400" kern="0" spc="-20" dirty="0">
                <a:solidFill>
                  <a:srgbClr val="001965">
                    <a:alpha val="100000"/>
                  </a:srgbClr>
                </a:solidFill>
                <a:latin typeface="微软雅黑" panose="020B0503020204020204" pitchFamily="34" charset="-122"/>
                <a:ea typeface="微软雅黑" panose="020B0503020204020204" pitchFamily="34" charset="-122"/>
                <a:cs typeface="Microsoft YaHei"/>
              </a:rPr>
              <a:t>—Ashworth</a:t>
            </a:r>
            <a:r>
              <a:rPr lang="zh-CN" altLang="en-US" sz="1400" kern="0" spc="-20" dirty="0">
                <a:solidFill>
                  <a:srgbClr val="001965">
                    <a:alpha val="100000"/>
                  </a:srgbClr>
                </a:solidFill>
                <a:latin typeface="微软雅黑" panose="020B0503020204020204" pitchFamily="34" charset="-122"/>
                <a:ea typeface="微软雅黑" panose="020B0503020204020204" pitchFamily="34" charset="-122"/>
                <a:cs typeface="Microsoft YaHei"/>
              </a:rPr>
              <a:t>量表</a:t>
            </a:r>
            <a:r>
              <a:rPr lang="en-US" altLang="zh-CN" sz="1400" kern="0" spc="-20" dirty="0">
                <a:solidFill>
                  <a:srgbClr val="001965">
                    <a:alpha val="100000"/>
                  </a:srgbClr>
                </a:solidFill>
                <a:latin typeface="微软雅黑" panose="020B0503020204020204" pitchFamily="34" charset="-122"/>
                <a:ea typeface="微软雅黑" panose="020B0503020204020204" pitchFamily="34" charset="-122"/>
                <a:cs typeface="Microsoft YaHei"/>
              </a:rPr>
              <a:t>±95</a:t>
            </a:r>
            <a:r>
              <a:rPr lang="zh-CN" altLang="en-US" sz="1400" kern="0" spc="-20" dirty="0">
                <a:solidFill>
                  <a:srgbClr val="001965">
                    <a:alpha val="100000"/>
                  </a:srgbClr>
                </a:solidFill>
                <a:latin typeface="微软雅黑" panose="020B0503020204020204" pitchFamily="34" charset="-122"/>
                <a:ea typeface="微软雅黑" panose="020B0503020204020204" pitchFamily="34" charset="-122"/>
                <a:cs typeface="Microsoft YaHei"/>
              </a:rPr>
              <a:t>％的置信区间测量的从基线开始的肌肉肌张力平均变化（负的</a:t>
            </a:r>
            <a:r>
              <a:rPr lang="en-US" altLang="zh-CN" sz="1400" kern="0" spc="-20" dirty="0">
                <a:solidFill>
                  <a:srgbClr val="001965">
                    <a:alpha val="100000"/>
                  </a:srgbClr>
                </a:solidFill>
                <a:latin typeface="微软雅黑" panose="020B0503020204020204" pitchFamily="34" charset="-122"/>
                <a:ea typeface="微软雅黑" panose="020B0503020204020204" pitchFamily="34" charset="-122"/>
                <a:cs typeface="Microsoft YaHei"/>
              </a:rPr>
              <a:t>Ashworth</a:t>
            </a:r>
            <a:r>
              <a:rPr lang="zh-CN" altLang="en-US" sz="1400" kern="0" spc="-20" dirty="0">
                <a:solidFill>
                  <a:srgbClr val="001965">
                    <a:alpha val="100000"/>
                  </a:srgbClr>
                </a:solidFill>
                <a:latin typeface="微软雅黑" panose="020B0503020204020204" pitchFamily="34" charset="-122"/>
                <a:ea typeface="微软雅黑" panose="020B0503020204020204" pitchFamily="34" charset="-122"/>
                <a:cs typeface="Microsoft YaHei"/>
              </a:rPr>
              <a:t>分数表示较基线肌肉肌张力的改善</a:t>
            </a:r>
            <a:r>
              <a:rPr lang="zh-CN" altLang="en-US" sz="1400" kern="0" spc="-20" dirty="0" smtClean="0">
                <a:solidFill>
                  <a:srgbClr val="001965">
                    <a:alpha val="100000"/>
                  </a:srgbClr>
                </a:solidFill>
                <a:latin typeface="微软雅黑" panose="020B0503020204020204" pitchFamily="34" charset="-122"/>
                <a:ea typeface="微软雅黑" panose="020B0503020204020204" pitchFamily="34" charset="-122"/>
                <a:cs typeface="Microsoft YaHei"/>
              </a:rPr>
              <a:t>）</a:t>
            </a:r>
            <a:endParaRPr lang="zh-CN" altLang="zh-CN" sz="1400" dirty="0">
              <a:latin typeface="微软雅黑" panose="020B0503020204020204" pitchFamily="34" charset="-122"/>
              <a:ea typeface="微软雅黑" panose="020B0503020204020204" pitchFamily="34" charset="-122"/>
              <a:cs typeface="Arial"/>
            </a:endParaRPr>
          </a:p>
        </p:txBody>
      </p:sp>
      <p:pic>
        <p:nvPicPr>
          <p:cNvPr id="21" name="图片 20"/>
          <p:cNvPicPr/>
          <p:nvPr/>
        </p:nvPicPr>
        <p:blipFill>
          <a:blip r:embed="rId9">
            <a:extLst>
              <a:ext uri="{28A0092B-C50C-407E-A947-70E740481C1C}">
                <a14:useLocalDpi xmlns:a14="http://schemas.microsoft.com/office/drawing/2010/main" val="0"/>
              </a:ext>
            </a:extLst>
          </a:blip>
          <a:srcRect/>
          <a:stretch>
            <a:fillRect/>
          </a:stretch>
        </p:blipFill>
        <p:spPr bwMode="auto">
          <a:xfrm>
            <a:off x="1446865" y="3135897"/>
            <a:ext cx="4173990" cy="2161602"/>
          </a:xfrm>
          <a:prstGeom prst="rect">
            <a:avLst/>
          </a:prstGeom>
          <a:noFill/>
          <a:ln>
            <a:noFill/>
          </a:ln>
        </p:spPr>
      </p:pic>
      <p:pic>
        <p:nvPicPr>
          <p:cNvPr id="2" name="图片 1"/>
          <p:cNvPicPr>
            <a:picLocks noChangeAspect="1"/>
          </p:cNvPicPr>
          <p:nvPr/>
        </p:nvPicPr>
        <p:blipFill>
          <a:blip r:embed="rId10"/>
          <a:stretch>
            <a:fillRect/>
          </a:stretch>
        </p:blipFill>
        <p:spPr>
          <a:xfrm>
            <a:off x="7057036" y="3091289"/>
            <a:ext cx="3695153" cy="2205979"/>
          </a:xfrm>
          <a:prstGeom prst="rect">
            <a:avLst/>
          </a:prstGeom>
        </p:spPr>
      </p:pic>
      <p:sp>
        <p:nvSpPr>
          <p:cNvPr id="3" name="矩形 2"/>
          <p:cNvSpPr/>
          <p:nvPr/>
        </p:nvSpPr>
        <p:spPr>
          <a:xfrm>
            <a:off x="6651377" y="5348068"/>
            <a:ext cx="4486523" cy="932563"/>
          </a:xfrm>
          <a:prstGeom prst="rect">
            <a:avLst/>
          </a:prstGeom>
          <a:noFill/>
          <a:ln w="0" cap="flat">
            <a:noFill/>
            <a:prstDash val="solid"/>
            <a:miter lim="0"/>
          </a:ln>
        </p:spPr>
        <p:txBody>
          <a:bodyPr vert="horz" wrap="square" lIns="0" tIns="0" rIns="0" bIns="0"/>
          <a:lstStyle/>
          <a:p>
            <a:pPr algn="just">
              <a:lnSpc>
                <a:spcPct val="130000"/>
              </a:lnSpc>
            </a:pPr>
            <a:r>
              <a:rPr lang="zh-CN" altLang="zh-CN" sz="1400" kern="0" spc="-20" dirty="0">
                <a:solidFill>
                  <a:srgbClr val="001965">
                    <a:alpha val="100000"/>
                  </a:srgbClr>
                </a:solidFill>
                <a:latin typeface="微软雅黑" panose="020B0503020204020204" pitchFamily="34" charset="-122"/>
                <a:ea typeface="微软雅黑" panose="020B0503020204020204" pitchFamily="34" charset="-122"/>
                <a:cs typeface="Microsoft YaHei"/>
              </a:rPr>
              <a:t>七周研究—</a:t>
            </a:r>
            <a:r>
              <a:rPr lang="en-US" altLang="zh-CN" sz="1400" kern="0" spc="-20" dirty="0">
                <a:solidFill>
                  <a:srgbClr val="001965">
                    <a:alpha val="100000"/>
                  </a:srgbClr>
                </a:solidFill>
                <a:latin typeface="微软雅黑" panose="020B0503020204020204" pitchFamily="34" charset="-122"/>
                <a:ea typeface="微软雅黑" panose="020B0503020204020204" pitchFamily="34" charset="-122"/>
                <a:cs typeface="Microsoft YaHei"/>
              </a:rPr>
              <a:t>Ashworth</a:t>
            </a:r>
            <a:r>
              <a:rPr lang="zh-CN" altLang="zh-CN" sz="1400" kern="0" spc="-20" dirty="0">
                <a:solidFill>
                  <a:srgbClr val="001965">
                    <a:alpha val="100000"/>
                  </a:srgbClr>
                </a:solidFill>
                <a:latin typeface="微软雅黑" panose="020B0503020204020204" pitchFamily="34" charset="-122"/>
                <a:ea typeface="微软雅黑" panose="020B0503020204020204" pitchFamily="34" charset="-122"/>
                <a:cs typeface="Microsoft YaHei"/>
              </a:rPr>
              <a:t>量表±</a:t>
            </a:r>
            <a:r>
              <a:rPr lang="en-US" altLang="zh-CN" sz="1400" kern="0" spc="-20" dirty="0">
                <a:solidFill>
                  <a:srgbClr val="001965">
                    <a:alpha val="100000"/>
                  </a:srgbClr>
                </a:solidFill>
                <a:latin typeface="微软雅黑" panose="020B0503020204020204" pitchFamily="34" charset="-122"/>
                <a:ea typeface="微软雅黑" panose="020B0503020204020204" pitchFamily="34" charset="-122"/>
                <a:cs typeface="Microsoft YaHei"/>
              </a:rPr>
              <a:t>95</a:t>
            </a:r>
            <a:r>
              <a:rPr lang="zh-CN" altLang="zh-CN" sz="1400" kern="0" spc="-20" dirty="0">
                <a:solidFill>
                  <a:srgbClr val="001965">
                    <a:alpha val="100000"/>
                  </a:srgbClr>
                </a:solidFill>
                <a:latin typeface="微软雅黑" panose="020B0503020204020204" pitchFamily="34" charset="-122"/>
                <a:ea typeface="微软雅黑" panose="020B0503020204020204" pitchFamily="34" charset="-122"/>
                <a:cs typeface="Microsoft YaHei"/>
              </a:rPr>
              <a:t>％的置信区间测量服药后</a:t>
            </a:r>
            <a:r>
              <a:rPr lang="en-US" altLang="zh-CN" sz="1400" kern="0" spc="-20" dirty="0">
                <a:solidFill>
                  <a:srgbClr val="001965">
                    <a:alpha val="100000"/>
                  </a:srgbClr>
                </a:solidFill>
                <a:latin typeface="微软雅黑" panose="020B0503020204020204" pitchFamily="34" charset="-122"/>
                <a:ea typeface="微软雅黑" panose="020B0503020204020204" pitchFamily="34" charset="-122"/>
                <a:cs typeface="Microsoft YaHei"/>
              </a:rPr>
              <a:t>0.5–2.5</a:t>
            </a:r>
            <a:r>
              <a:rPr lang="zh-CN" altLang="zh-CN" sz="1400" kern="0" spc="-20" dirty="0">
                <a:solidFill>
                  <a:srgbClr val="001965">
                    <a:alpha val="100000"/>
                  </a:srgbClr>
                </a:solidFill>
                <a:latin typeface="微软雅黑" panose="020B0503020204020204" pitchFamily="34" charset="-122"/>
                <a:ea typeface="微软雅黑" panose="020B0503020204020204" pitchFamily="34" charset="-122"/>
                <a:cs typeface="Microsoft YaHei"/>
              </a:rPr>
              <a:t>小时肌张力平均变化（负的</a:t>
            </a:r>
            <a:r>
              <a:rPr lang="en-US" altLang="zh-CN" sz="1400" kern="0" spc="-20" dirty="0">
                <a:solidFill>
                  <a:srgbClr val="001965">
                    <a:alpha val="100000"/>
                  </a:srgbClr>
                </a:solidFill>
                <a:latin typeface="微软雅黑" panose="020B0503020204020204" pitchFamily="34" charset="-122"/>
                <a:ea typeface="微软雅黑" panose="020B0503020204020204" pitchFamily="34" charset="-122"/>
                <a:cs typeface="Microsoft YaHei"/>
              </a:rPr>
              <a:t>Ashworth</a:t>
            </a:r>
            <a:r>
              <a:rPr lang="zh-CN" altLang="zh-CN" sz="1400" kern="0" spc="-20" dirty="0">
                <a:solidFill>
                  <a:srgbClr val="001965">
                    <a:alpha val="100000"/>
                  </a:srgbClr>
                </a:solidFill>
                <a:latin typeface="微软雅黑" panose="020B0503020204020204" pitchFamily="34" charset="-122"/>
                <a:ea typeface="微软雅黑" panose="020B0503020204020204" pitchFamily="34" charset="-122"/>
                <a:cs typeface="Microsoft YaHei"/>
              </a:rPr>
              <a:t>分数表示较基线肌肉肌张力的改善）</a:t>
            </a:r>
            <a:endParaRPr lang="zh-CN" altLang="en-US" sz="1400" kern="0" spc="-20" dirty="0">
              <a:solidFill>
                <a:srgbClr val="001965">
                  <a:alpha val="100000"/>
                </a:srgbClr>
              </a:solidFill>
              <a:latin typeface="微软雅黑" panose="020B0503020204020204" pitchFamily="34" charset="-122"/>
              <a:ea typeface="微软雅黑" panose="020B0503020204020204" pitchFamily="34" charset="-122"/>
              <a:cs typeface="Microsoft YaHei"/>
            </a:endParaRPr>
          </a:p>
        </p:txBody>
      </p:sp>
      <p:sp>
        <p:nvSpPr>
          <p:cNvPr id="5" name="矩形 4"/>
          <p:cNvSpPr/>
          <p:nvPr/>
        </p:nvSpPr>
        <p:spPr>
          <a:xfrm>
            <a:off x="47023" y="6511224"/>
            <a:ext cx="2422458" cy="369332"/>
          </a:xfrm>
          <a:prstGeom prst="rect">
            <a:avLst/>
          </a:prstGeom>
        </p:spPr>
        <p:txBody>
          <a:bodyPr wrap="none">
            <a:spAutoFit/>
          </a:bodyPr>
          <a:lstStyle/>
          <a:p>
            <a:r>
              <a:rPr lang="zh-CN" altLang="en-US" dirty="0"/>
              <a:t> </a:t>
            </a:r>
            <a:r>
              <a:rPr lang="en-US" altLang="zh-CN" sz="1000" i="1" dirty="0">
                <a:latin typeface="微软雅黑" panose="020B0503020204020204" pitchFamily="34" charset="-122"/>
                <a:ea typeface="微软雅黑" panose="020B0503020204020204" pitchFamily="34" charset="-122"/>
              </a:rPr>
              <a:t>1.</a:t>
            </a:r>
            <a:r>
              <a:rPr lang="en-US" altLang="zh-CN" sz="1000" i="1" dirty="0" smtClean="0">
                <a:latin typeface="微软雅黑" panose="020B0503020204020204" pitchFamily="34" charset="-122"/>
                <a:ea typeface="微软雅黑" panose="020B0503020204020204" pitchFamily="34" charset="-122"/>
              </a:rPr>
              <a:t>Zanaflex </a:t>
            </a:r>
            <a:r>
              <a:rPr lang="zh-CN" altLang="en-US" sz="1000" i="1" dirty="0">
                <a:latin typeface="微软雅黑" panose="020B0503020204020204" pitchFamily="34" charset="-122"/>
                <a:ea typeface="微软雅黑" panose="020B0503020204020204" pitchFamily="34" charset="-122"/>
              </a:rPr>
              <a:t>美国说明书（</a:t>
            </a:r>
            <a:r>
              <a:rPr lang="en-US" altLang="zh-CN" sz="1000" i="1" dirty="0">
                <a:latin typeface="微软雅黑" panose="020B0503020204020204" pitchFamily="34" charset="-122"/>
                <a:ea typeface="微软雅黑" panose="020B0503020204020204" pitchFamily="34" charset="-122"/>
              </a:rPr>
              <a:t>2020</a:t>
            </a:r>
            <a:r>
              <a:rPr lang="zh-CN" altLang="en-US" sz="1000" i="1" dirty="0">
                <a:latin typeface="微软雅黑" panose="020B0503020204020204" pitchFamily="34" charset="-122"/>
                <a:ea typeface="微软雅黑" panose="020B0503020204020204" pitchFamily="34" charset="-122"/>
              </a:rPr>
              <a:t>年版）</a:t>
            </a:r>
          </a:p>
        </p:txBody>
      </p:sp>
      <p:grpSp>
        <p:nvGrpSpPr>
          <p:cNvPr id="22" name="group 24"/>
          <p:cNvGrpSpPr/>
          <p:nvPr/>
        </p:nvGrpSpPr>
        <p:grpSpPr>
          <a:xfrm rot="21600000">
            <a:off x="7470166" y="923037"/>
            <a:ext cx="2926378" cy="832348"/>
            <a:chOff x="0" y="0"/>
            <a:chExt cx="2894075" cy="633330"/>
          </a:xfrm>
        </p:grpSpPr>
        <p:pic>
          <p:nvPicPr>
            <p:cNvPr id="23" name="picture 140"/>
            <p:cNvPicPr>
              <a:picLocks noChangeAspect="1"/>
            </p:cNvPicPr>
            <p:nvPr/>
          </p:nvPicPr>
          <p:blipFill>
            <a:blip r:embed="rId8"/>
            <a:stretch>
              <a:fillRect/>
            </a:stretch>
          </p:blipFill>
          <p:spPr>
            <a:xfrm rot="21600000">
              <a:off x="0" y="0"/>
              <a:ext cx="2894075" cy="627212"/>
            </a:xfrm>
            <a:prstGeom prst="rect">
              <a:avLst/>
            </a:prstGeom>
          </p:spPr>
        </p:pic>
        <p:sp>
          <p:nvSpPr>
            <p:cNvPr id="24" name="textbox 142"/>
            <p:cNvSpPr/>
            <p:nvPr/>
          </p:nvSpPr>
          <p:spPr>
            <a:xfrm>
              <a:off x="291709" y="41436"/>
              <a:ext cx="2310657" cy="591894"/>
            </a:xfrm>
            <a:prstGeom prst="rect">
              <a:avLst/>
            </a:prstGeom>
            <a:noFill/>
            <a:ln w="0" cap="flat">
              <a:noFill/>
              <a:prstDash val="solid"/>
              <a:miter lim="0"/>
            </a:ln>
          </p:spPr>
          <p:txBody>
            <a:bodyPr vert="horz" wrap="square" lIns="0" tIns="0" rIns="0" bIns="0"/>
            <a:lstStyle/>
            <a:p>
              <a:pPr algn="ctr" rtl="0" eaLnBrk="0">
                <a:tabLst/>
              </a:pPr>
              <a:endParaRPr sz="600" dirty="0">
                <a:latin typeface="Arial"/>
                <a:ea typeface="Arial"/>
                <a:cs typeface="Arial"/>
              </a:endParaRPr>
            </a:p>
            <a:p>
              <a:pPr algn="ctr" eaLnBrk="0">
                <a:lnSpc>
                  <a:spcPct val="96000"/>
                </a:lnSpc>
              </a:pPr>
              <a:r>
                <a:rPr lang="zh-CN" altLang="en-US" sz="1600" b="1" kern="0" spc="-10" dirty="0">
                  <a:solidFill>
                    <a:srgbClr val="FFFFFF">
                      <a:alpha val="100000"/>
                    </a:srgbClr>
                  </a:solidFill>
                  <a:latin typeface="Microsoft YaHei"/>
                  <a:ea typeface="Microsoft YaHei"/>
                  <a:cs typeface="Microsoft YaHei"/>
                </a:rPr>
                <a:t>脊髓损伤造成痉挛</a:t>
              </a:r>
              <a:r>
                <a:rPr lang="zh-CN" altLang="en-US" sz="1600" b="1" kern="0" spc="-10" dirty="0" smtClean="0">
                  <a:solidFill>
                    <a:srgbClr val="FFFFFF">
                      <a:alpha val="100000"/>
                    </a:srgbClr>
                  </a:solidFill>
                  <a:latin typeface="Microsoft YaHei"/>
                  <a:ea typeface="Microsoft YaHei"/>
                  <a:cs typeface="Microsoft YaHei"/>
                </a:rPr>
                <a:t>患者的</a:t>
              </a:r>
              <a:r>
                <a:rPr lang="en-US" altLang="zh-CN" sz="1600" b="1" kern="0" spc="-10" dirty="0">
                  <a:solidFill>
                    <a:srgbClr val="FFFFFF">
                      <a:alpha val="100000"/>
                    </a:srgbClr>
                  </a:solidFill>
                  <a:latin typeface="Microsoft YaHei"/>
                  <a:ea typeface="Microsoft YaHei"/>
                  <a:cs typeface="Microsoft YaHei"/>
                </a:rPr>
                <a:t>7</a:t>
              </a:r>
              <a:r>
                <a:rPr lang="zh-CN" altLang="en-US" sz="1600" b="1" kern="0" spc="-10" dirty="0">
                  <a:solidFill>
                    <a:srgbClr val="FFFFFF">
                      <a:alpha val="100000"/>
                    </a:srgbClr>
                  </a:solidFill>
                  <a:latin typeface="Microsoft YaHei"/>
                  <a:ea typeface="Microsoft YaHei"/>
                  <a:cs typeface="Microsoft YaHei"/>
                </a:rPr>
                <a:t>周研究</a:t>
              </a:r>
              <a:endParaRPr lang="zh-CN" altLang="en-US" sz="1600" dirty="0">
                <a:latin typeface="Microsoft YaHei"/>
                <a:ea typeface="Microsoft YaHei"/>
                <a:cs typeface="Microsoft YaHei"/>
              </a:endParaRPr>
            </a:p>
          </p:txBody>
        </p:sp>
      </p:grpSp>
    </p:spTree>
    <p:extLst>
      <p:ext uri="{BB962C8B-B14F-4D97-AF65-F5344CB8AC3E}">
        <p14:creationId xmlns:p14="http://schemas.microsoft.com/office/powerpoint/2010/main" val="371398985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0" name="图片 19"/>
          <p:cNvPicPr>
            <a:picLocks noChangeAspect="1"/>
          </p:cNvPicPr>
          <p:nvPr/>
        </p:nvPicPr>
        <p:blipFill>
          <a:blip r:embed="rId3"/>
          <a:stretch>
            <a:fillRect/>
          </a:stretch>
        </p:blipFill>
        <p:spPr>
          <a:xfrm>
            <a:off x="1542779" y="360987"/>
            <a:ext cx="7358847" cy="396000"/>
          </a:xfrm>
          <a:prstGeom prst="rect">
            <a:avLst/>
          </a:prstGeom>
        </p:spPr>
      </p:pic>
      <p:pic>
        <p:nvPicPr>
          <p:cNvPr id="18" name="picture 108"/>
          <p:cNvPicPr>
            <a:picLocks noChangeAspect="1"/>
          </p:cNvPicPr>
          <p:nvPr/>
        </p:nvPicPr>
        <p:blipFill>
          <a:blip r:embed="rId4"/>
          <a:stretch>
            <a:fillRect/>
          </a:stretch>
        </p:blipFill>
        <p:spPr>
          <a:xfrm rot="21600000">
            <a:off x="6400799" y="1192305"/>
            <a:ext cx="5040000" cy="5245280"/>
          </a:xfrm>
          <a:prstGeom prst="rect">
            <a:avLst/>
          </a:prstGeom>
        </p:spPr>
      </p:pic>
      <p:sp>
        <p:nvSpPr>
          <p:cNvPr id="26" name="圆角矩形 25"/>
          <p:cNvSpPr/>
          <p:nvPr/>
        </p:nvSpPr>
        <p:spPr>
          <a:xfrm>
            <a:off x="6526011" y="1763636"/>
            <a:ext cx="4781321" cy="1797440"/>
          </a:xfrm>
          <a:prstGeom prst="roundRect">
            <a:avLst/>
          </a:prstGeom>
          <a:solidFill>
            <a:schemeClr val="bg1"/>
          </a:solidFill>
          <a:ln w="28575">
            <a:solidFill>
              <a:schemeClr val="bg2">
                <a:lumMod val="7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7" name="picture 106"/>
          <p:cNvPicPr>
            <a:picLocks noChangeAspect="1"/>
          </p:cNvPicPr>
          <p:nvPr/>
        </p:nvPicPr>
        <p:blipFill>
          <a:blip r:embed="rId5"/>
          <a:stretch>
            <a:fillRect/>
          </a:stretch>
        </p:blipFill>
        <p:spPr>
          <a:xfrm rot="21600000">
            <a:off x="862895" y="1192385"/>
            <a:ext cx="5146985" cy="5245200"/>
          </a:xfrm>
          <a:prstGeom prst="rect">
            <a:avLst/>
          </a:prstGeom>
        </p:spPr>
      </p:pic>
      <p:grpSp>
        <p:nvGrpSpPr>
          <p:cNvPr id="40" name="group 24"/>
          <p:cNvGrpSpPr/>
          <p:nvPr/>
        </p:nvGrpSpPr>
        <p:grpSpPr>
          <a:xfrm rot="21600000">
            <a:off x="1932916" y="919468"/>
            <a:ext cx="2926378" cy="824307"/>
            <a:chOff x="0" y="0"/>
            <a:chExt cx="2894075" cy="627212"/>
          </a:xfrm>
        </p:grpSpPr>
        <p:pic>
          <p:nvPicPr>
            <p:cNvPr id="41" name="picture 140"/>
            <p:cNvPicPr>
              <a:picLocks noChangeAspect="1"/>
            </p:cNvPicPr>
            <p:nvPr/>
          </p:nvPicPr>
          <p:blipFill>
            <a:blip r:embed="rId6"/>
            <a:stretch>
              <a:fillRect/>
            </a:stretch>
          </p:blipFill>
          <p:spPr>
            <a:xfrm rot="21600000">
              <a:off x="0" y="0"/>
              <a:ext cx="2894075" cy="627212"/>
            </a:xfrm>
            <a:prstGeom prst="rect">
              <a:avLst/>
            </a:prstGeom>
          </p:spPr>
        </p:pic>
        <p:sp>
          <p:nvSpPr>
            <p:cNvPr id="42" name="textbox 142"/>
            <p:cNvSpPr/>
            <p:nvPr/>
          </p:nvSpPr>
          <p:spPr>
            <a:xfrm>
              <a:off x="352605" y="13261"/>
              <a:ext cx="2188864" cy="561817"/>
            </a:xfrm>
            <a:prstGeom prst="rect">
              <a:avLst/>
            </a:prstGeom>
            <a:noFill/>
            <a:ln w="0" cap="flat">
              <a:noFill/>
              <a:prstDash val="solid"/>
              <a:miter lim="0"/>
            </a:ln>
          </p:spPr>
          <p:txBody>
            <a:bodyPr vert="horz" wrap="square" lIns="0" tIns="0" rIns="0" bIns="0"/>
            <a:lstStyle/>
            <a:p>
              <a:pPr algn="ctr" rtl="0" eaLnBrk="0">
                <a:tabLst/>
              </a:pPr>
              <a:endParaRPr sz="600" dirty="0">
                <a:latin typeface="Arial"/>
                <a:ea typeface="Arial"/>
                <a:cs typeface="Arial"/>
              </a:endParaRPr>
            </a:p>
            <a:p>
              <a:pPr algn="ctr"/>
              <a:r>
                <a:rPr lang="zh-CN" altLang="en-US" sz="1600" b="1" kern="0" spc="-10" dirty="0" smtClean="0">
                  <a:solidFill>
                    <a:srgbClr val="FFFFFF">
                      <a:alpha val="100000"/>
                    </a:srgbClr>
                  </a:solidFill>
                  <a:latin typeface="Microsoft YaHei"/>
                  <a:ea typeface="Microsoft YaHei"/>
                  <a:cs typeface="Microsoft YaHei"/>
                </a:rPr>
                <a:t>椎间盘</a:t>
              </a:r>
              <a:r>
                <a:rPr lang="zh-CN" altLang="en-US" sz="1600" b="1" kern="0" spc="-10" dirty="0">
                  <a:solidFill>
                    <a:srgbClr val="FFFFFF">
                      <a:alpha val="100000"/>
                    </a:srgbClr>
                  </a:solidFill>
                  <a:latin typeface="Microsoft YaHei"/>
                  <a:ea typeface="Microsoft YaHei"/>
                  <a:cs typeface="Microsoft YaHei"/>
                </a:rPr>
                <a:t>源性腰痛患者的临床研究</a:t>
              </a:r>
              <a:endParaRPr lang="zh-CN" altLang="zh-CN" sz="1600" b="1" kern="0" spc="-10" dirty="0">
                <a:solidFill>
                  <a:srgbClr val="FFFFFF">
                    <a:alpha val="100000"/>
                  </a:srgbClr>
                </a:solidFill>
                <a:latin typeface="Microsoft YaHei"/>
                <a:ea typeface="Microsoft YaHei"/>
                <a:cs typeface="Microsoft YaHei"/>
              </a:endParaRPr>
            </a:p>
          </p:txBody>
        </p:sp>
      </p:grpSp>
      <p:sp>
        <p:nvSpPr>
          <p:cNvPr id="25" name="圆角矩形 24"/>
          <p:cNvSpPr/>
          <p:nvPr/>
        </p:nvSpPr>
        <p:spPr>
          <a:xfrm>
            <a:off x="1057618" y="1763636"/>
            <a:ext cx="4781321" cy="1797440"/>
          </a:xfrm>
          <a:prstGeom prst="roundRect">
            <a:avLst/>
          </a:prstGeom>
          <a:solidFill>
            <a:schemeClr val="bg1"/>
          </a:solidFill>
          <a:ln w="28575">
            <a:solidFill>
              <a:schemeClr val="bg2">
                <a:lumMod val="7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矩形 3"/>
          <p:cNvSpPr/>
          <p:nvPr/>
        </p:nvSpPr>
        <p:spPr>
          <a:xfrm>
            <a:off x="1336314" y="314125"/>
            <a:ext cx="8034065" cy="461665"/>
          </a:xfrm>
          <a:prstGeom prst="rect">
            <a:avLst/>
          </a:prstGeom>
        </p:spPr>
        <p:txBody>
          <a:bodyPr wrap="square">
            <a:spAutoFit/>
          </a:bodyPr>
          <a:lstStyle/>
          <a:p>
            <a:r>
              <a:rPr lang="zh-CN" altLang="en-US" sz="2400" b="1" dirty="0" smtClean="0">
                <a:solidFill>
                  <a:schemeClr val="bg1"/>
                </a:solidFill>
                <a:latin typeface="微软雅黑" panose="020B0503020204020204" pitchFamily="34" charset="-122"/>
                <a:ea typeface="微软雅黑" panose="020B0503020204020204" pitchFamily="34" charset="-122"/>
              </a:rPr>
              <a:t>（三）有效性    </a:t>
            </a:r>
            <a:r>
              <a:rPr lang="zh-CN" altLang="en-US" sz="2000" b="1" dirty="0" smtClean="0">
                <a:solidFill>
                  <a:schemeClr val="bg1"/>
                </a:solidFill>
                <a:latin typeface="微软雅黑" panose="020B0503020204020204" pitchFamily="34" charset="-122"/>
                <a:ea typeface="微软雅黑" panose="020B0503020204020204" pitchFamily="34" charset="-122"/>
              </a:rPr>
              <a:t>盐酸替</a:t>
            </a:r>
            <a:r>
              <a:rPr lang="zh-CN" altLang="en-US" sz="2000" b="1" dirty="0">
                <a:solidFill>
                  <a:schemeClr val="bg1"/>
                </a:solidFill>
                <a:latin typeface="微软雅黑" panose="020B0503020204020204" pitchFamily="34" charset="-122"/>
                <a:ea typeface="微软雅黑" panose="020B0503020204020204" pitchFamily="34" charset="-122"/>
              </a:rPr>
              <a:t>扎尼</a:t>
            </a:r>
            <a:r>
              <a:rPr lang="zh-CN" altLang="en-US" sz="2000" b="1" dirty="0" smtClean="0">
                <a:solidFill>
                  <a:schemeClr val="bg1"/>
                </a:solidFill>
                <a:latin typeface="微软雅黑" panose="020B0503020204020204" pitchFamily="34" charset="-122"/>
                <a:ea typeface="微软雅黑" panose="020B0503020204020204" pitchFamily="34" charset="-122"/>
              </a:rPr>
              <a:t>定具有明显改善疼痛的作用</a:t>
            </a:r>
            <a:endParaRPr lang="zh-CN" altLang="en-US" sz="2000" b="1" dirty="0">
              <a:solidFill>
                <a:schemeClr val="bg1"/>
              </a:solidFill>
              <a:latin typeface="微软雅黑" panose="020B0503020204020204" pitchFamily="34" charset="-122"/>
              <a:ea typeface="微软雅黑" panose="020B0503020204020204" pitchFamily="34" charset="-122"/>
            </a:endParaRPr>
          </a:p>
        </p:txBody>
      </p:sp>
      <p:sp>
        <p:nvSpPr>
          <p:cNvPr id="33" name="textbox 126"/>
          <p:cNvSpPr/>
          <p:nvPr/>
        </p:nvSpPr>
        <p:spPr>
          <a:xfrm>
            <a:off x="1336314" y="1952779"/>
            <a:ext cx="4266248" cy="1462449"/>
          </a:xfrm>
          <a:prstGeom prst="rect">
            <a:avLst/>
          </a:prstGeom>
          <a:noFill/>
          <a:ln w="0" cap="flat">
            <a:noFill/>
            <a:prstDash val="solid"/>
            <a:miter lim="0"/>
          </a:ln>
        </p:spPr>
        <p:txBody>
          <a:bodyPr vert="horz" wrap="square" lIns="0" tIns="0" rIns="0" bIns="0"/>
          <a:lstStyle/>
          <a:p>
            <a:pPr algn="just" eaLnBrk="0">
              <a:lnSpc>
                <a:spcPct val="130000"/>
              </a:lnSpc>
            </a:pPr>
            <a:r>
              <a:rPr lang="zh-CN" altLang="en-US" sz="1400" b="1" kern="0" spc="-20" dirty="0">
                <a:solidFill>
                  <a:srgbClr val="001965">
                    <a:alpha val="100000"/>
                  </a:srgbClr>
                </a:solidFill>
                <a:latin typeface="Microsoft YaHei"/>
                <a:ea typeface="Microsoft YaHei"/>
                <a:cs typeface="Microsoft YaHei"/>
              </a:rPr>
              <a:t>前瞻性、随机、单盲、对照、单中心临床</a:t>
            </a:r>
            <a:r>
              <a:rPr lang="zh-CN" altLang="en-US" sz="1400" b="1" kern="0" spc="-20" dirty="0" smtClean="0">
                <a:solidFill>
                  <a:srgbClr val="001965">
                    <a:alpha val="100000"/>
                  </a:srgbClr>
                </a:solidFill>
                <a:latin typeface="Microsoft YaHei"/>
                <a:ea typeface="Microsoft YaHei"/>
                <a:cs typeface="Microsoft YaHei"/>
              </a:rPr>
              <a:t>研究</a:t>
            </a:r>
            <a:r>
              <a:rPr lang="en-US" altLang="zh-CN" sz="1400" baseline="30000" dirty="0">
                <a:solidFill>
                  <a:srgbClr val="002060"/>
                </a:solidFill>
                <a:latin typeface="微软雅黑" panose="020B0503020204020204" pitchFamily="34" charset="-122"/>
                <a:ea typeface="微软雅黑" panose="020B0503020204020204" pitchFamily="34" charset="-122"/>
                <a:sym typeface="+mn-ea"/>
              </a:rPr>
              <a:t>[</a:t>
            </a:r>
            <a:r>
              <a:rPr lang="en-US" altLang="zh-CN" sz="1400" baseline="30000" dirty="0" smtClean="0">
                <a:solidFill>
                  <a:srgbClr val="002060"/>
                </a:solidFill>
                <a:latin typeface="微软雅黑" panose="020B0503020204020204" pitchFamily="34" charset="-122"/>
                <a:ea typeface="微软雅黑" panose="020B0503020204020204" pitchFamily="34" charset="-122"/>
                <a:sym typeface="+mn-ea"/>
              </a:rPr>
              <a:t>1]</a:t>
            </a:r>
            <a:endParaRPr lang="en-US" altLang="zh-CN" sz="1400" b="1" kern="0" spc="-20" dirty="0" smtClean="0">
              <a:solidFill>
                <a:srgbClr val="001965">
                  <a:alpha val="100000"/>
                </a:srgbClr>
              </a:solidFill>
              <a:latin typeface="Microsoft YaHei"/>
              <a:ea typeface="Microsoft YaHei"/>
              <a:cs typeface="Microsoft YaHei"/>
            </a:endParaRPr>
          </a:p>
          <a:p>
            <a:pPr algn="just" eaLnBrk="0">
              <a:lnSpc>
                <a:spcPct val="130000"/>
              </a:lnSpc>
            </a:pPr>
            <a:r>
              <a:rPr lang="zh-CN" altLang="en-US" sz="1400" b="1" kern="0" spc="-20" dirty="0" smtClean="0">
                <a:solidFill>
                  <a:srgbClr val="001965">
                    <a:alpha val="100000"/>
                  </a:srgbClr>
                </a:solidFill>
                <a:latin typeface="Microsoft YaHei"/>
                <a:ea typeface="Microsoft YaHei"/>
                <a:cs typeface="Microsoft YaHei"/>
              </a:rPr>
              <a:t>纳入</a:t>
            </a:r>
            <a:r>
              <a:rPr lang="en-US" altLang="zh-CN" sz="1400" b="1" kern="0" spc="-20" dirty="0" smtClean="0">
                <a:solidFill>
                  <a:srgbClr val="001965">
                    <a:alpha val="100000"/>
                  </a:srgbClr>
                </a:solidFill>
                <a:latin typeface="Microsoft YaHei"/>
                <a:ea typeface="Microsoft YaHei"/>
                <a:cs typeface="Microsoft YaHei"/>
              </a:rPr>
              <a:t>77</a:t>
            </a:r>
            <a:r>
              <a:rPr lang="zh-CN" altLang="en-US" sz="1400" b="1" kern="0" spc="-20" dirty="0" smtClean="0">
                <a:solidFill>
                  <a:srgbClr val="001965">
                    <a:alpha val="100000"/>
                  </a:srgbClr>
                </a:solidFill>
                <a:latin typeface="Microsoft YaHei"/>
                <a:ea typeface="Microsoft YaHei"/>
                <a:cs typeface="Microsoft YaHei"/>
              </a:rPr>
              <a:t>例适宜</a:t>
            </a:r>
            <a:r>
              <a:rPr lang="zh-CN" altLang="en-US" sz="1400" b="1" kern="0" spc="-20" dirty="0">
                <a:solidFill>
                  <a:srgbClr val="001965">
                    <a:alpha val="100000"/>
                  </a:srgbClr>
                </a:solidFill>
                <a:latin typeface="Microsoft YaHei"/>
                <a:ea typeface="Microsoft YaHei"/>
                <a:cs typeface="Microsoft YaHei"/>
              </a:rPr>
              <a:t>采用保守治疗的椎间盘源性腰痛患者，在常规治疗方法的基础上联合使用盐酸替扎尼定，</a:t>
            </a:r>
            <a:r>
              <a:rPr lang="zh-CN" altLang="en-US" sz="1400" b="1" kern="0" spc="-20" dirty="0">
                <a:solidFill>
                  <a:srgbClr val="C00000"/>
                </a:solidFill>
                <a:latin typeface="微软雅黑" panose="020B0503020204020204" pitchFamily="34" charset="-122"/>
                <a:ea typeface="微软雅黑" panose="020B0503020204020204" pitchFamily="34" charset="-122"/>
                <a:cs typeface="Microsoft YaHei"/>
              </a:rPr>
              <a:t>有助于提升疗效，改善疼痛以及功能的指标，降低血清炎性反应因子水平，具有良好的安全性</a:t>
            </a:r>
            <a:endParaRPr lang="en-US" altLang="zh-CN" sz="1400" b="1" kern="0" spc="-20" dirty="0">
              <a:solidFill>
                <a:srgbClr val="C00000"/>
              </a:solidFill>
              <a:latin typeface="微软雅黑" panose="020B0503020204020204" pitchFamily="34" charset="-122"/>
              <a:ea typeface="微软雅黑" panose="020B0503020204020204" pitchFamily="34" charset="-122"/>
              <a:cs typeface="Microsoft YaHei"/>
            </a:endParaRPr>
          </a:p>
          <a:p>
            <a:pPr algn="just" eaLnBrk="0">
              <a:lnSpc>
                <a:spcPct val="130000"/>
              </a:lnSpc>
            </a:pPr>
            <a:endParaRPr sz="1400" b="1" baseline="20835" dirty="0">
              <a:latin typeface="Microsoft YaHei"/>
              <a:ea typeface="Microsoft YaHei"/>
              <a:cs typeface="Microsoft YaHei"/>
            </a:endParaRPr>
          </a:p>
        </p:txBody>
      </p:sp>
      <p:sp>
        <p:nvSpPr>
          <p:cNvPr id="36" name="textbox 130"/>
          <p:cNvSpPr/>
          <p:nvPr/>
        </p:nvSpPr>
        <p:spPr>
          <a:xfrm>
            <a:off x="6808424" y="1942883"/>
            <a:ext cx="4215177" cy="1472345"/>
          </a:xfrm>
          <a:prstGeom prst="rect">
            <a:avLst/>
          </a:prstGeom>
          <a:noFill/>
          <a:ln w="0" cap="flat">
            <a:noFill/>
            <a:prstDash val="solid"/>
            <a:miter lim="0"/>
          </a:ln>
        </p:spPr>
        <p:txBody>
          <a:bodyPr vert="horz" wrap="square" lIns="0" tIns="0" rIns="0" bIns="0"/>
          <a:lstStyle/>
          <a:p>
            <a:pPr algn="just" eaLnBrk="0">
              <a:lnSpc>
                <a:spcPct val="130000"/>
              </a:lnSpc>
            </a:pPr>
            <a:r>
              <a:rPr lang="zh-CN" altLang="en-US" sz="1400" b="1" kern="0" spc="-20" dirty="0" smtClean="0">
                <a:solidFill>
                  <a:srgbClr val="001965">
                    <a:alpha val="100000"/>
                  </a:srgbClr>
                </a:solidFill>
                <a:latin typeface="微软雅黑" panose="020B0503020204020204" pitchFamily="34" charset="-122"/>
                <a:ea typeface="微软雅黑" panose="020B0503020204020204" pitchFamily="34" charset="-122"/>
                <a:cs typeface="Microsoft YaHei"/>
              </a:rPr>
              <a:t>观察性研究</a:t>
            </a:r>
            <a:r>
              <a:rPr lang="en-US" altLang="zh-CN" sz="1400" baseline="30000" dirty="0" smtClean="0">
                <a:solidFill>
                  <a:srgbClr val="002060"/>
                </a:solidFill>
                <a:latin typeface="微软雅黑" panose="020B0503020204020204" pitchFamily="34" charset="-122"/>
                <a:ea typeface="微软雅黑" panose="020B0503020204020204" pitchFamily="34" charset="-122"/>
                <a:sym typeface="+mn-ea"/>
              </a:rPr>
              <a:t>[2</a:t>
            </a:r>
            <a:r>
              <a:rPr lang="en-US" altLang="zh-CN" sz="1400" baseline="30000" dirty="0">
                <a:solidFill>
                  <a:srgbClr val="002060"/>
                </a:solidFill>
                <a:latin typeface="微软雅黑" panose="020B0503020204020204" pitchFamily="34" charset="-122"/>
                <a:ea typeface="微软雅黑" panose="020B0503020204020204" pitchFamily="34" charset="-122"/>
                <a:sym typeface="+mn-ea"/>
              </a:rPr>
              <a:t>]</a:t>
            </a:r>
            <a:endParaRPr lang="zh-CN" altLang="en-US" sz="1400" b="1" dirty="0">
              <a:solidFill>
                <a:srgbClr val="002060"/>
              </a:solidFill>
              <a:latin typeface="微软雅黑" panose="020B0503020204020204" pitchFamily="34" charset="-122"/>
              <a:ea typeface="微软雅黑" panose="020B0503020204020204" pitchFamily="34" charset="-122"/>
            </a:endParaRPr>
          </a:p>
          <a:p>
            <a:pPr algn="just" eaLnBrk="0">
              <a:lnSpc>
                <a:spcPct val="130000"/>
              </a:lnSpc>
              <a:spcBef>
                <a:spcPts val="1200"/>
              </a:spcBef>
            </a:pPr>
            <a:r>
              <a:rPr lang="zh-CN" altLang="en-US" sz="1400" b="1" kern="0" spc="-20" dirty="0" smtClean="0">
                <a:solidFill>
                  <a:srgbClr val="001965">
                    <a:alpha val="100000"/>
                  </a:srgbClr>
                </a:solidFill>
                <a:latin typeface="微软雅黑" panose="020B0503020204020204" pitchFamily="34" charset="-122"/>
                <a:ea typeface="微软雅黑" panose="020B0503020204020204" pitchFamily="34" charset="-122"/>
                <a:cs typeface="Microsoft YaHei"/>
              </a:rPr>
              <a:t>纳入</a:t>
            </a:r>
            <a:r>
              <a:rPr lang="en-US" altLang="zh-CN" sz="1400" b="1" kern="0" spc="-20" dirty="0" smtClean="0">
                <a:solidFill>
                  <a:srgbClr val="001965">
                    <a:alpha val="100000"/>
                  </a:srgbClr>
                </a:solidFill>
                <a:latin typeface="微软雅黑" panose="020B0503020204020204" pitchFamily="34" charset="-122"/>
                <a:ea typeface="微软雅黑" panose="020B0503020204020204" pitchFamily="34" charset="-122"/>
                <a:cs typeface="Microsoft YaHei"/>
              </a:rPr>
              <a:t>45</a:t>
            </a:r>
            <a:r>
              <a:rPr lang="zh-CN" altLang="en-US" sz="1400" b="1" kern="0" spc="-20" dirty="0" smtClean="0">
                <a:solidFill>
                  <a:srgbClr val="001965">
                    <a:alpha val="100000"/>
                  </a:srgbClr>
                </a:solidFill>
                <a:latin typeface="微软雅黑" panose="020B0503020204020204" pitchFamily="34" charset="-122"/>
                <a:ea typeface="微软雅黑" panose="020B0503020204020204" pitchFamily="34" charset="-122"/>
                <a:cs typeface="Microsoft YaHei"/>
              </a:rPr>
              <a:t>例慢性</a:t>
            </a:r>
            <a:r>
              <a:rPr lang="zh-CN" altLang="en-US" sz="1400" b="1" kern="0" spc="-20" dirty="0">
                <a:solidFill>
                  <a:srgbClr val="001965">
                    <a:alpha val="100000"/>
                  </a:srgbClr>
                </a:solidFill>
                <a:latin typeface="微软雅黑" panose="020B0503020204020204" pitchFamily="34" charset="-122"/>
                <a:ea typeface="微软雅黑" panose="020B0503020204020204" pitchFamily="34" charset="-122"/>
                <a:cs typeface="Microsoft YaHei"/>
              </a:rPr>
              <a:t>肌</a:t>
            </a:r>
            <a:r>
              <a:rPr lang="zh-CN" altLang="en-US" sz="1400" b="1" kern="0" spc="-20" dirty="0" smtClean="0">
                <a:solidFill>
                  <a:srgbClr val="001965">
                    <a:alpha val="100000"/>
                  </a:srgbClr>
                </a:solidFill>
                <a:latin typeface="微软雅黑" panose="020B0503020204020204" pitchFamily="34" charset="-122"/>
                <a:ea typeface="微软雅黑" panose="020B0503020204020204" pitchFamily="34" charset="-122"/>
                <a:cs typeface="Microsoft YaHei"/>
              </a:rPr>
              <a:t>紧张性头痛患者，</a:t>
            </a:r>
            <a:r>
              <a:rPr lang="zh-CN" altLang="en-US" sz="1400" b="1" kern="0" spc="-20" dirty="0" smtClean="0">
                <a:solidFill>
                  <a:srgbClr val="C00000"/>
                </a:solidFill>
                <a:latin typeface="微软雅黑" panose="020B0503020204020204" pitchFamily="34" charset="-122"/>
                <a:ea typeface="微软雅黑" panose="020B0503020204020204" pitchFamily="34" charset="-122"/>
                <a:cs typeface="Microsoft YaHei"/>
              </a:rPr>
              <a:t>盐酸</a:t>
            </a:r>
            <a:r>
              <a:rPr lang="zh-CN" altLang="en-US" sz="1400" b="1" kern="0" spc="-20" dirty="0">
                <a:solidFill>
                  <a:srgbClr val="C00000"/>
                </a:solidFill>
                <a:latin typeface="微软雅黑" panose="020B0503020204020204" pitchFamily="34" charset="-122"/>
                <a:ea typeface="微软雅黑" panose="020B0503020204020204" pitchFamily="34" charset="-122"/>
                <a:cs typeface="Microsoft YaHei"/>
              </a:rPr>
              <a:t>替扎尼定使所有头痛的</a:t>
            </a:r>
            <a:r>
              <a:rPr lang="zh-CN" altLang="en-US" sz="1400" b="1" kern="0" spc="-20" dirty="0" smtClean="0">
                <a:solidFill>
                  <a:srgbClr val="C00000"/>
                </a:solidFill>
                <a:latin typeface="微软雅黑" panose="020B0503020204020204" pitchFamily="34" charset="-122"/>
                <a:ea typeface="微软雅黑" panose="020B0503020204020204" pitchFamily="34" charset="-122"/>
                <a:cs typeface="Microsoft YaHei"/>
              </a:rPr>
              <a:t>相关</a:t>
            </a:r>
            <a:r>
              <a:rPr lang="zh-CN" altLang="en-US" sz="1400" b="1" kern="0" spc="-20" dirty="0">
                <a:solidFill>
                  <a:srgbClr val="C00000"/>
                </a:solidFill>
                <a:latin typeface="微软雅黑" panose="020B0503020204020204" pitchFamily="34" charset="-122"/>
                <a:ea typeface="微软雅黑" panose="020B0503020204020204" pitchFamily="34" charset="-122"/>
                <a:cs typeface="Microsoft YaHei"/>
              </a:rPr>
              <a:t>参数都得到了显著改善</a:t>
            </a:r>
            <a:r>
              <a:rPr lang="en-US" altLang="zh-CN" sz="1400" b="1" kern="0" spc="-20" dirty="0">
                <a:solidFill>
                  <a:srgbClr val="C00000"/>
                </a:solidFill>
                <a:latin typeface="微软雅黑" panose="020B0503020204020204" pitchFamily="34" charset="-122"/>
                <a:ea typeface="微软雅黑" panose="020B0503020204020204" pitchFamily="34" charset="-122"/>
                <a:cs typeface="Microsoft YaHei"/>
              </a:rPr>
              <a:t>, </a:t>
            </a:r>
            <a:r>
              <a:rPr lang="zh-CN" altLang="en-US" sz="1400" b="1" kern="0" spc="-20" dirty="0">
                <a:solidFill>
                  <a:srgbClr val="C00000"/>
                </a:solidFill>
                <a:latin typeface="微软雅黑" panose="020B0503020204020204" pitchFamily="34" charset="-122"/>
                <a:ea typeface="微软雅黑" panose="020B0503020204020204" pitchFamily="34" charset="-122"/>
                <a:cs typeface="Microsoft YaHei"/>
              </a:rPr>
              <a:t>而头痛指标的改善</a:t>
            </a:r>
            <a:r>
              <a:rPr lang="zh-CN" altLang="en-US" sz="1400" b="1" kern="0" spc="-20" dirty="0" smtClean="0">
                <a:solidFill>
                  <a:srgbClr val="C00000"/>
                </a:solidFill>
                <a:latin typeface="微软雅黑" panose="020B0503020204020204" pitchFamily="34" charset="-122"/>
                <a:ea typeface="微软雅黑" panose="020B0503020204020204" pitchFamily="34" charset="-122"/>
                <a:cs typeface="Microsoft YaHei"/>
              </a:rPr>
              <a:t>最为</a:t>
            </a:r>
            <a:r>
              <a:rPr lang="zh-CN" altLang="en-US" sz="1400" b="1" kern="0" spc="-20" dirty="0">
                <a:solidFill>
                  <a:srgbClr val="C00000"/>
                </a:solidFill>
                <a:latin typeface="微软雅黑" panose="020B0503020204020204" pitchFamily="34" charset="-122"/>
                <a:ea typeface="微软雅黑" panose="020B0503020204020204" pitchFamily="34" charset="-122"/>
                <a:cs typeface="Microsoft YaHei"/>
              </a:rPr>
              <a:t>明显。治疗剂量不产生心理依赖性</a:t>
            </a:r>
            <a:endParaRPr sz="1400" b="1" kern="0" spc="-20" dirty="0">
              <a:solidFill>
                <a:srgbClr val="001965">
                  <a:alpha val="100000"/>
                </a:srgbClr>
              </a:solidFill>
              <a:latin typeface="微软雅黑" panose="020B0503020204020204" pitchFamily="34" charset="-122"/>
              <a:ea typeface="微软雅黑" panose="020B0503020204020204" pitchFamily="34" charset="-122"/>
              <a:cs typeface="Microsoft YaHei"/>
            </a:endParaRPr>
          </a:p>
        </p:txBody>
      </p:sp>
      <p:sp>
        <p:nvSpPr>
          <p:cNvPr id="43" name="textbox 144"/>
          <p:cNvSpPr/>
          <p:nvPr/>
        </p:nvSpPr>
        <p:spPr>
          <a:xfrm>
            <a:off x="1193817" y="5326034"/>
            <a:ext cx="4485600" cy="651982"/>
          </a:xfrm>
          <a:prstGeom prst="rect">
            <a:avLst/>
          </a:prstGeom>
          <a:noFill/>
          <a:ln w="0" cap="flat">
            <a:noFill/>
            <a:prstDash val="solid"/>
            <a:miter lim="0"/>
          </a:ln>
        </p:spPr>
        <p:txBody>
          <a:bodyPr vert="horz" wrap="square" lIns="0" tIns="0" rIns="0" bIns="0"/>
          <a:lstStyle/>
          <a:p>
            <a:pPr algn="just">
              <a:lnSpc>
                <a:spcPct val="130000"/>
              </a:lnSpc>
            </a:pPr>
            <a:r>
              <a:rPr lang="zh-CN" altLang="en-US" sz="1400" kern="0" spc="-20" dirty="0">
                <a:solidFill>
                  <a:srgbClr val="001965">
                    <a:alpha val="100000"/>
                  </a:srgbClr>
                </a:solidFill>
                <a:latin typeface="微软雅黑" panose="020B0503020204020204" pitchFamily="34" charset="-122"/>
                <a:ea typeface="微软雅黑" panose="020B0503020204020204" pitchFamily="34" charset="-122"/>
                <a:cs typeface="Microsoft YaHei"/>
              </a:rPr>
              <a:t>对照组和</a:t>
            </a:r>
            <a:r>
              <a:rPr lang="zh-CN" altLang="en-US" sz="1400" kern="0" spc="-20" dirty="0" smtClean="0">
                <a:solidFill>
                  <a:srgbClr val="001965">
                    <a:alpha val="100000"/>
                  </a:srgbClr>
                </a:solidFill>
                <a:latin typeface="微软雅黑" panose="020B0503020204020204" pitchFamily="34" charset="-122"/>
                <a:ea typeface="微软雅黑" panose="020B0503020204020204" pitchFamily="34" charset="-122"/>
                <a:cs typeface="Microsoft YaHei"/>
              </a:rPr>
              <a:t>试验组的总有效率分别为</a:t>
            </a:r>
            <a:r>
              <a:rPr lang="en-US" altLang="zh-CN" sz="1400" kern="0" spc="-20" dirty="0" smtClean="0">
                <a:solidFill>
                  <a:srgbClr val="001965">
                    <a:alpha val="100000"/>
                  </a:srgbClr>
                </a:solidFill>
                <a:latin typeface="微软雅黑" panose="020B0503020204020204" pitchFamily="34" charset="-122"/>
                <a:ea typeface="微软雅黑" panose="020B0503020204020204" pitchFamily="34" charset="-122"/>
                <a:cs typeface="Microsoft YaHei"/>
              </a:rPr>
              <a:t>79.49%(31</a:t>
            </a:r>
            <a:r>
              <a:rPr lang="zh-CN" altLang="en-US" sz="1400" kern="0" spc="-20" dirty="0" smtClean="0">
                <a:solidFill>
                  <a:srgbClr val="001965">
                    <a:alpha val="100000"/>
                  </a:srgbClr>
                </a:solidFill>
                <a:latin typeface="微软雅黑" panose="020B0503020204020204" pitchFamily="34" charset="-122"/>
                <a:ea typeface="微软雅黑" panose="020B0503020204020204" pitchFamily="34" charset="-122"/>
                <a:cs typeface="Microsoft YaHei"/>
              </a:rPr>
              <a:t>例</a:t>
            </a:r>
            <a:r>
              <a:rPr lang="en-US" altLang="zh-CN" sz="1400" kern="0" spc="-20" dirty="0" smtClean="0">
                <a:solidFill>
                  <a:srgbClr val="001965">
                    <a:alpha val="100000"/>
                  </a:srgbClr>
                </a:solidFill>
                <a:latin typeface="微软雅黑" panose="020B0503020204020204" pitchFamily="34" charset="-122"/>
                <a:ea typeface="微软雅黑" panose="020B0503020204020204" pitchFamily="34" charset="-122"/>
                <a:cs typeface="Microsoft YaHei"/>
              </a:rPr>
              <a:t>/39</a:t>
            </a:r>
            <a:r>
              <a:rPr lang="zh-CN" altLang="en-US" sz="1400" kern="0" spc="-20" dirty="0" smtClean="0">
                <a:solidFill>
                  <a:srgbClr val="001965">
                    <a:alpha val="100000"/>
                  </a:srgbClr>
                </a:solidFill>
                <a:latin typeface="微软雅黑" panose="020B0503020204020204" pitchFamily="34" charset="-122"/>
                <a:ea typeface="微软雅黑" panose="020B0503020204020204" pitchFamily="34" charset="-122"/>
                <a:cs typeface="Microsoft YaHei"/>
              </a:rPr>
              <a:t>例</a:t>
            </a:r>
            <a:r>
              <a:rPr lang="en-US" altLang="zh-CN" sz="1400" kern="0" spc="-20" dirty="0" smtClean="0">
                <a:solidFill>
                  <a:srgbClr val="001965">
                    <a:alpha val="100000"/>
                  </a:srgbClr>
                </a:solidFill>
                <a:latin typeface="微软雅黑" panose="020B0503020204020204" pitchFamily="34" charset="-122"/>
                <a:ea typeface="微软雅黑" panose="020B0503020204020204" pitchFamily="34" charset="-122"/>
                <a:cs typeface="Microsoft YaHei"/>
              </a:rPr>
              <a:t>)</a:t>
            </a:r>
            <a:r>
              <a:rPr lang="zh-CN" altLang="en-US" sz="1400" kern="0" spc="-20" dirty="0" smtClean="0">
                <a:solidFill>
                  <a:srgbClr val="001965">
                    <a:alpha val="100000"/>
                  </a:srgbClr>
                </a:solidFill>
                <a:latin typeface="微软雅黑" panose="020B0503020204020204" pitchFamily="34" charset="-122"/>
                <a:ea typeface="微软雅黑" panose="020B0503020204020204" pitchFamily="34" charset="-122"/>
                <a:cs typeface="Microsoft YaHei"/>
              </a:rPr>
              <a:t>和</a:t>
            </a:r>
            <a:r>
              <a:rPr lang="en-US" altLang="zh-CN" sz="1400" kern="0" spc="-20" dirty="0" smtClean="0">
                <a:solidFill>
                  <a:srgbClr val="001965">
                    <a:alpha val="100000"/>
                  </a:srgbClr>
                </a:solidFill>
                <a:latin typeface="微软雅黑" panose="020B0503020204020204" pitchFamily="34" charset="-122"/>
                <a:ea typeface="微软雅黑" panose="020B0503020204020204" pitchFamily="34" charset="-122"/>
                <a:cs typeface="Microsoft YaHei"/>
              </a:rPr>
              <a:t>97.37</a:t>
            </a:r>
            <a:r>
              <a:rPr lang="en-US" altLang="zh-CN" sz="1400" kern="0" spc="-20" dirty="0">
                <a:solidFill>
                  <a:srgbClr val="001965">
                    <a:alpha val="100000"/>
                  </a:srgbClr>
                </a:solidFill>
                <a:latin typeface="微软雅黑" panose="020B0503020204020204" pitchFamily="34" charset="-122"/>
                <a:ea typeface="微软雅黑" panose="020B0503020204020204" pitchFamily="34" charset="-122"/>
                <a:cs typeface="Microsoft YaHei"/>
              </a:rPr>
              <a:t>% </a:t>
            </a:r>
            <a:r>
              <a:rPr lang="en-US" altLang="zh-CN" sz="1400" kern="0" spc="-20" dirty="0" smtClean="0">
                <a:solidFill>
                  <a:srgbClr val="001965">
                    <a:alpha val="100000"/>
                  </a:srgbClr>
                </a:solidFill>
                <a:latin typeface="微软雅黑" panose="020B0503020204020204" pitchFamily="34" charset="-122"/>
                <a:ea typeface="微软雅黑" panose="020B0503020204020204" pitchFamily="34" charset="-122"/>
                <a:cs typeface="Microsoft YaHei"/>
              </a:rPr>
              <a:t>(37</a:t>
            </a:r>
            <a:r>
              <a:rPr lang="zh-CN" altLang="en-US" sz="1400" kern="0" spc="-20" dirty="0" smtClean="0">
                <a:solidFill>
                  <a:srgbClr val="001965">
                    <a:alpha val="100000"/>
                  </a:srgbClr>
                </a:solidFill>
                <a:latin typeface="微软雅黑" panose="020B0503020204020204" pitchFamily="34" charset="-122"/>
                <a:ea typeface="微软雅黑" panose="020B0503020204020204" pitchFamily="34" charset="-122"/>
                <a:cs typeface="Microsoft YaHei"/>
              </a:rPr>
              <a:t>例</a:t>
            </a:r>
            <a:r>
              <a:rPr lang="en-US" altLang="zh-CN" sz="1400" kern="0" spc="-20" dirty="0" smtClean="0">
                <a:solidFill>
                  <a:srgbClr val="001965">
                    <a:alpha val="100000"/>
                  </a:srgbClr>
                </a:solidFill>
                <a:latin typeface="微软雅黑" panose="020B0503020204020204" pitchFamily="34" charset="-122"/>
                <a:ea typeface="微软雅黑" panose="020B0503020204020204" pitchFamily="34" charset="-122"/>
                <a:cs typeface="Microsoft YaHei"/>
              </a:rPr>
              <a:t>/38</a:t>
            </a:r>
            <a:r>
              <a:rPr lang="zh-CN" altLang="en-US" sz="1400" kern="0" spc="-20" dirty="0" smtClean="0">
                <a:solidFill>
                  <a:srgbClr val="001965">
                    <a:alpha val="100000"/>
                  </a:srgbClr>
                </a:solidFill>
                <a:latin typeface="微软雅黑" panose="020B0503020204020204" pitchFamily="34" charset="-122"/>
                <a:ea typeface="微软雅黑" panose="020B0503020204020204" pitchFamily="34" charset="-122"/>
                <a:cs typeface="Microsoft YaHei"/>
              </a:rPr>
              <a:t>例</a:t>
            </a:r>
            <a:r>
              <a:rPr lang="en-US" altLang="zh-CN" sz="1400" kern="0" spc="-20" dirty="0">
                <a:solidFill>
                  <a:srgbClr val="001965">
                    <a:alpha val="100000"/>
                  </a:srgbClr>
                </a:solidFill>
                <a:latin typeface="微软雅黑" panose="020B0503020204020204" pitchFamily="34" charset="-122"/>
                <a:ea typeface="微软雅黑" panose="020B0503020204020204" pitchFamily="34" charset="-122"/>
                <a:cs typeface="Microsoft YaHei"/>
              </a:rPr>
              <a:t>) </a:t>
            </a:r>
            <a:r>
              <a:rPr lang="zh-CN" altLang="en-US" sz="1400" kern="0" spc="-20" dirty="0" smtClean="0">
                <a:solidFill>
                  <a:srgbClr val="001965">
                    <a:alpha val="100000"/>
                  </a:srgbClr>
                </a:solidFill>
                <a:latin typeface="微软雅黑" panose="020B0503020204020204" pitchFamily="34" charset="-122"/>
                <a:ea typeface="微软雅黑" panose="020B0503020204020204" pitchFamily="34" charset="-122"/>
                <a:cs typeface="Microsoft YaHei"/>
              </a:rPr>
              <a:t>，差异具有</a:t>
            </a:r>
            <a:r>
              <a:rPr lang="zh-CN" altLang="en-US" sz="1400" kern="0" spc="-20" dirty="0">
                <a:solidFill>
                  <a:srgbClr val="001965">
                    <a:alpha val="100000"/>
                  </a:srgbClr>
                </a:solidFill>
                <a:latin typeface="微软雅黑" panose="020B0503020204020204" pitchFamily="34" charset="-122"/>
                <a:ea typeface="微软雅黑" panose="020B0503020204020204" pitchFamily="34" charset="-122"/>
                <a:cs typeface="Microsoft YaHei"/>
              </a:rPr>
              <a:t>统计学意义</a:t>
            </a:r>
            <a:r>
              <a:rPr lang="en-US" altLang="zh-CN" sz="1400" kern="0" spc="-20" dirty="0">
                <a:solidFill>
                  <a:srgbClr val="001965">
                    <a:alpha val="100000"/>
                  </a:srgbClr>
                </a:solidFill>
                <a:latin typeface="微软雅黑" panose="020B0503020204020204" pitchFamily="34" charset="-122"/>
                <a:ea typeface="微软雅黑" panose="020B0503020204020204" pitchFamily="34" charset="-122"/>
                <a:cs typeface="Microsoft YaHei"/>
              </a:rPr>
              <a:t>( </a:t>
            </a:r>
            <a:r>
              <a:rPr lang="en-US" altLang="zh-CN" sz="1400" kern="0" spc="-20" dirty="0" smtClean="0">
                <a:solidFill>
                  <a:srgbClr val="001965">
                    <a:alpha val="100000"/>
                  </a:srgbClr>
                </a:solidFill>
                <a:latin typeface="微软雅黑" panose="020B0503020204020204" pitchFamily="34" charset="-122"/>
                <a:ea typeface="微软雅黑" panose="020B0503020204020204" pitchFamily="34" charset="-122"/>
                <a:cs typeface="Microsoft YaHei"/>
              </a:rPr>
              <a:t>P</a:t>
            </a:r>
            <a:r>
              <a:rPr lang="zh-CN" altLang="en-US" sz="1400" kern="0" spc="-20" dirty="0" smtClean="0">
                <a:solidFill>
                  <a:srgbClr val="001965">
                    <a:alpha val="100000"/>
                  </a:srgbClr>
                </a:solidFill>
                <a:latin typeface="微软雅黑" panose="020B0503020204020204" pitchFamily="34" charset="-122"/>
                <a:ea typeface="微软雅黑" panose="020B0503020204020204" pitchFamily="34" charset="-122"/>
                <a:cs typeface="Microsoft YaHei"/>
              </a:rPr>
              <a:t>＜</a:t>
            </a:r>
            <a:r>
              <a:rPr lang="en-US" altLang="zh-CN" sz="1400" kern="0" spc="-20" dirty="0" smtClean="0">
                <a:solidFill>
                  <a:srgbClr val="001965">
                    <a:alpha val="100000"/>
                  </a:srgbClr>
                </a:solidFill>
                <a:latin typeface="微软雅黑" panose="020B0503020204020204" pitchFamily="34" charset="-122"/>
                <a:ea typeface="微软雅黑" panose="020B0503020204020204" pitchFamily="34" charset="-122"/>
                <a:cs typeface="Microsoft YaHei"/>
              </a:rPr>
              <a:t>0</a:t>
            </a:r>
            <a:r>
              <a:rPr lang="en-US" altLang="zh-CN" sz="1400" kern="0" spc="-20" dirty="0">
                <a:solidFill>
                  <a:srgbClr val="001965">
                    <a:alpha val="100000"/>
                  </a:srgbClr>
                </a:solidFill>
                <a:latin typeface="微软雅黑" panose="020B0503020204020204" pitchFamily="34" charset="-122"/>
                <a:ea typeface="微软雅黑" panose="020B0503020204020204" pitchFamily="34" charset="-122"/>
                <a:cs typeface="Microsoft YaHei"/>
              </a:rPr>
              <a:t>. 05) </a:t>
            </a:r>
            <a:endParaRPr lang="zh-CN" altLang="zh-CN" sz="1400" dirty="0">
              <a:latin typeface="微软雅黑" panose="020B0503020204020204" pitchFamily="34" charset="-122"/>
              <a:ea typeface="微软雅黑" panose="020B0503020204020204" pitchFamily="34" charset="-122"/>
              <a:cs typeface="Arial"/>
            </a:endParaRPr>
          </a:p>
        </p:txBody>
      </p:sp>
      <p:sp>
        <p:nvSpPr>
          <p:cNvPr id="3" name="矩形 2"/>
          <p:cNvSpPr/>
          <p:nvPr/>
        </p:nvSpPr>
        <p:spPr>
          <a:xfrm>
            <a:off x="6651377" y="5326034"/>
            <a:ext cx="4486523" cy="932563"/>
          </a:xfrm>
          <a:prstGeom prst="rect">
            <a:avLst/>
          </a:prstGeom>
          <a:noFill/>
          <a:ln w="0" cap="flat">
            <a:noFill/>
            <a:prstDash val="solid"/>
            <a:miter lim="0"/>
          </a:ln>
        </p:spPr>
        <p:txBody>
          <a:bodyPr vert="horz" wrap="square" lIns="0" tIns="0" rIns="0" bIns="0"/>
          <a:lstStyle/>
          <a:p>
            <a:pPr algn="just">
              <a:lnSpc>
                <a:spcPct val="130000"/>
              </a:lnSpc>
            </a:pPr>
            <a:r>
              <a:rPr lang="zh-CN" altLang="en-US" sz="1400" kern="0" spc="-20" dirty="0">
                <a:solidFill>
                  <a:srgbClr val="001965">
                    <a:alpha val="100000"/>
                  </a:srgbClr>
                </a:solidFill>
                <a:latin typeface="微软雅黑" panose="020B0503020204020204" pitchFamily="34" charset="-122"/>
                <a:ea typeface="微软雅黑" panose="020B0503020204020204" pitchFamily="34" charset="-122"/>
                <a:cs typeface="Microsoft YaHei"/>
              </a:rPr>
              <a:t>头痛指标的改善最早出现在用药</a:t>
            </a:r>
            <a:r>
              <a:rPr lang="zh-CN" altLang="en-US" sz="1400" kern="0" spc="-20" dirty="0" smtClean="0">
                <a:solidFill>
                  <a:srgbClr val="001965">
                    <a:alpha val="100000"/>
                  </a:srgbClr>
                </a:solidFill>
                <a:latin typeface="微软雅黑" panose="020B0503020204020204" pitchFamily="34" charset="-122"/>
                <a:ea typeface="微软雅黑" panose="020B0503020204020204" pitchFamily="34" charset="-122"/>
                <a:cs typeface="Microsoft YaHei"/>
              </a:rPr>
              <a:t>的</a:t>
            </a:r>
            <a:r>
              <a:rPr lang="en-US" altLang="zh-CN" sz="1400" kern="0" spc="-20" dirty="0" smtClean="0">
                <a:solidFill>
                  <a:srgbClr val="001965">
                    <a:alpha val="100000"/>
                  </a:srgbClr>
                </a:solidFill>
                <a:latin typeface="微软雅黑" panose="020B0503020204020204" pitchFamily="34" charset="-122"/>
                <a:ea typeface="微软雅黑" panose="020B0503020204020204" pitchFamily="34" charset="-122"/>
                <a:cs typeface="Microsoft YaHei"/>
              </a:rPr>
              <a:t>7~28d(P&lt;0.01)</a:t>
            </a:r>
            <a:r>
              <a:rPr lang="zh-CN" altLang="en-US" sz="1400" kern="0" spc="-20" dirty="0" smtClean="0">
                <a:solidFill>
                  <a:srgbClr val="001965">
                    <a:alpha val="100000"/>
                  </a:srgbClr>
                </a:solidFill>
                <a:latin typeface="微软雅黑" panose="020B0503020204020204" pitchFamily="34" charset="-122"/>
                <a:ea typeface="微软雅黑" panose="020B0503020204020204" pitchFamily="34" charset="-122"/>
                <a:cs typeface="Microsoft YaHei"/>
              </a:rPr>
              <a:t>，前</a:t>
            </a:r>
            <a:r>
              <a:rPr lang="en-US" altLang="zh-CN" sz="1400" kern="0" spc="-20" dirty="0" smtClean="0">
                <a:solidFill>
                  <a:srgbClr val="001965">
                    <a:alpha val="100000"/>
                  </a:srgbClr>
                </a:solidFill>
                <a:latin typeface="微软雅黑" panose="020B0503020204020204" pitchFamily="34" charset="-122"/>
                <a:ea typeface="微软雅黑" panose="020B0503020204020204" pitchFamily="34" charset="-122"/>
                <a:cs typeface="Microsoft YaHei"/>
              </a:rPr>
              <a:t>28 d</a:t>
            </a:r>
            <a:r>
              <a:rPr lang="zh-CN" altLang="en-US" sz="1400" kern="0" spc="-20" dirty="0" smtClean="0">
                <a:solidFill>
                  <a:srgbClr val="001965">
                    <a:alpha val="100000"/>
                  </a:srgbClr>
                </a:solidFill>
                <a:latin typeface="微软雅黑" panose="020B0503020204020204" pitchFamily="34" charset="-122"/>
                <a:ea typeface="微软雅黑" panose="020B0503020204020204" pitchFamily="34" charset="-122"/>
                <a:cs typeface="Microsoft YaHei"/>
              </a:rPr>
              <a:t>治疗</a:t>
            </a:r>
            <a:r>
              <a:rPr lang="zh-CN" altLang="en-US" sz="1400" kern="0" spc="-20" dirty="0">
                <a:solidFill>
                  <a:srgbClr val="001965">
                    <a:alpha val="100000"/>
                  </a:srgbClr>
                </a:solidFill>
                <a:latin typeface="微软雅黑" panose="020B0503020204020204" pitchFamily="34" charset="-122"/>
                <a:ea typeface="微软雅黑" panose="020B0503020204020204" pitchFamily="34" charset="-122"/>
                <a:cs typeface="Microsoft YaHei"/>
              </a:rPr>
              <a:t>的改善率</a:t>
            </a:r>
            <a:r>
              <a:rPr lang="zh-CN" altLang="en-US" sz="1400" kern="0" spc="-20" dirty="0" smtClean="0">
                <a:solidFill>
                  <a:srgbClr val="001965">
                    <a:alpha val="100000"/>
                  </a:srgbClr>
                </a:solidFill>
                <a:latin typeface="微软雅黑" panose="020B0503020204020204" pitchFamily="34" charset="-122"/>
                <a:ea typeface="微软雅黑" panose="020B0503020204020204" pitchFamily="34" charset="-122"/>
                <a:cs typeface="Microsoft YaHei"/>
              </a:rPr>
              <a:t>为</a:t>
            </a:r>
            <a:r>
              <a:rPr lang="en-US" altLang="zh-CN" sz="1400" kern="0" spc="-20" dirty="0" smtClean="0">
                <a:solidFill>
                  <a:srgbClr val="001965">
                    <a:alpha val="100000"/>
                  </a:srgbClr>
                </a:solidFill>
                <a:latin typeface="微软雅黑" panose="020B0503020204020204" pitchFamily="34" charset="-122"/>
                <a:ea typeface="微软雅黑" panose="020B0503020204020204" pitchFamily="34" charset="-122"/>
                <a:cs typeface="Microsoft YaHei"/>
              </a:rPr>
              <a:t>48.9%±33.6%</a:t>
            </a:r>
            <a:r>
              <a:rPr lang="zh-CN" altLang="en-US" sz="1400" kern="0" spc="-20" dirty="0" smtClean="0">
                <a:solidFill>
                  <a:srgbClr val="001965">
                    <a:alpha val="100000"/>
                  </a:srgbClr>
                </a:solidFill>
                <a:latin typeface="微软雅黑" panose="020B0503020204020204" pitchFamily="34" charset="-122"/>
                <a:ea typeface="微软雅黑" panose="020B0503020204020204" pitchFamily="34" charset="-122"/>
                <a:cs typeface="Microsoft YaHei"/>
              </a:rPr>
              <a:t>，</a:t>
            </a:r>
            <a:r>
              <a:rPr lang="en-US" altLang="zh-CN" sz="1400" kern="0" spc="-20" dirty="0" smtClean="0">
                <a:solidFill>
                  <a:srgbClr val="001965">
                    <a:alpha val="100000"/>
                  </a:srgbClr>
                </a:solidFill>
                <a:latin typeface="微软雅黑" panose="020B0503020204020204" pitchFamily="34" charset="-122"/>
                <a:ea typeface="微软雅黑" panose="020B0503020204020204" pitchFamily="34" charset="-122"/>
                <a:cs typeface="Microsoft YaHei"/>
              </a:rPr>
              <a:t>28d</a:t>
            </a:r>
            <a:r>
              <a:rPr lang="zh-CN" altLang="en-US" sz="1400" kern="0" spc="-20" dirty="0">
                <a:solidFill>
                  <a:srgbClr val="001965">
                    <a:alpha val="100000"/>
                  </a:srgbClr>
                </a:solidFill>
                <a:latin typeface="微软雅黑" panose="020B0503020204020204" pitchFamily="34" charset="-122"/>
                <a:ea typeface="微软雅黑" panose="020B0503020204020204" pitchFamily="34" charset="-122"/>
                <a:cs typeface="Microsoft YaHei"/>
              </a:rPr>
              <a:t>后提高</a:t>
            </a:r>
            <a:r>
              <a:rPr lang="zh-CN" altLang="en-US" sz="1400" kern="0" spc="-20" dirty="0" smtClean="0">
                <a:solidFill>
                  <a:srgbClr val="001965">
                    <a:alpha val="100000"/>
                  </a:srgbClr>
                </a:solidFill>
                <a:latin typeface="微软雅黑" panose="020B0503020204020204" pitchFamily="34" charset="-122"/>
                <a:ea typeface="微软雅黑" panose="020B0503020204020204" pitchFamily="34" charset="-122"/>
                <a:cs typeface="Microsoft YaHei"/>
              </a:rPr>
              <a:t>为</a:t>
            </a:r>
            <a:r>
              <a:rPr lang="en-US" altLang="zh-CN" sz="1400" kern="0" spc="-20" dirty="0" smtClean="0">
                <a:solidFill>
                  <a:srgbClr val="001965">
                    <a:alpha val="100000"/>
                  </a:srgbClr>
                </a:solidFill>
                <a:latin typeface="微软雅黑" panose="020B0503020204020204" pitchFamily="34" charset="-122"/>
                <a:ea typeface="微软雅黑" panose="020B0503020204020204" pitchFamily="34" charset="-122"/>
                <a:cs typeface="Microsoft YaHei"/>
              </a:rPr>
              <a:t>65.3%± 35.6</a:t>
            </a:r>
            <a:r>
              <a:rPr lang="en-US" altLang="zh-CN" sz="1400" kern="0" spc="-20" dirty="0">
                <a:solidFill>
                  <a:srgbClr val="001965">
                    <a:alpha val="100000"/>
                  </a:srgbClr>
                </a:solidFill>
                <a:latin typeface="微软雅黑" panose="020B0503020204020204" pitchFamily="34" charset="-122"/>
                <a:ea typeface="微软雅黑" panose="020B0503020204020204" pitchFamily="34" charset="-122"/>
                <a:cs typeface="Microsoft YaHei"/>
              </a:rPr>
              <a:t>%</a:t>
            </a:r>
            <a:endParaRPr lang="zh-CN" altLang="en-US" sz="1400" kern="0" spc="-20" dirty="0">
              <a:solidFill>
                <a:srgbClr val="001965">
                  <a:alpha val="100000"/>
                </a:srgbClr>
              </a:solidFill>
              <a:latin typeface="微软雅黑" panose="020B0503020204020204" pitchFamily="34" charset="-122"/>
              <a:ea typeface="微软雅黑" panose="020B0503020204020204" pitchFamily="34" charset="-122"/>
              <a:cs typeface="Microsoft YaHei"/>
            </a:endParaRPr>
          </a:p>
        </p:txBody>
      </p:sp>
      <p:sp>
        <p:nvSpPr>
          <p:cNvPr id="5" name="矩形 4"/>
          <p:cNvSpPr/>
          <p:nvPr/>
        </p:nvSpPr>
        <p:spPr>
          <a:xfrm>
            <a:off x="3279" y="6444663"/>
            <a:ext cx="5857694" cy="400110"/>
          </a:xfrm>
          <a:prstGeom prst="rect">
            <a:avLst/>
          </a:prstGeom>
        </p:spPr>
        <p:txBody>
          <a:bodyPr wrap="none">
            <a:spAutoFit/>
          </a:bodyPr>
          <a:lstStyle/>
          <a:p>
            <a:r>
              <a:rPr lang="en-US" altLang="zh-CN" sz="1000" i="1" dirty="0" smtClean="0">
                <a:latin typeface="微软雅黑" panose="020B0503020204020204" pitchFamily="34" charset="-122"/>
                <a:ea typeface="微软雅黑" panose="020B0503020204020204" pitchFamily="34" charset="-122"/>
              </a:rPr>
              <a:t>1.</a:t>
            </a:r>
            <a:r>
              <a:rPr lang="zh-CN" altLang="en-US" sz="1000" i="1" dirty="0">
                <a:latin typeface="微软雅黑" panose="020B0503020204020204" pitchFamily="34" charset="-122"/>
                <a:ea typeface="微软雅黑" panose="020B0503020204020204" pitchFamily="34" charset="-122"/>
              </a:rPr>
              <a:t>章建</a:t>
            </a:r>
            <a:r>
              <a:rPr lang="zh-CN" altLang="en-US" sz="1000" i="1" dirty="0" smtClean="0">
                <a:latin typeface="微软雅黑" panose="020B0503020204020204" pitchFamily="34" charset="-122"/>
                <a:ea typeface="微软雅黑" panose="020B0503020204020204" pitchFamily="34" charset="-122"/>
              </a:rPr>
              <a:t>新</a:t>
            </a:r>
            <a:r>
              <a:rPr lang="en-US" altLang="zh-CN" sz="1000" i="1" dirty="0" smtClean="0">
                <a:latin typeface="微软雅黑" panose="020B0503020204020204" pitchFamily="34" charset="-122"/>
                <a:ea typeface="微软雅黑" panose="020B0503020204020204" pitchFamily="34" charset="-122"/>
              </a:rPr>
              <a:t>,</a:t>
            </a:r>
            <a:r>
              <a:rPr lang="zh-CN" altLang="en-US" sz="1000" i="1" dirty="0" smtClean="0">
                <a:latin typeface="微软雅黑" panose="020B0503020204020204" pitchFamily="34" charset="-122"/>
                <a:ea typeface="微软雅黑" panose="020B0503020204020204" pitchFamily="34" charset="-122"/>
              </a:rPr>
              <a:t>等</a:t>
            </a:r>
            <a:r>
              <a:rPr lang="en-US" altLang="zh-CN" sz="1000" i="1" dirty="0" smtClean="0">
                <a:latin typeface="微软雅黑" panose="020B0503020204020204" pitchFamily="34" charset="-122"/>
                <a:ea typeface="微软雅黑" panose="020B0503020204020204" pitchFamily="34" charset="-122"/>
              </a:rPr>
              <a:t>.</a:t>
            </a:r>
            <a:r>
              <a:rPr lang="zh-CN" altLang="en-US" sz="1000" i="1" dirty="0">
                <a:latin typeface="微软雅黑" panose="020B0503020204020204" pitchFamily="34" charset="-122"/>
                <a:ea typeface="微软雅黑" panose="020B0503020204020204" pitchFamily="34" charset="-122"/>
              </a:rPr>
              <a:t>替扎尼定治疗椎间盘源性腰痛患者的临床</a:t>
            </a:r>
            <a:r>
              <a:rPr lang="zh-CN" altLang="en-US" sz="1000" i="1" dirty="0" smtClean="0">
                <a:latin typeface="微软雅黑" panose="020B0503020204020204" pitchFamily="34" charset="-122"/>
                <a:ea typeface="微软雅黑" panose="020B0503020204020204" pitchFamily="34" charset="-122"/>
              </a:rPr>
              <a:t>研究</a:t>
            </a:r>
            <a:r>
              <a:rPr lang="en-US" altLang="zh-CN" sz="1000" i="1" dirty="0" smtClean="0">
                <a:latin typeface="微软雅黑" panose="020B0503020204020204" pitchFamily="34" charset="-122"/>
                <a:ea typeface="微软雅黑" panose="020B0503020204020204" pitchFamily="34" charset="-122"/>
              </a:rPr>
              <a:t>.</a:t>
            </a:r>
            <a:r>
              <a:rPr lang="zh-CN" altLang="en-US" sz="1000" i="1" dirty="0" smtClean="0">
                <a:latin typeface="微软雅黑" panose="020B0503020204020204" pitchFamily="34" charset="-122"/>
                <a:ea typeface="微软雅黑" panose="020B0503020204020204" pitchFamily="34" charset="-122"/>
              </a:rPr>
              <a:t>中国临床药理学杂志</a:t>
            </a:r>
            <a:r>
              <a:rPr lang="en-US" altLang="zh-CN" sz="1000" i="1" dirty="0" smtClean="0">
                <a:latin typeface="微软雅黑" panose="020B0503020204020204" pitchFamily="34" charset="-122"/>
                <a:ea typeface="微软雅黑" panose="020B0503020204020204" pitchFamily="34" charset="-122"/>
              </a:rPr>
              <a:t>.2021;37(8):970-973.</a:t>
            </a:r>
          </a:p>
          <a:p>
            <a:r>
              <a:rPr lang="en-US" altLang="zh-CN" sz="1000" i="1" dirty="0" smtClean="0">
                <a:latin typeface="微软雅黑" panose="020B0503020204020204" pitchFamily="34" charset="-122"/>
                <a:ea typeface="微软雅黑" panose="020B0503020204020204" pitchFamily="34" charset="-122"/>
              </a:rPr>
              <a:t>2.</a:t>
            </a:r>
            <a:r>
              <a:rPr lang="zh-CN" altLang="en-US" sz="1000" i="1" dirty="0" smtClean="0">
                <a:latin typeface="微软雅黑" panose="020B0503020204020204" pitchFamily="34" charset="-122"/>
                <a:ea typeface="微软雅黑" panose="020B0503020204020204" pitchFamily="34" charset="-122"/>
              </a:rPr>
              <a:t>陈文明</a:t>
            </a:r>
            <a:r>
              <a:rPr lang="en-US" altLang="zh-CN" sz="1000" i="1" dirty="0" smtClean="0">
                <a:latin typeface="微软雅黑" panose="020B0503020204020204" pitchFamily="34" charset="-122"/>
                <a:ea typeface="微软雅黑" panose="020B0503020204020204" pitchFamily="34" charset="-122"/>
              </a:rPr>
              <a:t>.</a:t>
            </a:r>
            <a:r>
              <a:rPr lang="zh-CN" altLang="en-US" sz="1000" i="1" dirty="0">
                <a:latin typeface="微软雅黑" panose="020B0503020204020204" pitchFamily="34" charset="-122"/>
                <a:ea typeface="微软雅黑" panose="020B0503020204020204" pitchFamily="34" charset="-122"/>
              </a:rPr>
              <a:t>盐酸替扎尼定治疗慢性肌紧张性头痛的疗效</a:t>
            </a:r>
            <a:r>
              <a:rPr lang="zh-CN" altLang="en-US" sz="1000" i="1" dirty="0" smtClean="0">
                <a:latin typeface="微软雅黑" panose="020B0503020204020204" pitchFamily="34" charset="-122"/>
                <a:ea typeface="微软雅黑" panose="020B0503020204020204" pitchFamily="34" charset="-122"/>
              </a:rPr>
              <a:t>观察</a:t>
            </a:r>
            <a:r>
              <a:rPr lang="en-US" altLang="zh-CN" sz="1000" i="1" dirty="0" smtClean="0">
                <a:latin typeface="微软雅黑" panose="020B0503020204020204" pitchFamily="34" charset="-122"/>
                <a:ea typeface="微软雅黑" panose="020B0503020204020204" pitchFamily="34" charset="-122"/>
              </a:rPr>
              <a:t>.</a:t>
            </a:r>
            <a:r>
              <a:rPr lang="zh-CN" altLang="en-US" sz="1000" i="1" dirty="0" smtClean="0">
                <a:latin typeface="微软雅黑" panose="020B0503020204020204" pitchFamily="34" charset="-122"/>
                <a:ea typeface="微软雅黑" panose="020B0503020204020204" pitchFamily="34" charset="-122"/>
              </a:rPr>
              <a:t>华西药学杂志</a:t>
            </a:r>
            <a:r>
              <a:rPr lang="en-US" altLang="zh-CN" sz="1000" i="1" dirty="0">
                <a:latin typeface="微软雅黑" panose="020B0503020204020204" pitchFamily="34" charset="-122"/>
                <a:ea typeface="微软雅黑" panose="020B0503020204020204" pitchFamily="34" charset="-122"/>
              </a:rPr>
              <a:t>.</a:t>
            </a:r>
            <a:r>
              <a:rPr lang="en-US" altLang="zh-CN" sz="1000" i="1" dirty="0" smtClean="0">
                <a:latin typeface="微软雅黑" panose="020B0503020204020204" pitchFamily="34" charset="-122"/>
                <a:ea typeface="微软雅黑" panose="020B0503020204020204" pitchFamily="34" charset="-122"/>
              </a:rPr>
              <a:t>2006;21</a:t>
            </a:r>
            <a:r>
              <a:rPr lang="en-US" altLang="zh-CN" sz="1000" i="1" dirty="0">
                <a:latin typeface="微软雅黑" panose="020B0503020204020204" pitchFamily="34" charset="-122"/>
                <a:ea typeface="微软雅黑" panose="020B0503020204020204" pitchFamily="34" charset="-122"/>
              </a:rPr>
              <a:t>( 4): </a:t>
            </a:r>
            <a:r>
              <a:rPr lang="en-US" altLang="zh-CN" sz="1000" i="1" dirty="0" smtClean="0">
                <a:latin typeface="微软雅黑" panose="020B0503020204020204" pitchFamily="34" charset="-122"/>
                <a:ea typeface="微软雅黑" panose="020B0503020204020204" pitchFamily="34" charset="-122"/>
              </a:rPr>
              <a:t>406.</a:t>
            </a:r>
            <a:endParaRPr lang="zh-CN" altLang="en-US" sz="1000" i="1" dirty="0">
              <a:latin typeface="微软雅黑" panose="020B0503020204020204" pitchFamily="34" charset="-122"/>
              <a:ea typeface="微软雅黑" panose="020B0503020204020204" pitchFamily="34" charset="-122"/>
            </a:endParaRPr>
          </a:p>
        </p:txBody>
      </p:sp>
      <p:grpSp>
        <p:nvGrpSpPr>
          <p:cNvPr id="22" name="group 24"/>
          <p:cNvGrpSpPr/>
          <p:nvPr/>
        </p:nvGrpSpPr>
        <p:grpSpPr>
          <a:xfrm rot="21600000">
            <a:off x="7470166" y="923037"/>
            <a:ext cx="2926378" cy="832348"/>
            <a:chOff x="0" y="0"/>
            <a:chExt cx="2894075" cy="633330"/>
          </a:xfrm>
        </p:grpSpPr>
        <p:pic>
          <p:nvPicPr>
            <p:cNvPr id="23" name="picture 140"/>
            <p:cNvPicPr>
              <a:picLocks noChangeAspect="1"/>
            </p:cNvPicPr>
            <p:nvPr/>
          </p:nvPicPr>
          <p:blipFill>
            <a:blip r:embed="rId6"/>
            <a:stretch>
              <a:fillRect/>
            </a:stretch>
          </p:blipFill>
          <p:spPr>
            <a:xfrm rot="21600000">
              <a:off x="0" y="0"/>
              <a:ext cx="2894075" cy="627212"/>
            </a:xfrm>
            <a:prstGeom prst="rect">
              <a:avLst/>
            </a:prstGeom>
          </p:spPr>
        </p:pic>
        <p:sp>
          <p:nvSpPr>
            <p:cNvPr id="24" name="textbox 142"/>
            <p:cNvSpPr/>
            <p:nvPr/>
          </p:nvSpPr>
          <p:spPr>
            <a:xfrm>
              <a:off x="456879" y="41436"/>
              <a:ext cx="1993832" cy="591894"/>
            </a:xfrm>
            <a:prstGeom prst="rect">
              <a:avLst/>
            </a:prstGeom>
            <a:noFill/>
            <a:ln w="0" cap="flat">
              <a:noFill/>
              <a:prstDash val="solid"/>
              <a:miter lim="0"/>
            </a:ln>
          </p:spPr>
          <p:txBody>
            <a:bodyPr vert="horz" wrap="square" lIns="0" tIns="0" rIns="0" bIns="0"/>
            <a:lstStyle/>
            <a:p>
              <a:pPr algn="ctr" rtl="0" eaLnBrk="0">
                <a:tabLst/>
              </a:pPr>
              <a:endParaRPr sz="600" dirty="0">
                <a:latin typeface="Arial"/>
                <a:ea typeface="Arial"/>
                <a:cs typeface="Arial"/>
              </a:endParaRPr>
            </a:p>
            <a:p>
              <a:pPr algn="ctr" eaLnBrk="0">
                <a:lnSpc>
                  <a:spcPct val="96000"/>
                </a:lnSpc>
              </a:pPr>
              <a:r>
                <a:rPr lang="zh-CN" altLang="en-US" sz="1600" b="1" kern="0" spc="-10" dirty="0">
                  <a:solidFill>
                    <a:srgbClr val="FFFFFF">
                      <a:alpha val="100000"/>
                    </a:srgbClr>
                  </a:solidFill>
                  <a:latin typeface="Microsoft YaHei"/>
                  <a:ea typeface="Microsoft YaHei"/>
                  <a:cs typeface="Microsoft YaHei"/>
                </a:rPr>
                <a:t>慢性肌紧张性头痛的疗效观察</a:t>
              </a:r>
              <a:endParaRPr lang="zh-CN" altLang="en-US" sz="1600" dirty="0">
                <a:latin typeface="Microsoft YaHei"/>
                <a:ea typeface="Microsoft YaHei"/>
                <a:cs typeface="Microsoft YaHei"/>
              </a:endParaRPr>
            </a:p>
          </p:txBody>
        </p:sp>
      </p:grpSp>
      <p:pic>
        <p:nvPicPr>
          <p:cNvPr id="6" name="图片 5"/>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980352" y="3862670"/>
            <a:ext cx="4880621" cy="1227127"/>
          </a:xfrm>
          <a:prstGeom prst="rect">
            <a:avLst/>
          </a:prstGeom>
        </p:spPr>
      </p:pic>
      <p:pic>
        <p:nvPicPr>
          <p:cNvPr id="7" name="图片 6"/>
          <p:cNvPicPr>
            <a:picLocks noChangeAspect="1"/>
          </p:cNvPicPr>
          <p:nvPr/>
        </p:nvPicPr>
        <p:blipFill>
          <a:blip r:embed="rId8"/>
          <a:stretch>
            <a:fillRect/>
          </a:stretch>
        </p:blipFill>
        <p:spPr>
          <a:xfrm>
            <a:off x="7103319" y="3724925"/>
            <a:ext cx="3615180" cy="1227600"/>
          </a:xfrm>
          <a:prstGeom prst="rect">
            <a:avLst/>
          </a:prstGeom>
        </p:spPr>
      </p:pic>
    </p:spTree>
    <p:extLst>
      <p:ext uri="{BB962C8B-B14F-4D97-AF65-F5344CB8AC3E}">
        <p14:creationId xmlns:p14="http://schemas.microsoft.com/office/powerpoint/2010/main" val="4692515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2" name="图片 21"/>
          <p:cNvPicPr>
            <a:picLocks noChangeAspect="1"/>
          </p:cNvPicPr>
          <p:nvPr/>
        </p:nvPicPr>
        <p:blipFill>
          <a:blip r:embed="rId3"/>
          <a:stretch>
            <a:fillRect/>
          </a:stretch>
        </p:blipFill>
        <p:spPr>
          <a:xfrm>
            <a:off x="1542779" y="360987"/>
            <a:ext cx="7358847" cy="396000"/>
          </a:xfrm>
          <a:prstGeom prst="rect">
            <a:avLst/>
          </a:prstGeom>
        </p:spPr>
      </p:pic>
      <p:sp>
        <p:nvSpPr>
          <p:cNvPr id="4" name="矩形 3"/>
          <p:cNvSpPr/>
          <p:nvPr/>
        </p:nvSpPr>
        <p:spPr>
          <a:xfrm>
            <a:off x="1485406" y="339925"/>
            <a:ext cx="6096000" cy="461665"/>
          </a:xfrm>
          <a:prstGeom prst="rect">
            <a:avLst/>
          </a:prstGeom>
        </p:spPr>
        <p:txBody>
          <a:bodyPr>
            <a:spAutoFit/>
          </a:bodyPr>
          <a:lstStyle/>
          <a:p>
            <a:r>
              <a:rPr lang="en-US" altLang="zh-CN" sz="2400" b="1" dirty="0" smtClean="0">
                <a:solidFill>
                  <a:schemeClr val="bg1"/>
                </a:solidFill>
                <a:latin typeface="微软雅黑" panose="020B0503020204020204" pitchFamily="34" charset="-122"/>
                <a:ea typeface="微软雅黑" panose="020B0503020204020204" pitchFamily="34" charset="-122"/>
              </a:rPr>
              <a:t>(</a:t>
            </a:r>
            <a:r>
              <a:rPr lang="zh-CN" altLang="en-US" sz="2400" b="1" dirty="0" smtClean="0">
                <a:solidFill>
                  <a:schemeClr val="bg1"/>
                </a:solidFill>
                <a:latin typeface="微软雅黑" panose="020B0503020204020204" pitchFamily="34" charset="-122"/>
                <a:ea typeface="微软雅黑" panose="020B0503020204020204" pitchFamily="34" charset="-122"/>
              </a:rPr>
              <a:t>三</a:t>
            </a:r>
            <a:r>
              <a:rPr lang="en-US" altLang="zh-CN" sz="2400" b="1" dirty="0" smtClean="0">
                <a:solidFill>
                  <a:schemeClr val="bg1"/>
                </a:solidFill>
                <a:latin typeface="微软雅黑" panose="020B0503020204020204" pitchFamily="34" charset="-122"/>
                <a:ea typeface="微软雅黑" panose="020B0503020204020204" pitchFamily="34" charset="-122"/>
              </a:rPr>
              <a:t>) </a:t>
            </a:r>
            <a:r>
              <a:rPr lang="zh-CN" altLang="en-US" sz="2400" b="1" dirty="0" smtClean="0">
                <a:solidFill>
                  <a:schemeClr val="bg1"/>
                </a:solidFill>
                <a:latin typeface="微软雅黑" panose="020B0503020204020204" pitchFamily="34" charset="-122"/>
                <a:ea typeface="微软雅黑" panose="020B0503020204020204" pitchFamily="34" charset="-122"/>
              </a:rPr>
              <a:t>有效性    </a:t>
            </a:r>
            <a:r>
              <a:rPr lang="zh-CN" altLang="en-US" sz="2000" b="1" dirty="0" smtClean="0">
                <a:solidFill>
                  <a:schemeClr val="bg1"/>
                </a:solidFill>
                <a:latin typeface="微软雅黑" panose="020B0503020204020204" pitchFamily="34" charset="-122"/>
                <a:ea typeface="微软雅黑" panose="020B0503020204020204" pitchFamily="34" charset="-122"/>
              </a:rPr>
              <a:t>与参比制剂生物等效</a:t>
            </a:r>
            <a:endParaRPr lang="zh-CN" altLang="en-US" sz="2000" dirty="0">
              <a:solidFill>
                <a:schemeClr val="bg1"/>
              </a:solidFill>
            </a:endParaRPr>
          </a:p>
        </p:txBody>
      </p:sp>
      <p:pic>
        <p:nvPicPr>
          <p:cNvPr id="21" name="picture 146"/>
          <p:cNvPicPr>
            <a:picLocks noChangeAspect="1"/>
          </p:cNvPicPr>
          <p:nvPr/>
        </p:nvPicPr>
        <p:blipFill>
          <a:blip r:embed="rId4"/>
          <a:stretch>
            <a:fillRect/>
          </a:stretch>
        </p:blipFill>
        <p:spPr>
          <a:xfrm rot="21600000">
            <a:off x="6616473" y="1629410"/>
            <a:ext cx="4909827" cy="4299045"/>
          </a:xfrm>
          <a:prstGeom prst="rect">
            <a:avLst/>
          </a:prstGeom>
        </p:spPr>
      </p:pic>
      <p:pic>
        <p:nvPicPr>
          <p:cNvPr id="23" name="picture 148"/>
          <p:cNvPicPr>
            <a:picLocks noChangeAspect="1"/>
          </p:cNvPicPr>
          <p:nvPr/>
        </p:nvPicPr>
        <p:blipFill>
          <a:blip r:embed="rId5"/>
          <a:stretch>
            <a:fillRect/>
          </a:stretch>
        </p:blipFill>
        <p:spPr>
          <a:xfrm rot="21600000">
            <a:off x="751023" y="1608455"/>
            <a:ext cx="5110761" cy="4320000"/>
          </a:xfrm>
          <a:prstGeom prst="rect">
            <a:avLst/>
          </a:prstGeom>
        </p:spPr>
      </p:pic>
      <p:grpSp>
        <p:nvGrpSpPr>
          <p:cNvPr id="28" name="group 26"/>
          <p:cNvGrpSpPr/>
          <p:nvPr/>
        </p:nvGrpSpPr>
        <p:grpSpPr>
          <a:xfrm rot="21600000">
            <a:off x="1736852" y="1207728"/>
            <a:ext cx="3165348" cy="900523"/>
            <a:chOff x="0" y="-131349"/>
            <a:chExt cx="2918460" cy="759831"/>
          </a:xfrm>
        </p:grpSpPr>
        <p:pic>
          <p:nvPicPr>
            <p:cNvPr id="29" name="picture 154"/>
            <p:cNvPicPr>
              <a:picLocks noChangeAspect="1"/>
            </p:cNvPicPr>
            <p:nvPr/>
          </p:nvPicPr>
          <p:blipFill>
            <a:blip r:embed="rId6"/>
            <a:stretch>
              <a:fillRect/>
            </a:stretch>
          </p:blipFill>
          <p:spPr>
            <a:xfrm rot="21600000">
              <a:off x="0" y="0"/>
              <a:ext cx="2892551" cy="628482"/>
            </a:xfrm>
            <a:prstGeom prst="rect">
              <a:avLst/>
            </a:prstGeom>
          </p:spPr>
        </p:pic>
        <p:sp>
          <p:nvSpPr>
            <p:cNvPr id="30" name="textbox 156"/>
            <p:cNvSpPr/>
            <p:nvPr/>
          </p:nvSpPr>
          <p:spPr>
            <a:xfrm>
              <a:off x="0" y="-131349"/>
              <a:ext cx="2918460" cy="672465"/>
            </a:xfrm>
            <a:prstGeom prst="rect">
              <a:avLst/>
            </a:prstGeom>
            <a:noFill/>
            <a:ln w="0" cap="flat">
              <a:noFill/>
              <a:prstDash val="solid"/>
              <a:miter lim="0"/>
            </a:ln>
          </p:spPr>
          <p:txBody>
            <a:bodyPr vert="horz" wrap="square" lIns="0" tIns="0" rIns="0" bIns="0"/>
            <a:lstStyle/>
            <a:p>
              <a:pPr algn="l" rtl="0" eaLnBrk="0">
                <a:tabLst/>
              </a:pPr>
              <a:endParaRPr sz="1400" dirty="0">
                <a:latin typeface="Arial"/>
                <a:ea typeface="Arial"/>
                <a:cs typeface="Arial"/>
              </a:endParaRPr>
            </a:p>
            <a:p>
              <a:pPr algn="ctr" rtl="0" eaLnBrk="0">
                <a:tabLst/>
              </a:pPr>
              <a:r>
                <a:rPr lang="zh-CN" altLang="en-US" sz="1600" b="1" kern="0" spc="-10" dirty="0" smtClean="0">
                  <a:solidFill>
                    <a:srgbClr val="FFFFFF">
                      <a:alpha val="100000"/>
                    </a:srgbClr>
                  </a:solidFill>
                  <a:latin typeface="Microsoft YaHei"/>
                  <a:ea typeface="Microsoft YaHei"/>
                  <a:cs typeface="Microsoft YaHei"/>
                </a:rPr>
                <a:t>盐酸替扎尼定口服溶液</a:t>
              </a:r>
              <a:r>
                <a:rPr sz="1600" b="1" kern="0" spc="-10" dirty="0" err="1" smtClean="0">
                  <a:solidFill>
                    <a:srgbClr val="FFFFFF">
                      <a:alpha val="100000"/>
                    </a:srgbClr>
                  </a:solidFill>
                  <a:latin typeface="Microsoft YaHei"/>
                  <a:ea typeface="Microsoft YaHei"/>
                  <a:cs typeface="Microsoft YaHei"/>
                </a:rPr>
                <a:t>空腹</a:t>
              </a:r>
              <a:endParaRPr lang="en-US" sz="1600" b="1" kern="0" spc="0" dirty="0" smtClean="0">
                <a:solidFill>
                  <a:srgbClr val="FFFFFF">
                    <a:alpha val="100000"/>
                  </a:srgbClr>
                </a:solidFill>
                <a:latin typeface="Microsoft YaHei"/>
                <a:ea typeface="Microsoft YaHei"/>
                <a:cs typeface="Microsoft YaHei"/>
              </a:endParaRPr>
            </a:p>
            <a:p>
              <a:pPr algn="ctr" rtl="0" eaLnBrk="0">
                <a:tabLst/>
              </a:pPr>
              <a:r>
                <a:rPr sz="1600" b="1" kern="0" spc="-10" dirty="0" smtClean="0">
                  <a:solidFill>
                    <a:srgbClr val="FFFFFF">
                      <a:alpha val="100000"/>
                    </a:srgbClr>
                  </a:solidFill>
                  <a:latin typeface="Microsoft YaHei"/>
                  <a:ea typeface="Microsoft YaHei"/>
                  <a:cs typeface="Microsoft YaHei"/>
                </a:rPr>
                <a:t>与</a:t>
              </a:r>
              <a:r>
                <a:rPr lang="zh-CN" altLang="en-US" sz="1600" b="1" kern="0" spc="-10" dirty="0" smtClean="0">
                  <a:solidFill>
                    <a:srgbClr val="FFFFFF">
                      <a:alpha val="100000"/>
                    </a:srgbClr>
                  </a:solidFill>
                  <a:latin typeface="Microsoft YaHei"/>
                  <a:ea typeface="Microsoft YaHei"/>
                  <a:cs typeface="Microsoft YaHei"/>
                </a:rPr>
                <a:t>参比制剂</a:t>
              </a:r>
              <a:r>
                <a:rPr sz="1600" b="1" kern="0" spc="-10" dirty="0" err="1" smtClean="0">
                  <a:solidFill>
                    <a:srgbClr val="FFFFFF">
                      <a:alpha val="100000"/>
                    </a:srgbClr>
                  </a:solidFill>
                  <a:latin typeface="Microsoft YaHei"/>
                  <a:ea typeface="Microsoft YaHei"/>
                  <a:cs typeface="Microsoft YaHei"/>
                </a:rPr>
                <a:t>等效</a:t>
              </a:r>
              <a:endParaRPr sz="1600" dirty="0">
                <a:latin typeface="Microsoft YaHei"/>
                <a:ea typeface="Microsoft YaHei"/>
                <a:cs typeface="Microsoft YaHei"/>
              </a:endParaRPr>
            </a:p>
          </p:txBody>
        </p:sp>
      </p:grpSp>
      <p:sp>
        <p:nvSpPr>
          <p:cNvPr id="47" name="textbox 164"/>
          <p:cNvSpPr/>
          <p:nvPr/>
        </p:nvSpPr>
        <p:spPr>
          <a:xfrm>
            <a:off x="6747149" y="2139214"/>
            <a:ext cx="4611869" cy="646138"/>
          </a:xfrm>
          <a:prstGeom prst="rect">
            <a:avLst/>
          </a:prstGeom>
          <a:noFill/>
          <a:ln w="0" cap="flat">
            <a:noFill/>
            <a:prstDash val="solid"/>
            <a:miter lim="0"/>
          </a:ln>
        </p:spPr>
        <p:txBody>
          <a:bodyPr vert="horz" wrap="square" lIns="0" tIns="0" rIns="0" bIns="0"/>
          <a:lstStyle/>
          <a:p>
            <a:pPr eaLnBrk="0">
              <a:lnSpc>
                <a:spcPct val="150000"/>
              </a:lnSpc>
              <a:buFont typeface="Wingdings" panose="05000000000000000000" pitchFamily="2" charset="2"/>
              <a:buChar char="Ø"/>
              <a:tabLst>
                <a:tab pos="120650" algn="l"/>
              </a:tabLst>
            </a:pPr>
            <a:r>
              <a:rPr sz="1400" b="1" kern="0" spc="-20" dirty="0" err="1" smtClean="0">
                <a:solidFill>
                  <a:srgbClr val="001965">
                    <a:alpha val="100000"/>
                  </a:srgbClr>
                </a:solidFill>
                <a:latin typeface="微软雅黑" panose="020B0503020204020204" pitchFamily="34" charset="-122"/>
                <a:ea typeface="微软雅黑" panose="020B0503020204020204" pitchFamily="34" charset="-122"/>
                <a:cs typeface="Microsoft YaHei"/>
              </a:rPr>
              <a:t>研究结论</a:t>
            </a:r>
            <a:r>
              <a:rPr sz="1400" b="1" kern="0" spc="-20" dirty="0">
                <a:solidFill>
                  <a:srgbClr val="001965">
                    <a:alpha val="100000"/>
                  </a:srgbClr>
                </a:solidFill>
                <a:latin typeface="微软雅黑" panose="020B0503020204020204" pitchFamily="34" charset="-122"/>
                <a:ea typeface="微软雅黑" panose="020B0503020204020204" pitchFamily="34" charset="-122"/>
                <a:cs typeface="Microsoft YaHei"/>
              </a:rPr>
              <a:t>： </a:t>
            </a:r>
            <a:r>
              <a:rPr sz="1400" b="1" kern="0" spc="-20" dirty="0" err="1" smtClean="0">
                <a:solidFill>
                  <a:srgbClr val="001965">
                    <a:alpha val="100000"/>
                  </a:srgbClr>
                </a:solidFill>
                <a:latin typeface="微软雅黑" panose="020B0503020204020204" pitchFamily="34" charset="-122"/>
                <a:ea typeface="微软雅黑" panose="020B0503020204020204" pitchFamily="34" charset="-122"/>
                <a:cs typeface="Microsoft YaHei"/>
              </a:rPr>
              <a:t>受试者</a:t>
            </a:r>
            <a:r>
              <a:rPr sz="1400" b="1" kern="0" spc="-20" dirty="0" err="1" smtClean="0">
                <a:solidFill>
                  <a:srgbClr val="C00000"/>
                </a:solidFill>
                <a:latin typeface="微软雅黑" panose="020B0503020204020204" pitchFamily="34" charset="-122"/>
                <a:ea typeface="微软雅黑" panose="020B0503020204020204" pitchFamily="34" charset="-122"/>
                <a:cs typeface="Microsoft YaHei"/>
              </a:rPr>
              <a:t>餐后口服</a:t>
            </a:r>
            <a:r>
              <a:rPr sz="1400" b="1" kern="0" spc="-20" dirty="0" err="1" smtClean="0">
                <a:solidFill>
                  <a:srgbClr val="001965">
                    <a:alpha val="100000"/>
                  </a:srgbClr>
                </a:solidFill>
                <a:latin typeface="微软雅黑" panose="020B0503020204020204" pitchFamily="34" charset="-122"/>
                <a:ea typeface="微软雅黑" panose="020B0503020204020204" pitchFamily="34" charset="-122"/>
                <a:cs typeface="Microsoft YaHei"/>
              </a:rPr>
              <a:t>受试制剂与参比制剂</a:t>
            </a:r>
            <a:r>
              <a:rPr sz="1400" b="1" kern="0" spc="-20" dirty="0" err="1" smtClean="0">
                <a:solidFill>
                  <a:srgbClr val="C00000"/>
                </a:solidFill>
                <a:latin typeface="微软雅黑" panose="020B0503020204020204" pitchFamily="34" charset="-122"/>
                <a:ea typeface="微软雅黑" panose="020B0503020204020204" pitchFamily="34" charset="-122"/>
                <a:cs typeface="Microsoft YaHei"/>
              </a:rPr>
              <a:t>具有生物等效性</a:t>
            </a:r>
            <a:r>
              <a:rPr sz="1400" b="1" kern="0" spc="-20" dirty="0">
                <a:solidFill>
                  <a:srgbClr val="001965">
                    <a:alpha val="100000"/>
                  </a:srgbClr>
                </a:solidFill>
                <a:latin typeface="微软雅黑" panose="020B0503020204020204" pitchFamily="34" charset="-122"/>
                <a:ea typeface="微软雅黑" panose="020B0503020204020204" pitchFamily="34" charset="-122"/>
                <a:cs typeface="Microsoft YaHei"/>
              </a:rPr>
              <a:t>。</a:t>
            </a:r>
          </a:p>
        </p:txBody>
      </p:sp>
      <p:sp>
        <p:nvSpPr>
          <p:cNvPr id="49" name="textbox 168"/>
          <p:cNvSpPr/>
          <p:nvPr/>
        </p:nvSpPr>
        <p:spPr>
          <a:xfrm>
            <a:off x="1031082" y="2139214"/>
            <a:ext cx="4599561" cy="639057"/>
          </a:xfrm>
          <a:prstGeom prst="rect">
            <a:avLst/>
          </a:prstGeom>
          <a:noFill/>
          <a:ln w="0" cap="flat">
            <a:noFill/>
            <a:prstDash val="solid"/>
            <a:miter lim="0"/>
          </a:ln>
        </p:spPr>
        <p:txBody>
          <a:bodyPr vert="horz" wrap="square" lIns="0" tIns="0" rIns="0" bIns="0"/>
          <a:lstStyle/>
          <a:p>
            <a:pPr algn="l" rtl="0" eaLnBrk="0">
              <a:lnSpc>
                <a:spcPct val="150000"/>
              </a:lnSpc>
              <a:buFont typeface="Wingdings" panose="05000000000000000000" pitchFamily="2" charset="2"/>
              <a:buChar char="Ø"/>
              <a:tabLst>
                <a:tab pos="120650" algn="l"/>
              </a:tabLst>
            </a:pPr>
            <a:r>
              <a:rPr sz="1400" b="1" kern="0" spc="-20" dirty="0" err="1" smtClean="0">
                <a:solidFill>
                  <a:srgbClr val="001965">
                    <a:alpha val="100000"/>
                  </a:srgbClr>
                </a:solidFill>
                <a:latin typeface="微软雅黑" panose="020B0503020204020204" pitchFamily="34" charset="-122"/>
                <a:ea typeface="微软雅黑" panose="020B0503020204020204" pitchFamily="34" charset="-122"/>
                <a:cs typeface="Microsoft YaHei"/>
              </a:rPr>
              <a:t>研究结论</a:t>
            </a:r>
            <a:r>
              <a:rPr sz="1400" b="1" kern="0" spc="-20" dirty="0">
                <a:solidFill>
                  <a:srgbClr val="001965">
                    <a:alpha val="100000"/>
                  </a:srgbClr>
                </a:solidFill>
                <a:latin typeface="微软雅黑" panose="020B0503020204020204" pitchFamily="34" charset="-122"/>
                <a:ea typeface="微软雅黑" panose="020B0503020204020204" pitchFamily="34" charset="-122"/>
                <a:cs typeface="Microsoft YaHei"/>
              </a:rPr>
              <a:t>： </a:t>
            </a:r>
            <a:r>
              <a:rPr sz="1400" b="1" kern="0" spc="-20" dirty="0" err="1" smtClean="0">
                <a:solidFill>
                  <a:srgbClr val="001965">
                    <a:alpha val="100000"/>
                  </a:srgbClr>
                </a:solidFill>
                <a:latin typeface="微软雅黑" panose="020B0503020204020204" pitchFamily="34" charset="-122"/>
                <a:ea typeface="微软雅黑" panose="020B0503020204020204" pitchFamily="34" charset="-122"/>
                <a:cs typeface="Microsoft YaHei"/>
              </a:rPr>
              <a:t>受试者</a:t>
            </a:r>
            <a:r>
              <a:rPr sz="1400" b="1" kern="0" spc="-20" dirty="0" err="1" smtClean="0">
                <a:solidFill>
                  <a:srgbClr val="C00000"/>
                </a:solidFill>
                <a:latin typeface="微软雅黑" panose="020B0503020204020204" pitchFamily="34" charset="-122"/>
                <a:ea typeface="微软雅黑" panose="020B0503020204020204" pitchFamily="34" charset="-122"/>
                <a:cs typeface="Microsoft YaHei"/>
              </a:rPr>
              <a:t>空腹口服</a:t>
            </a:r>
            <a:r>
              <a:rPr sz="1400" b="1" kern="0" spc="-20" dirty="0" err="1" smtClean="0">
                <a:solidFill>
                  <a:srgbClr val="001965">
                    <a:alpha val="100000"/>
                  </a:srgbClr>
                </a:solidFill>
                <a:latin typeface="微软雅黑" panose="020B0503020204020204" pitchFamily="34" charset="-122"/>
                <a:ea typeface="微软雅黑" panose="020B0503020204020204" pitchFamily="34" charset="-122"/>
                <a:cs typeface="Microsoft YaHei"/>
              </a:rPr>
              <a:t>受试制剂与参比制剂</a:t>
            </a:r>
            <a:r>
              <a:rPr sz="1400" b="1" kern="0" spc="-10" dirty="0" err="1" smtClean="0">
                <a:solidFill>
                  <a:srgbClr val="C00000"/>
                </a:solidFill>
                <a:latin typeface="微软雅黑" panose="020B0503020204020204" pitchFamily="34" charset="-122"/>
                <a:ea typeface="微软雅黑" panose="020B0503020204020204" pitchFamily="34" charset="-122"/>
                <a:cs typeface="Microsoft YaHei"/>
              </a:rPr>
              <a:t>具有生物等效性</a:t>
            </a:r>
            <a:r>
              <a:rPr sz="1400" b="1" kern="0" spc="-10" dirty="0">
                <a:solidFill>
                  <a:srgbClr val="001965">
                    <a:alpha val="100000"/>
                  </a:srgbClr>
                </a:solidFill>
                <a:latin typeface="微软雅黑" panose="020B0503020204020204" pitchFamily="34" charset="-122"/>
                <a:ea typeface="微软雅黑" panose="020B0503020204020204" pitchFamily="34" charset="-122"/>
                <a:cs typeface="Microsoft YaHei"/>
              </a:rPr>
              <a:t>。</a:t>
            </a:r>
            <a:endParaRPr sz="1400" b="1" dirty="0">
              <a:latin typeface="微软雅黑" panose="020B0503020204020204" pitchFamily="34" charset="-122"/>
              <a:ea typeface="微软雅黑" panose="020B0503020204020204" pitchFamily="34" charset="-122"/>
              <a:cs typeface="Microsoft YaHei"/>
            </a:endParaRPr>
          </a:p>
        </p:txBody>
      </p:sp>
      <p:sp>
        <p:nvSpPr>
          <p:cNvPr id="52" name="textbox 174"/>
          <p:cNvSpPr/>
          <p:nvPr/>
        </p:nvSpPr>
        <p:spPr>
          <a:xfrm>
            <a:off x="978064" y="5150873"/>
            <a:ext cx="4652579" cy="619251"/>
          </a:xfrm>
          <a:prstGeom prst="rect">
            <a:avLst/>
          </a:prstGeom>
          <a:noFill/>
          <a:ln w="0" cap="flat">
            <a:noFill/>
            <a:prstDash val="solid"/>
            <a:miter lim="0"/>
          </a:ln>
        </p:spPr>
        <p:txBody>
          <a:bodyPr vert="horz" wrap="square" lIns="0" tIns="0" rIns="0" bIns="0"/>
          <a:lstStyle/>
          <a:p>
            <a:pPr marL="12700" indent="1270" eaLnBrk="0">
              <a:lnSpc>
                <a:spcPct val="130000"/>
              </a:lnSpc>
            </a:pPr>
            <a:r>
              <a:rPr sz="1200" b="1" kern="0" spc="-30" dirty="0" err="1" smtClean="0">
                <a:solidFill>
                  <a:srgbClr val="001965">
                    <a:alpha val="100000"/>
                  </a:srgbClr>
                </a:solidFill>
                <a:latin typeface="微软雅黑" panose="020B0503020204020204" pitchFamily="34" charset="-122"/>
                <a:ea typeface="微软雅黑" panose="020B0503020204020204" pitchFamily="34" charset="-122"/>
                <a:cs typeface="Microsoft YaHei"/>
              </a:rPr>
              <a:t>受试制剂</a:t>
            </a:r>
            <a:r>
              <a:rPr sz="1200" b="1" kern="0" spc="-30" dirty="0">
                <a:solidFill>
                  <a:srgbClr val="001965">
                    <a:alpha val="100000"/>
                  </a:srgbClr>
                </a:solidFill>
                <a:latin typeface="微软雅黑" panose="020B0503020204020204" pitchFamily="34" charset="-122"/>
                <a:ea typeface="微软雅黑" panose="020B0503020204020204" pitchFamily="34" charset="-122"/>
                <a:cs typeface="Microsoft YaHei"/>
              </a:rPr>
              <a:t>： </a:t>
            </a:r>
            <a:r>
              <a:rPr sz="1200" kern="0" spc="-30" dirty="0" err="1" smtClean="0">
                <a:solidFill>
                  <a:srgbClr val="001965">
                    <a:alpha val="100000"/>
                  </a:srgbClr>
                </a:solidFill>
                <a:latin typeface="微软雅黑" panose="020B0503020204020204" pitchFamily="34" charset="-122"/>
                <a:ea typeface="微软雅黑" panose="020B0503020204020204" pitchFamily="34" charset="-122"/>
                <a:cs typeface="Microsoft YaHei"/>
              </a:rPr>
              <a:t>盐酸</a:t>
            </a:r>
            <a:r>
              <a:rPr lang="zh-CN" altLang="en-US" sz="1200" kern="0" spc="-30" dirty="0">
                <a:solidFill>
                  <a:srgbClr val="001965">
                    <a:alpha val="100000"/>
                  </a:srgbClr>
                </a:solidFill>
                <a:latin typeface="微软雅黑" panose="020B0503020204020204" pitchFamily="34" charset="-122"/>
                <a:ea typeface="微软雅黑" panose="020B0503020204020204" pitchFamily="34" charset="-122"/>
                <a:cs typeface="Microsoft YaHei"/>
              </a:rPr>
              <a:t>替扎尼定口服溶液</a:t>
            </a:r>
            <a:r>
              <a:rPr sz="1200" kern="0" spc="-30" dirty="0" smtClean="0">
                <a:solidFill>
                  <a:srgbClr val="001965">
                    <a:alpha val="100000"/>
                  </a:srgbClr>
                </a:solidFill>
                <a:latin typeface="微软雅黑" panose="020B0503020204020204" pitchFamily="34" charset="-122"/>
                <a:ea typeface="微软雅黑" panose="020B0503020204020204" pitchFamily="34" charset="-122"/>
                <a:cs typeface="Microsoft YaHei"/>
              </a:rPr>
              <a:t>， </a:t>
            </a:r>
            <a:r>
              <a:rPr lang="en-US" sz="1200" kern="0" spc="-30" dirty="0">
                <a:solidFill>
                  <a:srgbClr val="001965">
                    <a:alpha val="100000"/>
                  </a:srgbClr>
                </a:solidFill>
                <a:latin typeface="微软雅黑" panose="020B0503020204020204" pitchFamily="34" charset="-122"/>
                <a:ea typeface="微软雅黑" panose="020B0503020204020204" pitchFamily="34" charset="-122"/>
                <a:cs typeface="Microsoft YaHei"/>
              </a:rPr>
              <a:t>100 ml:40 </a:t>
            </a:r>
            <a:r>
              <a:rPr lang="en-US" sz="1200" kern="0" spc="-30" dirty="0" smtClean="0">
                <a:solidFill>
                  <a:srgbClr val="001965">
                    <a:alpha val="100000"/>
                  </a:srgbClr>
                </a:solidFill>
                <a:latin typeface="微软雅黑" panose="020B0503020204020204" pitchFamily="34" charset="-122"/>
                <a:ea typeface="微软雅黑" panose="020B0503020204020204" pitchFamily="34" charset="-122"/>
                <a:cs typeface="Microsoft YaHei"/>
              </a:rPr>
              <a:t>mg</a:t>
            </a:r>
          </a:p>
          <a:p>
            <a:pPr marL="12700" indent="1270" eaLnBrk="0">
              <a:lnSpc>
                <a:spcPct val="130000"/>
              </a:lnSpc>
            </a:pPr>
            <a:r>
              <a:rPr sz="1200" b="1" kern="0" spc="-30" dirty="0" err="1" smtClean="0">
                <a:solidFill>
                  <a:srgbClr val="001965">
                    <a:alpha val="100000"/>
                  </a:srgbClr>
                </a:solidFill>
                <a:latin typeface="微软雅黑" panose="020B0503020204020204" pitchFamily="34" charset="-122"/>
                <a:ea typeface="微软雅黑" panose="020B0503020204020204" pitchFamily="34" charset="-122"/>
                <a:cs typeface="Microsoft YaHei"/>
              </a:rPr>
              <a:t>参比制剂</a:t>
            </a:r>
            <a:r>
              <a:rPr sz="1200" b="1" kern="0" spc="-30" dirty="0">
                <a:solidFill>
                  <a:srgbClr val="001965">
                    <a:alpha val="100000"/>
                  </a:srgbClr>
                </a:solidFill>
                <a:latin typeface="微软雅黑" panose="020B0503020204020204" pitchFamily="34" charset="-122"/>
                <a:ea typeface="微软雅黑" panose="020B0503020204020204" pitchFamily="34" charset="-122"/>
                <a:cs typeface="Microsoft YaHei"/>
              </a:rPr>
              <a:t>： </a:t>
            </a:r>
            <a:r>
              <a:rPr lang="en-US" sz="1200" kern="0" spc="-30" dirty="0" err="1">
                <a:solidFill>
                  <a:srgbClr val="001965">
                    <a:alpha val="100000"/>
                  </a:srgbClr>
                </a:solidFill>
                <a:latin typeface="微软雅黑" panose="020B0503020204020204" pitchFamily="34" charset="-122"/>
                <a:ea typeface="微软雅黑" panose="020B0503020204020204" pitchFamily="34" charset="-122"/>
                <a:cs typeface="Microsoft YaHei"/>
              </a:rPr>
              <a:t>Covis</a:t>
            </a:r>
            <a:r>
              <a:rPr lang="en-US" sz="1200" kern="0" spc="-30" dirty="0">
                <a:solidFill>
                  <a:srgbClr val="001965">
                    <a:alpha val="100000"/>
                  </a:srgbClr>
                </a:solidFill>
                <a:latin typeface="微软雅黑" panose="020B0503020204020204" pitchFamily="34" charset="-122"/>
                <a:ea typeface="微软雅黑" panose="020B0503020204020204" pitchFamily="34" charset="-122"/>
                <a:cs typeface="Microsoft YaHei"/>
              </a:rPr>
              <a:t> </a:t>
            </a:r>
            <a:r>
              <a:rPr lang="en-US" sz="1200" kern="0" spc="-30" dirty="0" err="1">
                <a:solidFill>
                  <a:srgbClr val="001965">
                    <a:alpha val="100000"/>
                  </a:srgbClr>
                </a:solidFill>
                <a:latin typeface="微软雅黑" panose="020B0503020204020204" pitchFamily="34" charset="-122"/>
                <a:ea typeface="微软雅黑" panose="020B0503020204020204" pitchFamily="34" charset="-122"/>
                <a:cs typeface="Microsoft YaHei"/>
              </a:rPr>
              <a:t>Pharma</a:t>
            </a:r>
            <a:r>
              <a:rPr lang="en-US" sz="1200" kern="0" spc="-30" dirty="0">
                <a:solidFill>
                  <a:srgbClr val="001965">
                    <a:alpha val="100000"/>
                  </a:srgbClr>
                </a:solidFill>
                <a:latin typeface="微软雅黑" panose="020B0503020204020204" pitchFamily="34" charset="-122"/>
                <a:ea typeface="微软雅黑" panose="020B0503020204020204" pitchFamily="34" charset="-122"/>
                <a:cs typeface="Microsoft YaHei"/>
              </a:rPr>
              <a:t> </a:t>
            </a:r>
            <a:r>
              <a:rPr lang="zh-CN" altLang="en-US" sz="1200" kern="0" spc="-30" dirty="0">
                <a:solidFill>
                  <a:srgbClr val="001965">
                    <a:alpha val="100000"/>
                  </a:srgbClr>
                </a:solidFill>
                <a:latin typeface="微软雅黑" panose="020B0503020204020204" pitchFamily="34" charset="-122"/>
                <a:ea typeface="微软雅黑" panose="020B0503020204020204" pitchFamily="34" charset="-122"/>
                <a:cs typeface="Microsoft YaHei"/>
              </a:rPr>
              <a:t>生产的盐酸替扎尼定片</a:t>
            </a:r>
            <a:r>
              <a:rPr lang="en-US" sz="1200" kern="0" spc="-30" dirty="0" err="1">
                <a:solidFill>
                  <a:srgbClr val="001965">
                    <a:alpha val="100000"/>
                  </a:srgbClr>
                </a:solidFill>
                <a:latin typeface="微软雅黑" panose="020B0503020204020204" pitchFamily="34" charset="-122"/>
                <a:ea typeface="微软雅黑" panose="020B0503020204020204" pitchFamily="34" charset="-122"/>
                <a:cs typeface="Microsoft YaHei"/>
              </a:rPr>
              <a:t>Zanaflex</a:t>
            </a:r>
            <a:r>
              <a:rPr lang="en-US" sz="1200" kern="0" spc="-30" dirty="0">
                <a:solidFill>
                  <a:srgbClr val="001965">
                    <a:alpha val="100000"/>
                  </a:srgbClr>
                </a:solidFill>
                <a:latin typeface="微软雅黑" panose="020B0503020204020204" pitchFamily="34" charset="-122"/>
                <a:ea typeface="微软雅黑" panose="020B0503020204020204" pitchFamily="34" charset="-122"/>
                <a:cs typeface="Microsoft YaHei"/>
              </a:rPr>
              <a:t>®，4 mg</a:t>
            </a:r>
            <a:endParaRPr sz="1200" dirty="0">
              <a:latin typeface="微软雅黑" panose="020B0503020204020204" pitchFamily="34" charset="-122"/>
              <a:ea typeface="微软雅黑" panose="020B0503020204020204" pitchFamily="34" charset="-122"/>
              <a:cs typeface="Microsoft YaHei"/>
            </a:endParaRPr>
          </a:p>
        </p:txBody>
      </p:sp>
      <p:sp>
        <p:nvSpPr>
          <p:cNvPr id="18" name="textbox 174"/>
          <p:cNvSpPr/>
          <p:nvPr/>
        </p:nvSpPr>
        <p:spPr>
          <a:xfrm>
            <a:off x="6747149" y="5150873"/>
            <a:ext cx="4678035" cy="582295"/>
          </a:xfrm>
          <a:prstGeom prst="rect">
            <a:avLst/>
          </a:prstGeom>
          <a:noFill/>
          <a:ln w="0" cap="flat">
            <a:noFill/>
            <a:prstDash val="solid"/>
            <a:miter lim="0"/>
          </a:ln>
        </p:spPr>
        <p:txBody>
          <a:bodyPr vert="horz" wrap="square" lIns="0" tIns="0" rIns="0" bIns="0"/>
          <a:lstStyle/>
          <a:p>
            <a:pPr marL="12700" indent="1270" eaLnBrk="0">
              <a:lnSpc>
                <a:spcPct val="130000"/>
              </a:lnSpc>
            </a:pPr>
            <a:r>
              <a:rPr sz="1200" b="1" kern="0" spc="-30" dirty="0" err="1" smtClean="0">
                <a:solidFill>
                  <a:srgbClr val="001965">
                    <a:alpha val="100000"/>
                  </a:srgbClr>
                </a:solidFill>
                <a:latin typeface="微软雅黑" panose="020B0503020204020204" pitchFamily="34" charset="-122"/>
                <a:ea typeface="微软雅黑" panose="020B0503020204020204" pitchFamily="34" charset="-122"/>
                <a:cs typeface="Microsoft YaHei"/>
              </a:rPr>
              <a:t>受试制剂</a:t>
            </a:r>
            <a:r>
              <a:rPr sz="1200" b="1" kern="0" spc="-30" dirty="0">
                <a:solidFill>
                  <a:srgbClr val="001965">
                    <a:alpha val="100000"/>
                  </a:srgbClr>
                </a:solidFill>
                <a:latin typeface="微软雅黑" panose="020B0503020204020204" pitchFamily="34" charset="-122"/>
                <a:ea typeface="微软雅黑" panose="020B0503020204020204" pitchFamily="34" charset="-122"/>
                <a:cs typeface="Microsoft YaHei"/>
              </a:rPr>
              <a:t>： </a:t>
            </a:r>
            <a:r>
              <a:rPr sz="1200" kern="0" spc="-30" dirty="0" err="1" smtClean="0">
                <a:solidFill>
                  <a:srgbClr val="001965">
                    <a:alpha val="100000"/>
                  </a:srgbClr>
                </a:solidFill>
                <a:latin typeface="微软雅黑" panose="020B0503020204020204" pitchFamily="34" charset="-122"/>
                <a:ea typeface="微软雅黑" panose="020B0503020204020204" pitchFamily="34" charset="-122"/>
                <a:cs typeface="Microsoft YaHei"/>
              </a:rPr>
              <a:t>盐酸</a:t>
            </a:r>
            <a:r>
              <a:rPr lang="zh-CN" altLang="en-US" sz="1200" kern="0" spc="-30" dirty="0">
                <a:solidFill>
                  <a:srgbClr val="001965">
                    <a:alpha val="100000"/>
                  </a:srgbClr>
                </a:solidFill>
                <a:latin typeface="微软雅黑" panose="020B0503020204020204" pitchFamily="34" charset="-122"/>
                <a:ea typeface="微软雅黑" panose="020B0503020204020204" pitchFamily="34" charset="-122"/>
                <a:cs typeface="Microsoft YaHei"/>
              </a:rPr>
              <a:t>替扎尼定口服溶液</a:t>
            </a:r>
            <a:r>
              <a:rPr sz="1200" kern="0" spc="-30" dirty="0" smtClean="0">
                <a:solidFill>
                  <a:srgbClr val="001965">
                    <a:alpha val="100000"/>
                  </a:srgbClr>
                </a:solidFill>
                <a:latin typeface="微软雅黑" panose="020B0503020204020204" pitchFamily="34" charset="-122"/>
                <a:ea typeface="微软雅黑" panose="020B0503020204020204" pitchFamily="34" charset="-122"/>
                <a:cs typeface="Microsoft YaHei"/>
              </a:rPr>
              <a:t>， </a:t>
            </a:r>
            <a:r>
              <a:rPr lang="en-US" sz="1200" kern="0" spc="-30" dirty="0">
                <a:solidFill>
                  <a:srgbClr val="001965">
                    <a:alpha val="100000"/>
                  </a:srgbClr>
                </a:solidFill>
                <a:latin typeface="微软雅黑" panose="020B0503020204020204" pitchFamily="34" charset="-122"/>
                <a:ea typeface="微软雅黑" panose="020B0503020204020204" pitchFamily="34" charset="-122"/>
                <a:cs typeface="Microsoft YaHei"/>
              </a:rPr>
              <a:t>100 ml:40 </a:t>
            </a:r>
            <a:r>
              <a:rPr lang="en-US" sz="1200" kern="0" spc="-30" dirty="0" smtClean="0">
                <a:solidFill>
                  <a:srgbClr val="001965">
                    <a:alpha val="100000"/>
                  </a:srgbClr>
                </a:solidFill>
                <a:latin typeface="微软雅黑" panose="020B0503020204020204" pitchFamily="34" charset="-122"/>
                <a:ea typeface="微软雅黑" panose="020B0503020204020204" pitchFamily="34" charset="-122"/>
                <a:cs typeface="Microsoft YaHei"/>
              </a:rPr>
              <a:t>mg</a:t>
            </a:r>
          </a:p>
          <a:p>
            <a:pPr marL="12700" indent="1270" eaLnBrk="0">
              <a:lnSpc>
                <a:spcPct val="130000"/>
              </a:lnSpc>
            </a:pPr>
            <a:r>
              <a:rPr sz="1200" b="1" kern="0" spc="-30" dirty="0" err="1" smtClean="0">
                <a:solidFill>
                  <a:srgbClr val="001965">
                    <a:alpha val="100000"/>
                  </a:srgbClr>
                </a:solidFill>
                <a:latin typeface="微软雅黑" panose="020B0503020204020204" pitchFamily="34" charset="-122"/>
                <a:ea typeface="微软雅黑" panose="020B0503020204020204" pitchFamily="34" charset="-122"/>
                <a:cs typeface="Microsoft YaHei"/>
              </a:rPr>
              <a:t>参比制剂</a:t>
            </a:r>
            <a:r>
              <a:rPr sz="1200" b="1" kern="0" spc="-30" dirty="0">
                <a:solidFill>
                  <a:srgbClr val="001965">
                    <a:alpha val="100000"/>
                  </a:srgbClr>
                </a:solidFill>
                <a:latin typeface="微软雅黑" panose="020B0503020204020204" pitchFamily="34" charset="-122"/>
                <a:ea typeface="微软雅黑" panose="020B0503020204020204" pitchFamily="34" charset="-122"/>
                <a:cs typeface="Microsoft YaHei"/>
              </a:rPr>
              <a:t>： </a:t>
            </a:r>
            <a:r>
              <a:rPr lang="en-US" sz="1200" kern="0" spc="-30" dirty="0" err="1">
                <a:solidFill>
                  <a:srgbClr val="001965">
                    <a:alpha val="100000"/>
                  </a:srgbClr>
                </a:solidFill>
                <a:latin typeface="微软雅黑" panose="020B0503020204020204" pitchFamily="34" charset="-122"/>
                <a:ea typeface="微软雅黑" panose="020B0503020204020204" pitchFamily="34" charset="-122"/>
                <a:cs typeface="Microsoft YaHei"/>
              </a:rPr>
              <a:t>Covis</a:t>
            </a:r>
            <a:r>
              <a:rPr lang="en-US" sz="1200" kern="0" spc="-30" dirty="0">
                <a:solidFill>
                  <a:srgbClr val="001965">
                    <a:alpha val="100000"/>
                  </a:srgbClr>
                </a:solidFill>
                <a:latin typeface="微软雅黑" panose="020B0503020204020204" pitchFamily="34" charset="-122"/>
                <a:ea typeface="微软雅黑" panose="020B0503020204020204" pitchFamily="34" charset="-122"/>
                <a:cs typeface="Microsoft YaHei"/>
              </a:rPr>
              <a:t> </a:t>
            </a:r>
            <a:r>
              <a:rPr lang="en-US" sz="1200" kern="0" spc="-30" dirty="0" err="1">
                <a:solidFill>
                  <a:srgbClr val="001965">
                    <a:alpha val="100000"/>
                  </a:srgbClr>
                </a:solidFill>
                <a:latin typeface="微软雅黑" panose="020B0503020204020204" pitchFamily="34" charset="-122"/>
                <a:ea typeface="微软雅黑" panose="020B0503020204020204" pitchFamily="34" charset="-122"/>
                <a:cs typeface="Microsoft YaHei"/>
              </a:rPr>
              <a:t>Pharma</a:t>
            </a:r>
            <a:r>
              <a:rPr lang="en-US" sz="1200" kern="0" spc="-30" dirty="0">
                <a:solidFill>
                  <a:srgbClr val="001965">
                    <a:alpha val="100000"/>
                  </a:srgbClr>
                </a:solidFill>
                <a:latin typeface="微软雅黑" panose="020B0503020204020204" pitchFamily="34" charset="-122"/>
                <a:ea typeface="微软雅黑" panose="020B0503020204020204" pitchFamily="34" charset="-122"/>
                <a:cs typeface="Microsoft YaHei"/>
              </a:rPr>
              <a:t> </a:t>
            </a:r>
            <a:r>
              <a:rPr lang="zh-CN" altLang="en-US" sz="1200" kern="0" spc="-30" dirty="0">
                <a:solidFill>
                  <a:srgbClr val="001965">
                    <a:alpha val="100000"/>
                  </a:srgbClr>
                </a:solidFill>
                <a:latin typeface="微软雅黑" panose="020B0503020204020204" pitchFamily="34" charset="-122"/>
                <a:ea typeface="微软雅黑" panose="020B0503020204020204" pitchFamily="34" charset="-122"/>
                <a:cs typeface="Microsoft YaHei"/>
              </a:rPr>
              <a:t>生产的盐酸替扎尼定片</a:t>
            </a:r>
            <a:r>
              <a:rPr lang="en-US" sz="1200" kern="0" spc="-30" dirty="0" err="1">
                <a:solidFill>
                  <a:srgbClr val="001965">
                    <a:alpha val="100000"/>
                  </a:srgbClr>
                </a:solidFill>
                <a:latin typeface="微软雅黑" panose="020B0503020204020204" pitchFamily="34" charset="-122"/>
                <a:ea typeface="微软雅黑" panose="020B0503020204020204" pitchFamily="34" charset="-122"/>
                <a:cs typeface="Microsoft YaHei"/>
              </a:rPr>
              <a:t>Zanaflex</a:t>
            </a:r>
            <a:r>
              <a:rPr lang="en-US" sz="1200" kern="0" spc="-30" dirty="0">
                <a:solidFill>
                  <a:srgbClr val="001965">
                    <a:alpha val="100000"/>
                  </a:srgbClr>
                </a:solidFill>
                <a:latin typeface="微软雅黑" panose="020B0503020204020204" pitchFamily="34" charset="-122"/>
                <a:ea typeface="微软雅黑" panose="020B0503020204020204" pitchFamily="34" charset="-122"/>
                <a:cs typeface="Microsoft YaHei"/>
              </a:rPr>
              <a:t>®，4 mg</a:t>
            </a:r>
            <a:endParaRPr sz="1200" dirty="0">
              <a:latin typeface="微软雅黑" panose="020B0503020204020204" pitchFamily="34" charset="-122"/>
              <a:ea typeface="微软雅黑" panose="020B0503020204020204" pitchFamily="34" charset="-122"/>
              <a:cs typeface="Microsoft YaHei"/>
            </a:endParaRPr>
          </a:p>
        </p:txBody>
      </p:sp>
      <p:grpSp>
        <p:nvGrpSpPr>
          <p:cNvPr id="17" name="group 26"/>
          <p:cNvGrpSpPr/>
          <p:nvPr/>
        </p:nvGrpSpPr>
        <p:grpSpPr>
          <a:xfrm rot="21600000">
            <a:off x="7537338" y="1214519"/>
            <a:ext cx="3165348" cy="900523"/>
            <a:chOff x="0" y="-131349"/>
            <a:chExt cx="2918460" cy="759831"/>
          </a:xfrm>
        </p:grpSpPr>
        <p:pic>
          <p:nvPicPr>
            <p:cNvPr id="19" name="picture 154"/>
            <p:cNvPicPr>
              <a:picLocks noChangeAspect="1"/>
            </p:cNvPicPr>
            <p:nvPr/>
          </p:nvPicPr>
          <p:blipFill>
            <a:blip r:embed="rId6"/>
            <a:stretch>
              <a:fillRect/>
            </a:stretch>
          </p:blipFill>
          <p:spPr>
            <a:xfrm rot="21600000">
              <a:off x="0" y="0"/>
              <a:ext cx="2892551" cy="628482"/>
            </a:xfrm>
            <a:prstGeom prst="rect">
              <a:avLst/>
            </a:prstGeom>
          </p:spPr>
        </p:pic>
        <p:sp>
          <p:nvSpPr>
            <p:cNvPr id="20" name="textbox 156"/>
            <p:cNvSpPr/>
            <p:nvPr/>
          </p:nvSpPr>
          <p:spPr>
            <a:xfrm>
              <a:off x="0" y="-131349"/>
              <a:ext cx="2918460" cy="672465"/>
            </a:xfrm>
            <a:prstGeom prst="rect">
              <a:avLst/>
            </a:prstGeom>
            <a:noFill/>
            <a:ln w="0" cap="flat">
              <a:noFill/>
              <a:prstDash val="solid"/>
              <a:miter lim="0"/>
            </a:ln>
          </p:spPr>
          <p:txBody>
            <a:bodyPr vert="horz" wrap="square" lIns="0" tIns="0" rIns="0" bIns="0"/>
            <a:lstStyle/>
            <a:p>
              <a:pPr algn="l" rtl="0" eaLnBrk="0">
                <a:tabLst/>
              </a:pPr>
              <a:endParaRPr sz="1400" dirty="0">
                <a:latin typeface="Arial"/>
                <a:ea typeface="Arial"/>
                <a:cs typeface="Arial"/>
              </a:endParaRPr>
            </a:p>
            <a:p>
              <a:pPr algn="ctr" rtl="0" eaLnBrk="0">
                <a:tabLst/>
              </a:pPr>
              <a:r>
                <a:rPr lang="zh-CN" altLang="en-US" sz="1600" b="1" kern="0" spc="-10" dirty="0" smtClean="0">
                  <a:solidFill>
                    <a:srgbClr val="FFFFFF">
                      <a:alpha val="100000"/>
                    </a:srgbClr>
                  </a:solidFill>
                  <a:latin typeface="Microsoft YaHei"/>
                  <a:ea typeface="Microsoft YaHei"/>
                  <a:cs typeface="Microsoft YaHei"/>
                </a:rPr>
                <a:t>盐酸替扎尼定口服溶液</a:t>
              </a:r>
              <a:r>
                <a:rPr lang="zh-CN" altLang="en-US" sz="1600" b="1" kern="0" spc="-10" dirty="0">
                  <a:solidFill>
                    <a:srgbClr val="FFFFFF">
                      <a:alpha val="100000"/>
                    </a:srgbClr>
                  </a:solidFill>
                  <a:latin typeface="Microsoft YaHei"/>
                  <a:ea typeface="Microsoft YaHei"/>
                  <a:cs typeface="Microsoft YaHei"/>
                </a:rPr>
                <a:t>餐后</a:t>
              </a:r>
              <a:endParaRPr lang="en-US" sz="1600" b="1" kern="0" spc="0" dirty="0" smtClean="0">
                <a:solidFill>
                  <a:srgbClr val="FFFFFF">
                    <a:alpha val="100000"/>
                  </a:srgbClr>
                </a:solidFill>
                <a:latin typeface="Microsoft YaHei"/>
                <a:ea typeface="Microsoft YaHei"/>
                <a:cs typeface="Microsoft YaHei"/>
              </a:endParaRPr>
            </a:p>
            <a:p>
              <a:pPr algn="ctr" rtl="0" eaLnBrk="0">
                <a:tabLst/>
              </a:pPr>
              <a:r>
                <a:rPr sz="1600" b="1" kern="0" spc="-10" dirty="0" smtClean="0">
                  <a:solidFill>
                    <a:srgbClr val="FFFFFF">
                      <a:alpha val="100000"/>
                    </a:srgbClr>
                  </a:solidFill>
                  <a:latin typeface="Microsoft YaHei"/>
                  <a:ea typeface="Microsoft YaHei"/>
                  <a:cs typeface="Microsoft YaHei"/>
                </a:rPr>
                <a:t>与</a:t>
              </a:r>
              <a:r>
                <a:rPr lang="zh-CN" altLang="en-US" sz="1600" b="1" kern="0" spc="-10" dirty="0" smtClean="0">
                  <a:solidFill>
                    <a:srgbClr val="FFFFFF">
                      <a:alpha val="100000"/>
                    </a:srgbClr>
                  </a:solidFill>
                  <a:latin typeface="Microsoft YaHei"/>
                  <a:ea typeface="Microsoft YaHei"/>
                  <a:cs typeface="Microsoft YaHei"/>
                </a:rPr>
                <a:t>参比制剂</a:t>
              </a:r>
              <a:r>
                <a:rPr sz="1600" b="1" kern="0" spc="-10" dirty="0" err="1" smtClean="0">
                  <a:solidFill>
                    <a:srgbClr val="FFFFFF">
                      <a:alpha val="100000"/>
                    </a:srgbClr>
                  </a:solidFill>
                  <a:latin typeface="Microsoft YaHei"/>
                  <a:ea typeface="Microsoft YaHei"/>
                  <a:cs typeface="Microsoft YaHei"/>
                </a:rPr>
                <a:t>等效</a:t>
              </a:r>
              <a:endParaRPr sz="1600" dirty="0">
                <a:latin typeface="Microsoft YaHei"/>
                <a:ea typeface="Microsoft YaHei"/>
                <a:cs typeface="Microsoft YaHei"/>
              </a:endParaRPr>
            </a:p>
          </p:txBody>
        </p:sp>
      </p:grpSp>
      <p:pic>
        <p:nvPicPr>
          <p:cNvPr id="3" name="图片 2"/>
          <p:cNvPicPr>
            <a:picLocks noChangeAspect="1"/>
          </p:cNvPicPr>
          <p:nvPr/>
        </p:nvPicPr>
        <p:blipFill>
          <a:blip r:embed="rId7"/>
          <a:stretch>
            <a:fillRect/>
          </a:stretch>
        </p:blipFill>
        <p:spPr>
          <a:xfrm>
            <a:off x="852138" y="3078032"/>
            <a:ext cx="4917600" cy="1584203"/>
          </a:xfrm>
          <a:prstGeom prst="rect">
            <a:avLst/>
          </a:prstGeom>
        </p:spPr>
      </p:pic>
      <p:pic>
        <p:nvPicPr>
          <p:cNvPr id="6" name="图片 5"/>
          <p:cNvPicPr>
            <a:picLocks noChangeAspect="1"/>
          </p:cNvPicPr>
          <p:nvPr/>
        </p:nvPicPr>
        <p:blipFill>
          <a:blip r:embed="rId8"/>
          <a:stretch>
            <a:fillRect/>
          </a:stretch>
        </p:blipFill>
        <p:spPr>
          <a:xfrm>
            <a:off x="6714098" y="3044572"/>
            <a:ext cx="4796924" cy="1584000"/>
          </a:xfrm>
          <a:prstGeom prst="rect">
            <a:avLst/>
          </a:prstGeom>
        </p:spPr>
      </p:pic>
      <p:sp>
        <p:nvSpPr>
          <p:cNvPr id="2" name="矩形 1"/>
          <p:cNvSpPr/>
          <p:nvPr/>
        </p:nvSpPr>
        <p:spPr>
          <a:xfrm>
            <a:off x="751023" y="5926887"/>
            <a:ext cx="10674161" cy="923330"/>
          </a:xfrm>
          <a:prstGeom prst="rect">
            <a:avLst/>
          </a:prstGeom>
        </p:spPr>
        <p:txBody>
          <a:bodyPr wrap="square">
            <a:spAutoFit/>
          </a:bodyPr>
          <a:lstStyle/>
          <a:p>
            <a:pPr marL="285750" indent="-285750">
              <a:lnSpc>
                <a:spcPct val="150000"/>
              </a:lnSpc>
              <a:buFont typeface="Wingdings" panose="05000000000000000000" pitchFamily="2" charset="2"/>
              <a:buChar char="Ø"/>
            </a:pPr>
            <a:r>
              <a:rPr lang="zh-CN" altLang="en-US" sz="1200" dirty="0">
                <a:latin typeface="微软雅黑" panose="020B0503020204020204" pitchFamily="34" charset="-122"/>
                <a:ea typeface="微软雅黑" panose="020B0503020204020204" pitchFamily="34" charset="-122"/>
              </a:rPr>
              <a:t>本品为口服溶液剂，不含有显著影响药物吸收或生物利用度的辅料</a:t>
            </a:r>
            <a:r>
              <a:rPr lang="zh-CN" altLang="en-US" sz="1200" dirty="0" smtClean="0">
                <a:latin typeface="微软雅黑" panose="020B0503020204020204" pitchFamily="34" charset="-122"/>
                <a:ea typeface="微软雅黑" panose="020B0503020204020204" pitchFamily="34" charset="-122"/>
              </a:rPr>
              <a:t>，</a:t>
            </a:r>
            <a:r>
              <a:rPr lang="zh-CN" altLang="en-US" sz="1200" dirty="0">
                <a:latin typeface="微软雅黑" panose="020B0503020204020204" pitchFamily="34" charset="-122"/>
                <a:ea typeface="微软雅黑" panose="020B0503020204020204" pitchFamily="34" charset="-122"/>
              </a:rPr>
              <a:t>本品</a:t>
            </a:r>
            <a:r>
              <a:rPr lang="zh-CN" altLang="en-US" sz="1200" dirty="0" smtClean="0">
                <a:latin typeface="微软雅黑" panose="020B0503020204020204" pitchFamily="34" charset="-122"/>
                <a:ea typeface="微软雅黑" panose="020B0503020204020204" pitchFamily="34" charset="-122"/>
              </a:rPr>
              <a:t>与</a:t>
            </a:r>
            <a:r>
              <a:rPr lang="zh-CN" altLang="en-US" sz="1200" dirty="0">
                <a:latin typeface="微软雅黑" panose="020B0503020204020204" pitchFamily="34" charset="-122"/>
                <a:ea typeface="微软雅黑" panose="020B0503020204020204" pitchFamily="34" charset="-122"/>
              </a:rPr>
              <a:t>参比</a:t>
            </a:r>
            <a:r>
              <a:rPr lang="zh-CN" altLang="en-US" sz="1200" dirty="0" smtClean="0">
                <a:latin typeface="微软雅黑" panose="020B0503020204020204" pitchFamily="34" charset="-122"/>
                <a:ea typeface="微软雅黑" panose="020B0503020204020204" pitchFamily="34" charset="-122"/>
              </a:rPr>
              <a:t>制剂</a:t>
            </a:r>
            <a:r>
              <a:rPr lang="zh-CN" altLang="en-US" sz="1200" b="1" dirty="0">
                <a:solidFill>
                  <a:srgbClr val="C00000"/>
                </a:solidFill>
                <a:latin typeface="微软雅黑" panose="020B0503020204020204" pitchFamily="34" charset="-122"/>
                <a:ea typeface="微软雅黑" panose="020B0503020204020204" pitchFamily="34" charset="-122"/>
              </a:rPr>
              <a:t>具有</a:t>
            </a:r>
            <a:r>
              <a:rPr lang="zh-CN" altLang="en-US" sz="1200" b="1" dirty="0" smtClean="0">
                <a:solidFill>
                  <a:srgbClr val="C00000"/>
                </a:solidFill>
                <a:latin typeface="微软雅黑" panose="020B0503020204020204" pitchFamily="34" charset="-122"/>
                <a:ea typeface="微软雅黑" panose="020B0503020204020204" pitchFamily="34" charset="-122"/>
              </a:rPr>
              <a:t>生物等效性。</a:t>
            </a:r>
            <a:endParaRPr lang="en-US" altLang="zh-CN" sz="1200" b="1" dirty="0">
              <a:solidFill>
                <a:srgbClr val="C00000"/>
              </a:solidFill>
              <a:latin typeface="微软雅黑" panose="020B0503020204020204" pitchFamily="34" charset="-122"/>
              <a:ea typeface="微软雅黑" panose="020B0503020204020204" pitchFamily="34" charset="-122"/>
            </a:endParaRPr>
          </a:p>
          <a:p>
            <a:pPr marL="284400" indent="-284400">
              <a:lnSpc>
                <a:spcPct val="150000"/>
              </a:lnSpc>
              <a:buFont typeface="Wingdings" panose="05000000000000000000" pitchFamily="2" charset="2"/>
              <a:buChar char="Ø"/>
            </a:pPr>
            <a:r>
              <a:rPr lang="zh-CN" altLang="en-US" sz="1200" dirty="0">
                <a:latin typeface="微软雅黑" panose="020B0503020204020204" pitchFamily="34" charset="-122"/>
                <a:ea typeface="微软雅黑" panose="020B0503020204020204" pitchFamily="34" charset="-122"/>
              </a:rPr>
              <a:t>本品适用人群、给药途径、适应症、用法用量</a:t>
            </a:r>
            <a:r>
              <a:rPr lang="zh-CN" altLang="en-US" sz="1200" b="1" dirty="0" smtClean="0">
                <a:solidFill>
                  <a:srgbClr val="C00000"/>
                </a:solidFill>
                <a:latin typeface="微软雅黑" panose="020B0503020204020204" pitchFamily="34" charset="-122"/>
                <a:ea typeface="微软雅黑" panose="020B0503020204020204" pitchFamily="34" charset="-122"/>
              </a:rPr>
              <a:t>与参比制剂片剂</a:t>
            </a:r>
            <a:r>
              <a:rPr lang="zh-CN" altLang="en-US" sz="1200" b="1" dirty="0">
                <a:solidFill>
                  <a:srgbClr val="C00000"/>
                </a:solidFill>
                <a:latin typeface="微软雅黑" panose="020B0503020204020204" pitchFamily="34" charset="-122"/>
                <a:ea typeface="微软雅黑" panose="020B0503020204020204" pitchFamily="34" charset="-122"/>
              </a:rPr>
              <a:t>相同</a:t>
            </a:r>
            <a:r>
              <a:rPr lang="zh-CN" altLang="en-US" sz="1200" dirty="0">
                <a:solidFill>
                  <a:srgbClr val="C00000"/>
                </a:solidFill>
                <a:latin typeface="微软雅黑" panose="020B0503020204020204" pitchFamily="34" charset="-122"/>
                <a:ea typeface="微软雅黑" panose="020B0503020204020204" pitchFamily="34" charset="-122"/>
              </a:rPr>
              <a:t>。</a:t>
            </a:r>
            <a:endParaRPr lang="en-US" altLang="zh-CN" sz="1200" dirty="0">
              <a:solidFill>
                <a:srgbClr val="C00000"/>
              </a:solidFill>
              <a:latin typeface="微软雅黑" panose="020B0503020204020204" pitchFamily="34" charset="-122"/>
              <a:ea typeface="微软雅黑" panose="020B0503020204020204" pitchFamily="34" charset="-122"/>
            </a:endParaRPr>
          </a:p>
          <a:p>
            <a:pPr marL="285750" indent="-285750">
              <a:lnSpc>
                <a:spcPct val="150000"/>
              </a:lnSpc>
              <a:buFont typeface="Wingdings" panose="05000000000000000000" pitchFamily="2" charset="2"/>
              <a:buChar char="Ø"/>
            </a:pPr>
            <a:r>
              <a:rPr lang="zh-CN" altLang="en-US" sz="1200" dirty="0" smtClean="0">
                <a:latin typeface="微软雅黑" panose="020B0503020204020204" pitchFamily="34" charset="-122"/>
                <a:ea typeface="微软雅黑" panose="020B0503020204020204" pitchFamily="34" charset="-122"/>
              </a:rPr>
              <a:t>替扎尼定在</a:t>
            </a:r>
            <a:r>
              <a:rPr lang="zh-CN" altLang="en-US" sz="1200" dirty="0">
                <a:latin typeface="微软雅黑" panose="020B0503020204020204" pitchFamily="34" charset="-122"/>
                <a:ea typeface="微软雅黑" panose="020B0503020204020204" pitchFamily="34" charset="-122"/>
              </a:rPr>
              <a:t>国内外广泛应用，作用机制明确，安全性和有效性</a:t>
            </a:r>
            <a:r>
              <a:rPr lang="zh-CN" altLang="en-US" sz="1200" dirty="0" smtClean="0">
                <a:latin typeface="微软雅黑" panose="020B0503020204020204" pitchFamily="34" charset="-122"/>
                <a:ea typeface="微软雅黑" panose="020B0503020204020204" pitchFamily="34" charset="-122"/>
              </a:rPr>
              <a:t>可靠，</a:t>
            </a:r>
            <a:r>
              <a:rPr lang="zh-CN" altLang="en-US" sz="1200" b="1" dirty="0">
                <a:solidFill>
                  <a:srgbClr val="C00000"/>
                </a:solidFill>
                <a:latin typeface="微软雅黑" panose="020B0503020204020204" pitchFamily="34" charset="-122"/>
                <a:ea typeface="微软雅黑" panose="020B0503020204020204" pitchFamily="34" charset="-122"/>
              </a:rPr>
              <a:t>豁免安全性有效性临床研究。</a:t>
            </a:r>
          </a:p>
        </p:txBody>
      </p:sp>
    </p:spTree>
    <p:extLst>
      <p:ext uri="{BB962C8B-B14F-4D97-AF65-F5344CB8AC3E}">
        <p14:creationId xmlns:p14="http://schemas.microsoft.com/office/powerpoint/2010/main" val="66287661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4" name="图片 23"/>
          <p:cNvPicPr>
            <a:picLocks noChangeAspect="1"/>
          </p:cNvPicPr>
          <p:nvPr/>
        </p:nvPicPr>
        <p:blipFill>
          <a:blip r:embed="rId3"/>
          <a:stretch>
            <a:fillRect/>
          </a:stretch>
        </p:blipFill>
        <p:spPr>
          <a:xfrm>
            <a:off x="1542779" y="360987"/>
            <a:ext cx="7358847" cy="396000"/>
          </a:xfrm>
          <a:prstGeom prst="rect">
            <a:avLst/>
          </a:prstGeom>
        </p:spPr>
      </p:pic>
      <p:sp>
        <p:nvSpPr>
          <p:cNvPr id="29" name="矩形 28"/>
          <p:cNvSpPr/>
          <p:nvPr/>
        </p:nvSpPr>
        <p:spPr>
          <a:xfrm>
            <a:off x="1361333" y="349103"/>
            <a:ext cx="8126185" cy="443198"/>
          </a:xfrm>
          <a:prstGeom prst="rect">
            <a:avLst/>
          </a:prstGeom>
        </p:spPr>
        <p:txBody>
          <a:bodyPr wrap="square">
            <a:spAutoFit/>
          </a:bodyPr>
          <a:lstStyle/>
          <a:p>
            <a:pPr marL="12700" eaLnBrk="0">
              <a:lnSpc>
                <a:spcPct val="95000"/>
              </a:lnSpc>
            </a:pPr>
            <a:r>
              <a:rPr lang="zh-CN" altLang="en-US" sz="2400" b="1" dirty="0" smtClean="0">
                <a:solidFill>
                  <a:schemeClr val="bg1"/>
                </a:solidFill>
                <a:latin typeface="微软雅黑" panose="020B0503020204020204" pitchFamily="34" charset="-122"/>
                <a:ea typeface="微软雅黑" panose="020B0503020204020204" pitchFamily="34" charset="-122"/>
              </a:rPr>
              <a:t>（四）创新性    </a:t>
            </a:r>
            <a:r>
              <a:rPr lang="zh-CN" altLang="en-US" sz="2000" b="1" dirty="0" smtClean="0">
                <a:solidFill>
                  <a:schemeClr val="bg1"/>
                </a:solidFill>
                <a:latin typeface="微软雅黑" panose="020B0503020204020204" pitchFamily="34" charset="-122"/>
                <a:ea typeface="微软雅黑" panose="020B0503020204020204" pitchFamily="34" charset="-122"/>
              </a:rPr>
              <a:t>化</a:t>
            </a:r>
            <a:r>
              <a:rPr lang="zh-CN" altLang="en-US" sz="2000" b="1" dirty="0">
                <a:solidFill>
                  <a:schemeClr val="bg1"/>
                </a:solidFill>
                <a:latin typeface="微软雅黑" panose="020B0503020204020204" pitchFamily="34" charset="-122"/>
                <a:ea typeface="微软雅黑" panose="020B0503020204020204" pitchFamily="34" charset="-122"/>
              </a:rPr>
              <a:t>药</a:t>
            </a:r>
            <a:r>
              <a:rPr lang="en-US" altLang="zh-CN" sz="2000" b="1" dirty="0">
                <a:solidFill>
                  <a:schemeClr val="bg1"/>
                </a:solidFill>
                <a:latin typeface="微软雅黑" panose="020B0503020204020204" pitchFamily="34" charset="-122"/>
                <a:ea typeface="微软雅黑" panose="020B0503020204020204" pitchFamily="34" charset="-122"/>
              </a:rPr>
              <a:t>2.2</a:t>
            </a:r>
            <a:r>
              <a:rPr lang="zh-CN" altLang="en-US" sz="2000" b="1" dirty="0" smtClean="0">
                <a:solidFill>
                  <a:schemeClr val="bg1"/>
                </a:solidFill>
                <a:latin typeface="微软雅黑" panose="020B0503020204020204" pitchFamily="34" charset="-122"/>
                <a:ea typeface="微软雅黑" panose="020B0503020204020204" pitchFamily="34" charset="-122"/>
              </a:rPr>
              <a:t>类改良型创新药</a:t>
            </a:r>
            <a:endParaRPr lang="zh-CN" altLang="en-US" sz="2000" b="1" dirty="0">
              <a:solidFill>
                <a:srgbClr val="002060"/>
              </a:solidFill>
              <a:latin typeface="微软雅黑" panose="020B0503020204020204" pitchFamily="34" charset="-122"/>
              <a:ea typeface="微软雅黑" panose="020B0503020204020204" pitchFamily="34" charset="-122"/>
            </a:endParaRPr>
          </a:p>
        </p:txBody>
      </p:sp>
      <p:grpSp>
        <p:nvGrpSpPr>
          <p:cNvPr id="25" name="组合 24"/>
          <p:cNvGrpSpPr/>
          <p:nvPr/>
        </p:nvGrpSpPr>
        <p:grpSpPr>
          <a:xfrm>
            <a:off x="716097" y="1363190"/>
            <a:ext cx="10771275" cy="5279983"/>
            <a:chOff x="716097" y="1219969"/>
            <a:chExt cx="10771275" cy="5279983"/>
          </a:xfrm>
        </p:grpSpPr>
        <p:pic>
          <p:nvPicPr>
            <p:cNvPr id="26" name="picture 32"/>
            <p:cNvPicPr>
              <a:picLocks noChangeAspect="1"/>
            </p:cNvPicPr>
            <p:nvPr/>
          </p:nvPicPr>
          <p:blipFill>
            <a:blip r:embed="rId4"/>
            <a:stretch>
              <a:fillRect/>
            </a:stretch>
          </p:blipFill>
          <p:spPr>
            <a:xfrm>
              <a:off x="716097" y="1219969"/>
              <a:ext cx="4244674" cy="5279983"/>
            </a:xfrm>
            <a:prstGeom prst="rect">
              <a:avLst/>
            </a:prstGeom>
          </p:spPr>
        </p:pic>
        <p:sp>
          <p:nvSpPr>
            <p:cNvPr id="27" name="矩形 26"/>
            <p:cNvSpPr/>
            <p:nvPr/>
          </p:nvSpPr>
          <p:spPr>
            <a:xfrm>
              <a:off x="2298588" y="1936454"/>
              <a:ext cx="1018227" cy="316369"/>
            </a:xfrm>
            <a:prstGeom prst="rect">
              <a:avLst/>
            </a:prstGeom>
          </p:spPr>
          <p:txBody>
            <a:bodyPr wrap="none">
              <a:spAutoFit/>
            </a:bodyPr>
            <a:lstStyle/>
            <a:p>
              <a:pPr marL="12700" eaLnBrk="0">
                <a:lnSpc>
                  <a:spcPct val="91000"/>
                </a:lnSpc>
                <a:spcBef>
                  <a:spcPts val="2"/>
                </a:spcBef>
              </a:pPr>
              <a:r>
                <a:rPr lang="zh-CN" altLang="en-US" sz="1600" b="1" kern="0" dirty="0" smtClean="0">
                  <a:solidFill>
                    <a:srgbClr val="C00000"/>
                  </a:solidFill>
                  <a:latin typeface="Microsoft YaHei"/>
                  <a:ea typeface="Microsoft YaHei"/>
                  <a:cs typeface="Microsoft YaHei"/>
                </a:rPr>
                <a:t>产品创新</a:t>
              </a:r>
              <a:endParaRPr lang="zh-CN" altLang="en-US" sz="1600" dirty="0">
                <a:solidFill>
                  <a:srgbClr val="C00000"/>
                </a:solidFill>
                <a:latin typeface="Microsoft YaHei"/>
                <a:ea typeface="Microsoft YaHei"/>
                <a:cs typeface="Microsoft YaHei"/>
              </a:endParaRPr>
            </a:p>
          </p:txBody>
        </p:sp>
        <p:sp>
          <p:nvSpPr>
            <p:cNvPr id="28" name="textbox 68"/>
            <p:cNvSpPr/>
            <p:nvPr/>
          </p:nvSpPr>
          <p:spPr>
            <a:xfrm>
              <a:off x="8417301" y="1959870"/>
              <a:ext cx="3070071" cy="316369"/>
            </a:xfrm>
            <a:prstGeom prst="rect">
              <a:avLst/>
            </a:prstGeom>
          </p:spPr>
          <p:txBody>
            <a:bodyPr wrap="none">
              <a:spAutoFit/>
            </a:bodyPr>
            <a:lstStyle/>
            <a:p>
              <a:pPr marL="12700" eaLnBrk="0">
                <a:lnSpc>
                  <a:spcPct val="91000"/>
                </a:lnSpc>
                <a:spcBef>
                  <a:spcPts val="2"/>
                </a:spcBef>
              </a:pPr>
              <a:r>
                <a:rPr lang="zh-CN" altLang="en-US" sz="1600" b="1" kern="0" dirty="0" smtClean="0">
                  <a:solidFill>
                    <a:srgbClr val="C00000"/>
                  </a:solidFill>
                  <a:latin typeface="Microsoft YaHei"/>
                  <a:ea typeface="Microsoft YaHei"/>
                  <a:cs typeface="Microsoft YaHei"/>
                </a:rPr>
                <a:t>覆盖特殊人群，提高用药依从性</a:t>
              </a:r>
              <a:endParaRPr sz="1600" b="1" kern="0" dirty="0">
                <a:solidFill>
                  <a:srgbClr val="C00000"/>
                </a:solidFill>
                <a:latin typeface="Microsoft YaHei"/>
                <a:ea typeface="Microsoft YaHei"/>
                <a:cs typeface="Microsoft YaHei"/>
              </a:endParaRPr>
            </a:p>
          </p:txBody>
        </p:sp>
      </p:grpSp>
      <p:pic>
        <p:nvPicPr>
          <p:cNvPr id="30" name="picture 32"/>
          <p:cNvPicPr>
            <a:picLocks noChangeAspect="1"/>
          </p:cNvPicPr>
          <p:nvPr/>
        </p:nvPicPr>
        <p:blipFill>
          <a:blip r:embed="rId4"/>
          <a:stretch>
            <a:fillRect/>
          </a:stretch>
        </p:blipFill>
        <p:spPr>
          <a:xfrm rot="21600000">
            <a:off x="7641006" y="1363191"/>
            <a:ext cx="4244400" cy="5279982"/>
          </a:xfrm>
          <a:prstGeom prst="rect">
            <a:avLst/>
          </a:prstGeom>
        </p:spPr>
      </p:pic>
      <p:sp>
        <p:nvSpPr>
          <p:cNvPr id="31" name="圆角矩形 30"/>
          <p:cNvSpPr/>
          <p:nvPr/>
        </p:nvSpPr>
        <p:spPr>
          <a:xfrm>
            <a:off x="8094178" y="4599256"/>
            <a:ext cx="3393194" cy="1757480"/>
          </a:xfrm>
          <a:prstGeom prst="roundRect">
            <a:avLst/>
          </a:prstGeom>
          <a:solidFill>
            <a:schemeClr val="bg1"/>
          </a:solidFill>
          <a:ln w="28575">
            <a:solidFill>
              <a:schemeClr val="tx2">
                <a:lumMod val="40000"/>
                <a:lumOff val="6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2" name="圆角矩形 31"/>
          <p:cNvSpPr/>
          <p:nvPr/>
        </p:nvSpPr>
        <p:spPr>
          <a:xfrm>
            <a:off x="1128227" y="4462428"/>
            <a:ext cx="3393194" cy="1894820"/>
          </a:xfrm>
          <a:prstGeom prst="roundRect">
            <a:avLst/>
          </a:prstGeom>
          <a:solidFill>
            <a:schemeClr val="bg1"/>
          </a:solidFill>
          <a:ln w="28575">
            <a:solidFill>
              <a:schemeClr val="tx2">
                <a:lumMod val="40000"/>
                <a:lumOff val="6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3" name="圆角矩形 32"/>
          <p:cNvSpPr/>
          <p:nvPr/>
        </p:nvSpPr>
        <p:spPr>
          <a:xfrm>
            <a:off x="1072882" y="2476801"/>
            <a:ext cx="3393194" cy="1451257"/>
          </a:xfrm>
          <a:prstGeom prst="roundRect">
            <a:avLst/>
          </a:prstGeom>
          <a:solidFill>
            <a:schemeClr val="bg1"/>
          </a:solidFill>
          <a:ln w="28575">
            <a:solidFill>
              <a:schemeClr val="tx2">
                <a:lumMod val="40000"/>
                <a:lumOff val="6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4" name="textbox 38"/>
          <p:cNvSpPr/>
          <p:nvPr/>
        </p:nvSpPr>
        <p:spPr>
          <a:xfrm>
            <a:off x="1298425" y="4511119"/>
            <a:ext cx="3104861" cy="1840908"/>
          </a:xfrm>
          <a:prstGeom prst="rect">
            <a:avLst/>
          </a:prstGeom>
          <a:noFill/>
          <a:ln w="0" cap="flat">
            <a:noFill/>
            <a:prstDash val="solid"/>
            <a:miter lim="0"/>
          </a:ln>
        </p:spPr>
        <p:txBody>
          <a:bodyPr vert="horz" wrap="square" lIns="0" tIns="0" rIns="0" bIns="0"/>
          <a:lstStyle/>
          <a:p>
            <a:pPr algn="just" eaLnBrk="0">
              <a:lnSpc>
                <a:spcPct val="140000"/>
              </a:lnSpc>
            </a:pPr>
            <a:r>
              <a:rPr lang="zh-CN" altLang="en-US" sz="1400" kern="0" dirty="0" smtClean="0">
                <a:solidFill>
                  <a:srgbClr val="001965">
                    <a:alpha val="100000"/>
                  </a:srgbClr>
                </a:solidFill>
                <a:latin typeface="微软雅黑" panose="020B0503020204020204" pitchFamily="34" charset="-122"/>
                <a:ea typeface="微软雅黑" panose="020B0503020204020204" pitchFamily="34" charset="-122"/>
                <a:cs typeface="Microsoft YaHei"/>
              </a:rPr>
              <a:t>口服溶液</a:t>
            </a:r>
            <a:r>
              <a:rPr lang="zh-CN" altLang="en-US" sz="1400" kern="0" dirty="0">
                <a:solidFill>
                  <a:srgbClr val="001965">
                    <a:alpha val="100000"/>
                  </a:srgbClr>
                </a:solidFill>
                <a:latin typeface="微软雅黑" panose="020B0503020204020204" pitchFamily="34" charset="-122"/>
                <a:ea typeface="微软雅黑" panose="020B0503020204020204" pitchFamily="34" charset="-122"/>
                <a:cs typeface="Microsoft YaHei"/>
              </a:rPr>
              <a:t>剂型可通过量杯或滴管精准调整</a:t>
            </a:r>
            <a:r>
              <a:rPr lang="zh-CN" altLang="en-US" sz="1400" kern="0" dirty="0" smtClean="0">
                <a:solidFill>
                  <a:srgbClr val="001965">
                    <a:alpha val="100000"/>
                  </a:srgbClr>
                </a:solidFill>
                <a:latin typeface="微软雅黑" panose="020B0503020204020204" pitchFamily="34" charset="-122"/>
                <a:ea typeface="微软雅黑" panose="020B0503020204020204" pitchFamily="34" charset="-122"/>
                <a:cs typeface="Microsoft YaHei"/>
              </a:rPr>
              <a:t>剂量，</a:t>
            </a:r>
            <a:r>
              <a:rPr lang="zh-CN" altLang="en-US" sz="1400" kern="0" dirty="0">
                <a:solidFill>
                  <a:srgbClr val="001965">
                    <a:alpha val="100000"/>
                  </a:srgbClr>
                </a:solidFill>
                <a:latin typeface="微软雅黑" panose="020B0503020204020204" pitchFamily="34" charset="-122"/>
                <a:ea typeface="微软雅黑" panose="020B0503020204020204" pitchFamily="34" charset="-122"/>
                <a:cs typeface="Microsoft YaHei"/>
              </a:rPr>
              <a:t>适用于治疗过程中</a:t>
            </a:r>
            <a:r>
              <a:rPr lang="zh-CN" altLang="en-US" sz="1400" b="1" kern="0" dirty="0">
                <a:solidFill>
                  <a:srgbClr val="C00000"/>
                </a:solidFill>
                <a:latin typeface="Microsoft YaHei"/>
                <a:ea typeface="Microsoft YaHei"/>
                <a:cs typeface="Microsoft YaHei"/>
              </a:rPr>
              <a:t>大跨度、高频率的剂量调整</a:t>
            </a:r>
            <a:r>
              <a:rPr lang="zh-CN" altLang="en-US" sz="1400" kern="0" dirty="0">
                <a:solidFill>
                  <a:srgbClr val="001965">
                    <a:alpha val="100000"/>
                  </a:srgbClr>
                </a:solidFill>
                <a:latin typeface="微软雅黑" panose="020B0503020204020204" pitchFamily="34" charset="-122"/>
                <a:ea typeface="微软雅黑" panose="020B0503020204020204" pitchFamily="34" charset="-122"/>
                <a:cs typeface="Microsoft YaHei"/>
              </a:rPr>
              <a:t>（如从</a:t>
            </a:r>
            <a:r>
              <a:rPr lang="en-US" altLang="zh-CN" sz="1400" kern="0" dirty="0">
                <a:solidFill>
                  <a:srgbClr val="001965">
                    <a:alpha val="100000"/>
                  </a:srgbClr>
                </a:solidFill>
                <a:latin typeface="微软雅黑" panose="020B0503020204020204" pitchFamily="34" charset="-122"/>
                <a:ea typeface="微软雅黑" panose="020B0503020204020204" pitchFamily="34" charset="-122"/>
                <a:cs typeface="Microsoft YaHei"/>
              </a:rPr>
              <a:t>6mg/</a:t>
            </a:r>
            <a:r>
              <a:rPr lang="zh-CN" altLang="en-US" sz="1400" kern="0" dirty="0">
                <a:solidFill>
                  <a:srgbClr val="001965">
                    <a:alpha val="100000"/>
                  </a:srgbClr>
                </a:solidFill>
                <a:latin typeface="微软雅黑" panose="020B0503020204020204" pitchFamily="34" charset="-122"/>
                <a:ea typeface="微软雅黑" panose="020B0503020204020204" pitchFamily="34" charset="-122"/>
                <a:cs typeface="Microsoft YaHei"/>
              </a:rPr>
              <a:t>天逐步增至</a:t>
            </a:r>
            <a:r>
              <a:rPr lang="en-US" altLang="zh-CN" sz="1400" kern="0" dirty="0">
                <a:solidFill>
                  <a:srgbClr val="001965">
                    <a:alpha val="100000"/>
                  </a:srgbClr>
                </a:solidFill>
                <a:latin typeface="微软雅黑" panose="020B0503020204020204" pitchFamily="34" charset="-122"/>
                <a:ea typeface="微软雅黑" panose="020B0503020204020204" pitchFamily="34" charset="-122"/>
                <a:cs typeface="Microsoft YaHei"/>
              </a:rPr>
              <a:t>24mg/</a:t>
            </a:r>
            <a:r>
              <a:rPr lang="zh-CN" altLang="en-US" sz="1400" kern="0" dirty="0">
                <a:solidFill>
                  <a:srgbClr val="001965">
                    <a:alpha val="100000"/>
                  </a:srgbClr>
                </a:solidFill>
                <a:latin typeface="微软雅黑" panose="020B0503020204020204" pitchFamily="34" charset="-122"/>
                <a:ea typeface="微软雅黑" panose="020B0503020204020204" pitchFamily="34" charset="-122"/>
                <a:cs typeface="Microsoft YaHei"/>
              </a:rPr>
              <a:t>天），避免片剂分掰造成的剂量</a:t>
            </a:r>
            <a:r>
              <a:rPr lang="zh-CN" altLang="en-US" sz="1400" kern="0" dirty="0" smtClean="0">
                <a:solidFill>
                  <a:srgbClr val="001965">
                    <a:alpha val="100000"/>
                  </a:srgbClr>
                </a:solidFill>
                <a:latin typeface="微软雅黑" panose="020B0503020204020204" pitchFamily="34" charset="-122"/>
                <a:ea typeface="微软雅黑" panose="020B0503020204020204" pitchFamily="34" charset="-122"/>
                <a:cs typeface="Microsoft YaHei"/>
              </a:rPr>
              <a:t>误差和因增加服药片数带来的顺应性问题。</a:t>
            </a:r>
            <a:endParaRPr sz="1400" dirty="0">
              <a:latin typeface="微软雅黑" panose="020B0503020204020204" pitchFamily="34" charset="-122"/>
              <a:ea typeface="微软雅黑" panose="020B0503020204020204" pitchFamily="34" charset="-122"/>
              <a:cs typeface="Arial"/>
            </a:endParaRPr>
          </a:p>
        </p:txBody>
      </p:sp>
      <p:sp>
        <p:nvSpPr>
          <p:cNvPr id="35" name="圆角矩形 34"/>
          <p:cNvSpPr/>
          <p:nvPr/>
        </p:nvSpPr>
        <p:spPr>
          <a:xfrm>
            <a:off x="8094178" y="2510797"/>
            <a:ext cx="3393194" cy="1446103"/>
          </a:xfrm>
          <a:prstGeom prst="roundRect">
            <a:avLst/>
          </a:prstGeom>
          <a:solidFill>
            <a:schemeClr val="bg1"/>
          </a:solidFill>
          <a:ln w="28575">
            <a:solidFill>
              <a:schemeClr val="tx2">
                <a:lumMod val="40000"/>
                <a:lumOff val="6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6" name="textbox 62"/>
          <p:cNvSpPr/>
          <p:nvPr/>
        </p:nvSpPr>
        <p:spPr>
          <a:xfrm>
            <a:off x="2122714" y="1478489"/>
            <a:ext cx="1856896" cy="299731"/>
          </a:xfrm>
          <a:prstGeom prst="rect">
            <a:avLst/>
          </a:prstGeom>
          <a:noFill/>
          <a:ln w="0" cap="flat">
            <a:noFill/>
            <a:prstDash val="solid"/>
            <a:miter lim="0"/>
          </a:ln>
        </p:spPr>
        <p:txBody>
          <a:bodyPr vert="horz" wrap="square" lIns="0" tIns="0" rIns="0" bIns="0"/>
          <a:lstStyle/>
          <a:p>
            <a:pPr algn="l" rtl="0" eaLnBrk="0">
              <a:lnSpc>
                <a:spcPct val="84942"/>
              </a:lnSpc>
              <a:tabLst/>
            </a:pPr>
            <a:endParaRPr sz="100" dirty="0">
              <a:latin typeface="Arial"/>
              <a:ea typeface="Arial"/>
              <a:cs typeface="Arial"/>
            </a:endParaRPr>
          </a:p>
          <a:p>
            <a:pPr eaLnBrk="0">
              <a:lnSpc>
                <a:spcPct val="91000"/>
              </a:lnSpc>
            </a:pPr>
            <a:r>
              <a:rPr lang="zh-CN" altLang="en-US" b="1" kern="0" spc="-10" dirty="0" smtClean="0">
                <a:solidFill>
                  <a:srgbClr val="FFFFFF">
                    <a:alpha val="100000"/>
                  </a:srgbClr>
                </a:solidFill>
                <a:latin typeface="Microsoft YaHei"/>
                <a:ea typeface="Microsoft YaHei"/>
                <a:cs typeface="Microsoft YaHei"/>
              </a:rPr>
              <a:t>弥补剂型短板</a:t>
            </a:r>
            <a:endParaRPr sz="300" dirty="0">
              <a:latin typeface="Arial"/>
              <a:ea typeface="Arial"/>
              <a:cs typeface="Arial"/>
            </a:endParaRPr>
          </a:p>
        </p:txBody>
      </p:sp>
      <p:sp>
        <p:nvSpPr>
          <p:cNvPr id="37" name="矩形 36"/>
          <p:cNvSpPr/>
          <p:nvPr/>
        </p:nvSpPr>
        <p:spPr>
          <a:xfrm>
            <a:off x="8271621" y="2587845"/>
            <a:ext cx="3147102" cy="1298817"/>
          </a:xfrm>
          <a:prstGeom prst="rect">
            <a:avLst/>
          </a:prstGeom>
        </p:spPr>
        <p:txBody>
          <a:bodyPr wrap="square">
            <a:spAutoFit/>
          </a:bodyPr>
          <a:lstStyle/>
          <a:p>
            <a:pPr algn="just" eaLnBrk="0">
              <a:lnSpc>
                <a:spcPct val="140000"/>
              </a:lnSpc>
            </a:pPr>
            <a:r>
              <a:rPr lang="zh-CN" altLang="en-US" sz="1400" kern="0" dirty="0">
                <a:solidFill>
                  <a:srgbClr val="001965">
                    <a:alpha val="100000"/>
                  </a:srgbClr>
                </a:solidFill>
                <a:latin typeface="微软雅黑" panose="020B0503020204020204" pitchFamily="34" charset="-122"/>
                <a:ea typeface="微软雅黑" panose="020B0503020204020204" pitchFamily="34" charset="-122"/>
                <a:cs typeface="Microsoft YaHei"/>
              </a:rPr>
              <a:t>老人、儿童、吞咽障碍患者人群使用方便</a:t>
            </a:r>
            <a:r>
              <a:rPr lang="zh-CN" altLang="en-US" sz="1400" kern="0" dirty="0" smtClean="0">
                <a:solidFill>
                  <a:srgbClr val="001965">
                    <a:alpha val="100000"/>
                  </a:srgbClr>
                </a:solidFill>
                <a:latin typeface="微软雅黑" panose="020B0503020204020204" pitchFamily="34" charset="-122"/>
                <a:ea typeface="微软雅黑" panose="020B0503020204020204" pitchFamily="34" charset="-122"/>
                <a:cs typeface="Microsoft YaHei"/>
              </a:rPr>
              <a:t>，</a:t>
            </a:r>
            <a:r>
              <a:rPr lang="zh-CN" altLang="en-US" sz="1400" b="1" kern="0" dirty="0">
                <a:solidFill>
                  <a:srgbClr val="C00000"/>
                </a:solidFill>
                <a:latin typeface="微软雅黑" panose="020B0503020204020204" pitchFamily="34" charset="-122"/>
                <a:ea typeface="微软雅黑" panose="020B0503020204020204" pitchFamily="34" charset="-122"/>
                <a:cs typeface="Microsoft YaHei"/>
              </a:rPr>
              <a:t>依从性高；</a:t>
            </a:r>
            <a:r>
              <a:rPr lang="zh-CN" altLang="en-US" sz="1400" b="1" kern="0" dirty="0" smtClean="0">
                <a:solidFill>
                  <a:srgbClr val="C00000"/>
                </a:solidFill>
                <a:latin typeface="微软雅黑" panose="020B0503020204020204" pitchFamily="34" charset="-122"/>
                <a:ea typeface="微软雅黑" panose="020B0503020204020204" pitchFamily="34" charset="-122"/>
                <a:cs typeface="Microsoft YaHei"/>
              </a:rPr>
              <a:t>满足</a:t>
            </a:r>
            <a:r>
              <a:rPr lang="zh-CN" altLang="en-US" sz="1400" b="1" kern="0" dirty="0">
                <a:solidFill>
                  <a:srgbClr val="C00000"/>
                </a:solidFill>
                <a:latin typeface="微软雅黑" panose="020B0503020204020204" pitchFamily="34" charset="-122"/>
                <a:ea typeface="微软雅黑" panose="020B0503020204020204" pitchFamily="34" charset="-122"/>
                <a:cs typeface="Microsoft YaHei"/>
              </a:rPr>
              <a:t>鼻饲用药</a:t>
            </a:r>
            <a:r>
              <a:rPr lang="zh-CN" altLang="en-US" sz="1400" b="1" kern="0" dirty="0" smtClean="0">
                <a:solidFill>
                  <a:srgbClr val="C00000"/>
                </a:solidFill>
                <a:latin typeface="微软雅黑" panose="020B0503020204020204" pitchFamily="34" charset="-122"/>
                <a:ea typeface="微软雅黑" panose="020B0503020204020204" pitchFamily="34" charset="-122"/>
                <a:cs typeface="Microsoft YaHei"/>
              </a:rPr>
              <a:t>需求</a:t>
            </a:r>
            <a:r>
              <a:rPr lang="zh-CN" altLang="en-US" sz="1400" kern="0" dirty="0" smtClean="0">
                <a:solidFill>
                  <a:srgbClr val="001965">
                    <a:alpha val="100000"/>
                  </a:srgbClr>
                </a:solidFill>
                <a:latin typeface="微软雅黑" panose="020B0503020204020204" pitchFamily="34" charset="-122"/>
                <a:ea typeface="微软雅黑" panose="020B0503020204020204" pitchFamily="34" charset="-122"/>
                <a:cs typeface="Microsoft YaHei"/>
              </a:rPr>
              <a:t>；避免</a:t>
            </a:r>
            <a:r>
              <a:rPr lang="zh-CN" altLang="en-US" sz="1400" kern="0" dirty="0">
                <a:solidFill>
                  <a:srgbClr val="001965">
                    <a:alpha val="100000"/>
                  </a:srgbClr>
                </a:solidFill>
                <a:latin typeface="微软雅黑" panose="020B0503020204020204" pitchFamily="34" charset="-122"/>
                <a:ea typeface="微软雅黑" panose="020B0503020204020204" pitchFamily="34" charset="-122"/>
                <a:cs typeface="Microsoft YaHei"/>
              </a:rPr>
              <a:t>药物碾碎后可能的药代动力学改变，临床应用更加广泛。</a:t>
            </a:r>
          </a:p>
        </p:txBody>
      </p:sp>
      <p:sp>
        <p:nvSpPr>
          <p:cNvPr id="38" name="textbox 38"/>
          <p:cNvSpPr/>
          <p:nvPr/>
        </p:nvSpPr>
        <p:spPr>
          <a:xfrm>
            <a:off x="1234150" y="2568812"/>
            <a:ext cx="3106800" cy="1254297"/>
          </a:xfrm>
          <a:prstGeom prst="rect">
            <a:avLst/>
          </a:prstGeom>
          <a:noFill/>
          <a:ln w="0" cap="flat">
            <a:noFill/>
            <a:prstDash val="solid"/>
            <a:miter lim="0"/>
          </a:ln>
        </p:spPr>
        <p:txBody>
          <a:bodyPr vert="horz" wrap="square" lIns="0" tIns="0" rIns="0" bIns="0"/>
          <a:lstStyle/>
          <a:p>
            <a:pPr algn="just" eaLnBrk="0">
              <a:lnSpc>
                <a:spcPct val="140000"/>
              </a:lnSpc>
            </a:pPr>
            <a:r>
              <a:rPr lang="zh-CN" altLang="en-US" sz="1400" kern="0" dirty="0">
                <a:solidFill>
                  <a:srgbClr val="001965">
                    <a:alpha val="100000"/>
                  </a:srgbClr>
                </a:solidFill>
                <a:latin typeface="微软雅黑" panose="020B0503020204020204" pitchFamily="34" charset="-122"/>
                <a:ea typeface="微软雅黑" panose="020B0503020204020204" pitchFamily="34" charset="-122"/>
                <a:cs typeface="Microsoft YaHei"/>
              </a:rPr>
              <a:t>本品</a:t>
            </a:r>
            <a:r>
              <a:rPr lang="zh-CN" altLang="en-US" sz="1400" kern="0" dirty="0" smtClean="0">
                <a:solidFill>
                  <a:srgbClr val="001965">
                    <a:alpha val="100000"/>
                  </a:srgbClr>
                </a:solidFill>
                <a:latin typeface="微软雅黑" panose="020B0503020204020204" pitchFamily="34" charset="-122"/>
                <a:ea typeface="微软雅黑" panose="020B0503020204020204" pitchFamily="34" charset="-122"/>
                <a:cs typeface="Microsoft YaHei"/>
              </a:rPr>
              <a:t>为</a:t>
            </a:r>
            <a:r>
              <a:rPr lang="zh-CN" altLang="en-US" sz="1400" b="1" kern="0" dirty="0" smtClean="0">
                <a:solidFill>
                  <a:srgbClr val="C00000"/>
                </a:solidFill>
                <a:latin typeface="微软雅黑" panose="020B0503020204020204" pitchFamily="34" charset="-122"/>
                <a:ea typeface="微软雅黑" panose="020B0503020204020204" pitchFamily="34" charset="-122"/>
                <a:cs typeface="Microsoft YaHei"/>
              </a:rPr>
              <a:t>化学药品</a:t>
            </a:r>
            <a:r>
              <a:rPr lang="en-US" altLang="zh-CN" sz="1400" b="1" kern="0" dirty="0" smtClean="0">
                <a:solidFill>
                  <a:srgbClr val="C00000"/>
                </a:solidFill>
                <a:latin typeface="微软雅黑" panose="020B0503020204020204" pitchFamily="34" charset="-122"/>
                <a:ea typeface="微软雅黑" panose="020B0503020204020204" pitchFamily="34" charset="-122"/>
                <a:cs typeface="Microsoft YaHei"/>
              </a:rPr>
              <a:t>2.2</a:t>
            </a:r>
            <a:r>
              <a:rPr lang="zh-CN" altLang="en-US" sz="1400" b="1" kern="0" dirty="0" smtClean="0">
                <a:solidFill>
                  <a:srgbClr val="C00000"/>
                </a:solidFill>
                <a:latin typeface="微软雅黑" panose="020B0503020204020204" pitchFamily="34" charset="-122"/>
                <a:ea typeface="微软雅黑" panose="020B0503020204020204" pitchFamily="34" charset="-122"/>
                <a:cs typeface="Microsoft YaHei"/>
              </a:rPr>
              <a:t>类</a:t>
            </a:r>
            <a:r>
              <a:rPr lang="zh-CN" altLang="en-US" sz="1400" kern="0" dirty="0" smtClean="0">
                <a:solidFill>
                  <a:srgbClr val="001965">
                    <a:alpha val="100000"/>
                  </a:srgbClr>
                </a:solidFill>
                <a:latin typeface="微软雅黑" panose="020B0503020204020204" pitchFamily="34" charset="-122"/>
                <a:ea typeface="微软雅黑" panose="020B0503020204020204" pitchFamily="34" charset="-122"/>
                <a:cs typeface="Microsoft YaHei"/>
              </a:rPr>
              <a:t>，国内</a:t>
            </a:r>
            <a:r>
              <a:rPr lang="zh-CN" altLang="en-US" sz="1400" b="1" kern="0" dirty="0" smtClean="0">
                <a:solidFill>
                  <a:srgbClr val="C00000"/>
                </a:solidFill>
                <a:latin typeface="微软雅黑" panose="020B0503020204020204" pitchFamily="34" charset="-122"/>
                <a:ea typeface="微软雅黑" panose="020B0503020204020204" pitchFamily="34" charset="-122"/>
                <a:cs typeface="Microsoft YaHei"/>
              </a:rPr>
              <a:t>首</a:t>
            </a:r>
            <a:r>
              <a:rPr lang="zh-CN" altLang="en-US" sz="1400" b="1" kern="0" dirty="0">
                <a:solidFill>
                  <a:srgbClr val="C00000"/>
                </a:solidFill>
                <a:latin typeface="微软雅黑" panose="020B0503020204020204" pitchFamily="34" charset="-122"/>
                <a:ea typeface="微软雅黑" panose="020B0503020204020204" pitchFamily="34" charset="-122"/>
                <a:cs typeface="Microsoft YaHei"/>
              </a:rPr>
              <a:t>个上市</a:t>
            </a:r>
            <a:r>
              <a:rPr lang="zh-CN" altLang="en-US" sz="1400" kern="0" dirty="0" smtClean="0">
                <a:solidFill>
                  <a:srgbClr val="001965">
                    <a:alpha val="100000"/>
                  </a:srgbClr>
                </a:solidFill>
                <a:latin typeface="微软雅黑" panose="020B0503020204020204" pitchFamily="34" charset="-122"/>
                <a:ea typeface="微软雅黑" panose="020B0503020204020204" pitchFamily="34" charset="-122"/>
                <a:cs typeface="Microsoft YaHei"/>
              </a:rPr>
              <a:t>的</a:t>
            </a:r>
            <a:r>
              <a:rPr lang="zh-CN" altLang="en-US" sz="1400" kern="0" dirty="0">
                <a:solidFill>
                  <a:srgbClr val="001965">
                    <a:alpha val="100000"/>
                  </a:srgbClr>
                </a:solidFill>
                <a:latin typeface="微软雅黑" panose="020B0503020204020204" pitchFamily="34" charset="-122"/>
                <a:ea typeface="微软雅黑" panose="020B0503020204020204" pitchFamily="34" charset="-122"/>
                <a:cs typeface="Microsoft YaHei"/>
              </a:rPr>
              <a:t>盐酸替扎</a:t>
            </a:r>
            <a:r>
              <a:rPr lang="zh-CN" altLang="en-US" sz="1400" kern="0" dirty="0" smtClean="0">
                <a:solidFill>
                  <a:srgbClr val="001965">
                    <a:alpha val="100000"/>
                  </a:srgbClr>
                </a:solidFill>
                <a:latin typeface="微软雅黑" panose="020B0503020204020204" pitchFamily="34" charset="-122"/>
                <a:ea typeface="微软雅黑" panose="020B0503020204020204" pitchFamily="34" charset="-122"/>
                <a:cs typeface="Microsoft YaHei"/>
              </a:rPr>
              <a:t>尼定</a:t>
            </a:r>
            <a:r>
              <a:rPr lang="zh-CN" altLang="en-US" sz="1400" kern="0" dirty="0">
                <a:solidFill>
                  <a:srgbClr val="001965">
                    <a:alpha val="100000"/>
                  </a:srgbClr>
                </a:solidFill>
                <a:latin typeface="微软雅黑" panose="020B0503020204020204" pitchFamily="34" charset="-122"/>
                <a:ea typeface="微软雅黑" panose="020B0503020204020204" pitchFamily="34" charset="-122"/>
                <a:cs typeface="Microsoft YaHei"/>
              </a:rPr>
              <a:t>口服</a:t>
            </a:r>
            <a:r>
              <a:rPr lang="zh-CN" altLang="en-US" sz="1400" kern="0" dirty="0" smtClean="0">
                <a:solidFill>
                  <a:srgbClr val="001965">
                    <a:alpha val="100000"/>
                  </a:srgbClr>
                </a:solidFill>
                <a:latin typeface="微软雅黑" panose="020B0503020204020204" pitchFamily="34" charset="-122"/>
                <a:ea typeface="微软雅黑" panose="020B0503020204020204" pitchFamily="34" charset="-122"/>
                <a:cs typeface="Microsoft YaHei"/>
              </a:rPr>
              <a:t>溶液剂型。本品原料为盐酸替扎尼定</a:t>
            </a:r>
            <a:r>
              <a:rPr lang="zh-CN" altLang="en-US" sz="1400" kern="0" dirty="0">
                <a:solidFill>
                  <a:schemeClr val="accent5">
                    <a:lumMod val="50000"/>
                  </a:schemeClr>
                </a:solidFill>
                <a:latin typeface="Microsoft YaHei"/>
                <a:ea typeface="Microsoft YaHei"/>
                <a:cs typeface="Microsoft YaHei"/>
              </a:rPr>
              <a:t>新晶型</a:t>
            </a:r>
            <a:r>
              <a:rPr lang="zh-CN" altLang="en-US" sz="1400" kern="0" dirty="0" smtClean="0">
                <a:solidFill>
                  <a:srgbClr val="001965">
                    <a:alpha val="100000"/>
                  </a:srgbClr>
                </a:solidFill>
                <a:latin typeface="微软雅黑" panose="020B0503020204020204" pitchFamily="34" charset="-122"/>
                <a:ea typeface="微软雅黑" panose="020B0503020204020204" pitchFamily="34" charset="-122"/>
                <a:cs typeface="Microsoft YaHei"/>
              </a:rPr>
              <a:t>，水溶性好，杂质少。</a:t>
            </a:r>
            <a:endParaRPr sz="1400" dirty="0">
              <a:latin typeface="微软雅黑" panose="020B0503020204020204" pitchFamily="34" charset="-122"/>
              <a:ea typeface="微软雅黑" panose="020B0503020204020204" pitchFamily="34" charset="-122"/>
              <a:cs typeface="Arial"/>
            </a:endParaRPr>
          </a:p>
        </p:txBody>
      </p:sp>
      <p:sp>
        <p:nvSpPr>
          <p:cNvPr id="39" name="textbox 62"/>
          <p:cNvSpPr/>
          <p:nvPr/>
        </p:nvSpPr>
        <p:spPr>
          <a:xfrm>
            <a:off x="8798659" y="1478489"/>
            <a:ext cx="2015849" cy="299731"/>
          </a:xfrm>
          <a:prstGeom prst="rect">
            <a:avLst/>
          </a:prstGeom>
          <a:noFill/>
          <a:ln w="0" cap="flat">
            <a:noFill/>
            <a:prstDash val="solid"/>
            <a:miter lim="0"/>
          </a:ln>
        </p:spPr>
        <p:txBody>
          <a:bodyPr vert="horz" wrap="square" lIns="0" tIns="0" rIns="0" bIns="0"/>
          <a:lstStyle/>
          <a:p>
            <a:pPr algn="l" rtl="0" eaLnBrk="0">
              <a:tabLst/>
            </a:pPr>
            <a:endParaRPr sz="100" dirty="0">
              <a:latin typeface="Arial"/>
              <a:ea typeface="Arial"/>
              <a:cs typeface="Arial"/>
            </a:endParaRPr>
          </a:p>
          <a:p>
            <a:pPr algn="l" rtl="0" eaLnBrk="0">
              <a:tabLst/>
            </a:pPr>
            <a:r>
              <a:rPr lang="zh-CN" altLang="en-US" b="1" kern="0" spc="-10" dirty="0" smtClean="0">
                <a:solidFill>
                  <a:srgbClr val="FFFFFF">
                    <a:alpha val="100000"/>
                  </a:srgbClr>
                </a:solidFill>
                <a:latin typeface="Microsoft YaHei"/>
                <a:ea typeface="Microsoft YaHei"/>
                <a:cs typeface="Microsoft YaHei"/>
              </a:rPr>
              <a:t>产品满足患者需求</a:t>
            </a:r>
            <a:endParaRPr sz="300" dirty="0">
              <a:latin typeface="Arial"/>
              <a:ea typeface="Arial"/>
              <a:cs typeface="Arial"/>
            </a:endParaRPr>
          </a:p>
        </p:txBody>
      </p:sp>
      <p:sp>
        <p:nvSpPr>
          <p:cNvPr id="40" name="矩形 39"/>
          <p:cNvSpPr/>
          <p:nvPr/>
        </p:nvSpPr>
        <p:spPr>
          <a:xfrm>
            <a:off x="8271621" y="4857383"/>
            <a:ext cx="3121200" cy="1298817"/>
          </a:xfrm>
          <a:prstGeom prst="rect">
            <a:avLst/>
          </a:prstGeom>
        </p:spPr>
        <p:txBody>
          <a:bodyPr wrap="square">
            <a:spAutoFit/>
          </a:bodyPr>
          <a:lstStyle/>
          <a:p>
            <a:pPr algn="just" eaLnBrk="0">
              <a:lnSpc>
                <a:spcPct val="140000"/>
              </a:lnSpc>
            </a:pPr>
            <a:r>
              <a:rPr lang="zh-CN" altLang="en-US" sz="1400" kern="0" dirty="0" smtClean="0">
                <a:solidFill>
                  <a:srgbClr val="001965">
                    <a:alpha val="100000"/>
                  </a:srgbClr>
                </a:solidFill>
                <a:latin typeface="微软雅黑" panose="020B0503020204020204" pitchFamily="34" charset="-122"/>
                <a:ea typeface="微软雅黑" panose="020B0503020204020204" pitchFamily="34" charset="-122"/>
                <a:cs typeface="Microsoft YaHei"/>
              </a:rPr>
              <a:t>口服溶液吸收</a:t>
            </a:r>
            <a:r>
              <a:rPr lang="zh-CN" altLang="en-US" sz="1400" kern="0" dirty="0">
                <a:solidFill>
                  <a:srgbClr val="001965">
                    <a:alpha val="100000"/>
                  </a:srgbClr>
                </a:solidFill>
                <a:latin typeface="微软雅黑" panose="020B0503020204020204" pitchFamily="34" charset="-122"/>
                <a:ea typeface="微软雅黑" panose="020B0503020204020204" pitchFamily="34" charset="-122"/>
                <a:cs typeface="Microsoft YaHei"/>
              </a:rPr>
              <a:t>良好，临床上具有</a:t>
            </a:r>
            <a:r>
              <a:rPr lang="zh-CN" altLang="en-US" sz="1400" b="1" kern="0" dirty="0">
                <a:solidFill>
                  <a:srgbClr val="C00000"/>
                </a:solidFill>
                <a:latin typeface="Microsoft YaHei"/>
                <a:ea typeface="Microsoft YaHei"/>
                <a:cs typeface="Microsoft YaHei"/>
              </a:rPr>
              <a:t>吸收快，起效迅速</a:t>
            </a:r>
            <a:r>
              <a:rPr lang="zh-CN" altLang="en-US" sz="1400" kern="0" dirty="0">
                <a:solidFill>
                  <a:srgbClr val="001965">
                    <a:alpha val="100000"/>
                  </a:srgbClr>
                </a:solidFill>
                <a:latin typeface="微软雅黑" panose="020B0503020204020204" pitchFamily="34" charset="-122"/>
                <a:ea typeface="微软雅黑" panose="020B0503020204020204" pitchFamily="34" charset="-122"/>
                <a:cs typeface="Microsoft YaHei"/>
              </a:rPr>
              <a:t>，</a:t>
            </a:r>
            <a:r>
              <a:rPr lang="zh-CN" altLang="en-US" sz="1400" b="1" kern="0" dirty="0">
                <a:solidFill>
                  <a:srgbClr val="C00000"/>
                </a:solidFill>
                <a:latin typeface="Microsoft YaHei"/>
                <a:ea typeface="Microsoft YaHei"/>
                <a:cs typeface="Microsoft YaHei"/>
              </a:rPr>
              <a:t>快速缓解症状</a:t>
            </a:r>
            <a:r>
              <a:rPr lang="zh-CN" altLang="en-US" sz="1400" kern="0" dirty="0" smtClean="0">
                <a:solidFill>
                  <a:srgbClr val="001965">
                    <a:alpha val="100000"/>
                  </a:srgbClr>
                </a:solidFill>
                <a:latin typeface="微软雅黑" panose="020B0503020204020204" pitchFamily="34" charset="-122"/>
                <a:ea typeface="微软雅黑" panose="020B0503020204020204" pitchFamily="34" charset="-122"/>
                <a:cs typeface="Microsoft YaHei"/>
              </a:rPr>
              <a:t>的特点。相比于巴氯芬，</a:t>
            </a:r>
            <a:r>
              <a:rPr lang="zh-CN" altLang="en-US" sz="1400" b="1" kern="0" dirty="0" smtClean="0">
                <a:solidFill>
                  <a:srgbClr val="C00000"/>
                </a:solidFill>
                <a:latin typeface="微软雅黑" panose="020B0503020204020204" pitchFamily="34" charset="-122"/>
                <a:ea typeface="微软雅黑" panose="020B0503020204020204" pitchFamily="34" charset="-122"/>
                <a:cs typeface="Microsoft YaHei"/>
              </a:rPr>
              <a:t>不会引起肌无力</a:t>
            </a:r>
            <a:r>
              <a:rPr lang="zh-CN" altLang="en-US" sz="1400" kern="0" dirty="0" smtClean="0">
                <a:solidFill>
                  <a:srgbClr val="001965">
                    <a:alpha val="100000"/>
                  </a:srgbClr>
                </a:solidFill>
                <a:latin typeface="微软雅黑" panose="020B0503020204020204" pitchFamily="34" charset="-122"/>
                <a:ea typeface="微软雅黑" panose="020B0503020204020204" pitchFamily="34" charset="-122"/>
                <a:cs typeface="Microsoft YaHei"/>
              </a:rPr>
              <a:t>，安全性高。</a:t>
            </a:r>
            <a:endParaRPr lang="zh-CN" altLang="en-US" sz="1400" kern="0" dirty="0">
              <a:solidFill>
                <a:srgbClr val="001965">
                  <a:alpha val="100000"/>
                </a:srgbClr>
              </a:solidFill>
              <a:latin typeface="微软雅黑" panose="020B0503020204020204" pitchFamily="34" charset="-122"/>
              <a:ea typeface="微软雅黑" panose="020B0503020204020204" pitchFamily="34" charset="-122"/>
              <a:cs typeface="Microsoft YaHei"/>
            </a:endParaRPr>
          </a:p>
        </p:txBody>
      </p:sp>
      <p:sp>
        <p:nvSpPr>
          <p:cNvPr id="41" name="矩形 40"/>
          <p:cNvSpPr/>
          <p:nvPr/>
        </p:nvSpPr>
        <p:spPr>
          <a:xfrm>
            <a:off x="1952588" y="4047160"/>
            <a:ext cx="1633781" cy="316369"/>
          </a:xfrm>
          <a:prstGeom prst="rect">
            <a:avLst/>
          </a:prstGeom>
        </p:spPr>
        <p:txBody>
          <a:bodyPr wrap="none">
            <a:spAutoFit/>
          </a:bodyPr>
          <a:lstStyle/>
          <a:p>
            <a:pPr marL="12700" eaLnBrk="0">
              <a:lnSpc>
                <a:spcPct val="91000"/>
              </a:lnSpc>
              <a:spcBef>
                <a:spcPts val="2"/>
              </a:spcBef>
            </a:pPr>
            <a:r>
              <a:rPr lang="zh-CN" altLang="en-US" sz="1600" b="1" kern="0" dirty="0" smtClean="0">
                <a:solidFill>
                  <a:srgbClr val="C00000"/>
                </a:solidFill>
                <a:latin typeface="Microsoft YaHei"/>
                <a:ea typeface="Microsoft YaHei"/>
                <a:cs typeface="Microsoft YaHei"/>
              </a:rPr>
              <a:t>剂量调整更灵活</a:t>
            </a:r>
            <a:endParaRPr lang="zh-CN" altLang="en-US" sz="1600" dirty="0">
              <a:solidFill>
                <a:srgbClr val="C00000"/>
              </a:solidFill>
              <a:latin typeface="Microsoft YaHei"/>
              <a:ea typeface="Microsoft YaHei"/>
              <a:cs typeface="Microsoft YaHei"/>
            </a:endParaRPr>
          </a:p>
        </p:txBody>
      </p:sp>
      <p:sp>
        <p:nvSpPr>
          <p:cNvPr id="42" name="textbox 68"/>
          <p:cNvSpPr/>
          <p:nvPr/>
        </p:nvSpPr>
        <p:spPr>
          <a:xfrm>
            <a:off x="8975543" y="4119893"/>
            <a:ext cx="1838965" cy="316369"/>
          </a:xfrm>
          <a:prstGeom prst="rect">
            <a:avLst/>
          </a:prstGeom>
        </p:spPr>
        <p:txBody>
          <a:bodyPr wrap="none">
            <a:spAutoFit/>
          </a:bodyPr>
          <a:lstStyle/>
          <a:p>
            <a:pPr marL="12700" eaLnBrk="0">
              <a:lnSpc>
                <a:spcPct val="91000"/>
              </a:lnSpc>
              <a:spcBef>
                <a:spcPts val="2"/>
              </a:spcBef>
            </a:pPr>
            <a:r>
              <a:rPr lang="zh-CN" altLang="en-US" sz="1600" b="1" kern="0" dirty="0" smtClean="0">
                <a:solidFill>
                  <a:srgbClr val="C00000"/>
                </a:solidFill>
                <a:latin typeface="Microsoft YaHei"/>
                <a:ea typeface="Microsoft YaHei"/>
                <a:cs typeface="Microsoft YaHei"/>
              </a:rPr>
              <a:t>起效快，安全性高</a:t>
            </a:r>
            <a:endParaRPr sz="1600" b="1" kern="0" dirty="0">
              <a:solidFill>
                <a:srgbClr val="C00000"/>
              </a:solidFill>
              <a:latin typeface="Microsoft YaHei"/>
              <a:ea typeface="Microsoft YaHei"/>
              <a:cs typeface="Microsoft YaHei"/>
            </a:endParaRPr>
          </a:p>
        </p:txBody>
      </p:sp>
      <p:grpSp>
        <p:nvGrpSpPr>
          <p:cNvPr id="43" name="组合 42"/>
          <p:cNvGrpSpPr/>
          <p:nvPr/>
        </p:nvGrpSpPr>
        <p:grpSpPr>
          <a:xfrm>
            <a:off x="5412406" y="2055157"/>
            <a:ext cx="1823236" cy="3606205"/>
            <a:chOff x="5513509" y="1429946"/>
            <a:chExt cx="1928870" cy="3606205"/>
          </a:xfrm>
        </p:grpSpPr>
        <p:pic>
          <p:nvPicPr>
            <p:cNvPr id="44" name="图片 43"/>
            <p:cNvPicPr>
              <a:picLocks noChangeAspect="1"/>
            </p:cNvPicPr>
            <p:nvPr/>
          </p:nvPicPr>
          <p:blipFill>
            <a:blip r:embed="rId5"/>
            <a:stretch>
              <a:fillRect/>
            </a:stretch>
          </p:blipFill>
          <p:spPr>
            <a:xfrm>
              <a:off x="5696894" y="1429946"/>
              <a:ext cx="1562100" cy="1419225"/>
            </a:xfrm>
            <a:prstGeom prst="rect">
              <a:avLst/>
            </a:prstGeom>
          </p:spPr>
        </p:pic>
        <p:pic>
          <p:nvPicPr>
            <p:cNvPr id="45" name="图片 44"/>
            <p:cNvPicPr>
              <a:picLocks noChangeAspect="1"/>
            </p:cNvPicPr>
            <p:nvPr/>
          </p:nvPicPr>
          <p:blipFill>
            <a:blip r:embed="rId6"/>
            <a:stretch>
              <a:fillRect/>
            </a:stretch>
          </p:blipFill>
          <p:spPr>
            <a:xfrm>
              <a:off x="6114031" y="2946164"/>
              <a:ext cx="695325" cy="971550"/>
            </a:xfrm>
            <a:prstGeom prst="rect">
              <a:avLst/>
            </a:prstGeom>
          </p:spPr>
        </p:pic>
        <p:pic>
          <p:nvPicPr>
            <p:cNvPr id="46" name="图片 45"/>
            <p:cNvPicPr>
              <a:picLocks noChangeAspect="1"/>
            </p:cNvPicPr>
            <p:nvPr/>
          </p:nvPicPr>
          <p:blipFill>
            <a:blip r:embed="rId7"/>
            <a:stretch>
              <a:fillRect/>
            </a:stretch>
          </p:blipFill>
          <p:spPr>
            <a:xfrm>
              <a:off x="5513509" y="4033646"/>
              <a:ext cx="1928870" cy="1002505"/>
            </a:xfrm>
            <a:prstGeom prst="rect">
              <a:avLst/>
            </a:prstGeom>
          </p:spPr>
        </p:pic>
      </p:grpSp>
    </p:spTree>
    <p:extLst>
      <p:ext uri="{BB962C8B-B14F-4D97-AF65-F5344CB8AC3E}">
        <p14:creationId xmlns:p14="http://schemas.microsoft.com/office/powerpoint/2010/main" val="3187530041"/>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2476</TotalTime>
  <Words>2448</Words>
  <Application>Microsoft Office PowerPoint</Application>
  <PresentationFormat>宽屏</PresentationFormat>
  <Paragraphs>151</Paragraphs>
  <Slides>10</Slides>
  <Notes>0</Notes>
  <HiddenSlides>0</HiddenSlides>
  <MMClips>0</MMClips>
  <ScaleCrop>false</ScaleCrop>
  <HeadingPairs>
    <vt:vector size="6" baseType="variant">
      <vt:variant>
        <vt:lpstr>已用的字体</vt:lpstr>
      </vt:variant>
      <vt:variant>
        <vt:i4>10</vt:i4>
      </vt:variant>
      <vt:variant>
        <vt:lpstr>主题</vt:lpstr>
      </vt:variant>
      <vt:variant>
        <vt:i4>1</vt:i4>
      </vt:variant>
      <vt:variant>
        <vt:lpstr>幻灯片标题</vt:lpstr>
      </vt:variant>
      <vt:variant>
        <vt:i4>10</vt:i4>
      </vt:variant>
    </vt:vector>
  </HeadingPairs>
  <TitlesOfParts>
    <vt:vector size="21" baseType="lpstr">
      <vt:lpstr>黑体</vt:lpstr>
      <vt:lpstr>宋体</vt:lpstr>
      <vt:lpstr>Microsoft YaHei</vt:lpstr>
      <vt:lpstr>Microsoft YaHei</vt:lpstr>
      <vt:lpstr>Arial</vt:lpstr>
      <vt:lpstr>Calibri</vt:lpstr>
      <vt:lpstr>Calibri Light</vt:lpstr>
      <vt:lpstr>Garamond</vt:lpstr>
      <vt:lpstr>Times New Roman</vt:lpstr>
      <vt:lpstr>Wingdings</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李豪</dc:creator>
  <cp:lastModifiedBy>吴瑶</cp:lastModifiedBy>
  <cp:revision>202</cp:revision>
  <dcterms:created xsi:type="dcterms:W3CDTF">2018-03-12T02:10:21Z</dcterms:created>
  <dcterms:modified xsi:type="dcterms:W3CDTF">2025-07-18T05:52:40Z</dcterms:modified>
</cp:coreProperties>
</file>