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2"/>
  </p:notesMasterIdLst>
  <p:handoutMasterIdLst>
    <p:handoutMasterId r:id="rId13"/>
  </p:handoutMasterIdLst>
  <p:sldIdLst>
    <p:sldId id="362" r:id="rId3"/>
    <p:sldId id="263" r:id="rId4"/>
    <p:sldId id="339" r:id="rId5"/>
    <p:sldId id="361" r:id="rId6"/>
    <p:sldId id="330" r:id="rId7"/>
    <p:sldId id="318" r:id="rId8"/>
    <p:sldId id="327" r:id="rId9"/>
    <p:sldId id="358" r:id="rId10"/>
    <p:sldId id="359" r:id="rId11"/>
  </p:sldIdLst>
  <p:sldSz cx="12192000" cy="6858000"/>
  <p:notesSz cx="6858000" cy="9144000"/>
  <p:embeddedFontLst>
    <p:embeddedFont>
      <p:font typeface="微软雅黑" panose="020B0503020204020204" pitchFamily="34" charset="-122"/>
      <p:regular r:id="rId18"/>
    </p:embeddedFont>
    <p:embeddedFont>
      <p:font typeface="汉仪旗黑-55简" panose="00020600040101010101" charset="-128"/>
      <p:regular r:id="rId19"/>
    </p:embeddedFont>
    <p:embeddedFont>
      <p:font typeface="Calibri" panose="020F0502020204030204" charset="0"/>
      <p:regular r:id="rId20"/>
      <p:bold r:id="rId21"/>
      <p:italic r:id="rId22"/>
      <p:boldItalic r:id="rId23"/>
    </p:embeddedFont>
    <p:embeddedFont>
      <p:font typeface="Calibri Light" panose="020F0302020204030204" charset="0"/>
      <p:regular r:id="rId24"/>
      <p:italic r:id="rId25"/>
    </p:embeddedFont>
  </p:embeddedFontLst>
  <p:custDataLst>
    <p:tags r:id="rId26"/>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0" userDrawn="1">
          <p15:clr>
            <a:srgbClr val="A4A3A4"/>
          </p15:clr>
        </p15:guide>
        <p15:guide id="2" pos="397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srgbClr val="FF0000"/>
    </p:penClr>
    <p:extLs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6" autoAdjust="0"/>
    <p:restoredTop sz="94660"/>
  </p:normalViewPr>
  <p:slideViewPr>
    <p:cSldViewPr snapToGrid="0" showGuides="1">
      <p:cViewPr varScale="1">
        <p:scale>
          <a:sx n="70" d="100"/>
          <a:sy n="70" d="100"/>
        </p:scale>
        <p:origin x="234" y="48"/>
      </p:cViewPr>
      <p:guideLst>
        <p:guide orient="horz" pos="2170"/>
        <p:guide pos="397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6" Type="http://schemas.openxmlformats.org/officeDocument/2006/relationships/tags" Target="tags/tag56.xml"/><Relationship Id="rId25" Type="http://schemas.openxmlformats.org/officeDocument/2006/relationships/font" Target="fonts/font8.fntdata"/><Relationship Id="rId24" Type="http://schemas.openxmlformats.org/officeDocument/2006/relationships/font" Target="fonts/font7.fntdata"/><Relationship Id="rId23" Type="http://schemas.openxmlformats.org/officeDocument/2006/relationships/font" Target="fonts/font6.fntdata"/><Relationship Id="rId22" Type="http://schemas.openxmlformats.org/officeDocument/2006/relationships/font" Target="fonts/font5.fntdata"/><Relationship Id="rId21" Type="http://schemas.openxmlformats.org/officeDocument/2006/relationships/font" Target="fonts/font4.fntdata"/><Relationship Id="rId20" Type="http://schemas.openxmlformats.org/officeDocument/2006/relationships/font" Target="fonts/font3.fntdata"/><Relationship Id="rId2" Type="http://schemas.openxmlformats.org/officeDocument/2006/relationships/theme" Target="theme/theme1.xml"/><Relationship Id="rId19" Type="http://schemas.openxmlformats.org/officeDocument/2006/relationships/font" Target="fonts/font2.fntdata"/><Relationship Id="rId18" Type="http://schemas.openxmlformats.org/officeDocument/2006/relationships/font" Target="fonts/font1.fntdata"/><Relationship Id="rId17" Type="http://schemas.openxmlformats.org/officeDocument/2006/relationships/commentAuthors" Target="commentAuthors.xml"/><Relationship Id="rId16" Type="http://schemas.openxmlformats.org/officeDocument/2006/relationships/tableStyles" Target="tableStyles.xml"/><Relationship Id="rId15" Type="http://schemas.openxmlformats.org/officeDocument/2006/relationships/viewProps" Target="viewProps.xml"/><Relationship Id="rId14" Type="http://schemas.openxmlformats.org/officeDocument/2006/relationships/presProps" Target="presProps.xml"/><Relationship Id="rId13" Type="http://schemas.openxmlformats.org/officeDocument/2006/relationships/handoutMaster" Target="handoutMasters/handoutMaster1.xml"/><Relationship Id="rId12" Type="http://schemas.openxmlformats.org/officeDocument/2006/relationships/notesMaster" Target="notesMasters/notesMaster1.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CB040D7-255E-4AF1-A390-994694A1981F}"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726698D-7F7F-41BE-B05B-616CC7BA6F7A}"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A0CC45C3-1263-4109-AB22-FE5F41EF6E2A}" type="datetimeFigureOut">
              <a:rPr lang="zh-CN" altLang="en-US" smtClean="0"/>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15B5E09-81F7-47C5-815F-688460B3CD4A}"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image" Target="../media/image2.GIF"/><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矩形 6"/>
          <p:cNvSpPr/>
          <p:nvPr userDrawn="1"/>
        </p:nvSpPr>
        <p:spPr>
          <a:xfrm>
            <a:off x="0" y="0"/>
            <a:ext cx="12192000" cy="6858000"/>
          </a:xfrm>
          <a:prstGeom prst="rect">
            <a:avLst/>
          </a:prstGeom>
          <a:blipFill dpi="0" rotWithShape="1">
            <a:blip r:embed="rId12" cstate="print">
              <a:alphaModFix amt="30000"/>
              <a:grayscl/>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pic>
        <p:nvPicPr>
          <p:cNvPr id="8" name="图片 12" descr="水解蛋白.bmp"/>
          <p:cNvPicPr>
            <a:picLocks noChangeAspect="1"/>
          </p:cNvPicPr>
          <p:nvPr userDrawn="1"/>
        </p:nvPicPr>
        <p:blipFill>
          <a:blip r:embed="rId13" cstate="print"/>
          <a:stretch>
            <a:fillRect/>
          </a:stretch>
        </p:blipFill>
        <p:spPr bwMode="auto">
          <a:xfrm>
            <a:off x="308251" y="168276"/>
            <a:ext cx="746182" cy="647733"/>
          </a:xfrm>
          <a:prstGeom prst="rect">
            <a:avLst/>
          </a:prstGeom>
          <a:noFill/>
          <a:ln w="9525">
            <a:noFill/>
            <a:miter lim="800000"/>
            <a:headEnd/>
            <a:tailEnd/>
          </a:ln>
          <a:effectLst>
            <a:glow rad="63500">
              <a:srgbClr val="FFFFFF"/>
            </a:glow>
          </a:effec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000"/>
    </mc:Choice>
    <mc:Fallback>
      <p:transition spd="slow"/>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 Type="http://schemas.openxmlformats.org/officeDocument/2006/relationships/tags" Target="../tags/tag4.xml"/><Relationship Id="rId8" Type="http://schemas.openxmlformats.org/officeDocument/2006/relationships/tags" Target="../tags/tag3.xml"/><Relationship Id="rId7" Type="http://schemas.openxmlformats.org/officeDocument/2006/relationships/tags" Target="../tags/tag2.xml"/><Relationship Id="rId6" Type="http://schemas.openxmlformats.org/officeDocument/2006/relationships/tags" Target="../tags/tag1.xml"/><Relationship Id="rId5" Type="http://schemas.openxmlformats.org/officeDocument/2006/relationships/image" Target="../media/image4.png"/><Relationship Id="rId4" Type="http://schemas.microsoft.com/office/2007/relationships/media" Target="../media/media1.mp3"/><Relationship Id="rId3" Type="http://schemas.openxmlformats.org/officeDocument/2006/relationships/audio" Target="../media/media1.mp3"/><Relationship Id="rId23" Type="http://schemas.openxmlformats.org/officeDocument/2006/relationships/slideLayout" Target="../slideLayouts/slideLayout1.xml"/><Relationship Id="rId22" Type="http://schemas.openxmlformats.org/officeDocument/2006/relationships/tags" Target="../tags/tag17.xml"/><Relationship Id="rId21" Type="http://schemas.openxmlformats.org/officeDocument/2006/relationships/tags" Target="../tags/tag16.xml"/><Relationship Id="rId20" Type="http://schemas.openxmlformats.org/officeDocument/2006/relationships/tags" Target="../tags/tag15.xml"/><Relationship Id="rId2" Type="http://schemas.openxmlformats.org/officeDocument/2006/relationships/image" Target="../media/image3.jpeg"/><Relationship Id="rId19" Type="http://schemas.openxmlformats.org/officeDocument/2006/relationships/tags" Target="../tags/tag14.xml"/><Relationship Id="rId18" Type="http://schemas.openxmlformats.org/officeDocument/2006/relationships/tags" Target="../tags/tag13.xml"/><Relationship Id="rId17" Type="http://schemas.openxmlformats.org/officeDocument/2006/relationships/tags" Target="../tags/tag12.xml"/><Relationship Id="rId16" Type="http://schemas.openxmlformats.org/officeDocument/2006/relationships/tags" Target="../tags/tag11.xml"/><Relationship Id="rId15" Type="http://schemas.openxmlformats.org/officeDocument/2006/relationships/tags" Target="../tags/tag10.xml"/><Relationship Id="rId14" Type="http://schemas.openxmlformats.org/officeDocument/2006/relationships/tags" Target="../tags/tag9.xml"/><Relationship Id="rId13" Type="http://schemas.openxmlformats.org/officeDocument/2006/relationships/tags" Target="../tags/tag8.xml"/><Relationship Id="rId12" Type="http://schemas.openxmlformats.org/officeDocument/2006/relationships/tags" Target="../tags/tag7.xml"/><Relationship Id="rId11" Type="http://schemas.openxmlformats.org/officeDocument/2006/relationships/tags" Target="../tags/tag6.xml"/><Relationship Id="rId10" Type="http://schemas.openxmlformats.org/officeDocument/2006/relationships/tags" Target="../tags/tag5.xml"/><Relationship Id="rId1" Type="http://schemas.openxmlformats.org/officeDocument/2006/relationships/image" Target="../media/image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9" Type="http://schemas.openxmlformats.org/officeDocument/2006/relationships/tags" Target="../tags/tag26.xml"/><Relationship Id="rId8" Type="http://schemas.openxmlformats.org/officeDocument/2006/relationships/tags" Target="../tags/tag25.xml"/><Relationship Id="rId7" Type="http://schemas.openxmlformats.org/officeDocument/2006/relationships/tags" Target="../tags/tag24.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tags" Target="../tags/tag21.xml"/><Relationship Id="rId3" Type="http://schemas.openxmlformats.org/officeDocument/2006/relationships/tags" Target="../tags/tag20.xml"/><Relationship Id="rId2" Type="http://schemas.openxmlformats.org/officeDocument/2006/relationships/tags" Target="../tags/tag19.xml"/><Relationship Id="rId14" Type="http://schemas.openxmlformats.org/officeDocument/2006/relationships/slideLayout" Target="../slideLayouts/slideLayout1.xml"/><Relationship Id="rId13" Type="http://schemas.openxmlformats.org/officeDocument/2006/relationships/tags" Target="../tags/tag30.xml"/><Relationship Id="rId12" Type="http://schemas.openxmlformats.org/officeDocument/2006/relationships/tags" Target="../tags/tag29.xml"/><Relationship Id="rId11" Type="http://schemas.openxmlformats.org/officeDocument/2006/relationships/tags" Target="../tags/tag28.xml"/><Relationship Id="rId10" Type="http://schemas.openxmlformats.org/officeDocument/2006/relationships/tags" Target="../tags/tag27.xml"/><Relationship Id="rId1" Type="http://schemas.openxmlformats.org/officeDocument/2006/relationships/tags" Target="../tags/tag18.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tags" Target="../tags/tag33.xml"/><Relationship Id="rId4" Type="http://schemas.openxmlformats.org/officeDocument/2006/relationships/image" Target="../media/image8.png"/><Relationship Id="rId3" Type="http://schemas.openxmlformats.org/officeDocument/2006/relationships/tags" Target="../tags/tag32.xml"/><Relationship Id="rId2" Type="http://schemas.openxmlformats.org/officeDocument/2006/relationships/image" Target="../media/image7.png"/><Relationship Id="rId1" Type="http://schemas.openxmlformats.org/officeDocument/2006/relationships/tags" Target="../tags/tag31.xml"/></Relationships>
</file>

<file path=ppt/slides/_rels/slide7.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image" Target="../media/image10.png"/></Relationships>
</file>

<file path=ppt/slides/_rels/slide8.xml.rels><?xml version="1.0" encoding="UTF-8" standalone="yes"?>
<Relationships xmlns="http://schemas.openxmlformats.org/package/2006/relationships"><Relationship Id="rId9" Type="http://schemas.openxmlformats.org/officeDocument/2006/relationships/tags" Target="../tags/tag42.xml"/><Relationship Id="rId8" Type="http://schemas.openxmlformats.org/officeDocument/2006/relationships/tags" Target="../tags/tag41.xml"/><Relationship Id="rId7" Type="http://schemas.openxmlformats.org/officeDocument/2006/relationships/tags" Target="../tags/tag40.xml"/><Relationship Id="rId6" Type="http://schemas.openxmlformats.org/officeDocument/2006/relationships/tags" Target="../tags/tag39.xml"/><Relationship Id="rId5" Type="http://schemas.openxmlformats.org/officeDocument/2006/relationships/tags" Target="../tags/tag38.xml"/><Relationship Id="rId4" Type="http://schemas.openxmlformats.org/officeDocument/2006/relationships/tags" Target="../tags/tag37.xml"/><Relationship Id="rId3" Type="http://schemas.openxmlformats.org/officeDocument/2006/relationships/tags" Target="../tags/tag36.xml"/><Relationship Id="rId2" Type="http://schemas.openxmlformats.org/officeDocument/2006/relationships/tags" Target="../tags/tag35.xml"/><Relationship Id="rId12" Type="http://schemas.openxmlformats.org/officeDocument/2006/relationships/slideLayout" Target="../slideLayouts/slideLayout1.xml"/><Relationship Id="rId11" Type="http://schemas.openxmlformats.org/officeDocument/2006/relationships/tags" Target="../tags/tag43.xml"/><Relationship Id="rId10" Type="http://schemas.openxmlformats.org/officeDocument/2006/relationships/image" Target="../media/image13.jpeg"/><Relationship Id="rId1" Type="http://schemas.openxmlformats.org/officeDocument/2006/relationships/tags" Target="../tags/tag34.xml"/></Relationships>
</file>

<file path=ppt/slides/_rels/slide9.xml.rels><?xml version="1.0" encoding="UTF-8" standalone="yes"?>
<Relationships xmlns="http://schemas.openxmlformats.org/package/2006/relationships"><Relationship Id="rId9" Type="http://schemas.openxmlformats.org/officeDocument/2006/relationships/tags" Target="../tags/tag52.xml"/><Relationship Id="rId8" Type="http://schemas.openxmlformats.org/officeDocument/2006/relationships/tags" Target="../tags/tag51.xml"/><Relationship Id="rId7" Type="http://schemas.openxmlformats.org/officeDocument/2006/relationships/tags" Target="../tags/tag50.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 Id="rId3" Type="http://schemas.openxmlformats.org/officeDocument/2006/relationships/tags" Target="../tags/tag46.xml"/><Relationship Id="rId2" Type="http://schemas.openxmlformats.org/officeDocument/2006/relationships/tags" Target="../tags/tag45.xml"/><Relationship Id="rId13" Type="http://schemas.openxmlformats.org/officeDocument/2006/relationships/slideLayout" Target="../slideLayouts/slideLayout1.xml"/><Relationship Id="rId12" Type="http://schemas.openxmlformats.org/officeDocument/2006/relationships/tags" Target="../tags/tag55.xml"/><Relationship Id="rId11" Type="http://schemas.openxmlformats.org/officeDocument/2006/relationships/tags" Target="../tags/tag54.xml"/><Relationship Id="rId10" Type="http://schemas.openxmlformats.org/officeDocument/2006/relationships/tags" Target="../tags/tag53.xml"/><Relationship Id="rId1" Type="http://schemas.openxmlformats.org/officeDocument/2006/relationships/tags" Target="../tags/tag4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矩形 17"/>
          <p:cNvSpPr/>
          <p:nvPr/>
        </p:nvSpPr>
        <p:spPr>
          <a:xfrm>
            <a:off x="0" y="-2"/>
            <a:ext cx="12192000" cy="6858001"/>
          </a:xfrm>
          <a:prstGeom prst="rect">
            <a:avLst/>
          </a:prstGeom>
          <a:blipFill>
            <a:blip r:embed="rId1" cstate="print">
              <a:duotone>
                <a:schemeClr val="accent1">
                  <a:shade val="45000"/>
                  <a:satMod val="135000"/>
                </a:schemeClr>
                <a:prstClr val="white"/>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solidFill>
                <a:prstClr val="white"/>
              </a:solidFill>
            </a:endParaRPr>
          </a:p>
        </p:txBody>
      </p:sp>
      <p:sp>
        <p:nvSpPr>
          <p:cNvPr id="2" name="文本框 1"/>
          <p:cNvSpPr txBox="1"/>
          <p:nvPr/>
        </p:nvSpPr>
        <p:spPr>
          <a:xfrm>
            <a:off x="7050405" y="1416050"/>
            <a:ext cx="2220595" cy="739140"/>
          </a:xfrm>
          <a:prstGeom prst="rect">
            <a:avLst/>
          </a:prstGeom>
          <a:noFill/>
        </p:spPr>
        <p:txBody>
          <a:bodyPr wrap="square" rtlCol="0">
            <a:noAutofit/>
          </a:bodyPr>
          <a:lstStyle/>
          <a:p>
            <a:pPr algn="r"/>
            <a:r>
              <a:rPr lang="zh-CN" altLang="en-US" sz="3600" b="1" dirty="0">
                <a:solidFill>
                  <a:srgbClr val="002060"/>
                </a:solidFill>
                <a:latin typeface="微软雅黑" panose="020B0503020204020204" pitchFamily="34" charset="-122"/>
                <a:ea typeface="微软雅黑" panose="020B0503020204020204" pitchFamily="34" charset="-122"/>
              </a:rPr>
              <a:t>（谓</a:t>
            </a:r>
            <a:r>
              <a:rPr lang="en-US" altLang="zh-CN" sz="3600" b="1" dirty="0">
                <a:solidFill>
                  <a:srgbClr val="002060"/>
                </a:solidFill>
                <a:latin typeface="微软雅黑" panose="020B0503020204020204" pitchFamily="34" charset="-122"/>
                <a:ea typeface="微软雅黑" panose="020B0503020204020204" pitchFamily="34" charset="-122"/>
              </a:rPr>
              <a:t> </a:t>
            </a:r>
            <a:r>
              <a:rPr lang="zh-CN" altLang="en-US" sz="3600" b="1" dirty="0">
                <a:solidFill>
                  <a:srgbClr val="002060"/>
                </a:solidFill>
                <a:latin typeface="微软雅黑" panose="020B0503020204020204" pitchFamily="34" charset="-122"/>
                <a:ea typeface="微软雅黑" panose="020B0503020204020204" pitchFamily="34" charset="-122"/>
              </a:rPr>
              <a:t>葆）</a:t>
            </a:r>
            <a:endParaRPr lang="zh-CN" altLang="en-US" sz="3600" b="1" dirty="0">
              <a:solidFill>
                <a:srgbClr val="002060"/>
              </a:solidFill>
              <a:latin typeface="微软雅黑" panose="020B0503020204020204" pitchFamily="34" charset="-122"/>
              <a:ea typeface="微软雅黑" panose="020B0503020204020204" pitchFamily="34" charset="-122"/>
            </a:endParaRPr>
          </a:p>
        </p:txBody>
      </p:sp>
      <p:sp>
        <p:nvSpPr>
          <p:cNvPr id="3" name="椭圆 2"/>
          <p:cNvSpPr/>
          <p:nvPr/>
        </p:nvSpPr>
        <p:spPr>
          <a:xfrm>
            <a:off x="224807" y="694273"/>
            <a:ext cx="4140000" cy="4140000"/>
          </a:xfrm>
          <a:prstGeom prst="ellipse">
            <a:avLst/>
          </a:prstGeom>
          <a:blipFill dpi="0" rotWithShape="1">
            <a:blip r:embed="rId2">
              <a:extLst>
                <a:ext uri="{28A0092B-C50C-407E-A947-70E740481C1C}">
                  <a14:useLocalDpi xmlns:a14="http://schemas.microsoft.com/office/drawing/2010/main"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文本框 22"/>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pic>
        <p:nvPicPr>
          <p:cNvPr id="5" name="胡伟立 - 背景音乐">
            <a:hlinkClick r:id="" action="ppaction://media"/>
          </p:cNvPr>
          <p:cNvPicPr>
            <a:picLocks noChangeAspect="1"/>
          </p:cNvPicPr>
          <p:nvPr>
            <a:audioFile r:link="rId3"/>
            <p:extLst>
              <p:ext uri="{DAA4B4D4-6D71-4841-9C94-3DE7FCFB9230}">
                <p14:media xmlns:p14="http://schemas.microsoft.com/office/powerpoint/2010/main" r:embed="rId4"/>
              </p:ext>
            </p:extLst>
          </p:nvPr>
        </p:nvPicPr>
        <p:blipFill>
          <a:blip r:embed="rId5"/>
          <a:stretch>
            <a:fillRect/>
          </a:stretch>
        </p:blipFill>
        <p:spPr>
          <a:xfrm>
            <a:off x="-648871" y="4868039"/>
            <a:ext cx="609600" cy="609600"/>
          </a:xfrm>
          <a:prstGeom prst="rect">
            <a:avLst/>
          </a:prstGeom>
        </p:spPr>
      </p:pic>
      <p:sp>
        <p:nvSpPr>
          <p:cNvPr id="4" name="文本框 3"/>
          <p:cNvSpPr txBox="1"/>
          <p:nvPr>
            <p:custDataLst>
              <p:tags r:id="rId6"/>
            </p:custDataLst>
          </p:nvPr>
        </p:nvSpPr>
        <p:spPr>
          <a:xfrm>
            <a:off x="5509895" y="589280"/>
            <a:ext cx="5010150" cy="826770"/>
          </a:xfrm>
          <a:prstGeom prst="rect">
            <a:avLst/>
          </a:prstGeom>
          <a:noFill/>
        </p:spPr>
        <p:txBody>
          <a:bodyPr wrap="square" rtlCol="0">
            <a:noAutofit/>
          </a:bodyPr>
          <a:p>
            <a:pPr algn="r"/>
            <a:r>
              <a:rPr lang="zh-CN" altLang="en-US" sz="4400" b="1" dirty="0">
                <a:solidFill>
                  <a:srgbClr val="002060"/>
                </a:solidFill>
                <a:latin typeface="微软雅黑" panose="020B0503020204020204" pitchFamily="34" charset="-122"/>
                <a:ea typeface="微软雅黑" panose="020B0503020204020204" pitchFamily="34" charset="-122"/>
              </a:rPr>
              <a:t>猴头菌提取物颗粒</a:t>
            </a:r>
            <a:endParaRPr lang="zh-CN" altLang="en-US" sz="4400" b="1" dirty="0">
              <a:solidFill>
                <a:srgbClr val="002060"/>
              </a:solidFill>
              <a:latin typeface="微软雅黑" panose="020B0503020204020204" pitchFamily="34" charset="-122"/>
              <a:ea typeface="微软雅黑" panose="020B0503020204020204" pitchFamily="34" charset="-122"/>
            </a:endParaRPr>
          </a:p>
        </p:txBody>
      </p:sp>
      <p:sp>
        <p:nvSpPr>
          <p:cNvPr id="6" name="文本框 5"/>
          <p:cNvSpPr txBox="1"/>
          <p:nvPr>
            <p:custDataLst>
              <p:tags r:id="rId7"/>
            </p:custDataLst>
          </p:nvPr>
        </p:nvSpPr>
        <p:spPr>
          <a:xfrm>
            <a:off x="5510530" y="2264410"/>
            <a:ext cx="4809490" cy="629920"/>
          </a:xfrm>
          <a:prstGeom prst="rect">
            <a:avLst/>
          </a:prstGeom>
          <a:noFill/>
        </p:spPr>
        <p:txBody>
          <a:bodyPr wrap="square" rtlCol="0">
            <a:noAutofit/>
          </a:bodyPr>
          <a:p>
            <a:pPr algn="r"/>
            <a:r>
              <a:rPr lang="zh-CN" altLang="en-US" sz="3200" b="1" dirty="0">
                <a:solidFill>
                  <a:srgbClr val="002060"/>
                </a:solidFill>
                <a:latin typeface="微软雅黑" panose="020B0503020204020204" pitchFamily="34" charset="-122"/>
                <a:ea typeface="微软雅黑" panose="020B0503020204020204" pitchFamily="34" charset="-122"/>
              </a:rPr>
              <a:t>山西康欣药业有限公司</a:t>
            </a:r>
            <a:endParaRPr lang="zh-CN" altLang="en-US" sz="3200" b="1" dirty="0">
              <a:solidFill>
                <a:srgbClr val="002060"/>
              </a:solidFill>
              <a:latin typeface="微软雅黑" panose="020B0503020204020204" pitchFamily="34" charset="-122"/>
              <a:ea typeface="微软雅黑" panose="020B0503020204020204" pitchFamily="34" charset="-122"/>
            </a:endParaRPr>
          </a:p>
        </p:txBody>
      </p:sp>
      <p:grpSp>
        <p:nvGrpSpPr>
          <p:cNvPr id="35" name="组合 34"/>
          <p:cNvGrpSpPr/>
          <p:nvPr>
            <p:custDataLst>
              <p:tags r:id="rId8"/>
            </p:custDataLst>
          </p:nvPr>
        </p:nvGrpSpPr>
        <p:grpSpPr>
          <a:xfrm>
            <a:off x="4364990" y="3342640"/>
            <a:ext cx="3699510" cy="575945"/>
            <a:chOff x="1285463" y="344557"/>
            <a:chExt cx="3276380" cy="477078"/>
          </a:xfrm>
          <a:solidFill>
            <a:srgbClr val="002060"/>
          </a:solidFill>
        </p:grpSpPr>
        <p:sp>
          <p:nvSpPr>
            <p:cNvPr id="37" name="圆角矩形 36"/>
            <p:cNvSpPr/>
            <p:nvPr>
              <p:custDataLst>
                <p:tags r:id="rId9"/>
              </p:custDataLst>
            </p:nvPr>
          </p:nvSpPr>
          <p:spPr>
            <a:xfrm>
              <a:off x="1285463" y="344557"/>
              <a:ext cx="3184938" cy="47707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3" name="文本框 42"/>
            <p:cNvSpPr txBox="1"/>
            <p:nvPr>
              <p:custDataLst>
                <p:tags r:id="rId10"/>
              </p:custDataLst>
            </p:nvPr>
          </p:nvSpPr>
          <p:spPr>
            <a:xfrm>
              <a:off x="1647250" y="415970"/>
              <a:ext cx="2914593" cy="330325"/>
            </a:xfrm>
            <a:prstGeom prst="rect">
              <a:avLst/>
            </a:prstGeom>
            <a:grp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01</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000" b="1" dirty="0" smtClean="0">
                  <a:solidFill>
                    <a:schemeClr val="bg1"/>
                  </a:solidFill>
                  <a:latin typeface="微软雅黑" panose="020B0503020204020204" pitchFamily="34" charset="-122"/>
                  <a:ea typeface="微软雅黑" panose="020B0503020204020204" pitchFamily="34" charset="-122"/>
                </a:rPr>
                <a:t>| </a:t>
              </a:r>
              <a:r>
                <a:rPr lang="zh-CN" altLang="en-US" sz="2000" b="1" dirty="0" smtClean="0">
                  <a:solidFill>
                    <a:schemeClr val="bg1"/>
                  </a:solidFill>
                  <a:latin typeface="微软雅黑" panose="020B0503020204020204" pitchFamily="34" charset="-122"/>
                  <a:ea typeface="微软雅黑" panose="020B0503020204020204" pitchFamily="34" charset="-122"/>
                </a:rPr>
                <a:t>药品基本信息</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44" name="组合 43"/>
          <p:cNvGrpSpPr/>
          <p:nvPr>
            <p:custDataLst>
              <p:tags r:id="rId11"/>
            </p:custDataLst>
          </p:nvPr>
        </p:nvGrpSpPr>
        <p:grpSpPr>
          <a:xfrm>
            <a:off x="4364991" y="4296410"/>
            <a:ext cx="3595370" cy="575945"/>
            <a:chOff x="1286026" y="506564"/>
            <a:chExt cx="3184938" cy="477078"/>
          </a:xfrm>
        </p:grpSpPr>
        <p:sp>
          <p:nvSpPr>
            <p:cNvPr id="45" name="圆角矩形 44"/>
            <p:cNvSpPr/>
            <p:nvPr>
              <p:custDataLst>
                <p:tags r:id="rId12"/>
              </p:custDataLst>
            </p:nvPr>
          </p:nvSpPr>
          <p:spPr>
            <a:xfrm>
              <a:off x="1286026" y="506564"/>
              <a:ext cx="3184938" cy="477078"/>
            </a:xfrm>
            <a:prstGeom prst="roundRect">
              <a:avLst>
                <a:gd name="adj" fmla="val 50000"/>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文本框 45"/>
            <p:cNvSpPr txBox="1"/>
            <p:nvPr>
              <p:custDataLst>
                <p:tags r:id="rId13"/>
              </p:custDataLst>
            </p:nvPr>
          </p:nvSpPr>
          <p:spPr>
            <a:xfrm>
              <a:off x="1647158" y="594405"/>
              <a:ext cx="2404173" cy="330325"/>
            </a:xfrm>
            <a:prstGeom prst="rect">
              <a:avLst/>
            </a:prstGeom>
            <a:no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02 | </a:t>
              </a:r>
              <a:r>
                <a:rPr lang="zh-CN" altLang="en-US" sz="2000" b="1" dirty="0" smtClean="0">
                  <a:solidFill>
                    <a:schemeClr val="bg1"/>
                  </a:solidFill>
                  <a:latin typeface="微软雅黑" panose="020B0503020204020204" pitchFamily="34" charset="-122"/>
                  <a:ea typeface="微软雅黑" panose="020B0503020204020204" pitchFamily="34" charset="-122"/>
                </a:rPr>
                <a:t>安全性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47" name="组合 46"/>
          <p:cNvGrpSpPr/>
          <p:nvPr>
            <p:custDataLst>
              <p:tags r:id="rId14"/>
            </p:custDataLst>
          </p:nvPr>
        </p:nvGrpSpPr>
        <p:grpSpPr>
          <a:xfrm>
            <a:off x="4364990" y="5250180"/>
            <a:ext cx="3595370" cy="575945"/>
            <a:chOff x="1285463" y="623335"/>
            <a:chExt cx="3184938" cy="477078"/>
          </a:xfrm>
          <a:solidFill>
            <a:srgbClr val="002060"/>
          </a:solidFill>
        </p:grpSpPr>
        <p:sp>
          <p:nvSpPr>
            <p:cNvPr id="48" name="圆角矩形 47"/>
            <p:cNvSpPr/>
            <p:nvPr>
              <p:custDataLst>
                <p:tags r:id="rId15"/>
              </p:custDataLst>
            </p:nvPr>
          </p:nvSpPr>
          <p:spPr>
            <a:xfrm>
              <a:off x="1285463" y="623335"/>
              <a:ext cx="3184938" cy="47707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9" name="文本框 48"/>
            <p:cNvSpPr txBox="1"/>
            <p:nvPr>
              <p:custDataLst>
                <p:tags r:id="rId16"/>
              </p:custDataLst>
            </p:nvPr>
          </p:nvSpPr>
          <p:spPr>
            <a:xfrm>
              <a:off x="1647158" y="698552"/>
              <a:ext cx="2117854" cy="330325"/>
            </a:xfrm>
            <a:prstGeom prst="rect">
              <a:avLst/>
            </a:prstGeom>
            <a:grp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03</a:t>
              </a:r>
              <a:r>
                <a:rPr lang="zh-CN" altLang="en-US" sz="2000" b="1" dirty="0" smtClean="0">
                  <a:solidFill>
                    <a:schemeClr val="bg1"/>
                  </a:solidFill>
                  <a:latin typeface="微软雅黑" panose="020B0503020204020204" pitchFamily="34" charset="-122"/>
                  <a:ea typeface="微软雅黑" panose="020B0503020204020204" pitchFamily="34" charset="-122"/>
                </a:rPr>
                <a:t> </a:t>
              </a:r>
              <a:r>
                <a:rPr lang="en-US" altLang="zh-CN" sz="2000" b="1" dirty="0" smtClean="0">
                  <a:solidFill>
                    <a:schemeClr val="bg1"/>
                  </a:solidFill>
                  <a:latin typeface="微软雅黑" panose="020B0503020204020204" pitchFamily="34" charset="-122"/>
                  <a:ea typeface="微软雅黑" panose="020B0503020204020204" pitchFamily="34" charset="-122"/>
                </a:rPr>
                <a:t>| </a:t>
              </a:r>
              <a:r>
                <a:rPr lang="zh-CN" altLang="en-US" sz="2000" b="1" dirty="0" smtClean="0">
                  <a:solidFill>
                    <a:schemeClr val="bg1"/>
                  </a:solidFill>
                  <a:latin typeface="微软雅黑" panose="020B0503020204020204" pitchFamily="34" charset="-122"/>
                  <a:ea typeface="微软雅黑" panose="020B0503020204020204" pitchFamily="34" charset="-122"/>
                </a:rPr>
                <a:t>有效性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custDataLst>
              <p:tags r:id="rId17"/>
            </p:custDataLst>
          </p:nvPr>
        </p:nvGrpSpPr>
        <p:grpSpPr>
          <a:xfrm>
            <a:off x="8355330" y="3799840"/>
            <a:ext cx="3568700" cy="575945"/>
            <a:chOff x="1285463" y="344557"/>
            <a:chExt cx="3184938" cy="477078"/>
          </a:xfrm>
          <a:solidFill>
            <a:srgbClr val="002060"/>
          </a:solidFill>
        </p:grpSpPr>
        <p:sp>
          <p:nvSpPr>
            <p:cNvPr id="11" name="圆角矩形 10"/>
            <p:cNvSpPr/>
            <p:nvPr>
              <p:custDataLst>
                <p:tags r:id="rId18"/>
              </p:custDataLst>
            </p:nvPr>
          </p:nvSpPr>
          <p:spPr>
            <a:xfrm>
              <a:off x="1285463" y="344557"/>
              <a:ext cx="3184938" cy="47707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19"/>
              </p:custDataLst>
            </p:nvPr>
          </p:nvSpPr>
          <p:spPr>
            <a:xfrm>
              <a:off x="1647158" y="416092"/>
              <a:ext cx="2404173" cy="330325"/>
            </a:xfrm>
            <a:prstGeom prst="rect">
              <a:avLst/>
            </a:prstGeom>
            <a:grp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05 | </a:t>
              </a:r>
              <a:r>
                <a:rPr lang="zh-CN" altLang="en-US" sz="2000" b="1" dirty="0" smtClean="0">
                  <a:solidFill>
                    <a:schemeClr val="bg1"/>
                  </a:solidFill>
                  <a:latin typeface="微软雅黑" panose="020B0503020204020204" pitchFamily="34" charset="-122"/>
                  <a:ea typeface="微软雅黑" panose="020B0503020204020204" pitchFamily="34" charset="-122"/>
                </a:rPr>
                <a:t>创新性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grpSp>
        <p:nvGrpSpPr>
          <p:cNvPr id="15" name="组合 14"/>
          <p:cNvGrpSpPr/>
          <p:nvPr>
            <p:custDataLst>
              <p:tags r:id="rId20"/>
            </p:custDataLst>
          </p:nvPr>
        </p:nvGrpSpPr>
        <p:grpSpPr>
          <a:xfrm>
            <a:off x="8355330" y="4765040"/>
            <a:ext cx="3595370" cy="575945"/>
            <a:chOff x="1285463" y="344557"/>
            <a:chExt cx="3184938" cy="477078"/>
          </a:xfrm>
          <a:solidFill>
            <a:srgbClr val="002060"/>
          </a:solidFill>
        </p:grpSpPr>
        <p:sp>
          <p:nvSpPr>
            <p:cNvPr id="16" name="圆角矩形 15"/>
            <p:cNvSpPr/>
            <p:nvPr>
              <p:custDataLst>
                <p:tags r:id="rId21"/>
              </p:custDataLst>
            </p:nvPr>
          </p:nvSpPr>
          <p:spPr>
            <a:xfrm>
              <a:off x="1285463" y="344557"/>
              <a:ext cx="3184938" cy="477078"/>
            </a:xfrm>
            <a:prstGeom prst="roundRect">
              <a:avLst>
                <a:gd name="adj" fmla="val 50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7" name="文本框 16"/>
            <p:cNvSpPr txBox="1"/>
            <p:nvPr>
              <p:custDataLst>
                <p:tags r:id="rId22"/>
              </p:custDataLst>
            </p:nvPr>
          </p:nvSpPr>
          <p:spPr>
            <a:xfrm>
              <a:off x="1647158" y="416092"/>
              <a:ext cx="2404173" cy="330325"/>
            </a:xfrm>
            <a:prstGeom prst="rect">
              <a:avLst/>
            </a:prstGeom>
            <a:grpFill/>
          </p:spPr>
          <p:txBody>
            <a:bodyPr wrap="square" rtlCol="0">
              <a:spAutoFit/>
            </a:bodyPr>
            <a:p>
              <a:r>
                <a:rPr lang="en-US" altLang="zh-CN" sz="2000" b="1" dirty="0" smtClean="0">
                  <a:solidFill>
                    <a:schemeClr val="bg1"/>
                  </a:solidFill>
                  <a:latin typeface="微软雅黑" panose="020B0503020204020204" pitchFamily="34" charset="-122"/>
                  <a:ea typeface="微软雅黑" panose="020B0503020204020204" pitchFamily="34" charset="-122"/>
                </a:rPr>
                <a:t>Part 06 | </a:t>
              </a:r>
              <a:r>
                <a:rPr lang="zh-CN" altLang="en-US" sz="2000" b="1" dirty="0" smtClean="0">
                  <a:solidFill>
                    <a:schemeClr val="bg1"/>
                  </a:solidFill>
                  <a:latin typeface="微软雅黑" panose="020B0503020204020204" pitchFamily="34" charset="-122"/>
                  <a:ea typeface="微软雅黑" panose="020B0503020204020204" pitchFamily="34" charset="-122"/>
                </a:rPr>
                <a:t>公平性</a:t>
              </a:r>
              <a:endParaRPr lang="zh-CN" altLang="en-US" sz="2000" b="1" dirty="0" smtClean="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childTnLst>
            <p:audio>
              <p:cMediaNode vol="80000" numSld="99">
                <p:cTn id="2" repeatCount="2000" fill="hold" display="0">
                  <p:stCondLst>
                    <p:cond delay="indefinite"/>
                  </p:stCondLst>
                  <p:endCondLst>
                    <p:cond evt="onStopAudio" delay="0">
                      <p:tgtEl>
                        <p:sldTgt/>
                      </p:tgtEl>
                    </p:cond>
                  </p:endCondLst>
                </p:cTn>
                <p:tgtEl>
                  <p:spTgt spid="5"/>
                </p:tgtEl>
              </p:cMediaNode>
            </p:audio>
          </p:childTnLst>
        </p:cTn>
      </p:par>
    </p:tnLst>
    <p:bldLst>
      <p:bldP spid="2" grpId="0"/>
      <p:bldP spid="3" grpId="0" animBg="1"/>
      <p:bldP spid="23" grpId="0"/>
      <p:bldP spid="4"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256540" y="1323975"/>
            <a:ext cx="5209540" cy="3744595"/>
          </a:xfrm>
          <a:prstGeom prst="roundRect">
            <a:avLst>
              <a:gd name="adj" fmla="val 6316"/>
            </a:avLst>
          </a:prstGeom>
          <a:solidFill>
            <a:schemeClr val="bg1">
              <a:lumMod val="95000"/>
            </a:schemeClr>
          </a:solidFill>
          <a:ln>
            <a:solidFill>
              <a:srgbClr val="00589A"/>
            </a:solidFill>
          </a:ln>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9" name="圆角矩形 28"/>
          <p:cNvSpPr/>
          <p:nvPr/>
        </p:nvSpPr>
        <p:spPr>
          <a:xfrm>
            <a:off x="256588" y="1139990"/>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1</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1" name="TextBox 36"/>
          <p:cNvSpPr txBox="1">
            <a:spLocks noChangeArrowheads="1"/>
          </p:cNvSpPr>
          <p:nvPr/>
        </p:nvSpPr>
        <p:spPr bwMode="auto">
          <a:xfrm>
            <a:off x="339090" y="1651000"/>
            <a:ext cx="5064760" cy="32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通用名</a:t>
            </a:r>
            <a:r>
              <a:rPr lang="zh-CN" altLang="en-US" sz="1400">
                <a:latin typeface="微软雅黑" panose="020B0503020204020204" pitchFamily="34" charset="-122"/>
                <a:ea typeface="微软雅黑" panose="020B0503020204020204" pitchFamily="34" charset="-122"/>
              </a:rPr>
              <a:t>：猴头菌提取物颗粒</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规</a:t>
            </a: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格</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3gx12</a:t>
            </a:r>
            <a:r>
              <a:rPr lang="zh-CN" altLang="en-US" sz="1400">
                <a:latin typeface="微软雅黑" panose="020B0503020204020204" pitchFamily="34" charset="-122"/>
                <a:ea typeface="微软雅黑" panose="020B0503020204020204" pitchFamily="34" charset="-122"/>
              </a:rPr>
              <a:t>袋；</a:t>
            </a:r>
            <a:r>
              <a:rPr lang="en-US" altLang="zh-CN" sz="1400">
                <a:latin typeface="微软雅黑" panose="020B0503020204020204" pitchFamily="34" charset="-122"/>
                <a:ea typeface="微软雅黑" panose="020B0503020204020204" pitchFamily="34" charset="-122"/>
                <a:sym typeface="+mn-ea"/>
              </a:rPr>
              <a:t>3gx18</a:t>
            </a:r>
            <a:r>
              <a:rPr lang="zh-CN" altLang="en-US" sz="1400">
                <a:latin typeface="微软雅黑" panose="020B0503020204020204" pitchFamily="34" charset="-122"/>
                <a:ea typeface="微软雅黑" panose="020B0503020204020204" pitchFamily="34" charset="-122"/>
                <a:sym typeface="+mn-ea"/>
              </a:rPr>
              <a:t>袋；</a:t>
            </a:r>
            <a:r>
              <a:rPr lang="en-US" altLang="zh-CN" sz="1400">
                <a:latin typeface="微软雅黑" panose="020B0503020204020204" pitchFamily="34" charset="-122"/>
                <a:ea typeface="微软雅黑" panose="020B0503020204020204" pitchFamily="34" charset="-122"/>
                <a:sym typeface="+mn-ea"/>
              </a:rPr>
              <a:t>3gx24</a:t>
            </a:r>
            <a:r>
              <a:rPr lang="zh-CN" altLang="en-US" sz="1400">
                <a:latin typeface="微软雅黑" panose="020B0503020204020204" pitchFamily="34" charset="-122"/>
                <a:ea typeface="微软雅黑" panose="020B0503020204020204" pitchFamily="34" charset="-122"/>
                <a:sym typeface="+mn-ea"/>
              </a:rPr>
              <a:t>袋</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中国大陆首次上市时间</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2003</a:t>
            </a:r>
            <a:r>
              <a:rPr lang="zh-CN" altLang="en-US" sz="1400">
                <a:latin typeface="微软雅黑" panose="020B0503020204020204" pitchFamily="34" charset="-122"/>
                <a:ea typeface="微软雅黑" panose="020B0503020204020204" pitchFamily="34" charset="-122"/>
              </a:rPr>
              <a:t>年</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参照药品建议</a:t>
            </a:r>
            <a:r>
              <a:rPr lang="zh-CN" altLang="en-US" sz="1400">
                <a:latin typeface="微软雅黑" panose="020B0503020204020204" pitchFamily="34" charset="-122"/>
                <a:ea typeface="微软雅黑" panose="020B0503020204020204" pitchFamily="34" charset="-122"/>
                <a:sym typeface="+mn-ea"/>
              </a:rPr>
              <a:t>：枸橼酸铋钾（颗粒剂，医保甲类）</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雷贝拉唑钠肠溶片（片剂，医保</a:t>
            </a:r>
            <a:r>
              <a:rPr lang="zh-CN" altLang="en-US" sz="1400">
                <a:latin typeface="微软雅黑" panose="020B0503020204020204" pitchFamily="34" charset="-122"/>
                <a:ea typeface="微软雅黑" panose="020B0503020204020204" pitchFamily="34" charset="-122"/>
                <a:sym typeface="+mn-ea"/>
              </a:rPr>
              <a:t>乙类）</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目前大陆地区同通用名药品上市情况</a:t>
            </a:r>
            <a:r>
              <a:rPr lang="zh-CN" altLang="en-US" sz="1400">
                <a:latin typeface="微软雅黑" panose="020B0503020204020204" pitchFamily="34" charset="-122"/>
                <a:ea typeface="微软雅黑" panose="020B0503020204020204" pitchFamily="34" charset="-122"/>
                <a:sym typeface="+mn-ea"/>
              </a:rPr>
              <a:t>：无</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全球首个上市国家</a:t>
            </a:r>
            <a:r>
              <a:rPr lang="en-US" altLang="zh-CN" sz="1400" b="1">
                <a:latin typeface="微软雅黑" panose="020B0503020204020204" pitchFamily="34" charset="-122"/>
                <a:ea typeface="微软雅黑" panose="020B0503020204020204" pitchFamily="34" charset="-122"/>
                <a:sym typeface="+mn-ea"/>
              </a:rPr>
              <a:t>/</a:t>
            </a:r>
            <a:r>
              <a:rPr lang="zh-CN" altLang="en-US" sz="1400" b="1">
                <a:latin typeface="微软雅黑" panose="020B0503020204020204" pitchFamily="34" charset="-122"/>
                <a:ea typeface="微软雅黑" panose="020B0503020204020204" pitchFamily="34" charset="-122"/>
                <a:sym typeface="+mn-ea"/>
              </a:rPr>
              <a:t>地区及上市时间</a:t>
            </a:r>
            <a:r>
              <a:rPr lang="en-US" altLang="zh-CN" sz="1400">
                <a:latin typeface="微软雅黑" panose="020B0503020204020204" pitchFamily="34" charset="-122"/>
                <a:ea typeface="微软雅黑" panose="020B0503020204020204" pitchFamily="34" charset="-122"/>
                <a:sym typeface="+mn-ea"/>
              </a:rPr>
              <a:t>;</a:t>
            </a:r>
            <a:r>
              <a:rPr lang="zh-CN" altLang="en-US" sz="1400">
                <a:latin typeface="微软雅黑" panose="020B0503020204020204" pitchFamily="34" charset="-122"/>
                <a:ea typeface="微软雅黑" panose="020B0503020204020204" pitchFamily="34" charset="-122"/>
                <a:sym typeface="+mn-ea"/>
              </a:rPr>
              <a:t>中国；</a:t>
            </a:r>
            <a:r>
              <a:rPr lang="en-US" altLang="zh-CN" sz="1400">
                <a:latin typeface="微软雅黑" panose="020B0503020204020204" pitchFamily="34" charset="-122"/>
                <a:ea typeface="微软雅黑" panose="020B0503020204020204" pitchFamily="34" charset="-122"/>
                <a:sym typeface="+mn-ea"/>
              </a:rPr>
              <a:t>2003</a:t>
            </a:r>
            <a:r>
              <a:rPr lang="zh-CN" altLang="en-US" sz="1400">
                <a:latin typeface="微软雅黑" panose="020B0503020204020204" pitchFamily="34" charset="-122"/>
                <a:ea typeface="微软雅黑" panose="020B0503020204020204" pitchFamily="34" charset="-122"/>
                <a:sym typeface="+mn-ea"/>
              </a:rPr>
              <a:t>年</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是否为</a:t>
            </a:r>
            <a:r>
              <a:rPr lang="en-US" altLang="zh-CN" sz="1400" b="1">
                <a:latin typeface="微软雅黑" panose="020B0503020204020204" pitchFamily="34" charset="-122"/>
                <a:ea typeface="微软雅黑" panose="020B0503020204020204" pitchFamily="34" charset="-122"/>
                <a:sym typeface="+mn-ea"/>
              </a:rPr>
              <a:t>OTC</a:t>
            </a:r>
            <a:r>
              <a:rPr lang="zh-CN" altLang="en-US" sz="1400" b="1">
                <a:latin typeface="微软雅黑" panose="020B0503020204020204" pitchFamily="34" charset="-122"/>
                <a:ea typeface="微软雅黑" panose="020B0503020204020204" pitchFamily="34" charset="-122"/>
                <a:sym typeface="+mn-ea"/>
              </a:rPr>
              <a:t>药品</a:t>
            </a:r>
            <a:r>
              <a:rPr lang="zh-CN" altLang="en-US" sz="1400">
                <a:latin typeface="微软雅黑" panose="020B0503020204020204" pitchFamily="34" charset="-122"/>
                <a:ea typeface="微软雅黑" panose="020B0503020204020204" pitchFamily="34" charset="-122"/>
                <a:sym typeface="+mn-ea"/>
              </a:rPr>
              <a:t>：否</a:t>
            </a: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endParaRPr>
          </a:p>
        </p:txBody>
      </p:sp>
      <p:sp>
        <p:nvSpPr>
          <p:cNvPr id="38" name="圆角矩形 37"/>
          <p:cNvSpPr/>
          <p:nvPr/>
        </p:nvSpPr>
        <p:spPr>
          <a:xfrm>
            <a:off x="5821680" y="1983105"/>
            <a:ext cx="6116320" cy="4682490"/>
          </a:xfrm>
          <a:prstGeom prst="roundRect">
            <a:avLst>
              <a:gd name="adj" fmla="val 9887"/>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buFont typeface="Wingdings" panose="05000000000000000000" pitchFamily="2" charset="2"/>
              <a:buNone/>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7" name="圆角矩形 26"/>
          <p:cNvSpPr/>
          <p:nvPr/>
        </p:nvSpPr>
        <p:spPr>
          <a:xfrm>
            <a:off x="6088428" y="1796604"/>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2</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4" name="TextBox 38"/>
          <p:cNvSpPr txBox="1">
            <a:spLocks noChangeArrowheads="1"/>
          </p:cNvSpPr>
          <p:nvPr/>
        </p:nvSpPr>
        <p:spPr bwMode="auto">
          <a:xfrm>
            <a:off x="5878830" y="2308225"/>
            <a:ext cx="5949315" cy="3645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适应症</a:t>
            </a:r>
            <a:r>
              <a:rPr lang="zh-CN" altLang="en-US"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sym typeface="+mn-ea"/>
              </a:rPr>
              <a:t>用于</a:t>
            </a:r>
            <a:r>
              <a:rPr lang="zh-CN" altLang="en-US" sz="1400">
                <a:solidFill>
                  <a:srgbClr val="FF0000"/>
                </a:solidFill>
                <a:latin typeface="微软雅黑" panose="020B0503020204020204" pitchFamily="34" charset="-122"/>
                <a:ea typeface="微软雅黑" panose="020B0503020204020204" pitchFamily="34" charset="-122"/>
                <a:sym typeface="+mn-ea"/>
              </a:rPr>
              <a:t>慢性胃炎、消化性胃及十二指肠溃疡、</a:t>
            </a:r>
            <a:r>
              <a:rPr lang="zh-CN" altLang="en-US" sz="1400">
                <a:solidFill>
                  <a:srgbClr val="FF0000"/>
                </a:solidFill>
                <a:latin typeface="微软雅黑" panose="020B0503020204020204" pitchFamily="34" charset="-122"/>
                <a:ea typeface="微软雅黑" panose="020B0503020204020204" pitchFamily="34" charset="-122"/>
                <a:sym typeface="+mn-ea"/>
              </a:rPr>
              <a:t>以及消化不良。</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b="1">
                <a:latin typeface="微软雅黑" panose="020B0503020204020204" pitchFamily="34" charset="-122"/>
                <a:ea typeface="微软雅黑" panose="020B0503020204020204" pitchFamily="34" charset="-122"/>
              </a:rPr>
              <a:t> 疾病基本情况</a:t>
            </a:r>
            <a:r>
              <a:rPr lang="zh-CN" altLang="en-US" sz="1400">
                <a:latin typeface="微软雅黑" panose="020B0503020204020204" pitchFamily="34" charset="-122"/>
                <a:ea typeface="微软雅黑" panose="020B0503020204020204" pitchFamily="34" charset="-122"/>
              </a:rPr>
              <a:t>：消化系疾病是世界范围内的常见疾病，我国消化性疾</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病的发病率一直居高不下。</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慢性胃炎是多种病因引起的胃粘膜慢性炎性病变，临床工作中十分常</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见，发病率占消化内科</a:t>
            </a:r>
            <a:r>
              <a:rPr lang="en-US" altLang="zh-CN" sz="1400">
                <a:latin typeface="微软雅黑" panose="020B0503020204020204" pitchFamily="34" charset="-122"/>
                <a:ea typeface="微软雅黑" panose="020B0503020204020204" pitchFamily="34" charset="-122"/>
              </a:rPr>
              <a:t>40%-60%</a:t>
            </a:r>
            <a:r>
              <a:rPr lang="zh-CN" altLang="en-US" sz="1400">
                <a:latin typeface="微软雅黑" panose="020B0503020204020204" pitchFamily="34" charset="-122"/>
                <a:ea typeface="微软雅黑" panose="020B0503020204020204" pitchFamily="34" charset="-122"/>
              </a:rPr>
              <a:t>，特别是中年以上人群更为常见，幽</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门螺杆菌感染是主要病因，</a:t>
            </a:r>
            <a:r>
              <a:rPr lang="en-US" altLang="zh-CN" sz="1400">
                <a:latin typeface="微软雅黑" panose="020B0503020204020204" pitchFamily="34" charset="-122"/>
                <a:ea typeface="微软雅黑" panose="020B0503020204020204" pitchFamily="34" charset="-122"/>
              </a:rPr>
              <a:t>HP</a:t>
            </a:r>
            <a:r>
              <a:rPr lang="zh-CN" altLang="en-US" sz="1400">
                <a:latin typeface="微软雅黑" panose="020B0503020204020204" pitchFamily="34" charset="-122"/>
                <a:ea typeface="微软雅黑" panose="020B0503020204020204" pitchFamily="34" charset="-122"/>
              </a:rPr>
              <a:t>现症状感染者几乎均存在慢性活动性胃炎。</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消化性溃疡病是指黏膜层的缺损，深度超过黏膜肌层，消化性溃疡最长累</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及为十二指肠黏膜，流行病学据报道，发达国家</a:t>
            </a:r>
            <a:r>
              <a:rPr lang="en-US" altLang="zh-CN" sz="1400">
                <a:latin typeface="微软雅黑" panose="020B0503020204020204" pitchFamily="34" charset="-122"/>
                <a:ea typeface="微软雅黑" panose="020B0503020204020204" pitchFamily="34" charset="-122"/>
              </a:rPr>
              <a:t>PUD</a:t>
            </a:r>
            <a:r>
              <a:rPr lang="zh-CN" altLang="en-US" sz="1400">
                <a:latin typeface="微软雅黑" panose="020B0503020204020204" pitchFamily="34" charset="-122"/>
                <a:ea typeface="微软雅黑" panose="020B0503020204020204" pitchFamily="34" charset="-122"/>
              </a:rPr>
              <a:t>发病率</a:t>
            </a:r>
            <a:r>
              <a:rPr lang="en-US" altLang="zh-CN" sz="1400">
                <a:latin typeface="微软雅黑" panose="020B0503020204020204" pitchFamily="34" charset="-122"/>
                <a:ea typeface="微软雅黑" panose="020B0503020204020204" pitchFamily="34" charset="-122"/>
              </a:rPr>
              <a:t>0.14%-0.19%</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在我国消化性溃疡的地理分布呈现由南向北发病率逐渐降低的特点，银川</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地区</a:t>
            </a:r>
            <a:r>
              <a:rPr lang="en-US" altLang="zh-CN" sz="1400">
                <a:latin typeface="微软雅黑" panose="020B0503020204020204" pitchFamily="34" charset="-122"/>
                <a:ea typeface="微软雅黑" panose="020B0503020204020204" pitchFamily="34" charset="-122"/>
              </a:rPr>
              <a:t>18.12%</a:t>
            </a:r>
            <a:r>
              <a:rPr lang="zh-CN" altLang="en-US" sz="1400">
                <a:latin typeface="微软雅黑" panose="020B0503020204020204" pitchFamily="34" charset="-122"/>
                <a:ea typeface="微软雅黑" panose="020B0503020204020204" pitchFamily="34" charset="-122"/>
              </a:rPr>
              <a:t>；北京地区</a:t>
            </a:r>
            <a:r>
              <a:rPr lang="en-US" altLang="zh-CN" sz="1400">
                <a:latin typeface="微软雅黑" panose="020B0503020204020204" pitchFamily="34" charset="-122"/>
                <a:ea typeface="微软雅黑" panose="020B0503020204020204" pitchFamily="34" charset="-122"/>
              </a:rPr>
              <a:t>16.04%</a:t>
            </a:r>
            <a:r>
              <a:rPr lang="zh-CN" altLang="en-US" sz="1400">
                <a:latin typeface="微软雅黑" panose="020B0503020204020204" pitchFamily="34" charset="-122"/>
                <a:ea typeface="微软雅黑" panose="020B0503020204020204" pitchFamily="34" charset="-122"/>
              </a:rPr>
              <a:t>；天津地区</a:t>
            </a:r>
            <a:r>
              <a:rPr lang="en-US" altLang="zh-CN" sz="1400">
                <a:latin typeface="微软雅黑" panose="020B0503020204020204" pitchFamily="34" charset="-122"/>
                <a:ea typeface="微软雅黑" panose="020B0503020204020204" pitchFamily="34" charset="-122"/>
              </a:rPr>
              <a:t>17.03%</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功能性消化不良是临床十分常见的一组上腹（胃十二指肠）症状，主要包</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a:t>
            </a:r>
            <a:r>
              <a:rPr lang="zh-CN" altLang="en-US" sz="1400">
                <a:latin typeface="微软雅黑" panose="020B0503020204020204" pitchFamily="34" charset="-122"/>
                <a:ea typeface="微软雅黑" panose="020B0503020204020204" pitchFamily="34" charset="-122"/>
              </a:rPr>
              <a:t>括上腹胀气、嗳气、恶心和呕吐等症状，流行病学显示在中国</a:t>
            </a:r>
            <a:r>
              <a:rPr lang="en-US" altLang="zh-CN" sz="1400">
                <a:latin typeface="微软雅黑" panose="020B0503020204020204" pitchFamily="34" charset="-122"/>
                <a:ea typeface="微软雅黑" panose="020B0503020204020204" pitchFamily="34" charset="-122"/>
              </a:rPr>
              <a:t>FD</a:t>
            </a:r>
            <a:r>
              <a:rPr lang="zh-CN" altLang="en-US" sz="1400">
                <a:latin typeface="微软雅黑" panose="020B0503020204020204" pitchFamily="34" charset="-122"/>
                <a:ea typeface="微软雅黑" panose="020B0503020204020204" pitchFamily="34" charset="-122"/>
              </a:rPr>
              <a:t>患病率</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sz="1400">
                <a:latin typeface="微软雅黑" panose="020B0503020204020204" pitchFamily="34" charset="-122"/>
                <a:ea typeface="微软雅黑" panose="020B0503020204020204" pitchFamily="34" charset="-122"/>
              </a:rPr>
              <a:t> </a:t>
            </a:r>
            <a:r>
              <a:rPr lang="en-US" altLang="zh-CN" sz="1400">
                <a:latin typeface="微软雅黑" panose="020B0503020204020204" pitchFamily="34" charset="-122"/>
                <a:ea typeface="微软雅黑" panose="020B0503020204020204" pitchFamily="34" charset="-122"/>
              </a:rPr>
              <a:t> 10%-30%</a:t>
            </a:r>
            <a:r>
              <a:rPr lang="zh-CN" altLang="en-US" sz="1400">
                <a:latin typeface="微软雅黑" panose="020B0503020204020204" pitchFamily="34" charset="-122"/>
                <a:ea typeface="微软雅黑" panose="020B0503020204020204" pitchFamily="34" charset="-122"/>
              </a:rPr>
              <a:t>占消化科门诊患者</a:t>
            </a:r>
            <a:r>
              <a:rPr lang="en-US" altLang="zh-CN" sz="1400">
                <a:latin typeface="微软雅黑" panose="020B0503020204020204" pitchFamily="34" charset="-122"/>
                <a:ea typeface="微软雅黑" panose="020B0503020204020204" pitchFamily="34" charset="-122"/>
              </a:rPr>
              <a:t>20%-40%</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用法用量</a:t>
            </a:r>
            <a:r>
              <a:rPr lang="zh-CN" altLang="en-US" sz="1400">
                <a:latin typeface="微软雅黑" panose="020B0503020204020204" pitchFamily="34" charset="-122"/>
                <a:ea typeface="微软雅黑" panose="020B0503020204020204" pitchFamily="34" charset="-122"/>
              </a:rPr>
              <a:t>：口服。一次一袋，一日</a:t>
            </a:r>
            <a:r>
              <a:rPr lang="en-US" altLang="zh-CN" sz="1400">
                <a:latin typeface="微软雅黑" panose="020B0503020204020204" pitchFamily="34" charset="-122"/>
                <a:ea typeface="微软雅黑" panose="020B0503020204020204" pitchFamily="34" charset="-122"/>
              </a:rPr>
              <a:t>3</a:t>
            </a:r>
            <a:r>
              <a:rPr lang="zh-CN" altLang="en-US" sz="1400">
                <a:latin typeface="微软雅黑" panose="020B0503020204020204" pitchFamily="34" charset="-122"/>
                <a:ea typeface="微软雅黑" panose="020B0503020204020204" pitchFamily="34" charset="-122"/>
              </a:rPr>
              <a:t>次。</a:t>
            </a:r>
            <a:r>
              <a:rPr lang="en-US" altLang="zh-CN" sz="1400">
                <a:latin typeface="微软雅黑" panose="020B0503020204020204" pitchFamily="34" charset="-122"/>
                <a:ea typeface="微软雅黑" panose="020B0503020204020204" pitchFamily="34" charset="-122"/>
              </a:rPr>
              <a:t>5-6</a:t>
            </a:r>
            <a:r>
              <a:rPr lang="zh-CN" altLang="en-US" sz="1400">
                <a:latin typeface="微软雅黑" panose="020B0503020204020204" pitchFamily="34" charset="-122"/>
                <a:ea typeface="微软雅黑" panose="020B0503020204020204" pitchFamily="34" charset="-122"/>
              </a:rPr>
              <a:t>周为一疗程。温开水冲服。</a:t>
            </a:r>
            <a:endParaRPr lang="zh-CN" altLang="en-US" sz="1400">
              <a:latin typeface="微软雅黑" panose="020B0503020204020204" pitchFamily="34" charset="-122"/>
              <a:ea typeface="微软雅黑" panose="020B0503020204020204" pitchFamily="34" charset="-122"/>
            </a:endParaRPr>
          </a:p>
        </p:txBody>
      </p:sp>
      <p:grpSp>
        <p:nvGrpSpPr>
          <p:cNvPr id="5" name="组合 4"/>
          <p:cNvGrpSpPr/>
          <p:nvPr/>
        </p:nvGrpSpPr>
        <p:grpSpPr>
          <a:xfrm>
            <a:off x="1285240" y="344805"/>
            <a:ext cx="3550920" cy="476885"/>
            <a:chOff x="1285461" y="344557"/>
            <a:chExt cx="4635915" cy="477078"/>
          </a:xfrm>
        </p:grpSpPr>
        <p:sp>
          <p:nvSpPr>
            <p:cNvPr id="2" name="圆角矩形 1"/>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3326053"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01    </a:t>
              </a:r>
              <a:r>
                <a:rPr lang="zh-CN" altLang="en-US" sz="2000" b="1" dirty="0">
                  <a:solidFill>
                    <a:schemeClr val="bg1"/>
                  </a:solidFill>
                  <a:latin typeface="微软雅黑" panose="020B0503020204020204" pitchFamily="34" charset="-122"/>
                  <a:ea typeface="微软雅黑" panose="020B0503020204020204" pitchFamily="34" charset="-122"/>
                </a:rPr>
                <a:t>药品基本信息</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6" grpId="0" animBg="1"/>
      <p:bldP spid="29" grpId="0" animBg="1"/>
      <p:bldP spid="6161" grpId="0"/>
      <p:bldP spid="38" grpId="0" animBg="1"/>
      <p:bldP spid="27" grpId="0" animBg="1"/>
      <p:bldP spid="6164" grpId="0"/>
      <p:bldP spid="3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圆角矩形 35"/>
          <p:cNvSpPr/>
          <p:nvPr/>
        </p:nvSpPr>
        <p:spPr>
          <a:xfrm>
            <a:off x="256540" y="1323975"/>
            <a:ext cx="5209540" cy="3744595"/>
          </a:xfrm>
          <a:prstGeom prst="roundRect">
            <a:avLst>
              <a:gd name="adj" fmla="val 6316"/>
            </a:avLst>
          </a:prstGeom>
          <a:solidFill>
            <a:schemeClr val="bg1">
              <a:lumMod val="95000"/>
            </a:schemeClr>
          </a:solidFill>
          <a:ln>
            <a:solidFill>
              <a:srgbClr val="00589A"/>
            </a:solidFill>
          </a:ln>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9" name="圆角矩形 28"/>
          <p:cNvSpPr/>
          <p:nvPr/>
        </p:nvSpPr>
        <p:spPr>
          <a:xfrm>
            <a:off x="256588" y="1139990"/>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1</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1" name="TextBox 36"/>
          <p:cNvSpPr txBox="1">
            <a:spLocks noChangeArrowheads="1"/>
          </p:cNvSpPr>
          <p:nvPr/>
        </p:nvSpPr>
        <p:spPr bwMode="auto">
          <a:xfrm>
            <a:off x="492125" y="1633220"/>
            <a:ext cx="5064760" cy="3278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通用名</a:t>
            </a:r>
            <a:r>
              <a:rPr lang="zh-CN" altLang="en-US"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rPr>
              <a:t>枸橼酸铋钾颗粒</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规</a:t>
            </a: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格</a:t>
            </a:r>
            <a:r>
              <a:rPr lang="zh-CN" altLang="en-US" sz="1400">
                <a:latin typeface="微软雅黑" panose="020B0503020204020204" pitchFamily="34" charset="-122"/>
                <a:ea typeface="微软雅黑" panose="020B0503020204020204" pitchFamily="34" charset="-122"/>
              </a:rPr>
              <a:t>：</a:t>
            </a:r>
            <a:r>
              <a:rPr lang="en-US" altLang="zh-CN" sz="1400">
                <a:latin typeface="微软雅黑" panose="020B0503020204020204" pitchFamily="34" charset="-122"/>
                <a:ea typeface="微软雅黑" panose="020B0503020204020204" pitchFamily="34" charset="-122"/>
              </a:rPr>
              <a:t>1.2gx12</a:t>
            </a:r>
            <a:r>
              <a:rPr lang="zh-CN" altLang="en-US" sz="1400">
                <a:latin typeface="微软雅黑" panose="020B0503020204020204" pitchFamily="34" charset="-122"/>
                <a:ea typeface="微软雅黑" panose="020B0503020204020204" pitchFamily="34" charset="-122"/>
              </a:rPr>
              <a:t>袋；</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医保属性</a:t>
            </a:r>
            <a:r>
              <a:rPr lang="zh-CN" altLang="en-US"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rPr>
              <a:t>医保甲类</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是否为</a:t>
            </a:r>
            <a:r>
              <a:rPr lang="en-US" altLang="zh-CN" sz="1400" b="1">
                <a:latin typeface="微软雅黑" panose="020B0503020204020204" pitchFamily="34" charset="-122"/>
                <a:ea typeface="微软雅黑" panose="020B0503020204020204" pitchFamily="34" charset="-122"/>
                <a:sym typeface="+mn-ea"/>
              </a:rPr>
              <a:t>OTC</a:t>
            </a:r>
            <a:r>
              <a:rPr lang="zh-CN" altLang="en-US" sz="1400" b="1">
                <a:latin typeface="微软雅黑" panose="020B0503020204020204" pitchFamily="34" charset="-122"/>
                <a:ea typeface="微软雅黑" panose="020B0503020204020204" pitchFamily="34" charset="-122"/>
                <a:sym typeface="+mn-ea"/>
              </a:rPr>
              <a:t>药品</a:t>
            </a:r>
            <a:r>
              <a:rPr lang="zh-CN" altLang="en-US" sz="1400">
                <a:latin typeface="微软雅黑" panose="020B0503020204020204" pitchFamily="34" charset="-122"/>
                <a:ea typeface="微软雅黑" panose="020B0503020204020204" pitchFamily="34" charset="-122"/>
                <a:sym typeface="+mn-ea"/>
              </a:rPr>
              <a:t>：</a:t>
            </a:r>
            <a:r>
              <a:rPr lang="en-US" altLang="zh-CN" sz="1400">
                <a:latin typeface="微软雅黑" panose="020B0503020204020204" pitchFamily="34" charset="-122"/>
                <a:ea typeface="微软雅黑" panose="020B0503020204020204" pitchFamily="34" charset="-122"/>
                <a:sym typeface="+mn-ea"/>
              </a:rPr>
              <a:t>OTC</a:t>
            </a:r>
            <a:r>
              <a:rPr lang="zh-CN" altLang="en-US" sz="1400">
                <a:latin typeface="微软雅黑" panose="020B0503020204020204" pitchFamily="34" charset="-122"/>
                <a:ea typeface="微软雅黑" panose="020B0503020204020204" pitchFamily="34" charset="-122"/>
                <a:sym typeface="+mn-ea"/>
              </a:rPr>
              <a:t>甲类</a:t>
            </a: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sym typeface="+mn-ea"/>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sym typeface="+mn-ea"/>
              </a:rPr>
              <a:t> </a:t>
            </a:r>
            <a:r>
              <a:rPr lang="zh-CN" altLang="en-US" sz="1400" b="1">
                <a:latin typeface="微软雅黑" panose="020B0503020204020204" pitchFamily="34" charset="-122"/>
                <a:ea typeface="微软雅黑" panose="020B0503020204020204" pitchFamily="34" charset="-122"/>
                <a:sym typeface="+mn-ea"/>
              </a:rPr>
              <a:t>适应症</a:t>
            </a:r>
            <a:r>
              <a:rPr lang="zh-CN" altLang="en-US" sz="1400">
                <a:latin typeface="微软雅黑" panose="020B0503020204020204" pitchFamily="34" charset="-122"/>
                <a:ea typeface="微软雅黑" panose="020B0503020204020204" pitchFamily="34" charset="-122"/>
                <a:sym typeface="+mn-ea"/>
              </a:rPr>
              <a:t>：用于慢性胃炎及缓解胃酸过多引起的胃痛、胃灼热</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感（烧心）和反酸。</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b="1">
                <a:latin typeface="微软雅黑" panose="020B0503020204020204" pitchFamily="34" charset="-122"/>
                <a:ea typeface="微软雅黑" panose="020B0503020204020204" pitchFamily="34" charset="-122"/>
                <a:sym typeface="+mn-ea"/>
              </a:rPr>
              <a:t> 疾病基本情况</a:t>
            </a:r>
            <a:r>
              <a:rPr lang="zh-CN" altLang="en-US" sz="1400">
                <a:latin typeface="微软雅黑" panose="020B0503020204020204" pitchFamily="34" charset="-122"/>
                <a:ea typeface="微软雅黑" panose="020B0503020204020204" pitchFamily="34" charset="-122"/>
                <a:sym typeface="+mn-ea"/>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慢性胃炎是多种病因引起的胃粘膜慢性炎性病变，临床工作</a:t>
            </a:r>
            <a:endParaRPr lang="zh-CN" altLang="en-US" sz="1400">
              <a:latin typeface="微软雅黑" panose="020B0503020204020204" pitchFamily="34" charset="-122"/>
              <a:ea typeface="微软雅黑" panose="020B0503020204020204" pitchFamily="34" charset="-122"/>
              <a:sym typeface="+mn-ea"/>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中十分常见，发病率占消化内科</a:t>
            </a:r>
            <a:r>
              <a:rPr lang="en-US" altLang="zh-CN" sz="1400">
                <a:latin typeface="微软雅黑" panose="020B0503020204020204" pitchFamily="34" charset="-122"/>
                <a:ea typeface="微软雅黑" panose="020B0503020204020204" pitchFamily="34" charset="-122"/>
                <a:sym typeface="+mn-ea"/>
              </a:rPr>
              <a:t>40%-60%</a:t>
            </a:r>
            <a:r>
              <a:rPr lang="zh-CN" altLang="en-US" sz="1400">
                <a:latin typeface="微软雅黑" panose="020B0503020204020204" pitchFamily="34" charset="-122"/>
                <a:ea typeface="微软雅黑" panose="020B0503020204020204" pitchFamily="34" charset="-122"/>
                <a:sym typeface="+mn-ea"/>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endParaRPr>
          </a:p>
        </p:txBody>
      </p:sp>
      <p:sp>
        <p:nvSpPr>
          <p:cNvPr id="38" name="圆角矩形 37"/>
          <p:cNvSpPr/>
          <p:nvPr/>
        </p:nvSpPr>
        <p:spPr>
          <a:xfrm>
            <a:off x="5821680" y="1983105"/>
            <a:ext cx="6116320" cy="4682490"/>
          </a:xfrm>
          <a:prstGeom prst="roundRect">
            <a:avLst>
              <a:gd name="adj" fmla="val 9887"/>
            </a:avLst>
          </a:prstGeom>
          <a:solidFill>
            <a:schemeClr val="bg1">
              <a:lumMod val="95000"/>
            </a:schemeClr>
          </a:solidFill>
        </p:spPr>
        <p:style>
          <a:lnRef idx="1">
            <a:schemeClr val="accent5"/>
          </a:lnRef>
          <a:fillRef idx="2">
            <a:schemeClr val="accent5"/>
          </a:fillRef>
          <a:effectRef idx="1">
            <a:schemeClr val="accent5"/>
          </a:effectRef>
          <a:fontRef idx="minor">
            <a:schemeClr val="dk1"/>
          </a:fontRef>
        </p:style>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spcBef>
                <a:spcPct val="20000"/>
              </a:spcBef>
              <a:spcAft>
                <a:spcPct val="20000"/>
              </a:spcAft>
              <a:buClr>
                <a:srgbClr val="FF0000"/>
              </a:buClr>
              <a:buFont typeface="Wingdings" panose="05000000000000000000" pitchFamily="2" charset="2"/>
              <a:buNone/>
              <a:defRPr/>
            </a:pPr>
            <a:endParaRPr lang="en-US" altLang="zh-CN" sz="1400" b="1" spc="50" dirty="0">
              <a:ln w="11430"/>
              <a:solidFill>
                <a:srgbClr val="00589A"/>
              </a:solidFill>
              <a:effectLst>
                <a:outerShdw blurRad="76200" dist="50800" dir="5400000" algn="tl" rotWithShape="0">
                  <a:srgbClr val="000000">
                    <a:alpha val="65000"/>
                  </a:srgbClr>
                </a:outerShdw>
              </a:effectLst>
              <a:latin typeface="微软雅黑" panose="020B0503020204020204" pitchFamily="34" charset="-122"/>
              <a:ea typeface="微软雅黑" panose="020B0503020204020204" pitchFamily="34" charset="-122"/>
            </a:endParaRPr>
          </a:p>
        </p:txBody>
      </p:sp>
      <p:sp>
        <p:nvSpPr>
          <p:cNvPr id="27" name="圆角矩形 26"/>
          <p:cNvSpPr/>
          <p:nvPr/>
        </p:nvSpPr>
        <p:spPr>
          <a:xfrm>
            <a:off x="6088428" y="1796604"/>
            <a:ext cx="1727993" cy="360040"/>
          </a:xfrm>
          <a:prstGeom prst="roundRect">
            <a:avLst>
              <a:gd name="adj" fmla="val 50000"/>
            </a:avLst>
          </a:prstGeom>
          <a:gradFill>
            <a:gsLst>
              <a:gs pos="0">
                <a:srgbClr val="002060"/>
              </a:gs>
              <a:gs pos="80000">
                <a:schemeClr val="tx2">
                  <a:lumMod val="40000"/>
                  <a:lumOff val="60000"/>
                </a:schemeClr>
              </a:gs>
              <a:gs pos="100000">
                <a:schemeClr val="bg1"/>
              </a:gs>
            </a:gsLst>
          </a:gradFill>
          <a:ln w="12700">
            <a:solidFill>
              <a:srgbClr val="0070C0"/>
            </a:solidFill>
          </a:ln>
        </p:spPr>
        <p:style>
          <a:lnRef idx="1">
            <a:schemeClr val="accent1"/>
          </a:lnRef>
          <a:fillRef idx="3">
            <a:schemeClr val="accent1"/>
          </a:fillRef>
          <a:effectRef idx="2">
            <a:schemeClr val="accent1"/>
          </a:effectRef>
          <a:fontRef idx="minor">
            <a:schemeClr val="lt1"/>
          </a:fontRef>
        </p:style>
        <p:txBody>
          <a:bodyPr anchor="ctr"/>
          <a:lstStyle/>
          <a:p>
            <a:pPr algn="ctr">
              <a:spcBef>
                <a:spcPct val="20000"/>
              </a:spcBef>
              <a:spcAft>
                <a:spcPct val="20000"/>
              </a:spcAft>
              <a:buClr>
                <a:srgbClr val="FF0000"/>
              </a:buClr>
              <a:buFont typeface="Wingdings" panose="05000000000000000000" pitchFamily="2" charset="2"/>
              <a:buNone/>
              <a:defRPr/>
            </a:pPr>
            <a:r>
              <a:rPr lang="zh-CN" altLang="en-US" b="1" dirty="0">
                <a:solidFill>
                  <a:schemeClr val="bg1"/>
                </a:solidFill>
                <a:latin typeface="微软雅黑" panose="020B0503020204020204" pitchFamily="34" charset="-122"/>
                <a:ea typeface="微软雅黑" panose="020B0503020204020204" pitchFamily="34" charset="-122"/>
              </a:rPr>
              <a:t>基本信息</a:t>
            </a:r>
            <a:r>
              <a:rPr lang="en-US" altLang="zh-CN" b="1" dirty="0">
                <a:solidFill>
                  <a:schemeClr val="bg1"/>
                </a:solidFill>
                <a:latin typeface="微软雅黑" panose="020B0503020204020204" pitchFamily="34" charset="-122"/>
                <a:ea typeface="微软雅黑" panose="020B0503020204020204" pitchFamily="34" charset="-122"/>
              </a:rPr>
              <a:t>2</a:t>
            </a:r>
            <a:endParaRPr lang="en-US" altLang="zh-CN" b="1" dirty="0">
              <a:solidFill>
                <a:schemeClr val="bg1"/>
              </a:solidFill>
              <a:latin typeface="微软雅黑" panose="020B0503020204020204" pitchFamily="34" charset="-122"/>
              <a:ea typeface="微软雅黑" panose="020B0503020204020204" pitchFamily="34" charset="-122"/>
            </a:endParaRPr>
          </a:p>
        </p:txBody>
      </p:sp>
      <p:sp>
        <p:nvSpPr>
          <p:cNvPr id="6164" name="TextBox 38"/>
          <p:cNvSpPr txBox="1">
            <a:spLocks noChangeArrowheads="1"/>
          </p:cNvSpPr>
          <p:nvPr/>
        </p:nvSpPr>
        <p:spPr bwMode="auto">
          <a:xfrm>
            <a:off x="5878830" y="2156460"/>
            <a:ext cx="5949315" cy="4093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gn="l" eaLnBrk="1" hangingPunct="1">
              <a:buFont typeface="Arial" panose="020B0604020202020204" pitchFamily="34" charset="0"/>
              <a:buNone/>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r>
              <a:rPr lang="zh-CN" altLang="en-US" sz="1400">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与参照药相比优势</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sym typeface="+mn-ea"/>
              </a:rPr>
              <a:t>1.</a:t>
            </a:r>
            <a:r>
              <a:rPr lang="zh-CN" altLang="en-US" sz="1400" b="1">
                <a:latin typeface="微软雅黑" panose="020B0503020204020204" pitchFamily="34" charset="-122"/>
                <a:ea typeface="微软雅黑" panose="020B0503020204020204" pitchFamily="34" charset="-122"/>
                <a:sym typeface="+mn-ea"/>
              </a:rPr>
              <a:t>安全性</a:t>
            </a:r>
            <a:r>
              <a:rPr lang="zh-CN" altLang="en-US" sz="1400">
                <a:latin typeface="微软雅黑" panose="020B0503020204020204" pitchFamily="34" charset="-122"/>
                <a:ea typeface="微软雅黑" panose="020B0503020204020204" pitchFamily="34" charset="-122"/>
                <a:sym typeface="+mn-ea"/>
              </a:rPr>
              <a:t>：猴头菌提取物颗粒独特的发酵工艺及药食同源属性，避免服药</a:t>
            </a: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期间产生</a:t>
            </a:r>
            <a:r>
              <a:rPr lang="zh-CN" altLang="en-US" sz="1400" spc="70">
                <a:solidFill>
                  <a:schemeClr val="tx1">
                    <a:lumMod val="85000"/>
                    <a:lumOff val="15000"/>
                  </a:schemeClr>
                </a:solidFill>
                <a:uFillTx/>
                <a:ea typeface="微软雅黑" panose="020B0503020204020204" pitchFamily="34" charset="-122"/>
                <a:sym typeface="+mn-ea"/>
              </a:rPr>
              <a:t>氨味、黑便、重金属摄入，可长期服用，</a:t>
            </a:r>
            <a:r>
              <a:rPr lang="zh-CN" altLang="en-US" sz="1400">
                <a:latin typeface="微软雅黑" panose="020B0503020204020204" pitchFamily="34" charset="-122"/>
                <a:ea typeface="微软雅黑" panose="020B0503020204020204" pitchFamily="34" charset="-122"/>
                <a:sym typeface="+mn-ea"/>
              </a:rPr>
              <a:t>安全性高。</a:t>
            </a: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sym typeface="+mn-ea"/>
              </a:rPr>
              <a:t>2.</a:t>
            </a:r>
            <a:r>
              <a:rPr lang="zh-CN" altLang="en-US" sz="1400" b="1">
                <a:latin typeface="微软雅黑" panose="020B0503020204020204" pitchFamily="34" charset="-122"/>
                <a:ea typeface="微软雅黑" panose="020B0503020204020204" pitchFamily="34" charset="-122"/>
                <a:sym typeface="+mn-ea"/>
              </a:rPr>
              <a:t>有效性</a:t>
            </a:r>
            <a:r>
              <a:rPr lang="zh-CN" altLang="en-US" sz="1400">
                <a:latin typeface="微软雅黑" panose="020B0503020204020204" pitchFamily="34" charset="-122"/>
                <a:ea typeface="微软雅黑" panose="020B0503020204020204" pitchFamily="34" charset="-122"/>
                <a:sym typeface="+mn-ea"/>
              </a:rPr>
              <a:t>：猴头菌提取物颗粒</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所含猴头多糖、多肽和微量元素可以多途径</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保护胃黏膜，多个临床实验研究表明治疗慢性胃炎疗效优于枸橼酸铋钾。</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3</a:t>
            </a:r>
            <a:r>
              <a:rPr lang="en-US" altLang="zh-CN" sz="1400" b="1">
                <a:latin typeface="微软雅黑" panose="020B0503020204020204" pitchFamily="34" charset="-122"/>
                <a:ea typeface="微软雅黑" panose="020B0503020204020204" pitchFamily="34" charset="-122"/>
                <a:cs typeface="微软雅黑" panose="020B0503020204020204" pitchFamily="34" charset="-122"/>
                <a:sym typeface="+mn-ea"/>
              </a:rPr>
              <a:t>.</a:t>
            </a:r>
            <a:r>
              <a:rPr lang="zh-CN" altLang="en-US" sz="1400" b="1">
                <a:latin typeface="微软雅黑" panose="020B0503020204020204" pitchFamily="34" charset="-122"/>
                <a:ea typeface="微软雅黑" panose="020B0503020204020204" pitchFamily="34" charset="-122"/>
                <a:cs typeface="微软雅黑" panose="020B0503020204020204" pitchFamily="34" charset="-122"/>
                <a:sym typeface="+mn-ea"/>
              </a:rPr>
              <a:t>经济性</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：根据挂网价格计算，猴头菌提取物颗粒日服用费用低于枸橼酸</a:t>
            </a: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cs typeface="微软雅黑" panose="020B0503020204020204" pitchFamily="34" charset="-122"/>
                <a:sym typeface="+mn-ea"/>
              </a:rPr>
              <a:t>铋钾，降低患者经济负担及治疗总费用。</a:t>
            </a:r>
            <a:endParaRPr lang="zh-CN" altLang="en-US" sz="1400">
              <a:latin typeface="微软雅黑" panose="020B0503020204020204" pitchFamily="34" charset="-122"/>
              <a:ea typeface="微软雅黑" panose="020B0503020204020204" pitchFamily="34" charset="-122"/>
            </a:endParaRPr>
          </a:p>
          <a:p>
            <a:pPr algn="l" eaLnBrk="1" hangingPunct="1">
              <a:lnSpc>
                <a:spcPct val="130000"/>
              </a:lnSpc>
              <a:buFont typeface="Arial" panose="020B0604020202020204" pitchFamily="34" charset="0"/>
              <a:buChar char="•"/>
            </a:pPr>
            <a:r>
              <a:rPr lang="en-US" altLang="zh-CN" sz="1400" b="1">
                <a:latin typeface="微软雅黑" panose="020B0503020204020204" pitchFamily="34" charset="-122"/>
                <a:ea typeface="微软雅黑" panose="020B0503020204020204" pitchFamily="34" charset="-122"/>
              </a:rPr>
              <a:t> </a:t>
            </a:r>
            <a:r>
              <a:rPr lang="zh-CN" altLang="en-US" sz="1400" b="1">
                <a:latin typeface="微软雅黑" panose="020B0503020204020204" pitchFamily="34" charset="-122"/>
                <a:ea typeface="微软雅黑" panose="020B0503020204020204" pitchFamily="34" charset="-122"/>
              </a:rPr>
              <a:t>未被满足的临床需求</a:t>
            </a:r>
            <a:r>
              <a:rPr lang="zh-CN" altLang="en-US" sz="1400">
                <a:latin typeface="微软雅黑" panose="020B0503020204020204" pitchFamily="34" charset="-122"/>
                <a:ea typeface="微软雅黑" panose="020B0503020204020204" pitchFamily="34" charset="-122"/>
              </a:rPr>
              <a:t>：</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endParaRPr lang="zh-CN" altLang="en-US" sz="1400">
              <a:latin typeface="微软雅黑" panose="020B0503020204020204" pitchFamily="34" charset="-122"/>
              <a:ea typeface="微软雅黑" panose="020B0503020204020204" pitchFamily="34" charset="-122"/>
              <a:sym typeface="+mn-ea"/>
            </a:endParaRPr>
          </a:p>
          <a:p>
            <a:pPr lvl="0" indent="0" algn="l" fontAlgn="ctr">
              <a:lnSpc>
                <a:spcPct val="100000"/>
              </a:lnSpc>
              <a:spcBef>
                <a:spcPts val="0"/>
              </a:spcBef>
              <a:spcAft>
                <a:spcPts val="800"/>
              </a:spcAft>
              <a:buSzPct val="100000"/>
              <a:buFont typeface="Wingdings" panose="05000000000000000000" charset="0"/>
              <a:buNone/>
            </a:pPr>
            <a:r>
              <a:rPr lang="zh-CN" altLang="en-US" sz="1400">
                <a:latin typeface="微软雅黑" panose="020B0503020204020204" pitchFamily="34" charset="-122"/>
                <a:ea typeface="微软雅黑" panose="020B0503020204020204" pitchFamily="34" charset="-122"/>
                <a:sym typeface="+mn-ea"/>
              </a:rPr>
              <a:t> </a:t>
            </a: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同作为胃黏膜保护剂，猴头菌提取物颗粒同时具有营养及快速修复胃黏</a:t>
            </a:r>
            <a:endParaRPr lang="zh-CN" altLang="en-US" sz="1400">
              <a:latin typeface="微软雅黑" panose="020B0503020204020204" pitchFamily="34" charset="-122"/>
              <a:ea typeface="微软雅黑" panose="020B0503020204020204" pitchFamily="34" charset="-122"/>
              <a:sym typeface="+mn-ea"/>
            </a:endParaRPr>
          </a:p>
          <a:p>
            <a:pPr lvl="0" indent="0" algn="l" fontAlgn="ctr">
              <a:lnSpc>
                <a:spcPct val="100000"/>
              </a:lnSpc>
              <a:spcBef>
                <a:spcPts val="0"/>
              </a:spcBef>
              <a:spcAft>
                <a:spcPts val="800"/>
              </a:spcAft>
              <a:buSzPct val="100000"/>
              <a:buFont typeface="Wingdings" panose="05000000000000000000" charset="0"/>
              <a:buNone/>
            </a:pPr>
            <a:r>
              <a:rPr lang="en-US" altLang="zh-CN" sz="1400">
                <a:latin typeface="微软雅黑" panose="020B0503020204020204" pitchFamily="34" charset="-122"/>
                <a:ea typeface="微软雅黑" panose="020B0503020204020204" pitchFamily="34" charset="-122"/>
                <a:sym typeface="+mn-ea"/>
              </a:rPr>
              <a:t>   </a:t>
            </a:r>
            <a:r>
              <a:rPr lang="zh-CN" altLang="en-US" sz="1400">
                <a:latin typeface="微软雅黑" panose="020B0503020204020204" pitchFamily="34" charset="-122"/>
                <a:ea typeface="微软雅黑" panose="020B0503020204020204" pitchFamily="34" charset="-122"/>
                <a:sym typeface="+mn-ea"/>
              </a:rPr>
              <a:t>膜的作用，</a:t>
            </a:r>
            <a:r>
              <a:rPr lang="zh-CN" altLang="en-US" sz="1400">
                <a:latin typeface="微软雅黑" panose="020B0503020204020204" pitchFamily="34" charset="-122"/>
                <a:ea typeface="微软雅黑" panose="020B0503020204020204" pitchFamily="34" charset="-122"/>
                <a:sym typeface="+mn-ea"/>
              </a:rPr>
              <a:t>提高了</a:t>
            </a:r>
            <a:r>
              <a:rPr lang="zh-CN" altLang="en-US" sz="1400">
                <a:latin typeface="微软雅黑" panose="020B0503020204020204" pitchFamily="34" charset="-122"/>
                <a:ea typeface="微软雅黑" panose="020B0503020204020204" pitchFamily="34" charset="-122"/>
                <a:sym typeface="+mn-ea"/>
              </a:rPr>
              <a:t>患者的依从性及生活质量。</a:t>
            </a:r>
            <a:endParaRPr lang="zh-CN" altLang="en-US" sz="1400">
              <a:latin typeface="微软雅黑" panose="020B0503020204020204" pitchFamily="34" charset="-122"/>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endParaRPr lang="zh-CN" altLang="en-US" sz="140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nvGrpSpPr>
          <p:cNvPr id="5" name="组合 4"/>
          <p:cNvGrpSpPr/>
          <p:nvPr/>
        </p:nvGrpSpPr>
        <p:grpSpPr>
          <a:xfrm>
            <a:off x="1285240" y="344805"/>
            <a:ext cx="3856990" cy="476885"/>
            <a:chOff x="1285461" y="344557"/>
            <a:chExt cx="5035506" cy="477078"/>
          </a:xfrm>
        </p:grpSpPr>
        <p:sp>
          <p:nvSpPr>
            <p:cNvPr id="2" name="圆角矩形 1"/>
            <p:cNvSpPr/>
            <p:nvPr/>
          </p:nvSpPr>
          <p:spPr>
            <a:xfrm>
              <a:off x="1285461" y="344557"/>
              <a:ext cx="5035506"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4413736"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01    </a:t>
              </a:r>
              <a:r>
                <a:rPr lang="zh-CN" altLang="en-US" sz="2000" b="1" dirty="0">
                  <a:solidFill>
                    <a:schemeClr val="bg1"/>
                  </a:solidFill>
                  <a:latin typeface="微软雅黑" panose="020B0503020204020204" pitchFamily="34" charset="-122"/>
                  <a:ea typeface="微软雅黑" panose="020B0503020204020204" pitchFamily="34" charset="-122"/>
                </a:rPr>
                <a:t>药品基本信息</a:t>
              </a:r>
              <a:r>
                <a:rPr lang="en-US" altLang="zh-CN" sz="2000" b="1" dirty="0">
                  <a:solidFill>
                    <a:schemeClr val="bg1"/>
                  </a:solidFill>
                  <a:latin typeface="微软雅黑" panose="020B0503020204020204" pitchFamily="34" charset="-122"/>
                  <a:ea typeface="微软雅黑" panose="020B0503020204020204" pitchFamily="34" charset="-122"/>
                </a:rPr>
                <a:t>—</a:t>
              </a:r>
              <a:r>
                <a:rPr lang="zh-CN" altLang="en-US" sz="2000" b="1" dirty="0">
                  <a:solidFill>
                    <a:schemeClr val="bg1"/>
                  </a:solidFill>
                  <a:latin typeface="微软雅黑" panose="020B0503020204020204" pitchFamily="34" charset="-122"/>
                  <a:ea typeface="微软雅黑" panose="020B0503020204020204" pitchFamily="34" charset="-122"/>
                </a:rPr>
                <a:t>参照药</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6" grpId="0" animBg="1"/>
      <p:bldP spid="29" grpId="0" animBg="1"/>
      <p:bldP spid="6161" grpId="0"/>
      <p:bldP spid="38" grpId="0" animBg="1"/>
      <p:bldP spid="27" grpId="0" animBg="1"/>
      <p:bldP spid="6164" grpId="0"/>
      <p:bldP spid="37"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285240" y="344805"/>
            <a:ext cx="3550920" cy="476885"/>
            <a:chOff x="1285461" y="344557"/>
            <a:chExt cx="4635915" cy="477078"/>
          </a:xfrm>
        </p:grpSpPr>
        <p:sp>
          <p:nvSpPr>
            <p:cNvPr id="4" name="圆角矩形 3"/>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715726" y="383308"/>
              <a:ext cx="3326053" cy="398941"/>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02    </a:t>
              </a:r>
              <a:r>
                <a:rPr lang="zh-CN" altLang="en-US" sz="2000" b="1" dirty="0">
                  <a:solidFill>
                    <a:schemeClr val="bg1"/>
                  </a:solidFill>
                  <a:latin typeface="微软雅黑" panose="020B0503020204020204" pitchFamily="34" charset="-122"/>
                  <a:ea typeface="微软雅黑" panose="020B0503020204020204" pitchFamily="34" charset="-122"/>
                </a:rPr>
                <a:t>安全性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11" name="文本框 10"/>
          <p:cNvSpPr txBox="1"/>
          <p:nvPr/>
        </p:nvSpPr>
        <p:spPr>
          <a:xfrm>
            <a:off x="1565910" y="1203960"/>
            <a:ext cx="9485630" cy="2115185"/>
          </a:xfrm>
          <a:prstGeom prst="rect">
            <a:avLst/>
          </a:prstGeom>
        </p:spPr>
        <p:txBody>
          <a:bodyPr wrap="square">
            <a:noAutofit/>
          </a:bodyPr>
          <a:p>
            <a:pPr indent="355600" algn="l" defTabSz="266700" fontAlgn="auto">
              <a:lnSpc>
                <a:spcPct val="150000"/>
              </a:lnSpc>
              <a:spcAft>
                <a:spcPct val="0"/>
              </a:spcAft>
            </a:pPr>
            <a:r>
              <a:rPr lang="en-US" altLang="zh-C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 </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近五年共收集到7</a:t>
            </a:r>
            <a:r>
              <a:rPr lang="en-US" altLang="zh-C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9</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例不良反应</a:t>
            </a:r>
            <a:r>
              <a:rPr lang="zh-CN" altLang="en-US">
                <a:latin typeface="微软雅黑" panose="020B0503020204020204" pitchFamily="34" charset="-122"/>
                <a:ea typeface="微软雅黑" panose="020B0503020204020204" pitchFamily="34" charset="-122"/>
                <a:cs typeface="微软雅黑" panose="020B0503020204020204" pitchFamily="34" charset="-122"/>
              </a:rPr>
              <a:t>，涉及人数约</a:t>
            </a:r>
            <a:r>
              <a:rPr lang="en-US" altLang="zh-CN">
                <a:latin typeface="微软雅黑" panose="020B0503020204020204" pitchFamily="34" charset="-122"/>
                <a:ea typeface="微软雅黑" panose="020B0503020204020204" pitchFamily="34" charset="-122"/>
                <a:cs typeface="微软雅黑" panose="020B0503020204020204" pitchFamily="34" charset="-122"/>
              </a:rPr>
              <a:t>1943076</a:t>
            </a:r>
            <a:r>
              <a:rPr lang="zh-CN" altLang="en-US">
                <a:latin typeface="微软雅黑" panose="020B0503020204020204" pitchFamily="34" charset="-122"/>
                <a:ea typeface="微软雅黑" panose="020B0503020204020204" pitchFamily="34" charset="-122"/>
                <a:cs typeface="微软雅黑" panose="020B0503020204020204" pitchFamily="34" charset="-122"/>
              </a:rPr>
              <a:t>人，</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总的不良反应发生率约0.00</a:t>
            </a:r>
            <a:r>
              <a:rPr lang="en-US" altLang="zh-CN">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41</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a:latin typeface="微软雅黑" panose="020B0503020204020204" pitchFamily="34" charset="-122"/>
                <a:ea typeface="微软雅黑" panose="020B0503020204020204" pitchFamily="34" charset="-122"/>
                <a:cs typeface="微软雅黑" panose="020B0503020204020204" pitchFamily="34" charset="-122"/>
              </a:rPr>
              <a:t>，不良反应在停药或者减量后，不良反应症状全部消失或好转。综上所述本品发生</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不良反应的概率非常小，安全性非常高</a:t>
            </a:r>
            <a:r>
              <a:rPr lang="zh-CN" altLang="en-US">
                <a:latin typeface="微软雅黑" panose="020B0503020204020204" pitchFamily="34" charset="-122"/>
                <a:ea typeface="微软雅黑" panose="020B0503020204020204" pitchFamily="34" charset="-122"/>
                <a:cs typeface="微软雅黑" panose="020B0503020204020204" pitchFamily="34" charset="-122"/>
              </a:rPr>
              <a:t>，</a:t>
            </a:r>
            <a:r>
              <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rPr>
              <a:t>尤其本品用于老年患者时，在安全性方面与年轻患者无异。</a:t>
            </a:r>
            <a:endParaRPr lang="zh-CN" altLang="en-US">
              <a:solidFill>
                <a:srgbClr val="FF0000"/>
              </a:solidFill>
              <a:latin typeface="微软雅黑" panose="020B0503020204020204" pitchFamily="34" charset="-122"/>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1199515" y="2991485"/>
            <a:ext cx="4923790" cy="3357880"/>
          </a:xfrm>
          <a:prstGeom prst="rect">
            <a:avLst/>
          </a:prstGeom>
        </p:spPr>
      </p:pic>
      <p:pic>
        <p:nvPicPr>
          <p:cNvPr id="3" name="图片 2"/>
          <p:cNvPicPr>
            <a:picLocks noChangeAspect="1"/>
          </p:cNvPicPr>
          <p:nvPr/>
        </p:nvPicPr>
        <p:blipFill>
          <a:blip r:embed="rId2"/>
          <a:stretch>
            <a:fillRect/>
          </a:stretch>
        </p:blipFill>
        <p:spPr>
          <a:xfrm>
            <a:off x="6388735" y="2990850"/>
            <a:ext cx="4599305" cy="33578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折角形 46"/>
          <p:cNvSpPr/>
          <p:nvPr>
            <p:custDataLst>
              <p:tags r:id="rId1"/>
            </p:custDataLst>
          </p:nvPr>
        </p:nvSpPr>
        <p:spPr>
          <a:xfrm>
            <a:off x="996760" y="2808744"/>
            <a:ext cx="3056773" cy="3210666"/>
          </a:xfrm>
          <a:prstGeom prst="foldedCorner">
            <a:avLst>
              <a:gd name="adj" fmla="val 12009"/>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文本框 47"/>
          <p:cNvSpPr txBox="1"/>
          <p:nvPr>
            <p:custDataLst>
              <p:tags r:id="rId2"/>
            </p:custDataLst>
          </p:nvPr>
        </p:nvSpPr>
        <p:spPr>
          <a:xfrm>
            <a:off x="1228772" y="2929828"/>
            <a:ext cx="2824761" cy="2939595"/>
          </a:xfrm>
          <a:prstGeom prst="rect">
            <a:avLst/>
          </a:prstGeom>
          <a:noFill/>
        </p:spPr>
        <p:txBody>
          <a:bodyPr wrap="square" rtlCol="0">
            <a:normAutofit/>
          </a:bodyPr>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rPr>
              <a:t>猴头菌不仅是美味的食材，</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rPr>
              <a:t>更是一味上好的中药材，</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作为</a:t>
            </a:r>
            <a:r>
              <a:rPr lang="zh-CN" altLang="en-US" sz="1500" b="1" spc="110">
                <a:solidFill>
                  <a:srgbClr val="FF0000"/>
                </a:solidFill>
                <a:uFillTx/>
                <a:latin typeface="Arial" panose="020B0604020202020204" pitchFamily="34" charset="0"/>
                <a:ea typeface="微软雅黑" panose="020B0503020204020204" pitchFamily="34" charset="-122"/>
                <a:sym typeface="+mn-ea"/>
              </a:rPr>
              <a:t>药食同源</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的菌类，安</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rPr>
              <a:t>全性高。</a:t>
            </a:r>
            <a:endParaRPr lang="zh-CN" altLang="en-US" sz="1500" spc="110">
              <a:solidFill>
                <a:schemeClr val="tx1">
                  <a:lumMod val="85000"/>
                  <a:lumOff val="15000"/>
                </a:schemeClr>
              </a:solidFill>
              <a:uFillTx/>
              <a:latin typeface="Arial" panose="020B0604020202020204" pitchFamily="34" charset="0"/>
              <a:ea typeface="微软雅黑" panose="020B0503020204020204" pitchFamily="34" charset="-122"/>
              <a:sym typeface="+mn-ea"/>
            </a:endParaRPr>
          </a:p>
        </p:txBody>
      </p:sp>
      <p:sp>
        <p:nvSpPr>
          <p:cNvPr id="49" name="椭圆 48"/>
          <p:cNvSpPr/>
          <p:nvPr>
            <p:custDataLst>
              <p:tags r:id="rId3"/>
            </p:custDataLst>
          </p:nvPr>
        </p:nvSpPr>
        <p:spPr>
          <a:xfrm>
            <a:off x="738188" y="2575170"/>
            <a:ext cx="628072" cy="62807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b="1" dirty="0">
              <a:latin typeface="Arial" panose="020B0604020202020204" pitchFamily="34" charset="0"/>
              <a:ea typeface="微软雅黑" panose="020B0503020204020204" pitchFamily="34" charset="-122"/>
            </a:endParaRPr>
          </a:p>
        </p:txBody>
      </p:sp>
      <p:sp>
        <p:nvSpPr>
          <p:cNvPr id="50" name="折角形 49"/>
          <p:cNvSpPr/>
          <p:nvPr>
            <p:custDataLst>
              <p:tags r:id="rId4"/>
            </p:custDataLst>
          </p:nvPr>
        </p:nvSpPr>
        <p:spPr>
          <a:xfrm>
            <a:off x="4668325" y="2808744"/>
            <a:ext cx="3056773" cy="3210666"/>
          </a:xfrm>
          <a:prstGeom prst="foldedCorner">
            <a:avLst>
              <a:gd name="adj" fmla="val 12009"/>
            </a:avLst>
          </a:prstGeom>
          <a:solidFill>
            <a:schemeClr val="accent2">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1" name="文本框 50"/>
          <p:cNvSpPr txBox="1"/>
          <p:nvPr>
            <p:custDataLst>
              <p:tags r:id="rId5"/>
            </p:custDataLst>
          </p:nvPr>
        </p:nvSpPr>
        <p:spPr>
          <a:xfrm>
            <a:off x="4900336" y="2929828"/>
            <a:ext cx="2824761" cy="2939595"/>
          </a:xfrm>
          <a:prstGeom prst="rect">
            <a:avLst/>
          </a:prstGeom>
          <a:noFill/>
        </p:spPr>
        <p:txBody>
          <a:bodyPr wrap="square" rtlCol="0">
            <a:normAutofit lnSpcReduction="10000"/>
          </a:bodyPr>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人工培养的猴头菌子实体</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存在农药残留、重金属超</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标，发霉变质产生黄曲霉</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素的风险。</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猴头菌提取物颗粒采用</a:t>
            </a:r>
            <a:r>
              <a:rPr lang="zh-CN" altLang="en-US" sz="1500" b="1" spc="70">
                <a:solidFill>
                  <a:srgbClr val="FF0000"/>
                </a:solidFill>
                <a:uFillTx/>
                <a:latin typeface="Arial" panose="020B0604020202020204" pitchFamily="34" charset="0"/>
                <a:ea typeface="微软雅黑" panose="020B0503020204020204" pitchFamily="34" charset="-122"/>
                <a:sym typeface="+mn-ea"/>
              </a:rPr>
              <a:t>菌</a:t>
            </a:r>
            <a:endParaRPr lang="zh-CN" altLang="en-US" sz="1500" b="1" spc="70">
              <a:solidFill>
                <a:srgbClr val="FF0000"/>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b="1" spc="70">
                <a:solidFill>
                  <a:srgbClr val="FF0000"/>
                </a:solidFill>
                <a:uFillTx/>
                <a:latin typeface="Arial" panose="020B0604020202020204" pitchFamily="34" charset="0"/>
                <a:ea typeface="微软雅黑" panose="020B0503020204020204" pitchFamily="34" charset="-122"/>
                <a:sym typeface="+mn-ea"/>
              </a:rPr>
              <a:t> </a:t>
            </a:r>
            <a:r>
              <a:rPr lang="en-US" altLang="zh-CN" sz="1500" b="1" spc="70">
                <a:solidFill>
                  <a:srgbClr val="FF0000"/>
                </a:solidFill>
                <a:uFillTx/>
                <a:latin typeface="Arial" panose="020B0604020202020204" pitchFamily="34" charset="0"/>
                <a:ea typeface="微软雅黑" panose="020B0503020204020204" pitchFamily="34" charset="-122"/>
                <a:sym typeface="+mn-ea"/>
              </a:rPr>
              <a:t> </a:t>
            </a:r>
            <a:r>
              <a:rPr lang="zh-CN" altLang="en-US" sz="1500" b="1" spc="70">
                <a:solidFill>
                  <a:srgbClr val="FF0000"/>
                </a:solidFill>
                <a:uFillTx/>
                <a:latin typeface="Arial" panose="020B0604020202020204" pitchFamily="34" charset="0"/>
                <a:ea typeface="微软雅黑" panose="020B0503020204020204" pitchFamily="34" charset="-122"/>
                <a:sym typeface="+mn-ea"/>
              </a:rPr>
              <a:t>株培养、三级发酵</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生产工</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艺，可有效避免上述安全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风险。</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p:txBody>
      </p:sp>
      <p:sp>
        <p:nvSpPr>
          <p:cNvPr id="52" name="椭圆 51"/>
          <p:cNvSpPr/>
          <p:nvPr>
            <p:custDataLst>
              <p:tags r:id="rId6"/>
            </p:custDataLst>
          </p:nvPr>
        </p:nvSpPr>
        <p:spPr>
          <a:xfrm>
            <a:off x="4409753" y="2575170"/>
            <a:ext cx="628072" cy="62807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b="1" dirty="0">
              <a:latin typeface="Arial" panose="020B0604020202020204" pitchFamily="34" charset="0"/>
              <a:ea typeface="微软雅黑" panose="020B0503020204020204" pitchFamily="34" charset="-122"/>
            </a:endParaRPr>
          </a:p>
        </p:txBody>
      </p:sp>
      <p:sp>
        <p:nvSpPr>
          <p:cNvPr id="53" name="折角形 52"/>
          <p:cNvSpPr/>
          <p:nvPr>
            <p:custDataLst>
              <p:tags r:id="rId7"/>
            </p:custDataLst>
          </p:nvPr>
        </p:nvSpPr>
        <p:spPr>
          <a:xfrm>
            <a:off x="8339889" y="2808744"/>
            <a:ext cx="3056773" cy="3210666"/>
          </a:xfrm>
          <a:prstGeom prst="foldedCorner">
            <a:avLst>
              <a:gd name="adj" fmla="val 12009"/>
            </a:avLst>
          </a:prstGeom>
          <a:solidFill>
            <a:schemeClr val="accent3">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4" name="文本框 53"/>
          <p:cNvSpPr txBox="1"/>
          <p:nvPr>
            <p:custDataLst>
              <p:tags r:id="rId8"/>
            </p:custDataLst>
          </p:nvPr>
        </p:nvSpPr>
        <p:spPr>
          <a:xfrm>
            <a:off x="8571901" y="2929828"/>
            <a:ext cx="2824761" cy="2939595"/>
          </a:xfrm>
          <a:prstGeom prst="rect">
            <a:avLst/>
          </a:prstGeom>
          <a:noFill/>
        </p:spPr>
        <p:txBody>
          <a:bodyPr wrap="square" rtlCol="0">
            <a:normAutofit fontScale="90000" lnSpcReduction="20000"/>
          </a:bodyPr>
          <a:p>
            <a:pPr lvl="0" indent="0" algn="l" fontAlgn="ctr">
              <a:lnSpc>
                <a:spcPct val="120000"/>
              </a:lnSpc>
              <a:spcBef>
                <a:spcPts val="0"/>
              </a:spcBef>
              <a:spcAft>
                <a:spcPts val="800"/>
              </a:spcAft>
              <a:buSzPct val="100000"/>
              <a:buFont typeface="Wingdings" panose="05000000000000000000" charset="0"/>
              <a:buNone/>
            </a:pP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枸橼酸铋钾不良反应带有氨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味、黑便、含重金属，不可</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长期服用；牛奶和抗酸药可</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干扰枸橼酸铋钾作用，不能</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同时服用。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猴头菌提取物颗粒</a:t>
            </a:r>
            <a:r>
              <a:rPr lang="zh-CN" altLang="en-US" sz="1500" b="1" spc="70">
                <a:solidFill>
                  <a:srgbClr val="FF0000"/>
                </a:solidFill>
                <a:uFillTx/>
                <a:latin typeface="Arial" panose="020B0604020202020204" pitchFamily="34" charset="0"/>
                <a:ea typeface="微软雅黑" panose="020B0503020204020204" pitchFamily="34" charset="-122"/>
                <a:sym typeface="+mn-ea"/>
              </a:rPr>
              <a:t>无黑便反</a:t>
            </a:r>
            <a:endParaRPr lang="zh-CN" altLang="en-US" sz="1500" b="1" spc="70">
              <a:solidFill>
                <a:srgbClr val="FF0000"/>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b="1" spc="70">
                <a:solidFill>
                  <a:srgbClr val="FF0000"/>
                </a:solidFill>
                <a:uFillTx/>
                <a:latin typeface="Arial" panose="020B0604020202020204" pitchFamily="34" charset="0"/>
                <a:ea typeface="微软雅黑" panose="020B0503020204020204" pitchFamily="34" charset="-122"/>
                <a:sym typeface="+mn-ea"/>
              </a:rPr>
              <a:t> </a:t>
            </a:r>
            <a:r>
              <a:rPr lang="en-US" altLang="zh-CN" sz="1500" b="1" spc="70">
                <a:solidFill>
                  <a:srgbClr val="FF0000"/>
                </a:solidFill>
                <a:uFillTx/>
                <a:latin typeface="Arial" panose="020B0604020202020204" pitchFamily="34" charset="0"/>
                <a:ea typeface="微软雅黑" panose="020B0503020204020204" pitchFamily="34" charset="-122"/>
                <a:sym typeface="+mn-ea"/>
              </a:rPr>
              <a:t> </a:t>
            </a:r>
            <a:r>
              <a:rPr lang="zh-CN" altLang="en-US" sz="1500" b="1" spc="70">
                <a:solidFill>
                  <a:srgbClr val="FF0000"/>
                </a:solidFill>
                <a:uFillTx/>
                <a:latin typeface="Arial" panose="020B0604020202020204" pitchFamily="34" charset="0"/>
                <a:ea typeface="微软雅黑" panose="020B0503020204020204" pitchFamily="34" charset="-122"/>
                <a:sym typeface="+mn-ea"/>
              </a:rPr>
              <a:t>应、不含重金属</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，无药物相</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互作用，安全性高，可长期</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a:p>
            <a:pPr lvl="0" indent="0" algn="l" fontAlgn="ctr">
              <a:lnSpc>
                <a:spcPct val="120000"/>
              </a:lnSpc>
              <a:spcBef>
                <a:spcPts val="0"/>
              </a:spcBef>
              <a:spcAft>
                <a:spcPts val="800"/>
              </a:spcAft>
              <a:buSzPct val="100000"/>
              <a:buFont typeface="Wingdings" panose="05000000000000000000" charset="0"/>
              <a:buNone/>
            </a:pP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en-US" altLang="zh-CN"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 </a:t>
            </a:r>
            <a:r>
              <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rPr>
              <a:t>服用。</a:t>
            </a:r>
            <a:endParaRPr lang="zh-CN" altLang="en-US" sz="1500" spc="70">
              <a:solidFill>
                <a:schemeClr val="tx1">
                  <a:lumMod val="85000"/>
                  <a:lumOff val="15000"/>
                </a:schemeClr>
              </a:solidFill>
              <a:uFillTx/>
              <a:latin typeface="Arial" panose="020B0604020202020204" pitchFamily="34" charset="0"/>
              <a:ea typeface="微软雅黑" panose="020B0503020204020204" pitchFamily="34" charset="-122"/>
              <a:sym typeface="+mn-ea"/>
            </a:endParaRPr>
          </a:p>
        </p:txBody>
      </p:sp>
      <p:sp>
        <p:nvSpPr>
          <p:cNvPr id="55" name="椭圆 54"/>
          <p:cNvSpPr/>
          <p:nvPr>
            <p:custDataLst>
              <p:tags r:id="rId9"/>
            </p:custDataLst>
          </p:nvPr>
        </p:nvSpPr>
        <p:spPr>
          <a:xfrm>
            <a:off x="8081317" y="2575170"/>
            <a:ext cx="628072" cy="62807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p>
            <a:pPr algn="ctr"/>
            <a:endParaRPr lang="en-US" altLang="zh-CN" b="1" dirty="0">
              <a:latin typeface="Arial" panose="020B0604020202020204" pitchFamily="34" charset="0"/>
              <a:ea typeface="微软雅黑" panose="020B0503020204020204" pitchFamily="34" charset="-122"/>
            </a:endParaRPr>
          </a:p>
        </p:txBody>
      </p:sp>
      <p:sp>
        <p:nvSpPr>
          <p:cNvPr id="56" name="文本框 55"/>
          <p:cNvSpPr txBox="1"/>
          <p:nvPr>
            <p:custDataLst>
              <p:tags r:id="rId10"/>
            </p:custDataLst>
          </p:nvPr>
        </p:nvSpPr>
        <p:spPr>
          <a:xfrm>
            <a:off x="842586" y="2685463"/>
            <a:ext cx="338533" cy="454356"/>
          </a:xfrm>
          <a:prstGeom prst="rect">
            <a:avLst/>
          </a:prstGeom>
          <a:noFill/>
        </p:spPr>
        <p:txBody>
          <a:bodyPr wrap="square" rtlCol="0">
            <a:normAutofit/>
          </a:bodyPr>
          <a:p>
            <a:r>
              <a:rPr lang="en-US" altLang="zh-CN" b="1" dirty="0">
                <a:solidFill>
                  <a:schemeClr val="lt1"/>
                </a:solidFill>
                <a:latin typeface="Arial" panose="020B0604020202020204" pitchFamily="34" charset="0"/>
                <a:ea typeface="微软雅黑" panose="020B0503020204020204" pitchFamily="34" charset="-122"/>
              </a:rPr>
              <a:t>1</a:t>
            </a:r>
            <a:endParaRPr lang="en-US" altLang="zh-CN" b="1" dirty="0">
              <a:solidFill>
                <a:schemeClr val="lt1"/>
              </a:solidFill>
              <a:latin typeface="Arial" panose="020B0604020202020204" pitchFamily="34" charset="0"/>
              <a:ea typeface="微软雅黑" panose="020B0503020204020204" pitchFamily="34" charset="-122"/>
            </a:endParaRPr>
          </a:p>
        </p:txBody>
      </p:sp>
      <p:sp>
        <p:nvSpPr>
          <p:cNvPr id="57" name="文本框 56"/>
          <p:cNvSpPr txBox="1"/>
          <p:nvPr>
            <p:custDataLst>
              <p:tags r:id="rId11"/>
            </p:custDataLst>
          </p:nvPr>
        </p:nvSpPr>
        <p:spPr>
          <a:xfrm>
            <a:off x="4534211" y="2685463"/>
            <a:ext cx="338533" cy="454356"/>
          </a:xfrm>
          <a:prstGeom prst="rect">
            <a:avLst/>
          </a:prstGeom>
          <a:noFill/>
        </p:spPr>
        <p:txBody>
          <a:bodyPr wrap="square" rtlCol="0">
            <a:normAutofit/>
          </a:bodyPr>
          <a:p>
            <a:r>
              <a:rPr lang="en-US" altLang="zh-CN" b="1" dirty="0">
                <a:solidFill>
                  <a:schemeClr val="lt1"/>
                </a:solidFill>
                <a:latin typeface="Arial" panose="020B0604020202020204" pitchFamily="34" charset="0"/>
                <a:ea typeface="微软雅黑" panose="020B0503020204020204" pitchFamily="34" charset="-122"/>
              </a:rPr>
              <a:t>2</a:t>
            </a:r>
            <a:endParaRPr lang="en-US" altLang="zh-CN" b="1" dirty="0">
              <a:solidFill>
                <a:schemeClr val="lt1"/>
              </a:solidFill>
              <a:latin typeface="Arial" panose="020B0604020202020204" pitchFamily="34" charset="0"/>
              <a:ea typeface="微软雅黑" panose="020B0503020204020204" pitchFamily="34" charset="-122"/>
            </a:endParaRPr>
          </a:p>
        </p:txBody>
      </p:sp>
      <p:sp>
        <p:nvSpPr>
          <p:cNvPr id="58" name="文本框 57"/>
          <p:cNvSpPr txBox="1"/>
          <p:nvPr>
            <p:custDataLst>
              <p:tags r:id="rId12"/>
            </p:custDataLst>
          </p:nvPr>
        </p:nvSpPr>
        <p:spPr>
          <a:xfrm>
            <a:off x="8201089" y="2690932"/>
            <a:ext cx="338533" cy="454356"/>
          </a:xfrm>
          <a:prstGeom prst="rect">
            <a:avLst/>
          </a:prstGeom>
          <a:noFill/>
        </p:spPr>
        <p:txBody>
          <a:bodyPr wrap="square" rtlCol="0">
            <a:normAutofit/>
          </a:bodyPr>
          <a:p>
            <a:r>
              <a:rPr lang="en-US" altLang="zh-CN" b="1" dirty="0">
                <a:solidFill>
                  <a:schemeClr val="lt1"/>
                </a:solidFill>
                <a:latin typeface="Arial" panose="020B0604020202020204" pitchFamily="34" charset="0"/>
                <a:ea typeface="微软雅黑" panose="020B0503020204020204" pitchFamily="34" charset="-122"/>
              </a:rPr>
              <a:t>3</a:t>
            </a:r>
            <a:endParaRPr lang="en-US" altLang="zh-CN" b="1" dirty="0">
              <a:solidFill>
                <a:schemeClr val="lt1"/>
              </a:solidFill>
              <a:latin typeface="Arial" panose="020B0604020202020204" pitchFamily="34" charset="0"/>
              <a:ea typeface="微软雅黑" panose="020B0503020204020204" pitchFamily="34" charset="-122"/>
            </a:endParaRPr>
          </a:p>
        </p:txBody>
      </p:sp>
      <p:sp>
        <p:nvSpPr>
          <p:cNvPr id="44" name="文本框 43"/>
          <p:cNvSpPr txBox="1"/>
          <p:nvPr/>
        </p:nvSpPr>
        <p:spPr>
          <a:xfrm>
            <a:off x="12753474" y="7026442"/>
            <a:ext cx="242374" cy="369332"/>
          </a:xfrm>
          <a:prstGeom prst="rect">
            <a:avLst/>
          </a:prstGeom>
          <a:noFill/>
        </p:spPr>
        <p:txBody>
          <a:bodyPr wrap="none" rtlCol="0">
            <a:spAutoFit/>
          </a:bodyPr>
          <a:p>
            <a:r>
              <a:rPr lang="en-US" altLang="zh-CN" dirty="0">
                <a:solidFill>
                  <a:srgbClr val="FFFFFF"/>
                </a:solidFill>
              </a:rPr>
              <a:t>.</a:t>
            </a:r>
            <a:endParaRPr lang="en-US" altLang="zh-CN" dirty="0">
              <a:solidFill>
                <a:srgbClr val="FFFFFF"/>
              </a:solidFill>
            </a:endParaRPr>
          </a:p>
        </p:txBody>
      </p:sp>
      <p:grpSp>
        <p:nvGrpSpPr>
          <p:cNvPr id="5" name="组合 4"/>
          <p:cNvGrpSpPr/>
          <p:nvPr/>
        </p:nvGrpSpPr>
        <p:grpSpPr>
          <a:xfrm>
            <a:off x="1285240" y="344805"/>
            <a:ext cx="3550920" cy="476885"/>
            <a:chOff x="1285461" y="344557"/>
            <a:chExt cx="4635915" cy="477078"/>
          </a:xfrm>
        </p:grpSpPr>
        <p:sp>
          <p:nvSpPr>
            <p:cNvPr id="4" name="圆角矩形 3"/>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715726" y="383308"/>
              <a:ext cx="3326053" cy="398941"/>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02    </a:t>
              </a:r>
              <a:r>
                <a:rPr lang="zh-CN" altLang="en-US" sz="2000" b="1" dirty="0">
                  <a:solidFill>
                    <a:schemeClr val="bg1"/>
                  </a:solidFill>
                  <a:latin typeface="微软雅黑" panose="020B0503020204020204" pitchFamily="34" charset="-122"/>
                  <a:ea typeface="微软雅黑" panose="020B0503020204020204" pitchFamily="34" charset="-122"/>
                </a:rPr>
                <a:t>安全性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grpSp>
        <p:nvGrpSpPr>
          <p:cNvPr id="2" name="组合 1" descr="7b0a202020202274657874626f78223a2022220a7d0a"/>
          <p:cNvGrpSpPr/>
          <p:nvPr/>
        </p:nvGrpSpPr>
        <p:grpSpPr>
          <a:xfrm>
            <a:off x="5161886" y="1816810"/>
            <a:ext cx="2222500" cy="649605"/>
            <a:chOff x="5546" y="4940"/>
            <a:chExt cx="6694" cy="3116"/>
          </a:xfrm>
        </p:grpSpPr>
        <p:sp>
          <p:nvSpPr>
            <p:cNvPr id="9" name="剪去单角的矩形 8"/>
            <p:cNvSpPr/>
            <p:nvPr/>
          </p:nvSpPr>
          <p:spPr>
            <a:xfrm>
              <a:off x="5546" y="4940"/>
              <a:ext cx="6694" cy="3116"/>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8" name="文本框 17"/>
            <p:cNvSpPr txBox="1"/>
            <p:nvPr/>
          </p:nvSpPr>
          <p:spPr>
            <a:xfrm>
              <a:off x="6125" y="5833"/>
              <a:ext cx="5497" cy="176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spc="60">
                  <a:ln w="3175">
                    <a:noFill/>
                    <a:prstDash val="dash"/>
                  </a:ln>
                  <a:solidFill>
                    <a:schemeClr val="dk1">
                      <a:lumMod val="75000"/>
                      <a:lumOff val="25000"/>
                    </a:schemeClr>
                  </a:solidFill>
                  <a:uFillTx/>
                  <a:latin typeface="汉仪旗黑-55简" panose="00020600040101010101" charset="-128"/>
                  <a:ea typeface="汉仪旗黑-55简" panose="00020600040101010101" charset="-128"/>
                  <a:cs typeface="微软雅黑" panose="020B0503020204020204" pitchFamily="34" charset="-122"/>
                  <a:sym typeface="+mn-ea"/>
                </a:rPr>
                <a:t>  </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工艺安全优势</a:t>
              </a:r>
              <a:endParaRPr lang="zh-CN" altLang="en-US" b="1" spc="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1" name="组合 10" descr="7b0a202020202274657874626f78223a2022220a7d0a"/>
          <p:cNvGrpSpPr/>
          <p:nvPr/>
        </p:nvGrpSpPr>
        <p:grpSpPr>
          <a:xfrm>
            <a:off x="8768596" y="1816810"/>
            <a:ext cx="2486119" cy="649605"/>
            <a:chOff x="5146" y="4940"/>
            <a:chExt cx="7488" cy="3116"/>
          </a:xfrm>
        </p:grpSpPr>
        <p:sp>
          <p:nvSpPr>
            <p:cNvPr id="12" name="剪去单角的矩形 11"/>
            <p:cNvSpPr/>
            <p:nvPr/>
          </p:nvSpPr>
          <p:spPr>
            <a:xfrm>
              <a:off x="5146" y="4940"/>
              <a:ext cx="7094" cy="3116"/>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3" name="文本框 12"/>
            <p:cNvSpPr txBox="1"/>
            <p:nvPr/>
          </p:nvSpPr>
          <p:spPr>
            <a:xfrm>
              <a:off x="5146" y="5832"/>
              <a:ext cx="7488" cy="176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spc="60">
                  <a:ln w="3175">
                    <a:noFill/>
                    <a:prstDash val="dash"/>
                  </a:ln>
                  <a:solidFill>
                    <a:schemeClr val="dk1">
                      <a:lumMod val="75000"/>
                      <a:lumOff val="25000"/>
                    </a:schemeClr>
                  </a:solidFill>
                  <a:uFillTx/>
                  <a:latin typeface="汉仪旗黑-55简" panose="00020600040101010101" charset="-128"/>
                  <a:ea typeface="汉仪旗黑-55简" panose="00020600040101010101" charset="-128"/>
                  <a:cs typeface="微软雅黑" panose="020B0503020204020204" pitchFamily="34" charset="-122"/>
                  <a:sym typeface="+mn-ea"/>
                </a:rPr>
                <a:t> </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与目录内同</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类药优势</a:t>
              </a:r>
              <a:endParaRPr lang="zh-CN" altLang="en-US" b="1" spc="60" dirty="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grpSp>
        <p:nvGrpSpPr>
          <p:cNvPr id="14" name="组合 13" descr="7b0a202020202274657874626f78223a2022220a7d0a"/>
          <p:cNvGrpSpPr/>
          <p:nvPr/>
        </p:nvGrpSpPr>
        <p:grpSpPr>
          <a:xfrm>
            <a:off x="1422371" y="1816810"/>
            <a:ext cx="2222500" cy="649605"/>
            <a:chOff x="5546" y="4940"/>
            <a:chExt cx="6694" cy="3116"/>
          </a:xfrm>
        </p:grpSpPr>
        <p:sp>
          <p:nvSpPr>
            <p:cNvPr id="15" name="剪去单角的矩形 14"/>
            <p:cNvSpPr/>
            <p:nvPr/>
          </p:nvSpPr>
          <p:spPr>
            <a:xfrm>
              <a:off x="5546" y="4940"/>
              <a:ext cx="6694" cy="3116"/>
            </a:xfrm>
            <a:prstGeom prst="snip1Rect">
              <a:avLst>
                <a:gd name="adj" fmla="val 26957"/>
              </a:avLst>
            </a:prstGeom>
            <a:solidFill>
              <a:schemeClr val="bg1"/>
            </a:solidFill>
            <a:ln w="25400">
              <a:solidFill>
                <a:srgbClr val="5B71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p>
          </p:txBody>
        </p:sp>
        <p:sp>
          <p:nvSpPr>
            <p:cNvPr id="16" name="文本框 15"/>
            <p:cNvSpPr txBox="1"/>
            <p:nvPr/>
          </p:nvSpPr>
          <p:spPr>
            <a:xfrm>
              <a:off x="6125" y="5833"/>
              <a:ext cx="5497" cy="1767"/>
            </a:xfrm>
            <a:prstGeom prst="rect">
              <a:avLst/>
            </a:prstGeom>
            <a:noFill/>
          </p:spPr>
          <p:txBody>
            <a:bodyPr wrap="square" rtlCol="0" anchor="ctr">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1600"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b="1" spc="60">
                  <a:ln w="3175">
                    <a:noFill/>
                    <a:prstDash val="dash"/>
                  </a:ln>
                  <a:solidFill>
                    <a:schemeClr val="dk1">
                      <a:lumMod val="75000"/>
                      <a:lumOff val="25000"/>
                    </a:schemeClr>
                  </a:solidFill>
                  <a:uFillTx/>
                  <a:latin typeface="微软雅黑" panose="020B0503020204020204" pitchFamily="34" charset="-122"/>
                  <a:ea typeface="微软雅黑" panose="020B0503020204020204" pitchFamily="34" charset="-122"/>
                  <a:cs typeface="微软雅黑" panose="020B0503020204020204" pitchFamily="34" charset="-122"/>
                  <a:sym typeface="+mn-ea"/>
                </a:rPr>
                <a:t>药食同源优势</a:t>
              </a:r>
              <a:endParaRPr lang="zh-CN" altLang="en-US" b="1" dirty="0">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grpSp>
    </p:spTree>
    <p:custDataLst>
      <p:tags r:id="rId13"/>
    </p:custDataLst>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5" name="组合 4"/>
          <p:cNvGrpSpPr/>
          <p:nvPr/>
        </p:nvGrpSpPr>
        <p:grpSpPr>
          <a:xfrm>
            <a:off x="1285240" y="247650"/>
            <a:ext cx="3550920" cy="476885"/>
            <a:chOff x="1285461" y="344557"/>
            <a:chExt cx="4635915" cy="477078"/>
          </a:xfrm>
        </p:grpSpPr>
        <p:sp>
          <p:nvSpPr>
            <p:cNvPr id="4" name="圆角矩形 3"/>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715726" y="383308"/>
              <a:ext cx="3326053" cy="398941"/>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03    </a:t>
              </a:r>
              <a:r>
                <a:rPr lang="zh-CN" altLang="en-US" sz="2000" b="1" dirty="0">
                  <a:solidFill>
                    <a:schemeClr val="bg1"/>
                  </a:solidFill>
                  <a:latin typeface="微软雅黑" panose="020B0503020204020204" pitchFamily="34" charset="-122"/>
                  <a:ea typeface="微软雅黑" panose="020B0503020204020204" pitchFamily="34" charset="-122"/>
                </a:rPr>
                <a:t>有效性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pic>
        <p:nvPicPr>
          <p:cNvPr id="12" name="图片 11"/>
          <p:cNvPicPr>
            <a:picLocks noChangeAspect="1"/>
          </p:cNvPicPr>
          <p:nvPr>
            <p:custDataLst>
              <p:tags r:id="rId1"/>
            </p:custDataLst>
          </p:nvPr>
        </p:nvPicPr>
        <p:blipFill>
          <a:blip r:embed="rId2"/>
          <a:stretch>
            <a:fillRect/>
          </a:stretch>
        </p:blipFill>
        <p:spPr>
          <a:xfrm>
            <a:off x="1236345" y="1889125"/>
            <a:ext cx="5371465" cy="1120140"/>
          </a:xfrm>
          <a:prstGeom prst="rect">
            <a:avLst/>
          </a:prstGeom>
        </p:spPr>
      </p:pic>
      <p:pic>
        <p:nvPicPr>
          <p:cNvPr id="13" name="图片 12"/>
          <p:cNvPicPr>
            <a:picLocks noChangeAspect="1"/>
          </p:cNvPicPr>
          <p:nvPr>
            <p:custDataLst>
              <p:tags r:id="rId3"/>
            </p:custDataLst>
          </p:nvPr>
        </p:nvPicPr>
        <p:blipFill>
          <a:blip r:embed="rId4"/>
          <a:stretch>
            <a:fillRect/>
          </a:stretch>
        </p:blipFill>
        <p:spPr>
          <a:xfrm>
            <a:off x="1236345" y="3046095"/>
            <a:ext cx="5371465" cy="1127760"/>
          </a:xfrm>
          <a:prstGeom prst="rect">
            <a:avLst/>
          </a:prstGeom>
        </p:spPr>
      </p:pic>
      <p:sp>
        <p:nvSpPr>
          <p:cNvPr id="14" name="文本框 13"/>
          <p:cNvSpPr txBox="1"/>
          <p:nvPr/>
        </p:nvSpPr>
        <p:spPr>
          <a:xfrm>
            <a:off x="1234440" y="5468620"/>
            <a:ext cx="5417185" cy="469900"/>
          </a:xfrm>
          <a:prstGeom prst="rect">
            <a:avLst/>
          </a:prstGeom>
          <a:noFill/>
        </p:spPr>
        <p:txBody>
          <a:bodyPr wrap="square" rtlCol="0">
            <a:noAutofit/>
          </a:bodyPr>
          <a:p>
            <a:r>
              <a:rPr lang="zh-CN" altLang="en-US" dirty="0">
                <a:solidFill>
                  <a:schemeClr val="tx1"/>
                </a:solidFill>
                <a:latin typeface="微软雅黑" panose="020B0503020204020204" pitchFamily="34" charset="-122"/>
                <a:ea typeface="微软雅黑" panose="020B0503020204020204" pitchFamily="34" charset="-122"/>
              </a:rPr>
              <a:t>结论：猴头菌提取物颗粒对慢性萎缩性胃炎的治疗</a:t>
            </a:r>
            <a:r>
              <a:rPr lang="zh-CN" altLang="en-US" b="1" dirty="0">
                <a:solidFill>
                  <a:srgbClr val="FF0000"/>
                </a:solidFill>
                <a:latin typeface="微软雅黑" panose="020B0503020204020204" pitchFamily="34" charset="-122"/>
                <a:ea typeface="微软雅黑" panose="020B0503020204020204" pitchFamily="34" charset="-122"/>
              </a:rPr>
              <a:t>效果明显优于枸橼酸铋钾</a:t>
            </a:r>
            <a:r>
              <a:rPr lang="zh-CN" altLang="en-US" dirty="0">
                <a:solidFill>
                  <a:schemeClr val="tx1"/>
                </a:solidFill>
                <a:latin typeface="微软雅黑" panose="020B0503020204020204" pitchFamily="34" charset="-122"/>
                <a:ea typeface="微软雅黑" panose="020B0503020204020204" pitchFamily="34" charset="-122"/>
              </a:rPr>
              <a:t>（</a:t>
            </a:r>
            <a:r>
              <a:rPr lang="en-US" altLang="zh-CN" dirty="0">
                <a:solidFill>
                  <a:schemeClr val="tx1"/>
                </a:solidFill>
                <a:latin typeface="微软雅黑" panose="020B0503020204020204" pitchFamily="34" charset="-122"/>
                <a:ea typeface="微软雅黑" panose="020B0503020204020204" pitchFamily="34" charset="-122"/>
              </a:rPr>
              <a:t>P&lt;0.01</a:t>
            </a:r>
            <a:r>
              <a:rPr lang="zh-CN" altLang="en-US" dirty="0">
                <a:solidFill>
                  <a:schemeClr val="tx1"/>
                </a:solidFill>
                <a:latin typeface="微软雅黑" panose="020B0503020204020204" pitchFamily="34" charset="-122"/>
                <a:ea typeface="微软雅黑" panose="020B0503020204020204" pitchFamily="34" charset="-122"/>
              </a:rPr>
              <a:t>）</a:t>
            </a:r>
            <a:endParaRPr lang="zh-CN" altLang="en-US" sz="1400" dirty="0">
              <a:solidFill>
                <a:schemeClr val="tx1"/>
              </a:solidFill>
              <a:latin typeface="微软雅黑" panose="020B0503020204020204" pitchFamily="34" charset="-122"/>
              <a:ea typeface="微软雅黑" panose="020B0503020204020204" pitchFamily="34" charset="-122"/>
            </a:endParaRPr>
          </a:p>
          <a:p>
            <a:endParaRPr lang="zh-CN" altLang="en-US" sz="1400" dirty="0">
              <a:solidFill>
                <a:schemeClr val="tx1"/>
              </a:solidFill>
              <a:latin typeface="微软雅黑" panose="020B0503020204020204" pitchFamily="34" charset="-122"/>
              <a:ea typeface="微软雅黑" panose="020B0503020204020204" pitchFamily="34" charset="-122"/>
            </a:endParaRPr>
          </a:p>
        </p:txBody>
      </p:sp>
      <p:sp>
        <p:nvSpPr>
          <p:cNvPr id="16" name="文本框 15"/>
          <p:cNvSpPr txBox="1"/>
          <p:nvPr/>
        </p:nvSpPr>
        <p:spPr>
          <a:xfrm>
            <a:off x="1236345" y="946150"/>
            <a:ext cx="10048875" cy="645160"/>
          </a:xfrm>
          <a:prstGeom prst="rect">
            <a:avLst/>
          </a:prstGeom>
          <a:solidFill>
            <a:schemeClr val="accent1">
              <a:lumMod val="40000"/>
              <a:lumOff val="60000"/>
            </a:schemeClr>
          </a:solidFill>
          <a:effectLst>
            <a:glow rad="63500">
              <a:schemeClr val="accent2">
                <a:satMod val="175000"/>
                <a:alpha val="40000"/>
              </a:schemeClr>
            </a:glow>
          </a:effectLst>
        </p:spPr>
        <p:txBody>
          <a:bodyPr wrap="square" rtlCol="0" anchor="t">
            <a:spAutoFit/>
          </a:bodyPr>
          <a:p>
            <a:pPr indent="0" fontAlgn="auto">
              <a:lnSpc>
                <a:spcPct val="100000"/>
              </a:lnSpc>
            </a:pPr>
            <a:r>
              <a:rPr lang="en-US" altLang="zh-CN">
                <a:ln>
                  <a:solidFill>
                    <a:sysClr val="windowText" lastClr="000000"/>
                  </a:solidFill>
                </a:ln>
              </a:rPr>
              <a:t> </a:t>
            </a:r>
            <a:r>
              <a:rPr lang="zh-CN" altLang="en-US">
                <a:ln>
                  <a:solidFill>
                    <a:sysClr val="windowText" lastClr="000000"/>
                  </a:solidFill>
                </a:ln>
              </a:rPr>
              <a:t>在</a:t>
            </a:r>
            <a:r>
              <a:rPr lang="en-US" altLang="zh-CN">
                <a:ln>
                  <a:solidFill>
                    <a:sysClr val="windowText" lastClr="000000"/>
                  </a:solidFill>
                </a:ln>
              </a:rPr>
              <a:t>RCT</a:t>
            </a:r>
            <a:r>
              <a:rPr lang="zh-CN" altLang="en-US">
                <a:ln>
                  <a:solidFill>
                    <a:sysClr val="windowText" lastClr="000000"/>
                  </a:solidFill>
                </a:ln>
              </a:rPr>
              <a:t>研究中，治疗组总治疗效果、主要症状疗效、胃镜及病理组织</a:t>
            </a:r>
            <a:r>
              <a:rPr lang="zh-CN" altLang="en-US">
                <a:ln>
                  <a:solidFill>
                    <a:sysClr val="windowText" lastClr="000000"/>
                  </a:solidFill>
                </a:ln>
                <a:sym typeface="+mn-ea"/>
              </a:rPr>
              <a:t>学</a:t>
            </a:r>
            <a:r>
              <a:rPr lang="zh-CN" altLang="en-US">
                <a:ln>
                  <a:solidFill>
                    <a:sysClr val="windowText" lastClr="000000"/>
                  </a:solidFill>
                </a:ln>
              </a:rPr>
              <a:t>疗效显著高于对照组。</a:t>
            </a:r>
            <a:endParaRPr lang="zh-CN" altLang="en-US">
              <a:ln>
                <a:solidFill>
                  <a:sysClr val="windowText" lastClr="000000"/>
                </a:solidFill>
              </a:ln>
            </a:endParaRPr>
          </a:p>
          <a:p>
            <a:pPr indent="0" fontAlgn="auto">
              <a:lnSpc>
                <a:spcPct val="100000"/>
              </a:lnSpc>
            </a:pPr>
            <a:r>
              <a:rPr lang="en-US" altLang="zh-CN">
                <a:ln>
                  <a:solidFill>
                    <a:sysClr val="windowText" lastClr="000000"/>
                  </a:solidFill>
                </a:ln>
              </a:rPr>
              <a:t>                           </a:t>
            </a:r>
            <a:r>
              <a:rPr lang="zh-CN" altLang="en-US">
                <a:ln>
                  <a:solidFill>
                    <a:sysClr val="windowText" lastClr="000000"/>
                  </a:solidFill>
                </a:ln>
              </a:rPr>
              <a:t>经网状</a:t>
            </a:r>
            <a:r>
              <a:rPr lang="en-US" altLang="zh-CN">
                <a:ln>
                  <a:solidFill>
                    <a:sysClr val="windowText" lastClr="000000"/>
                  </a:solidFill>
                </a:ln>
              </a:rPr>
              <a:t>Meta</a:t>
            </a:r>
            <a:r>
              <a:rPr lang="zh-CN" altLang="en-US">
                <a:ln>
                  <a:solidFill>
                    <a:sysClr val="windowText" lastClr="000000"/>
                  </a:solidFill>
                </a:ln>
              </a:rPr>
              <a:t>分析，猴</a:t>
            </a:r>
            <a:r>
              <a:rPr lang="zh-CN" altLang="en-US">
                <a:ln>
                  <a:solidFill>
                    <a:sysClr val="windowText" lastClr="000000"/>
                  </a:solidFill>
                </a:ln>
                <a:sym typeface="+mn-ea"/>
              </a:rPr>
              <a:t>头菌提取物颗粒多途径保护胃黏膜</a:t>
            </a:r>
            <a:r>
              <a:rPr lang="zh-CN" altLang="en-US">
                <a:ln>
                  <a:solidFill>
                    <a:sysClr val="windowText" lastClr="000000"/>
                  </a:solidFill>
                </a:ln>
              </a:rPr>
              <a:t>更优。</a:t>
            </a:r>
            <a:endParaRPr lang="zh-CN" altLang="en-US">
              <a:ln>
                <a:solidFill>
                  <a:sysClr val="windowText" lastClr="000000"/>
                </a:solidFill>
              </a:ln>
            </a:endParaRPr>
          </a:p>
        </p:txBody>
      </p:sp>
      <p:pic>
        <p:nvPicPr>
          <p:cNvPr id="18" name="图片 17"/>
          <p:cNvPicPr>
            <a:picLocks noChangeAspect="1"/>
          </p:cNvPicPr>
          <p:nvPr>
            <p:custDataLst>
              <p:tags r:id="rId5"/>
            </p:custDataLst>
          </p:nvPr>
        </p:nvPicPr>
        <p:blipFill>
          <a:blip r:embed="rId6"/>
          <a:stretch>
            <a:fillRect/>
          </a:stretch>
        </p:blipFill>
        <p:spPr>
          <a:xfrm>
            <a:off x="1234440" y="4173855"/>
            <a:ext cx="5341620" cy="1181735"/>
          </a:xfrm>
          <a:prstGeom prst="rect">
            <a:avLst/>
          </a:prstGeom>
        </p:spPr>
      </p:pic>
      <p:sp>
        <p:nvSpPr>
          <p:cNvPr id="19" name="文本框 18"/>
          <p:cNvSpPr txBox="1"/>
          <p:nvPr/>
        </p:nvSpPr>
        <p:spPr>
          <a:xfrm>
            <a:off x="6926580" y="1903095"/>
            <a:ext cx="4358640" cy="4035425"/>
          </a:xfrm>
          <a:prstGeom prst="rect">
            <a:avLst/>
          </a:prstGeom>
          <a:solidFill>
            <a:schemeClr val="accent1">
              <a:lumMod val="40000"/>
              <a:lumOff val="60000"/>
            </a:schemeClr>
          </a:solidFill>
          <a:ln>
            <a:gradFill>
              <a:gsLst>
                <a:gs pos="50000">
                  <a:schemeClr val="accent1"/>
                </a:gs>
                <a:gs pos="0">
                  <a:schemeClr val="accent1">
                    <a:lumMod val="25000"/>
                    <a:lumOff val="75000"/>
                  </a:schemeClr>
                </a:gs>
                <a:gs pos="100000">
                  <a:schemeClr val="accent1">
                    <a:lumMod val="85000"/>
                  </a:schemeClr>
                </a:gs>
              </a:gsLst>
              <a:lin ang="5400000" scaled="0"/>
            </a:gradFill>
          </a:ln>
        </p:spPr>
        <p:txBody>
          <a:bodyPr wrap="square" rtlCol="0" anchor="t">
            <a:noAutofit/>
          </a:bodyPr>
          <a:p>
            <a:pPr indent="0" fontAlgn="auto">
              <a:lnSpc>
                <a:spcPct val="140000"/>
              </a:lnSpc>
            </a:pPr>
            <a:r>
              <a:rPr lang="en-US" altLang="zh-CN"/>
              <a:t> </a:t>
            </a:r>
            <a:r>
              <a:rPr lang="zh-CN" altLang="en-US" b="1">
                <a:solidFill>
                  <a:schemeClr val="tx1"/>
                </a:solidFill>
              </a:rPr>
              <a:t>作用机理</a:t>
            </a:r>
            <a:r>
              <a:rPr lang="zh-CN" altLang="en-US" b="1">
                <a:solidFill>
                  <a:srgbClr val="FF0000"/>
                </a:solidFill>
              </a:rPr>
              <a:t>优势</a:t>
            </a:r>
            <a:r>
              <a:rPr lang="zh-CN" altLang="en-US"/>
              <a:t>：</a:t>
            </a:r>
            <a:endParaRPr lang="zh-CN" altLang="en-US"/>
          </a:p>
          <a:p>
            <a:pPr indent="0" fontAlgn="auto">
              <a:lnSpc>
                <a:spcPct val="140000"/>
              </a:lnSpc>
            </a:pPr>
            <a:r>
              <a:rPr lang="zh-CN" altLang="en-US"/>
              <a:t> </a:t>
            </a:r>
            <a:r>
              <a:rPr lang="en-US" altLang="zh-CN"/>
              <a:t>        </a:t>
            </a:r>
            <a:r>
              <a:rPr lang="zh-CN" altLang="en-US"/>
              <a:t>猴头菌提取物颗粒治疗慢性萎缩性胃炎的效果较经典胃黏膜保护剂枸椽酸铋钾更佳。其原因是因为猴头菌提取物颗粒可</a:t>
            </a:r>
            <a:r>
              <a:rPr lang="zh-CN" altLang="en-US" b="1">
                <a:solidFill>
                  <a:srgbClr val="FF0000"/>
                </a:solidFill>
              </a:rPr>
              <a:t>增强胃黏膜上皮细胞对 H⁺的防御机能</a:t>
            </a:r>
            <a:r>
              <a:rPr lang="zh-CN" altLang="en-US"/>
              <a:t>，促进黏膜修复；其所含</a:t>
            </a:r>
            <a:r>
              <a:rPr lang="zh-CN" altLang="en-US" b="1">
                <a:solidFill>
                  <a:srgbClr val="FF0000"/>
                </a:solidFill>
              </a:rPr>
              <a:t>猴头多糖、维生素 C 和微量元素硒有较强的抗氧化作用</a:t>
            </a:r>
            <a:r>
              <a:rPr lang="zh-CN" altLang="en-US"/>
              <a:t>，对 Hp 所致的细胞脂质过氧化损害有保护作用，通过</a:t>
            </a:r>
            <a:r>
              <a:rPr lang="zh-CN" altLang="en-US" b="1">
                <a:solidFill>
                  <a:srgbClr val="FF0000"/>
                </a:solidFill>
              </a:rPr>
              <a:t>多条途径保护胃黏膜</a:t>
            </a:r>
            <a:r>
              <a:rPr lang="zh-CN" altLang="en-US"/>
              <a:t>，而枸椽酸铋钾的作用方式则比较单一。</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圆角矩形 3"/>
          <p:cNvSpPr/>
          <p:nvPr/>
        </p:nvSpPr>
        <p:spPr>
          <a:xfrm>
            <a:off x="1285240" y="344805"/>
            <a:ext cx="3550920" cy="476885"/>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1614805" y="383540"/>
            <a:ext cx="2547620" cy="398780"/>
          </a:xfrm>
          <a:prstGeom prst="rect">
            <a:avLst/>
          </a:prstGeom>
          <a:noFill/>
        </p:spPr>
        <p:txBody>
          <a:bodyPr wrap="square" rtlCol="0">
            <a:spAutoFit/>
          </a:bodyPr>
          <a:p>
            <a:r>
              <a:rPr lang="en-US" altLang="zh-CN" sz="2000" b="1" dirty="0">
                <a:solidFill>
                  <a:schemeClr val="bg1"/>
                </a:solidFill>
                <a:latin typeface="微软雅黑" panose="020B0503020204020204" pitchFamily="34" charset="-122"/>
                <a:ea typeface="微软雅黑" panose="020B0503020204020204" pitchFamily="34" charset="-122"/>
              </a:rPr>
              <a:t>03    </a:t>
            </a:r>
            <a:r>
              <a:rPr lang="zh-CN" altLang="en-US" sz="2000" b="1" dirty="0">
                <a:solidFill>
                  <a:schemeClr val="bg1"/>
                </a:solidFill>
                <a:latin typeface="微软雅黑" panose="020B0503020204020204" pitchFamily="34" charset="-122"/>
                <a:ea typeface="微软雅黑" panose="020B0503020204020204" pitchFamily="34" charset="-122"/>
              </a:rPr>
              <a:t>有效性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7367270" y="2009140"/>
            <a:ext cx="4120515" cy="3786505"/>
          </a:xfrm>
          <a:prstGeom prst="rect">
            <a:avLst/>
          </a:prstGeom>
          <a:solidFill>
            <a:schemeClr val="accent1">
              <a:lumMod val="40000"/>
              <a:lumOff val="60000"/>
            </a:schemeClr>
          </a:solidFill>
          <a:ln>
            <a:solidFill>
              <a:schemeClr val="accent1">
                <a:lumMod val="40000"/>
                <a:lumOff val="60000"/>
              </a:schemeClr>
            </a:solidFill>
          </a:ln>
        </p:spPr>
        <p:txBody>
          <a:bodyPr wrap="square" rtlCol="0" anchor="t">
            <a:noAutofit/>
          </a:bodyPr>
          <a:p>
            <a:pPr indent="0" fontAlgn="auto">
              <a:lnSpc>
                <a:spcPct val="140000"/>
              </a:lnSpc>
            </a:pPr>
            <a:r>
              <a:rPr lang="en-US" altLang="zh-CN"/>
              <a:t>         </a:t>
            </a:r>
            <a:r>
              <a:rPr lang="zh-CN" altLang="en-US"/>
              <a:t>猴头菌提取物颗粒</a:t>
            </a:r>
            <a:r>
              <a:rPr lang="en-US" altLang="zh-CN"/>
              <a:t>是由</a:t>
            </a:r>
            <a:r>
              <a:rPr lang="en-US" altLang="zh-CN" b="1">
                <a:solidFill>
                  <a:srgbClr val="FF0000"/>
                </a:solidFill>
              </a:rPr>
              <a:t>真菌猴头菌经深层发酵的菌丝体提取而得，内含多糖、肽、氨基酸等多种</a:t>
            </a:r>
            <a:r>
              <a:rPr lang="zh-CN" altLang="en-US" b="1">
                <a:solidFill>
                  <a:srgbClr val="FF0000"/>
                </a:solidFill>
              </a:rPr>
              <a:t>有机物</a:t>
            </a:r>
            <a:r>
              <a:rPr lang="en-US" altLang="zh-CN"/>
              <a:t>，</a:t>
            </a:r>
            <a:r>
              <a:rPr lang="zh-CN" altLang="en-US"/>
              <a:t>具有</a:t>
            </a:r>
            <a:r>
              <a:rPr lang="en-US" altLang="zh-CN"/>
              <a:t>改善胃黏 膜 营 养 状 态、促 进 溃 疡 愈 合、促 进 炎 症 消退</a:t>
            </a:r>
            <a:r>
              <a:rPr lang="zh-CN" altLang="en-US"/>
              <a:t>。</a:t>
            </a:r>
            <a:endParaRPr lang="zh-CN" altLang="en-US"/>
          </a:p>
          <a:p>
            <a:pPr indent="0" fontAlgn="auto">
              <a:lnSpc>
                <a:spcPct val="140000"/>
              </a:lnSpc>
            </a:pPr>
            <a:r>
              <a:rPr lang="en-US" altLang="zh-CN"/>
              <a:t>         </a:t>
            </a:r>
            <a:r>
              <a:rPr lang="zh-CN" altLang="en-US"/>
              <a:t>猴头菌提取物颗粒</a:t>
            </a:r>
            <a:r>
              <a:rPr lang="zh-CN" altLang="en-US" b="1">
                <a:solidFill>
                  <a:srgbClr val="FF0000"/>
                </a:solidFill>
              </a:rPr>
              <a:t>含有的微量元素铝、铋、镁盐</a:t>
            </a:r>
            <a:r>
              <a:rPr lang="zh-CN" altLang="en-US"/>
              <a:t>等能</a:t>
            </a:r>
            <a:r>
              <a:rPr lang="zh-CN" altLang="en-US" b="1">
                <a:solidFill>
                  <a:srgbClr val="FF0000"/>
                </a:solidFill>
              </a:rPr>
              <a:t>抑制胃蛋白酶活性</a:t>
            </a:r>
            <a:r>
              <a:rPr lang="zh-CN" altLang="en-US"/>
              <a:t>，并能黏附于损伤的胃黏膜表面</a:t>
            </a:r>
            <a:r>
              <a:rPr lang="zh-CN" altLang="en-US" b="1">
                <a:solidFill>
                  <a:srgbClr val="FF0000"/>
                </a:solidFill>
              </a:rPr>
              <a:t>形成一层保护膜</a:t>
            </a:r>
            <a:r>
              <a:rPr lang="zh-CN" altLang="en-US"/>
              <a:t>，减轻对胃黏膜的损伤</a:t>
            </a:r>
            <a:endParaRPr lang="zh-CN" altLang="en-US"/>
          </a:p>
        </p:txBody>
      </p:sp>
      <p:sp>
        <p:nvSpPr>
          <p:cNvPr id="16" name="文本框 15"/>
          <p:cNvSpPr txBox="1"/>
          <p:nvPr/>
        </p:nvSpPr>
        <p:spPr>
          <a:xfrm>
            <a:off x="1059180" y="946150"/>
            <a:ext cx="10428605" cy="645160"/>
          </a:xfrm>
          <a:prstGeom prst="rect">
            <a:avLst/>
          </a:prstGeom>
          <a:solidFill>
            <a:schemeClr val="accent1">
              <a:lumMod val="40000"/>
              <a:lumOff val="60000"/>
            </a:schemeClr>
          </a:solidFill>
          <a:effectLst>
            <a:glow rad="63500">
              <a:schemeClr val="accent2">
                <a:satMod val="175000"/>
                <a:alpha val="40000"/>
              </a:schemeClr>
            </a:glow>
          </a:effectLst>
        </p:spPr>
        <p:txBody>
          <a:bodyPr wrap="square" rtlCol="0" anchor="t">
            <a:spAutoFit/>
          </a:bodyPr>
          <a:p>
            <a:pPr indent="0" fontAlgn="auto">
              <a:lnSpc>
                <a:spcPct val="100000"/>
              </a:lnSpc>
            </a:pPr>
            <a:r>
              <a:rPr lang="en-US" altLang="zh-CN">
                <a:ln>
                  <a:solidFill>
                    <a:sysClr val="windowText" lastClr="000000"/>
                  </a:solidFill>
                </a:ln>
              </a:rPr>
              <a:t>       </a:t>
            </a:r>
            <a:r>
              <a:rPr lang="zh-CN" altLang="en-US">
                <a:ln>
                  <a:solidFill>
                    <a:sysClr val="windowText" lastClr="000000"/>
                  </a:solidFill>
                </a:ln>
              </a:rPr>
              <a:t>在</a:t>
            </a:r>
            <a:r>
              <a:rPr lang="en-US" altLang="zh-CN">
                <a:ln>
                  <a:solidFill>
                    <a:sysClr val="windowText" lastClr="000000"/>
                  </a:solidFill>
                </a:ln>
              </a:rPr>
              <a:t>RCT</a:t>
            </a:r>
            <a:r>
              <a:rPr lang="zh-CN" altLang="en-US">
                <a:ln>
                  <a:solidFill>
                    <a:sysClr val="windowText" lastClr="000000"/>
                  </a:solidFill>
                </a:ln>
              </a:rPr>
              <a:t>研究中，观察组</a:t>
            </a:r>
            <a:r>
              <a:rPr lang="zh-CN" altLang="en-US" b="1">
                <a:sym typeface="+mn-ea"/>
              </a:rPr>
              <a:t>血清 ＮＯ、６－ｋｅｔｏ－ＰＧＦ１α、ＥＧＦ水平</a:t>
            </a:r>
            <a:r>
              <a:rPr lang="zh-CN" altLang="en-US">
                <a:ln>
                  <a:solidFill>
                    <a:sysClr val="windowText" lastClr="000000"/>
                  </a:solidFill>
                </a:ln>
                <a:sym typeface="+mn-ea"/>
              </a:rPr>
              <a:t>明显</a:t>
            </a:r>
            <a:r>
              <a:rPr lang="zh-CN" altLang="en-US">
                <a:ln>
                  <a:solidFill>
                    <a:sysClr val="windowText" lastClr="000000"/>
                  </a:solidFill>
                </a:ln>
              </a:rPr>
              <a:t>高于对照组。</a:t>
            </a:r>
            <a:endParaRPr lang="zh-CN" altLang="en-US">
              <a:ln>
                <a:solidFill>
                  <a:sysClr val="windowText" lastClr="000000"/>
                </a:solidFill>
              </a:ln>
            </a:endParaRPr>
          </a:p>
          <a:p>
            <a:pPr indent="0" fontAlgn="auto">
              <a:lnSpc>
                <a:spcPct val="100000"/>
              </a:lnSpc>
            </a:pPr>
            <a:r>
              <a:rPr lang="en-US" altLang="zh-CN">
                <a:ln>
                  <a:solidFill>
                    <a:sysClr val="windowText" lastClr="000000"/>
                  </a:solidFill>
                </a:ln>
              </a:rPr>
              <a:t>                             </a:t>
            </a:r>
            <a:r>
              <a:rPr lang="zh-CN" altLang="en-US">
                <a:ln>
                  <a:solidFill>
                    <a:sysClr val="windowText" lastClr="000000"/>
                  </a:solidFill>
                </a:ln>
              </a:rPr>
              <a:t>经网状</a:t>
            </a:r>
            <a:r>
              <a:rPr lang="en-US" altLang="zh-CN">
                <a:ln>
                  <a:solidFill>
                    <a:sysClr val="windowText" lastClr="000000"/>
                  </a:solidFill>
                </a:ln>
              </a:rPr>
              <a:t>Meta</a:t>
            </a:r>
            <a:r>
              <a:rPr lang="zh-CN" altLang="en-US">
                <a:ln>
                  <a:solidFill>
                    <a:sysClr val="windowText" lastClr="000000"/>
                  </a:solidFill>
                </a:ln>
              </a:rPr>
              <a:t>分析，猴</a:t>
            </a:r>
            <a:r>
              <a:rPr lang="zh-CN" altLang="en-US">
                <a:ln>
                  <a:solidFill>
                    <a:sysClr val="windowText" lastClr="000000"/>
                  </a:solidFill>
                </a:ln>
                <a:sym typeface="+mn-ea"/>
              </a:rPr>
              <a:t>头菌提取物颗粒提升胃黏膜屏障防御能力更强</a:t>
            </a:r>
            <a:r>
              <a:rPr lang="zh-CN" altLang="en-US">
                <a:ln>
                  <a:solidFill>
                    <a:sysClr val="windowText" lastClr="000000"/>
                  </a:solidFill>
                </a:ln>
              </a:rPr>
              <a:t>。</a:t>
            </a:r>
            <a:endParaRPr lang="zh-CN" altLang="en-US">
              <a:ln>
                <a:solidFill>
                  <a:sysClr val="windowText" lastClr="000000"/>
                </a:solidFill>
              </a:ln>
            </a:endParaRPr>
          </a:p>
        </p:txBody>
      </p:sp>
      <p:pic>
        <p:nvPicPr>
          <p:cNvPr id="13" name="图片 12"/>
          <p:cNvPicPr>
            <a:picLocks noChangeAspect="1"/>
          </p:cNvPicPr>
          <p:nvPr/>
        </p:nvPicPr>
        <p:blipFill>
          <a:blip r:embed="rId1"/>
          <a:stretch>
            <a:fillRect/>
          </a:stretch>
        </p:blipFill>
        <p:spPr>
          <a:xfrm>
            <a:off x="1058545" y="4022090"/>
            <a:ext cx="6128385" cy="1179830"/>
          </a:xfrm>
          <a:prstGeom prst="rect">
            <a:avLst/>
          </a:prstGeom>
        </p:spPr>
      </p:pic>
      <p:pic>
        <p:nvPicPr>
          <p:cNvPr id="14" name="图片 13"/>
          <p:cNvPicPr>
            <a:picLocks noChangeAspect="1"/>
          </p:cNvPicPr>
          <p:nvPr/>
        </p:nvPicPr>
        <p:blipFill>
          <a:blip r:embed="rId2"/>
          <a:stretch>
            <a:fillRect/>
          </a:stretch>
        </p:blipFill>
        <p:spPr>
          <a:xfrm>
            <a:off x="1058545" y="2825750"/>
            <a:ext cx="6121400" cy="1196340"/>
          </a:xfrm>
          <a:prstGeom prst="rect">
            <a:avLst/>
          </a:prstGeom>
        </p:spPr>
      </p:pic>
      <p:pic>
        <p:nvPicPr>
          <p:cNvPr id="15" name="图片 14"/>
          <p:cNvPicPr>
            <a:picLocks noChangeAspect="1"/>
          </p:cNvPicPr>
          <p:nvPr/>
        </p:nvPicPr>
        <p:blipFill>
          <a:blip r:embed="rId3"/>
          <a:stretch>
            <a:fillRect/>
          </a:stretch>
        </p:blipFill>
        <p:spPr>
          <a:xfrm>
            <a:off x="1058545" y="1715770"/>
            <a:ext cx="6121400" cy="1109980"/>
          </a:xfrm>
          <a:prstGeom prst="rect">
            <a:avLst/>
          </a:prstGeom>
        </p:spPr>
      </p:pic>
      <p:sp>
        <p:nvSpPr>
          <p:cNvPr id="18" name="文本框 17"/>
          <p:cNvSpPr txBox="1"/>
          <p:nvPr/>
        </p:nvSpPr>
        <p:spPr>
          <a:xfrm>
            <a:off x="1059180" y="5362575"/>
            <a:ext cx="6197600" cy="922020"/>
          </a:xfrm>
          <a:prstGeom prst="rect">
            <a:avLst/>
          </a:prstGeom>
          <a:noFill/>
        </p:spPr>
        <p:txBody>
          <a:bodyPr wrap="square" rtlCol="0" anchor="t">
            <a:spAutoFit/>
          </a:bodyPr>
          <a:p>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结论：</a:t>
            </a:r>
            <a:r>
              <a:rPr lang="zh-CN" altLang="en-US" b="1">
                <a:latin typeface="微软雅黑" panose="020B0503020204020204" pitchFamily="34" charset="-122"/>
                <a:ea typeface="微软雅黑" panose="020B0503020204020204" pitchFamily="34" charset="-122"/>
                <a:cs typeface="微软雅黑" panose="020B0503020204020204" pitchFamily="34" charset="-122"/>
                <a:sym typeface="+mn-ea"/>
              </a:rPr>
              <a:t>猴头菌提取物颗粒与雷贝拉唑</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治疗慢性胃溃疡的疗效及对胃黏膜的修复作用对比分析</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，观察组总有效率明显高于对照组（</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P&lt;0.05</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a:latin typeface="微软雅黑" panose="020B0503020204020204" pitchFamily="34" charset="-122"/>
              <a:ea typeface="微软雅黑" panose="020B0503020204020204" pitchFamily="34" charset="-122"/>
              <a:cs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285240" y="344805"/>
            <a:ext cx="3550920" cy="476885"/>
            <a:chOff x="1285461" y="344557"/>
            <a:chExt cx="4635915" cy="477078"/>
          </a:xfrm>
        </p:grpSpPr>
        <p:sp>
          <p:nvSpPr>
            <p:cNvPr id="2" name="圆角矩形 1"/>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3326053"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04   </a:t>
              </a:r>
              <a:r>
                <a:rPr lang="zh-CN" altLang="en-US" sz="2000" b="1" dirty="0">
                  <a:solidFill>
                    <a:schemeClr val="bg1"/>
                  </a:solidFill>
                  <a:latin typeface="微软雅黑" panose="020B0503020204020204" pitchFamily="34" charset="-122"/>
                  <a:ea typeface="微软雅黑" panose="020B0503020204020204" pitchFamily="34" charset="-122"/>
                </a:rPr>
                <a:t>创新性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
        <p:nvSpPr>
          <p:cNvPr id="4" name="文本框 3"/>
          <p:cNvSpPr txBox="1"/>
          <p:nvPr/>
        </p:nvSpPr>
        <p:spPr>
          <a:xfrm>
            <a:off x="906145" y="922020"/>
            <a:ext cx="12306935" cy="829945"/>
          </a:xfrm>
          <a:prstGeom prst="rect">
            <a:avLst/>
          </a:prstGeom>
          <a:noFill/>
        </p:spPr>
        <p:txBody>
          <a:bodyPr wrap="square" rtlCol="0">
            <a:spAutoFit/>
          </a:bodyPr>
          <a:p>
            <a:r>
              <a:rPr lang="zh-CN" altLang="en-US" sz="2400" b="1" dirty="0">
                <a:solidFill>
                  <a:schemeClr val="tx1"/>
                </a:solidFill>
                <a:latin typeface="微软雅黑" panose="020B0503020204020204" pitchFamily="34" charset="-122"/>
                <a:ea typeface="微软雅黑" panose="020B0503020204020204" pitchFamily="34" charset="-122"/>
              </a:rPr>
              <a:t>猴头菌提取物颗粒先进的发酵、提取工艺，</a:t>
            </a:r>
            <a:r>
              <a:rPr lang="en-US" altLang="zh-CN" sz="2400" b="1" dirty="0">
                <a:latin typeface="微软雅黑" panose="020B0503020204020204" pitchFamily="34" charset="-122"/>
                <a:ea typeface="微软雅黑" panose="020B0503020204020204" pitchFamily="34" charset="-122"/>
                <a:sym typeface="+mn-ea"/>
              </a:rPr>
              <a:t>提高</a:t>
            </a:r>
            <a:r>
              <a:rPr lang="zh-CN" altLang="en-US" sz="2400" b="1" dirty="0">
                <a:latin typeface="微软雅黑" panose="020B0503020204020204" pitchFamily="34" charset="-122"/>
                <a:ea typeface="微软雅黑" panose="020B0503020204020204" pitchFamily="34" charset="-122"/>
                <a:sym typeface="+mn-ea"/>
              </a:rPr>
              <a:t>了</a:t>
            </a:r>
            <a:r>
              <a:rPr lang="zh-CN" altLang="en-US" sz="2400" b="1" dirty="0">
                <a:solidFill>
                  <a:schemeClr val="tx1"/>
                </a:solidFill>
                <a:latin typeface="微软雅黑" panose="020B0503020204020204" pitchFamily="34" charset="-122"/>
                <a:ea typeface="微软雅黑" panose="020B0503020204020204" pitchFamily="34" charset="-122"/>
              </a:rPr>
              <a:t>猴头菌胞内胞外活性成分，</a:t>
            </a:r>
            <a:endParaRPr lang="zh-CN" altLang="en-US" sz="2400" b="1" dirty="0">
              <a:solidFill>
                <a:schemeClr val="tx1"/>
              </a:solidFill>
              <a:latin typeface="微软雅黑" panose="020B0503020204020204" pitchFamily="34" charset="-122"/>
              <a:ea typeface="微软雅黑" panose="020B0503020204020204" pitchFamily="34" charset="-122"/>
            </a:endParaRPr>
          </a:p>
          <a:p>
            <a:r>
              <a:rPr lang="zh-CN" altLang="en-US" sz="2400" b="1" dirty="0">
                <a:latin typeface="微软雅黑" panose="020B0503020204020204" pitchFamily="34" charset="-122"/>
                <a:ea typeface="微软雅黑" panose="020B0503020204020204" pitchFamily="34" charset="-122"/>
                <a:sym typeface="+mn-ea"/>
              </a:rPr>
              <a:t>增强了产品</a:t>
            </a:r>
            <a:r>
              <a:rPr lang="zh-CN" altLang="en-US" sz="2400" b="1" dirty="0">
                <a:solidFill>
                  <a:schemeClr val="tx1"/>
                </a:solidFill>
                <a:latin typeface="微软雅黑" panose="020B0503020204020204" pitchFamily="34" charset="-122"/>
                <a:ea typeface="微软雅黑" panose="020B0503020204020204" pitchFamily="34" charset="-122"/>
              </a:rPr>
              <a:t>有效性及患者依从性</a:t>
            </a:r>
            <a:r>
              <a:rPr lang="en-US" altLang="zh-CN" sz="2400" b="1" dirty="0">
                <a:solidFill>
                  <a:schemeClr val="tx1"/>
                </a:solidFill>
                <a:latin typeface="微软雅黑" panose="020B0503020204020204" pitchFamily="34" charset="-122"/>
                <a:ea typeface="微软雅黑" panose="020B0503020204020204" pitchFamily="34" charset="-122"/>
              </a:rPr>
              <a:t>。</a:t>
            </a:r>
            <a:r>
              <a:rPr lang="en-US" altLang="zh-CN" sz="2000" b="1" dirty="0">
                <a:solidFill>
                  <a:schemeClr val="tx1"/>
                </a:solidFill>
                <a:latin typeface="微软雅黑" panose="020B0503020204020204" pitchFamily="34" charset="-122"/>
                <a:ea typeface="微软雅黑" panose="020B0503020204020204" pitchFamily="34" charset="-122"/>
              </a:rPr>
              <a:t>  </a:t>
            </a:r>
            <a:endParaRPr lang="zh-CN" altLang="en-US" sz="2000" b="1" dirty="0">
              <a:solidFill>
                <a:schemeClr val="tx1"/>
              </a:solidFill>
              <a:latin typeface="微软雅黑" panose="020B0503020204020204" pitchFamily="34" charset="-122"/>
              <a:ea typeface="微软雅黑" panose="020B0503020204020204" pitchFamily="34" charset="-122"/>
            </a:endParaRPr>
          </a:p>
        </p:txBody>
      </p:sp>
      <p:sp>
        <p:nvSpPr>
          <p:cNvPr id="33" name="任意多边形 32"/>
          <p:cNvSpPr/>
          <p:nvPr>
            <p:custDataLst>
              <p:tags r:id="rId1"/>
            </p:custDataLst>
          </p:nvPr>
        </p:nvSpPr>
        <p:spPr>
          <a:xfrm>
            <a:off x="1111885" y="2580462"/>
            <a:ext cx="3642613" cy="402755"/>
          </a:xfrm>
          <a:custGeom>
            <a:avLst/>
            <a:gdLst>
              <a:gd name="connsiteX0" fmla="*/ 0 w 4602480"/>
              <a:gd name="connsiteY0" fmla="*/ 89535 h 358140"/>
              <a:gd name="connsiteX1" fmla="*/ 1882695 w 4602480"/>
              <a:gd name="connsiteY1" fmla="*/ 89535 h 358140"/>
              <a:gd name="connsiteX2" fmla="*/ 1881795 w 4602480"/>
              <a:gd name="connsiteY2" fmla="*/ 92434 h 358140"/>
              <a:gd name="connsiteX3" fmla="*/ 1873093 w 4602480"/>
              <a:gd name="connsiteY3" fmla="*/ 178753 h 358140"/>
              <a:gd name="connsiteX4" fmla="*/ 1881795 w 4602480"/>
              <a:gd name="connsiteY4" fmla="*/ 265072 h 358140"/>
              <a:gd name="connsiteX5" fmla="*/ 1882892 w 4602480"/>
              <a:gd name="connsiteY5" fmla="*/ 268605 h 358140"/>
              <a:gd name="connsiteX6" fmla="*/ 0 w 4602480"/>
              <a:gd name="connsiteY6" fmla="*/ 268605 h 358140"/>
              <a:gd name="connsiteX7" fmla="*/ 89535 w 4602480"/>
              <a:gd name="connsiteY7" fmla="*/ 179070 h 358140"/>
              <a:gd name="connsiteX8" fmla="*/ 4423410 w 4602480"/>
              <a:gd name="connsiteY8" fmla="*/ 0 h 358140"/>
              <a:gd name="connsiteX9" fmla="*/ 4602480 w 4602480"/>
              <a:gd name="connsiteY9" fmla="*/ 179070 h 358140"/>
              <a:gd name="connsiteX10" fmla="*/ 4423410 w 4602480"/>
              <a:gd name="connsiteY10" fmla="*/ 358140 h 358140"/>
              <a:gd name="connsiteX11" fmla="*/ 4423410 w 4602480"/>
              <a:gd name="connsiteY11" fmla="*/ 268605 h 358140"/>
              <a:gd name="connsiteX12" fmla="*/ 2719909 w 4602480"/>
              <a:gd name="connsiteY12" fmla="*/ 268605 h 358140"/>
              <a:gd name="connsiteX13" fmla="*/ 2721006 w 4602480"/>
              <a:gd name="connsiteY13" fmla="*/ 265072 h 358140"/>
              <a:gd name="connsiteX14" fmla="*/ 2729707 w 4602480"/>
              <a:gd name="connsiteY14" fmla="*/ 178753 h 358140"/>
              <a:gd name="connsiteX15" fmla="*/ 2721006 w 4602480"/>
              <a:gd name="connsiteY15" fmla="*/ 92434 h 358140"/>
              <a:gd name="connsiteX16" fmla="*/ 2720106 w 4602480"/>
              <a:gd name="connsiteY16" fmla="*/ 89535 h 358140"/>
              <a:gd name="connsiteX17" fmla="*/ 4423410 w 4602480"/>
              <a:gd name="connsiteY17" fmla="*/ 89535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02480" h="358140">
                <a:moveTo>
                  <a:pt x="0" y="89535"/>
                </a:moveTo>
                <a:lnTo>
                  <a:pt x="1882695" y="89535"/>
                </a:lnTo>
                <a:lnTo>
                  <a:pt x="1881795" y="92434"/>
                </a:lnTo>
                <a:cubicBezTo>
                  <a:pt x="1876089" y="120316"/>
                  <a:pt x="1873093" y="149185"/>
                  <a:pt x="1873093" y="178753"/>
                </a:cubicBezTo>
                <a:cubicBezTo>
                  <a:pt x="1873093" y="208322"/>
                  <a:pt x="1876089" y="237190"/>
                  <a:pt x="1881795" y="265072"/>
                </a:cubicBezTo>
                <a:lnTo>
                  <a:pt x="1882892" y="268605"/>
                </a:lnTo>
                <a:lnTo>
                  <a:pt x="0" y="268605"/>
                </a:lnTo>
                <a:lnTo>
                  <a:pt x="89535" y="179070"/>
                </a:lnTo>
                <a:close/>
                <a:moveTo>
                  <a:pt x="4423410" y="0"/>
                </a:moveTo>
                <a:lnTo>
                  <a:pt x="4602480" y="179070"/>
                </a:lnTo>
                <a:lnTo>
                  <a:pt x="4423410" y="358140"/>
                </a:lnTo>
                <a:lnTo>
                  <a:pt x="4423410" y="268605"/>
                </a:lnTo>
                <a:lnTo>
                  <a:pt x="2719909" y="268605"/>
                </a:lnTo>
                <a:lnTo>
                  <a:pt x="2721006" y="265072"/>
                </a:lnTo>
                <a:cubicBezTo>
                  <a:pt x="2726711" y="237190"/>
                  <a:pt x="2729707" y="208322"/>
                  <a:pt x="2729707" y="178753"/>
                </a:cubicBezTo>
                <a:cubicBezTo>
                  <a:pt x="2729707" y="149185"/>
                  <a:pt x="2726711" y="120316"/>
                  <a:pt x="2721006" y="92434"/>
                </a:cubicBezTo>
                <a:lnTo>
                  <a:pt x="2720106" y="89535"/>
                </a:lnTo>
                <a:lnTo>
                  <a:pt x="4423410" y="89535"/>
                </a:lnTo>
                <a:close/>
              </a:path>
            </a:pathLst>
          </a:custGeom>
          <a:solidFill>
            <a:schemeClr val="accent1"/>
          </a:solidFill>
          <a:ln>
            <a:no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34" name="任意多边形 33"/>
          <p:cNvSpPr/>
          <p:nvPr>
            <p:custDataLst>
              <p:tags r:id="rId2"/>
            </p:custDataLst>
          </p:nvPr>
        </p:nvSpPr>
        <p:spPr>
          <a:xfrm>
            <a:off x="4912995" y="2590800"/>
            <a:ext cx="6786880" cy="433070"/>
          </a:xfrm>
          <a:custGeom>
            <a:avLst/>
            <a:gdLst>
              <a:gd name="connsiteX0" fmla="*/ 0 w 4602480"/>
              <a:gd name="connsiteY0" fmla="*/ 89535 h 358140"/>
              <a:gd name="connsiteX1" fmla="*/ 1882695 w 4602480"/>
              <a:gd name="connsiteY1" fmla="*/ 89535 h 358140"/>
              <a:gd name="connsiteX2" fmla="*/ 1881795 w 4602480"/>
              <a:gd name="connsiteY2" fmla="*/ 92434 h 358140"/>
              <a:gd name="connsiteX3" fmla="*/ 1873093 w 4602480"/>
              <a:gd name="connsiteY3" fmla="*/ 178753 h 358140"/>
              <a:gd name="connsiteX4" fmla="*/ 1881795 w 4602480"/>
              <a:gd name="connsiteY4" fmla="*/ 265072 h 358140"/>
              <a:gd name="connsiteX5" fmla="*/ 1882892 w 4602480"/>
              <a:gd name="connsiteY5" fmla="*/ 268605 h 358140"/>
              <a:gd name="connsiteX6" fmla="*/ 0 w 4602480"/>
              <a:gd name="connsiteY6" fmla="*/ 268605 h 358140"/>
              <a:gd name="connsiteX7" fmla="*/ 89535 w 4602480"/>
              <a:gd name="connsiteY7" fmla="*/ 179070 h 358140"/>
              <a:gd name="connsiteX8" fmla="*/ 4423410 w 4602480"/>
              <a:gd name="connsiteY8" fmla="*/ 0 h 358140"/>
              <a:gd name="connsiteX9" fmla="*/ 4602480 w 4602480"/>
              <a:gd name="connsiteY9" fmla="*/ 179070 h 358140"/>
              <a:gd name="connsiteX10" fmla="*/ 4423410 w 4602480"/>
              <a:gd name="connsiteY10" fmla="*/ 358140 h 358140"/>
              <a:gd name="connsiteX11" fmla="*/ 4423410 w 4602480"/>
              <a:gd name="connsiteY11" fmla="*/ 268605 h 358140"/>
              <a:gd name="connsiteX12" fmla="*/ 2719909 w 4602480"/>
              <a:gd name="connsiteY12" fmla="*/ 268605 h 358140"/>
              <a:gd name="connsiteX13" fmla="*/ 2721005 w 4602480"/>
              <a:gd name="connsiteY13" fmla="*/ 265072 h 358140"/>
              <a:gd name="connsiteX14" fmla="*/ 2729707 w 4602480"/>
              <a:gd name="connsiteY14" fmla="*/ 178753 h 358140"/>
              <a:gd name="connsiteX15" fmla="*/ 2721005 w 4602480"/>
              <a:gd name="connsiteY15" fmla="*/ 92434 h 358140"/>
              <a:gd name="connsiteX16" fmla="*/ 2720105 w 4602480"/>
              <a:gd name="connsiteY16" fmla="*/ 89535 h 358140"/>
              <a:gd name="connsiteX17" fmla="*/ 4423410 w 4602480"/>
              <a:gd name="connsiteY17" fmla="*/ 89535 h 358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602480" h="358140">
                <a:moveTo>
                  <a:pt x="0" y="89535"/>
                </a:moveTo>
                <a:lnTo>
                  <a:pt x="1882695" y="89535"/>
                </a:lnTo>
                <a:lnTo>
                  <a:pt x="1881795" y="92434"/>
                </a:lnTo>
                <a:cubicBezTo>
                  <a:pt x="1876090" y="120316"/>
                  <a:pt x="1873093" y="149185"/>
                  <a:pt x="1873093" y="178753"/>
                </a:cubicBezTo>
                <a:cubicBezTo>
                  <a:pt x="1873093" y="208322"/>
                  <a:pt x="1876090" y="237190"/>
                  <a:pt x="1881795" y="265072"/>
                </a:cubicBezTo>
                <a:lnTo>
                  <a:pt x="1882892" y="268605"/>
                </a:lnTo>
                <a:lnTo>
                  <a:pt x="0" y="268605"/>
                </a:lnTo>
                <a:lnTo>
                  <a:pt x="89535" y="179070"/>
                </a:lnTo>
                <a:close/>
                <a:moveTo>
                  <a:pt x="4423410" y="0"/>
                </a:moveTo>
                <a:lnTo>
                  <a:pt x="4602480" y="179070"/>
                </a:lnTo>
                <a:lnTo>
                  <a:pt x="4423410" y="358140"/>
                </a:lnTo>
                <a:lnTo>
                  <a:pt x="4423410" y="268605"/>
                </a:lnTo>
                <a:lnTo>
                  <a:pt x="2719909" y="268605"/>
                </a:lnTo>
                <a:lnTo>
                  <a:pt x="2721005" y="265072"/>
                </a:lnTo>
                <a:cubicBezTo>
                  <a:pt x="2726711" y="237190"/>
                  <a:pt x="2729707" y="208322"/>
                  <a:pt x="2729707" y="178753"/>
                </a:cubicBezTo>
                <a:cubicBezTo>
                  <a:pt x="2729707" y="149185"/>
                  <a:pt x="2726711" y="120316"/>
                  <a:pt x="2721005" y="92434"/>
                </a:cubicBezTo>
                <a:lnTo>
                  <a:pt x="2720105" y="89535"/>
                </a:lnTo>
                <a:lnTo>
                  <a:pt x="4423410" y="89535"/>
                </a:lnTo>
                <a:close/>
              </a:path>
            </a:pathLst>
          </a:custGeom>
          <a:solidFill>
            <a:schemeClr val="accent1"/>
          </a:solidFill>
          <a:ln>
            <a:solidFill>
              <a:schemeClr val="accent1">
                <a:lumMod val="75000"/>
                <a:alpha val="30000"/>
              </a:schemeClr>
            </a:solidFill>
          </a:ln>
        </p:spPr>
        <p:style>
          <a:lnRef idx="2">
            <a:schemeClr val="accent1">
              <a:lumMod val="75000"/>
            </a:schemeClr>
          </a:lnRef>
          <a:fillRef idx="1">
            <a:schemeClr val="accent1"/>
          </a:fillRef>
          <a:effectRef idx="0">
            <a:srgbClr val="FFFFFF"/>
          </a:effectRef>
          <a:fontRef idx="minor">
            <a:schemeClr val="lt1"/>
          </a:fontRef>
        </p:style>
        <p:txBody>
          <a:bodyPr wrap="square" rtlCol="0" anchor="ctr">
            <a:noAutofit/>
          </a:bodyPr>
          <a:p>
            <a:pPr algn="ctr"/>
            <a:endParaRPr lang="zh-CN" altLang="en-US"/>
          </a:p>
        </p:txBody>
      </p:sp>
      <p:sp>
        <p:nvSpPr>
          <p:cNvPr id="36" name="矩形 35"/>
          <p:cNvSpPr/>
          <p:nvPr>
            <p:custDataLst>
              <p:tags r:id="rId3"/>
            </p:custDataLst>
          </p:nvPr>
        </p:nvSpPr>
        <p:spPr>
          <a:xfrm>
            <a:off x="1952625" y="1769745"/>
            <a:ext cx="2251075" cy="3556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微软雅黑" panose="020B0503020204020204" pitchFamily="34" charset="-122"/>
                <a:ea typeface="微软雅黑" panose="020B0503020204020204" pitchFamily="34" charset="-122"/>
                <a:cs typeface="+mn-ea"/>
              </a:rPr>
              <a:t>创新程度</a:t>
            </a:r>
            <a:endParaRPr lang="zh-CN" altLang="en-US" sz="2400" b="1">
              <a:solidFill>
                <a:srgbClr val="FF0000"/>
              </a:solidFill>
              <a:latin typeface="微软雅黑" panose="020B0503020204020204" pitchFamily="34" charset="-122"/>
              <a:ea typeface="微软雅黑" panose="020B0503020204020204" pitchFamily="34" charset="-122"/>
              <a:cs typeface="+mn-ea"/>
            </a:endParaRPr>
          </a:p>
        </p:txBody>
      </p:sp>
      <p:sp>
        <p:nvSpPr>
          <p:cNvPr id="39" name="矩形 38"/>
          <p:cNvSpPr/>
          <p:nvPr>
            <p:custDataLst>
              <p:tags r:id="rId4"/>
            </p:custDataLst>
          </p:nvPr>
        </p:nvSpPr>
        <p:spPr>
          <a:xfrm>
            <a:off x="7036435" y="1769745"/>
            <a:ext cx="2306320" cy="355600"/>
          </a:xfrm>
          <a:prstGeom prst="rect">
            <a:avLst/>
          </a:prstGeom>
          <a:noFill/>
        </p:spPr>
        <p:txBody>
          <a:bodyPr wrap="square" lIns="0" tIns="0" rIns="0" bIns="0" rtlCol="0" anchor="b">
            <a:noAutofit/>
          </a:bodyPr>
          <a:p>
            <a:pPr algn="ctr">
              <a:spcBef>
                <a:spcPct val="0"/>
              </a:spcBef>
              <a:spcAft>
                <a:spcPct val="0"/>
              </a:spcAft>
            </a:pPr>
            <a:r>
              <a:rPr lang="zh-CN" altLang="en-US" sz="2400" b="1">
                <a:solidFill>
                  <a:srgbClr val="FF0000"/>
                </a:solidFill>
                <a:latin typeface="微软雅黑" panose="020B0503020204020204" pitchFamily="34" charset="-122"/>
                <a:ea typeface="微软雅黑" panose="020B0503020204020204" pitchFamily="34" charset="-122"/>
                <a:cs typeface="+mn-ea"/>
              </a:rPr>
              <a:t>应用创新</a:t>
            </a:r>
            <a:endParaRPr lang="zh-CN" altLang="en-US" sz="2400" b="1">
              <a:solidFill>
                <a:srgbClr val="FF0000"/>
              </a:solidFill>
              <a:latin typeface="微软雅黑" panose="020B0503020204020204" pitchFamily="34" charset="-122"/>
              <a:ea typeface="微软雅黑" panose="020B0503020204020204" pitchFamily="34" charset="-122"/>
              <a:cs typeface="+mn-ea"/>
            </a:endParaRPr>
          </a:p>
        </p:txBody>
      </p:sp>
      <p:sp>
        <p:nvSpPr>
          <p:cNvPr id="40" name="椭圆 39"/>
          <p:cNvSpPr/>
          <p:nvPr>
            <p:custDataLst>
              <p:tags r:id="rId5"/>
            </p:custDataLst>
          </p:nvPr>
        </p:nvSpPr>
        <p:spPr>
          <a:xfrm>
            <a:off x="2551310" y="2335484"/>
            <a:ext cx="893321" cy="893321"/>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1" name="椭圆 40"/>
          <p:cNvSpPr/>
          <p:nvPr>
            <p:custDataLst>
              <p:tags r:id="rId6"/>
            </p:custDataLst>
          </p:nvPr>
        </p:nvSpPr>
        <p:spPr>
          <a:xfrm>
            <a:off x="7860339" y="2335484"/>
            <a:ext cx="893321" cy="893321"/>
          </a:xfrm>
          <a:prstGeom prst="ellipse">
            <a:avLst/>
          </a:prstGeom>
          <a:solidFill>
            <a:schemeClr val="accent1"/>
          </a:solidFill>
          <a:ln w="31750">
            <a:no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3" name="任意多边形: 形状 12"/>
          <p:cNvSpPr/>
          <p:nvPr>
            <p:custDataLst>
              <p:tags r:id="rId7"/>
            </p:custDataLst>
          </p:nvPr>
        </p:nvSpPr>
        <p:spPr>
          <a:xfrm>
            <a:off x="8115662" y="2613218"/>
            <a:ext cx="364182" cy="336590"/>
          </a:xfrm>
          <a:custGeom>
            <a:avLst/>
            <a:gdLst>
              <a:gd name="connsiteX0" fmla="*/ 126332 w 323849"/>
              <a:gd name="connsiteY0" fmla="*/ 186501 h 299312"/>
              <a:gd name="connsiteX1" fmla="*/ 195796 w 323849"/>
              <a:gd name="connsiteY1" fmla="*/ 186501 h 299312"/>
              <a:gd name="connsiteX2" fmla="*/ 209341 w 323849"/>
              <a:gd name="connsiteY2" fmla="*/ 200045 h 299312"/>
              <a:gd name="connsiteX3" fmla="*/ 195796 w 323849"/>
              <a:gd name="connsiteY3" fmla="*/ 213590 h 299312"/>
              <a:gd name="connsiteX4" fmla="*/ 126332 w 323849"/>
              <a:gd name="connsiteY4" fmla="*/ 213590 h 299312"/>
              <a:gd name="connsiteX5" fmla="*/ 112788 w 323849"/>
              <a:gd name="connsiteY5" fmla="*/ 200045 h 299312"/>
              <a:gd name="connsiteX6" fmla="*/ 126332 w 323849"/>
              <a:gd name="connsiteY6" fmla="*/ 186501 h 299312"/>
              <a:gd name="connsiteX7" fmla="*/ 126332 w 323849"/>
              <a:gd name="connsiteY7" fmla="*/ 126987 h 299312"/>
              <a:gd name="connsiteX8" fmla="*/ 195796 w 323849"/>
              <a:gd name="connsiteY8" fmla="*/ 126987 h 299312"/>
              <a:gd name="connsiteX9" fmla="*/ 209341 w 323849"/>
              <a:gd name="connsiteY9" fmla="*/ 140531 h 299312"/>
              <a:gd name="connsiteX10" fmla="*/ 195796 w 323849"/>
              <a:gd name="connsiteY10" fmla="*/ 154076 h 299312"/>
              <a:gd name="connsiteX11" fmla="*/ 126332 w 323849"/>
              <a:gd name="connsiteY11" fmla="*/ 154076 h 299312"/>
              <a:gd name="connsiteX12" fmla="*/ 112788 w 323849"/>
              <a:gd name="connsiteY12" fmla="*/ 140531 h 299312"/>
              <a:gd name="connsiteX13" fmla="*/ 126332 w 323849"/>
              <a:gd name="connsiteY13" fmla="*/ 126987 h 299312"/>
              <a:gd name="connsiteX14" fmla="*/ 27072 w 323849"/>
              <a:gd name="connsiteY14" fmla="*/ 27089 h 299312"/>
              <a:gd name="connsiteX15" fmla="*/ 27072 w 323849"/>
              <a:gd name="connsiteY15" fmla="*/ 272240 h 299312"/>
              <a:gd name="connsiteX16" fmla="*/ 263900 w 323849"/>
              <a:gd name="connsiteY16" fmla="*/ 272240 h 299312"/>
              <a:gd name="connsiteX17" fmla="*/ 296779 w 323849"/>
              <a:gd name="connsiteY17" fmla="*/ 239360 h 299312"/>
              <a:gd name="connsiteX18" fmla="*/ 296779 w 323849"/>
              <a:gd name="connsiteY18" fmla="*/ 77478 h 299312"/>
              <a:gd name="connsiteX19" fmla="*/ 155903 w 323849"/>
              <a:gd name="connsiteY19" fmla="*/ 77478 h 299312"/>
              <a:gd name="connsiteX20" fmla="*/ 137206 w 323849"/>
              <a:gd name="connsiteY20" fmla="*/ 67432 h 299312"/>
              <a:gd name="connsiteX21" fmla="*/ 110477 w 323849"/>
              <a:gd name="connsiteY21" fmla="*/ 27089 h 299312"/>
              <a:gd name="connsiteX22" fmla="*/ 22436 w 323849"/>
              <a:gd name="connsiteY22" fmla="*/ 0 h 299312"/>
              <a:gd name="connsiteX23" fmla="*/ 112958 w 323849"/>
              <a:gd name="connsiteY23" fmla="*/ 0 h 299312"/>
              <a:gd name="connsiteX24" fmla="*/ 131655 w 323849"/>
              <a:gd name="connsiteY24" fmla="*/ 10046 h 299312"/>
              <a:gd name="connsiteX25" fmla="*/ 158400 w 323849"/>
              <a:gd name="connsiteY25" fmla="*/ 50387 h 299312"/>
              <a:gd name="connsiteX26" fmla="*/ 301413 w 323849"/>
              <a:gd name="connsiteY26" fmla="*/ 50387 h 299312"/>
              <a:gd name="connsiteX27" fmla="*/ 323849 w 323849"/>
              <a:gd name="connsiteY27" fmla="*/ 72823 h 299312"/>
              <a:gd name="connsiteX28" fmla="*/ 323849 w 323849"/>
              <a:gd name="connsiteY28" fmla="*/ 239360 h 299312"/>
              <a:gd name="connsiteX29" fmla="*/ 263900 w 323849"/>
              <a:gd name="connsiteY29" fmla="*/ 299312 h 299312"/>
              <a:gd name="connsiteX30" fmla="*/ 22436 w 323849"/>
              <a:gd name="connsiteY30" fmla="*/ 299312 h 299312"/>
              <a:gd name="connsiteX31" fmla="*/ 0 w 323849"/>
              <a:gd name="connsiteY31" fmla="*/ 276876 h 299312"/>
              <a:gd name="connsiteX32" fmla="*/ 0 w 323849"/>
              <a:gd name="connsiteY32" fmla="*/ 22436 h 299312"/>
              <a:gd name="connsiteX33" fmla="*/ 22436 w 323849"/>
              <a:gd name="connsiteY33" fmla="*/ 0 h 29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849" h="299312">
                <a:moveTo>
                  <a:pt x="126332" y="186501"/>
                </a:moveTo>
                <a:lnTo>
                  <a:pt x="195796" y="186501"/>
                </a:lnTo>
                <a:cubicBezTo>
                  <a:pt x="203275" y="186501"/>
                  <a:pt x="209341" y="192566"/>
                  <a:pt x="209341" y="200045"/>
                </a:cubicBezTo>
                <a:cubicBezTo>
                  <a:pt x="209341" y="207523"/>
                  <a:pt x="203275" y="213590"/>
                  <a:pt x="195796" y="213590"/>
                </a:cubicBezTo>
                <a:lnTo>
                  <a:pt x="126332" y="213590"/>
                </a:lnTo>
                <a:cubicBezTo>
                  <a:pt x="118853" y="213590"/>
                  <a:pt x="112788" y="207525"/>
                  <a:pt x="112788" y="200045"/>
                </a:cubicBezTo>
                <a:cubicBezTo>
                  <a:pt x="112788" y="192566"/>
                  <a:pt x="118853" y="186501"/>
                  <a:pt x="126332" y="186501"/>
                </a:cubicBezTo>
                <a:close/>
                <a:moveTo>
                  <a:pt x="126332" y="126987"/>
                </a:moveTo>
                <a:lnTo>
                  <a:pt x="195796" y="126987"/>
                </a:lnTo>
                <a:cubicBezTo>
                  <a:pt x="203275" y="126987"/>
                  <a:pt x="209341" y="133052"/>
                  <a:pt x="209341" y="140531"/>
                </a:cubicBezTo>
                <a:cubicBezTo>
                  <a:pt x="209341" y="148009"/>
                  <a:pt x="203275" y="154076"/>
                  <a:pt x="195796" y="154076"/>
                </a:cubicBezTo>
                <a:lnTo>
                  <a:pt x="126332" y="154076"/>
                </a:lnTo>
                <a:cubicBezTo>
                  <a:pt x="118853" y="154076"/>
                  <a:pt x="112788" y="148010"/>
                  <a:pt x="112788" y="140531"/>
                </a:cubicBezTo>
                <a:cubicBezTo>
                  <a:pt x="112788" y="133052"/>
                  <a:pt x="118853" y="126987"/>
                  <a:pt x="126332" y="126987"/>
                </a:cubicBezTo>
                <a:close/>
                <a:moveTo>
                  <a:pt x="27072" y="27089"/>
                </a:moveTo>
                <a:lnTo>
                  <a:pt x="27072" y="272240"/>
                </a:lnTo>
                <a:lnTo>
                  <a:pt x="263900" y="272240"/>
                </a:lnTo>
                <a:cubicBezTo>
                  <a:pt x="282029" y="272240"/>
                  <a:pt x="296779" y="257489"/>
                  <a:pt x="296779" y="239360"/>
                </a:cubicBezTo>
                <a:lnTo>
                  <a:pt x="296779" y="77478"/>
                </a:lnTo>
                <a:lnTo>
                  <a:pt x="155903" y="77478"/>
                </a:lnTo>
                <a:cubicBezTo>
                  <a:pt x="148355" y="77478"/>
                  <a:pt x="141376" y="73721"/>
                  <a:pt x="137206" y="67432"/>
                </a:cubicBezTo>
                <a:lnTo>
                  <a:pt x="110477" y="27089"/>
                </a:lnTo>
                <a:close/>
                <a:moveTo>
                  <a:pt x="22436" y="0"/>
                </a:moveTo>
                <a:lnTo>
                  <a:pt x="112958" y="0"/>
                </a:lnTo>
                <a:cubicBezTo>
                  <a:pt x="120505" y="0"/>
                  <a:pt x="127502" y="3757"/>
                  <a:pt x="131655" y="10046"/>
                </a:cubicBezTo>
                <a:lnTo>
                  <a:pt x="158400" y="50387"/>
                </a:lnTo>
                <a:lnTo>
                  <a:pt x="301413" y="50387"/>
                </a:lnTo>
                <a:cubicBezTo>
                  <a:pt x="313785" y="50387"/>
                  <a:pt x="323849" y="60451"/>
                  <a:pt x="323849" y="72823"/>
                </a:cubicBezTo>
                <a:lnTo>
                  <a:pt x="323849" y="239360"/>
                </a:lnTo>
                <a:cubicBezTo>
                  <a:pt x="323852" y="272412"/>
                  <a:pt x="296969" y="299312"/>
                  <a:pt x="263900" y="299312"/>
                </a:cubicBezTo>
                <a:lnTo>
                  <a:pt x="22436" y="299312"/>
                </a:lnTo>
                <a:cubicBezTo>
                  <a:pt x="10064" y="299312"/>
                  <a:pt x="0" y="289249"/>
                  <a:pt x="0" y="276876"/>
                </a:cubicBezTo>
                <a:lnTo>
                  <a:pt x="0" y="22436"/>
                </a:lnTo>
                <a:cubicBezTo>
                  <a:pt x="0" y="10064"/>
                  <a:pt x="10064" y="0"/>
                  <a:pt x="22436" y="0"/>
                </a:cubicBezTo>
                <a:close/>
              </a:path>
            </a:pathLst>
          </a:custGeom>
          <a:solidFill>
            <a:srgbClr val="FFFFFF"/>
          </a:solidFill>
          <a:ln w="812" cap="flat">
            <a:noFill/>
            <a:prstDash val="solid"/>
            <a:miter/>
          </a:ln>
        </p:spPr>
        <p:txBody>
          <a:bodyPr rtlCol="0" anchor="ctr"/>
          <a:p>
            <a:endParaRPr lang="zh-CN" altLang="en-US"/>
          </a:p>
        </p:txBody>
      </p:sp>
      <p:sp>
        <p:nvSpPr>
          <p:cNvPr id="44" name="任意多边形: 形状 1"/>
          <p:cNvSpPr/>
          <p:nvPr>
            <p:custDataLst>
              <p:tags r:id="rId8"/>
            </p:custDataLst>
          </p:nvPr>
        </p:nvSpPr>
        <p:spPr>
          <a:xfrm>
            <a:off x="2832660" y="2613057"/>
            <a:ext cx="330757" cy="364195"/>
          </a:xfrm>
          <a:custGeom>
            <a:avLst/>
            <a:gdLst>
              <a:gd name="connsiteX0" fmla="*/ 26207 w 294125"/>
              <a:gd name="connsiteY0" fmla="*/ 175040 h 323860"/>
              <a:gd name="connsiteX1" fmla="*/ 26207 w 294125"/>
              <a:gd name="connsiteY1" fmla="*/ 261402 h 323860"/>
              <a:gd name="connsiteX2" fmla="*/ 49362 w 294125"/>
              <a:gd name="connsiteY2" fmla="*/ 295200 h 323860"/>
              <a:gd name="connsiteX3" fmla="*/ 49362 w 294125"/>
              <a:gd name="connsiteY3" fmla="*/ 175040 h 323860"/>
              <a:gd name="connsiteX4" fmla="*/ 142870 w 294125"/>
              <a:gd name="connsiteY4" fmla="*/ 173882 h 323860"/>
              <a:gd name="connsiteX5" fmla="*/ 210115 w 294125"/>
              <a:gd name="connsiteY5" fmla="*/ 173882 h 323860"/>
              <a:gd name="connsiteX6" fmla="*/ 223227 w 294125"/>
              <a:gd name="connsiteY6" fmla="*/ 186994 h 323860"/>
              <a:gd name="connsiteX7" fmla="*/ 210115 w 294125"/>
              <a:gd name="connsiteY7" fmla="*/ 200107 h 323860"/>
              <a:gd name="connsiteX8" fmla="*/ 142870 w 294125"/>
              <a:gd name="connsiteY8" fmla="*/ 200107 h 323860"/>
              <a:gd name="connsiteX9" fmla="*/ 129757 w 294125"/>
              <a:gd name="connsiteY9" fmla="*/ 186994 h 323860"/>
              <a:gd name="connsiteX10" fmla="*/ 142870 w 294125"/>
              <a:gd name="connsiteY10" fmla="*/ 173882 h 323860"/>
              <a:gd name="connsiteX11" fmla="*/ 142870 w 294125"/>
              <a:gd name="connsiteY11" fmla="*/ 118822 h 323860"/>
              <a:gd name="connsiteX12" fmla="*/ 210115 w 294125"/>
              <a:gd name="connsiteY12" fmla="*/ 118822 h 323860"/>
              <a:gd name="connsiteX13" fmla="*/ 223227 w 294125"/>
              <a:gd name="connsiteY13" fmla="*/ 131934 h 323860"/>
              <a:gd name="connsiteX14" fmla="*/ 210115 w 294125"/>
              <a:gd name="connsiteY14" fmla="*/ 145047 h 323860"/>
              <a:gd name="connsiteX15" fmla="*/ 142870 w 294125"/>
              <a:gd name="connsiteY15" fmla="*/ 145047 h 323860"/>
              <a:gd name="connsiteX16" fmla="*/ 129757 w 294125"/>
              <a:gd name="connsiteY16" fmla="*/ 131934 h 323860"/>
              <a:gd name="connsiteX17" fmla="*/ 142870 w 294125"/>
              <a:gd name="connsiteY17" fmla="*/ 118822 h 323860"/>
              <a:gd name="connsiteX18" fmla="*/ 75590 w 294125"/>
              <a:gd name="connsiteY18" fmla="*/ 26208 h 323860"/>
              <a:gd name="connsiteX19" fmla="*/ 75590 w 294125"/>
              <a:gd name="connsiteY19" fmla="*/ 297643 h 323860"/>
              <a:gd name="connsiteX20" fmla="*/ 236089 w 294125"/>
              <a:gd name="connsiteY20" fmla="*/ 297643 h 323860"/>
              <a:gd name="connsiteX21" fmla="*/ 267919 w 294125"/>
              <a:gd name="connsiteY21" fmla="*/ 265813 h 323860"/>
              <a:gd name="connsiteX22" fmla="*/ 267919 w 294125"/>
              <a:gd name="connsiteY22" fmla="*/ 26208 h 323860"/>
              <a:gd name="connsiteX23" fmla="*/ 71085 w 294125"/>
              <a:gd name="connsiteY23" fmla="*/ 0 h 323860"/>
              <a:gd name="connsiteX24" fmla="*/ 272405 w 294125"/>
              <a:gd name="connsiteY24" fmla="*/ 0 h 323860"/>
              <a:gd name="connsiteX25" fmla="*/ 294125 w 294125"/>
              <a:gd name="connsiteY25" fmla="*/ 21720 h 323860"/>
              <a:gd name="connsiteX26" fmla="*/ 294125 w 294125"/>
              <a:gd name="connsiteY26" fmla="*/ 265813 h 323860"/>
              <a:gd name="connsiteX27" fmla="*/ 236089 w 294125"/>
              <a:gd name="connsiteY27" fmla="*/ 323849 h 323860"/>
              <a:gd name="connsiteX28" fmla="*/ 75570 w 294125"/>
              <a:gd name="connsiteY28" fmla="*/ 323849 h 323860"/>
              <a:gd name="connsiteX29" fmla="*/ 75570 w 294125"/>
              <a:gd name="connsiteY29" fmla="*/ 323860 h 323860"/>
              <a:gd name="connsiteX30" fmla="*/ 62457 w 294125"/>
              <a:gd name="connsiteY30" fmla="*/ 323860 h 323860"/>
              <a:gd name="connsiteX31" fmla="*/ 0 w 294125"/>
              <a:gd name="connsiteY31" fmla="*/ 261402 h 323860"/>
              <a:gd name="connsiteX32" fmla="*/ 0 w 294125"/>
              <a:gd name="connsiteY32" fmla="*/ 170651 h 323860"/>
              <a:gd name="connsiteX33" fmla="*/ 21820 w 294125"/>
              <a:gd name="connsiteY33" fmla="*/ 148830 h 323860"/>
              <a:gd name="connsiteX34" fmla="*/ 49365 w 294125"/>
              <a:gd name="connsiteY34" fmla="*/ 148830 h 323860"/>
              <a:gd name="connsiteX35" fmla="*/ 49365 w 294125"/>
              <a:gd name="connsiteY35" fmla="*/ 21720 h 323860"/>
              <a:gd name="connsiteX36" fmla="*/ 71085 w 294125"/>
              <a:gd name="connsiteY36" fmla="*/ 0 h 323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294125" h="323860">
                <a:moveTo>
                  <a:pt x="26207" y="175040"/>
                </a:moveTo>
                <a:lnTo>
                  <a:pt x="26207" y="261402"/>
                </a:lnTo>
                <a:cubicBezTo>
                  <a:pt x="26207" y="276766"/>
                  <a:pt x="35816" y="289946"/>
                  <a:pt x="49362" y="295200"/>
                </a:cubicBezTo>
                <a:lnTo>
                  <a:pt x="49362" y="175040"/>
                </a:lnTo>
                <a:close/>
                <a:moveTo>
                  <a:pt x="142870" y="173882"/>
                </a:moveTo>
                <a:lnTo>
                  <a:pt x="210115" y="173882"/>
                </a:lnTo>
                <a:cubicBezTo>
                  <a:pt x="217354" y="173882"/>
                  <a:pt x="223227" y="179753"/>
                  <a:pt x="223227" y="186994"/>
                </a:cubicBezTo>
                <a:cubicBezTo>
                  <a:pt x="223227" y="194235"/>
                  <a:pt x="217354" y="200107"/>
                  <a:pt x="210115" y="200107"/>
                </a:cubicBezTo>
                <a:lnTo>
                  <a:pt x="142870" y="200107"/>
                </a:lnTo>
                <a:cubicBezTo>
                  <a:pt x="135630" y="200107"/>
                  <a:pt x="129757" y="194235"/>
                  <a:pt x="129757" y="186994"/>
                </a:cubicBezTo>
                <a:cubicBezTo>
                  <a:pt x="129757" y="179753"/>
                  <a:pt x="135629" y="173882"/>
                  <a:pt x="142870" y="173882"/>
                </a:cubicBezTo>
                <a:close/>
                <a:moveTo>
                  <a:pt x="142870" y="118822"/>
                </a:moveTo>
                <a:lnTo>
                  <a:pt x="210115" y="118822"/>
                </a:lnTo>
                <a:cubicBezTo>
                  <a:pt x="217354" y="118822"/>
                  <a:pt x="223227" y="124693"/>
                  <a:pt x="223227" y="131934"/>
                </a:cubicBezTo>
                <a:cubicBezTo>
                  <a:pt x="223227" y="139175"/>
                  <a:pt x="217354" y="145047"/>
                  <a:pt x="210115" y="145047"/>
                </a:cubicBezTo>
                <a:lnTo>
                  <a:pt x="142870" y="145047"/>
                </a:lnTo>
                <a:cubicBezTo>
                  <a:pt x="135630" y="145047"/>
                  <a:pt x="129757" y="139175"/>
                  <a:pt x="129757" y="131934"/>
                </a:cubicBezTo>
                <a:cubicBezTo>
                  <a:pt x="129757" y="124693"/>
                  <a:pt x="135629" y="118822"/>
                  <a:pt x="142870" y="118822"/>
                </a:cubicBezTo>
                <a:close/>
                <a:moveTo>
                  <a:pt x="75590" y="26208"/>
                </a:moveTo>
                <a:lnTo>
                  <a:pt x="75590" y="297643"/>
                </a:lnTo>
                <a:lnTo>
                  <a:pt x="236089" y="297643"/>
                </a:lnTo>
                <a:cubicBezTo>
                  <a:pt x="253638" y="297643"/>
                  <a:pt x="267919" y="283363"/>
                  <a:pt x="267919" y="265813"/>
                </a:cubicBezTo>
                <a:lnTo>
                  <a:pt x="267919" y="26208"/>
                </a:lnTo>
                <a:close/>
                <a:moveTo>
                  <a:pt x="71085" y="0"/>
                </a:moveTo>
                <a:lnTo>
                  <a:pt x="272405" y="0"/>
                </a:lnTo>
                <a:cubicBezTo>
                  <a:pt x="284384" y="0"/>
                  <a:pt x="294125" y="9743"/>
                  <a:pt x="294125" y="21720"/>
                </a:cubicBezTo>
                <a:lnTo>
                  <a:pt x="294125" y="265813"/>
                </a:lnTo>
                <a:cubicBezTo>
                  <a:pt x="294110" y="297809"/>
                  <a:pt x="268086" y="323849"/>
                  <a:pt x="236089" y="323849"/>
                </a:cubicBezTo>
                <a:lnTo>
                  <a:pt x="75570" y="323849"/>
                </a:lnTo>
                <a:lnTo>
                  <a:pt x="75570" y="323860"/>
                </a:lnTo>
                <a:lnTo>
                  <a:pt x="62457" y="323860"/>
                </a:lnTo>
                <a:cubicBezTo>
                  <a:pt x="28008" y="323860"/>
                  <a:pt x="0" y="295834"/>
                  <a:pt x="0" y="261402"/>
                </a:cubicBezTo>
                <a:lnTo>
                  <a:pt x="0" y="170651"/>
                </a:lnTo>
                <a:cubicBezTo>
                  <a:pt x="0" y="158623"/>
                  <a:pt x="9792" y="148830"/>
                  <a:pt x="21820" y="148830"/>
                </a:cubicBezTo>
                <a:lnTo>
                  <a:pt x="49365" y="148830"/>
                </a:lnTo>
                <a:lnTo>
                  <a:pt x="49365" y="21720"/>
                </a:lnTo>
                <a:cubicBezTo>
                  <a:pt x="49365" y="9741"/>
                  <a:pt x="59108" y="0"/>
                  <a:pt x="71085" y="0"/>
                </a:cubicBezTo>
                <a:close/>
              </a:path>
            </a:pathLst>
          </a:custGeom>
          <a:solidFill>
            <a:srgbClr val="FFFFFF"/>
          </a:solidFill>
          <a:ln w="780" cap="flat">
            <a:noFill/>
            <a:prstDash val="solid"/>
            <a:miter/>
          </a:ln>
        </p:spPr>
        <p:txBody>
          <a:bodyPr wrap="square" rtlCol="0" anchor="ctr">
            <a:noAutofit/>
          </a:bodyPr>
          <a:p>
            <a:endParaRPr lang="zh-CN" altLang="en-US"/>
          </a:p>
        </p:txBody>
      </p:sp>
      <p:sp>
        <p:nvSpPr>
          <p:cNvPr id="47" name="文本框 46"/>
          <p:cNvSpPr txBox="1"/>
          <p:nvPr/>
        </p:nvSpPr>
        <p:spPr>
          <a:xfrm>
            <a:off x="1220470" y="3249930"/>
            <a:ext cx="3615690" cy="645160"/>
          </a:xfrm>
          <a:prstGeom prst="rect">
            <a:avLst/>
          </a:prstGeom>
          <a:noFill/>
        </p:spPr>
        <p:txBody>
          <a:bodyPr wrap="square" rtlCol="0" anchor="t">
            <a:spAutoFit/>
          </a:bodyPr>
          <a:p>
            <a:pPr indent="0" algn="l" eaLnBrk="1" hangingPunct="1">
              <a:buFont typeface="Arial" panose="020B0604020202020204" pitchFamily="34" charset="0"/>
              <a:buNone/>
            </a:pPr>
            <a:r>
              <a:rPr lang="en-US" altLang="zh-CN">
                <a:latin typeface="微软雅黑" panose="020B0503020204020204" pitchFamily="34" charset="-122"/>
                <a:ea typeface="微软雅黑" panose="020B0503020204020204" pitchFamily="34" charset="-122"/>
                <a:sym typeface="+mn-ea"/>
              </a:rPr>
              <a:t>       </a:t>
            </a:r>
            <a:r>
              <a:rPr lang="zh-CN" altLang="en-US" b="1">
                <a:latin typeface="微软雅黑" panose="020B0503020204020204" pitchFamily="34" charset="-122"/>
                <a:ea typeface="微软雅黑" panose="020B0503020204020204" pitchFamily="34" charset="-122"/>
                <a:sym typeface="+mn-ea"/>
              </a:rPr>
              <a:t>具有完全自主知识产权</a:t>
            </a:r>
            <a:endParaRPr lang="zh-CN" altLang="en-US" b="1">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latin typeface="微软雅黑" panose="020B0503020204020204" pitchFamily="34" charset="-122"/>
                <a:ea typeface="微软雅黑" panose="020B0503020204020204" pitchFamily="34" charset="-122"/>
                <a:sym typeface="+mn-ea"/>
              </a:rPr>
              <a:t>专利号：</a:t>
            </a:r>
            <a:r>
              <a:rPr lang="en-US" altLang="zh-CN" b="1">
                <a:latin typeface="微软雅黑" panose="020B0503020204020204" pitchFamily="34" charset="-122"/>
                <a:ea typeface="微软雅黑" panose="020B0503020204020204" pitchFamily="34" charset="-122"/>
                <a:sym typeface="+mn-ea"/>
              </a:rPr>
              <a:t>ZL200610071352.1</a:t>
            </a:r>
            <a:endParaRPr lang="en-US" altLang="zh-CN" b="1">
              <a:latin typeface="微软雅黑" panose="020B0503020204020204" pitchFamily="34" charset="-122"/>
              <a:ea typeface="微软雅黑" panose="020B0503020204020204" pitchFamily="34" charset="-122"/>
              <a:sym typeface="+mn-ea"/>
            </a:endParaRPr>
          </a:p>
        </p:txBody>
      </p:sp>
      <p:pic>
        <p:nvPicPr>
          <p:cNvPr id="48" name="内容占位符 6" descr="谓葆专利证书"/>
          <p:cNvPicPr>
            <a:picLocks noChangeAspect="1"/>
          </p:cNvPicPr>
          <p:nvPr>
            <p:custDataLst>
              <p:tags r:id="rId9"/>
            </p:custDataLst>
          </p:nvPr>
        </p:nvPicPr>
        <p:blipFill>
          <a:blip r:embed="rId10"/>
          <a:srcRect l="3050"/>
          <a:stretch>
            <a:fillRect/>
          </a:stretch>
        </p:blipFill>
        <p:spPr>
          <a:xfrm>
            <a:off x="1679575" y="3915410"/>
            <a:ext cx="2482850" cy="2496820"/>
          </a:xfrm>
          <a:prstGeom prst="rect">
            <a:avLst/>
          </a:prstGeom>
        </p:spPr>
      </p:pic>
      <p:sp>
        <p:nvSpPr>
          <p:cNvPr id="49" name="文本框 48"/>
          <p:cNvSpPr txBox="1"/>
          <p:nvPr/>
        </p:nvSpPr>
        <p:spPr>
          <a:xfrm>
            <a:off x="4620260" y="3235325"/>
            <a:ext cx="5074920" cy="2609215"/>
          </a:xfrm>
          <a:prstGeom prst="rect">
            <a:avLst/>
          </a:prstGeom>
          <a:noFill/>
        </p:spPr>
        <p:txBody>
          <a:bodyPr wrap="square" rtlCol="0" anchor="t">
            <a:spAutoFit/>
          </a:bodyPr>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通过</a:t>
            </a:r>
            <a:r>
              <a:rPr lang="zh-CN" altLang="en-US" b="1">
                <a:solidFill>
                  <a:srgbClr val="FF0000"/>
                </a:solidFill>
                <a:latin typeface="微软雅黑" panose="020B0503020204020204" pitchFamily="34" charset="-122"/>
                <a:ea typeface="微软雅黑" panose="020B0503020204020204" pitchFamily="34" charset="-122"/>
                <a:sym typeface="+mn-ea"/>
              </a:rPr>
              <a:t>优选猴头菌株培养</a:t>
            </a:r>
            <a:r>
              <a:rPr lang="zh-CN" altLang="en-US">
                <a:latin typeface="微软雅黑" panose="020B0503020204020204" pitchFamily="34" charset="-122"/>
                <a:ea typeface="微软雅黑" panose="020B0503020204020204" pitchFamily="34" charset="-122"/>
                <a:sym typeface="+mn-ea"/>
              </a:rPr>
              <a:t>，经过液</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体</a:t>
            </a:r>
            <a:r>
              <a:rPr lang="zh-CN" altLang="en-US" b="1">
                <a:solidFill>
                  <a:srgbClr val="FF0000"/>
                </a:solidFill>
                <a:latin typeface="微软雅黑" panose="020B0503020204020204" pitchFamily="34" charset="-122"/>
                <a:ea typeface="微软雅黑" panose="020B0503020204020204" pitchFamily="34" charset="-122"/>
                <a:sym typeface="+mn-ea"/>
              </a:rPr>
              <a:t>三级深层发酵</a:t>
            </a:r>
            <a:r>
              <a:rPr lang="zh-CN" altLang="en-US">
                <a:latin typeface="微软雅黑" panose="020B0503020204020204" pitchFamily="34" charset="-122"/>
                <a:ea typeface="微软雅黑" panose="020B0503020204020204" pitchFamily="34" charset="-122"/>
                <a:sym typeface="+mn-ea"/>
              </a:rPr>
              <a:t>，再经提取有效</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成分所制成的颗粒制剂，除去了</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大分子杂质，毒副反应也降低了，</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具有高度的纯力和效力，不仅成</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分明确，疗效也更确切，同时保</a:t>
            </a:r>
            <a:endParaRPr lang="zh-CN" altLang="en-US">
              <a:latin typeface="微软雅黑" panose="020B0503020204020204" pitchFamily="34" charset="-122"/>
              <a:ea typeface="微软雅黑" panose="020B0503020204020204" pitchFamily="34" charset="-122"/>
            </a:endParaRPr>
          </a:p>
          <a:p>
            <a:pPr indent="0" algn="l" eaLnBrk="1" hangingPunct="1">
              <a:lnSpc>
                <a:spcPct val="130000"/>
              </a:lnSpc>
              <a:buFont typeface="Arial" panose="020B0604020202020204" pitchFamily="34" charset="0"/>
              <a:buNone/>
            </a:pPr>
            <a:r>
              <a:rPr lang="zh-CN" altLang="en-US">
                <a:latin typeface="微软雅黑" panose="020B0503020204020204" pitchFamily="34" charset="-122"/>
                <a:ea typeface="微软雅黑" panose="020B0503020204020204" pitchFamily="34" charset="-122"/>
                <a:sym typeface="+mn-ea"/>
              </a:rPr>
              <a:t>证了药品生产的质量和安全性。</a:t>
            </a:r>
            <a:endParaRPr lang="zh-CN" altLang="en-US">
              <a:latin typeface="微软雅黑" panose="020B0503020204020204" pitchFamily="34" charset="-122"/>
              <a:ea typeface="微软雅黑" panose="020B0503020204020204" pitchFamily="34" charset="-122"/>
              <a:sym typeface="+mn-ea"/>
            </a:endParaRPr>
          </a:p>
        </p:txBody>
      </p:sp>
      <p:sp>
        <p:nvSpPr>
          <p:cNvPr id="50" name="TextBox 36"/>
          <p:cNvSpPr txBox="1">
            <a:spLocks noChangeArrowheads="1"/>
          </p:cNvSpPr>
          <p:nvPr>
            <p:custDataLst>
              <p:tags r:id="rId11"/>
            </p:custDataLst>
          </p:nvPr>
        </p:nvSpPr>
        <p:spPr bwMode="auto">
          <a:xfrm>
            <a:off x="8115935" y="2823210"/>
            <a:ext cx="3827145" cy="3253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indent="0" algn="l" eaLnBrk="1" hangingPunct="1">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rPr>
              <a:t>                        </a:t>
            </a: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治疗儿童功能性消化不良。</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研究显示, 功能性消化不良 ( FD)可能</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与内脏感觉过敏、消化道运动障碍、</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幽门螺杆菌感染等有关。本品能够</a:t>
            </a:r>
            <a:r>
              <a:rPr lang="zh-CN" altLang="en-US" b="1">
                <a:solidFill>
                  <a:srgbClr val="FF0000"/>
                </a:solidFill>
                <a:latin typeface="微软雅黑" panose="020B0503020204020204" pitchFamily="34" charset="-122"/>
                <a:ea typeface="微软雅黑" panose="020B0503020204020204" pitchFamily="34" charset="-122"/>
              </a:rPr>
              <a:t>增</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强胃肠蠕动，促进胃排空，并且保护</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胃粘膜</a:t>
            </a:r>
            <a:r>
              <a:rPr lang="zh-CN" altLang="en-US">
                <a:latin typeface="微软雅黑" panose="020B0503020204020204" pitchFamily="34" charset="-122"/>
                <a:ea typeface="微软雅黑" panose="020B0503020204020204" pitchFamily="34" charset="-122"/>
              </a:rPr>
              <a:t>，治疗儿童功能性消化不良。</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猴头菌提取物能显著</a:t>
            </a:r>
            <a:r>
              <a:rPr lang="zh-CN" altLang="en-US" b="1">
                <a:solidFill>
                  <a:srgbClr val="FF0000"/>
                </a:solidFill>
                <a:latin typeface="微软雅黑" panose="020B0503020204020204" pitchFamily="34" charset="-122"/>
                <a:ea typeface="微软雅黑" panose="020B0503020204020204" pitchFamily="34" charset="-122"/>
              </a:rPr>
              <a:t>降低老年人非甾</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体抗炎药所致胃黏膜损伤的评分</a:t>
            </a:r>
            <a:r>
              <a:rPr lang="zh-CN" altLang="en-US">
                <a:latin typeface="微软雅黑" panose="020B0503020204020204" pitchFamily="34" charset="-122"/>
                <a:ea typeface="微软雅黑" panose="020B0503020204020204" pitchFamily="34" charset="-122"/>
              </a:rPr>
              <a:t>，保</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护胃黏膜，促进溃疡愈合，并且显著</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a:latin typeface="微软雅黑" panose="020B0503020204020204" pitchFamily="34" charset="-122"/>
                <a:ea typeface="微软雅黑" panose="020B0503020204020204" pitchFamily="34" charset="-122"/>
              </a:rPr>
              <a:t>改善患者的临床症状，</a:t>
            </a:r>
            <a:r>
              <a:rPr lang="zh-CN" altLang="en-US" b="1">
                <a:solidFill>
                  <a:srgbClr val="FF0000"/>
                </a:solidFill>
                <a:latin typeface="微软雅黑" panose="020B0503020204020204" pitchFamily="34" charset="-122"/>
                <a:ea typeface="微软雅黑" panose="020B0503020204020204" pitchFamily="34" charset="-122"/>
              </a:rPr>
              <a:t>长期应用安全</a:t>
            </a:r>
            <a:endParaRPr lang="zh-CN" altLang="en-US" b="1">
              <a:solidFill>
                <a:srgbClr val="FF0000"/>
              </a:solidFill>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r>
              <a:rPr lang="zh-CN" altLang="en-US" b="1">
                <a:solidFill>
                  <a:srgbClr val="FF0000"/>
                </a:solidFill>
                <a:latin typeface="微软雅黑" panose="020B0503020204020204" pitchFamily="34" charset="-122"/>
                <a:ea typeface="微软雅黑" panose="020B0503020204020204" pitchFamily="34" charset="-122"/>
              </a:rPr>
              <a:t>性高</a:t>
            </a:r>
            <a:r>
              <a:rPr lang="zh-CN" altLang="en-US">
                <a:latin typeface="微软雅黑" panose="020B0503020204020204" pitchFamily="34" charset="-122"/>
                <a:ea typeface="微软雅黑" panose="020B0503020204020204" pitchFamily="34" charset="-122"/>
              </a:rPr>
              <a:t>，值得在临床上推广应用。</a:t>
            </a:r>
            <a:endParaRPr lang="zh-CN" altLang="en-US">
              <a:latin typeface="微软雅黑" panose="020B0503020204020204" pitchFamily="34" charset="-122"/>
              <a:ea typeface="微软雅黑" panose="020B0503020204020204" pitchFamily="34" charset="-122"/>
            </a:endParaRPr>
          </a:p>
          <a:p>
            <a:pPr indent="0" algn="l" eaLnBrk="1" hangingPunct="1">
              <a:buFont typeface="Arial" panose="020B0604020202020204" pitchFamily="34" charset="0"/>
              <a:buNone/>
            </a:pPr>
            <a:endParaRPr lang="zh-CN" altLang="en-US"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en-US" altLang="zh-CN" sz="1400">
              <a:latin typeface="微软雅黑" panose="020B0503020204020204" pitchFamily="34" charset="-122"/>
              <a:ea typeface="微软雅黑" panose="020B0503020204020204" pitchFamily="34" charset="-122"/>
            </a:endParaRPr>
          </a:p>
          <a:p>
            <a:pPr algn="l" eaLnBrk="1" hangingPunct="1">
              <a:buFont typeface="Arial" panose="020B0604020202020204" pitchFamily="34" charset="0"/>
              <a:buChar char="•"/>
            </a:pPr>
            <a:endParaRPr lang="zh-CN" altLang="en-US" sz="140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285240" y="344805"/>
            <a:ext cx="3550920" cy="476885"/>
            <a:chOff x="1285461" y="344557"/>
            <a:chExt cx="4635915" cy="477078"/>
          </a:xfrm>
        </p:grpSpPr>
        <p:sp>
          <p:nvSpPr>
            <p:cNvPr id="2" name="圆角矩形 1"/>
            <p:cNvSpPr/>
            <p:nvPr/>
          </p:nvSpPr>
          <p:spPr>
            <a:xfrm>
              <a:off x="1285461" y="344557"/>
              <a:ext cx="4635915" cy="477078"/>
            </a:xfrm>
            <a:prstGeom prst="roundRect">
              <a:avLst>
                <a:gd name="adj" fmla="val 50000"/>
              </a:avLst>
            </a:prstGeom>
            <a:gradFill flip="none" rotWithShape="1">
              <a:gsLst>
                <a:gs pos="0">
                  <a:schemeClr val="accent5">
                    <a:lumMod val="75000"/>
                  </a:schemeClr>
                </a:gs>
                <a:gs pos="50000">
                  <a:schemeClr val="accent5">
                    <a:lumMod val="75000"/>
                  </a:schemeClr>
                </a:gs>
                <a:gs pos="100000">
                  <a:schemeClr val="accent5">
                    <a:lumMod val="75000"/>
                    <a:tint val="23500"/>
                    <a:satMod val="160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2"/>
            <p:cNvSpPr txBox="1"/>
            <p:nvPr/>
          </p:nvSpPr>
          <p:spPr>
            <a:xfrm>
              <a:off x="1715726" y="383308"/>
              <a:ext cx="3326053" cy="398941"/>
            </a:xfrm>
            <a:prstGeom prst="rect">
              <a:avLst/>
            </a:prstGeom>
            <a:noFill/>
          </p:spPr>
          <p:txBody>
            <a:bodyPr wrap="square" rtlCol="0">
              <a:spAutoFit/>
            </a:bodyPr>
            <a:lstStyle/>
            <a:p>
              <a:r>
                <a:rPr lang="en-US" altLang="zh-CN" sz="2000" b="1" dirty="0">
                  <a:solidFill>
                    <a:schemeClr val="bg1"/>
                  </a:solidFill>
                  <a:latin typeface="微软雅黑" panose="020B0503020204020204" pitchFamily="34" charset="-122"/>
                  <a:ea typeface="微软雅黑" panose="020B0503020204020204" pitchFamily="34" charset="-122"/>
                </a:rPr>
                <a:t>05   </a:t>
              </a:r>
              <a:r>
                <a:rPr lang="zh-CN" altLang="en-US" sz="2000" b="1" dirty="0">
                  <a:solidFill>
                    <a:schemeClr val="bg1"/>
                  </a:solidFill>
                  <a:latin typeface="微软雅黑" panose="020B0503020204020204" pitchFamily="34" charset="-122"/>
                  <a:ea typeface="微软雅黑" panose="020B0503020204020204" pitchFamily="34" charset="-122"/>
                </a:rPr>
                <a:t>公平性</a:t>
              </a:r>
              <a:endParaRPr lang="zh-CN" altLang="en-US" sz="2000" b="1" dirty="0">
                <a:solidFill>
                  <a:schemeClr val="bg1"/>
                </a:solidFill>
                <a:latin typeface="微软雅黑" panose="020B0503020204020204" pitchFamily="34" charset="-122"/>
                <a:ea typeface="微软雅黑" panose="020B0503020204020204" pitchFamily="34" charset="-122"/>
              </a:endParaRPr>
            </a:p>
          </p:txBody>
        </p:sp>
      </p:grpSp>
      <p:sp>
        <p:nvSpPr>
          <p:cNvPr id="37" name="文本框 36"/>
          <p:cNvSpPr txBox="1"/>
          <p:nvPr/>
        </p:nvSpPr>
        <p:spPr>
          <a:xfrm>
            <a:off x="12753474" y="7026442"/>
            <a:ext cx="242374" cy="369332"/>
          </a:xfrm>
          <a:prstGeom prst="rect">
            <a:avLst/>
          </a:prstGeom>
          <a:noFill/>
        </p:spPr>
        <p:txBody>
          <a:bodyPr wrap="none" rtlCol="0">
            <a:spAutoFit/>
          </a:bodyPr>
          <a:lstStyle/>
          <a:p>
            <a:r>
              <a:rPr lang="en-US" altLang="zh-CN" dirty="0">
                <a:solidFill>
                  <a:srgbClr val="FFFFFF"/>
                </a:solidFill>
              </a:rPr>
              <a:t>.</a:t>
            </a:r>
            <a:endParaRPr lang="zh-CN" altLang="en-US" dirty="0">
              <a:solidFill>
                <a:srgbClr val="FFFFFF"/>
              </a:solidFill>
            </a:endParaRPr>
          </a:p>
        </p:txBody>
      </p:sp>
      <p:sp>
        <p:nvSpPr>
          <p:cNvPr id="10" name="矩形: 圆角 2"/>
          <p:cNvSpPr/>
          <p:nvPr>
            <p:custDataLst>
              <p:tags r:id="rId1"/>
            </p:custDataLst>
          </p:nvPr>
        </p:nvSpPr>
        <p:spPr>
          <a:xfrm>
            <a:off x="6182360" y="1249045"/>
            <a:ext cx="5429250" cy="2374265"/>
          </a:xfrm>
          <a:prstGeom prst="roundRect">
            <a:avLst>
              <a:gd name="adj" fmla="val 14162"/>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algn="ctr"/>
            <a:endParaRPr lang="zh-CN" altLang="en-US"/>
          </a:p>
          <a:p>
            <a:pPr algn="ctr"/>
            <a:endParaRPr lang="zh-CN" altLang="en-US"/>
          </a:p>
          <a:p>
            <a:pPr algn="ctr"/>
            <a:endParaRPr lang="zh-CN" altLang="en-US"/>
          </a:p>
          <a:p>
            <a:pPr algn="l"/>
            <a:r>
              <a:rPr lang="zh-CN" altLang="en-US"/>
              <a:t> </a:t>
            </a:r>
            <a:r>
              <a:rPr lang="en-US" altLang="zh-CN"/>
              <a:t>         </a:t>
            </a:r>
            <a:r>
              <a:rPr lang="zh-CN" altLang="en-US">
                <a:latin typeface="微软雅黑" panose="020B0503020204020204" pitchFamily="34" charset="-122"/>
                <a:ea typeface="微软雅黑" panose="020B0503020204020204" pitchFamily="34" charset="-122"/>
              </a:rPr>
              <a:t>猴头菌提取物颗粒符合参保人员用药需求，费用较低适合全民家庭使用，全覆盖、多层次、可持续，有利于形成比较完善的社会保障体系。且药品费用水平与基本医疗保险基金和参保人承受能力能达到相适应。</a:t>
            </a:r>
            <a:endParaRPr lang="zh-CN" altLang="en-US">
              <a:latin typeface="微软雅黑" panose="020B0503020204020204" pitchFamily="34" charset="-122"/>
              <a:ea typeface="微软雅黑" panose="020B0503020204020204" pitchFamily="34" charset="-122"/>
            </a:endParaRPr>
          </a:p>
        </p:txBody>
      </p:sp>
      <p:sp>
        <p:nvSpPr>
          <p:cNvPr id="11" name="椭圆 10"/>
          <p:cNvSpPr/>
          <p:nvPr>
            <p:custDataLst>
              <p:tags r:id="rId2"/>
            </p:custDataLst>
          </p:nvPr>
        </p:nvSpPr>
        <p:spPr>
          <a:xfrm>
            <a:off x="6468374" y="1542503"/>
            <a:ext cx="564569"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chorCtr="0">
            <a:noAutofit/>
          </a:bodyPr>
          <a:p>
            <a:pPr algn="ctr">
              <a:spcBef>
                <a:spcPct val="0"/>
              </a:spcBef>
              <a:spcAft>
                <a:spcPct val="0"/>
              </a:spcAft>
            </a:pPr>
            <a:r>
              <a:rPr lang="en-US" altLang="zh-CN" sz="2000" b="1">
                <a:solidFill>
                  <a:schemeClr val="lt1">
                    <a:lumMod val="100000"/>
                  </a:schemeClr>
                </a:solidFill>
                <a:latin typeface="+mn-ea"/>
                <a:cs typeface="+mn-ea"/>
              </a:rPr>
              <a:t>02</a:t>
            </a:r>
            <a:endParaRPr lang="zh-CN" altLang="en-US" sz="2000" b="1">
              <a:solidFill>
                <a:schemeClr val="lt1">
                  <a:lumMod val="100000"/>
                </a:schemeClr>
              </a:solidFill>
              <a:latin typeface="+mn-ea"/>
              <a:cs typeface="+mn-ea"/>
            </a:endParaRPr>
          </a:p>
        </p:txBody>
      </p:sp>
      <p:sp>
        <p:nvSpPr>
          <p:cNvPr id="13" name="矩形 12"/>
          <p:cNvSpPr/>
          <p:nvPr>
            <p:custDataLst>
              <p:tags r:id="rId3"/>
            </p:custDataLst>
          </p:nvPr>
        </p:nvSpPr>
        <p:spPr>
          <a:xfrm>
            <a:off x="7370600" y="1436281"/>
            <a:ext cx="3869152" cy="479992"/>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符合</a:t>
            </a:r>
            <a:r>
              <a:rPr lang="en-US" altLang="zh-CN"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保基本</a:t>
            </a:r>
            <a:r>
              <a:rPr lang="en-US" altLang="zh-CN"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a:t>
            </a: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rPr>
              <a:t>原则</a:t>
            </a:r>
            <a:endPar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微软雅黑" panose="020B0503020204020204" pitchFamily="34" charset="-122"/>
            </a:endParaRPr>
          </a:p>
        </p:txBody>
      </p:sp>
      <p:sp>
        <p:nvSpPr>
          <p:cNvPr id="20" name="矩形: 圆角 13"/>
          <p:cNvSpPr/>
          <p:nvPr>
            <p:custDataLst>
              <p:tags r:id="rId4"/>
            </p:custDataLst>
          </p:nvPr>
        </p:nvSpPr>
        <p:spPr>
          <a:xfrm>
            <a:off x="6182360" y="3904615"/>
            <a:ext cx="5429250" cy="2341880"/>
          </a:xfrm>
          <a:prstGeom prst="roundRect">
            <a:avLst>
              <a:gd name="adj" fmla="val 12731"/>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algn="ctr"/>
            <a:endParaRPr lang="zh-CN" altLang="en-US"/>
          </a:p>
        </p:txBody>
      </p:sp>
      <p:sp>
        <p:nvSpPr>
          <p:cNvPr id="21" name="椭圆 20"/>
          <p:cNvSpPr/>
          <p:nvPr>
            <p:custDataLst>
              <p:tags r:id="rId5"/>
            </p:custDataLst>
          </p:nvPr>
        </p:nvSpPr>
        <p:spPr>
          <a:xfrm>
            <a:off x="6468374" y="4198063"/>
            <a:ext cx="564569"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p>
            <a:pPr algn="ctr">
              <a:spcBef>
                <a:spcPct val="0"/>
              </a:spcBef>
              <a:spcAft>
                <a:spcPct val="0"/>
              </a:spcAft>
            </a:pPr>
            <a:r>
              <a:rPr lang="en-US" altLang="zh-CN" sz="2000" b="1">
                <a:solidFill>
                  <a:schemeClr val="lt1">
                    <a:lumMod val="100000"/>
                  </a:schemeClr>
                </a:solidFill>
                <a:latin typeface="+mn-ea"/>
                <a:cs typeface="+mn-ea"/>
              </a:rPr>
              <a:t>04</a:t>
            </a:r>
            <a:endParaRPr lang="zh-CN" altLang="en-US" sz="2000" b="1">
              <a:solidFill>
                <a:schemeClr val="lt1">
                  <a:lumMod val="100000"/>
                </a:schemeClr>
              </a:solidFill>
              <a:latin typeface="+mn-ea"/>
              <a:cs typeface="+mn-ea"/>
            </a:endParaRPr>
          </a:p>
        </p:txBody>
      </p:sp>
      <p:sp>
        <p:nvSpPr>
          <p:cNvPr id="23" name="矩形 22"/>
          <p:cNvSpPr/>
          <p:nvPr>
            <p:custDataLst>
              <p:tags r:id="rId6"/>
            </p:custDataLst>
          </p:nvPr>
        </p:nvSpPr>
        <p:spPr>
          <a:xfrm>
            <a:off x="7370600" y="4091840"/>
            <a:ext cx="3869152" cy="479992"/>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rPr>
              <a:t>临床管理难度</a:t>
            </a:r>
            <a:endPar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endParaRPr>
          </a:p>
        </p:txBody>
      </p:sp>
      <p:sp>
        <p:nvSpPr>
          <p:cNvPr id="26" name="矩形: 圆角 25"/>
          <p:cNvSpPr/>
          <p:nvPr>
            <p:custDataLst>
              <p:tags r:id="rId7"/>
            </p:custDataLst>
          </p:nvPr>
        </p:nvSpPr>
        <p:spPr>
          <a:xfrm>
            <a:off x="317500" y="1249045"/>
            <a:ext cx="5429250" cy="2374265"/>
          </a:xfrm>
          <a:prstGeom prst="roundRect">
            <a:avLst>
              <a:gd name="adj" fmla="val 13447"/>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indent="0" algn="l" eaLnBrk="1" fontAlgn="auto" hangingPunct="1">
              <a:lnSpc>
                <a:spcPct val="130000"/>
              </a:lnSpc>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eaLnBrk="1" fontAlgn="auto" hangingPunct="1">
              <a:lnSpc>
                <a:spcPct val="130000"/>
              </a:lnSpc>
              <a:buFont typeface="Arial" panose="020B0604020202020204" pitchFamily="34" charset="0"/>
              <a:buNone/>
            </a:pPr>
            <a:r>
              <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rPr>
              <a:t>               </a:t>
            </a:r>
            <a:endParaRPr lang="en-US" altLang="zh-CN" sz="14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eaLnBrk="1" fontAlgn="auto" hangingPunct="1">
              <a:lnSpc>
                <a:spcPct val="130000"/>
              </a:lnSpc>
              <a:buFont typeface="Arial" panose="020B0604020202020204" pitchFamily="34" charset="0"/>
              <a:buNone/>
            </a:pPr>
            <a:endPar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endParaRPr>
          </a:p>
          <a:p>
            <a:pPr indent="0" algn="l" eaLnBrk="1" fontAlgn="auto" hangingPunct="1">
              <a:lnSpc>
                <a:spcPct val="130000"/>
              </a:lnSpc>
              <a:buFont typeface="Arial" panose="020B0604020202020204" pitchFamily="34" charset="0"/>
              <a:buNone/>
            </a:pPr>
            <a:r>
              <a:rPr lang="zh-CN" altLang="en-US"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sz="1600">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慢性胃炎、消化性溃疡等消化系统疾病是临床上的常见病、多发病，发病率占消化内科</a:t>
            </a:r>
            <a:r>
              <a:rPr lang="en-US" altLang="zh-CN">
                <a:latin typeface="微软雅黑" panose="020B0503020204020204" pitchFamily="34" charset="-122"/>
                <a:ea typeface="微软雅黑" panose="020B0503020204020204" pitchFamily="34" charset="-122"/>
                <a:cs typeface="微软雅黑" panose="020B0503020204020204" pitchFamily="34" charset="-122"/>
                <a:sym typeface="+mn-ea"/>
              </a:rPr>
              <a:t>40%-60%</a:t>
            </a:r>
            <a:r>
              <a:rPr lang="zh-CN" altLang="en-US">
                <a:latin typeface="微软雅黑" panose="020B0503020204020204" pitchFamily="34" charset="-122"/>
                <a:ea typeface="微软雅黑" panose="020B0503020204020204" pitchFamily="34" charset="-122"/>
                <a:cs typeface="微软雅黑" panose="020B0503020204020204" pitchFamily="34" charset="-122"/>
                <a:sym typeface="+mn-ea"/>
              </a:rPr>
              <a:t>，患者群体广泛。因此，将猴头菌提取物颗粒纳入医保目录可以满足大量患者的用药需求。</a:t>
            </a:r>
            <a:endParaRPr lang="zh-CN" altLang="en-US"/>
          </a:p>
        </p:txBody>
      </p:sp>
      <p:sp>
        <p:nvSpPr>
          <p:cNvPr id="24" name="椭圆 23"/>
          <p:cNvSpPr/>
          <p:nvPr>
            <p:custDataLst>
              <p:tags r:id="rId8"/>
            </p:custDataLst>
          </p:nvPr>
        </p:nvSpPr>
        <p:spPr>
          <a:xfrm>
            <a:off x="602906" y="1542503"/>
            <a:ext cx="564568"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wrap="none" lIns="0" tIns="0" rIns="0" bIns="0" anchor="ctr" anchorCtr="0">
            <a:noAutofit/>
          </a:bodyPr>
          <a:p>
            <a:pPr algn="ctr">
              <a:spcBef>
                <a:spcPct val="0"/>
              </a:spcBef>
              <a:spcAft>
                <a:spcPct val="0"/>
              </a:spcAft>
            </a:pPr>
            <a:r>
              <a:rPr lang="en-US" altLang="zh-CN" sz="2000" b="1">
                <a:solidFill>
                  <a:schemeClr val="lt1">
                    <a:lumMod val="100000"/>
                  </a:schemeClr>
                </a:solidFill>
                <a:latin typeface="+mn-ea"/>
                <a:cs typeface="+mn-ea"/>
              </a:rPr>
              <a:t>01</a:t>
            </a:r>
            <a:endParaRPr lang="zh-CN" altLang="en-US" sz="2000" b="1">
              <a:solidFill>
                <a:schemeClr val="lt1">
                  <a:lumMod val="100000"/>
                </a:schemeClr>
              </a:solidFill>
              <a:latin typeface="+mn-ea"/>
              <a:cs typeface="+mn-ea"/>
            </a:endParaRPr>
          </a:p>
        </p:txBody>
      </p:sp>
      <p:sp>
        <p:nvSpPr>
          <p:cNvPr id="27" name="矩形 26"/>
          <p:cNvSpPr/>
          <p:nvPr>
            <p:custDataLst>
              <p:tags r:id="rId9"/>
            </p:custDataLst>
          </p:nvPr>
        </p:nvSpPr>
        <p:spPr>
          <a:xfrm>
            <a:off x="1505132" y="1436281"/>
            <a:ext cx="3859856" cy="479992"/>
          </a:xfrm>
          <a:prstGeom prst="rect">
            <a:avLst/>
          </a:prstGeom>
          <a:noFill/>
        </p:spPr>
        <p:txBody>
          <a:bodyPr wrap="square" lIns="0" tIns="0" rIns="0" bIns="0" rtlCol="0" anchor="b" anchorCtr="0">
            <a:noAutofit/>
          </a:bodyPr>
          <a:p>
            <a:pPr>
              <a:spcBef>
                <a:spcPct val="0"/>
              </a:spcBef>
              <a:spcAft>
                <a:spcPct val="0"/>
              </a:spcAft>
            </a:pPr>
            <a:r>
              <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rPr>
              <a:t>所治疗疾病对公共健康影响</a:t>
            </a:r>
            <a:endParaRPr lang="zh-CN" altLang="en-US" sz="2000" b="1" dirty="0">
              <a:solidFill>
                <a:schemeClr val="dk1">
                  <a:lumMod val="100000"/>
                </a:schemeClr>
              </a:solidFill>
              <a:latin typeface="微软雅黑" panose="020B0503020204020204" pitchFamily="34" charset="-122"/>
              <a:ea typeface="微软雅黑" panose="020B0503020204020204" pitchFamily="34" charset="-122"/>
              <a:cs typeface="+mn-ea"/>
            </a:endParaRPr>
          </a:p>
        </p:txBody>
      </p:sp>
      <p:sp>
        <p:nvSpPr>
          <p:cNvPr id="31" name="矩形: 圆角 30"/>
          <p:cNvSpPr/>
          <p:nvPr>
            <p:custDataLst>
              <p:tags r:id="rId10"/>
            </p:custDataLst>
          </p:nvPr>
        </p:nvSpPr>
        <p:spPr>
          <a:xfrm>
            <a:off x="317500" y="3904615"/>
            <a:ext cx="5429250" cy="2342515"/>
          </a:xfrm>
          <a:prstGeom prst="roundRect">
            <a:avLst>
              <a:gd name="adj" fmla="val 13089"/>
            </a:avLst>
          </a:prstGeom>
          <a:solidFill>
            <a:srgbClr val="FFFFFF"/>
          </a:solidFill>
          <a:ln w="3175" cap="flat" cmpd="sng" algn="ctr">
            <a:solidFill>
              <a:schemeClr val="accent1">
                <a:lumMod val="100000"/>
                <a:alpha val="20000"/>
              </a:schemeClr>
            </a:solidFill>
            <a:prstDash val="solid"/>
            <a:round/>
            <a:headEnd type="none" w="med" len="med"/>
            <a:tailEnd type="none" w="med" len="med"/>
          </a:ln>
          <a:effectLst>
            <a:outerShdw blurRad="508000" dist="50800" dir="5400000" algn="ctr" rotWithShape="0">
              <a:schemeClr val="accent1">
                <a:alpha val="20000"/>
              </a:schemeClr>
            </a:outerShdw>
          </a:effectLst>
        </p:spPr>
        <p:txBody>
          <a:bodyPr lIns="0" rIns="0" rtlCol="0" anchor="ctr">
            <a:noAutofit/>
          </a:bodyPr>
          <a:p>
            <a:pPr algn="ctr"/>
            <a:endParaRPr lang="zh-CN" altLang="en-US"/>
          </a:p>
        </p:txBody>
      </p:sp>
      <p:sp>
        <p:nvSpPr>
          <p:cNvPr id="28" name="椭圆 27"/>
          <p:cNvSpPr/>
          <p:nvPr>
            <p:custDataLst>
              <p:tags r:id="rId11"/>
            </p:custDataLst>
          </p:nvPr>
        </p:nvSpPr>
        <p:spPr>
          <a:xfrm>
            <a:off x="602906" y="4198063"/>
            <a:ext cx="564568" cy="564568"/>
          </a:xfrm>
          <a:prstGeom prst="ellipse">
            <a:avLst/>
          </a:prstGeom>
          <a:gradFill>
            <a:gsLst>
              <a:gs pos="0">
                <a:schemeClr val="accent1"/>
              </a:gs>
              <a:gs pos="100000">
                <a:schemeClr val="accent1">
                  <a:lumMod val="75000"/>
                </a:schemeClr>
              </a:gs>
            </a:gsLst>
            <a:lin ang="7686814" scaled="0"/>
          </a:gradFill>
          <a:ln w="25400">
            <a:noFill/>
          </a:ln>
          <a:effectLst>
            <a:outerShdw blurRad="254000" dist="76200" dir="5399998" algn="ctr" rotWithShape="0">
              <a:schemeClr val="accent1">
                <a:alpha val="25000"/>
              </a:schemeClr>
            </a:outerShdw>
          </a:effectLst>
        </p:spPr>
        <p:style>
          <a:lnRef idx="2">
            <a:schemeClr val="accent1">
              <a:lumMod val="75000"/>
            </a:schemeClr>
          </a:lnRef>
          <a:fillRef idx="1">
            <a:schemeClr val="accent1"/>
          </a:fillRef>
          <a:effectRef idx="0">
            <a:srgbClr val="FFFFFF"/>
          </a:effectRef>
          <a:fontRef idx="minor">
            <a:schemeClr val="lt1"/>
          </a:fontRef>
        </p:style>
        <p:txBody>
          <a:bodyPr vertOverflow="overflow" horzOverflow="overflow" vert="horz" wrap="none" lIns="0" tIns="0" rIns="0" bIns="0" numCol="1" spcCol="0" rtlCol="0" fromWordArt="0" anchor="ctr" anchorCtr="0" forceAA="0" compatLnSpc="1">
            <a:noAutofit/>
          </a:bodyPr>
          <a:p>
            <a:pPr algn="ctr">
              <a:spcBef>
                <a:spcPct val="0"/>
              </a:spcBef>
              <a:spcAft>
                <a:spcPct val="0"/>
              </a:spcAft>
            </a:pPr>
            <a:r>
              <a:rPr lang="en-US" altLang="zh-CN" sz="2000" b="1">
                <a:solidFill>
                  <a:schemeClr val="lt1">
                    <a:lumMod val="100000"/>
                  </a:schemeClr>
                </a:solidFill>
                <a:latin typeface="+mn-ea"/>
                <a:cs typeface="+mn-ea"/>
              </a:rPr>
              <a:t>03</a:t>
            </a:r>
            <a:endParaRPr lang="zh-CN" altLang="en-US" sz="2000" b="1">
              <a:solidFill>
                <a:schemeClr val="lt1">
                  <a:lumMod val="100000"/>
                </a:schemeClr>
              </a:solidFill>
              <a:latin typeface="+mn-ea"/>
              <a:cs typeface="+mn-ea"/>
            </a:endParaRPr>
          </a:p>
        </p:txBody>
      </p:sp>
      <p:sp>
        <p:nvSpPr>
          <p:cNvPr id="30" name="矩形 29"/>
          <p:cNvSpPr/>
          <p:nvPr>
            <p:custDataLst>
              <p:tags r:id="rId12"/>
            </p:custDataLst>
          </p:nvPr>
        </p:nvSpPr>
        <p:spPr>
          <a:xfrm>
            <a:off x="1505132" y="4091840"/>
            <a:ext cx="3859856" cy="479992"/>
          </a:xfrm>
          <a:prstGeom prst="rect">
            <a:avLst/>
          </a:prstGeom>
          <a:noFill/>
        </p:spPr>
        <p:txBody>
          <a:bodyPr wrap="square" lIns="0" tIns="0" rIns="0" bIns="0" rtlCol="0" anchor="b" anchorCtr="0">
            <a:noAutofit/>
          </a:bodyPr>
          <a:p>
            <a:pPr>
              <a:spcBef>
                <a:spcPct val="0"/>
              </a:spcBef>
              <a:spcAft>
                <a:spcPct val="0"/>
              </a:spcAft>
            </a:pPr>
            <a:r>
              <a:rPr lang="zh-CN" altLang="en-US" sz="2000" b="1">
                <a:solidFill>
                  <a:schemeClr val="dk1">
                    <a:lumMod val="100000"/>
                  </a:schemeClr>
                </a:solidFill>
                <a:latin typeface="微软雅黑" panose="020B0503020204020204" pitchFamily="34" charset="-122"/>
                <a:ea typeface="微软雅黑" panose="020B0503020204020204" pitchFamily="34" charset="-122"/>
                <a:cs typeface="+mn-ea"/>
              </a:rPr>
              <a:t>弥补目录短板</a:t>
            </a:r>
            <a:endParaRPr lang="zh-CN" altLang="en-US" sz="2000" b="1">
              <a:solidFill>
                <a:schemeClr val="dk1">
                  <a:lumMod val="100000"/>
                </a:schemeClr>
              </a:solidFill>
              <a:latin typeface="微软雅黑" panose="020B0503020204020204" pitchFamily="34" charset="-122"/>
              <a:ea typeface="微软雅黑" panose="020B0503020204020204" pitchFamily="34" charset="-122"/>
              <a:cs typeface="+mn-ea"/>
            </a:endParaRPr>
          </a:p>
        </p:txBody>
      </p:sp>
      <p:sp>
        <p:nvSpPr>
          <p:cNvPr id="32" name="文本框 31"/>
          <p:cNvSpPr txBox="1"/>
          <p:nvPr/>
        </p:nvSpPr>
        <p:spPr>
          <a:xfrm>
            <a:off x="601980" y="4789805"/>
            <a:ext cx="5062220" cy="645160"/>
          </a:xfrm>
          <a:prstGeom prst="rect">
            <a:avLst/>
          </a:prstGeom>
          <a:noFill/>
        </p:spPr>
        <p:txBody>
          <a:bodyPr wrap="square" rtlCol="0" anchor="t">
            <a:spAutoFit/>
          </a:bodyPr>
          <a:p>
            <a:r>
              <a:rPr lang="en-US" altLang="zh-CN">
                <a:latin typeface="微软雅黑" panose="020B0503020204020204" pitchFamily="34" charset="-122"/>
                <a:ea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sym typeface="+mn-ea"/>
              </a:rPr>
              <a:t>填补了目录内无菌类药物的空白，弥补了胃粘膜营养及修复的短板</a:t>
            </a:r>
            <a:r>
              <a:rPr lang="zh-CN" altLang="en-US" b="1">
                <a:latin typeface="微软雅黑" panose="020B0503020204020204" pitchFamily="34" charset="-122"/>
                <a:ea typeface="微软雅黑" panose="020B0503020204020204" pitchFamily="34" charset="-122"/>
                <a:sym typeface="+mn-ea"/>
              </a:rPr>
              <a:t>。</a:t>
            </a:r>
            <a:endParaRPr lang="zh-CN" altLang="en-US" b="1">
              <a:latin typeface="微软雅黑" panose="020B0503020204020204" pitchFamily="34" charset="-122"/>
              <a:ea typeface="微软雅黑" panose="020B0503020204020204" pitchFamily="34" charset="-122"/>
              <a:sym typeface="+mn-ea"/>
            </a:endParaRPr>
          </a:p>
        </p:txBody>
      </p:sp>
      <p:sp>
        <p:nvSpPr>
          <p:cNvPr id="33" name="文本框 32"/>
          <p:cNvSpPr txBox="1"/>
          <p:nvPr/>
        </p:nvSpPr>
        <p:spPr>
          <a:xfrm>
            <a:off x="6373495" y="4739640"/>
            <a:ext cx="5156835" cy="1170305"/>
          </a:xfrm>
          <a:prstGeom prst="rect">
            <a:avLst/>
          </a:prstGeom>
          <a:noFill/>
        </p:spPr>
        <p:txBody>
          <a:bodyPr wrap="square" rtlCol="0" anchor="t">
            <a:spAutoFit/>
          </a:bodyPr>
          <a:p>
            <a:pPr indent="0" algn="l" eaLnBrk="1" hangingPunct="1">
              <a:lnSpc>
                <a:spcPct val="130000"/>
              </a:lnSpc>
              <a:buFont typeface="Arial" panose="020B0604020202020204" pitchFamily="34" charset="0"/>
              <a:buNone/>
            </a:pPr>
            <a:r>
              <a:rPr lang="en-US" altLang="zh-CN">
                <a:latin typeface="微软雅黑" panose="020B0503020204020204" pitchFamily="34" charset="-122"/>
                <a:ea typeface="微软雅黑" panose="020B0503020204020204" pitchFamily="34" charset="-122"/>
                <a:sym typeface="+mn-ea"/>
              </a:rPr>
              <a:t>       </a:t>
            </a:r>
            <a:r>
              <a:rPr lang="zh-CN" altLang="en-US">
                <a:latin typeface="微软雅黑" panose="020B0503020204020204" pitchFamily="34" charset="-122"/>
                <a:ea typeface="微软雅黑" panose="020B0503020204020204" pitchFamily="34" charset="-122"/>
                <a:sym typeface="+mn-ea"/>
              </a:rPr>
              <a:t>患者服药依从性高，临床便于便利，全国多省均有挂网，医院终端及药店覆盖率高，为患者提供便利。</a:t>
            </a:r>
            <a:endParaRPr lang="zh-CN" altLang="en-US">
              <a:latin typeface="微软雅黑" panose="020B0503020204020204" pitchFamily="34" charset="-122"/>
              <a:ea typeface="微软雅黑" panose="020B0503020204020204" pitchFamily="34" charset="-122"/>
              <a:sym typeface="+mn-ea"/>
            </a:endParaRPr>
          </a:p>
        </p:txBody>
      </p:sp>
    </p:spTree>
  </p:cSld>
  <p:clrMapOvr>
    <a:masterClrMapping/>
  </p:clrMapOvr>
  <mc:AlternateContent xmlns:mc="http://schemas.openxmlformats.org/markup-compatibility/2006">
    <mc:Choice xmlns:p14="http://schemas.microsoft.com/office/powerpoint/2010/main" Requires="p14">
      <p:transition spd="slow" p14:dur="1000"/>
    </mc:Choice>
    <mc:Fallback>
      <p:transition spd="slow"/>
    </mc:Fallback>
  </mc:AlternateContent>
  <p:timing>
    <p:tnLst>
      <p:par>
        <p:cTn id="1" dur="indefinite" restart="never" nodeType="tmRoot"/>
      </p:par>
    </p:tnLst>
    <p:bldLst>
      <p:bldP spid="37" grpId="0"/>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DIAGRAM_VIRTUALLY_FRAME" val="{&quot;height&quot;:195.55,&quot;left&quot;:343.7,&quot;top&quot;:263.2,&quot;width&quot;:597.3}"/>
</p:tagLst>
</file>

<file path=ppt/tags/tag11.xml><?xml version="1.0" encoding="utf-8"?>
<p:tagLst xmlns:p="http://schemas.openxmlformats.org/presentationml/2006/main">
  <p:tag name="KSO_WM_DIAGRAM_VIRTUALLY_FRAME" val="{&quot;height&quot;:195.55,&quot;left&quot;:343.7,&quot;top&quot;:263.2,&quot;width&quot;:597.3}"/>
</p:tagLst>
</file>

<file path=ppt/tags/tag12.xml><?xml version="1.0" encoding="utf-8"?>
<p:tagLst xmlns:p="http://schemas.openxmlformats.org/presentationml/2006/main">
  <p:tag name="KSO_WM_DIAGRAM_VIRTUALLY_FRAME" val="{&quot;height&quot;:195.55,&quot;left&quot;:343.7,&quot;top&quot;:263.2,&quot;width&quot;:597.3}"/>
</p:tagLst>
</file>

<file path=ppt/tags/tag13.xml><?xml version="1.0" encoding="utf-8"?>
<p:tagLst xmlns:p="http://schemas.openxmlformats.org/presentationml/2006/main">
  <p:tag name="KSO_WM_BEAUTIFY_FLAG" val=""/>
  <p:tag name="KSO_WM_DIAGRAM_VIRTUALLY_FRAME" val="{&quot;height&quot;:195.55,&quot;left&quot;:343.7,&quot;top&quot;:263.2,&quot;width&quot;:597.3}"/>
</p:tagLst>
</file>

<file path=ppt/tags/tag14.xml><?xml version="1.0" encoding="utf-8"?>
<p:tagLst xmlns:p="http://schemas.openxmlformats.org/presentationml/2006/main">
  <p:tag name="KSO_WM_BEAUTIFY_FLAG" val=""/>
  <p:tag name="KSO_WM_DIAGRAM_VIRTUALLY_FRAME" val="{&quot;height&quot;:195.55,&quot;left&quot;:343.7,&quot;top&quot;:263.2,&quot;width&quot;:597.3}"/>
</p:tagLst>
</file>

<file path=ppt/tags/tag15.xml><?xml version="1.0" encoding="utf-8"?>
<p:tagLst xmlns:p="http://schemas.openxmlformats.org/presentationml/2006/main">
  <p:tag name="KSO_WM_DIAGRAM_VIRTUALLY_FRAME" val="{&quot;height&quot;:195.55,&quot;left&quot;:343.7,&quot;top&quot;:263.2,&quot;width&quot;:597.3}"/>
</p:tagLst>
</file>

<file path=ppt/tags/tag16.xml><?xml version="1.0" encoding="utf-8"?>
<p:tagLst xmlns:p="http://schemas.openxmlformats.org/presentationml/2006/main">
  <p:tag name="KSO_WM_BEAUTIFY_FLAG" val=""/>
  <p:tag name="KSO_WM_DIAGRAM_VIRTUALLY_FRAME" val="{&quot;height&quot;:195.55,&quot;left&quot;:343.7,&quot;top&quot;:263.2,&quot;width&quot;:597.3}"/>
</p:tagLst>
</file>

<file path=ppt/tags/tag17.xml><?xml version="1.0" encoding="utf-8"?>
<p:tagLst xmlns:p="http://schemas.openxmlformats.org/presentationml/2006/main">
  <p:tag name="KSO_WM_BEAUTIFY_FLAG" val=""/>
  <p:tag name="KSO_WM_DIAGRAM_VIRTUALLY_FRAME" val="{&quot;height&quot;:195.55,&quot;left&quot;:343.7,&quot;top&quot;:263.2,&quot;width&quot;:597.3}"/>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05828_2*l_h_i*1_1_1"/>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19.xml><?xml version="1.0" encoding="utf-8"?>
<p:tagLst xmlns:p="http://schemas.openxmlformats.org/presentationml/2006/main">
  <p:tag name="KSO_WM_UNIT_SUBTYPE" val="a"/>
  <p:tag name="KSO_WM_UNIT_NOCLEAR" val="0"/>
  <p:tag name="KSO_WM_UNIT_VALUE" val="117"/>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05828_2*l_h_f*1_1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1"/>
  <p:tag name="KSO_WM_DIAGRAM_VIRTUALLY_FRAME" val="{&quot;height&quot;:271.2,&quot;left&quot;:58.12503937007874,&quot;top&quot;:202.76929133858266,&quot;width&quot;:839.249921259842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1_3"/>
  <p:tag name="KSO_WM_UNIT_ID" val="diagram20205828_2*l_h_i*1_1_3"/>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5"/>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05828_2*l_h_i*1_2_1"/>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2.xml><?xml version="1.0" encoding="utf-8"?>
<p:tagLst xmlns:p="http://schemas.openxmlformats.org/presentationml/2006/main">
  <p:tag name="KSO_WM_UNIT_SUBTYPE" val="a"/>
  <p:tag name="KSO_WM_UNIT_NOCLEAR" val="0"/>
  <p:tag name="KSO_WM_UNIT_VALUE" val="117"/>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05828_2*l_h_f*1_2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1"/>
  <p:tag name="KSO_WM_DIAGRAM_VIRTUALLY_FRAME" val="{&quot;height&quot;:271.2,&quot;left&quot;:58.12503937007874,&quot;top&quot;:202.76929133858266,&quot;width&quot;:839.2499212598425}"/>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2_3"/>
  <p:tag name="KSO_WM_UNIT_ID" val="diagram20205828_2*l_h_i*1_2_3"/>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6"/>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1"/>
  <p:tag name="KSO_WM_UNIT_ID" val="diagram20205828_2*l_h_i*1_3_1"/>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5.xml><?xml version="1.0" encoding="utf-8"?>
<p:tagLst xmlns:p="http://schemas.openxmlformats.org/presentationml/2006/main">
  <p:tag name="KSO_WM_UNIT_SUBTYPE" val="a"/>
  <p:tag name="KSO_WM_UNIT_NOCLEAR" val="0"/>
  <p:tag name="KSO_WM_UNIT_VALUE" val="117"/>
  <p:tag name="KSO_WM_UNIT_HIGHLIGHT" val="0"/>
  <p:tag name="KSO_WM_UNIT_COMPATIBLE" val="0"/>
  <p:tag name="KSO_WM_UNIT_DIAGRAM_ISNUMVISUAL" val="0"/>
  <p:tag name="KSO_WM_UNIT_DIAGRAM_ISREFERUNIT" val="0"/>
  <p:tag name="KSO_WM_DIAGRAM_GROUP_CODE" val="l1-1"/>
  <p:tag name="KSO_WM_UNIT_TYPE" val="l_h_f"/>
  <p:tag name="KSO_WM_UNIT_INDEX" val="1_3_1"/>
  <p:tag name="KSO_WM_UNIT_ID" val="diagram20205828_2*l_h_f*1_3_1"/>
  <p:tag name="KSO_WM_TEMPLATE_CATEGORY" val="diagram"/>
  <p:tag name="KSO_WM_TEMPLATE_INDEX" val="20205828"/>
  <p:tag name="KSO_WM_UNIT_LAYERLEVEL" val="1_1_1"/>
  <p:tag name="KSO_WM_TAG_VERSION" val="1.0"/>
  <p:tag name="KSO_WM_BEAUTIFY_FLAG" val="#wm#"/>
  <p:tag name="KSO_WM_UNIT_PRESET_TEXT" val="单点击此处添加正文，文字是您思想的提炼，为了演示发布的良好效果，请您尽可能提炼思想的精髓，然后简单的阐述您的观点。如果您的内容确实非常重要又难以精简，也请使用分段处理，对内容进行简单的梳理和提炼，这样会使逻辑框架相对清晰。"/>
  <p:tag name="KSO_WM_UNIT_TEXT_FILL_FORE_SCHEMECOLOR_INDEX_BRIGHTNESS" val="0.15"/>
  <p:tag name="KSO_WM_UNIT_TEXT_FILL_FORE_SCHEMECOLOR_INDEX" val="13"/>
  <p:tag name="KSO_WM_UNIT_TEXT_FILL_TYPE" val="1"/>
  <p:tag name="KSO_WM_UNIT_USESOURCEFORMAT_APPLY" val="1"/>
  <p:tag name="KSO_WM_DIAGRAM_VIRTUALLY_FRAME" val="{&quot;height&quot;:271.2,&quot;left&quot;:58.12503937007874,&quot;top&quot;:202.76929133858266,&quot;width&quot;:839.2499212598425}"/>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i"/>
  <p:tag name="KSO_WM_UNIT_INDEX" val="1_3_3"/>
  <p:tag name="KSO_WM_UNIT_ID" val="diagram20205828_2*l_h_i*1_3_3"/>
  <p:tag name="KSO_WM_TEMPLATE_CATEGORY" val="diagram"/>
  <p:tag name="KSO_WM_TEMPLATE_INDEX" val="20205828"/>
  <p:tag name="KSO_WM_UNIT_LAYERLEVEL" val="1_1_1"/>
  <p:tag name="KSO_WM_TAG_VERSION" val="1.0"/>
  <p:tag name="KSO_WM_BEAUTIFY_FLAG" val="#wm#"/>
  <p:tag name="KSO_WM_UNIT_FILL_FORE_SCHEMECOLOR_INDEX_BRIGHTNESS" val="0"/>
  <p:tag name="KSO_WM_UNIT_FILL_FORE_SCHEMECOLOR_INDEX" val="7"/>
  <p:tag name="KSO_WM_UNIT_FILL_TYPE" val="1"/>
  <p:tag name="KSO_WM_UNIT_TEXT_FILL_FORE_SCHEMECOLOR_INDEX_BRIGHTNESS" val="0"/>
  <p:tag name="KSO_WM_UNIT_TEXT_FILL_FORE_SCHEMECOLOR_INDEX" val="2"/>
  <p:tag name="KSO_WM_UNIT_TEXT_FILL_TYPE" val="1"/>
  <p:tag name="KSO_WM_UNIT_USESOURCEFORMAT_APPLY" val="1"/>
  <p:tag name="KSO_WM_DIAGRAM_VIRTUALLY_FRAME" val="{&quot;height&quot;:271.2,&quot;left&quot;:58.12503937007874,&quot;top&quot;:202.76929133858266,&quot;width&quot;:839.2499212598425}"/>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1_2"/>
  <p:tag name="KSO_WM_UNIT_ID" val="diagram20205828_2*l_h_i*1_1_2"/>
  <p:tag name="KSO_WM_TEMPLATE_CATEGORY" val="diagram"/>
  <p:tag name="KSO_WM_TEMPLATE_INDEX" val="2020582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271.2,&quot;left&quot;:58.12503937007874,&quot;top&quot;:202.76929133858266,&quot;width&quot;:839.2499212598425}"/>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2_2"/>
  <p:tag name="KSO_WM_UNIT_ID" val="diagram20205828_2*l_h_i*1_2_2"/>
  <p:tag name="KSO_WM_TEMPLATE_CATEGORY" val="diagram"/>
  <p:tag name="KSO_WM_TEMPLATE_INDEX" val="2020582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271.2,&quot;left&quot;:58.12503937007874,&quot;top&quot;:202.76929133858266,&quot;width&quot;:839.2499212598425}"/>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SUBTYPE" val="d"/>
  <p:tag name="KSO_WM_UNIT_TYPE" val="l_h_i"/>
  <p:tag name="KSO_WM_UNIT_INDEX" val="1_3_2"/>
  <p:tag name="KSO_WM_UNIT_ID" val="diagram20205828_2*l_h_i*1_3_2"/>
  <p:tag name="KSO_WM_TEMPLATE_CATEGORY" val="diagram"/>
  <p:tag name="KSO_WM_TEMPLATE_INDEX" val="20205828"/>
  <p:tag name="KSO_WM_UNIT_LAYERLEVEL" val="1_1_1"/>
  <p:tag name="KSO_WM_TAG_VERSION" val="1.0"/>
  <p:tag name="KSO_WM_BEAUTIFY_FLAG" val="#wm#"/>
  <p:tag name="KSO_WM_UNIT_TEXT_FILL_FORE_SCHEMECOLOR_INDEX_BRIGHTNESS" val="0"/>
  <p:tag name="KSO_WM_UNIT_TEXT_FILL_FORE_SCHEMECOLOR_INDEX" val="14"/>
  <p:tag name="KSO_WM_UNIT_TEXT_FILL_TYPE" val="1"/>
  <p:tag name="KSO_WM_UNIT_USESOURCEFORMAT_APPLY" val="1"/>
  <p:tag name="KSO_WM_DIAGRAM_VIRTUALLY_FRAME" val="{&quot;height&quot;:271.2,&quot;left&quot;:58.12503937007874,&quot;top&quot;:202.76929133858266,&quot;width&quot;:839.2499212598425}"/>
</p:tagLst>
</file>

<file path=ppt/tags/tag3.xml><?xml version="1.0" encoding="utf-8"?>
<p:tagLst xmlns:p="http://schemas.openxmlformats.org/presentationml/2006/main">
  <p:tag name="KSO_WM_DIAGRAM_VIRTUALLY_FRAME" val="{&quot;height&quot;:195.55,&quot;left&quot;:343.7,&quot;top&quot;:263.2,&quot;width&quot;:597.3}"/>
</p:tagLst>
</file>

<file path=ppt/tags/tag30.xml><?xml version="1.0" encoding="utf-8"?>
<p:tagLst xmlns:p="http://schemas.openxmlformats.org/presentationml/2006/main">
  <p:tag name="KSO_WM_BEAUTIFY_FLAG" val="#wm#"/>
  <p:tag name="KSO_WM_TEMPLATE_CATEGORY" val="diagram"/>
  <p:tag name="KSO_WM_TEMPLATE_INDEX" val="20214796"/>
  <p:tag name="KSO_WM_SLIDE_ID" val="diagram20214796_1"/>
  <p:tag name="KSO_WM_TEMPLATE_SUBCATEGORY" val="21"/>
  <p:tag name="KSO_WM_TEMPLATE_MASTER_TYPE" val="0"/>
  <p:tag name="KSO_WM_TEMPLATE_COLOR_TYPE" val="1"/>
  <p:tag name="KSO_WM_SLIDE_TYPE" val="text"/>
  <p:tag name="KSO_WM_SLIDE_SUBTYPE" val="picTxt"/>
  <p:tag name="KSO_WM_SLIDE_ITEM_CNT" val="0"/>
  <p:tag name="KSO_WM_SLIDE_INDEX" val="1"/>
  <p:tag name="KSO_WM_SLIDE_SIZE" val="864*444"/>
  <p:tag name="KSO_WM_SLIDE_POSITION" val="48*48"/>
  <p:tag name="KSO_WM_TAG_VERSION" val="1.0"/>
  <p:tag name="KSO_WM_SLIDE_LAYOUT" val="a_d_f"/>
  <p:tag name="KSO_WM_SLIDE_LAYOUT_CNT" val="1_1_1"/>
  <p:tag name="KSO_WM_SLIDE_LAYOUT_INFO" val="{&quot;backgroundInfo&quot;:[{&quot;bottom&quot;:0,&quot;bottomAbs&quot;:false,&quot;left&quot;:0,&quot;leftAbs&quot;:false,&quot;right&quot;:0,&quot;rightAbs&quot;:false,&quot;top&quot;:0,&quot;topAbs&quot;:false,&quot;type&quot;:&quot;general&quot;}],&quot;id&quot;:&quot;2021-04-01T15:56:14&quot;,&quot;maxSize&quot;:{&quot;size1&quot;:28.89967221860532},&quot;minSize&quot;:{&quot;size1&quot;:17.89967221860532},&quot;normalSize&quot;:{&quot;size1&quot;:17.89967221860532},&quot;subLayout&quot;:[{&quot;id&quot;:&quot;2021-04-01T15:56:14&quot;,&quot;margin&quot;:{&quot;bottom&quot;:0.02600000612437725,&quot;left&quot;:2.9629998207092285,&quot;right&quot;:1.6920002698898315,&quot;top&quot;:1.6929999589920044},&quot;type&quot;:0},{&quot;id&quot;:&quot;2021-04-01T15:56:14&quot;,&quot;maxSize&quot;:{&quot;size1&quot;:29.799600755071832},&quot;minSize&quot;:{&quot;size1&quot;:16.19960075507183},&quot;normalSize&quot;:{&quot;size1&quot;:22.69574367021596},&quot;subLayout&quot;:[{&quot;id&quot;:&quot;2021-04-01T15:56:14&quot;,&quot;margin&quot;:{&quot;bottom&quot;:0.02600000612437725,&quot;left&quot;:2.9629998207092285,&quot;right&quot;:1.6920002698898315,&quot;top&quot;:0.3970000147819519},&quot;type&quot;:0},{&quot;id&quot;:&quot;2021-04-01T15:56:14&quot;,&quot;margin&quot;:{&quot;bottom&quot;:1.6929999589920044,&quot;left&quot;:1.6929999589920044,&quot;right&quot;:1.6929999589920044,&quot;top&quot;:0.8199999928474426},&quot;type&quot;:0}],&quot;type&quot;:0}],&quot;type&quot;:0}"/>
  <p:tag name="KSO_WM_SLIDE_BACKGROUND" val="[&quot;general&quot;]"/>
  <p:tag name="KSO_WM_SLIDE_RATIO" val="1.777778"/>
  <p:tag name="KSO_WM_CHIP_INFOS" val="{&quot;type&quot;:0,&quot;layout_type&quot;:&quot;topbottom&quot;,&quot;layout_feature&quot;:1,&quot;aspect_ratio&quot;:&quot;16:9&quot;,&quot;same_font_size&quot;:false,&quot;diagram&quot;:{&quot;type&quot;:[],&quot;direction&quot;:0,&quot;isSupportDecBetweenItems&quot;:false},&quot;tags&quot;:{&quot;style&quot;:[&quot;商务&quot;,&quot;简约&quot;,&quot;文艺清新&quot;,&quot;中国风&quot;,&quot;卡通&quot;,&quot;欧美风&quot;,&quot;黑板风&quot;,&quot;渐变风&quot;,&quot;党政风&quot;]},&quot;slide_type&quot;:[&quot;text&quot;]}"/>
  <p:tag name="KSO_WM_CHIP_XID" val="5f708d94747e3ea6e292a801"/>
  <p:tag name="KSO_WM_CHIP_FILLPROP" val="[[{&quot;text_align&quot;:&quot;lt&quot;,&quot;text_direction&quot;:&quot;horizontal&quot;,&quot;support_big_font&quot;:false,&quot;picture_toward&quot;:0,&quot;picture_dockside&quot;:[],&quot;fill_id&quot;:&quot;2cb183515b8641c9ace778787b879424&quot;,&quot;fill_align&quot;:&quot;lt&quot;,&quot;chip_types&quot;:[&quot;header&quot;]},{&quot;text_align&quot;:&quot;lt&quot;,&quot;text_direction&quot;:&quot;horizontal&quot;,&quot;support_big_font&quot;:false,&quot;picture_toward&quot;:0,&quot;picture_dockside&quot;:[],&quot;fill_id&quot;:&quot;9a6bdccd29e94bd69f8c779b7e642031&quot;,&quot;fill_align&quot;:&quot;lt&quot;,&quot;chip_types&quot;:[&quot;text&quot;]},{&quot;text_align&quot;:&quot;lt&quot;,&quot;text_direction&quot;:&quot;horizontal&quot;,&quot;support_features&quot;:[&quot;collage&quot;,&quot;carousel&quot;],&quot;support_big_font&quot;:false,&quot;picture_toward&quot;:0,&quot;picture_dockside&quot;:[],&quot;fill_id&quot;:&quot;577d36910ae04ab595296b66134fbb6f&quot;,&quot;fill_align&quot;:&quot;cm&quot;,&quot;chip_types&quot;:[&quot;diagram&quot;,&quot;text&quot;,&quot;picture&quot;,&quot;chart&quot;,&quot;table&quot;,&quot;video&quot;]}]]"/>
  <p:tag name="KSO_WM_CHIP_DECFILLPROP" val="[]"/>
  <p:tag name="KSO_WM_SLIDE_CAN_ADD_NAVIGATION" val="1"/>
  <p:tag name="KSO_WM_CHIP_GROUPID" val="5f708d94747e3ea6e292a800"/>
  <p:tag name="KSO_WM_SLIDE_BK_DARK_LIGHT" val="2"/>
  <p:tag name="KSO_WM_SLIDE_BACKGROUND_TYPE" val="general"/>
  <p:tag name="KSO_WM_SLIDE_SUPPORT_FEATURE_TYPE" val="3"/>
  <p:tag name="KSO_WM_TEMPLATE_ASSEMBLE_XID" val="60656fa04054ed1e2fb80d95"/>
  <p:tag name="KSO_WM_TEMPLATE_ASSEMBLE_GROUPID" val="60656fa04054ed1e2fb80d95"/>
</p:tagLst>
</file>

<file path=ppt/tags/tag31.xml><?xml version="1.0" encoding="utf-8"?>
<p:tagLst xmlns:p="http://schemas.openxmlformats.org/presentationml/2006/main">
  <p:tag name="KSO_WM_UNIT_PLACING_PICTURE_USER_VIEWPORT" val="{&quot;height&quot;:1764,&quot;width&quot;:8459}"/>
</p:tagLst>
</file>

<file path=ppt/tags/tag32.xml><?xml version="1.0" encoding="utf-8"?>
<p:tagLst xmlns:p="http://schemas.openxmlformats.org/presentationml/2006/main">
  <p:tag name="KSO_WM_UNIT_PLACING_PICTURE_USER_VIEWPORT" val="{&quot;height&quot;:1776,&quot;width&quot;:8459}"/>
</p:tagLst>
</file>

<file path=ppt/tags/tag33.xml><?xml version="1.0" encoding="utf-8"?>
<p:tagLst xmlns:p="http://schemas.openxmlformats.org/presentationml/2006/main">
  <p:tag name="KSO_WM_UNIT_PLACING_PICTURE_USER_VIEWPORT" val="{&quot;height&quot;:1558,&quot;width&quot;:8412}"/>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1_1"/>
  <p:tag name="KSO_WM_UNIT_INDEX" val="1_1_1"/>
  <p:tag name="KSO_WM_DIAGRAM_GROUP_CODE" val="m1-1"/>
  <p:tag name="KSO_WM_UNIT_FILL_TYPE" val="1"/>
  <p:tag name="KSO_WM_UNIT_FILL_FORE_SCHEMECOLOR_INDEX" val="5"/>
  <p:tag name="KSO_WM_UNIT_FILL_FORE_SCHEMECOLOR_INDEX_BRIGHTNESS" val="0"/>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solidLine&quot;:{&quot;brightness&quot;:-0.25,&quot;colorType&quot;:1,&quot;foreColorIndex&quot;:5,&quot;transparency&quot;:0.699999988079071},&quot;type&quot;:1},&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2_1"/>
  <p:tag name="KSO_WM_UNIT_INDEX" val="1_2_1"/>
  <p:tag name="KSO_WM_DIAGRAM_GROUP_CODE" val="m1-1"/>
  <p:tag name="KSO_WM_UNIT_FILL_TYPE" val="1"/>
  <p:tag name="KSO_WM_UNIT_FILL_FORE_SCHEMECOLOR_INDEX" val="5"/>
  <p:tag name="KSO_WM_UNIT_FILL_FORE_SCHEMECOLOR_INDEX_BRIGHTNESS" val="0"/>
  <p:tag name="KSO_WM_UNIT_LINE_FORE_SCHEMECOLOR_INDEX" val="5"/>
</p:tagLst>
</file>

<file path=ppt/tags/tag3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a*1_1_1"/>
  <p:tag name="KSO_WM_UNIT_INDEX" val="1_1_1"/>
  <p:tag name="KSO_WM_DIAGRAM_GROUP_CODE" val="m1-1"/>
  <p:tag name="KSO_WM_UNIT_PRESET_TEXT" val="添加项标题"/>
  <p:tag name="KSO_WM_UNIT_TEXT_FILL_FORE_SCHEMECOLOR_INDEX" val="1"/>
  <p:tag name="KSO_WM_UNIT_TEXT_FILL_TYPE" val="1"/>
</p:tagLst>
</file>

<file path=ppt/tags/tag3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m_h_a"/>
  <p:tag name="KSO_WM_TEMPLATE_CATEGORY" val="diagram"/>
  <p:tag name="KSO_WM_TEMPLATE_INDEX" val="20233265"/>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a*1_2_1"/>
  <p:tag name="KSO_WM_UNIT_INDEX" val="1_2_1"/>
  <p:tag name="KSO_WM_DIAGRAM_GROUP_CODE" val="m1-1"/>
  <p:tag name="KSO_WM_UNIT_PRESET_TEXT" val="添加项标题"/>
  <p:tag name="KSO_WM_UNIT_TEXT_FILL_FORE_SCHEMECOLOR_INDEX" val="1"/>
  <p:tag name="KSO_WM_UNIT_TEXT_FILL_TYPE" val="1"/>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1_2"/>
  <p:tag name="KSO_WM_UNIT_INDEX" val="1_1_2"/>
  <p:tag name="KSO_WM_DIAGRAM_GROUP_CODE" val="m1-1"/>
  <p:tag name="KSO_WM_UNIT_FILL_TYPE" val="1"/>
  <p:tag name="KSO_WM_UNIT_FILL_FORE_SCHEMECOLOR_INDEX" val="5"/>
  <p:tag name="KSO_WM_UNIT_FILL_FORE_SCHEMECOLOR_INDEX_BRIGHTNESS" val="0"/>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TYPE" val="m_h_i"/>
  <p:tag name="KSO_WM_TEMPLATE_CATEGORY" val="diagram"/>
  <p:tag name="KSO_WM_TEMPLATE_INDEX" val="20233265"/>
  <p:tag name="KSO_WM_UNIT_LAYERLEVEL" val="1_1_1"/>
  <p:tag name="KSO_WM_TAG_VERSION" val="3.0"/>
  <p:tag name="KSO_WM_BEAUTIFY_FLAG" val="#wm#"/>
  <p:tag name="KSO_WM_DIAGRAM_VERSION" val="3"/>
  <p:tag name="KSO_WM_DIAGRAM_COLOR_TRICK" val="1"/>
  <p:tag name="KSO_WM_DIAGRAM_COLOR_TEXT_CAN_REMOVE" val="n"/>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ID" val="diagram20233265_1*m_h_i*1_2_2"/>
  <p:tag name="KSO_WM_UNIT_INDEX" val="1_2_2"/>
  <p:tag name="KSO_WM_DIAGRAM_GROUP_CODE" val="m1-1"/>
  <p:tag name="KSO_WM_UNIT_FILL_TYPE" val="1"/>
  <p:tag name="KSO_WM_UNIT_FILL_FORE_SCHEMECOLOR_INDEX" val="5"/>
  <p:tag name="KSO_WM_UNIT_FILL_FORE_SCHEMECOLOR_INDEX_BRIGHTNESS" val="0"/>
</p:tagLst>
</file>

<file path=ppt/tags/tag4.xml><?xml version="1.0" encoding="utf-8"?>
<p:tagLst xmlns:p="http://schemas.openxmlformats.org/presentationml/2006/main">
  <p:tag name="KSO_WM_DIAGRAM_VIRTUALLY_FRAME" val="{&quot;height&quot;:195.55,&quot;left&quot;:343.7,&quot;top&quot;:263.2,&quot;width&quot;:597.3}"/>
</p:tagLst>
</file>

<file path=ppt/tags/tag40.xml><?xml version="1.0" encoding="utf-8"?>
<p:tagLst xmlns:p="http://schemas.openxmlformats.org/presentationml/2006/main">
  <p:tag name="KSO_WM_DIAGRAM_VERSION" val="3"/>
  <p:tag name="KSO_WM_DIAGRAM_COLOR_TRICK" val="1"/>
  <p:tag name="KSO_WM_DIAGRAM_COLOR_TEXT_CAN_REMOVE" val="n"/>
  <p:tag name="KSO_WM_UNIT_VALUE" val="83*90"/>
  <p:tag name="KSO_WM_UNIT_HIGHLIGHT" val="0"/>
  <p:tag name="KSO_WM_UNIT_COMPATIBLE" val="0"/>
  <p:tag name="KSO_WM_UNIT_DIAGRAM_ISNUMVISUAL" val="0"/>
  <p:tag name="KSO_WM_UNIT_DIAGRAM_ISREFERUNIT" val="0"/>
  <p:tag name="KSO_WM_DIAGRAM_GROUP_CODE" val="m1-1"/>
  <p:tag name="KSO_WM_UNIT_TYPE" val="m_h_x"/>
  <p:tag name="KSO_WM_UNIT_INDEX" val="1_2_1"/>
  <p:tag name="KSO_WM_UNIT_ID" val="diagram20233265_1*m_h_x*1_2_1"/>
  <p:tag name="KSO_WM_TEMPLATE_CATEGORY" val="diagram"/>
  <p:tag name="KSO_WM_TEMPLATE_INDEX" val="20233265"/>
  <p:tag name="KSO_WM_UNIT_LAYERLEVEL" val="1_1_1"/>
  <p:tag name="KSO_WM_TAG_VERSION" val="3.0"/>
  <p:tag name="KSO_WM_BEAUTIFY_FLAG" val="#wm#"/>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1.xml><?xml version="1.0" encoding="utf-8"?>
<p:tagLst xmlns:p="http://schemas.openxmlformats.org/presentationml/2006/main">
  <p:tag name="KSO_WM_DIAGRAM_VERSION" val="3"/>
  <p:tag name="KSO_WM_DIAGRAM_COLOR_TRICK" val="1"/>
  <p:tag name="KSO_WM_DIAGRAM_COLOR_TEXT_CAN_REMOVE" val="n"/>
  <p:tag name="KSO_WM_UNIT_VALUE" val="90*82"/>
  <p:tag name="KSO_WM_UNIT_HIGHLIGHT" val="0"/>
  <p:tag name="KSO_WM_UNIT_COMPATIBLE" val="0"/>
  <p:tag name="KSO_WM_UNIT_DIAGRAM_ISNUMVISUAL" val="0"/>
  <p:tag name="KSO_WM_UNIT_DIAGRAM_ISREFERUNIT" val="0"/>
  <p:tag name="KSO_WM_DIAGRAM_GROUP_CODE" val="m1-1"/>
  <p:tag name="KSO_WM_UNIT_TYPE" val="m_h_x"/>
  <p:tag name="KSO_WM_UNIT_INDEX" val="1_1_1"/>
  <p:tag name="KSO_WM_UNIT_ID" val="diagram20233265_1*m_h_x*1_1_1"/>
  <p:tag name="KSO_WM_TEMPLATE_CATEGORY" val="diagram"/>
  <p:tag name="KSO_WM_TEMPLATE_INDEX" val="20233265"/>
  <p:tag name="KSO_WM_UNIT_LAYERLEVEL" val="1_1_1"/>
  <p:tag name="KSO_WM_TAG_VERSION" val="3.0"/>
  <p:tag name="KSO_WM_BEAUTIFY_FLAG" val="#wm#"/>
  <p:tag name="KSO_WM_DIAGRAM_MAX_ITEMCNT" val="5"/>
  <p:tag name="KSO_WM_DIAGRAM_MIN_ITEMCNT" val="2"/>
  <p:tag name="KSO_WM_DIAGRAM_VIRTUALLY_FRAME" val="{&quot;height&quot;:388.0014953613281,&quot;width&quot;:786.5572509765625}"/>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2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2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2_1"/>
  <p:tag name="KSO_WM_UNIT_ID" val="diagram20232462_3*l_h_i*1_2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2"/>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6.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2_1"/>
  <p:tag name="KSO_WM_UNIT_ID" val="diagram20232462_3*l_h_a*1_2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4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4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4_1"/>
  <p:tag name="KSO_WM_UNIT_ID" val="diagram20232462_3*l_h_i*1_4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4"/>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4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4_1"/>
  <p:tag name="KSO_WM_UNIT_ID" val="diagram20232462_3*l_h_a*1_4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5.xml><?xml version="1.0" encoding="utf-8"?>
<p:tagLst xmlns:p="http://schemas.openxmlformats.org/presentationml/2006/main">
  <p:tag name="KSO_WM_DIAGRAM_VIRTUALLY_FRAME" val="{&quot;height&quot;:195.55,&quot;left&quot;:343.7,&quot;top&quot;:263.2,&quot;width&quot;:597.3}"/>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1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1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1_1"/>
  <p:tag name="KSO_WM_UNIT_ID" val="diagram20232462_3*l_h_i*1_1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1"/>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52.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1_1"/>
  <p:tag name="KSO_WM_UNIT_ID" val="diagram20232462_3*l_h_a*1_1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diagram20232462_3*l_h_i*1_3_2"/>
  <p:tag name="KSO_WM_TEMPLATE_CATEGORY" val="diagram"/>
  <p:tag name="KSO_WM_TEMPLATE_INDEX" val="20232462"/>
  <p:tag name="KSO_WM_UNIT_LAYERLEVEL" val="1_1_1"/>
  <p:tag name="KSO_WM_TAG_VERSION" val="3.0"/>
  <p:tag name="KSO_WM_BEAUTIFY_FLAG" val="#wm#"/>
  <p:tag name="KSO_WM_DIAGRAM_VERSION" val="3"/>
  <p:tag name="KSO_WM_DIAGRAM_COLOR_TRICK" val="1"/>
  <p:tag name="KSO_WM_DIAGRAM_COLOR_TEXT_CAN_REMOVE" val="n"/>
  <p:tag name="KSO_WM_DIAGRAM_GROUP_CODE" val="l1-1"/>
  <p:tag name="KSO_WM_UNIT_TYPE" val="l_h_i"/>
  <p:tag name="KSO_WM_UNIT_INDEX" val="1_3_2"/>
  <p:tag name="KSO_WM_DIAGRAM_MAX_ITEMCNT" val="6"/>
  <p:tag name="KSO_WM_DIAGRAM_MIN_ITEMCNT" val="2"/>
  <p:tag name="KSO_WM_DIAGRAM_VIRTUALLY_FRAME" val="{&quot;height&quot;:393.55,&quot;left&quot;:25,&quot;top&quot;:98.35,&quot;width&quot;:889.3}"/>
  <p:tag name="KSO_WM_DIAGRAM_COLOR_MATCH_VALUE" val="{&quot;shape&quot;:{&quot;fill&quot;:{&quot;solid&quot;:{&quot;brightness&quot;:0,&quot;colorType&quot;:2,&quot;rgb&quot;:&quot;#ffffff&quot;,&quot;transparency&quot;:0},&quot;type&quot;:1},&quot;glow&quot;:{&quot;colorType&quot;:0},&quot;line&quot;:{&quot;solidLine&quot;:{&quot;brightness&quot;:0,&quot;colorType&quot;:1,&quot;foreColorIndex&quot;:5,&quot;transparency&quot;:0.800000011920929},&quot;type&quot;:1},&quot;shadow&quot;:{&quot;brightness&quot;:0,&quot;colorType&quot;:1,&quot;foreColorIndex&quot;:5,&quot;transparency&quot;:0.800000011920929},&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LINE_FORE_SCHEMECOLOR_INDEX" val="5"/>
  <p:tag name="KSO_WM_DIAGRAM_USE_COLOR_VALUE" val="{&quot;color_scheme&quot;:1,&quot;color_type&quot;:1,&quot;theme_color_indexes&quot;:[]}"/>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SUBTYPE" val="d"/>
  <p:tag name="KSO_WM_UNIT_TYPE" val="l_h_i"/>
  <p:tag name="KSO_WM_UNIT_INDEX" val="1_3_1"/>
  <p:tag name="KSO_WM_UNIT_ID" val="diagram20232462_3*l_h_i*1_3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gradient&quot;:[{&quot;brightness&quot;:0,&quot;colorType&quot;:1,&quot;foreColorIndex&quot;:5,&quot;pos&quot;:0,&quot;transparency&quot;:0},{&quot;brightness&quot;:-0.25,&quot;colorType&quot;:1,&quot;foreColorIndex&quot;:5,&quot;pos&quot;:1,&quot;transparency&quot;:0}],&quot;type&quot;:3},&quot;glow&quot;:{&quot;colorType&quot;:0},&quot;line&quot;:{&quot;type&quot;:0},&quot;shadow&quot;:{&quot;brightness&quot;:0,&quot;colorType&quot;:1,&quot;foreColorIndex&quot;:5,&quot;transparency&quot;:0.75},&quot;threeD&quot;:{&quot;curvedSurface&quot;:{&quot;brightness&quot;:0,&quot;colorType&quot;:2,&quot;rgb&quot;:&quot;#000000&quot;},&quot;depth&quot;:{&quot;colorType&quot;:0}}},&quot;text&quot;:{&quot;fill&quot;:{&quot;solid&quot;:{&quot;brightness&quot;:0,&quot;colorType&quot;:1,&quot;foreColorIndex&quot;:2,&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03"/>
  <p:tag name="KSO_WM_UNIT_FILL_TYPE" val="3"/>
  <p:tag name="KSO_WM_UNIT_TEXT_FILL_FORE_SCHEMECOLOR_INDEX" val="1"/>
  <p:tag name="KSO_WM_UNIT_TEXT_FILL_TYPE" val="1"/>
  <p:tag name="KSO_WM_DIAGRAM_USE_COLOR_VALUE" val="{&quot;color_scheme&quot;:1,&quot;color_type&quot;:1,&quot;theme_color_indexes&quot;:[]}"/>
</p:tagLst>
</file>

<file path=ppt/tags/tag55.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UNIT_TYPE" val="l_h_a"/>
  <p:tag name="KSO_WM_UNIT_INDEX" val="1_3_1"/>
  <p:tag name="KSO_WM_UNIT_ID" val="diagram20232462_3*l_h_a*1_3_1"/>
  <p:tag name="KSO_WM_TEMPLATE_CATEGORY" val="diagram"/>
  <p:tag name="KSO_WM_TEMPLATE_INDEX" val="20232462"/>
  <p:tag name="KSO_WM_UNIT_LAYERLEVEL" val="1_1_1"/>
  <p:tag name="KSO_WM_TAG_VERSION" val="3.0"/>
  <p:tag name="KSO_WM_BEAUTIFY_FLAG" val="#wm#"/>
  <p:tag name="KSO_WM_UNIT_TEXT_FILL_FORE_SCHEMECOLOR_INDEX_BRIGHTNESS" val="0.15"/>
  <p:tag name="KSO_WM_DIAGRAM_VERSION" val="3"/>
  <p:tag name="KSO_WM_DIAGRAM_COLOR_TRICK" val="1"/>
  <p:tag name="KSO_WM_DIAGRAM_COLOR_TEXT_CAN_REMOVE" val="n"/>
  <p:tag name="KSO_WM_DIAGRAM_GROUP_CODE" val="l1-1"/>
  <p:tag name="KSO_WM_DIAGRAM_MAX_ITEMCNT" val="6"/>
  <p:tag name="KSO_WM_DIAGRAM_MIN_ITEMCNT" val="2"/>
  <p:tag name="KSO_WM_DIAGRAM_VIRTUALLY_FRAME" val="{&quot;height&quot;:393.55,&quot;left&quot;:25,&quot;top&quot;:98.35,&quot;width&quot;:889.3}"/>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quot;transparency&quot;:0},&quot;type&quot;:1},&quot;glow&quot;:{&quot;colorType&quot;:0},&quot;line&quot;:{&quot;type&quot;:0},&quot;shadow&quot;:{&quot;colorType&quot;:0},&quot;threeD&quot;:{&quot;curvedSurface&quot;:{&quot;brightness&quot;:0,&quot;colorType&quot;:2,&quot;rgb&quot;:&quot;#000000&quot;},&quot;depth&quot;:{&quot;colorType&quot;:0}}}}"/>
  <p:tag name="KSO_WM_UNIT_PRESET_TEXT" val="添加标题"/>
  <p:tag name="KSO_WM_UNIT_TEXT_FILL_FORE_SCHEMECOLOR_INDEX" val="1"/>
  <p:tag name="KSO_WM_UNIT_TEXT_FILL_TYPE" val="1"/>
  <p:tag name="KSO_WM_DIAGRAM_USE_COLOR_VALUE" val="{&quot;color_scheme&quot;:1,&quot;color_type&quot;:1,&quot;theme_color_indexes&quot;:[]}"/>
</p:tagLst>
</file>

<file path=ppt/tags/tag56.xml><?xml version="1.0" encoding="utf-8"?>
<p:tagLst xmlns:p="http://schemas.openxmlformats.org/presentationml/2006/main">
  <p:tag name="KSO_WPP_MARK_KEY" val="420f5230-9843-476c-8666-62ac1c2f1a06"/>
  <p:tag name="COMMONDATA" val="eyJjb3VudCI6NjMsImhkaWQiOiIyMWJhMjRhYjliODZjN2E4YWRmZDBlYWNmNWEzMzYwOSIsInVzZXJDb3VudCI6NjN9"/>
  <p:tag name="commondata" val="eyJjb3VudCI6NjQsImhkaWQiOiI1NDQ3ZThhZTkzMTUxMDk5ZDkxNjEwZmEyNTNkNjhmNSIsInVzZXJDb3VudCI6MX0="/>
  <p:tag name="resource_record_key" val="{&quot;13&quot;:[4364974]}"/>
</p:tagLst>
</file>

<file path=ppt/tags/tag6.xml><?xml version="1.0" encoding="utf-8"?>
<p:tagLst xmlns:p="http://schemas.openxmlformats.org/presentationml/2006/main">
  <p:tag name="KSO_WM_DIAGRAM_VIRTUALLY_FRAME" val="{&quot;height&quot;:195.55,&quot;left&quot;:343.7,&quot;top&quot;:263.2,&quot;width&quot;:597.3}"/>
</p:tagLst>
</file>

<file path=ppt/tags/tag7.xml><?xml version="1.0" encoding="utf-8"?>
<p:tagLst xmlns:p="http://schemas.openxmlformats.org/presentationml/2006/main">
  <p:tag name="KSO_WM_DIAGRAM_VIRTUALLY_FRAME" val="{&quot;height&quot;:195.55,&quot;left&quot;:343.7,&quot;top&quot;:263.2,&quot;width&quot;:597.3}"/>
</p:tagLst>
</file>

<file path=ppt/tags/tag8.xml><?xml version="1.0" encoding="utf-8"?>
<p:tagLst xmlns:p="http://schemas.openxmlformats.org/presentationml/2006/main">
  <p:tag name="KSO_WM_DIAGRAM_VIRTUALLY_FRAME" val="{&quot;height&quot;:195.55,&quot;left&quot;:343.7,&quot;top&quot;:263.2,&quot;width&quot;:597.3}"/>
</p:tagLst>
</file>

<file path=ppt/tags/tag9.xml><?xml version="1.0" encoding="utf-8"?>
<p:tagLst xmlns:p="http://schemas.openxmlformats.org/presentationml/2006/main">
  <p:tag name="KSO_WM_DIAGRAM_VIRTUALLY_FRAME" val="{&quot;height&quot;:195.55,&quot;left&quot;:343.7,&quot;top&quot;:263.2,&quot;width&quot;:597.3}"/>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3104</Words>
  <Application>WPS 演示</Application>
  <PresentationFormat>宽屏</PresentationFormat>
  <Paragraphs>243</Paragraphs>
  <Slides>9</Slides>
  <Notes>1</Notes>
  <HiddenSlides>0</HiddenSlides>
  <MMClips>1</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9</vt:i4>
      </vt:variant>
    </vt:vector>
  </HeadingPairs>
  <TitlesOfParts>
    <vt:vector size="19" baseType="lpstr">
      <vt:lpstr>Arial</vt:lpstr>
      <vt:lpstr>宋体</vt:lpstr>
      <vt:lpstr>Wingdings</vt:lpstr>
      <vt:lpstr>微软雅黑</vt:lpstr>
      <vt:lpstr>Wingdings</vt:lpstr>
      <vt:lpstr>汉仪旗黑-55简</vt:lpstr>
      <vt:lpstr>Calibri</vt:lpstr>
      <vt:lpstr>Arial Unicode MS</vt:lpstr>
      <vt:lpstr>Calibri Light</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lenovo</dc:creator>
  <cp:lastModifiedBy>艳儿</cp:lastModifiedBy>
  <cp:revision>231</cp:revision>
  <dcterms:created xsi:type="dcterms:W3CDTF">2018-07-28T06:12:00Z</dcterms:created>
  <dcterms:modified xsi:type="dcterms:W3CDTF">2025-07-17T06:08:05Z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2052-12.1.0.21915</vt:lpwstr>
  </property>
  <property fmtid="{D5CDD505-2E9C-101B-9397-08002B2CF9AE}" pid="3" name="KSOTemplateUUID">
    <vt:lpwstr>v1.0_mb_vu8TeP4CddS7Fy+um7kw3Q==</vt:lpwstr>
  </property>
  <property fmtid="{D5CDD505-2E9C-101B-9397-08002B2CF9AE}" pid="4" name="ICV">
    <vt:lpwstr>0AE5AB9B5D754B0BB41A19905DF1BA37_11</vt:lpwstr>
  </property>
</Properties>
</file>