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4"/>
  </p:notesMasterIdLst>
  <p:sldIdLst>
    <p:sldId id="374" r:id="rId3"/>
    <p:sldId id="499" r:id="rId4"/>
    <p:sldId id="506" r:id="rId5"/>
    <p:sldId id="509" r:id="rId6"/>
    <p:sldId id="508" r:id="rId7"/>
    <p:sldId id="513" r:id="rId8"/>
    <p:sldId id="512" r:id="rId9"/>
    <p:sldId id="515" r:id="rId10"/>
    <p:sldId id="520" r:id="rId11"/>
    <p:sldId id="517" r:id="rId12"/>
    <p:sldId id="51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003390"/>
    <a:srgbClr val="002060"/>
    <a:srgbClr val="00266E"/>
    <a:srgbClr val="F5F5F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CC79E-C251-4B2A-9195-E22CAFC8E9B6}"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D7883-7141-48E2-A1C6-8082ADF3E491}" type="slidenum">
              <a:rPr lang="zh-CN" altLang="en-US" smtClean="0"/>
              <a:t>‹#›</a:t>
            </a:fld>
            <a:endParaRPr lang="zh-CN" altLang="en-US"/>
          </a:p>
        </p:txBody>
      </p:sp>
    </p:spTree>
    <p:extLst>
      <p:ext uri="{BB962C8B-B14F-4D97-AF65-F5344CB8AC3E}">
        <p14:creationId xmlns:p14="http://schemas.microsoft.com/office/powerpoint/2010/main" val="322193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t>2</a:t>
            </a:fld>
            <a:endParaRPr lang="zh-CN" altLang="en-US"/>
          </a:p>
        </p:txBody>
      </p:sp>
    </p:spTree>
    <p:extLst>
      <p:ext uri="{BB962C8B-B14F-4D97-AF65-F5344CB8AC3E}">
        <p14:creationId xmlns:p14="http://schemas.microsoft.com/office/powerpoint/2010/main" val="345849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6D7883-7141-48E2-A1C6-8082ADF3E491}" type="slidenum">
              <a:rPr lang="zh-CN" altLang="en-US" smtClean="0"/>
              <a:t>5</a:t>
            </a:fld>
            <a:endParaRPr lang="zh-CN" altLang="en-US"/>
          </a:p>
        </p:txBody>
      </p:sp>
    </p:spTree>
    <p:extLst>
      <p:ext uri="{BB962C8B-B14F-4D97-AF65-F5344CB8AC3E}">
        <p14:creationId xmlns:p14="http://schemas.microsoft.com/office/powerpoint/2010/main" val="60489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6D7883-7141-48E2-A1C6-8082ADF3E491}" type="slidenum">
              <a:rPr lang="zh-CN" altLang="en-US" smtClean="0"/>
              <a:t>8</a:t>
            </a:fld>
            <a:endParaRPr lang="zh-CN" altLang="en-US"/>
          </a:p>
        </p:txBody>
      </p:sp>
    </p:spTree>
    <p:extLst>
      <p:ext uri="{BB962C8B-B14F-4D97-AF65-F5344CB8AC3E}">
        <p14:creationId xmlns:p14="http://schemas.microsoft.com/office/powerpoint/2010/main" val="272701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4C588-3C43-BB0A-CD94-FFC16D4A21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E0563E-F93C-A617-B03A-BC766149C85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830687C-91ED-CDCF-8231-430C4689228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04FBD8F-0123-3AE6-0DC2-24D16EDE3E5C}"/>
              </a:ext>
            </a:extLst>
          </p:cNvPr>
          <p:cNvSpPr>
            <a:spLocks noGrp="1"/>
          </p:cNvSpPr>
          <p:nvPr>
            <p:ph type="sldNum" sz="quarter" idx="5"/>
          </p:nvPr>
        </p:nvSpPr>
        <p:spPr/>
        <p:txBody>
          <a:bodyPr/>
          <a:lstStyle/>
          <a:p>
            <a:fld id="{786D7883-7141-48E2-A1C6-8082ADF3E491}" type="slidenum">
              <a:rPr lang="zh-CN" altLang="en-US" smtClean="0"/>
              <a:t>9</a:t>
            </a:fld>
            <a:endParaRPr lang="zh-CN" altLang="en-US"/>
          </a:p>
        </p:txBody>
      </p:sp>
    </p:spTree>
    <p:extLst>
      <p:ext uri="{BB962C8B-B14F-4D97-AF65-F5344CB8AC3E}">
        <p14:creationId xmlns:p14="http://schemas.microsoft.com/office/powerpoint/2010/main" val="312475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4D21-A1CD-AE6D-C6EA-1ABDCDF1778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DC09687-75A9-5364-809F-9D5DF8A434C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0995D5-0F46-AB4B-9B9C-4AF4C92E0E8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47C436A-512F-A8B8-E793-AE372ABE9BA1}"/>
              </a:ext>
            </a:extLst>
          </p:cNvPr>
          <p:cNvSpPr>
            <a:spLocks noGrp="1"/>
          </p:cNvSpPr>
          <p:nvPr>
            <p:ph type="sldNum" sz="quarter" idx="5"/>
          </p:nvPr>
        </p:nvSpPr>
        <p:spPr/>
        <p:txBody>
          <a:bodyPr/>
          <a:lstStyle/>
          <a:p>
            <a:fld id="{786D7883-7141-48E2-A1C6-8082ADF3E491}" type="slidenum">
              <a:rPr lang="zh-CN" altLang="en-US" smtClean="0"/>
              <a:t>10</a:t>
            </a:fld>
            <a:endParaRPr lang="zh-CN" altLang="en-US"/>
          </a:p>
        </p:txBody>
      </p:sp>
    </p:spTree>
    <p:extLst>
      <p:ext uri="{BB962C8B-B14F-4D97-AF65-F5344CB8AC3E}">
        <p14:creationId xmlns:p14="http://schemas.microsoft.com/office/powerpoint/2010/main" val="213562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77A65-69A8-2E89-0A84-8DEB45752B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9E8E7FA-E0DF-6A98-37E7-267B7A7D9C1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3207A6-625A-FE43-256B-9BC254DBB85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D37F091-E0D8-266F-E62F-C2D8113ED091}"/>
              </a:ext>
            </a:extLst>
          </p:cNvPr>
          <p:cNvSpPr>
            <a:spLocks noGrp="1"/>
          </p:cNvSpPr>
          <p:nvPr>
            <p:ph type="sldNum" sz="quarter" idx="5"/>
          </p:nvPr>
        </p:nvSpPr>
        <p:spPr/>
        <p:txBody>
          <a:bodyPr/>
          <a:lstStyle/>
          <a:p>
            <a:fld id="{786D7883-7141-48E2-A1C6-8082ADF3E491}" type="slidenum">
              <a:rPr lang="zh-CN" altLang="en-US" smtClean="0"/>
              <a:t>11</a:t>
            </a:fld>
            <a:endParaRPr lang="zh-CN" altLang="en-US"/>
          </a:p>
        </p:txBody>
      </p:sp>
    </p:spTree>
    <p:extLst>
      <p:ext uri="{BB962C8B-B14F-4D97-AF65-F5344CB8AC3E}">
        <p14:creationId xmlns:p14="http://schemas.microsoft.com/office/powerpoint/2010/main" val="341687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0A28C1-C0F7-4FBA-E813-DDA8FD6FB91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8DCB8A9-E714-8924-DDF1-10E055F8D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FF7EB80-5299-2FBA-58E1-3F63F123399B}"/>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1BBD1FF1-9675-EC1A-638F-114FE6F571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7C1B5A-12E0-8D60-B3EA-41CF06053071}"/>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71645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79DE56-D7BA-B772-0344-7943E87D883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0896B61-D6A5-F4A2-68D4-D0F54646472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080799-F124-4EE8-D37D-9CBCB5EC0917}"/>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9020BDD1-3F7D-8767-1EC9-1D6E3166A9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2BC4DB-CEA5-042C-416C-6C15D22622CC}"/>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2043965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0DD82A-BD56-4FB0-C1AF-275D50937DA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A11950B-9C3B-A6DD-58D0-A17B400C978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738CA4-A00D-7F12-BF75-CB9DC9057C32}"/>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42721325-43AB-34C5-6A8C-E4F111EAF3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4BB125-C496-2A11-8AB7-23D802C9C2EF}"/>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213108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BEAE2889-5645-C0B8-D4EA-E1DEAC19D264}"/>
              </a:ext>
            </a:extLst>
          </p:cNvPr>
          <p:cNvSpPr>
            <a:spLocks noGrp="1"/>
          </p:cNvSpPr>
          <p:nvPr>
            <p:ph type="dt" sz="half" idx="10"/>
          </p:nvPr>
        </p:nvSpPr>
        <p:spPr>
          <a:xfrm>
            <a:off x="5504656" y="6438900"/>
            <a:ext cx="1802924" cy="215900"/>
          </a:xfrm>
        </p:spPr>
        <p:txBody>
          <a:bodyPr/>
          <a:lstStyle/>
          <a:p>
            <a:fld id="{A50ECBEB-8597-4EA4-9D29-E1D7025CFAA0}" type="datetime1">
              <a:rPr lang="zh-CN" altLang="en-US" smtClean="0"/>
              <a:t>2025/7/18</a:t>
            </a:fld>
            <a:endParaRPr lang="zh-CN" altLang="en-US"/>
          </a:p>
        </p:txBody>
      </p:sp>
      <p:sp>
        <p:nvSpPr>
          <p:cNvPr id="7" name="Footer Placeholder 2">
            <a:extLst>
              <a:ext uri="{FF2B5EF4-FFF2-40B4-BE49-F238E27FC236}">
                <a16:creationId xmlns:a16="http://schemas.microsoft.com/office/drawing/2014/main" id="{74CFFCAF-873F-1714-A296-E492836BDBED}"/>
              </a:ext>
            </a:extLst>
          </p:cNvPr>
          <p:cNvSpPr>
            <a:spLocks noGrp="1"/>
          </p:cNvSpPr>
          <p:nvPr>
            <p:ph type="ftr" sz="quarter" idx="11"/>
          </p:nvPr>
        </p:nvSpPr>
        <p:spPr>
          <a:xfrm>
            <a:off x="660401" y="6438900"/>
            <a:ext cx="3992171" cy="215900"/>
          </a:xfrm>
        </p:spPr>
        <p:txBody>
          <a:bodyPr/>
          <a:lstStyle/>
          <a:p>
            <a:endParaRPr lang="zh-CN" altLang="en-US"/>
          </a:p>
        </p:txBody>
      </p:sp>
      <p:sp>
        <p:nvSpPr>
          <p:cNvPr id="8" name="Slide Number Placeholder 3">
            <a:extLst>
              <a:ext uri="{FF2B5EF4-FFF2-40B4-BE49-F238E27FC236}">
                <a16:creationId xmlns:a16="http://schemas.microsoft.com/office/drawing/2014/main" id="{658868EE-3680-324A-C9DB-03268B1FC239}"/>
              </a:ext>
            </a:extLst>
          </p:cNvPr>
          <p:cNvSpPr>
            <a:spLocks noGrp="1"/>
          </p:cNvSpPr>
          <p:nvPr>
            <p:ph type="sldNum" sz="quarter" idx="12"/>
          </p:nvPr>
        </p:nvSpPr>
        <p:spPr>
          <a:xfrm>
            <a:off x="8857452" y="6438900"/>
            <a:ext cx="2661448" cy="215900"/>
          </a:xfrm>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270858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167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93767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75994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279884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70548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236177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87158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88B462-50A3-C295-E055-3EDDB5F430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94D0B62-C081-74DA-5842-A95675FD224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F4E585-1F56-11F7-A174-38AD704B20BA}"/>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C17ACFD8-0192-482D-7567-100BB3C542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351454-3270-745C-EF03-8E3A63279640}"/>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710833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165263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916550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276130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700380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247097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A2E47F-49C1-5B7D-0EAB-102FAA65CFC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DEDE17D-D48C-E9B0-D97E-64BC278DF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C22A689-7DFF-50EC-2AFC-D9E7AF99162A}"/>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30DCBB74-E6C4-7CB7-5500-DD17226383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E82AB7-3AA9-589F-DEEC-989A4EE81FC4}"/>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63360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568CB0-4891-885C-CB1E-D9A7205F75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035D77-CCBF-1076-9628-64A51F3FDF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AA330DC-1C33-340F-82D3-35D99C37190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776987F-26B6-92F4-E497-731A00E30BF0}"/>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871C87DA-A72B-7624-DFA1-47A34224D65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DB1CB8-0E05-AE96-2C85-8D7D5AB902FA}"/>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397956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8ACE4A-8CEB-A0F3-D105-9635C09685F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B7577F-60C4-E7EE-4CD0-6C70FC70FF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8246EFF-B0CA-DB53-0CF8-1DD3B5FEEF0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73B8B7F-8BC9-EF88-1A74-F192B98C5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025D97-DE04-958D-EF3F-167A6E9ACC3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41F64F1-7738-F700-345B-196923B1C95D}"/>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8" name="页脚占位符 7">
            <a:extLst>
              <a:ext uri="{FF2B5EF4-FFF2-40B4-BE49-F238E27FC236}">
                <a16:creationId xmlns:a16="http://schemas.microsoft.com/office/drawing/2014/main" id="{D7F7AA03-EA9C-B7A8-2C72-21BB62BD3DC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4E81234-0EDE-2B00-2E6E-A39EBC5AC89C}"/>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415045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1D0D5-DC8D-F565-70F8-92EE75D33F9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5EC59B7-773E-C984-CC0A-A0F036C8803E}"/>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4" name="页脚占位符 3">
            <a:extLst>
              <a:ext uri="{FF2B5EF4-FFF2-40B4-BE49-F238E27FC236}">
                <a16:creationId xmlns:a16="http://schemas.microsoft.com/office/drawing/2014/main" id="{8D3BD51B-1B70-8493-F1EE-13F41B7B189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A83EC30-F4EA-E344-52A7-BD2D5B79456D}"/>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42003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4A1681-72C3-0441-7235-4E996E322B82}"/>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3" name="页脚占位符 2">
            <a:extLst>
              <a:ext uri="{FF2B5EF4-FFF2-40B4-BE49-F238E27FC236}">
                <a16:creationId xmlns:a16="http://schemas.microsoft.com/office/drawing/2014/main" id="{49E6E5B3-7EB8-5486-6FCD-9248DD14862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4601FD8-484A-4D57-DB4F-F3A9258F73EE}"/>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52068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7D89F8-F864-5D3C-DF55-F92DEA83B2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F3E87FE-1B8D-6594-EE2B-282620177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7961C7E-7EAF-732D-06C0-D3C3834A7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885D79-CB18-5041-5F9F-50EFC9093301}"/>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6D2809A8-EA4A-F1A6-7004-18AD5E0AD2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111150B-FC4E-E8CA-0F17-D4AB908FF35E}"/>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355531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67C653-E34C-A758-89FC-8E3A77510D8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C0F8BD5-F6F0-02DF-E51A-CE5AEDC6D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7544EB-2F01-6ADF-D76D-2DA4F05C2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D4A42C-0686-532E-8456-942EC1CD34B6}"/>
              </a:ext>
            </a:extLst>
          </p:cNvPr>
          <p:cNvSpPr>
            <a:spLocks noGrp="1"/>
          </p:cNvSpPr>
          <p:nvPr>
            <p:ph type="dt" sz="half" idx="10"/>
          </p:nvPr>
        </p:nvSpPr>
        <p:spPr/>
        <p:txBody>
          <a:bodyPr/>
          <a:lstStyle/>
          <a:p>
            <a:fld id="{FE3B6078-E329-45D4-B030-CDF0209FFB50}"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4168C3DA-E5FC-B109-E221-44E2D7EFE56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F54B10-1B91-6373-B8AA-057CD0B8939D}"/>
              </a:ext>
            </a:extLst>
          </p:cNvPr>
          <p:cNvSpPr>
            <a:spLocks noGrp="1"/>
          </p:cNvSpPr>
          <p:nvPr>
            <p:ph type="sldNum" sz="quarter" idx="12"/>
          </p:nvPr>
        </p:nvSpPr>
        <p:spPr/>
        <p:txBody>
          <a:body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30716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8115BA7-B163-E9D1-A54A-8C10B8467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34A0BA7-2A1C-EB91-EF51-E9A49A22D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3EF2415-DA5A-7709-2046-DD8C4C031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B6078-E329-45D4-B030-CDF0209FFB50}"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46E77EFF-DA1B-E62A-46D8-5FC866119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D3857E0-BF2E-0660-C0B8-B2FD1C7FF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102379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cs typeface="思源宋体 CN Medium" panose="02020500000000000000" charset="-122"/>
              </a:defRPr>
            </a:lvl1pPr>
          </a:lstStyle>
          <a:p>
            <a:fld id="{FE3B6078-E329-45D4-B030-CDF0209FFB50}" type="datetimeFigureOut">
              <a:rPr lang="zh-CN" altLang="en-US" smtClean="0"/>
              <a:t>2025/7/18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cs typeface="思源宋体 CN Medium" panose="02020500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cs typeface="思源宋体 CN Medium" panose="02020500000000000000" charset="-122"/>
              </a:defRPr>
            </a:lvl1pPr>
          </a:lstStyle>
          <a:p>
            <a:fld id="{E9929747-B519-497B-A3A9-6E36AFD8E510}" type="slidenum">
              <a:rPr lang="zh-CN" altLang="en-US" smtClean="0"/>
              <a:t>‹#›</a:t>
            </a:fld>
            <a:endParaRPr lang="zh-CN" altLang="en-US"/>
          </a:p>
        </p:txBody>
      </p:sp>
    </p:spTree>
    <p:extLst>
      <p:ext uri="{BB962C8B-B14F-4D97-AF65-F5344CB8AC3E}">
        <p14:creationId xmlns:p14="http://schemas.microsoft.com/office/powerpoint/2010/main" val="35428697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思源宋体 CN Medium" panose="020205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思源宋体 CN Medium" panose="020205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思源宋体 CN Medium" panose="020205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思源宋体 CN Medium" panose="020205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思源宋体 CN Medium" panose="020205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思源宋体 CN Medium" panose="0202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notesSlide" Target="../notesSlides/notesSlide5.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24C8ADF6-16DA-6379-A7A3-A01FB8257A41}"/>
              </a:ext>
            </a:extLst>
          </p:cNvPr>
          <p:cNvSpPr/>
          <p:nvPr/>
        </p:nvSpPr>
        <p:spPr>
          <a:xfrm>
            <a:off x="1066799" y="1572511"/>
            <a:ext cx="11125201" cy="3782785"/>
          </a:xfrm>
          <a:custGeom>
            <a:avLst/>
            <a:gdLst>
              <a:gd name="connsiteX0" fmla="*/ 0 w 10782300"/>
              <a:gd name="connsiteY0" fmla="*/ 487092 h 3712028"/>
              <a:gd name="connsiteX1" fmla="*/ 487092 w 10782300"/>
              <a:gd name="connsiteY1" fmla="*/ 0 h 3712028"/>
              <a:gd name="connsiteX2" fmla="*/ 10295208 w 10782300"/>
              <a:gd name="connsiteY2" fmla="*/ 0 h 3712028"/>
              <a:gd name="connsiteX3" fmla="*/ 10782300 w 10782300"/>
              <a:gd name="connsiteY3" fmla="*/ 487092 h 3712028"/>
              <a:gd name="connsiteX4" fmla="*/ 10782300 w 10782300"/>
              <a:gd name="connsiteY4" fmla="*/ 3224936 h 3712028"/>
              <a:gd name="connsiteX5" fmla="*/ 10295208 w 10782300"/>
              <a:gd name="connsiteY5" fmla="*/ 3712028 h 3712028"/>
              <a:gd name="connsiteX6" fmla="*/ 487092 w 10782300"/>
              <a:gd name="connsiteY6" fmla="*/ 3712028 h 3712028"/>
              <a:gd name="connsiteX7" fmla="*/ 0 w 10782300"/>
              <a:gd name="connsiteY7" fmla="*/ 3224936 h 3712028"/>
              <a:gd name="connsiteX8" fmla="*/ 0 w 10782300"/>
              <a:gd name="connsiteY8" fmla="*/ 487092 h 3712028"/>
              <a:gd name="connsiteX0" fmla="*/ 0 w 10782300"/>
              <a:gd name="connsiteY0" fmla="*/ 487092 h 3721885"/>
              <a:gd name="connsiteX1" fmla="*/ 487092 w 10782300"/>
              <a:gd name="connsiteY1" fmla="*/ 0 h 3721885"/>
              <a:gd name="connsiteX2" fmla="*/ 10295208 w 10782300"/>
              <a:gd name="connsiteY2" fmla="*/ 0 h 3721885"/>
              <a:gd name="connsiteX3" fmla="*/ 10782300 w 10782300"/>
              <a:gd name="connsiteY3" fmla="*/ 487092 h 3721885"/>
              <a:gd name="connsiteX4" fmla="*/ 10782300 w 10782300"/>
              <a:gd name="connsiteY4" fmla="*/ 3224936 h 3721885"/>
              <a:gd name="connsiteX5" fmla="*/ 10295208 w 10782300"/>
              <a:gd name="connsiteY5" fmla="*/ 3712028 h 3721885"/>
              <a:gd name="connsiteX6" fmla="*/ 487092 w 10782300"/>
              <a:gd name="connsiteY6" fmla="*/ 3712028 h 3721885"/>
              <a:gd name="connsiteX7" fmla="*/ 0 w 10782300"/>
              <a:gd name="connsiteY7" fmla="*/ 3518851 h 3721885"/>
              <a:gd name="connsiteX8" fmla="*/ 0 w 10782300"/>
              <a:gd name="connsiteY8" fmla="*/ 487092 h 3721885"/>
              <a:gd name="connsiteX0" fmla="*/ 55 w 10782355"/>
              <a:gd name="connsiteY0" fmla="*/ 487092 h 3725779"/>
              <a:gd name="connsiteX1" fmla="*/ 487147 w 10782355"/>
              <a:gd name="connsiteY1" fmla="*/ 0 h 3725779"/>
              <a:gd name="connsiteX2" fmla="*/ 10295263 w 10782355"/>
              <a:gd name="connsiteY2" fmla="*/ 0 h 3725779"/>
              <a:gd name="connsiteX3" fmla="*/ 10782355 w 10782355"/>
              <a:gd name="connsiteY3" fmla="*/ 487092 h 3725779"/>
              <a:gd name="connsiteX4" fmla="*/ 10782355 w 10782355"/>
              <a:gd name="connsiteY4" fmla="*/ 3224936 h 3725779"/>
              <a:gd name="connsiteX5" fmla="*/ 10295263 w 10782355"/>
              <a:gd name="connsiteY5" fmla="*/ 3712028 h 3725779"/>
              <a:gd name="connsiteX6" fmla="*/ 258547 w 10782355"/>
              <a:gd name="connsiteY6" fmla="*/ 3717471 h 3725779"/>
              <a:gd name="connsiteX7" fmla="*/ 55 w 10782355"/>
              <a:gd name="connsiteY7" fmla="*/ 3518851 h 3725779"/>
              <a:gd name="connsiteX8" fmla="*/ 55 w 10782355"/>
              <a:gd name="connsiteY8" fmla="*/ 487092 h 3725779"/>
              <a:gd name="connsiteX0" fmla="*/ 55 w 10787798"/>
              <a:gd name="connsiteY0" fmla="*/ 487092 h 3725779"/>
              <a:gd name="connsiteX1" fmla="*/ 487147 w 10787798"/>
              <a:gd name="connsiteY1" fmla="*/ 0 h 3725779"/>
              <a:gd name="connsiteX2" fmla="*/ 10295263 w 10787798"/>
              <a:gd name="connsiteY2" fmla="*/ 0 h 3725779"/>
              <a:gd name="connsiteX3" fmla="*/ 10782355 w 10787798"/>
              <a:gd name="connsiteY3" fmla="*/ 487092 h 3725779"/>
              <a:gd name="connsiteX4" fmla="*/ 10787798 w 10787798"/>
              <a:gd name="connsiteY4" fmla="*/ 3426321 h 3725779"/>
              <a:gd name="connsiteX5" fmla="*/ 10295263 w 10787798"/>
              <a:gd name="connsiteY5" fmla="*/ 3712028 h 3725779"/>
              <a:gd name="connsiteX6" fmla="*/ 258547 w 10787798"/>
              <a:gd name="connsiteY6" fmla="*/ 3717471 h 3725779"/>
              <a:gd name="connsiteX7" fmla="*/ 55 w 10787798"/>
              <a:gd name="connsiteY7" fmla="*/ 3518851 h 3725779"/>
              <a:gd name="connsiteX8" fmla="*/ 55 w 10787798"/>
              <a:gd name="connsiteY8" fmla="*/ 487092 h 3725779"/>
              <a:gd name="connsiteX0" fmla="*/ 55 w 10793241"/>
              <a:gd name="connsiteY0" fmla="*/ 487092 h 3725779"/>
              <a:gd name="connsiteX1" fmla="*/ 487147 w 10793241"/>
              <a:gd name="connsiteY1" fmla="*/ 0 h 3725779"/>
              <a:gd name="connsiteX2" fmla="*/ 10295263 w 10793241"/>
              <a:gd name="connsiteY2" fmla="*/ 0 h 3725779"/>
              <a:gd name="connsiteX3" fmla="*/ 10782355 w 10793241"/>
              <a:gd name="connsiteY3" fmla="*/ 487092 h 3725779"/>
              <a:gd name="connsiteX4" fmla="*/ 10793241 w 10793241"/>
              <a:gd name="connsiteY4" fmla="*/ 3437207 h 3725779"/>
              <a:gd name="connsiteX5" fmla="*/ 10295263 w 10793241"/>
              <a:gd name="connsiteY5" fmla="*/ 3712028 h 3725779"/>
              <a:gd name="connsiteX6" fmla="*/ 258547 w 10793241"/>
              <a:gd name="connsiteY6" fmla="*/ 3717471 h 3725779"/>
              <a:gd name="connsiteX7" fmla="*/ 55 w 10793241"/>
              <a:gd name="connsiteY7" fmla="*/ 3518851 h 3725779"/>
              <a:gd name="connsiteX8" fmla="*/ 55 w 10793241"/>
              <a:gd name="connsiteY8" fmla="*/ 487092 h 3725779"/>
              <a:gd name="connsiteX0" fmla="*/ 55 w 10793984"/>
              <a:gd name="connsiteY0" fmla="*/ 487092 h 3725779"/>
              <a:gd name="connsiteX1" fmla="*/ 487147 w 10793984"/>
              <a:gd name="connsiteY1" fmla="*/ 0 h 3725779"/>
              <a:gd name="connsiteX2" fmla="*/ 10295263 w 10793984"/>
              <a:gd name="connsiteY2" fmla="*/ 0 h 3725779"/>
              <a:gd name="connsiteX3" fmla="*/ 10782355 w 10793984"/>
              <a:gd name="connsiteY3" fmla="*/ 487092 h 3725779"/>
              <a:gd name="connsiteX4" fmla="*/ 10793241 w 10793984"/>
              <a:gd name="connsiteY4" fmla="*/ 3437207 h 3725779"/>
              <a:gd name="connsiteX5" fmla="*/ 10551077 w 10793984"/>
              <a:gd name="connsiteY5" fmla="*/ 3701142 h 3725779"/>
              <a:gd name="connsiteX6" fmla="*/ 258547 w 10793984"/>
              <a:gd name="connsiteY6" fmla="*/ 3717471 h 3725779"/>
              <a:gd name="connsiteX7" fmla="*/ 55 w 10793984"/>
              <a:gd name="connsiteY7" fmla="*/ 3518851 h 3725779"/>
              <a:gd name="connsiteX8" fmla="*/ 55 w 10793984"/>
              <a:gd name="connsiteY8" fmla="*/ 487092 h 37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3984" h="3725779">
                <a:moveTo>
                  <a:pt x="55" y="487092"/>
                </a:moveTo>
                <a:cubicBezTo>
                  <a:pt x="55" y="218079"/>
                  <a:pt x="218134" y="0"/>
                  <a:pt x="487147" y="0"/>
                </a:cubicBezTo>
                <a:lnTo>
                  <a:pt x="10295263" y="0"/>
                </a:lnTo>
                <a:cubicBezTo>
                  <a:pt x="10564276" y="0"/>
                  <a:pt x="10782355" y="218079"/>
                  <a:pt x="10782355" y="487092"/>
                </a:cubicBezTo>
                <a:cubicBezTo>
                  <a:pt x="10784169" y="1466835"/>
                  <a:pt x="10791427" y="2457464"/>
                  <a:pt x="10793241" y="3437207"/>
                </a:cubicBezTo>
                <a:cubicBezTo>
                  <a:pt x="10793241" y="3706220"/>
                  <a:pt x="10820090" y="3701142"/>
                  <a:pt x="10551077" y="3701142"/>
                </a:cubicBezTo>
                <a:lnTo>
                  <a:pt x="258547" y="3717471"/>
                </a:lnTo>
                <a:cubicBezTo>
                  <a:pt x="-10466" y="3717471"/>
                  <a:pt x="55" y="3787864"/>
                  <a:pt x="55" y="3518851"/>
                </a:cubicBezTo>
                <a:lnTo>
                  <a:pt x="55" y="487092"/>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mn-lt"/>
              <a:ea typeface="微软雅黑"/>
              <a:cs typeface="+mn-cs"/>
            </a:endParaRPr>
          </a:p>
        </p:txBody>
      </p:sp>
      <p:sp>
        <p:nvSpPr>
          <p:cNvPr id="3" name="文本框 2">
            <a:extLst>
              <a:ext uri="{FF2B5EF4-FFF2-40B4-BE49-F238E27FC236}">
                <a16:creationId xmlns:a16="http://schemas.microsoft.com/office/drawing/2014/main" id="{35736BA3-6A22-9A69-9C67-0CA196145D09}"/>
              </a:ext>
            </a:extLst>
          </p:cNvPr>
          <p:cNvSpPr txBox="1"/>
          <p:nvPr/>
        </p:nvSpPr>
        <p:spPr>
          <a:xfrm>
            <a:off x="1520451" y="1905471"/>
            <a:ext cx="7995557" cy="1834669"/>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161D5E"/>
                </a:solidFill>
                <a:effectLst/>
                <a:uLnTx/>
                <a:uFillTx/>
                <a:latin typeface="黑体" panose="02010609060101010101" pitchFamily="49" charset="-122"/>
                <a:ea typeface="黑体" panose="02010609060101010101" pitchFamily="49" charset="-122"/>
                <a:cs typeface="+mn-cs"/>
              </a:rPr>
              <a:t>金泽百</a:t>
            </a:r>
            <a:r>
              <a:rPr kumimoji="0" lang="en-US" altLang="zh-CN" sz="4400" b="1" i="0" u="none" strike="noStrike" kern="1200" cap="none" spc="0" normalizeH="0" baseline="0" noProof="0" dirty="0">
                <a:ln>
                  <a:noFill/>
                </a:ln>
                <a:solidFill>
                  <a:srgbClr val="161D5E"/>
                </a:solidFill>
                <a:effectLst/>
                <a:uLnTx/>
                <a:uFillTx/>
                <a:latin typeface="黑体" panose="02010609060101010101" pitchFamily="49" charset="-122"/>
                <a:ea typeface="黑体" panose="02010609060101010101" pitchFamily="49" charset="-122"/>
                <a:cs typeface="+mn-cs"/>
              </a:rPr>
              <a:t>®</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zh-CN" altLang="en-US" sz="54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二十碳五烯酸乙酯软胶囊</a:t>
            </a:r>
          </a:p>
        </p:txBody>
      </p:sp>
      <p:sp>
        <p:nvSpPr>
          <p:cNvPr id="4" name="文本框 3">
            <a:extLst>
              <a:ext uri="{FF2B5EF4-FFF2-40B4-BE49-F238E27FC236}">
                <a16:creationId xmlns:a16="http://schemas.microsoft.com/office/drawing/2014/main" id="{6EA1EE2C-7829-6D5A-7F0F-DCFE295CC52C}"/>
              </a:ext>
            </a:extLst>
          </p:cNvPr>
          <p:cNvSpPr txBox="1"/>
          <p:nvPr/>
        </p:nvSpPr>
        <p:spPr>
          <a:xfrm>
            <a:off x="1476908" y="4105779"/>
            <a:ext cx="5889171"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mn-lt"/>
                <a:ea typeface="微软雅黑"/>
                <a:cs typeface="+mn-cs"/>
              </a:rPr>
              <a:t>Icosapent</a:t>
            </a:r>
            <a:r>
              <a:rPr kumimoji="0" lang="en-US" altLang="zh-CN" sz="3200" b="0" i="0" u="none" strike="noStrike" kern="1200" cap="none" spc="0" normalizeH="0" baseline="0" noProof="0" dirty="0">
                <a:ln>
                  <a:noFill/>
                </a:ln>
                <a:solidFill>
                  <a:prstClr val="black"/>
                </a:solidFill>
                <a:effectLst/>
                <a:uLnTx/>
                <a:uFillTx/>
                <a:latin typeface="+mn-lt"/>
                <a:ea typeface="微软雅黑"/>
                <a:cs typeface="+mn-cs"/>
              </a:rPr>
              <a:t> Ethyl Soft Capsules</a:t>
            </a:r>
            <a:endParaRPr kumimoji="0" lang="zh-CN" altLang="en-US" sz="3200" b="0" i="0" u="none" strike="noStrike" kern="1200" cap="none" spc="0" normalizeH="0" baseline="0" noProof="0" dirty="0">
              <a:ln>
                <a:noFill/>
              </a:ln>
              <a:solidFill>
                <a:prstClr val="black"/>
              </a:solidFill>
              <a:effectLst/>
              <a:uLnTx/>
              <a:uFillTx/>
              <a:latin typeface="+mn-lt"/>
              <a:ea typeface="微软雅黑"/>
              <a:cs typeface="+mn-cs"/>
            </a:endParaRPr>
          </a:p>
        </p:txBody>
      </p:sp>
      <p:sp>
        <p:nvSpPr>
          <p:cNvPr id="5" name="矩形 4">
            <a:extLst>
              <a:ext uri="{FF2B5EF4-FFF2-40B4-BE49-F238E27FC236}">
                <a16:creationId xmlns:a16="http://schemas.microsoft.com/office/drawing/2014/main" id="{F2535270-0603-4907-C8A2-11F695BF8EA5}"/>
              </a:ext>
            </a:extLst>
          </p:cNvPr>
          <p:cNvSpPr/>
          <p:nvPr/>
        </p:nvSpPr>
        <p:spPr>
          <a:xfrm>
            <a:off x="1066799" y="5201477"/>
            <a:ext cx="11125201" cy="153819"/>
          </a:xfrm>
          <a:prstGeom prst="rect">
            <a:avLst/>
          </a:prstGeom>
          <a:gradFill flip="none" rotWithShape="1">
            <a:gsLst>
              <a:gs pos="4000">
                <a:schemeClr val="accent1"/>
              </a:gs>
              <a:gs pos="100000">
                <a:srgbClr val="132B80"/>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lt"/>
              <a:ea typeface="微软雅黑"/>
              <a:cs typeface="+mn-cs"/>
            </a:endParaRPr>
          </a:p>
        </p:txBody>
      </p:sp>
      <p:sp>
        <p:nvSpPr>
          <p:cNvPr id="6" name="文本框 5">
            <a:extLst>
              <a:ext uri="{FF2B5EF4-FFF2-40B4-BE49-F238E27FC236}">
                <a16:creationId xmlns:a16="http://schemas.microsoft.com/office/drawing/2014/main" id="{38011A05-9002-E5F0-F3CB-AFAFDF420AB6}"/>
              </a:ext>
            </a:extLst>
          </p:cNvPr>
          <p:cNvSpPr txBox="1"/>
          <p:nvPr/>
        </p:nvSpPr>
        <p:spPr>
          <a:xfrm>
            <a:off x="1066799" y="5645395"/>
            <a:ext cx="6548582" cy="1113766"/>
          </a:xfrm>
          <a:prstGeom prst="rect">
            <a:avLst/>
          </a:prstGeom>
          <a:noFill/>
        </p:spPr>
        <p:txBody>
          <a:bodyPr wrap="square" rtlCol="0">
            <a:spAutoFit/>
          </a:bodyPr>
          <a:lstStyle/>
          <a:p>
            <a:pPr>
              <a:lnSpc>
                <a:spcPct val="150000"/>
              </a:lnSpc>
            </a:pPr>
            <a:r>
              <a:rPr lang="zh-CN" altLang="en-US" sz="2400" dirty="0">
                <a:solidFill>
                  <a:srgbClr val="002060"/>
                </a:solidFill>
                <a:latin typeface="黑体" panose="02010609060101010101" pitchFamily="49" charset="-122"/>
                <a:ea typeface="黑体" panose="02010609060101010101" pitchFamily="49" charset="-122"/>
              </a:rPr>
              <a:t>申报企业：山东新华制药股份有限公司</a:t>
            </a:r>
            <a:endParaRPr lang="en-US" altLang="zh-CN" sz="2400" dirty="0">
              <a:solidFill>
                <a:srgbClr val="002060"/>
              </a:solidFill>
              <a:latin typeface="黑体" panose="02010609060101010101" pitchFamily="49" charset="-122"/>
              <a:ea typeface="黑体" panose="02010609060101010101" pitchFamily="49" charset="-122"/>
            </a:endParaRPr>
          </a:p>
          <a:p>
            <a:pPr>
              <a:lnSpc>
                <a:spcPct val="150000"/>
              </a:lnSpc>
            </a:pPr>
            <a:r>
              <a:rPr lang="en-US" altLang="zh-CN" sz="2400" dirty="0">
                <a:solidFill>
                  <a:srgbClr val="002060"/>
                </a:solidFill>
                <a:latin typeface="黑体" panose="02010609060101010101" pitchFamily="49" charset="-122"/>
                <a:ea typeface="黑体" panose="02010609060101010101" pitchFamily="49" charset="-122"/>
              </a:rPr>
              <a:t>2025</a:t>
            </a:r>
            <a:r>
              <a:rPr lang="zh-CN" altLang="en-US" sz="2400" dirty="0">
                <a:solidFill>
                  <a:srgbClr val="002060"/>
                </a:solidFill>
                <a:latin typeface="黑体" panose="02010609060101010101" pitchFamily="49" charset="-122"/>
                <a:ea typeface="黑体" panose="02010609060101010101" pitchFamily="49" charset="-122"/>
              </a:rPr>
              <a:t>年</a:t>
            </a:r>
            <a:r>
              <a:rPr lang="en-US" altLang="zh-CN" sz="2400" dirty="0">
                <a:solidFill>
                  <a:srgbClr val="002060"/>
                </a:solidFill>
                <a:latin typeface="黑体" panose="02010609060101010101" pitchFamily="49" charset="-122"/>
                <a:ea typeface="黑体" panose="02010609060101010101" pitchFamily="49" charset="-122"/>
              </a:rPr>
              <a:t>7</a:t>
            </a:r>
            <a:r>
              <a:rPr lang="zh-CN" altLang="en-US" sz="2400" dirty="0">
                <a:solidFill>
                  <a:srgbClr val="002060"/>
                </a:solidFill>
                <a:latin typeface="黑体" panose="02010609060101010101" pitchFamily="49" charset="-122"/>
                <a:ea typeface="黑体" panose="02010609060101010101" pitchFamily="49" charset="-122"/>
              </a:rPr>
              <a:t>月</a:t>
            </a:r>
          </a:p>
        </p:txBody>
      </p:sp>
      <p:sp>
        <p:nvSpPr>
          <p:cNvPr id="7" name="文本框 6">
            <a:extLst>
              <a:ext uri="{FF2B5EF4-FFF2-40B4-BE49-F238E27FC236}">
                <a16:creationId xmlns:a16="http://schemas.microsoft.com/office/drawing/2014/main" id="{E95B07E4-78F8-5F91-3A76-5B1E31918929}"/>
              </a:ext>
            </a:extLst>
          </p:cNvPr>
          <p:cNvSpPr txBox="1"/>
          <p:nvPr/>
        </p:nvSpPr>
        <p:spPr>
          <a:xfrm>
            <a:off x="8451273" y="6219936"/>
            <a:ext cx="3602181" cy="442878"/>
          </a:xfrm>
          <a:prstGeom prst="rect">
            <a:avLst/>
          </a:prstGeom>
          <a:noFill/>
        </p:spPr>
        <p:txBody>
          <a:bodyPr wrap="square" rtlCol="0">
            <a:spAutoFit/>
          </a:bodyPr>
          <a:lstStyle>
            <a:defPPr>
              <a:defRPr lang="zh-CN"/>
            </a:defPPr>
            <a:lvl1pPr>
              <a:lnSpc>
                <a:spcPct val="150000"/>
              </a:lnSpc>
              <a:defRPr sz="2400">
                <a:solidFill>
                  <a:srgbClr val="002060"/>
                </a:solidFill>
                <a:latin typeface="黑体" panose="02010609060101010101" pitchFamily="49" charset="-122"/>
                <a:ea typeface="黑体" panose="02010609060101010101" pitchFamily="49" charset="-122"/>
              </a:defRPr>
            </a:lvl1pPr>
          </a:lstStyle>
          <a:p>
            <a:pPr algn="dist"/>
            <a:r>
              <a:rPr lang="zh-CN" altLang="en-US" sz="1800" dirty="0"/>
              <a:t>新获批</a:t>
            </a:r>
            <a:r>
              <a:rPr lang="en-US" altLang="zh-CN" sz="1800" dirty="0"/>
              <a:t>4</a:t>
            </a:r>
            <a:r>
              <a:rPr lang="zh-CN" altLang="en-US" sz="1800" dirty="0"/>
              <a:t>类仿制药，申请竞价准入</a:t>
            </a:r>
          </a:p>
        </p:txBody>
      </p:sp>
      <p:pic>
        <p:nvPicPr>
          <p:cNvPr id="8" name="图片 7">
            <a:extLst>
              <a:ext uri="{FF2B5EF4-FFF2-40B4-BE49-F238E27FC236}">
                <a16:creationId xmlns:a16="http://schemas.microsoft.com/office/drawing/2014/main" id="{47FB856B-A906-CA70-2C68-356B1D5CDE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4250" t="17408" r="36606" b="19461"/>
          <a:stretch>
            <a:fillRect/>
          </a:stretch>
        </p:blipFill>
        <p:spPr>
          <a:xfrm>
            <a:off x="9819802" y="2072227"/>
            <a:ext cx="1790579" cy="3008351"/>
          </a:xfrm>
          <a:prstGeom prst="rect">
            <a:avLst/>
          </a:prstGeom>
        </p:spPr>
      </p:pic>
    </p:spTree>
    <p:extLst>
      <p:ext uri="{BB962C8B-B14F-4D97-AF65-F5344CB8AC3E}">
        <p14:creationId xmlns:p14="http://schemas.microsoft.com/office/powerpoint/2010/main" val="9676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8985-F58A-6648-4817-C2015F2A1928}"/>
            </a:ext>
          </a:extLst>
        </p:cNvPr>
        <p:cNvGrpSpPr/>
        <p:nvPr/>
      </p:nvGrpSpPr>
      <p:grpSpPr>
        <a:xfrm>
          <a:off x="0" y="0"/>
          <a:ext cx="0" cy="0"/>
          <a:chOff x="0" y="0"/>
          <a:chExt cx="0" cy="0"/>
        </a:xfrm>
      </p:grpSpPr>
      <p:sp>
        <p:nvSpPr>
          <p:cNvPr id="61" name="文本框 60">
            <a:extLst>
              <a:ext uri="{FF2B5EF4-FFF2-40B4-BE49-F238E27FC236}">
                <a16:creationId xmlns:a16="http://schemas.microsoft.com/office/drawing/2014/main" id="{8002D0F1-0A02-B6BD-A6C7-2009422257F9}"/>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grpSp>
        <p:nvGrpSpPr>
          <p:cNvPr id="113" name="组合 112">
            <a:extLst>
              <a:ext uri="{FF2B5EF4-FFF2-40B4-BE49-F238E27FC236}">
                <a16:creationId xmlns:a16="http://schemas.microsoft.com/office/drawing/2014/main" id="{06102589-5971-5717-6E7E-17FA83DC70AA}"/>
              </a:ext>
            </a:extLst>
          </p:cNvPr>
          <p:cNvGrpSpPr/>
          <p:nvPr/>
        </p:nvGrpSpPr>
        <p:grpSpPr>
          <a:xfrm>
            <a:off x="441946" y="453799"/>
            <a:ext cx="11469994" cy="597526"/>
            <a:chOff x="441946" y="549275"/>
            <a:chExt cx="11469994" cy="502049"/>
          </a:xfrm>
        </p:grpSpPr>
        <p:sp>
          <p:nvSpPr>
            <p:cNvPr id="114" name="矩形 113">
              <a:extLst>
                <a:ext uri="{FF2B5EF4-FFF2-40B4-BE49-F238E27FC236}">
                  <a16:creationId xmlns:a16="http://schemas.microsoft.com/office/drawing/2014/main" id="{48132815-E7ED-5513-76C7-01238DC2EE92}"/>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115" name="直接连接符 114">
              <a:extLst>
                <a:ext uri="{FF2B5EF4-FFF2-40B4-BE49-F238E27FC236}">
                  <a16:creationId xmlns:a16="http://schemas.microsoft.com/office/drawing/2014/main" id="{4D77FFB6-535E-23BE-4B4F-505275BC1F08}"/>
                </a:ext>
              </a:extLst>
            </p:cNvPr>
            <p:cNvCxnSpPr>
              <a:cxnSpLocks/>
            </p:cNvCxnSpPr>
            <p:nvPr/>
          </p:nvCxnSpPr>
          <p:spPr>
            <a:xfrm>
              <a:off x="515938" y="1051324"/>
              <a:ext cx="11234116"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6785EC9F-CC11-273A-23AB-DBC8323B484E}"/>
                </a:ext>
              </a:extLst>
            </p:cNvPr>
            <p:cNvSpPr txBox="1"/>
            <p:nvPr/>
          </p:nvSpPr>
          <p:spPr>
            <a:xfrm>
              <a:off x="441946" y="551990"/>
              <a:ext cx="1623308"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公平性</a:t>
              </a:r>
            </a:p>
          </p:txBody>
        </p:sp>
        <p:sp>
          <p:nvSpPr>
            <p:cNvPr id="117" name="矩形 116">
              <a:extLst>
                <a:ext uri="{FF2B5EF4-FFF2-40B4-BE49-F238E27FC236}">
                  <a16:creationId xmlns:a16="http://schemas.microsoft.com/office/drawing/2014/main" id="{C61D491A-DF00-4959-9788-03B2DF49E49C}"/>
                </a:ext>
              </a:extLst>
            </p:cNvPr>
            <p:cNvSpPr/>
            <p:nvPr/>
          </p:nvSpPr>
          <p:spPr>
            <a:xfrm>
              <a:off x="2161858" y="549275"/>
              <a:ext cx="9588196"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97E8B7DD-1936-35B3-598C-67A63FE6F21D}"/>
                </a:ext>
              </a:extLst>
            </p:cNvPr>
            <p:cNvSpPr txBox="1"/>
            <p:nvPr/>
          </p:nvSpPr>
          <p:spPr>
            <a:xfrm>
              <a:off x="2139246" y="592096"/>
              <a:ext cx="9772694" cy="374967"/>
            </a:xfrm>
            <a:prstGeom prst="rect">
              <a:avLst/>
            </a:prstGeom>
            <a:noFill/>
          </p:spPr>
          <p:txBody>
            <a:bodyPr wrap="square" rtlCol="0">
              <a:spAutoFit/>
            </a:bodyPr>
            <a:lstStyle/>
            <a:p>
              <a:r>
                <a:rPr lang="zh-CN" altLang="en-US"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弥补药品目录短板，临床管理难度小，提高社会健康公平性</a:t>
              </a:r>
            </a:p>
          </p:txBody>
        </p:sp>
      </p:grpSp>
      <p:sp>
        <p:nvSpPr>
          <p:cNvPr id="9" name="文本框 8">
            <a:extLst>
              <a:ext uri="{FF2B5EF4-FFF2-40B4-BE49-F238E27FC236}">
                <a16:creationId xmlns:a16="http://schemas.microsoft.com/office/drawing/2014/main" id="{4B4DD6B8-084C-0A28-1B3C-D9452DFF8A02}"/>
              </a:ext>
            </a:extLst>
          </p:cNvPr>
          <p:cNvSpPr txBox="1"/>
          <p:nvPr/>
        </p:nvSpPr>
        <p:spPr>
          <a:xfrm>
            <a:off x="8360229" y="1457422"/>
            <a:ext cx="2684416" cy="430887"/>
          </a:xfrm>
          <a:prstGeom prst="rect">
            <a:avLst/>
          </a:prstGeom>
          <a:noFill/>
        </p:spPr>
        <p:txBody>
          <a:bodyPr wrap="square" rtlCol="0">
            <a:spAutoFit/>
          </a:bodyPr>
          <a:lstStyle>
            <a:defPPr>
              <a:defRPr lang="zh-CN"/>
            </a:defPPr>
            <a:lvl1pPr>
              <a:defRPr sz="2200">
                <a:solidFill>
                  <a:schemeClr val="bg1"/>
                </a:solidFill>
                <a:latin typeface="黑体" panose="02010609060101010101" pitchFamily="49" charset="-122"/>
                <a:ea typeface="黑体" panose="02010609060101010101" pitchFamily="49" charset="-122"/>
              </a:defRPr>
            </a:lvl1pPr>
          </a:lstStyle>
          <a:p>
            <a:pPr algn="dist"/>
            <a:r>
              <a:rPr lang="zh-CN" altLang="en-US" dirty="0"/>
              <a:t>未满足的治疗需求</a:t>
            </a:r>
          </a:p>
        </p:txBody>
      </p:sp>
      <p:grpSp>
        <p:nvGrpSpPr>
          <p:cNvPr id="18" name="组合 17">
            <a:extLst>
              <a:ext uri="{FF2B5EF4-FFF2-40B4-BE49-F238E27FC236}">
                <a16:creationId xmlns:a16="http://schemas.microsoft.com/office/drawing/2014/main" id="{54E45521-AC8B-8F65-D2C3-F5945F6504DF}"/>
              </a:ext>
            </a:extLst>
          </p:cNvPr>
          <p:cNvGrpSpPr/>
          <p:nvPr/>
        </p:nvGrpSpPr>
        <p:grpSpPr>
          <a:xfrm>
            <a:off x="665424" y="1457422"/>
            <a:ext cx="11004195" cy="5682603"/>
            <a:chOff x="912763" y="1457422"/>
            <a:chExt cx="11004195" cy="5682603"/>
          </a:xfrm>
        </p:grpSpPr>
        <p:grpSp>
          <p:nvGrpSpPr>
            <p:cNvPr id="14" name="组合 13">
              <a:extLst>
                <a:ext uri="{FF2B5EF4-FFF2-40B4-BE49-F238E27FC236}">
                  <a16:creationId xmlns:a16="http://schemas.microsoft.com/office/drawing/2014/main" id="{0EC38485-797D-4AE3-C45B-ADA2E6C4AC2C}"/>
                </a:ext>
              </a:extLst>
            </p:cNvPr>
            <p:cNvGrpSpPr/>
            <p:nvPr/>
          </p:nvGrpSpPr>
          <p:grpSpPr>
            <a:xfrm>
              <a:off x="912763" y="1457422"/>
              <a:ext cx="4927452" cy="5682603"/>
              <a:chOff x="1136144" y="1806425"/>
              <a:chExt cx="4927452" cy="5682603"/>
            </a:xfrm>
          </p:grpSpPr>
          <p:grpSp>
            <p:nvGrpSpPr>
              <p:cNvPr id="2" name="组合 1">
                <a:extLst>
                  <a:ext uri="{FF2B5EF4-FFF2-40B4-BE49-F238E27FC236}">
                    <a16:creationId xmlns:a16="http://schemas.microsoft.com/office/drawing/2014/main" id="{5404345C-831E-0B5B-2C4E-73D4CC22C88F}"/>
                  </a:ext>
                </a:extLst>
              </p:cNvPr>
              <p:cNvGrpSpPr>
                <a:grpSpLocks noChangeAspect="1"/>
              </p:cNvGrpSpPr>
              <p:nvPr>
                <p:custDataLst>
                  <p:tags r:id="rId7"/>
                </p:custDataLst>
              </p:nvPr>
            </p:nvGrpSpPr>
            <p:grpSpPr>
              <a:xfrm>
                <a:off x="1136144" y="1806425"/>
                <a:ext cx="4927452" cy="5682603"/>
                <a:chOff x="1594140" y="2368488"/>
                <a:chExt cx="2787896" cy="3215152"/>
              </a:xfrm>
            </p:grpSpPr>
            <p:grpSp>
              <p:nvGrpSpPr>
                <p:cNvPr id="3" name="组合 2">
                  <a:extLst>
                    <a:ext uri="{FF2B5EF4-FFF2-40B4-BE49-F238E27FC236}">
                      <a16:creationId xmlns:a16="http://schemas.microsoft.com/office/drawing/2014/main" id="{DA8021DA-210D-83F1-188A-1DEEBC622A11}"/>
                    </a:ext>
                  </a:extLst>
                </p:cNvPr>
                <p:cNvGrpSpPr/>
                <p:nvPr/>
              </p:nvGrpSpPr>
              <p:grpSpPr>
                <a:xfrm>
                  <a:off x="1594140" y="2368488"/>
                  <a:ext cx="2777471" cy="1317326"/>
                  <a:chOff x="1594140" y="1893253"/>
                  <a:chExt cx="2777471" cy="1317326"/>
                </a:xfrm>
              </p:grpSpPr>
              <p:sp>
                <p:nvSpPr>
                  <p:cNvPr id="10" name="1">
                    <a:extLst>
                      <a:ext uri="{FF2B5EF4-FFF2-40B4-BE49-F238E27FC236}">
                        <a16:creationId xmlns:a16="http://schemas.microsoft.com/office/drawing/2014/main" id="{7980918B-5898-10FC-730E-79078D7B90A5}"/>
                      </a:ext>
                    </a:extLst>
                  </p:cNvPr>
                  <p:cNvSpPr/>
                  <p:nvPr>
                    <p:custDataLst>
                      <p:tags r:id="rId11"/>
                    </p:custDataLst>
                  </p:nvPr>
                </p:nvSpPr>
                <p:spPr>
                  <a:xfrm rot="10800000" flipH="1">
                    <a:off x="1594140" y="1974944"/>
                    <a:ext cx="107892" cy="1114175"/>
                  </a:xfrm>
                  <a:prstGeom prst="flowChartManualInpu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1" name="Title-1">
                    <a:extLst>
                      <a:ext uri="{FF2B5EF4-FFF2-40B4-BE49-F238E27FC236}">
                        <a16:creationId xmlns:a16="http://schemas.microsoft.com/office/drawing/2014/main" id="{BFED8D18-EADD-BB0E-D720-12891CFA362E}"/>
                      </a:ext>
                    </a:extLst>
                  </p:cNvPr>
                  <p:cNvSpPr txBox="1"/>
                  <p:nvPr>
                    <p:custDataLst>
                      <p:tags r:id="rId12"/>
                    </p:custDataLst>
                  </p:nvPr>
                </p:nvSpPr>
                <p:spPr>
                  <a:xfrm>
                    <a:off x="1859342" y="1893253"/>
                    <a:ext cx="2455200" cy="369332"/>
                  </a:xfrm>
                  <a:prstGeom prst="rect">
                    <a:avLst/>
                  </a:prstGeom>
                  <a:noFill/>
                </p:spPr>
                <p:txBody>
                  <a:bodyPr wrap="square" rtlCol="0">
                    <a:noAutofit/>
                  </a:bodyPr>
                  <a:lstStyle/>
                  <a:p>
                    <a:r>
                      <a:rPr lang="zh-CN" altLang="en-US" b="1" dirty="0">
                        <a:solidFill>
                          <a:srgbClr val="002060"/>
                        </a:solidFill>
                        <a:latin typeface="黑体" panose="02010609060101010101" pitchFamily="49" charset="-122"/>
                        <a:ea typeface="黑体" panose="02010609060101010101" pitchFamily="49" charset="-122"/>
                      </a:rPr>
                      <a:t>弥补药品目录短板</a:t>
                    </a:r>
                  </a:p>
                </p:txBody>
              </p:sp>
              <p:sp>
                <p:nvSpPr>
                  <p:cNvPr id="12" name="Body-1">
                    <a:extLst>
                      <a:ext uri="{FF2B5EF4-FFF2-40B4-BE49-F238E27FC236}">
                        <a16:creationId xmlns:a16="http://schemas.microsoft.com/office/drawing/2014/main" id="{021C30B8-5305-C811-B571-5BC330A78DF5}"/>
                      </a:ext>
                    </a:extLst>
                  </p:cNvPr>
                  <p:cNvSpPr>
                    <a:spLocks/>
                  </p:cNvSpPr>
                  <p:nvPr>
                    <p:custDataLst>
                      <p:tags r:id="rId13"/>
                    </p:custDataLst>
                  </p:nvPr>
                </p:nvSpPr>
                <p:spPr>
                  <a:xfrm>
                    <a:off x="1859342" y="2143024"/>
                    <a:ext cx="2512269" cy="1067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defTabSz="913765">
                      <a:lnSpc>
                        <a:spcPct val="130000"/>
                      </a:lnSpc>
                      <a:spcAft>
                        <a:spcPts val="600"/>
                      </a:spcAft>
                      <a:buSzPct val="100000"/>
                      <a:buFont typeface="Wingdings" panose="05000000000000000000" pitchFamily="2" charset="2"/>
                      <a:buChar char="ü"/>
                      <a:defRPr/>
                    </a:pPr>
                    <a:r>
                      <a:rPr kumimoji="0" lang="zh-CN" altLang="en-US" sz="14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rPr>
                      <a:t>多重获益</a:t>
                    </a:r>
                    <a:r>
                      <a:rPr kumimoji="0" lang="en-US" altLang="zh-CN" sz="14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rPr>
                      <a:t>:</a:t>
                    </a:r>
                    <a:r>
                      <a:rPr lang="zh-CN" altLang="en-US" sz="1400" dirty="0">
                        <a:solidFill>
                          <a:srgbClr val="002060"/>
                        </a:solidFill>
                        <a:latin typeface="黑体" panose="02010609060101010101" pitchFamily="49" charset="-122"/>
                        <a:ea typeface="黑体" panose="02010609060101010101" pitchFamily="49" charset="-122"/>
                      </a:rPr>
                      <a:t>目录内降</a:t>
                    </a:r>
                    <a:r>
                      <a:rPr lang="en-US" altLang="zh-CN" sz="1400" dirty="0">
                        <a:solidFill>
                          <a:srgbClr val="002060"/>
                        </a:solidFill>
                        <a:latin typeface="黑体" panose="02010609060101010101" pitchFamily="49" charset="-122"/>
                        <a:ea typeface="黑体" panose="02010609060101010101" pitchFamily="49" charset="-122"/>
                      </a:rPr>
                      <a:t>TG</a:t>
                    </a:r>
                    <a:r>
                      <a:rPr lang="zh-CN" altLang="en-US" sz="1400" dirty="0">
                        <a:solidFill>
                          <a:srgbClr val="002060"/>
                        </a:solidFill>
                        <a:latin typeface="黑体" panose="02010609060101010101" pitchFamily="49" charset="-122"/>
                        <a:ea typeface="黑体" panose="02010609060101010101" pitchFamily="49" charset="-122"/>
                      </a:rPr>
                      <a:t>药（烟酸类、贝特类）降低</a:t>
                    </a:r>
                    <a:r>
                      <a:rPr lang="en-US" altLang="zh-CN" sz="1400" dirty="0">
                        <a:solidFill>
                          <a:srgbClr val="002060"/>
                        </a:solidFill>
                        <a:latin typeface="黑体" panose="02010609060101010101" pitchFamily="49" charset="-122"/>
                        <a:ea typeface="黑体" panose="02010609060101010101" pitchFamily="49" charset="-122"/>
                      </a:rPr>
                      <a:t>ASCVD</a:t>
                    </a:r>
                    <a:r>
                      <a:rPr lang="zh-CN" altLang="en-US" sz="1400" dirty="0">
                        <a:solidFill>
                          <a:srgbClr val="002060"/>
                        </a:solidFill>
                        <a:latin typeface="黑体" panose="02010609060101010101" pitchFamily="49" charset="-122"/>
                        <a:ea typeface="黑体" panose="02010609060101010101" pitchFamily="49" charset="-122"/>
                      </a:rPr>
                      <a:t>风险尚不明确，本品是目前唯一可降</a:t>
                    </a:r>
                    <a:r>
                      <a:rPr lang="en-US" altLang="zh-CN" sz="1400" dirty="0">
                        <a:solidFill>
                          <a:srgbClr val="002060"/>
                        </a:solidFill>
                        <a:latin typeface="黑体" panose="02010609060101010101" pitchFamily="49" charset="-122"/>
                        <a:ea typeface="黑体" panose="02010609060101010101" pitchFamily="49" charset="-122"/>
                      </a:rPr>
                      <a:t>ASCVD</a:t>
                    </a:r>
                    <a:r>
                      <a:rPr lang="zh-CN" altLang="en-US" sz="1400" dirty="0">
                        <a:solidFill>
                          <a:srgbClr val="002060"/>
                        </a:solidFill>
                        <a:latin typeface="黑体" panose="02010609060101010101" pitchFamily="49" charset="-122"/>
                        <a:ea typeface="黑体" panose="02010609060101010101" pitchFamily="49" charset="-122"/>
                      </a:rPr>
                      <a:t>风险的</a:t>
                    </a:r>
                    <a:r>
                      <a:rPr lang="en-US" altLang="zh-CN" sz="1400" dirty="0">
                        <a:solidFill>
                          <a:srgbClr val="002060"/>
                        </a:solidFill>
                        <a:latin typeface="黑体" panose="02010609060101010101" pitchFamily="49" charset="-122"/>
                        <a:ea typeface="黑体" panose="02010609060101010101" pitchFamily="49" charset="-122"/>
                      </a:rPr>
                      <a:t>TG</a:t>
                    </a:r>
                    <a:r>
                      <a:rPr lang="zh-CN" altLang="en-US" sz="1400" dirty="0">
                        <a:solidFill>
                          <a:srgbClr val="002060"/>
                        </a:solidFill>
                        <a:latin typeface="黑体" panose="02010609060101010101" pitchFamily="49" charset="-122"/>
                        <a:ea typeface="黑体" panose="02010609060101010101" pitchFamily="49" charset="-122"/>
                      </a:rPr>
                      <a:t>治疗药物，</a:t>
                    </a:r>
                    <a:endParaRPr lang="en-US" altLang="zh-CN" sz="1400" dirty="0">
                      <a:solidFill>
                        <a:srgbClr val="002060"/>
                      </a:solidFill>
                      <a:latin typeface="黑体" panose="02010609060101010101" pitchFamily="49" charset="-122"/>
                      <a:ea typeface="黑体" panose="02010609060101010101" pitchFamily="49" charset="-122"/>
                    </a:endParaRPr>
                  </a:p>
                  <a:p>
                    <a:pPr marL="285750" indent="-285750" defTabSz="913765">
                      <a:lnSpc>
                        <a:spcPct val="130000"/>
                      </a:lnSpc>
                      <a:spcAft>
                        <a:spcPts val="600"/>
                      </a:spcAft>
                      <a:buSzPct val="100000"/>
                      <a:buFont typeface="Wingdings" panose="05000000000000000000" pitchFamily="2" charset="2"/>
                      <a:buChar char="ü"/>
                      <a:defRPr/>
                    </a:pPr>
                    <a:r>
                      <a:rPr kumimoji="0" lang="zh-CN" altLang="en-US" sz="14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rPr>
                      <a:t>满足特殊患者需求</a:t>
                    </a:r>
                    <a:r>
                      <a:rPr kumimoji="0" lang="zh-CN" altLang="en-US" sz="1400" b="0"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rPr>
                      <a:t>：目录内降</a:t>
                    </a:r>
                    <a:r>
                      <a:rPr kumimoji="0" lang="en-US" altLang="zh-CN" sz="1400" b="0"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rPr>
                      <a:t>TG</a:t>
                    </a:r>
                    <a:r>
                      <a:rPr kumimoji="0" lang="zh-CN" altLang="en-US" sz="1400" b="0"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rPr>
                      <a:t>类药物（烟酸类、贝特类）肝肾功能不全患者慎用，本品可在此类特殊人群相对安全使用。</a:t>
                    </a:r>
                    <a:endParaRPr kumimoji="0" lang="en-US" altLang="zh-CN" sz="1400" b="0"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endParaRPr>
                  </a:p>
                </p:txBody>
              </p:sp>
            </p:grpSp>
            <p:grpSp>
              <p:nvGrpSpPr>
                <p:cNvPr id="4" name="组合 3">
                  <a:extLst>
                    <a:ext uri="{FF2B5EF4-FFF2-40B4-BE49-F238E27FC236}">
                      <a16:creationId xmlns:a16="http://schemas.microsoft.com/office/drawing/2014/main" id="{C136147A-C0F6-923A-74F3-31F113AD98D7}"/>
                    </a:ext>
                  </a:extLst>
                </p:cNvPr>
                <p:cNvGrpSpPr/>
                <p:nvPr/>
              </p:nvGrpSpPr>
              <p:grpSpPr>
                <a:xfrm>
                  <a:off x="1859340" y="3799296"/>
                  <a:ext cx="2522696" cy="1784344"/>
                  <a:chOff x="1859340" y="3324061"/>
                  <a:chExt cx="2522696" cy="1784344"/>
                </a:xfrm>
              </p:grpSpPr>
              <p:sp>
                <p:nvSpPr>
                  <p:cNvPr id="6" name="Title-2">
                    <a:extLst>
                      <a:ext uri="{FF2B5EF4-FFF2-40B4-BE49-F238E27FC236}">
                        <a16:creationId xmlns:a16="http://schemas.microsoft.com/office/drawing/2014/main" id="{8DA82BB0-FDF9-9DEB-5720-F53EB8E952E4}"/>
                      </a:ext>
                    </a:extLst>
                  </p:cNvPr>
                  <p:cNvSpPr txBox="1"/>
                  <p:nvPr>
                    <p:custDataLst>
                      <p:tags r:id="rId9"/>
                    </p:custDataLst>
                  </p:nvPr>
                </p:nvSpPr>
                <p:spPr>
                  <a:xfrm>
                    <a:off x="1859340" y="3324061"/>
                    <a:ext cx="2455200" cy="369332"/>
                  </a:xfrm>
                  <a:prstGeom prst="rect">
                    <a:avLst/>
                  </a:prstGeom>
                  <a:noFill/>
                </p:spPr>
                <p:txBody>
                  <a:bodyPr wrap="square" rtlCol="0">
                    <a:noAutofit/>
                  </a:bodyPr>
                  <a:lstStyle/>
                  <a:p>
                    <a:r>
                      <a:rPr lang="zh-CN" altLang="en-US" b="1" dirty="0">
                        <a:solidFill>
                          <a:srgbClr val="003390"/>
                        </a:solidFill>
                        <a:latin typeface="黑体" panose="02010609060101010101" pitchFamily="49" charset="-122"/>
                        <a:ea typeface="黑体" panose="02010609060101010101" pitchFamily="49" charset="-122"/>
                      </a:rPr>
                      <a:t>临床管理难度小</a:t>
                    </a:r>
                  </a:p>
                </p:txBody>
              </p:sp>
              <p:sp>
                <p:nvSpPr>
                  <p:cNvPr id="7" name="Body-2">
                    <a:extLst>
                      <a:ext uri="{FF2B5EF4-FFF2-40B4-BE49-F238E27FC236}">
                        <a16:creationId xmlns:a16="http://schemas.microsoft.com/office/drawing/2014/main" id="{1EAFB05E-2EFF-C0D6-6894-DAB1EE7A23A2}"/>
                      </a:ext>
                    </a:extLst>
                  </p:cNvPr>
                  <p:cNvSpPr>
                    <a:spLocks/>
                  </p:cNvSpPr>
                  <p:nvPr>
                    <p:custDataLst>
                      <p:tags r:id="rId10"/>
                    </p:custDataLst>
                  </p:nvPr>
                </p:nvSpPr>
                <p:spPr>
                  <a:xfrm>
                    <a:off x="1859343" y="3573832"/>
                    <a:ext cx="2522693" cy="153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defTabSz="913765">
                      <a:lnSpc>
                        <a:spcPct val="130000"/>
                      </a:lnSpc>
                      <a:spcBef>
                        <a:spcPts val="600"/>
                      </a:spcBef>
                      <a:spcAft>
                        <a:spcPts val="600"/>
                      </a:spcAft>
                      <a:buSzPct val="100000"/>
                      <a:buFont typeface="Wingdings" panose="05000000000000000000" pitchFamily="2" charset="2"/>
                      <a:buChar char="ü"/>
                      <a:defRPr/>
                    </a:pPr>
                    <a:r>
                      <a:rPr lang="zh-CN" altLang="en-US" sz="1400" b="1" dirty="0">
                        <a:solidFill>
                          <a:srgbClr val="003390"/>
                        </a:solidFill>
                        <a:latin typeface="黑体" panose="02010609060101010101" pitchFamily="49" charset="-122"/>
                        <a:ea typeface="黑体" panose="02010609060101010101" pitchFamily="49" charset="-122"/>
                      </a:rPr>
                      <a:t>便捷的给药方案：</a:t>
                    </a:r>
                    <a:r>
                      <a:rPr lang="zh-CN" altLang="en-US" sz="1400" dirty="0">
                        <a:solidFill>
                          <a:srgbClr val="003390"/>
                        </a:solidFill>
                        <a:latin typeface="黑体" panose="02010609060101010101" pitchFamily="49" charset="-122"/>
                        <a:ea typeface="黑体" panose="02010609060101010101" pitchFamily="49" charset="-122"/>
                      </a:rPr>
                      <a:t>本品推荐</a:t>
                    </a:r>
                    <a:r>
                      <a:rPr lang="en-US" altLang="zh-CN" sz="1400" dirty="0">
                        <a:solidFill>
                          <a:srgbClr val="003390"/>
                        </a:solidFill>
                        <a:latin typeface="黑体" panose="02010609060101010101" pitchFamily="49" charset="-122"/>
                        <a:ea typeface="黑体" panose="02010609060101010101" pitchFamily="49" charset="-122"/>
                      </a:rPr>
                      <a:t>2g/</a:t>
                    </a:r>
                    <a:r>
                      <a:rPr lang="zh-CN" altLang="en-US" sz="1400" dirty="0">
                        <a:solidFill>
                          <a:srgbClr val="003390"/>
                        </a:solidFill>
                        <a:latin typeface="黑体" panose="02010609060101010101" pitchFamily="49" charset="-122"/>
                        <a:ea typeface="黑体" panose="02010609060101010101" pitchFamily="49" charset="-122"/>
                      </a:rPr>
                      <a:t>次，</a:t>
                    </a:r>
                    <a:r>
                      <a:rPr lang="en-US" altLang="zh-CN" sz="1400" dirty="0">
                        <a:solidFill>
                          <a:srgbClr val="003390"/>
                        </a:solidFill>
                        <a:latin typeface="黑体" panose="02010609060101010101" pitchFamily="49" charset="-122"/>
                        <a:ea typeface="黑体" panose="02010609060101010101" pitchFamily="49" charset="-122"/>
                      </a:rPr>
                      <a:t>2</a:t>
                    </a:r>
                    <a:r>
                      <a:rPr lang="zh-CN" altLang="en-US" sz="1400" dirty="0">
                        <a:solidFill>
                          <a:srgbClr val="003390"/>
                        </a:solidFill>
                        <a:latin typeface="黑体" panose="02010609060101010101" pitchFamily="49" charset="-122"/>
                        <a:ea typeface="黑体" panose="02010609060101010101" pitchFamily="49" charset="-122"/>
                      </a:rPr>
                      <a:t>次</a:t>
                    </a:r>
                    <a:r>
                      <a:rPr lang="en-US" altLang="zh-CN" sz="1400" dirty="0">
                        <a:solidFill>
                          <a:srgbClr val="003390"/>
                        </a:solidFill>
                        <a:latin typeface="黑体" panose="02010609060101010101" pitchFamily="49" charset="-122"/>
                        <a:ea typeface="黑体" panose="02010609060101010101" pitchFamily="49" charset="-122"/>
                      </a:rPr>
                      <a:t>/</a:t>
                    </a:r>
                    <a:r>
                      <a:rPr lang="zh-CN" altLang="en-US" sz="1400" dirty="0">
                        <a:solidFill>
                          <a:srgbClr val="003390"/>
                        </a:solidFill>
                        <a:latin typeface="黑体" panose="02010609060101010101" pitchFamily="49" charset="-122"/>
                        <a:ea typeface="黑体" panose="02010609060101010101" pitchFamily="49" charset="-122"/>
                      </a:rPr>
                      <a:t>日，口服给药，与食同服，患者治疗依从性高；</a:t>
                    </a:r>
                    <a:endParaRPr lang="en-US" altLang="zh-CN" sz="1400" dirty="0">
                      <a:solidFill>
                        <a:srgbClr val="003390"/>
                      </a:solidFill>
                      <a:latin typeface="黑体" panose="02010609060101010101" pitchFamily="49" charset="-122"/>
                      <a:ea typeface="黑体" panose="02010609060101010101" pitchFamily="49" charset="-122"/>
                    </a:endParaRPr>
                  </a:p>
                  <a:p>
                    <a:pPr marL="285750" indent="-285750" defTabSz="913765">
                      <a:lnSpc>
                        <a:spcPct val="130000"/>
                      </a:lnSpc>
                      <a:spcBef>
                        <a:spcPts val="600"/>
                      </a:spcBef>
                      <a:spcAft>
                        <a:spcPts val="600"/>
                      </a:spcAft>
                      <a:buSzPct val="100000"/>
                      <a:buFont typeface="Wingdings" panose="05000000000000000000" pitchFamily="2" charset="2"/>
                      <a:buChar char="ü"/>
                      <a:defRPr/>
                    </a:pPr>
                    <a:r>
                      <a:rPr lang="zh-CN" altLang="en-US" sz="1400" b="1" dirty="0">
                        <a:solidFill>
                          <a:srgbClr val="003390"/>
                        </a:solidFill>
                        <a:latin typeface="黑体" panose="02010609060101010101" pitchFamily="49" charset="-122"/>
                        <a:ea typeface="黑体" panose="02010609060101010101" pitchFamily="49" charset="-122"/>
                      </a:rPr>
                      <a:t>明确的目标人群识别：</a:t>
                    </a:r>
                    <a:r>
                      <a:rPr lang="zh-CN" altLang="en-US" sz="1400" dirty="0">
                        <a:solidFill>
                          <a:srgbClr val="003390"/>
                        </a:solidFill>
                        <a:latin typeface="黑体" panose="02010609060101010101" pitchFamily="49" charset="-122"/>
                        <a:ea typeface="黑体" panose="02010609060101010101" pitchFamily="49" charset="-122"/>
                      </a:rPr>
                      <a:t>本品适用于重度</a:t>
                    </a:r>
                    <a:r>
                      <a:rPr lang="en-US" altLang="zh-CN" sz="1400" dirty="0">
                        <a:solidFill>
                          <a:srgbClr val="003390"/>
                        </a:solidFill>
                        <a:latin typeface="黑体" panose="02010609060101010101" pitchFamily="49" charset="-122"/>
                        <a:ea typeface="黑体" panose="02010609060101010101" pitchFamily="49" charset="-122"/>
                      </a:rPr>
                      <a:t>HTG</a:t>
                    </a:r>
                    <a:r>
                      <a:rPr lang="zh-CN" altLang="en-US" sz="1400" dirty="0">
                        <a:solidFill>
                          <a:srgbClr val="003390"/>
                        </a:solidFill>
                        <a:latin typeface="黑体" panose="02010609060101010101" pitchFamily="49" charset="-122"/>
                        <a:ea typeface="黑体" panose="02010609060101010101" pitchFamily="49" charset="-122"/>
                      </a:rPr>
                      <a:t>（</a:t>
                    </a:r>
                    <a:r>
                      <a:rPr lang="en-US" altLang="zh-CN" sz="1400" dirty="0">
                        <a:solidFill>
                          <a:srgbClr val="003390"/>
                        </a:solidFill>
                        <a:latin typeface="黑体" panose="02010609060101010101" pitchFamily="49" charset="-122"/>
                        <a:ea typeface="黑体" panose="02010609060101010101" pitchFamily="49" charset="-122"/>
                      </a:rPr>
                      <a:t>TG≥500mg/dL</a:t>
                    </a:r>
                    <a:r>
                      <a:rPr lang="zh-CN" altLang="en-US" sz="1400" dirty="0">
                        <a:solidFill>
                          <a:srgbClr val="003390"/>
                        </a:solidFill>
                        <a:latin typeface="黑体" panose="02010609060101010101" pitchFamily="49" charset="-122"/>
                        <a:ea typeface="黑体" panose="02010609060101010101" pitchFamily="49" charset="-122"/>
                      </a:rPr>
                      <a:t>）的患者，指标客观可量化，通过常规血脂检测即可获得；</a:t>
                    </a:r>
                    <a:endParaRPr lang="en-US" altLang="zh-CN" sz="1400" dirty="0">
                      <a:solidFill>
                        <a:srgbClr val="003390"/>
                      </a:solidFill>
                      <a:latin typeface="黑体" panose="02010609060101010101" pitchFamily="49" charset="-122"/>
                      <a:ea typeface="黑体" panose="02010609060101010101" pitchFamily="49" charset="-122"/>
                    </a:endParaRPr>
                  </a:p>
                  <a:p>
                    <a:pPr marL="285750" indent="-285750" defTabSz="913765">
                      <a:lnSpc>
                        <a:spcPct val="130000"/>
                      </a:lnSpc>
                      <a:spcBef>
                        <a:spcPts val="600"/>
                      </a:spcBef>
                      <a:spcAft>
                        <a:spcPts val="600"/>
                      </a:spcAft>
                      <a:buSzPct val="100000"/>
                      <a:buFont typeface="Wingdings" panose="05000000000000000000" pitchFamily="2" charset="2"/>
                      <a:buChar char="ü"/>
                      <a:defRPr/>
                    </a:pPr>
                    <a:r>
                      <a:rPr kumimoji="0" lang="zh-CN" altLang="en-US" sz="1400" b="1" i="0" u="none" strike="noStrike" kern="1200" cap="none" spc="0" normalizeH="0" baseline="0" noProof="0" dirty="0">
                        <a:ln>
                          <a:noFill/>
                        </a:ln>
                        <a:solidFill>
                          <a:srgbClr val="003390"/>
                        </a:solidFill>
                        <a:effectLst/>
                        <a:uLnTx/>
                        <a:uFillTx/>
                        <a:latin typeface="黑体" panose="02010609060101010101" pitchFamily="49" charset="-122"/>
                        <a:ea typeface="黑体" panose="02010609060101010101" pitchFamily="49" charset="-122"/>
                      </a:rPr>
                      <a:t>低管理复杂度：</a:t>
                    </a:r>
                    <a:r>
                      <a:rPr kumimoji="0" lang="zh-CN" altLang="en-US" sz="1400" b="0" i="0" u="none" strike="noStrike" kern="1200" cap="none" spc="0" normalizeH="0" baseline="0" noProof="0" dirty="0">
                        <a:ln>
                          <a:noFill/>
                        </a:ln>
                        <a:solidFill>
                          <a:srgbClr val="003390"/>
                        </a:solidFill>
                        <a:effectLst/>
                        <a:uLnTx/>
                        <a:uFillTx/>
                        <a:latin typeface="黑体" panose="02010609060101010101" pitchFamily="49" charset="-122"/>
                        <a:ea typeface="黑体" panose="02010609060101010101" pitchFamily="49" charset="-122"/>
                      </a:rPr>
                      <a:t>本品稳定不易氧化，无需冷藏保存；</a:t>
                    </a:r>
                    <a:endParaRPr kumimoji="0" lang="en-GB" altLang="zh-CN" sz="1400" b="0" i="0" u="none" strike="noStrike" kern="1200" cap="none" spc="0" normalizeH="0" baseline="0" noProof="0" dirty="0">
                      <a:ln>
                        <a:noFill/>
                      </a:ln>
                      <a:solidFill>
                        <a:srgbClr val="003390"/>
                      </a:solidFill>
                      <a:effectLst/>
                      <a:uLnTx/>
                      <a:uFillTx/>
                      <a:latin typeface="黑体" panose="02010609060101010101" pitchFamily="49" charset="-122"/>
                      <a:ea typeface="黑体" panose="02010609060101010101" pitchFamily="49" charset="-122"/>
                    </a:endParaRPr>
                  </a:p>
                </p:txBody>
              </p:sp>
            </p:grpSp>
          </p:grpSp>
          <p:sp>
            <p:nvSpPr>
              <p:cNvPr id="13" name="1">
                <a:extLst>
                  <a:ext uri="{FF2B5EF4-FFF2-40B4-BE49-F238E27FC236}">
                    <a16:creationId xmlns:a16="http://schemas.microsoft.com/office/drawing/2014/main" id="{2909A081-19CC-77D6-4C13-EB9465F2F762}"/>
                  </a:ext>
                </a:extLst>
              </p:cNvPr>
              <p:cNvSpPr/>
              <p:nvPr>
                <p:custDataLst>
                  <p:tags r:id="rId8"/>
                </p:custDataLst>
              </p:nvPr>
            </p:nvSpPr>
            <p:spPr>
              <a:xfrm rot="10800000" flipH="1">
                <a:off x="1136144" y="4505464"/>
                <a:ext cx="190693" cy="1969242"/>
              </a:xfrm>
              <a:prstGeom prst="flowChartManualInpu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15" name="1">
              <a:extLst>
                <a:ext uri="{FF2B5EF4-FFF2-40B4-BE49-F238E27FC236}">
                  <a16:creationId xmlns:a16="http://schemas.microsoft.com/office/drawing/2014/main" id="{C24BC8BF-5B49-7700-EFCE-A05AAC8ABE25}"/>
                </a:ext>
              </a:extLst>
            </p:cNvPr>
            <p:cNvSpPr/>
            <p:nvPr>
              <p:custDataLst>
                <p:tags r:id="rId4"/>
              </p:custDataLst>
            </p:nvPr>
          </p:nvSpPr>
          <p:spPr>
            <a:xfrm rot="10800000" flipH="1">
              <a:off x="6606941" y="1587201"/>
              <a:ext cx="190693" cy="1969242"/>
            </a:xfrm>
            <a:prstGeom prst="flowChartManualInpu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6" name="Title-1">
              <a:extLst>
                <a:ext uri="{FF2B5EF4-FFF2-40B4-BE49-F238E27FC236}">
                  <a16:creationId xmlns:a16="http://schemas.microsoft.com/office/drawing/2014/main" id="{929D9971-5C65-3349-907A-7F64A435786F}"/>
                </a:ext>
              </a:extLst>
            </p:cNvPr>
            <p:cNvSpPr txBox="1"/>
            <p:nvPr>
              <p:custDataLst>
                <p:tags r:id="rId5"/>
              </p:custDataLst>
            </p:nvPr>
          </p:nvSpPr>
          <p:spPr>
            <a:xfrm>
              <a:off x="7026393" y="1457422"/>
              <a:ext cx="4339429" cy="652774"/>
            </a:xfrm>
            <a:prstGeom prst="rect">
              <a:avLst/>
            </a:prstGeom>
            <a:noFill/>
          </p:spPr>
          <p:txBody>
            <a:bodyPr wrap="square" rtlCol="0">
              <a:noAutofit/>
            </a:bodyPr>
            <a:lstStyle/>
            <a:p>
              <a:r>
                <a:rPr lang="zh-CN" altLang="en-US" b="1" dirty="0">
                  <a:latin typeface="黑体" panose="02010609060101010101" pitchFamily="49" charset="-122"/>
                  <a:ea typeface="黑体" panose="02010609060101010101" pitchFamily="49" charset="-122"/>
                </a:rPr>
                <a:t>社会健康公平性</a:t>
              </a:r>
            </a:p>
          </p:txBody>
        </p:sp>
        <p:sp>
          <p:nvSpPr>
            <p:cNvPr id="17" name="Body-1">
              <a:extLst>
                <a:ext uri="{FF2B5EF4-FFF2-40B4-BE49-F238E27FC236}">
                  <a16:creationId xmlns:a16="http://schemas.microsoft.com/office/drawing/2014/main" id="{0AABBF05-255E-2AA8-4929-A17CC1EF8BC8}"/>
                </a:ext>
              </a:extLst>
            </p:cNvPr>
            <p:cNvSpPr>
              <a:spLocks/>
            </p:cNvSpPr>
            <p:nvPr>
              <p:custDataLst>
                <p:tags r:id="rId6"/>
              </p:custDataLst>
            </p:nvPr>
          </p:nvSpPr>
          <p:spPr>
            <a:xfrm>
              <a:off x="6916929" y="1783809"/>
              <a:ext cx="5000029" cy="1217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defTabSz="913765">
                <a:lnSpc>
                  <a:spcPct val="130000"/>
                </a:lnSpc>
                <a:buSzPct val="100000"/>
                <a:buFont typeface="Wingdings" panose="05000000000000000000" pitchFamily="2" charset="2"/>
                <a:buChar char="ü"/>
                <a:defRPr/>
              </a:pPr>
              <a:r>
                <a:rPr lang="zh-CN" altLang="en-US" sz="1400" b="1" dirty="0">
                  <a:solidFill>
                    <a:schemeClr val="tx1"/>
                  </a:solidFill>
                  <a:latin typeface="黑体" panose="02010609060101010101" pitchFamily="49" charset="-122"/>
                  <a:ea typeface="黑体" panose="02010609060101010101" pitchFamily="49" charset="-122"/>
                </a:rPr>
                <a:t>特殊人群保障</a:t>
              </a:r>
              <a:r>
                <a:rPr lang="en-US" altLang="zh-CN" sz="1400" b="1" dirty="0">
                  <a:solidFill>
                    <a:schemeClr val="tx1"/>
                  </a:solidFill>
                  <a:latin typeface="黑体" panose="02010609060101010101" pitchFamily="49" charset="-122"/>
                  <a:ea typeface="黑体" panose="02010609060101010101" pitchFamily="49" charset="-122"/>
                </a:rPr>
                <a:t>:</a:t>
              </a:r>
              <a:r>
                <a:rPr lang="zh-CN" altLang="en-US" sz="1400" dirty="0">
                  <a:solidFill>
                    <a:schemeClr val="tx1"/>
                  </a:solidFill>
                  <a:latin typeface="黑体" panose="02010609060101010101" pitchFamily="49" charset="-122"/>
                  <a:ea typeface="黑体" panose="02010609060101010101" pitchFamily="49" charset="-122"/>
                </a:rPr>
                <a:t>本品对肝肾功能不全患者无使用禁忌，使患有多种合并症的老年心血管疾病患者能够获得平等的治疗机会。</a:t>
              </a:r>
              <a:endParaRPr lang="en-US" altLang="zh-CN" sz="1400" dirty="0">
                <a:solidFill>
                  <a:schemeClr val="tx1"/>
                </a:solidFill>
                <a:latin typeface="黑体" panose="02010609060101010101" pitchFamily="49" charset="-122"/>
                <a:ea typeface="黑体" panose="02010609060101010101" pitchFamily="49" charset="-122"/>
              </a:endParaRPr>
            </a:p>
            <a:p>
              <a:pPr marL="285750" indent="-285750" defTabSz="913765">
                <a:lnSpc>
                  <a:spcPct val="130000"/>
                </a:lnSpc>
                <a:buSzPct val="100000"/>
                <a:buFont typeface="Wingdings" panose="05000000000000000000" pitchFamily="2" charset="2"/>
                <a:buChar char="ü"/>
                <a:defRPr/>
              </a:pPr>
              <a:r>
                <a:rPr lang="zh-CN" altLang="en-US" sz="1400" b="1" dirty="0">
                  <a:solidFill>
                    <a:schemeClr val="tx1"/>
                  </a:solidFill>
                  <a:latin typeface="黑体" panose="02010609060101010101" pitchFamily="49" charset="-122"/>
                  <a:ea typeface="黑体" panose="02010609060101010101" pitchFamily="49" charset="-122"/>
                </a:rPr>
                <a:t>疾病经济负担缓解</a:t>
              </a:r>
              <a:r>
                <a:rPr lang="en-US" altLang="zh-CN" sz="1400" b="1" dirty="0">
                  <a:solidFill>
                    <a:schemeClr val="tx1"/>
                  </a:solidFill>
                  <a:latin typeface="黑体" panose="02010609060101010101" pitchFamily="49" charset="-122"/>
                  <a:ea typeface="黑体" panose="02010609060101010101" pitchFamily="49" charset="-122"/>
                </a:rPr>
                <a:t>:</a:t>
              </a:r>
              <a:r>
                <a:rPr lang="en-US" altLang="zh-CN" sz="1400" dirty="0">
                  <a:solidFill>
                    <a:schemeClr val="tx1"/>
                  </a:solidFill>
                  <a:latin typeface="黑体" panose="02010609060101010101" pitchFamily="49" charset="-122"/>
                  <a:ea typeface="黑体" panose="02010609060101010101" pitchFamily="49" charset="-122"/>
                </a:rPr>
                <a:t>ASCVD</a:t>
              </a:r>
              <a:r>
                <a:rPr lang="zh-CN" altLang="en-US" sz="1400" dirty="0">
                  <a:solidFill>
                    <a:schemeClr val="tx1"/>
                  </a:solidFill>
                  <a:latin typeface="黑体" panose="02010609060101010101" pitchFamily="49" charset="-122"/>
                  <a:ea typeface="黑体" panose="02010609060101010101" pitchFamily="49" charset="-122"/>
                </a:rPr>
                <a:t>导致高额医疗支出和劳动力损失。本品通过降低</a:t>
              </a:r>
              <a:r>
                <a:rPr lang="en-US" altLang="zh-CN" sz="1400" dirty="0">
                  <a:solidFill>
                    <a:schemeClr val="tx1"/>
                  </a:solidFill>
                  <a:latin typeface="黑体" panose="02010609060101010101" pitchFamily="49" charset="-122"/>
                  <a:ea typeface="黑体" panose="02010609060101010101" pitchFamily="49" charset="-122"/>
                </a:rPr>
                <a:t>ASCVD</a:t>
              </a:r>
              <a:r>
                <a:rPr lang="zh-CN" altLang="en-US" sz="1400" dirty="0">
                  <a:solidFill>
                    <a:schemeClr val="tx1"/>
                  </a:solidFill>
                  <a:latin typeface="黑体" panose="02010609060101010101" pitchFamily="49" charset="-122"/>
                  <a:ea typeface="黑体" panose="02010609060101010101" pitchFamily="49" charset="-122"/>
                </a:rPr>
                <a:t>风险，可减少相关住院和血运重建手术需求，长远角度降低患者和医保系统的整体疾病负担，创造更大的社会价值。</a:t>
              </a:r>
              <a:endParaRPr lang="en-GB" altLang="zh-CN" sz="1400" dirty="0">
                <a:solidFill>
                  <a:schemeClr val="tx1"/>
                </a:solidFill>
                <a:latin typeface="黑体" panose="02010609060101010101" pitchFamily="49" charset="-122"/>
                <a:ea typeface="黑体" panose="02010609060101010101" pitchFamily="49" charset="-122"/>
              </a:endParaRPr>
            </a:p>
          </p:txBody>
        </p:sp>
      </p:grpSp>
      <p:sp>
        <p:nvSpPr>
          <p:cNvPr id="5" name="1">
            <a:extLst>
              <a:ext uri="{FF2B5EF4-FFF2-40B4-BE49-F238E27FC236}">
                <a16:creationId xmlns:a16="http://schemas.microsoft.com/office/drawing/2014/main" id="{40A99686-E124-3CCF-682B-0E774615C4FC}"/>
              </a:ext>
            </a:extLst>
          </p:cNvPr>
          <p:cNvSpPr/>
          <p:nvPr>
            <p:custDataLst>
              <p:tags r:id="rId1"/>
            </p:custDataLst>
          </p:nvPr>
        </p:nvSpPr>
        <p:spPr>
          <a:xfrm rot="10800000" flipH="1">
            <a:off x="6469066" y="4165038"/>
            <a:ext cx="190693" cy="1969242"/>
          </a:xfrm>
          <a:prstGeom prst="flowChartManualInpu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8" name="Title-1">
            <a:extLst>
              <a:ext uri="{FF2B5EF4-FFF2-40B4-BE49-F238E27FC236}">
                <a16:creationId xmlns:a16="http://schemas.microsoft.com/office/drawing/2014/main" id="{5644D8A6-7B19-3EE6-1F82-A7C226B68993}"/>
              </a:ext>
            </a:extLst>
          </p:cNvPr>
          <p:cNvSpPr txBox="1"/>
          <p:nvPr>
            <p:custDataLst>
              <p:tags r:id="rId2"/>
            </p:custDataLst>
          </p:nvPr>
        </p:nvSpPr>
        <p:spPr>
          <a:xfrm>
            <a:off x="6888518" y="4035259"/>
            <a:ext cx="4339429" cy="652774"/>
          </a:xfrm>
          <a:prstGeom prst="rect">
            <a:avLst/>
          </a:prstGeom>
          <a:noFill/>
        </p:spPr>
        <p:txBody>
          <a:bodyPr wrap="square" rtlCol="0">
            <a:noAutofit/>
          </a:bodyPr>
          <a:lstStyle/>
          <a:p>
            <a:r>
              <a:rPr lang="zh-CN" altLang="en-US" b="1" dirty="0">
                <a:latin typeface="黑体" panose="02010609060101010101" pitchFamily="49" charset="-122"/>
                <a:ea typeface="黑体" panose="02010609060101010101" pitchFamily="49" charset="-122"/>
              </a:rPr>
              <a:t>符合“保基本”原则</a:t>
            </a:r>
          </a:p>
        </p:txBody>
      </p:sp>
      <p:sp>
        <p:nvSpPr>
          <p:cNvPr id="19" name="Body-1">
            <a:extLst>
              <a:ext uri="{FF2B5EF4-FFF2-40B4-BE49-F238E27FC236}">
                <a16:creationId xmlns:a16="http://schemas.microsoft.com/office/drawing/2014/main" id="{50593444-1CD3-1797-09BB-34CC33E4D7BE}"/>
              </a:ext>
            </a:extLst>
          </p:cNvPr>
          <p:cNvSpPr>
            <a:spLocks/>
          </p:cNvSpPr>
          <p:nvPr>
            <p:custDataLst>
              <p:tags r:id="rId3"/>
            </p:custDataLst>
          </p:nvPr>
        </p:nvSpPr>
        <p:spPr>
          <a:xfrm>
            <a:off x="6779054" y="4361646"/>
            <a:ext cx="5132886" cy="1217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defTabSz="913765">
              <a:lnSpc>
                <a:spcPct val="130000"/>
              </a:lnSpc>
              <a:buSzPct val="100000"/>
              <a:buFont typeface="Wingdings" panose="05000000000000000000" pitchFamily="2" charset="2"/>
              <a:buChar char="ü"/>
              <a:defRPr/>
            </a:pPr>
            <a:r>
              <a:rPr lang="zh-CN" altLang="en-US" sz="1400" b="1" dirty="0">
                <a:solidFill>
                  <a:schemeClr val="tx1"/>
                </a:solidFill>
                <a:latin typeface="黑体" panose="02010609060101010101" pitchFamily="49" charset="-122"/>
                <a:ea typeface="黑体" panose="02010609060101010101" pitchFamily="49" charset="-122"/>
              </a:rPr>
              <a:t>需求群体大</a:t>
            </a:r>
            <a:r>
              <a:rPr lang="en-US" altLang="zh-CN" sz="1400" b="1" dirty="0">
                <a:solidFill>
                  <a:schemeClr val="tx1"/>
                </a:solidFill>
                <a:latin typeface="黑体" panose="02010609060101010101" pitchFamily="49" charset="-122"/>
                <a:ea typeface="黑体" panose="02010609060101010101" pitchFamily="49" charset="-122"/>
              </a:rPr>
              <a:t>:</a:t>
            </a:r>
            <a:r>
              <a:rPr lang="zh-CN" altLang="en-US" sz="1400" dirty="0">
                <a:solidFill>
                  <a:schemeClr val="tx1"/>
                </a:solidFill>
                <a:latin typeface="黑体" panose="02010609060101010101" pitchFamily="49" charset="-122"/>
                <a:ea typeface="黑体" panose="02010609060101010101" pitchFamily="49" charset="-122"/>
              </a:rPr>
              <a:t>高甘油三酯血症（</a:t>
            </a:r>
            <a:r>
              <a:rPr lang="en-US" altLang="zh-CN" sz="1400" dirty="0">
                <a:solidFill>
                  <a:schemeClr val="tx1"/>
                </a:solidFill>
                <a:latin typeface="黑体" panose="02010609060101010101" pitchFamily="49" charset="-122"/>
                <a:ea typeface="黑体" panose="02010609060101010101" pitchFamily="49" charset="-122"/>
              </a:rPr>
              <a:t>HTG</a:t>
            </a:r>
            <a:r>
              <a:rPr lang="zh-CN" altLang="en-US" sz="1400" dirty="0">
                <a:solidFill>
                  <a:schemeClr val="tx1"/>
                </a:solidFill>
                <a:latin typeface="黑体" panose="02010609060101010101" pitchFamily="49" charset="-122"/>
                <a:ea typeface="黑体" panose="02010609060101010101" pitchFamily="49" charset="-122"/>
              </a:rPr>
              <a:t>）是常见的血脂异常类型，中国人群中</a:t>
            </a:r>
            <a:r>
              <a:rPr lang="en-US" altLang="zh-CN" sz="1400" dirty="0">
                <a:solidFill>
                  <a:schemeClr val="tx1"/>
                </a:solidFill>
                <a:latin typeface="黑体" panose="02010609060101010101" pitchFamily="49" charset="-122"/>
                <a:ea typeface="黑体" panose="02010609060101010101" pitchFamily="49" charset="-122"/>
              </a:rPr>
              <a:t>HTG </a:t>
            </a:r>
            <a:r>
              <a:rPr lang="zh-CN" altLang="en-US" sz="1400" dirty="0">
                <a:solidFill>
                  <a:schemeClr val="tx1"/>
                </a:solidFill>
                <a:latin typeface="黑体" panose="02010609060101010101" pitchFamily="49" charset="-122"/>
                <a:ea typeface="黑体" panose="02010609060101010101" pitchFamily="49" charset="-122"/>
              </a:rPr>
              <a:t>（</a:t>
            </a:r>
            <a:r>
              <a:rPr lang="en-US" altLang="zh-CN" sz="1400" dirty="0">
                <a:solidFill>
                  <a:schemeClr val="tx1"/>
                </a:solidFill>
                <a:latin typeface="黑体" panose="02010609060101010101" pitchFamily="49" charset="-122"/>
                <a:ea typeface="黑体" panose="02010609060101010101" pitchFamily="49" charset="-122"/>
              </a:rPr>
              <a:t>TG≥2.3mmol/L</a:t>
            </a:r>
            <a:r>
              <a:rPr lang="zh-CN" altLang="en-US" sz="1400" dirty="0">
                <a:solidFill>
                  <a:schemeClr val="tx1"/>
                </a:solidFill>
                <a:latin typeface="黑体" panose="02010609060101010101" pitchFamily="49" charset="-122"/>
                <a:ea typeface="黑体" panose="02010609060101010101" pitchFamily="49" charset="-122"/>
              </a:rPr>
              <a:t>）患病率</a:t>
            </a:r>
            <a:r>
              <a:rPr lang="en-US" altLang="zh-CN" sz="1400" dirty="0">
                <a:solidFill>
                  <a:schemeClr val="tx1"/>
                </a:solidFill>
                <a:latin typeface="黑体" panose="02010609060101010101" pitchFamily="49" charset="-122"/>
                <a:ea typeface="黑体" panose="02010609060101010101" pitchFamily="49" charset="-122"/>
              </a:rPr>
              <a:t>2019</a:t>
            </a:r>
            <a:r>
              <a:rPr lang="zh-CN" altLang="en-US" sz="1400" dirty="0">
                <a:solidFill>
                  <a:schemeClr val="tx1"/>
                </a:solidFill>
                <a:latin typeface="黑体" panose="02010609060101010101" pitchFamily="49" charset="-122"/>
                <a:ea typeface="黑体" panose="02010609060101010101" pitchFamily="49" charset="-122"/>
              </a:rPr>
              <a:t>年报道高达</a:t>
            </a:r>
            <a:r>
              <a:rPr lang="en-US" altLang="zh-CN" sz="1400" dirty="0">
                <a:solidFill>
                  <a:schemeClr val="tx1"/>
                </a:solidFill>
                <a:latin typeface="黑体" panose="02010609060101010101" pitchFamily="49" charset="-122"/>
                <a:ea typeface="黑体" panose="02010609060101010101" pitchFamily="49" charset="-122"/>
              </a:rPr>
              <a:t>15%</a:t>
            </a:r>
            <a:r>
              <a:rPr lang="zh-CN" altLang="en-US" sz="1400" dirty="0">
                <a:solidFill>
                  <a:schemeClr val="tx1"/>
                </a:solidFill>
                <a:latin typeface="黑体" panose="02010609060101010101" pitchFamily="49" charset="-122"/>
                <a:ea typeface="黑体" panose="02010609060101010101" pitchFamily="49" charset="-122"/>
              </a:rPr>
              <a:t>，随着人口老龄化加剧，高</a:t>
            </a:r>
            <a:r>
              <a:rPr lang="en-US" altLang="zh-CN" sz="1400" dirty="0">
                <a:solidFill>
                  <a:schemeClr val="tx1"/>
                </a:solidFill>
                <a:latin typeface="黑体" panose="02010609060101010101" pitchFamily="49" charset="-122"/>
                <a:ea typeface="黑体" panose="02010609060101010101" pitchFamily="49" charset="-122"/>
              </a:rPr>
              <a:t>TG</a:t>
            </a:r>
            <a:r>
              <a:rPr lang="zh-CN" altLang="en-US" sz="1400" dirty="0">
                <a:solidFill>
                  <a:schemeClr val="tx1"/>
                </a:solidFill>
                <a:latin typeface="黑体" panose="02010609060101010101" pitchFamily="49" charset="-122"/>
                <a:ea typeface="黑体" panose="02010609060101010101" pitchFamily="49" charset="-122"/>
              </a:rPr>
              <a:t>患者群体增大，降</a:t>
            </a:r>
            <a:r>
              <a:rPr lang="en-US" altLang="zh-CN" sz="1400" dirty="0">
                <a:solidFill>
                  <a:schemeClr val="tx1"/>
                </a:solidFill>
                <a:latin typeface="黑体" panose="02010609060101010101" pitchFamily="49" charset="-122"/>
                <a:ea typeface="黑体" panose="02010609060101010101" pitchFamily="49" charset="-122"/>
              </a:rPr>
              <a:t>TG</a:t>
            </a:r>
            <a:r>
              <a:rPr lang="zh-CN" altLang="en-US" sz="1400" dirty="0">
                <a:solidFill>
                  <a:schemeClr val="tx1"/>
                </a:solidFill>
                <a:latin typeface="黑体" panose="02010609060101010101" pitchFamily="49" charset="-122"/>
                <a:ea typeface="黑体" panose="02010609060101010101" pitchFamily="49" charset="-122"/>
              </a:rPr>
              <a:t>类及</a:t>
            </a:r>
            <a:r>
              <a:rPr lang="en-US" altLang="zh-CN" sz="1400" dirty="0">
                <a:solidFill>
                  <a:schemeClr val="tx1"/>
                </a:solidFill>
                <a:latin typeface="黑体" panose="02010609060101010101" pitchFamily="49" charset="-122"/>
                <a:ea typeface="黑体" panose="02010609060101010101" pitchFamily="49" charset="-122"/>
              </a:rPr>
              <a:t>ASCVD</a:t>
            </a:r>
            <a:r>
              <a:rPr lang="zh-CN" altLang="en-US" sz="1400" dirty="0">
                <a:solidFill>
                  <a:schemeClr val="tx1"/>
                </a:solidFill>
                <a:latin typeface="黑体" panose="02010609060101010101" pitchFamily="49" charset="-122"/>
                <a:ea typeface="黑体" panose="02010609060101010101" pitchFamily="49" charset="-122"/>
              </a:rPr>
              <a:t>风险类药物需求进一步增加。</a:t>
            </a:r>
            <a:endParaRPr lang="en-US" altLang="zh-CN" sz="1400" dirty="0">
              <a:solidFill>
                <a:schemeClr val="tx1"/>
              </a:solidFill>
              <a:latin typeface="黑体" panose="02010609060101010101" pitchFamily="49" charset="-122"/>
              <a:ea typeface="黑体" panose="02010609060101010101" pitchFamily="49" charset="-122"/>
            </a:endParaRPr>
          </a:p>
          <a:p>
            <a:pPr marL="285750" indent="-285750" defTabSz="913765">
              <a:lnSpc>
                <a:spcPct val="130000"/>
              </a:lnSpc>
              <a:buSzPct val="100000"/>
              <a:buFont typeface="Wingdings" panose="05000000000000000000" pitchFamily="2" charset="2"/>
              <a:buChar char="ü"/>
              <a:defRPr/>
            </a:pPr>
            <a:r>
              <a:rPr lang="zh-CN" altLang="en-US" sz="1400" b="1" dirty="0">
                <a:solidFill>
                  <a:schemeClr val="tx1"/>
                </a:solidFill>
                <a:latin typeface="黑体" panose="02010609060101010101" pitchFamily="49" charset="-122"/>
                <a:ea typeface="黑体" panose="02010609060101010101" pitchFamily="49" charset="-122"/>
              </a:rPr>
              <a:t>优化患者治疗的费用</a:t>
            </a:r>
            <a:r>
              <a:rPr lang="en-US" altLang="zh-CN" sz="1400" b="1" dirty="0">
                <a:solidFill>
                  <a:schemeClr val="tx1"/>
                </a:solidFill>
                <a:latin typeface="黑体" panose="02010609060101010101" pitchFamily="49" charset="-122"/>
                <a:ea typeface="黑体" panose="02010609060101010101" pitchFamily="49" charset="-122"/>
              </a:rPr>
              <a:t>:</a:t>
            </a:r>
            <a:r>
              <a:rPr lang="zh-CN" altLang="en-US" sz="1400" dirty="0">
                <a:solidFill>
                  <a:schemeClr val="tx1"/>
                </a:solidFill>
                <a:latin typeface="黑体" panose="02010609060101010101" pitchFamily="49" charset="-122"/>
                <a:ea typeface="黑体" panose="02010609060101010101" pitchFamily="49" charset="-122"/>
              </a:rPr>
              <a:t>目录内降</a:t>
            </a:r>
            <a:r>
              <a:rPr lang="en-US" altLang="zh-CN" sz="1400" dirty="0">
                <a:solidFill>
                  <a:schemeClr val="tx1"/>
                </a:solidFill>
                <a:latin typeface="黑体" panose="02010609060101010101" pitchFamily="49" charset="-122"/>
                <a:ea typeface="黑体" panose="02010609060101010101" pitchFamily="49" charset="-122"/>
              </a:rPr>
              <a:t>TG</a:t>
            </a:r>
            <a:r>
              <a:rPr lang="zh-CN" altLang="en-US" sz="1400" dirty="0">
                <a:solidFill>
                  <a:schemeClr val="tx1"/>
                </a:solidFill>
                <a:latin typeface="黑体" panose="02010609060101010101" pitchFamily="49" charset="-122"/>
                <a:ea typeface="黑体" panose="02010609060101010101" pitchFamily="49" charset="-122"/>
              </a:rPr>
              <a:t>药物主要为贝特类、烟酸类，二十碳五烯酸乙酯软胶囊与其相比在有效性、安全性方面优势明显，若被纳入医保目录，可满足特殊患者的治疗需求，减少治疗成本。  </a:t>
            </a:r>
            <a:endParaRPr lang="en-GB" altLang="zh-CN" sz="1400" dirty="0">
              <a:solidFill>
                <a:schemeClr val="tx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0127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10AAA-3969-E1C4-8D98-0AEACC13776E}"/>
            </a:ext>
          </a:extLst>
        </p:cNvPr>
        <p:cNvGrpSpPr/>
        <p:nvPr/>
      </p:nvGrpSpPr>
      <p:grpSpPr>
        <a:xfrm>
          <a:off x="0" y="0"/>
          <a:ext cx="0" cy="0"/>
          <a:chOff x="0" y="0"/>
          <a:chExt cx="0" cy="0"/>
        </a:xfrm>
      </p:grpSpPr>
      <p:sp>
        <p:nvSpPr>
          <p:cNvPr id="61" name="文本框 60">
            <a:extLst>
              <a:ext uri="{FF2B5EF4-FFF2-40B4-BE49-F238E27FC236}">
                <a16:creationId xmlns:a16="http://schemas.microsoft.com/office/drawing/2014/main" id="{37CADB3A-F757-9654-A097-DEF3478E839B}"/>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sp>
        <p:nvSpPr>
          <p:cNvPr id="8" name="文本框 7">
            <a:extLst>
              <a:ext uri="{FF2B5EF4-FFF2-40B4-BE49-F238E27FC236}">
                <a16:creationId xmlns:a16="http://schemas.microsoft.com/office/drawing/2014/main" id="{EDB76DDE-7F6D-37F6-5B6B-BFE0A3A25801}"/>
              </a:ext>
            </a:extLst>
          </p:cNvPr>
          <p:cNvSpPr txBox="1"/>
          <p:nvPr/>
        </p:nvSpPr>
        <p:spPr>
          <a:xfrm>
            <a:off x="2358954" y="1436029"/>
            <a:ext cx="2604932" cy="430887"/>
          </a:xfrm>
          <a:prstGeom prst="rect">
            <a:avLst/>
          </a:prstGeom>
          <a:noFill/>
        </p:spPr>
        <p:txBody>
          <a:bodyPr wrap="square" rtlCol="0">
            <a:spAutoFit/>
          </a:bodyPr>
          <a:lstStyle/>
          <a:p>
            <a:pPr algn="dist"/>
            <a:r>
              <a:rPr lang="zh-CN" altLang="en-US" sz="2200" dirty="0">
                <a:solidFill>
                  <a:schemeClr val="bg1"/>
                </a:solidFill>
                <a:latin typeface="黑体" panose="02010609060101010101" pitchFamily="49" charset="-122"/>
                <a:ea typeface="黑体" panose="02010609060101010101" pitchFamily="49" charset="-122"/>
              </a:rPr>
              <a:t>疾病基本情况</a:t>
            </a:r>
          </a:p>
        </p:txBody>
      </p:sp>
      <p:sp>
        <p:nvSpPr>
          <p:cNvPr id="9" name="文本框 8">
            <a:extLst>
              <a:ext uri="{FF2B5EF4-FFF2-40B4-BE49-F238E27FC236}">
                <a16:creationId xmlns:a16="http://schemas.microsoft.com/office/drawing/2014/main" id="{61295225-5774-48C9-189F-4C73FE23DC64}"/>
              </a:ext>
            </a:extLst>
          </p:cNvPr>
          <p:cNvSpPr txBox="1"/>
          <p:nvPr/>
        </p:nvSpPr>
        <p:spPr>
          <a:xfrm>
            <a:off x="8360229" y="1457422"/>
            <a:ext cx="2684416" cy="430887"/>
          </a:xfrm>
          <a:prstGeom prst="rect">
            <a:avLst/>
          </a:prstGeom>
          <a:noFill/>
        </p:spPr>
        <p:txBody>
          <a:bodyPr wrap="square" rtlCol="0">
            <a:spAutoFit/>
          </a:bodyPr>
          <a:lstStyle>
            <a:defPPr>
              <a:defRPr lang="zh-CN"/>
            </a:defPPr>
            <a:lvl1pPr>
              <a:defRPr sz="2200">
                <a:solidFill>
                  <a:schemeClr val="bg1"/>
                </a:solidFill>
                <a:latin typeface="黑体" panose="02010609060101010101" pitchFamily="49" charset="-122"/>
                <a:ea typeface="黑体" panose="02010609060101010101" pitchFamily="49" charset="-122"/>
              </a:defRPr>
            </a:lvl1pPr>
          </a:lstStyle>
          <a:p>
            <a:pPr algn="dist"/>
            <a:r>
              <a:rPr lang="zh-CN" altLang="en-US" dirty="0"/>
              <a:t>未满足的治疗需求</a:t>
            </a:r>
          </a:p>
        </p:txBody>
      </p:sp>
      <p:sp>
        <p:nvSpPr>
          <p:cNvPr id="2" name="文本框 1">
            <a:extLst>
              <a:ext uri="{FF2B5EF4-FFF2-40B4-BE49-F238E27FC236}">
                <a16:creationId xmlns:a16="http://schemas.microsoft.com/office/drawing/2014/main" id="{124DAAA4-43BA-4F23-DF61-C3A92E6039DE}"/>
              </a:ext>
            </a:extLst>
          </p:cNvPr>
          <p:cNvSpPr txBox="1"/>
          <p:nvPr/>
        </p:nvSpPr>
        <p:spPr>
          <a:xfrm>
            <a:off x="4814782" y="317812"/>
            <a:ext cx="1743892" cy="523220"/>
          </a:xfrm>
          <a:prstGeom prst="rect">
            <a:avLst/>
          </a:prstGeom>
          <a:noFill/>
        </p:spPr>
        <p:txBody>
          <a:bodyPr wrap="square" rtlCol="0">
            <a:spAutoFit/>
          </a:bodyPr>
          <a:lstStyle/>
          <a:p>
            <a:pPr algn="ctr"/>
            <a:r>
              <a:rPr lang="zh-CN" altLang="en-US" sz="2800" b="1" dirty="0">
                <a:latin typeface="黑体" panose="02010609060101010101" pitchFamily="49" charset="-122"/>
                <a:ea typeface="黑体" panose="02010609060101010101" pitchFamily="49" charset="-122"/>
              </a:rPr>
              <a:t>参考文献</a:t>
            </a:r>
          </a:p>
        </p:txBody>
      </p:sp>
      <p:grpSp>
        <p:nvGrpSpPr>
          <p:cNvPr id="11" name="组合 10">
            <a:extLst>
              <a:ext uri="{FF2B5EF4-FFF2-40B4-BE49-F238E27FC236}">
                <a16:creationId xmlns:a16="http://schemas.microsoft.com/office/drawing/2014/main" id="{E331C798-74B7-C4F9-A12A-A36D7973D2B4}"/>
              </a:ext>
            </a:extLst>
          </p:cNvPr>
          <p:cNvGrpSpPr/>
          <p:nvPr/>
        </p:nvGrpSpPr>
        <p:grpSpPr>
          <a:xfrm>
            <a:off x="0" y="0"/>
            <a:ext cx="12192000" cy="194836"/>
            <a:chOff x="0" y="6231089"/>
            <a:chExt cx="12192000" cy="194836"/>
          </a:xfrm>
        </p:grpSpPr>
        <p:sp>
          <p:nvSpPr>
            <p:cNvPr id="4" name="矩形 3">
              <a:extLst>
                <a:ext uri="{FF2B5EF4-FFF2-40B4-BE49-F238E27FC236}">
                  <a16:creationId xmlns:a16="http://schemas.microsoft.com/office/drawing/2014/main" id="{BCC6E529-C93D-67A9-FBEF-7ABE5CAA3A40}"/>
                </a:ext>
              </a:extLst>
            </p:cNvPr>
            <p:cNvSpPr/>
            <p:nvPr/>
          </p:nvSpPr>
          <p:spPr>
            <a:xfrm>
              <a:off x="0" y="6231091"/>
              <a:ext cx="1499014" cy="194834"/>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7" name="矩形 6">
              <a:extLst>
                <a:ext uri="{FF2B5EF4-FFF2-40B4-BE49-F238E27FC236}">
                  <a16:creationId xmlns:a16="http://schemas.microsoft.com/office/drawing/2014/main" id="{93B18739-3DB9-70F8-400F-F110A9C3D62D}"/>
                </a:ext>
              </a:extLst>
            </p:cNvPr>
            <p:cNvSpPr/>
            <p:nvPr/>
          </p:nvSpPr>
          <p:spPr>
            <a:xfrm>
              <a:off x="1499014" y="6231089"/>
              <a:ext cx="10692986" cy="19483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宋体 CN Medium" panose="02020500000000000000" charset="-122"/>
              </a:endParaRPr>
            </a:p>
          </p:txBody>
        </p:sp>
      </p:grpSp>
      <p:sp>
        <p:nvSpPr>
          <p:cNvPr id="3" name="文本框 2">
            <a:extLst>
              <a:ext uri="{FF2B5EF4-FFF2-40B4-BE49-F238E27FC236}">
                <a16:creationId xmlns:a16="http://schemas.microsoft.com/office/drawing/2014/main" id="{FF49D71D-58DA-16CE-C208-289380673CA1}"/>
              </a:ext>
            </a:extLst>
          </p:cNvPr>
          <p:cNvSpPr txBox="1"/>
          <p:nvPr/>
        </p:nvSpPr>
        <p:spPr>
          <a:xfrm>
            <a:off x="517237" y="964009"/>
            <a:ext cx="11471564" cy="5863144"/>
          </a:xfrm>
          <a:prstGeom prst="rect">
            <a:avLst/>
          </a:prstGeom>
          <a:noFill/>
        </p:spPr>
        <p:txBody>
          <a:bodyPr wrap="square" rtlCol="0">
            <a:spAutoFit/>
          </a:bodyPr>
          <a:lstStyle/>
          <a:p>
            <a:r>
              <a:rPr lang="en-US" altLang="zh-CN" sz="1500" dirty="0">
                <a:latin typeface="仿宋" panose="02010609060101010101" pitchFamily="49" charset="-122"/>
                <a:ea typeface="仿宋" panose="02010609060101010101" pitchFamily="49" charset="-122"/>
              </a:rPr>
              <a:t>[1]</a:t>
            </a:r>
            <a:r>
              <a:rPr lang="zh-CN" altLang="en-US" sz="1500" dirty="0">
                <a:latin typeface="仿宋" panose="02010609060101010101" pitchFamily="49" charset="-122"/>
                <a:ea typeface="仿宋" panose="02010609060101010101" pitchFamily="49" charset="-122"/>
              </a:rPr>
              <a:t>二十碳五烯酸乙酯胶囊降低缺血性心血管事件的研究进展</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[2]</a:t>
            </a:r>
            <a:r>
              <a:rPr lang="zh-CN" altLang="en-US" sz="1500" dirty="0">
                <a:latin typeface="仿宋" panose="02010609060101010101" pitchFamily="49" charset="-122"/>
                <a:ea typeface="仿宋" panose="02010609060101010101" pitchFamily="49" charset="-122"/>
              </a:rPr>
              <a:t>二十碳五烯酸在动脉粥样硬化性心血管疾病中的研究进展</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[3]</a:t>
            </a:r>
            <a:r>
              <a:rPr lang="zh-CN" altLang="en-US" sz="1500" dirty="0">
                <a:latin typeface="仿宋" panose="02010609060101010101" pitchFamily="49" charset="-122"/>
                <a:ea typeface="仿宋" panose="02010609060101010101" pitchFamily="49" charset="-122"/>
              </a:rPr>
              <a:t>甘油三酯升高的心血管疾病高危患者应用高纯度二十碳五烯酸制剂的临床意义</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[4]</a:t>
            </a:r>
            <a:r>
              <a:rPr lang="zh-CN" altLang="en-US" sz="1500" dirty="0">
                <a:latin typeface="仿宋" panose="02010609060101010101" pitchFamily="49" charset="-122"/>
                <a:ea typeface="仿宋" panose="02010609060101010101" pitchFamily="49" charset="-122"/>
              </a:rPr>
              <a:t>高甘油三酯血症临床管理多学科专家共识</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[5]</a:t>
            </a:r>
            <a:r>
              <a:rPr lang="zh-CN" altLang="en-US" sz="1500" dirty="0">
                <a:latin typeface="仿宋" panose="02010609060101010101" pitchFamily="49" charset="-122"/>
                <a:ea typeface="仿宋" panose="02010609060101010101" pitchFamily="49" charset="-122"/>
              </a:rPr>
              <a:t>糖尿病患者合并心血管疾病诊治专家共识</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[6]</a:t>
            </a:r>
            <a:r>
              <a:rPr lang="zh-CN" altLang="en-US" sz="1500" dirty="0">
                <a:latin typeface="仿宋" panose="02010609060101010101" pitchFamily="49" charset="-122"/>
                <a:ea typeface="仿宋" panose="02010609060101010101" pitchFamily="49" charset="-122"/>
              </a:rPr>
              <a:t>中国血脂管理指南（</a:t>
            </a:r>
            <a:r>
              <a:rPr lang="en-US" altLang="zh-CN" sz="1500" dirty="0">
                <a:latin typeface="仿宋" panose="02010609060101010101" pitchFamily="49" charset="-122"/>
                <a:ea typeface="仿宋" panose="02010609060101010101" pitchFamily="49" charset="-122"/>
              </a:rPr>
              <a:t>2023</a:t>
            </a:r>
            <a:r>
              <a:rPr lang="zh-CN" altLang="en-US" sz="1500" dirty="0">
                <a:latin typeface="仿宋" panose="02010609060101010101" pitchFamily="49" charset="-122"/>
                <a:ea typeface="仿宋" panose="02010609060101010101" pitchFamily="49" charset="-122"/>
              </a:rPr>
              <a:t>年）</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[7]</a:t>
            </a:r>
            <a:r>
              <a:rPr lang="zh-CN" altLang="en-US" sz="1500" dirty="0">
                <a:latin typeface="仿宋" panose="02010609060101010101" pitchFamily="49" charset="-122"/>
                <a:ea typeface="仿宋" panose="02010609060101010101" pitchFamily="49" charset="-122"/>
              </a:rPr>
              <a:t>中国血脂管理指南（基层版 </a:t>
            </a:r>
            <a:r>
              <a:rPr lang="en-US" altLang="zh-CN" sz="1500" dirty="0">
                <a:latin typeface="仿宋" panose="02010609060101010101" pitchFamily="49" charset="-122"/>
                <a:ea typeface="仿宋" panose="02010609060101010101" pitchFamily="49" charset="-122"/>
              </a:rPr>
              <a:t>2024 </a:t>
            </a:r>
            <a:r>
              <a:rPr lang="zh-CN" altLang="en-US" sz="1500" dirty="0">
                <a:latin typeface="仿宋" panose="02010609060101010101" pitchFamily="49" charset="-122"/>
                <a:ea typeface="仿宋" panose="02010609060101010101" pitchFamily="49" charset="-122"/>
              </a:rPr>
              <a:t>年）</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[8]</a:t>
            </a:r>
            <a:r>
              <a:rPr lang="zh-CN" altLang="en-US" sz="1500" dirty="0">
                <a:latin typeface="仿宋" panose="02010609060101010101" pitchFamily="49" charset="-122"/>
                <a:ea typeface="仿宋" panose="02010609060101010101" pitchFamily="49" charset="-122"/>
              </a:rPr>
              <a:t>慢性肾脏病高甘油三酯血症管理专家共识</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[9]</a:t>
            </a:r>
            <a:r>
              <a:rPr lang="zh-CN" altLang="en-US" sz="1500" dirty="0">
                <a:latin typeface="仿宋" panose="02010609060101010101" pitchFamily="49" charset="-122"/>
                <a:ea typeface="仿宋" panose="02010609060101010101" pitchFamily="49" charset="-122"/>
              </a:rPr>
              <a:t>中国心血管疾病一级预防指南（</a:t>
            </a:r>
            <a:r>
              <a:rPr lang="en-US" altLang="zh-CN" sz="1500" dirty="0">
                <a:latin typeface="仿宋" panose="02010609060101010101" pitchFamily="49" charset="-122"/>
                <a:ea typeface="仿宋" panose="02010609060101010101" pitchFamily="49" charset="-122"/>
              </a:rPr>
              <a:t>2020</a:t>
            </a:r>
            <a:r>
              <a:rPr lang="zh-CN" altLang="en-US" sz="1500" dirty="0">
                <a:latin typeface="仿宋" panose="02010609060101010101" pitchFamily="49" charset="-122"/>
                <a:ea typeface="仿宋" panose="02010609060101010101" pitchFamily="49" charset="-122"/>
              </a:rPr>
              <a:t>年）</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[10]</a:t>
            </a:r>
            <a:r>
              <a:rPr lang="zh-CN" altLang="en-US" sz="1500" dirty="0">
                <a:latin typeface="仿宋" panose="02010609060101010101" pitchFamily="49" charset="-122"/>
                <a:ea typeface="仿宋" panose="02010609060101010101" pitchFamily="49" charset="-122"/>
              </a:rPr>
              <a:t>富含甘油三酯脂蛋白及残粒与动脉粥样硬化性心血管疾病的关系研究进展</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[11]</a:t>
            </a:r>
            <a:r>
              <a:rPr lang="zh-CN" altLang="en-US" sz="1500" dirty="0">
                <a:latin typeface="仿宋" panose="02010609060101010101" pitchFamily="49" charset="-122"/>
                <a:ea typeface="仿宋" panose="02010609060101010101" pitchFamily="49" charset="-122"/>
              </a:rPr>
              <a:t>二十碳五烯酸生物活性及药理作用研究进展</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[12]</a:t>
            </a:r>
            <a:r>
              <a:rPr lang="zh-CN" altLang="en-US" sz="1500" dirty="0">
                <a:latin typeface="仿宋" panose="02010609060101010101" pitchFamily="49" charset="-122"/>
                <a:ea typeface="仿宋" panose="02010609060101010101" pitchFamily="49" charset="-122"/>
              </a:rPr>
              <a:t>中国心血管健康与疾病报告</a:t>
            </a:r>
            <a:r>
              <a:rPr lang="en-US" altLang="zh-CN" sz="1500" dirty="0">
                <a:latin typeface="仿宋" panose="02010609060101010101" pitchFamily="49" charset="-122"/>
                <a:ea typeface="仿宋" panose="02010609060101010101" pitchFamily="49" charset="-122"/>
              </a:rPr>
              <a:t>2021</a:t>
            </a:r>
          </a:p>
          <a:p>
            <a:r>
              <a:rPr lang="en-US" altLang="zh-CN" sz="1500" dirty="0">
                <a:latin typeface="仿宋" panose="02010609060101010101" pitchFamily="49" charset="-122"/>
                <a:ea typeface="仿宋" panose="02010609060101010101" pitchFamily="49" charset="-122"/>
              </a:rPr>
              <a:t>[13]</a:t>
            </a:r>
            <a:r>
              <a:rPr lang="zh-CN" altLang="en-US" sz="1500" dirty="0">
                <a:latin typeface="仿宋" panose="02010609060101010101" pitchFamily="49" charset="-122"/>
                <a:ea typeface="仿宋" panose="02010609060101010101" pitchFamily="49" charset="-122"/>
              </a:rPr>
              <a:t>血脂异常流行现状及相关危险因素</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[14]</a:t>
            </a:r>
            <a:r>
              <a:rPr lang="zh-CN" altLang="en-US" sz="1500" dirty="0">
                <a:latin typeface="仿宋" panose="02010609060101010101" pitchFamily="49" charset="-122"/>
                <a:ea typeface="仿宋" panose="02010609060101010101" pitchFamily="49" charset="-122"/>
              </a:rPr>
              <a:t>二十碳五烯酸乙酯胶囊说明书</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[15]</a:t>
            </a:r>
            <a:r>
              <a:rPr lang="zh-CN" altLang="en-US" sz="1500" dirty="0">
                <a:latin typeface="仿宋" panose="02010609060101010101" pitchFamily="49" charset="-122"/>
                <a:ea typeface="仿宋" panose="02010609060101010101" pitchFamily="49" charset="-122"/>
              </a:rPr>
              <a:t>非诺贝特片说明书</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[16]</a:t>
            </a:r>
            <a:r>
              <a:rPr lang="zh-CN" altLang="en-US" sz="1500" dirty="0">
                <a:latin typeface="仿宋" panose="02010609060101010101" pitchFamily="49" charset="-122"/>
                <a:ea typeface="仿宋" panose="02010609060101010101" pitchFamily="49" charset="-122"/>
              </a:rPr>
              <a:t>烟酸缓释片说明书</a:t>
            </a:r>
            <a:endParaRPr lang="en-US" altLang="zh-CN" sz="1500" dirty="0">
              <a:latin typeface="仿宋" panose="02010609060101010101" pitchFamily="49" charset="-122"/>
              <a:ea typeface="仿宋" panose="02010609060101010101" pitchFamily="49" charset="-122"/>
            </a:endParaRPr>
          </a:p>
          <a:p>
            <a:r>
              <a:rPr lang="en-US" altLang="zh-CN" sz="1500" dirty="0">
                <a:latin typeface="仿宋" panose="02010609060101010101" pitchFamily="49" charset="-122"/>
                <a:ea typeface="仿宋" panose="02010609060101010101" pitchFamily="49" charset="-122"/>
              </a:rPr>
              <a:t>[17] </a:t>
            </a:r>
            <a:r>
              <a:rPr lang="en-US" altLang="zh-CN" sz="1500" dirty="0" err="1">
                <a:latin typeface="仿宋" panose="02010609060101010101" pitchFamily="49" charset="-122"/>
                <a:ea typeface="仿宋" panose="02010609060101010101" pitchFamily="49" charset="-122"/>
              </a:rPr>
              <a:t>Icosapent</a:t>
            </a:r>
            <a:r>
              <a:rPr lang="en-US" altLang="zh-CN" sz="1500" dirty="0">
                <a:latin typeface="仿宋" panose="02010609060101010101" pitchFamily="49" charset="-122"/>
                <a:ea typeface="仿宋" panose="02010609060101010101" pitchFamily="49" charset="-122"/>
              </a:rPr>
              <a:t> ethyl therapy for very high triglyceride levels: a 12-week, multi-center, placebo-controlled, randomized, double-blinded, phase III clinical trial in China</a:t>
            </a:r>
          </a:p>
          <a:p>
            <a:r>
              <a:rPr lang="en-US" altLang="zh-CN" sz="1500" dirty="0">
                <a:latin typeface="仿宋" panose="02010609060101010101" pitchFamily="49" charset="-122"/>
                <a:ea typeface="仿宋" panose="02010609060101010101" pitchFamily="49" charset="-122"/>
              </a:rPr>
              <a:t>[18] Efficacy and Safety of </a:t>
            </a:r>
            <a:r>
              <a:rPr lang="en-US" altLang="zh-CN" sz="1500" dirty="0" err="1">
                <a:latin typeface="仿宋" panose="02010609060101010101" pitchFamily="49" charset="-122"/>
                <a:ea typeface="仿宋" panose="02010609060101010101" pitchFamily="49" charset="-122"/>
              </a:rPr>
              <a:t>Eicosapentaenoic</a:t>
            </a:r>
            <a:r>
              <a:rPr lang="en-US" altLang="zh-CN" sz="1500" dirty="0">
                <a:latin typeface="仿宋" panose="02010609060101010101" pitchFamily="49" charset="-122"/>
                <a:ea typeface="仿宋" panose="02010609060101010101" pitchFamily="49" charset="-122"/>
              </a:rPr>
              <a:t> Acid Ethyl Ester(AMR101) Therapy in Statin-Treated Patients With Persistent High</a:t>
            </a:r>
          </a:p>
          <a:p>
            <a:r>
              <a:rPr lang="en-US" altLang="zh-CN" sz="1500" dirty="0">
                <a:latin typeface="仿宋" panose="02010609060101010101" pitchFamily="49" charset="-122"/>
                <a:ea typeface="仿宋" panose="02010609060101010101" pitchFamily="49" charset="-122"/>
              </a:rPr>
              <a:t>Triglycerides (from the ANCHOR Study)</a:t>
            </a:r>
          </a:p>
          <a:p>
            <a:r>
              <a:rPr lang="en-US" altLang="zh-CN" sz="1500" dirty="0">
                <a:latin typeface="仿宋" panose="02010609060101010101" pitchFamily="49" charset="-122"/>
                <a:ea typeface="仿宋" panose="02010609060101010101" pitchFamily="49" charset="-122"/>
              </a:rPr>
              <a:t>[19] Cardiovascular Risk Reduction with </a:t>
            </a:r>
            <a:r>
              <a:rPr lang="en-US" altLang="zh-CN" sz="1500" dirty="0" err="1">
                <a:latin typeface="仿宋" panose="02010609060101010101" pitchFamily="49" charset="-122"/>
                <a:ea typeface="仿宋" panose="02010609060101010101" pitchFamily="49" charset="-122"/>
              </a:rPr>
              <a:t>Icosapent</a:t>
            </a:r>
            <a:r>
              <a:rPr lang="en-US" altLang="zh-CN" sz="1500" dirty="0">
                <a:latin typeface="仿宋" panose="02010609060101010101" pitchFamily="49" charset="-122"/>
                <a:ea typeface="仿宋" panose="02010609060101010101" pitchFamily="49" charset="-122"/>
              </a:rPr>
              <a:t> Ethyl for Hypertriglyceridemia</a:t>
            </a:r>
          </a:p>
          <a:p>
            <a:r>
              <a:rPr lang="en-US" altLang="zh-CN" sz="1500" dirty="0">
                <a:latin typeface="仿宋" panose="02010609060101010101" pitchFamily="49" charset="-122"/>
                <a:ea typeface="仿宋" panose="02010609060101010101" pitchFamily="49" charset="-122"/>
              </a:rPr>
              <a:t>[20] </a:t>
            </a:r>
            <a:r>
              <a:rPr lang="en-US" altLang="zh-CN" sz="1500" dirty="0" err="1">
                <a:latin typeface="仿宋" panose="02010609060101010101" pitchFamily="49" charset="-122"/>
                <a:ea typeface="仿宋" panose="02010609060101010101" pitchFamily="49" charset="-122"/>
              </a:rPr>
              <a:t>Eicosapentaenoic</a:t>
            </a:r>
            <a:r>
              <a:rPr lang="en-US" altLang="zh-CN" sz="1500" dirty="0">
                <a:latin typeface="仿宋" panose="02010609060101010101" pitchFamily="49" charset="-122"/>
                <a:ea typeface="仿宋" panose="02010609060101010101" pitchFamily="49" charset="-122"/>
              </a:rPr>
              <a:t> Acid Ethyl Ester (AMR101) Therapy in Patients With Very High Triglyceride Levels (from the Multi-center,</a:t>
            </a:r>
          </a:p>
          <a:p>
            <a:r>
              <a:rPr lang="en-US" altLang="zh-CN" sz="1500" dirty="0">
                <a:latin typeface="仿宋" panose="02010609060101010101" pitchFamily="49" charset="-122"/>
                <a:ea typeface="仿宋" panose="02010609060101010101" pitchFamily="49" charset="-122"/>
              </a:rPr>
              <a:t>placebo-controlled, Randomized, double-blind,12-week study with an open-label Extension [MARINE] Trial)</a:t>
            </a:r>
          </a:p>
        </p:txBody>
      </p:sp>
    </p:spTree>
    <p:extLst>
      <p:ext uri="{BB962C8B-B14F-4D97-AF65-F5344CB8AC3E}">
        <p14:creationId xmlns:p14="http://schemas.microsoft.com/office/powerpoint/2010/main" val="288171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EB449B8-3411-3806-8A28-9A04DC2BE7E2}"/>
              </a:ext>
            </a:extLst>
          </p:cNvPr>
          <p:cNvGrpSpPr/>
          <p:nvPr/>
        </p:nvGrpSpPr>
        <p:grpSpPr>
          <a:xfrm>
            <a:off x="590798" y="1377915"/>
            <a:ext cx="10401300" cy="4977618"/>
            <a:chOff x="830943" y="1156482"/>
            <a:chExt cx="10401300" cy="4977618"/>
          </a:xfrm>
        </p:grpSpPr>
        <p:grpSp>
          <p:nvGrpSpPr>
            <p:cNvPr id="22" name="组合 21">
              <a:extLst>
                <a:ext uri="{FF2B5EF4-FFF2-40B4-BE49-F238E27FC236}">
                  <a16:creationId xmlns:a16="http://schemas.microsoft.com/office/drawing/2014/main" id="{DDB1440F-6FCC-E1F4-996A-D66038FFE9ED}"/>
                </a:ext>
              </a:extLst>
            </p:cNvPr>
            <p:cNvGrpSpPr/>
            <p:nvPr/>
          </p:nvGrpSpPr>
          <p:grpSpPr>
            <a:xfrm>
              <a:off x="959758" y="2323850"/>
              <a:ext cx="10272485" cy="543835"/>
              <a:chOff x="889000" y="1931965"/>
              <a:chExt cx="10272485" cy="543835"/>
            </a:xfrm>
          </p:grpSpPr>
          <p:sp>
            <p:nvSpPr>
              <p:cNvPr id="19" name="矩形 18">
                <a:extLst>
                  <a:ext uri="{FF2B5EF4-FFF2-40B4-BE49-F238E27FC236}">
                    <a16:creationId xmlns:a16="http://schemas.microsoft.com/office/drawing/2014/main" id="{F8C3B2B0-4832-A7F7-B386-C9E9EDDC93F3}"/>
                  </a:ext>
                </a:extLst>
              </p:cNvPr>
              <p:cNvSpPr/>
              <p:nvPr/>
            </p:nvSpPr>
            <p:spPr>
              <a:xfrm>
                <a:off x="889000" y="1931966"/>
                <a:ext cx="10272485" cy="532226"/>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marL="171450" indent="-171450" algn="r">
                  <a:lnSpc>
                    <a:spcPct val="130000"/>
                  </a:lnSpc>
                  <a:buFont typeface="Arial" panose="020B0604020202020204" pitchFamily="34" charset="0"/>
                  <a:buChar char="•"/>
                </a:pPr>
                <a:endParaRPr kumimoji="1" lang="en-US" altLang="zh-CN" sz="1050" dirty="0">
                  <a:solidFill>
                    <a:schemeClr val="tx1"/>
                  </a:solidFill>
                </a:endParaRPr>
              </a:p>
            </p:txBody>
          </p:sp>
          <p:sp>
            <p:nvSpPr>
              <p:cNvPr id="20" name="箭头: 五边形 19">
                <a:extLst>
                  <a:ext uri="{FF2B5EF4-FFF2-40B4-BE49-F238E27FC236}">
                    <a16:creationId xmlns:a16="http://schemas.microsoft.com/office/drawing/2014/main" id="{632396AF-1191-B998-D263-19FBCEA961AF}"/>
                  </a:ext>
                </a:extLst>
              </p:cNvPr>
              <p:cNvSpPr/>
              <p:nvPr/>
            </p:nvSpPr>
            <p:spPr>
              <a:xfrm>
                <a:off x="889001" y="1931965"/>
                <a:ext cx="1084942" cy="53222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r>
                  <a:rPr kumimoji="1" lang="en-US" altLang="zh-CN" sz="2400" b="1" dirty="0">
                    <a:solidFill>
                      <a:srgbClr val="FFFFFF"/>
                    </a:solidFill>
                    <a:latin typeface="等线" panose="02010600030101010101" pitchFamily="2" charset="-122"/>
                    <a:ea typeface="等线" panose="02010600030101010101" pitchFamily="2" charset="-122"/>
                  </a:rPr>
                  <a:t>01</a:t>
                </a:r>
              </a:p>
            </p:txBody>
          </p:sp>
          <p:sp>
            <p:nvSpPr>
              <p:cNvPr id="21" name="文本框 20">
                <a:extLst>
                  <a:ext uri="{FF2B5EF4-FFF2-40B4-BE49-F238E27FC236}">
                    <a16:creationId xmlns:a16="http://schemas.microsoft.com/office/drawing/2014/main" id="{83809F88-7FEC-BFAD-EC8D-D4E1DF31E4A8}"/>
                  </a:ext>
                </a:extLst>
              </p:cNvPr>
              <p:cNvSpPr txBox="1"/>
              <p:nvPr/>
            </p:nvSpPr>
            <p:spPr>
              <a:xfrm>
                <a:off x="3617202" y="1952580"/>
                <a:ext cx="6275359" cy="523220"/>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二十碳五烯酸乙酯软胶囊（</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IPE</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唯一批准可降低</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ASCVD</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风险的</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TG</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治疗药物弥补他汀类药物治疗后残余</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ASCVD</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风险的治疗需求</a:t>
                </a:r>
                <a:endPar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p:txBody>
          </p:sp>
        </p:grpSp>
        <p:sp>
          <p:nvSpPr>
            <p:cNvPr id="23" name="矩形 22">
              <a:extLst>
                <a:ext uri="{FF2B5EF4-FFF2-40B4-BE49-F238E27FC236}">
                  <a16:creationId xmlns:a16="http://schemas.microsoft.com/office/drawing/2014/main" id="{C96646F0-F1B8-FA9F-F589-1A0CA345DEB3}"/>
                </a:ext>
              </a:extLst>
            </p:cNvPr>
            <p:cNvSpPr/>
            <p:nvPr/>
          </p:nvSpPr>
          <p:spPr>
            <a:xfrm>
              <a:off x="830943" y="1156482"/>
              <a:ext cx="4952999"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spAutoFit/>
            </a:bodyPr>
            <a:lstStyle/>
            <a:p>
              <a:r>
                <a:rPr kumimoji="1" lang="en-US" altLang="zh-CN" sz="4800" b="1" dirty="0">
                  <a:solidFill>
                    <a:schemeClr val="tx1"/>
                  </a:solidFill>
                  <a:latin typeface="等线 Light" panose="02010600030101010101" pitchFamily="2" charset="-122"/>
                  <a:ea typeface="等线 Light" panose="02010600030101010101" pitchFamily="2" charset="-122"/>
                </a:rPr>
                <a:t>CONT</a:t>
              </a:r>
              <a:r>
                <a:rPr kumimoji="1" lang="en-US" altLang="zh-CN" sz="4800" b="1" dirty="0">
                  <a:solidFill>
                    <a:schemeClr val="accent1">
                      <a:lumMod val="50000"/>
                    </a:schemeClr>
                  </a:solidFill>
                  <a:latin typeface="等线 Light" panose="02010600030101010101" pitchFamily="2" charset="-122"/>
                  <a:ea typeface="等线 Light" panose="02010600030101010101" pitchFamily="2" charset="-122"/>
                </a:rPr>
                <a:t>ENTS</a:t>
              </a:r>
            </a:p>
          </p:txBody>
        </p:sp>
        <p:grpSp>
          <p:nvGrpSpPr>
            <p:cNvPr id="7" name="组合 6">
              <a:extLst>
                <a:ext uri="{FF2B5EF4-FFF2-40B4-BE49-F238E27FC236}">
                  <a16:creationId xmlns:a16="http://schemas.microsoft.com/office/drawing/2014/main" id="{D2D0EF25-87D9-EA71-0D17-1A606385CC55}"/>
                </a:ext>
              </a:extLst>
            </p:cNvPr>
            <p:cNvGrpSpPr/>
            <p:nvPr/>
          </p:nvGrpSpPr>
          <p:grpSpPr>
            <a:xfrm>
              <a:off x="959758" y="3143356"/>
              <a:ext cx="10272485" cy="532227"/>
              <a:chOff x="889000" y="1931965"/>
              <a:chExt cx="10272485" cy="532227"/>
            </a:xfrm>
          </p:grpSpPr>
          <p:sp>
            <p:nvSpPr>
              <p:cNvPr id="8" name="矩形 7">
                <a:extLst>
                  <a:ext uri="{FF2B5EF4-FFF2-40B4-BE49-F238E27FC236}">
                    <a16:creationId xmlns:a16="http://schemas.microsoft.com/office/drawing/2014/main" id="{A6CC49BC-8D31-12A5-4C18-BE74BEA96858}"/>
                  </a:ext>
                </a:extLst>
              </p:cNvPr>
              <p:cNvSpPr/>
              <p:nvPr/>
            </p:nvSpPr>
            <p:spPr>
              <a:xfrm>
                <a:off x="889000" y="1931966"/>
                <a:ext cx="10272485" cy="532226"/>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marL="171450" indent="-171450" algn="r">
                  <a:lnSpc>
                    <a:spcPct val="130000"/>
                  </a:lnSpc>
                  <a:buFont typeface="Arial" panose="020B0604020202020204" pitchFamily="34" charset="0"/>
                  <a:buChar char="•"/>
                </a:pPr>
                <a:endParaRPr kumimoji="1" lang="en-US" altLang="zh-CN" sz="1050" dirty="0">
                  <a:solidFill>
                    <a:schemeClr val="tx1"/>
                  </a:solidFill>
                </a:endParaRPr>
              </a:p>
            </p:txBody>
          </p:sp>
          <p:sp>
            <p:nvSpPr>
              <p:cNvPr id="9" name="箭头: 五边形 8">
                <a:extLst>
                  <a:ext uri="{FF2B5EF4-FFF2-40B4-BE49-F238E27FC236}">
                    <a16:creationId xmlns:a16="http://schemas.microsoft.com/office/drawing/2014/main" id="{1A13D5E7-F1D6-888B-F733-904BB15EE1B2}"/>
                  </a:ext>
                </a:extLst>
              </p:cNvPr>
              <p:cNvSpPr/>
              <p:nvPr/>
            </p:nvSpPr>
            <p:spPr>
              <a:xfrm>
                <a:off x="889001" y="1931965"/>
                <a:ext cx="1084942" cy="53222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r>
                  <a:rPr kumimoji="1" lang="en-US" altLang="zh-CN" sz="2400" b="1" dirty="0">
                    <a:solidFill>
                      <a:srgbClr val="FFFFFF"/>
                    </a:solidFill>
                    <a:latin typeface="等线" panose="02010600030101010101" pitchFamily="2" charset="-122"/>
                    <a:ea typeface="等线" panose="02010600030101010101" pitchFamily="2" charset="-122"/>
                  </a:rPr>
                  <a:t>02</a:t>
                </a:r>
              </a:p>
            </p:txBody>
          </p:sp>
        </p:grpSp>
        <p:grpSp>
          <p:nvGrpSpPr>
            <p:cNvPr id="11" name="组合 10">
              <a:extLst>
                <a:ext uri="{FF2B5EF4-FFF2-40B4-BE49-F238E27FC236}">
                  <a16:creationId xmlns:a16="http://schemas.microsoft.com/office/drawing/2014/main" id="{1871E0E7-68A0-5300-07A7-2226DE08E710}"/>
                </a:ext>
              </a:extLst>
            </p:cNvPr>
            <p:cNvGrpSpPr/>
            <p:nvPr/>
          </p:nvGrpSpPr>
          <p:grpSpPr>
            <a:xfrm>
              <a:off x="959758" y="3962862"/>
              <a:ext cx="10272485" cy="532227"/>
              <a:chOff x="889000" y="1931965"/>
              <a:chExt cx="10272485" cy="532227"/>
            </a:xfrm>
          </p:grpSpPr>
          <p:sp>
            <p:nvSpPr>
              <p:cNvPr id="12" name="矩形 11">
                <a:extLst>
                  <a:ext uri="{FF2B5EF4-FFF2-40B4-BE49-F238E27FC236}">
                    <a16:creationId xmlns:a16="http://schemas.microsoft.com/office/drawing/2014/main" id="{B5EEA105-DABE-1C3C-B495-E3DD5A3688C4}"/>
                  </a:ext>
                </a:extLst>
              </p:cNvPr>
              <p:cNvSpPr/>
              <p:nvPr/>
            </p:nvSpPr>
            <p:spPr>
              <a:xfrm>
                <a:off x="889000" y="1931966"/>
                <a:ext cx="10272485" cy="532226"/>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marL="171450" indent="-171450" algn="r">
                  <a:lnSpc>
                    <a:spcPct val="130000"/>
                  </a:lnSpc>
                  <a:buFont typeface="Arial" panose="020B0604020202020204" pitchFamily="34" charset="0"/>
                  <a:buChar char="•"/>
                </a:pPr>
                <a:endParaRPr kumimoji="1" lang="en-US" altLang="zh-CN" sz="1050" dirty="0">
                  <a:solidFill>
                    <a:schemeClr val="tx1"/>
                  </a:solidFill>
                </a:endParaRPr>
              </a:p>
            </p:txBody>
          </p:sp>
          <p:sp>
            <p:nvSpPr>
              <p:cNvPr id="13" name="箭头: 五边形 12">
                <a:extLst>
                  <a:ext uri="{FF2B5EF4-FFF2-40B4-BE49-F238E27FC236}">
                    <a16:creationId xmlns:a16="http://schemas.microsoft.com/office/drawing/2014/main" id="{06F1E570-0FA6-083A-9AD1-9D0DA1C9A9A4}"/>
                  </a:ext>
                </a:extLst>
              </p:cNvPr>
              <p:cNvSpPr/>
              <p:nvPr/>
            </p:nvSpPr>
            <p:spPr>
              <a:xfrm>
                <a:off x="889001" y="1931965"/>
                <a:ext cx="1084942" cy="53222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r>
                  <a:rPr kumimoji="1" lang="en-US" altLang="zh-CN" sz="2400" b="1" dirty="0">
                    <a:solidFill>
                      <a:srgbClr val="FFFFFF"/>
                    </a:solidFill>
                    <a:latin typeface="等线" panose="02010600030101010101" pitchFamily="2" charset="-122"/>
                    <a:ea typeface="等线" panose="02010600030101010101" pitchFamily="2" charset="-122"/>
                  </a:rPr>
                  <a:t>03</a:t>
                </a:r>
              </a:p>
            </p:txBody>
          </p:sp>
        </p:grpSp>
        <p:grpSp>
          <p:nvGrpSpPr>
            <p:cNvPr id="15" name="组合 14">
              <a:extLst>
                <a:ext uri="{FF2B5EF4-FFF2-40B4-BE49-F238E27FC236}">
                  <a16:creationId xmlns:a16="http://schemas.microsoft.com/office/drawing/2014/main" id="{FFF417C6-C626-B99E-D046-4F3E1A8B8A82}"/>
                </a:ext>
              </a:extLst>
            </p:cNvPr>
            <p:cNvGrpSpPr/>
            <p:nvPr/>
          </p:nvGrpSpPr>
          <p:grpSpPr>
            <a:xfrm>
              <a:off x="959758" y="4782368"/>
              <a:ext cx="10272485" cy="532227"/>
              <a:chOff x="889000" y="1931965"/>
              <a:chExt cx="10272485" cy="532227"/>
            </a:xfrm>
          </p:grpSpPr>
          <p:sp>
            <p:nvSpPr>
              <p:cNvPr id="16" name="矩形 15">
                <a:extLst>
                  <a:ext uri="{FF2B5EF4-FFF2-40B4-BE49-F238E27FC236}">
                    <a16:creationId xmlns:a16="http://schemas.microsoft.com/office/drawing/2014/main" id="{2A433E53-ABA8-8B02-1AA1-5DE4B984AD2D}"/>
                  </a:ext>
                </a:extLst>
              </p:cNvPr>
              <p:cNvSpPr/>
              <p:nvPr/>
            </p:nvSpPr>
            <p:spPr>
              <a:xfrm>
                <a:off x="889000" y="1931966"/>
                <a:ext cx="10272485" cy="532226"/>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marL="171450" indent="-171450" algn="r">
                  <a:lnSpc>
                    <a:spcPct val="130000"/>
                  </a:lnSpc>
                  <a:buFont typeface="Arial" panose="020B0604020202020204" pitchFamily="34" charset="0"/>
                  <a:buChar char="•"/>
                </a:pPr>
                <a:endParaRPr kumimoji="1" lang="en-US" altLang="zh-CN" sz="1050" dirty="0">
                  <a:solidFill>
                    <a:schemeClr val="tx1"/>
                  </a:solidFill>
                </a:endParaRPr>
              </a:p>
            </p:txBody>
          </p:sp>
          <p:sp>
            <p:nvSpPr>
              <p:cNvPr id="17" name="箭头: 五边形 16">
                <a:extLst>
                  <a:ext uri="{FF2B5EF4-FFF2-40B4-BE49-F238E27FC236}">
                    <a16:creationId xmlns:a16="http://schemas.microsoft.com/office/drawing/2014/main" id="{BD5B73DA-408D-691F-2867-A9BD16ECFC74}"/>
                  </a:ext>
                </a:extLst>
              </p:cNvPr>
              <p:cNvSpPr/>
              <p:nvPr/>
            </p:nvSpPr>
            <p:spPr>
              <a:xfrm>
                <a:off x="889001" y="1931965"/>
                <a:ext cx="1084942" cy="53222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r>
                  <a:rPr kumimoji="1" lang="en-US" altLang="zh-CN" sz="2400" b="1" dirty="0">
                    <a:solidFill>
                      <a:srgbClr val="FFFFFF"/>
                    </a:solidFill>
                    <a:latin typeface="等线" panose="02010600030101010101" pitchFamily="2" charset="-122"/>
                    <a:ea typeface="等线" panose="02010600030101010101" pitchFamily="2" charset="-122"/>
                  </a:rPr>
                  <a:t>04</a:t>
                </a:r>
              </a:p>
            </p:txBody>
          </p:sp>
        </p:grpSp>
        <p:grpSp>
          <p:nvGrpSpPr>
            <p:cNvPr id="32" name="组合 31">
              <a:extLst>
                <a:ext uri="{FF2B5EF4-FFF2-40B4-BE49-F238E27FC236}">
                  <a16:creationId xmlns:a16="http://schemas.microsoft.com/office/drawing/2014/main" id="{C10A958B-6AD7-8255-08C5-BE969A4016C9}"/>
                </a:ext>
              </a:extLst>
            </p:cNvPr>
            <p:cNvGrpSpPr/>
            <p:nvPr/>
          </p:nvGrpSpPr>
          <p:grpSpPr>
            <a:xfrm>
              <a:off x="959758" y="5601873"/>
              <a:ext cx="10272485" cy="532227"/>
              <a:chOff x="889000" y="1931965"/>
              <a:chExt cx="10272485" cy="532227"/>
            </a:xfrm>
          </p:grpSpPr>
          <p:sp>
            <p:nvSpPr>
              <p:cNvPr id="33" name="矩形 32">
                <a:extLst>
                  <a:ext uri="{FF2B5EF4-FFF2-40B4-BE49-F238E27FC236}">
                    <a16:creationId xmlns:a16="http://schemas.microsoft.com/office/drawing/2014/main" id="{29BFEEF1-D514-BF5C-016C-886CFC0053AC}"/>
                  </a:ext>
                </a:extLst>
              </p:cNvPr>
              <p:cNvSpPr/>
              <p:nvPr/>
            </p:nvSpPr>
            <p:spPr>
              <a:xfrm>
                <a:off x="889000" y="1931966"/>
                <a:ext cx="10272485" cy="532226"/>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marL="171450" indent="-171450" algn="r">
                  <a:lnSpc>
                    <a:spcPct val="130000"/>
                  </a:lnSpc>
                  <a:buFont typeface="Arial" panose="020B0604020202020204" pitchFamily="34" charset="0"/>
                  <a:buChar char="•"/>
                </a:pPr>
                <a:endParaRPr kumimoji="1" lang="en-US" altLang="zh-CN" sz="1050" dirty="0">
                  <a:solidFill>
                    <a:schemeClr val="tx1"/>
                  </a:solidFill>
                </a:endParaRPr>
              </a:p>
            </p:txBody>
          </p:sp>
          <p:sp>
            <p:nvSpPr>
              <p:cNvPr id="34" name="箭头: 五边形 33">
                <a:extLst>
                  <a:ext uri="{FF2B5EF4-FFF2-40B4-BE49-F238E27FC236}">
                    <a16:creationId xmlns:a16="http://schemas.microsoft.com/office/drawing/2014/main" id="{57F43448-078A-EE65-7D50-B11CA0BDBECA}"/>
                  </a:ext>
                </a:extLst>
              </p:cNvPr>
              <p:cNvSpPr/>
              <p:nvPr/>
            </p:nvSpPr>
            <p:spPr>
              <a:xfrm>
                <a:off x="889001" y="1931965"/>
                <a:ext cx="1084942" cy="53222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r>
                  <a:rPr kumimoji="1" lang="en-US" altLang="zh-CN" sz="2400" b="1" dirty="0">
                    <a:solidFill>
                      <a:srgbClr val="FFFFFF"/>
                    </a:solidFill>
                    <a:latin typeface="等线" panose="02010600030101010101" pitchFamily="2" charset="-122"/>
                    <a:ea typeface="等线" panose="02010600030101010101" pitchFamily="2" charset="-122"/>
                  </a:rPr>
                  <a:t>05</a:t>
                </a:r>
              </a:p>
            </p:txBody>
          </p:sp>
        </p:grpSp>
      </p:grpSp>
      <p:sp>
        <p:nvSpPr>
          <p:cNvPr id="3" name="文本框 2">
            <a:extLst>
              <a:ext uri="{FF2B5EF4-FFF2-40B4-BE49-F238E27FC236}">
                <a16:creationId xmlns:a16="http://schemas.microsoft.com/office/drawing/2014/main" id="{B0DF104D-C621-27E5-4993-95FA434EC4F8}"/>
              </a:ext>
            </a:extLst>
          </p:cNvPr>
          <p:cNvSpPr txBox="1"/>
          <p:nvPr/>
        </p:nvSpPr>
        <p:spPr>
          <a:xfrm>
            <a:off x="1853630" y="2565898"/>
            <a:ext cx="2318328" cy="461665"/>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基本信息</a:t>
            </a:r>
          </a:p>
        </p:txBody>
      </p:sp>
      <p:grpSp>
        <p:nvGrpSpPr>
          <p:cNvPr id="4" name="组合 3">
            <a:extLst>
              <a:ext uri="{FF2B5EF4-FFF2-40B4-BE49-F238E27FC236}">
                <a16:creationId xmlns:a16="http://schemas.microsoft.com/office/drawing/2014/main" id="{596D6A79-5C7D-4D7F-EBBF-69D01FD50123}"/>
              </a:ext>
            </a:extLst>
          </p:cNvPr>
          <p:cNvGrpSpPr/>
          <p:nvPr/>
        </p:nvGrpSpPr>
        <p:grpSpPr>
          <a:xfrm>
            <a:off x="515938" y="502467"/>
            <a:ext cx="11160125" cy="548857"/>
            <a:chOff x="515938" y="502467"/>
            <a:chExt cx="11160125" cy="548857"/>
          </a:xfrm>
        </p:grpSpPr>
        <p:sp>
          <p:nvSpPr>
            <p:cNvPr id="5" name="矩形 4">
              <a:extLst>
                <a:ext uri="{FF2B5EF4-FFF2-40B4-BE49-F238E27FC236}">
                  <a16:creationId xmlns:a16="http://schemas.microsoft.com/office/drawing/2014/main" id="{2CBA52BA-B703-B12A-916A-7813B1B64D18}"/>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6" name="直接连接符 5">
              <a:extLst>
                <a:ext uri="{FF2B5EF4-FFF2-40B4-BE49-F238E27FC236}">
                  <a16:creationId xmlns:a16="http://schemas.microsoft.com/office/drawing/2014/main" id="{04E75345-19C4-3AFA-6925-01273B966677}"/>
                </a:ext>
              </a:extLst>
            </p:cNvPr>
            <p:cNvCxnSpPr/>
            <p:nvPr/>
          </p:nvCxnSpPr>
          <p:spPr>
            <a:xfrm>
              <a:off x="515938" y="1051324"/>
              <a:ext cx="11160125"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文本框 23">
              <a:extLst>
                <a:ext uri="{FF2B5EF4-FFF2-40B4-BE49-F238E27FC236}">
                  <a16:creationId xmlns:a16="http://schemas.microsoft.com/office/drawing/2014/main" id="{3BFD65E6-90E7-1C87-EC18-23E64B996241}"/>
                </a:ext>
              </a:extLst>
            </p:cNvPr>
            <p:cNvSpPr txBox="1"/>
            <p:nvPr/>
          </p:nvSpPr>
          <p:spPr>
            <a:xfrm>
              <a:off x="719613" y="552208"/>
              <a:ext cx="1176853" cy="400110"/>
            </a:xfrm>
            <a:prstGeom prst="rect">
              <a:avLst/>
            </a:prstGeom>
            <a:noFill/>
          </p:spPr>
          <p:txBody>
            <a:bodyPr wrap="square" rtlCol="0">
              <a:spAutoFit/>
            </a:bodyPr>
            <a:lstStyle/>
            <a:p>
              <a:pPr algn="ctr"/>
              <a:r>
                <a:rPr lang="zh-CN" altLang="en-US" sz="2000" b="1" dirty="0">
                  <a:solidFill>
                    <a:schemeClr val="bg1"/>
                  </a:solidFill>
                  <a:latin typeface="黑体" panose="02010609060101010101" pitchFamily="49" charset="-122"/>
                  <a:ea typeface="黑体" panose="02010609060101010101" pitchFamily="49" charset="-122"/>
                  <a:cs typeface="思源宋体 CN Medium" panose="02020500000000000000" charset="-122"/>
                </a:rPr>
                <a:t>金泽百</a:t>
              </a:r>
              <a:r>
                <a:rPr lang="en-US" altLang="zh-CN" sz="2000" b="1" dirty="0">
                  <a:solidFill>
                    <a:schemeClr val="bg1"/>
                  </a:solidFill>
                  <a:latin typeface="黑体" panose="02010609060101010101" pitchFamily="49" charset="-122"/>
                  <a:ea typeface="黑体" panose="02010609060101010101" pitchFamily="49" charset="-122"/>
                </a:rPr>
                <a:t>®</a:t>
              </a:r>
              <a:endParaRPr lang="zh-CN" altLang="en-US" sz="2000" b="1" dirty="0">
                <a:solidFill>
                  <a:schemeClr val="bg1"/>
                </a:solidFill>
                <a:latin typeface="黑体" panose="02010609060101010101" pitchFamily="49" charset="-122"/>
                <a:ea typeface="黑体" panose="02010609060101010101" pitchFamily="49" charset="-122"/>
                <a:cs typeface="思源宋体 CN Medium" panose="02020500000000000000" charset="-122"/>
              </a:endParaRPr>
            </a:p>
          </p:txBody>
        </p:sp>
        <p:sp>
          <p:nvSpPr>
            <p:cNvPr id="25" name="矩形 24">
              <a:extLst>
                <a:ext uri="{FF2B5EF4-FFF2-40B4-BE49-F238E27FC236}">
                  <a16:creationId xmlns:a16="http://schemas.microsoft.com/office/drawing/2014/main" id="{8D218FFF-61E4-E61C-BB0C-235830D9D042}"/>
                </a:ext>
              </a:extLst>
            </p:cNvPr>
            <p:cNvSpPr/>
            <p:nvPr/>
          </p:nvSpPr>
          <p:spPr>
            <a:xfrm>
              <a:off x="2161858" y="549275"/>
              <a:ext cx="9514205"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26" name="文本框 25">
              <a:extLst>
                <a:ext uri="{FF2B5EF4-FFF2-40B4-BE49-F238E27FC236}">
                  <a16:creationId xmlns:a16="http://schemas.microsoft.com/office/drawing/2014/main" id="{EC4CCE99-DBDB-83A8-704F-EACDC43B332F}"/>
                </a:ext>
              </a:extLst>
            </p:cNvPr>
            <p:cNvSpPr txBox="1"/>
            <p:nvPr/>
          </p:nvSpPr>
          <p:spPr>
            <a:xfrm>
              <a:off x="2161858" y="502467"/>
              <a:ext cx="4803386" cy="461665"/>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二十碳五烯酸乙酯软胶囊</a:t>
              </a:r>
            </a:p>
          </p:txBody>
        </p:sp>
      </p:grpSp>
      <p:sp>
        <p:nvSpPr>
          <p:cNvPr id="27" name="文本框 26">
            <a:extLst>
              <a:ext uri="{FF2B5EF4-FFF2-40B4-BE49-F238E27FC236}">
                <a16:creationId xmlns:a16="http://schemas.microsoft.com/office/drawing/2014/main" id="{3B637AFA-11B5-0115-47CA-58914F7DB3FF}"/>
              </a:ext>
            </a:extLst>
          </p:cNvPr>
          <p:cNvSpPr txBox="1"/>
          <p:nvPr/>
        </p:nvSpPr>
        <p:spPr>
          <a:xfrm>
            <a:off x="1849923" y="3392934"/>
            <a:ext cx="2318328" cy="461665"/>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安全性</a:t>
            </a:r>
          </a:p>
        </p:txBody>
      </p:sp>
      <p:sp>
        <p:nvSpPr>
          <p:cNvPr id="28" name="文本框 27">
            <a:extLst>
              <a:ext uri="{FF2B5EF4-FFF2-40B4-BE49-F238E27FC236}">
                <a16:creationId xmlns:a16="http://schemas.microsoft.com/office/drawing/2014/main" id="{508BB1FD-4CCA-77BE-41AF-DA76E592D08E}"/>
              </a:ext>
            </a:extLst>
          </p:cNvPr>
          <p:cNvSpPr txBox="1"/>
          <p:nvPr/>
        </p:nvSpPr>
        <p:spPr>
          <a:xfrm>
            <a:off x="1849923" y="4219574"/>
            <a:ext cx="2318328" cy="461665"/>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有效性</a:t>
            </a:r>
          </a:p>
        </p:txBody>
      </p:sp>
      <p:sp>
        <p:nvSpPr>
          <p:cNvPr id="29" name="文本框 28">
            <a:extLst>
              <a:ext uri="{FF2B5EF4-FFF2-40B4-BE49-F238E27FC236}">
                <a16:creationId xmlns:a16="http://schemas.microsoft.com/office/drawing/2014/main" id="{6FCD032F-CA46-5740-C1A5-4E3A7761A6EE}"/>
              </a:ext>
            </a:extLst>
          </p:cNvPr>
          <p:cNvSpPr txBox="1"/>
          <p:nvPr/>
        </p:nvSpPr>
        <p:spPr>
          <a:xfrm>
            <a:off x="1849923" y="5039080"/>
            <a:ext cx="2318328" cy="461665"/>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创新性</a:t>
            </a:r>
          </a:p>
        </p:txBody>
      </p:sp>
      <p:sp>
        <p:nvSpPr>
          <p:cNvPr id="30" name="文本框 29">
            <a:extLst>
              <a:ext uri="{FF2B5EF4-FFF2-40B4-BE49-F238E27FC236}">
                <a16:creationId xmlns:a16="http://schemas.microsoft.com/office/drawing/2014/main" id="{FB2A3CDE-C5DC-3B47-C7A3-26A6F77B91E0}"/>
              </a:ext>
            </a:extLst>
          </p:cNvPr>
          <p:cNvSpPr txBox="1"/>
          <p:nvPr/>
        </p:nvSpPr>
        <p:spPr>
          <a:xfrm>
            <a:off x="1849923" y="5858585"/>
            <a:ext cx="2318328" cy="461665"/>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公平性</a:t>
            </a:r>
          </a:p>
        </p:txBody>
      </p:sp>
      <p:sp>
        <p:nvSpPr>
          <p:cNvPr id="37" name="文本框 36">
            <a:extLst>
              <a:ext uri="{FF2B5EF4-FFF2-40B4-BE49-F238E27FC236}">
                <a16:creationId xmlns:a16="http://schemas.microsoft.com/office/drawing/2014/main" id="{ECADE1CC-7C8E-FD6C-2A82-F42E4D5D4A92}"/>
              </a:ext>
            </a:extLst>
          </p:cNvPr>
          <p:cNvSpPr txBox="1"/>
          <p:nvPr/>
        </p:nvSpPr>
        <p:spPr>
          <a:xfrm>
            <a:off x="3530939" y="3477012"/>
            <a:ext cx="6275359"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高剂量</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IPE(4g/d)</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的安全性和耐受性较好，适用于肝肾功能不全的特殊人群</a:t>
            </a:r>
            <a:endPar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p:txBody>
      </p:sp>
      <p:sp>
        <p:nvSpPr>
          <p:cNvPr id="38" name="文本框 37">
            <a:extLst>
              <a:ext uri="{FF2B5EF4-FFF2-40B4-BE49-F238E27FC236}">
                <a16:creationId xmlns:a16="http://schemas.microsoft.com/office/drawing/2014/main" id="{50404EC6-3D83-82D3-B748-BDBE60169BA1}"/>
              </a:ext>
            </a:extLst>
          </p:cNvPr>
          <p:cNvSpPr txBox="1"/>
          <p:nvPr/>
        </p:nvSpPr>
        <p:spPr>
          <a:xfrm>
            <a:off x="3530939" y="5116023"/>
            <a:ext cx="6275359"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通过降</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TG</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及“脂质非依赖”多机制降低</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ASCVD</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风险，且安全性更高</a:t>
            </a:r>
          </a:p>
        </p:txBody>
      </p:sp>
      <p:sp>
        <p:nvSpPr>
          <p:cNvPr id="39" name="文本框 38">
            <a:extLst>
              <a:ext uri="{FF2B5EF4-FFF2-40B4-BE49-F238E27FC236}">
                <a16:creationId xmlns:a16="http://schemas.microsoft.com/office/drawing/2014/main" id="{6F14BBF8-5CD1-6A4D-1AC4-854135AFF8D6}"/>
              </a:ext>
            </a:extLst>
          </p:cNvPr>
          <p:cNvSpPr txBox="1"/>
          <p:nvPr/>
        </p:nvSpPr>
        <p:spPr>
          <a:xfrm>
            <a:off x="3530941" y="4210944"/>
            <a:ext cx="6275359" cy="738664"/>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高剂量</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IPE(4g/d)</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显著降低</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VHTG</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患者</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TG</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水平</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并显著降低</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ASCVD</a:t>
            </a:r>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风险</a:t>
            </a:r>
            <a:r>
              <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25%</a:t>
            </a:r>
          </a:p>
          <a:p>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具有明显的疗效优势，国内外指南一致推荐使用</a:t>
            </a:r>
          </a:p>
          <a:p>
            <a:endParaRPr kumimoji="0" lang="en-US" altLang="zh-CN"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p:txBody>
      </p:sp>
      <p:sp>
        <p:nvSpPr>
          <p:cNvPr id="40" name="文本框 39">
            <a:extLst>
              <a:ext uri="{FF2B5EF4-FFF2-40B4-BE49-F238E27FC236}">
                <a16:creationId xmlns:a16="http://schemas.microsoft.com/office/drawing/2014/main" id="{70ADD79E-3566-5346-EA0D-0E416D9C33BC}"/>
              </a:ext>
            </a:extLst>
          </p:cNvPr>
          <p:cNvSpPr txBox="1"/>
          <p:nvPr/>
        </p:nvSpPr>
        <p:spPr>
          <a:xfrm>
            <a:off x="3530939" y="5935528"/>
            <a:ext cx="6275359" cy="307777"/>
          </a:xfrm>
          <a:prstGeom prst="rect">
            <a:avLst/>
          </a:prstGeom>
          <a:noFill/>
        </p:spPr>
        <p:txBody>
          <a:bodyPr wrap="square" rtlCol="0">
            <a:spAutoFit/>
          </a:bodyPr>
          <a:lstStyle/>
          <a:p>
            <a:r>
              <a:rPr kumimoji="0" lang="zh-CN" altLang="en-US" sz="1400" b="1"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弥补药品目录短板，临床管理难度小，提高社会健康公平性</a:t>
            </a:r>
          </a:p>
        </p:txBody>
      </p:sp>
    </p:spTree>
    <p:custDataLst>
      <p:tags r:id="rId1"/>
    </p:custDataLst>
    <p:extLst>
      <p:ext uri="{BB962C8B-B14F-4D97-AF65-F5344CB8AC3E}">
        <p14:creationId xmlns:p14="http://schemas.microsoft.com/office/powerpoint/2010/main" val="398628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6CDA-A36A-7AB7-EE28-688F534D13F6}"/>
            </a:ext>
          </a:extLst>
        </p:cNvPr>
        <p:cNvGrpSpPr/>
        <p:nvPr/>
      </p:nvGrpSpPr>
      <p:grpSpPr>
        <a:xfrm>
          <a:off x="0" y="0"/>
          <a:ext cx="0" cy="0"/>
          <a:chOff x="0" y="0"/>
          <a:chExt cx="0" cy="0"/>
        </a:xfrm>
      </p:grpSpPr>
      <p:grpSp>
        <p:nvGrpSpPr>
          <p:cNvPr id="113" name="组合 112">
            <a:extLst>
              <a:ext uri="{FF2B5EF4-FFF2-40B4-BE49-F238E27FC236}">
                <a16:creationId xmlns:a16="http://schemas.microsoft.com/office/drawing/2014/main" id="{D54FE424-9FF8-9969-3098-7C73D6414305}"/>
              </a:ext>
            </a:extLst>
          </p:cNvPr>
          <p:cNvGrpSpPr/>
          <p:nvPr/>
        </p:nvGrpSpPr>
        <p:grpSpPr>
          <a:xfrm>
            <a:off x="441946" y="453799"/>
            <a:ext cx="11582414" cy="597526"/>
            <a:chOff x="441946" y="549275"/>
            <a:chExt cx="11582414" cy="502049"/>
          </a:xfrm>
        </p:grpSpPr>
        <p:sp>
          <p:nvSpPr>
            <p:cNvPr id="114" name="矩形 113">
              <a:extLst>
                <a:ext uri="{FF2B5EF4-FFF2-40B4-BE49-F238E27FC236}">
                  <a16:creationId xmlns:a16="http://schemas.microsoft.com/office/drawing/2014/main" id="{7A7D9CDE-FE8A-DFE6-22D0-47CBDB03DBFA}"/>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115" name="直接连接符 114">
              <a:extLst>
                <a:ext uri="{FF2B5EF4-FFF2-40B4-BE49-F238E27FC236}">
                  <a16:creationId xmlns:a16="http://schemas.microsoft.com/office/drawing/2014/main" id="{2C92438E-005E-4093-B14D-4AC609919D9B}"/>
                </a:ext>
              </a:extLst>
            </p:cNvPr>
            <p:cNvCxnSpPr/>
            <p:nvPr/>
          </p:nvCxnSpPr>
          <p:spPr>
            <a:xfrm>
              <a:off x="515938" y="1051324"/>
              <a:ext cx="11160125"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A99275B3-7491-3F03-462E-77C6E15CC1B2}"/>
                </a:ext>
              </a:extLst>
            </p:cNvPr>
            <p:cNvSpPr txBox="1"/>
            <p:nvPr/>
          </p:nvSpPr>
          <p:spPr>
            <a:xfrm>
              <a:off x="441946" y="551990"/>
              <a:ext cx="1623308" cy="387897"/>
            </a:xfrm>
            <a:prstGeom prst="rect">
              <a:avLst/>
            </a:prstGeom>
            <a:noFill/>
          </p:spPr>
          <p:txBody>
            <a:bodyPr wrap="square" rtlCol="0">
              <a:spAutoFit/>
            </a:bodyPr>
            <a:lstStyle/>
            <a:p>
              <a:pPr algn="ctr"/>
              <a:r>
                <a:rPr lang="zh-CN" altLang="en-US" sz="2400" b="1">
                  <a:solidFill>
                    <a:schemeClr val="bg1"/>
                  </a:solidFill>
                  <a:latin typeface="黑体" panose="02010609060101010101" pitchFamily="49" charset="-122"/>
                  <a:ea typeface="黑体" panose="02010609060101010101" pitchFamily="49" charset="-122"/>
                  <a:cs typeface="思源宋体 CN Medium" panose="02020500000000000000" charset="-122"/>
                </a:rPr>
                <a:t>基本信息</a:t>
              </a:r>
              <a:endPar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endParaRPr>
            </a:p>
          </p:txBody>
        </p:sp>
        <p:sp>
          <p:nvSpPr>
            <p:cNvPr id="117" name="矩形 116">
              <a:extLst>
                <a:ext uri="{FF2B5EF4-FFF2-40B4-BE49-F238E27FC236}">
                  <a16:creationId xmlns:a16="http://schemas.microsoft.com/office/drawing/2014/main" id="{24F7688C-64E2-977E-7431-98B2A33A04B0}"/>
                </a:ext>
              </a:extLst>
            </p:cNvPr>
            <p:cNvSpPr/>
            <p:nvPr/>
          </p:nvSpPr>
          <p:spPr>
            <a:xfrm>
              <a:off x="2161858" y="549275"/>
              <a:ext cx="9514205"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81F6D448-EFC5-2C47-9901-9D61519E700B}"/>
                </a:ext>
              </a:extLst>
            </p:cNvPr>
            <p:cNvSpPr txBox="1"/>
            <p:nvPr/>
          </p:nvSpPr>
          <p:spPr>
            <a:xfrm>
              <a:off x="2139246" y="562274"/>
              <a:ext cx="9885114" cy="336177"/>
            </a:xfrm>
            <a:prstGeom prst="rect">
              <a:avLst/>
            </a:prstGeom>
            <a:noFill/>
          </p:spPr>
          <p:txBody>
            <a:bodyPr wrap="square" rtlCol="0">
              <a:spAutoFit/>
            </a:bodyPr>
            <a:lstStyle/>
            <a:p>
              <a:r>
                <a:rPr lang="zh-CN" altLang="en-US"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二十碳五烯酸乙酯软胶囊（</a:t>
              </a:r>
              <a:r>
                <a:rPr lang="en-US" altLang="zh-CN"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IPE</a:t>
              </a:r>
              <a:r>
                <a:rPr lang="zh-CN" altLang="en-US"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a:t>
              </a:r>
              <a:r>
                <a:rPr lang="en-US" altLang="zh-CN"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a:t>
              </a:r>
              <a:r>
                <a:rPr lang="zh-CN" altLang="en-US"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唯一批准可降低</a:t>
              </a:r>
              <a:r>
                <a:rPr lang="en-US" altLang="zh-CN"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ASCVD</a:t>
              </a:r>
              <a:r>
                <a:rPr lang="zh-CN" altLang="en-US"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风险的</a:t>
              </a:r>
              <a:r>
                <a:rPr lang="en-US" altLang="zh-CN"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TG</a:t>
              </a:r>
              <a:r>
                <a:rPr lang="zh-CN" altLang="en-US" sz="2000" b="1" dirty="0">
                  <a:solidFill>
                    <a:srgbClr val="002060"/>
                  </a:solidFill>
                  <a:latin typeface="黑体" panose="02010609060101010101" pitchFamily="49" charset="-122"/>
                  <a:ea typeface="黑体" panose="02010609060101010101" pitchFamily="49" charset="-122"/>
                  <a:cs typeface="思源宋体 CN Medium" panose="02020500000000000000" charset="-122"/>
                </a:rPr>
                <a:t>治疗药物</a:t>
              </a:r>
              <a:endPar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endParaRPr>
            </a:p>
          </p:txBody>
        </p:sp>
      </p:grpSp>
      <p:graphicFrame>
        <p:nvGraphicFramePr>
          <p:cNvPr id="13" name="表格 12">
            <a:extLst>
              <a:ext uri="{FF2B5EF4-FFF2-40B4-BE49-F238E27FC236}">
                <a16:creationId xmlns:a16="http://schemas.microsoft.com/office/drawing/2014/main" id="{55BAA167-F167-4E3E-7DD2-DF7CAF92E2F8}"/>
              </a:ext>
            </a:extLst>
          </p:cNvPr>
          <p:cNvGraphicFramePr>
            <a:graphicFrameLocks noGrp="1"/>
          </p:cNvGraphicFramePr>
          <p:nvPr>
            <p:extLst>
              <p:ext uri="{D42A27DB-BD31-4B8C-83A1-F6EECF244321}">
                <p14:modId xmlns:p14="http://schemas.microsoft.com/office/powerpoint/2010/main" val="1431153101"/>
              </p:ext>
            </p:extLst>
          </p:nvPr>
        </p:nvGraphicFramePr>
        <p:xfrm>
          <a:off x="515937" y="1165074"/>
          <a:ext cx="5450752" cy="3719783"/>
        </p:xfrm>
        <a:graphic>
          <a:graphicData uri="http://schemas.openxmlformats.org/drawingml/2006/table">
            <a:tbl>
              <a:tblPr firstRow="1" bandRow="1">
                <a:tableStyleId>{F2DE63D5-997A-4646-A377-4702673A728D}</a:tableStyleId>
              </a:tblPr>
              <a:tblGrid>
                <a:gridCol w="1362688">
                  <a:extLst>
                    <a:ext uri="{9D8B030D-6E8A-4147-A177-3AD203B41FA5}">
                      <a16:colId xmlns:a16="http://schemas.microsoft.com/office/drawing/2014/main" val="2162913881"/>
                    </a:ext>
                  </a:extLst>
                </a:gridCol>
                <a:gridCol w="932664">
                  <a:extLst>
                    <a:ext uri="{9D8B030D-6E8A-4147-A177-3AD203B41FA5}">
                      <a16:colId xmlns:a16="http://schemas.microsoft.com/office/drawing/2014/main" val="1796551095"/>
                    </a:ext>
                  </a:extLst>
                </a:gridCol>
                <a:gridCol w="1792712">
                  <a:extLst>
                    <a:ext uri="{9D8B030D-6E8A-4147-A177-3AD203B41FA5}">
                      <a16:colId xmlns:a16="http://schemas.microsoft.com/office/drawing/2014/main" val="4188362208"/>
                    </a:ext>
                  </a:extLst>
                </a:gridCol>
                <a:gridCol w="1362688">
                  <a:extLst>
                    <a:ext uri="{9D8B030D-6E8A-4147-A177-3AD203B41FA5}">
                      <a16:colId xmlns:a16="http://schemas.microsoft.com/office/drawing/2014/main" val="3349420888"/>
                    </a:ext>
                  </a:extLst>
                </a:gridCol>
              </a:tblGrid>
              <a:tr h="405290">
                <a:tc gridSpan="2">
                  <a:txBody>
                    <a:bodyPr/>
                    <a:lstStyle/>
                    <a:p>
                      <a:pPr algn="ctr"/>
                      <a:r>
                        <a:rPr lang="zh-CN" altLang="en-US" sz="1600" dirty="0">
                          <a:latin typeface="黑体" panose="02010609060101010101" pitchFamily="49" charset="-122"/>
                          <a:ea typeface="黑体" panose="02010609060101010101" pitchFamily="49" charset="-122"/>
                        </a:rPr>
                        <a:t>通用名</a:t>
                      </a:r>
                    </a:p>
                  </a:txBody>
                  <a:tcPr anchor="ctr"/>
                </a:tc>
                <a:tc hMerge="1">
                  <a:txBody>
                    <a:bodyPr/>
                    <a:lstStyle/>
                    <a:p>
                      <a:endParaRPr lang="zh-CN" altLang="en-US" dirty="0"/>
                    </a:p>
                  </a:txBody>
                  <a:tcPr/>
                </a:tc>
                <a:tc gridSpan="2">
                  <a:txBody>
                    <a:bodyPr/>
                    <a:lstStyle/>
                    <a:p>
                      <a:pPr algn="ctr"/>
                      <a:r>
                        <a:rPr lang="zh-CN" altLang="en-US" sz="1600" dirty="0">
                          <a:latin typeface="黑体" panose="02010609060101010101" pitchFamily="49" charset="-122"/>
                          <a:ea typeface="黑体" panose="02010609060101010101" pitchFamily="49" charset="-122"/>
                        </a:rPr>
                        <a:t>二十碳五烯酸乙酯软胶囊</a:t>
                      </a:r>
                    </a:p>
                  </a:txBody>
                  <a:tcPr anchor="ctr"/>
                </a:tc>
                <a:tc hMerge="1">
                  <a:txBody>
                    <a:bodyPr/>
                    <a:lstStyle/>
                    <a:p>
                      <a:endParaRPr lang="zh-CN" altLang="en-US" dirty="0"/>
                    </a:p>
                  </a:txBody>
                  <a:tcPr/>
                </a:tc>
                <a:extLst>
                  <a:ext uri="{0D108BD9-81ED-4DB2-BD59-A6C34878D82A}">
                    <a16:rowId xmlns:a16="http://schemas.microsoft.com/office/drawing/2014/main" val="2658877489"/>
                  </a:ext>
                </a:extLst>
              </a:tr>
              <a:tr h="699541">
                <a:tc>
                  <a:txBody>
                    <a:bodyPr/>
                    <a:lstStyle/>
                    <a:p>
                      <a:pPr algn="ctr"/>
                      <a:r>
                        <a:rPr lang="zh-CN" altLang="en-US" sz="1600" dirty="0">
                          <a:latin typeface="黑体" panose="02010609060101010101" pitchFamily="49" charset="-122"/>
                          <a:ea typeface="黑体" panose="02010609060101010101" pitchFamily="49" charset="-122"/>
                        </a:rPr>
                        <a:t>注册规格</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altLang="zh-CN" sz="1600" dirty="0">
                          <a:latin typeface="黑体" panose="02010609060101010101" pitchFamily="49" charset="-122"/>
                          <a:ea typeface="黑体" panose="02010609060101010101" pitchFamily="49" charset="-122"/>
                        </a:rPr>
                        <a:t>0.5g</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1.0g</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1600" dirty="0">
                          <a:latin typeface="黑体" panose="02010609060101010101" pitchFamily="49" charset="-122"/>
                          <a:ea typeface="黑体" panose="02010609060101010101" pitchFamily="49" charset="-122"/>
                        </a:rPr>
                        <a:t>是否为</a:t>
                      </a:r>
                      <a:r>
                        <a:rPr lang="en-US" altLang="zh-CN" sz="1600" dirty="0">
                          <a:latin typeface="黑体" panose="02010609060101010101" pitchFamily="49" charset="-122"/>
                          <a:ea typeface="黑体" panose="02010609060101010101" pitchFamily="49" charset="-122"/>
                        </a:rPr>
                        <a:t>OTC</a:t>
                      </a:r>
                      <a:r>
                        <a:rPr lang="zh-CN" altLang="en-US" sz="1600" dirty="0">
                          <a:latin typeface="黑体" panose="02010609060101010101" pitchFamily="49" charset="-122"/>
                          <a:ea typeface="黑体" panose="02010609060101010101" pitchFamily="49" charset="-122"/>
                        </a:rPr>
                        <a:t>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1600" dirty="0">
                          <a:latin typeface="黑体" panose="02010609060101010101" pitchFamily="49" charset="-122"/>
                          <a:ea typeface="黑体" panose="02010609060101010101" pitchFamily="49" charset="-122"/>
                        </a:rPr>
                        <a:t>否</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8243542"/>
                  </a:ext>
                </a:extLst>
              </a:tr>
              <a:tr h="405290">
                <a:tc gridSpan="2">
                  <a:txBody>
                    <a:bodyPr/>
                    <a:lstStyle/>
                    <a:p>
                      <a:pPr algn="ctr"/>
                      <a:r>
                        <a:rPr lang="zh-CN" altLang="en-US" sz="1600" dirty="0">
                          <a:latin typeface="黑体" panose="02010609060101010101" pitchFamily="49" charset="-122"/>
                          <a:ea typeface="黑体" panose="02010609060101010101" pitchFamily="49" charset="-122"/>
                        </a:rPr>
                        <a:t>申报目录类别</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1600" dirty="0">
                          <a:latin typeface="黑体" panose="02010609060101010101" pitchFamily="49" charset="-122"/>
                          <a:ea typeface="黑体" panose="02010609060101010101" pitchFamily="49" charset="-122"/>
                        </a:rPr>
                        <a:t>基本医保目录</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571123"/>
                  </a:ext>
                </a:extLst>
              </a:tr>
              <a:tr h="699541">
                <a:tc gridSpan="2">
                  <a:txBody>
                    <a:bodyPr/>
                    <a:lstStyle/>
                    <a:p>
                      <a:pPr algn="ctr"/>
                      <a:r>
                        <a:rPr lang="zh-CN" altLang="en-US" sz="1600" dirty="0">
                          <a:latin typeface="黑体" panose="02010609060101010101" pitchFamily="49" charset="-122"/>
                          <a:ea typeface="黑体" panose="02010609060101010101" pitchFamily="49" charset="-122"/>
                        </a:rPr>
                        <a:t>中国大陆首次上市时间</a:t>
                      </a:r>
                      <a:endParaRPr lang="en-US" altLang="zh-CN" sz="1600" dirty="0">
                        <a:latin typeface="黑体" panose="02010609060101010101" pitchFamily="49" charset="-122"/>
                        <a:ea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600" dirty="0">
                          <a:latin typeface="黑体" panose="02010609060101010101" pitchFamily="49" charset="-122"/>
                          <a:ea typeface="黑体" panose="02010609060101010101" pitchFamily="49" charset="-122"/>
                        </a:rPr>
                        <a:t>2023</a:t>
                      </a:r>
                      <a:r>
                        <a:rPr lang="zh-CN" altLang="en-US" sz="1600" dirty="0">
                          <a:latin typeface="黑体" panose="02010609060101010101" pitchFamily="49" charset="-122"/>
                          <a:ea typeface="黑体" panose="02010609060101010101" pitchFamily="49" charset="-122"/>
                        </a:rPr>
                        <a:t>年</a:t>
                      </a:r>
                      <a:r>
                        <a:rPr lang="en-US" altLang="zh-CN" sz="1600" dirty="0">
                          <a:latin typeface="黑体" panose="02010609060101010101" pitchFamily="49" charset="-122"/>
                          <a:ea typeface="黑体" panose="02010609060101010101" pitchFamily="49" charset="-122"/>
                        </a:rPr>
                        <a:t>1</a:t>
                      </a:r>
                      <a:r>
                        <a:rPr lang="zh-CN" altLang="en-US" sz="1600" dirty="0">
                          <a:latin typeface="黑体" panose="02010609060101010101" pitchFamily="49" charset="-122"/>
                          <a:ea typeface="黑体" panose="02010609060101010101" pitchFamily="49" charset="-122"/>
                        </a:rPr>
                        <a:t>月</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685766"/>
                  </a:ext>
                </a:extLst>
              </a:tr>
              <a:tr h="699541">
                <a:tc gridSpan="2">
                  <a:txBody>
                    <a:bodyPr/>
                    <a:lstStyle/>
                    <a:p>
                      <a:pPr algn="ctr"/>
                      <a:r>
                        <a:rPr lang="zh-CN" altLang="en-US" sz="1600" dirty="0">
                          <a:latin typeface="黑体" panose="02010609060101010101" pitchFamily="49" charset="-122"/>
                          <a:ea typeface="黑体" panose="02010609060101010101" pitchFamily="49" charset="-122"/>
                        </a:rPr>
                        <a:t>全球首个上市国家</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地区及上市时间</a:t>
                      </a:r>
                      <a:endParaRPr lang="en-US" altLang="zh-CN" sz="1600" dirty="0">
                        <a:latin typeface="黑体" panose="02010609060101010101" pitchFamily="49" charset="-122"/>
                        <a:ea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1600" dirty="0">
                          <a:latin typeface="黑体" panose="02010609060101010101" pitchFamily="49" charset="-122"/>
                          <a:ea typeface="黑体" panose="02010609060101010101" pitchFamily="49" charset="-122"/>
                        </a:rPr>
                        <a:t>美国，</a:t>
                      </a:r>
                      <a:r>
                        <a:rPr lang="en-US" altLang="zh-CN" sz="1600" dirty="0">
                          <a:latin typeface="黑体" panose="02010609060101010101" pitchFamily="49" charset="-122"/>
                          <a:ea typeface="黑体" panose="02010609060101010101" pitchFamily="49" charset="-122"/>
                        </a:rPr>
                        <a:t>2012</a:t>
                      </a:r>
                      <a:r>
                        <a:rPr lang="zh-CN" altLang="en-US" sz="1600" dirty="0">
                          <a:latin typeface="黑体" panose="02010609060101010101" pitchFamily="49" charset="-122"/>
                          <a:ea typeface="黑体" panose="02010609060101010101" pitchFamily="49" charset="-122"/>
                        </a:rPr>
                        <a:t>年</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164539"/>
                  </a:ext>
                </a:extLst>
              </a:tr>
              <a:tr h="405290">
                <a:tc rowSpan="2" gridSpan="2">
                  <a:txBody>
                    <a:bodyPr/>
                    <a:lstStyle/>
                    <a:p>
                      <a:pPr algn="ctr"/>
                      <a:r>
                        <a:rPr lang="zh-CN" altLang="en-US" sz="1600" dirty="0">
                          <a:latin typeface="黑体" panose="02010609060101010101" pitchFamily="49" charset="-122"/>
                          <a:ea typeface="黑体" panose="02010609060101010101" pitchFamily="49" charset="-122"/>
                        </a:rPr>
                        <a:t>目前大陆地区同通用码药品上市情况</a:t>
                      </a:r>
                      <a:endParaRPr lang="en-US" altLang="zh-CN" sz="1600" dirty="0">
                        <a:latin typeface="黑体" panose="02010609060101010101" pitchFamily="49" charset="-122"/>
                        <a:ea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sz="1600" dirty="0">
                          <a:latin typeface="黑体" panose="02010609060101010101" pitchFamily="49" charset="-122"/>
                          <a:ea typeface="黑体" panose="02010609060101010101" pitchFamily="49" charset="-122"/>
                        </a:rPr>
                        <a:t>立瑞欣（四川国为）</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339561"/>
                  </a:ext>
                </a:extLst>
              </a:tr>
              <a:tr h="405290">
                <a:tc gridSpan="2" vMerge="1">
                  <a:txBody>
                    <a:bodyPr/>
                    <a:lstStyle/>
                    <a:p>
                      <a:endParaRPr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v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zh-CN" altLang="en-US" sz="1600" dirty="0">
                          <a:latin typeface="黑体" panose="02010609060101010101" pitchFamily="49" charset="-122"/>
                          <a:ea typeface="黑体" panose="02010609060101010101" pitchFamily="49" charset="-122"/>
                        </a:rPr>
                        <a:t>唯思沛（</a:t>
                      </a:r>
                      <a:r>
                        <a:rPr lang="en-US" altLang="zh-CN" sz="1600" dirty="0">
                          <a:latin typeface="黑体" panose="02010609060101010101" pitchFamily="49" charset="-122"/>
                          <a:ea typeface="黑体" panose="02010609060101010101" pitchFamily="49" charset="-122"/>
                        </a:rPr>
                        <a:t>Amarin</a:t>
                      </a:r>
                      <a:r>
                        <a:rPr lang="zh-CN" altLang="en-US" sz="1600" dirty="0">
                          <a:latin typeface="黑体" panose="02010609060101010101" pitchFamily="49" charset="-122"/>
                          <a:ea typeface="黑体" panose="02010609060101010101" pitchFamily="49" charset="-122"/>
                        </a:rPr>
                        <a:t>，亿腾）</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1066995"/>
                  </a:ext>
                </a:extLst>
              </a:tr>
            </a:tbl>
          </a:graphicData>
        </a:graphic>
      </p:graphicFrame>
      <p:grpSp>
        <p:nvGrpSpPr>
          <p:cNvPr id="21" name="组合 20">
            <a:extLst>
              <a:ext uri="{FF2B5EF4-FFF2-40B4-BE49-F238E27FC236}">
                <a16:creationId xmlns:a16="http://schemas.microsoft.com/office/drawing/2014/main" id="{7639967C-D70A-6301-4658-7D9B4582B374}"/>
              </a:ext>
            </a:extLst>
          </p:cNvPr>
          <p:cNvGrpSpPr/>
          <p:nvPr/>
        </p:nvGrpSpPr>
        <p:grpSpPr>
          <a:xfrm>
            <a:off x="255758" y="4998605"/>
            <a:ext cx="11682174" cy="1938992"/>
            <a:chOff x="87205" y="4961660"/>
            <a:chExt cx="11682174" cy="1938992"/>
          </a:xfrm>
        </p:grpSpPr>
        <p:grpSp>
          <p:nvGrpSpPr>
            <p:cNvPr id="15" name="组合 14">
              <a:extLst>
                <a:ext uri="{FF2B5EF4-FFF2-40B4-BE49-F238E27FC236}">
                  <a16:creationId xmlns:a16="http://schemas.microsoft.com/office/drawing/2014/main" id="{1C07EB3B-5409-9B35-9EF9-8AC2733EDD64}"/>
                </a:ext>
              </a:extLst>
            </p:cNvPr>
            <p:cNvGrpSpPr/>
            <p:nvPr/>
          </p:nvGrpSpPr>
          <p:grpSpPr>
            <a:xfrm>
              <a:off x="87205" y="4961660"/>
              <a:ext cx="11682174" cy="1765654"/>
              <a:chOff x="3356140" y="2215799"/>
              <a:chExt cx="5467937" cy="2580038"/>
            </a:xfrm>
          </p:grpSpPr>
          <p:pic>
            <p:nvPicPr>
              <p:cNvPr id="17" name="图形 16">
                <a:extLst>
                  <a:ext uri="{FF2B5EF4-FFF2-40B4-BE49-F238E27FC236}">
                    <a16:creationId xmlns:a16="http://schemas.microsoft.com/office/drawing/2014/main" id="{30C5158E-0B96-9978-F022-5A1E3667F2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0900" y="2215799"/>
                <a:ext cx="5410200" cy="2580038"/>
              </a:xfrm>
              <a:prstGeom prst="rect">
                <a:avLst/>
              </a:prstGeom>
            </p:spPr>
          </p:pic>
          <p:pic>
            <p:nvPicPr>
              <p:cNvPr id="18" name="图形 17">
                <a:extLst>
                  <a:ext uri="{FF2B5EF4-FFF2-40B4-BE49-F238E27FC236}">
                    <a16:creationId xmlns:a16="http://schemas.microsoft.com/office/drawing/2014/main" id="{AED23C07-BA3E-95A0-AED0-AD50021236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3771" y="3925019"/>
                <a:ext cx="90306" cy="657225"/>
              </a:xfrm>
              <a:prstGeom prst="rect">
                <a:avLst/>
              </a:prstGeom>
            </p:spPr>
          </p:pic>
          <p:pic>
            <p:nvPicPr>
              <p:cNvPr id="19" name="图形 18">
                <a:extLst>
                  <a:ext uri="{FF2B5EF4-FFF2-40B4-BE49-F238E27FC236}">
                    <a16:creationId xmlns:a16="http://schemas.microsoft.com/office/drawing/2014/main" id="{0A036BF8-F71B-955B-DA15-383D2028CC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6140" y="2670436"/>
                <a:ext cx="90306" cy="962025"/>
              </a:xfrm>
              <a:prstGeom prst="rect">
                <a:avLst/>
              </a:prstGeom>
            </p:spPr>
          </p:pic>
        </p:grpSp>
        <p:sp>
          <p:nvSpPr>
            <p:cNvPr id="20" name="文本框 19">
              <a:extLst>
                <a:ext uri="{FF2B5EF4-FFF2-40B4-BE49-F238E27FC236}">
                  <a16:creationId xmlns:a16="http://schemas.microsoft.com/office/drawing/2014/main" id="{6B611ACC-7A79-A065-99B3-A7C863D01889}"/>
                </a:ext>
              </a:extLst>
            </p:cNvPr>
            <p:cNvSpPr txBox="1"/>
            <p:nvPr/>
          </p:nvSpPr>
          <p:spPr>
            <a:xfrm>
              <a:off x="304919" y="4961660"/>
              <a:ext cx="11160125" cy="1938992"/>
            </a:xfrm>
            <a:prstGeom prst="rect">
              <a:avLst/>
            </a:prstGeom>
            <a:noFill/>
          </p:spPr>
          <p:txBody>
            <a:bodyPr wrap="square" rtlCol="0">
              <a:spAutoFit/>
            </a:bodyPr>
            <a:lstStyle/>
            <a:p>
              <a:pPr>
                <a:spcAft>
                  <a:spcPts val="600"/>
                </a:spcAft>
              </a:pPr>
              <a:r>
                <a:rPr lang="zh-CN" altLang="en-US" b="1" dirty="0">
                  <a:latin typeface="黑体" panose="02010609060101010101" pitchFamily="49" charset="-122"/>
                  <a:ea typeface="黑体" panose="02010609060101010101" pitchFamily="49" charset="-122"/>
                </a:rPr>
                <a:t>适应症：</a:t>
              </a:r>
              <a:endParaRPr lang="en-US" altLang="zh-CN" b="1" dirty="0">
                <a:latin typeface="黑体" panose="02010609060101010101" pitchFamily="49" charset="-122"/>
                <a:ea typeface="黑体" panose="02010609060101010101" pitchFamily="49" charset="-122"/>
              </a:endParaRPr>
            </a:p>
            <a:p>
              <a:pPr>
                <a:spcAft>
                  <a:spcPts val="600"/>
                </a:spcAft>
              </a:pPr>
              <a:r>
                <a:rPr lang="en-US" altLang="zh-CN" sz="1600" dirty="0">
                  <a:latin typeface="黑体" panose="02010609060101010101" pitchFamily="49" charset="-122"/>
                  <a:ea typeface="黑体" panose="02010609060101010101" pitchFamily="49" charset="-122"/>
                </a:rPr>
                <a:t>1.</a:t>
              </a:r>
              <a:r>
                <a:rPr lang="zh-CN" altLang="en-US" sz="1600" dirty="0">
                  <a:latin typeface="黑体" panose="02010609060101010101" pitchFamily="49" charset="-122"/>
                  <a:ea typeface="黑体" panose="02010609060101010101" pitchFamily="49" charset="-122"/>
                </a:rPr>
                <a:t>在控制饮食的基础上，本品用于降低重度高甘油三酯血症（≥</a:t>
              </a:r>
              <a:r>
                <a:rPr lang="en-US" altLang="zh-CN" sz="1600" dirty="0">
                  <a:latin typeface="黑体" panose="02010609060101010101" pitchFamily="49" charset="-122"/>
                  <a:ea typeface="黑体" panose="02010609060101010101" pitchFamily="49" charset="-122"/>
                </a:rPr>
                <a:t>500mg/dL</a:t>
              </a:r>
              <a:r>
                <a:rPr lang="zh-CN" altLang="en-US" sz="1600" dirty="0">
                  <a:latin typeface="黑体" panose="02010609060101010101" pitchFamily="49" charset="-122"/>
                  <a:ea typeface="黑体" panose="02010609060101010101" pitchFamily="49" charset="-122"/>
                </a:rPr>
                <a:t>）成年患者的甘油三酯（</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）水平。</a:t>
              </a:r>
              <a:endParaRPr lang="en-US" altLang="zh-CN" sz="1600" dirty="0">
                <a:latin typeface="黑体" panose="02010609060101010101" pitchFamily="49" charset="-122"/>
                <a:ea typeface="黑体" panose="02010609060101010101" pitchFamily="49" charset="-122"/>
              </a:endParaRPr>
            </a:p>
            <a:p>
              <a:pPr>
                <a:spcAft>
                  <a:spcPts val="600"/>
                </a:spcAft>
              </a:pPr>
              <a:r>
                <a:rPr lang="en-US" altLang="zh-CN" sz="1600" dirty="0">
                  <a:latin typeface="黑体" panose="02010609060101010101" pitchFamily="49" charset="-122"/>
                  <a:ea typeface="黑体" panose="02010609060101010101" pitchFamily="49" charset="-122"/>
                </a:rPr>
                <a:t>2.</a:t>
              </a:r>
              <a:r>
                <a:rPr lang="zh-CN" altLang="en-US" sz="1600" dirty="0">
                  <a:latin typeface="黑体" panose="02010609060101010101" pitchFamily="49" charset="-122"/>
                  <a:ea typeface="黑体" panose="02010609060101010101" pitchFamily="49" charset="-122"/>
                </a:rPr>
                <a:t>与他汀类药物联合使用，用于确诊心血管疾病或糖尿病伴≥</a:t>
              </a:r>
              <a:r>
                <a:rPr lang="en-US" altLang="zh-CN" sz="1600" dirty="0">
                  <a:latin typeface="黑体" panose="02010609060101010101" pitchFamily="49" charset="-122"/>
                  <a:ea typeface="黑体" panose="02010609060101010101" pitchFamily="49" charset="-122"/>
                </a:rPr>
                <a:t>2</a:t>
              </a:r>
              <a:r>
                <a:rPr lang="zh-CN" altLang="en-US" sz="1600" dirty="0">
                  <a:latin typeface="黑体" panose="02010609060101010101" pitchFamily="49" charset="-122"/>
                  <a:ea typeface="黑体" panose="02010609060101010101" pitchFamily="49" charset="-122"/>
                </a:rPr>
                <a:t>种其他心血管疾病危险因素，合并高甘油三酯血症（≥</a:t>
              </a:r>
              <a:r>
                <a:rPr lang="en-US" altLang="zh-CN" sz="1600" dirty="0">
                  <a:latin typeface="黑体" panose="02010609060101010101" pitchFamily="49" charset="-122"/>
                  <a:ea typeface="黑体" panose="02010609060101010101" pitchFamily="49" charset="-122"/>
                </a:rPr>
                <a:t>150 mg/dL</a:t>
              </a:r>
              <a:r>
                <a:rPr lang="zh-CN" altLang="en-US" sz="1600" dirty="0">
                  <a:latin typeface="黑体" panose="02010609060101010101" pitchFamily="49" charset="-122"/>
                  <a:ea typeface="黑体" panose="02010609060101010101" pitchFamily="49" charset="-122"/>
                </a:rPr>
                <a:t>）的成年患者，以降低心血管事件风险（心肌梗死、卒中、冠状动脉血运重建和不稳定型心绞痛需住院治疗）。</a:t>
              </a:r>
              <a:endParaRPr lang="en-US" altLang="zh-CN" sz="1600" dirty="0">
                <a:latin typeface="黑体" panose="02010609060101010101" pitchFamily="49" charset="-122"/>
                <a:ea typeface="黑体" panose="02010609060101010101" pitchFamily="49" charset="-122"/>
              </a:endParaRPr>
            </a:p>
            <a:p>
              <a:pPr>
                <a:spcAft>
                  <a:spcPts val="600"/>
                </a:spcAft>
              </a:pPr>
              <a:r>
                <a:rPr lang="zh-CN" altLang="en-US" b="1" dirty="0">
                  <a:latin typeface="黑体" panose="02010609060101010101" pitchFamily="49" charset="-122"/>
                  <a:ea typeface="黑体" panose="02010609060101010101" pitchFamily="49" charset="-122"/>
                </a:rPr>
                <a:t>用法用量：</a:t>
              </a:r>
              <a:r>
                <a:rPr lang="en-US" altLang="zh-CN" sz="1600" dirty="0">
                  <a:latin typeface="黑体" panose="02010609060101010101" pitchFamily="49" charset="-122"/>
                  <a:ea typeface="黑体" panose="02010609060101010101" pitchFamily="49" charset="-122"/>
                </a:rPr>
                <a:t>4g/</a:t>
              </a:r>
              <a:r>
                <a:rPr lang="zh-CN" altLang="en-US" sz="1600" dirty="0">
                  <a:latin typeface="黑体" panose="02010609060101010101" pitchFamily="49" charset="-122"/>
                  <a:ea typeface="黑体" panose="02010609060101010101" pitchFamily="49" charset="-122"/>
                </a:rPr>
                <a:t>日，与食物同服，一次</a:t>
              </a:r>
              <a:r>
                <a:rPr lang="en-US" altLang="zh-CN" sz="1600" dirty="0">
                  <a:latin typeface="黑体" panose="02010609060101010101" pitchFamily="49" charset="-122"/>
                  <a:ea typeface="黑体" panose="02010609060101010101" pitchFamily="49" charset="-122"/>
                </a:rPr>
                <a:t>2g</a:t>
              </a:r>
              <a:r>
                <a:rPr lang="zh-CN" altLang="en-US" sz="1600" dirty="0">
                  <a:latin typeface="黑体" panose="02010609060101010101" pitchFamily="49" charset="-122"/>
                  <a:ea typeface="黑体" panose="02010609060101010101" pitchFamily="49" charset="-122"/>
                </a:rPr>
                <a:t>，一日</a:t>
              </a:r>
              <a:r>
                <a:rPr lang="en-US" altLang="zh-CN" sz="1600" dirty="0">
                  <a:latin typeface="黑体" panose="02010609060101010101" pitchFamily="49" charset="-122"/>
                  <a:ea typeface="黑体" panose="02010609060101010101" pitchFamily="49" charset="-122"/>
                </a:rPr>
                <a:t>2</a:t>
              </a:r>
              <a:r>
                <a:rPr lang="zh-CN" altLang="en-US" sz="1600" dirty="0">
                  <a:latin typeface="黑体" panose="02010609060101010101" pitchFamily="49" charset="-122"/>
                  <a:ea typeface="黑体" panose="02010609060101010101" pitchFamily="49" charset="-122"/>
                </a:rPr>
                <a:t>次。</a:t>
              </a:r>
            </a:p>
            <a:p>
              <a:endParaRPr lang="zh-CN" altLang="en-US" sz="1600" dirty="0">
                <a:latin typeface="黑体" panose="02010609060101010101" pitchFamily="49" charset="-122"/>
                <a:ea typeface="黑体" panose="02010609060101010101" pitchFamily="49" charset="-122"/>
              </a:endParaRPr>
            </a:p>
          </p:txBody>
        </p:sp>
      </p:grpSp>
      <p:sp>
        <p:nvSpPr>
          <p:cNvPr id="22" name="文本框 21">
            <a:extLst>
              <a:ext uri="{FF2B5EF4-FFF2-40B4-BE49-F238E27FC236}">
                <a16:creationId xmlns:a16="http://schemas.microsoft.com/office/drawing/2014/main" id="{C16E3ACC-9391-23A9-3E24-27A56E02D7AF}"/>
              </a:ext>
            </a:extLst>
          </p:cNvPr>
          <p:cNvSpPr txBox="1"/>
          <p:nvPr/>
        </p:nvSpPr>
        <p:spPr>
          <a:xfrm>
            <a:off x="6478110" y="1379720"/>
            <a:ext cx="4836879" cy="3108543"/>
          </a:xfrm>
          <a:prstGeom prst="rect">
            <a:avLst/>
          </a:prstGeom>
          <a:noFill/>
        </p:spPr>
        <p:txBody>
          <a:bodyPr wrap="square" rtlCol="0">
            <a:spAutoFit/>
          </a:bodyPr>
          <a:lstStyle/>
          <a:p>
            <a:pPr>
              <a:spcAft>
                <a:spcPts val="600"/>
              </a:spcAft>
            </a:pPr>
            <a:r>
              <a:rPr lang="zh-CN" altLang="en-US" b="1" dirty="0">
                <a:latin typeface="黑体" panose="02010609060101010101" pitchFamily="49" charset="-122"/>
                <a:ea typeface="黑体" panose="02010609060101010101" pitchFamily="49" charset="-122"/>
              </a:rPr>
              <a:t>参照药品建议：无</a:t>
            </a:r>
            <a:endParaRPr lang="en-US" altLang="zh-CN" b="1" dirty="0">
              <a:latin typeface="黑体" panose="02010609060101010101" pitchFamily="49" charset="-122"/>
              <a:ea typeface="黑体" panose="02010609060101010101" pitchFamily="49" charset="-122"/>
            </a:endParaRPr>
          </a:p>
          <a:p>
            <a:pPr marL="285750" indent="-285750">
              <a:spcBef>
                <a:spcPts val="600"/>
              </a:spcBef>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目录内无相同药理作用机制的药品</a:t>
            </a:r>
            <a:endParaRPr lang="en-US" altLang="zh-CN" sz="1600" dirty="0">
              <a:latin typeface="黑体" panose="02010609060101010101" pitchFamily="49" charset="-122"/>
              <a:ea typeface="黑体" panose="02010609060101010101" pitchFamily="49" charset="-122"/>
            </a:endParaRPr>
          </a:p>
          <a:p>
            <a:pPr marL="742950" lvl="1" indent="-285750">
              <a:spcBef>
                <a:spcPts val="600"/>
              </a:spcBef>
              <a:spcAft>
                <a:spcPts val="600"/>
              </a:spcAft>
              <a:buFont typeface="Arial" panose="020B0604020202020204" pitchFamily="34" charset="0"/>
              <a:buChar char="•"/>
            </a:pPr>
            <a:r>
              <a:rPr lang="en-US" altLang="zh-CN" sz="1600" dirty="0">
                <a:latin typeface="黑体" panose="02010609060101010101" pitchFamily="49" charset="-122"/>
                <a:ea typeface="黑体" panose="02010609060101010101" pitchFamily="49" charset="-122"/>
              </a:rPr>
              <a:t>IPE</a:t>
            </a:r>
            <a:r>
              <a:rPr lang="zh-CN" altLang="en-US" sz="1600" dirty="0">
                <a:latin typeface="黑体" panose="02010609060101010101" pitchFamily="49" charset="-122"/>
                <a:ea typeface="黑体" panose="02010609060101010101" pitchFamily="49" charset="-122"/>
              </a:rPr>
              <a:t>显著降低</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水平，并具有抗炎、抗氧化、抗栓稳定和逆转斑块等“脂质非依赖性”多效性效益。</a:t>
            </a:r>
            <a:endParaRPr lang="en-US" altLang="zh-CN" sz="1600" dirty="0">
              <a:latin typeface="黑体" panose="02010609060101010101" pitchFamily="49" charset="-122"/>
              <a:ea typeface="黑体" panose="02010609060101010101" pitchFamily="49" charset="-122"/>
            </a:endParaRPr>
          </a:p>
          <a:p>
            <a:pPr marL="285750" indent="-285750">
              <a:spcBef>
                <a:spcPts val="600"/>
              </a:spcBef>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目录无可降低</a:t>
            </a:r>
            <a:r>
              <a:rPr lang="en-US" altLang="zh-CN" sz="1600" dirty="0">
                <a:latin typeface="黑体" panose="02010609060101010101" pitchFamily="49" charset="-122"/>
                <a:ea typeface="黑体" panose="02010609060101010101" pitchFamily="49" charset="-122"/>
              </a:rPr>
              <a:t>ASCVD</a:t>
            </a:r>
            <a:r>
              <a:rPr lang="zh-CN" altLang="en-US" sz="1600" dirty="0">
                <a:latin typeface="黑体" panose="02010609060101010101" pitchFamily="49" charset="-122"/>
                <a:ea typeface="黑体" panose="02010609060101010101" pitchFamily="49" charset="-122"/>
              </a:rPr>
              <a:t>风险的</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治疗药物</a:t>
            </a:r>
            <a:endParaRPr lang="en-US" altLang="zh-CN" sz="1600" dirty="0">
              <a:latin typeface="黑体" panose="02010609060101010101" pitchFamily="49" charset="-122"/>
              <a:ea typeface="黑体" panose="02010609060101010101" pitchFamily="49" charset="-122"/>
            </a:endParaRPr>
          </a:p>
          <a:p>
            <a:pPr marL="742950" lvl="1" indent="-285750">
              <a:spcBef>
                <a:spcPts val="600"/>
              </a:spcBef>
              <a:spcAft>
                <a:spcPts val="600"/>
              </a:spcAft>
              <a:buFont typeface="Arial" panose="020B0604020202020204" pitchFamily="34" charset="0"/>
              <a:buChar char="•"/>
            </a:pPr>
            <a:r>
              <a:rPr lang="zh-CN" altLang="en-US" sz="1600" dirty="0">
                <a:latin typeface="黑体" panose="02010609060101010101" pitchFamily="49" charset="-122"/>
                <a:ea typeface="黑体" panose="02010609060101010101" pitchFamily="49" charset="-122"/>
              </a:rPr>
              <a:t>贝特类、烟酸类降低</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的药物心血管获益尚不肯定。</a:t>
            </a:r>
            <a:endParaRPr lang="en-US" altLang="zh-CN" sz="1600" dirty="0">
              <a:latin typeface="黑体" panose="02010609060101010101" pitchFamily="49" charset="-122"/>
              <a:ea typeface="黑体" panose="02010609060101010101" pitchFamily="49" charset="-122"/>
            </a:endParaRPr>
          </a:p>
          <a:p>
            <a:pPr marL="285750" indent="-285750">
              <a:spcBef>
                <a:spcPts val="600"/>
              </a:spcBef>
              <a:spcAft>
                <a:spcPts val="600"/>
              </a:spcAft>
              <a:buFont typeface="Wingdings" panose="05000000000000000000" pitchFamily="2" charset="2"/>
              <a:buChar char="l"/>
            </a:pPr>
            <a:r>
              <a:rPr lang="zh-CN" altLang="en-US" sz="1600" dirty="0">
                <a:latin typeface="黑体" panose="02010609060101010101" pitchFamily="49" charset="-122"/>
                <a:ea typeface="黑体" panose="02010609060101010101" pitchFamily="49" charset="-122"/>
              </a:rPr>
              <a:t>国内外注册研究的对照药物均选择安慰剂。</a:t>
            </a:r>
          </a:p>
        </p:txBody>
      </p:sp>
    </p:spTree>
    <p:extLst>
      <p:ext uri="{BB962C8B-B14F-4D97-AF65-F5344CB8AC3E}">
        <p14:creationId xmlns:p14="http://schemas.microsoft.com/office/powerpoint/2010/main" val="424308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7805-E6F1-514A-260F-B7D71F36C6E6}"/>
            </a:ext>
          </a:extLst>
        </p:cNvPr>
        <p:cNvGrpSpPr/>
        <p:nvPr/>
      </p:nvGrpSpPr>
      <p:grpSpPr>
        <a:xfrm>
          <a:off x="0" y="0"/>
          <a:ext cx="0" cy="0"/>
          <a:chOff x="0" y="0"/>
          <a:chExt cx="0" cy="0"/>
        </a:xfrm>
      </p:grpSpPr>
      <p:sp>
        <p:nvSpPr>
          <p:cNvPr id="14" name="矩形 13">
            <a:extLst>
              <a:ext uri="{FF2B5EF4-FFF2-40B4-BE49-F238E27FC236}">
                <a16:creationId xmlns:a16="http://schemas.microsoft.com/office/drawing/2014/main" id="{A40CEE02-6F35-760D-69A8-96A6C2EF4910}"/>
              </a:ext>
            </a:extLst>
          </p:cNvPr>
          <p:cNvSpPr/>
          <p:nvPr/>
        </p:nvSpPr>
        <p:spPr>
          <a:xfrm>
            <a:off x="6571058" y="3829938"/>
            <a:ext cx="5211753" cy="19767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494D4C53-436C-7FFF-58EF-8AA8B90E1D8F}"/>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grpSp>
        <p:nvGrpSpPr>
          <p:cNvPr id="113" name="组合 112">
            <a:extLst>
              <a:ext uri="{FF2B5EF4-FFF2-40B4-BE49-F238E27FC236}">
                <a16:creationId xmlns:a16="http://schemas.microsoft.com/office/drawing/2014/main" id="{345B3BC0-85D6-F9B7-A688-A2F7FF2E053D}"/>
              </a:ext>
            </a:extLst>
          </p:cNvPr>
          <p:cNvGrpSpPr/>
          <p:nvPr/>
        </p:nvGrpSpPr>
        <p:grpSpPr>
          <a:xfrm>
            <a:off x="441946" y="453797"/>
            <a:ext cx="11582414" cy="597525"/>
            <a:chOff x="441946" y="549275"/>
            <a:chExt cx="11582414" cy="502049"/>
          </a:xfrm>
        </p:grpSpPr>
        <p:sp>
          <p:nvSpPr>
            <p:cNvPr id="114" name="矩形 113">
              <a:extLst>
                <a:ext uri="{FF2B5EF4-FFF2-40B4-BE49-F238E27FC236}">
                  <a16:creationId xmlns:a16="http://schemas.microsoft.com/office/drawing/2014/main" id="{D48B1E05-04DB-2BCA-579B-EC0228FE0BDD}"/>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115" name="直接连接符 114">
              <a:extLst>
                <a:ext uri="{FF2B5EF4-FFF2-40B4-BE49-F238E27FC236}">
                  <a16:creationId xmlns:a16="http://schemas.microsoft.com/office/drawing/2014/main" id="{56A5F842-C40D-B731-0660-3BD115EDC0B3}"/>
                </a:ext>
              </a:extLst>
            </p:cNvPr>
            <p:cNvCxnSpPr/>
            <p:nvPr/>
          </p:nvCxnSpPr>
          <p:spPr>
            <a:xfrm>
              <a:off x="515938" y="1051324"/>
              <a:ext cx="11160125"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75173757-B0EB-BF11-2CF4-029D88FFCCC8}"/>
                </a:ext>
              </a:extLst>
            </p:cNvPr>
            <p:cNvSpPr txBox="1"/>
            <p:nvPr/>
          </p:nvSpPr>
          <p:spPr>
            <a:xfrm>
              <a:off x="441946" y="551991"/>
              <a:ext cx="1623308"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基本信息</a:t>
              </a:r>
            </a:p>
          </p:txBody>
        </p:sp>
        <p:sp>
          <p:nvSpPr>
            <p:cNvPr id="117" name="矩形 116">
              <a:extLst>
                <a:ext uri="{FF2B5EF4-FFF2-40B4-BE49-F238E27FC236}">
                  <a16:creationId xmlns:a16="http://schemas.microsoft.com/office/drawing/2014/main" id="{89BA8D54-56A9-369A-56EC-1D9CD5653963}"/>
                </a:ext>
              </a:extLst>
            </p:cNvPr>
            <p:cNvSpPr/>
            <p:nvPr/>
          </p:nvSpPr>
          <p:spPr>
            <a:xfrm>
              <a:off x="2161858" y="549275"/>
              <a:ext cx="9514205"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B59D882F-8CFD-D322-BCD0-96511367AD70}"/>
                </a:ext>
              </a:extLst>
            </p:cNvPr>
            <p:cNvSpPr txBox="1"/>
            <p:nvPr/>
          </p:nvSpPr>
          <p:spPr>
            <a:xfrm>
              <a:off x="2139246" y="562276"/>
              <a:ext cx="9885114" cy="387897"/>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弥补他汀类药物治疗后残余</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ASCVD</a:t>
              </a:r>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风险的治疗需求</a:t>
              </a:r>
            </a:p>
          </p:txBody>
        </p:sp>
      </p:grpSp>
      <p:sp>
        <p:nvSpPr>
          <p:cNvPr id="2" name="矩形 1">
            <a:extLst>
              <a:ext uri="{FF2B5EF4-FFF2-40B4-BE49-F238E27FC236}">
                <a16:creationId xmlns:a16="http://schemas.microsoft.com/office/drawing/2014/main" id="{44CB5A0B-EE41-E1C3-D9EC-C9BE334246A2}"/>
              </a:ext>
            </a:extLst>
          </p:cNvPr>
          <p:cNvSpPr/>
          <p:nvPr/>
        </p:nvSpPr>
        <p:spPr>
          <a:xfrm>
            <a:off x="224288" y="1391195"/>
            <a:ext cx="6268878" cy="441548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6BB92EC-29BF-A54D-D1C8-3E21BD537851}"/>
              </a:ext>
            </a:extLst>
          </p:cNvPr>
          <p:cNvSpPr/>
          <p:nvPr/>
        </p:nvSpPr>
        <p:spPr>
          <a:xfrm>
            <a:off x="6571058" y="1391194"/>
            <a:ext cx="5211753" cy="4415479"/>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03609E01-FC46-7B41-EA85-FD1005A35167}"/>
              </a:ext>
            </a:extLst>
          </p:cNvPr>
          <p:cNvSpPr/>
          <p:nvPr/>
        </p:nvSpPr>
        <p:spPr>
          <a:xfrm>
            <a:off x="224287" y="5962936"/>
            <a:ext cx="11558524" cy="695086"/>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FC3712F-CB26-6ACA-37A6-8E5056EBBF8A}"/>
              </a:ext>
            </a:extLst>
          </p:cNvPr>
          <p:cNvSpPr/>
          <p:nvPr/>
        </p:nvSpPr>
        <p:spPr>
          <a:xfrm>
            <a:off x="224288" y="1391195"/>
            <a:ext cx="6268878" cy="56170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A7433E1-7EF8-9903-A1CB-E7A1C0C7A7ED}"/>
              </a:ext>
            </a:extLst>
          </p:cNvPr>
          <p:cNvSpPr/>
          <p:nvPr/>
        </p:nvSpPr>
        <p:spPr>
          <a:xfrm>
            <a:off x="6571058" y="1391195"/>
            <a:ext cx="5211753" cy="69508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F5A3B34D-7975-01BE-79D4-E9C69A3BEB50}"/>
              </a:ext>
            </a:extLst>
          </p:cNvPr>
          <p:cNvSpPr/>
          <p:nvPr/>
        </p:nvSpPr>
        <p:spPr>
          <a:xfrm>
            <a:off x="224288" y="5962936"/>
            <a:ext cx="1689421" cy="69508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D2EFBAB-8159-57E8-95E4-B4B0505F22BA}"/>
              </a:ext>
            </a:extLst>
          </p:cNvPr>
          <p:cNvSpPr txBox="1"/>
          <p:nvPr/>
        </p:nvSpPr>
        <p:spPr>
          <a:xfrm>
            <a:off x="2313234" y="1418386"/>
            <a:ext cx="2604932" cy="430887"/>
          </a:xfrm>
          <a:prstGeom prst="rect">
            <a:avLst/>
          </a:prstGeom>
          <a:noFill/>
        </p:spPr>
        <p:txBody>
          <a:bodyPr wrap="square" rtlCol="0">
            <a:spAutoFit/>
          </a:bodyPr>
          <a:lstStyle/>
          <a:p>
            <a:pPr algn="dist"/>
            <a:r>
              <a:rPr lang="zh-CN" altLang="en-US" sz="2200" dirty="0">
                <a:solidFill>
                  <a:schemeClr val="bg1"/>
                </a:solidFill>
                <a:latin typeface="黑体" panose="02010609060101010101" pitchFamily="49" charset="-122"/>
                <a:ea typeface="黑体" panose="02010609060101010101" pitchFamily="49" charset="-122"/>
              </a:rPr>
              <a:t>疾病基本情况</a:t>
            </a:r>
          </a:p>
        </p:txBody>
      </p:sp>
      <p:sp>
        <p:nvSpPr>
          <p:cNvPr id="9" name="文本框 8">
            <a:extLst>
              <a:ext uri="{FF2B5EF4-FFF2-40B4-BE49-F238E27FC236}">
                <a16:creationId xmlns:a16="http://schemas.microsoft.com/office/drawing/2014/main" id="{9DB2505B-6183-8A09-FD59-85830A1D08C6}"/>
              </a:ext>
            </a:extLst>
          </p:cNvPr>
          <p:cNvSpPr txBox="1"/>
          <p:nvPr/>
        </p:nvSpPr>
        <p:spPr>
          <a:xfrm>
            <a:off x="8262257" y="1483888"/>
            <a:ext cx="2684416" cy="430887"/>
          </a:xfrm>
          <a:prstGeom prst="rect">
            <a:avLst/>
          </a:prstGeom>
          <a:noFill/>
        </p:spPr>
        <p:txBody>
          <a:bodyPr wrap="square" rtlCol="0">
            <a:spAutoFit/>
          </a:bodyPr>
          <a:lstStyle>
            <a:defPPr>
              <a:defRPr lang="zh-CN"/>
            </a:defPPr>
            <a:lvl1pPr>
              <a:defRPr sz="2200">
                <a:solidFill>
                  <a:schemeClr val="bg1"/>
                </a:solidFill>
                <a:latin typeface="黑体" panose="02010609060101010101" pitchFamily="49" charset="-122"/>
                <a:ea typeface="黑体" panose="02010609060101010101" pitchFamily="49" charset="-122"/>
              </a:defRPr>
            </a:lvl1pPr>
          </a:lstStyle>
          <a:p>
            <a:pPr algn="dist"/>
            <a:r>
              <a:rPr lang="zh-CN" altLang="en-US" dirty="0"/>
              <a:t>未满足的治疗需求</a:t>
            </a:r>
          </a:p>
        </p:txBody>
      </p:sp>
      <p:sp>
        <p:nvSpPr>
          <p:cNvPr id="10" name="文本框 9">
            <a:extLst>
              <a:ext uri="{FF2B5EF4-FFF2-40B4-BE49-F238E27FC236}">
                <a16:creationId xmlns:a16="http://schemas.microsoft.com/office/drawing/2014/main" id="{81C321CE-32BA-F7FA-1922-0F5DEA7F86AE}"/>
              </a:ext>
            </a:extLst>
          </p:cNvPr>
          <p:cNvSpPr txBox="1"/>
          <p:nvPr/>
        </p:nvSpPr>
        <p:spPr>
          <a:xfrm>
            <a:off x="302181" y="2043204"/>
            <a:ext cx="6190984" cy="3985706"/>
          </a:xfrm>
          <a:prstGeom prst="rect">
            <a:avLst/>
          </a:prstGeom>
          <a:noFill/>
        </p:spPr>
        <p:txBody>
          <a:bodyPr wrap="square" rtlCol="0">
            <a:spAutoFit/>
          </a:bodyPr>
          <a:lstStyle/>
          <a:p>
            <a:pPr>
              <a:spcAft>
                <a:spcPts val="600"/>
              </a:spcAft>
            </a:pPr>
            <a:r>
              <a:rPr lang="zh-CN" altLang="en-US" sz="1600" b="1" dirty="0">
                <a:latin typeface="黑体" panose="02010609060101010101" pitchFamily="49" charset="-122"/>
                <a:ea typeface="黑体" panose="02010609060101010101" pitchFamily="49" charset="-122"/>
              </a:rPr>
              <a:t>血脂异常：</a:t>
            </a:r>
            <a:endParaRPr lang="en-US" altLang="zh-CN" sz="1600" b="1" dirty="0">
              <a:latin typeface="黑体" panose="02010609060101010101" pitchFamily="49" charset="-122"/>
              <a:ea typeface="黑体" panose="02010609060101010101" pitchFamily="49" charset="-122"/>
            </a:endParaRPr>
          </a:p>
          <a:p>
            <a:pPr marL="342900" indent="-342900">
              <a:spcAft>
                <a:spcPts val="600"/>
              </a:spcAft>
              <a:buFont typeface="Wingdings" panose="05000000000000000000" pitchFamily="2" charset="2"/>
              <a:buChar char="n"/>
            </a:pPr>
            <a:r>
              <a:rPr lang="zh-CN" altLang="en-US" sz="1600" dirty="0">
                <a:latin typeface="黑体" panose="02010609060101010101" pitchFamily="49" charset="-122"/>
                <a:ea typeface="黑体" panose="02010609060101010101" pitchFamily="49" charset="-122"/>
              </a:rPr>
              <a:t>高甘油三酯血症（</a:t>
            </a:r>
            <a:r>
              <a:rPr lang="en-US" altLang="zh-CN" sz="1600" dirty="0">
                <a:latin typeface="黑体" panose="02010609060101010101" pitchFamily="49" charset="-122"/>
                <a:ea typeface="黑体" panose="02010609060101010101" pitchFamily="49" charset="-122"/>
              </a:rPr>
              <a:t>HTG</a:t>
            </a:r>
            <a:r>
              <a:rPr lang="zh-CN" altLang="en-US" sz="1600" dirty="0">
                <a:latin typeface="黑体" panose="02010609060101010101" pitchFamily="49" charset="-122"/>
                <a:ea typeface="黑体" panose="02010609060101010101" pitchFamily="49" charset="-122"/>
              </a:rPr>
              <a:t>）是常见的血脂异常类型，中国人群中</a:t>
            </a:r>
            <a:r>
              <a:rPr lang="en-US" altLang="zh-CN" sz="1600" dirty="0">
                <a:latin typeface="黑体" panose="02010609060101010101" pitchFamily="49" charset="-122"/>
                <a:ea typeface="黑体" panose="02010609060101010101" pitchFamily="49" charset="-122"/>
              </a:rPr>
              <a:t>HTG </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2.3mmol/L</a:t>
            </a:r>
            <a:r>
              <a:rPr lang="zh-CN" altLang="en-US" sz="1600" dirty="0">
                <a:latin typeface="黑体" panose="02010609060101010101" pitchFamily="49" charset="-122"/>
                <a:ea typeface="黑体" panose="02010609060101010101" pitchFamily="49" charset="-122"/>
              </a:rPr>
              <a:t>）患病率</a:t>
            </a:r>
            <a:r>
              <a:rPr lang="en-US" altLang="zh-CN" sz="1600" dirty="0">
                <a:latin typeface="黑体" panose="02010609060101010101" pitchFamily="49" charset="-122"/>
                <a:ea typeface="黑体" panose="02010609060101010101" pitchFamily="49" charset="-122"/>
              </a:rPr>
              <a:t>2019</a:t>
            </a:r>
            <a:r>
              <a:rPr lang="zh-CN" altLang="en-US" sz="1600" dirty="0">
                <a:latin typeface="黑体" panose="02010609060101010101" pitchFamily="49" charset="-122"/>
                <a:ea typeface="黑体" panose="02010609060101010101" pitchFamily="49" charset="-122"/>
              </a:rPr>
              <a:t>年报道</a:t>
            </a:r>
            <a:r>
              <a:rPr lang="zh-CN" altLang="en-US" sz="1600" b="1" dirty="0">
                <a:latin typeface="黑体" panose="02010609060101010101" pitchFamily="49" charset="-122"/>
                <a:ea typeface="黑体" panose="02010609060101010101" pitchFamily="49" charset="-122"/>
              </a:rPr>
              <a:t>高达</a:t>
            </a:r>
            <a:r>
              <a:rPr lang="en-US" altLang="zh-CN" sz="1600" b="1" dirty="0">
                <a:latin typeface="黑体" panose="02010609060101010101" pitchFamily="49" charset="-122"/>
                <a:ea typeface="黑体" panose="02010609060101010101" pitchFamily="49" charset="-122"/>
              </a:rPr>
              <a:t>15%</a:t>
            </a:r>
            <a:r>
              <a:rPr lang="zh-CN" altLang="en-US" sz="1600" dirty="0">
                <a:latin typeface="黑体" panose="02010609060101010101" pitchFamily="49" charset="-122"/>
                <a:ea typeface="黑体" panose="02010609060101010101" pitchFamily="49" charset="-122"/>
              </a:rPr>
              <a:t>。</a:t>
            </a:r>
            <a:endParaRPr lang="en-US" altLang="zh-CN" sz="1600" dirty="0">
              <a:latin typeface="黑体" panose="02010609060101010101" pitchFamily="49" charset="-122"/>
              <a:ea typeface="黑体" panose="02010609060101010101" pitchFamily="49" charset="-122"/>
            </a:endParaRPr>
          </a:p>
          <a:p>
            <a:pPr marL="342900" indent="-342900">
              <a:spcAft>
                <a:spcPts val="600"/>
              </a:spcAft>
              <a:buFont typeface="Wingdings" panose="05000000000000000000" pitchFamily="2" charset="2"/>
              <a:buChar char="n"/>
            </a:pPr>
            <a:r>
              <a:rPr lang="en-US" altLang="zh-CN" sz="1600" dirty="0">
                <a:latin typeface="黑体" panose="02010609060101010101" pitchFamily="49" charset="-122"/>
                <a:ea typeface="黑体" panose="02010609060101010101" pitchFamily="49" charset="-122"/>
              </a:rPr>
              <a:t>HTG</a:t>
            </a:r>
            <a:r>
              <a:rPr lang="zh-CN" altLang="en-US" sz="1600" dirty="0">
                <a:latin typeface="黑体" panose="02010609060101010101" pitchFamily="49" charset="-122"/>
                <a:ea typeface="黑体" panose="02010609060101010101" pitchFamily="49" charset="-122"/>
              </a:rPr>
              <a:t>是急性胰腺炎的</a:t>
            </a:r>
            <a:r>
              <a:rPr lang="zh-CN" altLang="en-US" sz="1600" b="1" dirty="0">
                <a:latin typeface="黑体" panose="02010609060101010101" pitchFamily="49" charset="-122"/>
                <a:ea typeface="黑体" panose="02010609060101010101" pitchFamily="49" charset="-122"/>
              </a:rPr>
              <a:t>第三大病因</a:t>
            </a:r>
            <a:r>
              <a:rPr lang="zh-CN" altLang="en-US" sz="1600" dirty="0">
                <a:latin typeface="黑体" panose="02010609060101010101" pitchFamily="49" charset="-122"/>
                <a:ea typeface="黑体" panose="02010609060101010101" pitchFamily="49" charset="-122"/>
              </a:rPr>
              <a:t>；慢性肾病（</a:t>
            </a:r>
            <a:r>
              <a:rPr lang="en-US" altLang="zh-CN" sz="1600" dirty="0">
                <a:latin typeface="黑体" panose="02010609060101010101" pitchFamily="49" charset="-122"/>
                <a:ea typeface="黑体" panose="02010609060101010101" pitchFamily="49" charset="-122"/>
              </a:rPr>
              <a:t>CDK</a:t>
            </a:r>
            <a:r>
              <a:rPr lang="zh-CN" altLang="en-US" sz="1600" dirty="0">
                <a:latin typeface="黑体" panose="02010609060101010101" pitchFamily="49" charset="-122"/>
                <a:ea typeface="黑体" panose="02010609060101010101" pitchFamily="49" charset="-122"/>
              </a:rPr>
              <a:t>）患者中</a:t>
            </a:r>
            <a:r>
              <a:rPr lang="en-US" altLang="zh-CN" sz="1600" dirty="0">
                <a:latin typeface="黑体" panose="02010609060101010101" pitchFamily="49" charset="-122"/>
                <a:ea typeface="黑体" panose="02010609060101010101" pitchFamily="49" charset="-122"/>
              </a:rPr>
              <a:t>HTG</a:t>
            </a:r>
            <a:r>
              <a:rPr lang="zh-CN" altLang="en-US" sz="1600" dirty="0">
                <a:latin typeface="黑体" panose="02010609060101010101" pitchFamily="49" charset="-122"/>
                <a:ea typeface="黑体" panose="02010609060101010101" pitchFamily="49" charset="-122"/>
              </a:rPr>
              <a:t>患病率</a:t>
            </a:r>
            <a:r>
              <a:rPr lang="zh-CN" altLang="en-US" sz="1600" b="1" dirty="0">
                <a:latin typeface="黑体" panose="02010609060101010101" pitchFamily="49" charset="-122"/>
                <a:ea typeface="黑体" panose="02010609060101010101" pitchFamily="49" charset="-122"/>
              </a:rPr>
              <a:t>高达</a:t>
            </a:r>
            <a:r>
              <a:rPr lang="en-US" altLang="zh-CN" sz="1600" b="1" dirty="0">
                <a:latin typeface="黑体" panose="02010609060101010101" pitchFamily="49" charset="-122"/>
                <a:ea typeface="黑体" panose="02010609060101010101" pitchFamily="49" charset="-122"/>
              </a:rPr>
              <a:t>44%,</a:t>
            </a:r>
            <a:r>
              <a:rPr lang="en-US" altLang="zh-CN" sz="1600" dirty="0">
                <a:latin typeface="黑体" panose="02010609060101010101" pitchFamily="49" charset="-122"/>
                <a:ea typeface="黑体" panose="02010609060101010101" pitchFamily="49" charset="-122"/>
              </a:rPr>
              <a:t>HTG</a:t>
            </a:r>
            <a:r>
              <a:rPr lang="zh-CN" altLang="en-US" sz="1600" dirty="0">
                <a:latin typeface="黑体" panose="02010609060101010101" pitchFamily="49" charset="-122"/>
                <a:ea typeface="黑体" panose="02010609060101010101" pitchFamily="49" charset="-122"/>
              </a:rPr>
              <a:t>是</a:t>
            </a:r>
            <a:r>
              <a:rPr lang="en-US" altLang="zh-CN" sz="1600" dirty="0">
                <a:latin typeface="黑体" panose="02010609060101010101" pitchFamily="49" charset="-122"/>
                <a:ea typeface="黑体" panose="02010609060101010101" pitchFamily="49" charset="-122"/>
              </a:rPr>
              <a:t>CDK</a:t>
            </a:r>
            <a:r>
              <a:rPr lang="zh-CN" altLang="en-US" sz="1600" dirty="0">
                <a:latin typeface="黑体" panose="02010609060101010101" pitchFamily="49" charset="-122"/>
                <a:ea typeface="黑体" panose="02010609060101010101" pitchFamily="49" charset="-122"/>
              </a:rPr>
              <a:t>患者中最常见血脂异常类型；</a:t>
            </a:r>
            <a:endParaRPr lang="en-US" altLang="zh-CN" sz="1600" dirty="0">
              <a:latin typeface="黑体" panose="02010609060101010101" pitchFamily="49" charset="-122"/>
              <a:ea typeface="黑体" panose="02010609060101010101" pitchFamily="49" charset="-122"/>
            </a:endParaRPr>
          </a:p>
          <a:p>
            <a:pPr marL="285750" indent="-285750">
              <a:spcAft>
                <a:spcPts val="600"/>
              </a:spcAft>
              <a:buFont typeface="Wingdings" panose="05000000000000000000" pitchFamily="2" charset="2"/>
              <a:buChar char="n"/>
            </a:pPr>
            <a:r>
              <a:rPr lang="zh-CN" altLang="en-US" sz="1600" dirty="0">
                <a:latin typeface="黑体" panose="02010609060101010101" pitchFamily="49" charset="-122"/>
                <a:ea typeface="黑体" panose="02010609060101010101" pitchFamily="49" charset="-122"/>
              </a:rPr>
              <a:t>重度高甘油三酯血症（</a:t>
            </a:r>
            <a:r>
              <a:rPr lang="en-US" altLang="zh-CN" sz="1600" dirty="0">
                <a:latin typeface="黑体" panose="02010609060101010101" pitchFamily="49" charset="-122"/>
                <a:ea typeface="黑体" panose="02010609060101010101" pitchFamily="49" charset="-122"/>
              </a:rPr>
              <a:t>VHTG</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TG≥5.7mmol/L</a:t>
            </a:r>
            <a:r>
              <a:rPr lang="zh-CN" altLang="en-US" sz="1600" dirty="0">
                <a:latin typeface="黑体" panose="02010609060101010101" pitchFamily="49" charset="-122"/>
                <a:ea typeface="黑体" panose="02010609060101010101" pitchFamily="49" charset="-122"/>
              </a:rPr>
              <a:t>，尚缺乏大规模流行病学数据。</a:t>
            </a:r>
            <a:endParaRPr lang="en-US" altLang="zh-CN" sz="1600" dirty="0">
              <a:latin typeface="黑体" panose="02010609060101010101" pitchFamily="49" charset="-122"/>
              <a:ea typeface="黑体" panose="02010609060101010101" pitchFamily="49" charset="-122"/>
            </a:endParaRPr>
          </a:p>
          <a:p>
            <a:pPr algn="just">
              <a:spcBef>
                <a:spcPts val="600"/>
              </a:spcBef>
              <a:spcAft>
                <a:spcPts val="600"/>
              </a:spcAft>
            </a:pPr>
            <a:r>
              <a:rPr lang="zh-CN" altLang="en-US" sz="1600" b="1" dirty="0">
                <a:latin typeface="黑体" panose="02010609060101010101" pitchFamily="49" charset="-122"/>
                <a:ea typeface="黑体" panose="02010609060101010101" pitchFamily="49" charset="-122"/>
              </a:rPr>
              <a:t>血脂异常与动脉粥样硬化性心血管疾病（</a:t>
            </a:r>
            <a:r>
              <a:rPr lang="en-US" altLang="zh-CN" sz="1600" b="1" dirty="0">
                <a:latin typeface="黑体" panose="02010609060101010101" pitchFamily="49" charset="-122"/>
                <a:ea typeface="黑体" panose="02010609060101010101" pitchFamily="49" charset="-122"/>
              </a:rPr>
              <a:t>ASCVD</a:t>
            </a:r>
            <a:r>
              <a:rPr lang="zh-CN" altLang="en-US" sz="1600" b="1" dirty="0">
                <a:latin typeface="黑体" panose="02010609060101010101" pitchFamily="49" charset="-122"/>
                <a:ea typeface="黑体" panose="02010609060101010101" pitchFamily="49" charset="-122"/>
              </a:rPr>
              <a:t>）：</a:t>
            </a:r>
            <a:endParaRPr lang="en-US" altLang="zh-CN" sz="1600" b="1"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n"/>
            </a:pPr>
            <a:r>
              <a:rPr lang="zh-CN" altLang="en-US" sz="1600" dirty="0">
                <a:latin typeface="黑体" panose="02010609060101010101" pitchFamily="49" charset="-122"/>
                <a:ea typeface="黑体" panose="02010609060101010101" pitchFamily="49" charset="-122"/>
              </a:rPr>
              <a:t>血脂异常是</a:t>
            </a:r>
            <a:r>
              <a:rPr lang="en-US" altLang="zh-CN" sz="1600" dirty="0">
                <a:latin typeface="黑体" panose="02010609060101010101" pitchFamily="49" charset="-122"/>
                <a:ea typeface="黑体" panose="02010609060101010101" pitchFamily="49" charset="-122"/>
              </a:rPr>
              <a:t>ASCVD</a:t>
            </a:r>
            <a:r>
              <a:rPr lang="zh-CN" altLang="en-US" sz="1600" dirty="0">
                <a:latin typeface="黑体" panose="02010609060101010101" pitchFamily="49" charset="-122"/>
                <a:ea typeface="黑体" panose="02010609060101010101" pitchFamily="49" charset="-122"/>
              </a:rPr>
              <a:t>发生和进展的重要危险因素</a:t>
            </a: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n"/>
            </a:pPr>
            <a:r>
              <a:rPr lang="zh-CN" altLang="en-US" sz="1600" dirty="0">
                <a:latin typeface="黑体" panose="02010609060101010101" pitchFamily="49" charset="-122"/>
                <a:ea typeface="黑体" panose="02010609060101010101" pitchFamily="49" charset="-122"/>
              </a:rPr>
              <a:t>以</a:t>
            </a:r>
            <a:r>
              <a:rPr lang="en-US" altLang="zh-CN" sz="1600" dirty="0">
                <a:latin typeface="黑体" panose="02010609060101010101" pitchFamily="49" charset="-122"/>
                <a:ea typeface="黑体" panose="02010609060101010101" pitchFamily="49" charset="-122"/>
              </a:rPr>
              <a:t>ASCVD</a:t>
            </a:r>
            <a:r>
              <a:rPr lang="zh-CN" altLang="en-US" sz="1600" dirty="0">
                <a:latin typeface="黑体" panose="02010609060101010101" pitchFamily="49" charset="-122"/>
                <a:ea typeface="黑体" panose="02010609060101010101" pitchFamily="49" charset="-122"/>
              </a:rPr>
              <a:t>为主的 </a:t>
            </a:r>
            <a:r>
              <a:rPr lang="en-US" altLang="zh-CN" sz="1600" dirty="0">
                <a:latin typeface="黑体" panose="02010609060101010101" pitchFamily="49" charset="-122"/>
                <a:ea typeface="黑体" panose="02010609060101010101" pitchFamily="49" charset="-122"/>
              </a:rPr>
              <a:t>CVD</a:t>
            </a:r>
            <a:r>
              <a:rPr lang="zh-CN" altLang="en-US" sz="1600" dirty="0">
                <a:latin typeface="黑体" panose="02010609060101010101" pitchFamily="49" charset="-122"/>
                <a:ea typeface="黑体" panose="02010609060101010101" pitchFamily="49" charset="-122"/>
              </a:rPr>
              <a:t>是我国城乡居民</a:t>
            </a:r>
            <a:r>
              <a:rPr lang="zh-CN" altLang="en-US" sz="1600" b="1" dirty="0">
                <a:latin typeface="黑体" panose="02010609060101010101" pitchFamily="49" charset="-122"/>
                <a:ea typeface="黑体" panose="02010609060101010101" pitchFamily="49" charset="-122"/>
              </a:rPr>
              <a:t>第</a:t>
            </a:r>
            <a:r>
              <a:rPr lang="en-US" altLang="zh-CN" sz="1600" b="1" dirty="0">
                <a:latin typeface="黑体" panose="02010609060101010101" pitchFamily="49" charset="-122"/>
                <a:ea typeface="黑体" panose="02010609060101010101" pitchFamily="49" charset="-122"/>
              </a:rPr>
              <a:t>1</a:t>
            </a:r>
            <a:r>
              <a:rPr lang="zh-CN" altLang="en-US" sz="1600" b="1" dirty="0">
                <a:latin typeface="黑体" panose="02010609060101010101" pitchFamily="49" charset="-122"/>
                <a:ea typeface="黑体" panose="02010609060101010101" pitchFamily="49" charset="-122"/>
              </a:rPr>
              <a:t>位</a:t>
            </a:r>
            <a:r>
              <a:rPr lang="zh-CN" altLang="en-US" sz="1600" dirty="0">
                <a:latin typeface="黑体" panose="02010609060101010101" pitchFamily="49" charset="-122"/>
                <a:ea typeface="黑体" panose="02010609060101010101" pitchFamily="49" charset="-122"/>
              </a:rPr>
              <a:t>死亡原因，占死因构成的</a:t>
            </a:r>
            <a:r>
              <a:rPr lang="en-US" altLang="zh-CN" sz="1600" b="1" dirty="0">
                <a:latin typeface="黑体" panose="02010609060101010101" pitchFamily="49" charset="-122"/>
                <a:ea typeface="黑体" panose="02010609060101010101" pitchFamily="49" charset="-122"/>
              </a:rPr>
              <a:t>40%</a:t>
            </a:r>
            <a:r>
              <a:rPr lang="zh-CN" altLang="en-US" sz="1600" b="1" dirty="0">
                <a:latin typeface="黑体" panose="02010609060101010101" pitchFamily="49" charset="-122"/>
                <a:ea typeface="黑体" panose="02010609060101010101" pitchFamily="49" charset="-122"/>
              </a:rPr>
              <a:t>以上</a:t>
            </a:r>
            <a:r>
              <a:rPr lang="zh-CN" altLang="en-US" sz="1600" dirty="0">
                <a:latin typeface="黑体" panose="02010609060101010101" pitchFamily="49" charset="-122"/>
                <a:ea typeface="黑体" panose="02010609060101010101" pitchFamily="49" charset="-122"/>
              </a:rPr>
              <a:t>。</a:t>
            </a: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n"/>
            </a:pPr>
            <a:endParaRPr lang="en-US" altLang="zh-CN" sz="1600" dirty="0">
              <a:latin typeface="黑体" panose="02010609060101010101" pitchFamily="49" charset="-122"/>
              <a:ea typeface="黑体" panose="02010609060101010101" pitchFamily="49" charset="-122"/>
            </a:endParaRPr>
          </a:p>
          <a:p>
            <a:pPr marL="285750" indent="-285750" algn="just">
              <a:spcAft>
                <a:spcPts val="600"/>
              </a:spcAft>
              <a:buFont typeface="Wingdings" panose="05000000000000000000" pitchFamily="2" charset="2"/>
              <a:buChar char="n"/>
            </a:pPr>
            <a:endParaRPr lang="en-US" altLang="zh-CN" sz="1600" dirty="0">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524AEC80-550A-1176-150F-48CFA58044E9}"/>
              </a:ext>
            </a:extLst>
          </p:cNvPr>
          <p:cNvSpPr txBox="1"/>
          <p:nvPr/>
        </p:nvSpPr>
        <p:spPr>
          <a:xfrm>
            <a:off x="6724073" y="2184863"/>
            <a:ext cx="4950912" cy="3677930"/>
          </a:xfrm>
          <a:prstGeom prst="rect">
            <a:avLst/>
          </a:prstGeom>
          <a:noFill/>
        </p:spPr>
        <p:txBody>
          <a:bodyPr wrap="square" rtlCol="0">
            <a:spAutoFit/>
          </a:bodyPr>
          <a:lstStyle/>
          <a:p>
            <a:pPr marL="285750" indent="-285750">
              <a:lnSpc>
                <a:spcPct val="150000"/>
              </a:lnSpc>
              <a:spcAft>
                <a:spcPts val="600"/>
              </a:spcAft>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他汀类药物是降脂治疗改善心血管预后的基石，而充分降低</a:t>
            </a:r>
            <a:r>
              <a:rPr lang="en-US" altLang="zh-CN" sz="1600" dirty="0">
                <a:latin typeface="黑体" panose="02010609060101010101" pitchFamily="49" charset="-122"/>
                <a:ea typeface="黑体" panose="02010609060101010101" pitchFamily="49" charset="-122"/>
              </a:rPr>
              <a:t>LDL-C</a:t>
            </a:r>
            <a:r>
              <a:rPr lang="zh-CN" altLang="en-US" sz="1600" dirty="0">
                <a:latin typeface="黑体" panose="02010609060101010101" pitchFamily="49" charset="-122"/>
                <a:ea typeface="黑体" panose="02010609060101010101" pitchFamily="49" charset="-122"/>
              </a:rPr>
              <a:t>后患者仍有明显的心血管残余风险。研究表明</a:t>
            </a:r>
            <a:r>
              <a:rPr lang="en-US" altLang="zh-CN" sz="1600" dirty="0">
                <a:latin typeface="黑体" panose="02010609060101010101" pitchFamily="49" charset="-122"/>
                <a:ea typeface="黑体" panose="02010609060101010101" pitchFamily="49" charset="-122"/>
              </a:rPr>
              <a:t>HTG</a:t>
            </a:r>
            <a:r>
              <a:rPr lang="zh-CN" altLang="en-US" sz="1600" dirty="0">
                <a:latin typeface="黑体" panose="02010609060101010101" pitchFamily="49" charset="-122"/>
                <a:ea typeface="黑体" panose="02010609060101010101" pitchFamily="49" charset="-122"/>
              </a:rPr>
              <a:t>是他汀类药物治疗后</a:t>
            </a:r>
            <a:r>
              <a:rPr lang="en-US" altLang="zh-CN" sz="1600" dirty="0">
                <a:latin typeface="黑体" panose="02010609060101010101" pitchFamily="49" charset="-122"/>
                <a:ea typeface="黑体" panose="02010609060101010101" pitchFamily="49" charset="-122"/>
              </a:rPr>
              <a:t>ASCVD</a:t>
            </a:r>
            <a:r>
              <a:rPr lang="zh-CN" altLang="en-US" sz="1600" dirty="0">
                <a:latin typeface="黑体" panose="02010609060101010101" pitchFamily="49" charset="-122"/>
                <a:ea typeface="黑体" panose="02010609060101010101" pitchFamily="49" charset="-122"/>
              </a:rPr>
              <a:t>残余风险的重要因素之一。</a:t>
            </a:r>
            <a:endParaRPr lang="en-US" altLang="zh-CN" sz="1600" b="1" dirty="0">
              <a:latin typeface="黑体" panose="02010609060101010101" pitchFamily="49" charset="-122"/>
              <a:ea typeface="黑体" panose="02010609060101010101" pitchFamily="49" charset="-122"/>
            </a:endParaRPr>
          </a:p>
          <a:p>
            <a:pPr marL="285750" indent="-285750">
              <a:lnSpc>
                <a:spcPct val="150000"/>
              </a:lnSpc>
              <a:spcBef>
                <a:spcPts val="600"/>
              </a:spcBef>
              <a:spcAft>
                <a:spcPts val="600"/>
              </a:spcAft>
              <a:buFont typeface="Arial" panose="020B0604020202020204" pitchFamily="34" charset="0"/>
              <a:buChar char="•"/>
            </a:pPr>
            <a:r>
              <a:rPr lang="zh-CN" altLang="en-US" sz="1600" b="1" dirty="0">
                <a:latin typeface="黑体" panose="02010609060101010101" pitchFamily="49" charset="-122"/>
                <a:ea typeface="黑体" panose="02010609060101010101" pitchFamily="49" charset="-122"/>
              </a:rPr>
              <a:t>目录内降低</a:t>
            </a:r>
            <a:r>
              <a:rPr lang="en-US" altLang="zh-CN" sz="1600" b="1" dirty="0">
                <a:latin typeface="黑体" panose="02010609060101010101" pitchFamily="49" charset="-122"/>
                <a:ea typeface="黑体" panose="02010609060101010101" pitchFamily="49" charset="-122"/>
              </a:rPr>
              <a:t>TG</a:t>
            </a:r>
            <a:r>
              <a:rPr lang="zh-CN" altLang="en-US" sz="1600" b="1" dirty="0">
                <a:latin typeface="黑体" panose="02010609060101010101" pitchFamily="49" charset="-122"/>
                <a:ea typeface="黑体" panose="02010609060101010101" pitchFamily="49" charset="-122"/>
              </a:rPr>
              <a:t>的药物贝特类、烟酸类，但心血管获益并不明确，且肝肾功能不全者慎用；</a:t>
            </a:r>
            <a:endParaRPr lang="en-US" altLang="zh-CN" sz="1600" b="1" dirty="0">
              <a:latin typeface="黑体" panose="02010609060101010101" pitchFamily="49" charset="-122"/>
              <a:ea typeface="黑体" panose="02010609060101010101" pitchFamily="49" charset="-122"/>
            </a:endParaRPr>
          </a:p>
          <a:p>
            <a:pPr marL="285750" indent="-285750">
              <a:lnSpc>
                <a:spcPct val="150000"/>
              </a:lnSpc>
              <a:spcBef>
                <a:spcPts val="600"/>
              </a:spcBef>
              <a:spcAft>
                <a:spcPts val="600"/>
              </a:spcAft>
              <a:buFont typeface="Arial" panose="020B0604020202020204" pitchFamily="34" charset="0"/>
              <a:buChar char="•"/>
            </a:pPr>
            <a:r>
              <a:rPr lang="zh-CN" altLang="en-US" sz="1600" b="1" dirty="0">
                <a:latin typeface="黑体" panose="02010609060101010101" pitchFamily="49" charset="-122"/>
                <a:ea typeface="黑体" panose="02010609060101010101" pitchFamily="49" charset="-122"/>
              </a:rPr>
              <a:t>贝特类、烟酸类药物与他汀类药物联合使用心血管获益尚不明确，长期使用安全性有待研究。</a:t>
            </a:r>
            <a:endParaRPr lang="en-US" altLang="zh-CN" sz="1600" b="1" dirty="0">
              <a:latin typeface="黑体" panose="02010609060101010101" pitchFamily="49" charset="-122"/>
              <a:ea typeface="黑体" panose="02010609060101010101" pitchFamily="49" charset="-122"/>
            </a:endParaRPr>
          </a:p>
          <a:p>
            <a:pPr>
              <a:spcAft>
                <a:spcPts val="600"/>
              </a:spcAft>
            </a:pPr>
            <a:endParaRPr lang="zh-CN" altLang="en-US" sz="1600" dirty="0">
              <a:latin typeface="黑体" panose="02010609060101010101" pitchFamily="49" charset="-122"/>
              <a:ea typeface="黑体" panose="02010609060101010101" pitchFamily="49" charset="-122"/>
            </a:endParaRPr>
          </a:p>
        </p:txBody>
      </p:sp>
      <p:sp>
        <p:nvSpPr>
          <p:cNvPr id="12" name="文本框 11">
            <a:extLst>
              <a:ext uri="{FF2B5EF4-FFF2-40B4-BE49-F238E27FC236}">
                <a16:creationId xmlns:a16="http://schemas.microsoft.com/office/drawing/2014/main" id="{24800F79-AC9F-A116-BBD6-201AA499DB46}"/>
              </a:ext>
            </a:extLst>
          </p:cNvPr>
          <p:cNvSpPr txBox="1"/>
          <p:nvPr/>
        </p:nvSpPr>
        <p:spPr>
          <a:xfrm>
            <a:off x="224286" y="5894980"/>
            <a:ext cx="1504520" cy="830997"/>
          </a:xfrm>
          <a:prstGeom prst="rect">
            <a:avLst/>
          </a:prstGeom>
          <a:noFill/>
        </p:spPr>
        <p:txBody>
          <a:bodyPr wrap="square" rtlCol="0">
            <a:spAutoFit/>
          </a:bodyPr>
          <a:lstStyle/>
          <a:p>
            <a:pPr algn="ctr"/>
            <a:r>
              <a:rPr lang="en-US" altLang="zh-CN" sz="1600" b="1" dirty="0">
                <a:solidFill>
                  <a:schemeClr val="bg1"/>
                </a:solidFill>
                <a:latin typeface="黑体" panose="02010609060101010101" pitchFamily="49" charset="-122"/>
                <a:ea typeface="黑体" panose="02010609060101010101" pitchFamily="49" charset="-122"/>
              </a:rPr>
              <a:t>TG</a:t>
            </a:r>
          </a:p>
          <a:p>
            <a:pPr algn="ctr"/>
            <a:r>
              <a:rPr lang="en-US" altLang="zh-CN" sz="1600" b="1" dirty="0">
                <a:solidFill>
                  <a:schemeClr val="bg1"/>
                </a:solidFill>
                <a:latin typeface="黑体" panose="02010609060101010101" pitchFamily="49" charset="-122"/>
                <a:ea typeface="黑体" panose="02010609060101010101" pitchFamily="49" charset="-122"/>
              </a:rPr>
              <a:t>ASCVD</a:t>
            </a:r>
            <a:r>
              <a:rPr lang="zh-CN" altLang="en-US" sz="1600" b="1" dirty="0">
                <a:solidFill>
                  <a:schemeClr val="bg1"/>
                </a:solidFill>
                <a:latin typeface="黑体" panose="02010609060101010101" pitchFamily="49" charset="-122"/>
                <a:ea typeface="黑体" panose="02010609060101010101" pitchFamily="49" charset="-122"/>
              </a:rPr>
              <a:t>防治新靶点</a:t>
            </a:r>
          </a:p>
        </p:txBody>
      </p:sp>
      <p:sp>
        <p:nvSpPr>
          <p:cNvPr id="13" name="文本框 12">
            <a:extLst>
              <a:ext uri="{FF2B5EF4-FFF2-40B4-BE49-F238E27FC236}">
                <a16:creationId xmlns:a16="http://schemas.microsoft.com/office/drawing/2014/main" id="{746385B8-378F-1ECE-F2AB-B5B9FEE46D56}"/>
              </a:ext>
            </a:extLst>
          </p:cNvPr>
          <p:cNvSpPr txBox="1"/>
          <p:nvPr/>
        </p:nvSpPr>
        <p:spPr>
          <a:xfrm>
            <a:off x="1999245" y="6011691"/>
            <a:ext cx="9783566" cy="646331"/>
          </a:xfrm>
          <a:prstGeom prst="rect">
            <a:avLst/>
          </a:prstGeom>
          <a:noFill/>
        </p:spPr>
        <p:txBody>
          <a:bodyPr wrap="square" rtlCol="0">
            <a:spAutoFit/>
          </a:bodyPr>
          <a:lstStyle/>
          <a:p>
            <a:r>
              <a:rPr lang="en-US" altLang="zh-CN" dirty="0">
                <a:latin typeface="黑体" panose="02010609060101010101" pitchFamily="49" charset="-122"/>
                <a:ea typeface="黑体" panose="02010609060101010101" pitchFamily="49" charset="-122"/>
              </a:rPr>
              <a:t>IPE</a:t>
            </a:r>
            <a:r>
              <a:rPr lang="zh-CN" altLang="en-US" dirty="0">
                <a:latin typeface="黑体" panose="02010609060101010101" pitchFamily="49" charset="-122"/>
                <a:ea typeface="黑体" panose="02010609060101010101" pitchFamily="49" charset="-122"/>
              </a:rPr>
              <a:t>可显著降低</a:t>
            </a:r>
            <a:r>
              <a:rPr lang="en-US" altLang="zh-CN" dirty="0">
                <a:latin typeface="黑体" panose="02010609060101010101" pitchFamily="49" charset="-122"/>
                <a:ea typeface="黑体" panose="02010609060101010101" pitchFamily="49" charset="-122"/>
              </a:rPr>
              <a:t>TG</a:t>
            </a:r>
            <a:r>
              <a:rPr lang="zh-CN" altLang="en-US" dirty="0">
                <a:latin typeface="黑体" panose="02010609060101010101" pitchFamily="49" charset="-122"/>
                <a:ea typeface="黑体" panose="02010609060101010101" pitchFamily="49" charset="-122"/>
              </a:rPr>
              <a:t>水平，并通过降脂及降脂外他汀治疗后</a:t>
            </a:r>
            <a:r>
              <a:rPr lang="en-US" altLang="zh-CN" dirty="0">
                <a:latin typeface="黑体" panose="02010609060101010101" pitchFamily="49" charset="-122"/>
                <a:ea typeface="黑体" panose="02010609060101010101" pitchFamily="49" charset="-122"/>
              </a:rPr>
              <a:t>ASCVD</a:t>
            </a:r>
            <a:r>
              <a:rPr lang="zh-CN" altLang="en-US" dirty="0">
                <a:latin typeface="黑体" panose="02010609060101010101" pitchFamily="49" charset="-122"/>
                <a:ea typeface="黑体" panose="02010609060101010101" pitchFamily="49" charset="-122"/>
              </a:rPr>
              <a:t>残余风险，安全性好，肝肾功能不全患者可放心使用。</a:t>
            </a:r>
          </a:p>
        </p:txBody>
      </p:sp>
    </p:spTree>
    <p:extLst>
      <p:ext uri="{BB962C8B-B14F-4D97-AF65-F5344CB8AC3E}">
        <p14:creationId xmlns:p14="http://schemas.microsoft.com/office/powerpoint/2010/main" val="368755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298F-B6A2-F6A9-DFE0-327E18D5948E}"/>
            </a:ext>
          </a:extLst>
        </p:cNvPr>
        <p:cNvGrpSpPr/>
        <p:nvPr/>
      </p:nvGrpSpPr>
      <p:grpSpPr>
        <a:xfrm>
          <a:off x="0" y="0"/>
          <a:ext cx="0" cy="0"/>
          <a:chOff x="0" y="0"/>
          <a:chExt cx="0" cy="0"/>
        </a:xfrm>
      </p:grpSpPr>
      <p:sp>
        <p:nvSpPr>
          <p:cNvPr id="61" name="文本框 60">
            <a:extLst>
              <a:ext uri="{FF2B5EF4-FFF2-40B4-BE49-F238E27FC236}">
                <a16:creationId xmlns:a16="http://schemas.microsoft.com/office/drawing/2014/main" id="{F186997F-002A-B4BB-1FD7-9C78C2D59D1A}"/>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grpSp>
        <p:nvGrpSpPr>
          <p:cNvPr id="113" name="组合 112">
            <a:extLst>
              <a:ext uri="{FF2B5EF4-FFF2-40B4-BE49-F238E27FC236}">
                <a16:creationId xmlns:a16="http://schemas.microsoft.com/office/drawing/2014/main" id="{0D599BCF-3F0A-25B6-D40B-2F3073C14B12}"/>
              </a:ext>
            </a:extLst>
          </p:cNvPr>
          <p:cNvGrpSpPr/>
          <p:nvPr/>
        </p:nvGrpSpPr>
        <p:grpSpPr>
          <a:xfrm>
            <a:off x="441946" y="453799"/>
            <a:ext cx="11396002" cy="597526"/>
            <a:chOff x="441946" y="549275"/>
            <a:chExt cx="11396002" cy="502049"/>
          </a:xfrm>
        </p:grpSpPr>
        <p:sp>
          <p:nvSpPr>
            <p:cNvPr id="114" name="矩形 113">
              <a:extLst>
                <a:ext uri="{FF2B5EF4-FFF2-40B4-BE49-F238E27FC236}">
                  <a16:creationId xmlns:a16="http://schemas.microsoft.com/office/drawing/2014/main" id="{2FFD497C-4D22-BE77-3446-C16E42E223B7}"/>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115" name="直接连接符 114">
              <a:extLst>
                <a:ext uri="{FF2B5EF4-FFF2-40B4-BE49-F238E27FC236}">
                  <a16:creationId xmlns:a16="http://schemas.microsoft.com/office/drawing/2014/main" id="{CBE5F7CF-0FF9-C3AC-7BB2-FEDE2B731BAD}"/>
                </a:ext>
              </a:extLst>
            </p:cNvPr>
            <p:cNvCxnSpPr>
              <a:cxnSpLocks/>
            </p:cNvCxnSpPr>
            <p:nvPr/>
          </p:nvCxnSpPr>
          <p:spPr>
            <a:xfrm>
              <a:off x="515938" y="1051324"/>
              <a:ext cx="11234116"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F2B8AC33-07E1-5F8A-EA69-AEB51D2EF650}"/>
                </a:ext>
              </a:extLst>
            </p:cNvPr>
            <p:cNvSpPr txBox="1"/>
            <p:nvPr/>
          </p:nvSpPr>
          <p:spPr>
            <a:xfrm>
              <a:off x="441946" y="551990"/>
              <a:ext cx="1623308"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安全性</a:t>
              </a:r>
            </a:p>
          </p:txBody>
        </p:sp>
        <p:sp>
          <p:nvSpPr>
            <p:cNvPr id="117" name="矩形 116">
              <a:extLst>
                <a:ext uri="{FF2B5EF4-FFF2-40B4-BE49-F238E27FC236}">
                  <a16:creationId xmlns:a16="http://schemas.microsoft.com/office/drawing/2014/main" id="{7C012A6C-EEB0-E2B3-EFCF-C695CA08972C}"/>
                </a:ext>
              </a:extLst>
            </p:cNvPr>
            <p:cNvSpPr/>
            <p:nvPr/>
          </p:nvSpPr>
          <p:spPr>
            <a:xfrm>
              <a:off x="2161858" y="549275"/>
              <a:ext cx="9588196"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A5D2C063-9E1E-38EC-2B1D-26C8C125C6DE}"/>
                </a:ext>
              </a:extLst>
            </p:cNvPr>
            <p:cNvSpPr txBox="1"/>
            <p:nvPr/>
          </p:nvSpPr>
          <p:spPr>
            <a:xfrm>
              <a:off x="2065254" y="591122"/>
              <a:ext cx="9772694" cy="374967"/>
            </a:xfrm>
            <a:prstGeom prst="rect">
              <a:avLst/>
            </a:prstGeom>
            <a:noFill/>
          </p:spPr>
          <p:txBody>
            <a:bodyPr wrap="square" rtlCol="0">
              <a:spAutoFit/>
            </a:bodyPr>
            <a:lstStyle/>
            <a:p>
              <a:r>
                <a:rPr lang="zh-CN" altLang="en-US"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高剂量</a:t>
              </a:r>
              <a:r>
                <a:rPr lang="en-US" altLang="zh-CN"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IPE(4g/d)</a:t>
              </a:r>
              <a:r>
                <a:rPr lang="zh-CN" altLang="en-US"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的安全性和耐受性较好，适用于肝肾功能不全的特殊人群</a:t>
              </a:r>
            </a:p>
          </p:txBody>
        </p:sp>
      </p:grpSp>
      <p:sp>
        <p:nvSpPr>
          <p:cNvPr id="8" name="文本框 7">
            <a:extLst>
              <a:ext uri="{FF2B5EF4-FFF2-40B4-BE49-F238E27FC236}">
                <a16:creationId xmlns:a16="http://schemas.microsoft.com/office/drawing/2014/main" id="{0BB7B3C6-20CC-9B4E-8CCE-B8F9E2CD0D1A}"/>
              </a:ext>
            </a:extLst>
          </p:cNvPr>
          <p:cNvSpPr txBox="1"/>
          <p:nvPr/>
        </p:nvSpPr>
        <p:spPr>
          <a:xfrm>
            <a:off x="2358954" y="1436029"/>
            <a:ext cx="2604932" cy="430887"/>
          </a:xfrm>
          <a:prstGeom prst="rect">
            <a:avLst/>
          </a:prstGeom>
          <a:noFill/>
        </p:spPr>
        <p:txBody>
          <a:bodyPr wrap="square" rtlCol="0">
            <a:spAutoFit/>
          </a:bodyPr>
          <a:lstStyle/>
          <a:p>
            <a:pPr algn="dist"/>
            <a:r>
              <a:rPr lang="zh-CN" altLang="en-US" sz="2200" dirty="0">
                <a:solidFill>
                  <a:schemeClr val="bg1"/>
                </a:solidFill>
                <a:latin typeface="黑体" panose="02010609060101010101" pitchFamily="49" charset="-122"/>
                <a:ea typeface="黑体" panose="02010609060101010101" pitchFamily="49" charset="-122"/>
              </a:rPr>
              <a:t>疾病基本情况</a:t>
            </a:r>
          </a:p>
        </p:txBody>
      </p:sp>
      <p:sp>
        <p:nvSpPr>
          <p:cNvPr id="9" name="文本框 8">
            <a:extLst>
              <a:ext uri="{FF2B5EF4-FFF2-40B4-BE49-F238E27FC236}">
                <a16:creationId xmlns:a16="http://schemas.microsoft.com/office/drawing/2014/main" id="{7E0913BA-4AC3-85C5-DB42-E557723053B9}"/>
              </a:ext>
            </a:extLst>
          </p:cNvPr>
          <p:cNvSpPr txBox="1"/>
          <p:nvPr/>
        </p:nvSpPr>
        <p:spPr>
          <a:xfrm>
            <a:off x="8360229" y="1457422"/>
            <a:ext cx="2684416" cy="430887"/>
          </a:xfrm>
          <a:prstGeom prst="rect">
            <a:avLst/>
          </a:prstGeom>
          <a:noFill/>
        </p:spPr>
        <p:txBody>
          <a:bodyPr wrap="square" rtlCol="0">
            <a:spAutoFit/>
          </a:bodyPr>
          <a:lstStyle>
            <a:defPPr>
              <a:defRPr lang="zh-CN"/>
            </a:defPPr>
            <a:lvl1pPr>
              <a:defRPr sz="2200">
                <a:solidFill>
                  <a:schemeClr val="bg1"/>
                </a:solidFill>
                <a:latin typeface="黑体" panose="02010609060101010101" pitchFamily="49" charset="-122"/>
                <a:ea typeface="黑体" panose="02010609060101010101" pitchFamily="49" charset="-122"/>
              </a:defRPr>
            </a:lvl1pPr>
          </a:lstStyle>
          <a:p>
            <a:pPr algn="dist"/>
            <a:r>
              <a:rPr lang="zh-CN" altLang="en-US" dirty="0"/>
              <a:t>未满足的治疗需求</a:t>
            </a:r>
          </a:p>
        </p:txBody>
      </p:sp>
      <p:graphicFrame>
        <p:nvGraphicFramePr>
          <p:cNvPr id="13" name="表格 12">
            <a:extLst>
              <a:ext uri="{FF2B5EF4-FFF2-40B4-BE49-F238E27FC236}">
                <a16:creationId xmlns:a16="http://schemas.microsoft.com/office/drawing/2014/main" id="{21F28F88-3BF4-FE59-C524-80526ABF54C0}"/>
              </a:ext>
            </a:extLst>
          </p:cNvPr>
          <p:cNvGraphicFramePr>
            <a:graphicFrameLocks noGrp="1"/>
          </p:cNvGraphicFramePr>
          <p:nvPr>
            <p:extLst>
              <p:ext uri="{D42A27DB-BD31-4B8C-83A1-F6EECF244321}">
                <p14:modId xmlns:p14="http://schemas.microsoft.com/office/powerpoint/2010/main" val="2789921484"/>
              </p:ext>
            </p:extLst>
          </p:nvPr>
        </p:nvGraphicFramePr>
        <p:xfrm>
          <a:off x="346323" y="4702896"/>
          <a:ext cx="11460680" cy="2081092"/>
        </p:xfrm>
        <a:graphic>
          <a:graphicData uri="http://schemas.openxmlformats.org/drawingml/2006/table">
            <a:tbl>
              <a:tblPr>
                <a:tableStyleId>{D7AC3CCA-C797-4891-BE02-D94E43425B78}</a:tableStyleId>
              </a:tblPr>
              <a:tblGrid>
                <a:gridCol w="1306248">
                  <a:extLst>
                    <a:ext uri="{9D8B030D-6E8A-4147-A177-3AD203B41FA5}">
                      <a16:colId xmlns:a16="http://schemas.microsoft.com/office/drawing/2014/main" val="4160711903"/>
                    </a:ext>
                  </a:extLst>
                </a:gridCol>
                <a:gridCol w="905164">
                  <a:extLst>
                    <a:ext uri="{9D8B030D-6E8A-4147-A177-3AD203B41FA5}">
                      <a16:colId xmlns:a16="http://schemas.microsoft.com/office/drawing/2014/main" val="20000"/>
                    </a:ext>
                  </a:extLst>
                </a:gridCol>
                <a:gridCol w="1695322">
                  <a:extLst>
                    <a:ext uri="{9D8B030D-6E8A-4147-A177-3AD203B41FA5}">
                      <a16:colId xmlns:a16="http://schemas.microsoft.com/office/drawing/2014/main" val="20001"/>
                    </a:ext>
                  </a:extLst>
                </a:gridCol>
                <a:gridCol w="2355273">
                  <a:extLst>
                    <a:ext uri="{9D8B030D-6E8A-4147-A177-3AD203B41FA5}">
                      <a16:colId xmlns:a16="http://schemas.microsoft.com/office/drawing/2014/main" val="20002"/>
                    </a:ext>
                  </a:extLst>
                </a:gridCol>
                <a:gridCol w="1431636">
                  <a:extLst>
                    <a:ext uri="{9D8B030D-6E8A-4147-A177-3AD203B41FA5}">
                      <a16:colId xmlns:a16="http://schemas.microsoft.com/office/drawing/2014/main" val="20003"/>
                    </a:ext>
                  </a:extLst>
                </a:gridCol>
                <a:gridCol w="1727200">
                  <a:extLst>
                    <a:ext uri="{9D8B030D-6E8A-4147-A177-3AD203B41FA5}">
                      <a16:colId xmlns:a16="http://schemas.microsoft.com/office/drawing/2014/main" val="2880786636"/>
                    </a:ext>
                  </a:extLst>
                </a:gridCol>
                <a:gridCol w="2039837">
                  <a:extLst>
                    <a:ext uri="{9D8B030D-6E8A-4147-A177-3AD203B41FA5}">
                      <a16:colId xmlns:a16="http://schemas.microsoft.com/office/drawing/2014/main" val="870549150"/>
                    </a:ext>
                  </a:extLst>
                </a:gridCol>
              </a:tblGrid>
              <a:tr h="378942">
                <a:tc rowSpan="4">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ko-KR" sz="18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IPE</a:t>
                      </a:r>
                      <a:r>
                        <a:rPr kumimoji="0" lang="zh-CN" altLang="en-US" sz="18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与目录内降</a:t>
                      </a:r>
                      <a:r>
                        <a:rPr kumimoji="0" lang="en-US" altLang="zh-CN" sz="18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TG</a:t>
                      </a:r>
                      <a:r>
                        <a:rPr kumimoji="0" lang="zh-CN" altLang="en-US" sz="18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类药物安全性对比</a:t>
                      </a:r>
                      <a:endParaRPr kumimoji="0" lang="en-US" altLang="ko-KR" sz="18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bg1"/>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dirty="0">
                          <a:ln>
                            <a:noFill/>
                          </a:ln>
                          <a:solidFill>
                            <a:srgbClr val="F8F8F8"/>
                          </a:solidFill>
                          <a:effectLst/>
                          <a:uLnTx/>
                          <a:uFillTx/>
                          <a:latin typeface="黑体" panose="02010609060101010101" pitchFamily="49" charset="-122"/>
                          <a:ea typeface="黑体" panose="02010609060101010101" pitchFamily="49" charset="-122"/>
                        </a:rPr>
                        <a:t>类别</a:t>
                      </a:r>
                      <a:endParaRPr kumimoji="0" lang="en-US" altLang="ko-KR" sz="1600" b="1" i="0" u="none" strike="noStrike" kern="1200" cap="none" spc="0" normalizeH="0" baseline="0" dirty="0">
                        <a:ln>
                          <a:noFill/>
                        </a:ln>
                        <a:solidFill>
                          <a:srgbClr val="F8F8F8"/>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tx2"/>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rPr>
                        <a:t>代谢途径</a:t>
                      </a:r>
                      <a:endParaRPr kumimoji="0" lang="en-US" altLang="zh-CN" sz="16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tx2">
                        <a:alpha val="1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 常见不良反应</a:t>
                      </a:r>
                      <a:endParaRPr kumimoji="0" lang="ko-KR" altLang="en-US" sz="1600" b="1" i="0" u="none" strike="noStrike" kern="1200" cap="none" spc="0" normalizeH="0" baseline="0" dirty="0">
                        <a:ln>
                          <a:noFill/>
                        </a:ln>
                        <a:solidFill>
                          <a:schemeClr val="tx1"/>
                        </a:solidFill>
                        <a:effectLst/>
                        <a:uLnTx/>
                        <a:uFillTx/>
                        <a:latin typeface="黑体" panose="02010609060101010101" pitchFamily="49" charset="-122"/>
                      </a:endParaRPr>
                    </a:p>
                  </a:txBody>
                  <a:tcPr marL="121920" marR="121920" marT="60960" marB="60960" anchor="ctr">
                    <a:solidFill>
                      <a:schemeClr val="tx2">
                        <a:alpha val="1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 肝功能不全</a:t>
                      </a:r>
                      <a:endParaRPr kumimoji="0" lang="ko-KR" altLang="en-US" sz="1600" b="1" i="0" u="none" strike="noStrike" kern="1200" cap="none" spc="0" normalizeH="0" baseline="0" dirty="0">
                        <a:ln>
                          <a:noFill/>
                        </a:ln>
                        <a:solidFill>
                          <a:schemeClr val="tx1"/>
                        </a:solidFill>
                        <a:effectLst/>
                        <a:uLnTx/>
                        <a:uFillTx/>
                        <a:latin typeface="黑体" panose="02010609060101010101" pitchFamily="49" charset="-122"/>
                      </a:endParaRPr>
                    </a:p>
                  </a:txBody>
                  <a:tcPr marL="121920" marR="121920" marT="60960" marB="60960" anchor="ctr">
                    <a:solidFill>
                      <a:schemeClr val="tx2">
                        <a:alpha val="1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严重肾功能不全</a:t>
                      </a:r>
                      <a:endParaRPr kumimoji="0" lang="en-GB" altLang="ko-KR" sz="16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tx2">
                        <a:alpha val="15000"/>
                      </a:schemeClr>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rPr>
                        <a:t>联合他汀类药物</a:t>
                      </a:r>
                      <a:endParaRPr kumimoji="0" lang="en-GB" altLang="ko-KR" sz="1600" b="1" i="0" u="none" strike="noStrike" kern="1200" cap="none" spc="0" normalizeH="0" baseline="0" dirty="0">
                        <a:ln>
                          <a:noFill/>
                        </a:ln>
                        <a:solidFill>
                          <a:schemeClr val="tx1"/>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tx2">
                        <a:alpha val="15000"/>
                      </a:schemeClr>
                    </a:solidFill>
                  </a:tcPr>
                </a:tc>
                <a:extLst>
                  <a:ext uri="{0D108BD9-81ED-4DB2-BD59-A6C34878D82A}">
                    <a16:rowId xmlns:a16="http://schemas.microsoft.com/office/drawing/2014/main" val="2803902963"/>
                  </a:ext>
                </a:extLst>
              </a:tr>
              <a:tr h="487631">
                <a:tc vMerge="1">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accent1"/>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rPr>
                        <a:t>烟酸类</a:t>
                      </a:r>
                      <a:endParaRPr kumimoji="0" lang="en-US" altLang="zh-CN"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accent1"/>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约</a:t>
                      </a:r>
                      <a:r>
                        <a:rPr kumimoji="0" lang="en-US" altLang="zh-CN"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2/3</a:t>
                      </a: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经肾排泄</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皮肤潮红，增加代谢综合征、</a:t>
                      </a:r>
                      <a:r>
                        <a:rPr kumimoji="0" lang="en-US" altLang="zh-CN"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2</a:t>
                      </a: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型糖尿病发生风险</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禁用</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禁用</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潮红、胃肠道反应</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extLst>
                  <a:ext uri="{0D108BD9-81ED-4DB2-BD59-A6C34878D82A}">
                    <a16:rowId xmlns:a16="http://schemas.microsoft.com/office/drawing/2014/main" val="10001"/>
                  </a:ext>
                </a:extLst>
              </a:tr>
              <a:tr h="604870">
                <a:tc vMerge="1">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accent2"/>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rPr>
                        <a:t>贝特类</a:t>
                      </a:r>
                      <a:endParaRPr kumimoji="0" lang="en-US" altLang="zh-CN"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accent2"/>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大部分经肝脏代谢</a:t>
                      </a:r>
                      <a:endParaRPr kumimoji="0" lang="en-US" altLang="zh-CN"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少部分经肾脏排泄</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肝脏、肌肉和肾毒性</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禁用</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禁用</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增加肾功能损害</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extLst>
                  <a:ext uri="{0D108BD9-81ED-4DB2-BD59-A6C34878D82A}">
                    <a16:rowId xmlns:a16="http://schemas.microsoft.com/office/drawing/2014/main" val="160509924"/>
                  </a:ext>
                </a:extLst>
              </a:tr>
              <a:tr h="371091">
                <a:tc vMerge="1">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endParaRPr>
                    </a:p>
                  </a:txBody>
                  <a:tcPr marL="121920" marR="121920" marT="60960" marB="60960" anchor="ctr">
                    <a:solidFill>
                      <a:schemeClr val="accent3"/>
                    </a:solidFill>
                  </a:tcPr>
                </a:tc>
                <a:tc>
                  <a:txBody>
                    <a:bodyPr/>
                    <a:lstStyle/>
                    <a:p>
                      <a:pPr marL="0" marR="0" lvl="0" indent="0" algn="ctr" defTabSz="914354" rtl="0" eaLnBrk="1" fontAlgn="auto" latinLnBrk="1"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F8F8F8"/>
                          </a:solidFill>
                          <a:effectLst/>
                          <a:uLnTx/>
                          <a:uFillTx/>
                          <a:latin typeface="黑体" panose="02010609060101010101" pitchFamily="49" charset="-122"/>
                          <a:ea typeface="黑体" panose="02010609060101010101" pitchFamily="49" charset="-122"/>
                        </a:rPr>
                        <a:t>IPE</a:t>
                      </a:r>
                    </a:p>
                  </a:txBody>
                  <a:tcPr marL="121920" marR="121920" marT="60960" marB="60960" anchor="ctr">
                    <a:solidFill>
                      <a:schemeClr val="accent3"/>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肝脏中</a:t>
                      </a:r>
                      <a:r>
                        <a:rPr kumimoji="0" lang="en-US" altLang="zh-CN"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β-</a:t>
                      </a:r>
                      <a:r>
                        <a:rPr kumimoji="0" lang="zh-CN" altLang="en-US"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氧化</a:t>
                      </a:r>
                      <a:endParaRPr kumimoji="0" lang="ko-KR" altLang="en-US" sz="1400" b="1"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房颤、房扑、出血风险</a:t>
                      </a:r>
                      <a:endParaRPr kumimoji="0" lang="ko-KR" altLang="en-US" sz="1400" b="0"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a:t>
                      </a:r>
                      <a:endParaRPr kumimoji="0" lang="ko-KR" altLang="en-US" sz="1400" b="1"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a:t>
                      </a:r>
                      <a:endParaRPr kumimoji="0" lang="ko-KR" altLang="en-US" sz="1400" b="1"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安全性好</a:t>
                      </a:r>
                      <a:endParaRPr kumimoji="0" lang="en-US" altLang="zh-CN"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2F2F2F"/>
                          </a:solidFill>
                          <a:effectLst/>
                          <a:uLnTx/>
                          <a:uFillTx/>
                          <a:latin typeface="黑体" panose="02010609060101010101" pitchFamily="49" charset="-122"/>
                          <a:ea typeface="黑体" panose="02010609060101010101" pitchFamily="49" charset="-122"/>
                        </a:rPr>
                        <a:t>与安慰机组无显著差异</a:t>
                      </a:r>
                      <a:endParaRPr kumimoji="0" lang="ko-KR" altLang="en-US" sz="1400" b="1" i="0" u="none" strike="noStrike" kern="1200" cap="none" spc="0" normalizeH="0" baseline="0" noProof="0" dirty="0">
                        <a:ln>
                          <a:noFill/>
                        </a:ln>
                        <a:solidFill>
                          <a:srgbClr val="2F2F2F"/>
                        </a:solidFill>
                        <a:effectLst/>
                        <a:uLnTx/>
                        <a:uFillTx/>
                        <a:latin typeface="黑体" panose="02010609060101010101" pitchFamily="49" charset="-122"/>
                      </a:endParaRPr>
                    </a:p>
                  </a:txBody>
                  <a:tcPr marL="121920" marR="121920" marT="60960" marB="60960" anchor="ctr">
                    <a:noFill/>
                  </a:tcPr>
                </a:tc>
                <a:extLst>
                  <a:ext uri="{0D108BD9-81ED-4DB2-BD59-A6C34878D82A}">
                    <a16:rowId xmlns:a16="http://schemas.microsoft.com/office/drawing/2014/main" val="2897061676"/>
                  </a:ext>
                </a:extLst>
              </a:tr>
            </a:tbl>
          </a:graphicData>
        </a:graphic>
      </p:graphicFrame>
      <p:sp>
        <p:nvSpPr>
          <p:cNvPr id="6" name="文本框 5">
            <a:extLst>
              <a:ext uri="{FF2B5EF4-FFF2-40B4-BE49-F238E27FC236}">
                <a16:creationId xmlns:a16="http://schemas.microsoft.com/office/drawing/2014/main" id="{ED114AF5-FBD1-E996-83C6-96C2407CA2AD}"/>
              </a:ext>
            </a:extLst>
          </p:cNvPr>
          <p:cNvSpPr txBox="1"/>
          <p:nvPr/>
        </p:nvSpPr>
        <p:spPr>
          <a:xfrm>
            <a:off x="409189" y="1547122"/>
            <a:ext cx="11460680" cy="307776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zh-CN" sz="1700" b="1" dirty="0">
                <a:latin typeface="黑体" panose="02010609060101010101" pitchFamily="49" charset="-122"/>
                <a:ea typeface="黑体" panose="02010609060101010101" pitchFamily="49" charset="-122"/>
              </a:rPr>
              <a:t>IPE(4g/d)</a:t>
            </a:r>
            <a:r>
              <a:rPr lang="zh-CN" altLang="en-US" sz="1700" b="1" dirty="0">
                <a:latin typeface="黑体" panose="02010609060101010101" pitchFamily="49" charset="-122"/>
                <a:ea typeface="黑体" panose="02010609060101010101" pitchFamily="49" charset="-122"/>
              </a:rPr>
              <a:t>降低</a:t>
            </a:r>
            <a:r>
              <a:rPr lang="en-US" altLang="zh-CN" sz="1700" b="1" dirty="0">
                <a:latin typeface="黑体" panose="02010609060101010101" pitchFamily="49" charset="-122"/>
                <a:ea typeface="黑体" panose="02010609060101010101" pitchFamily="49" charset="-122"/>
              </a:rPr>
              <a:t>TG</a:t>
            </a:r>
            <a:r>
              <a:rPr lang="zh-CN" altLang="en-US" sz="1700" b="1" dirty="0">
                <a:latin typeface="黑体" panose="02010609060101010101" pitchFamily="49" charset="-122"/>
                <a:ea typeface="黑体" panose="02010609060101010101" pitchFamily="49" charset="-122"/>
              </a:rPr>
              <a:t>水平：</a:t>
            </a:r>
            <a:endParaRPr lang="en-US" altLang="zh-CN" sz="1700" b="1" dirty="0">
              <a:latin typeface="黑体" panose="02010609060101010101" pitchFamily="49" charset="-122"/>
              <a:ea typeface="黑体" panose="02010609060101010101" pitchFamily="49" charset="-122"/>
            </a:endParaRPr>
          </a:p>
          <a:p>
            <a:pPr>
              <a:spcAft>
                <a:spcPts val="600"/>
              </a:spcAft>
            </a:pPr>
            <a:r>
              <a:rPr lang="en-US" altLang="zh-CN" sz="1600" b="1" dirty="0">
                <a:latin typeface="黑体" panose="02010609060101010101" pitchFamily="49" charset="-122"/>
                <a:ea typeface="黑体" panose="02010609060101010101" pitchFamily="49" charset="-122"/>
              </a:rPr>
              <a:t>MARINE</a:t>
            </a:r>
            <a:r>
              <a:rPr lang="zh-CN" altLang="en-US" sz="1600" b="1" dirty="0">
                <a:latin typeface="黑体" panose="02010609060101010101" pitchFamily="49" charset="-122"/>
                <a:ea typeface="黑体" panose="02010609060101010101" pitchFamily="49" charset="-122"/>
              </a:rPr>
              <a:t>研究和</a:t>
            </a:r>
            <a:r>
              <a:rPr lang="en-US" altLang="zh-CN" sz="1600" b="1" dirty="0">
                <a:latin typeface="黑体" panose="02010609060101010101" pitchFamily="49" charset="-122"/>
                <a:ea typeface="黑体" panose="02010609060101010101" pitchFamily="49" charset="-122"/>
              </a:rPr>
              <a:t>ANCHOR</a:t>
            </a:r>
            <a:r>
              <a:rPr lang="zh-CN" altLang="en-US" sz="1600" b="1" dirty="0">
                <a:latin typeface="黑体" panose="02010609060101010101" pitchFamily="49" charset="-122"/>
                <a:ea typeface="黑体" panose="02010609060101010101" pitchFamily="49" charset="-122"/>
              </a:rPr>
              <a:t>研究</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治疗</a:t>
            </a:r>
            <a:r>
              <a:rPr lang="en-US" altLang="zh-CN" sz="1600" dirty="0">
                <a:latin typeface="黑体" panose="02010609060101010101" pitchFamily="49" charset="-122"/>
                <a:ea typeface="黑体" panose="02010609060101010101" pitchFamily="49" charset="-122"/>
              </a:rPr>
              <a:t>12</a:t>
            </a:r>
            <a:r>
              <a:rPr lang="zh-CN" altLang="en-US" sz="1600" dirty="0">
                <a:latin typeface="黑体" panose="02010609060101010101" pitchFamily="49" charset="-122"/>
                <a:ea typeface="黑体" panose="02010609060101010101" pitchFamily="49" charset="-122"/>
              </a:rPr>
              <a:t>周：对照组为安慰剂</a:t>
            </a:r>
            <a:endParaRPr lang="en-US" altLang="zh-CN" sz="1600" dirty="0">
              <a:latin typeface="黑体" panose="02010609060101010101" pitchFamily="49" charset="-122"/>
              <a:ea typeface="黑体" panose="02010609060101010101" pitchFamily="49" charset="-122"/>
            </a:endParaRPr>
          </a:p>
          <a:p>
            <a:pPr>
              <a:spcAft>
                <a:spcPts val="600"/>
              </a:spcAft>
            </a:pPr>
            <a:r>
              <a:rPr lang="zh-CN" altLang="en-US" sz="1600" dirty="0">
                <a:latin typeface="黑体" panose="02010609060101010101" pitchFamily="49" charset="-122"/>
                <a:ea typeface="黑体" panose="02010609060101010101" pitchFamily="49" charset="-122"/>
              </a:rPr>
              <a:t>在</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水平为 </a:t>
            </a:r>
            <a:r>
              <a:rPr lang="en-US" altLang="zh-CN" sz="1600" dirty="0">
                <a:latin typeface="黑体" panose="02010609060101010101" pitchFamily="49" charset="-122"/>
                <a:ea typeface="黑体" panose="02010609060101010101" pitchFamily="49" charset="-122"/>
              </a:rPr>
              <a:t>200-2000mg/dL </a:t>
            </a:r>
            <a:r>
              <a:rPr lang="zh-CN" altLang="en-US" sz="1600" dirty="0">
                <a:latin typeface="黑体" panose="02010609060101010101" pitchFamily="49" charset="-122"/>
                <a:ea typeface="黑体" panose="02010609060101010101" pitchFamily="49" charset="-122"/>
              </a:rPr>
              <a:t>的患者中进行的两项随机双盲安慰剂对照试验，</a:t>
            </a:r>
            <a:r>
              <a:rPr lang="zh-CN" altLang="en-US" sz="1600" b="1" dirty="0">
                <a:latin typeface="黑体" panose="02010609060101010101" pitchFamily="49" charset="-122"/>
                <a:ea typeface="黑体" panose="02010609060101010101" pitchFamily="49" charset="-122"/>
              </a:rPr>
              <a:t>治疗中出现的不良事件大多为轻度至中度，大多数与研究药物无关，</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治疗</a:t>
            </a:r>
            <a:r>
              <a:rPr lang="en-US" altLang="zh-CN" sz="1600" dirty="0">
                <a:latin typeface="黑体" panose="02010609060101010101" pitchFamily="49" charset="-122"/>
                <a:ea typeface="黑体" panose="02010609060101010101" pitchFamily="49" charset="-122"/>
              </a:rPr>
              <a:t>12</a:t>
            </a:r>
            <a:r>
              <a:rPr lang="zh-CN" altLang="en-US" sz="1600" dirty="0">
                <a:latin typeface="黑体" panose="02010609060101010101" pitchFamily="49" charset="-122"/>
                <a:ea typeface="黑体" panose="02010609060101010101" pitchFamily="49" charset="-122"/>
              </a:rPr>
              <a:t>周，治疗组比安慰剂组发生比例高 </a:t>
            </a:r>
            <a:r>
              <a:rPr lang="en-US" altLang="zh-CN" sz="1600" dirty="0">
                <a:latin typeface="黑体" panose="02010609060101010101" pitchFamily="49" charset="-122"/>
                <a:ea typeface="黑体" panose="02010609060101010101" pitchFamily="49" charset="-122"/>
              </a:rPr>
              <a:t>1%</a:t>
            </a:r>
            <a:r>
              <a:rPr lang="zh-CN" altLang="en-US" sz="1600" dirty="0">
                <a:latin typeface="黑体" panose="02010609060101010101" pitchFamily="49" charset="-122"/>
                <a:ea typeface="黑体" panose="02010609060101010101" pitchFamily="49" charset="-122"/>
              </a:rPr>
              <a:t>以上的不良反应有关节痛和口咽痛。</a:t>
            </a:r>
            <a:endParaRPr lang="en-US" altLang="zh-CN" sz="1600" dirty="0">
              <a:latin typeface="黑体" panose="02010609060101010101" pitchFamily="49" charset="-122"/>
              <a:ea typeface="黑体" panose="02010609060101010101" pitchFamily="49" charset="-122"/>
            </a:endParaRPr>
          </a:p>
          <a:p>
            <a:pPr>
              <a:spcAft>
                <a:spcPts val="600"/>
              </a:spcAft>
            </a:pPr>
            <a:r>
              <a:rPr lang="zh-CN" altLang="en-US" sz="1600" b="1" dirty="0">
                <a:latin typeface="黑体" panose="02010609060101010101" pitchFamily="49" charset="-122"/>
                <a:ea typeface="黑体" panose="02010609060101010101" pitchFamily="49" charset="-122"/>
              </a:rPr>
              <a:t>中国临床</a:t>
            </a:r>
            <a:r>
              <a:rPr lang="en-US" altLang="zh-CN" sz="1600" b="1" dirty="0">
                <a:latin typeface="黑体" panose="02010609060101010101" pitchFamily="49" charset="-122"/>
                <a:ea typeface="黑体" panose="02010609060101010101" pitchFamily="49" charset="-122"/>
              </a:rPr>
              <a:t>Ⅲ</a:t>
            </a:r>
            <a:r>
              <a:rPr lang="zh-CN" altLang="en-US" sz="1600" b="1" dirty="0">
                <a:latin typeface="黑体" panose="02010609060101010101" pitchFamily="49" charset="-122"/>
                <a:ea typeface="黑体" panose="02010609060101010101" pitchFamily="49" charset="-122"/>
              </a:rPr>
              <a:t>期研究：</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治疗</a:t>
            </a:r>
            <a:r>
              <a:rPr lang="en-US" altLang="zh-CN" sz="1600" dirty="0">
                <a:latin typeface="黑体" panose="02010609060101010101" pitchFamily="49" charset="-122"/>
                <a:ea typeface="黑体" panose="02010609060101010101" pitchFamily="49" charset="-122"/>
              </a:rPr>
              <a:t>IPE</a:t>
            </a:r>
            <a:r>
              <a:rPr lang="zh-CN" altLang="en-US" sz="1600" dirty="0">
                <a:latin typeface="黑体" panose="02010609060101010101" pitchFamily="49" charset="-122"/>
                <a:ea typeface="黑体" panose="02010609060101010101" pitchFamily="49" charset="-122"/>
              </a:rPr>
              <a:t>可显著降低 </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，改善多种脂质，而不会显著升高</a:t>
            </a:r>
            <a:r>
              <a:rPr lang="en-US" altLang="zh-CN" sz="1600" dirty="0">
                <a:latin typeface="黑体" panose="02010609060101010101" pitchFamily="49" charset="-122"/>
                <a:ea typeface="黑体" panose="02010609060101010101" pitchFamily="49" charset="-122"/>
              </a:rPr>
              <a:t>LDL-C</a:t>
            </a:r>
            <a:r>
              <a:rPr lang="zh-CN" altLang="en-US" sz="1600"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且具有良好的安全性及耐受性。</a:t>
            </a:r>
          </a:p>
          <a:p>
            <a:pPr marL="285750" indent="-285750">
              <a:spcAft>
                <a:spcPts val="600"/>
              </a:spcAft>
              <a:buFont typeface="Arial" panose="020B0604020202020204" pitchFamily="34" charset="0"/>
              <a:buChar char="•"/>
            </a:pPr>
            <a:r>
              <a:rPr lang="en-US" altLang="zh-CN" sz="1700" b="1" dirty="0">
                <a:latin typeface="黑体" panose="02010609060101010101" pitchFamily="49" charset="-122"/>
                <a:ea typeface="黑体" panose="02010609060101010101" pitchFamily="49" charset="-122"/>
              </a:rPr>
              <a:t>IPE(4g/d)</a:t>
            </a:r>
            <a:r>
              <a:rPr lang="zh-CN" altLang="en-US" sz="1700" b="1" dirty="0">
                <a:latin typeface="黑体" panose="02010609060101010101" pitchFamily="49" charset="-122"/>
                <a:ea typeface="黑体" panose="02010609060101010101" pitchFamily="49" charset="-122"/>
              </a:rPr>
              <a:t>降低</a:t>
            </a:r>
            <a:r>
              <a:rPr lang="en-US" altLang="zh-CN" sz="1700" b="1" dirty="0">
                <a:latin typeface="黑体" panose="02010609060101010101" pitchFamily="49" charset="-122"/>
                <a:ea typeface="黑体" panose="02010609060101010101" pitchFamily="49" charset="-122"/>
              </a:rPr>
              <a:t>CVD</a:t>
            </a:r>
            <a:r>
              <a:rPr lang="zh-CN" altLang="en-US" sz="1700" b="1" dirty="0">
                <a:latin typeface="黑体" panose="02010609060101010101" pitchFamily="49" charset="-122"/>
                <a:ea typeface="黑体" panose="02010609060101010101" pitchFamily="49" charset="-122"/>
              </a:rPr>
              <a:t>风险：</a:t>
            </a:r>
            <a:endParaRPr lang="en-US" altLang="zh-CN" sz="1700" b="1" dirty="0">
              <a:latin typeface="黑体" panose="02010609060101010101" pitchFamily="49" charset="-122"/>
              <a:ea typeface="黑体" panose="02010609060101010101" pitchFamily="49" charset="-122"/>
            </a:endParaRPr>
          </a:p>
          <a:p>
            <a:pPr>
              <a:spcAft>
                <a:spcPts val="600"/>
              </a:spcAft>
            </a:pPr>
            <a:r>
              <a:rPr lang="en-US" altLang="zh-CN" sz="1600" b="1" dirty="0">
                <a:latin typeface="黑体" panose="02010609060101010101" pitchFamily="49" charset="-122"/>
                <a:ea typeface="黑体" panose="02010609060101010101" pitchFamily="49" charset="-122"/>
              </a:rPr>
              <a:t>REDUCE-IT</a:t>
            </a:r>
            <a:r>
              <a:rPr lang="zh-CN" altLang="en-US" sz="1600" b="1" dirty="0">
                <a:latin typeface="黑体" panose="02010609060101010101" pitchFamily="49" charset="-122"/>
                <a:ea typeface="黑体" panose="02010609060101010101" pitchFamily="49" charset="-122"/>
              </a:rPr>
              <a:t>研究：</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治疗随访</a:t>
            </a:r>
            <a:r>
              <a:rPr lang="en-US" altLang="zh-CN" sz="1600" dirty="0">
                <a:latin typeface="黑体" panose="02010609060101010101" pitchFamily="49" charset="-122"/>
                <a:ea typeface="黑体" panose="02010609060101010101" pitchFamily="49" charset="-122"/>
              </a:rPr>
              <a:t>4.9</a:t>
            </a:r>
            <a:r>
              <a:rPr lang="zh-CN" altLang="en-US" sz="1600" dirty="0">
                <a:latin typeface="黑体" panose="02010609060101010101" pitchFamily="49" charset="-122"/>
                <a:ea typeface="黑体" panose="02010609060101010101" pitchFamily="49" charset="-122"/>
              </a:rPr>
              <a:t>年，对照组为安慰剂</a:t>
            </a:r>
            <a:endParaRPr lang="en-US" altLang="zh-CN" sz="1600" dirty="0">
              <a:latin typeface="黑体" panose="02010609060101010101" pitchFamily="49" charset="-122"/>
              <a:ea typeface="黑体" panose="02010609060101010101" pitchFamily="49" charset="-122"/>
            </a:endParaRPr>
          </a:p>
          <a:p>
            <a:pPr>
              <a:spcAft>
                <a:spcPts val="600"/>
              </a:spcAft>
            </a:pP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治疗不良反应时间发生率≥</a:t>
            </a:r>
            <a:r>
              <a:rPr lang="en-US" altLang="zh-CN" sz="1600" dirty="0">
                <a:latin typeface="黑体" panose="02010609060101010101" pitchFamily="49" charset="-122"/>
                <a:ea typeface="黑体" panose="02010609060101010101" pitchFamily="49" charset="-122"/>
              </a:rPr>
              <a:t>3</a:t>
            </a:r>
            <a:r>
              <a:rPr lang="zh-CN" altLang="en-US" sz="1600" dirty="0">
                <a:latin typeface="黑体" panose="02010609060101010101" pitchFamily="49" charset="-122"/>
                <a:ea typeface="黑体" panose="02010609060101010101" pitchFamily="49" charset="-122"/>
              </a:rPr>
              <a:t>％，且比安慰剂的发生率高 </a:t>
            </a:r>
            <a:r>
              <a:rPr lang="en-US" altLang="zh-CN" sz="1600" dirty="0">
                <a:latin typeface="黑体" panose="02010609060101010101" pitchFamily="49" charset="-122"/>
                <a:ea typeface="黑体" panose="02010609060101010101" pitchFamily="49" charset="-122"/>
              </a:rPr>
              <a:t>1</a:t>
            </a:r>
            <a:r>
              <a:rPr lang="zh-CN" altLang="en-US" sz="1600" dirty="0">
                <a:latin typeface="黑体" panose="02010609060101010101" pitchFamily="49" charset="-122"/>
                <a:ea typeface="黑体" panose="02010609060101010101" pitchFamily="49" charset="-122"/>
              </a:rPr>
              <a:t>％以上的不良反应事件包括出血（</a:t>
            </a:r>
            <a:r>
              <a:rPr lang="en-US" altLang="zh-CN" sz="1600" dirty="0">
                <a:latin typeface="黑体" panose="02010609060101010101" pitchFamily="49" charset="-122"/>
                <a:ea typeface="黑体" panose="02010609060101010101" pitchFamily="49" charset="-122"/>
              </a:rPr>
              <a:t>11.8%</a:t>
            </a:r>
            <a:r>
              <a:rPr lang="zh-CN" altLang="en-US" sz="1600" dirty="0">
                <a:latin typeface="黑体" panose="02010609060101010101" pitchFamily="49" charset="-122"/>
                <a:ea typeface="黑体" panose="02010609060101010101" pitchFamily="49" charset="-122"/>
              </a:rPr>
              <a:t>）、外周水肿（</a:t>
            </a:r>
            <a:r>
              <a:rPr lang="en-US" altLang="zh-CN" sz="1600" dirty="0">
                <a:latin typeface="黑体" panose="02010609060101010101" pitchFamily="49" charset="-122"/>
                <a:ea typeface="黑体" panose="02010609060101010101" pitchFamily="49" charset="-122"/>
              </a:rPr>
              <a:t>7.8%</a:t>
            </a:r>
            <a:r>
              <a:rPr lang="zh-CN" altLang="en-US" sz="1600" dirty="0">
                <a:latin typeface="黑体" panose="02010609060101010101" pitchFamily="49" charset="-122"/>
                <a:ea typeface="黑体" panose="02010609060101010101" pitchFamily="49" charset="-122"/>
              </a:rPr>
              <a:t>），房颤（</a:t>
            </a:r>
            <a:r>
              <a:rPr lang="en-US" altLang="zh-CN" sz="1600" dirty="0">
                <a:latin typeface="黑体" panose="02010609060101010101" pitchFamily="49" charset="-122"/>
                <a:ea typeface="黑体" panose="02010609060101010101" pitchFamily="49" charset="-122"/>
              </a:rPr>
              <a:t>5.8%</a:t>
            </a:r>
            <a:r>
              <a:rPr lang="zh-CN" altLang="en-US" sz="1600" dirty="0">
                <a:latin typeface="黑体" panose="02010609060101010101" pitchFamily="49" charset="-122"/>
                <a:ea typeface="黑体" panose="02010609060101010101" pitchFamily="49" charset="-122"/>
              </a:rPr>
              <a:t>）、便秘（</a:t>
            </a:r>
            <a:r>
              <a:rPr lang="en-US" altLang="zh-CN" sz="1600" dirty="0">
                <a:latin typeface="黑体" panose="02010609060101010101" pitchFamily="49" charset="-122"/>
                <a:ea typeface="黑体" panose="02010609060101010101" pitchFamily="49" charset="-122"/>
              </a:rPr>
              <a:t>5.4%</a:t>
            </a:r>
            <a:r>
              <a:rPr lang="zh-CN" altLang="en-US" sz="1600" dirty="0">
                <a:latin typeface="黑体" panose="02010609060101010101" pitchFamily="49" charset="-122"/>
                <a:ea typeface="黑体" panose="02010609060101010101" pitchFamily="49" charset="-122"/>
              </a:rPr>
              <a:t>），肌肉骨骼疼痛（</a:t>
            </a:r>
            <a:r>
              <a:rPr lang="en-US" altLang="zh-CN" sz="1600" dirty="0">
                <a:latin typeface="黑体" panose="02010609060101010101" pitchFamily="49" charset="-122"/>
                <a:ea typeface="黑体" panose="02010609060101010101" pitchFamily="49" charset="-122"/>
              </a:rPr>
              <a:t>4.3%</a:t>
            </a:r>
            <a:r>
              <a:rPr lang="zh-CN" altLang="en-US" sz="1600" dirty="0">
                <a:latin typeface="黑体" panose="02010609060101010101" pitchFamily="49" charset="-122"/>
                <a:ea typeface="黑体" panose="02010609060101010101" pitchFamily="49" charset="-122"/>
              </a:rPr>
              <a:t>），痛风（</a:t>
            </a:r>
            <a:r>
              <a:rPr lang="en-US" altLang="zh-CN" sz="1600" dirty="0">
                <a:latin typeface="黑体" panose="02010609060101010101" pitchFamily="49" charset="-122"/>
                <a:ea typeface="黑体" panose="02010609060101010101" pitchFamily="49" charset="-122"/>
              </a:rPr>
              <a:t>4.3%</a:t>
            </a:r>
            <a:r>
              <a:rPr lang="zh-CN" altLang="en-US" sz="1600" dirty="0">
                <a:latin typeface="黑体" panose="02010609060101010101" pitchFamily="49" charset="-122"/>
                <a:ea typeface="黑体" panose="02010609060101010101" pitchFamily="49" charset="-122"/>
              </a:rPr>
              <a:t>）和皮疹（</a:t>
            </a:r>
            <a:r>
              <a:rPr lang="en-US" altLang="zh-CN" sz="1600" dirty="0">
                <a:latin typeface="黑体" panose="02010609060101010101" pitchFamily="49" charset="-122"/>
                <a:ea typeface="黑体" panose="02010609060101010101" pitchFamily="49" charset="-122"/>
              </a:rPr>
              <a:t>3.0%</a:t>
            </a:r>
            <a:r>
              <a:rPr lang="zh-CN" altLang="en-US" sz="1600" dirty="0">
                <a:latin typeface="黑体" panose="02010609060101010101" pitchFamily="49" charset="-122"/>
                <a:ea typeface="黑体" panose="02010609060101010101" pitchFamily="49" charset="-122"/>
              </a:rPr>
              <a:t>）。最常见的出血事件是消化道出血（</a:t>
            </a:r>
            <a:r>
              <a:rPr lang="en-US" altLang="zh-CN" sz="1600" dirty="0">
                <a:latin typeface="黑体" panose="02010609060101010101" pitchFamily="49" charset="-122"/>
                <a:ea typeface="黑体" panose="02010609060101010101" pitchFamily="49" charset="-122"/>
              </a:rPr>
              <a:t>3.1%</a:t>
            </a:r>
            <a:r>
              <a:rPr lang="zh-CN" altLang="en-US" sz="1600" dirty="0">
                <a:latin typeface="黑体" panose="02010609060101010101" pitchFamily="49" charset="-122"/>
                <a:ea typeface="黑体" panose="02010609060101010101" pitchFamily="49" charset="-122"/>
              </a:rPr>
              <a:t>）、挫伤（</a:t>
            </a:r>
            <a:r>
              <a:rPr lang="en-US" altLang="zh-CN" sz="1600" dirty="0">
                <a:latin typeface="黑体" panose="02010609060101010101" pitchFamily="49" charset="-122"/>
                <a:ea typeface="黑体" panose="02010609060101010101" pitchFamily="49" charset="-122"/>
              </a:rPr>
              <a:t>2.5%</a:t>
            </a:r>
            <a:r>
              <a:rPr lang="zh-CN" altLang="en-US" sz="1600" dirty="0">
                <a:latin typeface="黑体" panose="02010609060101010101" pitchFamily="49" charset="-122"/>
                <a:ea typeface="黑体" panose="02010609060101010101" pitchFamily="49" charset="-122"/>
              </a:rPr>
              <a:t>）、血尿（</a:t>
            </a:r>
            <a:r>
              <a:rPr lang="en-US" altLang="zh-CN" sz="1600" dirty="0">
                <a:latin typeface="黑体" panose="02010609060101010101" pitchFamily="49" charset="-122"/>
                <a:ea typeface="黑体" panose="02010609060101010101" pitchFamily="49" charset="-122"/>
              </a:rPr>
              <a:t>1.9%</a:t>
            </a:r>
            <a:r>
              <a:rPr lang="zh-CN" altLang="en-US" sz="1600" dirty="0">
                <a:latin typeface="黑体" panose="02010609060101010101" pitchFamily="49" charset="-122"/>
                <a:ea typeface="黑体" panose="02010609060101010101" pitchFamily="49" charset="-122"/>
              </a:rPr>
              <a:t>）和鼻出血（</a:t>
            </a:r>
            <a:r>
              <a:rPr lang="en-US" altLang="zh-CN" sz="1600" dirty="0">
                <a:latin typeface="黑体" panose="02010609060101010101" pitchFamily="49" charset="-122"/>
                <a:ea typeface="黑体" panose="02010609060101010101" pitchFamily="49" charset="-122"/>
              </a:rPr>
              <a:t>1.5%</a:t>
            </a:r>
            <a:r>
              <a:rPr lang="zh-CN" altLang="en-US" sz="1600" dirty="0">
                <a:latin typeface="黑体" panose="02010609060101010101" pitchFamily="49" charset="-122"/>
                <a:ea typeface="黑体" panose="02010609060101010101" pitchFamily="49" charset="-122"/>
              </a:rPr>
              <a:t>）。</a:t>
            </a:r>
            <a:endParaRPr lang="en-US" altLang="zh-CN" sz="1600" dirty="0">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E5ACB76E-E842-F45B-EA58-8DDC386ABEFB}"/>
              </a:ext>
            </a:extLst>
          </p:cNvPr>
          <p:cNvSpPr txBox="1"/>
          <p:nvPr/>
        </p:nvSpPr>
        <p:spPr>
          <a:xfrm>
            <a:off x="346323" y="1114558"/>
            <a:ext cx="6855325"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国内外多项临床研究表明高剂量</a:t>
            </a:r>
            <a:r>
              <a:rPr lang="en-US" altLang="zh-CN" b="1" dirty="0">
                <a:latin typeface="黑体" panose="02010609060101010101" pitchFamily="49" charset="-122"/>
                <a:ea typeface="黑体" panose="02010609060101010101" pitchFamily="49" charset="-122"/>
              </a:rPr>
              <a:t>IPE(4g/d)</a:t>
            </a:r>
            <a:r>
              <a:rPr lang="zh-CN" altLang="en-US" b="1" dirty="0">
                <a:latin typeface="黑体" panose="02010609060101010101" pitchFamily="49" charset="-122"/>
                <a:ea typeface="黑体" panose="02010609060101010101" pitchFamily="49" charset="-122"/>
              </a:rPr>
              <a:t>整体安全性较好</a:t>
            </a:r>
          </a:p>
        </p:txBody>
      </p:sp>
      <p:grpSp>
        <p:nvGrpSpPr>
          <p:cNvPr id="10" name="组合 9">
            <a:extLst>
              <a:ext uri="{FF2B5EF4-FFF2-40B4-BE49-F238E27FC236}">
                <a16:creationId xmlns:a16="http://schemas.microsoft.com/office/drawing/2014/main" id="{43238D17-76BC-E5A6-7486-643643262B01}"/>
              </a:ext>
            </a:extLst>
          </p:cNvPr>
          <p:cNvGrpSpPr/>
          <p:nvPr/>
        </p:nvGrpSpPr>
        <p:grpSpPr>
          <a:xfrm>
            <a:off x="7811263" y="1164442"/>
            <a:ext cx="3650893" cy="903703"/>
            <a:chOff x="7581704" y="1697602"/>
            <a:chExt cx="4015773" cy="903703"/>
          </a:xfrm>
        </p:grpSpPr>
        <p:sp>
          <p:nvSpPr>
            <p:cNvPr id="5" name="矩形: 圆角 4">
              <a:extLst>
                <a:ext uri="{FF2B5EF4-FFF2-40B4-BE49-F238E27FC236}">
                  <a16:creationId xmlns:a16="http://schemas.microsoft.com/office/drawing/2014/main" id="{3FF10FCB-EFF7-BFE6-7202-10ED7CB56DAE}"/>
                </a:ext>
              </a:extLst>
            </p:cNvPr>
            <p:cNvSpPr/>
            <p:nvPr/>
          </p:nvSpPr>
          <p:spPr>
            <a:xfrm>
              <a:off x="7581704" y="1697602"/>
              <a:ext cx="4015773" cy="903703"/>
            </a:xfrm>
            <a:prstGeom prst="roundRect">
              <a:avLst/>
            </a:prstGeom>
            <a:solidFill>
              <a:schemeClr val="accent4"/>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83F211C-E902-180A-F7C2-68B6535DCB3A}"/>
                </a:ext>
              </a:extLst>
            </p:cNvPr>
            <p:cNvSpPr txBox="1"/>
            <p:nvPr/>
          </p:nvSpPr>
          <p:spPr>
            <a:xfrm>
              <a:off x="7673044" y="2049722"/>
              <a:ext cx="3833091" cy="461665"/>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二十碳五烯酸乙酯自上市以来无安全性警告发布，</a:t>
              </a:r>
            </a:p>
            <a:p>
              <a:r>
                <a:rPr lang="zh-CN" altLang="en-US" sz="1200" dirty="0">
                  <a:latin typeface="黑体" panose="02010609060101010101" pitchFamily="49" charset="-122"/>
                  <a:ea typeface="黑体" panose="02010609060101010101" pitchFamily="49" charset="-122"/>
                </a:rPr>
                <a:t>在中国上市后无不良反应事件报。</a:t>
              </a:r>
            </a:p>
          </p:txBody>
        </p:sp>
        <p:sp>
          <p:nvSpPr>
            <p:cNvPr id="4" name="文本框 3">
              <a:extLst>
                <a:ext uri="{FF2B5EF4-FFF2-40B4-BE49-F238E27FC236}">
                  <a16:creationId xmlns:a16="http://schemas.microsoft.com/office/drawing/2014/main" id="{11003D6D-C373-3B03-9C21-F31D49759D1E}"/>
                </a:ext>
              </a:extLst>
            </p:cNvPr>
            <p:cNvSpPr txBox="1"/>
            <p:nvPr/>
          </p:nvSpPr>
          <p:spPr>
            <a:xfrm>
              <a:off x="7656396" y="1703643"/>
              <a:ext cx="2149154" cy="369332"/>
            </a:xfrm>
            <a:prstGeom prst="rect">
              <a:avLst/>
            </a:prstGeom>
            <a:noFill/>
          </p:spPr>
          <p:txBody>
            <a:bodyPr wrap="square" rtlCol="0">
              <a:spAutoFit/>
            </a:bodyPr>
            <a:lstStyle/>
            <a:p>
              <a:pPr marL="285750" indent="-285750">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不良反应监测</a:t>
              </a:r>
            </a:p>
          </p:txBody>
        </p:sp>
      </p:grpSp>
    </p:spTree>
    <p:extLst>
      <p:ext uri="{BB962C8B-B14F-4D97-AF65-F5344CB8AC3E}">
        <p14:creationId xmlns:p14="http://schemas.microsoft.com/office/powerpoint/2010/main" val="414153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4854-DA82-6C18-5FFE-5C5D09D76CA5}"/>
            </a:ext>
          </a:extLst>
        </p:cNvPr>
        <p:cNvGrpSpPr/>
        <p:nvPr/>
      </p:nvGrpSpPr>
      <p:grpSpPr>
        <a:xfrm>
          <a:off x="0" y="0"/>
          <a:ext cx="0" cy="0"/>
          <a:chOff x="0" y="0"/>
          <a:chExt cx="0" cy="0"/>
        </a:xfrm>
      </p:grpSpPr>
      <p:sp>
        <p:nvSpPr>
          <p:cNvPr id="61" name="文本框 60">
            <a:extLst>
              <a:ext uri="{FF2B5EF4-FFF2-40B4-BE49-F238E27FC236}">
                <a16:creationId xmlns:a16="http://schemas.microsoft.com/office/drawing/2014/main" id="{4F86FF7F-7207-A3E6-C8D4-0CAE58783017}"/>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sp>
        <p:nvSpPr>
          <p:cNvPr id="9" name="文本框 8">
            <a:extLst>
              <a:ext uri="{FF2B5EF4-FFF2-40B4-BE49-F238E27FC236}">
                <a16:creationId xmlns:a16="http://schemas.microsoft.com/office/drawing/2014/main" id="{AC932FDF-626F-2B65-228A-D84449A0A690}"/>
              </a:ext>
            </a:extLst>
          </p:cNvPr>
          <p:cNvSpPr txBox="1"/>
          <p:nvPr/>
        </p:nvSpPr>
        <p:spPr>
          <a:xfrm>
            <a:off x="8360229" y="1457422"/>
            <a:ext cx="2684416" cy="430887"/>
          </a:xfrm>
          <a:prstGeom prst="rect">
            <a:avLst/>
          </a:prstGeom>
          <a:noFill/>
        </p:spPr>
        <p:txBody>
          <a:bodyPr wrap="square" rtlCol="0">
            <a:spAutoFit/>
          </a:bodyPr>
          <a:lstStyle>
            <a:defPPr>
              <a:defRPr lang="zh-CN"/>
            </a:defPPr>
            <a:lvl1pPr>
              <a:defRPr sz="2200">
                <a:solidFill>
                  <a:schemeClr val="bg1"/>
                </a:solidFill>
                <a:latin typeface="黑体" panose="02010609060101010101" pitchFamily="49" charset="-122"/>
                <a:ea typeface="黑体" panose="02010609060101010101" pitchFamily="49" charset="-122"/>
              </a:defRPr>
            </a:lvl1pPr>
          </a:lstStyle>
          <a:p>
            <a:pPr algn="dist"/>
            <a:r>
              <a:rPr lang="zh-CN" altLang="en-US" dirty="0"/>
              <a:t>未满足的治疗需求</a:t>
            </a:r>
          </a:p>
        </p:txBody>
      </p:sp>
      <p:sp>
        <p:nvSpPr>
          <p:cNvPr id="15" name="文本框 14">
            <a:extLst>
              <a:ext uri="{FF2B5EF4-FFF2-40B4-BE49-F238E27FC236}">
                <a16:creationId xmlns:a16="http://schemas.microsoft.com/office/drawing/2014/main" id="{850EB101-0ED2-4B40-9FFE-60784D13CC97}"/>
              </a:ext>
            </a:extLst>
          </p:cNvPr>
          <p:cNvSpPr txBox="1"/>
          <p:nvPr/>
        </p:nvSpPr>
        <p:spPr>
          <a:xfrm>
            <a:off x="441946" y="1264362"/>
            <a:ext cx="3640198" cy="40011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国内外有效性临床研究</a:t>
            </a:r>
          </a:p>
        </p:txBody>
      </p:sp>
      <p:graphicFrame>
        <p:nvGraphicFramePr>
          <p:cNvPr id="6" name="表格 5">
            <a:extLst>
              <a:ext uri="{FF2B5EF4-FFF2-40B4-BE49-F238E27FC236}">
                <a16:creationId xmlns:a16="http://schemas.microsoft.com/office/drawing/2014/main" id="{B7A79C06-36F1-EDC9-E489-C54B293628B0}"/>
              </a:ext>
            </a:extLst>
          </p:cNvPr>
          <p:cNvGraphicFramePr>
            <a:graphicFrameLocks noGrp="1"/>
          </p:cNvGraphicFramePr>
          <p:nvPr>
            <p:extLst>
              <p:ext uri="{D42A27DB-BD31-4B8C-83A1-F6EECF244321}">
                <p14:modId xmlns:p14="http://schemas.microsoft.com/office/powerpoint/2010/main" val="2739727121"/>
              </p:ext>
            </p:extLst>
          </p:nvPr>
        </p:nvGraphicFramePr>
        <p:xfrm>
          <a:off x="397261" y="1777351"/>
          <a:ext cx="11385550" cy="3816287"/>
        </p:xfrm>
        <a:graphic>
          <a:graphicData uri="http://schemas.openxmlformats.org/drawingml/2006/table">
            <a:tbl>
              <a:tblPr firstRow="1" bandRow="1">
                <a:tableStyleId>{F2DE63D5-997A-4646-A377-4702673A728D}</a:tableStyleId>
              </a:tblPr>
              <a:tblGrid>
                <a:gridCol w="1044592">
                  <a:extLst>
                    <a:ext uri="{9D8B030D-6E8A-4147-A177-3AD203B41FA5}">
                      <a16:colId xmlns:a16="http://schemas.microsoft.com/office/drawing/2014/main" val="1087755792"/>
                    </a:ext>
                  </a:extLst>
                </a:gridCol>
                <a:gridCol w="1212124">
                  <a:extLst>
                    <a:ext uri="{9D8B030D-6E8A-4147-A177-3AD203B41FA5}">
                      <a16:colId xmlns:a16="http://schemas.microsoft.com/office/drawing/2014/main" val="3106080946"/>
                    </a:ext>
                  </a:extLst>
                </a:gridCol>
                <a:gridCol w="1153234">
                  <a:extLst>
                    <a:ext uri="{9D8B030D-6E8A-4147-A177-3AD203B41FA5}">
                      <a16:colId xmlns:a16="http://schemas.microsoft.com/office/drawing/2014/main" val="3384132"/>
                    </a:ext>
                  </a:extLst>
                </a:gridCol>
                <a:gridCol w="2886075">
                  <a:extLst>
                    <a:ext uri="{9D8B030D-6E8A-4147-A177-3AD203B41FA5}">
                      <a16:colId xmlns:a16="http://schemas.microsoft.com/office/drawing/2014/main" val="3169571957"/>
                    </a:ext>
                  </a:extLst>
                </a:gridCol>
                <a:gridCol w="866775">
                  <a:extLst>
                    <a:ext uri="{9D8B030D-6E8A-4147-A177-3AD203B41FA5}">
                      <a16:colId xmlns:a16="http://schemas.microsoft.com/office/drawing/2014/main" val="3389710392"/>
                    </a:ext>
                  </a:extLst>
                </a:gridCol>
                <a:gridCol w="1409700">
                  <a:extLst>
                    <a:ext uri="{9D8B030D-6E8A-4147-A177-3AD203B41FA5}">
                      <a16:colId xmlns:a16="http://schemas.microsoft.com/office/drawing/2014/main" val="803948928"/>
                    </a:ext>
                  </a:extLst>
                </a:gridCol>
                <a:gridCol w="2813050">
                  <a:extLst>
                    <a:ext uri="{9D8B030D-6E8A-4147-A177-3AD203B41FA5}">
                      <a16:colId xmlns:a16="http://schemas.microsoft.com/office/drawing/2014/main" val="484009804"/>
                    </a:ext>
                  </a:extLst>
                </a:gridCol>
              </a:tblGrid>
              <a:tr h="574554">
                <a:tc>
                  <a:txBody>
                    <a:bodyPr/>
                    <a:lstStyle/>
                    <a:p>
                      <a:pPr algn="ctr"/>
                      <a:r>
                        <a:rPr lang="zh-CN" altLang="en-US" sz="1600" dirty="0"/>
                        <a:t>研究</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试验组药物</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对照组药物</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研究人群</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随访期</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主要终点</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tc>
                  <a:txBody>
                    <a:bodyPr/>
                    <a:lstStyle/>
                    <a:p>
                      <a:pPr algn="ctr"/>
                      <a:r>
                        <a:rPr lang="zh-CN" altLang="en-US" sz="1600" dirty="0"/>
                        <a:t>结局</a:t>
                      </a:r>
                      <a:endParaRPr lang="zh-CN" altLang="en-US" sz="1600" dirty="0">
                        <a:latin typeface="黑体" panose="02010609060101010101" pitchFamily="49" charset="-122"/>
                        <a:ea typeface="黑体" panose="02010609060101010101" pitchFamily="49" charset="-12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1663573"/>
                  </a:ext>
                </a:extLst>
              </a:tr>
              <a:tr h="956387">
                <a:tc>
                  <a:txBody>
                    <a:bodyPr/>
                    <a:lstStyle/>
                    <a:p>
                      <a:pPr algn="ctr"/>
                      <a:r>
                        <a:rPr lang="en-US" altLang="zh-CN" sz="1600" dirty="0">
                          <a:latin typeface="黑体" panose="02010609060101010101" pitchFamily="49" charset="-122"/>
                          <a:ea typeface="黑体" panose="02010609060101010101" pitchFamily="49" charset="-122"/>
                        </a:rPr>
                        <a:t>MARINE</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IPE 4g/d</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2g/d</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dirty="0">
                          <a:latin typeface="黑体" panose="02010609060101010101" pitchFamily="49" charset="-122"/>
                          <a:ea typeface="黑体" panose="02010609060101010101" pitchFamily="49" charset="-122"/>
                        </a:rPr>
                        <a:t>安 慰 剂</a:t>
                      </a:r>
                      <a:endParaRPr lang="en-US" altLang="zh-CN" sz="1600" dirty="0">
                        <a:latin typeface="黑体" panose="02010609060101010101" pitchFamily="49" charset="-122"/>
                        <a:ea typeface="黑体" panose="02010609060101010101" pitchFamily="49" charset="-122"/>
                      </a:endParaRPr>
                    </a:p>
                    <a:p>
                      <a:pPr algn="ct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液体石蜡</a:t>
                      </a:r>
                      <a:r>
                        <a:rPr lang="en-US" altLang="zh-CN" sz="1600" dirty="0">
                          <a:latin typeface="黑体" panose="02010609060101010101" pitchFamily="49" charset="-122"/>
                          <a:ea typeface="黑体" panose="02010609060101010101" pitchFamily="49" charset="-122"/>
                        </a:rPr>
                        <a:t>)</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229 </a:t>
                      </a:r>
                      <a:r>
                        <a:rPr lang="zh-CN" altLang="en-US" sz="1600" dirty="0">
                          <a:latin typeface="黑体" panose="02010609060101010101" pitchFamily="49" charset="-122"/>
                          <a:ea typeface="黑体" panose="02010609060101010101" pitchFamily="49" charset="-122"/>
                        </a:rPr>
                        <a:t>例 空 腹 </a:t>
                      </a: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 平为</a:t>
                      </a:r>
                      <a:r>
                        <a:rPr lang="en-US" altLang="zh-CN" sz="1600" dirty="0">
                          <a:latin typeface="黑体" panose="02010609060101010101" pitchFamily="49" charset="-122"/>
                          <a:ea typeface="黑体" panose="02010609060101010101" pitchFamily="49" charset="-122"/>
                        </a:rPr>
                        <a:t>5.6</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22.6mmol/L</a:t>
                      </a:r>
                    </a:p>
                    <a:p>
                      <a:pPr algn="ctr"/>
                      <a:r>
                        <a:rPr lang="zh-CN" altLang="en-US" sz="1600" dirty="0">
                          <a:latin typeface="黑体" panose="02010609060101010101" pitchFamily="49" charset="-122"/>
                          <a:ea typeface="黑体" panose="02010609060101010101" pitchFamily="49" charset="-122"/>
                        </a:rPr>
                        <a:t>的患者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12 </a:t>
                      </a:r>
                      <a:r>
                        <a:rPr lang="zh-CN" altLang="en-US" sz="1600" dirty="0">
                          <a:latin typeface="黑体" panose="02010609060101010101" pitchFamily="49" charset="-122"/>
                          <a:ea typeface="黑体" panose="02010609060101010101" pitchFamily="49" charset="-122"/>
                        </a:rPr>
                        <a:t>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水平变化中值百分比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a:latin typeface="黑体" panose="02010609060101010101" pitchFamily="49" charset="-122"/>
                          <a:ea typeface="黑体" panose="02010609060101010101" pitchFamily="49" charset="-122"/>
                        </a:rPr>
                        <a:t>IPE 4g/d </a:t>
                      </a:r>
                      <a:r>
                        <a:rPr lang="zh-CN" altLang="en-US" sz="1600" dirty="0">
                          <a:latin typeface="黑体" panose="02010609060101010101" pitchFamily="49" charset="-122"/>
                          <a:ea typeface="黑体" panose="02010609060101010101" pitchFamily="49" charset="-122"/>
                        </a:rPr>
                        <a:t>可使 </a:t>
                      </a: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a:t>
                      </a:r>
                      <a:r>
                        <a:rPr lang="zh-CN" altLang="en-US" sz="1600" b="1" dirty="0">
                          <a:latin typeface="黑体" panose="02010609060101010101" pitchFamily="49" charset="-122"/>
                          <a:ea typeface="黑体" panose="02010609060101010101" pitchFamily="49" charset="-122"/>
                        </a:rPr>
                        <a:t>降低</a:t>
                      </a:r>
                      <a:r>
                        <a:rPr lang="en-US" altLang="zh-CN" sz="1600" b="1" dirty="0">
                          <a:latin typeface="黑体" panose="02010609060101010101" pitchFamily="49" charset="-122"/>
                          <a:ea typeface="黑体" panose="02010609060101010101" pitchFamily="49" charset="-122"/>
                        </a:rPr>
                        <a:t>33.1% </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2g/d </a:t>
                      </a:r>
                      <a:r>
                        <a:rPr lang="zh-CN" altLang="en-US" sz="1600" dirty="0">
                          <a:latin typeface="黑体" panose="02010609060101010101" pitchFamily="49" charset="-122"/>
                          <a:ea typeface="黑体" panose="02010609060101010101" pitchFamily="49" charset="-122"/>
                        </a:rPr>
                        <a:t>可降低</a:t>
                      </a:r>
                      <a:r>
                        <a:rPr lang="en-US" altLang="zh-CN" sz="1600" dirty="0">
                          <a:latin typeface="黑体" panose="02010609060101010101" pitchFamily="49" charset="-122"/>
                          <a:ea typeface="黑体" panose="02010609060101010101" pitchFamily="49" charset="-122"/>
                        </a:rPr>
                        <a:t>19.7%; </a:t>
                      </a:r>
                      <a:r>
                        <a:rPr lang="zh-CN" altLang="en-US" sz="1600" dirty="0">
                          <a:latin typeface="黑体" panose="02010609060101010101" pitchFamily="49" charset="-122"/>
                          <a:ea typeface="黑体" panose="02010609060101010101" pitchFamily="49" charset="-122"/>
                        </a:rPr>
                        <a:t>当</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水平＞</a:t>
                      </a:r>
                      <a:r>
                        <a:rPr lang="en-US" altLang="zh-CN" sz="1600" dirty="0">
                          <a:latin typeface="黑体" panose="02010609060101010101" pitchFamily="49" charset="-122"/>
                          <a:ea typeface="黑体" panose="02010609060101010101" pitchFamily="49" charset="-122"/>
                        </a:rPr>
                        <a:t>8.5mmol/L </a:t>
                      </a:r>
                      <a:r>
                        <a:rPr lang="zh-CN" altLang="en-US" sz="1600" dirty="0">
                          <a:latin typeface="黑体" panose="02010609060101010101" pitchFamily="49" charset="-122"/>
                          <a:ea typeface="黑体" panose="02010609060101010101" pitchFamily="49" charset="-122"/>
                        </a:rPr>
                        <a:t>时，</a:t>
                      </a:r>
                      <a:r>
                        <a:rPr lang="en-US" altLang="zh-CN" sz="1600" dirty="0">
                          <a:latin typeface="黑体" panose="02010609060101010101" pitchFamily="49" charset="-122"/>
                          <a:ea typeface="黑体" panose="02010609060101010101" pitchFamily="49" charset="-122"/>
                        </a:rPr>
                        <a:t>IPE 4g/d </a:t>
                      </a:r>
                      <a:r>
                        <a:rPr lang="zh-CN" altLang="en-US" sz="1600" dirty="0">
                          <a:latin typeface="黑体" panose="02010609060101010101" pitchFamily="49" charset="-122"/>
                          <a:ea typeface="黑体" panose="02010609060101010101" pitchFamily="49" charset="-122"/>
                        </a:rPr>
                        <a:t>可使 </a:t>
                      </a: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水平降低 </a:t>
                      </a:r>
                      <a:r>
                        <a:rPr lang="en-US" altLang="zh-CN" sz="1600" b="1" dirty="0">
                          <a:latin typeface="黑体" panose="02010609060101010101" pitchFamily="49" charset="-122"/>
                          <a:ea typeface="黑体" panose="02010609060101010101" pitchFamily="49" charset="-122"/>
                        </a:rPr>
                        <a:t>45.5%</a:t>
                      </a:r>
                      <a:r>
                        <a:rPr lang="en-US" altLang="zh-CN" sz="16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2g/d </a:t>
                      </a:r>
                      <a:r>
                        <a:rPr lang="zh-CN" altLang="en-US" sz="1600" dirty="0">
                          <a:latin typeface="黑体" panose="02010609060101010101" pitchFamily="49" charset="-122"/>
                          <a:ea typeface="黑体" panose="02010609060101010101" pitchFamily="49" charset="-122"/>
                        </a:rPr>
                        <a:t>可降低</a:t>
                      </a:r>
                      <a:r>
                        <a:rPr lang="en-US" altLang="zh-CN" sz="1600" dirty="0">
                          <a:latin typeface="黑体" panose="02010609060101010101" pitchFamily="49" charset="-122"/>
                          <a:ea typeface="黑体" panose="02010609060101010101" pitchFamily="49" charset="-122"/>
                        </a:rPr>
                        <a:t>32.9%</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014640"/>
                  </a:ext>
                </a:extLst>
              </a:tr>
              <a:tr h="956387">
                <a:tc>
                  <a:txBody>
                    <a:bodyPr/>
                    <a:lstStyle/>
                    <a:p>
                      <a:pPr algn="ctr"/>
                      <a:r>
                        <a:rPr lang="en-US" altLang="zh-CN" sz="1600" kern="1200" dirty="0">
                          <a:solidFill>
                            <a:schemeClr val="dk1"/>
                          </a:solidFill>
                          <a:effectLst/>
                          <a:latin typeface="黑体" panose="02010609060101010101" pitchFamily="49" charset="-122"/>
                          <a:ea typeface="黑体" panose="02010609060101010101" pitchFamily="49" charset="-122"/>
                        </a:rPr>
                        <a:t>ANCHOR</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IPE 4g/d</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2g/d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dirty="0">
                          <a:latin typeface="黑体" panose="02010609060101010101" pitchFamily="49" charset="-122"/>
                          <a:ea typeface="黑体" panose="02010609060101010101" pitchFamily="49" charset="-122"/>
                        </a:rPr>
                        <a:t>安 慰 剂</a:t>
                      </a:r>
                    </a:p>
                    <a:p>
                      <a:pPr algn="ct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液体石蜡</a:t>
                      </a:r>
                      <a:r>
                        <a:rPr lang="en-US" altLang="zh-CN" sz="1600" dirty="0">
                          <a:latin typeface="黑体" panose="02010609060101010101" pitchFamily="49" charset="-122"/>
                          <a:ea typeface="黑体" panose="02010609060101010101" pitchFamily="49" charset="-122"/>
                        </a:rPr>
                        <a:t>)</a:t>
                      </a:r>
                    </a:p>
                    <a:p>
                      <a:pPr algn="ct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kern="1200" dirty="0">
                          <a:solidFill>
                            <a:schemeClr val="dk1"/>
                          </a:solidFill>
                          <a:effectLst/>
                          <a:latin typeface="黑体" panose="02010609060101010101" pitchFamily="49" charset="-122"/>
                          <a:ea typeface="黑体" panose="02010609060101010101" pitchFamily="49" charset="-122"/>
                        </a:rPr>
                        <a:t>702 </a:t>
                      </a:r>
                      <a:r>
                        <a:rPr lang="zh-CN" altLang="en-US" sz="1600" kern="1200" dirty="0">
                          <a:solidFill>
                            <a:schemeClr val="dk1"/>
                          </a:solidFill>
                          <a:effectLst/>
                          <a:latin typeface="黑体" panose="02010609060101010101" pitchFamily="49" charset="-122"/>
                          <a:ea typeface="黑体" panose="02010609060101010101" pitchFamily="49" charset="-122"/>
                        </a:rPr>
                        <a:t>例接受他汀类药物治疗后</a:t>
                      </a:r>
                      <a:r>
                        <a:rPr lang="en-US" altLang="zh-CN" sz="1600" kern="1200" dirty="0">
                          <a:solidFill>
                            <a:schemeClr val="dk1"/>
                          </a:solidFill>
                          <a:effectLst/>
                          <a:latin typeface="黑体" panose="02010609060101010101" pitchFamily="49" charset="-122"/>
                          <a:ea typeface="黑体" panose="02010609060101010101" pitchFamily="49" charset="-122"/>
                        </a:rPr>
                        <a:t>TG</a:t>
                      </a:r>
                      <a:r>
                        <a:rPr lang="zh-CN" altLang="en-US" sz="1600" kern="1200" dirty="0">
                          <a:solidFill>
                            <a:schemeClr val="dk1"/>
                          </a:solidFill>
                          <a:effectLst/>
                          <a:latin typeface="黑体" panose="02010609060101010101" pitchFamily="49" charset="-122"/>
                          <a:ea typeface="黑体" panose="02010609060101010101" pitchFamily="49" charset="-122"/>
                        </a:rPr>
                        <a:t>水平为 </a:t>
                      </a:r>
                      <a:r>
                        <a:rPr lang="en-US" altLang="zh-CN" sz="1600" kern="1200" dirty="0">
                          <a:solidFill>
                            <a:schemeClr val="dk1"/>
                          </a:solidFill>
                          <a:effectLst/>
                          <a:latin typeface="黑体" panose="02010609060101010101" pitchFamily="49" charset="-122"/>
                          <a:ea typeface="黑体" panose="02010609060101010101" pitchFamily="49" charset="-122"/>
                        </a:rPr>
                        <a:t>2.3</a:t>
                      </a:r>
                      <a:r>
                        <a:rPr lang="zh-CN" altLang="en-US" sz="1600" kern="1200" dirty="0">
                          <a:solidFill>
                            <a:schemeClr val="dk1"/>
                          </a:solidFill>
                          <a:effectLst/>
                          <a:latin typeface="黑体" panose="02010609060101010101" pitchFamily="49" charset="-122"/>
                          <a:ea typeface="黑体" panose="02010609060101010101" pitchFamily="49" charset="-122"/>
                        </a:rPr>
                        <a:t>～</a:t>
                      </a:r>
                      <a:r>
                        <a:rPr lang="en-US" altLang="zh-CN" sz="1600" kern="1200" dirty="0">
                          <a:solidFill>
                            <a:schemeClr val="dk1"/>
                          </a:solidFill>
                          <a:effectLst/>
                          <a:latin typeface="黑体" panose="02010609060101010101" pitchFamily="49" charset="-122"/>
                          <a:ea typeface="黑体" panose="02010609060101010101" pitchFamily="49" charset="-122"/>
                        </a:rPr>
                        <a:t>5.6mmol/L</a:t>
                      </a:r>
                      <a:r>
                        <a:rPr lang="zh-CN" altLang="en-US" sz="1600" kern="1200" dirty="0">
                          <a:solidFill>
                            <a:schemeClr val="dk1"/>
                          </a:solidFill>
                          <a:effectLst/>
                          <a:latin typeface="黑体" panose="02010609060101010101" pitchFamily="49" charset="-122"/>
                          <a:ea typeface="黑体" panose="02010609060101010101" pitchFamily="49" charset="-122"/>
                        </a:rPr>
                        <a:t>的患者</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12 </a:t>
                      </a:r>
                      <a:r>
                        <a:rPr lang="zh-CN" altLang="en-US" sz="1600" dirty="0">
                          <a:latin typeface="黑体" panose="02010609060101010101" pitchFamily="49" charset="-122"/>
                          <a:ea typeface="黑体" panose="02010609060101010101" pitchFamily="49" charset="-122"/>
                        </a:rPr>
                        <a:t>周</a:t>
                      </a:r>
                    </a:p>
                    <a:p>
                      <a:pPr algn="ct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水平变化</a:t>
                      </a:r>
                    </a:p>
                    <a:p>
                      <a:pPr algn="ctr"/>
                      <a:r>
                        <a:rPr lang="zh-CN" altLang="en-US" sz="1600" dirty="0">
                          <a:latin typeface="黑体" panose="02010609060101010101" pitchFamily="49" charset="-122"/>
                          <a:ea typeface="黑体" panose="02010609060101010101" pitchFamily="49" charset="-122"/>
                        </a:rPr>
                        <a:t>中值百分比</a:t>
                      </a:r>
                    </a:p>
                    <a:p>
                      <a:pPr algn="ct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a:latin typeface="黑体" panose="02010609060101010101" pitchFamily="49" charset="-122"/>
                          <a:ea typeface="黑体" panose="02010609060101010101" pitchFamily="49" charset="-122"/>
                        </a:rPr>
                        <a:t>IPE 4g/d </a:t>
                      </a:r>
                      <a:r>
                        <a:rPr lang="zh-CN" altLang="en-US" sz="1600" dirty="0">
                          <a:latin typeface="黑体" panose="02010609060101010101" pitchFamily="49" charset="-122"/>
                          <a:ea typeface="黑体" panose="02010609060101010101" pitchFamily="49" charset="-122"/>
                        </a:rPr>
                        <a:t>可使 </a:t>
                      </a: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a:t>
                      </a:r>
                      <a:r>
                        <a:rPr lang="zh-CN" altLang="en-US" sz="1600" b="1" dirty="0">
                          <a:latin typeface="黑体" panose="02010609060101010101" pitchFamily="49" charset="-122"/>
                          <a:ea typeface="黑体" panose="02010609060101010101" pitchFamily="49" charset="-122"/>
                        </a:rPr>
                        <a:t>降低</a:t>
                      </a:r>
                      <a:r>
                        <a:rPr lang="en-US" altLang="zh-CN" sz="1600" b="1" dirty="0">
                          <a:latin typeface="黑体" panose="02010609060101010101" pitchFamily="49" charset="-122"/>
                          <a:ea typeface="黑体" panose="02010609060101010101" pitchFamily="49" charset="-122"/>
                        </a:rPr>
                        <a:t>21.5%</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2g/d </a:t>
                      </a:r>
                      <a:r>
                        <a:rPr lang="zh-CN" altLang="en-US" sz="1600" dirty="0">
                          <a:latin typeface="黑体" panose="02010609060101010101" pitchFamily="49" charset="-122"/>
                          <a:ea typeface="黑体" panose="02010609060101010101" pitchFamily="49" charset="-122"/>
                        </a:rPr>
                        <a:t>可降低</a:t>
                      </a:r>
                      <a:r>
                        <a:rPr lang="en-US" altLang="zh-CN" sz="1600" dirty="0">
                          <a:latin typeface="黑体" panose="02010609060101010101" pitchFamily="49" charset="-122"/>
                          <a:ea typeface="黑体" panose="02010609060101010101" pitchFamily="49" charset="-122"/>
                        </a:rPr>
                        <a:t>10.1%</a:t>
                      </a: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300962"/>
                  </a:ext>
                </a:extLst>
              </a:tr>
              <a:tr h="970140">
                <a:tc>
                  <a:txBody>
                    <a:bodyPr/>
                    <a:lstStyle/>
                    <a:p>
                      <a:pPr algn="ctr"/>
                      <a:r>
                        <a:rPr lang="zh-CN" altLang="en-US" sz="1600" dirty="0">
                          <a:latin typeface="黑体" panose="02010609060101010101" pitchFamily="49" charset="-122"/>
                          <a:ea typeface="黑体" panose="02010609060101010101" pitchFamily="49" charset="-122"/>
                        </a:rPr>
                        <a:t>中国</a:t>
                      </a:r>
                      <a:r>
                        <a:rPr lang="en-US" altLang="zh-CN" sz="1600" dirty="0">
                          <a:latin typeface="黑体" panose="02010609060101010101" pitchFamily="49" charset="-122"/>
                          <a:ea typeface="黑体" panose="02010609060101010101" pitchFamily="49" charset="-122"/>
                        </a:rPr>
                        <a:t>Ⅲ</a:t>
                      </a:r>
                      <a:r>
                        <a:rPr lang="zh-CN" altLang="en-US" sz="1600" dirty="0">
                          <a:latin typeface="黑体" panose="02010609060101010101" pitchFamily="49" charset="-122"/>
                          <a:ea typeface="黑体" panose="02010609060101010101" pitchFamily="49" charset="-122"/>
                        </a:rPr>
                        <a:t>期临床研究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黑体" panose="02010609060101010101" pitchFamily="49" charset="-122"/>
                          <a:ea typeface="黑体" panose="02010609060101010101" pitchFamily="49" charset="-122"/>
                        </a:rPr>
                        <a:t>IPE 4g/d</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2g/d</a:t>
                      </a:r>
                    </a:p>
                    <a:p>
                      <a:pPr algn="ctr"/>
                      <a:endParaRPr lang="en-US" altLang="zh-CN"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600" dirty="0">
                          <a:latin typeface="黑体" panose="02010609060101010101" pitchFamily="49" charset="-122"/>
                          <a:ea typeface="黑体" panose="02010609060101010101" pitchFamily="49" charset="-122"/>
                        </a:rPr>
                        <a:t>安 慰 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altLang="zh-CN" sz="1600" kern="1200" dirty="0">
                          <a:solidFill>
                            <a:schemeClr val="dk1"/>
                          </a:solidFill>
                          <a:effectLst/>
                          <a:latin typeface="黑体" panose="02010609060101010101" pitchFamily="49" charset="-122"/>
                          <a:ea typeface="黑体" panose="02010609060101010101" pitchFamily="49" charset="-122"/>
                          <a:cs typeface="+mn-cs"/>
                        </a:rPr>
                        <a:t>326</a:t>
                      </a:r>
                      <a:r>
                        <a:rPr lang="zh-CN" altLang="en-US" sz="1600" kern="1200" dirty="0">
                          <a:solidFill>
                            <a:schemeClr val="dk1"/>
                          </a:solidFill>
                          <a:effectLst/>
                          <a:latin typeface="黑体" panose="02010609060101010101" pitchFamily="49" charset="-122"/>
                          <a:ea typeface="黑体" panose="02010609060101010101" pitchFamily="49" charset="-122"/>
                          <a:cs typeface="+mn-cs"/>
                        </a:rPr>
                        <a:t>例空腹</a:t>
                      </a:r>
                      <a:r>
                        <a:rPr lang="en-US" altLang="zh-CN" sz="1600" kern="1200" dirty="0">
                          <a:solidFill>
                            <a:schemeClr val="dk1"/>
                          </a:solidFill>
                          <a:effectLst/>
                          <a:latin typeface="黑体" panose="02010609060101010101" pitchFamily="49" charset="-122"/>
                          <a:ea typeface="黑体" panose="02010609060101010101" pitchFamily="49" charset="-122"/>
                          <a:cs typeface="+mn-cs"/>
                        </a:rPr>
                        <a:t>TG</a:t>
                      </a:r>
                      <a:r>
                        <a:rPr lang="zh-CN" altLang="en-US" sz="1600" kern="1200" dirty="0">
                          <a:solidFill>
                            <a:schemeClr val="dk1"/>
                          </a:solidFill>
                          <a:effectLst/>
                          <a:latin typeface="黑体" panose="02010609060101010101" pitchFamily="49" charset="-122"/>
                          <a:ea typeface="黑体" panose="02010609060101010101" pitchFamily="49" charset="-122"/>
                          <a:cs typeface="+mn-cs"/>
                        </a:rPr>
                        <a:t>水平≥</a:t>
                      </a:r>
                      <a:r>
                        <a:rPr lang="en-US" altLang="zh-CN" sz="1600" kern="1200" dirty="0">
                          <a:solidFill>
                            <a:schemeClr val="dk1"/>
                          </a:solidFill>
                          <a:effectLst/>
                          <a:latin typeface="黑体" panose="02010609060101010101" pitchFamily="49" charset="-122"/>
                          <a:ea typeface="黑体" panose="02010609060101010101" pitchFamily="49" charset="-122"/>
                          <a:cs typeface="+mn-cs"/>
                        </a:rPr>
                        <a:t>500 mg/dL</a:t>
                      </a:r>
                      <a:r>
                        <a:rPr lang="zh-CN" altLang="en-US" sz="1600" kern="1200" dirty="0">
                          <a:solidFill>
                            <a:schemeClr val="dk1"/>
                          </a:solidFill>
                          <a:effectLst/>
                          <a:latin typeface="黑体" panose="02010609060101010101" pitchFamily="49" charset="-122"/>
                          <a:ea typeface="黑体" panose="02010609060101010101" pitchFamily="49" charset="-122"/>
                          <a:cs typeface="+mn-cs"/>
                        </a:rPr>
                        <a:t>且≤</a:t>
                      </a:r>
                      <a:r>
                        <a:rPr lang="en-US" altLang="zh-CN" sz="1600" kern="1200" dirty="0">
                          <a:solidFill>
                            <a:schemeClr val="dk1"/>
                          </a:solidFill>
                          <a:effectLst/>
                          <a:latin typeface="黑体" panose="02010609060101010101" pitchFamily="49" charset="-122"/>
                          <a:ea typeface="黑体" panose="02010609060101010101" pitchFamily="49" charset="-122"/>
                          <a:cs typeface="+mn-cs"/>
                        </a:rPr>
                        <a:t>2000 mg/dL</a:t>
                      </a:r>
                      <a:r>
                        <a:rPr lang="zh-CN" altLang="en-US" sz="1600" kern="1200" dirty="0">
                          <a:solidFill>
                            <a:schemeClr val="dk1"/>
                          </a:solidFill>
                          <a:effectLst/>
                          <a:latin typeface="黑体" panose="02010609060101010101" pitchFamily="49" charset="-122"/>
                          <a:ea typeface="黑体" panose="02010609060101010101" pitchFamily="49" charset="-122"/>
                          <a:cs typeface="+mn-cs"/>
                        </a:rPr>
                        <a:t>的患者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12</a:t>
                      </a:r>
                      <a:r>
                        <a:rPr lang="zh-CN" altLang="en-US" sz="1600" dirty="0">
                          <a:latin typeface="黑体" panose="02010609060101010101" pitchFamily="49" charset="-122"/>
                          <a:ea typeface="黑体" panose="02010609060101010101" pitchFamily="49" charset="-122"/>
                        </a:rPr>
                        <a:t>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水平变化中值百分比</a:t>
                      </a:r>
                    </a:p>
                    <a:p>
                      <a:pPr algn="ctr"/>
                      <a:endParaRPr lang="zh-CN" altLang="en-US" sz="1600" dirty="0">
                        <a:latin typeface="黑体" panose="02010609060101010101" pitchFamily="49" charset="-122"/>
                        <a:ea typeface="黑体"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1600" dirty="0">
                          <a:latin typeface="黑体" panose="02010609060101010101" pitchFamily="49" charset="-122"/>
                          <a:ea typeface="黑体" panose="02010609060101010101" pitchFamily="49" charset="-122"/>
                        </a:rPr>
                        <a:t>IPE 4g/</a:t>
                      </a:r>
                      <a:r>
                        <a:rPr lang="zh-CN" altLang="en-US" sz="1600" dirty="0">
                          <a:latin typeface="黑体" panose="02010609060101010101" pitchFamily="49" charset="-122"/>
                          <a:ea typeface="黑体" panose="02010609060101010101" pitchFamily="49" charset="-122"/>
                        </a:rPr>
                        <a:t>天能降低中位</a:t>
                      </a:r>
                      <a:r>
                        <a:rPr lang="en-US" altLang="zh-CN" sz="1600" dirty="0">
                          <a:latin typeface="黑体" panose="02010609060101010101" pitchFamily="49" charset="-122"/>
                          <a:ea typeface="黑体" panose="02010609060101010101" pitchFamily="49" charset="-122"/>
                        </a:rPr>
                        <a:t>TG 28.35%</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IPE </a:t>
                      </a:r>
                      <a:r>
                        <a:rPr lang="zh-CN" altLang="en-US" sz="1600" dirty="0">
                          <a:latin typeface="黑体" panose="02010609060101010101" pitchFamily="49" charset="-122"/>
                          <a:ea typeface="黑体" panose="02010609060101010101" pitchFamily="49" charset="-122"/>
                        </a:rPr>
                        <a:t>降低 </a:t>
                      </a: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水平的同时，不升高 </a:t>
                      </a:r>
                      <a:r>
                        <a:rPr lang="en-US" altLang="zh-CN" sz="1600" dirty="0">
                          <a:latin typeface="黑体" panose="02010609060101010101" pitchFamily="49" charset="-122"/>
                          <a:ea typeface="黑体" panose="02010609060101010101" pitchFamily="49" charset="-122"/>
                        </a:rPr>
                        <a:t>LDL-C </a:t>
                      </a:r>
                      <a:r>
                        <a:rPr lang="zh-CN" altLang="en-US" sz="1600" dirty="0">
                          <a:latin typeface="黑体" panose="02010609060101010101" pitchFamily="49" charset="-122"/>
                          <a:ea typeface="黑体" panose="02010609060101010101" pitchFamily="49" charset="-122"/>
                        </a:rPr>
                        <a:t>水平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20012"/>
                  </a:ext>
                </a:extLst>
              </a:tr>
            </a:tbl>
          </a:graphicData>
        </a:graphic>
      </p:graphicFrame>
      <p:grpSp>
        <p:nvGrpSpPr>
          <p:cNvPr id="18" name="组合 17">
            <a:extLst>
              <a:ext uri="{FF2B5EF4-FFF2-40B4-BE49-F238E27FC236}">
                <a16:creationId xmlns:a16="http://schemas.microsoft.com/office/drawing/2014/main" id="{4CA4419D-9757-38A1-845E-F50BD5BA2794}"/>
              </a:ext>
            </a:extLst>
          </p:cNvPr>
          <p:cNvGrpSpPr/>
          <p:nvPr/>
        </p:nvGrpSpPr>
        <p:grpSpPr>
          <a:xfrm>
            <a:off x="441945" y="434740"/>
            <a:ext cx="11234118" cy="616584"/>
            <a:chOff x="441945" y="533262"/>
            <a:chExt cx="11234118" cy="518062"/>
          </a:xfrm>
        </p:grpSpPr>
        <p:sp>
          <p:nvSpPr>
            <p:cNvPr id="19" name="矩形 18">
              <a:extLst>
                <a:ext uri="{FF2B5EF4-FFF2-40B4-BE49-F238E27FC236}">
                  <a16:creationId xmlns:a16="http://schemas.microsoft.com/office/drawing/2014/main" id="{2E6082F9-EE97-7CA8-6C05-AF958013A2A4}"/>
                </a:ext>
              </a:extLst>
            </p:cNvPr>
            <p:cNvSpPr/>
            <p:nvPr/>
          </p:nvSpPr>
          <p:spPr>
            <a:xfrm>
              <a:off x="515938" y="549275"/>
              <a:ext cx="123666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20" name="直接连接符 19">
              <a:extLst>
                <a:ext uri="{FF2B5EF4-FFF2-40B4-BE49-F238E27FC236}">
                  <a16:creationId xmlns:a16="http://schemas.microsoft.com/office/drawing/2014/main" id="{154A72EA-62CD-1F41-F690-1750B2E5EEDF}"/>
                </a:ext>
              </a:extLst>
            </p:cNvPr>
            <p:cNvCxnSpPr/>
            <p:nvPr/>
          </p:nvCxnSpPr>
          <p:spPr>
            <a:xfrm>
              <a:off x="515938" y="1051324"/>
              <a:ext cx="11160125"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21" name="文本框 20">
              <a:extLst>
                <a:ext uri="{FF2B5EF4-FFF2-40B4-BE49-F238E27FC236}">
                  <a16:creationId xmlns:a16="http://schemas.microsoft.com/office/drawing/2014/main" id="{6DAAE3E3-B068-9A61-5680-3E02C079C121}"/>
                </a:ext>
              </a:extLst>
            </p:cNvPr>
            <p:cNvSpPr txBox="1"/>
            <p:nvPr/>
          </p:nvSpPr>
          <p:spPr>
            <a:xfrm>
              <a:off x="441945" y="551990"/>
              <a:ext cx="1310655"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有效性</a:t>
              </a:r>
              <a:r>
                <a:rPr lang="en-US" altLang="zh-CN"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1</a:t>
              </a:r>
              <a:endPar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endParaRPr>
            </a:p>
          </p:txBody>
        </p:sp>
        <p:sp>
          <p:nvSpPr>
            <p:cNvPr id="22" name="矩形 21">
              <a:extLst>
                <a:ext uri="{FF2B5EF4-FFF2-40B4-BE49-F238E27FC236}">
                  <a16:creationId xmlns:a16="http://schemas.microsoft.com/office/drawing/2014/main" id="{913EB608-93C2-D707-5D12-7EA59CDA5042}"/>
                </a:ext>
              </a:extLst>
            </p:cNvPr>
            <p:cNvSpPr/>
            <p:nvPr/>
          </p:nvSpPr>
          <p:spPr>
            <a:xfrm>
              <a:off x="1931424" y="533262"/>
              <a:ext cx="9698819"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23" name="文本框 22">
              <a:extLst>
                <a:ext uri="{FF2B5EF4-FFF2-40B4-BE49-F238E27FC236}">
                  <a16:creationId xmlns:a16="http://schemas.microsoft.com/office/drawing/2014/main" id="{18557443-F39F-CD44-ADDA-7CF5FCC7D3D2}"/>
                </a:ext>
              </a:extLst>
            </p:cNvPr>
            <p:cNvSpPr txBox="1"/>
            <p:nvPr/>
          </p:nvSpPr>
          <p:spPr>
            <a:xfrm>
              <a:off x="1931424" y="561112"/>
              <a:ext cx="6622133" cy="387897"/>
            </a:xfrm>
            <a:prstGeom prst="rect">
              <a:avLst/>
            </a:prstGeom>
            <a:noFill/>
          </p:spPr>
          <p:txBody>
            <a:bodyPr wrap="square" rtlCol="0">
              <a:spAutoFit/>
            </a:bodyPr>
            <a:lstStyle/>
            <a:p>
              <a:pPr algn="dist"/>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高剂量</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IPE(4g/d)</a:t>
              </a:r>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显著降低</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VHTG</a:t>
              </a:r>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患者</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TG</a:t>
              </a:r>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水平</a:t>
              </a:r>
            </a:p>
          </p:txBody>
        </p:sp>
      </p:grpSp>
      <p:grpSp>
        <p:nvGrpSpPr>
          <p:cNvPr id="48" name="组合 47">
            <a:extLst>
              <a:ext uri="{FF2B5EF4-FFF2-40B4-BE49-F238E27FC236}">
                <a16:creationId xmlns:a16="http://schemas.microsoft.com/office/drawing/2014/main" id="{687CB540-6E19-A350-4DA5-FDA03378E1A9}"/>
              </a:ext>
            </a:extLst>
          </p:cNvPr>
          <p:cNvGrpSpPr/>
          <p:nvPr/>
        </p:nvGrpSpPr>
        <p:grpSpPr>
          <a:xfrm>
            <a:off x="343410" y="5911781"/>
            <a:ext cx="11439401" cy="847258"/>
            <a:chOff x="441945" y="5795511"/>
            <a:chExt cx="11114305" cy="847258"/>
          </a:xfrm>
        </p:grpSpPr>
        <p:sp>
          <p:nvSpPr>
            <p:cNvPr id="24" name="文本框 23">
              <a:extLst>
                <a:ext uri="{FF2B5EF4-FFF2-40B4-BE49-F238E27FC236}">
                  <a16:creationId xmlns:a16="http://schemas.microsoft.com/office/drawing/2014/main" id="{320AA2AC-C1A0-6602-8A3D-BABA88A594C8}"/>
                </a:ext>
              </a:extLst>
            </p:cNvPr>
            <p:cNvSpPr txBox="1"/>
            <p:nvPr/>
          </p:nvSpPr>
          <p:spPr>
            <a:xfrm>
              <a:off x="505662" y="5801561"/>
              <a:ext cx="10990799" cy="808876"/>
            </a:xfrm>
            <a:prstGeom prst="rect">
              <a:avLst/>
            </a:prstGeom>
            <a:noFill/>
          </p:spPr>
          <p:txBody>
            <a:bodyPr wrap="square" rtlCol="0">
              <a:spAutoFit/>
            </a:bodyPr>
            <a:lstStyle/>
            <a:p>
              <a:pPr>
                <a:lnSpc>
                  <a:spcPts val="3000"/>
                </a:lnSpc>
              </a:pPr>
              <a:r>
                <a:rPr lang="zh-CN" altLang="en-US" sz="2000" dirty="0">
                  <a:latin typeface="黑体" panose="02010609060101010101" pitchFamily="49" charset="-122"/>
                  <a:ea typeface="黑体" panose="02010609060101010101" pitchFamily="49" charset="-122"/>
                </a:rPr>
                <a:t>国内外多项临床研究共同证明：高剂量</a:t>
              </a:r>
              <a:r>
                <a:rPr lang="en-US" altLang="zh-CN" sz="2000" dirty="0">
                  <a:latin typeface="黑体" panose="02010609060101010101" pitchFamily="49" charset="-122"/>
                  <a:ea typeface="黑体" panose="02010609060101010101" pitchFamily="49" charset="-122"/>
                </a:rPr>
                <a:t>IPE(4g/d)</a:t>
              </a:r>
              <a:r>
                <a:rPr lang="zh-CN" altLang="en-US" sz="2000" dirty="0">
                  <a:latin typeface="黑体" panose="02010609060101010101" pitchFamily="49" charset="-122"/>
                  <a:ea typeface="黑体" panose="02010609060101010101" pitchFamily="49" charset="-122"/>
                </a:rPr>
                <a:t>可明显降低</a:t>
              </a:r>
              <a:r>
                <a:rPr lang="en-US" altLang="zh-CN" sz="2000" dirty="0">
                  <a:latin typeface="黑体" panose="02010609060101010101" pitchFamily="49" charset="-122"/>
                  <a:ea typeface="黑体" panose="02010609060101010101" pitchFamily="49" charset="-122"/>
                </a:rPr>
                <a:t>VHTG</a:t>
              </a:r>
              <a:r>
                <a:rPr lang="zh-CN" altLang="en-US" sz="2000" dirty="0">
                  <a:latin typeface="黑体" panose="02010609060101010101" pitchFamily="49" charset="-122"/>
                  <a:ea typeface="黑体" panose="02010609060101010101" pitchFamily="49" charset="-122"/>
                </a:rPr>
                <a:t>患者及</a:t>
              </a:r>
              <a:r>
                <a:rPr lang="en-US" altLang="zh-CN" sz="2000" dirty="0">
                  <a:latin typeface="黑体" panose="02010609060101010101" pitchFamily="49" charset="-122"/>
                  <a:ea typeface="黑体" panose="02010609060101010101" pitchFamily="49" charset="-122"/>
                </a:rPr>
                <a:t>TG</a:t>
              </a:r>
              <a:r>
                <a:rPr lang="zh-CN" altLang="en-US" sz="2000" dirty="0">
                  <a:latin typeface="黑体" panose="02010609060101010101" pitchFamily="49" charset="-122"/>
                  <a:ea typeface="黑体" panose="02010609060101010101" pitchFamily="49" charset="-122"/>
                </a:rPr>
                <a:t>患者的</a:t>
              </a:r>
              <a:r>
                <a:rPr lang="en-US" altLang="zh-CN" sz="2000" dirty="0">
                  <a:latin typeface="黑体" panose="02010609060101010101" pitchFamily="49" charset="-122"/>
                  <a:ea typeface="黑体" panose="02010609060101010101" pitchFamily="49" charset="-122"/>
                </a:rPr>
                <a:t>TG</a:t>
              </a:r>
              <a:r>
                <a:rPr lang="zh-CN" altLang="en-US" sz="2000" dirty="0">
                  <a:latin typeface="黑体" panose="02010609060101010101" pitchFamily="49" charset="-122"/>
                  <a:ea typeface="黑体" panose="02010609060101010101" pitchFamily="49" charset="-122"/>
                </a:rPr>
                <a:t>水平</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并改善非</a:t>
              </a:r>
              <a:r>
                <a:rPr lang="en-US" altLang="zh-CN" sz="2000" dirty="0">
                  <a:latin typeface="黑体" panose="02010609060101010101" pitchFamily="49" charset="-122"/>
                  <a:ea typeface="黑体" panose="02010609060101010101" pitchFamily="49" charset="-122"/>
                </a:rPr>
                <a:t>HDL-C</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LDL-C</a:t>
              </a:r>
              <a:r>
                <a:rPr lang="zh-CN" altLang="en-US" sz="2000" dirty="0">
                  <a:latin typeface="黑体" panose="02010609060101010101" pitchFamily="49" charset="-122"/>
                  <a:ea typeface="黑体" panose="02010609060101010101" pitchFamily="49" charset="-122"/>
                </a:rPr>
                <a:t>等其他脂质目标</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且在中国人群中安全性系数良好。</a:t>
              </a:r>
            </a:p>
          </p:txBody>
        </p:sp>
        <p:grpSp>
          <p:nvGrpSpPr>
            <p:cNvPr id="26" name="组合 25">
              <a:extLst>
                <a:ext uri="{FF2B5EF4-FFF2-40B4-BE49-F238E27FC236}">
                  <a16:creationId xmlns:a16="http://schemas.microsoft.com/office/drawing/2014/main" id="{EFD6F9D6-E02D-E984-FD32-38B4D80E712F}"/>
                </a:ext>
              </a:extLst>
            </p:cNvPr>
            <p:cNvGrpSpPr/>
            <p:nvPr/>
          </p:nvGrpSpPr>
          <p:grpSpPr>
            <a:xfrm>
              <a:off x="441945" y="5795511"/>
              <a:ext cx="11114305" cy="847258"/>
              <a:chOff x="3375194" y="2080428"/>
              <a:chExt cx="5441612" cy="2697143"/>
            </a:xfrm>
            <a:solidFill>
              <a:srgbClr val="002060"/>
            </a:solidFill>
          </p:grpSpPr>
          <p:sp>
            <p:nvSpPr>
              <p:cNvPr id="30" name="任意多边形: 形状 29">
                <a:extLst>
                  <a:ext uri="{FF2B5EF4-FFF2-40B4-BE49-F238E27FC236}">
                    <a16:creationId xmlns:a16="http://schemas.microsoft.com/office/drawing/2014/main" id="{3B95ADFC-6178-9E71-4B13-01D19D4AA14A}"/>
                  </a:ext>
                </a:extLst>
              </p:cNvPr>
              <p:cNvSpPr/>
              <p:nvPr/>
            </p:nvSpPr>
            <p:spPr>
              <a:xfrm>
                <a:off x="6428793" y="2080428"/>
                <a:ext cx="245542" cy="143462"/>
              </a:xfrm>
              <a:custGeom>
                <a:avLst/>
                <a:gdLst>
                  <a:gd name="connsiteX0" fmla="*/ 396645 w 396645"/>
                  <a:gd name="connsiteY0" fmla="*/ 115874 h 231747"/>
                  <a:gd name="connsiteX1" fmla="*/ 196094 w 396645"/>
                  <a:gd name="connsiteY1" fmla="*/ 231748 h 231747"/>
                  <a:gd name="connsiteX2" fmla="*/ 0 w 396645"/>
                  <a:gd name="connsiteY2" fmla="*/ 115874 h 231747"/>
                  <a:gd name="connsiteX3" fmla="*/ 196094 w 396645"/>
                  <a:gd name="connsiteY3" fmla="*/ 0 h 231747"/>
                </a:gdLst>
                <a:ahLst/>
                <a:cxnLst>
                  <a:cxn ang="0">
                    <a:pos x="connsiteX0" y="connsiteY0"/>
                  </a:cxn>
                  <a:cxn ang="0">
                    <a:pos x="connsiteX1" y="connsiteY1"/>
                  </a:cxn>
                  <a:cxn ang="0">
                    <a:pos x="connsiteX2" y="connsiteY2"/>
                  </a:cxn>
                  <a:cxn ang="0">
                    <a:pos x="connsiteX3" y="connsiteY3"/>
                  </a:cxn>
                </a:cxnLst>
                <a:rect l="l" t="t" r="r" b="b"/>
                <a:pathLst>
                  <a:path w="396645" h="231747">
                    <a:moveTo>
                      <a:pt x="396645" y="115874"/>
                    </a:moveTo>
                    <a:lnTo>
                      <a:pt x="196094" y="231748"/>
                    </a:lnTo>
                    <a:lnTo>
                      <a:pt x="0" y="115874"/>
                    </a:lnTo>
                    <a:lnTo>
                      <a:pt x="196094" y="0"/>
                    </a:lnTo>
                    <a:close/>
                  </a:path>
                </a:pathLst>
              </a:custGeom>
              <a:grpFill/>
              <a:ln w="44502"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6BABDDF6-EAC8-5661-B3F7-7BB8FB10E74E}"/>
                  </a:ext>
                </a:extLst>
              </p:cNvPr>
              <p:cNvSpPr/>
              <p:nvPr/>
            </p:nvSpPr>
            <p:spPr>
              <a:xfrm>
                <a:off x="5516210" y="2080428"/>
                <a:ext cx="245542" cy="143462"/>
              </a:xfrm>
              <a:custGeom>
                <a:avLst/>
                <a:gdLst>
                  <a:gd name="connsiteX0" fmla="*/ 396645 w 396645"/>
                  <a:gd name="connsiteY0" fmla="*/ 115874 h 231747"/>
                  <a:gd name="connsiteX1" fmla="*/ 196094 w 396645"/>
                  <a:gd name="connsiteY1" fmla="*/ 231748 h 231747"/>
                  <a:gd name="connsiteX2" fmla="*/ 0 w 396645"/>
                  <a:gd name="connsiteY2" fmla="*/ 115874 h 231747"/>
                  <a:gd name="connsiteX3" fmla="*/ 196094 w 396645"/>
                  <a:gd name="connsiteY3" fmla="*/ 0 h 231747"/>
                </a:gdLst>
                <a:ahLst/>
                <a:cxnLst>
                  <a:cxn ang="0">
                    <a:pos x="connsiteX0" y="connsiteY0"/>
                  </a:cxn>
                  <a:cxn ang="0">
                    <a:pos x="connsiteX1" y="connsiteY1"/>
                  </a:cxn>
                  <a:cxn ang="0">
                    <a:pos x="connsiteX2" y="connsiteY2"/>
                  </a:cxn>
                  <a:cxn ang="0">
                    <a:pos x="connsiteX3" y="connsiteY3"/>
                  </a:cxn>
                </a:cxnLst>
                <a:rect l="l" t="t" r="r" b="b"/>
                <a:pathLst>
                  <a:path w="396645" h="231747">
                    <a:moveTo>
                      <a:pt x="396645" y="115874"/>
                    </a:moveTo>
                    <a:lnTo>
                      <a:pt x="196094" y="231748"/>
                    </a:lnTo>
                    <a:lnTo>
                      <a:pt x="0" y="115874"/>
                    </a:lnTo>
                    <a:lnTo>
                      <a:pt x="196094" y="0"/>
                    </a:lnTo>
                    <a:close/>
                  </a:path>
                </a:pathLst>
              </a:custGeom>
              <a:grpFill/>
              <a:ln w="44502"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44714E02-F535-E030-B42B-C761B6A99678}"/>
                  </a:ext>
                </a:extLst>
              </p:cNvPr>
              <p:cNvSpPr/>
              <p:nvPr/>
            </p:nvSpPr>
            <p:spPr>
              <a:xfrm>
                <a:off x="3375194" y="2129877"/>
                <a:ext cx="1363745" cy="44566"/>
              </a:xfrm>
              <a:custGeom>
                <a:avLst/>
                <a:gdLst>
                  <a:gd name="connsiteX0" fmla="*/ 1341462 w 1363745"/>
                  <a:gd name="connsiteY0" fmla="*/ 44567 h 44566"/>
                  <a:gd name="connsiteX1" fmla="*/ 4457 w 1363745"/>
                  <a:gd name="connsiteY1" fmla="*/ 26740 h 44566"/>
                  <a:gd name="connsiteX2" fmla="*/ 0 w 1363745"/>
                  <a:gd name="connsiteY2" fmla="*/ 22283 h 44566"/>
                  <a:gd name="connsiteX3" fmla="*/ 4457 w 1363745"/>
                  <a:gd name="connsiteY3" fmla="*/ 17827 h 44566"/>
                  <a:gd name="connsiteX4" fmla="*/ 1341462 w 1363745"/>
                  <a:gd name="connsiteY4" fmla="*/ 0 h 44566"/>
                  <a:gd name="connsiteX5" fmla="*/ 1363746 w 1363745"/>
                  <a:gd name="connsiteY5" fmla="*/ 22283 h 44566"/>
                  <a:gd name="connsiteX6" fmla="*/ 1341462 w 1363745"/>
                  <a:gd name="connsiteY6" fmla="*/ 44567 h 44566"/>
                  <a:gd name="connsiteX7" fmla="*/ 1341462 w 1363745"/>
                  <a:gd name="connsiteY7" fmla="*/ 44567 h 4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745" h="44566">
                    <a:moveTo>
                      <a:pt x="1341462" y="44567"/>
                    </a:moveTo>
                    <a:lnTo>
                      <a:pt x="4457" y="26740"/>
                    </a:lnTo>
                    <a:cubicBezTo>
                      <a:pt x="4457" y="26740"/>
                      <a:pt x="0" y="26740"/>
                      <a:pt x="0" y="22283"/>
                    </a:cubicBezTo>
                    <a:cubicBezTo>
                      <a:pt x="0" y="17827"/>
                      <a:pt x="4457" y="17827"/>
                      <a:pt x="4457" y="17827"/>
                    </a:cubicBezTo>
                    <a:lnTo>
                      <a:pt x="1341462" y="0"/>
                    </a:lnTo>
                    <a:cubicBezTo>
                      <a:pt x="1354832" y="0"/>
                      <a:pt x="1363746" y="8913"/>
                      <a:pt x="1363746" y="22283"/>
                    </a:cubicBezTo>
                    <a:cubicBezTo>
                      <a:pt x="1363746" y="35653"/>
                      <a:pt x="1354832" y="44567"/>
                      <a:pt x="1341462" y="44567"/>
                    </a:cubicBezTo>
                    <a:cubicBezTo>
                      <a:pt x="1341462" y="44567"/>
                      <a:pt x="1341462" y="44567"/>
                      <a:pt x="1341462" y="44567"/>
                    </a:cubicBezTo>
                    <a:close/>
                  </a:path>
                </a:pathLst>
              </a:custGeom>
              <a:grpFill/>
              <a:ln w="44502"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FD89B3EF-0C4E-0CB5-FB48-164F1515120C}"/>
                  </a:ext>
                </a:extLst>
              </p:cNvPr>
              <p:cNvSpPr/>
              <p:nvPr/>
            </p:nvSpPr>
            <p:spPr>
              <a:xfrm>
                <a:off x="4801333" y="2120964"/>
                <a:ext cx="62393" cy="62393"/>
              </a:xfrm>
              <a:custGeom>
                <a:avLst/>
                <a:gdLst>
                  <a:gd name="connsiteX0" fmla="*/ 62394 w 62393"/>
                  <a:gd name="connsiteY0" fmla="*/ 31197 h 62393"/>
                  <a:gd name="connsiteX1" fmla="*/ 31197 w 62393"/>
                  <a:gd name="connsiteY1" fmla="*/ 62394 h 62393"/>
                  <a:gd name="connsiteX2" fmla="*/ 0 w 62393"/>
                  <a:gd name="connsiteY2" fmla="*/ 31197 h 62393"/>
                  <a:gd name="connsiteX3" fmla="*/ 31197 w 62393"/>
                  <a:gd name="connsiteY3" fmla="*/ 0 h 62393"/>
                  <a:gd name="connsiteX4" fmla="*/ 62394 w 62393"/>
                  <a:gd name="connsiteY4" fmla="*/ 31197 h 6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3" h="62393">
                    <a:moveTo>
                      <a:pt x="62394" y="31197"/>
                    </a:moveTo>
                    <a:cubicBezTo>
                      <a:pt x="62394" y="49024"/>
                      <a:pt x="49023" y="62394"/>
                      <a:pt x="31197" y="62394"/>
                    </a:cubicBezTo>
                    <a:cubicBezTo>
                      <a:pt x="13370" y="62394"/>
                      <a:pt x="0" y="49024"/>
                      <a:pt x="0" y="31197"/>
                    </a:cubicBezTo>
                    <a:cubicBezTo>
                      <a:pt x="0" y="13370"/>
                      <a:pt x="13370" y="0"/>
                      <a:pt x="31197" y="0"/>
                    </a:cubicBezTo>
                    <a:cubicBezTo>
                      <a:pt x="44567" y="0"/>
                      <a:pt x="62394" y="13370"/>
                      <a:pt x="62394" y="31197"/>
                    </a:cubicBezTo>
                    <a:close/>
                  </a:path>
                </a:pathLst>
              </a:custGeom>
              <a:grpFill/>
              <a:ln w="44502"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63C7A89B-96F7-93F6-E1B9-D5D0B6060051}"/>
                  </a:ext>
                </a:extLst>
              </p:cNvPr>
              <p:cNvSpPr/>
              <p:nvPr/>
            </p:nvSpPr>
            <p:spPr>
              <a:xfrm>
                <a:off x="7453061" y="2129877"/>
                <a:ext cx="1363745" cy="44566"/>
              </a:xfrm>
              <a:custGeom>
                <a:avLst/>
                <a:gdLst>
                  <a:gd name="connsiteX0" fmla="*/ 22283 w 1363745"/>
                  <a:gd name="connsiteY0" fmla="*/ 0 h 44566"/>
                  <a:gd name="connsiteX1" fmla="*/ 1359289 w 1363745"/>
                  <a:gd name="connsiteY1" fmla="*/ 17827 h 44566"/>
                  <a:gd name="connsiteX2" fmla="*/ 1363746 w 1363745"/>
                  <a:gd name="connsiteY2" fmla="*/ 22283 h 44566"/>
                  <a:gd name="connsiteX3" fmla="*/ 1359289 w 1363745"/>
                  <a:gd name="connsiteY3" fmla="*/ 26740 h 44566"/>
                  <a:gd name="connsiteX4" fmla="*/ 22283 w 1363745"/>
                  <a:gd name="connsiteY4" fmla="*/ 44567 h 44566"/>
                  <a:gd name="connsiteX5" fmla="*/ 0 w 1363745"/>
                  <a:gd name="connsiteY5" fmla="*/ 22283 h 44566"/>
                  <a:gd name="connsiteX6" fmla="*/ 22283 w 1363745"/>
                  <a:gd name="connsiteY6" fmla="*/ 0 h 44566"/>
                  <a:gd name="connsiteX7" fmla="*/ 22283 w 1363745"/>
                  <a:gd name="connsiteY7" fmla="*/ 0 h 4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745" h="44566">
                    <a:moveTo>
                      <a:pt x="22283" y="0"/>
                    </a:moveTo>
                    <a:lnTo>
                      <a:pt x="1359289" y="17827"/>
                    </a:lnTo>
                    <a:cubicBezTo>
                      <a:pt x="1363746" y="17827"/>
                      <a:pt x="1363746" y="22283"/>
                      <a:pt x="1363746" y="22283"/>
                    </a:cubicBezTo>
                    <a:cubicBezTo>
                      <a:pt x="1363746" y="26740"/>
                      <a:pt x="1359289" y="26740"/>
                      <a:pt x="1359289" y="26740"/>
                    </a:cubicBezTo>
                    <a:lnTo>
                      <a:pt x="22283" y="44567"/>
                    </a:lnTo>
                    <a:cubicBezTo>
                      <a:pt x="8913" y="44567"/>
                      <a:pt x="0" y="35653"/>
                      <a:pt x="0" y="22283"/>
                    </a:cubicBezTo>
                    <a:cubicBezTo>
                      <a:pt x="0" y="8913"/>
                      <a:pt x="8913" y="0"/>
                      <a:pt x="22283" y="0"/>
                    </a:cubicBezTo>
                    <a:cubicBezTo>
                      <a:pt x="22283" y="0"/>
                      <a:pt x="22283" y="0"/>
                      <a:pt x="22283" y="0"/>
                    </a:cubicBezTo>
                    <a:close/>
                  </a:path>
                </a:pathLst>
              </a:custGeom>
              <a:grpFill/>
              <a:ln w="44502"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69E960B1-BDF5-727B-57AC-E24EC54F7301}"/>
                  </a:ext>
                </a:extLst>
              </p:cNvPr>
              <p:cNvSpPr/>
              <p:nvPr/>
            </p:nvSpPr>
            <p:spPr>
              <a:xfrm>
                <a:off x="7310447" y="2120964"/>
                <a:ext cx="62393" cy="62393"/>
              </a:xfrm>
              <a:custGeom>
                <a:avLst/>
                <a:gdLst>
                  <a:gd name="connsiteX0" fmla="*/ 62393 w 62393"/>
                  <a:gd name="connsiteY0" fmla="*/ 31197 h 62393"/>
                  <a:gd name="connsiteX1" fmla="*/ 31197 w 62393"/>
                  <a:gd name="connsiteY1" fmla="*/ 62394 h 62393"/>
                  <a:gd name="connsiteX2" fmla="*/ 0 w 62393"/>
                  <a:gd name="connsiteY2" fmla="*/ 31197 h 62393"/>
                  <a:gd name="connsiteX3" fmla="*/ 31197 w 62393"/>
                  <a:gd name="connsiteY3" fmla="*/ 0 h 62393"/>
                  <a:gd name="connsiteX4" fmla="*/ 62393 w 62393"/>
                  <a:gd name="connsiteY4" fmla="*/ 31197 h 6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3" h="62393">
                    <a:moveTo>
                      <a:pt x="62393" y="31197"/>
                    </a:moveTo>
                    <a:cubicBezTo>
                      <a:pt x="62393" y="49024"/>
                      <a:pt x="49023" y="62394"/>
                      <a:pt x="31197" y="62394"/>
                    </a:cubicBezTo>
                    <a:cubicBezTo>
                      <a:pt x="13370" y="62394"/>
                      <a:pt x="0" y="49024"/>
                      <a:pt x="0" y="31197"/>
                    </a:cubicBezTo>
                    <a:cubicBezTo>
                      <a:pt x="0" y="13370"/>
                      <a:pt x="13370" y="0"/>
                      <a:pt x="31197" y="0"/>
                    </a:cubicBezTo>
                    <a:cubicBezTo>
                      <a:pt x="49023" y="0"/>
                      <a:pt x="62393" y="13370"/>
                      <a:pt x="62393" y="31197"/>
                    </a:cubicBezTo>
                    <a:close/>
                  </a:path>
                </a:pathLst>
              </a:custGeom>
              <a:grpFill/>
              <a:ln w="44502"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297102DA-14BD-A88B-03C6-52E14DA63FFB}"/>
                  </a:ext>
                </a:extLst>
              </p:cNvPr>
              <p:cNvSpPr/>
              <p:nvPr/>
            </p:nvSpPr>
            <p:spPr>
              <a:xfrm>
                <a:off x="3375194" y="4683558"/>
                <a:ext cx="1363745" cy="44566"/>
              </a:xfrm>
              <a:custGeom>
                <a:avLst/>
                <a:gdLst>
                  <a:gd name="connsiteX0" fmla="*/ 1341462 w 1363745"/>
                  <a:gd name="connsiteY0" fmla="*/ 44567 h 44566"/>
                  <a:gd name="connsiteX1" fmla="*/ 4457 w 1363745"/>
                  <a:gd name="connsiteY1" fmla="*/ 26740 h 44566"/>
                  <a:gd name="connsiteX2" fmla="*/ 0 w 1363745"/>
                  <a:gd name="connsiteY2" fmla="*/ 22283 h 44566"/>
                  <a:gd name="connsiteX3" fmla="*/ 4457 w 1363745"/>
                  <a:gd name="connsiteY3" fmla="*/ 17827 h 44566"/>
                  <a:gd name="connsiteX4" fmla="*/ 1341462 w 1363745"/>
                  <a:gd name="connsiteY4" fmla="*/ 0 h 44566"/>
                  <a:gd name="connsiteX5" fmla="*/ 1363746 w 1363745"/>
                  <a:gd name="connsiteY5" fmla="*/ 22283 h 44566"/>
                  <a:gd name="connsiteX6" fmla="*/ 1341462 w 1363745"/>
                  <a:gd name="connsiteY6" fmla="*/ 44567 h 44566"/>
                  <a:gd name="connsiteX7" fmla="*/ 1341462 w 1363745"/>
                  <a:gd name="connsiteY7" fmla="*/ 44567 h 4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745" h="44566">
                    <a:moveTo>
                      <a:pt x="1341462" y="44567"/>
                    </a:moveTo>
                    <a:lnTo>
                      <a:pt x="4457" y="26740"/>
                    </a:lnTo>
                    <a:cubicBezTo>
                      <a:pt x="0" y="26740"/>
                      <a:pt x="0" y="22283"/>
                      <a:pt x="0" y="22283"/>
                    </a:cubicBezTo>
                    <a:cubicBezTo>
                      <a:pt x="0" y="17827"/>
                      <a:pt x="4457" y="17827"/>
                      <a:pt x="4457" y="17827"/>
                    </a:cubicBezTo>
                    <a:lnTo>
                      <a:pt x="1341462" y="0"/>
                    </a:lnTo>
                    <a:cubicBezTo>
                      <a:pt x="1354832" y="0"/>
                      <a:pt x="1363746" y="8913"/>
                      <a:pt x="1363746" y="22283"/>
                    </a:cubicBezTo>
                    <a:cubicBezTo>
                      <a:pt x="1363746" y="35653"/>
                      <a:pt x="1354832" y="44567"/>
                      <a:pt x="1341462" y="44567"/>
                    </a:cubicBezTo>
                    <a:cubicBezTo>
                      <a:pt x="1341462" y="44567"/>
                      <a:pt x="1341462" y="44567"/>
                      <a:pt x="1341462" y="44567"/>
                    </a:cubicBezTo>
                    <a:close/>
                  </a:path>
                </a:pathLst>
              </a:custGeom>
              <a:grpFill/>
              <a:ln w="44502"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2EAB3B6F-20CD-9184-9540-F7E808CD9214}"/>
                  </a:ext>
                </a:extLst>
              </p:cNvPr>
              <p:cNvSpPr/>
              <p:nvPr/>
            </p:nvSpPr>
            <p:spPr>
              <a:xfrm>
                <a:off x="4801333" y="4674645"/>
                <a:ext cx="62393" cy="62393"/>
              </a:xfrm>
              <a:custGeom>
                <a:avLst/>
                <a:gdLst>
                  <a:gd name="connsiteX0" fmla="*/ 62394 w 62393"/>
                  <a:gd name="connsiteY0" fmla="*/ 31197 h 62393"/>
                  <a:gd name="connsiteX1" fmla="*/ 31197 w 62393"/>
                  <a:gd name="connsiteY1" fmla="*/ 62394 h 62393"/>
                  <a:gd name="connsiteX2" fmla="*/ 0 w 62393"/>
                  <a:gd name="connsiteY2" fmla="*/ 31197 h 62393"/>
                  <a:gd name="connsiteX3" fmla="*/ 31197 w 62393"/>
                  <a:gd name="connsiteY3" fmla="*/ 0 h 62393"/>
                  <a:gd name="connsiteX4" fmla="*/ 62394 w 62393"/>
                  <a:gd name="connsiteY4" fmla="*/ 31197 h 6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3" h="62393">
                    <a:moveTo>
                      <a:pt x="62394" y="31197"/>
                    </a:moveTo>
                    <a:cubicBezTo>
                      <a:pt x="62394" y="49024"/>
                      <a:pt x="49023" y="62394"/>
                      <a:pt x="31197" y="62394"/>
                    </a:cubicBezTo>
                    <a:cubicBezTo>
                      <a:pt x="13370" y="62394"/>
                      <a:pt x="0" y="49024"/>
                      <a:pt x="0" y="31197"/>
                    </a:cubicBezTo>
                    <a:cubicBezTo>
                      <a:pt x="0" y="13370"/>
                      <a:pt x="13370" y="0"/>
                      <a:pt x="31197" y="0"/>
                    </a:cubicBezTo>
                    <a:cubicBezTo>
                      <a:pt x="44567" y="0"/>
                      <a:pt x="62394" y="13370"/>
                      <a:pt x="62394" y="31197"/>
                    </a:cubicBezTo>
                    <a:close/>
                  </a:path>
                </a:pathLst>
              </a:custGeom>
              <a:grpFill/>
              <a:ln w="44502"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D1D89583-925D-9E69-F8B2-8EA12E8012C3}"/>
                  </a:ext>
                </a:extLst>
              </p:cNvPr>
              <p:cNvSpPr/>
              <p:nvPr/>
            </p:nvSpPr>
            <p:spPr>
              <a:xfrm>
                <a:off x="7453061" y="4683558"/>
                <a:ext cx="1363745" cy="44566"/>
              </a:xfrm>
              <a:custGeom>
                <a:avLst/>
                <a:gdLst>
                  <a:gd name="connsiteX0" fmla="*/ 22283 w 1363745"/>
                  <a:gd name="connsiteY0" fmla="*/ 0 h 44566"/>
                  <a:gd name="connsiteX1" fmla="*/ 1359289 w 1363745"/>
                  <a:gd name="connsiteY1" fmla="*/ 17827 h 44566"/>
                  <a:gd name="connsiteX2" fmla="*/ 1363746 w 1363745"/>
                  <a:gd name="connsiteY2" fmla="*/ 22283 h 44566"/>
                  <a:gd name="connsiteX3" fmla="*/ 1359289 w 1363745"/>
                  <a:gd name="connsiteY3" fmla="*/ 26740 h 44566"/>
                  <a:gd name="connsiteX4" fmla="*/ 22283 w 1363745"/>
                  <a:gd name="connsiteY4" fmla="*/ 44567 h 44566"/>
                  <a:gd name="connsiteX5" fmla="*/ 0 w 1363745"/>
                  <a:gd name="connsiteY5" fmla="*/ 22283 h 44566"/>
                  <a:gd name="connsiteX6" fmla="*/ 22283 w 1363745"/>
                  <a:gd name="connsiteY6" fmla="*/ 0 h 44566"/>
                  <a:gd name="connsiteX7" fmla="*/ 22283 w 1363745"/>
                  <a:gd name="connsiteY7" fmla="*/ 0 h 44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745" h="44566">
                    <a:moveTo>
                      <a:pt x="22283" y="0"/>
                    </a:moveTo>
                    <a:lnTo>
                      <a:pt x="1359289" y="17827"/>
                    </a:lnTo>
                    <a:cubicBezTo>
                      <a:pt x="1363746" y="17827"/>
                      <a:pt x="1363746" y="22283"/>
                      <a:pt x="1363746" y="22283"/>
                    </a:cubicBezTo>
                    <a:cubicBezTo>
                      <a:pt x="1363746" y="26740"/>
                      <a:pt x="1359289" y="26740"/>
                      <a:pt x="1359289" y="26740"/>
                    </a:cubicBezTo>
                    <a:lnTo>
                      <a:pt x="22283" y="44567"/>
                    </a:lnTo>
                    <a:cubicBezTo>
                      <a:pt x="8913" y="44567"/>
                      <a:pt x="0" y="35653"/>
                      <a:pt x="0" y="22283"/>
                    </a:cubicBezTo>
                    <a:cubicBezTo>
                      <a:pt x="0" y="13370"/>
                      <a:pt x="8913" y="0"/>
                      <a:pt x="22283" y="0"/>
                    </a:cubicBezTo>
                    <a:cubicBezTo>
                      <a:pt x="22283" y="0"/>
                      <a:pt x="22283" y="0"/>
                      <a:pt x="22283" y="0"/>
                    </a:cubicBezTo>
                    <a:close/>
                  </a:path>
                </a:pathLst>
              </a:custGeom>
              <a:grpFill/>
              <a:ln w="44502"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9DC995D8-5C7D-C403-BAC4-EBFFE9DA0DC4}"/>
                  </a:ext>
                </a:extLst>
              </p:cNvPr>
              <p:cNvSpPr/>
              <p:nvPr/>
            </p:nvSpPr>
            <p:spPr>
              <a:xfrm>
                <a:off x="7310447" y="4674645"/>
                <a:ext cx="62393" cy="62393"/>
              </a:xfrm>
              <a:custGeom>
                <a:avLst/>
                <a:gdLst>
                  <a:gd name="connsiteX0" fmla="*/ 62393 w 62393"/>
                  <a:gd name="connsiteY0" fmla="*/ 31197 h 62393"/>
                  <a:gd name="connsiteX1" fmla="*/ 31197 w 62393"/>
                  <a:gd name="connsiteY1" fmla="*/ 62394 h 62393"/>
                  <a:gd name="connsiteX2" fmla="*/ 0 w 62393"/>
                  <a:gd name="connsiteY2" fmla="*/ 31197 h 62393"/>
                  <a:gd name="connsiteX3" fmla="*/ 31197 w 62393"/>
                  <a:gd name="connsiteY3" fmla="*/ 0 h 62393"/>
                  <a:gd name="connsiteX4" fmla="*/ 62393 w 62393"/>
                  <a:gd name="connsiteY4" fmla="*/ 31197 h 6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3" h="62393">
                    <a:moveTo>
                      <a:pt x="62393" y="31197"/>
                    </a:moveTo>
                    <a:cubicBezTo>
                      <a:pt x="62393" y="48426"/>
                      <a:pt x="48426" y="62394"/>
                      <a:pt x="31197" y="62394"/>
                    </a:cubicBezTo>
                    <a:cubicBezTo>
                      <a:pt x="13967" y="62394"/>
                      <a:pt x="0" y="48426"/>
                      <a:pt x="0" y="31197"/>
                    </a:cubicBezTo>
                    <a:cubicBezTo>
                      <a:pt x="0" y="13967"/>
                      <a:pt x="13967" y="0"/>
                      <a:pt x="31197" y="0"/>
                    </a:cubicBezTo>
                    <a:cubicBezTo>
                      <a:pt x="48426" y="0"/>
                      <a:pt x="62393" y="13967"/>
                      <a:pt x="62393" y="31197"/>
                    </a:cubicBezTo>
                    <a:close/>
                  </a:path>
                </a:pathLst>
              </a:custGeom>
              <a:grpFill/>
              <a:ln w="44502"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4E8D7C7D-FA77-BA15-A8B1-1C1C951E37F4}"/>
                  </a:ext>
                </a:extLst>
              </p:cNvPr>
              <p:cNvSpPr/>
              <p:nvPr/>
            </p:nvSpPr>
            <p:spPr>
              <a:xfrm>
                <a:off x="3393020" y="2250207"/>
                <a:ext cx="26740" cy="2250626"/>
              </a:xfrm>
              <a:custGeom>
                <a:avLst/>
                <a:gdLst>
                  <a:gd name="connsiteX0" fmla="*/ 0 w 26740"/>
                  <a:gd name="connsiteY0" fmla="*/ 0 h 2250626"/>
                  <a:gd name="connsiteX1" fmla="*/ 26740 w 26740"/>
                  <a:gd name="connsiteY1" fmla="*/ 0 h 2250626"/>
                  <a:gd name="connsiteX2" fmla="*/ 26740 w 26740"/>
                  <a:gd name="connsiteY2" fmla="*/ 2250627 h 2250626"/>
                  <a:gd name="connsiteX3" fmla="*/ 0 w 26740"/>
                  <a:gd name="connsiteY3" fmla="*/ 2250627 h 2250626"/>
                </a:gdLst>
                <a:ahLst/>
                <a:cxnLst>
                  <a:cxn ang="0">
                    <a:pos x="connsiteX0" y="connsiteY0"/>
                  </a:cxn>
                  <a:cxn ang="0">
                    <a:pos x="connsiteX1" y="connsiteY1"/>
                  </a:cxn>
                  <a:cxn ang="0">
                    <a:pos x="connsiteX2" y="connsiteY2"/>
                  </a:cxn>
                  <a:cxn ang="0">
                    <a:pos x="connsiteX3" y="connsiteY3"/>
                  </a:cxn>
                </a:cxnLst>
                <a:rect l="l" t="t" r="r" b="b"/>
                <a:pathLst>
                  <a:path w="26740" h="2250626">
                    <a:moveTo>
                      <a:pt x="0" y="0"/>
                    </a:moveTo>
                    <a:lnTo>
                      <a:pt x="26740" y="0"/>
                    </a:lnTo>
                    <a:lnTo>
                      <a:pt x="26740" y="2250627"/>
                    </a:lnTo>
                    <a:lnTo>
                      <a:pt x="0" y="2250627"/>
                    </a:lnTo>
                    <a:close/>
                  </a:path>
                </a:pathLst>
              </a:custGeom>
              <a:grpFill/>
              <a:ln w="44502"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FA560A99-16FA-8C3D-86FA-463F8473D8D3}"/>
                  </a:ext>
                </a:extLst>
              </p:cNvPr>
              <p:cNvSpPr/>
              <p:nvPr/>
            </p:nvSpPr>
            <p:spPr>
              <a:xfrm>
                <a:off x="8790066" y="2250207"/>
                <a:ext cx="26740" cy="2250626"/>
              </a:xfrm>
              <a:custGeom>
                <a:avLst/>
                <a:gdLst>
                  <a:gd name="connsiteX0" fmla="*/ 0 w 26740"/>
                  <a:gd name="connsiteY0" fmla="*/ 0 h 2250626"/>
                  <a:gd name="connsiteX1" fmla="*/ 26740 w 26740"/>
                  <a:gd name="connsiteY1" fmla="*/ 0 h 2250626"/>
                  <a:gd name="connsiteX2" fmla="*/ 26740 w 26740"/>
                  <a:gd name="connsiteY2" fmla="*/ 2250627 h 2250626"/>
                  <a:gd name="connsiteX3" fmla="*/ 0 w 26740"/>
                  <a:gd name="connsiteY3" fmla="*/ 2250627 h 2250626"/>
                </a:gdLst>
                <a:ahLst/>
                <a:cxnLst>
                  <a:cxn ang="0">
                    <a:pos x="connsiteX0" y="connsiteY0"/>
                  </a:cxn>
                  <a:cxn ang="0">
                    <a:pos x="connsiteX1" y="connsiteY1"/>
                  </a:cxn>
                  <a:cxn ang="0">
                    <a:pos x="connsiteX2" y="connsiteY2"/>
                  </a:cxn>
                  <a:cxn ang="0">
                    <a:pos x="connsiteX3" y="connsiteY3"/>
                  </a:cxn>
                </a:cxnLst>
                <a:rect l="l" t="t" r="r" b="b"/>
                <a:pathLst>
                  <a:path w="26740" h="2250626">
                    <a:moveTo>
                      <a:pt x="0" y="0"/>
                    </a:moveTo>
                    <a:lnTo>
                      <a:pt x="26740" y="0"/>
                    </a:lnTo>
                    <a:lnTo>
                      <a:pt x="26740" y="2250627"/>
                    </a:lnTo>
                    <a:lnTo>
                      <a:pt x="0" y="2250627"/>
                    </a:lnTo>
                    <a:close/>
                  </a:path>
                </a:pathLst>
              </a:custGeom>
              <a:grpFill/>
              <a:ln w="44502" cap="flat">
                <a:solidFill>
                  <a:srgbClr val="00266E"/>
                </a:solid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BDCCF9E4-B5D0-A70B-50AF-4975E9BFB732}"/>
                  </a:ext>
                </a:extLst>
              </p:cNvPr>
              <p:cNvSpPr/>
              <p:nvPr/>
            </p:nvSpPr>
            <p:spPr>
              <a:xfrm>
                <a:off x="6438841" y="4634109"/>
                <a:ext cx="245542" cy="143462"/>
              </a:xfrm>
              <a:custGeom>
                <a:avLst/>
                <a:gdLst>
                  <a:gd name="connsiteX0" fmla="*/ 396645 w 396645"/>
                  <a:gd name="connsiteY0" fmla="*/ 115874 h 231747"/>
                  <a:gd name="connsiteX1" fmla="*/ 196094 w 396645"/>
                  <a:gd name="connsiteY1" fmla="*/ 231748 h 231747"/>
                  <a:gd name="connsiteX2" fmla="*/ 0 w 396645"/>
                  <a:gd name="connsiteY2" fmla="*/ 115874 h 231747"/>
                  <a:gd name="connsiteX3" fmla="*/ 196094 w 396645"/>
                  <a:gd name="connsiteY3" fmla="*/ 0 h 231747"/>
                </a:gdLst>
                <a:ahLst/>
                <a:cxnLst>
                  <a:cxn ang="0">
                    <a:pos x="connsiteX0" y="connsiteY0"/>
                  </a:cxn>
                  <a:cxn ang="0">
                    <a:pos x="connsiteX1" y="connsiteY1"/>
                  </a:cxn>
                  <a:cxn ang="0">
                    <a:pos x="connsiteX2" y="connsiteY2"/>
                  </a:cxn>
                  <a:cxn ang="0">
                    <a:pos x="connsiteX3" y="connsiteY3"/>
                  </a:cxn>
                </a:cxnLst>
                <a:rect l="l" t="t" r="r" b="b"/>
                <a:pathLst>
                  <a:path w="396645" h="231747">
                    <a:moveTo>
                      <a:pt x="396645" y="115874"/>
                    </a:moveTo>
                    <a:lnTo>
                      <a:pt x="196094" y="231748"/>
                    </a:lnTo>
                    <a:lnTo>
                      <a:pt x="0" y="115874"/>
                    </a:lnTo>
                    <a:lnTo>
                      <a:pt x="196094" y="0"/>
                    </a:lnTo>
                    <a:close/>
                  </a:path>
                </a:pathLst>
              </a:custGeom>
              <a:grpFill/>
              <a:ln w="44502" cap="flat">
                <a:noFill/>
                <a:prstDash val="solid"/>
                <a:miter/>
              </a:ln>
            </p:spPr>
            <p:txBody>
              <a:bodyPr rtlCol="0" anchor="ctr"/>
              <a:lstStyle/>
              <a:p>
                <a:endParaRPr lang="zh-CN" altLang="en-US" dirty="0"/>
              </a:p>
            </p:txBody>
          </p:sp>
          <p:sp>
            <p:nvSpPr>
              <p:cNvPr id="46" name="任意多边形: 形状 45">
                <a:extLst>
                  <a:ext uri="{FF2B5EF4-FFF2-40B4-BE49-F238E27FC236}">
                    <a16:creationId xmlns:a16="http://schemas.microsoft.com/office/drawing/2014/main" id="{5D46A44F-6F02-D03A-84A1-85DE9F168F97}"/>
                  </a:ext>
                </a:extLst>
              </p:cNvPr>
              <p:cNvSpPr/>
              <p:nvPr/>
            </p:nvSpPr>
            <p:spPr>
              <a:xfrm>
                <a:off x="5526258" y="4634109"/>
                <a:ext cx="245542" cy="143462"/>
              </a:xfrm>
              <a:custGeom>
                <a:avLst/>
                <a:gdLst>
                  <a:gd name="connsiteX0" fmla="*/ 396645 w 396645"/>
                  <a:gd name="connsiteY0" fmla="*/ 115874 h 231747"/>
                  <a:gd name="connsiteX1" fmla="*/ 196094 w 396645"/>
                  <a:gd name="connsiteY1" fmla="*/ 231748 h 231747"/>
                  <a:gd name="connsiteX2" fmla="*/ 0 w 396645"/>
                  <a:gd name="connsiteY2" fmla="*/ 115874 h 231747"/>
                  <a:gd name="connsiteX3" fmla="*/ 196094 w 396645"/>
                  <a:gd name="connsiteY3" fmla="*/ 0 h 231747"/>
                </a:gdLst>
                <a:ahLst/>
                <a:cxnLst>
                  <a:cxn ang="0">
                    <a:pos x="connsiteX0" y="connsiteY0"/>
                  </a:cxn>
                  <a:cxn ang="0">
                    <a:pos x="connsiteX1" y="connsiteY1"/>
                  </a:cxn>
                  <a:cxn ang="0">
                    <a:pos x="connsiteX2" y="connsiteY2"/>
                  </a:cxn>
                  <a:cxn ang="0">
                    <a:pos x="connsiteX3" y="connsiteY3"/>
                  </a:cxn>
                </a:cxnLst>
                <a:rect l="l" t="t" r="r" b="b"/>
                <a:pathLst>
                  <a:path w="396645" h="231747">
                    <a:moveTo>
                      <a:pt x="396645" y="115874"/>
                    </a:moveTo>
                    <a:lnTo>
                      <a:pt x="196094" y="231748"/>
                    </a:lnTo>
                    <a:lnTo>
                      <a:pt x="0" y="115874"/>
                    </a:lnTo>
                    <a:lnTo>
                      <a:pt x="196094" y="0"/>
                    </a:lnTo>
                    <a:close/>
                  </a:path>
                </a:pathLst>
              </a:custGeom>
              <a:grpFill/>
              <a:ln w="44502" cap="flat">
                <a:noFill/>
                <a:prstDash val="solid"/>
                <a:miter/>
              </a:ln>
            </p:spPr>
            <p:txBody>
              <a:bodyPr rtlCol="0" anchor="ctr"/>
              <a:lstStyle/>
              <a:p>
                <a:endParaRPr lang="zh-CN" altLang="en-US"/>
              </a:p>
            </p:txBody>
          </p:sp>
        </p:grpSp>
      </p:grpSp>
    </p:spTree>
    <p:extLst>
      <p:ext uri="{BB962C8B-B14F-4D97-AF65-F5344CB8AC3E}">
        <p14:creationId xmlns:p14="http://schemas.microsoft.com/office/powerpoint/2010/main" val="396545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990F1-D765-B93B-7CEC-6BA4E0F7CA62}"/>
            </a:ext>
          </a:extLst>
        </p:cNvPr>
        <p:cNvGrpSpPr/>
        <p:nvPr/>
      </p:nvGrpSpPr>
      <p:grpSpPr>
        <a:xfrm>
          <a:off x="0" y="0"/>
          <a:ext cx="0" cy="0"/>
          <a:chOff x="0" y="0"/>
          <a:chExt cx="0" cy="0"/>
        </a:xfrm>
      </p:grpSpPr>
      <p:sp>
        <p:nvSpPr>
          <p:cNvPr id="61" name="文本框 60">
            <a:extLst>
              <a:ext uri="{FF2B5EF4-FFF2-40B4-BE49-F238E27FC236}">
                <a16:creationId xmlns:a16="http://schemas.microsoft.com/office/drawing/2014/main" id="{B244E627-6607-C3E4-DB3F-812946EFB314}"/>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grpSp>
        <p:nvGrpSpPr>
          <p:cNvPr id="113" name="组合 112">
            <a:extLst>
              <a:ext uri="{FF2B5EF4-FFF2-40B4-BE49-F238E27FC236}">
                <a16:creationId xmlns:a16="http://schemas.microsoft.com/office/drawing/2014/main" id="{6E539F7B-168B-0F28-F685-3D5A8F2842AE}"/>
              </a:ext>
            </a:extLst>
          </p:cNvPr>
          <p:cNvGrpSpPr/>
          <p:nvPr/>
        </p:nvGrpSpPr>
        <p:grpSpPr>
          <a:xfrm>
            <a:off x="222726" y="479824"/>
            <a:ext cx="11211788" cy="597526"/>
            <a:chOff x="464275" y="549275"/>
            <a:chExt cx="11211788" cy="502049"/>
          </a:xfrm>
        </p:grpSpPr>
        <p:sp>
          <p:nvSpPr>
            <p:cNvPr id="114" name="矩形 113">
              <a:extLst>
                <a:ext uri="{FF2B5EF4-FFF2-40B4-BE49-F238E27FC236}">
                  <a16:creationId xmlns:a16="http://schemas.microsoft.com/office/drawing/2014/main" id="{8B439290-3666-2A5B-CEA2-BEEAC2181D88}"/>
                </a:ext>
              </a:extLst>
            </p:cNvPr>
            <p:cNvSpPr/>
            <p:nvPr/>
          </p:nvSpPr>
          <p:spPr>
            <a:xfrm>
              <a:off x="555105" y="549275"/>
              <a:ext cx="1305694"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思源宋体 CN Medium" panose="02020500000000000000" charset="-122"/>
              </a:endParaRPr>
            </a:p>
          </p:txBody>
        </p:sp>
        <p:cxnSp>
          <p:nvCxnSpPr>
            <p:cNvPr id="115" name="直接连接符 114">
              <a:extLst>
                <a:ext uri="{FF2B5EF4-FFF2-40B4-BE49-F238E27FC236}">
                  <a16:creationId xmlns:a16="http://schemas.microsoft.com/office/drawing/2014/main" id="{4F1C179E-0753-F72D-47E2-90E58106B200}"/>
                </a:ext>
              </a:extLst>
            </p:cNvPr>
            <p:cNvCxnSpPr/>
            <p:nvPr/>
          </p:nvCxnSpPr>
          <p:spPr>
            <a:xfrm>
              <a:off x="515938" y="1051324"/>
              <a:ext cx="11160125"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D26703BD-F1A7-8488-A76B-3B10485DB2F8}"/>
                </a:ext>
              </a:extLst>
            </p:cNvPr>
            <p:cNvSpPr txBox="1"/>
            <p:nvPr/>
          </p:nvSpPr>
          <p:spPr>
            <a:xfrm>
              <a:off x="464275" y="549275"/>
              <a:ext cx="1487353"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有效性</a:t>
              </a:r>
              <a:r>
                <a:rPr lang="en-US" altLang="zh-CN"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2</a:t>
              </a:r>
              <a:endPar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endParaRPr>
            </a:p>
          </p:txBody>
        </p:sp>
        <p:sp>
          <p:nvSpPr>
            <p:cNvPr id="117" name="矩形 116">
              <a:extLst>
                <a:ext uri="{FF2B5EF4-FFF2-40B4-BE49-F238E27FC236}">
                  <a16:creationId xmlns:a16="http://schemas.microsoft.com/office/drawing/2014/main" id="{45441E9D-E774-2E30-B69B-090ABDD9D5B7}"/>
                </a:ext>
              </a:extLst>
            </p:cNvPr>
            <p:cNvSpPr/>
            <p:nvPr/>
          </p:nvSpPr>
          <p:spPr>
            <a:xfrm>
              <a:off x="2065254" y="549275"/>
              <a:ext cx="9514205"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BED362DA-0730-E84D-D2C6-7B690D412BF5}"/>
                </a:ext>
              </a:extLst>
            </p:cNvPr>
            <p:cNvSpPr txBox="1"/>
            <p:nvPr/>
          </p:nvSpPr>
          <p:spPr>
            <a:xfrm>
              <a:off x="2065254" y="564103"/>
              <a:ext cx="5912803" cy="387897"/>
            </a:xfrm>
            <a:prstGeom prst="rect">
              <a:avLst/>
            </a:prstGeom>
            <a:noFill/>
          </p:spPr>
          <p:txBody>
            <a:bodyPr wrap="square" rtlCol="0">
              <a:spAutoFit/>
            </a:bodyPr>
            <a:lstStyle/>
            <a:p>
              <a:pPr algn="dist"/>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高剂量</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IPE(4g/d)</a:t>
              </a:r>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显著降低</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ASCVD</a:t>
              </a:r>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风险</a:t>
              </a:r>
              <a:r>
                <a:rPr lang="en-US" altLang="zh-CN"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25%</a:t>
              </a:r>
              <a:endPar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endParaRPr>
            </a:p>
          </p:txBody>
        </p:sp>
      </p:grpSp>
      <p:grpSp>
        <p:nvGrpSpPr>
          <p:cNvPr id="7" name="组合 6">
            <a:extLst>
              <a:ext uri="{FF2B5EF4-FFF2-40B4-BE49-F238E27FC236}">
                <a16:creationId xmlns:a16="http://schemas.microsoft.com/office/drawing/2014/main" id="{D728469B-9F0B-A840-E8B7-3A0606C7E8D4}"/>
              </a:ext>
            </a:extLst>
          </p:cNvPr>
          <p:cNvGrpSpPr/>
          <p:nvPr/>
        </p:nvGrpSpPr>
        <p:grpSpPr>
          <a:xfrm>
            <a:off x="6846005" y="1822521"/>
            <a:ext cx="4803431" cy="4679924"/>
            <a:chOff x="6840254" y="1582853"/>
            <a:chExt cx="4803431" cy="4679924"/>
          </a:xfrm>
        </p:grpSpPr>
        <p:sp>
          <p:nvSpPr>
            <p:cNvPr id="10" name="矩形: 圆角 9">
              <a:extLst>
                <a:ext uri="{FF2B5EF4-FFF2-40B4-BE49-F238E27FC236}">
                  <a16:creationId xmlns:a16="http://schemas.microsoft.com/office/drawing/2014/main" id="{270F87E5-9206-7829-717C-7F7A6815A60C}"/>
                </a:ext>
              </a:extLst>
            </p:cNvPr>
            <p:cNvSpPr/>
            <p:nvPr/>
          </p:nvSpPr>
          <p:spPr>
            <a:xfrm>
              <a:off x="6840254" y="1582853"/>
              <a:ext cx="4751672" cy="4679924"/>
            </a:xfrm>
            <a:prstGeom prst="roundRect">
              <a:avLst>
                <a:gd name="adj" fmla="val 3500"/>
              </a:avLst>
            </a:prstGeom>
            <a:solidFill>
              <a:srgbClr val="F5F5F5"/>
            </a:solidFill>
            <a:ln>
              <a:solidFill>
                <a:srgbClr val="0026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7901F13D-26DC-F4F6-987E-AE52F6FD6931}"/>
                </a:ext>
              </a:extLst>
            </p:cNvPr>
            <p:cNvSpPr txBox="1"/>
            <p:nvPr/>
          </p:nvSpPr>
          <p:spPr>
            <a:xfrm>
              <a:off x="6892013" y="1818179"/>
              <a:ext cx="4751672" cy="4216539"/>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受试人群： </a:t>
              </a:r>
              <a:r>
                <a:rPr lang="en-US" altLang="zh-CN" sz="1600" dirty="0">
                  <a:latin typeface="黑体" panose="02010609060101010101" pitchFamily="49" charset="-122"/>
                  <a:ea typeface="黑体" panose="02010609060101010101" pitchFamily="49" charset="-122"/>
                </a:rPr>
                <a:t>8179 </a:t>
              </a:r>
              <a:r>
                <a:rPr lang="zh-CN" altLang="en-US" sz="1600" dirty="0">
                  <a:latin typeface="黑体" panose="02010609060101010101" pitchFamily="49" charset="-122"/>
                  <a:ea typeface="黑体" panose="02010609060101010101" pitchFamily="49" charset="-122"/>
                </a:rPr>
                <a:t>例长期接受他汀类药物治疗的心血管疾病、糖尿病或具有其他危险因素的患者，患者空腹 </a:t>
              </a:r>
              <a:r>
                <a:rPr lang="en-US" altLang="zh-CN" sz="1600" dirty="0">
                  <a:latin typeface="黑体" panose="02010609060101010101" pitchFamily="49" charset="-122"/>
                  <a:ea typeface="黑体" panose="02010609060101010101" pitchFamily="49" charset="-122"/>
                </a:rPr>
                <a:t>TG </a:t>
              </a:r>
              <a:r>
                <a:rPr lang="zh-CN" altLang="en-US" sz="1600" dirty="0">
                  <a:latin typeface="黑体" panose="02010609060101010101" pitchFamily="49" charset="-122"/>
                  <a:ea typeface="黑体" panose="02010609060101010101" pitchFamily="49" charset="-122"/>
                </a:rPr>
                <a:t>水平为</a:t>
              </a:r>
              <a:r>
                <a:rPr lang="en-US" altLang="zh-CN" sz="1600" dirty="0">
                  <a:latin typeface="黑体" panose="02010609060101010101" pitchFamily="49" charset="-122"/>
                  <a:ea typeface="黑体" panose="02010609060101010101" pitchFamily="49" charset="-122"/>
                </a:rPr>
                <a:t>1.52 </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5.63 mmol/L</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LDL </a:t>
              </a:r>
              <a:r>
                <a:rPr lang="zh-CN" altLang="en-US" sz="1600" dirty="0">
                  <a:latin typeface="黑体" panose="02010609060101010101" pitchFamily="49" charset="-122"/>
                  <a:ea typeface="黑体" panose="02010609060101010101" pitchFamily="49" charset="-122"/>
                </a:rPr>
                <a:t>水平为 </a:t>
              </a:r>
              <a:r>
                <a:rPr lang="en-US" altLang="zh-CN" sz="1600" dirty="0">
                  <a:latin typeface="黑体" panose="02010609060101010101" pitchFamily="49" charset="-122"/>
                  <a:ea typeface="黑体" panose="02010609060101010101" pitchFamily="49" charset="-122"/>
                </a:rPr>
                <a:t>1.06 </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2.59 mmol/L</a:t>
              </a:r>
            </a:p>
            <a:p>
              <a:pPr marL="342900" indent="-342900">
                <a:spcBef>
                  <a:spcPts val="600"/>
                </a:spcBef>
                <a:spcAft>
                  <a:spcPts val="600"/>
                </a:spcAft>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周期：中位随访</a:t>
              </a:r>
              <a:r>
                <a:rPr lang="en-US" altLang="zh-CN" sz="1600" dirty="0">
                  <a:latin typeface="黑体" panose="02010609060101010101" pitchFamily="49" charset="-122"/>
                  <a:ea typeface="黑体" panose="02010609060101010101" pitchFamily="49" charset="-122"/>
                </a:rPr>
                <a:t>4.9</a:t>
              </a:r>
              <a:r>
                <a:rPr lang="zh-CN" altLang="en-US" sz="1600" dirty="0">
                  <a:latin typeface="黑体" panose="02010609060101010101" pitchFamily="49" charset="-122"/>
                  <a:ea typeface="黑体" panose="02010609060101010101" pitchFamily="49" charset="-122"/>
                </a:rPr>
                <a:t>年</a:t>
              </a:r>
            </a:p>
            <a:p>
              <a:pPr marL="285750" indent="-285750">
                <a:spcBef>
                  <a:spcPts val="600"/>
                </a:spcBef>
                <a:spcAft>
                  <a:spcPts val="600"/>
                </a:spcAft>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试验结果：在他汀类药物治疗的基础上</a:t>
              </a:r>
              <a:endParaRPr lang="en-US" altLang="zh-CN" sz="1600" dirty="0">
                <a:latin typeface="黑体" panose="02010609060101010101" pitchFamily="49" charset="-122"/>
                <a:ea typeface="黑体" panose="02010609060101010101" pitchFamily="49" charset="-122"/>
              </a:endParaRPr>
            </a:p>
            <a:p>
              <a:pPr marL="742950" lvl="1" indent="-285750">
                <a:spcBef>
                  <a:spcPts val="600"/>
                </a:spcBef>
                <a:spcAft>
                  <a:spcPts val="600"/>
                </a:spcAft>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高剂量</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降低主要复合终点事件风险</a:t>
              </a:r>
              <a:r>
                <a:rPr lang="en-US" altLang="zh-CN" sz="1600" b="1" dirty="0">
                  <a:latin typeface="黑体" panose="02010609060101010101" pitchFamily="49" charset="-122"/>
                  <a:ea typeface="黑体" panose="02010609060101010101" pitchFamily="49" charset="-122"/>
                </a:rPr>
                <a:t>25%</a:t>
              </a:r>
            </a:p>
            <a:p>
              <a:pPr marL="742950" lvl="1" indent="-285750">
                <a:spcBef>
                  <a:spcPts val="600"/>
                </a:spcBef>
                <a:spcAft>
                  <a:spcPts val="600"/>
                </a:spcAft>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高剂量</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降低关键次要复合终点事件风险</a:t>
              </a:r>
              <a:r>
                <a:rPr lang="en-US" altLang="zh-CN" sz="1600" b="1" dirty="0">
                  <a:latin typeface="黑体" panose="02010609060101010101" pitchFamily="49" charset="-122"/>
                  <a:ea typeface="黑体" panose="02010609060101010101" pitchFamily="49" charset="-122"/>
                </a:rPr>
                <a:t>26%</a:t>
              </a:r>
            </a:p>
            <a:p>
              <a:pPr marL="285750" indent="-285750">
                <a:spcBef>
                  <a:spcPts val="600"/>
                </a:spcBef>
                <a:spcAft>
                  <a:spcPts val="600"/>
                </a:spcAft>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最新分析显示：</a:t>
              </a:r>
              <a:endParaRPr lang="en-US" altLang="zh-CN" sz="1600" dirty="0">
                <a:latin typeface="黑体" panose="02010609060101010101" pitchFamily="49" charset="-122"/>
                <a:ea typeface="黑体" panose="02010609060101010101" pitchFamily="49" charset="-122"/>
              </a:endParaRPr>
            </a:p>
            <a:p>
              <a:pPr marL="285750" indent="-285750">
                <a:spcBef>
                  <a:spcPts val="600"/>
                </a:spcBef>
                <a:spcAft>
                  <a:spcPts val="600"/>
                </a:spcAft>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与安慰剂相比，</a:t>
              </a:r>
              <a:r>
                <a:rPr lang="en-US" altLang="zh-CN" sz="1600" dirty="0">
                  <a:latin typeface="黑体" panose="02010609060101010101" pitchFamily="49" charset="-122"/>
                  <a:ea typeface="黑体" panose="02010609060101010101" pitchFamily="49" charset="-122"/>
                </a:rPr>
                <a:t>IPE(4g/d)</a:t>
              </a:r>
              <a:r>
                <a:rPr lang="zh-CN" altLang="en-US" sz="1600" dirty="0">
                  <a:latin typeface="黑体" panose="02010609060101010101" pitchFamily="49" charset="-122"/>
                  <a:ea typeface="黑体" panose="02010609060101010101" pitchFamily="49" charset="-122"/>
                </a:rPr>
                <a:t>使总主要终点事件减少了</a:t>
              </a:r>
              <a:r>
                <a:rPr lang="en-US" altLang="zh-CN" sz="1600" b="1" dirty="0">
                  <a:latin typeface="黑体" panose="02010609060101010101" pitchFamily="49" charset="-122"/>
                  <a:ea typeface="黑体" panose="02010609060101010101" pitchFamily="49" charset="-122"/>
                </a:rPr>
                <a:t>30%</a:t>
              </a:r>
              <a:r>
                <a:rPr lang="zh-CN" altLang="en-US" sz="1600" dirty="0">
                  <a:latin typeface="黑体" panose="02010609060101010101" pitchFamily="49" charset="-122"/>
                  <a:ea typeface="黑体" panose="02010609060101010101" pitchFamily="49" charset="-122"/>
                </a:rPr>
                <a:t>，从</a:t>
              </a:r>
              <a:r>
                <a:rPr lang="en-US" altLang="zh-CN" sz="1600" dirty="0">
                  <a:latin typeface="黑体" panose="02010609060101010101" pitchFamily="49" charset="-122"/>
                  <a:ea typeface="黑体" panose="02010609060101010101" pitchFamily="49" charset="-122"/>
                </a:rPr>
                <a:t>89%</a:t>
              </a:r>
              <a:r>
                <a:rPr lang="zh-CN" altLang="en-US" sz="1600" dirty="0">
                  <a:latin typeface="黑体" panose="02010609060101010101" pitchFamily="49" charset="-122"/>
                  <a:ea typeface="黑体" panose="02010609060101010101" pitchFamily="49" charset="-122"/>
                </a:rPr>
                <a:t>降至</a:t>
              </a:r>
              <a:r>
                <a:rPr lang="en-US" altLang="zh-CN" sz="1600" dirty="0">
                  <a:latin typeface="黑体" panose="02010609060101010101" pitchFamily="49" charset="-122"/>
                  <a:ea typeface="黑体" panose="02010609060101010101" pitchFamily="49" charset="-122"/>
                </a:rPr>
                <a:t>61%</a:t>
              </a:r>
              <a:r>
                <a:rPr lang="zh-CN" altLang="en-US" sz="1600" dirty="0">
                  <a:latin typeface="黑体" panose="02010609060101010101" pitchFamily="49" charset="-122"/>
                  <a:ea typeface="黑体" panose="02010609060101010101" pitchFamily="49" charset="-122"/>
                </a:rPr>
                <a:t>。</a:t>
              </a:r>
              <a:endParaRPr lang="en-US" altLang="zh-CN" sz="1600" dirty="0">
                <a:latin typeface="黑体" panose="02010609060101010101" pitchFamily="49" charset="-122"/>
                <a:ea typeface="黑体" panose="02010609060101010101" pitchFamily="49" charset="-122"/>
              </a:endParaRPr>
            </a:p>
          </p:txBody>
        </p:sp>
      </p:grpSp>
      <p:graphicFrame>
        <p:nvGraphicFramePr>
          <p:cNvPr id="3" name="表格 2">
            <a:extLst>
              <a:ext uri="{FF2B5EF4-FFF2-40B4-BE49-F238E27FC236}">
                <a16:creationId xmlns:a16="http://schemas.microsoft.com/office/drawing/2014/main" id="{9B7BF61C-3336-D821-4408-984377D2C3AD}"/>
              </a:ext>
            </a:extLst>
          </p:cNvPr>
          <p:cNvGraphicFramePr>
            <a:graphicFrameLocks noGrp="1"/>
          </p:cNvGraphicFramePr>
          <p:nvPr>
            <p:extLst>
              <p:ext uri="{D42A27DB-BD31-4B8C-83A1-F6EECF244321}">
                <p14:modId xmlns:p14="http://schemas.microsoft.com/office/powerpoint/2010/main" val="4239219763"/>
              </p:ext>
            </p:extLst>
          </p:nvPr>
        </p:nvGraphicFramePr>
        <p:xfrm>
          <a:off x="313556" y="1666866"/>
          <a:ext cx="6363855" cy="4991235"/>
        </p:xfrm>
        <a:graphic>
          <a:graphicData uri="http://schemas.openxmlformats.org/drawingml/2006/table">
            <a:tbl>
              <a:tblPr firstRow="1" firstCol="1" bandRow="1"/>
              <a:tblGrid>
                <a:gridCol w="2046885">
                  <a:extLst>
                    <a:ext uri="{9D8B030D-6E8A-4147-A177-3AD203B41FA5}">
                      <a16:colId xmlns:a16="http://schemas.microsoft.com/office/drawing/2014/main" val="3251251332"/>
                    </a:ext>
                  </a:extLst>
                </a:gridCol>
                <a:gridCol w="594715">
                  <a:extLst>
                    <a:ext uri="{9D8B030D-6E8A-4147-A177-3AD203B41FA5}">
                      <a16:colId xmlns:a16="http://schemas.microsoft.com/office/drawing/2014/main" val="4066046008"/>
                    </a:ext>
                  </a:extLst>
                </a:gridCol>
                <a:gridCol w="1009460">
                  <a:extLst>
                    <a:ext uri="{9D8B030D-6E8A-4147-A177-3AD203B41FA5}">
                      <a16:colId xmlns:a16="http://schemas.microsoft.com/office/drawing/2014/main" val="3596119114"/>
                    </a:ext>
                  </a:extLst>
                </a:gridCol>
                <a:gridCol w="671558">
                  <a:extLst>
                    <a:ext uri="{9D8B030D-6E8A-4147-A177-3AD203B41FA5}">
                      <a16:colId xmlns:a16="http://schemas.microsoft.com/office/drawing/2014/main" val="2016030142"/>
                    </a:ext>
                  </a:extLst>
                </a:gridCol>
                <a:gridCol w="1064878">
                  <a:extLst>
                    <a:ext uri="{9D8B030D-6E8A-4147-A177-3AD203B41FA5}">
                      <a16:colId xmlns:a16="http://schemas.microsoft.com/office/drawing/2014/main" val="1714276835"/>
                    </a:ext>
                  </a:extLst>
                </a:gridCol>
                <a:gridCol w="976359">
                  <a:extLst>
                    <a:ext uri="{9D8B030D-6E8A-4147-A177-3AD203B41FA5}">
                      <a16:colId xmlns:a16="http://schemas.microsoft.com/office/drawing/2014/main" val="3525118114"/>
                    </a:ext>
                  </a:extLst>
                </a:gridCol>
              </a:tblGrid>
              <a:tr h="409148">
                <a:tc rowSpan="2">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buNone/>
                      </a:pPr>
                      <a:r>
                        <a:rPr lang="en-US" sz="12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IPE(4g/d)</a:t>
                      </a:r>
                      <a:endParaRPr lang="zh-CN" sz="1400"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zh-CN" altLang="en-US"/>
                    </a:p>
                  </a:txBody>
                  <a:tcPr/>
                </a:tc>
                <a:tc gridSpan="2">
                  <a:txBody>
                    <a:bodyPr/>
                    <a:lstStyle/>
                    <a:p>
                      <a:pPr algn="ctr">
                        <a:buNone/>
                      </a:pPr>
                      <a:r>
                        <a:rPr lang="zh-CN" sz="12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安慰剂</a:t>
                      </a:r>
                      <a:endParaRPr lang="zh-CN" sz="1400"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zh-CN" altLang="en-US"/>
                    </a:p>
                  </a:txBody>
                  <a:tcPr/>
                </a:tc>
                <a:tc>
                  <a:txBody>
                    <a:bodyPr/>
                    <a:lstStyle/>
                    <a:p>
                      <a:pPr algn="ctr"/>
                      <a:r>
                        <a:rPr lang="en-US" sz="12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IPE(4g/d) vs </a:t>
                      </a:r>
                      <a:r>
                        <a:rPr lang="zh-CN" sz="1200" b="1" kern="100"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安慰剂</a:t>
                      </a:r>
                      <a:endParaRPr lang="zh-CN" altLang="en-US" sz="3200" dirty="0">
                        <a:solidFill>
                          <a:schemeClr val="bg1"/>
                        </a:solidFill>
                        <a:latin typeface="黑体" panose="02010609060101010101" pitchFamily="49" charset="-122"/>
                        <a:ea typeface="黑体" panose="02010609060101010101" pitchFamily="49" charset="-122"/>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97350941"/>
                  </a:ext>
                </a:extLst>
              </a:tr>
              <a:tr h="409148">
                <a:tc vMerge="1">
                  <a:txBody>
                    <a:bodyPr/>
                    <a:lstStyle/>
                    <a:p>
                      <a:endParaRPr lang="zh-CN" altLang="en-US"/>
                    </a:p>
                  </a:txBody>
                  <a:tcPr/>
                </a:tc>
                <a:tc>
                  <a:txBody>
                    <a:bodyPr/>
                    <a:lstStyle/>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N=4089</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n (%)</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发生率</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a:t>
                      </a: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每</a:t>
                      </a: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100</a:t>
                      </a: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患者年</a:t>
                      </a: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N=4090</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n (%)</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发生率</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a:t>
                      </a: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每</a:t>
                      </a: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100</a:t>
                      </a: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患者年</a:t>
                      </a: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CN"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风险比</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(95% CI)</a:t>
                      </a:r>
                      <a:endParaRPr lang="zh-CN" altLang="en-US" sz="2000" dirty="0">
                        <a:latin typeface="黑体" panose="02010609060101010101" pitchFamily="49" charset="-122"/>
                        <a:ea typeface="黑体" panose="02010609060101010101" pitchFamily="49" charset="-122"/>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2120621"/>
                  </a:ext>
                </a:extLst>
              </a:tr>
              <a:tr h="318906">
                <a:tc gridSpan="6">
                  <a:txBody>
                    <a:bodyPr/>
                    <a:lstStyle/>
                    <a:p>
                      <a:pPr algn="l">
                        <a:buNone/>
                      </a:pPr>
                      <a:r>
                        <a:rPr lang="zh-CN" sz="1200" b="1" kern="100"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主要复合终点</a:t>
                      </a:r>
                      <a:endParaRPr lang="zh-CN" sz="1400" kern="100"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45377363"/>
                  </a:ext>
                </a:extLst>
              </a:tr>
              <a:tr h="342522">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心血管死亡、心肌梗死、卒中、冠状动脉重建术、不稳定型心绞痛住院治疗（5点MACE）</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705</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(17.2)</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4.3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901</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(22.0)</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5.7</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0.75</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(0.68, 0.83)</a:t>
                      </a:r>
                      <a:endParaRPr lang="zh-CN" altLang="en-US" sz="2000" dirty="0">
                        <a:latin typeface="黑体" panose="02010609060101010101" pitchFamily="49" charset="-122"/>
                        <a:ea typeface="黑体" panose="02010609060101010101" pitchFamily="49" charset="-122"/>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7058462"/>
                  </a:ext>
                </a:extLst>
              </a:tr>
              <a:tr h="340968">
                <a:tc gridSpan="6">
                  <a:txBody>
                    <a:bodyPr/>
                    <a:lstStyle/>
                    <a:p>
                      <a:pPr marL="0" algn="l" defTabSz="914400" rtl="0" eaLnBrk="1" latinLnBrk="0" hangingPunct="1">
                        <a:buNone/>
                      </a:pPr>
                      <a:r>
                        <a:rPr lang="zh-CN" altLang="en-US" sz="1200" b="1" kern="100"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关键次要复合终点</a:t>
                      </a: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87453300"/>
                  </a:ext>
                </a:extLst>
              </a:tr>
              <a:tr h="409148">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心血管死亡、心肌梗死、卒中</a:t>
                      </a:r>
                      <a:endParaRPr lang="en-US" alt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（3点MACE）</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459</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(11.2)</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2.7</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606</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(14.8)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3.7</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0.74</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(0.65, 0.83)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4624622"/>
                  </a:ext>
                </a:extLst>
              </a:tr>
              <a:tr h="348234">
                <a:tc gridSpan="6">
                  <a:txBody>
                    <a:bodyPr/>
                    <a:lstStyle/>
                    <a:p>
                      <a:pPr marL="0" algn="l" defTabSz="914400" rtl="0" eaLnBrk="1" latinLnBrk="0" hangingPunct="1">
                        <a:buNone/>
                      </a:pPr>
                      <a:r>
                        <a:rPr lang="zh-CN" altLang="en-US" sz="1200" b="1" kern="100"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其他次要终点</a:t>
                      </a: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7253943"/>
                  </a:ext>
                </a:extLst>
              </a:tr>
              <a:tr h="387927">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致死或非致死的心肌梗死</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250</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(6.1)</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1.5</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355</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(8.7)</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2.1</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0.69</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(0.58, 0.81)</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3648602"/>
                  </a:ext>
                </a:extLst>
              </a:tr>
              <a:tr h="409148">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急诊或紧急冠状动脉血管重建术</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216</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(5.3)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321</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(7.8)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1.9</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0.65</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(0.55, 0.78)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7430623"/>
                  </a:ext>
                </a:extLst>
              </a:tr>
              <a:tr h="356693">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心血管死亡</a:t>
                      </a:r>
                      <a:r>
                        <a:rPr lang="en-US" sz="1100" kern="100" baseline="300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174</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(4.3)</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1.0</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213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(5.2)</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1.2</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(0.66, 0.98)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8014602"/>
                  </a:ext>
                </a:extLst>
              </a:tr>
              <a:tr h="344708">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不稳定型心绞痛住院治疗</a:t>
                      </a:r>
                      <a:r>
                        <a:rPr lang="en-US" sz="1100" kern="100" baseline="300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108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(2.6)</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a:t>
                      </a:r>
                      <a:endParaRPr lang="zh-CN" sz="1050" kern="10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157</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(3.8)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0.9</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(0.53, 0.87)</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4103815"/>
                  </a:ext>
                </a:extLst>
              </a:tr>
              <a:tr h="351197">
                <a:tc>
                  <a:txBody>
                    <a:bodyPr/>
                    <a:lstStyle/>
                    <a:p>
                      <a:pPr algn="l">
                        <a:buNone/>
                      </a:pPr>
                      <a:r>
                        <a:rPr lang="zh-CN" sz="11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致死或非致死的卒中</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98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(2.4)</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0.6</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134</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(3.3)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0.8</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0.72</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ctr">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(0.55, 0.93)</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4944788"/>
                  </a:ext>
                </a:extLst>
              </a:tr>
              <a:tr h="403090">
                <a:tc gridSpan="6">
                  <a:txBody>
                    <a:bodyPr/>
                    <a:lstStyle/>
                    <a:p>
                      <a:pPr algn="l">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[1] </a:t>
                      </a:r>
                      <a:r>
                        <a:rPr lang="zh-CN"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包括判定为心血管死亡和未确定因果关系的死亡。</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p>
                      <a:pPr algn="l">
                        <a:buNone/>
                      </a:pP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 </a:t>
                      </a:r>
                      <a:r>
                        <a:rPr lang="zh-CN"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通过侵袭性</a:t>
                      </a:r>
                      <a:r>
                        <a:rPr lang="en-US"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a:t>
                      </a:r>
                      <a:r>
                        <a:rPr lang="zh-CN" sz="1000"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非侵袭性检测确定为心肌缺血导致，且需要紧急住院治疗。</a:t>
                      </a:r>
                      <a:endParaRPr lang="zh-CN" sz="105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zh-CN" altLang="en-US"/>
                    </a:p>
                  </a:txBody>
                  <a:tcPr/>
                </a:tc>
                <a:tc hMerge="1">
                  <a:txBody>
                    <a:bodyPr/>
                    <a:lstStyle/>
                    <a:p>
                      <a:endParaRPr lang="zh-CN"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99724394"/>
                  </a:ext>
                </a:extLst>
              </a:tr>
            </a:tbl>
          </a:graphicData>
        </a:graphic>
      </p:graphicFrame>
      <p:sp>
        <p:nvSpPr>
          <p:cNvPr id="6" name="文本框 5">
            <a:extLst>
              <a:ext uri="{FF2B5EF4-FFF2-40B4-BE49-F238E27FC236}">
                <a16:creationId xmlns:a16="http://schemas.microsoft.com/office/drawing/2014/main" id="{023EA7CE-D21F-973B-ACEA-F379E9767B79}"/>
              </a:ext>
            </a:extLst>
          </p:cNvPr>
          <p:cNvSpPr txBox="1"/>
          <p:nvPr/>
        </p:nvSpPr>
        <p:spPr>
          <a:xfrm>
            <a:off x="274389" y="1213212"/>
            <a:ext cx="6851030" cy="369332"/>
          </a:xfrm>
          <a:prstGeom prst="rect">
            <a:avLst/>
          </a:prstGeom>
          <a:noFill/>
        </p:spPr>
        <p:txBody>
          <a:bodyPr wrap="square">
            <a:spAutoFit/>
          </a:bodyPr>
          <a:lstStyle/>
          <a:p>
            <a:pPr marL="285750" indent="-285750">
              <a:buFont typeface="Wingdings" panose="05000000000000000000" pitchFamily="2" charset="2"/>
              <a:buChar char="Ø"/>
            </a:pPr>
            <a:r>
              <a:rPr lang="en-US" altLang="zh-CN" sz="1800" b="1" dirty="0">
                <a:latin typeface="黑体" panose="02010609060101010101" pitchFamily="49" charset="-122"/>
                <a:ea typeface="黑体" panose="02010609060101010101" pitchFamily="49" charset="-122"/>
              </a:rPr>
              <a:t>REDUCE-IT </a:t>
            </a:r>
            <a:r>
              <a:rPr lang="zh-CN" altLang="en-US" sz="1800" b="1" dirty="0">
                <a:latin typeface="黑体" panose="02010609060101010101" pitchFamily="49" charset="-122"/>
                <a:ea typeface="黑体" panose="02010609060101010101" pitchFamily="49" charset="-122"/>
              </a:rPr>
              <a:t>研究：国际多中心、双盲、随机、安慰剂对照试验</a:t>
            </a:r>
            <a:endParaRPr lang="zh-CN" altLang="en-US" b="1" dirty="0"/>
          </a:p>
        </p:txBody>
      </p:sp>
    </p:spTree>
    <p:extLst>
      <p:ext uri="{BB962C8B-B14F-4D97-AF65-F5344CB8AC3E}">
        <p14:creationId xmlns:p14="http://schemas.microsoft.com/office/powerpoint/2010/main" val="309112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32FF-0307-3EF4-C193-35C1E625CF88}"/>
            </a:ext>
          </a:extLst>
        </p:cNvPr>
        <p:cNvGrpSpPr/>
        <p:nvPr/>
      </p:nvGrpSpPr>
      <p:grpSpPr>
        <a:xfrm>
          <a:off x="0" y="0"/>
          <a:ext cx="0" cy="0"/>
          <a:chOff x="0" y="0"/>
          <a:chExt cx="0" cy="0"/>
        </a:xfrm>
      </p:grpSpPr>
      <p:sp>
        <p:nvSpPr>
          <p:cNvPr id="61" name="文本框 60">
            <a:extLst>
              <a:ext uri="{FF2B5EF4-FFF2-40B4-BE49-F238E27FC236}">
                <a16:creationId xmlns:a16="http://schemas.microsoft.com/office/drawing/2014/main" id="{1986147E-2CE2-4550-4C83-12A0C8B1B94D}"/>
              </a:ext>
            </a:extLst>
          </p:cNvPr>
          <p:cNvSpPr txBox="1"/>
          <p:nvPr/>
        </p:nvSpPr>
        <p:spPr>
          <a:xfrm>
            <a:off x="9756087" y="2923264"/>
            <a:ext cx="2026724" cy="253916"/>
          </a:xfrm>
          <a:prstGeom prst="rect">
            <a:avLst/>
          </a:prstGeom>
          <a:noFill/>
        </p:spPr>
        <p:txBody>
          <a:bodyPr wrap="square" rtlCol="0">
            <a:spAutoFit/>
          </a:bodyPr>
          <a:lstStyle/>
          <a:p>
            <a:pPr algn="ctr"/>
            <a:r>
              <a:rPr lang="zh-CN" altLang="en-US" sz="1050" dirty="0">
                <a:solidFill>
                  <a:schemeClr val="bg1"/>
                </a:solidFill>
                <a:latin typeface="+mn-ea"/>
                <a:cs typeface="思源宋体 CN Medium" panose="02020500000000000000" charset="-122"/>
                <a:sym typeface="思源宋体 CN Medium" panose="02020500000000000000" charset="-122"/>
              </a:rPr>
              <a:t>数据服务</a:t>
            </a:r>
            <a:endParaRPr lang="en-US" sz="1050" dirty="0">
              <a:solidFill>
                <a:schemeClr val="bg1"/>
              </a:solidFill>
              <a:latin typeface="+mn-ea"/>
              <a:cs typeface="思源宋体 CN Medium" panose="02020500000000000000" charset="-122"/>
              <a:sym typeface="思源宋体 CN Medium" panose="02020500000000000000" charset="-122"/>
            </a:endParaRPr>
          </a:p>
        </p:txBody>
      </p:sp>
      <p:grpSp>
        <p:nvGrpSpPr>
          <p:cNvPr id="113" name="组合 112">
            <a:extLst>
              <a:ext uri="{FF2B5EF4-FFF2-40B4-BE49-F238E27FC236}">
                <a16:creationId xmlns:a16="http://schemas.microsoft.com/office/drawing/2014/main" id="{77C04D87-26FD-9C14-3874-91ECDF45EBD3}"/>
              </a:ext>
            </a:extLst>
          </p:cNvPr>
          <p:cNvGrpSpPr/>
          <p:nvPr/>
        </p:nvGrpSpPr>
        <p:grpSpPr>
          <a:xfrm>
            <a:off x="441946" y="453799"/>
            <a:ext cx="11582414" cy="597526"/>
            <a:chOff x="441946" y="549275"/>
            <a:chExt cx="11582414" cy="502049"/>
          </a:xfrm>
        </p:grpSpPr>
        <p:sp>
          <p:nvSpPr>
            <p:cNvPr id="114" name="矩形 113">
              <a:extLst>
                <a:ext uri="{FF2B5EF4-FFF2-40B4-BE49-F238E27FC236}">
                  <a16:creationId xmlns:a16="http://schemas.microsoft.com/office/drawing/2014/main" id="{B70C4D78-3E0B-DC12-9C42-B2801842BE78}"/>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115" name="直接连接符 114">
              <a:extLst>
                <a:ext uri="{FF2B5EF4-FFF2-40B4-BE49-F238E27FC236}">
                  <a16:creationId xmlns:a16="http://schemas.microsoft.com/office/drawing/2014/main" id="{0ADD463C-E3A0-060D-5CED-275F47710AFA}"/>
                </a:ext>
              </a:extLst>
            </p:cNvPr>
            <p:cNvCxnSpPr/>
            <p:nvPr/>
          </p:nvCxnSpPr>
          <p:spPr>
            <a:xfrm>
              <a:off x="515938" y="1051324"/>
              <a:ext cx="11160125"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9DAD0702-5770-0C4C-629F-5706472E30BE}"/>
                </a:ext>
              </a:extLst>
            </p:cNvPr>
            <p:cNvSpPr txBox="1"/>
            <p:nvPr/>
          </p:nvSpPr>
          <p:spPr>
            <a:xfrm>
              <a:off x="441946" y="551990"/>
              <a:ext cx="1623308"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有效性</a:t>
              </a:r>
              <a:r>
                <a:rPr lang="en-US" altLang="zh-CN"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3</a:t>
              </a:r>
              <a:endPar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endParaRPr>
            </a:p>
          </p:txBody>
        </p:sp>
        <p:sp>
          <p:nvSpPr>
            <p:cNvPr id="117" name="矩形 116">
              <a:extLst>
                <a:ext uri="{FF2B5EF4-FFF2-40B4-BE49-F238E27FC236}">
                  <a16:creationId xmlns:a16="http://schemas.microsoft.com/office/drawing/2014/main" id="{023E7262-F3CC-FCB8-CEDB-A50D87901BB7}"/>
                </a:ext>
              </a:extLst>
            </p:cNvPr>
            <p:cNvSpPr/>
            <p:nvPr/>
          </p:nvSpPr>
          <p:spPr>
            <a:xfrm>
              <a:off x="2161858" y="549275"/>
              <a:ext cx="9514205"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2859604C-FC20-50C7-6B87-FDE0715B3F09}"/>
                </a:ext>
              </a:extLst>
            </p:cNvPr>
            <p:cNvSpPr txBox="1"/>
            <p:nvPr/>
          </p:nvSpPr>
          <p:spPr>
            <a:xfrm>
              <a:off x="2139246" y="562274"/>
              <a:ext cx="9885114" cy="387897"/>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cs typeface="思源宋体 CN Medium" panose="02020500000000000000" charset="-122"/>
                </a:rPr>
                <a:t>具有明显的疗效优势，国内外指南一致推荐使用</a:t>
              </a:r>
            </a:p>
          </p:txBody>
        </p:sp>
      </p:grpSp>
      <p:grpSp>
        <p:nvGrpSpPr>
          <p:cNvPr id="2" name="组合 1">
            <a:extLst>
              <a:ext uri="{FF2B5EF4-FFF2-40B4-BE49-F238E27FC236}">
                <a16:creationId xmlns:a16="http://schemas.microsoft.com/office/drawing/2014/main" id="{B37C8C82-31B2-5331-8F22-602D57FC1C64}"/>
              </a:ext>
            </a:extLst>
          </p:cNvPr>
          <p:cNvGrpSpPr/>
          <p:nvPr/>
        </p:nvGrpSpPr>
        <p:grpSpPr>
          <a:xfrm>
            <a:off x="765187" y="1482759"/>
            <a:ext cx="10661626" cy="1856998"/>
            <a:chOff x="880918" y="1742554"/>
            <a:chExt cx="10204975" cy="2134358"/>
          </a:xfrm>
        </p:grpSpPr>
        <p:grpSp>
          <p:nvGrpSpPr>
            <p:cNvPr id="41" name="组合 40">
              <a:extLst>
                <a:ext uri="{FF2B5EF4-FFF2-40B4-BE49-F238E27FC236}">
                  <a16:creationId xmlns:a16="http://schemas.microsoft.com/office/drawing/2014/main" id="{26AE6D08-C8A8-6CC6-3DA0-DCDD6AD7823C}"/>
                </a:ext>
              </a:extLst>
            </p:cNvPr>
            <p:cNvGrpSpPr/>
            <p:nvPr/>
          </p:nvGrpSpPr>
          <p:grpSpPr>
            <a:xfrm>
              <a:off x="880918" y="1742554"/>
              <a:ext cx="10204975" cy="2134358"/>
              <a:chOff x="879097" y="3925865"/>
              <a:chExt cx="9811857" cy="2226003"/>
            </a:xfrm>
          </p:grpSpPr>
          <p:sp>
            <p:nvSpPr>
              <p:cNvPr id="19" name="0">
                <a:extLst>
                  <a:ext uri="{FF2B5EF4-FFF2-40B4-BE49-F238E27FC236}">
                    <a16:creationId xmlns:a16="http://schemas.microsoft.com/office/drawing/2014/main" id="{8D892406-51C1-DEBD-B2CA-1CA704E5557F}"/>
                  </a:ext>
                </a:extLst>
              </p:cNvPr>
              <p:cNvSpPr/>
              <p:nvPr/>
            </p:nvSpPr>
            <p:spPr>
              <a:xfrm>
                <a:off x="879097" y="4041602"/>
                <a:ext cx="4441114" cy="2110266"/>
              </a:xfrm>
              <a:prstGeom prst="roundRect">
                <a:avLst>
                  <a:gd name="adj" fmla="val 6236"/>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0">
                <a:extLst>
                  <a:ext uri="{FF2B5EF4-FFF2-40B4-BE49-F238E27FC236}">
                    <a16:creationId xmlns:a16="http://schemas.microsoft.com/office/drawing/2014/main" id="{131C19A7-BA3B-00FA-926F-B1C244E7134A}"/>
                  </a:ext>
                </a:extLst>
              </p:cNvPr>
              <p:cNvSpPr/>
              <p:nvPr/>
            </p:nvSpPr>
            <p:spPr>
              <a:xfrm>
                <a:off x="5398345" y="4662875"/>
                <a:ext cx="809407" cy="809406"/>
              </a:xfrm>
              <a:prstGeom prst="ellipse">
                <a:avLst/>
              </a:prstGeom>
              <a:gradFill flip="none" rotWithShape="1">
                <a:gsLst>
                  <a:gs pos="0">
                    <a:schemeClr val="accent2">
                      <a:lumMod val="60000"/>
                      <a:lumOff val="40000"/>
                    </a:schemeClr>
                  </a:gs>
                  <a:gs pos="53000">
                    <a:schemeClr val="accent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0">
                <a:extLst>
                  <a:ext uri="{FF2B5EF4-FFF2-40B4-BE49-F238E27FC236}">
                    <a16:creationId xmlns:a16="http://schemas.microsoft.com/office/drawing/2014/main" id="{944AD7B8-E370-F345-2F82-B019DA6C1750}"/>
                  </a:ext>
                </a:extLst>
              </p:cNvPr>
              <p:cNvSpPr/>
              <p:nvPr/>
            </p:nvSpPr>
            <p:spPr>
              <a:xfrm rot="16200000">
                <a:off x="7395434" y="4770163"/>
                <a:ext cx="126249" cy="135177"/>
              </a:xfrm>
              <a:custGeom>
                <a:avLst/>
                <a:gdLst>
                  <a:gd name="connsiteX0" fmla="*/ 222503 w 222852"/>
                  <a:gd name="connsiteY0" fmla="*/ 124832 h 238611"/>
                  <a:gd name="connsiteX1" fmla="*/ 219760 w 222852"/>
                  <a:gd name="connsiteY1" fmla="*/ 136701 h 238611"/>
                  <a:gd name="connsiteX2" fmla="*/ 219713 w 222852"/>
                  <a:gd name="connsiteY2" fmla="*/ 136748 h 238611"/>
                  <a:gd name="connsiteX3" fmla="*/ 219498 w 222852"/>
                  <a:gd name="connsiteY3" fmla="*/ 137035 h 238611"/>
                  <a:gd name="connsiteX4" fmla="*/ 180676 w 222852"/>
                  <a:gd name="connsiteY4" fmla="*/ 185401 h 238611"/>
                  <a:gd name="connsiteX5" fmla="*/ 147557 w 222852"/>
                  <a:gd name="connsiteY5" fmla="*/ 219713 h 238611"/>
                  <a:gd name="connsiteX6" fmla="*/ 131045 w 222852"/>
                  <a:gd name="connsiteY6" fmla="*/ 232217 h 238611"/>
                  <a:gd name="connsiteX7" fmla="*/ 111502 w 222852"/>
                  <a:gd name="connsiteY7" fmla="*/ 238611 h 238611"/>
                  <a:gd name="connsiteX8" fmla="*/ 91960 w 222852"/>
                  <a:gd name="connsiteY8" fmla="*/ 232217 h 238611"/>
                  <a:gd name="connsiteX9" fmla="*/ 75448 w 222852"/>
                  <a:gd name="connsiteY9" fmla="*/ 219713 h 238611"/>
                  <a:gd name="connsiteX10" fmla="*/ 42329 w 222852"/>
                  <a:gd name="connsiteY10" fmla="*/ 185401 h 238611"/>
                  <a:gd name="connsiteX11" fmla="*/ 14889 w 222852"/>
                  <a:gd name="connsiteY11" fmla="*/ 151948 h 238611"/>
                  <a:gd name="connsiteX12" fmla="*/ 3412 w 222852"/>
                  <a:gd name="connsiteY12" fmla="*/ 136915 h 238611"/>
                  <a:gd name="connsiteX13" fmla="*/ 3268 w 222852"/>
                  <a:gd name="connsiteY13" fmla="*/ 136701 h 238611"/>
                  <a:gd name="connsiteX14" fmla="*/ 3245 w 222852"/>
                  <a:gd name="connsiteY14" fmla="*/ 136701 h 238611"/>
                  <a:gd name="connsiteX15" fmla="*/ 2962 w 222852"/>
                  <a:gd name="connsiteY15" fmla="*/ 136317 h 238611"/>
                  <a:gd name="connsiteX16" fmla="*/ 6671 w 222852"/>
                  <a:gd name="connsiteY16" fmla="*/ 114117 h 238611"/>
                  <a:gd name="connsiteX17" fmla="*/ 28871 w 222852"/>
                  <a:gd name="connsiteY17" fmla="*/ 117826 h 238611"/>
                  <a:gd name="connsiteX18" fmla="*/ 29015 w 222852"/>
                  <a:gd name="connsiteY18" fmla="*/ 118017 h 238611"/>
                  <a:gd name="connsiteX19" fmla="*/ 31830 w 222852"/>
                  <a:gd name="connsiteY19" fmla="*/ 121764 h 238611"/>
                  <a:gd name="connsiteX20" fmla="*/ 66357 w 222852"/>
                  <a:gd name="connsiteY20" fmla="*/ 164547 h 238611"/>
                  <a:gd name="connsiteX21" fmla="*/ 96518 w 222852"/>
                  <a:gd name="connsiteY21" fmla="*/ 195876 h 238611"/>
                  <a:gd name="connsiteX22" fmla="*/ 108400 w 222852"/>
                  <a:gd name="connsiteY22" fmla="*/ 204991 h 238611"/>
                  <a:gd name="connsiteX23" fmla="*/ 111502 w 222852"/>
                  <a:gd name="connsiteY23" fmla="*/ 206590 h 238611"/>
                  <a:gd name="connsiteX24" fmla="*/ 114604 w 222852"/>
                  <a:gd name="connsiteY24" fmla="*/ 204991 h 238611"/>
                  <a:gd name="connsiteX25" fmla="*/ 126487 w 222852"/>
                  <a:gd name="connsiteY25" fmla="*/ 195876 h 238611"/>
                  <a:gd name="connsiteX26" fmla="*/ 156648 w 222852"/>
                  <a:gd name="connsiteY26" fmla="*/ 164547 h 238611"/>
                  <a:gd name="connsiteX27" fmla="*/ 194134 w 222852"/>
                  <a:gd name="connsiteY27" fmla="*/ 117826 h 238611"/>
                  <a:gd name="connsiteX28" fmla="*/ 216051 w 222852"/>
                  <a:gd name="connsiteY28" fmla="*/ 114501 h 238611"/>
                  <a:gd name="connsiteX29" fmla="*/ 222503 w 222852"/>
                  <a:gd name="connsiteY29" fmla="*/ 124832 h 238611"/>
                  <a:gd name="connsiteX30" fmla="*/ 222669 w 222852"/>
                  <a:gd name="connsiteY30" fmla="*/ 13512 h 238611"/>
                  <a:gd name="connsiteX31" fmla="*/ 219761 w 222852"/>
                  <a:gd name="connsiteY31" fmla="*/ 25341 h 238611"/>
                  <a:gd name="connsiteX32" fmla="*/ 219713 w 222852"/>
                  <a:gd name="connsiteY32" fmla="*/ 25388 h 238611"/>
                  <a:gd name="connsiteX33" fmla="*/ 180676 w 222852"/>
                  <a:gd name="connsiteY33" fmla="*/ 74065 h 238611"/>
                  <a:gd name="connsiteX34" fmla="*/ 147557 w 222852"/>
                  <a:gd name="connsiteY34" fmla="*/ 108353 h 238611"/>
                  <a:gd name="connsiteX35" fmla="*/ 131021 w 222852"/>
                  <a:gd name="connsiteY35" fmla="*/ 120880 h 238611"/>
                  <a:gd name="connsiteX36" fmla="*/ 111503 w 222852"/>
                  <a:gd name="connsiteY36" fmla="*/ 127251 h 238611"/>
                  <a:gd name="connsiteX37" fmla="*/ 91961 w 222852"/>
                  <a:gd name="connsiteY37" fmla="*/ 120880 h 238611"/>
                  <a:gd name="connsiteX38" fmla="*/ 75449 w 222852"/>
                  <a:gd name="connsiteY38" fmla="*/ 108353 h 238611"/>
                  <a:gd name="connsiteX39" fmla="*/ 42329 w 222852"/>
                  <a:gd name="connsiteY39" fmla="*/ 74065 h 238611"/>
                  <a:gd name="connsiteX40" fmla="*/ 14889 w 222852"/>
                  <a:gd name="connsiteY40" fmla="*/ 40612 h 238611"/>
                  <a:gd name="connsiteX41" fmla="*/ 3293 w 222852"/>
                  <a:gd name="connsiteY41" fmla="*/ 25412 h 238611"/>
                  <a:gd name="connsiteX42" fmla="*/ 3245 w 222852"/>
                  <a:gd name="connsiteY42" fmla="*/ 25341 h 238611"/>
                  <a:gd name="connsiteX43" fmla="*/ 154 w 222852"/>
                  <a:gd name="connsiteY43" fmla="*/ 15926 h 238611"/>
                  <a:gd name="connsiteX44" fmla="*/ 16058 w 222852"/>
                  <a:gd name="connsiteY44" fmla="*/ 0 h 238611"/>
                  <a:gd name="connsiteX45" fmla="*/ 206947 w 222852"/>
                  <a:gd name="connsiteY45" fmla="*/ 0 h 238611"/>
                  <a:gd name="connsiteX46" fmla="*/ 216362 w 222852"/>
                  <a:gd name="connsiteY46" fmla="*/ 3091 h 238611"/>
                  <a:gd name="connsiteX47" fmla="*/ 222669 w 222852"/>
                  <a:gd name="connsiteY47" fmla="*/ 13512 h 23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852" h="238611">
                    <a:moveTo>
                      <a:pt x="222503" y="124832"/>
                    </a:moveTo>
                    <a:cubicBezTo>
                      <a:pt x="223174" y="128850"/>
                      <a:pt x="222313" y="133123"/>
                      <a:pt x="219760" y="136701"/>
                    </a:cubicBezTo>
                    <a:lnTo>
                      <a:pt x="219713" y="136748"/>
                    </a:lnTo>
                    <a:lnTo>
                      <a:pt x="219498" y="137035"/>
                    </a:lnTo>
                    <a:cubicBezTo>
                      <a:pt x="207153" y="153626"/>
                      <a:pt x="194204" y="169759"/>
                      <a:pt x="180676" y="185401"/>
                    </a:cubicBezTo>
                    <a:cubicBezTo>
                      <a:pt x="170129" y="197523"/>
                      <a:pt x="158461" y="210074"/>
                      <a:pt x="147557" y="219713"/>
                    </a:cubicBezTo>
                    <a:cubicBezTo>
                      <a:pt x="142116" y="224510"/>
                      <a:pt x="136533" y="228924"/>
                      <a:pt x="131045" y="232217"/>
                    </a:cubicBezTo>
                    <a:cubicBezTo>
                      <a:pt x="126010" y="235271"/>
                      <a:pt x="119066" y="238611"/>
                      <a:pt x="111502" y="238611"/>
                    </a:cubicBezTo>
                    <a:cubicBezTo>
                      <a:pt x="103938" y="238611"/>
                      <a:pt x="96995" y="235271"/>
                      <a:pt x="91960" y="232217"/>
                    </a:cubicBezTo>
                    <a:cubicBezTo>
                      <a:pt x="86496" y="228924"/>
                      <a:pt x="80889" y="224510"/>
                      <a:pt x="75448" y="219713"/>
                    </a:cubicBezTo>
                    <a:cubicBezTo>
                      <a:pt x="64544" y="210074"/>
                      <a:pt x="52876" y="197546"/>
                      <a:pt x="42329" y="185401"/>
                    </a:cubicBezTo>
                    <a:cubicBezTo>
                      <a:pt x="31735" y="173184"/>
                      <a:pt x="21975" y="161039"/>
                      <a:pt x="14889" y="151948"/>
                    </a:cubicBezTo>
                    <a:cubicBezTo>
                      <a:pt x="11014" y="146975"/>
                      <a:pt x="7188" y="141964"/>
                      <a:pt x="3412" y="136915"/>
                    </a:cubicBezTo>
                    <a:lnTo>
                      <a:pt x="3268" y="136701"/>
                    </a:lnTo>
                    <a:lnTo>
                      <a:pt x="3245" y="136701"/>
                    </a:lnTo>
                    <a:cubicBezTo>
                      <a:pt x="3148" y="136574"/>
                      <a:pt x="3054" y="136446"/>
                      <a:pt x="2962" y="136317"/>
                    </a:cubicBezTo>
                    <a:cubicBezTo>
                      <a:pt x="-2145" y="129162"/>
                      <a:pt x="-484" y="119223"/>
                      <a:pt x="6671" y="114117"/>
                    </a:cubicBezTo>
                    <a:cubicBezTo>
                      <a:pt x="13826" y="109011"/>
                      <a:pt x="23765" y="110672"/>
                      <a:pt x="28871" y="117826"/>
                    </a:cubicBezTo>
                    <a:lnTo>
                      <a:pt x="29015" y="118017"/>
                    </a:lnTo>
                    <a:lnTo>
                      <a:pt x="31830" y="121764"/>
                    </a:lnTo>
                    <a:cubicBezTo>
                      <a:pt x="42855" y="136409"/>
                      <a:pt x="54370" y="150678"/>
                      <a:pt x="66357" y="164547"/>
                    </a:cubicBezTo>
                    <a:cubicBezTo>
                      <a:pt x="76546" y="176286"/>
                      <a:pt x="87164" y="187596"/>
                      <a:pt x="96518" y="195876"/>
                    </a:cubicBezTo>
                    <a:cubicBezTo>
                      <a:pt x="100207" y="199252"/>
                      <a:pt x="104183" y="202302"/>
                      <a:pt x="108400" y="204991"/>
                    </a:cubicBezTo>
                    <a:cubicBezTo>
                      <a:pt x="109391" y="205604"/>
                      <a:pt x="110428" y="206139"/>
                      <a:pt x="111502" y="206590"/>
                    </a:cubicBezTo>
                    <a:cubicBezTo>
                      <a:pt x="112576" y="206138"/>
                      <a:pt x="113613" y="205603"/>
                      <a:pt x="114604" y="204991"/>
                    </a:cubicBezTo>
                    <a:cubicBezTo>
                      <a:pt x="118821" y="202302"/>
                      <a:pt x="122797" y="199252"/>
                      <a:pt x="126487" y="195876"/>
                    </a:cubicBezTo>
                    <a:cubicBezTo>
                      <a:pt x="135841" y="187596"/>
                      <a:pt x="146459" y="176286"/>
                      <a:pt x="156648" y="164547"/>
                    </a:cubicBezTo>
                    <a:cubicBezTo>
                      <a:pt x="169711" y="149437"/>
                      <a:pt x="182215" y="133854"/>
                      <a:pt x="194134" y="117826"/>
                    </a:cubicBezTo>
                    <a:cubicBezTo>
                      <a:pt x="199339" y="110976"/>
                      <a:pt x="209047" y="109502"/>
                      <a:pt x="216051" y="114501"/>
                    </a:cubicBezTo>
                    <a:cubicBezTo>
                      <a:pt x="219628" y="117054"/>
                      <a:pt x="221832" y="120815"/>
                      <a:pt x="222503" y="124832"/>
                    </a:cubicBezTo>
                    <a:close/>
                    <a:moveTo>
                      <a:pt x="222669" y="13512"/>
                    </a:moveTo>
                    <a:cubicBezTo>
                      <a:pt x="223284" y="17539"/>
                      <a:pt x="222364" y="21800"/>
                      <a:pt x="219761" y="25341"/>
                    </a:cubicBezTo>
                    <a:lnTo>
                      <a:pt x="219713" y="25388"/>
                    </a:lnTo>
                    <a:cubicBezTo>
                      <a:pt x="207303" y="42088"/>
                      <a:pt x="194282" y="58324"/>
                      <a:pt x="180676" y="74065"/>
                    </a:cubicBezTo>
                    <a:cubicBezTo>
                      <a:pt x="170130" y="86186"/>
                      <a:pt x="158462" y="98737"/>
                      <a:pt x="147557" y="108353"/>
                    </a:cubicBezTo>
                    <a:cubicBezTo>
                      <a:pt x="142117" y="113149"/>
                      <a:pt x="136509" y="117564"/>
                      <a:pt x="131021" y="120880"/>
                    </a:cubicBezTo>
                    <a:cubicBezTo>
                      <a:pt x="125987" y="123911"/>
                      <a:pt x="119067" y="127251"/>
                      <a:pt x="111503" y="127251"/>
                    </a:cubicBezTo>
                    <a:cubicBezTo>
                      <a:pt x="103915" y="127251"/>
                      <a:pt x="96995" y="123911"/>
                      <a:pt x="91961" y="120880"/>
                    </a:cubicBezTo>
                    <a:cubicBezTo>
                      <a:pt x="86496" y="117564"/>
                      <a:pt x="80865" y="113149"/>
                      <a:pt x="75449" y="108353"/>
                    </a:cubicBezTo>
                    <a:cubicBezTo>
                      <a:pt x="64520" y="98737"/>
                      <a:pt x="52852" y="86186"/>
                      <a:pt x="42329" y="74065"/>
                    </a:cubicBezTo>
                    <a:cubicBezTo>
                      <a:pt x="31735" y="61848"/>
                      <a:pt x="21976" y="49679"/>
                      <a:pt x="14889" y="40612"/>
                    </a:cubicBezTo>
                    <a:cubicBezTo>
                      <a:pt x="10975" y="35582"/>
                      <a:pt x="7109" y="30516"/>
                      <a:pt x="3293" y="25412"/>
                    </a:cubicBezTo>
                    <a:lnTo>
                      <a:pt x="3245" y="25341"/>
                    </a:lnTo>
                    <a:cubicBezTo>
                      <a:pt x="1239" y="22611"/>
                      <a:pt x="156" y="19313"/>
                      <a:pt x="154" y="15926"/>
                    </a:cubicBezTo>
                    <a:cubicBezTo>
                      <a:pt x="148" y="7137"/>
                      <a:pt x="7269" y="6"/>
                      <a:pt x="16058" y="0"/>
                    </a:cubicBezTo>
                    <a:lnTo>
                      <a:pt x="206947" y="0"/>
                    </a:lnTo>
                    <a:cubicBezTo>
                      <a:pt x="210334" y="2"/>
                      <a:pt x="213632" y="1085"/>
                      <a:pt x="216362" y="3091"/>
                    </a:cubicBezTo>
                    <a:cubicBezTo>
                      <a:pt x="219903" y="5694"/>
                      <a:pt x="222054" y="9486"/>
                      <a:pt x="222669" y="13512"/>
                    </a:cubicBezTo>
                    <a:close/>
                  </a:path>
                </a:pathLst>
              </a:custGeom>
              <a:solidFill>
                <a:schemeClr val="bg1">
                  <a:alpha val="19000"/>
                </a:schemeClr>
              </a:solidFill>
              <a:ln w="372" cap="flat">
                <a:noFill/>
                <a:prstDash val="solid"/>
                <a:miter/>
              </a:ln>
            </p:spPr>
            <p:txBody>
              <a:bodyPr rtlCol="0" anchor="ctr"/>
              <a:lstStyle/>
              <a:p>
                <a:endParaRPr lang="zh-CN" altLang="en-US"/>
              </a:p>
            </p:txBody>
          </p:sp>
          <p:sp>
            <p:nvSpPr>
              <p:cNvPr id="33" name="0">
                <a:extLst>
                  <a:ext uri="{FF2B5EF4-FFF2-40B4-BE49-F238E27FC236}">
                    <a16:creationId xmlns:a16="http://schemas.microsoft.com/office/drawing/2014/main" id="{BCA5CFC9-FD9F-08CE-042D-6D8ACDC551C2}"/>
                  </a:ext>
                </a:extLst>
              </p:cNvPr>
              <p:cNvSpPr/>
              <p:nvPr/>
            </p:nvSpPr>
            <p:spPr>
              <a:xfrm rot="5400000" flipH="1">
                <a:off x="6471441" y="4585892"/>
                <a:ext cx="188407" cy="342374"/>
              </a:xfrm>
              <a:custGeom>
                <a:avLst/>
                <a:gdLst>
                  <a:gd name="connsiteX0" fmla="*/ 222503 w 222852"/>
                  <a:gd name="connsiteY0" fmla="*/ 124832 h 238611"/>
                  <a:gd name="connsiteX1" fmla="*/ 219760 w 222852"/>
                  <a:gd name="connsiteY1" fmla="*/ 136701 h 238611"/>
                  <a:gd name="connsiteX2" fmla="*/ 219713 w 222852"/>
                  <a:gd name="connsiteY2" fmla="*/ 136748 h 238611"/>
                  <a:gd name="connsiteX3" fmla="*/ 219498 w 222852"/>
                  <a:gd name="connsiteY3" fmla="*/ 137035 h 238611"/>
                  <a:gd name="connsiteX4" fmla="*/ 180676 w 222852"/>
                  <a:gd name="connsiteY4" fmla="*/ 185401 h 238611"/>
                  <a:gd name="connsiteX5" fmla="*/ 147557 w 222852"/>
                  <a:gd name="connsiteY5" fmla="*/ 219713 h 238611"/>
                  <a:gd name="connsiteX6" fmla="*/ 131045 w 222852"/>
                  <a:gd name="connsiteY6" fmla="*/ 232217 h 238611"/>
                  <a:gd name="connsiteX7" fmla="*/ 111502 w 222852"/>
                  <a:gd name="connsiteY7" fmla="*/ 238611 h 238611"/>
                  <a:gd name="connsiteX8" fmla="*/ 91960 w 222852"/>
                  <a:gd name="connsiteY8" fmla="*/ 232217 h 238611"/>
                  <a:gd name="connsiteX9" fmla="*/ 75448 w 222852"/>
                  <a:gd name="connsiteY9" fmla="*/ 219713 h 238611"/>
                  <a:gd name="connsiteX10" fmla="*/ 42329 w 222852"/>
                  <a:gd name="connsiteY10" fmla="*/ 185401 h 238611"/>
                  <a:gd name="connsiteX11" fmla="*/ 14889 w 222852"/>
                  <a:gd name="connsiteY11" fmla="*/ 151948 h 238611"/>
                  <a:gd name="connsiteX12" fmla="*/ 3412 w 222852"/>
                  <a:gd name="connsiteY12" fmla="*/ 136915 h 238611"/>
                  <a:gd name="connsiteX13" fmla="*/ 3268 w 222852"/>
                  <a:gd name="connsiteY13" fmla="*/ 136701 h 238611"/>
                  <a:gd name="connsiteX14" fmla="*/ 3245 w 222852"/>
                  <a:gd name="connsiteY14" fmla="*/ 136701 h 238611"/>
                  <a:gd name="connsiteX15" fmla="*/ 2962 w 222852"/>
                  <a:gd name="connsiteY15" fmla="*/ 136317 h 238611"/>
                  <a:gd name="connsiteX16" fmla="*/ 6671 w 222852"/>
                  <a:gd name="connsiteY16" fmla="*/ 114117 h 238611"/>
                  <a:gd name="connsiteX17" fmla="*/ 28871 w 222852"/>
                  <a:gd name="connsiteY17" fmla="*/ 117826 h 238611"/>
                  <a:gd name="connsiteX18" fmla="*/ 29015 w 222852"/>
                  <a:gd name="connsiteY18" fmla="*/ 118017 h 238611"/>
                  <a:gd name="connsiteX19" fmla="*/ 31830 w 222852"/>
                  <a:gd name="connsiteY19" fmla="*/ 121764 h 238611"/>
                  <a:gd name="connsiteX20" fmla="*/ 66357 w 222852"/>
                  <a:gd name="connsiteY20" fmla="*/ 164547 h 238611"/>
                  <a:gd name="connsiteX21" fmla="*/ 96518 w 222852"/>
                  <a:gd name="connsiteY21" fmla="*/ 195876 h 238611"/>
                  <a:gd name="connsiteX22" fmla="*/ 108400 w 222852"/>
                  <a:gd name="connsiteY22" fmla="*/ 204991 h 238611"/>
                  <a:gd name="connsiteX23" fmla="*/ 111502 w 222852"/>
                  <a:gd name="connsiteY23" fmla="*/ 206590 h 238611"/>
                  <a:gd name="connsiteX24" fmla="*/ 114604 w 222852"/>
                  <a:gd name="connsiteY24" fmla="*/ 204991 h 238611"/>
                  <a:gd name="connsiteX25" fmla="*/ 126487 w 222852"/>
                  <a:gd name="connsiteY25" fmla="*/ 195876 h 238611"/>
                  <a:gd name="connsiteX26" fmla="*/ 156648 w 222852"/>
                  <a:gd name="connsiteY26" fmla="*/ 164547 h 238611"/>
                  <a:gd name="connsiteX27" fmla="*/ 194134 w 222852"/>
                  <a:gd name="connsiteY27" fmla="*/ 117826 h 238611"/>
                  <a:gd name="connsiteX28" fmla="*/ 216051 w 222852"/>
                  <a:gd name="connsiteY28" fmla="*/ 114501 h 238611"/>
                  <a:gd name="connsiteX29" fmla="*/ 222503 w 222852"/>
                  <a:gd name="connsiteY29" fmla="*/ 124832 h 238611"/>
                  <a:gd name="connsiteX30" fmla="*/ 222669 w 222852"/>
                  <a:gd name="connsiteY30" fmla="*/ 13512 h 238611"/>
                  <a:gd name="connsiteX31" fmla="*/ 219761 w 222852"/>
                  <a:gd name="connsiteY31" fmla="*/ 25341 h 238611"/>
                  <a:gd name="connsiteX32" fmla="*/ 219713 w 222852"/>
                  <a:gd name="connsiteY32" fmla="*/ 25388 h 238611"/>
                  <a:gd name="connsiteX33" fmla="*/ 180676 w 222852"/>
                  <a:gd name="connsiteY33" fmla="*/ 74065 h 238611"/>
                  <a:gd name="connsiteX34" fmla="*/ 147557 w 222852"/>
                  <a:gd name="connsiteY34" fmla="*/ 108353 h 238611"/>
                  <a:gd name="connsiteX35" fmla="*/ 131021 w 222852"/>
                  <a:gd name="connsiteY35" fmla="*/ 120880 h 238611"/>
                  <a:gd name="connsiteX36" fmla="*/ 111503 w 222852"/>
                  <a:gd name="connsiteY36" fmla="*/ 127251 h 238611"/>
                  <a:gd name="connsiteX37" fmla="*/ 91961 w 222852"/>
                  <a:gd name="connsiteY37" fmla="*/ 120880 h 238611"/>
                  <a:gd name="connsiteX38" fmla="*/ 75449 w 222852"/>
                  <a:gd name="connsiteY38" fmla="*/ 108353 h 238611"/>
                  <a:gd name="connsiteX39" fmla="*/ 42329 w 222852"/>
                  <a:gd name="connsiteY39" fmla="*/ 74065 h 238611"/>
                  <a:gd name="connsiteX40" fmla="*/ 14889 w 222852"/>
                  <a:gd name="connsiteY40" fmla="*/ 40612 h 238611"/>
                  <a:gd name="connsiteX41" fmla="*/ 3293 w 222852"/>
                  <a:gd name="connsiteY41" fmla="*/ 25412 h 238611"/>
                  <a:gd name="connsiteX42" fmla="*/ 3245 w 222852"/>
                  <a:gd name="connsiteY42" fmla="*/ 25341 h 238611"/>
                  <a:gd name="connsiteX43" fmla="*/ 154 w 222852"/>
                  <a:gd name="connsiteY43" fmla="*/ 15926 h 238611"/>
                  <a:gd name="connsiteX44" fmla="*/ 16058 w 222852"/>
                  <a:gd name="connsiteY44" fmla="*/ 0 h 238611"/>
                  <a:gd name="connsiteX45" fmla="*/ 206947 w 222852"/>
                  <a:gd name="connsiteY45" fmla="*/ 0 h 238611"/>
                  <a:gd name="connsiteX46" fmla="*/ 216362 w 222852"/>
                  <a:gd name="connsiteY46" fmla="*/ 3091 h 238611"/>
                  <a:gd name="connsiteX47" fmla="*/ 222669 w 222852"/>
                  <a:gd name="connsiteY47" fmla="*/ 13512 h 23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852" h="238611">
                    <a:moveTo>
                      <a:pt x="222503" y="124832"/>
                    </a:moveTo>
                    <a:cubicBezTo>
                      <a:pt x="223174" y="128850"/>
                      <a:pt x="222313" y="133123"/>
                      <a:pt x="219760" y="136701"/>
                    </a:cubicBezTo>
                    <a:lnTo>
                      <a:pt x="219713" y="136748"/>
                    </a:lnTo>
                    <a:lnTo>
                      <a:pt x="219498" y="137035"/>
                    </a:lnTo>
                    <a:cubicBezTo>
                      <a:pt x="207153" y="153626"/>
                      <a:pt x="194204" y="169759"/>
                      <a:pt x="180676" y="185401"/>
                    </a:cubicBezTo>
                    <a:cubicBezTo>
                      <a:pt x="170129" y="197523"/>
                      <a:pt x="158461" y="210074"/>
                      <a:pt x="147557" y="219713"/>
                    </a:cubicBezTo>
                    <a:cubicBezTo>
                      <a:pt x="142116" y="224510"/>
                      <a:pt x="136533" y="228924"/>
                      <a:pt x="131045" y="232217"/>
                    </a:cubicBezTo>
                    <a:cubicBezTo>
                      <a:pt x="126010" y="235271"/>
                      <a:pt x="119066" y="238611"/>
                      <a:pt x="111502" y="238611"/>
                    </a:cubicBezTo>
                    <a:cubicBezTo>
                      <a:pt x="103938" y="238611"/>
                      <a:pt x="96995" y="235271"/>
                      <a:pt x="91960" y="232217"/>
                    </a:cubicBezTo>
                    <a:cubicBezTo>
                      <a:pt x="86496" y="228924"/>
                      <a:pt x="80889" y="224510"/>
                      <a:pt x="75448" y="219713"/>
                    </a:cubicBezTo>
                    <a:cubicBezTo>
                      <a:pt x="64544" y="210074"/>
                      <a:pt x="52876" y="197546"/>
                      <a:pt x="42329" y="185401"/>
                    </a:cubicBezTo>
                    <a:cubicBezTo>
                      <a:pt x="31735" y="173184"/>
                      <a:pt x="21975" y="161039"/>
                      <a:pt x="14889" y="151948"/>
                    </a:cubicBezTo>
                    <a:cubicBezTo>
                      <a:pt x="11014" y="146975"/>
                      <a:pt x="7188" y="141964"/>
                      <a:pt x="3412" y="136915"/>
                    </a:cubicBezTo>
                    <a:lnTo>
                      <a:pt x="3268" y="136701"/>
                    </a:lnTo>
                    <a:lnTo>
                      <a:pt x="3245" y="136701"/>
                    </a:lnTo>
                    <a:cubicBezTo>
                      <a:pt x="3148" y="136574"/>
                      <a:pt x="3054" y="136446"/>
                      <a:pt x="2962" y="136317"/>
                    </a:cubicBezTo>
                    <a:cubicBezTo>
                      <a:pt x="-2145" y="129162"/>
                      <a:pt x="-484" y="119223"/>
                      <a:pt x="6671" y="114117"/>
                    </a:cubicBezTo>
                    <a:cubicBezTo>
                      <a:pt x="13826" y="109011"/>
                      <a:pt x="23765" y="110672"/>
                      <a:pt x="28871" y="117826"/>
                    </a:cubicBezTo>
                    <a:lnTo>
                      <a:pt x="29015" y="118017"/>
                    </a:lnTo>
                    <a:lnTo>
                      <a:pt x="31830" y="121764"/>
                    </a:lnTo>
                    <a:cubicBezTo>
                      <a:pt x="42855" y="136409"/>
                      <a:pt x="54370" y="150678"/>
                      <a:pt x="66357" y="164547"/>
                    </a:cubicBezTo>
                    <a:cubicBezTo>
                      <a:pt x="76546" y="176286"/>
                      <a:pt x="87164" y="187596"/>
                      <a:pt x="96518" y="195876"/>
                    </a:cubicBezTo>
                    <a:cubicBezTo>
                      <a:pt x="100207" y="199252"/>
                      <a:pt x="104183" y="202302"/>
                      <a:pt x="108400" y="204991"/>
                    </a:cubicBezTo>
                    <a:cubicBezTo>
                      <a:pt x="109391" y="205604"/>
                      <a:pt x="110428" y="206139"/>
                      <a:pt x="111502" y="206590"/>
                    </a:cubicBezTo>
                    <a:cubicBezTo>
                      <a:pt x="112576" y="206138"/>
                      <a:pt x="113613" y="205603"/>
                      <a:pt x="114604" y="204991"/>
                    </a:cubicBezTo>
                    <a:cubicBezTo>
                      <a:pt x="118821" y="202302"/>
                      <a:pt x="122797" y="199252"/>
                      <a:pt x="126487" y="195876"/>
                    </a:cubicBezTo>
                    <a:cubicBezTo>
                      <a:pt x="135841" y="187596"/>
                      <a:pt x="146459" y="176286"/>
                      <a:pt x="156648" y="164547"/>
                    </a:cubicBezTo>
                    <a:cubicBezTo>
                      <a:pt x="169711" y="149437"/>
                      <a:pt x="182215" y="133854"/>
                      <a:pt x="194134" y="117826"/>
                    </a:cubicBezTo>
                    <a:cubicBezTo>
                      <a:pt x="199339" y="110976"/>
                      <a:pt x="209047" y="109502"/>
                      <a:pt x="216051" y="114501"/>
                    </a:cubicBezTo>
                    <a:cubicBezTo>
                      <a:pt x="219628" y="117054"/>
                      <a:pt x="221832" y="120815"/>
                      <a:pt x="222503" y="124832"/>
                    </a:cubicBezTo>
                    <a:close/>
                    <a:moveTo>
                      <a:pt x="222669" y="13512"/>
                    </a:moveTo>
                    <a:cubicBezTo>
                      <a:pt x="223284" y="17539"/>
                      <a:pt x="222364" y="21800"/>
                      <a:pt x="219761" y="25341"/>
                    </a:cubicBezTo>
                    <a:lnTo>
                      <a:pt x="219713" y="25388"/>
                    </a:lnTo>
                    <a:cubicBezTo>
                      <a:pt x="207303" y="42088"/>
                      <a:pt x="194282" y="58324"/>
                      <a:pt x="180676" y="74065"/>
                    </a:cubicBezTo>
                    <a:cubicBezTo>
                      <a:pt x="170130" y="86186"/>
                      <a:pt x="158462" y="98737"/>
                      <a:pt x="147557" y="108353"/>
                    </a:cubicBezTo>
                    <a:cubicBezTo>
                      <a:pt x="142117" y="113149"/>
                      <a:pt x="136509" y="117564"/>
                      <a:pt x="131021" y="120880"/>
                    </a:cubicBezTo>
                    <a:cubicBezTo>
                      <a:pt x="125987" y="123911"/>
                      <a:pt x="119067" y="127251"/>
                      <a:pt x="111503" y="127251"/>
                    </a:cubicBezTo>
                    <a:cubicBezTo>
                      <a:pt x="103915" y="127251"/>
                      <a:pt x="96995" y="123911"/>
                      <a:pt x="91961" y="120880"/>
                    </a:cubicBezTo>
                    <a:cubicBezTo>
                      <a:pt x="86496" y="117564"/>
                      <a:pt x="80865" y="113149"/>
                      <a:pt x="75449" y="108353"/>
                    </a:cubicBezTo>
                    <a:cubicBezTo>
                      <a:pt x="64520" y="98737"/>
                      <a:pt x="52852" y="86186"/>
                      <a:pt x="42329" y="74065"/>
                    </a:cubicBezTo>
                    <a:cubicBezTo>
                      <a:pt x="31735" y="61848"/>
                      <a:pt x="21976" y="49679"/>
                      <a:pt x="14889" y="40612"/>
                    </a:cubicBezTo>
                    <a:cubicBezTo>
                      <a:pt x="10975" y="35582"/>
                      <a:pt x="7109" y="30516"/>
                      <a:pt x="3293" y="25412"/>
                    </a:cubicBezTo>
                    <a:lnTo>
                      <a:pt x="3245" y="25341"/>
                    </a:lnTo>
                    <a:cubicBezTo>
                      <a:pt x="1239" y="22611"/>
                      <a:pt x="156" y="19313"/>
                      <a:pt x="154" y="15926"/>
                    </a:cubicBezTo>
                    <a:cubicBezTo>
                      <a:pt x="148" y="7137"/>
                      <a:pt x="7269" y="6"/>
                      <a:pt x="16058" y="0"/>
                    </a:cubicBezTo>
                    <a:lnTo>
                      <a:pt x="206947" y="0"/>
                    </a:lnTo>
                    <a:cubicBezTo>
                      <a:pt x="210334" y="2"/>
                      <a:pt x="213632" y="1085"/>
                      <a:pt x="216362" y="3091"/>
                    </a:cubicBezTo>
                    <a:cubicBezTo>
                      <a:pt x="219903" y="5694"/>
                      <a:pt x="222054" y="9486"/>
                      <a:pt x="222669" y="13512"/>
                    </a:cubicBezTo>
                    <a:close/>
                  </a:path>
                </a:pathLst>
              </a:custGeom>
              <a:solidFill>
                <a:schemeClr val="bg1">
                  <a:alpha val="19000"/>
                </a:schemeClr>
              </a:solidFill>
              <a:ln w="372" cap="flat">
                <a:noFill/>
                <a:prstDash val="solid"/>
                <a:miter/>
              </a:ln>
            </p:spPr>
            <p:txBody>
              <a:bodyPr rtlCol="0" anchor="ctr"/>
              <a:lstStyle/>
              <a:p>
                <a:endParaRPr lang="zh-CN" altLang="en-US"/>
              </a:p>
            </p:txBody>
          </p:sp>
          <p:sp>
            <p:nvSpPr>
              <p:cNvPr id="34" name="0">
                <a:extLst>
                  <a:ext uri="{FF2B5EF4-FFF2-40B4-BE49-F238E27FC236}">
                    <a16:creationId xmlns:a16="http://schemas.microsoft.com/office/drawing/2014/main" id="{8E54D031-BB89-7F11-1194-807590AB448D}"/>
                  </a:ext>
                </a:extLst>
              </p:cNvPr>
              <p:cNvSpPr/>
              <p:nvPr/>
            </p:nvSpPr>
            <p:spPr>
              <a:xfrm>
                <a:off x="6780419" y="4600717"/>
                <a:ext cx="334603" cy="250566"/>
              </a:xfrm>
              <a:custGeom>
                <a:avLst/>
                <a:gdLst>
                  <a:gd name="connsiteX0" fmla="*/ 737373 w 990128"/>
                  <a:gd name="connsiteY0" fmla="*/ 0 h 741449"/>
                  <a:gd name="connsiteX1" fmla="*/ 541692 w 990128"/>
                  <a:gd name="connsiteY1" fmla="*/ 397988 h 741449"/>
                  <a:gd name="connsiteX2" fmla="*/ 618130 w 990128"/>
                  <a:gd name="connsiteY2" fmla="*/ 433659 h 741449"/>
                  <a:gd name="connsiteX3" fmla="*/ 708836 w 990128"/>
                  <a:gd name="connsiteY3" fmla="*/ 464234 h 741449"/>
                  <a:gd name="connsiteX4" fmla="*/ 780178 w 990128"/>
                  <a:gd name="connsiteY4" fmla="*/ 530481 h 741449"/>
                  <a:gd name="connsiteX5" fmla="*/ 698135 w 990128"/>
                  <a:gd name="connsiteY5" fmla="*/ 575324 h 741449"/>
                  <a:gd name="connsiteX6" fmla="*/ 490733 w 990128"/>
                  <a:gd name="connsiteY6" fmla="*/ 502453 h 741449"/>
                  <a:gd name="connsiteX7" fmla="*/ 412766 w 990128"/>
                  <a:gd name="connsiteY7" fmla="*/ 660935 h 741449"/>
                  <a:gd name="connsiteX8" fmla="*/ 707817 w 990128"/>
                  <a:gd name="connsiteY8" fmla="*/ 741450 h 741449"/>
                  <a:gd name="connsiteX9" fmla="*/ 990129 w 990128"/>
                  <a:gd name="connsiteY9" fmla="*/ 499905 h 741449"/>
                  <a:gd name="connsiteX10" fmla="*/ 808206 w 990128"/>
                  <a:gd name="connsiteY10" fmla="*/ 292503 h 741449"/>
                  <a:gd name="connsiteX11" fmla="*/ 724124 w 990128"/>
                  <a:gd name="connsiteY11" fmla="*/ 263457 h 741449"/>
                  <a:gd name="connsiteX12" fmla="*/ 654820 w 990128"/>
                  <a:gd name="connsiteY12" fmla="*/ 203325 h 741449"/>
                  <a:gd name="connsiteX13" fmla="*/ 733806 w 990128"/>
                  <a:gd name="connsiteY13" fmla="*/ 162558 h 741449"/>
                  <a:gd name="connsiteX14" fmla="*/ 932036 w 990128"/>
                  <a:gd name="connsiteY14" fmla="*/ 212498 h 741449"/>
                  <a:gd name="connsiteX15" fmla="*/ 971783 w 990128"/>
                  <a:gd name="connsiteY15" fmla="*/ 49940 h 741449"/>
                  <a:gd name="connsiteX16" fmla="*/ 737373 w 990128"/>
                  <a:gd name="connsiteY16" fmla="*/ 0 h 741449"/>
                  <a:gd name="connsiteX17" fmla="*/ 224728 w 990128"/>
                  <a:gd name="connsiteY17" fmla="*/ 0 h 741449"/>
                  <a:gd name="connsiteX18" fmla="*/ 0 w 990128"/>
                  <a:gd name="connsiteY18" fmla="*/ 0 h 741449"/>
                  <a:gd name="connsiteX19" fmla="*/ 316963 w 990128"/>
                  <a:gd name="connsiteY19" fmla="*/ 741450 h 741449"/>
                  <a:gd name="connsiteX20" fmla="*/ 337347 w 990128"/>
                  <a:gd name="connsiteY20" fmla="*/ 741450 h 741449"/>
                  <a:gd name="connsiteX21" fmla="*/ 658387 w 990128"/>
                  <a:gd name="connsiteY21" fmla="*/ 0 h 741449"/>
                  <a:gd name="connsiteX22" fmla="*/ 438245 w 990128"/>
                  <a:gd name="connsiteY22" fmla="*/ 0 h 741449"/>
                  <a:gd name="connsiteX23" fmla="*/ 329703 w 990128"/>
                  <a:gd name="connsiteY23" fmla="*/ 266005 h 74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0128" h="741449">
                    <a:moveTo>
                      <a:pt x="737373" y="0"/>
                    </a:moveTo>
                    <a:lnTo>
                      <a:pt x="541692" y="397988"/>
                    </a:lnTo>
                    <a:cubicBezTo>
                      <a:pt x="565642" y="412256"/>
                      <a:pt x="590612" y="424486"/>
                      <a:pt x="618130" y="433659"/>
                    </a:cubicBezTo>
                    <a:lnTo>
                      <a:pt x="708836" y="464234"/>
                    </a:lnTo>
                    <a:cubicBezTo>
                      <a:pt x="754699" y="479522"/>
                      <a:pt x="780178" y="496338"/>
                      <a:pt x="780178" y="530481"/>
                    </a:cubicBezTo>
                    <a:cubicBezTo>
                      <a:pt x="780178" y="564623"/>
                      <a:pt x="750622" y="581949"/>
                      <a:pt x="698135" y="575324"/>
                    </a:cubicBezTo>
                    <a:cubicBezTo>
                      <a:pt x="628831" y="566152"/>
                      <a:pt x="564113" y="539144"/>
                      <a:pt x="490733" y="502453"/>
                    </a:cubicBezTo>
                    <a:lnTo>
                      <a:pt x="412766" y="660935"/>
                    </a:lnTo>
                    <a:cubicBezTo>
                      <a:pt x="516212" y="714442"/>
                      <a:pt x="614563" y="741450"/>
                      <a:pt x="707817" y="741450"/>
                    </a:cubicBezTo>
                    <a:cubicBezTo>
                      <a:pt x="884134" y="741450"/>
                      <a:pt x="990129" y="647176"/>
                      <a:pt x="990129" y="499905"/>
                    </a:cubicBezTo>
                    <a:cubicBezTo>
                      <a:pt x="990129" y="392382"/>
                      <a:pt x="933564" y="335309"/>
                      <a:pt x="808206" y="292503"/>
                    </a:cubicBezTo>
                    <a:lnTo>
                      <a:pt x="724124" y="263457"/>
                    </a:lnTo>
                    <a:cubicBezTo>
                      <a:pt x="678261" y="248169"/>
                      <a:pt x="654820" y="236958"/>
                      <a:pt x="654820" y="203325"/>
                    </a:cubicBezTo>
                    <a:cubicBezTo>
                      <a:pt x="654820" y="171731"/>
                      <a:pt x="682847" y="162558"/>
                      <a:pt x="733806" y="162558"/>
                    </a:cubicBezTo>
                    <a:cubicBezTo>
                      <a:pt x="792918" y="162558"/>
                      <a:pt x="861712" y="181413"/>
                      <a:pt x="932036" y="212498"/>
                    </a:cubicBezTo>
                    <a:lnTo>
                      <a:pt x="971783" y="49940"/>
                    </a:lnTo>
                    <a:cubicBezTo>
                      <a:pt x="896364" y="18855"/>
                      <a:pt x="817888" y="2038"/>
                      <a:pt x="737373" y="0"/>
                    </a:cubicBezTo>
                    <a:close/>
                    <a:moveTo>
                      <a:pt x="224728" y="0"/>
                    </a:moveTo>
                    <a:lnTo>
                      <a:pt x="0" y="0"/>
                    </a:lnTo>
                    <a:lnTo>
                      <a:pt x="316963" y="741450"/>
                    </a:lnTo>
                    <a:lnTo>
                      <a:pt x="337347" y="741450"/>
                    </a:lnTo>
                    <a:lnTo>
                      <a:pt x="658387" y="0"/>
                    </a:lnTo>
                    <a:lnTo>
                      <a:pt x="438245" y="0"/>
                    </a:lnTo>
                    <a:lnTo>
                      <a:pt x="329703" y="266005"/>
                    </a:lnTo>
                    <a:close/>
                  </a:path>
                </a:pathLst>
              </a:custGeom>
              <a:solidFill>
                <a:schemeClr val="bg1"/>
              </a:solidFill>
              <a:ln w="995" cap="flat">
                <a:noFill/>
                <a:prstDash val="solid"/>
                <a:miter/>
              </a:ln>
              <a:effectLst/>
            </p:spPr>
            <p:txBody>
              <a:bodyPr rtlCol="0" anchor="ctr"/>
              <a:lstStyle/>
              <a:p>
                <a:endParaRPr lang="zh-CN" altLang="en-US"/>
              </a:p>
            </p:txBody>
          </p:sp>
          <p:cxnSp>
            <p:nvCxnSpPr>
              <p:cNvPr id="35" name="0">
                <a:extLst>
                  <a:ext uri="{FF2B5EF4-FFF2-40B4-BE49-F238E27FC236}">
                    <a16:creationId xmlns:a16="http://schemas.microsoft.com/office/drawing/2014/main" id="{DAB8D57E-B751-BA38-601B-608C713A532C}"/>
                  </a:ext>
                </a:extLst>
              </p:cNvPr>
              <p:cNvCxnSpPr/>
              <p:nvPr/>
            </p:nvCxnSpPr>
            <p:spPr>
              <a:xfrm>
                <a:off x="2982481" y="3925865"/>
                <a:ext cx="2648524" cy="0"/>
              </a:xfrm>
              <a:prstGeom prst="line">
                <a:avLst/>
              </a:prstGeom>
              <a:ln>
                <a:solidFill>
                  <a:schemeClr val="bg1">
                    <a:alpha val="52000"/>
                  </a:schemeClr>
                </a:solidFill>
              </a:ln>
            </p:spPr>
            <p:style>
              <a:lnRef idx="1">
                <a:schemeClr val="accent1"/>
              </a:lnRef>
              <a:fillRef idx="0">
                <a:schemeClr val="accent1"/>
              </a:fillRef>
              <a:effectRef idx="0">
                <a:schemeClr val="accent1"/>
              </a:effectRef>
              <a:fontRef idx="minor">
                <a:schemeClr val="tx1"/>
              </a:fontRef>
            </p:style>
          </p:cxnSp>
          <p:sp>
            <p:nvSpPr>
              <p:cNvPr id="36" name="0">
                <a:extLst>
                  <a:ext uri="{FF2B5EF4-FFF2-40B4-BE49-F238E27FC236}">
                    <a16:creationId xmlns:a16="http://schemas.microsoft.com/office/drawing/2014/main" id="{CE030272-DED3-4EA0-795C-CDA8376E33D1}"/>
                  </a:ext>
                </a:extLst>
              </p:cNvPr>
              <p:cNvSpPr/>
              <p:nvPr/>
            </p:nvSpPr>
            <p:spPr>
              <a:xfrm rot="16200000">
                <a:off x="7191902" y="4643913"/>
                <a:ext cx="126249" cy="135177"/>
              </a:xfrm>
              <a:custGeom>
                <a:avLst/>
                <a:gdLst>
                  <a:gd name="connsiteX0" fmla="*/ 222503 w 222852"/>
                  <a:gd name="connsiteY0" fmla="*/ 124832 h 238611"/>
                  <a:gd name="connsiteX1" fmla="*/ 219760 w 222852"/>
                  <a:gd name="connsiteY1" fmla="*/ 136701 h 238611"/>
                  <a:gd name="connsiteX2" fmla="*/ 219713 w 222852"/>
                  <a:gd name="connsiteY2" fmla="*/ 136748 h 238611"/>
                  <a:gd name="connsiteX3" fmla="*/ 219498 w 222852"/>
                  <a:gd name="connsiteY3" fmla="*/ 137035 h 238611"/>
                  <a:gd name="connsiteX4" fmla="*/ 180676 w 222852"/>
                  <a:gd name="connsiteY4" fmla="*/ 185401 h 238611"/>
                  <a:gd name="connsiteX5" fmla="*/ 147557 w 222852"/>
                  <a:gd name="connsiteY5" fmla="*/ 219713 h 238611"/>
                  <a:gd name="connsiteX6" fmla="*/ 131045 w 222852"/>
                  <a:gd name="connsiteY6" fmla="*/ 232217 h 238611"/>
                  <a:gd name="connsiteX7" fmla="*/ 111502 w 222852"/>
                  <a:gd name="connsiteY7" fmla="*/ 238611 h 238611"/>
                  <a:gd name="connsiteX8" fmla="*/ 91960 w 222852"/>
                  <a:gd name="connsiteY8" fmla="*/ 232217 h 238611"/>
                  <a:gd name="connsiteX9" fmla="*/ 75448 w 222852"/>
                  <a:gd name="connsiteY9" fmla="*/ 219713 h 238611"/>
                  <a:gd name="connsiteX10" fmla="*/ 42329 w 222852"/>
                  <a:gd name="connsiteY10" fmla="*/ 185401 h 238611"/>
                  <a:gd name="connsiteX11" fmla="*/ 14889 w 222852"/>
                  <a:gd name="connsiteY11" fmla="*/ 151948 h 238611"/>
                  <a:gd name="connsiteX12" fmla="*/ 3412 w 222852"/>
                  <a:gd name="connsiteY12" fmla="*/ 136915 h 238611"/>
                  <a:gd name="connsiteX13" fmla="*/ 3268 w 222852"/>
                  <a:gd name="connsiteY13" fmla="*/ 136701 h 238611"/>
                  <a:gd name="connsiteX14" fmla="*/ 3245 w 222852"/>
                  <a:gd name="connsiteY14" fmla="*/ 136701 h 238611"/>
                  <a:gd name="connsiteX15" fmla="*/ 2962 w 222852"/>
                  <a:gd name="connsiteY15" fmla="*/ 136317 h 238611"/>
                  <a:gd name="connsiteX16" fmla="*/ 6671 w 222852"/>
                  <a:gd name="connsiteY16" fmla="*/ 114117 h 238611"/>
                  <a:gd name="connsiteX17" fmla="*/ 28871 w 222852"/>
                  <a:gd name="connsiteY17" fmla="*/ 117826 h 238611"/>
                  <a:gd name="connsiteX18" fmla="*/ 29015 w 222852"/>
                  <a:gd name="connsiteY18" fmla="*/ 118017 h 238611"/>
                  <a:gd name="connsiteX19" fmla="*/ 31830 w 222852"/>
                  <a:gd name="connsiteY19" fmla="*/ 121764 h 238611"/>
                  <a:gd name="connsiteX20" fmla="*/ 66357 w 222852"/>
                  <a:gd name="connsiteY20" fmla="*/ 164547 h 238611"/>
                  <a:gd name="connsiteX21" fmla="*/ 96518 w 222852"/>
                  <a:gd name="connsiteY21" fmla="*/ 195876 h 238611"/>
                  <a:gd name="connsiteX22" fmla="*/ 108400 w 222852"/>
                  <a:gd name="connsiteY22" fmla="*/ 204991 h 238611"/>
                  <a:gd name="connsiteX23" fmla="*/ 111502 w 222852"/>
                  <a:gd name="connsiteY23" fmla="*/ 206590 h 238611"/>
                  <a:gd name="connsiteX24" fmla="*/ 114604 w 222852"/>
                  <a:gd name="connsiteY24" fmla="*/ 204991 h 238611"/>
                  <a:gd name="connsiteX25" fmla="*/ 126487 w 222852"/>
                  <a:gd name="connsiteY25" fmla="*/ 195876 h 238611"/>
                  <a:gd name="connsiteX26" fmla="*/ 156648 w 222852"/>
                  <a:gd name="connsiteY26" fmla="*/ 164547 h 238611"/>
                  <a:gd name="connsiteX27" fmla="*/ 194134 w 222852"/>
                  <a:gd name="connsiteY27" fmla="*/ 117826 h 238611"/>
                  <a:gd name="connsiteX28" fmla="*/ 216051 w 222852"/>
                  <a:gd name="connsiteY28" fmla="*/ 114501 h 238611"/>
                  <a:gd name="connsiteX29" fmla="*/ 222503 w 222852"/>
                  <a:gd name="connsiteY29" fmla="*/ 124832 h 238611"/>
                  <a:gd name="connsiteX30" fmla="*/ 222669 w 222852"/>
                  <a:gd name="connsiteY30" fmla="*/ 13512 h 238611"/>
                  <a:gd name="connsiteX31" fmla="*/ 219761 w 222852"/>
                  <a:gd name="connsiteY31" fmla="*/ 25341 h 238611"/>
                  <a:gd name="connsiteX32" fmla="*/ 219713 w 222852"/>
                  <a:gd name="connsiteY32" fmla="*/ 25388 h 238611"/>
                  <a:gd name="connsiteX33" fmla="*/ 180676 w 222852"/>
                  <a:gd name="connsiteY33" fmla="*/ 74065 h 238611"/>
                  <a:gd name="connsiteX34" fmla="*/ 147557 w 222852"/>
                  <a:gd name="connsiteY34" fmla="*/ 108353 h 238611"/>
                  <a:gd name="connsiteX35" fmla="*/ 131021 w 222852"/>
                  <a:gd name="connsiteY35" fmla="*/ 120880 h 238611"/>
                  <a:gd name="connsiteX36" fmla="*/ 111503 w 222852"/>
                  <a:gd name="connsiteY36" fmla="*/ 127251 h 238611"/>
                  <a:gd name="connsiteX37" fmla="*/ 91961 w 222852"/>
                  <a:gd name="connsiteY37" fmla="*/ 120880 h 238611"/>
                  <a:gd name="connsiteX38" fmla="*/ 75449 w 222852"/>
                  <a:gd name="connsiteY38" fmla="*/ 108353 h 238611"/>
                  <a:gd name="connsiteX39" fmla="*/ 42329 w 222852"/>
                  <a:gd name="connsiteY39" fmla="*/ 74065 h 238611"/>
                  <a:gd name="connsiteX40" fmla="*/ 14889 w 222852"/>
                  <a:gd name="connsiteY40" fmla="*/ 40612 h 238611"/>
                  <a:gd name="connsiteX41" fmla="*/ 3293 w 222852"/>
                  <a:gd name="connsiteY41" fmla="*/ 25412 h 238611"/>
                  <a:gd name="connsiteX42" fmla="*/ 3245 w 222852"/>
                  <a:gd name="connsiteY42" fmla="*/ 25341 h 238611"/>
                  <a:gd name="connsiteX43" fmla="*/ 154 w 222852"/>
                  <a:gd name="connsiteY43" fmla="*/ 15926 h 238611"/>
                  <a:gd name="connsiteX44" fmla="*/ 16058 w 222852"/>
                  <a:gd name="connsiteY44" fmla="*/ 0 h 238611"/>
                  <a:gd name="connsiteX45" fmla="*/ 206947 w 222852"/>
                  <a:gd name="connsiteY45" fmla="*/ 0 h 238611"/>
                  <a:gd name="connsiteX46" fmla="*/ 216362 w 222852"/>
                  <a:gd name="connsiteY46" fmla="*/ 3091 h 238611"/>
                  <a:gd name="connsiteX47" fmla="*/ 222669 w 222852"/>
                  <a:gd name="connsiteY47" fmla="*/ 13512 h 23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852" h="238611">
                    <a:moveTo>
                      <a:pt x="222503" y="124832"/>
                    </a:moveTo>
                    <a:cubicBezTo>
                      <a:pt x="223174" y="128850"/>
                      <a:pt x="222313" y="133123"/>
                      <a:pt x="219760" y="136701"/>
                    </a:cubicBezTo>
                    <a:lnTo>
                      <a:pt x="219713" y="136748"/>
                    </a:lnTo>
                    <a:lnTo>
                      <a:pt x="219498" y="137035"/>
                    </a:lnTo>
                    <a:cubicBezTo>
                      <a:pt x="207153" y="153626"/>
                      <a:pt x="194204" y="169759"/>
                      <a:pt x="180676" y="185401"/>
                    </a:cubicBezTo>
                    <a:cubicBezTo>
                      <a:pt x="170129" y="197523"/>
                      <a:pt x="158461" y="210074"/>
                      <a:pt x="147557" y="219713"/>
                    </a:cubicBezTo>
                    <a:cubicBezTo>
                      <a:pt x="142116" y="224510"/>
                      <a:pt x="136533" y="228924"/>
                      <a:pt x="131045" y="232217"/>
                    </a:cubicBezTo>
                    <a:cubicBezTo>
                      <a:pt x="126010" y="235271"/>
                      <a:pt x="119066" y="238611"/>
                      <a:pt x="111502" y="238611"/>
                    </a:cubicBezTo>
                    <a:cubicBezTo>
                      <a:pt x="103938" y="238611"/>
                      <a:pt x="96995" y="235271"/>
                      <a:pt x="91960" y="232217"/>
                    </a:cubicBezTo>
                    <a:cubicBezTo>
                      <a:pt x="86496" y="228924"/>
                      <a:pt x="80889" y="224510"/>
                      <a:pt x="75448" y="219713"/>
                    </a:cubicBezTo>
                    <a:cubicBezTo>
                      <a:pt x="64544" y="210074"/>
                      <a:pt x="52876" y="197546"/>
                      <a:pt x="42329" y="185401"/>
                    </a:cubicBezTo>
                    <a:cubicBezTo>
                      <a:pt x="31735" y="173184"/>
                      <a:pt x="21975" y="161039"/>
                      <a:pt x="14889" y="151948"/>
                    </a:cubicBezTo>
                    <a:cubicBezTo>
                      <a:pt x="11014" y="146975"/>
                      <a:pt x="7188" y="141964"/>
                      <a:pt x="3412" y="136915"/>
                    </a:cubicBezTo>
                    <a:lnTo>
                      <a:pt x="3268" y="136701"/>
                    </a:lnTo>
                    <a:lnTo>
                      <a:pt x="3245" y="136701"/>
                    </a:lnTo>
                    <a:cubicBezTo>
                      <a:pt x="3148" y="136574"/>
                      <a:pt x="3054" y="136446"/>
                      <a:pt x="2962" y="136317"/>
                    </a:cubicBezTo>
                    <a:cubicBezTo>
                      <a:pt x="-2145" y="129162"/>
                      <a:pt x="-484" y="119223"/>
                      <a:pt x="6671" y="114117"/>
                    </a:cubicBezTo>
                    <a:cubicBezTo>
                      <a:pt x="13826" y="109011"/>
                      <a:pt x="23765" y="110672"/>
                      <a:pt x="28871" y="117826"/>
                    </a:cubicBezTo>
                    <a:lnTo>
                      <a:pt x="29015" y="118017"/>
                    </a:lnTo>
                    <a:lnTo>
                      <a:pt x="31830" y="121764"/>
                    </a:lnTo>
                    <a:cubicBezTo>
                      <a:pt x="42855" y="136409"/>
                      <a:pt x="54370" y="150678"/>
                      <a:pt x="66357" y="164547"/>
                    </a:cubicBezTo>
                    <a:cubicBezTo>
                      <a:pt x="76546" y="176286"/>
                      <a:pt x="87164" y="187596"/>
                      <a:pt x="96518" y="195876"/>
                    </a:cubicBezTo>
                    <a:cubicBezTo>
                      <a:pt x="100207" y="199252"/>
                      <a:pt x="104183" y="202302"/>
                      <a:pt x="108400" y="204991"/>
                    </a:cubicBezTo>
                    <a:cubicBezTo>
                      <a:pt x="109391" y="205604"/>
                      <a:pt x="110428" y="206139"/>
                      <a:pt x="111502" y="206590"/>
                    </a:cubicBezTo>
                    <a:cubicBezTo>
                      <a:pt x="112576" y="206138"/>
                      <a:pt x="113613" y="205603"/>
                      <a:pt x="114604" y="204991"/>
                    </a:cubicBezTo>
                    <a:cubicBezTo>
                      <a:pt x="118821" y="202302"/>
                      <a:pt x="122797" y="199252"/>
                      <a:pt x="126487" y="195876"/>
                    </a:cubicBezTo>
                    <a:cubicBezTo>
                      <a:pt x="135841" y="187596"/>
                      <a:pt x="146459" y="176286"/>
                      <a:pt x="156648" y="164547"/>
                    </a:cubicBezTo>
                    <a:cubicBezTo>
                      <a:pt x="169711" y="149437"/>
                      <a:pt x="182215" y="133854"/>
                      <a:pt x="194134" y="117826"/>
                    </a:cubicBezTo>
                    <a:cubicBezTo>
                      <a:pt x="199339" y="110976"/>
                      <a:pt x="209047" y="109502"/>
                      <a:pt x="216051" y="114501"/>
                    </a:cubicBezTo>
                    <a:cubicBezTo>
                      <a:pt x="219628" y="117054"/>
                      <a:pt x="221832" y="120815"/>
                      <a:pt x="222503" y="124832"/>
                    </a:cubicBezTo>
                    <a:close/>
                    <a:moveTo>
                      <a:pt x="222669" y="13512"/>
                    </a:moveTo>
                    <a:cubicBezTo>
                      <a:pt x="223284" y="17539"/>
                      <a:pt x="222364" y="21800"/>
                      <a:pt x="219761" y="25341"/>
                    </a:cubicBezTo>
                    <a:lnTo>
                      <a:pt x="219713" y="25388"/>
                    </a:lnTo>
                    <a:cubicBezTo>
                      <a:pt x="207303" y="42088"/>
                      <a:pt x="194282" y="58324"/>
                      <a:pt x="180676" y="74065"/>
                    </a:cubicBezTo>
                    <a:cubicBezTo>
                      <a:pt x="170130" y="86186"/>
                      <a:pt x="158462" y="98737"/>
                      <a:pt x="147557" y="108353"/>
                    </a:cubicBezTo>
                    <a:cubicBezTo>
                      <a:pt x="142117" y="113149"/>
                      <a:pt x="136509" y="117564"/>
                      <a:pt x="131021" y="120880"/>
                    </a:cubicBezTo>
                    <a:cubicBezTo>
                      <a:pt x="125987" y="123911"/>
                      <a:pt x="119067" y="127251"/>
                      <a:pt x="111503" y="127251"/>
                    </a:cubicBezTo>
                    <a:cubicBezTo>
                      <a:pt x="103915" y="127251"/>
                      <a:pt x="96995" y="123911"/>
                      <a:pt x="91961" y="120880"/>
                    </a:cubicBezTo>
                    <a:cubicBezTo>
                      <a:pt x="86496" y="117564"/>
                      <a:pt x="80865" y="113149"/>
                      <a:pt x="75449" y="108353"/>
                    </a:cubicBezTo>
                    <a:cubicBezTo>
                      <a:pt x="64520" y="98737"/>
                      <a:pt x="52852" y="86186"/>
                      <a:pt x="42329" y="74065"/>
                    </a:cubicBezTo>
                    <a:cubicBezTo>
                      <a:pt x="31735" y="61848"/>
                      <a:pt x="21976" y="49679"/>
                      <a:pt x="14889" y="40612"/>
                    </a:cubicBezTo>
                    <a:cubicBezTo>
                      <a:pt x="10975" y="35582"/>
                      <a:pt x="7109" y="30516"/>
                      <a:pt x="3293" y="25412"/>
                    </a:cubicBezTo>
                    <a:lnTo>
                      <a:pt x="3245" y="25341"/>
                    </a:lnTo>
                    <a:cubicBezTo>
                      <a:pt x="1239" y="22611"/>
                      <a:pt x="156" y="19313"/>
                      <a:pt x="154" y="15926"/>
                    </a:cubicBezTo>
                    <a:cubicBezTo>
                      <a:pt x="148" y="7137"/>
                      <a:pt x="7269" y="6"/>
                      <a:pt x="16058" y="0"/>
                    </a:cubicBezTo>
                    <a:lnTo>
                      <a:pt x="206947" y="0"/>
                    </a:lnTo>
                    <a:cubicBezTo>
                      <a:pt x="210334" y="2"/>
                      <a:pt x="213632" y="1085"/>
                      <a:pt x="216362" y="3091"/>
                    </a:cubicBezTo>
                    <a:cubicBezTo>
                      <a:pt x="219903" y="5694"/>
                      <a:pt x="222054" y="9486"/>
                      <a:pt x="222669" y="13512"/>
                    </a:cubicBezTo>
                    <a:close/>
                  </a:path>
                </a:pathLst>
              </a:custGeom>
              <a:solidFill>
                <a:schemeClr val="bg1">
                  <a:alpha val="19000"/>
                </a:schemeClr>
              </a:solidFill>
              <a:ln w="372" cap="flat">
                <a:noFill/>
                <a:prstDash val="solid"/>
                <a:miter/>
              </a:ln>
            </p:spPr>
            <p:txBody>
              <a:bodyPr rtlCol="0" anchor="ctr"/>
              <a:lstStyle/>
              <a:p>
                <a:endParaRPr lang="zh-CN" altLang="en-US"/>
              </a:p>
            </p:txBody>
          </p:sp>
          <p:sp>
            <p:nvSpPr>
              <p:cNvPr id="37" name="0">
                <a:extLst>
                  <a:ext uri="{FF2B5EF4-FFF2-40B4-BE49-F238E27FC236}">
                    <a16:creationId xmlns:a16="http://schemas.microsoft.com/office/drawing/2014/main" id="{C8551BDC-6FD1-D0D1-32D5-16574EB53724}"/>
                  </a:ext>
                </a:extLst>
              </p:cNvPr>
              <p:cNvSpPr/>
              <p:nvPr/>
            </p:nvSpPr>
            <p:spPr>
              <a:xfrm>
                <a:off x="6288225" y="4014899"/>
                <a:ext cx="4402729" cy="2136966"/>
              </a:xfrm>
              <a:prstGeom prst="roundRect">
                <a:avLst>
                  <a:gd name="adj" fmla="val 623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a:extLst>
                  <a:ext uri="{FF2B5EF4-FFF2-40B4-BE49-F238E27FC236}">
                    <a16:creationId xmlns:a16="http://schemas.microsoft.com/office/drawing/2014/main" id="{26CF8292-E4E4-9269-4240-1B482BD03E54}"/>
                  </a:ext>
                </a:extLst>
              </p:cNvPr>
              <p:cNvSpPr txBox="1"/>
              <p:nvPr/>
            </p:nvSpPr>
            <p:spPr>
              <a:xfrm>
                <a:off x="5516717" y="4688088"/>
                <a:ext cx="691036" cy="584775"/>
              </a:xfrm>
              <a:prstGeom prst="rect">
                <a:avLst/>
              </a:prstGeom>
              <a:noFill/>
            </p:spPr>
            <p:txBody>
              <a:bodyPr wrap="square" rtlCol="0">
                <a:spAutoFit/>
              </a:bodyPr>
              <a:lstStyle/>
              <a:p>
                <a:r>
                  <a:rPr lang="en-US" altLang="zh-CN" sz="3200" b="1" dirty="0">
                    <a:solidFill>
                      <a:schemeClr val="bg1"/>
                    </a:solidFill>
                    <a:latin typeface="黑体" panose="02010609060101010101" pitchFamily="49" charset="-122"/>
                    <a:ea typeface="黑体" panose="02010609060101010101" pitchFamily="49" charset="-122"/>
                  </a:rPr>
                  <a:t>VS</a:t>
                </a:r>
                <a:endParaRPr lang="zh-CN" altLang="en-US" sz="3200" b="1" dirty="0">
                  <a:solidFill>
                    <a:schemeClr val="bg1"/>
                  </a:solidFill>
                  <a:latin typeface="黑体" panose="02010609060101010101" pitchFamily="49" charset="-122"/>
                  <a:ea typeface="黑体" panose="02010609060101010101" pitchFamily="49" charset="-122"/>
                </a:endParaRPr>
              </a:p>
            </p:txBody>
          </p:sp>
        </p:grpSp>
        <p:sp>
          <p:nvSpPr>
            <p:cNvPr id="42" name="文本框 41">
              <a:extLst>
                <a:ext uri="{FF2B5EF4-FFF2-40B4-BE49-F238E27FC236}">
                  <a16:creationId xmlns:a16="http://schemas.microsoft.com/office/drawing/2014/main" id="{EEA1202E-0126-8BBE-2F06-29117D53E421}"/>
                </a:ext>
              </a:extLst>
            </p:cNvPr>
            <p:cNvSpPr txBox="1"/>
            <p:nvPr/>
          </p:nvSpPr>
          <p:spPr>
            <a:xfrm>
              <a:off x="896630" y="1827925"/>
              <a:ext cx="3701411" cy="389120"/>
            </a:xfrm>
            <a:prstGeom prst="rect">
              <a:avLst/>
            </a:prstGeom>
            <a:noFill/>
          </p:spPr>
          <p:txBody>
            <a:bodyPr wrap="square" rtlCol="0">
              <a:spAutoFit/>
            </a:bodyPr>
            <a:lstStyle/>
            <a:p>
              <a:r>
                <a:rPr lang="zh-CN" altLang="en-US" sz="1600" b="1" dirty="0">
                  <a:latin typeface="黑体" panose="02010609060101010101" pitchFamily="49" charset="-122"/>
                  <a:ea typeface="黑体" panose="02010609060101010101" pitchFamily="49" charset="-122"/>
                </a:rPr>
                <a:t>二十碳五烯酸乙酯软胶囊</a:t>
              </a:r>
              <a:r>
                <a:rPr lang="en-US" altLang="zh-CN" sz="1600" b="1" dirty="0">
                  <a:latin typeface="黑体" panose="02010609060101010101" pitchFamily="49" charset="-122"/>
                  <a:ea typeface="黑体" panose="02010609060101010101" pitchFamily="49" charset="-122"/>
                </a:rPr>
                <a:t>IPE</a:t>
              </a:r>
              <a:endParaRPr lang="zh-CN" altLang="en-US" sz="1600" b="1" dirty="0">
                <a:latin typeface="黑体" panose="02010609060101010101" pitchFamily="49" charset="-122"/>
                <a:ea typeface="黑体" panose="02010609060101010101" pitchFamily="49" charset="-122"/>
              </a:endParaRPr>
            </a:p>
          </p:txBody>
        </p:sp>
        <p:sp>
          <p:nvSpPr>
            <p:cNvPr id="43" name="文本框 42">
              <a:extLst>
                <a:ext uri="{FF2B5EF4-FFF2-40B4-BE49-F238E27FC236}">
                  <a16:creationId xmlns:a16="http://schemas.microsoft.com/office/drawing/2014/main" id="{B862CD6E-79CF-DB51-F92C-0DBCFB48AA3C}"/>
                </a:ext>
              </a:extLst>
            </p:cNvPr>
            <p:cNvSpPr txBox="1"/>
            <p:nvPr/>
          </p:nvSpPr>
          <p:spPr>
            <a:xfrm>
              <a:off x="6647576" y="1818407"/>
              <a:ext cx="3009760" cy="389120"/>
            </a:xfrm>
            <a:prstGeom prst="rect">
              <a:avLst/>
            </a:prstGeom>
            <a:noFill/>
          </p:spPr>
          <p:txBody>
            <a:bodyPr wrap="square" rtlCol="0">
              <a:spAutoFit/>
            </a:bodyPr>
            <a:lstStyle/>
            <a:p>
              <a:r>
                <a:rPr lang="zh-CN" altLang="en-US" sz="1600" b="1" dirty="0">
                  <a:latin typeface="黑体" panose="02010609060101010101" pitchFamily="49" charset="-122"/>
                  <a:ea typeface="黑体" panose="02010609060101010101" pitchFamily="49" charset="-122"/>
                </a:rPr>
                <a:t>目录内降</a:t>
              </a:r>
              <a:r>
                <a:rPr lang="en-US" altLang="zh-CN" sz="1600" b="1" dirty="0">
                  <a:latin typeface="黑体" panose="02010609060101010101" pitchFamily="49" charset="-122"/>
                  <a:ea typeface="黑体" panose="02010609060101010101" pitchFamily="49" charset="-122"/>
                </a:rPr>
                <a:t>TG</a:t>
              </a:r>
              <a:r>
                <a:rPr lang="zh-CN" altLang="en-US" sz="1600" b="1" dirty="0">
                  <a:latin typeface="黑体" panose="02010609060101010101" pitchFamily="49" charset="-122"/>
                  <a:ea typeface="黑体" panose="02010609060101010101" pitchFamily="49" charset="-122"/>
                </a:rPr>
                <a:t>类药物</a:t>
              </a:r>
            </a:p>
          </p:txBody>
        </p:sp>
      </p:grpSp>
      <p:sp>
        <p:nvSpPr>
          <p:cNvPr id="3" name="文本框 2">
            <a:extLst>
              <a:ext uri="{FF2B5EF4-FFF2-40B4-BE49-F238E27FC236}">
                <a16:creationId xmlns:a16="http://schemas.microsoft.com/office/drawing/2014/main" id="{AB0BA0BF-5620-D9ED-C17E-03EBE605CD53}"/>
              </a:ext>
            </a:extLst>
          </p:cNvPr>
          <p:cNvSpPr txBox="1"/>
          <p:nvPr/>
        </p:nvSpPr>
        <p:spPr>
          <a:xfrm>
            <a:off x="4243079" y="3452169"/>
            <a:ext cx="2865503" cy="40011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rPr>
              <a:t>国内外指南共识推荐</a:t>
            </a:r>
          </a:p>
        </p:txBody>
      </p:sp>
      <p:sp>
        <p:nvSpPr>
          <p:cNvPr id="4" name="文本框 3">
            <a:extLst>
              <a:ext uri="{FF2B5EF4-FFF2-40B4-BE49-F238E27FC236}">
                <a16:creationId xmlns:a16="http://schemas.microsoft.com/office/drawing/2014/main" id="{29B9C341-70B3-40F0-9485-86ACC20FF7B0}"/>
              </a:ext>
            </a:extLst>
          </p:cNvPr>
          <p:cNvSpPr txBox="1"/>
          <p:nvPr/>
        </p:nvSpPr>
        <p:spPr>
          <a:xfrm>
            <a:off x="515938" y="1082649"/>
            <a:ext cx="3978833" cy="40011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b="1" dirty="0">
                <a:latin typeface="黑体" panose="02010609060101010101" pitchFamily="49" charset="-122"/>
                <a:ea typeface="黑体" panose="02010609060101010101" pitchFamily="49" charset="-122"/>
              </a:rPr>
              <a:t>IPE</a:t>
            </a:r>
            <a:r>
              <a:rPr lang="zh-CN" altLang="en-US" sz="2000" b="1" dirty="0">
                <a:latin typeface="黑体" panose="02010609060101010101" pitchFamily="49" charset="-122"/>
                <a:ea typeface="黑体" panose="02010609060101010101" pitchFamily="49" charset="-122"/>
              </a:rPr>
              <a:t>治疗有效性优势和不足</a:t>
            </a:r>
          </a:p>
        </p:txBody>
      </p:sp>
      <p:sp>
        <p:nvSpPr>
          <p:cNvPr id="5" name="文本框 4">
            <a:extLst>
              <a:ext uri="{FF2B5EF4-FFF2-40B4-BE49-F238E27FC236}">
                <a16:creationId xmlns:a16="http://schemas.microsoft.com/office/drawing/2014/main" id="{3155B2A0-D55F-D863-5A0C-03DED719D2AA}"/>
              </a:ext>
            </a:extLst>
          </p:cNvPr>
          <p:cNvSpPr txBox="1"/>
          <p:nvPr/>
        </p:nvSpPr>
        <p:spPr>
          <a:xfrm>
            <a:off x="117235" y="4083037"/>
            <a:ext cx="6216073" cy="2569934"/>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中国血脂管理指南（</a:t>
            </a:r>
            <a:r>
              <a:rPr lang="en-US" altLang="zh-CN" sz="1400" b="1" dirty="0">
                <a:latin typeface="黑体" panose="02010609060101010101" pitchFamily="49" charset="-122"/>
                <a:ea typeface="黑体" panose="02010609060101010101" pitchFamily="49" charset="-122"/>
              </a:rPr>
              <a:t>2023</a:t>
            </a:r>
            <a:r>
              <a:rPr lang="zh-CN" altLang="en-US" sz="1400" b="1" dirty="0">
                <a:latin typeface="黑体" panose="02010609060101010101" pitchFamily="49" charset="-122"/>
                <a:ea typeface="黑体" panose="02010609060101010101" pitchFamily="49" charset="-122"/>
              </a:rPr>
              <a:t>年）</a:t>
            </a:r>
            <a:r>
              <a:rPr lang="en-US" altLang="zh-CN" sz="1400" b="1" dirty="0">
                <a:latin typeface="黑体" panose="02010609060101010101" pitchFamily="49" charset="-122"/>
                <a:ea typeface="黑体" panose="02010609060101010101" pitchFamily="49" charset="-122"/>
              </a:rPr>
              <a:t>》</a:t>
            </a:r>
          </a:p>
          <a:p>
            <a:pPr lvl="1">
              <a:spcAft>
                <a:spcPts val="600"/>
              </a:spcAft>
            </a:pPr>
            <a:r>
              <a:rPr lang="en-US" altLang="zh-CN" sz="1400" dirty="0">
                <a:latin typeface="黑体" panose="02010609060101010101" pitchFamily="49" charset="-122"/>
                <a:ea typeface="黑体" panose="02010609060101010101" pitchFamily="49" charset="-122"/>
              </a:rPr>
              <a:t>TG&gt;5.6 mmol/L </a:t>
            </a:r>
            <a:r>
              <a:rPr lang="zh-CN" altLang="en-US" sz="1400" dirty="0">
                <a:latin typeface="黑体" panose="02010609060101010101" pitchFamily="49" charset="-122"/>
                <a:ea typeface="黑体" panose="02010609060101010101" pitchFamily="49" charset="-122"/>
              </a:rPr>
              <a:t>时 ，可采用贝特类药物、高纯度</a:t>
            </a:r>
            <a:r>
              <a:rPr lang="en-US" altLang="zh-CN" sz="1400" dirty="0">
                <a:latin typeface="黑体" panose="02010609060101010101" pitchFamily="49" charset="-122"/>
                <a:ea typeface="黑体" panose="02010609060101010101" pitchFamily="49" charset="-122"/>
              </a:rPr>
              <a:t>ω⁃3</a:t>
            </a:r>
            <a:r>
              <a:rPr lang="zh-CN" altLang="en-US" sz="1400" dirty="0">
                <a:latin typeface="黑体" panose="02010609060101010101" pitchFamily="49" charset="-122"/>
                <a:ea typeface="黑体" panose="02010609060101010101" pitchFamily="49" charset="-122"/>
              </a:rPr>
              <a:t>脂肪酸或烟酸类药物治疗（</a:t>
            </a:r>
            <a:r>
              <a:rPr lang="en-US" altLang="zh-CN" sz="1400" b="1" dirty="0">
                <a:latin typeface="黑体" panose="02010609060101010101" pitchFamily="49" charset="-122"/>
                <a:ea typeface="黑体" panose="02010609060101010101" pitchFamily="49" charset="-122"/>
              </a:rPr>
              <a:t>Ⅰ</a:t>
            </a:r>
            <a:r>
              <a:rPr lang="zh-CN" altLang="en-US" sz="1400" b="1" dirty="0">
                <a:latin typeface="黑体" panose="02010609060101010101" pitchFamily="49" charset="-122"/>
                <a:ea typeface="黑体" panose="02010609060101010101" pitchFamily="49" charset="-122"/>
              </a:rPr>
              <a:t>级推荐</a:t>
            </a:r>
            <a:r>
              <a:rPr lang="zh-CN" altLang="en-US" sz="1400" dirty="0">
                <a:latin typeface="黑体" panose="02010609060101010101" pitchFamily="49" charset="-122"/>
                <a:ea typeface="黑体" panose="02010609060101010101" pitchFamily="49" charset="-122"/>
              </a:rPr>
              <a:t>）</a:t>
            </a:r>
            <a:endParaRPr lang="en-US" altLang="zh-CN" sz="1400" dirty="0">
              <a:latin typeface="黑体" panose="02010609060101010101" pitchFamily="49" charset="-122"/>
              <a:ea typeface="黑体" panose="02010609060101010101" pitchFamily="49" charset="-122"/>
            </a:endParaRPr>
          </a:p>
          <a:p>
            <a:pPr marL="285750" indent="-285750">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高甘油三酯血症临床管理多学科专家共识</a:t>
            </a:r>
            <a:r>
              <a:rPr lang="en-US" altLang="zh-CN" sz="1400" b="1" dirty="0">
                <a:latin typeface="黑体" panose="02010609060101010101" pitchFamily="49" charset="-122"/>
                <a:ea typeface="黑体" panose="02010609060101010101" pitchFamily="49" charset="-122"/>
              </a:rPr>
              <a:t>》</a:t>
            </a:r>
          </a:p>
          <a:p>
            <a:pPr lvl="1">
              <a:spcAft>
                <a:spcPts val="600"/>
              </a:spcAft>
            </a:pPr>
            <a:r>
              <a:rPr lang="en-US" altLang="zh-CN" sz="1400" dirty="0">
                <a:latin typeface="黑体" panose="02010609060101010101" pitchFamily="49" charset="-122"/>
                <a:ea typeface="黑体" panose="02010609060101010101" pitchFamily="49" charset="-122"/>
              </a:rPr>
              <a:t>TG</a:t>
            </a:r>
            <a:r>
              <a:rPr lang="zh-CN" altLang="en-US" sz="1400" dirty="0">
                <a:latin typeface="黑体" panose="02010609060101010101" pitchFamily="49" charset="-122"/>
                <a:ea typeface="黑体" panose="02010609060101010101" pitchFamily="49" charset="-122"/>
              </a:rPr>
              <a:t>≥</a:t>
            </a:r>
            <a:r>
              <a:rPr lang="en-US" altLang="zh-CN" sz="1400" dirty="0">
                <a:latin typeface="黑体" panose="02010609060101010101" pitchFamily="49" charset="-122"/>
                <a:ea typeface="黑体" panose="02010609060101010101" pitchFamily="49" charset="-122"/>
              </a:rPr>
              <a:t>5.67mmol/L </a:t>
            </a:r>
            <a:r>
              <a:rPr lang="zh-CN" altLang="en-US" sz="1400" dirty="0">
                <a:latin typeface="黑体" panose="02010609060101010101" pitchFamily="49" charset="-122"/>
                <a:ea typeface="黑体" panose="02010609060101010101" pitchFamily="49" charset="-122"/>
              </a:rPr>
              <a:t>的患者应立即启用贝特类和处方级</a:t>
            </a:r>
            <a:r>
              <a:rPr lang="el-GR" altLang="zh-CN" sz="1400" dirty="0">
                <a:latin typeface="黑体" panose="02010609060101010101" pitchFamily="49" charset="-122"/>
                <a:ea typeface="黑体" panose="02010609060101010101" pitchFamily="49" charset="-122"/>
              </a:rPr>
              <a:t>ω⁃3</a:t>
            </a:r>
            <a:r>
              <a:rPr lang="zh-CN" altLang="en-US" sz="1400" dirty="0">
                <a:latin typeface="黑体" panose="02010609060101010101" pitchFamily="49" charset="-122"/>
                <a:ea typeface="黑体" panose="02010609060101010101" pitchFamily="49" charset="-122"/>
              </a:rPr>
              <a:t>脂肪酸</a:t>
            </a:r>
            <a:endParaRPr lang="en-US" altLang="zh-CN" sz="1400" dirty="0">
              <a:latin typeface="黑体" panose="02010609060101010101" pitchFamily="49" charset="-122"/>
              <a:ea typeface="黑体" panose="02010609060101010101" pitchFamily="49" charset="-122"/>
            </a:endParaRPr>
          </a:p>
          <a:p>
            <a:pPr marL="285750" indent="-285750">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《2021</a:t>
            </a:r>
            <a:r>
              <a:rPr lang="zh-CN" altLang="en-US" sz="1400" b="1" dirty="0">
                <a:latin typeface="黑体" panose="02010609060101010101" pitchFamily="49" charset="-122"/>
                <a:ea typeface="黑体" panose="02010609060101010101" pitchFamily="49" charset="-122"/>
              </a:rPr>
              <a:t>美国心脏病学会（</a:t>
            </a:r>
            <a:r>
              <a:rPr lang="en-US" altLang="zh-CN" sz="1400" b="1" dirty="0">
                <a:latin typeface="黑体" panose="02010609060101010101" pitchFamily="49" charset="-122"/>
                <a:ea typeface="黑体" panose="02010609060101010101" pitchFamily="49" charset="-122"/>
              </a:rPr>
              <a:t>ACC</a:t>
            </a:r>
            <a:r>
              <a:rPr lang="zh-CN" altLang="en-US" sz="1400" b="1" dirty="0">
                <a:latin typeface="黑体" panose="02010609060101010101" pitchFamily="49" charset="-122"/>
                <a:ea typeface="黑体" panose="02010609060101010101" pitchFamily="49" charset="-122"/>
              </a:rPr>
              <a:t>）专家共识</a:t>
            </a:r>
            <a:r>
              <a:rPr lang="en-US" altLang="zh-CN" sz="1400" b="1" dirty="0">
                <a:latin typeface="黑体" panose="02010609060101010101" pitchFamily="49" charset="-122"/>
                <a:ea typeface="黑体" panose="02010609060101010101" pitchFamily="49" charset="-122"/>
              </a:rPr>
              <a:t>》</a:t>
            </a:r>
          </a:p>
          <a:p>
            <a:pPr lvl="1">
              <a:spcAft>
                <a:spcPts val="600"/>
              </a:spcAft>
            </a:pPr>
            <a:r>
              <a:rPr lang="en-US" altLang="zh-CN" sz="1400" dirty="0">
                <a:latin typeface="黑体" panose="02010609060101010101" pitchFamily="49" charset="-122"/>
                <a:ea typeface="黑体" panose="02010609060101010101" pitchFamily="49" charset="-122"/>
              </a:rPr>
              <a:t>20</a:t>
            </a:r>
            <a:r>
              <a:rPr lang="zh-CN" altLang="en-US" sz="1400" dirty="0">
                <a:latin typeface="黑体" panose="02010609060101010101" pitchFamily="49" charset="-122"/>
                <a:ea typeface="黑体" panose="02010609060101010101" pitchFamily="49" charset="-122"/>
              </a:rPr>
              <a:t>岁以上严重</a:t>
            </a:r>
            <a:r>
              <a:rPr lang="en-US" altLang="zh-CN" sz="1400" dirty="0">
                <a:latin typeface="黑体" panose="02010609060101010101" pitchFamily="49" charset="-122"/>
                <a:ea typeface="黑体" panose="02010609060101010101" pitchFamily="49" charset="-122"/>
              </a:rPr>
              <a:t>HTG</a:t>
            </a:r>
            <a:r>
              <a:rPr lang="zh-CN" altLang="en-US" sz="1400" dirty="0">
                <a:latin typeface="黑体" panose="02010609060101010101" pitchFamily="49" charset="-122"/>
                <a:ea typeface="黑体" panose="02010609060101010101" pitchFamily="49" charset="-122"/>
              </a:rPr>
              <a:t>人群，可使用贝特类或处方级</a:t>
            </a:r>
            <a:r>
              <a:rPr lang="el-GR" altLang="zh-CN" sz="1400" dirty="0">
                <a:latin typeface="黑体" panose="02010609060101010101" pitchFamily="49" charset="-122"/>
                <a:ea typeface="黑体" panose="02010609060101010101" pitchFamily="49" charset="-122"/>
              </a:rPr>
              <a:t>ω⁃3</a:t>
            </a:r>
            <a:r>
              <a:rPr lang="zh-CN" altLang="en-US" sz="1400" dirty="0">
                <a:latin typeface="黑体" panose="02010609060101010101" pitchFamily="49" charset="-122"/>
                <a:ea typeface="黑体" panose="02010609060101010101" pitchFamily="49" charset="-122"/>
              </a:rPr>
              <a:t>脂肪酸</a:t>
            </a:r>
            <a:endParaRPr lang="en-US" altLang="zh-CN" sz="1400" dirty="0">
              <a:latin typeface="黑体" panose="02010609060101010101" pitchFamily="49" charset="-122"/>
              <a:ea typeface="黑体" panose="02010609060101010101" pitchFamily="49" charset="-122"/>
            </a:endParaRPr>
          </a:p>
          <a:p>
            <a:pPr marL="285750" indent="-285750">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慢性肾脏病高甘油三酯血症管理专家共识</a:t>
            </a:r>
            <a:r>
              <a:rPr lang="en-US" altLang="zh-CN" sz="1400" b="1" dirty="0">
                <a:latin typeface="黑体" panose="02010609060101010101" pitchFamily="49" charset="-122"/>
                <a:ea typeface="黑体" panose="02010609060101010101" pitchFamily="49" charset="-122"/>
              </a:rPr>
              <a:t>》</a:t>
            </a:r>
          </a:p>
          <a:p>
            <a:pPr lvl="1">
              <a:spcAft>
                <a:spcPts val="600"/>
              </a:spcAft>
            </a:pPr>
            <a:r>
              <a:rPr lang="en-US" altLang="zh-CN" sz="1400" dirty="0">
                <a:latin typeface="黑体" panose="02010609060101010101" pitchFamily="49" charset="-122"/>
                <a:ea typeface="黑体" panose="02010609060101010101" pitchFamily="49" charset="-122"/>
              </a:rPr>
              <a:t>CDK</a:t>
            </a:r>
            <a:r>
              <a:rPr lang="zh-CN" altLang="en-US" sz="1400" dirty="0">
                <a:latin typeface="黑体" panose="02010609060101010101" pitchFamily="49" charset="-122"/>
                <a:ea typeface="黑体" panose="02010609060101010101" pitchFamily="49" charset="-122"/>
              </a:rPr>
              <a:t>伴</a:t>
            </a:r>
            <a:r>
              <a:rPr lang="en-US" altLang="zh-CN" sz="1400" dirty="0">
                <a:latin typeface="黑体" panose="02010609060101010101" pitchFamily="49" charset="-122"/>
                <a:ea typeface="黑体" panose="02010609060101010101" pitchFamily="49" charset="-122"/>
              </a:rPr>
              <a:t>HTG</a:t>
            </a:r>
            <a:r>
              <a:rPr lang="zh-CN" altLang="en-US" sz="1400" dirty="0">
                <a:latin typeface="黑体" panose="02010609060101010101" pitchFamily="49" charset="-122"/>
                <a:ea typeface="黑体" panose="02010609060101010101" pitchFamily="49" charset="-122"/>
              </a:rPr>
              <a:t>患者建议选择</a:t>
            </a:r>
            <a:r>
              <a:rPr lang="el-GR" altLang="zh-CN" sz="1400" dirty="0">
                <a:latin typeface="黑体" panose="02010609060101010101" pitchFamily="49" charset="-122"/>
                <a:ea typeface="黑体" panose="02010609060101010101" pitchFamily="49" charset="-122"/>
              </a:rPr>
              <a:t>ω⁃3</a:t>
            </a:r>
            <a:r>
              <a:rPr lang="zh-CN" altLang="en-US" sz="1400" dirty="0">
                <a:latin typeface="黑体" panose="02010609060101010101" pitchFamily="49" charset="-122"/>
                <a:ea typeface="黑体" panose="02010609060101010101" pitchFamily="49" charset="-122"/>
              </a:rPr>
              <a:t>脂肪酸（</a:t>
            </a:r>
            <a:r>
              <a:rPr lang="en-US" altLang="zh-CN" sz="1400" dirty="0">
                <a:latin typeface="黑体" panose="02010609060101010101" pitchFamily="49" charset="-122"/>
                <a:ea typeface="黑体" panose="02010609060101010101" pitchFamily="49" charset="-122"/>
              </a:rPr>
              <a:t>EPA</a:t>
            </a:r>
            <a:r>
              <a:rPr lang="zh-CN" altLang="en-US" sz="1400" dirty="0">
                <a:latin typeface="黑体" panose="02010609060101010101" pitchFamily="49" charset="-122"/>
                <a:ea typeface="黑体" panose="02010609060101010101" pitchFamily="49" charset="-122"/>
              </a:rPr>
              <a:t>）</a:t>
            </a:r>
            <a:endParaRPr lang="en-US" altLang="zh-CN" sz="1400" dirty="0">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48C98C29-9098-2692-44F4-43EDD542ACD8}"/>
              </a:ext>
            </a:extLst>
          </p:cNvPr>
          <p:cNvSpPr txBox="1"/>
          <p:nvPr/>
        </p:nvSpPr>
        <p:spPr>
          <a:xfrm>
            <a:off x="117235" y="3698633"/>
            <a:ext cx="2338731" cy="338554"/>
          </a:xfrm>
          <a:prstGeom prst="rect">
            <a:avLst/>
          </a:prstGeom>
          <a:noFill/>
        </p:spPr>
        <p:txBody>
          <a:bodyPr wrap="square" rtlCol="0">
            <a:spAutoFit/>
          </a:bodyPr>
          <a:lstStyle/>
          <a:p>
            <a:pPr marL="742950" lvl="1" indent="-285750">
              <a:buFont typeface="Arial" panose="020B0604020202020204" pitchFamily="34" charset="0"/>
              <a:buChar char="•"/>
            </a:pPr>
            <a:r>
              <a:rPr lang="en-US" altLang="zh-CN" sz="1600" b="1" dirty="0"/>
              <a:t>IPE</a:t>
            </a:r>
            <a:r>
              <a:rPr lang="zh-CN" altLang="en-US" sz="1600" b="1" dirty="0"/>
              <a:t>降低</a:t>
            </a:r>
            <a:r>
              <a:rPr lang="en-US" altLang="zh-CN" sz="1600" b="1" dirty="0"/>
              <a:t>TG</a:t>
            </a:r>
            <a:r>
              <a:rPr lang="zh-CN" altLang="en-US" sz="1600" b="1" dirty="0"/>
              <a:t>水平</a:t>
            </a:r>
          </a:p>
        </p:txBody>
      </p:sp>
      <p:sp>
        <p:nvSpPr>
          <p:cNvPr id="8" name="文本框 7">
            <a:extLst>
              <a:ext uri="{FF2B5EF4-FFF2-40B4-BE49-F238E27FC236}">
                <a16:creationId xmlns:a16="http://schemas.microsoft.com/office/drawing/2014/main" id="{3693F8AC-9355-530A-9903-18BB7588878B}"/>
              </a:ext>
            </a:extLst>
          </p:cNvPr>
          <p:cNvSpPr txBox="1"/>
          <p:nvPr/>
        </p:nvSpPr>
        <p:spPr>
          <a:xfrm>
            <a:off x="7359392" y="3717111"/>
            <a:ext cx="2641817" cy="338554"/>
          </a:xfrm>
          <a:prstGeom prst="rect">
            <a:avLst/>
          </a:prstGeom>
          <a:noFill/>
        </p:spPr>
        <p:txBody>
          <a:bodyPr wrap="square" rtlCol="0">
            <a:spAutoFit/>
          </a:bodyPr>
          <a:lstStyle/>
          <a:p>
            <a:pPr marL="285750" indent="-285750">
              <a:buFont typeface="Arial" panose="020B0604020202020204" pitchFamily="34" charset="0"/>
              <a:buChar char="•"/>
            </a:pPr>
            <a:r>
              <a:rPr lang="en-US" altLang="zh-CN" sz="1600" b="1" dirty="0"/>
              <a:t>IPE</a:t>
            </a:r>
            <a:r>
              <a:rPr lang="zh-CN" altLang="en-US" sz="1600" b="1" dirty="0"/>
              <a:t>降低</a:t>
            </a:r>
            <a:r>
              <a:rPr lang="en-US" altLang="zh-CN" sz="1600" b="1" dirty="0"/>
              <a:t>ASCVD</a:t>
            </a:r>
            <a:r>
              <a:rPr lang="zh-CN" altLang="en-US" sz="1600" b="1" dirty="0"/>
              <a:t>风险</a:t>
            </a:r>
          </a:p>
        </p:txBody>
      </p:sp>
      <p:sp>
        <p:nvSpPr>
          <p:cNvPr id="11" name="文本框 10">
            <a:extLst>
              <a:ext uri="{FF2B5EF4-FFF2-40B4-BE49-F238E27FC236}">
                <a16:creationId xmlns:a16="http://schemas.microsoft.com/office/drawing/2014/main" id="{84AA3929-E66D-61DA-34F3-7A07EA23111B}"/>
              </a:ext>
            </a:extLst>
          </p:cNvPr>
          <p:cNvSpPr txBox="1"/>
          <p:nvPr/>
        </p:nvSpPr>
        <p:spPr>
          <a:xfrm>
            <a:off x="6333308" y="4144444"/>
            <a:ext cx="5858692" cy="2473306"/>
          </a:xfrm>
          <a:prstGeom prst="rect">
            <a:avLst/>
          </a:prstGeom>
          <a:noFill/>
        </p:spPr>
        <p:txBody>
          <a:bodyPr wrap="square" rtlCol="0">
            <a:spAutoFit/>
          </a:bodyPr>
          <a:lstStyle/>
          <a:p>
            <a:pPr>
              <a:spcAft>
                <a:spcPts val="600"/>
              </a:spcAft>
            </a:pPr>
            <a:r>
              <a:rPr lang="zh-CN" altLang="en-US" sz="1400" dirty="0">
                <a:latin typeface="黑体" panose="02010609060101010101" pitchFamily="49" charset="-122"/>
                <a:ea typeface="黑体" panose="02010609060101010101" pitchFamily="49" charset="-122"/>
              </a:rPr>
              <a:t>以下指南推荐：</a:t>
            </a:r>
            <a:r>
              <a:rPr lang="en-US" altLang="zh-CN" sz="1400" dirty="0">
                <a:latin typeface="黑体" panose="02010609060101010101" pitchFamily="49" charset="-122"/>
                <a:ea typeface="黑体" panose="02010609060101010101" pitchFamily="49" charset="-122"/>
              </a:rPr>
              <a:t>ASCVD</a:t>
            </a:r>
            <a:r>
              <a:rPr lang="zh-CN" altLang="en-US" sz="1400" dirty="0">
                <a:latin typeface="黑体" panose="02010609060101010101" pitchFamily="49" charset="-122"/>
                <a:ea typeface="黑体" panose="02010609060101010101" pitchFamily="49" charset="-122"/>
              </a:rPr>
              <a:t>患者及其他高危人群，接受他汀治疗后，</a:t>
            </a:r>
            <a:r>
              <a:rPr lang="en-US" altLang="zh-CN" sz="1400" dirty="0">
                <a:latin typeface="黑体" panose="02010609060101010101" pitchFamily="49" charset="-122"/>
                <a:ea typeface="黑体" panose="02010609060101010101" pitchFamily="49" charset="-122"/>
              </a:rPr>
              <a:t>TG</a:t>
            </a:r>
            <a:r>
              <a:rPr lang="zh-CN" altLang="en-US" sz="1400" dirty="0">
                <a:latin typeface="黑体" panose="02010609060101010101" pitchFamily="49" charset="-122"/>
                <a:ea typeface="黑体" panose="02010609060101010101" pitchFamily="49" charset="-122"/>
              </a:rPr>
              <a:t>水平仍高的患者推荐使用</a:t>
            </a:r>
            <a:r>
              <a:rPr lang="en-US" altLang="zh-CN" sz="1400" dirty="0">
                <a:latin typeface="黑体" panose="02010609060101010101" pitchFamily="49" charset="-122"/>
                <a:ea typeface="黑体" panose="02010609060101010101" pitchFamily="49" charset="-122"/>
              </a:rPr>
              <a:t>IPE</a:t>
            </a:r>
            <a:r>
              <a:rPr lang="zh-CN" altLang="en-US" sz="1400" dirty="0">
                <a:latin typeface="黑体" panose="02010609060101010101" pitchFamily="49" charset="-122"/>
                <a:ea typeface="黑体" panose="02010609060101010101" pitchFamily="49" charset="-122"/>
              </a:rPr>
              <a:t>降低</a:t>
            </a:r>
            <a:r>
              <a:rPr lang="en-US" altLang="zh-CN" sz="1400" dirty="0">
                <a:latin typeface="黑体" panose="02010609060101010101" pitchFamily="49" charset="-122"/>
                <a:ea typeface="黑体" panose="02010609060101010101" pitchFamily="49" charset="-122"/>
              </a:rPr>
              <a:t>ASCVD</a:t>
            </a:r>
            <a:r>
              <a:rPr lang="zh-CN" altLang="en-US" sz="1400" dirty="0">
                <a:latin typeface="黑体" panose="02010609060101010101" pitchFamily="49" charset="-122"/>
                <a:ea typeface="黑体" panose="02010609060101010101" pitchFamily="49" charset="-122"/>
              </a:rPr>
              <a:t>风险。</a:t>
            </a:r>
            <a:endParaRPr lang="en-US" altLang="zh-CN" sz="1400" dirty="0">
              <a:latin typeface="黑体" panose="02010609060101010101" pitchFamily="49" charset="-122"/>
              <a:ea typeface="黑体" panose="02010609060101010101" pitchFamily="49" charset="-122"/>
            </a:endParaRPr>
          </a:p>
          <a:p>
            <a:pPr marL="285750" indent="-285750">
              <a:lnSpc>
                <a:spcPct val="150000"/>
              </a:lnSpc>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中国血脂管理指南（</a:t>
            </a:r>
            <a:r>
              <a:rPr lang="en-US" altLang="zh-CN" sz="1400" b="1" dirty="0">
                <a:latin typeface="黑体" panose="02010609060101010101" pitchFamily="49" charset="-122"/>
                <a:ea typeface="黑体" panose="02010609060101010101" pitchFamily="49" charset="-122"/>
              </a:rPr>
              <a:t>2023</a:t>
            </a:r>
            <a:r>
              <a:rPr lang="zh-CN" altLang="en-US" sz="1400" b="1" dirty="0">
                <a:latin typeface="黑体" panose="02010609060101010101" pitchFamily="49" charset="-122"/>
                <a:ea typeface="黑体" panose="02010609060101010101" pitchFamily="49" charset="-122"/>
              </a:rPr>
              <a:t>年）</a:t>
            </a: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a:t>
            </a:r>
            <a:r>
              <a:rPr lang="en-US" altLang="zh-CN" sz="1400" b="1" dirty="0" err="1">
                <a:latin typeface="黑体" panose="02010609060101010101" pitchFamily="49" charset="-122"/>
                <a:ea typeface="黑体" panose="02010609060101010101" pitchFamily="49" charset="-122"/>
              </a:rPr>
              <a:t>Ⅱa</a:t>
            </a:r>
            <a:r>
              <a:rPr lang="zh-CN" altLang="en-US" sz="1400" b="1" dirty="0">
                <a:latin typeface="黑体" panose="02010609060101010101" pitchFamily="49" charset="-122"/>
                <a:ea typeface="黑体" panose="02010609060101010101" pitchFamily="49" charset="-122"/>
              </a:rPr>
              <a:t>级推荐）</a:t>
            </a:r>
            <a:endParaRPr lang="en-US" altLang="zh-CN" sz="1400" b="1" dirty="0">
              <a:latin typeface="黑体" panose="02010609060101010101" pitchFamily="49" charset="-122"/>
              <a:ea typeface="黑体" panose="02010609060101010101" pitchFamily="49" charset="-122"/>
            </a:endParaRPr>
          </a:p>
          <a:p>
            <a:pPr marL="285750" indent="-285750">
              <a:lnSpc>
                <a:spcPct val="150000"/>
              </a:lnSpc>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高甘油三酯血症临床管理多学科专家共识</a:t>
            </a:r>
            <a:r>
              <a:rPr lang="en-US" altLang="zh-CN" sz="1400" b="1" dirty="0">
                <a:latin typeface="黑体" panose="02010609060101010101" pitchFamily="49" charset="-122"/>
                <a:ea typeface="黑体" panose="02010609060101010101" pitchFamily="49" charset="-122"/>
              </a:rPr>
              <a:t>》</a:t>
            </a:r>
          </a:p>
          <a:p>
            <a:pPr marL="285750" indent="-285750">
              <a:lnSpc>
                <a:spcPct val="150000"/>
              </a:lnSpc>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《2021</a:t>
            </a:r>
            <a:r>
              <a:rPr lang="zh-CN" altLang="en-US" sz="1400" b="1" dirty="0">
                <a:latin typeface="黑体" panose="02010609060101010101" pitchFamily="49" charset="-122"/>
                <a:ea typeface="黑体" panose="02010609060101010101" pitchFamily="49" charset="-122"/>
              </a:rPr>
              <a:t>年中国糖尿病合并心血管疾病诊治专家共识</a:t>
            </a:r>
            <a:r>
              <a:rPr lang="en-US" altLang="zh-CN" sz="1400" b="1" dirty="0">
                <a:latin typeface="黑体" panose="02010609060101010101" pitchFamily="49" charset="-122"/>
                <a:ea typeface="黑体" panose="02010609060101010101" pitchFamily="49" charset="-122"/>
              </a:rPr>
              <a:t>》</a:t>
            </a:r>
          </a:p>
          <a:p>
            <a:pPr marL="285750" indent="-285750">
              <a:lnSpc>
                <a:spcPct val="150000"/>
              </a:lnSpc>
              <a:spcAft>
                <a:spcPts val="600"/>
              </a:spcAft>
              <a:buFont typeface="Wingdings" panose="05000000000000000000" pitchFamily="2" charset="2"/>
              <a:buChar char="ü"/>
            </a:pPr>
            <a:r>
              <a:rPr lang="en-US" altLang="zh-CN" sz="1400" dirty="0">
                <a:latin typeface="黑体" panose="02010609060101010101" pitchFamily="49" charset="-122"/>
                <a:ea typeface="黑体" panose="02010609060101010101" pitchFamily="49" charset="-122"/>
              </a:rPr>
              <a:t>《</a:t>
            </a:r>
            <a:r>
              <a:rPr lang="en-US" altLang="zh-CN" sz="1400" b="1" dirty="0">
                <a:latin typeface="黑体" panose="02010609060101010101" pitchFamily="49" charset="-122"/>
                <a:ea typeface="黑体" panose="02010609060101010101" pitchFamily="49" charset="-122"/>
              </a:rPr>
              <a:t>2019</a:t>
            </a:r>
            <a:r>
              <a:rPr lang="zh-CN" altLang="en-US" sz="1400" b="1" dirty="0">
                <a:latin typeface="黑体" panose="02010609060101010101" pitchFamily="49" charset="-122"/>
                <a:ea typeface="黑体" panose="02010609060101010101" pitchFamily="49" charset="-122"/>
              </a:rPr>
              <a:t>年欧洲心脏病学会和欧洲动脉粥样硬化协会血脂指南</a:t>
            </a:r>
            <a:r>
              <a:rPr lang="en-US" altLang="zh-CN" sz="1400" b="1" dirty="0">
                <a:latin typeface="黑体" panose="02010609060101010101" pitchFamily="49" charset="-122"/>
                <a:ea typeface="黑体" panose="02010609060101010101" pitchFamily="49" charset="-122"/>
              </a:rPr>
              <a:t>》</a:t>
            </a:r>
          </a:p>
          <a:p>
            <a:pPr marL="285750" indent="-285750">
              <a:lnSpc>
                <a:spcPct val="150000"/>
              </a:lnSpc>
              <a:spcAft>
                <a:spcPts val="600"/>
              </a:spcAft>
              <a:buFont typeface="Wingdings" panose="05000000000000000000" pitchFamily="2" charset="2"/>
              <a:buChar char="ü"/>
            </a:pPr>
            <a:r>
              <a:rPr lang="en-US" altLang="zh-CN" sz="1400" b="1" dirty="0">
                <a:latin typeface="黑体" panose="02010609060101010101" pitchFamily="49" charset="-122"/>
                <a:ea typeface="黑体" panose="02010609060101010101" pitchFamily="49" charset="-122"/>
              </a:rPr>
              <a:t>《</a:t>
            </a:r>
            <a:r>
              <a:rPr lang="zh-CN" altLang="en-US" sz="1400" b="1" dirty="0">
                <a:latin typeface="黑体" panose="02010609060101010101" pitchFamily="49" charset="-122"/>
                <a:ea typeface="黑体" panose="02010609060101010101" pitchFamily="49" charset="-122"/>
              </a:rPr>
              <a:t>中国心血管疾病一级预防指南（</a:t>
            </a:r>
            <a:r>
              <a:rPr lang="en-US" altLang="zh-CN" sz="1400" b="1" dirty="0">
                <a:latin typeface="黑体" panose="02010609060101010101" pitchFamily="49" charset="-122"/>
                <a:ea typeface="黑体" panose="02010609060101010101" pitchFamily="49" charset="-122"/>
              </a:rPr>
              <a:t>2020</a:t>
            </a:r>
            <a:r>
              <a:rPr lang="zh-CN" altLang="en-US" sz="1400" b="1" dirty="0">
                <a:latin typeface="黑体" panose="02010609060101010101" pitchFamily="49" charset="-122"/>
                <a:ea typeface="黑体" panose="02010609060101010101" pitchFamily="49" charset="-122"/>
              </a:rPr>
              <a:t>年）</a:t>
            </a:r>
            <a:r>
              <a:rPr lang="en-US" altLang="zh-CN" sz="1400" b="1" dirty="0">
                <a:latin typeface="黑体" panose="02010609060101010101" pitchFamily="49" charset="-122"/>
                <a:ea typeface="黑体" panose="02010609060101010101" pitchFamily="49" charset="-122"/>
              </a:rPr>
              <a:t>》</a:t>
            </a:r>
          </a:p>
        </p:txBody>
      </p:sp>
      <p:sp>
        <p:nvSpPr>
          <p:cNvPr id="12" name="文本框 11">
            <a:extLst>
              <a:ext uri="{FF2B5EF4-FFF2-40B4-BE49-F238E27FC236}">
                <a16:creationId xmlns:a16="http://schemas.microsoft.com/office/drawing/2014/main" id="{E3E3CB7E-201D-A27E-1ABB-0D4319C37185}"/>
              </a:ext>
            </a:extLst>
          </p:cNvPr>
          <p:cNvSpPr txBox="1"/>
          <p:nvPr/>
        </p:nvSpPr>
        <p:spPr>
          <a:xfrm>
            <a:off x="733808" y="1902161"/>
            <a:ext cx="4845967" cy="1415772"/>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US" altLang="zh-CN" sz="1600" dirty="0">
                <a:latin typeface="黑体" panose="02010609060101010101" pitchFamily="49" charset="-122"/>
                <a:ea typeface="黑体" panose="02010609060101010101" pitchFamily="49" charset="-122"/>
              </a:rPr>
              <a:t>IPE</a:t>
            </a:r>
            <a:r>
              <a:rPr lang="zh-CN" altLang="en-US" sz="1600" dirty="0">
                <a:latin typeface="黑体" panose="02010609060101010101" pitchFamily="49" charset="-122"/>
                <a:ea typeface="黑体" panose="02010609060101010101" pitchFamily="49" charset="-122"/>
              </a:rPr>
              <a:t>通过抑制</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合成，促进</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分解代谢多作用机制降低</a:t>
            </a:r>
            <a:r>
              <a:rPr lang="en-US" altLang="zh-CN" sz="1600" dirty="0">
                <a:latin typeface="黑体" panose="02010609060101010101" pitchFamily="49" charset="-122"/>
                <a:ea typeface="黑体" panose="02010609060101010101" pitchFamily="49" charset="-122"/>
              </a:rPr>
              <a:t>TG</a:t>
            </a:r>
            <a:r>
              <a:rPr lang="zh-CN" altLang="en-US" sz="1600" dirty="0">
                <a:latin typeface="黑体" panose="02010609060101010101" pitchFamily="49" charset="-122"/>
                <a:ea typeface="黑体" panose="02010609060101010101" pitchFamily="49" charset="-122"/>
              </a:rPr>
              <a:t>水平。</a:t>
            </a:r>
            <a:endParaRPr lang="en-US" altLang="zh-CN" sz="1600" dirty="0">
              <a:latin typeface="黑体" panose="02010609060101010101" pitchFamily="49" charset="-122"/>
              <a:ea typeface="黑体" panose="02010609060101010101" pitchFamily="49" charset="-122"/>
            </a:endParaRPr>
          </a:p>
          <a:p>
            <a:pPr marL="285750" indent="-285750">
              <a:spcAft>
                <a:spcPts val="600"/>
              </a:spcAft>
              <a:buFont typeface="Wingdings" panose="05000000000000000000" pitchFamily="2" charset="2"/>
              <a:buChar char="ü"/>
            </a:pPr>
            <a:r>
              <a:rPr lang="zh-CN" altLang="en-US" sz="1600" dirty="0">
                <a:latin typeface="黑体" panose="02010609060101010101" pitchFamily="49" charset="-122"/>
                <a:ea typeface="黑体" panose="02010609060101010101" pitchFamily="49" charset="-122"/>
              </a:rPr>
              <a:t>降低他汀治疗后残余</a:t>
            </a:r>
            <a:r>
              <a:rPr lang="en-US" altLang="zh-CN" sz="1600" dirty="0">
                <a:latin typeface="黑体" panose="02010609060101010101" pitchFamily="49" charset="-122"/>
                <a:ea typeface="黑体" panose="02010609060101010101" pitchFamily="49" charset="-122"/>
              </a:rPr>
              <a:t>ASCVD</a:t>
            </a:r>
            <a:r>
              <a:rPr lang="zh-CN" altLang="en-US" sz="1600" dirty="0">
                <a:latin typeface="黑体" panose="02010609060101010101" pitchFamily="49" charset="-122"/>
                <a:ea typeface="黑体" panose="02010609060101010101" pitchFamily="49" charset="-122"/>
              </a:rPr>
              <a:t>风险</a:t>
            </a:r>
            <a:endParaRPr lang="en-US" altLang="zh-CN" sz="1600" dirty="0">
              <a:latin typeface="黑体" panose="02010609060101010101" pitchFamily="49" charset="-122"/>
              <a:ea typeface="黑体" panose="02010609060101010101" pitchFamily="49" charset="-122"/>
            </a:endParaRPr>
          </a:p>
          <a:p>
            <a:pPr marL="285750" indent="-285750">
              <a:spcAft>
                <a:spcPts val="600"/>
              </a:spcAft>
              <a:buFont typeface="Wingdings" panose="05000000000000000000" pitchFamily="2" charset="2"/>
              <a:buChar char="p"/>
            </a:pPr>
            <a:r>
              <a:rPr lang="zh-CN" altLang="en-US" sz="1400" dirty="0">
                <a:latin typeface="黑体" panose="02010609060101010101" pitchFamily="49" charset="-122"/>
                <a:ea typeface="黑体" panose="02010609060101010101" pitchFamily="49" charset="-122"/>
              </a:rPr>
              <a:t>国内对于</a:t>
            </a:r>
            <a:r>
              <a:rPr lang="en-US" altLang="zh-CN" sz="1400" dirty="0">
                <a:latin typeface="黑体" panose="02010609060101010101" pitchFamily="49" charset="-122"/>
                <a:ea typeface="黑体" panose="02010609060101010101" pitchFamily="49" charset="-122"/>
              </a:rPr>
              <a:t>IPE</a:t>
            </a:r>
            <a:r>
              <a:rPr lang="zh-CN" altLang="en-US" sz="1400" dirty="0">
                <a:latin typeface="黑体" panose="02010609060101010101" pitchFamily="49" charset="-122"/>
                <a:ea typeface="黑体" panose="02010609060101010101" pitchFamily="49" charset="-122"/>
              </a:rPr>
              <a:t>改善心血管预后的大规模临床研究还未进行，评估</a:t>
            </a:r>
            <a:r>
              <a:rPr lang="en-US" altLang="zh-CN" sz="1400" dirty="0">
                <a:latin typeface="黑体" panose="02010609060101010101" pitchFamily="49" charset="-122"/>
                <a:ea typeface="黑体" panose="02010609060101010101" pitchFamily="49" charset="-122"/>
              </a:rPr>
              <a:t>IPE</a:t>
            </a:r>
            <a:r>
              <a:rPr lang="zh-CN" altLang="en-US" sz="1400" dirty="0">
                <a:latin typeface="黑体" panose="02010609060101010101" pitchFamily="49" charset="-122"/>
                <a:ea typeface="黑体" panose="02010609060101010101" pitchFamily="49" charset="-122"/>
              </a:rPr>
              <a:t>心血管获益研究需要进一步实施机制。</a:t>
            </a:r>
          </a:p>
        </p:txBody>
      </p:sp>
      <p:sp>
        <p:nvSpPr>
          <p:cNvPr id="13" name="文本框 12">
            <a:extLst>
              <a:ext uri="{FF2B5EF4-FFF2-40B4-BE49-F238E27FC236}">
                <a16:creationId xmlns:a16="http://schemas.microsoft.com/office/drawing/2014/main" id="{C879597F-A8AF-C134-F6F7-17CDBBB94EBF}"/>
              </a:ext>
            </a:extLst>
          </p:cNvPr>
          <p:cNvSpPr txBox="1"/>
          <p:nvPr/>
        </p:nvSpPr>
        <p:spPr>
          <a:xfrm>
            <a:off x="6683961" y="2048322"/>
            <a:ext cx="4784034" cy="907941"/>
          </a:xfrm>
          <a:prstGeom prst="rect">
            <a:avLst/>
          </a:prstGeom>
          <a:noFill/>
        </p:spPr>
        <p:txBody>
          <a:bodyPr wrap="square" rtlCol="0">
            <a:spAutoFit/>
          </a:bodyPr>
          <a:lstStyle>
            <a:defPPr>
              <a:defRPr lang="zh-CN"/>
            </a:defPPr>
            <a:lvl1pPr marL="285750" indent="-285750">
              <a:spcAft>
                <a:spcPts val="600"/>
              </a:spcAft>
              <a:buFont typeface="Wingdings" panose="05000000000000000000" pitchFamily="2" charset="2"/>
              <a:buChar char="ü"/>
              <a:defRPr sz="1600">
                <a:latin typeface="黑体" panose="02010609060101010101" pitchFamily="49" charset="-122"/>
                <a:ea typeface="黑体" panose="02010609060101010101" pitchFamily="49" charset="-122"/>
              </a:defRPr>
            </a:lvl1pPr>
          </a:lstStyle>
          <a:p>
            <a:pPr>
              <a:buFont typeface="Arial" panose="020B0604020202020204" pitchFamily="34" charset="0"/>
              <a:buChar char="•"/>
            </a:pPr>
            <a:r>
              <a:rPr lang="zh-CN" altLang="en-US" dirty="0"/>
              <a:t>贝特类主要促进</a:t>
            </a:r>
            <a:r>
              <a:rPr lang="en-US" altLang="zh-CN" dirty="0"/>
              <a:t>TG</a:t>
            </a:r>
            <a:r>
              <a:rPr lang="zh-CN" altLang="en-US" dirty="0"/>
              <a:t>分解；烟酸类主要降低</a:t>
            </a:r>
            <a:r>
              <a:rPr lang="en-US" altLang="zh-CN" dirty="0"/>
              <a:t>TG</a:t>
            </a:r>
            <a:r>
              <a:rPr lang="zh-CN" altLang="en-US" dirty="0"/>
              <a:t>合成</a:t>
            </a:r>
            <a:endParaRPr lang="en-US" altLang="zh-CN" dirty="0"/>
          </a:p>
          <a:p>
            <a:pPr>
              <a:buFont typeface="Arial" panose="020B0604020202020204" pitchFamily="34" charset="0"/>
              <a:buChar char="•"/>
            </a:pPr>
            <a:r>
              <a:rPr lang="zh-CN" altLang="en-US" dirty="0"/>
              <a:t>贝特类、烟酸类降低</a:t>
            </a:r>
            <a:r>
              <a:rPr lang="en-US" altLang="zh-CN" dirty="0"/>
              <a:t>ASCVD</a:t>
            </a:r>
            <a:r>
              <a:rPr lang="zh-CN" altLang="en-US" dirty="0"/>
              <a:t>风险尚不明确；他汀类药物联合贝特类药物的心血管获益存在争议</a:t>
            </a:r>
            <a:endParaRPr lang="en-US" altLang="zh-CN" dirty="0"/>
          </a:p>
        </p:txBody>
      </p:sp>
    </p:spTree>
    <p:extLst>
      <p:ext uri="{BB962C8B-B14F-4D97-AF65-F5344CB8AC3E}">
        <p14:creationId xmlns:p14="http://schemas.microsoft.com/office/powerpoint/2010/main" val="20528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119C8-C786-0BBC-7784-8BC0B14DE4CC}"/>
            </a:ext>
          </a:extLst>
        </p:cNvPr>
        <p:cNvGrpSpPr/>
        <p:nvPr/>
      </p:nvGrpSpPr>
      <p:grpSpPr>
        <a:xfrm>
          <a:off x="0" y="0"/>
          <a:ext cx="0" cy="0"/>
          <a:chOff x="0" y="0"/>
          <a:chExt cx="0" cy="0"/>
        </a:xfrm>
      </p:grpSpPr>
      <p:grpSp>
        <p:nvGrpSpPr>
          <p:cNvPr id="113" name="组合 112">
            <a:extLst>
              <a:ext uri="{FF2B5EF4-FFF2-40B4-BE49-F238E27FC236}">
                <a16:creationId xmlns:a16="http://schemas.microsoft.com/office/drawing/2014/main" id="{BA9FB83E-CE7F-08F1-615A-3249558613AF}"/>
              </a:ext>
            </a:extLst>
          </p:cNvPr>
          <p:cNvGrpSpPr/>
          <p:nvPr/>
        </p:nvGrpSpPr>
        <p:grpSpPr>
          <a:xfrm>
            <a:off x="441946" y="453799"/>
            <a:ext cx="11469994" cy="597526"/>
            <a:chOff x="441946" y="549275"/>
            <a:chExt cx="11469994" cy="502049"/>
          </a:xfrm>
        </p:grpSpPr>
        <p:sp>
          <p:nvSpPr>
            <p:cNvPr id="114" name="矩形 113">
              <a:extLst>
                <a:ext uri="{FF2B5EF4-FFF2-40B4-BE49-F238E27FC236}">
                  <a16:creationId xmlns:a16="http://schemas.microsoft.com/office/drawing/2014/main" id="{D9AA67F8-87B4-6259-903F-DE8C26A0933E}"/>
                </a:ext>
              </a:extLst>
            </p:cNvPr>
            <p:cNvSpPr/>
            <p:nvPr/>
          </p:nvSpPr>
          <p:spPr>
            <a:xfrm>
              <a:off x="515938" y="549275"/>
              <a:ext cx="1452711" cy="42611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cxnSp>
          <p:nvCxnSpPr>
            <p:cNvPr id="115" name="直接连接符 114">
              <a:extLst>
                <a:ext uri="{FF2B5EF4-FFF2-40B4-BE49-F238E27FC236}">
                  <a16:creationId xmlns:a16="http://schemas.microsoft.com/office/drawing/2014/main" id="{1FF26ADE-75C5-3FA1-ED80-DEF2CD0B52AD}"/>
                </a:ext>
              </a:extLst>
            </p:cNvPr>
            <p:cNvCxnSpPr>
              <a:cxnSpLocks/>
            </p:cNvCxnSpPr>
            <p:nvPr/>
          </p:nvCxnSpPr>
          <p:spPr>
            <a:xfrm>
              <a:off x="515938" y="1051324"/>
              <a:ext cx="11234116" cy="0"/>
            </a:xfrm>
            <a:prstGeom prst="line">
              <a:avLst/>
            </a:prstGeom>
            <a:ln w="25400">
              <a:solidFill>
                <a:srgbClr val="002060"/>
              </a:solidFill>
            </a:ln>
          </p:spPr>
          <p:style>
            <a:lnRef idx="2">
              <a:schemeClr val="accent1"/>
            </a:lnRef>
            <a:fillRef idx="0">
              <a:schemeClr val="accent1"/>
            </a:fillRef>
            <a:effectRef idx="1">
              <a:schemeClr val="accent1"/>
            </a:effectRef>
            <a:fontRef idx="minor">
              <a:schemeClr val="tx1"/>
            </a:fontRef>
          </p:style>
        </p:cxnSp>
        <p:sp>
          <p:nvSpPr>
            <p:cNvPr id="116" name="文本框 115">
              <a:extLst>
                <a:ext uri="{FF2B5EF4-FFF2-40B4-BE49-F238E27FC236}">
                  <a16:creationId xmlns:a16="http://schemas.microsoft.com/office/drawing/2014/main" id="{BB4BC04F-DE9F-54DC-CB9F-2F2E830CE46B}"/>
                </a:ext>
              </a:extLst>
            </p:cNvPr>
            <p:cNvSpPr txBox="1"/>
            <p:nvPr/>
          </p:nvSpPr>
          <p:spPr>
            <a:xfrm>
              <a:off x="441946" y="551990"/>
              <a:ext cx="1623308" cy="387897"/>
            </a:xfrm>
            <a:prstGeom prst="rect">
              <a:avLst/>
            </a:prstGeom>
            <a:noFill/>
          </p:spPr>
          <p:txBody>
            <a:bodyPr wrap="square" rtlCol="0">
              <a:spAutoFit/>
            </a:bodyPr>
            <a:lstStyle/>
            <a:p>
              <a:pPr algn="ctr"/>
              <a:r>
                <a:rPr lang="zh-CN" altLang="en-US" sz="2400" b="1" dirty="0">
                  <a:solidFill>
                    <a:schemeClr val="bg1"/>
                  </a:solidFill>
                  <a:latin typeface="黑体" panose="02010609060101010101" pitchFamily="49" charset="-122"/>
                  <a:ea typeface="黑体" panose="02010609060101010101" pitchFamily="49" charset="-122"/>
                  <a:cs typeface="思源宋体 CN Medium" panose="02020500000000000000" charset="-122"/>
                </a:rPr>
                <a:t>创新性</a:t>
              </a:r>
            </a:p>
          </p:txBody>
        </p:sp>
        <p:sp>
          <p:nvSpPr>
            <p:cNvPr id="117" name="矩形 116">
              <a:extLst>
                <a:ext uri="{FF2B5EF4-FFF2-40B4-BE49-F238E27FC236}">
                  <a16:creationId xmlns:a16="http://schemas.microsoft.com/office/drawing/2014/main" id="{6B5D109D-FE8B-1AD5-7A05-D6A32944543F}"/>
                </a:ext>
              </a:extLst>
            </p:cNvPr>
            <p:cNvSpPr/>
            <p:nvPr/>
          </p:nvSpPr>
          <p:spPr>
            <a:xfrm>
              <a:off x="2161858" y="549275"/>
              <a:ext cx="9588196" cy="4261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Medium" panose="02020500000000000000" charset="-122"/>
              </a:endParaRPr>
            </a:p>
          </p:txBody>
        </p:sp>
        <p:sp>
          <p:nvSpPr>
            <p:cNvPr id="118" name="文本框 117">
              <a:extLst>
                <a:ext uri="{FF2B5EF4-FFF2-40B4-BE49-F238E27FC236}">
                  <a16:creationId xmlns:a16="http://schemas.microsoft.com/office/drawing/2014/main" id="{128960B7-D2BE-E8C3-9433-549674F5E2B8}"/>
                </a:ext>
              </a:extLst>
            </p:cNvPr>
            <p:cNvSpPr txBox="1"/>
            <p:nvPr/>
          </p:nvSpPr>
          <p:spPr>
            <a:xfrm>
              <a:off x="2139246" y="591122"/>
              <a:ext cx="9772694" cy="374967"/>
            </a:xfrm>
            <a:prstGeom prst="rect">
              <a:avLst/>
            </a:prstGeom>
            <a:noFill/>
          </p:spPr>
          <p:txBody>
            <a:bodyPr wrap="square" rtlCol="0">
              <a:spAutoFit/>
            </a:bodyPr>
            <a:lstStyle/>
            <a:p>
              <a:r>
                <a:rPr lang="zh-CN" altLang="en-US"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通过降</a:t>
              </a:r>
              <a:r>
                <a:rPr lang="en-US" altLang="zh-CN"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TG</a:t>
              </a:r>
              <a:r>
                <a:rPr lang="zh-CN" altLang="en-US"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及“脂质非依赖”多机制降低</a:t>
              </a:r>
              <a:r>
                <a:rPr lang="en-US" altLang="zh-CN"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ASCVD</a:t>
              </a:r>
              <a:r>
                <a:rPr lang="zh-CN" altLang="en-US" sz="2300" b="1" dirty="0">
                  <a:solidFill>
                    <a:srgbClr val="002060"/>
                  </a:solidFill>
                  <a:latin typeface="黑体" panose="02010609060101010101" pitchFamily="49" charset="-122"/>
                  <a:ea typeface="黑体" panose="02010609060101010101" pitchFamily="49" charset="-122"/>
                  <a:cs typeface="思源宋体 CN Medium" panose="02020500000000000000" charset="-122"/>
                </a:rPr>
                <a:t>风险，且安全性更高</a:t>
              </a:r>
            </a:p>
          </p:txBody>
        </p:sp>
      </p:grpSp>
      <p:grpSp>
        <p:nvGrpSpPr>
          <p:cNvPr id="60" name="组合 59">
            <a:extLst>
              <a:ext uri="{FF2B5EF4-FFF2-40B4-BE49-F238E27FC236}">
                <a16:creationId xmlns:a16="http://schemas.microsoft.com/office/drawing/2014/main" id="{C11B2A0E-6311-2778-87A3-A6580DC23738}"/>
              </a:ext>
            </a:extLst>
          </p:cNvPr>
          <p:cNvGrpSpPr/>
          <p:nvPr/>
        </p:nvGrpSpPr>
        <p:grpSpPr>
          <a:xfrm>
            <a:off x="120287" y="1859434"/>
            <a:ext cx="6284868" cy="4751430"/>
            <a:chOff x="205195" y="1560110"/>
            <a:chExt cx="6284868" cy="4751430"/>
          </a:xfrm>
        </p:grpSpPr>
        <p:sp>
          <p:nvSpPr>
            <p:cNvPr id="2" name="矩形: 圆角 1">
              <a:extLst>
                <a:ext uri="{FF2B5EF4-FFF2-40B4-BE49-F238E27FC236}">
                  <a16:creationId xmlns:a16="http://schemas.microsoft.com/office/drawing/2014/main" id="{827DD647-533D-C195-E658-7B85FBDA6386}"/>
                </a:ext>
              </a:extLst>
            </p:cNvPr>
            <p:cNvSpPr/>
            <p:nvPr/>
          </p:nvSpPr>
          <p:spPr>
            <a:xfrm>
              <a:off x="205195" y="3390473"/>
              <a:ext cx="829491" cy="51960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黑体" panose="02010609060101010101" pitchFamily="49" charset="-122"/>
                  <a:ea typeface="黑体" panose="02010609060101010101" pitchFamily="49" charset="-122"/>
                </a:rPr>
                <a:t>IPE</a:t>
              </a:r>
              <a:endParaRPr lang="zh-CN" altLang="en-US" sz="2400" b="1" dirty="0">
                <a:latin typeface="黑体" panose="02010609060101010101" pitchFamily="49" charset="-122"/>
                <a:ea typeface="黑体" panose="02010609060101010101" pitchFamily="49" charset="-122"/>
              </a:endParaRPr>
            </a:p>
          </p:txBody>
        </p:sp>
        <p:sp>
          <p:nvSpPr>
            <p:cNvPr id="6" name="左中括号 5">
              <a:extLst>
                <a:ext uri="{FF2B5EF4-FFF2-40B4-BE49-F238E27FC236}">
                  <a16:creationId xmlns:a16="http://schemas.microsoft.com/office/drawing/2014/main" id="{39C3EA91-8434-392E-FE97-DE74885B0417}"/>
                </a:ext>
              </a:extLst>
            </p:cNvPr>
            <p:cNvSpPr/>
            <p:nvPr/>
          </p:nvSpPr>
          <p:spPr>
            <a:xfrm>
              <a:off x="1284512" y="1869982"/>
              <a:ext cx="127367" cy="420768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9BD003C2-1A48-173D-1A4F-D3DF3646F61F}"/>
                </a:ext>
              </a:extLst>
            </p:cNvPr>
            <p:cNvCxnSpPr/>
            <p:nvPr/>
          </p:nvCxnSpPr>
          <p:spPr>
            <a:xfrm>
              <a:off x="1034686" y="3632571"/>
              <a:ext cx="27432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矩形 13">
              <a:extLst>
                <a:ext uri="{FF2B5EF4-FFF2-40B4-BE49-F238E27FC236}">
                  <a16:creationId xmlns:a16="http://schemas.microsoft.com/office/drawing/2014/main" id="{EC394265-AD65-0F87-849F-F0EC918BB540}"/>
                </a:ext>
              </a:extLst>
            </p:cNvPr>
            <p:cNvSpPr/>
            <p:nvPr/>
          </p:nvSpPr>
          <p:spPr>
            <a:xfrm>
              <a:off x="1900101" y="1560110"/>
              <a:ext cx="1234440" cy="56589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t>TG </a:t>
              </a:r>
              <a:r>
                <a:rPr lang="zh-CN" altLang="en-US" sz="2800" b="1" dirty="0"/>
                <a:t>↓</a:t>
              </a:r>
            </a:p>
          </p:txBody>
        </p:sp>
        <p:sp>
          <p:nvSpPr>
            <p:cNvPr id="15" name="矩形 14">
              <a:extLst>
                <a:ext uri="{FF2B5EF4-FFF2-40B4-BE49-F238E27FC236}">
                  <a16:creationId xmlns:a16="http://schemas.microsoft.com/office/drawing/2014/main" id="{7844EEC2-5CEE-9955-0A85-7E82C05020CC}"/>
                </a:ext>
              </a:extLst>
            </p:cNvPr>
            <p:cNvSpPr/>
            <p:nvPr/>
          </p:nvSpPr>
          <p:spPr>
            <a:xfrm>
              <a:off x="1911531" y="2443826"/>
              <a:ext cx="1234440" cy="6466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稳定</a:t>
              </a:r>
              <a:r>
                <a:rPr lang="en-US" altLang="zh-CN" b="1" dirty="0">
                  <a:solidFill>
                    <a:schemeClr val="tx1"/>
                  </a:solidFill>
                </a:rPr>
                <a:t>/</a:t>
              </a:r>
              <a:r>
                <a:rPr lang="zh-CN" altLang="en-US" b="1" dirty="0">
                  <a:solidFill>
                    <a:schemeClr val="tx1"/>
                  </a:solidFill>
                </a:rPr>
                <a:t>逆转斑块</a:t>
              </a:r>
            </a:p>
          </p:txBody>
        </p:sp>
        <p:cxnSp>
          <p:nvCxnSpPr>
            <p:cNvPr id="20" name="直接箭头连接符 19">
              <a:extLst>
                <a:ext uri="{FF2B5EF4-FFF2-40B4-BE49-F238E27FC236}">
                  <a16:creationId xmlns:a16="http://schemas.microsoft.com/office/drawing/2014/main" id="{2B9FB4C5-8A99-A2B5-D326-B4BEAD36128F}"/>
                </a:ext>
              </a:extLst>
            </p:cNvPr>
            <p:cNvCxnSpPr>
              <a:cxnSpLocks/>
              <a:endCxn id="14" idx="1"/>
            </p:cNvCxnSpPr>
            <p:nvPr/>
          </p:nvCxnSpPr>
          <p:spPr>
            <a:xfrm flipV="1">
              <a:off x="1273084" y="1843057"/>
              <a:ext cx="627017" cy="26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直接箭头连接符 20">
              <a:extLst>
                <a:ext uri="{FF2B5EF4-FFF2-40B4-BE49-F238E27FC236}">
                  <a16:creationId xmlns:a16="http://schemas.microsoft.com/office/drawing/2014/main" id="{6C41CC40-6EFB-AB1D-45AF-72833D6F76E7}"/>
                </a:ext>
              </a:extLst>
            </p:cNvPr>
            <p:cNvCxnSpPr/>
            <p:nvPr/>
          </p:nvCxnSpPr>
          <p:spPr>
            <a:xfrm>
              <a:off x="1284514" y="2812520"/>
              <a:ext cx="627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直接箭头连接符 21">
              <a:extLst>
                <a:ext uri="{FF2B5EF4-FFF2-40B4-BE49-F238E27FC236}">
                  <a16:creationId xmlns:a16="http://schemas.microsoft.com/office/drawing/2014/main" id="{73EB8A90-B711-E2D8-3B2A-97D9151DBDC5}"/>
                </a:ext>
              </a:extLst>
            </p:cNvPr>
            <p:cNvCxnSpPr/>
            <p:nvPr/>
          </p:nvCxnSpPr>
          <p:spPr>
            <a:xfrm>
              <a:off x="1284514" y="3632571"/>
              <a:ext cx="627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直接箭头连接符 22">
              <a:extLst>
                <a:ext uri="{FF2B5EF4-FFF2-40B4-BE49-F238E27FC236}">
                  <a16:creationId xmlns:a16="http://schemas.microsoft.com/office/drawing/2014/main" id="{77CB0B14-B578-39E9-BD96-40A2371BC521}"/>
                </a:ext>
              </a:extLst>
            </p:cNvPr>
            <p:cNvCxnSpPr/>
            <p:nvPr/>
          </p:nvCxnSpPr>
          <p:spPr>
            <a:xfrm>
              <a:off x="1284514" y="4448779"/>
              <a:ext cx="627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矩形 23">
              <a:extLst>
                <a:ext uri="{FF2B5EF4-FFF2-40B4-BE49-F238E27FC236}">
                  <a16:creationId xmlns:a16="http://schemas.microsoft.com/office/drawing/2014/main" id="{8D02E808-4D1C-C907-93D4-E453B63D434F}"/>
                </a:ext>
              </a:extLst>
            </p:cNvPr>
            <p:cNvSpPr/>
            <p:nvPr/>
          </p:nvSpPr>
          <p:spPr>
            <a:xfrm>
              <a:off x="1924594" y="3368114"/>
              <a:ext cx="1234440" cy="5014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抗炎</a:t>
              </a:r>
            </a:p>
          </p:txBody>
        </p:sp>
        <p:sp>
          <p:nvSpPr>
            <p:cNvPr id="25" name="矩形 24">
              <a:extLst>
                <a:ext uri="{FF2B5EF4-FFF2-40B4-BE49-F238E27FC236}">
                  <a16:creationId xmlns:a16="http://schemas.microsoft.com/office/drawing/2014/main" id="{3DE96726-3F7F-706A-5A3F-C2051E9BCF1D}"/>
                </a:ext>
              </a:extLst>
            </p:cNvPr>
            <p:cNvSpPr/>
            <p:nvPr/>
          </p:nvSpPr>
          <p:spPr>
            <a:xfrm>
              <a:off x="1911531" y="4174706"/>
              <a:ext cx="1234440" cy="56029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抗血栓</a:t>
              </a:r>
            </a:p>
          </p:txBody>
        </p:sp>
        <p:sp>
          <p:nvSpPr>
            <p:cNvPr id="26" name="左中括号 25">
              <a:extLst>
                <a:ext uri="{FF2B5EF4-FFF2-40B4-BE49-F238E27FC236}">
                  <a16:creationId xmlns:a16="http://schemas.microsoft.com/office/drawing/2014/main" id="{D7026C39-E08C-5671-7E97-8A0E9C0D49F9}"/>
                </a:ext>
              </a:extLst>
            </p:cNvPr>
            <p:cNvSpPr/>
            <p:nvPr/>
          </p:nvSpPr>
          <p:spPr>
            <a:xfrm>
              <a:off x="3420292" y="2145589"/>
              <a:ext cx="274320" cy="111469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A0C6296E-CC55-F6D2-DB80-70C9D81739EF}"/>
                </a:ext>
              </a:extLst>
            </p:cNvPr>
            <p:cNvCxnSpPr/>
            <p:nvPr/>
          </p:nvCxnSpPr>
          <p:spPr>
            <a:xfrm>
              <a:off x="3145971" y="2812520"/>
              <a:ext cx="27432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文本框 28">
              <a:extLst>
                <a:ext uri="{FF2B5EF4-FFF2-40B4-BE49-F238E27FC236}">
                  <a16:creationId xmlns:a16="http://schemas.microsoft.com/office/drawing/2014/main" id="{F285C6EB-0DA9-7FB5-E8A4-2E36C70ED774}"/>
                </a:ext>
              </a:extLst>
            </p:cNvPr>
            <p:cNvSpPr txBox="1"/>
            <p:nvPr/>
          </p:nvSpPr>
          <p:spPr>
            <a:xfrm>
              <a:off x="3531327" y="2108511"/>
              <a:ext cx="2069527"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减小斑块体积</a:t>
              </a:r>
              <a:r>
                <a:rPr lang="en-US" altLang="zh-CN" dirty="0">
                  <a:latin typeface="黑体" panose="02010609060101010101" pitchFamily="49" charset="-122"/>
                  <a:ea typeface="黑体" panose="02010609060101010101" pitchFamily="49" charset="-122"/>
                </a:rPr>
                <a:t>17%</a:t>
              </a:r>
              <a:endParaRPr lang="zh-CN" altLang="en-US" dirty="0">
                <a:latin typeface="黑体" panose="02010609060101010101" pitchFamily="49" charset="-122"/>
                <a:ea typeface="黑体" panose="02010609060101010101" pitchFamily="49" charset="-122"/>
              </a:endParaRPr>
            </a:p>
          </p:txBody>
        </p:sp>
        <p:sp>
          <p:nvSpPr>
            <p:cNvPr id="30" name="文本框 29">
              <a:extLst>
                <a:ext uri="{FF2B5EF4-FFF2-40B4-BE49-F238E27FC236}">
                  <a16:creationId xmlns:a16="http://schemas.microsoft.com/office/drawing/2014/main" id="{6B1B55D9-500C-7081-66D1-D39197E63EC2}"/>
                </a:ext>
              </a:extLst>
            </p:cNvPr>
            <p:cNvSpPr txBox="1"/>
            <p:nvPr/>
          </p:nvSpPr>
          <p:spPr>
            <a:xfrm>
              <a:off x="3510800" y="2499730"/>
              <a:ext cx="1888515"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增加纤维帽厚度</a:t>
              </a:r>
            </a:p>
          </p:txBody>
        </p:sp>
        <p:sp>
          <p:nvSpPr>
            <p:cNvPr id="31" name="文本框 30">
              <a:extLst>
                <a:ext uri="{FF2B5EF4-FFF2-40B4-BE49-F238E27FC236}">
                  <a16:creationId xmlns:a16="http://schemas.microsoft.com/office/drawing/2014/main" id="{3A4B9732-FBC2-2F36-105E-B66F47266277}"/>
                </a:ext>
              </a:extLst>
            </p:cNvPr>
            <p:cNvSpPr txBox="1"/>
            <p:nvPr/>
          </p:nvSpPr>
          <p:spPr>
            <a:xfrm>
              <a:off x="3510799" y="2890949"/>
              <a:ext cx="1888515"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稳定斑块形态</a:t>
              </a:r>
            </a:p>
          </p:txBody>
        </p:sp>
        <p:cxnSp>
          <p:nvCxnSpPr>
            <p:cNvPr id="32" name="直接连接符 31">
              <a:extLst>
                <a:ext uri="{FF2B5EF4-FFF2-40B4-BE49-F238E27FC236}">
                  <a16:creationId xmlns:a16="http://schemas.microsoft.com/office/drawing/2014/main" id="{58BB6AD1-6776-FED7-E116-0A391D04DCC8}"/>
                </a:ext>
              </a:extLst>
            </p:cNvPr>
            <p:cNvCxnSpPr/>
            <p:nvPr/>
          </p:nvCxnSpPr>
          <p:spPr>
            <a:xfrm>
              <a:off x="3145971" y="3632571"/>
              <a:ext cx="274320"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文本框 32">
              <a:extLst>
                <a:ext uri="{FF2B5EF4-FFF2-40B4-BE49-F238E27FC236}">
                  <a16:creationId xmlns:a16="http://schemas.microsoft.com/office/drawing/2014/main" id="{AFC94F35-1545-E179-D5D9-F6E2F3F1D355}"/>
                </a:ext>
              </a:extLst>
            </p:cNvPr>
            <p:cNvSpPr txBox="1"/>
            <p:nvPr/>
          </p:nvSpPr>
          <p:spPr>
            <a:xfrm>
              <a:off x="3374571" y="3418775"/>
              <a:ext cx="3115492"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降低循环中炎症标志物水平</a:t>
              </a:r>
              <a:endParaRPr lang="en-US" altLang="zh-CN" dirty="0">
                <a:latin typeface="黑体" panose="02010609060101010101" pitchFamily="49" charset="-122"/>
                <a:ea typeface="黑体" panose="02010609060101010101" pitchFamily="49" charset="-122"/>
              </a:endParaRPr>
            </a:p>
          </p:txBody>
        </p:sp>
        <p:sp>
          <p:nvSpPr>
            <p:cNvPr id="34" name="矩形 33">
              <a:extLst>
                <a:ext uri="{FF2B5EF4-FFF2-40B4-BE49-F238E27FC236}">
                  <a16:creationId xmlns:a16="http://schemas.microsoft.com/office/drawing/2014/main" id="{4611CC0D-CDDE-E1D6-902D-C338F221C229}"/>
                </a:ext>
              </a:extLst>
            </p:cNvPr>
            <p:cNvSpPr/>
            <p:nvPr/>
          </p:nvSpPr>
          <p:spPr>
            <a:xfrm>
              <a:off x="1900101" y="5052827"/>
              <a:ext cx="1234440" cy="52957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抗氧化</a:t>
              </a:r>
            </a:p>
          </p:txBody>
        </p:sp>
        <p:cxnSp>
          <p:nvCxnSpPr>
            <p:cNvPr id="35" name="直接箭头连接符 34">
              <a:extLst>
                <a:ext uri="{FF2B5EF4-FFF2-40B4-BE49-F238E27FC236}">
                  <a16:creationId xmlns:a16="http://schemas.microsoft.com/office/drawing/2014/main" id="{9235EC51-D657-0065-C451-992939263AD3}"/>
                </a:ext>
              </a:extLst>
            </p:cNvPr>
            <p:cNvCxnSpPr/>
            <p:nvPr/>
          </p:nvCxnSpPr>
          <p:spPr>
            <a:xfrm>
              <a:off x="1284513" y="5369933"/>
              <a:ext cx="627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文本框 35">
              <a:extLst>
                <a:ext uri="{FF2B5EF4-FFF2-40B4-BE49-F238E27FC236}">
                  <a16:creationId xmlns:a16="http://schemas.microsoft.com/office/drawing/2014/main" id="{8E175A7F-7621-0483-EBE2-8E1203CC63DD}"/>
                </a:ext>
              </a:extLst>
            </p:cNvPr>
            <p:cNvSpPr txBox="1"/>
            <p:nvPr/>
          </p:nvSpPr>
          <p:spPr>
            <a:xfrm>
              <a:off x="3374571" y="5114045"/>
              <a:ext cx="2226283"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减少循环中</a:t>
              </a:r>
              <a:r>
                <a:rPr lang="en-US" altLang="zh-CN" dirty="0">
                  <a:latin typeface="黑体" panose="02010609060101010101" pitchFamily="49" charset="-122"/>
                  <a:ea typeface="黑体" panose="02010609060101010101" pitchFamily="49" charset="-122"/>
                </a:rPr>
                <a:t>LDL</a:t>
              </a:r>
              <a:r>
                <a:rPr lang="zh-CN" altLang="en-US" dirty="0">
                  <a:latin typeface="黑体" panose="02010609060101010101" pitchFamily="49" charset="-122"/>
                  <a:ea typeface="黑体" panose="02010609060101010101" pitchFamily="49" charset="-122"/>
                </a:rPr>
                <a:t>氧化</a:t>
              </a:r>
              <a:endParaRPr lang="en-US" altLang="zh-CN" dirty="0">
                <a:latin typeface="黑体" panose="02010609060101010101" pitchFamily="49" charset="-122"/>
                <a:ea typeface="黑体" panose="02010609060101010101" pitchFamily="49" charset="-122"/>
              </a:endParaRPr>
            </a:p>
          </p:txBody>
        </p:sp>
        <p:cxnSp>
          <p:nvCxnSpPr>
            <p:cNvPr id="37" name="直接连接符 36">
              <a:extLst>
                <a:ext uri="{FF2B5EF4-FFF2-40B4-BE49-F238E27FC236}">
                  <a16:creationId xmlns:a16="http://schemas.microsoft.com/office/drawing/2014/main" id="{D81627C6-94BF-5F2C-53BA-E72ED68B39C5}"/>
                </a:ext>
              </a:extLst>
            </p:cNvPr>
            <p:cNvCxnSpPr/>
            <p:nvPr/>
          </p:nvCxnSpPr>
          <p:spPr>
            <a:xfrm>
              <a:off x="3124200" y="5337877"/>
              <a:ext cx="274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接连接符 37">
              <a:extLst>
                <a:ext uri="{FF2B5EF4-FFF2-40B4-BE49-F238E27FC236}">
                  <a16:creationId xmlns:a16="http://schemas.microsoft.com/office/drawing/2014/main" id="{327407C2-51DA-8E7B-6BE7-C4AAF2578142}"/>
                </a:ext>
              </a:extLst>
            </p:cNvPr>
            <p:cNvCxnSpPr/>
            <p:nvPr/>
          </p:nvCxnSpPr>
          <p:spPr>
            <a:xfrm>
              <a:off x="3143794" y="4477219"/>
              <a:ext cx="274320"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文本框 38">
              <a:extLst>
                <a:ext uri="{FF2B5EF4-FFF2-40B4-BE49-F238E27FC236}">
                  <a16:creationId xmlns:a16="http://schemas.microsoft.com/office/drawing/2014/main" id="{36F28F86-7FE7-387B-4BD3-EE04D8D33CC2}"/>
                </a:ext>
              </a:extLst>
            </p:cNvPr>
            <p:cNvSpPr txBox="1"/>
            <p:nvPr/>
          </p:nvSpPr>
          <p:spPr>
            <a:xfrm>
              <a:off x="3374571" y="4292553"/>
              <a:ext cx="2756263"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减少功能性血栓素</a:t>
              </a:r>
              <a:r>
                <a:rPr lang="en-US" altLang="zh-CN" dirty="0">
                  <a:latin typeface="黑体" panose="02010609060101010101" pitchFamily="49" charset="-122"/>
                  <a:ea typeface="黑体" panose="02010609060101010101" pitchFamily="49" charset="-122"/>
                </a:rPr>
                <a:t>A2</a:t>
              </a:r>
              <a:r>
                <a:rPr lang="zh-CN" altLang="en-US" dirty="0">
                  <a:latin typeface="黑体" panose="02010609060101010101" pitchFamily="49" charset="-122"/>
                  <a:ea typeface="黑体" panose="02010609060101010101" pitchFamily="49" charset="-122"/>
                </a:rPr>
                <a:t>生成</a:t>
              </a:r>
              <a:endParaRPr lang="en-US" altLang="zh-CN" dirty="0">
                <a:latin typeface="黑体" panose="02010609060101010101" pitchFamily="49" charset="-122"/>
                <a:ea typeface="黑体" panose="02010609060101010101" pitchFamily="49" charset="-122"/>
              </a:endParaRPr>
            </a:p>
          </p:txBody>
        </p:sp>
        <p:cxnSp>
          <p:nvCxnSpPr>
            <p:cNvPr id="40" name="直接箭头连接符 39">
              <a:extLst>
                <a:ext uri="{FF2B5EF4-FFF2-40B4-BE49-F238E27FC236}">
                  <a16:creationId xmlns:a16="http://schemas.microsoft.com/office/drawing/2014/main" id="{6407A5C3-AB7C-1B53-FB6D-AFDED3351F7A}"/>
                </a:ext>
              </a:extLst>
            </p:cNvPr>
            <p:cNvCxnSpPr/>
            <p:nvPr/>
          </p:nvCxnSpPr>
          <p:spPr>
            <a:xfrm>
              <a:off x="1292677" y="6077665"/>
              <a:ext cx="6270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矩形 40">
              <a:extLst>
                <a:ext uri="{FF2B5EF4-FFF2-40B4-BE49-F238E27FC236}">
                  <a16:creationId xmlns:a16="http://schemas.microsoft.com/office/drawing/2014/main" id="{0FFB25EC-154A-C90C-458E-E50FA1A70141}"/>
                </a:ext>
              </a:extLst>
            </p:cNvPr>
            <p:cNvSpPr/>
            <p:nvPr/>
          </p:nvSpPr>
          <p:spPr>
            <a:xfrm>
              <a:off x="1900102" y="5754360"/>
              <a:ext cx="1794510" cy="55718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t>ASCVD </a:t>
              </a:r>
              <a:r>
                <a:rPr lang="zh-CN" altLang="en-US" sz="2800" b="1" dirty="0"/>
                <a:t>↓</a:t>
              </a:r>
            </a:p>
          </p:txBody>
        </p:sp>
        <p:sp>
          <p:nvSpPr>
            <p:cNvPr id="42" name="右中括号 41">
              <a:extLst>
                <a:ext uri="{FF2B5EF4-FFF2-40B4-BE49-F238E27FC236}">
                  <a16:creationId xmlns:a16="http://schemas.microsoft.com/office/drawing/2014/main" id="{13BB5C5C-A753-885C-F51E-37806C2702E5}"/>
                </a:ext>
              </a:extLst>
            </p:cNvPr>
            <p:cNvSpPr/>
            <p:nvPr/>
          </p:nvSpPr>
          <p:spPr>
            <a:xfrm>
              <a:off x="5887537" y="2243875"/>
              <a:ext cx="491493" cy="3177212"/>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44" name="连接符: 肘形 43">
              <a:extLst>
                <a:ext uri="{FF2B5EF4-FFF2-40B4-BE49-F238E27FC236}">
                  <a16:creationId xmlns:a16="http://schemas.microsoft.com/office/drawing/2014/main" id="{011CE24D-0F76-A66D-6E82-D582A89BCF92}"/>
                </a:ext>
              </a:extLst>
            </p:cNvPr>
            <p:cNvCxnSpPr>
              <a:cxnSpLocks/>
            </p:cNvCxnSpPr>
            <p:nvPr/>
          </p:nvCxnSpPr>
          <p:spPr>
            <a:xfrm rot="10800000" flipV="1">
              <a:off x="3831772" y="3869564"/>
              <a:ext cx="2547258" cy="2188348"/>
            </a:xfrm>
            <a:prstGeom prst="bentConnector3">
              <a:avLst>
                <a:gd name="adj1" fmla="val -30513"/>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7" name="文本框 6">
            <a:extLst>
              <a:ext uri="{FF2B5EF4-FFF2-40B4-BE49-F238E27FC236}">
                <a16:creationId xmlns:a16="http://schemas.microsoft.com/office/drawing/2014/main" id="{A01BCE28-D41F-4C0B-808B-D10990E32CF4}"/>
              </a:ext>
            </a:extLst>
          </p:cNvPr>
          <p:cNvSpPr txBox="1"/>
          <p:nvPr/>
        </p:nvSpPr>
        <p:spPr>
          <a:xfrm>
            <a:off x="298422" y="1272129"/>
            <a:ext cx="6254938" cy="400110"/>
          </a:xfrm>
          <a:prstGeom prst="rect">
            <a:avLst/>
          </a:prstGeom>
          <a:noFill/>
        </p:spPr>
        <p:txBody>
          <a:bodyPr wrap="square">
            <a:spAutoFit/>
          </a:bodyPr>
          <a:lstStyle/>
          <a:p>
            <a:pPr marL="285750" indent="-285750">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机制创新：</a:t>
            </a:r>
            <a:r>
              <a:rPr lang="en-US" altLang="zh-CN" b="1" dirty="0">
                <a:latin typeface="黑体" panose="02010609060101010101" pitchFamily="49" charset="-122"/>
                <a:ea typeface="黑体" panose="02010609060101010101" pitchFamily="49" charset="-122"/>
              </a:rPr>
              <a:t>IPE </a:t>
            </a:r>
            <a:r>
              <a:rPr lang="zh-CN" altLang="en-US" b="1" dirty="0">
                <a:latin typeface="黑体" panose="02010609060101010101" pitchFamily="49" charset="-122"/>
                <a:ea typeface="黑体" panose="02010609060101010101" pitchFamily="49" charset="-122"/>
              </a:rPr>
              <a:t>可发挥</a:t>
            </a:r>
            <a:r>
              <a:rPr lang="zh-CN" altLang="en-US" sz="2000" b="1" dirty="0">
                <a:latin typeface="黑体" panose="02010609060101010101" pitchFamily="49" charset="-122"/>
                <a:ea typeface="黑体" panose="02010609060101010101" pitchFamily="49" charset="-122"/>
              </a:rPr>
              <a:t>“脂质非依赖性”</a:t>
            </a:r>
            <a:r>
              <a:rPr lang="zh-CN" altLang="en-US" b="1" dirty="0">
                <a:latin typeface="黑体" panose="02010609060101010101" pitchFamily="49" charset="-122"/>
                <a:ea typeface="黑体" panose="02010609060101010101" pitchFamily="49" charset="-122"/>
              </a:rPr>
              <a:t>多效性效应</a:t>
            </a:r>
            <a:endParaRPr lang="zh-CN" altLang="en-US" sz="1600" dirty="0"/>
          </a:p>
        </p:txBody>
      </p:sp>
      <p:sp>
        <p:nvSpPr>
          <p:cNvPr id="8" name="文本框 7">
            <a:extLst>
              <a:ext uri="{FF2B5EF4-FFF2-40B4-BE49-F238E27FC236}">
                <a16:creationId xmlns:a16="http://schemas.microsoft.com/office/drawing/2014/main" id="{5C05A690-D4CB-E449-9D10-84B67962E681}"/>
              </a:ext>
            </a:extLst>
          </p:cNvPr>
          <p:cNvSpPr txBox="1"/>
          <p:nvPr/>
        </p:nvSpPr>
        <p:spPr>
          <a:xfrm>
            <a:off x="6951601" y="1287518"/>
            <a:ext cx="5190322" cy="369332"/>
          </a:xfrm>
          <a:prstGeom prst="rect">
            <a:avLst/>
          </a:prstGeom>
          <a:noFill/>
        </p:spPr>
        <p:txBody>
          <a:bodyPr wrap="square">
            <a:spAutoFit/>
          </a:bodyPr>
          <a:lstStyle/>
          <a:p>
            <a:pPr marL="285750" indent="-285750">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适用人群创新：</a:t>
            </a:r>
            <a:r>
              <a:rPr lang="en-US" altLang="zh-CN" b="1" dirty="0">
                <a:latin typeface="黑体" panose="02010609060101010101" pitchFamily="49" charset="-122"/>
                <a:ea typeface="黑体" panose="02010609060101010101" pitchFamily="49" charset="-122"/>
              </a:rPr>
              <a:t>IPE</a:t>
            </a:r>
            <a:r>
              <a:rPr lang="zh-CN" altLang="en-US" b="1" dirty="0">
                <a:latin typeface="黑体" panose="02010609060101010101" pitchFamily="49" charset="-122"/>
                <a:ea typeface="黑体" panose="02010609060101010101" pitchFamily="49" charset="-122"/>
              </a:rPr>
              <a:t>安全性好，适用于特殊人群</a:t>
            </a:r>
            <a:endParaRPr lang="zh-CN" altLang="en-US" sz="1600" dirty="0"/>
          </a:p>
        </p:txBody>
      </p:sp>
      <p:grpSp>
        <p:nvGrpSpPr>
          <p:cNvPr id="11" name="组合 10">
            <a:extLst>
              <a:ext uri="{FF2B5EF4-FFF2-40B4-BE49-F238E27FC236}">
                <a16:creationId xmlns:a16="http://schemas.microsoft.com/office/drawing/2014/main" id="{087680D2-E524-82F6-ABDE-75DCF6069804}"/>
              </a:ext>
            </a:extLst>
          </p:cNvPr>
          <p:cNvGrpSpPr>
            <a:grpSpLocks noChangeAspect="1"/>
          </p:cNvGrpSpPr>
          <p:nvPr>
            <p:custDataLst>
              <p:tags r:id="rId1"/>
            </p:custDataLst>
          </p:nvPr>
        </p:nvGrpSpPr>
        <p:grpSpPr>
          <a:xfrm>
            <a:off x="7357323" y="1893042"/>
            <a:ext cx="4714390" cy="4461354"/>
            <a:chOff x="716311" y="1278305"/>
            <a:chExt cx="5181486" cy="4301391"/>
          </a:xfrm>
        </p:grpSpPr>
        <p:grpSp>
          <p:nvGrpSpPr>
            <p:cNvPr id="13" name="组合 12">
              <a:extLst>
                <a:ext uri="{FF2B5EF4-FFF2-40B4-BE49-F238E27FC236}">
                  <a16:creationId xmlns:a16="http://schemas.microsoft.com/office/drawing/2014/main" id="{407887EA-C697-7F7E-017F-803905DB93E3}"/>
                </a:ext>
              </a:extLst>
            </p:cNvPr>
            <p:cNvGrpSpPr/>
            <p:nvPr/>
          </p:nvGrpSpPr>
          <p:grpSpPr>
            <a:xfrm>
              <a:off x="716311" y="1278305"/>
              <a:ext cx="5181486" cy="1244734"/>
              <a:chOff x="716311" y="1278305"/>
              <a:chExt cx="5181486" cy="1244734"/>
            </a:xfrm>
          </p:grpSpPr>
          <p:sp>
            <p:nvSpPr>
              <p:cNvPr id="47" name="1">
                <a:extLst>
                  <a:ext uri="{FF2B5EF4-FFF2-40B4-BE49-F238E27FC236}">
                    <a16:creationId xmlns:a16="http://schemas.microsoft.com/office/drawing/2014/main" id="{3C2F43ED-1E04-EBBC-EC76-E168301F59A2}"/>
                  </a:ext>
                </a:extLst>
              </p:cNvPr>
              <p:cNvSpPr/>
              <p:nvPr/>
            </p:nvSpPr>
            <p:spPr>
              <a:xfrm>
                <a:off x="716311" y="1278305"/>
                <a:ext cx="5181486" cy="1244734"/>
              </a:xfrm>
              <a:prstGeom prst="roundRect">
                <a:avLst>
                  <a:gd name="adj" fmla="val 6364"/>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itle-1">
                <a:extLst>
                  <a:ext uri="{FF2B5EF4-FFF2-40B4-BE49-F238E27FC236}">
                    <a16:creationId xmlns:a16="http://schemas.microsoft.com/office/drawing/2014/main" id="{6194A9C5-AC68-D448-7E62-D5FAA6D41412}"/>
                  </a:ext>
                </a:extLst>
              </p:cNvPr>
              <p:cNvSpPr txBox="1"/>
              <p:nvPr>
                <p:custDataLst>
                  <p:tags r:id="rId6"/>
                </p:custDataLst>
              </p:nvPr>
            </p:nvSpPr>
            <p:spPr>
              <a:xfrm>
                <a:off x="937819" y="1292528"/>
                <a:ext cx="2703954" cy="263420"/>
              </a:xfrm>
              <a:prstGeom prst="rect">
                <a:avLst/>
              </a:prstGeom>
              <a:noFill/>
              <a:ln w="19050">
                <a:noFill/>
              </a:ln>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CKD</a:t>
                </a:r>
                <a:r>
                  <a:rPr kumimoji="0" lang="zh-CN" altLang="en-US"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患者</a:t>
                </a:r>
              </a:p>
            </p:txBody>
          </p:sp>
          <p:sp>
            <p:nvSpPr>
              <p:cNvPr id="49" name="Body-1">
                <a:extLst>
                  <a:ext uri="{FF2B5EF4-FFF2-40B4-BE49-F238E27FC236}">
                    <a16:creationId xmlns:a16="http://schemas.microsoft.com/office/drawing/2014/main" id="{7A3009AA-50D1-0F96-0180-A02BCE5693D2}"/>
                  </a:ext>
                </a:extLst>
              </p:cNvPr>
              <p:cNvSpPr/>
              <p:nvPr>
                <p:custDataLst>
                  <p:tags r:id="rId7"/>
                </p:custDataLst>
              </p:nvPr>
            </p:nvSpPr>
            <p:spPr>
              <a:xfrm>
                <a:off x="881183" y="1490339"/>
                <a:ext cx="4799454" cy="698404"/>
              </a:xfrm>
              <a:prstGeom prst="rect">
                <a:avLst/>
              </a:prstGeom>
              <a:noFill/>
              <a:ln w="19050" cap="flat" cmpd="sng" algn="ctr">
                <a:noFill/>
                <a:prstDash val="solid"/>
                <a:miter lim="800000"/>
              </a:ln>
              <a:effectLst/>
            </p:spPr>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765">
                  <a:lnSpc>
                    <a:spcPct val="130000"/>
                  </a:lnSpc>
                  <a:buSzPct val="100000"/>
                  <a:defRPr/>
                </a:pPr>
                <a:r>
                  <a:rPr lang="en-US" altLang="zh-CN" sz="1600" dirty="0">
                    <a:solidFill>
                      <a:srgbClr val="262626">
                        <a:lumMod val="75000"/>
                        <a:lumOff val="25000"/>
                      </a:srgbClr>
                    </a:solidFill>
                    <a:latin typeface="黑体" panose="02010609060101010101" pitchFamily="49" charset="-122"/>
                    <a:ea typeface="黑体" panose="02010609060101010101" pitchFamily="49" charset="-122"/>
                  </a:rPr>
                  <a:t>《</a:t>
                </a:r>
                <a:r>
                  <a:rPr lang="zh-CN" altLang="en-US" sz="1600" dirty="0">
                    <a:solidFill>
                      <a:srgbClr val="262626">
                        <a:lumMod val="75000"/>
                        <a:lumOff val="25000"/>
                      </a:srgbClr>
                    </a:solidFill>
                    <a:latin typeface="黑体" panose="02010609060101010101" pitchFamily="49" charset="-122"/>
                    <a:ea typeface="黑体" panose="02010609060101010101" pitchFamily="49" charset="-122"/>
                  </a:rPr>
                  <a:t>慢性肾脏病高甘油三酯血症管理专家共识</a:t>
                </a:r>
                <a:r>
                  <a:rPr lang="en-US" altLang="zh-CN" sz="1600" dirty="0">
                    <a:solidFill>
                      <a:srgbClr val="262626">
                        <a:lumMod val="75000"/>
                        <a:lumOff val="25000"/>
                      </a:srgbClr>
                    </a:solidFill>
                    <a:latin typeface="黑体" panose="02010609060101010101" pitchFamily="49" charset="-122"/>
                    <a:ea typeface="黑体" panose="02010609060101010101" pitchFamily="49" charset="-122"/>
                  </a:rPr>
                  <a:t>》</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，建议对于接受他汀类药物治疗后 </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TG </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仍高的 </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CKD </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患者联用处方级 </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ω-3 </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脂肪酸。</a:t>
                </a:r>
                <a:endParaRPr kumimoji="0" lang="en-GB"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endParaRPr>
              </a:p>
            </p:txBody>
          </p:sp>
        </p:grpSp>
        <p:sp>
          <p:nvSpPr>
            <p:cNvPr id="43" name="2">
              <a:extLst>
                <a:ext uri="{FF2B5EF4-FFF2-40B4-BE49-F238E27FC236}">
                  <a16:creationId xmlns:a16="http://schemas.microsoft.com/office/drawing/2014/main" id="{F296D69B-C7C8-89D6-B9D4-75043E9FE3AE}"/>
                </a:ext>
              </a:extLst>
            </p:cNvPr>
            <p:cNvSpPr/>
            <p:nvPr/>
          </p:nvSpPr>
          <p:spPr>
            <a:xfrm>
              <a:off x="716311" y="2806633"/>
              <a:ext cx="5181486" cy="1244734"/>
            </a:xfrm>
            <a:prstGeom prst="roundRect">
              <a:avLst>
                <a:gd name="adj" fmla="val 6364"/>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3">
              <a:extLst>
                <a:ext uri="{FF2B5EF4-FFF2-40B4-BE49-F238E27FC236}">
                  <a16:creationId xmlns:a16="http://schemas.microsoft.com/office/drawing/2014/main" id="{FA280417-1DC8-AED8-CA35-B90C8BC3F38D}"/>
                </a:ext>
              </a:extLst>
            </p:cNvPr>
            <p:cNvSpPr/>
            <p:nvPr/>
          </p:nvSpPr>
          <p:spPr>
            <a:xfrm>
              <a:off x="716311" y="4334962"/>
              <a:ext cx="5181486" cy="1244734"/>
            </a:xfrm>
            <a:prstGeom prst="roundRect">
              <a:avLst>
                <a:gd name="adj" fmla="val 6364"/>
              </a:avLst>
            </a:prstGeom>
            <a:solidFill>
              <a:schemeClr val="bg1"/>
            </a:solidFill>
            <a:ln w="190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itle-1">
            <a:extLst>
              <a:ext uri="{FF2B5EF4-FFF2-40B4-BE49-F238E27FC236}">
                <a16:creationId xmlns:a16="http://schemas.microsoft.com/office/drawing/2014/main" id="{66AB2564-A076-1495-9154-D1F36B6D1302}"/>
              </a:ext>
            </a:extLst>
          </p:cNvPr>
          <p:cNvSpPr txBox="1"/>
          <p:nvPr>
            <p:custDataLst>
              <p:tags r:id="rId2"/>
            </p:custDataLst>
          </p:nvPr>
        </p:nvSpPr>
        <p:spPr>
          <a:xfrm>
            <a:off x="7531268" y="3467684"/>
            <a:ext cx="2460200" cy="273216"/>
          </a:xfrm>
          <a:prstGeom prst="rect">
            <a:avLst/>
          </a:prstGeom>
          <a:noFill/>
          <a:ln w="19050">
            <a:noFill/>
          </a:ln>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妊娠合并</a:t>
            </a:r>
            <a:r>
              <a:rPr kumimoji="0" lang="en-US" altLang="zh-CN"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HTG</a:t>
            </a:r>
            <a:r>
              <a:rPr kumimoji="0" lang="zh-CN" altLang="en-US"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或</a:t>
            </a:r>
            <a:r>
              <a:rPr kumimoji="0" lang="en-US" altLang="zh-CN"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VHTG</a:t>
            </a:r>
            <a:endParaRPr kumimoji="0" lang="zh-CN" altLang="en-US"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endParaRPr>
          </a:p>
        </p:txBody>
      </p:sp>
      <p:sp>
        <p:nvSpPr>
          <p:cNvPr id="51" name="Body-1">
            <a:extLst>
              <a:ext uri="{FF2B5EF4-FFF2-40B4-BE49-F238E27FC236}">
                <a16:creationId xmlns:a16="http://schemas.microsoft.com/office/drawing/2014/main" id="{D66C7E36-0D79-AFC2-262F-86EA4CD1A831}"/>
              </a:ext>
            </a:extLst>
          </p:cNvPr>
          <p:cNvSpPr/>
          <p:nvPr>
            <p:custDataLst>
              <p:tags r:id="rId3"/>
            </p:custDataLst>
          </p:nvPr>
        </p:nvSpPr>
        <p:spPr>
          <a:xfrm>
            <a:off x="7431815" y="3694831"/>
            <a:ext cx="4565405" cy="724377"/>
          </a:xfrm>
          <a:prstGeom prst="rect">
            <a:avLst/>
          </a:prstGeom>
          <a:noFill/>
          <a:ln w="19050" cap="flat" cmpd="sng" algn="ctr">
            <a:noFill/>
            <a:prstDash val="solid"/>
            <a:miter lim="800000"/>
          </a:ln>
          <a:effectLst/>
        </p:spPr>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765">
              <a:lnSpc>
                <a:spcPct val="130000"/>
              </a:lnSpc>
              <a:buSzPct val="100000"/>
              <a:defRPr/>
            </a:pP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高甘油三酯血症临床管理多学科专家共识</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指出妊娠期降</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TG</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药物贝特类、烟酸类及他汀类禁用，处方级</a:t>
            </a:r>
            <a:r>
              <a:rPr kumimoji="0" lang="el-GR"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ω⁃3</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脂肪酸（</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IPE</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）可有效安全降低</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TG</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a:t>
            </a:r>
            <a:endPar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endParaRPr>
          </a:p>
          <a:p>
            <a:pPr defTabSz="913765">
              <a:lnSpc>
                <a:spcPct val="130000"/>
              </a:lnSpc>
              <a:buSzPct val="100000"/>
              <a:defRPr/>
            </a:pPr>
            <a:endParaRPr kumimoji="0" lang="en-GB" altLang="zh-CN" sz="1400" b="0" i="0" u="none" strike="noStrike" kern="1200" cap="none" spc="0" normalizeH="0" baseline="0" noProof="0" dirty="0">
              <a:ln>
                <a:noFill/>
              </a:ln>
              <a:solidFill>
                <a:srgbClr val="262626">
                  <a:lumMod val="75000"/>
                  <a:lumOff val="25000"/>
                </a:srgbClr>
              </a:solidFill>
              <a:effectLst/>
              <a:uLnTx/>
              <a:uFillTx/>
              <a:latin typeface="Microsoft YaHei" panose="020B0503020204020204" charset="-122"/>
              <a:ea typeface="Microsoft YaHei" panose="020B0503020204020204" charset="-122"/>
              <a:cs typeface="+mn-cs"/>
            </a:endParaRPr>
          </a:p>
        </p:txBody>
      </p:sp>
      <p:sp>
        <p:nvSpPr>
          <p:cNvPr id="52" name="Title-1">
            <a:extLst>
              <a:ext uri="{FF2B5EF4-FFF2-40B4-BE49-F238E27FC236}">
                <a16:creationId xmlns:a16="http://schemas.microsoft.com/office/drawing/2014/main" id="{DE7C02EA-20DA-D380-7118-346F620E0840}"/>
              </a:ext>
            </a:extLst>
          </p:cNvPr>
          <p:cNvSpPr txBox="1"/>
          <p:nvPr>
            <p:custDataLst>
              <p:tags r:id="rId4"/>
            </p:custDataLst>
          </p:nvPr>
        </p:nvSpPr>
        <p:spPr>
          <a:xfrm>
            <a:off x="7531268" y="5071084"/>
            <a:ext cx="3250581" cy="211998"/>
          </a:xfrm>
          <a:prstGeom prst="rect">
            <a:avLst/>
          </a:prstGeom>
          <a:noFill/>
          <a:ln w="19050">
            <a:noFill/>
          </a:ln>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262626">
                    <a:lumMod val="90000"/>
                    <a:lumOff val="10000"/>
                  </a:srgbClr>
                </a:solidFill>
                <a:effectLst/>
                <a:uLnTx/>
                <a:uFillTx/>
                <a:latin typeface="Arial" panose="020B0604020202020204"/>
                <a:ea typeface="Microsoft YaHei" panose="020B0503020204020204" charset="-122"/>
                <a:cs typeface="+mn-cs"/>
              </a:rPr>
              <a:t>其他人群</a:t>
            </a:r>
          </a:p>
        </p:txBody>
      </p:sp>
      <p:sp>
        <p:nvSpPr>
          <p:cNvPr id="53" name="Body-1">
            <a:extLst>
              <a:ext uri="{FF2B5EF4-FFF2-40B4-BE49-F238E27FC236}">
                <a16:creationId xmlns:a16="http://schemas.microsoft.com/office/drawing/2014/main" id="{9B07F954-5CCD-0C31-BB12-FDCA7EFF9B22}"/>
              </a:ext>
            </a:extLst>
          </p:cNvPr>
          <p:cNvSpPr/>
          <p:nvPr>
            <p:custDataLst>
              <p:tags r:id="rId5"/>
            </p:custDataLst>
          </p:nvPr>
        </p:nvSpPr>
        <p:spPr>
          <a:xfrm>
            <a:off x="7525291" y="5307068"/>
            <a:ext cx="4445119" cy="724377"/>
          </a:xfrm>
          <a:prstGeom prst="rect">
            <a:avLst/>
          </a:prstGeom>
          <a:noFill/>
          <a:ln w="19050" cap="flat" cmpd="sng" algn="ctr">
            <a:noFill/>
            <a:prstDash val="solid"/>
            <a:miter lim="800000"/>
          </a:ln>
          <a:effectLst/>
        </p:spPr>
        <p:txBody>
          <a:bodyPr wrap="square" lIns="108000" tIns="108000" rIns="108000" bIns="10800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765">
              <a:lnSpc>
                <a:spcPct val="130000"/>
              </a:lnSpc>
              <a:buSzPct val="100000"/>
              <a:defRPr/>
            </a:pP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IPE</a:t>
            </a:r>
            <a:r>
              <a:rPr lang="zh-CN" altLang="en-US" sz="1600" dirty="0">
                <a:solidFill>
                  <a:srgbClr val="262626">
                    <a:lumMod val="75000"/>
                    <a:lumOff val="25000"/>
                  </a:srgbClr>
                </a:solidFill>
                <a:latin typeface="黑体" panose="02010609060101010101" pitchFamily="49" charset="-122"/>
                <a:ea typeface="黑体" panose="02010609060101010101" pitchFamily="49" charset="-122"/>
              </a:rPr>
              <a:t>主要通过肝脏</a:t>
            </a:r>
            <a:r>
              <a:rPr lang="en-US" altLang="zh-CN" sz="1600" dirty="0">
                <a:solidFill>
                  <a:srgbClr val="262626">
                    <a:lumMod val="75000"/>
                    <a:lumOff val="25000"/>
                  </a:srgbClr>
                </a:solidFill>
                <a:latin typeface="黑体" panose="02010609060101010101" pitchFamily="49" charset="-122"/>
                <a:ea typeface="黑体" panose="02010609060101010101" pitchFamily="49" charset="-122"/>
              </a:rPr>
              <a:t>β</a:t>
            </a:r>
            <a:r>
              <a:rPr lang="zh-CN" altLang="en-US" sz="1600" dirty="0">
                <a:solidFill>
                  <a:srgbClr val="262626">
                    <a:lumMod val="75000"/>
                    <a:lumOff val="25000"/>
                  </a:srgbClr>
                </a:solidFill>
                <a:latin typeface="黑体" panose="02010609060101010101" pitchFamily="49" charset="-122"/>
                <a:ea typeface="黑体" panose="02010609060101010101" pitchFamily="49" charset="-122"/>
              </a:rPr>
              <a:t>氧化代谢，不经过肾脏，适用于</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他汀</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贝特</a:t>
            </a:r>
            <a:r>
              <a:rPr kumimoji="0" lang="en-US"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a:t>
            </a:r>
            <a:r>
              <a:rPr kumimoji="0" lang="zh-CN" altLang="en-US"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rPr>
              <a:t>烟酸不耐受人群，肝肾功能不全人群、高肌病风险人群。</a:t>
            </a:r>
            <a:endParaRPr kumimoji="0" lang="en-GB" altLang="zh-CN" sz="1600" b="0" i="0" u="none" strike="noStrike" kern="1200" cap="none" spc="0" normalizeH="0" baseline="0" noProof="0" dirty="0">
              <a:ln>
                <a:noFill/>
              </a:ln>
              <a:solidFill>
                <a:srgbClr val="262626">
                  <a:lumMod val="75000"/>
                  <a:lumOff val="25000"/>
                </a:srgbClr>
              </a:solidFill>
              <a:effectLst/>
              <a:uLnTx/>
              <a:uFillTx/>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6146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901336;"/>
</p:tagLst>
</file>

<file path=ppt/tags/tag10.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01 添加标题"/>
</p:tagLst>
</file>

<file path=ppt/tags/tag11.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单击此处添加文本，单击此处添加文本，单击此处添加文本。"/>
</p:tagLst>
</file>

<file path=ppt/tags/tag12.xml><?xml version="1.0" encoding="utf-8"?>
<p:tagLst xmlns:a="http://schemas.openxmlformats.org/drawingml/2006/main" xmlns:r="http://schemas.openxmlformats.org/officeDocument/2006/relationships" xmlns:p="http://schemas.openxmlformats.org/presentationml/2006/main">
  <p:tag name="OP_SCP_ITEM_INDEX" val="1"/>
</p:tagLst>
</file>

<file path=ppt/tags/tag13.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01 添加标题"/>
</p:tagLst>
</file>

<file path=ppt/tags/tag14.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单击此处添加文本，单击此处添加文本，单击此处添加文本。"/>
</p:tagLst>
</file>

<file path=ppt/tags/tag15.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Relation"/>
  <p:tag name="OP_SCP_CONTENT_ID" val="MatlComponentContent-944"/>
  <p:tag name="OP_SCP_COMPONENT_INFO" val="{&quot;title&quot;:&quot;渐变2项列表PPT组件&quot;,&quot;description&quot;:&quot;渐变2项列表PPT组件：双项列表布局，渐变设计，信息展示清晰美观。&quot;,&quot;keywords&quot;:[&quot;渐变&quot;,&quot;2项&quot;,&quot;列表&quot;,&quot;PPT组件&quot;],&quot;labels&quot;:[]}"/>
  <p:tag name="OP_SCP_GROUP_ID" val="33ebd085-457d-7b00-2947-93ba6e085025"/>
  <p:tag name="OP_SCP_ITEM_COUNT" val="2"/>
</p:tagLst>
</file>

<file path=ppt/tags/tag16.xml><?xml version="1.0" encoding="utf-8"?>
<p:tagLst xmlns:a="http://schemas.openxmlformats.org/drawingml/2006/main" xmlns:r="http://schemas.openxmlformats.org/officeDocument/2006/relationships" xmlns:p="http://schemas.openxmlformats.org/presentationml/2006/main">
  <p:tag name="OP_SCP_ITEM_INDEX" val="1"/>
</p:tagLst>
</file>

<file path=ppt/tags/tag17.xml><?xml version="1.0" encoding="utf-8"?>
<p:tagLst xmlns:a="http://schemas.openxmlformats.org/drawingml/2006/main" xmlns:r="http://schemas.openxmlformats.org/officeDocument/2006/relationships" xmlns:p="http://schemas.openxmlformats.org/presentationml/2006/main">
  <p:tag name="OP_SCP_SHAPE_TYPE" val="Title"/>
  <p:tag name="OP_SCP_ITEM_INDEX" val="2"/>
  <p:tag name="OP_SCP_DEFAULT_TEXT" val="02 添加标题"/>
</p:tagLst>
</file>

<file path=ppt/tags/tag18.xml><?xml version="1.0" encoding="utf-8"?>
<p:tagLst xmlns:a="http://schemas.openxmlformats.org/drawingml/2006/main" xmlns:r="http://schemas.openxmlformats.org/officeDocument/2006/relationships" xmlns:p="http://schemas.openxmlformats.org/presentationml/2006/main">
  <p:tag name="OP_SCP_SHAPE_TYPE" val="Body"/>
  <p:tag name="OP_SCP_ITEM_INDEX" val="2"/>
  <p:tag name="OP_SCP_DEFAULT_TEXT" val="单击此处添加文本，单击此处添加文本，单击此处添加文本，单击此处添加文本。单击此处添加文本，单击此处添加文本，单击此处添加文本，单击此处添加文本。"/>
</p:tagLst>
</file>

<file path=ppt/tags/tag19.xml><?xml version="1.0" encoding="utf-8"?>
<p:tagLst xmlns:a="http://schemas.openxmlformats.org/drawingml/2006/main" xmlns:r="http://schemas.openxmlformats.org/officeDocument/2006/relationships" xmlns:p="http://schemas.openxmlformats.org/presentationml/2006/main">
  <p:tag name="OP_SCP_ITEM_INDEX" val="1"/>
</p:tagLst>
</file>

<file path=ppt/tags/tag2.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Relation"/>
  <p:tag name="OP_SCP_CONTENT_ID" val="MatlComponentContent-1793"/>
  <p:tag name="OP_SCP_COMPONENT_INFO" val="{&quot;title&quot;:&quot;简约白色3项纯文本&quot;,&quot;description&quot;:&quot;3项,纯文本,蓝色&quot;,&quot;keywords&quot;:[&quot;3项&quot;,&quot;纯文本&quot;,&quot;蓝色&quot;],&quot;labels&quot;:[]}"/>
  <p:tag name="OP_SCP_GROUP_ID" val="a6f55e63-6b0c-e5cf-6974-42a0f74c1298"/>
  <p:tag name="OP_SCP_ITEM_COUNT" val="3"/>
</p:tagLst>
</file>

<file path=ppt/tags/tag20.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01 添加标题"/>
</p:tagLst>
</file>

<file path=ppt/tags/tag21.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单击此处添加文本，单击此处添加文本，单击此处添加文本。"/>
</p:tagLst>
</file>

<file path=ppt/tags/tag3.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添加标题"/>
</p:tagLst>
</file>

<file path=ppt/tags/tag4.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
</p:tagLst>
</file>

<file path=ppt/tags/tag5.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添加标题"/>
</p:tagLst>
</file>

<file path=ppt/tags/tag6.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
</p:tagLst>
</file>

<file path=ppt/tags/tag7.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添加标题"/>
</p:tagLst>
</file>

<file path=ppt/tags/tag8.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单击此处添加文本，单击此处添加文本。"/>
</p:tagLst>
</file>

<file path=ppt/tags/tag9.xml><?xml version="1.0" encoding="utf-8"?>
<p:tagLst xmlns:a="http://schemas.openxmlformats.org/drawingml/2006/main" xmlns:r="http://schemas.openxmlformats.org/officeDocument/2006/relationships" xmlns:p="http://schemas.openxmlformats.org/presentationml/2006/main">
  <p:tag name="OP_SCP_ITEM_INDEX"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ed By OfficePLUS-174d75c5-43da-c00d-05dc-3a19c5a31fd6">
  <a:themeElements>
    <a:clrScheme name="自定义 1">
      <a:dk1>
        <a:sysClr val="windowText" lastClr="000000"/>
      </a:dk1>
      <a:lt1>
        <a:sysClr val="window" lastClr="FFFFFF"/>
      </a:lt1>
      <a:dk2>
        <a:srgbClr val="0E2841"/>
      </a:dk2>
      <a:lt2>
        <a:srgbClr val="E8E8E8"/>
      </a:lt2>
      <a:accent1>
        <a:srgbClr val="003390"/>
      </a:accent1>
      <a:accent2>
        <a:srgbClr val="3A70BF"/>
      </a:accent2>
      <a:accent3>
        <a:srgbClr val="00266E"/>
      </a:accent3>
      <a:accent4>
        <a:srgbClr val="D7E2F3"/>
      </a:accent4>
      <a:accent5>
        <a:srgbClr val="A02B93"/>
      </a:accent5>
      <a:accent6>
        <a:srgbClr val="4EA72E"/>
      </a:accent6>
      <a:hlink>
        <a:srgbClr val="467886"/>
      </a:hlink>
      <a:folHlink>
        <a:srgbClr val="96607D"/>
      </a:folHlink>
    </a:clrScheme>
    <a:fontScheme name="思源宋">
      <a:majorFont>
        <a:latin typeface="思源宋体 CN Medium"/>
        <a:ea typeface="思源宋体 CN Heavy"/>
        <a:cs typeface=""/>
      </a:majorFont>
      <a:minorFont>
        <a:latin typeface="思源宋体 CN Medium"/>
        <a:ea typeface="思源宋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3241</Words>
  <Application>Microsoft Office PowerPoint</Application>
  <PresentationFormat>宽屏</PresentationFormat>
  <Paragraphs>346</Paragraphs>
  <Slides>11</Slides>
  <Notes>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等线</vt:lpstr>
      <vt:lpstr>等线 Light</vt:lpstr>
      <vt:lpstr>仿宋</vt:lpstr>
      <vt:lpstr>黑体</vt:lpstr>
      <vt:lpstr>思源宋体 CN Medium</vt:lpstr>
      <vt:lpstr>Microsoft YaHei</vt:lpstr>
      <vt:lpstr>Arial</vt:lpstr>
      <vt:lpstr>Wingdings</vt:lpstr>
      <vt:lpstr>Office 主题​​</vt:lpstr>
      <vt:lpstr>Designed By OfficePLUS-174d75c5-43da-c00d-05dc-3a19c5a31fd6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Wenjing Huang</dc:creator>
  <cp:lastModifiedBy>Wenjing Huang</cp:lastModifiedBy>
  <cp:revision>47</cp:revision>
  <dcterms:created xsi:type="dcterms:W3CDTF">2025-07-14T07:11:59Z</dcterms:created>
  <dcterms:modified xsi:type="dcterms:W3CDTF">2025-07-18T01:24:55Z</dcterms:modified>
</cp:coreProperties>
</file>