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6" r:id="rId2"/>
    <p:sldMasterId id="2147483666" r:id="rId3"/>
    <p:sldMasterId id="2147483672" r:id="rId4"/>
  </p:sldMasterIdLst>
  <p:notesMasterIdLst>
    <p:notesMasterId r:id="rId17"/>
  </p:notesMasterIdLst>
  <p:sldIdLst>
    <p:sldId id="361" r:id="rId5"/>
    <p:sldId id="363" r:id="rId6"/>
    <p:sldId id="435" r:id="rId7"/>
    <p:sldId id="437" r:id="rId8"/>
    <p:sldId id="445" r:id="rId9"/>
    <p:sldId id="443" r:id="rId10"/>
    <p:sldId id="390" r:id="rId11"/>
    <p:sldId id="441" r:id="rId12"/>
    <p:sldId id="439" r:id="rId13"/>
    <p:sldId id="442" r:id="rId14"/>
    <p:sldId id="377" r:id="rId15"/>
    <p:sldId id="395" r:id="rId16"/>
  </p:sldIdLst>
  <p:sldSz cx="12192000" cy="6858000"/>
  <p:notesSz cx="6797675" cy="9926638"/>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ald palahnuk" initials="dp [4]" lastIdx="1" clrIdx="0"/>
  <p:cmAuthor id="1" name="Jared Thomas" initials="JT" lastIdx="1" clrIdx="1"/>
  <p:cmAuthor id="2" name="wzp" initials="w" lastIdx="1" clrIdx="1"/>
  <p:cmAuthor id="3" name="Lenovo" initials="L" lastIdx="9" clrIdx="2"/>
  <p:cmAuthor id="4" name="sgu" initials="s" lastIdx="1" clrIdx="3"/>
  <p:cmAuthor id="5" name="xyf" initials="L" lastIdx="8" clrIdx="4"/>
  <p:cmAuthor id="6" name="chen natalie" initials="cn" lastIdx="1" clrIdx="3"/>
  <p:cmAuthor id="7" name="倪靖" initials="倪靖" lastIdx="2" clrIdx="4"/>
  <p:cmAuthor id="8" name="Emily Calamita" initials="EC" lastIdx="86" clrIdx="8"/>
  <p:cmAuthor id="9" name="lenovo" initials="l" lastIdx="3" clrIdx="8"/>
  <p:cmAuthor id="10" name="Melody Li" initials="ML" lastIdx="54" clrIdx="10"/>
  <p:cmAuthor id="11" name="qinlw" initials="q" lastIdx="5" clrIdx="10"/>
  <p:cmAuthor id="12" name="ASUS" initials="A" lastIdx="10" clrIdx="11"/>
  <p:cmAuthor id="13" name="Lu" initials="c" lastIdx="8" clrIdx="12"/>
  <p:cmAuthor id="72" name="梅星星" initials="梅星星" lastIdx="9" clrIdx="72"/>
  <p:cmAuthor id="14" name="Jenny Wang" initials="JW" lastIdx="174" clrIdx="13"/>
  <p:cmAuthor id="73" name="Bao Cai" initials="BC" lastIdx="9" clrIdx="73"/>
  <p:cmAuthor id="15" name="8617665092599" initials="8" lastIdx="1" clrIdx="14"/>
  <p:cmAuthor id="74" name="lj" initials="l" lastIdx="0" clrIdx="74"/>
  <p:cmAuthor id="75" name="作者" initials="A" lastIdx="0" clrIdx="24"/>
  <p:cmAuthor id="77" name="Yanrong Li" initials="YR" lastIdx="12" clrIdx="77"/>
  <p:cmAuthor id="23" name="覃莉雯" initials="覃" lastIdx="1" clrIdx="2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B7"/>
    <a:srgbClr val="1B508C"/>
    <a:srgbClr val="E8D500"/>
    <a:srgbClr val="1F6AEB"/>
    <a:srgbClr val="2D489E"/>
    <a:srgbClr val="D4D9EB"/>
    <a:srgbClr val="F03238"/>
    <a:srgbClr val="F6F6F6"/>
    <a:srgbClr val="E0EBF9"/>
    <a:srgbClr val="186A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59E7EAE-0DE1-4C26-9724-2999D83C822E}" styleName="表样式 1">
    <a:wholeTbl>
      <a:tcTxStyle>
        <a:fontRef idx="none">
          <a:schemeClr val="tx1"/>
        </a:fontRef>
      </a:tcTxStyle>
      <a:tcStyle>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lastCol>
      <a:tcTxStyle b="on">
        <a:fontRef idx="none">
          <a:schemeClr val="tx1"/>
        </a:fontRef>
      </a:tcTxStyle>
      <a:tcStyle>
        <a:tcBdr/>
        <a:fill>
          <a:solidFill>
            <a:schemeClr val="accent1">
              <a:alpha val="40000"/>
              <a:lumMod val="40000"/>
              <a:lumOff val="60000"/>
            </a:schemeClr>
          </a:solidFill>
        </a:fill>
      </a:tcStyle>
    </a:lastCol>
    <a:firstCol>
      <a:tcTxStyle b="on">
        <a:fontRef idx="none">
          <a:schemeClr val="tx1"/>
        </a:fontRef>
      </a:tcTxStyle>
      <a:tcStyle>
        <a:tcBdr/>
        <a:fill>
          <a:solidFill>
            <a:schemeClr val="accent1">
              <a:alpha val="40000"/>
              <a:lumMod val="40000"/>
              <a:lumOff val="6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lastRow>
    <a:seCell>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seCell>
    <a:swCell>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 styleId="{4B75D5CC-671E-45CE-BA3A-C200831FC913}" styleName="表样式 1">
    <a:wholeTbl>
      <a:tcTxStyle>
        <a:fontRef idx="none">
          <a:schemeClr val="tx1"/>
        </a:fontRef>
      </a:tcTxStyle>
      <a:tcStyle>
        <a:tcBdr/>
        <a:fill>
          <a:solidFill>
            <a:schemeClr val="bg1">
              <a:alpha val="0"/>
            </a:schemeClr>
          </a:solidFill>
        </a:fill>
      </a:tcStyle>
    </a:wholeTbl>
    <a:band2H>
      <a:tcStyle>
        <a:tcBdr/>
        <a:fill>
          <a:solidFill>
            <a:schemeClr val="accent1">
              <a:alpha val="25000"/>
              <a:lumMod val="40000"/>
              <a:lumOff val="60000"/>
            </a:schemeClr>
          </a:solidFill>
        </a:fill>
      </a:tcStyle>
    </a:band2H>
    <a:band1V>
      <a:tcStyle>
        <a:tcBdr/>
        <a:fill>
          <a:solidFill>
            <a:schemeClr val="accent1">
              <a:alpha val="25000"/>
              <a:lumMod val="40000"/>
              <a:lumOff val="60000"/>
            </a:schemeClr>
          </a:solidFill>
        </a:fill>
      </a:tcStyle>
    </a:band1V>
    <a:lastCol>
      <a:tcTxStyle b="on">
        <a:fontRef idx="none">
          <a:schemeClr val="tx1"/>
        </a:fontRef>
      </a:tcTxStyle>
      <a:tcStyle>
        <a:tcBdr/>
        <a:fill>
          <a:solidFill>
            <a:schemeClr val="accent1">
              <a:alpha val="40000"/>
              <a:lumMod val="40000"/>
              <a:lumOff val="60000"/>
            </a:schemeClr>
          </a:solidFill>
        </a:fill>
      </a:tcStyle>
    </a:lastCol>
    <a:firstCol>
      <a:tcTxStyle b="on">
        <a:fontRef idx="none">
          <a:schemeClr val="tx1"/>
        </a:fontRef>
      </a:tcTxStyle>
      <a:tcStyle>
        <a:tcBdr/>
        <a:fill>
          <a:solidFill>
            <a:schemeClr val="accent1">
              <a:alpha val="40000"/>
              <a:lumMod val="40000"/>
              <a:lumOff val="6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lastRow>
    <a:seCell>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seCell>
    <a:swCell>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49" autoAdjust="0"/>
    <p:restoredTop sz="85680" autoAdjust="0"/>
  </p:normalViewPr>
  <p:slideViewPr>
    <p:cSldViewPr snapToGrid="0">
      <p:cViewPr varScale="1">
        <p:scale>
          <a:sx n="74" d="100"/>
          <a:sy n="74" d="100"/>
        </p:scale>
        <p:origin x="728" y="52"/>
      </p:cViewPr>
      <p:guideLst/>
    </p:cSldViewPr>
  </p:slideViewPr>
  <p:notesTextViewPr>
    <p:cViewPr>
      <p:scale>
        <a:sx n="3" d="2"/>
        <a:sy n="3" d="2"/>
      </p:scale>
      <p:origin x="0" y="0"/>
    </p:cViewPr>
  </p:notesTextViewPr>
  <p:sorterViewPr>
    <p:cViewPr varScale="1">
      <p:scale>
        <a:sx n="1" d="1"/>
        <a:sy n="1" d="1"/>
      </p:scale>
      <p:origin x="0" y="-1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20220701&#24066;&#22330;&#21307;&#23398;\&#24066;&#22330;&#21307;&#23398;\32.%20&#20493;&#32500;&#24052;&#32957;\&#19978;&#24066;&#21518;\14.&#23398;&#26415;&#20250;&#35758;&#24187;&#28783;\&#25968;&#2545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5641293013555799E-2"/>
          <c:y val="0.151394422310757"/>
          <c:w val="0.98123044838373297"/>
          <c:h val="0.57243027888446196"/>
        </c:manualLayout>
      </c:layout>
      <c:barChart>
        <c:barDir val="col"/>
        <c:grouping val="clustered"/>
        <c:varyColors val="0"/>
        <c:ser>
          <c:idx val="0"/>
          <c:order val="0"/>
          <c:tx>
            <c:strRef>
              <c:f>Sheet1!$B$1</c:f>
              <c:strCache>
                <c:ptCount val="1"/>
                <c:pt idx="0">
                  <c:v>常规治疗+安慰剂组（N=721）</c:v>
                </c:pt>
              </c:strCache>
            </c:strRef>
          </c:tx>
          <c:spPr>
            <a:solidFill>
              <a:srgbClr val="F03238"/>
            </a:solidFill>
            <a:ln>
              <a:noFill/>
            </a:ln>
            <a:effectLst>
              <a:outerShdw blurRad="50800" dist="38100" dir="2700000" algn="tl" rotWithShape="0">
                <a:prstClr val="black">
                  <a:alpha val="40000"/>
                </a:prstClr>
              </a:outerShdw>
            </a:effectLst>
          </c:spPr>
          <c:invertIfNegative val="0"/>
          <c:cat>
            <c:strRef>
              <c:f>Sheet1!$A$2:$A$4</c:f>
              <c:strCache>
                <c:ptCount val="3"/>
                <c:pt idx="0">
                  <c:v>复合终点</c:v>
                </c:pt>
                <c:pt idx="1">
                  <c:v>支架内血栓、无复流和慢血流</c:v>
                </c:pt>
                <c:pt idx="2">
                  <c:v>心肌梗死</c:v>
                </c:pt>
              </c:strCache>
            </c:strRef>
          </c:cat>
          <c:val>
            <c:numRef>
              <c:f>Sheet1!$B$2:$B$4</c:f>
              <c:numCache>
                <c:formatCode>General</c:formatCode>
                <c:ptCount val="3"/>
                <c:pt idx="0">
                  <c:v>5.83</c:v>
                </c:pt>
                <c:pt idx="1">
                  <c:v>2.08</c:v>
                </c:pt>
                <c:pt idx="2">
                  <c:v>3.33</c:v>
                </c:pt>
              </c:numCache>
            </c:numRef>
          </c:val>
          <c:extLst>
            <c:ext xmlns:c16="http://schemas.microsoft.com/office/drawing/2014/chart" uri="{C3380CC4-5D6E-409C-BE32-E72D297353CC}">
              <c16:uniqueId val="{00000000-1A2C-4695-BCA0-60FB8E6019F9}"/>
            </c:ext>
          </c:extLst>
        </c:ser>
        <c:ser>
          <c:idx val="1"/>
          <c:order val="1"/>
          <c:tx>
            <c:strRef>
              <c:f>Sheet1!$C$1</c:f>
              <c:strCache>
                <c:ptCount val="1"/>
                <c:pt idx="0">
                  <c:v>常规治疗+倍维巴肽组（N=721）</c:v>
                </c:pt>
              </c:strCache>
            </c:strRef>
          </c:tx>
          <c:spPr>
            <a:solidFill>
              <a:srgbClr val="2D489E"/>
            </a:solidFill>
            <a:ln>
              <a:noFill/>
            </a:ln>
            <a:effectLst>
              <a:outerShdw blurRad="50800" dist="38100" dir="2700000" algn="tl" rotWithShape="0">
                <a:prstClr val="black">
                  <a:alpha val="40000"/>
                </a:prstClr>
              </a:outerShdw>
            </a:effectLst>
          </c:spPr>
          <c:invertIfNegative val="0"/>
          <c:cat>
            <c:strRef>
              <c:f>Sheet1!$A$2:$A$4</c:f>
              <c:strCache>
                <c:ptCount val="3"/>
                <c:pt idx="0">
                  <c:v>复合终点</c:v>
                </c:pt>
                <c:pt idx="1">
                  <c:v>支架内血栓、无复流和慢血流</c:v>
                </c:pt>
                <c:pt idx="2">
                  <c:v>心肌梗死</c:v>
                </c:pt>
              </c:strCache>
            </c:strRef>
          </c:cat>
          <c:val>
            <c:numRef>
              <c:f>Sheet1!$C$2:$C$4</c:f>
              <c:numCache>
                <c:formatCode>General</c:formatCode>
                <c:ptCount val="3"/>
                <c:pt idx="0">
                  <c:v>3.47</c:v>
                </c:pt>
                <c:pt idx="1">
                  <c:v>0.69</c:v>
                </c:pt>
                <c:pt idx="2">
                  <c:v>2.2200000000000002</c:v>
                </c:pt>
              </c:numCache>
            </c:numRef>
          </c:val>
          <c:extLst>
            <c:ext xmlns:c16="http://schemas.microsoft.com/office/drawing/2014/chart" uri="{C3380CC4-5D6E-409C-BE32-E72D297353CC}">
              <c16:uniqueId val="{00000001-1A2C-4695-BCA0-60FB8E6019F9}"/>
            </c:ext>
          </c:extLst>
        </c:ser>
        <c:dLbls>
          <c:showLegendKey val="0"/>
          <c:showVal val="0"/>
          <c:showCatName val="0"/>
          <c:showSerName val="0"/>
          <c:showPercent val="0"/>
          <c:showBubbleSize val="0"/>
        </c:dLbls>
        <c:gapWidth val="80"/>
        <c:axId val="338015715"/>
        <c:axId val="870421477"/>
      </c:barChart>
      <c:catAx>
        <c:axId val="338015715"/>
        <c:scaling>
          <c:orientation val="minMax"/>
        </c:scaling>
        <c:delete val="0"/>
        <c:axPos val="b"/>
        <c:numFmt formatCode="General" sourceLinked="1"/>
        <c:majorTickMark val="none"/>
        <c:minorTickMark val="none"/>
        <c:tickLblPos val="nextTo"/>
        <c:spPr>
          <a:noFill/>
          <a:ln w="9525" cap="flat" cmpd="sng" algn="ctr">
            <a:solidFill>
              <a:schemeClr val="bg1">
                <a:lumMod val="75000"/>
                <a:alpha val="95000"/>
              </a:schemeClr>
            </a:solidFill>
            <a:round/>
          </a:ln>
          <a:effectLst/>
        </c:spPr>
        <c:txPr>
          <a:bodyPr rot="0" spcFirstLastPara="0" vertOverflow="ellipsis" wrap="square" anchor="ctr" anchorCtr="0"/>
          <a:lstStyle/>
          <a:p>
            <a:pPr>
              <a:defRPr lang="zh-CN" sz="1200" b="1" i="0" u="none" strike="noStrike" kern="1200" baseline="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crossAx val="870421477"/>
        <c:crosses val="autoZero"/>
        <c:auto val="1"/>
        <c:lblAlgn val="ctr"/>
        <c:lblOffset val="100"/>
        <c:tickLblSkip val="1"/>
        <c:noMultiLvlLbl val="0"/>
      </c:catAx>
      <c:valAx>
        <c:axId val="870421477"/>
        <c:scaling>
          <c:orientation val="minMax"/>
          <c:max val="6"/>
        </c:scaling>
        <c:delete val="1"/>
        <c:axPos val="l"/>
        <c:title>
          <c:tx>
            <c:rich>
              <a:bodyPr rot="-5400000" spcFirstLastPara="0" vertOverflow="ellipsis" vert="horz" wrap="square" anchor="ctr" anchorCtr="1"/>
              <a:lstStyle/>
              <a:p>
                <a:pPr defTabSz="914400">
                  <a:defRPr lang="zh-CN" sz="1200" b="1" i="0" u="none" strike="noStrike" kern="1200" baseline="0">
                    <a:solidFill>
                      <a:schemeClr val="bg2">
                        <a:lumMod val="1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200" b="1">
                    <a:solidFill>
                      <a:schemeClr val="bg2">
                        <a:lumMod val="1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发生风险</a:t>
                </a:r>
              </a:p>
            </c:rich>
          </c:tx>
          <c:layout>
            <c:manualLayout>
              <c:xMode val="edge"/>
              <c:yMode val="edge"/>
              <c:x val="1.26660360951775E-2"/>
              <c:y val="0.28504241655538398"/>
            </c:manualLayout>
          </c:layout>
          <c:overlay val="0"/>
          <c:spPr>
            <a:noFill/>
            <a:ln>
              <a:noFill/>
            </a:ln>
            <a:effectLst/>
          </c:spPr>
          <c:txPr>
            <a:bodyPr rot="-5400000" spcFirstLastPara="0" vertOverflow="ellipsis" vert="horz" wrap="square" anchor="ctr" anchorCtr="1"/>
            <a:lstStyle/>
            <a:p>
              <a:pPr defTabSz="914400">
                <a:defRPr lang="zh-CN" sz="1200" b="1" i="0" u="none" strike="noStrike" kern="1200" baseline="0">
                  <a:solidFill>
                    <a:schemeClr val="bg2">
                      <a:lumMod val="1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a:p>
          </c:txPr>
        </c:title>
        <c:numFmt formatCode="General" sourceLinked="1"/>
        <c:majorTickMark val="none"/>
        <c:minorTickMark val="none"/>
        <c:tickLblPos val="nextTo"/>
        <c:crossAx val="338015715"/>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12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egendEntry>
        <c:idx val="1"/>
        <c:txPr>
          <a:bodyPr rot="0" spcFirstLastPara="0" vertOverflow="ellipsis" vert="horz" wrap="square" anchor="ctr" anchorCtr="1"/>
          <a:lstStyle/>
          <a:p>
            <a:pPr>
              <a:defRPr lang="zh-CN" sz="12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Entry>
      <c:layout>
        <c:manualLayout>
          <c:xMode val="edge"/>
          <c:yMode val="edge"/>
          <c:x val="0.11890938203224399"/>
          <c:y val="2.8252285946531699E-2"/>
        </c:manualLayout>
      </c:layout>
      <c:overlay val="0"/>
      <c:spPr>
        <a:noFill/>
        <a:ln>
          <a:noFill/>
        </a:ln>
        <a:effectLst/>
      </c:spPr>
      <c:txPr>
        <a:bodyPr rot="0" spcFirstLastPara="0" vertOverflow="ellipsis" vert="horz" wrap="square" anchor="ctr" anchorCtr="1"/>
        <a:lstStyle/>
        <a:p>
          <a:pPr>
            <a:defRPr lang="zh-CN" sz="12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legend>
    <c:plotVisOnly val="1"/>
    <c:dispBlanksAs val="gap"/>
    <c:showDLblsOverMax val="0"/>
    <c:extLst>
      <c:ext uri="{0b15fc19-7d7d-44ad-8c2d-2c3a37ce22c3}">
        <chartProps xmlns="https://web.wps.cn/et/2018/main" chartId="{493c1c7c-3f5f-4b2f-9bb9-5fe49d336ee2}"/>
      </c:ext>
    </c:extLst>
  </c:chart>
  <c:spPr>
    <a:noFill/>
    <a:ln>
      <a:noFill/>
    </a:ln>
    <a:effectLst/>
  </c:spPr>
  <c:txPr>
    <a:bodyPr/>
    <a:lstStyle/>
    <a:p>
      <a:pPr>
        <a:defRPr lang="zh-CN" sz="1200" b="1">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16212385076"/>
          <c:y val="6.6210045662100495E-2"/>
          <c:w val="0.86759606791778399"/>
          <c:h val="0.55522865366165697"/>
        </c:manualLayout>
      </c:layout>
      <c:barChart>
        <c:barDir val="col"/>
        <c:grouping val="clustered"/>
        <c:varyColors val="0"/>
        <c:ser>
          <c:idx val="0"/>
          <c:order val="0"/>
          <c:tx>
            <c:strRef>
              <c:f>[数据.xlsx]Sheet1!$AJ$486</c:f>
              <c:strCache>
                <c:ptCount val="1"/>
                <c:pt idx="0">
                  <c:v>依替巴肽（N=1756）</c:v>
                </c:pt>
              </c:strCache>
            </c:strRef>
          </c:tx>
          <c:spPr>
            <a:solidFill>
              <a:srgbClr val="FF000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[数据.xlsx]Sheet1!$AI$487:$AI$488</c:f>
              <c:strCache>
                <c:ptCount val="2"/>
                <c:pt idx="0">
                  <c:v>复合终点</c:v>
                </c:pt>
                <c:pt idx="1">
                  <c:v>严重出血</c:v>
                </c:pt>
              </c:strCache>
            </c:strRef>
          </c:cat>
          <c:val>
            <c:numRef>
              <c:f>[数据.xlsx]Sheet1!$AJ$487:$AJ$488</c:f>
              <c:numCache>
                <c:formatCode>0.00_ </c:formatCode>
                <c:ptCount val="2"/>
                <c:pt idx="0">
                  <c:v>11.9</c:v>
                </c:pt>
                <c:pt idx="1">
                  <c:v>2.1</c:v>
                </c:pt>
              </c:numCache>
            </c:numRef>
          </c:val>
          <c:extLst>
            <c:ext xmlns:c16="http://schemas.microsoft.com/office/drawing/2014/chart" uri="{C3380CC4-5D6E-409C-BE32-E72D297353CC}">
              <c16:uniqueId val="{00000000-E1AE-4376-9587-D17E672E0012}"/>
            </c:ext>
          </c:extLst>
        </c:ser>
        <c:ser>
          <c:idx val="1"/>
          <c:order val="1"/>
          <c:tx>
            <c:strRef>
              <c:f>[数据.xlsx]Sheet1!$AK$486</c:f>
              <c:strCache>
                <c:ptCount val="1"/>
                <c:pt idx="0">
                  <c:v>对照组（N=1766）</c:v>
                </c:pt>
              </c:strCache>
            </c:strRef>
          </c:tx>
          <c:spPr>
            <a:solidFill>
              <a:srgbClr val="1B508C"/>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[数据.xlsx]Sheet1!$AI$487:$AI$488</c:f>
              <c:strCache>
                <c:ptCount val="2"/>
                <c:pt idx="0">
                  <c:v>复合终点</c:v>
                </c:pt>
                <c:pt idx="1">
                  <c:v>严重出血</c:v>
                </c:pt>
              </c:strCache>
            </c:strRef>
          </c:cat>
          <c:val>
            <c:numRef>
              <c:f>[数据.xlsx]Sheet1!$AK$487:$AK$488</c:f>
              <c:numCache>
                <c:formatCode>0.00_ </c:formatCode>
                <c:ptCount val="2"/>
                <c:pt idx="0">
                  <c:v>15.4</c:v>
                </c:pt>
                <c:pt idx="1">
                  <c:v>1.2</c:v>
                </c:pt>
              </c:numCache>
            </c:numRef>
          </c:val>
          <c:extLst>
            <c:ext xmlns:c16="http://schemas.microsoft.com/office/drawing/2014/chart" uri="{C3380CC4-5D6E-409C-BE32-E72D297353CC}">
              <c16:uniqueId val="{00000001-E1AE-4376-9587-D17E672E0012}"/>
            </c:ext>
          </c:extLst>
        </c:ser>
        <c:dLbls>
          <c:showLegendKey val="0"/>
          <c:showVal val="1"/>
          <c:showCatName val="0"/>
          <c:showSerName val="0"/>
          <c:showPercent val="0"/>
          <c:showBubbleSize val="0"/>
        </c:dLbls>
        <c:gapWidth val="246"/>
        <c:overlap val="-28"/>
        <c:axId val="848188797"/>
        <c:axId val="649965446"/>
      </c:barChart>
      <c:catAx>
        <c:axId val="848188797"/>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649965446"/>
        <c:crosses val="autoZero"/>
        <c:auto val="1"/>
        <c:lblAlgn val="ctr"/>
        <c:lblOffset val="100"/>
        <c:noMultiLvlLbl val="0"/>
      </c:catAx>
      <c:valAx>
        <c:axId val="649965446"/>
        <c:scaling>
          <c:orientation val="minMax"/>
          <c:max val="20"/>
        </c:scaling>
        <c:delete val="0"/>
        <c:axPos val="l"/>
        <c:title>
          <c:tx>
            <c:rich>
              <a:bodyPr rot="-5400000" spcFirstLastPara="0" vertOverflow="ellipsis" vert="horz" wrap="square" anchor="ctr" anchorCtr="1"/>
              <a:lstStyle/>
              <a:p>
                <a:pPr defTabSz="914400">
                  <a:defRPr lang="zh-CN" sz="1200" b="0" i="0" u="none" strike="noStrike" kern="1200" baseline="0">
                    <a:solidFill>
                      <a:schemeClr val="tx1">
                        <a:lumMod val="65000"/>
                        <a:lumOff val="35000"/>
                      </a:schemeClr>
                    </a:solidFill>
                    <a:latin typeface="+mn-lt"/>
                    <a:ea typeface="+mn-ea"/>
                    <a:cs typeface="+mn-cs"/>
                  </a:defRPr>
                </a:pPr>
                <a:r>
                  <a:rPr lang="zh-CN" altLang="en-US" sz="1200"/>
                  <a:t>发生率（</a:t>
                </a:r>
                <a:r>
                  <a:rPr lang="en-US" altLang="zh-CN" sz="1200"/>
                  <a:t>%</a:t>
                </a:r>
                <a:r>
                  <a:rPr lang="zh-CN" altLang="en-US" sz="1200"/>
                  <a:t>）</a:t>
                </a:r>
              </a:p>
            </c:rich>
          </c:tx>
          <c:overlay val="0"/>
          <c:spPr>
            <a:noFill/>
            <a:ln>
              <a:noFill/>
            </a:ln>
            <a:effectLst/>
          </c:spPr>
          <c:txPr>
            <a:bodyPr rot="-5400000" spcFirstLastPara="0" vertOverflow="ellipsis" vert="horz" wrap="square" anchor="ctr" anchorCtr="1"/>
            <a:lstStyle/>
            <a:p>
              <a:pPr defTabSz="914400">
                <a:defRPr lang="zh-CN" sz="1200" b="0" i="0" u="none" strike="noStrike" kern="1200" baseline="0">
                  <a:solidFill>
                    <a:schemeClr val="tx1">
                      <a:lumMod val="65000"/>
                      <a:lumOff val="35000"/>
                    </a:schemeClr>
                  </a:solidFill>
                  <a:latin typeface="+mn-lt"/>
                  <a:ea typeface="+mn-ea"/>
                  <a:cs typeface="+mn-cs"/>
                </a:defRPr>
              </a:pPr>
              <a:endParaRPr lang="en-US" altLang="zh-CN"/>
            </a:p>
          </c:txPr>
        </c:title>
        <c:numFmt formatCode="0_);[Red]\(0\)" sourceLinked="0"/>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848188797"/>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uri="{0b15fc19-7d7d-44ad-8c2d-2c3a37ce22c3}">
        <chartProps xmlns="https://web.wps.cn/et/2018/main" chartId="{cf5f012a-dda9-43ea-b399-5a65cc9eb10f}"/>
      </c:ext>
    </c:extLst>
  </c:chart>
  <c:spPr>
    <a:solidFill>
      <a:schemeClr val="bg1"/>
    </a:solidFill>
    <a:ln w="9525" cap="flat" cmpd="sng" algn="ctr">
      <a:solidFill>
        <a:schemeClr val="tx1">
          <a:lumMod val="15000"/>
          <a:lumOff val="85000"/>
        </a:schemeClr>
      </a:solidFill>
      <a:round/>
    </a:ln>
    <a:effectLst/>
  </c:spPr>
  <c:txPr>
    <a:bodyPr/>
    <a:lstStyle/>
    <a:p>
      <a:pPr>
        <a:defRPr lang="zh-CN" sz="1200"/>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倍维巴肽（N=721）</c:v>
                </c:pt>
              </c:strCache>
            </c:strRef>
          </c:tx>
          <c:spPr>
            <a:solidFill>
              <a:srgbClr val="FF000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复合终点</c:v>
                </c:pt>
                <c:pt idx="1">
                  <c:v>严重出血</c:v>
                </c:pt>
              </c:strCache>
            </c:strRef>
          </c:cat>
          <c:val>
            <c:numRef>
              <c:f>Sheet1!$B$2:$B$3</c:f>
              <c:numCache>
                <c:formatCode>General</c:formatCode>
                <c:ptCount val="2"/>
                <c:pt idx="0">
                  <c:v>3.47</c:v>
                </c:pt>
                <c:pt idx="1">
                  <c:v>0.28000000000000003</c:v>
                </c:pt>
              </c:numCache>
            </c:numRef>
          </c:val>
          <c:extLst>
            <c:ext xmlns:c16="http://schemas.microsoft.com/office/drawing/2014/chart" uri="{C3380CC4-5D6E-409C-BE32-E72D297353CC}">
              <c16:uniqueId val="{00000000-CA39-48D3-AC99-AF2AA1268A54}"/>
            </c:ext>
          </c:extLst>
        </c:ser>
        <c:ser>
          <c:idx val="1"/>
          <c:order val="1"/>
          <c:tx>
            <c:strRef>
              <c:f>Sheet1!$C$1</c:f>
              <c:strCache>
                <c:ptCount val="1"/>
                <c:pt idx="0">
                  <c:v>对照组（N=721）</c:v>
                </c:pt>
              </c:strCache>
            </c:strRef>
          </c:tx>
          <c:spPr>
            <a:solidFill>
              <a:srgbClr val="1B508C"/>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复合终点</c:v>
                </c:pt>
                <c:pt idx="1">
                  <c:v>严重出血</c:v>
                </c:pt>
              </c:strCache>
            </c:strRef>
          </c:cat>
          <c:val>
            <c:numRef>
              <c:f>Sheet1!$C$2:$C$3</c:f>
              <c:numCache>
                <c:formatCode>General</c:formatCode>
                <c:ptCount val="2"/>
                <c:pt idx="0">
                  <c:v>5.83</c:v>
                </c:pt>
                <c:pt idx="1">
                  <c:v>0</c:v>
                </c:pt>
              </c:numCache>
            </c:numRef>
          </c:val>
          <c:extLst>
            <c:ext xmlns:c16="http://schemas.microsoft.com/office/drawing/2014/chart" uri="{C3380CC4-5D6E-409C-BE32-E72D297353CC}">
              <c16:uniqueId val="{00000001-CA39-48D3-AC99-AF2AA1268A54}"/>
            </c:ext>
          </c:extLst>
        </c:ser>
        <c:dLbls>
          <c:showLegendKey val="0"/>
          <c:showVal val="1"/>
          <c:showCatName val="0"/>
          <c:showSerName val="0"/>
          <c:showPercent val="0"/>
          <c:showBubbleSize val="0"/>
        </c:dLbls>
        <c:gapWidth val="246"/>
        <c:overlap val="-28"/>
        <c:axId val="115422916"/>
        <c:axId val="368229698"/>
      </c:barChart>
      <c:catAx>
        <c:axId val="1154229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368229698"/>
        <c:crosses val="autoZero"/>
        <c:auto val="1"/>
        <c:lblAlgn val="ctr"/>
        <c:lblOffset val="100"/>
        <c:noMultiLvlLbl val="0"/>
      </c:catAx>
      <c:valAx>
        <c:axId val="368229698"/>
        <c:scaling>
          <c:orientation val="minMax"/>
        </c:scaling>
        <c:delete val="0"/>
        <c:axPos val="l"/>
        <c:title>
          <c:tx>
            <c:rich>
              <a:bodyPr rot="-5400000" spcFirstLastPara="0" vertOverflow="ellipsis" vert="horz" wrap="square" anchor="ctr" anchorCtr="1"/>
              <a:lstStyle/>
              <a:p>
                <a:pPr defTabSz="914400">
                  <a:defRPr lang="zh-CN" sz="1200" b="0" i="0" u="none" strike="noStrike" kern="1200" baseline="0">
                    <a:solidFill>
                      <a:schemeClr val="tx1">
                        <a:lumMod val="65000"/>
                        <a:lumOff val="35000"/>
                      </a:schemeClr>
                    </a:solidFill>
                    <a:latin typeface="+mn-lt"/>
                    <a:ea typeface="+mn-ea"/>
                    <a:cs typeface="+mn-cs"/>
                  </a:defRPr>
                </a:pPr>
                <a:r>
                  <a:rPr lang="zh-CN" altLang="en-US" sz="1200"/>
                  <a:t>发生率（</a:t>
                </a:r>
                <a:r>
                  <a:rPr lang="en-US" altLang="zh-CN" sz="1200"/>
                  <a:t>%</a:t>
                </a:r>
                <a:r>
                  <a:rPr lang="zh-CN" altLang="en-US" sz="1200"/>
                  <a:t>）</a:t>
                </a:r>
              </a:p>
            </c:rich>
          </c:tx>
          <c:overlay val="0"/>
          <c:spPr>
            <a:noFill/>
            <a:ln>
              <a:noFill/>
            </a:ln>
            <a:effectLst/>
          </c:spPr>
          <c:txPr>
            <a:bodyPr rot="-5400000" spcFirstLastPara="0" vertOverflow="ellipsis" vert="horz" wrap="square" anchor="ctr" anchorCtr="1"/>
            <a:lstStyle/>
            <a:p>
              <a:pPr defTabSz="914400">
                <a:defRPr lang="zh-CN" sz="1200" b="0" i="0" u="none" strike="noStrike" kern="1200" baseline="0">
                  <a:solidFill>
                    <a:schemeClr val="tx1">
                      <a:lumMod val="65000"/>
                      <a:lumOff val="35000"/>
                    </a:schemeClr>
                  </a:solidFill>
                  <a:latin typeface="+mn-lt"/>
                  <a:ea typeface="+mn-ea"/>
                  <a:cs typeface="+mn-cs"/>
                </a:defRPr>
              </a:pPr>
              <a:endParaRPr lang="zh-CN" altLang="en-US"/>
            </a:p>
          </c:txPr>
        </c:title>
        <c:numFmt formatCode="#,##0_);[Red]\(#,##0\)" sourceLinked="0"/>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115422916"/>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legendEntry>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uri="{0b15fc19-7d7d-44ad-8c2d-2c3a37ce22c3}">
        <chartProps xmlns="https://web.wps.cn/et/2018/main" chartId="{c0f8aef9-094c-4353-8b2a-60ee181b2b6f}"/>
      </c:ext>
    </c:extLst>
  </c:chart>
  <c:spPr>
    <a:noFill/>
    <a:ln w="6350">
      <a:solidFill>
        <a:schemeClr val="bg1">
          <a:lumMod val="75000"/>
        </a:schemeClr>
      </a:solidFill>
    </a:ln>
    <a:effectLst/>
  </c:spPr>
  <c:txPr>
    <a:bodyPr/>
    <a:lstStyle/>
    <a:p>
      <a:pPr>
        <a:defRPr lang="zh-CN" sz="120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dirty="0">
              <a:solidFill>
                <a:srgbClr val="FF0000"/>
              </a:solidFill>
            </a:endParaRPr>
          </a:p>
        </p:txBody>
      </p:sp>
      <p:sp>
        <p:nvSpPr>
          <p:cNvPr id="4" name="灯片编号占位符 3"/>
          <p:cNvSpPr>
            <a:spLocks noGrp="1"/>
          </p:cNvSpPr>
          <p:nvPr>
            <p:ph type="sldNum" sz="quarter" idx="5"/>
          </p:nvPr>
        </p:nvSpPr>
        <p:spPr/>
        <p:txBody>
          <a:bodyPr/>
          <a:lstStyle/>
          <a:p>
            <a:fld id="{E9E6FDB6-6D2B-46C1-9FA1-D82906A37C3A}"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a:t>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1848" y="384053"/>
            <a:ext cx="1301922" cy="4734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47130" y="334633"/>
            <a:ext cx="10858500" cy="505713"/>
          </a:xfrm>
        </p:spPr>
        <p:txBody>
          <a:bodyPr/>
          <a:lstStyle>
            <a:lvl1pPr>
              <a:defRPr sz="3600">
                <a:solidFill>
                  <a:srgbClr val="186ACE"/>
                </a:solidFill>
              </a:defRPr>
            </a:lvl1pPr>
          </a:lstStyle>
          <a:p>
            <a:r>
              <a:rPr lang="en-US" altLang="zh-CN" dirty="0"/>
              <a:t>Click to edit Master title style</a:t>
            </a:r>
            <a:endParaRPr lang="zh-CN" altLang="en-US" dirty="0"/>
          </a:p>
        </p:txBody>
      </p:sp>
      <p:pic>
        <p:nvPicPr>
          <p:cNvPr id="52" name="图片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1848" y="384053"/>
            <a:ext cx="1301922" cy="473426"/>
          </a:xfrm>
          <a:prstGeom prst="rect">
            <a:avLst/>
          </a:prstGeom>
        </p:spPr>
      </p:pic>
      <p:sp>
        <p:nvSpPr>
          <p:cNvPr id="3" name="矩形 2"/>
          <p:cNvSpPr/>
          <p:nvPr/>
        </p:nvSpPr>
        <p:spPr>
          <a:xfrm>
            <a:off x="-57929" y="6516805"/>
            <a:ext cx="12295163" cy="369332"/>
          </a:xfrm>
          <a:prstGeom prst="rect">
            <a:avLst/>
          </a:prstGeom>
          <a:solidFill>
            <a:srgbClr val="186A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44"/>
          <p:cNvSpPr/>
          <p:nvPr/>
        </p:nvSpPr>
        <p:spPr>
          <a:xfrm>
            <a:off x="194254" y="6559124"/>
            <a:ext cx="1914242" cy="253916"/>
          </a:xfrm>
          <a:prstGeom prst="rect">
            <a:avLst/>
          </a:prstGeom>
          <a:noFill/>
        </p:spPr>
        <p:txBody>
          <a:bodyPr wrap="none" lIns="68580" tIns="34290" rIns="68580" bIns="34290">
            <a:spAutoFit/>
          </a:bodyPr>
          <a:lstStyle/>
          <a:p>
            <a:pPr algn="ctr"/>
            <a:r>
              <a:rPr lang="en-US" altLang="zh-CN" sz="1200" dirty="0">
                <a:ln w="0"/>
                <a:solidFill>
                  <a:schemeClr val="bg1"/>
                </a:solidFill>
              </a:rPr>
              <a:t>INNOVATIONS FOR LIFE</a:t>
            </a:r>
            <a:endParaRPr lang="zh-CN" altLang="en-US" sz="1200" dirty="0">
              <a:ln w="0"/>
              <a:solidFill>
                <a:schemeClr val="bg1"/>
              </a:solidFill>
            </a:endParaRPr>
          </a:p>
        </p:txBody>
      </p:sp>
      <p:sp>
        <p:nvSpPr>
          <p:cNvPr id="4" name="五边形 3"/>
          <p:cNvSpPr/>
          <p:nvPr/>
        </p:nvSpPr>
        <p:spPr>
          <a:xfrm>
            <a:off x="-57929" y="334633"/>
            <a:ext cx="441057" cy="498002"/>
          </a:xfrm>
          <a:prstGeom prst="homePlate">
            <a:avLst>
              <a:gd name="adj" fmla="val 38754"/>
            </a:avLst>
          </a:prstGeom>
          <a:solidFill>
            <a:srgbClr val="186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1848" y="384053"/>
            <a:ext cx="1301922" cy="473426"/>
          </a:xfrm>
          <a:prstGeom prst="rect">
            <a:avLst/>
          </a:prstGeom>
        </p:spPr>
      </p:pic>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alphaModFix amt="13000"/>
          </a:blip>
          <a:srcRect t="2646" r="10980" b="10027"/>
          <a:stretch>
            <a:fillRect/>
          </a:stretch>
        </p:blipFill>
        <p:spPr>
          <a:xfrm>
            <a:off x="0" y="-37127"/>
            <a:ext cx="12242840" cy="6919940"/>
          </a:xfrm>
          <a:prstGeom prst="rect">
            <a:avLst/>
          </a:prstGeom>
        </p:spPr>
      </p:pic>
      <p:sp>
        <p:nvSpPr>
          <p:cNvPr id="7" name="iṡlîḑê"/>
          <p:cNvSpPr/>
          <p:nvPr/>
        </p:nvSpPr>
        <p:spPr>
          <a:xfrm>
            <a:off x="0" y="-8209"/>
            <a:ext cx="12192000" cy="5626966"/>
          </a:xfrm>
          <a:prstGeom prst="rect">
            <a:avLst/>
          </a:prstGeom>
          <a:gradFill>
            <a:gsLst>
              <a:gs pos="0">
                <a:schemeClr val="bg1">
                  <a:alpha val="27000"/>
                </a:schemeClr>
              </a:gs>
              <a:gs pos="8000">
                <a:schemeClr val="bg1">
                  <a:alpha val="7113"/>
                </a:schemeClr>
              </a:gs>
              <a:gs pos="67000">
                <a:schemeClr val="bg1">
                  <a:alpha val="81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0" y="3009739"/>
            <a:ext cx="8742277" cy="1799173"/>
            <a:chOff x="0" y="3009739"/>
            <a:chExt cx="8742277" cy="1799173"/>
          </a:xfrm>
        </p:grpSpPr>
        <p:sp>
          <p:nvSpPr>
            <p:cNvPr id="9" name="ïṥḷïdé"/>
            <p:cNvSpPr/>
            <p:nvPr userDrawn="1"/>
          </p:nvSpPr>
          <p:spPr>
            <a:xfrm>
              <a:off x="0" y="3009739"/>
              <a:ext cx="8742277" cy="1434229"/>
            </a:xfrm>
            <a:custGeom>
              <a:avLst/>
              <a:gdLst>
                <a:gd name="connsiteX0" fmla="*/ 0 w 8742277"/>
                <a:gd name="connsiteY0" fmla="*/ 0 h 1336927"/>
                <a:gd name="connsiteX1" fmla="*/ 4792779 w 8742277"/>
                <a:gd name="connsiteY1" fmla="*/ 816832 h 1336927"/>
                <a:gd name="connsiteX2" fmla="*/ 8742277 w 8742277"/>
                <a:gd name="connsiteY2" fmla="*/ 1193236 h 1336927"/>
                <a:gd name="connsiteX3" fmla="*/ 0 w 8742277"/>
                <a:gd name="connsiteY3" fmla="*/ 1336927 h 1336927"/>
                <a:gd name="connsiteX4" fmla="*/ 0 w 8742277"/>
                <a:gd name="connsiteY4" fmla="*/ 0 h 133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277" h="1336927">
                  <a:moveTo>
                    <a:pt x="0" y="0"/>
                  </a:moveTo>
                  <a:cubicBezTo>
                    <a:pt x="0" y="0"/>
                    <a:pt x="1941366" y="712813"/>
                    <a:pt x="4792779" y="816832"/>
                  </a:cubicBezTo>
                  <a:cubicBezTo>
                    <a:pt x="7531302" y="916658"/>
                    <a:pt x="8183477" y="593796"/>
                    <a:pt x="8742277" y="1193236"/>
                  </a:cubicBezTo>
                  <a:lnTo>
                    <a:pt x="0" y="1336927"/>
                  </a:lnTo>
                  <a:lnTo>
                    <a:pt x="0" y="0"/>
                  </a:lnTo>
                  <a:close/>
                </a:path>
              </a:pathLst>
            </a:custGeom>
            <a:solidFill>
              <a:schemeClr val="accent1">
                <a:lumMod val="20000"/>
                <a:lumOff val="80000"/>
              </a:schemeClr>
            </a:solidFill>
            <a:ln w="16127" cap="flat">
              <a:noFill/>
              <a:prstDash val="solid"/>
              <a:miter/>
            </a:ln>
          </p:spPr>
          <p:txBody>
            <a:bodyPr rtlCol="0" anchor="ctr"/>
            <a:lstStyle/>
            <a:p>
              <a:endParaRPr lang="zh-CN" altLang="en-US"/>
            </a:p>
          </p:txBody>
        </p:sp>
        <p:sp>
          <p:nvSpPr>
            <p:cNvPr id="10" name="ïṥḷiďè"/>
            <p:cNvSpPr/>
            <p:nvPr userDrawn="1"/>
          </p:nvSpPr>
          <p:spPr>
            <a:xfrm>
              <a:off x="1031646" y="3791923"/>
              <a:ext cx="5285780" cy="1016989"/>
            </a:xfrm>
            <a:custGeom>
              <a:avLst/>
              <a:gdLst>
                <a:gd name="connsiteX0" fmla="*/ 0 w 5285780"/>
                <a:gd name="connsiteY0" fmla="*/ 175760 h 852931"/>
                <a:gd name="connsiteX1" fmla="*/ 5285780 w 5285780"/>
                <a:gd name="connsiteY1" fmla="*/ 423470 h 852931"/>
                <a:gd name="connsiteX2" fmla="*/ 2576770 w 5285780"/>
                <a:gd name="connsiteY2" fmla="*/ 852932 h 852931"/>
                <a:gd name="connsiteX3" fmla="*/ 0 w 5285780"/>
                <a:gd name="connsiteY3" fmla="*/ 175760 h 852931"/>
              </a:gdLst>
              <a:ahLst/>
              <a:cxnLst>
                <a:cxn ang="0">
                  <a:pos x="connsiteX0" y="connsiteY0"/>
                </a:cxn>
                <a:cxn ang="0">
                  <a:pos x="connsiteX1" y="connsiteY1"/>
                </a:cxn>
                <a:cxn ang="0">
                  <a:pos x="connsiteX2" y="connsiteY2"/>
                </a:cxn>
                <a:cxn ang="0">
                  <a:pos x="connsiteX3" y="connsiteY3"/>
                </a:cxn>
              </a:cxnLst>
              <a:rect l="l" t="t" r="r" b="b"/>
              <a:pathLst>
                <a:path w="5285780" h="852931">
                  <a:moveTo>
                    <a:pt x="0" y="175760"/>
                  </a:moveTo>
                  <a:cubicBezTo>
                    <a:pt x="0" y="175760"/>
                    <a:pt x="2626441" y="-352883"/>
                    <a:pt x="5285780" y="423470"/>
                  </a:cubicBezTo>
                  <a:cubicBezTo>
                    <a:pt x="5285780" y="423470"/>
                    <a:pt x="4113026" y="852932"/>
                    <a:pt x="2576770" y="852932"/>
                  </a:cubicBezTo>
                  <a:cubicBezTo>
                    <a:pt x="1040513" y="852932"/>
                    <a:pt x="0" y="175760"/>
                    <a:pt x="0" y="175760"/>
                  </a:cubicBezTo>
                  <a:close/>
                </a:path>
              </a:pathLst>
            </a:custGeom>
            <a:solidFill>
              <a:schemeClr val="accent1">
                <a:lumMod val="40000"/>
                <a:lumOff val="60000"/>
              </a:schemeClr>
            </a:solidFill>
            <a:ln w="16127" cap="flat">
              <a:noFill/>
              <a:prstDash val="solid"/>
              <a:miter/>
            </a:ln>
          </p:spPr>
          <p:txBody>
            <a:bodyPr rtlCol="0" anchor="ctr"/>
            <a:lstStyle/>
            <a:p>
              <a:endParaRPr lang="zh-CN" altLang="en-US"/>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78" y="3478287"/>
            <a:ext cx="12415435" cy="3441652"/>
          </a:xfrm>
          <a:prstGeom prst="rect">
            <a:avLst/>
          </a:prstGeom>
        </p:spPr>
      </p:pic>
      <p:sp>
        <p:nvSpPr>
          <p:cNvPr id="12" name="iSļiḑé"/>
          <p:cNvSpPr/>
          <p:nvPr/>
        </p:nvSpPr>
        <p:spPr>
          <a:xfrm>
            <a:off x="-35170" y="3484612"/>
            <a:ext cx="12285427" cy="3490771"/>
          </a:xfrm>
          <a:custGeom>
            <a:avLst/>
            <a:gdLst>
              <a:gd name="connsiteX0" fmla="*/ 11631440 w 12192000"/>
              <a:gd name="connsiteY0" fmla="*/ 2146 h 3429000"/>
              <a:gd name="connsiteX1" fmla="*/ 12187808 w 12192000"/>
              <a:gd name="connsiteY1" fmla="*/ 27361 h 3429000"/>
              <a:gd name="connsiteX2" fmla="*/ 12187808 w 12192000"/>
              <a:gd name="connsiteY2" fmla="*/ 233932 h 3429000"/>
              <a:gd name="connsiteX3" fmla="*/ 12187808 w 12192000"/>
              <a:gd name="connsiteY3" fmla="*/ 1306106 h 3429000"/>
              <a:gd name="connsiteX4" fmla="*/ 12192000 w 12192000"/>
              <a:gd name="connsiteY4" fmla="*/ 1306106 h 3429000"/>
              <a:gd name="connsiteX5" fmla="*/ 12192000 w 12192000"/>
              <a:gd name="connsiteY5" fmla="*/ 1512677 h 3429000"/>
              <a:gd name="connsiteX6" fmla="*/ 12192000 w 12192000"/>
              <a:gd name="connsiteY6" fmla="*/ 3222429 h 3429000"/>
              <a:gd name="connsiteX7" fmla="*/ 12192000 w 12192000"/>
              <a:gd name="connsiteY7" fmla="*/ 3429000 h 3429000"/>
              <a:gd name="connsiteX8" fmla="*/ 0 w 12192000"/>
              <a:gd name="connsiteY8" fmla="*/ 3429000 h 3429000"/>
              <a:gd name="connsiteX9" fmla="*/ 0 w 12192000"/>
              <a:gd name="connsiteY9" fmla="*/ 3222429 h 3429000"/>
              <a:gd name="connsiteX10" fmla="*/ 0 w 12192000"/>
              <a:gd name="connsiteY10" fmla="*/ 1512677 h 3429000"/>
              <a:gd name="connsiteX11" fmla="*/ 0 w 12192000"/>
              <a:gd name="connsiteY11" fmla="*/ 1306106 h 3429000"/>
              <a:gd name="connsiteX12" fmla="*/ 1 w 12192000"/>
              <a:gd name="connsiteY12" fmla="*/ 1306106 h 3429000"/>
              <a:gd name="connsiteX13" fmla="*/ 1 w 12192000"/>
              <a:gd name="connsiteY13" fmla="*/ 470354 h 3429000"/>
              <a:gd name="connsiteX14" fmla="*/ 1 w 12192000"/>
              <a:gd name="connsiteY14" fmla="*/ 263783 h 3429000"/>
              <a:gd name="connsiteX15" fmla="*/ 4397507 w 12192000"/>
              <a:gd name="connsiteY15" fmla="*/ 867093 h 3429000"/>
              <a:gd name="connsiteX16" fmla="*/ 11631440 w 12192000"/>
              <a:gd name="connsiteY16" fmla="*/ 2146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3429000">
                <a:moveTo>
                  <a:pt x="11631440" y="2146"/>
                </a:moveTo>
                <a:cubicBezTo>
                  <a:pt x="11864568" y="-4124"/>
                  <a:pt x="12053994" y="3070"/>
                  <a:pt x="12187808" y="27361"/>
                </a:cubicBezTo>
                <a:lnTo>
                  <a:pt x="12187808" y="233932"/>
                </a:lnTo>
                <a:lnTo>
                  <a:pt x="12187808" y="1306106"/>
                </a:lnTo>
                <a:lnTo>
                  <a:pt x="12192000" y="1306106"/>
                </a:lnTo>
                <a:lnTo>
                  <a:pt x="12192000" y="1512677"/>
                </a:lnTo>
                <a:lnTo>
                  <a:pt x="12192000" y="3222429"/>
                </a:lnTo>
                <a:lnTo>
                  <a:pt x="12192000" y="3429000"/>
                </a:lnTo>
                <a:lnTo>
                  <a:pt x="0" y="3429000"/>
                </a:lnTo>
                <a:lnTo>
                  <a:pt x="0" y="3222429"/>
                </a:lnTo>
                <a:lnTo>
                  <a:pt x="0" y="1512677"/>
                </a:lnTo>
                <a:lnTo>
                  <a:pt x="0" y="1306106"/>
                </a:lnTo>
                <a:lnTo>
                  <a:pt x="1" y="1306106"/>
                </a:lnTo>
                <a:lnTo>
                  <a:pt x="1" y="470354"/>
                </a:lnTo>
                <a:lnTo>
                  <a:pt x="1" y="263783"/>
                </a:lnTo>
                <a:cubicBezTo>
                  <a:pt x="1" y="263783"/>
                  <a:pt x="2404373" y="994980"/>
                  <a:pt x="4397507" y="867093"/>
                </a:cubicBezTo>
                <a:cubicBezTo>
                  <a:pt x="6226307" y="749689"/>
                  <a:pt x="9999548" y="46039"/>
                  <a:pt x="11631440" y="2146"/>
                </a:cubicBezTo>
                <a:close/>
              </a:path>
            </a:pathLst>
          </a:custGeom>
          <a:gradFill>
            <a:gsLst>
              <a:gs pos="29000">
                <a:schemeClr val="accent1">
                  <a:alpha val="90000"/>
                </a:schemeClr>
              </a:gs>
              <a:gs pos="100000">
                <a:schemeClr val="accent1">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6643802" y="2700667"/>
            <a:ext cx="4938599" cy="4051684"/>
            <a:chOff x="5930778" y="1946565"/>
            <a:chExt cx="5687261" cy="4665895"/>
          </a:xfrm>
        </p:grpSpPr>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86274" y="3504857"/>
              <a:ext cx="2604221" cy="2976254"/>
            </a:xfrm>
            <a:prstGeom prst="rect">
              <a:avLst/>
            </a:prstGeom>
          </p:spPr>
        </p:pic>
        <p:sp>
          <p:nvSpPr>
            <p:cNvPr id="20" name="Freeform 11"/>
            <p:cNvSpPr/>
            <p:nvPr userDrawn="1"/>
          </p:nvSpPr>
          <p:spPr bwMode="auto">
            <a:xfrm>
              <a:off x="8089096" y="3369869"/>
              <a:ext cx="2807580" cy="3242591"/>
            </a:xfrm>
            <a:custGeom>
              <a:avLst/>
              <a:gdLst>
                <a:gd name="T0" fmla="*/ 2377 w 2388"/>
                <a:gd name="T1" fmla="*/ 2062 h 2758"/>
                <a:gd name="T2" fmla="*/ 2365 w 2388"/>
                <a:gd name="T3" fmla="*/ 2062 h 2758"/>
                <a:gd name="T4" fmla="*/ 2365 w 2388"/>
                <a:gd name="T5" fmla="*/ 702 h 2758"/>
                <a:gd name="T6" fmla="*/ 1194 w 2388"/>
                <a:gd name="T7" fmla="*/ 26 h 2758"/>
                <a:gd name="T8" fmla="*/ 23 w 2388"/>
                <a:gd name="T9" fmla="*/ 702 h 2758"/>
                <a:gd name="T10" fmla="*/ 23 w 2388"/>
                <a:gd name="T11" fmla="*/ 2056 h 2758"/>
                <a:gd name="T12" fmla="*/ 1194 w 2388"/>
                <a:gd name="T13" fmla="*/ 2732 h 2758"/>
                <a:gd name="T14" fmla="*/ 2371 w 2388"/>
                <a:gd name="T15" fmla="*/ 2052 h 2758"/>
                <a:gd name="T16" fmla="*/ 2377 w 2388"/>
                <a:gd name="T17" fmla="*/ 2062 h 2758"/>
                <a:gd name="T18" fmla="*/ 2365 w 2388"/>
                <a:gd name="T19" fmla="*/ 2062 h 2758"/>
                <a:gd name="T20" fmla="*/ 2377 w 2388"/>
                <a:gd name="T21" fmla="*/ 2062 h 2758"/>
                <a:gd name="T22" fmla="*/ 2382 w 2388"/>
                <a:gd name="T23" fmla="*/ 2071 h 2758"/>
                <a:gd name="T24" fmla="*/ 1194 w 2388"/>
                <a:gd name="T25" fmla="*/ 2758 h 2758"/>
                <a:gd name="T26" fmla="*/ 0 w 2388"/>
                <a:gd name="T27" fmla="*/ 2069 h 2758"/>
                <a:gd name="T28" fmla="*/ 0 w 2388"/>
                <a:gd name="T29" fmla="*/ 689 h 2758"/>
                <a:gd name="T30" fmla="*/ 1194 w 2388"/>
                <a:gd name="T31" fmla="*/ 0 h 2758"/>
                <a:gd name="T32" fmla="*/ 2388 w 2388"/>
                <a:gd name="T33" fmla="*/ 689 h 2758"/>
                <a:gd name="T34" fmla="*/ 2388 w 2388"/>
                <a:gd name="T35" fmla="*/ 2069 h 2758"/>
                <a:gd name="T36" fmla="*/ 2382 w 2388"/>
                <a:gd name="T37" fmla="*/ 2071 h 2758"/>
                <a:gd name="T38" fmla="*/ 2377 w 2388"/>
                <a:gd name="T39" fmla="*/ 2062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8" h="2758">
                  <a:moveTo>
                    <a:pt x="2377" y="2062"/>
                  </a:moveTo>
                  <a:lnTo>
                    <a:pt x="2365" y="2062"/>
                  </a:lnTo>
                  <a:lnTo>
                    <a:pt x="2365" y="702"/>
                  </a:lnTo>
                  <a:lnTo>
                    <a:pt x="1194" y="26"/>
                  </a:lnTo>
                  <a:lnTo>
                    <a:pt x="23" y="702"/>
                  </a:lnTo>
                  <a:lnTo>
                    <a:pt x="23" y="2056"/>
                  </a:lnTo>
                  <a:lnTo>
                    <a:pt x="1194" y="2732"/>
                  </a:lnTo>
                  <a:lnTo>
                    <a:pt x="2371" y="2052"/>
                  </a:lnTo>
                  <a:lnTo>
                    <a:pt x="2377" y="2062"/>
                  </a:lnTo>
                  <a:lnTo>
                    <a:pt x="2365" y="2062"/>
                  </a:lnTo>
                  <a:lnTo>
                    <a:pt x="2377" y="2062"/>
                  </a:lnTo>
                  <a:lnTo>
                    <a:pt x="2382" y="2071"/>
                  </a:lnTo>
                  <a:lnTo>
                    <a:pt x="1194" y="2758"/>
                  </a:lnTo>
                  <a:lnTo>
                    <a:pt x="0" y="2069"/>
                  </a:lnTo>
                  <a:lnTo>
                    <a:pt x="0" y="689"/>
                  </a:lnTo>
                  <a:lnTo>
                    <a:pt x="1194" y="0"/>
                  </a:lnTo>
                  <a:lnTo>
                    <a:pt x="2388" y="689"/>
                  </a:lnTo>
                  <a:lnTo>
                    <a:pt x="2388" y="2069"/>
                  </a:lnTo>
                  <a:lnTo>
                    <a:pt x="2382" y="2071"/>
                  </a:lnTo>
                  <a:lnTo>
                    <a:pt x="2377" y="2062"/>
                  </a:lnTo>
                  <a:close/>
                </a:path>
              </a:pathLst>
            </a:custGeom>
            <a:gradFill>
              <a:gsLst>
                <a:gs pos="100000">
                  <a:srgbClr val="106EB3">
                    <a:lumMod val="75000"/>
                  </a:srgbClr>
                </a:gs>
                <a:gs pos="29000">
                  <a:srgbClr val="106EB3"/>
                </a:gs>
              </a:gsLst>
              <a:path path="circle">
                <a:fillToRect l="50000" t="50000" r="50000" b="50000"/>
              </a:path>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sp>
          <p:nvSpPr>
            <p:cNvPr id="21" name="Freeform 12_1"/>
            <p:cNvSpPr/>
            <p:nvPr userDrawn="1"/>
          </p:nvSpPr>
          <p:spPr bwMode="auto">
            <a:xfrm>
              <a:off x="10430419" y="5212705"/>
              <a:ext cx="896032" cy="1033883"/>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22" name="Freeform 12"/>
            <p:cNvSpPr/>
            <p:nvPr userDrawn="1"/>
          </p:nvSpPr>
          <p:spPr bwMode="auto">
            <a:xfrm>
              <a:off x="10467366" y="5257897"/>
              <a:ext cx="818237" cy="944120"/>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75000"/>
              </a:scheme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dirty="0">
                <a:ln>
                  <a:noFill/>
                </a:ln>
                <a:solidFill>
                  <a:srgbClr val="FFFFFF"/>
                </a:solidFill>
                <a:effectLst/>
                <a:uLnTx/>
                <a:uFillTx/>
                <a:latin typeface="Arial" panose="020B0604020202020204"/>
                <a:ea typeface="微软雅黑" panose="020B0503020204020204" pitchFamily="34" charset="-122"/>
              </a:endParaRPr>
            </a:p>
          </p:txBody>
        </p:sp>
        <p:sp>
          <p:nvSpPr>
            <p:cNvPr id="23" name="Freeform 12"/>
            <p:cNvSpPr/>
            <p:nvPr userDrawn="1"/>
          </p:nvSpPr>
          <p:spPr bwMode="auto">
            <a:xfrm>
              <a:off x="7722746" y="3073814"/>
              <a:ext cx="389001" cy="448846"/>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20000"/>
                <a:lumOff val="80000"/>
              </a:scheme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sp>
          <p:nvSpPr>
            <p:cNvPr id="24" name="Freeform 12"/>
            <p:cNvSpPr/>
            <p:nvPr userDrawn="1"/>
          </p:nvSpPr>
          <p:spPr bwMode="auto">
            <a:xfrm>
              <a:off x="10584386" y="3072079"/>
              <a:ext cx="793267" cy="915305"/>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20000"/>
                <a:lumOff val="80000"/>
              </a:scheme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dirty="0">
                <a:ln>
                  <a:noFill/>
                </a:ln>
                <a:solidFill>
                  <a:srgbClr val="FFFFFF"/>
                </a:solidFill>
                <a:effectLst/>
                <a:uLnTx/>
                <a:uFillTx/>
                <a:latin typeface="Arial" panose="020B0604020202020204"/>
                <a:ea typeface="微软雅黑" panose="020B0503020204020204" pitchFamily="34" charset="-122"/>
              </a:endParaRPr>
            </a:p>
          </p:txBody>
        </p:sp>
        <p:sp>
          <p:nvSpPr>
            <p:cNvPr id="25" name="stethoscope_291360"/>
            <p:cNvSpPr>
              <a:spLocks noChangeAspect="1"/>
            </p:cNvSpPr>
            <p:nvPr userDrawn="1"/>
          </p:nvSpPr>
          <p:spPr bwMode="auto">
            <a:xfrm>
              <a:off x="10790495" y="3311583"/>
              <a:ext cx="394707" cy="422154"/>
            </a:xfrm>
            <a:custGeom>
              <a:avLst/>
              <a:gdLst>
                <a:gd name="T0" fmla="*/ 6100 w 6373"/>
                <a:gd name="T1" fmla="*/ 0 h 6827"/>
                <a:gd name="T2" fmla="*/ 272 w 6373"/>
                <a:gd name="T3" fmla="*/ 0 h 6827"/>
                <a:gd name="T4" fmla="*/ 0 w 6373"/>
                <a:gd name="T5" fmla="*/ 272 h 6827"/>
                <a:gd name="T6" fmla="*/ 0 w 6373"/>
                <a:gd name="T7" fmla="*/ 6554 h 6827"/>
                <a:gd name="T8" fmla="*/ 272 w 6373"/>
                <a:gd name="T9" fmla="*/ 6827 h 6827"/>
                <a:gd name="T10" fmla="*/ 5283 w 6373"/>
                <a:gd name="T11" fmla="*/ 6827 h 6827"/>
                <a:gd name="T12" fmla="*/ 5555 w 6373"/>
                <a:gd name="T13" fmla="*/ 6554 h 6827"/>
                <a:gd name="T14" fmla="*/ 5555 w 6373"/>
                <a:gd name="T15" fmla="*/ 1747 h 6827"/>
                <a:gd name="T16" fmla="*/ 6100 w 6373"/>
                <a:gd name="T17" fmla="*/ 1747 h 6827"/>
                <a:gd name="T18" fmla="*/ 6373 w 6373"/>
                <a:gd name="T19" fmla="*/ 1474 h 6827"/>
                <a:gd name="T20" fmla="*/ 6373 w 6373"/>
                <a:gd name="T21" fmla="*/ 272 h 6827"/>
                <a:gd name="T22" fmla="*/ 6100 w 6373"/>
                <a:gd name="T23" fmla="*/ 0 h 6827"/>
                <a:gd name="T24" fmla="*/ 2097 w 6373"/>
                <a:gd name="T25" fmla="*/ 1786 h 6827"/>
                <a:gd name="T26" fmla="*/ 2505 w 6373"/>
                <a:gd name="T27" fmla="*/ 1786 h 6827"/>
                <a:gd name="T28" fmla="*/ 2505 w 6373"/>
                <a:gd name="T29" fmla="*/ 1378 h 6827"/>
                <a:gd name="T30" fmla="*/ 2778 w 6373"/>
                <a:gd name="T31" fmla="*/ 1106 h 6827"/>
                <a:gd name="T32" fmla="*/ 3050 w 6373"/>
                <a:gd name="T33" fmla="*/ 1378 h 6827"/>
                <a:gd name="T34" fmla="*/ 3050 w 6373"/>
                <a:gd name="T35" fmla="*/ 1786 h 6827"/>
                <a:gd name="T36" fmla="*/ 3458 w 6373"/>
                <a:gd name="T37" fmla="*/ 1786 h 6827"/>
                <a:gd name="T38" fmla="*/ 3730 w 6373"/>
                <a:gd name="T39" fmla="*/ 2059 h 6827"/>
                <a:gd name="T40" fmla="*/ 3458 w 6373"/>
                <a:gd name="T41" fmla="*/ 2331 h 6827"/>
                <a:gd name="T42" fmla="*/ 3050 w 6373"/>
                <a:gd name="T43" fmla="*/ 2331 h 6827"/>
                <a:gd name="T44" fmla="*/ 3050 w 6373"/>
                <a:gd name="T45" fmla="*/ 2739 h 6827"/>
                <a:gd name="T46" fmla="*/ 2778 w 6373"/>
                <a:gd name="T47" fmla="*/ 3011 h 6827"/>
                <a:gd name="T48" fmla="*/ 2505 w 6373"/>
                <a:gd name="T49" fmla="*/ 2739 h 6827"/>
                <a:gd name="T50" fmla="*/ 2505 w 6373"/>
                <a:gd name="T51" fmla="*/ 2331 h 6827"/>
                <a:gd name="T52" fmla="*/ 2097 w 6373"/>
                <a:gd name="T53" fmla="*/ 2331 h 6827"/>
                <a:gd name="T54" fmla="*/ 1825 w 6373"/>
                <a:gd name="T55" fmla="*/ 2059 h 6827"/>
                <a:gd name="T56" fmla="*/ 2097 w 6373"/>
                <a:gd name="T57" fmla="*/ 1786 h 6827"/>
                <a:gd name="T58" fmla="*/ 4294 w 6373"/>
                <a:gd name="T59" fmla="*/ 5803 h 6827"/>
                <a:gd name="T60" fmla="*/ 1261 w 6373"/>
                <a:gd name="T61" fmla="*/ 5803 h 6827"/>
                <a:gd name="T62" fmla="*/ 989 w 6373"/>
                <a:gd name="T63" fmla="*/ 5531 h 6827"/>
                <a:gd name="T64" fmla="*/ 1261 w 6373"/>
                <a:gd name="T65" fmla="*/ 5258 h 6827"/>
                <a:gd name="T66" fmla="*/ 4294 w 6373"/>
                <a:gd name="T67" fmla="*/ 5258 h 6827"/>
                <a:gd name="T68" fmla="*/ 4567 w 6373"/>
                <a:gd name="T69" fmla="*/ 5531 h 6827"/>
                <a:gd name="T70" fmla="*/ 4294 w 6373"/>
                <a:gd name="T71" fmla="*/ 5803 h 6827"/>
                <a:gd name="T72" fmla="*/ 4294 w 6373"/>
                <a:gd name="T73" fmla="*/ 4967 h 6827"/>
                <a:gd name="T74" fmla="*/ 1261 w 6373"/>
                <a:gd name="T75" fmla="*/ 4967 h 6827"/>
                <a:gd name="T76" fmla="*/ 989 w 6373"/>
                <a:gd name="T77" fmla="*/ 4695 h 6827"/>
                <a:gd name="T78" fmla="*/ 1261 w 6373"/>
                <a:gd name="T79" fmla="*/ 4423 h 6827"/>
                <a:gd name="T80" fmla="*/ 4294 w 6373"/>
                <a:gd name="T81" fmla="*/ 4423 h 6827"/>
                <a:gd name="T82" fmla="*/ 4567 w 6373"/>
                <a:gd name="T83" fmla="*/ 4695 h 6827"/>
                <a:gd name="T84" fmla="*/ 4294 w 6373"/>
                <a:gd name="T85" fmla="*/ 4967 h 6827"/>
                <a:gd name="T86" fmla="*/ 4294 w 6373"/>
                <a:gd name="T87" fmla="*/ 4131 h 6827"/>
                <a:gd name="T88" fmla="*/ 1261 w 6373"/>
                <a:gd name="T89" fmla="*/ 4131 h 6827"/>
                <a:gd name="T90" fmla="*/ 989 w 6373"/>
                <a:gd name="T91" fmla="*/ 3859 h 6827"/>
                <a:gd name="T92" fmla="*/ 1261 w 6373"/>
                <a:gd name="T93" fmla="*/ 3587 h 6827"/>
                <a:gd name="T94" fmla="*/ 4294 w 6373"/>
                <a:gd name="T95" fmla="*/ 3587 h 6827"/>
                <a:gd name="T96" fmla="*/ 4567 w 6373"/>
                <a:gd name="T97" fmla="*/ 3859 h 6827"/>
                <a:gd name="T98" fmla="*/ 4294 w 6373"/>
                <a:gd name="T99" fmla="*/ 4131 h 6827"/>
                <a:gd name="T100" fmla="*/ 5828 w 6373"/>
                <a:gd name="T101" fmla="*/ 1202 h 6827"/>
                <a:gd name="T102" fmla="*/ 5555 w 6373"/>
                <a:gd name="T103" fmla="*/ 1202 h 6827"/>
                <a:gd name="T104" fmla="*/ 5555 w 6373"/>
                <a:gd name="T105" fmla="*/ 545 h 6827"/>
                <a:gd name="T106" fmla="*/ 5828 w 6373"/>
                <a:gd name="T107" fmla="*/ 545 h 6827"/>
                <a:gd name="T108" fmla="*/ 5828 w 6373"/>
                <a:gd name="T109" fmla="*/ 1202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73" h="6827">
                  <a:moveTo>
                    <a:pt x="6100" y="0"/>
                  </a:moveTo>
                  <a:lnTo>
                    <a:pt x="272" y="0"/>
                  </a:lnTo>
                  <a:cubicBezTo>
                    <a:pt x="122" y="0"/>
                    <a:pt x="0" y="122"/>
                    <a:pt x="0" y="272"/>
                  </a:cubicBezTo>
                  <a:lnTo>
                    <a:pt x="0" y="6554"/>
                  </a:lnTo>
                  <a:cubicBezTo>
                    <a:pt x="0" y="6705"/>
                    <a:pt x="122" y="6827"/>
                    <a:pt x="272" y="6827"/>
                  </a:cubicBezTo>
                  <a:lnTo>
                    <a:pt x="5283" y="6827"/>
                  </a:lnTo>
                  <a:cubicBezTo>
                    <a:pt x="5433" y="6827"/>
                    <a:pt x="5555" y="6705"/>
                    <a:pt x="5555" y="6554"/>
                  </a:cubicBezTo>
                  <a:lnTo>
                    <a:pt x="5555" y="1747"/>
                  </a:lnTo>
                  <a:lnTo>
                    <a:pt x="6100" y="1747"/>
                  </a:lnTo>
                  <a:cubicBezTo>
                    <a:pt x="6251" y="1747"/>
                    <a:pt x="6373" y="1625"/>
                    <a:pt x="6373" y="1474"/>
                  </a:cubicBezTo>
                  <a:lnTo>
                    <a:pt x="6373" y="272"/>
                  </a:lnTo>
                  <a:cubicBezTo>
                    <a:pt x="6373" y="122"/>
                    <a:pt x="6251" y="0"/>
                    <a:pt x="6100" y="0"/>
                  </a:cubicBezTo>
                  <a:close/>
                  <a:moveTo>
                    <a:pt x="2097" y="1786"/>
                  </a:moveTo>
                  <a:lnTo>
                    <a:pt x="2505" y="1786"/>
                  </a:lnTo>
                  <a:lnTo>
                    <a:pt x="2505" y="1378"/>
                  </a:lnTo>
                  <a:cubicBezTo>
                    <a:pt x="2505" y="1228"/>
                    <a:pt x="2627" y="1106"/>
                    <a:pt x="2778" y="1106"/>
                  </a:cubicBezTo>
                  <a:cubicBezTo>
                    <a:pt x="2928" y="1106"/>
                    <a:pt x="3050" y="1228"/>
                    <a:pt x="3050" y="1378"/>
                  </a:cubicBezTo>
                  <a:lnTo>
                    <a:pt x="3050" y="1786"/>
                  </a:lnTo>
                  <a:lnTo>
                    <a:pt x="3458" y="1786"/>
                  </a:lnTo>
                  <a:cubicBezTo>
                    <a:pt x="3608" y="1786"/>
                    <a:pt x="3730" y="1908"/>
                    <a:pt x="3730" y="2059"/>
                  </a:cubicBezTo>
                  <a:cubicBezTo>
                    <a:pt x="3730" y="2209"/>
                    <a:pt x="3609" y="2331"/>
                    <a:pt x="3458" y="2331"/>
                  </a:cubicBezTo>
                  <a:lnTo>
                    <a:pt x="3050" y="2331"/>
                  </a:lnTo>
                  <a:lnTo>
                    <a:pt x="3050" y="2739"/>
                  </a:lnTo>
                  <a:cubicBezTo>
                    <a:pt x="3050" y="2889"/>
                    <a:pt x="2928" y="3011"/>
                    <a:pt x="2778" y="3011"/>
                  </a:cubicBezTo>
                  <a:cubicBezTo>
                    <a:pt x="2627" y="3011"/>
                    <a:pt x="2505" y="2889"/>
                    <a:pt x="2505" y="2739"/>
                  </a:cubicBezTo>
                  <a:lnTo>
                    <a:pt x="2505" y="2331"/>
                  </a:lnTo>
                  <a:lnTo>
                    <a:pt x="2097" y="2331"/>
                  </a:lnTo>
                  <a:cubicBezTo>
                    <a:pt x="1947" y="2331"/>
                    <a:pt x="1825" y="2209"/>
                    <a:pt x="1825" y="2059"/>
                  </a:cubicBezTo>
                  <a:cubicBezTo>
                    <a:pt x="1825" y="1908"/>
                    <a:pt x="1947" y="1786"/>
                    <a:pt x="2097" y="1786"/>
                  </a:cubicBezTo>
                  <a:close/>
                  <a:moveTo>
                    <a:pt x="4294" y="5803"/>
                  </a:moveTo>
                  <a:lnTo>
                    <a:pt x="1261" y="5803"/>
                  </a:lnTo>
                  <a:cubicBezTo>
                    <a:pt x="1111" y="5803"/>
                    <a:pt x="989" y="5681"/>
                    <a:pt x="989" y="5531"/>
                  </a:cubicBezTo>
                  <a:cubicBezTo>
                    <a:pt x="989" y="5380"/>
                    <a:pt x="1111" y="5258"/>
                    <a:pt x="1261" y="5258"/>
                  </a:cubicBezTo>
                  <a:lnTo>
                    <a:pt x="4294" y="5258"/>
                  </a:lnTo>
                  <a:cubicBezTo>
                    <a:pt x="4445" y="5258"/>
                    <a:pt x="4567" y="5380"/>
                    <a:pt x="4567" y="5531"/>
                  </a:cubicBezTo>
                  <a:cubicBezTo>
                    <a:pt x="4567" y="5681"/>
                    <a:pt x="4445" y="5803"/>
                    <a:pt x="4294" y="5803"/>
                  </a:cubicBezTo>
                  <a:close/>
                  <a:moveTo>
                    <a:pt x="4294" y="4967"/>
                  </a:moveTo>
                  <a:lnTo>
                    <a:pt x="1261" y="4967"/>
                  </a:lnTo>
                  <a:cubicBezTo>
                    <a:pt x="1111" y="4967"/>
                    <a:pt x="989" y="4845"/>
                    <a:pt x="989" y="4695"/>
                  </a:cubicBezTo>
                  <a:cubicBezTo>
                    <a:pt x="989" y="4544"/>
                    <a:pt x="1111" y="4423"/>
                    <a:pt x="1261" y="4423"/>
                  </a:cubicBezTo>
                  <a:lnTo>
                    <a:pt x="4294" y="4423"/>
                  </a:lnTo>
                  <a:cubicBezTo>
                    <a:pt x="4445" y="4423"/>
                    <a:pt x="4567" y="4544"/>
                    <a:pt x="4567" y="4695"/>
                  </a:cubicBezTo>
                  <a:cubicBezTo>
                    <a:pt x="4567" y="4845"/>
                    <a:pt x="4445" y="4967"/>
                    <a:pt x="4294" y="4967"/>
                  </a:cubicBezTo>
                  <a:close/>
                  <a:moveTo>
                    <a:pt x="4294" y="4131"/>
                  </a:moveTo>
                  <a:lnTo>
                    <a:pt x="1261" y="4131"/>
                  </a:lnTo>
                  <a:cubicBezTo>
                    <a:pt x="1111" y="4131"/>
                    <a:pt x="989" y="4009"/>
                    <a:pt x="989" y="3859"/>
                  </a:cubicBezTo>
                  <a:cubicBezTo>
                    <a:pt x="989" y="3709"/>
                    <a:pt x="1111" y="3587"/>
                    <a:pt x="1261" y="3587"/>
                  </a:cubicBezTo>
                  <a:lnTo>
                    <a:pt x="4294" y="3587"/>
                  </a:lnTo>
                  <a:cubicBezTo>
                    <a:pt x="4445" y="3587"/>
                    <a:pt x="4567" y="3709"/>
                    <a:pt x="4567" y="3859"/>
                  </a:cubicBezTo>
                  <a:cubicBezTo>
                    <a:pt x="4567" y="4009"/>
                    <a:pt x="4445" y="4131"/>
                    <a:pt x="4294" y="4131"/>
                  </a:cubicBezTo>
                  <a:close/>
                  <a:moveTo>
                    <a:pt x="5828" y="1202"/>
                  </a:moveTo>
                  <a:lnTo>
                    <a:pt x="5555" y="1202"/>
                  </a:lnTo>
                  <a:lnTo>
                    <a:pt x="5555" y="545"/>
                  </a:lnTo>
                  <a:lnTo>
                    <a:pt x="5828" y="545"/>
                  </a:lnTo>
                  <a:lnTo>
                    <a:pt x="5828" y="1202"/>
                  </a:lnTo>
                  <a:close/>
                </a:path>
              </a:pathLst>
            </a:custGeom>
            <a:solidFill>
              <a:srgbClr val="10629F"/>
            </a:solidFill>
            <a:ln>
              <a:noFill/>
            </a:ln>
          </p:spPr>
          <p:txBody>
            <a:bodyPr/>
            <a:lstStyle/>
            <a:p>
              <a:endParaRPr lang="zh-CN" altLang="en-US"/>
            </a:p>
          </p:txBody>
        </p:sp>
        <p:pic>
          <p:nvPicPr>
            <p:cNvPr id="26" name="图片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57928" y="5468156"/>
              <a:ext cx="512113" cy="470104"/>
            </a:xfrm>
            <a:prstGeom prst="rect">
              <a:avLst/>
            </a:prstGeom>
          </p:spPr>
        </p:pic>
        <p:sp>
          <p:nvSpPr>
            <p:cNvPr id="27" name="Freeform 12"/>
            <p:cNvSpPr/>
            <p:nvPr userDrawn="1"/>
          </p:nvSpPr>
          <p:spPr bwMode="auto">
            <a:xfrm>
              <a:off x="11229038" y="1946565"/>
              <a:ext cx="389001" cy="448846"/>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20000"/>
                <a:lumOff val="80000"/>
              </a:scheme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sp>
          <p:nvSpPr>
            <p:cNvPr id="28" name="Freeform 12_1"/>
            <p:cNvSpPr/>
            <p:nvPr userDrawn="1"/>
          </p:nvSpPr>
          <p:spPr bwMode="auto">
            <a:xfrm>
              <a:off x="7453289" y="4922852"/>
              <a:ext cx="1294977" cy="1494203"/>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rgbClr val="0B66EB"/>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pic>
          <p:nvPicPr>
            <p:cNvPr id="29" name="图片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04877" y="4830415"/>
              <a:ext cx="2366342" cy="1774757"/>
            </a:xfrm>
            <a:prstGeom prst="rect">
              <a:avLst/>
            </a:prstGeom>
          </p:spPr>
        </p:pic>
        <p:grpSp>
          <p:nvGrpSpPr>
            <p:cNvPr id="30" name="组合 29"/>
            <p:cNvGrpSpPr/>
            <p:nvPr/>
          </p:nvGrpSpPr>
          <p:grpSpPr>
            <a:xfrm>
              <a:off x="8390397" y="3162774"/>
              <a:ext cx="1035724" cy="1195067"/>
              <a:chOff x="8788500" y="2786693"/>
              <a:chExt cx="1097928" cy="1266841"/>
            </a:xfrm>
          </p:grpSpPr>
          <p:sp>
            <p:nvSpPr>
              <p:cNvPr id="33" name="Freeform 12"/>
              <p:cNvSpPr/>
              <p:nvPr userDrawn="1"/>
            </p:nvSpPr>
            <p:spPr bwMode="auto">
              <a:xfrm rot="19800000">
                <a:off x="8788500" y="2786693"/>
                <a:ext cx="1097928" cy="1266841"/>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bg1"/>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l="17019" t="6856" b="7167"/>
              <a:stretch>
                <a:fillRect/>
              </a:stretch>
            </p:blipFill>
            <p:spPr>
              <a:xfrm>
                <a:off x="9068285" y="2981110"/>
                <a:ext cx="665093" cy="874847"/>
              </a:xfrm>
              <a:prstGeom prst="rect">
                <a:avLst/>
              </a:prstGeom>
            </p:spPr>
          </p:pic>
        </p:grpSp>
        <p:sp>
          <p:nvSpPr>
            <p:cNvPr id="31" name="Freeform 12"/>
            <p:cNvSpPr/>
            <p:nvPr userDrawn="1"/>
          </p:nvSpPr>
          <p:spPr bwMode="auto">
            <a:xfrm rot="19800000">
              <a:off x="5930778" y="5079977"/>
              <a:ext cx="1041533" cy="1201769"/>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bg1"/>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pic>
          <p:nvPicPr>
            <p:cNvPr id="32" name="图片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1516" y="5274902"/>
              <a:ext cx="707171" cy="793358"/>
            </a:xfrm>
            <a:prstGeom prst="rect">
              <a:avLst/>
            </a:prstGeom>
          </p:spPr>
        </p:pic>
      </p:grpSp>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644" y="369197"/>
            <a:ext cx="1676174" cy="609518"/>
          </a:xfrm>
          <a:prstGeom prst="rect">
            <a:avLst/>
          </a:prstGeom>
        </p:spPr>
      </p:pic>
      <p:sp>
        <p:nvSpPr>
          <p:cNvPr id="36" name="矩形 35"/>
          <p:cNvSpPr/>
          <p:nvPr/>
        </p:nvSpPr>
        <p:spPr>
          <a:xfrm>
            <a:off x="617714" y="5882208"/>
            <a:ext cx="2205348" cy="284693"/>
          </a:xfrm>
          <a:prstGeom prst="rect">
            <a:avLst/>
          </a:prstGeom>
          <a:noFill/>
        </p:spPr>
        <p:txBody>
          <a:bodyPr wrap="none" lIns="68580" tIns="34290" rIns="68580" bIns="34290">
            <a:spAutoFit/>
          </a:bodyPr>
          <a:lstStyle/>
          <a:p>
            <a:pPr algn="ctr"/>
            <a:r>
              <a:rPr lang="en-US" altLang="zh-CN" sz="1400" dirty="0">
                <a:ln w="0"/>
                <a:solidFill>
                  <a:schemeClr val="bg1"/>
                </a:solidFill>
              </a:rPr>
              <a:t>INNOVATIONS FOR LIFE</a:t>
            </a:r>
            <a:endParaRPr lang="zh-CN" altLang="en-US" sz="1400" dirty="0">
              <a:ln w="0"/>
              <a:solidFill>
                <a:schemeClr val="bg1"/>
              </a:solidFill>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8BD707-D9CF-40AE-B4C6-C98DA3205C09}" type="datetimeFigureOut">
              <a:rPr lang="en-US"/>
              <a:t>7/18/2025</a:t>
            </a:fld>
            <a:endParaRPr lang="en-US"/>
          </a:p>
        </p:txBody>
      </p:sp>
      <p:sp>
        <p:nvSpPr>
          <p:cNvPr id="4" name="页脚占位符 3"/>
          <p:cNvSpPr>
            <a:spLocks noGrp="1"/>
          </p:cNvSpPr>
          <p:nvPr>
            <p:ph type="ftr" sz="quarter" idx="11"/>
          </p:nvPr>
        </p:nvSpPr>
        <p:spPr/>
        <p:txBody>
          <a:bodyPr/>
          <a:lstStyle/>
          <a:p>
            <a:endParaRPr/>
          </a:p>
        </p:txBody>
      </p:sp>
      <p:sp>
        <p:nvSpPr>
          <p:cNvPr id="5" name="灯片编号占位符 4"/>
          <p:cNvSpPr>
            <a:spLocks noGrp="1"/>
          </p:cNvSpPr>
          <p:nvPr>
            <p:ph type="sldNum" sz="quarter" idx="12"/>
          </p:nvPr>
        </p:nvSpPr>
        <p:spPr/>
        <p:txBody>
          <a:bodyPr/>
          <a:lstStyle/>
          <a:p>
            <a:pPr marL="88900">
              <a:lnSpc>
                <a:spcPct val="100000"/>
              </a:lnSpc>
              <a:spcBef>
                <a:spcPts val="15"/>
              </a:spcBef>
            </a:pPr>
            <a:fld id="{81D60167-4931-47E6-BA6A-407CBD079E47}" type="slidenum">
              <a:rPr dirty="0"/>
              <a:t>‹#›</a:t>
            </a:fld>
            <a:endParaRPr dirty="0"/>
          </a:p>
        </p:txBody>
      </p:sp>
      <p:pic>
        <p:nvPicPr>
          <p:cNvPr id="35" name="图片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3084" y="292362"/>
            <a:ext cx="1676174" cy="60951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8BD707-D9CF-40AE-B4C6-C98DA3205C09}" type="datetimeFigureOut">
              <a:rPr lang="en-US"/>
              <a:t>7/18/2025</a:t>
            </a:fld>
            <a:endParaRPr lang="en-US"/>
          </a:p>
        </p:txBody>
      </p:sp>
      <p:sp>
        <p:nvSpPr>
          <p:cNvPr id="4" name="页脚占位符 3"/>
          <p:cNvSpPr>
            <a:spLocks noGrp="1"/>
          </p:cNvSpPr>
          <p:nvPr>
            <p:ph type="ftr" sz="quarter" idx="11"/>
          </p:nvPr>
        </p:nvSpPr>
        <p:spPr/>
        <p:txBody>
          <a:bodyPr/>
          <a:lstStyle/>
          <a:p>
            <a:endParaRPr/>
          </a:p>
        </p:txBody>
      </p:sp>
      <p:sp>
        <p:nvSpPr>
          <p:cNvPr id="5" name="灯片编号占位符 4"/>
          <p:cNvSpPr>
            <a:spLocks noGrp="1"/>
          </p:cNvSpPr>
          <p:nvPr>
            <p:ph type="sldNum" sz="quarter" idx="12"/>
          </p:nvPr>
        </p:nvSpPr>
        <p:spPr/>
        <p:txBody>
          <a:bodyPr/>
          <a:lstStyle/>
          <a:p>
            <a:pPr marL="889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1870075" y="219710"/>
            <a:ext cx="9445625" cy="708025"/>
          </a:xfrm>
        </p:spPr>
        <p:txBody>
          <a:bodyPr>
            <a:normAutofit/>
          </a:bodyPr>
          <a:lstStyle>
            <a:lvl1pPr>
              <a:defRPr sz="3200" b="1">
                <a:solidFill>
                  <a:srgbClr val="186ACE"/>
                </a:solidFill>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zh-CN" altLang="en-US" dirty="0"/>
          </a:p>
        </p:txBody>
      </p:sp>
      <p:sp>
        <p:nvSpPr>
          <p:cNvPr id="3" name="矩形 2"/>
          <p:cNvSpPr/>
          <p:nvPr userDrawn="1"/>
        </p:nvSpPr>
        <p:spPr>
          <a:xfrm>
            <a:off x="-8891" y="6644640"/>
            <a:ext cx="12249572" cy="240744"/>
          </a:xfrm>
          <a:prstGeom prst="rect">
            <a:avLst/>
          </a:prstGeom>
          <a:solidFill>
            <a:srgbClr val="186A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kumimoji="1" lang="zh-CN" altLang="en-US" sz="2400"/>
          </a:p>
        </p:txBody>
      </p:sp>
      <p:sp>
        <p:nvSpPr>
          <p:cNvPr id="4" name="五边形 3"/>
          <p:cNvSpPr/>
          <p:nvPr userDrawn="1"/>
        </p:nvSpPr>
        <p:spPr>
          <a:xfrm>
            <a:off x="-57785" y="306705"/>
            <a:ext cx="1831340" cy="497840"/>
          </a:xfrm>
          <a:prstGeom prst="homePlate">
            <a:avLst>
              <a:gd name="adj" fmla="val 41377"/>
            </a:avLst>
          </a:prstGeom>
          <a:solidFill>
            <a:srgbClr val="186A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kumimoji="1" lang="zh-CN" altLang="en-US" sz="24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ltLang="zh-CN" dirty="0"/>
              <a:t>Click to edit Master title style</a:t>
            </a:r>
            <a:endParaRPr 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1717" y="128116"/>
            <a:ext cx="2224222" cy="808808"/>
          </a:xfrm>
          <a:prstGeom prst="rect">
            <a:avLst/>
          </a:prstGeom>
        </p:spPr>
      </p:pic>
      <p:pic>
        <p:nvPicPr>
          <p:cNvPr id="7" name="图片 6" descr="资源 1@2x"/>
          <p:cNvPicPr>
            <a:picLocks noChangeAspect="1"/>
          </p:cNvPicPr>
          <p:nvPr/>
        </p:nvPicPr>
        <p:blipFill>
          <a:blip r:embed="rId3"/>
          <a:srcRect b="31281"/>
          <a:stretch>
            <a:fillRect/>
          </a:stretch>
        </p:blipFill>
        <p:spPr>
          <a:xfrm>
            <a:off x="-248920" y="3829050"/>
            <a:ext cx="12689840" cy="3103880"/>
          </a:xfrm>
          <a:prstGeom prst="rect">
            <a:avLst/>
          </a:prstGeom>
        </p:spPr>
      </p:pic>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1717" y="128116"/>
            <a:ext cx="2224222" cy="808808"/>
          </a:xfrm>
          <a:prstGeom prst="rect">
            <a:avLst/>
          </a:prstGeom>
        </p:spPr>
      </p:pic>
      <p:sp>
        <p:nvSpPr>
          <p:cNvPr id="9" name="矩形 8"/>
          <p:cNvSpPr/>
          <p:nvPr userDrawn="1"/>
        </p:nvSpPr>
        <p:spPr>
          <a:xfrm>
            <a:off x="452115" y="6338356"/>
            <a:ext cx="1706236" cy="230832"/>
          </a:xfrm>
          <a:prstGeom prst="rect">
            <a:avLst/>
          </a:prstGeom>
          <a:noFill/>
        </p:spPr>
        <p:txBody>
          <a:bodyPr wrap="none" lIns="68580" tIns="34290" rIns="68580" bIns="34290">
            <a:spAutoFit/>
          </a:bodyPr>
          <a:lstStyle/>
          <a:p>
            <a:pPr algn="ctr"/>
            <a:r>
              <a:rPr lang="en-US" altLang="zh-CN" sz="1050" dirty="0">
                <a:ln w="0"/>
                <a:gradFill>
                  <a:gsLst>
                    <a:gs pos="21000">
                      <a:srgbClr val="53575C"/>
                    </a:gs>
                    <a:gs pos="88000">
                      <a:srgbClr val="C5C7CA"/>
                    </a:gs>
                  </a:gsLst>
                  <a:lin ang="5400000"/>
                </a:gradFill>
              </a:rPr>
              <a:t>INNOVATIONS FOR LIFE</a:t>
            </a:r>
            <a:endParaRPr lang="zh-CN" altLang="en-US" sz="1050" dirty="0">
              <a:ln w="0"/>
              <a:gradFill>
                <a:gsLst>
                  <a:gs pos="21000">
                    <a:srgbClr val="53575C"/>
                  </a:gs>
                  <a:gs pos="88000">
                    <a:srgbClr val="C5C7CA"/>
                  </a:gs>
                </a:gsLst>
                <a:lin ang="5400000"/>
              </a:gra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a:t>
            </a:fld>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1848" y="384053"/>
            <a:ext cx="1301922" cy="473426"/>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E6ECFE">
            <a:alpha val="32000"/>
          </a:srgbClr>
        </a:solidFill>
        <a:effectLst/>
      </p:bgPr>
    </p:bg>
    <p:spTree>
      <p:nvGrpSpPr>
        <p:cNvPr id="1" name=""/>
        <p:cNvGrpSpPr/>
        <p:nvPr/>
      </p:nvGrpSpPr>
      <p:grpSpPr>
        <a:xfrm>
          <a:off x="0" y="0"/>
          <a:ext cx="0" cy="0"/>
          <a:chOff x="0" y="0"/>
          <a:chExt cx="0" cy="0"/>
        </a:xfrm>
      </p:grpSpPr>
      <p:grpSp>
        <p:nvGrpSpPr>
          <p:cNvPr id="42" name="组合 41"/>
          <p:cNvGrpSpPr/>
          <p:nvPr userDrawn="1"/>
        </p:nvGrpSpPr>
        <p:grpSpPr>
          <a:xfrm>
            <a:off x="-3324" y="3751956"/>
            <a:ext cx="8742277" cy="1799173"/>
            <a:chOff x="0" y="3009739"/>
            <a:chExt cx="8742277" cy="1799173"/>
          </a:xfrm>
        </p:grpSpPr>
        <p:sp>
          <p:nvSpPr>
            <p:cNvPr id="44" name="ïṥḷïdé"/>
            <p:cNvSpPr/>
            <p:nvPr userDrawn="1"/>
          </p:nvSpPr>
          <p:spPr>
            <a:xfrm>
              <a:off x="0" y="3009739"/>
              <a:ext cx="8742277" cy="1434229"/>
            </a:xfrm>
            <a:custGeom>
              <a:avLst/>
              <a:gdLst>
                <a:gd name="connsiteX0" fmla="*/ 0 w 8742277"/>
                <a:gd name="connsiteY0" fmla="*/ 0 h 1336927"/>
                <a:gd name="connsiteX1" fmla="*/ 4792779 w 8742277"/>
                <a:gd name="connsiteY1" fmla="*/ 816832 h 1336927"/>
                <a:gd name="connsiteX2" fmla="*/ 8742277 w 8742277"/>
                <a:gd name="connsiteY2" fmla="*/ 1193236 h 1336927"/>
                <a:gd name="connsiteX3" fmla="*/ 0 w 8742277"/>
                <a:gd name="connsiteY3" fmla="*/ 1336927 h 1336927"/>
                <a:gd name="connsiteX4" fmla="*/ 0 w 8742277"/>
                <a:gd name="connsiteY4" fmla="*/ 0 h 133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277" h="1336927">
                  <a:moveTo>
                    <a:pt x="0" y="0"/>
                  </a:moveTo>
                  <a:cubicBezTo>
                    <a:pt x="0" y="0"/>
                    <a:pt x="1941366" y="712813"/>
                    <a:pt x="4792779" y="816832"/>
                  </a:cubicBezTo>
                  <a:cubicBezTo>
                    <a:pt x="7531302" y="916658"/>
                    <a:pt x="8183477" y="593796"/>
                    <a:pt x="8742277" y="1193236"/>
                  </a:cubicBezTo>
                  <a:lnTo>
                    <a:pt x="0" y="1336927"/>
                  </a:lnTo>
                  <a:lnTo>
                    <a:pt x="0" y="0"/>
                  </a:lnTo>
                  <a:close/>
                </a:path>
              </a:pathLst>
            </a:custGeom>
            <a:solidFill>
              <a:schemeClr val="accent1">
                <a:lumMod val="20000"/>
                <a:lumOff val="80000"/>
              </a:schemeClr>
            </a:solidFill>
            <a:ln w="16127" cap="flat">
              <a:noFill/>
              <a:prstDash val="solid"/>
              <a:miter/>
            </a:ln>
          </p:spPr>
          <p:txBody>
            <a:bodyPr rtlCol="0" anchor="ctr"/>
            <a:lstStyle/>
            <a:p>
              <a:endParaRPr lang="zh-CN" altLang="en-US"/>
            </a:p>
          </p:txBody>
        </p:sp>
        <p:sp>
          <p:nvSpPr>
            <p:cNvPr id="45" name="ïṥḷiďè"/>
            <p:cNvSpPr/>
            <p:nvPr userDrawn="1"/>
          </p:nvSpPr>
          <p:spPr>
            <a:xfrm>
              <a:off x="1031646" y="3791923"/>
              <a:ext cx="5285780" cy="1016989"/>
            </a:xfrm>
            <a:custGeom>
              <a:avLst/>
              <a:gdLst>
                <a:gd name="connsiteX0" fmla="*/ 0 w 5285780"/>
                <a:gd name="connsiteY0" fmla="*/ 175760 h 852931"/>
                <a:gd name="connsiteX1" fmla="*/ 5285780 w 5285780"/>
                <a:gd name="connsiteY1" fmla="*/ 423470 h 852931"/>
                <a:gd name="connsiteX2" fmla="*/ 2576770 w 5285780"/>
                <a:gd name="connsiteY2" fmla="*/ 852932 h 852931"/>
                <a:gd name="connsiteX3" fmla="*/ 0 w 5285780"/>
                <a:gd name="connsiteY3" fmla="*/ 175760 h 852931"/>
              </a:gdLst>
              <a:ahLst/>
              <a:cxnLst>
                <a:cxn ang="0">
                  <a:pos x="connsiteX0" y="connsiteY0"/>
                </a:cxn>
                <a:cxn ang="0">
                  <a:pos x="connsiteX1" y="connsiteY1"/>
                </a:cxn>
                <a:cxn ang="0">
                  <a:pos x="connsiteX2" y="connsiteY2"/>
                </a:cxn>
                <a:cxn ang="0">
                  <a:pos x="connsiteX3" y="connsiteY3"/>
                </a:cxn>
              </a:cxnLst>
              <a:rect l="l" t="t" r="r" b="b"/>
              <a:pathLst>
                <a:path w="5285780" h="852931">
                  <a:moveTo>
                    <a:pt x="0" y="175760"/>
                  </a:moveTo>
                  <a:cubicBezTo>
                    <a:pt x="0" y="175760"/>
                    <a:pt x="2626441" y="-352883"/>
                    <a:pt x="5285780" y="423470"/>
                  </a:cubicBezTo>
                  <a:cubicBezTo>
                    <a:pt x="5285780" y="423470"/>
                    <a:pt x="4113026" y="852932"/>
                    <a:pt x="2576770" y="852932"/>
                  </a:cubicBezTo>
                  <a:cubicBezTo>
                    <a:pt x="1040513" y="852932"/>
                    <a:pt x="0" y="175760"/>
                    <a:pt x="0" y="175760"/>
                  </a:cubicBezTo>
                  <a:close/>
                </a:path>
              </a:pathLst>
            </a:custGeom>
            <a:solidFill>
              <a:schemeClr val="accent1">
                <a:lumMod val="40000"/>
                <a:lumOff val="60000"/>
              </a:schemeClr>
            </a:solidFill>
            <a:ln w="16127" cap="flat">
              <a:noFill/>
              <a:prstDash val="solid"/>
              <a:miter/>
            </a:ln>
          </p:spPr>
          <p:txBody>
            <a:bodyPr rtlCol="0" anchor="ctr"/>
            <a:lstStyle/>
            <a:p>
              <a:endParaRPr lang="zh-CN" altLang="en-US"/>
            </a:p>
          </p:txBody>
        </p:sp>
      </p:grpSp>
      <p:pic>
        <p:nvPicPr>
          <p:cNvPr id="46" name="图片 45"/>
          <p:cNvPicPr>
            <a:picLocks noChangeAspect="1"/>
          </p:cNvPicPr>
          <p:nvPr userDrawn="1"/>
        </p:nvPicPr>
        <p:blipFill rotWithShape="1">
          <a:blip r:embed="rId2">
            <a:extLst>
              <a:ext uri="{28A0092B-C50C-407E-A947-70E740481C1C}">
                <a14:useLocalDpi xmlns:a14="http://schemas.microsoft.com/office/drawing/2010/main" val="0"/>
              </a:ext>
            </a:extLst>
          </a:blip>
          <a:srcRect b="21880"/>
          <a:stretch>
            <a:fillRect/>
          </a:stretch>
        </p:blipFill>
        <p:spPr>
          <a:xfrm>
            <a:off x="-168502" y="4220504"/>
            <a:ext cx="12415435" cy="2688614"/>
          </a:xfrm>
          <a:prstGeom prst="rect">
            <a:avLst/>
          </a:prstGeom>
        </p:spPr>
      </p:pic>
      <p:sp>
        <p:nvSpPr>
          <p:cNvPr id="47" name="iSļiḑé"/>
          <p:cNvSpPr/>
          <p:nvPr userDrawn="1"/>
        </p:nvSpPr>
        <p:spPr>
          <a:xfrm>
            <a:off x="-103060" y="4214356"/>
            <a:ext cx="12415435" cy="2688614"/>
          </a:xfrm>
          <a:custGeom>
            <a:avLst/>
            <a:gdLst>
              <a:gd name="connsiteX0" fmla="*/ 11631440 w 12192000"/>
              <a:gd name="connsiteY0" fmla="*/ 2146 h 3429000"/>
              <a:gd name="connsiteX1" fmla="*/ 12187808 w 12192000"/>
              <a:gd name="connsiteY1" fmla="*/ 27361 h 3429000"/>
              <a:gd name="connsiteX2" fmla="*/ 12187808 w 12192000"/>
              <a:gd name="connsiteY2" fmla="*/ 233932 h 3429000"/>
              <a:gd name="connsiteX3" fmla="*/ 12187808 w 12192000"/>
              <a:gd name="connsiteY3" fmla="*/ 1306106 h 3429000"/>
              <a:gd name="connsiteX4" fmla="*/ 12192000 w 12192000"/>
              <a:gd name="connsiteY4" fmla="*/ 1306106 h 3429000"/>
              <a:gd name="connsiteX5" fmla="*/ 12192000 w 12192000"/>
              <a:gd name="connsiteY5" fmla="*/ 1512677 h 3429000"/>
              <a:gd name="connsiteX6" fmla="*/ 12192000 w 12192000"/>
              <a:gd name="connsiteY6" fmla="*/ 3222429 h 3429000"/>
              <a:gd name="connsiteX7" fmla="*/ 12192000 w 12192000"/>
              <a:gd name="connsiteY7" fmla="*/ 3429000 h 3429000"/>
              <a:gd name="connsiteX8" fmla="*/ 0 w 12192000"/>
              <a:gd name="connsiteY8" fmla="*/ 3429000 h 3429000"/>
              <a:gd name="connsiteX9" fmla="*/ 0 w 12192000"/>
              <a:gd name="connsiteY9" fmla="*/ 3222429 h 3429000"/>
              <a:gd name="connsiteX10" fmla="*/ 0 w 12192000"/>
              <a:gd name="connsiteY10" fmla="*/ 1512677 h 3429000"/>
              <a:gd name="connsiteX11" fmla="*/ 0 w 12192000"/>
              <a:gd name="connsiteY11" fmla="*/ 1306106 h 3429000"/>
              <a:gd name="connsiteX12" fmla="*/ 1 w 12192000"/>
              <a:gd name="connsiteY12" fmla="*/ 1306106 h 3429000"/>
              <a:gd name="connsiteX13" fmla="*/ 1 w 12192000"/>
              <a:gd name="connsiteY13" fmla="*/ 470354 h 3429000"/>
              <a:gd name="connsiteX14" fmla="*/ 1 w 12192000"/>
              <a:gd name="connsiteY14" fmla="*/ 263783 h 3429000"/>
              <a:gd name="connsiteX15" fmla="*/ 4397507 w 12192000"/>
              <a:gd name="connsiteY15" fmla="*/ 867093 h 3429000"/>
              <a:gd name="connsiteX16" fmla="*/ 11631440 w 12192000"/>
              <a:gd name="connsiteY16" fmla="*/ 2146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3429000">
                <a:moveTo>
                  <a:pt x="11631440" y="2146"/>
                </a:moveTo>
                <a:cubicBezTo>
                  <a:pt x="11864568" y="-4124"/>
                  <a:pt x="12053994" y="3070"/>
                  <a:pt x="12187808" y="27361"/>
                </a:cubicBezTo>
                <a:lnTo>
                  <a:pt x="12187808" y="233932"/>
                </a:lnTo>
                <a:lnTo>
                  <a:pt x="12187808" y="1306106"/>
                </a:lnTo>
                <a:lnTo>
                  <a:pt x="12192000" y="1306106"/>
                </a:lnTo>
                <a:lnTo>
                  <a:pt x="12192000" y="1512677"/>
                </a:lnTo>
                <a:lnTo>
                  <a:pt x="12192000" y="3222429"/>
                </a:lnTo>
                <a:lnTo>
                  <a:pt x="12192000" y="3429000"/>
                </a:lnTo>
                <a:lnTo>
                  <a:pt x="0" y="3429000"/>
                </a:lnTo>
                <a:lnTo>
                  <a:pt x="0" y="3222429"/>
                </a:lnTo>
                <a:lnTo>
                  <a:pt x="0" y="1512677"/>
                </a:lnTo>
                <a:lnTo>
                  <a:pt x="0" y="1306106"/>
                </a:lnTo>
                <a:lnTo>
                  <a:pt x="1" y="1306106"/>
                </a:lnTo>
                <a:lnTo>
                  <a:pt x="1" y="470354"/>
                </a:lnTo>
                <a:lnTo>
                  <a:pt x="1" y="263783"/>
                </a:lnTo>
                <a:cubicBezTo>
                  <a:pt x="1" y="263783"/>
                  <a:pt x="2404373" y="994980"/>
                  <a:pt x="4397507" y="867093"/>
                </a:cubicBezTo>
                <a:cubicBezTo>
                  <a:pt x="6226307" y="749689"/>
                  <a:pt x="9999548" y="46039"/>
                  <a:pt x="11631440" y="2146"/>
                </a:cubicBezTo>
                <a:close/>
              </a:path>
            </a:pathLst>
          </a:custGeom>
          <a:gradFill>
            <a:gsLst>
              <a:gs pos="29000">
                <a:schemeClr val="accent1">
                  <a:alpha val="90000"/>
                </a:schemeClr>
              </a:gs>
              <a:gs pos="100000">
                <a:schemeClr val="accent1">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6" name="图片 6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644" y="369197"/>
            <a:ext cx="1676174" cy="609518"/>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47130" y="334633"/>
            <a:ext cx="10858500" cy="505713"/>
          </a:xfrm>
        </p:spPr>
        <p:txBody>
          <a:bodyPr/>
          <a:lstStyle>
            <a:lvl1pPr>
              <a:defRPr sz="3600">
                <a:solidFill>
                  <a:srgbClr val="186ACE"/>
                </a:solidFill>
              </a:defRPr>
            </a:lvl1pPr>
          </a:lstStyle>
          <a:p>
            <a:r>
              <a:rPr lang="en-US" altLang="zh-CN" dirty="0"/>
              <a:t>Click to edit Master title style</a:t>
            </a:r>
            <a:endParaRPr lang="zh-CN" altLang="en-US" dirty="0"/>
          </a:p>
        </p:txBody>
      </p:sp>
      <p:pic>
        <p:nvPicPr>
          <p:cNvPr id="52" name="图片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1848" y="384053"/>
            <a:ext cx="1301922" cy="473426"/>
          </a:xfrm>
          <a:prstGeom prst="rect">
            <a:avLst/>
          </a:prstGeom>
        </p:spPr>
      </p:pic>
      <p:sp>
        <p:nvSpPr>
          <p:cNvPr id="3" name="矩形 2"/>
          <p:cNvSpPr/>
          <p:nvPr userDrawn="1"/>
        </p:nvSpPr>
        <p:spPr>
          <a:xfrm>
            <a:off x="-57929" y="6516805"/>
            <a:ext cx="12295163" cy="369332"/>
          </a:xfrm>
          <a:prstGeom prst="rect">
            <a:avLst/>
          </a:prstGeom>
          <a:solidFill>
            <a:srgbClr val="186A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44"/>
          <p:cNvSpPr/>
          <p:nvPr userDrawn="1"/>
        </p:nvSpPr>
        <p:spPr>
          <a:xfrm>
            <a:off x="194254" y="6559124"/>
            <a:ext cx="1914242" cy="253916"/>
          </a:xfrm>
          <a:prstGeom prst="rect">
            <a:avLst/>
          </a:prstGeom>
          <a:noFill/>
        </p:spPr>
        <p:txBody>
          <a:bodyPr wrap="none" lIns="68580" tIns="34290" rIns="68580" bIns="34290">
            <a:spAutoFit/>
          </a:bodyPr>
          <a:lstStyle/>
          <a:p>
            <a:pPr algn="ctr"/>
            <a:r>
              <a:rPr lang="en-US" altLang="zh-CN" sz="1200" dirty="0">
                <a:ln w="0"/>
                <a:solidFill>
                  <a:schemeClr val="bg1"/>
                </a:solidFill>
              </a:rPr>
              <a:t>INNOVATIONS FOR LIFE</a:t>
            </a:r>
            <a:endParaRPr lang="zh-CN" altLang="en-US" sz="1200" dirty="0">
              <a:ln w="0"/>
              <a:solidFill>
                <a:schemeClr val="bg1"/>
              </a:solidFill>
            </a:endParaRPr>
          </a:p>
        </p:txBody>
      </p:sp>
      <p:sp>
        <p:nvSpPr>
          <p:cNvPr id="4" name="五边形 3"/>
          <p:cNvSpPr/>
          <p:nvPr userDrawn="1"/>
        </p:nvSpPr>
        <p:spPr>
          <a:xfrm>
            <a:off x="-57929" y="334633"/>
            <a:ext cx="441057" cy="498002"/>
          </a:xfrm>
          <a:prstGeom prst="homePlate">
            <a:avLst>
              <a:gd name="adj" fmla="val 38754"/>
            </a:avLst>
          </a:prstGeom>
          <a:solidFill>
            <a:srgbClr val="186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E6ECFE">
            <a:alpha val="32000"/>
          </a:srgbClr>
        </a:solidFill>
        <a:effectLst/>
      </p:bgPr>
    </p:bg>
    <p:spTree>
      <p:nvGrpSpPr>
        <p:cNvPr id="1" name=""/>
        <p:cNvGrpSpPr/>
        <p:nvPr/>
      </p:nvGrpSpPr>
      <p:grpSpPr>
        <a:xfrm>
          <a:off x="0" y="0"/>
          <a:ext cx="0" cy="0"/>
          <a:chOff x="0" y="0"/>
          <a:chExt cx="0" cy="0"/>
        </a:xfrm>
      </p:grpSpPr>
      <p:grpSp>
        <p:nvGrpSpPr>
          <p:cNvPr id="42" name="组合 41"/>
          <p:cNvGrpSpPr/>
          <p:nvPr userDrawn="1"/>
        </p:nvGrpSpPr>
        <p:grpSpPr>
          <a:xfrm>
            <a:off x="-3324" y="3751956"/>
            <a:ext cx="8742277" cy="1799173"/>
            <a:chOff x="0" y="3009739"/>
            <a:chExt cx="8742277" cy="1799173"/>
          </a:xfrm>
        </p:grpSpPr>
        <p:sp>
          <p:nvSpPr>
            <p:cNvPr id="44" name="ïṥḷïdé"/>
            <p:cNvSpPr/>
            <p:nvPr userDrawn="1"/>
          </p:nvSpPr>
          <p:spPr>
            <a:xfrm>
              <a:off x="0" y="3009739"/>
              <a:ext cx="8742277" cy="1434229"/>
            </a:xfrm>
            <a:custGeom>
              <a:avLst/>
              <a:gdLst>
                <a:gd name="connsiteX0" fmla="*/ 0 w 8742277"/>
                <a:gd name="connsiteY0" fmla="*/ 0 h 1336927"/>
                <a:gd name="connsiteX1" fmla="*/ 4792779 w 8742277"/>
                <a:gd name="connsiteY1" fmla="*/ 816832 h 1336927"/>
                <a:gd name="connsiteX2" fmla="*/ 8742277 w 8742277"/>
                <a:gd name="connsiteY2" fmla="*/ 1193236 h 1336927"/>
                <a:gd name="connsiteX3" fmla="*/ 0 w 8742277"/>
                <a:gd name="connsiteY3" fmla="*/ 1336927 h 1336927"/>
                <a:gd name="connsiteX4" fmla="*/ 0 w 8742277"/>
                <a:gd name="connsiteY4" fmla="*/ 0 h 133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277" h="1336927">
                  <a:moveTo>
                    <a:pt x="0" y="0"/>
                  </a:moveTo>
                  <a:cubicBezTo>
                    <a:pt x="0" y="0"/>
                    <a:pt x="1941366" y="712813"/>
                    <a:pt x="4792779" y="816832"/>
                  </a:cubicBezTo>
                  <a:cubicBezTo>
                    <a:pt x="7531302" y="916658"/>
                    <a:pt x="8183477" y="593796"/>
                    <a:pt x="8742277" y="1193236"/>
                  </a:cubicBezTo>
                  <a:lnTo>
                    <a:pt x="0" y="1336927"/>
                  </a:lnTo>
                  <a:lnTo>
                    <a:pt x="0" y="0"/>
                  </a:lnTo>
                  <a:close/>
                </a:path>
              </a:pathLst>
            </a:custGeom>
            <a:solidFill>
              <a:schemeClr val="accent1">
                <a:lumMod val="20000"/>
                <a:lumOff val="80000"/>
              </a:schemeClr>
            </a:solidFill>
            <a:ln w="16127" cap="flat">
              <a:noFill/>
              <a:prstDash val="solid"/>
              <a:miter/>
            </a:ln>
          </p:spPr>
          <p:txBody>
            <a:bodyPr rtlCol="0" anchor="ctr"/>
            <a:lstStyle/>
            <a:p>
              <a:endParaRPr lang="zh-CN" altLang="en-US"/>
            </a:p>
          </p:txBody>
        </p:sp>
        <p:sp>
          <p:nvSpPr>
            <p:cNvPr id="45" name="ïṥḷiďè"/>
            <p:cNvSpPr/>
            <p:nvPr userDrawn="1"/>
          </p:nvSpPr>
          <p:spPr>
            <a:xfrm>
              <a:off x="1031646" y="3791923"/>
              <a:ext cx="5285780" cy="1016989"/>
            </a:xfrm>
            <a:custGeom>
              <a:avLst/>
              <a:gdLst>
                <a:gd name="connsiteX0" fmla="*/ 0 w 5285780"/>
                <a:gd name="connsiteY0" fmla="*/ 175760 h 852931"/>
                <a:gd name="connsiteX1" fmla="*/ 5285780 w 5285780"/>
                <a:gd name="connsiteY1" fmla="*/ 423470 h 852931"/>
                <a:gd name="connsiteX2" fmla="*/ 2576770 w 5285780"/>
                <a:gd name="connsiteY2" fmla="*/ 852932 h 852931"/>
                <a:gd name="connsiteX3" fmla="*/ 0 w 5285780"/>
                <a:gd name="connsiteY3" fmla="*/ 175760 h 852931"/>
              </a:gdLst>
              <a:ahLst/>
              <a:cxnLst>
                <a:cxn ang="0">
                  <a:pos x="connsiteX0" y="connsiteY0"/>
                </a:cxn>
                <a:cxn ang="0">
                  <a:pos x="connsiteX1" y="connsiteY1"/>
                </a:cxn>
                <a:cxn ang="0">
                  <a:pos x="connsiteX2" y="connsiteY2"/>
                </a:cxn>
                <a:cxn ang="0">
                  <a:pos x="connsiteX3" y="connsiteY3"/>
                </a:cxn>
              </a:cxnLst>
              <a:rect l="l" t="t" r="r" b="b"/>
              <a:pathLst>
                <a:path w="5285780" h="852931">
                  <a:moveTo>
                    <a:pt x="0" y="175760"/>
                  </a:moveTo>
                  <a:cubicBezTo>
                    <a:pt x="0" y="175760"/>
                    <a:pt x="2626441" y="-352883"/>
                    <a:pt x="5285780" y="423470"/>
                  </a:cubicBezTo>
                  <a:cubicBezTo>
                    <a:pt x="5285780" y="423470"/>
                    <a:pt x="4113026" y="852932"/>
                    <a:pt x="2576770" y="852932"/>
                  </a:cubicBezTo>
                  <a:cubicBezTo>
                    <a:pt x="1040513" y="852932"/>
                    <a:pt x="0" y="175760"/>
                    <a:pt x="0" y="175760"/>
                  </a:cubicBezTo>
                  <a:close/>
                </a:path>
              </a:pathLst>
            </a:custGeom>
            <a:solidFill>
              <a:schemeClr val="accent1">
                <a:lumMod val="40000"/>
                <a:lumOff val="60000"/>
              </a:schemeClr>
            </a:solidFill>
            <a:ln w="16127" cap="flat">
              <a:noFill/>
              <a:prstDash val="solid"/>
              <a:miter/>
            </a:ln>
          </p:spPr>
          <p:txBody>
            <a:bodyPr rtlCol="0" anchor="ctr"/>
            <a:lstStyle/>
            <a:p>
              <a:endParaRPr lang="zh-CN" altLang="en-US"/>
            </a:p>
          </p:txBody>
        </p:sp>
      </p:grpSp>
      <p:pic>
        <p:nvPicPr>
          <p:cNvPr id="46" name="图片 45"/>
          <p:cNvPicPr>
            <a:picLocks noChangeAspect="1"/>
          </p:cNvPicPr>
          <p:nvPr userDrawn="1"/>
        </p:nvPicPr>
        <p:blipFill rotWithShape="1">
          <a:blip r:embed="rId2">
            <a:extLst>
              <a:ext uri="{28A0092B-C50C-407E-A947-70E740481C1C}">
                <a14:useLocalDpi xmlns:a14="http://schemas.microsoft.com/office/drawing/2010/main" val="0"/>
              </a:ext>
            </a:extLst>
          </a:blip>
          <a:srcRect b="21880"/>
          <a:stretch>
            <a:fillRect/>
          </a:stretch>
        </p:blipFill>
        <p:spPr>
          <a:xfrm>
            <a:off x="-168502" y="4220504"/>
            <a:ext cx="12415435" cy="2688614"/>
          </a:xfrm>
          <a:prstGeom prst="rect">
            <a:avLst/>
          </a:prstGeom>
        </p:spPr>
      </p:pic>
      <p:sp>
        <p:nvSpPr>
          <p:cNvPr id="47" name="iSļiḑé"/>
          <p:cNvSpPr/>
          <p:nvPr userDrawn="1"/>
        </p:nvSpPr>
        <p:spPr>
          <a:xfrm>
            <a:off x="-103060" y="4214356"/>
            <a:ext cx="12415435" cy="2688614"/>
          </a:xfrm>
          <a:custGeom>
            <a:avLst/>
            <a:gdLst>
              <a:gd name="connsiteX0" fmla="*/ 11631440 w 12192000"/>
              <a:gd name="connsiteY0" fmla="*/ 2146 h 3429000"/>
              <a:gd name="connsiteX1" fmla="*/ 12187808 w 12192000"/>
              <a:gd name="connsiteY1" fmla="*/ 27361 h 3429000"/>
              <a:gd name="connsiteX2" fmla="*/ 12187808 w 12192000"/>
              <a:gd name="connsiteY2" fmla="*/ 233932 h 3429000"/>
              <a:gd name="connsiteX3" fmla="*/ 12187808 w 12192000"/>
              <a:gd name="connsiteY3" fmla="*/ 1306106 h 3429000"/>
              <a:gd name="connsiteX4" fmla="*/ 12192000 w 12192000"/>
              <a:gd name="connsiteY4" fmla="*/ 1306106 h 3429000"/>
              <a:gd name="connsiteX5" fmla="*/ 12192000 w 12192000"/>
              <a:gd name="connsiteY5" fmla="*/ 1512677 h 3429000"/>
              <a:gd name="connsiteX6" fmla="*/ 12192000 w 12192000"/>
              <a:gd name="connsiteY6" fmla="*/ 3222429 h 3429000"/>
              <a:gd name="connsiteX7" fmla="*/ 12192000 w 12192000"/>
              <a:gd name="connsiteY7" fmla="*/ 3429000 h 3429000"/>
              <a:gd name="connsiteX8" fmla="*/ 0 w 12192000"/>
              <a:gd name="connsiteY8" fmla="*/ 3429000 h 3429000"/>
              <a:gd name="connsiteX9" fmla="*/ 0 w 12192000"/>
              <a:gd name="connsiteY9" fmla="*/ 3222429 h 3429000"/>
              <a:gd name="connsiteX10" fmla="*/ 0 w 12192000"/>
              <a:gd name="connsiteY10" fmla="*/ 1512677 h 3429000"/>
              <a:gd name="connsiteX11" fmla="*/ 0 w 12192000"/>
              <a:gd name="connsiteY11" fmla="*/ 1306106 h 3429000"/>
              <a:gd name="connsiteX12" fmla="*/ 1 w 12192000"/>
              <a:gd name="connsiteY12" fmla="*/ 1306106 h 3429000"/>
              <a:gd name="connsiteX13" fmla="*/ 1 w 12192000"/>
              <a:gd name="connsiteY13" fmla="*/ 470354 h 3429000"/>
              <a:gd name="connsiteX14" fmla="*/ 1 w 12192000"/>
              <a:gd name="connsiteY14" fmla="*/ 263783 h 3429000"/>
              <a:gd name="connsiteX15" fmla="*/ 4397507 w 12192000"/>
              <a:gd name="connsiteY15" fmla="*/ 867093 h 3429000"/>
              <a:gd name="connsiteX16" fmla="*/ 11631440 w 12192000"/>
              <a:gd name="connsiteY16" fmla="*/ 2146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3429000">
                <a:moveTo>
                  <a:pt x="11631440" y="2146"/>
                </a:moveTo>
                <a:cubicBezTo>
                  <a:pt x="11864568" y="-4124"/>
                  <a:pt x="12053994" y="3070"/>
                  <a:pt x="12187808" y="27361"/>
                </a:cubicBezTo>
                <a:lnTo>
                  <a:pt x="12187808" y="233932"/>
                </a:lnTo>
                <a:lnTo>
                  <a:pt x="12187808" y="1306106"/>
                </a:lnTo>
                <a:lnTo>
                  <a:pt x="12192000" y="1306106"/>
                </a:lnTo>
                <a:lnTo>
                  <a:pt x="12192000" y="1512677"/>
                </a:lnTo>
                <a:lnTo>
                  <a:pt x="12192000" y="3222429"/>
                </a:lnTo>
                <a:lnTo>
                  <a:pt x="12192000" y="3429000"/>
                </a:lnTo>
                <a:lnTo>
                  <a:pt x="0" y="3429000"/>
                </a:lnTo>
                <a:lnTo>
                  <a:pt x="0" y="3222429"/>
                </a:lnTo>
                <a:lnTo>
                  <a:pt x="0" y="1512677"/>
                </a:lnTo>
                <a:lnTo>
                  <a:pt x="0" y="1306106"/>
                </a:lnTo>
                <a:lnTo>
                  <a:pt x="1" y="1306106"/>
                </a:lnTo>
                <a:lnTo>
                  <a:pt x="1" y="470354"/>
                </a:lnTo>
                <a:lnTo>
                  <a:pt x="1" y="263783"/>
                </a:lnTo>
                <a:cubicBezTo>
                  <a:pt x="1" y="263783"/>
                  <a:pt x="2404373" y="994980"/>
                  <a:pt x="4397507" y="867093"/>
                </a:cubicBezTo>
                <a:cubicBezTo>
                  <a:pt x="6226307" y="749689"/>
                  <a:pt x="9999548" y="46039"/>
                  <a:pt x="11631440" y="2146"/>
                </a:cubicBezTo>
                <a:close/>
              </a:path>
            </a:pathLst>
          </a:custGeom>
          <a:gradFill>
            <a:gsLst>
              <a:gs pos="29000">
                <a:schemeClr val="accent1">
                  <a:alpha val="90000"/>
                </a:schemeClr>
              </a:gs>
              <a:gs pos="100000">
                <a:schemeClr val="accent1">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6" name="图片 6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9644" y="369197"/>
            <a:ext cx="1676174" cy="60951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1848" y="384053"/>
            <a:ext cx="1301922" cy="47342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alphaModFix amt="13000"/>
          </a:blip>
          <a:srcRect t="2646" r="10980" b="10027"/>
          <a:stretch>
            <a:fillRect/>
          </a:stretch>
        </p:blipFill>
        <p:spPr>
          <a:xfrm>
            <a:off x="0" y="-37127"/>
            <a:ext cx="12242840" cy="6919940"/>
          </a:xfrm>
          <a:prstGeom prst="rect">
            <a:avLst/>
          </a:prstGeom>
        </p:spPr>
      </p:pic>
      <p:sp>
        <p:nvSpPr>
          <p:cNvPr id="7" name="iṡlîḑê"/>
          <p:cNvSpPr/>
          <p:nvPr userDrawn="1"/>
        </p:nvSpPr>
        <p:spPr>
          <a:xfrm>
            <a:off x="0" y="-8209"/>
            <a:ext cx="12192000" cy="5626966"/>
          </a:xfrm>
          <a:prstGeom prst="rect">
            <a:avLst/>
          </a:prstGeom>
          <a:gradFill>
            <a:gsLst>
              <a:gs pos="0">
                <a:schemeClr val="bg1">
                  <a:alpha val="27000"/>
                </a:schemeClr>
              </a:gs>
              <a:gs pos="8000">
                <a:schemeClr val="bg1">
                  <a:alpha val="7113"/>
                </a:schemeClr>
              </a:gs>
              <a:gs pos="67000">
                <a:schemeClr val="bg1">
                  <a:alpha val="81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0" y="3009739"/>
            <a:ext cx="8742277" cy="1799173"/>
            <a:chOff x="0" y="3009739"/>
            <a:chExt cx="8742277" cy="1799173"/>
          </a:xfrm>
        </p:grpSpPr>
        <p:sp>
          <p:nvSpPr>
            <p:cNvPr id="9" name="ïṥḷïdé"/>
            <p:cNvSpPr/>
            <p:nvPr userDrawn="1"/>
          </p:nvSpPr>
          <p:spPr>
            <a:xfrm>
              <a:off x="0" y="3009739"/>
              <a:ext cx="8742277" cy="1434229"/>
            </a:xfrm>
            <a:custGeom>
              <a:avLst/>
              <a:gdLst>
                <a:gd name="connsiteX0" fmla="*/ 0 w 8742277"/>
                <a:gd name="connsiteY0" fmla="*/ 0 h 1336927"/>
                <a:gd name="connsiteX1" fmla="*/ 4792779 w 8742277"/>
                <a:gd name="connsiteY1" fmla="*/ 816832 h 1336927"/>
                <a:gd name="connsiteX2" fmla="*/ 8742277 w 8742277"/>
                <a:gd name="connsiteY2" fmla="*/ 1193236 h 1336927"/>
                <a:gd name="connsiteX3" fmla="*/ 0 w 8742277"/>
                <a:gd name="connsiteY3" fmla="*/ 1336927 h 1336927"/>
                <a:gd name="connsiteX4" fmla="*/ 0 w 8742277"/>
                <a:gd name="connsiteY4" fmla="*/ 0 h 133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277" h="1336927">
                  <a:moveTo>
                    <a:pt x="0" y="0"/>
                  </a:moveTo>
                  <a:cubicBezTo>
                    <a:pt x="0" y="0"/>
                    <a:pt x="1941366" y="712813"/>
                    <a:pt x="4792779" y="816832"/>
                  </a:cubicBezTo>
                  <a:cubicBezTo>
                    <a:pt x="7531302" y="916658"/>
                    <a:pt x="8183477" y="593796"/>
                    <a:pt x="8742277" y="1193236"/>
                  </a:cubicBezTo>
                  <a:lnTo>
                    <a:pt x="0" y="1336927"/>
                  </a:lnTo>
                  <a:lnTo>
                    <a:pt x="0" y="0"/>
                  </a:lnTo>
                  <a:close/>
                </a:path>
              </a:pathLst>
            </a:custGeom>
            <a:solidFill>
              <a:schemeClr val="accent1">
                <a:lumMod val="20000"/>
                <a:lumOff val="80000"/>
              </a:schemeClr>
            </a:solidFill>
            <a:ln w="16127" cap="flat">
              <a:noFill/>
              <a:prstDash val="solid"/>
              <a:miter/>
            </a:ln>
          </p:spPr>
          <p:txBody>
            <a:bodyPr rtlCol="0" anchor="ctr"/>
            <a:lstStyle/>
            <a:p>
              <a:endParaRPr lang="zh-CN" altLang="en-US"/>
            </a:p>
          </p:txBody>
        </p:sp>
        <p:sp>
          <p:nvSpPr>
            <p:cNvPr id="10" name="ïṥḷiďè"/>
            <p:cNvSpPr/>
            <p:nvPr userDrawn="1"/>
          </p:nvSpPr>
          <p:spPr>
            <a:xfrm>
              <a:off x="1031646" y="3791923"/>
              <a:ext cx="5285780" cy="1016989"/>
            </a:xfrm>
            <a:custGeom>
              <a:avLst/>
              <a:gdLst>
                <a:gd name="connsiteX0" fmla="*/ 0 w 5285780"/>
                <a:gd name="connsiteY0" fmla="*/ 175760 h 852931"/>
                <a:gd name="connsiteX1" fmla="*/ 5285780 w 5285780"/>
                <a:gd name="connsiteY1" fmla="*/ 423470 h 852931"/>
                <a:gd name="connsiteX2" fmla="*/ 2576770 w 5285780"/>
                <a:gd name="connsiteY2" fmla="*/ 852932 h 852931"/>
                <a:gd name="connsiteX3" fmla="*/ 0 w 5285780"/>
                <a:gd name="connsiteY3" fmla="*/ 175760 h 852931"/>
              </a:gdLst>
              <a:ahLst/>
              <a:cxnLst>
                <a:cxn ang="0">
                  <a:pos x="connsiteX0" y="connsiteY0"/>
                </a:cxn>
                <a:cxn ang="0">
                  <a:pos x="connsiteX1" y="connsiteY1"/>
                </a:cxn>
                <a:cxn ang="0">
                  <a:pos x="connsiteX2" y="connsiteY2"/>
                </a:cxn>
                <a:cxn ang="0">
                  <a:pos x="connsiteX3" y="connsiteY3"/>
                </a:cxn>
              </a:cxnLst>
              <a:rect l="l" t="t" r="r" b="b"/>
              <a:pathLst>
                <a:path w="5285780" h="852931">
                  <a:moveTo>
                    <a:pt x="0" y="175760"/>
                  </a:moveTo>
                  <a:cubicBezTo>
                    <a:pt x="0" y="175760"/>
                    <a:pt x="2626441" y="-352883"/>
                    <a:pt x="5285780" y="423470"/>
                  </a:cubicBezTo>
                  <a:cubicBezTo>
                    <a:pt x="5285780" y="423470"/>
                    <a:pt x="4113026" y="852932"/>
                    <a:pt x="2576770" y="852932"/>
                  </a:cubicBezTo>
                  <a:cubicBezTo>
                    <a:pt x="1040513" y="852932"/>
                    <a:pt x="0" y="175760"/>
                    <a:pt x="0" y="175760"/>
                  </a:cubicBezTo>
                  <a:close/>
                </a:path>
              </a:pathLst>
            </a:custGeom>
            <a:solidFill>
              <a:schemeClr val="accent1">
                <a:lumMod val="40000"/>
                <a:lumOff val="60000"/>
              </a:schemeClr>
            </a:solidFill>
            <a:ln w="16127" cap="flat">
              <a:noFill/>
              <a:prstDash val="solid"/>
              <a:miter/>
            </a:ln>
          </p:spPr>
          <p:txBody>
            <a:bodyPr rtlCol="0" anchor="ctr"/>
            <a:lstStyle/>
            <a:p>
              <a:endParaRPr lang="zh-CN" altLang="en-US"/>
            </a:p>
          </p:txBody>
        </p:sp>
      </p:grpSp>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178" y="3478287"/>
            <a:ext cx="12415435" cy="3441652"/>
          </a:xfrm>
          <a:prstGeom prst="rect">
            <a:avLst/>
          </a:prstGeom>
        </p:spPr>
      </p:pic>
      <p:sp>
        <p:nvSpPr>
          <p:cNvPr id="12" name="iSļiḑé"/>
          <p:cNvSpPr/>
          <p:nvPr userDrawn="1"/>
        </p:nvSpPr>
        <p:spPr>
          <a:xfrm>
            <a:off x="-35170" y="3484612"/>
            <a:ext cx="12285427" cy="3490771"/>
          </a:xfrm>
          <a:custGeom>
            <a:avLst/>
            <a:gdLst>
              <a:gd name="connsiteX0" fmla="*/ 11631440 w 12192000"/>
              <a:gd name="connsiteY0" fmla="*/ 2146 h 3429000"/>
              <a:gd name="connsiteX1" fmla="*/ 12187808 w 12192000"/>
              <a:gd name="connsiteY1" fmla="*/ 27361 h 3429000"/>
              <a:gd name="connsiteX2" fmla="*/ 12187808 w 12192000"/>
              <a:gd name="connsiteY2" fmla="*/ 233932 h 3429000"/>
              <a:gd name="connsiteX3" fmla="*/ 12187808 w 12192000"/>
              <a:gd name="connsiteY3" fmla="*/ 1306106 h 3429000"/>
              <a:gd name="connsiteX4" fmla="*/ 12192000 w 12192000"/>
              <a:gd name="connsiteY4" fmla="*/ 1306106 h 3429000"/>
              <a:gd name="connsiteX5" fmla="*/ 12192000 w 12192000"/>
              <a:gd name="connsiteY5" fmla="*/ 1512677 h 3429000"/>
              <a:gd name="connsiteX6" fmla="*/ 12192000 w 12192000"/>
              <a:gd name="connsiteY6" fmla="*/ 3222429 h 3429000"/>
              <a:gd name="connsiteX7" fmla="*/ 12192000 w 12192000"/>
              <a:gd name="connsiteY7" fmla="*/ 3429000 h 3429000"/>
              <a:gd name="connsiteX8" fmla="*/ 0 w 12192000"/>
              <a:gd name="connsiteY8" fmla="*/ 3429000 h 3429000"/>
              <a:gd name="connsiteX9" fmla="*/ 0 w 12192000"/>
              <a:gd name="connsiteY9" fmla="*/ 3222429 h 3429000"/>
              <a:gd name="connsiteX10" fmla="*/ 0 w 12192000"/>
              <a:gd name="connsiteY10" fmla="*/ 1512677 h 3429000"/>
              <a:gd name="connsiteX11" fmla="*/ 0 w 12192000"/>
              <a:gd name="connsiteY11" fmla="*/ 1306106 h 3429000"/>
              <a:gd name="connsiteX12" fmla="*/ 1 w 12192000"/>
              <a:gd name="connsiteY12" fmla="*/ 1306106 h 3429000"/>
              <a:gd name="connsiteX13" fmla="*/ 1 w 12192000"/>
              <a:gd name="connsiteY13" fmla="*/ 470354 h 3429000"/>
              <a:gd name="connsiteX14" fmla="*/ 1 w 12192000"/>
              <a:gd name="connsiteY14" fmla="*/ 263783 h 3429000"/>
              <a:gd name="connsiteX15" fmla="*/ 4397507 w 12192000"/>
              <a:gd name="connsiteY15" fmla="*/ 867093 h 3429000"/>
              <a:gd name="connsiteX16" fmla="*/ 11631440 w 12192000"/>
              <a:gd name="connsiteY16" fmla="*/ 2146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3429000">
                <a:moveTo>
                  <a:pt x="11631440" y="2146"/>
                </a:moveTo>
                <a:cubicBezTo>
                  <a:pt x="11864568" y="-4124"/>
                  <a:pt x="12053994" y="3070"/>
                  <a:pt x="12187808" y="27361"/>
                </a:cubicBezTo>
                <a:lnTo>
                  <a:pt x="12187808" y="233932"/>
                </a:lnTo>
                <a:lnTo>
                  <a:pt x="12187808" y="1306106"/>
                </a:lnTo>
                <a:lnTo>
                  <a:pt x="12192000" y="1306106"/>
                </a:lnTo>
                <a:lnTo>
                  <a:pt x="12192000" y="1512677"/>
                </a:lnTo>
                <a:lnTo>
                  <a:pt x="12192000" y="3222429"/>
                </a:lnTo>
                <a:lnTo>
                  <a:pt x="12192000" y="3429000"/>
                </a:lnTo>
                <a:lnTo>
                  <a:pt x="0" y="3429000"/>
                </a:lnTo>
                <a:lnTo>
                  <a:pt x="0" y="3222429"/>
                </a:lnTo>
                <a:lnTo>
                  <a:pt x="0" y="1512677"/>
                </a:lnTo>
                <a:lnTo>
                  <a:pt x="0" y="1306106"/>
                </a:lnTo>
                <a:lnTo>
                  <a:pt x="1" y="1306106"/>
                </a:lnTo>
                <a:lnTo>
                  <a:pt x="1" y="470354"/>
                </a:lnTo>
                <a:lnTo>
                  <a:pt x="1" y="263783"/>
                </a:lnTo>
                <a:cubicBezTo>
                  <a:pt x="1" y="263783"/>
                  <a:pt x="2404373" y="994980"/>
                  <a:pt x="4397507" y="867093"/>
                </a:cubicBezTo>
                <a:cubicBezTo>
                  <a:pt x="6226307" y="749689"/>
                  <a:pt x="9999548" y="46039"/>
                  <a:pt x="11631440" y="2146"/>
                </a:cubicBezTo>
                <a:close/>
              </a:path>
            </a:pathLst>
          </a:custGeom>
          <a:gradFill>
            <a:gsLst>
              <a:gs pos="29000">
                <a:schemeClr val="accent1">
                  <a:alpha val="90000"/>
                </a:schemeClr>
              </a:gs>
              <a:gs pos="100000">
                <a:schemeClr val="accent1">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6643802" y="2700667"/>
            <a:ext cx="4938599" cy="4051684"/>
            <a:chOff x="5930778" y="1946565"/>
            <a:chExt cx="5687261" cy="4665895"/>
          </a:xfrm>
        </p:grpSpPr>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86274" y="3504857"/>
              <a:ext cx="2604221" cy="2976254"/>
            </a:xfrm>
            <a:prstGeom prst="rect">
              <a:avLst/>
            </a:prstGeom>
          </p:spPr>
        </p:pic>
        <p:sp>
          <p:nvSpPr>
            <p:cNvPr id="20" name="Freeform 11"/>
            <p:cNvSpPr/>
            <p:nvPr userDrawn="1"/>
          </p:nvSpPr>
          <p:spPr bwMode="auto">
            <a:xfrm>
              <a:off x="8089096" y="3369869"/>
              <a:ext cx="2807580" cy="3242591"/>
            </a:xfrm>
            <a:custGeom>
              <a:avLst/>
              <a:gdLst>
                <a:gd name="T0" fmla="*/ 2377 w 2388"/>
                <a:gd name="T1" fmla="*/ 2062 h 2758"/>
                <a:gd name="T2" fmla="*/ 2365 w 2388"/>
                <a:gd name="T3" fmla="*/ 2062 h 2758"/>
                <a:gd name="T4" fmla="*/ 2365 w 2388"/>
                <a:gd name="T5" fmla="*/ 702 h 2758"/>
                <a:gd name="T6" fmla="*/ 1194 w 2388"/>
                <a:gd name="T7" fmla="*/ 26 h 2758"/>
                <a:gd name="T8" fmla="*/ 23 w 2388"/>
                <a:gd name="T9" fmla="*/ 702 h 2758"/>
                <a:gd name="T10" fmla="*/ 23 w 2388"/>
                <a:gd name="T11" fmla="*/ 2056 h 2758"/>
                <a:gd name="T12" fmla="*/ 1194 w 2388"/>
                <a:gd name="T13" fmla="*/ 2732 h 2758"/>
                <a:gd name="T14" fmla="*/ 2371 w 2388"/>
                <a:gd name="T15" fmla="*/ 2052 h 2758"/>
                <a:gd name="T16" fmla="*/ 2377 w 2388"/>
                <a:gd name="T17" fmla="*/ 2062 h 2758"/>
                <a:gd name="T18" fmla="*/ 2365 w 2388"/>
                <a:gd name="T19" fmla="*/ 2062 h 2758"/>
                <a:gd name="T20" fmla="*/ 2377 w 2388"/>
                <a:gd name="T21" fmla="*/ 2062 h 2758"/>
                <a:gd name="T22" fmla="*/ 2382 w 2388"/>
                <a:gd name="T23" fmla="*/ 2071 h 2758"/>
                <a:gd name="T24" fmla="*/ 1194 w 2388"/>
                <a:gd name="T25" fmla="*/ 2758 h 2758"/>
                <a:gd name="T26" fmla="*/ 0 w 2388"/>
                <a:gd name="T27" fmla="*/ 2069 h 2758"/>
                <a:gd name="T28" fmla="*/ 0 w 2388"/>
                <a:gd name="T29" fmla="*/ 689 h 2758"/>
                <a:gd name="T30" fmla="*/ 1194 w 2388"/>
                <a:gd name="T31" fmla="*/ 0 h 2758"/>
                <a:gd name="T32" fmla="*/ 2388 w 2388"/>
                <a:gd name="T33" fmla="*/ 689 h 2758"/>
                <a:gd name="T34" fmla="*/ 2388 w 2388"/>
                <a:gd name="T35" fmla="*/ 2069 h 2758"/>
                <a:gd name="T36" fmla="*/ 2382 w 2388"/>
                <a:gd name="T37" fmla="*/ 2071 h 2758"/>
                <a:gd name="T38" fmla="*/ 2377 w 2388"/>
                <a:gd name="T39" fmla="*/ 2062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8" h="2758">
                  <a:moveTo>
                    <a:pt x="2377" y="2062"/>
                  </a:moveTo>
                  <a:lnTo>
                    <a:pt x="2365" y="2062"/>
                  </a:lnTo>
                  <a:lnTo>
                    <a:pt x="2365" y="702"/>
                  </a:lnTo>
                  <a:lnTo>
                    <a:pt x="1194" y="26"/>
                  </a:lnTo>
                  <a:lnTo>
                    <a:pt x="23" y="702"/>
                  </a:lnTo>
                  <a:lnTo>
                    <a:pt x="23" y="2056"/>
                  </a:lnTo>
                  <a:lnTo>
                    <a:pt x="1194" y="2732"/>
                  </a:lnTo>
                  <a:lnTo>
                    <a:pt x="2371" y="2052"/>
                  </a:lnTo>
                  <a:lnTo>
                    <a:pt x="2377" y="2062"/>
                  </a:lnTo>
                  <a:lnTo>
                    <a:pt x="2365" y="2062"/>
                  </a:lnTo>
                  <a:lnTo>
                    <a:pt x="2377" y="2062"/>
                  </a:lnTo>
                  <a:lnTo>
                    <a:pt x="2382" y="2071"/>
                  </a:lnTo>
                  <a:lnTo>
                    <a:pt x="1194" y="2758"/>
                  </a:lnTo>
                  <a:lnTo>
                    <a:pt x="0" y="2069"/>
                  </a:lnTo>
                  <a:lnTo>
                    <a:pt x="0" y="689"/>
                  </a:lnTo>
                  <a:lnTo>
                    <a:pt x="1194" y="0"/>
                  </a:lnTo>
                  <a:lnTo>
                    <a:pt x="2388" y="689"/>
                  </a:lnTo>
                  <a:lnTo>
                    <a:pt x="2388" y="2069"/>
                  </a:lnTo>
                  <a:lnTo>
                    <a:pt x="2382" y="2071"/>
                  </a:lnTo>
                  <a:lnTo>
                    <a:pt x="2377" y="2062"/>
                  </a:lnTo>
                  <a:close/>
                </a:path>
              </a:pathLst>
            </a:custGeom>
            <a:gradFill>
              <a:gsLst>
                <a:gs pos="100000">
                  <a:srgbClr val="106EB3">
                    <a:lumMod val="75000"/>
                  </a:srgbClr>
                </a:gs>
                <a:gs pos="29000">
                  <a:srgbClr val="106EB3"/>
                </a:gs>
              </a:gsLst>
              <a:path path="circle">
                <a:fillToRect l="50000" t="50000" r="50000" b="50000"/>
              </a:path>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sp>
          <p:nvSpPr>
            <p:cNvPr id="21" name="Freeform 12_1"/>
            <p:cNvSpPr/>
            <p:nvPr userDrawn="1"/>
          </p:nvSpPr>
          <p:spPr bwMode="auto">
            <a:xfrm>
              <a:off x="10430419" y="5212705"/>
              <a:ext cx="896032" cy="1033883"/>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22" name="Freeform 12"/>
            <p:cNvSpPr/>
            <p:nvPr userDrawn="1"/>
          </p:nvSpPr>
          <p:spPr bwMode="auto">
            <a:xfrm>
              <a:off x="10467366" y="5257897"/>
              <a:ext cx="818237" cy="944120"/>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75000"/>
              </a:scheme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dirty="0">
                <a:ln>
                  <a:noFill/>
                </a:ln>
                <a:solidFill>
                  <a:srgbClr val="FFFFFF"/>
                </a:solidFill>
                <a:effectLst/>
                <a:uLnTx/>
                <a:uFillTx/>
                <a:latin typeface="Arial" panose="020B0604020202020204"/>
                <a:ea typeface="微软雅黑" panose="020B0503020204020204" pitchFamily="34" charset="-122"/>
              </a:endParaRPr>
            </a:p>
          </p:txBody>
        </p:sp>
        <p:sp>
          <p:nvSpPr>
            <p:cNvPr id="23" name="Freeform 12"/>
            <p:cNvSpPr/>
            <p:nvPr userDrawn="1"/>
          </p:nvSpPr>
          <p:spPr bwMode="auto">
            <a:xfrm>
              <a:off x="7722746" y="3073814"/>
              <a:ext cx="389001" cy="448846"/>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20000"/>
                <a:lumOff val="80000"/>
              </a:scheme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sp>
          <p:nvSpPr>
            <p:cNvPr id="24" name="Freeform 12"/>
            <p:cNvSpPr/>
            <p:nvPr userDrawn="1"/>
          </p:nvSpPr>
          <p:spPr bwMode="auto">
            <a:xfrm>
              <a:off x="10584386" y="3072079"/>
              <a:ext cx="793267" cy="915305"/>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20000"/>
                <a:lumOff val="80000"/>
              </a:scheme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dirty="0">
                <a:ln>
                  <a:noFill/>
                </a:ln>
                <a:solidFill>
                  <a:srgbClr val="FFFFFF"/>
                </a:solidFill>
                <a:effectLst/>
                <a:uLnTx/>
                <a:uFillTx/>
                <a:latin typeface="Arial" panose="020B0604020202020204"/>
                <a:ea typeface="微软雅黑" panose="020B0503020204020204" pitchFamily="34" charset="-122"/>
              </a:endParaRPr>
            </a:p>
          </p:txBody>
        </p:sp>
        <p:sp>
          <p:nvSpPr>
            <p:cNvPr id="25" name="stethoscope_291360"/>
            <p:cNvSpPr>
              <a:spLocks noChangeAspect="1"/>
            </p:cNvSpPr>
            <p:nvPr userDrawn="1"/>
          </p:nvSpPr>
          <p:spPr bwMode="auto">
            <a:xfrm>
              <a:off x="10790495" y="3311583"/>
              <a:ext cx="394707" cy="422154"/>
            </a:xfrm>
            <a:custGeom>
              <a:avLst/>
              <a:gdLst>
                <a:gd name="T0" fmla="*/ 6100 w 6373"/>
                <a:gd name="T1" fmla="*/ 0 h 6827"/>
                <a:gd name="T2" fmla="*/ 272 w 6373"/>
                <a:gd name="T3" fmla="*/ 0 h 6827"/>
                <a:gd name="T4" fmla="*/ 0 w 6373"/>
                <a:gd name="T5" fmla="*/ 272 h 6827"/>
                <a:gd name="T6" fmla="*/ 0 w 6373"/>
                <a:gd name="T7" fmla="*/ 6554 h 6827"/>
                <a:gd name="T8" fmla="*/ 272 w 6373"/>
                <a:gd name="T9" fmla="*/ 6827 h 6827"/>
                <a:gd name="T10" fmla="*/ 5283 w 6373"/>
                <a:gd name="T11" fmla="*/ 6827 h 6827"/>
                <a:gd name="T12" fmla="*/ 5555 w 6373"/>
                <a:gd name="T13" fmla="*/ 6554 h 6827"/>
                <a:gd name="T14" fmla="*/ 5555 w 6373"/>
                <a:gd name="T15" fmla="*/ 1747 h 6827"/>
                <a:gd name="T16" fmla="*/ 6100 w 6373"/>
                <a:gd name="T17" fmla="*/ 1747 h 6827"/>
                <a:gd name="T18" fmla="*/ 6373 w 6373"/>
                <a:gd name="T19" fmla="*/ 1474 h 6827"/>
                <a:gd name="T20" fmla="*/ 6373 w 6373"/>
                <a:gd name="T21" fmla="*/ 272 h 6827"/>
                <a:gd name="T22" fmla="*/ 6100 w 6373"/>
                <a:gd name="T23" fmla="*/ 0 h 6827"/>
                <a:gd name="T24" fmla="*/ 2097 w 6373"/>
                <a:gd name="T25" fmla="*/ 1786 h 6827"/>
                <a:gd name="T26" fmla="*/ 2505 w 6373"/>
                <a:gd name="T27" fmla="*/ 1786 h 6827"/>
                <a:gd name="T28" fmla="*/ 2505 w 6373"/>
                <a:gd name="T29" fmla="*/ 1378 h 6827"/>
                <a:gd name="T30" fmla="*/ 2778 w 6373"/>
                <a:gd name="T31" fmla="*/ 1106 h 6827"/>
                <a:gd name="T32" fmla="*/ 3050 w 6373"/>
                <a:gd name="T33" fmla="*/ 1378 h 6827"/>
                <a:gd name="T34" fmla="*/ 3050 w 6373"/>
                <a:gd name="T35" fmla="*/ 1786 h 6827"/>
                <a:gd name="T36" fmla="*/ 3458 w 6373"/>
                <a:gd name="T37" fmla="*/ 1786 h 6827"/>
                <a:gd name="T38" fmla="*/ 3730 w 6373"/>
                <a:gd name="T39" fmla="*/ 2059 h 6827"/>
                <a:gd name="T40" fmla="*/ 3458 w 6373"/>
                <a:gd name="T41" fmla="*/ 2331 h 6827"/>
                <a:gd name="T42" fmla="*/ 3050 w 6373"/>
                <a:gd name="T43" fmla="*/ 2331 h 6827"/>
                <a:gd name="T44" fmla="*/ 3050 w 6373"/>
                <a:gd name="T45" fmla="*/ 2739 h 6827"/>
                <a:gd name="T46" fmla="*/ 2778 w 6373"/>
                <a:gd name="T47" fmla="*/ 3011 h 6827"/>
                <a:gd name="T48" fmla="*/ 2505 w 6373"/>
                <a:gd name="T49" fmla="*/ 2739 h 6827"/>
                <a:gd name="T50" fmla="*/ 2505 w 6373"/>
                <a:gd name="T51" fmla="*/ 2331 h 6827"/>
                <a:gd name="T52" fmla="*/ 2097 w 6373"/>
                <a:gd name="T53" fmla="*/ 2331 h 6827"/>
                <a:gd name="T54" fmla="*/ 1825 w 6373"/>
                <a:gd name="T55" fmla="*/ 2059 h 6827"/>
                <a:gd name="T56" fmla="*/ 2097 w 6373"/>
                <a:gd name="T57" fmla="*/ 1786 h 6827"/>
                <a:gd name="T58" fmla="*/ 4294 w 6373"/>
                <a:gd name="T59" fmla="*/ 5803 h 6827"/>
                <a:gd name="T60" fmla="*/ 1261 w 6373"/>
                <a:gd name="T61" fmla="*/ 5803 h 6827"/>
                <a:gd name="T62" fmla="*/ 989 w 6373"/>
                <a:gd name="T63" fmla="*/ 5531 h 6827"/>
                <a:gd name="T64" fmla="*/ 1261 w 6373"/>
                <a:gd name="T65" fmla="*/ 5258 h 6827"/>
                <a:gd name="T66" fmla="*/ 4294 w 6373"/>
                <a:gd name="T67" fmla="*/ 5258 h 6827"/>
                <a:gd name="T68" fmla="*/ 4567 w 6373"/>
                <a:gd name="T69" fmla="*/ 5531 h 6827"/>
                <a:gd name="T70" fmla="*/ 4294 w 6373"/>
                <a:gd name="T71" fmla="*/ 5803 h 6827"/>
                <a:gd name="T72" fmla="*/ 4294 w 6373"/>
                <a:gd name="T73" fmla="*/ 4967 h 6827"/>
                <a:gd name="T74" fmla="*/ 1261 w 6373"/>
                <a:gd name="T75" fmla="*/ 4967 h 6827"/>
                <a:gd name="T76" fmla="*/ 989 w 6373"/>
                <a:gd name="T77" fmla="*/ 4695 h 6827"/>
                <a:gd name="T78" fmla="*/ 1261 w 6373"/>
                <a:gd name="T79" fmla="*/ 4423 h 6827"/>
                <a:gd name="T80" fmla="*/ 4294 w 6373"/>
                <a:gd name="T81" fmla="*/ 4423 h 6827"/>
                <a:gd name="T82" fmla="*/ 4567 w 6373"/>
                <a:gd name="T83" fmla="*/ 4695 h 6827"/>
                <a:gd name="T84" fmla="*/ 4294 w 6373"/>
                <a:gd name="T85" fmla="*/ 4967 h 6827"/>
                <a:gd name="T86" fmla="*/ 4294 w 6373"/>
                <a:gd name="T87" fmla="*/ 4131 h 6827"/>
                <a:gd name="T88" fmla="*/ 1261 w 6373"/>
                <a:gd name="T89" fmla="*/ 4131 h 6827"/>
                <a:gd name="T90" fmla="*/ 989 w 6373"/>
                <a:gd name="T91" fmla="*/ 3859 h 6827"/>
                <a:gd name="T92" fmla="*/ 1261 w 6373"/>
                <a:gd name="T93" fmla="*/ 3587 h 6827"/>
                <a:gd name="T94" fmla="*/ 4294 w 6373"/>
                <a:gd name="T95" fmla="*/ 3587 h 6827"/>
                <a:gd name="T96" fmla="*/ 4567 w 6373"/>
                <a:gd name="T97" fmla="*/ 3859 h 6827"/>
                <a:gd name="T98" fmla="*/ 4294 w 6373"/>
                <a:gd name="T99" fmla="*/ 4131 h 6827"/>
                <a:gd name="T100" fmla="*/ 5828 w 6373"/>
                <a:gd name="T101" fmla="*/ 1202 h 6827"/>
                <a:gd name="T102" fmla="*/ 5555 w 6373"/>
                <a:gd name="T103" fmla="*/ 1202 h 6827"/>
                <a:gd name="T104" fmla="*/ 5555 w 6373"/>
                <a:gd name="T105" fmla="*/ 545 h 6827"/>
                <a:gd name="T106" fmla="*/ 5828 w 6373"/>
                <a:gd name="T107" fmla="*/ 545 h 6827"/>
                <a:gd name="T108" fmla="*/ 5828 w 6373"/>
                <a:gd name="T109" fmla="*/ 1202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73" h="6827">
                  <a:moveTo>
                    <a:pt x="6100" y="0"/>
                  </a:moveTo>
                  <a:lnTo>
                    <a:pt x="272" y="0"/>
                  </a:lnTo>
                  <a:cubicBezTo>
                    <a:pt x="122" y="0"/>
                    <a:pt x="0" y="122"/>
                    <a:pt x="0" y="272"/>
                  </a:cubicBezTo>
                  <a:lnTo>
                    <a:pt x="0" y="6554"/>
                  </a:lnTo>
                  <a:cubicBezTo>
                    <a:pt x="0" y="6705"/>
                    <a:pt x="122" y="6827"/>
                    <a:pt x="272" y="6827"/>
                  </a:cubicBezTo>
                  <a:lnTo>
                    <a:pt x="5283" y="6827"/>
                  </a:lnTo>
                  <a:cubicBezTo>
                    <a:pt x="5433" y="6827"/>
                    <a:pt x="5555" y="6705"/>
                    <a:pt x="5555" y="6554"/>
                  </a:cubicBezTo>
                  <a:lnTo>
                    <a:pt x="5555" y="1747"/>
                  </a:lnTo>
                  <a:lnTo>
                    <a:pt x="6100" y="1747"/>
                  </a:lnTo>
                  <a:cubicBezTo>
                    <a:pt x="6251" y="1747"/>
                    <a:pt x="6373" y="1625"/>
                    <a:pt x="6373" y="1474"/>
                  </a:cubicBezTo>
                  <a:lnTo>
                    <a:pt x="6373" y="272"/>
                  </a:lnTo>
                  <a:cubicBezTo>
                    <a:pt x="6373" y="122"/>
                    <a:pt x="6251" y="0"/>
                    <a:pt x="6100" y="0"/>
                  </a:cubicBezTo>
                  <a:close/>
                  <a:moveTo>
                    <a:pt x="2097" y="1786"/>
                  </a:moveTo>
                  <a:lnTo>
                    <a:pt x="2505" y="1786"/>
                  </a:lnTo>
                  <a:lnTo>
                    <a:pt x="2505" y="1378"/>
                  </a:lnTo>
                  <a:cubicBezTo>
                    <a:pt x="2505" y="1228"/>
                    <a:pt x="2627" y="1106"/>
                    <a:pt x="2778" y="1106"/>
                  </a:cubicBezTo>
                  <a:cubicBezTo>
                    <a:pt x="2928" y="1106"/>
                    <a:pt x="3050" y="1228"/>
                    <a:pt x="3050" y="1378"/>
                  </a:cubicBezTo>
                  <a:lnTo>
                    <a:pt x="3050" y="1786"/>
                  </a:lnTo>
                  <a:lnTo>
                    <a:pt x="3458" y="1786"/>
                  </a:lnTo>
                  <a:cubicBezTo>
                    <a:pt x="3608" y="1786"/>
                    <a:pt x="3730" y="1908"/>
                    <a:pt x="3730" y="2059"/>
                  </a:cubicBezTo>
                  <a:cubicBezTo>
                    <a:pt x="3730" y="2209"/>
                    <a:pt x="3609" y="2331"/>
                    <a:pt x="3458" y="2331"/>
                  </a:cubicBezTo>
                  <a:lnTo>
                    <a:pt x="3050" y="2331"/>
                  </a:lnTo>
                  <a:lnTo>
                    <a:pt x="3050" y="2739"/>
                  </a:lnTo>
                  <a:cubicBezTo>
                    <a:pt x="3050" y="2889"/>
                    <a:pt x="2928" y="3011"/>
                    <a:pt x="2778" y="3011"/>
                  </a:cubicBezTo>
                  <a:cubicBezTo>
                    <a:pt x="2627" y="3011"/>
                    <a:pt x="2505" y="2889"/>
                    <a:pt x="2505" y="2739"/>
                  </a:cubicBezTo>
                  <a:lnTo>
                    <a:pt x="2505" y="2331"/>
                  </a:lnTo>
                  <a:lnTo>
                    <a:pt x="2097" y="2331"/>
                  </a:lnTo>
                  <a:cubicBezTo>
                    <a:pt x="1947" y="2331"/>
                    <a:pt x="1825" y="2209"/>
                    <a:pt x="1825" y="2059"/>
                  </a:cubicBezTo>
                  <a:cubicBezTo>
                    <a:pt x="1825" y="1908"/>
                    <a:pt x="1947" y="1786"/>
                    <a:pt x="2097" y="1786"/>
                  </a:cubicBezTo>
                  <a:close/>
                  <a:moveTo>
                    <a:pt x="4294" y="5803"/>
                  </a:moveTo>
                  <a:lnTo>
                    <a:pt x="1261" y="5803"/>
                  </a:lnTo>
                  <a:cubicBezTo>
                    <a:pt x="1111" y="5803"/>
                    <a:pt x="989" y="5681"/>
                    <a:pt x="989" y="5531"/>
                  </a:cubicBezTo>
                  <a:cubicBezTo>
                    <a:pt x="989" y="5380"/>
                    <a:pt x="1111" y="5258"/>
                    <a:pt x="1261" y="5258"/>
                  </a:cubicBezTo>
                  <a:lnTo>
                    <a:pt x="4294" y="5258"/>
                  </a:lnTo>
                  <a:cubicBezTo>
                    <a:pt x="4445" y="5258"/>
                    <a:pt x="4567" y="5380"/>
                    <a:pt x="4567" y="5531"/>
                  </a:cubicBezTo>
                  <a:cubicBezTo>
                    <a:pt x="4567" y="5681"/>
                    <a:pt x="4445" y="5803"/>
                    <a:pt x="4294" y="5803"/>
                  </a:cubicBezTo>
                  <a:close/>
                  <a:moveTo>
                    <a:pt x="4294" y="4967"/>
                  </a:moveTo>
                  <a:lnTo>
                    <a:pt x="1261" y="4967"/>
                  </a:lnTo>
                  <a:cubicBezTo>
                    <a:pt x="1111" y="4967"/>
                    <a:pt x="989" y="4845"/>
                    <a:pt x="989" y="4695"/>
                  </a:cubicBezTo>
                  <a:cubicBezTo>
                    <a:pt x="989" y="4544"/>
                    <a:pt x="1111" y="4423"/>
                    <a:pt x="1261" y="4423"/>
                  </a:cubicBezTo>
                  <a:lnTo>
                    <a:pt x="4294" y="4423"/>
                  </a:lnTo>
                  <a:cubicBezTo>
                    <a:pt x="4445" y="4423"/>
                    <a:pt x="4567" y="4544"/>
                    <a:pt x="4567" y="4695"/>
                  </a:cubicBezTo>
                  <a:cubicBezTo>
                    <a:pt x="4567" y="4845"/>
                    <a:pt x="4445" y="4967"/>
                    <a:pt x="4294" y="4967"/>
                  </a:cubicBezTo>
                  <a:close/>
                  <a:moveTo>
                    <a:pt x="4294" y="4131"/>
                  </a:moveTo>
                  <a:lnTo>
                    <a:pt x="1261" y="4131"/>
                  </a:lnTo>
                  <a:cubicBezTo>
                    <a:pt x="1111" y="4131"/>
                    <a:pt x="989" y="4009"/>
                    <a:pt x="989" y="3859"/>
                  </a:cubicBezTo>
                  <a:cubicBezTo>
                    <a:pt x="989" y="3709"/>
                    <a:pt x="1111" y="3587"/>
                    <a:pt x="1261" y="3587"/>
                  </a:cubicBezTo>
                  <a:lnTo>
                    <a:pt x="4294" y="3587"/>
                  </a:lnTo>
                  <a:cubicBezTo>
                    <a:pt x="4445" y="3587"/>
                    <a:pt x="4567" y="3709"/>
                    <a:pt x="4567" y="3859"/>
                  </a:cubicBezTo>
                  <a:cubicBezTo>
                    <a:pt x="4567" y="4009"/>
                    <a:pt x="4445" y="4131"/>
                    <a:pt x="4294" y="4131"/>
                  </a:cubicBezTo>
                  <a:close/>
                  <a:moveTo>
                    <a:pt x="5828" y="1202"/>
                  </a:moveTo>
                  <a:lnTo>
                    <a:pt x="5555" y="1202"/>
                  </a:lnTo>
                  <a:lnTo>
                    <a:pt x="5555" y="545"/>
                  </a:lnTo>
                  <a:lnTo>
                    <a:pt x="5828" y="545"/>
                  </a:lnTo>
                  <a:lnTo>
                    <a:pt x="5828" y="1202"/>
                  </a:lnTo>
                  <a:close/>
                </a:path>
              </a:pathLst>
            </a:custGeom>
            <a:solidFill>
              <a:srgbClr val="10629F"/>
            </a:solidFill>
            <a:ln>
              <a:noFill/>
            </a:ln>
          </p:spPr>
          <p:txBody>
            <a:bodyPr/>
            <a:lstStyle/>
            <a:p>
              <a:endParaRPr lang="zh-CN" altLang="en-US"/>
            </a:p>
          </p:txBody>
        </p:sp>
        <p:pic>
          <p:nvPicPr>
            <p:cNvPr id="26" name="图片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57928" y="5468156"/>
              <a:ext cx="512113" cy="470104"/>
            </a:xfrm>
            <a:prstGeom prst="rect">
              <a:avLst/>
            </a:prstGeom>
          </p:spPr>
        </p:pic>
        <p:sp>
          <p:nvSpPr>
            <p:cNvPr id="27" name="Freeform 12"/>
            <p:cNvSpPr/>
            <p:nvPr userDrawn="1"/>
          </p:nvSpPr>
          <p:spPr bwMode="auto">
            <a:xfrm>
              <a:off x="11229038" y="1946565"/>
              <a:ext cx="389001" cy="448846"/>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20000"/>
                <a:lumOff val="80000"/>
              </a:scheme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sp>
          <p:nvSpPr>
            <p:cNvPr id="28" name="Freeform 12_1"/>
            <p:cNvSpPr/>
            <p:nvPr userDrawn="1"/>
          </p:nvSpPr>
          <p:spPr bwMode="auto">
            <a:xfrm>
              <a:off x="7453289" y="4922852"/>
              <a:ext cx="1294977" cy="1494203"/>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rgbClr val="0B66EB"/>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pic>
          <p:nvPicPr>
            <p:cNvPr id="29" name="图片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04877" y="4830415"/>
              <a:ext cx="2366342" cy="1774757"/>
            </a:xfrm>
            <a:prstGeom prst="rect">
              <a:avLst/>
            </a:prstGeom>
          </p:spPr>
        </p:pic>
        <p:grpSp>
          <p:nvGrpSpPr>
            <p:cNvPr id="30" name="组合 29"/>
            <p:cNvGrpSpPr/>
            <p:nvPr/>
          </p:nvGrpSpPr>
          <p:grpSpPr>
            <a:xfrm>
              <a:off x="8390397" y="3162774"/>
              <a:ext cx="1035724" cy="1195067"/>
              <a:chOff x="8788500" y="2786693"/>
              <a:chExt cx="1097928" cy="1266841"/>
            </a:xfrm>
          </p:grpSpPr>
          <p:sp>
            <p:nvSpPr>
              <p:cNvPr id="33" name="Freeform 12"/>
              <p:cNvSpPr/>
              <p:nvPr userDrawn="1"/>
            </p:nvSpPr>
            <p:spPr bwMode="auto">
              <a:xfrm rot="19800000">
                <a:off x="8788500" y="2786693"/>
                <a:ext cx="1097928" cy="1266841"/>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bg1"/>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l="17019" t="6856" b="7167"/>
              <a:stretch>
                <a:fillRect/>
              </a:stretch>
            </p:blipFill>
            <p:spPr>
              <a:xfrm>
                <a:off x="9068285" y="2981110"/>
                <a:ext cx="665093" cy="874847"/>
              </a:xfrm>
              <a:prstGeom prst="rect">
                <a:avLst/>
              </a:prstGeom>
            </p:spPr>
          </p:pic>
        </p:grpSp>
        <p:sp>
          <p:nvSpPr>
            <p:cNvPr id="31" name="Freeform 12"/>
            <p:cNvSpPr/>
            <p:nvPr userDrawn="1"/>
          </p:nvSpPr>
          <p:spPr bwMode="auto">
            <a:xfrm rot="19800000">
              <a:off x="5930778" y="5079977"/>
              <a:ext cx="1041533" cy="1201769"/>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bg1"/>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pic>
          <p:nvPicPr>
            <p:cNvPr id="32" name="图片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1516" y="5274902"/>
              <a:ext cx="707171" cy="793358"/>
            </a:xfrm>
            <a:prstGeom prst="rect">
              <a:avLst/>
            </a:prstGeom>
          </p:spPr>
        </p:pic>
      </p:grpSp>
      <p:pic>
        <p:nvPicPr>
          <p:cNvPr id="35" name="图片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9644" y="369197"/>
            <a:ext cx="1676174" cy="609518"/>
          </a:xfrm>
          <a:prstGeom prst="rect">
            <a:avLst/>
          </a:prstGeom>
        </p:spPr>
      </p:pic>
      <p:sp>
        <p:nvSpPr>
          <p:cNvPr id="36" name="矩形 35"/>
          <p:cNvSpPr/>
          <p:nvPr userDrawn="1"/>
        </p:nvSpPr>
        <p:spPr>
          <a:xfrm>
            <a:off x="617714" y="5882208"/>
            <a:ext cx="2205348" cy="284693"/>
          </a:xfrm>
          <a:prstGeom prst="rect">
            <a:avLst/>
          </a:prstGeom>
          <a:noFill/>
        </p:spPr>
        <p:txBody>
          <a:bodyPr wrap="none" lIns="68580" tIns="34290" rIns="68580" bIns="34290">
            <a:spAutoFit/>
          </a:bodyPr>
          <a:lstStyle/>
          <a:p>
            <a:pPr algn="ctr"/>
            <a:r>
              <a:rPr lang="en-US" altLang="zh-CN" sz="1400" dirty="0">
                <a:ln w="0"/>
                <a:solidFill>
                  <a:schemeClr val="bg1"/>
                </a:solidFill>
              </a:rPr>
              <a:t>INNOVATIONS FOR LIFE</a:t>
            </a:r>
            <a:endParaRPr lang="zh-CN" altLang="en-US" sz="1400" dirty="0">
              <a:ln w="0"/>
              <a:solidFill>
                <a:schemeClr val="bg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pPr>
              <a:defRPr/>
            </a:pPr>
            <a:fld id="{58249080-FF45-4676-8917-D211CCB68DD9}" type="datetimeFigureOut">
              <a:rPr lang="zh-CN" altLang="en-US"/>
              <a:t>2025/7/18</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fld id="{E72839FB-86AF-4DB7-98FB-8F0227FA0A57}" type="slidenum">
              <a:rPr lang="zh-CN" altLang="en-US"/>
              <a:t>‹#›</a:t>
            </a:fld>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1848" y="384053"/>
            <a:ext cx="1301922" cy="473426"/>
          </a:xfrm>
          <a:prstGeom prst="rect">
            <a:avLst/>
          </a:prstGeom>
        </p:spPr>
      </p:pic>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E6ECFE">
            <a:alpha val="32000"/>
          </a:srgbClr>
        </a:solidFill>
        <a:effectLst/>
      </p:bgPr>
    </p:bg>
    <p:spTree>
      <p:nvGrpSpPr>
        <p:cNvPr id="1" name=""/>
        <p:cNvGrpSpPr/>
        <p:nvPr/>
      </p:nvGrpSpPr>
      <p:grpSpPr>
        <a:xfrm>
          <a:off x="0" y="0"/>
          <a:ext cx="0" cy="0"/>
          <a:chOff x="0" y="0"/>
          <a:chExt cx="0" cy="0"/>
        </a:xfrm>
      </p:grpSpPr>
      <p:grpSp>
        <p:nvGrpSpPr>
          <p:cNvPr id="42" name="组合 41"/>
          <p:cNvGrpSpPr/>
          <p:nvPr/>
        </p:nvGrpSpPr>
        <p:grpSpPr>
          <a:xfrm>
            <a:off x="-3324" y="3751956"/>
            <a:ext cx="8742277" cy="1799173"/>
            <a:chOff x="0" y="3009739"/>
            <a:chExt cx="8742277" cy="1799173"/>
          </a:xfrm>
        </p:grpSpPr>
        <p:sp>
          <p:nvSpPr>
            <p:cNvPr id="44" name="ïṥḷïdé"/>
            <p:cNvSpPr/>
            <p:nvPr userDrawn="1"/>
          </p:nvSpPr>
          <p:spPr>
            <a:xfrm>
              <a:off x="0" y="3009739"/>
              <a:ext cx="8742277" cy="1434229"/>
            </a:xfrm>
            <a:custGeom>
              <a:avLst/>
              <a:gdLst>
                <a:gd name="connsiteX0" fmla="*/ 0 w 8742277"/>
                <a:gd name="connsiteY0" fmla="*/ 0 h 1336927"/>
                <a:gd name="connsiteX1" fmla="*/ 4792779 w 8742277"/>
                <a:gd name="connsiteY1" fmla="*/ 816832 h 1336927"/>
                <a:gd name="connsiteX2" fmla="*/ 8742277 w 8742277"/>
                <a:gd name="connsiteY2" fmla="*/ 1193236 h 1336927"/>
                <a:gd name="connsiteX3" fmla="*/ 0 w 8742277"/>
                <a:gd name="connsiteY3" fmla="*/ 1336927 h 1336927"/>
                <a:gd name="connsiteX4" fmla="*/ 0 w 8742277"/>
                <a:gd name="connsiteY4" fmla="*/ 0 h 133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277" h="1336927">
                  <a:moveTo>
                    <a:pt x="0" y="0"/>
                  </a:moveTo>
                  <a:cubicBezTo>
                    <a:pt x="0" y="0"/>
                    <a:pt x="1941366" y="712813"/>
                    <a:pt x="4792779" y="816832"/>
                  </a:cubicBezTo>
                  <a:cubicBezTo>
                    <a:pt x="7531302" y="916658"/>
                    <a:pt x="8183477" y="593796"/>
                    <a:pt x="8742277" y="1193236"/>
                  </a:cubicBezTo>
                  <a:lnTo>
                    <a:pt x="0" y="1336927"/>
                  </a:lnTo>
                  <a:lnTo>
                    <a:pt x="0" y="0"/>
                  </a:lnTo>
                  <a:close/>
                </a:path>
              </a:pathLst>
            </a:custGeom>
            <a:solidFill>
              <a:schemeClr val="accent1">
                <a:lumMod val="20000"/>
                <a:lumOff val="80000"/>
              </a:schemeClr>
            </a:solidFill>
            <a:ln w="16127" cap="flat">
              <a:noFill/>
              <a:prstDash val="solid"/>
              <a:miter/>
            </a:ln>
          </p:spPr>
          <p:txBody>
            <a:bodyPr rtlCol="0" anchor="ctr"/>
            <a:lstStyle/>
            <a:p>
              <a:endParaRPr lang="zh-CN" altLang="en-US"/>
            </a:p>
          </p:txBody>
        </p:sp>
        <p:sp>
          <p:nvSpPr>
            <p:cNvPr id="45" name="ïṥḷiďè"/>
            <p:cNvSpPr/>
            <p:nvPr userDrawn="1"/>
          </p:nvSpPr>
          <p:spPr>
            <a:xfrm>
              <a:off x="1031646" y="3791923"/>
              <a:ext cx="5285780" cy="1016989"/>
            </a:xfrm>
            <a:custGeom>
              <a:avLst/>
              <a:gdLst>
                <a:gd name="connsiteX0" fmla="*/ 0 w 5285780"/>
                <a:gd name="connsiteY0" fmla="*/ 175760 h 852931"/>
                <a:gd name="connsiteX1" fmla="*/ 5285780 w 5285780"/>
                <a:gd name="connsiteY1" fmla="*/ 423470 h 852931"/>
                <a:gd name="connsiteX2" fmla="*/ 2576770 w 5285780"/>
                <a:gd name="connsiteY2" fmla="*/ 852932 h 852931"/>
                <a:gd name="connsiteX3" fmla="*/ 0 w 5285780"/>
                <a:gd name="connsiteY3" fmla="*/ 175760 h 852931"/>
              </a:gdLst>
              <a:ahLst/>
              <a:cxnLst>
                <a:cxn ang="0">
                  <a:pos x="connsiteX0" y="connsiteY0"/>
                </a:cxn>
                <a:cxn ang="0">
                  <a:pos x="connsiteX1" y="connsiteY1"/>
                </a:cxn>
                <a:cxn ang="0">
                  <a:pos x="connsiteX2" y="connsiteY2"/>
                </a:cxn>
                <a:cxn ang="0">
                  <a:pos x="connsiteX3" y="connsiteY3"/>
                </a:cxn>
              </a:cxnLst>
              <a:rect l="l" t="t" r="r" b="b"/>
              <a:pathLst>
                <a:path w="5285780" h="852931">
                  <a:moveTo>
                    <a:pt x="0" y="175760"/>
                  </a:moveTo>
                  <a:cubicBezTo>
                    <a:pt x="0" y="175760"/>
                    <a:pt x="2626441" y="-352883"/>
                    <a:pt x="5285780" y="423470"/>
                  </a:cubicBezTo>
                  <a:cubicBezTo>
                    <a:pt x="5285780" y="423470"/>
                    <a:pt x="4113026" y="852932"/>
                    <a:pt x="2576770" y="852932"/>
                  </a:cubicBezTo>
                  <a:cubicBezTo>
                    <a:pt x="1040513" y="852932"/>
                    <a:pt x="0" y="175760"/>
                    <a:pt x="0" y="175760"/>
                  </a:cubicBezTo>
                  <a:close/>
                </a:path>
              </a:pathLst>
            </a:custGeom>
            <a:solidFill>
              <a:schemeClr val="accent1">
                <a:lumMod val="40000"/>
                <a:lumOff val="60000"/>
              </a:schemeClr>
            </a:solidFill>
            <a:ln w="16127" cap="flat">
              <a:noFill/>
              <a:prstDash val="solid"/>
              <a:miter/>
            </a:ln>
          </p:spPr>
          <p:txBody>
            <a:bodyPr rtlCol="0" anchor="ctr"/>
            <a:lstStyle/>
            <a:p>
              <a:endParaRPr lang="zh-CN" altLang="en-US"/>
            </a:p>
          </p:txBody>
        </p:sp>
      </p:grpSp>
      <p:pic>
        <p:nvPicPr>
          <p:cNvPr id="46" name="图片 45"/>
          <p:cNvPicPr>
            <a:picLocks noChangeAspect="1"/>
          </p:cNvPicPr>
          <p:nvPr/>
        </p:nvPicPr>
        <p:blipFill rotWithShape="1">
          <a:blip r:embed="rId2" cstate="print">
            <a:extLst>
              <a:ext uri="{28A0092B-C50C-407E-A947-70E740481C1C}">
                <a14:useLocalDpi xmlns:a14="http://schemas.microsoft.com/office/drawing/2010/main" val="0"/>
              </a:ext>
            </a:extLst>
          </a:blip>
          <a:srcRect b="21880"/>
          <a:stretch>
            <a:fillRect/>
          </a:stretch>
        </p:blipFill>
        <p:spPr>
          <a:xfrm>
            <a:off x="-168502" y="4220504"/>
            <a:ext cx="12415435" cy="2688614"/>
          </a:xfrm>
          <a:prstGeom prst="rect">
            <a:avLst/>
          </a:prstGeom>
        </p:spPr>
      </p:pic>
      <p:sp>
        <p:nvSpPr>
          <p:cNvPr id="47" name="iSļiḑé"/>
          <p:cNvSpPr/>
          <p:nvPr/>
        </p:nvSpPr>
        <p:spPr>
          <a:xfrm>
            <a:off x="-103060" y="4214356"/>
            <a:ext cx="12415435" cy="2688614"/>
          </a:xfrm>
          <a:custGeom>
            <a:avLst/>
            <a:gdLst>
              <a:gd name="connsiteX0" fmla="*/ 11631440 w 12192000"/>
              <a:gd name="connsiteY0" fmla="*/ 2146 h 3429000"/>
              <a:gd name="connsiteX1" fmla="*/ 12187808 w 12192000"/>
              <a:gd name="connsiteY1" fmla="*/ 27361 h 3429000"/>
              <a:gd name="connsiteX2" fmla="*/ 12187808 w 12192000"/>
              <a:gd name="connsiteY2" fmla="*/ 233932 h 3429000"/>
              <a:gd name="connsiteX3" fmla="*/ 12187808 w 12192000"/>
              <a:gd name="connsiteY3" fmla="*/ 1306106 h 3429000"/>
              <a:gd name="connsiteX4" fmla="*/ 12192000 w 12192000"/>
              <a:gd name="connsiteY4" fmla="*/ 1306106 h 3429000"/>
              <a:gd name="connsiteX5" fmla="*/ 12192000 w 12192000"/>
              <a:gd name="connsiteY5" fmla="*/ 1512677 h 3429000"/>
              <a:gd name="connsiteX6" fmla="*/ 12192000 w 12192000"/>
              <a:gd name="connsiteY6" fmla="*/ 3222429 h 3429000"/>
              <a:gd name="connsiteX7" fmla="*/ 12192000 w 12192000"/>
              <a:gd name="connsiteY7" fmla="*/ 3429000 h 3429000"/>
              <a:gd name="connsiteX8" fmla="*/ 0 w 12192000"/>
              <a:gd name="connsiteY8" fmla="*/ 3429000 h 3429000"/>
              <a:gd name="connsiteX9" fmla="*/ 0 w 12192000"/>
              <a:gd name="connsiteY9" fmla="*/ 3222429 h 3429000"/>
              <a:gd name="connsiteX10" fmla="*/ 0 w 12192000"/>
              <a:gd name="connsiteY10" fmla="*/ 1512677 h 3429000"/>
              <a:gd name="connsiteX11" fmla="*/ 0 w 12192000"/>
              <a:gd name="connsiteY11" fmla="*/ 1306106 h 3429000"/>
              <a:gd name="connsiteX12" fmla="*/ 1 w 12192000"/>
              <a:gd name="connsiteY12" fmla="*/ 1306106 h 3429000"/>
              <a:gd name="connsiteX13" fmla="*/ 1 w 12192000"/>
              <a:gd name="connsiteY13" fmla="*/ 470354 h 3429000"/>
              <a:gd name="connsiteX14" fmla="*/ 1 w 12192000"/>
              <a:gd name="connsiteY14" fmla="*/ 263783 h 3429000"/>
              <a:gd name="connsiteX15" fmla="*/ 4397507 w 12192000"/>
              <a:gd name="connsiteY15" fmla="*/ 867093 h 3429000"/>
              <a:gd name="connsiteX16" fmla="*/ 11631440 w 12192000"/>
              <a:gd name="connsiteY16" fmla="*/ 2146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3429000">
                <a:moveTo>
                  <a:pt x="11631440" y="2146"/>
                </a:moveTo>
                <a:cubicBezTo>
                  <a:pt x="11864568" y="-4124"/>
                  <a:pt x="12053994" y="3070"/>
                  <a:pt x="12187808" y="27361"/>
                </a:cubicBezTo>
                <a:lnTo>
                  <a:pt x="12187808" y="233932"/>
                </a:lnTo>
                <a:lnTo>
                  <a:pt x="12187808" y="1306106"/>
                </a:lnTo>
                <a:lnTo>
                  <a:pt x="12192000" y="1306106"/>
                </a:lnTo>
                <a:lnTo>
                  <a:pt x="12192000" y="1512677"/>
                </a:lnTo>
                <a:lnTo>
                  <a:pt x="12192000" y="3222429"/>
                </a:lnTo>
                <a:lnTo>
                  <a:pt x="12192000" y="3429000"/>
                </a:lnTo>
                <a:lnTo>
                  <a:pt x="0" y="3429000"/>
                </a:lnTo>
                <a:lnTo>
                  <a:pt x="0" y="3222429"/>
                </a:lnTo>
                <a:lnTo>
                  <a:pt x="0" y="1512677"/>
                </a:lnTo>
                <a:lnTo>
                  <a:pt x="0" y="1306106"/>
                </a:lnTo>
                <a:lnTo>
                  <a:pt x="1" y="1306106"/>
                </a:lnTo>
                <a:lnTo>
                  <a:pt x="1" y="470354"/>
                </a:lnTo>
                <a:lnTo>
                  <a:pt x="1" y="263783"/>
                </a:lnTo>
                <a:cubicBezTo>
                  <a:pt x="1" y="263783"/>
                  <a:pt x="2404373" y="994980"/>
                  <a:pt x="4397507" y="867093"/>
                </a:cubicBezTo>
                <a:cubicBezTo>
                  <a:pt x="6226307" y="749689"/>
                  <a:pt x="9999548" y="46039"/>
                  <a:pt x="11631440" y="2146"/>
                </a:cubicBezTo>
                <a:close/>
              </a:path>
            </a:pathLst>
          </a:custGeom>
          <a:gradFill>
            <a:gsLst>
              <a:gs pos="29000">
                <a:schemeClr val="accent1">
                  <a:alpha val="90000"/>
                </a:schemeClr>
              </a:gs>
              <a:gs pos="100000">
                <a:schemeClr val="accent1">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矩形 64"/>
          <p:cNvSpPr/>
          <p:nvPr/>
        </p:nvSpPr>
        <p:spPr>
          <a:xfrm>
            <a:off x="599400" y="6249671"/>
            <a:ext cx="2205348" cy="284693"/>
          </a:xfrm>
          <a:prstGeom prst="rect">
            <a:avLst/>
          </a:prstGeom>
          <a:noFill/>
        </p:spPr>
        <p:txBody>
          <a:bodyPr wrap="none" lIns="68580" tIns="34290" rIns="68580" bIns="34290">
            <a:spAutoFit/>
          </a:bodyPr>
          <a:lstStyle/>
          <a:p>
            <a:pPr algn="ctr"/>
            <a:r>
              <a:rPr lang="en-US" altLang="zh-CN" sz="1400" dirty="0">
                <a:ln w="0"/>
                <a:solidFill>
                  <a:schemeClr val="bg1"/>
                </a:solidFill>
              </a:rPr>
              <a:t>INNOVATIONS FOR LIFE</a:t>
            </a:r>
            <a:endParaRPr lang="zh-CN" altLang="en-US" sz="1400" dirty="0">
              <a:ln w="0"/>
              <a:solidFill>
                <a:schemeClr val="bg1"/>
              </a:solidFill>
            </a:endParaRPr>
          </a:p>
        </p:txBody>
      </p:sp>
      <p:pic>
        <p:nvPicPr>
          <p:cNvPr id="66" name="图片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644" y="369197"/>
            <a:ext cx="1676174" cy="609518"/>
          </a:xfrm>
          <a:prstGeom prst="rect">
            <a:avLst/>
          </a:prstGeom>
        </p:spPr>
      </p:pic>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47130" y="334633"/>
            <a:ext cx="10858500" cy="505713"/>
          </a:xfrm>
        </p:spPr>
        <p:txBody>
          <a:bodyPr/>
          <a:lstStyle>
            <a:lvl1pPr>
              <a:defRPr sz="3600">
                <a:solidFill>
                  <a:srgbClr val="186ACE"/>
                </a:solidFill>
              </a:defRPr>
            </a:lvl1pPr>
          </a:lstStyle>
          <a:p>
            <a:r>
              <a:rPr lang="en-US" altLang="zh-CN" dirty="0"/>
              <a:t>Click to edit Master title style</a:t>
            </a:r>
            <a:endParaRPr lang="zh-CN" altLang="en-US" dirty="0"/>
          </a:p>
        </p:txBody>
      </p:sp>
      <p:pic>
        <p:nvPicPr>
          <p:cNvPr id="52" name="图片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1848" y="384053"/>
            <a:ext cx="1301922" cy="473426"/>
          </a:xfrm>
          <a:prstGeom prst="rect">
            <a:avLst/>
          </a:prstGeom>
        </p:spPr>
      </p:pic>
      <p:sp>
        <p:nvSpPr>
          <p:cNvPr id="3" name="矩形 2"/>
          <p:cNvSpPr/>
          <p:nvPr/>
        </p:nvSpPr>
        <p:spPr>
          <a:xfrm>
            <a:off x="-57929" y="6516805"/>
            <a:ext cx="12295163" cy="369332"/>
          </a:xfrm>
          <a:prstGeom prst="rect">
            <a:avLst/>
          </a:prstGeom>
          <a:solidFill>
            <a:srgbClr val="186A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44"/>
          <p:cNvSpPr/>
          <p:nvPr/>
        </p:nvSpPr>
        <p:spPr>
          <a:xfrm>
            <a:off x="194254" y="6559124"/>
            <a:ext cx="1914242" cy="253916"/>
          </a:xfrm>
          <a:prstGeom prst="rect">
            <a:avLst/>
          </a:prstGeom>
          <a:noFill/>
        </p:spPr>
        <p:txBody>
          <a:bodyPr wrap="none" lIns="68580" tIns="34290" rIns="68580" bIns="34290">
            <a:spAutoFit/>
          </a:bodyPr>
          <a:lstStyle/>
          <a:p>
            <a:pPr algn="ctr"/>
            <a:r>
              <a:rPr lang="en-US" altLang="zh-CN" sz="1200" dirty="0">
                <a:ln w="0"/>
                <a:solidFill>
                  <a:schemeClr val="bg1"/>
                </a:solidFill>
              </a:rPr>
              <a:t>INNOVATIONS FOR LIFE</a:t>
            </a:r>
            <a:endParaRPr lang="zh-CN" altLang="en-US" sz="1200" dirty="0">
              <a:ln w="0"/>
              <a:solidFill>
                <a:schemeClr val="bg1"/>
              </a:solidFill>
            </a:endParaRPr>
          </a:p>
        </p:txBody>
      </p:sp>
      <p:sp>
        <p:nvSpPr>
          <p:cNvPr id="4" name="五边形 3"/>
          <p:cNvSpPr/>
          <p:nvPr/>
        </p:nvSpPr>
        <p:spPr>
          <a:xfrm>
            <a:off x="-57929" y="334633"/>
            <a:ext cx="441057" cy="498002"/>
          </a:xfrm>
          <a:prstGeom prst="homePlate">
            <a:avLst>
              <a:gd name="adj" fmla="val 38754"/>
            </a:avLst>
          </a:prstGeom>
          <a:solidFill>
            <a:srgbClr val="186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1848" y="384053"/>
            <a:ext cx="1301922" cy="473426"/>
          </a:xfrm>
          <a:prstGeom prst="rect">
            <a:avLst/>
          </a:prstGeom>
        </p:spPr>
      </p:pic>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alphaModFix amt="13000"/>
          </a:blip>
          <a:srcRect t="2646" r="10980" b="10027"/>
          <a:stretch>
            <a:fillRect/>
          </a:stretch>
        </p:blipFill>
        <p:spPr>
          <a:xfrm>
            <a:off x="0" y="-37127"/>
            <a:ext cx="12242840" cy="6919940"/>
          </a:xfrm>
          <a:prstGeom prst="rect">
            <a:avLst/>
          </a:prstGeom>
        </p:spPr>
      </p:pic>
      <p:sp>
        <p:nvSpPr>
          <p:cNvPr id="7" name="iṡlîḑê"/>
          <p:cNvSpPr/>
          <p:nvPr/>
        </p:nvSpPr>
        <p:spPr>
          <a:xfrm>
            <a:off x="0" y="-8209"/>
            <a:ext cx="12192000" cy="5626966"/>
          </a:xfrm>
          <a:prstGeom prst="rect">
            <a:avLst/>
          </a:prstGeom>
          <a:gradFill>
            <a:gsLst>
              <a:gs pos="0">
                <a:schemeClr val="bg1">
                  <a:alpha val="27000"/>
                </a:schemeClr>
              </a:gs>
              <a:gs pos="8000">
                <a:schemeClr val="bg1">
                  <a:alpha val="7113"/>
                </a:schemeClr>
              </a:gs>
              <a:gs pos="67000">
                <a:schemeClr val="bg1">
                  <a:alpha val="81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0" y="3009739"/>
            <a:ext cx="8742277" cy="1799173"/>
            <a:chOff x="0" y="3009739"/>
            <a:chExt cx="8742277" cy="1799173"/>
          </a:xfrm>
        </p:grpSpPr>
        <p:sp>
          <p:nvSpPr>
            <p:cNvPr id="9" name="ïṥḷïdé"/>
            <p:cNvSpPr/>
            <p:nvPr userDrawn="1"/>
          </p:nvSpPr>
          <p:spPr>
            <a:xfrm>
              <a:off x="0" y="3009739"/>
              <a:ext cx="8742277" cy="1434229"/>
            </a:xfrm>
            <a:custGeom>
              <a:avLst/>
              <a:gdLst>
                <a:gd name="connsiteX0" fmla="*/ 0 w 8742277"/>
                <a:gd name="connsiteY0" fmla="*/ 0 h 1336927"/>
                <a:gd name="connsiteX1" fmla="*/ 4792779 w 8742277"/>
                <a:gd name="connsiteY1" fmla="*/ 816832 h 1336927"/>
                <a:gd name="connsiteX2" fmla="*/ 8742277 w 8742277"/>
                <a:gd name="connsiteY2" fmla="*/ 1193236 h 1336927"/>
                <a:gd name="connsiteX3" fmla="*/ 0 w 8742277"/>
                <a:gd name="connsiteY3" fmla="*/ 1336927 h 1336927"/>
                <a:gd name="connsiteX4" fmla="*/ 0 w 8742277"/>
                <a:gd name="connsiteY4" fmla="*/ 0 h 133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277" h="1336927">
                  <a:moveTo>
                    <a:pt x="0" y="0"/>
                  </a:moveTo>
                  <a:cubicBezTo>
                    <a:pt x="0" y="0"/>
                    <a:pt x="1941366" y="712813"/>
                    <a:pt x="4792779" y="816832"/>
                  </a:cubicBezTo>
                  <a:cubicBezTo>
                    <a:pt x="7531302" y="916658"/>
                    <a:pt x="8183477" y="593796"/>
                    <a:pt x="8742277" y="1193236"/>
                  </a:cubicBezTo>
                  <a:lnTo>
                    <a:pt x="0" y="1336927"/>
                  </a:lnTo>
                  <a:lnTo>
                    <a:pt x="0" y="0"/>
                  </a:lnTo>
                  <a:close/>
                </a:path>
              </a:pathLst>
            </a:custGeom>
            <a:solidFill>
              <a:schemeClr val="accent1">
                <a:lumMod val="20000"/>
                <a:lumOff val="80000"/>
              </a:schemeClr>
            </a:solidFill>
            <a:ln w="16127" cap="flat">
              <a:noFill/>
              <a:prstDash val="solid"/>
              <a:miter/>
            </a:ln>
          </p:spPr>
          <p:txBody>
            <a:bodyPr rtlCol="0" anchor="ctr"/>
            <a:lstStyle/>
            <a:p>
              <a:endParaRPr lang="zh-CN" altLang="en-US"/>
            </a:p>
          </p:txBody>
        </p:sp>
        <p:sp>
          <p:nvSpPr>
            <p:cNvPr id="10" name="ïṥḷiďè"/>
            <p:cNvSpPr/>
            <p:nvPr userDrawn="1"/>
          </p:nvSpPr>
          <p:spPr>
            <a:xfrm>
              <a:off x="1031646" y="3791923"/>
              <a:ext cx="5285780" cy="1016989"/>
            </a:xfrm>
            <a:custGeom>
              <a:avLst/>
              <a:gdLst>
                <a:gd name="connsiteX0" fmla="*/ 0 w 5285780"/>
                <a:gd name="connsiteY0" fmla="*/ 175760 h 852931"/>
                <a:gd name="connsiteX1" fmla="*/ 5285780 w 5285780"/>
                <a:gd name="connsiteY1" fmla="*/ 423470 h 852931"/>
                <a:gd name="connsiteX2" fmla="*/ 2576770 w 5285780"/>
                <a:gd name="connsiteY2" fmla="*/ 852932 h 852931"/>
                <a:gd name="connsiteX3" fmla="*/ 0 w 5285780"/>
                <a:gd name="connsiteY3" fmla="*/ 175760 h 852931"/>
              </a:gdLst>
              <a:ahLst/>
              <a:cxnLst>
                <a:cxn ang="0">
                  <a:pos x="connsiteX0" y="connsiteY0"/>
                </a:cxn>
                <a:cxn ang="0">
                  <a:pos x="connsiteX1" y="connsiteY1"/>
                </a:cxn>
                <a:cxn ang="0">
                  <a:pos x="connsiteX2" y="connsiteY2"/>
                </a:cxn>
                <a:cxn ang="0">
                  <a:pos x="connsiteX3" y="connsiteY3"/>
                </a:cxn>
              </a:cxnLst>
              <a:rect l="l" t="t" r="r" b="b"/>
              <a:pathLst>
                <a:path w="5285780" h="852931">
                  <a:moveTo>
                    <a:pt x="0" y="175760"/>
                  </a:moveTo>
                  <a:cubicBezTo>
                    <a:pt x="0" y="175760"/>
                    <a:pt x="2626441" y="-352883"/>
                    <a:pt x="5285780" y="423470"/>
                  </a:cubicBezTo>
                  <a:cubicBezTo>
                    <a:pt x="5285780" y="423470"/>
                    <a:pt x="4113026" y="852932"/>
                    <a:pt x="2576770" y="852932"/>
                  </a:cubicBezTo>
                  <a:cubicBezTo>
                    <a:pt x="1040513" y="852932"/>
                    <a:pt x="0" y="175760"/>
                    <a:pt x="0" y="175760"/>
                  </a:cubicBezTo>
                  <a:close/>
                </a:path>
              </a:pathLst>
            </a:custGeom>
            <a:solidFill>
              <a:schemeClr val="accent1">
                <a:lumMod val="40000"/>
                <a:lumOff val="60000"/>
              </a:schemeClr>
            </a:solidFill>
            <a:ln w="16127" cap="flat">
              <a:noFill/>
              <a:prstDash val="solid"/>
              <a:miter/>
            </a:ln>
          </p:spPr>
          <p:txBody>
            <a:bodyPr rtlCol="0" anchor="ctr"/>
            <a:lstStyle/>
            <a:p>
              <a:endParaRPr lang="zh-CN" altLang="en-US"/>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78" y="3478287"/>
            <a:ext cx="12415435" cy="3441652"/>
          </a:xfrm>
          <a:prstGeom prst="rect">
            <a:avLst/>
          </a:prstGeom>
        </p:spPr>
      </p:pic>
      <p:sp>
        <p:nvSpPr>
          <p:cNvPr id="12" name="iSļiḑé"/>
          <p:cNvSpPr/>
          <p:nvPr/>
        </p:nvSpPr>
        <p:spPr>
          <a:xfrm>
            <a:off x="-35170" y="3484612"/>
            <a:ext cx="12285427" cy="3490771"/>
          </a:xfrm>
          <a:custGeom>
            <a:avLst/>
            <a:gdLst>
              <a:gd name="connsiteX0" fmla="*/ 11631440 w 12192000"/>
              <a:gd name="connsiteY0" fmla="*/ 2146 h 3429000"/>
              <a:gd name="connsiteX1" fmla="*/ 12187808 w 12192000"/>
              <a:gd name="connsiteY1" fmla="*/ 27361 h 3429000"/>
              <a:gd name="connsiteX2" fmla="*/ 12187808 w 12192000"/>
              <a:gd name="connsiteY2" fmla="*/ 233932 h 3429000"/>
              <a:gd name="connsiteX3" fmla="*/ 12187808 w 12192000"/>
              <a:gd name="connsiteY3" fmla="*/ 1306106 h 3429000"/>
              <a:gd name="connsiteX4" fmla="*/ 12192000 w 12192000"/>
              <a:gd name="connsiteY4" fmla="*/ 1306106 h 3429000"/>
              <a:gd name="connsiteX5" fmla="*/ 12192000 w 12192000"/>
              <a:gd name="connsiteY5" fmla="*/ 1512677 h 3429000"/>
              <a:gd name="connsiteX6" fmla="*/ 12192000 w 12192000"/>
              <a:gd name="connsiteY6" fmla="*/ 3222429 h 3429000"/>
              <a:gd name="connsiteX7" fmla="*/ 12192000 w 12192000"/>
              <a:gd name="connsiteY7" fmla="*/ 3429000 h 3429000"/>
              <a:gd name="connsiteX8" fmla="*/ 0 w 12192000"/>
              <a:gd name="connsiteY8" fmla="*/ 3429000 h 3429000"/>
              <a:gd name="connsiteX9" fmla="*/ 0 w 12192000"/>
              <a:gd name="connsiteY9" fmla="*/ 3222429 h 3429000"/>
              <a:gd name="connsiteX10" fmla="*/ 0 w 12192000"/>
              <a:gd name="connsiteY10" fmla="*/ 1512677 h 3429000"/>
              <a:gd name="connsiteX11" fmla="*/ 0 w 12192000"/>
              <a:gd name="connsiteY11" fmla="*/ 1306106 h 3429000"/>
              <a:gd name="connsiteX12" fmla="*/ 1 w 12192000"/>
              <a:gd name="connsiteY12" fmla="*/ 1306106 h 3429000"/>
              <a:gd name="connsiteX13" fmla="*/ 1 w 12192000"/>
              <a:gd name="connsiteY13" fmla="*/ 470354 h 3429000"/>
              <a:gd name="connsiteX14" fmla="*/ 1 w 12192000"/>
              <a:gd name="connsiteY14" fmla="*/ 263783 h 3429000"/>
              <a:gd name="connsiteX15" fmla="*/ 4397507 w 12192000"/>
              <a:gd name="connsiteY15" fmla="*/ 867093 h 3429000"/>
              <a:gd name="connsiteX16" fmla="*/ 11631440 w 12192000"/>
              <a:gd name="connsiteY16" fmla="*/ 2146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3429000">
                <a:moveTo>
                  <a:pt x="11631440" y="2146"/>
                </a:moveTo>
                <a:cubicBezTo>
                  <a:pt x="11864568" y="-4124"/>
                  <a:pt x="12053994" y="3070"/>
                  <a:pt x="12187808" y="27361"/>
                </a:cubicBezTo>
                <a:lnTo>
                  <a:pt x="12187808" y="233932"/>
                </a:lnTo>
                <a:lnTo>
                  <a:pt x="12187808" y="1306106"/>
                </a:lnTo>
                <a:lnTo>
                  <a:pt x="12192000" y="1306106"/>
                </a:lnTo>
                <a:lnTo>
                  <a:pt x="12192000" y="1512677"/>
                </a:lnTo>
                <a:lnTo>
                  <a:pt x="12192000" y="3222429"/>
                </a:lnTo>
                <a:lnTo>
                  <a:pt x="12192000" y="3429000"/>
                </a:lnTo>
                <a:lnTo>
                  <a:pt x="0" y="3429000"/>
                </a:lnTo>
                <a:lnTo>
                  <a:pt x="0" y="3222429"/>
                </a:lnTo>
                <a:lnTo>
                  <a:pt x="0" y="1512677"/>
                </a:lnTo>
                <a:lnTo>
                  <a:pt x="0" y="1306106"/>
                </a:lnTo>
                <a:lnTo>
                  <a:pt x="1" y="1306106"/>
                </a:lnTo>
                <a:lnTo>
                  <a:pt x="1" y="470354"/>
                </a:lnTo>
                <a:lnTo>
                  <a:pt x="1" y="263783"/>
                </a:lnTo>
                <a:cubicBezTo>
                  <a:pt x="1" y="263783"/>
                  <a:pt x="2404373" y="994980"/>
                  <a:pt x="4397507" y="867093"/>
                </a:cubicBezTo>
                <a:cubicBezTo>
                  <a:pt x="6226307" y="749689"/>
                  <a:pt x="9999548" y="46039"/>
                  <a:pt x="11631440" y="2146"/>
                </a:cubicBezTo>
                <a:close/>
              </a:path>
            </a:pathLst>
          </a:custGeom>
          <a:gradFill>
            <a:gsLst>
              <a:gs pos="29000">
                <a:schemeClr val="accent1">
                  <a:alpha val="90000"/>
                </a:schemeClr>
              </a:gs>
              <a:gs pos="100000">
                <a:schemeClr val="accent1">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6643802" y="2700667"/>
            <a:ext cx="4938599" cy="4051684"/>
            <a:chOff x="5930778" y="1946565"/>
            <a:chExt cx="5687261" cy="4665895"/>
          </a:xfrm>
        </p:grpSpPr>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86274" y="3504857"/>
              <a:ext cx="2604221" cy="2976254"/>
            </a:xfrm>
            <a:prstGeom prst="rect">
              <a:avLst/>
            </a:prstGeom>
          </p:spPr>
        </p:pic>
        <p:sp>
          <p:nvSpPr>
            <p:cNvPr id="20" name="Freeform 11"/>
            <p:cNvSpPr/>
            <p:nvPr userDrawn="1"/>
          </p:nvSpPr>
          <p:spPr bwMode="auto">
            <a:xfrm>
              <a:off x="8089096" y="3369869"/>
              <a:ext cx="2807580" cy="3242591"/>
            </a:xfrm>
            <a:custGeom>
              <a:avLst/>
              <a:gdLst>
                <a:gd name="T0" fmla="*/ 2377 w 2388"/>
                <a:gd name="T1" fmla="*/ 2062 h 2758"/>
                <a:gd name="T2" fmla="*/ 2365 w 2388"/>
                <a:gd name="T3" fmla="*/ 2062 h 2758"/>
                <a:gd name="T4" fmla="*/ 2365 w 2388"/>
                <a:gd name="T5" fmla="*/ 702 h 2758"/>
                <a:gd name="T6" fmla="*/ 1194 w 2388"/>
                <a:gd name="T7" fmla="*/ 26 h 2758"/>
                <a:gd name="T8" fmla="*/ 23 w 2388"/>
                <a:gd name="T9" fmla="*/ 702 h 2758"/>
                <a:gd name="T10" fmla="*/ 23 w 2388"/>
                <a:gd name="T11" fmla="*/ 2056 h 2758"/>
                <a:gd name="T12" fmla="*/ 1194 w 2388"/>
                <a:gd name="T13" fmla="*/ 2732 h 2758"/>
                <a:gd name="T14" fmla="*/ 2371 w 2388"/>
                <a:gd name="T15" fmla="*/ 2052 h 2758"/>
                <a:gd name="T16" fmla="*/ 2377 w 2388"/>
                <a:gd name="T17" fmla="*/ 2062 h 2758"/>
                <a:gd name="T18" fmla="*/ 2365 w 2388"/>
                <a:gd name="T19" fmla="*/ 2062 h 2758"/>
                <a:gd name="T20" fmla="*/ 2377 w 2388"/>
                <a:gd name="T21" fmla="*/ 2062 h 2758"/>
                <a:gd name="T22" fmla="*/ 2382 w 2388"/>
                <a:gd name="T23" fmla="*/ 2071 h 2758"/>
                <a:gd name="T24" fmla="*/ 1194 w 2388"/>
                <a:gd name="T25" fmla="*/ 2758 h 2758"/>
                <a:gd name="T26" fmla="*/ 0 w 2388"/>
                <a:gd name="T27" fmla="*/ 2069 h 2758"/>
                <a:gd name="T28" fmla="*/ 0 w 2388"/>
                <a:gd name="T29" fmla="*/ 689 h 2758"/>
                <a:gd name="T30" fmla="*/ 1194 w 2388"/>
                <a:gd name="T31" fmla="*/ 0 h 2758"/>
                <a:gd name="T32" fmla="*/ 2388 w 2388"/>
                <a:gd name="T33" fmla="*/ 689 h 2758"/>
                <a:gd name="T34" fmla="*/ 2388 w 2388"/>
                <a:gd name="T35" fmla="*/ 2069 h 2758"/>
                <a:gd name="T36" fmla="*/ 2382 w 2388"/>
                <a:gd name="T37" fmla="*/ 2071 h 2758"/>
                <a:gd name="T38" fmla="*/ 2377 w 2388"/>
                <a:gd name="T39" fmla="*/ 2062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8" h="2758">
                  <a:moveTo>
                    <a:pt x="2377" y="2062"/>
                  </a:moveTo>
                  <a:lnTo>
                    <a:pt x="2365" y="2062"/>
                  </a:lnTo>
                  <a:lnTo>
                    <a:pt x="2365" y="702"/>
                  </a:lnTo>
                  <a:lnTo>
                    <a:pt x="1194" y="26"/>
                  </a:lnTo>
                  <a:lnTo>
                    <a:pt x="23" y="702"/>
                  </a:lnTo>
                  <a:lnTo>
                    <a:pt x="23" y="2056"/>
                  </a:lnTo>
                  <a:lnTo>
                    <a:pt x="1194" y="2732"/>
                  </a:lnTo>
                  <a:lnTo>
                    <a:pt x="2371" y="2052"/>
                  </a:lnTo>
                  <a:lnTo>
                    <a:pt x="2377" y="2062"/>
                  </a:lnTo>
                  <a:lnTo>
                    <a:pt x="2365" y="2062"/>
                  </a:lnTo>
                  <a:lnTo>
                    <a:pt x="2377" y="2062"/>
                  </a:lnTo>
                  <a:lnTo>
                    <a:pt x="2382" y="2071"/>
                  </a:lnTo>
                  <a:lnTo>
                    <a:pt x="1194" y="2758"/>
                  </a:lnTo>
                  <a:lnTo>
                    <a:pt x="0" y="2069"/>
                  </a:lnTo>
                  <a:lnTo>
                    <a:pt x="0" y="689"/>
                  </a:lnTo>
                  <a:lnTo>
                    <a:pt x="1194" y="0"/>
                  </a:lnTo>
                  <a:lnTo>
                    <a:pt x="2388" y="689"/>
                  </a:lnTo>
                  <a:lnTo>
                    <a:pt x="2388" y="2069"/>
                  </a:lnTo>
                  <a:lnTo>
                    <a:pt x="2382" y="2071"/>
                  </a:lnTo>
                  <a:lnTo>
                    <a:pt x="2377" y="2062"/>
                  </a:lnTo>
                  <a:close/>
                </a:path>
              </a:pathLst>
            </a:custGeom>
            <a:gradFill>
              <a:gsLst>
                <a:gs pos="100000">
                  <a:srgbClr val="106EB3">
                    <a:lumMod val="75000"/>
                  </a:srgbClr>
                </a:gs>
                <a:gs pos="29000">
                  <a:srgbClr val="106EB3"/>
                </a:gs>
              </a:gsLst>
              <a:path path="circle">
                <a:fillToRect l="50000" t="50000" r="50000" b="50000"/>
              </a:path>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sp>
          <p:nvSpPr>
            <p:cNvPr id="21" name="Freeform 12_1"/>
            <p:cNvSpPr/>
            <p:nvPr userDrawn="1"/>
          </p:nvSpPr>
          <p:spPr bwMode="auto">
            <a:xfrm>
              <a:off x="10430419" y="5212705"/>
              <a:ext cx="896032" cy="1033883"/>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p>
          </p:txBody>
        </p:sp>
        <p:sp>
          <p:nvSpPr>
            <p:cNvPr id="22" name="Freeform 12"/>
            <p:cNvSpPr/>
            <p:nvPr userDrawn="1"/>
          </p:nvSpPr>
          <p:spPr bwMode="auto">
            <a:xfrm>
              <a:off x="10467366" y="5257897"/>
              <a:ext cx="818237" cy="944120"/>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75000"/>
              </a:scheme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dirty="0">
                <a:ln>
                  <a:noFill/>
                </a:ln>
                <a:solidFill>
                  <a:srgbClr val="FFFFFF"/>
                </a:solidFill>
                <a:effectLst/>
                <a:uLnTx/>
                <a:uFillTx/>
                <a:latin typeface="Arial" panose="020B0604020202020204"/>
                <a:ea typeface="微软雅黑" panose="020B0503020204020204" pitchFamily="34" charset="-122"/>
              </a:endParaRPr>
            </a:p>
          </p:txBody>
        </p:sp>
        <p:sp>
          <p:nvSpPr>
            <p:cNvPr id="23" name="Freeform 12"/>
            <p:cNvSpPr/>
            <p:nvPr userDrawn="1"/>
          </p:nvSpPr>
          <p:spPr bwMode="auto">
            <a:xfrm>
              <a:off x="7722746" y="3073814"/>
              <a:ext cx="389001" cy="448846"/>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20000"/>
                <a:lumOff val="80000"/>
              </a:scheme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sp>
          <p:nvSpPr>
            <p:cNvPr id="24" name="Freeform 12"/>
            <p:cNvSpPr/>
            <p:nvPr userDrawn="1"/>
          </p:nvSpPr>
          <p:spPr bwMode="auto">
            <a:xfrm>
              <a:off x="10584386" y="3072079"/>
              <a:ext cx="793267" cy="915305"/>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20000"/>
                <a:lumOff val="80000"/>
              </a:scheme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dirty="0">
                <a:ln>
                  <a:noFill/>
                </a:ln>
                <a:solidFill>
                  <a:srgbClr val="FFFFFF"/>
                </a:solidFill>
                <a:effectLst/>
                <a:uLnTx/>
                <a:uFillTx/>
                <a:latin typeface="Arial" panose="020B0604020202020204"/>
                <a:ea typeface="微软雅黑" panose="020B0503020204020204" pitchFamily="34" charset="-122"/>
              </a:endParaRPr>
            </a:p>
          </p:txBody>
        </p:sp>
        <p:sp>
          <p:nvSpPr>
            <p:cNvPr id="25" name="stethoscope_291360"/>
            <p:cNvSpPr>
              <a:spLocks noChangeAspect="1"/>
            </p:cNvSpPr>
            <p:nvPr userDrawn="1"/>
          </p:nvSpPr>
          <p:spPr bwMode="auto">
            <a:xfrm>
              <a:off x="10790495" y="3311583"/>
              <a:ext cx="394707" cy="422154"/>
            </a:xfrm>
            <a:custGeom>
              <a:avLst/>
              <a:gdLst>
                <a:gd name="T0" fmla="*/ 6100 w 6373"/>
                <a:gd name="T1" fmla="*/ 0 h 6827"/>
                <a:gd name="T2" fmla="*/ 272 w 6373"/>
                <a:gd name="T3" fmla="*/ 0 h 6827"/>
                <a:gd name="T4" fmla="*/ 0 w 6373"/>
                <a:gd name="T5" fmla="*/ 272 h 6827"/>
                <a:gd name="T6" fmla="*/ 0 w 6373"/>
                <a:gd name="T7" fmla="*/ 6554 h 6827"/>
                <a:gd name="T8" fmla="*/ 272 w 6373"/>
                <a:gd name="T9" fmla="*/ 6827 h 6827"/>
                <a:gd name="T10" fmla="*/ 5283 w 6373"/>
                <a:gd name="T11" fmla="*/ 6827 h 6827"/>
                <a:gd name="T12" fmla="*/ 5555 w 6373"/>
                <a:gd name="T13" fmla="*/ 6554 h 6827"/>
                <a:gd name="T14" fmla="*/ 5555 w 6373"/>
                <a:gd name="T15" fmla="*/ 1747 h 6827"/>
                <a:gd name="T16" fmla="*/ 6100 w 6373"/>
                <a:gd name="T17" fmla="*/ 1747 h 6827"/>
                <a:gd name="T18" fmla="*/ 6373 w 6373"/>
                <a:gd name="T19" fmla="*/ 1474 h 6827"/>
                <a:gd name="T20" fmla="*/ 6373 w 6373"/>
                <a:gd name="T21" fmla="*/ 272 h 6827"/>
                <a:gd name="T22" fmla="*/ 6100 w 6373"/>
                <a:gd name="T23" fmla="*/ 0 h 6827"/>
                <a:gd name="T24" fmla="*/ 2097 w 6373"/>
                <a:gd name="T25" fmla="*/ 1786 h 6827"/>
                <a:gd name="T26" fmla="*/ 2505 w 6373"/>
                <a:gd name="T27" fmla="*/ 1786 h 6827"/>
                <a:gd name="T28" fmla="*/ 2505 w 6373"/>
                <a:gd name="T29" fmla="*/ 1378 h 6827"/>
                <a:gd name="T30" fmla="*/ 2778 w 6373"/>
                <a:gd name="T31" fmla="*/ 1106 h 6827"/>
                <a:gd name="T32" fmla="*/ 3050 w 6373"/>
                <a:gd name="T33" fmla="*/ 1378 h 6827"/>
                <a:gd name="T34" fmla="*/ 3050 w 6373"/>
                <a:gd name="T35" fmla="*/ 1786 h 6827"/>
                <a:gd name="T36" fmla="*/ 3458 w 6373"/>
                <a:gd name="T37" fmla="*/ 1786 h 6827"/>
                <a:gd name="T38" fmla="*/ 3730 w 6373"/>
                <a:gd name="T39" fmla="*/ 2059 h 6827"/>
                <a:gd name="T40" fmla="*/ 3458 w 6373"/>
                <a:gd name="T41" fmla="*/ 2331 h 6827"/>
                <a:gd name="T42" fmla="*/ 3050 w 6373"/>
                <a:gd name="T43" fmla="*/ 2331 h 6827"/>
                <a:gd name="T44" fmla="*/ 3050 w 6373"/>
                <a:gd name="T45" fmla="*/ 2739 h 6827"/>
                <a:gd name="T46" fmla="*/ 2778 w 6373"/>
                <a:gd name="T47" fmla="*/ 3011 h 6827"/>
                <a:gd name="T48" fmla="*/ 2505 w 6373"/>
                <a:gd name="T49" fmla="*/ 2739 h 6827"/>
                <a:gd name="T50" fmla="*/ 2505 w 6373"/>
                <a:gd name="T51" fmla="*/ 2331 h 6827"/>
                <a:gd name="T52" fmla="*/ 2097 w 6373"/>
                <a:gd name="T53" fmla="*/ 2331 h 6827"/>
                <a:gd name="T54" fmla="*/ 1825 w 6373"/>
                <a:gd name="T55" fmla="*/ 2059 h 6827"/>
                <a:gd name="T56" fmla="*/ 2097 w 6373"/>
                <a:gd name="T57" fmla="*/ 1786 h 6827"/>
                <a:gd name="T58" fmla="*/ 4294 w 6373"/>
                <a:gd name="T59" fmla="*/ 5803 h 6827"/>
                <a:gd name="T60" fmla="*/ 1261 w 6373"/>
                <a:gd name="T61" fmla="*/ 5803 h 6827"/>
                <a:gd name="T62" fmla="*/ 989 w 6373"/>
                <a:gd name="T63" fmla="*/ 5531 h 6827"/>
                <a:gd name="T64" fmla="*/ 1261 w 6373"/>
                <a:gd name="T65" fmla="*/ 5258 h 6827"/>
                <a:gd name="T66" fmla="*/ 4294 w 6373"/>
                <a:gd name="T67" fmla="*/ 5258 h 6827"/>
                <a:gd name="T68" fmla="*/ 4567 w 6373"/>
                <a:gd name="T69" fmla="*/ 5531 h 6827"/>
                <a:gd name="T70" fmla="*/ 4294 w 6373"/>
                <a:gd name="T71" fmla="*/ 5803 h 6827"/>
                <a:gd name="T72" fmla="*/ 4294 w 6373"/>
                <a:gd name="T73" fmla="*/ 4967 h 6827"/>
                <a:gd name="T74" fmla="*/ 1261 w 6373"/>
                <a:gd name="T75" fmla="*/ 4967 h 6827"/>
                <a:gd name="T76" fmla="*/ 989 w 6373"/>
                <a:gd name="T77" fmla="*/ 4695 h 6827"/>
                <a:gd name="T78" fmla="*/ 1261 w 6373"/>
                <a:gd name="T79" fmla="*/ 4423 h 6827"/>
                <a:gd name="T80" fmla="*/ 4294 w 6373"/>
                <a:gd name="T81" fmla="*/ 4423 h 6827"/>
                <a:gd name="T82" fmla="*/ 4567 w 6373"/>
                <a:gd name="T83" fmla="*/ 4695 h 6827"/>
                <a:gd name="T84" fmla="*/ 4294 w 6373"/>
                <a:gd name="T85" fmla="*/ 4967 h 6827"/>
                <a:gd name="T86" fmla="*/ 4294 w 6373"/>
                <a:gd name="T87" fmla="*/ 4131 h 6827"/>
                <a:gd name="T88" fmla="*/ 1261 w 6373"/>
                <a:gd name="T89" fmla="*/ 4131 h 6827"/>
                <a:gd name="T90" fmla="*/ 989 w 6373"/>
                <a:gd name="T91" fmla="*/ 3859 h 6827"/>
                <a:gd name="T92" fmla="*/ 1261 w 6373"/>
                <a:gd name="T93" fmla="*/ 3587 h 6827"/>
                <a:gd name="T94" fmla="*/ 4294 w 6373"/>
                <a:gd name="T95" fmla="*/ 3587 h 6827"/>
                <a:gd name="T96" fmla="*/ 4567 w 6373"/>
                <a:gd name="T97" fmla="*/ 3859 h 6827"/>
                <a:gd name="T98" fmla="*/ 4294 w 6373"/>
                <a:gd name="T99" fmla="*/ 4131 h 6827"/>
                <a:gd name="T100" fmla="*/ 5828 w 6373"/>
                <a:gd name="T101" fmla="*/ 1202 h 6827"/>
                <a:gd name="T102" fmla="*/ 5555 w 6373"/>
                <a:gd name="T103" fmla="*/ 1202 h 6827"/>
                <a:gd name="T104" fmla="*/ 5555 w 6373"/>
                <a:gd name="T105" fmla="*/ 545 h 6827"/>
                <a:gd name="T106" fmla="*/ 5828 w 6373"/>
                <a:gd name="T107" fmla="*/ 545 h 6827"/>
                <a:gd name="T108" fmla="*/ 5828 w 6373"/>
                <a:gd name="T109" fmla="*/ 1202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73" h="6827">
                  <a:moveTo>
                    <a:pt x="6100" y="0"/>
                  </a:moveTo>
                  <a:lnTo>
                    <a:pt x="272" y="0"/>
                  </a:lnTo>
                  <a:cubicBezTo>
                    <a:pt x="122" y="0"/>
                    <a:pt x="0" y="122"/>
                    <a:pt x="0" y="272"/>
                  </a:cubicBezTo>
                  <a:lnTo>
                    <a:pt x="0" y="6554"/>
                  </a:lnTo>
                  <a:cubicBezTo>
                    <a:pt x="0" y="6705"/>
                    <a:pt x="122" y="6827"/>
                    <a:pt x="272" y="6827"/>
                  </a:cubicBezTo>
                  <a:lnTo>
                    <a:pt x="5283" y="6827"/>
                  </a:lnTo>
                  <a:cubicBezTo>
                    <a:pt x="5433" y="6827"/>
                    <a:pt x="5555" y="6705"/>
                    <a:pt x="5555" y="6554"/>
                  </a:cubicBezTo>
                  <a:lnTo>
                    <a:pt x="5555" y="1747"/>
                  </a:lnTo>
                  <a:lnTo>
                    <a:pt x="6100" y="1747"/>
                  </a:lnTo>
                  <a:cubicBezTo>
                    <a:pt x="6251" y="1747"/>
                    <a:pt x="6373" y="1625"/>
                    <a:pt x="6373" y="1474"/>
                  </a:cubicBezTo>
                  <a:lnTo>
                    <a:pt x="6373" y="272"/>
                  </a:lnTo>
                  <a:cubicBezTo>
                    <a:pt x="6373" y="122"/>
                    <a:pt x="6251" y="0"/>
                    <a:pt x="6100" y="0"/>
                  </a:cubicBezTo>
                  <a:close/>
                  <a:moveTo>
                    <a:pt x="2097" y="1786"/>
                  </a:moveTo>
                  <a:lnTo>
                    <a:pt x="2505" y="1786"/>
                  </a:lnTo>
                  <a:lnTo>
                    <a:pt x="2505" y="1378"/>
                  </a:lnTo>
                  <a:cubicBezTo>
                    <a:pt x="2505" y="1228"/>
                    <a:pt x="2627" y="1106"/>
                    <a:pt x="2778" y="1106"/>
                  </a:cubicBezTo>
                  <a:cubicBezTo>
                    <a:pt x="2928" y="1106"/>
                    <a:pt x="3050" y="1228"/>
                    <a:pt x="3050" y="1378"/>
                  </a:cubicBezTo>
                  <a:lnTo>
                    <a:pt x="3050" y="1786"/>
                  </a:lnTo>
                  <a:lnTo>
                    <a:pt x="3458" y="1786"/>
                  </a:lnTo>
                  <a:cubicBezTo>
                    <a:pt x="3608" y="1786"/>
                    <a:pt x="3730" y="1908"/>
                    <a:pt x="3730" y="2059"/>
                  </a:cubicBezTo>
                  <a:cubicBezTo>
                    <a:pt x="3730" y="2209"/>
                    <a:pt x="3609" y="2331"/>
                    <a:pt x="3458" y="2331"/>
                  </a:cubicBezTo>
                  <a:lnTo>
                    <a:pt x="3050" y="2331"/>
                  </a:lnTo>
                  <a:lnTo>
                    <a:pt x="3050" y="2739"/>
                  </a:lnTo>
                  <a:cubicBezTo>
                    <a:pt x="3050" y="2889"/>
                    <a:pt x="2928" y="3011"/>
                    <a:pt x="2778" y="3011"/>
                  </a:cubicBezTo>
                  <a:cubicBezTo>
                    <a:pt x="2627" y="3011"/>
                    <a:pt x="2505" y="2889"/>
                    <a:pt x="2505" y="2739"/>
                  </a:cubicBezTo>
                  <a:lnTo>
                    <a:pt x="2505" y="2331"/>
                  </a:lnTo>
                  <a:lnTo>
                    <a:pt x="2097" y="2331"/>
                  </a:lnTo>
                  <a:cubicBezTo>
                    <a:pt x="1947" y="2331"/>
                    <a:pt x="1825" y="2209"/>
                    <a:pt x="1825" y="2059"/>
                  </a:cubicBezTo>
                  <a:cubicBezTo>
                    <a:pt x="1825" y="1908"/>
                    <a:pt x="1947" y="1786"/>
                    <a:pt x="2097" y="1786"/>
                  </a:cubicBezTo>
                  <a:close/>
                  <a:moveTo>
                    <a:pt x="4294" y="5803"/>
                  </a:moveTo>
                  <a:lnTo>
                    <a:pt x="1261" y="5803"/>
                  </a:lnTo>
                  <a:cubicBezTo>
                    <a:pt x="1111" y="5803"/>
                    <a:pt x="989" y="5681"/>
                    <a:pt x="989" y="5531"/>
                  </a:cubicBezTo>
                  <a:cubicBezTo>
                    <a:pt x="989" y="5380"/>
                    <a:pt x="1111" y="5258"/>
                    <a:pt x="1261" y="5258"/>
                  </a:cubicBezTo>
                  <a:lnTo>
                    <a:pt x="4294" y="5258"/>
                  </a:lnTo>
                  <a:cubicBezTo>
                    <a:pt x="4445" y="5258"/>
                    <a:pt x="4567" y="5380"/>
                    <a:pt x="4567" y="5531"/>
                  </a:cubicBezTo>
                  <a:cubicBezTo>
                    <a:pt x="4567" y="5681"/>
                    <a:pt x="4445" y="5803"/>
                    <a:pt x="4294" y="5803"/>
                  </a:cubicBezTo>
                  <a:close/>
                  <a:moveTo>
                    <a:pt x="4294" y="4967"/>
                  </a:moveTo>
                  <a:lnTo>
                    <a:pt x="1261" y="4967"/>
                  </a:lnTo>
                  <a:cubicBezTo>
                    <a:pt x="1111" y="4967"/>
                    <a:pt x="989" y="4845"/>
                    <a:pt x="989" y="4695"/>
                  </a:cubicBezTo>
                  <a:cubicBezTo>
                    <a:pt x="989" y="4544"/>
                    <a:pt x="1111" y="4423"/>
                    <a:pt x="1261" y="4423"/>
                  </a:cubicBezTo>
                  <a:lnTo>
                    <a:pt x="4294" y="4423"/>
                  </a:lnTo>
                  <a:cubicBezTo>
                    <a:pt x="4445" y="4423"/>
                    <a:pt x="4567" y="4544"/>
                    <a:pt x="4567" y="4695"/>
                  </a:cubicBezTo>
                  <a:cubicBezTo>
                    <a:pt x="4567" y="4845"/>
                    <a:pt x="4445" y="4967"/>
                    <a:pt x="4294" y="4967"/>
                  </a:cubicBezTo>
                  <a:close/>
                  <a:moveTo>
                    <a:pt x="4294" y="4131"/>
                  </a:moveTo>
                  <a:lnTo>
                    <a:pt x="1261" y="4131"/>
                  </a:lnTo>
                  <a:cubicBezTo>
                    <a:pt x="1111" y="4131"/>
                    <a:pt x="989" y="4009"/>
                    <a:pt x="989" y="3859"/>
                  </a:cubicBezTo>
                  <a:cubicBezTo>
                    <a:pt x="989" y="3709"/>
                    <a:pt x="1111" y="3587"/>
                    <a:pt x="1261" y="3587"/>
                  </a:cubicBezTo>
                  <a:lnTo>
                    <a:pt x="4294" y="3587"/>
                  </a:lnTo>
                  <a:cubicBezTo>
                    <a:pt x="4445" y="3587"/>
                    <a:pt x="4567" y="3709"/>
                    <a:pt x="4567" y="3859"/>
                  </a:cubicBezTo>
                  <a:cubicBezTo>
                    <a:pt x="4567" y="4009"/>
                    <a:pt x="4445" y="4131"/>
                    <a:pt x="4294" y="4131"/>
                  </a:cubicBezTo>
                  <a:close/>
                  <a:moveTo>
                    <a:pt x="5828" y="1202"/>
                  </a:moveTo>
                  <a:lnTo>
                    <a:pt x="5555" y="1202"/>
                  </a:lnTo>
                  <a:lnTo>
                    <a:pt x="5555" y="545"/>
                  </a:lnTo>
                  <a:lnTo>
                    <a:pt x="5828" y="545"/>
                  </a:lnTo>
                  <a:lnTo>
                    <a:pt x="5828" y="1202"/>
                  </a:lnTo>
                  <a:close/>
                </a:path>
              </a:pathLst>
            </a:custGeom>
            <a:solidFill>
              <a:srgbClr val="10629F"/>
            </a:solidFill>
            <a:ln>
              <a:noFill/>
            </a:ln>
          </p:spPr>
          <p:txBody>
            <a:bodyPr/>
            <a:lstStyle/>
            <a:p>
              <a:endParaRPr lang="zh-CN" altLang="en-US"/>
            </a:p>
          </p:txBody>
        </p:sp>
        <p:pic>
          <p:nvPicPr>
            <p:cNvPr id="26" name="图片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57928" y="5468156"/>
              <a:ext cx="512113" cy="470104"/>
            </a:xfrm>
            <a:prstGeom prst="rect">
              <a:avLst/>
            </a:prstGeom>
          </p:spPr>
        </p:pic>
        <p:sp>
          <p:nvSpPr>
            <p:cNvPr id="27" name="Freeform 12"/>
            <p:cNvSpPr/>
            <p:nvPr userDrawn="1"/>
          </p:nvSpPr>
          <p:spPr bwMode="auto">
            <a:xfrm>
              <a:off x="11229038" y="1946565"/>
              <a:ext cx="389001" cy="448846"/>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accent1">
                <a:lumMod val="20000"/>
                <a:lumOff val="80000"/>
              </a:schemeClr>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sp>
          <p:nvSpPr>
            <p:cNvPr id="28" name="Freeform 12_1"/>
            <p:cNvSpPr/>
            <p:nvPr userDrawn="1"/>
          </p:nvSpPr>
          <p:spPr bwMode="auto">
            <a:xfrm>
              <a:off x="7453289" y="4922852"/>
              <a:ext cx="1294977" cy="1494203"/>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rgbClr val="0B66EB"/>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pic>
          <p:nvPicPr>
            <p:cNvPr id="29" name="图片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04877" y="4830415"/>
              <a:ext cx="2366342" cy="1774757"/>
            </a:xfrm>
            <a:prstGeom prst="rect">
              <a:avLst/>
            </a:prstGeom>
          </p:spPr>
        </p:pic>
        <p:grpSp>
          <p:nvGrpSpPr>
            <p:cNvPr id="30" name="组合 29"/>
            <p:cNvGrpSpPr/>
            <p:nvPr/>
          </p:nvGrpSpPr>
          <p:grpSpPr>
            <a:xfrm>
              <a:off x="8390397" y="3162774"/>
              <a:ext cx="1035724" cy="1195067"/>
              <a:chOff x="8788500" y="2786693"/>
              <a:chExt cx="1097928" cy="1266841"/>
            </a:xfrm>
          </p:grpSpPr>
          <p:sp>
            <p:nvSpPr>
              <p:cNvPr id="33" name="Freeform 12"/>
              <p:cNvSpPr/>
              <p:nvPr userDrawn="1"/>
            </p:nvSpPr>
            <p:spPr bwMode="auto">
              <a:xfrm rot="19800000">
                <a:off x="8788500" y="2786693"/>
                <a:ext cx="1097928" cy="1266841"/>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bg1"/>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pic>
            <p:nvPicPr>
              <p:cNvPr id="34" name="图片 33"/>
              <p:cNvPicPr>
                <a:picLocks noChangeAspect="1"/>
              </p:cNvPicPr>
              <p:nvPr/>
            </p:nvPicPr>
            <p:blipFill rotWithShape="1">
              <a:blip r:embed="rId7" cstate="print">
                <a:extLst>
                  <a:ext uri="{28A0092B-C50C-407E-A947-70E740481C1C}">
                    <a14:useLocalDpi xmlns:a14="http://schemas.microsoft.com/office/drawing/2010/main" val="0"/>
                  </a:ext>
                </a:extLst>
              </a:blip>
              <a:srcRect l="17019" t="6856" b="7167"/>
              <a:stretch>
                <a:fillRect/>
              </a:stretch>
            </p:blipFill>
            <p:spPr>
              <a:xfrm>
                <a:off x="9068285" y="2981110"/>
                <a:ext cx="665093" cy="874847"/>
              </a:xfrm>
              <a:prstGeom prst="rect">
                <a:avLst/>
              </a:prstGeom>
            </p:spPr>
          </p:pic>
        </p:grpSp>
        <p:sp>
          <p:nvSpPr>
            <p:cNvPr id="31" name="Freeform 12"/>
            <p:cNvSpPr/>
            <p:nvPr userDrawn="1"/>
          </p:nvSpPr>
          <p:spPr bwMode="auto">
            <a:xfrm rot="19800000">
              <a:off x="5930778" y="5079977"/>
              <a:ext cx="1041533" cy="1201769"/>
            </a:xfrm>
            <a:custGeom>
              <a:avLst/>
              <a:gdLst>
                <a:gd name="T0" fmla="*/ 2106 w 2106"/>
                <a:gd name="T1" fmla="*/ 1822 h 2430"/>
                <a:gd name="T2" fmla="*/ 2106 w 2106"/>
                <a:gd name="T3" fmla="*/ 608 h 2430"/>
                <a:gd name="T4" fmla="*/ 1053 w 2106"/>
                <a:gd name="T5" fmla="*/ 0 h 2430"/>
                <a:gd name="T6" fmla="*/ 0 w 2106"/>
                <a:gd name="T7" fmla="*/ 608 h 2430"/>
                <a:gd name="T8" fmla="*/ 0 w 2106"/>
                <a:gd name="T9" fmla="*/ 1822 h 2430"/>
                <a:gd name="T10" fmla="*/ 1053 w 2106"/>
                <a:gd name="T11" fmla="*/ 2430 h 2430"/>
                <a:gd name="T12" fmla="*/ 2106 w 2106"/>
                <a:gd name="T13" fmla="*/ 1822 h 2430"/>
              </a:gdLst>
              <a:ahLst/>
              <a:cxnLst>
                <a:cxn ang="0">
                  <a:pos x="T0" y="T1"/>
                </a:cxn>
                <a:cxn ang="0">
                  <a:pos x="T2" y="T3"/>
                </a:cxn>
                <a:cxn ang="0">
                  <a:pos x="T4" y="T5"/>
                </a:cxn>
                <a:cxn ang="0">
                  <a:pos x="T6" y="T7"/>
                </a:cxn>
                <a:cxn ang="0">
                  <a:pos x="T8" y="T9"/>
                </a:cxn>
                <a:cxn ang="0">
                  <a:pos x="T10" y="T11"/>
                </a:cxn>
                <a:cxn ang="0">
                  <a:pos x="T12" y="T13"/>
                </a:cxn>
              </a:cxnLst>
              <a:rect l="0" t="0" r="r" b="b"/>
              <a:pathLst>
                <a:path w="2106" h="2430">
                  <a:moveTo>
                    <a:pt x="2106" y="1822"/>
                  </a:moveTo>
                  <a:lnTo>
                    <a:pt x="2106" y="608"/>
                  </a:lnTo>
                  <a:lnTo>
                    <a:pt x="1053" y="0"/>
                  </a:lnTo>
                  <a:lnTo>
                    <a:pt x="0" y="608"/>
                  </a:lnTo>
                  <a:lnTo>
                    <a:pt x="0" y="1822"/>
                  </a:lnTo>
                  <a:lnTo>
                    <a:pt x="1053" y="2430"/>
                  </a:lnTo>
                  <a:lnTo>
                    <a:pt x="2106" y="1822"/>
                  </a:lnTo>
                  <a:close/>
                </a:path>
              </a:pathLst>
            </a:custGeom>
            <a:solidFill>
              <a:schemeClr val="bg1"/>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pic>
          <p:nvPicPr>
            <p:cNvPr id="32" name="图片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1516" y="5274902"/>
              <a:ext cx="707171" cy="793358"/>
            </a:xfrm>
            <a:prstGeom prst="rect">
              <a:avLst/>
            </a:prstGeom>
          </p:spPr>
        </p:pic>
      </p:grpSp>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9644" y="369197"/>
            <a:ext cx="1676174" cy="609518"/>
          </a:xfrm>
          <a:prstGeom prst="rect">
            <a:avLst/>
          </a:prstGeom>
        </p:spPr>
      </p:pic>
      <p:sp>
        <p:nvSpPr>
          <p:cNvPr id="36" name="矩形 35"/>
          <p:cNvSpPr/>
          <p:nvPr/>
        </p:nvSpPr>
        <p:spPr>
          <a:xfrm>
            <a:off x="617714" y="5882208"/>
            <a:ext cx="2205348" cy="284693"/>
          </a:xfrm>
          <a:prstGeom prst="rect">
            <a:avLst/>
          </a:prstGeom>
          <a:noFill/>
        </p:spPr>
        <p:txBody>
          <a:bodyPr wrap="none" lIns="68580" tIns="34290" rIns="68580" bIns="34290">
            <a:spAutoFit/>
          </a:bodyPr>
          <a:lstStyle/>
          <a:p>
            <a:pPr algn="ctr"/>
            <a:r>
              <a:rPr lang="en-US" altLang="zh-CN" sz="1400" dirty="0">
                <a:ln w="0"/>
                <a:solidFill>
                  <a:schemeClr val="bg1"/>
                </a:solidFill>
              </a:rPr>
              <a:t>INNOVATIONS FOR LIFE</a:t>
            </a:r>
            <a:endParaRPr lang="zh-CN" altLang="en-US" sz="1400" dirty="0">
              <a:ln w="0"/>
              <a:solidFill>
                <a:schemeClr val="bg1"/>
              </a:solidFill>
            </a:endParaRPr>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8BD707-D9CF-40AE-B4C6-C98DA3205C09}" type="datetimeFigureOut">
              <a:rPr lang="en-US"/>
              <a:t>7/18/2025</a:t>
            </a:fld>
            <a:endParaRPr lang="en-US"/>
          </a:p>
        </p:txBody>
      </p:sp>
      <p:sp>
        <p:nvSpPr>
          <p:cNvPr id="4" name="页脚占位符 3"/>
          <p:cNvSpPr>
            <a:spLocks noGrp="1"/>
          </p:cNvSpPr>
          <p:nvPr>
            <p:ph type="ftr" sz="quarter" idx="11"/>
          </p:nvPr>
        </p:nvSpPr>
        <p:spPr/>
        <p:txBody>
          <a:bodyPr/>
          <a:lstStyle/>
          <a:p>
            <a:endParaRPr/>
          </a:p>
        </p:txBody>
      </p:sp>
      <p:sp>
        <p:nvSpPr>
          <p:cNvPr id="5" name="灯片编号占位符 4"/>
          <p:cNvSpPr>
            <a:spLocks noGrp="1"/>
          </p:cNvSpPr>
          <p:nvPr>
            <p:ph type="sldNum" sz="quarter" idx="12"/>
          </p:nvPr>
        </p:nvSpPr>
        <p:spPr/>
        <p:txBody>
          <a:bodyPr/>
          <a:lstStyle/>
          <a:p>
            <a:pPr marL="88900">
              <a:lnSpc>
                <a:spcPct val="100000"/>
              </a:lnSpc>
              <a:spcBef>
                <a:spcPts val="15"/>
              </a:spcBef>
            </a:pPr>
            <a:fld id="{81D60167-4931-47E6-BA6A-407CBD079E47}" type="slidenum">
              <a:rPr dirty="0"/>
              <a:t>‹#›</a:t>
            </a:fld>
            <a:endParaRPr dirty="0"/>
          </a:p>
        </p:txBody>
      </p:sp>
      <p:pic>
        <p:nvPicPr>
          <p:cNvPr id="35" name="图片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3084" y="292362"/>
            <a:ext cx="1676174" cy="609518"/>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8BD707-D9CF-40AE-B4C6-C98DA3205C09}" type="datetimeFigureOut">
              <a:rPr lang="en-US"/>
              <a:t>7/18/2025</a:t>
            </a:fld>
            <a:endParaRPr lang="en-US"/>
          </a:p>
        </p:txBody>
      </p:sp>
      <p:sp>
        <p:nvSpPr>
          <p:cNvPr id="4" name="页脚占位符 3"/>
          <p:cNvSpPr>
            <a:spLocks noGrp="1"/>
          </p:cNvSpPr>
          <p:nvPr>
            <p:ph type="ftr" sz="quarter" idx="11"/>
          </p:nvPr>
        </p:nvSpPr>
        <p:spPr/>
        <p:txBody>
          <a:bodyPr/>
          <a:lstStyle/>
          <a:p>
            <a:endParaRPr/>
          </a:p>
        </p:txBody>
      </p:sp>
      <p:sp>
        <p:nvSpPr>
          <p:cNvPr id="5" name="灯片编号占位符 4"/>
          <p:cNvSpPr>
            <a:spLocks noGrp="1"/>
          </p:cNvSpPr>
          <p:nvPr>
            <p:ph type="sldNum" sz="quarter" idx="12"/>
          </p:nvPr>
        </p:nvSpPr>
        <p:spPr/>
        <p:txBody>
          <a:bodyPr/>
          <a:lstStyle/>
          <a:p>
            <a:pPr marL="88900">
              <a:lnSpc>
                <a:spcPct val="100000"/>
              </a:lnSpc>
              <a:spcBef>
                <a:spcPts val="15"/>
              </a:spcBef>
            </a:pPr>
            <a:fld id="{81D60167-4931-47E6-BA6A-407CBD079E47}" type="slidenum">
              <a:rPr dirty="0"/>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1870075" y="219710"/>
            <a:ext cx="9445625" cy="708025"/>
          </a:xfrm>
        </p:spPr>
        <p:txBody>
          <a:bodyPr>
            <a:normAutofit/>
          </a:bodyPr>
          <a:lstStyle>
            <a:lvl1pPr>
              <a:defRPr sz="3200" b="1">
                <a:solidFill>
                  <a:srgbClr val="186ACE"/>
                </a:solidFill>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zh-CN" altLang="en-US" dirty="0"/>
          </a:p>
        </p:txBody>
      </p:sp>
      <p:pic>
        <p:nvPicPr>
          <p:cNvPr id="52" name="图片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3673" y="100166"/>
            <a:ext cx="1194263" cy="434621"/>
          </a:xfrm>
          <a:prstGeom prst="rect">
            <a:avLst/>
          </a:prstGeom>
        </p:spPr>
      </p:pic>
      <p:sp>
        <p:nvSpPr>
          <p:cNvPr id="3" name="矩形 2"/>
          <p:cNvSpPr/>
          <p:nvPr userDrawn="1"/>
        </p:nvSpPr>
        <p:spPr>
          <a:xfrm>
            <a:off x="-8891" y="6644640"/>
            <a:ext cx="12249572" cy="240744"/>
          </a:xfrm>
          <a:prstGeom prst="rect">
            <a:avLst/>
          </a:prstGeom>
          <a:solidFill>
            <a:srgbClr val="186A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kumimoji="1" lang="zh-CN" altLang="en-US" sz="2400"/>
          </a:p>
        </p:txBody>
      </p:sp>
      <p:sp>
        <p:nvSpPr>
          <p:cNvPr id="4" name="五边形 3"/>
          <p:cNvSpPr/>
          <p:nvPr userDrawn="1"/>
        </p:nvSpPr>
        <p:spPr>
          <a:xfrm>
            <a:off x="-57785" y="306705"/>
            <a:ext cx="1831340" cy="497840"/>
          </a:xfrm>
          <a:prstGeom prst="homePlate">
            <a:avLst>
              <a:gd name="adj" fmla="val 41377"/>
            </a:avLst>
          </a:prstGeom>
          <a:solidFill>
            <a:srgbClr val="186A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kumimoji="1" lang="zh-CN" altLang="en-US" sz="2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22365" y="336538"/>
            <a:ext cx="10858500" cy="505713"/>
          </a:xfrm>
        </p:spPr>
        <p:txBody>
          <a:bodyPr anchor="t" anchorCtr="0">
            <a:noAutofit/>
          </a:bodyPr>
          <a:lstStyle>
            <a:lvl1pPr>
              <a:defRPr sz="3200">
                <a:solidFill>
                  <a:srgbClr val="186ACE"/>
                </a:solidFill>
              </a:defRPr>
            </a:lvl1pPr>
          </a:lstStyle>
          <a:p>
            <a:r>
              <a:rPr lang="en-US" altLang="zh-CN" dirty="0"/>
              <a:t>Click to edit Master title style</a:t>
            </a:r>
          </a:p>
        </p:txBody>
      </p:sp>
      <p:pic>
        <p:nvPicPr>
          <p:cNvPr id="52" name="图片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1848" y="384053"/>
            <a:ext cx="1301922" cy="473426"/>
          </a:xfrm>
          <a:prstGeom prst="rect">
            <a:avLst/>
          </a:prstGeom>
        </p:spPr>
      </p:pic>
      <p:sp>
        <p:nvSpPr>
          <p:cNvPr id="3" name="矩形 2"/>
          <p:cNvSpPr/>
          <p:nvPr userDrawn="1"/>
        </p:nvSpPr>
        <p:spPr>
          <a:xfrm>
            <a:off x="-57929" y="6516805"/>
            <a:ext cx="12295163" cy="369332"/>
          </a:xfrm>
          <a:prstGeom prst="rect">
            <a:avLst/>
          </a:prstGeom>
          <a:solidFill>
            <a:srgbClr val="186A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五边形 3"/>
          <p:cNvSpPr/>
          <p:nvPr userDrawn="1"/>
        </p:nvSpPr>
        <p:spPr>
          <a:xfrm>
            <a:off x="-57929" y="334633"/>
            <a:ext cx="441057" cy="498002"/>
          </a:xfrm>
          <a:prstGeom prst="homePlate">
            <a:avLst>
              <a:gd name="adj" fmla="val 38754"/>
            </a:avLst>
          </a:prstGeom>
          <a:solidFill>
            <a:srgbClr val="186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ltLang="zh-CN" dirty="0"/>
              <a:t>Click to edit Master title style</a:t>
            </a:r>
            <a:endParaRPr 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1717" y="128116"/>
            <a:ext cx="2224222" cy="808808"/>
          </a:xfrm>
          <a:prstGeom prst="rect">
            <a:avLst/>
          </a:prstGeom>
        </p:spPr>
      </p:pic>
      <p:pic>
        <p:nvPicPr>
          <p:cNvPr id="7" name="图片 6" descr="资源 1@2x"/>
          <p:cNvPicPr>
            <a:picLocks noChangeAspect="1"/>
          </p:cNvPicPr>
          <p:nvPr/>
        </p:nvPicPr>
        <p:blipFill>
          <a:blip r:embed="rId3"/>
          <a:srcRect b="31281"/>
          <a:stretch>
            <a:fillRect/>
          </a:stretch>
        </p:blipFill>
        <p:spPr>
          <a:xfrm>
            <a:off x="-248920" y="3829050"/>
            <a:ext cx="12689840" cy="3103880"/>
          </a:xfrm>
          <a:prstGeom prst="rect">
            <a:avLst/>
          </a:prstGeom>
        </p:spPr>
      </p:pic>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1717" y="128116"/>
            <a:ext cx="2224222" cy="808808"/>
          </a:xfrm>
          <a:prstGeom prst="rect">
            <a:avLst/>
          </a:prstGeom>
        </p:spPr>
      </p:pic>
      <p:sp>
        <p:nvSpPr>
          <p:cNvPr id="9" name="矩形 8"/>
          <p:cNvSpPr/>
          <p:nvPr userDrawn="1"/>
        </p:nvSpPr>
        <p:spPr>
          <a:xfrm>
            <a:off x="452115" y="6338356"/>
            <a:ext cx="1706236" cy="230832"/>
          </a:xfrm>
          <a:prstGeom prst="rect">
            <a:avLst/>
          </a:prstGeom>
          <a:noFill/>
        </p:spPr>
        <p:txBody>
          <a:bodyPr wrap="none" lIns="68580" tIns="34290" rIns="68580" bIns="34290">
            <a:spAutoFit/>
          </a:bodyPr>
          <a:lstStyle/>
          <a:p>
            <a:pPr algn="ctr"/>
            <a:r>
              <a:rPr lang="en-US" altLang="zh-CN" sz="1050" dirty="0">
                <a:ln w="0"/>
                <a:gradFill>
                  <a:gsLst>
                    <a:gs pos="21000">
                      <a:srgbClr val="53575C"/>
                    </a:gs>
                    <a:gs pos="88000">
                      <a:srgbClr val="C5C7CA"/>
                    </a:gs>
                  </a:gsLst>
                  <a:lin ang="5400000"/>
                </a:gradFill>
              </a:rPr>
              <a:t>INNOVATIONS FOR LIFE</a:t>
            </a:r>
            <a:endParaRPr lang="zh-CN" altLang="en-US" sz="1050" dirty="0">
              <a:ln w="0"/>
              <a:gradFill>
                <a:gsLst>
                  <a:gs pos="21000">
                    <a:srgbClr val="53575C"/>
                  </a:gs>
                  <a:gs pos="88000">
                    <a:srgbClr val="C5C7CA"/>
                  </a:gs>
                </a:gsLst>
                <a:lin ang="5400000"/>
              </a:gra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1848" y="384053"/>
            <a:ext cx="1301922" cy="47342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3" cstate="print">
            <a:alphaModFix amt="13000"/>
          </a:blip>
          <a:srcRect t="2646" r="10980" b="10027"/>
          <a:stretch>
            <a:fillRect/>
          </a:stretch>
        </p:blipFill>
        <p:spPr>
          <a:xfrm>
            <a:off x="0" y="-37127"/>
            <a:ext cx="12242840" cy="6919940"/>
          </a:xfrm>
          <a:prstGeom prst="rect">
            <a:avLst/>
          </a:prstGeom>
        </p:spPr>
      </p:pic>
      <p:sp>
        <p:nvSpPr>
          <p:cNvPr id="7" name="iṡlîḑê"/>
          <p:cNvSpPr/>
          <p:nvPr userDrawn="1"/>
        </p:nvSpPr>
        <p:spPr>
          <a:xfrm>
            <a:off x="0" y="-8209"/>
            <a:ext cx="12192000" cy="5626966"/>
          </a:xfrm>
          <a:prstGeom prst="rect">
            <a:avLst/>
          </a:prstGeom>
          <a:gradFill>
            <a:gsLst>
              <a:gs pos="0">
                <a:schemeClr val="bg1">
                  <a:alpha val="27000"/>
                </a:schemeClr>
              </a:gs>
              <a:gs pos="8000">
                <a:schemeClr val="bg1">
                  <a:alpha val="7113"/>
                </a:schemeClr>
              </a:gs>
              <a:gs pos="67000">
                <a:schemeClr val="bg1">
                  <a:alpha val="81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0" y="3009739"/>
            <a:ext cx="8742277" cy="1799173"/>
            <a:chOff x="0" y="3009739"/>
            <a:chExt cx="8742277" cy="1799173"/>
          </a:xfrm>
        </p:grpSpPr>
        <p:sp>
          <p:nvSpPr>
            <p:cNvPr id="9" name="ïṥḷïdé"/>
            <p:cNvSpPr/>
            <p:nvPr userDrawn="1"/>
          </p:nvSpPr>
          <p:spPr>
            <a:xfrm>
              <a:off x="0" y="3009739"/>
              <a:ext cx="8742277" cy="1434229"/>
            </a:xfrm>
            <a:custGeom>
              <a:avLst/>
              <a:gdLst>
                <a:gd name="connsiteX0" fmla="*/ 0 w 8742277"/>
                <a:gd name="connsiteY0" fmla="*/ 0 h 1336927"/>
                <a:gd name="connsiteX1" fmla="*/ 4792779 w 8742277"/>
                <a:gd name="connsiteY1" fmla="*/ 816832 h 1336927"/>
                <a:gd name="connsiteX2" fmla="*/ 8742277 w 8742277"/>
                <a:gd name="connsiteY2" fmla="*/ 1193236 h 1336927"/>
                <a:gd name="connsiteX3" fmla="*/ 0 w 8742277"/>
                <a:gd name="connsiteY3" fmla="*/ 1336927 h 1336927"/>
                <a:gd name="connsiteX4" fmla="*/ 0 w 8742277"/>
                <a:gd name="connsiteY4" fmla="*/ 0 h 133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277" h="1336927">
                  <a:moveTo>
                    <a:pt x="0" y="0"/>
                  </a:moveTo>
                  <a:cubicBezTo>
                    <a:pt x="0" y="0"/>
                    <a:pt x="1941366" y="712813"/>
                    <a:pt x="4792779" y="816832"/>
                  </a:cubicBezTo>
                  <a:cubicBezTo>
                    <a:pt x="7531302" y="916658"/>
                    <a:pt x="8183477" y="593796"/>
                    <a:pt x="8742277" y="1193236"/>
                  </a:cubicBezTo>
                  <a:lnTo>
                    <a:pt x="0" y="1336927"/>
                  </a:lnTo>
                  <a:lnTo>
                    <a:pt x="0" y="0"/>
                  </a:lnTo>
                  <a:close/>
                </a:path>
              </a:pathLst>
            </a:custGeom>
            <a:solidFill>
              <a:schemeClr val="accent1">
                <a:lumMod val="20000"/>
                <a:lumOff val="80000"/>
              </a:schemeClr>
            </a:solidFill>
            <a:ln w="16127" cap="flat">
              <a:noFill/>
              <a:prstDash val="solid"/>
              <a:miter/>
            </a:ln>
          </p:spPr>
          <p:txBody>
            <a:bodyPr rtlCol="0" anchor="ctr"/>
            <a:lstStyle/>
            <a:p>
              <a:endParaRPr lang="zh-CN" altLang="en-US"/>
            </a:p>
          </p:txBody>
        </p:sp>
        <p:sp>
          <p:nvSpPr>
            <p:cNvPr id="10" name="ïṥḷiďè"/>
            <p:cNvSpPr/>
            <p:nvPr userDrawn="1"/>
          </p:nvSpPr>
          <p:spPr>
            <a:xfrm>
              <a:off x="1031646" y="3791923"/>
              <a:ext cx="5285780" cy="1016989"/>
            </a:xfrm>
            <a:custGeom>
              <a:avLst/>
              <a:gdLst>
                <a:gd name="connsiteX0" fmla="*/ 0 w 5285780"/>
                <a:gd name="connsiteY0" fmla="*/ 175760 h 852931"/>
                <a:gd name="connsiteX1" fmla="*/ 5285780 w 5285780"/>
                <a:gd name="connsiteY1" fmla="*/ 423470 h 852931"/>
                <a:gd name="connsiteX2" fmla="*/ 2576770 w 5285780"/>
                <a:gd name="connsiteY2" fmla="*/ 852932 h 852931"/>
                <a:gd name="connsiteX3" fmla="*/ 0 w 5285780"/>
                <a:gd name="connsiteY3" fmla="*/ 175760 h 852931"/>
              </a:gdLst>
              <a:ahLst/>
              <a:cxnLst>
                <a:cxn ang="0">
                  <a:pos x="connsiteX0" y="connsiteY0"/>
                </a:cxn>
                <a:cxn ang="0">
                  <a:pos x="connsiteX1" y="connsiteY1"/>
                </a:cxn>
                <a:cxn ang="0">
                  <a:pos x="connsiteX2" y="connsiteY2"/>
                </a:cxn>
                <a:cxn ang="0">
                  <a:pos x="connsiteX3" y="connsiteY3"/>
                </a:cxn>
              </a:cxnLst>
              <a:rect l="l" t="t" r="r" b="b"/>
              <a:pathLst>
                <a:path w="5285780" h="852931">
                  <a:moveTo>
                    <a:pt x="0" y="175760"/>
                  </a:moveTo>
                  <a:cubicBezTo>
                    <a:pt x="0" y="175760"/>
                    <a:pt x="2626441" y="-352883"/>
                    <a:pt x="5285780" y="423470"/>
                  </a:cubicBezTo>
                  <a:cubicBezTo>
                    <a:pt x="5285780" y="423470"/>
                    <a:pt x="4113026" y="852932"/>
                    <a:pt x="2576770" y="852932"/>
                  </a:cubicBezTo>
                  <a:cubicBezTo>
                    <a:pt x="1040513" y="852932"/>
                    <a:pt x="0" y="175760"/>
                    <a:pt x="0" y="175760"/>
                  </a:cubicBezTo>
                  <a:close/>
                </a:path>
              </a:pathLst>
            </a:custGeom>
            <a:solidFill>
              <a:schemeClr val="accent1">
                <a:lumMod val="40000"/>
                <a:lumOff val="60000"/>
              </a:schemeClr>
            </a:solidFill>
            <a:ln w="16127" cap="flat">
              <a:noFill/>
              <a:prstDash val="solid"/>
              <a:miter/>
            </a:ln>
          </p:spPr>
          <p:txBody>
            <a:bodyPr rtlCol="0" anchor="ctr"/>
            <a:lstStyle/>
            <a:p>
              <a:endParaRPr lang="zh-CN" altLang="en-US"/>
            </a:p>
          </p:txBody>
        </p:sp>
      </p:grpSp>
      <p:pic>
        <p:nvPicPr>
          <p:cNvPr id="11" name="图片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5178" y="3478287"/>
            <a:ext cx="12415435" cy="3441652"/>
          </a:xfrm>
          <a:prstGeom prst="rect">
            <a:avLst/>
          </a:prstGeom>
        </p:spPr>
      </p:pic>
      <p:sp>
        <p:nvSpPr>
          <p:cNvPr id="12" name="iSļiḑé"/>
          <p:cNvSpPr/>
          <p:nvPr userDrawn="1"/>
        </p:nvSpPr>
        <p:spPr>
          <a:xfrm>
            <a:off x="-35170" y="3484612"/>
            <a:ext cx="12285427" cy="3490771"/>
          </a:xfrm>
          <a:custGeom>
            <a:avLst/>
            <a:gdLst>
              <a:gd name="connsiteX0" fmla="*/ 11631440 w 12192000"/>
              <a:gd name="connsiteY0" fmla="*/ 2146 h 3429000"/>
              <a:gd name="connsiteX1" fmla="*/ 12187808 w 12192000"/>
              <a:gd name="connsiteY1" fmla="*/ 27361 h 3429000"/>
              <a:gd name="connsiteX2" fmla="*/ 12187808 w 12192000"/>
              <a:gd name="connsiteY2" fmla="*/ 233932 h 3429000"/>
              <a:gd name="connsiteX3" fmla="*/ 12187808 w 12192000"/>
              <a:gd name="connsiteY3" fmla="*/ 1306106 h 3429000"/>
              <a:gd name="connsiteX4" fmla="*/ 12192000 w 12192000"/>
              <a:gd name="connsiteY4" fmla="*/ 1306106 h 3429000"/>
              <a:gd name="connsiteX5" fmla="*/ 12192000 w 12192000"/>
              <a:gd name="connsiteY5" fmla="*/ 1512677 h 3429000"/>
              <a:gd name="connsiteX6" fmla="*/ 12192000 w 12192000"/>
              <a:gd name="connsiteY6" fmla="*/ 3222429 h 3429000"/>
              <a:gd name="connsiteX7" fmla="*/ 12192000 w 12192000"/>
              <a:gd name="connsiteY7" fmla="*/ 3429000 h 3429000"/>
              <a:gd name="connsiteX8" fmla="*/ 0 w 12192000"/>
              <a:gd name="connsiteY8" fmla="*/ 3429000 h 3429000"/>
              <a:gd name="connsiteX9" fmla="*/ 0 w 12192000"/>
              <a:gd name="connsiteY9" fmla="*/ 3222429 h 3429000"/>
              <a:gd name="connsiteX10" fmla="*/ 0 w 12192000"/>
              <a:gd name="connsiteY10" fmla="*/ 1512677 h 3429000"/>
              <a:gd name="connsiteX11" fmla="*/ 0 w 12192000"/>
              <a:gd name="connsiteY11" fmla="*/ 1306106 h 3429000"/>
              <a:gd name="connsiteX12" fmla="*/ 1 w 12192000"/>
              <a:gd name="connsiteY12" fmla="*/ 1306106 h 3429000"/>
              <a:gd name="connsiteX13" fmla="*/ 1 w 12192000"/>
              <a:gd name="connsiteY13" fmla="*/ 470354 h 3429000"/>
              <a:gd name="connsiteX14" fmla="*/ 1 w 12192000"/>
              <a:gd name="connsiteY14" fmla="*/ 263783 h 3429000"/>
              <a:gd name="connsiteX15" fmla="*/ 4397507 w 12192000"/>
              <a:gd name="connsiteY15" fmla="*/ 867093 h 3429000"/>
              <a:gd name="connsiteX16" fmla="*/ 11631440 w 12192000"/>
              <a:gd name="connsiteY16" fmla="*/ 2146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3429000">
                <a:moveTo>
                  <a:pt x="11631440" y="2146"/>
                </a:moveTo>
                <a:cubicBezTo>
                  <a:pt x="11864568" y="-4124"/>
                  <a:pt x="12053994" y="3070"/>
                  <a:pt x="12187808" y="27361"/>
                </a:cubicBezTo>
                <a:lnTo>
                  <a:pt x="12187808" y="233932"/>
                </a:lnTo>
                <a:lnTo>
                  <a:pt x="12187808" y="1306106"/>
                </a:lnTo>
                <a:lnTo>
                  <a:pt x="12192000" y="1306106"/>
                </a:lnTo>
                <a:lnTo>
                  <a:pt x="12192000" y="1512677"/>
                </a:lnTo>
                <a:lnTo>
                  <a:pt x="12192000" y="3222429"/>
                </a:lnTo>
                <a:lnTo>
                  <a:pt x="12192000" y="3429000"/>
                </a:lnTo>
                <a:lnTo>
                  <a:pt x="0" y="3429000"/>
                </a:lnTo>
                <a:lnTo>
                  <a:pt x="0" y="3222429"/>
                </a:lnTo>
                <a:lnTo>
                  <a:pt x="0" y="1512677"/>
                </a:lnTo>
                <a:lnTo>
                  <a:pt x="0" y="1306106"/>
                </a:lnTo>
                <a:lnTo>
                  <a:pt x="1" y="1306106"/>
                </a:lnTo>
                <a:lnTo>
                  <a:pt x="1" y="470354"/>
                </a:lnTo>
                <a:lnTo>
                  <a:pt x="1" y="263783"/>
                </a:lnTo>
                <a:cubicBezTo>
                  <a:pt x="1" y="263783"/>
                  <a:pt x="2404373" y="994980"/>
                  <a:pt x="4397507" y="867093"/>
                </a:cubicBezTo>
                <a:cubicBezTo>
                  <a:pt x="6226307" y="749689"/>
                  <a:pt x="9999548" y="46039"/>
                  <a:pt x="11631440" y="2146"/>
                </a:cubicBezTo>
                <a:close/>
              </a:path>
            </a:pathLst>
          </a:custGeom>
          <a:gradFill>
            <a:gsLst>
              <a:gs pos="29000">
                <a:schemeClr val="accent1">
                  <a:alpha val="90000"/>
                </a:schemeClr>
              </a:gs>
              <a:gs pos="100000">
                <a:schemeClr val="accent1">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8518002" y="3936610"/>
            <a:ext cx="2437995" cy="2815741"/>
            <a:chOff x="8089096" y="3369869"/>
            <a:chExt cx="2807580" cy="3242591"/>
          </a:xfrm>
        </p:grpSpPr>
        <p:pic>
          <p:nvPicPr>
            <p:cNvPr id="19" name="图片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86274" y="3504857"/>
              <a:ext cx="2604221" cy="2976254"/>
            </a:xfrm>
            <a:prstGeom prst="rect">
              <a:avLst/>
            </a:prstGeom>
          </p:spPr>
        </p:pic>
        <p:sp>
          <p:nvSpPr>
            <p:cNvPr id="20" name="Freeform 11"/>
            <p:cNvSpPr/>
            <p:nvPr userDrawn="1"/>
          </p:nvSpPr>
          <p:spPr bwMode="auto">
            <a:xfrm>
              <a:off x="8089096" y="3369869"/>
              <a:ext cx="2807580" cy="3242591"/>
            </a:xfrm>
            <a:custGeom>
              <a:avLst/>
              <a:gdLst>
                <a:gd name="T0" fmla="*/ 2377 w 2388"/>
                <a:gd name="T1" fmla="*/ 2062 h 2758"/>
                <a:gd name="T2" fmla="*/ 2365 w 2388"/>
                <a:gd name="T3" fmla="*/ 2062 h 2758"/>
                <a:gd name="T4" fmla="*/ 2365 w 2388"/>
                <a:gd name="T5" fmla="*/ 702 h 2758"/>
                <a:gd name="T6" fmla="*/ 1194 w 2388"/>
                <a:gd name="T7" fmla="*/ 26 h 2758"/>
                <a:gd name="T8" fmla="*/ 23 w 2388"/>
                <a:gd name="T9" fmla="*/ 702 h 2758"/>
                <a:gd name="T10" fmla="*/ 23 w 2388"/>
                <a:gd name="T11" fmla="*/ 2056 h 2758"/>
                <a:gd name="T12" fmla="*/ 1194 w 2388"/>
                <a:gd name="T13" fmla="*/ 2732 h 2758"/>
                <a:gd name="T14" fmla="*/ 2371 w 2388"/>
                <a:gd name="T15" fmla="*/ 2052 h 2758"/>
                <a:gd name="T16" fmla="*/ 2377 w 2388"/>
                <a:gd name="T17" fmla="*/ 2062 h 2758"/>
                <a:gd name="T18" fmla="*/ 2365 w 2388"/>
                <a:gd name="T19" fmla="*/ 2062 h 2758"/>
                <a:gd name="T20" fmla="*/ 2377 w 2388"/>
                <a:gd name="T21" fmla="*/ 2062 h 2758"/>
                <a:gd name="T22" fmla="*/ 2382 w 2388"/>
                <a:gd name="T23" fmla="*/ 2071 h 2758"/>
                <a:gd name="T24" fmla="*/ 1194 w 2388"/>
                <a:gd name="T25" fmla="*/ 2758 h 2758"/>
                <a:gd name="T26" fmla="*/ 0 w 2388"/>
                <a:gd name="T27" fmla="*/ 2069 h 2758"/>
                <a:gd name="T28" fmla="*/ 0 w 2388"/>
                <a:gd name="T29" fmla="*/ 689 h 2758"/>
                <a:gd name="T30" fmla="*/ 1194 w 2388"/>
                <a:gd name="T31" fmla="*/ 0 h 2758"/>
                <a:gd name="T32" fmla="*/ 2388 w 2388"/>
                <a:gd name="T33" fmla="*/ 689 h 2758"/>
                <a:gd name="T34" fmla="*/ 2388 w 2388"/>
                <a:gd name="T35" fmla="*/ 2069 h 2758"/>
                <a:gd name="T36" fmla="*/ 2382 w 2388"/>
                <a:gd name="T37" fmla="*/ 2071 h 2758"/>
                <a:gd name="T38" fmla="*/ 2377 w 2388"/>
                <a:gd name="T39" fmla="*/ 2062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8" h="2758">
                  <a:moveTo>
                    <a:pt x="2377" y="2062"/>
                  </a:moveTo>
                  <a:lnTo>
                    <a:pt x="2365" y="2062"/>
                  </a:lnTo>
                  <a:lnTo>
                    <a:pt x="2365" y="702"/>
                  </a:lnTo>
                  <a:lnTo>
                    <a:pt x="1194" y="26"/>
                  </a:lnTo>
                  <a:lnTo>
                    <a:pt x="23" y="702"/>
                  </a:lnTo>
                  <a:lnTo>
                    <a:pt x="23" y="2056"/>
                  </a:lnTo>
                  <a:lnTo>
                    <a:pt x="1194" y="2732"/>
                  </a:lnTo>
                  <a:lnTo>
                    <a:pt x="2371" y="2052"/>
                  </a:lnTo>
                  <a:lnTo>
                    <a:pt x="2377" y="2062"/>
                  </a:lnTo>
                  <a:lnTo>
                    <a:pt x="2365" y="2062"/>
                  </a:lnTo>
                  <a:lnTo>
                    <a:pt x="2377" y="2062"/>
                  </a:lnTo>
                  <a:lnTo>
                    <a:pt x="2382" y="2071"/>
                  </a:lnTo>
                  <a:lnTo>
                    <a:pt x="1194" y="2758"/>
                  </a:lnTo>
                  <a:lnTo>
                    <a:pt x="0" y="2069"/>
                  </a:lnTo>
                  <a:lnTo>
                    <a:pt x="0" y="689"/>
                  </a:lnTo>
                  <a:lnTo>
                    <a:pt x="1194" y="0"/>
                  </a:lnTo>
                  <a:lnTo>
                    <a:pt x="2388" y="689"/>
                  </a:lnTo>
                  <a:lnTo>
                    <a:pt x="2388" y="2069"/>
                  </a:lnTo>
                  <a:lnTo>
                    <a:pt x="2382" y="2071"/>
                  </a:lnTo>
                  <a:lnTo>
                    <a:pt x="2377" y="2062"/>
                  </a:lnTo>
                  <a:close/>
                </a:path>
              </a:pathLst>
            </a:custGeom>
            <a:gradFill>
              <a:gsLst>
                <a:gs pos="100000">
                  <a:srgbClr val="106EB3">
                    <a:lumMod val="75000"/>
                  </a:srgbClr>
                </a:gs>
                <a:gs pos="29000">
                  <a:srgbClr val="106EB3"/>
                </a:gs>
              </a:gsLst>
              <a:path path="circle">
                <a:fillToRect l="50000" t="50000" r="50000" b="50000"/>
              </a:path>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0" lang="zh-CN" altLang="en-US" b="0" i="0" u="none" strike="noStrike" kern="0" cap="none" spc="0" normalizeH="0" baseline="0">
                <a:ln>
                  <a:noFill/>
                </a:ln>
                <a:solidFill>
                  <a:srgbClr val="FFFFFF"/>
                </a:solidFill>
                <a:effectLst/>
                <a:uLnTx/>
                <a:uFillTx/>
                <a:latin typeface="Arial" panose="020B0604020202020204"/>
                <a:ea typeface="微软雅黑" panose="020B0503020204020204" pitchFamily="34" charset="-122"/>
              </a:endParaRPr>
            </a:p>
          </p:txBody>
        </p:sp>
      </p:grpSp>
      <p:pic>
        <p:nvPicPr>
          <p:cNvPr id="35" name="图片 3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9644" y="369197"/>
            <a:ext cx="1676174" cy="609518"/>
          </a:xfrm>
          <a:prstGeom prst="rect">
            <a:avLst/>
          </a:prstGeom>
        </p:spPr>
      </p:pic>
      <p:sp>
        <p:nvSpPr>
          <p:cNvPr id="2" name="文本框 1"/>
          <p:cNvSpPr txBox="1"/>
          <p:nvPr userDrawn="1">
            <p:custDataLst>
              <p:tags r:id="rId1"/>
            </p:custDataLst>
          </p:nvPr>
        </p:nvSpPr>
        <p:spPr>
          <a:xfrm>
            <a:off x="635" y="6579235"/>
            <a:ext cx="12190730" cy="275590"/>
          </a:xfrm>
          <a:prstGeom prst="rect">
            <a:avLst/>
          </a:prstGeom>
          <a:noFill/>
        </p:spPr>
        <p:txBody>
          <a:bodyPr wrap="square" rtlCol="0" anchor="t">
            <a:spAutoFit/>
          </a:bodyPr>
          <a:lstStyle/>
          <a:p>
            <a:pPr algn="ctr">
              <a:lnSpc>
                <a:spcPct val="120000"/>
              </a:lnSpc>
              <a:spcBef>
                <a:spcPts val="0"/>
              </a:spcBef>
              <a:spcAft>
                <a:spcPts val="0"/>
              </a:spcAft>
            </a:pPr>
            <a:r>
              <a:rPr lang="zh-CN" altLang="en-US" sz="1000">
                <a:solidFill>
                  <a:schemeClr val="bg1"/>
                </a:solidFill>
              </a:rPr>
              <a:t>*本材料仅为医疗卫生专业人员提供科学信息，非广告用途。医疗卫生人员应参照药监局核准的药品说明书，并根据患者的实际情况做出医疗相关的决定。如果您不是医疗专业人士，请勿阅读或传播其中的内容。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6830"/>
          <a:stretch>
            <a:fillRect/>
          </a:stretch>
        </p:blipFill>
        <p:spPr>
          <a:xfrm>
            <a:off x="-84667" y="1"/>
            <a:ext cx="12361333" cy="6858000"/>
          </a:xfrm>
          <a:prstGeom prst="rect">
            <a:avLst/>
          </a:prstGeom>
        </p:spPr>
      </p:pic>
      <p:sp>
        <p:nvSpPr>
          <p:cNvPr id="3" name="Rectangle 20"/>
          <p:cNvSpPr/>
          <p:nvPr userDrawn="1"/>
        </p:nvSpPr>
        <p:spPr>
          <a:xfrm>
            <a:off x="-84666" y="-36393"/>
            <a:ext cx="12388228" cy="7012926"/>
          </a:xfrm>
          <a:prstGeom prst="rect">
            <a:avLst/>
          </a:prstGeom>
          <a:gradFill>
            <a:gsLst>
              <a:gs pos="17000">
                <a:srgbClr val="002060">
                  <a:alpha val="89000"/>
                </a:srgbClr>
              </a:gs>
              <a:gs pos="47000">
                <a:srgbClr val="001E53">
                  <a:alpha val="86000"/>
                </a:srgbClr>
              </a:gs>
              <a:gs pos="64000">
                <a:srgbClr val="001C45">
                  <a:alpha val="92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5400"/>
            <a:ext cx="10858500" cy="708253"/>
          </a:xfrm>
        </p:spPr>
        <p:txBody>
          <a:bodyPr>
            <a:normAutofit/>
          </a:bodyPr>
          <a:lstStyle>
            <a:lvl1pPr>
              <a:defRPr sz="3200" b="1">
                <a:solidFill>
                  <a:srgbClr val="186ACE"/>
                </a:solidFill>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zh-CN" altLang="en-US" dirty="0"/>
          </a:p>
        </p:txBody>
      </p:sp>
      <p:pic>
        <p:nvPicPr>
          <p:cNvPr id="52" name="图片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8568" y="175731"/>
            <a:ext cx="1194263" cy="434621"/>
          </a:xfrm>
          <a:prstGeom prst="rect">
            <a:avLst/>
          </a:prstGeom>
        </p:spPr>
      </p:pic>
      <p:sp>
        <p:nvSpPr>
          <p:cNvPr id="3" name="矩形 2"/>
          <p:cNvSpPr/>
          <p:nvPr userDrawn="1"/>
        </p:nvSpPr>
        <p:spPr>
          <a:xfrm>
            <a:off x="-8891" y="6644640"/>
            <a:ext cx="12249572" cy="240744"/>
          </a:xfrm>
          <a:prstGeom prst="rect">
            <a:avLst/>
          </a:prstGeom>
          <a:solidFill>
            <a:srgbClr val="186A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kumimoji="1" lang="zh-CN" altLang="en-US" sz="2400"/>
          </a:p>
        </p:txBody>
      </p:sp>
      <p:sp>
        <p:nvSpPr>
          <p:cNvPr id="45" name="矩形 44"/>
          <p:cNvSpPr/>
          <p:nvPr userDrawn="1"/>
        </p:nvSpPr>
        <p:spPr>
          <a:xfrm>
            <a:off x="10502844" y="6661439"/>
            <a:ext cx="1322705" cy="191135"/>
          </a:xfrm>
          <a:prstGeom prst="rect">
            <a:avLst/>
          </a:prstGeom>
          <a:noFill/>
        </p:spPr>
        <p:txBody>
          <a:bodyPr wrap="none" lIns="68580" tIns="34290" rIns="68580" bIns="34290">
            <a:spAutoFit/>
          </a:bodyPr>
          <a:lstStyle/>
          <a:p>
            <a:pPr algn="ctr"/>
            <a:r>
              <a:rPr lang="en-US" altLang="zh-CN" sz="800" dirty="0">
                <a:ln w="0"/>
                <a:solidFill>
                  <a:schemeClr val="bg1"/>
                </a:solidFill>
              </a:rPr>
              <a:t>INNOVATIONS FOR LIFE</a:t>
            </a:r>
            <a:endParaRPr lang="zh-CN" altLang="en-US" sz="800" dirty="0">
              <a:ln w="0"/>
              <a:solidFill>
                <a:schemeClr val="bg1"/>
              </a:solidFill>
            </a:endParaRPr>
          </a:p>
        </p:txBody>
      </p:sp>
      <p:sp>
        <p:nvSpPr>
          <p:cNvPr id="4" name="五边形 3"/>
          <p:cNvSpPr/>
          <p:nvPr userDrawn="1"/>
        </p:nvSpPr>
        <p:spPr>
          <a:xfrm>
            <a:off x="-57929" y="112349"/>
            <a:ext cx="515129" cy="498003"/>
          </a:xfrm>
          <a:prstGeom prst="homePlate">
            <a:avLst>
              <a:gd name="adj" fmla="val 41377"/>
            </a:avLst>
          </a:prstGeom>
          <a:solidFill>
            <a:srgbClr val="186AC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kumimoji="1" lang="zh-CN" altLang="en-US" sz="24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pPr>
              <a:defRPr/>
            </a:pPr>
            <a:fld id="{58249080-FF45-4676-8917-D211CCB68DD9}" type="datetimeFigureOut">
              <a:rPr lang="zh-CN" altLang="en-US"/>
              <a:t>2025/7/18</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fld id="{E72839FB-86AF-4DB7-98FB-8F0227FA0A57}" type="slidenum">
              <a:rPr lang="zh-CN" altLang="en-US"/>
              <a:t>‹#›</a:t>
            </a:fld>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1848" y="384053"/>
            <a:ext cx="1301922" cy="473426"/>
          </a:xfrm>
          <a:prstGeom prst="rect">
            <a:avLst/>
          </a:prstGeom>
        </p:spPr>
      </p:pic>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E6ECFE">
            <a:alpha val="32000"/>
          </a:srgbClr>
        </a:solidFill>
        <a:effectLst/>
      </p:bgPr>
    </p:bg>
    <p:spTree>
      <p:nvGrpSpPr>
        <p:cNvPr id="1" name=""/>
        <p:cNvGrpSpPr/>
        <p:nvPr/>
      </p:nvGrpSpPr>
      <p:grpSpPr>
        <a:xfrm>
          <a:off x="0" y="0"/>
          <a:ext cx="0" cy="0"/>
          <a:chOff x="0" y="0"/>
          <a:chExt cx="0" cy="0"/>
        </a:xfrm>
      </p:grpSpPr>
      <p:grpSp>
        <p:nvGrpSpPr>
          <p:cNvPr id="42" name="组合 41"/>
          <p:cNvGrpSpPr/>
          <p:nvPr/>
        </p:nvGrpSpPr>
        <p:grpSpPr>
          <a:xfrm>
            <a:off x="-3324" y="3751956"/>
            <a:ext cx="8742277" cy="1799173"/>
            <a:chOff x="0" y="3009739"/>
            <a:chExt cx="8742277" cy="1799173"/>
          </a:xfrm>
        </p:grpSpPr>
        <p:sp>
          <p:nvSpPr>
            <p:cNvPr id="44" name="ïṥḷïdé"/>
            <p:cNvSpPr/>
            <p:nvPr userDrawn="1"/>
          </p:nvSpPr>
          <p:spPr>
            <a:xfrm>
              <a:off x="0" y="3009739"/>
              <a:ext cx="8742277" cy="1434229"/>
            </a:xfrm>
            <a:custGeom>
              <a:avLst/>
              <a:gdLst>
                <a:gd name="connsiteX0" fmla="*/ 0 w 8742277"/>
                <a:gd name="connsiteY0" fmla="*/ 0 h 1336927"/>
                <a:gd name="connsiteX1" fmla="*/ 4792779 w 8742277"/>
                <a:gd name="connsiteY1" fmla="*/ 816832 h 1336927"/>
                <a:gd name="connsiteX2" fmla="*/ 8742277 w 8742277"/>
                <a:gd name="connsiteY2" fmla="*/ 1193236 h 1336927"/>
                <a:gd name="connsiteX3" fmla="*/ 0 w 8742277"/>
                <a:gd name="connsiteY3" fmla="*/ 1336927 h 1336927"/>
                <a:gd name="connsiteX4" fmla="*/ 0 w 8742277"/>
                <a:gd name="connsiteY4" fmla="*/ 0 h 1336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277" h="1336927">
                  <a:moveTo>
                    <a:pt x="0" y="0"/>
                  </a:moveTo>
                  <a:cubicBezTo>
                    <a:pt x="0" y="0"/>
                    <a:pt x="1941366" y="712813"/>
                    <a:pt x="4792779" y="816832"/>
                  </a:cubicBezTo>
                  <a:cubicBezTo>
                    <a:pt x="7531302" y="916658"/>
                    <a:pt x="8183477" y="593796"/>
                    <a:pt x="8742277" y="1193236"/>
                  </a:cubicBezTo>
                  <a:lnTo>
                    <a:pt x="0" y="1336927"/>
                  </a:lnTo>
                  <a:lnTo>
                    <a:pt x="0" y="0"/>
                  </a:lnTo>
                  <a:close/>
                </a:path>
              </a:pathLst>
            </a:custGeom>
            <a:solidFill>
              <a:schemeClr val="accent1">
                <a:lumMod val="20000"/>
                <a:lumOff val="80000"/>
              </a:schemeClr>
            </a:solidFill>
            <a:ln w="16127" cap="flat">
              <a:noFill/>
              <a:prstDash val="solid"/>
              <a:miter/>
            </a:ln>
          </p:spPr>
          <p:txBody>
            <a:bodyPr rtlCol="0" anchor="ctr"/>
            <a:lstStyle/>
            <a:p>
              <a:endParaRPr lang="zh-CN" altLang="en-US"/>
            </a:p>
          </p:txBody>
        </p:sp>
        <p:sp>
          <p:nvSpPr>
            <p:cNvPr id="45" name="ïṥḷiďè"/>
            <p:cNvSpPr/>
            <p:nvPr userDrawn="1"/>
          </p:nvSpPr>
          <p:spPr>
            <a:xfrm>
              <a:off x="1031646" y="3791923"/>
              <a:ext cx="5285780" cy="1016989"/>
            </a:xfrm>
            <a:custGeom>
              <a:avLst/>
              <a:gdLst>
                <a:gd name="connsiteX0" fmla="*/ 0 w 5285780"/>
                <a:gd name="connsiteY0" fmla="*/ 175760 h 852931"/>
                <a:gd name="connsiteX1" fmla="*/ 5285780 w 5285780"/>
                <a:gd name="connsiteY1" fmla="*/ 423470 h 852931"/>
                <a:gd name="connsiteX2" fmla="*/ 2576770 w 5285780"/>
                <a:gd name="connsiteY2" fmla="*/ 852932 h 852931"/>
                <a:gd name="connsiteX3" fmla="*/ 0 w 5285780"/>
                <a:gd name="connsiteY3" fmla="*/ 175760 h 852931"/>
              </a:gdLst>
              <a:ahLst/>
              <a:cxnLst>
                <a:cxn ang="0">
                  <a:pos x="connsiteX0" y="connsiteY0"/>
                </a:cxn>
                <a:cxn ang="0">
                  <a:pos x="connsiteX1" y="connsiteY1"/>
                </a:cxn>
                <a:cxn ang="0">
                  <a:pos x="connsiteX2" y="connsiteY2"/>
                </a:cxn>
                <a:cxn ang="0">
                  <a:pos x="connsiteX3" y="connsiteY3"/>
                </a:cxn>
              </a:cxnLst>
              <a:rect l="l" t="t" r="r" b="b"/>
              <a:pathLst>
                <a:path w="5285780" h="852931">
                  <a:moveTo>
                    <a:pt x="0" y="175760"/>
                  </a:moveTo>
                  <a:cubicBezTo>
                    <a:pt x="0" y="175760"/>
                    <a:pt x="2626441" y="-352883"/>
                    <a:pt x="5285780" y="423470"/>
                  </a:cubicBezTo>
                  <a:cubicBezTo>
                    <a:pt x="5285780" y="423470"/>
                    <a:pt x="4113026" y="852932"/>
                    <a:pt x="2576770" y="852932"/>
                  </a:cubicBezTo>
                  <a:cubicBezTo>
                    <a:pt x="1040513" y="852932"/>
                    <a:pt x="0" y="175760"/>
                    <a:pt x="0" y="175760"/>
                  </a:cubicBezTo>
                  <a:close/>
                </a:path>
              </a:pathLst>
            </a:custGeom>
            <a:solidFill>
              <a:schemeClr val="accent1">
                <a:lumMod val="40000"/>
                <a:lumOff val="60000"/>
              </a:schemeClr>
            </a:solidFill>
            <a:ln w="16127" cap="flat">
              <a:noFill/>
              <a:prstDash val="solid"/>
              <a:miter/>
            </a:ln>
          </p:spPr>
          <p:txBody>
            <a:bodyPr rtlCol="0" anchor="ctr"/>
            <a:lstStyle/>
            <a:p>
              <a:endParaRPr lang="zh-CN" altLang="en-US"/>
            </a:p>
          </p:txBody>
        </p:sp>
      </p:grpSp>
      <p:pic>
        <p:nvPicPr>
          <p:cNvPr id="46" name="图片 45"/>
          <p:cNvPicPr>
            <a:picLocks noChangeAspect="1"/>
          </p:cNvPicPr>
          <p:nvPr/>
        </p:nvPicPr>
        <p:blipFill rotWithShape="1">
          <a:blip r:embed="rId2" cstate="print">
            <a:extLst>
              <a:ext uri="{28A0092B-C50C-407E-A947-70E740481C1C}">
                <a14:useLocalDpi xmlns:a14="http://schemas.microsoft.com/office/drawing/2010/main" val="0"/>
              </a:ext>
            </a:extLst>
          </a:blip>
          <a:srcRect b="21880"/>
          <a:stretch>
            <a:fillRect/>
          </a:stretch>
        </p:blipFill>
        <p:spPr>
          <a:xfrm>
            <a:off x="-168502" y="4220504"/>
            <a:ext cx="12415435" cy="2688614"/>
          </a:xfrm>
          <a:prstGeom prst="rect">
            <a:avLst/>
          </a:prstGeom>
        </p:spPr>
      </p:pic>
      <p:sp>
        <p:nvSpPr>
          <p:cNvPr id="47" name="iSļiḑé"/>
          <p:cNvSpPr/>
          <p:nvPr/>
        </p:nvSpPr>
        <p:spPr>
          <a:xfrm>
            <a:off x="-103060" y="4214356"/>
            <a:ext cx="12415435" cy="2688614"/>
          </a:xfrm>
          <a:custGeom>
            <a:avLst/>
            <a:gdLst>
              <a:gd name="connsiteX0" fmla="*/ 11631440 w 12192000"/>
              <a:gd name="connsiteY0" fmla="*/ 2146 h 3429000"/>
              <a:gd name="connsiteX1" fmla="*/ 12187808 w 12192000"/>
              <a:gd name="connsiteY1" fmla="*/ 27361 h 3429000"/>
              <a:gd name="connsiteX2" fmla="*/ 12187808 w 12192000"/>
              <a:gd name="connsiteY2" fmla="*/ 233932 h 3429000"/>
              <a:gd name="connsiteX3" fmla="*/ 12187808 w 12192000"/>
              <a:gd name="connsiteY3" fmla="*/ 1306106 h 3429000"/>
              <a:gd name="connsiteX4" fmla="*/ 12192000 w 12192000"/>
              <a:gd name="connsiteY4" fmla="*/ 1306106 h 3429000"/>
              <a:gd name="connsiteX5" fmla="*/ 12192000 w 12192000"/>
              <a:gd name="connsiteY5" fmla="*/ 1512677 h 3429000"/>
              <a:gd name="connsiteX6" fmla="*/ 12192000 w 12192000"/>
              <a:gd name="connsiteY6" fmla="*/ 3222429 h 3429000"/>
              <a:gd name="connsiteX7" fmla="*/ 12192000 w 12192000"/>
              <a:gd name="connsiteY7" fmla="*/ 3429000 h 3429000"/>
              <a:gd name="connsiteX8" fmla="*/ 0 w 12192000"/>
              <a:gd name="connsiteY8" fmla="*/ 3429000 h 3429000"/>
              <a:gd name="connsiteX9" fmla="*/ 0 w 12192000"/>
              <a:gd name="connsiteY9" fmla="*/ 3222429 h 3429000"/>
              <a:gd name="connsiteX10" fmla="*/ 0 w 12192000"/>
              <a:gd name="connsiteY10" fmla="*/ 1512677 h 3429000"/>
              <a:gd name="connsiteX11" fmla="*/ 0 w 12192000"/>
              <a:gd name="connsiteY11" fmla="*/ 1306106 h 3429000"/>
              <a:gd name="connsiteX12" fmla="*/ 1 w 12192000"/>
              <a:gd name="connsiteY12" fmla="*/ 1306106 h 3429000"/>
              <a:gd name="connsiteX13" fmla="*/ 1 w 12192000"/>
              <a:gd name="connsiteY13" fmla="*/ 470354 h 3429000"/>
              <a:gd name="connsiteX14" fmla="*/ 1 w 12192000"/>
              <a:gd name="connsiteY14" fmla="*/ 263783 h 3429000"/>
              <a:gd name="connsiteX15" fmla="*/ 4397507 w 12192000"/>
              <a:gd name="connsiteY15" fmla="*/ 867093 h 3429000"/>
              <a:gd name="connsiteX16" fmla="*/ 11631440 w 12192000"/>
              <a:gd name="connsiteY16" fmla="*/ 2146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3429000">
                <a:moveTo>
                  <a:pt x="11631440" y="2146"/>
                </a:moveTo>
                <a:cubicBezTo>
                  <a:pt x="11864568" y="-4124"/>
                  <a:pt x="12053994" y="3070"/>
                  <a:pt x="12187808" y="27361"/>
                </a:cubicBezTo>
                <a:lnTo>
                  <a:pt x="12187808" y="233932"/>
                </a:lnTo>
                <a:lnTo>
                  <a:pt x="12187808" y="1306106"/>
                </a:lnTo>
                <a:lnTo>
                  <a:pt x="12192000" y="1306106"/>
                </a:lnTo>
                <a:lnTo>
                  <a:pt x="12192000" y="1512677"/>
                </a:lnTo>
                <a:lnTo>
                  <a:pt x="12192000" y="3222429"/>
                </a:lnTo>
                <a:lnTo>
                  <a:pt x="12192000" y="3429000"/>
                </a:lnTo>
                <a:lnTo>
                  <a:pt x="0" y="3429000"/>
                </a:lnTo>
                <a:lnTo>
                  <a:pt x="0" y="3222429"/>
                </a:lnTo>
                <a:lnTo>
                  <a:pt x="0" y="1512677"/>
                </a:lnTo>
                <a:lnTo>
                  <a:pt x="0" y="1306106"/>
                </a:lnTo>
                <a:lnTo>
                  <a:pt x="1" y="1306106"/>
                </a:lnTo>
                <a:lnTo>
                  <a:pt x="1" y="470354"/>
                </a:lnTo>
                <a:lnTo>
                  <a:pt x="1" y="263783"/>
                </a:lnTo>
                <a:cubicBezTo>
                  <a:pt x="1" y="263783"/>
                  <a:pt x="2404373" y="994980"/>
                  <a:pt x="4397507" y="867093"/>
                </a:cubicBezTo>
                <a:cubicBezTo>
                  <a:pt x="6226307" y="749689"/>
                  <a:pt x="9999548" y="46039"/>
                  <a:pt x="11631440" y="2146"/>
                </a:cubicBezTo>
                <a:close/>
              </a:path>
            </a:pathLst>
          </a:custGeom>
          <a:gradFill>
            <a:gsLst>
              <a:gs pos="29000">
                <a:schemeClr val="accent1">
                  <a:alpha val="90000"/>
                </a:schemeClr>
              </a:gs>
              <a:gs pos="100000">
                <a:schemeClr val="accent1">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矩形 64"/>
          <p:cNvSpPr/>
          <p:nvPr/>
        </p:nvSpPr>
        <p:spPr>
          <a:xfrm>
            <a:off x="599400" y="6249671"/>
            <a:ext cx="2205348" cy="284693"/>
          </a:xfrm>
          <a:prstGeom prst="rect">
            <a:avLst/>
          </a:prstGeom>
          <a:noFill/>
        </p:spPr>
        <p:txBody>
          <a:bodyPr wrap="none" lIns="68580" tIns="34290" rIns="68580" bIns="34290">
            <a:spAutoFit/>
          </a:bodyPr>
          <a:lstStyle/>
          <a:p>
            <a:pPr algn="ctr"/>
            <a:r>
              <a:rPr lang="en-US" altLang="zh-CN" sz="1400" dirty="0">
                <a:ln w="0"/>
                <a:solidFill>
                  <a:schemeClr val="bg1"/>
                </a:solidFill>
              </a:rPr>
              <a:t>INNOVATIONS FOR LIFE</a:t>
            </a:r>
            <a:endParaRPr lang="zh-CN" altLang="en-US" sz="1400" dirty="0">
              <a:ln w="0"/>
              <a:solidFill>
                <a:schemeClr val="bg1"/>
              </a:solidFill>
            </a:endParaRPr>
          </a:p>
        </p:txBody>
      </p:sp>
      <p:pic>
        <p:nvPicPr>
          <p:cNvPr id="66" name="图片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644" y="369197"/>
            <a:ext cx="1676174" cy="609518"/>
          </a:xfrm>
          <a:prstGeom prst="rect">
            <a:avLst/>
          </a:prstGeom>
        </p:spPr>
      </p:pic>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3" y="0"/>
            <a:ext cx="10858500" cy="1028700"/>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0403"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日期占位符 9"/>
          <p:cNvSpPr>
            <a:spLocks noGrp="1"/>
          </p:cNvSpPr>
          <p:nvPr>
            <p:ph type="dt" sz="half" idx="2"/>
          </p:nvPr>
        </p:nvSpPr>
        <p:spPr>
          <a:xfrm>
            <a:off x="5401732" y="6235706"/>
            <a:ext cx="1388536" cy="206381"/>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zh-CN" altLang="en-US"/>
          </a:p>
        </p:txBody>
      </p:sp>
      <p:sp>
        <p:nvSpPr>
          <p:cNvPr id="11" name="页脚占位符 10"/>
          <p:cNvSpPr>
            <a:spLocks noGrp="1"/>
          </p:cNvSpPr>
          <p:nvPr>
            <p:ph type="ftr" sz="quarter" idx="3"/>
          </p:nvPr>
        </p:nvSpPr>
        <p:spPr>
          <a:xfrm>
            <a:off x="660404" y="6235706"/>
            <a:ext cx="4140201" cy="206381"/>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zh-CN" altLang="en-US"/>
              <a:t>请在插入菜单</a:t>
            </a:r>
            <a:r>
              <a:rPr lang="en-US" altLang="zh-CN"/>
              <a:t>—</a:t>
            </a:r>
            <a:r>
              <a:rPr lang="zh-CN" altLang="en-US"/>
              <a:t>页眉和页脚中修改此文本</a:t>
            </a:r>
            <a:endParaRPr lang="zh-CN" altLang="en-US" dirty="0"/>
          </a:p>
        </p:txBody>
      </p:sp>
      <p:sp>
        <p:nvSpPr>
          <p:cNvPr id="12" name="灯片编号占位符 11"/>
          <p:cNvSpPr>
            <a:spLocks noGrp="1"/>
          </p:cNvSpPr>
          <p:nvPr>
            <p:ph type="sldNum" sz="quarter" idx="4"/>
          </p:nvPr>
        </p:nvSpPr>
        <p:spPr>
          <a:xfrm>
            <a:off x="8971305" y="6235706"/>
            <a:ext cx="2547595" cy="206381"/>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5DD3DB80-B894-403A-B48E-6FDC1A7201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3" y="0"/>
            <a:ext cx="10858500" cy="1028700"/>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0403"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日期占位符 9"/>
          <p:cNvSpPr>
            <a:spLocks noGrp="1"/>
          </p:cNvSpPr>
          <p:nvPr>
            <p:ph type="dt" sz="half" idx="2"/>
          </p:nvPr>
        </p:nvSpPr>
        <p:spPr>
          <a:xfrm>
            <a:off x="5401732" y="6235706"/>
            <a:ext cx="1388536" cy="206381"/>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fld id="{1D8BD707-D9CF-40AE-B4C6-C98DA3205C09}" type="datetimeFigureOut">
              <a:rPr lang="en-US"/>
              <a:t>7/18/2025</a:t>
            </a:fld>
            <a:endParaRPr lang="en-US"/>
          </a:p>
        </p:txBody>
      </p:sp>
      <p:sp>
        <p:nvSpPr>
          <p:cNvPr id="11" name="页脚占位符 10"/>
          <p:cNvSpPr>
            <a:spLocks noGrp="1"/>
          </p:cNvSpPr>
          <p:nvPr>
            <p:ph type="ftr" sz="quarter" idx="3"/>
          </p:nvPr>
        </p:nvSpPr>
        <p:spPr>
          <a:xfrm>
            <a:off x="660404" y="6235706"/>
            <a:ext cx="4140201" cy="206381"/>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a:p>
        </p:txBody>
      </p:sp>
      <p:sp>
        <p:nvSpPr>
          <p:cNvPr id="12" name="灯片编号占位符 11"/>
          <p:cNvSpPr>
            <a:spLocks noGrp="1"/>
          </p:cNvSpPr>
          <p:nvPr>
            <p:ph type="sldNum" sz="quarter" idx="4"/>
          </p:nvPr>
        </p:nvSpPr>
        <p:spPr>
          <a:xfrm>
            <a:off x="8971305" y="6235706"/>
            <a:ext cx="2547595" cy="206381"/>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88900">
              <a:lnSpc>
                <a:spcPct val="100000"/>
              </a:lnSpc>
              <a:spcBef>
                <a:spcPts val="1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3" y="0"/>
            <a:ext cx="10858500" cy="1028700"/>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0403"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日期占位符 9"/>
          <p:cNvSpPr>
            <a:spLocks noGrp="1"/>
          </p:cNvSpPr>
          <p:nvPr>
            <p:ph type="dt" sz="half" idx="2"/>
          </p:nvPr>
        </p:nvSpPr>
        <p:spPr>
          <a:xfrm>
            <a:off x="5401732" y="6235706"/>
            <a:ext cx="1388536" cy="206381"/>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zh-CN" altLang="en-US"/>
          </a:p>
        </p:txBody>
      </p:sp>
      <p:sp>
        <p:nvSpPr>
          <p:cNvPr id="11" name="页脚占位符 10"/>
          <p:cNvSpPr>
            <a:spLocks noGrp="1"/>
          </p:cNvSpPr>
          <p:nvPr>
            <p:ph type="ftr" sz="quarter" idx="3"/>
          </p:nvPr>
        </p:nvSpPr>
        <p:spPr>
          <a:xfrm>
            <a:off x="660404" y="6235706"/>
            <a:ext cx="4140201" cy="206381"/>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zh-CN" altLang="en-US"/>
              <a:t>请在插入菜单</a:t>
            </a:r>
            <a:r>
              <a:rPr lang="en-US" altLang="zh-CN"/>
              <a:t>—</a:t>
            </a:r>
            <a:r>
              <a:rPr lang="zh-CN" altLang="en-US"/>
              <a:t>页眉和页脚中修改此文本</a:t>
            </a:r>
            <a:endParaRPr lang="zh-CN" altLang="en-US" dirty="0"/>
          </a:p>
        </p:txBody>
      </p:sp>
      <p:sp>
        <p:nvSpPr>
          <p:cNvPr id="12" name="灯片编号占位符 11"/>
          <p:cNvSpPr>
            <a:spLocks noGrp="1"/>
          </p:cNvSpPr>
          <p:nvPr>
            <p:ph type="sldNum" sz="quarter" idx="4"/>
          </p:nvPr>
        </p:nvSpPr>
        <p:spPr>
          <a:xfrm>
            <a:off x="8971305" y="6235706"/>
            <a:ext cx="2547595" cy="206381"/>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5DD3DB80-B894-403A-B48E-6FDC1A7201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3" y="0"/>
            <a:ext cx="10858500" cy="1028700"/>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0403"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日期占位符 9"/>
          <p:cNvSpPr>
            <a:spLocks noGrp="1"/>
          </p:cNvSpPr>
          <p:nvPr>
            <p:ph type="dt" sz="half" idx="2"/>
          </p:nvPr>
        </p:nvSpPr>
        <p:spPr>
          <a:xfrm>
            <a:off x="5401732" y="6235706"/>
            <a:ext cx="1388536" cy="206381"/>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fld id="{1D8BD707-D9CF-40AE-B4C6-C98DA3205C09}" type="datetimeFigureOut">
              <a:rPr lang="en-US"/>
              <a:t>7/18/2025</a:t>
            </a:fld>
            <a:endParaRPr lang="en-US"/>
          </a:p>
        </p:txBody>
      </p:sp>
      <p:sp>
        <p:nvSpPr>
          <p:cNvPr id="11" name="页脚占位符 10"/>
          <p:cNvSpPr>
            <a:spLocks noGrp="1"/>
          </p:cNvSpPr>
          <p:nvPr>
            <p:ph type="ftr" sz="quarter" idx="3"/>
          </p:nvPr>
        </p:nvSpPr>
        <p:spPr>
          <a:xfrm>
            <a:off x="660404" y="6235706"/>
            <a:ext cx="4140201" cy="206381"/>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a:p>
        </p:txBody>
      </p:sp>
      <p:sp>
        <p:nvSpPr>
          <p:cNvPr id="12" name="灯片编号占位符 11"/>
          <p:cNvSpPr>
            <a:spLocks noGrp="1"/>
          </p:cNvSpPr>
          <p:nvPr>
            <p:ph type="sldNum" sz="quarter" idx="4"/>
          </p:nvPr>
        </p:nvSpPr>
        <p:spPr>
          <a:xfrm>
            <a:off x="8971305" y="6235706"/>
            <a:ext cx="2547595" cy="206381"/>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88900">
              <a:lnSpc>
                <a:spcPct val="100000"/>
              </a:lnSpc>
              <a:spcBef>
                <a:spcPts val="1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27.png"/><Relationship Id="rId5" Type="http://schemas.openxmlformats.org/officeDocument/2006/relationships/tags" Target="../tags/tag37.xml"/><Relationship Id="rId10" Type="http://schemas.openxmlformats.org/officeDocument/2006/relationships/notesSlide" Target="../notesSlides/notesSlide8.xml"/><Relationship Id="rId4" Type="http://schemas.openxmlformats.org/officeDocument/2006/relationships/tags" Target="../tags/tag36.xml"/><Relationship Id="rId9"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5.xml"/><Relationship Id="rId5" Type="http://schemas.openxmlformats.org/officeDocument/2006/relationships/tags" Target="../tags/tag8.xml"/><Relationship Id="rId4"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4.xml"/><Relationship Id="rId7" Type="http://schemas.openxmlformats.org/officeDocument/2006/relationships/chart" Target="../charts/chart1.xml"/><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image" Target="../media/image32.svg"/><Relationship Id="rId4" Type="http://schemas.openxmlformats.org/officeDocument/2006/relationships/image" Target="../media/image27.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6.xml"/><Relationship Id="rId5" Type="http://schemas.openxmlformats.org/officeDocument/2006/relationships/slideLayout" Target="../slideLayouts/slideLayout15.xml"/><Relationship Id="rId4" Type="http://schemas.openxmlformats.org/officeDocument/2006/relationships/tags" Target="../tags/tag13.xml"/></Relationships>
</file>

<file path=ppt/slides/_rels/slide8.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3" Type="http://schemas.openxmlformats.org/officeDocument/2006/relationships/tags" Target="../tags/tag16.xml"/><Relationship Id="rId21" Type="http://schemas.openxmlformats.org/officeDocument/2006/relationships/notesSlide" Target="../notesSlides/notesSlide7.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slideLayout" Target="../slideLayouts/slideLayout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sv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9.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7924800" y="-3027680"/>
            <a:ext cx="184731" cy="369332"/>
          </a:xfrm>
          <a:prstGeom prst="rect">
            <a:avLst/>
          </a:prstGeom>
          <a:noFill/>
        </p:spPr>
        <p:txBody>
          <a:bodyPr wrap="none" rtlCol="0">
            <a:spAutoFit/>
          </a:bodyPr>
          <a:lstStyle/>
          <a:p>
            <a:endParaRPr kumimoji="1" lang="zh-CN" altLang="en-US" dirty="0"/>
          </a:p>
        </p:txBody>
      </p:sp>
      <p:sp>
        <p:nvSpPr>
          <p:cNvPr id="10" name="矩形 9"/>
          <p:cNvSpPr/>
          <p:nvPr/>
        </p:nvSpPr>
        <p:spPr>
          <a:xfrm>
            <a:off x="290054" y="1014933"/>
            <a:ext cx="2205348" cy="284693"/>
          </a:xfrm>
          <a:prstGeom prst="rect">
            <a:avLst/>
          </a:prstGeom>
          <a:noFill/>
        </p:spPr>
        <p:txBody>
          <a:bodyPr wrap="none" lIns="68580" tIns="34290" rIns="68580" bIns="34290">
            <a:spAutoFit/>
          </a:bodyPr>
          <a:lstStyle/>
          <a:p>
            <a:pPr algn="ctr"/>
            <a:r>
              <a:rPr lang="en-US" altLang="zh-CN" sz="1400" dirty="0">
                <a:ln w="0"/>
                <a:solidFill>
                  <a:srgbClr val="FFFFFF"/>
                </a:solidFill>
              </a:rPr>
              <a:t>INNOVATIONS FOR LIFE</a:t>
            </a:r>
          </a:p>
        </p:txBody>
      </p:sp>
      <p:pic>
        <p:nvPicPr>
          <p:cNvPr id="2" name="图片 1" descr="b8983941c6349a5964643aac44cb8d2"/>
          <p:cNvPicPr>
            <a:picLocks noChangeAspect="1"/>
          </p:cNvPicPr>
          <p:nvPr/>
        </p:nvPicPr>
        <p:blipFill>
          <a:blip r:embed="rId4"/>
          <a:srcRect l="22836" t="29488" r="9689" b="18518"/>
          <a:stretch>
            <a:fillRect/>
          </a:stretch>
        </p:blipFill>
        <p:spPr>
          <a:xfrm>
            <a:off x="8835390" y="4102100"/>
            <a:ext cx="3356610" cy="1756410"/>
          </a:xfrm>
          <a:prstGeom prst="rect">
            <a:avLst/>
          </a:prstGeom>
        </p:spPr>
      </p:pic>
      <p:sp>
        <p:nvSpPr>
          <p:cNvPr id="5" name="文本框 4"/>
          <p:cNvSpPr txBox="1"/>
          <p:nvPr/>
        </p:nvSpPr>
        <p:spPr>
          <a:xfrm>
            <a:off x="3550920" y="6482715"/>
            <a:ext cx="5090160" cy="223520"/>
          </a:xfrm>
          <a:prstGeom prst="rect">
            <a:avLst/>
          </a:prstGeom>
          <a:noFill/>
        </p:spPr>
        <p:style>
          <a:lnRef idx="0">
            <a:scrgbClr r="0" g="0" b="0"/>
          </a:lnRef>
          <a:fillRef idx="0">
            <a:scrgbClr r="0" g="0" b="0"/>
          </a:fillRef>
          <a:effectRef idx="0">
            <a:scrgbClr r="0" g="0" b="0"/>
          </a:effectRef>
          <a:fontRef idx="major"/>
        </p:style>
        <p:txBody>
          <a:bodyPr wrap="square" lIns="39510" tIns="19755" rIns="39510" bIns="19755" rtlCol="0" anchor="t">
            <a:spAutoFit/>
          </a:bodyPr>
          <a:lstStyle/>
          <a:p>
            <a:pPr algn="ctr" defTabSz="394970"/>
            <a:r>
              <a:rPr lang="zh-CN" altLang="en-US" sz="12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此资料仅用于</a:t>
            </a:r>
            <a:r>
              <a:rPr lang="en-US" altLang="zh-CN" sz="12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zh-CN" altLang="en-US" sz="1200" b="1"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202</a:t>
            </a:r>
            <a:r>
              <a:rPr lang="en-US" altLang="zh-CN" sz="1200" b="1"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5</a:t>
            </a:r>
            <a:r>
              <a:rPr lang="zh-CN" altLang="en-US" sz="1200" b="1"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年国家医保目录调整</a:t>
            </a:r>
            <a:r>
              <a:rPr lang="en-US" altLang="zh-CN" sz="12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zh-CN" altLang="en-US" sz="12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申报工作</a:t>
            </a: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20952" r="11854" b="23909"/>
          <a:stretch>
            <a:fillRect/>
          </a:stretch>
        </p:blipFill>
        <p:spPr>
          <a:xfrm>
            <a:off x="-429100" y="214215"/>
            <a:ext cx="2750511" cy="902756"/>
          </a:xfrm>
          <a:prstGeom prst="rect">
            <a:avLst/>
          </a:prstGeom>
        </p:spPr>
      </p:pic>
      <p:grpSp>
        <p:nvGrpSpPr>
          <p:cNvPr id="8" name="组合 7"/>
          <p:cNvGrpSpPr/>
          <p:nvPr/>
        </p:nvGrpSpPr>
        <p:grpSpPr>
          <a:xfrm>
            <a:off x="2888615" y="2211705"/>
            <a:ext cx="6414135" cy="3321050"/>
            <a:chOff x="7557" y="2959"/>
            <a:chExt cx="10101" cy="5230"/>
          </a:xfrm>
        </p:grpSpPr>
        <p:sp>
          <p:nvSpPr>
            <p:cNvPr id="21" name="标题 20"/>
            <p:cNvSpPr>
              <a:spLocks noGrp="1"/>
            </p:cNvSpPr>
            <p:nvPr/>
          </p:nvSpPr>
          <p:spPr>
            <a:xfrm>
              <a:off x="7558" y="2995"/>
              <a:ext cx="10100" cy="4684"/>
            </a:xfrm>
            <a:prstGeom prst="rect">
              <a:avLst/>
            </a:prstGeom>
          </p:spPr>
          <p:txBody>
            <a:bodyPr anchor="ctr">
              <a:noAutofit/>
            </a:bodyPr>
            <a:lstStyle>
              <a:lvl1pPr algn="l" defTabSz="914400" rtl="0" eaLnBrk="1" latinLnBrk="0" hangingPunct="1">
                <a:lnSpc>
                  <a:spcPct val="90000"/>
                </a:lnSpc>
                <a:spcBef>
                  <a:spcPct val="0"/>
                </a:spcBef>
                <a:buNone/>
                <a:defRPr sz="4800" b="1" kern="1200">
                  <a:solidFill>
                    <a:srgbClr val="00478E"/>
                  </a:solidFill>
                  <a:latin typeface="+mj-ea"/>
                  <a:ea typeface="+mj-ea"/>
                  <a:cs typeface="+mj-cs"/>
                </a:defRPr>
              </a:lvl1pPr>
            </a:lstStyle>
            <a:p>
              <a:pPr algn="ctr">
                <a:lnSpc>
                  <a:spcPct val="120000"/>
                </a:lnSpc>
                <a:spcBef>
                  <a:spcPts val="0"/>
                </a:spcBef>
                <a:spcAft>
                  <a:spcPts val="0"/>
                </a:spcAft>
              </a:pPr>
              <a:r>
                <a:rPr lang="zh-CN" altLang="en-US" dirty="0">
                  <a:solidFill>
                    <a:schemeClr val="bg1"/>
                  </a:solidFill>
                </a:rPr>
                <a:t>枸橼酸倍维巴肽注射液</a:t>
              </a:r>
              <a:br>
                <a:rPr lang="zh-CN" altLang="en-US" dirty="0">
                  <a:solidFill>
                    <a:schemeClr val="bg1"/>
                  </a:solidFill>
                </a:rPr>
              </a:br>
              <a:r>
                <a:rPr lang="zh-CN" altLang="en-US" dirty="0">
                  <a:solidFill>
                    <a:schemeClr val="bg1"/>
                  </a:solidFill>
                </a:rPr>
                <a:t>（贝塔宁</a:t>
              </a:r>
              <a:r>
                <a:rPr lang="en-US" altLang="zh-CN" baseline="30000" dirty="0">
                  <a:solidFill>
                    <a:schemeClr val="bg1"/>
                  </a:solidFill>
                </a:rPr>
                <a:t>®</a:t>
              </a:r>
              <a:r>
                <a:rPr lang="zh-CN" altLang="en-US" dirty="0">
                  <a:solidFill>
                    <a:schemeClr val="bg1"/>
                  </a:solidFill>
                </a:rPr>
                <a:t>）</a:t>
              </a:r>
            </a:p>
          </p:txBody>
        </p:sp>
        <p:sp>
          <p:nvSpPr>
            <p:cNvPr id="3" name="文本框 2"/>
            <p:cNvSpPr txBox="1"/>
            <p:nvPr/>
          </p:nvSpPr>
          <p:spPr>
            <a:xfrm>
              <a:off x="7557" y="7643"/>
              <a:ext cx="10101" cy="546"/>
            </a:xfrm>
            <a:prstGeom prst="rect">
              <a:avLst/>
            </a:prstGeom>
            <a:noFill/>
          </p:spPr>
          <p:style>
            <a:lnRef idx="0">
              <a:scrgbClr r="0" g="0" b="0"/>
            </a:lnRef>
            <a:fillRef idx="0">
              <a:scrgbClr r="0" g="0" b="0"/>
            </a:fillRef>
            <a:effectRef idx="0">
              <a:scrgbClr r="0" g="0" b="0"/>
            </a:effectRef>
            <a:fontRef idx="major"/>
          </p:style>
          <p:txBody>
            <a:bodyPr wrap="square" lIns="39510" tIns="19755" rIns="39510" bIns="19755" rtlCol="0">
              <a:spAutoFit/>
            </a:bodyPr>
            <a:lstStyle/>
            <a:p>
              <a:pPr algn="ctr" defTabSz="394970"/>
              <a:r>
                <a:rPr lang="zh-CN" altLang="en-US" sz="2000" b="1"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申报企业：百奥泰生物制药股份有限公司</a:t>
              </a:r>
            </a:p>
          </p:txBody>
        </p:sp>
        <p:sp>
          <p:nvSpPr>
            <p:cNvPr id="7" name="文本框 6"/>
            <p:cNvSpPr txBox="1"/>
            <p:nvPr/>
          </p:nvSpPr>
          <p:spPr>
            <a:xfrm>
              <a:off x="7939" y="2959"/>
              <a:ext cx="9719" cy="1016"/>
            </a:xfrm>
            <a:prstGeom prst="rect">
              <a:avLst/>
            </a:prstGeom>
            <a:noFill/>
          </p:spPr>
          <p:txBody>
            <a:bodyPr wrap="square" rtlCol="0">
              <a:spAutoFit/>
            </a:bodyPr>
            <a:lstStyle/>
            <a:p>
              <a:pPr algn="ctr"/>
              <a:r>
                <a:rPr lang="zh-CN" altLang="en-US" sz="3600" b="1" dirty="0">
                  <a:solidFill>
                    <a:schemeClr val="bg1"/>
                  </a:solidFill>
                  <a:latin typeface="+mj-ea"/>
                  <a:ea typeface="+mj-ea"/>
                  <a:cs typeface="+mj-cs"/>
                </a:rPr>
                <a:t>抗血栓双靶点一类新药</a:t>
              </a:r>
            </a:p>
          </p:txBody>
        </p:sp>
      </p:grpSp>
      <p:sp>
        <p:nvSpPr>
          <p:cNvPr id="11" name="文本框 10"/>
          <p:cNvSpPr txBox="1"/>
          <p:nvPr/>
        </p:nvSpPr>
        <p:spPr>
          <a:xfrm>
            <a:off x="3192145" y="1146356"/>
            <a:ext cx="6649085" cy="829945"/>
          </a:xfrm>
          <a:prstGeom prst="rect">
            <a:avLst/>
          </a:prstGeom>
          <a:noFill/>
        </p:spPr>
        <p:txBody>
          <a:bodyPr wrap="square" rtlCol="0" anchor="t">
            <a:spAutoFit/>
          </a:bodyPr>
          <a:lstStyle/>
          <a:p>
            <a:r>
              <a:rPr lang="zh-CN" sz="4800" b="1" dirty="0">
                <a:gradFill>
                  <a:gsLst>
                    <a:gs pos="43000">
                      <a:srgbClr val="FED7DC"/>
                    </a:gs>
                    <a:gs pos="100000">
                      <a:srgbClr val="C4FEFF"/>
                    </a:gs>
                  </a:gsLst>
                  <a:lin ang="5400000" scaled="1"/>
                </a:gradFill>
                <a:latin typeface="+mj-ea"/>
                <a:ea typeface="+mj-ea"/>
                <a:cs typeface="+mj-cs"/>
                <a:sym typeface="+mn-ea"/>
              </a:rPr>
              <a:t>中国原研</a:t>
            </a:r>
            <a:r>
              <a:rPr lang="en-US" altLang="zh-CN" sz="4800" b="1" dirty="0">
                <a:gradFill>
                  <a:gsLst>
                    <a:gs pos="43000">
                      <a:srgbClr val="FED7DC"/>
                    </a:gs>
                    <a:gs pos="100000">
                      <a:srgbClr val="C4FEFF"/>
                    </a:gs>
                  </a:gsLst>
                  <a:lin ang="5400000" scaled="1"/>
                </a:gradFill>
                <a:latin typeface="+mj-ea"/>
                <a:ea typeface="+mj-ea"/>
                <a:cs typeface="+mj-cs"/>
                <a:sym typeface="+mn-ea"/>
              </a:rPr>
              <a:t>     </a:t>
            </a:r>
            <a:r>
              <a:rPr lang="zh-CN" sz="4800" b="1" dirty="0">
                <a:gradFill>
                  <a:gsLst>
                    <a:gs pos="43000">
                      <a:srgbClr val="FED7DC"/>
                    </a:gs>
                    <a:gs pos="100000">
                      <a:srgbClr val="C4FEFF"/>
                    </a:gs>
                  </a:gsLst>
                  <a:lin ang="5400000" scaled="1"/>
                </a:gradFill>
                <a:latin typeface="+mj-ea"/>
                <a:ea typeface="+mj-ea"/>
                <a:cs typeface="+mj-cs"/>
                <a:sym typeface="+mn-ea"/>
              </a:rPr>
              <a:t>全球首创</a:t>
            </a:r>
            <a:endParaRPr lang="zh-CN" altLang="en-US" sz="4800" b="1" dirty="0">
              <a:gradFill>
                <a:gsLst>
                  <a:gs pos="43000">
                    <a:srgbClr val="FED7DC"/>
                  </a:gs>
                  <a:gs pos="100000">
                    <a:srgbClr val="C4FEFF"/>
                  </a:gs>
                </a:gsLst>
                <a:lin ang="5400000" scaled="1"/>
              </a:gradFill>
              <a:latin typeface="+mj-ea"/>
              <a:ea typeface="+mj-ea"/>
              <a:cs typeface="+mj-cs"/>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366395"/>
            <a:ext cx="1586865" cy="368300"/>
          </a:xfrm>
          <a:prstGeom prst="rect">
            <a:avLst/>
          </a:prstGeom>
          <a:noFill/>
        </p:spPr>
        <p:txBody>
          <a:bodyPr wrap="square" rtlCol="0" anchor="t">
            <a:spAutoFit/>
          </a:bodyPr>
          <a:lstStyle/>
          <a:p>
            <a:pPr algn="ctr"/>
            <a:r>
              <a:rPr 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公平性优势</a:t>
            </a:r>
          </a:p>
        </p:txBody>
      </p:sp>
      <p:grpSp>
        <p:nvGrpSpPr>
          <p:cNvPr id="9" name="组合 8"/>
          <p:cNvGrpSpPr/>
          <p:nvPr/>
        </p:nvGrpSpPr>
        <p:grpSpPr>
          <a:xfrm>
            <a:off x="328295" y="1084580"/>
            <a:ext cx="11492230" cy="1207135"/>
            <a:chOff x="517" y="1672"/>
            <a:chExt cx="18098" cy="1901"/>
          </a:xfrm>
        </p:grpSpPr>
        <p:sp>
          <p:nvSpPr>
            <p:cNvPr id="6" name="圆角矩形 5"/>
            <p:cNvSpPr/>
            <p:nvPr>
              <p:custDataLst>
                <p:tags r:id="rId7"/>
              </p:custDataLst>
            </p:nvPr>
          </p:nvSpPr>
          <p:spPr>
            <a:xfrm>
              <a:off x="765" y="1672"/>
              <a:ext cx="3690" cy="546"/>
            </a:xfrm>
            <a:prstGeom prst="roundRect">
              <a:avLst/>
            </a:prstGeom>
            <a:solidFill>
              <a:srgbClr val="68A2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b="1">
                  <a:sym typeface="+mn-ea"/>
                </a:rPr>
                <a:t>提升公共健康获益</a:t>
              </a:r>
              <a:endParaRPr lang="zh-CN" altLang="en-US" sz="1600" b="1">
                <a:sym typeface="+mn-ea"/>
              </a:endParaRPr>
            </a:p>
          </p:txBody>
        </p:sp>
        <p:sp>
          <p:nvSpPr>
            <p:cNvPr id="7" name="圆角矩形 6"/>
            <p:cNvSpPr/>
            <p:nvPr>
              <p:custDataLst>
                <p:tags r:id="rId8"/>
              </p:custDataLst>
            </p:nvPr>
          </p:nvSpPr>
          <p:spPr>
            <a:xfrm>
              <a:off x="517" y="2217"/>
              <a:ext cx="18098" cy="1357"/>
            </a:xfrm>
            <a:prstGeom prst="roundRect">
              <a:avLst>
                <a:gd name="adj" fmla="val 11046"/>
              </a:avLst>
            </a:prstGeom>
            <a:solidFill>
              <a:schemeClr val="bg1"/>
            </a:solidFill>
            <a:ln w="9525">
              <a:solidFill>
                <a:srgbClr val="68A2F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just" fontAlgn="auto">
                <a:lnSpc>
                  <a:spcPct val="120000"/>
                </a:lnSpc>
                <a:spcBef>
                  <a:spcPts val="0"/>
                </a:spcBef>
                <a:spcAft>
                  <a:spcPts val="0"/>
                </a:spcAft>
                <a:buFont typeface="Wingdings" panose="05000000000000000000" charset="0"/>
                <a:buChar char="ü"/>
              </a:pP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本品显著降低PCI术</a:t>
              </a:r>
              <a:r>
                <a:rPr lang="zh-CN" altLang="en-US" b="1"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后并发症的发生风险</a:t>
              </a: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a:t>
              </a:r>
              <a:r>
                <a:rPr lang="zh-CN" altLang="en-US" b="1" dirty="0">
                  <a:solidFill>
                    <a:srgbClr val="FF0000"/>
                  </a:solidFill>
                  <a:latin typeface="微软雅黑" panose="020B0503020204020204" pitchFamily="34" charset="-122"/>
                  <a:ea typeface="微软雅黑" panose="020B0503020204020204" pitchFamily="34" charset="-122"/>
                  <a:sym typeface="+mn-ea"/>
                </a:rPr>
                <a:t>本品适应症特有：</a:t>
              </a:r>
              <a:r>
                <a:rPr lang="zh-CN" altLang="zh-CN" b="1" dirty="0">
                  <a:solidFill>
                    <a:srgbClr val="FF0000"/>
                  </a:solidFill>
                  <a:latin typeface="微软雅黑" panose="020B0503020204020204" pitchFamily="34" charset="-122"/>
                  <a:ea typeface="微软雅黑" panose="020B0503020204020204" pitchFamily="34" charset="-122"/>
                </a:rPr>
                <a:t>降低支架内血栓、无复流和慢血流发生的风险</a:t>
              </a: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a:t>
              </a:r>
              <a:r>
                <a:rPr lang="zh-CN" altLang="en-US" b="1"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严重出血、血小板减少</a:t>
              </a: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症等不良反应比现有抗血小板药品更低，提供了更</a:t>
              </a:r>
              <a:r>
                <a:rPr lang="zh-CN" altLang="en-US" b="1"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佳、更安全的抗血栓治疗选择</a:t>
              </a:r>
              <a:r>
                <a:rPr lang="zh-CN" altLang="en-US"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p:txBody>
        </p:sp>
      </p:grpSp>
      <p:grpSp>
        <p:nvGrpSpPr>
          <p:cNvPr id="8" name="组合 7"/>
          <p:cNvGrpSpPr/>
          <p:nvPr/>
        </p:nvGrpSpPr>
        <p:grpSpPr>
          <a:xfrm>
            <a:off x="328295" y="2426970"/>
            <a:ext cx="11492230" cy="1280795"/>
            <a:chOff x="517" y="3840"/>
            <a:chExt cx="18098" cy="2017"/>
          </a:xfrm>
        </p:grpSpPr>
        <p:sp>
          <p:nvSpPr>
            <p:cNvPr id="10" name="圆角矩形 9"/>
            <p:cNvSpPr/>
            <p:nvPr>
              <p:custDataLst>
                <p:tags r:id="rId5"/>
              </p:custDataLst>
            </p:nvPr>
          </p:nvSpPr>
          <p:spPr>
            <a:xfrm>
              <a:off x="765" y="3840"/>
              <a:ext cx="3690" cy="546"/>
            </a:xfrm>
            <a:prstGeom prst="roundRect">
              <a:avLst/>
            </a:prstGeom>
            <a:solidFill>
              <a:srgbClr val="68A2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ym typeface="+mn-ea"/>
                </a:rPr>
                <a:t>符合“保基本”原则</a:t>
              </a:r>
            </a:p>
          </p:txBody>
        </p:sp>
        <p:sp>
          <p:nvSpPr>
            <p:cNvPr id="15" name="圆角矩形 14"/>
            <p:cNvSpPr/>
            <p:nvPr>
              <p:custDataLst>
                <p:tags r:id="rId6"/>
              </p:custDataLst>
            </p:nvPr>
          </p:nvSpPr>
          <p:spPr>
            <a:xfrm>
              <a:off x="517" y="4381"/>
              <a:ext cx="18098" cy="1477"/>
            </a:xfrm>
            <a:prstGeom prst="roundRect">
              <a:avLst>
                <a:gd name="adj" fmla="val 11046"/>
              </a:avLst>
            </a:prstGeom>
            <a:solidFill>
              <a:schemeClr val="bg1"/>
            </a:solidFill>
            <a:ln w="9525">
              <a:solidFill>
                <a:srgbClr val="68A2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fontAlgn="auto">
                <a:lnSpc>
                  <a:spcPct val="120000"/>
                </a:lnSpc>
                <a:spcBef>
                  <a:spcPts val="0"/>
                </a:spcBef>
                <a:spcAft>
                  <a:spcPts val="0"/>
                </a:spcAft>
                <a:buFont typeface="Wingdings" panose="05000000000000000000" charset="0"/>
                <a:buChar char="ü"/>
              </a:pP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本品的应用可减少不良事件对</a:t>
              </a:r>
              <a:r>
                <a:rPr lang="en-US" altLang="zh-CN" b="1" dirty="0">
                  <a:solidFill>
                    <a:schemeClr val="bg2">
                      <a:lumMod val="10000"/>
                    </a:schemeClr>
                  </a:solidFill>
                  <a:latin typeface="微软雅黑" panose="020B0503020204020204" pitchFamily="34" charset="-122"/>
                  <a:ea typeface="微软雅黑" panose="020B0503020204020204" pitchFamily="34" charset="-122"/>
                  <a:sym typeface="+mn-ea"/>
                </a:rPr>
                <a:t>ACS</a:t>
              </a: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患者</a:t>
              </a:r>
              <a:r>
                <a:rPr lang="zh-CN" altLang="en-US" b="1"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健康</a:t>
              </a: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效用的影响，节省术后并发症（如心衰，易导致工作能力丧失，增加社会经济负担）以及不良事件带来的额外治疗开支，节省医保基金的支出。</a:t>
              </a:r>
            </a:p>
          </p:txBody>
        </p:sp>
      </p:grpSp>
      <p:grpSp>
        <p:nvGrpSpPr>
          <p:cNvPr id="13" name="组合 12"/>
          <p:cNvGrpSpPr/>
          <p:nvPr/>
        </p:nvGrpSpPr>
        <p:grpSpPr>
          <a:xfrm>
            <a:off x="327660" y="5263515"/>
            <a:ext cx="11492230" cy="1179830"/>
            <a:chOff x="516" y="8487"/>
            <a:chExt cx="18098" cy="1858"/>
          </a:xfrm>
        </p:grpSpPr>
        <p:sp>
          <p:nvSpPr>
            <p:cNvPr id="11" name="圆角矩形 10"/>
            <p:cNvSpPr/>
            <p:nvPr>
              <p:custDataLst>
                <p:tags r:id="rId3"/>
              </p:custDataLst>
            </p:nvPr>
          </p:nvSpPr>
          <p:spPr>
            <a:xfrm>
              <a:off x="765" y="8487"/>
              <a:ext cx="3690" cy="546"/>
            </a:xfrm>
            <a:prstGeom prst="roundRect">
              <a:avLst/>
            </a:prstGeom>
            <a:solidFill>
              <a:srgbClr val="68A2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ym typeface="+mn-ea"/>
                </a:rPr>
                <a:t>临床和医保管理难度小</a:t>
              </a:r>
            </a:p>
          </p:txBody>
        </p:sp>
        <p:sp>
          <p:nvSpPr>
            <p:cNvPr id="24" name="圆角矩形 23"/>
            <p:cNvSpPr/>
            <p:nvPr>
              <p:custDataLst>
                <p:tags r:id="rId4"/>
              </p:custDataLst>
            </p:nvPr>
          </p:nvSpPr>
          <p:spPr>
            <a:xfrm>
              <a:off x="516" y="9017"/>
              <a:ext cx="18098" cy="1329"/>
            </a:xfrm>
            <a:prstGeom prst="roundRect">
              <a:avLst>
                <a:gd name="adj" fmla="val 11046"/>
              </a:avLst>
            </a:prstGeom>
            <a:solidFill>
              <a:schemeClr val="bg1"/>
            </a:solidFill>
            <a:ln w="9525">
              <a:solidFill>
                <a:srgbClr val="68A2F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fontAlgn="auto">
                <a:lnSpc>
                  <a:spcPct val="120000"/>
                </a:lnSpc>
                <a:spcBef>
                  <a:spcPts val="0"/>
                </a:spcBef>
                <a:spcAft>
                  <a:spcPts val="0"/>
                </a:spcAft>
                <a:buFont typeface="Wingdings" panose="05000000000000000000" charset="0"/>
                <a:buChar char="ü"/>
              </a:pP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本品适应症诊断明确，患者围术期一次性用药</a:t>
              </a:r>
              <a:r>
                <a:rPr lang="zh-CN" altLang="en-US" sz="160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用药地点</a:t>
              </a: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明确可追溯，方便临床统筹，便于医保管理，无临床滥用风险</a:t>
              </a:r>
              <a:r>
                <a:rPr lang="zh-CN" altLang="en-US" sz="160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grpSp>
      <p:grpSp>
        <p:nvGrpSpPr>
          <p:cNvPr id="3" name="组合 2"/>
          <p:cNvGrpSpPr/>
          <p:nvPr/>
        </p:nvGrpSpPr>
        <p:grpSpPr>
          <a:xfrm>
            <a:off x="327660" y="3860165"/>
            <a:ext cx="11492230" cy="1231265"/>
            <a:chOff x="516" y="6151"/>
            <a:chExt cx="18098" cy="1939"/>
          </a:xfrm>
        </p:grpSpPr>
        <p:sp>
          <p:nvSpPr>
            <p:cNvPr id="12" name="圆角矩形 11"/>
            <p:cNvSpPr/>
            <p:nvPr>
              <p:custDataLst>
                <p:tags r:id="rId1"/>
              </p:custDataLst>
            </p:nvPr>
          </p:nvSpPr>
          <p:spPr>
            <a:xfrm>
              <a:off x="765" y="6151"/>
              <a:ext cx="3690" cy="546"/>
            </a:xfrm>
            <a:prstGeom prst="roundRect">
              <a:avLst/>
            </a:prstGeom>
            <a:solidFill>
              <a:srgbClr val="68A2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sz="1600" b="1">
                  <a:sym typeface="+mn-ea"/>
                </a:rPr>
                <a:t>弥补医保目录短板</a:t>
              </a:r>
            </a:p>
          </p:txBody>
        </p:sp>
        <p:sp>
          <p:nvSpPr>
            <p:cNvPr id="21" name="圆角矩形 20"/>
            <p:cNvSpPr/>
            <p:nvPr>
              <p:custDataLst>
                <p:tags r:id="rId2"/>
              </p:custDataLst>
            </p:nvPr>
          </p:nvSpPr>
          <p:spPr>
            <a:xfrm>
              <a:off x="516" y="6708"/>
              <a:ext cx="18098" cy="1383"/>
            </a:xfrm>
            <a:prstGeom prst="roundRect">
              <a:avLst>
                <a:gd name="adj" fmla="val 11046"/>
              </a:avLst>
            </a:prstGeom>
            <a:solidFill>
              <a:schemeClr val="bg1"/>
            </a:solidFill>
            <a:ln w="9525">
              <a:solidFill>
                <a:srgbClr val="68A2F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fontAlgn="auto">
                <a:lnSpc>
                  <a:spcPct val="120000"/>
                </a:lnSpc>
                <a:spcBef>
                  <a:spcPts val="0"/>
                </a:spcBef>
                <a:spcAft>
                  <a:spcPts val="0"/>
                </a:spcAft>
                <a:buFont typeface="Wingdings" panose="05000000000000000000" charset="0"/>
                <a:buChar char="ü"/>
              </a:pP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本品是唯一具有双靶点抗</a:t>
              </a:r>
              <a:r>
                <a:rPr lang="zh-CN" altLang="en-US" b="1"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血栓</a:t>
              </a: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的药品，具有独家适应症“降低支架内血栓、无复流和慢血流发生风险”，弥补抗血栓药品在中国患者疗效和安全性的缺陷，提高用药可及性和安全性。</a:t>
              </a:r>
            </a:p>
          </p:txBody>
        </p:sp>
      </p:grpSp>
      <p:pic>
        <p:nvPicPr>
          <p:cNvPr id="4" name="图片 3"/>
          <p:cNvPicPr>
            <a:picLocks noChangeAspect="1"/>
          </p:cNvPicPr>
          <p:nvPr/>
        </p:nvPicPr>
        <p:blipFill>
          <a:blip r:embed="rId11"/>
          <a:stretch>
            <a:fillRect/>
          </a:stretch>
        </p:blipFill>
        <p:spPr>
          <a:xfrm>
            <a:off x="10281405" y="20955"/>
            <a:ext cx="1866900" cy="733425"/>
          </a:xfrm>
          <a:prstGeom prst="rect">
            <a:avLst/>
          </a:prstGeom>
        </p:spPr>
      </p:pic>
      <p:sp>
        <p:nvSpPr>
          <p:cNvPr id="17" name="标题 1"/>
          <p:cNvSpPr>
            <a:spLocks noGrp="1"/>
          </p:cNvSpPr>
          <p:nvPr/>
        </p:nvSpPr>
        <p:spPr>
          <a:xfrm>
            <a:off x="1814255" y="150812"/>
            <a:ext cx="9173210" cy="708025"/>
          </a:xfrm>
          <a:prstGeom prst="rect">
            <a:avLst/>
          </a:prstGeom>
        </p:spPr>
        <p:txBody>
          <a:bodyPr vert="horz" lIns="91440" tIns="45720" rIns="91440" bIns="45720" rtlCol="0" anchor="ctr" anchorCtr="0"/>
          <a:lstStyle>
            <a:lvl1pPr algn="l" defTabSz="914400" rtl="0" eaLnBrk="1" latinLnBrk="0" hangingPunct="1">
              <a:lnSpc>
                <a:spcPct val="90000"/>
              </a:lnSpc>
              <a:spcBef>
                <a:spcPct val="0"/>
              </a:spcBef>
              <a:buNone/>
              <a:defRPr sz="3200" b="1" kern="1200">
                <a:solidFill>
                  <a:srgbClr val="186ACE"/>
                </a:solidFill>
                <a:latin typeface="微软雅黑" panose="020B0503020204020204" pitchFamily="34" charset="-122"/>
                <a:ea typeface="微软雅黑" panose="020B0503020204020204" pitchFamily="34" charset="-122"/>
                <a:cs typeface="+mj-cs"/>
              </a:defRPr>
            </a:lvl1pPr>
          </a:lstStyle>
          <a:p>
            <a:pPr algn="just">
              <a:lnSpc>
                <a:spcPct val="120000"/>
              </a:lnSpc>
              <a:spcBef>
                <a:spcPts val="0"/>
              </a:spcBef>
              <a:spcAft>
                <a:spcPts val="0"/>
              </a:spcAft>
            </a:pPr>
            <a:r>
              <a:rPr lang="zh-CN" altLang="en-US" dirty="0">
                <a:ln w="15875"/>
                <a:solidFill>
                  <a:srgbClr val="FF0000"/>
                </a:solidFill>
                <a:effectLst/>
                <a:cs typeface="微软雅黑" panose="020B0503020204020204" pitchFamily="34" charset="-122"/>
                <a:sym typeface="+mn-ea"/>
              </a:rPr>
              <a:t>为患者提供更佳、更安全的抗血栓治疗新选择</a:t>
            </a:r>
            <a:endParaRPr lang="zh-CN" altLang="en-US" b="1" u="sng" dirty="0">
              <a:ln w="15875"/>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578725" y="5051425"/>
            <a:ext cx="4142105" cy="1400175"/>
          </a:xfrm>
          <a:prstGeom prst="rect">
            <a:avLst/>
          </a:prstGeom>
          <a:ln w="12700">
            <a:noFill/>
          </a:ln>
        </p:spPr>
        <p:txBody>
          <a:bodyPr wrap="square">
            <a:noAutofit/>
          </a:bodyPr>
          <a:lstStyle/>
          <a:p>
            <a:pPr indent="0" algn="l" defTabSz="266700" fontAlgn="auto">
              <a:spcBef>
                <a:spcPct val="0"/>
              </a:spcBef>
              <a:spcAft>
                <a:spcPts val="600"/>
              </a:spcAft>
            </a:pPr>
            <a:endPar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6" name="文本框 25"/>
          <p:cNvSpPr txBox="1"/>
          <p:nvPr/>
        </p:nvSpPr>
        <p:spPr>
          <a:xfrm>
            <a:off x="1030605" y="5166360"/>
            <a:ext cx="3582670" cy="1285875"/>
          </a:xfrm>
          <a:prstGeom prst="rect">
            <a:avLst/>
          </a:prstGeom>
          <a:noFill/>
          <a:ln w="12700">
            <a:noFill/>
          </a:ln>
        </p:spPr>
        <p:txBody>
          <a:bodyPr wrap="square" rtlCol="0">
            <a:noAutofit/>
          </a:bodyPr>
          <a:lstStyle/>
          <a:p>
            <a:pPr indent="0" algn="r" fontAlgn="auto">
              <a:spcAft>
                <a:spcPts val="600"/>
              </a:spcAft>
            </a:pPr>
            <a:endParaRPr lang="zh-CN" altLang="en-US" sz="2400" b="1" dirty="0">
              <a:solidFill>
                <a:schemeClr val="tx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p:cNvPicPr>
            <a:picLocks noChangeAspect="1"/>
          </p:cNvPicPr>
          <p:nvPr/>
        </p:nvPicPr>
        <p:blipFill>
          <a:blip r:embed="rId3"/>
          <a:stretch>
            <a:fillRect/>
          </a:stretch>
        </p:blipFill>
        <p:spPr>
          <a:xfrm>
            <a:off x="10325100" y="0"/>
            <a:ext cx="1866900" cy="733425"/>
          </a:xfrm>
          <a:prstGeom prst="rect">
            <a:avLst/>
          </a:prstGeom>
        </p:spPr>
      </p:pic>
      <p:sp>
        <p:nvSpPr>
          <p:cNvPr id="23" name="文本框 22"/>
          <p:cNvSpPr txBox="1"/>
          <p:nvPr/>
        </p:nvSpPr>
        <p:spPr>
          <a:xfrm>
            <a:off x="646430" y="1152525"/>
            <a:ext cx="10769600" cy="5092065"/>
          </a:xfrm>
          <a:prstGeom prst="rect">
            <a:avLst/>
          </a:prstGeom>
          <a:noFill/>
        </p:spPr>
        <p:txBody>
          <a:bodyPr wrap="square" rtlCol="0" anchor="ctr" anchorCtr="0">
            <a:noAutofit/>
          </a:bodyPr>
          <a:lstStyle/>
          <a:p>
            <a:pPr marL="342900" indent="-342900" algn="just" fontAlgn="auto">
              <a:lnSpc>
                <a:spcPct val="120000"/>
              </a:lnSpc>
              <a:spcBef>
                <a:spcPts val="1000"/>
              </a:spcBef>
              <a:spcAft>
                <a:spcPts val="1000"/>
              </a:spcAft>
              <a:buFont typeface="Wingdings" panose="05000000000000000000" pitchFamily="2" charset="2"/>
              <a:buChar char="u"/>
            </a:pPr>
            <a:r>
              <a:rPr lang="zh-CN" altLang="en-US" sz="2000" b="1" dirty="0">
                <a:solidFill>
                  <a:srgbClr val="1F6AEB"/>
                </a:solidFill>
                <a:latin typeface="+mn-ea"/>
                <a:cs typeface="微软雅黑" panose="020B0503020204020204" pitchFamily="34" charset="-122"/>
                <a:sym typeface="+mn-ea"/>
              </a:rPr>
              <a:t>产品： </a:t>
            </a:r>
            <a:r>
              <a:rPr lang="zh-CN" altLang="en-US" sz="2000" b="1" dirty="0">
                <a:latin typeface="+mn-ea"/>
                <a:cs typeface="微软雅黑" panose="020B0503020204020204" pitchFamily="34" charset="-122"/>
                <a:sym typeface="+mn-ea"/>
              </a:rPr>
              <a:t>全球首款</a:t>
            </a:r>
            <a:r>
              <a:rPr lang="zh-CN" altLang="en-US" sz="2000" b="1" dirty="0">
                <a:solidFill>
                  <a:schemeClr val="tx1"/>
                </a:solidFill>
                <a:latin typeface="+mn-ea"/>
                <a:cs typeface="微软雅黑" panose="020B0503020204020204" pitchFamily="34" charset="-122"/>
                <a:sym typeface="+mn-ea"/>
              </a:rPr>
              <a:t>抗血栓双靶点</a:t>
            </a:r>
            <a:r>
              <a:rPr lang="zh-CN" altLang="en-US" sz="2000" b="1" dirty="0">
                <a:solidFill>
                  <a:srgbClr val="FF0000"/>
                </a:solidFill>
                <a:latin typeface="+mn-ea"/>
                <a:cs typeface="微软雅黑" panose="020B0503020204020204" pitchFamily="34" charset="-122"/>
                <a:sym typeface="+mn-ea"/>
              </a:rPr>
              <a:t>一类新药</a:t>
            </a:r>
            <a:r>
              <a:rPr lang="zh-CN" altLang="en-US" sz="2000" b="1" dirty="0">
                <a:solidFill>
                  <a:schemeClr val="tx1"/>
                </a:solidFill>
                <a:latin typeface="+mn-ea"/>
                <a:cs typeface="微软雅黑" panose="020B0503020204020204" pitchFamily="34" charset="-122"/>
                <a:sym typeface="+mn-ea"/>
              </a:rPr>
              <a:t>，</a:t>
            </a:r>
            <a:r>
              <a:rPr lang="zh-CN" altLang="en-US" sz="2000" b="1" dirty="0">
                <a:solidFill>
                  <a:schemeClr val="tx1"/>
                </a:solidFill>
                <a:latin typeface="+mn-ea"/>
                <a:sym typeface="+mn-ea"/>
              </a:rPr>
              <a:t>独家特有的“</a:t>
            </a:r>
            <a:r>
              <a:rPr lang="zh-CN" altLang="zh-CN" sz="2000" b="1" dirty="0">
                <a:solidFill>
                  <a:schemeClr val="tx1"/>
                </a:solidFill>
                <a:latin typeface="+mn-ea"/>
                <a:sym typeface="+mn-ea"/>
              </a:rPr>
              <a:t>降低支架内血栓、无复流和慢血流发生的风险</a:t>
            </a:r>
            <a:r>
              <a:rPr lang="zh-CN" altLang="en-US" sz="2000" b="1" dirty="0">
                <a:solidFill>
                  <a:schemeClr val="tx1"/>
                </a:solidFill>
                <a:latin typeface="+mn-ea"/>
                <a:sym typeface="+mn-ea"/>
              </a:rPr>
              <a:t>”适应症， 弥补未满足的治疗需求和安全性需求；</a:t>
            </a:r>
          </a:p>
          <a:p>
            <a:pPr marL="342900" indent="-342900" algn="just" fontAlgn="auto">
              <a:lnSpc>
                <a:spcPct val="120000"/>
              </a:lnSpc>
              <a:spcBef>
                <a:spcPts val="1000"/>
              </a:spcBef>
              <a:spcAft>
                <a:spcPts val="1000"/>
              </a:spcAft>
              <a:buFont typeface="Wingdings" panose="05000000000000000000" pitchFamily="2" charset="2"/>
              <a:buChar char="u"/>
            </a:pPr>
            <a:r>
              <a:rPr lang="zh-CN" altLang="en-US" sz="2000" b="1" dirty="0">
                <a:solidFill>
                  <a:srgbClr val="1F6AEB"/>
                </a:solidFill>
                <a:latin typeface="+mn-ea"/>
                <a:cs typeface="微软雅黑" panose="020B0503020204020204" pitchFamily="34" charset="-122"/>
                <a:sym typeface="+mn-ea"/>
              </a:rPr>
              <a:t>有效性优势：</a:t>
            </a:r>
            <a:r>
              <a:rPr lang="zh-CN" altLang="en-US" sz="2000" b="1" dirty="0">
                <a:solidFill>
                  <a:schemeClr val="tx1"/>
                </a:solidFill>
                <a:latin typeface="+mn-ea"/>
                <a:cs typeface="微软雅黑" panose="020B0503020204020204" pitchFamily="34" charset="-122"/>
                <a:sym typeface="+mn-ea"/>
              </a:rPr>
              <a:t> </a:t>
            </a:r>
            <a:r>
              <a:rPr lang="zh-CN" altLang="en-US" sz="2000" b="1" dirty="0">
                <a:solidFill>
                  <a:srgbClr val="FF0000"/>
                </a:solidFill>
                <a:latin typeface="+mn-ea"/>
                <a:cs typeface="微软雅黑" panose="020B0503020204020204" pitchFamily="34" charset="-122"/>
                <a:sym typeface="+mn-ea"/>
              </a:rPr>
              <a:t>支架内血栓、无复流和慢血流发生风险降低62%</a:t>
            </a:r>
            <a:r>
              <a:rPr lang="zh-CN" altLang="en-US" sz="2000" b="1" dirty="0">
                <a:solidFill>
                  <a:schemeClr val="tx1"/>
                </a:solidFill>
                <a:latin typeface="+mn-ea"/>
                <a:cs typeface="微软雅黑" panose="020B0503020204020204" pitchFamily="34" charset="-122"/>
                <a:sym typeface="+mn-ea"/>
              </a:rPr>
              <a:t>，</a:t>
            </a:r>
            <a:r>
              <a:rPr lang="zh-CN" altLang="zh-CN" sz="2000" b="1" dirty="0">
                <a:solidFill>
                  <a:schemeClr val="tx1"/>
                </a:solidFill>
                <a:latin typeface="+mn-ea"/>
                <a:cs typeface="微软雅黑" panose="020B0503020204020204" pitchFamily="34" charset="-122"/>
                <a:sym typeface="+mn-ea"/>
              </a:rPr>
              <a:t>心肌梗死发生率降低</a:t>
            </a:r>
            <a:r>
              <a:rPr lang="en-US" altLang="zh-CN" sz="2000" b="1" dirty="0">
                <a:solidFill>
                  <a:schemeClr val="tx1"/>
                </a:solidFill>
                <a:latin typeface="+mn-ea"/>
                <a:cs typeface="微软雅黑" panose="020B0503020204020204" pitchFamily="34" charset="-122"/>
                <a:sym typeface="+mn-ea"/>
              </a:rPr>
              <a:t>36%</a:t>
            </a:r>
            <a:r>
              <a:rPr lang="zh-CN" altLang="en-US" sz="2000" b="1" dirty="0">
                <a:solidFill>
                  <a:schemeClr val="tx1"/>
                </a:solidFill>
                <a:latin typeface="+mn-ea"/>
                <a:cs typeface="微软雅黑" panose="020B0503020204020204" pitchFamily="34" charset="-122"/>
                <a:sym typeface="+mn-ea"/>
              </a:rPr>
              <a:t>； 填补临床空白， 弥补目录短板；</a:t>
            </a:r>
          </a:p>
          <a:p>
            <a:pPr marL="342900" indent="-342900" algn="just" fontAlgn="auto">
              <a:lnSpc>
                <a:spcPct val="120000"/>
              </a:lnSpc>
              <a:spcBef>
                <a:spcPts val="1000"/>
              </a:spcBef>
              <a:spcAft>
                <a:spcPts val="1000"/>
              </a:spcAft>
              <a:buFont typeface="Wingdings" panose="05000000000000000000" pitchFamily="2" charset="2"/>
              <a:buChar char="u"/>
            </a:pPr>
            <a:r>
              <a:rPr lang="zh-CN" altLang="en-US" sz="2000" b="1" dirty="0">
                <a:solidFill>
                  <a:srgbClr val="1F6AEB"/>
                </a:solidFill>
                <a:latin typeface="+mn-ea"/>
                <a:cs typeface="微软雅黑" panose="020B0503020204020204" pitchFamily="34" charset="-122"/>
                <a:sym typeface="+mn-ea"/>
              </a:rPr>
              <a:t>安全性良好</a:t>
            </a:r>
            <a:r>
              <a:rPr lang="en-US" altLang="zh-CN" sz="2000" b="1" dirty="0">
                <a:solidFill>
                  <a:srgbClr val="1F6AEB"/>
                </a:solidFill>
                <a:latin typeface="+mn-ea"/>
                <a:sym typeface="Wingdings" panose="05000000000000000000" pitchFamily="2" charset="2"/>
              </a:rPr>
              <a:t>:   </a:t>
            </a:r>
            <a:r>
              <a:rPr lang="zh-CN" altLang="en-US" sz="2000" b="1" dirty="0">
                <a:latin typeface="+mn-ea"/>
                <a:sym typeface="Wingdings" panose="05000000000000000000" pitchFamily="2" charset="2"/>
              </a:rPr>
              <a:t>与安慰剂无统计学差异，</a:t>
            </a:r>
            <a:r>
              <a:rPr lang="zh-CN" altLang="en-US" sz="2000" b="1" dirty="0">
                <a:solidFill>
                  <a:srgbClr val="FF0000"/>
                </a:solidFill>
                <a:latin typeface="+mn-ea"/>
                <a:cs typeface="微软雅黑" panose="020B0503020204020204" pitchFamily="34" charset="-122"/>
                <a:sym typeface="+mn-ea"/>
              </a:rPr>
              <a:t>优于</a:t>
            </a:r>
            <a:r>
              <a:rPr lang="zh-CN" sz="2000" b="1" dirty="0">
                <a:solidFill>
                  <a:srgbClr val="FF0000"/>
                </a:solidFill>
                <a:latin typeface="+mn-ea"/>
                <a:cs typeface="微软雅黑" panose="020B0503020204020204" pitchFamily="34" charset="-122"/>
                <a:sym typeface="+mn-ea"/>
              </a:rPr>
              <a:t>依替巴肽</a:t>
            </a:r>
            <a:r>
              <a:rPr lang="zh-CN" altLang="en-US" sz="2000" b="1" dirty="0">
                <a:solidFill>
                  <a:schemeClr val="tx1"/>
                </a:solidFill>
                <a:latin typeface="+mn-ea"/>
                <a:cs typeface="微软雅黑" panose="020B0503020204020204" pitchFamily="34" charset="-122"/>
                <a:sym typeface="+mn-ea"/>
              </a:rPr>
              <a:t>；</a:t>
            </a:r>
            <a:endParaRPr lang="zh-CN" altLang="en-US" sz="2000" b="1" dirty="0">
              <a:solidFill>
                <a:schemeClr val="tx1"/>
              </a:solidFill>
              <a:latin typeface="+mn-ea"/>
              <a:cs typeface="微软雅黑" panose="020B0503020204020204" pitchFamily="34" charset="-122"/>
            </a:endParaRPr>
          </a:p>
          <a:p>
            <a:pPr marL="342900" indent="-342900" algn="just" fontAlgn="auto">
              <a:lnSpc>
                <a:spcPct val="120000"/>
              </a:lnSpc>
              <a:spcBef>
                <a:spcPts val="1000"/>
              </a:spcBef>
              <a:spcAft>
                <a:spcPts val="1000"/>
              </a:spcAft>
              <a:buFont typeface="Wingdings" panose="05000000000000000000" pitchFamily="2" charset="2"/>
              <a:buChar char="u"/>
            </a:pPr>
            <a:r>
              <a:rPr lang="zh-CN" altLang="en-US" sz="2000" b="1" dirty="0">
                <a:solidFill>
                  <a:srgbClr val="1F6AEB"/>
                </a:solidFill>
                <a:latin typeface="+mn-ea"/>
                <a:cs typeface="微软雅黑" panose="020B0503020204020204" pitchFamily="34" charset="-122"/>
                <a:sym typeface="+mn-ea"/>
              </a:rPr>
              <a:t>创新性：</a:t>
            </a:r>
            <a:r>
              <a:rPr lang="zh-CN" altLang="en-US" sz="2000" b="1" dirty="0">
                <a:solidFill>
                  <a:schemeClr val="tx1"/>
                </a:solidFill>
                <a:latin typeface="+mn-ea"/>
                <a:cs typeface="微软雅黑" panose="020B0503020204020204" pitchFamily="34" charset="-122"/>
                <a:sym typeface="+mn-ea"/>
              </a:rPr>
              <a:t>双靶点抗血栓，作用机制</a:t>
            </a:r>
            <a:r>
              <a:rPr lang="zh-CN" altLang="en-US" sz="2000" b="1" dirty="0">
                <a:latin typeface="+mn-ea"/>
                <a:cs typeface="微软雅黑" panose="020B0503020204020204" pitchFamily="34" charset="-122"/>
                <a:sym typeface="+mn-ea"/>
              </a:rPr>
              <a:t>明确；</a:t>
            </a:r>
            <a:r>
              <a:rPr lang="zh-CN" altLang="en-US" sz="2000" b="1" dirty="0">
                <a:solidFill>
                  <a:srgbClr val="FF0000"/>
                </a:solidFill>
                <a:latin typeface="+mn-ea"/>
                <a:cs typeface="微软雅黑" panose="020B0503020204020204" pitchFamily="34" charset="-122"/>
                <a:sym typeface="+mn-ea"/>
              </a:rPr>
              <a:t>国家重大新药创制</a:t>
            </a:r>
            <a:r>
              <a:rPr lang="zh-CN" altLang="en-US" sz="2000" b="1" dirty="0">
                <a:latin typeface="+mn-ea"/>
                <a:cs typeface="微软雅黑" panose="020B0503020204020204" pitchFamily="34" charset="-122"/>
                <a:sym typeface="+mn-ea"/>
              </a:rPr>
              <a:t>，有</a:t>
            </a:r>
            <a:r>
              <a:rPr lang="zh-CN" altLang="en-US" sz="2000" b="1" dirty="0">
                <a:solidFill>
                  <a:schemeClr val="tx1"/>
                </a:solidFill>
                <a:latin typeface="+mn-ea"/>
                <a:cs typeface="微软雅黑" panose="020B0503020204020204" pitchFamily="34" charset="-122"/>
                <a:sym typeface="+mn-ea"/>
              </a:rPr>
              <a:t>自主知识产权； 产品</a:t>
            </a:r>
            <a:r>
              <a:rPr lang="zh-CN" altLang="en-US" sz="2000" b="1" dirty="0">
                <a:latin typeface="+mn-ea"/>
                <a:cs typeface="微软雅黑" panose="020B0503020204020204" pitchFamily="34" charset="-122"/>
                <a:sym typeface="+mn-ea"/>
              </a:rPr>
              <a:t>特异性强， 理化性质好；</a:t>
            </a:r>
            <a:endParaRPr lang="zh-CN" altLang="en-US" sz="2000" b="1" dirty="0">
              <a:solidFill>
                <a:schemeClr val="tx1"/>
              </a:solidFill>
              <a:latin typeface="+mn-ea"/>
              <a:cs typeface="微软雅黑" panose="020B0503020204020204" pitchFamily="34" charset="-122"/>
              <a:sym typeface="+mn-ea"/>
            </a:endParaRPr>
          </a:p>
          <a:p>
            <a:pPr marL="342900" indent="-342900" algn="just" fontAlgn="auto">
              <a:lnSpc>
                <a:spcPct val="120000"/>
              </a:lnSpc>
              <a:spcBef>
                <a:spcPts val="1000"/>
              </a:spcBef>
              <a:spcAft>
                <a:spcPts val="1000"/>
              </a:spcAft>
              <a:buFont typeface="Wingdings" panose="05000000000000000000" pitchFamily="2" charset="2"/>
              <a:buChar char="u"/>
            </a:pPr>
            <a:r>
              <a:rPr lang="zh-CN" altLang="en-US" sz="2000" b="1" dirty="0">
                <a:solidFill>
                  <a:srgbClr val="1F6AEB"/>
                </a:solidFill>
                <a:latin typeface="+mn-ea"/>
                <a:cs typeface="微软雅黑" panose="020B0503020204020204" pitchFamily="34" charset="-122"/>
                <a:sym typeface="+mn-ea"/>
              </a:rPr>
              <a:t>公平性：</a:t>
            </a:r>
            <a:r>
              <a:rPr lang="zh-CN" altLang="en-US" sz="2000" b="1" dirty="0">
                <a:solidFill>
                  <a:schemeClr val="tx1"/>
                </a:solidFill>
                <a:latin typeface="+mn-ea"/>
                <a:cs typeface="微软雅黑" panose="020B0503020204020204" pitchFamily="34" charset="-122"/>
                <a:sym typeface="+mn-ea"/>
              </a:rPr>
              <a:t>为患者提供更有效、更安全的抗血栓</a:t>
            </a:r>
            <a:r>
              <a:rPr lang="zh-CN" altLang="en-US" sz="2000" b="1" dirty="0">
                <a:solidFill>
                  <a:srgbClr val="FF0000"/>
                </a:solidFill>
                <a:latin typeface="+mn-ea"/>
                <a:cs typeface="微软雅黑" panose="020B0503020204020204" pitchFamily="34" charset="-122"/>
                <a:sym typeface="+mn-ea"/>
              </a:rPr>
              <a:t>治疗新选择</a:t>
            </a:r>
            <a:r>
              <a:rPr lang="zh-CN" altLang="en-US" sz="2000" b="1" dirty="0">
                <a:solidFill>
                  <a:schemeClr val="tx1"/>
                </a:solidFill>
                <a:latin typeface="+mn-ea"/>
                <a:cs typeface="微软雅黑" panose="020B0503020204020204" pitchFamily="34" charset="-122"/>
                <a:sym typeface="+mn-ea"/>
              </a:rPr>
              <a:t>；对于降低</a:t>
            </a:r>
            <a:r>
              <a:rPr lang="en-US" altLang="zh-CN" sz="2000" b="1" dirty="0">
                <a:solidFill>
                  <a:schemeClr val="tx1"/>
                </a:solidFill>
                <a:latin typeface="+mn-ea"/>
                <a:cs typeface="微软雅黑" panose="020B0503020204020204" pitchFamily="34" charset="-122"/>
                <a:sym typeface="+mn-ea"/>
              </a:rPr>
              <a:t>PCI</a:t>
            </a:r>
            <a:r>
              <a:rPr lang="zh-CN" altLang="en-US" sz="2000" b="1" dirty="0">
                <a:solidFill>
                  <a:schemeClr val="tx1"/>
                </a:solidFill>
                <a:latin typeface="+mn-ea"/>
                <a:cs typeface="微软雅黑" panose="020B0503020204020204" pitchFamily="34" charset="-122"/>
                <a:sym typeface="+mn-ea"/>
              </a:rPr>
              <a:t>术继发性心梗</a:t>
            </a:r>
            <a:r>
              <a:rPr lang="zh-CN" altLang="en-US" sz="2000" b="1" dirty="0">
                <a:latin typeface="+mn-ea"/>
                <a:cs typeface="微软雅黑" panose="020B0503020204020204" pitchFamily="34" charset="-122"/>
                <a:sym typeface="+mn-ea"/>
              </a:rPr>
              <a:t>、心衰有重要意义。</a:t>
            </a:r>
            <a:endParaRPr lang="zh-CN" altLang="en-US" sz="2000" b="1" dirty="0">
              <a:solidFill>
                <a:schemeClr val="tx1"/>
              </a:solidFill>
              <a:latin typeface="+mn-ea"/>
              <a:cs typeface="微软雅黑" panose="020B0503020204020204" pitchFamily="34" charset="-122"/>
              <a:sym typeface="+mn-ea"/>
            </a:endParaRPr>
          </a:p>
        </p:txBody>
      </p:sp>
      <p:sp>
        <p:nvSpPr>
          <p:cNvPr id="5" name="文本框 4"/>
          <p:cNvSpPr txBox="1"/>
          <p:nvPr/>
        </p:nvSpPr>
        <p:spPr>
          <a:xfrm>
            <a:off x="0" y="366395"/>
            <a:ext cx="1586865" cy="368300"/>
          </a:xfrm>
          <a:prstGeom prst="rect">
            <a:avLst/>
          </a:prstGeom>
          <a:noFill/>
        </p:spPr>
        <p:txBody>
          <a:bodyPr wrap="square" rtlCol="0" anchor="t">
            <a:spAutoFit/>
          </a:bodyPr>
          <a:lstStyle/>
          <a:p>
            <a:pPr algn="ctr"/>
            <a:r>
              <a:rPr 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总结</a:t>
            </a:r>
          </a:p>
        </p:txBody>
      </p:sp>
      <p:sp>
        <p:nvSpPr>
          <p:cNvPr id="17" name="标题 1"/>
          <p:cNvSpPr>
            <a:spLocks noGrp="1"/>
          </p:cNvSpPr>
          <p:nvPr/>
        </p:nvSpPr>
        <p:spPr>
          <a:xfrm>
            <a:off x="1814255" y="150812"/>
            <a:ext cx="9173210" cy="708025"/>
          </a:xfrm>
          <a:prstGeom prst="rect">
            <a:avLst/>
          </a:prstGeom>
        </p:spPr>
        <p:txBody>
          <a:bodyPr vert="horz" lIns="91440" tIns="45720" rIns="91440" bIns="45720" rtlCol="0" anchor="ctr" anchorCtr="0"/>
          <a:lstStyle>
            <a:lvl1pPr algn="l" defTabSz="914400" rtl="0" eaLnBrk="1" latinLnBrk="0" hangingPunct="1">
              <a:lnSpc>
                <a:spcPct val="90000"/>
              </a:lnSpc>
              <a:spcBef>
                <a:spcPct val="0"/>
              </a:spcBef>
              <a:buNone/>
              <a:defRPr sz="3200" b="1" kern="1200">
                <a:solidFill>
                  <a:srgbClr val="186ACE"/>
                </a:solidFill>
                <a:latin typeface="微软雅黑" panose="020B0503020204020204" pitchFamily="34" charset="-122"/>
                <a:ea typeface="微软雅黑" panose="020B0503020204020204" pitchFamily="34" charset="-122"/>
                <a:cs typeface="+mj-cs"/>
              </a:defRPr>
            </a:lvl1pPr>
          </a:lstStyle>
          <a:p>
            <a:pPr algn="just">
              <a:lnSpc>
                <a:spcPct val="120000"/>
              </a:lnSpc>
              <a:spcBef>
                <a:spcPts val="0"/>
              </a:spcBef>
              <a:spcAft>
                <a:spcPts val="0"/>
              </a:spcAft>
            </a:pPr>
            <a:r>
              <a:rPr lang="zh-CN" altLang="en-US" dirty="0">
                <a:ln w="15875"/>
                <a:solidFill>
                  <a:srgbClr val="FF0000"/>
                </a:solidFill>
                <a:effectLst/>
                <a:cs typeface="微软雅黑" panose="020B0503020204020204" pitchFamily="34" charset="-122"/>
                <a:sym typeface="+mn-ea"/>
              </a:rPr>
              <a:t>枸橼酸倍维巴肽（贝塔宁</a:t>
            </a:r>
            <a:r>
              <a:rPr lang="en-US" altLang="en-US" baseline="30000" dirty="0">
                <a:ln w="15875"/>
                <a:solidFill>
                  <a:srgbClr val="FF0000"/>
                </a:solidFill>
                <a:effectLst/>
                <a:cs typeface="微软雅黑" panose="020B0503020204020204" pitchFamily="34" charset="-122"/>
                <a:sym typeface="+mn-ea"/>
              </a:rPr>
              <a:t>®</a:t>
            </a:r>
            <a:r>
              <a:rPr lang="en-US" altLang="zh-CN" dirty="0">
                <a:ln w="15875"/>
                <a:solidFill>
                  <a:srgbClr val="FF0000"/>
                </a:solidFill>
                <a:effectLst/>
                <a:cs typeface="微软雅黑" panose="020B0503020204020204" pitchFamily="34" charset="-122"/>
                <a:sym typeface="+mn-ea"/>
              </a:rPr>
              <a:t> </a:t>
            </a:r>
            <a:r>
              <a:rPr lang="zh-CN" altLang="en-US" dirty="0">
                <a:ln w="15875"/>
                <a:solidFill>
                  <a:srgbClr val="FF0000"/>
                </a:solidFill>
                <a:effectLst/>
                <a:cs typeface="微软雅黑" panose="020B0503020204020204" pitchFamily="34" charset="-122"/>
                <a:sym typeface="+mn-ea"/>
              </a:rPr>
              <a:t>）核心优势</a:t>
            </a:r>
            <a:endParaRPr lang="zh-CN" altLang="en-US" b="1" u="sng" dirty="0">
              <a:ln w="15875"/>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7924800" y="-3027680"/>
            <a:ext cx="184731" cy="369332"/>
          </a:xfrm>
          <a:prstGeom prst="rect">
            <a:avLst/>
          </a:prstGeom>
          <a:noFill/>
        </p:spPr>
        <p:txBody>
          <a:bodyPr wrap="none" rtlCol="0">
            <a:spAutoFit/>
          </a:bodyPr>
          <a:lstStyle/>
          <a:p>
            <a:endParaRPr kumimoji="1" lang="zh-CN" altLang="en-US" dirty="0"/>
          </a:p>
        </p:txBody>
      </p:sp>
      <p:sp>
        <p:nvSpPr>
          <p:cNvPr id="7" name="标题 20"/>
          <p:cNvSpPr>
            <a:spLocks noGrp="1"/>
          </p:cNvSpPr>
          <p:nvPr/>
        </p:nvSpPr>
        <p:spPr>
          <a:xfrm>
            <a:off x="379563" y="673100"/>
            <a:ext cx="11447252" cy="4736465"/>
          </a:xfrm>
          <a:prstGeom prst="rect">
            <a:avLst/>
          </a:prstGeom>
        </p:spPr>
        <p:txBody>
          <a:bodyPr anchor="ctr">
            <a:noAutofit/>
          </a:bodyPr>
          <a:lstStyle>
            <a:lvl1pPr algn="l" defTabSz="914400" rtl="0" eaLnBrk="1" latinLnBrk="0" hangingPunct="1">
              <a:lnSpc>
                <a:spcPct val="90000"/>
              </a:lnSpc>
              <a:spcBef>
                <a:spcPct val="0"/>
              </a:spcBef>
              <a:buNone/>
              <a:defRPr sz="4800" b="1" kern="1200">
                <a:solidFill>
                  <a:srgbClr val="00478E"/>
                </a:solidFill>
                <a:latin typeface="+mj-ea"/>
                <a:ea typeface="+mj-ea"/>
                <a:cs typeface="+mj-cs"/>
              </a:defRPr>
            </a:lvl1pPr>
          </a:lstStyle>
          <a:p>
            <a:pPr algn="ctr">
              <a:lnSpc>
                <a:spcPct val="120000"/>
              </a:lnSpc>
              <a:spcBef>
                <a:spcPts val="0"/>
              </a:spcBef>
              <a:spcAft>
                <a:spcPts val="0"/>
              </a:spcAft>
            </a:pPr>
            <a:r>
              <a:rPr lang="zh-CN" dirty="0">
                <a:gradFill>
                  <a:gsLst>
                    <a:gs pos="43000">
                      <a:srgbClr val="FED7DC"/>
                    </a:gs>
                    <a:gs pos="100000">
                      <a:srgbClr val="C4FEFF"/>
                    </a:gs>
                  </a:gsLst>
                  <a:lin ang="5400000" scaled="1"/>
                </a:gradFill>
              </a:rPr>
              <a:t>中国原研</a:t>
            </a:r>
            <a:r>
              <a:rPr lang="en-US" altLang="zh-CN" dirty="0">
                <a:gradFill>
                  <a:gsLst>
                    <a:gs pos="43000">
                      <a:srgbClr val="FED7DC"/>
                    </a:gs>
                    <a:gs pos="100000">
                      <a:srgbClr val="C4FEFF"/>
                    </a:gs>
                  </a:gsLst>
                  <a:lin ang="5400000" scaled="1"/>
                </a:gradFill>
              </a:rPr>
              <a:t>      </a:t>
            </a:r>
            <a:r>
              <a:rPr lang="zh-CN" dirty="0">
                <a:gradFill>
                  <a:gsLst>
                    <a:gs pos="43000">
                      <a:srgbClr val="FED7DC"/>
                    </a:gs>
                    <a:gs pos="100000">
                      <a:srgbClr val="C4FEFF"/>
                    </a:gs>
                  </a:gsLst>
                  <a:lin ang="5400000" scaled="1"/>
                </a:gradFill>
              </a:rPr>
              <a:t>全球首创</a:t>
            </a:r>
          </a:p>
          <a:p>
            <a:pPr algn="ctr">
              <a:lnSpc>
                <a:spcPct val="120000"/>
              </a:lnSpc>
              <a:spcBef>
                <a:spcPts val="0"/>
              </a:spcBef>
              <a:spcAft>
                <a:spcPts val="0"/>
              </a:spcAft>
            </a:pPr>
            <a:endParaRPr lang="zh-CN" altLang="en-US" dirty="0">
              <a:solidFill>
                <a:schemeClr val="bg1"/>
              </a:solidFill>
            </a:endParaRPr>
          </a:p>
          <a:p>
            <a:pPr algn="ctr">
              <a:lnSpc>
                <a:spcPct val="120000"/>
              </a:lnSpc>
              <a:spcBef>
                <a:spcPts val="0"/>
              </a:spcBef>
              <a:spcAft>
                <a:spcPts val="0"/>
              </a:spcAft>
            </a:pPr>
            <a:r>
              <a:rPr lang="zh-CN" dirty="0">
                <a:solidFill>
                  <a:schemeClr val="bg1"/>
                </a:solidFill>
                <a:sym typeface="+mn-ea"/>
              </a:rPr>
              <a:t>枸橼酸倍维巴肽注射液</a:t>
            </a:r>
            <a:r>
              <a:rPr lang="zh-CN" dirty="0">
                <a:solidFill>
                  <a:schemeClr val="bg1"/>
                </a:solidFill>
              </a:rPr>
              <a:t>纳入</a:t>
            </a:r>
            <a:r>
              <a:rPr lang="en-US" altLang="zh-CN" dirty="0">
                <a:solidFill>
                  <a:schemeClr val="bg1"/>
                </a:solidFill>
              </a:rPr>
              <a:t>25</a:t>
            </a:r>
            <a:r>
              <a:rPr lang="zh-CN" altLang="en-US" dirty="0">
                <a:solidFill>
                  <a:schemeClr val="bg1"/>
                </a:solidFill>
              </a:rPr>
              <a:t>年国家</a:t>
            </a:r>
            <a:r>
              <a:rPr lang="zh-CN" dirty="0">
                <a:solidFill>
                  <a:schemeClr val="bg1"/>
                </a:solidFill>
              </a:rPr>
              <a:t>医保</a:t>
            </a:r>
          </a:p>
          <a:p>
            <a:pPr algn="ctr">
              <a:lnSpc>
                <a:spcPct val="120000"/>
              </a:lnSpc>
              <a:spcBef>
                <a:spcPts val="0"/>
              </a:spcBef>
              <a:spcAft>
                <a:spcPts val="0"/>
              </a:spcAft>
            </a:pPr>
            <a:r>
              <a:rPr lang="zh-CN" dirty="0">
                <a:solidFill>
                  <a:schemeClr val="bg1"/>
                </a:solidFill>
              </a:rPr>
              <a:t>期待您的支持，谢谢！</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20952" r="11854" b="23909"/>
          <a:stretch>
            <a:fillRect/>
          </a:stretch>
        </p:blipFill>
        <p:spPr>
          <a:xfrm>
            <a:off x="-215740" y="325340"/>
            <a:ext cx="2750511" cy="902756"/>
          </a:xfrm>
          <a:prstGeom prst="rect">
            <a:avLst/>
          </a:prstGeom>
        </p:spPr>
      </p:pic>
      <p:sp>
        <p:nvSpPr>
          <p:cNvPr id="13" name="文本框 12"/>
          <p:cNvSpPr txBox="1"/>
          <p:nvPr/>
        </p:nvSpPr>
        <p:spPr>
          <a:xfrm>
            <a:off x="2447290" y="531495"/>
            <a:ext cx="1948815" cy="398780"/>
          </a:xfrm>
          <a:prstGeom prst="rect">
            <a:avLst/>
          </a:prstGeom>
        </p:spPr>
        <p:txBody>
          <a:bodyPr wrap="square">
            <a:spAutoFit/>
            <a:extLst>
              <a:ext uri="{4A0BC546-FE56-4ADE-93B0-CB8AF2F6F144}">
                <wpsdc:textFrameExt xmlns:wpsdc="http://www.wps.cn/officeDocument/2022/drawingmlCustomData" xmlns="" type="text"/>
              </a:ext>
            </a:extLst>
          </a:bodyPr>
          <a:lstStyle/>
          <a:p>
            <a:pPr algn="l"/>
            <a:r>
              <a:rPr lang="zh-CN" altLang="en-US" sz="2000" b="1">
                <a:solidFill>
                  <a:schemeClr val="bg1"/>
                </a:solidFill>
                <a:latin typeface="Arial" panose="020B0604020202020204" pitchFamily="34" charset="0"/>
                <a:ea typeface="微软雅黑" panose="020B0503020204020204" pitchFamily="34" charset="-122"/>
              </a:rPr>
              <a:t>创新只为生命</a:t>
            </a:r>
          </a:p>
        </p:txBody>
      </p:sp>
      <p:sp>
        <p:nvSpPr>
          <p:cNvPr id="2" name="文本框 1"/>
          <p:cNvSpPr txBox="1"/>
          <p:nvPr/>
        </p:nvSpPr>
        <p:spPr>
          <a:xfrm>
            <a:off x="3497888" y="2337635"/>
            <a:ext cx="6202391" cy="646331"/>
          </a:xfrm>
          <a:prstGeom prst="rect">
            <a:avLst/>
          </a:prstGeom>
          <a:noFill/>
        </p:spPr>
        <p:txBody>
          <a:bodyPr wrap="square" rtlCol="0">
            <a:spAutoFit/>
          </a:bodyPr>
          <a:lstStyle/>
          <a:p>
            <a:r>
              <a:rPr lang="zh-CN" altLang="en-US" sz="3600" b="1" dirty="0">
                <a:solidFill>
                  <a:schemeClr val="bg1"/>
                </a:solidFill>
                <a:latin typeface="+mj-ea"/>
                <a:ea typeface="+mj-ea"/>
                <a:cs typeface="+mj-cs"/>
              </a:rPr>
              <a:t>抗血栓双靶点一类新药</a:t>
            </a:r>
          </a:p>
        </p:txBody>
      </p:sp>
      <p:pic>
        <p:nvPicPr>
          <p:cNvPr id="4" name="图片 3"/>
          <p:cNvPicPr>
            <a:picLocks noChangeAspect="1"/>
          </p:cNvPicPr>
          <p:nvPr/>
        </p:nvPicPr>
        <p:blipFill>
          <a:blip r:embed="rId5"/>
          <a:stretch>
            <a:fillRect/>
          </a:stretch>
        </p:blipFill>
        <p:spPr>
          <a:xfrm>
            <a:off x="3562350" y="5294833"/>
            <a:ext cx="5067300" cy="1238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isľiḋé"/>
        <p:cNvGrpSpPr/>
        <p:nvPr/>
      </p:nvGrpSpPr>
      <p:grpSpPr>
        <a:xfrm>
          <a:off x="0" y="0"/>
          <a:ext cx="0" cy="0"/>
          <a:chOff x="0" y="0"/>
          <a:chExt cx="0" cy="0"/>
        </a:xfrm>
      </p:grpSpPr>
      <p:grpSp>
        <p:nvGrpSpPr>
          <p:cNvPr id="139" name="î$ḷîďé"/>
          <p:cNvGrpSpPr/>
          <p:nvPr/>
        </p:nvGrpSpPr>
        <p:grpSpPr>
          <a:xfrm>
            <a:off x="224974" y="220938"/>
            <a:ext cx="1201395" cy="1658761"/>
            <a:chOff x="1978024" y="4590624"/>
            <a:chExt cx="962819" cy="1329360"/>
          </a:xfrm>
          <a:solidFill>
            <a:schemeClr val="accent1">
              <a:alpha val="10000"/>
            </a:schemeClr>
          </a:solidFill>
        </p:grpSpPr>
        <p:sp>
          <p:nvSpPr>
            <p:cNvPr id="140" name="íṣlïḑe"/>
            <p:cNvSpPr/>
            <p:nvPr/>
          </p:nvSpPr>
          <p:spPr>
            <a:xfrm rot="5400000">
              <a:off x="2418795" y="5840053"/>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41" name="îṣļiḋè"/>
            <p:cNvSpPr/>
            <p:nvPr/>
          </p:nvSpPr>
          <p:spPr>
            <a:xfrm rot="5400000">
              <a:off x="2198410" y="5840053"/>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42" name="ïṥlidè"/>
            <p:cNvSpPr/>
            <p:nvPr/>
          </p:nvSpPr>
          <p:spPr>
            <a:xfrm rot="5400000">
              <a:off x="1978024" y="5840053"/>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43" name="iṧļíḓê"/>
            <p:cNvSpPr/>
            <p:nvPr/>
          </p:nvSpPr>
          <p:spPr>
            <a:xfrm rot="5400000">
              <a:off x="2418795" y="5631815"/>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44" name="îṧḷidé"/>
            <p:cNvSpPr/>
            <p:nvPr/>
          </p:nvSpPr>
          <p:spPr>
            <a:xfrm rot="5400000">
              <a:off x="2198410" y="5631815"/>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45" name="ïṣļîďê"/>
            <p:cNvSpPr/>
            <p:nvPr/>
          </p:nvSpPr>
          <p:spPr>
            <a:xfrm rot="5400000">
              <a:off x="1978024" y="5631815"/>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46" name="íśļiḑé"/>
            <p:cNvSpPr/>
            <p:nvPr/>
          </p:nvSpPr>
          <p:spPr>
            <a:xfrm rot="5400000">
              <a:off x="2418795" y="5423576"/>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47" name="ïsļide"/>
            <p:cNvSpPr/>
            <p:nvPr/>
          </p:nvSpPr>
          <p:spPr>
            <a:xfrm rot="5400000">
              <a:off x="2198410" y="5423576"/>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48" name="íṥlíḑe"/>
            <p:cNvSpPr/>
            <p:nvPr/>
          </p:nvSpPr>
          <p:spPr>
            <a:xfrm rot="5400000">
              <a:off x="1978024" y="5423576"/>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49" name="işḻíḋê"/>
            <p:cNvSpPr/>
            <p:nvPr/>
          </p:nvSpPr>
          <p:spPr>
            <a:xfrm rot="5400000">
              <a:off x="2418795" y="5215338"/>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50" name="íṥľidé"/>
            <p:cNvSpPr/>
            <p:nvPr/>
          </p:nvSpPr>
          <p:spPr>
            <a:xfrm rot="5400000">
              <a:off x="2198410" y="5215338"/>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51" name="ï$ļîḓé"/>
            <p:cNvSpPr/>
            <p:nvPr/>
          </p:nvSpPr>
          <p:spPr>
            <a:xfrm rot="5400000">
              <a:off x="1978024" y="5215338"/>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52" name="ïşlïḍé"/>
            <p:cNvSpPr/>
            <p:nvPr/>
          </p:nvSpPr>
          <p:spPr>
            <a:xfrm rot="5400000">
              <a:off x="2418795" y="5007100"/>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53" name="íṡḷîḓé"/>
            <p:cNvSpPr/>
            <p:nvPr/>
          </p:nvSpPr>
          <p:spPr>
            <a:xfrm rot="5400000">
              <a:off x="2198410" y="5007100"/>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54" name="íṥ1íḑe"/>
            <p:cNvSpPr/>
            <p:nvPr/>
          </p:nvSpPr>
          <p:spPr>
            <a:xfrm rot="5400000">
              <a:off x="1978024" y="5007100"/>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55" name="ïş1ïḓe"/>
            <p:cNvSpPr/>
            <p:nvPr/>
          </p:nvSpPr>
          <p:spPr>
            <a:xfrm rot="5400000">
              <a:off x="2418795" y="4798862"/>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56" name="iş1ïḍê"/>
            <p:cNvSpPr/>
            <p:nvPr/>
          </p:nvSpPr>
          <p:spPr>
            <a:xfrm rot="5400000">
              <a:off x="2198410" y="4798862"/>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57" name="íṧḷíḑé"/>
            <p:cNvSpPr/>
            <p:nvPr/>
          </p:nvSpPr>
          <p:spPr>
            <a:xfrm rot="5400000">
              <a:off x="1978024" y="4798862"/>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58" name="ïsļídê"/>
            <p:cNvSpPr/>
            <p:nvPr/>
          </p:nvSpPr>
          <p:spPr>
            <a:xfrm rot="5400000">
              <a:off x="2418795" y="4590624"/>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59" name="ïŝḷïḑé"/>
            <p:cNvSpPr/>
            <p:nvPr/>
          </p:nvSpPr>
          <p:spPr>
            <a:xfrm rot="5400000">
              <a:off x="2198410" y="4590624"/>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60" name="îṡļîḓê"/>
            <p:cNvSpPr/>
            <p:nvPr/>
          </p:nvSpPr>
          <p:spPr>
            <a:xfrm rot="5400000">
              <a:off x="1978024" y="4590624"/>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61" name="îSliďè"/>
            <p:cNvSpPr/>
            <p:nvPr/>
          </p:nvSpPr>
          <p:spPr>
            <a:xfrm rot="5400000">
              <a:off x="2860913" y="5840054"/>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62" name="íṡ1ïḋê"/>
            <p:cNvSpPr/>
            <p:nvPr/>
          </p:nvSpPr>
          <p:spPr>
            <a:xfrm rot="5400000">
              <a:off x="2640528" y="5840054"/>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63" name="ïşḻîḑè"/>
            <p:cNvSpPr/>
            <p:nvPr/>
          </p:nvSpPr>
          <p:spPr>
            <a:xfrm rot="5400000">
              <a:off x="2860913" y="5631816"/>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64" name="îṥḻíḓe"/>
            <p:cNvSpPr/>
            <p:nvPr/>
          </p:nvSpPr>
          <p:spPr>
            <a:xfrm rot="5400000">
              <a:off x="2640528" y="5631816"/>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65" name="íślîḍe"/>
            <p:cNvSpPr/>
            <p:nvPr/>
          </p:nvSpPr>
          <p:spPr>
            <a:xfrm rot="5400000">
              <a:off x="2860913" y="5423577"/>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66" name="iş1ïďé"/>
            <p:cNvSpPr/>
            <p:nvPr/>
          </p:nvSpPr>
          <p:spPr>
            <a:xfrm rot="5400000">
              <a:off x="2640528" y="5423577"/>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67" name="íšliďé"/>
            <p:cNvSpPr/>
            <p:nvPr/>
          </p:nvSpPr>
          <p:spPr>
            <a:xfrm rot="5400000">
              <a:off x="2860913" y="5215339"/>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68" name="ïSļïdé"/>
            <p:cNvSpPr/>
            <p:nvPr/>
          </p:nvSpPr>
          <p:spPr>
            <a:xfrm rot="5400000">
              <a:off x="2640528" y="5215339"/>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69" name="îSḻide"/>
            <p:cNvSpPr/>
            <p:nvPr/>
          </p:nvSpPr>
          <p:spPr>
            <a:xfrm rot="5400000">
              <a:off x="2860913" y="5007101"/>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70" name="ï$liḓé"/>
            <p:cNvSpPr/>
            <p:nvPr/>
          </p:nvSpPr>
          <p:spPr>
            <a:xfrm rot="5400000">
              <a:off x="2640528" y="5007101"/>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71" name="iš1ïḓè"/>
            <p:cNvSpPr/>
            <p:nvPr/>
          </p:nvSpPr>
          <p:spPr>
            <a:xfrm rot="5400000">
              <a:off x="2860913" y="4798863"/>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72" name="ïš1idé"/>
            <p:cNvSpPr/>
            <p:nvPr/>
          </p:nvSpPr>
          <p:spPr>
            <a:xfrm rot="5400000">
              <a:off x="2640528" y="4798863"/>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73" name="iṥļiḑê"/>
            <p:cNvSpPr/>
            <p:nvPr/>
          </p:nvSpPr>
          <p:spPr>
            <a:xfrm rot="5400000">
              <a:off x="2860913" y="4590625"/>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sp>
          <p:nvSpPr>
            <p:cNvPr id="174" name="íṩlîďè"/>
            <p:cNvSpPr/>
            <p:nvPr/>
          </p:nvSpPr>
          <p:spPr>
            <a:xfrm rot="5400000">
              <a:off x="2640528" y="4590625"/>
              <a:ext cx="79930" cy="799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grpSp>
      <p:sp>
        <p:nvSpPr>
          <p:cNvPr id="72" name="íś1îḓe"/>
          <p:cNvSpPr/>
          <p:nvPr/>
        </p:nvSpPr>
        <p:spPr>
          <a:xfrm>
            <a:off x="874395" y="480695"/>
            <a:ext cx="2192020" cy="1379855"/>
          </a:xfrm>
          <a:prstGeom prst="rect">
            <a:avLst/>
          </a:prstGeom>
        </p:spPr>
        <p:txBody>
          <a:bodyPr wrap="none" lIns="0" tIns="0" rIns="0" bIns="0" anchor="b" anchorCtr="0">
            <a:noAutofit/>
          </a:bodyPr>
          <a:lstStyle/>
          <a:p>
            <a:pPr marR="0" lvl="0" indent="0" fontAlgn="base">
              <a:lnSpc>
                <a:spcPct val="80000"/>
              </a:lnSpc>
              <a:spcBef>
                <a:spcPct val="0"/>
              </a:spcBef>
              <a:spcAft>
                <a:spcPct val="0"/>
              </a:spcAft>
              <a:buClrTx/>
              <a:buSzTx/>
              <a:buFontTx/>
              <a:buNone/>
            </a:pPr>
            <a:r>
              <a:rPr lang="zh-CN" altLang="zh-CN" sz="6000" b="1" dirty="0">
                <a:solidFill>
                  <a:srgbClr val="186ACE"/>
                </a:solidFill>
                <a:ea typeface="微软雅黑" panose="020B0503020204020204" pitchFamily="34" charset="-122"/>
              </a:rPr>
              <a:t>目录</a:t>
            </a:r>
          </a:p>
        </p:txBody>
      </p:sp>
      <p:sp>
        <p:nvSpPr>
          <p:cNvPr id="7" name="object 7"/>
          <p:cNvSpPr/>
          <p:nvPr/>
        </p:nvSpPr>
        <p:spPr>
          <a:xfrm flipH="1">
            <a:off x="4006850" y="1909445"/>
            <a:ext cx="117475" cy="3850640"/>
          </a:xfrm>
          <a:custGeom>
            <a:avLst/>
            <a:gdLst/>
            <a:ahLst/>
            <a:cxnLst/>
            <a:rect l="l" t="t" r="r" b="b"/>
            <a:pathLst>
              <a:path h="3002915">
                <a:moveTo>
                  <a:pt x="0" y="0"/>
                </a:moveTo>
                <a:lnTo>
                  <a:pt x="0" y="3002711"/>
                </a:lnTo>
              </a:path>
            </a:pathLst>
          </a:custGeom>
          <a:ln w="152400">
            <a:gradFill>
              <a:gsLst>
                <a:gs pos="0">
                  <a:schemeClr val="accent1"/>
                </a:gs>
                <a:gs pos="58000">
                  <a:srgbClr val="5F9CF3">
                    <a:alpha val="100000"/>
                  </a:srgbClr>
                </a:gs>
                <a:gs pos="97000">
                  <a:schemeClr val="bg1"/>
                </a:gs>
              </a:gsLst>
              <a:lin ang="5400000" scaled="0"/>
            </a:gradFill>
          </a:ln>
        </p:spPr>
        <p:txBody>
          <a:bodyPr wrap="square" lIns="0" tIns="0" rIns="0" bIns="0" rtlCol="0"/>
          <a:lstStyle/>
          <a:p>
            <a:endParaRPr/>
          </a:p>
        </p:txBody>
      </p:sp>
      <p:sp>
        <p:nvSpPr>
          <p:cNvPr id="2" name="文本框 1"/>
          <p:cNvSpPr txBox="1"/>
          <p:nvPr/>
        </p:nvSpPr>
        <p:spPr>
          <a:xfrm>
            <a:off x="4408098" y="1851025"/>
            <a:ext cx="7558928" cy="3895090"/>
          </a:xfrm>
          <a:prstGeom prst="rect">
            <a:avLst/>
          </a:prstGeom>
          <a:noFill/>
        </p:spPr>
        <p:txBody>
          <a:bodyPr wrap="square" rtlCol="0" anchor="t">
            <a:noAutofit/>
          </a:bodyPr>
          <a:lstStyle/>
          <a:p>
            <a:pPr marL="38100">
              <a:spcBef>
                <a:spcPts val="1830"/>
              </a:spcBef>
              <a:tabLst>
                <a:tab pos="551815" algn="l"/>
                <a:tab pos="552450" algn="l"/>
              </a:tabLst>
            </a:pPr>
            <a:r>
              <a:rPr lang="zh-CN" altLang="en-US"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a:t>
            </a:r>
            <a:r>
              <a:rPr lang="zh-CN" altLang="en-US"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药品基本信息</a:t>
            </a:r>
            <a:r>
              <a:rPr lang="en-US" altLang="zh-CN"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ln w="15875"/>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中国抗血栓双靶点一类</a:t>
            </a:r>
            <a:r>
              <a:rPr lang="zh-CN" altLang="en-US" sz="1600" b="1" dirty="0">
                <a:ln w="15875"/>
                <a:solidFill>
                  <a:srgbClr val="FF0000"/>
                </a:solidFill>
                <a:latin typeface="微软雅黑" panose="020B0503020204020204" pitchFamily="34" charset="-122"/>
                <a:ea typeface="微软雅黑" panose="020B0503020204020204" pitchFamily="34" charset="-122"/>
                <a:sym typeface="+mn-ea"/>
              </a:rPr>
              <a:t>新药，独家适应症</a:t>
            </a:r>
          </a:p>
          <a:p>
            <a:pPr marL="38100">
              <a:spcBef>
                <a:spcPts val="1830"/>
              </a:spcBef>
              <a:tabLst>
                <a:tab pos="551815" algn="l"/>
                <a:tab pos="552450" algn="l"/>
              </a:tabLst>
            </a:pPr>
            <a:r>
              <a:rPr lang="en-US" altLang="zh-CN"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02  </a:t>
            </a:r>
            <a:r>
              <a:rPr lang="zh-CN" altLang="en-US"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有效性</a:t>
            </a:r>
            <a:r>
              <a:rPr lang="en-US" altLang="zh-CN"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ln w="15875"/>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双靶点创新，疗效优于依替巴肽，平衡缺血与严重出血风险</a:t>
            </a:r>
            <a:endPar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8100">
              <a:spcBef>
                <a:spcPts val="1830"/>
              </a:spcBef>
              <a:tabLst>
                <a:tab pos="551815" algn="l"/>
                <a:tab pos="552450" algn="l"/>
              </a:tabLst>
            </a:pPr>
            <a:r>
              <a:rPr lang="en-US" altLang="zh-CN"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03  </a:t>
            </a:r>
            <a:r>
              <a:rPr lang="zh-CN" altLang="en-US" sz="2800" b="1" dirty="0">
                <a:solidFill>
                  <a:srgbClr val="186ACE"/>
                </a:solidFill>
                <a:latin typeface="微软雅黑" panose="020B0503020204020204" pitchFamily="34" charset="-122"/>
                <a:ea typeface="微软雅黑" panose="020B0503020204020204" pitchFamily="34" charset="-122"/>
                <a:sym typeface="+mn-ea"/>
              </a:rPr>
              <a:t>安全性</a:t>
            </a:r>
            <a:r>
              <a:rPr lang="en-US" altLang="zh-CN" sz="2800" b="1" dirty="0">
                <a:solidFill>
                  <a:srgbClr val="186ACE"/>
                </a:solidFill>
                <a:latin typeface="微软雅黑" panose="020B0503020204020204" pitchFamily="34" charset="-122"/>
                <a:ea typeface="微软雅黑" panose="020B0503020204020204" pitchFamily="34" charset="-122"/>
                <a:sym typeface="+mn-ea"/>
              </a:rPr>
              <a:t>-</a:t>
            </a:r>
            <a:r>
              <a:rPr lang="zh-CN" altLang="en-US" sz="1600" b="1" dirty="0">
                <a:ln w="15875"/>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安全性良好，不良反应等发生率低于依替巴肽</a:t>
            </a:r>
          </a:p>
          <a:p>
            <a:pPr marL="38100">
              <a:spcBef>
                <a:spcPts val="1830"/>
              </a:spcBef>
              <a:tabLst>
                <a:tab pos="551815" algn="l"/>
                <a:tab pos="552450" algn="l"/>
              </a:tabLst>
            </a:pPr>
            <a:r>
              <a:rPr lang="en-US" altLang="zh-CN"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04  </a:t>
            </a:r>
            <a:r>
              <a:rPr lang="zh-CN" altLang="en-US"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创新性</a:t>
            </a:r>
            <a:r>
              <a:rPr lang="en-US" altLang="zh-CN"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ln w="15875"/>
                <a:solidFill>
                  <a:srgbClr val="FF0000"/>
                </a:solidFill>
                <a:latin typeface="微软雅黑" panose="020B0503020204020204" pitchFamily="34" charset="-122"/>
                <a:ea typeface="微软雅黑" panose="020B0503020204020204" pitchFamily="34" charset="-122"/>
                <a:sym typeface="+mn-ea"/>
              </a:rPr>
              <a:t>机制创新，全球独家适应症，重大新药创制，自主知识产权</a:t>
            </a:r>
          </a:p>
          <a:p>
            <a:pPr marL="38100">
              <a:spcBef>
                <a:spcPts val="1830"/>
              </a:spcBef>
              <a:tabLst>
                <a:tab pos="551815" algn="l"/>
                <a:tab pos="552450" algn="l"/>
              </a:tabLst>
            </a:pPr>
            <a:r>
              <a:rPr lang="en-US" altLang="zh-CN"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05 </a:t>
            </a:r>
            <a:r>
              <a:rPr lang="zh-CN" altLang="en-US"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 公平性</a:t>
            </a:r>
            <a:r>
              <a:rPr lang="en-US" altLang="zh-CN"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ln w="15875"/>
                <a:solidFill>
                  <a:srgbClr val="FF0000"/>
                </a:solidFill>
                <a:latin typeface="微软雅黑" panose="020B0503020204020204" pitchFamily="34" charset="-122"/>
                <a:ea typeface="微软雅黑" panose="020B0503020204020204" pitchFamily="34" charset="-122"/>
                <a:sym typeface="+mn-ea"/>
              </a:rPr>
              <a:t>为患者提供更佳、更安全的抗血栓治疗新选择</a:t>
            </a:r>
            <a:endParaRPr lang="en-US" altLang="zh-CN"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8100">
              <a:spcBef>
                <a:spcPts val="1830"/>
              </a:spcBef>
              <a:tabLst>
                <a:tab pos="551815" algn="l"/>
                <a:tab pos="552450" algn="l"/>
              </a:tabLst>
            </a:pPr>
            <a:r>
              <a:rPr lang="en-US" altLang="zh-CN"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06  </a:t>
            </a:r>
            <a:r>
              <a:rPr lang="zh-CN" altLang="en-US" sz="2800" b="1" dirty="0">
                <a:solidFill>
                  <a:srgbClr val="186ACE"/>
                </a:solidFill>
                <a:latin typeface="微软雅黑" panose="020B0503020204020204" pitchFamily="34" charset="-122"/>
                <a:ea typeface="微软雅黑" panose="020B0503020204020204" pitchFamily="34" charset="-122"/>
                <a:cs typeface="微软雅黑" panose="020B0503020204020204" pitchFamily="34" charset="-122"/>
                <a:sym typeface="+mn-ea"/>
              </a:rPr>
              <a:t>总结</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descr="5b7e663c7479da236e021d04095f8e9"/>
          <p:cNvPicPr>
            <a:picLocks noChangeAspect="1"/>
          </p:cNvPicPr>
          <p:nvPr>
            <p:custDataLst>
              <p:tags r:id="rId1"/>
            </p:custDataLst>
          </p:nvPr>
        </p:nvPicPr>
        <p:blipFill>
          <a:blip r:embed="rId3"/>
          <a:stretch>
            <a:fillRect/>
          </a:stretch>
        </p:blipFill>
        <p:spPr>
          <a:xfrm>
            <a:off x="-427355" y="2903220"/>
            <a:ext cx="5062220" cy="34378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6925945" y="979805"/>
            <a:ext cx="4835525" cy="447040"/>
          </a:xfrm>
          <a:prstGeom prst="rect">
            <a:avLst/>
          </a:prstGeom>
          <a:solidFill>
            <a:srgbClr val="1F6AEB"/>
          </a:solidFill>
          <a:ln>
            <a:solidFill>
              <a:srgbClr val="1F6AEB"/>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b="1" dirty="0">
                <a:latin typeface="微软雅黑" panose="020B0503020204020204" pitchFamily="34" charset="-122"/>
                <a:ea typeface="微软雅黑" panose="020B0503020204020204" pitchFamily="34" charset="-122"/>
                <a:sym typeface="+mn-ea"/>
              </a:rPr>
              <a:t>参照药品信息</a:t>
            </a:r>
            <a:endParaRPr lang="en-US" altLang="zh-CN" sz="1600" b="1" baseline="30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矩形 2"/>
          <p:cNvSpPr/>
          <p:nvPr>
            <p:custDataLst>
              <p:tags r:id="rId2"/>
            </p:custDataLst>
          </p:nvPr>
        </p:nvSpPr>
        <p:spPr>
          <a:xfrm>
            <a:off x="323850" y="979805"/>
            <a:ext cx="6363970" cy="431800"/>
          </a:xfrm>
          <a:prstGeom prst="rect">
            <a:avLst/>
          </a:prstGeom>
          <a:solidFill>
            <a:srgbClr val="1F6AEB"/>
          </a:solidFill>
          <a:ln>
            <a:solidFill>
              <a:srgbClr val="1F6AEB"/>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产品基本信息</a:t>
            </a:r>
            <a:r>
              <a:rPr lang="en-US" altLang="zh-CN" sz="1600" b="1" baseline="300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p>
        </p:txBody>
      </p:sp>
      <p:sp>
        <p:nvSpPr>
          <p:cNvPr id="33" name="文本框 32"/>
          <p:cNvSpPr txBox="1"/>
          <p:nvPr/>
        </p:nvSpPr>
        <p:spPr>
          <a:xfrm>
            <a:off x="0" y="366395"/>
            <a:ext cx="1586865" cy="368300"/>
          </a:xfrm>
          <a:prstGeom prst="rect">
            <a:avLst/>
          </a:prstGeom>
          <a:noFill/>
        </p:spPr>
        <p:txBody>
          <a:bodyPr wrap="square" rtlCol="0" anchor="t">
            <a:spAutoFit/>
          </a:bodyPr>
          <a:lstStyle/>
          <a:p>
            <a:r>
              <a:rPr 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药品基本信息</a:t>
            </a:r>
            <a:endPar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10" name="表格 9"/>
          <p:cNvGraphicFramePr/>
          <p:nvPr>
            <p:custDataLst>
              <p:tags r:id="rId3"/>
            </p:custDataLst>
          </p:nvPr>
        </p:nvGraphicFramePr>
        <p:xfrm>
          <a:off x="323850" y="1411605"/>
          <a:ext cx="6363970" cy="4904105"/>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825625">
                  <a:extLst>
                    <a:ext uri="{9D8B030D-6E8A-4147-A177-3AD203B41FA5}">
                      <a16:colId xmlns:a16="http://schemas.microsoft.com/office/drawing/2014/main" val="20000"/>
                    </a:ext>
                  </a:extLst>
                </a:gridCol>
                <a:gridCol w="4538345">
                  <a:extLst>
                    <a:ext uri="{9D8B030D-6E8A-4147-A177-3AD203B41FA5}">
                      <a16:colId xmlns:a16="http://schemas.microsoft.com/office/drawing/2014/main" val="20001"/>
                    </a:ext>
                  </a:extLst>
                </a:gridCol>
              </a:tblGrid>
              <a:tr h="406400">
                <a:tc>
                  <a:txBody>
                    <a:bodyPr/>
                    <a:lstStyle/>
                    <a:p>
                      <a:pPr>
                        <a:buNone/>
                      </a:pPr>
                      <a:r>
                        <a:rPr lang="zh-CN" altLang="en-US" sz="1600" b="1" dirty="0">
                          <a:solidFill>
                            <a:schemeClr val="bg2">
                              <a:lumMod val="10000"/>
                            </a:schemeClr>
                          </a:solidFill>
                          <a:sym typeface="+mn-ea"/>
                        </a:rPr>
                        <a:t>通用名</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accent5">
                        <a:lumMod val="20000"/>
                        <a:lumOff val="80000"/>
                      </a:schemeClr>
                    </a:solidFill>
                  </a:tcPr>
                </a:tc>
                <a:tc>
                  <a:txBody>
                    <a:bodyPr/>
                    <a:lstStyle/>
                    <a:p>
                      <a:pPr algn="l">
                        <a:buNone/>
                      </a:pPr>
                      <a:r>
                        <a:rPr lang="zh-CN" altLang="en-US" sz="1600" b="1" dirty="0">
                          <a:solidFill>
                            <a:schemeClr val="accent1"/>
                          </a:solidFill>
                        </a:rPr>
                        <a:t>枸橼酸倍维巴肽注射液</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bg1"/>
                    </a:solidFill>
                  </a:tcPr>
                </a:tc>
                <a:extLst>
                  <a:ext uri="{0D108BD9-81ED-4DB2-BD59-A6C34878D82A}">
                    <a16:rowId xmlns:a16="http://schemas.microsoft.com/office/drawing/2014/main" val="10000"/>
                  </a:ext>
                </a:extLst>
              </a:tr>
              <a:tr h="335280">
                <a:tc>
                  <a:txBody>
                    <a:bodyPr/>
                    <a:lstStyle/>
                    <a:p>
                      <a:pPr>
                        <a:buNone/>
                      </a:pPr>
                      <a:r>
                        <a:rPr lang="zh-CN" altLang="en-US" sz="1600" b="1">
                          <a:solidFill>
                            <a:schemeClr val="bg2">
                              <a:lumMod val="10000"/>
                            </a:schemeClr>
                          </a:solidFill>
                          <a:sym typeface="+mn-ea"/>
                        </a:rPr>
                        <a:t>商品名</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accent5">
                        <a:lumMod val="20000"/>
                        <a:lumOff val="80000"/>
                      </a:schemeClr>
                    </a:solidFill>
                  </a:tcPr>
                </a:tc>
                <a:tc>
                  <a:txBody>
                    <a:bodyPr/>
                    <a:lstStyle/>
                    <a:p>
                      <a:pPr algn="l">
                        <a:buNone/>
                      </a:pPr>
                      <a:r>
                        <a:rPr lang="zh-CN" altLang="en-US" sz="1600" b="1" dirty="0">
                          <a:solidFill>
                            <a:schemeClr val="accent1"/>
                          </a:solidFill>
                          <a:latin typeface="+mj-ea"/>
                          <a:ea typeface="+mj-ea"/>
                          <a:cs typeface="+mj-ea"/>
                          <a:sym typeface="+mn-ea"/>
                        </a:rPr>
                        <a:t>贝塔宁</a:t>
                      </a:r>
                      <a:r>
                        <a:rPr lang="en-US" altLang="en-US" sz="1600" b="1" baseline="30000" dirty="0">
                          <a:solidFill>
                            <a:schemeClr val="accent1"/>
                          </a:solidFill>
                          <a:latin typeface="+mj-ea"/>
                          <a:ea typeface="+mj-ea"/>
                          <a:cs typeface="+mj-ea"/>
                          <a:sym typeface="+mn-ea"/>
                        </a:rPr>
                        <a:t>®</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bg1"/>
                    </a:solidFill>
                  </a:tcPr>
                </a:tc>
                <a:extLst>
                  <a:ext uri="{0D108BD9-81ED-4DB2-BD59-A6C34878D82A}">
                    <a16:rowId xmlns:a16="http://schemas.microsoft.com/office/drawing/2014/main" val="10001"/>
                  </a:ext>
                </a:extLst>
              </a:tr>
              <a:tr h="335280">
                <a:tc>
                  <a:txBody>
                    <a:bodyPr/>
                    <a:lstStyle/>
                    <a:p>
                      <a:pPr>
                        <a:buNone/>
                      </a:pPr>
                      <a:r>
                        <a:rPr lang="zh-CN" altLang="en-US" sz="1600" b="1">
                          <a:solidFill>
                            <a:schemeClr val="bg2">
                              <a:lumMod val="10000"/>
                            </a:schemeClr>
                          </a:solidFill>
                        </a:rPr>
                        <a:t>注册规格</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accent5">
                        <a:lumMod val="20000"/>
                        <a:lumOff val="80000"/>
                      </a:schemeClr>
                    </a:solidFill>
                  </a:tcPr>
                </a:tc>
                <a:tc>
                  <a:txBody>
                    <a:bodyPr/>
                    <a:lstStyle/>
                    <a:p>
                      <a:pPr algn="l">
                        <a:buNone/>
                      </a:pPr>
                      <a:r>
                        <a:rPr lang="en-US" altLang="zh-CN" sz="1600" b="0" dirty="0">
                          <a:solidFill>
                            <a:schemeClr val="bg2">
                              <a:lumMod val="10000"/>
                            </a:schemeClr>
                          </a:solidFill>
                          <a:sym typeface="+mn-ea"/>
                        </a:rPr>
                        <a:t>10ml:20mg</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bg1"/>
                    </a:solidFill>
                  </a:tcPr>
                </a:tc>
                <a:extLst>
                  <a:ext uri="{0D108BD9-81ED-4DB2-BD59-A6C34878D82A}">
                    <a16:rowId xmlns:a16="http://schemas.microsoft.com/office/drawing/2014/main" val="10002"/>
                  </a:ext>
                </a:extLst>
              </a:tr>
              <a:tr h="335280">
                <a:tc>
                  <a:txBody>
                    <a:bodyPr/>
                    <a:lstStyle/>
                    <a:p>
                      <a:pPr>
                        <a:buNone/>
                      </a:pPr>
                      <a:r>
                        <a:rPr lang="zh-CN" altLang="en-US" sz="1600" b="1">
                          <a:solidFill>
                            <a:schemeClr val="bg2">
                              <a:lumMod val="10000"/>
                            </a:schemeClr>
                          </a:solidFill>
                        </a:rPr>
                        <a:t>化学药品注册分类</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accent5">
                        <a:lumMod val="20000"/>
                        <a:lumOff val="80000"/>
                      </a:schemeClr>
                    </a:solidFill>
                  </a:tcPr>
                </a:tc>
                <a:tc>
                  <a:txBody>
                    <a:bodyPr/>
                    <a:lstStyle/>
                    <a:p>
                      <a:pPr algn="l">
                        <a:buNone/>
                      </a:pPr>
                      <a:r>
                        <a:rPr lang="en-US" altLang="zh-CN" sz="1600" b="1" dirty="0">
                          <a:solidFill>
                            <a:schemeClr val="bg2">
                              <a:lumMod val="10000"/>
                            </a:schemeClr>
                          </a:solidFill>
                          <a:sym typeface="+mn-ea"/>
                        </a:rPr>
                        <a:t>1</a:t>
                      </a:r>
                      <a:r>
                        <a:rPr lang="zh-CN" altLang="en-US" sz="1600" b="1" dirty="0">
                          <a:solidFill>
                            <a:schemeClr val="bg2">
                              <a:lumMod val="10000"/>
                            </a:schemeClr>
                          </a:solidFill>
                          <a:sym typeface="+mn-ea"/>
                        </a:rPr>
                        <a:t>类（双靶点创新</a:t>
                      </a:r>
                      <a:r>
                        <a:rPr lang="zh-CN" altLang="en-US" sz="1600" b="1" dirty="0">
                          <a:solidFill>
                            <a:schemeClr val="tx1"/>
                          </a:solidFill>
                          <a:sym typeface="+mn-ea"/>
                        </a:rPr>
                        <a:t> </a:t>
                      </a:r>
                      <a:r>
                        <a:rPr lang="en-US" altLang="zh-CN" sz="16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α</a:t>
                      </a:r>
                      <a:r>
                        <a:rPr lang="en-US" altLang="zh-CN" sz="16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II</a:t>
                      </a:r>
                      <a:r>
                        <a:rPr lang="en-US" altLang="zh-CN" sz="16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bβ3 + αvβ3</a:t>
                      </a:r>
                      <a:r>
                        <a:rPr lang="zh-CN" altLang="en-US" sz="1600" b="1" dirty="0">
                          <a:solidFill>
                            <a:schemeClr val="bg2">
                              <a:lumMod val="10000"/>
                            </a:schemeClr>
                          </a:solidFill>
                          <a:sym typeface="+mn-ea"/>
                        </a:rPr>
                        <a:t>）</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bg1"/>
                    </a:solidFill>
                  </a:tcPr>
                </a:tc>
                <a:extLst>
                  <a:ext uri="{0D108BD9-81ED-4DB2-BD59-A6C34878D82A}">
                    <a16:rowId xmlns:a16="http://schemas.microsoft.com/office/drawing/2014/main" val="10003"/>
                  </a:ext>
                </a:extLst>
              </a:tr>
              <a:tr h="590550">
                <a:tc>
                  <a:txBody>
                    <a:bodyPr/>
                    <a:lstStyle/>
                    <a:p>
                      <a:pPr>
                        <a:buNone/>
                      </a:pPr>
                      <a:r>
                        <a:rPr lang="zh-CN" altLang="en-US" sz="1600" b="1">
                          <a:solidFill>
                            <a:schemeClr val="bg2">
                              <a:lumMod val="10000"/>
                            </a:schemeClr>
                          </a:solidFill>
                        </a:rPr>
                        <a:t>中国大陆首次上市时间</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accent5">
                        <a:lumMod val="20000"/>
                        <a:lumOff val="80000"/>
                      </a:schemeClr>
                    </a:solidFill>
                  </a:tcPr>
                </a:tc>
                <a:tc>
                  <a:txBody>
                    <a:bodyPr/>
                    <a:lstStyle/>
                    <a:p>
                      <a:pPr algn="l">
                        <a:buNone/>
                      </a:pPr>
                      <a:r>
                        <a:rPr lang="en-US" altLang="zh-CN" sz="1600" b="0" dirty="0">
                          <a:solidFill>
                            <a:schemeClr val="bg2">
                              <a:lumMod val="10000"/>
                            </a:schemeClr>
                          </a:solidFill>
                          <a:sym typeface="+mn-ea"/>
                        </a:rPr>
                        <a:t>2024</a:t>
                      </a:r>
                      <a:r>
                        <a:rPr lang="zh-CN" altLang="en-US" sz="1600" b="0" dirty="0">
                          <a:solidFill>
                            <a:schemeClr val="bg2">
                              <a:lumMod val="10000"/>
                            </a:schemeClr>
                          </a:solidFill>
                          <a:sym typeface="+mn-ea"/>
                        </a:rPr>
                        <a:t>年</a:t>
                      </a:r>
                      <a:r>
                        <a:rPr lang="en-US" altLang="zh-CN" sz="1600" b="0" dirty="0">
                          <a:solidFill>
                            <a:schemeClr val="bg2">
                              <a:lumMod val="10000"/>
                            </a:schemeClr>
                          </a:solidFill>
                          <a:sym typeface="+mn-ea"/>
                        </a:rPr>
                        <a:t>6</a:t>
                      </a:r>
                      <a:r>
                        <a:rPr lang="zh-CN" altLang="en-US" sz="1600" b="0" dirty="0">
                          <a:solidFill>
                            <a:schemeClr val="bg2">
                              <a:lumMod val="10000"/>
                            </a:schemeClr>
                          </a:solidFill>
                          <a:sym typeface="+mn-ea"/>
                        </a:rPr>
                        <a:t>月</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bg1"/>
                    </a:solidFill>
                  </a:tcPr>
                </a:tc>
                <a:extLst>
                  <a:ext uri="{0D108BD9-81ED-4DB2-BD59-A6C34878D82A}">
                    <a16:rowId xmlns:a16="http://schemas.microsoft.com/office/drawing/2014/main" val="10004"/>
                  </a:ext>
                </a:extLst>
              </a:tr>
              <a:tr h="567055">
                <a:tc>
                  <a:txBody>
                    <a:bodyPr/>
                    <a:lstStyle/>
                    <a:p>
                      <a:pPr>
                        <a:buNone/>
                      </a:pPr>
                      <a:r>
                        <a:rPr lang="zh-CN" altLang="en-US" sz="1600" b="1">
                          <a:solidFill>
                            <a:schemeClr val="bg2">
                              <a:lumMod val="10000"/>
                            </a:schemeClr>
                          </a:solidFill>
                        </a:rPr>
                        <a:t>大陆地区同通用名药品上市情况</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accent5">
                        <a:lumMod val="20000"/>
                        <a:lumOff val="80000"/>
                      </a:schemeClr>
                    </a:solidFill>
                  </a:tcPr>
                </a:tc>
                <a:tc>
                  <a:txBody>
                    <a:bodyPr/>
                    <a:lstStyle/>
                    <a:p>
                      <a:pPr algn="l">
                        <a:buNone/>
                      </a:pPr>
                      <a:r>
                        <a:rPr lang="zh-CN" altLang="en-US" sz="1600" b="0" dirty="0">
                          <a:solidFill>
                            <a:schemeClr val="bg2">
                              <a:lumMod val="10000"/>
                            </a:schemeClr>
                          </a:solidFill>
                        </a:rPr>
                        <a:t>无</a:t>
                      </a:r>
                      <a:r>
                        <a:rPr lang="zh-CN" altLang="en-US" sz="1600" b="1" dirty="0">
                          <a:solidFill>
                            <a:srgbClr val="1F6AEB"/>
                          </a:solidFill>
                        </a:rPr>
                        <a:t>（属于原研，独家）</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bg1"/>
                    </a:solidFill>
                  </a:tcPr>
                </a:tc>
                <a:extLst>
                  <a:ext uri="{0D108BD9-81ED-4DB2-BD59-A6C34878D82A}">
                    <a16:rowId xmlns:a16="http://schemas.microsoft.com/office/drawing/2014/main" val="10005"/>
                  </a:ext>
                </a:extLst>
              </a:tr>
              <a:tr h="335280">
                <a:tc>
                  <a:txBody>
                    <a:bodyPr/>
                    <a:lstStyle/>
                    <a:p>
                      <a:pPr>
                        <a:buNone/>
                      </a:pPr>
                      <a:r>
                        <a:rPr lang="zh-CN" altLang="en-US" sz="1600" b="1">
                          <a:solidFill>
                            <a:schemeClr val="bg2">
                              <a:lumMod val="10000"/>
                            </a:schemeClr>
                          </a:solidFill>
                        </a:rPr>
                        <a:t>是否为</a:t>
                      </a:r>
                      <a:r>
                        <a:rPr lang="en-US" altLang="zh-CN" sz="1600" b="1">
                          <a:solidFill>
                            <a:schemeClr val="bg2">
                              <a:lumMod val="10000"/>
                            </a:schemeClr>
                          </a:solidFill>
                        </a:rPr>
                        <a:t>OTC</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accent5">
                        <a:lumMod val="20000"/>
                        <a:lumOff val="80000"/>
                      </a:schemeClr>
                    </a:solidFill>
                  </a:tcPr>
                </a:tc>
                <a:tc>
                  <a:txBody>
                    <a:bodyPr/>
                    <a:lstStyle/>
                    <a:p>
                      <a:pPr algn="l">
                        <a:buNone/>
                      </a:pPr>
                      <a:r>
                        <a:rPr lang="zh-CN" altLang="en-US" sz="1600" b="0" dirty="0">
                          <a:solidFill>
                            <a:schemeClr val="bg2">
                              <a:lumMod val="10000"/>
                            </a:schemeClr>
                          </a:solidFill>
                        </a:rPr>
                        <a:t>否</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bg1"/>
                    </a:solidFill>
                  </a:tcPr>
                </a:tc>
                <a:extLst>
                  <a:ext uri="{0D108BD9-81ED-4DB2-BD59-A6C34878D82A}">
                    <a16:rowId xmlns:a16="http://schemas.microsoft.com/office/drawing/2014/main" val="10006"/>
                  </a:ext>
                </a:extLst>
              </a:tr>
              <a:tr h="1033780">
                <a:tc>
                  <a:txBody>
                    <a:bodyPr/>
                    <a:lstStyle/>
                    <a:p>
                      <a:pPr algn="l"/>
                      <a:r>
                        <a:rPr lang="zh-CN" sz="1600" b="1">
                          <a:solidFill>
                            <a:schemeClr val="bg2">
                              <a:lumMod val="10000"/>
                            </a:schemeClr>
                          </a:solidFill>
                          <a:sym typeface="+mn-ea"/>
                        </a:rPr>
                        <a:t>适应症</a:t>
                      </a:r>
                      <a:endParaRPr lang="zh-CN" altLang="en-US" sz="1600" b="1">
                        <a:solidFill>
                          <a:schemeClr val="bg2">
                            <a:lumMod val="10000"/>
                          </a:schemeClr>
                        </a:solidFill>
                        <a:sym typeface="+mn-ea"/>
                      </a:endParaRP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accent5">
                        <a:lumMod val="20000"/>
                        <a:lumOff val="80000"/>
                      </a:schemeClr>
                    </a:solidFill>
                  </a:tcPr>
                </a:tc>
                <a:tc>
                  <a:txBody>
                    <a:bodyPr/>
                    <a:lstStyle/>
                    <a:p>
                      <a:pPr indent="0" algn="l" fontAlgn="auto">
                        <a:lnSpc>
                          <a:spcPct val="120000"/>
                        </a:lnSpc>
                        <a:buNone/>
                      </a:pPr>
                      <a:r>
                        <a:rPr lang="zh-CN" altLang="en-US" sz="1600" b="1" dirty="0">
                          <a:solidFill>
                            <a:schemeClr val="bg2">
                              <a:lumMod val="10000"/>
                            </a:schemeClr>
                          </a:solidFill>
                        </a:rPr>
                        <a:t>经皮冠状动脉介入术（包括进行冠状动脉内支架置入术）的急性冠脉综合征患者，以</a:t>
                      </a:r>
                      <a:r>
                        <a:rPr lang="zh-CN" altLang="en-US" sz="1600" b="1" dirty="0">
                          <a:solidFill>
                            <a:schemeClr val="accent1"/>
                          </a:solidFill>
                        </a:rPr>
                        <a:t>降低</a:t>
                      </a:r>
                      <a:r>
                        <a:rPr lang="zh-CN" altLang="en-US" sz="1600" b="1" dirty="0">
                          <a:solidFill>
                            <a:schemeClr val="bg2">
                              <a:lumMod val="10000"/>
                            </a:schemeClr>
                          </a:solidFill>
                        </a:rPr>
                        <a:t>急性闭塞、</a:t>
                      </a:r>
                      <a:r>
                        <a:rPr lang="zh-CN" altLang="en-US" sz="1600" b="1" dirty="0">
                          <a:solidFill>
                            <a:schemeClr val="accent1"/>
                          </a:solidFill>
                        </a:rPr>
                        <a:t>支架内血栓、无复流和慢血流发生的风险。</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bg1"/>
                    </a:solidFill>
                  </a:tcPr>
                </a:tc>
                <a:extLst>
                  <a:ext uri="{0D108BD9-81ED-4DB2-BD59-A6C34878D82A}">
                    <a16:rowId xmlns:a16="http://schemas.microsoft.com/office/drawing/2014/main" val="10007"/>
                  </a:ext>
                </a:extLst>
              </a:tr>
              <a:tr h="953135">
                <a:tc>
                  <a:txBody>
                    <a:bodyPr/>
                    <a:lstStyle/>
                    <a:p>
                      <a:pPr algn="l">
                        <a:buNone/>
                      </a:pPr>
                      <a:r>
                        <a:rPr lang="zh-CN" sz="1600" b="1" dirty="0">
                          <a:solidFill>
                            <a:schemeClr val="bg2">
                              <a:lumMod val="10000"/>
                            </a:schemeClr>
                          </a:solidFill>
                          <a:sym typeface="+mn-ea"/>
                        </a:rPr>
                        <a:t>用法用量</a:t>
                      </a:r>
                      <a:endParaRPr lang="zh-CN" altLang="en-US" sz="1600" b="1" dirty="0">
                        <a:solidFill>
                          <a:schemeClr val="bg2">
                            <a:lumMod val="10000"/>
                          </a:schemeClr>
                        </a:solidFill>
                        <a:sym typeface="+mn-ea"/>
                      </a:endParaRP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accent5">
                        <a:lumMod val="20000"/>
                        <a:lumOff val="80000"/>
                      </a:schemeClr>
                    </a:solidFill>
                  </a:tcPr>
                </a:tc>
                <a:tc>
                  <a:txBody>
                    <a:bodyPr/>
                    <a:lstStyle/>
                    <a:p>
                      <a:pPr indent="0" algn="l" fontAlgn="auto">
                        <a:lnSpc>
                          <a:spcPct val="100000"/>
                        </a:lnSpc>
                        <a:buNone/>
                      </a:pPr>
                      <a:r>
                        <a:rPr lang="zh-CN" altLang="en-US" sz="1600" b="1" dirty="0">
                          <a:solidFill>
                            <a:schemeClr val="bg2">
                              <a:lumMod val="10000"/>
                            </a:schemeClr>
                          </a:solidFill>
                          <a:sym typeface="+mn-ea"/>
                        </a:rPr>
                        <a:t>术前：静脉推注，</a:t>
                      </a:r>
                      <a:r>
                        <a:rPr lang="en-US" altLang="zh-CN" sz="1600" b="1" dirty="0">
                          <a:solidFill>
                            <a:schemeClr val="bg2">
                              <a:lumMod val="10000"/>
                            </a:schemeClr>
                          </a:solidFill>
                          <a:sym typeface="+mn-ea"/>
                        </a:rPr>
                        <a:t>220μg/kg </a:t>
                      </a:r>
                      <a:r>
                        <a:rPr lang="zh-CN" altLang="en-US" sz="1600" b="1" dirty="0">
                          <a:solidFill>
                            <a:schemeClr val="bg2">
                              <a:lumMod val="10000"/>
                            </a:schemeClr>
                          </a:solidFill>
                          <a:sym typeface="+mn-ea"/>
                        </a:rPr>
                        <a:t>，</a:t>
                      </a:r>
                      <a:r>
                        <a:rPr lang="en-US" altLang="zh-CN" sz="1600" b="1" dirty="0">
                          <a:solidFill>
                            <a:schemeClr val="bg2">
                              <a:lumMod val="10000"/>
                            </a:schemeClr>
                          </a:solidFill>
                          <a:sym typeface="+mn-ea"/>
                        </a:rPr>
                        <a:t>1~2</a:t>
                      </a:r>
                      <a:r>
                        <a:rPr lang="zh-CN" altLang="en-US" sz="1600" b="1" dirty="0">
                          <a:solidFill>
                            <a:schemeClr val="bg2">
                              <a:lumMod val="10000"/>
                            </a:schemeClr>
                          </a:solidFill>
                          <a:sym typeface="+mn-ea"/>
                        </a:rPr>
                        <a:t>分钟内完成</a:t>
                      </a:r>
                      <a:endParaRPr lang="zh-CN" altLang="en-US" sz="1600" b="1" kern="1200" dirty="0">
                        <a:solidFill>
                          <a:schemeClr val="bg2">
                            <a:lumMod val="10000"/>
                          </a:schemeClr>
                        </a:solidFill>
                        <a:latin typeface="+mn-lt"/>
                        <a:ea typeface="+mn-ea"/>
                        <a:cs typeface="+mn-cs"/>
                        <a:sym typeface="+mn-ea"/>
                      </a:endParaRPr>
                    </a:p>
                    <a:p>
                      <a:pPr indent="0" algn="l" fontAlgn="auto">
                        <a:lnSpc>
                          <a:spcPct val="100000"/>
                        </a:lnSpc>
                        <a:buNone/>
                      </a:pPr>
                      <a:r>
                        <a:rPr lang="zh-CN" altLang="en-US" sz="1600" b="1" dirty="0">
                          <a:solidFill>
                            <a:schemeClr val="bg2">
                              <a:lumMod val="10000"/>
                            </a:schemeClr>
                          </a:solidFill>
                          <a:sym typeface="+mn-ea"/>
                        </a:rPr>
                        <a:t>术中术后：静脉滴注，</a:t>
                      </a:r>
                      <a:r>
                        <a:rPr lang="en-US" altLang="zh-CN" sz="1600" b="1" dirty="0">
                          <a:solidFill>
                            <a:schemeClr val="bg2">
                              <a:lumMod val="10000"/>
                            </a:schemeClr>
                          </a:solidFill>
                          <a:sym typeface="+mn-ea"/>
                        </a:rPr>
                        <a:t>2.5μg/kg/min </a:t>
                      </a:r>
                      <a:endParaRPr lang="en-US" altLang="zh-CN" sz="1600" b="1" kern="1200" dirty="0">
                        <a:solidFill>
                          <a:schemeClr val="bg2">
                            <a:lumMod val="10000"/>
                          </a:schemeClr>
                        </a:solidFill>
                        <a:latin typeface="+mn-lt"/>
                        <a:ea typeface="+mn-ea"/>
                        <a:cs typeface="+mn-cs"/>
                        <a:sym typeface="+mn-ea"/>
                      </a:endParaRP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bg1"/>
                    </a:solidFill>
                  </a:tcPr>
                </a:tc>
                <a:extLst>
                  <a:ext uri="{0D108BD9-81ED-4DB2-BD59-A6C34878D82A}">
                    <a16:rowId xmlns:a16="http://schemas.microsoft.com/office/drawing/2014/main" val="10008"/>
                  </a:ext>
                </a:extLst>
              </a:tr>
            </a:tbl>
          </a:graphicData>
        </a:graphic>
      </p:graphicFrame>
      <p:graphicFrame>
        <p:nvGraphicFramePr>
          <p:cNvPr id="8" name="表格 7"/>
          <p:cNvGraphicFramePr/>
          <p:nvPr>
            <p:custDataLst>
              <p:tags r:id="rId4"/>
            </p:custDataLst>
          </p:nvPr>
        </p:nvGraphicFramePr>
        <p:xfrm>
          <a:off x="6925945" y="1411605"/>
          <a:ext cx="4836160" cy="490474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833120">
                  <a:extLst>
                    <a:ext uri="{9D8B030D-6E8A-4147-A177-3AD203B41FA5}">
                      <a16:colId xmlns:a16="http://schemas.microsoft.com/office/drawing/2014/main" val="20000"/>
                    </a:ext>
                  </a:extLst>
                </a:gridCol>
                <a:gridCol w="4003040">
                  <a:extLst>
                    <a:ext uri="{9D8B030D-6E8A-4147-A177-3AD203B41FA5}">
                      <a16:colId xmlns:a16="http://schemas.microsoft.com/office/drawing/2014/main" val="20001"/>
                    </a:ext>
                  </a:extLst>
                </a:gridCol>
              </a:tblGrid>
              <a:tr h="587375">
                <a:tc>
                  <a:txBody>
                    <a:bodyPr/>
                    <a:lstStyle/>
                    <a:p>
                      <a:pPr>
                        <a:buNone/>
                      </a:pPr>
                      <a:r>
                        <a:rPr lang="zh-CN" altLang="en-US" sz="1600" b="1" dirty="0">
                          <a:solidFill>
                            <a:schemeClr val="bg2">
                              <a:lumMod val="10000"/>
                            </a:schemeClr>
                          </a:solidFill>
                          <a:sym typeface="+mn-ea"/>
                        </a:rPr>
                        <a:t>参照药建议</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rgbClr val="E0EBF9"/>
                    </a:solidFill>
                  </a:tcPr>
                </a:tc>
                <a:tc>
                  <a:txBody>
                    <a:bodyPr/>
                    <a:lstStyle/>
                    <a:p>
                      <a:pPr algn="ctr">
                        <a:buNone/>
                      </a:pPr>
                      <a:r>
                        <a:rPr lang="zh-CN" altLang="en-US" sz="1800" b="1" dirty="0">
                          <a:solidFill>
                            <a:schemeClr val="accent1"/>
                          </a:solidFill>
                        </a:rPr>
                        <a:t>依替巴肽</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bg1"/>
                    </a:solidFill>
                  </a:tcPr>
                </a:tc>
                <a:extLst>
                  <a:ext uri="{0D108BD9-81ED-4DB2-BD59-A6C34878D82A}">
                    <a16:rowId xmlns:a16="http://schemas.microsoft.com/office/drawing/2014/main" val="10000"/>
                  </a:ext>
                </a:extLst>
              </a:tr>
              <a:tr h="4317365">
                <a:tc>
                  <a:txBody>
                    <a:bodyPr/>
                    <a:lstStyle/>
                    <a:p>
                      <a:pPr>
                        <a:buNone/>
                      </a:pPr>
                      <a:r>
                        <a:rPr lang="zh-CN" altLang="en-US" sz="1600" b="1" dirty="0">
                          <a:solidFill>
                            <a:schemeClr val="bg2">
                              <a:lumMod val="10000"/>
                            </a:schemeClr>
                          </a:solidFill>
                          <a:sym typeface="+mn-ea"/>
                        </a:rPr>
                        <a:t>理由</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rgbClr val="E0EBF9"/>
                    </a:solidFill>
                  </a:tcPr>
                </a:tc>
                <a:tc>
                  <a:txBody>
                    <a:bodyPr/>
                    <a:lstStyle/>
                    <a:p>
                      <a:pPr marL="285750" indent="-285750" algn="just" defTabSz="394970" fontAlgn="auto">
                        <a:lnSpc>
                          <a:spcPct val="100000"/>
                        </a:lnSpc>
                        <a:spcBef>
                          <a:spcPts val="0"/>
                        </a:spcBef>
                        <a:spcAft>
                          <a:spcPts val="600"/>
                        </a:spcAft>
                        <a:buFont typeface="Arial" panose="020B0604020202020204" pitchFamily="34" charset="0"/>
                        <a:buChar char="•"/>
                      </a:pPr>
                      <a:r>
                        <a:rPr lang="zh-CN" altLang="en-US" sz="16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相同的</a:t>
                      </a:r>
                      <a:r>
                        <a:rPr lang="zh-CN" altLang="en-US" sz="1600" b="1" dirty="0">
                          <a:ln>
                            <a:noFill/>
                          </a:ln>
                          <a:solidFill>
                            <a:schemeClr val="accent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化合物类别</a:t>
                      </a:r>
                    </a:p>
                    <a:p>
                      <a:pPr indent="0" algn="just" defTabSz="394970" fontAlgn="auto">
                        <a:lnSpc>
                          <a:spcPct val="100000"/>
                        </a:lnSpc>
                        <a:spcBef>
                          <a:spcPts val="0"/>
                        </a:spcBef>
                        <a:spcAft>
                          <a:spcPts val="600"/>
                        </a:spcAft>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均为多肽药物</a:t>
                      </a:r>
                      <a:endParaRPr lang="zh-CN" altLang="en-US" sz="1600" b="1">
                        <a:solidFill>
                          <a:schemeClr val="accent1"/>
                        </a:solidFill>
                        <a:sym typeface="+mn-ea"/>
                      </a:endParaRPr>
                    </a:p>
                    <a:p>
                      <a:pPr marL="285750" indent="-285750" algn="just" defTabSz="394970" fontAlgn="auto">
                        <a:lnSpc>
                          <a:spcPct val="100000"/>
                        </a:lnSpc>
                        <a:spcBef>
                          <a:spcPts val="0"/>
                        </a:spcBef>
                        <a:spcAft>
                          <a:spcPts val="600"/>
                        </a:spcAft>
                        <a:buFont typeface="Arial" panose="020B0604020202020204" pitchFamily="34" charset="0"/>
                        <a:buChar char="•"/>
                      </a:pPr>
                      <a:r>
                        <a:rPr lang="zh-CN" altLang="en-US" sz="1600" b="1">
                          <a:solidFill>
                            <a:schemeClr val="accent1"/>
                          </a:solidFill>
                          <a:sym typeface="+mn-ea"/>
                        </a:rPr>
                        <a:t>相同的适应症</a:t>
                      </a:r>
                    </a:p>
                    <a:p>
                      <a:pPr indent="0" algn="just" defTabSz="394970" fontAlgn="auto">
                        <a:lnSpc>
                          <a:spcPct val="100000"/>
                        </a:lnSpc>
                        <a:spcBef>
                          <a:spcPts val="0"/>
                        </a:spcBef>
                        <a:spcAft>
                          <a:spcPts val="600"/>
                        </a:spcAft>
                        <a:buFont typeface="+mj-lt"/>
                        <a:buNone/>
                      </a:pPr>
                      <a:r>
                        <a:rPr lang="zh-CN"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均用于</a:t>
                      </a:r>
                      <a:r>
                        <a:rPr lang="en-US"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PCI</a:t>
                      </a:r>
                      <a:r>
                        <a:rPr lang="zh-CN" altLang="en-US"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和</a:t>
                      </a:r>
                      <a:r>
                        <a:rPr lang="en-US" altLang="zh-CN"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ACS</a:t>
                      </a:r>
                      <a:r>
                        <a:rPr sz="1600" dirty="0">
                          <a:latin typeface="微软雅黑" panose="020B0503020204020204" pitchFamily="34" charset="-122"/>
                          <a:ea typeface="微软雅黑" panose="020B0503020204020204" pitchFamily="34" charset="-122"/>
                          <a:cs typeface="微软雅黑 Light" panose="020B0502040204020203" pitchFamily="34" charset="-122"/>
                          <a:sym typeface="+mn-lt"/>
                        </a:rPr>
                        <a:t>患者</a:t>
                      </a:r>
                      <a:endParaRPr lang="zh-CN" altLang="en-US" sz="1600">
                        <a:solidFill>
                          <a:schemeClr val="tx1"/>
                        </a:solidFill>
                        <a:sym typeface="+mn-ea"/>
                      </a:endParaRPr>
                    </a:p>
                    <a:p>
                      <a:pPr marL="285750" indent="-285750" algn="just" defTabSz="394970" fontAlgn="auto">
                        <a:lnSpc>
                          <a:spcPct val="100000"/>
                        </a:lnSpc>
                        <a:spcBef>
                          <a:spcPts val="0"/>
                        </a:spcBef>
                        <a:spcAft>
                          <a:spcPts val="600"/>
                        </a:spcAft>
                        <a:buFont typeface="Arial" panose="020B0604020202020204" pitchFamily="34" charset="0"/>
                        <a:buChar char="•"/>
                      </a:pPr>
                      <a:r>
                        <a:rPr lang="zh-CN" altLang="en-US" sz="1600" b="1">
                          <a:solidFill>
                            <a:schemeClr val="accent1"/>
                          </a:solidFill>
                          <a:sym typeface="+mn-ea"/>
                        </a:rPr>
                        <a:t>包含</a:t>
                      </a:r>
                      <a:r>
                        <a:rPr lang="zh-CN" sz="1600" b="1">
                          <a:solidFill>
                            <a:schemeClr val="accent1"/>
                          </a:solidFill>
                          <a:sym typeface="+mn-ea"/>
                        </a:rPr>
                        <a:t>共同的作用靶点</a:t>
                      </a:r>
                    </a:p>
                    <a:p>
                      <a:pPr indent="0" algn="just" defTabSz="394970" fontAlgn="auto">
                        <a:lnSpc>
                          <a:spcPct val="100000"/>
                        </a:lnSpc>
                        <a:spcBef>
                          <a:spcPts val="0"/>
                        </a:spcBef>
                        <a:spcAft>
                          <a:spcPts val="600"/>
                        </a:spcAft>
                        <a:buFont typeface="+mj-lt"/>
                        <a:buNone/>
                      </a:pPr>
                      <a:r>
                        <a:rPr lang="zh-CN" sz="1600">
                          <a:sym typeface="+mn-ea"/>
                        </a:rPr>
                        <a:t>依替巴肽</a:t>
                      </a:r>
                      <a:r>
                        <a:rPr lang="zh-CN" sz="1800" b="1">
                          <a:sym typeface="+mn-ea"/>
                        </a:rPr>
                        <a:t>单靶点</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GP</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Ⅱb/Ⅲa</a:t>
                      </a:r>
                    </a:p>
                    <a:p>
                      <a:pPr indent="0" algn="l" defTabSz="394970" fontAlgn="auto">
                        <a:lnSpc>
                          <a:spcPct val="100000"/>
                        </a:lnSpc>
                        <a:spcBef>
                          <a:spcPts val="0"/>
                        </a:spcBef>
                        <a:spcAft>
                          <a:spcPts val="600"/>
                        </a:spcAft>
                        <a:buFont typeface="+mj-lt"/>
                        <a:buNone/>
                      </a:pP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枸橼酸倍维巴肽</a:t>
                      </a:r>
                      <a:r>
                        <a:rPr lang="zh-CN" sz="1800" b="1">
                          <a:latin typeface="微软雅黑" panose="020B0503020204020204" pitchFamily="34" charset="-122"/>
                          <a:ea typeface="微软雅黑" panose="020B0503020204020204" pitchFamily="34" charset="-122"/>
                          <a:cs typeface="微软雅黑" panose="020B0503020204020204" pitchFamily="34" charset="-122"/>
                          <a:sym typeface="+mn-ea"/>
                        </a:rPr>
                        <a:t>双靶点</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GP</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Ⅱb/Ⅲa</a:t>
                      </a: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αvβ3</a:t>
                      </a:r>
                    </a:p>
                    <a:p>
                      <a:pPr indent="0" algn="l" defTabSz="394970" fontAlgn="auto">
                        <a:lnSpc>
                          <a:spcPct val="100000"/>
                        </a:lnSpc>
                        <a:spcBef>
                          <a:spcPts val="0"/>
                        </a:spcBef>
                        <a:spcAft>
                          <a:spcPts val="600"/>
                        </a:spcAft>
                        <a:buFont typeface="+mj-lt"/>
                        <a:buNone/>
                      </a:pPr>
                      <a:endParaRPr lang="zh-CN"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defTabSz="394970" fontAlgn="auto">
                        <a:lnSpc>
                          <a:spcPct val="100000"/>
                        </a:lnSpc>
                        <a:spcBef>
                          <a:spcPts val="0"/>
                        </a:spcBef>
                        <a:spcAft>
                          <a:spcPts val="600"/>
                        </a:spcAft>
                        <a:buFont typeface="Arial" panose="020B0604020202020204" pitchFamily="34" charset="0"/>
                        <a:buChar char="•"/>
                      </a:pPr>
                      <a:r>
                        <a:rPr lang="zh-CN" altLang="en-US" sz="1600" b="1">
                          <a:solidFill>
                            <a:schemeClr val="accent1"/>
                          </a:solidFill>
                          <a:sym typeface="+mn-ea"/>
                        </a:rPr>
                        <a:t>指南推荐，临床应用广泛</a:t>
                      </a:r>
                    </a:p>
                    <a:p>
                      <a:pPr indent="0" algn="just" defTabSz="394970" fontAlgn="auto">
                        <a:lnSpc>
                          <a:spcPct val="100000"/>
                        </a:lnSpc>
                        <a:spcBef>
                          <a:spcPts val="0"/>
                        </a:spcBef>
                        <a:spcAft>
                          <a:spcPts val="600"/>
                        </a:spcAft>
                        <a:buFont typeface="Arial" panose="020B0604020202020204" pitchFamily="34" charset="0"/>
                        <a:buNone/>
                      </a:pPr>
                      <a:r>
                        <a:rPr lang="zh-CN" sz="1600" b="1" dirty="0">
                          <a:solidFill>
                            <a:schemeClr val="accent1"/>
                          </a:solidFill>
                          <a:latin typeface="微软雅黑" panose="020B0503020204020204" pitchFamily="34" charset="-122"/>
                          <a:ea typeface="微软雅黑" panose="020B0503020204020204" pitchFamily="34" charset="-122"/>
                          <a:cs typeface="微软雅黑 Light" panose="020B0502040204020203" pitchFamily="34" charset="-122"/>
                          <a:sym typeface="+mn-ea"/>
                        </a:rPr>
                        <a:t>单靶点</a:t>
                      </a:r>
                      <a:r>
                        <a:rPr lang="en-US" altLang="zh-CN" sz="1600" dirty="0">
                          <a:latin typeface="微软雅黑" panose="020B0503020204020204" pitchFamily="34" charset="-122"/>
                          <a:ea typeface="微软雅黑" panose="020B0503020204020204" pitchFamily="34" charset="-122"/>
                          <a:cs typeface="微软雅黑 Light" panose="020B0502040204020203" pitchFamily="34" charset="-122"/>
                          <a:sym typeface="+mn-ea"/>
                        </a:rPr>
                        <a:t>GPI</a:t>
                      </a:r>
                      <a:r>
                        <a:rPr lang="zh-CN" altLang="en-US" sz="1600" dirty="0">
                          <a:latin typeface="微软雅黑" panose="020B0503020204020204" pitchFamily="34" charset="-122"/>
                          <a:ea typeface="微软雅黑" panose="020B0503020204020204" pitchFamily="34" charset="-122"/>
                          <a:cs typeface="微软雅黑 Light" panose="020B0502040204020203" pitchFamily="34" charset="-122"/>
                          <a:sym typeface="+mn-ea"/>
                        </a:rPr>
                        <a:t>药物（包括</a:t>
                      </a:r>
                      <a:r>
                        <a:rPr lang="zh-CN" sz="1600" dirty="0">
                          <a:latin typeface="微软雅黑" panose="020B0503020204020204" pitchFamily="34" charset="-122"/>
                          <a:ea typeface="微软雅黑" panose="020B0503020204020204" pitchFamily="34" charset="-122"/>
                          <a:cs typeface="微软雅黑 Light" panose="020B0502040204020203" pitchFamily="34" charset="-122"/>
                          <a:sym typeface="+mn-ea"/>
                        </a:rPr>
                        <a:t>依替巴肽）为国内外权威指南推荐的抗血小板治疗药物（</a:t>
                      </a:r>
                      <a:r>
                        <a:rPr lang="zh-CN" sz="1600" b="1" dirty="0">
                          <a:solidFill>
                            <a:schemeClr val="accent1"/>
                          </a:solidFill>
                          <a:latin typeface="微软雅黑" panose="020B0503020204020204" pitchFamily="34" charset="-122"/>
                          <a:ea typeface="微软雅黑" panose="020B0503020204020204" pitchFamily="34" charset="-122"/>
                          <a:cs typeface="微软雅黑 Light" panose="020B0502040204020203" pitchFamily="34" charset="-122"/>
                          <a:sym typeface="+mn-ea"/>
                        </a:rPr>
                        <a:t>Ⅱ</a:t>
                      </a:r>
                      <a:r>
                        <a:rPr lang="en-US" altLang="zh-CN" sz="1600" b="1" dirty="0">
                          <a:solidFill>
                            <a:schemeClr val="accent1"/>
                          </a:solidFill>
                          <a:latin typeface="微软雅黑" panose="020B0503020204020204" pitchFamily="34" charset="-122"/>
                          <a:ea typeface="微软雅黑" panose="020B0503020204020204" pitchFamily="34" charset="-122"/>
                          <a:cs typeface="微软雅黑 Light" panose="020B0502040204020203" pitchFamily="34" charset="-122"/>
                          <a:sym typeface="+mn-ea"/>
                        </a:rPr>
                        <a:t>a</a:t>
                      </a:r>
                      <a:r>
                        <a:rPr lang="zh-CN" sz="1600" dirty="0">
                          <a:latin typeface="微软雅黑" panose="020B0503020204020204" pitchFamily="34" charset="-122"/>
                          <a:ea typeface="微软雅黑" panose="020B0503020204020204" pitchFamily="34" charset="-122"/>
                          <a:cs typeface="微软雅黑 Light" panose="020B0502040204020203" pitchFamily="34" charset="-122"/>
                          <a:sym typeface="+mn-ea"/>
                        </a:rPr>
                        <a:t>）。</a:t>
                      </a:r>
                    </a:p>
                    <a:p>
                      <a:pPr indent="0" algn="just" defTabSz="394970" fontAlgn="auto">
                        <a:lnSpc>
                          <a:spcPct val="100000"/>
                        </a:lnSpc>
                        <a:spcBef>
                          <a:spcPts val="0"/>
                        </a:spcBef>
                        <a:spcAft>
                          <a:spcPts val="600"/>
                        </a:spcAft>
                        <a:buFont typeface="Arial" panose="020B0604020202020204" pitchFamily="34" charset="0"/>
                        <a:buNone/>
                      </a:pPr>
                      <a:r>
                        <a:rPr lang="zh-CN" sz="1600" b="1" dirty="0">
                          <a:solidFill>
                            <a:schemeClr val="accent1"/>
                          </a:solidFill>
                          <a:latin typeface="微软雅黑" panose="020B0503020204020204" pitchFamily="34" charset="-122"/>
                          <a:ea typeface="微软雅黑" panose="020B0503020204020204" pitchFamily="34" charset="-122"/>
                          <a:cs typeface="微软雅黑 Light" panose="020B0502040204020203" pitchFamily="34" charset="-122"/>
                        </a:rPr>
                        <a:t>双靶点枸橼酸倍维巴肽有效性</a:t>
                      </a:r>
                      <a:r>
                        <a:rPr lang="en-US" altLang="zh-CN" sz="1600" b="1" dirty="0">
                          <a:solidFill>
                            <a:schemeClr val="accent1"/>
                          </a:solidFill>
                          <a:latin typeface="微软雅黑" panose="020B0503020204020204" pitchFamily="34" charset="-122"/>
                          <a:ea typeface="微软雅黑" panose="020B0503020204020204" pitchFamily="34" charset="-122"/>
                          <a:cs typeface="微软雅黑 Light" panose="020B0502040204020203" pitchFamily="34" charset="-122"/>
                        </a:rPr>
                        <a:t>/</a:t>
                      </a:r>
                      <a:r>
                        <a:rPr lang="zh-CN" sz="1600" b="1" dirty="0">
                          <a:solidFill>
                            <a:schemeClr val="accent1"/>
                          </a:solidFill>
                          <a:latin typeface="微软雅黑" panose="020B0503020204020204" pitchFamily="34" charset="-122"/>
                          <a:ea typeface="微软雅黑" panose="020B0503020204020204" pitchFamily="34" charset="-122"/>
                          <a:cs typeface="微软雅黑 Light" panose="020B0502040204020203" pitchFamily="34" charset="-122"/>
                        </a:rPr>
                        <a:t>安全性更优。</a:t>
                      </a:r>
                    </a:p>
                  </a:txBody>
                  <a:tcPr anchor="ct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solidFill>
                      <a:schemeClr val="bg1"/>
                    </a:solidFill>
                  </a:tcPr>
                </a:tc>
                <a:extLst>
                  <a:ext uri="{0D108BD9-81ED-4DB2-BD59-A6C34878D82A}">
                    <a16:rowId xmlns:a16="http://schemas.microsoft.com/office/drawing/2014/main" val="10001"/>
                  </a:ext>
                </a:extLst>
              </a:tr>
            </a:tbl>
          </a:graphicData>
        </a:graphic>
      </p:graphicFrame>
      <p:pic>
        <p:nvPicPr>
          <p:cNvPr id="6" name="图片 5"/>
          <p:cNvPicPr>
            <a:picLocks noChangeAspect="1"/>
          </p:cNvPicPr>
          <p:nvPr/>
        </p:nvPicPr>
        <p:blipFill>
          <a:blip r:embed="rId8"/>
          <a:stretch>
            <a:fillRect/>
          </a:stretch>
        </p:blipFill>
        <p:spPr>
          <a:xfrm>
            <a:off x="10257065" y="1270"/>
            <a:ext cx="1866900" cy="733425"/>
          </a:xfrm>
          <a:prstGeom prst="rect">
            <a:avLst/>
          </a:prstGeom>
        </p:spPr>
      </p:pic>
      <p:sp>
        <p:nvSpPr>
          <p:cNvPr id="9" name="文本框 8"/>
          <p:cNvSpPr txBox="1"/>
          <p:nvPr/>
        </p:nvSpPr>
        <p:spPr>
          <a:xfrm>
            <a:off x="3856355" y="6635750"/>
            <a:ext cx="8335645" cy="285750"/>
          </a:xfrm>
          <a:prstGeom prst="rect">
            <a:avLst/>
          </a:prstGeom>
          <a:noFill/>
        </p:spPr>
        <p:txBody>
          <a:bodyPr wrap="square">
            <a:noAutofit/>
          </a:bodyPr>
          <a:lstStyle/>
          <a:p>
            <a:r>
              <a:rPr lang="en-US" altLang="zh-CN" sz="1000" dirty="0">
                <a:solidFill>
                  <a:schemeClr val="bg1"/>
                </a:solidFill>
                <a:latin typeface="Arial" panose="020B0604020202020204" pitchFamily="34" charset="0"/>
                <a:ea typeface="微软雅黑" panose="020B0503020204020204" pitchFamily="34" charset="-122"/>
                <a:sym typeface="+mn-ea"/>
              </a:rPr>
              <a:t>1. </a:t>
            </a:r>
            <a:r>
              <a:rPr lang="zh-CN" altLang="en-US" sz="1000" dirty="0">
                <a:solidFill>
                  <a:schemeClr val="bg1"/>
                </a:solidFill>
                <a:latin typeface="Arial" panose="020B0604020202020204" pitchFamily="34" charset="0"/>
                <a:ea typeface="微软雅黑" panose="020B0503020204020204" pitchFamily="34" charset="-122"/>
                <a:sym typeface="+mn-ea"/>
              </a:rPr>
              <a:t>枸橼酸倍维巴肽说明书（更新至</a:t>
            </a:r>
            <a:r>
              <a:rPr lang="en-US" altLang="zh-CN" sz="1000" dirty="0">
                <a:solidFill>
                  <a:schemeClr val="bg1"/>
                </a:solidFill>
                <a:latin typeface="Arial" panose="020B0604020202020204" pitchFamily="34" charset="0"/>
                <a:ea typeface="微软雅黑" panose="020B0503020204020204" pitchFamily="34" charset="-122"/>
                <a:sym typeface="+mn-ea"/>
              </a:rPr>
              <a:t>2024</a:t>
            </a:r>
            <a:r>
              <a:rPr lang="zh-CN" altLang="en-US" sz="1000" dirty="0">
                <a:solidFill>
                  <a:schemeClr val="bg1"/>
                </a:solidFill>
                <a:latin typeface="Arial" panose="020B0604020202020204" pitchFamily="34" charset="0"/>
                <a:ea typeface="微软雅黑" panose="020B0503020204020204" pitchFamily="34" charset="-122"/>
                <a:sym typeface="+mn-ea"/>
              </a:rPr>
              <a:t>年</a:t>
            </a:r>
            <a:r>
              <a:rPr lang="en-US" altLang="zh-CN" sz="1000" dirty="0">
                <a:solidFill>
                  <a:schemeClr val="bg1"/>
                </a:solidFill>
                <a:latin typeface="Arial" panose="020B0604020202020204" pitchFamily="34" charset="0"/>
                <a:ea typeface="微软雅黑" panose="020B0503020204020204" pitchFamily="34" charset="-122"/>
                <a:sym typeface="+mn-ea"/>
              </a:rPr>
              <a:t>8</a:t>
            </a:r>
            <a:r>
              <a:rPr lang="zh-CN" altLang="en-US" sz="1000" dirty="0">
                <a:solidFill>
                  <a:schemeClr val="bg1"/>
                </a:solidFill>
                <a:latin typeface="Arial" panose="020B0604020202020204" pitchFamily="34" charset="0"/>
                <a:ea typeface="微软雅黑" panose="020B0503020204020204" pitchFamily="34" charset="-122"/>
                <a:sym typeface="+mn-ea"/>
              </a:rPr>
              <a:t>月</a:t>
            </a:r>
            <a:r>
              <a:rPr lang="en-US" altLang="zh-CN" sz="1000" dirty="0">
                <a:solidFill>
                  <a:schemeClr val="bg1"/>
                </a:solidFill>
                <a:latin typeface="Arial" panose="020B0604020202020204" pitchFamily="34" charset="0"/>
                <a:ea typeface="微软雅黑" panose="020B0503020204020204" pitchFamily="34" charset="-122"/>
                <a:sym typeface="+mn-ea"/>
              </a:rPr>
              <a:t>21</a:t>
            </a:r>
            <a:r>
              <a:rPr lang="zh-CN" altLang="en-US" sz="1000" dirty="0">
                <a:solidFill>
                  <a:schemeClr val="bg1"/>
                </a:solidFill>
                <a:latin typeface="Arial" panose="020B0604020202020204" pitchFamily="34" charset="0"/>
                <a:ea typeface="微软雅黑" panose="020B0503020204020204" pitchFamily="34" charset="-122"/>
                <a:sym typeface="+mn-ea"/>
              </a:rPr>
              <a:t>日）</a:t>
            </a:r>
            <a:r>
              <a:rPr lang="en-US" altLang="zh-CN" sz="1000" dirty="0">
                <a:solidFill>
                  <a:schemeClr val="bg1"/>
                </a:solidFill>
                <a:latin typeface="Arial" panose="020B0604020202020204" pitchFamily="34" charset="0"/>
                <a:ea typeface="微软雅黑" panose="020B0503020204020204" pitchFamily="34" charset="-122"/>
                <a:sym typeface="+mn-ea"/>
              </a:rPr>
              <a:t>   </a:t>
            </a:r>
          </a:p>
        </p:txBody>
      </p:sp>
      <p:sp>
        <p:nvSpPr>
          <p:cNvPr id="12" name="标题 1"/>
          <p:cNvSpPr>
            <a:spLocks noGrp="1"/>
          </p:cNvSpPr>
          <p:nvPr/>
        </p:nvSpPr>
        <p:spPr>
          <a:xfrm>
            <a:off x="1814255" y="150812"/>
            <a:ext cx="9173210" cy="708025"/>
          </a:xfrm>
          <a:prstGeom prst="rect">
            <a:avLst/>
          </a:prstGeom>
        </p:spPr>
        <p:txBody>
          <a:bodyPr vert="horz" lIns="91440" tIns="45720" rIns="91440" bIns="45720" rtlCol="0" anchor="ctr" anchorCtr="0"/>
          <a:lstStyle>
            <a:lvl1pPr algn="l" defTabSz="914400" rtl="0" eaLnBrk="1" latinLnBrk="0" hangingPunct="1">
              <a:lnSpc>
                <a:spcPct val="90000"/>
              </a:lnSpc>
              <a:spcBef>
                <a:spcPct val="0"/>
              </a:spcBef>
              <a:buNone/>
              <a:defRPr sz="3200" b="1" kern="1200">
                <a:solidFill>
                  <a:srgbClr val="186ACE"/>
                </a:solidFill>
                <a:latin typeface="微软雅黑" panose="020B0503020204020204" pitchFamily="34" charset="-122"/>
                <a:ea typeface="微软雅黑" panose="020B0503020204020204" pitchFamily="34" charset="-122"/>
                <a:cs typeface="+mj-cs"/>
              </a:defRPr>
            </a:lvl1pPr>
          </a:lstStyle>
          <a:p>
            <a:pPr algn="just">
              <a:lnSpc>
                <a:spcPct val="120000"/>
              </a:lnSpc>
              <a:spcBef>
                <a:spcPts val="0"/>
              </a:spcBef>
              <a:spcAft>
                <a:spcPts val="0"/>
              </a:spcAft>
            </a:pPr>
            <a:r>
              <a:rPr lang="zh-CN" altLang="en-US" b="1" dirty="0">
                <a:ln w="15875"/>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中国抗血栓双靶点一类新药</a:t>
            </a:r>
          </a:p>
        </p:txBody>
      </p:sp>
      <p:graphicFrame>
        <p:nvGraphicFramePr>
          <p:cNvPr id="2" name="表格 1"/>
          <p:cNvGraphicFramePr/>
          <p:nvPr>
            <p:custDataLst>
              <p:tags r:id="rId5"/>
            </p:custDataLst>
          </p:nvPr>
        </p:nvGraphicFramePr>
        <p:xfrm>
          <a:off x="7826375" y="3784600"/>
          <a:ext cx="3804285" cy="1097280"/>
        </p:xfrm>
        <a:graphic>
          <a:graphicData uri="http://schemas.openxmlformats.org/drawingml/2006/table">
            <a:tbl>
              <a:tblPr firstRow="1" bandRow="1">
                <a:tableStyleId>{5C22544A-7EE6-4342-B048-85BDC9FD1C3A}</a:tableStyleId>
              </a:tblPr>
              <a:tblGrid>
                <a:gridCol w="1268095">
                  <a:extLst>
                    <a:ext uri="{9D8B030D-6E8A-4147-A177-3AD203B41FA5}">
                      <a16:colId xmlns:a16="http://schemas.microsoft.com/office/drawing/2014/main" val="20000"/>
                    </a:ext>
                  </a:extLst>
                </a:gridCol>
                <a:gridCol w="1268095">
                  <a:extLst>
                    <a:ext uri="{9D8B030D-6E8A-4147-A177-3AD203B41FA5}">
                      <a16:colId xmlns:a16="http://schemas.microsoft.com/office/drawing/2014/main" val="20001"/>
                    </a:ext>
                  </a:extLst>
                </a:gridCol>
                <a:gridCol w="1268095">
                  <a:extLst>
                    <a:ext uri="{9D8B030D-6E8A-4147-A177-3AD203B41FA5}">
                      <a16:colId xmlns:a16="http://schemas.microsoft.com/office/drawing/2014/main" val="20002"/>
                    </a:ext>
                  </a:extLst>
                </a:gridCol>
              </a:tblGrid>
              <a:tr h="365760">
                <a:tc>
                  <a:txBody>
                    <a:bodyPr/>
                    <a:lstStyle/>
                    <a:p>
                      <a:pPr>
                        <a:buNone/>
                      </a:pPr>
                      <a:r>
                        <a:rPr lang="zh-CN" altLang="en-US" sz="1600"/>
                        <a:t>作用靶点</a:t>
                      </a:r>
                    </a:p>
                  </a:txBody>
                  <a:tcPr/>
                </a:tc>
                <a:tc>
                  <a:txBody>
                    <a:bodyPr/>
                    <a:lstStyle/>
                    <a:p>
                      <a:pPr>
                        <a:buNone/>
                      </a:pPr>
                      <a:r>
                        <a:rPr lang="zh-CN" altLang="en-US" sz="1600"/>
                        <a:t>依替巴肽</a:t>
                      </a:r>
                    </a:p>
                  </a:txBody>
                  <a:tcPr/>
                </a:tc>
                <a:tc>
                  <a:txBody>
                    <a:bodyPr/>
                    <a:lstStyle/>
                    <a:p>
                      <a:pPr>
                        <a:buNone/>
                      </a:pPr>
                      <a:r>
                        <a:rPr lang="zh-CN" altLang="en-US" sz="1600"/>
                        <a:t>倍维巴肽</a:t>
                      </a:r>
                    </a:p>
                  </a:txBody>
                  <a:tcPr/>
                </a:tc>
                <a:extLst>
                  <a:ext uri="{0D108BD9-81ED-4DB2-BD59-A6C34878D82A}">
                    <a16:rowId xmlns:a16="http://schemas.microsoft.com/office/drawing/2014/main" val="10000"/>
                  </a:ext>
                </a:extLst>
              </a:tr>
              <a:tr h="365760">
                <a:tc>
                  <a:txBody>
                    <a:bodyPr/>
                    <a:lstStyle/>
                    <a:p>
                      <a:pPr>
                        <a:buNone/>
                      </a:pP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GP</a:t>
                      </a:r>
                      <a:r>
                        <a:rPr sz="1600">
                          <a:latin typeface="微软雅黑" panose="020B0503020204020204" pitchFamily="34" charset="-122"/>
                          <a:ea typeface="微软雅黑" panose="020B0503020204020204" pitchFamily="34" charset="-122"/>
                          <a:cs typeface="微软雅黑" panose="020B0503020204020204" pitchFamily="34" charset="-122"/>
                          <a:sym typeface="+mn-ea"/>
                        </a:rPr>
                        <a:t>Ⅱb/Ⅲa</a:t>
                      </a:r>
                      <a:endParaRPr lang="zh-CN" altLang="en-US" sz="1600"/>
                    </a:p>
                  </a:txBody>
                  <a:tcPr/>
                </a:tc>
                <a:tc>
                  <a:txBody>
                    <a:bodyPr/>
                    <a:lstStyle/>
                    <a:p>
                      <a:pPr algn="ctr">
                        <a:buNone/>
                      </a:pPr>
                      <a:r>
                        <a:rPr lang="zh-CN" altLang="en-US" sz="1800" b="1" dirty="0">
                          <a:solidFill>
                            <a:schemeClr val="accent1"/>
                          </a:solidFill>
                          <a:latin typeface="+mj-ea"/>
                          <a:ea typeface="+mj-ea"/>
                          <a:sym typeface="+mn-ea"/>
                        </a:rPr>
                        <a:t>√</a:t>
                      </a:r>
                    </a:p>
                  </a:txBody>
                  <a:tcPr/>
                </a:tc>
                <a:tc>
                  <a:txBody>
                    <a:bodyPr/>
                    <a:lstStyle/>
                    <a:p>
                      <a:pPr algn="ctr">
                        <a:buNone/>
                      </a:pPr>
                      <a:r>
                        <a:rPr lang="zh-CN" altLang="en-US" sz="1800" b="1" dirty="0">
                          <a:solidFill>
                            <a:schemeClr val="accent1"/>
                          </a:solidFill>
                          <a:latin typeface="+mj-ea"/>
                          <a:ea typeface="+mj-ea"/>
                          <a:sym typeface="+mn-ea"/>
                        </a:rPr>
                        <a:t>√</a:t>
                      </a:r>
                      <a:endParaRPr lang="zh-CN" altLang="en-US"/>
                    </a:p>
                  </a:txBody>
                  <a:tcPr/>
                </a:tc>
                <a:extLst>
                  <a:ext uri="{0D108BD9-81ED-4DB2-BD59-A6C34878D82A}">
                    <a16:rowId xmlns:a16="http://schemas.microsoft.com/office/drawing/2014/main" val="10001"/>
                  </a:ext>
                </a:extLst>
              </a:tr>
              <a:tr h="365760">
                <a:tc>
                  <a:txBody>
                    <a:bodyPr/>
                    <a:lstStyle/>
                    <a:p>
                      <a:pPr>
                        <a:buNone/>
                      </a:pP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αvβ3</a:t>
                      </a:r>
                      <a:endParaRPr lang="zh-CN" altLang="en-US" sz="1600"/>
                    </a:p>
                  </a:txBody>
                  <a:tcPr/>
                </a:tc>
                <a:tc>
                  <a:txBody>
                    <a:bodyPr/>
                    <a:lstStyle/>
                    <a:p>
                      <a:pPr algn="ctr">
                        <a:buClrTx/>
                        <a:buSzTx/>
                        <a:buFontTx/>
                        <a:buNone/>
                      </a:pPr>
                      <a:r>
                        <a:rPr lang="zh-CN" altLang="en-US" b="1" dirty="0">
                          <a:solidFill>
                            <a:schemeClr val="accent1"/>
                          </a:solidFill>
                          <a:latin typeface="+mj-ea"/>
                          <a:ea typeface="+mj-ea"/>
                        </a:rPr>
                        <a:t>×</a:t>
                      </a:r>
                    </a:p>
                  </a:txBody>
                  <a:tcPr/>
                </a:tc>
                <a:tc>
                  <a:txBody>
                    <a:bodyPr/>
                    <a:lstStyle/>
                    <a:p>
                      <a:pPr algn="ctr">
                        <a:buNone/>
                      </a:pPr>
                      <a:r>
                        <a:rPr lang="zh-CN" altLang="en-US" sz="1800" b="1" dirty="0">
                          <a:solidFill>
                            <a:schemeClr val="accent1"/>
                          </a:solidFill>
                          <a:latin typeface="+mj-ea"/>
                          <a:ea typeface="+mj-ea"/>
                          <a:sym typeface="+mn-ea"/>
                        </a:rPr>
                        <a:t>√</a:t>
                      </a:r>
                      <a:endParaRPr lang="zh-CN" alt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702945" y="1127760"/>
            <a:ext cx="5140960" cy="504190"/>
          </a:xfrm>
          <a:prstGeom prst="rect">
            <a:avLst/>
          </a:prstGeom>
          <a:solidFill>
            <a:srgbClr val="1F6AEB"/>
          </a:solidFill>
          <a:ln>
            <a:solidFill>
              <a:schemeClr val="accent1"/>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dirty="0">
                <a:solidFill>
                  <a:schemeClr val="bg1"/>
                </a:solidFill>
                <a:sym typeface="+mn-ea"/>
              </a:rPr>
              <a:t>疾病基本信息</a:t>
            </a:r>
          </a:p>
        </p:txBody>
      </p:sp>
      <p:sp>
        <p:nvSpPr>
          <p:cNvPr id="15" name="文本框 14"/>
          <p:cNvSpPr txBox="1"/>
          <p:nvPr/>
        </p:nvSpPr>
        <p:spPr>
          <a:xfrm>
            <a:off x="0" y="366395"/>
            <a:ext cx="1586865" cy="368300"/>
          </a:xfrm>
          <a:prstGeom prst="rect">
            <a:avLst/>
          </a:prstGeom>
          <a:noFill/>
        </p:spPr>
        <p:txBody>
          <a:bodyPr wrap="square" rtlCol="0" anchor="t">
            <a:spAutoFit/>
          </a:bodyPr>
          <a:lstStyle/>
          <a:p>
            <a:r>
              <a:rPr 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药品基本信息</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6207760" y="1123315"/>
            <a:ext cx="5375910" cy="504190"/>
          </a:xfrm>
          <a:prstGeom prst="rect">
            <a:avLst/>
          </a:prstGeom>
          <a:solidFill>
            <a:srgbClr val="1F6AEB"/>
          </a:solidFill>
          <a:ln>
            <a:solidFill>
              <a:schemeClr val="accent1"/>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dirty="0">
                <a:solidFill>
                  <a:schemeClr val="bg1"/>
                </a:solidFill>
                <a:sym typeface="+mn-ea"/>
              </a:rPr>
              <a:t>目前临床未满足的需求</a:t>
            </a:r>
          </a:p>
        </p:txBody>
      </p:sp>
      <p:sp>
        <p:nvSpPr>
          <p:cNvPr id="2" name="矩形 1"/>
          <p:cNvSpPr/>
          <p:nvPr/>
        </p:nvSpPr>
        <p:spPr>
          <a:xfrm>
            <a:off x="6207760" y="1627505"/>
            <a:ext cx="5375910" cy="4669790"/>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t" anchorCtr="0" forceAA="0" compatLnSpc="1">
            <a:noAutofit/>
          </a:bodyPr>
          <a:lstStyle/>
          <a:p>
            <a:pPr marL="285750" lvl="0" indent="-285750" algn="just" fontAlgn="auto">
              <a:lnSpc>
                <a:spcPct val="120000"/>
              </a:lnSpc>
              <a:spcBef>
                <a:spcPts val="600"/>
              </a:spcBef>
              <a:spcAft>
                <a:spcPts val="600"/>
              </a:spcAft>
              <a:buClrTx/>
              <a:buSzTx/>
              <a:buFont typeface="Arial" panose="020B0604020202020204" pitchFamily="34" charset="0"/>
              <a:buChar char="•"/>
            </a:pPr>
            <a:endParaRPr lang="zh-CN" altLang="en-US" sz="800"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just" fontAlgn="auto">
              <a:lnSpc>
                <a:spcPct val="110000"/>
              </a:lnSpc>
              <a:spcBef>
                <a:spcPts val="800"/>
              </a:spcBef>
              <a:spcAft>
                <a:spcPts val="800"/>
              </a:spcAft>
              <a:buClrTx/>
              <a:buSzTx/>
              <a:buFont typeface="Arial" panose="020B0604020202020204" pitchFamily="34" charset="0"/>
              <a:buChar char="•"/>
            </a:pP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无复流现象在直接PCI的STEMI患者的发生率为20.7%，在ACS患者的发生率高达32%</a:t>
            </a:r>
            <a:r>
              <a:rPr lang="en-US" altLang="zh-CN" b="1" baseline="30000"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b="1" u="sng"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just" fontAlgn="auto">
              <a:lnSpc>
                <a:spcPct val="110000"/>
              </a:lnSpc>
              <a:spcBef>
                <a:spcPts val="800"/>
              </a:spcBef>
              <a:spcAft>
                <a:spcPts val="800"/>
              </a:spcAft>
              <a:buClrTx/>
              <a:buSzTx/>
              <a:buFont typeface="Arial" panose="020B0604020202020204" pitchFamily="34" charset="0"/>
              <a:buChar char="•"/>
            </a:pPr>
            <a:r>
              <a:rPr lang="zh-CN" altLang="en-US" b="1" u="sng"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支架内血栓</a:t>
            </a:r>
            <a:r>
              <a:rPr lang="zh-CN" altLang="en-US" sz="1600" dirty="0">
                <a:solidFill>
                  <a:schemeClr val="tx1"/>
                </a:solidFill>
                <a:latin typeface="微软雅黑" panose="020B0503020204020204" pitchFamily="34" charset="-122"/>
                <a:ea typeface="微软雅黑" panose="020B0503020204020204" pitchFamily="34" charset="-122"/>
                <a:sym typeface="+mn-ea"/>
              </a:rPr>
              <a:t>形成</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是影响</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PCI</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术后预后的主要影响因素，</a:t>
            </a: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病死率可达</a:t>
            </a:r>
            <a:r>
              <a:rPr lang="en-US" altLang="zh-CN"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20%~25%</a:t>
            </a:r>
            <a:r>
              <a:rPr lang="en-US" altLang="zh-CN" b="1" baseline="30000"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just" fontAlgn="auto">
              <a:lnSpc>
                <a:spcPct val="110000"/>
              </a:lnSpc>
              <a:spcBef>
                <a:spcPts val="800"/>
              </a:spcBef>
              <a:spcAft>
                <a:spcPts val="800"/>
              </a:spcAft>
              <a:buClrTx/>
              <a:buSzTx/>
              <a:buFont typeface="Arial" panose="020B0604020202020204" pitchFamily="34" charset="0"/>
              <a:buChar char="•"/>
            </a:pPr>
            <a:r>
              <a:rPr lang="zh-CN" altLang="en-US" b="1" u="sng"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无复流</a:t>
            </a:r>
            <a:r>
              <a:rPr lang="en-US" altLang="zh-CN" b="1" u="sng"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u="sng"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慢血流</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现象增加</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PCI </a:t>
            </a:r>
            <a:r>
              <a:rPr lang="zh-CN" altLang="en-US"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术后心血管事件的风险</a:t>
            </a:r>
            <a:r>
              <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与心肌梗塞</a:t>
            </a:r>
            <a:r>
              <a:rPr lang="zh-CN" altLang="zh-CN"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心力衰竭</a:t>
            </a:r>
            <a:r>
              <a:rPr lang="zh-CN"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心律失常和远期死亡率直接相关</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患者</a:t>
            </a:r>
            <a:r>
              <a:rPr lang="en-US" altLang="zh-CN" sz="1600"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PCI</a:t>
            </a:r>
            <a:r>
              <a:rPr lang="zh-CN" altLang="en-US" sz="1600"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术后发生心衰风险达</a:t>
            </a:r>
            <a:r>
              <a:rPr lang="en-US" altLang="zh-CN" sz="1600"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15%</a:t>
            </a:r>
            <a:r>
              <a:rPr lang="zh-CN" altLang="en-US" sz="1600"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以上</a:t>
            </a:r>
            <a:r>
              <a:rPr lang="en-US" altLang="zh-CN" sz="1600" b="1" baseline="300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60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0" algn="just" fontAlgn="auto">
              <a:lnSpc>
                <a:spcPct val="110000"/>
              </a:lnSpc>
              <a:spcAft>
                <a:spcPts val="600"/>
              </a:spcAft>
              <a:buClrTx/>
              <a:buSzTx/>
              <a:buFont typeface="Arial" panose="020B0604020202020204" pitchFamily="34" charset="0"/>
              <a:buNone/>
            </a:pPr>
            <a:endPar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0" algn="just" fontAlgn="auto">
              <a:lnSpc>
                <a:spcPct val="110000"/>
              </a:lnSpc>
              <a:spcAft>
                <a:spcPts val="600"/>
              </a:spcAft>
              <a:buClrTx/>
              <a:buSzTx/>
              <a:buFont typeface="Arial" panose="020B0604020202020204" pitchFamily="34" charset="0"/>
              <a:buNone/>
            </a:pPr>
            <a:endPar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7" name="矩形 36"/>
          <p:cNvSpPr/>
          <p:nvPr/>
        </p:nvSpPr>
        <p:spPr>
          <a:xfrm>
            <a:off x="702310" y="1627505"/>
            <a:ext cx="5141595" cy="4669790"/>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t" anchorCtr="0" forceAA="0" compatLnSpc="1">
            <a:noAutofit/>
          </a:bodyPr>
          <a:lstStyle/>
          <a:p>
            <a:pPr marL="285750" lvl="0" indent="-285750" algn="just" fontAlgn="auto">
              <a:lnSpc>
                <a:spcPct val="120000"/>
              </a:lnSpc>
              <a:spcBef>
                <a:spcPts val="600"/>
              </a:spcBef>
              <a:spcAft>
                <a:spcPts val="600"/>
              </a:spcAft>
              <a:buClrTx/>
              <a:buSzTx/>
              <a:buFont typeface="Arial" panose="020B0604020202020204" pitchFamily="34" charset="0"/>
              <a:buChar char="•"/>
            </a:pPr>
            <a:endParaRPr lang="zh-CN" altLang="en-US" sz="800"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just" fontAlgn="auto">
              <a:lnSpc>
                <a:spcPct val="110000"/>
              </a:lnSpc>
              <a:spcBef>
                <a:spcPts val="800"/>
              </a:spcBef>
              <a:spcAft>
                <a:spcPts val="800"/>
              </a:spcAft>
              <a:buClrTx/>
              <a:buSzTx/>
              <a:buFont typeface="Arial" panose="020B0604020202020204" pitchFamily="34" charset="0"/>
              <a:buChar char="•"/>
            </a:pP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急性冠脉综合征（</a:t>
            </a:r>
            <a:r>
              <a:rPr lang="en-US" altLang="zh-CN"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ACS</a:t>
            </a: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）是指冠状动脉内不稳定的粥样硬化斑块破裂或糜烂继发新鲜血栓形成所导致的心脏急性缺血综合征，</a:t>
            </a:r>
            <a:r>
              <a:rPr lang="en-US" altLang="zh-CN"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PCI</a:t>
            </a: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是目前治疗</a:t>
            </a:r>
            <a:r>
              <a:rPr lang="en-US" altLang="zh-CN"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ACS</a:t>
            </a: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的主要手段</a:t>
            </a:r>
            <a:r>
              <a:rPr lang="en-US" altLang="zh-CN" b="1" baseline="30000"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285750" lvl="0" indent="-285750" algn="just" fontAlgn="auto">
              <a:lnSpc>
                <a:spcPct val="110000"/>
              </a:lnSpc>
              <a:spcBef>
                <a:spcPts val="800"/>
              </a:spcBef>
              <a:spcAft>
                <a:spcPts val="800"/>
              </a:spcAft>
              <a:buClrTx/>
              <a:buSzTx/>
              <a:buFont typeface="Arial" panose="020B0604020202020204" pitchFamily="34" charset="0"/>
              <a:buChar char="•"/>
            </a:pPr>
            <a:r>
              <a:rPr lang="en-US" altLang="zh-CN" dirty="0">
                <a:solidFill>
                  <a:schemeClr val="bg2">
                    <a:lumMod val="10000"/>
                  </a:schemeClr>
                </a:solidFill>
                <a:latin typeface="微软雅黑" panose="020B0503020204020204" pitchFamily="34" charset="-122"/>
                <a:ea typeface="微软雅黑" panose="020B0503020204020204" pitchFamily="34" charset="-122"/>
                <a:sym typeface="+mn-ea"/>
              </a:rPr>
              <a:t>PCI</a:t>
            </a:r>
            <a:r>
              <a:rPr lang="zh-CN" altLang="en-US" dirty="0">
                <a:solidFill>
                  <a:schemeClr val="bg2">
                    <a:lumMod val="10000"/>
                  </a:schemeClr>
                </a:solidFill>
                <a:latin typeface="微软雅黑" panose="020B0503020204020204" pitchFamily="34" charset="-122"/>
                <a:ea typeface="微软雅黑" panose="020B0503020204020204" pitchFamily="34" charset="-122"/>
                <a:sym typeface="+mn-ea"/>
              </a:rPr>
              <a:t>常见的血栓并发症：</a:t>
            </a:r>
            <a:r>
              <a:rPr lang="zh-CN" altLang="en-US" b="1" dirty="0">
                <a:solidFill>
                  <a:srgbClr val="1F6AEB"/>
                </a:solidFill>
                <a:latin typeface="微软雅黑" panose="020B0503020204020204" pitchFamily="34" charset="-122"/>
                <a:ea typeface="微软雅黑" panose="020B0503020204020204" pitchFamily="34" charset="-122"/>
                <a:sym typeface="+mn-ea"/>
              </a:rPr>
              <a:t>支架内血栓、无复流和慢血流。</a:t>
            </a:r>
          </a:p>
          <a:p>
            <a:pPr marL="285750" lvl="0" indent="-285750" algn="just" fontAlgn="auto">
              <a:lnSpc>
                <a:spcPct val="120000"/>
              </a:lnSpc>
              <a:spcBef>
                <a:spcPts val="600"/>
              </a:spcBef>
              <a:spcAft>
                <a:spcPts val="600"/>
              </a:spcAft>
              <a:buClrTx/>
              <a:buSzTx/>
              <a:buFont typeface="Arial" panose="020B0604020202020204" pitchFamily="34" charset="0"/>
              <a:buChar char="•"/>
            </a:pPr>
            <a:endPar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0" algn="just">
              <a:lnSpc>
                <a:spcPct val="110000"/>
              </a:lnSpc>
              <a:buClrTx/>
              <a:buSzTx/>
              <a:buFont typeface="Arial" panose="020B0604020202020204" pitchFamily="34" charset="0"/>
              <a:buNone/>
            </a:pPr>
            <a:endParaRPr lang="zh-CN" altLang="en-US" sz="16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gn="just">
              <a:lnSpc>
                <a:spcPct val="110000"/>
              </a:lnSpc>
              <a:buClrTx/>
              <a:buSzTx/>
              <a:buFont typeface="Arial" panose="020B0604020202020204" pitchFamily="34" charset="0"/>
              <a:buChar char="•"/>
            </a:pPr>
            <a:endPar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文本框 24"/>
          <p:cNvSpPr txBox="1"/>
          <p:nvPr/>
        </p:nvSpPr>
        <p:spPr>
          <a:xfrm>
            <a:off x="1253490" y="6626225"/>
            <a:ext cx="10938510" cy="231775"/>
          </a:xfrm>
          <a:prstGeom prst="rect">
            <a:avLst/>
          </a:prstGeom>
        </p:spPr>
        <p:txBody>
          <a:bodyPr wrap="square" anchor="ctr" anchorCtr="0">
            <a:noAutofit/>
            <a:extLst>
              <a:ext uri="{4A0BC546-FE56-4ADE-93B0-CB8AF2F6F144}">
                <wpsdc:textFrameExt xmlns:wpsdc="http://www.wps.cn/officeDocument/2022/drawingmlCustomData" xmlns="" type="text"/>
              </a:ext>
            </a:extLst>
          </a:bodyPr>
          <a:lstStyle/>
          <a:p>
            <a:pPr algn="l"/>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临床急诊杂志,20</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19</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253-262</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2. </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延边大学医学学报</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2022,45(4): 268-274.     3.  </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国际老年医学杂志</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2025, 46(1): 105-109.         4.  </a:t>
            </a:r>
            <a:r>
              <a:rPr lang="en-US" altLang="zh-CN" sz="10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Eur</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J Heart Fail . 2024 May;26(5):1142-1149</a:t>
            </a:r>
          </a:p>
        </p:txBody>
      </p:sp>
      <p:pic>
        <p:nvPicPr>
          <p:cNvPr id="5" name="图片 4"/>
          <p:cNvPicPr>
            <a:picLocks noChangeAspect="1"/>
          </p:cNvPicPr>
          <p:nvPr/>
        </p:nvPicPr>
        <p:blipFill>
          <a:blip r:embed="rId3"/>
          <a:stretch>
            <a:fillRect/>
          </a:stretch>
        </p:blipFill>
        <p:spPr>
          <a:xfrm>
            <a:off x="10325100" y="30162"/>
            <a:ext cx="1866900" cy="733425"/>
          </a:xfrm>
          <a:prstGeom prst="rect">
            <a:avLst/>
          </a:prstGeom>
        </p:spPr>
      </p:pic>
      <p:sp>
        <p:nvSpPr>
          <p:cNvPr id="11" name="矩形 10"/>
          <p:cNvSpPr/>
          <p:nvPr/>
        </p:nvSpPr>
        <p:spPr>
          <a:xfrm>
            <a:off x="837565" y="4811395"/>
            <a:ext cx="4895215" cy="115252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indent="0" algn="l" fontAlgn="auto">
              <a:lnSpc>
                <a:spcPct val="120000"/>
              </a:lnSpc>
              <a:spcBef>
                <a:spcPts val="0"/>
              </a:spcBef>
              <a:spcAft>
                <a:spcPts val="0"/>
              </a:spcAft>
              <a:buClrTx/>
              <a:buSzTx/>
              <a:buFont typeface="Arial" panose="020B0604020202020204" pitchFamily="34" charset="0"/>
              <a:buNone/>
            </a:pPr>
            <a:r>
              <a:rPr lang="zh-CN" altLang="en-US" sz="2000" b="1" dirty="0">
                <a:solidFill>
                  <a:schemeClr val="bg1"/>
                </a:solidFill>
                <a:sym typeface="+mn-ea"/>
              </a:rPr>
              <a:t>支架内血栓、无复流和慢血流</a:t>
            </a:r>
            <a:r>
              <a:rPr lang="zh-CN" sz="2000" b="1" dirty="0">
                <a:solidFill>
                  <a:schemeClr val="bg1"/>
                </a:solidFill>
                <a:sym typeface="+mn-ea"/>
              </a:rPr>
              <a:t>是导致</a:t>
            </a:r>
            <a:r>
              <a:rPr lang="en-US" altLang="zh-CN" sz="2000" b="1" dirty="0">
                <a:solidFill>
                  <a:schemeClr val="bg1"/>
                </a:solidFill>
                <a:sym typeface="+mn-ea"/>
              </a:rPr>
              <a:t>PCI</a:t>
            </a:r>
            <a:r>
              <a:rPr lang="zh-CN" altLang="en-US" sz="2000" b="1" dirty="0">
                <a:solidFill>
                  <a:schemeClr val="bg1"/>
                </a:solidFill>
                <a:sym typeface="+mn-ea"/>
              </a:rPr>
              <a:t>术后预后不佳的重要影响因素</a:t>
            </a:r>
            <a:r>
              <a:rPr lang="en-US" altLang="zh-CN" sz="2000" b="1" baseline="30000" dirty="0">
                <a:solidFill>
                  <a:schemeClr val="bg1"/>
                </a:solidFill>
                <a:sym typeface="+mn-ea"/>
              </a:rPr>
              <a:t>2-3</a:t>
            </a:r>
          </a:p>
        </p:txBody>
      </p:sp>
      <p:sp>
        <p:nvSpPr>
          <p:cNvPr id="4" name="矩形 3"/>
          <p:cNvSpPr/>
          <p:nvPr/>
        </p:nvSpPr>
        <p:spPr>
          <a:xfrm>
            <a:off x="6356350" y="4811395"/>
            <a:ext cx="5049520" cy="115316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nSpc>
                <a:spcPct val="110000"/>
              </a:lnSpc>
              <a:spcAft>
                <a:spcPts val="600"/>
              </a:spcAft>
            </a:pPr>
            <a:r>
              <a:rPr lang="zh-CN" altLang="en-US" sz="2000" b="1" dirty="0">
                <a:solidFill>
                  <a:schemeClr val="bg1"/>
                </a:solidFill>
              </a:rPr>
              <a:t>枸橼酸倍维巴肽注射液</a:t>
            </a:r>
            <a:r>
              <a:rPr lang="zh-CN" altLang="en-US" sz="2000" b="1" dirty="0">
                <a:solidFill>
                  <a:schemeClr val="bg1"/>
                </a:solidFill>
                <a:sym typeface="+mn-ea"/>
              </a:rPr>
              <a:t>的临床使用有望大大改善</a:t>
            </a:r>
            <a:r>
              <a:rPr lang="en-US" altLang="zh-CN" sz="2000" b="1" dirty="0">
                <a:solidFill>
                  <a:schemeClr val="bg1"/>
                </a:solidFill>
                <a:sym typeface="+mn-ea"/>
              </a:rPr>
              <a:t>PCI</a:t>
            </a:r>
            <a:r>
              <a:rPr lang="zh-CN" altLang="en-US" sz="2000" b="1" dirty="0">
                <a:solidFill>
                  <a:schemeClr val="bg1"/>
                </a:solidFill>
                <a:sym typeface="+mn-ea"/>
              </a:rPr>
              <a:t>术后的预后。 </a:t>
            </a:r>
          </a:p>
        </p:txBody>
      </p:sp>
      <p:sp>
        <p:nvSpPr>
          <p:cNvPr id="8" name="标题 1"/>
          <p:cNvSpPr>
            <a:spLocks noGrp="1"/>
          </p:cNvSpPr>
          <p:nvPr/>
        </p:nvSpPr>
        <p:spPr>
          <a:xfrm>
            <a:off x="1814255" y="139382"/>
            <a:ext cx="9173210" cy="708025"/>
          </a:xfrm>
          <a:prstGeom prst="rect">
            <a:avLst/>
          </a:prstGeom>
        </p:spPr>
        <p:txBody>
          <a:bodyPr vert="horz" lIns="91440" tIns="45720" rIns="91440" bIns="45720" rtlCol="0" anchor="ctr" anchorCtr="0"/>
          <a:lstStyle>
            <a:lvl1pPr algn="l" defTabSz="914400" rtl="0" eaLnBrk="1" latinLnBrk="0" hangingPunct="1">
              <a:lnSpc>
                <a:spcPct val="90000"/>
              </a:lnSpc>
              <a:spcBef>
                <a:spcPct val="0"/>
              </a:spcBef>
              <a:buNone/>
              <a:defRPr sz="3200" b="1" kern="1200">
                <a:solidFill>
                  <a:srgbClr val="186ACE"/>
                </a:solidFill>
                <a:latin typeface="微软雅黑" panose="020B0503020204020204" pitchFamily="34" charset="-122"/>
                <a:ea typeface="微软雅黑" panose="020B0503020204020204" pitchFamily="34" charset="-122"/>
                <a:cs typeface="+mj-cs"/>
              </a:defRPr>
            </a:lvl1pPr>
          </a:lstStyle>
          <a:p>
            <a:pPr algn="just">
              <a:lnSpc>
                <a:spcPct val="120000"/>
              </a:lnSpc>
              <a:spcBef>
                <a:spcPts val="0"/>
              </a:spcBef>
              <a:spcAft>
                <a:spcPts val="0"/>
              </a:spcAft>
            </a:pPr>
            <a:r>
              <a:rPr lang="zh-CN" altLang="en-US" sz="2600" b="1" dirty="0">
                <a:ln w="15875"/>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独家</a:t>
            </a:r>
            <a:r>
              <a:rPr lang="zh-CN" altLang="en-US" sz="2600" dirty="0">
                <a:ln w="15875"/>
                <a:solidFill>
                  <a:srgbClr val="FF0000"/>
                </a:solidFill>
                <a:effectLst/>
                <a:cs typeface="微软雅黑" panose="020B0503020204020204" pitchFamily="34" charset="-122"/>
                <a:sym typeface="+mn-ea"/>
              </a:rPr>
              <a:t>适应症：</a:t>
            </a:r>
            <a:r>
              <a:rPr lang="zh-CN" altLang="en-US" sz="2600" b="1" dirty="0">
                <a:ln w="15875"/>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降低支架内血栓、无复流和慢血流发生的风险</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618480" y="3734435"/>
            <a:ext cx="6152400" cy="648970"/>
          </a:xfrm>
          <a:prstGeom prst="rect">
            <a:avLst/>
          </a:prstGeom>
          <a:ln w="12700">
            <a:solidFill>
              <a:srgbClr val="1F6AEB"/>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extLst>
              <a:ext uri="{4A0BC546-FE56-4ADE-93B0-CB8AF2F6F144}">
                <wpsdc:textFrameExt xmlns:wpsdc="http://www.wps.cn/officeDocument/2022/drawingmlCustomData" xmlns="" type="text"/>
              </a:ext>
            </a:extLst>
          </a:bodyPr>
          <a:lstStyle/>
          <a:p>
            <a:pPr lvl="0" algn="ctr">
              <a:buClrTx/>
              <a:buSzTx/>
              <a:buFontTx/>
            </a:pPr>
            <a:r>
              <a:rPr lang="zh-CN" altLang="en-US" sz="1600" b="1" dirty="0">
                <a:solidFill>
                  <a:schemeClr val="bg1"/>
                </a:solidFill>
                <a:sym typeface="+mn-ea"/>
              </a:rPr>
              <a:t>支架内血栓、无复流和慢血流发生风险</a:t>
            </a:r>
            <a:r>
              <a:rPr lang="zh-CN" altLang="en-US" sz="2000" b="1" dirty="0">
                <a:solidFill>
                  <a:srgbClr val="FFFF00"/>
                </a:solidFill>
                <a:sym typeface="+mn-ea"/>
              </a:rPr>
              <a:t>降低</a:t>
            </a:r>
            <a:r>
              <a:rPr lang="en-US" altLang="zh-CN" sz="2000" b="1" dirty="0">
                <a:solidFill>
                  <a:srgbClr val="FFFF00"/>
                </a:solidFill>
                <a:sym typeface="+mn-ea"/>
              </a:rPr>
              <a:t>62%</a:t>
            </a:r>
            <a:r>
              <a:rPr lang="en-US" altLang="zh-CN" sz="1600" b="1" baseline="30000" dirty="0">
                <a:solidFill>
                  <a:schemeClr val="bg1"/>
                </a:solidFill>
                <a:sym typeface="+mn-ea"/>
              </a:rPr>
              <a:t>3-4</a:t>
            </a:r>
            <a:endParaRPr lang="zh-CN" altLang="en-US" sz="1600" b="1" dirty="0">
              <a:solidFill>
                <a:schemeClr val="bg1"/>
              </a:solidFill>
              <a:sym typeface="+mn-ea"/>
            </a:endParaRPr>
          </a:p>
          <a:p>
            <a:pPr lvl="0" algn="ctr">
              <a:buClrTx/>
              <a:buSzTx/>
              <a:buFontTx/>
            </a:pPr>
            <a:r>
              <a:rPr lang="zh-CN" altLang="en-US" sz="1600" b="1" dirty="0">
                <a:solidFill>
                  <a:schemeClr val="bg1"/>
                </a:solidFill>
                <a:sym typeface="+mn-ea"/>
              </a:rPr>
              <a:t>心肌梗死发生风险</a:t>
            </a:r>
            <a:r>
              <a:rPr lang="zh-CN" altLang="en-US" sz="2000" b="1" dirty="0">
                <a:solidFill>
                  <a:srgbClr val="FFFF00"/>
                </a:solidFill>
                <a:sym typeface="+mn-ea"/>
              </a:rPr>
              <a:t>降低</a:t>
            </a:r>
            <a:r>
              <a:rPr lang="en-US" altLang="zh-CN" sz="2000" b="1" dirty="0">
                <a:solidFill>
                  <a:srgbClr val="FFFF00"/>
                </a:solidFill>
                <a:sym typeface="+mn-ea"/>
              </a:rPr>
              <a:t>36%</a:t>
            </a:r>
            <a:r>
              <a:rPr lang="en-US" altLang="zh-CN" sz="2000" b="1" baseline="30000" dirty="0">
                <a:solidFill>
                  <a:schemeClr val="bg1"/>
                </a:solidFill>
                <a:sym typeface="+mn-ea"/>
              </a:rPr>
              <a:t>3-4</a:t>
            </a:r>
            <a:endParaRPr lang="en-US" altLang="zh-CN" sz="2000" b="1" dirty="0">
              <a:solidFill>
                <a:srgbClr val="FFFF00"/>
              </a:solidFill>
              <a:sym typeface="+mn-ea"/>
            </a:endParaRPr>
          </a:p>
        </p:txBody>
      </p:sp>
      <p:sp>
        <p:nvSpPr>
          <p:cNvPr id="71" name="矩形 70"/>
          <p:cNvSpPr/>
          <p:nvPr/>
        </p:nvSpPr>
        <p:spPr>
          <a:xfrm>
            <a:off x="5617845" y="961390"/>
            <a:ext cx="6152400" cy="445135"/>
          </a:xfrm>
          <a:prstGeom prst="rect">
            <a:avLst/>
          </a:prstGeom>
          <a:ln w="12700">
            <a:solidFill>
              <a:srgbClr val="1F6AEB"/>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extLst>
              <a:ext uri="{4A0BC546-FE56-4ADE-93B0-CB8AF2F6F144}">
                <wpsdc:textFrameExt xmlns:wpsdc="http://www.wps.cn/officeDocument/2022/drawingmlCustomData" xmlns="" type="text"/>
              </a:ext>
            </a:extLst>
          </a:bodyPr>
          <a:lstStyle/>
          <a:p>
            <a:pPr lvl="0" algn="ctr">
              <a:buClrTx/>
              <a:buSzTx/>
              <a:buFontTx/>
            </a:pPr>
            <a:r>
              <a:rPr lang="zh-CN" altLang="en-US" sz="1600" b="1" dirty="0">
                <a:solidFill>
                  <a:schemeClr val="bg1"/>
                </a:solidFill>
                <a:sym typeface="+mn-ea"/>
              </a:rPr>
              <a:t> </a:t>
            </a:r>
            <a:r>
              <a:rPr lang="en-US" altLang="zh-CN" sz="1600" b="1" dirty="0">
                <a:solidFill>
                  <a:schemeClr val="bg1"/>
                </a:solidFill>
                <a:sym typeface="+mn-ea"/>
              </a:rPr>
              <a:t>PCI</a:t>
            </a:r>
            <a:r>
              <a:rPr lang="zh-CN" altLang="en-US" sz="1600" b="1" dirty="0">
                <a:solidFill>
                  <a:schemeClr val="bg1"/>
                </a:solidFill>
                <a:sym typeface="+mn-ea"/>
              </a:rPr>
              <a:t>术后30天复合终点发生风险</a:t>
            </a:r>
            <a:r>
              <a:rPr lang="zh-CN" altLang="en-US" sz="2000" b="1" dirty="0">
                <a:solidFill>
                  <a:srgbClr val="FFFF00"/>
                </a:solidFill>
                <a:sym typeface="+mn-ea"/>
              </a:rPr>
              <a:t>降低43%</a:t>
            </a:r>
            <a:r>
              <a:rPr lang="en-US" altLang="zh-CN" sz="1600" b="1" baseline="30000" dirty="0">
                <a:solidFill>
                  <a:schemeClr val="bg1"/>
                </a:solidFill>
                <a:sym typeface="+mn-ea"/>
              </a:rPr>
              <a:t> 3</a:t>
            </a:r>
          </a:p>
        </p:txBody>
      </p:sp>
      <p:sp>
        <p:nvSpPr>
          <p:cNvPr id="5" name="文本框 4"/>
          <p:cNvSpPr txBox="1"/>
          <p:nvPr/>
        </p:nvSpPr>
        <p:spPr>
          <a:xfrm>
            <a:off x="0" y="366395"/>
            <a:ext cx="1586865" cy="368300"/>
          </a:xfrm>
          <a:prstGeom prst="rect">
            <a:avLst/>
          </a:prstGeom>
          <a:noFill/>
        </p:spPr>
        <p:txBody>
          <a:bodyPr wrap="square" rtlCol="0" anchor="t">
            <a:spAutoFit/>
          </a:bodyPr>
          <a:lstStyle/>
          <a:p>
            <a:pPr algn="ctr"/>
            <a:r>
              <a:rPr 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有效性优势</a:t>
            </a:r>
          </a:p>
        </p:txBody>
      </p:sp>
      <p:pic>
        <p:nvPicPr>
          <p:cNvPr id="28" name="图片 27"/>
          <p:cNvPicPr>
            <a:picLocks noChangeAspect="1"/>
          </p:cNvPicPr>
          <p:nvPr/>
        </p:nvPicPr>
        <p:blipFill>
          <a:blip r:embed="rId4"/>
          <a:stretch>
            <a:fillRect/>
          </a:stretch>
        </p:blipFill>
        <p:spPr>
          <a:xfrm>
            <a:off x="10294620" y="1270"/>
            <a:ext cx="1866900" cy="733425"/>
          </a:xfrm>
          <a:prstGeom prst="rect">
            <a:avLst/>
          </a:prstGeom>
        </p:spPr>
      </p:pic>
      <p:grpSp>
        <p:nvGrpSpPr>
          <p:cNvPr id="24" name="组合 23"/>
          <p:cNvGrpSpPr/>
          <p:nvPr/>
        </p:nvGrpSpPr>
        <p:grpSpPr>
          <a:xfrm>
            <a:off x="5617845" y="1387475"/>
            <a:ext cx="6150610" cy="2258695"/>
            <a:chOff x="8682" y="2239"/>
            <a:chExt cx="9849" cy="3626"/>
          </a:xfrm>
        </p:grpSpPr>
        <p:sp>
          <p:nvSpPr>
            <p:cNvPr id="23" name="矩形 22"/>
            <p:cNvSpPr/>
            <p:nvPr/>
          </p:nvSpPr>
          <p:spPr>
            <a:xfrm>
              <a:off x="8682" y="2239"/>
              <a:ext cx="9849" cy="3626"/>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矩形 5"/>
            <p:cNvSpPr/>
            <p:nvPr/>
          </p:nvSpPr>
          <p:spPr>
            <a:xfrm>
              <a:off x="10909" y="3671"/>
              <a:ext cx="6762" cy="43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1" name="图片 10" descr="图片1"/>
            <p:cNvPicPr>
              <a:picLocks noChangeAspect="1"/>
            </p:cNvPicPr>
            <p:nvPr/>
          </p:nvPicPr>
          <p:blipFill>
            <a:blip r:embed="rId5"/>
            <a:srcRect l="3172"/>
            <a:stretch>
              <a:fillRect/>
            </a:stretch>
          </p:blipFill>
          <p:spPr>
            <a:xfrm>
              <a:off x="8876" y="2380"/>
              <a:ext cx="8394" cy="3375"/>
            </a:xfrm>
            <a:prstGeom prst="rect">
              <a:avLst/>
            </a:prstGeom>
          </p:spPr>
        </p:pic>
        <p:grpSp>
          <p:nvGrpSpPr>
            <p:cNvPr id="19" name="组合 18"/>
            <p:cNvGrpSpPr/>
            <p:nvPr/>
          </p:nvGrpSpPr>
          <p:grpSpPr>
            <a:xfrm>
              <a:off x="14063" y="3599"/>
              <a:ext cx="3169" cy="860"/>
              <a:chOff x="3485" y="4229"/>
              <a:chExt cx="2575" cy="894"/>
            </a:xfrm>
          </p:grpSpPr>
          <p:sp>
            <p:nvSpPr>
              <p:cNvPr id="13" name="下箭头 12"/>
              <p:cNvSpPr/>
              <p:nvPr/>
            </p:nvSpPr>
            <p:spPr>
              <a:xfrm>
                <a:off x="5478" y="4339"/>
                <a:ext cx="582" cy="634"/>
              </a:xfrm>
              <a:prstGeom prst="downArrow">
                <a:avLst/>
              </a:prstGeom>
              <a:gradFill>
                <a:gsLst>
                  <a:gs pos="49000">
                    <a:srgbClr val="FF6363"/>
                  </a:gs>
                  <a:gs pos="3000">
                    <a:srgbClr val="FF0000"/>
                  </a:gs>
                  <a:gs pos="100000">
                    <a:srgbClr val="FFC1C1"/>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文本框 15"/>
              <p:cNvSpPr txBox="1"/>
              <p:nvPr/>
            </p:nvSpPr>
            <p:spPr>
              <a:xfrm>
                <a:off x="3485" y="4229"/>
                <a:ext cx="2347" cy="894"/>
              </a:xfrm>
              <a:prstGeom prst="rect">
                <a:avLst/>
              </a:prstGeom>
              <a:noFill/>
            </p:spPr>
            <p:txBody>
              <a:bodyPr wrap="square" rtlCol="0" anchor="t">
                <a:noAutofit/>
              </a:bodyPr>
              <a:lstStyle/>
              <a:p>
                <a:pPr algn="ctr"/>
                <a:r>
                  <a:rPr lang="zh-CN" altLang="en-US" sz="2400" b="1" dirty="0">
                    <a:solidFill>
                      <a:srgbClr val="FF0000"/>
                    </a:solidFill>
                    <a:latin typeface="Arial" panose="020B0604020202020204" pitchFamily="34" charset="0"/>
                    <a:ea typeface="微软雅黑" panose="020B0503020204020204" pitchFamily="34" charset="-122"/>
                    <a:sym typeface="+mn-ea"/>
                  </a:rPr>
                  <a:t>降低</a:t>
                </a:r>
                <a:r>
                  <a:rPr lang="en-US" altLang="zh-CN" sz="2400" b="1" dirty="0">
                    <a:solidFill>
                      <a:srgbClr val="FF0000"/>
                    </a:solidFill>
                    <a:latin typeface="Arial" panose="020B0604020202020204" pitchFamily="34" charset="0"/>
                    <a:ea typeface="微软雅黑" panose="020B0503020204020204" pitchFamily="34" charset="-122"/>
                    <a:sym typeface="+mn-ea"/>
                  </a:rPr>
                  <a:t>43%</a:t>
                </a:r>
              </a:p>
            </p:txBody>
          </p:sp>
        </p:grpSp>
        <p:pic>
          <p:nvPicPr>
            <p:cNvPr id="8" name="图片 7"/>
            <p:cNvPicPr>
              <a:picLocks noChangeAspect="1"/>
            </p:cNvPicPr>
            <p:nvPr/>
          </p:nvPicPr>
          <p:blipFill>
            <a:blip r:embed="rId6"/>
            <a:stretch>
              <a:fillRect/>
            </a:stretch>
          </p:blipFill>
          <p:spPr>
            <a:xfrm>
              <a:off x="12573" y="2459"/>
              <a:ext cx="939" cy="572"/>
            </a:xfrm>
            <a:prstGeom prst="rect">
              <a:avLst/>
            </a:prstGeom>
          </p:spPr>
        </p:pic>
        <p:sp>
          <p:nvSpPr>
            <p:cNvPr id="9" name="文本框 8"/>
            <p:cNvSpPr txBox="1"/>
            <p:nvPr/>
          </p:nvSpPr>
          <p:spPr>
            <a:xfrm>
              <a:off x="13760" y="2468"/>
              <a:ext cx="4359" cy="514"/>
            </a:xfrm>
            <a:prstGeom prst="rect">
              <a:avLst/>
            </a:prstGeom>
            <a:solidFill>
              <a:schemeClr val="bg1"/>
            </a:solidFill>
          </p:spPr>
          <p:txBody>
            <a:bodyPr wrap="square" anchor="ctr" anchorCtr="0">
              <a:noAutofit/>
              <a:extLst>
                <a:ext uri="{4A0BC546-FE56-4ADE-93B0-CB8AF2F6F144}">
                  <wpsdc:textFrameExt xmlns:wpsdc="http://www.wps.cn/officeDocument/2022/drawingmlCustomData" xmlns="" type="text"/>
                </a:ext>
              </a:extLst>
            </a:bodyPr>
            <a:lstStyle/>
            <a:p>
              <a:pPr>
                <a:lnSpc>
                  <a:spcPct val="150000"/>
                </a:lnSpc>
              </a:pPr>
              <a:r>
                <a:rPr lang="zh-CN" altLang="en-US" sz="1200" b="1" dirty="0">
                  <a:latin typeface="Arial" panose="020B0604020202020204" pitchFamily="34" charset="0"/>
                  <a:ea typeface="微软雅黑" panose="020B0503020204020204" pitchFamily="34" charset="-122"/>
                </a:rPr>
                <a:t>常规治疗</a:t>
              </a:r>
              <a:r>
                <a:rPr lang="en-US" altLang="zh-CN" sz="1200" b="1" dirty="0">
                  <a:latin typeface="Arial" panose="020B0604020202020204" pitchFamily="34" charset="0"/>
                  <a:ea typeface="微软雅黑" panose="020B0503020204020204" pitchFamily="34" charset="-122"/>
                </a:rPr>
                <a:t>+</a:t>
              </a:r>
              <a:r>
                <a:rPr lang="zh-CN" altLang="en-US" sz="1200" b="1" dirty="0">
                  <a:latin typeface="Arial" panose="020B0604020202020204" pitchFamily="34" charset="0"/>
                  <a:ea typeface="微软雅黑" panose="020B0503020204020204" pitchFamily="34" charset="-122"/>
                </a:rPr>
                <a:t>安慰剂组（</a:t>
              </a:r>
              <a:r>
                <a:rPr lang="en-US" altLang="zh-CN" sz="1200" b="1" dirty="0">
                  <a:latin typeface="Arial" panose="020B0604020202020204" pitchFamily="34" charset="0"/>
                  <a:ea typeface="微软雅黑" panose="020B0503020204020204" pitchFamily="34" charset="-122"/>
                </a:rPr>
                <a:t>N=721</a:t>
              </a:r>
              <a:r>
                <a:rPr lang="zh-CN" altLang="en-US" sz="1200" b="1" dirty="0">
                  <a:latin typeface="Arial" panose="020B0604020202020204" pitchFamily="34" charset="0"/>
                  <a:ea typeface="微软雅黑" panose="020B0503020204020204" pitchFamily="34" charset="-122"/>
                </a:rPr>
                <a:t>）</a:t>
              </a:r>
            </a:p>
            <a:p>
              <a:pPr>
                <a:lnSpc>
                  <a:spcPct val="150000"/>
                </a:lnSpc>
              </a:pPr>
              <a:r>
                <a:rPr lang="zh-CN" altLang="en-US" sz="1200" b="1" dirty="0">
                  <a:latin typeface="Arial" panose="020B0604020202020204" pitchFamily="34" charset="0"/>
                  <a:ea typeface="微软雅黑" panose="020B0503020204020204" pitchFamily="34" charset="-122"/>
                </a:rPr>
                <a:t>常规治疗</a:t>
              </a:r>
              <a:r>
                <a:rPr lang="en-US" altLang="zh-CN" sz="1200" b="1" dirty="0">
                  <a:latin typeface="Arial" panose="020B0604020202020204" pitchFamily="34" charset="0"/>
                  <a:ea typeface="微软雅黑" panose="020B0503020204020204" pitchFamily="34" charset="-122"/>
                </a:rPr>
                <a:t>+</a:t>
              </a:r>
              <a:r>
                <a:rPr lang="zh-CN" altLang="en-US" sz="1200" b="1" dirty="0">
                  <a:latin typeface="Arial" panose="020B0604020202020204" pitchFamily="34" charset="0"/>
                  <a:ea typeface="微软雅黑" panose="020B0503020204020204" pitchFamily="34" charset="-122"/>
                </a:rPr>
                <a:t>倍维巴肽组</a:t>
              </a:r>
              <a:r>
                <a:rPr lang="zh-CN" altLang="en-US" sz="1200" b="1" dirty="0">
                  <a:latin typeface="Arial" panose="020B0604020202020204" pitchFamily="34" charset="0"/>
                  <a:ea typeface="微软雅黑" panose="020B0503020204020204" pitchFamily="34" charset="-122"/>
                  <a:sym typeface="+mn-ea"/>
                </a:rPr>
                <a:t>（</a:t>
              </a:r>
              <a:r>
                <a:rPr lang="en-US" altLang="zh-CN" sz="1200" b="1" dirty="0">
                  <a:latin typeface="Arial" panose="020B0604020202020204" pitchFamily="34" charset="0"/>
                  <a:ea typeface="微软雅黑" panose="020B0503020204020204" pitchFamily="34" charset="-122"/>
                  <a:sym typeface="+mn-ea"/>
                </a:rPr>
                <a:t>N=721</a:t>
              </a:r>
              <a:r>
                <a:rPr lang="zh-CN" altLang="en-US" sz="1200" b="1" dirty="0">
                  <a:latin typeface="Arial" panose="020B0604020202020204" pitchFamily="34" charset="0"/>
                  <a:ea typeface="微软雅黑" panose="020B0503020204020204" pitchFamily="34" charset="-122"/>
                  <a:sym typeface="+mn-ea"/>
                </a:rPr>
                <a:t>）</a:t>
              </a:r>
              <a:endParaRPr lang="zh-CN" altLang="en-US" sz="1200" b="1" dirty="0">
                <a:latin typeface="Arial" panose="020B0604020202020204" pitchFamily="34" charset="0"/>
                <a:ea typeface="微软雅黑" panose="020B0503020204020204" pitchFamily="34" charset="-122"/>
              </a:endParaRPr>
            </a:p>
          </p:txBody>
        </p:sp>
      </p:grpSp>
      <p:graphicFrame>
        <p:nvGraphicFramePr>
          <p:cNvPr id="12" name="表格 11"/>
          <p:cNvGraphicFramePr/>
          <p:nvPr>
            <p:custDataLst>
              <p:tags r:id="rId1"/>
            </p:custDataLst>
          </p:nvPr>
        </p:nvGraphicFramePr>
        <p:xfrm>
          <a:off x="481330" y="1406525"/>
          <a:ext cx="4941570" cy="5054600"/>
        </p:xfrm>
        <a:graphic>
          <a:graphicData uri="http://schemas.openxmlformats.org/drawingml/2006/table">
            <a:tbl>
              <a:tblPr firstRow="1" bandRow="1">
                <a:tableStyleId>{759E7EAE-0DE1-4C26-9724-2999D83C822E}</a:tableStyleId>
              </a:tblPr>
              <a:tblGrid>
                <a:gridCol w="2970530">
                  <a:extLst>
                    <a:ext uri="{9D8B030D-6E8A-4147-A177-3AD203B41FA5}">
                      <a16:colId xmlns:a16="http://schemas.microsoft.com/office/drawing/2014/main" val="20000"/>
                    </a:ext>
                  </a:extLst>
                </a:gridCol>
                <a:gridCol w="1971040">
                  <a:extLst>
                    <a:ext uri="{9D8B030D-6E8A-4147-A177-3AD203B41FA5}">
                      <a16:colId xmlns:a16="http://schemas.microsoft.com/office/drawing/2014/main" val="20001"/>
                    </a:ext>
                  </a:extLst>
                </a:gridCol>
              </a:tblGrid>
              <a:tr h="906145">
                <a:tc>
                  <a:txBody>
                    <a:bodyPr/>
                    <a:lstStyle/>
                    <a:p>
                      <a:pPr algn="ctr">
                        <a:buNone/>
                      </a:pPr>
                      <a:r>
                        <a:rPr lang="zh-CN" altLang="en-US" sz="1800"/>
                        <a:t>双靶点作用特点</a:t>
                      </a:r>
                      <a:r>
                        <a:rPr lang="en-US" altLang="zh-CN" sz="1800" baseline="30000"/>
                        <a:t>1-2</a:t>
                      </a:r>
                    </a:p>
                  </a:txBody>
                  <a:tcPr anchor="ctr">
                    <a:lnL w="12700">
                      <a:solidFill>
                        <a:schemeClr val="bg1">
                          <a:lumMod val="75000"/>
                        </a:schemeClr>
                      </a:solidFill>
                      <a:prstDash val="solid"/>
                    </a:lnL>
                    <a:lnR w="12700">
                      <a:solidFill>
                        <a:schemeClr val="bg1"/>
                      </a:solidFill>
                      <a:prstDash val="solid"/>
                    </a:lnR>
                    <a:lnT w="12700">
                      <a:solidFill>
                        <a:schemeClr val="bg1">
                          <a:lumMod val="75000"/>
                        </a:schemeClr>
                      </a:solidFill>
                      <a:prstDash val="solid"/>
                    </a:lnT>
                    <a:lnB w="12700">
                      <a:solidFill>
                        <a:schemeClr val="bg1"/>
                      </a:solidFill>
                      <a:prstDash val="solid"/>
                    </a:lnB>
                    <a:solidFill>
                      <a:srgbClr val="76AAF9"/>
                    </a:solidFill>
                  </a:tcPr>
                </a:tc>
                <a:tc>
                  <a:txBody>
                    <a:bodyPr/>
                    <a:lstStyle/>
                    <a:p>
                      <a:pPr algn="ctr">
                        <a:buNone/>
                      </a:pPr>
                      <a:r>
                        <a:rPr lang="zh-CN" altLang="en-US" sz="1800" dirty="0"/>
                        <a:t>临床获益</a:t>
                      </a:r>
                    </a:p>
                  </a:txBody>
                  <a:tcPr anchor="ctr">
                    <a:lnL w="12700">
                      <a:solidFill>
                        <a:schemeClr val="bg1"/>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solidFill>
                      <a:prstDash val="solid"/>
                    </a:lnB>
                    <a:solidFill>
                      <a:srgbClr val="76AAF9"/>
                    </a:solidFill>
                  </a:tcPr>
                </a:tc>
                <a:extLst>
                  <a:ext uri="{0D108BD9-81ED-4DB2-BD59-A6C34878D82A}">
                    <a16:rowId xmlns:a16="http://schemas.microsoft.com/office/drawing/2014/main" val="10000"/>
                  </a:ext>
                </a:extLst>
              </a:tr>
              <a:tr h="1092835">
                <a:tc>
                  <a:txBody>
                    <a:bodyPr/>
                    <a:lstStyle/>
                    <a:p>
                      <a:pPr indent="0">
                        <a:buFont typeface="Arial" panose="020B0604020202020204" pitchFamily="34" charset="0"/>
                        <a:buNone/>
                      </a:pPr>
                      <a:r>
                        <a:rPr lang="zh-CN" altLang="en-US" sz="1800" dirty="0">
                          <a:solidFill>
                            <a:schemeClr val="bg2">
                              <a:lumMod val="10000"/>
                            </a:schemeClr>
                          </a:solidFill>
                        </a:rPr>
                        <a:t>协同增强对血小板活化的抑制</a:t>
                      </a:r>
                      <a:r>
                        <a:rPr lang="zh-CN" altLang="en-US" sz="1800" b="1" dirty="0">
                          <a:solidFill>
                            <a:srgbClr val="1F6AEB"/>
                          </a:solidFill>
                        </a:rPr>
                        <a:t>（</a:t>
                      </a:r>
                      <a:r>
                        <a:rPr lang="en-US" altLang="zh-CN" sz="1800" b="1" kern="1200" dirty="0">
                          <a:solidFill>
                            <a:srgbClr val="1F6AEB"/>
                          </a:solidFill>
                        </a:rPr>
                        <a:t>αIIbβ3</a:t>
                      </a:r>
                      <a:r>
                        <a:rPr lang="zh-CN" altLang="en-US" sz="1800" b="1" dirty="0">
                          <a:solidFill>
                            <a:srgbClr val="1F6AEB"/>
                          </a:solidFill>
                        </a:rPr>
                        <a:t>+αvβ3）</a:t>
                      </a:r>
                    </a:p>
                  </a:txBody>
                  <a:tcPr anchor="ctr">
                    <a:lnL w="12700">
                      <a:solidFill>
                        <a:schemeClr val="bg1">
                          <a:lumMod val="75000"/>
                        </a:schemeClr>
                      </a:solidFill>
                      <a:prstDash val="solid"/>
                    </a:lnL>
                    <a:lnR w="12700">
                      <a:solidFill>
                        <a:schemeClr val="bg1"/>
                      </a:solidFill>
                      <a:prstDash val="solid"/>
                    </a:lnR>
                    <a:lnT w="12700">
                      <a:solidFill>
                        <a:schemeClr val="bg1"/>
                      </a:solidFill>
                      <a:prstDash val="solid"/>
                    </a:lnT>
                    <a:lnB w="12700">
                      <a:solidFill>
                        <a:schemeClr val="bg1"/>
                      </a:solidFill>
                      <a:prstDash val="solid"/>
                    </a:lnB>
                    <a:solidFill>
                      <a:schemeClr val="bg1"/>
                    </a:solidFill>
                  </a:tcPr>
                </a:tc>
                <a:tc>
                  <a:txBody>
                    <a:bodyPr/>
                    <a:lstStyle/>
                    <a:p>
                      <a:pPr algn="l">
                        <a:buNone/>
                      </a:pPr>
                      <a:r>
                        <a:rPr lang="zh-CN" altLang="en-US" sz="1800" b="1" kern="1200" dirty="0">
                          <a:solidFill>
                            <a:srgbClr val="00B050"/>
                          </a:solidFill>
                        </a:rPr>
                        <a:t>增强抗血栓功能</a:t>
                      </a:r>
                    </a:p>
                  </a:txBody>
                  <a:tcPr anchor="ctr">
                    <a:lnL w="12700">
                      <a:solidFill>
                        <a:schemeClr val="bg1"/>
                      </a:solidFill>
                      <a:prstDash val="solid"/>
                    </a:lnL>
                    <a:lnR w="12700">
                      <a:solidFill>
                        <a:schemeClr val="bg1">
                          <a:lumMod val="75000"/>
                        </a:schemeClr>
                      </a:solidFill>
                      <a:prstDash val="solid"/>
                    </a:lnR>
                    <a:lnT w="12700">
                      <a:solidFill>
                        <a:schemeClr val="bg1"/>
                      </a:solidFill>
                      <a:prstDash val="solid"/>
                    </a:lnT>
                    <a:lnB w="12700">
                      <a:solidFill>
                        <a:schemeClr val="bg1"/>
                      </a:solidFill>
                      <a:prstDash val="solid"/>
                    </a:lnB>
                    <a:solidFill>
                      <a:schemeClr val="bg1"/>
                    </a:solidFill>
                  </a:tcPr>
                </a:tc>
                <a:extLst>
                  <a:ext uri="{0D108BD9-81ED-4DB2-BD59-A6C34878D82A}">
                    <a16:rowId xmlns:a16="http://schemas.microsoft.com/office/drawing/2014/main" val="10001"/>
                  </a:ext>
                </a:extLst>
              </a:tr>
              <a:tr h="1195705">
                <a:tc>
                  <a:txBody>
                    <a:bodyPr/>
                    <a:lstStyle/>
                    <a:p>
                      <a:pPr indent="0">
                        <a:buFont typeface="Arial" panose="020B0604020202020204" pitchFamily="34" charset="0"/>
                        <a:buNone/>
                      </a:pPr>
                      <a:r>
                        <a:rPr lang="zh-CN" altLang="en-US" sz="1800" dirty="0">
                          <a:solidFill>
                            <a:schemeClr val="bg2">
                              <a:lumMod val="10000"/>
                            </a:schemeClr>
                          </a:solidFill>
                        </a:rPr>
                        <a:t>减少微血管栓塞，改善心肌微循环</a:t>
                      </a:r>
                      <a:r>
                        <a:rPr lang="zh-CN" altLang="en-US" sz="1800" b="1" dirty="0">
                          <a:solidFill>
                            <a:srgbClr val="1F6AEB"/>
                          </a:solidFill>
                        </a:rPr>
                        <a:t>（</a:t>
                      </a:r>
                      <a:r>
                        <a:rPr lang="en-US" altLang="zh-CN" sz="1800" b="1" kern="1200" dirty="0">
                          <a:solidFill>
                            <a:srgbClr val="1F6AEB"/>
                          </a:solidFill>
                        </a:rPr>
                        <a:t>αIIbβ3</a:t>
                      </a:r>
                      <a:r>
                        <a:rPr lang="zh-CN" altLang="en-US" sz="1800" b="1" dirty="0">
                          <a:solidFill>
                            <a:srgbClr val="1F6AEB"/>
                          </a:solidFill>
                        </a:rPr>
                        <a:t>+αvβ3）</a:t>
                      </a:r>
                    </a:p>
                  </a:txBody>
                  <a:tcPr anchor="ctr">
                    <a:lnL w="12700">
                      <a:solidFill>
                        <a:schemeClr val="bg1">
                          <a:lumMod val="75000"/>
                        </a:schemeClr>
                      </a:solidFill>
                      <a:prstDash val="solid"/>
                    </a:lnL>
                    <a:lnR w="12700">
                      <a:solidFill>
                        <a:schemeClr val="bg1"/>
                      </a:solidFill>
                      <a:prstDash val="solid"/>
                    </a:lnR>
                    <a:lnT w="12700">
                      <a:solidFill>
                        <a:schemeClr val="bg1"/>
                      </a:solidFill>
                      <a:prstDash val="solid"/>
                    </a:lnT>
                    <a:lnB w="12700">
                      <a:solidFill>
                        <a:schemeClr val="bg1"/>
                      </a:solidFill>
                      <a:prstDash val="solid"/>
                    </a:lnB>
                  </a:tcPr>
                </a:tc>
                <a:tc>
                  <a:txBody>
                    <a:bodyPr/>
                    <a:lstStyle/>
                    <a:p>
                      <a:pPr algn="l">
                        <a:buNone/>
                      </a:pPr>
                      <a:r>
                        <a:rPr lang="zh-CN" altLang="en-US" sz="1800" b="1" kern="1200" dirty="0">
                          <a:solidFill>
                            <a:srgbClr val="00B050"/>
                          </a:solidFill>
                        </a:rPr>
                        <a:t>减少慢血流发生</a:t>
                      </a:r>
                    </a:p>
                  </a:txBody>
                  <a:tcPr anchor="ctr">
                    <a:lnL w="12700">
                      <a:solidFill>
                        <a:schemeClr val="bg1"/>
                      </a:solidFill>
                      <a:prstDash val="solid"/>
                    </a:lnL>
                    <a:lnR w="12700">
                      <a:solidFill>
                        <a:schemeClr val="bg1">
                          <a:lumMod val="75000"/>
                        </a:schemeClr>
                      </a:solidFill>
                      <a:prstDash val="solid"/>
                    </a:lnR>
                    <a:lnT w="12700">
                      <a:solidFill>
                        <a:schemeClr val="bg1"/>
                      </a:solidFill>
                      <a:prstDash val="solid"/>
                    </a:lnT>
                    <a:lnB w="12700">
                      <a:solidFill>
                        <a:schemeClr val="bg1"/>
                      </a:solidFill>
                      <a:prstDash val="solid"/>
                    </a:lnB>
                  </a:tcPr>
                </a:tc>
                <a:extLst>
                  <a:ext uri="{0D108BD9-81ED-4DB2-BD59-A6C34878D82A}">
                    <a16:rowId xmlns:a16="http://schemas.microsoft.com/office/drawing/2014/main" val="10002"/>
                  </a:ext>
                </a:extLst>
              </a:tr>
              <a:tr h="1859915">
                <a:tc>
                  <a:txBody>
                    <a:bodyPr/>
                    <a:lstStyle/>
                    <a:p>
                      <a:pPr indent="0">
                        <a:buFont typeface="Arial" panose="020B0604020202020204" pitchFamily="34" charset="0"/>
                        <a:buNone/>
                      </a:pPr>
                      <a:r>
                        <a:rPr lang="zh-CN" altLang="en-US" sz="1800" dirty="0">
                          <a:solidFill>
                            <a:schemeClr val="bg2">
                              <a:lumMod val="10000"/>
                            </a:schemeClr>
                          </a:solidFill>
                        </a:rPr>
                        <a:t>抑制血管平滑肌的生长，阻止动脉血栓再阻塞</a:t>
                      </a:r>
                      <a:r>
                        <a:rPr lang="zh-CN" altLang="en-US" sz="1800" b="1" dirty="0">
                          <a:solidFill>
                            <a:srgbClr val="1F6AEB"/>
                          </a:solidFill>
                        </a:rPr>
                        <a:t>（αvβ3）</a:t>
                      </a:r>
                    </a:p>
                  </a:txBody>
                  <a:tcPr anchor="ctr">
                    <a:lnL w="12700">
                      <a:solidFill>
                        <a:schemeClr val="bg1">
                          <a:lumMod val="75000"/>
                        </a:schemeClr>
                      </a:solidFill>
                      <a:prstDash val="solid"/>
                    </a:lnL>
                    <a:lnR w="12700">
                      <a:solidFill>
                        <a:schemeClr val="bg1"/>
                      </a:solidFill>
                      <a:prstDash val="solid"/>
                    </a:lnR>
                    <a:lnT w="12700">
                      <a:solidFill>
                        <a:schemeClr val="bg1"/>
                      </a:solidFill>
                      <a:prstDash val="solid"/>
                    </a:lnT>
                    <a:lnB w="12700">
                      <a:solidFill>
                        <a:schemeClr val="bg1">
                          <a:lumMod val="75000"/>
                        </a:schemeClr>
                      </a:solidFill>
                      <a:prstDash val="solid"/>
                    </a:lnB>
                  </a:tcPr>
                </a:tc>
                <a:tc>
                  <a:txBody>
                    <a:bodyPr/>
                    <a:lstStyle/>
                    <a:p>
                      <a:pPr algn="l">
                        <a:buNone/>
                      </a:pPr>
                      <a:r>
                        <a:rPr lang="zh-CN" altLang="en-US" sz="1800" b="1" dirty="0">
                          <a:solidFill>
                            <a:srgbClr val="00B050"/>
                          </a:solidFill>
                        </a:rPr>
                        <a:t>预防支架内再狭窄，改善远期预后</a:t>
                      </a:r>
                    </a:p>
                  </a:txBody>
                  <a:tcPr anchor="ctr">
                    <a:lnL w="12700">
                      <a:solidFill>
                        <a:schemeClr val="bg1"/>
                      </a:solidFill>
                      <a:prstDash val="solid"/>
                    </a:lnL>
                    <a:lnR w="12700">
                      <a:solidFill>
                        <a:schemeClr val="bg1">
                          <a:lumMod val="75000"/>
                        </a:schemeClr>
                      </a:solidFill>
                      <a:prstDash val="solid"/>
                    </a:lnR>
                    <a:lnT w="12700">
                      <a:solidFill>
                        <a:schemeClr val="bg1"/>
                      </a:solidFill>
                      <a:prstDash val="solid"/>
                    </a:lnT>
                    <a:lnB w="12700">
                      <a:solidFill>
                        <a:schemeClr val="bg1">
                          <a:lumMod val="75000"/>
                        </a:schemeClr>
                      </a:solidFill>
                      <a:prstDash val="solid"/>
                    </a:lnB>
                  </a:tcPr>
                </a:tc>
                <a:extLst>
                  <a:ext uri="{0D108BD9-81ED-4DB2-BD59-A6C34878D82A}">
                    <a16:rowId xmlns:a16="http://schemas.microsoft.com/office/drawing/2014/main" val="10003"/>
                  </a:ext>
                </a:extLst>
              </a:tr>
            </a:tbl>
          </a:graphicData>
        </a:graphic>
      </p:graphicFrame>
      <p:sp>
        <p:nvSpPr>
          <p:cNvPr id="20" name="圆角矩形 7"/>
          <p:cNvSpPr/>
          <p:nvPr/>
        </p:nvSpPr>
        <p:spPr>
          <a:xfrm>
            <a:off x="5619750" y="4383405"/>
            <a:ext cx="6152400" cy="2080895"/>
          </a:xfrm>
          <a:prstGeom prst="rect">
            <a:avLst/>
          </a:prstGeom>
          <a:solidFill>
            <a:schemeClr val="bg1"/>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p>
        </p:txBody>
      </p:sp>
      <p:grpSp>
        <p:nvGrpSpPr>
          <p:cNvPr id="14" name="组合 13"/>
          <p:cNvGrpSpPr/>
          <p:nvPr/>
        </p:nvGrpSpPr>
        <p:grpSpPr>
          <a:xfrm>
            <a:off x="5618480" y="4367530"/>
            <a:ext cx="6076315" cy="2390775"/>
            <a:chOff x="4024" y="3345"/>
            <a:chExt cx="8672" cy="3949"/>
          </a:xfrm>
        </p:grpSpPr>
        <p:graphicFrame>
          <p:nvGraphicFramePr>
            <p:cNvPr id="17" name="图表 16" descr="7b0a202020202263686172745265734964223a20223230343736363030220a7d0a"/>
            <p:cNvGraphicFramePr/>
            <p:nvPr/>
          </p:nvGraphicFramePr>
          <p:xfrm>
            <a:off x="4024" y="3345"/>
            <a:ext cx="8672" cy="3949"/>
          </p:xfrm>
          <a:graphic>
            <a:graphicData uri="http://schemas.openxmlformats.org/drawingml/2006/chart">
              <c:chart xmlns:c="http://schemas.openxmlformats.org/drawingml/2006/chart" xmlns:r="http://schemas.openxmlformats.org/officeDocument/2006/relationships" r:id="rId7"/>
            </a:graphicData>
          </a:graphic>
        </p:graphicFrame>
        <p:grpSp>
          <p:nvGrpSpPr>
            <p:cNvPr id="30" name="组合 29"/>
            <p:cNvGrpSpPr/>
            <p:nvPr/>
          </p:nvGrpSpPr>
          <p:grpSpPr>
            <a:xfrm>
              <a:off x="5421" y="3999"/>
              <a:ext cx="1556" cy="689"/>
              <a:chOff x="5421" y="3999"/>
              <a:chExt cx="1556" cy="689"/>
            </a:xfrm>
          </p:grpSpPr>
          <p:pic>
            <p:nvPicPr>
              <p:cNvPr id="31" name="图片 30" descr="向上箭头"/>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1640000" flipH="1">
                <a:off x="5421" y="3999"/>
                <a:ext cx="671" cy="689"/>
              </a:xfrm>
              <a:prstGeom prst="rect">
                <a:avLst/>
              </a:prstGeom>
            </p:spPr>
          </p:pic>
          <p:sp>
            <p:nvSpPr>
              <p:cNvPr id="32" name="文本框 31"/>
              <p:cNvSpPr txBox="1"/>
              <p:nvPr/>
            </p:nvSpPr>
            <p:spPr>
              <a:xfrm>
                <a:off x="5960" y="4013"/>
                <a:ext cx="1017" cy="557"/>
              </a:xfrm>
              <a:prstGeom prst="rect">
                <a:avLst/>
              </a:prstGeom>
              <a:noFill/>
            </p:spPr>
            <p:txBody>
              <a:bodyPr wrap="square" rtlCol="0">
                <a:spAutoFit/>
              </a:bodyPr>
              <a:lstStyle/>
              <a:p>
                <a:r>
                  <a:rPr lang="en-US" altLang="zh-CN" sz="1600" b="1">
                    <a:solidFill>
                      <a:schemeClr val="tx1"/>
                    </a:solidFill>
                  </a:rPr>
                  <a:t>43%</a:t>
                </a:r>
              </a:p>
            </p:txBody>
          </p:sp>
        </p:grpSp>
        <p:grpSp>
          <p:nvGrpSpPr>
            <p:cNvPr id="33" name="组合 32"/>
            <p:cNvGrpSpPr/>
            <p:nvPr/>
          </p:nvGrpSpPr>
          <p:grpSpPr>
            <a:xfrm>
              <a:off x="8220" y="4889"/>
              <a:ext cx="1987" cy="928"/>
              <a:chOff x="5786" y="3857"/>
              <a:chExt cx="1987" cy="928"/>
            </a:xfrm>
          </p:grpSpPr>
          <p:pic>
            <p:nvPicPr>
              <p:cNvPr id="34" name="图片 33" descr="向上箭头"/>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rot="11640000" flipH="1">
                <a:off x="5786" y="3857"/>
                <a:ext cx="861" cy="928"/>
              </a:xfrm>
              <a:prstGeom prst="rect">
                <a:avLst/>
              </a:prstGeom>
            </p:spPr>
          </p:pic>
          <p:sp>
            <p:nvSpPr>
              <p:cNvPr id="35" name="文本框 34"/>
              <p:cNvSpPr txBox="1"/>
              <p:nvPr/>
            </p:nvSpPr>
            <p:spPr>
              <a:xfrm>
                <a:off x="6502" y="3877"/>
                <a:ext cx="1271" cy="775"/>
              </a:xfrm>
              <a:prstGeom prst="rect">
                <a:avLst/>
              </a:prstGeom>
              <a:noFill/>
            </p:spPr>
            <p:txBody>
              <a:bodyPr wrap="square" rtlCol="0">
                <a:noAutofit/>
              </a:bodyPr>
              <a:lstStyle/>
              <a:p>
                <a:r>
                  <a:rPr lang="en-US" altLang="zh-CN" sz="2400" b="1">
                    <a:solidFill>
                      <a:srgbClr val="FF0000"/>
                    </a:solidFill>
                  </a:rPr>
                  <a:t>62%</a:t>
                </a:r>
              </a:p>
            </p:txBody>
          </p:sp>
        </p:grpSp>
        <p:grpSp>
          <p:nvGrpSpPr>
            <p:cNvPr id="37" name="组合 36"/>
            <p:cNvGrpSpPr/>
            <p:nvPr/>
          </p:nvGrpSpPr>
          <p:grpSpPr>
            <a:xfrm>
              <a:off x="11123" y="4348"/>
              <a:ext cx="1573" cy="838"/>
              <a:chOff x="6156" y="3881"/>
              <a:chExt cx="1573" cy="838"/>
            </a:xfrm>
          </p:grpSpPr>
          <p:pic>
            <p:nvPicPr>
              <p:cNvPr id="38" name="图片 37" descr="向上箭头"/>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rot="11640000" flipH="1">
                <a:off x="6156" y="3881"/>
                <a:ext cx="779" cy="838"/>
              </a:xfrm>
              <a:prstGeom prst="rect">
                <a:avLst/>
              </a:prstGeom>
            </p:spPr>
          </p:pic>
          <p:sp>
            <p:nvSpPr>
              <p:cNvPr id="39" name="文本框 38"/>
              <p:cNvSpPr txBox="1"/>
              <p:nvPr/>
            </p:nvSpPr>
            <p:spPr>
              <a:xfrm>
                <a:off x="6774" y="3997"/>
                <a:ext cx="955" cy="608"/>
              </a:xfrm>
              <a:prstGeom prst="rect">
                <a:avLst/>
              </a:prstGeom>
              <a:noFill/>
            </p:spPr>
            <p:txBody>
              <a:bodyPr wrap="square" rtlCol="0">
                <a:spAutoFit/>
              </a:bodyPr>
              <a:lstStyle/>
              <a:p>
                <a:r>
                  <a:rPr lang="en-US" altLang="zh-CN" b="1">
                    <a:solidFill>
                      <a:srgbClr val="FF0000"/>
                    </a:solidFill>
                  </a:rPr>
                  <a:t>36%</a:t>
                </a:r>
              </a:p>
            </p:txBody>
          </p:sp>
        </p:grpSp>
      </p:grpSp>
      <p:sp>
        <p:nvSpPr>
          <p:cNvPr id="26" name="标题 1"/>
          <p:cNvSpPr>
            <a:spLocks noGrp="1"/>
          </p:cNvSpPr>
          <p:nvPr/>
        </p:nvSpPr>
        <p:spPr>
          <a:xfrm>
            <a:off x="1814255" y="150812"/>
            <a:ext cx="9173210" cy="708025"/>
          </a:xfrm>
          <a:prstGeom prst="rect">
            <a:avLst/>
          </a:prstGeom>
        </p:spPr>
        <p:txBody>
          <a:bodyPr vert="horz" lIns="91440" tIns="45720" rIns="91440" bIns="45720" rtlCol="0" anchor="ctr" anchorCtr="0"/>
          <a:lstStyle>
            <a:lvl1pPr algn="l" defTabSz="914400" rtl="0" eaLnBrk="1" latinLnBrk="0" hangingPunct="1">
              <a:lnSpc>
                <a:spcPct val="90000"/>
              </a:lnSpc>
              <a:spcBef>
                <a:spcPct val="0"/>
              </a:spcBef>
              <a:buNone/>
              <a:defRPr sz="3200" b="1" kern="1200">
                <a:solidFill>
                  <a:srgbClr val="186ACE"/>
                </a:solidFill>
                <a:latin typeface="微软雅黑" panose="020B0503020204020204" pitchFamily="34" charset="-122"/>
                <a:ea typeface="微软雅黑" panose="020B0503020204020204" pitchFamily="34" charset="-122"/>
                <a:cs typeface="+mj-cs"/>
              </a:defRPr>
            </a:lvl1pPr>
          </a:lstStyle>
          <a:p>
            <a:pPr algn="just">
              <a:lnSpc>
                <a:spcPct val="120000"/>
              </a:lnSpc>
              <a:spcBef>
                <a:spcPts val="0"/>
              </a:spcBef>
              <a:spcAft>
                <a:spcPts val="0"/>
              </a:spcAft>
            </a:pPr>
            <a:r>
              <a:rPr lang="zh-CN" altLang="en-US" b="1" dirty="0">
                <a:ln w="15875"/>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双靶点创新，有效性显著提高</a:t>
            </a:r>
          </a:p>
        </p:txBody>
      </p:sp>
      <p:sp>
        <p:nvSpPr>
          <p:cNvPr id="40" name="矩形 39"/>
          <p:cNvSpPr/>
          <p:nvPr/>
        </p:nvSpPr>
        <p:spPr>
          <a:xfrm>
            <a:off x="481330" y="962660"/>
            <a:ext cx="4941570" cy="424180"/>
          </a:xfrm>
          <a:prstGeom prst="rect">
            <a:avLst/>
          </a:prstGeom>
          <a:ln w="9525">
            <a:solidFill>
              <a:srgbClr val="1F6AEB"/>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extLst>
              <a:ext uri="{4A0BC546-FE56-4ADE-93B0-CB8AF2F6F144}">
                <wpsdc:textFrameExt xmlns:wpsdc="http://www.wps.cn/officeDocument/2022/drawingmlCustomData" xmlns="" type="text"/>
              </a:ext>
            </a:extLst>
          </a:bodyPr>
          <a:lstStyle/>
          <a:p>
            <a:pPr indent="0" algn="ctr" fontAlgn="auto">
              <a:lnSpc>
                <a:spcPct val="100000"/>
              </a:lnSpc>
              <a:spcBef>
                <a:spcPct val="0"/>
              </a:spcBef>
              <a:spcAft>
                <a:spcPct val="0"/>
              </a:spcAft>
              <a:buFont typeface="Arial" panose="020B0604020202020204" pitchFamily="34" charset="0"/>
              <a:buNone/>
            </a:pPr>
            <a:r>
              <a:rPr lang="zh-CN" altLang="en-US" sz="1600" b="1" dirty="0">
                <a:solidFill>
                  <a:schemeClr val="bg1"/>
                </a:solidFill>
                <a:sym typeface="+mn-ea"/>
              </a:rPr>
              <a:t>双靶点创新机制，增强临床获益</a:t>
            </a:r>
            <a:r>
              <a:rPr lang="zh-CN" altLang="en-US" sz="1600" b="1" dirty="0">
                <a:solidFill>
                  <a:srgbClr val="FFFF00"/>
                </a:solidFill>
                <a:sym typeface="+mn-ea"/>
              </a:rPr>
              <a:t>（</a:t>
            </a:r>
            <a:r>
              <a:rPr lang="en-US" altLang="zh-CN" sz="1600" b="1" dirty="0">
                <a:solidFill>
                  <a:srgbClr val="FFFF00"/>
                </a:solidFill>
                <a:sym typeface="+mn-ea"/>
              </a:rPr>
              <a:t>αIIbβ3 + αvβ3</a:t>
            </a:r>
            <a:r>
              <a:rPr lang="zh-CN" altLang="en-US" sz="1600" b="1" dirty="0">
                <a:solidFill>
                  <a:srgbClr val="FFFF00"/>
                </a:solidFill>
                <a:sym typeface="+mn-ea"/>
              </a:rPr>
              <a:t>）</a:t>
            </a:r>
            <a:endParaRPr lang="zh-CN" altLang="en-US" sz="1600" b="1" baseline="30000" dirty="0">
              <a:solidFill>
                <a:srgbClr val="FFFF00"/>
              </a:solidFill>
              <a:sym typeface="+mn-ea"/>
            </a:endParaRPr>
          </a:p>
        </p:txBody>
      </p:sp>
      <p:sp>
        <p:nvSpPr>
          <p:cNvPr id="29" name="文本框 28"/>
          <p:cNvSpPr txBox="1"/>
          <p:nvPr/>
        </p:nvSpPr>
        <p:spPr>
          <a:xfrm>
            <a:off x="182880" y="6620510"/>
            <a:ext cx="11920220" cy="238125"/>
          </a:xfrm>
          <a:prstGeom prst="rect">
            <a:avLst/>
          </a:prstGeom>
          <a:noFill/>
        </p:spPr>
        <p:txBody>
          <a:bodyPr wrap="square">
            <a:noAutofit/>
          </a:bodyPr>
          <a:lstStyle/>
          <a:p>
            <a:r>
              <a:rPr lang="en-US" altLang="zh-CN" sz="1000" dirty="0">
                <a:solidFill>
                  <a:schemeClr val="bg1"/>
                </a:solidFill>
                <a:latin typeface="Arial" panose="020B0604020202020204" pitchFamily="34" charset="0"/>
                <a:ea typeface="微软雅黑" panose="020B0503020204020204" pitchFamily="34" charset="-122"/>
                <a:sym typeface="+mn-ea"/>
              </a:rPr>
              <a:t>1. </a:t>
            </a:r>
            <a:r>
              <a:rPr lang="zh-CN" altLang="en-US" sz="1000" dirty="0">
                <a:solidFill>
                  <a:schemeClr val="bg1"/>
                </a:solidFill>
                <a:latin typeface="Arial" panose="020B0604020202020204" pitchFamily="34" charset="0"/>
                <a:ea typeface="微软雅黑" panose="020B0503020204020204" pitchFamily="34" charset="-122"/>
                <a:sym typeface="+mn-ea"/>
              </a:rPr>
              <a:t>中华心血管病杂志</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22</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221-230</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000" dirty="0">
                <a:solidFill>
                  <a:schemeClr val="bg1"/>
                </a:solidFill>
                <a:latin typeface="Arial" panose="020B0604020202020204" pitchFamily="34" charset="0"/>
                <a:ea typeface="微软雅黑" panose="020B0503020204020204" pitchFamily="34" charset="-122"/>
                <a:sym typeface="+mn-ea"/>
              </a:rPr>
              <a:t>            2. </a:t>
            </a:r>
            <a:r>
              <a:rPr lang="en-US" altLang="zh-CN" sz="1000" dirty="0">
                <a:solidFill>
                  <a:schemeClr val="bg1"/>
                </a:solidFill>
                <a:sym typeface="+mn-ea"/>
              </a:rPr>
              <a:t>Signal Transduct Target Ther . 2023 Jan 2;8(1):1.  </a:t>
            </a:r>
            <a:r>
              <a:rPr lang="en-US" altLang="zh-CN" sz="10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 </a:t>
            </a:r>
            <a:r>
              <a:rPr lang="en-US" altLang="zh-CN" sz="1000" dirty="0">
                <a:solidFill>
                  <a:schemeClr val="bg1"/>
                </a:solidFill>
                <a:latin typeface="Arial" panose="020B0604020202020204" pitchFamily="34" charset="0"/>
                <a:ea typeface="微软雅黑" panose="020B0503020204020204" pitchFamily="34" charset="-122"/>
                <a:sym typeface="+mn-ea"/>
              </a:rPr>
              <a:t>      3. </a:t>
            </a:r>
            <a:r>
              <a:rPr lang="zh-CN" altLang="en-US" sz="1000" dirty="0">
                <a:solidFill>
                  <a:schemeClr val="bg1"/>
                </a:solidFill>
                <a:latin typeface="Arial" panose="020B0604020202020204" pitchFamily="34" charset="0"/>
                <a:ea typeface="微软雅黑" panose="020B0503020204020204" pitchFamily="34" charset="-122"/>
                <a:sym typeface="+mn-ea"/>
              </a:rPr>
              <a:t>枸橼酸倍维巴肽说明书（更新至</a:t>
            </a:r>
            <a:r>
              <a:rPr lang="en-US" altLang="zh-CN" sz="1000" dirty="0">
                <a:solidFill>
                  <a:schemeClr val="bg1"/>
                </a:solidFill>
                <a:latin typeface="Arial" panose="020B0604020202020204" pitchFamily="34" charset="0"/>
                <a:ea typeface="微软雅黑" panose="020B0503020204020204" pitchFamily="34" charset="-122"/>
                <a:sym typeface="+mn-ea"/>
              </a:rPr>
              <a:t>2024</a:t>
            </a:r>
            <a:r>
              <a:rPr lang="zh-CN" altLang="en-US" sz="1000" dirty="0">
                <a:solidFill>
                  <a:schemeClr val="bg1"/>
                </a:solidFill>
                <a:latin typeface="Arial" panose="020B0604020202020204" pitchFamily="34" charset="0"/>
                <a:ea typeface="微软雅黑" panose="020B0503020204020204" pitchFamily="34" charset="-122"/>
                <a:sym typeface="+mn-ea"/>
              </a:rPr>
              <a:t>年</a:t>
            </a:r>
            <a:r>
              <a:rPr lang="en-US" altLang="zh-CN" sz="1000" dirty="0">
                <a:solidFill>
                  <a:schemeClr val="bg1"/>
                </a:solidFill>
                <a:latin typeface="Arial" panose="020B0604020202020204" pitchFamily="34" charset="0"/>
                <a:ea typeface="微软雅黑" panose="020B0503020204020204" pitchFamily="34" charset="-122"/>
                <a:sym typeface="+mn-ea"/>
              </a:rPr>
              <a:t>8</a:t>
            </a:r>
            <a:r>
              <a:rPr lang="zh-CN" altLang="en-US" sz="1000" dirty="0">
                <a:solidFill>
                  <a:schemeClr val="bg1"/>
                </a:solidFill>
                <a:latin typeface="Arial" panose="020B0604020202020204" pitchFamily="34" charset="0"/>
                <a:ea typeface="微软雅黑" panose="020B0503020204020204" pitchFamily="34" charset="-122"/>
                <a:sym typeface="+mn-ea"/>
              </a:rPr>
              <a:t>月</a:t>
            </a:r>
            <a:r>
              <a:rPr lang="en-US" altLang="zh-CN" sz="1000" dirty="0">
                <a:solidFill>
                  <a:schemeClr val="bg1"/>
                </a:solidFill>
                <a:latin typeface="Arial" panose="020B0604020202020204" pitchFamily="34" charset="0"/>
                <a:ea typeface="微软雅黑" panose="020B0503020204020204" pitchFamily="34" charset="-122"/>
                <a:sym typeface="+mn-ea"/>
              </a:rPr>
              <a:t>21</a:t>
            </a:r>
            <a:r>
              <a:rPr lang="zh-CN" altLang="en-US" sz="1000" dirty="0">
                <a:solidFill>
                  <a:schemeClr val="bg1"/>
                </a:solidFill>
                <a:latin typeface="Arial" panose="020B0604020202020204" pitchFamily="34" charset="0"/>
                <a:ea typeface="微软雅黑" panose="020B0503020204020204" pitchFamily="34" charset="-122"/>
                <a:sym typeface="+mn-ea"/>
              </a:rPr>
              <a:t>日）</a:t>
            </a:r>
            <a:r>
              <a:rPr lang="en-US" altLang="zh-CN" sz="1000" dirty="0">
                <a:solidFill>
                  <a:schemeClr val="bg1"/>
                </a:solidFill>
                <a:latin typeface="Arial" panose="020B0604020202020204" pitchFamily="34" charset="0"/>
                <a:ea typeface="微软雅黑" panose="020B0503020204020204" pitchFamily="34" charset="-122"/>
                <a:sym typeface="+mn-ea"/>
              </a:rPr>
              <a:t>      4. </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枸橼酸倍维巴肽Ⅲ期临床研究报告</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a:p>
            <a:r>
              <a:rPr lang="en-US" altLang="zh-CN" sz="1000" dirty="0">
                <a:solidFill>
                  <a:schemeClr val="bg1"/>
                </a:solidFill>
                <a:latin typeface="Arial" panose="020B0604020202020204" pitchFamily="34" charset="0"/>
                <a:ea typeface="微软雅黑" panose="020B0503020204020204" pitchFamily="34" charset="-122"/>
                <a:sym typeface="+mn-ea"/>
              </a:rPr>
              <a:t> </a:t>
            </a:r>
          </a:p>
        </p:txBody>
      </p:sp>
      <p:sp>
        <p:nvSpPr>
          <p:cNvPr id="2" name="文本框 1"/>
          <p:cNvSpPr txBox="1"/>
          <p:nvPr/>
        </p:nvSpPr>
        <p:spPr>
          <a:xfrm rot="16200000">
            <a:off x="5039360" y="2214880"/>
            <a:ext cx="1562100" cy="275590"/>
          </a:xfrm>
          <a:prstGeom prst="rect">
            <a:avLst/>
          </a:prstGeom>
          <a:solidFill>
            <a:schemeClr val="bg1"/>
          </a:solidFill>
        </p:spPr>
        <p:txBody>
          <a:bodyPr wrap="square">
            <a:spAutoFit/>
            <a:extLst>
              <a:ext uri="{4A0BC546-FE56-4ADE-93B0-CB8AF2F6F144}">
                <wpsdc:textFrameExt xmlns:wpsdc="http://www.wps.cn/officeDocument/2022/drawingmlCustomData" xmlns="" type="text"/>
              </a:ext>
            </a:extLst>
          </a:bodyPr>
          <a:lstStyle/>
          <a:p>
            <a:pPr algn="l"/>
            <a:r>
              <a:rPr lang="zh-CN" altLang="en-US" sz="1200" b="1">
                <a:latin typeface="Arial" panose="020B0604020202020204" pitchFamily="34" charset="0"/>
                <a:ea typeface="微软雅黑" panose="020B0503020204020204" pitchFamily="34" charset="-122"/>
              </a:rPr>
              <a:t>复合终点发生风险</a:t>
            </a:r>
          </a:p>
        </p:txBody>
      </p:sp>
      <p:sp>
        <p:nvSpPr>
          <p:cNvPr id="3" name="文本框 2">
            <a:extLst>
              <a:ext uri="{FF2B5EF4-FFF2-40B4-BE49-F238E27FC236}">
                <a16:creationId xmlns:a16="http://schemas.microsoft.com/office/drawing/2014/main" id="{36FBE3B4-800B-0BEF-1264-2388438A88A2}"/>
              </a:ext>
            </a:extLst>
          </p:cNvPr>
          <p:cNvSpPr txBox="1"/>
          <p:nvPr/>
        </p:nvSpPr>
        <p:spPr>
          <a:xfrm>
            <a:off x="6562075" y="2753112"/>
            <a:ext cx="4219943" cy="449541"/>
          </a:xfrm>
          <a:prstGeom prst="rect">
            <a:avLst/>
          </a:prstGeom>
          <a:noFill/>
        </p:spPr>
        <p:txBody>
          <a:bodyPr wrap="square" rtlCol="0" anchor="t">
            <a:noAutofit/>
          </a:bodyPr>
          <a:lstStyle/>
          <a:p>
            <a:r>
              <a:rPr lang="en-US" altLang="zh-CN" sz="1000" dirty="0">
                <a:latin typeface="Arial" panose="020B0604020202020204" pitchFamily="34" charset="0"/>
                <a:ea typeface="微软雅黑" panose="020B0503020204020204" pitchFamily="34" charset="-122"/>
                <a:sym typeface="+mn-ea"/>
              </a:rPr>
              <a:t>*</a:t>
            </a:r>
            <a:r>
              <a:rPr lang="zh-CN" altLang="en-US" sz="1000" dirty="0">
                <a:latin typeface="Arial" panose="020B0604020202020204" pitchFamily="34" charset="0"/>
                <a:ea typeface="微软雅黑" panose="020B0503020204020204" pitchFamily="34" charset="-122"/>
                <a:sym typeface="+mn-ea"/>
              </a:rPr>
              <a:t>复合终点包括术后30天的死亡、心肌梗死、急性靶血管血运重建、抗血栓治疗的需求（包括急性闭塞、无复流现象或其他类似并发症）、无复流和严重的慢血流（根据心肌梗死血流分级标准</a:t>
            </a:r>
            <a:r>
              <a:rPr lang="en-US" altLang="zh-CN" sz="1000" dirty="0">
                <a:latin typeface="Arial" panose="020B0604020202020204" pitchFamily="34" charset="0"/>
                <a:ea typeface="微软雅黑" panose="020B0503020204020204" pitchFamily="34" charset="-122"/>
                <a:sym typeface="+mn-ea"/>
              </a:rPr>
              <a:t>(TIMI)</a:t>
            </a:r>
            <a:r>
              <a:rPr lang="zh-CN" altLang="en-US" sz="1000" dirty="0">
                <a:latin typeface="Arial" panose="020B0604020202020204" pitchFamily="34" charset="0"/>
                <a:ea typeface="微软雅黑" panose="020B0503020204020204" pitchFamily="34" charset="-122"/>
                <a:sym typeface="+mn-ea"/>
              </a:rPr>
              <a:t>进行分类</a:t>
            </a:r>
            <a:r>
              <a:rPr lang="en-US" altLang="zh-CN" sz="1000" dirty="0">
                <a:latin typeface="Arial" panose="020B0604020202020204" pitchFamily="34" charset="0"/>
                <a:ea typeface="微软雅黑" panose="020B0503020204020204" pitchFamily="34" charset="-122"/>
                <a:sym typeface="+mn-ea"/>
              </a:rPr>
              <a:t>)</a:t>
            </a:r>
            <a:endParaRPr lang="zh-CN" altLang="en-US" sz="1000" dirty="0">
              <a:latin typeface="Arial" panose="020B0604020202020204" pitchFamily="34" charset="0"/>
              <a:ea typeface="微软雅黑" panose="020B0503020204020204" pitchFamily="3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1065530" y="961390"/>
            <a:ext cx="10105390" cy="445135"/>
          </a:xfrm>
          <a:prstGeom prst="rect">
            <a:avLst/>
          </a:prstGeom>
          <a:ln w="12700">
            <a:solidFill>
              <a:srgbClr val="1F6AEB"/>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extLst>
              <a:ext uri="{4A0BC546-FE56-4ADE-93B0-CB8AF2F6F144}">
                <wpsdc:textFrameExt xmlns:wpsdc="http://www.wps.cn/officeDocument/2022/drawingmlCustomData" xmlns="" type="text"/>
              </a:ext>
            </a:extLst>
          </a:bodyPr>
          <a:lstStyle/>
          <a:p>
            <a:pPr lvl="0" algn="ctr">
              <a:buClrTx/>
              <a:buSzTx/>
              <a:buFontTx/>
            </a:pPr>
            <a:r>
              <a:rPr lang="zh-CN" altLang="en-US" sz="1600" b="1" dirty="0">
                <a:solidFill>
                  <a:schemeClr val="bg1"/>
                </a:solidFill>
                <a:sym typeface="+mn-ea"/>
              </a:rPr>
              <a:t> 与依替巴肽相比，枸橼酸倍维巴肽</a:t>
            </a:r>
            <a:r>
              <a:rPr lang="en-US" altLang="zh-CN" sz="1600" b="1" dirty="0">
                <a:solidFill>
                  <a:schemeClr val="bg1"/>
                </a:solidFill>
                <a:sym typeface="+mn-ea"/>
              </a:rPr>
              <a:t>PCI</a:t>
            </a:r>
            <a:r>
              <a:rPr lang="zh-CN" altLang="en-US" sz="1600" b="1" dirty="0">
                <a:solidFill>
                  <a:schemeClr val="bg1"/>
                </a:solidFill>
                <a:sym typeface="+mn-ea"/>
              </a:rPr>
              <a:t>术后30天复合终点发生风险</a:t>
            </a:r>
            <a:r>
              <a:rPr lang="zh-CN" sz="2000" b="1" dirty="0">
                <a:solidFill>
                  <a:srgbClr val="FFFF00"/>
                </a:solidFill>
                <a:sym typeface="+mn-ea"/>
              </a:rPr>
              <a:t>更低，</a:t>
            </a:r>
            <a:r>
              <a:rPr lang="zh-CN" altLang="en-US" sz="1600" b="1" dirty="0">
                <a:solidFill>
                  <a:schemeClr val="bg1"/>
                </a:solidFill>
                <a:sym typeface="+mn-ea"/>
              </a:rPr>
              <a:t>严重出血发生风险</a:t>
            </a:r>
            <a:r>
              <a:rPr lang="zh-CN" sz="2000" b="1" dirty="0">
                <a:solidFill>
                  <a:srgbClr val="FFFF00"/>
                </a:solidFill>
                <a:sym typeface="+mn-ea"/>
              </a:rPr>
              <a:t>更低</a:t>
            </a:r>
            <a:endParaRPr lang="zh-CN" sz="1600" b="1" baseline="30000" dirty="0">
              <a:solidFill>
                <a:schemeClr val="bg1"/>
              </a:solidFill>
              <a:sym typeface="+mn-ea"/>
            </a:endParaRPr>
          </a:p>
        </p:txBody>
      </p:sp>
      <p:sp>
        <p:nvSpPr>
          <p:cNvPr id="5" name="文本框 4"/>
          <p:cNvSpPr txBox="1"/>
          <p:nvPr/>
        </p:nvSpPr>
        <p:spPr>
          <a:xfrm>
            <a:off x="0" y="366395"/>
            <a:ext cx="1586865" cy="368300"/>
          </a:xfrm>
          <a:prstGeom prst="rect">
            <a:avLst/>
          </a:prstGeom>
          <a:noFill/>
        </p:spPr>
        <p:txBody>
          <a:bodyPr wrap="square" rtlCol="0" anchor="t">
            <a:spAutoFit/>
          </a:bodyPr>
          <a:lstStyle/>
          <a:p>
            <a:pPr algn="ctr"/>
            <a:r>
              <a:rPr 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有效性优势</a:t>
            </a:r>
          </a:p>
        </p:txBody>
      </p:sp>
      <p:pic>
        <p:nvPicPr>
          <p:cNvPr id="28" name="图片 27"/>
          <p:cNvPicPr>
            <a:picLocks noChangeAspect="1"/>
          </p:cNvPicPr>
          <p:nvPr/>
        </p:nvPicPr>
        <p:blipFill>
          <a:blip r:embed="rId3"/>
          <a:stretch>
            <a:fillRect/>
          </a:stretch>
        </p:blipFill>
        <p:spPr>
          <a:xfrm>
            <a:off x="10294620" y="1270"/>
            <a:ext cx="1866900" cy="733425"/>
          </a:xfrm>
          <a:prstGeom prst="rect">
            <a:avLst/>
          </a:prstGeom>
        </p:spPr>
      </p:pic>
      <p:sp>
        <p:nvSpPr>
          <p:cNvPr id="29" name="文本框 28"/>
          <p:cNvSpPr txBox="1"/>
          <p:nvPr/>
        </p:nvSpPr>
        <p:spPr>
          <a:xfrm>
            <a:off x="182880" y="6620510"/>
            <a:ext cx="9242425" cy="238125"/>
          </a:xfrm>
          <a:prstGeom prst="rect">
            <a:avLst/>
          </a:prstGeom>
          <a:noFill/>
        </p:spPr>
        <p:txBody>
          <a:bodyPr wrap="square">
            <a:noAutofit/>
          </a:bodyPr>
          <a:lstStyle/>
          <a:p>
            <a:r>
              <a:rPr lang="en-US" altLang="zh-CN" sz="1000" dirty="0">
                <a:solidFill>
                  <a:schemeClr val="bg1"/>
                </a:solidFill>
                <a:latin typeface="Arial" panose="020B0604020202020204" pitchFamily="34" charset="0"/>
                <a:ea typeface="微软雅黑" panose="020B0503020204020204" pitchFamily="34" charset="-122"/>
                <a:sym typeface="+mn-ea"/>
              </a:rPr>
              <a:t>1. </a:t>
            </a:r>
            <a:r>
              <a:rPr lang="zh-CN" altLang="en-US" sz="1000" dirty="0">
                <a:solidFill>
                  <a:schemeClr val="bg1"/>
                </a:solidFill>
                <a:latin typeface="Arial" panose="020B0604020202020204" pitchFamily="34" charset="0"/>
                <a:ea typeface="微软雅黑" panose="020B0503020204020204" pitchFamily="34" charset="-122"/>
                <a:sym typeface="+mn-ea"/>
              </a:rPr>
              <a:t>中华心血管病杂志</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22</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221-230</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000" dirty="0">
                <a:solidFill>
                  <a:schemeClr val="bg1"/>
                </a:solidFill>
                <a:latin typeface="Arial" panose="020B0604020202020204" pitchFamily="34" charset="0"/>
                <a:ea typeface="微软雅黑" panose="020B0503020204020204" pitchFamily="34" charset="-122"/>
                <a:sym typeface="+mn-ea"/>
              </a:rPr>
              <a:t>            2. </a:t>
            </a:r>
            <a:r>
              <a:rPr lang="en-US" altLang="zh-CN" sz="1000" dirty="0">
                <a:solidFill>
                  <a:schemeClr val="bg1"/>
                </a:solidFill>
                <a:sym typeface="+mn-ea"/>
              </a:rPr>
              <a:t>Signal Transduct Target Ther . 2023 Jan 2;8(1):1.  </a:t>
            </a:r>
            <a:r>
              <a:rPr lang="en-US" altLang="zh-CN" sz="1000" dirty="0">
                <a:solidFill>
                  <a:schemeClr val="bg1"/>
                </a:solidFill>
                <a:latin typeface="微软雅黑" panose="020B0503020204020204" pitchFamily="34" charset="-122"/>
                <a:ea typeface="微软雅黑" panose="020B0503020204020204" pitchFamily="34" charset="-122"/>
                <a:cs typeface="微软雅黑 Light" panose="020B0502040204020203" pitchFamily="34" charset="-122"/>
                <a:sym typeface="+mn-lt"/>
              </a:rPr>
              <a:t> </a:t>
            </a:r>
            <a:r>
              <a:rPr lang="en-US" altLang="zh-CN" sz="1000" dirty="0">
                <a:solidFill>
                  <a:schemeClr val="bg1"/>
                </a:solidFill>
                <a:latin typeface="Arial" panose="020B0604020202020204" pitchFamily="34" charset="0"/>
                <a:ea typeface="微软雅黑" panose="020B0503020204020204" pitchFamily="34" charset="-122"/>
                <a:sym typeface="+mn-ea"/>
              </a:rPr>
              <a:t>      3. </a:t>
            </a:r>
            <a:r>
              <a:rPr lang="zh-CN" altLang="en-US" sz="1000" dirty="0">
                <a:solidFill>
                  <a:schemeClr val="bg1"/>
                </a:solidFill>
                <a:latin typeface="Arial" panose="020B0604020202020204" pitchFamily="34" charset="0"/>
                <a:ea typeface="微软雅黑" panose="020B0503020204020204" pitchFamily="34" charset="-122"/>
                <a:sym typeface="+mn-ea"/>
              </a:rPr>
              <a:t>枸橼酸倍维巴肽说明书（更新至</a:t>
            </a:r>
            <a:r>
              <a:rPr lang="en-US" altLang="zh-CN" sz="1000" dirty="0">
                <a:solidFill>
                  <a:schemeClr val="bg1"/>
                </a:solidFill>
                <a:latin typeface="Arial" panose="020B0604020202020204" pitchFamily="34" charset="0"/>
                <a:ea typeface="微软雅黑" panose="020B0503020204020204" pitchFamily="34" charset="-122"/>
                <a:sym typeface="+mn-ea"/>
              </a:rPr>
              <a:t>2024</a:t>
            </a:r>
            <a:r>
              <a:rPr lang="zh-CN" altLang="en-US" sz="1000" dirty="0">
                <a:solidFill>
                  <a:schemeClr val="bg1"/>
                </a:solidFill>
                <a:latin typeface="Arial" panose="020B0604020202020204" pitchFamily="34" charset="0"/>
                <a:ea typeface="微软雅黑" panose="020B0503020204020204" pitchFamily="34" charset="-122"/>
                <a:sym typeface="+mn-ea"/>
              </a:rPr>
              <a:t>年</a:t>
            </a:r>
            <a:r>
              <a:rPr lang="en-US" altLang="zh-CN" sz="1000" dirty="0">
                <a:solidFill>
                  <a:schemeClr val="bg1"/>
                </a:solidFill>
                <a:latin typeface="Arial" panose="020B0604020202020204" pitchFamily="34" charset="0"/>
                <a:ea typeface="微软雅黑" panose="020B0503020204020204" pitchFamily="34" charset="-122"/>
                <a:sym typeface="+mn-ea"/>
              </a:rPr>
              <a:t>8</a:t>
            </a:r>
            <a:r>
              <a:rPr lang="zh-CN" altLang="en-US" sz="1000" dirty="0">
                <a:solidFill>
                  <a:schemeClr val="bg1"/>
                </a:solidFill>
                <a:latin typeface="Arial" panose="020B0604020202020204" pitchFamily="34" charset="0"/>
                <a:ea typeface="微软雅黑" panose="020B0503020204020204" pitchFamily="34" charset="-122"/>
                <a:sym typeface="+mn-ea"/>
              </a:rPr>
              <a:t>月</a:t>
            </a:r>
            <a:r>
              <a:rPr lang="en-US" altLang="zh-CN" sz="1000" dirty="0">
                <a:solidFill>
                  <a:schemeClr val="bg1"/>
                </a:solidFill>
                <a:latin typeface="Arial" panose="020B0604020202020204" pitchFamily="34" charset="0"/>
                <a:ea typeface="微软雅黑" panose="020B0503020204020204" pitchFamily="34" charset="-122"/>
                <a:sym typeface="+mn-ea"/>
              </a:rPr>
              <a:t>21</a:t>
            </a:r>
            <a:r>
              <a:rPr lang="zh-CN" altLang="en-US" sz="1000" dirty="0">
                <a:solidFill>
                  <a:schemeClr val="bg1"/>
                </a:solidFill>
                <a:latin typeface="Arial" panose="020B0604020202020204" pitchFamily="34" charset="0"/>
                <a:ea typeface="微软雅黑" panose="020B0503020204020204" pitchFamily="34" charset="-122"/>
                <a:sym typeface="+mn-ea"/>
              </a:rPr>
              <a:t>日）</a:t>
            </a:r>
            <a:r>
              <a:rPr lang="en-US" altLang="zh-CN" sz="1000" dirty="0">
                <a:solidFill>
                  <a:schemeClr val="bg1"/>
                </a:solidFill>
                <a:latin typeface="Arial" panose="020B0604020202020204" pitchFamily="34" charset="0"/>
                <a:ea typeface="微软雅黑" panose="020B0503020204020204" pitchFamily="34" charset="-122"/>
                <a:sym typeface="+mn-ea"/>
              </a:rPr>
              <a:t> </a:t>
            </a:r>
          </a:p>
        </p:txBody>
      </p:sp>
      <p:sp>
        <p:nvSpPr>
          <p:cNvPr id="26" name="标题 1"/>
          <p:cNvSpPr>
            <a:spLocks noGrp="1"/>
          </p:cNvSpPr>
          <p:nvPr/>
        </p:nvSpPr>
        <p:spPr>
          <a:xfrm>
            <a:off x="1814255" y="150812"/>
            <a:ext cx="9173210" cy="708025"/>
          </a:xfrm>
          <a:prstGeom prst="rect">
            <a:avLst/>
          </a:prstGeom>
        </p:spPr>
        <p:txBody>
          <a:bodyPr vert="horz" lIns="91440" tIns="45720" rIns="91440" bIns="45720" rtlCol="0" anchor="ctr" anchorCtr="0"/>
          <a:lstStyle>
            <a:lvl1pPr algn="l" defTabSz="914400" rtl="0" eaLnBrk="1" latinLnBrk="0" hangingPunct="1">
              <a:lnSpc>
                <a:spcPct val="90000"/>
              </a:lnSpc>
              <a:spcBef>
                <a:spcPct val="0"/>
              </a:spcBef>
              <a:buNone/>
              <a:defRPr sz="3200" b="1" kern="1200">
                <a:solidFill>
                  <a:srgbClr val="186ACE"/>
                </a:solidFill>
                <a:latin typeface="微软雅黑" panose="020B0503020204020204" pitchFamily="34" charset="-122"/>
                <a:ea typeface="微软雅黑" panose="020B0503020204020204" pitchFamily="34" charset="-122"/>
                <a:cs typeface="+mj-cs"/>
              </a:defRPr>
            </a:lvl1pPr>
          </a:lstStyle>
          <a:p>
            <a:pPr algn="just">
              <a:lnSpc>
                <a:spcPct val="120000"/>
              </a:lnSpc>
              <a:spcBef>
                <a:spcPts val="0"/>
              </a:spcBef>
              <a:spcAft>
                <a:spcPts val="0"/>
              </a:spcAft>
            </a:pPr>
            <a:r>
              <a:rPr lang="zh-CN" altLang="en-US" b="1" dirty="0">
                <a:ln w="15875"/>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疗效优于依替巴肽，平衡缺血与严重出血风险</a:t>
            </a:r>
          </a:p>
        </p:txBody>
      </p:sp>
      <p:sp>
        <p:nvSpPr>
          <p:cNvPr id="2" name="文本框 1"/>
          <p:cNvSpPr txBox="1"/>
          <p:nvPr/>
        </p:nvSpPr>
        <p:spPr>
          <a:xfrm>
            <a:off x="5528310" y="2861310"/>
            <a:ext cx="2978785" cy="725170"/>
          </a:xfrm>
          <a:prstGeom prst="rect">
            <a:avLst/>
          </a:prstGeom>
          <a:solidFill>
            <a:srgbClr val="D5DEEE"/>
          </a:solidFill>
          <a:ln w="25400">
            <a:noFill/>
          </a:ln>
        </p:spPr>
        <p:txBody>
          <a:bodyPr wrap="square" rtlCol="0" anchor="t">
            <a:noAutofit/>
          </a:bodyPr>
          <a:lstStyle/>
          <a:p>
            <a:pPr indent="0" fontAlgn="auto">
              <a:lnSpc>
                <a:spcPct val="120000"/>
              </a:lnSpc>
              <a:spcAft>
                <a:spcPts val="600"/>
              </a:spcAft>
            </a:pPr>
            <a:r>
              <a:rPr lang="zh-CN" altLang="en-US" sz="1200" b="1" dirty="0">
                <a:solidFill>
                  <a:schemeClr val="accent1">
                    <a:lumMod val="7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复合终点</a:t>
            </a:r>
            <a:r>
              <a:rPr lang="zh-CN" altLang="en-US" sz="1200" dirty="0">
                <a:solidFill>
                  <a:schemeClr val="accent1">
                    <a:lumMod val="7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zh-CN" altLang="en-US" sz="1200" dirty="0">
                <a:solidFill>
                  <a:schemeClr val="tx1">
                    <a:lumMod val="50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PCI术后30天的</a:t>
            </a:r>
            <a:r>
              <a:rPr lang="en-US" altLang="zh-CN" sz="1200" dirty="0">
                <a:solidFill>
                  <a:schemeClr val="tx1">
                    <a:lumMod val="50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死亡</a:t>
            </a:r>
            <a:r>
              <a:rPr lang="zh-CN" altLang="en-US" sz="1200" dirty="0">
                <a:solidFill>
                  <a:schemeClr val="tx1">
                    <a:lumMod val="50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和再发</a:t>
            </a:r>
            <a:r>
              <a:rPr lang="en-US" altLang="zh-CN" sz="1200" dirty="0">
                <a:solidFill>
                  <a:schemeClr val="tx1">
                    <a:lumMod val="50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心肌梗死</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p:txBody>
      </p:sp>
      <p:sp>
        <p:nvSpPr>
          <p:cNvPr id="3" name="文本框 2"/>
          <p:cNvSpPr txBox="1"/>
          <p:nvPr/>
        </p:nvSpPr>
        <p:spPr>
          <a:xfrm>
            <a:off x="5587365" y="2240280"/>
            <a:ext cx="1341755" cy="495935"/>
          </a:xfrm>
          <a:prstGeom prst="rect">
            <a:avLst/>
          </a:prstGeom>
          <a:noFill/>
          <a:ln w="25400">
            <a:noFill/>
          </a:ln>
          <a:extLst>
            <a:ext uri="{909E8E84-426E-40DD-AFC4-6F175D3DCCD1}">
              <a14:hiddenFill xmlns:a14="http://schemas.microsoft.com/office/drawing/2010/main">
                <a:solidFill>
                  <a:schemeClr val="accent1"/>
                </a:solidFill>
              </a14:hiddenFill>
            </a:ext>
          </a:extLst>
        </p:spPr>
        <p:txBody>
          <a:bodyPr wrap="square" rtlCol="0" anchor="t">
            <a:noAutofit/>
          </a:bodyPr>
          <a:lstStyle/>
          <a:p>
            <a:pPr indent="0" algn="ctr" fontAlgn="auto">
              <a:lnSpc>
                <a:spcPct val="100000"/>
              </a:lnSpc>
              <a:spcAft>
                <a:spcPts val="0"/>
              </a:spcAft>
            </a:pPr>
            <a:r>
              <a:rPr lang="zh-CN" altLang="en-US" sz="1400" b="1">
                <a:solidFill>
                  <a:schemeClr val="tx1"/>
                </a:solidFill>
              </a:rPr>
              <a:t>依替巴肽组</a:t>
            </a:r>
          </a:p>
          <a:p>
            <a:pPr indent="0" algn="ctr" fontAlgn="auto">
              <a:lnSpc>
                <a:spcPct val="100000"/>
              </a:lnSpc>
              <a:spcAft>
                <a:spcPts val="0"/>
              </a:spcAft>
            </a:pPr>
            <a:r>
              <a:rPr lang="zh-CN" altLang="en-US" sz="1400" b="1">
                <a:solidFill>
                  <a:schemeClr val="tx1"/>
                </a:solidFill>
              </a:rPr>
              <a:t>复合终点风险</a:t>
            </a:r>
          </a:p>
        </p:txBody>
      </p:sp>
      <p:sp>
        <p:nvSpPr>
          <p:cNvPr id="10" name="下箭头 9"/>
          <p:cNvSpPr/>
          <p:nvPr/>
        </p:nvSpPr>
        <p:spPr>
          <a:xfrm>
            <a:off x="6912610" y="2288540"/>
            <a:ext cx="262255" cy="539750"/>
          </a:xfrm>
          <a:prstGeom prst="down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7180580" y="2166620"/>
            <a:ext cx="1007745" cy="414655"/>
          </a:xfrm>
          <a:prstGeom prst="rect">
            <a:avLst/>
          </a:prstGeom>
          <a:noFill/>
          <a:ln w="25400">
            <a:noFill/>
          </a:ln>
          <a:extLst>
            <a:ext uri="{909E8E84-426E-40DD-AFC4-6F175D3DCCD1}">
              <a14:hiddenFill xmlns:a14="http://schemas.microsoft.com/office/drawing/2010/main">
                <a:solidFill>
                  <a:schemeClr val="accent1"/>
                </a:solidFill>
              </a14:hiddenFill>
            </a:ext>
          </a:extLst>
        </p:spPr>
        <p:txBody>
          <a:bodyPr wrap="square" rtlCol="0" anchor="t">
            <a:noAutofit/>
          </a:bodyPr>
          <a:lstStyle/>
          <a:p>
            <a:pPr indent="0" fontAlgn="auto">
              <a:lnSpc>
                <a:spcPct val="100000"/>
              </a:lnSpc>
              <a:spcAft>
                <a:spcPts val="0"/>
              </a:spcAft>
            </a:pPr>
            <a:r>
              <a:rPr lang="en-US" altLang="zh-CN" sz="2800" b="1">
                <a:solidFill>
                  <a:srgbClr val="FF0000"/>
                </a:solidFill>
                <a:latin typeface="微软雅黑" panose="020B0503020204020204" pitchFamily="34" charset="-122"/>
                <a:ea typeface="微软雅黑" panose="020B0503020204020204" pitchFamily="34" charset="-122"/>
              </a:rPr>
              <a:t>23%</a:t>
            </a:r>
          </a:p>
        </p:txBody>
      </p:sp>
      <p:sp>
        <p:nvSpPr>
          <p:cNvPr id="7" name="同侧圆角矩形 6"/>
          <p:cNvSpPr/>
          <p:nvPr/>
        </p:nvSpPr>
        <p:spPr>
          <a:xfrm>
            <a:off x="5522595" y="1875790"/>
            <a:ext cx="2984500" cy="1710690"/>
          </a:xfrm>
          <a:prstGeom prst="round2SameRect">
            <a:avLst/>
          </a:prstGeom>
          <a:noFill/>
          <a:ln>
            <a:solidFill>
              <a:schemeClr val="accent1">
                <a:lumMod val="40000"/>
                <a:lumOff val="60000"/>
              </a:schemeClr>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文本框 17"/>
          <p:cNvSpPr txBox="1"/>
          <p:nvPr/>
        </p:nvSpPr>
        <p:spPr>
          <a:xfrm>
            <a:off x="8748395" y="2853055"/>
            <a:ext cx="2917825" cy="733425"/>
          </a:xfrm>
          <a:prstGeom prst="rect">
            <a:avLst/>
          </a:prstGeom>
          <a:solidFill>
            <a:srgbClr val="D5DEEE"/>
          </a:solidFill>
          <a:ln w="25400">
            <a:noFill/>
          </a:ln>
        </p:spPr>
        <p:txBody>
          <a:bodyPr wrap="square" rtlCol="0" anchor="t">
            <a:noAutofit/>
          </a:bodyPr>
          <a:lstStyle/>
          <a:p>
            <a:pPr indent="0" fontAlgn="auto">
              <a:lnSpc>
                <a:spcPct val="120000"/>
              </a:lnSpc>
              <a:spcAft>
                <a:spcPts val="600"/>
              </a:spcAft>
            </a:pPr>
            <a:r>
              <a:rPr lang="zh-CN" altLang="en-US" sz="1200" b="1" dirty="0">
                <a:solidFill>
                  <a:schemeClr val="accent1">
                    <a:lumMod val="7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严重出血</a:t>
            </a:r>
            <a:r>
              <a:rPr lang="zh-CN" altLang="en-US" sz="1200" b="1"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en-US" altLang="zh-CN" sz="1200" b="1"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rPr>
              <a:t>GUSTO</a:t>
            </a:r>
            <a:r>
              <a:rPr lang="zh-CN" altLang="en-US" sz="1200" b="1"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rPr>
              <a:t>定义，</a:t>
            </a:r>
            <a:r>
              <a:rPr lang="zh-CN" altLang="en-US" sz="1200">
                <a:sym typeface="+mn-ea"/>
              </a:rPr>
              <a:t>严重或危及生命的出血：颅内出血或引起需要治疗的明显血流动力学损害的出血</a:t>
            </a:r>
            <a:endParaRPr lang="zh-CN" altLang="en-US" sz="1200" b="1"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ea"/>
            </a:endParaRPr>
          </a:p>
        </p:txBody>
      </p:sp>
      <p:sp>
        <p:nvSpPr>
          <p:cNvPr id="21" name="文本框 20"/>
          <p:cNvSpPr txBox="1"/>
          <p:nvPr/>
        </p:nvSpPr>
        <p:spPr>
          <a:xfrm>
            <a:off x="8846185" y="2239010"/>
            <a:ext cx="1281430" cy="495935"/>
          </a:xfrm>
          <a:prstGeom prst="rect">
            <a:avLst/>
          </a:prstGeom>
          <a:noFill/>
          <a:ln w="25400">
            <a:noFill/>
          </a:ln>
          <a:extLst>
            <a:ext uri="{909E8E84-426E-40DD-AFC4-6F175D3DCCD1}">
              <a14:hiddenFill xmlns:a14="http://schemas.microsoft.com/office/drawing/2010/main">
                <a:solidFill>
                  <a:schemeClr val="accent1"/>
                </a:solidFill>
              </a14:hiddenFill>
            </a:ext>
          </a:extLst>
        </p:spPr>
        <p:txBody>
          <a:bodyPr wrap="square" rtlCol="0" anchor="t">
            <a:noAutofit/>
          </a:bodyPr>
          <a:lstStyle/>
          <a:p>
            <a:pPr indent="0" algn="ctr" fontAlgn="auto">
              <a:lnSpc>
                <a:spcPct val="100000"/>
              </a:lnSpc>
              <a:spcAft>
                <a:spcPts val="0"/>
              </a:spcAft>
            </a:pPr>
            <a:r>
              <a:rPr lang="zh-CN" altLang="en-US" sz="1400" b="1">
                <a:solidFill>
                  <a:schemeClr val="tx1"/>
                </a:solidFill>
              </a:rPr>
              <a:t>依替巴肽组</a:t>
            </a:r>
          </a:p>
          <a:p>
            <a:pPr indent="0" algn="ctr" fontAlgn="auto">
              <a:lnSpc>
                <a:spcPct val="100000"/>
              </a:lnSpc>
              <a:spcAft>
                <a:spcPts val="0"/>
              </a:spcAft>
            </a:pPr>
            <a:r>
              <a:rPr lang="zh-CN" altLang="en-US" sz="1400" b="1">
                <a:solidFill>
                  <a:schemeClr val="tx1"/>
                </a:solidFill>
              </a:rPr>
              <a:t>严重出血风险</a:t>
            </a:r>
          </a:p>
        </p:txBody>
      </p:sp>
      <p:sp>
        <p:nvSpPr>
          <p:cNvPr id="25" name="文本框 24"/>
          <p:cNvSpPr txBox="1"/>
          <p:nvPr/>
        </p:nvSpPr>
        <p:spPr>
          <a:xfrm>
            <a:off x="10412730" y="2162175"/>
            <a:ext cx="1365250" cy="421640"/>
          </a:xfrm>
          <a:prstGeom prst="rect">
            <a:avLst/>
          </a:prstGeom>
          <a:noFill/>
          <a:ln w="25400">
            <a:noFill/>
          </a:ln>
          <a:extLst>
            <a:ext uri="{909E8E84-426E-40DD-AFC4-6F175D3DCCD1}">
              <a14:hiddenFill xmlns:a14="http://schemas.microsoft.com/office/drawing/2010/main">
                <a:solidFill>
                  <a:schemeClr val="accent1"/>
                </a:solidFill>
              </a14:hiddenFill>
            </a:ext>
          </a:extLst>
        </p:spPr>
        <p:txBody>
          <a:bodyPr wrap="square" rtlCol="0" anchor="t">
            <a:noAutofit/>
          </a:bodyPr>
          <a:lstStyle/>
          <a:p>
            <a:pPr indent="0" fontAlgn="auto">
              <a:lnSpc>
                <a:spcPct val="100000"/>
              </a:lnSpc>
              <a:spcAft>
                <a:spcPts val="0"/>
              </a:spcAft>
            </a:pPr>
            <a:r>
              <a:rPr lang="en-US" altLang="zh-CN" sz="2800" b="1">
                <a:solidFill>
                  <a:srgbClr val="FF0000"/>
                </a:solidFill>
                <a:latin typeface="微软雅黑" panose="020B0503020204020204" pitchFamily="34" charset="-122"/>
                <a:ea typeface="微软雅黑" panose="020B0503020204020204" pitchFamily="34" charset="-122"/>
              </a:rPr>
              <a:t>75%</a:t>
            </a:r>
          </a:p>
        </p:txBody>
      </p:sp>
      <p:sp>
        <p:nvSpPr>
          <p:cNvPr id="36" name="同侧圆角矩形 35"/>
          <p:cNvSpPr/>
          <p:nvPr/>
        </p:nvSpPr>
        <p:spPr>
          <a:xfrm>
            <a:off x="8758555" y="1884045"/>
            <a:ext cx="2913380" cy="1702435"/>
          </a:xfrm>
          <a:prstGeom prst="round2SameRect">
            <a:avLst/>
          </a:prstGeom>
          <a:noFill/>
          <a:ln>
            <a:solidFill>
              <a:schemeClr val="accent1">
                <a:lumMod val="40000"/>
                <a:lumOff val="60000"/>
              </a:schemeClr>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1" name="上箭头 40"/>
          <p:cNvSpPr/>
          <p:nvPr/>
        </p:nvSpPr>
        <p:spPr>
          <a:xfrm>
            <a:off x="10130155" y="2239010"/>
            <a:ext cx="258445" cy="497205"/>
          </a:xfrm>
          <a:prstGeom prst="up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3" name="文本框 42"/>
          <p:cNvSpPr txBox="1"/>
          <p:nvPr/>
        </p:nvSpPr>
        <p:spPr>
          <a:xfrm>
            <a:off x="7156450" y="2583180"/>
            <a:ext cx="1163320" cy="275590"/>
          </a:xfrm>
          <a:prstGeom prst="rect">
            <a:avLst/>
          </a:prstGeom>
          <a:noFill/>
          <a:ln w="25400">
            <a:noFill/>
          </a:ln>
          <a:extLst>
            <a:ext uri="{909E8E84-426E-40DD-AFC4-6F175D3DCCD1}">
              <a14:hiddenFill xmlns:a14="http://schemas.microsoft.com/office/drawing/2010/main">
                <a:solidFill>
                  <a:schemeClr val="accent1"/>
                </a:solidFill>
              </a14:hiddenFill>
            </a:ext>
          </a:extLst>
        </p:spPr>
        <p:txBody>
          <a:bodyPr wrap="square" rtlCol="0" anchor="t">
            <a:spAutoFit/>
          </a:bodyPr>
          <a:lstStyle/>
          <a:p>
            <a:pPr indent="0" algn="l" fontAlgn="auto">
              <a:lnSpc>
                <a:spcPct val="100000"/>
              </a:lnSpc>
              <a:spcAft>
                <a:spcPts val="0"/>
              </a:spcAft>
            </a:pPr>
            <a:r>
              <a:rPr lang="en-US" altLang="zh-CN" sz="1200" b="1">
                <a:solidFill>
                  <a:srgbClr val="FF0000"/>
                </a:solidFill>
                <a:latin typeface="微软雅黑" panose="020B0503020204020204" pitchFamily="34" charset="-122"/>
                <a:ea typeface="微软雅黑" panose="020B0503020204020204" pitchFamily="34" charset="-122"/>
                <a:sym typeface="+mn-ea"/>
              </a:rPr>
              <a:t>P=0.0025</a:t>
            </a:r>
          </a:p>
        </p:txBody>
      </p:sp>
      <p:sp>
        <p:nvSpPr>
          <p:cNvPr id="44" name="文本框 43"/>
          <p:cNvSpPr txBox="1"/>
          <p:nvPr/>
        </p:nvSpPr>
        <p:spPr>
          <a:xfrm>
            <a:off x="10412095" y="2539365"/>
            <a:ext cx="1083945" cy="275590"/>
          </a:xfrm>
          <a:prstGeom prst="rect">
            <a:avLst/>
          </a:prstGeom>
          <a:noFill/>
          <a:ln w="25400">
            <a:noFill/>
          </a:ln>
          <a:extLst>
            <a:ext uri="{909E8E84-426E-40DD-AFC4-6F175D3DCCD1}">
              <a14:hiddenFill xmlns:a14="http://schemas.microsoft.com/office/drawing/2010/main">
                <a:solidFill>
                  <a:schemeClr val="accent1"/>
                </a:solidFill>
              </a14:hiddenFill>
            </a:ext>
          </a:extLst>
        </p:spPr>
        <p:txBody>
          <a:bodyPr wrap="square" rtlCol="0" anchor="t">
            <a:spAutoFit/>
          </a:bodyPr>
          <a:lstStyle/>
          <a:p>
            <a:pPr indent="0" algn="l" fontAlgn="auto">
              <a:lnSpc>
                <a:spcPct val="100000"/>
              </a:lnSpc>
              <a:spcAft>
                <a:spcPts val="0"/>
              </a:spcAft>
            </a:pPr>
            <a:r>
              <a:rPr lang="en-US" altLang="zh-CN" sz="1200" b="1">
                <a:solidFill>
                  <a:srgbClr val="FF0000"/>
                </a:solidFill>
                <a:latin typeface="微软雅黑" panose="020B0503020204020204" pitchFamily="34" charset="-122"/>
                <a:ea typeface="微软雅黑" panose="020B0503020204020204" pitchFamily="34" charset="-122"/>
                <a:sym typeface="+mn-ea"/>
              </a:rPr>
              <a:t>P=0.0001</a:t>
            </a:r>
          </a:p>
        </p:txBody>
      </p:sp>
      <p:pic>
        <p:nvPicPr>
          <p:cNvPr id="45" name="图片 44"/>
          <p:cNvPicPr>
            <a:picLocks noChangeAspect="1"/>
          </p:cNvPicPr>
          <p:nvPr/>
        </p:nvPicPr>
        <p:blipFill>
          <a:blip r:embed="rId4"/>
          <a:stretch>
            <a:fillRect/>
          </a:stretch>
        </p:blipFill>
        <p:spPr>
          <a:xfrm>
            <a:off x="4649470" y="2316480"/>
            <a:ext cx="769620" cy="994410"/>
          </a:xfrm>
          <a:prstGeom prst="rect">
            <a:avLst/>
          </a:prstGeom>
        </p:spPr>
      </p:pic>
      <p:graphicFrame>
        <p:nvGraphicFramePr>
          <p:cNvPr id="46" name="图表 45"/>
          <p:cNvGraphicFramePr/>
          <p:nvPr/>
        </p:nvGraphicFramePr>
        <p:xfrm>
          <a:off x="240030" y="1918335"/>
          <a:ext cx="4088130" cy="1668780"/>
        </p:xfrm>
        <a:graphic>
          <a:graphicData uri="http://schemas.openxmlformats.org/drawingml/2006/chart">
            <c:chart xmlns:c="http://schemas.openxmlformats.org/drawingml/2006/chart" xmlns:r="http://schemas.openxmlformats.org/officeDocument/2006/relationships" r:id="rId5"/>
          </a:graphicData>
        </a:graphic>
      </p:graphicFrame>
      <p:sp>
        <p:nvSpPr>
          <p:cNvPr id="47" name="文本框 46"/>
          <p:cNvSpPr txBox="1"/>
          <p:nvPr/>
        </p:nvSpPr>
        <p:spPr>
          <a:xfrm>
            <a:off x="728345" y="1501140"/>
            <a:ext cx="3000375" cy="337185"/>
          </a:xfrm>
          <a:prstGeom prst="rect">
            <a:avLst/>
          </a:prstGeom>
          <a:noFill/>
        </p:spPr>
        <p:txBody>
          <a:bodyPr wrap="square" rtlCol="0" anchor="t">
            <a:spAutoFit/>
          </a:bodyPr>
          <a:lstStyle/>
          <a:p>
            <a:r>
              <a:rPr lang="zh-CN" altLang="en-US" sz="1600" b="1">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依替巴肽</a:t>
            </a:r>
            <a:r>
              <a:rPr lang="en-US" altLang="zh-CN" sz="1600" b="1">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 PURSUIT</a:t>
            </a:r>
            <a:r>
              <a:rPr lang="zh-CN" altLang="en-US" sz="1600" b="1">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临床试验</a:t>
            </a:r>
          </a:p>
        </p:txBody>
      </p:sp>
      <p:graphicFrame>
        <p:nvGraphicFramePr>
          <p:cNvPr id="6" name="图表 5"/>
          <p:cNvGraphicFramePr/>
          <p:nvPr/>
        </p:nvGraphicFramePr>
        <p:xfrm>
          <a:off x="240030" y="4358640"/>
          <a:ext cx="4089400" cy="1946910"/>
        </p:xfrm>
        <a:graphic>
          <a:graphicData uri="http://schemas.openxmlformats.org/drawingml/2006/chart">
            <c:chart xmlns:c="http://schemas.openxmlformats.org/drawingml/2006/chart" xmlns:r="http://schemas.openxmlformats.org/officeDocument/2006/relationships" r:id="rId6"/>
          </a:graphicData>
        </a:graphic>
      </p:graphicFrame>
      <p:sp>
        <p:nvSpPr>
          <p:cNvPr id="8" name="文本框 7"/>
          <p:cNvSpPr txBox="1"/>
          <p:nvPr/>
        </p:nvSpPr>
        <p:spPr>
          <a:xfrm>
            <a:off x="5528310" y="5200015"/>
            <a:ext cx="2978785" cy="965200"/>
          </a:xfrm>
          <a:prstGeom prst="rect">
            <a:avLst/>
          </a:prstGeom>
          <a:solidFill>
            <a:srgbClr val="D5DEEE"/>
          </a:solidFill>
          <a:ln w="25400">
            <a:noFill/>
          </a:ln>
        </p:spPr>
        <p:txBody>
          <a:bodyPr wrap="square" rtlCol="0" anchor="t">
            <a:noAutofit/>
          </a:bodyPr>
          <a:lstStyle/>
          <a:p>
            <a:pPr indent="0" fontAlgn="auto">
              <a:lnSpc>
                <a:spcPct val="120000"/>
              </a:lnSpc>
              <a:spcAft>
                <a:spcPts val="600"/>
              </a:spcAft>
            </a:pPr>
            <a:r>
              <a:rPr lang="zh-CN" altLang="en-US" sz="1200" b="1" dirty="0">
                <a:solidFill>
                  <a:schemeClr val="accent1">
                    <a:lumMod val="7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复合终点</a:t>
            </a:r>
            <a:r>
              <a:rPr lang="zh-CN" altLang="en-US" sz="1200" dirty="0">
                <a:solidFill>
                  <a:schemeClr val="accent1">
                    <a:lumMod val="7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zh-CN" altLang="en-US" sz="1200" dirty="0">
                <a:solidFill>
                  <a:schemeClr val="tx1">
                    <a:lumMod val="50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PCI术后30天的死亡、心肌梗死、急性靶血管血运重建、抗血栓治疗的需求以及无复流和严重的慢血流</a:t>
            </a:r>
          </a:p>
        </p:txBody>
      </p:sp>
      <p:sp>
        <p:nvSpPr>
          <p:cNvPr id="9" name="文本框 8"/>
          <p:cNvSpPr txBox="1"/>
          <p:nvPr/>
        </p:nvSpPr>
        <p:spPr>
          <a:xfrm>
            <a:off x="5587365" y="4539615"/>
            <a:ext cx="1341755" cy="495935"/>
          </a:xfrm>
          <a:prstGeom prst="rect">
            <a:avLst/>
          </a:prstGeom>
          <a:noFill/>
          <a:ln w="25400">
            <a:noFill/>
          </a:ln>
          <a:extLst>
            <a:ext uri="{909E8E84-426E-40DD-AFC4-6F175D3DCCD1}">
              <a14:hiddenFill xmlns:a14="http://schemas.microsoft.com/office/drawing/2010/main">
                <a:solidFill>
                  <a:schemeClr val="accent1"/>
                </a:solidFill>
              </a14:hiddenFill>
            </a:ext>
          </a:extLst>
        </p:spPr>
        <p:txBody>
          <a:bodyPr wrap="square" rtlCol="0" anchor="t">
            <a:noAutofit/>
          </a:bodyPr>
          <a:lstStyle/>
          <a:p>
            <a:pPr indent="0" algn="ctr" fontAlgn="auto">
              <a:lnSpc>
                <a:spcPct val="100000"/>
              </a:lnSpc>
              <a:spcAft>
                <a:spcPts val="0"/>
              </a:spcAft>
            </a:pPr>
            <a:r>
              <a:rPr lang="zh-CN" altLang="en-US" sz="1400" b="1">
                <a:solidFill>
                  <a:schemeClr val="tx1"/>
                </a:solidFill>
              </a:rPr>
              <a:t>倍维巴肽组</a:t>
            </a:r>
          </a:p>
          <a:p>
            <a:pPr indent="0" algn="ctr" fontAlgn="auto">
              <a:lnSpc>
                <a:spcPct val="100000"/>
              </a:lnSpc>
              <a:spcAft>
                <a:spcPts val="0"/>
              </a:spcAft>
            </a:pPr>
            <a:r>
              <a:rPr lang="zh-CN" altLang="en-US" sz="1400" b="1">
                <a:solidFill>
                  <a:schemeClr val="tx1"/>
                </a:solidFill>
              </a:rPr>
              <a:t>复合终点风险</a:t>
            </a:r>
          </a:p>
        </p:txBody>
      </p:sp>
      <p:sp>
        <p:nvSpPr>
          <p:cNvPr id="11" name="下箭头 10"/>
          <p:cNvSpPr/>
          <p:nvPr/>
        </p:nvSpPr>
        <p:spPr>
          <a:xfrm>
            <a:off x="6912610" y="4587875"/>
            <a:ext cx="262255" cy="539750"/>
          </a:xfrm>
          <a:prstGeom prst="down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文本框 11"/>
          <p:cNvSpPr txBox="1"/>
          <p:nvPr/>
        </p:nvSpPr>
        <p:spPr>
          <a:xfrm>
            <a:off x="7180580" y="4465955"/>
            <a:ext cx="1007745" cy="414655"/>
          </a:xfrm>
          <a:prstGeom prst="rect">
            <a:avLst/>
          </a:prstGeom>
          <a:noFill/>
          <a:ln w="25400">
            <a:noFill/>
          </a:ln>
          <a:extLst>
            <a:ext uri="{909E8E84-426E-40DD-AFC4-6F175D3DCCD1}">
              <a14:hiddenFill xmlns:a14="http://schemas.microsoft.com/office/drawing/2010/main">
                <a:solidFill>
                  <a:schemeClr val="accent1"/>
                </a:solidFill>
              </a14:hiddenFill>
            </a:ext>
          </a:extLst>
        </p:spPr>
        <p:txBody>
          <a:bodyPr wrap="square" rtlCol="0" anchor="t">
            <a:noAutofit/>
          </a:bodyPr>
          <a:lstStyle/>
          <a:p>
            <a:pPr indent="0" fontAlgn="auto">
              <a:lnSpc>
                <a:spcPct val="100000"/>
              </a:lnSpc>
              <a:spcAft>
                <a:spcPts val="0"/>
              </a:spcAft>
            </a:pPr>
            <a:r>
              <a:rPr lang="en-US" altLang="zh-CN" sz="2800" b="1">
                <a:solidFill>
                  <a:srgbClr val="FF0000"/>
                </a:solidFill>
                <a:latin typeface="微软雅黑" panose="020B0503020204020204" pitchFamily="34" charset="-122"/>
                <a:ea typeface="微软雅黑" panose="020B0503020204020204" pitchFamily="34" charset="-122"/>
              </a:rPr>
              <a:t>43%</a:t>
            </a:r>
          </a:p>
        </p:txBody>
      </p:sp>
      <p:sp>
        <p:nvSpPr>
          <p:cNvPr id="13" name="同侧圆角矩形 12"/>
          <p:cNvSpPr/>
          <p:nvPr/>
        </p:nvSpPr>
        <p:spPr>
          <a:xfrm>
            <a:off x="5522595" y="4359275"/>
            <a:ext cx="2984500" cy="1805940"/>
          </a:xfrm>
          <a:prstGeom prst="round2SameRect">
            <a:avLst/>
          </a:prstGeom>
          <a:noFill/>
          <a:ln>
            <a:solidFill>
              <a:schemeClr val="accent1">
                <a:lumMod val="40000"/>
                <a:lumOff val="60000"/>
              </a:schemeClr>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13"/>
          <p:cNvSpPr txBox="1"/>
          <p:nvPr/>
        </p:nvSpPr>
        <p:spPr>
          <a:xfrm>
            <a:off x="8748395" y="5200650"/>
            <a:ext cx="2917825" cy="964565"/>
          </a:xfrm>
          <a:prstGeom prst="rect">
            <a:avLst/>
          </a:prstGeom>
          <a:solidFill>
            <a:srgbClr val="D5DEEE"/>
          </a:solidFill>
          <a:ln w="25400">
            <a:noFill/>
          </a:ln>
        </p:spPr>
        <p:txBody>
          <a:bodyPr wrap="square" rtlCol="0" anchor="t">
            <a:noAutofit/>
          </a:bodyPr>
          <a:lstStyle/>
          <a:p>
            <a:pPr indent="0" fontAlgn="auto">
              <a:lnSpc>
                <a:spcPct val="120000"/>
              </a:lnSpc>
              <a:spcAft>
                <a:spcPts val="600"/>
              </a:spcAft>
            </a:pPr>
            <a:r>
              <a:rPr lang="zh-CN" altLang="en-US" sz="1200" b="1" dirty="0">
                <a:solidFill>
                  <a:schemeClr val="accent1">
                    <a:lumMod val="7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严重出血</a:t>
            </a:r>
            <a:r>
              <a:rPr lang="zh-CN" altLang="en-US" sz="1200" b="1"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en-US" altLang="zh-CN" sz="1200" b="1"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rPr>
              <a:t>TIMI</a:t>
            </a:r>
            <a:r>
              <a:rPr lang="zh-CN" altLang="en-US" sz="1200" b="1"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lt"/>
              </a:rPr>
              <a:t>定义，</a:t>
            </a:r>
            <a:r>
              <a:rPr lang="zh-CN" altLang="en-US" sz="1200"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ea"/>
              </a:rPr>
              <a:t>任何颅内出血、出血的临床显著症状伴随着血红蛋白减少</a:t>
            </a:r>
            <a:r>
              <a:rPr lang="en-US" altLang="zh-CN" sz="1200"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ea"/>
              </a:rPr>
              <a:t>&gt;5 g/dL</a:t>
            </a:r>
            <a:r>
              <a:rPr lang="zh-CN" altLang="en-US" sz="1200"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ea"/>
              </a:rPr>
              <a:t>，或红细胞压积绝对值减少</a:t>
            </a:r>
            <a:r>
              <a:rPr lang="en-US" altLang="zh-CN" sz="1200"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ea"/>
              </a:rPr>
              <a:t>&gt;15%</a:t>
            </a:r>
            <a:r>
              <a:rPr lang="zh-CN" altLang="en-US" sz="1200" dirty="0">
                <a:solidFill>
                  <a:schemeClr val="tx1"/>
                </a:solidFill>
                <a:latin typeface="微软雅黑" panose="020B0503020204020204" pitchFamily="34" charset="-122"/>
                <a:ea typeface="微软雅黑" panose="020B0503020204020204" pitchFamily="34" charset="-122"/>
                <a:cs typeface="微软雅黑 Light" panose="020B0502040204020203" pitchFamily="34" charset="-122"/>
                <a:sym typeface="+mn-ea"/>
              </a:rPr>
              <a:t>，有致死性出血。</a:t>
            </a:r>
          </a:p>
        </p:txBody>
      </p:sp>
      <p:sp>
        <p:nvSpPr>
          <p:cNvPr id="15" name="文本框 14"/>
          <p:cNvSpPr txBox="1"/>
          <p:nvPr/>
        </p:nvSpPr>
        <p:spPr>
          <a:xfrm>
            <a:off x="8846185" y="4576445"/>
            <a:ext cx="1281430" cy="495935"/>
          </a:xfrm>
          <a:prstGeom prst="rect">
            <a:avLst/>
          </a:prstGeom>
          <a:noFill/>
          <a:ln w="25400">
            <a:noFill/>
          </a:ln>
          <a:extLst>
            <a:ext uri="{909E8E84-426E-40DD-AFC4-6F175D3DCCD1}">
              <a14:hiddenFill xmlns:a14="http://schemas.microsoft.com/office/drawing/2010/main">
                <a:solidFill>
                  <a:schemeClr val="accent1"/>
                </a:solidFill>
              </a14:hiddenFill>
            </a:ext>
          </a:extLst>
        </p:spPr>
        <p:txBody>
          <a:bodyPr wrap="square" rtlCol="0" anchor="t">
            <a:noAutofit/>
          </a:bodyPr>
          <a:lstStyle/>
          <a:p>
            <a:pPr indent="0" algn="ctr" fontAlgn="auto">
              <a:lnSpc>
                <a:spcPct val="100000"/>
              </a:lnSpc>
              <a:spcAft>
                <a:spcPts val="0"/>
              </a:spcAft>
            </a:pPr>
            <a:r>
              <a:rPr lang="zh-CN" altLang="en-US" sz="1400" b="1">
                <a:solidFill>
                  <a:schemeClr val="tx1"/>
                </a:solidFill>
              </a:rPr>
              <a:t>倍维巴肽组</a:t>
            </a:r>
          </a:p>
          <a:p>
            <a:pPr indent="0" algn="ctr" fontAlgn="auto">
              <a:lnSpc>
                <a:spcPct val="100000"/>
              </a:lnSpc>
              <a:spcAft>
                <a:spcPts val="0"/>
              </a:spcAft>
            </a:pPr>
            <a:r>
              <a:rPr lang="zh-CN" altLang="en-US" sz="1400" b="1">
                <a:solidFill>
                  <a:schemeClr val="tx1"/>
                </a:solidFill>
              </a:rPr>
              <a:t>严重出血风险</a:t>
            </a:r>
          </a:p>
        </p:txBody>
      </p:sp>
      <p:sp>
        <p:nvSpPr>
          <p:cNvPr id="16" name="文本框 15"/>
          <p:cNvSpPr txBox="1"/>
          <p:nvPr/>
        </p:nvSpPr>
        <p:spPr>
          <a:xfrm>
            <a:off x="10352405" y="4419600"/>
            <a:ext cx="1281430" cy="725170"/>
          </a:xfrm>
          <a:prstGeom prst="rect">
            <a:avLst/>
          </a:prstGeom>
          <a:noFill/>
          <a:ln w="25400">
            <a:noFill/>
          </a:ln>
          <a:extLst>
            <a:ext uri="{909E8E84-426E-40DD-AFC4-6F175D3DCCD1}">
              <a14:hiddenFill xmlns:a14="http://schemas.microsoft.com/office/drawing/2010/main">
                <a:solidFill>
                  <a:schemeClr val="accent1"/>
                </a:solidFill>
              </a14:hiddenFill>
            </a:ext>
          </a:extLst>
        </p:spPr>
        <p:txBody>
          <a:bodyPr wrap="square" rtlCol="0" anchor="t">
            <a:noAutofit/>
          </a:bodyPr>
          <a:lstStyle/>
          <a:p>
            <a:pPr indent="0" algn="ctr" fontAlgn="auto">
              <a:lnSpc>
                <a:spcPct val="100000"/>
              </a:lnSpc>
              <a:spcAft>
                <a:spcPts val="0"/>
              </a:spcAft>
            </a:pPr>
            <a:r>
              <a:rPr lang="en-US" altLang="zh-CN" sz="2800" b="1" dirty="0">
                <a:solidFill>
                  <a:srgbClr val="FF0000"/>
                </a:solidFill>
                <a:latin typeface="微软雅黑" panose="020B0503020204020204" pitchFamily="34" charset="-122"/>
                <a:ea typeface="微软雅黑" panose="020B0503020204020204" pitchFamily="34" charset="-122"/>
              </a:rPr>
              <a:t>0</a:t>
            </a:r>
          </a:p>
          <a:p>
            <a:pPr indent="0" fontAlgn="auto">
              <a:lnSpc>
                <a:spcPct val="100000"/>
              </a:lnSpc>
              <a:spcAft>
                <a:spcPts val="0"/>
              </a:spcAft>
            </a:pPr>
            <a:r>
              <a:rPr lang="zh-CN" altLang="en-US" sz="1200" b="1" dirty="0">
                <a:solidFill>
                  <a:srgbClr val="FF0000"/>
                </a:solidFill>
                <a:latin typeface="微软雅黑" panose="020B0503020204020204" pitchFamily="34" charset="-122"/>
                <a:ea typeface="微软雅黑" panose="020B0503020204020204" pitchFamily="34" charset="-122"/>
              </a:rPr>
              <a:t>无统计学差异</a:t>
            </a:r>
          </a:p>
        </p:txBody>
      </p:sp>
      <p:sp>
        <p:nvSpPr>
          <p:cNvPr id="17" name="同侧圆角矩形 16"/>
          <p:cNvSpPr/>
          <p:nvPr/>
        </p:nvSpPr>
        <p:spPr>
          <a:xfrm>
            <a:off x="8758555" y="4358005"/>
            <a:ext cx="2913380" cy="1807210"/>
          </a:xfrm>
          <a:prstGeom prst="round2SameRect">
            <a:avLst/>
          </a:prstGeom>
          <a:noFill/>
          <a:ln>
            <a:solidFill>
              <a:schemeClr val="accent1">
                <a:lumMod val="40000"/>
                <a:lumOff val="60000"/>
              </a:schemeClr>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上箭头 18"/>
          <p:cNvSpPr/>
          <p:nvPr/>
        </p:nvSpPr>
        <p:spPr>
          <a:xfrm>
            <a:off x="10130155" y="4576445"/>
            <a:ext cx="258445" cy="497205"/>
          </a:xfrm>
          <a:prstGeom prst="upArrow">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文本框 19"/>
          <p:cNvSpPr txBox="1"/>
          <p:nvPr/>
        </p:nvSpPr>
        <p:spPr>
          <a:xfrm>
            <a:off x="7156450" y="4882515"/>
            <a:ext cx="1163320" cy="275590"/>
          </a:xfrm>
          <a:prstGeom prst="rect">
            <a:avLst/>
          </a:prstGeom>
          <a:noFill/>
          <a:ln w="25400">
            <a:noFill/>
          </a:ln>
          <a:extLst>
            <a:ext uri="{909E8E84-426E-40DD-AFC4-6F175D3DCCD1}">
              <a14:hiddenFill xmlns:a14="http://schemas.microsoft.com/office/drawing/2010/main">
                <a:solidFill>
                  <a:schemeClr val="accent1"/>
                </a:solidFill>
              </a14:hiddenFill>
            </a:ext>
          </a:extLst>
        </p:spPr>
        <p:txBody>
          <a:bodyPr wrap="square" rtlCol="0" anchor="t">
            <a:spAutoFit/>
          </a:bodyPr>
          <a:lstStyle/>
          <a:p>
            <a:pPr indent="0" algn="l" fontAlgn="auto">
              <a:lnSpc>
                <a:spcPct val="100000"/>
              </a:lnSpc>
              <a:spcAft>
                <a:spcPts val="0"/>
              </a:spcAft>
            </a:pPr>
            <a:r>
              <a:rPr lang="en-US" altLang="zh-CN" sz="1200" b="1">
                <a:solidFill>
                  <a:srgbClr val="FF0000"/>
                </a:solidFill>
                <a:latin typeface="微软雅黑" panose="020B0503020204020204" pitchFamily="34" charset="-122"/>
                <a:ea typeface="微软雅黑" panose="020B0503020204020204" pitchFamily="34" charset="-122"/>
                <a:sym typeface="+mn-ea"/>
              </a:rPr>
              <a:t>P=0.026</a:t>
            </a:r>
          </a:p>
        </p:txBody>
      </p:sp>
      <p:pic>
        <p:nvPicPr>
          <p:cNvPr id="23" name="图片 22"/>
          <p:cNvPicPr>
            <a:picLocks noChangeAspect="1"/>
          </p:cNvPicPr>
          <p:nvPr/>
        </p:nvPicPr>
        <p:blipFill>
          <a:blip r:embed="rId4"/>
          <a:stretch>
            <a:fillRect/>
          </a:stretch>
        </p:blipFill>
        <p:spPr>
          <a:xfrm>
            <a:off x="4649470" y="4895215"/>
            <a:ext cx="769620" cy="994410"/>
          </a:xfrm>
          <a:prstGeom prst="rect">
            <a:avLst/>
          </a:prstGeom>
        </p:spPr>
      </p:pic>
      <p:sp>
        <p:nvSpPr>
          <p:cNvPr id="24" name="文本框 23"/>
          <p:cNvSpPr txBox="1"/>
          <p:nvPr/>
        </p:nvSpPr>
        <p:spPr>
          <a:xfrm>
            <a:off x="728345" y="3903345"/>
            <a:ext cx="3000375" cy="337185"/>
          </a:xfrm>
          <a:prstGeom prst="rect">
            <a:avLst/>
          </a:prstGeom>
          <a:noFill/>
        </p:spPr>
        <p:txBody>
          <a:bodyPr wrap="square" rtlCol="0" anchor="t">
            <a:spAutoFit/>
          </a:bodyPr>
          <a:lstStyle/>
          <a:p>
            <a:pPr algn="ctr"/>
            <a:r>
              <a:rPr lang="zh-CN" sz="1600" b="1">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枸橼酸倍维巴肽Ⅲ期</a:t>
            </a:r>
            <a:r>
              <a:rPr lang="zh-CN" altLang="en-US" sz="1600" b="1">
                <a:solidFill>
                  <a:srgbClr val="231F20"/>
                </a:solidFill>
                <a:latin typeface="微软雅黑" panose="020B0503020204020204" pitchFamily="34" charset="-122"/>
                <a:ea typeface="微软雅黑" panose="020B0503020204020204" pitchFamily="34" charset="-122"/>
                <a:cs typeface="微软雅黑" panose="020B0503020204020204" pitchFamily="34" charset="-122"/>
                <a:sym typeface="+mn-ea"/>
              </a:rPr>
              <a:t>临床试验</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p:nvPr>
            <p:custDataLst>
              <p:tags r:id="rId1"/>
            </p:custDataLst>
          </p:nvPr>
        </p:nvGraphicFramePr>
        <p:xfrm>
          <a:off x="3985895" y="1980565"/>
          <a:ext cx="7497445" cy="4349115"/>
        </p:xfrm>
        <a:graphic>
          <a:graphicData uri="http://schemas.openxmlformats.org/drawingml/2006/table">
            <a:tbl>
              <a:tblPr firstRow="1" bandRow="1">
                <a:tableStyleId>{5940675A-B579-460E-94D1-54222C63F5DA}</a:tableStyleId>
              </a:tblPr>
              <a:tblGrid>
                <a:gridCol w="2174240">
                  <a:extLst>
                    <a:ext uri="{9D8B030D-6E8A-4147-A177-3AD203B41FA5}">
                      <a16:colId xmlns:a16="http://schemas.microsoft.com/office/drawing/2014/main" val="20000"/>
                    </a:ext>
                  </a:extLst>
                </a:gridCol>
                <a:gridCol w="1341120">
                  <a:extLst>
                    <a:ext uri="{9D8B030D-6E8A-4147-A177-3AD203B41FA5}">
                      <a16:colId xmlns:a16="http://schemas.microsoft.com/office/drawing/2014/main" val="20001"/>
                    </a:ext>
                  </a:extLst>
                </a:gridCol>
                <a:gridCol w="1304925">
                  <a:extLst>
                    <a:ext uri="{9D8B030D-6E8A-4147-A177-3AD203B41FA5}">
                      <a16:colId xmlns:a16="http://schemas.microsoft.com/office/drawing/2014/main" val="20002"/>
                    </a:ext>
                  </a:extLst>
                </a:gridCol>
                <a:gridCol w="1311910">
                  <a:extLst>
                    <a:ext uri="{9D8B030D-6E8A-4147-A177-3AD203B41FA5}">
                      <a16:colId xmlns:a16="http://schemas.microsoft.com/office/drawing/2014/main" val="20003"/>
                    </a:ext>
                  </a:extLst>
                </a:gridCol>
                <a:gridCol w="1365250">
                  <a:extLst>
                    <a:ext uri="{9D8B030D-6E8A-4147-A177-3AD203B41FA5}">
                      <a16:colId xmlns:a16="http://schemas.microsoft.com/office/drawing/2014/main" val="20004"/>
                    </a:ext>
                  </a:extLst>
                </a:gridCol>
              </a:tblGrid>
              <a:tr h="700405">
                <a:tc rowSpan="2">
                  <a:txBody>
                    <a:bodyPr/>
                    <a:lstStyle/>
                    <a:p>
                      <a:pPr indent="0" algn="ctr" fontAlgn="auto">
                        <a:lnSpc>
                          <a:spcPct val="110000"/>
                        </a:lnSpc>
                        <a:buNone/>
                      </a:pPr>
                      <a:r>
                        <a:rPr lang="zh-CN" altLang="en-US" sz="1600" b="1">
                          <a:solidFill>
                            <a:schemeClr val="bg1"/>
                          </a:solidFill>
                        </a:rPr>
                        <a:t>研究方案</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solidFill>
                      <a:srgbClr val="76AAF9"/>
                    </a:solidFill>
                  </a:tcPr>
                </a:tc>
                <a:tc gridSpan="2">
                  <a:txBody>
                    <a:bodyPr/>
                    <a:lstStyle/>
                    <a:p>
                      <a:pPr indent="0" algn="ctr" fontAlgn="auto">
                        <a:lnSpc>
                          <a:spcPct val="110000"/>
                        </a:lnSpc>
                        <a:buNone/>
                      </a:pPr>
                      <a:r>
                        <a:rPr lang="zh-CN" altLang="en-US" sz="1600" b="1" dirty="0">
                          <a:solidFill>
                            <a:srgbClr val="FFFF00"/>
                          </a:solidFill>
                        </a:rPr>
                        <a:t>枸橼酸倍维巴肽</a:t>
                      </a:r>
                    </a:p>
                    <a:p>
                      <a:pPr indent="0" algn="ctr" fontAlgn="auto">
                        <a:lnSpc>
                          <a:spcPct val="110000"/>
                        </a:lnSpc>
                        <a:buNone/>
                      </a:pPr>
                      <a:r>
                        <a:rPr lang="en-US" altLang="zh-CN" sz="1600" b="1" dirty="0">
                          <a:solidFill>
                            <a:srgbClr val="FFFF00"/>
                          </a:solidFill>
                        </a:rPr>
                        <a:t>+</a:t>
                      </a:r>
                      <a:r>
                        <a:rPr lang="zh-CN" altLang="en-US" sz="1600" b="1" dirty="0">
                          <a:solidFill>
                            <a:srgbClr val="FFFF00"/>
                          </a:solidFill>
                        </a:rPr>
                        <a:t>常规治疗</a:t>
                      </a:r>
                      <a:endParaRPr lang="zh-CN" altLang="en-US" sz="1600" b="1" baseline="30000" dirty="0">
                        <a:solidFill>
                          <a:srgbClr val="FFFF00"/>
                        </a:solidFill>
                      </a:endParaRP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solidFill>
                      <a:prstDash val="solid"/>
                    </a:lnB>
                    <a:solidFill>
                      <a:srgbClr val="76AAF9"/>
                    </a:solidFill>
                  </a:tcPr>
                </a:tc>
                <a:tc hMerge="1">
                  <a:txBody>
                    <a:bodyPr/>
                    <a:lstStyle/>
                    <a:p>
                      <a:endParaRPr lang="zh-CN"/>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solidFill>
                      <a:prstDash val="solid"/>
                    </a:lnB>
                    <a:solidFill>
                      <a:schemeClr val="accent1"/>
                    </a:solidFill>
                  </a:tcPr>
                </a:tc>
                <a:tc gridSpan="2">
                  <a:txBody>
                    <a:bodyPr/>
                    <a:lstStyle/>
                    <a:p>
                      <a:pPr indent="0" algn="ctr" fontAlgn="auto">
                        <a:lnSpc>
                          <a:spcPct val="110000"/>
                        </a:lnSpc>
                        <a:buNone/>
                      </a:pPr>
                      <a:r>
                        <a:rPr lang="zh-CN" altLang="en-US" sz="1600" b="1" dirty="0">
                          <a:solidFill>
                            <a:schemeClr val="bg1"/>
                          </a:solidFill>
                        </a:rPr>
                        <a:t>依替巴肽</a:t>
                      </a:r>
                    </a:p>
                    <a:p>
                      <a:pPr indent="0" algn="ctr" fontAlgn="auto">
                        <a:lnSpc>
                          <a:spcPct val="110000"/>
                        </a:lnSpc>
                        <a:buNone/>
                      </a:pPr>
                      <a:r>
                        <a:rPr lang="en-US" altLang="zh-CN" sz="1600" b="1" dirty="0">
                          <a:solidFill>
                            <a:schemeClr val="bg1"/>
                          </a:solidFill>
                        </a:rPr>
                        <a:t>+</a:t>
                      </a:r>
                      <a:r>
                        <a:rPr lang="zh-CN" altLang="en-US" sz="1600" b="1" dirty="0">
                          <a:solidFill>
                            <a:schemeClr val="bg1"/>
                          </a:solidFill>
                        </a:rPr>
                        <a:t>常规治疗</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solidFill>
                      <a:prstDash val="solid"/>
                      <a:round/>
                      <a:headEnd type="none" w="med" len="med"/>
                      <a:tailEnd type="none" w="med" len="med"/>
                    </a:lnB>
                    <a:solidFill>
                      <a:srgbClr val="76AAF9"/>
                    </a:solidFill>
                  </a:tcPr>
                </a:tc>
                <a:tc hMerge="1">
                  <a:txBody>
                    <a:bodyPr/>
                    <a:lstStyle/>
                    <a:p>
                      <a:endParaRPr lang="zh-CN"/>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03225">
                <a:tc vMerge="1">
                  <a:txBody>
                    <a:bodyPr/>
                    <a:lstStyle/>
                    <a:p>
                      <a:endParaRPr lang="zh-CN"/>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solidFill>
                      <a:schemeClr val="accent1"/>
                    </a:solidFill>
                  </a:tcPr>
                </a:tc>
                <a:tc>
                  <a:txBody>
                    <a:bodyPr/>
                    <a:lstStyle/>
                    <a:p>
                      <a:pPr indent="0" algn="ctr" fontAlgn="auto">
                        <a:lnSpc>
                          <a:spcPct val="110000"/>
                        </a:lnSpc>
                        <a:buNone/>
                      </a:pPr>
                      <a:r>
                        <a:rPr lang="zh-CN" altLang="en-US" sz="1600" b="1" dirty="0">
                          <a:solidFill>
                            <a:srgbClr val="FFFF00"/>
                          </a:solidFill>
                        </a:rPr>
                        <a:t>试验组</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solidFill>
                      <a:prstDash val="solid"/>
                    </a:lnT>
                    <a:lnB w="12700" cmpd="sng">
                      <a:solidFill>
                        <a:schemeClr val="bg1">
                          <a:lumMod val="65000"/>
                        </a:schemeClr>
                      </a:solidFill>
                      <a:prstDash val="solid"/>
                    </a:lnB>
                    <a:solidFill>
                      <a:srgbClr val="76AAF9"/>
                    </a:solidFill>
                  </a:tcPr>
                </a:tc>
                <a:tc>
                  <a:txBody>
                    <a:bodyPr/>
                    <a:lstStyle/>
                    <a:p>
                      <a:pPr indent="0" algn="ctr" fontAlgn="auto">
                        <a:lnSpc>
                          <a:spcPct val="110000"/>
                        </a:lnSpc>
                        <a:buNone/>
                      </a:pPr>
                      <a:r>
                        <a:rPr lang="zh-CN" altLang="en-US" sz="1600" b="1" dirty="0">
                          <a:solidFill>
                            <a:srgbClr val="FFFF00"/>
                          </a:solidFill>
                        </a:rPr>
                        <a:t>对照组</a:t>
                      </a:r>
                      <a:r>
                        <a:rPr lang="en-US" altLang="zh-CN" sz="1600" b="0" baseline="30000" dirty="0">
                          <a:solidFill>
                            <a:schemeClr val="bg2">
                              <a:lumMod val="10000"/>
                            </a:schemeClr>
                          </a:solidFill>
                        </a:rPr>
                        <a:t>a</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solidFill>
                      <a:prstDash val="solid"/>
                    </a:lnT>
                    <a:lnB w="12700" cmpd="sng">
                      <a:solidFill>
                        <a:schemeClr val="bg1">
                          <a:lumMod val="65000"/>
                        </a:schemeClr>
                      </a:solidFill>
                      <a:prstDash val="solid"/>
                    </a:lnB>
                    <a:solidFill>
                      <a:srgbClr val="76AAF9"/>
                    </a:solidFill>
                  </a:tcPr>
                </a:tc>
                <a:tc>
                  <a:txBody>
                    <a:bodyPr/>
                    <a:lstStyle/>
                    <a:p>
                      <a:pPr indent="0" algn="ctr" fontAlgn="auto">
                        <a:lnSpc>
                          <a:spcPct val="110000"/>
                        </a:lnSpc>
                        <a:buNone/>
                      </a:pPr>
                      <a:r>
                        <a:rPr lang="zh-CN" altLang="en-US" sz="1600" b="1" dirty="0">
                          <a:solidFill>
                            <a:schemeClr val="bg1"/>
                          </a:solidFill>
                        </a:rPr>
                        <a:t>试验组</a:t>
                      </a:r>
                    </a:p>
                  </a:txBody>
                  <a:tcPr anchor="ctr">
                    <a:lnL w="12700" cmpd="sng">
                      <a:solidFill>
                        <a:schemeClr val="bg1">
                          <a:lumMod val="65000"/>
                        </a:schemeClr>
                      </a:solidFill>
                      <a:prstDash val="soli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76AAF9"/>
                    </a:solidFill>
                  </a:tcPr>
                </a:tc>
                <a:tc>
                  <a:txBody>
                    <a:bodyPr/>
                    <a:lstStyle/>
                    <a:p>
                      <a:pPr indent="0" algn="ctr" fontAlgn="auto">
                        <a:lnSpc>
                          <a:spcPct val="110000"/>
                        </a:lnSpc>
                        <a:buNone/>
                      </a:pPr>
                      <a:r>
                        <a:rPr lang="zh-CN" altLang="en-US" sz="1600" b="1" dirty="0">
                          <a:solidFill>
                            <a:schemeClr val="bg1"/>
                          </a:solidFill>
                        </a:rPr>
                        <a:t>对照组</a:t>
                      </a:r>
                      <a:r>
                        <a:rPr lang="en-US" altLang="zh-CN" sz="1600" baseline="30000" dirty="0">
                          <a:solidFill>
                            <a:schemeClr val="bg2">
                              <a:lumMod val="10000"/>
                            </a:schemeClr>
                          </a:solidFill>
                          <a:sym typeface="+mn-ea"/>
                        </a:rPr>
                        <a:t>a</a:t>
                      </a:r>
                      <a:endParaRPr lang="zh-CN" altLang="en-US" sz="1600" b="1" dirty="0">
                        <a:solidFill>
                          <a:schemeClr val="bg1"/>
                        </a:solidFill>
                      </a:endParaRPr>
                    </a:p>
                  </a:txBody>
                  <a:tcPr anchor="ctr">
                    <a:lnL w="12700" cmpd="sng">
                      <a:solidFill>
                        <a:schemeClr val="bg1">
                          <a:lumMod val="65000"/>
                        </a:schemeClr>
                      </a:solidFill>
                      <a:prstDash val="solid"/>
                    </a:lnL>
                    <a:lnR w="12700" cmpd="sng">
                      <a:solidFill>
                        <a:schemeClr val="bg1">
                          <a:lumMod val="65000"/>
                        </a:schemeClr>
                      </a:solidFill>
                      <a:prstDash val="soli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76AAF9"/>
                    </a:solidFill>
                  </a:tcPr>
                </a:tc>
                <a:extLst>
                  <a:ext uri="{0D108BD9-81ED-4DB2-BD59-A6C34878D82A}">
                    <a16:rowId xmlns:a16="http://schemas.microsoft.com/office/drawing/2014/main" val="10001"/>
                  </a:ext>
                </a:extLst>
              </a:tr>
              <a:tr h="536575">
                <a:tc>
                  <a:txBody>
                    <a:bodyPr/>
                    <a:lstStyle/>
                    <a:p>
                      <a:pPr algn="ctr">
                        <a:buNone/>
                      </a:pPr>
                      <a:r>
                        <a:rPr lang="zh-CN" altLang="en-US" sz="1400" b="1" dirty="0">
                          <a:solidFill>
                            <a:schemeClr val="bg2">
                              <a:lumMod val="10000"/>
                            </a:schemeClr>
                          </a:solidFill>
                        </a:rPr>
                        <a:t>严重出血发生率</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ClrTx/>
                        <a:buSzTx/>
                        <a:buFont typeface="Wingdings" panose="05000000000000000000" charset="0"/>
                        <a:buNone/>
                      </a:pPr>
                      <a:r>
                        <a:rPr lang="zh-CN" altLang="en-US" sz="1800" b="1" dirty="0">
                          <a:solidFill>
                            <a:srgbClr val="00B050"/>
                          </a:solidFill>
                        </a:rPr>
                        <a:t>0.28</a:t>
                      </a:r>
                      <a:r>
                        <a:rPr lang="en-US" altLang="zh-CN" sz="1800" b="1" dirty="0">
                          <a:solidFill>
                            <a:srgbClr val="00B050"/>
                          </a:solidFill>
                        </a:rPr>
                        <a:t>%</a:t>
                      </a:r>
                      <a:r>
                        <a:rPr lang="en-US" altLang="zh-CN" sz="1800" b="0" baseline="30000" dirty="0">
                          <a:solidFill>
                            <a:schemeClr val="bg2">
                              <a:lumMod val="10000"/>
                            </a:schemeClr>
                          </a:solidFill>
                        </a:rPr>
                        <a:t>1</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ClrTx/>
                        <a:buSzTx/>
                        <a:buFont typeface="Wingdings" panose="05000000000000000000" charset="0"/>
                        <a:buNone/>
                      </a:pPr>
                      <a:r>
                        <a:rPr lang="zh-CN" altLang="en-US" sz="1800" b="1" dirty="0">
                          <a:solidFill>
                            <a:srgbClr val="00B050"/>
                          </a:solidFill>
                          <a:sym typeface="+mn-ea"/>
                        </a:rPr>
                        <a:t>0</a:t>
                      </a:r>
                      <a:r>
                        <a:rPr lang="en-US" altLang="zh-CN" sz="1800" b="1" dirty="0">
                          <a:solidFill>
                            <a:srgbClr val="00B050"/>
                          </a:solidFill>
                          <a:sym typeface="+mn-ea"/>
                        </a:rPr>
                        <a:t>%</a:t>
                      </a:r>
                      <a:r>
                        <a:rPr lang="en-US" altLang="zh-CN" sz="1800" b="0" baseline="30000" dirty="0">
                          <a:solidFill>
                            <a:schemeClr val="bg2">
                              <a:lumMod val="10000"/>
                            </a:schemeClr>
                          </a:solidFill>
                          <a:sym typeface="+mn-ea"/>
                        </a:rPr>
                        <a:t>1</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None/>
                      </a:pPr>
                      <a:r>
                        <a:rPr lang="en-US" altLang="zh-CN" sz="1400" b="1" dirty="0">
                          <a:solidFill>
                            <a:srgbClr val="FF0000"/>
                          </a:solidFill>
                          <a:latin typeface="微软雅黑" panose="020B0503020204020204" pitchFamily="34" charset="-122"/>
                          <a:ea typeface="微软雅黑" panose="020B0503020204020204" pitchFamily="34" charset="-122"/>
                        </a:rPr>
                        <a:t>10.8%</a:t>
                      </a:r>
                      <a:r>
                        <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rPr>
                        <a:t>2</a:t>
                      </a:r>
                    </a:p>
                  </a:txBody>
                  <a:tcPr anchor="ctr">
                    <a:lnL w="12700" cmpd="sng">
                      <a:solidFill>
                        <a:schemeClr val="bg1">
                          <a:lumMod val="65000"/>
                        </a:schemeClr>
                      </a:solidFill>
                      <a:prstDash val="soli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400" b="1" dirty="0">
                          <a:solidFill>
                            <a:srgbClr val="FF0000"/>
                          </a:solidFill>
                          <a:latin typeface="微软雅黑" panose="020B0503020204020204" pitchFamily="34" charset="-122"/>
                          <a:ea typeface="微软雅黑" panose="020B0503020204020204" pitchFamily="34" charset="-122"/>
                        </a:rPr>
                        <a:t>9.3%</a:t>
                      </a:r>
                      <a:r>
                        <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rPr>
                        <a:t>2</a:t>
                      </a:r>
                    </a:p>
                  </a:txBody>
                  <a:tcPr anchor="ctr">
                    <a:lnL w="12700" cmpd="sng">
                      <a:solidFill>
                        <a:schemeClr val="bg1">
                          <a:lumMod val="65000"/>
                        </a:schemeClr>
                      </a:solidFill>
                      <a:prstDash val="solid"/>
                    </a:lnL>
                    <a:lnR w="12700" cmpd="sng">
                      <a:solidFill>
                        <a:schemeClr val="bg1">
                          <a:lumMod val="65000"/>
                        </a:schemeClr>
                      </a:solidFill>
                      <a:prstDash val="soli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736600">
                <a:tc>
                  <a:txBody>
                    <a:bodyPr/>
                    <a:lstStyle/>
                    <a:p>
                      <a:pPr algn="ctr">
                        <a:buNone/>
                      </a:pPr>
                      <a:r>
                        <a:rPr lang="zh-CN" altLang="en-US" sz="1400" b="1" dirty="0">
                          <a:solidFill>
                            <a:schemeClr val="bg2">
                              <a:lumMod val="10000"/>
                            </a:schemeClr>
                          </a:solidFill>
                        </a:rPr>
                        <a:t>血小板减少</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Font typeface="Wingdings" panose="05000000000000000000" charset="0"/>
                        <a:buNone/>
                      </a:pPr>
                      <a:r>
                        <a:rPr lang="en-US" altLang="zh-CN" sz="1800" b="1" dirty="0">
                          <a:solidFill>
                            <a:srgbClr val="00B050"/>
                          </a:solidFill>
                        </a:rPr>
                        <a:t> 0.41%</a:t>
                      </a:r>
                      <a:r>
                        <a:rPr lang="en-US" altLang="zh-CN" sz="1800" b="1" baseline="30000" dirty="0">
                          <a:solidFill>
                            <a:srgbClr val="00B050"/>
                          </a:solidFill>
                        </a:rPr>
                        <a:t>1</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Font typeface="Wingdings" panose="05000000000000000000" charset="0"/>
                        <a:buNone/>
                      </a:pPr>
                      <a:r>
                        <a:rPr lang="en-US" altLang="zh-CN" sz="1800" b="1" dirty="0">
                          <a:solidFill>
                            <a:srgbClr val="00B050"/>
                          </a:solidFill>
                        </a:rPr>
                        <a:t>0.28%</a:t>
                      </a:r>
                      <a:r>
                        <a:rPr lang="en-US" altLang="zh-CN" sz="1800" b="0" baseline="30000" dirty="0">
                          <a:solidFill>
                            <a:schemeClr val="bg2">
                              <a:lumMod val="10000"/>
                            </a:schemeClr>
                          </a:solidFill>
                        </a:rPr>
                        <a:t>1</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None/>
                      </a:pPr>
                      <a:r>
                        <a:rPr lang="en-US" altLang="zh-CN" sz="1400" b="1" dirty="0">
                          <a:solidFill>
                            <a:srgbClr val="FF0000"/>
                          </a:solidFill>
                          <a:latin typeface="微软雅黑" panose="020B0503020204020204" pitchFamily="34" charset="-122"/>
                          <a:ea typeface="微软雅黑" panose="020B0503020204020204" pitchFamily="34" charset="-122"/>
                        </a:rPr>
                        <a:t>1.2%</a:t>
                      </a:r>
                      <a:r>
                        <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rPr>
                        <a:t>2</a:t>
                      </a:r>
                    </a:p>
                  </a:txBody>
                  <a:tcPr anchor="ctr">
                    <a:lnL w="12700" cmpd="sng">
                      <a:solidFill>
                        <a:schemeClr val="bg1">
                          <a:lumMod val="65000"/>
                        </a:schemeClr>
                      </a:solidFill>
                      <a:prstDash val="soli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400" b="1" dirty="0">
                          <a:solidFill>
                            <a:srgbClr val="FF0000"/>
                          </a:solidFill>
                          <a:latin typeface="微软雅黑" panose="020B0503020204020204" pitchFamily="34" charset="-122"/>
                          <a:ea typeface="微软雅黑" panose="020B0503020204020204" pitchFamily="34" charset="-122"/>
                        </a:rPr>
                        <a:t>0.6%</a:t>
                      </a:r>
                      <a:r>
                        <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rPr>
                        <a:t>2</a:t>
                      </a:r>
                    </a:p>
                  </a:txBody>
                  <a:tcPr anchor="ctr">
                    <a:lnL w="12700" cmpd="sng">
                      <a:solidFill>
                        <a:schemeClr val="bg1">
                          <a:lumMod val="65000"/>
                        </a:schemeClr>
                      </a:solidFill>
                      <a:prstDash val="solid"/>
                    </a:lnL>
                    <a:lnR w="12700" cmpd="sng">
                      <a:solidFill>
                        <a:schemeClr val="bg1">
                          <a:lumMod val="65000"/>
                        </a:schemeClr>
                      </a:solidFill>
                      <a:prstDash val="soli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722630">
                <a:tc>
                  <a:txBody>
                    <a:bodyPr/>
                    <a:lstStyle/>
                    <a:p>
                      <a:pPr algn="ctr">
                        <a:buNone/>
                      </a:pPr>
                      <a:r>
                        <a:rPr sz="1400" b="1" dirty="0" err="1">
                          <a:solidFill>
                            <a:schemeClr val="bg2">
                              <a:lumMod val="10000"/>
                            </a:schemeClr>
                          </a:solidFill>
                        </a:rPr>
                        <a:t>非常常见</a:t>
                      </a:r>
                      <a:r>
                        <a:rPr lang="zh-CN" altLang="en-US" sz="1400" b="1" dirty="0">
                          <a:solidFill>
                            <a:schemeClr val="bg2">
                              <a:lumMod val="10000"/>
                            </a:schemeClr>
                          </a:solidFill>
                        </a:rPr>
                        <a:t>不良反应</a:t>
                      </a:r>
                    </a:p>
                    <a:p>
                      <a:pPr algn="ctr">
                        <a:buNone/>
                      </a:pPr>
                      <a:r>
                        <a:rPr lang="zh-CN" altLang="en-US" sz="1400" b="1" dirty="0">
                          <a:solidFill>
                            <a:schemeClr val="bg2">
                              <a:lumMod val="10000"/>
                            </a:schemeClr>
                          </a:solidFill>
                        </a:rPr>
                        <a:t>（发生率</a:t>
                      </a:r>
                      <a:r>
                        <a:rPr lang="en-US" altLang="zh-CN" sz="1400" b="1" dirty="0">
                          <a:solidFill>
                            <a:schemeClr val="bg2">
                              <a:lumMod val="10000"/>
                            </a:schemeClr>
                          </a:solidFill>
                        </a:rPr>
                        <a:t>≥ 1/10</a:t>
                      </a:r>
                      <a:r>
                        <a:rPr lang="zh-CN" altLang="en-US" sz="1400" b="1" dirty="0">
                          <a:solidFill>
                            <a:schemeClr val="bg2">
                              <a:lumMod val="10000"/>
                            </a:schemeClr>
                          </a:solidFill>
                        </a:rPr>
                        <a:t>）</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Font typeface="Wingdings" panose="05000000000000000000" charset="0"/>
                        <a:buNone/>
                      </a:pPr>
                      <a:r>
                        <a:rPr lang="en-US" altLang="zh-CN" sz="1800" b="1" dirty="0">
                          <a:solidFill>
                            <a:srgbClr val="00B050"/>
                          </a:solidFill>
                        </a:rPr>
                        <a:t>0</a:t>
                      </a:r>
                      <a:r>
                        <a:rPr lang="en-US" altLang="zh-CN" sz="1800" b="0" baseline="30000" dirty="0">
                          <a:solidFill>
                            <a:schemeClr val="bg2">
                              <a:lumMod val="10000"/>
                            </a:schemeClr>
                          </a:solidFill>
                        </a:rPr>
                        <a:t>1</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Font typeface="Wingdings" panose="05000000000000000000" charset="0"/>
                        <a:buNone/>
                      </a:pPr>
                      <a:r>
                        <a:rPr lang="en-US" altLang="zh-CN" sz="1800" b="1" dirty="0">
                          <a:solidFill>
                            <a:srgbClr val="00B050"/>
                          </a:solidFill>
                        </a:rPr>
                        <a:t>0</a:t>
                      </a:r>
                      <a:r>
                        <a:rPr lang="en-US" altLang="zh-CN" sz="1800" b="0" baseline="30000" dirty="0">
                          <a:solidFill>
                            <a:schemeClr val="bg2">
                              <a:lumMod val="10000"/>
                            </a:schemeClr>
                          </a:solidFill>
                        </a:rPr>
                        <a:t>1</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None/>
                      </a:pP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低血压</a:t>
                      </a:r>
                      <a:r>
                        <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rPr>
                        <a:t>2</a:t>
                      </a:r>
                      <a:endPar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solidFill>
                        <a:schemeClr val="bg1">
                          <a:lumMod val="65000"/>
                        </a:schemeClr>
                      </a:solidFill>
                      <a:prstDash val="soli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0</a:t>
                      </a:r>
                      <a:r>
                        <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rPr>
                        <a:t>2</a:t>
                      </a:r>
                      <a:endPar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solidFill>
                        <a:schemeClr val="bg1">
                          <a:lumMod val="65000"/>
                        </a:schemeClr>
                      </a:solidFill>
                      <a:prstDash val="solid"/>
                    </a:lnL>
                    <a:lnR w="12700" cmpd="sng">
                      <a:solidFill>
                        <a:schemeClr val="bg1">
                          <a:lumMod val="65000"/>
                        </a:schemeClr>
                      </a:solidFill>
                      <a:prstDash val="soli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722630">
                <a:tc>
                  <a:txBody>
                    <a:bodyPr/>
                    <a:lstStyle/>
                    <a:p>
                      <a:pPr algn="ctr">
                        <a:buNone/>
                      </a:pPr>
                      <a:r>
                        <a:rPr lang="zh-CN" altLang="en-US" sz="1400" b="1" dirty="0">
                          <a:solidFill>
                            <a:schemeClr val="bg2">
                              <a:lumMod val="10000"/>
                            </a:schemeClr>
                          </a:solidFill>
                        </a:rPr>
                        <a:t>由于不良事件而中断治疗的患者比例</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Font typeface="Wingdings" panose="05000000000000000000" charset="0"/>
                        <a:buNone/>
                      </a:pPr>
                      <a:r>
                        <a:rPr lang="zh-CN" altLang="en-US" sz="1800" b="1" dirty="0">
                          <a:solidFill>
                            <a:srgbClr val="00B050"/>
                          </a:solidFill>
                        </a:rPr>
                        <a:t>1.24%</a:t>
                      </a:r>
                      <a:r>
                        <a:rPr lang="en-US" altLang="zh-CN" sz="1800" b="0" baseline="30000" dirty="0">
                          <a:solidFill>
                            <a:schemeClr val="bg2">
                              <a:lumMod val="10000"/>
                            </a:schemeClr>
                          </a:solidFill>
                        </a:rPr>
                        <a:t>1</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Font typeface="Wingdings" panose="05000000000000000000" charset="0"/>
                        <a:buNone/>
                      </a:pPr>
                      <a:r>
                        <a:rPr lang="zh-CN" altLang="en-US" sz="1800" b="1" dirty="0">
                          <a:solidFill>
                            <a:srgbClr val="00B050"/>
                          </a:solidFill>
                          <a:sym typeface="+mn-ea"/>
                        </a:rPr>
                        <a:t>1.11%</a:t>
                      </a:r>
                      <a:r>
                        <a:rPr lang="en-US" altLang="zh-CN" sz="1800" b="0" baseline="30000" dirty="0">
                          <a:solidFill>
                            <a:schemeClr val="bg2">
                              <a:lumMod val="10000"/>
                            </a:schemeClr>
                          </a:solidFill>
                          <a:sym typeface="+mn-ea"/>
                        </a:rPr>
                        <a:t>1</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None/>
                      </a:pPr>
                      <a:r>
                        <a:rPr lang="zh-CN" altLang="en-US" sz="1400" b="1" dirty="0">
                          <a:solidFill>
                            <a:srgbClr val="FF0000"/>
                          </a:solidFill>
                          <a:latin typeface="微软雅黑" panose="020B0503020204020204" pitchFamily="34" charset="-122"/>
                          <a:ea typeface="微软雅黑" panose="020B0503020204020204" pitchFamily="34" charset="-122"/>
                        </a:rPr>
                        <a:t>8%</a:t>
                      </a:r>
                      <a:r>
                        <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sym typeface="+mn-ea"/>
                        </a:rPr>
                        <a:t>2</a:t>
                      </a:r>
                    </a:p>
                  </a:txBody>
                  <a:tcPr anchor="ctr">
                    <a:lnL w="12700" cmpd="sng">
                      <a:solidFill>
                        <a:schemeClr val="bg1">
                          <a:lumMod val="65000"/>
                        </a:schemeClr>
                      </a:solidFill>
                      <a:prstDash val="soli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indent="0" algn="ctr" fontAlgn="auto">
                        <a:lnSpc>
                          <a:spcPct val="120000"/>
                        </a:lnSpc>
                        <a:buNone/>
                      </a:pPr>
                      <a:r>
                        <a:rPr lang="zh-CN" altLang="en-US" sz="1400" b="1" dirty="0">
                          <a:solidFill>
                            <a:srgbClr val="FF0000"/>
                          </a:solidFill>
                          <a:latin typeface="微软雅黑" panose="020B0503020204020204" pitchFamily="34" charset="-122"/>
                          <a:ea typeface="微软雅黑" panose="020B0503020204020204" pitchFamily="34" charset="-122"/>
                          <a:sym typeface="+mn-ea"/>
                        </a:rPr>
                        <a:t> 1%</a:t>
                      </a:r>
                      <a:r>
                        <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sym typeface="+mn-ea"/>
                        </a:rPr>
                        <a:t>2</a:t>
                      </a:r>
                    </a:p>
                  </a:txBody>
                  <a:tcPr anchor="ctr">
                    <a:lnL w="12700" cmpd="sng">
                      <a:solidFill>
                        <a:schemeClr val="bg1">
                          <a:lumMod val="65000"/>
                        </a:schemeClr>
                      </a:solidFill>
                      <a:prstDash val="solid"/>
                    </a:lnL>
                    <a:lnR w="12700" cmpd="sng">
                      <a:solidFill>
                        <a:schemeClr val="bg1">
                          <a:lumMod val="65000"/>
                        </a:schemeClr>
                      </a:solidFill>
                      <a:prstDash val="soli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527050">
                <a:tc>
                  <a:txBody>
                    <a:bodyPr/>
                    <a:lstStyle/>
                    <a:p>
                      <a:pPr algn="ctr">
                        <a:buNone/>
                      </a:pPr>
                      <a:r>
                        <a:rPr lang="zh-CN" altLang="en-US" sz="1400" b="1" dirty="0">
                          <a:solidFill>
                            <a:schemeClr val="bg2">
                              <a:lumMod val="10000"/>
                            </a:schemeClr>
                          </a:solidFill>
                        </a:rPr>
                        <a:t>严重过敏反应</a:t>
                      </a:r>
                    </a:p>
                    <a:p>
                      <a:pPr algn="ctr">
                        <a:buNone/>
                      </a:pPr>
                      <a:r>
                        <a:rPr lang="zh-CN" altLang="en-US" sz="1400" b="1" dirty="0">
                          <a:solidFill>
                            <a:schemeClr val="bg2">
                              <a:lumMod val="10000"/>
                            </a:schemeClr>
                          </a:solidFill>
                        </a:rPr>
                        <a:t>（药物相关）</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Font typeface="Wingdings" panose="05000000000000000000" charset="0"/>
                        <a:buNone/>
                      </a:pPr>
                      <a:r>
                        <a:rPr lang="en-US" altLang="zh-CN" sz="1800" b="1" dirty="0">
                          <a:solidFill>
                            <a:srgbClr val="00B050"/>
                          </a:solidFill>
                        </a:rPr>
                        <a:t>0</a:t>
                      </a:r>
                      <a:r>
                        <a:rPr lang="en-US" altLang="zh-CN" sz="1800" b="0" baseline="30000" dirty="0">
                          <a:solidFill>
                            <a:schemeClr val="bg2">
                              <a:lumMod val="10000"/>
                            </a:schemeClr>
                          </a:solidFill>
                        </a:rPr>
                        <a:t>1</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indent="0" algn="ctr" fontAlgn="auto">
                        <a:lnSpc>
                          <a:spcPct val="120000"/>
                        </a:lnSpc>
                        <a:buFont typeface="Wingdings" panose="05000000000000000000" charset="0"/>
                        <a:buNone/>
                      </a:pPr>
                      <a:r>
                        <a:rPr lang="en-US" altLang="zh-CN" sz="1800" b="1" dirty="0">
                          <a:solidFill>
                            <a:srgbClr val="00B050"/>
                          </a:solidFill>
                        </a:rPr>
                        <a:t>0</a:t>
                      </a:r>
                      <a:r>
                        <a:rPr lang="en-US" altLang="zh-CN" sz="1800" b="0" baseline="30000" dirty="0">
                          <a:solidFill>
                            <a:schemeClr val="bg2">
                              <a:lumMod val="10000"/>
                            </a:schemeClr>
                          </a:solidFill>
                        </a:rPr>
                        <a:t>1</a:t>
                      </a:r>
                    </a:p>
                  </a:txBody>
                  <a:tcPr anchor="ctr">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mpd="sng">
                      <a:solidFill>
                        <a:schemeClr val="bg1">
                          <a:lumMod val="65000"/>
                        </a:schemeClr>
                      </a:solidFill>
                      <a:prstDash val="solid"/>
                    </a:lnB>
                  </a:tcPr>
                </a:tc>
                <a:tc>
                  <a:txBody>
                    <a:bodyPr/>
                    <a:lstStyle/>
                    <a:p>
                      <a:pPr algn="ctr" fontAlgn="auto">
                        <a:lnSpc>
                          <a:spcPct val="120000"/>
                        </a:lnSpc>
                        <a:buClrTx/>
                        <a:buSzTx/>
                        <a:buFontTx/>
                        <a:buNone/>
                      </a:pP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0.16%</a:t>
                      </a:r>
                      <a:r>
                        <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sym typeface="+mn-ea"/>
                        </a:rPr>
                        <a:t>2</a:t>
                      </a:r>
                      <a:endPar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mpd="sng">
                      <a:solidFill>
                        <a:schemeClr val="bg1">
                          <a:lumMod val="65000"/>
                        </a:schemeClr>
                      </a:solidFill>
                      <a:prstDash val="soli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mpd="sng">
                      <a:solidFill>
                        <a:schemeClr val="bg1">
                          <a:lumMod val="65000"/>
                        </a:schemeClr>
                      </a:solidFill>
                      <a:prstDash val="solid"/>
                    </a:lnB>
                  </a:tcPr>
                </a:tc>
                <a:tc>
                  <a:txBody>
                    <a:bodyPr/>
                    <a:lstStyle/>
                    <a:p>
                      <a:pPr algn="ctr" fontAlgn="auto">
                        <a:lnSpc>
                          <a:spcPct val="120000"/>
                        </a:lnSpc>
                        <a:buClrTx/>
                        <a:buSzTx/>
                        <a:buFontTx/>
                        <a:buNone/>
                      </a:pP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0.15%</a:t>
                      </a:r>
                      <a:r>
                        <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sym typeface="+mn-ea"/>
                        </a:rPr>
                        <a:t>2</a:t>
                      </a:r>
                      <a:endParaRPr lang="en-US" altLang="zh-CN" sz="1400" b="0" baseline="30000"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mpd="sng">
                      <a:solidFill>
                        <a:schemeClr val="bg1">
                          <a:lumMod val="65000"/>
                        </a:schemeClr>
                      </a:solidFill>
                      <a:prstDash val="solid"/>
                    </a:lnL>
                    <a:lnR w="12700" cmpd="sng">
                      <a:solidFill>
                        <a:schemeClr val="bg1">
                          <a:lumMod val="65000"/>
                        </a:schemeClr>
                      </a:solidFill>
                      <a:prstDash val="solid"/>
                    </a:lnR>
                    <a:lnT w="12700" cap="flat" cmpd="sng" algn="ctr">
                      <a:solidFill>
                        <a:schemeClr val="bg1">
                          <a:lumMod val="65000"/>
                        </a:schemeClr>
                      </a:solidFill>
                      <a:prstDash val="solid"/>
                      <a:round/>
                      <a:headEnd type="none" w="med" len="med"/>
                      <a:tailEnd type="none" w="med" len="med"/>
                    </a:lnT>
                    <a:lnB w="12700" cmpd="sng">
                      <a:solidFill>
                        <a:schemeClr val="bg1">
                          <a:lumMod val="65000"/>
                        </a:schemeClr>
                      </a:solidFill>
                      <a:prstDash val="solid"/>
                    </a:lnB>
                  </a:tcPr>
                </a:tc>
                <a:extLst>
                  <a:ext uri="{0D108BD9-81ED-4DB2-BD59-A6C34878D82A}">
                    <a16:rowId xmlns:a16="http://schemas.microsoft.com/office/drawing/2014/main" val="10006"/>
                  </a:ext>
                </a:extLst>
              </a:tr>
            </a:tbl>
          </a:graphicData>
        </a:graphic>
      </p:graphicFrame>
      <p:sp>
        <p:nvSpPr>
          <p:cNvPr id="12" name="矩形 11"/>
          <p:cNvSpPr/>
          <p:nvPr>
            <p:custDataLst>
              <p:tags r:id="rId2"/>
            </p:custDataLst>
          </p:nvPr>
        </p:nvSpPr>
        <p:spPr>
          <a:xfrm>
            <a:off x="3985895" y="1062990"/>
            <a:ext cx="7496810" cy="767715"/>
          </a:xfrm>
          <a:prstGeom prst="rect">
            <a:avLst/>
          </a:prstGeom>
          <a:solidFill>
            <a:srgbClr val="1F6AEB"/>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just">
              <a:buClrTx/>
              <a:buSzTx/>
              <a:buFont typeface="Arial" panose="020B0604020202020204" pitchFamily="34" charset="0"/>
            </a:pPr>
            <a:r>
              <a:rPr lang="zh-CN" altLang="en-US" b="1" dirty="0">
                <a:solidFill>
                  <a:schemeClr val="bg1"/>
                </a:solidFill>
                <a:sym typeface="+mn-ea"/>
              </a:rPr>
              <a:t>枸橼酸倍维巴肽的出血风险、不良反应发生率与对照组相似，安全性优于依替巴肽</a:t>
            </a:r>
          </a:p>
        </p:txBody>
      </p:sp>
      <p:sp>
        <p:nvSpPr>
          <p:cNvPr id="18" name="文本框 17"/>
          <p:cNvSpPr txBox="1"/>
          <p:nvPr/>
        </p:nvSpPr>
        <p:spPr>
          <a:xfrm>
            <a:off x="0" y="6619875"/>
            <a:ext cx="12160161" cy="436209"/>
          </a:xfrm>
          <a:prstGeom prst="rect">
            <a:avLst/>
          </a:prstGeom>
        </p:spPr>
        <p:txBody>
          <a:bodyPr wrap="square">
            <a:noAutofit/>
            <a:extLst>
              <a:ext uri="{4A0BC546-FE56-4ADE-93B0-CB8AF2F6F144}">
                <wpsdc:textFrameExt xmlns:wpsdc="http://www.wps.cn/officeDocument/2022/drawingmlCustomData" xmlns="" type="text"/>
              </a:ext>
            </a:extLst>
          </a:bodyPr>
          <a:lstStyle/>
          <a:p>
            <a:pPr algn="l"/>
            <a:r>
              <a:rPr lang="en-US" altLang="zh-CN" sz="900" dirty="0">
                <a:solidFill>
                  <a:schemeClr val="bg1"/>
                </a:solidFill>
                <a:latin typeface="Arial" panose="020B0604020202020204" pitchFamily="34" charset="0"/>
                <a:ea typeface="微软雅黑" panose="020B0503020204020204" pitchFamily="34" charset="-122"/>
                <a:sym typeface="+mn-ea"/>
              </a:rPr>
              <a:t>1. </a:t>
            </a:r>
            <a:r>
              <a:rPr lang="zh-CN" altLang="en-US" sz="900" dirty="0">
                <a:solidFill>
                  <a:schemeClr val="bg1"/>
                </a:solidFill>
                <a:latin typeface="Arial" panose="020B0604020202020204" pitchFamily="34" charset="0"/>
                <a:ea typeface="微软雅黑" panose="020B0503020204020204" pitchFamily="34" charset="-122"/>
                <a:sym typeface="+mn-ea"/>
              </a:rPr>
              <a:t>枸橼酸倍维巴肽说明书（更新至</a:t>
            </a:r>
            <a:r>
              <a:rPr lang="en-US" altLang="zh-CN" sz="900" dirty="0">
                <a:solidFill>
                  <a:schemeClr val="bg1"/>
                </a:solidFill>
                <a:latin typeface="Arial" panose="020B0604020202020204" pitchFamily="34" charset="0"/>
                <a:ea typeface="微软雅黑" panose="020B0503020204020204" pitchFamily="34" charset="-122"/>
                <a:sym typeface="+mn-ea"/>
              </a:rPr>
              <a:t>2024</a:t>
            </a:r>
            <a:r>
              <a:rPr lang="zh-CN" altLang="en-US" sz="900" dirty="0">
                <a:solidFill>
                  <a:schemeClr val="bg1"/>
                </a:solidFill>
                <a:latin typeface="Arial" panose="020B0604020202020204" pitchFamily="34" charset="0"/>
                <a:ea typeface="微软雅黑" panose="020B0503020204020204" pitchFamily="34" charset="-122"/>
                <a:sym typeface="+mn-ea"/>
              </a:rPr>
              <a:t>年</a:t>
            </a:r>
            <a:r>
              <a:rPr lang="en-US" altLang="zh-CN" sz="900" dirty="0">
                <a:solidFill>
                  <a:schemeClr val="bg1"/>
                </a:solidFill>
                <a:latin typeface="Arial" panose="020B0604020202020204" pitchFamily="34" charset="0"/>
                <a:ea typeface="微软雅黑" panose="020B0503020204020204" pitchFamily="34" charset="-122"/>
                <a:sym typeface="+mn-ea"/>
              </a:rPr>
              <a:t>8</a:t>
            </a:r>
            <a:r>
              <a:rPr lang="zh-CN" altLang="en-US" sz="900" dirty="0">
                <a:solidFill>
                  <a:schemeClr val="bg1"/>
                </a:solidFill>
                <a:latin typeface="Arial" panose="020B0604020202020204" pitchFamily="34" charset="0"/>
                <a:ea typeface="微软雅黑" panose="020B0503020204020204" pitchFamily="34" charset="-122"/>
                <a:sym typeface="+mn-ea"/>
              </a:rPr>
              <a:t>月</a:t>
            </a:r>
            <a:r>
              <a:rPr lang="en-US" altLang="zh-CN" sz="900" dirty="0">
                <a:solidFill>
                  <a:schemeClr val="bg1"/>
                </a:solidFill>
                <a:latin typeface="Arial" panose="020B0604020202020204" pitchFamily="34" charset="0"/>
                <a:ea typeface="微软雅黑" panose="020B0503020204020204" pitchFamily="34" charset="-122"/>
                <a:sym typeface="+mn-ea"/>
              </a:rPr>
              <a:t>21</a:t>
            </a:r>
            <a:r>
              <a:rPr lang="zh-CN" altLang="en-US" sz="900" dirty="0">
                <a:solidFill>
                  <a:schemeClr val="bg1"/>
                </a:solidFill>
                <a:latin typeface="Arial" panose="020B0604020202020204" pitchFamily="34" charset="0"/>
                <a:ea typeface="微软雅黑" panose="020B0503020204020204" pitchFamily="34" charset="-122"/>
                <a:sym typeface="+mn-ea"/>
              </a:rPr>
              <a:t>日）</a:t>
            </a:r>
            <a:r>
              <a:rPr lang="en-US" altLang="zh-CN" sz="900" dirty="0">
                <a:solidFill>
                  <a:schemeClr val="bg1"/>
                </a:solidFill>
                <a:latin typeface="Arial" panose="020B0604020202020204" pitchFamily="34" charset="0"/>
                <a:ea typeface="微软雅黑" panose="020B0503020204020204" pitchFamily="34" charset="-122"/>
                <a:sym typeface="+mn-ea"/>
              </a:rPr>
              <a:t> 2. </a:t>
            </a:r>
            <a:r>
              <a:rPr lang="zh-CN" altLang="en-US" sz="900" dirty="0">
                <a:solidFill>
                  <a:schemeClr val="bg1"/>
                </a:solidFill>
                <a:latin typeface="Arial" panose="020B0604020202020204" pitchFamily="34" charset="0"/>
                <a:ea typeface="微软雅黑" panose="020B0503020204020204" pitchFamily="34" charset="-122"/>
                <a:sym typeface="+mn-ea"/>
              </a:rPr>
              <a:t>依替巴肽说明书（截至</a:t>
            </a:r>
            <a:r>
              <a:rPr lang="en-US" altLang="zh-CN" sz="900" dirty="0">
                <a:solidFill>
                  <a:schemeClr val="bg1"/>
                </a:solidFill>
                <a:latin typeface="Arial" panose="020B0604020202020204" pitchFamily="34" charset="0"/>
                <a:ea typeface="微软雅黑" panose="020B0503020204020204" pitchFamily="34" charset="-122"/>
                <a:sym typeface="+mn-ea"/>
              </a:rPr>
              <a:t>2025</a:t>
            </a:r>
            <a:r>
              <a:rPr lang="zh-CN" altLang="en-US" sz="900" dirty="0">
                <a:solidFill>
                  <a:schemeClr val="bg1"/>
                </a:solidFill>
                <a:latin typeface="Arial" panose="020B0604020202020204" pitchFamily="34" charset="0"/>
                <a:ea typeface="微软雅黑" panose="020B0503020204020204" pitchFamily="34" charset="-122"/>
                <a:sym typeface="+mn-ea"/>
              </a:rPr>
              <a:t>年</a:t>
            </a:r>
            <a:r>
              <a:rPr lang="en-US" altLang="zh-CN" sz="900" dirty="0">
                <a:solidFill>
                  <a:schemeClr val="bg1"/>
                </a:solidFill>
                <a:latin typeface="Arial" panose="020B0604020202020204" pitchFamily="34" charset="0"/>
                <a:ea typeface="微软雅黑" panose="020B0503020204020204" pitchFamily="34" charset="-122"/>
                <a:sym typeface="+mn-ea"/>
              </a:rPr>
              <a:t>2</a:t>
            </a:r>
            <a:r>
              <a:rPr lang="zh-CN" altLang="en-US" sz="900" dirty="0">
                <a:solidFill>
                  <a:schemeClr val="bg1"/>
                </a:solidFill>
                <a:latin typeface="Arial" panose="020B0604020202020204" pitchFamily="34" charset="0"/>
                <a:ea typeface="微软雅黑" panose="020B0503020204020204" pitchFamily="34" charset="-122"/>
                <a:sym typeface="+mn-ea"/>
              </a:rPr>
              <a:t>月</a:t>
            </a:r>
            <a:r>
              <a:rPr lang="en-US" altLang="zh-CN" sz="900" dirty="0">
                <a:solidFill>
                  <a:schemeClr val="bg1"/>
                </a:solidFill>
                <a:latin typeface="Arial" panose="020B0604020202020204" pitchFamily="34" charset="0"/>
                <a:ea typeface="微软雅黑" panose="020B0503020204020204" pitchFamily="34" charset="-122"/>
                <a:sym typeface="+mn-ea"/>
              </a:rPr>
              <a:t>25</a:t>
            </a:r>
            <a:r>
              <a:rPr lang="zh-CN" altLang="en-US" sz="900" dirty="0">
                <a:solidFill>
                  <a:schemeClr val="bg1"/>
                </a:solidFill>
                <a:latin typeface="Arial" panose="020B0604020202020204" pitchFamily="34" charset="0"/>
                <a:ea typeface="微软雅黑" panose="020B0503020204020204" pitchFamily="34" charset="-122"/>
                <a:sym typeface="+mn-ea"/>
              </a:rPr>
              <a:t>日）</a:t>
            </a:r>
            <a:r>
              <a:rPr lang="en-US" altLang="zh-CN" sz="900" dirty="0">
                <a:solidFill>
                  <a:schemeClr val="bg1"/>
                </a:solidFill>
                <a:latin typeface="Arial" panose="020B0604020202020204" pitchFamily="34" charset="0"/>
                <a:ea typeface="微软雅黑" panose="020B0503020204020204" pitchFamily="34" charset="-122"/>
                <a:sym typeface="+mn-ea"/>
              </a:rPr>
              <a:t> </a:t>
            </a:r>
            <a:endParaRPr lang="zh-CN" altLang="en-US" sz="900" dirty="0">
              <a:solidFill>
                <a:schemeClr val="bg1"/>
              </a:solidFill>
              <a:latin typeface="Arial" panose="020B0604020202020204" pitchFamily="34" charset="0"/>
              <a:ea typeface="微软雅黑" panose="020B0503020204020204" pitchFamily="34" charset="-122"/>
              <a:sym typeface="+mn-ea"/>
            </a:endParaRPr>
          </a:p>
        </p:txBody>
      </p:sp>
      <p:sp>
        <p:nvSpPr>
          <p:cNvPr id="2" name="文本框 1"/>
          <p:cNvSpPr txBox="1"/>
          <p:nvPr/>
        </p:nvSpPr>
        <p:spPr>
          <a:xfrm>
            <a:off x="0" y="366395"/>
            <a:ext cx="1586865" cy="368300"/>
          </a:xfrm>
          <a:prstGeom prst="rect">
            <a:avLst/>
          </a:prstGeom>
          <a:noFill/>
        </p:spPr>
        <p:txBody>
          <a:bodyPr wrap="square" rtlCol="0" anchor="t">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安全</a:t>
            </a:r>
            <a:r>
              <a:rPr 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性优势</a:t>
            </a:r>
          </a:p>
        </p:txBody>
      </p:sp>
      <p:pic>
        <p:nvPicPr>
          <p:cNvPr id="4" name="图片 3"/>
          <p:cNvPicPr>
            <a:picLocks noChangeAspect="1"/>
          </p:cNvPicPr>
          <p:nvPr/>
        </p:nvPicPr>
        <p:blipFill>
          <a:blip r:embed="rId7"/>
          <a:stretch>
            <a:fillRect/>
          </a:stretch>
        </p:blipFill>
        <p:spPr>
          <a:xfrm>
            <a:off x="10293261" y="-5715"/>
            <a:ext cx="1866900" cy="733425"/>
          </a:xfrm>
          <a:prstGeom prst="rect">
            <a:avLst/>
          </a:prstGeom>
        </p:spPr>
      </p:pic>
      <p:sp>
        <p:nvSpPr>
          <p:cNvPr id="3" name="文本框 2"/>
          <p:cNvSpPr txBox="1"/>
          <p:nvPr/>
        </p:nvSpPr>
        <p:spPr>
          <a:xfrm>
            <a:off x="4626610" y="6340475"/>
            <a:ext cx="7218680" cy="268605"/>
          </a:xfrm>
          <a:prstGeom prst="rect">
            <a:avLst/>
          </a:prstGeom>
          <a:noFill/>
        </p:spPr>
        <p:txBody>
          <a:bodyPr wrap="square" rtlCol="0">
            <a:noAutofit/>
          </a:bodyPr>
          <a:lstStyle/>
          <a:p>
            <a:pPr algn="r"/>
            <a:r>
              <a:rPr lang="zh-CN" altLang="en-US" sz="1200" dirty="0"/>
              <a:t>备注：</a:t>
            </a:r>
            <a:r>
              <a:rPr lang="en-US" altLang="zh-CN" sz="1200" dirty="0"/>
              <a:t>a</a:t>
            </a:r>
            <a:r>
              <a:rPr lang="zh-CN" altLang="en-US" sz="1200" dirty="0"/>
              <a:t>，对照组为安慰剂</a:t>
            </a:r>
            <a:r>
              <a:rPr lang="en-US" altLang="zh-CN" sz="1200" dirty="0"/>
              <a:t>+</a:t>
            </a:r>
            <a:r>
              <a:rPr lang="zh-CN" altLang="en-US" sz="1200" dirty="0"/>
              <a:t>常规治疗</a:t>
            </a:r>
          </a:p>
        </p:txBody>
      </p:sp>
      <p:graphicFrame>
        <p:nvGraphicFramePr>
          <p:cNvPr id="19" name="表格 18"/>
          <p:cNvGraphicFramePr/>
          <p:nvPr>
            <p:custDataLst>
              <p:tags r:id="rId3"/>
            </p:custDataLst>
          </p:nvPr>
        </p:nvGraphicFramePr>
        <p:xfrm>
          <a:off x="509905" y="1980565"/>
          <a:ext cx="3290570" cy="4368165"/>
        </p:xfrm>
        <a:graphic>
          <a:graphicData uri="http://schemas.openxmlformats.org/drawingml/2006/table">
            <a:tbl>
              <a:tblPr firstRow="1" bandRow="1">
                <a:tableStyleId>{4B75D5CC-671E-45CE-BA3A-C200831FC913}</a:tableStyleId>
              </a:tblPr>
              <a:tblGrid>
                <a:gridCol w="1236980">
                  <a:extLst>
                    <a:ext uri="{9D8B030D-6E8A-4147-A177-3AD203B41FA5}">
                      <a16:colId xmlns:a16="http://schemas.microsoft.com/office/drawing/2014/main" val="20000"/>
                    </a:ext>
                  </a:extLst>
                </a:gridCol>
                <a:gridCol w="960755">
                  <a:extLst>
                    <a:ext uri="{9D8B030D-6E8A-4147-A177-3AD203B41FA5}">
                      <a16:colId xmlns:a16="http://schemas.microsoft.com/office/drawing/2014/main" val="20001"/>
                    </a:ext>
                  </a:extLst>
                </a:gridCol>
                <a:gridCol w="1092835">
                  <a:extLst>
                    <a:ext uri="{9D8B030D-6E8A-4147-A177-3AD203B41FA5}">
                      <a16:colId xmlns:a16="http://schemas.microsoft.com/office/drawing/2014/main" val="20002"/>
                    </a:ext>
                  </a:extLst>
                </a:gridCol>
              </a:tblGrid>
              <a:tr h="1104265">
                <a:tc>
                  <a:txBody>
                    <a:bodyPr/>
                    <a:lstStyle/>
                    <a:p>
                      <a:pPr>
                        <a:buNone/>
                      </a:pPr>
                      <a:endParaRPr lang="zh-CN" altLang="en-US" sz="1400" dirty="0"/>
                    </a:p>
                  </a:txBody>
                  <a:tcPr marL="36195" marR="36195">
                    <a:lnL w="12700">
                      <a:solidFill>
                        <a:schemeClr val="bg1">
                          <a:lumMod val="75000"/>
                        </a:schemeClr>
                      </a:solidFill>
                      <a:prstDash val="solid"/>
                    </a:lnL>
                    <a:lnR w="12700">
                      <a:solidFill>
                        <a:schemeClr val="bg1"/>
                      </a:solidFill>
                      <a:prstDash val="solid"/>
                    </a:lnR>
                    <a:lnT w="12700">
                      <a:solidFill>
                        <a:schemeClr val="bg1">
                          <a:lumMod val="75000"/>
                        </a:schemeClr>
                      </a:solidFill>
                      <a:prstDash val="solid"/>
                    </a:lnT>
                    <a:lnB w="12700">
                      <a:solidFill>
                        <a:schemeClr val="bg1"/>
                      </a:solidFill>
                      <a:prstDash val="solid"/>
                    </a:lnB>
                    <a:solidFill>
                      <a:srgbClr val="76AAF9"/>
                    </a:solidFill>
                  </a:tcPr>
                </a:tc>
                <a:tc>
                  <a:txBody>
                    <a:bodyPr/>
                    <a:lstStyle/>
                    <a:p>
                      <a:pPr algn="ctr">
                        <a:buNone/>
                      </a:pPr>
                      <a:r>
                        <a:rPr lang="zh-CN" altLang="en-US" sz="1400" dirty="0"/>
                        <a:t>依替巴肽</a:t>
                      </a:r>
                    </a:p>
                  </a:txBody>
                  <a:tcPr marL="36195" marR="36195" anchor="ctr">
                    <a:lnL w="12700">
                      <a:solidFill>
                        <a:schemeClr val="bg1"/>
                      </a:solidFill>
                      <a:prstDash val="solid"/>
                    </a:lnL>
                    <a:lnR w="12700">
                      <a:solidFill>
                        <a:schemeClr val="bg1"/>
                      </a:solidFill>
                      <a:prstDash val="solid"/>
                    </a:lnR>
                    <a:lnT w="12700">
                      <a:solidFill>
                        <a:schemeClr val="bg1">
                          <a:lumMod val="75000"/>
                        </a:schemeClr>
                      </a:solidFill>
                      <a:prstDash val="solid"/>
                    </a:lnT>
                    <a:lnB w="12700">
                      <a:solidFill>
                        <a:schemeClr val="bg1"/>
                      </a:solidFill>
                      <a:prstDash val="solid"/>
                    </a:lnB>
                    <a:solidFill>
                      <a:srgbClr val="76AAF9"/>
                    </a:solidFill>
                  </a:tcPr>
                </a:tc>
                <a:tc>
                  <a:txBody>
                    <a:bodyPr/>
                    <a:lstStyle/>
                    <a:p>
                      <a:pPr algn="ctr">
                        <a:buNone/>
                      </a:pPr>
                      <a:r>
                        <a:rPr lang="zh-CN" altLang="en-US" sz="1400" dirty="0">
                          <a:solidFill>
                            <a:srgbClr val="FFFF00"/>
                          </a:solidFill>
                        </a:rPr>
                        <a:t>倍维巴肽</a:t>
                      </a:r>
                    </a:p>
                  </a:txBody>
                  <a:tcPr marL="36195" marR="36195" anchor="ctr">
                    <a:lnL w="12700">
                      <a:solidFill>
                        <a:schemeClr val="bg1"/>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solidFill>
                      <a:prstDash val="solid"/>
                    </a:lnB>
                    <a:solidFill>
                      <a:srgbClr val="76AAF9"/>
                    </a:solidFill>
                  </a:tcPr>
                </a:tc>
                <a:extLst>
                  <a:ext uri="{0D108BD9-81ED-4DB2-BD59-A6C34878D82A}">
                    <a16:rowId xmlns:a16="http://schemas.microsoft.com/office/drawing/2014/main" val="10000"/>
                  </a:ext>
                </a:extLst>
              </a:tr>
              <a:tr h="727075">
                <a:tc>
                  <a:txBody>
                    <a:bodyPr/>
                    <a:lstStyle/>
                    <a:p>
                      <a:pPr algn="ctr">
                        <a:buNone/>
                      </a:pPr>
                      <a:r>
                        <a:rPr lang="zh-CN" altLang="en-US" sz="1400" b="1" dirty="0">
                          <a:solidFill>
                            <a:schemeClr val="bg2">
                              <a:lumMod val="10000"/>
                            </a:schemeClr>
                          </a:solidFill>
                        </a:rPr>
                        <a:t>抗血小板功能</a:t>
                      </a:r>
                    </a:p>
                  </a:txBody>
                  <a:tcPr marL="36195" marR="36195" anchor="ctr">
                    <a:lnL w="12700">
                      <a:solidFill>
                        <a:schemeClr val="bg1">
                          <a:lumMod val="75000"/>
                        </a:schemeClr>
                      </a:solid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buNone/>
                      </a:pPr>
                      <a:r>
                        <a:rPr lang="zh-CN" altLang="en-US" sz="1800" b="1" dirty="0">
                          <a:solidFill>
                            <a:srgbClr val="00B050"/>
                          </a:solidFill>
                          <a:latin typeface="+mj-ea"/>
                          <a:ea typeface="+mj-ea"/>
                          <a:sym typeface="+mn-ea"/>
                        </a:rPr>
                        <a:t>√</a:t>
                      </a:r>
                    </a:p>
                  </a:txBody>
                  <a:tcPr marL="36195" marR="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1200" dirty="0">
                          <a:solidFill>
                            <a:srgbClr val="00B050"/>
                          </a:solidFill>
                          <a:latin typeface="+mj-ea"/>
                          <a:ea typeface="+mn-ea"/>
                          <a:cs typeface="+mn-cs"/>
                          <a:sym typeface="+mn-ea"/>
                        </a:rPr>
                        <a:t>√</a:t>
                      </a:r>
                    </a:p>
                  </a:txBody>
                  <a:tcPr marL="36195" marR="36195" anchor="ctr">
                    <a:lnL w="12700" cap="flat" cmpd="sng" algn="ctr">
                      <a:solidFill>
                        <a:schemeClr val="bg1"/>
                      </a:solidFill>
                      <a:prstDash val="solid"/>
                      <a:round/>
                      <a:headEnd type="none" w="med" len="med"/>
                      <a:tailEnd type="none" w="med" len="med"/>
                    </a:lnL>
                    <a:lnR w="12700">
                      <a:solidFill>
                        <a:schemeClr val="bg1">
                          <a:lumMod val="75000"/>
                        </a:schemeClr>
                      </a:solidFill>
                      <a:prstDash val="solid"/>
                    </a:lnR>
                    <a:lnT w="12700" cap="flat" cmpd="sng" algn="ctr">
                      <a:solidFill>
                        <a:schemeClr val="bg1"/>
                      </a:solidFill>
                      <a:prstDash val="solid"/>
                      <a:round/>
                      <a:headEnd type="none" w="med" len="med"/>
                      <a:tailEnd type="none" w="med" len="med"/>
                    </a:lnT>
                    <a:lnB w="12700">
                      <a:solidFill>
                        <a:schemeClr val="bg1"/>
                      </a:solidFill>
                      <a:prstDash val="solid"/>
                    </a:lnB>
                  </a:tcPr>
                </a:tc>
                <a:extLst>
                  <a:ext uri="{0D108BD9-81ED-4DB2-BD59-A6C34878D82A}">
                    <a16:rowId xmlns:a16="http://schemas.microsoft.com/office/drawing/2014/main" val="10001"/>
                  </a:ext>
                </a:extLst>
              </a:tr>
              <a:tr h="739775">
                <a:tc>
                  <a:txBody>
                    <a:bodyPr/>
                    <a:lstStyle/>
                    <a:p>
                      <a:pPr algn="ctr">
                        <a:buNone/>
                      </a:pPr>
                      <a:r>
                        <a:rPr lang="zh-CN" altLang="en-US" sz="1400" b="1" dirty="0">
                          <a:solidFill>
                            <a:schemeClr val="bg2">
                              <a:lumMod val="10000"/>
                            </a:schemeClr>
                          </a:solidFill>
                        </a:rPr>
                        <a:t>抑制血管壁</a:t>
                      </a:r>
                    </a:p>
                    <a:p>
                      <a:pPr algn="ctr">
                        <a:buNone/>
                      </a:pPr>
                      <a:r>
                        <a:rPr lang="zh-CN" altLang="en-US" sz="1400" b="1" dirty="0">
                          <a:solidFill>
                            <a:schemeClr val="bg2">
                              <a:lumMod val="10000"/>
                            </a:schemeClr>
                          </a:solidFill>
                        </a:rPr>
                        <a:t>细胞增生</a:t>
                      </a:r>
                    </a:p>
                  </a:txBody>
                  <a:tcPr marL="36195" marR="36195" anchor="ctr">
                    <a:lnL w="12700">
                      <a:solidFill>
                        <a:schemeClr val="bg1">
                          <a:lumMod val="75000"/>
                        </a:schemeClr>
                      </a:solidFill>
                      <a:prstDash val="solid"/>
                    </a:lnL>
                    <a:lnR w="12700" cap="flat" cmpd="sng" algn="ctr">
                      <a:solidFill>
                        <a:schemeClr val="bg1"/>
                      </a:solidFill>
                      <a:prstDash val="solid"/>
                      <a:round/>
                      <a:headEnd type="none" w="med" len="med"/>
                      <a:tailEnd type="none" w="med" len="med"/>
                    </a:lnR>
                    <a:lnT w="12700">
                      <a:solidFill>
                        <a:schemeClr val="bg1"/>
                      </a:solidFill>
                      <a:prstDash val="soli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rgbClr val="FF0000"/>
                          </a:solidFill>
                        </a:rPr>
                        <a:t>×</a:t>
                      </a:r>
                    </a:p>
                  </a:txBody>
                  <a:tcPr marL="36195" marR="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solidFill>
                        <a:schemeClr val="bg1"/>
                      </a:solidFill>
                      <a:prstDash val="soli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1200" dirty="0">
                          <a:solidFill>
                            <a:srgbClr val="00B050"/>
                          </a:solidFill>
                          <a:latin typeface="+mj-ea"/>
                          <a:ea typeface="+mn-ea"/>
                          <a:cs typeface="+mn-cs"/>
                          <a:sym typeface="+mn-ea"/>
                        </a:rPr>
                        <a:t>√</a:t>
                      </a:r>
                    </a:p>
                  </a:txBody>
                  <a:tcPr marL="36195" marR="36195" anchor="ctr">
                    <a:lnL w="12700" cap="flat" cmpd="sng" algn="ctr">
                      <a:solidFill>
                        <a:schemeClr val="bg1"/>
                      </a:solidFill>
                      <a:prstDash val="solid"/>
                      <a:round/>
                      <a:headEnd type="none" w="med" len="med"/>
                      <a:tailEnd type="none" w="med" len="med"/>
                    </a:lnL>
                    <a:lnR w="12700">
                      <a:solidFill>
                        <a:schemeClr val="bg1">
                          <a:lumMod val="75000"/>
                        </a:schemeClr>
                      </a:solidFill>
                      <a:prstDash val="solid"/>
                    </a:lnR>
                    <a:lnT w="12700">
                      <a:solidFill>
                        <a:schemeClr val="bg1"/>
                      </a:solidFill>
                      <a:prstDash val="soli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95350">
                <a:tc>
                  <a:txBody>
                    <a:bodyPr/>
                    <a:lstStyle/>
                    <a:p>
                      <a:pPr algn="ctr">
                        <a:buNone/>
                      </a:pPr>
                      <a:r>
                        <a:rPr lang="zh-CN" altLang="en-US" sz="1400" b="1" dirty="0">
                          <a:solidFill>
                            <a:schemeClr val="bg2">
                              <a:lumMod val="10000"/>
                            </a:schemeClr>
                          </a:solidFill>
                        </a:rPr>
                        <a:t>降低支架血栓</a:t>
                      </a:r>
                      <a:r>
                        <a:rPr lang="en-US" altLang="zh-CN" sz="1400" b="1" dirty="0">
                          <a:solidFill>
                            <a:schemeClr val="bg2">
                              <a:lumMod val="10000"/>
                            </a:schemeClr>
                          </a:solidFill>
                        </a:rPr>
                        <a:t>/</a:t>
                      </a:r>
                      <a:r>
                        <a:rPr lang="zh-CN" altLang="en-US" sz="1400" b="1" dirty="0">
                          <a:solidFill>
                            <a:schemeClr val="bg2">
                              <a:lumMod val="10000"/>
                            </a:schemeClr>
                          </a:solidFill>
                        </a:rPr>
                        <a:t>慢血流等</a:t>
                      </a:r>
                    </a:p>
                  </a:txBody>
                  <a:tcPr marL="36195" marR="36195" anchor="ctr">
                    <a:lnL w="12700">
                      <a:solidFill>
                        <a:schemeClr val="bg1">
                          <a:lumMod val="75000"/>
                        </a:schemeClr>
                      </a:solidFill>
                      <a:prstDash val="solid"/>
                    </a:lnL>
                    <a:lnR w="12700">
                      <a:solidFill>
                        <a:schemeClr val="bg1"/>
                      </a:solidFill>
                      <a:prstDash val="solid"/>
                    </a:lnR>
                    <a:lnT w="12700">
                      <a:solidFill>
                        <a:schemeClr val="bg1"/>
                      </a:solidFill>
                      <a:prstDash val="solid"/>
                    </a:lnT>
                    <a:lnB w="12700">
                      <a:solidFill>
                        <a:schemeClr val="bg1"/>
                      </a:solidFill>
                      <a:prstDash val="solid"/>
                    </a:lnB>
                  </a:tcPr>
                </a:tc>
                <a:tc>
                  <a:txBody>
                    <a:bodyPr/>
                    <a:lstStyle/>
                    <a:p>
                      <a:pPr algn="ctr">
                        <a:buNone/>
                      </a:pPr>
                      <a:r>
                        <a:rPr lang="zh-CN" altLang="en-US" sz="1800" b="1" dirty="0">
                          <a:solidFill>
                            <a:srgbClr val="FF0000"/>
                          </a:solidFill>
                        </a:rPr>
                        <a:t>×</a:t>
                      </a:r>
                    </a:p>
                  </a:txBody>
                  <a:tcPr marL="36195" marR="36195" anchor="ctr">
                    <a:lnL w="12700" cap="flat" cmpd="sng" algn="ctr">
                      <a:solidFill>
                        <a:schemeClr val="bg1"/>
                      </a:solidFill>
                      <a:prstDash val="solid"/>
                      <a:round/>
                      <a:headEnd type="none" w="med" len="med"/>
                      <a:tailEnd type="none" w="med" len="med"/>
                    </a:lnL>
                    <a:lnR w="12700">
                      <a:solidFill>
                        <a:schemeClr val="bg1"/>
                      </a:solidFill>
                      <a:prstDash val="solid"/>
                    </a:lnR>
                    <a:lnT w="12700">
                      <a:solidFill>
                        <a:schemeClr val="bg1"/>
                      </a:solidFill>
                      <a:prstDash val="solid"/>
                    </a:lnT>
                    <a:lnB w="12700">
                      <a:solidFill>
                        <a:schemeClr val="bg1"/>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1200" dirty="0">
                          <a:solidFill>
                            <a:srgbClr val="00B050"/>
                          </a:solidFill>
                          <a:latin typeface="+mj-ea"/>
                          <a:ea typeface="+mn-ea"/>
                          <a:cs typeface="+mn-cs"/>
                          <a:sym typeface="+mn-ea"/>
                        </a:rPr>
                        <a:t>√</a:t>
                      </a:r>
                    </a:p>
                  </a:txBody>
                  <a:tcPr marL="36195" marR="36195" anchor="ctr">
                    <a:lnL w="12700">
                      <a:solidFill>
                        <a:schemeClr val="bg1"/>
                      </a:solidFill>
                      <a:prstDash val="solid"/>
                    </a:lnL>
                    <a:lnR w="12700">
                      <a:solidFill>
                        <a:schemeClr val="bg1">
                          <a:lumMod val="75000"/>
                        </a:schemeClr>
                      </a:solidFill>
                      <a:prstDash val="solid"/>
                    </a:lnR>
                    <a:lnT w="12700">
                      <a:solidFill>
                        <a:schemeClr val="bg1"/>
                      </a:solidFill>
                      <a:prstDash val="solid"/>
                    </a:lnT>
                    <a:lnB w="12700">
                      <a:solidFill>
                        <a:schemeClr val="bg1"/>
                      </a:solidFill>
                      <a:prstDash val="solid"/>
                    </a:lnB>
                  </a:tcPr>
                </a:tc>
                <a:extLst>
                  <a:ext uri="{0D108BD9-81ED-4DB2-BD59-A6C34878D82A}">
                    <a16:rowId xmlns:a16="http://schemas.microsoft.com/office/drawing/2014/main" val="10003"/>
                  </a:ext>
                </a:extLst>
              </a:tr>
              <a:tr h="901700">
                <a:tc>
                  <a:txBody>
                    <a:bodyPr/>
                    <a:lstStyle/>
                    <a:p>
                      <a:pPr algn="ctr">
                        <a:buNone/>
                      </a:pPr>
                      <a:r>
                        <a:rPr lang="zh-CN" altLang="en-US" sz="1400" b="1" dirty="0">
                          <a:solidFill>
                            <a:schemeClr val="bg2">
                              <a:lumMod val="10000"/>
                            </a:schemeClr>
                          </a:solidFill>
                        </a:rPr>
                        <a:t>免疫原性</a:t>
                      </a:r>
                      <a:r>
                        <a:rPr lang="en-US" altLang="zh-CN" sz="1400" b="1" dirty="0">
                          <a:solidFill>
                            <a:schemeClr val="bg2">
                              <a:lumMod val="10000"/>
                            </a:schemeClr>
                          </a:solidFill>
                        </a:rPr>
                        <a:t>/</a:t>
                      </a:r>
                    </a:p>
                    <a:p>
                      <a:pPr algn="ctr">
                        <a:buNone/>
                      </a:pPr>
                      <a:r>
                        <a:rPr lang="zh-CN" altLang="en-US" sz="1400" b="1" dirty="0">
                          <a:solidFill>
                            <a:schemeClr val="bg2">
                              <a:lumMod val="10000"/>
                            </a:schemeClr>
                          </a:solidFill>
                        </a:rPr>
                        <a:t>诱导抗体</a:t>
                      </a:r>
                    </a:p>
                  </a:txBody>
                  <a:tcPr marL="36195" marR="36195" anchor="ctr">
                    <a:lnL w="12700">
                      <a:solidFill>
                        <a:schemeClr val="bg1">
                          <a:lumMod val="75000"/>
                        </a:schemeClr>
                      </a:solidFill>
                      <a:prstDash val="solid"/>
                    </a:lnL>
                    <a:lnR w="12700">
                      <a:solidFill>
                        <a:schemeClr val="bg1"/>
                      </a:solidFill>
                      <a:prstDash val="solid"/>
                    </a:lnR>
                    <a:lnT w="12700">
                      <a:solidFill>
                        <a:schemeClr val="bg1"/>
                      </a:solidFill>
                      <a:prstDash val="solid"/>
                    </a:lnT>
                    <a:lnB w="12700">
                      <a:solidFill>
                        <a:schemeClr val="bg1">
                          <a:lumMod val="75000"/>
                        </a:schemeClr>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1200" dirty="0">
                          <a:solidFill>
                            <a:srgbClr val="FF0000"/>
                          </a:solidFill>
                          <a:latin typeface="+mj-ea"/>
                          <a:ea typeface="+mn-ea"/>
                          <a:cs typeface="+mn-cs"/>
                          <a:sym typeface="+mn-ea"/>
                        </a:rPr>
                        <a:t>√</a:t>
                      </a:r>
                    </a:p>
                  </a:txBody>
                  <a:tcPr marL="36195" marR="36195" anchor="ctr">
                    <a:lnL w="12700" cap="flat" cmpd="sng" algn="ctr">
                      <a:solidFill>
                        <a:schemeClr val="bg1"/>
                      </a:solidFill>
                      <a:prstDash val="solid"/>
                      <a:round/>
                      <a:headEnd type="none" w="med" len="med"/>
                      <a:tailEnd type="none" w="med" len="med"/>
                    </a:lnL>
                    <a:lnR w="12700">
                      <a:solidFill>
                        <a:schemeClr val="bg1"/>
                      </a:solidFill>
                      <a:prstDash val="solid"/>
                    </a:lnR>
                    <a:lnT w="12700">
                      <a:solidFill>
                        <a:schemeClr val="bg1"/>
                      </a:solidFill>
                      <a:prstDash val="solid"/>
                    </a:lnT>
                    <a:lnB w="12700">
                      <a:solidFill>
                        <a:schemeClr val="bg1">
                          <a:lumMod val="75000"/>
                        </a:schemeClr>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dirty="0">
                          <a:solidFill>
                            <a:srgbClr val="00B050"/>
                          </a:solidFill>
                        </a:rPr>
                        <a:t>×</a:t>
                      </a:r>
                    </a:p>
                  </a:txBody>
                  <a:tcPr marL="36195" marR="36195" anchor="ctr">
                    <a:lnL w="12700">
                      <a:solidFill>
                        <a:schemeClr val="bg1"/>
                      </a:solidFill>
                      <a:prstDash val="solid"/>
                    </a:lnL>
                    <a:lnR w="12700">
                      <a:solidFill>
                        <a:schemeClr val="bg1">
                          <a:lumMod val="75000"/>
                        </a:schemeClr>
                      </a:solidFill>
                      <a:prstDash val="solid"/>
                    </a:lnR>
                    <a:lnT w="12700">
                      <a:solidFill>
                        <a:schemeClr val="bg1"/>
                      </a:solidFill>
                      <a:prstDash val="solid"/>
                    </a:lnT>
                    <a:lnB w="12700">
                      <a:solidFill>
                        <a:schemeClr val="bg1">
                          <a:lumMod val="75000"/>
                        </a:schemeClr>
                      </a:solidFill>
                      <a:prstDash val="solid"/>
                    </a:lnB>
                  </a:tcPr>
                </a:tc>
                <a:extLst>
                  <a:ext uri="{0D108BD9-81ED-4DB2-BD59-A6C34878D82A}">
                    <a16:rowId xmlns:a16="http://schemas.microsoft.com/office/drawing/2014/main" val="10004"/>
                  </a:ext>
                </a:extLst>
              </a:tr>
            </a:tbl>
          </a:graphicData>
        </a:graphic>
      </p:graphicFrame>
      <p:sp>
        <p:nvSpPr>
          <p:cNvPr id="20" name="矩形 19"/>
          <p:cNvSpPr/>
          <p:nvPr>
            <p:custDataLst>
              <p:tags r:id="rId4"/>
            </p:custDataLst>
          </p:nvPr>
        </p:nvSpPr>
        <p:spPr>
          <a:xfrm>
            <a:off x="509905" y="1062990"/>
            <a:ext cx="3290570" cy="767715"/>
          </a:xfrm>
          <a:prstGeom prst="rect">
            <a:avLst/>
          </a:prstGeom>
          <a:solidFill>
            <a:srgbClr val="1F6AEB"/>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just">
              <a:buClrTx/>
              <a:buSzTx/>
              <a:buFont typeface="Arial" panose="020B0604020202020204" pitchFamily="34" charset="0"/>
            </a:pPr>
            <a:r>
              <a:rPr lang="zh-CN" altLang="en-US" b="1" dirty="0">
                <a:solidFill>
                  <a:schemeClr val="bg1"/>
                </a:solidFill>
                <a:sym typeface="+mn-ea"/>
              </a:rPr>
              <a:t>枸橼酸倍维巴肽</a:t>
            </a:r>
            <a:r>
              <a:rPr lang="en-US" altLang="zh-CN" b="1" dirty="0">
                <a:solidFill>
                  <a:schemeClr val="bg1"/>
                </a:solidFill>
                <a:sym typeface="+mn-ea"/>
              </a:rPr>
              <a:t> vs </a:t>
            </a:r>
            <a:r>
              <a:rPr lang="zh-CN" altLang="en-US" b="1" dirty="0" err="1">
                <a:solidFill>
                  <a:schemeClr val="bg1"/>
                </a:solidFill>
                <a:sym typeface="+mn-ea"/>
              </a:rPr>
              <a:t>依替巴肽</a:t>
            </a:r>
            <a:endParaRPr lang="zh-CN" altLang="en-US" b="1" dirty="0">
              <a:solidFill>
                <a:schemeClr val="bg1"/>
              </a:solidFill>
              <a:sym typeface="+mn-ea"/>
            </a:endParaRPr>
          </a:p>
        </p:txBody>
      </p:sp>
      <p:sp>
        <p:nvSpPr>
          <p:cNvPr id="5" name="标题 1"/>
          <p:cNvSpPr>
            <a:spLocks noGrp="1"/>
          </p:cNvSpPr>
          <p:nvPr/>
        </p:nvSpPr>
        <p:spPr>
          <a:xfrm>
            <a:off x="1814255" y="150812"/>
            <a:ext cx="9173210" cy="708025"/>
          </a:xfrm>
          <a:prstGeom prst="rect">
            <a:avLst/>
          </a:prstGeom>
        </p:spPr>
        <p:txBody>
          <a:bodyPr vert="horz" lIns="91440" tIns="45720" rIns="91440" bIns="45720" rtlCol="0" anchor="ctr" anchorCtr="0"/>
          <a:lstStyle>
            <a:lvl1pPr algn="l" defTabSz="914400" rtl="0" eaLnBrk="1" latinLnBrk="0" hangingPunct="1">
              <a:lnSpc>
                <a:spcPct val="90000"/>
              </a:lnSpc>
              <a:spcBef>
                <a:spcPct val="0"/>
              </a:spcBef>
              <a:buNone/>
              <a:defRPr sz="3200" b="1" kern="1200">
                <a:solidFill>
                  <a:srgbClr val="186ACE"/>
                </a:solidFill>
                <a:latin typeface="微软雅黑" panose="020B0503020204020204" pitchFamily="34" charset="-122"/>
                <a:ea typeface="微软雅黑" panose="020B0503020204020204" pitchFamily="34" charset="-122"/>
                <a:cs typeface="+mj-cs"/>
              </a:defRPr>
            </a:lvl1pPr>
          </a:lstStyle>
          <a:p>
            <a:pPr algn="just">
              <a:lnSpc>
                <a:spcPct val="120000"/>
              </a:lnSpc>
              <a:spcBef>
                <a:spcPts val="0"/>
              </a:spcBef>
              <a:spcAft>
                <a:spcPts val="0"/>
              </a:spcAft>
            </a:pPr>
            <a:r>
              <a:rPr lang="zh-CN" altLang="en-US" b="1" dirty="0">
                <a:ln w="15875"/>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安全性良好，不良反应等发生率低于依替巴肽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4"/>
          <p:cNvSpPr/>
          <p:nvPr/>
        </p:nvSpPr>
        <p:spPr>
          <a:xfrm>
            <a:off x="4961255" y="1019810"/>
            <a:ext cx="6510655" cy="422275"/>
          </a:xfrm>
          <a:prstGeom prst="rect">
            <a:avLst/>
          </a:prstGeom>
          <a:solidFill>
            <a:srgbClr val="1F6AEB"/>
          </a:solidFill>
          <a:ln>
            <a:solidFill>
              <a:srgbClr val="1F6AEB"/>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dirty="0">
                <a:solidFill>
                  <a:schemeClr val="bg1"/>
                </a:solidFill>
                <a:sym typeface="+mn-ea"/>
              </a:rPr>
              <a:t>枸橼酸倍维巴肽的</a:t>
            </a:r>
            <a:r>
              <a:rPr lang="zh-CN" altLang="en-US" b="1" dirty="0">
                <a:solidFill>
                  <a:srgbClr val="FFFF00"/>
                </a:solidFill>
                <a:sym typeface="+mn-ea"/>
              </a:rPr>
              <a:t>双靶点</a:t>
            </a:r>
            <a:r>
              <a:rPr lang="zh-CN" altLang="en-US" b="1" dirty="0">
                <a:solidFill>
                  <a:schemeClr val="bg1"/>
                </a:solidFill>
                <a:sym typeface="+mn-ea"/>
              </a:rPr>
              <a:t>作用机制</a:t>
            </a:r>
          </a:p>
        </p:txBody>
      </p:sp>
      <p:sp>
        <p:nvSpPr>
          <p:cNvPr id="5" name="文本框 4"/>
          <p:cNvSpPr txBox="1"/>
          <p:nvPr/>
        </p:nvSpPr>
        <p:spPr>
          <a:xfrm>
            <a:off x="0" y="380783"/>
            <a:ext cx="1586865" cy="368300"/>
          </a:xfrm>
          <a:prstGeom prst="rect">
            <a:avLst/>
          </a:prstGeom>
          <a:noFill/>
        </p:spPr>
        <p:txBody>
          <a:bodyPr wrap="square" rtlCol="0" anchor="t">
            <a:spAutoFit/>
          </a:bodyPr>
          <a:lstStyle/>
          <a:p>
            <a:pPr algn="ctr"/>
            <a:r>
              <a:rPr 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创新性优势</a:t>
            </a:r>
          </a:p>
        </p:txBody>
      </p:sp>
      <p:sp>
        <p:nvSpPr>
          <p:cNvPr id="124" name="矩形 123"/>
          <p:cNvSpPr/>
          <p:nvPr>
            <p:custDataLst>
              <p:tags r:id="rId1"/>
            </p:custDataLst>
          </p:nvPr>
        </p:nvSpPr>
        <p:spPr>
          <a:xfrm>
            <a:off x="4961255" y="1453515"/>
            <a:ext cx="6510020" cy="492061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25" name="文本框 124"/>
          <p:cNvSpPr txBox="1"/>
          <p:nvPr>
            <p:custDataLst>
              <p:tags r:id="rId2"/>
            </p:custDataLst>
          </p:nvPr>
        </p:nvSpPr>
        <p:spPr>
          <a:xfrm>
            <a:off x="8368030" y="2903220"/>
            <a:ext cx="2354580" cy="368300"/>
          </a:xfrm>
          <a:prstGeom prst="rect">
            <a:avLst/>
          </a:prstGeom>
          <a:noFill/>
          <a:ln w="9525">
            <a:noFill/>
          </a:ln>
        </p:spPr>
        <p:txBody>
          <a:bodyPr wrap="square">
            <a:spAutoFit/>
          </a:bodyPr>
          <a:lstStyle/>
          <a:p>
            <a:pPr algn="ct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rPr>
              <a:t>整合素受体</a:t>
            </a: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α</a:t>
            </a:r>
            <a:r>
              <a:rPr 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rPr>
              <a:t>v</a:t>
            </a:r>
            <a:r>
              <a:rPr lang="zh-CN"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sym typeface="+mn-ea"/>
              </a:rPr>
              <a:t>β</a:t>
            </a:r>
            <a:r>
              <a:rPr 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en-US" b="1" dirty="0">
              <a:solidFill>
                <a:srgbClr val="1F6AEB"/>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7" name="文本框 126"/>
          <p:cNvSpPr txBox="1"/>
          <p:nvPr>
            <p:custDataLst>
              <p:tags r:id="rId3"/>
            </p:custDataLst>
          </p:nvPr>
        </p:nvSpPr>
        <p:spPr>
          <a:xfrm>
            <a:off x="5091430" y="2856230"/>
            <a:ext cx="2947670" cy="718185"/>
          </a:xfrm>
          <a:prstGeom prst="rect">
            <a:avLst/>
          </a:prstGeom>
          <a:noFill/>
          <a:ln w="9525">
            <a:noFill/>
          </a:ln>
        </p:spPr>
        <p:txBody>
          <a:bodyPr wrap="square">
            <a:spAutoFit/>
          </a:bodyPr>
          <a:lstStyle/>
          <a:p>
            <a:pPr>
              <a:lnSpc>
                <a:spcPct val="120000"/>
              </a:lnSpc>
              <a:spcBef>
                <a:spcPts val="0"/>
              </a:spcBef>
              <a:spcAft>
                <a:spcPts val="0"/>
              </a:spcAft>
            </a:pPr>
            <a:r>
              <a:rPr lang="en-US" b="1" dirty="0" err="1">
                <a:latin typeface="微软雅黑" panose="020B0503020204020204" pitchFamily="34" charset="-122"/>
                <a:ea typeface="微软雅黑" panose="020B0503020204020204" pitchFamily="34" charset="-122"/>
                <a:cs typeface="微软雅黑" panose="020B0503020204020204" pitchFamily="34" charset="-122"/>
              </a:rPr>
              <a:t>血小板糖蛋白GP</a:t>
            </a:r>
            <a:r>
              <a:rPr lang="en-US" b="1" dirty="0">
                <a:latin typeface="微软雅黑" panose="020B0503020204020204" pitchFamily="34" charset="-122"/>
                <a:ea typeface="微软雅黑" panose="020B0503020204020204" pitchFamily="34" charset="-122"/>
                <a:cs typeface="微软雅黑" panose="020B0503020204020204" pitchFamily="34" charset="-122"/>
              </a:rPr>
              <a:t> IIb/IIIa</a:t>
            </a:r>
          </a:p>
          <a:p>
            <a:pPr algn="ctr">
              <a:lnSpc>
                <a:spcPct val="120000"/>
              </a:lnSpc>
              <a:spcBef>
                <a:spcPts val="0"/>
              </a:spcBef>
              <a:spcAft>
                <a:spcPts val="0"/>
              </a:spcAft>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（即αIIbβ3）</a:t>
            </a:r>
            <a:endParaRPr lang="zh-CN" altLang="en-US" sz="1600" b="1" baseline="30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9" name="文本框 128"/>
          <p:cNvSpPr txBox="1"/>
          <p:nvPr>
            <p:custDataLst>
              <p:tags r:id="rId4"/>
            </p:custDataLst>
          </p:nvPr>
        </p:nvSpPr>
        <p:spPr>
          <a:xfrm>
            <a:off x="6793865" y="1508760"/>
            <a:ext cx="2373630" cy="691515"/>
          </a:xfrm>
          <a:prstGeom prst="rect">
            <a:avLst/>
          </a:prstGeom>
          <a:noFill/>
        </p:spPr>
        <p:txBody>
          <a:bodyPr wrap="square" rtlCol="0" anchor="t">
            <a:spAutoFit/>
          </a:bodyPr>
          <a:lstStyle/>
          <a:p>
            <a:pPr indent="0" algn="ctr" fontAlgn="auto">
              <a:spcAft>
                <a:spcPts val="600"/>
              </a:spcAft>
            </a:pPr>
            <a:r>
              <a:rPr lang="zh-CN" altLang="en-US" b="1">
                <a:solidFill>
                  <a:schemeClr val="tx1"/>
                </a:solidFill>
                <a:latin typeface="微软雅黑" panose="020B0503020204020204" pitchFamily="34" charset="-122"/>
                <a:ea typeface="微软雅黑" panose="020B0503020204020204" pitchFamily="34" charset="-122"/>
                <a:sym typeface="+mn-ea"/>
              </a:rPr>
              <a:t>枸橼酸倍维巴肽</a:t>
            </a:r>
          </a:p>
          <a:p>
            <a:pPr algn="ctr"/>
            <a:r>
              <a:rPr lang="en-US" altLang="zh-CN" sz="1600" b="1">
                <a:solidFill>
                  <a:srgbClr val="1F6AEB"/>
                </a:solidFill>
                <a:latin typeface="微软雅黑" panose="020B0503020204020204" pitchFamily="34" charset="-122"/>
                <a:ea typeface="微软雅黑" panose="020B0503020204020204" pitchFamily="34" charset="-122"/>
                <a:sym typeface="+mn-ea"/>
              </a:rPr>
              <a:t>(</a:t>
            </a:r>
            <a:r>
              <a:rPr lang="zh-CN" altLang="en-US" sz="1600" b="1" dirty="0">
                <a:solidFill>
                  <a:srgbClr val="1F6AEB"/>
                </a:solidFill>
                <a:sym typeface="+mn-ea"/>
              </a:rPr>
              <a:t>中国原研，一类创新</a:t>
            </a:r>
            <a:r>
              <a:rPr lang="en-US" altLang="zh-CN" sz="1600" b="1">
                <a:solidFill>
                  <a:srgbClr val="1F6AEB"/>
                </a:solidFill>
                <a:latin typeface="微软雅黑" panose="020B0503020204020204" pitchFamily="34" charset="-122"/>
                <a:ea typeface="微软雅黑" panose="020B0503020204020204" pitchFamily="34" charset="-122"/>
                <a:sym typeface="+mn-ea"/>
              </a:rPr>
              <a:t>)</a:t>
            </a:r>
          </a:p>
        </p:txBody>
      </p:sp>
      <p:sp>
        <p:nvSpPr>
          <p:cNvPr id="132" name="文本框 131"/>
          <p:cNvSpPr txBox="1"/>
          <p:nvPr>
            <p:custDataLst>
              <p:tags r:id="rId5"/>
            </p:custDataLst>
          </p:nvPr>
        </p:nvSpPr>
        <p:spPr>
          <a:xfrm>
            <a:off x="5368290" y="3996690"/>
            <a:ext cx="2065655" cy="368300"/>
          </a:xfrm>
          <a:prstGeom prst="rect">
            <a:avLst/>
          </a:prstGeom>
          <a:noFill/>
          <a:ln w="9525">
            <a:noFill/>
          </a:ln>
        </p:spPr>
        <p:txBody>
          <a:bodyPr wrap="square">
            <a:spAutoFit/>
          </a:bodyPr>
          <a:lstStyle/>
          <a:p>
            <a:pPr algn="ctr"/>
            <a:r>
              <a:rPr lang="zh-CN" b="1">
                <a:solidFill>
                  <a:schemeClr val="accent1"/>
                </a:solidFill>
                <a:latin typeface="微软雅黑" panose="020B0503020204020204" pitchFamily="34" charset="-122"/>
                <a:ea typeface="微软雅黑" panose="020B0503020204020204" pitchFamily="34" charset="-122"/>
              </a:rPr>
              <a:t>抑制血小板聚集</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133" name="文本框 132"/>
          <p:cNvSpPr txBox="1"/>
          <p:nvPr>
            <p:custDataLst>
              <p:tags r:id="rId6"/>
            </p:custDataLst>
          </p:nvPr>
        </p:nvSpPr>
        <p:spPr>
          <a:xfrm>
            <a:off x="7519035" y="3997325"/>
            <a:ext cx="3952240" cy="368300"/>
          </a:xfrm>
          <a:prstGeom prst="rect">
            <a:avLst/>
          </a:prstGeom>
          <a:noFill/>
          <a:ln w="9525">
            <a:noFill/>
          </a:ln>
        </p:spPr>
        <p:txBody>
          <a:bodyPr wrap="square">
            <a:spAutoFit/>
          </a:bodyPr>
          <a:lstStyle/>
          <a:p>
            <a:pPr algn="ctr"/>
            <a:r>
              <a:rPr lang="zh-CN" b="1">
                <a:solidFill>
                  <a:schemeClr val="accent1"/>
                </a:solidFill>
                <a:latin typeface="微软雅黑" panose="020B0503020204020204" pitchFamily="34" charset="-122"/>
                <a:ea typeface="微软雅黑" panose="020B0503020204020204" pitchFamily="34" charset="-122"/>
                <a:sym typeface="+mn-ea"/>
              </a:rPr>
              <a:t>抑制血管平滑肌生长、内皮细胞损伤</a:t>
            </a:r>
          </a:p>
        </p:txBody>
      </p:sp>
      <p:grpSp>
        <p:nvGrpSpPr>
          <p:cNvPr id="137" name="组合 136"/>
          <p:cNvGrpSpPr/>
          <p:nvPr/>
        </p:nvGrpSpPr>
        <p:grpSpPr>
          <a:xfrm>
            <a:off x="6749415" y="2187575"/>
            <a:ext cx="591185" cy="625475"/>
            <a:chOff x="6482" y="2382"/>
            <a:chExt cx="1808" cy="840"/>
          </a:xfrm>
        </p:grpSpPr>
        <p:cxnSp>
          <p:nvCxnSpPr>
            <p:cNvPr id="138" name="直接连接符 137"/>
            <p:cNvCxnSpPr/>
            <p:nvPr/>
          </p:nvCxnSpPr>
          <p:spPr>
            <a:xfrm flipH="1">
              <a:off x="6762" y="2382"/>
              <a:ext cx="1528" cy="754"/>
            </a:xfrm>
            <a:prstGeom prst="line">
              <a:avLst/>
            </a:prstGeom>
            <a:ln w="31750">
              <a:solidFill>
                <a:srgbClr val="FF0000"/>
              </a:solidFill>
            </a:ln>
          </p:spPr>
          <p:style>
            <a:lnRef idx="2">
              <a:schemeClr val="accent1"/>
            </a:lnRef>
            <a:fillRef idx="0">
              <a:srgbClr val="FFFFFF"/>
            </a:fillRef>
            <a:effectRef idx="0">
              <a:srgbClr val="FFFFFF"/>
            </a:effectRef>
            <a:fontRef idx="minor">
              <a:schemeClr val="tx1"/>
            </a:fontRef>
          </p:style>
        </p:cxnSp>
        <p:cxnSp>
          <p:nvCxnSpPr>
            <p:cNvPr id="139" name="直接连接符 138"/>
            <p:cNvCxnSpPr/>
            <p:nvPr/>
          </p:nvCxnSpPr>
          <p:spPr>
            <a:xfrm rot="240000">
              <a:off x="6482" y="3020"/>
              <a:ext cx="647" cy="202"/>
            </a:xfrm>
            <a:prstGeom prst="line">
              <a:avLst/>
            </a:prstGeom>
            <a:ln w="31750">
              <a:solidFill>
                <a:srgbClr val="FF0000"/>
              </a:solidFill>
            </a:ln>
          </p:spPr>
          <p:style>
            <a:lnRef idx="2">
              <a:schemeClr val="accent1"/>
            </a:lnRef>
            <a:fillRef idx="0">
              <a:srgbClr val="FFFFFF"/>
            </a:fillRef>
            <a:effectRef idx="0">
              <a:srgbClr val="FFFFFF"/>
            </a:effectRef>
            <a:fontRef idx="minor">
              <a:schemeClr val="tx1"/>
            </a:fontRef>
          </p:style>
        </p:cxnSp>
      </p:grpSp>
      <p:grpSp>
        <p:nvGrpSpPr>
          <p:cNvPr id="143" name="组合 142"/>
          <p:cNvGrpSpPr/>
          <p:nvPr/>
        </p:nvGrpSpPr>
        <p:grpSpPr>
          <a:xfrm flipH="1">
            <a:off x="8624570" y="2194560"/>
            <a:ext cx="588645" cy="633730"/>
            <a:chOff x="6429" y="2350"/>
            <a:chExt cx="1871" cy="733"/>
          </a:xfrm>
        </p:grpSpPr>
        <p:cxnSp>
          <p:nvCxnSpPr>
            <p:cNvPr id="144" name="直接连接符 143"/>
            <p:cNvCxnSpPr/>
            <p:nvPr>
              <p:custDataLst>
                <p:tags r:id="rId18"/>
              </p:custDataLst>
            </p:nvPr>
          </p:nvCxnSpPr>
          <p:spPr>
            <a:xfrm flipH="1">
              <a:off x="6770" y="2350"/>
              <a:ext cx="1530" cy="659"/>
            </a:xfrm>
            <a:prstGeom prst="line">
              <a:avLst/>
            </a:prstGeom>
            <a:ln w="31750">
              <a:solidFill>
                <a:srgbClr val="FF0000"/>
              </a:solidFill>
            </a:ln>
          </p:spPr>
          <p:style>
            <a:lnRef idx="2">
              <a:schemeClr val="accent1"/>
            </a:lnRef>
            <a:fillRef idx="0">
              <a:srgbClr val="FFFFFF"/>
            </a:fillRef>
            <a:effectRef idx="0">
              <a:srgbClr val="FFFFFF"/>
            </a:effectRef>
            <a:fontRef idx="minor">
              <a:schemeClr val="tx1"/>
            </a:fontRef>
          </p:style>
        </p:cxnSp>
        <p:cxnSp>
          <p:nvCxnSpPr>
            <p:cNvPr id="145" name="直接连接符 144"/>
            <p:cNvCxnSpPr/>
            <p:nvPr>
              <p:custDataLst>
                <p:tags r:id="rId19"/>
              </p:custDataLst>
            </p:nvPr>
          </p:nvCxnSpPr>
          <p:spPr>
            <a:xfrm rot="60000">
              <a:off x="6429" y="2875"/>
              <a:ext cx="669" cy="208"/>
            </a:xfrm>
            <a:prstGeom prst="line">
              <a:avLst/>
            </a:prstGeom>
            <a:ln w="31750">
              <a:solidFill>
                <a:srgbClr val="FF0000"/>
              </a:solidFill>
            </a:ln>
          </p:spPr>
          <p:style>
            <a:lnRef idx="2">
              <a:schemeClr val="accent1"/>
            </a:lnRef>
            <a:fillRef idx="0">
              <a:srgbClr val="FFFFFF"/>
            </a:fillRef>
            <a:effectRef idx="0">
              <a:srgbClr val="FFFFFF"/>
            </a:effectRef>
            <a:fontRef idx="minor">
              <a:schemeClr val="tx1"/>
            </a:fontRef>
          </p:style>
        </p:cxnSp>
      </p:grpSp>
      <p:sp>
        <p:nvSpPr>
          <p:cNvPr id="146" name="文本框 145"/>
          <p:cNvSpPr txBox="1"/>
          <p:nvPr/>
        </p:nvSpPr>
        <p:spPr>
          <a:xfrm>
            <a:off x="6405245" y="2255520"/>
            <a:ext cx="625475" cy="306705"/>
          </a:xfrm>
          <a:prstGeom prst="rect">
            <a:avLst/>
          </a:prstGeom>
        </p:spPr>
        <p:txBody>
          <a:bodyPr wrap="square">
            <a:spAutoFit/>
            <a:extLst>
              <a:ext uri="{4A0BC546-FE56-4ADE-93B0-CB8AF2F6F144}">
                <wpsdc:textFrameExt xmlns:wpsdc="http://www.wps.cn/officeDocument/2022/drawingmlCustomData" xmlns="" type="text"/>
              </a:ext>
            </a:extLst>
          </a:bodyPr>
          <a:lstStyle/>
          <a:p>
            <a:pPr algn="ctr"/>
            <a:r>
              <a:rPr lang="zh-CN" altLang="en-US" sz="1400" b="1">
                <a:solidFill>
                  <a:srgbClr val="FF0000"/>
                </a:solidFill>
                <a:latin typeface="微软雅黑" panose="020B0503020204020204" pitchFamily="34" charset="-122"/>
                <a:ea typeface="微软雅黑" panose="020B0503020204020204" pitchFamily="34" charset="-122"/>
              </a:rPr>
              <a:t>阻断</a:t>
            </a:r>
          </a:p>
        </p:txBody>
      </p:sp>
      <p:sp>
        <p:nvSpPr>
          <p:cNvPr id="147" name="文本框 146"/>
          <p:cNvSpPr txBox="1"/>
          <p:nvPr>
            <p:custDataLst>
              <p:tags r:id="rId7"/>
            </p:custDataLst>
          </p:nvPr>
        </p:nvSpPr>
        <p:spPr>
          <a:xfrm>
            <a:off x="8954135" y="2266950"/>
            <a:ext cx="636905" cy="306705"/>
          </a:xfrm>
          <a:prstGeom prst="rect">
            <a:avLst/>
          </a:prstGeom>
        </p:spPr>
        <p:txBody>
          <a:bodyPr wrap="square">
            <a:spAutoFit/>
            <a:extLst>
              <a:ext uri="{4A0BC546-FE56-4ADE-93B0-CB8AF2F6F144}">
                <wpsdc:textFrameExt xmlns:wpsdc="http://www.wps.cn/officeDocument/2022/drawingmlCustomData" xmlns="" type="text"/>
              </a:ext>
            </a:extLst>
          </a:bodyPr>
          <a:lstStyle/>
          <a:p>
            <a:pPr algn="ctr"/>
            <a:r>
              <a:rPr lang="zh-CN" altLang="en-US" sz="1400" b="1">
                <a:solidFill>
                  <a:srgbClr val="FF0000"/>
                </a:solidFill>
                <a:latin typeface="微软雅黑" panose="020B0503020204020204" pitchFamily="34" charset="-122"/>
                <a:ea typeface="微软雅黑" panose="020B0503020204020204" pitchFamily="34" charset="-122"/>
              </a:rPr>
              <a:t>阻断</a:t>
            </a:r>
          </a:p>
        </p:txBody>
      </p:sp>
      <p:cxnSp>
        <p:nvCxnSpPr>
          <p:cNvPr id="9" name="直接箭头连接符 8"/>
          <p:cNvCxnSpPr/>
          <p:nvPr>
            <p:custDataLst>
              <p:tags r:id="rId8"/>
            </p:custDataLst>
          </p:nvPr>
        </p:nvCxnSpPr>
        <p:spPr>
          <a:xfrm flipH="1">
            <a:off x="9003057" y="4439763"/>
            <a:ext cx="653415" cy="499745"/>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pic>
        <p:nvPicPr>
          <p:cNvPr id="13" name="图片 12"/>
          <p:cNvPicPr>
            <a:picLocks noChangeAspect="1"/>
          </p:cNvPicPr>
          <p:nvPr/>
        </p:nvPicPr>
        <p:blipFill>
          <a:blip r:embed="rId22"/>
          <a:stretch>
            <a:fillRect/>
          </a:stretch>
        </p:blipFill>
        <p:spPr>
          <a:xfrm>
            <a:off x="10325100" y="22848"/>
            <a:ext cx="1866900" cy="733425"/>
          </a:xfrm>
          <a:prstGeom prst="rect">
            <a:avLst/>
          </a:prstGeom>
        </p:spPr>
      </p:pic>
      <p:sp>
        <p:nvSpPr>
          <p:cNvPr id="34" name="圆角矩形 4"/>
          <p:cNvSpPr/>
          <p:nvPr/>
        </p:nvSpPr>
        <p:spPr>
          <a:xfrm>
            <a:off x="716280" y="1019810"/>
            <a:ext cx="3997960" cy="422275"/>
          </a:xfrm>
          <a:prstGeom prst="rect">
            <a:avLst/>
          </a:prstGeom>
          <a:solidFill>
            <a:srgbClr val="76AAF9"/>
          </a:solidFill>
          <a:ln>
            <a:solidFill>
              <a:srgbClr val="76AAF9"/>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dirty="0">
                <a:solidFill>
                  <a:schemeClr val="bg1"/>
                </a:solidFill>
                <a:sym typeface="+mn-ea"/>
              </a:rPr>
              <a:t>依替巴肽的单靶点作用机制</a:t>
            </a:r>
          </a:p>
        </p:txBody>
      </p:sp>
      <p:sp>
        <p:nvSpPr>
          <p:cNvPr id="10" name="矩形 9"/>
          <p:cNvSpPr/>
          <p:nvPr>
            <p:custDataLst>
              <p:tags r:id="rId9"/>
            </p:custDataLst>
          </p:nvPr>
        </p:nvSpPr>
        <p:spPr>
          <a:xfrm>
            <a:off x="715645" y="1453515"/>
            <a:ext cx="3997960" cy="4919980"/>
          </a:xfrm>
          <a:prstGeom prst="rect">
            <a:avLst/>
          </a:prstGeom>
          <a:solidFill>
            <a:srgbClr val="F6F6F6"/>
          </a:solidFill>
          <a:ln>
            <a:solidFill>
              <a:schemeClr val="bg1">
                <a:lumMod val="75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5" name="文本框 14"/>
          <p:cNvSpPr txBox="1"/>
          <p:nvPr>
            <p:custDataLst>
              <p:tags r:id="rId10"/>
            </p:custDataLst>
          </p:nvPr>
        </p:nvSpPr>
        <p:spPr>
          <a:xfrm>
            <a:off x="1415415" y="2839720"/>
            <a:ext cx="2912745" cy="718185"/>
          </a:xfrm>
          <a:prstGeom prst="rect">
            <a:avLst/>
          </a:prstGeom>
          <a:noFill/>
          <a:ln w="9525">
            <a:noFill/>
          </a:ln>
        </p:spPr>
        <p:txBody>
          <a:bodyPr wrap="square">
            <a:spAutoFit/>
          </a:bodyPr>
          <a:lstStyle/>
          <a:p>
            <a:pPr indent="0" fontAlgn="auto">
              <a:lnSpc>
                <a:spcPct val="120000"/>
              </a:lnSpc>
            </a:pPr>
            <a:r>
              <a:rPr lang="en-US" b="1" dirty="0" err="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血小板糖蛋白GP</a:t>
            </a:r>
            <a:r>
              <a:rPr lang="en-US"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IIb/IIIa</a:t>
            </a:r>
          </a:p>
          <a:p>
            <a:pPr indent="0" algn="ctr" fontAlgn="auto">
              <a:lnSpc>
                <a:spcPct val="12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（即αIIbβ3）</a:t>
            </a:r>
            <a:endParaRPr lang="zh-CN" altLang="en-US" sz="1600" b="1" baseline="300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custDataLst>
              <p:tags r:id="rId11"/>
            </p:custDataLst>
          </p:nvPr>
        </p:nvSpPr>
        <p:spPr>
          <a:xfrm>
            <a:off x="869950" y="1600200"/>
            <a:ext cx="3766820" cy="691515"/>
          </a:xfrm>
          <a:prstGeom prst="rect">
            <a:avLst/>
          </a:prstGeom>
          <a:noFill/>
        </p:spPr>
        <p:txBody>
          <a:bodyPr wrap="square" rtlCol="0" anchor="t">
            <a:spAutoFit/>
          </a:bodyPr>
          <a:lstStyle/>
          <a:p>
            <a:pPr indent="0" algn="ctr" fontAlgn="auto">
              <a:spcAft>
                <a:spcPts val="600"/>
              </a:spcAft>
            </a:pPr>
            <a:r>
              <a:rPr lang="zh-CN" altLang="en-US" b="1" dirty="0">
                <a:solidFill>
                  <a:schemeClr val="bg1">
                    <a:lumMod val="50000"/>
                  </a:schemeClr>
                </a:solidFill>
                <a:latin typeface="微软雅黑" panose="020B0503020204020204" pitchFamily="34" charset="-122"/>
                <a:ea typeface="微软雅黑" panose="020B0503020204020204" pitchFamily="34" charset="-122"/>
                <a:sym typeface="+mn-ea"/>
              </a:rPr>
              <a:t>依替巴肽</a:t>
            </a:r>
          </a:p>
          <a:p>
            <a:pPr algn="ct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仿制药；原研未在中国上市</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cxnSp>
        <p:nvCxnSpPr>
          <p:cNvPr id="19" name="直接箭头连接符 18"/>
          <p:cNvCxnSpPr/>
          <p:nvPr>
            <p:custDataLst>
              <p:tags r:id="rId12"/>
            </p:custDataLst>
          </p:nvPr>
        </p:nvCxnSpPr>
        <p:spPr>
          <a:xfrm flipH="1">
            <a:off x="2714625" y="3608705"/>
            <a:ext cx="0" cy="365760"/>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sp>
        <p:nvSpPr>
          <p:cNvPr id="20" name="文本框 19"/>
          <p:cNvSpPr txBox="1"/>
          <p:nvPr>
            <p:custDataLst>
              <p:tags r:id="rId13"/>
            </p:custDataLst>
          </p:nvPr>
        </p:nvSpPr>
        <p:spPr>
          <a:xfrm>
            <a:off x="1785620" y="4025900"/>
            <a:ext cx="1979295" cy="368300"/>
          </a:xfrm>
          <a:prstGeom prst="rect">
            <a:avLst/>
          </a:prstGeom>
          <a:noFill/>
          <a:ln w="9525">
            <a:noFill/>
          </a:ln>
        </p:spPr>
        <p:txBody>
          <a:bodyPr wrap="square">
            <a:spAutoFit/>
          </a:bodyPr>
          <a:lstStyle/>
          <a:p>
            <a:pPr algn="ctr"/>
            <a:r>
              <a:rPr lang="zh-CN" b="1">
                <a:solidFill>
                  <a:schemeClr val="accent1"/>
                </a:solidFill>
                <a:latin typeface="微软雅黑" panose="020B0503020204020204" pitchFamily="34" charset="-122"/>
                <a:ea typeface="微软雅黑" panose="020B0503020204020204" pitchFamily="34" charset="-122"/>
              </a:rPr>
              <a:t>抑制血小板聚集</a:t>
            </a:r>
            <a:endParaRPr lang="zh-CN" altLang="en-US" b="1">
              <a:solidFill>
                <a:schemeClr val="accent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112010" y="2327910"/>
            <a:ext cx="739140" cy="490001"/>
            <a:chOff x="2956" y="4025"/>
            <a:chExt cx="1164" cy="772"/>
          </a:xfrm>
        </p:grpSpPr>
        <p:grpSp>
          <p:nvGrpSpPr>
            <p:cNvPr id="22" name="组合 21"/>
            <p:cNvGrpSpPr/>
            <p:nvPr/>
          </p:nvGrpSpPr>
          <p:grpSpPr>
            <a:xfrm>
              <a:off x="3684" y="4025"/>
              <a:ext cx="436" cy="772"/>
              <a:chOff x="6042" y="2161"/>
              <a:chExt cx="739" cy="620"/>
            </a:xfrm>
          </p:grpSpPr>
          <p:cxnSp>
            <p:nvCxnSpPr>
              <p:cNvPr id="23" name="直接连接符 22"/>
              <p:cNvCxnSpPr/>
              <p:nvPr/>
            </p:nvCxnSpPr>
            <p:spPr>
              <a:xfrm>
                <a:off x="6393" y="2161"/>
                <a:ext cx="0" cy="601"/>
              </a:xfrm>
              <a:prstGeom prst="line">
                <a:avLst/>
              </a:prstGeom>
              <a:ln w="31750">
                <a:solidFill>
                  <a:srgbClr val="FF0000"/>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6042" y="2781"/>
                <a:ext cx="739" cy="0"/>
              </a:xfrm>
              <a:prstGeom prst="line">
                <a:avLst/>
              </a:prstGeom>
              <a:ln w="31750">
                <a:solidFill>
                  <a:srgbClr val="FF0000"/>
                </a:solidFill>
              </a:ln>
            </p:spPr>
            <p:style>
              <a:lnRef idx="2">
                <a:schemeClr val="accent1"/>
              </a:lnRef>
              <a:fillRef idx="0">
                <a:srgbClr val="FFFFFF"/>
              </a:fillRef>
              <a:effectRef idx="0">
                <a:srgbClr val="FFFFFF"/>
              </a:effectRef>
              <a:fontRef idx="minor">
                <a:schemeClr val="tx1"/>
              </a:fontRef>
            </p:style>
          </p:cxnSp>
        </p:grpSp>
        <p:sp>
          <p:nvSpPr>
            <p:cNvPr id="28" name="文本框 27"/>
            <p:cNvSpPr txBox="1"/>
            <p:nvPr/>
          </p:nvSpPr>
          <p:spPr>
            <a:xfrm>
              <a:off x="2956" y="4141"/>
              <a:ext cx="944" cy="483"/>
            </a:xfrm>
            <a:prstGeom prst="rect">
              <a:avLst/>
            </a:prstGeom>
          </p:spPr>
          <p:txBody>
            <a:bodyPr wrap="square">
              <a:spAutoFit/>
              <a:extLst>
                <a:ext uri="{4A0BC546-FE56-4ADE-93B0-CB8AF2F6F144}">
                  <wpsdc:textFrameExt xmlns:wpsdc="http://www.wps.cn/officeDocument/2022/drawingmlCustomData" xmlns="" type="text"/>
                </a:ext>
              </a:extLst>
            </a:bodyPr>
            <a:lstStyle/>
            <a:p>
              <a:pPr algn="ctr"/>
              <a:r>
                <a:rPr lang="zh-CN" altLang="en-US" sz="1400" b="1">
                  <a:solidFill>
                    <a:srgbClr val="FF0000"/>
                  </a:solidFill>
                  <a:latin typeface="微软雅黑" panose="020B0503020204020204" pitchFamily="34" charset="-122"/>
                  <a:ea typeface="微软雅黑" panose="020B0503020204020204" pitchFamily="34" charset="-122"/>
                </a:rPr>
                <a:t>阻断</a:t>
              </a:r>
            </a:p>
          </p:txBody>
        </p:sp>
      </p:grpSp>
      <p:cxnSp>
        <p:nvCxnSpPr>
          <p:cNvPr id="31" name="直接箭头连接符 30"/>
          <p:cNvCxnSpPr/>
          <p:nvPr>
            <p:custDataLst>
              <p:tags r:id="rId14"/>
            </p:custDataLst>
          </p:nvPr>
        </p:nvCxnSpPr>
        <p:spPr>
          <a:xfrm flipH="1">
            <a:off x="2714625" y="4495165"/>
            <a:ext cx="0" cy="756285"/>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sp>
        <p:nvSpPr>
          <p:cNvPr id="32" name="文本框 31"/>
          <p:cNvSpPr txBox="1"/>
          <p:nvPr/>
        </p:nvSpPr>
        <p:spPr>
          <a:xfrm>
            <a:off x="715645" y="5389245"/>
            <a:ext cx="3998595" cy="423545"/>
          </a:xfrm>
          <a:prstGeom prst="rect">
            <a:avLst/>
          </a:prstGeom>
          <a:noFill/>
        </p:spPr>
        <p:txBody>
          <a:bodyPr wrap="square" rtlCol="0" anchor="t">
            <a:spAutoFit/>
          </a:bodyPr>
          <a:lstStyle/>
          <a:p>
            <a:pPr indent="0" algn="ctr">
              <a:lnSpc>
                <a:spcPct val="120000"/>
              </a:lnSpc>
              <a:spcBef>
                <a:spcPts val="0"/>
              </a:spcBef>
              <a:spcAft>
                <a:spcPts val="0"/>
              </a:spcAft>
              <a:buFont typeface="Wingdings" panose="05000000000000000000" charset="0"/>
              <a:buNone/>
            </a:pPr>
            <a:r>
              <a:rPr lang="en-US" altLang="zh-CN" b="1" dirty="0">
                <a:solidFill>
                  <a:srgbClr val="00B050"/>
                </a:solidFill>
                <a:latin typeface="微软雅黑" panose="020B0503020204020204" pitchFamily="34" charset="-122"/>
                <a:ea typeface="微软雅黑" panose="020B0503020204020204" pitchFamily="34" charset="-122"/>
                <a:sym typeface="+mn-ea"/>
              </a:rPr>
              <a:t> </a:t>
            </a:r>
            <a:r>
              <a:rPr lang="zh-CN" altLang="en-US" b="1" dirty="0">
                <a:solidFill>
                  <a:srgbClr val="00B050"/>
                </a:solidFill>
                <a:latin typeface="微软雅黑" panose="020B0503020204020204" pitchFamily="34" charset="-122"/>
                <a:ea typeface="微软雅黑" panose="020B0503020204020204" pitchFamily="34" charset="-122"/>
                <a:sym typeface="+mn-ea"/>
              </a:rPr>
              <a:t>仅限于</a:t>
            </a:r>
            <a:r>
              <a:rPr lang="zh-CN" altLang="en-US" b="1" u="sng" dirty="0">
                <a:solidFill>
                  <a:srgbClr val="00B050"/>
                </a:solidFill>
                <a:sym typeface="+mn-ea"/>
              </a:rPr>
              <a:t>抑制血小板聚集引起的</a:t>
            </a:r>
            <a:r>
              <a:rPr lang="zh-CN" altLang="zh-CN" b="1" u="sng" dirty="0">
                <a:solidFill>
                  <a:srgbClr val="00B050"/>
                </a:solidFill>
                <a:sym typeface="+mn-ea"/>
              </a:rPr>
              <a:t>血栓</a:t>
            </a:r>
          </a:p>
        </p:txBody>
      </p:sp>
      <p:cxnSp>
        <p:nvCxnSpPr>
          <p:cNvPr id="6" name="直接箭头连接符 5"/>
          <p:cNvCxnSpPr/>
          <p:nvPr>
            <p:custDataLst>
              <p:tags r:id="rId15"/>
            </p:custDataLst>
          </p:nvPr>
        </p:nvCxnSpPr>
        <p:spPr>
          <a:xfrm flipH="1">
            <a:off x="6396990" y="3600450"/>
            <a:ext cx="8255" cy="365760"/>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8" name="直接箭头连接符 7"/>
          <p:cNvCxnSpPr/>
          <p:nvPr>
            <p:custDataLst>
              <p:tags r:id="rId16"/>
            </p:custDataLst>
          </p:nvPr>
        </p:nvCxnSpPr>
        <p:spPr>
          <a:xfrm flipH="1">
            <a:off x="9648190" y="3587750"/>
            <a:ext cx="8255" cy="365760"/>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custDataLst>
              <p:tags r:id="rId17"/>
            </p:custDataLst>
          </p:nvPr>
        </p:nvCxnSpPr>
        <p:spPr>
          <a:xfrm>
            <a:off x="6450992" y="4435953"/>
            <a:ext cx="653415" cy="499745"/>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sp>
        <p:nvSpPr>
          <p:cNvPr id="17" name="文本框 16"/>
          <p:cNvSpPr txBox="1"/>
          <p:nvPr/>
        </p:nvSpPr>
        <p:spPr>
          <a:xfrm>
            <a:off x="5234940" y="5002530"/>
            <a:ext cx="6146165" cy="1135380"/>
          </a:xfrm>
          <a:prstGeom prst="rect">
            <a:avLst/>
          </a:prstGeom>
          <a:noFill/>
        </p:spPr>
        <p:txBody>
          <a:bodyPr wrap="square" rtlCol="0" anchor="t">
            <a:noAutofit/>
          </a:bodyPr>
          <a:lstStyle/>
          <a:p>
            <a:pPr indent="0" algn="just">
              <a:lnSpc>
                <a:spcPct val="120000"/>
              </a:lnSpc>
              <a:spcBef>
                <a:spcPts val="0"/>
              </a:spcBef>
              <a:spcAft>
                <a:spcPts val="0"/>
              </a:spcAft>
              <a:buFont typeface="Wingdings" panose="05000000000000000000" charset="0"/>
              <a:buNone/>
            </a:pPr>
            <a:r>
              <a:rPr lang="en-US" altLang="zh-CN" b="1" dirty="0">
                <a:solidFill>
                  <a:srgbClr val="00B050"/>
                </a:solidFill>
                <a:latin typeface="微软雅黑" panose="020B0503020204020204" pitchFamily="34" charset="-122"/>
                <a:ea typeface="微软雅黑" panose="020B0503020204020204" pitchFamily="34" charset="-122"/>
                <a:sym typeface="+mn-ea"/>
              </a:rPr>
              <a:t>√  </a:t>
            </a:r>
            <a:r>
              <a:rPr lang="zh-CN" altLang="en-US" b="1" u="sng" dirty="0">
                <a:solidFill>
                  <a:srgbClr val="00B050"/>
                </a:solidFill>
                <a:sym typeface="+mn-ea"/>
              </a:rPr>
              <a:t>抑制血小板聚集引起的</a:t>
            </a:r>
            <a:r>
              <a:rPr lang="zh-CN" altLang="zh-CN" b="1" u="sng" dirty="0">
                <a:solidFill>
                  <a:srgbClr val="00B050"/>
                </a:solidFill>
                <a:sym typeface="+mn-ea"/>
              </a:rPr>
              <a:t>血栓</a:t>
            </a:r>
          </a:p>
          <a:p>
            <a:pPr indent="0" algn="just">
              <a:lnSpc>
                <a:spcPct val="120000"/>
              </a:lnSpc>
              <a:spcBef>
                <a:spcPts val="0"/>
              </a:spcBef>
              <a:spcAft>
                <a:spcPts val="0"/>
              </a:spcAft>
              <a:buFont typeface="Wingdings" panose="05000000000000000000" charset="0"/>
              <a:buNone/>
            </a:pPr>
            <a:r>
              <a:rPr lang="en-US" altLang="zh-CN" b="1" dirty="0">
                <a:solidFill>
                  <a:srgbClr val="00B050"/>
                </a:solidFill>
                <a:latin typeface="微软雅黑" panose="020B0503020204020204" pitchFamily="34" charset="-122"/>
                <a:ea typeface="微软雅黑" panose="020B0503020204020204" pitchFamily="34" charset="-122"/>
                <a:sym typeface="+mn-ea"/>
              </a:rPr>
              <a:t>√</a:t>
            </a:r>
            <a:r>
              <a:rPr lang="en-US" altLang="zh-CN" b="1" dirty="0">
                <a:solidFill>
                  <a:srgbClr val="FF0000"/>
                </a:solidFill>
                <a:sym typeface="+mn-ea"/>
              </a:rPr>
              <a:t> </a:t>
            </a:r>
            <a:r>
              <a:rPr lang="zh-CN" altLang="en-US" b="1" u="sng" dirty="0">
                <a:solidFill>
                  <a:srgbClr val="00B050"/>
                </a:solidFill>
                <a:latin typeface="微软雅黑" panose="020B0503020204020204" pitchFamily="34" charset="-122"/>
                <a:ea typeface="微软雅黑" panose="020B0503020204020204" pitchFamily="34" charset="-122"/>
                <a:sym typeface="+mn-ea"/>
              </a:rPr>
              <a:t>通过抑制血管壁细胞增生而降低血管再闭塞，改善微血管循环</a:t>
            </a:r>
            <a:endParaRPr lang="zh-CN" altLang="en-US" b="1" dirty="0">
              <a:solidFill>
                <a:srgbClr val="00B050"/>
              </a:solidFill>
              <a:latin typeface="微软雅黑" panose="020B0503020204020204" pitchFamily="34" charset="-122"/>
              <a:ea typeface="微软雅黑" panose="020B0503020204020204" pitchFamily="34" charset="-122"/>
              <a:sym typeface="+mn-ea"/>
            </a:endParaRPr>
          </a:p>
        </p:txBody>
      </p:sp>
      <p:sp>
        <p:nvSpPr>
          <p:cNvPr id="21" name="标题 1"/>
          <p:cNvSpPr>
            <a:spLocks noGrp="1"/>
          </p:cNvSpPr>
          <p:nvPr/>
        </p:nvSpPr>
        <p:spPr>
          <a:xfrm>
            <a:off x="1814255" y="150812"/>
            <a:ext cx="9173210" cy="708025"/>
          </a:xfrm>
          <a:prstGeom prst="rect">
            <a:avLst/>
          </a:prstGeom>
        </p:spPr>
        <p:txBody>
          <a:bodyPr vert="horz" lIns="91440" tIns="45720" rIns="91440" bIns="45720" rtlCol="0" anchor="ctr" anchorCtr="0"/>
          <a:lstStyle>
            <a:lvl1pPr algn="l" defTabSz="914400" rtl="0" eaLnBrk="1" latinLnBrk="0" hangingPunct="1">
              <a:lnSpc>
                <a:spcPct val="90000"/>
              </a:lnSpc>
              <a:spcBef>
                <a:spcPct val="0"/>
              </a:spcBef>
              <a:buNone/>
              <a:defRPr sz="3200" b="1" kern="1200">
                <a:solidFill>
                  <a:srgbClr val="186ACE"/>
                </a:solidFill>
                <a:latin typeface="微软雅黑" panose="020B0503020204020204" pitchFamily="34" charset="-122"/>
                <a:ea typeface="微软雅黑" panose="020B0503020204020204" pitchFamily="34" charset="-122"/>
                <a:cs typeface="+mj-cs"/>
              </a:defRPr>
            </a:lvl1pPr>
          </a:lstStyle>
          <a:p>
            <a:pPr algn="just">
              <a:lnSpc>
                <a:spcPct val="120000"/>
              </a:lnSpc>
              <a:spcBef>
                <a:spcPts val="0"/>
              </a:spcBef>
              <a:spcAft>
                <a:spcPts val="0"/>
              </a:spcAft>
            </a:pPr>
            <a:r>
              <a:rPr lang="zh-CN" altLang="en-US" dirty="0">
                <a:solidFill>
                  <a:srgbClr val="FF0000"/>
                </a:solidFill>
                <a:sym typeface="+mn-ea"/>
              </a:rPr>
              <a:t>作用机制创新： </a:t>
            </a:r>
            <a:r>
              <a:rPr lang="zh-CN" altLang="en-US" dirty="0">
                <a:solidFill>
                  <a:srgbClr val="FF0000"/>
                </a:solidFill>
                <a:cs typeface="微软雅黑" panose="020B0503020204020204" pitchFamily="34" charset="-122"/>
                <a:sym typeface="+mn-ea"/>
              </a:rPr>
              <a:t>双靶点抗血栓</a:t>
            </a:r>
            <a:endParaRPr lang="zh-CN" altLang="en-US" b="1" u="sng" dirty="0">
              <a:ln w="15875"/>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向上箭头"/>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0000">
            <a:off x="6078220" y="1782445"/>
            <a:ext cx="575310" cy="575310"/>
          </a:xfrm>
          <a:prstGeom prst="rect">
            <a:avLst/>
          </a:prstGeom>
        </p:spPr>
      </p:pic>
      <p:pic>
        <p:nvPicPr>
          <p:cNvPr id="9" name="图片 8" descr="向上箭头"/>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rot="2040000">
            <a:off x="6092825" y="3556000"/>
            <a:ext cx="575310" cy="575310"/>
          </a:xfrm>
          <a:prstGeom prst="rect">
            <a:avLst/>
          </a:prstGeom>
        </p:spPr>
      </p:pic>
      <p:pic>
        <p:nvPicPr>
          <p:cNvPr id="6" name="图片 5" descr="向上箭头"/>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40000">
            <a:off x="6085840" y="5386070"/>
            <a:ext cx="575310" cy="575310"/>
          </a:xfrm>
          <a:prstGeom prst="rect">
            <a:avLst/>
          </a:prstGeom>
        </p:spPr>
      </p:pic>
      <p:sp>
        <p:nvSpPr>
          <p:cNvPr id="20" name="文本框 19"/>
          <p:cNvSpPr txBox="1"/>
          <p:nvPr/>
        </p:nvSpPr>
        <p:spPr>
          <a:xfrm>
            <a:off x="655955" y="4791075"/>
            <a:ext cx="1585595" cy="396240"/>
          </a:xfrm>
          <a:prstGeom prst="rect">
            <a:avLst/>
          </a:prstGeom>
          <a:solidFill>
            <a:srgbClr val="76AAF9"/>
          </a:solidFill>
          <a:effectLst>
            <a:outerShdw blurRad="50800" dist="38100" dir="2700000" algn="tl" rotWithShape="0">
              <a:prstClr val="black">
                <a:alpha val="40000"/>
              </a:prstClr>
            </a:outerShdw>
          </a:effectLst>
        </p:spPr>
        <p:txBody>
          <a:bodyPr wrap="square" anchor="ctr" anchorCtr="0">
            <a:noAutofit/>
            <a:extLst>
              <a:ext uri="{4A0BC546-FE56-4ADE-93B0-CB8AF2F6F144}">
                <wpsdc:textFrameExt xmlns:wpsdc="http://www.wps.cn/officeDocument/2022/drawingmlCustomData" xmlns="" type="text"/>
              </a:ext>
            </a:extLst>
          </a:bodyPr>
          <a:lstStyle/>
          <a:p>
            <a:pPr algn="ctr"/>
            <a:r>
              <a:rPr lang="zh-CN" altLang="en-US" b="1">
                <a:solidFill>
                  <a:schemeClr val="bg1"/>
                </a:solidFill>
                <a:latin typeface="Arial" panose="020B0604020202020204" pitchFamily="34" charset="0"/>
                <a:ea typeface="微软雅黑" panose="020B0503020204020204" pitchFamily="34" charset="-122"/>
                <a:sym typeface="+mn-ea"/>
              </a:rPr>
              <a:t>制剂创新</a:t>
            </a:r>
            <a:endParaRPr lang="zh-CN" altLang="en-US" b="1" dirty="0">
              <a:solidFill>
                <a:schemeClr val="bg1"/>
              </a:solidFill>
              <a:latin typeface="Arial" panose="020B0604020202020204" pitchFamily="34" charset="0"/>
              <a:ea typeface="微软雅黑" panose="020B0503020204020204" pitchFamily="34" charset="-122"/>
              <a:sym typeface="+mn-ea"/>
            </a:endParaRPr>
          </a:p>
        </p:txBody>
      </p:sp>
      <p:sp>
        <p:nvSpPr>
          <p:cNvPr id="18" name="剪去单角的矩形 17"/>
          <p:cNvSpPr/>
          <p:nvPr/>
        </p:nvSpPr>
        <p:spPr>
          <a:xfrm>
            <a:off x="517525" y="5180965"/>
            <a:ext cx="5518800" cy="1047750"/>
          </a:xfrm>
          <a:prstGeom prst="snip1Rect">
            <a:avLst/>
          </a:prstGeom>
          <a:solidFill>
            <a:schemeClr val="bg1"/>
          </a:solidFill>
          <a:ln w="12700">
            <a:solidFill>
              <a:srgbClr val="76AAF9"/>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285750" indent="-285750" algn="l" defTabSz="394970" fontAlgn="auto">
              <a:lnSpc>
                <a:spcPct val="100000"/>
              </a:lnSpc>
              <a:spcBef>
                <a:spcPts val="600"/>
              </a:spcBef>
              <a:spcAft>
                <a:spcPts val="600"/>
              </a:spcAft>
              <a:buFont typeface="Arial" panose="020B0604020202020204" pitchFamily="34" charset="0"/>
              <a:buChar char="•"/>
            </a:pP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术前静脉推注</a:t>
            </a:r>
          </a:p>
          <a:p>
            <a:pPr marL="285750" indent="-285750" algn="l" defTabSz="394970" fontAlgn="auto">
              <a:lnSpc>
                <a:spcPct val="100000"/>
              </a:lnSpc>
              <a:spcBef>
                <a:spcPts val="600"/>
              </a:spcBef>
              <a:spcAft>
                <a:spcPts val="600"/>
              </a:spcAft>
              <a:buFont typeface="Arial" panose="020B0604020202020204" pitchFamily="34" charset="0"/>
              <a:buChar char="•"/>
            </a:pP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术中术后静脉滴注</a:t>
            </a:r>
            <a:endParaRPr lang="zh-CN" altLang="en-US"/>
          </a:p>
        </p:txBody>
      </p:sp>
      <p:sp>
        <p:nvSpPr>
          <p:cNvPr id="10" name="文本框 9"/>
          <p:cNvSpPr txBox="1"/>
          <p:nvPr/>
        </p:nvSpPr>
        <p:spPr>
          <a:xfrm>
            <a:off x="6657975" y="3054350"/>
            <a:ext cx="4643120" cy="1644015"/>
          </a:xfrm>
          <a:prstGeom prst="rect">
            <a:avLst/>
          </a:prstGeom>
          <a:noFill/>
        </p:spPr>
        <p:txBody>
          <a:bodyPr wrap="square" rtlCol="0" anchor="ctr" anchorCtr="0">
            <a:noAutofit/>
          </a:bodyPr>
          <a:lstStyle/>
          <a:p>
            <a:pPr marL="285750" indent="-285750" algn="just" defTabSz="394970" fontAlgn="auto">
              <a:lnSpc>
                <a:spcPct val="110000"/>
              </a:lnSpc>
              <a:spcBef>
                <a:spcPts val="600"/>
              </a:spcBef>
              <a:spcAft>
                <a:spcPts val="600"/>
              </a:spcAft>
              <a:buFont typeface="Arial" panose="020B0604020202020204" pitchFamily="34" charset="0"/>
              <a:buChar char="•"/>
            </a:pPr>
            <a:r>
              <a:rPr lang="zh-CN" altLang="en-US" b="1" dirty="0">
                <a:solidFill>
                  <a:srgbClr val="FF0000"/>
                </a:solidFill>
                <a:latin typeface="微软雅黑" panose="020B0503020204020204" pitchFamily="34" charset="-122"/>
                <a:ea typeface="微软雅黑" panose="020B0503020204020204" pitchFamily="34" charset="-122"/>
                <a:sym typeface="+mn-ea"/>
              </a:rPr>
              <a:t>双靶点机制：</a:t>
            </a:r>
            <a:r>
              <a:rPr lang="zh-CN" altLang="en-US" b="1" dirty="0">
                <a:solidFill>
                  <a:schemeClr val="accent1"/>
                </a:solidFill>
                <a:latin typeface="微软雅黑" panose="020B0503020204020204" pitchFamily="34" charset="-122"/>
                <a:ea typeface="微软雅黑" panose="020B0503020204020204" pitchFamily="34" charset="-122"/>
                <a:sym typeface="+mn-ea"/>
              </a:rPr>
              <a:t>亲和力强，安全性高</a:t>
            </a:r>
            <a:endParaRPr lang="zh-CN" altLang="en-US" dirty="0">
              <a:solidFill>
                <a:schemeClr val="accent1"/>
              </a:solidFill>
              <a:latin typeface="微软雅黑" panose="020B0503020204020204" pitchFamily="34" charset="-122"/>
              <a:ea typeface="微软雅黑" panose="020B0503020204020204" pitchFamily="34" charset="-122"/>
              <a:sym typeface="+mn-ea"/>
            </a:endParaRPr>
          </a:p>
          <a:p>
            <a:pPr marL="285750" indent="-285750" algn="just" defTabSz="394970" fontAlgn="auto">
              <a:lnSpc>
                <a:spcPct val="110000"/>
              </a:lnSpc>
              <a:spcBef>
                <a:spcPts val="600"/>
              </a:spcBef>
              <a:spcAft>
                <a:spcPts val="600"/>
              </a:spcAft>
              <a:buFont typeface="Arial" panose="020B0604020202020204" pitchFamily="34" charset="0"/>
              <a:buChar char="•"/>
            </a:pPr>
            <a:r>
              <a:rPr lang="zh-CN" altLang="en-US" dirty="0">
                <a:solidFill>
                  <a:schemeClr val="bg2">
                    <a:lumMod val="10000"/>
                  </a:schemeClr>
                </a:solidFill>
                <a:latin typeface="微软雅黑" panose="020B0503020204020204" pitchFamily="34" charset="-122"/>
                <a:ea typeface="微软雅黑" panose="020B0503020204020204" pitchFamily="34" charset="-122"/>
                <a:sym typeface="+mn-ea"/>
              </a:rPr>
              <a:t>与靶点可逆性结合，</a:t>
            </a:r>
            <a:r>
              <a:rPr lang="zh-CN" altLang="en-US" b="1" dirty="0">
                <a:solidFill>
                  <a:srgbClr val="1F6AEB"/>
                </a:solidFill>
                <a:latin typeface="微软雅黑" panose="020B0503020204020204" pitchFamily="34" charset="-122"/>
                <a:ea typeface="微软雅黑" panose="020B0503020204020204" pitchFamily="34" charset="-122"/>
                <a:sym typeface="+mn-ea"/>
              </a:rPr>
              <a:t>抗</a:t>
            </a:r>
            <a:r>
              <a:rPr lang="zh-CN" altLang="en-US" b="1" dirty="0">
                <a:solidFill>
                  <a:schemeClr val="accent1"/>
                </a:solidFill>
                <a:latin typeface="微软雅黑" panose="020B0503020204020204" pitchFamily="34" charset="-122"/>
                <a:ea typeface="微软雅黑" panose="020B0503020204020204" pitchFamily="34" charset="-122"/>
                <a:sym typeface="+mn-ea"/>
              </a:rPr>
              <a:t>血小板聚集的作用可逆转，</a:t>
            </a:r>
            <a:r>
              <a:rPr lang="zh-CN" altLang="en-US" dirty="0">
                <a:solidFill>
                  <a:schemeClr val="bg2">
                    <a:lumMod val="10000"/>
                  </a:schemeClr>
                </a:solidFill>
                <a:latin typeface="微软雅黑" panose="020B0503020204020204" pitchFamily="34" charset="-122"/>
                <a:ea typeface="微软雅黑" panose="020B0503020204020204" pitchFamily="34" charset="-122"/>
                <a:sym typeface="+mn-ea"/>
              </a:rPr>
              <a:t>停药后</a:t>
            </a:r>
            <a:r>
              <a:rPr lang="en-US" altLang="zh-CN" sz="2400" b="1" i="1" dirty="0">
                <a:solidFill>
                  <a:srgbClr val="FF0000"/>
                </a:solidFill>
                <a:sym typeface="+mn-ea"/>
              </a:rPr>
              <a:t>4h</a:t>
            </a:r>
            <a:r>
              <a:rPr lang="zh-CN" altLang="en-US" dirty="0">
                <a:solidFill>
                  <a:schemeClr val="bg2">
                    <a:lumMod val="10000"/>
                  </a:schemeClr>
                </a:solidFill>
                <a:latin typeface="微软雅黑" panose="020B0503020204020204" pitchFamily="34" charset="-122"/>
                <a:ea typeface="微软雅黑" panose="020B0503020204020204" pitchFamily="34" charset="-122"/>
                <a:sym typeface="+mn-ea"/>
              </a:rPr>
              <a:t>恢复血小板功能</a:t>
            </a:r>
          </a:p>
        </p:txBody>
      </p:sp>
      <p:sp>
        <p:nvSpPr>
          <p:cNvPr id="92" name="内容占位符 12" descr="针 轮廓"/>
          <p:cNvSpPr>
            <a:spLocks noChangeAspect="1"/>
          </p:cNvSpPr>
          <p:nvPr/>
        </p:nvSpPr>
        <p:spPr>
          <a:xfrm>
            <a:off x="4121150" y="5501987"/>
            <a:ext cx="442595" cy="476013"/>
          </a:xfrm>
          <a:custGeom>
            <a:avLst/>
            <a:gdLst>
              <a:gd name="connsiteX0" fmla="*/ 265469 w 266420"/>
              <a:gd name="connsiteY0" fmla="*/ 44591 h 266506"/>
              <a:gd name="connsiteX1" fmla="*/ 221832 w 266420"/>
              <a:gd name="connsiteY1" fmla="*/ 952 h 266506"/>
              <a:gd name="connsiteX2" fmla="*/ 217062 w 266420"/>
              <a:gd name="connsiteY2" fmla="*/ 1025 h 266506"/>
              <a:gd name="connsiteX3" fmla="*/ 217061 w 266420"/>
              <a:gd name="connsiteY3" fmla="*/ 5722 h 266506"/>
              <a:gd name="connsiteX4" fmla="*/ 227785 w 266420"/>
              <a:gd name="connsiteY4" fmla="*/ 16445 h 266506"/>
              <a:gd name="connsiteX5" fmla="*/ 206062 w 266420"/>
              <a:gd name="connsiteY5" fmla="*/ 38147 h 266506"/>
              <a:gd name="connsiteX6" fmla="*/ 182138 w 266420"/>
              <a:gd name="connsiteY6" fmla="*/ 14446 h 266506"/>
              <a:gd name="connsiteX7" fmla="*/ 177367 w 266420"/>
              <a:gd name="connsiteY7" fmla="*/ 14445 h 266506"/>
              <a:gd name="connsiteX8" fmla="*/ 177366 w 266420"/>
              <a:gd name="connsiteY8" fmla="*/ 19216 h 266506"/>
              <a:gd name="connsiteX9" fmla="*/ 188161 w 266420"/>
              <a:gd name="connsiteY9" fmla="*/ 30011 h 266506"/>
              <a:gd name="connsiteX10" fmla="*/ 89631 w 266420"/>
              <a:gd name="connsiteY10" fmla="*/ 128587 h 266506"/>
              <a:gd name="connsiteX11" fmla="*/ 79469 w 266420"/>
              <a:gd name="connsiteY11" fmla="*/ 152727 h 266506"/>
              <a:gd name="connsiteX12" fmla="*/ 81057 w 266420"/>
              <a:gd name="connsiteY12" fmla="*/ 163209 h 266506"/>
              <a:gd name="connsiteX13" fmla="*/ 61170 w 266420"/>
              <a:gd name="connsiteY13" fmla="*/ 183100 h 266506"/>
              <a:gd name="connsiteX14" fmla="*/ 57677 w 266420"/>
              <a:gd name="connsiteY14" fmla="*/ 199933 h 266506"/>
              <a:gd name="connsiteX15" fmla="*/ 59739 w 266420"/>
              <a:gd name="connsiteY15" fmla="*/ 201995 h 266506"/>
              <a:gd name="connsiteX16" fmla="*/ 1030 w 266420"/>
              <a:gd name="connsiteY16" fmla="*/ 260707 h 266506"/>
              <a:gd name="connsiteX17" fmla="*/ 947 w 266420"/>
              <a:gd name="connsiteY17" fmla="*/ 265477 h 266506"/>
              <a:gd name="connsiteX18" fmla="*/ 5717 w 266420"/>
              <a:gd name="connsiteY18" fmla="*/ 265560 h 266506"/>
              <a:gd name="connsiteX19" fmla="*/ 5800 w 266420"/>
              <a:gd name="connsiteY19" fmla="*/ 265477 h 266506"/>
              <a:gd name="connsiteX20" fmla="*/ 64508 w 266420"/>
              <a:gd name="connsiteY20" fmla="*/ 206767 h 266506"/>
              <a:gd name="connsiteX21" fmla="*/ 66569 w 266420"/>
              <a:gd name="connsiteY21" fmla="*/ 208828 h 266506"/>
              <a:gd name="connsiteX22" fmla="*/ 83400 w 266420"/>
              <a:gd name="connsiteY22" fmla="*/ 205334 h 266506"/>
              <a:gd name="connsiteX23" fmla="*/ 103286 w 266420"/>
              <a:gd name="connsiteY23" fmla="*/ 185443 h 266506"/>
              <a:gd name="connsiteX24" fmla="*/ 113766 w 266420"/>
              <a:gd name="connsiteY24" fmla="*/ 187032 h 266506"/>
              <a:gd name="connsiteX25" fmla="*/ 137901 w 266420"/>
              <a:gd name="connsiteY25" fmla="*/ 176867 h 266506"/>
              <a:gd name="connsiteX26" fmla="*/ 236435 w 266420"/>
              <a:gd name="connsiteY26" fmla="*/ 78284 h 266506"/>
              <a:gd name="connsiteX27" fmla="*/ 248208 w 266420"/>
              <a:gd name="connsiteY27" fmla="*/ 90058 h 266506"/>
              <a:gd name="connsiteX28" fmla="*/ 252978 w 266420"/>
              <a:gd name="connsiteY28" fmla="*/ 90131 h 266506"/>
              <a:gd name="connsiteX29" fmla="*/ 253051 w 266420"/>
              <a:gd name="connsiteY29" fmla="*/ 85360 h 266506"/>
              <a:gd name="connsiteX30" fmla="*/ 252979 w 266420"/>
              <a:gd name="connsiteY30" fmla="*/ 85288 h 266506"/>
              <a:gd name="connsiteX31" fmla="*/ 228290 w 266420"/>
              <a:gd name="connsiteY31" fmla="*/ 60375 h 266506"/>
              <a:gd name="connsiteX32" fmla="*/ 250015 w 266420"/>
              <a:gd name="connsiteY32" fmla="*/ 38677 h 266506"/>
              <a:gd name="connsiteX33" fmla="*/ 260698 w 266420"/>
              <a:gd name="connsiteY33" fmla="*/ 49361 h 266506"/>
              <a:gd name="connsiteX34" fmla="*/ 265468 w 266420"/>
              <a:gd name="connsiteY34" fmla="*/ 49288 h 266506"/>
              <a:gd name="connsiteX35" fmla="*/ 265468 w 266420"/>
              <a:gd name="connsiteY35" fmla="*/ 44591 h 266506"/>
              <a:gd name="connsiteX36" fmla="*/ 78629 w 266420"/>
              <a:gd name="connsiteY36" fmla="*/ 200564 h 266506"/>
              <a:gd name="connsiteX37" fmla="*/ 72297 w 266420"/>
              <a:gd name="connsiteY37" fmla="*/ 203153 h 266506"/>
              <a:gd name="connsiteX38" fmla="*/ 70189 w 266420"/>
              <a:gd name="connsiteY38" fmla="*/ 202907 h 266506"/>
              <a:gd name="connsiteX39" fmla="*/ 63597 w 266420"/>
              <a:gd name="connsiteY39" fmla="*/ 196312 h 266506"/>
              <a:gd name="connsiteX40" fmla="*/ 65941 w 266420"/>
              <a:gd name="connsiteY40" fmla="*/ 187870 h 266506"/>
              <a:gd name="connsiteX41" fmla="*/ 85720 w 266420"/>
              <a:gd name="connsiteY41" fmla="*/ 168087 h 266506"/>
              <a:gd name="connsiteX42" fmla="*/ 98411 w 266420"/>
              <a:gd name="connsiteY42" fmla="*/ 180778 h 266506"/>
              <a:gd name="connsiteX43" fmla="*/ 133020 w 266420"/>
              <a:gd name="connsiteY43" fmla="*/ 172209 h 266506"/>
              <a:gd name="connsiteX44" fmla="*/ 113766 w 266420"/>
              <a:gd name="connsiteY44" fmla="*/ 180285 h 266506"/>
              <a:gd name="connsiteX45" fmla="*/ 106400 w 266420"/>
              <a:gd name="connsiteY45" fmla="*/ 179226 h 266506"/>
              <a:gd name="connsiteX46" fmla="*/ 87276 w 266420"/>
              <a:gd name="connsiteY46" fmla="*/ 160102 h 266506"/>
              <a:gd name="connsiteX47" fmla="*/ 86216 w 266420"/>
              <a:gd name="connsiteY47" fmla="*/ 152727 h 266506"/>
              <a:gd name="connsiteX48" fmla="*/ 94403 w 266420"/>
              <a:gd name="connsiteY48" fmla="*/ 133357 h 266506"/>
              <a:gd name="connsiteX49" fmla="*/ 108114 w 266420"/>
              <a:gd name="connsiteY49" fmla="*/ 119639 h 266506"/>
              <a:gd name="connsiteX50" fmla="*/ 146849 w 266420"/>
              <a:gd name="connsiteY50" fmla="*/ 158374 h 266506"/>
              <a:gd name="connsiteX51" fmla="*/ 231570 w 266420"/>
              <a:gd name="connsiteY51" fmla="*/ 73610 h 266506"/>
              <a:gd name="connsiteX52" fmla="*/ 213917 w 266420"/>
              <a:gd name="connsiteY52" fmla="*/ 91272 h 266506"/>
              <a:gd name="connsiteX53" fmla="*/ 192271 w 266420"/>
              <a:gd name="connsiteY53" fmla="*/ 69625 h 266506"/>
              <a:gd name="connsiteX54" fmla="*/ 187501 w 266420"/>
              <a:gd name="connsiteY54" fmla="*/ 74396 h 266506"/>
              <a:gd name="connsiteX55" fmla="*/ 209148 w 266420"/>
              <a:gd name="connsiteY55" fmla="*/ 96042 h 266506"/>
              <a:gd name="connsiteX56" fmla="*/ 193682 w 266420"/>
              <a:gd name="connsiteY56" fmla="*/ 111516 h 266506"/>
              <a:gd name="connsiteX57" fmla="*/ 172060 w 266420"/>
              <a:gd name="connsiteY57" fmla="*/ 89894 h 266506"/>
              <a:gd name="connsiteX58" fmla="*/ 167290 w 266420"/>
              <a:gd name="connsiteY58" fmla="*/ 94664 h 266506"/>
              <a:gd name="connsiteX59" fmla="*/ 188912 w 266420"/>
              <a:gd name="connsiteY59" fmla="*/ 116288 h 266506"/>
              <a:gd name="connsiteX60" fmla="*/ 173446 w 266420"/>
              <a:gd name="connsiteY60" fmla="*/ 131764 h 266506"/>
              <a:gd name="connsiteX61" fmla="*/ 151820 w 266420"/>
              <a:gd name="connsiteY61" fmla="*/ 110136 h 266506"/>
              <a:gd name="connsiteX62" fmla="*/ 147049 w 266420"/>
              <a:gd name="connsiteY62" fmla="*/ 114907 h 266506"/>
              <a:gd name="connsiteX63" fmla="*/ 168676 w 266420"/>
              <a:gd name="connsiteY63" fmla="*/ 136535 h 266506"/>
              <a:gd name="connsiteX64" fmla="*/ 151618 w 266420"/>
              <a:gd name="connsiteY64" fmla="*/ 153605 h 266506"/>
              <a:gd name="connsiteX65" fmla="*/ 112883 w 266420"/>
              <a:gd name="connsiteY65" fmla="*/ 114867 h 266506"/>
              <a:gd name="connsiteX66" fmla="*/ 192840 w 266420"/>
              <a:gd name="connsiteY66" fmla="*/ 34872 h 266506"/>
              <a:gd name="connsiteX67" fmla="*/ 223523 w 266420"/>
              <a:gd name="connsiteY67" fmla="*/ 55602 h 266506"/>
              <a:gd name="connsiteX68" fmla="*/ 223409 w 266420"/>
              <a:gd name="connsiteY68" fmla="*/ 55717 h 266506"/>
              <a:gd name="connsiteX69" fmla="*/ 210721 w 266420"/>
              <a:gd name="connsiteY69" fmla="*/ 43029 h 266506"/>
              <a:gd name="connsiteX70" fmla="*/ 210831 w 266420"/>
              <a:gd name="connsiteY70" fmla="*/ 42920 h 266506"/>
              <a:gd name="connsiteX71" fmla="*/ 232556 w 266420"/>
              <a:gd name="connsiteY71" fmla="*/ 21216 h 266506"/>
              <a:gd name="connsiteX72" fmla="*/ 245246 w 266420"/>
              <a:gd name="connsiteY72" fmla="*/ 33907 h 26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6420" h="266506">
                <a:moveTo>
                  <a:pt x="265469" y="44591"/>
                </a:moveTo>
                <a:lnTo>
                  <a:pt x="221832" y="952"/>
                </a:lnTo>
                <a:cubicBezTo>
                  <a:pt x="220495" y="-345"/>
                  <a:pt x="218359" y="-313"/>
                  <a:pt x="217062" y="1025"/>
                </a:cubicBezTo>
                <a:cubicBezTo>
                  <a:pt x="215792" y="2333"/>
                  <a:pt x="215792" y="4414"/>
                  <a:pt x="217061" y="5722"/>
                </a:cubicBezTo>
                <a:lnTo>
                  <a:pt x="227785" y="16445"/>
                </a:lnTo>
                <a:lnTo>
                  <a:pt x="206062" y="38147"/>
                </a:lnTo>
                <a:lnTo>
                  <a:pt x="182138" y="14446"/>
                </a:lnTo>
                <a:cubicBezTo>
                  <a:pt x="180821" y="13128"/>
                  <a:pt x="178685" y="13128"/>
                  <a:pt x="177367" y="14445"/>
                </a:cubicBezTo>
                <a:cubicBezTo>
                  <a:pt x="176049" y="15762"/>
                  <a:pt x="176049" y="17898"/>
                  <a:pt x="177366" y="19216"/>
                </a:cubicBezTo>
                <a:lnTo>
                  <a:pt x="188161" y="30011"/>
                </a:lnTo>
                <a:lnTo>
                  <a:pt x="89631" y="128587"/>
                </a:lnTo>
                <a:cubicBezTo>
                  <a:pt x="83170" y="134963"/>
                  <a:pt x="79513" y="143650"/>
                  <a:pt x="79469" y="152727"/>
                </a:cubicBezTo>
                <a:cubicBezTo>
                  <a:pt x="79530" y="156276"/>
                  <a:pt x="80064" y="159801"/>
                  <a:pt x="81057" y="163209"/>
                </a:cubicBezTo>
                <a:lnTo>
                  <a:pt x="61170" y="183100"/>
                </a:lnTo>
                <a:cubicBezTo>
                  <a:pt x="56785" y="187529"/>
                  <a:pt x="55416" y="194124"/>
                  <a:pt x="57677" y="199933"/>
                </a:cubicBezTo>
                <a:lnTo>
                  <a:pt x="59739" y="201995"/>
                </a:lnTo>
                <a:lnTo>
                  <a:pt x="1030" y="260707"/>
                </a:lnTo>
                <a:cubicBezTo>
                  <a:pt x="-310" y="262001"/>
                  <a:pt x="-347" y="264137"/>
                  <a:pt x="947" y="265477"/>
                </a:cubicBezTo>
                <a:cubicBezTo>
                  <a:pt x="2241" y="266817"/>
                  <a:pt x="4377" y="266854"/>
                  <a:pt x="5717" y="265560"/>
                </a:cubicBezTo>
                <a:cubicBezTo>
                  <a:pt x="5745" y="265533"/>
                  <a:pt x="5773" y="265505"/>
                  <a:pt x="5800" y="265477"/>
                </a:cubicBezTo>
                <a:lnTo>
                  <a:pt x="64508" y="206767"/>
                </a:lnTo>
                <a:lnTo>
                  <a:pt x="66569" y="208828"/>
                </a:lnTo>
                <a:cubicBezTo>
                  <a:pt x="72377" y="211084"/>
                  <a:pt x="78969" y="209715"/>
                  <a:pt x="83400" y="205334"/>
                </a:cubicBezTo>
                <a:lnTo>
                  <a:pt x="103286" y="185443"/>
                </a:lnTo>
                <a:cubicBezTo>
                  <a:pt x="106693" y="186436"/>
                  <a:pt x="110218" y="186971"/>
                  <a:pt x="113766" y="187032"/>
                </a:cubicBezTo>
                <a:cubicBezTo>
                  <a:pt x="122876" y="187158"/>
                  <a:pt x="131625" y="183474"/>
                  <a:pt x="137901" y="176867"/>
                </a:cubicBezTo>
                <a:lnTo>
                  <a:pt x="236435" y="78284"/>
                </a:lnTo>
                <a:lnTo>
                  <a:pt x="248208" y="90058"/>
                </a:lnTo>
                <a:cubicBezTo>
                  <a:pt x="249505" y="91395"/>
                  <a:pt x="251641" y="91428"/>
                  <a:pt x="252978" y="90131"/>
                </a:cubicBezTo>
                <a:cubicBezTo>
                  <a:pt x="254316" y="88833"/>
                  <a:pt x="254348" y="86698"/>
                  <a:pt x="253051" y="85360"/>
                </a:cubicBezTo>
                <a:cubicBezTo>
                  <a:pt x="253027" y="85336"/>
                  <a:pt x="253003" y="85312"/>
                  <a:pt x="252979" y="85288"/>
                </a:cubicBezTo>
                <a:lnTo>
                  <a:pt x="228290" y="60375"/>
                </a:lnTo>
                <a:lnTo>
                  <a:pt x="250015" y="38677"/>
                </a:lnTo>
                <a:lnTo>
                  <a:pt x="260698" y="49361"/>
                </a:lnTo>
                <a:cubicBezTo>
                  <a:pt x="262035" y="50658"/>
                  <a:pt x="264171" y="50626"/>
                  <a:pt x="265468" y="49288"/>
                </a:cubicBezTo>
                <a:cubicBezTo>
                  <a:pt x="266738" y="47980"/>
                  <a:pt x="266738" y="45899"/>
                  <a:pt x="265468" y="44591"/>
                </a:cubicBezTo>
                <a:close/>
                <a:moveTo>
                  <a:pt x="78629" y="200564"/>
                </a:moveTo>
                <a:cubicBezTo>
                  <a:pt x="76949" y="202238"/>
                  <a:pt x="74669" y="203170"/>
                  <a:pt x="72297" y="203153"/>
                </a:cubicBezTo>
                <a:cubicBezTo>
                  <a:pt x="71588" y="203154"/>
                  <a:pt x="70880" y="203071"/>
                  <a:pt x="70189" y="202907"/>
                </a:cubicBezTo>
                <a:lnTo>
                  <a:pt x="63597" y="196312"/>
                </a:lnTo>
                <a:cubicBezTo>
                  <a:pt x="62856" y="193282"/>
                  <a:pt x="63744" y="190085"/>
                  <a:pt x="65941" y="187870"/>
                </a:cubicBezTo>
                <a:lnTo>
                  <a:pt x="85720" y="168087"/>
                </a:lnTo>
                <a:lnTo>
                  <a:pt x="98411" y="180778"/>
                </a:lnTo>
                <a:close/>
                <a:moveTo>
                  <a:pt x="133020" y="172209"/>
                </a:moveTo>
                <a:cubicBezTo>
                  <a:pt x="128015" y="177477"/>
                  <a:pt x="121031" y="180406"/>
                  <a:pt x="113766" y="180285"/>
                </a:cubicBezTo>
                <a:cubicBezTo>
                  <a:pt x="111278" y="180219"/>
                  <a:pt x="108805" y="179864"/>
                  <a:pt x="106400" y="179226"/>
                </a:cubicBezTo>
                <a:lnTo>
                  <a:pt x="87276" y="160102"/>
                </a:lnTo>
                <a:cubicBezTo>
                  <a:pt x="86637" y="157694"/>
                  <a:pt x="86281" y="155218"/>
                  <a:pt x="86216" y="152727"/>
                </a:cubicBezTo>
                <a:cubicBezTo>
                  <a:pt x="86250" y="145436"/>
                  <a:pt x="89197" y="138462"/>
                  <a:pt x="94403" y="133357"/>
                </a:cubicBezTo>
                <a:lnTo>
                  <a:pt x="108114" y="119639"/>
                </a:lnTo>
                <a:lnTo>
                  <a:pt x="146849" y="158374"/>
                </a:lnTo>
                <a:close/>
                <a:moveTo>
                  <a:pt x="231570" y="73610"/>
                </a:moveTo>
                <a:lnTo>
                  <a:pt x="213917" y="91272"/>
                </a:lnTo>
                <a:lnTo>
                  <a:pt x="192271" y="69625"/>
                </a:lnTo>
                <a:lnTo>
                  <a:pt x="187501" y="74396"/>
                </a:lnTo>
                <a:lnTo>
                  <a:pt x="209148" y="96042"/>
                </a:lnTo>
                <a:lnTo>
                  <a:pt x="193682" y="111516"/>
                </a:lnTo>
                <a:lnTo>
                  <a:pt x="172060" y="89894"/>
                </a:lnTo>
                <a:lnTo>
                  <a:pt x="167290" y="94664"/>
                </a:lnTo>
                <a:lnTo>
                  <a:pt x="188912" y="116288"/>
                </a:lnTo>
                <a:lnTo>
                  <a:pt x="173446" y="131764"/>
                </a:lnTo>
                <a:lnTo>
                  <a:pt x="151820" y="110136"/>
                </a:lnTo>
                <a:lnTo>
                  <a:pt x="147049" y="114907"/>
                </a:lnTo>
                <a:lnTo>
                  <a:pt x="168676" y="136535"/>
                </a:lnTo>
                <a:lnTo>
                  <a:pt x="151618" y="153605"/>
                </a:lnTo>
                <a:lnTo>
                  <a:pt x="112883" y="114867"/>
                </a:lnTo>
                <a:lnTo>
                  <a:pt x="192840" y="34872"/>
                </a:lnTo>
                <a:close/>
                <a:moveTo>
                  <a:pt x="223523" y="55602"/>
                </a:moveTo>
                <a:lnTo>
                  <a:pt x="223409" y="55717"/>
                </a:lnTo>
                <a:lnTo>
                  <a:pt x="210721" y="43029"/>
                </a:lnTo>
                <a:lnTo>
                  <a:pt x="210831" y="42920"/>
                </a:lnTo>
                <a:lnTo>
                  <a:pt x="232556" y="21216"/>
                </a:lnTo>
                <a:lnTo>
                  <a:pt x="245246" y="33907"/>
                </a:lnTo>
                <a:close/>
              </a:path>
            </a:pathLst>
          </a:custGeom>
          <a:solidFill>
            <a:schemeClr val="accent2">
              <a:lumMod val="75000"/>
            </a:schemeClr>
          </a:solidFill>
          <a:ln w="19050" cap="flat">
            <a:solidFill>
              <a:schemeClr val="accent1"/>
            </a:solidFill>
            <a:prstDash val="solid"/>
            <a:miter/>
          </a:ln>
          <a:effectLst/>
        </p:spPr>
        <p:txBody>
          <a:bodyPr rtlCol="0" anchor="ctr"/>
          <a:lstStyle/>
          <a:p>
            <a:endParaRPr lang="zh-CN" altLang="en-US" sz="1600"/>
          </a:p>
        </p:txBody>
      </p:sp>
      <p:pic>
        <p:nvPicPr>
          <p:cNvPr id="27" name="图片 26" descr="加号"/>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6140" y="5518785"/>
            <a:ext cx="459105" cy="459105"/>
          </a:xfrm>
          <a:prstGeom prst="rect">
            <a:avLst/>
          </a:prstGeom>
        </p:spPr>
      </p:pic>
      <p:pic>
        <p:nvPicPr>
          <p:cNvPr id="94" name="图形 12" descr="静脉注射器 纯色填充"/>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77790" y="5402472"/>
            <a:ext cx="600710" cy="634000"/>
          </a:xfrm>
          <a:prstGeom prst="rect">
            <a:avLst/>
          </a:prstGeom>
          <a:effectLst/>
        </p:spPr>
      </p:pic>
      <p:sp>
        <p:nvSpPr>
          <p:cNvPr id="28" name="文本框 27"/>
          <p:cNvSpPr txBox="1"/>
          <p:nvPr/>
        </p:nvSpPr>
        <p:spPr>
          <a:xfrm>
            <a:off x="6657975" y="4970780"/>
            <a:ext cx="5050790" cy="1354455"/>
          </a:xfrm>
          <a:prstGeom prst="rect">
            <a:avLst/>
          </a:prstGeom>
          <a:noFill/>
        </p:spPr>
        <p:txBody>
          <a:bodyPr wrap="square" rtlCol="0" anchor="ctr" anchorCtr="0">
            <a:noAutofit/>
          </a:bodyPr>
          <a:lstStyle/>
          <a:p>
            <a:pPr marL="285750" lvl="0" indent="-285750" algn="just">
              <a:lnSpc>
                <a:spcPct val="110000"/>
              </a:lnSpc>
              <a:spcBef>
                <a:spcPts val="600"/>
              </a:spcBef>
              <a:spcAft>
                <a:spcPts val="600"/>
              </a:spcAft>
              <a:buClrTx/>
              <a:buSzTx/>
              <a:buFont typeface="Arial" panose="020B0604020202020204" pitchFamily="34" charset="0"/>
              <a:buChar char="•"/>
            </a:pPr>
            <a:r>
              <a:rPr lang="zh-CN" altLang="en-US" b="1" dirty="0">
                <a:solidFill>
                  <a:srgbClr val="FF0000"/>
                </a:solidFill>
                <a:latin typeface="微软雅黑" panose="020B0503020204020204" pitchFamily="34" charset="-122"/>
                <a:ea typeface="微软雅黑" panose="020B0503020204020204" pitchFamily="34" charset="-122"/>
                <a:sym typeface="+mn-ea"/>
              </a:rPr>
              <a:t>起效快：</a:t>
            </a:r>
            <a:r>
              <a:rPr lang="zh-CN" altLang="en-US" b="1" dirty="0">
                <a:solidFill>
                  <a:schemeClr val="accent1"/>
                </a:solidFill>
                <a:latin typeface="微软雅黑" panose="020B0503020204020204" pitchFamily="34" charset="-122"/>
                <a:ea typeface="微软雅黑" panose="020B0503020204020204" pitchFamily="34" charset="-122"/>
                <a:sym typeface="+mn-ea"/>
              </a:rPr>
              <a:t>为紧急危重患者争取宝贵的急救时间</a:t>
            </a:r>
          </a:p>
          <a:p>
            <a:pPr marL="285750" lvl="0" indent="-285750" algn="just">
              <a:lnSpc>
                <a:spcPct val="110000"/>
              </a:lnSpc>
              <a:spcBef>
                <a:spcPts val="600"/>
              </a:spcBef>
              <a:spcAft>
                <a:spcPts val="600"/>
              </a:spcAft>
              <a:buClrTx/>
              <a:buSzTx/>
              <a:buFont typeface="Arial" panose="020B0604020202020204" pitchFamily="34" charset="0"/>
              <a:buChar char="•"/>
            </a:pPr>
            <a:r>
              <a:rPr lang="zh-CN" altLang="en-US" dirty="0">
                <a:solidFill>
                  <a:schemeClr val="bg2">
                    <a:lumMod val="10000"/>
                  </a:schemeClr>
                </a:solidFill>
                <a:latin typeface="微软雅黑" panose="020B0503020204020204" pitchFamily="34" charset="-122"/>
                <a:ea typeface="微软雅黑" panose="020B0503020204020204" pitchFamily="34" charset="-122"/>
                <a:sym typeface="+mn-ea"/>
              </a:rPr>
              <a:t>给药期间持续维持抗血小板活性，安全性良好</a:t>
            </a:r>
          </a:p>
        </p:txBody>
      </p:sp>
      <p:sp>
        <p:nvSpPr>
          <p:cNvPr id="2" name="文本框 1"/>
          <p:cNvSpPr txBox="1"/>
          <p:nvPr/>
        </p:nvSpPr>
        <p:spPr>
          <a:xfrm>
            <a:off x="8243570" y="6624320"/>
            <a:ext cx="3948430" cy="302260"/>
          </a:xfrm>
          <a:prstGeom prst="rect">
            <a:avLst/>
          </a:prstGeom>
          <a:noFill/>
        </p:spPr>
        <p:txBody>
          <a:bodyPr wrap="square" rtlCol="0" anchor="t">
            <a:noAutofit/>
          </a:bodyPr>
          <a:lstStyle/>
          <a:p>
            <a:r>
              <a:rPr lang="en-US" altLang="zh-CN" sz="900" dirty="0">
                <a:solidFill>
                  <a:schemeClr val="bg1">
                    <a:lumMod val="9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1. </a:t>
            </a:r>
            <a:r>
              <a:rPr lang="zh-CN" altLang="en-US" sz="900" dirty="0">
                <a:solidFill>
                  <a:schemeClr val="bg1">
                    <a:lumMod val="9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发明专利</a:t>
            </a:r>
            <a:r>
              <a:rPr lang="en-US" altLang="zh-CN" sz="900" dirty="0">
                <a:solidFill>
                  <a:schemeClr val="bg1">
                    <a:lumMod val="9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ZL201210319865.5</a:t>
            </a:r>
            <a:r>
              <a:rPr lang="zh-CN" altLang="en-US" sz="900" dirty="0">
                <a:solidFill>
                  <a:schemeClr val="bg1">
                    <a:lumMod val="9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en-US" altLang="zh-CN" sz="900" dirty="0">
                <a:solidFill>
                  <a:schemeClr val="bg1">
                    <a:lumMod val="9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ZL200610083865.4</a:t>
            </a:r>
            <a:r>
              <a:rPr lang="zh-CN" altLang="en-US" sz="900" dirty="0">
                <a:solidFill>
                  <a:schemeClr val="bg1">
                    <a:lumMod val="9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a:t>
            </a:r>
            <a:r>
              <a:rPr lang="en-US" altLang="zh-CN" sz="900" dirty="0">
                <a:solidFill>
                  <a:schemeClr val="bg1">
                    <a:lumMod val="9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rPr>
              <a:t>ZL03112798.3</a:t>
            </a:r>
          </a:p>
          <a:p>
            <a:endParaRPr lang="en-US" altLang="zh-CN" sz="900" dirty="0">
              <a:solidFill>
                <a:schemeClr val="bg1">
                  <a:lumMod val="9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a:p>
            <a:endParaRPr lang="en-US" altLang="zh-CN" sz="900" dirty="0">
              <a:solidFill>
                <a:schemeClr val="bg1">
                  <a:lumMod val="95000"/>
                </a:schemeClr>
              </a:solidFill>
              <a:latin typeface="微软雅黑" panose="020B0503020204020204" pitchFamily="34" charset="-122"/>
              <a:ea typeface="微软雅黑" panose="020B0503020204020204" pitchFamily="34" charset="-122"/>
              <a:cs typeface="微软雅黑 Light" panose="020B0502040204020203" pitchFamily="34" charset="-122"/>
              <a:sym typeface="+mn-lt"/>
            </a:endParaRPr>
          </a:p>
        </p:txBody>
      </p:sp>
      <p:sp>
        <p:nvSpPr>
          <p:cNvPr id="13" name="文本框 12"/>
          <p:cNvSpPr txBox="1"/>
          <p:nvPr/>
        </p:nvSpPr>
        <p:spPr>
          <a:xfrm>
            <a:off x="0" y="366395"/>
            <a:ext cx="1586865" cy="368300"/>
          </a:xfrm>
          <a:prstGeom prst="rect">
            <a:avLst/>
          </a:prstGeom>
          <a:noFill/>
        </p:spPr>
        <p:txBody>
          <a:bodyPr wrap="square" rtlCol="0" anchor="t">
            <a:spAutoFit/>
          </a:bodyPr>
          <a:lstStyle/>
          <a:p>
            <a:pPr algn="ct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创新性优势</a:t>
            </a:r>
          </a:p>
        </p:txBody>
      </p:sp>
      <p:grpSp>
        <p:nvGrpSpPr>
          <p:cNvPr id="24" name="组合 23"/>
          <p:cNvGrpSpPr/>
          <p:nvPr/>
        </p:nvGrpSpPr>
        <p:grpSpPr>
          <a:xfrm>
            <a:off x="517525" y="1109540"/>
            <a:ext cx="5517581" cy="1516774"/>
            <a:chOff x="1275" y="1450"/>
            <a:chExt cx="8007" cy="2483"/>
          </a:xfrm>
        </p:grpSpPr>
        <p:sp>
          <p:nvSpPr>
            <p:cNvPr id="12" name="文本框 11"/>
            <p:cNvSpPr txBox="1"/>
            <p:nvPr/>
          </p:nvSpPr>
          <p:spPr>
            <a:xfrm>
              <a:off x="1475" y="1450"/>
              <a:ext cx="2302" cy="649"/>
            </a:xfrm>
            <a:prstGeom prst="rect">
              <a:avLst/>
            </a:prstGeom>
            <a:solidFill>
              <a:srgbClr val="76AAF9"/>
            </a:solidFill>
            <a:effectLst>
              <a:outerShdw blurRad="50800" dist="38100" dir="2700000" algn="tl" rotWithShape="0">
                <a:prstClr val="black">
                  <a:alpha val="40000"/>
                </a:prstClr>
              </a:outerShdw>
            </a:effectLst>
          </p:spPr>
          <p:txBody>
            <a:bodyPr wrap="square" anchor="ctr" anchorCtr="0">
              <a:noAutofit/>
              <a:extLst>
                <a:ext uri="{4A0BC546-FE56-4ADE-93B0-CB8AF2F6F144}">
                  <wpsdc:textFrameExt xmlns:wpsdc="http://www.wps.cn/officeDocument/2022/drawingmlCustomData" xmlns="" type="text"/>
                </a:ext>
              </a:extLst>
            </a:bodyPr>
            <a:lstStyle/>
            <a:p>
              <a:pPr algn="ctr"/>
              <a:r>
                <a:rPr lang="zh-CN" altLang="en-US" b="1" dirty="0">
                  <a:solidFill>
                    <a:schemeClr val="bg1"/>
                  </a:solidFill>
                  <a:latin typeface="Arial" panose="020B0604020202020204" pitchFamily="34" charset="0"/>
                  <a:ea typeface="微软雅黑" panose="020B0503020204020204" pitchFamily="34" charset="-122"/>
                </a:rPr>
                <a:t>技术创新</a:t>
              </a:r>
            </a:p>
          </p:txBody>
        </p:sp>
        <p:sp>
          <p:nvSpPr>
            <p:cNvPr id="17" name="剪去单角的矩形 16"/>
            <p:cNvSpPr/>
            <p:nvPr/>
          </p:nvSpPr>
          <p:spPr>
            <a:xfrm>
              <a:off x="1275" y="2093"/>
              <a:ext cx="8007" cy="1840"/>
            </a:xfrm>
            <a:prstGeom prst="snip1Rect">
              <a:avLst/>
            </a:prstGeom>
            <a:solidFill>
              <a:schemeClr val="bg1"/>
            </a:solidFill>
            <a:ln w="12700">
              <a:solidFill>
                <a:srgbClr val="76AAF9"/>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nchorCtr="0"/>
            <a:lstStyle/>
            <a:p>
              <a:pPr marL="285750" indent="-285750" defTabSz="394970" fontAlgn="auto">
                <a:lnSpc>
                  <a:spcPct val="100000"/>
                </a:lnSpc>
                <a:spcBef>
                  <a:spcPts val="600"/>
                </a:spcBef>
                <a:spcAft>
                  <a:spcPts val="600"/>
                </a:spcAft>
                <a:buFont typeface="Arial" panose="020B0604020202020204" pitchFamily="34" charset="0"/>
                <a:buChar char="•"/>
              </a:pP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自主研发的</a:t>
              </a:r>
              <a:r>
                <a:rPr lang="zh-CN" altLang="en-US" b="1" dirty="0">
                  <a:solidFill>
                    <a:schemeClr val="accent1"/>
                  </a:solidFill>
                  <a:latin typeface="微软雅黑" panose="020B0503020204020204" pitchFamily="34" charset="-122"/>
                  <a:ea typeface="微软雅黑" panose="020B0503020204020204" pitchFamily="34" charset="-122"/>
                  <a:sym typeface="+mn-ea"/>
                </a:rPr>
                <a:t>国家1类创新药；国家“重大新药创制”</a:t>
              </a:r>
            </a:p>
            <a:p>
              <a:pPr marL="285750" indent="-285750" defTabSz="394970" fontAlgn="auto">
                <a:lnSpc>
                  <a:spcPct val="100000"/>
                </a:lnSpc>
                <a:spcBef>
                  <a:spcPts val="600"/>
                </a:spcBef>
                <a:spcAft>
                  <a:spcPts val="600"/>
                </a:spcAft>
                <a:buFont typeface="Arial" panose="020B0604020202020204" pitchFamily="34" charset="0"/>
                <a:buChar char="•"/>
              </a:pPr>
              <a:r>
                <a:rPr lang="zh-CN" altLang="en-US" b="1" dirty="0">
                  <a:solidFill>
                    <a:schemeClr val="accent1"/>
                  </a:solidFill>
                  <a:latin typeface="微软雅黑" panose="020B0503020204020204" pitchFamily="34" charset="-122"/>
                  <a:ea typeface="微软雅黑" panose="020B0503020204020204" pitchFamily="34" charset="-122"/>
                  <a:sym typeface="+mn-ea"/>
                </a:rPr>
                <a:t>全球首个</a:t>
              </a: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获批的双靶点抗血栓药品</a:t>
              </a:r>
              <a:endParaRPr lang="zh-CN" altLang="en-US" b="1" dirty="0">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16" name="文本框 15"/>
          <p:cNvSpPr txBox="1"/>
          <p:nvPr/>
        </p:nvSpPr>
        <p:spPr>
          <a:xfrm>
            <a:off x="6657975" y="1229995"/>
            <a:ext cx="4643120" cy="1609725"/>
          </a:xfrm>
          <a:prstGeom prst="rect">
            <a:avLst/>
          </a:prstGeom>
          <a:noFill/>
        </p:spPr>
        <p:txBody>
          <a:bodyPr wrap="square" rtlCol="0" anchor="ctr" anchorCtr="0">
            <a:noAutofit/>
          </a:bodyPr>
          <a:lstStyle/>
          <a:p>
            <a:pPr marL="285750" indent="-285750" algn="just" defTabSz="394970" fontAlgn="auto">
              <a:lnSpc>
                <a:spcPct val="110000"/>
              </a:lnSpc>
              <a:spcBef>
                <a:spcPts val="600"/>
              </a:spcBef>
              <a:spcAft>
                <a:spcPts val="600"/>
              </a:spcAft>
              <a:buFont typeface="Arial" panose="020B0604020202020204" pitchFamily="34" charset="0"/>
              <a:buChar char="•"/>
            </a:pPr>
            <a:r>
              <a:rPr lang="zh-CN" altLang="en-US" b="1" dirty="0">
                <a:solidFill>
                  <a:srgbClr val="FF0000"/>
                </a:solidFill>
                <a:latin typeface="微软雅黑" panose="020B0503020204020204" pitchFamily="34" charset="-122"/>
                <a:ea typeface="微软雅黑" panose="020B0503020204020204" pitchFamily="34" charset="-122"/>
                <a:sym typeface="+mn-ea"/>
              </a:rPr>
              <a:t>适应症创新：</a:t>
            </a:r>
            <a:r>
              <a:rPr lang="zh-CN" altLang="en-US" b="1" dirty="0">
                <a:solidFill>
                  <a:srgbClr val="1F6AEB"/>
                </a:solidFill>
                <a:sym typeface="+mn-ea"/>
              </a:rPr>
              <a:t>降低支架内血栓、无复流和慢血流发生的风险</a:t>
            </a:r>
            <a:r>
              <a:rPr lang="zh-CN" altLang="en-US" b="1" dirty="0">
                <a:solidFill>
                  <a:srgbClr val="FF0000"/>
                </a:solidFill>
                <a:sym typeface="+mn-ea"/>
              </a:rPr>
              <a:t> （本产品特有）</a:t>
            </a:r>
            <a:endParaRPr lang="en-US" altLang="zh-CN" b="1" dirty="0">
              <a:solidFill>
                <a:srgbClr val="FF0000"/>
              </a:solidFill>
              <a:sym typeface="+mn-ea"/>
            </a:endParaRPr>
          </a:p>
          <a:p>
            <a:pPr marL="285750" indent="-285750" algn="just" defTabSz="394970" fontAlgn="auto">
              <a:lnSpc>
                <a:spcPct val="110000"/>
              </a:lnSpc>
              <a:spcBef>
                <a:spcPts val="600"/>
              </a:spcBef>
              <a:spcAft>
                <a:spcPts val="600"/>
              </a:spcAft>
              <a:buFont typeface="Arial" panose="020B0604020202020204" pitchFamily="34" charset="0"/>
              <a:buChar char="•"/>
            </a:pPr>
            <a:r>
              <a:rPr lang="zh-CN" altLang="en-US" dirty="0">
                <a:solidFill>
                  <a:schemeClr val="bg2">
                    <a:lumMod val="10000"/>
                  </a:schemeClr>
                </a:solidFill>
                <a:sym typeface="+mn-ea"/>
              </a:rPr>
              <a:t>符合目前未满足的治疗需求</a:t>
            </a:r>
            <a:endParaRPr lang="zh-CN" altLang="en-US" i="1" dirty="0">
              <a:solidFill>
                <a:schemeClr val="bg2">
                  <a:lumMod val="10000"/>
                </a:schemeClr>
              </a:solidFill>
              <a:latin typeface="+mn-ea"/>
              <a:sym typeface="+mn-ea"/>
            </a:endParaRPr>
          </a:p>
        </p:txBody>
      </p:sp>
      <p:sp>
        <p:nvSpPr>
          <p:cNvPr id="8" name="标题 1"/>
          <p:cNvSpPr>
            <a:spLocks noGrp="1"/>
          </p:cNvSpPr>
          <p:nvPr/>
        </p:nvSpPr>
        <p:spPr>
          <a:xfrm>
            <a:off x="1814255" y="150812"/>
            <a:ext cx="9173210" cy="708025"/>
          </a:xfrm>
          <a:prstGeom prst="rect">
            <a:avLst/>
          </a:prstGeom>
        </p:spPr>
        <p:txBody>
          <a:bodyPr vert="horz" lIns="91440" tIns="45720" rIns="91440" bIns="45720" rtlCol="0" anchor="ctr" anchorCtr="0"/>
          <a:lstStyle>
            <a:lvl1pPr algn="l" defTabSz="914400" rtl="0" eaLnBrk="1" latinLnBrk="0" hangingPunct="1">
              <a:lnSpc>
                <a:spcPct val="90000"/>
              </a:lnSpc>
              <a:spcBef>
                <a:spcPct val="0"/>
              </a:spcBef>
              <a:buNone/>
              <a:defRPr sz="3200" b="1" kern="1200">
                <a:solidFill>
                  <a:srgbClr val="186ACE"/>
                </a:solidFill>
                <a:latin typeface="微软雅黑" panose="020B0503020204020204" pitchFamily="34" charset="-122"/>
                <a:ea typeface="微软雅黑" panose="020B0503020204020204" pitchFamily="34" charset="-122"/>
                <a:cs typeface="+mj-cs"/>
              </a:defRPr>
            </a:lvl1pPr>
          </a:lstStyle>
          <a:p>
            <a:pPr algn="just">
              <a:lnSpc>
                <a:spcPct val="120000"/>
              </a:lnSpc>
              <a:spcBef>
                <a:spcPts val="0"/>
              </a:spcBef>
              <a:spcAft>
                <a:spcPts val="0"/>
              </a:spcAft>
            </a:pPr>
            <a:r>
              <a:rPr lang="zh-CN" altLang="en-US" dirty="0">
                <a:solidFill>
                  <a:srgbClr val="FF0000"/>
                </a:solidFill>
                <a:sym typeface="+mn-ea"/>
              </a:rPr>
              <a:t>全球独家适应症，重大新药创制，自主知识产权</a:t>
            </a:r>
            <a:endParaRPr lang="zh-CN" altLang="en-US" b="1" u="sng" dirty="0">
              <a:ln w="15875"/>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文本框 18"/>
          <p:cNvSpPr txBox="1"/>
          <p:nvPr/>
        </p:nvSpPr>
        <p:spPr>
          <a:xfrm>
            <a:off x="655955" y="2828290"/>
            <a:ext cx="1585595" cy="396240"/>
          </a:xfrm>
          <a:prstGeom prst="rect">
            <a:avLst/>
          </a:prstGeom>
          <a:solidFill>
            <a:srgbClr val="76AAF9"/>
          </a:solidFill>
          <a:effectLst>
            <a:outerShdw blurRad="50800" dist="38100" dir="2700000" algn="tl" rotWithShape="0">
              <a:prstClr val="black">
                <a:alpha val="40000"/>
              </a:prstClr>
            </a:outerShdw>
          </a:effectLst>
        </p:spPr>
        <p:txBody>
          <a:bodyPr wrap="square" anchor="ctr" anchorCtr="0">
            <a:noAutofit/>
            <a:extLst>
              <a:ext uri="{4A0BC546-FE56-4ADE-93B0-CB8AF2F6F144}">
                <wpsdc:textFrameExt xmlns:wpsdc="http://www.wps.cn/officeDocument/2022/drawingmlCustomData" xmlns="" type="text"/>
              </a:ext>
            </a:extLst>
          </a:bodyPr>
          <a:lstStyle/>
          <a:p>
            <a:pPr algn="ctr"/>
            <a:r>
              <a:rPr lang="zh-CN" altLang="en-US" b="1">
                <a:solidFill>
                  <a:schemeClr val="bg1"/>
                </a:solidFill>
                <a:latin typeface="Arial" panose="020B0604020202020204" pitchFamily="34" charset="0"/>
                <a:ea typeface="微软雅黑" panose="020B0503020204020204" pitchFamily="34" charset="-122"/>
                <a:sym typeface="+mn-ea"/>
              </a:rPr>
              <a:t>结构创新</a:t>
            </a:r>
            <a:endParaRPr lang="zh-CN" altLang="en-US" b="1" dirty="0">
              <a:solidFill>
                <a:schemeClr val="bg1"/>
              </a:solidFill>
              <a:latin typeface="Arial" panose="020B0604020202020204" pitchFamily="34" charset="0"/>
              <a:ea typeface="微软雅黑" panose="020B0503020204020204" pitchFamily="34" charset="-122"/>
              <a:sym typeface="+mn-ea"/>
            </a:endParaRPr>
          </a:p>
        </p:txBody>
      </p:sp>
      <p:grpSp>
        <p:nvGrpSpPr>
          <p:cNvPr id="22" name="组合 21"/>
          <p:cNvGrpSpPr/>
          <p:nvPr/>
        </p:nvGrpSpPr>
        <p:grpSpPr>
          <a:xfrm>
            <a:off x="517525" y="3216910"/>
            <a:ext cx="5518800" cy="1313180"/>
            <a:chOff x="1287" y="5160"/>
            <a:chExt cx="8353" cy="2340"/>
          </a:xfrm>
        </p:grpSpPr>
        <p:sp>
          <p:nvSpPr>
            <p:cNvPr id="5" name="剪去单角的矩形 4"/>
            <p:cNvSpPr/>
            <p:nvPr/>
          </p:nvSpPr>
          <p:spPr>
            <a:xfrm>
              <a:off x="1287" y="5160"/>
              <a:ext cx="8353" cy="2340"/>
            </a:xfrm>
            <a:prstGeom prst="snip1Rect">
              <a:avLst/>
            </a:prstGeom>
            <a:solidFill>
              <a:schemeClr val="bg1"/>
            </a:solidFill>
            <a:ln w="12700">
              <a:solidFill>
                <a:srgbClr val="76AAF9"/>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extLst>
                <a:ext uri="{4A0BC546-FE56-4ADE-93B0-CB8AF2F6F144}">
                  <wpsdc:textFrameExt xmlns:wpsdc="http://www.wps.cn/officeDocument/2022/drawingmlCustomData" xmlns="" type="text"/>
                </a:ext>
              </a:extLst>
            </a:bodyPr>
            <a:lstStyle/>
            <a:p>
              <a:pPr marL="285750" indent="-285750" algn="l" defTabSz="394970" fontAlgn="auto">
                <a:spcBef>
                  <a:spcPts val="600"/>
                </a:spcBef>
                <a:spcAft>
                  <a:spcPts val="600"/>
                </a:spcAft>
                <a:buFont typeface="Arial" panose="020B0604020202020204" pitchFamily="34" charset="0"/>
                <a:buChar char="•"/>
              </a:pP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具有</a:t>
              </a:r>
              <a:r>
                <a:rPr lang="zh-CN" altLang="en-US" b="1" dirty="0">
                  <a:solidFill>
                    <a:schemeClr val="accent1"/>
                  </a:solidFill>
                  <a:latin typeface="微软雅黑" panose="020B0503020204020204" pitchFamily="34" charset="-122"/>
                  <a:ea typeface="微软雅黑" panose="020B0503020204020204" pitchFamily="34" charset="-122"/>
                  <a:sym typeface="+mn-ea"/>
                </a:rPr>
                <a:t>自主知识产权</a:t>
              </a: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的环状多肽</a:t>
              </a:r>
              <a:r>
                <a:rPr lang="en-US" altLang="zh-CN" b="1" baseline="30000" dirty="0">
                  <a:solidFill>
                    <a:schemeClr val="bg2">
                      <a:lumMod val="10000"/>
                    </a:schemeClr>
                  </a:solidFill>
                  <a:latin typeface="微软雅黑" panose="020B0503020204020204" pitchFamily="34" charset="-122"/>
                  <a:ea typeface="微软雅黑" panose="020B0503020204020204" pitchFamily="34" charset="-122"/>
                  <a:sym typeface="+mn-ea"/>
                </a:rPr>
                <a:t>1</a:t>
              </a:r>
              <a:endPar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endParaRPr>
            </a:p>
            <a:p>
              <a:pPr marL="285750" indent="-285750" algn="l" defTabSz="394970" fontAlgn="auto">
                <a:spcBef>
                  <a:spcPts val="600"/>
                </a:spcBef>
                <a:spcAft>
                  <a:spcPts val="600"/>
                </a:spcAft>
                <a:buFont typeface="Arial" panose="020B0604020202020204" pitchFamily="34" charset="0"/>
                <a:buChar char="•"/>
              </a:pP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具有</a:t>
              </a:r>
              <a:r>
                <a:rPr lang="zh-CN" altLang="en-US" b="1" dirty="0">
                  <a:solidFill>
                    <a:schemeClr val="accent1"/>
                  </a:solidFill>
                  <a:latin typeface="微软雅黑" panose="020B0503020204020204" pitchFamily="34" charset="-122"/>
                  <a:ea typeface="微软雅黑" panose="020B0503020204020204" pitchFamily="34" charset="-122"/>
                  <a:sym typeface="+mn-ea"/>
                </a:rPr>
                <a:t>自主知识产权</a:t>
              </a:r>
              <a:r>
                <a:rPr lang="zh-CN" altLang="en-US" b="1" dirty="0">
                  <a:solidFill>
                    <a:schemeClr val="bg2">
                      <a:lumMod val="10000"/>
                    </a:schemeClr>
                  </a:solidFill>
                  <a:latin typeface="微软雅黑" panose="020B0503020204020204" pitchFamily="34" charset="-122"/>
                  <a:ea typeface="微软雅黑" panose="020B0503020204020204" pitchFamily="34" charset="-122"/>
                  <a:sym typeface="+mn-ea"/>
                </a:rPr>
                <a:t>的工艺专利</a:t>
              </a:r>
              <a:r>
                <a:rPr lang="en-US" altLang="zh-CN" b="1" baseline="30000" dirty="0">
                  <a:solidFill>
                    <a:schemeClr val="bg2">
                      <a:lumMod val="10000"/>
                    </a:schemeClr>
                  </a:solidFill>
                  <a:latin typeface="微软雅黑" panose="020B0503020204020204" pitchFamily="34" charset="-122"/>
                  <a:ea typeface="微软雅黑" panose="020B0503020204020204" pitchFamily="34" charset="-122"/>
                  <a:sym typeface="+mn-ea"/>
                </a:rPr>
                <a:t>1</a:t>
              </a:r>
              <a:endParaRPr lang="en-US" altLang="zh-CN">
                <a:noFill/>
              </a:endParaRPr>
            </a:p>
          </p:txBody>
        </p:sp>
        <p:pic>
          <p:nvPicPr>
            <p:cNvPr id="7" name="图片 6"/>
            <p:cNvPicPr>
              <a:picLocks noChangeAspect="1"/>
            </p:cNvPicPr>
            <p:nvPr/>
          </p:nvPicPr>
          <p:blipFill>
            <a:blip r:embed="rId9"/>
            <a:stretch>
              <a:fillRect/>
            </a:stretch>
          </p:blipFill>
          <p:spPr>
            <a:xfrm>
              <a:off x="6645" y="5510"/>
              <a:ext cx="1198" cy="1796"/>
            </a:xfrm>
            <a:prstGeom prst="rect">
              <a:avLst/>
            </a:prstGeom>
          </p:spPr>
        </p:pic>
        <p:pic>
          <p:nvPicPr>
            <p:cNvPr id="3" name="图片 2"/>
            <p:cNvPicPr>
              <a:picLocks noChangeAspect="1"/>
            </p:cNvPicPr>
            <p:nvPr/>
          </p:nvPicPr>
          <p:blipFill>
            <a:blip r:embed="rId10"/>
            <a:stretch>
              <a:fillRect/>
            </a:stretch>
          </p:blipFill>
          <p:spPr>
            <a:xfrm>
              <a:off x="8023" y="5510"/>
              <a:ext cx="1253" cy="1756"/>
            </a:xfrm>
            <a:prstGeom prst="rect">
              <a:avLst/>
            </a:prstGeom>
          </p:spPr>
        </p:pic>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bb3897fc-1c0b-4fc0-bf1c-bcd8ea288abb"/>
  <p:tag name="KSO_WPP_MARK_KEY" val="8cc6477f-c93e-47d1-96d3-6bab8f9bae7d"/>
  <p:tag name="COMMONDATA" val="eyJoZGlkIjoiM2FiZDIzMjBhYjY3YjcwYmIxYWI1NjM4YzVmYjEyMDMifQ=="/>
  <p:tag name="RESOURCE_RECORD_KEY" val="{&quot;10&quot;:[6463165,3661322,50049105,50026282,50046019,21551955,3633424,21553705,3504651,21598802,4721387,4523932,3655815,3637710,20211662],&quot;13&quot;:[20209633,4563109],&quot;29&quot;:[50053060],&quot;8&quot;:[20476809]}"/>
</p:tagLst>
</file>

<file path=ppt/tags/tag10.xml><?xml version="1.0" encoding="utf-8"?>
<p:tagLst xmlns:a="http://schemas.openxmlformats.org/drawingml/2006/main" xmlns:r="http://schemas.openxmlformats.org/officeDocument/2006/relationships" xmlns:p="http://schemas.openxmlformats.org/presentationml/2006/main">
  <p:tag name="TABLE_ENDDRAG_ORIGIN_RECT" val="590*342"/>
  <p:tag name="TABLE_ENDDRAG_RECT" val="313*155*590*342"/>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TABLE_ENDDRAG_ORIGIN_RECT" val="259*343"/>
  <p:tag name="TABLE_ENDDRAG_RECT" val="40*155*259*34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932,&quot;width&quot;:5790}"/>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10.35,&quot;left&quot;:27.099921259842517,&quot;top&quot;:98.35,&quot;width&quot;:910.2585039370078}"/>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10.35,&quot;left&quot;:27.099921259842517,&quot;top&quot;:98.35,&quot;width&quot;:910.2585039370078}"/>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10.35,&quot;left&quot;:27.099921259842517,&quot;top&quot;:98.35,&quot;width&quot;:910.2585039370078}"/>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10.35,&quot;left&quot;:27.099921259842517,&quot;top&quot;:98.35,&quot;width&quot;:910.2585039370078}"/>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10.35,&quot;left&quot;:27.099921259842517,&quot;top&quot;:98.35,&quot;width&quot;:910.2585039370078}"/>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10.35,&quot;left&quot;:27.099921259842517,&quot;top&quot;:98.35,&quot;width&quot;:910.2585039370078}"/>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10.35,&quot;left&quot;:27.099921259842517,&quot;top&quot;:98.35,&quot;width&quot;:910.2585039370078}"/>
</p:tagLst>
</file>

<file path=ppt/tags/tag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410.35,&quot;left&quot;:27.099921259842517,&quot;top&quot;:98.35,&quot;width&quot;:910.2585039370078}"/>
</p:tagLst>
</file>

<file path=ppt/tags/tag5.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6"/>
  <p:tag name="KSO_WM_UNIT_FILL_TYPE" val="1"/>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499*390"/>
  <p:tag name="TABLE_ENDDRAG_RECT" val="25*113*499*390"/>
</p:tagLst>
</file>

<file path=ppt/tags/tag7.xml><?xml version="1.0" encoding="utf-8"?>
<p:tagLst xmlns:a="http://schemas.openxmlformats.org/drawingml/2006/main" xmlns:r="http://schemas.openxmlformats.org/officeDocument/2006/relationships" xmlns:p="http://schemas.openxmlformats.org/presentationml/2006/main">
  <p:tag name="TABLE_ENDDRAG_ORIGIN_RECT" val="380*386"/>
  <p:tag name="TABLE_ENDDRAG_RECT" val="545*111*380*386"/>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299*77"/>
  <p:tag name="TABLE_ENDDRAG_RECT" val="617*260*299*77"/>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389*398"/>
  <p:tag name="TABLE_ENDDRAG_RECT" val="37*110*389*398"/>
</p:tagLst>
</file>

<file path=ppt/theme/theme1.xml><?xml version="1.0" encoding="utf-8"?>
<a:theme xmlns:a="http://schemas.openxmlformats.org/drawingml/2006/main" name="主题1">
  <a:themeElements>
    <a:clrScheme name="Office">
      <a:dk1>
        <a:srgbClr val="454C56"/>
      </a:dk1>
      <a:lt1>
        <a:srgbClr val="FFFFFF"/>
      </a:lt1>
      <a:dk2>
        <a:srgbClr val="778495"/>
      </a:dk2>
      <a:lt2>
        <a:srgbClr val="F0F0F0"/>
      </a:lt2>
      <a:accent1>
        <a:srgbClr val="0B66EB"/>
      </a:accent1>
      <a:accent2>
        <a:srgbClr val="D170D1"/>
      </a:accent2>
      <a:accent3>
        <a:srgbClr val="F2C41F"/>
      </a:accent3>
      <a:accent4>
        <a:srgbClr val="A89EE5"/>
      </a:accent4>
      <a:accent5>
        <a:srgbClr val="6699E2"/>
      </a:accent5>
      <a:accent6>
        <a:srgbClr val="DED846"/>
      </a:accent6>
      <a:hlink>
        <a:srgbClr val="4472C4"/>
      </a:hlink>
      <a:folHlink>
        <a:srgbClr val="BFBFBF"/>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1">
  <a:themeElements>
    <a:clrScheme name="Office">
      <a:dk1>
        <a:srgbClr val="454C56"/>
      </a:dk1>
      <a:lt1>
        <a:srgbClr val="FFFFFF"/>
      </a:lt1>
      <a:dk2>
        <a:srgbClr val="778495"/>
      </a:dk2>
      <a:lt2>
        <a:srgbClr val="F0F0F0"/>
      </a:lt2>
      <a:accent1>
        <a:srgbClr val="0B66EB"/>
      </a:accent1>
      <a:accent2>
        <a:srgbClr val="D170D1"/>
      </a:accent2>
      <a:accent3>
        <a:srgbClr val="F2C41F"/>
      </a:accent3>
      <a:accent4>
        <a:srgbClr val="A89EE5"/>
      </a:accent4>
      <a:accent5>
        <a:srgbClr val="6699E2"/>
      </a:accent5>
      <a:accent6>
        <a:srgbClr val="DED846"/>
      </a:accent6>
      <a:hlink>
        <a:srgbClr val="4472C4"/>
      </a:hlink>
      <a:folHlink>
        <a:srgbClr val="BFBFBF"/>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主题1">
  <a:themeElements>
    <a:clrScheme name="Office">
      <a:dk1>
        <a:srgbClr val="454C56"/>
      </a:dk1>
      <a:lt1>
        <a:srgbClr val="FFFFFF"/>
      </a:lt1>
      <a:dk2>
        <a:srgbClr val="778495"/>
      </a:dk2>
      <a:lt2>
        <a:srgbClr val="F0F0F0"/>
      </a:lt2>
      <a:accent1>
        <a:srgbClr val="0B66EB"/>
      </a:accent1>
      <a:accent2>
        <a:srgbClr val="D170D1"/>
      </a:accent2>
      <a:accent3>
        <a:srgbClr val="F2C41F"/>
      </a:accent3>
      <a:accent4>
        <a:srgbClr val="A89EE5"/>
      </a:accent4>
      <a:accent5>
        <a:srgbClr val="6699E2"/>
      </a:accent5>
      <a:accent6>
        <a:srgbClr val="DED846"/>
      </a:accent6>
      <a:hlink>
        <a:srgbClr val="4472C4"/>
      </a:hlink>
      <a:folHlink>
        <a:srgbClr val="BFBFBF"/>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主题1">
  <a:themeElements>
    <a:clrScheme name="Office">
      <a:dk1>
        <a:srgbClr val="454C56"/>
      </a:dk1>
      <a:lt1>
        <a:srgbClr val="FFFFFF"/>
      </a:lt1>
      <a:dk2>
        <a:srgbClr val="778495"/>
      </a:dk2>
      <a:lt2>
        <a:srgbClr val="F0F0F0"/>
      </a:lt2>
      <a:accent1>
        <a:srgbClr val="0B66EB"/>
      </a:accent1>
      <a:accent2>
        <a:srgbClr val="D170D1"/>
      </a:accent2>
      <a:accent3>
        <a:srgbClr val="F2C41F"/>
      </a:accent3>
      <a:accent4>
        <a:srgbClr val="A89EE5"/>
      </a:accent4>
      <a:accent5>
        <a:srgbClr val="6699E2"/>
      </a:accent5>
      <a:accent6>
        <a:srgbClr val="DED846"/>
      </a:accent6>
      <a:hlink>
        <a:srgbClr val="4472C4"/>
      </a:hlink>
      <a:folHlink>
        <a:srgbClr val="BFBFBF"/>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百奥泰公司PPT模板16：9（源文件）</Template>
  <TotalTime>17</TotalTime>
  <Words>2207</Words>
  <Application>Microsoft Office PowerPoint</Application>
  <PresentationFormat>宽屏</PresentationFormat>
  <Paragraphs>254</Paragraphs>
  <Slides>12</Slides>
  <Notes>10</Notes>
  <HiddenSlides>0</HiddenSlides>
  <MMClips>0</MMClips>
  <ScaleCrop>false</ScaleCrop>
  <HeadingPairs>
    <vt:vector size="6" baseType="variant">
      <vt:variant>
        <vt:lpstr>已用的字体</vt:lpstr>
      </vt:variant>
      <vt:variant>
        <vt:i4>4</vt:i4>
      </vt:variant>
      <vt:variant>
        <vt:lpstr>主题</vt:lpstr>
      </vt:variant>
      <vt:variant>
        <vt:i4>4</vt:i4>
      </vt:variant>
      <vt:variant>
        <vt:lpstr>幻灯片标题</vt:lpstr>
      </vt:variant>
      <vt:variant>
        <vt:i4>12</vt:i4>
      </vt:variant>
    </vt:vector>
  </HeadingPairs>
  <TitlesOfParts>
    <vt:vector size="20" baseType="lpstr">
      <vt:lpstr>微软雅黑</vt:lpstr>
      <vt:lpstr>Arial</vt:lpstr>
      <vt:lpstr>Calibri</vt:lpstr>
      <vt:lpstr>Wingdings</vt:lpstr>
      <vt:lpstr>主题1</vt:lpstr>
      <vt:lpstr>1_主题1</vt:lpstr>
      <vt:lpstr>2_主题1</vt:lpstr>
      <vt:lpstr>3_主题1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1 1</cp:lastModifiedBy>
  <cp:revision>1852</cp:revision>
  <cp:lastPrinted>2025-04-11T07:17:00Z</cp:lastPrinted>
  <dcterms:created xsi:type="dcterms:W3CDTF">2018-12-16T16:00:00Z</dcterms:created>
  <dcterms:modified xsi:type="dcterms:W3CDTF">2025-07-18T02:02:40Z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ICV">
    <vt:lpwstr>69BCA434DF9547F0AFBF5313ECA8EE13_13</vt:lpwstr>
  </property>
  <property fmtid="{D5CDD505-2E9C-101B-9397-08002B2CF9AE}" pid="4" name="KSOProductBuildVer">
    <vt:lpwstr>2052-12.1.0.21915</vt:lpwstr>
  </property>
</Properties>
</file>