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  <p:sldMasterId id="2147483681" r:id="rId3"/>
    <p:sldMasterId id="2147483693" r:id="rId4"/>
  </p:sldMasterIdLst>
  <p:notesMasterIdLst>
    <p:notesMasterId r:id="rId14"/>
  </p:notesMasterIdLst>
  <p:sldIdLst>
    <p:sldId id="257" r:id="rId5"/>
    <p:sldId id="266" r:id="rId6"/>
    <p:sldId id="267" r:id="rId7"/>
    <p:sldId id="274" r:id="rId8"/>
    <p:sldId id="277" r:id="rId9"/>
    <p:sldId id="278" r:id="rId10"/>
    <p:sldId id="279" r:id="rId11"/>
    <p:sldId id="281" r:id="rId12"/>
    <p:sldId id="282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3D5585"/>
    <a:srgbClr val="F2F2F2"/>
    <a:srgbClr val="001559"/>
    <a:srgbClr val="001C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07"/>
  </p:normalViewPr>
  <p:slideViewPr>
    <p:cSldViewPr snapToGrid="0">
      <p:cViewPr varScale="1">
        <p:scale>
          <a:sx n="115" d="100"/>
          <a:sy n="115" d="100"/>
        </p:scale>
        <p:origin x="6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zzt\Desktop\&#21307;&#20445;&#35848;&#21028;\&#22797;&#26041;&#21305;&#21487;&#30827;&#37240;&#38048;\&#26041;&#26696;&#30456;&#20851;\&#30003;&#25253;&#26448;&#26009;&#37096;&#20998;\&#36164;&#26009;2-&#21442;&#29031;&#33647;&#21697;&#30967;&#37240;&#38048;&#30416;&#25955;\&#21103;&#26412;NAP%20RCT&#30740;&#3135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296296296296"/>
          <c:y val="0.15025664955669599"/>
          <c:w val="0.85560664112388196"/>
          <c:h val="0.800979934671022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韩国文献画图改1!$D$2</c:f>
              <c:strCache>
                <c:ptCount val="1"/>
                <c:pt idx="0">
                  <c:v>复方匹可硫酸钠</c:v>
                </c:pt>
              </c:strCache>
            </c:strRef>
          </c:tx>
          <c:spPr>
            <a:solidFill>
              <a:srgbClr val="036EB8">
                <a:alpha val="99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1315789473684197E-2"/>
                  <c:y val="5.092592592592590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3C-422E-A433-30D8E64136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plus"/>
            <c:errValType val="fixedVal"/>
            <c:noEndCap val="0"/>
            <c:val val="0.51800000000000002"/>
            <c:spPr>
              <a:noFill/>
              <a:ln w="9525" cap="flat" cmpd="sng" algn="ctr">
                <a:solidFill>
                  <a:schemeClr val="dk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韩国文献画图改1!$E$2</c:f>
              <c:numCache>
                <c:formatCode>General</c:formatCode>
                <c:ptCount val="1"/>
                <c:pt idx="0">
                  <c:v>3.82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3C-422E-A433-30D8E64136BA}"/>
            </c:ext>
          </c:extLst>
        </c:ser>
        <c:ser>
          <c:idx val="2"/>
          <c:order val="1"/>
          <c:tx>
            <c:strRef>
              <c:f>韩国文献画图改1!$D$4</c:f>
              <c:strCache>
                <c:ptCount val="1"/>
                <c:pt idx="0">
                  <c:v>磷酸钠</c:v>
                </c:pt>
              </c:strCache>
            </c:strRef>
          </c:tx>
          <c:spPr>
            <a:solidFill>
              <a:srgbClr val="FFF14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5210727969348698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C3C-422E-A433-30D8E64136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plus"/>
            <c:errValType val="fixedVal"/>
            <c:noEndCap val="0"/>
            <c:val val="0.41699999999999998"/>
            <c:spPr>
              <a:noFill/>
              <a:ln w="9525" cap="flat" cmpd="sng" algn="ctr">
                <a:solidFill>
                  <a:schemeClr val="dk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韩国文献画图改1!$E$4</c:f>
              <c:numCache>
                <c:formatCode>General</c:formatCode>
                <c:ptCount val="1"/>
                <c:pt idx="0">
                  <c:v>4.93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C3C-422E-A433-30D8E64136B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0"/>
        <c:overlap val="-50"/>
        <c:axId val="95418697"/>
        <c:axId val="41384961"/>
      </c:barChart>
      <c:catAx>
        <c:axId val="95418697"/>
        <c:scaling>
          <c:orientation val="minMax"/>
        </c:scaling>
        <c:delete val="1"/>
        <c:axPos val="b"/>
        <c:majorTickMark val="out"/>
        <c:minorTickMark val="none"/>
        <c:tickLblPos val="nextTo"/>
        <c:crossAx val="41384961"/>
        <c:crosses val="autoZero"/>
        <c:auto val="1"/>
        <c:lblAlgn val="ctr"/>
        <c:lblOffset val="100"/>
        <c:noMultiLvlLbl val="0"/>
      </c:catAx>
      <c:valAx>
        <c:axId val="41384961"/>
        <c:scaling>
          <c:orientation val="minMax"/>
          <c:min val="2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+mn-cs"/>
                  </a:defRPr>
                </a:pPr>
                <a:r>
                  <a:rPr lang="en-US" dirty="0" err="1"/>
                  <a:t>渥太华评分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zh-CN" sz="10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95418697"/>
        <c:crossesAt val="1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2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 w="0" cap="flat" cmpd="sng" algn="ctr">
      <a:solidFill>
        <a:schemeClr val="accent1"/>
      </a:solidFill>
      <a:round/>
    </a:ln>
    <a:effectLst/>
  </c:spPr>
  <c:txPr>
    <a:bodyPr/>
    <a:lstStyle/>
    <a:p>
      <a:pPr>
        <a:defRPr lang="zh-CN" baseline="0">
          <a:latin typeface="Calibri" panose="020F0502020204030204" pitchFamily="34" charset="0"/>
          <a:ea typeface="微软雅黑" panose="020B0503020204020204" pitchFamily="34" charset="-122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0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lt1">
          <a:lumMod val="96000"/>
        </a:schemeClr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100000">
            <a:schemeClr val="phClr"/>
          </a:gs>
          <a:gs pos="0">
            <a:schemeClr val="phClr">
              <a:hueOff val="-1670000"/>
            </a:schemeClr>
          </a:gs>
        </a:gsLst>
        <a:lin ang="5400000" scaled="0"/>
      </a:gradFill>
      <a:ln>
        <a:gradFill>
          <a:gsLst>
            <a:gs pos="100000">
              <a:schemeClr val="phClr">
                <a:lumMod val="75000"/>
              </a:schemeClr>
            </a:gs>
            <a:gs pos="0">
              <a:schemeClr val="phClr">
                <a:lumMod val="75000"/>
                <a:hueOff val="-1670000"/>
              </a:schemeClr>
            </a:gs>
          </a:gsLst>
          <a:lin ang="4620000" scaled="0"/>
        </a:gradFill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FF5271-2DB4-4A34-911D-2574D35C2685}" type="datetimeFigureOut">
              <a:rPr lang="zh-CN" altLang="en-US" smtClean="0"/>
              <a:t>2025/7/18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278C2D-358F-4643-AE0C-62E833BA9B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5171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5EFF96-4E2F-4B14-B322-739104CD3B3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5139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78C2D-358F-4643-AE0C-62E833BA9B7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0808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9359983" y="6384290"/>
            <a:ext cx="2744470" cy="27559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18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+mn-ea"/>
              </a:rPr>
              <a:t>杭州沐源生物医药科技有限公司</a:t>
            </a:r>
            <a:endParaRPr kumimoji="0" lang="zh-CN" altLang="en-US" sz="1200" b="1" i="0" u="none" strike="noStrike" kern="1200" cap="none" spc="18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8688288" y="6310801"/>
            <a:ext cx="791422" cy="42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066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DD6262-E615-4301-B501-8406BD7E44D6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2025/7/18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2F6B83-2718-42FE-B795-6C6A961BF99A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7259434"/>
      </p:ext>
    </p:extLst>
  </p:cSld>
  <p:clrMapOvr>
    <a:masterClrMapping/>
  </p:clrMapOvr>
  <p:transition spd="slow" advClick="0" advTm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E513BB-F79F-48C5-A8E2-3F5D2B0D63FB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2025/7/18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5D24AB-EDF4-4778-B10A-B41AFF1D1A1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3616158"/>
      </p:ext>
    </p:extLst>
  </p:cSld>
  <p:clrMapOvr>
    <a:masterClrMapping/>
  </p:clrMapOvr>
  <p:transition spd="slow" advClick="0" advTm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9FD765-0285-420C-9F36-D978AC1AB09C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2025/7/18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96D109-D45B-44F1-899D-A5AC334BF3C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9377096"/>
      </p:ext>
    </p:extLst>
  </p:cSld>
  <p:clrMapOvr>
    <a:masterClrMapping/>
  </p:clrMapOvr>
  <p:transition spd="slow" advClick="0" advTm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796CC-FC66-42DA-A056-D62ED2CFE3C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2025/7/18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2BD775-9186-4933-9D80-ACFD0C4F093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7677981"/>
      </p:ext>
    </p:extLst>
  </p:cSld>
  <p:clrMapOvr>
    <a:masterClrMapping/>
  </p:clrMapOvr>
  <p:transition spd="slow" advClick="0" advTm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1D9C50-7B70-45E8-9E05-EDBAD4BA67F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2025/7/18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DC75B0-E1C1-4566-B6D4-D9C189304351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8066410"/>
      </p:ext>
    </p:extLst>
  </p:cSld>
  <p:clrMapOvr>
    <a:masterClrMapping/>
  </p:clrMapOvr>
  <p:transition spd="slow" advClick="0" advTm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90FAA3-2DA1-4690-973F-8A478468A3E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2025/7/18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FEBB7E-C37C-43B3-B9A9-E5D188381257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6" name="组合 5"/>
          <p:cNvGrpSpPr/>
          <p:nvPr userDrawn="1"/>
        </p:nvGrpSpPr>
        <p:grpSpPr>
          <a:xfrm>
            <a:off x="10821194" y="152400"/>
            <a:ext cx="1143000" cy="974128"/>
            <a:chOff x="10783094" y="152400"/>
            <a:chExt cx="1143000" cy="974128"/>
          </a:xfrm>
        </p:grpSpPr>
        <p:pic>
          <p:nvPicPr>
            <p:cNvPr id="7" name="图片 6"/>
            <p:cNvPicPr>
              <a:picLocks noChangeAspect="1"/>
            </p:cNvPicPr>
            <p:nvPr userDrawn="1"/>
          </p:nvPicPr>
          <p:blipFill rotWithShape="1">
            <a:blip r:embed="rId2" cstate="print"/>
            <a:srcRect/>
            <a:stretch>
              <a:fillRect/>
            </a:stretch>
          </p:blipFill>
          <p:spPr>
            <a:xfrm>
              <a:off x="10897394" y="152400"/>
              <a:ext cx="914400" cy="540245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 userDrawn="1"/>
          </p:nvPicPr>
          <p:blipFill rotWithShape="1">
            <a:blip r:embed="rId3" cstate="print"/>
            <a:srcRect/>
            <a:stretch>
              <a:fillRect/>
            </a:stretch>
          </p:blipFill>
          <p:spPr>
            <a:xfrm>
              <a:off x="10783094" y="692645"/>
              <a:ext cx="1143000" cy="4338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2282961"/>
      </p:ext>
    </p:extLst>
  </p:cSld>
  <p:clrMapOvr>
    <a:masterClrMapping/>
  </p:clrMapOvr>
  <p:transition spd="slow" advClick="0" advTm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6CC480-CFA5-4D4B-BCDB-E2DC103B7D7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2025/7/18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C28AD7-9232-4EB9-9D8B-95DA1FEBA0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6840204"/>
      </p:ext>
    </p:extLst>
  </p:cSld>
  <p:clrMapOvr>
    <a:masterClrMapping/>
  </p:clrMapOvr>
  <p:transition spd="slow" advClick="0" advTm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EF7DC1-296D-4B8F-9A78-24E4BF367E2E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2025/7/18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E55D4-28C8-4A5D-81DC-30C8C2DE17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456802"/>
      </p:ext>
    </p:extLst>
  </p:cSld>
  <p:clrMapOvr>
    <a:masterClrMapping/>
  </p:clrMapOvr>
  <p:transition spd="slow" advClick="0" advTm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3CE2CF-8D60-42E8-8632-274482F4C79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2025/7/18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13FB83-642D-4792-95B4-16C11C0D388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3135680"/>
      </p:ext>
    </p:extLst>
  </p:cSld>
  <p:clrMapOvr>
    <a:masterClrMapping/>
  </p:clrMapOvr>
  <p:transition spd="slow" advClick="0" advTm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39F5DF-BAC3-4A3A-BE3E-AA6B74E21FCB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2025/7/18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3CFE83-5C9F-4143-82C7-EBA58C6A0475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8999020"/>
      </p:ext>
    </p:extLst>
  </p:cSld>
  <p:clrMapOvr>
    <a:masterClrMapping/>
  </p:clrMapOvr>
  <p:transition spd="slow" advClick="0"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10821194" y="152400"/>
            <a:ext cx="1143000" cy="974128"/>
            <a:chOff x="10783094" y="152400"/>
            <a:chExt cx="1143000" cy="974128"/>
          </a:xfrm>
        </p:grpSpPr>
        <p:pic>
          <p:nvPicPr>
            <p:cNvPr id="6" name="图片 5"/>
            <p:cNvPicPr>
              <a:picLocks noChangeAspect="1"/>
            </p:cNvPicPr>
            <p:nvPr userDrawn="1"/>
          </p:nvPicPr>
          <p:blipFill rotWithShape="1">
            <a:blip r:embed="rId2" cstate="print"/>
            <a:srcRect/>
            <a:stretch>
              <a:fillRect/>
            </a:stretch>
          </p:blipFill>
          <p:spPr>
            <a:xfrm>
              <a:off x="10897394" y="152400"/>
              <a:ext cx="914400" cy="540245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 userDrawn="1"/>
          </p:nvPicPr>
          <p:blipFill rotWithShape="1">
            <a:blip r:embed="rId3" cstate="print"/>
            <a:srcRect/>
            <a:stretch>
              <a:fillRect/>
            </a:stretch>
          </p:blipFill>
          <p:spPr>
            <a:xfrm>
              <a:off x="10783094" y="692645"/>
              <a:ext cx="1143000" cy="4338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0167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D0A7C6-1544-4F5E-B968-AD91461FFC96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2025/7/18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1D449B-1D34-4AD7-88FB-1E21DCEF6FF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151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DD6262-E615-4301-B501-8406BD7E44D6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2025/7/18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2F6B83-2718-42FE-B795-6C6A961BF99A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978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E513BB-F79F-48C5-A8E2-3F5D2B0D63FB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2025/7/18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5D24AB-EDF4-4778-B10A-B41AFF1D1A1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522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9FD765-0285-420C-9F36-D978AC1AB09C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2025/7/18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96D109-D45B-44F1-899D-A5AC334BF3C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799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796CC-FC66-42DA-A056-D62ED2CFE3C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2025/7/18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2BD775-9186-4933-9D80-ACFD0C4F093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433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1D9C50-7B70-45E8-9E05-EDBAD4BA67F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2025/7/18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DC75B0-E1C1-4566-B6D4-D9C189304351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01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90FAA3-2DA1-4690-973F-8A478468A3E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2025/7/18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FEBB7E-C37C-43B3-B9A9-E5D188381257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6" name="组合 5"/>
          <p:cNvGrpSpPr/>
          <p:nvPr userDrawn="1"/>
        </p:nvGrpSpPr>
        <p:grpSpPr>
          <a:xfrm>
            <a:off x="10821194" y="152400"/>
            <a:ext cx="1143000" cy="974128"/>
            <a:chOff x="10783094" y="152400"/>
            <a:chExt cx="1143000" cy="974128"/>
          </a:xfrm>
        </p:grpSpPr>
        <p:pic>
          <p:nvPicPr>
            <p:cNvPr id="7" name="图片 6"/>
            <p:cNvPicPr>
              <a:picLocks noChangeAspect="1"/>
            </p:cNvPicPr>
            <p:nvPr userDrawn="1"/>
          </p:nvPicPr>
          <p:blipFill rotWithShape="1">
            <a:blip r:embed="rId2" cstate="print"/>
            <a:srcRect/>
            <a:stretch>
              <a:fillRect/>
            </a:stretch>
          </p:blipFill>
          <p:spPr>
            <a:xfrm>
              <a:off x="10897394" y="152400"/>
              <a:ext cx="914400" cy="540245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 userDrawn="1"/>
          </p:nvPicPr>
          <p:blipFill rotWithShape="1">
            <a:blip r:embed="rId3" cstate="print"/>
            <a:srcRect/>
            <a:stretch>
              <a:fillRect/>
            </a:stretch>
          </p:blipFill>
          <p:spPr>
            <a:xfrm>
              <a:off x="10783094" y="692645"/>
              <a:ext cx="1143000" cy="4338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504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6CC480-CFA5-4D4B-BCDB-E2DC103B7D7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2025/7/18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C28AD7-9232-4EB9-9D8B-95DA1FEBA0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692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EF7DC1-296D-4B8F-9A78-24E4BF367E2E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2025/7/18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E55D4-28C8-4A5D-81DC-30C8C2DE17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103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3CE2CF-8D60-42E8-8632-274482F4C79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2025/7/18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13FB83-642D-4792-95B4-16C11C0D388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991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bg>
      <p:bgPr>
        <a:gradFill>
          <a:gsLst>
            <a:gs pos="0">
              <a:srgbClr val="036EB8">
                <a:alpha val="20000"/>
              </a:srgbClr>
            </a:gs>
            <a:gs pos="100000">
              <a:srgbClr val="E8F2F9">
                <a:alpha val="20000"/>
              </a:srgb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10821194" y="152400"/>
            <a:ext cx="1143000" cy="974128"/>
            <a:chOff x="10783094" y="152400"/>
            <a:chExt cx="1143000" cy="974128"/>
          </a:xfrm>
        </p:grpSpPr>
        <p:pic>
          <p:nvPicPr>
            <p:cNvPr id="6" name="图片 5"/>
            <p:cNvPicPr>
              <a:picLocks noChangeAspect="1"/>
            </p:cNvPicPr>
            <p:nvPr userDrawn="1"/>
          </p:nvPicPr>
          <p:blipFill rotWithShape="1">
            <a:blip r:embed="rId2" cstate="print"/>
            <a:srcRect/>
            <a:stretch>
              <a:fillRect/>
            </a:stretch>
          </p:blipFill>
          <p:spPr>
            <a:xfrm>
              <a:off x="10897394" y="152400"/>
              <a:ext cx="914400" cy="540245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 userDrawn="1"/>
          </p:nvPicPr>
          <p:blipFill rotWithShape="1">
            <a:blip r:embed="rId3" cstate="print"/>
            <a:srcRect/>
            <a:stretch>
              <a:fillRect/>
            </a:stretch>
          </p:blipFill>
          <p:spPr>
            <a:xfrm>
              <a:off x="10783094" y="692645"/>
              <a:ext cx="1143000" cy="4338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75432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39F5DF-BAC3-4A3A-BE3E-AA6B74E21FCB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2025/7/18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3CFE83-5C9F-4143-82C7-EBA58C6A0475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596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D0A7C6-1544-4F5E-B968-AD91461FFC96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2025/7/18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1D449B-1D34-4AD7-88FB-1E21DCEF6FF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328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DD6262-E615-4301-B501-8406BD7E44D6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2025/7/18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2F6B83-2718-42FE-B795-6C6A961BF99A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913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E513BB-F79F-48C5-A8E2-3F5D2B0D63FB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2025/7/18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5D24AB-EDF4-4778-B10A-B41AFF1D1A1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570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9FD765-0285-420C-9F36-D978AC1AB09C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2025/7/18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96D109-D45B-44F1-899D-A5AC334BF3C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319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796CC-FC66-42DA-A056-D62ED2CFE3C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2025/7/18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2BD775-9186-4933-9D80-ACFD0C4F093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862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1D9C50-7B70-45E8-9E05-EDBAD4BA67F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2025/7/18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DC75B0-E1C1-4566-B6D4-D9C189304351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660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90FAA3-2DA1-4690-973F-8A478468A3E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2025/7/18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FEBB7E-C37C-43B3-B9A9-E5D188381257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6" name="组合 5"/>
          <p:cNvGrpSpPr/>
          <p:nvPr userDrawn="1"/>
        </p:nvGrpSpPr>
        <p:grpSpPr>
          <a:xfrm>
            <a:off x="10821194" y="152400"/>
            <a:ext cx="1143000" cy="974128"/>
            <a:chOff x="10783094" y="152400"/>
            <a:chExt cx="1143000" cy="974128"/>
          </a:xfrm>
        </p:grpSpPr>
        <p:pic>
          <p:nvPicPr>
            <p:cNvPr id="7" name="图片 6"/>
            <p:cNvPicPr>
              <a:picLocks noChangeAspect="1"/>
            </p:cNvPicPr>
            <p:nvPr userDrawn="1"/>
          </p:nvPicPr>
          <p:blipFill rotWithShape="1">
            <a:blip r:embed="rId2" cstate="print"/>
            <a:srcRect/>
            <a:stretch>
              <a:fillRect/>
            </a:stretch>
          </p:blipFill>
          <p:spPr>
            <a:xfrm>
              <a:off x="10897394" y="152400"/>
              <a:ext cx="914400" cy="540245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 userDrawn="1"/>
          </p:nvPicPr>
          <p:blipFill rotWithShape="1">
            <a:blip r:embed="rId3" cstate="print"/>
            <a:srcRect/>
            <a:stretch>
              <a:fillRect/>
            </a:stretch>
          </p:blipFill>
          <p:spPr>
            <a:xfrm>
              <a:off x="10783094" y="692645"/>
              <a:ext cx="1143000" cy="4338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013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6CC480-CFA5-4D4B-BCDB-E2DC103B7D7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2025/7/18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C28AD7-9232-4EB9-9D8B-95DA1FEBA0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620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EF7DC1-296D-4B8F-9A78-24E4BF367E2E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2025/7/18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E55D4-28C8-4A5D-81DC-30C8C2DE17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27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-156356" y="-157708"/>
            <a:ext cx="12504712" cy="717341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76807"/>
                </a:schemeClr>
              </a:gs>
              <a:gs pos="100000">
                <a:srgbClr val="E8F2F9">
                  <a:alpha val="78355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 Unicode MS" panose="020B0604020202020204" pitchFamily="34" charset="-128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4" name="组合 3"/>
          <p:cNvGrpSpPr/>
          <p:nvPr userDrawn="1"/>
        </p:nvGrpSpPr>
        <p:grpSpPr>
          <a:xfrm>
            <a:off x="10848528" y="116632"/>
            <a:ext cx="1143000" cy="974128"/>
            <a:chOff x="10783094" y="152400"/>
            <a:chExt cx="1143000" cy="974128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 rotWithShape="1">
            <a:blip r:embed="rId3" cstate="print"/>
            <a:srcRect/>
            <a:stretch>
              <a:fillRect/>
            </a:stretch>
          </p:blipFill>
          <p:spPr>
            <a:xfrm>
              <a:off x="10897394" y="152400"/>
              <a:ext cx="914400" cy="540245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 rotWithShape="1">
            <a:blip r:embed="rId4" cstate="print"/>
            <a:srcRect/>
            <a:stretch>
              <a:fillRect/>
            </a:stretch>
          </p:blipFill>
          <p:spPr>
            <a:xfrm>
              <a:off x="10783094" y="692645"/>
              <a:ext cx="1143000" cy="4338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9859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3CE2CF-8D60-42E8-8632-274482F4C79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2025/7/18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13FB83-642D-4792-95B4-16C11C0D388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78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39F5DF-BAC3-4A3A-BE3E-AA6B74E21FCB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2025/7/18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3CFE83-5C9F-4143-82C7-EBA58C6A0475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648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15"/>
          <p:cNvSpPr/>
          <p:nvPr userDrawn="1"/>
        </p:nvSpPr>
        <p:spPr>
          <a:xfrm flipV="1">
            <a:off x="1" y="-3"/>
            <a:ext cx="2420470" cy="2880727"/>
          </a:xfrm>
          <a:custGeom>
            <a:avLst/>
            <a:gdLst>
              <a:gd name="connsiteX0" fmla="*/ 0 w 2248349"/>
              <a:gd name="connsiteY0" fmla="*/ 2675877 h 2675877"/>
              <a:gd name="connsiteX1" fmla="*/ 1575045 w 2248349"/>
              <a:gd name="connsiteY1" fmla="*/ 2675877 h 2675877"/>
              <a:gd name="connsiteX2" fmla="*/ 2248349 w 2248349"/>
              <a:gd name="connsiteY2" fmla="*/ 1337939 h 2675877"/>
              <a:gd name="connsiteX3" fmla="*/ 1575045 w 2248349"/>
              <a:gd name="connsiteY3" fmla="*/ 0 h 2675877"/>
              <a:gd name="connsiteX4" fmla="*/ 0 w 2248349"/>
              <a:gd name="connsiteY4" fmla="*/ 0 h 2675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8349" h="2675877">
                <a:moveTo>
                  <a:pt x="0" y="2675877"/>
                </a:moveTo>
                <a:lnTo>
                  <a:pt x="1575045" y="2675877"/>
                </a:lnTo>
                <a:lnTo>
                  <a:pt x="2248349" y="1337939"/>
                </a:lnTo>
                <a:lnTo>
                  <a:pt x="1575045" y="0"/>
                </a:lnTo>
                <a:lnTo>
                  <a:pt x="0" y="0"/>
                </a:lnTo>
                <a:close/>
              </a:path>
            </a:pathLst>
          </a:custGeom>
          <a:solidFill>
            <a:srgbClr val="1273BC">
              <a:alpha val="10000"/>
            </a:srgbClr>
          </a:solidFill>
          <a:ln w="381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" name="任意多边形 13"/>
          <p:cNvSpPr/>
          <p:nvPr userDrawn="1"/>
        </p:nvSpPr>
        <p:spPr>
          <a:xfrm flipV="1">
            <a:off x="8359643" y="5846617"/>
            <a:ext cx="2459315" cy="1011383"/>
          </a:xfrm>
          <a:custGeom>
            <a:avLst/>
            <a:gdLst>
              <a:gd name="connsiteX0" fmla="*/ 508968 w 2459315"/>
              <a:gd name="connsiteY0" fmla="*/ 1011383 h 1011383"/>
              <a:gd name="connsiteX1" fmla="*/ 1950346 w 2459315"/>
              <a:gd name="connsiteY1" fmla="*/ 1011383 h 1011383"/>
              <a:gd name="connsiteX2" fmla="*/ 2459315 w 2459315"/>
              <a:gd name="connsiteY2" fmla="*/ 0 h 1011383"/>
              <a:gd name="connsiteX3" fmla="*/ 0 w 2459315"/>
              <a:gd name="connsiteY3" fmla="*/ 0 h 1011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9315" h="1011383">
                <a:moveTo>
                  <a:pt x="508968" y="1011383"/>
                </a:moveTo>
                <a:lnTo>
                  <a:pt x="1950346" y="1011383"/>
                </a:lnTo>
                <a:lnTo>
                  <a:pt x="2459315" y="0"/>
                </a:lnTo>
                <a:lnTo>
                  <a:pt x="0" y="0"/>
                </a:lnTo>
                <a:close/>
              </a:path>
            </a:pathLst>
          </a:custGeom>
          <a:solidFill>
            <a:srgbClr val="1273BC">
              <a:alpha val="20000"/>
            </a:srgbClr>
          </a:solidFill>
          <a:ln w="381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" name="任意多边形 12"/>
          <p:cNvSpPr/>
          <p:nvPr userDrawn="1"/>
        </p:nvSpPr>
        <p:spPr>
          <a:xfrm flipV="1">
            <a:off x="10416410" y="4475018"/>
            <a:ext cx="1775590" cy="2382981"/>
          </a:xfrm>
          <a:custGeom>
            <a:avLst/>
            <a:gdLst>
              <a:gd name="connsiteX0" fmla="*/ 673304 w 1775590"/>
              <a:gd name="connsiteY0" fmla="*/ 2382981 h 2382981"/>
              <a:gd name="connsiteX1" fmla="*/ 1775590 w 1775590"/>
              <a:gd name="connsiteY1" fmla="*/ 2382981 h 2382981"/>
              <a:gd name="connsiteX2" fmla="*/ 1775590 w 1775590"/>
              <a:gd name="connsiteY2" fmla="*/ 0 h 2382981"/>
              <a:gd name="connsiteX3" fmla="*/ 525907 w 1775590"/>
              <a:gd name="connsiteY3" fmla="*/ 0 h 2382981"/>
              <a:gd name="connsiteX4" fmla="*/ 0 w 1775590"/>
              <a:gd name="connsiteY4" fmla="*/ 1045043 h 2382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5590" h="2382981">
                <a:moveTo>
                  <a:pt x="673304" y="2382981"/>
                </a:moveTo>
                <a:lnTo>
                  <a:pt x="1775590" y="2382981"/>
                </a:lnTo>
                <a:lnTo>
                  <a:pt x="1775590" y="0"/>
                </a:lnTo>
                <a:lnTo>
                  <a:pt x="525907" y="0"/>
                </a:lnTo>
                <a:lnTo>
                  <a:pt x="0" y="1045043"/>
                </a:lnTo>
                <a:close/>
              </a:path>
            </a:pathLst>
          </a:custGeom>
          <a:solidFill>
            <a:srgbClr val="3BA937">
              <a:alpha val="10000"/>
            </a:srgbClr>
          </a:solidFill>
          <a:ln w="381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202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0" y="4903304"/>
            <a:ext cx="12192000" cy="1954696"/>
            <a:chOff x="0" y="4903304"/>
            <a:chExt cx="12192000" cy="1954696"/>
          </a:xfrm>
        </p:grpSpPr>
        <p:sp>
          <p:nvSpPr>
            <p:cNvPr id="6" name="iṩḻîḓê"/>
            <p:cNvSpPr/>
            <p:nvPr userDrawn="1"/>
          </p:nvSpPr>
          <p:spPr bwMode="auto">
            <a:xfrm flipV="1">
              <a:off x="0" y="4903304"/>
              <a:ext cx="12184113" cy="1954696"/>
            </a:xfrm>
            <a:custGeom>
              <a:avLst/>
              <a:gdLst>
                <a:gd name="connsiteX0" fmla="*/ 0 w 12263438"/>
                <a:gd name="connsiteY0" fmla="*/ 0 h 5123061"/>
                <a:gd name="connsiteX1" fmla="*/ 12263438 w 12263438"/>
                <a:gd name="connsiteY1" fmla="*/ 0 h 5123061"/>
                <a:gd name="connsiteX2" fmla="*/ 12263438 w 12263438"/>
                <a:gd name="connsiteY2" fmla="*/ 929373 h 5123061"/>
                <a:gd name="connsiteX3" fmla="*/ 6131719 w 12263438"/>
                <a:gd name="connsiteY3" fmla="*/ 2602243 h 5123061"/>
                <a:gd name="connsiteX4" fmla="*/ 0 w 12263438"/>
                <a:gd name="connsiteY4" fmla="*/ 4275114 h 5123061"/>
                <a:gd name="connsiteX5" fmla="*/ 0 w 12263438"/>
                <a:gd name="connsiteY5" fmla="*/ 0 h 512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63438" h="5123061">
                  <a:moveTo>
                    <a:pt x="0" y="0"/>
                  </a:moveTo>
                  <a:cubicBezTo>
                    <a:pt x="4135347" y="0"/>
                    <a:pt x="8128093" y="0"/>
                    <a:pt x="12263438" y="0"/>
                  </a:cubicBezTo>
                  <a:cubicBezTo>
                    <a:pt x="12263438" y="371749"/>
                    <a:pt x="12263438" y="557624"/>
                    <a:pt x="12263438" y="929373"/>
                  </a:cubicBezTo>
                  <a:cubicBezTo>
                    <a:pt x="10124467" y="-185875"/>
                    <a:pt x="8128093" y="557624"/>
                    <a:pt x="6131719" y="2602243"/>
                  </a:cubicBezTo>
                  <a:cubicBezTo>
                    <a:pt x="4135347" y="4646863"/>
                    <a:pt x="2138972" y="6133859"/>
                    <a:pt x="0" y="4275114"/>
                  </a:cubicBezTo>
                  <a:cubicBezTo>
                    <a:pt x="0" y="2788118"/>
                    <a:pt x="0" y="1301121"/>
                    <a:pt x="0" y="0"/>
                  </a:cubicBezTo>
                  <a:close/>
                </a:path>
              </a:pathLst>
            </a:custGeom>
            <a:solidFill>
              <a:srgbClr val="EBF7EC"/>
            </a:solidFill>
            <a:ln>
              <a:noFill/>
            </a:ln>
            <a:effectLst>
              <a:outerShdw blurRad="177800" dist="152400" dir="2700000" algn="tl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endParaRPr>
            </a:p>
          </p:txBody>
        </p:sp>
        <p:sp>
          <p:nvSpPr>
            <p:cNvPr id="7" name="îšḷîḓê"/>
            <p:cNvSpPr/>
            <p:nvPr userDrawn="1"/>
          </p:nvSpPr>
          <p:spPr bwMode="auto">
            <a:xfrm flipV="1">
              <a:off x="0" y="5127230"/>
              <a:ext cx="12192000" cy="1730769"/>
            </a:xfrm>
            <a:custGeom>
              <a:avLst/>
              <a:gdLst>
                <a:gd name="connsiteX0" fmla="*/ 0 w 12263438"/>
                <a:gd name="connsiteY0" fmla="*/ 0 h 5123061"/>
                <a:gd name="connsiteX1" fmla="*/ 12263438 w 12263438"/>
                <a:gd name="connsiteY1" fmla="*/ 0 h 5123061"/>
                <a:gd name="connsiteX2" fmla="*/ 12263438 w 12263438"/>
                <a:gd name="connsiteY2" fmla="*/ 929373 h 5123061"/>
                <a:gd name="connsiteX3" fmla="*/ 6131719 w 12263438"/>
                <a:gd name="connsiteY3" fmla="*/ 2602243 h 5123061"/>
                <a:gd name="connsiteX4" fmla="*/ 0 w 12263438"/>
                <a:gd name="connsiteY4" fmla="*/ 4275114 h 5123061"/>
                <a:gd name="connsiteX5" fmla="*/ 0 w 12263438"/>
                <a:gd name="connsiteY5" fmla="*/ 0 h 512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63438" h="5123061">
                  <a:moveTo>
                    <a:pt x="0" y="0"/>
                  </a:moveTo>
                  <a:cubicBezTo>
                    <a:pt x="4135347" y="0"/>
                    <a:pt x="8128093" y="0"/>
                    <a:pt x="12263438" y="0"/>
                  </a:cubicBezTo>
                  <a:cubicBezTo>
                    <a:pt x="12263438" y="371749"/>
                    <a:pt x="12263438" y="557624"/>
                    <a:pt x="12263438" y="929373"/>
                  </a:cubicBezTo>
                  <a:cubicBezTo>
                    <a:pt x="10124467" y="-185875"/>
                    <a:pt x="8128093" y="557624"/>
                    <a:pt x="6131719" y="2602243"/>
                  </a:cubicBezTo>
                  <a:cubicBezTo>
                    <a:pt x="4135347" y="4646863"/>
                    <a:pt x="2138972" y="6133859"/>
                    <a:pt x="0" y="4275114"/>
                  </a:cubicBezTo>
                  <a:cubicBezTo>
                    <a:pt x="0" y="2788118"/>
                    <a:pt x="0" y="1301121"/>
                    <a:pt x="0" y="0"/>
                  </a:cubicBezTo>
                  <a:close/>
                </a:path>
              </a:pathLst>
            </a:custGeom>
            <a:solidFill>
              <a:srgbClr val="E8F2F9"/>
            </a:solidFill>
            <a:ln w="38100">
              <a:noFill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endParaRPr>
            </a:p>
          </p:txBody>
        </p:sp>
      </p:grpSp>
      <p:sp>
        <p:nvSpPr>
          <p:cNvPr id="2" name="矩形 1"/>
          <p:cNvSpPr/>
          <p:nvPr userDrawn="1"/>
        </p:nvSpPr>
        <p:spPr>
          <a:xfrm>
            <a:off x="9359983" y="6384290"/>
            <a:ext cx="2744470" cy="27559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18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+mn-ea"/>
              </a:rPr>
              <a:t>杭州沐源生物医药科技有限公司</a:t>
            </a:r>
            <a:endParaRPr kumimoji="0" lang="zh-CN" altLang="en-US" sz="1200" b="1" i="0" u="none" strike="noStrike" kern="1200" cap="none" spc="18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8688288" y="6310801"/>
            <a:ext cx="791422" cy="42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834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/>
        </p:nvGrpSpPr>
        <p:grpSpPr>
          <a:xfrm>
            <a:off x="0" y="4903304"/>
            <a:ext cx="12192000" cy="1954696"/>
            <a:chOff x="0" y="4081671"/>
            <a:chExt cx="12192000" cy="2776329"/>
          </a:xfrm>
        </p:grpSpPr>
        <p:sp>
          <p:nvSpPr>
            <p:cNvPr id="7" name="iṩḻîḓê"/>
            <p:cNvSpPr/>
            <p:nvPr userDrawn="1"/>
          </p:nvSpPr>
          <p:spPr bwMode="auto">
            <a:xfrm flipV="1">
              <a:off x="0" y="4081671"/>
              <a:ext cx="12184113" cy="2776329"/>
            </a:xfrm>
            <a:custGeom>
              <a:avLst/>
              <a:gdLst>
                <a:gd name="connsiteX0" fmla="*/ 0 w 12263438"/>
                <a:gd name="connsiteY0" fmla="*/ 0 h 5123061"/>
                <a:gd name="connsiteX1" fmla="*/ 12263438 w 12263438"/>
                <a:gd name="connsiteY1" fmla="*/ 0 h 5123061"/>
                <a:gd name="connsiteX2" fmla="*/ 12263438 w 12263438"/>
                <a:gd name="connsiteY2" fmla="*/ 929373 h 5123061"/>
                <a:gd name="connsiteX3" fmla="*/ 6131719 w 12263438"/>
                <a:gd name="connsiteY3" fmla="*/ 2602243 h 5123061"/>
                <a:gd name="connsiteX4" fmla="*/ 0 w 12263438"/>
                <a:gd name="connsiteY4" fmla="*/ 4275114 h 5123061"/>
                <a:gd name="connsiteX5" fmla="*/ 0 w 12263438"/>
                <a:gd name="connsiteY5" fmla="*/ 0 h 512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63438" h="5123061">
                  <a:moveTo>
                    <a:pt x="0" y="0"/>
                  </a:moveTo>
                  <a:cubicBezTo>
                    <a:pt x="4135347" y="0"/>
                    <a:pt x="8128093" y="0"/>
                    <a:pt x="12263438" y="0"/>
                  </a:cubicBezTo>
                  <a:cubicBezTo>
                    <a:pt x="12263438" y="371749"/>
                    <a:pt x="12263438" y="557624"/>
                    <a:pt x="12263438" y="929373"/>
                  </a:cubicBezTo>
                  <a:cubicBezTo>
                    <a:pt x="10124467" y="-185875"/>
                    <a:pt x="8128093" y="557624"/>
                    <a:pt x="6131719" y="2602243"/>
                  </a:cubicBezTo>
                  <a:cubicBezTo>
                    <a:pt x="4135347" y="4646863"/>
                    <a:pt x="2138972" y="6133859"/>
                    <a:pt x="0" y="4275114"/>
                  </a:cubicBezTo>
                  <a:cubicBezTo>
                    <a:pt x="0" y="2788118"/>
                    <a:pt x="0" y="1301121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4EAE38">
                    <a:alpha val="20029"/>
                  </a:srgbClr>
                </a:gs>
                <a:gs pos="50000">
                  <a:srgbClr val="4EAE38"/>
                </a:gs>
              </a:gsLst>
              <a:lin ang="2700000" scaled="1"/>
            </a:gradFill>
            <a:ln>
              <a:noFill/>
            </a:ln>
            <a:effectLst>
              <a:outerShdw blurRad="177800" dist="152400" dir="2700000" algn="tl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endParaRPr>
            </a:p>
          </p:txBody>
        </p:sp>
        <p:sp>
          <p:nvSpPr>
            <p:cNvPr id="8" name="îšḷîḓê"/>
            <p:cNvSpPr/>
            <p:nvPr userDrawn="1"/>
          </p:nvSpPr>
          <p:spPr bwMode="auto">
            <a:xfrm flipV="1">
              <a:off x="0" y="4399721"/>
              <a:ext cx="12192000" cy="2458277"/>
            </a:xfrm>
            <a:custGeom>
              <a:avLst/>
              <a:gdLst>
                <a:gd name="connsiteX0" fmla="*/ 0 w 12263438"/>
                <a:gd name="connsiteY0" fmla="*/ 0 h 5123061"/>
                <a:gd name="connsiteX1" fmla="*/ 12263438 w 12263438"/>
                <a:gd name="connsiteY1" fmla="*/ 0 h 5123061"/>
                <a:gd name="connsiteX2" fmla="*/ 12263438 w 12263438"/>
                <a:gd name="connsiteY2" fmla="*/ 929373 h 5123061"/>
                <a:gd name="connsiteX3" fmla="*/ 6131719 w 12263438"/>
                <a:gd name="connsiteY3" fmla="*/ 2602243 h 5123061"/>
                <a:gd name="connsiteX4" fmla="*/ 0 w 12263438"/>
                <a:gd name="connsiteY4" fmla="*/ 4275114 h 5123061"/>
                <a:gd name="connsiteX5" fmla="*/ 0 w 12263438"/>
                <a:gd name="connsiteY5" fmla="*/ 0 h 512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63438" h="5123061">
                  <a:moveTo>
                    <a:pt x="0" y="0"/>
                  </a:moveTo>
                  <a:cubicBezTo>
                    <a:pt x="4135347" y="0"/>
                    <a:pt x="8128093" y="0"/>
                    <a:pt x="12263438" y="0"/>
                  </a:cubicBezTo>
                  <a:cubicBezTo>
                    <a:pt x="12263438" y="371749"/>
                    <a:pt x="12263438" y="557624"/>
                    <a:pt x="12263438" y="929373"/>
                  </a:cubicBezTo>
                  <a:cubicBezTo>
                    <a:pt x="10124467" y="-185875"/>
                    <a:pt x="8128093" y="557624"/>
                    <a:pt x="6131719" y="2602243"/>
                  </a:cubicBezTo>
                  <a:cubicBezTo>
                    <a:pt x="4135347" y="4646863"/>
                    <a:pt x="2138972" y="6133859"/>
                    <a:pt x="0" y="4275114"/>
                  </a:cubicBezTo>
                  <a:cubicBezTo>
                    <a:pt x="0" y="2788118"/>
                    <a:pt x="0" y="1301121"/>
                    <a:pt x="0" y="0"/>
                  </a:cubicBezTo>
                  <a:close/>
                </a:path>
              </a:pathLst>
            </a:custGeom>
            <a:solidFill>
              <a:srgbClr val="036EB8"/>
            </a:solidFill>
            <a:ln w="38100">
              <a:noFill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7234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/>
        </p:nvGrpSpPr>
        <p:grpSpPr>
          <a:xfrm>
            <a:off x="0" y="4903304"/>
            <a:ext cx="12192000" cy="1954696"/>
            <a:chOff x="0" y="4081671"/>
            <a:chExt cx="12192000" cy="2776329"/>
          </a:xfrm>
        </p:grpSpPr>
        <p:sp>
          <p:nvSpPr>
            <p:cNvPr id="7" name="iṩḻîḓê"/>
            <p:cNvSpPr/>
            <p:nvPr userDrawn="1"/>
          </p:nvSpPr>
          <p:spPr bwMode="auto">
            <a:xfrm flipV="1">
              <a:off x="0" y="4081671"/>
              <a:ext cx="12184113" cy="2776329"/>
            </a:xfrm>
            <a:custGeom>
              <a:avLst/>
              <a:gdLst>
                <a:gd name="connsiteX0" fmla="*/ 0 w 12263438"/>
                <a:gd name="connsiteY0" fmla="*/ 0 h 5123061"/>
                <a:gd name="connsiteX1" fmla="*/ 12263438 w 12263438"/>
                <a:gd name="connsiteY1" fmla="*/ 0 h 5123061"/>
                <a:gd name="connsiteX2" fmla="*/ 12263438 w 12263438"/>
                <a:gd name="connsiteY2" fmla="*/ 929373 h 5123061"/>
                <a:gd name="connsiteX3" fmla="*/ 6131719 w 12263438"/>
                <a:gd name="connsiteY3" fmla="*/ 2602243 h 5123061"/>
                <a:gd name="connsiteX4" fmla="*/ 0 w 12263438"/>
                <a:gd name="connsiteY4" fmla="*/ 4275114 h 5123061"/>
                <a:gd name="connsiteX5" fmla="*/ 0 w 12263438"/>
                <a:gd name="connsiteY5" fmla="*/ 0 h 512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63438" h="5123061">
                  <a:moveTo>
                    <a:pt x="0" y="0"/>
                  </a:moveTo>
                  <a:cubicBezTo>
                    <a:pt x="4135347" y="0"/>
                    <a:pt x="8128093" y="0"/>
                    <a:pt x="12263438" y="0"/>
                  </a:cubicBezTo>
                  <a:cubicBezTo>
                    <a:pt x="12263438" y="371749"/>
                    <a:pt x="12263438" y="557624"/>
                    <a:pt x="12263438" y="929373"/>
                  </a:cubicBezTo>
                  <a:cubicBezTo>
                    <a:pt x="10124467" y="-185875"/>
                    <a:pt x="8128093" y="557624"/>
                    <a:pt x="6131719" y="2602243"/>
                  </a:cubicBezTo>
                  <a:cubicBezTo>
                    <a:pt x="4135347" y="4646863"/>
                    <a:pt x="2138972" y="6133859"/>
                    <a:pt x="0" y="4275114"/>
                  </a:cubicBezTo>
                  <a:cubicBezTo>
                    <a:pt x="0" y="2788118"/>
                    <a:pt x="0" y="1301121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4EAE38">
                    <a:alpha val="20029"/>
                  </a:srgbClr>
                </a:gs>
                <a:gs pos="50000">
                  <a:srgbClr val="4EAE38"/>
                </a:gs>
              </a:gsLst>
              <a:lin ang="2700000" scaled="1"/>
            </a:gradFill>
            <a:ln>
              <a:noFill/>
            </a:ln>
            <a:effectLst>
              <a:outerShdw blurRad="177800" dist="152400" dir="2700000" algn="tl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endParaRPr>
            </a:p>
          </p:txBody>
        </p:sp>
        <p:sp>
          <p:nvSpPr>
            <p:cNvPr id="8" name="îšḷîḓê"/>
            <p:cNvSpPr/>
            <p:nvPr userDrawn="1"/>
          </p:nvSpPr>
          <p:spPr bwMode="auto">
            <a:xfrm flipV="1">
              <a:off x="0" y="4399721"/>
              <a:ext cx="12192000" cy="2458277"/>
            </a:xfrm>
            <a:custGeom>
              <a:avLst/>
              <a:gdLst>
                <a:gd name="connsiteX0" fmla="*/ 0 w 12263438"/>
                <a:gd name="connsiteY0" fmla="*/ 0 h 5123061"/>
                <a:gd name="connsiteX1" fmla="*/ 12263438 w 12263438"/>
                <a:gd name="connsiteY1" fmla="*/ 0 h 5123061"/>
                <a:gd name="connsiteX2" fmla="*/ 12263438 w 12263438"/>
                <a:gd name="connsiteY2" fmla="*/ 929373 h 5123061"/>
                <a:gd name="connsiteX3" fmla="*/ 6131719 w 12263438"/>
                <a:gd name="connsiteY3" fmla="*/ 2602243 h 5123061"/>
                <a:gd name="connsiteX4" fmla="*/ 0 w 12263438"/>
                <a:gd name="connsiteY4" fmla="*/ 4275114 h 5123061"/>
                <a:gd name="connsiteX5" fmla="*/ 0 w 12263438"/>
                <a:gd name="connsiteY5" fmla="*/ 0 h 512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63438" h="5123061">
                  <a:moveTo>
                    <a:pt x="0" y="0"/>
                  </a:moveTo>
                  <a:cubicBezTo>
                    <a:pt x="4135347" y="0"/>
                    <a:pt x="8128093" y="0"/>
                    <a:pt x="12263438" y="0"/>
                  </a:cubicBezTo>
                  <a:cubicBezTo>
                    <a:pt x="12263438" y="371749"/>
                    <a:pt x="12263438" y="557624"/>
                    <a:pt x="12263438" y="929373"/>
                  </a:cubicBezTo>
                  <a:cubicBezTo>
                    <a:pt x="10124467" y="-185875"/>
                    <a:pt x="8128093" y="557624"/>
                    <a:pt x="6131719" y="2602243"/>
                  </a:cubicBezTo>
                  <a:cubicBezTo>
                    <a:pt x="4135347" y="4646863"/>
                    <a:pt x="2138972" y="6133859"/>
                    <a:pt x="0" y="4275114"/>
                  </a:cubicBezTo>
                  <a:cubicBezTo>
                    <a:pt x="0" y="2788118"/>
                    <a:pt x="0" y="1301121"/>
                    <a:pt x="0" y="0"/>
                  </a:cubicBezTo>
                  <a:close/>
                </a:path>
              </a:pathLst>
            </a:custGeom>
            <a:solidFill>
              <a:srgbClr val="036EB8"/>
            </a:solidFill>
            <a:ln w="38100">
              <a:noFill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endParaRPr>
            </a:p>
          </p:txBody>
        </p:sp>
      </p:grpSp>
      <p:grpSp>
        <p:nvGrpSpPr>
          <p:cNvPr id="2" name="组合 1"/>
          <p:cNvGrpSpPr/>
          <p:nvPr userDrawn="1"/>
        </p:nvGrpSpPr>
        <p:grpSpPr>
          <a:xfrm>
            <a:off x="10821194" y="152400"/>
            <a:ext cx="1143000" cy="974128"/>
            <a:chOff x="10783094" y="152400"/>
            <a:chExt cx="1143000" cy="974128"/>
          </a:xfrm>
        </p:grpSpPr>
        <p:pic>
          <p:nvPicPr>
            <p:cNvPr id="3" name="图片 2"/>
            <p:cNvPicPr>
              <a:picLocks noChangeAspect="1"/>
            </p:cNvPicPr>
            <p:nvPr userDrawn="1"/>
          </p:nvPicPr>
          <p:blipFill rotWithShape="1">
            <a:blip r:embed="rId2" cstate="print"/>
            <a:srcRect/>
            <a:stretch>
              <a:fillRect/>
            </a:stretch>
          </p:blipFill>
          <p:spPr>
            <a:xfrm>
              <a:off x="10897394" y="152400"/>
              <a:ext cx="914400" cy="540245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 userDrawn="1"/>
          </p:nvPicPr>
          <p:blipFill rotWithShape="1">
            <a:blip r:embed="rId3" cstate="print"/>
            <a:srcRect/>
            <a:stretch>
              <a:fillRect/>
            </a:stretch>
          </p:blipFill>
          <p:spPr>
            <a:xfrm>
              <a:off x="10783094" y="692645"/>
              <a:ext cx="1143000" cy="4338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282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D0A7C6-1544-4F5E-B968-AD91461FFC96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2025/7/18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1D449B-1D34-4AD7-88FB-1E21DCEF6FF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070076"/>
      </p:ext>
    </p:extLst>
  </p:cSld>
  <p:clrMapOvr>
    <a:masterClrMapping/>
  </p:clrMapOvr>
  <p:transition spd="slow" advClick="0" advTm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7205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9CB343-8B5F-458F-8B53-ADD385D5DAF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2025/7/18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B4A464-1A0A-41AE-9307-6DB4A1C8F24B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1891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ransition spd="slow" advClick="0" advTm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9CB343-8B5F-458F-8B53-ADD385D5DAF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2025/7/18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B4A464-1A0A-41AE-9307-6DB4A1C8F24B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9093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9CB343-8B5F-458F-8B53-ADD385D5DAF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2025/7/18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B4A464-1A0A-41AE-9307-6DB4A1C8F24B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0296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6.png"/><Relationship Id="rId5" Type="http://schemas.openxmlformats.org/officeDocument/2006/relationships/tags" Target="../tags/tag5.xml"/><Relationship Id="rId10" Type="http://schemas.openxmlformats.org/officeDocument/2006/relationships/image" Target="../media/image5.png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3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6.xml"/><Relationship Id="rId4" Type="http://schemas.openxmlformats.org/officeDocument/2006/relationships/tags" Target="../tags/tag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image" Target="../media/image9.jpeg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slideLayout" Target="../slideLayouts/slideLayout37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tags" Target="../tags/tag23.xml"/><Relationship Id="rId5" Type="http://schemas.openxmlformats.org/officeDocument/2006/relationships/tags" Target="../tags/tag17.xml"/><Relationship Id="rId10" Type="http://schemas.openxmlformats.org/officeDocument/2006/relationships/tags" Target="../tags/tag22.xml"/><Relationship Id="rId4" Type="http://schemas.openxmlformats.org/officeDocument/2006/relationships/tags" Target="../tags/tag16.xml"/><Relationship Id="rId9" Type="http://schemas.openxmlformats.org/officeDocument/2006/relationships/tags" Target="../tags/tag21.xml"/><Relationship Id="rId1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匹可青®复方匹可硫酸钠口服溶液单页-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79375" y="2373630"/>
            <a:ext cx="12350115" cy="4635500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8183880" y="6597015"/>
            <a:ext cx="3959225" cy="23241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“图片仅供展示，实际产品包装以最终批准的版本为准”</a:t>
            </a: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898840" y="2720934"/>
            <a:ext cx="7383145" cy="4999990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5063505" y="2348906"/>
            <a:ext cx="1846580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22AC3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2AC3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匹可青</a:t>
            </a:r>
            <a:r>
              <a:rPr kumimoji="0" lang="zh-CN" altLang="en-US" sz="3000" b="1" i="0" u="none" strike="noStrike" kern="1200" cap="none" spc="0" normalizeH="0" baseline="30000" noProof="0" dirty="0">
                <a:ln>
                  <a:noFill/>
                </a:ln>
                <a:solidFill>
                  <a:srgbClr val="22AC3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Ⓡ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22AC3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)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22AC3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TextBox 3"/>
          <p:cNvSpPr txBox="1"/>
          <p:nvPr>
            <p:custDataLst>
              <p:tags r:id="rId5"/>
            </p:custDataLst>
          </p:nvPr>
        </p:nvSpPr>
        <p:spPr>
          <a:xfrm>
            <a:off x="2515870" y="1279525"/>
            <a:ext cx="7205980" cy="141668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1" i="0" u="none" strike="noStrike" kern="1200" cap="none" spc="180" normalizeH="0" baseline="0" noProof="0" dirty="0">
                <a:ln>
                  <a:noFill/>
                </a:ln>
                <a:solidFill>
                  <a:srgbClr val="036EB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复方匹可硫酸钠口服溶液</a:t>
            </a:r>
          </a:p>
        </p:txBody>
      </p:sp>
      <p:sp>
        <p:nvSpPr>
          <p:cNvPr id="12" name="文本框 11"/>
          <p:cNvSpPr txBox="1"/>
          <p:nvPr>
            <p:custDataLst>
              <p:tags r:id="rId6"/>
            </p:custDataLst>
          </p:nvPr>
        </p:nvSpPr>
        <p:spPr>
          <a:xfrm>
            <a:off x="3134123" y="3140772"/>
            <a:ext cx="61858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申报企业：杭州沐源生物医药科技有限公司</a:t>
            </a: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0345420" y="4575175"/>
            <a:ext cx="1908000" cy="190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0705465" y="4592320"/>
            <a:ext cx="1908000" cy="19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9525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流程图: 终止 4">
            <a:extLst>
              <a:ext uri="{FF2B5EF4-FFF2-40B4-BE49-F238E27FC236}">
                <a16:creationId xmlns:a16="http://schemas.microsoft.com/office/drawing/2014/main" id="{13C7E636-F7FB-0A73-A4A0-FC951DC7614B}"/>
              </a:ext>
            </a:extLst>
          </p:cNvPr>
          <p:cNvSpPr/>
          <p:nvPr/>
        </p:nvSpPr>
        <p:spPr>
          <a:xfrm>
            <a:off x="0" y="609068"/>
            <a:ext cx="2428239" cy="1034657"/>
          </a:xfrm>
          <a:prstGeom prst="flowChartTerminator">
            <a:avLst/>
          </a:prstGeom>
          <a:solidFill>
            <a:srgbClr val="395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4" name="文本框 3"/>
          <p:cNvSpPr txBox="1">
            <a:spLocks noChangeArrowheads="1"/>
          </p:cNvSpPr>
          <p:nvPr/>
        </p:nvSpPr>
        <p:spPr bwMode="auto">
          <a:xfrm>
            <a:off x="308008" y="772453"/>
            <a:ext cx="1769218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 目  录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20F4388E-9C4D-245D-BF7F-D395B3024FCC}"/>
              </a:ext>
            </a:extLst>
          </p:cNvPr>
          <p:cNvGrpSpPr/>
          <p:nvPr/>
        </p:nvGrpSpPr>
        <p:grpSpPr>
          <a:xfrm>
            <a:off x="1920240" y="2089643"/>
            <a:ext cx="3383280" cy="856758"/>
            <a:chOff x="1920240" y="2089643"/>
            <a:chExt cx="3383280" cy="856758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FE4C0BF3-3647-B4D7-6741-AA8B67BF5FC2}"/>
                </a:ext>
              </a:extLst>
            </p:cNvPr>
            <p:cNvSpPr/>
            <p:nvPr/>
          </p:nvSpPr>
          <p:spPr>
            <a:xfrm>
              <a:off x="1920240" y="2089643"/>
              <a:ext cx="3383280" cy="856758"/>
            </a:xfrm>
            <a:prstGeom prst="rect">
              <a:avLst/>
            </a:prstGeom>
            <a:solidFill>
              <a:srgbClr val="3959B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5" name="矩形 114">
              <a:extLst>
                <a:ext uri="{FF2B5EF4-FFF2-40B4-BE49-F238E27FC236}">
                  <a16:creationId xmlns:a16="http://schemas.microsoft.com/office/drawing/2014/main" id="{0BFEFA14-3F97-7CD6-4324-6CA156A46FD4}"/>
                </a:ext>
              </a:extLst>
            </p:cNvPr>
            <p:cNvSpPr/>
            <p:nvPr/>
          </p:nvSpPr>
          <p:spPr>
            <a:xfrm>
              <a:off x="2214879" y="2238630"/>
              <a:ext cx="2926081" cy="5587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BF81E4C1-ABF5-D221-F30E-879D99664716}"/>
                </a:ext>
              </a:extLst>
            </p:cNvPr>
            <p:cNvSpPr txBox="1"/>
            <p:nvPr/>
          </p:nvSpPr>
          <p:spPr>
            <a:xfrm>
              <a:off x="2214879" y="2287188"/>
              <a:ext cx="30073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01  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药品基本信息</a:t>
              </a:r>
            </a:p>
          </p:txBody>
        </p:sp>
      </p:grpSp>
      <p:grpSp>
        <p:nvGrpSpPr>
          <p:cNvPr id="120" name="组合 119">
            <a:extLst>
              <a:ext uri="{FF2B5EF4-FFF2-40B4-BE49-F238E27FC236}">
                <a16:creationId xmlns:a16="http://schemas.microsoft.com/office/drawing/2014/main" id="{90C2C754-233D-4F14-C91C-968677014971}"/>
              </a:ext>
            </a:extLst>
          </p:cNvPr>
          <p:cNvGrpSpPr/>
          <p:nvPr/>
        </p:nvGrpSpPr>
        <p:grpSpPr>
          <a:xfrm>
            <a:off x="6285865" y="2089641"/>
            <a:ext cx="3383280" cy="856758"/>
            <a:chOff x="1920240" y="2089643"/>
            <a:chExt cx="3383280" cy="856758"/>
          </a:xfrm>
        </p:grpSpPr>
        <p:sp>
          <p:nvSpPr>
            <p:cNvPr id="121" name="矩形 120">
              <a:extLst>
                <a:ext uri="{FF2B5EF4-FFF2-40B4-BE49-F238E27FC236}">
                  <a16:creationId xmlns:a16="http://schemas.microsoft.com/office/drawing/2014/main" id="{71483E2B-9D6C-D1C3-C617-01726732EFD5}"/>
                </a:ext>
              </a:extLst>
            </p:cNvPr>
            <p:cNvSpPr/>
            <p:nvPr/>
          </p:nvSpPr>
          <p:spPr>
            <a:xfrm>
              <a:off x="1920240" y="2089643"/>
              <a:ext cx="3383280" cy="856758"/>
            </a:xfrm>
            <a:prstGeom prst="rect">
              <a:avLst/>
            </a:prstGeom>
            <a:solidFill>
              <a:srgbClr val="3959B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2" name="矩形 121">
              <a:extLst>
                <a:ext uri="{FF2B5EF4-FFF2-40B4-BE49-F238E27FC236}">
                  <a16:creationId xmlns:a16="http://schemas.microsoft.com/office/drawing/2014/main" id="{8FE442EB-4295-F828-A17A-4418C01BEEB7}"/>
                </a:ext>
              </a:extLst>
            </p:cNvPr>
            <p:cNvSpPr/>
            <p:nvPr/>
          </p:nvSpPr>
          <p:spPr>
            <a:xfrm>
              <a:off x="2214879" y="2238630"/>
              <a:ext cx="2926081" cy="5587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3" name="文本框 122">
              <a:extLst>
                <a:ext uri="{FF2B5EF4-FFF2-40B4-BE49-F238E27FC236}">
                  <a16:creationId xmlns:a16="http://schemas.microsoft.com/office/drawing/2014/main" id="{AD4ED61A-30B6-3BBA-E619-51250567816B}"/>
                </a:ext>
              </a:extLst>
            </p:cNvPr>
            <p:cNvSpPr txBox="1"/>
            <p:nvPr/>
          </p:nvSpPr>
          <p:spPr>
            <a:xfrm>
              <a:off x="2214879" y="2287188"/>
              <a:ext cx="30073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  02      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安全性</a:t>
              </a:r>
            </a:p>
          </p:txBody>
        </p:sp>
      </p:grpSp>
      <p:grpSp>
        <p:nvGrpSpPr>
          <p:cNvPr id="124" name="组合 123">
            <a:extLst>
              <a:ext uri="{FF2B5EF4-FFF2-40B4-BE49-F238E27FC236}">
                <a16:creationId xmlns:a16="http://schemas.microsoft.com/office/drawing/2014/main" id="{95E61C9D-ABB3-C808-959B-96A69097AA7D}"/>
              </a:ext>
            </a:extLst>
          </p:cNvPr>
          <p:cNvGrpSpPr/>
          <p:nvPr/>
        </p:nvGrpSpPr>
        <p:grpSpPr>
          <a:xfrm>
            <a:off x="1920240" y="3343231"/>
            <a:ext cx="3383280" cy="856758"/>
            <a:chOff x="1920240" y="2089643"/>
            <a:chExt cx="3383280" cy="856758"/>
          </a:xfrm>
        </p:grpSpPr>
        <p:sp>
          <p:nvSpPr>
            <p:cNvPr id="125" name="矩形 124">
              <a:extLst>
                <a:ext uri="{FF2B5EF4-FFF2-40B4-BE49-F238E27FC236}">
                  <a16:creationId xmlns:a16="http://schemas.microsoft.com/office/drawing/2014/main" id="{443956FF-9851-3991-4527-D9E684C55D1D}"/>
                </a:ext>
              </a:extLst>
            </p:cNvPr>
            <p:cNvSpPr/>
            <p:nvPr/>
          </p:nvSpPr>
          <p:spPr>
            <a:xfrm>
              <a:off x="1920240" y="2089643"/>
              <a:ext cx="3383280" cy="856758"/>
            </a:xfrm>
            <a:prstGeom prst="rect">
              <a:avLst/>
            </a:prstGeom>
            <a:solidFill>
              <a:srgbClr val="3959B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6" name="矩形 125">
              <a:extLst>
                <a:ext uri="{FF2B5EF4-FFF2-40B4-BE49-F238E27FC236}">
                  <a16:creationId xmlns:a16="http://schemas.microsoft.com/office/drawing/2014/main" id="{52B8B6AB-CA52-BDEA-E93B-F19AC1325C50}"/>
                </a:ext>
              </a:extLst>
            </p:cNvPr>
            <p:cNvSpPr/>
            <p:nvPr/>
          </p:nvSpPr>
          <p:spPr>
            <a:xfrm>
              <a:off x="2214879" y="2238630"/>
              <a:ext cx="2926081" cy="5587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7" name="文本框 126">
              <a:extLst>
                <a:ext uri="{FF2B5EF4-FFF2-40B4-BE49-F238E27FC236}">
                  <a16:creationId xmlns:a16="http://schemas.microsoft.com/office/drawing/2014/main" id="{4CDC7078-426E-28CA-0C3C-9A58333BDBA5}"/>
                </a:ext>
              </a:extLst>
            </p:cNvPr>
            <p:cNvSpPr txBox="1"/>
            <p:nvPr/>
          </p:nvSpPr>
          <p:spPr>
            <a:xfrm>
              <a:off x="2214879" y="2287188"/>
              <a:ext cx="30073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  03      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有效性</a:t>
              </a:r>
            </a:p>
          </p:txBody>
        </p:sp>
      </p:grpSp>
      <p:grpSp>
        <p:nvGrpSpPr>
          <p:cNvPr id="128" name="组合 127">
            <a:extLst>
              <a:ext uri="{FF2B5EF4-FFF2-40B4-BE49-F238E27FC236}">
                <a16:creationId xmlns:a16="http://schemas.microsoft.com/office/drawing/2014/main" id="{2A974010-81AC-893F-F94F-0ECEF0E0C891}"/>
              </a:ext>
            </a:extLst>
          </p:cNvPr>
          <p:cNvGrpSpPr/>
          <p:nvPr/>
        </p:nvGrpSpPr>
        <p:grpSpPr>
          <a:xfrm>
            <a:off x="6265546" y="3343231"/>
            <a:ext cx="3383280" cy="856758"/>
            <a:chOff x="1920240" y="2089643"/>
            <a:chExt cx="3383280" cy="856758"/>
          </a:xfrm>
        </p:grpSpPr>
        <p:sp>
          <p:nvSpPr>
            <p:cNvPr id="129" name="矩形 128">
              <a:extLst>
                <a:ext uri="{FF2B5EF4-FFF2-40B4-BE49-F238E27FC236}">
                  <a16:creationId xmlns:a16="http://schemas.microsoft.com/office/drawing/2014/main" id="{F1E5761B-1DDF-0BAB-BA7D-F42346259F3D}"/>
                </a:ext>
              </a:extLst>
            </p:cNvPr>
            <p:cNvSpPr/>
            <p:nvPr/>
          </p:nvSpPr>
          <p:spPr>
            <a:xfrm>
              <a:off x="1920240" y="2089643"/>
              <a:ext cx="3383280" cy="856758"/>
            </a:xfrm>
            <a:prstGeom prst="rect">
              <a:avLst/>
            </a:prstGeom>
            <a:solidFill>
              <a:srgbClr val="3959B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0" name="矩形 129">
              <a:extLst>
                <a:ext uri="{FF2B5EF4-FFF2-40B4-BE49-F238E27FC236}">
                  <a16:creationId xmlns:a16="http://schemas.microsoft.com/office/drawing/2014/main" id="{F1E70A4F-D64F-C24A-1A02-34712287C8C7}"/>
                </a:ext>
              </a:extLst>
            </p:cNvPr>
            <p:cNvSpPr/>
            <p:nvPr/>
          </p:nvSpPr>
          <p:spPr>
            <a:xfrm>
              <a:off x="2214879" y="2238630"/>
              <a:ext cx="2926081" cy="5587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1" name="文本框 130">
              <a:extLst>
                <a:ext uri="{FF2B5EF4-FFF2-40B4-BE49-F238E27FC236}">
                  <a16:creationId xmlns:a16="http://schemas.microsoft.com/office/drawing/2014/main" id="{65AF4D3A-E88A-5038-F8BC-3D549641378A}"/>
                </a:ext>
              </a:extLst>
            </p:cNvPr>
            <p:cNvSpPr txBox="1"/>
            <p:nvPr/>
          </p:nvSpPr>
          <p:spPr>
            <a:xfrm>
              <a:off x="2214879" y="2287188"/>
              <a:ext cx="30073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  04      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创新性</a:t>
              </a:r>
            </a:p>
          </p:txBody>
        </p:sp>
      </p:grpSp>
      <p:grpSp>
        <p:nvGrpSpPr>
          <p:cNvPr id="132" name="组合 131">
            <a:extLst>
              <a:ext uri="{FF2B5EF4-FFF2-40B4-BE49-F238E27FC236}">
                <a16:creationId xmlns:a16="http://schemas.microsoft.com/office/drawing/2014/main" id="{4D580ACD-8A3E-D80B-9E53-2BF0A9943E72}"/>
              </a:ext>
            </a:extLst>
          </p:cNvPr>
          <p:cNvGrpSpPr/>
          <p:nvPr/>
        </p:nvGrpSpPr>
        <p:grpSpPr>
          <a:xfrm>
            <a:off x="1920240" y="4596819"/>
            <a:ext cx="3383280" cy="856758"/>
            <a:chOff x="1920240" y="2089643"/>
            <a:chExt cx="3383280" cy="856758"/>
          </a:xfrm>
        </p:grpSpPr>
        <p:sp>
          <p:nvSpPr>
            <p:cNvPr id="133" name="矩形 132">
              <a:extLst>
                <a:ext uri="{FF2B5EF4-FFF2-40B4-BE49-F238E27FC236}">
                  <a16:creationId xmlns:a16="http://schemas.microsoft.com/office/drawing/2014/main" id="{E55B072C-41F9-276C-DDB8-16E1FD45CF95}"/>
                </a:ext>
              </a:extLst>
            </p:cNvPr>
            <p:cNvSpPr/>
            <p:nvPr/>
          </p:nvSpPr>
          <p:spPr>
            <a:xfrm>
              <a:off x="1920240" y="2089643"/>
              <a:ext cx="3383280" cy="856758"/>
            </a:xfrm>
            <a:prstGeom prst="rect">
              <a:avLst/>
            </a:prstGeom>
            <a:solidFill>
              <a:srgbClr val="3959B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4" name="矩形 133">
              <a:extLst>
                <a:ext uri="{FF2B5EF4-FFF2-40B4-BE49-F238E27FC236}">
                  <a16:creationId xmlns:a16="http://schemas.microsoft.com/office/drawing/2014/main" id="{EC0C20E4-F374-B411-4800-39CD3B316D77}"/>
                </a:ext>
              </a:extLst>
            </p:cNvPr>
            <p:cNvSpPr/>
            <p:nvPr/>
          </p:nvSpPr>
          <p:spPr>
            <a:xfrm>
              <a:off x="2214879" y="2238630"/>
              <a:ext cx="2926081" cy="5587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5" name="文本框 134">
              <a:extLst>
                <a:ext uri="{FF2B5EF4-FFF2-40B4-BE49-F238E27FC236}">
                  <a16:creationId xmlns:a16="http://schemas.microsoft.com/office/drawing/2014/main" id="{3D29C282-3391-BB6D-EC5C-D2D2A3CF9AEB}"/>
                </a:ext>
              </a:extLst>
            </p:cNvPr>
            <p:cNvSpPr txBox="1"/>
            <p:nvPr/>
          </p:nvSpPr>
          <p:spPr>
            <a:xfrm>
              <a:off x="2214879" y="2287188"/>
              <a:ext cx="30073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  05      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公平性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28555"/>
      </p:ext>
    </p:extLst>
  </p:cSld>
  <p:clrMapOvr>
    <a:masterClrMapping/>
  </p:clrMapOvr>
  <p:transition spd="slow" advClick="0" advTm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1868013" y="344190"/>
            <a:ext cx="4546600" cy="6588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959B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药品基本信息</a:t>
            </a:r>
          </a:p>
        </p:txBody>
      </p: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439431" y="1033483"/>
            <a:ext cx="11547163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通用名：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复方匹可硫酸钠口服溶液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注册规格：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每瓶含匹可硫酸钠</a:t>
            </a:r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10mg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、氧化镁</a:t>
            </a:r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3.5g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、无水枸橼酸</a:t>
            </a:r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12g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注册分类：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化药</a:t>
            </a:r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类。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中国大陆首次上市时间：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目前大陆地区同通用名药品的上市情况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共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家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全球首个上市国家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地区及上市时间：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美国，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月。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是否为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OTC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药品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否。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参照药品建议：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磷酸钠盐散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适应症：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用于结肠镜检查前的肠道清洁准备。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疾病情况（肠道检查）：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结肠镜检查在肠道疾病的诊断过程中有广泛的的应用</a:t>
            </a:r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是早期筛查诊断结直肠癌的重要手段，每年结肠镜检查的需求人次在逐年上升。数据表明，综合疾病检出率和其他肠道疾病患病人次估算，</a:t>
            </a:r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6800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万人次应接受结肠镜检查；但实际每年仅大约</a:t>
            </a:r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2000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万人次接受检查。</a:t>
            </a:r>
          </a:p>
        </p:txBody>
      </p:sp>
      <p:sp>
        <p:nvSpPr>
          <p:cNvPr id="8" name="流程图: 终止 7"/>
          <p:cNvSpPr/>
          <p:nvPr/>
        </p:nvSpPr>
        <p:spPr>
          <a:xfrm>
            <a:off x="-1" y="270952"/>
            <a:ext cx="1676401" cy="762531"/>
          </a:xfrm>
          <a:prstGeom prst="flowChartTerminator">
            <a:avLst/>
          </a:prstGeom>
          <a:solidFill>
            <a:srgbClr val="395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01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493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1868013" y="344190"/>
            <a:ext cx="4546600" cy="6588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rgbClr val="3959B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药品基本信息</a:t>
            </a:r>
          </a:p>
        </p:txBody>
      </p: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534844" y="1192166"/>
            <a:ext cx="6028226" cy="5449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ts val="2800"/>
              </a:lnSpc>
            </a:pPr>
            <a:r>
              <a:rPr lang="zh-CN" altLang="en-US" sz="19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用法用量：</a:t>
            </a:r>
            <a:endParaRPr lang="en-US" altLang="zh-CN" sz="19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ts val="2800"/>
              </a:lnSpc>
            </a:pPr>
            <a:r>
              <a:rPr lang="zh-CN" altLang="en-US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口服。本品可即时饮用，服用前无需稀释。每次一瓶（</a:t>
            </a:r>
            <a:r>
              <a:rPr lang="en-US" altLang="zh-CN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160ml</a:t>
            </a:r>
            <a:r>
              <a:rPr lang="zh-CN" altLang="en-US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），共两次。</a:t>
            </a:r>
          </a:p>
          <a:p>
            <a:pPr algn="just">
              <a:lnSpc>
                <a:spcPts val="2800"/>
              </a:lnSpc>
            </a:pPr>
            <a:r>
              <a:rPr lang="zh-CN" altLang="en-US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检查前日应进无渣半流食，检查当日禁食，以确保清肠效果。治疗期间应按规定饮用足够的澄清液体，以免发生脱水。</a:t>
            </a:r>
          </a:p>
          <a:p>
            <a:pPr algn="just">
              <a:lnSpc>
                <a:spcPts val="2800"/>
              </a:lnSpc>
            </a:pPr>
            <a:r>
              <a:rPr lang="zh-CN" altLang="en-US" sz="19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服用方案：分天给药方案</a:t>
            </a:r>
          </a:p>
          <a:p>
            <a:pPr algn="just">
              <a:lnSpc>
                <a:spcPts val="2800"/>
              </a:lnSpc>
            </a:pPr>
            <a:r>
              <a:rPr lang="zh-CN" altLang="en-US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第一次服药：检查前日晚上</a:t>
            </a:r>
            <a:r>
              <a:rPr lang="en-US" altLang="zh-CN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</a:t>
            </a:r>
            <a:r>
              <a:rPr lang="en-US" altLang="zh-CN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~9</a:t>
            </a:r>
            <a:r>
              <a:rPr lang="zh-CN" altLang="en-US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时服用第一瓶，患者应在服药后至就寝前喝</a:t>
            </a:r>
            <a:r>
              <a:rPr lang="en-US" altLang="zh-CN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1500</a:t>
            </a:r>
            <a:r>
              <a:rPr lang="zh-CN" altLang="en-US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至</a:t>
            </a:r>
            <a:r>
              <a:rPr lang="en-US" altLang="zh-CN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2000</a:t>
            </a:r>
            <a:r>
              <a:rPr lang="zh-CN" altLang="en-US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毫升的澄清液体</a:t>
            </a:r>
            <a:r>
              <a:rPr lang="zh-CN" altLang="en-US" sz="19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（可分多次饮用）</a:t>
            </a:r>
            <a:r>
              <a:rPr lang="zh-CN" altLang="en-US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 algn="just">
              <a:lnSpc>
                <a:spcPts val="2800"/>
              </a:lnSpc>
            </a:pPr>
            <a:r>
              <a:rPr lang="zh-CN" altLang="en-US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第二次服药：检查前</a:t>
            </a:r>
            <a:r>
              <a:rPr lang="en-US" altLang="zh-CN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4~6</a:t>
            </a:r>
            <a:r>
              <a:rPr lang="zh-CN" altLang="en-US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小时服用第二瓶，患者应在检查前喝</a:t>
            </a:r>
            <a:r>
              <a:rPr lang="en-US" altLang="zh-CN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750</a:t>
            </a:r>
            <a:r>
              <a:rPr lang="zh-CN" altLang="en-US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毫升的澄清液体（可分多次饮用）。检查前</a:t>
            </a:r>
            <a:r>
              <a:rPr lang="en-US" altLang="zh-CN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小时开始禁饮。</a:t>
            </a:r>
          </a:p>
          <a:p>
            <a:pPr algn="just">
              <a:lnSpc>
                <a:spcPts val="2800"/>
              </a:lnSpc>
            </a:pPr>
            <a:r>
              <a:rPr lang="zh-CN" altLang="en-US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若在麻醉下进行内镜检查，应按照麻醉的常规要求操作，以免发生危险。</a:t>
            </a:r>
            <a:endParaRPr lang="en-US" altLang="zh-CN" sz="19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流程图: 终止 7"/>
          <p:cNvSpPr/>
          <p:nvPr/>
        </p:nvSpPr>
        <p:spPr>
          <a:xfrm>
            <a:off x="-606713" y="270952"/>
            <a:ext cx="2283114" cy="762531"/>
          </a:xfrm>
          <a:prstGeom prst="flowChartTerminator">
            <a:avLst/>
          </a:prstGeom>
          <a:solidFill>
            <a:srgbClr val="395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01</a:t>
            </a:r>
            <a:endParaRPr lang="zh-CN" altLang="en-US" sz="4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0821194" y="152400"/>
            <a:ext cx="1143000" cy="974128"/>
            <a:chOff x="10783094" y="152400"/>
            <a:chExt cx="1143000" cy="974128"/>
          </a:xfrm>
        </p:grpSpPr>
        <p:pic>
          <p:nvPicPr>
            <p:cNvPr id="6" name="图片 5"/>
            <p:cNvPicPr>
              <a:picLocks noChangeAspect="1"/>
            </p:cNvPicPr>
            <p:nvPr userDrawn="1"/>
          </p:nvPicPr>
          <p:blipFill rotWithShape="1">
            <a:blip r:embed="rId6" cstate="print"/>
            <a:srcRect/>
            <a:stretch>
              <a:fillRect/>
            </a:stretch>
          </p:blipFill>
          <p:spPr>
            <a:xfrm>
              <a:off x="10897394" y="152400"/>
              <a:ext cx="914400" cy="540245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 userDrawn="1"/>
          </p:nvPicPr>
          <p:blipFill rotWithShape="1">
            <a:blip r:embed="rId7" cstate="print"/>
            <a:srcRect/>
            <a:stretch>
              <a:fillRect/>
            </a:stretch>
          </p:blipFill>
          <p:spPr>
            <a:xfrm>
              <a:off x="10783094" y="692645"/>
              <a:ext cx="1143000" cy="433883"/>
            </a:xfrm>
            <a:prstGeom prst="rect">
              <a:avLst/>
            </a:prstGeom>
          </p:spPr>
        </p:pic>
      </p:grpSp>
      <p:sp>
        <p:nvSpPr>
          <p:cNvPr id="9" name="圆角矩形 8"/>
          <p:cNvSpPr/>
          <p:nvPr>
            <p:custDataLst>
              <p:tags r:id="rId1"/>
            </p:custDataLst>
          </p:nvPr>
        </p:nvSpPr>
        <p:spPr>
          <a:xfrm>
            <a:off x="7066722" y="1431235"/>
            <a:ext cx="4536173" cy="4964990"/>
          </a:xfrm>
          <a:prstGeom prst="roundRect">
            <a:avLst>
              <a:gd name="adj" fmla="val 8115"/>
            </a:avLst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 Unicode MS" panose="020B0604020202020204" pitchFamily="34" charset="-128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圆角矩形 9"/>
          <p:cNvSpPr/>
          <p:nvPr>
            <p:custDataLst>
              <p:tags r:id="rId2"/>
            </p:custDataLst>
          </p:nvPr>
        </p:nvSpPr>
        <p:spPr>
          <a:xfrm>
            <a:off x="7833671" y="1033483"/>
            <a:ext cx="3101823" cy="677343"/>
          </a:xfrm>
          <a:prstGeom prst="roundRect">
            <a:avLst>
              <a:gd name="adj" fmla="val 25011"/>
            </a:avLst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 Unicode MS" panose="020B0604020202020204" pitchFamily="34" charset="-128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ïṥḷîḍe"/>
          <p:cNvSpPr/>
          <p:nvPr>
            <p:custDataLst>
              <p:tags r:id="rId3"/>
            </p:custDataLst>
          </p:nvPr>
        </p:nvSpPr>
        <p:spPr>
          <a:xfrm>
            <a:off x="7300897" y="1784151"/>
            <a:ext cx="4120839" cy="4431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b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✓ 提高肠道准备质量</a:t>
            </a:r>
            <a:endParaRPr kumimoji="1" lang="en-US" altLang="zh-CN" sz="19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本品可以</a:t>
            </a:r>
            <a:r>
              <a:rPr kumimoji="1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提高肠道准备完成率</a:t>
            </a:r>
            <a:r>
              <a:rPr kumimoji="1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，保障肠道清洁效果；从而提高肠镜对结直肠癌早期检出率，节省后续癌症治疗费用以及医保负担</a:t>
            </a:r>
          </a:p>
          <a:p>
            <a:pPr algn="just">
              <a:lnSpc>
                <a:spcPct val="150000"/>
              </a:lnSpc>
              <a:defRPr/>
            </a:pPr>
            <a:r>
              <a:rPr kumimoji="1" lang="zh-CN" altLang="en-US" sz="1900" b="1" dirty="0">
                <a:solidFill>
                  <a:srgbClr val="00206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✓ 更优便捷度、更高依从性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相比目录内其他品种，</a:t>
            </a:r>
            <a:r>
              <a:rPr kumimoji="1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无需配液或稀释</a:t>
            </a:r>
            <a:r>
              <a:rPr kumimoji="1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，</a:t>
            </a:r>
            <a:r>
              <a:rPr kumimoji="1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即时饮用</a:t>
            </a:r>
            <a:r>
              <a:rPr kumimoji="1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使用更方便</a:t>
            </a:r>
            <a:endParaRPr kumimoji="1" lang="en-US" altLang="zh-CN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口感好，改善患者肠道准备体验感，</a:t>
            </a:r>
            <a:r>
              <a:rPr kumimoji="1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提高患者的依从性</a:t>
            </a:r>
            <a:endParaRPr kumimoji="1" lang="zh-CN" altLang="en-US" sz="1900" b="1" i="0" u="none" strike="noStrike" kern="1200" cap="none" spc="0" normalizeH="0" baseline="0" noProof="0" dirty="0">
              <a:ln>
                <a:noFill/>
              </a:ln>
              <a:solidFill>
                <a:srgbClr val="036EB8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ïşlídé"/>
          <p:cNvSpPr txBox="1"/>
          <p:nvPr>
            <p:custDataLst>
              <p:tags r:id="rId4"/>
            </p:custDataLst>
          </p:nvPr>
        </p:nvSpPr>
        <p:spPr>
          <a:xfrm>
            <a:off x="8237773" y="1141321"/>
            <a:ext cx="21940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dist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Unicode MS" panose="020B0604020202020204" pitchFamily="34" charset="-128"/>
                <a:ea typeface="微软雅黑" panose="020B0503020204020204" pitchFamily="34" charset="-122"/>
                <a:cs typeface="+mn-cs"/>
              </a:rPr>
              <a:t>本品满足需求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Unicode MS" panose="020B0604020202020204" pitchFamily="34" charset="-128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536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1868013" y="344190"/>
            <a:ext cx="4546600" cy="6588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959B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安全性</a:t>
            </a:r>
          </a:p>
        </p:txBody>
      </p: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465270" y="1220223"/>
            <a:ext cx="11410122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不良反应情况：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</a:pP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本品暂未有国内上市后不良反应报道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说明书提示，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最常见的不良反应是呕吐、恶心、腹痛和头痛。</a:t>
            </a:r>
            <a:endParaRPr lang="en-US" altLang="zh-CN" sz="20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安全性方面优势：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lvl="0" algn="just" eaLnBrk="1" hangingPunct="1">
              <a:lnSpc>
                <a:spcPct val="150000"/>
              </a:lnSpc>
              <a:defRPr/>
            </a:pPr>
            <a:r>
              <a:rPr kumimoji="1" lang="zh-CN" altLang="en-US" sz="20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</a:t>
            </a:r>
            <a:r>
              <a:rPr kumimoji="1" lang="en-US" altLang="zh-CN" sz="20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kumimoji="1" lang="zh-CN" altLang="en-US" sz="20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）复方匹可硫酸钠的安全性经欧美日多年临床验证，</a:t>
            </a:r>
            <a:r>
              <a:rPr kumimoji="1" lang="en-US" altLang="zh-CN" sz="2000" b="1" kern="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不良反应报告率</a:t>
            </a:r>
            <a:r>
              <a:rPr kumimoji="1" lang="en-US" altLang="zh-CN" sz="20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&lt;0.01%</a:t>
            </a:r>
            <a:r>
              <a:rPr kumimoji="1" lang="zh-CN" altLang="en-US" sz="20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kumimoji="1" lang="en-US" altLang="zh-CN" sz="2000" b="1" kern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lvl="0" algn="just" eaLnBrk="1" hangingPunct="1">
              <a:lnSpc>
                <a:spcPct val="150000"/>
              </a:lnSpc>
              <a:defRPr/>
            </a:pPr>
            <a:r>
              <a:rPr kumimoji="1" lang="zh-CN" altLang="en-US" sz="1600" kern="0" dirty="0">
                <a:solidFill>
                  <a:prstClr val="black"/>
                </a:solidFill>
                <a:latin typeface="Arial"/>
                <a:ea typeface="微软雅黑" panose="020B0503020204020204" pitchFamily="34" charset="-122"/>
                <a:sym typeface="+mn-ea"/>
              </a:rPr>
              <a:t>（来自</a:t>
            </a:r>
            <a:r>
              <a:rPr kumimoji="1" lang="en" altLang="zh-CN" sz="1600" kern="0" dirty="0">
                <a:solidFill>
                  <a:prstClr val="black"/>
                </a:solidFill>
                <a:latin typeface="Arial"/>
                <a:ea typeface="微软雅黑" panose="020B0503020204020204" pitchFamily="34" charset="-122"/>
                <a:sym typeface="+mn-ea"/>
              </a:rPr>
              <a:t>PMDA. </a:t>
            </a:r>
            <a:r>
              <a:rPr kumimoji="1" lang="zh-CN" altLang="en-US" sz="1600" kern="0" dirty="0">
                <a:solidFill>
                  <a:prstClr val="black"/>
                </a:solidFill>
                <a:latin typeface="Arial"/>
                <a:ea typeface="微软雅黑" panose="020B0503020204020204" pitchFamily="34" charset="-122"/>
                <a:sym typeface="+mn-ea"/>
              </a:rPr>
              <a:t>复方匹可硫酸钠口服制剂审评报告概要</a:t>
            </a:r>
            <a:r>
              <a:rPr kumimoji="1" lang="en-US" altLang="zh-CN" sz="1600" kern="0" dirty="0">
                <a:solidFill>
                  <a:prstClr val="black"/>
                </a:solidFill>
                <a:latin typeface="Arial"/>
                <a:ea typeface="微软雅黑" panose="020B0503020204020204" pitchFamily="34" charset="-122"/>
                <a:sym typeface="+mn-ea"/>
              </a:rPr>
              <a:t>[</a:t>
            </a:r>
            <a:r>
              <a:rPr kumimoji="1" lang="en" altLang="zh-CN" sz="1600" kern="0" dirty="0">
                <a:solidFill>
                  <a:prstClr val="black"/>
                </a:solidFill>
                <a:latin typeface="Arial"/>
                <a:ea typeface="微软雅黑" panose="020B0503020204020204" pitchFamily="34" charset="-122"/>
                <a:sym typeface="+mn-ea"/>
              </a:rPr>
              <a:t>EBOL]</a:t>
            </a:r>
            <a:r>
              <a:rPr kumimoji="1" lang="zh-CN" altLang="en" sz="1600" kern="0" dirty="0">
                <a:solidFill>
                  <a:prstClr val="black"/>
                </a:solidFill>
                <a:latin typeface="Arial"/>
                <a:ea typeface="微软雅黑" panose="020B0503020204020204" pitchFamily="34" charset="-122"/>
                <a:sym typeface="+mn-ea"/>
              </a:rPr>
              <a:t>，</a:t>
            </a:r>
            <a:r>
              <a:rPr kumimoji="1" lang="en" altLang="zh-CN" sz="1600" kern="0" dirty="0">
                <a:solidFill>
                  <a:prstClr val="black"/>
                </a:solidFill>
                <a:latin typeface="Arial"/>
                <a:ea typeface="微软雅黑" panose="020B0503020204020204" pitchFamily="34" charset="-122"/>
                <a:sym typeface="+mn-ea"/>
              </a:rPr>
              <a:t>2.5 </a:t>
            </a:r>
            <a:r>
              <a:rPr kumimoji="1" lang="zh-CN" altLang="en-US" sz="1600" kern="0" dirty="0">
                <a:solidFill>
                  <a:prstClr val="black"/>
                </a:solidFill>
                <a:latin typeface="Arial"/>
                <a:ea typeface="微软雅黑" panose="020B0503020204020204" pitchFamily="34" charset="-122"/>
                <a:sym typeface="+mn-ea"/>
              </a:rPr>
              <a:t>临床综述评价）</a:t>
            </a:r>
            <a:r>
              <a:rPr kumimoji="1" lang="zh-CN" altLang="en-US" sz="20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kumimoji="1" lang="en-US" altLang="zh-CN" sz="2000" kern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lvl="0" algn="just" eaLnBrk="1" hangingPunct="1">
              <a:lnSpc>
                <a:spcPct val="150000"/>
              </a:lnSpc>
              <a:defRPr/>
            </a:pPr>
            <a:r>
              <a:rPr kumimoji="1" lang="zh-CN" altLang="en-US" sz="2000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</a:t>
            </a:r>
            <a:r>
              <a:rPr kumimoji="1" lang="en-US" altLang="zh-CN" sz="2000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kumimoji="1" lang="zh-CN" altLang="en-US" sz="2000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）复方匹可硫酸钠（</a:t>
            </a:r>
            <a:r>
              <a:rPr kumimoji="1" lang="en" altLang="zh-CN" sz="2000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SPMC</a:t>
            </a:r>
            <a:r>
              <a:rPr kumimoji="1" lang="zh-CN" altLang="en" sz="2000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r>
              <a:rPr kumimoji="1" lang="zh-CN" altLang="en-US" sz="2000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与磷酸钠（</a:t>
            </a:r>
            <a:r>
              <a:rPr kumimoji="1" lang="en" altLang="zh-CN" sz="2000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NaP</a:t>
            </a:r>
            <a:r>
              <a:rPr kumimoji="1" lang="zh-CN" altLang="en" sz="2000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r>
              <a:rPr kumimoji="1" lang="zh-CN" altLang="en-US" sz="2000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相比，</a:t>
            </a:r>
            <a:r>
              <a:rPr kumimoji="1" lang="zh-CN" altLang="en-US" sz="20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电解质紊乱风险更低</a:t>
            </a:r>
            <a:r>
              <a:rPr lang="zh-CN" altLang="en-US" sz="2000" kern="0" spc="-30" dirty="0">
                <a:latin typeface="Arial"/>
                <a:ea typeface="微软雅黑" panose="020B0503020204020204" pitchFamily="34" charset="-122"/>
                <a:cs typeface="Hiragino Sans GB" panose="020B0300000000000000" charset="-122"/>
                <a:sym typeface="+mn-ea"/>
              </a:rPr>
              <a:t>。</a:t>
            </a:r>
            <a:endParaRPr lang="en-US" altLang="zh-CN" sz="2000" kern="0" spc="-30" dirty="0">
              <a:latin typeface="Arial"/>
              <a:ea typeface="微软雅黑" panose="020B0503020204020204" pitchFamily="34" charset="-122"/>
              <a:cs typeface="Hiragino Sans GB" panose="020B0300000000000000" charset="-122"/>
              <a:sym typeface="+mn-ea"/>
            </a:endParaRPr>
          </a:p>
          <a:p>
            <a:pPr lvl="0" algn="just" eaLnBrk="1" hangingPunct="1">
              <a:lnSpc>
                <a:spcPct val="150000"/>
              </a:lnSpc>
              <a:defRPr/>
            </a:pPr>
            <a:r>
              <a:rPr lang="en-US" altLang="zh-CN" sz="1600" kern="0" spc="-30" dirty="0">
                <a:solidFill>
                  <a:prstClr val="black"/>
                </a:solidFill>
                <a:latin typeface="Arial"/>
                <a:ea typeface="微软雅黑" panose="020B0503020204020204" pitchFamily="34" charset="-122"/>
                <a:cs typeface="Hiragino Sans GB" panose="020B0300000000000000" charset="-122"/>
                <a:sym typeface="+mn-ea"/>
              </a:rPr>
              <a:t>《</a:t>
            </a:r>
            <a:r>
              <a:rPr lang="en" altLang="zh-CN" sz="1600" kern="0" spc="-30" dirty="0">
                <a:solidFill>
                  <a:prstClr val="black"/>
                </a:solidFill>
                <a:latin typeface="Arial"/>
                <a:ea typeface="微软雅黑" panose="020B0503020204020204" pitchFamily="34" charset="-122"/>
                <a:cs typeface="Hiragino Sans GB" panose="020B0300000000000000" charset="-122"/>
                <a:sym typeface="+mn-ea"/>
              </a:rPr>
              <a:t>Split-dose Bowel Preparation for Colonoscopy: 2 Liters Polyethylene Glycol with Ascorbic Acid versus Sodium Picosulfate versus Oral Sodium Phosphate Tablets</a:t>
            </a:r>
            <a:r>
              <a:rPr lang="en-US" altLang="zh-CN" sz="1600" kern="0" spc="-30" dirty="0">
                <a:solidFill>
                  <a:prstClr val="black"/>
                </a:solidFill>
                <a:latin typeface="Arial"/>
                <a:ea typeface="微软雅黑" panose="020B0503020204020204" pitchFamily="34" charset="-122"/>
                <a:cs typeface="Hiragino Sans GB" panose="020B0300000000000000" charset="-122"/>
                <a:sym typeface="+mn-ea"/>
              </a:rPr>
              <a:t>》</a:t>
            </a:r>
            <a:r>
              <a:rPr lang="zh-CN" altLang="en-US" sz="1600" kern="0" spc="-30" dirty="0">
                <a:solidFill>
                  <a:prstClr val="black"/>
                </a:solidFill>
                <a:latin typeface="Arial"/>
                <a:ea typeface="微软雅黑" panose="020B0503020204020204" pitchFamily="34" charset="-122"/>
                <a:cs typeface="Hiragino Sans GB" panose="020B0300000000000000" charset="-122"/>
                <a:sym typeface="+mn-ea"/>
              </a:rPr>
              <a:t>研究显示，与磷酸钠（</a:t>
            </a:r>
            <a:r>
              <a:rPr lang="en" altLang="zh-CN" sz="1600" kern="0" spc="-30" dirty="0">
                <a:solidFill>
                  <a:prstClr val="black"/>
                </a:solidFill>
                <a:latin typeface="Arial"/>
                <a:ea typeface="微软雅黑" panose="020B0503020204020204" pitchFamily="34" charset="-122"/>
                <a:cs typeface="Hiragino Sans GB" panose="020B0300000000000000" charset="-122"/>
                <a:sym typeface="+mn-ea"/>
              </a:rPr>
              <a:t>NaP</a:t>
            </a:r>
            <a:r>
              <a:rPr lang="zh-CN" altLang="en" sz="1600" kern="0" spc="-30" dirty="0">
                <a:solidFill>
                  <a:prstClr val="black"/>
                </a:solidFill>
                <a:latin typeface="Arial"/>
                <a:ea typeface="微软雅黑" panose="020B0503020204020204" pitchFamily="34" charset="-122"/>
                <a:cs typeface="Hiragino Sans GB" panose="020B0300000000000000" charset="-122"/>
                <a:sym typeface="+mn-ea"/>
              </a:rPr>
              <a:t>）</a:t>
            </a:r>
            <a:r>
              <a:rPr lang="zh-CN" altLang="en-US" sz="1600" kern="0" spc="-30" dirty="0">
                <a:solidFill>
                  <a:prstClr val="black"/>
                </a:solidFill>
                <a:latin typeface="Arial"/>
                <a:ea typeface="微软雅黑" panose="020B0503020204020204" pitchFamily="34" charset="-122"/>
                <a:cs typeface="Hiragino Sans GB" panose="020B0300000000000000" charset="-122"/>
                <a:sym typeface="+mn-ea"/>
              </a:rPr>
              <a:t>相比，</a:t>
            </a:r>
            <a:r>
              <a:rPr lang="en" altLang="zh-CN" sz="1600" kern="0" spc="-30" dirty="0">
                <a:solidFill>
                  <a:prstClr val="black"/>
                </a:solidFill>
                <a:latin typeface="Arial"/>
                <a:ea typeface="微软雅黑" panose="020B0503020204020204" pitchFamily="34" charset="-122"/>
                <a:cs typeface="Hiragino Sans GB" panose="020B0300000000000000" charset="-122"/>
                <a:sym typeface="+mn-ea"/>
              </a:rPr>
              <a:t>SPMC</a:t>
            </a:r>
            <a:r>
              <a:rPr lang="zh-CN" altLang="en-US" sz="1600" kern="0" spc="-30" dirty="0">
                <a:solidFill>
                  <a:prstClr val="black"/>
                </a:solidFill>
                <a:latin typeface="Arial"/>
                <a:ea typeface="微软雅黑" panose="020B0503020204020204" pitchFamily="34" charset="-122"/>
                <a:cs typeface="Hiragino Sans GB" panose="020B0300000000000000" charset="-122"/>
                <a:sym typeface="+mn-ea"/>
              </a:rPr>
              <a:t>在血清磷酸盐升高（</a:t>
            </a:r>
            <a:r>
              <a:rPr lang="en" altLang="zh-CN" sz="1600" kern="0" spc="-30" dirty="0">
                <a:solidFill>
                  <a:prstClr val="black"/>
                </a:solidFill>
                <a:latin typeface="Arial"/>
                <a:ea typeface="微软雅黑" panose="020B0503020204020204" pitchFamily="34" charset="-122"/>
                <a:cs typeface="Hiragino Sans GB" panose="020B0300000000000000" charset="-122"/>
                <a:sym typeface="+mn-ea"/>
              </a:rPr>
              <a:t>p&lt;0.001</a:t>
            </a:r>
            <a:r>
              <a:rPr lang="zh-CN" altLang="en" sz="1600" kern="0" spc="-30" dirty="0">
                <a:solidFill>
                  <a:prstClr val="black"/>
                </a:solidFill>
                <a:latin typeface="Arial"/>
                <a:ea typeface="微软雅黑" panose="020B0503020204020204" pitchFamily="34" charset="-122"/>
                <a:cs typeface="Hiragino Sans GB" panose="020B0300000000000000" charset="-122"/>
                <a:sym typeface="+mn-ea"/>
              </a:rPr>
              <a:t>）</a:t>
            </a:r>
            <a:r>
              <a:rPr lang="zh-CN" altLang="en-US" sz="1600" kern="0" spc="-30" dirty="0">
                <a:solidFill>
                  <a:prstClr val="black"/>
                </a:solidFill>
                <a:latin typeface="Arial"/>
                <a:ea typeface="微软雅黑" panose="020B0503020204020204" pitchFamily="34" charset="-122"/>
                <a:cs typeface="Hiragino Sans GB" panose="020B0300000000000000" charset="-122"/>
                <a:sym typeface="+mn-ea"/>
              </a:rPr>
              <a:t>和钙浓度下降（</a:t>
            </a:r>
            <a:r>
              <a:rPr lang="en" altLang="zh-CN" sz="1600" kern="0" spc="-30" dirty="0">
                <a:solidFill>
                  <a:prstClr val="black"/>
                </a:solidFill>
                <a:latin typeface="Arial"/>
                <a:ea typeface="微软雅黑" panose="020B0503020204020204" pitchFamily="34" charset="-122"/>
                <a:cs typeface="Hiragino Sans GB" panose="020B0300000000000000" charset="-122"/>
                <a:sym typeface="+mn-ea"/>
              </a:rPr>
              <a:t>p&lt;0.001</a:t>
            </a:r>
            <a:r>
              <a:rPr lang="zh-CN" altLang="en" sz="1600" kern="0" spc="-30" dirty="0">
                <a:solidFill>
                  <a:prstClr val="black"/>
                </a:solidFill>
                <a:latin typeface="Arial"/>
                <a:ea typeface="微软雅黑" panose="020B0503020204020204" pitchFamily="34" charset="-122"/>
                <a:cs typeface="Hiragino Sans GB" panose="020B0300000000000000" charset="-122"/>
                <a:sym typeface="+mn-ea"/>
              </a:rPr>
              <a:t>）</a:t>
            </a:r>
            <a:r>
              <a:rPr lang="zh-CN" altLang="en-US" sz="1600" kern="0" spc="-30" dirty="0">
                <a:solidFill>
                  <a:prstClr val="black"/>
                </a:solidFill>
                <a:latin typeface="Arial"/>
                <a:ea typeface="微软雅黑" panose="020B0503020204020204" pitchFamily="34" charset="-122"/>
                <a:cs typeface="Hiragino Sans GB" panose="020B0300000000000000" charset="-122"/>
                <a:sym typeface="+mn-ea"/>
              </a:rPr>
              <a:t>方面均表现出更温和的变化，说明</a:t>
            </a:r>
            <a:r>
              <a:rPr lang="en-US" altLang="zh-CN" sz="1600" kern="0" spc="-30" dirty="0">
                <a:solidFill>
                  <a:prstClr val="black"/>
                </a:solidFill>
                <a:latin typeface="Arial"/>
                <a:ea typeface="微软雅黑" panose="020B0503020204020204" pitchFamily="34" charset="-122"/>
                <a:cs typeface="Hiragino Sans GB" panose="020B0300000000000000" charset="-122"/>
                <a:sym typeface="+mn-ea"/>
              </a:rPr>
              <a:t>SPMC</a:t>
            </a:r>
            <a:r>
              <a:rPr lang="zh-CN" altLang="en-US" sz="1600" kern="0" spc="-30" dirty="0">
                <a:solidFill>
                  <a:prstClr val="black"/>
                </a:solidFill>
                <a:latin typeface="Arial"/>
                <a:ea typeface="微软雅黑" panose="020B0503020204020204" pitchFamily="34" charset="-122"/>
                <a:cs typeface="Hiragino Sans GB" panose="020B0300000000000000" charset="-122"/>
                <a:sym typeface="+mn-ea"/>
              </a:rPr>
              <a:t>在维持电解质稳态方面具有更好的安全性。</a:t>
            </a:r>
            <a:endParaRPr lang="en-US" altLang="zh-CN" sz="1600" kern="0" spc="-30" dirty="0">
              <a:solidFill>
                <a:prstClr val="black"/>
              </a:solidFill>
              <a:latin typeface="Arial"/>
              <a:ea typeface="微软雅黑" panose="020B0503020204020204" pitchFamily="34" charset="-122"/>
              <a:cs typeface="Hiragino Sans GB" panose="020B0300000000000000" charset="-122"/>
              <a:sym typeface="+mn-ea"/>
            </a:endParaRPr>
          </a:p>
          <a:p>
            <a:pPr lvl="0" algn="just" eaLnBrk="1" hangingPunct="1">
              <a:lnSpc>
                <a:spcPct val="150000"/>
              </a:lnSpc>
              <a:defRPr/>
            </a:pPr>
            <a:r>
              <a:rPr kumimoji="1" lang="zh-CN" altLang="en-US" sz="20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</a:t>
            </a:r>
            <a:r>
              <a:rPr kumimoji="1" lang="en-US" altLang="zh-CN" sz="20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kumimoji="1" lang="zh-CN" altLang="en-US" sz="20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r>
              <a:rPr kumimoji="1" lang="en-US" altLang="zh-CN" sz="20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FDA</a:t>
            </a:r>
            <a:r>
              <a:rPr kumimoji="1" lang="zh-CN" altLang="en-US" sz="20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批准的复方匹可硫酸钠说明书中，可用于</a:t>
            </a:r>
            <a:r>
              <a:rPr kumimoji="1" lang="en-US" altLang="zh-CN" sz="20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9岁以上儿童</a:t>
            </a:r>
            <a:r>
              <a:rPr kumimoji="1" lang="zh-CN" altLang="en-US" sz="20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，进一步证明产品安全性高</a:t>
            </a:r>
            <a:r>
              <a:rPr kumimoji="1" lang="zh-CN" altLang="en-US" sz="16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</a:t>
            </a:r>
            <a:r>
              <a:rPr kumimoji="1" lang="en" altLang="zh-CN" sz="16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Clenpiq</a:t>
            </a:r>
            <a:r>
              <a:rPr kumimoji="1" lang="en-US" altLang="zh-CN" sz="1600" kern="0" baseline="30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®</a:t>
            </a:r>
            <a:r>
              <a:rPr kumimoji="1" lang="en" altLang="zh-CN" sz="16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kumimoji="1" lang="zh-CN" altLang="en-US" sz="16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说明书）</a:t>
            </a:r>
            <a:r>
              <a:rPr kumimoji="1" lang="en-US" altLang="zh-CN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kumimoji="1" lang="zh-CN" altLang="en-US" sz="2000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</a:p>
        </p:txBody>
      </p:sp>
      <p:sp>
        <p:nvSpPr>
          <p:cNvPr id="8" name="流程图: 终止 7"/>
          <p:cNvSpPr/>
          <p:nvPr/>
        </p:nvSpPr>
        <p:spPr>
          <a:xfrm>
            <a:off x="-606713" y="270952"/>
            <a:ext cx="2283114" cy="762531"/>
          </a:xfrm>
          <a:prstGeom prst="flowChartTerminator">
            <a:avLst/>
          </a:prstGeom>
          <a:solidFill>
            <a:srgbClr val="395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02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867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1868013" y="344190"/>
            <a:ext cx="4546600" cy="6588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959B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有效性</a:t>
            </a:r>
          </a:p>
        </p:txBody>
      </p:sp>
      <p:sp>
        <p:nvSpPr>
          <p:cNvPr id="8" name="流程图: 终止 7"/>
          <p:cNvSpPr/>
          <p:nvPr/>
        </p:nvSpPr>
        <p:spPr>
          <a:xfrm>
            <a:off x="-606713" y="270952"/>
            <a:ext cx="2283114" cy="762531"/>
          </a:xfrm>
          <a:prstGeom prst="flowChartTerminator">
            <a:avLst/>
          </a:prstGeom>
          <a:solidFill>
            <a:srgbClr val="395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03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335361" y="1641176"/>
            <a:ext cx="11684842" cy="4888834"/>
          </a:xfrm>
          <a:prstGeom prst="roundRect">
            <a:avLst>
              <a:gd name="adj" fmla="val 8115"/>
            </a:avLst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 Unicode MS" panose="020B0604020202020204" pitchFamily="34" charset="-128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object 3"/>
          <p:cNvSpPr txBox="1"/>
          <p:nvPr/>
        </p:nvSpPr>
        <p:spPr>
          <a:xfrm>
            <a:off x="6436064" y="2009137"/>
            <a:ext cx="4511939" cy="13048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marR="43815" lvl="0" indent="457200" algn="just" defTabSz="914400" rtl="0" eaLnBrk="1" fontAlgn="auto" latinLnBrk="0" hangingPunct="1">
              <a:lnSpc>
                <a:spcPct val="15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一项共纳入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40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项</a:t>
            </a:r>
            <a:r>
              <a:rPr kumimoji="0" lang="en-GB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RCT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研究（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13064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例患者），对比包括了复方匹可硫酸钠和磷酸钠等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16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种常用清肠剂方案的网状</a:t>
            </a:r>
            <a:r>
              <a:rPr kumimoji="0" lang="en-GB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Meta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分析。复方匹可硫酸钠（</a:t>
            </a:r>
            <a:r>
              <a:rPr kumimoji="0" lang="en-GB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SPMC</a:t>
            </a:r>
            <a:r>
              <a:rPr kumimoji="0" lang="zh-CN" alt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在所有清肠剂中患者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使用的意愿度更高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</a:p>
        </p:txBody>
      </p:sp>
      <p:cxnSp>
        <p:nvCxnSpPr>
          <p:cNvPr id="10" name="直接连接符 20">
            <a:extLst>
              <a:ext uri="{FF2B5EF4-FFF2-40B4-BE49-F238E27FC236}">
                <a16:creationId xmlns:a16="http://schemas.microsoft.com/office/drawing/2014/main" id="{1630FC2F-F954-473B-73CD-A9AE466B7EF7}"/>
              </a:ext>
            </a:extLst>
          </p:cNvPr>
          <p:cNvCxnSpPr>
            <a:cxnSpLocks/>
          </p:cNvCxnSpPr>
          <p:nvPr/>
        </p:nvCxnSpPr>
        <p:spPr>
          <a:xfrm>
            <a:off x="8976321" y="3647110"/>
            <a:ext cx="0" cy="2419672"/>
          </a:xfrm>
          <a:prstGeom prst="line">
            <a:avLst/>
          </a:prstGeom>
          <a:ln w="12700" cap="flat" cmpd="sng" algn="ctr">
            <a:solidFill>
              <a:srgbClr val="C00000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1" name="object 26">
            <a:extLst>
              <a:ext uri="{FF2B5EF4-FFF2-40B4-BE49-F238E27FC236}">
                <a16:creationId xmlns:a16="http://schemas.microsoft.com/office/drawing/2014/main" id="{0DAB6ED1-B302-F4FB-720F-9F88EE548138}"/>
              </a:ext>
            </a:extLst>
          </p:cNvPr>
          <p:cNvSpPr txBox="1"/>
          <p:nvPr/>
        </p:nvSpPr>
        <p:spPr>
          <a:xfrm>
            <a:off x="7701136" y="6174463"/>
            <a:ext cx="2880317" cy="27051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-3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Hiragino Sans GB" panose="020B0300000000000000" charset="-122"/>
              </a:rPr>
              <a:t>不同</a:t>
            </a:r>
            <a:r>
              <a:rPr kumimoji="0" lang="zh-CN" altLang="en-US" sz="1200" b="1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Hiragino Sans GB" panose="020B0300000000000000" charset="-122"/>
              </a:rPr>
              <a:t>清肠剂</a:t>
            </a:r>
            <a:r>
              <a:rPr kumimoji="0" lang="en-US" sz="1200" b="1" i="0" u="none" strike="noStrike" kern="1200" cap="none" spc="-3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Hiragino Sans GB" panose="020B0300000000000000" charset="-122"/>
              </a:rPr>
              <a:t>的患者使用意愿</a:t>
            </a:r>
            <a:r>
              <a:rPr kumimoji="0" lang="zh-CN" altLang="en-US" sz="1200" b="1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Hiragino Sans GB" panose="020B0300000000000000" charset="-122"/>
              </a:rPr>
              <a:t>对比</a:t>
            </a:r>
          </a:p>
        </p:txBody>
      </p:sp>
      <p:graphicFrame>
        <p:nvGraphicFramePr>
          <p:cNvPr id="12" name="图表 11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4233442"/>
              </p:ext>
            </p:extLst>
          </p:nvPr>
        </p:nvGraphicFramePr>
        <p:xfrm>
          <a:off x="848441" y="3608081"/>
          <a:ext cx="5184576" cy="2523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object 80">
            <a:extLst>
              <a:ext uri="{FF2B5EF4-FFF2-40B4-BE49-F238E27FC236}">
                <a16:creationId xmlns:a16="http://schemas.microsoft.com/office/drawing/2014/main" id="{9F4B15F0-76E4-CA3A-4A86-C3B07EAA1A53}"/>
              </a:ext>
            </a:extLst>
          </p:cNvPr>
          <p:cNvSpPr txBox="1"/>
          <p:nvPr/>
        </p:nvSpPr>
        <p:spPr>
          <a:xfrm>
            <a:off x="1522219" y="6164661"/>
            <a:ext cx="3236985" cy="33214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Hiragino Sans GB" panose="020B0300000000000000" charset="-122"/>
              </a:rPr>
              <a:t>结肠总清洁评分（</a:t>
            </a:r>
            <a:r>
              <a:rPr kumimoji="0" lang="en" altLang="zh-CN" sz="1200" b="1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Hiragino Sans GB" panose="020B0300000000000000" charset="-122"/>
              </a:rPr>
              <a:t>SPMC vs </a:t>
            </a:r>
            <a:r>
              <a:rPr kumimoji="0" lang="en" altLang="zh-CN" sz="1200" b="1" i="0" u="none" strike="noStrike" kern="1200" cap="none" spc="-3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Hiragino Sans GB" panose="020B0300000000000000" charset="-122"/>
              </a:rPr>
              <a:t>NaP</a:t>
            </a:r>
            <a:r>
              <a:rPr kumimoji="0" lang="en" altLang="zh-CN" sz="1200" b="1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Hiragino Sans GB" panose="020B0300000000000000" charset="-122"/>
              </a:rPr>
              <a:t> </a:t>
            </a:r>
            <a:r>
              <a:rPr kumimoji="0" lang="zh-CN" altLang="en" sz="1200" b="1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Hiragino Sans GB" panose="020B0300000000000000" charset="-122"/>
              </a:rPr>
              <a:t>）</a:t>
            </a:r>
            <a:endParaRPr kumimoji="0" lang="en-US" altLang="zh-CN" sz="1200" b="1" i="0" u="none" strike="noStrike" kern="1200" cap="none" spc="-3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Hiragino Sans GB" panose="020B0300000000000000" charset="-122"/>
            </a:endParaRPr>
          </a:p>
          <a:p>
            <a:pPr marL="2540" marR="0" lvl="0" indent="0" algn="ctr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" b="1" i="0" u="none" strike="noStrike" kern="1200" cap="none" spc="5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PingFang HK"/>
              </a:rPr>
              <a:t>（</a:t>
            </a:r>
            <a:r>
              <a:rPr kumimoji="0" lang="zh-CN" altLang="en-US" sz="800" b="1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PingFang HK"/>
              </a:rPr>
              <a:t>渥太华量表，分数越低为效果更优）</a:t>
            </a:r>
            <a:endParaRPr kumimoji="0" lang="en-US" altLang="zh-CN" sz="800" b="1" i="0" u="none" strike="noStrike" kern="1200" cap="none" spc="-2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PingFang HK"/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C229BB3C-D213-8539-4903-620424B74B8D}"/>
              </a:ext>
            </a:extLst>
          </p:cNvPr>
          <p:cNvSpPr txBox="1"/>
          <p:nvPr/>
        </p:nvSpPr>
        <p:spPr>
          <a:xfrm>
            <a:off x="1029543" y="2011470"/>
            <a:ext cx="4712339" cy="13048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43815" lvl="0" indent="457200" algn="just" defTabSz="914400" rtl="0" eaLnBrk="1" fontAlgn="auto" latinLnBrk="0" hangingPunct="1">
              <a:lnSpc>
                <a:spcPct val="15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一项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接受晨间肠镜</a:t>
            </a:r>
            <a:r>
              <a:rPr kumimoji="0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患者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SPMC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93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例，</a:t>
            </a:r>
            <a:r>
              <a:rPr kumimoji="0" lang="en-US" altLang="zh-CN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NaP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109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例）的有效性、耐受性和安全性研究。渥太华肠道准备量表评分结果显示：</a:t>
            </a:r>
            <a:r>
              <a:rPr kumimoji="0" lang="en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NaP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组均显著高于</a:t>
            </a:r>
            <a:r>
              <a:rPr kumimoji="0" lang="en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SPMC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组（</a:t>
            </a:r>
            <a:r>
              <a:rPr kumimoji="0" lang="en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p&lt;0.001</a:t>
            </a:r>
            <a:r>
              <a:rPr kumimoji="0" lang="zh-CN" altLang="e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表明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复方匹可硫酸钠</a:t>
            </a:r>
            <a:r>
              <a:rPr lang="zh-CN" altLang="en-US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的清洁效果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显著优于</a:t>
            </a:r>
            <a:r>
              <a:rPr kumimoji="0" lang="zh-CN" alt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磷酸钠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圆角矩形 14">
            <a:extLst>
              <a:ext uri="{FF2B5EF4-FFF2-40B4-BE49-F238E27FC236}">
                <a16:creationId xmlns:a16="http://schemas.microsoft.com/office/drawing/2014/main" id="{83F61E11-F84C-3E4C-7539-7846A60B9351}"/>
              </a:ext>
            </a:extLst>
          </p:cNvPr>
          <p:cNvSpPr/>
          <p:nvPr/>
        </p:nvSpPr>
        <p:spPr>
          <a:xfrm>
            <a:off x="1522219" y="1013612"/>
            <a:ext cx="9147561" cy="949144"/>
          </a:xfrm>
          <a:prstGeom prst="roundRect">
            <a:avLst/>
          </a:prstGeom>
          <a:solidFill>
            <a:srgbClr val="036EB8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 Unicode MS" panose="020B0604020202020204" pitchFamily="34" charset="-128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345F042F-3378-3FAC-9A78-A870ED7FDE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9" r="697" b="15001"/>
          <a:stretch>
            <a:fillRect/>
          </a:stretch>
        </p:blipFill>
        <p:spPr bwMode="auto">
          <a:xfrm>
            <a:off x="6390003" y="3610693"/>
            <a:ext cx="4464687" cy="24560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1EE7C7AC-AA68-4931-1A96-D36FCB3A43F4}"/>
              </a:ext>
            </a:extLst>
          </p:cNvPr>
          <p:cNvSpPr/>
          <p:nvPr/>
        </p:nvSpPr>
        <p:spPr>
          <a:xfrm>
            <a:off x="6390002" y="5128679"/>
            <a:ext cx="4464667" cy="18172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 Unicode MS" panose="020B0604020202020204" pitchFamily="34" charset="-128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" name="ïṥḷîḍe">
            <a:extLst>
              <a:ext uri="{FF2B5EF4-FFF2-40B4-BE49-F238E27FC236}">
                <a16:creationId xmlns:a16="http://schemas.microsoft.com/office/drawing/2014/main" id="{3CEADED3-6622-5359-18CE-E7CF01501449}"/>
              </a:ext>
            </a:extLst>
          </p:cNvPr>
          <p:cNvSpPr/>
          <p:nvPr/>
        </p:nvSpPr>
        <p:spPr>
          <a:xfrm>
            <a:off x="1868013" y="1013612"/>
            <a:ext cx="8676964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b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t>复方匹可硫酸钠（</a:t>
            </a: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t>SPMC</a:t>
            </a: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t>）与磷酸钠（</a:t>
            </a:r>
            <a:r>
              <a:rPr kumimoji="1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t>NaP</a:t>
            </a: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t>）相比，</a:t>
            </a:r>
            <a:endParaRPr kumimoji="1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t>肠道清洁效果更优，患者使用意愿度高</a:t>
            </a:r>
            <a:endParaRPr kumimoji="1" lang="en-US" altLang="zh-CN" sz="2400" b="1" i="0" u="none" strike="noStrike" kern="1200" cap="none" spc="0" normalizeH="0" baseline="30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46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1868013" y="344190"/>
            <a:ext cx="4546600" cy="6588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959B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有效性</a:t>
            </a:r>
          </a:p>
        </p:txBody>
      </p: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929180" y="1203857"/>
            <a:ext cx="10970866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临床指南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/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诊疗规范推荐：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lv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2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国内外临床指南一致推荐</a:t>
            </a:r>
            <a:r>
              <a:rPr lang="zh-CN" altLang="en-US" sz="2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复方匹可硫酸钠用于肠道准备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流程图: 终止 7"/>
          <p:cNvSpPr/>
          <p:nvPr/>
        </p:nvSpPr>
        <p:spPr>
          <a:xfrm>
            <a:off x="-606713" y="270952"/>
            <a:ext cx="2283114" cy="762531"/>
          </a:xfrm>
          <a:prstGeom prst="flowChartTerminator">
            <a:avLst/>
          </a:prstGeom>
          <a:solidFill>
            <a:srgbClr val="395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03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圆角矩形 21"/>
          <p:cNvSpPr/>
          <p:nvPr>
            <p:custDataLst>
              <p:tags r:id="rId1"/>
            </p:custDataLst>
          </p:nvPr>
        </p:nvSpPr>
        <p:spPr>
          <a:xfrm>
            <a:off x="836295" y="2914015"/>
            <a:ext cx="4916170" cy="3291840"/>
          </a:xfrm>
          <a:prstGeom prst="round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 Unicode MS" panose="020B0604020202020204" pitchFamily="34" charset="-128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" name="圆角矩形 23"/>
          <p:cNvSpPr/>
          <p:nvPr>
            <p:custDataLst>
              <p:tags r:id="rId2"/>
            </p:custDataLst>
          </p:nvPr>
        </p:nvSpPr>
        <p:spPr>
          <a:xfrm>
            <a:off x="6453505" y="2924810"/>
            <a:ext cx="5038090" cy="3291840"/>
          </a:xfrm>
          <a:prstGeom prst="round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 Unicode MS" panose="020B0604020202020204" pitchFamily="34" charset="-128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圆角矩形 24"/>
          <p:cNvSpPr/>
          <p:nvPr>
            <p:custDataLst>
              <p:tags r:id="rId3"/>
            </p:custDataLst>
          </p:nvPr>
        </p:nvSpPr>
        <p:spPr>
          <a:xfrm>
            <a:off x="826135" y="2577465"/>
            <a:ext cx="4938395" cy="648335"/>
          </a:xfrm>
          <a:prstGeom prst="roundRect">
            <a:avLst>
              <a:gd name="adj" fmla="val 26640"/>
            </a:avLst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 Unicode MS" panose="020B0604020202020204" pitchFamily="34" charset="-128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圆角矩形 25"/>
          <p:cNvSpPr/>
          <p:nvPr>
            <p:custDataLst>
              <p:tags r:id="rId4"/>
            </p:custDataLst>
          </p:nvPr>
        </p:nvSpPr>
        <p:spPr>
          <a:xfrm>
            <a:off x="6453505" y="2577465"/>
            <a:ext cx="5010150" cy="648335"/>
          </a:xfrm>
          <a:prstGeom prst="roundRect">
            <a:avLst>
              <a:gd name="adj" fmla="val 26640"/>
            </a:avLst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 Unicode MS" panose="020B0604020202020204" pitchFamily="34" charset="-128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" name="ïşlídé"/>
          <p:cNvSpPr txBox="1"/>
          <p:nvPr>
            <p:custDataLst>
              <p:tags r:id="rId5"/>
            </p:custDataLst>
          </p:nvPr>
        </p:nvSpPr>
        <p:spPr>
          <a:xfrm>
            <a:off x="935355" y="2726690"/>
            <a:ext cx="440245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《2019</a:t>
            </a:r>
            <a:r>
              <a:rPr kumimoji="1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欧洲胃肠内镜学会（</a:t>
            </a: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ESGE</a:t>
            </a:r>
            <a:r>
              <a:rPr kumimoji="1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）指南</a:t>
            </a: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》</a:t>
            </a:r>
          </a:p>
        </p:txBody>
      </p:sp>
      <p:pic>
        <p:nvPicPr>
          <p:cNvPr id="28" name="Picture 2" descr="logo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69" y="2545344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ïşlídé"/>
          <p:cNvSpPr txBox="1"/>
          <p:nvPr>
            <p:custDataLst>
              <p:tags r:id="rId7"/>
            </p:custDataLst>
          </p:nvPr>
        </p:nvSpPr>
        <p:spPr>
          <a:xfrm>
            <a:off x="6558280" y="2726690"/>
            <a:ext cx="48412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+mn-ea"/>
              </a:rPr>
              <a:t>《</a:t>
            </a:r>
            <a:r>
              <a:rPr kumimoji="1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+mn-ea"/>
              </a:rPr>
              <a:t>中国消化内镜诊疗相关肠道准备指南</a:t>
            </a: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+mn-ea"/>
              </a:rPr>
              <a:t>2019》</a:t>
            </a:r>
          </a:p>
        </p:txBody>
      </p:sp>
      <p:pic>
        <p:nvPicPr>
          <p:cNvPr id="30" name="Picture 4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9" t="15046" r="21051" b="12200"/>
          <a:stretch>
            <a:fillRect/>
          </a:stretch>
        </p:blipFill>
        <p:spPr bwMode="auto">
          <a:xfrm>
            <a:off x="11236642" y="2579605"/>
            <a:ext cx="638551" cy="57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ïṥḷîḍe"/>
          <p:cNvSpPr/>
          <p:nvPr>
            <p:custDataLst>
              <p:tags r:id="rId9"/>
            </p:custDataLst>
          </p:nvPr>
        </p:nvSpPr>
        <p:spPr>
          <a:xfrm>
            <a:off x="772795" y="3372485"/>
            <a:ext cx="4092575" cy="358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b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036EB8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" name="ïṥḷîḍe"/>
          <p:cNvSpPr/>
          <p:nvPr>
            <p:custDataLst>
              <p:tags r:id="rId10"/>
            </p:custDataLst>
          </p:nvPr>
        </p:nvSpPr>
        <p:spPr>
          <a:xfrm>
            <a:off x="854906" y="3224019"/>
            <a:ext cx="4792797" cy="27238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b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</a:t>
            </a:r>
            <a:r>
              <a:rPr kumimoji="1" lang="en-US" altLang="zh-CN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kumimoji="1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推荐使用高容量或低容量基于聚乙二醇（</a:t>
            </a:r>
            <a:r>
              <a:rPr kumimoji="1" lang="en-GB" altLang="zh-CN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PEG</a:t>
            </a:r>
            <a:r>
              <a:rPr kumimoji="1" lang="zh-CN" altLang="en-GB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kumimoji="1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的方案和</a:t>
            </a:r>
            <a:r>
              <a:rPr kumimoji="1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基于非</a:t>
            </a:r>
            <a:r>
              <a:rPr kumimoji="1" lang="en-GB" altLang="zh-CN" sz="1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PEG</a:t>
            </a:r>
            <a:r>
              <a:rPr kumimoji="1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但被临床证实有效的方案</a:t>
            </a:r>
            <a:r>
              <a:rPr kumimoji="1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用于</a:t>
            </a:r>
            <a:r>
              <a:rPr kumimoji="1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常规肠道准备对于存在电解质失衡风险的患者，泻药选择应该个体化（如</a:t>
            </a:r>
            <a:r>
              <a:rPr kumimoji="1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匹可硫酸钠</a:t>
            </a:r>
            <a:r>
              <a:rPr kumimoji="1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等） 。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kumimoji="1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推荐强度：强推荐</a:t>
            </a:r>
            <a:r>
              <a:rPr kumimoji="1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；证据质量：中等质量）</a:t>
            </a:r>
            <a:endParaRPr kumimoji="1" lang="en-US" altLang="zh-CN" sz="19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3" name="ïṥḷîḍe"/>
          <p:cNvSpPr/>
          <p:nvPr>
            <p:custDataLst>
              <p:tags r:id="rId11"/>
            </p:custDataLst>
          </p:nvPr>
        </p:nvSpPr>
        <p:spPr>
          <a:xfrm>
            <a:off x="6619399" y="3306239"/>
            <a:ext cx="4678362" cy="26024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b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</a:t>
            </a:r>
            <a:r>
              <a:rPr kumimoji="1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早期慢性肾脏疾病（</a:t>
            </a:r>
            <a:r>
              <a:rPr kumimoji="1" lang="en-US" altLang="zh-CN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1~3</a:t>
            </a:r>
            <a:r>
              <a:rPr kumimoji="1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期）患者，</a:t>
            </a:r>
            <a:r>
              <a:rPr kumimoji="1" lang="en-GB" altLang="zh-CN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PEG</a:t>
            </a:r>
            <a:r>
              <a:rPr kumimoji="1" lang="zh-CN" altLang="en-GB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kumimoji="1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镁盐制剂</a:t>
            </a:r>
            <a:r>
              <a:rPr kumimoji="1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kumimoji="1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匹可硫酸钠</a:t>
            </a:r>
            <a:r>
              <a:rPr kumimoji="1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都是可以接受的口服肠道清洁剂</a:t>
            </a:r>
            <a:r>
              <a:rPr kumimoji="1" lang="zh-CN" altLang="en-US" sz="1900" noProof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kumimoji="1" lang="en-US" altLang="zh-CN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srgbClr val="036EB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</a:t>
            </a:r>
            <a:r>
              <a:rPr kumimoji="1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复方匹可硫酸钠</a:t>
            </a:r>
            <a:r>
              <a:rPr kumimoji="1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可用于内镜检查前的肠道准备，耐受性较好</a:t>
            </a:r>
            <a:endParaRPr kumimoji="1" lang="en-US" altLang="zh-CN" sz="19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5048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1868013" y="344190"/>
            <a:ext cx="4546600" cy="6588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959B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创新性</a:t>
            </a:r>
          </a:p>
        </p:txBody>
      </p:sp>
      <p:sp>
        <p:nvSpPr>
          <p:cNvPr id="8" name="流程图: 终止 7"/>
          <p:cNvSpPr/>
          <p:nvPr/>
        </p:nvSpPr>
        <p:spPr>
          <a:xfrm>
            <a:off x="-606713" y="270952"/>
            <a:ext cx="2283114" cy="762531"/>
          </a:xfrm>
          <a:prstGeom prst="flowChartTerminator">
            <a:avLst/>
          </a:prstGeom>
          <a:solidFill>
            <a:srgbClr val="395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04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EFAB5BF-36FA-B312-2DF4-749EAA2B317A}"/>
              </a:ext>
            </a:extLst>
          </p:cNvPr>
          <p:cNvSpPr/>
          <p:nvPr/>
        </p:nvSpPr>
        <p:spPr>
          <a:xfrm>
            <a:off x="633692" y="1384620"/>
            <a:ext cx="10956237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kumimoji="1" lang="zh-CN" altLang="en-US" sz="2200" b="1" dirty="0">
                <a:solidFill>
                  <a:srgbClr val="001C5D"/>
                </a:solidFill>
                <a:latin typeface="微软雅黑" charset="0"/>
                <a:ea typeface="微软雅黑" charset="0"/>
                <a:cs typeface="微软雅黑" charset="0"/>
              </a:rPr>
              <a:t>创新点及优势：</a:t>
            </a:r>
            <a:endParaRPr kumimoji="1" lang="en-US" altLang="zh-CN" sz="2200" b="1" dirty="0">
              <a:solidFill>
                <a:srgbClr val="001C5D"/>
              </a:solidFill>
              <a:latin typeface="微软雅黑" charset="0"/>
              <a:ea typeface="微软雅黑" charset="0"/>
              <a:cs typeface="微软雅黑" charset="0"/>
            </a:endParaRPr>
          </a:p>
          <a:p>
            <a:pPr lvl="0" algn="just">
              <a:lnSpc>
                <a:spcPct val="150000"/>
              </a:lnSpc>
              <a:defRPr/>
            </a:pPr>
            <a:r>
              <a:rPr kumimoji="1" lang="en-US" altLang="zh-CN" sz="2200" b="1" dirty="0">
                <a:solidFill>
                  <a:prstClr val="black"/>
                </a:solidFill>
                <a:latin typeface="微软雅黑" charset="0"/>
                <a:ea typeface="微软雅黑" charset="0"/>
                <a:cs typeface="微软雅黑" charset="0"/>
              </a:rPr>
              <a:t>（1）</a:t>
            </a:r>
            <a:r>
              <a:rPr kumimoji="1" lang="zh-CN" altLang="en-US" sz="2200" b="1" dirty="0">
                <a:solidFill>
                  <a:prstClr val="black"/>
                </a:solidFill>
                <a:latin typeface="微软雅黑" charset="0"/>
                <a:ea typeface="微软雅黑" charset="0"/>
                <a:cs typeface="微软雅黑" charset="0"/>
              </a:rPr>
              <a:t>双机制协同清洁：</a:t>
            </a:r>
            <a:r>
              <a:rPr kumimoji="1" lang="zh-CN" altLang="en-US" sz="2200" dirty="0">
                <a:solidFill>
                  <a:prstClr val="black"/>
                </a:solidFill>
                <a:latin typeface="微软雅黑" charset="0"/>
                <a:ea typeface="微软雅黑" charset="0"/>
                <a:cs typeface="微软雅黑" charset="0"/>
              </a:rPr>
              <a:t>国内清肠制剂均为渗透单机制，仅有本品为</a:t>
            </a:r>
            <a:r>
              <a:rPr kumimoji="1" lang="zh-CN" altLang="en-US" sz="2200" b="1" dirty="0">
                <a:solidFill>
                  <a:prstClr val="black"/>
                </a:solidFill>
                <a:latin typeface="微软雅黑" charset="0"/>
                <a:ea typeface="微软雅黑" charset="0"/>
                <a:cs typeface="微软雅黑" charset="0"/>
              </a:rPr>
              <a:t>“</a:t>
            </a:r>
            <a:r>
              <a:rPr kumimoji="1" lang="zh-CN" altLang="en-US" sz="2200" b="1" dirty="0">
                <a:solidFill>
                  <a:srgbClr val="C00000"/>
                </a:solidFill>
                <a:latin typeface="微软雅黑" charset="0"/>
                <a:ea typeface="微软雅黑" charset="0"/>
                <a:cs typeface="微软雅黑" charset="0"/>
              </a:rPr>
              <a:t>刺激</a:t>
            </a:r>
            <a:r>
              <a:rPr kumimoji="1" lang="en-US" altLang="zh-CN" sz="2200" b="1" dirty="0">
                <a:solidFill>
                  <a:srgbClr val="C00000"/>
                </a:solidFill>
                <a:latin typeface="微软雅黑" charset="0"/>
                <a:ea typeface="微软雅黑" charset="0"/>
                <a:cs typeface="微软雅黑" charset="0"/>
              </a:rPr>
              <a:t>+</a:t>
            </a:r>
            <a:r>
              <a:rPr kumimoji="1" lang="zh-CN" altLang="en-US" sz="2200" b="1" dirty="0">
                <a:solidFill>
                  <a:srgbClr val="C00000"/>
                </a:solidFill>
                <a:latin typeface="微软雅黑" charset="0"/>
                <a:ea typeface="微软雅黑" charset="0"/>
                <a:cs typeface="微软雅黑" charset="0"/>
              </a:rPr>
              <a:t>渗透</a:t>
            </a:r>
            <a:r>
              <a:rPr kumimoji="1" lang="zh-CN" altLang="en-US" sz="2200" dirty="0">
                <a:solidFill>
                  <a:prstClr val="black"/>
                </a:solidFill>
                <a:latin typeface="微软雅黑" charset="0"/>
                <a:ea typeface="微软雅黑" charset="0"/>
                <a:cs typeface="微软雅黑" charset="0"/>
              </a:rPr>
              <a:t>”</a:t>
            </a:r>
            <a:r>
              <a:rPr kumimoji="1" lang="en-US" altLang="zh-CN" sz="2200" baseline="30000" dirty="0">
                <a:solidFill>
                  <a:prstClr val="black"/>
                </a:solidFill>
                <a:latin typeface="微软雅黑" charset="0"/>
                <a:ea typeface="微软雅黑" charset="0"/>
                <a:cs typeface="微软雅黑" charset="0"/>
              </a:rPr>
              <a:t> </a:t>
            </a:r>
            <a:r>
              <a:rPr kumimoji="1" lang="zh-CN" altLang="en-US" sz="2200" dirty="0">
                <a:solidFill>
                  <a:prstClr val="black"/>
                </a:solidFill>
                <a:latin typeface="微软雅黑" charset="0"/>
                <a:ea typeface="微软雅黑" charset="0"/>
                <a:cs typeface="微软雅黑" charset="0"/>
              </a:rPr>
              <a:t>双重缓泻作用</a:t>
            </a:r>
            <a:r>
              <a:rPr kumimoji="1" lang="en-US" altLang="zh-CN" sz="2200" baseline="30000" dirty="0">
                <a:solidFill>
                  <a:prstClr val="black"/>
                </a:solidFill>
                <a:latin typeface="微软雅黑" charset="0"/>
                <a:ea typeface="微软雅黑" charset="0"/>
                <a:cs typeface="微软雅黑" charset="0"/>
              </a:rPr>
              <a:t> </a:t>
            </a:r>
            <a:r>
              <a:rPr kumimoji="1" lang="zh-CN" altLang="en-US" sz="2200" dirty="0">
                <a:solidFill>
                  <a:prstClr val="black"/>
                </a:solidFill>
                <a:latin typeface="微软雅黑" charset="0"/>
                <a:ea typeface="微软雅黑" charset="0"/>
                <a:cs typeface="微软雅黑" charset="0"/>
              </a:rPr>
              <a:t>，清肠效果更佳。协同作用减少液体摄入量，同时减少恶心、呕吐等胃肠不良反应的发生。</a:t>
            </a:r>
          </a:p>
          <a:p>
            <a:pPr lvl="0" algn="just">
              <a:lnSpc>
                <a:spcPct val="150000"/>
              </a:lnSpc>
              <a:defRPr/>
            </a:pPr>
            <a:r>
              <a:rPr kumimoji="1" lang="en-US" altLang="zh-CN" sz="2200" b="1" dirty="0">
                <a:solidFill>
                  <a:prstClr val="black"/>
                </a:solidFill>
                <a:latin typeface="微软雅黑" charset="0"/>
                <a:ea typeface="微软雅黑" charset="0"/>
                <a:cs typeface="微软雅黑" charset="0"/>
                <a:sym typeface="+mn-ea"/>
              </a:rPr>
              <a:t>（</a:t>
            </a:r>
            <a:r>
              <a:rPr kumimoji="1" lang="zh-CN" altLang="en-US" sz="2200" b="1" dirty="0">
                <a:solidFill>
                  <a:prstClr val="black"/>
                </a:solidFill>
                <a:latin typeface="微软雅黑" charset="0"/>
                <a:ea typeface="微软雅黑" charset="0"/>
                <a:cs typeface="微软雅黑" charset="0"/>
                <a:sym typeface="+mn-ea"/>
              </a:rPr>
              <a:t>2）唯一即饮制剂：</a:t>
            </a:r>
            <a:r>
              <a:rPr kumimoji="1" lang="zh-CN" altLang="en-US" sz="2200" dirty="0">
                <a:solidFill>
                  <a:prstClr val="black"/>
                </a:solidFill>
                <a:latin typeface="微软雅黑" charset="0"/>
                <a:ea typeface="微软雅黑" charset="0"/>
                <a:cs typeface="微软雅黑" charset="0"/>
                <a:sym typeface="+mn-ea"/>
              </a:rPr>
              <a:t>目前</a:t>
            </a:r>
            <a:r>
              <a:rPr kumimoji="1" lang="zh-CN" altLang="en-US" sz="2200" b="1" dirty="0">
                <a:solidFill>
                  <a:srgbClr val="C00000"/>
                </a:solidFill>
                <a:latin typeface="微软雅黑" charset="0"/>
                <a:ea typeface="微软雅黑" charset="0"/>
                <a:cs typeface="微软雅黑" charset="0"/>
                <a:sym typeface="+mn-ea"/>
              </a:rPr>
              <a:t>唯一</a:t>
            </a:r>
            <a:r>
              <a:rPr kumimoji="1" lang="zh-CN" altLang="en-US" sz="2200" dirty="0">
                <a:solidFill>
                  <a:prstClr val="black"/>
                </a:solidFill>
                <a:latin typeface="微软雅黑" charset="0"/>
                <a:ea typeface="微软雅黑" charset="0"/>
                <a:cs typeface="微软雅黑" charset="0"/>
                <a:sym typeface="+mn-ea"/>
              </a:rPr>
              <a:t>的</a:t>
            </a:r>
            <a:r>
              <a:rPr kumimoji="1" lang="zh-CN" altLang="en-US" sz="2200" b="1" dirty="0">
                <a:solidFill>
                  <a:srgbClr val="C00000"/>
                </a:solidFill>
                <a:latin typeface="微软雅黑" charset="0"/>
                <a:ea typeface="微软雅黑" charset="0"/>
                <a:cs typeface="微软雅黑" charset="0"/>
                <a:sym typeface="+mn-ea"/>
              </a:rPr>
              <a:t>即饮型</a:t>
            </a:r>
            <a:r>
              <a:rPr kumimoji="1" lang="zh-CN" altLang="en-US" sz="2200" dirty="0">
                <a:solidFill>
                  <a:prstClr val="black"/>
                </a:solidFill>
                <a:latin typeface="微软雅黑" charset="0"/>
                <a:ea typeface="微软雅黑" charset="0"/>
                <a:cs typeface="微软雅黑" charset="0"/>
                <a:sym typeface="+mn-ea"/>
              </a:rPr>
              <a:t>肠道准备剂</a:t>
            </a:r>
            <a:r>
              <a:rPr kumimoji="1" lang="zh-CN" altLang="en-US" sz="2200" b="1" dirty="0">
                <a:latin typeface="微软雅黑" charset="0"/>
                <a:ea typeface="微软雅黑" charset="0"/>
                <a:cs typeface="微软雅黑" charset="0"/>
                <a:sym typeface="+mn-ea"/>
              </a:rPr>
              <a:t>，无需稀释，无需溶解</a:t>
            </a:r>
            <a:r>
              <a:rPr kumimoji="1" lang="zh-CN" altLang="en-US" sz="2200" dirty="0">
                <a:solidFill>
                  <a:prstClr val="black"/>
                </a:solidFill>
                <a:latin typeface="微软雅黑" charset="0"/>
                <a:ea typeface="微软雅黑" charset="0"/>
                <a:cs typeface="微软雅黑" charset="0"/>
                <a:sym typeface="+mn-ea"/>
              </a:rPr>
              <a:t>。</a:t>
            </a:r>
            <a:endParaRPr kumimoji="1" lang="en-US" altLang="zh-CN" sz="2200" dirty="0">
              <a:solidFill>
                <a:prstClr val="black"/>
              </a:solidFill>
              <a:latin typeface="微软雅黑" charset="0"/>
              <a:ea typeface="微软雅黑" charset="0"/>
              <a:cs typeface="微软雅黑" charset="0"/>
            </a:endParaRPr>
          </a:p>
          <a:p>
            <a:pPr lvl="0" algn="just">
              <a:lnSpc>
                <a:spcPct val="150000"/>
              </a:lnSpc>
              <a:defRPr/>
            </a:pPr>
            <a:r>
              <a:rPr kumimoji="1" lang="zh-CN" altLang="en-US" sz="2200" dirty="0">
                <a:solidFill>
                  <a:prstClr val="black"/>
                </a:solidFill>
                <a:latin typeface="微软雅黑" charset="0"/>
                <a:ea typeface="微软雅黑" charset="0"/>
                <a:cs typeface="微软雅黑" charset="0"/>
                <a:sym typeface="+mn-ea"/>
              </a:rPr>
              <a:t>相比目前肠道清洁药物更利于操作</a:t>
            </a:r>
            <a:r>
              <a:rPr kumimoji="1" lang="zh-CN" altLang="en-US" sz="2200" dirty="0">
                <a:latin typeface="微软雅黑" charset="0"/>
                <a:ea typeface="微软雅黑" charset="0"/>
                <a:cs typeface="微软雅黑" charset="0"/>
                <a:sym typeface="+mn-ea"/>
              </a:rPr>
              <a:t>，</a:t>
            </a:r>
            <a:r>
              <a:rPr kumimoji="1" lang="zh-CN" altLang="en-US" sz="2200" b="1" dirty="0">
                <a:latin typeface="微软雅黑" charset="0"/>
                <a:ea typeface="微软雅黑" charset="0"/>
                <a:cs typeface="微软雅黑" charset="0"/>
                <a:sym typeface="+mn-ea"/>
              </a:rPr>
              <a:t>减少差错风险</a:t>
            </a:r>
            <a:r>
              <a:rPr kumimoji="1" lang="zh-CN" altLang="en-US" sz="2200" dirty="0">
                <a:solidFill>
                  <a:prstClr val="black"/>
                </a:solidFill>
                <a:latin typeface="微软雅黑" charset="0"/>
                <a:ea typeface="微软雅黑" charset="0"/>
                <a:cs typeface="微软雅黑" charset="0"/>
                <a:sym typeface="+mn-ea"/>
              </a:rPr>
              <a:t>，特别适用于老年人与术前紧张患者。</a:t>
            </a:r>
          </a:p>
          <a:p>
            <a:pPr lvl="0" algn="just">
              <a:lnSpc>
                <a:spcPct val="150000"/>
              </a:lnSpc>
              <a:defRPr/>
            </a:pPr>
            <a:r>
              <a:rPr kumimoji="1" lang="en-US" altLang="zh-CN" sz="2200" b="1" dirty="0">
                <a:solidFill>
                  <a:prstClr val="black"/>
                </a:solidFill>
                <a:latin typeface="微软雅黑" charset="0"/>
                <a:ea typeface="微软雅黑" charset="0"/>
                <a:cs typeface="微软雅黑" charset="0"/>
                <a:sym typeface="+mn-ea"/>
              </a:rPr>
              <a:t>（3）</a:t>
            </a:r>
            <a:r>
              <a:rPr kumimoji="1" lang="zh-CN" altLang="en-US" sz="2200" b="1" dirty="0">
                <a:solidFill>
                  <a:prstClr val="black"/>
                </a:solidFill>
                <a:latin typeface="微软雅黑" charset="0"/>
                <a:ea typeface="微软雅黑" charset="0"/>
                <a:cs typeface="微软雅黑" charset="0"/>
                <a:sym typeface="+mn-ea"/>
              </a:rPr>
              <a:t>解决清肠患者痛点：</a:t>
            </a:r>
            <a:r>
              <a:rPr kumimoji="1" lang="zh-CN" altLang="en-US" sz="2200" dirty="0">
                <a:solidFill>
                  <a:prstClr val="black"/>
                </a:solidFill>
                <a:latin typeface="微软雅黑" charset="0"/>
                <a:ea typeface="微软雅黑" charset="0"/>
                <a:sym typeface="+mn-ea"/>
              </a:rPr>
              <a:t>国内现有清肠剂均为药和液体混合且一次性喝完的大量混合液体，给清肠患者带来很大痛苦；本品为药和液体分开服用的方式，服药后澄清液体可</a:t>
            </a:r>
            <a:r>
              <a:rPr kumimoji="1" lang="zh-CN" altLang="en-US" sz="2200" b="1" dirty="0">
                <a:solidFill>
                  <a:prstClr val="black"/>
                </a:solidFill>
                <a:latin typeface="微软雅黑" charset="0"/>
                <a:ea typeface="微软雅黑" charset="0"/>
                <a:sym typeface="+mn-ea"/>
              </a:rPr>
              <a:t>分多次服用</a:t>
            </a:r>
            <a:r>
              <a:rPr kumimoji="1" lang="zh-CN" altLang="en-US" sz="2200" dirty="0">
                <a:solidFill>
                  <a:prstClr val="black"/>
                </a:solidFill>
                <a:latin typeface="微软雅黑" charset="0"/>
                <a:ea typeface="微软雅黑" charset="0"/>
                <a:sym typeface="+mn-ea"/>
              </a:rPr>
              <a:t>且总服用量小，</a:t>
            </a:r>
            <a:r>
              <a:rPr kumimoji="1" lang="zh-CN" altLang="en-US" sz="2200" b="1" dirty="0">
                <a:solidFill>
                  <a:prstClr val="black"/>
                </a:solidFill>
                <a:latin typeface="微软雅黑" charset="0"/>
                <a:ea typeface="微软雅黑" charset="0"/>
                <a:sym typeface="+mn-ea"/>
              </a:rPr>
              <a:t>解决患者的痛苦，提高患者的依从性和幸福感</a:t>
            </a:r>
            <a:r>
              <a:rPr kumimoji="1" lang="zh-CN" altLang="en-US" sz="2200" dirty="0">
                <a:solidFill>
                  <a:prstClr val="black"/>
                </a:solidFill>
                <a:latin typeface="微软雅黑" charset="0"/>
                <a:ea typeface="微软雅黑" charset="0"/>
                <a:sym typeface="+mn-ea"/>
              </a:rPr>
              <a:t>。</a:t>
            </a:r>
            <a:endParaRPr kumimoji="1" lang="en-US" altLang="zh-CN" sz="2200" dirty="0">
              <a:solidFill>
                <a:prstClr val="black"/>
              </a:solidFill>
              <a:latin typeface="微软雅黑" charset="0"/>
              <a:ea typeface="微软雅黑" charset="0"/>
              <a:sym typeface="+mn-ea"/>
            </a:endParaRPr>
          </a:p>
          <a:p>
            <a:pPr lvl="0" algn="just">
              <a:lnSpc>
                <a:spcPct val="150000"/>
              </a:lnSpc>
              <a:defRPr/>
            </a:pPr>
            <a:r>
              <a:rPr kumimoji="1" lang="zh-CN" altLang="en-US" sz="2200" b="1" dirty="0">
                <a:solidFill>
                  <a:prstClr val="black"/>
                </a:solidFill>
                <a:latin typeface="微软雅黑" charset="0"/>
                <a:ea typeface="微软雅黑" charset="0"/>
                <a:cs typeface="微软雅黑" charset="0"/>
                <a:sym typeface="+mn-ea"/>
              </a:rPr>
              <a:t>（</a:t>
            </a:r>
            <a:r>
              <a:rPr kumimoji="1" lang="en-US" altLang="zh-CN" sz="2200" b="1" dirty="0">
                <a:solidFill>
                  <a:prstClr val="black"/>
                </a:solidFill>
                <a:latin typeface="微软雅黑" charset="0"/>
                <a:ea typeface="微软雅黑" charset="0"/>
                <a:cs typeface="微软雅黑" charset="0"/>
                <a:sym typeface="+mn-ea"/>
              </a:rPr>
              <a:t>4</a:t>
            </a:r>
            <a:r>
              <a:rPr kumimoji="1" lang="zh-CN" altLang="en-US" sz="2200" b="1" dirty="0">
                <a:solidFill>
                  <a:prstClr val="black"/>
                </a:solidFill>
                <a:latin typeface="微软雅黑" charset="0"/>
                <a:ea typeface="微软雅黑" charset="0"/>
                <a:cs typeface="微软雅黑" charset="0"/>
                <a:sym typeface="+mn-ea"/>
              </a:rPr>
              <a:t>）口味佳：</a:t>
            </a:r>
            <a:r>
              <a:rPr kumimoji="1" lang="zh-CN" altLang="en-US" sz="2200" b="1" dirty="0">
                <a:latin typeface="微软雅黑" charset="0"/>
                <a:ea typeface="微软雅黑" charset="0"/>
                <a:cs typeface="微软雅黑" charset="0"/>
                <a:sym typeface="+mn-ea"/>
              </a:rPr>
              <a:t>蔓越莓味口感好</a:t>
            </a:r>
            <a:r>
              <a:rPr kumimoji="1" lang="zh-CN" altLang="en-US" sz="2200" dirty="0">
                <a:latin typeface="微软雅黑" charset="0"/>
                <a:ea typeface="微软雅黑" charset="0"/>
                <a:cs typeface="微软雅黑" charset="0"/>
                <a:sym typeface="+mn-ea"/>
              </a:rPr>
              <a:t>，改善患者肠道准备体验感，</a:t>
            </a:r>
            <a:r>
              <a:rPr kumimoji="1" lang="zh-CN" altLang="en-US" sz="2200" dirty="0">
                <a:solidFill>
                  <a:prstClr val="black"/>
                </a:solidFill>
                <a:latin typeface="微软雅黑" charset="0"/>
                <a:ea typeface="微软雅黑" charset="0"/>
                <a:cs typeface="微软雅黑" charset="0"/>
                <a:sym typeface="+mn-ea"/>
              </a:rPr>
              <a:t>显著</a:t>
            </a:r>
            <a:r>
              <a:rPr kumimoji="1" lang="zh-CN" altLang="en-US" sz="2200" b="1" dirty="0">
                <a:solidFill>
                  <a:srgbClr val="C00000"/>
                </a:solidFill>
                <a:latin typeface="微软雅黑" charset="0"/>
                <a:ea typeface="微软雅黑" charset="0"/>
                <a:cs typeface="微软雅黑" charset="0"/>
                <a:sym typeface="+mn-ea"/>
              </a:rPr>
              <a:t>提升患者依从性</a:t>
            </a:r>
            <a:r>
              <a:rPr kumimoji="1" lang="zh-CN" altLang="en-US" sz="2200" dirty="0">
                <a:solidFill>
                  <a:prstClr val="black"/>
                </a:solidFill>
                <a:latin typeface="微软雅黑" charset="0"/>
                <a:ea typeface="微软雅黑" charset="0"/>
                <a:cs typeface="微软雅黑" charset="0"/>
                <a:sym typeface="+mn-ea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06019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1868013" y="344190"/>
            <a:ext cx="4546600" cy="6588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959B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公平性</a:t>
            </a:r>
          </a:p>
        </p:txBody>
      </p:sp>
      <p:sp>
        <p:nvSpPr>
          <p:cNvPr id="8" name="流程图: 终止 7"/>
          <p:cNvSpPr/>
          <p:nvPr/>
        </p:nvSpPr>
        <p:spPr>
          <a:xfrm>
            <a:off x="-606713" y="270952"/>
            <a:ext cx="2283114" cy="762531"/>
          </a:xfrm>
          <a:prstGeom prst="flowChartTerminator">
            <a:avLst/>
          </a:prstGeom>
          <a:solidFill>
            <a:srgbClr val="395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05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" name="group 44">
            <a:extLst>
              <a:ext uri="{FF2B5EF4-FFF2-40B4-BE49-F238E27FC236}">
                <a16:creationId xmlns:a16="http://schemas.microsoft.com/office/drawing/2014/main" id="{0D249E1B-C112-3F39-58AD-1A5F0376CA91}"/>
              </a:ext>
            </a:extLst>
          </p:cNvPr>
          <p:cNvGrpSpPr/>
          <p:nvPr/>
        </p:nvGrpSpPr>
        <p:grpSpPr>
          <a:xfrm rot="21600000">
            <a:off x="657860" y="1136795"/>
            <a:ext cx="10908030" cy="1697827"/>
            <a:chOff x="0" y="142371"/>
            <a:chExt cx="11369819" cy="1517068"/>
          </a:xfrm>
        </p:grpSpPr>
        <p:pic>
          <p:nvPicPr>
            <p:cNvPr id="3" name="picture 398">
              <a:extLst>
                <a:ext uri="{FF2B5EF4-FFF2-40B4-BE49-F238E27FC236}">
                  <a16:creationId xmlns:a16="http://schemas.microsoft.com/office/drawing/2014/main" id="{D766A515-CAC7-DE2B-DA03-88E55116A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59" y="142371"/>
              <a:ext cx="11358760" cy="1517068"/>
            </a:xfrm>
            <a:prstGeom prst="rect">
              <a:avLst/>
            </a:prstGeom>
          </p:spPr>
        </p:pic>
        <p:sp>
          <p:nvSpPr>
            <p:cNvPr id="4" name="textbox 400">
              <a:extLst>
                <a:ext uri="{FF2B5EF4-FFF2-40B4-BE49-F238E27FC236}">
                  <a16:creationId xmlns:a16="http://schemas.microsoft.com/office/drawing/2014/main" id="{2F5C1B42-FCA8-9F82-0B22-0947AFDA8149}"/>
                </a:ext>
              </a:extLst>
            </p:cNvPr>
            <p:cNvSpPr/>
            <p:nvPr/>
          </p:nvSpPr>
          <p:spPr>
            <a:xfrm>
              <a:off x="1386567" y="174419"/>
              <a:ext cx="9821070" cy="1142927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 anchor="ctr" anchorCtr="0"/>
            <a:lstStyle/>
            <a:p>
              <a:pPr marL="285750" marR="0" lvl="0" indent="-285750" algn="l" defTabSz="914400" rtl="0" eaLnBrk="0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charset="0"/>
                <a:buChar char=""/>
                <a:tabLst/>
                <a:defRPr/>
              </a:pPr>
              <a:r>
                <a:rPr kumimoji="1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我国政府已将“推进癌症早筛”纳入</a:t>
              </a:r>
              <a:r>
                <a:rPr kumimoji="1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《</a:t>
              </a:r>
              <a:r>
                <a:rPr kumimoji="1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健康中国</a:t>
              </a:r>
              <a:r>
                <a:rPr kumimoji="1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2030》</a:t>
              </a:r>
              <a:r>
                <a:rPr kumimoji="1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重大专项，明确支持结肠镜筛查质量的提升。匹可青</a:t>
              </a:r>
              <a:r>
                <a:rPr kumimoji="1" lang="zh-CN" altLang="en-US" sz="16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Ⓡ</a:t>
              </a:r>
              <a:r>
                <a:rPr kumimoji="1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可</a:t>
              </a:r>
              <a:r>
                <a:rPr kumimoji="1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进一步</a:t>
              </a:r>
              <a:r>
                <a:rPr kumimoji="1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助力</a:t>
              </a:r>
              <a:r>
                <a:rPr kumimoji="1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2030</a:t>
              </a:r>
              <a:r>
                <a:rPr kumimoji="1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健康中国目标早日实现</a:t>
              </a:r>
              <a:endParaRPr kumimoji="1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marL="285750" marR="0" lvl="0" indent="-285750" algn="l" defTabSz="914400" rtl="0" eaLnBrk="0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charset="0"/>
                <a:buChar char=""/>
                <a:tabLst/>
                <a:defRPr/>
              </a:pPr>
              <a:r>
                <a:rPr kumimoji="1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在原研药未进入中国市场的情况下，</a:t>
              </a:r>
              <a:r>
                <a:rPr kumimoji="1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让患者享受了与原研药</a:t>
              </a:r>
              <a:r>
                <a:rPr kumimoji="1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同质量的优秀药物，满足患者用药需求，提高患者</a:t>
              </a:r>
              <a:r>
                <a:rPr kumimoji="1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获得感</a:t>
              </a:r>
            </a:p>
          </p:txBody>
        </p:sp>
        <p:sp>
          <p:nvSpPr>
            <p:cNvPr id="5" name="rect 408">
              <a:extLst>
                <a:ext uri="{FF2B5EF4-FFF2-40B4-BE49-F238E27FC236}">
                  <a16:creationId xmlns:a16="http://schemas.microsoft.com/office/drawing/2014/main" id="{13D7E3E0-99D3-7D81-481A-D3CE910338A0}"/>
                </a:ext>
              </a:extLst>
            </p:cNvPr>
            <p:cNvSpPr/>
            <p:nvPr/>
          </p:nvSpPr>
          <p:spPr>
            <a:xfrm>
              <a:off x="0" y="156439"/>
              <a:ext cx="119800" cy="1297343"/>
            </a:xfrm>
            <a:prstGeom prst="rect">
              <a:avLst/>
            </a:prstGeom>
            <a:solidFill>
              <a:srgbClr val="001559"/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endParaRPr>
            </a:p>
          </p:txBody>
        </p:sp>
        <p:pic>
          <p:nvPicPr>
            <p:cNvPr id="30" name="picture 410">
              <a:extLst>
                <a:ext uri="{FF2B5EF4-FFF2-40B4-BE49-F238E27FC236}">
                  <a16:creationId xmlns:a16="http://schemas.microsoft.com/office/drawing/2014/main" id="{47E07802-4379-AF5E-5B2A-4E1679814C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1237560" y="156439"/>
              <a:ext cx="20955" cy="1261821"/>
            </a:xfrm>
            <a:prstGeom prst="rect">
              <a:avLst/>
            </a:prstGeom>
          </p:spPr>
        </p:pic>
      </p:grpSp>
      <p:pic>
        <p:nvPicPr>
          <p:cNvPr id="31" name="picture 412">
            <a:extLst>
              <a:ext uri="{FF2B5EF4-FFF2-40B4-BE49-F238E27FC236}">
                <a16:creationId xmlns:a16="http://schemas.microsoft.com/office/drawing/2014/main" id="{B1323C53-4293-67AB-DCB1-46424F2E66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569593" y="2775488"/>
            <a:ext cx="10996930" cy="1210293"/>
          </a:xfrm>
          <a:prstGeom prst="rect">
            <a:avLst/>
          </a:prstGeom>
        </p:spPr>
      </p:pic>
      <p:pic>
        <p:nvPicPr>
          <p:cNvPr id="32" name="picture 414">
            <a:extLst>
              <a:ext uri="{FF2B5EF4-FFF2-40B4-BE49-F238E27FC236}">
                <a16:creationId xmlns:a16="http://schemas.microsoft.com/office/drawing/2014/main" id="{F28C9455-EBC2-E319-FC9F-425A3480BD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628647" y="4020155"/>
            <a:ext cx="10878820" cy="1216961"/>
          </a:xfrm>
          <a:prstGeom prst="rect">
            <a:avLst/>
          </a:prstGeom>
        </p:spPr>
      </p:pic>
      <p:sp>
        <p:nvSpPr>
          <p:cNvPr id="33" name="textbox 416">
            <a:extLst>
              <a:ext uri="{FF2B5EF4-FFF2-40B4-BE49-F238E27FC236}">
                <a16:creationId xmlns:a16="http://schemas.microsoft.com/office/drawing/2014/main" id="{2C9BBD5F-DB10-ABB1-C990-1ED24B1AA5A2}"/>
              </a:ext>
            </a:extLst>
          </p:cNvPr>
          <p:cNvSpPr/>
          <p:nvPr/>
        </p:nvSpPr>
        <p:spPr>
          <a:xfrm>
            <a:off x="1926589" y="3004088"/>
            <a:ext cx="9425994" cy="5842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285750" marR="0" lvl="0" indent="-285750" algn="l" defTabSz="914400" rtl="0" eaLnBrk="0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"/>
              <a:tabLst/>
              <a:defRPr/>
            </a:pPr>
            <a:r>
              <a:rPr kumimoji="1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预期医保谈判后价格低于同类产品</a:t>
            </a:r>
            <a:r>
              <a:rPr kumimoji="1" lang="zh-CN" alt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kumimoji="1" lang="zh-CN" altLang="en-US" sz="1600" b="1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减轻了</a:t>
            </a:r>
            <a:r>
              <a:rPr kumimoji="1" lang="zh-CN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患者负担</a:t>
            </a:r>
            <a:r>
              <a:rPr kumimoji="1" lang="en-US" altLang="zh-CN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减少了医保基金的支出</a:t>
            </a:r>
            <a:endParaRPr kumimoji="1" lang="en-US" altLang="zh-CN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"/>
              <a:tabLst/>
              <a:defRPr/>
            </a:pPr>
            <a:r>
              <a:rPr kumimoji="1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进入医保后</a:t>
            </a:r>
            <a:r>
              <a:rPr kumimoji="1" lang="zh-CN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可替代目录内价格较高的品种</a:t>
            </a:r>
            <a:r>
              <a:rPr kumimoji="1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，对医保基金影响可控</a:t>
            </a:r>
            <a:endParaRPr kumimoji="1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 marR="0" lvl="0" indent="0" algn="l" defTabSz="914400" rtl="0" eaLnBrk="0" fontAlgn="auto" latinLnBrk="0" hangingPunct="1">
              <a:lnSpc>
                <a:spcPct val="150000"/>
              </a:lnSpc>
              <a:spcBef>
                <a:spcPts val="370"/>
              </a:spcBef>
              <a:spcAft>
                <a:spcPts val="0"/>
              </a:spcAft>
              <a:buClrTx/>
              <a:buSzTx/>
              <a:buFont typeface="Wingdings" panose="05000000000000000000" charset="0"/>
              <a:buNone/>
              <a:tabLst>
                <a:tab pos="121285" algn="l"/>
              </a:tabLst>
              <a:defRPr/>
            </a:pPr>
            <a:r>
              <a:rPr kumimoji="1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	 </a:t>
            </a:r>
          </a:p>
        </p:txBody>
      </p:sp>
      <p:grpSp>
        <p:nvGrpSpPr>
          <p:cNvPr id="34" name="group 46">
            <a:extLst>
              <a:ext uri="{FF2B5EF4-FFF2-40B4-BE49-F238E27FC236}">
                <a16:creationId xmlns:a16="http://schemas.microsoft.com/office/drawing/2014/main" id="{639E9CC6-1BC2-7E89-4FCB-EBEF59D1D1A8}"/>
              </a:ext>
            </a:extLst>
          </p:cNvPr>
          <p:cNvGrpSpPr/>
          <p:nvPr/>
        </p:nvGrpSpPr>
        <p:grpSpPr>
          <a:xfrm rot="21600000">
            <a:off x="662305" y="5179929"/>
            <a:ext cx="10902950" cy="1567235"/>
            <a:chOff x="0" y="0"/>
            <a:chExt cx="11365525" cy="1469452"/>
          </a:xfrm>
          <a:solidFill>
            <a:srgbClr val="001559"/>
          </a:solidFill>
        </p:grpSpPr>
        <p:pic>
          <p:nvPicPr>
            <p:cNvPr id="35" name="picture 428">
              <a:extLst>
                <a:ext uri="{FF2B5EF4-FFF2-40B4-BE49-F238E27FC236}">
                  <a16:creationId xmlns:a16="http://schemas.microsoft.com/office/drawing/2014/main" id="{5B5D4435-E988-08F7-F358-C406D59D9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600000">
              <a:off x="0" y="6367"/>
              <a:ext cx="11365525" cy="1463085"/>
            </a:xfrm>
            <a:prstGeom prst="rect">
              <a:avLst/>
            </a:prstGeom>
            <a:grpFill/>
          </p:spPr>
        </p:pic>
        <p:sp>
          <p:nvSpPr>
            <p:cNvPr id="36" name="rect 438">
              <a:extLst>
                <a:ext uri="{FF2B5EF4-FFF2-40B4-BE49-F238E27FC236}">
                  <a16:creationId xmlns:a16="http://schemas.microsoft.com/office/drawing/2014/main" id="{A5EB5E9F-76B7-354F-64BF-1B45C5A3040B}"/>
                </a:ext>
              </a:extLst>
            </p:cNvPr>
            <p:cNvSpPr/>
            <p:nvPr/>
          </p:nvSpPr>
          <p:spPr>
            <a:xfrm>
              <a:off x="1519" y="0"/>
              <a:ext cx="114934" cy="1272540"/>
            </a:xfrm>
            <a:prstGeom prst="rect">
              <a:avLst/>
            </a:prstGeom>
            <a:grpFill/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endParaRPr>
            </a:p>
          </p:txBody>
        </p:sp>
        <p:pic>
          <p:nvPicPr>
            <p:cNvPr id="37" name="picture 440">
              <a:extLst>
                <a:ext uri="{FF2B5EF4-FFF2-40B4-BE49-F238E27FC236}">
                  <a16:creationId xmlns:a16="http://schemas.microsoft.com/office/drawing/2014/main" id="{96A1A2DA-1C87-5EC7-53E5-A6714685F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1600000">
              <a:off x="1234749" y="103441"/>
              <a:ext cx="23494" cy="1143761"/>
            </a:xfrm>
            <a:prstGeom prst="rect">
              <a:avLst/>
            </a:prstGeom>
            <a:grpFill/>
          </p:spPr>
        </p:pic>
      </p:grpSp>
      <p:sp>
        <p:nvSpPr>
          <p:cNvPr id="38" name="textbox 450">
            <a:extLst>
              <a:ext uri="{FF2B5EF4-FFF2-40B4-BE49-F238E27FC236}">
                <a16:creationId xmlns:a16="http://schemas.microsoft.com/office/drawing/2014/main" id="{E67EF0B6-BC9B-B857-0CB2-6A6B457E7190}"/>
              </a:ext>
            </a:extLst>
          </p:cNvPr>
          <p:cNvSpPr/>
          <p:nvPr/>
        </p:nvSpPr>
        <p:spPr>
          <a:xfrm>
            <a:off x="933080" y="2854228"/>
            <a:ext cx="806450" cy="10562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>
            <a:noAutofit/>
          </a:bodyPr>
          <a:lstStyle/>
          <a:p>
            <a:pPr marL="0" marR="0" lvl="0" indent="0" algn="ctr" defTabSz="914400" rtl="0" eaLnBrk="0" fontAlgn="auto" latinLnBrk="0" hangingPunct="1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Arial" panose="020B0604020202020204"/>
              <a:sym typeface="+mn-ea"/>
            </a:endParaRPr>
          </a:p>
          <a:p>
            <a:pPr marL="0" marR="0" lvl="0" indent="0" algn="ctr" defTabSz="914400" rtl="0" eaLnBrk="0" fontAlgn="auto" latinLnBrk="0" hangingPunct="1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1559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+mn-ea"/>
              </a:rPr>
              <a:t>符合</a:t>
            </a:r>
          </a:p>
          <a:p>
            <a:pPr marL="0" marR="0" lvl="0" indent="0" algn="ctr" defTabSz="914400" rtl="0" eaLnBrk="0" fontAlgn="auto" latinLnBrk="0" hangingPunct="1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1559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+mn-ea"/>
              </a:rPr>
              <a:t>保基本</a:t>
            </a:r>
          </a:p>
          <a:p>
            <a:pPr marL="0" marR="0" lvl="0" indent="0" algn="ctr" defTabSz="914400" rtl="0" eaLnBrk="0" fontAlgn="auto" latinLnBrk="0" hangingPunct="1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1559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+mn-ea"/>
              </a:rPr>
              <a:t>原则</a:t>
            </a:r>
          </a:p>
        </p:txBody>
      </p:sp>
      <p:sp>
        <p:nvSpPr>
          <p:cNvPr id="39" name="textbox 452">
            <a:extLst>
              <a:ext uri="{FF2B5EF4-FFF2-40B4-BE49-F238E27FC236}">
                <a16:creationId xmlns:a16="http://schemas.microsoft.com/office/drawing/2014/main" id="{4CE7D754-B264-CF7E-981F-F591F1D005B6}"/>
              </a:ext>
            </a:extLst>
          </p:cNvPr>
          <p:cNvSpPr/>
          <p:nvPr/>
        </p:nvSpPr>
        <p:spPr>
          <a:xfrm>
            <a:off x="952767" y="5445359"/>
            <a:ext cx="767080" cy="635678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 anchor="ctr" anchorCtr="0"/>
          <a:lstStyle/>
          <a:p>
            <a:pPr marL="0" marR="0" lvl="0" indent="0" algn="l" defTabSz="914400" rtl="0" eaLnBrk="0" fontAlgn="auto" latinLnBrk="0" hangingPunct="1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" b="0" i="0" u="none" strike="noStrike" kern="1200" cap="none" spc="0" normalizeH="0" baseline="0" noProof="0" dirty="0">
              <a:ln>
                <a:noFill/>
              </a:ln>
              <a:solidFill>
                <a:srgbClr val="001559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Arial" panose="020B0604020202020204"/>
            </a:endParaRPr>
          </a:p>
          <a:p>
            <a:pPr marL="21590" marR="0" lvl="0" indent="0" algn="l" defTabSz="914400" rtl="0" eaLnBrk="0" fontAlgn="auto" latinLnBrk="0" hangingPunct="1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1559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t>临床管理难度</a:t>
            </a:r>
          </a:p>
          <a:p>
            <a:pPr marL="241935" marR="0" lvl="0" indent="0" algn="l" defTabSz="914400" rtl="0" eaLnBrk="0" fontAlgn="auto" latinLnBrk="0" hangingPunct="1">
              <a:lnSpc>
                <a:spcPct val="87000"/>
              </a:lnSpc>
              <a:spcBef>
                <a:spcPts val="3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1559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t>小</a:t>
            </a:r>
          </a:p>
        </p:txBody>
      </p:sp>
      <p:sp>
        <p:nvSpPr>
          <p:cNvPr id="40" name="textbox 454">
            <a:extLst>
              <a:ext uri="{FF2B5EF4-FFF2-40B4-BE49-F238E27FC236}">
                <a16:creationId xmlns:a16="http://schemas.microsoft.com/office/drawing/2014/main" id="{18F24116-47F9-5D82-7B36-5D2230C2B5C1}"/>
              </a:ext>
            </a:extLst>
          </p:cNvPr>
          <p:cNvSpPr/>
          <p:nvPr/>
        </p:nvSpPr>
        <p:spPr>
          <a:xfrm>
            <a:off x="887003" y="4234371"/>
            <a:ext cx="804912" cy="544091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 anchor="ctr" anchorCtr="0"/>
          <a:lstStyle/>
          <a:p>
            <a:pPr marL="0" marR="0" lvl="0" indent="0" algn="ctr" defTabSz="914400" rtl="0" eaLnBrk="0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Arial" panose="020B0604020202020204"/>
            </a:endParaRPr>
          </a:p>
          <a:p>
            <a:pPr marL="15875" marR="0" lvl="0" indent="0" algn="ctr" defTabSz="914400" rtl="0" eaLnBrk="0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1559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t>弥补</a:t>
            </a:r>
          </a:p>
          <a:p>
            <a:pPr marL="35560" marR="0" lvl="0" indent="0" algn="ctr" defTabSz="914400" rtl="0" eaLnBrk="0" fontAlgn="auto" latinLnBrk="0" hangingPunct="1">
              <a:spcBef>
                <a:spcPts val="4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1559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t>目录</a:t>
            </a:r>
          </a:p>
          <a:p>
            <a:pPr marL="12700" marR="0" lvl="0" indent="0" algn="ctr" defTabSz="914400" rtl="0" eaLnBrk="0" fontAlgn="auto" latinLnBrk="0" hangingPunct="1">
              <a:spcBef>
                <a:spcPts val="3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1559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短板</a:t>
            </a:r>
            <a:endParaRPr kumimoji="0" sz="1700" b="0" i="0" u="none" strike="noStrike" kern="1200" cap="none" spc="0" normalizeH="0" baseline="0" noProof="0" dirty="0">
              <a:ln>
                <a:noFill/>
              </a:ln>
              <a:solidFill>
                <a:srgbClr val="001559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1" name="textbox 456">
            <a:extLst>
              <a:ext uri="{FF2B5EF4-FFF2-40B4-BE49-F238E27FC236}">
                <a16:creationId xmlns:a16="http://schemas.microsoft.com/office/drawing/2014/main" id="{5B429351-0D3A-2024-56C4-54E2F232D5DD}"/>
              </a:ext>
            </a:extLst>
          </p:cNvPr>
          <p:cNvSpPr/>
          <p:nvPr/>
        </p:nvSpPr>
        <p:spPr>
          <a:xfrm>
            <a:off x="1018172" y="1399522"/>
            <a:ext cx="636270" cy="7994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 anchor="ctr" anchorCtr="0"/>
          <a:lstStyle/>
          <a:p>
            <a:pPr marL="0" marR="0" lvl="0" indent="0" algn="ctr" defTabSz="914400" rtl="0" eaLnBrk="0" fontAlgn="auto" latinLnBrk="0" hangingPunct="1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  <a:p>
            <a:pPr marL="12700" marR="0" lvl="0" indent="0" algn="l" defTabSz="914400" rtl="0" eaLnBrk="0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1559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sym typeface="+mn-ea"/>
              </a:rPr>
              <a:t>对公共健康的影响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1559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2" name="rect 458">
            <a:extLst>
              <a:ext uri="{FF2B5EF4-FFF2-40B4-BE49-F238E27FC236}">
                <a16:creationId xmlns:a16="http://schemas.microsoft.com/office/drawing/2014/main" id="{0BE66F40-9B63-A657-97EF-7291B7AF49B6}"/>
              </a:ext>
            </a:extLst>
          </p:cNvPr>
          <p:cNvSpPr/>
          <p:nvPr/>
        </p:nvSpPr>
        <p:spPr>
          <a:xfrm>
            <a:off x="657857" y="2779298"/>
            <a:ext cx="114935" cy="1035960"/>
          </a:xfrm>
          <a:prstGeom prst="rect">
            <a:avLst/>
          </a:prstGeom>
          <a:solidFill>
            <a:srgbClr val="001559"/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3" name="rect 460">
            <a:extLst>
              <a:ext uri="{FF2B5EF4-FFF2-40B4-BE49-F238E27FC236}">
                <a16:creationId xmlns:a16="http://schemas.microsoft.com/office/drawing/2014/main" id="{8806A181-AA5C-DA93-216A-F17DA9E04A28}"/>
              </a:ext>
            </a:extLst>
          </p:cNvPr>
          <p:cNvSpPr/>
          <p:nvPr/>
        </p:nvSpPr>
        <p:spPr>
          <a:xfrm>
            <a:off x="657859" y="3997668"/>
            <a:ext cx="114935" cy="1043668"/>
          </a:xfrm>
          <a:prstGeom prst="rect">
            <a:avLst/>
          </a:prstGeom>
          <a:solidFill>
            <a:srgbClr val="001559"/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44" name="picture 462">
            <a:extLst>
              <a:ext uri="{FF2B5EF4-FFF2-40B4-BE49-F238E27FC236}">
                <a16:creationId xmlns:a16="http://schemas.microsoft.com/office/drawing/2014/main" id="{757950F6-A3A1-B261-48BF-02ED2F5000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846800" y="4040784"/>
            <a:ext cx="23494" cy="1006885"/>
          </a:xfrm>
          <a:prstGeom prst="rect">
            <a:avLst/>
          </a:prstGeom>
        </p:spPr>
      </p:pic>
      <p:pic>
        <p:nvPicPr>
          <p:cNvPr id="45" name="picture 464">
            <a:extLst>
              <a:ext uri="{FF2B5EF4-FFF2-40B4-BE49-F238E27FC236}">
                <a16:creationId xmlns:a16="http://schemas.microsoft.com/office/drawing/2014/main" id="{2FAEC25A-8FA8-F029-59BB-013AA35F5E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846798" y="2822426"/>
            <a:ext cx="22225" cy="993782"/>
          </a:xfrm>
          <a:prstGeom prst="rect">
            <a:avLst/>
          </a:prstGeom>
        </p:spPr>
      </p:pic>
      <p:sp>
        <p:nvSpPr>
          <p:cNvPr id="46" name="文本框 45">
            <a:extLst>
              <a:ext uri="{FF2B5EF4-FFF2-40B4-BE49-F238E27FC236}">
                <a16:creationId xmlns:a16="http://schemas.microsoft.com/office/drawing/2014/main" id="{3EB97A2B-AEC0-714D-7E8F-741A98CBE4A3}"/>
              </a:ext>
            </a:extLst>
          </p:cNvPr>
          <p:cNvSpPr txBox="1"/>
          <p:nvPr/>
        </p:nvSpPr>
        <p:spPr>
          <a:xfrm>
            <a:off x="1861184" y="4191978"/>
            <a:ext cx="9491399" cy="6484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"/>
              <a:tabLst/>
              <a:defRPr/>
            </a:pPr>
            <a:r>
              <a:rPr kumimoji="1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复方匹可硫酸钠口服溶液作为</a:t>
            </a:r>
            <a:r>
              <a:rPr kumimoji="1" lang="zh-CN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+mn-ea"/>
              </a:rPr>
              <a:t>双机制协同、即饮型</a:t>
            </a:r>
            <a:r>
              <a:rPr kumimoji="1" lang="zh-CN" alt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+mn-ea"/>
              </a:rPr>
              <a:t>、</a:t>
            </a:r>
            <a:r>
              <a:rPr kumimoji="1" lang="zh-CN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+mn-ea"/>
              </a:rPr>
              <a:t>药量少、口味好</a:t>
            </a:r>
            <a:r>
              <a:rPr kumimoji="1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作用的代表产品，能够有效覆盖老年人等特殊人群清洁</a:t>
            </a:r>
            <a:r>
              <a:rPr kumimoji="1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需求</a:t>
            </a:r>
            <a:r>
              <a:rPr kumimoji="1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，补足现有产品在</a:t>
            </a:r>
            <a:r>
              <a:rPr kumimoji="1" lang="zh-CN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+mn-ea"/>
              </a:rPr>
              <a:t>便利性与适配性</a:t>
            </a:r>
            <a:r>
              <a:rPr kumimoji="1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上的空缺</a:t>
            </a:r>
            <a:endParaRPr kumimoji="1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FBAA4287-E0B0-5924-09FB-E22B6179FB15}"/>
              </a:ext>
            </a:extLst>
          </p:cNvPr>
          <p:cNvSpPr txBox="1"/>
          <p:nvPr/>
        </p:nvSpPr>
        <p:spPr>
          <a:xfrm>
            <a:off x="1873885" y="5337409"/>
            <a:ext cx="9478698" cy="6593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"/>
              <a:tabLst/>
              <a:defRPr/>
            </a:pPr>
            <a:r>
              <a:rPr kumimoji="1" lang="zh-CN" alt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本品药品说明书的适应症患者明确，</a:t>
            </a:r>
            <a:r>
              <a:rPr kumimoji="1" lang="zh-CN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+mn-ea"/>
              </a:rPr>
              <a:t>不涉及长期用药</a:t>
            </a:r>
            <a:r>
              <a:rPr kumimoji="1" lang="zh-CN" alt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，大幅减少医保基金管理风险</a:t>
            </a:r>
            <a:endParaRPr kumimoji="1" lang="zh-CN" alt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"/>
              <a:tabLst/>
              <a:defRPr/>
            </a:pPr>
            <a:r>
              <a:rPr kumimoji="1" lang="zh-CN" alt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说明书用法用量明确，直接饮用，</a:t>
            </a:r>
            <a:r>
              <a:rPr kumimoji="1" lang="zh-CN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sym typeface="+mn-ea"/>
              </a:rPr>
              <a:t>既降低医务人员管理负担，也减少患者使用偏差</a:t>
            </a:r>
            <a:endParaRPr kumimoji="1" lang="en-US" altLang="zh-CN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"/>
              <a:tabLst/>
              <a:defRPr/>
            </a:pPr>
            <a:r>
              <a:rPr kumimoji="1" lang="zh-CN" altLang="en-US" sz="1600" b="1" dirty="0"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适应症明确，临床不合理使用风险小，对医保基金安全影响小</a:t>
            </a:r>
            <a:endParaRPr kumimoji="1" lang="zh-CN" alt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2761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LIDE_BACKGROUND_TYPE" val="genera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9.9573228346457,&quot;left&quot;:47.483149606299214,&quot;top&quot;:103.68244094488186,&quot;width&quot;:798.6151181102362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9.9573228346457,&quot;left&quot;:47.483149606299214,&quot;top&quot;:103.68244094488186,&quot;width&quot;:798.6151181102362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9.9573228346457,&quot;left&quot;:47.483149606299214,&quot;top&quot;:103.68244094488186,&quot;width&quot;:798.6151181102362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6.55,&quot;left&quot;:60.9,&quot;top&quot;:202.95,&quot;width&quot;:877.85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6.55,&quot;left&quot;:60.9,&quot;top&quot;:202.95,&quot;width&quot;:877.85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6.55,&quot;left&quot;:60.9,&quot;top&quot;:202.95,&quot;width&quot;:877.85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6.55,&quot;left&quot;:60.9,&quot;top&quot;:202.95,&quot;width&quot;:877.85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6.55,&quot;left&quot;:60.9,&quot;top&quot;:202.95,&quot;width&quot;:877.85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6.55,&quot;left&quot;:60.9,&quot;top&quot;:202.95,&quot;width&quot;:877.85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6.55,&quot;left&quot;:60.9,&quot;top&quot;:202.95,&quot;width&quot;:877.85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6.55,&quot;left&quot;:60.9,&quot;top&quot;:202.95,&quot;width&quot;:877.85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6.55,&quot;left&quot;:60.9,&quot;top&quot;:202.95,&quot;width&quot;:877.85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6.55,&quot;left&quot;:60.9,&quot;top&quot;:202.95,&quot;width&quot;:877.85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9.9573228346457,&quot;left&quot;:47.483149606299214,&quot;top&quot;:103.68244094488186,&quot;width&quot;:798.6151181102362}"/>
</p:tagLst>
</file>

<file path=ppt/theme/theme1.xml><?xml version="1.0" encoding="utf-8"?>
<a:theme xmlns:a="http://schemas.openxmlformats.org/drawingml/2006/main" name="Office 主题">
  <a:themeElements>
    <a:clrScheme name="自定义 1">
      <a:dk1>
        <a:sysClr val="windowText" lastClr="000000"/>
      </a:dk1>
      <a:lt1>
        <a:sysClr val="window" lastClr="FFFFFF"/>
      </a:lt1>
      <a:dk2>
        <a:srgbClr val="646464"/>
      </a:dk2>
      <a:lt2>
        <a:srgbClr val="FFFFFF"/>
      </a:lt2>
      <a:accent1>
        <a:srgbClr val="395275"/>
      </a:accent1>
      <a:accent2>
        <a:srgbClr val="4076A6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A00000">
            <a:alpha val="5000"/>
          </a:srgbClr>
        </a:solidFill>
        <a:ln w="12700" cap="flat" cmpd="sng" algn="ctr">
          <a:noFill/>
          <a:prstDash val="solid"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 kumimoji="1">
            <a:solidFill>
              <a:schemeClr val="tx1">
                <a:lumMod val="95000"/>
                <a:lumOff val="5000"/>
              </a:schemeClr>
            </a:solidFill>
            <a:latin typeface="Arial Unicode MS" panose="020B0604020202020204" pitchFamily="34" charset="-128"/>
            <a:ea typeface="微软雅黑" panose="020B0503020204020204" pitchFamily="3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清风素材 12sc.taobao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清风素材 12sc.taobao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清风素材 12sc.taobao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1510</Words>
  <Application>Microsoft Macintosh PowerPoint</Application>
  <PresentationFormat>宽屏</PresentationFormat>
  <Paragraphs>101</Paragraphs>
  <Slides>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9</vt:i4>
      </vt:variant>
    </vt:vector>
  </HeadingPairs>
  <TitlesOfParts>
    <vt:vector size="21" baseType="lpstr">
      <vt:lpstr>等线</vt:lpstr>
      <vt:lpstr>微软雅黑</vt:lpstr>
      <vt:lpstr>微软雅黑 Light</vt:lpstr>
      <vt:lpstr>Arial Unicode MS</vt:lpstr>
      <vt:lpstr>Arial</vt:lpstr>
      <vt:lpstr>Calibri</vt:lpstr>
      <vt:lpstr>Calibri Light</vt:lpstr>
      <vt:lpstr>Wingdings</vt:lpstr>
      <vt:lpstr>Office 主题</vt:lpstr>
      <vt:lpstr>1_清风素材 12sc.taobao.com</vt:lpstr>
      <vt:lpstr>清风素材 12sc.taobao.com</vt:lpstr>
      <vt:lpstr>2_清风素材 12sc.taobao.com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高婷</dc:creator>
  <cp:lastModifiedBy>朱芝田</cp:lastModifiedBy>
  <cp:revision>30</cp:revision>
  <dcterms:created xsi:type="dcterms:W3CDTF">2025-07-16T11:22:56Z</dcterms:created>
  <dcterms:modified xsi:type="dcterms:W3CDTF">2025-07-18T08:00:14Z</dcterms:modified>
</cp:coreProperties>
</file>