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0.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82" r:id="rId4"/>
  </p:sldMasterIdLst>
  <p:notesMasterIdLst>
    <p:notesMasterId r:id="rId8"/>
  </p:notesMasterIdLst>
  <p:handoutMasterIdLst>
    <p:handoutMasterId r:id="rId15"/>
  </p:handoutMasterIdLst>
  <p:sldIdLst>
    <p:sldId id="257" r:id="rId5"/>
    <p:sldId id="335" r:id="rId6"/>
    <p:sldId id="333" r:id="rId7"/>
    <p:sldId id="334" r:id="rId9"/>
    <p:sldId id="280" r:id="rId10"/>
    <p:sldId id="317" r:id="rId11"/>
    <p:sldId id="330" r:id="rId12"/>
    <p:sldId id="294" r:id="rId13"/>
    <p:sldId id="332" r:id="rId14"/>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39" clrIdx="1"/>
  <p:cmAuthor id="1" name="Happy" initials="H" lastIdx="1" clrIdx="0"/>
  <p:cmAuthor id="0" name="Shenghong GU " initials="GSP" lastIdx="120" clrIdx="0"/>
  <p:cmAuthor id="7" name="1206988966@qq.com" initials="1" lastIdx="1" clrIdx="2"/>
  <p:cmAuthor id="8" name="傅美美" initials="傅" lastIdx="1" clrIdx="7"/>
  <p:cmAuthor id="3" name="admin" initials="a" lastIdx="1" clrIdx="2"/>
  <p:cmAuthor id="4" name="Wang, Shengjun-1" initials="W" lastIdx="16" clrIdx="3"/>
  <p:cmAuthor id="5" name="my" initials="m" lastIdx="19" clrIdx="5"/>
  <p:cmAuthor id="6" name="Li, Yunguang" initials="LY" lastIdx="13" clrIdx="6"/>
  <p:cmAuthor id="9" name="ADMIN" initials="A" lastIdx="1" clrIdx="8"/>
  <p:cmAuthor id="2001" name="骆倩怡_Znauj26B" initials="authorId_382814100" lastIdx="0" clrIdx="0"/>
  <p:cmAuthor id="10" name="15645696629" initials="1" lastIdx="1" clrIdx="9"/>
  <p:cmAuthor id="11" name="dell" initials="d" lastIdx="1" clrIdx="1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3B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gs" Target="tags/tag246.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image" Target="../media/image4.svg"/><Relationship Id="rId7" Type="http://schemas.openxmlformats.org/officeDocument/2006/relationships/image" Target="../media/image3.png"/><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2.jpeg"/><Relationship Id="rId3" Type="http://schemas.openxmlformats.org/officeDocument/2006/relationships/tags" Target="../tags/tag63.xml"/><Relationship Id="rId2" Type="http://schemas.openxmlformats.org/officeDocument/2006/relationships/tags" Target="../tags/tag62.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0" Type="http://schemas.openxmlformats.org/officeDocument/2006/relationships/tags" Target="../tags/tag11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1ppt.com/hangye/" TargetMode="Externa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8" name="灯片编号占位符 17"/>
          <p:cNvSpPr>
            <a:spLocks noGrp="1"/>
          </p:cNvSpPr>
          <p:nvPr>
            <p:ph type="sldNum" sz="quarter" idx="12"/>
            <p:custDataLst>
              <p:tags r:id="rId2"/>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3"/>
            </p:custDataLst>
          </p:nvPr>
        </p:nvSpPr>
        <p:spPr>
          <a:xfrm>
            <a:off x="867599" y="2995200"/>
            <a:ext cx="5460629" cy="1123200"/>
          </a:xfrm>
        </p:spPr>
        <p:txBody>
          <a:bodyPr lIns="91440" tIns="45720" rIns="91440" bIns="45720" anchor="t" anchorCtr="0">
            <a:normAutofit/>
          </a:bodyPr>
          <a:lstStyle>
            <a:lvl1pPr algn="l">
              <a:defRPr sz="6000" spc="600"/>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67600" y="2372244"/>
            <a:ext cx="5460628" cy="583200"/>
          </a:xfrm>
        </p:spPr>
        <p:txBody>
          <a:bodyPr lIns="91440" tIns="45720" rIns="91440" bIns="45720">
            <a:noAutofit/>
          </a:bodyPr>
          <a:lstStyle>
            <a:lvl1pPr marL="0" indent="0" algn="l" eaLnBrk="1" fontAlgn="auto" latinLnBrk="0" hangingPunct="1">
              <a:lnSpc>
                <a:spcPct val="100000"/>
              </a:lnSpc>
              <a:spcAft>
                <a:spcPts val="0"/>
              </a:spcAft>
              <a:buNone/>
              <a:defRPr sz="3200" b="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3" name="文本占位符 12"/>
          <p:cNvSpPr>
            <a:spLocks noGrp="1"/>
          </p:cNvSpPr>
          <p:nvPr>
            <p:ph type="body" sz="quarter" idx="14" hasCustomPrompt="1"/>
            <p:custDataLst>
              <p:tags r:id="rId7"/>
            </p:custDataLst>
          </p:nvPr>
        </p:nvSpPr>
        <p:spPr>
          <a:xfrm>
            <a:off x="1093946" y="4201453"/>
            <a:ext cx="1792129" cy="370800"/>
          </a:xfrm>
        </p:spPr>
        <p:txBody>
          <a:bodyPr lIns="91440" tIns="45720" rIns="91440" bIns="45720">
            <a:noAutofit/>
          </a:bodyPr>
          <a:lstStyle>
            <a:lvl1pPr marL="0" indent="0">
              <a:lnSpc>
                <a:spcPct val="100000"/>
              </a:lnSpc>
              <a:spcAft>
                <a:spcPts val="0"/>
              </a:spcAft>
              <a:buNone/>
              <a:defRPr sz="1800">
                <a:solidFill>
                  <a:schemeClr val="bg1"/>
                </a:solidFill>
              </a:defRPr>
            </a:lvl1pPr>
          </a:lstStyle>
          <a:p>
            <a:r>
              <a:rPr lang="zh-CN" altLang="en-US" dirty="0">
                <a:sym typeface="Arial" panose="020B0604020202020204" pitchFamily="34" charset="0"/>
              </a:rPr>
              <a:t>汇报人姓名</a:t>
            </a:r>
            <a:endParaRPr lang="zh-CN" altLang="en-US" dirty="0">
              <a:sym typeface="Arial" panose="020B0604020202020204" pitchFamily="34" charset="0"/>
            </a:endParaRPr>
          </a:p>
        </p:txBody>
      </p:sp>
      <p:pic>
        <p:nvPicPr>
          <p:cNvPr id="5" name="图片 4"/>
          <p:cNvPicPr>
            <a:picLocks noChangeAspect="1"/>
          </p:cNvPicPr>
          <p:nvPr userDrawn="1">
            <p:custDataLst>
              <p:tags r:id="rId8"/>
            </p:custDataLst>
          </p:nvPr>
        </p:nvPicPr>
        <p:blipFill>
          <a:blip r:embed="rId9"/>
          <a:srcRect l="47740" r="16079"/>
          <a:stretch>
            <a:fillRect/>
          </a:stretch>
        </p:blipFill>
        <p:spPr>
          <a:xfrm>
            <a:off x="6770370" y="0"/>
            <a:ext cx="5415915"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5" name="灯片编号占位符 4"/>
          <p:cNvSpPr>
            <a:spLocks noGrp="1"/>
          </p:cNvSpPr>
          <p:nvPr>
            <p:ph type="sldNum" sz="quarter" idx="12"/>
            <p:custDataLst>
              <p:tags r:id="rId2"/>
            </p:custDataLst>
          </p:nvPr>
        </p:nvSpPr>
        <p:spPr/>
        <p:txBody>
          <a:bodyPr/>
          <a:lstStyle/>
          <a:p>
            <a:fld id="{49AE70B2-8BF9-45C0-BB95-33D1B9D3A854}" type="slidenum">
              <a:rPr lang="zh-CN" altLang="en-US" smtClean="0"/>
            </a:fld>
            <a:endParaRPr lang="zh-CN" altLang="en-US"/>
          </a:p>
        </p:txBody>
      </p:sp>
      <p:pic>
        <p:nvPicPr>
          <p:cNvPr id="6" name="图片 5"/>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rcRect l="26054" t="27750" r="39835" b="11080"/>
          <a:stretch>
            <a:fillRect/>
          </a:stretch>
        </p:blipFill>
        <p:spPr>
          <a:xfrm>
            <a:off x="5398421" y="3"/>
            <a:ext cx="6793580" cy="6857999"/>
          </a:xfrm>
          <a:custGeom>
            <a:avLst/>
            <a:gdLst>
              <a:gd name="connsiteX0" fmla="*/ 4188061 w 6793580"/>
              <a:gd name="connsiteY0" fmla="*/ 0 h 6857999"/>
              <a:gd name="connsiteX1" fmla="*/ 6793580 w 6793580"/>
              <a:gd name="connsiteY1" fmla="*/ 0 h 6857999"/>
              <a:gd name="connsiteX2" fmla="*/ 6793580 w 6793580"/>
              <a:gd name="connsiteY2" fmla="*/ 6857999 h 6857999"/>
              <a:gd name="connsiteX3" fmla="*/ 0 w 6793580"/>
              <a:gd name="connsiteY3" fmla="*/ 6857999 h 6857999"/>
              <a:gd name="connsiteX4" fmla="*/ 0 w 6793580"/>
              <a:gd name="connsiteY4" fmla="*/ 6857997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3580" h="6857999">
                <a:moveTo>
                  <a:pt x="4188061" y="0"/>
                </a:moveTo>
                <a:lnTo>
                  <a:pt x="6793580" y="0"/>
                </a:lnTo>
                <a:lnTo>
                  <a:pt x="6793580" y="6857999"/>
                </a:lnTo>
                <a:lnTo>
                  <a:pt x="0" y="6857999"/>
                </a:lnTo>
                <a:lnTo>
                  <a:pt x="0" y="6857997"/>
                </a:lnTo>
                <a:close/>
              </a:path>
            </a:pathLst>
          </a:custGeom>
        </p:spPr>
      </p:pic>
      <p:sp>
        <p:nvSpPr>
          <p:cNvPr id="10" name="梯形 9"/>
          <p:cNvSpPr/>
          <p:nvPr userDrawn="1">
            <p:custDataLst>
              <p:tags r:id="rId5"/>
            </p:custDataLst>
          </p:nvPr>
        </p:nvSpPr>
        <p:spPr>
          <a:xfrm rot="3625264">
            <a:off x="7181723" y="2140766"/>
            <a:ext cx="1158825" cy="383460"/>
          </a:xfrm>
          <a:prstGeom prst="trapezoid">
            <a:avLst>
              <a:gd name="adj" fmla="val 4359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形 10"/>
          <p:cNvPicPr>
            <a:picLocks noChangeAspect="1"/>
          </p:cNvPicPr>
          <p:nvPr userDrawn="1">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6485642" y="1890598"/>
            <a:ext cx="4029577" cy="4971403"/>
          </a:xfrm>
          <a:prstGeom prst="rect">
            <a:avLst/>
          </a:prstGeom>
        </p:spPr>
      </p:pic>
      <p:sp>
        <p:nvSpPr>
          <p:cNvPr id="12" name="等腰三角形 11"/>
          <p:cNvSpPr/>
          <p:nvPr userDrawn="1">
            <p:custDataLst>
              <p:tags r:id="rId9"/>
            </p:custDataLst>
          </p:nvPr>
        </p:nvSpPr>
        <p:spPr>
          <a:xfrm rot="10800000">
            <a:off x="6598626" y="0"/>
            <a:ext cx="3055434" cy="26054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10"/>
            </p:custDataLst>
          </p:nvPr>
        </p:nvSpPr>
        <p:spPr>
          <a:xfrm>
            <a:off x="596900" y="3088640"/>
            <a:ext cx="5092065" cy="899160"/>
          </a:xfrm>
        </p:spPr>
        <p:txBody>
          <a:bodyPr vert="horz" lIns="91440" tIns="45720" rIns="91440" bIns="45720" rtlCol="0" anchor="t" anchorCtr="0">
            <a:normAutofit/>
          </a:bodyPr>
          <a:lstStyle>
            <a:lvl1pPr marL="0" marR="0" algn="l" defTabSz="914400" rtl="0" eaLnBrk="1" fontAlgn="auto" latinLnBrk="0" hangingPunct="1">
              <a:lnSpc>
                <a:spcPct val="100000"/>
              </a:lnSpc>
              <a:buNone/>
              <a:defRPr kumimoji="0" lang="zh-CN" altLang="en-US" sz="6000" b="0" i="0" u="none" strike="noStrike" kern="1200" cap="none" spc="6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18" name="文本占位符 17"/>
          <p:cNvSpPr>
            <a:spLocks noGrp="1"/>
          </p:cNvSpPr>
          <p:nvPr>
            <p:ph type="body" sz="quarter" idx="14" hasCustomPrompt="1"/>
            <p:custDataLst>
              <p:tags r:id="rId13"/>
            </p:custDataLst>
          </p:nvPr>
        </p:nvSpPr>
        <p:spPr>
          <a:xfrm>
            <a:off x="596900" y="4035425"/>
            <a:ext cx="5093335" cy="693420"/>
          </a:xfrm>
        </p:spPr>
        <p:txBody>
          <a:bodyPr lIns="91440" tIns="45720" rIns="91440" bIns="45720">
            <a:normAutofit/>
          </a:bodyPr>
          <a:lstStyle>
            <a:lvl1pPr marL="0" indent="0">
              <a:lnSpc>
                <a:spcPct val="100000"/>
              </a:lnSpc>
              <a:spcAft>
                <a:spcPts val="0"/>
              </a:spcAft>
              <a:buNone/>
              <a:defRPr sz="3200"/>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1440" tIns="45720" rIns="91440" bIns="45720">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
        <p:nvSpPr>
          <p:cNvPr id="9" name="矩形 8"/>
          <p:cNvSpPr/>
          <p:nvPr userDrawn="1">
            <p:custDataLst>
              <p:tags r:id="rId6"/>
            </p:custDataLst>
          </p:nvPr>
        </p:nvSpPr>
        <p:spPr>
          <a:xfrm>
            <a:off x="669882" y="1035267"/>
            <a:ext cx="965771" cy="82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lIns="91440" tIns="45720" rIns="91440" bIns="45720" anchor="ctr">
            <a:normAutofit/>
          </a:bodyP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1440" tIns="45720" rIns="91440" bIns="45720"/>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686300" cy="6866255"/>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lIns="91440" tIns="45720" rIns="91440" bIns="45720"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lIns="91440" tIns="45720" rIns="91440" bIns="45720"/>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lIns="91440" tIns="45720" rIns="91440" bIns="45720"/>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425" y="-3809"/>
            <a:ext cx="12192000" cy="26693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3"/>
            </p:custDataLst>
          </p:nvPr>
        </p:nvSpPr>
        <p:spPr>
          <a:xfrm>
            <a:off x="612000" y="781200"/>
            <a:ext cx="10976400" cy="626400"/>
          </a:xfrm>
        </p:spPr>
        <p:txBody>
          <a:bodyPr lIns="91440" tIns="45720" rIns="91440" bIns="45720"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lIns="91440" tIns="45720" rIns="91440" bIns="45720"/>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lIns="91440" tIns="45720" rIns="91440" bIns="45720"/>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lIns="91440" tIns="45720" rIns="91440" bIns="45720"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13" name="矩形 12"/>
          <p:cNvSpPr/>
          <p:nvPr userDrawn="1">
            <p:custDataLst>
              <p:tags r:id="rId4"/>
            </p:custDataLst>
          </p:nvPr>
        </p:nvSpPr>
        <p:spPr>
          <a:xfrm>
            <a:off x="-3175" y="5029201"/>
            <a:ext cx="12192000" cy="18114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lIns="91440" tIns="45720" rIns="91440" bIns="45720"/>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lIns="91440" tIns="45720" rIns="91440" bIns="45720"/>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bg1"/>
              </a:solidFill>
              <a:sym typeface="+mn-ea"/>
            </a:endParaRPr>
          </a:p>
        </p:txBody>
      </p:sp>
      <p:sp>
        <p:nvSpPr>
          <p:cNvPr id="2" name="标题 1"/>
          <p:cNvSpPr>
            <a:spLocks noGrp="1"/>
          </p:cNvSpPr>
          <p:nvPr>
            <p:ph type="title"/>
            <p:custDataLst>
              <p:tags r:id="rId3"/>
            </p:custDataLst>
          </p:nvPr>
        </p:nvSpPr>
        <p:spPr>
          <a:xfrm>
            <a:off x="579600" y="237600"/>
            <a:ext cx="11037600" cy="441964"/>
          </a:xfrm>
        </p:spPr>
        <p:txBody>
          <a:bodyPr lIns="91440" tIns="45720" rIns="91440" bIns="45720"/>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lIns="91440" tIns="45720" rIns="91440" bIns="45720"/>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lIns="91440" tIns="45720" rIns="91440" bIns="45720"/>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lIns="91440" tIns="45720" rIns="91440" bIns="45720"/>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lIns="91440" tIns="45720" rIns="91440" bIns="45720"/>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lIns="91440" tIns="45720" rIns="91440" bIns="45720"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lIns="91440" tIns="45720" rIns="91440" bIns="45720"/>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Tree>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userDrawn="1"/>
        </p:nvSpPr>
        <p:spPr>
          <a:xfrm>
            <a:off x="253219" y="767080"/>
            <a:ext cx="11692201" cy="560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charset="-122"/>
            </a:endParaRPr>
          </a:p>
        </p:txBody>
      </p:sp>
    </p:spTree>
  </p:cSld>
  <p:clrMapOvr>
    <a:masterClrMapping/>
  </p:clrMapOvr>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C8DF91BE-55A2-49A6-A604-BBAC551D4CBD}"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Tree>
  </p:cSld>
  <p:clrMapOvr>
    <a:masterClrMapping/>
  </p:clrMapOvr>
  <p:hf sldNum="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64E8F505-06AE-44D8-A160-5E0632A8B3BC}"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Tree>
  </p:cSld>
  <p:clrMapOvr>
    <a:masterClrMapping/>
  </p:clrMapOvr>
  <p:hf sldNum="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30298F5D-B252-4621-8349-1E13E36EAC32}"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Tree>
  </p:cSld>
  <p:clrMapOvr>
    <a:masterClrMapping/>
  </p:clrMapOvr>
  <p:hf sldNum="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45AC10FF-B482-47D9-87C5-D431469BE3C4}"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pic>
        <p:nvPicPr>
          <p:cNvPr id="5" name="墨迹 6"/>
          <p:cNvPicPr/>
          <p:nvPr/>
        </p:nvPicPr>
        <p:blipFill>
          <a:blip r:embed="rId2"/>
          <a:stretch>
            <a:fillRect/>
          </a:stretch>
        </p:blipFill>
        <p:spPr>
          <a:xfrm>
            <a:off x="-1715569" y="629060"/>
            <a:ext cx="48000" cy="216000"/>
          </a:xfrm>
          <a:prstGeom prst="rect">
            <a:avLst/>
          </a:prstGeom>
        </p:spPr>
      </p:pic>
      <p:sp>
        <p:nvSpPr>
          <p:cNvPr id="6" name="TextBox 4"/>
          <p:cNvSpPr txBox="1"/>
          <p:nvPr/>
        </p:nvSpPr>
        <p:spPr>
          <a:xfrm>
            <a:off x="360040" y="6597352"/>
            <a:ext cx="604867" cy="133985"/>
          </a:xfrm>
          <a:prstGeom prst="rect">
            <a:avLst/>
          </a:prstGeom>
          <a:noFill/>
        </p:spPr>
        <p:txBody>
          <a:bodyPr wrap="square" rtlCol="0">
            <a:spAutoFit/>
          </a:bodyPr>
          <a:lstStyle/>
          <a:p>
            <a:pPr>
              <a:lnSpc>
                <a:spcPct val="200000"/>
              </a:lnSpc>
            </a:pPr>
            <a:r>
              <a:rPr lang="zh-CN" altLang="en-US" sz="135">
                <a:solidFill>
                  <a:schemeClr val="tx1">
                    <a:alpha val="0"/>
                  </a:schemeClr>
                </a:solidFill>
                <a:latin typeface="微软雅黑" panose="020B0503020204020204" charset="-122"/>
                <a:ea typeface="微软雅黑" panose="020B0503020204020204" charset="-122"/>
              </a:rPr>
              <a:t>行业</a:t>
            </a:r>
            <a:r>
              <a:rPr lang="en-US" altLang="zh-CN" sz="135">
                <a:solidFill>
                  <a:schemeClr val="tx1">
                    <a:alpha val="0"/>
                  </a:schemeClr>
                </a:solidFill>
                <a:latin typeface="微软雅黑" panose="020B0503020204020204" charset="-122"/>
                <a:ea typeface="微软雅黑" panose="020B0503020204020204" charset="-122"/>
              </a:rPr>
              <a:t>PPT</a:t>
            </a:r>
            <a:r>
              <a:rPr lang="zh-CN" altLang="en-US" sz="135">
                <a:solidFill>
                  <a:schemeClr val="tx1">
                    <a:alpha val="0"/>
                  </a:schemeClr>
                </a:solidFill>
                <a:latin typeface="微软雅黑" panose="020B0503020204020204" charset="-122"/>
                <a:ea typeface="微软雅黑" panose="020B0503020204020204" charset="-122"/>
              </a:rPr>
              <a:t>模板</a:t>
            </a:r>
            <a:r>
              <a:rPr lang="en-US" altLang="zh-CN" sz="135">
                <a:solidFill>
                  <a:schemeClr val="tx1">
                    <a:alpha val="0"/>
                  </a:schemeClr>
                </a:solidFill>
                <a:latin typeface="微软雅黑" panose="020B0503020204020204" charset="-122"/>
                <a:ea typeface="微软雅黑" panose="020B0503020204020204" charset="-122"/>
              </a:rPr>
              <a:t>http://www.1ppt.com/hangye/</a:t>
            </a:r>
            <a:endParaRPr lang="en-US" altLang="zh-CN" sz="135">
              <a:solidFill>
                <a:schemeClr val="tx1">
                  <a:alpha val="0"/>
                </a:schemeClr>
              </a:solidFill>
              <a:latin typeface="微软雅黑" panose="020B0503020204020204" charset="-122"/>
              <a:ea typeface="微软雅黑" panose="020B0503020204020204" charset="-122"/>
            </a:endParaRPr>
          </a:p>
        </p:txBody>
      </p:sp>
      <p:sp>
        <p:nvSpPr>
          <p:cNvPr id="7" name="TextBox 8"/>
          <p:cNvSpPr txBox="1"/>
          <p:nvPr/>
        </p:nvSpPr>
        <p:spPr>
          <a:xfrm>
            <a:off x="11831960" y="0"/>
            <a:ext cx="720080" cy="133985"/>
          </a:xfrm>
          <a:prstGeom prst="rect">
            <a:avLst/>
          </a:prstGeom>
          <a:noFill/>
        </p:spPr>
        <p:txBody>
          <a:bodyPr wrap="square" rtlCol="0">
            <a:spAutoFit/>
          </a:bodyPr>
          <a:lstStyle/>
          <a:p>
            <a:pPr>
              <a:lnSpc>
                <a:spcPct val="200000"/>
              </a:lnSpc>
            </a:pPr>
            <a:r>
              <a:rPr lang="zh-CN" altLang="en-US" sz="135">
                <a:solidFill>
                  <a:schemeClr val="tx1">
                    <a:alpha val="0"/>
                  </a:schemeClr>
                </a:solidFill>
                <a:latin typeface="微软雅黑" panose="020B0503020204020204" charset="-122"/>
                <a:ea typeface="微软雅黑" panose="020B0503020204020204" charset="-122"/>
                <a:hlinkClick r:id="rId3"/>
              </a:rPr>
              <a:t>行业</a:t>
            </a:r>
            <a:r>
              <a:rPr lang="en-US" altLang="zh-CN" sz="135">
                <a:solidFill>
                  <a:schemeClr val="tx1">
                    <a:alpha val="0"/>
                  </a:schemeClr>
                </a:solidFill>
                <a:latin typeface="微软雅黑" panose="020B0503020204020204" charset="-122"/>
                <a:ea typeface="微软雅黑" panose="020B0503020204020204" charset="-122"/>
                <a:hlinkClick r:id="rId3"/>
              </a:rPr>
              <a:t>PPT</a:t>
            </a:r>
            <a:r>
              <a:rPr lang="zh-CN" altLang="en-US" sz="135">
                <a:solidFill>
                  <a:schemeClr val="tx1">
                    <a:alpha val="0"/>
                  </a:schemeClr>
                </a:solidFill>
                <a:latin typeface="微软雅黑" panose="020B0503020204020204" charset="-122"/>
                <a:ea typeface="微软雅黑" panose="020B0503020204020204" charset="-122"/>
                <a:hlinkClick r:id="rId3"/>
              </a:rPr>
              <a:t>模板</a:t>
            </a:r>
            <a:r>
              <a:rPr lang="en-US" altLang="zh-CN" sz="135">
                <a:solidFill>
                  <a:schemeClr val="tx1">
                    <a:alpha val="0"/>
                  </a:schemeClr>
                </a:solidFill>
                <a:latin typeface="微软雅黑" panose="020B0503020204020204" charset="-122"/>
                <a:ea typeface="微软雅黑" panose="020B0503020204020204" charset="-122"/>
              </a:rPr>
              <a:t>http://www.1ppt.com/hangye/</a:t>
            </a:r>
            <a:endParaRPr lang="en-US" altLang="zh-CN" sz="135">
              <a:solidFill>
                <a:schemeClr val="tx1">
                  <a:alpha val="0"/>
                </a:schemeClr>
              </a:solidFill>
              <a:latin typeface="微软雅黑" panose="020B0503020204020204" charset="-122"/>
              <a:ea typeface="微软雅黑" panose="020B0503020204020204" charset="-122"/>
            </a:endParaRPr>
          </a:p>
        </p:txBody>
      </p:sp>
    </p:spTree>
  </p:cSld>
  <p:clrMapOvr>
    <a:masterClrMapping/>
  </p:clrMapOvr>
  <p:hf sldNum="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0E4D4B27-87DB-492D-8A6D-5C05525DB49B}"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Tree>
  </p:cSld>
  <p:clrMapOvr>
    <a:masterClrMapping/>
  </p:clrMapOvr>
  <p:hf sldNum="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977BC02-AAB5-48F4-AC2C-793F3D7B29CB}"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Tree>
  </p:cSld>
  <p:clrMapOvr>
    <a:masterClrMapping/>
  </p:clrMapOvr>
  <p:hf sldNum="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482F60C-22F0-490E-89B1-1DCA1B826DB6}"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Tree>
  </p:cSld>
  <p:clrMapOvr>
    <a:masterClrMapping/>
  </p:clrMapOvr>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3D38EE37-AE0B-4F05-BE90-F9FE83C931AB}"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Tree>
  </p:cSld>
  <p:clrMapOvr>
    <a:masterClrMapping/>
  </p:clrMapOvr>
  <p:hf sldNum="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p:cNvSpPr txBox="1"/>
          <p:nvPr userDrawn="1"/>
        </p:nvSpPr>
        <p:spPr>
          <a:xfrm>
            <a:off x="512737" y="555512"/>
            <a:ext cx="2357120" cy="420370"/>
          </a:xfrm>
          <a:prstGeom prst="rect">
            <a:avLst/>
          </a:prstGeom>
          <a:noFill/>
        </p:spPr>
        <p:txBody>
          <a:bodyPr wrap="none" rtlCol="0">
            <a:spAutoFit/>
          </a:bodyPr>
          <a:lstStyle>
            <a:defPPr>
              <a:defRPr lang="en-US"/>
            </a:defPPr>
            <a:lvl1pPr>
              <a:defRPr sz="1600" b="1">
                <a:solidFill>
                  <a:schemeClr val="bg1"/>
                </a:solidFill>
                <a:ea typeface="微软雅黑" panose="020B0503020204020204" charset="-122"/>
              </a:defRPr>
            </a:lvl1pPr>
          </a:lstStyle>
          <a:p>
            <a:pPr lvl="0"/>
            <a:r>
              <a:rPr lang="zh-CN" altLang="en-US" sz="2135" dirty="0"/>
              <a:t>存在问题护理目标</a:t>
            </a:r>
            <a:endParaRPr lang="zh-CN" altLang="en-US" sz="2135" dirty="0"/>
          </a:p>
        </p:txBody>
      </p:sp>
      <p:sp>
        <p:nvSpPr>
          <p:cNvPr id="3" name="矩形 2"/>
          <p:cNvSpPr/>
          <p:nvPr userDrawn="1"/>
        </p:nvSpPr>
        <p:spPr>
          <a:xfrm>
            <a:off x="253219" y="1041009"/>
            <a:ext cx="11692201" cy="560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charset="-122"/>
            </a:endParaRPr>
          </a:p>
        </p:txBody>
      </p:sp>
      <p:pic>
        <p:nvPicPr>
          <p:cNvPr id="4" name="图片 3"/>
          <p:cNvPicPr>
            <a:picLocks noChangeAspect="1"/>
          </p:cNvPicPr>
          <p:nvPr userDrawn="1"/>
        </p:nvPicPr>
        <p:blipFill>
          <a:blip r:embed="rId3"/>
          <a:stretch>
            <a:fillRect/>
          </a:stretch>
        </p:blipFill>
        <p:spPr>
          <a:xfrm>
            <a:off x="203767" y="612888"/>
            <a:ext cx="470379" cy="429179"/>
          </a:xfrm>
          <a:prstGeom prst="rect">
            <a:avLst/>
          </a:prstGeom>
        </p:spPr>
      </p:pic>
    </p:spTree>
  </p:cSld>
  <p:clrMapOvr>
    <a:masterClrMapping/>
  </p:clrMapOvr>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067653" y="1519200"/>
            <a:ext cx="6098400" cy="1940400"/>
          </a:xfrm>
        </p:spPr>
        <p:txBody>
          <a:bodyPr lIns="91440" tIns="45720" rIns="91440" bIns="45720" anchor="t" anchorCtr="0">
            <a:normAutofit/>
          </a:bodyPr>
          <a:lstStyle>
            <a:lvl1pPr>
              <a:defRPr sz="6000" u="none" strike="noStrike" kern="1200" cap="none" spc="300" normalizeH="0">
                <a:solidFill>
                  <a:schemeClr val="tx1"/>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069200" y="3459600"/>
            <a:ext cx="2390400" cy="709200"/>
          </a:xfrm>
        </p:spPr>
        <p:txBody>
          <a:bodyPr lIns="91440" tIns="45720" rIns="91440" bIns="45720">
            <a:normAutofit/>
          </a:bodyPr>
          <a:lstStyle>
            <a:lvl1pPr marL="0" indent="0" eaLnBrk="1" fontAlgn="auto" latinLnBrk="0" hangingPunct="1">
              <a:lnSpc>
                <a:spcPct val="100000"/>
              </a:lnSpc>
              <a:spcAft>
                <a:spcPts val="0"/>
              </a:spcAft>
              <a:buNone/>
              <a:defRPr kumimoji="0" lang="zh-CN" altLang="en-US" sz="4000" b="1"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3" name="任意多边形: 形状 12"/>
          <p:cNvSpPr/>
          <p:nvPr userDrawn="1">
            <p:custDataLst>
              <p:tags r:id="rId7"/>
            </p:custDataLst>
          </p:nvPr>
        </p:nvSpPr>
        <p:spPr>
          <a:xfrm>
            <a:off x="9790001" y="4719484"/>
            <a:ext cx="2158251" cy="2138516"/>
          </a:xfrm>
          <a:custGeom>
            <a:avLst/>
            <a:gdLst>
              <a:gd name="connsiteX0" fmla="*/ 984783 w 2158251"/>
              <a:gd name="connsiteY0" fmla="*/ 0 h 2138516"/>
              <a:gd name="connsiteX1" fmla="*/ 2158251 w 2158251"/>
              <a:gd name="connsiteY1" fmla="*/ 0 h 2138516"/>
              <a:gd name="connsiteX2" fmla="*/ 1173468 w 2158251"/>
              <a:gd name="connsiteY2" fmla="*/ 2138516 h 2138516"/>
              <a:gd name="connsiteX3" fmla="*/ 0 w 2158251"/>
              <a:gd name="connsiteY3" fmla="*/ 2138516 h 2138516"/>
            </a:gdLst>
            <a:ahLst/>
            <a:cxnLst>
              <a:cxn ang="0">
                <a:pos x="connsiteX0" y="connsiteY0"/>
              </a:cxn>
              <a:cxn ang="0">
                <a:pos x="connsiteX1" y="connsiteY1"/>
              </a:cxn>
              <a:cxn ang="0">
                <a:pos x="connsiteX2" y="connsiteY2"/>
              </a:cxn>
              <a:cxn ang="0">
                <a:pos x="connsiteX3" y="connsiteY3"/>
              </a:cxn>
            </a:cxnLst>
            <a:rect l="l" t="t" r="r" b="b"/>
            <a:pathLst>
              <a:path w="2158251" h="2138516">
                <a:moveTo>
                  <a:pt x="984783" y="0"/>
                </a:moveTo>
                <a:lnTo>
                  <a:pt x="2158251" y="0"/>
                </a:lnTo>
                <a:lnTo>
                  <a:pt x="1173468" y="2138516"/>
                </a:lnTo>
                <a:lnTo>
                  <a:pt x="0" y="21385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平行四边形 13"/>
          <p:cNvSpPr/>
          <p:nvPr userDrawn="1">
            <p:custDataLst>
              <p:tags r:id="rId8"/>
            </p:custDataLst>
          </p:nvPr>
        </p:nvSpPr>
        <p:spPr>
          <a:xfrm>
            <a:off x="7698658" y="0"/>
            <a:ext cx="2450290" cy="2772697"/>
          </a:xfrm>
          <a:prstGeom prst="parallelogram">
            <a:avLst>
              <a:gd name="adj" fmla="val 521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custDataLst>
              <p:tags r:id="rId9"/>
            </p:custDataLst>
          </p:nvPr>
        </p:nvSpPr>
        <p:spPr>
          <a:xfrm>
            <a:off x="1188678" y="4334306"/>
            <a:ext cx="965771" cy="82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dirty="0"/>
          </a:p>
        </p:txBody>
      </p:sp>
      <p:sp>
        <p:nvSpPr>
          <p:cNvPr id="19" name="任意多边形: 形状 18"/>
          <p:cNvSpPr/>
          <p:nvPr userDrawn="1">
            <p:custDataLst>
              <p:tags r:id="rId10"/>
            </p:custDataLst>
          </p:nvPr>
        </p:nvSpPr>
        <p:spPr>
          <a:xfrm rot="1568113">
            <a:off x="8033983" y="-655071"/>
            <a:ext cx="3613355" cy="8756543"/>
          </a:xfrm>
          <a:custGeom>
            <a:avLst/>
            <a:gdLst>
              <a:gd name="connsiteX0" fmla="*/ 2277573 w 3613355"/>
              <a:gd name="connsiteY0" fmla="*/ 0 h 8756543"/>
              <a:gd name="connsiteX1" fmla="*/ 3613355 w 3613355"/>
              <a:gd name="connsiteY1" fmla="*/ 2722435 h 8756543"/>
              <a:gd name="connsiteX2" fmla="*/ 3613355 w 3613355"/>
              <a:gd name="connsiteY2" fmla="*/ 6983624 h 8756543"/>
              <a:gd name="connsiteX3" fmla="*/ 0 w 3613355"/>
              <a:gd name="connsiteY3" fmla="*/ 8756543 h 8756543"/>
              <a:gd name="connsiteX4" fmla="*/ 0 w 3613355"/>
              <a:gd name="connsiteY4" fmla="*/ 1117508 h 8756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3355" h="8756543">
                <a:moveTo>
                  <a:pt x="2277573" y="0"/>
                </a:moveTo>
                <a:lnTo>
                  <a:pt x="3613355" y="2722435"/>
                </a:lnTo>
                <a:lnTo>
                  <a:pt x="3613355" y="6983624"/>
                </a:lnTo>
                <a:lnTo>
                  <a:pt x="0" y="8756543"/>
                </a:lnTo>
                <a:lnTo>
                  <a:pt x="0" y="11175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2" name="文本占位符 21"/>
          <p:cNvSpPr>
            <a:spLocks noGrp="1"/>
          </p:cNvSpPr>
          <p:nvPr>
            <p:ph type="body" sz="quarter" idx="13" hasCustomPrompt="1"/>
            <p:custDataLst>
              <p:tags r:id="rId11"/>
            </p:custDataLst>
          </p:nvPr>
        </p:nvSpPr>
        <p:spPr>
          <a:xfrm>
            <a:off x="1069200" y="4582800"/>
            <a:ext cx="3758400" cy="1663200"/>
          </a:xfrm>
        </p:spPr>
        <p:txBody>
          <a:bodyPr lIns="91440" tIns="45720" rIns="91440" bIns="45720"/>
          <a:lstStyle>
            <a:lvl1pPr marL="0" indent="0">
              <a:lnSpc>
                <a:spcPct val="100000"/>
              </a:lnSpc>
              <a:spcAft>
                <a:spcPts val="0"/>
              </a:spcAft>
              <a:buNone/>
              <a:defRPr>
                <a:solidFill>
                  <a:schemeClr val="bg1">
                    <a:lumMod val="50000"/>
                  </a:schemeClr>
                </a:solidFill>
              </a:defRPr>
            </a:lvl1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r>
              <a:rPr lang="zh-CN" altLang="en-US" sz="1600" dirty="0">
                <a:solidFill>
                  <a:schemeClr val="bg2">
                    <a:lumMod val="50000"/>
                  </a:schemeClr>
                </a:solidFill>
                <a:latin typeface="Arial" panose="020B0604020202020204" pitchFamily="34" charset="0"/>
                <a:ea typeface="微软雅黑" panose="020B0503020204020204" charset="-122"/>
              </a:rPr>
              <a:t>单击此处添加文本具体内容，简明扼要地阐述你的观点</a:t>
            </a:r>
            <a:endParaRPr lang="zh-CN" altLang="en-US" sz="1600" dirty="0">
              <a:solidFill>
                <a:schemeClr val="bg2">
                  <a:lumMod val="50000"/>
                </a:schemeClr>
              </a:solidFill>
              <a:latin typeface="Arial" panose="020B0604020202020204" pitchFamily="34" charset="0"/>
              <a:ea typeface="微软雅黑" panose="020B0503020204020204"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p:cNvSpPr txBox="1"/>
          <p:nvPr userDrawn="1"/>
        </p:nvSpPr>
        <p:spPr>
          <a:xfrm>
            <a:off x="512737" y="555512"/>
            <a:ext cx="2357120" cy="420370"/>
          </a:xfrm>
          <a:prstGeom prst="rect">
            <a:avLst/>
          </a:prstGeom>
          <a:noFill/>
        </p:spPr>
        <p:txBody>
          <a:bodyPr wrap="none" rtlCol="0">
            <a:spAutoFit/>
          </a:bodyPr>
          <a:lstStyle>
            <a:defPPr>
              <a:defRPr lang="en-US"/>
            </a:defPPr>
            <a:lvl1pPr>
              <a:defRPr sz="1600" b="1">
                <a:solidFill>
                  <a:schemeClr val="bg1"/>
                </a:solidFill>
                <a:ea typeface="微软雅黑" panose="020B0503020204020204" charset="-122"/>
              </a:defRPr>
            </a:lvl1pPr>
          </a:lstStyle>
          <a:p>
            <a:pPr lvl="0"/>
            <a:r>
              <a:rPr lang="zh-CN" altLang="en-US" sz="2135" dirty="0"/>
              <a:t>给予主要护理措施</a:t>
            </a:r>
            <a:endParaRPr lang="zh-CN" altLang="en-US" sz="2135" dirty="0"/>
          </a:p>
        </p:txBody>
      </p:sp>
      <p:sp>
        <p:nvSpPr>
          <p:cNvPr id="3" name="矩形 2"/>
          <p:cNvSpPr/>
          <p:nvPr userDrawn="1"/>
        </p:nvSpPr>
        <p:spPr>
          <a:xfrm>
            <a:off x="253219" y="1041009"/>
            <a:ext cx="11692201" cy="560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charset="-122"/>
            </a:endParaRPr>
          </a:p>
        </p:txBody>
      </p:sp>
      <p:pic>
        <p:nvPicPr>
          <p:cNvPr id="4" name="图片 3"/>
          <p:cNvPicPr>
            <a:picLocks noChangeAspect="1"/>
          </p:cNvPicPr>
          <p:nvPr userDrawn="1"/>
        </p:nvPicPr>
        <p:blipFill>
          <a:blip r:embed="rId3"/>
          <a:stretch>
            <a:fillRect/>
          </a:stretch>
        </p:blipFill>
        <p:spPr>
          <a:xfrm>
            <a:off x="203767" y="612888"/>
            <a:ext cx="470379" cy="429179"/>
          </a:xfrm>
          <a:prstGeom prst="rect">
            <a:avLst/>
          </a:prstGeom>
        </p:spPr>
      </p:pic>
    </p:spTree>
  </p:cSld>
  <p:clrMapOvr>
    <a:masterClrMapping/>
  </p:clrMapOvr>
  <p:hf sldNum="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p:cNvSpPr txBox="1"/>
          <p:nvPr userDrawn="1"/>
        </p:nvSpPr>
        <p:spPr>
          <a:xfrm>
            <a:off x="512737" y="555512"/>
            <a:ext cx="2357120" cy="420370"/>
          </a:xfrm>
          <a:prstGeom prst="rect">
            <a:avLst/>
          </a:prstGeom>
          <a:noFill/>
        </p:spPr>
        <p:txBody>
          <a:bodyPr wrap="none" rtlCol="0">
            <a:spAutoFit/>
          </a:bodyPr>
          <a:lstStyle>
            <a:defPPr>
              <a:defRPr lang="en-US"/>
            </a:defPPr>
            <a:lvl1pPr>
              <a:defRPr sz="1600" b="1">
                <a:solidFill>
                  <a:schemeClr val="bg1"/>
                </a:solidFill>
                <a:ea typeface="微软雅黑" panose="020B0503020204020204" charset="-122"/>
              </a:defRPr>
            </a:lvl1pPr>
          </a:lstStyle>
          <a:p>
            <a:pPr lvl="0"/>
            <a:r>
              <a:rPr lang="zh-CN" altLang="en-US" sz="2135" dirty="0"/>
              <a:t>护理评价下步计划</a:t>
            </a:r>
            <a:endParaRPr lang="zh-CN" altLang="en-US" sz="2135" dirty="0"/>
          </a:p>
        </p:txBody>
      </p:sp>
      <p:sp>
        <p:nvSpPr>
          <p:cNvPr id="3" name="矩形 2"/>
          <p:cNvSpPr/>
          <p:nvPr userDrawn="1"/>
        </p:nvSpPr>
        <p:spPr>
          <a:xfrm>
            <a:off x="253219" y="1041009"/>
            <a:ext cx="11692201" cy="560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charset="-122"/>
            </a:endParaRPr>
          </a:p>
        </p:txBody>
      </p:sp>
      <p:pic>
        <p:nvPicPr>
          <p:cNvPr id="4" name="图片 3"/>
          <p:cNvPicPr>
            <a:picLocks noChangeAspect="1"/>
          </p:cNvPicPr>
          <p:nvPr userDrawn="1"/>
        </p:nvPicPr>
        <p:blipFill>
          <a:blip r:embed="rId3"/>
          <a:stretch>
            <a:fillRect/>
          </a:stretch>
        </p:blipFill>
        <p:spPr>
          <a:xfrm>
            <a:off x="203767" y="612888"/>
            <a:ext cx="470379" cy="429179"/>
          </a:xfrm>
          <a:prstGeom prst="rect">
            <a:avLst/>
          </a:prstGeom>
        </p:spPr>
      </p:pic>
    </p:spTree>
  </p:cSld>
  <p:clrMapOvr>
    <a:masterClrMapping/>
  </p:clrMapOvr>
  <p:hf sldNum="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userDrawn="1"/>
        </p:nvSpPr>
        <p:spPr>
          <a:xfrm>
            <a:off x="253219" y="1041009"/>
            <a:ext cx="11692201" cy="560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charset="-122"/>
            </a:endParaRPr>
          </a:p>
        </p:txBody>
      </p:sp>
    </p:spTree>
  </p:cSld>
  <p:clrMapOvr>
    <a:masterClrMapping/>
  </p:clrMapOvr>
  <p:hf sldNum="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Title/Subtitle">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58813" y="1988597"/>
            <a:ext cx="11125199" cy="4464591"/>
          </a:xfrm>
        </p:spPr>
        <p:txBody>
          <a:bodyPr/>
          <a:lstStyle>
            <a:lvl1pPr marL="342900" indent="-342900">
              <a:buFont typeface="Arial" panose="020B0604020202020204" pitchFamily="34" charset="0"/>
              <a:buChar char="•"/>
              <a:defRPr sz="2400" b="1">
                <a:latin typeface="Yu Gothic" panose="020B0400000000000000" pitchFamily="50" charset="-128"/>
                <a:ea typeface="Yu Gothic" panose="020B0400000000000000" pitchFamily="50" charset="-128"/>
              </a:defRPr>
            </a:lvl1pPr>
            <a:lvl2pPr>
              <a:defRPr sz="2000">
                <a:latin typeface="Yu Gothic" panose="020B0400000000000000" pitchFamily="50" charset="-128"/>
                <a:ea typeface="Yu Gothic" panose="020B0400000000000000" pitchFamily="50" charset="-128"/>
              </a:defRPr>
            </a:lvl2pPr>
            <a:lvl3pPr>
              <a:defRPr sz="1800">
                <a:latin typeface="Yu Gothic" panose="020B0400000000000000" pitchFamily="50" charset="-128"/>
                <a:ea typeface="Yu Gothic" panose="020B0400000000000000" pitchFamily="50" charset="-128"/>
              </a:defRPr>
            </a:lvl3pPr>
            <a:lvl4pPr>
              <a:defRPr sz="1600">
                <a:latin typeface="Yu Gothic" panose="020B0400000000000000" pitchFamily="50" charset="-128"/>
                <a:ea typeface="Yu Gothic" panose="020B0400000000000000" pitchFamily="50" charset="-128"/>
              </a:defRPr>
            </a:lvl4pPr>
            <a:lvl5pPr>
              <a:defRPr sz="1400">
                <a:latin typeface="Yu Gothic" panose="020B0400000000000000" pitchFamily="50" charset="-128"/>
                <a:ea typeface="Yu Gothic" panose="020B0400000000000000" pitchFamily="50" charset="-128"/>
              </a:defRPr>
            </a:lvl5pPr>
          </a:lstStyle>
          <a:p>
            <a:pPr lvl="0"/>
            <a:r>
              <a:rPr kumimoji="1" lang="ja-JP" altLang="en-US" dirty="0"/>
              <a:t>マスター テキストの書式設定</a:t>
            </a:r>
            <a:endParaRPr kumimoji="1" lang="ja-JP" altLang="en-US" dirty="0"/>
          </a:p>
          <a:p>
            <a:pPr lvl="1"/>
            <a:r>
              <a:rPr kumimoji="1" lang="ja-JP" altLang="en-US" dirty="0"/>
              <a:t>第 </a:t>
            </a:r>
            <a:r>
              <a:rPr kumimoji="1" lang="en-US" altLang="ja-JP" dirty="0"/>
              <a:t>2 </a:t>
            </a:r>
            <a:r>
              <a:rPr kumimoji="1" lang="ja-JP" altLang="en-US" dirty="0"/>
              <a:t>レベル</a:t>
            </a:r>
            <a:endParaRPr kumimoji="1" lang="ja-JP" altLang="en-US" dirty="0"/>
          </a:p>
          <a:p>
            <a:pPr lvl="2"/>
            <a:r>
              <a:rPr kumimoji="1" lang="ja-JP" altLang="en-US" dirty="0"/>
              <a:t>第 </a:t>
            </a:r>
            <a:r>
              <a:rPr kumimoji="1" lang="en-US" altLang="ja-JP" dirty="0"/>
              <a:t>3 </a:t>
            </a:r>
            <a:r>
              <a:rPr kumimoji="1" lang="ja-JP" altLang="en-US" dirty="0"/>
              <a:t>レベル</a:t>
            </a:r>
            <a:endParaRPr kumimoji="1" lang="ja-JP" altLang="en-US" dirty="0"/>
          </a:p>
          <a:p>
            <a:pPr lvl="3"/>
            <a:r>
              <a:rPr kumimoji="1" lang="ja-JP" altLang="en-US" dirty="0"/>
              <a:t>第 </a:t>
            </a:r>
            <a:r>
              <a:rPr kumimoji="1" lang="en-US" altLang="ja-JP" dirty="0"/>
              <a:t>4 </a:t>
            </a:r>
            <a:r>
              <a:rPr kumimoji="1" lang="ja-JP" altLang="en-US" dirty="0"/>
              <a:t>レベル</a:t>
            </a:r>
            <a:endParaRPr kumimoji="1" lang="ja-JP" altLang="en-US" dirty="0"/>
          </a:p>
          <a:p>
            <a:pPr lvl="4"/>
            <a:r>
              <a:rPr kumimoji="1" lang="ja-JP" altLang="en-US" dirty="0"/>
              <a:t>第 </a:t>
            </a:r>
            <a:r>
              <a:rPr kumimoji="1" lang="en-US" altLang="ja-JP" dirty="0"/>
              <a:t>5 </a:t>
            </a:r>
            <a:r>
              <a:rPr kumimoji="1" lang="ja-JP" altLang="en-US" dirty="0"/>
              <a:t>レベル</a:t>
            </a:r>
            <a:endParaRPr kumimoji="1" lang="ja-JP" altLang="en-US" dirty="0"/>
          </a:p>
        </p:txBody>
      </p:sp>
      <p:sp>
        <p:nvSpPr>
          <p:cNvPr id="7" name="正方形/長方形 6"/>
          <p:cNvSpPr/>
          <p:nvPr userDrawn="1"/>
        </p:nvSpPr>
        <p:spPr>
          <a:xfrm>
            <a:off x="416221" y="408577"/>
            <a:ext cx="96000" cy="535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スライド番号プレースホルダー 5"/>
          <p:cNvSpPr txBox="1"/>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5" smtClean="0">
                <a:solidFill>
                  <a:schemeClr val="tx1"/>
                </a:solidFill>
                <a:latin typeface="Yu Gothic Light" panose="020B0300000000000000" pitchFamily="34" charset="-128"/>
                <a:ea typeface="Yu Gothic Light" panose="020B0300000000000000" pitchFamily="34" charset="-128"/>
              </a:rPr>
            </a:fld>
            <a:endParaRPr lang="ja-JP" altLang="en-US" sz="1065" dirty="0">
              <a:solidFill>
                <a:schemeClr val="tx1"/>
              </a:solidFill>
              <a:latin typeface="Yu Gothic Light" panose="020B0300000000000000" pitchFamily="34" charset="-128"/>
              <a:ea typeface="Yu Gothic Light" panose="020B0300000000000000" pitchFamily="34" charset="-128"/>
            </a:endParaRPr>
          </a:p>
        </p:txBody>
      </p:sp>
      <p:sp>
        <p:nvSpPr>
          <p:cNvPr id="12" name="正方形/長方形 11"/>
          <p:cNvSpPr/>
          <p:nvPr userDrawn="1"/>
        </p:nvSpPr>
        <p:spPr>
          <a:xfrm>
            <a:off x="416221" y="408587"/>
            <a:ext cx="96000" cy="1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 name="テキスト プレースホルダー 14"/>
          <p:cNvSpPr>
            <a:spLocks noGrp="1"/>
          </p:cNvSpPr>
          <p:nvPr>
            <p:ph type="body" sz="quarter" idx="10"/>
          </p:nvPr>
        </p:nvSpPr>
        <p:spPr>
          <a:xfrm>
            <a:off x="561247" y="408587"/>
            <a:ext cx="9793148" cy="288000"/>
          </a:xfrm>
          <a:prstGeom prst="rect">
            <a:avLst/>
          </a:prstGeom>
        </p:spPr>
        <p:txBody>
          <a:bodyPr anchor="t" anchorCtr="0">
            <a:spAutoFit/>
          </a:bodyPr>
          <a:lstStyle>
            <a:lvl1pPr marL="0" indent="0">
              <a:buNone/>
              <a:defRPr sz="1400" b="1" i="0">
                <a:solidFill>
                  <a:schemeClr val="accent1"/>
                </a:solidFill>
                <a:latin typeface="Yu Gothic" panose="020B0400000000000000" pitchFamily="50" charset="-128"/>
                <a:ea typeface="Yu Gothic" panose="020B0400000000000000" pitchFamily="50" charset="-128"/>
              </a:defRPr>
            </a:lvl1pPr>
          </a:lstStyle>
          <a:p>
            <a:r>
              <a:rPr kumimoji="1" lang="ja-JP" altLang="en-US" dirty="0"/>
              <a:t>マスター テキストの書式設定</a:t>
            </a:r>
            <a:endParaRPr kumimoji="1" lang="ja-JP" altLang="en-US" dirty="0"/>
          </a:p>
        </p:txBody>
      </p:sp>
      <p:sp>
        <p:nvSpPr>
          <p:cNvPr id="14" name="テキスト プレースホルダー 14"/>
          <p:cNvSpPr>
            <a:spLocks noGrp="1"/>
          </p:cNvSpPr>
          <p:nvPr>
            <p:ph type="body" sz="quarter" idx="11"/>
          </p:nvPr>
        </p:nvSpPr>
        <p:spPr>
          <a:xfrm>
            <a:off x="561246" y="1268725"/>
            <a:ext cx="9793149" cy="371512"/>
          </a:xfrm>
          <a:prstGeom prst="rect">
            <a:avLst/>
          </a:prstGeom>
        </p:spPr>
        <p:txBody>
          <a:bodyPr anchor="t" anchorCtr="0">
            <a:spAutoFit/>
          </a:bodyPr>
          <a:lstStyle>
            <a:lvl1pPr marL="0" indent="0">
              <a:buNone/>
              <a:defRPr sz="2000" b="1" i="0">
                <a:solidFill>
                  <a:schemeClr val="tx1"/>
                </a:solidFill>
                <a:latin typeface="Yu Gothic" panose="020B0400000000000000" pitchFamily="50" charset="-128"/>
                <a:ea typeface="Yu Gothic" panose="020B0400000000000000" pitchFamily="50" charset="-128"/>
              </a:defRPr>
            </a:lvl1pPr>
          </a:lstStyle>
          <a:p>
            <a:r>
              <a:rPr kumimoji="1" lang="ja-JP" altLang="en-US" dirty="0"/>
              <a:t>マスター テキストの書式設定</a:t>
            </a:r>
            <a:endParaRPr kumimoji="1" lang="ja-JP" altLang="en-US" dirty="0"/>
          </a:p>
        </p:txBody>
      </p:sp>
      <p:sp>
        <p:nvSpPr>
          <p:cNvPr id="9" name="タイトル プレースホルダー 1"/>
          <p:cNvSpPr>
            <a:spLocks noGrp="1"/>
          </p:cNvSpPr>
          <p:nvPr>
            <p:ph type="title"/>
          </p:nvPr>
        </p:nvSpPr>
        <p:spPr>
          <a:xfrm>
            <a:off x="532660" y="711406"/>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endParaRPr kumimoji="1" lang="ja-JP"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Title">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58813" y="1589102"/>
            <a:ext cx="11125199" cy="4864085"/>
          </a:xfrm>
        </p:spPr>
        <p:txBody>
          <a:bodyPr/>
          <a:lstStyle>
            <a:lvl1pPr marL="342900" indent="-342900">
              <a:buFont typeface="Arial" panose="020B0604020202020204" pitchFamily="34" charset="0"/>
              <a:buChar char="•"/>
              <a:defRPr sz="2400" b="1">
                <a:latin typeface="Yu Gothic" panose="020B0400000000000000" pitchFamily="50" charset="-128"/>
                <a:ea typeface="Yu Gothic" panose="020B0400000000000000" pitchFamily="50" charset="-128"/>
              </a:defRPr>
            </a:lvl1pPr>
            <a:lvl2pPr>
              <a:defRPr sz="2000">
                <a:latin typeface="Yu Gothic" panose="020B0400000000000000" pitchFamily="50" charset="-128"/>
                <a:ea typeface="Yu Gothic" panose="020B0400000000000000" pitchFamily="50" charset="-128"/>
              </a:defRPr>
            </a:lvl2pPr>
            <a:lvl3pPr>
              <a:defRPr sz="1800">
                <a:latin typeface="Yu Gothic" panose="020B0400000000000000" pitchFamily="50" charset="-128"/>
                <a:ea typeface="Yu Gothic" panose="020B0400000000000000" pitchFamily="50" charset="-128"/>
              </a:defRPr>
            </a:lvl3pPr>
            <a:lvl4pPr>
              <a:defRPr sz="1600">
                <a:latin typeface="Yu Gothic" panose="020B0400000000000000" pitchFamily="50" charset="-128"/>
                <a:ea typeface="Yu Gothic" panose="020B0400000000000000" pitchFamily="50" charset="-128"/>
              </a:defRPr>
            </a:lvl4pPr>
            <a:lvl5pPr>
              <a:defRPr sz="1400">
                <a:latin typeface="Yu Gothic" panose="020B0400000000000000" pitchFamily="50" charset="-128"/>
                <a:ea typeface="Yu Gothic" panose="020B0400000000000000" pitchFamily="50" charset="-128"/>
              </a:defRPr>
            </a:lvl5pPr>
          </a:lstStyle>
          <a:p>
            <a:pPr lvl="0"/>
            <a:r>
              <a:rPr kumimoji="1" lang="ja-JP" altLang="en-US" dirty="0"/>
              <a:t>マスター テキストの書式設定</a:t>
            </a:r>
            <a:endParaRPr kumimoji="1" lang="ja-JP" altLang="en-US" dirty="0"/>
          </a:p>
          <a:p>
            <a:pPr lvl="1"/>
            <a:r>
              <a:rPr kumimoji="1" lang="ja-JP" altLang="en-US" dirty="0"/>
              <a:t>第 </a:t>
            </a:r>
            <a:r>
              <a:rPr kumimoji="1" lang="en-US" altLang="ja-JP" dirty="0"/>
              <a:t>2 </a:t>
            </a:r>
            <a:r>
              <a:rPr kumimoji="1" lang="ja-JP" altLang="en-US" dirty="0"/>
              <a:t>レベル</a:t>
            </a:r>
            <a:endParaRPr kumimoji="1" lang="ja-JP" altLang="en-US" dirty="0"/>
          </a:p>
          <a:p>
            <a:pPr lvl="2"/>
            <a:r>
              <a:rPr kumimoji="1" lang="ja-JP" altLang="en-US" dirty="0"/>
              <a:t>第 </a:t>
            </a:r>
            <a:r>
              <a:rPr kumimoji="1" lang="en-US" altLang="ja-JP" dirty="0"/>
              <a:t>3 </a:t>
            </a:r>
            <a:r>
              <a:rPr kumimoji="1" lang="ja-JP" altLang="en-US" dirty="0"/>
              <a:t>レベル</a:t>
            </a:r>
            <a:endParaRPr kumimoji="1" lang="ja-JP" altLang="en-US" dirty="0"/>
          </a:p>
          <a:p>
            <a:pPr lvl="3"/>
            <a:r>
              <a:rPr kumimoji="1" lang="ja-JP" altLang="en-US" dirty="0"/>
              <a:t>第 </a:t>
            </a:r>
            <a:r>
              <a:rPr kumimoji="1" lang="en-US" altLang="ja-JP" dirty="0"/>
              <a:t>4 </a:t>
            </a:r>
            <a:r>
              <a:rPr kumimoji="1" lang="ja-JP" altLang="en-US" dirty="0"/>
              <a:t>レベル</a:t>
            </a:r>
            <a:endParaRPr kumimoji="1" lang="ja-JP" altLang="en-US" dirty="0"/>
          </a:p>
          <a:p>
            <a:pPr lvl="4"/>
            <a:r>
              <a:rPr kumimoji="1" lang="ja-JP" altLang="en-US" dirty="0"/>
              <a:t>第 </a:t>
            </a:r>
            <a:r>
              <a:rPr kumimoji="1" lang="en-US" altLang="ja-JP" dirty="0"/>
              <a:t>5 </a:t>
            </a:r>
            <a:r>
              <a:rPr kumimoji="1" lang="ja-JP" altLang="en-US" dirty="0"/>
              <a:t>レベル</a:t>
            </a:r>
            <a:endParaRPr kumimoji="1" lang="ja-JP" altLang="en-US" dirty="0"/>
          </a:p>
        </p:txBody>
      </p:sp>
      <p:sp>
        <p:nvSpPr>
          <p:cNvPr id="8" name="スライド番号プレースホルダー 5"/>
          <p:cNvSpPr txBox="1"/>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5" smtClean="0">
                <a:solidFill>
                  <a:schemeClr val="tx1"/>
                </a:solidFill>
                <a:latin typeface="Yu Gothic Light" panose="020B0300000000000000" pitchFamily="34" charset="-128"/>
                <a:ea typeface="Yu Gothic Light" panose="020B0300000000000000" pitchFamily="34" charset="-128"/>
              </a:rPr>
            </a:fld>
            <a:endParaRPr lang="ja-JP" altLang="en-US" sz="1065" dirty="0">
              <a:solidFill>
                <a:schemeClr val="tx1"/>
              </a:solidFill>
              <a:latin typeface="Yu Gothic Light" panose="020B0300000000000000" pitchFamily="34" charset="-128"/>
              <a:ea typeface="Yu Gothic Light" panose="020B0300000000000000" pitchFamily="34" charset="-128"/>
            </a:endParaRPr>
          </a:p>
        </p:txBody>
      </p:sp>
      <p:sp>
        <p:nvSpPr>
          <p:cNvPr id="6" name="正方形/長方形 5"/>
          <p:cNvSpPr/>
          <p:nvPr userDrawn="1"/>
        </p:nvSpPr>
        <p:spPr>
          <a:xfrm>
            <a:off x="416221" y="413619"/>
            <a:ext cx="96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テキスト プレースホルダー 14"/>
          <p:cNvSpPr>
            <a:spLocks noGrp="1"/>
          </p:cNvSpPr>
          <p:nvPr>
            <p:ph type="body" sz="quarter" idx="10"/>
          </p:nvPr>
        </p:nvSpPr>
        <p:spPr>
          <a:xfrm>
            <a:off x="561247" y="408587"/>
            <a:ext cx="9793148" cy="288000"/>
          </a:xfrm>
          <a:prstGeom prst="rect">
            <a:avLst/>
          </a:prstGeom>
        </p:spPr>
        <p:txBody>
          <a:bodyPr anchor="t" anchorCtr="0">
            <a:spAutoFit/>
          </a:bodyPr>
          <a:lstStyle>
            <a:lvl1pPr marL="0" indent="0">
              <a:buNone/>
              <a:defRPr sz="1400" b="1" i="0">
                <a:solidFill>
                  <a:schemeClr val="accent1"/>
                </a:solidFill>
                <a:latin typeface="Yu Gothic" panose="020B0400000000000000" pitchFamily="50" charset="-128"/>
                <a:ea typeface="Yu Gothic" panose="020B0400000000000000" pitchFamily="50" charset="-128"/>
              </a:defRPr>
            </a:lvl1pPr>
          </a:lstStyle>
          <a:p>
            <a:r>
              <a:rPr kumimoji="1" lang="ja-JP" altLang="en-US" dirty="0"/>
              <a:t>マスター テキストの書式設定</a:t>
            </a:r>
            <a:endParaRPr kumimoji="1" lang="ja-JP" altLang="en-US" dirty="0"/>
          </a:p>
        </p:txBody>
      </p:sp>
      <p:sp>
        <p:nvSpPr>
          <p:cNvPr id="9" name="タイトル プレースホルダー 1"/>
          <p:cNvSpPr>
            <a:spLocks noGrp="1"/>
          </p:cNvSpPr>
          <p:nvPr>
            <p:ph type="title"/>
          </p:nvPr>
        </p:nvSpPr>
        <p:spPr>
          <a:xfrm>
            <a:off x="532660" y="696587"/>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endParaRPr kumimoji="1" lang="ja-JP"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58813" y="1676399"/>
            <a:ext cx="11125199" cy="4776789"/>
          </a:xfrm>
        </p:spPr>
        <p:txBody>
          <a:bodyPr/>
          <a:lstStyle>
            <a:lvl1pPr marL="342900" indent="-342900">
              <a:buFont typeface="Arial" panose="020B0604020202020204" pitchFamily="34" charset="0"/>
              <a:buChar char="•"/>
              <a:defRPr sz="2400" b="1">
                <a:latin typeface="Yu Gothic" panose="020B0400000000000000" pitchFamily="50" charset="-128"/>
                <a:ea typeface="Yu Gothic" panose="020B0400000000000000" pitchFamily="50" charset="-128"/>
              </a:defRPr>
            </a:lvl1pPr>
            <a:lvl2pPr>
              <a:defRPr sz="2000">
                <a:latin typeface="Yu Gothic" panose="020B0400000000000000" pitchFamily="50" charset="-128"/>
                <a:ea typeface="Yu Gothic" panose="020B0400000000000000" pitchFamily="50" charset="-128"/>
              </a:defRPr>
            </a:lvl2pPr>
            <a:lvl3pPr>
              <a:defRPr sz="1800">
                <a:latin typeface="Yu Gothic" panose="020B0400000000000000" pitchFamily="50" charset="-128"/>
                <a:ea typeface="Yu Gothic" panose="020B0400000000000000" pitchFamily="50" charset="-128"/>
              </a:defRPr>
            </a:lvl3pPr>
            <a:lvl4pPr>
              <a:defRPr sz="1600">
                <a:latin typeface="Yu Gothic" panose="020B0400000000000000" pitchFamily="50" charset="-128"/>
                <a:ea typeface="Yu Gothic" panose="020B0400000000000000" pitchFamily="50" charset="-128"/>
              </a:defRPr>
            </a:lvl4pPr>
            <a:lvl5pPr>
              <a:defRPr sz="1400">
                <a:latin typeface="Yu Gothic" panose="020B0400000000000000" pitchFamily="50" charset="-128"/>
                <a:ea typeface="Yu Gothic" panose="020B0400000000000000" pitchFamily="50" charset="-128"/>
              </a:defRPr>
            </a:lvl5pPr>
          </a:lstStyle>
          <a:p>
            <a:pPr lvl="0"/>
            <a:r>
              <a:rPr kumimoji="1" lang="ja-JP" altLang="en-US" dirty="0"/>
              <a:t>マスター テキストの書式設定</a:t>
            </a:r>
            <a:endParaRPr kumimoji="1" lang="ja-JP" altLang="en-US" dirty="0"/>
          </a:p>
          <a:p>
            <a:pPr lvl="1"/>
            <a:r>
              <a:rPr kumimoji="1" lang="ja-JP" altLang="en-US" dirty="0"/>
              <a:t>第 </a:t>
            </a:r>
            <a:r>
              <a:rPr kumimoji="1" lang="en-US" altLang="ja-JP" dirty="0"/>
              <a:t>2 </a:t>
            </a:r>
            <a:r>
              <a:rPr kumimoji="1" lang="ja-JP" altLang="en-US" dirty="0"/>
              <a:t>レベル</a:t>
            </a:r>
            <a:endParaRPr kumimoji="1" lang="ja-JP" altLang="en-US" dirty="0"/>
          </a:p>
          <a:p>
            <a:pPr lvl="2"/>
            <a:r>
              <a:rPr kumimoji="1" lang="ja-JP" altLang="en-US" dirty="0"/>
              <a:t>第 </a:t>
            </a:r>
            <a:r>
              <a:rPr kumimoji="1" lang="en-US" altLang="ja-JP" dirty="0"/>
              <a:t>3 </a:t>
            </a:r>
            <a:r>
              <a:rPr kumimoji="1" lang="ja-JP" altLang="en-US" dirty="0"/>
              <a:t>レベル</a:t>
            </a:r>
            <a:endParaRPr kumimoji="1" lang="ja-JP" altLang="en-US" dirty="0"/>
          </a:p>
          <a:p>
            <a:pPr lvl="3"/>
            <a:r>
              <a:rPr kumimoji="1" lang="ja-JP" altLang="en-US" dirty="0"/>
              <a:t>第 </a:t>
            </a:r>
            <a:r>
              <a:rPr kumimoji="1" lang="en-US" altLang="ja-JP" dirty="0"/>
              <a:t>4 </a:t>
            </a:r>
            <a:r>
              <a:rPr kumimoji="1" lang="ja-JP" altLang="en-US" dirty="0"/>
              <a:t>レベル</a:t>
            </a:r>
            <a:endParaRPr kumimoji="1" lang="ja-JP" altLang="en-US" dirty="0"/>
          </a:p>
          <a:p>
            <a:pPr lvl="4"/>
            <a:r>
              <a:rPr kumimoji="1" lang="ja-JP" altLang="en-US" dirty="0"/>
              <a:t>第 </a:t>
            </a:r>
            <a:r>
              <a:rPr kumimoji="1" lang="en-US" altLang="ja-JP" dirty="0"/>
              <a:t>5 </a:t>
            </a:r>
            <a:r>
              <a:rPr kumimoji="1" lang="ja-JP" altLang="en-US" dirty="0"/>
              <a:t>レベル</a:t>
            </a:r>
            <a:endParaRPr kumimoji="1" lang="ja-JP" altLang="en-US" dirty="0"/>
          </a:p>
        </p:txBody>
      </p:sp>
      <p:sp>
        <p:nvSpPr>
          <p:cNvPr id="8" name="スライド番号プレースホルダー 5"/>
          <p:cNvSpPr txBox="1"/>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5" smtClean="0">
                <a:solidFill>
                  <a:schemeClr val="tx1"/>
                </a:solidFill>
                <a:latin typeface="Yu Gothic Light" panose="020B0300000000000000" pitchFamily="34" charset="-128"/>
                <a:ea typeface="Yu Gothic Light" panose="020B0300000000000000" pitchFamily="34" charset="-128"/>
              </a:rPr>
            </a:fld>
            <a:endParaRPr lang="ja-JP" altLang="en-US" sz="1065" dirty="0">
              <a:solidFill>
                <a:schemeClr val="tx1"/>
              </a:solidFill>
              <a:latin typeface="Yu Gothic Light" panose="020B0300000000000000" pitchFamily="34" charset="-128"/>
              <a:ea typeface="Yu Gothic Light" panose="020B0300000000000000" pitchFamily="34" charset="-128"/>
            </a:endParaRPr>
          </a:p>
        </p:txBody>
      </p:sp>
      <p:sp>
        <p:nvSpPr>
          <p:cNvPr id="6" name="正方形/長方形 5"/>
          <p:cNvSpPr/>
          <p:nvPr userDrawn="1"/>
        </p:nvSpPr>
        <p:spPr>
          <a:xfrm>
            <a:off x="416221" y="405999"/>
            <a:ext cx="96000" cy="9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 name="テキスト プレースホルダー 14"/>
          <p:cNvSpPr>
            <a:spLocks noGrp="1"/>
          </p:cNvSpPr>
          <p:nvPr>
            <p:ph type="body" sz="quarter" idx="11"/>
          </p:nvPr>
        </p:nvSpPr>
        <p:spPr>
          <a:xfrm>
            <a:off x="561246" y="973801"/>
            <a:ext cx="9790115" cy="371512"/>
          </a:xfrm>
          <a:prstGeom prst="rect">
            <a:avLst/>
          </a:prstGeom>
        </p:spPr>
        <p:txBody>
          <a:bodyPr anchor="t" anchorCtr="0">
            <a:spAutoFit/>
          </a:bodyPr>
          <a:lstStyle>
            <a:lvl1pPr marL="0" indent="0">
              <a:buNone/>
              <a:defRPr sz="2000" b="1" i="0">
                <a:solidFill>
                  <a:schemeClr val="tx1"/>
                </a:solidFill>
                <a:latin typeface="Yu Gothic" panose="020B0400000000000000" pitchFamily="50" charset="-128"/>
                <a:ea typeface="Yu Gothic" panose="020B0400000000000000" pitchFamily="50" charset="-128"/>
              </a:defRPr>
            </a:lvl1pPr>
          </a:lstStyle>
          <a:p>
            <a:r>
              <a:rPr kumimoji="1" lang="ja-JP" altLang="en-US" dirty="0"/>
              <a:t>マスター テキストの書式設定</a:t>
            </a:r>
            <a:endParaRPr kumimoji="1" lang="ja-JP" altLang="en-US" dirty="0"/>
          </a:p>
        </p:txBody>
      </p:sp>
      <p:sp>
        <p:nvSpPr>
          <p:cNvPr id="7" name="タイトル プレースホルダー 1"/>
          <p:cNvSpPr>
            <a:spLocks noGrp="1"/>
          </p:cNvSpPr>
          <p:nvPr>
            <p:ph type="title"/>
          </p:nvPr>
        </p:nvSpPr>
        <p:spPr>
          <a:xfrm>
            <a:off x="532660" y="413690"/>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endParaRPr kumimoji="1" lang="ja-JP"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58813" y="1280160"/>
            <a:ext cx="11125199" cy="5173028"/>
          </a:xfrm>
        </p:spPr>
        <p:txBody>
          <a:bodyPr/>
          <a:lstStyle>
            <a:lvl1pPr marL="342900" indent="-342900">
              <a:buFont typeface="Arial" panose="020B0604020202020204" pitchFamily="34" charset="0"/>
              <a:buChar char="•"/>
              <a:defRPr sz="2400" b="1">
                <a:latin typeface="Yu Gothic" panose="020B0400000000000000" pitchFamily="50" charset="-128"/>
                <a:ea typeface="Yu Gothic" panose="020B0400000000000000" pitchFamily="50" charset="-128"/>
              </a:defRPr>
            </a:lvl1pPr>
            <a:lvl2pPr>
              <a:defRPr sz="2000">
                <a:latin typeface="Yu Gothic" panose="020B0400000000000000" pitchFamily="50" charset="-128"/>
                <a:ea typeface="Yu Gothic" panose="020B0400000000000000" pitchFamily="50" charset="-128"/>
              </a:defRPr>
            </a:lvl2pPr>
            <a:lvl3pPr>
              <a:defRPr sz="1800">
                <a:latin typeface="Yu Gothic" panose="020B0400000000000000" pitchFamily="50" charset="-128"/>
                <a:ea typeface="Yu Gothic" panose="020B0400000000000000" pitchFamily="50" charset="-128"/>
              </a:defRPr>
            </a:lvl3pPr>
            <a:lvl4pPr>
              <a:defRPr sz="1600">
                <a:latin typeface="Yu Gothic" panose="020B0400000000000000" pitchFamily="50" charset="-128"/>
                <a:ea typeface="Yu Gothic" panose="020B0400000000000000" pitchFamily="50" charset="-128"/>
              </a:defRPr>
            </a:lvl4pPr>
            <a:lvl5pPr>
              <a:defRPr sz="1400">
                <a:latin typeface="Yu Gothic" panose="020B0400000000000000" pitchFamily="50" charset="-128"/>
                <a:ea typeface="Yu Gothic" panose="020B0400000000000000" pitchFamily="50" charset="-128"/>
              </a:defRPr>
            </a:lvl5pPr>
          </a:lstStyle>
          <a:p>
            <a:pPr lvl="0"/>
            <a:r>
              <a:rPr kumimoji="1" lang="ja-JP" altLang="en-US" dirty="0"/>
              <a:t>マスター テキストの書式設定</a:t>
            </a:r>
            <a:endParaRPr kumimoji="1" lang="ja-JP" altLang="en-US" dirty="0"/>
          </a:p>
          <a:p>
            <a:pPr lvl="1"/>
            <a:r>
              <a:rPr kumimoji="1" lang="ja-JP" altLang="en-US" dirty="0"/>
              <a:t>第 </a:t>
            </a:r>
            <a:r>
              <a:rPr kumimoji="1" lang="en-US" altLang="ja-JP" dirty="0"/>
              <a:t>2 </a:t>
            </a:r>
            <a:r>
              <a:rPr kumimoji="1" lang="ja-JP" altLang="en-US" dirty="0"/>
              <a:t>レベル</a:t>
            </a:r>
            <a:endParaRPr kumimoji="1" lang="ja-JP" altLang="en-US" dirty="0"/>
          </a:p>
          <a:p>
            <a:pPr lvl="2"/>
            <a:r>
              <a:rPr kumimoji="1" lang="ja-JP" altLang="en-US" dirty="0"/>
              <a:t>第 </a:t>
            </a:r>
            <a:r>
              <a:rPr kumimoji="1" lang="en-US" altLang="ja-JP" dirty="0"/>
              <a:t>3 </a:t>
            </a:r>
            <a:r>
              <a:rPr kumimoji="1" lang="ja-JP" altLang="en-US" dirty="0"/>
              <a:t>レベル</a:t>
            </a:r>
            <a:endParaRPr kumimoji="1" lang="ja-JP" altLang="en-US" dirty="0"/>
          </a:p>
          <a:p>
            <a:pPr lvl="3"/>
            <a:r>
              <a:rPr kumimoji="1" lang="ja-JP" altLang="en-US" dirty="0"/>
              <a:t>第 </a:t>
            </a:r>
            <a:r>
              <a:rPr kumimoji="1" lang="en-US" altLang="ja-JP" dirty="0"/>
              <a:t>4 </a:t>
            </a:r>
            <a:r>
              <a:rPr kumimoji="1" lang="ja-JP" altLang="en-US" dirty="0"/>
              <a:t>レベル</a:t>
            </a:r>
            <a:endParaRPr kumimoji="1" lang="ja-JP" altLang="en-US" dirty="0"/>
          </a:p>
          <a:p>
            <a:pPr lvl="4"/>
            <a:r>
              <a:rPr kumimoji="1" lang="ja-JP" altLang="en-US" dirty="0"/>
              <a:t>第 </a:t>
            </a:r>
            <a:r>
              <a:rPr kumimoji="1" lang="en-US" altLang="ja-JP" dirty="0"/>
              <a:t>5 </a:t>
            </a:r>
            <a:r>
              <a:rPr kumimoji="1" lang="ja-JP" altLang="en-US" dirty="0"/>
              <a:t>レベル</a:t>
            </a:r>
            <a:endParaRPr kumimoji="1" lang="ja-JP" altLang="en-US" dirty="0"/>
          </a:p>
        </p:txBody>
      </p:sp>
      <p:sp>
        <p:nvSpPr>
          <p:cNvPr id="7" name="正方形/長方形 6"/>
          <p:cNvSpPr/>
          <p:nvPr userDrawn="1"/>
        </p:nvSpPr>
        <p:spPr>
          <a:xfrm>
            <a:off x="416221" y="408577"/>
            <a:ext cx="96000" cy="535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スライド番号プレースホルダー 5"/>
          <p:cNvSpPr txBox="1"/>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5" smtClean="0">
                <a:solidFill>
                  <a:schemeClr val="tx1"/>
                </a:solidFill>
                <a:latin typeface="Yu Gothic Light" panose="020B0300000000000000" pitchFamily="34" charset="-128"/>
                <a:ea typeface="Yu Gothic Light" panose="020B0300000000000000" pitchFamily="34" charset="-128"/>
              </a:rPr>
            </a:fld>
            <a:endParaRPr lang="ja-JP" altLang="en-US" sz="1065" dirty="0">
              <a:solidFill>
                <a:schemeClr val="tx1"/>
              </a:solidFill>
              <a:latin typeface="Yu Gothic Light" panose="020B0300000000000000" pitchFamily="34" charset="-128"/>
              <a:ea typeface="Yu Gothic Light" panose="020B0300000000000000" pitchFamily="34" charset="-128"/>
            </a:endParaRPr>
          </a:p>
        </p:txBody>
      </p:sp>
      <p:sp>
        <p:nvSpPr>
          <p:cNvPr id="9" name="タイトル プレースホルダー 1"/>
          <p:cNvSpPr>
            <a:spLocks noGrp="1"/>
          </p:cNvSpPr>
          <p:nvPr>
            <p:ph type="title"/>
          </p:nvPr>
        </p:nvSpPr>
        <p:spPr>
          <a:xfrm>
            <a:off x="532660" y="413690"/>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endParaRPr kumimoji="1" lang="ja-JP"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平行四边形 5"/>
          <p:cNvSpPr/>
          <p:nvPr userDrawn="1">
            <p:custDataLst>
              <p:tags r:id="rId2"/>
            </p:custDataLst>
          </p:nvPr>
        </p:nvSpPr>
        <p:spPr>
          <a:xfrm>
            <a:off x="1662544" y="820759"/>
            <a:ext cx="8880764" cy="1759527"/>
          </a:xfrm>
          <a:prstGeom prst="parallelogram">
            <a:avLst>
              <a:gd name="adj" fmla="val 525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custDataLst>
              <p:tags r:id="rId3"/>
            </p:custDataLst>
          </p:nvPr>
        </p:nvSpPr>
        <p:spPr>
          <a:xfrm>
            <a:off x="9707418" y="827178"/>
            <a:ext cx="2522683" cy="1759527"/>
          </a:xfrm>
          <a:custGeom>
            <a:avLst/>
            <a:gdLst>
              <a:gd name="connsiteX0" fmla="*/ 924790 w 2522683"/>
              <a:gd name="connsiteY0" fmla="*/ 0 h 1759527"/>
              <a:gd name="connsiteX1" fmla="*/ 2522683 w 2522683"/>
              <a:gd name="connsiteY1" fmla="*/ 0 h 1759527"/>
              <a:gd name="connsiteX2" fmla="*/ 2522683 w 2522683"/>
              <a:gd name="connsiteY2" fmla="*/ 1759527 h 1759527"/>
              <a:gd name="connsiteX3" fmla="*/ 0 w 2522683"/>
              <a:gd name="connsiteY3" fmla="*/ 1759527 h 1759527"/>
            </a:gdLst>
            <a:ahLst/>
            <a:cxnLst>
              <a:cxn ang="0">
                <a:pos x="connsiteX0" y="connsiteY0"/>
              </a:cxn>
              <a:cxn ang="0">
                <a:pos x="connsiteX1" y="connsiteY1"/>
              </a:cxn>
              <a:cxn ang="0">
                <a:pos x="connsiteX2" y="connsiteY2"/>
              </a:cxn>
              <a:cxn ang="0">
                <a:pos x="connsiteX3" y="connsiteY3"/>
              </a:cxn>
            </a:cxnLst>
            <a:rect l="l" t="t" r="r" b="b"/>
            <a:pathLst>
              <a:path w="2522683" h="1759527">
                <a:moveTo>
                  <a:pt x="924790" y="0"/>
                </a:moveTo>
                <a:lnTo>
                  <a:pt x="2522683" y="0"/>
                </a:lnTo>
                <a:lnTo>
                  <a:pt x="2522683" y="1759527"/>
                </a:lnTo>
                <a:lnTo>
                  <a:pt x="0" y="175952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p:cNvSpPr/>
          <p:nvPr userDrawn="1">
            <p:custDataLst>
              <p:tags r:id="rId4"/>
            </p:custDataLst>
          </p:nvPr>
        </p:nvSpPr>
        <p:spPr>
          <a:xfrm>
            <a:off x="-38099" y="826076"/>
            <a:ext cx="2536535" cy="1759527"/>
          </a:xfrm>
          <a:custGeom>
            <a:avLst/>
            <a:gdLst>
              <a:gd name="connsiteX0" fmla="*/ 0 w 2536535"/>
              <a:gd name="connsiteY0" fmla="*/ 0 h 1759527"/>
              <a:gd name="connsiteX1" fmla="*/ 2536535 w 2536535"/>
              <a:gd name="connsiteY1" fmla="*/ 0 h 1759527"/>
              <a:gd name="connsiteX2" fmla="*/ 1611745 w 2536535"/>
              <a:gd name="connsiteY2" fmla="*/ 1759527 h 1759527"/>
              <a:gd name="connsiteX3" fmla="*/ 0 w 2536535"/>
              <a:gd name="connsiteY3" fmla="*/ 1759527 h 1759527"/>
            </a:gdLst>
            <a:ahLst/>
            <a:cxnLst>
              <a:cxn ang="0">
                <a:pos x="connsiteX0" y="connsiteY0"/>
              </a:cxn>
              <a:cxn ang="0">
                <a:pos x="connsiteX1" y="connsiteY1"/>
              </a:cxn>
              <a:cxn ang="0">
                <a:pos x="connsiteX2" y="connsiteY2"/>
              </a:cxn>
              <a:cxn ang="0">
                <a:pos x="connsiteX3" y="connsiteY3"/>
              </a:cxn>
            </a:cxnLst>
            <a:rect l="l" t="t" r="r" b="b"/>
            <a:pathLst>
              <a:path w="2536535" h="1759527">
                <a:moveTo>
                  <a:pt x="0" y="0"/>
                </a:moveTo>
                <a:lnTo>
                  <a:pt x="2536535" y="0"/>
                </a:lnTo>
                <a:lnTo>
                  <a:pt x="1611745" y="1759527"/>
                </a:lnTo>
                <a:lnTo>
                  <a:pt x="0" y="175952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2" name="标题 1"/>
          <p:cNvSpPr>
            <a:spLocks noGrp="1"/>
          </p:cNvSpPr>
          <p:nvPr>
            <p:ph type="title"/>
            <p:custDataLst>
              <p:tags r:id="rId5"/>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media/image5.png"/><Relationship Id="rId25" Type="http://schemas.openxmlformats.org/officeDocument/2006/relationships/tags" Target="../tags/tag125.xml"/><Relationship Id="rId24" Type="http://schemas.openxmlformats.org/officeDocument/2006/relationships/tags" Target="../tags/tag124.xml"/><Relationship Id="rId23" Type="http://schemas.openxmlformats.org/officeDocument/2006/relationships/tags" Target="../tags/tag123.xml"/><Relationship Id="rId22" Type="http://schemas.openxmlformats.org/officeDocument/2006/relationships/tags" Target="../tags/tag122.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slideLayout" Target="../slideLayouts/slideLayout2.xml"/><Relationship Id="rId19" Type="http://schemas.openxmlformats.org/officeDocument/2006/relationships/tags" Target="../tags/tag1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5" Type="http://schemas.openxmlformats.org/officeDocument/2006/relationships/theme" Target="../theme/theme2.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10154348" y="22190"/>
            <a:ext cx="2051091" cy="871713"/>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4"/>
            <a:ext cx="10515600" cy="132503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ea typeface="微软雅黑" panose="020B0503020204020204" charset="-122"/>
              </a:defRPr>
            </a:lvl1pPr>
          </a:lstStyle>
          <a:p>
            <a:fld id="{0CEB1B6A-AEF1-4ACD-BD61-958570690F55}" type="datetimeFigureOut">
              <a:rPr lang="zh-CN" altLang="en-US" smtClean="0"/>
            </a:fld>
            <a:endParaRPr lang="zh-CN" altLang="en-US" dirty="0"/>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ea typeface="微软雅黑" panose="020B0503020204020204" charset="-122"/>
              </a:defRPr>
            </a:lvl1pPr>
          </a:lstStyle>
          <a:p>
            <a:fld id="{BB6CB991-6BD3-42F2-8A94-1903E9425430}"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ftr="0" dt="0"/>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ct val="267000"/>
        </a:spcBef>
        <a:buFont typeface="Arial" panose="020B0604020202020204" pitchFamily="34" charset="0"/>
        <a:buChar char="•"/>
        <a:defRPr sz="3735" kern="1200">
          <a:solidFill>
            <a:schemeClr val="tx1"/>
          </a:solidFill>
          <a:latin typeface="+mn-lt"/>
          <a:ea typeface="微软雅黑" panose="020B0503020204020204" charset="-122"/>
          <a:cs typeface="+mn-cs"/>
        </a:defRPr>
      </a:lvl1pPr>
      <a:lvl2pPr marL="914400" indent="-304800" algn="l" defTabSz="1219200" rtl="0" eaLnBrk="1" latinLnBrk="0" hangingPunct="1">
        <a:lnSpc>
          <a:spcPct val="90000"/>
        </a:lnSpc>
        <a:spcBef>
          <a:spcPct val="134000"/>
        </a:spcBef>
        <a:buFont typeface="Arial" panose="020B0604020202020204" pitchFamily="34" charset="0"/>
        <a:buChar char="•"/>
        <a:defRPr sz="3200" kern="1200">
          <a:solidFill>
            <a:schemeClr val="tx1"/>
          </a:solidFill>
          <a:latin typeface="+mn-lt"/>
          <a:ea typeface="微软雅黑" panose="020B0503020204020204" charset="-122"/>
          <a:cs typeface="+mn-cs"/>
        </a:defRPr>
      </a:lvl2pPr>
      <a:lvl3pPr marL="1524000" indent="-304800" algn="l" defTabSz="1219200" rtl="0" eaLnBrk="1" latinLnBrk="0" hangingPunct="1">
        <a:lnSpc>
          <a:spcPct val="90000"/>
        </a:lnSpc>
        <a:spcBef>
          <a:spcPct val="134000"/>
        </a:spcBef>
        <a:buFont typeface="Arial" panose="020B0604020202020204" pitchFamily="34" charset="0"/>
        <a:buChar char="•"/>
        <a:defRPr sz="2665" kern="1200">
          <a:solidFill>
            <a:schemeClr val="tx1"/>
          </a:solidFill>
          <a:latin typeface="+mn-lt"/>
          <a:ea typeface="微软雅黑" panose="020B0503020204020204" charset="-122"/>
          <a:cs typeface="+mn-cs"/>
        </a:defRPr>
      </a:lvl3pPr>
      <a:lvl4pPr marL="21336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微软雅黑" panose="020B0503020204020204" charset="-122"/>
          <a:cs typeface="+mn-cs"/>
        </a:defRPr>
      </a:lvl4pPr>
      <a:lvl5pPr marL="27432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微软雅黑" panose="020B0503020204020204" charset="-122"/>
          <a:cs typeface="+mn-cs"/>
        </a:defRPr>
      </a:lvl5pPr>
      <a:lvl6pPr marL="33528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ct val="134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2660" y="413690"/>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endParaRPr kumimoji="1" lang="ja-JP" altLang="en-US" dirty="0"/>
          </a:p>
        </p:txBody>
      </p:sp>
      <p:sp>
        <p:nvSpPr>
          <p:cNvPr id="3" name="テキスト プレースホルダー 2"/>
          <p:cNvSpPr>
            <a:spLocks noGrp="1"/>
          </p:cNvSpPr>
          <p:nvPr>
            <p:ph type="body" idx="1"/>
          </p:nvPr>
        </p:nvSpPr>
        <p:spPr>
          <a:xfrm>
            <a:off x="658812" y="1269506"/>
            <a:ext cx="11125201" cy="5183682"/>
          </a:xfrm>
          <a:prstGeom prst="rect">
            <a:avLst/>
          </a:prstGeom>
        </p:spPr>
        <p:txBody>
          <a:bodyPr vert="horz" lIns="91440" tIns="45720" rIns="91440" bIns="45720" rtlCol="0">
            <a:normAutofit/>
          </a:bodyPr>
          <a:lstStyle/>
          <a:p>
            <a:pPr lvl="0"/>
            <a:r>
              <a:rPr kumimoji="1" lang="ja-JP" altLang="en-US" dirty="0"/>
              <a:t>マスター テキストの書式設定</a:t>
            </a:r>
            <a:endParaRPr kumimoji="1" lang="ja-JP" altLang="en-US" dirty="0"/>
          </a:p>
          <a:p>
            <a:pPr lvl="1"/>
            <a:r>
              <a:rPr kumimoji="1" lang="ja-JP" altLang="en-US" dirty="0"/>
              <a:t>第 </a:t>
            </a:r>
            <a:r>
              <a:rPr kumimoji="1" lang="en-US" altLang="ja-JP" dirty="0"/>
              <a:t>2 </a:t>
            </a:r>
            <a:r>
              <a:rPr kumimoji="1" lang="ja-JP" altLang="en-US" dirty="0"/>
              <a:t>レベル</a:t>
            </a:r>
            <a:endParaRPr kumimoji="1" lang="ja-JP" altLang="en-US" dirty="0"/>
          </a:p>
          <a:p>
            <a:pPr lvl="2"/>
            <a:r>
              <a:rPr kumimoji="1" lang="ja-JP" altLang="en-US" dirty="0"/>
              <a:t>第 </a:t>
            </a:r>
            <a:r>
              <a:rPr kumimoji="1" lang="en-US" altLang="ja-JP" dirty="0"/>
              <a:t>3 </a:t>
            </a:r>
            <a:r>
              <a:rPr kumimoji="1" lang="ja-JP" altLang="en-US" dirty="0"/>
              <a:t>レベル</a:t>
            </a:r>
            <a:endParaRPr kumimoji="1" lang="ja-JP" altLang="en-US" dirty="0"/>
          </a:p>
          <a:p>
            <a:pPr lvl="3"/>
            <a:r>
              <a:rPr kumimoji="1" lang="ja-JP" altLang="en-US" dirty="0"/>
              <a:t>第 </a:t>
            </a:r>
            <a:r>
              <a:rPr kumimoji="1" lang="en-US" altLang="ja-JP" dirty="0"/>
              <a:t>4 </a:t>
            </a:r>
            <a:r>
              <a:rPr kumimoji="1" lang="ja-JP" altLang="en-US" dirty="0"/>
              <a:t>レベル</a:t>
            </a:r>
            <a:endParaRPr kumimoji="1" lang="ja-JP" altLang="en-US" dirty="0"/>
          </a:p>
          <a:p>
            <a:pPr lvl="4"/>
            <a:r>
              <a:rPr kumimoji="1" lang="ja-JP" altLang="en-US" dirty="0"/>
              <a:t>第 </a:t>
            </a:r>
            <a:r>
              <a:rPr kumimoji="1" lang="en-US" altLang="ja-JP" dirty="0"/>
              <a:t>5 </a:t>
            </a:r>
            <a:r>
              <a:rPr kumimoji="1" lang="ja-JP" altLang="en-US" dirty="0"/>
              <a:t>レベル</a:t>
            </a:r>
            <a:endParaRPr kumimoji="1" lang="ja-JP" alt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sldNum="0" hdr="0" dt="0"/>
  <p:txStyles>
    <p:titleStyle>
      <a:lvl1pPr algn="l" defTabSz="914400" rtl="0" eaLnBrk="1" latinLnBrk="0" hangingPunct="1">
        <a:lnSpc>
          <a:spcPct val="100000"/>
        </a:lnSpc>
        <a:spcBef>
          <a:spcPct val="0"/>
        </a:spcBef>
        <a:buNone/>
        <a:defRPr kumimoji="1" sz="3200" b="1" kern="1200">
          <a:solidFill>
            <a:schemeClr val="tx1"/>
          </a:solidFill>
          <a:latin typeface="Yu Gothic" panose="020B0400000000000000" pitchFamily="50" charset="-128"/>
          <a:ea typeface="Yu Gothic" panose="020B0400000000000000" pitchFamily="50" charset="-128"/>
          <a:cs typeface="+mj-cs"/>
        </a:defRPr>
      </a:lvl1pPr>
    </p:titleStyle>
    <p:bodyStyle>
      <a:lvl1pPr marL="342900" indent="-342900" algn="l" defTabSz="914400" rtl="0" eaLnBrk="1" latinLnBrk="0" hangingPunct="1">
        <a:lnSpc>
          <a:spcPct val="100000"/>
        </a:lnSpc>
        <a:spcBef>
          <a:spcPts val="1000"/>
        </a:spcBef>
        <a:buFont typeface="Arial" panose="020B0604020202020204" pitchFamily="34" charset="0"/>
        <a:buChar char="•"/>
        <a:defRPr kumimoji="1" sz="2400" b="1" kern="1200">
          <a:solidFill>
            <a:schemeClr val="tx1"/>
          </a:solidFill>
          <a:latin typeface="Yu Gothic" panose="020B0400000000000000" pitchFamily="50" charset="-128"/>
          <a:ea typeface="Yu Gothic" panose="020B0400000000000000" pitchFamily="50" charset="-128"/>
          <a:cs typeface="+mn-cs"/>
        </a:defRPr>
      </a:lvl1pPr>
      <a:lvl2pPr marL="685800" indent="-228600" algn="l" defTabSz="914400" rtl="0" eaLnBrk="1" latinLnBrk="0" hangingPunct="1">
        <a:lnSpc>
          <a:spcPct val="100000"/>
        </a:lnSpc>
        <a:spcBef>
          <a:spcPts val="1200"/>
        </a:spcBef>
        <a:buFont typeface="Meiryo UI" panose="020B0604030504040204" pitchFamily="50" charset="-128"/>
        <a:buChar char="-"/>
        <a:defRPr kumimoji="1" sz="2000" kern="1200">
          <a:solidFill>
            <a:schemeClr val="tx1"/>
          </a:solidFill>
          <a:latin typeface="Yu Gothic" panose="020B0400000000000000" pitchFamily="50" charset="-128"/>
          <a:ea typeface="Yu Gothic" panose="020B0400000000000000" pitchFamily="50" charset="-128"/>
          <a:cs typeface="+mn-cs"/>
        </a:defRPr>
      </a:lvl2pPr>
      <a:lvl3pPr marL="1143000" indent="-228600" algn="l" defTabSz="914400" rtl="0" eaLnBrk="1" latinLnBrk="0" hangingPunct="1">
        <a:lnSpc>
          <a:spcPct val="100000"/>
        </a:lnSpc>
        <a:spcBef>
          <a:spcPts val="1200"/>
        </a:spcBef>
        <a:buFont typeface="Meiryo UI" panose="020B0604030504040204" pitchFamily="50" charset="-128"/>
        <a:buChar char="-"/>
        <a:defRPr kumimoji="1" sz="1800" kern="1200">
          <a:solidFill>
            <a:schemeClr val="tx1"/>
          </a:solidFill>
          <a:latin typeface="Yu Gothic" panose="020B0400000000000000" pitchFamily="50" charset="-128"/>
          <a:ea typeface="Yu Gothic" panose="020B0400000000000000" pitchFamily="50" charset="-128"/>
          <a:cs typeface="+mn-cs"/>
        </a:defRPr>
      </a:lvl3pPr>
      <a:lvl4pPr marL="1600200" indent="-228600" algn="l" defTabSz="914400" rtl="0" eaLnBrk="1" latinLnBrk="0" hangingPunct="1">
        <a:lnSpc>
          <a:spcPct val="100000"/>
        </a:lnSpc>
        <a:spcBef>
          <a:spcPts val="1200"/>
        </a:spcBef>
        <a:buFont typeface="Meiryo UI" panose="020B0604030504040204" pitchFamily="50" charset="-128"/>
        <a:buChar char="-"/>
        <a:defRPr kumimoji="1" sz="1600" kern="1200">
          <a:solidFill>
            <a:schemeClr val="tx1"/>
          </a:solidFill>
          <a:latin typeface="Yu Gothic" panose="020B0400000000000000" pitchFamily="50" charset="-128"/>
          <a:ea typeface="Yu Gothic" panose="020B0400000000000000" pitchFamily="50" charset="-128"/>
          <a:cs typeface="+mn-cs"/>
        </a:defRPr>
      </a:lvl4pPr>
      <a:lvl5pPr marL="2057400" indent="-228600" algn="l" defTabSz="914400" rtl="0" eaLnBrk="1" latinLnBrk="0" hangingPunct="1">
        <a:lnSpc>
          <a:spcPct val="100000"/>
        </a:lnSpc>
        <a:spcBef>
          <a:spcPts val="1200"/>
        </a:spcBef>
        <a:buFont typeface="Meiryo UI" panose="020B0604030504040204" pitchFamily="50" charset="-128"/>
        <a:buChar char="-"/>
        <a:defRPr kumimoji="1" sz="1400" kern="1200">
          <a:solidFill>
            <a:schemeClr val="tx1"/>
          </a:solidFill>
          <a:latin typeface="Yu Gothic" panose="020B0400000000000000" pitchFamily="50" charset="-128"/>
          <a:ea typeface="Yu Gothic"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image" Target="../media/image5.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6" Type="http://schemas.openxmlformats.org/officeDocument/2006/relationships/slideLayout" Target="../slideLayouts/slideLayout12.xml"/><Relationship Id="rId25" Type="http://schemas.openxmlformats.org/officeDocument/2006/relationships/tags" Target="../tags/tag153.xml"/><Relationship Id="rId24" Type="http://schemas.openxmlformats.org/officeDocument/2006/relationships/image" Target="../media/image5.png"/><Relationship Id="rId23" Type="http://schemas.openxmlformats.org/officeDocument/2006/relationships/tags" Target="../tags/tag152.xml"/><Relationship Id="rId22" Type="http://schemas.openxmlformats.org/officeDocument/2006/relationships/tags" Target="../tags/tag151.xml"/><Relationship Id="rId21" Type="http://schemas.openxmlformats.org/officeDocument/2006/relationships/tags" Target="../tags/tag150.xml"/><Relationship Id="rId20" Type="http://schemas.openxmlformats.org/officeDocument/2006/relationships/tags" Target="../tags/tag149.xml"/><Relationship Id="rId2" Type="http://schemas.openxmlformats.org/officeDocument/2006/relationships/tags" Target="../tags/tag131.xml"/><Relationship Id="rId19" Type="http://schemas.openxmlformats.org/officeDocument/2006/relationships/tags" Target="../tags/tag148.xml"/><Relationship Id="rId18" Type="http://schemas.openxmlformats.org/officeDocument/2006/relationships/tags" Target="../tags/tag147.xml"/><Relationship Id="rId17" Type="http://schemas.openxmlformats.org/officeDocument/2006/relationships/tags" Target="../tags/tag146.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tags" Target="../tags/tag130.xml"/></Relationships>
</file>

<file path=ppt/slides/_rels/slide3.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7" Type="http://schemas.openxmlformats.org/officeDocument/2006/relationships/notesSlide" Target="../notesSlides/notesSlide1.xml"/><Relationship Id="rId26" Type="http://schemas.openxmlformats.org/officeDocument/2006/relationships/slideLayout" Target="../slideLayouts/slideLayout2.xml"/><Relationship Id="rId25" Type="http://schemas.openxmlformats.org/officeDocument/2006/relationships/tags" Target="../tags/tag178.xml"/><Relationship Id="rId24" Type="http://schemas.openxmlformats.org/officeDocument/2006/relationships/tags" Target="../tags/tag177.xml"/><Relationship Id="rId23" Type="http://schemas.openxmlformats.org/officeDocument/2006/relationships/tags" Target="../tags/tag176.xml"/><Relationship Id="rId22" Type="http://schemas.openxmlformats.org/officeDocument/2006/relationships/tags" Target="../tags/tag175.xml"/><Relationship Id="rId21" Type="http://schemas.openxmlformats.org/officeDocument/2006/relationships/tags" Target="../tags/tag174.xml"/><Relationship Id="rId20" Type="http://schemas.openxmlformats.org/officeDocument/2006/relationships/tags" Target="../tags/tag173.xml"/><Relationship Id="rId2" Type="http://schemas.openxmlformats.org/officeDocument/2006/relationships/tags" Target="../tags/tag155.xml"/><Relationship Id="rId19" Type="http://schemas.openxmlformats.org/officeDocument/2006/relationships/tags" Target="../tags/tag172.xml"/><Relationship Id="rId18" Type="http://schemas.openxmlformats.org/officeDocument/2006/relationships/tags" Target="../tags/tag171.xml"/><Relationship Id="rId17" Type="http://schemas.openxmlformats.org/officeDocument/2006/relationships/tags" Target="../tags/tag170.xml"/><Relationship Id="rId16" Type="http://schemas.openxmlformats.org/officeDocument/2006/relationships/tags" Target="../tags/tag169.xml"/><Relationship Id="rId15" Type="http://schemas.openxmlformats.org/officeDocument/2006/relationships/tags" Target="../tags/tag168.xml"/><Relationship Id="rId14" Type="http://schemas.openxmlformats.org/officeDocument/2006/relationships/tags" Target="../tags/tag167.xml"/><Relationship Id="rId13" Type="http://schemas.openxmlformats.org/officeDocument/2006/relationships/tags" Target="../tags/tag166.xml"/><Relationship Id="rId12" Type="http://schemas.openxmlformats.org/officeDocument/2006/relationships/tags" Target="../tags/tag165.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tags" Target="../tags/tag154.xml"/></Relationships>
</file>

<file path=ppt/slides/_rels/slide4.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2" Type="http://schemas.openxmlformats.org/officeDocument/2006/relationships/slideLayout" Target="../slideLayouts/slideLayout2.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tags" Target="../tags/tag179.xml"/></Relationships>
</file>

<file path=ppt/slides/_rels/slide5.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4" Type="http://schemas.openxmlformats.org/officeDocument/2006/relationships/notesSlide" Target="../notesSlides/notesSlide2.xml"/><Relationship Id="rId13" Type="http://schemas.openxmlformats.org/officeDocument/2006/relationships/slideLayout" Target="../slideLayouts/slideLayout2.xml"/><Relationship Id="rId12" Type="http://schemas.openxmlformats.org/officeDocument/2006/relationships/tags" Target="../tags/tag199.xml"/><Relationship Id="rId11" Type="http://schemas.openxmlformats.org/officeDocument/2006/relationships/image" Target="../media/image10.svg"/><Relationship Id="rId10" Type="http://schemas.openxmlformats.org/officeDocument/2006/relationships/image" Target="../media/image9.png"/><Relationship Id="rId1" Type="http://schemas.openxmlformats.org/officeDocument/2006/relationships/tags" Target="../tags/tag190.xml"/></Relationships>
</file>

<file path=ppt/slides/_rels/slide6.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1" Type="http://schemas.openxmlformats.org/officeDocument/2006/relationships/slideLayout" Target="../slideLayouts/slideLayout2.xml"/><Relationship Id="rId10" Type="http://schemas.openxmlformats.org/officeDocument/2006/relationships/tags" Target="../tags/tag209.xml"/><Relationship Id="rId1" Type="http://schemas.openxmlformats.org/officeDocument/2006/relationships/tags" Target="../tags/tag200.xml"/></Relationships>
</file>

<file path=ppt/slides/_rels/slide7.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3" Type="http://schemas.openxmlformats.org/officeDocument/2006/relationships/slideLayout" Target="../slideLayouts/slideLayout2.xml"/><Relationship Id="rId12" Type="http://schemas.openxmlformats.org/officeDocument/2006/relationships/tags" Target="../tags/tag221.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tags" Target="../tags/tag210.xml"/></Relationships>
</file>

<file path=ppt/slides/_rels/slide8.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7" Type="http://schemas.openxmlformats.org/officeDocument/2006/relationships/slideLayout" Target="../slideLayouts/slideLayout2.xml"/><Relationship Id="rId16" Type="http://schemas.openxmlformats.org/officeDocument/2006/relationships/tags" Target="../tags/tag237.xml"/><Relationship Id="rId15" Type="http://schemas.openxmlformats.org/officeDocument/2006/relationships/tags" Target="../tags/tag236.xml"/><Relationship Id="rId14" Type="http://schemas.openxmlformats.org/officeDocument/2006/relationships/tags" Target="../tags/tag235.xml"/><Relationship Id="rId13" Type="http://schemas.openxmlformats.org/officeDocument/2006/relationships/tags" Target="../tags/tag234.xml"/><Relationship Id="rId12" Type="http://schemas.openxmlformats.org/officeDocument/2006/relationships/tags" Target="../tags/tag233.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tags" Target="../tags/tag222.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标题 28"/>
          <p:cNvSpPr>
            <a:spLocks noGrp="1"/>
          </p:cNvSpPr>
          <p:nvPr>
            <p:ph type="ctrTitle"/>
            <p:custDataLst>
              <p:tags r:id="rId1"/>
            </p:custDataLst>
          </p:nvPr>
        </p:nvSpPr>
        <p:spPr>
          <a:xfrm>
            <a:off x="388303" y="2324735"/>
            <a:ext cx="5833110" cy="1123315"/>
          </a:xfrm>
        </p:spPr>
        <p:txBody>
          <a:bodyPr anchor="ctr" anchorCtr="0"/>
          <a:p>
            <a:pPr algn="ctr"/>
            <a:r>
              <a:rPr lang="zh-CN" altLang="en-US" sz="2800">
                <a:solidFill>
                  <a:schemeClr val="tx1"/>
                </a:solidFill>
              </a:rPr>
              <a:t>仁合容晟</a:t>
            </a:r>
            <a:r>
              <a:rPr lang="zh-CN" altLang="en-US" sz="2800" baseline="30000">
                <a:solidFill>
                  <a:schemeClr val="tx1"/>
                </a:solidFill>
                <a:latin typeface="Arial" panose="020B0604020202020204" pitchFamily="34" charset="0"/>
                <a:cs typeface="Arial" panose="020B0604020202020204" pitchFamily="34" charset="0"/>
              </a:rPr>
              <a:t>®</a:t>
            </a:r>
            <a:r>
              <a:rPr lang="zh-CN" altLang="en-US" sz="2800">
                <a:solidFill>
                  <a:schemeClr val="tx1"/>
                </a:solidFill>
              </a:rPr>
              <a:t>呋塞米口服溶液</a:t>
            </a:r>
            <a:endParaRPr lang="zh-CN" altLang="en-US" sz="2800">
              <a:solidFill>
                <a:schemeClr val="tx1"/>
              </a:solidFill>
            </a:endParaRPr>
          </a:p>
        </p:txBody>
      </p:sp>
      <p:pic>
        <p:nvPicPr>
          <p:cNvPr id="4" name="图片 3"/>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9748" y="-6385"/>
            <a:ext cx="2051091" cy="871713"/>
          </a:xfrm>
          <a:prstGeom prst="rect">
            <a:avLst/>
          </a:prstGeom>
          <a:ln>
            <a:noFill/>
          </a:ln>
          <a:effectLst>
            <a:outerShdw blurRad="292100" dist="139700" dir="2700000" algn="tl" rotWithShape="0">
              <a:srgbClr val="333333">
                <a:alpha val="65000"/>
              </a:srgbClr>
            </a:outerShdw>
          </a:effectLst>
        </p:spPr>
      </p:pic>
      <p:sp>
        <p:nvSpPr>
          <p:cNvPr id="7" name="文本框 6"/>
          <p:cNvSpPr txBox="1"/>
          <p:nvPr>
            <p:custDataLst>
              <p:tags r:id="rId4"/>
            </p:custDataLst>
          </p:nvPr>
        </p:nvSpPr>
        <p:spPr>
          <a:xfrm>
            <a:off x="296863" y="3855720"/>
            <a:ext cx="6015990" cy="398780"/>
          </a:xfrm>
          <a:prstGeom prst="rect">
            <a:avLst/>
          </a:prstGeom>
          <a:noFill/>
        </p:spPr>
        <p:txBody>
          <a:bodyPr wrap="square" rtlCol="0">
            <a:spAutoFit/>
          </a:bodyPr>
          <a:p>
            <a:pPr algn="ctr"/>
            <a:r>
              <a:rPr lang="en-US" altLang="zh-CN" sz="2000" b="1" dirty="0">
                <a:latin typeface="微软雅黑" panose="020B0503020204020204" charset="-122"/>
                <a:ea typeface="微软雅黑" panose="020B0503020204020204" charset="-122"/>
              </a:rPr>
              <a:t>—  </a:t>
            </a:r>
            <a:r>
              <a:rPr lang="zh-CN" altLang="en-US" sz="2000" b="1" dirty="0">
                <a:solidFill>
                  <a:srgbClr val="FF0000"/>
                </a:solidFill>
                <a:latin typeface="微软雅黑" panose="020B0503020204020204" charset="-122"/>
                <a:ea typeface="微软雅黑" panose="020B0503020204020204" charset="-122"/>
              </a:rPr>
              <a:t>首批国家鼓励研发申报儿童药品清单药物</a:t>
            </a:r>
            <a:r>
              <a:rPr lang="en-US" altLang="zh-CN" sz="2000" b="1" dirty="0">
                <a:latin typeface="微软雅黑" panose="020B0503020204020204" charset="-122"/>
                <a:ea typeface="微软雅黑" panose="020B0503020204020204" charset="-122"/>
              </a:rPr>
              <a:t>  —</a:t>
            </a:r>
            <a:endParaRPr lang="en-US" altLang="zh-CN" sz="2000" b="1" dirty="0">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Autofit/>
          </a:bodyPr>
          <a:lstStyle/>
          <a:p>
            <a:r>
              <a:rPr lang="zh-CN" altLang="en-US" sz="2800"/>
              <a:t>目录</a:t>
            </a:r>
            <a:endParaRPr lang="zh-CN" altLang="en-US" sz="2800"/>
          </a:p>
        </p:txBody>
      </p:sp>
      <p:sp>
        <p:nvSpPr>
          <p:cNvPr id="19" name="任意多边形: 形状 18"/>
          <p:cNvSpPr/>
          <p:nvPr>
            <p:custDataLst>
              <p:tags r:id="rId2"/>
            </p:custDataLst>
          </p:nvPr>
        </p:nvSpPr>
        <p:spPr>
          <a:xfrm>
            <a:off x="2992545" y="1174494"/>
            <a:ext cx="3527679" cy="446228"/>
          </a:xfrm>
          <a:custGeom>
            <a:avLst/>
            <a:gdLst>
              <a:gd name="connsiteX0" fmla="*/ 697992 w 3527679"/>
              <a:gd name="connsiteY0" fmla="*/ 116434 h 446228"/>
              <a:gd name="connsiteX1" fmla="*/ 649528 w 3527679"/>
              <a:gd name="connsiteY1" fmla="*/ 129540 h 446228"/>
              <a:gd name="connsiteX2" fmla="*/ 615086 w 3527679"/>
              <a:gd name="connsiteY2" fmla="*/ 166726 h 446228"/>
              <a:gd name="connsiteX3" fmla="*/ 602284 w 3527679"/>
              <a:gd name="connsiteY3" fmla="*/ 223114 h 446228"/>
              <a:gd name="connsiteX4" fmla="*/ 615086 w 3527679"/>
              <a:gd name="connsiteY4" fmla="*/ 279502 h 446228"/>
              <a:gd name="connsiteX5" fmla="*/ 649528 w 3527679"/>
              <a:gd name="connsiteY5" fmla="*/ 316688 h 446228"/>
              <a:gd name="connsiteX6" fmla="*/ 697992 w 3527679"/>
              <a:gd name="connsiteY6" fmla="*/ 329794 h 446228"/>
              <a:gd name="connsiteX7" fmla="*/ 746455 w 3527679"/>
              <a:gd name="connsiteY7" fmla="*/ 316688 h 446228"/>
              <a:gd name="connsiteX8" fmla="*/ 780897 w 3527679"/>
              <a:gd name="connsiteY8" fmla="*/ 279502 h 446228"/>
              <a:gd name="connsiteX9" fmla="*/ 793699 w 3527679"/>
              <a:gd name="connsiteY9" fmla="*/ 223114 h 446228"/>
              <a:gd name="connsiteX10" fmla="*/ 780897 w 3527679"/>
              <a:gd name="connsiteY10" fmla="*/ 166726 h 446228"/>
              <a:gd name="connsiteX11" fmla="*/ 746455 w 3527679"/>
              <a:gd name="connsiteY11" fmla="*/ 129540 h 446228"/>
              <a:gd name="connsiteX12" fmla="*/ 697992 w 3527679"/>
              <a:gd name="connsiteY12" fmla="*/ 116434 h 446228"/>
              <a:gd name="connsiteX13" fmla="*/ 2737485 w 3527679"/>
              <a:gd name="connsiteY13" fmla="*/ 9754 h 446228"/>
              <a:gd name="connsiteX14" fmla="*/ 3131286 w 3527679"/>
              <a:gd name="connsiteY14" fmla="*/ 9754 h 446228"/>
              <a:gd name="connsiteX15" fmla="*/ 3131286 w 3527679"/>
              <a:gd name="connsiteY15" fmla="*/ 121311 h 446228"/>
              <a:gd name="connsiteX16" fmla="*/ 3006318 w 3527679"/>
              <a:gd name="connsiteY16" fmla="*/ 121311 h 446228"/>
              <a:gd name="connsiteX17" fmla="*/ 3006318 w 3527679"/>
              <a:gd name="connsiteY17" fmla="*/ 436474 h 446228"/>
              <a:gd name="connsiteX18" fmla="*/ 2862453 w 3527679"/>
              <a:gd name="connsiteY18" fmla="*/ 436474 h 446228"/>
              <a:gd name="connsiteX19" fmla="*/ 2862453 w 3527679"/>
              <a:gd name="connsiteY19" fmla="*/ 121311 h 446228"/>
              <a:gd name="connsiteX20" fmla="*/ 2737485 w 3527679"/>
              <a:gd name="connsiteY20" fmla="*/ 121311 h 446228"/>
              <a:gd name="connsiteX21" fmla="*/ 2284018 w 3527679"/>
              <a:gd name="connsiteY21" fmla="*/ 9754 h 446228"/>
              <a:gd name="connsiteX22" fmla="*/ 2402281 w 3527679"/>
              <a:gd name="connsiteY22" fmla="*/ 9754 h 446228"/>
              <a:gd name="connsiteX23" fmla="*/ 2564435 w 3527679"/>
              <a:gd name="connsiteY23" fmla="*/ 203607 h 446228"/>
              <a:gd name="connsiteX24" fmla="*/ 2564435 w 3527679"/>
              <a:gd name="connsiteY24" fmla="*/ 9754 h 446228"/>
              <a:gd name="connsiteX25" fmla="*/ 2704643 w 3527679"/>
              <a:gd name="connsiteY25" fmla="*/ 9754 h 446228"/>
              <a:gd name="connsiteX26" fmla="*/ 2704643 w 3527679"/>
              <a:gd name="connsiteY26" fmla="*/ 436474 h 446228"/>
              <a:gd name="connsiteX27" fmla="*/ 2586380 w 3527679"/>
              <a:gd name="connsiteY27" fmla="*/ 436474 h 446228"/>
              <a:gd name="connsiteX28" fmla="*/ 2424226 w 3527679"/>
              <a:gd name="connsiteY28" fmla="*/ 242621 h 446228"/>
              <a:gd name="connsiteX29" fmla="*/ 2424226 w 3527679"/>
              <a:gd name="connsiteY29" fmla="*/ 436474 h 446228"/>
              <a:gd name="connsiteX30" fmla="*/ 2284018 w 3527679"/>
              <a:gd name="connsiteY30" fmla="*/ 436474 h 446228"/>
              <a:gd name="connsiteX31" fmla="*/ 1874443 w 3527679"/>
              <a:gd name="connsiteY31" fmla="*/ 9754 h 446228"/>
              <a:gd name="connsiteX32" fmla="*/ 2221306 w 3527679"/>
              <a:gd name="connsiteY32" fmla="*/ 9754 h 446228"/>
              <a:gd name="connsiteX33" fmla="*/ 2221306 w 3527679"/>
              <a:gd name="connsiteY33" fmla="*/ 118263 h 446228"/>
              <a:gd name="connsiteX34" fmla="*/ 2015871 w 3527679"/>
              <a:gd name="connsiteY34" fmla="*/ 118263 h 446228"/>
              <a:gd name="connsiteX35" fmla="*/ 2015871 w 3527679"/>
              <a:gd name="connsiteY35" fmla="*/ 168250 h 446228"/>
              <a:gd name="connsiteX36" fmla="*/ 2196312 w 3527679"/>
              <a:gd name="connsiteY36" fmla="*/ 168250 h 446228"/>
              <a:gd name="connsiteX37" fmla="*/ 2196312 w 3527679"/>
              <a:gd name="connsiteY37" fmla="*/ 271882 h 446228"/>
              <a:gd name="connsiteX38" fmla="*/ 2015871 w 3527679"/>
              <a:gd name="connsiteY38" fmla="*/ 271882 h 446228"/>
              <a:gd name="connsiteX39" fmla="*/ 2015871 w 3527679"/>
              <a:gd name="connsiteY39" fmla="*/ 327965 h 446228"/>
              <a:gd name="connsiteX40" fmla="*/ 2229231 w 3527679"/>
              <a:gd name="connsiteY40" fmla="*/ 327965 h 446228"/>
              <a:gd name="connsiteX41" fmla="*/ 2229231 w 3527679"/>
              <a:gd name="connsiteY41" fmla="*/ 436474 h 446228"/>
              <a:gd name="connsiteX42" fmla="*/ 1874443 w 3527679"/>
              <a:gd name="connsiteY42" fmla="*/ 436474 h 446228"/>
              <a:gd name="connsiteX43" fmla="*/ 1442085 w 3527679"/>
              <a:gd name="connsiteY43" fmla="*/ 9754 h 446228"/>
              <a:gd name="connsiteX44" fmla="*/ 1835886 w 3527679"/>
              <a:gd name="connsiteY44" fmla="*/ 9754 h 446228"/>
              <a:gd name="connsiteX45" fmla="*/ 1835886 w 3527679"/>
              <a:gd name="connsiteY45" fmla="*/ 121311 h 446228"/>
              <a:gd name="connsiteX46" fmla="*/ 1710918 w 3527679"/>
              <a:gd name="connsiteY46" fmla="*/ 121311 h 446228"/>
              <a:gd name="connsiteX47" fmla="*/ 1710918 w 3527679"/>
              <a:gd name="connsiteY47" fmla="*/ 436474 h 446228"/>
              <a:gd name="connsiteX48" fmla="*/ 1567053 w 3527679"/>
              <a:gd name="connsiteY48" fmla="*/ 436474 h 446228"/>
              <a:gd name="connsiteX49" fmla="*/ 1567053 w 3527679"/>
              <a:gd name="connsiteY49" fmla="*/ 121311 h 446228"/>
              <a:gd name="connsiteX50" fmla="*/ 1442085 w 3527679"/>
              <a:gd name="connsiteY50" fmla="*/ 121311 h 446228"/>
              <a:gd name="connsiteX51" fmla="*/ 988618 w 3527679"/>
              <a:gd name="connsiteY51" fmla="*/ 9754 h 446228"/>
              <a:gd name="connsiteX52" fmla="*/ 1106881 w 3527679"/>
              <a:gd name="connsiteY52" fmla="*/ 9754 h 446228"/>
              <a:gd name="connsiteX53" fmla="*/ 1269034 w 3527679"/>
              <a:gd name="connsiteY53" fmla="*/ 203607 h 446228"/>
              <a:gd name="connsiteX54" fmla="*/ 1269034 w 3527679"/>
              <a:gd name="connsiteY54" fmla="*/ 9754 h 446228"/>
              <a:gd name="connsiteX55" fmla="*/ 1409242 w 3527679"/>
              <a:gd name="connsiteY55" fmla="*/ 9754 h 446228"/>
              <a:gd name="connsiteX56" fmla="*/ 1409242 w 3527679"/>
              <a:gd name="connsiteY56" fmla="*/ 436474 h 446228"/>
              <a:gd name="connsiteX57" fmla="*/ 1290980 w 3527679"/>
              <a:gd name="connsiteY57" fmla="*/ 436474 h 446228"/>
              <a:gd name="connsiteX58" fmla="*/ 1128826 w 3527679"/>
              <a:gd name="connsiteY58" fmla="*/ 242621 h 446228"/>
              <a:gd name="connsiteX59" fmla="*/ 1128826 w 3527679"/>
              <a:gd name="connsiteY59" fmla="*/ 436474 h 446228"/>
              <a:gd name="connsiteX60" fmla="*/ 988618 w 3527679"/>
              <a:gd name="connsiteY60" fmla="*/ 436474 h 446228"/>
              <a:gd name="connsiteX61" fmla="*/ 3348456 w 3527679"/>
              <a:gd name="connsiteY61" fmla="*/ 0 h 446228"/>
              <a:gd name="connsiteX62" fmla="*/ 3434715 w 3527679"/>
              <a:gd name="connsiteY62" fmla="*/ 9449 h 446228"/>
              <a:gd name="connsiteX63" fmla="*/ 3509390 w 3527679"/>
              <a:gd name="connsiteY63" fmla="*/ 37186 h 446228"/>
              <a:gd name="connsiteX64" fmla="*/ 3466109 w 3527679"/>
              <a:gd name="connsiteY64" fmla="*/ 141428 h 446228"/>
              <a:gd name="connsiteX65" fmla="*/ 3347237 w 3527679"/>
              <a:gd name="connsiteY65" fmla="*/ 109728 h 446228"/>
              <a:gd name="connsiteX66" fmla="*/ 3291763 w 3527679"/>
              <a:gd name="connsiteY66" fmla="*/ 136551 h 446228"/>
              <a:gd name="connsiteX67" fmla="*/ 3308223 w 3527679"/>
              <a:gd name="connsiteY67" fmla="*/ 155753 h 446228"/>
              <a:gd name="connsiteX68" fmla="*/ 3362477 w 3527679"/>
              <a:gd name="connsiteY68" fmla="*/ 169469 h 446228"/>
              <a:gd name="connsiteX69" fmla="*/ 3444773 w 3527679"/>
              <a:gd name="connsiteY69" fmla="*/ 190500 h 446228"/>
              <a:gd name="connsiteX70" fmla="*/ 3502990 w 3527679"/>
              <a:gd name="connsiteY70" fmla="*/ 229210 h 446228"/>
              <a:gd name="connsiteX71" fmla="*/ 3527679 w 3527679"/>
              <a:gd name="connsiteY71" fmla="*/ 302362 h 446228"/>
              <a:gd name="connsiteX72" fmla="*/ 3505123 w 3527679"/>
              <a:gd name="connsiteY72" fmla="*/ 375209 h 446228"/>
              <a:gd name="connsiteX73" fmla="*/ 3437763 w 3527679"/>
              <a:gd name="connsiteY73" fmla="*/ 427025 h 446228"/>
              <a:gd name="connsiteX74" fmla="*/ 3328949 w 3527679"/>
              <a:gd name="connsiteY74" fmla="*/ 446228 h 446228"/>
              <a:gd name="connsiteX75" fmla="*/ 3225622 w 3527679"/>
              <a:gd name="connsiteY75" fmla="*/ 434340 h 446228"/>
              <a:gd name="connsiteX76" fmla="*/ 3143021 w 3527679"/>
              <a:gd name="connsiteY76" fmla="*/ 402336 h 446228"/>
              <a:gd name="connsiteX77" fmla="*/ 3189351 w 3527679"/>
              <a:gd name="connsiteY77" fmla="*/ 297485 h 446228"/>
              <a:gd name="connsiteX78" fmla="*/ 3257626 w 3527679"/>
              <a:gd name="connsiteY78" fmla="*/ 325832 h 446228"/>
              <a:gd name="connsiteX79" fmla="*/ 3330168 w 3527679"/>
              <a:gd name="connsiteY79" fmla="*/ 336500 h 446228"/>
              <a:gd name="connsiteX80" fmla="*/ 3372840 w 3527679"/>
              <a:gd name="connsiteY80" fmla="*/ 330708 h 446228"/>
              <a:gd name="connsiteX81" fmla="*/ 3385642 w 3527679"/>
              <a:gd name="connsiteY81" fmla="*/ 313335 h 446228"/>
              <a:gd name="connsiteX82" fmla="*/ 3368878 w 3527679"/>
              <a:gd name="connsiteY82" fmla="*/ 293218 h 446228"/>
              <a:gd name="connsiteX83" fmla="*/ 3313709 w 3527679"/>
              <a:gd name="connsiteY83" fmla="*/ 278588 h 446228"/>
              <a:gd name="connsiteX84" fmla="*/ 3231413 w 3527679"/>
              <a:gd name="connsiteY84" fmla="*/ 256337 h 446228"/>
              <a:gd name="connsiteX85" fmla="*/ 3174111 w 3527679"/>
              <a:gd name="connsiteY85" fmla="*/ 217323 h 446228"/>
              <a:gd name="connsiteX86" fmla="*/ 3149727 w 3527679"/>
              <a:gd name="connsiteY86" fmla="*/ 143866 h 446228"/>
              <a:gd name="connsiteX87" fmla="*/ 3172282 w 3527679"/>
              <a:gd name="connsiteY87" fmla="*/ 70714 h 446228"/>
              <a:gd name="connsiteX88" fmla="*/ 3239643 w 3527679"/>
              <a:gd name="connsiteY88" fmla="*/ 18898 h 446228"/>
              <a:gd name="connsiteX89" fmla="*/ 3348456 w 3527679"/>
              <a:gd name="connsiteY89" fmla="*/ 0 h 446228"/>
              <a:gd name="connsiteX90" fmla="*/ 697992 w 3527679"/>
              <a:gd name="connsiteY90" fmla="*/ 0 h 446228"/>
              <a:gd name="connsiteX91" fmla="*/ 821740 w 3527679"/>
              <a:gd name="connsiteY91" fmla="*/ 28652 h 446228"/>
              <a:gd name="connsiteX92" fmla="*/ 907694 w 3527679"/>
              <a:gd name="connsiteY92" fmla="*/ 108204 h 446228"/>
              <a:gd name="connsiteX93" fmla="*/ 938784 w 3527679"/>
              <a:gd name="connsiteY93" fmla="*/ 223114 h 446228"/>
              <a:gd name="connsiteX94" fmla="*/ 907694 w 3527679"/>
              <a:gd name="connsiteY94" fmla="*/ 338024 h 446228"/>
              <a:gd name="connsiteX95" fmla="*/ 821740 w 3527679"/>
              <a:gd name="connsiteY95" fmla="*/ 417577 h 446228"/>
              <a:gd name="connsiteX96" fmla="*/ 697992 w 3527679"/>
              <a:gd name="connsiteY96" fmla="*/ 446228 h 446228"/>
              <a:gd name="connsiteX97" fmla="*/ 574243 w 3527679"/>
              <a:gd name="connsiteY97" fmla="*/ 417577 h 446228"/>
              <a:gd name="connsiteX98" fmla="*/ 488289 w 3527679"/>
              <a:gd name="connsiteY98" fmla="*/ 338024 h 446228"/>
              <a:gd name="connsiteX99" fmla="*/ 457200 w 3527679"/>
              <a:gd name="connsiteY99" fmla="*/ 223114 h 446228"/>
              <a:gd name="connsiteX100" fmla="*/ 488289 w 3527679"/>
              <a:gd name="connsiteY100" fmla="*/ 108204 h 446228"/>
              <a:gd name="connsiteX101" fmla="*/ 574243 w 3527679"/>
              <a:gd name="connsiteY101" fmla="*/ 28652 h 446228"/>
              <a:gd name="connsiteX102" fmla="*/ 697992 w 3527679"/>
              <a:gd name="connsiteY102" fmla="*/ 0 h 446228"/>
              <a:gd name="connsiteX103" fmla="*/ 237744 w 3527679"/>
              <a:gd name="connsiteY103" fmla="*/ 0 h 446228"/>
              <a:gd name="connsiteX104" fmla="*/ 348691 w 3527679"/>
              <a:gd name="connsiteY104" fmla="*/ 21946 h 446228"/>
              <a:gd name="connsiteX105" fmla="*/ 429158 w 3527679"/>
              <a:gd name="connsiteY105" fmla="*/ 85344 h 446228"/>
              <a:gd name="connsiteX106" fmla="*/ 338328 w 3527679"/>
              <a:gd name="connsiteY106" fmla="*/ 166421 h 446228"/>
              <a:gd name="connsiteX107" fmla="*/ 245059 w 3527679"/>
              <a:gd name="connsiteY107" fmla="*/ 116434 h 446228"/>
              <a:gd name="connsiteX108" fmla="*/ 172516 w 3527679"/>
              <a:gd name="connsiteY108" fmla="*/ 145390 h 446228"/>
              <a:gd name="connsiteX109" fmla="*/ 145084 w 3527679"/>
              <a:gd name="connsiteY109" fmla="*/ 223114 h 446228"/>
              <a:gd name="connsiteX110" fmla="*/ 172516 w 3527679"/>
              <a:gd name="connsiteY110" fmla="*/ 300838 h 446228"/>
              <a:gd name="connsiteX111" fmla="*/ 245059 w 3527679"/>
              <a:gd name="connsiteY111" fmla="*/ 329794 h 446228"/>
              <a:gd name="connsiteX112" fmla="*/ 338328 w 3527679"/>
              <a:gd name="connsiteY112" fmla="*/ 279807 h 446228"/>
              <a:gd name="connsiteX113" fmla="*/ 429158 w 3527679"/>
              <a:gd name="connsiteY113" fmla="*/ 360884 h 446228"/>
              <a:gd name="connsiteX114" fmla="*/ 348691 w 3527679"/>
              <a:gd name="connsiteY114" fmla="*/ 424282 h 446228"/>
              <a:gd name="connsiteX115" fmla="*/ 237744 w 3527679"/>
              <a:gd name="connsiteY115" fmla="*/ 446228 h 446228"/>
              <a:gd name="connsiteX116" fmla="*/ 115824 w 3527679"/>
              <a:gd name="connsiteY116" fmla="*/ 417881 h 446228"/>
              <a:gd name="connsiteX117" fmla="*/ 30784 w 3527679"/>
              <a:gd name="connsiteY117" fmla="*/ 338633 h 446228"/>
              <a:gd name="connsiteX118" fmla="*/ 0 w 3527679"/>
              <a:gd name="connsiteY118" fmla="*/ 223114 h 446228"/>
              <a:gd name="connsiteX119" fmla="*/ 30784 w 3527679"/>
              <a:gd name="connsiteY119" fmla="*/ 107595 h 446228"/>
              <a:gd name="connsiteX120" fmla="*/ 115824 w 3527679"/>
              <a:gd name="connsiteY120" fmla="*/ 28347 h 446228"/>
              <a:gd name="connsiteX121" fmla="*/ 237744 w 3527679"/>
              <a:gd name="connsiteY121" fmla="*/ 0 h 44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7679" h="446228">
                <a:moveTo>
                  <a:pt x="697992" y="116434"/>
                </a:moveTo>
                <a:cubicBezTo>
                  <a:pt x="680110" y="116434"/>
                  <a:pt x="663956" y="120803"/>
                  <a:pt x="649528" y="129540"/>
                </a:cubicBezTo>
                <a:cubicBezTo>
                  <a:pt x="635101" y="138278"/>
                  <a:pt x="623620" y="150673"/>
                  <a:pt x="615086" y="166726"/>
                </a:cubicBezTo>
                <a:cubicBezTo>
                  <a:pt x="606552" y="182779"/>
                  <a:pt x="602284" y="201575"/>
                  <a:pt x="602284" y="223114"/>
                </a:cubicBezTo>
                <a:cubicBezTo>
                  <a:pt x="602284" y="244653"/>
                  <a:pt x="606552" y="263449"/>
                  <a:pt x="615086" y="279502"/>
                </a:cubicBezTo>
                <a:cubicBezTo>
                  <a:pt x="623620" y="295555"/>
                  <a:pt x="635101" y="307950"/>
                  <a:pt x="649528" y="316688"/>
                </a:cubicBezTo>
                <a:cubicBezTo>
                  <a:pt x="663956" y="325425"/>
                  <a:pt x="680110" y="329794"/>
                  <a:pt x="697992" y="329794"/>
                </a:cubicBezTo>
                <a:cubicBezTo>
                  <a:pt x="715873" y="329794"/>
                  <a:pt x="732028" y="325425"/>
                  <a:pt x="746455" y="316688"/>
                </a:cubicBezTo>
                <a:cubicBezTo>
                  <a:pt x="760882" y="307950"/>
                  <a:pt x="772363" y="295555"/>
                  <a:pt x="780897" y="279502"/>
                </a:cubicBezTo>
                <a:cubicBezTo>
                  <a:pt x="789432" y="263449"/>
                  <a:pt x="793699" y="244653"/>
                  <a:pt x="793699" y="223114"/>
                </a:cubicBezTo>
                <a:cubicBezTo>
                  <a:pt x="793699" y="201575"/>
                  <a:pt x="789432" y="182779"/>
                  <a:pt x="780897" y="166726"/>
                </a:cubicBezTo>
                <a:cubicBezTo>
                  <a:pt x="772363" y="150673"/>
                  <a:pt x="760882" y="138278"/>
                  <a:pt x="746455" y="129540"/>
                </a:cubicBezTo>
                <a:cubicBezTo>
                  <a:pt x="732028" y="120803"/>
                  <a:pt x="715873" y="116434"/>
                  <a:pt x="697992" y="116434"/>
                </a:cubicBezTo>
                <a:close/>
                <a:moveTo>
                  <a:pt x="2737485" y="9754"/>
                </a:moveTo>
                <a:lnTo>
                  <a:pt x="3131286" y="9754"/>
                </a:lnTo>
                <a:lnTo>
                  <a:pt x="3131286" y="121311"/>
                </a:lnTo>
                <a:lnTo>
                  <a:pt x="3006318" y="121311"/>
                </a:lnTo>
                <a:lnTo>
                  <a:pt x="3006318" y="436474"/>
                </a:lnTo>
                <a:lnTo>
                  <a:pt x="2862453" y="436474"/>
                </a:lnTo>
                <a:lnTo>
                  <a:pt x="2862453" y="121311"/>
                </a:lnTo>
                <a:lnTo>
                  <a:pt x="2737485" y="121311"/>
                </a:lnTo>
                <a:close/>
                <a:moveTo>
                  <a:pt x="2284018" y="9754"/>
                </a:moveTo>
                <a:lnTo>
                  <a:pt x="2402281" y="9754"/>
                </a:lnTo>
                <a:lnTo>
                  <a:pt x="2564435" y="203607"/>
                </a:lnTo>
                <a:lnTo>
                  <a:pt x="2564435" y="9754"/>
                </a:lnTo>
                <a:lnTo>
                  <a:pt x="2704643" y="9754"/>
                </a:lnTo>
                <a:lnTo>
                  <a:pt x="2704643" y="436474"/>
                </a:lnTo>
                <a:lnTo>
                  <a:pt x="2586380" y="436474"/>
                </a:lnTo>
                <a:lnTo>
                  <a:pt x="2424226" y="242621"/>
                </a:lnTo>
                <a:lnTo>
                  <a:pt x="2424226" y="436474"/>
                </a:lnTo>
                <a:lnTo>
                  <a:pt x="2284018" y="436474"/>
                </a:lnTo>
                <a:close/>
                <a:moveTo>
                  <a:pt x="1874443" y="9754"/>
                </a:moveTo>
                <a:lnTo>
                  <a:pt x="2221306" y="9754"/>
                </a:lnTo>
                <a:lnTo>
                  <a:pt x="2221306" y="118263"/>
                </a:lnTo>
                <a:lnTo>
                  <a:pt x="2015871" y="118263"/>
                </a:lnTo>
                <a:lnTo>
                  <a:pt x="2015871" y="168250"/>
                </a:lnTo>
                <a:lnTo>
                  <a:pt x="2196312" y="168250"/>
                </a:lnTo>
                <a:lnTo>
                  <a:pt x="2196312" y="271882"/>
                </a:lnTo>
                <a:lnTo>
                  <a:pt x="2015871" y="271882"/>
                </a:lnTo>
                <a:lnTo>
                  <a:pt x="2015871" y="327965"/>
                </a:lnTo>
                <a:lnTo>
                  <a:pt x="2229231" y="327965"/>
                </a:lnTo>
                <a:lnTo>
                  <a:pt x="2229231" y="436474"/>
                </a:lnTo>
                <a:lnTo>
                  <a:pt x="1874443" y="436474"/>
                </a:lnTo>
                <a:close/>
                <a:moveTo>
                  <a:pt x="1442085" y="9754"/>
                </a:moveTo>
                <a:lnTo>
                  <a:pt x="1835886" y="9754"/>
                </a:lnTo>
                <a:lnTo>
                  <a:pt x="1835886" y="121311"/>
                </a:lnTo>
                <a:lnTo>
                  <a:pt x="1710918" y="121311"/>
                </a:lnTo>
                <a:lnTo>
                  <a:pt x="1710918" y="436474"/>
                </a:lnTo>
                <a:lnTo>
                  <a:pt x="1567053" y="436474"/>
                </a:lnTo>
                <a:lnTo>
                  <a:pt x="1567053" y="121311"/>
                </a:lnTo>
                <a:lnTo>
                  <a:pt x="1442085" y="121311"/>
                </a:lnTo>
                <a:close/>
                <a:moveTo>
                  <a:pt x="988618" y="9754"/>
                </a:moveTo>
                <a:lnTo>
                  <a:pt x="1106881" y="9754"/>
                </a:lnTo>
                <a:lnTo>
                  <a:pt x="1269034" y="203607"/>
                </a:lnTo>
                <a:lnTo>
                  <a:pt x="1269034" y="9754"/>
                </a:lnTo>
                <a:lnTo>
                  <a:pt x="1409242" y="9754"/>
                </a:lnTo>
                <a:lnTo>
                  <a:pt x="1409242" y="436474"/>
                </a:lnTo>
                <a:lnTo>
                  <a:pt x="1290980" y="436474"/>
                </a:lnTo>
                <a:lnTo>
                  <a:pt x="1128826" y="242621"/>
                </a:lnTo>
                <a:lnTo>
                  <a:pt x="1128826" y="436474"/>
                </a:lnTo>
                <a:lnTo>
                  <a:pt x="988618" y="436474"/>
                </a:lnTo>
                <a:close/>
                <a:moveTo>
                  <a:pt x="3348456" y="0"/>
                </a:moveTo>
                <a:cubicBezTo>
                  <a:pt x="3377717" y="0"/>
                  <a:pt x="3406470" y="3150"/>
                  <a:pt x="3434715" y="9449"/>
                </a:cubicBezTo>
                <a:cubicBezTo>
                  <a:pt x="3462960" y="15748"/>
                  <a:pt x="3487851" y="24994"/>
                  <a:pt x="3509390" y="37186"/>
                </a:cubicBezTo>
                <a:lnTo>
                  <a:pt x="3466109" y="141428"/>
                </a:lnTo>
                <a:cubicBezTo>
                  <a:pt x="3424250" y="120295"/>
                  <a:pt x="3384626" y="109728"/>
                  <a:pt x="3347237" y="109728"/>
                </a:cubicBezTo>
                <a:cubicBezTo>
                  <a:pt x="3310255" y="109728"/>
                  <a:pt x="3291763" y="118669"/>
                  <a:pt x="3291763" y="136551"/>
                </a:cubicBezTo>
                <a:cubicBezTo>
                  <a:pt x="3291763" y="145085"/>
                  <a:pt x="3297250" y="151486"/>
                  <a:pt x="3308223" y="155753"/>
                </a:cubicBezTo>
                <a:cubicBezTo>
                  <a:pt x="3319195" y="160020"/>
                  <a:pt x="3337280" y="164592"/>
                  <a:pt x="3362477" y="169469"/>
                </a:cubicBezTo>
                <a:cubicBezTo>
                  <a:pt x="3394989" y="175565"/>
                  <a:pt x="3422421" y="182576"/>
                  <a:pt x="3444773" y="190500"/>
                </a:cubicBezTo>
                <a:cubicBezTo>
                  <a:pt x="3467125" y="198425"/>
                  <a:pt x="3486531" y="211328"/>
                  <a:pt x="3502990" y="229210"/>
                </a:cubicBezTo>
                <a:cubicBezTo>
                  <a:pt x="3519449" y="247092"/>
                  <a:pt x="3527679" y="271476"/>
                  <a:pt x="3527679" y="302362"/>
                </a:cubicBezTo>
                <a:cubicBezTo>
                  <a:pt x="3527679" y="329184"/>
                  <a:pt x="3520160" y="353467"/>
                  <a:pt x="3505123" y="375209"/>
                </a:cubicBezTo>
                <a:cubicBezTo>
                  <a:pt x="3490087" y="396952"/>
                  <a:pt x="3467633" y="414224"/>
                  <a:pt x="3437763" y="427025"/>
                </a:cubicBezTo>
                <a:cubicBezTo>
                  <a:pt x="3407892" y="439827"/>
                  <a:pt x="3371621" y="446228"/>
                  <a:pt x="3328949" y="446228"/>
                </a:cubicBezTo>
                <a:cubicBezTo>
                  <a:pt x="3293592" y="446228"/>
                  <a:pt x="3259150" y="442265"/>
                  <a:pt x="3225622" y="434340"/>
                </a:cubicBezTo>
                <a:cubicBezTo>
                  <a:pt x="3192094" y="426416"/>
                  <a:pt x="3164560" y="415748"/>
                  <a:pt x="3143021" y="402336"/>
                </a:cubicBezTo>
                <a:lnTo>
                  <a:pt x="3189351" y="297485"/>
                </a:lnTo>
                <a:cubicBezTo>
                  <a:pt x="3209671" y="309271"/>
                  <a:pt x="3232429" y="318720"/>
                  <a:pt x="3257626" y="325832"/>
                </a:cubicBezTo>
                <a:cubicBezTo>
                  <a:pt x="3282823" y="332944"/>
                  <a:pt x="3307003" y="336500"/>
                  <a:pt x="3330168" y="336500"/>
                </a:cubicBezTo>
                <a:cubicBezTo>
                  <a:pt x="3350082" y="336500"/>
                  <a:pt x="3364306" y="334569"/>
                  <a:pt x="3372840" y="330708"/>
                </a:cubicBezTo>
                <a:cubicBezTo>
                  <a:pt x="3381374" y="326848"/>
                  <a:pt x="3385642" y="321056"/>
                  <a:pt x="3385642" y="313335"/>
                </a:cubicBezTo>
                <a:cubicBezTo>
                  <a:pt x="3385642" y="304394"/>
                  <a:pt x="3380054" y="297688"/>
                  <a:pt x="3368878" y="293218"/>
                </a:cubicBezTo>
                <a:cubicBezTo>
                  <a:pt x="3357702" y="288748"/>
                  <a:pt x="3339312" y="283871"/>
                  <a:pt x="3313709" y="278588"/>
                </a:cubicBezTo>
                <a:cubicBezTo>
                  <a:pt x="3280790" y="271679"/>
                  <a:pt x="3253358" y="264262"/>
                  <a:pt x="3231413" y="256337"/>
                </a:cubicBezTo>
                <a:cubicBezTo>
                  <a:pt x="3209468" y="248412"/>
                  <a:pt x="3190366" y="235408"/>
                  <a:pt x="3174111" y="217323"/>
                </a:cubicBezTo>
                <a:cubicBezTo>
                  <a:pt x="3157855" y="199238"/>
                  <a:pt x="3149727" y="174752"/>
                  <a:pt x="3149727" y="143866"/>
                </a:cubicBezTo>
                <a:cubicBezTo>
                  <a:pt x="3149727" y="117044"/>
                  <a:pt x="3157245" y="92660"/>
                  <a:pt x="3172282" y="70714"/>
                </a:cubicBezTo>
                <a:cubicBezTo>
                  <a:pt x="3187319" y="48768"/>
                  <a:pt x="3209772" y="31496"/>
                  <a:pt x="3239643" y="18898"/>
                </a:cubicBezTo>
                <a:cubicBezTo>
                  <a:pt x="3269513" y="6300"/>
                  <a:pt x="3305784" y="0"/>
                  <a:pt x="3348456" y="0"/>
                </a:cubicBezTo>
                <a:close/>
                <a:moveTo>
                  <a:pt x="697992" y="0"/>
                </a:moveTo>
                <a:cubicBezTo>
                  <a:pt x="743915" y="0"/>
                  <a:pt x="785164" y="9551"/>
                  <a:pt x="821740" y="28652"/>
                </a:cubicBezTo>
                <a:cubicBezTo>
                  <a:pt x="858316" y="47752"/>
                  <a:pt x="886968" y="74270"/>
                  <a:pt x="907694" y="108204"/>
                </a:cubicBezTo>
                <a:cubicBezTo>
                  <a:pt x="928420" y="142139"/>
                  <a:pt x="938784" y="180442"/>
                  <a:pt x="938784" y="223114"/>
                </a:cubicBezTo>
                <a:cubicBezTo>
                  <a:pt x="938784" y="265786"/>
                  <a:pt x="928420" y="304089"/>
                  <a:pt x="907694" y="338024"/>
                </a:cubicBezTo>
                <a:cubicBezTo>
                  <a:pt x="886968" y="371958"/>
                  <a:pt x="858316" y="398476"/>
                  <a:pt x="821740" y="417577"/>
                </a:cubicBezTo>
                <a:cubicBezTo>
                  <a:pt x="785164" y="436677"/>
                  <a:pt x="743915" y="446228"/>
                  <a:pt x="697992" y="446228"/>
                </a:cubicBezTo>
                <a:cubicBezTo>
                  <a:pt x="652068" y="446228"/>
                  <a:pt x="610819" y="436677"/>
                  <a:pt x="574243" y="417577"/>
                </a:cubicBezTo>
                <a:cubicBezTo>
                  <a:pt x="537667" y="398476"/>
                  <a:pt x="509016" y="371958"/>
                  <a:pt x="488289" y="338024"/>
                </a:cubicBezTo>
                <a:cubicBezTo>
                  <a:pt x="467563" y="304089"/>
                  <a:pt x="457200" y="265786"/>
                  <a:pt x="457200" y="223114"/>
                </a:cubicBezTo>
                <a:cubicBezTo>
                  <a:pt x="457200" y="180442"/>
                  <a:pt x="467563" y="142139"/>
                  <a:pt x="488289" y="108204"/>
                </a:cubicBezTo>
                <a:cubicBezTo>
                  <a:pt x="509016" y="74270"/>
                  <a:pt x="537667" y="47752"/>
                  <a:pt x="574243" y="28652"/>
                </a:cubicBezTo>
                <a:cubicBezTo>
                  <a:pt x="610819" y="9551"/>
                  <a:pt x="652068" y="0"/>
                  <a:pt x="697992" y="0"/>
                </a:cubicBezTo>
                <a:close/>
                <a:moveTo>
                  <a:pt x="237744" y="0"/>
                </a:moveTo>
                <a:cubicBezTo>
                  <a:pt x="279196" y="0"/>
                  <a:pt x="316179" y="7316"/>
                  <a:pt x="348691" y="21946"/>
                </a:cubicBezTo>
                <a:cubicBezTo>
                  <a:pt x="381203" y="36576"/>
                  <a:pt x="408025" y="57709"/>
                  <a:pt x="429158" y="85344"/>
                </a:cubicBezTo>
                <a:lnTo>
                  <a:pt x="338328" y="166421"/>
                </a:lnTo>
                <a:cubicBezTo>
                  <a:pt x="311912" y="133096"/>
                  <a:pt x="280822" y="116434"/>
                  <a:pt x="245059" y="116434"/>
                </a:cubicBezTo>
                <a:cubicBezTo>
                  <a:pt x="214985" y="116434"/>
                  <a:pt x="190804" y="126086"/>
                  <a:pt x="172516" y="145390"/>
                </a:cubicBezTo>
                <a:cubicBezTo>
                  <a:pt x="154228" y="164694"/>
                  <a:pt x="145084" y="190602"/>
                  <a:pt x="145084" y="223114"/>
                </a:cubicBezTo>
                <a:cubicBezTo>
                  <a:pt x="145084" y="255626"/>
                  <a:pt x="154228" y="281534"/>
                  <a:pt x="172516" y="300838"/>
                </a:cubicBezTo>
                <a:cubicBezTo>
                  <a:pt x="190804" y="320142"/>
                  <a:pt x="214985" y="329794"/>
                  <a:pt x="245059" y="329794"/>
                </a:cubicBezTo>
                <a:cubicBezTo>
                  <a:pt x="280822" y="329794"/>
                  <a:pt x="311912" y="313132"/>
                  <a:pt x="338328" y="279807"/>
                </a:cubicBezTo>
                <a:lnTo>
                  <a:pt x="429158" y="360884"/>
                </a:lnTo>
                <a:cubicBezTo>
                  <a:pt x="408025" y="388519"/>
                  <a:pt x="381203" y="409652"/>
                  <a:pt x="348691" y="424282"/>
                </a:cubicBezTo>
                <a:cubicBezTo>
                  <a:pt x="316179" y="438912"/>
                  <a:pt x="279196" y="446228"/>
                  <a:pt x="237744" y="446228"/>
                </a:cubicBezTo>
                <a:cubicBezTo>
                  <a:pt x="192633" y="446228"/>
                  <a:pt x="151993" y="436779"/>
                  <a:pt x="115824" y="417881"/>
                </a:cubicBezTo>
                <a:cubicBezTo>
                  <a:pt x="79654" y="398984"/>
                  <a:pt x="51308" y="372568"/>
                  <a:pt x="30784" y="338633"/>
                </a:cubicBezTo>
                <a:cubicBezTo>
                  <a:pt x="10261" y="304699"/>
                  <a:pt x="0" y="266192"/>
                  <a:pt x="0" y="223114"/>
                </a:cubicBezTo>
                <a:cubicBezTo>
                  <a:pt x="0" y="180036"/>
                  <a:pt x="10261" y="141529"/>
                  <a:pt x="30784" y="107595"/>
                </a:cubicBezTo>
                <a:cubicBezTo>
                  <a:pt x="51308" y="73660"/>
                  <a:pt x="79654" y="47244"/>
                  <a:pt x="115824" y="28347"/>
                </a:cubicBezTo>
                <a:cubicBezTo>
                  <a:pt x="151993" y="9449"/>
                  <a:pt x="192633" y="0"/>
                  <a:pt x="237744"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序号"/>
          <p:cNvSpPr txBox="1"/>
          <p:nvPr>
            <p:custDataLst>
              <p:tags r:id="rId3"/>
            </p:custDataLst>
          </p:nvPr>
        </p:nvSpPr>
        <p:spPr>
          <a:xfrm>
            <a:off x="875948" y="3058202"/>
            <a:ext cx="857509" cy="622258"/>
          </a:xfrm>
          <a:prstGeom prst="rect">
            <a:avLst/>
          </a:prstGeom>
          <a:noFill/>
        </p:spPr>
        <p:txBody>
          <a:bodyPr wrap="none" lIns="0" tIns="0" rIns="0" bIns="0" rtlCol="0" anchor="b" anchorCtr="0">
            <a:normAutofit/>
          </a:bodyPr>
          <a:lstStyle/>
          <a:p>
            <a:pPr>
              <a:lnSpc>
                <a:spcPct val="100000"/>
              </a:lnSpc>
            </a:pPr>
            <a:r>
              <a:rPr lang="en-US" sz="3600" b="1" dirty="0">
                <a:solidFill>
                  <a:schemeClr val="accent1"/>
                </a:solidFill>
                <a:latin typeface="+mj-ea"/>
                <a:ea typeface="+mj-ea"/>
              </a:rPr>
              <a:t>01.</a:t>
            </a:r>
            <a:endParaRPr lang="en-US" sz="3600" b="1" dirty="0">
              <a:solidFill>
                <a:schemeClr val="accent1"/>
              </a:solidFill>
              <a:latin typeface="+mj-ea"/>
              <a:ea typeface="+mj-ea"/>
            </a:endParaRPr>
          </a:p>
        </p:txBody>
      </p:sp>
      <p:sp>
        <p:nvSpPr>
          <p:cNvPr id="7" name="项标题"/>
          <p:cNvSpPr txBox="1"/>
          <p:nvPr>
            <p:custDataLst>
              <p:tags r:id="rId4"/>
            </p:custDataLst>
          </p:nvPr>
        </p:nvSpPr>
        <p:spPr>
          <a:xfrm>
            <a:off x="875948" y="3881120"/>
            <a:ext cx="1723715" cy="1414781"/>
          </a:xfrm>
          <a:prstGeom prst="rect">
            <a:avLst/>
          </a:prstGeom>
          <a:noFill/>
        </p:spPr>
        <p:txBody>
          <a:bodyPr wrap="square" lIns="0" tIns="0" rIns="0" bIns="0" rtlCol="0" anchor="t">
            <a:noAutofit/>
          </a:bodyPr>
          <a:lstStyle/>
          <a:p>
            <a:pPr indent="0" fontAlgn="auto">
              <a:lnSpc>
                <a:spcPct val="120000"/>
              </a:lnSpc>
            </a:pP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药品</a:t>
            </a:r>
            <a:endParaRPr lang="zh-CN" altLang="en-US" sz="2400" b="1" spc="300" dirty="0">
              <a:solidFill>
                <a:schemeClr val="tx1">
                  <a:lumMod val="85000"/>
                  <a:lumOff val="15000"/>
                </a:schemeClr>
              </a:solidFill>
              <a:latin typeface="+mn-ea"/>
            </a:endParaRPr>
          </a:p>
          <a:p>
            <a:pPr indent="0" fontAlgn="auto">
              <a:lnSpc>
                <a:spcPct val="120000"/>
              </a:lnSpc>
            </a:pP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基本信息</a:t>
            </a:r>
            <a:endParaRPr lang="zh-CN" altLang="en-US" sz="2400" b="1" spc="300" dirty="0">
              <a:solidFill>
                <a:schemeClr val="tx1">
                  <a:lumMod val="85000"/>
                  <a:lumOff val="15000"/>
                </a:schemeClr>
              </a:solidFill>
              <a:latin typeface="+mn-ea"/>
            </a:endParaRPr>
          </a:p>
        </p:txBody>
      </p:sp>
      <p:sp>
        <p:nvSpPr>
          <p:cNvPr id="20" name="矩形 19"/>
          <p:cNvSpPr/>
          <p:nvPr>
            <p:custDataLst>
              <p:tags r:id="rId5"/>
            </p:custDataLst>
          </p:nvPr>
        </p:nvSpPr>
        <p:spPr>
          <a:xfrm>
            <a:off x="711805" y="2738338"/>
            <a:ext cx="2052000" cy="3175099"/>
          </a:xfrm>
          <a:prstGeom prst="rect">
            <a:avLst/>
          </a:prstGeom>
          <a:noFill/>
          <a:ln>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21" name="直接连接符 20"/>
          <p:cNvCxnSpPr/>
          <p:nvPr>
            <p:custDataLst>
              <p:tags r:id="rId6"/>
            </p:custDataLst>
          </p:nvPr>
        </p:nvCxnSpPr>
        <p:spPr>
          <a:xfrm>
            <a:off x="875948" y="5405795"/>
            <a:ext cx="203387"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序号"/>
          <p:cNvSpPr txBox="1"/>
          <p:nvPr>
            <p:custDataLst>
              <p:tags r:id="rId7"/>
            </p:custDataLst>
          </p:nvPr>
        </p:nvSpPr>
        <p:spPr>
          <a:xfrm>
            <a:off x="3055046" y="3058202"/>
            <a:ext cx="857509" cy="622258"/>
          </a:xfrm>
          <a:prstGeom prst="rect">
            <a:avLst/>
          </a:prstGeom>
          <a:noFill/>
        </p:spPr>
        <p:txBody>
          <a:bodyPr wrap="none" lIns="0" tIns="0" rIns="0" bIns="0" rtlCol="0" anchor="b" anchorCtr="0">
            <a:normAutofit/>
          </a:bodyPr>
          <a:lstStyle/>
          <a:p>
            <a:pPr>
              <a:lnSpc>
                <a:spcPct val="100000"/>
              </a:lnSpc>
            </a:pPr>
            <a:r>
              <a:rPr lang="en-US" sz="3600" b="1" dirty="0">
                <a:solidFill>
                  <a:schemeClr val="accent1"/>
                </a:solidFill>
                <a:latin typeface="+mj-ea"/>
                <a:ea typeface="+mj-ea"/>
              </a:rPr>
              <a:t>02.</a:t>
            </a:r>
            <a:endParaRPr lang="en-US" sz="3600" b="1" dirty="0">
              <a:solidFill>
                <a:schemeClr val="accent1"/>
              </a:solidFill>
              <a:latin typeface="+mj-ea"/>
              <a:ea typeface="+mj-ea"/>
            </a:endParaRPr>
          </a:p>
        </p:txBody>
      </p:sp>
      <p:sp>
        <p:nvSpPr>
          <p:cNvPr id="25" name="项标题"/>
          <p:cNvSpPr txBox="1"/>
          <p:nvPr>
            <p:custDataLst>
              <p:tags r:id="rId8"/>
            </p:custDataLst>
          </p:nvPr>
        </p:nvSpPr>
        <p:spPr>
          <a:xfrm>
            <a:off x="3055046" y="3881120"/>
            <a:ext cx="1723715" cy="1414781"/>
          </a:xfrm>
          <a:prstGeom prst="rect">
            <a:avLst/>
          </a:prstGeom>
          <a:noFill/>
        </p:spPr>
        <p:txBody>
          <a:bodyPr wrap="square" lIns="0" tIns="0" rIns="0" bIns="0" rtlCol="0" anchor="t">
            <a:noAutofit/>
          </a:bodyPr>
          <a:lstStyle/>
          <a:p>
            <a:pPr>
              <a:lnSpc>
                <a:spcPct val="100000"/>
              </a:lnSpc>
            </a:pP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安全性</a:t>
            </a:r>
            <a:endParaRPr lang="en-GB" altLang="zh-CN" sz="2400" b="1" dirty="0">
              <a:solidFill>
                <a:schemeClr val="tx1">
                  <a:lumMod val="75000"/>
                  <a:lumOff val="25000"/>
                </a:schemeClr>
              </a:solidFill>
              <a:latin typeface="微软雅黑" panose="020B0503020204020204" charset="-122"/>
              <a:ea typeface="微软雅黑" panose="020B0503020204020204" charset="-122"/>
            </a:endParaRPr>
          </a:p>
          <a:p>
            <a:pPr>
              <a:lnSpc>
                <a:spcPct val="100000"/>
              </a:lnSpc>
            </a:pPr>
            <a:endParaRPr lang="zh-CN" altLang="en-US" sz="2400" b="1" spc="300" dirty="0">
              <a:solidFill>
                <a:schemeClr val="tx1">
                  <a:lumMod val="85000"/>
                  <a:lumOff val="15000"/>
                </a:schemeClr>
              </a:solidFill>
              <a:latin typeface="+mn-ea"/>
            </a:endParaRPr>
          </a:p>
        </p:txBody>
      </p:sp>
      <p:sp>
        <p:nvSpPr>
          <p:cNvPr id="26" name="矩形 25"/>
          <p:cNvSpPr/>
          <p:nvPr>
            <p:custDataLst>
              <p:tags r:id="rId9"/>
            </p:custDataLst>
          </p:nvPr>
        </p:nvSpPr>
        <p:spPr>
          <a:xfrm>
            <a:off x="2890903" y="2738338"/>
            <a:ext cx="2052000" cy="3175099"/>
          </a:xfrm>
          <a:prstGeom prst="rect">
            <a:avLst/>
          </a:prstGeom>
          <a:noFill/>
          <a:ln>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27" name="直接连接符 26"/>
          <p:cNvCxnSpPr/>
          <p:nvPr>
            <p:custDataLst>
              <p:tags r:id="rId10"/>
            </p:custDataLst>
          </p:nvPr>
        </p:nvCxnSpPr>
        <p:spPr>
          <a:xfrm>
            <a:off x="3055046" y="5405795"/>
            <a:ext cx="203387"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序号"/>
          <p:cNvSpPr txBox="1"/>
          <p:nvPr>
            <p:custDataLst>
              <p:tags r:id="rId11"/>
            </p:custDataLst>
          </p:nvPr>
        </p:nvSpPr>
        <p:spPr>
          <a:xfrm>
            <a:off x="5234144" y="3058201"/>
            <a:ext cx="857509" cy="622258"/>
          </a:xfrm>
          <a:prstGeom prst="rect">
            <a:avLst/>
          </a:prstGeom>
          <a:noFill/>
        </p:spPr>
        <p:txBody>
          <a:bodyPr wrap="none" lIns="0" tIns="0" rIns="0" bIns="0" rtlCol="0" anchor="b" anchorCtr="0">
            <a:normAutofit/>
          </a:bodyPr>
          <a:lstStyle/>
          <a:p>
            <a:pPr>
              <a:lnSpc>
                <a:spcPct val="100000"/>
              </a:lnSpc>
            </a:pPr>
            <a:r>
              <a:rPr lang="en-US" sz="3600" b="1" dirty="0">
                <a:solidFill>
                  <a:schemeClr val="accent1"/>
                </a:solidFill>
                <a:latin typeface="+mj-ea"/>
                <a:ea typeface="+mj-ea"/>
              </a:rPr>
              <a:t>03.</a:t>
            </a:r>
            <a:endParaRPr lang="en-US" sz="3600" b="1" dirty="0">
              <a:solidFill>
                <a:schemeClr val="accent1"/>
              </a:solidFill>
              <a:latin typeface="+mj-ea"/>
              <a:ea typeface="+mj-ea"/>
            </a:endParaRPr>
          </a:p>
        </p:txBody>
      </p:sp>
      <p:sp>
        <p:nvSpPr>
          <p:cNvPr id="30" name="项标题"/>
          <p:cNvSpPr txBox="1"/>
          <p:nvPr>
            <p:custDataLst>
              <p:tags r:id="rId12"/>
            </p:custDataLst>
          </p:nvPr>
        </p:nvSpPr>
        <p:spPr>
          <a:xfrm>
            <a:off x="5234144" y="3881119"/>
            <a:ext cx="1723715" cy="1414781"/>
          </a:xfrm>
          <a:prstGeom prst="rect">
            <a:avLst/>
          </a:prstGeom>
          <a:noFill/>
        </p:spPr>
        <p:txBody>
          <a:bodyPr wrap="square" lIns="0" tIns="0" rIns="0" bIns="0" rtlCol="0" anchor="t">
            <a:noAutofit/>
          </a:bodyPr>
          <a:lstStyle/>
          <a:p>
            <a:pPr>
              <a:lnSpc>
                <a:spcPct val="100000"/>
              </a:lnSpc>
            </a:pP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有效性</a:t>
            </a:r>
            <a:endParaRPr lang="zh-CN" altLang="en-US" sz="2400" b="1" spc="300" dirty="0">
              <a:solidFill>
                <a:schemeClr val="tx1">
                  <a:lumMod val="85000"/>
                  <a:lumOff val="15000"/>
                </a:schemeClr>
              </a:solidFill>
              <a:latin typeface="+mn-ea"/>
            </a:endParaRPr>
          </a:p>
        </p:txBody>
      </p:sp>
      <p:sp>
        <p:nvSpPr>
          <p:cNvPr id="31" name="矩形 30"/>
          <p:cNvSpPr/>
          <p:nvPr>
            <p:custDataLst>
              <p:tags r:id="rId13"/>
            </p:custDataLst>
          </p:nvPr>
        </p:nvSpPr>
        <p:spPr>
          <a:xfrm>
            <a:off x="5070001" y="2738337"/>
            <a:ext cx="2052000" cy="3175099"/>
          </a:xfrm>
          <a:prstGeom prst="rect">
            <a:avLst/>
          </a:prstGeom>
          <a:noFill/>
          <a:ln>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32" name="直接连接符 31"/>
          <p:cNvCxnSpPr/>
          <p:nvPr>
            <p:custDataLst>
              <p:tags r:id="rId14"/>
            </p:custDataLst>
          </p:nvPr>
        </p:nvCxnSpPr>
        <p:spPr>
          <a:xfrm>
            <a:off x="5234144" y="5405794"/>
            <a:ext cx="203387"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序号"/>
          <p:cNvSpPr txBox="1"/>
          <p:nvPr>
            <p:custDataLst>
              <p:tags r:id="rId15"/>
            </p:custDataLst>
          </p:nvPr>
        </p:nvSpPr>
        <p:spPr>
          <a:xfrm>
            <a:off x="7413242" y="3058200"/>
            <a:ext cx="857509" cy="622258"/>
          </a:xfrm>
          <a:prstGeom prst="rect">
            <a:avLst/>
          </a:prstGeom>
          <a:noFill/>
        </p:spPr>
        <p:txBody>
          <a:bodyPr wrap="none" lIns="0" tIns="0" rIns="0" bIns="0" rtlCol="0" anchor="b" anchorCtr="0">
            <a:normAutofit/>
          </a:bodyPr>
          <a:lstStyle/>
          <a:p>
            <a:pPr>
              <a:lnSpc>
                <a:spcPct val="100000"/>
              </a:lnSpc>
            </a:pPr>
            <a:r>
              <a:rPr lang="en-US" sz="3600" b="1" dirty="0">
                <a:solidFill>
                  <a:schemeClr val="accent1"/>
                </a:solidFill>
                <a:latin typeface="+mj-ea"/>
                <a:ea typeface="+mj-ea"/>
              </a:rPr>
              <a:t>04.</a:t>
            </a:r>
            <a:endParaRPr lang="en-US" sz="3600" b="1" dirty="0">
              <a:solidFill>
                <a:schemeClr val="accent1"/>
              </a:solidFill>
              <a:latin typeface="+mj-ea"/>
              <a:ea typeface="+mj-ea"/>
            </a:endParaRPr>
          </a:p>
        </p:txBody>
      </p:sp>
      <p:sp>
        <p:nvSpPr>
          <p:cNvPr id="38" name="项标题"/>
          <p:cNvSpPr txBox="1"/>
          <p:nvPr>
            <p:custDataLst>
              <p:tags r:id="rId16"/>
            </p:custDataLst>
          </p:nvPr>
        </p:nvSpPr>
        <p:spPr>
          <a:xfrm>
            <a:off x="7413242" y="3881118"/>
            <a:ext cx="1723715" cy="1414781"/>
          </a:xfrm>
          <a:prstGeom prst="rect">
            <a:avLst/>
          </a:prstGeom>
          <a:noFill/>
        </p:spPr>
        <p:txBody>
          <a:bodyPr wrap="square" lIns="0" tIns="0" rIns="0" bIns="0" rtlCol="0" anchor="t">
            <a:noAutofit/>
          </a:bodyPr>
          <a:lstStyle/>
          <a:p>
            <a:pPr>
              <a:lnSpc>
                <a:spcPct val="100000"/>
              </a:lnSpc>
            </a:pP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创新性</a:t>
            </a:r>
            <a:endParaRPr lang="en-GB" altLang="zh-CN" sz="2400" b="1" dirty="0">
              <a:solidFill>
                <a:schemeClr val="tx1">
                  <a:lumMod val="75000"/>
                  <a:lumOff val="25000"/>
                </a:schemeClr>
              </a:solidFill>
              <a:latin typeface="微软雅黑" panose="020B0503020204020204" charset="-122"/>
              <a:ea typeface="微软雅黑" panose="020B0503020204020204" charset="-122"/>
            </a:endParaRPr>
          </a:p>
          <a:p>
            <a:pPr>
              <a:lnSpc>
                <a:spcPct val="100000"/>
              </a:lnSpc>
            </a:pPr>
            <a:endParaRPr lang="zh-CN" altLang="en-US" sz="2400" b="1" spc="300" dirty="0">
              <a:solidFill>
                <a:schemeClr val="tx1">
                  <a:lumMod val="85000"/>
                  <a:lumOff val="15000"/>
                </a:schemeClr>
              </a:solidFill>
              <a:latin typeface="+mn-ea"/>
            </a:endParaRPr>
          </a:p>
        </p:txBody>
      </p:sp>
      <p:sp>
        <p:nvSpPr>
          <p:cNvPr id="39" name="矩形 38"/>
          <p:cNvSpPr/>
          <p:nvPr>
            <p:custDataLst>
              <p:tags r:id="rId17"/>
            </p:custDataLst>
          </p:nvPr>
        </p:nvSpPr>
        <p:spPr>
          <a:xfrm>
            <a:off x="7249099" y="2738336"/>
            <a:ext cx="2052000" cy="3175099"/>
          </a:xfrm>
          <a:prstGeom prst="rect">
            <a:avLst/>
          </a:prstGeom>
          <a:noFill/>
          <a:ln>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40" name="直接连接符 39"/>
          <p:cNvCxnSpPr/>
          <p:nvPr>
            <p:custDataLst>
              <p:tags r:id="rId18"/>
            </p:custDataLst>
          </p:nvPr>
        </p:nvCxnSpPr>
        <p:spPr>
          <a:xfrm>
            <a:off x="7413242" y="5405793"/>
            <a:ext cx="203387"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序号"/>
          <p:cNvSpPr txBox="1"/>
          <p:nvPr>
            <p:custDataLst>
              <p:tags r:id="rId19"/>
            </p:custDataLst>
          </p:nvPr>
        </p:nvSpPr>
        <p:spPr>
          <a:xfrm>
            <a:off x="9592338" y="3058200"/>
            <a:ext cx="857509" cy="622258"/>
          </a:xfrm>
          <a:prstGeom prst="rect">
            <a:avLst/>
          </a:prstGeom>
          <a:noFill/>
        </p:spPr>
        <p:txBody>
          <a:bodyPr wrap="none" lIns="0" tIns="0" rIns="0" bIns="0" rtlCol="0" anchor="b" anchorCtr="0">
            <a:normAutofit/>
          </a:bodyPr>
          <a:lstStyle/>
          <a:p>
            <a:pPr>
              <a:lnSpc>
                <a:spcPct val="100000"/>
              </a:lnSpc>
            </a:pPr>
            <a:r>
              <a:rPr lang="en-US" sz="3600" b="1" dirty="0">
                <a:solidFill>
                  <a:schemeClr val="accent1"/>
                </a:solidFill>
                <a:latin typeface="+mj-ea"/>
                <a:ea typeface="+mj-ea"/>
              </a:rPr>
              <a:t>05.</a:t>
            </a:r>
            <a:endParaRPr lang="en-US" sz="3600" b="1" dirty="0">
              <a:solidFill>
                <a:schemeClr val="accent1"/>
              </a:solidFill>
              <a:latin typeface="+mj-ea"/>
              <a:ea typeface="+mj-ea"/>
            </a:endParaRPr>
          </a:p>
        </p:txBody>
      </p:sp>
      <p:sp>
        <p:nvSpPr>
          <p:cNvPr id="11" name="项标题"/>
          <p:cNvSpPr txBox="1"/>
          <p:nvPr>
            <p:custDataLst>
              <p:tags r:id="rId20"/>
            </p:custDataLst>
          </p:nvPr>
        </p:nvSpPr>
        <p:spPr>
          <a:xfrm>
            <a:off x="9592338" y="3881118"/>
            <a:ext cx="1723715" cy="1414781"/>
          </a:xfrm>
          <a:prstGeom prst="rect">
            <a:avLst/>
          </a:prstGeom>
          <a:noFill/>
        </p:spPr>
        <p:txBody>
          <a:bodyPr wrap="square" lIns="0" tIns="0" rIns="0" bIns="0" rtlCol="0" anchor="t">
            <a:noAutofit/>
          </a:bodyPr>
          <a:lstStyle/>
          <a:p>
            <a:pPr>
              <a:lnSpc>
                <a:spcPct val="100000"/>
              </a:lnSpc>
            </a:pP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公平性</a:t>
            </a:r>
            <a:endParaRPr lang="en-GB" altLang="zh-CN" sz="2400" b="1" dirty="0">
              <a:solidFill>
                <a:schemeClr val="tx1">
                  <a:lumMod val="75000"/>
                  <a:lumOff val="25000"/>
                </a:schemeClr>
              </a:solidFill>
              <a:latin typeface="微软雅黑" panose="020B0503020204020204" charset="-122"/>
              <a:ea typeface="微软雅黑" panose="020B0503020204020204" charset="-122"/>
            </a:endParaRPr>
          </a:p>
          <a:p>
            <a:pPr>
              <a:lnSpc>
                <a:spcPct val="100000"/>
              </a:lnSpc>
            </a:pPr>
            <a:endParaRPr lang="zh-CN" altLang="en-US" sz="2400" b="1" spc="300" dirty="0">
              <a:solidFill>
                <a:schemeClr val="tx1">
                  <a:lumMod val="85000"/>
                  <a:lumOff val="15000"/>
                </a:schemeClr>
              </a:solidFill>
              <a:latin typeface="+mn-ea"/>
            </a:endParaRPr>
          </a:p>
        </p:txBody>
      </p:sp>
      <p:sp>
        <p:nvSpPr>
          <p:cNvPr id="12" name="矩形 11"/>
          <p:cNvSpPr/>
          <p:nvPr>
            <p:custDataLst>
              <p:tags r:id="rId21"/>
            </p:custDataLst>
          </p:nvPr>
        </p:nvSpPr>
        <p:spPr>
          <a:xfrm>
            <a:off x="9428195" y="2738336"/>
            <a:ext cx="2052000" cy="3175099"/>
          </a:xfrm>
          <a:prstGeom prst="rect">
            <a:avLst/>
          </a:prstGeom>
          <a:noFill/>
          <a:ln>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cxnSp>
        <p:nvCxnSpPr>
          <p:cNvPr id="13" name="直接连接符 12"/>
          <p:cNvCxnSpPr/>
          <p:nvPr>
            <p:custDataLst>
              <p:tags r:id="rId22"/>
            </p:custDataLst>
          </p:nvPr>
        </p:nvCxnSpPr>
        <p:spPr>
          <a:xfrm>
            <a:off x="9592338" y="5405793"/>
            <a:ext cx="203387"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custDataLst>
              <p:tags r:id="rId23"/>
            </p:custDataLst>
          </p:nvPr>
        </p:nvPicPr>
        <p:blipFill>
          <a:blip r:embed="rId24" cstate="print">
            <a:extLst>
              <a:ext uri="{28A0092B-C50C-407E-A947-70E740481C1C}">
                <a14:useLocalDpi xmlns:a14="http://schemas.microsoft.com/office/drawing/2010/main" val="0"/>
              </a:ext>
            </a:extLst>
          </a:blip>
          <a:stretch>
            <a:fillRect/>
          </a:stretch>
        </p:blipFill>
        <p:spPr>
          <a:xfrm>
            <a:off x="10154348" y="22190"/>
            <a:ext cx="2051091" cy="871713"/>
          </a:xfrm>
          <a:prstGeom prst="rect">
            <a:avLst/>
          </a:prstGeom>
          <a:ln>
            <a:noFill/>
          </a:ln>
          <a:effectLst>
            <a:outerShdw blurRad="292100" dist="139700" dir="2700000" algn="tl" rotWithShape="0">
              <a:srgbClr val="333333">
                <a:alpha val="65000"/>
              </a:srgbClr>
            </a:outerShdw>
          </a:effectLst>
        </p:spPr>
      </p:pic>
    </p:spTree>
    <p:custDataLst>
      <p:tags r:id="rId2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376481" y="158199"/>
            <a:ext cx="1192345" cy="666786"/>
            <a:chOff x="2215144" y="927951"/>
            <a:chExt cx="1244730" cy="916847"/>
          </a:xfrm>
        </p:grpSpPr>
        <p:sp>
          <p:nvSpPr>
            <p:cNvPr id="5" name="平行四边形 4"/>
            <p:cNvSpPr/>
            <p:nvPr>
              <p:custDataLst>
                <p:tags r:id="rId1"/>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6" name="文本框 9"/>
            <p:cNvSpPr txBox="1"/>
            <p:nvPr>
              <p:custDataLst>
                <p:tags r:id="rId2"/>
              </p:custDataLst>
            </p:nvPr>
          </p:nvSpPr>
          <p:spPr>
            <a:xfrm>
              <a:off x="2393075" y="927951"/>
              <a:ext cx="1066799" cy="916847"/>
            </a:xfrm>
            <a:prstGeom prst="rect">
              <a:avLst/>
            </a:prstGeom>
            <a:noFill/>
          </p:spPr>
          <p:txBody>
            <a:bodyPr wrap="square" rtlCol="0">
              <a:spAutoFit/>
            </a:bodyPr>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cxnSp>
        <p:nvCxnSpPr>
          <p:cNvPr id="13" name="直接连接符 12"/>
          <p:cNvCxnSpPr/>
          <p:nvPr userDrawn="1">
            <p:custDataLst>
              <p:tags r:id="rId3"/>
            </p:custDataLst>
          </p:nvPr>
        </p:nvCxnSpPr>
        <p:spPr>
          <a:xfrm>
            <a:off x="579967" y="845551"/>
            <a:ext cx="110405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38910" y="277495"/>
            <a:ext cx="6096000" cy="466090"/>
          </a:xfrm>
          <a:prstGeom prst="rect">
            <a:avLst/>
          </a:prstGeom>
          <a:noFill/>
        </p:spPr>
        <p:txBody>
          <a:bodyPr wrap="square" rtlCol="0" anchor="t">
            <a:noAutofit/>
          </a:bodyPr>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药品基本信息（</a:t>
            </a:r>
            <a:r>
              <a:rPr lang="en-US" altLang="zh-CN" sz="2400" b="1" dirty="0">
                <a:solidFill>
                  <a:schemeClr val="tx1">
                    <a:lumMod val="75000"/>
                    <a:lumOff val="25000"/>
                  </a:schemeClr>
                </a:solidFill>
                <a:latin typeface="微软雅黑" panose="020B0503020204020204" charset="-122"/>
                <a:ea typeface="微软雅黑" panose="020B0503020204020204" charset="-122"/>
                <a:sym typeface="+mn-ea"/>
              </a:rPr>
              <a:t>2/1</a:t>
            </a: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a:t>
            </a:r>
            <a:endParaRPr lang="en-GB" altLang="zh-CN" sz="2400" b="1" dirty="0">
              <a:solidFill>
                <a:schemeClr val="tx1">
                  <a:lumMod val="75000"/>
                  <a:lumOff val="25000"/>
                </a:schemeClr>
              </a:solidFill>
              <a:latin typeface="微软雅黑" panose="020B0503020204020204" charset="-122"/>
              <a:ea typeface="微软雅黑" panose="020B0503020204020204" charset="-122"/>
            </a:endParaRPr>
          </a:p>
          <a:p>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 name="Rectangle 34"/>
          <p:cNvSpPr/>
          <p:nvPr>
            <p:custDataLst>
              <p:tags r:id="rId4"/>
            </p:custDataLst>
          </p:nvPr>
        </p:nvSpPr>
        <p:spPr>
          <a:xfrm>
            <a:off x="426650" y="1352062"/>
            <a:ext cx="2124000" cy="432000"/>
          </a:xfrm>
          <a:prstGeom prst="rect">
            <a:avLst/>
          </a:prstGeom>
          <a:ln>
            <a:tailEnd type="triangle" w="lg" len="lg"/>
          </a:ln>
        </p:spPr>
        <p:style>
          <a:lnRef idx="0">
            <a:srgbClr val="FFFFFF"/>
          </a:lnRef>
          <a:fillRef idx="1">
            <a:schemeClr val="accent1"/>
          </a:fillRef>
          <a:effectRef idx="0">
            <a:srgbClr val="FFFFFF"/>
          </a:effectRef>
          <a:fontRef idx="minor">
            <a:schemeClr val="lt1"/>
          </a:fontRef>
        </p:style>
        <p:txBody>
          <a:bodyPr rtlCol="0" anchor="ctr"/>
          <a:p>
            <a:pPr algn="ctr" defTabSz="914400"/>
            <a:r>
              <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rPr>
              <a:t>通用名</a:t>
            </a:r>
            <a:endPar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endParaRPr>
          </a:p>
        </p:txBody>
      </p:sp>
      <p:sp>
        <p:nvSpPr>
          <p:cNvPr id="14" name="Rectangle 35"/>
          <p:cNvSpPr/>
          <p:nvPr>
            <p:custDataLst>
              <p:tags r:id="rId5"/>
            </p:custDataLst>
          </p:nvPr>
        </p:nvSpPr>
        <p:spPr>
          <a:xfrm>
            <a:off x="6282620" y="1347459"/>
            <a:ext cx="2124000" cy="432000"/>
          </a:xfrm>
          <a:prstGeom prst="rect">
            <a:avLst/>
          </a:prstGeom>
          <a:ln>
            <a:tailEnd type="triangle" w="lg" len="lg"/>
          </a:ln>
        </p:spPr>
        <p:style>
          <a:lnRef idx="0">
            <a:srgbClr val="FFFFFF"/>
          </a:lnRef>
          <a:fillRef idx="1">
            <a:schemeClr val="accent1"/>
          </a:fillRef>
          <a:effectRef idx="0">
            <a:srgbClr val="FFFFFF"/>
          </a:effectRef>
          <a:fontRef idx="minor">
            <a:schemeClr val="lt1"/>
          </a:fontRef>
        </p:style>
        <p:txBody>
          <a:bodyPr rtlCol="0" anchor="ctr"/>
          <a:p>
            <a:pPr algn="ctr" defTabSz="914400"/>
            <a:r>
              <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rPr>
              <a:t>注册规格</a:t>
            </a:r>
            <a:endPar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endParaRPr>
          </a:p>
        </p:txBody>
      </p:sp>
      <p:sp>
        <p:nvSpPr>
          <p:cNvPr id="20" name="Rectangle 34"/>
          <p:cNvSpPr/>
          <p:nvPr>
            <p:custDataLst>
              <p:tags r:id="rId6"/>
            </p:custDataLst>
          </p:nvPr>
        </p:nvSpPr>
        <p:spPr>
          <a:xfrm>
            <a:off x="6282620" y="5099769"/>
            <a:ext cx="2124000" cy="432000"/>
          </a:xfrm>
          <a:prstGeom prst="rect">
            <a:avLst/>
          </a:prstGeom>
          <a:ln>
            <a:tailEnd type="triangle" w="lg" len="lg"/>
          </a:ln>
        </p:spPr>
        <p:style>
          <a:lnRef idx="0">
            <a:srgbClr val="FFFFFF"/>
          </a:lnRef>
          <a:fillRef idx="1">
            <a:schemeClr val="accent1"/>
          </a:fillRef>
          <a:effectRef idx="0">
            <a:srgbClr val="FFFFFF"/>
          </a:effectRef>
          <a:fontRef idx="minor">
            <a:schemeClr val="lt1"/>
          </a:fontRef>
        </p:style>
        <p:txBody>
          <a:bodyPr rtlCol="0" anchor="ctr"/>
          <a:p>
            <a:pPr algn="ctr" defTabSz="914400"/>
            <a:r>
              <a:rPr lang="zh-CN" altLang="en-US" sz="1400" b="1" dirty="0">
                <a:solidFill>
                  <a:schemeClr val="bg1"/>
                </a:solidFill>
                <a:latin typeface="微软雅黑" panose="020B0503020204020204" charset="-122"/>
                <a:ea typeface="微软雅黑" panose="020B0503020204020204" charset="-122"/>
                <a:sym typeface="+mn-ea"/>
              </a:rPr>
              <a:t>目前大陆地区同通用名药品的上市情况</a:t>
            </a:r>
            <a:endPar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mn-ea"/>
            </a:endParaRPr>
          </a:p>
        </p:txBody>
      </p:sp>
      <p:sp>
        <p:nvSpPr>
          <p:cNvPr id="24" name="Rectangle 34"/>
          <p:cNvSpPr/>
          <p:nvPr>
            <p:custDataLst>
              <p:tags r:id="rId7"/>
            </p:custDataLst>
          </p:nvPr>
        </p:nvSpPr>
        <p:spPr>
          <a:xfrm>
            <a:off x="426650" y="5112104"/>
            <a:ext cx="2124000" cy="432000"/>
          </a:xfrm>
          <a:prstGeom prst="rect">
            <a:avLst/>
          </a:prstGeom>
          <a:ln>
            <a:tailEnd type="triangle" w="lg" len="lg"/>
          </a:ln>
        </p:spPr>
        <p:style>
          <a:lnRef idx="0">
            <a:srgbClr val="FFFFFF"/>
          </a:lnRef>
          <a:fillRef idx="1">
            <a:schemeClr val="accent1"/>
          </a:fillRef>
          <a:effectRef idx="0">
            <a:srgbClr val="FFFFFF"/>
          </a:effectRef>
          <a:fontRef idx="minor">
            <a:schemeClr val="lt1"/>
          </a:fontRef>
        </p:style>
        <p:txBody>
          <a:bodyPr rtlCol="0" anchor="ctr"/>
          <a:p>
            <a:pPr algn="ctr" defTabSz="914400"/>
            <a:r>
              <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rPr>
              <a:t>我司获批时间</a:t>
            </a:r>
            <a:endPar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endParaRPr>
          </a:p>
        </p:txBody>
      </p:sp>
      <p:sp>
        <p:nvSpPr>
          <p:cNvPr id="25" name="Rectangle 34"/>
          <p:cNvSpPr/>
          <p:nvPr>
            <p:custDataLst>
              <p:tags r:id="rId8"/>
            </p:custDataLst>
          </p:nvPr>
        </p:nvSpPr>
        <p:spPr>
          <a:xfrm>
            <a:off x="426650" y="6151154"/>
            <a:ext cx="2124000" cy="432000"/>
          </a:xfrm>
          <a:prstGeom prst="rect">
            <a:avLst/>
          </a:prstGeom>
          <a:ln>
            <a:tailEnd type="triangle" w="lg" len="lg"/>
          </a:ln>
        </p:spPr>
        <p:style>
          <a:lnRef idx="0">
            <a:srgbClr val="FFFFFF"/>
          </a:lnRef>
          <a:fillRef idx="1">
            <a:schemeClr val="accent1"/>
          </a:fillRef>
          <a:effectRef idx="0">
            <a:srgbClr val="FFFFFF"/>
          </a:effectRef>
          <a:fontRef idx="minor">
            <a:schemeClr val="lt1"/>
          </a:fontRef>
        </p:style>
        <p:txBody>
          <a:bodyPr rtlCol="0" anchor="ctr"/>
          <a:p>
            <a:pPr algn="ctr" defTabSz="914400"/>
            <a:r>
              <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rPr>
              <a:t>参照药品建议</a:t>
            </a:r>
            <a:endPar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endParaRPr>
          </a:p>
        </p:txBody>
      </p:sp>
      <p:sp>
        <p:nvSpPr>
          <p:cNvPr id="26" name="Rectangle 34"/>
          <p:cNvSpPr/>
          <p:nvPr>
            <p:custDataLst>
              <p:tags r:id="rId9"/>
            </p:custDataLst>
          </p:nvPr>
        </p:nvSpPr>
        <p:spPr>
          <a:xfrm>
            <a:off x="426650" y="5627819"/>
            <a:ext cx="2124000" cy="432000"/>
          </a:xfrm>
          <a:prstGeom prst="rect">
            <a:avLst/>
          </a:prstGeom>
          <a:ln>
            <a:tailEnd type="triangle" w="lg" len="lg"/>
          </a:ln>
        </p:spPr>
        <p:style>
          <a:lnRef idx="0">
            <a:srgbClr val="FFFFFF"/>
          </a:lnRef>
          <a:fillRef idx="1">
            <a:schemeClr val="accent1"/>
          </a:fillRef>
          <a:effectRef idx="0">
            <a:srgbClr val="FFFFFF"/>
          </a:effectRef>
          <a:fontRef idx="minor">
            <a:schemeClr val="lt1"/>
          </a:fontRef>
        </p:style>
        <p:txBody>
          <a:bodyPr rtlCol="0" anchor="ctr"/>
          <a:p>
            <a:pPr algn="ctr" defTabSz="914400"/>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全球首个上市国家</a:t>
            </a: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地区</a:t>
            </a:r>
            <a:endParaRPr lang="zh-CN" altLang="en-US" sz="1400" b="1" dirty="0">
              <a:solidFill>
                <a:schemeClr val="bg1"/>
              </a:solidFill>
              <a:latin typeface="微软雅黑" panose="020B0503020204020204" charset="-122"/>
              <a:ea typeface="微软雅黑" panose="020B0503020204020204" charset="-122"/>
              <a:cs typeface="微软雅黑" panose="020B0503020204020204" charset="-122"/>
            </a:endParaRPr>
          </a:p>
          <a:p>
            <a:pPr algn="ctr" defTabSz="914400"/>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及上市时间</a:t>
            </a:r>
            <a:endParaRPr lang="zh-CN" altLang="en-US" sz="1400" b="1" kern="0" dirty="0">
              <a:solidFill>
                <a:schemeClr val="bg1"/>
              </a:solidFill>
              <a:latin typeface="微软雅黑" panose="020B0503020204020204" charset="-122"/>
              <a:ea typeface="微软雅黑" panose="020B0503020204020204" charset="-122"/>
              <a:cs typeface="微软雅黑" panose="020B0503020204020204" charset="-122"/>
              <a:sym typeface="Garamond" panose="02020404030301010803" pitchFamily="18" charset="0"/>
            </a:endParaRPr>
          </a:p>
        </p:txBody>
      </p:sp>
      <p:sp>
        <p:nvSpPr>
          <p:cNvPr id="27" name="Rectangle 34"/>
          <p:cNvSpPr/>
          <p:nvPr>
            <p:custDataLst>
              <p:tags r:id="rId10"/>
            </p:custDataLst>
          </p:nvPr>
        </p:nvSpPr>
        <p:spPr>
          <a:xfrm>
            <a:off x="6282620" y="5602149"/>
            <a:ext cx="2124000" cy="432000"/>
          </a:xfrm>
          <a:prstGeom prst="rect">
            <a:avLst/>
          </a:prstGeom>
          <a:ln>
            <a:tailEnd type="triangle" w="lg" len="lg"/>
          </a:ln>
        </p:spPr>
        <p:style>
          <a:lnRef idx="0">
            <a:srgbClr val="FFFFFF"/>
          </a:lnRef>
          <a:fillRef idx="1">
            <a:schemeClr val="accent1"/>
          </a:fillRef>
          <a:effectRef idx="0">
            <a:srgbClr val="FFFFFF"/>
          </a:effectRef>
          <a:fontRef idx="minor">
            <a:schemeClr val="lt1"/>
          </a:fontRef>
        </p:style>
        <p:txBody>
          <a:bodyPr rtlCol="0" anchor="ctr"/>
          <a:p>
            <a:pPr algn="ctr" defTabSz="914400"/>
            <a:r>
              <a:rPr lang="zh-CN" altLang="en-US" sz="1400" b="1" kern="0" dirty="0">
                <a:solidFill>
                  <a:schemeClr val="bg1"/>
                </a:solidFill>
                <a:latin typeface="微软雅黑" panose="020B0503020204020204" charset="-122"/>
                <a:ea typeface="微软雅黑" panose="020B0503020204020204" charset="-122"/>
                <a:cs typeface="微软雅黑" panose="020B0503020204020204" charset="-122"/>
                <a:sym typeface="Garamond" panose="02020404030301010803" pitchFamily="18" charset="0"/>
              </a:rPr>
              <a:t>是否为</a:t>
            </a:r>
            <a:r>
              <a:rPr lang="en-US" altLang="zh-CN" sz="1400" b="1" kern="0" dirty="0" err="1">
                <a:solidFill>
                  <a:schemeClr val="bg1"/>
                </a:solidFill>
                <a:latin typeface="微软雅黑" panose="020B0503020204020204" charset="-122"/>
                <a:ea typeface="微软雅黑" panose="020B0503020204020204" charset="-122"/>
                <a:cs typeface="微软雅黑" panose="020B0503020204020204" charset="-122"/>
                <a:sym typeface="Garamond" panose="02020404030301010803" pitchFamily="18" charset="0"/>
              </a:rPr>
              <a:t>otc</a:t>
            </a:r>
            <a:r>
              <a:rPr lang="zh-CN" altLang="en-US" sz="1400" b="1" kern="0" dirty="0">
                <a:solidFill>
                  <a:schemeClr val="bg1"/>
                </a:solidFill>
                <a:latin typeface="微软雅黑" panose="020B0503020204020204" charset="-122"/>
                <a:ea typeface="微软雅黑" panose="020B0503020204020204" charset="-122"/>
                <a:cs typeface="微软雅黑" panose="020B0503020204020204" charset="-122"/>
                <a:sym typeface="Garamond" panose="02020404030301010803" pitchFamily="18" charset="0"/>
              </a:rPr>
              <a:t>药</a:t>
            </a:r>
            <a:endParaRPr lang="zh-CN" altLang="en-US" sz="1400" b="1" kern="0" dirty="0">
              <a:solidFill>
                <a:schemeClr val="bg1"/>
              </a:solidFill>
              <a:latin typeface="微软雅黑" panose="020B0503020204020204" charset="-122"/>
              <a:ea typeface="微软雅黑" panose="020B0503020204020204" charset="-122"/>
              <a:cs typeface="微软雅黑" panose="020B0503020204020204" charset="-122"/>
              <a:sym typeface="Garamond" panose="02020404030301010803" pitchFamily="18" charset="0"/>
            </a:endParaRPr>
          </a:p>
        </p:txBody>
      </p:sp>
      <p:sp>
        <p:nvSpPr>
          <p:cNvPr id="28" name="Rectangle 34"/>
          <p:cNvSpPr/>
          <p:nvPr>
            <p:custDataLst>
              <p:tags r:id="rId11"/>
            </p:custDataLst>
          </p:nvPr>
        </p:nvSpPr>
        <p:spPr>
          <a:xfrm>
            <a:off x="2701290" y="1347470"/>
            <a:ext cx="2978150" cy="39624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p>
            <a:r>
              <a:rPr lang="zh-CN" altLang="en-US" sz="1400" b="1" dirty="0">
                <a:solidFill>
                  <a:schemeClr val="tx1"/>
                </a:solidFill>
                <a:latin typeface="微软雅黑" panose="020B0503020204020204" charset="-122"/>
                <a:ea typeface="微软雅黑" panose="020B0503020204020204" charset="-122"/>
              </a:rPr>
              <a:t>呋塞米口服溶液 </a:t>
            </a:r>
            <a:endParaRPr lang="zh-CN" altLang="en-US" sz="1400" b="1" dirty="0">
              <a:solidFill>
                <a:schemeClr val="tx1"/>
              </a:solidFill>
              <a:latin typeface="微软雅黑" panose="020B0503020204020204" charset="-122"/>
              <a:ea typeface="微软雅黑" panose="020B0503020204020204" charset="-122"/>
            </a:endParaRPr>
          </a:p>
        </p:txBody>
      </p:sp>
      <p:sp>
        <p:nvSpPr>
          <p:cNvPr id="29" name="Rectangle 34"/>
          <p:cNvSpPr/>
          <p:nvPr>
            <p:custDataLst>
              <p:tags r:id="rId12"/>
            </p:custDataLst>
          </p:nvPr>
        </p:nvSpPr>
        <p:spPr>
          <a:xfrm>
            <a:off x="8606155" y="1383665"/>
            <a:ext cx="2978150" cy="39624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p>
            <a:r>
              <a:rPr lang="en-US" sz="1400" b="1" dirty="0">
                <a:solidFill>
                  <a:schemeClr val="tx1"/>
                </a:solidFill>
                <a:latin typeface="微软雅黑" panose="020B0503020204020204" charset="-122"/>
                <a:ea typeface="微软雅黑" panose="020B0503020204020204" charset="-122"/>
                <a:cs typeface="微软雅黑" panose="020B0503020204020204" charset="-122"/>
              </a:rPr>
              <a:t>60ml: 0.6g</a:t>
            </a:r>
            <a:endParaRPr lang="en-US" sz="14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0" name="Rectangle 34"/>
          <p:cNvSpPr/>
          <p:nvPr>
            <p:custDataLst>
              <p:tags r:id="rId13"/>
            </p:custDataLst>
          </p:nvPr>
        </p:nvSpPr>
        <p:spPr>
          <a:xfrm>
            <a:off x="2701290" y="5118100"/>
            <a:ext cx="2978150" cy="39624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p>
            <a:r>
              <a:rPr sz="1400" dirty="0">
                <a:solidFill>
                  <a:schemeClr val="tx1"/>
                </a:solidFill>
                <a:latin typeface="微软雅黑" panose="020B0503020204020204" charset="-122"/>
                <a:ea typeface="微软雅黑" panose="020B0503020204020204" charset="-122"/>
                <a:cs typeface="微软雅黑" panose="020B0503020204020204" charset="-122"/>
              </a:rPr>
              <a:t>2025年03月04日</a:t>
            </a:r>
            <a:endParaRPr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1" name="Rectangle 34"/>
          <p:cNvSpPr/>
          <p:nvPr>
            <p:custDataLst>
              <p:tags r:id="rId14"/>
            </p:custDataLst>
          </p:nvPr>
        </p:nvSpPr>
        <p:spPr>
          <a:xfrm>
            <a:off x="8606155" y="5099685"/>
            <a:ext cx="2978150" cy="39624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p>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共</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家</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2" name="Rectangle 34"/>
          <p:cNvSpPr/>
          <p:nvPr>
            <p:custDataLst>
              <p:tags r:id="rId15"/>
            </p:custDataLst>
          </p:nvPr>
        </p:nvSpPr>
        <p:spPr>
          <a:xfrm>
            <a:off x="2701290" y="5639435"/>
            <a:ext cx="2978150" cy="39624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p>
            <a:r>
              <a:rPr sz="1400" dirty="0">
                <a:solidFill>
                  <a:schemeClr val="tx1"/>
                </a:solidFill>
                <a:latin typeface="微软雅黑" panose="020B0503020204020204" charset="-122"/>
                <a:ea typeface="微软雅黑" panose="020B0503020204020204" charset="-122"/>
                <a:cs typeface="微软雅黑" panose="020B0503020204020204" charset="-122"/>
              </a:rPr>
              <a:t>1977美国上市，后相继在法国、德国、意大利等国获批上市</a:t>
            </a:r>
            <a:endParaRPr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3" name="Rectangle 34"/>
          <p:cNvSpPr/>
          <p:nvPr>
            <p:custDataLst>
              <p:tags r:id="rId16"/>
            </p:custDataLst>
          </p:nvPr>
        </p:nvSpPr>
        <p:spPr>
          <a:xfrm>
            <a:off x="8606155" y="5612130"/>
            <a:ext cx="2978150" cy="39624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p>
            <a:r>
              <a:rPr lang="zh-CN" altLang="en-US" sz="1400" dirty="0">
                <a:solidFill>
                  <a:schemeClr val="tx1"/>
                </a:solidFill>
                <a:latin typeface="微软雅黑" panose="020B0503020204020204" charset="-122"/>
                <a:ea typeface="微软雅黑" panose="020B0503020204020204" charset="-122"/>
              </a:rPr>
              <a:t>否</a:t>
            </a:r>
            <a:endParaRPr lang="zh-CN" altLang="en-US" sz="1400" dirty="0">
              <a:solidFill>
                <a:schemeClr val="tx1"/>
              </a:solidFill>
              <a:latin typeface="微软雅黑" panose="020B0503020204020204" charset="-122"/>
              <a:ea typeface="微软雅黑" panose="020B0503020204020204" charset="-122"/>
            </a:endParaRPr>
          </a:p>
        </p:txBody>
      </p:sp>
      <p:sp>
        <p:nvSpPr>
          <p:cNvPr id="34" name="Rectangle 34"/>
          <p:cNvSpPr/>
          <p:nvPr>
            <p:custDataLst>
              <p:tags r:id="rId17"/>
            </p:custDataLst>
          </p:nvPr>
        </p:nvSpPr>
        <p:spPr>
          <a:xfrm>
            <a:off x="2725420" y="6074410"/>
            <a:ext cx="3382645" cy="721360"/>
          </a:xfrm>
          <a:prstGeom prst="rect">
            <a:avLst/>
          </a:prstGeom>
          <a:noFill/>
          <a:ln w="9525" cap="rnd" cmpd="sng" algn="ctr">
            <a:solidFill>
              <a:schemeClr val="bg2">
                <a:lumMod val="40000"/>
                <a:lumOff val="60000"/>
              </a:schemeClr>
            </a:solidFill>
            <a:prstDash val="solid"/>
            <a:round/>
            <a:tailEnd type="triangle" w="lg" len="lg"/>
          </a:ln>
          <a:effectLst/>
        </p:spPr>
        <p:txBody>
          <a:bodyPr rtlCol="0" anchor="t" anchorCtr="0"/>
          <a:p>
            <a:pPr indent="0" fontAlgn="auto">
              <a:lnSpc>
                <a:spcPct val="100000"/>
              </a:lnSpc>
            </a:pPr>
            <a:r>
              <a:rPr lang="zh-CN" altLang="en-US" sz="1400" b="1" dirty="0">
                <a:solidFill>
                  <a:srgbClr val="FF0000"/>
                </a:solidFill>
                <a:latin typeface="微软雅黑" panose="020B0503020204020204" charset="-122"/>
                <a:ea typeface="微软雅黑" panose="020B0503020204020204" charset="-122"/>
              </a:rPr>
              <a:t>呋塞米片</a:t>
            </a:r>
            <a:endParaRPr lang="zh-CN" altLang="en-US" sz="1400" b="1" dirty="0">
              <a:solidFill>
                <a:srgbClr val="FF0000"/>
              </a:solidFill>
              <a:latin typeface="微软雅黑" panose="020B0503020204020204" charset="-122"/>
              <a:ea typeface="微软雅黑" panose="020B0503020204020204" charset="-122"/>
            </a:endParaRPr>
          </a:p>
          <a:p>
            <a:pPr indent="0" fontAlgn="auto">
              <a:lnSpc>
                <a:spcPct val="100000"/>
              </a:lnSpc>
            </a:pPr>
            <a:r>
              <a:rPr lang="zh-CN" altLang="en-US" sz="1400" b="1" dirty="0">
                <a:solidFill>
                  <a:srgbClr val="FF0000"/>
                </a:solidFill>
                <a:latin typeface="微软雅黑" panose="020B0503020204020204" charset="-122"/>
                <a:ea typeface="微软雅黑" panose="020B0503020204020204" charset="-122"/>
              </a:rPr>
              <a:t>需复杂拆分给药，无法根据治疗需求精准给药，不能满足疾病治疗需求。</a:t>
            </a:r>
            <a:endParaRPr lang="zh-CN" altLang="en-US" sz="1400" b="1" dirty="0">
              <a:solidFill>
                <a:srgbClr val="FF0000"/>
              </a:solidFill>
              <a:latin typeface="微软雅黑" panose="020B0503020204020204" charset="-122"/>
              <a:ea typeface="微软雅黑" panose="020B0503020204020204" charset="-122"/>
            </a:endParaRPr>
          </a:p>
          <a:p>
            <a:pPr indent="0" fontAlgn="auto">
              <a:lnSpc>
                <a:spcPct val="150000"/>
              </a:lnSpc>
            </a:pPr>
            <a:endParaRPr lang="zh-CN" altLang="en-US" sz="1400" b="1" dirty="0">
              <a:solidFill>
                <a:srgbClr val="FF0000"/>
              </a:solidFill>
              <a:latin typeface="微软雅黑" panose="020B0503020204020204" charset="-122"/>
              <a:ea typeface="微软雅黑" panose="020B0503020204020204" charset="-122"/>
            </a:endParaRPr>
          </a:p>
        </p:txBody>
      </p:sp>
      <p:sp>
        <p:nvSpPr>
          <p:cNvPr id="35" name="Rectangle 34"/>
          <p:cNvSpPr/>
          <p:nvPr>
            <p:custDataLst>
              <p:tags r:id="rId18"/>
            </p:custDataLst>
          </p:nvPr>
        </p:nvSpPr>
        <p:spPr>
          <a:xfrm>
            <a:off x="426650" y="1823720"/>
            <a:ext cx="2124000" cy="432000"/>
          </a:xfrm>
          <a:prstGeom prst="rect">
            <a:avLst/>
          </a:prstGeom>
          <a:ln>
            <a:tailEnd type="triangle" w="lg" len="lg"/>
          </a:ln>
        </p:spPr>
        <p:style>
          <a:lnRef idx="0">
            <a:srgbClr val="FFFFFF"/>
          </a:lnRef>
          <a:fillRef idx="1">
            <a:schemeClr val="accent1"/>
          </a:fillRef>
          <a:effectRef idx="0">
            <a:srgbClr val="FFFFFF"/>
          </a:effectRef>
          <a:fontRef idx="minor">
            <a:schemeClr val="lt1"/>
          </a:fontRef>
        </p:style>
        <p:txBody>
          <a:bodyPr rtlCol="0" anchor="ctr"/>
          <a:p>
            <a:pPr algn="ctr" defTabSz="914400"/>
            <a:r>
              <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rPr>
              <a:t>适应症</a:t>
            </a:r>
            <a:endPar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endParaRPr>
          </a:p>
        </p:txBody>
      </p:sp>
      <p:sp>
        <p:nvSpPr>
          <p:cNvPr id="36" name="Rectangle 34"/>
          <p:cNvSpPr/>
          <p:nvPr>
            <p:custDataLst>
              <p:tags r:id="rId19"/>
            </p:custDataLst>
          </p:nvPr>
        </p:nvSpPr>
        <p:spPr>
          <a:xfrm>
            <a:off x="2701290" y="1823720"/>
            <a:ext cx="8883015" cy="1122045"/>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p>
            <a:pPr indent="0" fontAlgn="auto">
              <a:lnSpc>
                <a:spcPct val="120000"/>
              </a:lnSpc>
            </a:pPr>
            <a:r>
              <a:rPr lang="zh-CN" altLang="en-US" sz="1400" b="1" dirty="0">
                <a:latin typeface="微软雅黑" panose="020B0503020204020204" charset="-122"/>
                <a:ea typeface="微软雅黑" panose="020B0503020204020204" charset="-122"/>
              </a:rPr>
              <a:t>适用于成人和</a:t>
            </a:r>
            <a:r>
              <a:rPr lang="zh-CN" altLang="en-US" sz="1400" b="1" dirty="0">
                <a:solidFill>
                  <a:srgbClr val="FF0000"/>
                </a:solidFill>
                <a:latin typeface="微软雅黑" panose="020B0503020204020204" charset="-122"/>
                <a:ea typeface="微软雅黑" panose="020B0503020204020204" charset="-122"/>
              </a:rPr>
              <a:t>4岁以上儿童</a:t>
            </a:r>
            <a:r>
              <a:rPr lang="zh-CN" altLang="en-US" sz="1400" b="1" dirty="0">
                <a:solidFill>
                  <a:schemeClr val="tx1"/>
                </a:solidFill>
                <a:latin typeface="微软雅黑" panose="020B0503020204020204" charset="-122"/>
                <a:ea typeface="微软雅黑" panose="020B0503020204020204" charset="-122"/>
              </a:rPr>
              <a:t>的水肿（心衰、肝硬化、肾病）及高血压治疗，</a:t>
            </a:r>
            <a:r>
              <a:rPr lang="zh-CN" altLang="en-US" sz="1400" b="1" dirty="0">
                <a:solidFill>
                  <a:srgbClr val="FF0000"/>
                </a:solidFill>
                <a:latin typeface="微软雅黑" panose="020B0503020204020204" charset="-122"/>
                <a:ea typeface="微软雅黑" panose="020B0503020204020204" charset="-122"/>
              </a:rPr>
              <a:t>尤其在其他利尿剂无效时效果显著</a:t>
            </a:r>
            <a:r>
              <a:rPr lang="zh-CN" altLang="en-US" sz="1400" b="1" dirty="0">
                <a:solidFill>
                  <a:schemeClr val="tx1"/>
                </a:solidFill>
                <a:latin typeface="微软雅黑" panose="020B0503020204020204" charset="-122"/>
                <a:ea typeface="微软雅黑" panose="020B0503020204020204" charset="-122"/>
              </a:rPr>
              <a:t>。</a:t>
            </a:r>
            <a:endParaRPr lang="zh-CN" altLang="en-US" sz="1400" b="1" dirty="0">
              <a:solidFill>
                <a:schemeClr val="tx1"/>
              </a:solidFill>
              <a:latin typeface="微软雅黑" panose="020B0503020204020204" charset="-122"/>
              <a:ea typeface="微软雅黑" panose="020B0503020204020204" charset="-122"/>
            </a:endParaRPr>
          </a:p>
          <a:p>
            <a:pPr indent="0" fontAlgn="auto">
              <a:lnSpc>
                <a:spcPct val="120000"/>
              </a:lnSpc>
            </a:pPr>
            <a:r>
              <a:rPr lang="zh-CN" altLang="en-US" sz="1400" b="1" dirty="0">
                <a:latin typeface="Calibri" panose="020F0502020204030204" charset="0"/>
                <a:ea typeface="微软雅黑" panose="020B0503020204020204" charset="-122"/>
              </a:rPr>
              <a:t>①水肿--用于治疗充血性心力衰竭、肝硬化和肾脏疾病，包括肾病综合征引起的水肿。尤其是应用其他利尿药效果不佳时，应用本类药物仍可能有效。②高血压--当伴有肾功能不全或出现高血压危象时，本类药物尤为适用。口服呋塞米可单独用于成人高血压的治疗，或与其他抗高血压药联合使用。</a:t>
            </a:r>
            <a:endParaRPr lang="zh-CN" altLang="en-US" sz="1400" b="1" dirty="0">
              <a:latin typeface="微软雅黑" panose="020B0503020204020204" charset="-122"/>
              <a:ea typeface="微软雅黑" panose="020B0503020204020204" charset="-122"/>
            </a:endParaRPr>
          </a:p>
        </p:txBody>
      </p:sp>
      <p:sp>
        <p:nvSpPr>
          <p:cNvPr id="39" name="Rectangle 34"/>
          <p:cNvSpPr/>
          <p:nvPr>
            <p:custDataLst>
              <p:tags r:id="rId20"/>
            </p:custDataLst>
          </p:nvPr>
        </p:nvSpPr>
        <p:spPr>
          <a:xfrm>
            <a:off x="367973" y="3080758"/>
            <a:ext cx="2124000" cy="432000"/>
          </a:xfrm>
          <a:prstGeom prst="rect">
            <a:avLst/>
          </a:prstGeom>
          <a:ln>
            <a:tailEnd type="triangle" w="lg" len="lg"/>
          </a:ln>
        </p:spPr>
        <p:style>
          <a:lnRef idx="0">
            <a:srgbClr val="FFFFFF"/>
          </a:lnRef>
          <a:fillRef idx="1">
            <a:schemeClr val="accent1"/>
          </a:fillRef>
          <a:effectRef idx="0">
            <a:srgbClr val="FFFFFF"/>
          </a:effectRef>
          <a:fontRef idx="minor">
            <a:schemeClr val="lt1"/>
          </a:fontRef>
        </p:style>
        <p:txBody>
          <a:bodyPr rtlCol="0" anchor="ctr"/>
          <a:p>
            <a:pPr algn="ctr" defTabSz="914400"/>
            <a:r>
              <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rPr>
              <a:t>用法用量</a:t>
            </a:r>
            <a:endPar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endParaRPr>
          </a:p>
        </p:txBody>
      </p:sp>
      <p:sp>
        <p:nvSpPr>
          <p:cNvPr id="40" name="Rectangle 34"/>
          <p:cNvSpPr/>
          <p:nvPr>
            <p:custDataLst>
              <p:tags r:id="rId21"/>
            </p:custDataLst>
          </p:nvPr>
        </p:nvSpPr>
        <p:spPr>
          <a:xfrm>
            <a:off x="2701290" y="3081020"/>
            <a:ext cx="8883015" cy="202565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p>
            <a:pPr indent="0" algn="just" fontAlgn="auto">
              <a:lnSpc>
                <a:spcPct val="120000"/>
              </a:lnSpc>
            </a:pPr>
            <a:r>
              <a:rPr lang="zh-CN" altLang="en-US" sz="1400" b="1" dirty="0">
                <a:latin typeface="微软雅黑" panose="020B0503020204020204" charset="-122"/>
                <a:ea typeface="微软雅黑" panose="020B0503020204020204" charset="-122"/>
                <a:cs typeface="微软雅黑" panose="020B0503020204020204" charset="-122"/>
              </a:rPr>
              <a:t>应根据患者反应进行个体化治疗，以获得最大治疗反应并确定维持该反应所需的最小剂量。老年患者：通常从最小有效剂量开始。</a:t>
            </a:r>
            <a:endParaRPr lang="zh-CN" altLang="en-US" sz="1400" b="1" dirty="0">
              <a:latin typeface="微软雅黑" panose="020B0503020204020204" charset="-122"/>
              <a:ea typeface="微软雅黑" panose="020B0503020204020204" charset="-122"/>
              <a:cs typeface="微软雅黑" panose="020B0503020204020204" charset="-122"/>
            </a:endParaRPr>
          </a:p>
          <a:p>
            <a:pPr indent="0" fontAlgn="auto">
              <a:lnSpc>
                <a:spcPct val="120000"/>
              </a:lnSpc>
            </a:pPr>
            <a:r>
              <a:rPr lang="zh-CN" altLang="en-US" sz="1400" b="1">
                <a:latin typeface="微软雅黑" panose="020B0503020204020204" charset="-122"/>
                <a:ea typeface="微软雅黑" panose="020B0503020204020204" charset="-122"/>
                <a:cs typeface="微软雅黑" panose="020B0503020204020204" charset="-122"/>
                <a:sym typeface="+mn-ea"/>
              </a:rPr>
              <a:t>水肿：</a:t>
            </a:r>
            <a:endParaRPr lang="zh-CN" altLang="en-US" sz="1400" b="1">
              <a:latin typeface="微软雅黑" panose="020B0503020204020204" charset="-122"/>
              <a:ea typeface="微软雅黑" panose="020B0503020204020204" charset="-122"/>
              <a:cs typeface="微软雅黑" panose="020B0503020204020204" charset="-122"/>
              <a:sym typeface="+mn-ea"/>
            </a:endParaRPr>
          </a:p>
          <a:p>
            <a:pPr indent="0" fontAlgn="auto">
              <a:lnSpc>
                <a:spcPct val="120000"/>
              </a:lnSpc>
            </a:pPr>
            <a:r>
              <a:rPr lang="zh-CN" altLang="en-US" sz="1400" b="1">
                <a:latin typeface="Calibri" panose="020F0502020204030204" charset="0"/>
                <a:ea typeface="微软雅黑" panose="020B0503020204020204" charset="-122"/>
                <a:cs typeface="微软雅黑" panose="020B0503020204020204" charset="-122"/>
                <a:sym typeface="+mn-ea"/>
              </a:rPr>
              <a:t>①</a:t>
            </a:r>
            <a:r>
              <a:rPr lang="zh-CN" altLang="en-US" sz="1400">
                <a:latin typeface="微软雅黑" panose="020B0503020204020204" charset="-122"/>
                <a:ea typeface="微软雅黑" panose="020B0503020204020204" charset="-122"/>
                <a:cs typeface="微软雅黑" panose="020B0503020204020204" charset="-122"/>
                <a:sym typeface="+mn-ea"/>
              </a:rPr>
              <a:t>成人：初始：20-80mg/次。6</a:t>
            </a:r>
            <a:r>
              <a:rPr lang="en-US" altLang="zh-CN" sz="1400">
                <a:latin typeface="微软雅黑" panose="020B0503020204020204" charset="-122"/>
                <a:ea typeface="微软雅黑" panose="020B0503020204020204" charset="-122"/>
                <a:cs typeface="微软雅黑" panose="020B0503020204020204" charset="-122"/>
                <a:sym typeface="+mn-ea"/>
              </a:rPr>
              <a:t>-</a:t>
            </a:r>
            <a:r>
              <a:rPr lang="zh-CN" altLang="en-US" sz="1400">
                <a:latin typeface="微软雅黑" panose="020B0503020204020204" charset="-122"/>
                <a:ea typeface="微软雅黑" panose="020B0503020204020204" charset="-122"/>
                <a:cs typeface="微软雅黑" panose="020B0503020204020204" charset="-122"/>
                <a:sym typeface="+mn-ea"/>
              </a:rPr>
              <a:t>8小时后可给予相同剂量或增加</a:t>
            </a:r>
            <a:r>
              <a:rPr lang="zh-CN" altLang="en-US" sz="1400">
                <a:latin typeface="微软雅黑" panose="020B0503020204020204" charset="-122"/>
                <a:ea typeface="微软雅黑" panose="020B0503020204020204" charset="-122"/>
                <a:cs typeface="微软雅黑" panose="020B0503020204020204" charset="-122"/>
                <a:sym typeface="+mn-ea"/>
              </a:rPr>
              <a:t>（20或40mg）</a:t>
            </a:r>
            <a:r>
              <a:rPr lang="zh-CN" altLang="en-US" sz="1400">
                <a:latin typeface="微软雅黑" panose="020B0503020204020204" charset="-122"/>
                <a:ea typeface="微软雅黑" panose="020B0503020204020204" charset="-122"/>
                <a:cs typeface="微软雅黑" panose="020B0503020204020204" charset="-122"/>
                <a:sym typeface="+mn-ea"/>
              </a:rPr>
              <a:t>剂量。最大剂量</a:t>
            </a:r>
            <a:r>
              <a:rPr lang="zh-CN" altLang="en-US" sz="1400">
                <a:latin typeface="Arial" panose="020B0604020202020204" pitchFamily="34" charset="0"/>
                <a:ea typeface="微软雅黑" panose="020B0503020204020204" charset="-122"/>
                <a:cs typeface="Arial" panose="020B0604020202020204" pitchFamily="34" charset="0"/>
                <a:sym typeface="+mn-ea"/>
              </a:rPr>
              <a:t>≤</a:t>
            </a:r>
            <a:r>
              <a:rPr lang="zh-CN" altLang="en-US" sz="1400">
                <a:latin typeface="微软雅黑" panose="020B0503020204020204" charset="-122"/>
                <a:ea typeface="微软雅黑" panose="020B0503020204020204" charset="-122"/>
                <a:cs typeface="微软雅黑" panose="020B0503020204020204" charset="-122"/>
                <a:sym typeface="+mn-ea"/>
              </a:rPr>
              <a:t>600mg/天。每周连续给药2</a:t>
            </a:r>
            <a:r>
              <a:rPr lang="en-US" altLang="zh-CN" sz="1400">
                <a:latin typeface="微软雅黑" panose="020B0503020204020204" charset="-122"/>
                <a:ea typeface="微软雅黑" panose="020B0503020204020204" charset="-122"/>
                <a:cs typeface="微软雅黑" panose="020B0503020204020204" charset="-122"/>
                <a:sym typeface="+mn-ea"/>
              </a:rPr>
              <a:t>-</a:t>
            </a:r>
            <a:r>
              <a:rPr lang="zh-CN" altLang="en-US" sz="1400">
                <a:latin typeface="微软雅黑" panose="020B0503020204020204" charset="-122"/>
                <a:ea typeface="微软雅黑" panose="020B0503020204020204" charset="-122"/>
                <a:cs typeface="微软雅黑" panose="020B0503020204020204" charset="-122"/>
                <a:sym typeface="+mn-ea"/>
              </a:rPr>
              <a:t>4天可最有效和安全地缓解水肿。</a:t>
            </a:r>
            <a:endParaRPr lang="zh-CN" altLang="en-US" sz="1400">
              <a:latin typeface="微软雅黑" panose="020B0503020204020204" charset="-122"/>
              <a:ea typeface="微软雅黑" panose="020B0503020204020204" charset="-122"/>
              <a:cs typeface="微软雅黑" panose="020B0503020204020204" charset="-122"/>
              <a:sym typeface="+mn-ea"/>
            </a:endParaRPr>
          </a:p>
          <a:p>
            <a:pPr indent="0" fontAlgn="auto">
              <a:lnSpc>
                <a:spcPct val="120000"/>
              </a:lnSpc>
            </a:pPr>
            <a:r>
              <a:rPr lang="zh-CN" altLang="en-US" sz="1400" b="1">
                <a:solidFill>
                  <a:srgbClr val="FF0000"/>
                </a:solidFill>
                <a:latin typeface="Calibri" panose="020F0502020204030204" charset="0"/>
                <a:ea typeface="微软雅黑" panose="020B0503020204020204" charset="-122"/>
                <a:cs typeface="微软雅黑" panose="020B0503020204020204" charset="-122"/>
                <a:sym typeface="+mn-ea"/>
              </a:rPr>
              <a:t>②</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4岁及以上年龄儿童：初始：2mg/kg/次。最大剂量&lt;6mg/kg。</a:t>
            </a:r>
            <a:endParaRPr lang="zh-CN" altLang="en-US" sz="1400">
              <a:latin typeface="微软雅黑" panose="020B0503020204020204" charset="-122"/>
              <a:ea typeface="微软雅黑" panose="020B0503020204020204" charset="-122"/>
              <a:cs typeface="微软雅黑" panose="020B0503020204020204" charset="-122"/>
            </a:endParaRPr>
          </a:p>
          <a:p>
            <a:pPr indent="0" fontAlgn="auto">
              <a:lnSpc>
                <a:spcPct val="120000"/>
              </a:lnSpc>
            </a:pPr>
            <a:r>
              <a:rPr lang="zh-CN" altLang="en-US" sz="1400" b="1">
                <a:latin typeface="微软雅黑" panose="020B0503020204020204" charset="-122"/>
                <a:ea typeface="微软雅黑" panose="020B0503020204020204" charset="-122"/>
                <a:cs typeface="微软雅黑" panose="020B0503020204020204" charset="-122"/>
                <a:sym typeface="+mn-ea"/>
              </a:rPr>
              <a:t>高血压</a:t>
            </a:r>
            <a:r>
              <a:rPr lang="zh-CN" altLang="en-US" sz="1400">
                <a:latin typeface="微软雅黑" panose="020B0503020204020204" charset="-122"/>
                <a:ea typeface="微软雅黑" panose="020B0503020204020204" charset="-122"/>
                <a:cs typeface="微软雅黑" panose="020B0503020204020204" charset="-122"/>
                <a:sym typeface="+mn-ea"/>
              </a:rPr>
              <a:t>：初始：40-80mg，分2次服用。与其他抗高血压药联合使用时，尤其是在初始治疗期间，必须仔细监测血压变化。为防止血压过低，在治疗方案中加入呋塞米时，其他药物的用量应至少减少50%。</a:t>
            </a:r>
            <a:endParaRPr lang="zh-CN" altLang="en-US" sz="1400" b="1" dirty="0">
              <a:latin typeface="微软雅黑" panose="020B0503020204020204" charset="-122"/>
              <a:ea typeface="微软雅黑" panose="020B0503020204020204" charset="-122"/>
              <a:cs typeface="微软雅黑" panose="020B0503020204020204" charset="-122"/>
            </a:endParaRPr>
          </a:p>
          <a:p>
            <a:pPr algn="just"/>
            <a:endParaRPr lang="zh-CN" altLang="en-US" sz="1400" b="1" dirty="0">
              <a:latin typeface="微软雅黑" panose="020B0503020204020204" charset="-122"/>
              <a:ea typeface="微软雅黑" panose="020B0503020204020204" charset="-122"/>
              <a:cs typeface="微软雅黑" panose="020B0503020204020204" charset="-122"/>
            </a:endParaRPr>
          </a:p>
        </p:txBody>
      </p:sp>
      <p:sp>
        <p:nvSpPr>
          <p:cNvPr id="3" name="Rectangle 34"/>
          <p:cNvSpPr/>
          <p:nvPr>
            <p:custDataLst>
              <p:tags r:id="rId22"/>
            </p:custDataLst>
          </p:nvPr>
        </p:nvSpPr>
        <p:spPr>
          <a:xfrm>
            <a:off x="6282620" y="6152694"/>
            <a:ext cx="2124000" cy="432000"/>
          </a:xfrm>
          <a:prstGeom prst="rect">
            <a:avLst/>
          </a:prstGeom>
          <a:ln>
            <a:tailEnd type="triangle" w="lg" len="lg"/>
          </a:ln>
        </p:spPr>
        <p:style>
          <a:lnRef idx="0">
            <a:srgbClr val="FFFFFF"/>
          </a:lnRef>
          <a:fillRef idx="1">
            <a:schemeClr val="accent1"/>
          </a:fillRef>
          <a:effectRef idx="0">
            <a:srgbClr val="FFFFFF"/>
          </a:effectRef>
          <a:fontRef idx="minor">
            <a:schemeClr val="lt1"/>
          </a:fontRef>
        </p:style>
        <p:txBody>
          <a:bodyPr rtlCol="0" anchor="ctr"/>
          <a:p>
            <a:pPr algn="ctr" defTabSz="914400"/>
            <a:r>
              <a:rPr lang="zh-CN" sz="1400" b="1" kern="0" dirty="0">
                <a:solidFill>
                  <a:schemeClr val="bg1"/>
                </a:solidFill>
                <a:latin typeface="微软雅黑" panose="020B0503020204020204" charset="-122"/>
                <a:ea typeface="微软雅黑" panose="020B0503020204020204" charset="-122"/>
                <a:cs typeface="微软雅黑" panose="020B0503020204020204" charset="-122"/>
                <a:sym typeface="Garamond" panose="02020404030301010803" pitchFamily="18" charset="0"/>
              </a:rPr>
              <a:t>与参照药物相比的优势</a:t>
            </a:r>
            <a:r>
              <a:rPr lang="en-US" altLang="zh-CN" sz="1400" b="1" kern="0" dirty="0">
                <a:solidFill>
                  <a:schemeClr val="bg1"/>
                </a:solidFill>
                <a:latin typeface="微软雅黑" panose="020B0503020204020204" charset="-122"/>
                <a:ea typeface="微软雅黑" panose="020B0503020204020204" charset="-122"/>
                <a:cs typeface="微软雅黑" panose="020B0503020204020204" charset="-122"/>
                <a:sym typeface="Garamond" panose="02020404030301010803" pitchFamily="18" charset="0"/>
              </a:rPr>
              <a:t>/</a:t>
            </a:r>
            <a:r>
              <a:rPr lang="zh-CN" sz="1400" b="1" kern="0" dirty="0">
                <a:solidFill>
                  <a:schemeClr val="bg1"/>
                </a:solidFill>
                <a:latin typeface="微软雅黑" panose="020B0503020204020204" charset="-122"/>
                <a:ea typeface="微软雅黑" panose="020B0503020204020204" charset="-122"/>
                <a:cs typeface="微软雅黑" panose="020B0503020204020204" charset="-122"/>
                <a:sym typeface="Garamond" panose="02020404030301010803" pitchFamily="18" charset="0"/>
              </a:rPr>
              <a:t>不足</a:t>
            </a:r>
            <a:endParaRPr lang="zh-CN" sz="1400" b="1" kern="0" dirty="0">
              <a:solidFill>
                <a:schemeClr val="bg1"/>
              </a:solidFill>
              <a:latin typeface="微软雅黑" panose="020B0503020204020204" charset="-122"/>
              <a:ea typeface="微软雅黑" panose="020B0503020204020204" charset="-122"/>
              <a:cs typeface="微软雅黑" panose="020B0503020204020204" charset="-122"/>
              <a:sym typeface="Garamond" panose="02020404030301010803" pitchFamily="18" charset="0"/>
            </a:endParaRPr>
          </a:p>
        </p:txBody>
      </p:sp>
      <p:sp>
        <p:nvSpPr>
          <p:cNvPr id="9" name="Rectangle 34"/>
          <p:cNvSpPr/>
          <p:nvPr>
            <p:custDataLst>
              <p:tags r:id="rId23"/>
            </p:custDataLst>
          </p:nvPr>
        </p:nvSpPr>
        <p:spPr>
          <a:xfrm>
            <a:off x="8606155" y="6150610"/>
            <a:ext cx="2978150" cy="39624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nchorCtr="0"/>
          <a:p>
            <a:pPr indent="0" fontAlgn="auto">
              <a:lnSpc>
                <a:spcPct val="150000"/>
              </a:lnSpc>
            </a:pPr>
            <a:r>
              <a:rPr lang="zh-CN" altLang="en-US" sz="1400" b="1" dirty="0">
                <a:solidFill>
                  <a:srgbClr val="FF0000"/>
                </a:solidFill>
                <a:latin typeface="微软雅黑" panose="020B0503020204020204" charset="-122"/>
                <a:ea typeface="微软雅黑" panose="020B0503020204020204" charset="-122"/>
              </a:rPr>
              <a:t>口服溶液剂型使用方便，儿童用药依从性更高。</a:t>
            </a:r>
            <a:endParaRPr lang="zh-CN" altLang="en-US" sz="1400" b="1" dirty="0">
              <a:solidFill>
                <a:srgbClr val="FF0000"/>
              </a:solidFill>
              <a:latin typeface="微软雅黑" panose="020B0503020204020204" charset="-122"/>
              <a:ea typeface="微软雅黑" panose="020B0503020204020204" charset="-122"/>
            </a:endParaRPr>
          </a:p>
        </p:txBody>
      </p:sp>
      <p:sp>
        <p:nvSpPr>
          <p:cNvPr id="7" name="Rectangle 34"/>
          <p:cNvSpPr/>
          <p:nvPr>
            <p:custDataLst>
              <p:tags r:id="rId24"/>
            </p:custDataLst>
          </p:nvPr>
        </p:nvSpPr>
        <p:spPr>
          <a:xfrm>
            <a:off x="426720" y="883285"/>
            <a:ext cx="11157585" cy="431800"/>
          </a:xfrm>
          <a:prstGeom prst="rect">
            <a:avLst/>
          </a:prstGeom>
          <a:ln>
            <a:tailEnd type="triangle" w="lg" len="lg"/>
          </a:ln>
        </p:spPr>
        <p:style>
          <a:lnRef idx="0">
            <a:srgbClr val="FFFFFF"/>
          </a:lnRef>
          <a:fillRef idx="1">
            <a:schemeClr val="accent1"/>
          </a:fillRef>
          <a:effectRef idx="0">
            <a:srgbClr val="FFFFFF"/>
          </a:effectRef>
          <a:fontRef idx="minor">
            <a:schemeClr val="lt1"/>
          </a:fontRef>
        </p:style>
        <p:txBody>
          <a:bodyPr rtlCol="0" anchor="ctr"/>
          <a:p>
            <a:pPr algn="l" defTabSz="914400"/>
            <a:r>
              <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rPr>
              <a:t>申报目录类别：申报纳入基本目录（乙类）</a:t>
            </a:r>
            <a:endParaRPr lang="zh-CN" altLang="en-US" sz="1400"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endParaRPr>
          </a:p>
        </p:txBody>
      </p:sp>
    </p:spTree>
    <p:custDataLst>
      <p:tags r:id="rId2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376481" y="158199"/>
            <a:ext cx="1192345" cy="666786"/>
            <a:chOff x="2215144" y="927951"/>
            <a:chExt cx="1244730" cy="916847"/>
          </a:xfrm>
        </p:grpSpPr>
        <p:sp>
          <p:nvSpPr>
            <p:cNvPr id="5" name="平行四边形 4"/>
            <p:cNvSpPr/>
            <p:nvPr>
              <p:custDataLst>
                <p:tags r:id="rId1"/>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6" name="文本框 9"/>
            <p:cNvSpPr txBox="1"/>
            <p:nvPr>
              <p:custDataLst>
                <p:tags r:id="rId2"/>
              </p:custDataLst>
            </p:nvPr>
          </p:nvSpPr>
          <p:spPr>
            <a:xfrm>
              <a:off x="2393075" y="927951"/>
              <a:ext cx="1066799" cy="916847"/>
            </a:xfrm>
            <a:prstGeom prst="rect">
              <a:avLst/>
            </a:prstGeom>
            <a:noFill/>
          </p:spPr>
          <p:txBody>
            <a:bodyPr wrap="square" rtlCol="0">
              <a:spAutoFit/>
            </a:bodyPr>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cxnSp>
        <p:nvCxnSpPr>
          <p:cNvPr id="13" name="直接连接符 12"/>
          <p:cNvCxnSpPr/>
          <p:nvPr userDrawn="1">
            <p:custDataLst>
              <p:tags r:id="rId3"/>
            </p:custDataLst>
          </p:nvPr>
        </p:nvCxnSpPr>
        <p:spPr>
          <a:xfrm>
            <a:off x="579967" y="807451"/>
            <a:ext cx="110405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38910" y="277495"/>
            <a:ext cx="6096000" cy="829945"/>
          </a:xfrm>
          <a:prstGeom prst="rect">
            <a:avLst/>
          </a:prstGeom>
          <a:noFill/>
        </p:spPr>
        <p:txBody>
          <a:bodyPr wrap="square" rtlCol="0" anchor="t">
            <a:spAutoFit/>
          </a:bodyPr>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药品基本信息</a:t>
            </a: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a:t>
            </a:r>
            <a:r>
              <a:rPr lang="en-US" altLang="zh-CN" sz="2400" b="1" dirty="0">
                <a:solidFill>
                  <a:schemeClr val="tx1">
                    <a:lumMod val="75000"/>
                    <a:lumOff val="25000"/>
                  </a:schemeClr>
                </a:solidFill>
                <a:latin typeface="微软雅黑" panose="020B0503020204020204" charset="-122"/>
                <a:ea typeface="微软雅黑" panose="020B0503020204020204" charset="-122"/>
                <a:sym typeface="+mn-ea"/>
              </a:rPr>
              <a:t>2/2</a:t>
            </a: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a:t>
            </a:r>
            <a:endParaRPr lang="en-GB" altLang="zh-CN" sz="2400" b="1" dirty="0">
              <a:solidFill>
                <a:schemeClr val="tx1">
                  <a:lumMod val="75000"/>
                  <a:lumOff val="25000"/>
                </a:schemeClr>
              </a:solidFill>
              <a:latin typeface="微软雅黑" panose="020B0503020204020204" charset="-122"/>
              <a:ea typeface="微软雅黑" panose="020B0503020204020204" charset="-122"/>
            </a:endParaRPr>
          </a:p>
          <a:p>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graphicFrame>
        <p:nvGraphicFramePr>
          <p:cNvPr id="420" name="table 420"/>
          <p:cNvGraphicFramePr>
            <a:graphicFrameLocks noGrp="1"/>
          </p:cNvGraphicFramePr>
          <p:nvPr>
            <p:custDataLst>
              <p:tags r:id="rId4"/>
            </p:custDataLst>
          </p:nvPr>
        </p:nvGraphicFramePr>
        <p:xfrm>
          <a:off x="580390" y="859155"/>
          <a:ext cx="11083925" cy="1776730"/>
        </p:xfrm>
        <a:graphic>
          <a:graphicData uri="http://schemas.openxmlformats.org/drawingml/2006/table">
            <a:tbl>
              <a:tblPr/>
              <a:tblGrid>
                <a:gridCol w="11083925"/>
              </a:tblGrid>
              <a:tr h="420370">
                <a:tc>
                  <a:txBody>
                    <a:bodyPr/>
                    <a:p>
                      <a:pPr algn="ctr" rtl="0" eaLnBrk="0">
                        <a:lnSpc>
                          <a:spcPct val="108000"/>
                        </a:lnSpc>
                      </a:pPr>
                      <a:r>
                        <a:rPr sz="2000" b="1" kern="0" spc="-10" dirty="0">
                          <a:solidFill>
                            <a:srgbClr val="FFFFFF">
                              <a:alpha val="100000"/>
                            </a:srgbClr>
                          </a:solidFill>
                          <a:latin typeface="微软雅黑" panose="020B0503020204020204" charset="-122"/>
                          <a:ea typeface="微软雅黑" panose="020B0503020204020204" charset="-122"/>
                          <a:cs typeface="等线" panose="02010600030101010101" charset="-122"/>
                        </a:rPr>
                        <a:t>疾病的基本情况</a:t>
                      </a:r>
                      <a:endParaRPr sz="2000" b="1" kern="0" spc="-10" dirty="0">
                        <a:solidFill>
                          <a:srgbClr val="FFFFFF">
                            <a:alpha val="100000"/>
                          </a:srgbClr>
                        </a:solidFill>
                        <a:latin typeface="微软雅黑" panose="020B0503020204020204" charset="-122"/>
                        <a:ea typeface="微软雅黑" panose="020B0503020204020204" charset="-122"/>
                        <a:cs typeface="等线" panose="02010600030101010101" charset="-122"/>
                      </a:endParaRPr>
                    </a:p>
                  </a:txBody>
                  <a:tcPr vert="horz" anchor="ctr" anchorCtr="0">
                    <a:lnL w="3175" cap="flat" cmpd="sng" algn="ctr">
                      <a:solidFill>
                        <a:srgbClr val="0F6FC6"/>
                      </a:solidFill>
                      <a:prstDash val="solid"/>
                      <a:round/>
                      <a:headEnd type="none" w="med" len="med"/>
                      <a:tailEnd type="none" w="med" len="med"/>
                    </a:lnL>
                    <a:lnR w="3175" cap="flat" cmpd="sng" algn="ctr">
                      <a:solidFill>
                        <a:srgbClr val="0F6FC6"/>
                      </a:solidFill>
                      <a:prstDash val="solid"/>
                      <a:round/>
                      <a:headEnd type="none" w="med" len="med"/>
                      <a:tailEnd type="none" w="med" len="med"/>
                    </a:lnR>
                    <a:lnT w="9525" cap="flat" cmpd="sng" algn="ctr">
                      <a:solidFill>
                        <a:srgbClr val="0F6FC6"/>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F6FC6"/>
                    </a:solidFill>
                  </a:tcPr>
                </a:tc>
              </a:tr>
              <a:tr h="1356360">
                <a:tc>
                  <a:txBody>
                    <a:bodyPr/>
                    <a:p>
                      <a:pPr marL="285750" indent="-285750" algn="just" fontAlgn="auto">
                        <a:lnSpc>
                          <a:spcPct val="150000"/>
                        </a:lnSpc>
                        <a:spcAft>
                          <a:spcPts val="0"/>
                        </a:spcAft>
                        <a:buFont typeface="Arial" panose="020B0604020202020204" pitchFamily="34" charset="0"/>
                        <a:buChar char="•"/>
                      </a:pPr>
                      <a:r>
                        <a:rPr lang="zh-CN" sz="1400" b="1" kern="100" dirty="0">
                          <a:effectLst/>
                          <a:latin typeface="微软雅黑" panose="020B0503020204020204" charset="-122"/>
                          <a:ea typeface="微软雅黑" panose="020B0503020204020204" charset="-122"/>
                          <a:cs typeface="微软雅黑" panose="020B0503020204020204" charset="-122"/>
                          <a:sym typeface="+mn-ea"/>
                        </a:rPr>
                        <a:t>水肿</a:t>
                      </a:r>
                      <a:endParaRPr lang="zh-CN" sz="1400" b="1" kern="100" dirty="0">
                        <a:effectLst/>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Aft>
                          <a:spcPts val="0"/>
                        </a:spcAft>
                        <a:buFont typeface="Arial" panose="020B0604020202020204" pitchFamily="34" charset="0"/>
                        <a:buNone/>
                      </a:pPr>
                      <a:r>
                        <a:rPr lang="en-US" altLang="zh-CN" sz="1400" kern="100" dirty="0">
                          <a:effectLst/>
                          <a:latin typeface="微软雅黑" panose="020B0503020204020204" charset="-122"/>
                          <a:ea typeface="微软雅黑" panose="020B0503020204020204" charset="-122"/>
                          <a:cs typeface="微软雅黑" panose="020B0503020204020204" charset="-122"/>
                          <a:sym typeface="+mn-ea"/>
                        </a:rPr>
                        <a:t> </a:t>
                      </a:r>
                      <a:r>
                        <a:rPr lang="zh-CN" altLang="en-US" sz="1400" b="0" kern="100" dirty="0">
                          <a:effectLst/>
                          <a:latin typeface="+mn-ea"/>
                          <a:cs typeface="+mn-ea"/>
                          <a:sym typeface="+mn-ea"/>
                        </a:rPr>
                        <a:t>心源性水肿</a:t>
                      </a:r>
                      <a:r>
                        <a:rPr lang="en-US" altLang="zh-CN" sz="1400" b="0" kern="100" dirty="0">
                          <a:effectLst/>
                          <a:latin typeface="+mn-ea"/>
                          <a:cs typeface="+mn-ea"/>
                          <a:sym typeface="+mn-ea"/>
                        </a:rPr>
                        <a:t>---</a:t>
                      </a:r>
                      <a:r>
                        <a:rPr lang="zh-CN" sz="1400" b="0" kern="100" dirty="0">
                          <a:effectLst/>
                          <a:latin typeface="+mn-ea"/>
                          <a:cs typeface="+mn-ea"/>
                          <a:sym typeface="+mn-ea"/>
                        </a:rPr>
                        <a:t>我国心衰流行病学调查的最新结果显示，</a:t>
                      </a:r>
                      <a:r>
                        <a:rPr lang="zh-CN" sz="1400" b="1" kern="100" dirty="0">
                          <a:effectLst/>
                          <a:latin typeface="+mn-ea"/>
                          <a:cs typeface="+mn-ea"/>
                          <a:sym typeface="+mn-ea"/>
                        </a:rPr>
                        <a:t>35岁以上</a:t>
                      </a:r>
                      <a:r>
                        <a:rPr lang="zh-CN" sz="1400" b="0" kern="100" dirty="0">
                          <a:effectLst/>
                          <a:latin typeface="+mn-ea"/>
                          <a:cs typeface="+mn-ea"/>
                          <a:sym typeface="+mn-ea"/>
                        </a:rPr>
                        <a:t>居民的患病率为1.3%，估计现有</a:t>
                      </a:r>
                      <a:r>
                        <a:rPr lang="zh-CN" sz="1400" b="1" kern="100" dirty="0">
                          <a:effectLst/>
                          <a:latin typeface="+mn-ea"/>
                          <a:cs typeface="+mn-ea"/>
                          <a:sym typeface="+mn-ea"/>
                        </a:rPr>
                        <a:t>心衰患者约890万</a:t>
                      </a:r>
                      <a:r>
                        <a:rPr lang="zh-CN" sz="1400" b="0" kern="100" baseline="30000" dirty="0">
                          <a:effectLst/>
                          <a:latin typeface="+mn-ea"/>
                          <a:cs typeface="+mn-ea"/>
                          <a:sym typeface="+mn-ea"/>
                        </a:rPr>
                        <a:t>［1］</a:t>
                      </a:r>
                      <a:r>
                        <a:rPr lang="zh-CN" sz="1400" b="0" kern="100" dirty="0">
                          <a:effectLst/>
                          <a:latin typeface="+mn-ea"/>
                          <a:cs typeface="+mn-ea"/>
                          <a:sym typeface="+mn-ea"/>
                        </a:rPr>
                        <a:t>。</a:t>
                      </a:r>
                      <a:endParaRPr lang="zh-CN" sz="1400" b="0" kern="100" dirty="0">
                        <a:effectLst/>
                        <a:latin typeface="+mn-ea"/>
                        <a:cs typeface="+mn-ea"/>
                        <a:sym typeface="+mn-ea"/>
                      </a:endParaRPr>
                    </a:p>
                    <a:p>
                      <a:pPr indent="0" algn="just" fontAlgn="auto">
                        <a:lnSpc>
                          <a:spcPct val="150000"/>
                        </a:lnSpc>
                        <a:spcAft>
                          <a:spcPts val="0"/>
                        </a:spcAft>
                        <a:buFont typeface="Arial" panose="020B0604020202020204" pitchFamily="34" charset="0"/>
                        <a:buNone/>
                      </a:pPr>
                      <a:r>
                        <a:rPr lang="en-US" altLang="zh-CN" sz="1400" b="0" kern="100" dirty="0">
                          <a:effectLst/>
                          <a:latin typeface="+mn-ea"/>
                          <a:cs typeface="+mn-ea"/>
                          <a:sym typeface="+mn-ea"/>
                        </a:rPr>
                        <a:t> </a:t>
                      </a:r>
                      <a:r>
                        <a:rPr lang="zh-CN" altLang="en-US" sz="1400" b="0" kern="100" dirty="0">
                          <a:effectLst/>
                          <a:latin typeface="+mn-ea"/>
                          <a:cs typeface="+mn-ea"/>
                          <a:sym typeface="+mn-ea"/>
                        </a:rPr>
                        <a:t>肝源性水肿</a:t>
                      </a:r>
                      <a:r>
                        <a:rPr lang="en-US" altLang="zh-CN" sz="1400" b="0" kern="100" dirty="0">
                          <a:effectLst/>
                          <a:latin typeface="+mn-ea"/>
                          <a:cs typeface="+mn-ea"/>
                          <a:sym typeface="+mn-ea"/>
                        </a:rPr>
                        <a:t>---</a:t>
                      </a:r>
                      <a:r>
                        <a:rPr lang="zh-CN" altLang="en-US" sz="1400" b="0" kern="100" dirty="0">
                          <a:effectLst/>
                          <a:latin typeface="+mn-ea"/>
                          <a:cs typeface="+mn-ea"/>
                          <a:sym typeface="+mn-ea"/>
                        </a:rPr>
                        <a:t>肝硬化是引起腹水的最主要原因，</a:t>
                      </a:r>
                      <a:r>
                        <a:rPr lang="zh-CN" altLang="en-US" sz="1400" b="1" kern="100" dirty="0">
                          <a:effectLst/>
                          <a:latin typeface="+mn-ea"/>
                          <a:cs typeface="+mn-ea"/>
                          <a:sym typeface="+mn-ea"/>
                        </a:rPr>
                        <a:t>其他肝外疾病约占</a:t>
                      </a:r>
                      <a:r>
                        <a:rPr lang="en-US" altLang="zh-CN" sz="1400" b="1" kern="100" dirty="0">
                          <a:effectLst/>
                          <a:latin typeface="+mn-ea"/>
                          <a:cs typeface="+mn-ea"/>
                          <a:sym typeface="+mn-ea"/>
                        </a:rPr>
                        <a:t>15%</a:t>
                      </a:r>
                      <a:r>
                        <a:rPr lang="zh-CN" altLang="en-US" sz="1400" b="0" kern="100" dirty="0">
                          <a:effectLst/>
                          <a:latin typeface="+mn-ea"/>
                          <a:cs typeface="+mn-ea"/>
                          <a:sym typeface="+mn-ea"/>
                        </a:rPr>
                        <a:t>，包括恶性肿瘤、结核性腹膜炎、慢性心力衰竭或肾病综合征等。</a:t>
                      </a:r>
                      <a:r>
                        <a:rPr lang="en-US" sz="1400" baseline="30000">
                          <a:sym typeface="+mn-ea"/>
                        </a:rPr>
                        <a:t>[2]</a:t>
                      </a:r>
                      <a:endParaRPr lang="en-US" sz="1400" baseline="30000">
                        <a:sym typeface="+mn-ea"/>
                      </a:endParaRPr>
                    </a:p>
                    <a:p>
                      <a:pPr indent="0" algn="just" fontAlgn="auto">
                        <a:lnSpc>
                          <a:spcPct val="150000"/>
                        </a:lnSpc>
                        <a:spcAft>
                          <a:spcPts val="0"/>
                        </a:spcAft>
                        <a:buFont typeface="Arial" panose="020B0604020202020204" pitchFamily="34" charset="0"/>
                        <a:buNone/>
                      </a:pPr>
                      <a:r>
                        <a:rPr lang="en-US" altLang="zh-CN" sz="1400" b="0" kern="100" dirty="0">
                          <a:effectLst/>
                          <a:latin typeface="+mn-ea"/>
                          <a:cs typeface="+mn-ea"/>
                          <a:sym typeface="+mn-ea"/>
                        </a:rPr>
                        <a:t>                       </a:t>
                      </a:r>
                      <a:r>
                        <a:rPr lang="zh-CN" altLang="en-US" sz="1400" b="0" kern="100" dirty="0">
                          <a:effectLst/>
                          <a:latin typeface="+mn-ea"/>
                          <a:cs typeface="+mn-ea"/>
                          <a:sym typeface="+mn-ea"/>
                        </a:rPr>
                        <a:t>我国约有</a:t>
                      </a:r>
                      <a:r>
                        <a:rPr lang="en-US" altLang="zh-CN" sz="1400" b="1" kern="100" dirty="0">
                          <a:effectLst/>
                          <a:latin typeface="+mn-ea"/>
                          <a:cs typeface="+mn-ea"/>
                          <a:sym typeface="+mn-ea"/>
                        </a:rPr>
                        <a:t>700</a:t>
                      </a:r>
                      <a:r>
                        <a:rPr lang="zh-CN" altLang="en-US" sz="1400" b="1" kern="100" dirty="0">
                          <a:effectLst/>
                          <a:latin typeface="+mn-ea"/>
                          <a:cs typeface="+mn-ea"/>
                          <a:sym typeface="+mn-ea"/>
                        </a:rPr>
                        <a:t>万人（</a:t>
                      </a:r>
                      <a:r>
                        <a:rPr lang="en-US" altLang="zh-CN" sz="1400" b="1" kern="100" dirty="0">
                          <a:effectLst/>
                          <a:latin typeface="+mn-ea"/>
                          <a:cs typeface="+mn-ea"/>
                          <a:sym typeface="+mn-ea"/>
                        </a:rPr>
                        <a:t>0.51</a:t>
                      </a:r>
                      <a:r>
                        <a:rPr lang="zh-CN" altLang="en-US" sz="1400" b="1" kern="100" dirty="0">
                          <a:effectLst/>
                          <a:latin typeface="+mn-ea"/>
                          <a:cs typeface="+mn-ea"/>
                          <a:sym typeface="+mn-ea"/>
                        </a:rPr>
                        <a:t>％）</a:t>
                      </a:r>
                      <a:r>
                        <a:rPr lang="zh-CN" altLang="en-US" sz="1400" b="0" kern="100" dirty="0">
                          <a:effectLst/>
                          <a:latin typeface="+mn-ea"/>
                          <a:cs typeface="+mn-ea"/>
                          <a:sym typeface="+mn-ea"/>
                        </a:rPr>
                        <a:t>患有肝硬化。</a:t>
                      </a:r>
                      <a:r>
                        <a:rPr lang="zh-CN" sz="1400" kern="100" dirty="0">
                          <a:effectLst/>
                          <a:latin typeface="+mn-ea"/>
                          <a:cs typeface="+mn-ea"/>
                          <a:sym typeface="+mn-ea"/>
                        </a:rPr>
                        <a:t>估计</a:t>
                      </a:r>
                      <a:r>
                        <a:rPr lang="zh-CN" sz="1400" b="0" kern="100" dirty="0">
                          <a:effectLst/>
                          <a:latin typeface="+mn-ea"/>
                          <a:cs typeface="+mn-ea"/>
                          <a:sym typeface="+mn-ea"/>
                        </a:rPr>
                        <a:t>现有</a:t>
                      </a:r>
                      <a:r>
                        <a:rPr lang="zh-CN" sz="1400" b="1" kern="100" dirty="0">
                          <a:effectLst/>
                          <a:latin typeface="+mn-ea"/>
                          <a:cs typeface="+mn-ea"/>
                          <a:sym typeface="+mn-ea"/>
                        </a:rPr>
                        <a:t>肝硬化腹水患者约</a:t>
                      </a:r>
                      <a:r>
                        <a:rPr lang="en-US" altLang="zh-CN" sz="1400" b="1" kern="100" dirty="0">
                          <a:effectLst/>
                          <a:latin typeface="+mn-ea"/>
                          <a:cs typeface="+mn-ea"/>
                          <a:sym typeface="+mn-ea"/>
                        </a:rPr>
                        <a:t>595</a:t>
                      </a:r>
                      <a:r>
                        <a:rPr lang="zh-CN" sz="1400" b="1" kern="100" dirty="0">
                          <a:effectLst/>
                          <a:latin typeface="+mn-ea"/>
                          <a:cs typeface="+mn-ea"/>
                          <a:sym typeface="+mn-ea"/>
                        </a:rPr>
                        <a:t>万。</a:t>
                      </a:r>
                      <a:endParaRPr lang="zh-CN" altLang="en-US" sz="1400" b="0" kern="100" dirty="0">
                        <a:effectLst/>
                        <a:latin typeface="+mn-ea"/>
                        <a:cs typeface="+mn-ea"/>
                        <a:sym typeface="+mn-ea"/>
                      </a:endParaRPr>
                    </a:p>
                    <a:p>
                      <a:pPr indent="0" algn="just" fontAlgn="auto">
                        <a:lnSpc>
                          <a:spcPct val="150000"/>
                        </a:lnSpc>
                        <a:spcAft>
                          <a:spcPts val="0"/>
                        </a:spcAft>
                        <a:buFont typeface="Arial" panose="020B0604020202020204" pitchFamily="34" charset="0"/>
                        <a:buNone/>
                      </a:pPr>
                      <a:r>
                        <a:rPr lang="en-US" altLang="zh-CN" sz="1400" b="0" kern="100" dirty="0">
                          <a:effectLst/>
                          <a:latin typeface="+mn-ea"/>
                          <a:cs typeface="+mn-ea"/>
                          <a:sym typeface="+mn-ea"/>
                        </a:rPr>
                        <a:t> </a:t>
                      </a:r>
                      <a:r>
                        <a:rPr lang="zh-CN" altLang="en-US" sz="1400" b="0" kern="100" dirty="0">
                          <a:effectLst/>
                          <a:latin typeface="+mn-ea"/>
                          <a:cs typeface="+mn-ea"/>
                          <a:sym typeface="+mn-ea"/>
                        </a:rPr>
                        <a:t>肾源性水肿</a:t>
                      </a:r>
                      <a:r>
                        <a:rPr lang="en-US" altLang="zh-CN" sz="1400" b="0" kern="100" dirty="0">
                          <a:effectLst/>
                          <a:latin typeface="+mn-ea"/>
                          <a:cs typeface="+mn-ea"/>
                          <a:sym typeface="+mn-ea"/>
                        </a:rPr>
                        <a:t>---</a:t>
                      </a:r>
                      <a:r>
                        <a:rPr lang="zh-CN" altLang="en-US" sz="1400" b="0" kern="100" dirty="0">
                          <a:effectLst/>
                          <a:latin typeface="+mn-ea"/>
                          <a:cs typeface="+mn-ea"/>
                          <a:sym typeface="+mn-ea"/>
                        </a:rPr>
                        <a:t>我国慢性肾病引起的水肿的</a:t>
                      </a:r>
                      <a:r>
                        <a:rPr lang="zh-CN" altLang="en-US" sz="1400" b="1" kern="100" dirty="0">
                          <a:effectLst/>
                          <a:latin typeface="+mn-ea"/>
                          <a:cs typeface="+mn-ea"/>
                          <a:sym typeface="+mn-ea"/>
                        </a:rPr>
                        <a:t>患病率约为</a:t>
                      </a:r>
                      <a:r>
                        <a:rPr lang="en-US" altLang="zh-CN" sz="1400" b="1" kern="100" dirty="0">
                          <a:effectLst/>
                          <a:latin typeface="+mn-ea"/>
                          <a:cs typeface="+mn-ea"/>
                          <a:sym typeface="+mn-ea"/>
                        </a:rPr>
                        <a:t>10.8%</a:t>
                      </a:r>
                      <a:r>
                        <a:rPr lang="zh-CN" altLang="en-US" sz="1400" b="0" kern="100" dirty="0">
                          <a:effectLst/>
                          <a:latin typeface="+mn-ea"/>
                          <a:cs typeface="+mn-ea"/>
                          <a:sym typeface="+mn-ea"/>
                        </a:rPr>
                        <a:t>。我国慢性肾脏病患者有</a:t>
                      </a:r>
                      <a:r>
                        <a:rPr lang="en-US" altLang="zh-CN" sz="1400" b="1" kern="100" dirty="0">
                          <a:effectLst/>
                          <a:latin typeface="+mn-ea"/>
                          <a:cs typeface="+mn-ea"/>
                          <a:sym typeface="+mn-ea"/>
                        </a:rPr>
                        <a:t>1.32</a:t>
                      </a:r>
                      <a:r>
                        <a:rPr lang="zh-CN" altLang="en-US" sz="1400" b="1" kern="100" dirty="0">
                          <a:effectLst/>
                          <a:latin typeface="+mn-ea"/>
                          <a:cs typeface="+mn-ea"/>
                          <a:sym typeface="+mn-ea"/>
                        </a:rPr>
                        <a:t>亿</a:t>
                      </a:r>
                      <a:r>
                        <a:rPr lang="en-US" sz="1400" baseline="30000">
                          <a:sym typeface="+mn-ea"/>
                        </a:rPr>
                        <a:t>[3]</a:t>
                      </a:r>
                      <a:r>
                        <a:rPr lang="zh-CN" altLang="en-US" sz="1400" b="0" kern="100" dirty="0">
                          <a:effectLst/>
                          <a:latin typeface="+mn-ea"/>
                          <a:cs typeface="+mn-ea"/>
                          <a:sym typeface="+mn-ea"/>
                        </a:rPr>
                        <a:t>。</a:t>
                      </a:r>
                      <a:r>
                        <a:rPr lang="zh-CN" altLang="en-US" sz="1400">
                          <a:sym typeface="+mn-ea"/>
                        </a:rPr>
                        <a:t>估计现有</a:t>
                      </a:r>
                      <a:r>
                        <a:rPr lang="zh-CN" altLang="en-US" sz="1400" b="1">
                          <a:sym typeface="+mn-ea"/>
                        </a:rPr>
                        <a:t>肾源性水肿患者约</a:t>
                      </a:r>
                      <a:r>
                        <a:rPr lang="en-US" altLang="zh-CN" sz="1400" b="1">
                          <a:sym typeface="+mn-ea"/>
                        </a:rPr>
                        <a:t>1425.6</a:t>
                      </a:r>
                      <a:r>
                        <a:rPr lang="zh-CN" altLang="en-US" sz="1400" b="1">
                          <a:sym typeface="+mn-ea"/>
                        </a:rPr>
                        <a:t>万</a:t>
                      </a:r>
                      <a:r>
                        <a:rPr lang="zh-CN" altLang="en-US" sz="1400">
                          <a:sym typeface="+mn-ea"/>
                        </a:rPr>
                        <a:t>。</a:t>
                      </a:r>
                      <a:endParaRPr lang="zh-CN" altLang="en-US" sz="1400">
                        <a:sym typeface="+mn-ea"/>
                      </a:endParaRPr>
                    </a:p>
                    <a:p>
                      <a:pPr marL="285750" indent="-285750" algn="just" fontAlgn="auto">
                        <a:lnSpc>
                          <a:spcPct val="150000"/>
                        </a:lnSpc>
                        <a:spcAft>
                          <a:spcPts val="0"/>
                        </a:spcAft>
                        <a:buFont typeface="Arial" panose="020B0604020202020204" pitchFamily="34" charset="0"/>
                        <a:buChar char="•"/>
                      </a:pPr>
                      <a:r>
                        <a:rPr lang="zh-CN" altLang="en-US" sz="1400" b="1" kern="100" dirty="0" smtClean="0">
                          <a:effectLst/>
                          <a:latin typeface="微软雅黑" panose="020B0503020204020204" charset="-122"/>
                          <a:ea typeface="微软雅黑" panose="020B0503020204020204" charset="-122"/>
                          <a:cs typeface="微软雅黑" panose="020B0503020204020204" charset="-122"/>
                          <a:sym typeface="+mn-ea"/>
                        </a:rPr>
                        <a:t>高血压</a:t>
                      </a:r>
                      <a:endParaRPr lang="zh-CN" altLang="en-US" sz="1400" b="0" kern="100" dirty="0" smtClean="0">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Aft>
                          <a:spcPts val="0"/>
                        </a:spcAft>
                        <a:buFont typeface="Arial" panose="020B0604020202020204" pitchFamily="34" charset="0"/>
                        <a:buNone/>
                      </a:pPr>
                      <a:r>
                        <a:rPr lang="en-US" altLang="zh-CN" sz="1400" kern="100" dirty="0" smtClean="0">
                          <a:effectLst/>
                          <a:latin typeface="微软雅黑" panose="020B0503020204020204" charset="-122"/>
                          <a:ea typeface="微软雅黑" panose="020B0503020204020204" charset="-122"/>
                          <a:cs typeface="微软雅黑" panose="020B0503020204020204" charset="-122"/>
                          <a:sym typeface="+mn-ea"/>
                        </a:rPr>
                        <a:t>18 </a:t>
                      </a:r>
                      <a:r>
                        <a:rPr lang="zh-CN" altLang="en-US" sz="1400" kern="100" dirty="0" smtClean="0">
                          <a:effectLst/>
                          <a:latin typeface="微软雅黑" panose="020B0503020204020204" charset="-122"/>
                          <a:ea typeface="微软雅黑" panose="020B0503020204020204" charset="-122"/>
                          <a:cs typeface="微软雅黑" panose="020B0503020204020204" charset="-122"/>
                          <a:sym typeface="+mn-ea"/>
                        </a:rPr>
                        <a:t>岁及以上成人高血压患病率为 </a:t>
                      </a:r>
                      <a:r>
                        <a:rPr lang="en-US" altLang="zh-CN" sz="1400" kern="100" dirty="0" smtClean="0">
                          <a:effectLst/>
                          <a:latin typeface="微软雅黑" panose="020B0503020204020204" charset="-122"/>
                          <a:ea typeface="微软雅黑" panose="020B0503020204020204" charset="-122"/>
                          <a:cs typeface="微软雅黑" panose="020B0503020204020204" charset="-122"/>
                          <a:sym typeface="+mn-ea"/>
                        </a:rPr>
                        <a:t>27.5%</a:t>
                      </a:r>
                      <a:r>
                        <a:rPr lang="zh-CN" altLang="en-US" sz="1400" kern="100" dirty="0" smtClean="0">
                          <a:effectLst/>
                          <a:latin typeface="微软雅黑" panose="020B0503020204020204" charset="-122"/>
                          <a:ea typeface="微软雅黑" panose="020B0503020204020204" charset="-122"/>
                          <a:cs typeface="微软雅黑" panose="020B0503020204020204" charset="-122"/>
                          <a:sym typeface="+mn-ea"/>
                        </a:rPr>
                        <a:t>，估算出我国</a:t>
                      </a:r>
                      <a:r>
                        <a:rPr lang="zh-CN" altLang="en-US" sz="1400" b="1" kern="100" dirty="0" smtClean="0">
                          <a:solidFill>
                            <a:srgbClr val="C00000"/>
                          </a:solidFill>
                          <a:effectLst/>
                          <a:latin typeface="微软雅黑" panose="020B0503020204020204" charset="-122"/>
                          <a:ea typeface="微软雅黑" panose="020B0503020204020204" charset="-122"/>
                          <a:cs typeface="微软雅黑" panose="020B0503020204020204" charset="-122"/>
                          <a:sym typeface="+mn-ea"/>
                        </a:rPr>
                        <a:t>高血压患者数为</a:t>
                      </a:r>
                      <a:r>
                        <a:rPr lang="en-US" altLang="zh-CN" sz="1400" b="1" kern="100" dirty="0" smtClean="0">
                          <a:solidFill>
                            <a:srgbClr val="C00000"/>
                          </a:solidFill>
                          <a:effectLst/>
                          <a:latin typeface="微软雅黑" panose="020B0503020204020204" charset="-122"/>
                          <a:ea typeface="微软雅黑" panose="020B0503020204020204" charset="-122"/>
                          <a:cs typeface="微软雅黑" panose="020B0503020204020204" charset="-122"/>
                          <a:sym typeface="+mn-ea"/>
                        </a:rPr>
                        <a:t>3.3</a:t>
                      </a:r>
                      <a:r>
                        <a:rPr lang="zh-CN" altLang="en-US" sz="1400" b="1" kern="100" dirty="0" smtClean="0">
                          <a:solidFill>
                            <a:srgbClr val="C00000"/>
                          </a:solidFill>
                          <a:effectLst/>
                          <a:latin typeface="微软雅黑" panose="020B0503020204020204" charset="-122"/>
                          <a:ea typeface="微软雅黑" panose="020B0503020204020204" charset="-122"/>
                          <a:cs typeface="微软雅黑" panose="020B0503020204020204" charset="-122"/>
                          <a:sym typeface="+mn-ea"/>
                        </a:rPr>
                        <a:t>亿。</a:t>
                      </a:r>
                      <a:endParaRPr lang="zh-CN" altLang="en-US" sz="1400" b="0" kern="100" dirty="0">
                        <a:effectLst/>
                        <a:latin typeface="+mn-ea"/>
                        <a:cs typeface="+mn-ea"/>
                        <a:sym typeface="+mn-ea"/>
                      </a:endParaRPr>
                    </a:p>
                  </a:txBody>
                  <a:tcPr vert="horz">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w="3175" cap="flat" cmpd="sng" algn="ctr">
                      <a:solidFill>
                        <a:srgbClr val="CCD5EA"/>
                      </a:solidFill>
                      <a:prstDash val="solid"/>
                      <a:round/>
                      <a:headEnd type="none" w="med" len="med"/>
                      <a:tailEnd type="none" w="med" len="med"/>
                    </a:lnT>
                    <a:lnB w="9525" cap="flat" cmpd="sng" algn="ctr">
                      <a:solidFill>
                        <a:srgbClr val="CCD5EA"/>
                      </a:solidFill>
                      <a:prstDash val="solid"/>
                      <a:round/>
                      <a:headEnd type="none" w="med" len="med"/>
                      <a:tailEnd type="none" w="med" len="med"/>
                    </a:lnB>
                    <a:noFill/>
                  </a:tcPr>
                </a:tc>
              </a:tr>
            </a:tbl>
          </a:graphicData>
        </a:graphic>
      </p:graphicFrame>
      <p:sp>
        <p:nvSpPr>
          <p:cNvPr id="2" name="文本框 1"/>
          <p:cNvSpPr txBox="1"/>
          <p:nvPr/>
        </p:nvSpPr>
        <p:spPr>
          <a:xfrm>
            <a:off x="580390" y="6207125"/>
            <a:ext cx="10875645" cy="645160"/>
          </a:xfrm>
          <a:prstGeom prst="rect">
            <a:avLst/>
          </a:prstGeom>
          <a:noFill/>
        </p:spPr>
        <p:txBody>
          <a:bodyPr wrap="square" rtlCol="0" anchor="t">
            <a:spAutoFit/>
          </a:bodyPr>
          <a:p>
            <a:pPr indent="0" algn="l" fontAlgn="auto">
              <a:lnSpc>
                <a:spcPct val="120000"/>
              </a:lnSpc>
            </a:pPr>
            <a:r>
              <a:rPr lang="en-US" sz="1000">
                <a:solidFill>
                  <a:schemeClr val="tx1"/>
                </a:solidFill>
                <a:sym typeface="+mn-ea"/>
              </a:rPr>
              <a:t>[1]</a:t>
            </a:r>
            <a:r>
              <a:rPr lang="zh-CN" altLang="en-US" sz="1000">
                <a:sym typeface="+mn-ea"/>
              </a:rPr>
              <a:t>中国心力衰竭医疗质量控制指标体系</a:t>
            </a:r>
            <a:endParaRPr lang="zh-CN" altLang="en-US" sz="1000">
              <a:sym typeface="+mn-ea"/>
            </a:endParaRPr>
          </a:p>
          <a:p>
            <a:pPr marL="0" lvl="0" indent="0" algn="l" fontAlgn="auto">
              <a:lnSpc>
                <a:spcPct val="120000"/>
              </a:lnSpc>
              <a:buNone/>
            </a:pPr>
            <a:r>
              <a:rPr lang="en-US" sz="1000">
                <a:sym typeface="+mn-ea"/>
              </a:rPr>
              <a:t>[2]</a:t>
            </a:r>
            <a:r>
              <a:rPr lang="zh-CN" altLang="en-US" sz="1000">
                <a:solidFill>
                  <a:schemeClr val="tx1"/>
                </a:solidFill>
                <a:sym typeface="+mn-ea"/>
              </a:rPr>
              <a:t>肝硬化腹水诊疗指南</a:t>
            </a:r>
            <a:r>
              <a:rPr lang="en-US" altLang="zh-CN" sz="1000">
                <a:solidFill>
                  <a:schemeClr val="tx1"/>
                </a:solidFill>
                <a:sym typeface="+mn-ea"/>
              </a:rPr>
              <a:t>(2023</a:t>
            </a:r>
            <a:r>
              <a:rPr lang="zh-CN" altLang="en-US" sz="1000">
                <a:solidFill>
                  <a:schemeClr val="tx1"/>
                </a:solidFill>
                <a:sym typeface="+mn-ea"/>
              </a:rPr>
              <a:t>年版</a:t>
            </a:r>
            <a:r>
              <a:rPr lang="en-US" altLang="zh-CN" sz="1000">
                <a:solidFill>
                  <a:schemeClr val="tx1"/>
                </a:solidFill>
                <a:sym typeface="+mn-ea"/>
              </a:rPr>
              <a:t>)</a:t>
            </a:r>
            <a:endParaRPr lang="en-US" altLang="zh-CN" sz="1000">
              <a:solidFill>
                <a:schemeClr val="tx1"/>
              </a:solidFill>
              <a:sym typeface="+mn-ea"/>
            </a:endParaRPr>
          </a:p>
          <a:p>
            <a:pPr marL="0" lvl="0" indent="0" algn="l" fontAlgn="auto">
              <a:lnSpc>
                <a:spcPct val="120000"/>
              </a:lnSpc>
              <a:buNone/>
            </a:pPr>
            <a:r>
              <a:rPr lang="en-US" sz="1000">
                <a:sym typeface="+mn-ea"/>
              </a:rPr>
              <a:t>[3]</a:t>
            </a:r>
            <a:r>
              <a:rPr lang="zh-CN" altLang="en-US" sz="1000">
                <a:solidFill>
                  <a:schemeClr val="tx1"/>
                </a:solidFill>
                <a:sym typeface="+mn-ea"/>
              </a:rPr>
              <a:t>中国慢性肾脏病早期评价与管理指南</a:t>
            </a:r>
            <a:endParaRPr lang="zh-CN" altLang="en-US" sz="1000">
              <a:solidFill>
                <a:schemeClr val="tx1"/>
              </a:solidFill>
              <a:sym typeface="+mn-ea"/>
            </a:endParaRPr>
          </a:p>
        </p:txBody>
      </p:sp>
      <p:grpSp>
        <p:nvGrpSpPr>
          <p:cNvPr id="7" name="组合 6"/>
          <p:cNvGrpSpPr/>
          <p:nvPr/>
        </p:nvGrpSpPr>
        <p:grpSpPr>
          <a:xfrm>
            <a:off x="580390" y="3664585"/>
            <a:ext cx="3698240" cy="2519680"/>
            <a:chOff x="1193" y="4976"/>
            <a:chExt cx="5824" cy="3968"/>
          </a:xfrm>
        </p:grpSpPr>
        <p:sp>
          <p:nvSpPr>
            <p:cNvPr id="12" name="圆角矩形 11"/>
            <p:cNvSpPr/>
            <p:nvPr>
              <p:custDataLst>
                <p:tags r:id="rId5"/>
              </p:custDataLst>
            </p:nvPr>
          </p:nvSpPr>
          <p:spPr>
            <a:xfrm>
              <a:off x="1193" y="5960"/>
              <a:ext cx="5824" cy="2984"/>
            </a:xfrm>
            <a:prstGeom prst="roundRect">
              <a:avLst/>
            </a:prstGeom>
            <a:solidFill>
              <a:schemeClr val="bg1">
                <a:lumMod val="95000"/>
              </a:schemeClr>
            </a:solidFill>
            <a:effectLst>
              <a:outerShdw blurRad="50800" dist="38100" dir="5400000" algn="t"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6"/>
              </p:custDataLst>
            </p:nvPr>
          </p:nvSpPr>
          <p:spPr>
            <a:xfrm>
              <a:off x="2354" y="4976"/>
              <a:ext cx="3502" cy="848"/>
            </a:xfrm>
            <a:prstGeom prst="roundRect">
              <a:avLst/>
            </a:prstGeom>
          </p:spPr>
          <p:style>
            <a:lnRef idx="0">
              <a:srgbClr val="FFFFFF"/>
            </a:lnRef>
            <a:fillRef idx="1">
              <a:schemeClr val="accent1"/>
            </a:fillRef>
            <a:effectRef idx="0">
              <a:srgbClr val="FFFFFF"/>
            </a:effectRef>
            <a:fontRef idx="minor">
              <a:schemeClr val="lt1"/>
            </a:fontRef>
          </p:style>
          <p:txBody>
            <a:bodyPr rtlCol="0" anchor="ctr"/>
            <a:p>
              <a:pPr algn="ctr"/>
              <a:r>
                <a:rPr lang="zh-CN" b="1">
                  <a:solidFill>
                    <a:schemeClr val="bg1"/>
                  </a:solidFill>
                  <a:latin typeface="微软雅黑" panose="020B0503020204020204" charset="-122"/>
                  <a:ea typeface="微软雅黑" panose="020B0503020204020204" charset="-122"/>
                  <a:cs typeface="宋体" panose="02010600030101010101" pitchFamily="2" charset="-122"/>
                  <a:sym typeface="+mn-ea"/>
                </a:rPr>
                <a:t>治疗现状</a:t>
              </a:r>
              <a:endParaRPr lang="zh-CN" b="1">
                <a:solidFill>
                  <a:schemeClr val="bg1"/>
                </a:solidFill>
                <a:latin typeface="微软雅黑" panose="020B0503020204020204" charset="-122"/>
                <a:ea typeface="微软雅黑" panose="020B0503020204020204" charset="-122"/>
                <a:cs typeface="宋体" panose="02010600030101010101" pitchFamily="2" charset="-122"/>
                <a:sym typeface="+mn-ea"/>
              </a:endParaRPr>
            </a:p>
          </p:txBody>
        </p:sp>
        <p:sp>
          <p:nvSpPr>
            <p:cNvPr id="15" name="文本框 14"/>
            <p:cNvSpPr txBox="1"/>
            <p:nvPr>
              <p:custDataLst>
                <p:tags r:id="rId7"/>
              </p:custDataLst>
            </p:nvPr>
          </p:nvSpPr>
          <p:spPr>
            <a:xfrm>
              <a:off x="1441" y="6167"/>
              <a:ext cx="5259" cy="2688"/>
            </a:xfrm>
            <a:prstGeom prst="rect">
              <a:avLst/>
            </a:prstGeom>
            <a:noFill/>
          </p:spPr>
          <p:txBody>
            <a:bodyPr wrap="square" rtlCol="0">
              <a:spAutoFit/>
            </a:bodyPr>
            <a:p>
              <a:pPr marL="285750" indent="-285750" fontAlgn="auto">
                <a:lnSpc>
                  <a:spcPct val="150000"/>
                </a:lnSpc>
                <a:buFont typeface="Wingdings" panose="05000000000000000000" charset="0"/>
                <a:buChar char="Ø"/>
              </a:pPr>
              <a:r>
                <a:rPr lang="zh-CN" altLang="en-US" sz="1400" spc="60">
                  <a:solidFill>
                    <a:schemeClr val="tx1"/>
                  </a:solidFill>
                  <a:latin typeface="微软雅黑" panose="020B0503020204020204" charset="-122"/>
                  <a:ea typeface="微软雅黑" panose="020B0503020204020204" charset="-122"/>
                  <a:cs typeface="微软雅黑" panose="020B0503020204020204" charset="-122"/>
                  <a:sym typeface="+mn-ea"/>
                </a:rPr>
                <a:t>呋塞米片剂无法满足吞咽困难患者的用药需求。</a:t>
              </a:r>
              <a:endParaRPr lang="zh-CN" altLang="en-US" sz="1400" spc="60">
                <a:solidFill>
                  <a:schemeClr val="tx1"/>
                </a:solidFill>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Wingdings" panose="05000000000000000000" charset="0"/>
                <a:buChar char="Ø"/>
              </a:pPr>
              <a:r>
                <a:rPr lang="zh-CN" altLang="en-US" sz="1400" spc="60">
                  <a:solidFill>
                    <a:schemeClr val="tx1"/>
                  </a:solidFill>
                  <a:latin typeface="微软雅黑" panose="020B0503020204020204" charset="-122"/>
                  <a:ea typeface="微软雅黑" panose="020B0503020204020204" charset="-122"/>
                  <a:cs typeface="微软雅黑" panose="020B0503020204020204" charset="-122"/>
                  <a:sym typeface="+mn-ea"/>
                </a:rPr>
                <a:t>呋塞米片剂无法满足患者灵活剂量、准确剂量，尤其儿童和老年患者小剂量的用药需求</a:t>
              </a:r>
              <a:endParaRPr lang="zh-CN" altLang="en-US" sz="1400" spc="6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3" name="组合 2"/>
          <p:cNvGrpSpPr/>
          <p:nvPr/>
        </p:nvGrpSpPr>
        <p:grpSpPr>
          <a:xfrm>
            <a:off x="5028565" y="3664585"/>
            <a:ext cx="6635750" cy="2541905"/>
            <a:chOff x="7766" y="4976"/>
            <a:chExt cx="10450" cy="4003"/>
          </a:xfrm>
        </p:grpSpPr>
        <p:sp>
          <p:nvSpPr>
            <p:cNvPr id="16" name="圆角矩形 15"/>
            <p:cNvSpPr/>
            <p:nvPr>
              <p:custDataLst>
                <p:tags r:id="rId8"/>
              </p:custDataLst>
            </p:nvPr>
          </p:nvSpPr>
          <p:spPr>
            <a:xfrm>
              <a:off x="7766" y="5964"/>
              <a:ext cx="10450" cy="3015"/>
            </a:xfrm>
            <a:prstGeom prst="roundRect">
              <a:avLst/>
            </a:prstGeom>
            <a:solidFill>
              <a:schemeClr val="bg1">
                <a:lumMod val="95000"/>
              </a:schemeClr>
            </a:solidFill>
            <a:effectLst>
              <a:outerShdw blurRad="50800" dist="38100" dir="5400000" algn="t" rotWithShape="0">
                <a:prstClr val="black">
                  <a:alpha val="40000"/>
                </a:prstClr>
              </a:outerShdw>
            </a:effectLst>
          </p:spPr>
          <p:style>
            <a:lnRef idx="0">
              <a:srgbClr val="FFFFFF"/>
            </a:lnRef>
            <a:fillRef idx="2">
              <a:schemeClr val="accent1"/>
            </a:fillRef>
            <a:effectRef idx="0">
              <a:srgbClr val="FFFFFF"/>
            </a:effectRef>
            <a:fontRef idx="minor">
              <a:schemeClr val="lt1"/>
            </a:fontRef>
          </p:style>
          <p:txBody>
            <a:bodyPr rtlCol="0" anchor="ctr"/>
            <a:p>
              <a:pPr algn="ctr"/>
              <a:endParaRPr lang="zh-CN" altLang="en-US"/>
            </a:p>
          </p:txBody>
        </p:sp>
        <p:sp>
          <p:nvSpPr>
            <p:cNvPr id="17" name="圆角矩形 16"/>
            <p:cNvSpPr/>
            <p:nvPr>
              <p:custDataLst>
                <p:tags r:id="rId9"/>
              </p:custDataLst>
            </p:nvPr>
          </p:nvSpPr>
          <p:spPr>
            <a:xfrm>
              <a:off x="11724" y="4976"/>
              <a:ext cx="3502" cy="848"/>
            </a:xfrm>
            <a:prstGeom prst="roundRect">
              <a:avLst/>
            </a:prstGeom>
          </p:spPr>
          <p:style>
            <a:lnRef idx="0">
              <a:srgbClr val="FFFFFF"/>
            </a:lnRef>
            <a:fillRef idx="1">
              <a:schemeClr val="accent1"/>
            </a:fillRef>
            <a:effectRef idx="0">
              <a:srgbClr val="FFFFFF"/>
            </a:effectRef>
            <a:fontRef idx="minor">
              <a:schemeClr val="lt1"/>
            </a:fontRef>
          </p:style>
          <p:txBody>
            <a:bodyPr rtlCol="0" anchor="ctr"/>
            <a:p>
              <a:pPr algn="ctr"/>
              <a:r>
                <a:rPr lang="zh-CN" b="1">
                  <a:solidFill>
                    <a:schemeClr val="bg1"/>
                  </a:solidFill>
                  <a:latin typeface="微软雅黑" panose="020B0503020204020204" charset="-122"/>
                  <a:ea typeface="微软雅黑" panose="020B0503020204020204" charset="-122"/>
                  <a:cs typeface="宋体" panose="02010600030101010101" pitchFamily="2" charset="-122"/>
                  <a:sym typeface="+mn-ea"/>
                </a:rPr>
                <a:t>未满足的治疗需求</a:t>
              </a:r>
              <a:endParaRPr lang="zh-CN" b="1">
                <a:solidFill>
                  <a:schemeClr val="bg1"/>
                </a:solidFill>
                <a:latin typeface="微软雅黑" panose="020B0503020204020204" charset="-122"/>
                <a:ea typeface="微软雅黑" panose="020B0503020204020204" charset="-122"/>
                <a:cs typeface="宋体" panose="02010600030101010101" pitchFamily="2" charset="-122"/>
                <a:sym typeface="+mn-ea"/>
              </a:endParaRPr>
            </a:p>
          </p:txBody>
        </p:sp>
        <p:sp>
          <p:nvSpPr>
            <p:cNvPr id="18" name="文本框 17"/>
            <p:cNvSpPr txBox="1"/>
            <p:nvPr>
              <p:custDataLst>
                <p:tags r:id="rId10"/>
              </p:custDataLst>
            </p:nvPr>
          </p:nvSpPr>
          <p:spPr>
            <a:xfrm>
              <a:off x="8044" y="6167"/>
              <a:ext cx="9829" cy="1670"/>
            </a:xfrm>
            <a:prstGeom prst="rect">
              <a:avLst/>
            </a:prstGeom>
            <a:noFill/>
          </p:spPr>
          <p:txBody>
            <a:bodyPr wrap="square" rtlCol="0">
              <a:spAutoFit/>
            </a:bodyPr>
            <a:p>
              <a:pPr marL="171450" indent="-171450">
                <a:lnSpc>
                  <a:spcPct val="150000"/>
                </a:lnSpc>
                <a:buFont typeface="Wingdings" panose="05000000000000000000" charset="0"/>
                <a:buChar char="Ø"/>
              </a:pPr>
              <a:r>
                <a:rPr lang="zh-CN" altLang="en-US" sz="1400" dirty="0">
                  <a:solidFill>
                    <a:schemeClr val="tx1"/>
                  </a:solidFill>
                  <a:uFillTx/>
                  <a:latin typeface="微软雅黑" panose="020B0503020204020204" charset="-122"/>
                  <a:ea typeface="微软雅黑" panose="020B0503020204020204" charset="-122"/>
                  <a:cs typeface="微软雅黑" panose="020B0503020204020204" charset="-122"/>
                  <a:sym typeface="+mn-ea"/>
                </a:rPr>
                <a:t>弥补片剂不易拆分、不易吞服问题；提高患者依从性；为患者提供新的用药选择。</a:t>
              </a:r>
              <a:endParaRPr lang="zh-CN" altLang="en-US" sz="1400" dirty="0">
                <a:solidFill>
                  <a:schemeClr val="tx1"/>
                </a:solidFill>
                <a:uFillTx/>
                <a:latin typeface="微软雅黑" panose="020B0503020204020204" charset="-122"/>
                <a:ea typeface="微软雅黑" panose="020B0503020204020204" charset="-122"/>
                <a:cs typeface="微软雅黑" panose="020B0503020204020204" charset="-122"/>
                <a:sym typeface="+mn-ea"/>
              </a:endParaRPr>
            </a:p>
            <a:p>
              <a:pPr marL="171450" indent="-171450">
                <a:lnSpc>
                  <a:spcPct val="150000"/>
                </a:lnSpc>
                <a:buFont typeface="Wingdings" panose="05000000000000000000" charset="0"/>
                <a:buChar char="Ø"/>
              </a:pPr>
              <a:r>
                <a:rPr lang="zh-CN" altLang="en-US" sz="1400" dirty="0">
                  <a:solidFill>
                    <a:schemeClr val="tx1"/>
                  </a:solidFill>
                  <a:uFillTx/>
                  <a:latin typeface="微软雅黑" panose="020B0503020204020204" charset="-122"/>
                  <a:ea typeface="微软雅黑" panose="020B0503020204020204" charset="-122"/>
                  <a:cs typeface="微软雅黑" panose="020B0503020204020204" charset="-122"/>
                  <a:sym typeface="+mn-ea"/>
                </a:rPr>
                <a:t>满足临床根据患者病情、治疗效果个体化调整剂量</a:t>
              </a:r>
              <a:endParaRPr lang="zh-CN" altLang="en-US" sz="1400" dirty="0">
                <a:solidFill>
                  <a:schemeClr val="tx1"/>
                </a:solidFill>
                <a:uFillTx/>
                <a:latin typeface="微软雅黑" panose="020B0503020204020204" charset="-122"/>
                <a:ea typeface="微软雅黑" panose="020B0503020204020204" charset="-122"/>
                <a:cs typeface="微软雅黑" panose="020B0503020204020204" charset="-122"/>
                <a:sym typeface="+mn-ea"/>
              </a:endParaRPr>
            </a:p>
          </p:txBody>
        </p:sp>
      </p:grpSp>
    </p:spTree>
    <p:custDataLst>
      <p:tags r:id="rId1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376481" y="158199"/>
            <a:ext cx="1192345" cy="666115"/>
            <a:chOff x="2215144" y="927951"/>
            <a:chExt cx="1244730" cy="915924"/>
          </a:xfrm>
        </p:grpSpPr>
        <p:sp>
          <p:nvSpPr>
            <p:cNvPr id="5" name="平行四边形 4"/>
            <p:cNvSpPr/>
            <p:nvPr>
              <p:custDataLst>
                <p:tags r:id="rId1"/>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6" name="文本框 9"/>
            <p:cNvSpPr txBox="1"/>
            <p:nvPr>
              <p:custDataLst>
                <p:tags r:id="rId2"/>
              </p:custDataLst>
            </p:nvPr>
          </p:nvSpPr>
          <p:spPr>
            <a:xfrm>
              <a:off x="2393075" y="927951"/>
              <a:ext cx="1066799" cy="915924"/>
            </a:xfrm>
            <a:prstGeom prst="rect">
              <a:avLst/>
            </a:prstGeom>
            <a:noFill/>
          </p:spPr>
          <p:txBody>
            <a:bodyPr wrap="square" rtlCol="0">
              <a:spAutoFit/>
            </a:bodyPr>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cxnSp>
        <p:nvCxnSpPr>
          <p:cNvPr id="13" name="直接连接符 12"/>
          <p:cNvCxnSpPr/>
          <p:nvPr userDrawn="1">
            <p:custDataLst>
              <p:tags r:id="rId3"/>
            </p:custDataLst>
          </p:nvPr>
        </p:nvCxnSpPr>
        <p:spPr>
          <a:xfrm>
            <a:off x="579967" y="807451"/>
            <a:ext cx="110405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38910" y="277495"/>
            <a:ext cx="6096000" cy="460375"/>
          </a:xfrm>
          <a:prstGeom prst="rect">
            <a:avLst/>
          </a:prstGeom>
          <a:noFill/>
        </p:spPr>
        <p:txBody>
          <a:bodyPr wrap="square" rtlCol="0" anchor="t">
            <a:spAutoFit/>
          </a:bodyPr>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安全性</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30" name="矩形: 圆角 29"/>
          <p:cNvSpPr/>
          <p:nvPr>
            <p:custDataLst>
              <p:tags r:id="rId4"/>
            </p:custDataLst>
          </p:nvPr>
        </p:nvSpPr>
        <p:spPr>
          <a:xfrm>
            <a:off x="692785" y="1719580"/>
            <a:ext cx="3308350" cy="4581525"/>
          </a:xfrm>
          <a:prstGeom prst="roundRect">
            <a:avLst>
              <a:gd name="adj" fmla="val 6098"/>
            </a:avLst>
          </a:prstGeom>
          <a:noFill/>
          <a:ln>
            <a:solidFill>
              <a:schemeClr val="accent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32765" tIns="702310" rIns="532765" bIns="453390" numCol="1" spcCol="0" rtlCol="0" fromWordArt="0" anchor="ctr" anchorCtr="0" forceAA="0" compatLnSpc="1">
            <a:noAutofit/>
          </a:bodyPr>
          <a:lstStyle/>
          <a:p>
            <a:pPr marL="0" lvl="1" indent="0" algn="just" fontAlgn="auto">
              <a:lnSpc>
                <a:spcPct val="150000"/>
              </a:lnSpc>
              <a:spcBef>
                <a:spcPts val="0"/>
              </a:spcBef>
              <a:spcAft>
                <a:spcPts val="0"/>
              </a:spcAft>
              <a:buClrTx/>
              <a:buSzTx/>
              <a:buFont typeface="Arial" panose="020B0604020202020204" pitchFamily="34" charset="0"/>
              <a:buNone/>
            </a:pPr>
            <a:r>
              <a:rPr lang="zh-CN" altLang="en-US" sz="1400">
                <a:solidFill>
                  <a:schemeClr val="dk1"/>
                </a:solidFill>
                <a:latin typeface="微软雅黑" panose="020B0503020204020204" charset="-122"/>
                <a:ea typeface="微软雅黑" panose="020B0503020204020204" charset="-122"/>
                <a:sym typeface="+mn-ea"/>
              </a:rPr>
              <a:t>常见反应：消化系统（恶心、腹泻，发生率&lt;5%）、电解质紊乱（低钾血症，发生率3%），可通过监测及补钾管理。</a:t>
            </a:r>
            <a:endParaRPr lang="zh-CN" altLang="en-US" sz="1400">
              <a:solidFill>
                <a:schemeClr val="dk1"/>
              </a:solidFill>
              <a:latin typeface="微软雅黑" panose="020B0503020204020204" charset="-122"/>
              <a:ea typeface="微软雅黑" panose="020B0503020204020204" charset="-122"/>
              <a:sym typeface="+mn-ea"/>
            </a:endParaRPr>
          </a:p>
          <a:p>
            <a:pPr marL="0" lvl="1" indent="0" algn="just" fontAlgn="auto">
              <a:lnSpc>
                <a:spcPct val="150000"/>
              </a:lnSpc>
              <a:spcBef>
                <a:spcPts val="0"/>
              </a:spcBef>
              <a:spcAft>
                <a:spcPts val="0"/>
              </a:spcAft>
              <a:buClrTx/>
              <a:buSzTx/>
              <a:buFont typeface="Arial" panose="020B0604020202020204" pitchFamily="34" charset="0"/>
              <a:buNone/>
            </a:pPr>
            <a:r>
              <a:rPr lang="zh-CN" altLang="en-US" sz="1400">
                <a:solidFill>
                  <a:schemeClr val="dk1"/>
                </a:solidFill>
                <a:latin typeface="微软雅黑" panose="020B0503020204020204" charset="-122"/>
                <a:ea typeface="微软雅黑" panose="020B0503020204020204" charset="-122"/>
                <a:sym typeface="+mn-ea"/>
              </a:rPr>
              <a:t>严重风险低：过敏反应（&lt;0.1%）、听力障碍（罕见），说明书明确禁忌症（无尿、过敏史）及监测要求。</a:t>
            </a:r>
            <a:r>
              <a:rPr lang="en-US" sz="1400" baseline="30000">
                <a:solidFill>
                  <a:schemeClr val="tx1"/>
                </a:solidFill>
                <a:sym typeface="+mn-ea"/>
              </a:rPr>
              <a:t>[1]</a:t>
            </a:r>
            <a:endParaRPr lang="zh-CN" altLang="en-US" sz="1400" baseline="30000" dirty="0">
              <a:ln>
                <a:noFill/>
              </a:ln>
              <a:solidFill>
                <a:schemeClr val="dk1"/>
              </a:solidFill>
              <a:effectLst/>
              <a:latin typeface="微软雅黑" panose="020B0503020204020204" charset="-122"/>
              <a:ea typeface="微软雅黑" panose="020B0503020204020204" charset="-122"/>
              <a:cs typeface="+mn-ea"/>
              <a:sym typeface="+mn-ea"/>
            </a:endParaRPr>
          </a:p>
        </p:txBody>
      </p:sp>
      <p:sp>
        <p:nvSpPr>
          <p:cNvPr id="15" name="标题"/>
          <p:cNvSpPr/>
          <p:nvPr>
            <p:custDataLst>
              <p:tags r:id="rId5"/>
            </p:custDataLst>
          </p:nvPr>
        </p:nvSpPr>
        <p:spPr>
          <a:xfrm>
            <a:off x="1134110" y="1351915"/>
            <a:ext cx="2426696" cy="735402"/>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b="1" spc="70" dirty="0">
                <a:latin typeface="微软雅黑" panose="020B0503020204020204" charset="-122"/>
                <a:ea typeface="微软雅黑" panose="020B0503020204020204" charset="-122"/>
                <a:cs typeface="等线" panose="02010600030101010101" charset="-122"/>
                <a:sym typeface="+mn-ea"/>
              </a:rPr>
              <a:t>说明书收载的</a:t>
            </a:r>
            <a:endParaRPr b="1" spc="70" dirty="0">
              <a:latin typeface="微软雅黑" panose="020B0503020204020204" charset="-122"/>
              <a:ea typeface="微软雅黑" panose="020B0503020204020204" charset="-122"/>
              <a:cs typeface="等线" panose="02010600030101010101" charset="-122"/>
              <a:sym typeface="+mn-ea"/>
            </a:endParaRPr>
          </a:p>
          <a:p>
            <a:pPr algn="ctr">
              <a:spcBef>
                <a:spcPct val="0"/>
              </a:spcBef>
              <a:spcAft>
                <a:spcPct val="0"/>
              </a:spcAft>
            </a:pPr>
            <a:r>
              <a:rPr b="1" spc="70" dirty="0">
                <a:latin typeface="微软雅黑" panose="020B0503020204020204" charset="-122"/>
                <a:ea typeface="微软雅黑" panose="020B0503020204020204" charset="-122"/>
                <a:cs typeface="等线" panose="02010600030101010101" charset="-122"/>
                <a:sym typeface="+mn-ea"/>
              </a:rPr>
              <a:t>安全性信息</a:t>
            </a:r>
            <a:endParaRPr lang="zh-CN" altLang="en-US" b="1" spc="70" dirty="0">
              <a:solidFill>
                <a:srgbClr val="FFFFFF"/>
              </a:solidFill>
              <a:uFillTx/>
              <a:latin typeface="微软雅黑" panose="020B0503020204020204" charset="-122"/>
              <a:ea typeface="微软雅黑" panose="020B0503020204020204" charset="-122"/>
              <a:cs typeface="等线" panose="02010600030101010101" charset="-122"/>
              <a:sym typeface="+mn-ea"/>
            </a:endParaRPr>
          </a:p>
        </p:txBody>
      </p:sp>
      <p:sp>
        <p:nvSpPr>
          <p:cNvPr id="33" name="矩形: 圆角 32"/>
          <p:cNvSpPr/>
          <p:nvPr>
            <p:custDataLst>
              <p:tags r:id="rId6"/>
            </p:custDataLst>
          </p:nvPr>
        </p:nvSpPr>
        <p:spPr>
          <a:xfrm>
            <a:off x="4441825" y="1719580"/>
            <a:ext cx="3308350" cy="4562475"/>
          </a:xfrm>
          <a:prstGeom prst="roundRect">
            <a:avLst>
              <a:gd name="adj" fmla="val 6098"/>
            </a:avLst>
          </a:prstGeom>
          <a:noFill/>
          <a:ln>
            <a:solidFill>
              <a:schemeClr val="accent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32422" tIns="701253" rIns="532422" bIns="455676" numCol="1" spcCol="0" rtlCol="0" fromWordArt="0" anchor="ctr" anchorCtr="0" forceAA="0" compatLnSpc="1">
            <a:noAutofit/>
          </a:bodyPr>
          <a:lstStyle/>
          <a:p>
            <a:pPr marL="0" lvl="1" indent="0" algn="just" rtl="0" eaLnBrk="1" latinLnBrk="0" hangingPunct="1">
              <a:lnSpc>
                <a:spcPct val="150000"/>
              </a:lnSpc>
              <a:spcBef>
                <a:spcPts val="0"/>
              </a:spcBef>
              <a:spcAft>
                <a:spcPts val="0"/>
              </a:spcAft>
              <a:buClrTx/>
              <a:buSzTx/>
              <a:buFont typeface="Arial" panose="020B0604020202020204" pitchFamily="34" charset="0"/>
              <a:buNone/>
            </a:pPr>
            <a:r>
              <a:rPr lang="zh-CN" altLang="en-US" sz="1400">
                <a:solidFill>
                  <a:schemeClr val="dk1"/>
                </a:solidFill>
                <a:latin typeface="微软雅黑" panose="020B0503020204020204" charset="-122"/>
                <a:ea typeface="微软雅黑" panose="020B0503020204020204" charset="-122"/>
                <a:sym typeface="+mn-ea"/>
              </a:rPr>
              <a:t>本品的不良反应数据参考自临床研究文献数据，共纳入1387例患者，其中发生非常常见不良反应包括体位性低血压，脱水，低血容量，血清肌酐增加，甘油三酯增加；常见不良反应包括多尿、胆固醇升高，痛风等。</a:t>
            </a:r>
            <a:endParaRPr lang="zh-CN" altLang="en-US" sz="1400">
              <a:solidFill>
                <a:schemeClr val="dk1"/>
              </a:solidFill>
              <a:latin typeface="微软雅黑" panose="020B0503020204020204" charset="-122"/>
              <a:ea typeface="微软雅黑" panose="020B0503020204020204" charset="-122"/>
              <a:sym typeface="+mn-ea"/>
            </a:endParaRPr>
          </a:p>
          <a:p>
            <a:pPr marL="0" lvl="1" indent="-285750" algn="just" rtl="0" eaLnBrk="1" latinLnBrk="0" hangingPunct="1">
              <a:lnSpc>
                <a:spcPct val="150000"/>
              </a:lnSpc>
              <a:spcBef>
                <a:spcPts val="0"/>
              </a:spcBef>
              <a:spcAft>
                <a:spcPts val="0"/>
              </a:spcAft>
              <a:buClrTx/>
              <a:buSzTx/>
              <a:buFont typeface="Arial" panose="020B0604020202020204" pitchFamily="34" charset="0"/>
              <a:buChar char="•"/>
            </a:pPr>
            <a:endParaRPr lang="zh-CN" altLang="en-US" sz="1400">
              <a:solidFill>
                <a:schemeClr val="dk1"/>
              </a:solidFill>
              <a:latin typeface="微软雅黑" panose="020B0503020204020204" charset="-122"/>
              <a:ea typeface="微软雅黑" panose="020B0503020204020204" charset="-122"/>
              <a:sym typeface="+mn-ea"/>
            </a:endParaRPr>
          </a:p>
        </p:txBody>
      </p:sp>
      <p:sp>
        <p:nvSpPr>
          <p:cNvPr id="34" name="标题"/>
          <p:cNvSpPr/>
          <p:nvPr>
            <p:custDataLst>
              <p:tags r:id="rId7"/>
            </p:custDataLst>
          </p:nvPr>
        </p:nvSpPr>
        <p:spPr>
          <a:xfrm>
            <a:off x="4883150" y="1351915"/>
            <a:ext cx="2426696" cy="735402"/>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b="1" spc="40" dirty="0">
                <a:latin typeface="微软雅黑" panose="020B0503020204020204" charset="-122"/>
                <a:ea typeface="微软雅黑" panose="020B0503020204020204" charset="-122"/>
                <a:cs typeface="等线" panose="02010600030101010101" charset="-122"/>
                <a:sym typeface="+mn-ea"/>
              </a:rPr>
              <a:t>国内外不良反应</a:t>
            </a:r>
            <a:endParaRPr b="1" spc="40" dirty="0">
              <a:latin typeface="微软雅黑" panose="020B0503020204020204" charset="-122"/>
              <a:ea typeface="微软雅黑" panose="020B0503020204020204" charset="-122"/>
              <a:cs typeface="等线" panose="02010600030101010101" charset="-122"/>
              <a:sym typeface="+mn-ea"/>
            </a:endParaRPr>
          </a:p>
          <a:p>
            <a:pPr algn="ctr">
              <a:spcBef>
                <a:spcPct val="0"/>
              </a:spcBef>
              <a:spcAft>
                <a:spcPct val="0"/>
              </a:spcAft>
            </a:pPr>
            <a:r>
              <a:rPr b="1" spc="60" dirty="0">
                <a:latin typeface="微软雅黑" panose="020B0503020204020204" charset="-122"/>
                <a:ea typeface="微软雅黑" panose="020B0503020204020204" charset="-122"/>
                <a:cs typeface="等线" panose="02010600030101010101" charset="-122"/>
                <a:sym typeface="+mn-ea"/>
              </a:rPr>
              <a:t>发生情况</a:t>
            </a:r>
            <a:endParaRPr lang="zh-CN" altLang="en-US" b="1" spc="60" dirty="0">
              <a:solidFill>
                <a:srgbClr val="FFFFFF"/>
              </a:solidFill>
              <a:uFillTx/>
              <a:latin typeface="微软雅黑" panose="020B0503020204020204" charset="-122"/>
              <a:ea typeface="微软雅黑" panose="020B0503020204020204" charset="-122"/>
              <a:cs typeface="等线" panose="02010600030101010101" charset="-122"/>
              <a:sym typeface="+mn-ea"/>
            </a:endParaRPr>
          </a:p>
        </p:txBody>
      </p:sp>
      <p:sp>
        <p:nvSpPr>
          <p:cNvPr id="37" name="矩形: 圆角 36"/>
          <p:cNvSpPr/>
          <p:nvPr>
            <p:custDataLst>
              <p:tags r:id="rId8"/>
            </p:custDataLst>
          </p:nvPr>
        </p:nvSpPr>
        <p:spPr>
          <a:xfrm>
            <a:off x="8190865" y="1719580"/>
            <a:ext cx="3308350" cy="4571365"/>
          </a:xfrm>
          <a:prstGeom prst="roundRect">
            <a:avLst>
              <a:gd name="adj" fmla="val 6098"/>
            </a:avLst>
          </a:prstGeom>
          <a:noFill/>
          <a:ln>
            <a:solidFill>
              <a:schemeClr val="accent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32765" tIns="702310" rIns="532765" bIns="453390" numCol="1" spcCol="0" rtlCol="0" fromWordArt="0" anchor="ctr" anchorCtr="0" forceAA="0" compatLnSpc="1">
            <a:noAutofit/>
          </a:bodyPr>
          <a:lstStyle/>
          <a:p>
            <a:pPr marL="0" lvl="1" indent="0" algn="just">
              <a:lnSpc>
                <a:spcPct val="150000"/>
              </a:lnSpc>
              <a:spcBef>
                <a:spcPts val="0"/>
              </a:spcBef>
              <a:spcAft>
                <a:spcPts val="0"/>
              </a:spcAft>
              <a:buClrTx/>
              <a:buSzTx/>
              <a:buFont typeface="Arial" panose="020B0604020202020204" pitchFamily="34" charset="0"/>
              <a:buNone/>
            </a:pPr>
            <a:r>
              <a:rPr lang="zh-CN" altLang="en-US" sz="1400">
                <a:solidFill>
                  <a:schemeClr val="dk1"/>
                </a:solidFill>
                <a:latin typeface="微软雅黑" panose="020B0503020204020204" charset="-122"/>
                <a:ea typeface="微软雅黑" panose="020B0503020204020204" charset="-122"/>
                <a:sym typeface="+mn-ea"/>
              </a:rPr>
              <a:t>满足临床根据患者体重、病情、治疗效果</a:t>
            </a:r>
            <a:r>
              <a:rPr lang="zh-CN" altLang="en-US" sz="1400" b="1">
                <a:solidFill>
                  <a:srgbClr val="FF0000"/>
                </a:solidFill>
                <a:latin typeface="微软雅黑" panose="020B0503020204020204" charset="-122"/>
                <a:ea typeface="微软雅黑" panose="020B0503020204020204" charset="-122"/>
                <a:sym typeface="+mn-ea"/>
              </a:rPr>
              <a:t>个体化调整剂量。</a:t>
            </a:r>
            <a:endParaRPr lang="zh-CN" altLang="en-US" sz="1400" b="1">
              <a:solidFill>
                <a:srgbClr val="FF0000"/>
              </a:solidFill>
              <a:latin typeface="微软雅黑" panose="020B0503020204020204" charset="-122"/>
              <a:ea typeface="微软雅黑" panose="020B0503020204020204" charset="-122"/>
              <a:sym typeface="+mn-ea"/>
            </a:endParaRPr>
          </a:p>
          <a:p>
            <a:pPr marL="0" lvl="1" indent="0" algn="just">
              <a:lnSpc>
                <a:spcPct val="150000"/>
              </a:lnSpc>
              <a:spcBef>
                <a:spcPts val="0"/>
              </a:spcBef>
              <a:spcAft>
                <a:spcPts val="0"/>
              </a:spcAft>
              <a:buClrTx/>
              <a:buSzTx/>
              <a:buFont typeface="Arial" panose="020B0604020202020204" pitchFamily="34" charset="0"/>
              <a:buNone/>
            </a:pPr>
            <a:r>
              <a:rPr lang="zh-CN" altLang="en-US" sz="1400" b="1">
                <a:solidFill>
                  <a:srgbClr val="FF0000"/>
                </a:solidFill>
                <a:latin typeface="微软雅黑" panose="020B0503020204020204" charset="-122"/>
                <a:ea typeface="微软雅黑" panose="020B0503020204020204" charset="-122"/>
                <a:sym typeface="+mn-ea"/>
              </a:rPr>
              <a:t>解决</a:t>
            </a:r>
            <a:r>
              <a:rPr lang="zh-CN" altLang="en-US" sz="1400">
                <a:solidFill>
                  <a:schemeClr val="dk1"/>
                </a:solidFill>
                <a:latin typeface="微软雅黑" panose="020B0503020204020204" charset="-122"/>
                <a:ea typeface="微软雅黑" panose="020B0503020204020204" charset="-122"/>
                <a:sym typeface="+mn-ea"/>
              </a:rPr>
              <a:t>儿童、老人及吞咽困难患者的</a:t>
            </a:r>
            <a:r>
              <a:rPr lang="zh-CN" altLang="en-US" sz="1400" b="1">
                <a:solidFill>
                  <a:srgbClr val="FF0000"/>
                </a:solidFill>
                <a:latin typeface="微软雅黑" panose="020B0503020204020204" charset="-122"/>
                <a:ea typeface="微软雅黑" panose="020B0503020204020204" charset="-122"/>
                <a:sym typeface="+mn-ea"/>
              </a:rPr>
              <a:t>吞咽困难问题。</a:t>
            </a:r>
            <a:endParaRPr lang="zh-CN" altLang="en-US" sz="1400" b="1">
              <a:solidFill>
                <a:srgbClr val="FF0000"/>
              </a:solidFill>
              <a:latin typeface="微软雅黑" panose="020B0503020204020204" charset="-122"/>
              <a:ea typeface="微软雅黑" panose="020B0503020204020204" charset="-122"/>
              <a:sym typeface="+mn-ea"/>
            </a:endParaRPr>
          </a:p>
          <a:p>
            <a:pPr marL="0" lvl="1" indent="0" algn="just">
              <a:lnSpc>
                <a:spcPct val="150000"/>
              </a:lnSpc>
              <a:spcBef>
                <a:spcPts val="0"/>
              </a:spcBef>
              <a:spcAft>
                <a:spcPts val="0"/>
              </a:spcAft>
              <a:buClrTx/>
              <a:buSzTx/>
              <a:buFont typeface="Arial" panose="020B0604020202020204" pitchFamily="34" charset="0"/>
              <a:buNone/>
            </a:pPr>
            <a:r>
              <a:rPr lang="zh-CN" altLang="en-US" sz="1400">
                <a:solidFill>
                  <a:schemeClr val="dk1"/>
                </a:solidFill>
                <a:latin typeface="微软雅黑" panose="020B0503020204020204" charset="-122"/>
                <a:ea typeface="微软雅黑" panose="020B0503020204020204" charset="-122"/>
                <a:sym typeface="+mn-ea"/>
              </a:rPr>
              <a:t>无需专业人员给药，无穿刺之痛，</a:t>
            </a:r>
            <a:r>
              <a:rPr lang="zh-CN" altLang="en-US" sz="1400" b="1">
                <a:solidFill>
                  <a:srgbClr val="FF0000"/>
                </a:solidFill>
                <a:latin typeface="微软雅黑" panose="020B0503020204020204" charset="-122"/>
                <a:ea typeface="微软雅黑" panose="020B0503020204020204" charset="-122"/>
                <a:sym typeface="+mn-ea"/>
              </a:rPr>
              <a:t>提高患者依从性。</a:t>
            </a:r>
            <a:endParaRPr lang="zh-CN" altLang="en-US" sz="1400" b="1">
              <a:solidFill>
                <a:srgbClr val="FF0000"/>
              </a:solidFill>
              <a:latin typeface="微软雅黑" panose="020B0503020204020204" charset="-122"/>
              <a:ea typeface="微软雅黑" panose="020B0503020204020204" charset="-122"/>
              <a:sym typeface="+mn-ea"/>
            </a:endParaRPr>
          </a:p>
          <a:p>
            <a:pPr marL="0" lvl="1" indent="0" algn="just">
              <a:lnSpc>
                <a:spcPct val="150000"/>
              </a:lnSpc>
              <a:spcBef>
                <a:spcPts val="0"/>
              </a:spcBef>
              <a:spcAft>
                <a:spcPts val="0"/>
              </a:spcAft>
              <a:buClrTx/>
              <a:buSzTx/>
              <a:buFont typeface="Arial" panose="020B0604020202020204" pitchFamily="34" charset="0"/>
              <a:buNone/>
            </a:pPr>
            <a:endParaRPr lang="zh-CN" altLang="en-US" sz="1400" b="1">
              <a:solidFill>
                <a:srgbClr val="FF0000"/>
              </a:solidFill>
              <a:latin typeface="微软雅黑" panose="020B0503020204020204" charset="-122"/>
              <a:ea typeface="微软雅黑" panose="020B0503020204020204" charset="-122"/>
              <a:sym typeface="+mn-ea"/>
            </a:endParaRPr>
          </a:p>
          <a:p>
            <a:pPr marL="285750" lvl="1" indent="-285750" algn="just">
              <a:lnSpc>
                <a:spcPct val="150000"/>
              </a:lnSpc>
              <a:spcBef>
                <a:spcPts val="0"/>
              </a:spcBef>
              <a:spcAft>
                <a:spcPts val="0"/>
              </a:spcAft>
              <a:buClrTx/>
              <a:buSzTx/>
              <a:buFont typeface="Arial" panose="020B0604020202020204" pitchFamily="34" charset="0"/>
              <a:buChar char="•"/>
            </a:pPr>
            <a:endParaRPr lang="zh-CN" altLang="en-US" sz="1400">
              <a:solidFill>
                <a:schemeClr val="dk1"/>
              </a:solidFill>
              <a:latin typeface="微软雅黑" panose="020B0503020204020204" charset="-122"/>
              <a:ea typeface="微软雅黑" panose="020B0503020204020204" charset="-122"/>
              <a:sym typeface="+mn-ea"/>
            </a:endParaRPr>
          </a:p>
          <a:p>
            <a:pPr marL="285750" lvl="1" indent="-285750" algn="just">
              <a:lnSpc>
                <a:spcPct val="150000"/>
              </a:lnSpc>
              <a:spcBef>
                <a:spcPts val="0"/>
              </a:spcBef>
              <a:spcAft>
                <a:spcPts val="0"/>
              </a:spcAft>
              <a:buClrTx/>
              <a:buSzTx/>
              <a:buFont typeface="Arial" panose="020B0604020202020204" pitchFamily="34" charset="0"/>
              <a:buChar char="•"/>
            </a:pPr>
            <a:endParaRPr lang="zh-CN" altLang="en-US" sz="1400">
              <a:solidFill>
                <a:schemeClr val="dk1"/>
              </a:solidFill>
              <a:latin typeface="微软雅黑" panose="020B0503020204020204" charset="-122"/>
              <a:ea typeface="微软雅黑" panose="020B0503020204020204" charset="-122"/>
              <a:sym typeface="+mn-ea"/>
            </a:endParaRPr>
          </a:p>
        </p:txBody>
      </p:sp>
      <p:sp>
        <p:nvSpPr>
          <p:cNvPr id="38" name="标题"/>
          <p:cNvSpPr/>
          <p:nvPr>
            <p:custDataLst>
              <p:tags r:id="rId9"/>
            </p:custDataLst>
          </p:nvPr>
        </p:nvSpPr>
        <p:spPr>
          <a:xfrm>
            <a:off x="8173085" y="1351915"/>
            <a:ext cx="3335655" cy="73533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b="1">
                <a:latin typeface="微软雅黑" panose="020B0503020204020204" charset="-122"/>
                <a:ea typeface="微软雅黑" panose="020B0503020204020204" charset="-122"/>
                <a:sym typeface="+mn-ea"/>
              </a:rPr>
              <a:t>与目录内同治疗领域药品安全性方面的主要优势和不足</a:t>
            </a:r>
            <a:endParaRPr lang="zh-CN" altLang="en-US" b="1">
              <a:latin typeface="微软雅黑" panose="020B0503020204020204" charset="-122"/>
              <a:ea typeface="微软雅黑" panose="020B0503020204020204" charset="-122"/>
              <a:sym typeface="+mn-ea"/>
            </a:endParaRPr>
          </a:p>
        </p:txBody>
      </p:sp>
      <p:pic>
        <p:nvPicPr>
          <p:cNvPr id="7" name="图片 6" descr="10758979512"/>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9160" y="2701290"/>
            <a:ext cx="234950" cy="234950"/>
          </a:xfrm>
          <a:prstGeom prst="rect">
            <a:avLst/>
          </a:prstGeom>
        </p:spPr>
      </p:pic>
      <p:sp>
        <p:nvSpPr>
          <p:cNvPr id="8" name="文本框 7"/>
          <p:cNvSpPr txBox="1"/>
          <p:nvPr/>
        </p:nvSpPr>
        <p:spPr>
          <a:xfrm>
            <a:off x="744855" y="6511925"/>
            <a:ext cx="10875645" cy="275590"/>
          </a:xfrm>
          <a:prstGeom prst="rect">
            <a:avLst/>
          </a:prstGeom>
          <a:noFill/>
        </p:spPr>
        <p:txBody>
          <a:bodyPr wrap="square" rtlCol="0" anchor="t">
            <a:spAutoFit/>
          </a:bodyPr>
          <a:p>
            <a:pPr indent="0" algn="l" fontAlgn="auto">
              <a:lnSpc>
                <a:spcPct val="120000"/>
              </a:lnSpc>
            </a:pPr>
            <a:r>
              <a:rPr lang="en-US" sz="1000">
                <a:solidFill>
                  <a:schemeClr val="tx1"/>
                </a:solidFill>
                <a:latin typeface="+mn-ea"/>
                <a:cs typeface="+mn-ea"/>
                <a:sym typeface="+mn-ea"/>
              </a:rPr>
              <a:t>[1]</a:t>
            </a:r>
            <a:r>
              <a:rPr lang="zh-CN" altLang="en-US" sz="1000">
                <a:latin typeface="+mn-ea"/>
                <a:cs typeface="+mn-ea"/>
                <a:sym typeface="+mn-ea"/>
              </a:rPr>
              <a:t>呋塞米口服溶液说明书</a:t>
            </a:r>
            <a:endParaRPr lang="zh-CN" altLang="en-US" sz="1000">
              <a:solidFill>
                <a:schemeClr val="tx1"/>
              </a:solidFill>
              <a:latin typeface="+mn-ea"/>
              <a:cs typeface="+mn-ea"/>
              <a:sym typeface="+mn-ea"/>
            </a:endParaRPr>
          </a:p>
        </p:txBody>
      </p:sp>
      <p:pic>
        <p:nvPicPr>
          <p:cNvPr id="9" name="图片 8" descr="10758979512"/>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45330" y="2593340"/>
            <a:ext cx="234950" cy="234950"/>
          </a:xfrm>
          <a:prstGeom prst="rect">
            <a:avLst/>
          </a:prstGeom>
        </p:spPr>
      </p:pic>
      <p:pic>
        <p:nvPicPr>
          <p:cNvPr id="10" name="图片 9" descr="10758979512"/>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36915" y="2593340"/>
            <a:ext cx="234950" cy="234950"/>
          </a:xfrm>
          <a:prstGeom prst="rect">
            <a:avLst/>
          </a:prstGeom>
        </p:spPr>
      </p:pic>
    </p:spTree>
    <p:custDataLst>
      <p:tags r:id="rId1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376481" y="158199"/>
            <a:ext cx="1192345" cy="666115"/>
            <a:chOff x="2215144" y="927951"/>
            <a:chExt cx="1244730" cy="915924"/>
          </a:xfrm>
        </p:grpSpPr>
        <p:sp>
          <p:nvSpPr>
            <p:cNvPr id="5" name="平行四边形 4"/>
            <p:cNvSpPr/>
            <p:nvPr>
              <p:custDataLst>
                <p:tags r:id="rId1"/>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6" name="文本框 9"/>
            <p:cNvSpPr txBox="1"/>
            <p:nvPr>
              <p:custDataLst>
                <p:tags r:id="rId2"/>
              </p:custDataLst>
            </p:nvPr>
          </p:nvSpPr>
          <p:spPr>
            <a:xfrm>
              <a:off x="2393075" y="927951"/>
              <a:ext cx="1066799" cy="915924"/>
            </a:xfrm>
            <a:prstGeom prst="rect">
              <a:avLst/>
            </a:prstGeom>
            <a:noFill/>
          </p:spPr>
          <p:txBody>
            <a:bodyPr wrap="square" rtlCol="0">
              <a:spAutoFit/>
            </a:bodyPr>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cxnSp>
        <p:nvCxnSpPr>
          <p:cNvPr id="13" name="直接连接符 12"/>
          <p:cNvCxnSpPr/>
          <p:nvPr userDrawn="1">
            <p:custDataLst>
              <p:tags r:id="rId3"/>
            </p:custDataLst>
          </p:nvPr>
        </p:nvCxnSpPr>
        <p:spPr>
          <a:xfrm>
            <a:off x="579967" y="807451"/>
            <a:ext cx="110405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38910" y="277495"/>
            <a:ext cx="6096000" cy="460375"/>
          </a:xfrm>
          <a:prstGeom prst="rect">
            <a:avLst/>
          </a:prstGeom>
          <a:noFill/>
        </p:spPr>
        <p:txBody>
          <a:bodyPr wrap="square" rtlCol="0" anchor="t">
            <a:spAutoFit/>
          </a:bodyPr>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有效性</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53" name="文本框 52"/>
          <p:cNvSpPr txBox="1"/>
          <p:nvPr>
            <p:custDataLst>
              <p:tags r:id="rId4"/>
            </p:custDataLst>
          </p:nvPr>
        </p:nvSpPr>
        <p:spPr>
          <a:xfrm>
            <a:off x="517525" y="2569210"/>
            <a:ext cx="5436870" cy="1365885"/>
          </a:xfrm>
          <a:prstGeom prst="rect">
            <a:avLst/>
          </a:prstGeom>
        </p:spPr>
        <p:txBody>
          <a:bodyPr wrap="square">
            <a:noAutofit/>
          </a:bodyPr>
          <a:p>
            <a:pPr indent="266700" algn="ctr" defTabSz="266700">
              <a:lnSpc>
                <a:spcPct val="150000"/>
              </a:lnSpc>
              <a:spcAft>
                <a:spcPct val="0"/>
              </a:spcAft>
            </a:pPr>
            <a:endParaRPr lang="zh-CN" altLang="en-US" sz="1400">
              <a:latin typeface="宋体" panose="02010600030101010101" pitchFamily="2" charset="-122"/>
              <a:ea typeface="宋体" panose="02010600030101010101" pitchFamily="2" charset="-122"/>
            </a:endParaRPr>
          </a:p>
        </p:txBody>
      </p:sp>
      <p:sp>
        <p:nvSpPr>
          <p:cNvPr id="67" name="文本框 66"/>
          <p:cNvSpPr txBox="1"/>
          <p:nvPr>
            <p:custDataLst>
              <p:tags r:id="rId5"/>
            </p:custDataLst>
          </p:nvPr>
        </p:nvSpPr>
        <p:spPr>
          <a:xfrm>
            <a:off x="6319520" y="2134235"/>
            <a:ext cx="5436870" cy="1365885"/>
          </a:xfrm>
          <a:prstGeom prst="rect">
            <a:avLst/>
          </a:prstGeom>
        </p:spPr>
        <p:txBody>
          <a:bodyPr wrap="square">
            <a:noAutofit/>
          </a:bodyPr>
          <a:p>
            <a:pPr indent="266700" algn="ctr" defTabSz="266700">
              <a:lnSpc>
                <a:spcPct val="150000"/>
              </a:lnSpc>
              <a:spcAft>
                <a:spcPct val="0"/>
              </a:spcAft>
            </a:pPr>
            <a:endParaRPr lang="zh-CN" altLang="en-US" sz="1400">
              <a:latin typeface="宋体" panose="02010600030101010101" pitchFamily="2" charset="-122"/>
              <a:ea typeface="宋体" panose="02010600030101010101" pitchFamily="2" charset="-122"/>
            </a:endParaRPr>
          </a:p>
        </p:txBody>
      </p:sp>
      <p:sp>
        <p:nvSpPr>
          <p:cNvPr id="68" name="文本框 67"/>
          <p:cNvSpPr txBox="1"/>
          <p:nvPr>
            <p:custDataLst>
              <p:tags r:id="rId6"/>
            </p:custDataLst>
          </p:nvPr>
        </p:nvSpPr>
        <p:spPr>
          <a:xfrm>
            <a:off x="7055485" y="3402965"/>
            <a:ext cx="3572510" cy="248285"/>
          </a:xfrm>
          <a:prstGeom prst="rect">
            <a:avLst/>
          </a:prstGeom>
          <a:noFill/>
        </p:spPr>
        <p:txBody>
          <a:bodyPr wrap="square" rtlCol="0" anchor="t">
            <a:noAutofit/>
          </a:bodyPr>
          <a:p>
            <a:r>
              <a:rPr lang="en-US" altLang="zh-CN" sz="1400">
                <a:latin typeface="宋体" panose="02010600030101010101" pitchFamily="2" charset="-122"/>
                <a:ea typeface="宋体" panose="02010600030101010101" pitchFamily="2" charset="-122"/>
                <a:sym typeface="+mn-ea"/>
              </a:rPr>
              <a:t>   </a:t>
            </a:r>
            <a:endParaRPr lang="zh-CN" altLang="en-US" sz="1400">
              <a:latin typeface="宋体" panose="02010600030101010101" pitchFamily="2" charset="-122"/>
              <a:ea typeface="宋体" panose="02010600030101010101" pitchFamily="2" charset="-122"/>
              <a:sym typeface="等线" panose="02010600030101010101" charset="-122"/>
            </a:endParaRPr>
          </a:p>
        </p:txBody>
      </p:sp>
      <p:graphicFrame>
        <p:nvGraphicFramePr>
          <p:cNvPr id="14" name="表格 13"/>
          <p:cNvGraphicFramePr>
            <a:graphicFrameLocks noGrp="1"/>
          </p:cNvGraphicFramePr>
          <p:nvPr>
            <p:custDataLst>
              <p:tags r:id="rId7"/>
            </p:custDataLst>
          </p:nvPr>
        </p:nvGraphicFramePr>
        <p:xfrm>
          <a:off x="428897" y="1448072"/>
          <a:ext cx="11421304" cy="4090035"/>
        </p:xfrm>
        <a:graphic>
          <a:graphicData uri="http://schemas.openxmlformats.org/drawingml/2006/table">
            <a:tbl>
              <a:tblPr firstRow="1" firstCol="1" bandRow="1">
                <a:tableStyleId>{5C22544A-7EE6-4342-B048-85BDC9FD1C3A}</a:tableStyleId>
              </a:tblPr>
              <a:tblGrid>
                <a:gridCol w="2430145"/>
                <a:gridCol w="1695681"/>
                <a:gridCol w="1136930"/>
                <a:gridCol w="6158548"/>
              </a:tblGrid>
              <a:tr h="439546">
                <a:tc>
                  <a:txBody>
                    <a:bodyPr/>
                    <a:p>
                      <a:pPr indent="127000" algn="ctr" fontAlgn="auto">
                        <a:lnSpc>
                          <a:spcPct val="150000"/>
                        </a:lnSpc>
                      </a:pPr>
                      <a:r>
                        <a:rPr lang="zh-CN" sz="1200" kern="100" dirty="0">
                          <a:effectLst/>
                          <a:uFill>
                            <a:solidFill>
                              <a:srgbClr val="000000"/>
                            </a:solidFill>
                          </a:uFill>
                          <a:latin typeface="微软雅黑" panose="020B0503020204020204" charset="-122"/>
                          <a:ea typeface="微软雅黑" panose="020B0503020204020204" charset="-122"/>
                        </a:rPr>
                        <a:t>发布机构</a:t>
                      </a:r>
                      <a:endParaRPr lang="zh-CN" sz="1200" kern="100" dirty="0">
                        <a:solidFill>
                          <a:srgbClr val="000000"/>
                        </a:solidFill>
                        <a:effectLst/>
                        <a:uFill>
                          <a:solidFill>
                            <a:srgbClr val="000000"/>
                          </a:solidFill>
                        </a:uFill>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indent="127000" algn="ctr" fontAlgn="auto">
                        <a:lnSpc>
                          <a:spcPct val="150000"/>
                        </a:lnSpc>
                      </a:pPr>
                      <a:r>
                        <a:rPr lang="zh-CN" sz="1200" kern="100" dirty="0">
                          <a:effectLst/>
                          <a:uFill>
                            <a:solidFill>
                              <a:srgbClr val="000000"/>
                            </a:solidFill>
                          </a:uFill>
                          <a:latin typeface="微软雅黑" panose="020B0503020204020204" charset="-122"/>
                          <a:ea typeface="微软雅黑" panose="020B0503020204020204" charset="-122"/>
                        </a:rPr>
                        <a:t>指南名称</a:t>
                      </a:r>
                      <a:endParaRPr lang="zh-CN" sz="1200" kern="100" dirty="0">
                        <a:solidFill>
                          <a:srgbClr val="000000"/>
                        </a:solidFill>
                        <a:effectLst/>
                        <a:uFill>
                          <a:solidFill>
                            <a:srgbClr val="000000"/>
                          </a:solidFill>
                        </a:uFill>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indent="127000" algn="ctr" fontAlgn="auto">
                        <a:lnSpc>
                          <a:spcPct val="150000"/>
                        </a:lnSpc>
                      </a:pPr>
                      <a:r>
                        <a:rPr lang="zh-CN" sz="1200" kern="100" dirty="0">
                          <a:effectLst/>
                          <a:uFill>
                            <a:solidFill>
                              <a:srgbClr val="000000"/>
                            </a:solidFill>
                          </a:uFill>
                          <a:latin typeface="微软雅黑" panose="020B0503020204020204" charset="-122"/>
                          <a:ea typeface="微软雅黑" panose="020B0503020204020204" charset="-122"/>
                        </a:rPr>
                        <a:t>发布时间</a:t>
                      </a:r>
                      <a:endParaRPr lang="zh-CN" sz="1200" kern="100" dirty="0">
                        <a:solidFill>
                          <a:srgbClr val="000000"/>
                        </a:solidFill>
                        <a:effectLst/>
                        <a:uFill>
                          <a:solidFill>
                            <a:srgbClr val="000000"/>
                          </a:solidFill>
                        </a:uFill>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indent="127000" algn="ctr" fontAlgn="auto">
                        <a:lnSpc>
                          <a:spcPct val="150000"/>
                        </a:lnSpc>
                      </a:pPr>
                      <a:r>
                        <a:rPr lang="zh-CN" sz="1200" kern="100">
                          <a:effectLst/>
                          <a:uFill>
                            <a:solidFill>
                              <a:srgbClr val="000000"/>
                            </a:solidFill>
                          </a:uFill>
                          <a:latin typeface="微软雅黑" panose="020B0503020204020204" charset="-122"/>
                          <a:ea typeface="微软雅黑" panose="020B0503020204020204" charset="-122"/>
                        </a:rPr>
                        <a:t>推荐内容</a:t>
                      </a:r>
                      <a:endParaRPr lang="zh-CN" sz="1200" kern="100">
                        <a:solidFill>
                          <a:srgbClr val="000000"/>
                        </a:solidFill>
                        <a:effectLst/>
                        <a:uFill>
                          <a:solidFill>
                            <a:srgbClr val="000000"/>
                          </a:solidFill>
                        </a:uFill>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887558">
                <a:tc>
                  <a:txBody>
                    <a:bodyPr/>
                    <a:p>
                      <a:pPr algn="ctr" fontAlgn="auto">
                        <a:lnSpc>
                          <a:spcPct val="150000"/>
                        </a:lnSpc>
                        <a:spcAft>
                          <a:spcPts val="800"/>
                        </a:spcAft>
                      </a:pPr>
                      <a:r>
                        <a:rPr lang="zh-CN" altLang="en-US" sz="1200" kern="100" dirty="0">
                          <a:effectLst/>
                          <a:latin typeface="微软雅黑" panose="020B0503020204020204" charset="-122"/>
                          <a:ea typeface="微软雅黑" panose="020B0503020204020204" charset="-122"/>
                          <a:cs typeface="Times New Roman" panose="02020603050405020304" pitchFamily="18" charset="0"/>
                        </a:rPr>
                        <a:t>中华医学会儿科学分会心血管学组；中国医师协会心血管内科医师分会儿童心血管专业委员会</a:t>
                      </a:r>
                      <a:endParaRPr lang="zh-CN" altLang="en-US" sz="12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algn="ctr" fontAlgn="auto">
                        <a:lnSpc>
                          <a:spcPct val="150000"/>
                        </a:lnSpc>
                        <a:spcAft>
                          <a:spcPts val="800"/>
                        </a:spcAft>
                      </a:pPr>
                      <a:r>
                        <a:rPr sz="1200" kern="100" dirty="0">
                          <a:effectLst/>
                          <a:latin typeface="微软雅黑" panose="020B0503020204020204" charset="-122"/>
                          <a:ea typeface="微软雅黑" panose="020B0503020204020204" charset="-122"/>
                          <a:cs typeface="Times New Roman" panose="02020603050405020304" pitchFamily="18" charset="0"/>
                        </a:rPr>
                        <a:t>儿童心力衰竭诊断和治疗建议（2020年修订版）</a:t>
                      </a:r>
                      <a:endParaRPr sz="12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algn="ctr" fontAlgn="auto">
                        <a:lnSpc>
                          <a:spcPct val="150000"/>
                        </a:lnSpc>
                        <a:spcAft>
                          <a:spcPts val="800"/>
                        </a:spcAft>
                      </a:pPr>
                      <a:r>
                        <a:rPr lang="en-US" altLang="zh-CN" sz="1200" kern="100" dirty="0">
                          <a:effectLst/>
                          <a:latin typeface="微软雅黑" panose="020B0503020204020204" charset="-122"/>
                          <a:ea typeface="微软雅黑" panose="020B0503020204020204" charset="-122"/>
                          <a:cs typeface="Times New Roman" panose="02020603050405020304" pitchFamily="18" charset="0"/>
                        </a:rPr>
                        <a:t>2021</a:t>
                      </a:r>
                      <a:r>
                        <a:rPr lang="zh-CN" altLang="en-US" sz="1200" kern="100" dirty="0">
                          <a:effectLst/>
                          <a:latin typeface="微软雅黑" panose="020B0503020204020204" charset="-122"/>
                          <a:ea typeface="微软雅黑" panose="020B0503020204020204" charset="-122"/>
                          <a:cs typeface="Times New Roman" panose="02020603050405020304" pitchFamily="18" charset="0"/>
                        </a:rPr>
                        <a:t>年</a:t>
                      </a:r>
                      <a:r>
                        <a:rPr lang="en-US" altLang="zh-CN" sz="1200" kern="100" dirty="0">
                          <a:effectLst/>
                          <a:latin typeface="微软雅黑" panose="020B0503020204020204" charset="-122"/>
                          <a:ea typeface="微软雅黑" panose="020B0503020204020204" charset="-122"/>
                          <a:cs typeface="Times New Roman" panose="02020603050405020304" pitchFamily="18" charset="0"/>
                        </a:rPr>
                        <a:t>2</a:t>
                      </a:r>
                      <a:r>
                        <a:rPr lang="zh-CN" altLang="en-US" sz="1200" kern="100" dirty="0">
                          <a:effectLst/>
                          <a:latin typeface="微软雅黑" panose="020B0503020204020204" charset="-122"/>
                          <a:ea typeface="微软雅黑" panose="020B0503020204020204" charset="-122"/>
                          <a:cs typeface="Times New Roman" panose="02020603050405020304" pitchFamily="18" charset="0"/>
                        </a:rPr>
                        <a:t>月</a:t>
                      </a:r>
                      <a:endParaRPr lang="zh-CN" altLang="en-US" sz="12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algn="l" fontAlgn="auto">
                        <a:lnSpc>
                          <a:spcPct val="150000"/>
                        </a:lnSpc>
                        <a:spcAft>
                          <a:spcPts val="800"/>
                        </a:spcAft>
                      </a:pPr>
                      <a:r>
                        <a:rPr sz="1200" kern="100" dirty="0">
                          <a:effectLst/>
                          <a:latin typeface="微软雅黑" panose="020B0503020204020204" charset="-122"/>
                          <a:ea typeface="微软雅黑" panose="020B0503020204020204" charset="-122"/>
                          <a:cs typeface="Times New Roman" panose="02020603050405020304" pitchFamily="18" charset="0"/>
                        </a:rPr>
                        <a:t>有液体潴留、心室收缩功能下降的慢性心衰患儿应给予利尿剂,并遵循“以最小有效剂量长期维持、预防再次液体潴留”的原则,</a:t>
                      </a:r>
                      <a:r>
                        <a:rPr sz="1200" b="1" kern="100" dirty="0">
                          <a:solidFill>
                            <a:srgbClr val="FF0000"/>
                          </a:solidFill>
                          <a:effectLst/>
                          <a:latin typeface="微软雅黑" panose="020B0503020204020204" charset="-122"/>
                          <a:ea typeface="微软雅黑" panose="020B0503020204020204" charset="-122"/>
                          <a:cs typeface="Times New Roman" panose="02020603050405020304" pitchFamily="18" charset="0"/>
                        </a:rPr>
                        <a:t>首选袢利尿剂，推荐使用呋塞米</a:t>
                      </a:r>
                      <a:r>
                        <a:rPr sz="1200" kern="100" dirty="0">
                          <a:effectLst/>
                          <a:latin typeface="微软雅黑" panose="020B0503020204020204" charset="-122"/>
                          <a:ea typeface="微软雅黑" panose="020B0503020204020204" charset="-122"/>
                          <a:cs typeface="Times New Roman" panose="02020603050405020304" pitchFamily="18" charset="0"/>
                        </a:rPr>
                        <a:t>。</a:t>
                      </a:r>
                      <a:r>
                        <a:rPr sz="1200" b="1" kern="100" dirty="0">
                          <a:solidFill>
                            <a:srgbClr val="FF0000"/>
                          </a:solidFill>
                          <a:effectLst/>
                          <a:latin typeface="微软雅黑" panose="020B0503020204020204" charset="-122"/>
                          <a:ea typeface="微软雅黑" panose="020B0503020204020204" charset="-122"/>
                          <a:cs typeface="Times New Roman" panose="02020603050405020304" pitchFamily="18" charset="0"/>
                        </a:rPr>
                        <a:t>口服:每次0.5~2.0 mg/kg,每6~24小时1次;最大剂量6 mg/(kg·d)</a:t>
                      </a:r>
                      <a:endParaRPr sz="1200" b="1" kern="100"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514063">
                <a:tc>
                  <a:txBody>
                    <a:bodyPr/>
                    <a:p>
                      <a:pPr algn="ctr" fontAlgn="auto">
                        <a:lnSpc>
                          <a:spcPct val="150000"/>
                        </a:lnSpc>
                        <a:spcAft>
                          <a:spcPts val="800"/>
                        </a:spcAft>
                      </a:pPr>
                      <a:r>
                        <a:rPr lang="zh-CN" altLang="en-US" sz="1200" kern="100" dirty="0">
                          <a:effectLst/>
                          <a:latin typeface="微软雅黑" panose="020B0503020204020204" charset="-122"/>
                          <a:ea typeface="微软雅黑" panose="020B0503020204020204" charset="-122"/>
                          <a:cs typeface="Times New Roman" panose="02020603050405020304" pitchFamily="18" charset="0"/>
                        </a:rPr>
                        <a:t>中华医学会老年医学分会心血管疾病学组</a:t>
                      </a:r>
                      <a:endParaRPr lang="zh-CN" altLang="en-US" sz="12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algn="ctr" fontAlgn="auto">
                        <a:lnSpc>
                          <a:spcPct val="150000"/>
                        </a:lnSpc>
                        <a:spcAft>
                          <a:spcPts val="800"/>
                        </a:spcAft>
                      </a:pPr>
                      <a:r>
                        <a:rPr sz="1200" kern="100" dirty="0">
                          <a:effectLst/>
                          <a:latin typeface="微软雅黑" panose="020B0503020204020204" charset="-122"/>
                          <a:ea typeface="微软雅黑" panose="020B0503020204020204" charset="-122"/>
                          <a:cs typeface="Times New Roman" panose="02020603050405020304" pitchFamily="18" charset="0"/>
                        </a:rPr>
                        <a:t>老年人慢性心力衰竭诊治中国专家共识(2021)</a:t>
                      </a:r>
                      <a:endParaRPr sz="12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algn="ctr" fontAlgn="auto">
                        <a:lnSpc>
                          <a:spcPct val="150000"/>
                        </a:lnSpc>
                        <a:spcAft>
                          <a:spcPts val="800"/>
                        </a:spcAft>
                      </a:pPr>
                      <a:r>
                        <a:rPr lang="en-US" altLang="zh-CN" sz="1200" kern="100" dirty="0">
                          <a:effectLst/>
                          <a:latin typeface="微软雅黑" panose="020B0503020204020204" charset="-122"/>
                          <a:ea typeface="微软雅黑" panose="020B0503020204020204" charset="-122"/>
                          <a:cs typeface="Times New Roman" panose="02020603050405020304" pitchFamily="18" charset="0"/>
                        </a:rPr>
                        <a:t>2021</a:t>
                      </a:r>
                      <a:r>
                        <a:rPr lang="zh-CN" altLang="en-US" sz="1200" kern="100" dirty="0">
                          <a:effectLst/>
                          <a:latin typeface="微软雅黑" panose="020B0503020204020204" charset="-122"/>
                          <a:ea typeface="微软雅黑" panose="020B0503020204020204" charset="-122"/>
                          <a:cs typeface="Times New Roman" panose="02020603050405020304" pitchFamily="18" charset="0"/>
                        </a:rPr>
                        <a:t>年</a:t>
                      </a:r>
                      <a:r>
                        <a:rPr lang="en-US" altLang="zh-CN" sz="1200" kern="100" dirty="0">
                          <a:effectLst/>
                          <a:latin typeface="微软雅黑" panose="020B0503020204020204" charset="-122"/>
                          <a:ea typeface="微软雅黑" panose="020B0503020204020204" charset="-122"/>
                          <a:cs typeface="Times New Roman" panose="02020603050405020304" pitchFamily="18" charset="0"/>
                        </a:rPr>
                        <a:t>5</a:t>
                      </a:r>
                      <a:r>
                        <a:rPr lang="zh-CN" altLang="en-US" sz="1200" kern="100" dirty="0">
                          <a:effectLst/>
                          <a:latin typeface="微软雅黑" panose="020B0503020204020204" charset="-122"/>
                          <a:ea typeface="微软雅黑" panose="020B0503020204020204" charset="-122"/>
                          <a:cs typeface="Times New Roman" panose="02020603050405020304" pitchFamily="18" charset="0"/>
                        </a:rPr>
                        <a:t>月</a:t>
                      </a:r>
                      <a:endParaRPr lang="zh-CN" altLang="en-US" sz="12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algn="l" fontAlgn="auto">
                        <a:lnSpc>
                          <a:spcPct val="150000"/>
                        </a:lnSpc>
                        <a:spcAft>
                          <a:spcPts val="800"/>
                        </a:spcAft>
                      </a:pPr>
                      <a:r>
                        <a:rPr lang="zh-CN" altLang="en-US" sz="1200" kern="100" dirty="0">
                          <a:effectLst/>
                          <a:latin typeface="微软雅黑" panose="020B0503020204020204" charset="-122"/>
                          <a:ea typeface="微软雅黑" panose="020B0503020204020204" charset="-122"/>
                          <a:cs typeface="Times New Roman" panose="02020603050405020304" pitchFamily="18" charset="0"/>
                        </a:rPr>
                        <a:t>利尿剂:是目前唯一充分缓解体液潴留的药物，是心衰治疗的基石之一。</a:t>
                      </a:r>
                      <a:r>
                        <a:rPr lang="zh-CN" altLang="en-US" sz="1200" b="1" kern="100" dirty="0">
                          <a:solidFill>
                            <a:srgbClr val="FF0000"/>
                          </a:solidFill>
                          <a:effectLst/>
                          <a:latin typeface="微软雅黑" panose="020B0503020204020204" charset="-122"/>
                          <a:ea typeface="微软雅黑" panose="020B0503020204020204" charset="-122"/>
                          <a:cs typeface="Times New Roman" panose="02020603050405020304" pitchFamily="18" charset="0"/>
                        </a:rPr>
                        <a:t>首选袢利尿剂最常用呋塞米。</a:t>
                      </a:r>
                      <a:endParaRPr lang="zh-CN" altLang="en-US" sz="1200" b="1" kern="100" dirty="0">
                        <a:solidFill>
                          <a:srgbClr val="FF0000"/>
                        </a:solidFill>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739911">
                <a:tc>
                  <a:txBody>
                    <a:bodyPr/>
                    <a:p>
                      <a:pPr algn="ctr" fontAlgn="auto">
                        <a:lnSpc>
                          <a:spcPct val="150000"/>
                        </a:lnSpc>
                        <a:spcAft>
                          <a:spcPts val="800"/>
                        </a:spcAft>
                      </a:pPr>
                      <a:r>
                        <a:rPr lang="zh-CN" altLang="en-US" sz="1200" kern="100" dirty="0">
                          <a:effectLst/>
                          <a:latin typeface="微软雅黑" panose="020B0503020204020204" charset="-122"/>
                          <a:ea typeface="微软雅黑" panose="020B0503020204020204" charset="-122"/>
                          <a:cs typeface="Times New Roman" panose="02020603050405020304" pitchFamily="18" charset="0"/>
                        </a:rPr>
                        <a:t>国家心血管病中心 ；国家心血管病专家委员会心力衰竭专业委员会 ；中国医师协会心力衰竭专业委员会；中华心力衰竭和心肌病杂志编辑委员会</a:t>
                      </a:r>
                      <a:endParaRPr lang="zh-CN" altLang="en-US" sz="12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algn="ctr" fontAlgn="auto">
                        <a:lnSpc>
                          <a:spcPct val="150000"/>
                        </a:lnSpc>
                        <a:spcAft>
                          <a:spcPts val="800"/>
                        </a:spcAft>
                      </a:pPr>
                      <a:r>
                        <a:rPr sz="1200" kern="100" dirty="0">
                          <a:effectLst/>
                          <a:latin typeface="微软雅黑" panose="020B0503020204020204" charset="-122"/>
                          <a:ea typeface="微软雅黑" panose="020B0503020204020204" charset="-122"/>
                          <a:cs typeface="Times New Roman" panose="02020603050405020304" pitchFamily="18" charset="0"/>
                        </a:rPr>
                        <a:t>国家心力衰竭指南2023</a:t>
                      </a:r>
                      <a:endParaRPr sz="12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algn="ctr" fontAlgn="auto">
                        <a:lnSpc>
                          <a:spcPct val="150000"/>
                        </a:lnSpc>
                        <a:spcAft>
                          <a:spcPts val="800"/>
                        </a:spcAft>
                      </a:pPr>
                      <a:r>
                        <a:rPr lang="en-US" altLang="zh-CN" sz="1200" kern="100" dirty="0">
                          <a:effectLst/>
                          <a:latin typeface="微软雅黑" panose="020B0503020204020204" charset="-122"/>
                          <a:ea typeface="微软雅黑" panose="020B0503020204020204" charset="-122"/>
                          <a:cs typeface="Times New Roman" panose="02020603050405020304" pitchFamily="18" charset="0"/>
                        </a:rPr>
                        <a:t>2023</a:t>
                      </a:r>
                      <a:r>
                        <a:rPr lang="zh-CN" altLang="en-US" sz="1200" kern="100" dirty="0">
                          <a:effectLst/>
                          <a:latin typeface="微软雅黑" panose="020B0503020204020204" charset="-122"/>
                          <a:ea typeface="微软雅黑" panose="020B0503020204020204" charset="-122"/>
                          <a:cs typeface="Times New Roman" panose="02020603050405020304" pitchFamily="18" charset="0"/>
                        </a:rPr>
                        <a:t>年</a:t>
                      </a:r>
                      <a:r>
                        <a:rPr lang="en-US" altLang="zh-CN" sz="1200" kern="100" dirty="0">
                          <a:effectLst/>
                          <a:latin typeface="微软雅黑" panose="020B0503020204020204" charset="-122"/>
                          <a:ea typeface="微软雅黑" panose="020B0503020204020204" charset="-122"/>
                          <a:cs typeface="Times New Roman" panose="02020603050405020304" pitchFamily="18" charset="0"/>
                        </a:rPr>
                        <a:t>12</a:t>
                      </a:r>
                      <a:r>
                        <a:rPr lang="zh-CN" altLang="en-US" sz="1200" kern="100" dirty="0">
                          <a:effectLst/>
                          <a:latin typeface="微软雅黑" panose="020B0503020204020204" charset="-122"/>
                          <a:ea typeface="微软雅黑" panose="020B0503020204020204" charset="-122"/>
                          <a:cs typeface="Times New Roman" panose="02020603050405020304" pitchFamily="18" charset="0"/>
                        </a:rPr>
                        <a:t>月</a:t>
                      </a:r>
                      <a:endParaRPr lang="zh-CN" altLang="en-US" sz="12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indent="0" algn="l" fontAlgn="auto">
                        <a:lnSpc>
                          <a:spcPct val="150000"/>
                        </a:lnSpc>
                        <a:spcAft>
                          <a:spcPts val="0"/>
                        </a:spcAft>
                      </a:pPr>
                      <a:r>
                        <a:rPr sz="1200" kern="100" dirty="0">
                          <a:effectLst/>
                          <a:latin typeface="微软雅黑" panose="020B0503020204020204" charset="-122"/>
                          <a:ea typeface="微软雅黑" panose="020B0503020204020204" charset="-122"/>
                          <a:cs typeface="Times New Roman" panose="02020603050405020304" pitchFamily="18" charset="0"/>
                        </a:rPr>
                        <a:t>对于存在容量超负荷证据的心衰患者均推荐应用利尿剂，减轻容量超负荷，改善心衰症状，避免心衰恶化</a:t>
                      </a:r>
                      <a:r>
                        <a:rPr sz="1200" b="1" kern="100" dirty="0">
                          <a:solidFill>
                            <a:srgbClr val="FF0000"/>
                          </a:solidFill>
                          <a:effectLst/>
                          <a:latin typeface="微软雅黑" panose="020B0503020204020204" charset="-122"/>
                          <a:ea typeface="微软雅黑" panose="020B0503020204020204" charset="-122"/>
                          <a:cs typeface="Times New Roman" panose="02020603050405020304" pitchFamily="18" charset="0"/>
                        </a:rPr>
                        <a:t>首选袢利尿剂呋塞米（Ⅰ类推荐，B 级证据）</a:t>
                      </a:r>
                      <a:endParaRPr sz="1200" kern="100" dirty="0">
                        <a:effectLst/>
                        <a:latin typeface="微软雅黑" panose="020B0503020204020204" charset="-122"/>
                        <a:ea typeface="微软雅黑" panose="020B0503020204020204" charset="-122"/>
                        <a:cs typeface="Times New Roman" panose="02020603050405020304" pitchFamily="18" charset="0"/>
                      </a:endParaRPr>
                    </a:p>
                    <a:p>
                      <a:pPr indent="0" algn="l" fontAlgn="auto">
                        <a:lnSpc>
                          <a:spcPct val="150000"/>
                        </a:lnSpc>
                        <a:spcAft>
                          <a:spcPts val="0"/>
                        </a:spcAft>
                      </a:pPr>
                      <a:r>
                        <a:rPr sz="1200" kern="100" dirty="0">
                          <a:effectLst/>
                          <a:latin typeface="微软雅黑" panose="020B0503020204020204" charset="-122"/>
                          <a:ea typeface="微软雅黑" panose="020B0503020204020204" charset="-122"/>
                          <a:cs typeface="Times New Roman" panose="02020603050405020304" pitchFamily="18" charset="0"/>
                        </a:rPr>
                        <a:t>药物治疗方面在成人心衰中被证明有效的药物少有获批在儿童中应用但利尿剂也用于儿童心衰治疗。</a:t>
                      </a:r>
                      <a:endParaRPr sz="12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r h="842808">
                <a:tc>
                  <a:txBody>
                    <a:bodyPr/>
                    <a:p>
                      <a:pPr algn="ctr" fontAlgn="auto">
                        <a:lnSpc>
                          <a:spcPct val="150000"/>
                        </a:lnSpc>
                        <a:spcAft>
                          <a:spcPts val="800"/>
                        </a:spcAft>
                      </a:pPr>
                      <a:r>
                        <a:rPr lang="zh-CN" altLang="en-US" sz="1200" kern="100" dirty="0">
                          <a:effectLst/>
                          <a:latin typeface="微软雅黑" panose="020B0503020204020204" charset="-122"/>
                          <a:ea typeface="微软雅黑" panose="020B0503020204020204" charset="-122"/>
                          <a:cs typeface="Times New Roman" panose="02020603050405020304" pitchFamily="18" charset="0"/>
                        </a:rPr>
                        <a:t>中华医学会心血管病学分会 ；中国医师协会心血管内科医师分会 ；中国医师协会心力衰竭专业委员会</a:t>
                      </a:r>
                      <a:endParaRPr lang="zh-CN" altLang="en-US" sz="12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algn="ctr" fontAlgn="auto">
                        <a:lnSpc>
                          <a:spcPct val="150000"/>
                        </a:lnSpc>
                        <a:spcAft>
                          <a:spcPts val="800"/>
                        </a:spcAft>
                      </a:pPr>
                      <a:r>
                        <a:rPr sz="1200" kern="100" dirty="0">
                          <a:effectLst/>
                          <a:latin typeface="微软雅黑" panose="020B0503020204020204" charset="-122"/>
                          <a:ea typeface="微软雅黑" panose="020B0503020204020204" charset="-122"/>
                          <a:cs typeface="Times New Roman" panose="02020603050405020304" pitchFamily="18" charset="0"/>
                        </a:rPr>
                        <a:t>中国心力衰竭诊断和治疗指南2024</a:t>
                      </a:r>
                      <a:endParaRPr sz="12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algn="ctr" fontAlgn="auto">
                        <a:lnSpc>
                          <a:spcPct val="150000"/>
                        </a:lnSpc>
                        <a:spcAft>
                          <a:spcPts val="800"/>
                        </a:spcAft>
                      </a:pPr>
                      <a:r>
                        <a:rPr lang="en-US" altLang="zh-CN" sz="1200" kern="100" dirty="0">
                          <a:effectLst/>
                          <a:latin typeface="微软雅黑" panose="020B0503020204020204" charset="-122"/>
                          <a:ea typeface="微软雅黑" panose="020B0503020204020204" charset="-122"/>
                          <a:cs typeface="Times New Roman" panose="02020603050405020304" pitchFamily="18" charset="0"/>
                        </a:rPr>
                        <a:t>2024</a:t>
                      </a:r>
                      <a:r>
                        <a:rPr lang="zh-CN" altLang="en-US" sz="1200" kern="100" dirty="0">
                          <a:effectLst/>
                          <a:latin typeface="微软雅黑" panose="020B0503020204020204" charset="-122"/>
                          <a:ea typeface="微软雅黑" panose="020B0503020204020204" charset="-122"/>
                          <a:cs typeface="Times New Roman" panose="02020603050405020304" pitchFamily="18" charset="0"/>
                        </a:rPr>
                        <a:t>年</a:t>
                      </a:r>
                      <a:r>
                        <a:rPr lang="en-US" altLang="zh-CN" sz="1200" kern="100" dirty="0">
                          <a:effectLst/>
                          <a:latin typeface="微软雅黑" panose="020B0503020204020204" charset="-122"/>
                          <a:ea typeface="微软雅黑" panose="020B0503020204020204" charset="-122"/>
                          <a:cs typeface="Times New Roman" panose="02020603050405020304" pitchFamily="18" charset="0"/>
                        </a:rPr>
                        <a:t>3</a:t>
                      </a:r>
                      <a:r>
                        <a:rPr lang="zh-CN" altLang="en-US" sz="1200" kern="100" dirty="0">
                          <a:effectLst/>
                          <a:latin typeface="微软雅黑" panose="020B0503020204020204" charset="-122"/>
                          <a:ea typeface="微软雅黑" panose="020B0503020204020204" charset="-122"/>
                          <a:cs typeface="Times New Roman" panose="02020603050405020304" pitchFamily="18" charset="0"/>
                        </a:rPr>
                        <a:t>月</a:t>
                      </a:r>
                      <a:endParaRPr lang="zh-CN" altLang="en-US" sz="12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c>
                  <a:txBody>
                    <a:bodyPr/>
                    <a:p>
                      <a:pPr algn="l" fontAlgn="auto">
                        <a:lnSpc>
                          <a:spcPct val="150000"/>
                        </a:lnSpc>
                        <a:spcAft>
                          <a:spcPts val="800"/>
                        </a:spcAft>
                      </a:pPr>
                      <a:r>
                        <a:rPr sz="1200" kern="100" dirty="0">
                          <a:effectLst/>
                          <a:latin typeface="微软雅黑" panose="020B0503020204020204" charset="-122"/>
                          <a:ea typeface="微软雅黑" panose="020B0503020204020204" charset="-122"/>
                          <a:cs typeface="Times New Roman" panose="02020603050405020304" pitchFamily="18" charset="0"/>
                        </a:rPr>
                        <a:t>利尿剂是治疗充血性慢性右心衰竭的基础。有明显液体潴留的患者，</a:t>
                      </a:r>
                      <a:r>
                        <a:rPr sz="1200" b="1" kern="100" dirty="0">
                          <a:solidFill>
                            <a:srgbClr val="FF0000"/>
                          </a:solidFill>
                          <a:effectLst/>
                          <a:latin typeface="微软雅黑" panose="020B0503020204020204" charset="-122"/>
                          <a:ea typeface="微软雅黑" panose="020B0503020204020204" charset="-122"/>
                          <a:cs typeface="Times New Roman" panose="02020603050405020304" pitchFamily="18" charset="0"/>
                        </a:rPr>
                        <a:t>首选襻利尿剂，最常用呋塞米，</a:t>
                      </a:r>
                      <a:r>
                        <a:rPr sz="1200" kern="100" dirty="0">
                          <a:effectLst/>
                          <a:latin typeface="微软雅黑" panose="020B0503020204020204" charset="-122"/>
                          <a:ea typeface="微软雅黑" panose="020B0503020204020204" charset="-122"/>
                          <a:cs typeface="Times New Roman" panose="02020603050405020304" pitchFamily="18" charset="0"/>
                        </a:rPr>
                        <a:t>其剂量与效应呈线性关系。</a:t>
                      </a:r>
                      <a:endParaRPr sz="12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tc>
              </a:tr>
            </a:tbl>
          </a:graphicData>
        </a:graphic>
      </p:graphicFrame>
      <p:sp>
        <p:nvSpPr>
          <p:cNvPr id="19" name="文本框 18"/>
          <p:cNvSpPr txBox="1"/>
          <p:nvPr>
            <p:custDataLst>
              <p:tags r:id="rId8"/>
            </p:custDataLst>
          </p:nvPr>
        </p:nvSpPr>
        <p:spPr>
          <a:xfrm>
            <a:off x="451757" y="962433"/>
            <a:ext cx="6096000" cy="368300"/>
          </a:xfrm>
          <a:prstGeom prst="rect">
            <a:avLst/>
          </a:prstGeom>
          <a:noFill/>
        </p:spPr>
        <p:txBody>
          <a:bodyPr wrap="square">
            <a:spAutoFit/>
          </a:bodyPr>
          <a:p>
            <a:pPr marL="285750" indent="-285750">
              <a:buFont typeface="Arial" panose="020B0604020202020204" pitchFamily="34" charset="0"/>
              <a:buChar char="•"/>
            </a:pPr>
            <a:r>
              <a:rPr lang="zh-CN" altLang="en-US" b="1" dirty="0">
                <a:latin typeface="微软雅黑" panose="020B0503020204020204" charset="-122"/>
                <a:ea typeface="微软雅黑" panose="020B0503020204020204" charset="-122"/>
              </a:rPr>
              <a:t>呋塞米具有明确的</a:t>
            </a:r>
            <a:r>
              <a:rPr lang="zh-CN" altLang="en-US" b="1" dirty="0">
                <a:solidFill>
                  <a:srgbClr val="FF0000"/>
                </a:solidFill>
                <a:latin typeface="微软雅黑" panose="020B0503020204020204" charset="-122"/>
                <a:ea typeface="微软雅黑" panose="020B0503020204020204" charset="-122"/>
              </a:rPr>
              <a:t>指南共识推荐</a:t>
            </a:r>
            <a:endParaRPr lang="zh-CN" altLang="en-US" b="1" dirty="0">
              <a:latin typeface="微软雅黑" panose="020B0503020204020204" charset="-122"/>
              <a:ea typeface="微软雅黑" panose="020B0503020204020204" charset="-122"/>
            </a:endParaRPr>
          </a:p>
        </p:txBody>
      </p:sp>
      <p:sp>
        <p:nvSpPr>
          <p:cNvPr id="22" name="文本框 21"/>
          <p:cNvSpPr txBox="1"/>
          <p:nvPr>
            <p:custDataLst>
              <p:tags r:id="rId9"/>
            </p:custDataLst>
          </p:nvPr>
        </p:nvSpPr>
        <p:spPr>
          <a:xfrm>
            <a:off x="434614" y="5715508"/>
            <a:ext cx="11467021" cy="922020"/>
          </a:xfrm>
          <a:prstGeom prst="rect">
            <a:avLst/>
          </a:prstGeom>
          <a:noFill/>
        </p:spPr>
        <p:txBody>
          <a:bodyPr wrap="square">
            <a:spAutoFit/>
          </a:bodyPr>
          <a:p>
            <a:pPr marL="285750" indent="-285750" fontAlgn="auto">
              <a:lnSpc>
                <a:spcPct val="150000"/>
              </a:lnSpc>
              <a:buFont typeface="Arial" panose="020B0604020202020204" pitchFamily="34" charset="0"/>
              <a:buChar char="•"/>
            </a:pPr>
            <a:r>
              <a:rPr lang="zh-CN" altLang="en-US" sz="1200" dirty="0">
                <a:latin typeface="微软雅黑" panose="020B0503020204020204" charset="-122"/>
                <a:ea typeface="微软雅黑" panose="020B0503020204020204" charset="-122"/>
              </a:rPr>
              <a:t>本品为口服溶液剂，不含有显著影响药物吸收</a:t>
            </a:r>
            <a:r>
              <a:rPr lang="zh-CN" altLang="en-US" sz="1200">
                <a:latin typeface="微软雅黑" panose="020B0503020204020204" charset="-122"/>
                <a:ea typeface="微软雅黑" panose="020B0503020204020204" charset="-122"/>
              </a:rPr>
              <a:t>或生物利用度</a:t>
            </a:r>
            <a:r>
              <a:rPr lang="zh-CN" altLang="en-US" sz="1200" dirty="0">
                <a:latin typeface="微软雅黑" panose="020B0503020204020204" charset="-122"/>
                <a:ea typeface="微软雅黑" panose="020B0503020204020204" charset="-122"/>
              </a:rPr>
              <a:t>的辅料，处方组成与参比制剂基本⼀致，</a:t>
            </a:r>
            <a:r>
              <a:rPr lang="zh-CN" altLang="en-US" sz="1200" b="1" dirty="0">
                <a:solidFill>
                  <a:srgbClr val="FF0000"/>
                </a:solidFill>
                <a:latin typeface="微软雅黑" panose="020B0503020204020204" charset="-122"/>
                <a:ea typeface="微软雅黑" panose="020B0503020204020204" charset="-122"/>
              </a:rPr>
              <a:t>豁免人体生物等效性试验，视同与参比制剂等效。</a:t>
            </a:r>
            <a:endParaRPr lang="en-US" altLang="zh-CN" sz="1200" b="1" dirty="0">
              <a:solidFill>
                <a:srgbClr val="FF0000"/>
              </a:solidFill>
              <a:latin typeface="微软雅黑" panose="020B0503020204020204" charset="-122"/>
              <a:ea typeface="微软雅黑" panose="020B0503020204020204" charset="-122"/>
            </a:endParaRPr>
          </a:p>
          <a:p>
            <a:pPr marL="285750" indent="-285750" fontAlgn="auto">
              <a:lnSpc>
                <a:spcPct val="150000"/>
              </a:lnSpc>
              <a:buFont typeface="Arial" panose="020B0604020202020204" pitchFamily="34" charset="0"/>
              <a:buChar char="•"/>
            </a:pPr>
            <a:r>
              <a:rPr lang="zh-CN" altLang="en-US" sz="1200" dirty="0">
                <a:latin typeface="微软雅黑" panose="020B0503020204020204" charset="-122"/>
                <a:ea typeface="微软雅黑" panose="020B0503020204020204" charset="-122"/>
              </a:rPr>
              <a:t>本品适用人群、给药途径、适应症、用法用量与参比制剂相同，和国内上市片剂相同。</a:t>
            </a:r>
            <a:endParaRPr lang="en-US" altLang="zh-CN" sz="1200" dirty="0">
              <a:latin typeface="微软雅黑" panose="020B0503020204020204" charset="-122"/>
              <a:ea typeface="微软雅黑" panose="020B0503020204020204" charset="-122"/>
            </a:endParaRPr>
          </a:p>
          <a:p>
            <a:pPr marL="285750" indent="-285750" fontAlgn="auto">
              <a:lnSpc>
                <a:spcPct val="150000"/>
              </a:lnSpc>
              <a:buFont typeface="Arial" panose="020B0604020202020204" pitchFamily="34" charset="0"/>
              <a:buChar char="•"/>
            </a:pPr>
            <a:r>
              <a:rPr lang="zh-CN" altLang="en-US" sz="1200" dirty="0">
                <a:latin typeface="微软雅黑" panose="020B0503020204020204" charset="-122"/>
                <a:ea typeface="微软雅黑" panose="020B0503020204020204" charset="-122"/>
              </a:rPr>
              <a:t>呋塞米在国内外广泛应用，作用机制明确，安全性和有效性可靠，未发现明显的种族差异，</a:t>
            </a:r>
            <a:r>
              <a:rPr lang="zh-CN" altLang="en-US" sz="1200" b="1" dirty="0">
                <a:solidFill>
                  <a:srgbClr val="FF0000"/>
                </a:solidFill>
                <a:latin typeface="微软雅黑" panose="020B0503020204020204" charset="-122"/>
                <a:ea typeface="微软雅黑" panose="020B0503020204020204" charset="-122"/>
              </a:rPr>
              <a:t>豁免安全性有效性临床研究。</a:t>
            </a:r>
            <a:endParaRPr lang="zh-CN" altLang="en-US" sz="1200" b="1" dirty="0">
              <a:solidFill>
                <a:srgbClr val="FF0000"/>
              </a:solidFill>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376481" y="158199"/>
            <a:ext cx="1192345" cy="666115"/>
            <a:chOff x="2215144" y="927951"/>
            <a:chExt cx="1244730" cy="915924"/>
          </a:xfrm>
        </p:grpSpPr>
        <p:sp>
          <p:nvSpPr>
            <p:cNvPr id="5" name="平行四边形 4"/>
            <p:cNvSpPr/>
            <p:nvPr>
              <p:custDataLst>
                <p:tags r:id="rId1"/>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6" name="文本框 9"/>
            <p:cNvSpPr txBox="1"/>
            <p:nvPr>
              <p:custDataLst>
                <p:tags r:id="rId2"/>
              </p:custDataLst>
            </p:nvPr>
          </p:nvSpPr>
          <p:spPr>
            <a:xfrm>
              <a:off x="2393075" y="927951"/>
              <a:ext cx="1066799" cy="915924"/>
            </a:xfrm>
            <a:prstGeom prst="rect">
              <a:avLst/>
            </a:prstGeom>
            <a:noFill/>
          </p:spPr>
          <p:txBody>
            <a:bodyPr wrap="square" rtlCol="0">
              <a:spAutoFit/>
            </a:bodyPr>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cxnSp>
        <p:nvCxnSpPr>
          <p:cNvPr id="13" name="直接连接符 12"/>
          <p:cNvCxnSpPr/>
          <p:nvPr userDrawn="1">
            <p:custDataLst>
              <p:tags r:id="rId3"/>
            </p:custDataLst>
          </p:nvPr>
        </p:nvCxnSpPr>
        <p:spPr>
          <a:xfrm>
            <a:off x="579967" y="807451"/>
            <a:ext cx="110405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38910" y="277495"/>
            <a:ext cx="6096000" cy="460375"/>
          </a:xfrm>
          <a:prstGeom prst="rect">
            <a:avLst/>
          </a:prstGeom>
          <a:noFill/>
        </p:spPr>
        <p:txBody>
          <a:bodyPr wrap="square" rtlCol="0" anchor="t">
            <a:spAutoFit/>
          </a:bodyPr>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创新性</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2" name="矩形 21"/>
          <p:cNvSpPr/>
          <p:nvPr>
            <p:custDataLst>
              <p:tags r:id="rId4"/>
            </p:custDataLst>
          </p:nvPr>
        </p:nvSpPr>
        <p:spPr>
          <a:xfrm>
            <a:off x="746125" y="964565"/>
            <a:ext cx="973455" cy="894080"/>
          </a:xfrm>
          <a:prstGeom prst="rect">
            <a:avLst/>
          </a:prstGeom>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创新</a:t>
            </a:r>
            <a:endParaRPr lang="zh-CN" altLang="en-US" sz="2000" b="1" dirty="0">
              <a:latin typeface="微软雅黑" panose="020B0503020204020204" charset="-122"/>
              <a:ea typeface="微软雅黑" panose="020B0503020204020204" charset="-122"/>
            </a:endParaRPr>
          </a:p>
          <a:p>
            <a:pPr algn="ctr"/>
            <a:r>
              <a:rPr lang="zh-CN" altLang="en-US" sz="2000" b="1" dirty="0">
                <a:latin typeface="微软雅黑" panose="020B0503020204020204" charset="-122"/>
                <a:ea typeface="微软雅黑" panose="020B0503020204020204" charset="-122"/>
              </a:rPr>
              <a:t>程度</a:t>
            </a:r>
            <a:endParaRPr lang="zh-CN" altLang="en-US" sz="2000" b="1" dirty="0">
              <a:latin typeface="微软雅黑" panose="020B0503020204020204" charset="-122"/>
              <a:ea typeface="微软雅黑" panose="020B0503020204020204" charset="-122"/>
            </a:endParaRPr>
          </a:p>
        </p:txBody>
      </p:sp>
      <p:sp>
        <p:nvSpPr>
          <p:cNvPr id="23" name="1"/>
          <p:cNvSpPr/>
          <p:nvPr>
            <p:custDataLst>
              <p:tags r:id="rId5"/>
            </p:custDataLst>
          </p:nvPr>
        </p:nvSpPr>
        <p:spPr>
          <a:xfrm>
            <a:off x="1866900" y="964565"/>
            <a:ext cx="9638665" cy="892810"/>
          </a:xfrm>
          <a:prstGeom prst="roundRect">
            <a:avLst>
              <a:gd name="adj" fmla="val 0"/>
            </a:avLst>
          </a:prstGeom>
          <a:solidFill>
            <a:schemeClr val="tx1">
              <a:lumMod val="25000"/>
              <a:lumOff val="75000"/>
              <a:alpha val="2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342900" indent="-342900" defTabSz="914400" fontAlgn="auto">
              <a:lnSpc>
                <a:spcPct val="150000"/>
              </a:lnSpc>
              <a:buFont typeface="Wingdings" panose="05000000000000000000" pitchFamily="2" charset="2"/>
              <a:buChar char="u"/>
            </a:pPr>
            <a:r>
              <a:rPr lang="zh-CN" altLang="en-US" b="1" dirty="0">
                <a:solidFill>
                  <a:schemeClr val="tx1"/>
                </a:solidFill>
                <a:latin typeface="+mn-ea"/>
              </a:rPr>
              <a:t>化药新三类获批，国内首创口服溶液剂型。</a:t>
            </a:r>
            <a:endParaRPr lang="zh-CN" altLang="en-US" b="1" dirty="0">
              <a:solidFill>
                <a:schemeClr val="tx1"/>
              </a:solidFill>
              <a:latin typeface="+mn-ea"/>
            </a:endParaRPr>
          </a:p>
          <a:p>
            <a:pPr marL="342900" indent="-342900" defTabSz="914400" fontAlgn="auto">
              <a:lnSpc>
                <a:spcPct val="150000"/>
              </a:lnSpc>
              <a:buFont typeface="Wingdings" panose="05000000000000000000" pitchFamily="2" charset="2"/>
              <a:buChar char="u"/>
            </a:pPr>
            <a:r>
              <a:rPr lang="zh-CN" altLang="en-US" b="1" dirty="0">
                <a:solidFill>
                  <a:schemeClr val="tx1"/>
                </a:solidFill>
                <a:latin typeface="+mn-ea"/>
              </a:rPr>
              <a:t>国家卫健委：鼓励仿制药品，优先纳入医保药品目录 [</a:t>
            </a:r>
            <a:r>
              <a:rPr lang="en-US" altLang="zh-CN" b="1" dirty="0">
                <a:solidFill>
                  <a:schemeClr val="tx1"/>
                </a:solidFill>
                <a:latin typeface="+mn-ea"/>
              </a:rPr>
              <a:t>1</a:t>
            </a:r>
            <a:r>
              <a:rPr lang="zh-CN" altLang="en-US" b="1" dirty="0">
                <a:solidFill>
                  <a:schemeClr val="tx1"/>
                </a:solidFill>
                <a:latin typeface="+mn-ea"/>
              </a:rPr>
              <a:t>]</a:t>
            </a:r>
            <a:endParaRPr lang="zh-CN" altLang="en-US" b="1" dirty="0">
              <a:solidFill>
                <a:schemeClr val="tx1"/>
              </a:solidFill>
              <a:latin typeface="+mn-ea"/>
            </a:endParaRPr>
          </a:p>
        </p:txBody>
      </p:sp>
      <p:sp>
        <p:nvSpPr>
          <p:cNvPr id="2" name="Rectangle 34"/>
          <p:cNvSpPr/>
          <p:nvPr>
            <p:custDataLst>
              <p:tags r:id="rId6"/>
            </p:custDataLst>
          </p:nvPr>
        </p:nvSpPr>
        <p:spPr>
          <a:xfrm>
            <a:off x="692997" y="1942747"/>
            <a:ext cx="4883573" cy="938883"/>
          </a:xfrm>
          <a:prstGeom prst="rect">
            <a:avLst/>
          </a:prstGeom>
          <a:solidFill>
            <a:srgbClr val="0B3BD3"/>
          </a:solidFill>
          <a:ln w="9525" cap="rnd" cmpd="sng" algn="ctr">
            <a:noFill/>
            <a:prstDash val="solid"/>
            <a:round/>
            <a:tailEnd type="triangle" w="lg" len="lg"/>
          </a:ln>
          <a:effectLst/>
        </p:spPr>
        <p:txBody>
          <a:bodyPr rtlCol="0" anchor="ctr"/>
          <a:p>
            <a:pPr algn="ctr" defTabSz="914400"/>
            <a:r>
              <a:rPr lang="zh-CN" altLang="en-US"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rPr>
              <a:t>主要创新点</a:t>
            </a:r>
            <a:endParaRPr lang="zh-CN" altLang="en-US"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endParaRPr>
          </a:p>
        </p:txBody>
      </p:sp>
      <p:sp>
        <p:nvSpPr>
          <p:cNvPr id="7" name="Rectangle 34"/>
          <p:cNvSpPr/>
          <p:nvPr>
            <p:custDataLst>
              <p:tags r:id="rId7"/>
            </p:custDataLst>
          </p:nvPr>
        </p:nvSpPr>
        <p:spPr>
          <a:xfrm>
            <a:off x="692785" y="2881630"/>
            <a:ext cx="4881245" cy="3715200"/>
          </a:xfrm>
          <a:prstGeom prst="rect">
            <a:avLst/>
          </a:prstGeom>
          <a:solidFill>
            <a:schemeClr val="accent1">
              <a:lumMod val="20000"/>
              <a:lumOff val="80000"/>
            </a:schemeClr>
          </a:solidFill>
          <a:ln w="9525" cap="rnd" cmpd="sng" algn="ctr">
            <a:solidFill>
              <a:schemeClr val="bg2">
                <a:lumMod val="40000"/>
                <a:lumOff val="60000"/>
              </a:schemeClr>
            </a:solidFill>
            <a:prstDash val="solid"/>
            <a:round/>
            <a:tailEnd type="triangle" w="lg" len="lg"/>
          </a:ln>
          <a:effectLst/>
        </p:spPr>
        <p:txBody>
          <a:bodyPr rtlCol="0" anchor="ctr"/>
          <a:p>
            <a:pPr marL="171450" indent="-171450" algn="l">
              <a:lnSpc>
                <a:spcPct val="200000"/>
              </a:lnSpc>
              <a:buClrTx/>
              <a:buSzTx/>
              <a:buFont typeface="Arial" panose="020B0604020202020204" pitchFamily="34" charset="0"/>
              <a:buChar char="•"/>
            </a:pPr>
            <a:r>
              <a:rPr lang="zh-CN" altLang="en-US" sz="1400" dirty="0">
                <a:latin typeface="微软雅黑" panose="020B0503020204020204" charset="-122"/>
                <a:ea typeface="微软雅黑" panose="020B0503020204020204" charset="-122"/>
              </a:rPr>
              <a:t>本品为国家</a:t>
            </a:r>
            <a:r>
              <a:rPr lang="zh-CN" altLang="en-US" sz="1400" b="1" dirty="0">
                <a:solidFill>
                  <a:srgbClr val="FF0000"/>
                </a:solidFill>
                <a:latin typeface="微软雅黑" panose="020B0503020204020204" charset="-122"/>
                <a:ea typeface="微软雅黑" panose="020B0503020204020204" charset="-122"/>
              </a:rPr>
              <a:t>“首批鼓励研发申报儿童药品”</a:t>
            </a:r>
            <a:r>
              <a:rPr lang="zh-CN" altLang="en-US" sz="1400" dirty="0">
                <a:latin typeface="微软雅黑" panose="020B0503020204020204" charset="-122"/>
                <a:ea typeface="微软雅黑" panose="020B0503020204020204" charset="-122"/>
              </a:rPr>
              <a:t>，化药注册</a:t>
            </a:r>
            <a:r>
              <a:rPr lang="en-US" altLang="zh-CN" sz="1400" dirty="0">
                <a:latin typeface="微软雅黑" panose="020B0503020204020204" charset="-122"/>
                <a:ea typeface="微软雅黑" panose="020B0503020204020204" charset="-122"/>
              </a:rPr>
              <a:t>3</a:t>
            </a:r>
            <a:r>
              <a:rPr lang="zh-CN" altLang="en-US" sz="1400" dirty="0">
                <a:latin typeface="微软雅黑" panose="020B0503020204020204" charset="-122"/>
                <a:ea typeface="微软雅黑" panose="020B0503020204020204" charset="-122"/>
              </a:rPr>
              <a:t>类，代表我国呋塞米口服溶液制剂技术达到国际先进水平，填补国内空白。</a:t>
            </a:r>
            <a:endParaRPr lang="en-US" altLang="zh-CN" sz="1400" dirty="0">
              <a:latin typeface="微软雅黑" panose="020B0503020204020204" charset="-122"/>
              <a:ea typeface="微软雅黑" panose="020B0503020204020204" charset="-122"/>
            </a:endParaRPr>
          </a:p>
          <a:p>
            <a:pPr marL="171450" indent="-171450" algn="l">
              <a:lnSpc>
                <a:spcPct val="200000"/>
              </a:lnSpc>
              <a:buClrTx/>
              <a:buSzTx/>
              <a:buFont typeface="Arial" panose="020B0604020202020204" pitchFamily="34" charset="0"/>
              <a:buChar char="•"/>
            </a:pPr>
            <a:r>
              <a:rPr lang="zh-CN" altLang="en-US" sz="1400" b="1" dirty="0">
                <a:solidFill>
                  <a:srgbClr val="FF0000"/>
                </a:solidFill>
                <a:latin typeface="微软雅黑" panose="020B0503020204020204" charset="-122"/>
                <a:ea typeface="微软雅黑" panose="020B0503020204020204" charset="-122"/>
              </a:rPr>
              <a:t>产品制备⼯艺稳定，可控性好。</a:t>
            </a:r>
            <a:r>
              <a:rPr lang="zh-CN" altLang="en-US" sz="1400" dirty="0">
                <a:latin typeface="微软雅黑" panose="020B0503020204020204" charset="-122"/>
                <a:ea typeface="微软雅黑" panose="020B0503020204020204" charset="-122"/>
              </a:rPr>
              <a:t>配备口服液体药用聚丙烯量杯（</a:t>
            </a:r>
            <a:r>
              <a:rPr lang="zh-CN" altLang="en-US" sz="1400" b="1" dirty="0">
                <a:latin typeface="微软雅黑" panose="020B0503020204020204" charset="-122"/>
                <a:ea typeface="微软雅黑" panose="020B0503020204020204" charset="-122"/>
              </a:rPr>
              <a:t>最小刻度为0.5ml）</a:t>
            </a:r>
            <a:r>
              <a:rPr lang="zh-CN" altLang="en-US" sz="1400" dirty="0">
                <a:latin typeface="微软雅黑" panose="020B0503020204020204" charset="-122"/>
                <a:ea typeface="微软雅黑" panose="020B0503020204020204" charset="-122"/>
              </a:rPr>
              <a:t>。剂量精准调节，可满⾜临床最低剂量的需求。</a:t>
            </a:r>
            <a:endParaRPr lang="zh-CN" altLang="en-US" sz="1400" dirty="0">
              <a:latin typeface="微软雅黑" panose="020B0503020204020204" charset="-122"/>
              <a:ea typeface="微软雅黑" panose="020B0503020204020204" charset="-122"/>
            </a:endParaRPr>
          </a:p>
          <a:p>
            <a:pPr marL="171450" indent="-171450" algn="l">
              <a:lnSpc>
                <a:spcPct val="200000"/>
              </a:lnSpc>
              <a:buClrTx/>
              <a:buSzTx/>
              <a:buFont typeface="Arial" panose="020B0604020202020204" pitchFamily="34" charset="0"/>
              <a:buChar char="•"/>
            </a:pPr>
            <a:endParaRPr lang="zh-CN" altLang="en-US" sz="1600" dirty="0">
              <a:latin typeface="微软雅黑" panose="020B0503020204020204" charset="-122"/>
              <a:ea typeface="微软雅黑" panose="020B0503020204020204" charset="-122"/>
            </a:endParaRPr>
          </a:p>
          <a:p>
            <a:pPr marL="171450" indent="-171450" algn="l">
              <a:lnSpc>
                <a:spcPct val="200000"/>
              </a:lnSpc>
              <a:buClrTx/>
              <a:buSzTx/>
              <a:buFont typeface="Arial" panose="020B0604020202020204" pitchFamily="34" charset="0"/>
              <a:buChar char="•"/>
            </a:pPr>
            <a:endParaRPr lang="zh-CN" altLang="en-US" sz="1600" dirty="0">
              <a:latin typeface="微软雅黑" panose="020B0503020204020204" charset="-122"/>
              <a:ea typeface="微软雅黑" panose="020B0503020204020204" charset="-122"/>
            </a:endParaRPr>
          </a:p>
        </p:txBody>
      </p:sp>
      <p:sp>
        <p:nvSpPr>
          <p:cNvPr id="8" name="Rectangle 34"/>
          <p:cNvSpPr/>
          <p:nvPr>
            <p:custDataLst>
              <p:tags r:id="rId8"/>
            </p:custDataLst>
          </p:nvPr>
        </p:nvSpPr>
        <p:spPr>
          <a:xfrm>
            <a:off x="6656705" y="1942747"/>
            <a:ext cx="4712970" cy="938883"/>
          </a:xfrm>
          <a:prstGeom prst="rect">
            <a:avLst/>
          </a:prstGeom>
          <a:solidFill>
            <a:srgbClr val="0B3BD3"/>
          </a:solidFill>
          <a:ln w="9525" cap="rnd" cmpd="sng" algn="ctr">
            <a:noFill/>
            <a:prstDash val="solid"/>
            <a:round/>
            <a:tailEnd type="triangle" w="lg" len="lg"/>
          </a:ln>
          <a:effectLst/>
        </p:spPr>
        <p:txBody>
          <a:bodyPr rtlCol="0" anchor="ctr"/>
          <a:p>
            <a:pPr algn="ctr" defTabSz="914400"/>
            <a:r>
              <a:rPr lang="zh-CN" altLang="en-US"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rPr>
              <a:t>创新带来的患者获益</a:t>
            </a:r>
            <a:endParaRPr lang="zh-CN" altLang="en-US" b="1" kern="0" dirty="0">
              <a:solidFill>
                <a:schemeClr val="bg1"/>
              </a:solidFill>
              <a:latin typeface="微软雅黑" panose="020B0503020204020204" charset="-122"/>
              <a:ea typeface="微软雅黑" panose="020B0503020204020204" charset="-122"/>
              <a:cs typeface="Arial" panose="020B0604020202020204" pitchFamily="34" charset="0"/>
              <a:sym typeface="Garamond" panose="02020404030301010803" pitchFamily="18" charset="0"/>
            </a:endParaRPr>
          </a:p>
        </p:txBody>
      </p:sp>
      <p:sp>
        <p:nvSpPr>
          <p:cNvPr id="9" name="Rectangle 34"/>
          <p:cNvSpPr/>
          <p:nvPr>
            <p:custDataLst>
              <p:tags r:id="rId9"/>
            </p:custDataLst>
          </p:nvPr>
        </p:nvSpPr>
        <p:spPr>
          <a:xfrm>
            <a:off x="6656705" y="2881630"/>
            <a:ext cx="4711700" cy="3714115"/>
          </a:xfrm>
          <a:prstGeom prst="rect">
            <a:avLst/>
          </a:prstGeom>
          <a:solidFill>
            <a:schemeClr val="accent1">
              <a:lumMod val="20000"/>
              <a:lumOff val="80000"/>
            </a:schemeClr>
          </a:solidFill>
          <a:ln w="9525" cap="rnd" cmpd="sng" algn="ctr">
            <a:solidFill>
              <a:schemeClr val="bg2">
                <a:lumMod val="40000"/>
                <a:lumOff val="60000"/>
              </a:schemeClr>
            </a:solidFill>
            <a:prstDash val="solid"/>
            <a:round/>
            <a:tailEnd type="triangle" w="lg" len="lg"/>
          </a:ln>
          <a:effectLst/>
        </p:spPr>
        <p:txBody>
          <a:bodyPr rtlCol="0" anchor="ctr"/>
          <a:p>
            <a:pPr marL="285750" indent="-285750" algn="l">
              <a:lnSpc>
                <a:spcPct val="150000"/>
              </a:lnSpc>
              <a:buClrTx/>
              <a:buSzTx/>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rPr>
              <a:t>本品弥补片剂不易拆分、不易吞服问题，</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填补国内空白</a:t>
            </a:r>
            <a:r>
              <a:rPr lang="zh-CN" altLang="en-US" sz="1400" dirty="0">
                <a:latin typeface="微软雅黑" panose="020B0503020204020204" charset="-122"/>
                <a:ea typeface="微软雅黑" panose="020B0503020204020204" charset="-122"/>
                <a:cs typeface="微软雅黑" panose="020B0503020204020204" charset="-122"/>
              </a:rPr>
              <a:t>。可解决儿童、老年及吞咽困难患者服用不方便的问题。</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indent="0" algn="l">
              <a:lnSpc>
                <a:spcPct val="150000"/>
              </a:lnSpc>
              <a:buClrTx/>
              <a:buSzTx/>
              <a:buFont typeface="Arial" panose="020B0604020202020204" pitchFamily="34" charset="0"/>
              <a:buNone/>
            </a:pPr>
            <a:r>
              <a:rPr lang="en-US" altLang="zh-CN" sz="1400" dirty="0">
                <a:latin typeface="微软雅黑" panose="020B0503020204020204" charset="-122"/>
                <a:ea typeface="微软雅黑" panose="020B0503020204020204" charset="-122"/>
                <a:cs typeface="微软雅黑" panose="020B0503020204020204" charset="-122"/>
              </a:rPr>
              <a:t>     </a:t>
            </a:r>
            <a:r>
              <a:rPr lang="zh-CN" altLang="en-US" sz="1400" dirty="0">
                <a:latin typeface="微软雅黑" panose="020B0503020204020204" charset="-122"/>
                <a:ea typeface="微软雅黑" panose="020B0503020204020204" charset="-122"/>
                <a:cs typeface="微软雅黑" panose="020B0503020204020204" charset="-122"/>
              </a:rPr>
              <a:t>本品</a:t>
            </a:r>
            <a:r>
              <a:rPr lang="en-US" altLang="zh-CN" sz="1400" dirty="0">
                <a:latin typeface="微软雅黑" panose="020B0503020204020204" charset="-122"/>
                <a:ea typeface="微软雅黑" panose="020B0503020204020204" charset="-122"/>
                <a:cs typeface="微软雅黑" panose="020B0503020204020204" charset="-122"/>
              </a:rPr>
              <a:t>疗效：</a:t>
            </a:r>
            <a:endParaRPr lang="en-US" altLang="zh-CN" sz="1400" dirty="0">
              <a:latin typeface="微软雅黑" panose="020B0503020204020204" charset="-122"/>
              <a:ea typeface="微软雅黑" panose="020B0503020204020204" charset="-122"/>
              <a:cs typeface="微软雅黑" panose="020B0503020204020204" charset="-122"/>
            </a:endParaRPr>
          </a:p>
          <a:p>
            <a:pPr indent="0" algn="l">
              <a:lnSpc>
                <a:spcPct val="150000"/>
              </a:lnSpc>
              <a:buClrTx/>
              <a:buSzTx/>
              <a:buFont typeface="Arial" panose="020B0604020202020204" pitchFamily="34" charset="0"/>
              <a:buNone/>
            </a:pPr>
            <a:r>
              <a:rPr lang="en-US" altLang="zh-CN" sz="1400" dirty="0">
                <a:latin typeface="微软雅黑" panose="020B0503020204020204" charset="-122"/>
                <a:ea typeface="微软雅黑" panose="020B0503020204020204" charset="-122"/>
                <a:cs typeface="微软雅黑" panose="020B0503020204020204" charset="-122"/>
              </a:rPr>
              <a:t>     ①快速起效：15分钟内溶出度比片剂高20%，利尿效 </a:t>
            </a:r>
            <a:endParaRPr lang="en-US" altLang="zh-CN" sz="1400" dirty="0">
              <a:latin typeface="微软雅黑" panose="020B0503020204020204" charset="-122"/>
              <a:ea typeface="微软雅黑" panose="020B0503020204020204" charset="-122"/>
              <a:cs typeface="微软雅黑" panose="020B0503020204020204" charset="-122"/>
            </a:endParaRPr>
          </a:p>
          <a:p>
            <a:pPr indent="0" algn="l">
              <a:lnSpc>
                <a:spcPct val="150000"/>
              </a:lnSpc>
              <a:buClrTx/>
              <a:buSzTx/>
              <a:buFont typeface="Arial" panose="020B0604020202020204" pitchFamily="34" charset="0"/>
              <a:buNone/>
            </a:pPr>
            <a:r>
              <a:rPr lang="en-US" altLang="zh-CN" sz="1400" dirty="0">
                <a:latin typeface="微软雅黑" panose="020B0503020204020204" charset="-122"/>
                <a:ea typeface="微软雅黑" panose="020B0503020204020204" charset="-122"/>
                <a:cs typeface="微软雅黑" panose="020B0503020204020204" charset="-122"/>
              </a:rPr>
              <a:t>      果更快，适用于急性水肿控制。</a:t>
            </a:r>
            <a:endParaRPr lang="en-US" altLang="zh-CN" sz="1400" dirty="0">
              <a:latin typeface="微软雅黑" panose="020B0503020204020204" charset="-122"/>
              <a:ea typeface="微软雅黑" panose="020B0503020204020204" charset="-122"/>
              <a:cs typeface="微软雅黑" panose="020B0503020204020204" charset="-122"/>
            </a:endParaRPr>
          </a:p>
          <a:p>
            <a:pPr indent="0" algn="l">
              <a:lnSpc>
                <a:spcPct val="150000"/>
              </a:lnSpc>
              <a:buClrTx/>
              <a:buSzTx/>
              <a:buFont typeface="Arial" panose="020B0604020202020204" pitchFamily="34" charset="0"/>
              <a:buNone/>
            </a:pPr>
            <a:r>
              <a:rPr lang="en-US" altLang="zh-CN" sz="1400" dirty="0">
                <a:latin typeface="微软雅黑" panose="020B0503020204020204" charset="-122"/>
                <a:ea typeface="微软雅黑" panose="020B0503020204020204" charset="-122"/>
                <a:cs typeface="微软雅黑" panose="020B0503020204020204" charset="-122"/>
              </a:rPr>
              <a:t>     ②疗效更优：对于轻度心衰及中度充血性心衰利尿和</a:t>
            </a:r>
            <a:endParaRPr lang="en-US" altLang="zh-CN" sz="1400" dirty="0">
              <a:latin typeface="微软雅黑" panose="020B0503020204020204" charset="-122"/>
              <a:ea typeface="微软雅黑" panose="020B0503020204020204" charset="-122"/>
              <a:cs typeface="微软雅黑" panose="020B0503020204020204" charset="-122"/>
            </a:endParaRPr>
          </a:p>
          <a:p>
            <a:pPr indent="0" algn="l">
              <a:lnSpc>
                <a:spcPct val="150000"/>
              </a:lnSpc>
              <a:buClrTx/>
              <a:buSzTx/>
              <a:buFont typeface="Arial" panose="020B0604020202020204" pitchFamily="34" charset="0"/>
              <a:buNone/>
            </a:pPr>
            <a:r>
              <a:rPr lang="en-US" altLang="zh-CN" sz="1400" dirty="0">
                <a:latin typeface="微软雅黑" panose="020B0503020204020204" charset="-122"/>
                <a:ea typeface="微软雅黑" panose="020B0503020204020204" charset="-122"/>
                <a:cs typeface="微软雅黑" panose="020B0503020204020204" charset="-122"/>
              </a:rPr>
              <a:t>    排钠效更好，且不增加钾、钙、镁、锌等电解质的排泄</a:t>
            </a:r>
            <a:r>
              <a:rPr lang="zh-CN" altLang="en-US" sz="1400" dirty="0">
                <a:latin typeface="微软雅黑" panose="020B0503020204020204" charset="-122"/>
                <a:ea typeface="微软雅黑" panose="020B0503020204020204" charset="-122"/>
                <a:cs typeface="微软雅黑" panose="020B0503020204020204" charset="-122"/>
              </a:rPr>
              <a:t>。</a:t>
            </a:r>
            <a:endParaRPr lang="zh-CN" altLang="en-US" sz="1400"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ClrTx/>
              <a:buSzTx/>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mn-ea"/>
              </a:rPr>
              <a:t>本品满足临床根据患者病情、治疗效果个体化调整剂量，</a:t>
            </a:r>
            <a:r>
              <a:rPr lang="zh-CN" altLang="en-US" sz="1400" dirty="0">
                <a:latin typeface="微软雅黑" panose="020B0503020204020204" charset="-122"/>
                <a:ea typeface="微软雅黑" panose="020B0503020204020204" charset="-122"/>
                <a:cs typeface="微软雅黑" panose="020B0503020204020204" charset="-122"/>
                <a:sym typeface="+mn-ea"/>
              </a:rPr>
              <a:t>最大限度</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降低相关不良反应风险</a:t>
            </a:r>
            <a:r>
              <a:rPr lang="zh-CN" altLang="en-US" sz="1400" dirty="0">
                <a:latin typeface="微软雅黑" panose="020B0503020204020204" charset="-122"/>
                <a:ea typeface="微软雅黑" panose="020B0503020204020204" charset="-122"/>
                <a:cs typeface="微软雅黑" panose="020B0503020204020204" charset="-122"/>
                <a:sym typeface="+mn-ea"/>
              </a:rPr>
              <a:t>。</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10" name="右箭头 9"/>
          <p:cNvSpPr/>
          <p:nvPr>
            <p:custDataLst>
              <p:tags r:id="rId10"/>
            </p:custDataLst>
          </p:nvPr>
        </p:nvSpPr>
        <p:spPr>
          <a:xfrm>
            <a:off x="5699125" y="3971925"/>
            <a:ext cx="891540" cy="6953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p>
        </p:txBody>
      </p:sp>
      <p:sp>
        <p:nvSpPr>
          <p:cNvPr id="3" name="矩形 2"/>
          <p:cNvSpPr/>
          <p:nvPr>
            <p:custDataLst>
              <p:tags r:id="rId11"/>
            </p:custDataLst>
          </p:nvPr>
        </p:nvSpPr>
        <p:spPr>
          <a:xfrm>
            <a:off x="504187" y="6615605"/>
            <a:ext cx="6966677" cy="213995"/>
          </a:xfrm>
          <a:prstGeom prst="rect">
            <a:avLst/>
          </a:prstGeom>
        </p:spPr>
        <p:txBody>
          <a:bodyPr wrap="square">
            <a:spAutoFit/>
          </a:bodyPr>
          <a:p>
            <a:pPr marL="0" marR="0" lvl="0" indent="0" defTabSz="914400" eaLnBrk="1" fontAlgn="auto" latinLnBrk="0" hangingPunct="1">
              <a:lnSpc>
                <a:spcPct val="100000"/>
              </a:lnSpc>
              <a:spcBef>
                <a:spcPts val="0"/>
              </a:spcBef>
              <a:spcAft>
                <a:spcPts val="0"/>
              </a:spcAft>
              <a:buClrTx/>
              <a:buSzTx/>
              <a:buFontTx/>
              <a:buNone/>
              <a:defRPr/>
            </a:pPr>
            <a:r>
              <a:rPr kumimoji="0" lang="en-US" altLang="zh-CN"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rPr>
              <a:t>[1]  http://www.nhc.gov.cn/yaozs/s7656/202312/b6617e087d9a424fa2ef844c00c7cf43.shtml</a:t>
            </a:r>
            <a:endParaRPr kumimoji="0" lang="zh-CN" altLang="en-US" sz="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charset="-122"/>
              <a:sym typeface="Arial" panose="020B0604020202020204" pitchFamily="34" charset="0"/>
            </a:endParaRPr>
          </a:p>
        </p:txBody>
      </p:sp>
    </p:spTree>
    <p:custDataLst>
      <p:tags r:id="rId1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376481" y="158199"/>
            <a:ext cx="1192345" cy="666115"/>
            <a:chOff x="2215144" y="927951"/>
            <a:chExt cx="1244730" cy="915924"/>
          </a:xfrm>
        </p:grpSpPr>
        <p:sp>
          <p:nvSpPr>
            <p:cNvPr id="5" name="平行四边形 4"/>
            <p:cNvSpPr/>
            <p:nvPr>
              <p:custDataLst>
                <p:tags r:id="rId1"/>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6" name="文本框 9"/>
            <p:cNvSpPr txBox="1"/>
            <p:nvPr>
              <p:custDataLst>
                <p:tags r:id="rId2"/>
              </p:custDataLst>
            </p:nvPr>
          </p:nvSpPr>
          <p:spPr>
            <a:xfrm>
              <a:off x="2393075" y="927951"/>
              <a:ext cx="1066799" cy="915924"/>
            </a:xfrm>
            <a:prstGeom prst="rect">
              <a:avLst/>
            </a:prstGeom>
            <a:noFill/>
          </p:spPr>
          <p:txBody>
            <a:bodyPr wrap="square" rtlCol="0">
              <a:spAutoFit/>
            </a:bodyPr>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cxnSp>
        <p:nvCxnSpPr>
          <p:cNvPr id="13" name="直接连接符 12"/>
          <p:cNvCxnSpPr/>
          <p:nvPr userDrawn="1">
            <p:custDataLst>
              <p:tags r:id="rId3"/>
            </p:custDataLst>
          </p:nvPr>
        </p:nvCxnSpPr>
        <p:spPr>
          <a:xfrm>
            <a:off x="579967" y="807451"/>
            <a:ext cx="110405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38910" y="277495"/>
            <a:ext cx="6096000" cy="460375"/>
          </a:xfrm>
          <a:prstGeom prst="rect">
            <a:avLst/>
          </a:prstGeom>
          <a:noFill/>
        </p:spPr>
        <p:txBody>
          <a:bodyPr wrap="square" rtlCol="0" anchor="t">
            <a:spAutoFit/>
          </a:bodyPr>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公平性</a:t>
            </a: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a:t>
            </a:r>
            <a:r>
              <a:rPr lang="en-US" altLang="zh-CN" sz="2400" b="1" dirty="0">
                <a:solidFill>
                  <a:schemeClr val="tx1">
                    <a:lumMod val="75000"/>
                    <a:lumOff val="25000"/>
                  </a:schemeClr>
                </a:solidFill>
                <a:latin typeface="微软雅黑" panose="020B0503020204020204" charset="-122"/>
                <a:ea typeface="微软雅黑" panose="020B0503020204020204" charset="-122"/>
                <a:sym typeface="+mn-ea"/>
              </a:rPr>
              <a:t>2/1</a:t>
            </a: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31" name="圆角矩形 30"/>
          <p:cNvSpPr/>
          <p:nvPr>
            <p:custDataLst>
              <p:tags r:id="rId4"/>
            </p:custDataLst>
          </p:nvPr>
        </p:nvSpPr>
        <p:spPr>
          <a:xfrm>
            <a:off x="948373" y="1028065"/>
            <a:ext cx="10548000" cy="1080135"/>
          </a:xfrm>
          <a:prstGeom prst="roundRect">
            <a:avLst>
              <a:gd name="adj" fmla="val 50000"/>
            </a:avLst>
          </a:prstGeom>
          <a:solidFill>
            <a:schemeClr val="accent1">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ym typeface="+mn-ea"/>
            </a:endParaRPr>
          </a:p>
        </p:txBody>
      </p:sp>
      <p:sp>
        <p:nvSpPr>
          <p:cNvPr id="7" name="圆角矩形 35"/>
          <p:cNvSpPr/>
          <p:nvPr>
            <p:custDataLst>
              <p:tags r:id="rId5"/>
            </p:custDataLst>
          </p:nvPr>
        </p:nvSpPr>
        <p:spPr>
          <a:xfrm>
            <a:off x="696278" y="1261745"/>
            <a:ext cx="2243724" cy="61214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a:solidFill>
                  <a:schemeClr val="lt1">
                    <a:lumMod val="100000"/>
                  </a:schemeClr>
                </a:solidFill>
                <a:latin typeface="+mn-ea"/>
                <a:cs typeface="+mn-ea"/>
                <a:sym typeface="+mn-ea"/>
              </a:rPr>
              <a:t>覆盖疾病负担 </a:t>
            </a:r>
            <a:endParaRPr lang="zh-CN" altLang="en-US" sz="2000" b="1">
              <a:solidFill>
                <a:schemeClr val="lt1">
                  <a:lumMod val="100000"/>
                </a:schemeClr>
              </a:solidFill>
              <a:latin typeface="+mn-ea"/>
              <a:cs typeface="+mn-ea"/>
              <a:sym typeface="+mn-ea"/>
            </a:endParaRPr>
          </a:p>
        </p:txBody>
      </p:sp>
      <p:sp>
        <p:nvSpPr>
          <p:cNvPr id="9" name="矩形 8"/>
          <p:cNvSpPr/>
          <p:nvPr>
            <p:custDataLst>
              <p:tags r:id="rId6"/>
            </p:custDataLst>
          </p:nvPr>
        </p:nvSpPr>
        <p:spPr>
          <a:xfrm>
            <a:off x="3191828" y="1092835"/>
            <a:ext cx="7818755" cy="943610"/>
          </a:xfrm>
          <a:prstGeom prst="rect">
            <a:avLst/>
          </a:prstGeom>
          <a:noFill/>
        </p:spPr>
        <p:txBody>
          <a:bodyPr wrap="square" lIns="0" tIns="0" rIns="0" bIns="0" rtlCol="0" anchor="ctr" anchorCtr="0">
            <a:noAutofit/>
          </a:bodyPr>
          <a:p>
            <a:pPr indent="0" fontAlgn="auto">
              <a:lnSpc>
                <a:spcPct val="130000"/>
              </a:lnSpc>
              <a:spcBef>
                <a:spcPct val="0"/>
              </a:spcBef>
              <a:spcAft>
                <a:spcPct val="0"/>
              </a:spcAft>
            </a:pPr>
            <a:r>
              <a:rPr lang="zh-CN" altLang="en-US" sz="1400" b="1">
                <a:solidFill>
                  <a:schemeClr val="tx1">
                    <a:lumMod val="85000"/>
                    <a:lumOff val="15000"/>
                  </a:schemeClr>
                </a:solidFill>
                <a:latin typeface="+mn-ea"/>
                <a:cs typeface="+mn-ea"/>
                <a:sym typeface="+mn-ea"/>
              </a:rPr>
              <a:t>口服溶液作为一线治疗药物，可降低因剂量不当导致的住院率，减轻患者及医保负担。</a:t>
            </a:r>
            <a:endParaRPr lang="zh-CN" altLang="en-US" sz="1400" b="1">
              <a:solidFill>
                <a:schemeClr val="tx1">
                  <a:lumMod val="85000"/>
                  <a:lumOff val="15000"/>
                </a:schemeClr>
              </a:solidFill>
              <a:latin typeface="+mn-ea"/>
              <a:cs typeface="+mn-ea"/>
              <a:sym typeface="+mn-ea"/>
            </a:endParaRPr>
          </a:p>
        </p:txBody>
      </p:sp>
      <p:sp>
        <p:nvSpPr>
          <p:cNvPr id="66" name="圆角矩形 65"/>
          <p:cNvSpPr/>
          <p:nvPr>
            <p:custDataLst>
              <p:tags r:id="rId7"/>
            </p:custDataLst>
          </p:nvPr>
        </p:nvSpPr>
        <p:spPr>
          <a:xfrm>
            <a:off x="948373" y="2306955"/>
            <a:ext cx="10548000" cy="1080135"/>
          </a:xfrm>
          <a:prstGeom prst="roundRect">
            <a:avLst>
              <a:gd name="adj" fmla="val 50000"/>
            </a:avLst>
          </a:prstGeom>
          <a:solidFill>
            <a:schemeClr val="accent1">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ym typeface="+mn-ea"/>
            </a:endParaRPr>
          </a:p>
        </p:txBody>
      </p:sp>
      <p:sp>
        <p:nvSpPr>
          <p:cNvPr id="10" name="圆角矩形 35"/>
          <p:cNvSpPr/>
          <p:nvPr>
            <p:custDataLst>
              <p:tags r:id="rId8"/>
            </p:custDataLst>
          </p:nvPr>
        </p:nvSpPr>
        <p:spPr>
          <a:xfrm>
            <a:off x="696278" y="2540635"/>
            <a:ext cx="2243724" cy="61214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mn-ea"/>
              </a:rPr>
              <a:t>“保基本”原则</a:t>
            </a:r>
            <a:endParaRPr lang="zh-CN" altLang="en-US" sz="2000" b="1">
              <a:solidFill>
                <a:schemeClr val="lt1">
                  <a:lumMod val="100000"/>
                </a:schemeClr>
              </a:solidFill>
              <a:latin typeface="+mn-ea"/>
              <a:cs typeface="+mn-ea"/>
              <a:sym typeface="+mn-ea"/>
            </a:endParaRPr>
          </a:p>
        </p:txBody>
      </p:sp>
      <p:sp>
        <p:nvSpPr>
          <p:cNvPr id="12" name="矩形 11"/>
          <p:cNvSpPr/>
          <p:nvPr>
            <p:custDataLst>
              <p:tags r:id="rId9"/>
            </p:custDataLst>
          </p:nvPr>
        </p:nvSpPr>
        <p:spPr>
          <a:xfrm>
            <a:off x="3191828" y="2371725"/>
            <a:ext cx="7818755" cy="943610"/>
          </a:xfrm>
          <a:prstGeom prst="rect">
            <a:avLst/>
          </a:prstGeom>
          <a:noFill/>
        </p:spPr>
        <p:txBody>
          <a:bodyPr wrap="square" lIns="0" tIns="0" rIns="0" bIns="0" rtlCol="0" anchor="ctr" anchorCtr="0">
            <a:noAutofit/>
          </a:bodyPr>
          <a:p>
            <a:pPr indent="0" fontAlgn="auto">
              <a:lnSpc>
                <a:spcPct val="130000"/>
              </a:lnSpc>
              <a:spcBef>
                <a:spcPct val="0"/>
              </a:spcBef>
              <a:spcAft>
                <a:spcPct val="0"/>
              </a:spcAft>
            </a:pPr>
            <a:r>
              <a:rPr lang="zh-CN" altLang="en-US" sz="1400" dirty="0">
                <a:latin typeface="Calibri" panose="020F0502020204030204" charset="0"/>
                <a:ea typeface="微软雅黑" panose="020B0503020204020204" charset="-122"/>
                <a:sym typeface="+mn-ea"/>
              </a:rPr>
              <a:t>①</a:t>
            </a:r>
            <a:r>
              <a:rPr lang="zh-CN" altLang="en-US" sz="1400" dirty="0">
                <a:latin typeface="微软雅黑" panose="020B0503020204020204" charset="-122"/>
                <a:ea typeface="微软雅黑" panose="020B0503020204020204" charset="-122"/>
                <a:sym typeface="+mn-ea"/>
              </a:rPr>
              <a:t>呋塞米口服液在国家卫计委印发的《首批鼓励研发申报儿童药品清单》目录，为</a:t>
            </a:r>
            <a:r>
              <a:rPr lang="zh-CN" altLang="en-US" sz="1400" b="1" dirty="0">
                <a:latin typeface="微软雅黑" panose="020B0503020204020204" charset="-122"/>
                <a:ea typeface="微软雅黑" panose="020B0503020204020204" charset="-122"/>
                <a:sym typeface="+mn-ea"/>
              </a:rPr>
              <a:t>市场短缺的儿童用药品。</a:t>
            </a:r>
            <a:endParaRPr lang="zh-CN" altLang="en-US" sz="1400" b="1" dirty="0">
              <a:latin typeface="微软雅黑" panose="020B0503020204020204" charset="-122"/>
              <a:ea typeface="微软雅黑" panose="020B0503020204020204" charset="-122"/>
              <a:sym typeface="+mn-ea"/>
            </a:endParaRPr>
          </a:p>
          <a:p>
            <a:pPr indent="0" fontAlgn="auto">
              <a:lnSpc>
                <a:spcPct val="130000"/>
              </a:lnSpc>
              <a:spcBef>
                <a:spcPct val="0"/>
              </a:spcBef>
              <a:spcAft>
                <a:spcPct val="0"/>
              </a:spcAft>
            </a:pPr>
            <a:r>
              <a:rPr lang="zh-CN" altLang="en-US" sz="1400" b="1" dirty="0">
                <a:latin typeface="Calibri" panose="020F0502020204030204" charset="0"/>
                <a:ea typeface="微软雅黑" panose="020B0503020204020204" charset="-122"/>
                <a:sym typeface="+mn-ea"/>
              </a:rPr>
              <a:t>②</a:t>
            </a:r>
            <a:r>
              <a:rPr lang="zh-CN" altLang="en-US" sz="1400" dirty="0">
                <a:latin typeface="微软雅黑" panose="020B0503020204020204" charset="-122"/>
                <a:ea typeface="微软雅黑" panose="020B0503020204020204" charset="-122"/>
                <a:sym typeface="+mn-ea"/>
              </a:rPr>
              <a:t>纳入医保后可替代目录内呋塞米片，不增加医保负担，对医保基金影响有限、可控。</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73" name="圆角矩形 72"/>
          <p:cNvSpPr/>
          <p:nvPr>
            <p:custDataLst>
              <p:tags r:id="rId10"/>
            </p:custDataLst>
          </p:nvPr>
        </p:nvSpPr>
        <p:spPr>
          <a:xfrm>
            <a:off x="948373" y="3585845"/>
            <a:ext cx="10548000" cy="1080135"/>
          </a:xfrm>
          <a:prstGeom prst="roundRect">
            <a:avLst>
              <a:gd name="adj" fmla="val 50000"/>
            </a:avLst>
          </a:prstGeom>
          <a:solidFill>
            <a:schemeClr val="accent1">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ym typeface="+mn-ea"/>
            </a:endParaRPr>
          </a:p>
        </p:txBody>
      </p:sp>
      <p:sp>
        <p:nvSpPr>
          <p:cNvPr id="14" name="圆角矩形 35"/>
          <p:cNvSpPr/>
          <p:nvPr>
            <p:custDataLst>
              <p:tags r:id="rId11"/>
            </p:custDataLst>
          </p:nvPr>
        </p:nvSpPr>
        <p:spPr>
          <a:xfrm>
            <a:off x="696278" y="3819525"/>
            <a:ext cx="2243724" cy="61214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r>
              <a:rPr lang="zh-CN" altLang="en-US" sz="2000" b="1" dirty="0">
                <a:solidFill>
                  <a:schemeClr val="bg1"/>
                </a:solidFill>
                <a:latin typeface="微软雅黑" panose="020B0503020204020204" charset="-122"/>
                <a:ea typeface="微软雅黑" panose="020B0503020204020204" charset="-122"/>
                <a:sym typeface="+mn-ea"/>
              </a:rPr>
              <a:t>弥补目录短板</a:t>
            </a:r>
            <a:endParaRPr lang="zh-CN" altLang="en-US" sz="2000" b="1">
              <a:solidFill>
                <a:schemeClr val="lt1">
                  <a:lumMod val="100000"/>
                </a:schemeClr>
              </a:solidFill>
              <a:latin typeface="+mn-ea"/>
              <a:cs typeface="+mn-ea"/>
              <a:sym typeface="+mn-ea"/>
            </a:endParaRPr>
          </a:p>
        </p:txBody>
      </p:sp>
      <p:sp>
        <p:nvSpPr>
          <p:cNvPr id="16" name="矩形 15"/>
          <p:cNvSpPr/>
          <p:nvPr>
            <p:custDataLst>
              <p:tags r:id="rId12"/>
            </p:custDataLst>
          </p:nvPr>
        </p:nvSpPr>
        <p:spPr>
          <a:xfrm>
            <a:off x="3191828" y="3650615"/>
            <a:ext cx="7818755" cy="943610"/>
          </a:xfrm>
          <a:prstGeom prst="rect">
            <a:avLst/>
          </a:prstGeom>
          <a:noFill/>
        </p:spPr>
        <p:txBody>
          <a:bodyPr wrap="square" lIns="0" tIns="0" rIns="0" bIns="0" rtlCol="0" anchor="ctr" anchorCtr="0">
            <a:noAutofit/>
          </a:bodyPr>
          <a:p>
            <a:pPr indent="0" fontAlgn="auto">
              <a:lnSpc>
                <a:spcPct val="130000"/>
              </a:lnSpc>
              <a:spcBef>
                <a:spcPct val="0"/>
              </a:spcBef>
              <a:spcAft>
                <a:spcPct val="0"/>
              </a:spcAft>
            </a:pPr>
            <a:r>
              <a:rPr lang="zh-CN" altLang="en-US" sz="1400" dirty="0">
                <a:solidFill>
                  <a:schemeClr val="tx1">
                    <a:lumMod val="85000"/>
                    <a:lumOff val="15000"/>
                  </a:schemeClr>
                </a:solidFill>
                <a:latin typeface="Calibri" panose="020F0502020204030204" charset="0"/>
                <a:ea typeface="微软雅黑" panose="020B0503020204020204" charset="-122"/>
                <a:cs typeface="微软雅黑" panose="020B0503020204020204" charset="-122"/>
                <a:sym typeface="+mn-ea"/>
              </a:rPr>
              <a:t>①现有目录为呋塞米片，</a:t>
            </a:r>
            <a:r>
              <a:rPr lang="zh-CN" altLang="en-US" sz="1400" b="1" dirty="0">
                <a:solidFill>
                  <a:schemeClr val="tx1">
                    <a:lumMod val="85000"/>
                    <a:lumOff val="15000"/>
                  </a:schemeClr>
                </a:solidFill>
                <a:latin typeface="Calibri" panose="020F0502020204030204" charset="0"/>
                <a:ea typeface="微软雅黑" panose="020B0503020204020204" charset="-122"/>
                <a:cs typeface="微软雅黑" panose="020B0503020204020204" charset="-122"/>
                <a:sym typeface="+mn-ea"/>
              </a:rPr>
              <a:t>存在一定局限性</a:t>
            </a:r>
            <a:r>
              <a:rPr lang="zh-CN" altLang="en-US" sz="1400" dirty="0">
                <a:solidFill>
                  <a:schemeClr val="tx1">
                    <a:lumMod val="85000"/>
                    <a:lumOff val="15000"/>
                  </a:schemeClr>
                </a:solidFill>
                <a:latin typeface="Calibri" panose="020F0502020204030204" charset="0"/>
                <a:ea typeface="微软雅黑" panose="020B0503020204020204" charset="-122"/>
                <a:cs typeface="微软雅黑" panose="020B0503020204020204" charset="-122"/>
                <a:sym typeface="+mn-ea"/>
              </a:rPr>
              <a:t>，如无法根据病情个体化分剂量，儿童、老人以及吞咽困难患者吞咽片困难，无法保障广大医保患者用药需求。</a:t>
            </a:r>
            <a:endParaRPr lang="zh-CN" altLang="en-US" sz="1400" dirty="0">
              <a:solidFill>
                <a:schemeClr val="tx1">
                  <a:lumMod val="85000"/>
                  <a:lumOff val="15000"/>
                </a:schemeClr>
              </a:solidFill>
              <a:latin typeface="Calibri" panose="020F0502020204030204" charset="0"/>
              <a:ea typeface="微软雅黑" panose="020B0503020204020204" charset="-122"/>
              <a:cs typeface="微软雅黑" panose="020B0503020204020204" charset="-122"/>
              <a:sym typeface="+mn-ea"/>
            </a:endParaRPr>
          </a:p>
          <a:p>
            <a:pPr indent="0" fontAlgn="auto">
              <a:lnSpc>
                <a:spcPct val="130000"/>
              </a:lnSpc>
              <a:spcBef>
                <a:spcPct val="0"/>
              </a:spcBef>
              <a:spcAft>
                <a:spcPct val="0"/>
              </a:spcAft>
            </a:pPr>
            <a:r>
              <a:rPr lang="zh-CN" altLang="en-US" sz="1400" dirty="0">
                <a:solidFill>
                  <a:schemeClr val="tx1">
                    <a:lumMod val="85000"/>
                    <a:lumOff val="15000"/>
                  </a:schemeClr>
                </a:solidFill>
                <a:latin typeface="Calibri" panose="020F0502020204030204" charset="0"/>
                <a:ea typeface="微软雅黑" panose="020B0503020204020204" charset="-122"/>
                <a:cs typeface="微软雅黑" panose="020B0503020204020204" charset="-122"/>
                <a:sym typeface="+mn-ea"/>
              </a:rPr>
              <a:t>②对于</a:t>
            </a:r>
            <a:r>
              <a:rPr lang="zh-CN" altLang="en-US" sz="1400" b="1" dirty="0">
                <a:solidFill>
                  <a:schemeClr val="tx1">
                    <a:lumMod val="85000"/>
                    <a:lumOff val="15000"/>
                  </a:schemeClr>
                </a:solidFill>
                <a:latin typeface="Calibri" panose="020F0502020204030204" charset="0"/>
                <a:ea typeface="微软雅黑" panose="020B0503020204020204" charset="-122"/>
                <a:cs typeface="微软雅黑" panose="020B0503020204020204" charset="-122"/>
                <a:sym typeface="+mn-ea"/>
              </a:rPr>
              <a:t>儿童、老人及吞咽困难的患者、需长期给药的患者</a:t>
            </a:r>
            <a:r>
              <a:rPr lang="zh-CN" altLang="en-US" sz="1400" dirty="0">
                <a:solidFill>
                  <a:schemeClr val="tx1">
                    <a:lumMod val="85000"/>
                    <a:lumOff val="15000"/>
                  </a:schemeClr>
                </a:solidFill>
                <a:latin typeface="Calibri" panose="020F0502020204030204" charset="0"/>
                <a:ea typeface="微软雅黑" panose="020B0503020204020204" charset="-122"/>
                <a:cs typeface="微软雅黑" panose="020B0503020204020204" charset="-122"/>
                <a:sym typeface="+mn-ea"/>
              </a:rPr>
              <a:t>有显著的临床优势。</a:t>
            </a:r>
            <a:endParaRPr lang="zh-CN" altLang="en-US" sz="1400" dirty="0">
              <a:solidFill>
                <a:schemeClr val="tx1">
                  <a:lumMod val="85000"/>
                  <a:lumOff val="15000"/>
                </a:schemeClr>
              </a:solidFill>
              <a:latin typeface="Calibri" panose="020F0502020204030204" charset="0"/>
              <a:ea typeface="微软雅黑" panose="020B0503020204020204" charset="-122"/>
              <a:cs typeface="微软雅黑" panose="020B0503020204020204" charset="-122"/>
              <a:sym typeface="+mn-ea"/>
            </a:endParaRPr>
          </a:p>
        </p:txBody>
      </p:sp>
      <p:sp>
        <p:nvSpPr>
          <p:cNvPr id="79" name="圆角矩形 78"/>
          <p:cNvSpPr/>
          <p:nvPr>
            <p:custDataLst>
              <p:tags r:id="rId13"/>
            </p:custDataLst>
          </p:nvPr>
        </p:nvSpPr>
        <p:spPr>
          <a:xfrm>
            <a:off x="948373" y="4864735"/>
            <a:ext cx="10548000" cy="1080135"/>
          </a:xfrm>
          <a:prstGeom prst="roundRect">
            <a:avLst>
              <a:gd name="adj" fmla="val 50000"/>
            </a:avLst>
          </a:prstGeom>
          <a:solidFill>
            <a:schemeClr val="accent1">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sym typeface="+mn-ea"/>
            </a:endParaRPr>
          </a:p>
        </p:txBody>
      </p:sp>
      <p:sp>
        <p:nvSpPr>
          <p:cNvPr id="26" name="圆角矩形 35"/>
          <p:cNvSpPr/>
          <p:nvPr>
            <p:custDataLst>
              <p:tags r:id="rId14"/>
            </p:custDataLst>
          </p:nvPr>
        </p:nvSpPr>
        <p:spPr>
          <a:xfrm>
            <a:off x="696278" y="5098415"/>
            <a:ext cx="2243724" cy="61214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spcBef>
                <a:spcPct val="0"/>
              </a:spcBef>
              <a:spcAft>
                <a:spcPct val="0"/>
              </a:spcAft>
            </a:pPr>
            <a:r>
              <a:rPr lang="zh-CN" altLang="en-US" sz="2000" b="1" dirty="0">
                <a:solidFill>
                  <a:schemeClr val="bg1"/>
                </a:solidFill>
                <a:latin typeface="微软雅黑" panose="020B0503020204020204" charset="-122"/>
                <a:ea typeface="微软雅黑" panose="020B0503020204020204" charset="-122"/>
                <a:sym typeface="+mn-ea"/>
              </a:rPr>
              <a:t>临床管理难度小</a:t>
            </a:r>
            <a:endParaRPr lang="zh-CN" altLang="en-US" sz="2000" b="1">
              <a:solidFill>
                <a:schemeClr val="lt1">
                  <a:lumMod val="100000"/>
                </a:schemeClr>
              </a:solidFill>
              <a:latin typeface="+mn-ea"/>
              <a:cs typeface="+mn-ea"/>
              <a:sym typeface="+mn-ea"/>
            </a:endParaRPr>
          </a:p>
        </p:txBody>
      </p:sp>
      <p:sp>
        <p:nvSpPr>
          <p:cNvPr id="27" name="矩形 26"/>
          <p:cNvSpPr/>
          <p:nvPr>
            <p:custDataLst>
              <p:tags r:id="rId15"/>
            </p:custDataLst>
          </p:nvPr>
        </p:nvSpPr>
        <p:spPr>
          <a:xfrm>
            <a:off x="3191828" y="4929505"/>
            <a:ext cx="7818755" cy="943610"/>
          </a:xfrm>
          <a:prstGeom prst="rect">
            <a:avLst/>
          </a:prstGeom>
          <a:noFill/>
        </p:spPr>
        <p:txBody>
          <a:bodyPr wrap="square" lIns="0" tIns="0" rIns="0" bIns="0" rtlCol="0" anchor="ctr" anchorCtr="0">
            <a:noAutofit/>
          </a:bodyPr>
          <a:p>
            <a:pPr indent="0" fontAlgn="auto">
              <a:lnSpc>
                <a:spcPct val="130000"/>
              </a:lnSpc>
              <a:spcBef>
                <a:spcPct val="0"/>
              </a:spcBef>
              <a:spcAft>
                <a:spcPct val="0"/>
              </a:spcAft>
            </a:pPr>
            <a:r>
              <a:rPr lang="zh-CN" altLang="en-US" sz="1400" dirty="0">
                <a:latin typeface="Calibri" panose="020F0502020204030204" charset="0"/>
                <a:ea typeface="微软雅黑" panose="020B0503020204020204" charset="-122"/>
                <a:sym typeface="+mn-ea"/>
              </a:rPr>
              <a:t>①</a:t>
            </a:r>
            <a:r>
              <a:rPr lang="zh-CN" altLang="en-US" sz="1400" dirty="0">
                <a:ea typeface="微软雅黑" panose="020B0503020204020204" charset="-122"/>
                <a:sym typeface="+mn-ea"/>
              </a:rPr>
              <a:t>本品口服溶液灵活精准，便捷给药，显著提高临床治疗依从性和患者用药依从性，优化临床用药。</a:t>
            </a:r>
            <a:r>
              <a:rPr lang="zh-CN" altLang="en-US" sz="1400" dirty="0">
                <a:latin typeface="Calibri" panose="020F0502020204030204" charset="0"/>
                <a:ea typeface="微软雅黑" panose="020B0503020204020204" charset="-122"/>
                <a:sym typeface="+mn-ea"/>
              </a:rPr>
              <a:t>②</a:t>
            </a:r>
            <a:r>
              <a:rPr lang="zh-CN" altLang="en-US" sz="1400" dirty="0">
                <a:ea typeface="微软雅黑" panose="020B0503020204020204" charset="-122"/>
                <a:sym typeface="+mn-ea"/>
              </a:rPr>
              <a:t>本品适应症明确，临床具有同类品种的用药管理经验，便于医保经办审核；本品用法用量明确，患者在医生指导下用药，滥用、超说明书使用风险很小。</a:t>
            </a:r>
            <a:endParaRPr lang="zh-CN" altLang="en-US" sz="1400" dirty="0">
              <a:ea typeface="微软雅黑" panose="020B0503020204020204" charset="-122"/>
              <a:sym typeface="+mn-ea"/>
            </a:endParaRPr>
          </a:p>
        </p:txBody>
      </p:sp>
    </p:spTree>
    <p:custDataLst>
      <p:tags r:id="rId1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376481" y="158199"/>
            <a:ext cx="1192345" cy="666115"/>
            <a:chOff x="2215144" y="927951"/>
            <a:chExt cx="1244730" cy="915924"/>
          </a:xfrm>
        </p:grpSpPr>
        <p:sp>
          <p:nvSpPr>
            <p:cNvPr id="5" name="平行四边形 4"/>
            <p:cNvSpPr/>
            <p:nvPr>
              <p:custDataLst>
                <p:tags r:id="rId1"/>
              </p:custDataLst>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6" name="文本框 9"/>
            <p:cNvSpPr txBox="1"/>
            <p:nvPr>
              <p:custDataLst>
                <p:tags r:id="rId2"/>
              </p:custDataLst>
            </p:nvPr>
          </p:nvSpPr>
          <p:spPr>
            <a:xfrm>
              <a:off x="2393075" y="927951"/>
              <a:ext cx="1066799" cy="915924"/>
            </a:xfrm>
            <a:prstGeom prst="rect">
              <a:avLst/>
            </a:prstGeom>
            <a:noFill/>
          </p:spPr>
          <p:txBody>
            <a:bodyPr wrap="square" rtlCol="0">
              <a:spAutoFit/>
            </a:bodyPr>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cxnSp>
        <p:nvCxnSpPr>
          <p:cNvPr id="13" name="直接连接符 12"/>
          <p:cNvCxnSpPr/>
          <p:nvPr userDrawn="1">
            <p:custDataLst>
              <p:tags r:id="rId3"/>
            </p:custDataLst>
          </p:nvPr>
        </p:nvCxnSpPr>
        <p:spPr>
          <a:xfrm>
            <a:off x="579967" y="807451"/>
            <a:ext cx="110405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38910" y="277495"/>
            <a:ext cx="6096000" cy="460375"/>
          </a:xfrm>
          <a:prstGeom prst="rect">
            <a:avLst/>
          </a:prstGeom>
          <a:noFill/>
        </p:spPr>
        <p:txBody>
          <a:bodyPr wrap="square" rtlCol="0" anchor="t">
            <a:spAutoFit/>
          </a:bodyPr>
          <a:p>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公平性</a:t>
            </a: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a:t>
            </a:r>
            <a:r>
              <a:rPr lang="en-US" altLang="zh-CN" sz="2400" b="1" dirty="0">
                <a:solidFill>
                  <a:schemeClr val="tx1">
                    <a:lumMod val="75000"/>
                    <a:lumOff val="25000"/>
                  </a:schemeClr>
                </a:solidFill>
                <a:latin typeface="微软雅黑" panose="020B0503020204020204" charset="-122"/>
                <a:ea typeface="微软雅黑" panose="020B0503020204020204" charset="-122"/>
                <a:sym typeface="+mn-ea"/>
              </a:rPr>
              <a:t>2/2</a:t>
            </a:r>
            <a:r>
              <a:rPr lang="zh-CN" altLang="en-US" sz="2400" b="1" dirty="0">
                <a:solidFill>
                  <a:schemeClr val="tx1">
                    <a:lumMod val="75000"/>
                    <a:lumOff val="25000"/>
                  </a:schemeClr>
                </a:solidFill>
                <a:latin typeface="微软雅黑" panose="020B0503020204020204" charset="-122"/>
                <a:ea typeface="微软雅黑" panose="020B0503020204020204" charset="-122"/>
                <a:sym typeface="+mn-ea"/>
              </a:rPr>
              <a:t>）</a:t>
            </a:r>
            <a:endParaRPr lang="zh-CN" altLang="en-US" sz="2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 name="文本框 1"/>
          <p:cNvSpPr txBox="1"/>
          <p:nvPr>
            <p:custDataLst>
              <p:tags r:id="rId4"/>
            </p:custDataLst>
          </p:nvPr>
        </p:nvSpPr>
        <p:spPr>
          <a:xfrm>
            <a:off x="100330" y="984250"/>
            <a:ext cx="11988165" cy="306705"/>
          </a:xfrm>
          <a:prstGeom prst="rect">
            <a:avLst/>
          </a:prstGeom>
          <a:noFill/>
        </p:spPr>
        <p:txBody>
          <a:bodyPr wrap="square" rtlCol="0">
            <a:spAutoFit/>
          </a:bodyPr>
          <a:p>
            <a:pPr marL="285750" indent="-285750" algn="l">
              <a:buFont typeface="Arial" panose="020B0604020202020204" pitchFamily="34" charset="0"/>
              <a:buChar char="•"/>
            </a:pPr>
            <a:r>
              <a:rPr lang="zh-CN" altLang="en-US" sz="1400" b="1" dirty="0"/>
              <a:t>本品（呋塞米口服溶液）价格信息</a:t>
            </a:r>
            <a:endParaRPr lang="zh-CN" altLang="en-US" sz="1400" b="1" dirty="0"/>
          </a:p>
        </p:txBody>
      </p:sp>
      <p:graphicFrame>
        <p:nvGraphicFramePr>
          <p:cNvPr id="3" name="表格 6"/>
          <p:cNvGraphicFramePr>
            <a:graphicFrameLocks noGrp="1"/>
          </p:cNvGraphicFramePr>
          <p:nvPr>
            <p:custDataLst>
              <p:tags r:id="rId5"/>
            </p:custDataLst>
          </p:nvPr>
        </p:nvGraphicFramePr>
        <p:xfrm>
          <a:off x="360003" y="1501114"/>
          <a:ext cx="11487150" cy="2682345"/>
        </p:xfrm>
        <a:graphic>
          <a:graphicData uri="http://schemas.openxmlformats.org/drawingml/2006/table">
            <a:tbl>
              <a:tblPr firstRow="1" bandRow="1">
                <a:effectLst/>
                <a:tableStyleId>{5940675A-B579-460E-94D1-54222C63F5DA}</a:tableStyleId>
              </a:tblPr>
              <a:tblGrid>
                <a:gridCol w="2149475"/>
                <a:gridCol w="1544955"/>
                <a:gridCol w="921385"/>
                <a:gridCol w="1278890"/>
                <a:gridCol w="789940"/>
                <a:gridCol w="3242945"/>
                <a:gridCol w="1559490"/>
              </a:tblGrid>
              <a:tr h="684000">
                <a:tc>
                  <a:txBody>
                    <a:bodyPr/>
                    <a:p>
                      <a:pPr algn="ctr">
                        <a:lnSpc>
                          <a:spcPct val="100000"/>
                        </a:lnSpc>
                      </a:pPr>
                      <a:r>
                        <a:rPr lang="zh-CN" altLang="en-US" sz="1400" b="1" dirty="0">
                          <a:solidFill>
                            <a:sysClr val="window" lastClr="FFFFFF"/>
                          </a:solidFill>
                          <a:latin typeface="微软雅黑" panose="020B0503020204020204" charset="-122"/>
                          <a:ea typeface="微软雅黑" panose="020B0503020204020204" charset="-122"/>
                        </a:rPr>
                        <a:t>患者人群</a:t>
                      </a:r>
                      <a:endParaRPr lang="zh-CN" altLang="en-US" sz="1400" b="1" dirty="0">
                        <a:solidFill>
                          <a:sysClr val="window" lastClr="FFFFFF"/>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1469A"/>
                    </a:solidFill>
                  </a:tcPr>
                </a:tc>
                <a:tc>
                  <a:txBody>
                    <a:bodyPr/>
                    <a:p>
                      <a:pPr algn="ctr">
                        <a:lnSpc>
                          <a:spcPct val="100000"/>
                        </a:lnSpc>
                      </a:pPr>
                      <a:r>
                        <a:rPr lang="zh-CN" altLang="en-US" sz="1400" b="1" dirty="0">
                          <a:solidFill>
                            <a:sysClr val="window" lastClr="FFFFFF"/>
                          </a:solidFill>
                          <a:latin typeface="微软雅黑" panose="020B0503020204020204" charset="-122"/>
                          <a:ea typeface="微软雅黑" panose="020B0503020204020204" charset="-122"/>
                        </a:rPr>
                        <a:t>常用</a:t>
                      </a:r>
                      <a:endParaRPr lang="en-US" altLang="zh-CN" sz="1400" dirty="0">
                        <a:latin typeface="微软雅黑" panose="020B0503020204020204" charset="-122"/>
                        <a:ea typeface="微软雅黑" panose="020B0503020204020204" charset="-122"/>
                      </a:endParaRPr>
                    </a:p>
                    <a:p>
                      <a:pPr algn="ctr">
                        <a:lnSpc>
                          <a:spcPct val="100000"/>
                        </a:lnSpc>
                      </a:pPr>
                      <a:r>
                        <a:rPr lang="zh-CN" altLang="en-US" sz="1400" b="1" dirty="0">
                          <a:solidFill>
                            <a:sysClr val="window" lastClr="FFFFFF"/>
                          </a:solidFill>
                          <a:latin typeface="微软雅黑" panose="020B0503020204020204" charset="-122"/>
                          <a:ea typeface="微软雅黑" panose="020B0503020204020204" charset="-122"/>
                        </a:rPr>
                        <a:t>规格</a:t>
                      </a:r>
                      <a:endParaRPr lang="zh-CN" altLang="en-US" sz="1400" b="1" dirty="0">
                        <a:solidFill>
                          <a:sysClr val="window" lastClr="FFFFFF"/>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1469A"/>
                    </a:solidFill>
                  </a:tcPr>
                </a:tc>
                <a:tc>
                  <a:txBody>
                    <a:bodyPr/>
                    <a:p>
                      <a:pPr algn="ctr">
                        <a:lnSpc>
                          <a:spcPct val="100000"/>
                        </a:lnSpc>
                      </a:pPr>
                      <a:r>
                        <a:rPr lang="zh-CN" altLang="en-US" sz="1400" b="1" dirty="0">
                          <a:solidFill>
                            <a:sysClr val="window" lastClr="FFFFFF"/>
                          </a:solidFill>
                          <a:latin typeface="微软雅黑" panose="020B0503020204020204" charset="-122"/>
                          <a:ea typeface="微软雅黑" panose="020B0503020204020204" charset="-122"/>
                        </a:rPr>
                        <a:t>规格</a:t>
                      </a:r>
                      <a:endParaRPr lang="zh-CN" altLang="en-US" sz="1400" b="1" dirty="0">
                        <a:solidFill>
                          <a:sysClr val="window" lastClr="FFFFFF"/>
                        </a:solidFill>
                        <a:latin typeface="微软雅黑" panose="020B0503020204020204" charset="-122"/>
                        <a:ea typeface="微软雅黑" panose="020B0503020204020204" charset="-122"/>
                      </a:endParaRPr>
                    </a:p>
                    <a:p>
                      <a:pPr algn="ctr">
                        <a:lnSpc>
                          <a:spcPct val="100000"/>
                        </a:lnSpc>
                      </a:pPr>
                      <a:r>
                        <a:rPr lang="zh-CN" altLang="en-US" sz="1400" b="1" dirty="0">
                          <a:solidFill>
                            <a:sysClr val="window" lastClr="FFFFFF"/>
                          </a:solidFill>
                          <a:latin typeface="微软雅黑" panose="020B0503020204020204" charset="-122"/>
                          <a:ea typeface="微软雅黑" panose="020B0503020204020204" charset="-122"/>
                        </a:rPr>
                        <a:t>单位</a:t>
                      </a:r>
                      <a:endParaRPr lang="zh-CN" altLang="en-US" sz="1400" b="1" dirty="0">
                        <a:solidFill>
                          <a:sysClr val="window" lastClr="FFFFFF"/>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1469A"/>
                    </a:solidFill>
                  </a:tcPr>
                </a:tc>
                <a:tc>
                  <a:txBody>
                    <a:bodyPr/>
                    <a:p>
                      <a:pPr algn="ctr">
                        <a:lnSpc>
                          <a:spcPct val="100000"/>
                        </a:lnSpc>
                      </a:pPr>
                      <a:r>
                        <a:rPr lang="zh-CN" altLang="en-US" sz="1400" b="1" dirty="0">
                          <a:solidFill>
                            <a:sysClr val="window" lastClr="FFFFFF"/>
                          </a:solidFill>
                          <a:latin typeface="微软雅黑" panose="020B0503020204020204" charset="-122"/>
                          <a:ea typeface="微软雅黑" panose="020B0503020204020204" charset="-122"/>
                        </a:rPr>
                        <a:t>价格类型</a:t>
                      </a:r>
                      <a:endParaRPr lang="zh-CN" altLang="en-US" sz="1400" b="1" dirty="0">
                        <a:solidFill>
                          <a:sysClr val="window" lastClr="FFFFFF"/>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1469A"/>
                    </a:solidFill>
                  </a:tcPr>
                </a:tc>
                <a:tc>
                  <a:txBody>
                    <a:bodyPr/>
                    <a:p>
                      <a:pPr algn="ctr">
                        <a:lnSpc>
                          <a:spcPct val="100000"/>
                        </a:lnSpc>
                      </a:pPr>
                      <a:r>
                        <a:rPr lang="zh-CN" altLang="en-US" sz="1400" b="1" dirty="0">
                          <a:solidFill>
                            <a:sysClr val="window" lastClr="FFFFFF"/>
                          </a:solidFill>
                          <a:latin typeface="微软雅黑" panose="020B0503020204020204" charset="-122"/>
                          <a:ea typeface="微软雅黑" panose="020B0503020204020204" charset="-122"/>
                        </a:rPr>
                        <a:t>单价</a:t>
                      </a:r>
                      <a:endParaRPr lang="zh-CN" altLang="en-US" sz="1400" b="1" dirty="0">
                        <a:solidFill>
                          <a:sysClr val="window" lastClr="FFFFFF"/>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1469A"/>
                    </a:solidFill>
                  </a:tcPr>
                </a:tc>
                <a:tc>
                  <a:txBody>
                    <a:bodyPr/>
                    <a:p>
                      <a:pPr algn="ctr">
                        <a:lnSpc>
                          <a:spcPct val="100000"/>
                        </a:lnSpc>
                      </a:pPr>
                      <a:r>
                        <a:rPr lang="zh-CN" altLang="en-US" sz="1400" b="1" dirty="0">
                          <a:solidFill>
                            <a:sysClr val="window" lastClr="FFFFFF"/>
                          </a:solidFill>
                          <a:latin typeface="微软雅黑" panose="020B0503020204020204" charset="-122"/>
                          <a:ea typeface="微软雅黑" panose="020B0503020204020204" charset="-122"/>
                        </a:rPr>
                        <a:t>用法用量</a:t>
                      </a:r>
                      <a:endParaRPr lang="zh-CN" altLang="en-US" sz="1400" b="1" dirty="0">
                        <a:solidFill>
                          <a:sysClr val="window" lastClr="FFFFFF"/>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1469A"/>
                    </a:solidFill>
                  </a:tcPr>
                </a:tc>
                <a:tc>
                  <a:txBody>
                    <a:bodyPr/>
                    <a:p>
                      <a:pPr algn="ctr">
                        <a:lnSpc>
                          <a:spcPct val="100000"/>
                        </a:lnSpc>
                      </a:pPr>
                      <a:r>
                        <a:rPr lang="zh-CN" altLang="en-US" sz="1400" b="1" dirty="0">
                          <a:solidFill>
                            <a:sysClr val="window" lastClr="FFFFFF"/>
                          </a:solidFill>
                          <a:latin typeface="微软雅黑" panose="020B0503020204020204" charset="-122"/>
                          <a:ea typeface="微软雅黑" panose="020B0503020204020204" charset="-122"/>
                        </a:rPr>
                        <a:t>日治疗费用</a:t>
                      </a:r>
                      <a:endParaRPr lang="zh-CN" altLang="en-US" sz="1400" b="1" dirty="0">
                        <a:solidFill>
                          <a:sysClr val="window" lastClr="FFFFFF"/>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1469A"/>
                    </a:solidFill>
                  </a:tcPr>
                </a:tc>
              </a:tr>
              <a:tr h="965835">
                <a:tc>
                  <a:txBody>
                    <a:bodyPr/>
                    <a:p>
                      <a:pPr algn="ctr">
                        <a:lnSpc>
                          <a:spcPct val="150000"/>
                        </a:lnSpc>
                      </a:pPr>
                      <a:r>
                        <a:rPr lang="zh-CN" altLang="en-US" sz="1400" dirty="0">
                          <a:solidFill>
                            <a:sysClr val="windowText" lastClr="000000"/>
                          </a:solidFill>
                          <a:latin typeface="微软雅黑" panose="020B0503020204020204" charset="-122"/>
                          <a:ea typeface="微软雅黑" panose="020B0503020204020204" charset="-122"/>
                        </a:rPr>
                        <a:t>成人</a:t>
                      </a:r>
                      <a:endParaRPr lang="zh-CN" altLang="en-US" sz="1400" dirty="0">
                        <a:solidFill>
                          <a:sysClr val="windowText" lastClr="000000"/>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chemeClr val="accent1">
                        <a:lumMod val="20000"/>
                        <a:lumOff val="80000"/>
                      </a:schemeClr>
                    </a:solidFill>
                  </a:tcPr>
                </a:tc>
                <a:tc>
                  <a:txBody>
                    <a:bodyPr/>
                    <a:p>
                      <a:pPr algn="ctr">
                        <a:lnSpc>
                          <a:spcPct val="150000"/>
                        </a:lnSpc>
                      </a:pPr>
                      <a:r>
                        <a:rPr lang="en-US" sz="1400" dirty="0">
                          <a:latin typeface="+mn-ea"/>
                          <a:cs typeface="+mn-ea"/>
                          <a:sym typeface="+mn-ea"/>
                        </a:rPr>
                        <a:t>60m: </a:t>
                      </a:r>
                      <a:r>
                        <a:rPr lang="en-US" altLang="zh-CN" sz="1400" dirty="0">
                          <a:latin typeface="+mn-ea"/>
                          <a:cs typeface="+mn-ea"/>
                          <a:sym typeface="+mn-ea"/>
                        </a:rPr>
                        <a:t>0.6g</a:t>
                      </a:r>
                      <a:endParaRPr lang="en-US" altLang="zh-CN" sz="1400" dirty="0">
                        <a:solidFill>
                          <a:sysClr val="windowText" lastClr="000000"/>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chemeClr val="accent1">
                        <a:lumMod val="20000"/>
                        <a:lumOff val="80000"/>
                      </a:schemeClr>
                    </a:solidFill>
                  </a:tcPr>
                </a:tc>
                <a:tc>
                  <a:txBody>
                    <a:bodyPr/>
                    <a:p>
                      <a:pPr algn="ctr">
                        <a:lnSpc>
                          <a:spcPct val="150000"/>
                        </a:lnSpc>
                      </a:pPr>
                      <a:r>
                        <a:rPr lang="zh-CN" altLang="en-US" sz="1400" dirty="0">
                          <a:solidFill>
                            <a:sysClr val="windowText" lastClr="000000"/>
                          </a:solidFill>
                          <a:latin typeface="微软雅黑" panose="020B0503020204020204" charset="-122"/>
                          <a:ea typeface="微软雅黑" panose="020B0503020204020204" charset="-122"/>
                        </a:rPr>
                        <a:t>瓶</a:t>
                      </a:r>
                      <a:endParaRPr lang="zh-CN" altLang="en-US" sz="1400" dirty="0">
                        <a:solidFill>
                          <a:sysClr val="windowText" lastClr="000000"/>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chemeClr val="accent1">
                        <a:lumMod val="20000"/>
                        <a:lumOff val="80000"/>
                      </a:schemeClr>
                    </a:solidFill>
                  </a:tcPr>
                </a:tc>
                <a:tc>
                  <a:txBody>
                    <a:bodyPr/>
                    <a:p>
                      <a:pPr algn="ctr">
                        <a:lnSpc>
                          <a:spcPct val="150000"/>
                        </a:lnSpc>
                      </a:pPr>
                      <a:r>
                        <a:rPr lang="zh-CN" altLang="en-US" sz="1400" dirty="0">
                          <a:solidFill>
                            <a:sysClr val="windowText" lastClr="000000"/>
                          </a:solidFill>
                          <a:latin typeface="微软雅黑" panose="020B0503020204020204" charset="-122"/>
                          <a:ea typeface="微软雅黑" panose="020B0503020204020204" charset="-122"/>
                        </a:rPr>
                        <a:t>最低</a:t>
                      </a:r>
                      <a:r>
                        <a:rPr lang="zh-CN" altLang="en-US" sz="1400" dirty="0">
                          <a:solidFill>
                            <a:sysClr val="windowText" lastClr="000000"/>
                          </a:solidFill>
                          <a:latin typeface="微软雅黑" panose="020B0503020204020204" charset="-122"/>
                          <a:ea typeface="微软雅黑" panose="020B0503020204020204" charset="-122"/>
                        </a:rPr>
                        <a:t>挂网价</a:t>
                      </a:r>
                      <a:endParaRPr lang="zh-CN" altLang="en-US" sz="1400" dirty="0">
                        <a:solidFill>
                          <a:sysClr val="windowText" lastClr="000000"/>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chemeClr val="accent1">
                        <a:lumMod val="20000"/>
                        <a:lumOff val="80000"/>
                      </a:schemeClr>
                    </a:solidFill>
                  </a:tcPr>
                </a:tc>
                <a:tc>
                  <a:txBody>
                    <a:bodyPr/>
                    <a:p>
                      <a:pPr algn="ctr">
                        <a:lnSpc>
                          <a:spcPct val="150000"/>
                        </a:lnSpc>
                      </a:pPr>
                      <a:r>
                        <a:rPr lang="en-US" altLang="zh-CN" sz="1400" dirty="0">
                          <a:solidFill>
                            <a:sysClr val="windowText" lastClr="000000"/>
                          </a:solidFill>
                          <a:latin typeface="微软雅黑" panose="020B0503020204020204" charset="-122"/>
                          <a:ea typeface="微软雅黑" panose="020B0503020204020204" charset="-122"/>
                        </a:rPr>
                        <a:t>96</a:t>
                      </a:r>
                      <a:r>
                        <a:rPr lang="zh-CN" altLang="en-US" sz="1400" dirty="0">
                          <a:solidFill>
                            <a:sysClr val="windowText" lastClr="000000"/>
                          </a:solidFill>
                          <a:latin typeface="微软雅黑" panose="020B0503020204020204" charset="-122"/>
                          <a:ea typeface="微软雅黑" panose="020B0503020204020204" charset="-122"/>
                        </a:rPr>
                        <a:t>元</a:t>
                      </a:r>
                      <a:endParaRPr lang="zh-CN" altLang="en-US" sz="1400" dirty="0">
                        <a:solidFill>
                          <a:sysClr val="windowText" lastClr="000000"/>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chemeClr val="accent1">
                        <a:lumMod val="20000"/>
                        <a:lumOff val="80000"/>
                      </a:schemeClr>
                    </a:solidFill>
                  </a:tcPr>
                </a:tc>
                <a:tc>
                  <a:txBody>
                    <a:bodyPr/>
                    <a:p>
                      <a:pPr algn="ctr">
                        <a:lnSpc>
                          <a:spcPct val="150000"/>
                        </a:lnSpc>
                      </a:pP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常用推荐剂量：</a:t>
                      </a:r>
                      <a:r>
                        <a:rPr lang="en-US"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20mg</a:t>
                      </a:r>
                      <a:r>
                        <a:rPr lang="en-US"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~100mg/</a:t>
                      </a: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日</a:t>
                      </a:r>
                      <a:endPar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chemeClr val="accent1">
                        <a:lumMod val="20000"/>
                        <a:lumOff val="80000"/>
                      </a:schemeClr>
                    </a:solidFill>
                  </a:tcPr>
                </a:tc>
                <a:tc>
                  <a:txBody>
                    <a:bodyPr/>
                    <a:p>
                      <a:pPr algn="ctr">
                        <a:lnSpc>
                          <a:spcPct val="150000"/>
                        </a:lnSpc>
                      </a:pPr>
                      <a:r>
                        <a:rPr lang="en-US" altLang="zh-CN" sz="1400" dirty="0">
                          <a:solidFill>
                            <a:sysClr val="windowText" lastClr="000000"/>
                          </a:solidFill>
                          <a:latin typeface="微软雅黑" panose="020B0503020204020204" charset="-122"/>
                          <a:ea typeface="微软雅黑" panose="020B0503020204020204" charset="-122"/>
                        </a:rPr>
                        <a:t>3.2</a:t>
                      </a:r>
                      <a:r>
                        <a:rPr lang="zh-CN" altLang="en-US" sz="1400" dirty="0">
                          <a:solidFill>
                            <a:sysClr val="windowText" lastClr="000000"/>
                          </a:solidFill>
                          <a:latin typeface="微软雅黑" panose="020B0503020204020204" charset="-122"/>
                          <a:ea typeface="微软雅黑" panose="020B0503020204020204" charset="-122"/>
                        </a:rPr>
                        <a:t>元</a:t>
                      </a:r>
                      <a:r>
                        <a:rPr lang="en-US" altLang="zh-CN" sz="1400" dirty="0">
                          <a:solidFill>
                            <a:sysClr val="windowText" lastClr="000000"/>
                          </a:solidFill>
                          <a:latin typeface="微软雅黑" panose="020B0503020204020204" charset="-122"/>
                          <a:ea typeface="微软雅黑" panose="020B0503020204020204" charset="-122"/>
                        </a:rPr>
                        <a:t>~16</a:t>
                      </a:r>
                      <a:r>
                        <a:rPr lang="zh-CN" altLang="en-US" sz="1400" dirty="0">
                          <a:solidFill>
                            <a:sysClr val="windowText" lastClr="000000"/>
                          </a:solidFill>
                          <a:latin typeface="微软雅黑" panose="020B0503020204020204" charset="-122"/>
                          <a:ea typeface="微软雅黑" panose="020B0503020204020204" charset="-122"/>
                        </a:rPr>
                        <a:t>元</a:t>
                      </a:r>
                      <a:endParaRPr lang="zh-CN" altLang="en-US" sz="1400" dirty="0">
                        <a:solidFill>
                          <a:sysClr val="windowText" lastClr="000000"/>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chemeClr val="accent1">
                        <a:lumMod val="20000"/>
                        <a:lumOff val="80000"/>
                      </a:schemeClr>
                    </a:solidFill>
                  </a:tcPr>
                </a:tc>
              </a:tr>
              <a:tr h="1032510">
                <a:tc>
                  <a:txBody>
                    <a:bodyPr/>
                    <a:p>
                      <a:pPr algn="ctr">
                        <a:lnSpc>
                          <a:spcPct val="150000"/>
                        </a:lnSpc>
                        <a:buNone/>
                      </a:pPr>
                      <a:r>
                        <a:rPr lang="zh-CN" altLang="en-US" sz="1400" dirty="0">
                          <a:solidFill>
                            <a:sysClr val="windowText" lastClr="000000"/>
                          </a:solidFill>
                          <a:latin typeface="微软雅黑" panose="020B0503020204020204" charset="-122"/>
                          <a:ea typeface="微软雅黑" panose="020B0503020204020204" charset="-122"/>
                        </a:rPr>
                        <a:t>儿童（</a:t>
                      </a:r>
                      <a:r>
                        <a:rPr lang="en-US" altLang="zh-CN" sz="1400" dirty="0">
                          <a:solidFill>
                            <a:sysClr val="windowText" lastClr="000000"/>
                          </a:solidFill>
                          <a:latin typeface="微软雅黑" panose="020B0503020204020204" charset="-122"/>
                          <a:ea typeface="微软雅黑" panose="020B0503020204020204" charset="-122"/>
                        </a:rPr>
                        <a:t>4</a:t>
                      </a:r>
                      <a:r>
                        <a:rPr lang="zh-CN" altLang="en-US" sz="1400" dirty="0">
                          <a:solidFill>
                            <a:sysClr val="windowText" lastClr="000000"/>
                          </a:solidFill>
                          <a:latin typeface="微软雅黑" panose="020B0503020204020204" charset="-122"/>
                          <a:ea typeface="微软雅黑" panose="020B0503020204020204" charset="-122"/>
                        </a:rPr>
                        <a:t>岁及以上）</a:t>
                      </a:r>
                      <a:endParaRPr lang="zh-CN" altLang="en-US" sz="1400" dirty="0">
                        <a:solidFill>
                          <a:sysClr val="windowText" lastClr="000000"/>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chemeClr val="accent1">
                        <a:lumMod val="20000"/>
                        <a:lumOff val="80000"/>
                      </a:schemeClr>
                    </a:solidFill>
                  </a:tcPr>
                </a:tc>
                <a:tc>
                  <a:txBody>
                    <a:bodyPr/>
                    <a:p>
                      <a:pPr algn="ctr">
                        <a:lnSpc>
                          <a:spcPct val="150000"/>
                        </a:lnSpc>
                        <a:buNone/>
                      </a:pPr>
                      <a:r>
                        <a:rPr lang="en-US" sz="1400" dirty="0">
                          <a:latin typeface="+mn-ea"/>
                          <a:cs typeface="+mn-ea"/>
                          <a:sym typeface="+mn-ea"/>
                        </a:rPr>
                        <a:t>60m: </a:t>
                      </a:r>
                      <a:r>
                        <a:rPr lang="en-US" altLang="zh-CN" sz="1400" dirty="0">
                          <a:latin typeface="+mn-ea"/>
                          <a:cs typeface="+mn-ea"/>
                          <a:sym typeface="+mn-ea"/>
                        </a:rPr>
                        <a:t>0.6g</a:t>
                      </a:r>
                      <a:endParaRPr lang="en-US" altLang="zh-CN" sz="1400" dirty="0">
                        <a:solidFill>
                          <a:sysClr val="windowText" lastClr="000000"/>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chemeClr val="accent1">
                        <a:lumMod val="20000"/>
                        <a:lumOff val="80000"/>
                      </a:schemeClr>
                    </a:solidFill>
                  </a:tcPr>
                </a:tc>
                <a:tc>
                  <a:txBody>
                    <a:bodyPr/>
                    <a:p>
                      <a:pPr algn="ctr">
                        <a:lnSpc>
                          <a:spcPct val="150000"/>
                        </a:lnSpc>
                      </a:pPr>
                      <a:r>
                        <a:rPr lang="zh-CN" altLang="en-US" sz="1400" dirty="0">
                          <a:solidFill>
                            <a:sysClr val="windowText" lastClr="000000"/>
                          </a:solidFill>
                          <a:latin typeface="微软雅黑" panose="020B0503020204020204" charset="-122"/>
                          <a:ea typeface="微软雅黑" panose="020B0503020204020204" charset="-122"/>
                        </a:rPr>
                        <a:t>瓶</a:t>
                      </a:r>
                      <a:endParaRPr lang="zh-CN" altLang="en-US" sz="1400" dirty="0">
                        <a:solidFill>
                          <a:sysClr val="windowText" lastClr="000000"/>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chemeClr val="accent1">
                        <a:lumMod val="20000"/>
                        <a:lumOff val="80000"/>
                      </a:schemeClr>
                    </a:solidFill>
                  </a:tcPr>
                </a:tc>
                <a:tc>
                  <a:txBody>
                    <a:bodyPr/>
                    <a:p>
                      <a:pPr algn="ctr">
                        <a:lnSpc>
                          <a:spcPct val="150000"/>
                        </a:lnSpc>
                      </a:pPr>
                      <a:r>
                        <a:rPr lang="zh-CN" altLang="en-US" sz="1400" dirty="0">
                          <a:solidFill>
                            <a:sysClr val="windowText" lastClr="000000"/>
                          </a:solidFill>
                          <a:latin typeface="微软雅黑" panose="020B0503020204020204" charset="-122"/>
                          <a:ea typeface="微软雅黑" panose="020B0503020204020204" charset="-122"/>
                        </a:rPr>
                        <a:t>最低</a:t>
                      </a:r>
                      <a:r>
                        <a:rPr lang="zh-CN" altLang="en-US" sz="1400" dirty="0">
                          <a:solidFill>
                            <a:sysClr val="windowText" lastClr="000000"/>
                          </a:solidFill>
                          <a:latin typeface="微软雅黑" panose="020B0503020204020204" charset="-122"/>
                          <a:ea typeface="微软雅黑" panose="020B0503020204020204" charset="-122"/>
                        </a:rPr>
                        <a:t>挂网价</a:t>
                      </a:r>
                      <a:endParaRPr lang="zh-CN" altLang="en-US" sz="1400" dirty="0">
                        <a:solidFill>
                          <a:sysClr val="windowText" lastClr="000000"/>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chemeClr val="accent1">
                        <a:lumMod val="20000"/>
                        <a:lumOff val="80000"/>
                      </a:schemeClr>
                    </a:solidFill>
                  </a:tcPr>
                </a:tc>
                <a:tc>
                  <a:txBody>
                    <a:bodyPr/>
                    <a:p>
                      <a:pPr algn="ctr">
                        <a:lnSpc>
                          <a:spcPct val="150000"/>
                        </a:lnSpc>
                      </a:pPr>
                      <a:r>
                        <a:rPr lang="en-US" altLang="zh-CN" sz="1400" dirty="0">
                          <a:solidFill>
                            <a:sysClr val="windowText" lastClr="000000"/>
                          </a:solidFill>
                          <a:latin typeface="微软雅黑" panose="020B0503020204020204" charset="-122"/>
                          <a:ea typeface="微软雅黑" panose="020B0503020204020204" charset="-122"/>
                        </a:rPr>
                        <a:t>96</a:t>
                      </a:r>
                      <a:r>
                        <a:rPr lang="zh-CN" altLang="en-US" sz="1400" dirty="0">
                          <a:solidFill>
                            <a:sysClr val="windowText" lastClr="000000"/>
                          </a:solidFill>
                          <a:latin typeface="微软雅黑" panose="020B0503020204020204" charset="-122"/>
                          <a:ea typeface="微软雅黑" panose="020B0503020204020204" charset="-122"/>
                        </a:rPr>
                        <a:t>元</a:t>
                      </a:r>
                      <a:endParaRPr lang="zh-CN" altLang="en-US" sz="1400" dirty="0">
                        <a:solidFill>
                          <a:sysClr val="windowText" lastClr="000000"/>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chemeClr val="accent1">
                        <a:lumMod val="20000"/>
                        <a:lumOff val="80000"/>
                      </a:schemeClr>
                    </a:solidFill>
                  </a:tcPr>
                </a:tc>
                <a:tc>
                  <a:txBody>
                    <a:bodyPr/>
                    <a:p>
                      <a:pPr algn="ctr">
                        <a:lnSpc>
                          <a:spcPct val="150000"/>
                        </a:lnSpc>
                        <a:buNone/>
                      </a:pP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常用推荐剂量：</a:t>
                      </a:r>
                      <a:r>
                        <a:rPr lang="en-US"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2mg/kg~6mg/kg/</a:t>
                      </a: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日</a:t>
                      </a:r>
                      <a:endPar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chemeClr val="accent1">
                        <a:lumMod val="20000"/>
                        <a:lumOff val="80000"/>
                      </a:schemeClr>
                    </a:solidFill>
                  </a:tcPr>
                </a:tc>
                <a:tc>
                  <a:txBody>
                    <a:bodyPr/>
                    <a:p>
                      <a:pPr algn="ctr">
                        <a:lnSpc>
                          <a:spcPct val="150000"/>
                        </a:lnSpc>
                        <a:buNone/>
                      </a:pPr>
                      <a:r>
                        <a:rPr lang="en-US" altLang="zh-CN" sz="1400" dirty="0">
                          <a:solidFill>
                            <a:sysClr val="windowText" lastClr="000000"/>
                          </a:solidFill>
                          <a:latin typeface="微软雅黑" panose="020B0503020204020204" charset="-122"/>
                          <a:ea typeface="微软雅黑" panose="020B0503020204020204" charset="-122"/>
                        </a:rPr>
                        <a:t>0.32</a:t>
                      </a:r>
                      <a:r>
                        <a:rPr lang="zh-CN" altLang="en-US" sz="1400" dirty="0">
                          <a:solidFill>
                            <a:sysClr val="windowText" lastClr="000000"/>
                          </a:solidFill>
                          <a:latin typeface="微软雅黑" panose="020B0503020204020204" charset="-122"/>
                          <a:ea typeface="微软雅黑" panose="020B0503020204020204" charset="-122"/>
                        </a:rPr>
                        <a:t>元</a:t>
                      </a:r>
                      <a:r>
                        <a:rPr lang="en-US" altLang="zh-CN" sz="1400" dirty="0">
                          <a:solidFill>
                            <a:sysClr val="windowText" lastClr="000000"/>
                          </a:solidFill>
                          <a:latin typeface="微软雅黑" panose="020B0503020204020204" charset="-122"/>
                          <a:ea typeface="微软雅黑" panose="020B0503020204020204" charset="-122"/>
                          <a:sym typeface="+mn-ea"/>
                        </a:rPr>
                        <a:t>~0.96</a:t>
                      </a:r>
                      <a:r>
                        <a:rPr lang="zh-CN" altLang="en-US" sz="1400" dirty="0">
                          <a:solidFill>
                            <a:sysClr val="windowText" lastClr="000000"/>
                          </a:solidFill>
                          <a:latin typeface="微软雅黑" panose="020B0503020204020204" charset="-122"/>
                          <a:ea typeface="微软雅黑" panose="020B0503020204020204" charset="-122"/>
                          <a:sym typeface="+mn-ea"/>
                        </a:rPr>
                        <a:t>元</a:t>
                      </a:r>
                      <a:endParaRPr lang="zh-CN" altLang="en-US" sz="1400" dirty="0">
                        <a:solidFill>
                          <a:sysClr val="windowText" lastClr="000000"/>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chemeClr val="accent1">
                        <a:lumMod val="20000"/>
                        <a:lumOff val="80000"/>
                      </a:schemeClr>
                    </a:solidFill>
                  </a:tcPr>
                </a:tc>
              </a:tr>
            </a:tbl>
          </a:graphicData>
        </a:graphic>
      </p:graphicFrame>
      <p:sp>
        <p:nvSpPr>
          <p:cNvPr id="8" name="文本框 7"/>
          <p:cNvSpPr txBox="1"/>
          <p:nvPr>
            <p:custDataLst>
              <p:tags r:id="rId6"/>
            </p:custDataLst>
          </p:nvPr>
        </p:nvSpPr>
        <p:spPr>
          <a:xfrm>
            <a:off x="100965" y="4352925"/>
            <a:ext cx="11412220" cy="306705"/>
          </a:xfrm>
          <a:prstGeom prst="rect">
            <a:avLst/>
          </a:prstGeom>
          <a:noFill/>
        </p:spPr>
        <p:txBody>
          <a:bodyPr wrap="square" rtlCol="0">
            <a:spAutoFit/>
          </a:bodyPr>
          <a:p>
            <a:pPr marL="285750" indent="-285750" algn="l">
              <a:buFont typeface="Arial" panose="020B0604020202020204" pitchFamily="34" charset="0"/>
              <a:buChar char="•"/>
            </a:pPr>
            <a:r>
              <a:rPr lang="zh-CN" altLang="en-US" sz="1400" b="1" dirty="0"/>
              <a:t>建议参照药品（呋塞米片）价格信息</a:t>
            </a:r>
            <a:endParaRPr lang="zh-CN" altLang="en-US" sz="1400" b="1" dirty="0"/>
          </a:p>
        </p:txBody>
      </p:sp>
      <p:graphicFrame>
        <p:nvGraphicFramePr>
          <p:cNvPr id="15" name="表格 6"/>
          <p:cNvGraphicFramePr>
            <a:graphicFrameLocks noGrp="1"/>
          </p:cNvGraphicFramePr>
          <p:nvPr>
            <p:custDataLst>
              <p:tags r:id="rId7"/>
            </p:custDataLst>
          </p:nvPr>
        </p:nvGraphicFramePr>
        <p:xfrm>
          <a:off x="350520" y="4824730"/>
          <a:ext cx="11496675" cy="1224280"/>
        </p:xfrm>
        <a:graphic>
          <a:graphicData uri="http://schemas.openxmlformats.org/drawingml/2006/table">
            <a:tbl>
              <a:tblPr firstRow="1" bandRow="1">
                <a:effectLst/>
                <a:tableStyleId>{5940675A-B579-460E-94D1-54222C63F5DA}</a:tableStyleId>
              </a:tblPr>
              <a:tblGrid>
                <a:gridCol w="2159000"/>
                <a:gridCol w="1535430"/>
                <a:gridCol w="920750"/>
                <a:gridCol w="1260475"/>
                <a:gridCol w="836930"/>
                <a:gridCol w="3195320"/>
                <a:gridCol w="1588770"/>
              </a:tblGrid>
              <a:tr h="684000">
                <a:tc>
                  <a:txBody>
                    <a:bodyPr/>
                    <a:p>
                      <a:pPr marL="0" indent="0" algn="ctr" fontAlgn="t">
                        <a:lnSpc>
                          <a:spcPct val="150000"/>
                        </a:lnSpc>
                        <a:spcBef>
                          <a:spcPct val="0"/>
                        </a:spcBef>
                        <a:spcAft>
                          <a:spcPct val="0"/>
                        </a:spcAft>
                      </a:pPr>
                      <a:r>
                        <a:rPr lang="zh-CN" sz="1400" b="1">
                          <a:solidFill>
                            <a:schemeClr val="bg1"/>
                          </a:solidFill>
                          <a:latin typeface="微软雅黑" panose="020B0503020204020204" charset="-122"/>
                          <a:ea typeface="微软雅黑" panose="020B0503020204020204" charset="-122"/>
                        </a:rPr>
                        <a:t>参照药品名称</a:t>
                      </a:r>
                      <a:endParaRPr lang="zh-CN" sz="1400" b="1">
                        <a:solidFill>
                          <a:schemeClr val="bg1"/>
                        </a:solidFill>
                        <a:latin typeface="微软雅黑" panose="020B0503020204020204" charset="-122"/>
                        <a:ea typeface="微软雅黑" panose="020B0503020204020204" charset="-122"/>
                      </a:endParaRPr>
                    </a:p>
                  </a:txBody>
                  <a:tcPr marL="68580" marR="68580" marT="0" marB="0" anchor="ctr" anchorCt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4097"/>
                    </a:solidFill>
                  </a:tcPr>
                </a:tc>
                <a:tc>
                  <a:txBody>
                    <a:bodyPr/>
                    <a:p>
                      <a:pPr algn="ctr">
                        <a:lnSpc>
                          <a:spcPct val="120000"/>
                        </a:lnSpc>
                      </a:pPr>
                      <a:r>
                        <a:rPr lang="zh-CN" altLang="en-US" sz="1400" b="1" dirty="0">
                          <a:solidFill>
                            <a:schemeClr val="bg1"/>
                          </a:solidFill>
                          <a:latin typeface="微软雅黑" panose="020B0503020204020204" charset="-122"/>
                          <a:ea typeface="微软雅黑" panose="020B0503020204020204" charset="-122"/>
                        </a:rPr>
                        <a:t>常用</a:t>
                      </a:r>
                      <a:endParaRPr lang="en-US" altLang="zh-CN" sz="1400" b="1" dirty="0">
                        <a:solidFill>
                          <a:schemeClr val="bg1"/>
                        </a:solidFill>
                        <a:latin typeface="微软雅黑" panose="020B0503020204020204" charset="-122"/>
                        <a:ea typeface="微软雅黑" panose="020B0503020204020204" charset="-122"/>
                      </a:endParaRPr>
                    </a:p>
                    <a:p>
                      <a:pPr algn="ctr">
                        <a:lnSpc>
                          <a:spcPct val="120000"/>
                        </a:lnSpc>
                      </a:pPr>
                      <a:r>
                        <a:rPr lang="zh-CN" altLang="en-US" sz="1400" b="1" dirty="0">
                          <a:solidFill>
                            <a:schemeClr val="bg1"/>
                          </a:solidFill>
                          <a:latin typeface="微软雅黑" panose="020B0503020204020204" charset="-122"/>
                          <a:ea typeface="微软雅黑" panose="020B0503020204020204" charset="-122"/>
                        </a:rPr>
                        <a:t>规格</a:t>
                      </a:r>
                      <a:endParaRPr lang="zh-CN" altLang="en-US" sz="1400" b="1" dirty="0">
                        <a:solidFill>
                          <a:schemeClr val="bg1"/>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4097"/>
                    </a:solidFill>
                  </a:tcPr>
                </a:tc>
                <a:tc>
                  <a:txBody>
                    <a:bodyPr/>
                    <a:p>
                      <a:pPr algn="ctr">
                        <a:lnSpc>
                          <a:spcPct val="120000"/>
                        </a:lnSpc>
                      </a:pPr>
                      <a:r>
                        <a:rPr lang="zh-CN" altLang="en-US" sz="1400" b="1" dirty="0">
                          <a:solidFill>
                            <a:schemeClr val="bg1"/>
                          </a:solidFill>
                          <a:latin typeface="微软雅黑" panose="020B0503020204020204" charset="-122"/>
                          <a:ea typeface="微软雅黑" panose="020B0503020204020204" charset="-122"/>
                        </a:rPr>
                        <a:t>规格</a:t>
                      </a:r>
                      <a:endParaRPr lang="zh-CN" altLang="en-US" sz="1400" b="1" dirty="0">
                        <a:solidFill>
                          <a:schemeClr val="bg1"/>
                        </a:solidFill>
                        <a:latin typeface="微软雅黑" panose="020B0503020204020204" charset="-122"/>
                        <a:ea typeface="微软雅黑" panose="020B0503020204020204" charset="-122"/>
                      </a:endParaRPr>
                    </a:p>
                    <a:p>
                      <a:pPr algn="ctr">
                        <a:lnSpc>
                          <a:spcPct val="120000"/>
                        </a:lnSpc>
                      </a:pPr>
                      <a:r>
                        <a:rPr lang="zh-CN" altLang="en-US" sz="1400" b="1" dirty="0">
                          <a:solidFill>
                            <a:schemeClr val="bg1"/>
                          </a:solidFill>
                          <a:latin typeface="微软雅黑" panose="020B0503020204020204" charset="-122"/>
                          <a:ea typeface="微软雅黑" panose="020B0503020204020204" charset="-122"/>
                        </a:rPr>
                        <a:t>单位</a:t>
                      </a:r>
                      <a:endParaRPr lang="zh-CN" altLang="en-US" sz="1400" b="1" dirty="0">
                        <a:solidFill>
                          <a:schemeClr val="bg1"/>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4097"/>
                    </a:solidFill>
                  </a:tcPr>
                </a:tc>
                <a:tc>
                  <a:txBody>
                    <a:bodyPr/>
                    <a:p>
                      <a:pPr algn="ctr">
                        <a:lnSpc>
                          <a:spcPct val="120000"/>
                        </a:lnSpc>
                      </a:pPr>
                      <a:r>
                        <a:rPr lang="zh-CN" altLang="en-US" sz="1400" b="1" dirty="0">
                          <a:solidFill>
                            <a:schemeClr val="bg1"/>
                          </a:solidFill>
                          <a:latin typeface="微软雅黑" panose="020B0503020204020204" charset="-122"/>
                          <a:ea typeface="微软雅黑" panose="020B0503020204020204" charset="-122"/>
                        </a:rPr>
                        <a:t>价格类型</a:t>
                      </a:r>
                      <a:endParaRPr lang="zh-CN" altLang="en-US" sz="1400" b="1" dirty="0">
                        <a:solidFill>
                          <a:schemeClr val="bg1"/>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4097"/>
                    </a:solidFill>
                  </a:tcPr>
                </a:tc>
                <a:tc>
                  <a:txBody>
                    <a:bodyPr/>
                    <a:p>
                      <a:pPr algn="ctr">
                        <a:lnSpc>
                          <a:spcPct val="120000"/>
                        </a:lnSpc>
                      </a:pPr>
                      <a:r>
                        <a:rPr lang="zh-CN" altLang="en-US" sz="1400" b="1" dirty="0">
                          <a:solidFill>
                            <a:schemeClr val="bg1"/>
                          </a:solidFill>
                          <a:latin typeface="微软雅黑" panose="020B0503020204020204" charset="-122"/>
                          <a:ea typeface="微软雅黑" panose="020B0503020204020204" charset="-122"/>
                        </a:rPr>
                        <a:t>单价</a:t>
                      </a:r>
                      <a:endParaRPr lang="zh-CN" altLang="en-US" sz="1400" b="1" dirty="0">
                        <a:solidFill>
                          <a:schemeClr val="bg1"/>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4097"/>
                    </a:solidFill>
                  </a:tcPr>
                </a:tc>
                <a:tc>
                  <a:txBody>
                    <a:bodyPr/>
                    <a:p>
                      <a:pPr algn="ctr">
                        <a:lnSpc>
                          <a:spcPct val="120000"/>
                        </a:lnSpc>
                      </a:pPr>
                      <a:r>
                        <a:rPr lang="zh-CN" altLang="en-US" sz="1400" b="1" dirty="0">
                          <a:solidFill>
                            <a:schemeClr val="bg1"/>
                          </a:solidFill>
                          <a:latin typeface="微软雅黑" panose="020B0503020204020204" charset="-122"/>
                          <a:ea typeface="微软雅黑" panose="020B0503020204020204" charset="-122"/>
                        </a:rPr>
                        <a:t>用法用量</a:t>
                      </a:r>
                      <a:endParaRPr lang="zh-CN" altLang="en-US" sz="1400" b="1" dirty="0">
                        <a:solidFill>
                          <a:schemeClr val="bg1"/>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4097"/>
                    </a:solidFill>
                  </a:tcPr>
                </a:tc>
                <a:tc>
                  <a:txBody>
                    <a:bodyPr/>
                    <a:p>
                      <a:pPr algn="ctr">
                        <a:lnSpc>
                          <a:spcPct val="120000"/>
                        </a:lnSpc>
                      </a:pPr>
                      <a:r>
                        <a:rPr lang="zh-CN" altLang="en-US" sz="1400" b="1" dirty="0">
                          <a:solidFill>
                            <a:schemeClr val="bg1"/>
                          </a:solidFill>
                          <a:latin typeface="微软雅黑" panose="020B0503020204020204" charset="-122"/>
                          <a:ea typeface="微软雅黑" panose="020B0503020204020204" charset="-122"/>
                        </a:rPr>
                        <a:t>日治疗费用</a:t>
                      </a:r>
                      <a:endParaRPr lang="zh-CN" altLang="en-US" sz="1400" b="1" dirty="0">
                        <a:solidFill>
                          <a:schemeClr val="bg1"/>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004097"/>
                    </a:solidFill>
                  </a:tcPr>
                </a:tc>
              </a:tr>
              <a:tr h="540000">
                <a:tc>
                  <a:txBody>
                    <a:bodyPr/>
                    <a:p>
                      <a:pPr marL="0" indent="0" algn="ctr" fontAlgn="t">
                        <a:lnSpc>
                          <a:spcPct val="150000"/>
                        </a:lnSpc>
                        <a:spcBef>
                          <a:spcPct val="0"/>
                        </a:spcBef>
                        <a:spcAft>
                          <a:spcPct val="0"/>
                        </a:spcAft>
                      </a:pPr>
                      <a:r>
                        <a:rPr lang="zh-CN" altLang="en-US" sz="1400" b="0">
                          <a:solidFill>
                            <a:schemeClr val="tx1"/>
                          </a:solidFill>
                          <a:latin typeface="微软雅黑" panose="020B0503020204020204" charset="-122"/>
                          <a:ea typeface="微软雅黑" panose="020B0503020204020204" charset="-122"/>
                        </a:rPr>
                        <a:t>呋塞米片</a:t>
                      </a:r>
                      <a:endParaRPr lang="zh-CN" altLang="en-US" sz="1400" b="0">
                        <a:solidFill>
                          <a:schemeClr val="tx1"/>
                        </a:solidFill>
                        <a:latin typeface="微软雅黑" panose="020B0503020204020204" charset="-122"/>
                        <a:ea typeface="微软雅黑" panose="020B0503020204020204" charset="-122"/>
                      </a:endParaRPr>
                    </a:p>
                  </a:txBody>
                  <a:tcPr marL="68580" marR="68580" marT="0" marB="0"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6096E6">
                        <a:tint val="40000"/>
                      </a:srgbClr>
                    </a:solidFill>
                  </a:tcPr>
                </a:tc>
                <a:tc>
                  <a:txBody>
                    <a:bodyPr/>
                    <a:p>
                      <a:pPr algn="ctr">
                        <a:lnSpc>
                          <a:spcPct val="120000"/>
                        </a:lnSpc>
                      </a:pPr>
                      <a:r>
                        <a:rPr lang="en-US" altLang="zh-CN" sz="1400" b="0" dirty="0">
                          <a:solidFill>
                            <a:schemeClr val="tx1"/>
                          </a:solidFill>
                          <a:latin typeface="微软雅黑" panose="020B0503020204020204" charset="-122"/>
                          <a:ea typeface="微软雅黑" panose="020B0503020204020204" charset="-122"/>
                        </a:rPr>
                        <a:t>20mg</a:t>
                      </a:r>
                      <a:endParaRPr lang="en-US" altLang="zh-CN" sz="1400" b="0" dirty="0">
                        <a:solidFill>
                          <a:schemeClr val="tx1"/>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6096E6">
                        <a:tint val="40000"/>
                      </a:srgbClr>
                    </a:solidFill>
                  </a:tcPr>
                </a:tc>
                <a:tc>
                  <a:txBody>
                    <a:bodyPr/>
                    <a:p>
                      <a:pPr algn="ctr">
                        <a:lnSpc>
                          <a:spcPct val="120000"/>
                        </a:lnSpc>
                      </a:pPr>
                      <a:r>
                        <a:rPr lang="zh-CN" altLang="en-US" sz="1400" b="0" dirty="0">
                          <a:solidFill>
                            <a:schemeClr val="tx1"/>
                          </a:solidFill>
                          <a:latin typeface="微软雅黑" panose="020B0503020204020204" charset="-122"/>
                          <a:ea typeface="微软雅黑" panose="020B0503020204020204" charset="-122"/>
                        </a:rPr>
                        <a:t>片</a:t>
                      </a:r>
                      <a:endParaRPr lang="zh-CN" altLang="en-US" sz="1400" b="0" dirty="0">
                        <a:solidFill>
                          <a:schemeClr val="tx1"/>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6096E6">
                        <a:tint val="40000"/>
                      </a:srgbClr>
                    </a:solidFill>
                  </a:tcPr>
                </a:tc>
                <a:tc>
                  <a:txBody>
                    <a:bodyPr/>
                    <a:p>
                      <a:pPr algn="ctr">
                        <a:lnSpc>
                          <a:spcPct val="120000"/>
                        </a:lnSpc>
                      </a:pPr>
                      <a:r>
                        <a:rPr lang="zh-CN" altLang="en-US" sz="1400" b="0" dirty="0">
                          <a:solidFill>
                            <a:schemeClr val="tx1"/>
                          </a:solidFill>
                          <a:latin typeface="微软雅黑" panose="020B0503020204020204" charset="-122"/>
                          <a:ea typeface="微软雅黑" panose="020B0503020204020204" charset="-122"/>
                        </a:rPr>
                        <a:t>最低挂网</a:t>
                      </a:r>
                      <a:r>
                        <a:rPr lang="zh-CN" altLang="en-US" sz="1400" b="0" dirty="0">
                          <a:solidFill>
                            <a:schemeClr val="tx1"/>
                          </a:solidFill>
                          <a:latin typeface="微软雅黑" panose="020B0503020204020204" charset="-122"/>
                          <a:ea typeface="微软雅黑" panose="020B0503020204020204" charset="-122"/>
                        </a:rPr>
                        <a:t>价</a:t>
                      </a:r>
                      <a:endParaRPr lang="zh-CN" altLang="en-US" sz="1400" b="0" dirty="0">
                        <a:solidFill>
                          <a:schemeClr val="tx1"/>
                        </a:solidFill>
                        <a:latin typeface="微软雅黑" panose="020B0503020204020204" charset="-122"/>
                        <a:ea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6096E6">
                        <a:tint val="40000"/>
                      </a:srgbClr>
                    </a:solidFill>
                  </a:tcPr>
                </a:tc>
                <a:tc>
                  <a:txBody>
                    <a:bodyPr/>
                    <a:p>
                      <a:pPr algn="ctr">
                        <a:lnSpc>
                          <a:spcPct val="120000"/>
                        </a:lnSpc>
                      </a:pP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rPr>
                        <a:t>0.137</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元</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6096E6">
                        <a:tint val="40000"/>
                      </a:srgbClr>
                    </a:solidFill>
                  </a:tcPr>
                </a:tc>
                <a:tc>
                  <a:txBody>
                    <a:bodyPr/>
                    <a:p>
                      <a:pPr algn="ctr">
                        <a:lnSpc>
                          <a:spcPct val="120000"/>
                        </a:lnSpc>
                      </a:pP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常用剂量：</a:t>
                      </a:r>
                      <a:r>
                        <a:rPr lang="en-US" sz="1400" b="0" dirty="0">
                          <a:solidFill>
                            <a:schemeClr val="tx1"/>
                          </a:solidFill>
                          <a:latin typeface="微软雅黑" panose="020B0503020204020204" charset="-122"/>
                          <a:ea typeface="微软雅黑" panose="020B0503020204020204" charset="-122"/>
                          <a:cs typeface="微软雅黑" panose="020B0503020204020204" charset="-122"/>
                        </a:rPr>
                        <a:t>1~5</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片</a:t>
                      </a:r>
                      <a:r>
                        <a:rPr lang="en-US" sz="1400" b="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日</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6096E6">
                        <a:tint val="40000"/>
                      </a:srgbClr>
                    </a:solidFill>
                  </a:tcPr>
                </a:tc>
                <a:tc>
                  <a:txBody>
                    <a:bodyPr/>
                    <a:p>
                      <a:pPr algn="ctr">
                        <a:lnSpc>
                          <a:spcPct val="120000"/>
                        </a:lnSpc>
                      </a:pP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rPr>
                        <a:t>0.137</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元</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rPr>
                        <a:t>~0.685</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元</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6096E6">
                        <a:tint val="40000"/>
                      </a:srgbClr>
                    </a:solidFill>
                  </a:tcPr>
                </a:tc>
              </a:tr>
            </a:tbl>
          </a:graphicData>
        </a:graphic>
      </p:graphicFrame>
    </p:spTree>
    <p:custDataLst>
      <p:tags r:id="rId8"/>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1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1"/>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90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906"/>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6、8、11、13、16、18"/>
  <p:tag name="KSO_WM_TEMPLATE_SUBCATEGORY" val="0"/>
  <p:tag name="KSO_WM_TEMPLATE_COLOR_TYPE" val="0"/>
  <p:tag name="KSO_WM_TAG_VERSION" val="1.0"/>
  <p:tag name="KSO_WM_BEAUTIFY_FLAG" val="#wm#"/>
  <p:tag name="KSO_WM_TEMPLATE_CATEGORY" val="custom"/>
  <p:tag name="KSO_WM_TEMPLATE_INDEX" val="20218906"/>
  <p:tag name="KSO_WM_TEMPLATE_MASTER_TYPE" val="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UNIT_ISCONTENTSTITLE" val="0"/>
  <p:tag name="KSO_WM_UNIT_ISNUMDGMTITLE" val="0"/>
  <p:tag name="KSO_WM_UNIT_PRESET_TEXT" val="工作研讨汇报"/>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18906_1*a*1"/>
  <p:tag name="KSO_WM_TEMPLATE_CATEGORY" val="custom"/>
  <p:tag name="KSO_WM_TEMPLATE_INDEX" val="20218906"/>
  <p:tag name="KSO_WM_UNIT_LAYERLEVEL" val="1"/>
  <p:tag name="KSO_WM_TAG_VERSION" val="1.0"/>
  <p:tag name="KSO_WM_BEAUTIFY_FLAG" val="#wm#"/>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TEMPLATE_THUMBS_INDEX" val="1、4、6、7、8、11、13、16、18、21"/>
  <p:tag name="KSO_WM_SLIDE_ID" val="custom20218906_1"/>
  <p:tag name="KSO_WM_TEMPLATE_SUBCATEGORY" val="0"/>
  <p:tag name="KSO_WM_TEMPLATE_MASTER_TYPE" val="1"/>
  <p:tag name="KSO_WM_TEMPLATE_COLOR_TYPE"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18906"/>
  <p:tag name="KSO_WM_SLIDE_LAYOUT" val="a_b_f"/>
  <p:tag name="KSO_WM_SLIDE_LAYOUT_CNT" val="1_1_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DIAGRAM_COLOR_TRICK" val="1"/>
  <p:tag name="KSO_WM_DIAGRAM_COLOR_TEXT_CAN_REMOVE" val="n"/>
  <p:tag name="KSO_WM_UNIT_ID" val="custom20238627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27"/>
  <p:tag name="KSO_WM_TEMPLATE_CATEGORY" val="custom"/>
</p:tagLst>
</file>

<file path=ppt/tags/tag131.xml><?xml version="1.0" encoding="utf-8"?>
<p:tagLst xmlns:p="http://schemas.openxmlformats.org/presentationml/2006/main">
  <p:tag name="KSO_WM_UNIT_TYPE" val="i"/>
  <p:tag name="KSO_WM_UNIT_INDEX" val="1"/>
  <p:tag name="KSO_WM_BEAUTIFY_FLAG" val="#wm#"/>
  <p:tag name="KSO_WM_TAG_VERSION" val="3.0"/>
  <p:tag name="KSO_WM_DIAGRAM_GROUP_CODE" val="l1-1"/>
  <p:tag name="KSO_WM_DIAGRAM_COLOR_TRICK" val="1"/>
  <p:tag name="KSO_WM_DIAGRAM_COLOR_TEXT_CAN_REMOVE" val="n"/>
  <p:tag name="KSO_WM_UNIT_ID" val="custom20238627_5*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27"/>
  <p:tag name="KSO_WM_TEMPLATE_CATEGORY" val="custom"/>
</p:tagLst>
</file>

<file path=ppt/tags/tag132.xml><?xml version="1.0" encoding="utf-8"?>
<p:tagLst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3.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UNIT_SUBTYPE" val="a"/>
  <p:tag name="KSO_WM_UNIT_TEXT_LAYER_COUNT" val="1"/>
  <p:tag name="KSO_WM_UNIT_PRESET_TEXT" val="单击添加目录项标题"/>
  <p:tag name="KSO_WM_UNIT_TEXT_TYPE" val="1"/>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4.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solidLine&quot;:{&quot;brightness&quot;:0.5,&quot;colorType&quot;:1,&quot;foreColorIndex&quot;:13,&quot;transparency&quot;:0.699999988079071},&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5.xml><?xml version="1.0" encoding="utf-8"?>
<p:tagLst xmlns:p="http://schemas.openxmlformats.org/presentationml/2006/main">
  <p:tag name="KSO_WM_UNIT_TYPE" val="l_h_i"/>
  <p:tag name="KSO_WM_UNIT_INDEX" val="1_1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36.xml><?xml version="1.0" encoding="utf-8"?>
<p:tagLst xmlns:p="http://schemas.openxmlformats.org/presentationml/2006/main">
  <p:tag name="KSO_WM_UNIT_TYPE" val="l_h_i"/>
  <p:tag name="KSO_WM_UNIT_SUBTYPE" val="d"/>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7.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UNIT_SUBTYPE" val="a"/>
  <p:tag name="KSO_WM_UNIT_TEXT_LAYER_COUNT" val="1"/>
  <p:tag name="KSO_WM_UNIT_PRESET_TEXT" val="单击添加目录项标题"/>
  <p:tag name="KSO_WM_UNIT_TEXT_TYPE" val="1"/>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8.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solidLine&quot;:{&quot;brightness&quot;:0.5,&quot;colorType&quot;:1,&quot;foreColorIndex&quot;:13,&quot;transparency&quot;:0.699999988079071},&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39.xml><?xml version="1.0" encoding="utf-8"?>
<p:tagLst xmlns:p="http://schemas.openxmlformats.org/presentationml/2006/main">
  <p:tag name="KSO_WM_UNIT_TYPE" val="l_h_i"/>
  <p:tag name="KSO_WM_UNIT_INDEX" val="1_2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TYPE" val="l_h_i"/>
  <p:tag name="KSO_WM_UNIT_SUBTYPE" val="d"/>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1.xml><?xml version="1.0" encoding="utf-8"?>
<p:tagLst xmlns:p="http://schemas.openxmlformats.org/presentationml/2006/main">
  <p:tag name="KSO_WM_UNIT_TYPE" val="l_h_f"/>
  <p:tag name="KSO_WM_UNIT_INDEX" val="1_3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UNIT_SUBTYPE" val="a"/>
  <p:tag name="KSO_WM_UNIT_TEXT_LAYER_COUNT" val="1"/>
  <p:tag name="KSO_WM_UNIT_PRESET_TEXT" val="单击添加目录项标题"/>
  <p:tag name="KSO_WM_UNIT_TEXT_TYPE" val="1"/>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2.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solidLine&quot;:{&quot;brightness&quot;:0.5,&quot;colorType&quot;:1,&quot;foreColorIndex&quot;:13,&quot;transparency&quot;:0.699999988079071},&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3.xml><?xml version="1.0" encoding="utf-8"?>
<p:tagLst xmlns:p="http://schemas.openxmlformats.org/presentationml/2006/main">
  <p:tag name="KSO_WM_UNIT_TYPE" val="l_h_i"/>
  <p:tag name="KSO_WM_UNIT_INDEX" val="1_3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44.xml><?xml version="1.0" encoding="utf-8"?>
<p:tagLst xmlns:p="http://schemas.openxmlformats.org/presentationml/2006/main">
  <p:tag name="KSO_WM_UNIT_TYPE" val="l_h_i"/>
  <p:tag name="KSO_WM_UNIT_SUBTYPE" val="d"/>
  <p:tag name="KSO_WM_UNIT_INDEX" val="1_4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4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5.xml><?xml version="1.0" encoding="utf-8"?>
<p:tagLst xmlns:p="http://schemas.openxmlformats.org/presentationml/2006/main">
  <p:tag name="KSO_WM_UNIT_TYPE" val="l_h_f"/>
  <p:tag name="KSO_WM_UNIT_INDEX" val="1_4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UNIT_SUBTYPE" val="a"/>
  <p:tag name="KSO_WM_UNIT_TEXT_LAYER_COUNT" val="1"/>
  <p:tag name="KSO_WM_UNIT_PRESET_TEXT" val="单击添加目录项标题"/>
  <p:tag name="KSO_WM_UNIT_TEXT_TYPE" val="1"/>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6.xml><?xml version="1.0" encoding="utf-8"?>
<p:tagLst xmlns:p="http://schemas.openxmlformats.org/presentationml/2006/main">
  <p:tag name="KSO_WM_UNIT_TYPE" val="l_h_i"/>
  <p:tag name="KSO_WM_UNIT_INDEX" val="1_4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solidLine&quot;:{&quot;brightness&quot;:0.5,&quot;colorType&quot;:1,&quot;foreColorIndex&quot;:13,&quot;transparency&quot;:0.699999988079071},&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7.xml><?xml version="1.0" encoding="utf-8"?>
<p:tagLst xmlns:p="http://schemas.openxmlformats.org/presentationml/2006/main">
  <p:tag name="KSO_WM_UNIT_TYPE" val="l_h_i"/>
  <p:tag name="KSO_WM_UNIT_INDEX" val="1_4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4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48.xml><?xml version="1.0" encoding="utf-8"?>
<p:tagLst xmlns:p="http://schemas.openxmlformats.org/presentationml/2006/main">
  <p:tag name="KSO_WM_UNIT_TYPE" val="l_h_i"/>
  <p:tag name="KSO_WM_UNIT_SUBTYPE" val="d"/>
  <p:tag name="KSO_WM_UNIT_INDEX" val="1_5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5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49.xml><?xml version="1.0" encoding="utf-8"?>
<p:tagLst xmlns:p="http://schemas.openxmlformats.org/presentationml/2006/main">
  <p:tag name="KSO_WM_UNIT_TYPE" val="l_h_f"/>
  <p:tag name="KSO_WM_UNIT_INDEX" val="1_5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f*1_5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UNIT_SUBTYPE" val="a"/>
  <p:tag name="KSO_WM_UNIT_TEXT_LAYER_COUNT" val="1"/>
  <p:tag name="KSO_WM_UNIT_PRESET_TEXT" val="单击添加目录项标题"/>
  <p:tag name="KSO_WM_UNIT_TEXT_TYPE" val="1"/>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TYPE" val="l_h_i"/>
  <p:tag name="KSO_WM_UNIT_INDEX" val="1_5_2"/>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5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solidLine&quot;:{&quot;brightness&quot;:0.5,&quot;colorType&quot;:1,&quot;foreColorIndex&quot;:13,&quot;transparency&quot;:0.699999988079071},&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51.xml><?xml version="1.0" encoding="utf-8"?>
<p:tagLst xmlns:p="http://schemas.openxmlformats.org/presentationml/2006/main">
  <p:tag name="KSO_WM_UNIT_TYPE" val="l_h_i"/>
  <p:tag name="KSO_WM_UNIT_INDEX" val="1_5_3"/>
  <p:tag name="KSO_WM_BEAUTIFY_FLAG" val="#wm#"/>
  <p:tag name="KSO_WM_TAG_VERSION" val="3.0"/>
  <p:tag name="KSO_WM_DIAGRAM_VERSION" val="3"/>
  <p:tag name="KSO_WM_DIAGRAM_GROUP_CODE" val="l1-1"/>
  <p:tag name="KSO_WM_DIAGRAM_COLOR_TRICK" val="1"/>
  <p:tag name="KSO_WM_DIAGRAM_COLOR_TEXT_CAN_REMOVE" val="n"/>
  <p:tag name="KSO_WM_UNIT_ID" val="custom20238627_5*l_h_i*1_5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8627"/>
  <p:tag name="KSO_WM_TEMPLATE_CATEGORY" val="custom"/>
  <p:tag name="KSO_WM_DIAGRAM_MAX_ITEMCNT" val="6"/>
  <p:tag name="KSO_WM_DIAGRAM_MIN_ITEMCNT" val="2"/>
  <p:tag name="KSO_WM_DIAGRAM_VIRTUALLY_FRAME" val="{&quot;height&quot;:250.00795275590548,&quot;left&quot;:53.53585815429678,&quot;top&quot;:215.61700787401574,&quot;width&quot;:852.928283691406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5"/>
  <p:tag name="KSO_WM_DIAGRAM_GROUP_CODE" val="l1-1"/>
  <p:tag name="KSO_WM_BEAUTIFY_FLAG" val="#wm#"/>
  <p:tag name="KSO_WM_TEMPLATE_INDEX" val="20238627"/>
  <p:tag name="KSO_WM_TEMPLATE_CATEGORY" val="custom"/>
  <p:tag name="KSO_WM_SLIDE_INDEX" val="5"/>
  <p:tag name="KSO_WM_SLIDE_ID" val="custom20238627_5"/>
  <p:tag name="KSO_WM_TEMPLATE_MASTER_TYPE" val="0"/>
  <p:tag name="KSO_WM_SLIDE_LAYOUT" val="a_l"/>
  <p:tag name="KSO_WM_SLIDE_LAYOUT_CNT" val="1_1"/>
  <p:tag name="KSO_WM_SLIDE_DIAGTYPE" val="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wm#"/>
  <p:tag name="KSO_WM_TEMPLATE_CATEGORY" val="custom"/>
  <p:tag name="KSO_WM_TEMPLATE_INDEX" val="20238627"/>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 name="TABLE_ENDDRAG_ORIGIN_RECT" val="872*137"/>
  <p:tag name="TABLE_ENDDRAG_RECT" val="45*67*872*137"/>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wm#"/>
  <p:tag name="KSO_WM_TEMPLATE_CATEGORY" val="custom"/>
  <p:tag name="KSO_WM_TEMPLATE_INDEX" val="20238627"/>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1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2*l_h_f*1_1_1"/>
  <p:tag name="KSO_WM_TEMPLATE_INDEX" val="20231751"/>
  <p:tag name="KSO_WM_TAG_VERSION" val="3.0"/>
  <p:tag name="KSO_WM_DIAGRAM_VERSION" val="3"/>
  <p:tag name="KSO_WM_DIAGRAM_COLOR_TEXT_CAN_REMOVE" val="n"/>
  <p:tag name="KSO_WM_DIAGRAM_MAX_ITEMCNT" val="6"/>
  <p:tag name="KSO_WM_DIAGRAM_VIRTUALLY_FRAME" val="{&quot;height&quot;:443.55079345703126,&quot;left&quot;:54.55,&quot;top&quot;:75.75357964943714,&quot;width&quot;:851.65}"/>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输入正文，文字是您思想的提炼，请尽量言简意赅的阐述观点。单击此处输入你的项正文，简明扼要地阐述您的观点"/>
  <p:tag name="KSO_WM_UNIT_LINE_FORE_SCHEMECOLOR_INDEX" val="5"/>
  <p:tag name="KSO_WM_UNIT_TEXT_FILL_FORE_SCHEMECOLOR_INDEX" val="1"/>
  <p:tag name="KSO_WM_UNIT_TEXT_FILL_TYPE" val="1"/>
  <p:tag name="KSO_WM_DIAGRAM_USE_COLOR_VALUE" val="{&quot;color_scheme&quot;:1,&quot;color_type&quot;:1,&quot;theme_color_indexes&quot;:[]}"/>
</p:tagLst>
</file>

<file path=ppt/tags/tag19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43.55079345703126,&quot;left&quot;:54.55,&quot;top&quot;:75.75357964943714,&quot;width&quot;:851.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95.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2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2*l_h_f*1_2_1"/>
  <p:tag name="KSO_WM_TEMPLATE_INDEX" val="20231751"/>
  <p:tag name="KSO_WM_TAG_VERSION" val="3.0"/>
  <p:tag name="KSO_WM_DIAGRAM_VERSION" val="3"/>
  <p:tag name="KSO_WM_DIAGRAM_COLOR_TEXT_CAN_REMOVE" val="n"/>
  <p:tag name="KSO_WM_DIAGRAM_MAX_ITEMCNT" val="6"/>
  <p:tag name="KSO_WM_DIAGRAM_VIRTUALLY_FRAME" val="{&quot;height&quot;:443.55079345703126,&quot;left&quot;:54.55,&quot;top&quot;:75.75357964943714,&quot;width&quot;:851.65}"/>
  <p:tag name="KSO_WM_DIAGRAM_COLOR_MATCH_VALUE" val="{&quot;shape&quot;:{&quot;fill&quot;:{&quot;type&quot;:0},&quot;glow&quot;:{&quot;colorType&quot;:0},&quot;line&quot;:{&quot;solidLine&quot;:{&quot;brightness&quot;:0,&quot;colorType&quot;:1,&quot;foreColorIndex&quot;:6,&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输入你的项正文，文字是您思想的提炼，请尽量言简意赅的阐述观点。单击此处输入你的项正文，简明扼要地阐述您的观点"/>
  <p:tag name="KSO_WM_UNIT_LINE_FORE_SCHEMECOLOR_INDEX" val="6"/>
  <p:tag name="KSO_WM_UNIT_TEXT_FILL_FORE_SCHEMECOLOR_INDEX" val="1"/>
  <p:tag name="KSO_WM_UNIT_TEXT_FILL_TYPE" val="1"/>
  <p:tag name="KSO_WM_DIAGRAM_USE_COLOR_VALUE" val="{&quot;color_scheme&quot;:1,&quot;color_type&quot;:1,&quot;theme_color_indexes&quot;:[]}"/>
</p:tagLst>
</file>

<file path=ppt/tags/tag19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51_2*l_h_a*1_2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43.55079345703126,&quot;left&quot;:54.55,&quot;top&quot;:75.75357964943714,&quot;width&quot;:851.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6"/>
  <p:tag name="KSO_WM_UNIT_FILL_FORE_SCHEMECOLOR_INDEX_BRIGHTNESS" val="0"/>
  <p:tag name="KSO_WM_DIAGRAM_USE_COLOR_VALUE" val="{&quot;color_scheme&quot;:1,&quot;color_type&quot;:1,&quot;theme_color_indexes&quot;:[]}"/>
</p:tagLst>
</file>

<file path=ppt/tags/tag197.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3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2*l_h_f*1_3_1"/>
  <p:tag name="KSO_WM_TEMPLATE_INDEX" val="20231751"/>
  <p:tag name="KSO_WM_TAG_VERSION" val="3.0"/>
  <p:tag name="KSO_WM_DIAGRAM_VERSION" val="3"/>
  <p:tag name="KSO_WM_DIAGRAM_COLOR_TEXT_CAN_REMOVE" val="n"/>
  <p:tag name="KSO_WM_DIAGRAM_MAX_ITEMCNT" val="6"/>
  <p:tag name="KSO_WM_DIAGRAM_VIRTUALLY_FRAME" val="{&quot;height&quot;:443.55079345703126,&quot;left&quot;:54.55,&quot;top&quot;:75.75357964943714,&quot;width&quot;:851.65}"/>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输入项正文，文字是您思想的提炼，请尽量言简意赅的阐述观点。单击此处输入正文，简明扼要地阐述您的观点"/>
  <p:tag name="KSO_WM_UNIT_LINE_FORE_SCHEMECOLOR_INDEX" val="5"/>
  <p:tag name="KSO_WM_UNIT_TEXT_FILL_FORE_SCHEMECOLOR_INDEX" val="1"/>
  <p:tag name="KSO_WM_UNIT_TEXT_FILL_TYPE" val="1"/>
  <p:tag name="KSO_WM_DIAGRAM_USE_COLOR_VALUE" val="{&quot;color_scheme&quot;:1,&quot;color_type&quot;:1,&quot;theme_color_indexes&quot;:[]}"/>
</p:tagLst>
</file>

<file path=ppt/tags/tag19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51_2*l_h_a*1_3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443.55079345703126,&quot;left&quot;:54.55,&quot;top&quot;:75.75357964943714,&quot;width&quot;:851.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99.xml><?xml version="1.0" encoding="utf-8"?>
<p:tagLst xmlns:p="http://schemas.openxmlformats.org/presentationml/2006/main">
  <p:tag name="KSO_WM_BEAUTIFY_FLAG" val="#wm#"/>
  <p:tag name="KSO_WM_TEMPLATE_CATEGORY" val="custom"/>
  <p:tag name="KSO_WM_TEMPLATE_INDEX" val="2023862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38627"/>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OP_SCP_ITEM_INDEX" val="1"/>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38627"/>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90_3*l_h_i*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392.2749969482422,&quot;left&quot;:54.80059330016611,&quot;top&quot;:75.82500305175782,&quot;width&quot;:850.4500732421875}"/>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8"/>
  <p:tag name="KSO_WM_DIAGRAM_USE_COLOR_VALUE" val="{&quot;color_scheme&quot;:1,&quot;color_type&quot;:1,&quot;theme_color_indexes&quot;:[]}"/>
</p:tagLst>
</file>

<file path=ppt/tags/tag22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diagram"/>
  <p:tag name="KSO_WM_TEMPLATE_INDEX" val="20231790"/>
  <p:tag name="KSO_WM_UNIT_LAYERLEVEL" val="1_1_1"/>
  <p:tag name="KSO_WM_TAG_VERSION" val="3.0"/>
  <p:tag name="KSO_WM_UNIT_VALUE" val="10"/>
  <p:tag name="KSO_WM_UNIT_TYPE" val="l_h_a"/>
  <p:tag name="KSO_WM_UNIT_ID" val="diagram20231790_3*l_h_a*1_1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2.2749969482422,&quot;left&quot;:54.80059330016611,&quot;top&quot;:75.82500305175782,&quot;width&quot;:850.45007324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2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90_3*l_h_f*1_1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2.2749969482422,&quot;left&quot;:54.80059330016611,&quot;top&quot;:75.82500305175782,&quot;width&quot;:850.45007324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正文，文字是您思想的提炼，请尽量言简意赅的阐述观点；单击此处输入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90_3*l_h_i*1_2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1"/>
  <p:tag name="KSO_WM_DIAGRAM_MAX_ITEMCNT" val="6"/>
  <p:tag name="KSO_WM_DIAGRAM_MIN_ITEMCNT" val="2"/>
  <p:tag name="KSO_WM_DIAGRAM_VIRTUALLY_FRAME" val="{&quot;height&quot;:392.2749969482422,&quot;left&quot;:54.80059330016611,&quot;top&quot;:75.82500305175782,&quot;width&quot;:850.4500732421875}"/>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8"/>
  <p:tag name="KSO_WM_DIAGRAM_USE_COLOR_VALUE" val="{&quot;color_scheme&quot;:1,&quot;color_type&quot;:1,&quot;theme_color_indexes&quot;:[]}"/>
</p:tagLst>
</file>

<file path=ppt/tags/tag22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diagram"/>
  <p:tag name="KSO_WM_TEMPLATE_INDEX" val="20231790"/>
  <p:tag name="KSO_WM_UNIT_LAYERLEVEL" val="1_1_1"/>
  <p:tag name="KSO_WM_TAG_VERSION" val="3.0"/>
  <p:tag name="KSO_WM_UNIT_VALUE" val="10"/>
  <p:tag name="KSO_WM_UNIT_TYPE" val="l_h_a"/>
  <p:tag name="KSO_WM_UNIT_ID" val="diagram20231790_3*l_h_a*1_2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2.2749969482422,&quot;left&quot;:54.80059330016611,&quot;top&quot;:75.82500305175782,&quot;width&quot;:850.45007324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90_3*l_h_f*1_2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2.2749969482422,&quot;left&quot;:54.80059330016611,&quot;top&quot;:75.82500305175782,&quot;width&quot;:850.45007324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输入正文，文字是您思想的提炼，请尽量言简意赅的阐述观点；单击此处输入你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90_3*l_h_i*1_3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1"/>
  <p:tag name="KSO_WM_DIAGRAM_MAX_ITEMCNT" val="6"/>
  <p:tag name="KSO_WM_DIAGRAM_MIN_ITEMCNT" val="2"/>
  <p:tag name="KSO_WM_DIAGRAM_VIRTUALLY_FRAME" val="{&quot;height&quot;:392.2749969482422,&quot;left&quot;:54.80059330016611,&quot;top&quot;:75.82500305175782,&quot;width&quot;:850.4500732421875}"/>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8"/>
  <p:tag name="KSO_WM_DIAGRAM_USE_COLOR_VALUE" val="{&quot;color_scheme&quot;:1,&quot;color_type&quot;:1,&quot;theme_color_indexes&quot;:[]}"/>
</p:tagLst>
</file>

<file path=ppt/tags/tag2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diagram"/>
  <p:tag name="KSO_WM_TEMPLATE_INDEX" val="20231790"/>
  <p:tag name="KSO_WM_UNIT_LAYERLEVEL" val="1_1_1"/>
  <p:tag name="KSO_WM_TAG_VERSION" val="3.0"/>
  <p:tag name="KSO_WM_UNIT_VALUE" val="10"/>
  <p:tag name="KSO_WM_UNIT_TYPE" val="l_h_a"/>
  <p:tag name="KSO_WM_UNIT_ID" val="diagram20231790_3*l_h_a*1_3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2.2749969482422,&quot;left&quot;:54.80059330016611,&quot;top&quot;:75.82500305175782,&quot;width&quot;:850.45007324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3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90_3*l_h_f*1_3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2.2749969482422,&quot;left&quot;:54.80059330016611,&quot;top&quot;:75.82500305175782,&quot;width&quot;:850.45007324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你的项正文内容，文字是您思想的提炼，请尽量言简意赅的阐述观点；单击此处输入你的项正文内容，文字是您思想的提炼，请尽量言简意赅的阐述观点"/>
  <p:tag name="KSO_WM_UNIT_TEXT_FILL_FORE_SCHEMECOLOR_INDEX" val="1"/>
  <p:tag name="KSO_WM_UNIT_TEXT_FILL_TYPE" val="1"/>
  <p:tag name="KSO_WM_DIAGRAM_USE_COLOR_VALUE" val="{&quot;color_scheme&quot;:1,&quot;color_type&quot;:1,&quot;theme_color_indexes&quot;:[]}"/>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90_3*l_h_i*1_4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4_1"/>
  <p:tag name="KSO_WM_DIAGRAM_MAX_ITEMCNT" val="6"/>
  <p:tag name="KSO_WM_DIAGRAM_MIN_ITEMCNT" val="2"/>
  <p:tag name="KSO_WM_DIAGRAM_VIRTUALLY_FRAME" val="{&quot;height&quot;:392.2749969482422,&quot;left&quot;:54.80059330016611,&quot;top&quot;:75.82500305175782,&quot;width&quot;:850.4500732421875}"/>
  <p:tag name="KSO_WM_DIAGRAM_COLOR_MATCH_VALUE" val="{&quot;shape&quot;:{&quot;fill&quot;:{&quot;solid&quot;:{&quot;brightness&quot;:0.800000011920929,&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8"/>
  <p:tag name="KSO_WM_DIAGRAM_USE_COLOR_VALUE" val="{&quot;color_scheme&quot;:1,&quot;color_type&quot;:1,&quot;theme_color_indexes&quot;:[]}"/>
</p:tagLst>
</file>

<file path=ppt/tags/tag23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diagram"/>
  <p:tag name="KSO_WM_TEMPLATE_INDEX" val="20231790"/>
  <p:tag name="KSO_WM_UNIT_LAYERLEVEL" val="1_1_1"/>
  <p:tag name="KSO_WM_TAG_VERSION" val="3.0"/>
  <p:tag name="KSO_WM_UNIT_VALUE" val="10"/>
  <p:tag name="KSO_WM_UNIT_TYPE" val="l_h_a"/>
  <p:tag name="KSO_WM_UNIT_ID" val="diagram20231790_3*l_h_a*1_4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2.2749969482422,&quot;left&quot;:54.80059330016611,&quot;top&quot;:75.82500305175782,&quot;width&quot;:850.4500732421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DIAGRAM_USE_COLOR_VALUE" val="{&quot;color_scheme&quot;:1,&quot;color_type&quot;:1,&quot;theme_color_indexes&quot;:[]}"/>
</p:tagLst>
</file>

<file path=ppt/tags/tag23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790_3*l_h_f*1_4_1"/>
  <p:tag name="KSO_WM_TEMPLATE_CATEGORY" val="diagram"/>
  <p:tag name="KSO_WM_TEMPLATE_INDEX" val="20231790"/>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2.2749969482422,&quot;left&quot;:54.80059330016611,&quot;top&quot;:75.82500305175782,&quot;width&quot;:850.4500732421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你的项正文，文字是您思想的提炼，请尽量言简意赅的阐述观点；单击此处输入你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
</p:tagLst>
</file>

<file path=ppt/tags/tag237.xml><?xml version="1.0" encoding="utf-8"?>
<p:tagLst xmlns:p="http://schemas.openxmlformats.org/presentationml/2006/main">
  <p:tag name="KSO_WM_BEAUTIFY_FLAG" val="#wm#"/>
  <p:tag name="KSO_WM_TEMPLATE_CATEGORY" val="custom"/>
  <p:tag name="KSO_WM_TEMPLATE_INDEX" val="20238627"/>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UNIT_TABLE_BEAUTIFY" val="smartTable{e667fece-845a-402e-be89-6753b452a166}"/>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UNIT_TABLE_BEAUTIFY" val="smartTable{e22dded7-3138-4a08-b9db-90213d4086a2}"/>
  <p:tag name="KSO_WM_BEAUTIFY_FLAG" val=""/>
  <p:tag name="TABLE_ENDDRAG_ORIGIN_RECT" val="892*102"/>
  <p:tag name="TABLE_ENDDRAG_RECT" val="36*374*892*102"/>
</p:tagLst>
</file>

<file path=ppt/tags/tag245.xml><?xml version="1.0" encoding="utf-8"?>
<p:tagLst xmlns:p="http://schemas.openxmlformats.org/presentationml/2006/main">
  <p:tag name="KSO_WM_BEAUTIFY_FLAG" val="#wm#"/>
  <p:tag name="KSO_WM_TEMPLATE_CATEGORY" val="custom"/>
  <p:tag name="KSO_WM_TEMPLATE_INDEX" val="20238627"/>
</p:tagLst>
</file>

<file path=ppt/tags/tag246.xml><?xml version="1.0" encoding="utf-8"?>
<p:tagLst xmlns:p="http://schemas.openxmlformats.org/presentationml/2006/main">
  <p:tag name="commondata" val="eyJoZGlkIjoiZmFlZjkyOTFhOWUyYzIyNGQ2YTM0ZGI2NmU1OTU0YTAifQ=="/>
  <p:tag name="resource_record_key" val="{&quot;13&quot;:[4364879],&quot;65&quot;:[20218906],&quot;70&quot;:[3321646,3321977]}"/>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1"/>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Lst>
</file>

<file path=ppt/tags/tag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
      <a:dk1>
        <a:srgbClr val="000000"/>
      </a:dk1>
      <a:lt1>
        <a:srgbClr val="FFFFFF"/>
      </a:lt1>
      <a:dk2>
        <a:srgbClr val="F2F2F2"/>
      </a:dk2>
      <a:lt2>
        <a:srgbClr val="FFFFFF"/>
      </a:lt2>
      <a:accent1>
        <a:srgbClr val="0B3BD3"/>
      </a:accent1>
      <a:accent2>
        <a:srgbClr val="1445E0"/>
      </a:accent2>
      <a:accent3>
        <a:srgbClr val="1D4FED"/>
      </a:accent3>
      <a:accent4>
        <a:srgbClr val="4550C5"/>
      </a:accent4>
      <a:accent5>
        <a:srgbClr val="8C4768"/>
      </a:accent5>
      <a:accent6>
        <a:srgbClr val="D33F0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1">
      <a:dk1>
        <a:srgbClr val="000000"/>
      </a:dk1>
      <a:lt1>
        <a:srgbClr val="FFFFFF"/>
      </a:lt1>
      <a:dk2>
        <a:srgbClr val="000000"/>
      </a:dk2>
      <a:lt2>
        <a:srgbClr val="FFFFFF"/>
      </a:lt2>
      <a:accent1>
        <a:srgbClr val="0081F6"/>
      </a:accent1>
      <a:accent2>
        <a:srgbClr val="FF8A33"/>
      </a:accent2>
      <a:accent3>
        <a:srgbClr val="0081F6"/>
      </a:accent3>
      <a:accent4>
        <a:srgbClr val="FF8A33"/>
      </a:accent4>
      <a:accent5>
        <a:srgbClr val="0081F6"/>
      </a:accent5>
      <a:accent6>
        <a:srgbClr val="FF8A33"/>
      </a:accent6>
      <a:hlink>
        <a:srgbClr val="0081F6"/>
      </a:hlink>
      <a:folHlink>
        <a:srgbClr val="FF8A33"/>
      </a:folHlink>
    </a:clrScheme>
    <a:fontScheme name="自定义 1">
      <a:majorFont>
        <a:latin typeface="Calibri Light"/>
        <a:ea typeface="思源黑体 CN Bold"/>
        <a:cs typeface="Arial"/>
      </a:majorFont>
      <a:minorFont>
        <a:latin typeface="Calibri"/>
        <a:ea typeface="思源黑体 C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nal">
  <a:themeElements>
    <a:clrScheme name="Chugai Color Set">
      <a:dk1>
        <a:sysClr val="windowText" lastClr="000000"/>
      </a:dk1>
      <a:lt1>
        <a:sysClr val="window" lastClr="FFFFFF"/>
      </a:lt1>
      <a:dk2>
        <a:srgbClr val="878788"/>
      </a:dk2>
      <a:lt2>
        <a:srgbClr val="C8C8C9"/>
      </a:lt2>
      <a:accent1>
        <a:srgbClr val="005EB8"/>
      </a:accent1>
      <a:accent2>
        <a:srgbClr val="4DCFED"/>
      </a:accent2>
      <a:accent3>
        <a:srgbClr val="0B9D70"/>
      </a:accent3>
      <a:accent4>
        <a:srgbClr val="7E2D9B"/>
      </a:accent4>
      <a:accent5>
        <a:srgbClr val="FFA400"/>
      </a:accent5>
      <a:accent6>
        <a:srgbClr val="FC1255"/>
      </a:accent6>
      <a:hlink>
        <a:srgbClr val="15B1D5"/>
      </a:hlink>
      <a:folHlink>
        <a:srgbClr val="7E2D9B"/>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3497</Words>
  <Application>WPS 演示</Application>
  <PresentationFormat>宽屏</PresentationFormat>
  <Paragraphs>328</Paragraphs>
  <Slides>9</Slides>
  <Notes>0</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9</vt:i4>
      </vt:variant>
    </vt:vector>
  </HeadingPairs>
  <TitlesOfParts>
    <vt:vector size="31" baseType="lpstr">
      <vt:lpstr>Arial</vt:lpstr>
      <vt:lpstr>宋体</vt:lpstr>
      <vt:lpstr>Wingdings</vt:lpstr>
      <vt:lpstr>微软雅黑</vt:lpstr>
      <vt:lpstr>Yu Gothic</vt:lpstr>
      <vt:lpstr>Meiryo UI</vt:lpstr>
      <vt:lpstr>Yu Gothic UI</vt:lpstr>
      <vt:lpstr>Yu Gothic Light</vt:lpstr>
      <vt:lpstr>Impact</vt:lpstr>
      <vt:lpstr>Garamond</vt:lpstr>
      <vt:lpstr>PMingLiU-ExtB</vt:lpstr>
      <vt:lpstr>Calibri</vt:lpstr>
      <vt:lpstr>等线</vt:lpstr>
      <vt:lpstr>Wingdings</vt:lpstr>
      <vt:lpstr>Times New Roman</vt:lpstr>
      <vt:lpstr>Arial Unicode MS</vt:lpstr>
      <vt:lpstr>Calibri Light</vt:lpstr>
      <vt:lpstr>思源黑体 CN Bold</vt:lpstr>
      <vt:lpstr>黑体</vt:lpstr>
      <vt:lpstr>1_Office 主题​​</vt:lpstr>
      <vt:lpstr>第一PPT，www.1ppt.com</vt:lpstr>
      <vt:lpstr>Internal</vt:lpstr>
      <vt:lpstr>仁合容晟®呋塞米口服溶液</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追梦之人——木子迎春</cp:lastModifiedBy>
  <cp:revision>110</cp:revision>
  <dcterms:created xsi:type="dcterms:W3CDTF">2023-08-09T12:44:00Z</dcterms:created>
  <dcterms:modified xsi:type="dcterms:W3CDTF">2025-07-18T07:42:24Z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0398B7159A1D430089CE81E4F9FB64F4_13</vt:lpwstr>
  </property>
  <property fmtid="{D5CDD505-2E9C-101B-9397-08002B2CF9AE}" pid="3" name="KSOProductBuildVer">
    <vt:lpwstr>2052-12.1.0.21915</vt:lpwstr>
  </property>
</Properties>
</file>