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4.svg" ContentType="image/svg+xml"/>
  <Override PartName="/ppt/media/image16.svg" ContentType="image/svg+xml"/>
  <Override PartName="/ppt/media/image5.svg" ContentType="image/svg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6" r:id="rId3"/>
    <p:sldId id="258" r:id="rId4"/>
    <p:sldId id="260" r:id="rId5"/>
    <p:sldId id="2199" r:id="rId6"/>
    <p:sldId id="2200" r:id="rId7"/>
    <p:sldId id="2201" r:id="rId8"/>
    <p:sldId id="2202" r:id="rId9"/>
    <p:sldId id="2204" r:id="rId10"/>
    <p:sldId id="2207" r:id="rId11"/>
    <p:sldId id="2208" r:id="rId12"/>
    <p:sldId id="2209" r:id="rId13"/>
    <p:sldId id="2210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4326480-2BB8-471B-8B53-56542A84C62D}" styleName="表样式 1 25">
    <a:wholeTbl>
      <a:tcTxStyle>
        <a:fontRef idx="none">
          <a:schemeClr val="tx1"/>
        </a:fontRef>
      </a:tcTxStyle>
      <a:tcStyle>
        <a:tcBdr>
          <a:left>
            <a:ln w="9525" cmpd="sng">
              <a:solidFill>
                <a:schemeClr val="accent1"/>
              </a:solidFill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H>
          <a:insideV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V>
        </a:tcBdr>
        <a:fill>
          <a:solidFill>
            <a:schemeClr val="bg1">
              <a:alpha val="0"/>
            </a:schemeClr>
          </a:solidFill>
        </a:fill>
      </a:tcStyle>
    </a:wholeTbl>
    <a:band2H>
      <a:tcStyle>
        <a:tcBdr/>
        <a:fill>
          <a:solidFill>
            <a:schemeClr val="accent1">
              <a:alpha val="25000"/>
              <a:lumMod val="40000"/>
              <a:lumOff val="60000"/>
            </a:schemeClr>
          </a:solidFill>
        </a:fill>
      </a:tcStyle>
    </a:band2H>
    <a:band1V>
      <a:tcStyle>
        <a:tcBdr/>
        <a:fill>
          <a:solidFill>
            <a:schemeClr val="accent1">
              <a:alpha val="25000"/>
              <a:lumMod val="40000"/>
              <a:lumOff val="60000"/>
            </a:schemeClr>
          </a:solidFill>
        </a:fill>
      </a:tcStyle>
    </a:band1V>
    <a:band2V>
      <a:tcStyle>
        <a:tcBdr/>
        <a:fill>
          <a:solidFill>
            <a:schemeClr val="bg1">
              <a:alpha val="0"/>
            </a:schemeClr>
          </a:solidFill>
        </a:fill>
      </a:tcStyle>
    </a:band2V>
    <a:lastCol>
      <a:tcTxStyle b="on">
        <a:fontRef idx="none">
          <a:schemeClr val="tx1"/>
        </a:fontRef>
      </a:tcTxStyle>
      <a:tcStyle>
        <a:tcBdr>
          <a:left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H>
          <a:insideV>
            <a:ln>
              <a:noFill/>
            </a:ln>
          </a:insideV>
        </a:tcBdr>
        <a:fill>
          <a:solidFill>
            <a:schemeClr val="accent1">
              <a:alpha val="40000"/>
              <a:lumMod val="40000"/>
              <a:lumOff val="60000"/>
            </a:schemeClr>
          </a:solidFill>
        </a:fill>
      </a:tcStyle>
    </a:lastCol>
    <a:firstCol>
      <a:tcTxStyle b="on">
        <a:fontRef idx="none">
          <a:schemeClr val="tx1"/>
        </a:fontRef>
      </a:tcTxStyle>
      <a:tcStyle>
        <a:tcBdr>
          <a:left>
            <a:ln w="9525" cmpd="sng">
              <a:solidFill>
                <a:schemeClr val="accent1"/>
              </a:solidFill>
            </a:ln>
          </a:left>
          <a:right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H>
          <a:insideV>
            <a:ln>
              <a:noFill/>
            </a:ln>
          </a:insideV>
        </a:tcBdr>
        <a:fill>
          <a:solidFill>
            <a:schemeClr val="accent1">
              <a:alpha val="40000"/>
              <a:lumMod val="40000"/>
              <a:lumOff val="60000"/>
            </a:schemeClr>
          </a:solidFill>
        </a:fill>
      </a:tcStyle>
    </a:firstCol>
    <a:lastRow>
      <a:tcTxStyle b="on">
        <a:fontRef idx="none">
          <a:schemeClr val="accent1"/>
        </a:fontRef>
      </a:tcTxStyle>
      <a:tcStyle>
        <a:tcBdr>
          <a:left>
            <a:ln w="9525" cmpd="sng">
              <a:solidFill>
                <a:schemeClr val="accent1"/>
              </a:solidFill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bg1">
              <a:alpha val="0"/>
            </a:schemeClr>
          </a:solidFill>
        </a:fill>
      </a:tcStyle>
    </a:lastRow>
    <a:seCell>
      <a:tcStyle>
        <a:tcBdr>
          <a:left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bg1">
              <a:alpha val="0"/>
            </a:schemeClr>
          </a:solidFill>
        </a:fill>
      </a:tcStyle>
    </a:seCell>
    <a:swCell>
      <a:tcTxStyle b="on">
        <a:fontRef idx="none">
          <a:schemeClr val="accent1"/>
        </a:fontRef>
      </a:tcTxStyle>
      <a:tcStyle>
        <a:tcBdr>
          <a:left>
            <a:ln w="9525" cmpd="sng">
              <a:solidFill>
                <a:schemeClr val="accent1"/>
              </a:solidFill>
            </a:ln>
          </a:left>
          <a:right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bg1">
              <a:alpha val="0"/>
            </a:schemeClr>
          </a:solidFill>
        </a:fill>
      </a:tcStyle>
    </a:swCell>
    <a:firstRow>
      <a:tcTxStyle b="on">
        <a:fontRef idx="none">
          <a:schemeClr val="bg1"/>
        </a:fontRef>
      </a:tcTxStyle>
      <a:tcStyle>
        <a:tcBdr>
          <a:left>
            <a:ln w="9525" cmpd="sng">
              <a:solidFill>
                <a:schemeClr val="accent1"/>
              </a:solidFill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V>
        </a:tcBdr>
        <a:fill>
          <a:solidFill>
            <a:schemeClr val="accent1"/>
          </a:solidFill>
        </a:fill>
      </a:tcStyle>
    </a:firstRow>
    <a:neCell>
      <a:tcStyle>
        <a:tcBdr>
          <a:left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24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438" y="8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67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1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52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53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754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55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56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97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69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9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0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22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2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2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06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0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0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0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1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1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1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1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27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72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2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32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33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3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3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38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739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4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741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42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43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44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0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0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0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5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46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47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74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4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5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16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717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71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1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image" Target="../media/image14.svg"/><Relationship Id="rId7" Type="http://schemas.openxmlformats.org/officeDocument/2006/relationships/image" Target="../media/image13.png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2" Type="http://schemas.openxmlformats.org/officeDocument/2006/relationships/slideLayout" Target="../slideLayouts/slideLayout7.xml"/><Relationship Id="rId21" Type="http://schemas.openxmlformats.org/officeDocument/2006/relationships/image" Target="../media/image18.png"/><Relationship Id="rId20" Type="http://schemas.openxmlformats.org/officeDocument/2006/relationships/image" Target="../media/image17.png"/><Relationship Id="rId2" Type="http://schemas.openxmlformats.org/officeDocument/2006/relationships/tags" Target="../tags/tag49.xml"/><Relationship Id="rId19" Type="http://schemas.openxmlformats.org/officeDocument/2006/relationships/tags" Target="../tags/tag60.xml"/><Relationship Id="rId18" Type="http://schemas.openxmlformats.org/officeDocument/2006/relationships/tags" Target="../tags/tag59.xml"/><Relationship Id="rId17" Type="http://schemas.openxmlformats.org/officeDocument/2006/relationships/tags" Target="../tags/tag58.xml"/><Relationship Id="rId16" Type="http://schemas.openxmlformats.org/officeDocument/2006/relationships/tags" Target="../tags/tag57.xml"/><Relationship Id="rId15" Type="http://schemas.openxmlformats.org/officeDocument/2006/relationships/tags" Target="../tags/tag56.xml"/><Relationship Id="rId14" Type="http://schemas.openxmlformats.org/officeDocument/2006/relationships/tags" Target="../tags/tag55.xml"/><Relationship Id="rId13" Type="http://schemas.openxmlformats.org/officeDocument/2006/relationships/tags" Target="../tags/tag54.xml"/><Relationship Id="rId12" Type="http://schemas.openxmlformats.org/officeDocument/2006/relationships/tags" Target="../tags/tag53.xml"/><Relationship Id="rId11" Type="http://schemas.openxmlformats.org/officeDocument/2006/relationships/image" Target="../media/image16.svg"/><Relationship Id="rId10" Type="http://schemas.openxmlformats.org/officeDocument/2006/relationships/image" Target="../media/image15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7.svg"/><Relationship Id="rId11" Type="http://schemas.openxmlformats.org/officeDocument/2006/relationships/image" Target="../media/image6.png"/><Relationship Id="rId10" Type="http://schemas.openxmlformats.org/officeDocument/2006/relationships/image" Target="../media/image5.sv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9.svg"/><Relationship Id="rId10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34.xml"/><Relationship Id="rId12" Type="http://schemas.openxmlformats.org/officeDocument/2006/relationships/tags" Target="../tags/tag33.xml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42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矩形 3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48585" name="文本框 6"/>
          <p:cNvSpPr txBox="1"/>
          <p:nvPr/>
        </p:nvSpPr>
        <p:spPr>
          <a:xfrm>
            <a:off x="3037205" y="1495425"/>
            <a:ext cx="6468745" cy="10744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600" b="1" spc="250" dirty="0">
                <a:solidFill>
                  <a:schemeClr val="accent5">
                    <a:lumMod val="50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温阳解毒颗粒</a:t>
            </a:r>
            <a:endParaRPr kumimoji="0" lang="zh-CN" altLang="en-US" sz="66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Arial Unicode MS" panose="020B0604020202020204" charset="-122"/>
            </a:endParaRPr>
          </a:p>
          <a:p>
            <a:pPr algn="ctr"/>
            <a:endParaRPr kumimoji="1" lang="en-US" altLang="zh-CN" sz="6600" b="1" dirty="0">
              <a:solidFill>
                <a:srgbClr val="013E9F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/>
            <a:endParaRPr lang="zh-CN" altLang="en-US" sz="6600" b="1" spc="600" dirty="0">
              <a:solidFill>
                <a:schemeClr val="accent5">
                  <a:lumMod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048586" name="文本框 8"/>
          <p:cNvSpPr txBox="1"/>
          <p:nvPr/>
        </p:nvSpPr>
        <p:spPr>
          <a:xfrm>
            <a:off x="4299585" y="3095625"/>
            <a:ext cx="4110355" cy="408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250" spc="250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rPr>
              <a:t>江苏康缘药业股份有限公司</a:t>
            </a:r>
            <a:endParaRPr lang="zh-CN" altLang="en-US" sz="2250" spc="250" dirty="0">
              <a:solidFill>
                <a:schemeClr val="accent5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矩形 3"/>
          <p:cNvSpPr/>
          <p:nvPr/>
        </p:nvSpPr>
        <p:spPr>
          <a:xfrm>
            <a:off x="0" y="-151"/>
            <a:ext cx="12192000" cy="6858000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48608" name="矩形 1"/>
          <p:cNvSpPr/>
          <p:nvPr/>
        </p:nvSpPr>
        <p:spPr>
          <a:xfrm>
            <a:off x="0" y="0"/>
            <a:ext cx="12192000" cy="6857365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ea"/>
            </a:endParaRPr>
          </a:p>
        </p:txBody>
      </p:sp>
      <p:sp>
        <p:nvSpPr>
          <p:cNvPr id="11" name="文本框 13"/>
          <p:cNvSpPr txBox="1"/>
          <p:nvPr/>
        </p:nvSpPr>
        <p:spPr>
          <a:xfrm>
            <a:off x="473710" y="144145"/>
            <a:ext cx="185928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 spc="600" dirty="0">
                <a:solidFill>
                  <a:srgbClr val="51B4E9"/>
                </a:solidFill>
                <a:latin typeface="+mn-ea"/>
              </a:rPr>
              <a:t>03</a:t>
            </a:r>
            <a:endParaRPr lang="en-US" altLang="zh-CN" sz="6600" spc="600" dirty="0">
              <a:solidFill>
                <a:srgbClr val="51B4E9"/>
              </a:solidFill>
              <a:latin typeface="+mn-ea"/>
            </a:endParaRPr>
          </a:p>
        </p:txBody>
      </p:sp>
      <p:sp>
        <p:nvSpPr>
          <p:cNvPr id="12" name="文本框 8"/>
          <p:cNvSpPr txBox="1"/>
          <p:nvPr/>
        </p:nvSpPr>
        <p:spPr>
          <a:xfrm>
            <a:off x="2332295" y="280422"/>
            <a:ext cx="42545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/>
            <a:r>
              <a:rPr lang="zh-CN" altLang="en-US" sz="4000" spc="300" dirty="0">
                <a:solidFill>
                  <a:srgbClr val="002774"/>
                </a:solidFill>
                <a:latin typeface="+mn-ea"/>
              </a:rPr>
              <a:t>有效性</a:t>
            </a:r>
            <a:endParaRPr lang="zh-CN" altLang="en-US" sz="4000" spc="300" dirty="0">
              <a:solidFill>
                <a:srgbClr val="002774"/>
              </a:solidFill>
              <a:latin typeface="+mn-ea"/>
            </a:endParaRPr>
          </a:p>
        </p:txBody>
      </p:sp>
      <p:sp>
        <p:nvSpPr>
          <p:cNvPr id="13" name="矩形 6"/>
          <p:cNvSpPr/>
          <p:nvPr/>
        </p:nvSpPr>
        <p:spPr>
          <a:xfrm>
            <a:off x="0" y="0"/>
            <a:ext cx="342900" cy="1280160"/>
          </a:xfrm>
          <a:prstGeom prst="rect">
            <a:avLst/>
          </a:prstGeom>
          <a:solidFill>
            <a:srgbClr val="51B4E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6895" y="6429745"/>
            <a:ext cx="5553075" cy="40011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zh-CN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温阳解毒颗粒组方方解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000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[2] </a:t>
            </a:r>
            <a:r>
              <a:rPr lang="zh-CN" altLang="en-US" sz="1000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温阳解毒颗粒</a:t>
            </a:r>
            <a:r>
              <a:rPr lang="zh-CN" altLang="zh-CN" sz="1000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临床研究资料总结报告</a:t>
            </a:r>
            <a:r>
              <a:rPr lang="en-US" altLang="zh-CN" sz="1000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.</a:t>
            </a:r>
            <a:endParaRPr lang="en-US" altLang="zh-C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04795" y="1421765"/>
            <a:ext cx="8096250" cy="3886200"/>
            <a:chOff x="833862" y="1299755"/>
            <a:chExt cx="9937229" cy="5161556"/>
          </a:xfrm>
        </p:grpSpPr>
        <p:sp>
          <p:nvSpPr>
            <p:cNvPr id="6" name="矩形: 圆角 5"/>
            <p:cNvSpPr/>
            <p:nvPr/>
          </p:nvSpPr>
          <p:spPr>
            <a:xfrm>
              <a:off x="833862" y="1299756"/>
              <a:ext cx="6228087" cy="5161555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p>
              <a:pPr marL="0" lvl="0" indent="0" algn="ctr" defTabSz="622300">
                <a:lnSpc>
                  <a:spcPct val="13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b="1" kern="1200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8494678" y="1299755"/>
              <a:ext cx="2276413" cy="5161555"/>
            </a:xfrm>
            <a:prstGeom prst="roundRect">
              <a:avLst/>
            </a:prstGeom>
            <a:solidFill>
              <a:srgbClr val="A20000"/>
            </a:solidFill>
            <a:ln>
              <a:solidFill>
                <a:srgbClr val="C0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just">
                <a:lnSpc>
                  <a:spcPct val="130000"/>
                </a:lnSpc>
              </a:pPr>
              <a:r>
                <a:rPr lang="zh-CN" altLang="en-US" b="1" dirty="0">
                  <a:solidFill>
                    <a:srgbClr val="FFFF00"/>
                  </a:solidFill>
                </a:rPr>
                <a:t>全方配伍，令阳气复而毒邪解，脾运健而肺气清，则其疫病可得痊愈。</a:t>
              </a:r>
              <a:endParaRPr lang="en-US" altLang="zh-CN" b="1" dirty="0">
                <a:solidFill>
                  <a:srgbClr val="FFFF00"/>
                </a:solidFill>
              </a:endParaRPr>
            </a:p>
            <a:p>
              <a:pPr algn="just">
                <a:lnSpc>
                  <a:spcPct val="130000"/>
                </a:lnSpc>
              </a:pPr>
              <a:endParaRPr lang="en-US" altLang="zh-CN" b="1" dirty="0">
                <a:solidFill>
                  <a:srgbClr val="FFFF00"/>
                </a:solidFill>
              </a:endParaRPr>
            </a:p>
            <a:p>
              <a:pPr algn="just">
                <a:lnSpc>
                  <a:spcPct val="130000"/>
                </a:lnSpc>
              </a:pPr>
              <a:endParaRPr lang="en-US" altLang="zh-CN" b="1" dirty="0">
                <a:solidFill>
                  <a:srgbClr val="FFFF00"/>
                </a:solidFill>
              </a:endParaRPr>
            </a:p>
            <a:p>
              <a:pPr algn="just">
                <a:lnSpc>
                  <a:spcPct val="130000"/>
                </a:lnSpc>
              </a:pPr>
              <a:r>
                <a:rPr lang="zh-CN" altLang="en-US" b="1" kern="100" dirty="0">
                  <a:solidFill>
                    <a:srgbClr val="FFFF00"/>
                  </a:solidFill>
                  <a:latin typeface="+mn-ea"/>
                  <a:cs typeface="Times New Roman" panose="02020603050405020304" pitchFamily="18" charset="0"/>
                </a:rPr>
                <a:t>治</a:t>
              </a:r>
              <a:r>
                <a:rPr lang="zh-CN" altLang="zh-CN" b="1" kern="100" dirty="0">
                  <a:solidFill>
                    <a:srgbClr val="FFFF00"/>
                  </a:solidFill>
                  <a:latin typeface="+mn-ea"/>
                  <a:cs typeface="Times New Roman" panose="02020603050405020304" pitchFamily="18" charset="0"/>
                </a:rPr>
                <a:t>中医证属阳气虚损，疫毒侵肺者</a:t>
              </a:r>
              <a:r>
                <a:rPr lang="zh-CN" altLang="en-US" b="1" kern="100" dirty="0">
                  <a:solidFill>
                    <a:srgbClr val="FFFF00"/>
                  </a:solidFill>
                  <a:latin typeface="+mn-ea"/>
                  <a:cs typeface="Times New Roman" panose="02020603050405020304" pitchFamily="18" charset="0"/>
                </a:rPr>
                <a:t>。</a:t>
              </a:r>
              <a:endParaRPr lang="zh-CN" altLang="en-US" b="1" dirty="0">
                <a:solidFill>
                  <a:srgbClr val="FFFF00"/>
                </a:solidFill>
              </a:endParaRPr>
            </a:p>
            <a:p>
              <a:pPr algn="just"/>
              <a:endParaRPr lang="en-US" altLang="zh-CN" b="1" dirty="0">
                <a:solidFill>
                  <a:srgbClr val="FFFF00"/>
                </a:solidFill>
              </a:endParaRPr>
            </a:p>
          </p:txBody>
        </p:sp>
        <p:sp>
          <p:nvSpPr>
            <p:cNvPr id="9" name="矩形: 圆角 8"/>
            <p:cNvSpPr/>
            <p:nvPr/>
          </p:nvSpPr>
          <p:spPr>
            <a:xfrm>
              <a:off x="1148889" y="1576084"/>
              <a:ext cx="1222724" cy="138682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b="1" kern="1200" dirty="0"/>
                <a:t>君药</a:t>
              </a:r>
              <a:endParaRPr lang="zh-CN" b="1" kern="1200" dirty="0"/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2686640" y="1576084"/>
              <a:ext cx="1300413" cy="1386826"/>
            </a:xfrm>
            <a:prstGeom prst="roundRect">
              <a:avLst/>
            </a:prstGeom>
            <a:noFill/>
            <a:ln>
              <a:solidFill>
                <a:srgbClr val="013E9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p>
              <a:pPr marL="0" lvl="0" indent="0" algn="ctr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sz="1600" b="1" kern="1200" dirty="0">
                  <a:solidFill>
                    <a:schemeClr val="tx1"/>
                  </a:solidFill>
                </a:rPr>
                <a:t>淡附片</a:t>
              </a:r>
              <a:endParaRPr lang="en-US" altLang="zh-CN" sz="1600" b="1" kern="1200" dirty="0">
                <a:solidFill>
                  <a:schemeClr val="tx1"/>
                </a:solidFill>
              </a:endParaRPr>
            </a:p>
            <a:p>
              <a:pPr marL="0" lvl="0" indent="0" algn="ctr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b="1" dirty="0">
                  <a:solidFill>
                    <a:schemeClr val="tx1"/>
                  </a:solidFill>
                </a:rPr>
                <a:t>干姜</a:t>
              </a:r>
              <a:endParaRPr lang="en-US" altLang="zh-CN" sz="1600" b="1" dirty="0">
                <a:solidFill>
                  <a:schemeClr val="tx1"/>
                </a:solidFill>
              </a:endParaRPr>
            </a:p>
            <a:p>
              <a:pPr marL="0" lvl="0" indent="0" algn="ctr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b="1" kern="1200" dirty="0">
                  <a:solidFill>
                    <a:schemeClr val="tx1"/>
                  </a:solidFill>
                </a:rPr>
                <a:t>炙甘草</a:t>
              </a:r>
              <a:endParaRPr lang="zh-CN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矩形: 圆角 10"/>
            <p:cNvSpPr/>
            <p:nvPr/>
          </p:nvSpPr>
          <p:spPr>
            <a:xfrm>
              <a:off x="2715782" y="4363517"/>
              <a:ext cx="1271272" cy="1090657"/>
            </a:xfrm>
            <a:prstGeom prst="roundRect">
              <a:avLst/>
            </a:prstGeom>
            <a:noFill/>
            <a:ln>
              <a:solidFill>
                <a:srgbClr val="013E9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p>
              <a:pPr marL="0" lvl="0" indent="0" algn="ctr" defTabSz="622300">
                <a:lnSpc>
                  <a:spcPct val="13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b="1" dirty="0">
                  <a:solidFill>
                    <a:schemeClr val="tx1"/>
                  </a:solidFill>
                </a:rPr>
                <a:t>金银花</a:t>
              </a:r>
              <a:endParaRPr lang="en-US" altLang="zh-CN" sz="1600" b="1" dirty="0">
                <a:solidFill>
                  <a:schemeClr val="tx1"/>
                </a:solidFill>
              </a:endParaRPr>
            </a:p>
            <a:p>
              <a:pPr marL="0" lvl="0" indent="0" algn="ctr" defTabSz="622300">
                <a:lnSpc>
                  <a:spcPct val="13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b="1" dirty="0">
                  <a:solidFill>
                    <a:schemeClr val="tx1"/>
                  </a:solidFill>
                </a:rPr>
                <a:t>广藿香</a:t>
              </a:r>
              <a:endParaRPr lang="zh-CN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矩形: 圆角 11"/>
            <p:cNvSpPr/>
            <p:nvPr/>
          </p:nvSpPr>
          <p:spPr>
            <a:xfrm>
              <a:off x="2715782" y="5656760"/>
              <a:ext cx="1271272" cy="554730"/>
            </a:xfrm>
            <a:prstGeom prst="roundRect">
              <a:avLst/>
            </a:prstGeom>
            <a:noFill/>
            <a:ln>
              <a:solidFill>
                <a:srgbClr val="013E9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sz="1600" b="1" kern="1200">
                  <a:solidFill>
                    <a:schemeClr val="tx1"/>
                  </a:solidFill>
                </a:rPr>
                <a:t>陈皮</a:t>
              </a:r>
              <a:endParaRPr lang="zh-CN" sz="1600" b="1" kern="1200">
                <a:solidFill>
                  <a:schemeClr val="tx1"/>
                </a:solidFill>
              </a:endParaRPr>
            </a:p>
          </p:txBody>
        </p:sp>
        <p:sp>
          <p:nvSpPr>
            <p:cNvPr id="16" name="矩形: 圆角 12"/>
            <p:cNvSpPr/>
            <p:nvPr/>
          </p:nvSpPr>
          <p:spPr>
            <a:xfrm>
              <a:off x="1148889" y="5656760"/>
              <a:ext cx="1222724" cy="55473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sz="1400" b="1" kern="1200" dirty="0"/>
                <a:t>使药</a:t>
              </a:r>
              <a:endParaRPr lang="zh-CN" sz="1400" b="1" kern="1200" dirty="0"/>
            </a:p>
          </p:txBody>
        </p:sp>
        <p:sp>
          <p:nvSpPr>
            <p:cNvPr id="17" name="矩形: 圆角 13"/>
            <p:cNvSpPr/>
            <p:nvPr/>
          </p:nvSpPr>
          <p:spPr>
            <a:xfrm>
              <a:off x="1148889" y="3111220"/>
              <a:ext cx="1222724" cy="109065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b="1" dirty="0"/>
                <a:t>臣</a:t>
              </a:r>
              <a:r>
                <a:rPr lang="zh-CN" b="1" kern="1200" dirty="0"/>
                <a:t>药</a:t>
              </a:r>
              <a:endParaRPr lang="zh-CN" b="1" kern="1200" dirty="0"/>
            </a:p>
          </p:txBody>
        </p:sp>
        <p:sp>
          <p:nvSpPr>
            <p:cNvPr id="18" name="矩形: 圆角 14"/>
            <p:cNvSpPr/>
            <p:nvPr/>
          </p:nvSpPr>
          <p:spPr>
            <a:xfrm>
              <a:off x="2686640" y="3088658"/>
              <a:ext cx="1300413" cy="1113219"/>
            </a:xfrm>
            <a:prstGeom prst="roundRect">
              <a:avLst/>
            </a:prstGeom>
            <a:noFill/>
            <a:ln>
              <a:solidFill>
                <a:srgbClr val="013E9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p>
              <a:pPr marL="0" lvl="0" indent="0" algn="ctr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b="1" kern="1200" dirty="0">
                  <a:solidFill>
                    <a:schemeClr val="tx1"/>
                  </a:solidFill>
                </a:rPr>
                <a:t>五指毛桃</a:t>
              </a:r>
              <a:endParaRPr lang="en-US" altLang="zh-CN" sz="1600" b="1" kern="1200" dirty="0">
                <a:solidFill>
                  <a:schemeClr val="tx1"/>
                </a:solidFill>
              </a:endParaRPr>
            </a:p>
            <a:p>
              <a:pPr marL="0" lvl="0" indent="0" algn="ctr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600" b="1" dirty="0">
                  <a:solidFill>
                    <a:schemeClr val="tx1"/>
                  </a:solidFill>
                </a:rPr>
                <a:t>皂角刺</a:t>
              </a:r>
              <a:endParaRPr lang="zh-CN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矩形: 圆角 15"/>
            <p:cNvSpPr/>
            <p:nvPr/>
          </p:nvSpPr>
          <p:spPr>
            <a:xfrm>
              <a:off x="1148889" y="4363517"/>
              <a:ext cx="1222724" cy="109065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b="1" kern="1200" dirty="0"/>
                <a:t>佐</a:t>
              </a:r>
              <a:r>
                <a:rPr lang="zh-CN" b="1" kern="1200" dirty="0"/>
                <a:t>药</a:t>
              </a:r>
              <a:endParaRPr lang="zh-CN" b="1" kern="1200" dirty="0"/>
            </a:p>
          </p:txBody>
        </p:sp>
        <p:sp>
          <p:nvSpPr>
            <p:cNvPr id="20" name="矩形: 圆角 16"/>
            <p:cNvSpPr/>
            <p:nvPr/>
          </p:nvSpPr>
          <p:spPr>
            <a:xfrm>
              <a:off x="4363743" y="1576084"/>
              <a:ext cx="2450712" cy="1386826"/>
            </a:xfrm>
            <a:prstGeom prst="roundRect">
              <a:avLst/>
            </a:prstGeom>
            <a:gradFill>
              <a:gsLst>
                <a:gs pos="0">
                  <a:srgbClr val="013E9F"/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p>
              <a:pPr lvl="0" algn="ctr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温阳益气健脾</a:t>
              </a:r>
              <a:endParaRPr lang="en-US" altLang="zh-CN" sz="1600" b="1" dirty="0">
                <a:solidFill>
                  <a:schemeClr val="bg1"/>
                </a:solidFill>
              </a:endParaRPr>
            </a:p>
            <a:p>
              <a:pPr lvl="0" algn="ctr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散解寒湿疫毒</a:t>
              </a:r>
              <a:endParaRPr lang="zh-CN" sz="16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矩形: 圆角 17"/>
            <p:cNvSpPr/>
            <p:nvPr/>
          </p:nvSpPr>
          <p:spPr>
            <a:xfrm>
              <a:off x="4363743" y="3088658"/>
              <a:ext cx="2450712" cy="1113219"/>
            </a:xfrm>
            <a:prstGeom prst="roundRect">
              <a:avLst/>
            </a:prstGeom>
            <a:gradFill>
              <a:gsLst>
                <a:gs pos="0">
                  <a:srgbClr val="013E9F"/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p>
              <a:pPr algn="ctr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透脓散益气托毒之效</a:t>
              </a:r>
              <a:endParaRPr lang="zh-CN" altLang="en-US" sz="1600" b="1" dirty="0">
                <a:solidFill>
                  <a:schemeClr val="bg1"/>
                </a:solidFill>
              </a:endParaRPr>
            </a:p>
            <a:p>
              <a:pPr algn="ctr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以助干姜驱散毒邪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矩形: 圆角 18"/>
            <p:cNvSpPr/>
            <p:nvPr/>
          </p:nvSpPr>
          <p:spPr>
            <a:xfrm>
              <a:off x="4363743" y="4363517"/>
              <a:ext cx="2450712" cy="1090657"/>
            </a:xfrm>
            <a:prstGeom prst="roundRect">
              <a:avLst/>
            </a:prstGeom>
            <a:gradFill>
              <a:gsLst>
                <a:gs pos="0">
                  <a:srgbClr val="013E9F"/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p>
              <a:pPr algn="ctr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解毒透邪外出</a:t>
              </a:r>
              <a:endParaRPr lang="en-US" altLang="zh-CN" sz="1600" b="1" dirty="0">
                <a:solidFill>
                  <a:schemeClr val="bg1"/>
                </a:solidFill>
              </a:endParaRPr>
            </a:p>
            <a:p>
              <a:pPr algn="ctr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祛除阴霾湿邪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矩形: 圆角 19"/>
            <p:cNvSpPr/>
            <p:nvPr/>
          </p:nvSpPr>
          <p:spPr>
            <a:xfrm>
              <a:off x="4392885" y="5656760"/>
              <a:ext cx="2421570" cy="554730"/>
            </a:xfrm>
            <a:prstGeom prst="roundRect">
              <a:avLst/>
            </a:prstGeom>
            <a:gradFill>
              <a:gsLst>
                <a:gs pos="0">
                  <a:srgbClr val="013E9F"/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理气和中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箭头: 右 21"/>
            <p:cNvSpPr/>
            <p:nvPr/>
          </p:nvSpPr>
          <p:spPr>
            <a:xfrm>
              <a:off x="7055012" y="3429000"/>
              <a:ext cx="1421297" cy="1667435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2705100" y="5530850"/>
            <a:ext cx="8456295" cy="59182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>
              <a:lnSpc>
                <a:spcPct val="150000"/>
              </a:lnSpc>
            </a:pPr>
            <a:r>
              <a:rPr lang="zh-CN" altLang="en-US" sz="1400" spc="15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温阳解毒颗粒人用经验研究</a:t>
            </a:r>
            <a:r>
              <a:rPr lang="en-US" altLang="zh-CN" sz="1400" spc="15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[2]</a:t>
            </a:r>
            <a:r>
              <a:rPr lang="zh-CN" altLang="en-US" sz="1400" spc="15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中主要用于新冠肺炎虚证为主证候的治疗，有助于改善证候评分，促进新冠病毒感染相关</a:t>
            </a:r>
            <a:r>
              <a:rPr lang="zh-CN" altLang="en-US" sz="1400" b="1" u="sng" spc="15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咳嗽、发热、胸闷或气促等症状恢复，减少疾病进展</a:t>
            </a:r>
            <a:r>
              <a:rPr lang="en-US" altLang="zh-CN" sz="1400" b="1" u="sng" spc="15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/</a:t>
            </a:r>
            <a:r>
              <a:rPr lang="zh-CN" altLang="en-US" sz="1400" b="1" u="sng" spc="15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转重，</a:t>
            </a:r>
            <a:r>
              <a:rPr lang="zh-CN" altLang="en-US" sz="1400" spc="15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提高疗效。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文本框 56"/>
          <p:cNvSpPr txBox="1"/>
          <p:nvPr>
            <p:custDataLst>
              <p:tags r:id="rId2"/>
            </p:custDataLst>
          </p:nvPr>
        </p:nvSpPr>
        <p:spPr>
          <a:xfrm>
            <a:off x="913765" y="2403475"/>
            <a:ext cx="1024255" cy="6559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文本框 64"/>
          <p:cNvSpPr txBox="1"/>
          <p:nvPr>
            <p:custDataLst>
              <p:tags r:id="rId3"/>
            </p:custDataLst>
          </p:nvPr>
        </p:nvSpPr>
        <p:spPr>
          <a:xfrm>
            <a:off x="532130" y="3204845"/>
            <a:ext cx="1845945" cy="5505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buClrTx/>
              <a:buSzTx/>
              <a:buNone/>
            </a:pPr>
            <a:r>
              <a:rPr lang="zh-CN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组方合理性和</a:t>
            </a:r>
            <a:endParaRPr lang="zh-CN" alt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>
              <a:buClrTx/>
              <a:buSzTx/>
              <a:buNone/>
            </a:pPr>
            <a:r>
              <a:rPr lang="zh-CN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中成药治疗优势</a:t>
            </a:r>
            <a:r>
              <a:rPr lang="en-US" altLang="zh-CN" sz="16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  <a:endParaRPr lang="zh-CN" alt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7" name="矩形 2"/>
          <p:cNvSpPr/>
          <p:nvPr>
            <p:custDataLst>
              <p:tags r:id="rId4"/>
            </p:custDataLst>
          </p:nvPr>
        </p:nvSpPr>
        <p:spPr>
          <a:xfrm>
            <a:off x="552450" y="3094990"/>
            <a:ext cx="1824990" cy="114935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矩形 3"/>
          <p:cNvSpPr/>
          <p:nvPr/>
        </p:nvSpPr>
        <p:spPr>
          <a:xfrm>
            <a:off x="0" y="-151"/>
            <a:ext cx="12192000" cy="6858000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48608" name="矩形 1"/>
          <p:cNvSpPr/>
          <p:nvPr/>
        </p:nvSpPr>
        <p:spPr>
          <a:xfrm>
            <a:off x="0" y="0"/>
            <a:ext cx="12192000" cy="6857365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ea"/>
            </a:endParaRPr>
          </a:p>
        </p:txBody>
      </p:sp>
      <p:sp>
        <p:nvSpPr>
          <p:cNvPr id="11" name="文本框 13"/>
          <p:cNvSpPr txBox="1"/>
          <p:nvPr/>
        </p:nvSpPr>
        <p:spPr>
          <a:xfrm>
            <a:off x="473710" y="144145"/>
            <a:ext cx="185928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 spc="600" dirty="0">
                <a:solidFill>
                  <a:srgbClr val="51B4E9"/>
                </a:solidFill>
                <a:latin typeface="+mn-ea"/>
              </a:rPr>
              <a:t>04</a:t>
            </a:r>
            <a:endParaRPr lang="en-US" altLang="zh-CN" sz="6600" spc="600" dirty="0">
              <a:solidFill>
                <a:srgbClr val="51B4E9"/>
              </a:solidFill>
              <a:latin typeface="+mn-ea"/>
            </a:endParaRPr>
          </a:p>
        </p:txBody>
      </p:sp>
      <p:sp>
        <p:nvSpPr>
          <p:cNvPr id="12" name="文本框 8"/>
          <p:cNvSpPr txBox="1"/>
          <p:nvPr/>
        </p:nvSpPr>
        <p:spPr>
          <a:xfrm>
            <a:off x="2332295" y="280422"/>
            <a:ext cx="42545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/>
            <a:r>
              <a:rPr lang="zh-CN" altLang="en-US" sz="4000" spc="300" dirty="0">
                <a:solidFill>
                  <a:srgbClr val="002774"/>
                </a:solidFill>
                <a:latin typeface="+mn-ea"/>
              </a:rPr>
              <a:t>创新性</a:t>
            </a:r>
            <a:endParaRPr lang="zh-CN" altLang="en-US" sz="4000" spc="300" dirty="0">
              <a:solidFill>
                <a:srgbClr val="002774"/>
              </a:solidFill>
              <a:latin typeface="+mn-ea"/>
            </a:endParaRPr>
          </a:p>
        </p:txBody>
      </p:sp>
      <p:sp>
        <p:nvSpPr>
          <p:cNvPr id="13" name="矩形 6"/>
          <p:cNvSpPr/>
          <p:nvPr/>
        </p:nvSpPr>
        <p:spPr>
          <a:xfrm>
            <a:off x="0" y="0"/>
            <a:ext cx="342900" cy="1280160"/>
          </a:xfrm>
          <a:prstGeom prst="rect">
            <a:avLst/>
          </a:prstGeom>
          <a:solidFill>
            <a:srgbClr val="51B4E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48666" name="文本框 60"/>
          <p:cNvSpPr txBox="1"/>
          <p:nvPr>
            <p:custDataLst>
              <p:tags r:id="rId2"/>
            </p:custDataLst>
          </p:nvPr>
        </p:nvSpPr>
        <p:spPr>
          <a:xfrm>
            <a:off x="543560" y="2197100"/>
            <a:ext cx="1833880" cy="3987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创新点</a:t>
            </a:r>
            <a:r>
              <a:rPr lang="en-US" altLang="zh-CN" sz="16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[1,2]</a:t>
            </a:r>
            <a:endParaRPr lang="zh-CN" altLang="en-US" sz="1600" baseline="30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67" name="文本框 62"/>
          <p:cNvSpPr txBox="1"/>
          <p:nvPr>
            <p:custDataLst>
              <p:tags r:id="rId3"/>
            </p:custDataLst>
          </p:nvPr>
        </p:nvSpPr>
        <p:spPr>
          <a:xfrm>
            <a:off x="553085" y="3572510"/>
            <a:ext cx="18249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优</a:t>
            </a:r>
            <a:r>
              <a:rPr lang="en-US" altLang="zh-C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lang="zh-CN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势</a:t>
            </a:r>
            <a:r>
              <a:rPr lang="en-US" altLang="zh-CN" sz="16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[3]</a:t>
            </a:r>
            <a:endParaRPr lang="zh-CN" altLang="en-US" sz="1600" baseline="30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48668" name="文本框 64"/>
          <p:cNvSpPr txBox="1"/>
          <p:nvPr>
            <p:custDataLst>
              <p:tags r:id="rId4"/>
            </p:custDataLst>
          </p:nvPr>
        </p:nvSpPr>
        <p:spPr>
          <a:xfrm>
            <a:off x="537845" y="4802505"/>
            <a:ext cx="18395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 dirty="0">
                <a:solidFill>
                  <a:srgbClr val="002060"/>
                </a:solidFill>
                <a:latin typeface="+mn-ea"/>
                <a:sym typeface="+mn-ea"/>
              </a:rPr>
              <a:t>传承性</a:t>
            </a:r>
            <a:endParaRPr lang="zh-CN" altLang="en-US" sz="1600" dirty="0">
              <a:solidFill>
                <a:srgbClr val="002060"/>
              </a:solidFill>
              <a:latin typeface="+mn-ea"/>
              <a:sym typeface="+mn-ea"/>
            </a:endParaRPr>
          </a:p>
        </p:txBody>
      </p:sp>
      <p:sp>
        <p:nvSpPr>
          <p:cNvPr id="1048674" name="文本框 12" descr="7b0a202020202262756c6c6574223a20227b5c2263617465676f727949645c223a5c225c222c5c2274656d706c61746549645c223a32303233313637397d220a7d0a"/>
          <p:cNvSpPr txBox="1"/>
          <p:nvPr/>
        </p:nvSpPr>
        <p:spPr>
          <a:xfrm>
            <a:off x="2555240" y="3010535"/>
            <a:ext cx="4318000" cy="9817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171450" lvl="1" indent="-171450" fontAlgn="auto">
              <a:lnSpc>
                <a:spcPts val="2200"/>
              </a:lnSpc>
              <a:buFont typeface="Wingdings" panose="05000000000000000000" charset="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zh-CN" altLang="zh-CN" sz="12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同类品种中</a:t>
            </a:r>
            <a:r>
              <a:rPr lang="zh-CN" altLang="zh-CN" sz="1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唯一针对疫病辨证属阳气虚弱</a:t>
            </a:r>
            <a:r>
              <a:rPr lang="zh-CN" altLang="zh-CN" sz="12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的药品。</a:t>
            </a:r>
            <a:endParaRPr lang="en-US" altLang="zh-CN" sz="12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171450" lvl="1" indent="-171450" fontAlgn="auto">
              <a:lnSpc>
                <a:spcPts val="2200"/>
              </a:lnSpc>
              <a:buFont typeface="Wingdings" panose="05000000000000000000" charset="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zh-CN" altLang="en-US" sz="12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源于</a:t>
            </a:r>
            <a:r>
              <a:rPr lang="zh-CN" altLang="en-US" sz="1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两大经典名方化裁</a:t>
            </a:r>
            <a:r>
              <a:rPr lang="zh-CN" altLang="en-US" sz="12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，结合抗疫一线临床诊疗经验。 </a:t>
            </a:r>
            <a:endParaRPr lang="en-US" altLang="zh-CN" sz="12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171450" lvl="1" indent="-171450" fontAlgn="auto">
              <a:lnSpc>
                <a:spcPts val="2200"/>
              </a:lnSpc>
              <a:buFont typeface="Wingdings" panose="05000000000000000000" charset="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zh-CN" altLang="en-US" sz="1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扶正祛邪，标本兼顾</a:t>
            </a:r>
            <a:r>
              <a:rPr lang="zh-CN" altLang="en-US" sz="12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zh-CN" altLang="zh-CN" sz="12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兼顾恢复正气与清除毒邪。</a:t>
            </a:r>
            <a:endParaRPr lang="en-US" altLang="zh-CN" sz="1200" dirty="0">
              <a:highlight>
                <a:srgbClr val="00FFFF"/>
              </a:highligh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marL="0" lvl="1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1200" dirty="0">
              <a:highlight>
                <a:srgbClr val="00FFFF"/>
              </a:highligh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48675" name="文本框 6" descr="7b0a202020202262756c6c6574223a20227b5c2263617465676f727949645c223a5c225c222c5c2274656d706c61746549645c223a32303233313635387d220a7d0a"/>
          <p:cNvSpPr txBox="1"/>
          <p:nvPr/>
        </p:nvSpPr>
        <p:spPr>
          <a:xfrm>
            <a:off x="2557780" y="1303655"/>
            <a:ext cx="8138795" cy="16211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179705" eaLnBrk="0" fontAlgn="base" hangingPunct="0">
              <a:lnSpc>
                <a:spcPts val="2200"/>
              </a:lnSpc>
              <a:spcBef>
                <a:spcPct val="0"/>
              </a:spcBef>
              <a:spcAft>
                <a:spcPts val="300"/>
              </a:spcAft>
            </a:pPr>
            <a:r>
              <a:rPr lang="zh-CN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其创新性在于</a:t>
            </a:r>
            <a:r>
              <a:rPr lang="zh-CN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从</a:t>
            </a:r>
            <a:r>
              <a: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祛邪</a:t>
            </a:r>
            <a:r>
              <a: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转向</a:t>
            </a:r>
            <a:r>
              <a: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扶正祛邪并重</a:t>
            </a:r>
            <a:r>
              <a: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尤其适用于现代疫病中合并基础疾病、正气亏虚的患者群体。</a:t>
            </a:r>
            <a:endParaRPr lang="en-US" altLang="zh-C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</a:pPr>
            <a:r>
              <a: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组方理论创新：首提“扶正祛邪”治法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突破传统抗疫中药以</a:t>
            </a:r>
            <a:r>
              <a: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清热化湿</a:t>
            </a:r>
            <a:r>
              <a: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为主的思路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首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创</a:t>
            </a:r>
            <a:r>
              <a:rPr lang="zh-CN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以</a:t>
            </a:r>
            <a:r>
              <a: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温阳益气</a:t>
            </a:r>
            <a:r>
              <a: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</a:t>
            </a:r>
            <a:endParaRPr lang="zh-CN" altLang="en-US" sz="12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为核心，结合</a:t>
            </a:r>
            <a:r>
              <a: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透脓散</a:t>
            </a:r>
            <a:r>
              <a: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托毒外出的治法，</a:t>
            </a:r>
            <a:r>
              <a:rPr lang="zh-CN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填补阳气虚弱型疫病治疗的空白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</a:pPr>
            <a:r>
              <a: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经方化裁创新：</a:t>
            </a:r>
            <a:r>
              <a:rPr lang="zh-CN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将《伤寒论》四逆汤（温阳救逆）与《外科正宗》透脓散（益气托毒）创新结合，针对</a:t>
            </a:r>
            <a:r>
              <a: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疫病正虚、毒恋病机</a:t>
            </a:r>
            <a:r>
              <a:rPr lang="zh-CN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重新组方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64"/>
          <p:cNvSpPr txBox="1"/>
          <p:nvPr>
            <p:custDataLst>
              <p:tags r:id="rId9"/>
            </p:custDataLst>
          </p:nvPr>
        </p:nvSpPr>
        <p:spPr>
          <a:xfrm>
            <a:off x="537210" y="5982335"/>
            <a:ext cx="18395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None/>
            </a:pPr>
            <a:r>
              <a:rPr lang="zh-CN" altLang="en-US" sz="1600" dirty="0">
                <a:solidFill>
                  <a:srgbClr val="002060"/>
                </a:solidFill>
                <a:latin typeface="+mn-ea"/>
                <a:sym typeface="+mn-ea"/>
              </a:rPr>
              <a:t>自主知识产权及</a:t>
            </a:r>
            <a:endParaRPr lang="zh-CN" altLang="en-US" sz="1600" dirty="0">
              <a:solidFill>
                <a:srgbClr val="002060"/>
              </a:solidFill>
              <a:latin typeface="+mn-ea"/>
              <a:sym typeface="+mn-ea"/>
            </a:endParaRPr>
          </a:p>
          <a:p>
            <a:pPr algn="ctr">
              <a:buClrTx/>
              <a:buSzTx/>
              <a:buNone/>
            </a:pPr>
            <a:r>
              <a:rPr lang="zh-CN" altLang="en-US" sz="1600" dirty="0">
                <a:solidFill>
                  <a:srgbClr val="002060"/>
                </a:solidFill>
                <a:latin typeface="+mn-ea"/>
                <a:sym typeface="+mn-ea"/>
              </a:rPr>
              <a:t>注册分类</a:t>
            </a:r>
            <a:endParaRPr lang="zh-CN" altLang="en-US" sz="1600" dirty="0">
              <a:solidFill>
                <a:srgbClr val="002060"/>
              </a:solidFill>
              <a:latin typeface="+mn-ea"/>
              <a:sym typeface="+mn-ea"/>
            </a:endParaRPr>
          </a:p>
        </p:txBody>
      </p:sp>
      <p:sp>
        <p:nvSpPr>
          <p:cNvPr id="8" name="文本框 8" descr="7b0a202020202262756c6c6574223a20227b5c2263617465676f727949645c223a5c225c222c5c2274656d706c61746549645c223a32303233313636367d220a7d0a"/>
          <p:cNvSpPr txBox="1"/>
          <p:nvPr/>
        </p:nvSpPr>
        <p:spPr>
          <a:xfrm>
            <a:off x="2557780" y="5503545"/>
            <a:ext cx="4314190" cy="8185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171450" lvl="1" indent="-171450" fontAlgn="auto">
              <a:lnSpc>
                <a:spcPts val="2400"/>
              </a:lnSpc>
              <a:buFont typeface="Wingdings" panose="05000000000000000000" charset="0"/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r>
              <a: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拥有自主知识产权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171450" lvl="1" indent="-171450" fontAlgn="auto">
              <a:lnSpc>
                <a:spcPts val="2400"/>
              </a:lnSpc>
              <a:buFont typeface="Wingdings" panose="05000000000000000000" charset="0"/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注册分类：中药 3.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类新药</a:t>
            </a:r>
            <a:endParaRPr lang="zh-CN" altLang="en-US" sz="1200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" name="文本框 8" descr="7b0a202020202262756c6c6574223a20227b5c2263617465676f727949645c223a5c225c222c5c2274656d706c61746549645c223a32303233313637397d220a7d0a"/>
          <p:cNvSpPr txBox="1"/>
          <p:nvPr/>
        </p:nvSpPr>
        <p:spPr>
          <a:xfrm>
            <a:off x="2557780" y="4379595"/>
            <a:ext cx="4313555" cy="7461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171450" lvl="1" indent="-171450" algn="l" fontAlgn="auto">
              <a:lnSpc>
                <a:spcPts val="2200"/>
              </a:lnSpc>
              <a:buClrTx/>
              <a:buSzTx/>
              <a:buFont typeface="Wingdings" panose="05000000000000000000" charset="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zh-CN" sz="12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本品处方由四逆汤(《伤寒论》汉 · 张仲景)、透脓散(《外科正宗》 明 · 陈实功)两个古代经典名方加减化裁而来。</a:t>
            </a:r>
            <a:endParaRPr lang="zh-CN" sz="1200" dirty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7845" y="6580505"/>
            <a:ext cx="7094855" cy="24511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zh-CN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温阳解毒颗粒和散寒化湿颗粒产品说明书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.[2]</a:t>
            </a:r>
            <a:r>
              <a:rPr lang="zh-CN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温阳解毒颗粒组方来源及方解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10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[3] </a:t>
            </a:r>
            <a:r>
              <a:rPr lang="zh-CN" altLang="en-US" sz="10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温阳解毒颗粒</a:t>
            </a:r>
            <a:r>
              <a:rPr lang="zh-CN" altLang="zh-CN" sz="10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临床研究资料总结报告</a:t>
            </a:r>
            <a:r>
              <a:rPr lang="en-US" altLang="zh-CN" sz="10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1000" kern="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文本框 56"/>
          <p:cNvSpPr txBox="1"/>
          <p:nvPr>
            <p:custDataLst>
              <p:tags r:id="rId12"/>
            </p:custDataLst>
          </p:nvPr>
        </p:nvSpPr>
        <p:spPr>
          <a:xfrm>
            <a:off x="913765" y="1404620"/>
            <a:ext cx="1024255" cy="6559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2"/>
          <p:cNvSpPr/>
          <p:nvPr>
            <p:custDataLst>
              <p:tags r:id="rId13"/>
            </p:custDataLst>
          </p:nvPr>
        </p:nvSpPr>
        <p:spPr>
          <a:xfrm>
            <a:off x="552450" y="2046605"/>
            <a:ext cx="1824990" cy="9000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6" name="文本框 56"/>
          <p:cNvSpPr txBox="1"/>
          <p:nvPr>
            <p:custDataLst>
              <p:tags r:id="rId14"/>
            </p:custDataLst>
          </p:nvPr>
        </p:nvSpPr>
        <p:spPr>
          <a:xfrm>
            <a:off x="913765" y="2774950"/>
            <a:ext cx="1024255" cy="6559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2"/>
          <p:cNvSpPr/>
          <p:nvPr>
            <p:custDataLst>
              <p:tags r:id="rId15"/>
            </p:custDataLst>
          </p:nvPr>
        </p:nvSpPr>
        <p:spPr>
          <a:xfrm>
            <a:off x="552450" y="3416935"/>
            <a:ext cx="1824990" cy="9000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8" name="文本框 56"/>
          <p:cNvSpPr txBox="1"/>
          <p:nvPr>
            <p:custDataLst>
              <p:tags r:id="rId16"/>
            </p:custDataLst>
          </p:nvPr>
        </p:nvSpPr>
        <p:spPr>
          <a:xfrm>
            <a:off x="913765" y="4037965"/>
            <a:ext cx="1024255" cy="6559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2"/>
          <p:cNvSpPr/>
          <p:nvPr>
            <p:custDataLst>
              <p:tags r:id="rId17"/>
            </p:custDataLst>
          </p:nvPr>
        </p:nvSpPr>
        <p:spPr>
          <a:xfrm>
            <a:off x="552450" y="4679950"/>
            <a:ext cx="1824990" cy="9000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20" name="文本框 56"/>
          <p:cNvSpPr txBox="1"/>
          <p:nvPr>
            <p:custDataLst>
              <p:tags r:id="rId18"/>
            </p:custDataLst>
          </p:nvPr>
        </p:nvSpPr>
        <p:spPr>
          <a:xfrm>
            <a:off x="913765" y="5226685"/>
            <a:ext cx="1024255" cy="6559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"/>
          <p:cNvSpPr/>
          <p:nvPr>
            <p:custDataLst>
              <p:tags r:id="rId19"/>
            </p:custDataLst>
          </p:nvPr>
        </p:nvSpPr>
        <p:spPr>
          <a:xfrm>
            <a:off x="552450" y="5868670"/>
            <a:ext cx="1824990" cy="9000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258685" y="2861945"/>
            <a:ext cx="2362835" cy="3533140"/>
          </a:xfrm>
          <a:prstGeom prst="rect">
            <a:avLst/>
          </a:prstGeom>
          <a:effectLst>
            <a:glow rad="63500">
              <a:schemeClr val="accent1">
                <a:lumMod val="60000"/>
                <a:lumOff val="40000"/>
                <a:alpha val="40000"/>
              </a:schemeClr>
            </a:glow>
            <a:softEdge rad="12700"/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683115" y="2861945"/>
            <a:ext cx="2361600" cy="3497649"/>
          </a:xfrm>
          <a:prstGeom prst="rect">
            <a:avLst/>
          </a:prstGeom>
          <a:effectLst>
            <a:glow rad="63500">
              <a:schemeClr val="accent1">
                <a:lumMod val="60000"/>
                <a:lumOff val="40000"/>
                <a:alpha val="40000"/>
              </a:schemeClr>
            </a:glow>
            <a:softEdge rad="127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矩形 3"/>
          <p:cNvSpPr/>
          <p:nvPr/>
        </p:nvSpPr>
        <p:spPr>
          <a:xfrm>
            <a:off x="0" y="-151"/>
            <a:ext cx="12192000" cy="6858000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48608" name="矩形 1"/>
          <p:cNvSpPr/>
          <p:nvPr/>
        </p:nvSpPr>
        <p:spPr>
          <a:xfrm>
            <a:off x="0" y="0"/>
            <a:ext cx="12192000" cy="6857365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3"/>
          <p:cNvSpPr txBox="1"/>
          <p:nvPr/>
        </p:nvSpPr>
        <p:spPr>
          <a:xfrm>
            <a:off x="473710" y="144145"/>
            <a:ext cx="185928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 spc="600" dirty="0">
                <a:solidFill>
                  <a:srgbClr val="51B4E9"/>
                </a:solidFill>
                <a:latin typeface="+mn-ea"/>
              </a:rPr>
              <a:t>05</a:t>
            </a:r>
            <a:endParaRPr lang="en-US" altLang="zh-CN" sz="6600" spc="600" dirty="0">
              <a:solidFill>
                <a:srgbClr val="51B4E9"/>
              </a:solidFill>
              <a:latin typeface="+mn-ea"/>
            </a:endParaRPr>
          </a:p>
        </p:txBody>
      </p:sp>
      <p:sp>
        <p:nvSpPr>
          <p:cNvPr id="12" name="文本框 8"/>
          <p:cNvSpPr txBox="1"/>
          <p:nvPr/>
        </p:nvSpPr>
        <p:spPr>
          <a:xfrm>
            <a:off x="2332295" y="280422"/>
            <a:ext cx="42545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/>
            <a:r>
              <a:rPr lang="zh-CN" altLang="en-US" sz="4000" spc="300" dirty="0">
                <a:solidFill>
                  <a:srgbClr val="002774"/>
                </a:solidFill>
                <a:latin typeface="+mn-ea"/>
              </a:rPr>
              <a:t>公平性</a:t>
            </a:r>
            <a:endParaRPr lang="zh-CN" altLang="en-US" sz="4000" spc="300" dirty="0">
              <a:solidFill>
                <a:srgbClr val="002774"/>
              </a:solidFill>
              <a:latin typeface="+mn-ea"/>
            </a:endParaRPr>
          </a:p>
        </p:txBody>
      </p:sp>
      <p:sp>
        <p:nvSpPr>
          <p:cNvPr id="13" name="矩形 6"/>
          <p:cNvSpPr/>
          <p:nvPr/>
        </p:nvSpPr>
        <p:spPr>
          <a:xfrm>
            <a:off x="0" y="0"/>
            <a:ext cx="342900" cy="1280160"/>
          </a:xfrm>
          <a:prstGeom prst="rect">
            <a:avLst/>
          </a:prstGeom>
          <a:solidFill>
            <a:srgbClr val="51B4E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48686" name="文本框 62"/>
          <p:cNvSpPr txBox="1"/>
          <p:nvPr/>
        </p:nvSpPr>
        <p:spPr>
          <a:xfrm>
            <a:off x="552450" y="2524760"/>
            <a:ext cx="18256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 dirty="0">
                <a:solidFill>
                  <a:srgbClr val="002060"/>
                </a:solidFill>
                <a:latin typeface="+mn-ea"/>
                <a:sym typeface="+mn-ea"/>
              </a:rPr>
              <a:t>弥补药品目录短板</a:t>
            </a:r>
            <a:endParaRPr lang="zh-CN" altLang="en-US" sz="1600" dirty="0">
              <a:solidFill>
                <a:srgbClr val="002060"/>
              </a:solidFill>
              <a:latin typeface="+mn-ea"/>
              <a:sym typeface="+mn-ea"/>
            </a:endParaRPr>
          </a:p>
        </p:txBody>
      </p:sp>
      <p:sp>
        <p:nvSpPr>
          <p:cNvPr id="1048687" name="文本框 64"/>
          <p:cNvSpPr txBox="1"/>
          <p:nvPr/>
        </p:nvSpPr>
        <p:spPr>
          <a:xfrm>
            <a:off x="552450" y="4337050"/>
            <a:ext cx="18256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 dirty="0">
                <a:solidFill>
                  <a:srgbClr val="002060"/>
                </a:solidFill>
                <a:latin typeface="+mn-ea"/>
                <a:sym typeface="+mn-ea"/>
              </a:rPr>
              <a:t>临床管理便利</a:t>
            </a:r>
            <a:endParaRPr lang="zh-CN" altLang="en-US" sz="1600" dirty="0">
              <a:solidFill>
                <a:srgbClr val="002060"/>
              </a:solidFill>
              <a:latin typeface="+mn-ea"/>
              <a:sym typeface="+mn-ea"/>
            </a:endParaRPr>
          </a:p>
        </p:txBody>
      </p:sp>
      <p:sp>
        <p:nvSpPr>
          <p:cNvPr id="1048693" name="矩形 30"/>
          <p:cNvSpPr/>
          <p:nvPr>
            <p:custDataLst>
              <p:tags r:id="rId2"/>
            </p:custDataLst>
          </p:nvPr>
        </p:nvSpPr>
        <p:spPr>
          <a:xfrm>
            <a:off x="2882900" y="3912870"/>
            <a:ext cx="8629650" cy="755015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p>
            <a:pPr marL="285750" lvl="1" indent="-285750" fontAlgn="auto">
              <a:lnSpc>
                <a:spcPts val="2200"/>
              </a:lnSpc>
              <a:spcBef>
                <a:spcPts val="600"/>
              </a:spcBef>
              <a:buFont typeface="Wingdings" panose="05000000000000000000" charset="0"/>
              <a:buChar char="l"/>
            </a:pPr>
            <a:r>
              <a:rPr lang="zh-CN" altLang="en-US" sz="1400" dirty="0">
                <a:latin typeface="Times New Roman" panose="02020603050405020304" pitchFamily="18" charset="0"/>
                <a:sym typeface="+mn-ea"/>
              </a:rPr>
              <a:t>温阳解毒颗粒属于颗粒剂，处方药，不会出现临床滥用情况，</a:t>
            </a:r>
            <a:r>
              <a:rPr lang="zh-CN" altLang="en-US" sz="1400" dirty="0">
                <a:latin typeface="Times New Roman" panose="02020603050405020304" pitchFamily="18" charset="0"/>
                <a:cs typeface="+mn-ea"/>
                <a:sym typeface="+mn-ea"/>
              </a:rPr>
              <a:t>无需特殊临床管理，不额外增加临床管理难度，密封贮藏即可。</a:t>
            </a:r>
            <a:endParaRPr lang="zh-CN" altLang="en-US" sz="1400" spc="150" dirty="0">
              <a:solidFill>
                <a:srgbClr val="0070C0"/>
              </a:solidFill>
              <a:latin typeface="Times New Roman" panose="02020603050405020304" pitchFamily="18" charset="0"/>
              <a:cs typeface="+mn-ea"/>
              <a:sym typeface="+mn-ea"/>
            </a:endParaRPr>
          </a:p>
        </p:txBody>
      </p:sp>
      <p:sp>
        <p:nvSpPr>
          <p:cNvPr id="16" name="矩形 30"/>
          <p:cNvSpPr/>
          <p:nvPr>
            <p:custDataLst>
              <p:tags r:id="rId3"/>
            </p:custDataLst>
          </p:nvPr>
        </p:nvSpPr>
        <p:spPr>
          <a:xfrm>
            <a:off x="2882900" y="2160270"/>
            <a:ext cx="7481570" cy="422910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p>
            <a:pPr marL="285750" indent="-285750" algn="l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zh-CN" sz="1400" dirty="0">
                <a:latin typeface="Times New Roman" panose="02020603050405020304" pitchFamily="18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同类品种中</a:t>
            </a:r>
            <a:r>
              <a:rPr lang="zh-CN" altLang="zh-CN" sz="1400" b="1" dirty="0">
                <a:latin typeface="Times New Roman" panose="02020603050405020304" pitchFamily="18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唯一针对疫病辨证属阳气虚弱</a:t>
            </a:r>
            <a:r>
              <a:rPr lang="zh-CN" altLang="zh-CN" sz="1400" dirty="0">
                <a:latin typeface="Times New Roman" panose="02020603050405020304" pitchFamily="18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的药品。</a:t>
            </a:r>
            <a:endParaRPr lang="zh-CN" altLang="zh-CN" sz="1400" spc="15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3" name="文本框 56"/>
          <p:cNvSpPr txBox="1"/>
          <p:nvPr>
            <p:custDataLst>
              <p:tags r:id="rId4"/>
            </p:custDataLst>
          </p:nvPr>
        </p:nvSpPr>
        <p:spPr>
          <a:xfrm>
            <a:off x="913765" y="1743075"/>
            <a:ext cx="1024255" cy="6559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"/>
          <p:cNvSpPr/>
          <p:nvPr>
            <p:custDataLst>
              <p:tags r:id="rId5"/>
            </p:custDataLst>
          </p:nvPr>
        </p:nvSpPr>
        <p:spPr>
          <a:xfrm>
            <a:off x="552450" y="2385060"/>
            <a:ext cx="1824990" cy="9000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25" name="文本框 56"/>
          <p:cNvSpPr txBox="1"/>
          <p:nvPr>
            <p:custDataLst>
              <p:tags r:id="rId6"/>
            </p:custDataLst>
          </p:nvPr>
        </p:nvSpPr>
        <p:spPr>
          <a:xfrm>
            <a:off x="913765" y="3550920"/>
            <a:ext cx="1024255" cy="6559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 2"/>
          <p:cNvSpPr/>
          <p:nvPr>
            <p:custDataLst>
              <p:tags r:id="rId7"/>
            </p:custDataLst>
          </p:nvPr>
        </p:nvSpPr>
        <p:spPr>
          <a:xfrm>
            <a:off x="552450" y="4192905"/>
            <a:ext cx="1824990" cy="9000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矩形 3"/>
          <p:cNvSpPr/>
          <p:nvPr/>
        </p:nvSpPr>
        <p:spPr>
          <a:xfrm>
            <a:off x="635635" y="0"/>
            <a:ext cx="12192000" cy="6858000"/>
          </a:xfrm>
          <a:prstGeom prst="rect">
            <a:avLst/>
          </a:prstGeom>
          <a:blipFill dpi="0" rotWithShape="1">
            <a:blip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48588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B4E9">
              <a:alpha val="4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48589" name="矩形 1"/>
          <p:cNvSpPr/>
          <p:nvPr/>
        </p:nvSpPr>
        <p:spPr>
          <a:xfrm>
            <a:off x="558800" y="330200"/>
            <a:ext cx="11099800" cy="6184900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48590" name="文本框 9"/>
          <p:cNvSpPr txBox="1"/>
          <p:nvPr/>
        </p:nvSpPr>
        <p:spPr>
          <a:xfrm>
            <a:off x="3932436" y="560813"/>
            <a:ext cx="4337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002060"/>
                </a:solidFill>
                <a:latin typeface="+mn-ea"/>
              </a:rPr>
              <a:t>目    录</a:t>
            </a:r>
            <a:endParaRPr lang="zh-CN" altLang="en-US" sz="40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591" name="文本框 12"/>
          <p:cNvSpPr txBox="1"/>
          <p:nvPr/>
        </p:nvSpPr>
        <p:spPr>
          <a:xfrm>
            <a:off x="1802753" y="1917689"/>
            <a:ext cx="987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51B4E9"/>
                </a:solidFill>
                <a:latin typeface="+mn-ea"/>
                <a:cs typeface="Arial" panose="020B0604020202020204" pitchFamily="34" charset="0"/>
              </a:rPr>
              <a:t>01</a:t>
            </a:r>
            <a:endParaRPr lang="zh-CN" altLang="en-US" sz="4400" dirty="0">
              <a:solidFill>
                <a:srgbClr val="51B4E9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048592" name="文本框 13"/>
          <p:cNvSpPr txBox="1"/>
          <p:nvPr/>
        </p:nvSpPr>
        <p:spPr>
          <a:xfrm>
            <a:off x="4672378" y="1165936"/>
            <a:ext cx="2933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spc="600" dirty="0">
                <a:solidFill>
                  <a:srgbClr val="002060"/>
                </a:solidFill>
                <a:latin typeface="+mn-ea"/>
              </a:rPr>
              <a:t>COMPANY</a:t>
            </a:r>
            <a:endParaRPr lang="zh-CN" altLang="en-US" sz="1600" spc="6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593" name="文本框 16"/>
          <p:cNvSpPr txBox="1"/>
          <p:nvPr/>
        </p:nvSpPr>
        <p:spPr>
          <a:xfrm>
            <a:off x="7373373" y="1912727"/>
            <a:ext cx="987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51B4E9"/>
                </a:solidFill>
                <a:latin typeface="+mn-ea"/>
                <a:cs typeface="Arial" panose="020B0604020202020204" pitchFamily="34" charset="0"/>
              </a:rPr>
              <a:t>02</a:t>
            </a:r>
            <a:endParaRPr lang="zh-CN" altLang="en-US" sz="4400" dirty="0">
              <a:solidFill>
                <a:srgbClr val="51B4E9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048594" name="文本框 19"/>
          <p:cNvSpPr txBox="1"/>
          <p:nvPr/>
        </p:nvSpPr>
        <p:spPr>
          <a:xfrm>
            <a:off x="1805490" y="3384600"/>
            <a:ext cx="987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51B4E9"/>
                </a:solidFill>
                <a:latin typeface="+mn-ea"/>
                <a:cs typeface="Arial" panose="020B0604020202020204" pitchFamily="34" charset="0"/>
              </a:rPr>
              <a:t>03</a:t>
            </a:r>
            <a:endParaRPr lang="zh-CN" altLang="en-US" sz="4400" dirty="0">
              <a:solidFill>
                <a:srgbClr val="51B4E9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048595" name="文本框 22"/>
          <p:cNvSpPr txBox="1"/>
          <p:nvPr/>
        </p:nvSpPr>
        <p:spPr>
          <a:xfrm>
            <a:off x="7363410" y="3379638"/>
            <a:ext cx="987998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51B4E9"/>
                </a:solidFill>
                <a:latin typeface="+mn-ea"/>
                <a:cs typeface="Arial" panose="020B0604020202020204" pitchFamily="34" charset="0"/>
              </a:rPr>
              <a:t>04</a:t>
            </a:r>
            <a:endParaRPr lang="zh-CN" altLang="en-US" sz="4400" dirty="0">
              <a:solidFill>
                <a:srgbClr val="51B4E9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048596" name="文本框 25"/>
          <p:cNvSpPr txBox="1"/>
          <p:nvPr/>
        </p:nvSpPr>
        <p:spPr>
          <a:xfrm>
            <a:off x="1795527" y="4775311"/>
            <a:ext cx="987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51B4E9"/>
                </a:solidFill>
                <a:latin typeface="+mn-ea"/>
                <a:cs typeface="Arial" panose="020B0604020202020204" pitchFamily="34" charset="0"/>
              </a:rPr>
              <a:t>05</a:t>
            </a:r>
            <a:endParaRPr lang="zh-CN" altLang="en-US" sz="4400" dirty="0">
              <a:solidFill>
                <a:srgbClr val="51B4E9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048597" name="文本框 18"/>
          <p:cNvSpPr txBox="1"/>
          <p:nvPr/>
        </p:nvSpPr>
        <p:spPr>
          <a:xfrm>
            <a:off x="2790752" y="2044102"/>
            <a:ext cx="2673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spc="250" dirty="0">
                <a:solidFill>
                  <a:srgbClr val="002060"/>
                </a:solidFill>
                <a:latin typeface="+mn-ea"/>
              </a:rPr>
              <a:t>药品基本信息</a:t>
            </a:r>
            <a:endParaRPr lang="zh-CN" altLang="en-US" sz="2800" spc="25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598" name="文本框 24"/>
          <p:cNvSpPr txBox="1"/>
          <p:nvPr/>
        </p:nvSpPr>
        <p:spPr>
          <a:xfrm>
            <a:off x="8518574" y="2107602"/>
            <a:ext cx="2673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spc="250" dirty="0">
                <a:solidFill>
                  <a:srgbClr val="002060"/>
                </a:solidFill>
                <a:latin typeface="+mn-ea"/>
              </a:rPr>
              <a:t>安全性</a:t>
            </a:r>
            <a:endParaRPr lang="zh-CN" altLang="en-US" sz="2800" spc="25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599" name="文本框 29"/>
          <p:cNvSpPr txBox="1"/>
          <p:nvPr/>
        </p:nvSpPr>
        <p:spPr>
          <a:xfrm>
            <a:off x="2800082" y="3550025"/>
            <a:ext cx="2673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spc="250" dirty="0">
                <a:solidFill>
                  <a:srgbClr val="002060"/>
                </a:solidFill>
                <a:latin typeface="+mn-ea"/>
              </a:rPr>
              <a:t>有效性</a:t>
            </a:r>
            <a:endParaRPr lang="zh-CN" altLang="en-US" sz="2800" spc="25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00" name="文本框 31"/>
          <p:cNvSpPr txBox="1"/>
          <p:nvPr/>
        </p:nvSpPr>
        <p:spPr>
          <a:xfrm>
            <a:off x="8517744" y="3528435"/>
            <a:ext cx="2673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spc="250" dirty="0">
                <a:solidFill>
                  <a:srgbClr val="002060"/>
                </a:solidFill>
                <a:latin typeface="+mn-ea"/>
              </a:rPr>
              <a:t>创新性</a:t>
            </a:r>
            <a:endParaRPr lang="zh-CN" altLang="en-US" sz="2800" spc="25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01" name="文本框 36"/>
          <p:cNvSpPr txBox="1"/>
          <p:nvPr/>
        </p:nvSpPr>
        <p:spPr>
          <a:xfrm>
            <a:off x="2800082" y="4949675"/>
            <a:ext cx="2673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spc="250" dirty="0">
                <a:solidFill>
                  <a:srgbClr val="002060"/>
                </a:solidFill>
                <a:latin typeface="+mn-ea"/>
              </a:rPr>
              <a:t>公平性</a:t>
            </a:r>
            <a:endParaRPr lang="zh-CN" altLang="en-US" sz="2800" spc="250" dirty="0">
              <a:solidFill>
                <a:srgbClr val="002060"/>
              </a:solidFill>
              <a:latin typeface="+mn-ea"/>
            </a:endParaRPr>
          </a:p>
        </p:txBody>
      </p:sp>
      <p:cxnSp>
        <p:nvCxnSpPr>
          <p:cNvPr id="3145728" name="直接连接符 4"/>
          <p:cNvCxnSpPr/>
          <p:nvPr/>
        </p:nvCxnSpPr>
        <p:spPr>
          <a:xfrm>
            <a:off x="1923259" y="2616851"/>
            <a:ext cx="597160" cy="0"/>
          </a:xfrm>
          <a:prstGeom prst="line">
            <a:avLst/>
          </a:prstGeom>
          <a:ln w="38100">
            <a:solidFill>
              <a:srgbClr val="51B4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直接连接符 38"/>
          <p:cNvCxnSpPr/>
          <p:nvPr/>
        </p:nvCxnSpPr>
        <p:spPr>
          <a:xfrm>
            <a:off x="1923259" y="4072426"/>
            <a:ext cx="597160" cy="0"/>
          </a:xfrm>
          <a:prstGeom prst="line">
            <a:avLst/>
          </a:prstGeom>
          <a:ln w="38100">
            <a:solidFill>
              <a:srgbClr val="51B4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直接连接符 39"/>
          <p:cNvCxnSpPr/>
          <p:nvPr/>
        </p:nvCxnSpPr>
        <p:spPr>
          <a:xfrm>
            <a:off x="1923259" y="5472018"/>
            <a:ext cx="597160" cy="0"/>
          </a:xfrm>
          <a:prstGeom prst="line">
            <a:avLst/>
          </a:prstGeom>
          <a:ln w="38100">
            <a:solidFill>
              <a:srgbClr val="51B4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直接连接符 40"/>
          <p:cNvCxnSpPr/>
          <p:nvPr/>
        </p:nvCxnSpPr>
        <p:spPr>
          <a:xfrm>
            <a:off x="7521627" y="2616851"/>
            <a:ext cx="597160" cy="0"/>
          </a:xfrm>
          <a:prstGeom prst="line">
            <a:avLst/>
          </a:prstGeom>
          <a:ln w="38100">
            <a:solidFill>
              <a:srgbClr val="51B4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2" name="直接连接符 41"/>
          <p:cNvCxnSpPr/>
          <p:nvPr/>
        </p:nvCxnSpPr>
        <p:spPr>
          <a:xfrm>
            <a:off x="7521627" y="4072426"/>
            <a:ext cx="597160" cy="0"/>
          </a:xfrm>
          <a:prstGeom prst="line">
            <a:avLst/>
          </a:prstGeom>
          <a:ln w="38100">
            <a:solidFill>
              <a:srgbClr val="51B4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矩形 3"/>
          <p:cNvSpPr/>
          <p:nvPr/>
        </p:nvSpPr>
        <p:spPr>
          <a:xfrm>
            <a:off x="0" y="-151"/>
            <a:ext cx="12192000" cy="6858000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48608" name="矩形 1"/>
          <p:cNvSpPr/>
          <p:nvPr/>
        </p:nvSpPr>
        <p:spPr>
          <a:xfrm>
            <a:off x="0" y="0"/>
            <a:ext cx="12192000" cy="6857365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ea"/>
            </a:endParaRPr>
          </a:p>
        </p:txBody>
      </p:sp>
      <p:sp>
        <p:nvSpPr>
          <p:cNvPr id="1048603" name="文本框 13"/>
          <p:cNvSpPr txBox="1"/>
          <p:nvPr/>
        </p:nvSpPr>
        <p:spPr>
          <a:xfrm>
            <a:off x="473710" y="144145"/>
            <a:ext cx="185928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 spc="600" dirty="0">
                <a:solidFill>
                  <a:srgbClr val="51B4E9"/>
                </a:solidFill>
                <a:latin typeface="+mn-ea"/>
              </a:rPr>
              <a:t>01</a:t>
            </a:r>
            <a:endParaRPr lang="en-US" altLang="zh-CN" sz="6600" spc="600" dirty="0">
              <a:solidFill>
                <a:srgbClr val="51B4E9"/>
              </a:solidFill>
              <a:latin typeface="+mn-ea"/>
            </a:endParaRPr>
          </a:p>
        </p:txBody>
      </p:sp>
      <p:sp>
        <p:nvSpPr>
          <p:cNvPr id="1048604" name="文本框 8"/>
          <p:cNvSpPr txBox="1"/>
          <p:nvPr/>
        </p:nvSpPr>
        <p:spPr>
          <a:xfrm>
            <a:off x="2332295" y="280422"/>
            <a:ext cx="42545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/>
            <a:r>
              <a:rPr lang="zh-CN" altLang="en-US" sz="4000" spc="300" dirty="0">
                <a:solidFill>
                  <a:srgbClr val="002774"/>
                </a:solidFill>
                <a:latin typeface="+mn-ea"/>
              </a:rPr>
              <a:t>药品基本信息</a:t>
            </a:r>
            <a:endParaRPr lang="zh-CN" altLang="en-US" sz="4000" spc="300" dirty="0">
              <a:solidFill>
                <a:srgbClr val="002774"/>
              </a:solidFill>
              <a:latin typeface="+mn-ea"/>
            </a:endParaRPr>
          </a:p>
        </p:txBody>
      </p:sp>
      <p:sp>
        <p:nvSpPr>
          <p:cNvPr id="1048606" name="矩形 6"/>
          <p:cNvSpPr/>
          <p:nvPr/>
        </p:nvSpPr>
        <p:spPr>
          <a:xfrm>
            <a:off x="0" y="0"/>
            <a:ext cx="342900" cy="1280160"/>
          </a:xfrm>
          <a:prstGeom prst="rect">
            <a:avLst/>
          </a:prstGeom>
          <a:solidFill>
            <a:srgbClr val="51B4E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48605" name="文本框 9"/>
          <p:cNvSpPr txBox="1"/>
          <p:nvPr/>
        </p:nvSpPr>
        <p:spPr>
          <a:xfrm>
            <a:off x="937895" y="1431925"/>
            <a:ext cx="6632575" cy="51390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申报目录类别：基本医保目录</a:t>
            </a:r>
            <a:endParaRPr lang="zh-CN" altLang="en-US" sz="1600" spc="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通用名：</a:t>
            </a:r>
            <a:r>
              <a:rPr lang="zh-CN" altLang="en-US" sz="1600" spc="5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温阳解毒颗粒（曾用名扶正解毒颗粒）</a:t>
            </a:r>
            <a:endParaRPr lang="zh-CN" altLang="en-US" sz="1600" spc="5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注册规格：</a:t>
            </a:r>
            <a:r>
              <a:rPr lang="zh-CN" altLang="en-US" sz="1600" spc="5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每袋相当于饮片</a:t>
            </a:r>
            <a:r>
              <a:rPr lang="en-US" altLang="zh-CN" sz="1600" spc="5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33.33g</a:t>
            </a:r>
            <a:r>
              <a:rPr lang="zh-CN" altLang="en-US" sz="16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1600" spc="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中国大陆首次上市时间：</a:t>
            </a:r>
            <a:r>
              <a:rPr lang="zh-CN" altLang="en-US" sz="1600" spc="5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202</a:t>
            </a:r>
            <a:r>
              <a:rPr lang="en-US" altLang="zh-CN" sz="1600" spc="5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1600" spc="5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年</a:t>
            </a:r>
            <a:r>
              <a:rPr lang="en-US" altLang="zh-CN" sz="1600" spc="5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8</a:t>
            </a:r>
            <a:r>
              <a:rPr lang="zh-CN" altLang="en-US" sz="1600" spc="5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月</a:t>
            </a:r>
            <a:r>
              <a:rPr lang="en-US" altLang="zh-CN" sz="1600" spc="5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13</a:t>
            </a:r>
            <a:r>
              <a:rPr lang="zh-CN" altLang="en-US" sz="1600" spc="5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日</a:t>
            </a:r>
            <a:endParaRPr lang="zh-CN" altLang="en-US" sz="1600" spc="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目前大陆地区同通用名药品的上市情况：无</a:t>
            </a:r>
            <a:endParaRPr lang="zh-CN" altLang="en-US" sz="1600" spc="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全球首个上市国家</a:t>
            </a:r>
            <a:r>
              <a:rPr lang="en-US" altLang="zh-CN" sz="16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16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地区及上市时间：</a:t>
            </a:r>
            <a:r>
              <a:rPr lang="zh-CN" altLang="en-US" sz="1600" spc="5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中国    202</a:t>
            </a:r>
            <a:r>
              <a:rPr lang="en-US" altLang="zh-CN" sz="1600" spc="5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1600" spc="5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年</a:t>
            </a:r>
            <a:r>
              <a:rPr lang="en-US" altLang="zh-CN" sz="1600" spc="5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8</a:t>
            </a:r>
            <a:r>
              <a:rPr lang="zh-CN" altLang="en-US" sz="1600" spc="5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月</a:t>
            </a:r>
            <a:endParaRPr lang="zh-CN" altLang="en-US" sz="1600" spc="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是否为</a:t>
            </a:r>
            <a:r>
              <a:rPr lang="en-US" altLang="zh-CN" sz="16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OTC</a:t>
            </a:r>
            <a:r>
              <a:rPr lang="zh-CN" altLang="en-US" sz="16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产品：否</a:t>
            </a:r>
            <a:endParaRPr lang="en-US" altLang="zh-CN" sz="1600" spc="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CDE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注册分类：中药 3.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类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参照药品建议：散寒化湿颗粒</a:t>
            </a:r>
            <a:endParaRPr lang="zh-CN" altLang="en-US" sz="1600" spc="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 descr="微信图片_202507161453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840" y="272415"/>
            <a:ext cx="4540250" cy="6424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矩形 3"/>
          <p:cNvSpPr/>
          <p:nvPr/>
        </p:nvSpPr>
        <p:spPr>
          <a:xfrm>
            <a:off x="0" y="-151"/>
            <a:ext cx="12192000" cy="6858000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48608" name="矩形 1"/>
          <p:cNvSpPr/>
          <p:nvPr/>
        </p:nvSpPr>
        <p:spPr>
          <a:xfrm>
            <a:off x="0" y="0"/>
            <a:ext cx="12192000" cy="6857365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ea"/>
            </a:endParaRPr>
          </a:p>
        </p:txBody>
      </p:sp>
      <p:sp>
        <p:nvSpPr>
          <p:cNvPr id="1048609" name="文本框 61"/>
          <p:cNvSpPr txBox="1"/>
          <p:nvPr/>
        </p:nvSpPr>
        <p:spPr>
          <a:xfrm>
            <a:off x="3023870" y="2435860"/>
            <a:ext cx="7733665" cy="1235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1" indent="0" algn="l" fontAlgn="auto">
              <a:lnSpc>
                <a:spcPts val="24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dirty="0">
                <a:latin typeface="Times New Roman" panose="02020603050405020304" pitchFamily="18" charset="0"/>
                <a:sym typeface="+mn-ea"/>
              </a:rPr>
              <a:t>温阳益气，化湿解毒。用于疫病辨证属阳气虚弱，疫毒侵袭，症见发热、咳嗽、胸闷、四末不温、气短乏力、大便溏薄；舌淡，苔少或白苔，脉沉细或弱。</a:t>
            </a:r>
            <a:endParaRPr lang="zh-CN" altLang="en-US" sz="1600" dirty="0">
              <a:latin typeface="Times New Roman" panose="02020603050405020304" pitchFamily="18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048612" name="文本框 65"/>
          <p:cNvSpPr txBox="1"/>
          <p:nvPr/>
        </p:nvSpPr>
        <p:spPr>
          <a:xfrm>
            <a:off x="3023801" y="4297549"/>
            <a:ext cx="8683625" cy="6832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lvl="0" indent="0" algn="just" defTabSz="914400" rtl="0" eaLnBrk="1" latinLnBrk="0" hangingPunct="1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spc="5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温开水冲服。</a:t>
            </a:r>
            <a:r>
              <a:rPr lang="en-US" altLang="zh-CN" sz="1600" spc="5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1600" spc="5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一次</a:t>
            </a:r>
            <a:r>
              <a:rPr lang="en-US" altLang="zh-CN" sz="1600" spc="5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1600" spc="5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袋，</a:t>
            </a:r>
            <a:r>
              <a:rPr lang="en-US" altLang="zh-CN" sz="1600" spc="5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1600" spc="5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一日</a:t>
            </a:r>
            <a:r>
              <a:rPr lang="en-US" altLang="zh-CN" sz="1600" spc="5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1600" spc="5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次。疗程</a:t>
            </a:r>
            <a:r>
              <a:rPr lang="en-US" altLang="zh-CN" sz="1600" spc="5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1600" spc="5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～</a:t>
            </a:r>
            <a:r>
              <a:rPr lang="en-US" altLang="zh-CN" sz="1600" spc="5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1600" spc="5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周。</a:t>
            </a:r>
            <a:endParaRPr lang="zh-CN" altLang="en-US" sz="1600" spc="5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48614" name="文本框 32"/>
          <p:cNvSpPr txBox="1"/>
          <p:nvPr>
            <p:custDataLst>
              <p:tags r:id="rId2"/>
            </p:custDataLst>
          </p:nvPr>
        </p:nvSpPr>
        <p:spPr>
          <a:xfrm>
            <a:off x="1009222" y="2108200"/>
            <a:ext cx="10712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18" name="文本框 60"/>
          <p:cNvSpPr txBox="1"/>
          <p:nvPr>
            <p:custDataLst>
              <p:tags r:id="rId3"/>
            </p:custDataLst>
          </p:nvPr>
        </p:nvSpPr>
        <p:spPr>
          <a:xfrm>
            <a:off x="588444" y="2983230"/>
            <a:ext cx="18995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002060"/>
                </a:solidFill>
                <a:latin typeface="+mn-ea"/>
              </a:rPr>
              <a:t>功能主治</a:t>
            </a:r>
            <a:endParaRPr lang="zh-CN" altLang="en-US" sz="1600" baseline="300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22" name="矩形 4"/>
          <p:cNvSpPr/>
          <p:nvPr>
            <p:custDataLst>
              <p:tags r:id="rId4"/>
            </p:custDataLst>
          </p:nvPr>
        </p:nvSpPr>
        <p:spPr>
          <a:xfrm>
            <a:off x="556895" y="2836545"/>
            <a:ext cx="2014220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2" name="矩形 4"/>
          <p:cNvSpPr/>
          <p:nvPr>
            <p:custDataLst>
              <p:tags r:id="rId5"/>
            </p:custDataLst>
          </p:nvPr>
        </p:nvSpPr>
        <p:spPr>
          <a:xfrm>
            <a:off x="556895" y="4572000"/>
            <a:ext cx="2014220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3" name="文本框 32"/>
          <p:cNvSpPr txBox="1"/>
          <p:nvPr>
            <p:custDataLst>
              <p:tags r:id="rId6"/>
            </p:custDataLst>
          </p:nvPr>
        </p:nvSpPr>
        <p:spPr>
          <a:xfrm>
            <a:off x="1009222" y="3864610"/>
            <a:ext cx="10712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60"/>
          <p:cNvSpPr txBox="1"/>
          <p:nvPr>
            <p:custDataLst>
              <p:tags r:id="rId7"/>
            </p:custDataLst>
          </p:nvPr>
        </p:nvSpPr>
        <p:spPr>
          <a:xfrm>
            <a:off x="588444" y="4824730"/>
            <a:ext cx="18995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 dirty="0">
                <a:solidFill>
                  <a:srgbClr val="002060"/>
                </a:solidFill>
                <a:latin typeface="+mn-ea"/>
              </a:rPr>
              <a:t>用法用量</a:t>
            </a:r>
            <a:endParaRPr lang="zh-CN" altLang="en-US" sz="1600" baseline="300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03" name="文本框 13"/>
          <p:cNvSpPr txBox="1"/>
          <p:nvPr/>
        </p:nvSpPr>
        <p:spPr>
          <a:xfrm>
            <a:off x="473710" y="144145"/>
            <a:ext cx="185928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 spc="600" dirty="0">
                <a:solidFill>
                  <a:srgbClr val="51B4E9"/>
                </a:solidFill>
                <a:latin typeface="+mn-ea"/>
              </a:rPr>
              <a:t>01</a:t>
            </a:r>
            <a:endParaRPr lang="en-US" altLang="zh-CN" sz="6600" spc="600" dirty="0">
              <a:solidFill>
                <a:srgbClr val="51B4E9"/>
              </a:solidFill>
              <a:latin typeface="+mn-ea"/>
            </a:endParaRPr>
          </a:p>
        </p:txBody>
      </p:sp>
      <p:sp>
        <p:nvSpPr>
          <p:cNvPr id="1048604" name="文本框 8"/>
          <p:cNvSpPr txBox="1"/>
          <p:nvPr/>
        </p:nvSpPr>
        <p:spPr>
          <a:xfrm>
            <a:off x="2332295" y="280422"/>
            <a:ext cx="42545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/>
            <a:r>
              <a:rPr lang="zh-CN" altLang="en-US" sz="4000" spc="300" dirty="0">
                <a:solidFill>
                  <a:srgbClr val="002774"/>
                </a:solidFill>
                <a:latin typeface="+mn-ea"/>
              </a:rPr>
              <a:t>药品基本信息</a:t>
            </a:r>
            <a:endParaRPr lang="zh-CN" altLang="en-US" sz="4000" spc="300" dirty="0">
              <a:solidFill>
                <a:srgbClr val="002774"/>
              </a:solidFill>
              <a:latin typeface="+mn-ea"/>
            </a:endParaRPr>
          </a:p>
        </p:txBody>
      </p:sp>
      <p:sp>
        <p:nvSpPr>
          <p:cNvPr id="1048606" name="矩形 6"/>
          <p:cNvSpPr/>
          <p:nvPr/>
        </p:nvSpPr>
        <p:spPr>
          <a:xfrm>
            <a:off x="0" y="0"/>
            <a:ext cx="342900" cy="1280160"/>
          </a:xfrm>
          <a:prstGeom prst="rect">
            <a:avLst/>
          </a:prstGeom>
          <a:solidFill>
            <a:srgbClr val="51B4E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矩形 3"/>
          <p:cNvSpPr/>
          <p:nvPr/>
        </p:nvSpPr>
        <p:spPr>
          <a:xfrm>
            <a:off x="0" y="-151"/>
            <a:ext cx="12192000" cy="6858000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48608" name="矩形 1"/>
          <p:cNvSpPr/>
          <p:nvPr/>
        </p:nvSpPr>
        <p:spPr>
          <a:xfrm>
            <a:off x="0" y="0"/>
            <a:ext cx="12192000" cy="6857365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ea"/>
            </a:endParaRPr>
          </a:p>
        </p:txBody>
      </p:sp>
      <p:sp>
        <p:nvSpPr>
          <p:cNvPr id="1048617" name="文本框 56"/>
          <p:cNvSpPr txBox="1"/>
          <p:nvPr>
            <p:custDataLst>
              <p:tags r:id="rId2"/>
            </p:custDataLst>
          </p:nvPr>
        </p:nvSpPr>
        <p:spPr>
          <a:xfrm>
            <a:off x="1009222" y="1815556"/>
            <a:ext cx="11303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20" name="文本框 64"/>
          <p:cNvSpPr txBox="1"/>
          <p:nvPr>
            <p:custDataLst>
              <p:tags r:id="rId3"/>
            </p:custDataLst>
          </p:nvPr>
        </p:nvSpPr>
        <p:spPr>
          <a:xfrm>
            <a:off x="765175" y="2719705"/>
            <a:ext cx="17443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与同类药品疗效</a:t>
            </a:r>
            <a:endParaRPr lang="zh-CN" alt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zh-CN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方面优势和不足</a:t>
            </a:r>
            <a:r>
              <a:rPr lang="en-US" altLang="zh-CN" sz="16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  <a:endParaRPr lang="zh-CN" alt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48621" name="矩形 2"/>
          <p:cNvSpPr/>
          <p:nvPr>
            <p:custDataLst>
              <p:tags r:id="rId4"/>
            </p:custDataLst>
          </p:nvPr>
        </p:nvSpPr>
        <p:spPr>
          <a:xfrm>
            <a:off x="556895" y="2544536"/>
            <a:ext cx="2014220" cy="1368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6" name="文本框 65"/>
          <p:cNvSpPr txBox="1"/>
          <p:nvPr/>
        </p:nvSpPr>
        <p:spPr>
          <a:xfrm>
            <a:off x="2778125" y="4508500"/>
            <a:ext cx="8547100" cy="13157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lvl="2" indent="0" fontAlgn="auto">
              <a:lnSpc>
                <a:spcPts val="2400"/>
              </a:lnSpc>
            </a:pPr>
            <a:r>
              <a:rPr lang="zh-CN" altLang="zh-CN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新冠肺炎属于中医</a:t>
            </a:r>
            <a:r>
              <a:rPr lang="en-US" altLang="zh-CN"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zh-CN"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疫病</a:t>
            </a:r>
            <a:r>
              <a:rPr lang="en-US" altLang="zh-CN"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zh-CN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范畴</a:t>
            </a: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“</a:t>
            </a:r>
            <a:r>
              <a:rPr lang="zh-CN" altLang="zh-CN"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扶正祛邪</a:t>
            </a:r>
            <a:r>
              <a:rPr lang="en-US" altLang="zh-CN"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zh-CN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是一个重要的原则。但从《诊疗方案》（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三至九版）</a:t>
            </a:r>
            <a:r>
              <a:rPr lang="zh-CN" altLang="zh-CN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来看，在所有中医辨证论治内容中，缺乏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zh-CN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虚证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zh-CN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为主的辨证，</a:t>
            </a:r>
            <a:r>
              <a:rPr lang="zh-CN" altLang="zh-CN" sz="1200" dirty="0"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虽有参附注射剂、生脉注射剂等</a:t>
            </a:r>
            <a:r>
              <a:rPr lang="zh-CN" altLang="zh-CN" sz="1200" dirty="0"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扶正类药物</a:t>
            </a:r>
            <a:r>
              <a:rPr lang="zh-CN" altLang="zh-CN" sz="1200" dirty="0"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zh-CN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但难以做到扶正与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祛邪</a:t>
            </a:r>
            <a:r>
              <a:rPr lang="zh-CN" altLang="zh-CN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兼顾，</a:t>
            </a:r>
            <a:r>
              <a:rPr lang="zh-CN" altLang="zh-CN"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缺乏以扶正为主兼顾祛邪的中成药</a:t>
            </a:r>
            <a:r>
              <a:rPr lang="zh-CN" altLang="zh-CN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温阳</a:t>
            </a:r>
            <a:r>
              <a:rPr lang="zh-CN" altLang="zh-CN"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解毒颗粒针对疫病属</a:t>
            </a:r>
            <a:r>
              <a:rPr lang="en-US" altLang="zh-CN"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zh-CN"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阳气虚衰、疫毒侵肺</a:t>
            </a:r>
            <a:r>
              <a:rPr lang="en-US" altLang="zh-CN"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zh-CN"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证候而立，可</a:t>
            </a:r>
            <a:r>
              <a:rPr lang="zh-CN" sz="1200" b="1" dirty="0"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用于新冠肺炎等，</a:t>
            </a:r>
            <a:r>
              <a:rPr lang="zh-CN" altLang="zh-CN"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体现了“扶正祛邪”的治疗原则，</a:t>
            </a:r>
            <a:r>
              <a:rPr lang="zh-CN" altLang="zh-CN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是当前临床救治实践的有益补充，有重要的临床应用价值。</a:t>
            </a:r>
            <a:endParaRPr lang="zh-CN" altLang="zh-CN"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38"/>
          <p:cNvSpPr txBox="1"/>
          <p:nvPr>
            <p:custDataLst>
              <p:tags r:id="rId5"/>
            </p:custDataLst>
          </p:nvPr>
        </p:nvSpPr>
        <p:spPr>
          <a:xfrm>
            <a:off x="873682" y="4184650"/>
            <a:ext cx="135427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39"/>
          <p:cNvSpPr/>
          <p:nvPr>
            <p:custDataLst>
              <p:tags r:id="rId6"/>
            </p:custDataLst>
          </p:nvPr>
        </p:nvSpPr>
        <p:spPr>
          <a:xfrm>
            <a:off x="556895" y="4907280"/>
            <a:ext cx="2014220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9" name="文本框 62"/>
          <p:cNvSpPr txBox="1"/>
          <p:nvPr>
            <p:custDataLst>
              <p:tags r:id="rId7"/>
            </p:custDataLst>
          </p:nvPr>
        </p:nvSpPr>
        <p:spPr>
          <a:xfrm>
            <a:off x="765175" y="5119370"/>
            <a:ext cx="17443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弥补未满足的</a:t>
            </a:r>
            <a:endParaRPr lang="zh-CN" alt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zh-CN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治疗需求情况</a:t>
            </a:r>
            <a:r>
              <a:rPr lang="en-US" altLang="zh-CN" sz="16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[2]</a:t>
            </a:r>
            <a:endParaRPr lang="zh-CN" alt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5" name="表格 4" descr="7b0a202020202262756c6c6574223a20227b5c2263617465676f727949645c223a5c225c222c5c2274656d706c61746549645c223a32303233313633347d220a7d0a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2778125" y="1542415"/>
          <a:ext cx="9027160" cy="2499995"/>
        </p:xfrm>
        <a:graphic>
          <a:graphicData uri="http://schemas.openxmlformats.org/drawingml/2006/table">
            <a:tbl>
              <a:tblPr/>
              <a:tblGrid>
                <a:gridCol w="1212215"/>
                <a:gridCol w="1348740"/>
                <a:gridCol w="1713230"/>
                <a:gridCol w="2443480"/>
                <a:gridCol w="2309495"/>
              </a:tblGrid>
              <a:tr h="447675">
                <a:tc>
                  <a:txBody>
                    <a:bodyPr/>
                    <a:p>
                      <a:pPr algn="ctr"/>
                      <a:r>
                        <a:rPr lang="zh-CN" altLang="en-US" sz="1100" b="1" dirty="0">
                          <a:effectLst/>
                          <a:latin typeface="+mn-ea"/>
                        </a:rPr>
                        <a:t>药品名称</a:t>
                      </a:r>
                      <a:endParaRPr lang="zh-CN" altLang="en-US" sz="1100" b="1" dirty="0">
                        <a:effectLst/>
                        <a:latin typeface="+mn-ea"/>
                      </a:endParaRPr>
                    </a:p>
                  </a:txBody>
                  <a:tcPr marL="84904" marR="44221" marT="44221" marB="442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100" b="1" dirty="0">
                          <a:effectLst/>
                          <a:latin typeface="+mn-ea"/>
                        </a:rPr>
                        <a:t>功能主治</a:t>
                      </a:r>
                      <a:endParaRPr lang="zh-CN" altLang="en-US" sz="1100" b="1" dirty="0">
                        <a:effectLst/>
                        <a:latin typeface="+mn-ea"/>
                      </a:endParaRPr>
                    </a:p>
                  </a:txBody>
                  <a:tcPr marL="44221" marR="44221" marT="44221" marB="442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100" b="1" dirty="0">
                          <a:effectLst/>
                          <a:latin typeface="+mn-ea"/>
                        </a:rPr>
                        <a:t>疗效优势</a:t>
                      </a:r>
                      <a:endParaRPr lang="zh-CN" altLang="en-US" sz="1100" b="1" dirty="0">
                        <a:effectLst/>
                        <a:latin typeface="+mn-ea"/>
                      </a:endParaRPr>
                    </a:p>
                  </a:txBody>
                  <a:tcPr marL="44221" marR="44221" marT="44221" marB="442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100" b="1" dirty="0">
                          <a:effectLst/>
                          <a:latin typeface="+mn-ea"/>
                          <a:cs typeface="+mn-ea"/>
                        </a:rPr>
                        <a:t>优势症状</a:t>
                      </a:r>
                      <a:r>
                        <a:rPr lang="en-US" altLang="zh-CN" sz="1100" b="1" dirty="0">
                          <a:effectLst/>
                          <a:latin typeface="+mn-ea"/>
                          <a:cs typeface="+mn-ea"/>
                        </a:rPr>
                        <a:t>/</a:t>
                      </a:r>
                      <a:r>
                        <a:rPr lang="zh-CN" altLang="en-US" sz="1100" b="1" dirty="0">
                          <a:effectLst/>
                          <a:latin typeface="+mn-ea"/>
                          <a:cs typeface="+mn-ea"/>
                        </a:rPr>
                        <a:t>人群</a:t>
                      </a:r>
                      <a:endParaRPr lang="zh-CN" altLang="en-US" sz="1100" b="1" dirty="0">
                        <a:effectLst/>
                        <a:latin typeface="+mn-ea"/>
                        <a:cs typeface="+mn-ea"/>
                      </a:endParaRPr>
                    </a:p>
                  </a:txBody>
                  <a:tcPr marL="44221" marR="44221" marT="44221" marB="442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100" b="1" dirty="0">
                          <a:effectLst/>
                          <a:latin typeface="+mn-ea"/>
                        </a:rPr>
                        <a:t>优势与不足</a:t>
                      </a:r>
                      <a:endParaRPr lang="zh-CN" altLang="en-US" sz="1100" b="1" dirty="0">
                        <a:effectLst/>
                        <a:latin typeface="+mn-ea"/>
                      </a:endParaRPr>
                    </a:p>
                  </a:txBody>
                  <a:tcPr marL="44221" marR="44221" marT="44221" marB="442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0845">
                <a:tc>
                  <a:txBody>
                    <a:bodyPr/>
                    <a:p>
                      <a:pPr algn="ctr"/>
                      <a:r>
                        <a:rPr lang="zh-CN" altLang="en-US" sz="1000" b="1">
                          <a:effectLst/>
                          <a:latin typeface="+mn-ea"/>
                        </a:rPr>
                        <a:t>温阳解毒颗粒</a:t>
                      </a:r>
                      <a:endParaRPr lang="zh-CN" altLang="en-US" sz="1000" b="1">
                        <a:effectLst/>
                        <a:latin typeface="+mn-ea"/>
                      </a:endParaRPr>
                    </a:p>
                  </a:txBody>
                  <a:tcPr marL="84904" marR="44221" marT="44221" marB="442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600"/>
                        </a:lnSpc>
                      </a:pPr>
                      <a:r>
                        <a:rPr lang="zh-CN" altLang="en-US" sz="1000" dirty="0">
                          <a:latin typeface="+mn-ea"/>
                          <a:sym typeface="+mn-ea"/>
                        </a:rPr>
                        <a:t>温阳益气，化湿解毒</a:t>
                      </a:r>
                      <a:endParaRPr lang="zh-CN" altLang="en-US" sz="1000" dirty="0">
                        <a:effectLst/>
                        <a:latin typeface="+mn-ea"/>
                        <a:sym typeface="+mn-ea"/>
                      </a:endParaRPr>
                    </a:p>
                  </a:txBody>
                  <a:tcPr marL="44221" marR="44221" marT="44221" marB="442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600"/>
                        </a:lnSpc>
                      </a:pPr>
                      <a:r>
                        <a:rPr lang="zh-CN" altLang="en-US" sz="10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cs typeface="+mn-ea"/>
                        </a:rPr>
                        <a:t>唯一针对“阳气虚弱”证型</a:t>
                      </a:r>
                      <a:endParaRPr lang="en-US" altLang="zh-CN" sz="1000" b="1" kern="1200" dirty="0">
                        <a:solidFill>
                          <a:schemeClr val="tx1"/>
                        </a:solidFill>
                        <a:effectLst/>
                        <a:latin typeface="+mn-ea"/>
                        <a:cs typeface="+mn-ea"/>
                      </a:endParaRPr>
                    </a:p>
                    <a:p>
                      <a:pPr indent="0" algn="ctr" fontAlgn="auto">
                        <a:lnSpc>
                          <a:spcPts val="1600"/>
                        </a:lnSpc>
                      </a:pPr>
                      <a:r>
                        <a:rPr lang="zh-CN" altLang="en-US" sz="10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cs typeface="+mn-ea"/>
                        </a:rPr>
                        <a:t>扶正祛邪，标本兼顾</a:t>
                      </a:r>
                      <a:endParaRPr lang="en-US" altLang="zh-CN" sz="1000" b="1" kern="1200" dirty="0">
                        <a:solidFill>
                          <a:schemeClr val="tx1"/>
                        </a:solidFill>
                        <a:effectLst/>
                        <a:latin typeface="+mn-ea"/>
                        <a:cs typeface="+mn-ea"/>
                      </a:endParaRPr>
                    </a:p>
                  </a:txBody>
                  <a:tcPr marL="44221" marR="44221" marT="44221" marB="442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600"/>
                        </a:lnSpc>
                        <a:buFontTx/>
                        <a:buNone/>
                      </a:pPr>
                      <a:r>
                        <a:rPr lang="zh-CN" altLang="en-US" sz="1000" dirty="0">
                          <a:latin typeface="+mn-ea"/>
                          <a:cs typeface="+mn-ea"/>
                          <a:sym typeface="+mn-ea"/>
                        </a:rPr>
                        <a:t>发热、四末不温、气短乏力、大便溏薄、</a:t>
                      </a:r>
                      <a:endParaRPr lang="en-US" altLang="zh-CN" sz="1000" dirty="0">
                        <a:latin typeface="+mn-ea"/>
                        <a:cs typeface="+mn-ea"/>
                        <a:sym typeface="+mn-ea"/>
                      </a:endParaRPr>
                    </a:p>
                    <a:p>
                      <a:pPr indent="0" algn="ctr" fontAlgn="auto">
                        <a:lnSpc>
                          <a:spcPts val="1600"/>
                        </a:lnSpc>
                        <a:buFontTx/>
                        <a:buNone/>
                      </a:pPr>
                      <a:r>
                        <a:rPr lang="zh-CN" altLang="en-US" sz="1000" dirty="0">
                          <a:effectLst/>
                          <a:latin typeface="+mn-ea"/>
                          <a:cs typeface="+mn-ea"/>
                        </a:rPr>
                        <a:t>高龄</a:t>
                      </a:r>
                      <a:r>
                        <a:rPr lang="en-US" altLang="zh-CN" sz="1000" dirty="0">
                          <a:effectLst/>
                          <a:latin typeface="+mn-ea"/>
                          <a:cs typeface="+mn-ea"/>
                        </a:rPr>
                        <a:t>/</a:t>
                      </a:r>
                      <a:r>
                        <a:rPr lang="zh-CN" altLang="en-US" sz="1000" dirty="0">
                          <a:effectLst/>
                          <a:latin typeface="+mn-ea"/>
                          <a:cs typeface="+mn-ea"/>
                        </a:rPr>
                        <a:t>阳虚体质者</a:t>
                      </a:r>
                      <a:endParaRPr lang="zh-CN" altLang="en-US" sz="1000" dirty="0">
                        <a:effectLst/>
                        <a:latin typeface="+mn-ea"/>
                        <a:cs typeface="+mn-ea"/>
                      </a:endParaRPr>
                    </a:p>
                  </a:txBody>
                  <a:tcPr marL="44221" marR="44221" marT="44221" marB="442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p>
                      <a:pPr marL="0" indent="0" algn="l" fontAlgn="auto">
                        <a:lnSpc>
                          <a:spcPts val="16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CN" altLang="en-US" sz="1000" b="1" dirty="0">
                          <a:effectLst/>
                          <a:latin typeface="+mn-ea"/>
                          <a:cs typeface="+mn-ea"/>
                        </a:rPr>
                        <a:t>优势：</a:t>
                      </a:r>
                      <a:endParaRPr lang="en-US" altLang="zh-CN" sz="1000" b="1" dirty="0">
                        <a:effectLst/>
                        <a:latin typeface="+mn-ea"/>
                        <a:cs typeface="+mn-ea"/>
                      </a:endParaRPr>
                    </a:p>
                    <a:p>
                      <a:pPr marL="171450" indent="-171450" algn="l" fontAlgn="auto">
                        <a:lnSpc>
                          <a:spcPts val="1600"/>
                        </a:lnSpc>
                        <a:buFont typeface="Wingdings" panose="05000000000000000000" charset="0"/>
                        <a:buBlip>
                          <a:blip r:embed="rId9">
                            <a:extLst>
                              <a:ext uri="{96DAC541-7B7A-43D3-8B79-37D633B846F1}">
                                <asvg:svgBlip xmlns:asvg="http://schemas.microsoft.com/office/drawing/2016/SVG/main" r:embed="rId10"/>
                              </a:ext>
                            </a:extLst>
                          </a:blip>
                        </a:buBlip>
                      </a:pPr>
                      <a:r>
                        <a:rPr lang="zh-CN" altLang="en-US" sz="10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cs typeface="+mn-ea"/>
                        </a:rPr>
                        <a:t>唯一针对“阳气虚弱”证型，温阳益气力强，适合寒象明显、正气不足的患者，弥补了其他同类品种在阳虚证上的不足</a:t>
                      </a:r>
                      <a:endParaRPr lang="en-US" altLang="zh-CN" sz="1000" b="1" kern="1200" dirty="0">
                        <a:solidFill>
                          <a:schemeClr val="tx1"/>
                        </a:solidFill>
                        <a:effectLst/>
                        <a:latin typeface="+mn-ea"/>
                        <a:cs typeface="+mn-ea"/>
                      </a:endParaRPr>
                    </a:p>
                    <a:p>
                      <a:pPr marL="171450" indent="-171450" algn="l" fontAlgn="auto">
                        <a:lnSpc>
                          <a:spcPts val="16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zh-CN" sz="1000" b="1" kern="1200" dirty="0">
                        <a:solidFill>
                          <a:schemeClr val="tx1"/>
                        </a:solidFill>
                        <a:effectLst/>
                        <a:latin typeface="+mn-ea"/>
                        <a:cs typeface="+mn-ea"/>
                      </a:endParaRPr>
                    </a:p>
                    <a:p>
                      <a:pPr marL="0" indent="0" algn="l" fontAlgn="auto">
                        <a:lnSpc>
                          <a:spcPts val="16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CN" altLang="en-US" sz="10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cs typeface="+mn-ea"/>
                        </a:rPr>
                        <a:t>不足：</a:t>
                      </a:r>
                      <a:endParaRPr lang="en-US" altLang="zh-CN" sz="1000" b="1" kern="1200" dirty="0">
                        <a:solidFill>
                          <a:schemeClr val="tx1"/>
                        </a:solidFill>
                        <a:effectLst/>
                        <a:latin typeface="+mn-ea"/>
                        <a:cs typeface="+mn-ea"/>
                      </a:endParaRPr>
                    </a:p>
                    <a:p>
                      <a:pPr marL="171450" indent="-171450" algn="l" fontAlgn="auto">
                        <a:lnSpc>
                          <a:spcPts val="1600"/>
                        </a:lnSpc>
                        <a:buFont typeface="Wingdings" panose="05000000000000000000" charset="0"/>
                        <a:buBlip>
                          <a:blip r:embed="rId11">
                            <a:extLst>
                              <a:ext uri="{96DAC541-7B7A-43D3-8B79-37D633B846F1}">
                                <asvg:svgBlip xmlns:asvg="http://schemas.microsoft.com/office/drawing/2016/SVG/main" r:embed="rId12"/>
                              </a:ext>
                            </a:extLst>
                          </a:blip>
                        </a:buBlip>
                      </a:pPr>
                      <a:r>
                        <a:rPr lang="zh-CN" altLang="en-US" sz="10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cs typeface="+mn-ea"/>
                        </a:rPr>
                        <a:t>不适合阴虚内热或实热证患者，热象明显者禁用</a:t>
                      </a:r>
                      <a:endParaRPr lang="en-US" altLang="zh-CN" sz="1000" b="1" kern="1200" dirty="0">
                        <a:solidFill>
                          <a:schemeClr val="tx1"/>
                        </a:solidFill>
                        <a:effectLst/>
                        <a:latin typeface="+mn-ea"/>
                        <a:cs typeface="+mn-ea"/>
                      </a:endParaRPr>
                    </a:p>
                    <a:p>
                      <a:pPr marL="171450" indent="-171450" algn="l" fontAlgn="auto">
                        <a:lnSpc>
                          <a:spcPts val="1600"/>
                        </a:lnSpc>
                        <a:buFont typeface="Wingdings" panose="05000000000000000000" charset="0"/>
                        <a:buBlip>
                          <a:blip r:embed="rId11">
                            <a:extLst>
                              <a:ext uri="{96DAC541-7B7A-43D3-8B79-37D633B846F1}">
                                <asvg:svgBlip xmlns:asvg="http://schemas.microsoft.com/office/drawing/2016/SVG/main" r:embed="rId12"/>
                              </a:ext>
                            </a:extLst>
                          </a:blip>
                        </a:buBlip>
                      </a:pPr>
                      <a:r>
                        <a:rPr lang="zh-CN" altLang="en-US" sz="1000" b="1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cs typeface="+mn-ea"/>
                        </a:rPr>
                        <a:t>清热化湿力不及同类品种</a:t>
                      </a:r>
                      <a:endParaRPr lang="zh-CN" altLang="en-US" sz="1000" b="1" kern="1200" dirty="0">
                        <a:solidFill>
                          <a:schemeClr val="tx1"/>
                        </a:solidFill>
                        <a:effectLst/>
                        <a:latin typeface="+mn-ea"/>
                        <a:cs typeface="+mn-ea"/>
                      </a:endParaRPr>
                    </a:p>
                  </a:txBody>
                  <a:tcPr marL="44221" marR="44221" marT="44221" marB="442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0845">
                <a:tc>
                  <a:txBody>
                    <a:bodyPr/>
                    <a:p>
                      <a:pPr algn="ctr"/>
                      <a:r>
                        <a:rPr lang="zh-CN" altLang="en-US" sz="1000" b="1">
                          <a:effectLst/>
                          <a:latin typeface="+mn-ea"/>
                        </a:rPr>
                        <a:t>散寒化湿颗粒</a:t>
                      </a:r>
                      <a:endParaRPr lang="zh-CN" altLang="en-US" sz="1000" b="1">
                        <a:effectLst/>
                        <a:latin typeface="+mn-ea"/>
                      </a:endParaRPr>
                    </a:p>
                  </a:txBody>
                  <a:tcPr marL="84904" marR="44221" marT="44221" marB="442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600"/>
                        </a:lnSpc>
                      </a:pPr>
                      <a:r>
                        <a:rPr lang="zh-CN" altLang="en-US" sz="1000" dirty="0">
                          <a:latin typeface="+mn-ea"/>
                        </a:rPr>
                        <a:t>散寒化湿、宣肺透邪</a:t>
                      </a:r>
                      <a:endParaRPr lang="en-US" altLang="zh-CN" sz="1000" dirty="0">
                        <a:latin typeface="+mn-ea"/>
                      </a:endParaRPr>
                    </a:p>
                    <a:p>
                      <a:pPr indent="0" algn="ctr" fontAlgn="auto">
                        <a:lnSpc>
                          <a:spcPts val="1600"/>
                        </a:lnSpc>
                      </a:pPr>
                      <a:r>
                        <a:rPr lang="zh-CN" altLang="en-US" sz="1000" dirty="0">
                          <a:latin typeface="+mn-ea"/>
                        </a:rPr>
                        <a:t>辟秽化浊、解毒通络</a:t>
                      </a:r>
                      <a:endParaRPr lang="zh-CN" altLang="en-US" sz="1000" dirty="0">
                        <a:effectLst/>
                        <a:latin typeface="+mn-ea"/>
                      </a:endParaRPr>
                    </a:p>
                  </a:txBody>
                  <a:tcPr marL="44221" marR="44221" marT="44221" marB="442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600"/>
                        </a:lnSpc>
                      </a:pPr>
                      <a:r>
                        <a:rPr lang="zh-CN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cs typeface="+mn-cs"/>
                        </a:rPr>
                        <a:t>散寒化湿力强，效果佳</a:t>
                      </a:r>
                      <a:endParaRPr lang="zh-CN" altLang="en-US" sz="1000" kern="1200" dirty="0">
                        <a:solidFill>
                          <a:schemeClr val="tx1"/>
                        </a:solidFill>
                        <a:effectLst/>
                        <a:latin typeface="+mn-ea"/>
                        <a:cs typeface="+mn-cs"/>
                      </a:endParaRPr>
                    </a:p>
                  </a:txBody>
                  <a:tcPr marL="44221" marR="44221" marT="44221" marB="442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600"/>
                        </a:lnSpc>
                        <a:buFontTx/>
                        <a:buNone/>
                      </a:pPr>
                      <a:r>
                        <a:rPr lang="zh-CN" altLang="en-US" sz="1000" dirty="0">
                          <a:effectLst/>
                          <a:latin typeface="+mn-ea"/>
                        </a:rPr>
                        <a:t>发热、周身酸痛、恶寒身痛、恶心腹胀</a:t>
                      </a:r>
                      <a:endParaRPr lang="zh-CN" altLang="en-US" sz="1000" dirty="0">
                        <a:effectLst/>
                        <a:latin typeface="+mn-ea"/>
                      </a:endParaRPr>
                    </a:p>
                  </a:txBody>
                  <a:tcPr marL="44221" marR="44221" marT="44221" marB="442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44221" marR="44221" marT="44221" marB="442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575">
                <a:tc>
                  <a:txBody>
                    <a:bodyPr/>
                    <a:p>
                      <a:pPr algn="ctr"/>
                      <a:r>
                        <a:rPr lang="zh-CN" altLang="en-US" sz="1000" b="1" dirty="0">
                          <a:effectLst/>
                          <a:latin typeface="+mn-ea"/>
                        </a:rPr>
                        <a:t>清肺排毒颗粒</a:t>
                      </a:r>
                      <a:endParaRPr lang="zh-CN" altLang="en-US" sz="1000" b="1" dirty="0">
                        <a:effectLst/>
                        <a:latin typeface="+mn-ea"/>
                      </a:endParaRPr>
                    </a:p>
                  </a:txBody>
                  <a:tcPr marL="84904" marR="44221" marT="44221" marB="442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600"/>
                        </a:lnSpc>
                      </a:pPr>
                      <a:r>
                        <a:rPr lang="zh-CN" altLang="en-US" sz="1000" dirty="0">
                          <a:latin typeface="+mn-ea"/>
                        </a:rPr>
                        <a:t>散寒祛湿，理肺排毒</a:t>
                      </a:r>
                      <a:endParaRPr lang="zh-CN" altLang="en-US" sz="1000" dirty="0">
                        <a:effectLst/>
                        <a:latin typeface="+mn-ea"/>
                      </a:endParaRPr>
                    </a:p>
                  </a:txBody>
                  <a:tcPr marL="44221" marR="44221" marT="44221" marB="442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600"/>
                        </a:lnSpc>
                      </a:pPr>
                      <a:r>
                        <a:rPr lang="zh-CN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cs typeface="+mn-cs"/>
                        </a:rPr>
                        <a:t>散寒祛湿效果佳</a:t>
                      </a:r>
                      <a:endParaRPr lang="zh-CN" altLang="en-US" sz="1000" kern="1200" dirty="0">
                        <a:solidFill>
                          <a:schemeClr val="tx1"/>
                        </a:solidFill>
                        <a:effectLst/>
                        <a:latin typeface="+mn-ea"/>
                        <a:cs typeface="+mn-cs"/>
                      </a:endParaRPr>
                    </a:p>
                  </a:txBody>
                  <a:tcPr marL="44221" marR="44221" marT="44221" marB="442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600"/>
                        </a:lnSpc>
                        <a:buFontTx/>
                        <a:buNone/>
                      </a:pPr>
                      <a:r>
                        <a:rPr lang="zh-CN" altLang="en-US" sz="1000" dirty="0">
                          <a:effectLst/>
                          <a:latin typeface="+mn-ea"/>
                          <a:cs typeface="+mn-ea"/>
                        </a:rPr>
                        <a:t>发热恶寒</a:t>
                      </a:r>
                      <a:r>
                        <a:rPr lang="en-US" altLang="zh-CN" sz="1000" dirty="0">
                          <a:effectLst/>
                          <a:latin typeface="+mn-ea"/>
                          <a:cs typeface="+mn-ea"/>
                        </a:rPr>
                        <a:t>,</a:t>
                      </a:r>
                      <a:r>
                        <a:rPr lang="zh-CN" altLang="en-US" sz="1000" dirty="0">
                          <a:effectLst/>
                          <a:latin typeface="+mn-ea"/>
                          <a:cs typeface="+mn-ea"/>
                        </a:rPr>
                        <a:t>周身酸痛</a:t>
                      </a:r>
                      <a:r>
                        <a:rPr lang="en-US" altLang="zh-CN" sz="1000" dirty="0">
                          <a:effectLst/>
                          <a:latin typeface="+mn-ea"/>
                          <a:cs typeface="+mn-ea"/>
                        </a:rPr>
                        <a:t>,</a:t>
                      </a:r>
                      <a:r>
                        <a:rPr lang="zh-CN" altLang="en-US" sz="1000" dirty="0">
                          <a:effectLst/>
                          <a:latin typeface="+mn-ea"/>
                          <a:cs typeface="+mn-ea"/>
                        </a:rPr>
                        <a:t>困乏肢重</a:t>
                      </a:r>
                      <a:endParaRPr lang="zh-CN" altLang="en-US" sz="1000" dirty="0">
                        <a:effectLst/>
                        <a:latin typeface="+mn-ea"/>
                        <a:cs typeface="+mn-ea"/>
                      </a:endParaRPr>
                    </a:p>
                  </a:txBody>
                  <a:tcPr marL="44221" marR="44221" marT="44221" marB="442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44221" marR="44221" marT="44221" marB="442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0845">
                <a:tc>
                  <a:txBody>
                    <a:bodyPr/>
                    <a:p>
                      <a:pPr algn="ctr"/>
                      <a:r>
                        <a:rPr lang="zh-CN" altLang="en-US" sz="1000" b="1" dirty="0">
                          <a:effectLst/>
                          <a:latin typeface="+mn-ea"/>
                        </a:rPr>
                        <a:t>宣肺败毒颗粒</a:t>
                      </a:r>
                      <a:endParaRPr lang="zh-CN" altLang="en-US" sz="1000" b="1" dirty="0">
                        <a:effectLst/>
                        <a:latin typeface="+mn-ea"/>
                      </a:endParaRPr>
                    </a:p>
                  </a:txBody>
                  <a:tcPr marL="84904" marR="44221" marT="44221" marB="442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600"/>
                        </a:lnSpc>
                      </a:pPr>
                      <a:r>
                        <a:rPr lang="zh-CN" altLang="en-US" sz="1000" dirty="0">
                          <a:latin typeface="+mn-ea"/>
                        </a:rPr>
                        <a:t>宣肺化湿</a:t>
                      </a:r>
                      <a:endParaRPr lang="en-US" altLang="zh-CN" sz="1000" dirty="0">
                        <a:latin typeface="+mn-ea"/>
                      </a:endParaRPr>
                    </a:p>
                    <a:p>
                      <a:pPr indent="0" algn="ctr" fontAlgn="auto">
                        <a:lnSpc>
                          <a:spcPts val="1600"/>
                        </a:lnSpc>
                      </a:pPr>
                      <a:r>
                        <a:rPr lang="zh-CN" altLang="en-US" sz="1000" dirty="0">
                          <a:latin typeface="+mn-ea"/>
                        </a:rPr>
                        <a:t>清热透邪、泻肺解毒</a:t>
                      </a:r>
                      <a:endParaRPr lang="zh-CN" altLang="en-US" sz="1000" dirty="0">
                        <a:effectLst/>
                        <a:latin typeface="+mn-ea"/>
                      </a:endParaRPr>
                    </a:p>
                  </a:txBody>
                  <a:tcPr marL="44221" marR="44221" marT="44221" marB="442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600"/>
                        </a:lnSpc>
                      </a:pPr>
                      <a:r>
                        <a:rPr lang="zh-CN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cs typeface="+mn-cs"/>
                        </a:rPr>
                        <a:t>清热透邪功能突出</a:t>
                      </a:r>
                      <a:endParaRPr lang="zh-CN" altLang="en-US" sz="1000" kern="1200" dirty="0">
                        <a:solidFill>
                          <a:schemeClr val="tx1"/>
                        </a:solidFill>
                        <a:effectLst/>
                        <a:latin typeface="+mn-ea"/>
                        <a:cs typeface="+mn-cs"/>
                      </a:endParaRPr>
                    </a:p>
                  </a:txBody>
                  <a:tcPr marL="44221" marR="44221" marT="44221" marB="442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600"/>
                        </a:lnSpc>
                      </a:pPr>
                      <a:r>
                        <a:rPr lang="zh-CN" altLang="en-US" sz="1000" dirty="0">
                          <a:effectLst/>
                          <a:latin typeface="+mn-ea"/>
                          <a:cs typeface="+mn-ea"/>
                        </a:rPr>
                        <a:t>发热</a:t>
                      </a:r>
                      <a:r>
                        <a:rPr lang="en-US" altLang="zh-CN" sz="1000" dirty="0">
                          <a:effectLst/>
                          <a:latin typeface="+mn-ea"/>
                          <a:cs typeface="+mn-ea"/>
                        </a:rPr>
                        <a:t>,</a:t>
                      </a:r>
                      <a:r>
                        <a:rPr lang="zh-CN" altLang="en-US" sz="1000" dirty="0">
                          <a:effectLst/>
                          <a:latin typeface="+mn-ea"/>
                          <a:cs typeface="+mn-ea"/>
                        </a:rPr>
                        <a:t>咳嗽</a:t>
                      </a:r>
                      <a:r>
                        <a:rPr lang="en-US" altLang="zh-CN" sz="1000" dirty="0">
                          <a:effectLst/>
                          <a:latin typeface="+mn-ea"/>
                          <a:cs typeface="+mn-ea"/>
                        </a:rPr>
                        <a:t>,</a:t>
                      </a:r>
                      <a:r>
                        <a:rPr lang="zh-CN" altLang="en-US" sz="1000" dirty="0">
                          <a:effectLst/>
                          <a:latin typeface="+mn-ea"/>
                          <a:cs typeface="+mn-ea"/>
                        </a:rPr>
                        <a:t>咽部不适</a:t>
                      </a:r>
                      <a:r>
                        <a:rPr lang="en-US" altLang="zh-CN" sz="1000" dirty="0">
                          <a:effectLst/>
                          <a:latin typeface="+mn-ea"/>
                          <a:cs typeface="+mn-ea"/>
                        </a:rPr>
                        <a:t>,</a:t>
                      </a:r>
                      <a:r>
                        <a:rPr lang="zh-CN" altLang="en-US" sz="1000" dirty="0">
                          <a:effectLst/>
                          <a:latin typeface="+mn-ea"/>
                          <a:cs typeface="+mn-ea"/>
                        </a:rPr>
                        <a:t>喘促气短</a:t>
                      </a:r>
                      <a:r>
                        <a:rPr lang="en-US" altLang="zh-CN" sz="1000" dirty="0">
                          <a:effectLst/>
                          <a:latin typeface="+mn-ea"/>
                          <a:cs typeface="+mn-ea"/>
                        </a:rPr>
                        <a:t>,</a:t>
                      </a:r>
                      <a:r>
                        <a:rPr lang="zh-CN" altLang="en-US" sz="1000" dirty="0">
                          <a:effectLst/>
                          <a:latin typeface="+mn-ea"/>
                          <a:cs typeface="+mn-ea"/>
                        </a:rPr>
                        <a:t>乏力</a:t>
                      </a:r>
                      <a:endParaRPr lang="en-US" altLang="zh-CN" sz="1000" dirty="0">
                        <a:effectLst/>
                        <a:latin typeface="+mn-ea"/>
                        <a:cs typeface="+mn-ea"/>
                      </a:endParaRPr>
                    </a:p>
                  </a:txBody>
                  <a:tcPr marL="44221" marR="44221" marT="44221" marB="442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44221" marR="44221" marT="44221" marB="442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0210">
                <a:tc>
                  <a:txBody>
                    <a:bodyPr/>
                    <a:p>
                      <a:pPr algn="ctr"/>
                      <a:r>
                        <a:rPr lang="zh-CN" altLang="en-US" sz="1000" b="1" dirty="0">
                          <a:effectLst/>
                          <a:latin typeface="+mn-ea"/>
                        </a:rPr>
                        <a:t>化湿败毒颗粒</a:t>
                      </a:r>
                      <a:endParaRPr lang="zh-CN" altLang="en-US" sz="1000" b="1" dirty="0">
                        <a:effectLst/>
                        <a:latin typeface="+mn-ea"/>
                      </a:endParaRPr>
                    </a:p>
                  </a:txBody>
                  <a:tcPr marL="84904" marR="44221" marT="44221" marB="442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600"/>
                        </a:lnSpc>
                      </a:pPr>
                      <a:r>
                        <a:rPr lang="zh-CN" altLang="en-US" sz="1000" dirty="0">
                          <a:latin typeface="+mn-ea"/>
                        </a:rPr>
                        <a:t>化湿解毒，宣肺泄热</a:t>
                      </a:r>
                      <a:endParaRPr lang="zh-CN" altLang="en-US" sz="1000" dirty="0">
                        <a:effectLst/>
                        <a:latin typeface="+mn-ea"/>
                      </a:endParaRPr>
                    </a:p>
                  </a:txBody>
                  <a:tcPr marL="44221" marR="44221" marT="44221" marB="442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600"/>
                        </a:lnSpc>
                      </a:pPr>
                      <a:r>
                        <a:rPr lang="zh-CN" altLang="en-US" sz="1000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cs typeface="+mn-cs"/>
                        </a:rPr>
                        <a:t>化湿宣肺力强</a:t>
                      </a:r>
                      <a:endParaRPr lang="zh-CN" altLang="en-US" sz="1000" kern="1200" dirty="0">
                        <a:solidFill>
                          <a:schemeClr val="tx1"/>
                        </a:solidFill>
                        <a:effectLst/>
                        <a:latin typeface="+mn-ea"/>
                        <a:cs typeface="+mn-cs"/>
                      </a:endParaRPr>
                    </a:p>
                  </a:txBody>
                  <a:tcPr marL="44221" marR="44221" marT="44221" marB="442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600"/>
                        </a:lnSpc>
                      </a:pPr>
                      <a:r>
                        <a:rPr lang="zh-CN" altLang="en-US" sz="1000" dirty="0">
                          <a:effectLst/>
                          <a:latin typeface="+mn-ea"/>
                        </a:rPr>
                        <a:t>发热、胸闷、恶心、咽干咽痛、肌肉酸痛</a:t>
                      </a:r>
                      <a:endParaRPr lang="zh-CN" altLang="en-US" sz="1000" dirty="0">
                        <a:effectLst/>
                        <a:latin typeface="+mn-ea"/>
                      </a:endParaRPr>
                    </a:p>
                  </a:txBody>
                  <a:tcPr marL="44221" marR="44221" marT="44221" marB="442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44221" marR="44221" marT="44221" marB="442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556895" y="6377790"/>
            <a:ext cx="425513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zh-CN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散寒化湿颗粒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清肺排毒颗粒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宣肺败毒颗粒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化湿败毒颗粒产品说明书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zh-CN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参考指南</a:t>
            </a:r>
            <a:r>
              <a:rPr lang="zh-CN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《新型冠状病毒肺炎诊疗方案》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三至九版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3"/>
          <p:cNvSpPr txBox="1"/>
          <p:nvPr/>
        </p:nvSpPr>
        <p:spPr>
          <a:xfrm>
            <a:off x="473710" y="144145"/>
            <a:ext cx="185928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 spc="600" dirty="0">
                <a:solidFill>
                  <a:srgbClr val="51B4E9"/>
                </a:solidFill>
                <a:latin typeface="+mn-ea"/>
              </a:rPr>
              <a:t>01</a:t>
            </a:r>
            <a:endParaRPr lang="en-US" altLang="zh-CN" sz="6600" spc="600" dirty="0">
              <a:solidFill>
                <a:srgbClr val="51B4E9"/>
              </a:solidFill>
              <a:latin typeface="+mn-ea"/>
            </a:endParaRPr>
          </a:p>
        </p:txBody>
      </p:sp>
      <p:sp>
        <p:nvSpPr>
          <p:cNvPr id="12" name="文本框 8"/>
          <p:cNvSpPr txBox="1"/>
          <p:nvPr/>
        </p:nvSpPr>
        <p:spPr>
          <a:xfrm>
            <a:off x="2332295" y="280422"/>
            <a:ext cx="42545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/>
            <a:r>
              <a:rPr lang="zh-CN" altLang="en-US" sz="4000" spc="300" dirty="0">
                <a:solidFill>
                  <a:srgbClr val="002774"/>
                </a:solidFill>
                <a:latin typeface="+mn-ea"/>
              </a:rPr>
              <a:t>药品基本信息</a:t>
            </a:r>
            <a:endParaRPr lang="zh-CN" altLang="en-US" sz="4000" spc="300" dirty="0">
              <a:solidFill>
                <a:srgbClr val="002774"/>
              </a:solidFill>
              <a:latin typeface="+mn-ea"/>
            </a:endParaRPr>
          </a:p>
        </p:txBody>
      </p:sp>
      <p:sp>
        <p:nvSpPr>
          <p:cNvPr id="13" name="矩形 6"/>
          <p:cNvSpPr/>
          <p:nvPr/>
        </p:nvSpPr>
        <p:spPr>
          <a:xfrm>
            <a:off x="0" y="0"/>
            <a:ext cx="342900" cy="1280160"/>
          </a:xfrm>
          <a:prstGeom prst="rect">
            <a:avLst/>
          </a:prstGeom>
          <a:solidFill>
            <a:srgbClr val="51B4E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矩形 3"/>
          <p:cNvSpPr/>
          <p:nvPr/>
        </p:nvSpPr>
        <p:spPr>
          <a:xfrm>
            <a:off x="0" y="-151"/>
            <a:ext cx="12192000" cy="6858000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48608" name="矩形 1"/>
          <p:cNvSpPr/>
          <p:nvPr/>
        </p:nvSpPr>
        <p:spPr>
          <a:xfrm>
            <a:off x="0" y="0"/>
            <a:ext cx="12192000" cy="6857365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ea"/>
            </a:endParaRPr>
          </a:p>
        </p:txBody>
      </p:sp>
      <p:sp>
        <p:nvSpPr>
          <p:cNvPr id="11" name="文本框 13"/>
          <p:cNvSpPr txBox="1"/>
          <p:nvPr/>
        </p:nvSpPr>
        <p:spPr>
          <a:xfrm>
            <a:off x="473710" y="144145"/>
            <a:ext cx="185928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 spc="600" dirty="0">
                <a:solidFill>
                  <a:srgbClr val="51B4E9"/>
                </a:solidFill>
                <a:latin typeface="+mn-ea"/>
              </a:rPr>
              <a:t>01</a:t>
            </a:r>
            <a:endParaRPr lang="en-US" altLang="zh-CN" sz="6600" spc="600" dirty="0">
              <a:solidFill>
                <a:srgbClr val="51B4E9"/>
              </a:solidFill>
              <a:latin typeface="+mn-ea"/>
            </a:endParaRPr>
          </a:p>
        </p:txBody>
      </p:sp>
      <p:sp>
        <p:nvSpPr>
          <p:cNvPr id="12" name="文本框 8"/>
          <p:cNvSpPr txBox="1"/>
          <p:nvPr/>
        </p:nvSpPr>
        <p:spPr>
          <a:xfrm>
            <a:off x="2332295" y="280422"/>
            <a:ext cx="42545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/>
            <a:r>
              <a:rPr lang="zh-CN" altLang="en-US" sz="4000" spc="300" dirty="0">
                <a:solidFill>
                  <a:srgbClr val="002774"/>
                </a:solidFill>
                <a:latin typeface="+mn-ea"/>
              </a:rPr>
              <a:t>药品基本信息</a:t>
            </a:r>
            <a:endParaRPr lang="zh-CN" altLang="en-US" sz="4000" spc="300" dirty="0">
              <a:solidFill>
                <a:srgbClr val="002774"/>
              </a:solidFill>
              <a:latin typeface="+mn-ea"/>
            </a:endParaRPr>
          </a:p>
        </p:txBody>
      </p:sp>
      <p:sp>
        <p:nvSpPr>
          <p:cNvPr id="13" name="矩形 6"/>
          <p:cNvSpPr/>
          <p:nvPr/>
        </p:nvSpPr>
        <p:spPr>
          <a:xfrm>
            <a:off x="0" y="0"/>
            <a:ext cx="342900" cy="1280160"/>
          </a:xfrm>
          <a:prstGeom prst="rect">
            <a:avLst/>
          </a:prstGeom>
          <a:solidFill>
            <a:srgbClr val="51B4E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48609" name="文本框 61" descr="7b0a202020202262756c6c6574223a20227b5c2263617465676f727949645c223a5c225c222c5c2274656d706c61746549645c223a32303233313633397d220a7d0a"/>
          <p:cNvSpPr txBox="1"/>
          <p:nvPr>
            <p:custDataLst>
              <p:tags r:id="rId2"/>
            </p:custDataLst>
          </p:nvPr>
        </p:nvSpPr>
        <p:spPr>
          <a:xfrm>
            <a:off x="2750820" y="1205865"/>
            <a:ext cx="8630920" cy="15328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171450" lvl="2" indent="-171450" fontAlgn="auto">
              <a:lnSpc>
                <a:spcPts val="1800"/>
              </a:lnSpc>
              <a:buFont typeface="Wingdings" panose="05000000000000000000" charset="0"/>
              <a:buChar char="l"/>
            </a:pP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新型冠状病毒感染是由严重急性呼吸系统综合征冠状病毒２型感染导致的急性呼吸道传染病，</a:t>
            </a:r>
            <a:r>
              <a:rPr lang="zh-CN" altLang="en-US" sz="11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传染性强、传染途径多、人群普遍易感</a:t>
            </a:r>
            <a:r>
              <a:rPr lang="en-US" altLang="zh-CN" sz="11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[1]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。潜伏期多为 </a:t>
            </a:r>
            <a:r>
              <a:rPr lang="en-US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2~4 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天，</a:t>
            </a:r>
            <a:r>
              <a:rPr lang="zh-CN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临床表现主要为发热、咽干、咽痛、咳嗽等，部分患者可伴有肌肉酸痛、嗅觉味觉减退或丧失、鼻塞、流涕等</a:t>
            </a:r>
            <a:r>
              <a:rPr lang="en-US" altLang="zh-CN" sz="11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[2]</a:t>
            </a:r>
            <a:r>
              <a:rPr lang="zh-CN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en-US" altLang="zh-CN" sz="11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171450" lvl="2" indent="-171450" fontAlgn="auto">
              <a:lnSpc>
                <a:spcPts val="1800"/>
              </a:lnSpc>
              <a:buFont typeface="Wingdings" panose="05000000000000000000" charset="0"/>
              <a:buChar char="l"/>
            </a:pPr>
            <a:r>
              <a:rPr lang="zh-CN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由于是新发传染病，针对性的抗病毒药物从研发到应用于临床往往需要比较长的时间，加之治疗成本、临床可及性等各方面因素影响，</a:t>
            </a:r>
            <a:r>
              <a:rPr lang="zh-CN" altLang="zh-CN" sz="11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对症支持治疗</a:t>
            </a:r>
            <a:r>
              <a:rPr lang="zh-CN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是临床救治的主要手段。</a:t>
            </a:r>
            <a:endParaRPr lang="en-US" altLang="zh-CN" sz="11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171450" lvl="2" indent="-171450" fontAlgn="auto">
              <a:lnSpc>
                <a:spcPts val="1800"/>
              </a:lnSpc>
              <a:buFont typeface="Wingdings" panose="05000000000000000000" charset="0"/>
              <a:buChar char="l"/>
            </a:pPr>
            <a:r>
              <a:rPr lang="zh-CN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近年来，在</a:t>
            </a:r>
            <a:r>
              <a:rPr lang="en-US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SARS</a:t>
            </a:r>
            <a:r>
              <a:rPr lang="zh-CN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、甲型</a:t>
            </a:r>
            <a:r>
              <a:rPr lang="en-US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H1N1</a:t>
            </a:r>
            <a:r>
              <a:rPr lang="zh-CN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流感、新冠肺炎等新发传染病救治中，</a:t>
            </a:r>
            <a:r>
              <a:rPr lang="zh-CN" altLang="zh-CN" sz="11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中医药</a:t>
            </a:r>
            <a:r>
              <a:rPr lang="zh-CN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在早期辨证论治、阻断疾病进展、促进疾病康复等方面均发挥了重要作用，体现了独特优势</a:t>
            </a:r>
            <a:r>
              <a:rPr lang="en-US" altLang="zh-CN" sz="11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[3]</a:t>
            </a:r>
            <a:r>
              <a:rPr lang="zh-CN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在西医常规疗法基础上联合中医药治疗，可以明显地改变患者症状</a:t>
            </a:r>
            <a:r>
              <a:rPr lang="en-US" altLang="zh-CN" sz="1100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[4]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en-US" altLang="zh-CN" sz="1100" b="1" u="sng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48614" name="文本框 32"/>
          <p:cNvSpPr txBox="1"/>
          <p:nvPr>
            <p:custDataLst>
              <p:tags r:id="rId3"/>
            </p:custDataLst>
          </p:nvPr>
        </p:nvSpPr>
        <p:spPr>
          <a:xfrm>
            <a:off x="967947" y="1257935"/>
            <a:ext cx="10712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17" name="文本框 56"/>
          <p:cNvSpPr txBox="1"/>
          <p:nvPr>
            <p:custDataLst>
              <p:tags r:id="rId4"/>
            </p:custDataLst>
          </p:nvPr>
        </p:nvSpPr>
        <p:spPr>
          <a:xfrm>
            <a:off x="959692" y="3284946"/>
            <a:ext cx="11303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18" name="文本框 60"/>
          <p:cNvSpPr txBox="1"/>
          <p:nvPr>
            <p:custDataLst>
              <p:tags r:id="rId5"/>
            </p:custDataLst>
          </p:nvPr>
        </p:nvSpPr>
        <p:spPr>
          <a:xfrm>
            <a:off x="481965" y="2149475"/>
            <a:ext cx="21367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 dirty="0">
                <a:solidFill>
                  <a:srgbClr val="002060"/>
                </a:solidFill>
                <a:latin typeface="+mn-ea"/>
                <a:sym typeface="+mn-ea"/>
              </a:rPr>
              <a:t>所治疗疾病基本情况</a:t>
            </a:r>
            <a:endParaRPr lang="zh-CN" altLang="en-US" sz="1600" dirty="0">
              <a:solidFill>
                <a:srgbClr val="002060"/>
              </a:solidFill>
              <a:latin typeface="+mn-ea"/>
              <a:sym typeface="+mn-ea"/>
            </a:endParaRPr>
          </a:p>
        </p:txBody>
      </p:sp>
      <p:sp>
        <p:nvSpPr>
          <p:cNvPr id="1048620" name="文本框 64"/>
          <p:cNvSpPr txBox="1"/>
          <p:nvPr>
            <p:custDataLst>
              <p:tags r:id="rId6"/>
            </p:custDataLst>
          </p:nvPr>
        </p:nvSpPr>
        <p:spPr>
          <a:xfrm>
            <a:off x="580390" y="4184015"/>
            <a:ext cx="19824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 dirty="0">
                <a:solidFill>
                  <a:srgbClr val="002060"/>
                </a:solidFill>
                <a:latin typeface="+mn-ea"/>
              </a:rPr>
              <a:t>大陆地区发病率</a:t>
            </a:r>
            <a:endParaRPr lang="zh-CN" altLang="en-US" sz="1600" dirty="0">
              <a:solidFill>
                <a:srgbClr val="002060"/>
              </a:solidFill>
              <a:latin typeface="+mn-ea"/>
            </a:endParaRPr>
          </a:p>
          <a:p>
            <a:pPr algn="ctr"/>
            <a:r>
              <a:rPr lang="zh-CN" altLang="en-US" sz="1600" dirty="0">
                <a:solidFill>
                  <a:srgbClr val="002060"/>
                </a:solidFill>
                <a:latin typeface="+mn-ea"/>
              </a:rPr>
              <a:t>年发病患者总数</a:t>
            </a:r>
            <a:endParaRPr lang="zh-CN" altLang="en-US" sz="16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21" name="矩形 2"/>
          <p:cNvSpPr/>
          <p:nvPr>
            <p:custDataLst>
              <p:tags r:id="rId7"/>
            </p:custDataLst>
          </p:nvPr>
        </p:nvSpPr>
        <p:spPr>
          <a:xfrm>
            <a:off x="556895" y="4000591"/>
            <a:ext cx="2014220" cy="1368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22" name="矩形 4"/>
          <p:cNvSpPr/>
          <p:nvPr>
            <p:custDataLst>
              <p:tags r:id="rId8"/>
            </p:custDataLst>
          </p:nvPr>
        </p:nvSpPr>
        <p:spPr>
          <a:xfrm>
            <a:off x="556895" y="1986280"/>
            <a:ext cx="2014220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6895" y="6019165"/>
            <a:ext cx="7373620" cy="86042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zh-CN" sz="1000" b="0" i="0" dirty="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[1]</a:t>
            </a:r>
            <a:r>
              <a:rPr lang="zh-CN" altLang="en-US" sz="1000" b="0" i="0" dirty="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苏右竹</a:t>
            </a:r>
            <a:r>
              <a:rPr lang="en-US" altLang="zh-CN" sz="1000" b="0" i="0" dirty="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en-US" sz="1000" b="0" i="0" dirty="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王烁</a:t>
            </a:r>
            <a:r>
              <a:rPr lang="en-US" altLang="zh-CN" sz="1000" b="0" i="0" dirty="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en-US" sz="1000" b="0" i="0" dirty="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廖星</a:t>
            </a:r>
            <a:r>
              <a:rPr lang="en-US" altLang="zh-CN" sz="1000" b="0" i="0" dirty="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en-US" sz="1000" b="0" i="0" dirty="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等</a:t>
            </a:r>
            <a:r>
              <a:rPr lang="en-US" altLang="zh-CN" sz="1000" b="0" i="0" dirty="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.</a:t>
            </a:r>
            <a:r>
              <a:rPr lang="zh-CN" altLang="en-US" sz="1000" b="0" i="0" dirty="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中医药防治新型冠状病毒感染专家共识</a:t>
            </a:r>
            <a:r>
              <a:rPr lang="en-US" altLang="zh-CN" sz="1000" b="0" i="0" dirty="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[J].</a:t>
            </a:r>
            <a:r>
              <a:rPr lang="zh-CN" altLang="en-US" sz="1000" b="0" i="0" dirty="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中华中医药学刊</a:t>
            </a:r>
            <a:r>
              <a:rPr lang="en-US" altLang="zh-CN" sz="1000" b="0" i="0" dirty="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,2024,42(10):251-258.</a:t>
            </a:r>
            <a:endParaRPr lang="en-US" altLang="zh-CN" sz="1000" b="0" i="0" dirty="0">
              <a:effectLst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altLang="zh-CN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[2]</a:t>
            </a: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新型冠状病毒感染诊疗方案（试行第十版）</a:t>
            </a:r>
            <a:r>
              <a:rPr lang="en-US" altLang="zh-CN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[J].</a:t>
            </a: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传染病信息</a:t>
            </a:r>
            <a:r>
              <a:rPr lang="en-US" altLang="zh-CN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,2023,36(01):18-25.</a:t>
            </a:r>
            <a:endParaRPr lang="en-US" altLang="zh-CN" sz="10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altLang="zh-CN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[3]</a:t>
            </a: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吴舒灵</a:t>
            </a:r>
            <a:r>
              <a:rPr lang="en-US" altLang="zh-CN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朱宇</a:t>
            </a:r>
            <a:r>
              <a:rPr lang="en-US" altLang="zh-CN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郑丹丹</a:t>
            </a:r>
            <a:r>
              <a:rPr lang="en-US" altLang="zh-CN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等</a:t>
            </a:r>
            <a:r>
              <a:rPr lang="en-US" altLang="zh-CN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.</a:t>
            </a: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中医药在新型冠状病毒肺炎治疗中的研究进展</a:t>
            </a:r>
            <a:r>
              <a:rPr lang="en-US" altLang="zh-CN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[J].</a:t>
            </a: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药学研究</a:t>
            </a:r>
            <a:r>
              <a:rPr lang="en-US" altLang="zh-CN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,2022,41(09):588-594.</a:t>
            </a:r>
            <a:endParaRPr lang="en-US" altLang="zh-CN" sz="10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altLang="zh-CN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[4]</a:t>
            </a: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吴雨沁，邹璐，喻晓，等．中西医结合治疗新型冠状病毒 肺炎的系统评价</a:t>
            </a:r>
            <a:r>
              <a:rPr lang="en-US" altLang="zh-CN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[J].</a:t>
            </a: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上海中医药杂志</a:t>
            </a:r>
            <a:r>
              <a:rPr lang="en-US" altLang="zh-CN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,2021,52(22):6953-6961</a:t>
            </a: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．</a:t>
            </a:r>
            <a:endParaRPr lang="en-US" altLang="zh-CN" sz="10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r>
              <a:rPr lang="en-US" altLang="zh-CN" sz="1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[5]</a:t>
            </a:r>
            <a:r>
              <a:rPr lang="zh-CN" altLang="en-US" sz="1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数据来源：全国新型冠状病毒感染疫情情况（中国疾病预防控制中心，</a:t>
            </a:r>
            <a:r>
              <a:rPr lang="en-US" altLang="zh-CN" sz="1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2025</a:t>
            </a:r>
            <a:r>
              <a:rPr lang="zh-CN" altLang="en-US" sz="1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年</a:t>
            </a:r>
            <a:r>
              <a:rPr lang="en-US" altLang="zh-CN" sz="1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1-6</a:t>
            </a:r>
            <a:r>
              <a:rPr lang="zh-CN" altLang="en-US" sz="1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月）</a:t>
            </a:r>
            <a:r>
              <a:rPr lang="en-US" altLang="zh-CN" sz="1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.</a:t>
            </a: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zh-CN" altLang="en-US" sz="10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61" descr="7b0a202020202262756c6c6574223a20227b5c2263617465676f727949645c223a5c225c222c5c2274656d706c61746549645c223a32303233313637377d220a7d0a"/>
          <p:cNvSpPr txBox="1"/>
          <p:nvPr>
            <p:custDataLst>
              <p:tags r:id="rId9"/>
            </p:custDataLst>
          </p:nvPr>
        </p:nvSpPr>
        <p:spPr>
          <a:xfrm>
            <a:off x="2750820" y="2947670"/>
            <a:ext cx="8630920" cy="26644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lvl="2" indent="179705" fontAlgn="auto">
              <a:lnSpc>
                <a:spcPts val="2000"/>
              </a:lnSpc>
              <a:buFont typeface="Wingdings" panose="05000000000000000000" charset="0"/>
              <a:buNone/>
            </a:pPr>
            <a:r>
              <a:rPr lang="zh-CN" altLang="en-US" sz="1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根据中国疾病预防控制中心的数据</a:t>
            </a:r>
            <a:r>
              <a:rPr lang="en-US" altLang="zh-CN" sz="1200" b="1" baseline="30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[5]</a:t>
            </a:r>
            <a:r>
              <a:rPr lang="zh-CN" altLang="en-US" sz="1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endParaRPr lang="en-US" altLang="zh-CN" sz="12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171450" lvl="2" indent="-171450" fontAlgn="auto">
              <a:lnSpc>
                <a:spcPts val="1800"/>
              </a:lnSpc>
              <a:buFont typeface="Wingdings" panose="05000000000000000000" charset="0"/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r>
              <a:rPr lang="en-US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2025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年</a:t>
            </a:r>
            <a:r>
              <a:rPr lang="en-US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6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月，全国报告新增确诊病例</a:t>
            </a:r>
            <a:r>
              <a:rPr lang="en-US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333229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例，其中重症病例</a:t>
            </a:r>
            <a:r>
              <a:rPr lang="en-US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384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例、死亡病例</a:t>
            </a:r>
            <a:r>
              <a:rPr lang="en-US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8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例，疫情呈波动下降趋势；</a:t>
            </a:r>
            <a:endParaRPr lang="zh-CN" altLang="en-US" sz="11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171450" lvl="2" indent="-171450" fontAlgn="auto">
              <a:lnSpc>
                <a:spcPts val="1800"/>
              </a:lnSpc>
              <a:buFont typeface="Wingdings" panose="05000000000000000000" charset="0"/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r>
              <a:rPr lang="en-US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2025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年</a:t>
            </a:r>
            <a:r>
              <a:rPr lang="en-US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5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月，全国报告新增确诊病例</a:t>
            </a:r>
            <a:r>
              <a:rPr lang="en-US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440662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例，其中重症病例</a:t>
            </a:r>
            <a:r>
              <a:rPr lang="en-US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606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例、死亡病例</a:t>
            </a:r>
            <a:r>
              <a:rPr lang="en-US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7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例；流感样病例新冠病毒阳性率持续升高至</a:t>
            </a:r>
            <a:r>
              <a:rPr lang="en-US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23.8%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后小幅回落；</a:t>
            </a:r>
            <a:endParaRPr lang="en-US" altLang="zh-CN" sz="11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171450" lvl="2" indent="-171450" fontAlgn="auto">
              <a:lnSpc>
                <a:spcPts val="1800"/>
              </a:lnSpc>
              <a:buFont typeface="Wingdings" panose="05000000000000000000" charset="0"/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r>
              <a:rPr lang="en-US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2025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年</a:t>
            </a:r>
            <a:r>
              <a:rPr lang="en-US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月，全国报告新增确诊病例</a:t>
            </a:r>
            <a:r>
              <a:rPr lang="en-US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168507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例，其中重症病例</a:t>
            </a:r>
            <a:r>
              <a:rPr lang="en-US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340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例、死亡病例</a:t>
            </a:r>
            <a:r>
              <a:rPr lang="en-US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9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例；流感样病例新冠病毒阳性率小幅升高，分别为</a:t>
            </a:r>
            <a:r>
              <a:rPr lang="en-US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7.0%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8.7%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10.6%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13.5%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en-US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15.8%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；</a:t>
            </a:r>
            <a:endParaRPr lang="en-US" altLang="zh-CN" sz="11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171450" lvl="2" indent="-171450" fontAlgn="auto">
              <a:lnSpc>
                <a:spcPts val="1800"/>
              </a:lnSpc>
              <a:buFont typeface="Wingdings" panose="05000000000000000000" charset="0"/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r>
              <a:rPr lang="en-US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2025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年</a:t>
            </a:r>
            <a:r>
              <a:rPr lang="en-US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月，全国报告新增确诊病例</a:t>
            </a:r>
            <a:r>
              <a:rPr lang="en-US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56286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例，其中重症病例</a:t>
            </a:r>
            <a:r>
              <a:rPr lang="en-US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131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例、死亡病例</a:t>
            </a:r>
            <a:r>
              <a:rPr lang="en-US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7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例；流感样病例新冠病毒阳性率小幅升高，分别为</a:t>
            </a:r>
            <a:r>
              <a:rPr lang="en-US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3.5%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4.3%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5.1%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en-US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6.3%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；</a:t>
            </a:r>
            <a:endParaRPr lang="en-US" altLang="zh-CN" sz="11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171450" lvl="2" indent="-171450" fontAlgn="auto">
              <a:lnSpc>
                <a:spcPts val="1800"/>
              </a:lnSpc>
              <a:buFont typeface="Wingdings" panose="05000000000000000000" charset="0"/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r>
              <a:rPr lang="en-US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2025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年</a:t>
            </a:r>
            <a:r>
              <a:rPr lang="en-US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月，全国报告新增确诊病例</a:t>
            </a:r>
            <a:r>
              <a:rPr lang="en-US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22966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例，其中重症病例</a:t>
            </a:r>
            <a:r>
              <a:rPr lang="en-US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92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例、死亡病例</a:t>
            </a:r>
            <a:r>
              <a:rPr lang="en-US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例；流感样病例新冠病毒阳性率小幅升高，分别为</a:t>
            </a:r>
            <a:r>
              <a:rPr lang="en-US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1.6%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1.8%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2.0%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en-US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2.4%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；</a:t>
            </a:r>
            <a:endParaRPr lang="en-US" altLang="zh-CN" sz="11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171450" lvl="2" indent="-171450" fontAlgn="auto">
              <a:lnSpc>
                <a:spcPts val="1800"/>
              </a:lnSpc>
              <a:buFont typeface="Wingdings" panose="05000000000000000000" charset="0"/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r>
              <a:rPr lang="en-US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2025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年</a:t>
            </a:r>
            <a:r>
              <a:rPr lang="en-US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月报告新增确诊病例</a:t>
            </a:r>
            <a:r>
              <a:rPr lang="en-US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33218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例，其中重症病例</a:t>
            </a:r>
            <a:r>
              <a:rPr lang="en-US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163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例、死亡病例</a:t>
            </a:r>
            <a:r>
              <a:rPr lang="en-US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例；流感样病例新冠病毒阳性率低位波动，分别为</a:t>
            </a:r>
            <a:r>
              <a:rPr lang="en-US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1.3%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1.2%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1.3%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1.4%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en-US" altLang="zh-CN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1.7%</a:t>
            </a:r>
            <a:r>
              <a:rPr lang="zh-CN" altLang="en-US" sz="1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；</a:t>
            </a:r>
            <a:endParaRPr lang="en-US" altLang="zh-CN" sz="11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7429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100" b="1" u="sng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矩形 3"/>
          <p:cNvSpPr/>
          <p:nvPr/>
        </p:nvSpPr>
        <p:spPr>
          <a:xfrm>
            <a:off x="0" y="-151"/>
            <a:ext cx="12192000" cy="6858000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48608" name="矩形 1"/>
          <p:cNvSpPr/>
          <p:nvPr/>
        </p:nvSpPr>
        <p:spPr>
          <a:xfrm>
            <a:off x="0" y="0"/>
            <a:ext cx="12192000" cy="6857365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ea"/>
            </a:endParaRPr>
          </a:p>
        </p:txBody>
      </p:sp>
      <p:sp>
        <p:nvSpPr>
          <p:cNvPr id="11" name="文本框 13"/>
          <p:cNvSpPr txBox="1"/>
          <p:nvPr/>
        </p:nvSpPr>
        <p:spPr>
          <a:xfrm>
            <a:off x="473710" y="144145"/>
            <a:ext cx="185928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 spc="600" dirty="0">
                <a:solidFill>
                  <a:srgbClr val="51B4E9"/>
                </a:solidFill>
                <a:latin typeface="+mn-ea"/>
              </a:rPr>
              <a:t>02</a:t>
            </a:r>
            <a:endParaRPr lang="en-US" altLang="zh-CN" sz="6600" spc="600" dirty="0">
              <a:solidFill>
                <a:srgbClr val="51B4E9"/>
              </a:solidFill>
              <a:latin typeface="+mn-ea"/>
            </a:endParaRPr>
          </a:p>
        </p:txBody>
      </p:sp>
      <p:sp>
        <p:nvSpPr>
          <p:cNvPr id="12" name="文本框 8"/>
          <p:cNvSpPr txBox="1"/>
          <p:nvPr/>
        </p:nvSpPr>
        <p:spPr>
          <a:xfrm>
            <a:off x="2332295" y="280422"/>
            <a:ext cx="42545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/>
            <a:r>
              <a:rPr lang="zh-CN" altLang="en-US" sz="4000" spc="300" dirty="0">
                <a:solidFill>
                  <a:srgbClr val="002774"/>
                </a:solidFill>
                <a:latin typeface="+mn-ea"/>
              </a:rPr>
              <a:t>安全性</a:t>
            </a:r>
            <a:endParaRPr lang="zh-CN" altLang="en-US" sz="4000" spc="300" dirty="0">
              <a:solidFill>
                <a:srgbClr val="002774"/>
              </a:solidFill>
              <a:latin typeface="+mn-ea"/>
            </a:endParaRPr>
          </a:p>
        </p:txBody>
      </p:sp>
      <p:sp>
        <p:nvSpPr>
          <p:cNvPr id="13" name="矩形 6"/>
          <p:cNvSpPr/>
          <p:nvPr/>
        </p:nvSpPr>
        <p:spPr>
          <a:xfrm>
            <a:off x="0" y="0"/>
            <a:ext cx="342900" cy="1280160"/>
          </a:xfrm>
          <a:prstGeom prst="rect">
            <a:avLst/>
          </a:prstGeom>
          <a:solidFill>
            <a:srgbClr val="51B4E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48628" name="文本框 32"/>
          <p:cNvSpPr txBox="1"/>
          <p:nvPr>
            <p:custDataLst>
              <p:tags r:id="rId2"/>
            </p:custDataLst>
          </p:nvPr>
        </p:nvSpPr>
        <p:spPr>
          <a:xfrm>
            <a:off x="965258" y="1129030"/>
            <a:ext cx="10712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30" name="矩形 39"/>
          <p:cNvSpPr/>
          <p:nvPr>
            <p:custDataLst>
              <p:tags r:id="rId3"/>
            </p:custDataLst>
          </p:nvPr>
        </p:nvSpPr>
        <p:spPr>
          <a:xfrm>
            <a:off x="556895" y="3547085"/>
            <a:ext cx="2014220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32" name="文本框 60"/>
          <p:cNvSpPr txBox="1"/>
          <p:nvPr>
            <p:custDataLst>
              <p:tags r:id="rId4"/>
            </p:custDataLst>
          </p:nvPr>
        </p:nvSpPr>
        <p:spPr>
          <a:xfrm>
            <a:off x="565150" y="1943100"/>
            <a:ext cx="20281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不良反应情况</a:t>
            </a:r>
            <a:r>
              <a:rPr lang="en-US" altLang="zh-CN" sz="16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  <a:endParaRPr lang="zh-CN" altLang="en-US" sz="1600" baseline="30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33" name="文本框 62"/>
          <p:cNvSpPr txBox="1"/>
          <p:nvPr>
            <p:custDataLst>
              <p:tags r:id="rId5"/>
            </p:custDataLst>
          </p:nvPr>
        </p:nvSpPr>
        <p:spPr>
          <a:xfrm>
            <a:off x="556895" y="3715385"/>
            <a:ext cx="20135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 dirty="0">
                <a:solidFill>
                  <a:srgbClr val="002060"/>
                </a:solidFill>
                <a:latin typeface="+mn-ea"/>
                <a:sym typeface="+mn-ea"/>
              </a:rPr>
              <a:t>说明书收载的</a:t>
            </a:r>
            <a:endParaRPr lang="zh-CN" altLang="en-US" sz="1600" dirty="0">
              <a:solidFill>
                <a:srgbClr val="002060"/>
              </a:solidFill>
              <a:latin typeface="+mn-ea"/>
              <a:sym typeface="+mn-ea"/>
            </a:endParaRPr>
          </a:p>
          <a:p>
            <a:pPr algn="ctr"/>
            <a:r>
              <a:rPr lang="zh-CN" altLang="en-US" sz="1600" dirty="0">
                <a:solidFill>
                  <a:srgbClr val="002060"/>
                </a:solidFill>
                <a:latin typeface="+mn-ea"/>
                <a:sym typeface="+mn-ea"/>
              </a:rPr>
              <a:t>安全性信息描述</a:t>
            </a:r>
            <a:endParaRPr lang="zh-CN" altLang="en-US" sz="1600" dirty="0">
              <a:solidFill>
                <a:srgbClr val="002060"/>
              </a:solidFill>
              <a:latin typeface="+mn-ea"/>
              <a:sym typeface="+mn-ea"/>
            </a:endParaRPr>
          </a:p>
        </p:txBody>
      </p:sp>
      <p:sp>
        <p:nvSpPr>
          <p:cNvPr id="1048634" name="文本框 64"/>
          <p:cNvSpPr txBox="1"/>
          <p:nvPr>
            <p:custDataLst>
              <p:tags r:id="rId6"/>
            </p:custDataLst>
          </p:nvPr>
        </p:nvSpPr>
        <p:spPr>
          <a:xfrm>
            <a:off x="556895" y="5761990"/>
            <a:ext cx="20142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安全性方面</a:t>
            </a:r>
            <a:endParaRPr lang="en-US" altLang="zh-CN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zh-CN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优势和不足</a:t>
            </a:r>
            <a:r>
              <a:rPr lang="en-US" altLang="zh-CN" sz="16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[2]</a:t>
            </a:r>
            <a:endParaRPr lang="zh-CN" alt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48635" name="矩形 2"/>
          <p:cNvSpPr/>
          <p:nvPr>
            <p:custDataLst>
              <p:tags r:id="rId7"/>
            </p:custDataLst>
          </p:nvPr>
        </p:nvSpPr>
        <p:spPr>
          <a:xfrm>
            <a:off x="556895" y="5627370"/>
            <a:ext cx="2014220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36" name="矩形 4"/>
          <p:cNvSpPr/>
          <p:nvPr>
            <p:custDataLst>
              <p:tags r:id="rId8"/>
            </p:custDataLst>
          </p:nvPr>
        </p:nvSpPr>
        <p:spPr>
          <a:xfrm>
            <a:off x="556895" y="1791335"/>
            <a:ext cx="2014220" cy="134620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40" name="矩形 5"/>
          <p:cNvSpPr/>
          <p:nvPr>
            <p:custDataLst>
              <p:tags r:id="rId9"/>
            </p:custDataLst>
          </p:nvPr>
        </p:nvSpPr>
        <p:spPr>
          <a:xfrm>
            <a:off x="2995930" y="5205730"/>
            <a:ext cx="8386445" cy="1257300"/>
          </a:xfrm>
          <a:prstGeom prst="rect">
            <a:avLst/>
          </a:prstGeom>
          <a:noFill/>
        </p:spPr>
        <p:txBody>
          <a:bodyPr wrap="square" lIns="91440" tIns="45720" rIns="91440" bIns="45720"/>
          <a:p>
            <a:pPr marL="171450" lvl="1" indent="-171450" fontAlgn="auto"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温阳</a:t>
            </a:r>
            <a:r>
              <a:rPr lang="zh-CN" altLang="zh-CN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解毒颗粒</a:t>
            </a:r>
            <a:r>
              <a:rPr lang="zh-CN" altLang="zh-CN" sz="1200" dirty="0"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说明书中收载的不良反应、禁忌、注意事项清晰明确，精准指导临床合理用药。</a:t>
            </a:r>
            <a:endParaRPr lang="zh-CN" altLang="zh-CN"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71450" lvl="1" indent="-171450" fontAlgn="auto"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zh-CN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在过往抗击新冠疫情中广泛使用，研究者已探索出合适安全的剂量。使用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温阳</a:t>
            </a:r>
            <a:r>
              <a:rPr lang="zh-CN" altLang="zh-CN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解毒颗粒的不良事件发生率较低（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2.7%</a:t>
            </a:r>
            <a:r>
              <a:rPr lang="zh-CN" altLang="zh-CN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），</a:t>
            </a: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温阳</a:t>
            </a:r>
            <a:r>
              <a:rPr lang="zh-CN" altLang="zh-CN"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解毒颗粒的安全性和耐受性良好。</a:t>
            </a:r>
            <a:endParaRPr lang="en-US" altLang="zh-CN" sz="12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71450" lvl="1" indent="-171450" fontAlgn="auto"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zh-CN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新冠病毒感染易损伤阳气，或患者本有阳气虚损，但疫毒未清，需使用附子温阳解逆，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温阳</a:t>
            </a:r>
            <a:r>
              <a:rPr lang="zh-CN" altLang="zh-CN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解毒颗粒组方中将附子炮制成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淡</a:t>
            </a:r>
            <a:r>
              <a:rPr lang="zh-CN" altLang="zh-CN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附片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，降低了附子毒性，且</a:t>
            </a:r>
            <a:r>
              <a:rPr lang="zh-CN" altLang="zh-CN"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组方中减少了附子用量，进一步降低不良反应的发生。</a:t>
            </a:r>
            <a:endParaRPr lang="en-US" altLang="zh-CN" sz="12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zh-CN" sz="1200" b="1" baseline="300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矩形 5"/>
          <p:cNvSpPr/>
          <p:nvPr>
            <p:custDataLst>
              <p:tags r:id="rId10"/>
            </p:custDataLst>
          </p:nvPr>
        </p:nvSpPr>
        <p:spPr>
          <a:xfrm>
            <a:off x="2995930" y="1209675"/>
            <a:ext cx="8459470" cy="944880"/>
          </a:xfrm>
          <a:prstGeom prst="rect">
            <a:avLst/>
          </a:prstGeom>
          <a:noFill/>
        </p:spPr>
        <p:txBody>
          <a:bodyPr wrap="square" lIns="91440" tIns="45720" rIns="91440" bIns="45720"/>
          <a:p>
            <a:pPr marL="107950" indent="0" fontAlgn="ctr">
              <a:lnSpc>
                <a:spcPts val="2200"/>
              </a:lnSpc>
            </a:pPr>
            <a:r>
              <a:rPr lang="zh-CN" altLang="en-US" sz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一项温阳</a:t>
            </a:r>
            <a:r>
              <a:rPr lang="zh-CN" altLang="zh-CN" sz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解毒颗粒治疗轻型、普通型新型冠状病毒肺炎患者的有效性与安全性</a:t>
            </a:r>
            <a:r>
              <a:rPr lang="zh-CN" altLang="en-US" sz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的</a:t>
            </a:r>
            <a:r>
              <a:rPr lang="zh-CN" altLang="zh-CN" sz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随机、双盲、安慰剂平行对照的临床试验</a:t>
            </a:r>
            <a:r>
              <a:rPr lang="zh-CN" altLang="en-US" sz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安全性结果显示：</a:t>
            </a:r>
            <a:r>
              <a:rPr lang="zh-CN" altLang="en-US" sz="1200" b="1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温阳</a:t>
            </a:r>
            <a:r>
              <a:rPr lang="zh-CN" altLang="zh-CN" sz="1200" b="1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解毒颗粒组不良事件发生率仅为</a:t>
            </a:r>
            <a:r>
              <a:rPr lang="en-US" altLang="zh-CN" sz="1200" b="1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2.7% </a:t>
            </a:r>
            <a:r>
              <a:rPr lang="zh-CN" altLang="zh-CN" sz="1200" b="1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（</a:t>
            </a:r>
            <a:r>
              <a:rPr lang="en-US" altLang="zh-CN" sz="1200" b="1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3/113</a:t>
            </a:r>
            <a:r>
              <a:rPr lang="zh-CN" altLang="zh-CN" sz="1200" b="1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），</a:t>
            </a:r>
            <a:r>
              <a:rPr lang="zh-CN" altLang="zh-CN" sz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与温阳解毒颗粒相关的不良事件包括</a:t>
            </a:r>
            <a:r>
              <a:rPr lang="en-US" altLang="zh-CN" sz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endParaRPr lang="en-US" altLang="zh-CN" sz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107950" indent="0" fontAlgn="ctr">
              <a:lnSpc>
                <a:spcPts val="2200"/>
              </a:lnSpc>
            </a:pPr>
            <a:r>
              <a:rPr lang="zh-CN" altLang="zh-CN" sz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受试者发生肝功能异常</a:t>
            </a:r>
            <a:r>
              <a:rPr lang="en-US" altLang="zh-CN" sz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zh-CN" sz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例（</a:t>
            </a:r>
            <a:r>
              <a:rPr lang="en-US" altLang="zh-CN" sz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0.9%</a:t>
            </a:r>
            <a:r>
              <a:rPr lang="zh-CN" altLang="zh-CN" sz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zh-CN" sz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zh-CN" altLang="zh-CN" sz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受试者发生荨麻疹</a:t>
            </a:r>
            <a:r>
              <a:rPr lang="en-US" altLang="zh-CN" sz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zh-CN" sz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例（</a:t>
            </a:r>
            <a:r>
              <a:rPr lang="en-US" altLang="zh-CN" sz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0.9%</a:t>
            </a:r>
            <a:r>
              <a:rPr lang="zh-CN" altLang="zh-CN" sz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zh-CN" sz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zh-CN" sz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严重程度均为轻度，体现了良好的安全性。</a:t>
            </a:r>
            <a:endParaRPr lang="zh-CN" altLang="zh-CN" sz="1200" b="1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1655" y="6576216"/>
            <a:ext cx="6094948" cy="24511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defRPr/>
            </a:pPr>
            <a:r>
              <a:rPr lang="en-US" altLang="zh-CN" sz="1000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[1] </a:t>
            </a:r>
            <a:r>
              <a:rPr kumimoji="0" lang="zh-CN" altLang="en-US" sz="1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温阳解毒颗粒</a:t>
            </a:r>
            <a:r>
              <a:rPr lang="zh-CN" altLang="zh-CN" sz="1000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临床研究资料总结报告</a:t>
            </a:r>
            <a:r>
              <a:rPr lang="en-US" altLang="zh-CN" sz="1000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.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zh-CN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温阳解毒颗粒产品说明书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1000" kern="1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32"/>
          <p:cNvSpPr txBox="1"/>
          <p:nvPr>
            <p:custDataLst>
              <p:tags r:id="rId11"/>
            </p:custDataLst>
          </p:nvPr>
        </p:nvSpPr>
        <p:spPr>
          <a:xfrm>
            <a:off x="965258" y="2778125"/>
            <a:ext cx="10712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32"/>
          <p:cNvSpPr txBox="1"/>
          <p:nvPr>
            <p:custDataLst>
              <p:tags r:id="rId12"/>
            </p:custDataLst>
          </p:nvPr>
        </p:nvSpPr>
        <p:spPr>
          <a:xfrm>
            <a:off x="965258" y="4906010"/>
            <a:ext cx="10712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表格 7"/>
          <p:cNvGraphicFramePr>
            <a:graphicFrameLocks noGrp="1"/>
          </p:cNvGraphicFramePr>
          <p:nvPr>
            <p:custDataLst>
              <p:tags r:id="rId13"/>
            </p:custDataLst>
          </p:nvPr>
        </p:nvGraphicFramePr>
        <p:xfrm>
          <a:off x="3195955" y="2375535"/>
          <a:ext cx="7609205" cy="26867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318895"/>
                <a:gridCol w="6290310"/>
              </a:tblGrid>
              <a:tr h="288000">
                <a:tc>
                  <a:txBody>
                    <a:bodyPr/>
                    <a:p>
                      <a:pPr algn="ctr" fontAlgn="ctr"/>
                      <a:r>
                        <a:rPr lang="zh-CN" alt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</a:rPr>
                        <a:t>项目名称</a:t>
                      </a:r>
                      <a:endParaRPr lang="zh-CN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j-ea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</a:rPr>
                        <a:t>详细表述</a:t>
                      </a:r>
                      <a:endParaRPr lang="zh-CN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j-ea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p>
                      <a:pPr algn="ctr" fontAlgn="ctr"/>
                      <a:r>
                        <a:rPr lang="zh-CN" altLang="en-US" sz="1100" b="1" u="none" strike="noStrike" dirty="0">
                          <a:effectLst/>
                          <a:latin typeface="Times New Roman" panose="02020603050405020304" pitchFamily="18" charset="0"/>
                          <a:ea typeface="+mj-ea"/>
                        </a:rPr>
                        <a:t>不良反应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j-ea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107950" algn="l" fontAlgn="ctr">
                        <a:lnSpc>
                          <a:spcPct val="100000"/>
                        </a:lnSpc>
                      </a:pPr>
                      <a:r>
                        <a:rPr lang="zh-CN" altLang="en-US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  <a:sym typeface="+mn-ea"/>
                        </a:rPr>
                        <a:t>临床实践中，服药后可见咽喉不适、恶心、呕吐、腹泻、皮疹、肝生化</a:t>
                      </a:r>
                      <a:r>
                        <a:rPr lang="en-US" altLang="zh-CN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zh-CN" altLang="en-US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  <a:sym typeface="+mn-ea"/>
                        </a:rPr>
                        <a:t>指标异常等。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84200">
                <a:tc>
                  <a:txBody>
                    <a:bodyPr/>
                    <a:p>
                      <a:pPr algn="ctr" fontAlgn="ctr"/>
                      <a:r>
                        <a:rPr lang="zh-CN" altLang="en-US" sz="1100" b="1" u="none" strike="noStrike" dirty="0"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禁      忌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107950" indent="0" algn="l" fontAlgn="ctr">
                        <a:lnSpc>
                          <a:spcPts val="1400"/>
                        </a:lnSpc>
                        <a:buClrTx/>
                        <a:buSzTx/>
                        <a:buNone/>
                      </a:pPr>
                      <a:r>
                        <a:rPr lang="en-US" altLang="zh-CN" sz="1000" dirty="0"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  <a:sym typeface="+mn-ea"/>
                        </a:rPr>
                        <a:t>1.</a:t>
                      </a:r>
                      <a:r>
                        <a:rPr lang="zh-CN" altLang="en-US" sz="1000" dirty="0"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  <a:sym typeface="+mn-ea"/>
                        </a:rPr>
                        <a:t>阴虚内热或实热证明显者禁用。</a:t>
                      </a:r>
                      <a:r>
                        <a:rPr lang="en-US" altLang="zh-CN" sz="1000" dirty="0"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endParaRPr lang="en-US" altLang="zh-CN" sz="1000" u="none" strike="noStrike" dirty="0"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marL="107950" indent="0" algn="l" fontAlgn="ctr">
                        <a:lnSpc>
                          <a:spcPts val="1400"/>
                        </a:lnSpc>
                        <a:buClrTx/>
                        <a:buSzTx/>
                        <a:buNone/>
                      </a:pPr>
                      <a:r>
                        <a:rPr lang="en-US" altLang="zh-CN" sz="1000" dirty="0"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  <a:sym typeface="+mn-ea"/>
                        </a:rPr>
                        <a:t>2.</a:t>
                      </a:r>
                      <a:r>
                        <a:rPr lang="zh-CN" altLang="en-US" sz="1000" dirty="0"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  <a:sym typeface="+mn-ea"/>
                        </a:rPr>
                        <a:t>对本品及所含成份过敏者禁用。</a:t>
                      </a:r>
                      <a:endParaRPr lang="zh-CN" altLang="en-US" sz="1000" u="none" strike="noStrike" dirty="0"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marL="107950" indent="0" algn="l" fontAlgn="ctr">
                        <a:lnSpc>
                          <a:spcPts val="1400"/>
                        </a:lnSpc>
                        <a:buClrTx/>
                        <a:buSzTx/>
                        <a:buNone/>
                      </a:pPr>
                      <a:r>
                        <a:rPr lang="en-US" altLang="zh-CN" sz="1000" dirty="0"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  <a:sym typeface="+mn-ea"/>
                        </a:rPr>
                        <a:t>3.</a:t>
                      </a:r>
                      <a:r>
                        <a:rPr lang="zh-CN" altLang="en-US" sz="1000" dirty="0"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  <a:sym typeface="+mn-ea"/>
                        </a:rPr>
                        <a:t>孕妇禁用。</a:t>
                      </a:r>
                      <a:endParaRPr lang="zh-CN" altLang="en-US" sz="1000" u="none" strike="noStrike" dirty="0"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26540">
                <a:tc>
                  <a:txBody>
                    <a:bodyPr/>
                    <a:p>
                      <a:pPr algn="ctr" fontAlgn="ctr"/>
                      <a:r>
                        <a:rPr lang="zh-CN" altLang="en-US" sz="1100" b="1" u="none" strike="noStrike" dirty="0">
                          <a:effectLst/>
                          <a:latin typeface="Times New Roman" panose="02020603050405020304" pitchFamily="18" charset="0"/>
                          <a:ea typeface="+mj-ea"/>
                        </a:rPr>
                        <a:t>注意事项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j-ea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107950" indent="0" algn="l" fontAlgn="ctr">
                        <a:lnSpc>
                          <a:spcPts val="1400"/>
                        </a:lnSpc>
                        <a:buClrTx/>
                        <a:buSzTx/>
                        <a:buFontTx/>
                      </a:pPr>
                      <a:r>
                        <a:rPr lang="en-US" altLang="zh-CN" sz="1000" dirty="0"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  <a:sym typeface="+mn-ea"/>
                        </a:rPr>
                        <a:t>1.用药期间禁食生冷、油腻食物。</a:t>
                      </a:r>
                      <a:endParaRPr lang="en-US" altLang="zh-CN" sz="1000" u="none" strike="noStrike" dirty="0"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marL="107950" indent="0" algn="l" fontAlgn="ctr">
                        <a:lnSpc>
                          <a:spcPts val="1400"/>
                        </a:lnSpc>
                        <a:buClrTx/>
                        <a:buSzTx/>
                        <a:buFontTx/>
                      </a:pPr>
                      <a:r>
                        <a:rPr lang="en-US" altLang="zh-CN" sz="1000" dirty="0"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  <a:sym typeface="+mn-ea"/>
                        </a:rPr>
                        <a:t>2.严格按照本品的功能主治、用法用量使用。</a:t>
                      </a:r>
                      <a:endParaRPr lang="en-US" altLang="zh-CN" sz="1000" dirty="0"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marL="107950" indent="0" algn="l" fontAlgn="ctr">
                        <a:lnSpc>
                          <a:spcPts val="1400"/>
                        </a:lnSpc>
                        <a:buClrTx/>
                        <a:buSzTx/>
                        <a:buFontTx/>
                      </a:pPr>
                      <a:r>
                        <a:rPr lang="en-US" altLang="zh-CN" sz="1000" dirty="0"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  <a:sym typeface="+mn-ea"/>
                        </a:rPr>
                        <a:t>3.哺乳期妇女慎用。</a:t>
                      </a:r>
                      <a:endParaRPr lang="en-US" altLang="zh-CN" sz="1000" u="none" strike="noStrike" dirty="0"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marL="107950" indent="0" algn="l" fontAlgn="ctr">
                        <a:lnSpc>
                          <a:spcPts val="1400"/>
                        </a:lnSpc>
                        <a:buClrTx/>
                        <a:buSzTx/>
                        <a:buFontTx/>
                      </a:pPr>
                      <a:r>
                        <a:rPr lang="en-US" altLang="zh-CN" sz="1000" dirty="0"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  <a:sym typeface="+mn-ea"/>
                        </a:rPr>
                        <a:t>4.肝肾功能异常者慎用。</a:t>
                      </a:r>
                      <a:endParaRPr lang="en-US" altLang="zh-CN" sz="1000" dirty="0"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marL="107950" indent="0" algn="l" fontAlgn="ctr">
                        <a:lnSpc>
                          <a:spcPts val="1400"/>
                        </a:lnSpc>
                        <a:buClrTx/>
                        <a:buSzTx/>
                        <a:buFontTx/>
                      </a:pPr>
                      <a:r>
                        <a:rPr lang="en-US" altLang="zh-CN" sz="1000" dirty="0"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  <a:sym typeface="+mn-ea"/>
                        </a:rPr>
                        <a:t>5.过敏体质者慎用。</a:t>
                      </a:r>
                      <a:endParaRPr lang="en-US" altLang="zh-CN" sz="1000" u="none" strike="noStrike" dirty="0"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marL="107950" indent="0" algn="l" fontAlgn="ctr">
                        <a:lnSpc>
                          <a:spcPts val="1400"/>
                        </a:lnSpc>
                        <a:buClrTx/>
                        <a:buSzTx/>
                        <a:buFontTx/>
                      </a:pPr>
                      <a:r>
                        <a:rPr lang="en-US" altLang="zh-CN" sz="1000" dirty="0"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  <a:sym typeface="+mn-ea"/>
                        </a:rPr>
                        <a:t>6.本品处方含淡附片、炙甘草，不宜与含半夏、瓜蒌、天花粉、贝母、白鼓、白及、海藻、京大戟、红大戟、甘遂、芫花的中药方剂或成药同时服用。</a:t>
                      </a:r>
                      <a:endParaRPr lang="en-US" altLang="zh-CN" sz="1000" u="none" strike="noStrike" dirty="0"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marL="107950" indent="0" algn="l" fontAlgn="ctr">
                        <a:lnSpc>
                          <a:spcPts val="1400"/>
                        </a:lnSpc>
                        <a:buClrTx/>
                        <a:buSzTx/>
                        <a:buFontTx/>
                      </a:pPr>
                      <a:r>
                        <a:rPr lang="en-US" altLang="zh-CN" sz="1000" dirty="0">
                          <a:effectLst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  <a:sym typeface="+mn-ea"/>
                        </a:rPr>
                        <a:t>7.本品性状发生改变时禁止使用。</a:t>
                      </a:r>
                      <a:endParaRPr lang="en-US" altLang="zh-CN" sz="1000" u="none" strike="noStrike" dirty="0">
                        <a:effectLst/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矩形 3"/>
          <p:cNvSpPr/>
          <p:nvPr/>
        </p:nvSpPr>
        <p:spPr>
          <a:xfrm>
            <a:off x="0" y="-151"/>
            <a:ext cx="12192000" cy="6858000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48608" name="矩形 1"/>
          <p:cNvSpPr/>
          <p:nvPr/>
        </p:nvSpPr>
        <p:spPr>
          <a:xfrm>
            <a:off x="0" y="0"/>
            <a:ext cx="12192000" cy="6857365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ea"/>
            </a:endParaRPr>
          </a:p>
        </p:txBody>
      </p:sp>
      <p:sp>
        <p:nvSpPr>
          <p:cNvPr id="11" name="文本框 13"/>
          <p:cNvSpPr txBox="1"/>
          <p:nvPr/>
        </p:nvSpPr>
        <p:spPr>
          <a:xfrm>
            <a:off x="473710" y="144145"/>
            <a:ext cx="185928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 spc="600" dirty="0">
                <a:solidFill>
                  <a:srgbClr val="51B4E9"/>
                </a:solidFill>
                <a:latin typeface="+mn-ea"/>
              </a:rPr>
              <a:t>03</a:t>
            </a:r>
            <a:endParaRPr lang="en-US" altLang="zh-CN" sz="6600" spc="600" dirty="0">
              <a:solidFill>
                <a:srgbClr val="51B4E9"/>
              </a:solidFill>
              <a:latin typeface="+mn-ea"/>
            </a:endParaRPr>
          </a:p>
        </p:txBody>
      </p:sp>
      <p:sp>
        <p:nvSpPr>
          <p:cNvPr id="12" name="文本框 8"/>
          <p:cNvSpPr txBox="1"/>
          <p:nvPr/>
        </p:nvSpPr>
        <p:spPr>
          <a:xfrm>
            <a:off x="2332295" y="280422"/>
            <a:ext cx="42545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/>
            <a:r>
              <a:rPr lang="zh-CN" altLang="en-US" sz="4000" spc="300" dirty="0">
                <a:solidFill>
                  <a:srgbClr val="002774"/>
                </a:solidFill>
                <a:latin typeface="+mn-ea"/>
              </a:rPr>
              <a:t>有效性</a:t>
            </a:r>
            <a:endParaRPr lang="zh-CN" altLang="en-US" sz="4000" spc="300" dirty="0">
              <a:solidFill>
                <a:srgbClr val="002774"/>
              </a:solidFill>
              <a:latin typeface="+mn-ea"/>
            </a:endParaRPr>
          </a:p>
        </p:txBody>
      </p:sp>
      <p:sp>
        <p:nvSpPr>
          <p:cNvPr id="13" name="矩形 6"/>
          <p:cNvSpPr/>
          <p:nvPr/>
        </p:nvSpPr>
        <p:spPr>
          <a:xfrm>
            <a:off x="0" y="0"/>
            <a:ext cx="342900" cy="1280160"/>
          </a:xfrm>
          <a:prstGeom prst="rect">
            <a:avLst/>
          </a:prstGeom>
          <a:solidFill>
            <a:srgbClr val="51B4E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48644" name="文本框 32"/>
          <p:cNvSpPr txBox="1"/>
          <p:nvPr>
            <p:custDataLst>
              <p:tags r:id="rId2"/>
            </p:custDataLst>
          </p:nvPr>
        </p:nvSpPr>
        <p:spPr>
          <a:xfrm>
            <a:off x="918210" y="1929765"/>
            <a:ext cx="1181100" cy="6559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46" name="矩形 39"/>
          <p:cNvSpPr/>
          <p:nvPr>
            <p:custDataLst>
              <p:tags r:id="rId3"/>
            </p:custDataLst>
          </p:nvPr>
        </p:nvSpPr>
        <p:spPr>
          <a:xfrm>
            <a:off x="556895" y="4895215"/>
            <a:ext cx="1946275" cy="114935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48" name="文本框 60"/>
          <p:cNvSpPr txBox="1"/>
          <p:nvPr>
            <p:custDataLst>
              <p:tags r:id="rId4"/>
            </p:custDataLst>
          </p:nvPr>
        </p:nvSpPr>
        <p:spPr>
          <a:xfrm>
            <a:off x="556895" y="2796540"/>
            <a:ext cx="1946275" cy="5505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与对照药品疗效</a:t>
            </a:r>
            <a:endParaRPr lang="zh-CN" alt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方面优势和不足</a:t>
            </a:r>
            <a:r>
              <a:rPr lang="en-US" altLang="zh-CN" sz="16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  <a:endParaRPr lang="zh-CN" alt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49" name="文本框 62"/>
          <p:cNvSpPr txBox="1"/>
          <p:nvPr>
            <p:custDataLst>
              <p:tags r:id="rId5"/>
            </p:custDataLst>
          </p:nvPr>
        </p:nvSpPr>
        <p:spPr>
          <a:xfrm>
            <a:off x="556895" y="5029200"/>
            <a:ext cx="1946275" cy="5505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临床指南/</a:t>
            </a:r>
            <a:endParaRPr lang="en-US" altLang="zh-CN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zh-CN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诊疗规范推荐</a:t>
            </a:r>
            <a:r>
              <a:rPr lang="en-US" altLang="zh-CN" sz="16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[2]</a:t>
            </a:r>
            <a:endParaRPr lang="zh-CN" alt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48652" name="矩形 4"/>
          <p:cNvSpPr/>
          <p:nvPr>
            <p:custDataLst>
              <p:tags r:id="rId6"/>
            </p:custDataLst>
          </p:nvPr>
        </p:nvSpPr>
        <p:spPr>
          <a:xfrm>
            <a:off x="556895" y="2658110"/>
            <a:ext cx="1946275" cy="114935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1048657" name="文本框 5"/>
          <p:cNvSpPr txBox="1"/>
          <p:nvPr>
            <p:custDataLst>
              <p:tags r:id="rId7"/>
            </p:custDataLst>
          </p:nvPr>
        </p:nvSpPr>
        <p:spPr>
          <a:xfrm>
            <a:off x="2724150" y="4432300"/>
            <a:ext cx="4792345" cy="14147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lvl="2" indent="0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中华人民共和国国家卫生健康委员会颁布的</a:t>
            </a:r>
            <a:r>
              <a:rPr lang="zh-CN" altLang="zh-CN" sz="12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《新型冠状病毒感染诊疗方案（试行第十版）》</a:t>
            </a:r>
            <a:r>
              <a:rPr lang="zh-CN" altLang="en-US" sz="12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中推荐：</a:t>
            </a:r>
            <a:r>
              <a:rPr lang="zh-CN" altLang="en-US" sz="1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阳气虚衰，疫毒侵肺证，</a:t>
            </a:r>
            <a:r>
              <a:rPr lang="zh-CN" altLang="en-US" sz="12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临床表现：胸闷，气促，面色淡白，四肢不温， 乏力，呕恶，纳差，大便溏薄。舌淡，苔少或白苔， 脉沉细或弱。</a:t>
            </a:r>
            <a:r>
              <a:rPr lang="zh-CN" altLang="en-US" sz="1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推荐</a:t>
            </a:r>
            <a:r>
              <a:rPr lang="zh-CN" altLang="en-US" sz="12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扶正解毒方</a:t>
            </a:r>
            <a:r>
              <a:rPr lang="zh-CN" altLang="en-US" sz="1200" b="1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（与</a:t>
            </a:r>
            <a:r>
              <a:rPr lang="zh-CN" altLang="en-US" sz="1200" b="1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温阳解毒颗粒组方相同</a:t>
            </a:r>
            <a:r>
              <a:rPr lang="en-US" altLang="zh-CN" sz="1200" b="1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lang="zh-CN" altLang="en-US" sz="1200" b="1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zh-CN" altLang="en-US" sz="1200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1200" dirty="0"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457200" lvl="2" indent="0" algn="l">
              <a:lnSpc>
                <a:spcPct val="100000"/>
              </a:lnSpc>
              <a:spcBef>
                <a:spcPts val="600"/>
              </a:spcBef>
              <a:buClrTx/>
              <a:buSzTx/>
              <a:buNone/>
            </a:pPr>
            <a:endParaRPr lang="zh-CN" altLang="zh-CN" sz="1200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2724150" y="1674495"/>
          <a:ext cx="8844465" cy="2063115"/>
        </p:xfrm>
        <a:graphic>
          <a:graphicData uri="http://schemas.openxmlformats.org/drawingml/2006/table">
            <a:tbl>
              <a:tblPr firstRow="1" bandRow="1">
                <a:tableStyleId>{84326480-2BB8-471B-8B53-56542A84C62D}</a:tableStyleId>
              </a:tblPr>
              <a:tblGrid>
                <a:gridCol w="1008000"/>
                <a:gridCol w="1296000"/>
                <a:gridCol w="1296000"/>
                <a:gridCol w="3227070"/>
                <a:gridCol w="2017395"/>
              </a:tblGrid>
              <a:tr h="361950">
                <a:tc>
                  <a:txBody>
                    <a:bodyPr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Times New Roman" panose="02020603050405020304" pitchFamily="18" charset="0"/>
                        </a:rPr>
                        <a:t>对比维度</a:t>
                      </a:r>
                      <a:endParaRPr lang="zh-CN" altLang="en-US" sz="120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Times New Roman" panose="02020603050405020304" pitchFamily="18" charset="0"/>
                        </a:rPr>
                        <a:t>核心病机</a:t>
                      </a:r>
                      <a:endParaRPr lang="zh-CN" altLang="en-US" sz="120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Times New Roman" panose="02020603050405020304" pitchFamily="18" charset="0"/>
                        </a:rPr>
                        <a:t>功效侧重</a:t>
                      </a:r>
                      <a:endParaRPr lang="zh-CN" altLang="en-US" sz="120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Times New Roman" panose="02020603050405020304" pitchFamily="18" charset="0"/>
                        </a:rPr>
                        <a:t>疗效优势</a:t>
                      </a:r>
                      <a:endParaRPr lang="zh-CN" altLang="en-US" sz="120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Times New Roman" panose="02020603050405020304" pitchFamily="18" charset="0"/>
                        </a:rPr>
                        <a:t>疗效不足</a:t>
                      </a:r>
                      <a:endParaRPr lang="zh-CN" altLang="en-US" sz="120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</a:tr>
              <a:tr h="850265">
                <a:tc>
                  <a:txBody>
                    <a:bodyPr/>
                    <a:p>
                      <a:pPr algn="ctr" fontAlgn="ctr"/>
                      <a:r>
                        <a:rPr lang="zh-CN" altLang="en-US" sz="1000" b="1" u="none" strike="noStrike" dirty="0">
                          <a:effectLst/>
                          <a:latin typeface="Times New Roman" panose="02020603050405020304" pitchFamily="18" charset="0"/>
                        </a:rPr>
                        <a:t>温阳解毒颗粒</a:t>
                      </a:r>
                      <a:endParaRPr lang="zh-CN" altLang="en-US" sz="1000" b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p>
                      <a:pPr indent="0" algn="ctr" fontAlgn="ctr">
                        <a:lnSpc>
                          <a:spcPts val="1400"/>
                        </a:lnSpc>
                      </a:pPr>
                      <a:r>
                        <a:rPr lang="zh-CN" altLang="en-US" sz="1000" u="none" strike="noStrike" dirty="0">
                          <a:effectLst/>
                          <a:latin typeface="Times New Roman" panose="02020603050405020304" pitchFamily="18" charset="0"/>
                        </a:rPr>
                        <a:t>阳气虚弱，疫毒侵袭（正虚为主）</a:t>
                      </a:r>
                      <a:endParaRPr lang="zh-CN" altLang="en-US" sz="100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p>
                      <a:pPr indent="0" algn="ctr" fontAlgn="ctr">
                        <a:lnSpc>
                          <a:spcPts val="1400"/>
                        </a:lnSpc>
                      </a:pPr>
                      <a:r>
                        <a:rPr lang="zh-CN" alt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温阳益气</a:t>
                      </a:r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CN" alt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化湿解毒</a:t>
                      </a:r>
                      <a:endParaRPr lang="en-US" altLang="zh-CN" sz="10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 fontAlgn="ctr">
                        <a:lnSpc>
                          <a:spcPts val="1400"/>
                        </a:lnSpc>
                      </a:pPr>
                      <a:r>
                        <a:rPr lang="zh-CN" alt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（扶正祛邪并重）</a:t>
                      </a:r>
                      <a:endParaRPr lang="zh-CN" altLang="en-US" sz="10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p>
                      <a:pPr indent="0" algn="l" fontAlgn="ctr">
                        <a:lnSpc>
                          <a:spcPts val="1400"/>
                        </a:lnSpc>
                      </a:pPr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1. </a:t>
                      </a:r>
                      <a:r>
                        <a:rPr lang="zh-CN" alt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独特扶正作用：针对阳气虚弱证（四末不温、气短乏力、大便溏薄），补气温阳力强。</a:t>
                      </a:r>
                      <a:br>
                        <a:rPr lang="zh-CN" alt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2. </a:t>
                      </a:r>
                      <a:r>
                        <a:rPr lang="zh-CN" alt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托毒外出：结合透脓散思路（皂角刺</a:t>
                      </a:r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zh-CN" alt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五指毛桃），</a:t>
                      </a:r>
                      <a:endParaRPr lang="zh-CN" altLang="en-US" sz="10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l" fontAlgn="ctr">
                        <a:lnSpc>
                          <a:spcPts val="1400"/>
                        </a:lnSpc>
                      </a:pPr>
                      <a:r>
                        <a:rPr lang="zh-CN" alt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促进毒邪消散。</a:t>
                      </a:r>
                      <a:endParaRPr lang="zh-CN" altLang="en-US" sz="10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p>
                      <a:pPr indent="0" algn="l" fontAlgn="ctr">
                        <a:lnSpc>
                          <a:spcPts val="1400"/>
                        </a:lnSpc>
                      </a:pPr>
                      <a:r>
                        <a:rPr lang="zh-CN" alt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不适用实热</a:t>
                      </a:r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阴虚证：禁用于阴虚</a:t>
                      </a:r>
                      <a:endParaRPr lang="zh-CN" altLang="en-US" sz="10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l" fontAlgn="ctr">
                        <a:lnSpc>
                          <a:spcPts val="1400"/>
                        </a:lnSpc>
                      </a:pPr>
                      <a:r>
                        <a:rPr lang="zh-CN" alt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内热或实热明显者，热象患者无效。</a:t>
                      </a:r>
                      <a:endParaRPr lang="zh-CN" altLang="en-US" sz="1000" u="none" strike="noStrike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</a:tr>
              <a:tr h="850900">
                <a:tc>
                  <a:txBody>
                    <a:bodyPr/>
                    <a:p>
                      <a:pPr algn="ctr" fontAlgn="ctr"/>
                      <a:r>
                        <a:rPr lang="zh-CN" altLang="en-US" sz="1000" b="1" u="none" strike="noStrike">
                          <a:effectLst/>
                          <a:latin typeface="Times New Roman" panose="02020603050405020304" pitchFamily="18" charset="0"/>
                        </a:rPr>
                        <a:t>散寒化湿颗粒</a:t>
                      </a:r>
                      <a:endParaRPr lang="zh-CN" altLang="en-US" sz="1000" b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p>
                      <a:pPr indent="0" algn="ctr" fontAlgn="ctr">
                        <a:lnSpc>
                          <a:spcPts val="1400"/>
                        </a:lnSpc>
                      </a:pPr>
                      <a:r>
                        <a:rPr lang="zh-CN" altLang="en-US" sz="1000" u="none" strike="noStrike" dirty="0">
                          <a:effectLst/>
                          <a:latin typeface="Times New Roman" panose="02020603050405020304" pitchFamily="18" charset="0"/>
                        </a:rPr>
                        <a:t>寒湿郁肺</a:t>
                      </a:r>
                      <a:endParaRPr lang="en-US" altLang="zh-CN" sz="100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indent="0" algn="ctr" fontAlgn="ctr">
                        <a:lnSpc>
                          <a:spcPts val="1400"/>
                        </a:lnSpc>
                      </a:pPr>
                      <a:r>
                        <a:rPr lang="zh-CN" altLang="en-US" sz="1000" u="none" strike="noStrike" dirty="0">
                          <a:effectLst/>
                          <a:latin typeface="Times New Roman" panose="02020603050405020304" pitchFamily="18" charset="0"/>
                        </a:rPr>
                        <a:t>（邪实为主）</a:t>
                      </a:r>
                      <a:endParaRPr lang="zh-CN" altLang="en-US" sz="100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p>
                      <a:pPr indent="0" algn="ctr" fontAlgn="ctr">
                        <a:lnSpc>
                          <a:spcPts val="1400"/>
                        </a:lnSpc>
                      </a:pPr>
                      <a:r>
                        <a:rPr lang="zh-CN" alt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散寒化湿</a:t>
                      </a:r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CN" alt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宣肺透邪</a:t>
                      </a:r>
                      <a:endParaRPr lang="en-US" altLang="zh-CN" sz="10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 fontAlgn="ctr">
                        <a:lnSpc>
                          <a:spcPts val="1400"/>
                        </a:lnSpc>
                      </a:pPr>
                      <a:r>
                        <a:rPr lang="zh-CN" alt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（重在祛邪）</a:t>
                      </a:r>
                      <a:endParaRPr lang="zh-CN" altLang="en-US" sz="10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p>
                      <a:pPr indent="0" algn="l" fontAlgn="ctr">
                        <a:lnSpc>
                          <a:spcPts val="1400"/>
                        </a:lnSpc>
                      </a:pPr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1. </a:t>
                      </a:r>
                      <a:r>
                        <a:rPr lang="zh-CN" alt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散寒化湿力强：针对寒湿郁肺证（周身酸痛、纳呆恶心、大便粘腻），宣肺透邪效果显著。</a:t>
                      </a:r>
                      <a:br>
                        <a:rPr lang="zh-CN" alt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2. </a:t>
                      </a:r>
                      <a:r>
                        <a:rPr lang="zh-CN" alt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通络解毒：含地龙、徐长卿等，对胸闷憋气、郁肺症状改善明显。</a:t>
                      </a:r>
                      <a:endParaRPr lang="zh-CN" altLang="en-US" sz="10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p>
                      <a:pPr indent="0" algn="l" fontAlgn="ctr">
                        <a:lnSpc>
                          <a:spcPts val="1400"/>
                        </a:lnSpc>
                      </a:pPr>
                      <a:r>
                        <a:rPr lang="en-US" altLang="zh-CN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zh-CN" alt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不适用虚证：无补气成分，阳气</a:t>
                      </a:r>
                      <a:endParaRPr lang="zh-CN" altLang="en-US" sz="10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l" fontAlgn="ctr">
                        <a:lnSpc>
                          <a:spcPts val="1400"/>
                        </a:lnSpc>
                      </a:pPr>
                      <a:r>
                        <a:rPr lang="zh-CN" alt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虚弱者（如乏力明显、四肢不温）效果不佳。</a:t>
                      </a:r>
                      <a:endParaRPr lang="zh-CN" altLang="en-US" sz="10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2723515" y="1280160"/>
            <a:ext cx="8387080" cy="30670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sz="14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温阳解毒颗粒填补了“疫病阳气虚弱证”的治疗空白，以</a:t>
            </a:r>
            <a:r>
              <a:rPr lang="zh-CN" altLang="en-US" sz="14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扶正祛邪</a:t>
            </a:r>
            <a:r>
              <a:rPr lang="zh-CN" altLang="en-US" sz="14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为特色，适合正虚明显的寒湿患者。</a:t>
            </a:r>
            <a:endParaRPr lang="zh-CN" altLang="en-US" sz="1400" b="0" i="0" dirty="0">
              <a:solidFill>
                <a:srgbClr val="40404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6895" y="6394450"/>
            <a:ext cx="5808345" cy="40011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zh-CN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温阳解毒颗粒和散寒化湿颗粒产品说明书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</a:t>
            </a:r>
            <a:r>
              <a:rPr lang="zh-CN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新型冠状病毒感染诊疗方案（试行第十版）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[J].</a:t>
            </a:r>
            <a:r>
              <a:rPr lang="zh-CN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传染病信息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,2023,36(01):18-25.</a:t>
            </a:r>
            <a:endParaRPr lang="en-US" altLang="zh-C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6495" y="4240530"/>
            <a:ext cx="4563110" cy="1950720"/>
          </a:xfrm>
          <a:prstGeom prst="rect">
            <a:avLst/>
          </a:prstGeom>
          <a:effectLst>
            <a:glow rad="63500">
              <a:schemeClr val="accent5">
                <a:lumMod val="40000"/>
                <a:lumOff val="60000"/>
                <a:alpha val="40000"/>
              </a:schemeClr>
            </a:glow>
          </a:effectLst>
        </p:spPr>
      </p:pic>
      <p:sp>
        <p:nvSpPr>
          <p:cNvPr id="4" name="文本框 32"/>
          <p:cNvSpPr txBox="1"/>
          <p:nvPr>
            <p:custDataLst>
              <p:tags r:id="rId10"/>
            </p:custDataLst>
          </p:nvPr>
        </p:nvSpPr>
        <p:spPr>
          <a:xfrm>
            <a:off x="918210" y="4144010"/>
            <a:ext cx="1181100" cy="6559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矩形 3"/>
          <p:cNvSpPr/>
          <p:nvPr/>
        </p:nvSpPr>
        <p:spPr>
          <a:xfrm>
            <a:off x="0" y="-151"/>
            <a:ext cx="12192000" cy="6858000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048608" name="矩形 1"/>
          <p:cNvSpPr/>
          <p:nvPr/>
        </p:nvSpPr>
        <p:spPr>
          <a:xfrm>
            <a:off x="0" y="0"/>
            <a:ext cx="12192000" cy="6857365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ea"/>
            </a:endParaRPr>
          </a:p>
        </p:txBody>
      </p:sp>
      <p:sp>
        <p:nvSpPr>
          <p:cNvPr id="11" name="文本框 13"/>
          <p:cNvSpPr txBox="1"/>
          <p:nvPr/>
        </p:nvSpPr>
        <p:spPr>
          <a:xfrm>
            <a:off x="473710" y="144145"/>
            <a:ext cx="185928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 spc="600" dirty="0">
                <a:solidFill>
                  <a:srgbClr val="51B4E9"/>
                </a:solidFill>
                <a:latin typeface="+mn-ea"/>
              </a:rPr>
              <a:t>03</a:t>
            </a:r>
            <a:endParaRPr lang="en-US" altLang="zh-CN" sz="6600" spc="600" dirty="0">
              <a:solidFill>
                <a:srgbClr val="51B4E9"/>
              </a:solidFill>
              <a:latin typeface="+mn-ea"/>
            </a:endParaRPr>
          </a:p>
        </p:txBody>
      </p:sp>
      <p:sp>
        <p:nvSpPr>
          <p:cNvPr id="12" name="文本框 8"/>
          <p:cNvSpPr txBox="1"/>
          <p:nvPr/>
        </p:nvSpPr>
        <p:spPr>
          <a:xfrm>
            <a:off x="2332295" y="280422"/>
            <a:ext cx="42545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/>
            <a:r>
              <a:rPr lang="zh-CN" altLang="en-US" sz="4000" spc="300" dirty="0">
                <a:solidFill>
                  <a:srgbClr val="002774"/>
                </a:solidFill>
                <a:latin typeface="+mn-ea"/>
              </a:rPr>
              <a:t>有效性</a:t>
            </a:r>
            <a:endParaRPr lang="zh-CN" altLang="en-US" sz="4000" spc="300" dirty="0">
              <a:solidFill>
                <a:srgbClr val="002774"/>
              </a:solidFill>
              <a:latin typeface="+mn-ea"/>
            </a:endParaRPr>
          </a:p>
        </p:txBody>
      </p:sp>
      <p:sp>
        <p:nvSpPr>
          <p:cNvPr id="13" name="矩形 6"/>
          <p:cNvSpPr/>
          <p:nvPr/>
        </p:nvSpPr>
        <p:spPr>
          <a:xfrm>
            <a:off x="0" y="0"/>
            <a:ext cx="342900" cy="1280160"/>
          </a:xfrm>
          <a:prstGeom prst="rect">
            <a:avLst/>
          </a:prstGeom>
          <a:solidFill>
            <a:srgbClr val="51B4E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45" name="文本框 56"/>
          <p:cNvSpPr txBox="1"/>
          <p:nvPr>
            <p:custDataLst>
              <p:tags r:id="rId2"/>
            </p:custDataLst>
          </p:nvPr>
        </p:nvSpPr>
        <p:spPr>
          <a:xfrm>
            <a:off x="913765" y="2403475"/>
            <a:ext cx="1024255" cy="6559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文本框 64"/>
          <p:cNvSpPr txBox="1"/>
          <p:nvPr>
            <p:custDataLst>
              <p:tags r:id="rId3"/>
            </p:custDataLst>
          </p:nvPr>
        </p:nvSpPr>
        <p:spPr>
          <a:xfrm>
            <a:off x="532130" y="3204845"/>
            <a:ext cx="1845945" cy="5505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buClrTx/>
              <a:buSzTx/>
              <a:buNone/>
            </a:pPr>
            <a:r>
              <a:rPr lang="zh-CN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组方合理性和</a:t>
            </a:r>
            <a:endParaRPr lang="zh-CN" alt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>
              <a:buClrTx/>
              <a:buSzTx/>
              <a:buNone/>
            </a:pPr>
            <a:r>
              <a:rPr lang="zh-CN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中成药治疗优势</a:t>
            </a:r>
            <a:r>
              <a:rPr lang="en-US" altLang="zh-CN" sz="16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  <a:endParaRPr lang="zh-CN" alt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7" name="矩形 2"/>
          <p:cNvSpPr/>
          <p:nvPr>
            <p:custDataLst>
              <p:tags r:id="rId4"/>
            </p:custDataLst>
          </p:nvPr>
        </p:nvSpPr>
        <p:spPr>
          <a:xfrm>
            <a:off x="552450" y="3094990"/>
            <a:ext cx="1824990" cy="114935"/>
          </a:xfrm>
          <a:prstGeom prst="rect">
            <a:avLst/>
          </a:prstGeom>
          <a:solidFill>
            <a:srgbClr val="51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02060"/>
              </a:solidFill>
              <a:latin typeface="+mn-ea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56895" y="6497252"/>
            <a:ext cx="5553075" cy="246221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zh-CN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温阳解毒颗粒组方来源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2844800" y="1280160"/>
            <a:ext cx="8992870" cy="5156835"/>
            <a:chOff x="892960" y="1232176"/>
            <a:chExt cx="10625645" cy="5086707"/>
          </a:xfrm>
        </p:grpSpPr>
        <p:grpSp>
          <p:nvGrpSpPr>
            <p:cNvPr id="50" name="组合 49"/>
            <p:cNvGrpSpPr/>
            <p:nvPr/>
          </p:nvGrpSpPr>
          <p:grpSpPr>
            <a:xfrm>
              <a:off x="10150605" y="1232176"/>
              <a:ext cx="1368000" cy="3088523"/>
              <a:chOff x="3387679" y="1387141"/>
              <a:chExt cx="1368000" cy="3088523"/>
            </a:xfrm>
          </p:grpSpPr>
          <p:grpSp>
            <p:nvGrpSpPr>
              <p:cNvPr id="51" name="组合 50"/>
              <p:cNvGrpSpPr/>
              <p:nvPr/>
            </p:nvGrpSpPr>
            <p:grpSpPr>
              <a:xfrm>
                <a:off x="3387679" y="1387141"/>
                <a:ext cx="1368000" cy="3088523"/>
                <a:chOff x="718932" y="1321827"/>
                <a:chExt cx="1368000" cy="3088523"/>
              </a:xfrm>
            </p:grpSpPr>
            <p:sp>
              <p:nvSpPr>
                <p:cNvPr id="52" name="流程图: 存储数据 34"/>
                <p:cNvSpPr/>
                <p:nvPr/>
              </p:nvSpPr>
              <p:spPr>
                <a:xfrm rot="5400000">
                  <a:off x="175713" y="1877675"/>
                  <a:ext cx="2407696" cy="1296000"/>
                </a:xfrm>
                <a:prstGeom prst="flowChartOnlineStorage">
                  <a:avLst/>
                </a:prstGeom>
                <a:solidFill>
                  <a:srgbClr val="013E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1400" dirty="0">
                    <a:latin typeface="+mn-ea"/>
                  </a:endParaRPr>
                </a:p>
              </p:txBody>
            </p:sp>
            <p:sp>
              <p:nvSpPr>
                <p:cNvPr id="53" name="椭圆 52"/>
                <p:cNvSpPr/>
                <p:nvPr/>
              </p:nvSpPr>
              <p:spPr>
                <a:xfrm>
                  <a:off x="718932" y="3042350"/>
                  <a:ext cx="1368000" cy="1368000"/>
                </a:xfrm>
                <a:prstGeom prst="ellipse">
                  <a:avLst/>
                </a:prstGeom>
                <a:solidFill>
                  <a:srgbClr val="D4CBBE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1400">
                    <a:latin typeface="+mn-ea"/>
                  </a:endParaRPr>
                </a:p>
              </p:txBody>
            </p:sp>
            <p:grpSp>
              <p:nvGrpSpPr>
                <p:cNvPr id="54" name="组合 53"/>
                <p:cNvGrpSpPr/>
                <p:nvPr/>
              </p:nvGrpSpPr>
              <p:grpSpPr>
                <a:xfrm>
                  <a:off x="758673" y="1611205"/>
                  <a:ext cx="1191849" cy="1395502"/>
                  <a:chOff x="685990" y="1574266"/>
                  <a:chExt cx="1191849" cy="1395502"/>
                </a:xfrm>
              </p:grpSpPr>
              <p:sp>
                <p:nvSpPr>
                  <p:cNvPr id="55" name="文本框 54"/>
                  <p:cNvSpPr txBox="1"/>
                  <p:nvPr/>
                </p:nvSpPr>
                <p:spPr>
                  <a:xfrm>
                    <a:off x="1407405" y="1574266"/>
                    <a:ext cx="470434" cy="1395502"/>
                  </a:xfrm>
                  <a:prstGeom prst="rect">
                    <a:avLst/>
                  </a:prstGeom>
                  <a:noFill/>
                </p:spPr>
                <p:txBody>
                  <a:bodyPr vert="eaVert" wrap="square" rtlCol="0">
                    <a:spAutoFit/>
                  </a:bodyPr>
                  <a:p>
                    <a:r>
                      <a:rPr lang="zh-CN" altLang="en-US" sz="1400" b="1" dirty="0">
                        <a:solidFill>
                          <a:srgbClr val="FFFF00"/>
                        </a:solidFill>
                        <a:latin typeface="+mn-ea"/>
                      </a:rPr>
                      <a:t>四逆汤</a:t>
                    </a:r>
                    <a:endParaRPr lang="zh-CN" altLang="en-US" sz="1400" b="1" dirty="0">
                      <a:solidFill>
                        <a:srgbClr val="FFFF00"/>
                      </a:solidFill>
                      <a:latin typeface="+mn-ea"/>
                    </a:endParaRPr>
                  </a:p>
                </p:txBody>
              </p:sp>
              <p:sp>
                <p:nvSpPr>
                  <p:cNvPr id="56" name="矩形 55"/>
                  <p:cNvSpPr/>
                  <p:nvPr/>
                </p:nvSpPr>
                <p:spPr>
                  <a:xfrm>
                    <a:off x="763634" y="1634412"/>
                    <a:ext cx="724783" cy="1092607"/>
                  </a:xfrm>
                  <a:prstGeom prst="rect">
                    <a:avLst/>
                  </a:prstGeom>
                </p:spPr>
                <p:txBody>
                  <a:bodyPr vert="eaVert" wrap="square">
                    <a:spAutoFit/>
                  </a:bodyPr>
                  <a:p>
                    <a:r>
                      <a:rPr lang="zh-CN" altLang="en-US" sz="1400" spc="160" dirty="0">
                        <a:solidFill>
                          <a:schemeClr val="bg1"/>
                        </a:solidFill>
                        <a:latin typeface="+mn-ea"/>
                        <a:cs typeface="+mn-ea"/>
                        <a:sym typeface="+mn-ea"/>
                      </a:rPr>
                      <a:t>《伤寒论》</a:t>
                    </a:r>
                    <a:endParaRPr lang="en-US" altLang="zh-CN" sz="1400" spc="160" dirty="0">
                      <a:solidFill>
                        <a:schemeClr val="bg1"/>
                      </a:solidFill>
                      <a:latin typeface="+mn-ea"/>
                      <a:cs typeface="+mn-ea"/>
                      <a:sym typeface="+mn-ea"/>
                    </a:endParaRPr>
                  </a:p>
                  <a:p>
                    <a:r>
                      <a:rPr lang="en-US" altLang="zh-CN" sz="1400" spc="160" dirty="0">
                        <a:solidFill>
                          <a:schemeClr val="bg1"/>
                        </a:solidFill>
                        <a:latin typeface="+mn-ea"/>
                        <a:cs typeface="+mn-ea"/>
                        <a:sym typeface="+mn-ea"/>
                      </a:rPr>
                      <a:t> </a:t>
                    </a:r>
                    <a:endParaRPr lang="zh-CN" altLang="en-US" sz="1400" dirty="0">
                      <a:solidFill>
                        <a:schemeClr val="bg1"/>
                      </a:solidFill>
                      <a:latin typeface="+mn-ea"/>
                      <a:cs typeface="+mn-ea"/>
                    </a:endParaRPr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685990" y="1774772"/>
                    <a:ext cx="470434" cy="956352"/>
                  </a:xfrm>
                  <a:prstGeom prst="rect">
                    <a:avLst/>
                  </a:prstGeom>
                </p:spPr>
                <p:txBody>
                  <a:bodyPr vert="eaVert" wrap="square">
                    <a:spAutoFit/>
                  </a:bodyPr>
                  <a:p>
                    <a:r>
                      <a:rPr lang="zh-CN" altLang="en-US" sz="1400" spc="160" dirty="0">
                        <a:solidFill>
                          <a:schemeClr val="bg1"/>
                        </a:solidFill>
                        <a:latin typeface="+mn-ea"/>
                        <a:cs typeface="+mn-ea"/>
                        <a:sym typeface="+mn-ea"/>
                      </a:rPr>
                      <a:t>汉</a:t>
                    </a:r>
                    <a:r>
                      <a:rPr lang="en-US" altLang="zh-CN" sz="1400" spc="160" dirty="0">
                        <a:solidFill>
                          <a:schemeClr val="bg1"/>
                        </a:solidFill>
                        <a:latin typeface="+mn-ea"/>
                        <a:cs typeface="+mn-ea"/>
                        <a:sym typeface="+mn-ea"/>
                      </a:rPr>
                      <a:t>·</a:t>
                    </a:r>
                    <a:r>
                      <a:rPr lang="zh-CN" altLang="en-US" sz="1400" spc="160" dirty="0">
                        <a:solidFill>
                          <a:schemeClr val="bg1"/>
                        </a:solidFill>
                        <a:latin typeface="+mn-ea"/>
                        <a:cs typeface="+mn-ea"/>
                        <a:sym typeface="+mn-ea"/>
                      </a:rPr>
                      <a:t>张仲景</a:t>
                    </a:r>
                    <a:endParaRPr lang="zh-CN" altLang="en-US" sz="1400" dirty="0">
                      <a:latin typeface="+mn-ea"/>
                      <a:cs typeface="+mn-ea"/>
                    </a:endParaRPr>
                  </a:p>
                </p:txBody>
              </p:sp>
            </p:grpSp>
          </p:grpSp>
          <p:pic>
            <p:nvPicPr>
              <p:cNvPr id="58" name="图片 5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9554" y="3380046"/>
                <a:ext cx="1031680" cy="77376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grpSp>
          <p:nvGrpSpPr>
            <p:cNvPr id="59" name="组合 58"/>
            <p:cNvGrpSpPr/>
            <p:nvPr/>
          </p:nvGrpSpPr>
          <p:grpSpPr>
            <a:xfrm>
              <a:off x="892960" y="1363190"/>
              <a:ext cx="1368000" cy="3088523"/>
              <a:chOff x="718932" y="1321827"/>
              <a:chExt cx="1368000" cy="3088523"/>
            </a:xfrm>
          </p:grpSpPr>
          <p:sp>
            <p:nvSpPr>
              <p:cNvPr id="60" name="流程图: 存储数据 26"/>
              <p:cNvSpPr/>
              <p:nvPr/>
            </p:nvSpPr>
            <p:spPr>
              <a:xfrm rot="5400000">
                <a:off x="175713" y="1877675"/>
                <a:ext cx="2407696" cy="1296000"/>
              </a:xfrm>
              <a:prstGeom prst="flowChartOnlineStorage">
                <a:avLst/>
              </a:prstGeom>
              <a:solidFill>
                <a:srgbClr val="013E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 dirty="0">
                  <a:latin typeface="+mn-ea"/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718932" y="3042350"/>
                <a:ext cx="1368000" cy="1368000"/>
              </a:xfrm>
              <a:prstGeom prst="ellipse">
                <a:avLst/>
              </a:prstGeom>
              <a:solidFill>
                <a:srgbClr val="D4CBBE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>
                  <a:latin typeface="+mn-ea"/>
                </a:endParaRPr>
              </a:p>
            </p:txBody>
          </p:sp>
          <p:grpSp>
            <p:nvGrpSpPr>
              <p:cNvPr id="62" name="组合 61"/>
              <p:cNvGrpSpPr/>
              <p:nvPr/>
            </p:nvGrpSpPr>
            <p:grpSpPr>
              <a:xfrm>
                <a:off x="758674" y="1486022"/>
                <a:ext cx="1184807" cy="1621117"/>
                <a:chOff x="685991" y="1449083"/>
                <a:chExt cx="1184807" cy="1621117"/>
              </a:xfrm>
            </p:grpSpPr>
            <p:sp>
              <p:nvSpPr>
                <p:cNvPr id="63" name="文本框 62"/>
                <p:cNvSpPr txBox="1"/>
                <p:nvPr/>
              </p:nvSpPr>
              <p:spPr>
                <a:xfrm>
                  <a:off x="1400364" y="1513873"/>
                  <a:ext cx="470434" cy="1556327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p>
                  <a:r>
                    <a:rPr lang="zh-CN" altLang="en-US" sz="1400" b="1" spc="160" dirty="0">
                      <a:solidFill>
                        <a:srgbClr val="FFFF00"/>
                      </a:solidFill>
                      <a:latin typeface="+mn-ea"/>
                      <a:cs typeface="Times New Roman" panose="02020603050405020304" pitchFamily="18" charset="0"/>
                    </a:rPr>
                    <a:t>透脓散</a:t>
                  </a:r>
                  <a:endParaRPr lang="zh-CN" altLang="en-US" sz="1400" b="1" spc="160" dirty="0">
                    <a:solidFill>
                      <a:srgbClr val="FFFF00"/>
                    </a:solidFill>
                    <a:latin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矩形 63"/>
                <p:cNvSpPr/>
                <p:nvPr/>
              </p:nvSpPr>
              <p:spPr>
                <a:xfrm>
                  <a:off x="1017984" y="1449083"/>
                  <a:ext cx="470434" cy="1292662"/>
                </a:xfrm>
                <a:prstGeom prst="rect">
                  <a:avLst/>
                </a:prstGeom>
              </p:spPr>
              <p:txBody>
                <a:bodyPr vert="eaVert" wrap="square">
                  <a:spAutoFit/>
                </a:bodyPr>
                <a:p>
                  <a:r>
                    <a:rPr lang="en-US" altLang="zh-CN" sz="1400" spc="160" dirty="0">
                      <a:solidFill>
                        <a:schemeClr val="bg1"/>
                      </a:solidFill>
                      <a:latin typeface="+mn-ea"/>
                      <a:cs typeface="Times New Roman" panose="02020603050405020304" pitchFamily="18" charset="0"/>
                    </a:rPr>
                    <a:t>《</a:t>
                  </a:r>
                  <a:r>
                    <a:rPr lang="zh-CN" altLang="en-US" sz="1400" spc="160" dirty="0">
                      <a:solidFill>
                        <a:schemeClr val="bg1"/>
                      </a:solidFill>
                      <a:latin typeface="+mn-ea"/>
                      <a:cs typeface="Times New Roman" panose="02020603050405020304" pitchFamily="18" charset="0"/>
                    </a:rPr>
                    <a:t>外科正宗</a:t>
                  </a:r>
                  <a:r>
                    <a:rPr lang="en-US" altLang="zh-CN" sz="1400" spc="160" dirty="0">
                      <a:solidFill>
                        <a:schemeClr val="bg1"/>
                      </a:solidFill>
                      <a:latin typeface="+mn-ea"/>
                      <a:cs typeface="Times New Roman" panose="02020603050405020304" pitchFamily="18" charset="0"/>
                    </a:rPr>
                    <a:t>》</a:t>
                  </a:r>
                  <a:endParaRPr lang="en-US" altLang="zh-CN" sz="1400" spc="160" dirty="0">
                    <a:solidFill>
                      <a:schemeClr val="bg1"/>
                    </a:solidFill>
                    <a:latin typeface="+mn-ea"/>
                    <a:cs typeface="Times New Roman" panose="02020603050405020304" pitchFamily="18" charset="0"/>
                    <a:sym typeface="+mn-ea"/>
                  </a:endParaRPr>
                </a:p>
              </p:txBody>
            </p:sp>
            <p:sp>
              <p:nvSpPr>
                <p:cNvPr id="65" name="矩形 64"/>
                <p:cNvSpPr/>
                <p:nvPr/>
              </p:nvSpPr>
              <p:spPr>
                <a:xfrm>
                  <a:off x="685991" y="1774772"/>
                  <a:ext cx="470434" cy="956352"/>
                </a:xfrm>
                <a:prstGeom prst="rect">
                  <a:avLst/>
                </a:prstGeom>
              </p:spPr>
              <p:txBody>
                <a:bodyPr vert="eaVert" wrap="square">
                  <a:spAutoFit/>
                </a:bodyPr>
                <a:p>
                  <a:r>
                    <a:rPr lang="zh-CN" altLang="en-US" sz="1400" spc="160" dirty="0">
                      <a:solidFill>
                        <a:schemeClr val="bg1"/>
                      </a:solidFill>
                      <a:latin typeface="+mn-ea"/>
                      <a:cs typeface="+mn-ea"/>
                      <a:sym typeface="+mn-ea"/>
                    </a:rPr>
                    <a:t>明</a:t>
                  </a:r>
                  <a:r>
                    <a:rPr lang="en-US" altLang="zh-CN" sz="1400" spc="160" dirty="0">
                      <a:solidFill>
                        <a:schemeClr val="bg1"/>
                      </a:solidFill>
                      <a:latin typeface="+mn-ea"/>
                      <a:cs typeface="+mn-ea"/>
                      <a:sym typeface="+mn-ea"/>
                    </a:rPr>
                    <a:t>·</a:t>
                  </a:r>
                  <a:r>
                    <a:rPr lang="zh-CN" altLang="en-US" sz="1400" spc="160" dirty="0">
                      <a:solidFill>
                        <a:schemeClr val="bg1"/>
                      </a:solidFill>
                      <a:latin typeface="+mn-ea"/>
                      <a:cs typeface="+mn-ea"/>
                      <a:sym typeface="+mn-ea"/>
                    </a:rPr>
                    <a:t>陈实功</a:t>
                  </a:r>
                  <a:endParaRPr lang="zh-CN" altLang="en-US" sz="1400" dirty="0">
                    <a:latin typeface="+mn-ea"/>
                    <a:cs typeface="+mn-ea"/>
                  </a:endParaRPr>
                </a:p>
              </p:txBody>
            </p:sp>
          </p:grpSp>
        </p:grpSp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29282" y="3275358"/>
              <a:ext cx="706353" cy="1033368"/>
            </a:xfrm>
            <a:prstGeom prst="rect">
              <a:avLst/>
            </a:prstGeom>
          </p:spPr>
        </p:pic>
        <p:sp>
          <p:nvSpPr>
            <p:cNvPr id="67" name="箭头: 右 10"/>
            <p:cNvSpPr/>
            <p:nvPr/>
          </p:nvSpPr>
          <p:spPr>
            <a:xfrm>
              <a:off x="2316097" y="1998587"/>
              <a:ext cx="606804" cy="2588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400">
                <a:latin typeface="+mn-ea"/>
              </a:endParaRPr>
            </a:p>
          </p:txBody>
        </p:sp>
        <p:sp>
          <p:nvSpPr>
            <p:cNvPr id="68" name="矩形: 圆角 11"/>
            <p:cNvSpPr/>
            <p:nvPr/>
          </p:nvSpPr>
          <p:spPr>
            <a:xfrm>
              <a:off x="3002435" y="1469121"/>
              <a:ext cx="998109" cy="2276061"/>
            </a:xfrm>
            <a:prstGeom prst="roundRect">
              <a:avLst>
                <a:gd name="adj" fmla="val 19565"/>
              </a:avLst>
            </a:prstGeom>
            <a:solidFill>
              <a:srgbClr val="7F3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150000"/>
                </a:lnSpc>
              </a:pPr>
              <a:r>
                <a:rPr lang="zh-CN" altLang="en-US" sz="1300" b="0" i="0" dirty="0">
                  <a:solidFill>
                    <a:schemeClr val="bg1"/>
                  </a:solidFill>
                  <a:effectLst/>
                  <a:latin typeface="+mn-ea"/>
                </a:rPr>
                <a:t>黄芪</a:t>
              </a:r>
              <a:endParaRPr lang="en-US" altLang="zh-CN" sz="1300" b="0" i="0" dirty="0">
                <a:solidFill>
                  <a:schemeClr val="bg1"/>
                </a:solidFill>
                <a:effectLst/>
                <a:latin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300" b="0" i="0" dirty="0">
                  <a:solidFill>
                    <a:schemeClr val="bg1"/>
                  </a:solidFill>
                  <a:effectLst/>
                  <a:latin typeface="+mn-ea"/>
                </a:rPr>
                <a:t>穿山甲</a:t>
              </a:r>
              <a:endParaRPr lang="en-US" altLang="zh-CN" sz="1300" b="0" i="0" dirty="0">
                <a:solidFill>
                  <a:schemeClr val="bg1"/>
                </a:solidFill>
                <a:effectLst/>
                <a:latin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300" b="0" i="0" dirty="0">
                  <a:solidFill>
                    <a:schemeClr val="bg1"/>
                  </a:solidFill>
                  <a:effectLst/>
                  <a:latin typeface="+mn-ea"/>
                </a:rPr>
                <a:t>川</a:t>
              </a:r>
              <a:r>
                <a:rPr lang="zh-CN" altLang="en-US" sz="1300" dirty="0">
                  <a:solidFill>
                    <a:schemeClr val="bg1"/>
                  </a:solidFill>
                  <a:latin typeface="+mn-ea"/>
                </a:rPr>
                <a:t>芎</a:t>
              </a:r>
              <a:endParaRPr lang="en-US" altLang="zh-CN" sz="1300" dirty="0">
                <a:solidFill>
                  <a:schemeClr val="bg1"/>
                </a:solidFill>
                <a:latin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300" b="0" i="0" dirty="0">
                  <a:solidFill>
                    <a:schemeClr val="bg1"/>
                  </a:solidFill>
                  <a:effectLst/>
                  <a:latin typeface="+mn-ea"/>
                </a:rPr>
                <a:t>当归</a:t>
              </a:r>
              <a:endParaRPr lang="en-US" altLang="zh-CN" sz="1300" dirty="0">
                <a:solidFill>
                  <a:schemeClr val="bg1"/>
                </a:solidFill>
                <a:latin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300" dirty="0">
                  <a:solidFill>
                    <a:schemeClr val="bg1"/>
                  </a:solidFill>
                  <a:latin typeface="+mn-ea"/>
                </a:rPr>
                <a:t>皂角</a:t>
              </a:r>
              <a:r>
                <a:rPr lang="zh-CN" altLang="en-US" sz="1300" b="0" i="0" dirty="0">
                  <a:solidFill>
                    <a:schemeClr val="bg1"/>
                  </a:solidFill>
                  <a:effectLst/>
                  <a:latin typeface="+mn-ea"/>
                </a:rPr>
                <a:t>针</a:t>
              </a:r>
              <a:endParaRPr lang="zh-CN" altLang="en-US" sz="13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9" name="矩形: 圆角 12"/>
            <p:cNvSpPr/>
            <p:nvPr/>
          </p:nvSpPr>
          <p:spPr>
            <a:xfrm>
              <a:off x="8564607" y="1538709"/>
              <a:ext cx="775998" cy="1437420"/>
            </a:xfrm>
            <a:prstGeom prst="roundRect">
              <a:avLst/>
            </a:prstGeom>
            <a:solidFill>
              <a:srgbClr val="7F3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150000"/>
                </a:lnSpc>
              </a:pPr>
              <a:r>
                <a:rPr lang="zh-CN" altLang="en-US" sz="1300" b="0" i="0" dirty="0">
                  <a:solidFill>
                    <a:schemeClr val="bg1"/>
                  </a:solidFill>
                  <a:effectLst/>
                  <a:latin typeface="+mn-ea"/>
                </a:rPr>
                <a:t>附子</a:t>
              </a:r>
              <a:endParaRPr lang="en-US" altLang="zh-CN" sz="1300" b="0" i="0" dirty="0">
                <a:solidFill>
                  <a:schemeClr val="bg1"/>
                </a:solidFill>
                <a:effectLst/>
                <a:latin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300" b="0" i="0" dirty="0">
                  <a:solidFill>
                    <a:schemeClr val="bg1"/>
                  </a:solidFill>
                  <a:effectLst/>
                  <a:latin typeface="+mn-ea"/>
                </a:rPr>
                <a:t>甘草</a:t>
              </a:r>
              <a:endParaRPr lang="en-US" altLang="zh-CN" sz="1300" dirty="0">
                <a:solidFill>
                  <a:schemeClr val="bg1"/>
                </a:solidFill>
                <a:latin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300" b="0" i="0" dirty="0">
                  <a:solidFill>
                    <a:schemeClr val="bg1"/>
                  </a:solidFill>
                  <a:effectLst/>
                  <a:latin typeface="+mn-ea"/>
                </a:rPr>
                <a:t>干姜</a:t>
              </a:r>
              <a:endParaRPr lang="zh-CN" altLang="en-US" sz="13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71" name="矩形: 圆角 14"/>
            <p:cNvSpPr/>
            <p:nvPr/>
          </p:nvSpPr>
          <p:spPr>
            <a:xfrm>
              <a:off x="4781727" y="1490861"/>
              <a:ext cx="2853363" cy="945811"/>
            </a:xfrm>
            <a:prstGeom prst="roundRect">
              <a:avLst/>
            </a:prstGeom>
            <a:solidFill>
              <a:srgbClr val="013E9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150000"/>
                </a:lnSpc>
              </a:pPr>
              <a:r>
                <a:rPr lang="zh-CN" altLang="zh-CN" sz="1300" kern="100" dirty="0">
                  <a:solidFill>
                    <a:schemeClr val="bg1"/>
                  </a:solidFill>
                  <a:effectLst/>
                  <a:latin typeface="+mn-ea"/>
                  <a:cs typeface="Times New Roman" panose="02020603050405020304" pitchFamily="18" charset="0"/>
                </a:rPr>
                <a:t>去当归、川芎、穿山甲等</a:t>
              </a:r>
              <a:endParaRPr lang="zh-CN" altLang="zh-CN" sz="1300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zh-CN" sz="1300" kern="100" dirty="0">
                  <a:solidFill>
                    <a:schemeClr val="bg1"/>
                  </a:solidFill>
                  <a:effectLst/>
                  <a:latin typeface="+mn-ea"/>
                  <a:cs typeface="Times New Roman" panose="02020603050405020304" pitchFamily="18" charset="0"/>
                </a:rPr>
                <a:t>入血分之品</a:t>
              </a:r>
              <a:endParaRPr lang="zh-CN" altLang="zh-CN" sz="1300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2" name="矩形: 圆角 15"/>
            <p:cNvSpPr/>
            <p:nvPr/>
          </p:nvSpPr>
          <p:spPr>
            <a:xfrm>
              <a:off x="4781370" y="2929728"/>
              <a:ext cx="2853654" cy="1399545"/>
            </a:xfrm>
            <a:prstGeom prst="roundRect">
              <a:avLst>
                <a:gd name="adj" fmla="val 13826"/>
              </a:avLst>
            </a:prstGeom>
            <a:solidFill>
              <a:srgbClr val="013E9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lnSpc>
                  <a:spcPct val="150000"/>
                </a:lnSpc>
              </a:pPr>
              <a:r>
                <a:rPr lang="zh-CN" altLang="zh-CN" sz="1300" kern="100" dirty="0">
                  <a:solidFill>
                    <a:schemeClr val="bg1"/>
                  </a:solidFill>
                  <a:effectLst/>
                  <a:latin typeface="+mn-ea"/>
                  <a:cs typeface="Times New Roman" panose="02020603050405020304" pitchFamily="18" charset="0"/>
                </a:rPr>
                <a:t>五指毛桃替换黄芪补气不温燥，兼可健脾化湿；</a:t>
              </a:r>
              <a:endParaRPr lang="en-US" altLang="zh-CN" sz="1300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zh-CN" sz="1300" kern="100" dirty="0">
                  <a:solidFill>
                    <a:schemeClr val="bg1"/>
                  </a:solidFill>
                  <a:effectLst/>
                  <a:latin typeface="+mn-ea"/>
                  <a:cs typeface="Times New Roman" panose="02020603050405020304" pitchFamily="18" charset="0"/>
                </a:rPr>
                <a:t>金银花、皂角刺托毒外出；</a:t>
              </a:r>
              <a:endParaRPr lang="en-US" altLang="zh-CN" sz="1300" kern="100" dirty="0">
                <a:solidFill>
                  <a:schemeClr val="bg1"/>
                </a:solidFill>
                <a:effectLst/>
                <a:latin typeface="+mn-ea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zh-CN" sz="1300" kern="100" dirty="0">
                  <a:solidFill>
                    <a:schemeClr val="bg1"/>
                  </a:solidFill>
                  <a:effectLst/>
                  <a:latin typeface="+mn-ea"/>
                  <a:cs typeface="Times New Roman" panose="02020603050405020304" pitchFamily="18" charset="0"/>
                </a:rPr>
                <a:t>广藿香、陈皮等化湿解毒</a:t>
              </a:r>
              <a:endParaRPr lang="zh-CN" altLang="en-US" sz="13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73" name="矩形: 圆角 16"/>
            <p:cNvSpPr/>
            <p:nvPr/>
          </p:nvSpPr>
          <p:spPr>
            <a:xfrm>
              <a:off x="4687190" y="5857879"/>
              <a:ext cx="3183492" cy="461004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300" b="1" dirty="0">
                  <a:solidFill>
                    <a:schemeClr val="bg1"/>
                  </a:solidFill>
                  <a:latin typeface="+mn-ea"/>
                </a:rPr>
                <a:t>温阳解毒颗粒</a:t>
              </a:r>
              <a:endParaRPr lang="zh-CN" altLang="en-US" sz="13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79" name="矩形: 圆角 22"/>
            <p:cNvSpPr/>
            <p:nvPr/>
          </p:nvSpPr>
          <p:spPr>
            <a:xfrm>
              <a:off x="4661680" y="4798070"/>
              <a:ext cx="3209752" cy="576255"/>
            </a:xfrm>
            <a:prstGeom prst="roundRect">
              <a:avLst/>
            </a:prstGeom>
            <a:solidFill>
              <a:srgbClr val="7F3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l">
                <a:lnSpc>
                  <a:spcPct val="150000"/>
                </a:lnSpc>
              </a:pPr>
              <a:r>
                <a:rPr kumimoji="1" lang="zh-CN" altLang="en-US" sz="1300" b="1" dirty="0">
                  <a:solidFill>
                    <a:schemeClr val="bg1"/>
                  </a:solidFill>
                  <a:latin typeface="+mn-ea"/>
                  <a:cs typeface="Times New Roman" panose="02020603050405020304" pitchFamily="18" charset="0"/>
                </a:rPr>
                <a:t>淡附片、干姜、炙甘草、五指毛桃、皂角刺、金银花、广藿香、陈皮</a:t>
              </a:r>
              <a:endParaRPr kumimoji="1" lang="zh-CN" altLang="en-US" sz="1300" b="1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4079918" y="1576349"/>
              <a:ext cx="489785" cy="422292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</p:spPr>
          <p:txBody>
            <a:bodyPr wrap="square" rtlCol="0">
              <a:spAutoFit/>
            </a:bodyPr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+mn-ea"/>
                </a:rPr>
                <a:t>减</a:t>
              </a:r>
              <a:endParaRPr lang="zh-CN" altLang="en-US" sz="14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6547421" y="2479106"/>
              <a:ext cx="395948" cy="374368"/>
            </a:xfrm>
            <a:prstGeom prst="roundRect">
              <a:avLst>
                <a:gd name="adj" fmla="val 37099"/>
              </a:avLst>
            </a:prstGeom>
            <a:solidFill>
              <a:srgbClr val="C00000"/>
            </a:solidFill>
          </p:spPr>
          <p:txBody>
            <a:bodyPr wrap="square" rtlCol="0">
              <a:spAutoFit/>
            </a:bodyPr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+mn-ea"/>
                </a:rPr>
                <a:t>加</a:t>
              </a:r>
              <a:endParaRPr lang="zh-CN" altLang="en-US" sz="14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6547034" y="4365391"/>
              <a:ext cx="395948" cy="374368"/>
            </a:xfrm>
            <a:prstGeom prst="roundRect">
              <a:avLst>
                <a:gd name="adj" fmla="val 37099"/>
              </a:avLst>
            </a:prstGeom>
            <a:solidFill>
              <a:srgbClr val="C00000"/>
            </a:solidFill>
          </p:spPr>
          <p:txBody>
            <a:bodyPr wrap="square" rtlCol="0">
              <a:spAutoFit/>
            </a:bodyPr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+mn-ea"/>
                </a:rPr>
                <a:t>得</a:t>
              </a:r>
              <a:endParaRPr lang="zh-CN" altLang="en-US" sz="14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83" name="矩形 82"/>
          <p:cNvSpPr/>
          <p:nvPr/>
        </p:nvSpPr>
        <p:spPr>
          <a:xfrm>
            <a:off x="2332355" y="4638040"/>
            <a:ext cx="2398395" cy="779780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txBody>
          <a:bodyPr wrap="square">
            <a:spAutoFit/>
          </a:bodyPr>
          <a:p>
            <a:pPr lvl="0" algn="ctr">
              <a:lnSpc>
                <a:spcPct val="140000"/>
              </a:lnSpc>
              <a:spcAft>
                <a:spcPts val="800"/>
              </a:spcAft>
              <a:buClr>
                <a:srgbClr val="002060"/>
              </a:buClr>
              <a:buSzPct val="100000"/>
            </a:pPr>
            <a:r>
              <a:rPr lang="zh-CN" altLang="en-US" sz="1600" b="1" spc="160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托毒透脓，痈疽诸毒，内脓已成不穿破者</a:t>
            </a:r>
            <a:endParaRPr lang="zh-CN" altLang="en-US" sz="1600" b="1" spc="160" dirty="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9909175" y="4487545"/>
            <a:ext cx="2211705" cy="1501775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txBody>
          <a:bodyPr wrap="square">
            <a:spAutoFit/>
          </a:bodyPr>
          <a:p>
            <a:pPr lvl="0" indent="0" algn="l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</a:pPr>
            <a:r>
              <a:rPr lang="zh-CN" altLang="en-US" sz="1600" b="1" spc="160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温里剂，温中祛寒，回阳救逆之功效。</a:t>
            </a:r>
            <a:endParaRPr lang="zh-CN" altLang="en-US" sz="1600" b="1" spc="160" dirty="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  <a:p>
            <a:pPr lvl="0" indent="0" algn="l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</a:pPr>
            <a:r>
              <a:rPr lang="zh-CN" altLang="en-US" sz="1600" b="1" spc="160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用于阳虚欲脱，冷汗自出，四肢厥逆，</a:t>
            </a:r>
            <a:endParaRPr lang="zh-CN" altLang="en-US" sz="1600" b="1" spc="160" dirty="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  <a:p>
            <a:pPr lvl="0" indent="0" algn="l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</a:pPr>
            <a:r>
              <a:rPr lang="zh-CN" altLang="en-US" sz="1600" b="1" spc="160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下利清谷，脉微欲绝。</a:t>
            </a:r>
            <a:endParaRPr lang="zh-CN" altLang="en-US" sz="1600" b="1" spc="160" dirty="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85" name="箭头: 右 10"/>
          <p:cNvSpPr/>
          <p:nvPr/>
        </p:nvSpPr>
        <p:spPr>
          <a:xfrm>
            <a:off x="5542138" y="2056502"/>
            <a:ext cx="513560" cy="26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>
              <a:latin typeface="+mn-ea"/>
            </a:endParaRPr>
          </a:p>
        </p:txBody>
      </p:sp>
      <p:sp>
        <p:nvSpPr>
          <p:cNvPr id="86" name="箭头: 右 10"/>
          <p:cNvSpPr/>
          <p:nvPr/>
        </p:nvSpPr>
        <p:spPr>
          <a:xfrm rot="10800000">
            <a:off x="8659353" y="2056502"/>
            <a:ext cx="513560" cy="26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>
              <a:latin typeface="+mn-ea"/>
            </a:endParaRPr>
          </a:p>
        </p:txBody>
      </p:sp>
      <p:sp>
        <p:nvSpPr>
          <p:cNvPr id="87" name="箭头: 右 10"/>
          <p:cNvSpPr/>
          <p:nvPr/>
        </p:nvSpPr>
        <p:spPr>
          <a:xfrm rot="10800000">
            <a:off x="10055083" y="2057137"/>
            <a:ext cx="513560" cy="26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>
              <a:latin typeface="+mn-ea"/>
            </a:endParaRPr>
          </a:p>
        </p:txBody>
      </p:sp>
      <p:sp>
        <p:nvSpPr>
          <p:cNvPr id="88" name="箭头: 右 10"/>
          <p:cNvSpPr/>
          <p:nvPr/>
        </p:nvSpPr>
        <p:spPr>
          <a:xfrm rot="5400000">
            <a:off x="7195820" y="2628900"/>
            <a:ext cx="426085" cy="2622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>
              <a:latin typeface="+mn-ea"/>
            </a:endParaRPr>
          </a:p>
        </p:txBody>
      </p:sp>
      <p:sp>
        <p:nvSpPr>
          <p:cNvPr id="89" name="箭头: 右 10"/>
          <p:cNvSpPr/>
          <p:nvPr/>
        </p:nvSpPr>
        <p:spPr>
          <a:xfrm rot="5400000">
            <a:off x="7195820" y="4541520"/>
            <a:ext cx="426085" cy="2622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>
              <a:latin typeface="+mn-ea"/>
            </a:endParaRPr>
          </a:p>
        </p:txBody>
      </p:sp>
      <p:sp>
        <p:nvSpPr>
          <p:cNvPr id="90" name="箭头: 右 10"/>
          <p:cNvSpPr/>
          <p:nvPr/>
        </p:nvSpPr>
        <p:spPr>
          <a:xfrm rot="5400000">
            <a:off x="7195820" y="5586095"/>
            <a:ext cx="426085" cy="2622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10.xml><?xml version="1.0" encoding="utf-8"?>
<p:tagLst xmlns:p="http://schemas.openxmlformats.org/presentationml/2006/main">
  <p:tag name="KSO_WM_DIAGRAM_VIRTUALLY_FRAME" val="{&quot;height&quot;:320.3428346456693,&quot;left&quot;:43.635196850393704,&quot;top&quot;:141.65716535433071,&quot;width&quot;:158.8648031496063}"/>
</p:tagLst>
</file>

<file path=ppt/tags/tag11.xml><?xml version="1.0" encoding="utf-8"?>
<p:tagLst xmlns:p="http://schemas.openxmlformats.org/presentationml/2006/main">
  <p:tag name="KSO_WM_DIAGRAM_VIRTUALLY_FRAME" val="{&quot;height&quot;:320.3428346456693,&quot;left&quot;:43.635196850393704,&quot;top&quot;:141.65716535433071,&quot;width&quot;:158.8648031496063}"/>
</p:tagLst>
</file>

<file path=ppt/tags/tag12.xml><?xml version="1.0" encoding="utf-8"?>
<p:tagLst xmlns:p="http://schemas.openxmlformats.org/presentationml/2006/main">
  <p:tag name="KSO_WM_DIAGRAM_VIRTUALLY_FRAME" val="{&quot;height&quot;:320.3428346456693,&quot;left&quot;:43.635196850393704,&quot;top&quot;:141.65716535433071,&quot;width&quot;:158.8648031496063}"/>
</p:tagLst>
</file>

<file path=ppt/tags/tag13.xml><?xml version="1.0" encoding="utf-8"?>
<p:tagLst xmlns:p="http://schemas.openxmlformats.org/presentationml/2006/main">
  <p:tag name="KSO_WM_DIAGRAM_VIRTUALLY_FRAME" val="{&quot;height&quot;:320.3428346456693,&quot;left&quot;:43.635196850393704,&quot;top&quot;:141.65716535433071,&quot;width&quot;:158.8648031496063}"/>
</p:tagLst>
</file>

<file path=ppt/tags/tag14.xml><?xml version="1.0" encoding="utf-8"?>
<p:tagLst xmlns:p="http://schemas.openxmlformats.org/presentationml/2006/main">
  <p:tag name="TABLE_ENDDRAG_ORIGIN_RECT" val="710*196"/>
  <p:tag name="TABLE_ENDDRAG_RECT" val="218*121*710*196"/>
</p:tagLst>
</file>

<file path=ppt/tags/tag15.xml><?xml version="1.0" encoding="utf-8"?>
<p:tagLst xmlns:p="http://schemas.openxmlformats.org/presentationml/2006/main">
  <p:tag name="KSO_WM_DIAGRAM_VIRTUALLY_FRAME" val="{&quot;height&quot;:276.2,&quot;left&quot;:34.25,&quot;top&quot;:113.9,&quot;width&quot;:872.05}"/>
</p:tagLst>
</file>

<file path=ppt/tags/tag16.xml><?xml version="1.0" encoding="utf-8"?>
<p:tagLst xmlns:p="http://schemas.openxmlformats.org/presentationml/2006/main">
  <p:tag name="KSO_WM_DIAGRAM_VIRTUALLY_FRAME" val="{&quot;height&quot;:276.2,&quot;left&quot;:34.25,&quot;top&quot;:113.9,&quot;width&quot;:872.05}"/>
</p:tagLst>
</file>

<file path=ppt/tags/tag17.xml><?xml version="1.0" encoding="utf-8"?>
<p:tagLst xmlns:p="http://schemas.openxmlformats.org/presentationml/2006/main">
  <p:tag name="KSO_WM_DIAGRAM_VIRTUALLY_FRAME" val="{&quot;height&quot;:276.2,&quot;left&quot;:34.25,&quot;top&quot;:113.9,&quot;width&quot;:872.05}"/>
</p:tagLst>
</file>

<file path=ppt/tags/tag18.xml><?xml version="1.0" encoding="utf-8"?>
<p:tagLst xmlns:p="http://schemas.openxmlformats.org/presentationml/2006/main">
  <p:tag name="KSO_WM_DIAGRAM_VIRTUALLY_FRAME" val="{&quot;height&quot;:276.2,&quot;left&quot;:34.25,&quot;top&quot;:113.9,&quot;width&quot;:872.05}"/>
</p:tagLst>
</file>

<file path=ppt/tags/tag19.xml><?xml version="1.0" encoding="utf-8"?>
<p:tagLst xmlns:p="http://schemas.openxmlformats.org/presentationml/2006/main">
  <p:tag name="KSO_WM_DIAGRAM_VIRTUALLY_FRAME" val="{&quot;height&quot;:276.2,&quot;left&quot;:34.25,&quot;top&quot;:113.9,&quot;width&quot;:872.05}"/>
</p:tagLst>
</file>

<file path=ppt/tags/tag2.xml><?xml version="1.0" encoding="utf-8"?>
<p:tagLst xmlns:p="http://schemas.openxmlformats.org/presentationml/2006/main">
  <p:tag name="KSO_WM_DIAGRAM_VIRTUALLY_FRAME" val="{&quot;height&quot;:250.25,&quot;left&quot;:43.85,&quot;top&quot;:166,&quot;width&quot;:162.2}"/>
</p:tagLst>
</file>

<file path=ppt/tags/tag20.xml><?xml version="1.0" encoding="utf-8"?>
<p:tagLst xmlns:p="http://schemas.openxmlformats.org/presentationml/2006/main">
  <p:tag name="KSO_WM_DIAGRAM_VIRTUALLY_FRAME" val="{&quot;height&quot;:276.2,&quot;left&quot;:34.25,&quot;top&quot;:113.9,&quot;width&quot;:872.05}"/>
</p:tagLst>
</file>

<file path=ppt/tags/tag21.xml><?xml version="1.0" encoding="utf-8"?>
<p:tagLst xmlns:p="http://schemas.openxmlformats.org/presentationml/2006/main">
  <p:tag name="KSO_WM_DIAGRAM_VIRTUALLY_FRAME" val="{&quot;height&quot;:276.2,&quot;left&quot;:34.25,&quot;top&quot;:113.9,&quot;width&quot;:872.05}"/>
</p:tagLst>
</file>

<file path=ppt/tags/tag22.xml><?xml version="1.0" encoding="utf-8"?>
<p:tagLst xmlns:p="http://schemas.openxmlformats.org/presentationml/2006/main">
  <p:tag name="KSO_WM_DIAGRAM_VIRTUALLY_FRAME" val="{&quot;height&quot;:276.2,&quot;left&quot;:34.25,&quot;top&quot;:113.9,&quot;width&quot;:872.05}"/>
</p:tagLst>
</file>

<file path=ppt/tags/tag23.xml><?xml version="1.0" encoding="utf-8"?>
<p:tagLst xmlns:p="http://schemas.openxmlformats.org/presentationml/2006/main">
  <p:tag name="KSO_WM_DIAGRAM_VIRTUALLY_FRAME" val="{&quot;height&quot;:422.45,&quot;left&quot;:41.55,&quot;top&quot;:88.9,&quot;width&quot;:162.65}"/>
</p:tagLst>
</file>

<file path=ppt/tags/tag24.xml><?xml version="1.0" encoding="utf-8"?>
<p:tagLst xmlns:p="http://schemas.openxmlformats.org/presentationml/2006/main">
  <p:tag name="KSO_WM_DIAGRAM_VIRTUALLY_FRAME" val="{&quot;height&quot;:422.45,&quot;left&quot;:41.55,&quot;top&quot;:88.9,&quot;width&quot;:162.65}"/>
</p:tagLst>
</file>

<file path=ppt/tags/tag25.xml><?xml version="1.0" encoding="utf-8"?>
<p:tagLst xmlns:p="http://schemas.openxmlformats.org/presentationml/2006/main">
  <p:tag name="KSO_WM_DIAGRAM_VIRTUALLY_FRAME" val="{&quot;height&quot;:422.45,&quot;left&quot;:41.55,&quot;top&quot;:88.9,&quot;width&quot;:162.65}"/>
</p:tagLst>
</file>

<file path=ppt/tags/tag26.xml><?xml version="1.0" encoding="utf-8"?>
<p:tagLst xmlns:p="http://schemas.openxmlformats.org/presentationml/2006/main">
  <p:tag name="KSO_WM_DIAGRAM_VIRTUALLY_FRAME" val="{&quot;height&quot;:422.45,&quot;left&quot;:41.55,&quot;top&quot;:88.9,&quot;width&quot;:162.65}"/>
</p:tagLst>
</file>

<file path=ppt/tags/tag27.xml><?xml version="1.0" encoding="utf-8"?>
<p:tagLst xmlns:p="http://schemas.openxmlformats.org/presentationml/2006/main">
  <p:tag name="KSO_WM_DIAGRAM_VIRTUALLY_FRAME" val="{&quot;height&quot;:422.45,&quot;left&quot;:41.55,&quot;top&quot;:88.9,&quot;width&quot;:162.65}"/>
</p:tagLst>
</file>

<file path=ppt/tags/tag28.xml><?xml version="1.0" encoding="utf-8"?>
<p:tagLst xmlns:p="http://schemas.openxmlformats.org/presentationml/2006/main">
  <p:tag name="KSO_WM_DIAGRAM_VIRTUALLY_FRAME" val="{&quot;height&quot;:422.45,&quot;left&quot;:41.55,&quot;top&quot;:88.9,&quot;width&quot;:162.65}"/>
</p:tagLst>
</file>

<file path=ppt/tags/tag29.xml><?xml version="1.0" encoding="utf-8"?>
<p:tagLst xmlns:p="http://schemas.openxmlformats.org/presentationml/2006/main">
  <p:tag name="KSO_WM_DIAGRAM_VIRTUALLY_FRAME" val="{&quot;height&quot;:422.45,&quot;left&quot;:41.55,&quot;top&quot;:88.9,&quot;width&quot;:162.65}"/>
</p:tagLst>
</file>

<file path=ppt/tags/tag3.xml><?xml version="1.0" encoding="utf-8"?>
<p:tagLst xmlns:p="http://schemas.openxmlformats.org/presentationml/2006/main">
  <p:tag name="KSO_WM_DIAGRAM_VIRTUALLY_FRAME" val="{&quot;height&quot;:250.25,&quot;left&quot;:43.85,&quot;top&quot;:166,&quot;width&quot;:162.2}"/>
</p:tagLst>
</file>

<file path=ppt/tags/tag30.xml><?xml version="1.0" encoding="utf-8"?>
<p:tagLst xmlns:p="http://schemas.openxmlformats.org/presentationml/2006/main">
  <p:tag name="KSO_WM_UNIT_SUBTYPE" val="a"/>
  <p:tag name="KSO_WM_UNIT_NOCLEAR" val="0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076_3_1"/>
  <p:tag name="KSO_WM_UNIT_ID" val="diagram634_3*l_h_f*1076_3_1"/>
  <p:tag name="KSO_WM_TEMPLATE_CATEGORY" val="diagram"/>
  <p:tag name="KSO_WM_TEMPLATE_INDEX" val="634"/>
  <p:tag name="KSO_WM_UNIT_LAYERLEVEL" val="1_1_1"/>
  <p:tag name="KSO_WM_TAG_VERSION" val="1.0"/>
  <p:tag name="KSO_WM_BEAUTIFY_FLAG" val="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31.xml><?xml version="1.0" encoding="utf-8"?>
<p:tagLst xmlns:p="http://schemas.openxmlformats.org/presentationml/2006/main">
  <p:tag name="KSO_WM_UNIT_SUBTYPE" val="a"/>
  <p:tag name="KSO_WM_UNIT_NOCLEAR" val="0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076_3_1"/>
  <p:tag name="KSO_WM_UNIT_ID" val="diagram634_3*l_h_f*1076_3_1"/>
  <p:tag name="KSO_WM_TEMPLATE_CATEGORY" val="diagram"/>
  <p:tag name="KSO_WM_TEMPLATE_INDEX" val="634"/>
  <p:tag name="KSO_WM_UNIT_LAYERLEVEL" val="1_1_1"/>
  <p:tag name="KSO_WM_TAG_VERSION" val="1.0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32.xml><?xml version="1.0" encoding="utf-8"?>
<p:tagLst xmlns:p="http://schemas.openxmlformats.org/presentationml/2006/main">
  <p:tag name="KSO_WM_DIAGRAM_VIRTUALLY_FRAME" val="{&quot;height&quot;:422.45,&quot;left&quot;:41.55,&quot;top&quot;:88.9,&quot;width&quot;:162.65}"/>
</p:tagLst>
</file>

<file path=ppt/tags/tag33.xml><?xml version="1.0" encoding="utf-8"?>
<p:tagLst xmlns:p="http://schemas.openxmlformats.org/presentationml/2006/main">
  <p:tag name="KSO_WM_DIAGRAM_VIRTUALLY_FRAME" val="{&quot;height&quot;:422.45,&quot;left&quot;:41.55,&quot;top&quot;:88.9,&quot;width&quot;:162.65}"/>
</p:tagLst>
</file>

<file path=ppt/tags/tag34.xml><?xml version="1.0" encoding="utf-8"?>
<p:tagLst xmlns:p="http://schemas.openxmlformats.org/presentationml/2006/main">
  <p:tag name="KSO_WM_UNIT_TABLE_BEAUTIFY" val="smartTable{49fb667a-350c-4d3c-9409-e7e62e2350b1}"/>
  <p:tag name="TABLE_ENDDRAG_ORIGIN_RECT" val="613*184"/>
  <p:tag name="TABLE_ENDDRAG_RECT" val="251*190*613*184"/>
</p:tagLst>
</file>

<file path=ppt/tags/tag35.xml><?xml version="1.0" encoding="utf-8"?>
<p:tagLst xmlns:p="http://schemas.openxmlformats.org/presentationml/2006/main">
  <p:tag name="KSO_WM_DIAGRAM_VIRTUALLY_FRAME" val="{&quot;height&quot;:438.5,&quot;left&quot;:34.15,&quot;top&quot;:88.25,&quot;width&quot;:180.89992125984253}"/>
</p:tagLst>
</file>

<file path=ppt/tags/tag36.xml><?xml version="1.0" encoding="utf-8"?>
<p:tagLst xmlns:p="http://schemas.openxmlformats.org/presentationml/2006/main">
  <p:tag name="KSO_WM_DIAGRAM_VIRTUALLY_FRAME" val="{&quot;height&quot;:438.5,&quot;left&quot;:34.15,&quot;top&quot;:88.25,&quot;width&quot;:180.89992125984253}"/>
</p:tagLst>
</file>

<file path=ppt/tags/tag37.xml><?xml version="1.0" encoding="utf-8"?>
<p:tagLst xmlns:p="http://schemas.openxmlformats.org/presentationml/2006/main">
  <p:tag name="KSO_WM_DIAGRAM_VIRTUALLY_FRAME" val="{&quot;height&quot;:438.5,&quot;left&quot;:34.15,&quot;top&quot;:88.25,&quot;width&quot;:180.89992125984253}"/>
</p:tagLst>
</file>

<file path=ppt/tags/tag38.xml><?xml version="1.0" encoding="utf-8"?>
<p:tagLst xmlns:p="http://schemas.openxmlformats.org/presentationml/2006/main">
  <p:tag name="KSO_WM_DIAGRAM_VIRTUALLY_FRAME" val="{&quot;height&quot;:438.5,&quot;left&quot;:34.15,&quot;top&quot;:88.25,&quot;width&quot;:180.89992125984253}"/>
</p:tagLst>
</file>

<file path=ppt/tags/tag39.xml><?xml version="1.0" encoding="utf-8"?>
<p:tagLst xmlns:p="http://schemas.openxmlformats.org/presentationml/2006/main">
  <p:tag name="KSO_WM_DIAGRAM_VIRTUALLY_FRAME" val="{&quot;height&quot;:438.5,&quot;left&quot;:34.15,&quot;top&quot;:88.25,&quot;width&quot;:180.89992125984253}"/>
</p:tagLst>
</file>

<file path=ppt/tags/tag4.xml><?xml version="1.0" encoding="utf-8"?>
<p:tagLst xmlns:p="http://schemas.openxmlformats.org/presentationml/2006/main">
  <p:tag name="KSO_WM_DIAGRAM_VIRTUALLY_FRAME" val="{&quot;height&quot;:250.25,&quot;left&quot;:43.85,&quot;top&quot;:166,&quot;width&quot;:162.2}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TABLE_ENDDRAG_ORIGIN_RECT" val="686*162"/>
  <p:tag name="TABLE_ENDDRAG_RECT" val="214*131*686*162"/>
</p:tagLst>
</file>

<file path=ppt/tags/tag42.xml><?xml version="1.0" encoding="utf-8"?>
<p:tagLst xmlns:p="http://schemas.openxmlformats.org/presentationml/2006/main">
  <p:tag name="KSO_WM_DIAGRAM_VIRTUALLY_FRAME" val="{&quot;height&quot;:438.5,&quot;left&quot;:34.15,&quot;top&quot;:88.25,&quot;width&quot;:180.89992125984253}"/>
</p:tagLst>
</file>

<file path=ppt/tags/tag43.xml><?xml version="1.0" encoding="utf-8"?>
<p:tagLst xmlns:p="http://schemas.openxmlformats.org/presentationml/2006/main">
  <p:tag name="KSO_WM_DIAGRAM_VIRTUALLY_FRAME" val="{&quot;height&quot;:287.85,&quot;left&quot;:34.85,&quot;top&quot;:139.15,&quot;width&quot;:180.89992125984253}"/>
</p:tagLst>
</file>

<file path=ppt/tags/tag44.xml><?xml version="1.0" encoding="utf-8"?>
<p:tagLst xmlns:p="http://schemas.openxmlformats.org/presentationml/2006/main">
  <p:tag name="KSO_WM_DIAGRAM_VIRTUALLY_FRAME" val="{&quot;height&quot;:287.85,&quot;left&quot;:34.85,&quot;top&quot;:139.15,&quot;width&quot;:180.89992125984253}"/>
</p:tagLst>
</file>

<file path=ppt/tags/tag45.xml><?xml version="1.0" encoding="utf-8"?>
<p:tagLst xmlns:p="http://schemas.openxmlformats.org/presentationml/2006/main">
  <p:tag name="KSO_WM_DIAGRAM_VIRTUALLY_FRAME" val="{&quot;height&quot;:287.85,&quot;left&quot;:34.85,&quot;top&quot;:139.15,&quot;width&quot;:180.89992125984253}"/>
</p:tagLst>
</file>

<file path=ppt/tags/tag46.xml><?xml version="1.0" encoding="utf-8"?>
<p:tagLst xmlns:p="http://schemas.openxmlformats.org/presentationml/2006/main">
  <p:tag name="KSO_WM_DIAGRAM_VIRTUALLY_FRAME" val="{&quot;height&quot;:287.85,&quot;left&quot;:34.85,&quot;top&quot;:139.15,&quot;width&quot;:180.89992125984253}"/>
</p:tagLst>
</file>

<file path=ppt/tags/tag47.xml><?xml version="1.0" encoding="utf-8"?>
<p:tagLst xmlns:p="http://schemas.openxmlformats.org/presentationml/2006/main">
  <p:tag name="KSO_WM_DIAGRAM_VIRTUALLY_FRAME" val="{&quot;height&quot;:287.85,&quot;left&quot;:34.85,&quot;top&quot;:139.15,&quot;width&quot;:180.89992125984253}"/>
</p:tagLst>
</file>

<file path=ppt/tags/tag48.xml><?xml version="1.0" encoding="utf-8"?>
<p:tagLst xmlns:p="http://schemas.openxmlformats.org/presentationml/2006/main">
  <p:tag name="KSO_WM_DIAGRAM_VIRTUALLY_FRAME" val="{&quot;height&quot;:287.85,&quot;left&quot;:34.85,&quot;top&quot;:139.15,&quot;width&quot;:180.89992125984253}"/>
</p:tagLst>
</file>

<file path=ppt/tags/tag49.xml><?xml version="1.0" encoding="utf-8"?>
<p:tagLst xmlns:p="http://schemas.openxmlformats.org/presentationml/2006/main">
  <p:tag name="KSO_WM_DIAGRAM_VIRTUALLY_FRAME" val="{&quot;height&quot;:401.3088188976379,&quot;left&quot;:43.01275590551181,&quot;top&quot;:99.7,&quot;width&quot;:151.98724409448818}"/>
</p:tagLst>
</file>

<file path=ppt/tags/tag5.xml><?xml version="1.0" encoding="utf-8"?>
<p:tagLst xmlns:p="http://schemas.openxmlformats.org/presentationml/2006/main">
  <p:tag name="KSO_WM_DIAGRAM_VIRTUALLY_FRAME" val="{&quot;height&quot;:250.25,&quot;left&quot;:43.85,&quot;top&quot;:166,&quot;width&quot;:162.2}"/>
</p:tagLst>
</file>

<file path=ppt/tags/tag50.xml><?xml version="1.0" encoding="utf-8"?>
<p:tagLst xmlns:p="http://schemas.openxmlformats.org/presentationml/2006/main">
  <p:tag name="KSO_WM_DIAGRAM_VIRTUALLY_FRAME" val="{&quot;height&quot;:401.3088188976379,&quot;left&quot;:43.01275590551181,&quot;top&quot;:99.7,&quot;width&quot;:151.98724409448818}"/>
</p:tagLst>
</file>

<file path=ppt/tags/tag51.xml><?xml version="1.0" encoding="utf-8"?>
<p:tagLst xmlns:p="http://schemas.openxmlformats.org/presentationml/2006/main">
  <p:tag name="KSO_WM_DIAGRAM_VIRTUALLY_FRAME" val="{&quot;height&quot;:401.3088188976379,&quot;left&quot;:43.01275590551181,&quot;top&quot;:99.7,&quot;width&quot;:151.98724409448818}"/>
</p:tagLst>
</file>

<file path=ppt/tags/tag52.xml><?xml version="1.0" encoding="utf-8"?>
<p:tagLst xmlns:p="http://schemas.openxmlformats.org/presentationml/2006/main">
  <p:tag name="KSO_WM_DIAGRAM_VIRTUALLY_FRAME" val="{&quot;height&quot;:386.9425984251969,&quot;left&quot;:35.19992125984252,&quot;top&quot;:96.7,&quot;width&quot;:179.85000000000002}"/>
</p:tagLst>
</file>

<file path=ppt/tags/tag53.xml><?xml version="1.0" encoding="utf-8"?>
<p:tagLst xmlns:p="http://schemas.openxmlformats.org/presentationml/2006/main">
  <p:tag name="KSO_WM_DIAGRAM_VIRTUALLY_FRAME" val="{&quot;height&quot;:287.85,&quot;left&quot;:34.85,&quot;top&quot;:139.15,&quot;width&quot;:180.89992125984253}"/>
</p:tagLst>
</file>

<file path=ppt/tags/tag54.xml><?xml version="1.0" encoding="utf-8"?>
<p:tagLst xmlns:p="http://schemas.openxmlformats.org/presentationml/2006/main">
  <p:tag name="KSO_WM_DIAGRAM_VIRTUALLY_FRAME" val="{&quot;height&quot;:287.85,&quot;left&quot;:34.85,&quot;top&quot;:139.15,&quot;width&quot;:180.89992125984253}"/>
</p:tagLst>
</file>

<file path=ppt/tags/tag55.xml><?xml version="1.0" encoding="utf-8"?>
<p:tagLst xmlns:p="http://schemas.openxmlformats.org/presentationml/2006/main">
  <p:tag name="KSO_WM_DIAGRAM_VIRTUALLY_FRAME" val="{&quot;height&quot;:287.85,&quot;left&quot;:34.85,&quot;top&quot;:139.15,&quot;width&quot;:180.89992125984253}"/>
</p:tagLst>
</file>

<file path=ppt/tags/tag56.xml><?xml version="1.0" encoding="utf-8"?>
<p:tagLst xmlns:p="http://schemas.openxmlformats.org/presentationml/2006/main">
  <p:tag name="KSO_WM_DIAGRAM_VIRTUALLY_FRAME" val="{&quot;height&quot;:287.85,&quot;left&quot;:34.85,&quot;top&quot;:139.15,&quot;width&quot;:180.89992125984253}"/>
</p:tagLst>
</file>

<file path=ppt/tags/tag57.xml><?xml version="1.0" encoding="utf-8"?>
<p:tagLst xmlns:p="http://schemas.openxmlformats.org/presentationml/2006/main">
  <p:tag name="KSO_WM_DIAGRAM_VIRTUALLY_FRAME" val="{&quot;height&quot;:287.85,&quot;left&quot;:34.85,&quot;top&quot;:139.15,&quot;width&quot;:180.89992125984253}"/>
</p:tagLst>
</file>

<file path=ppt/tags/tag58.xml><?xml version="1.0" encoding="utf-8"?>
<p:tagLst xmlns:p="http://schemas.openxmlformats.org/presentationml/2006/main">
  <p:tag name="KSO_WM_DIAGRAM_VIRTUALLY_FRAME" val="{&quot;height&quot;:287.85,&quot;left&quot;:34.85,&quot;top&quot;:139.15,&quot;width&quot;:180.89992125984253}"/>
</p:tagLst>
</file>

<file path=ppt/tags/tag59.xml><?xml version="1.0" encoding="utf-8"?>
<p:tagLst xmlns:p="http://schemas.openxmlformats.org/presentationml/2006/main">
  <p:tag name="KSO_WM_DIAGRAM_VIRTUALLY_FRAME" val="{&quot;height&quot;:287.85,&quot;left&quot;:34.85,&quot;top&quot;:139.15,&quot;width&quot;:180.89992125984253}"/>
</p:tagLst>
</file>

<file path=ppt/tags/tag6.xml><?xml version="1.0" encoding="utf-8"?>
<p:tagLst xmlns:p="http://schemas.openxmlformats.org/presentationml/2006/main">
  <p:tag name="KSO_WM_DIAGRAM_VIRTUALLY_FRAME" val="{&quot;height&quot;:250.25,&quot;left&quot;:43.85,&quot;top&quot;:166,&quot;width&quot;:162.2}"/>
</p:tagLst>
</file>

<file path=ppt/tags/tag60.xml><?xml version="1.0" encoding="utf-8"?>
<p:tagLst xmlns:p="http://schemas.openxmlformats.org/presentationml/2006/main">
  <p:tag name="KSO_WM_DIAGRAM_VIRTUALLY_FRAME" val="{&quot;height&quot;:287.85,&quot;left&quot;:34.85,&quot;top&quot;:139.15,&quot;width&quot;:180.89992125984253}"/>
</p:tagLst>
</file>

<file path=ppt/tags/tag61.xml><?xml version="1.0" encoding="utf-8"?>
<p:tagLst xmlns:p="http://schemas.openxmlformats.org/presentationml/2006/main">
  <p:tag name="KSO_WM_UNIT_SUBTYPE" val="a"/>
  <p:tag name="KSO_WM_UNIT_NOCLEAR" val="0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076_3_1"/>
  <p:tag name="KSO_WM_UNIT_ID" val="diagram634_3*l_h_f*1076_3_1"/>
  <p:tag name="KSO_WM_TEMPLATE_CATEGORY" val="diagram"/>
  <p:tag name="KSO_WM_TEMPLATE_INDEX" val="634"/>
  <p:tag name="KSO_WM_UNIT_LAYERLEVEL" val="1_1_1"/>
  <p:tag name="KSO_WM_TAG_VERSION" val="1.0"/>
  <p:tag name="KSO_WM_BEAUTIFY_FLAG" val="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62.xml><?xml version="1.0" encoding="utf-8"?>
<p:tagLst xmlns:p="http://schemas.openxmlformats.org/presentationml/2006/main">
  <p:tag name="KSO_WM_UNIT_SUBTYPE" val="a"/>
  <p:tag name="KSO_WM_UNIT_NOCLEAR" val="0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076_3_1"/>
  <p:tag name="KSO_WM_UNIT_ID" val="diagram634_3*l_h_f*1076_3_1"/>
  <p:tag name="KSO_WM_TEMPLATE_CATEGORY" val="diagram"/>
  <p:tag name="KSO_WM_TEMPLATE_INDEX" val="634"/>
  <p:tag name="KSO_WM_UNIT_LAYERLEVEL" val="1_1_1"/>
  <p:tag name="KSO_WM_TAG_VERSION" val="1.0"/>
  <p:tag name="KSO_WM_BEAUTIFY_FLAG" val="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63.xml><?xml version="1.0" encoding="utf-8"?>
<p:tagLst xmlns:p="http://schemas.openxmlformats.org/presentationml/2006/main">
  <p:tag name="KSO_WM_DIAGRAM_VIRTUALLY_FRAME" val="{&quot;height&quot;:287.85,&quot;left&quot;:34.85,&quot;top&quot;:139.15,&quot;width&quot;:180.89992125984253}"/>
</p:tagLst>
</file>

<file path=ppt/tags/tag64.xml><?xml version="1.0" encoding="utf-8"?>
<p:tagLst xmlns:p="http://schemas.openxmlformats.org/presentationml/2006/main">
  <p:tag name="KSO_WM_DIAGRAM_VIRTUALLY_FRAME" val="{&quot;height&quot;:287.85,&quot;left&quot;:34.85,&quot;top&quot;:139.15,&quot;width&quot;:180.89992125984253}"/>
</p:tagLst>
</file>

<file path=ppt/tags/tag65.xml><?xml version="1.0" encoding="utf-8"?>
<p:tagLst xmlns:p="http://schemas.openxmlformats.org/presentationml/2006/main">
  <p:tag name="KSO_WM_DIAGRAM_VIRTUALLY_FRAME" val="{&quot;height&quot;:287.85,&quot;left&quot;:34.85,&quot;top&quot;:139.15,&quot;width&quot;:180.89992125984253}"/>
</p:tagLst>
</file>

<file path=ppt/tags/tag66.xml><?xml version="1.0" encoding="utf-8"?>
<p:tagLst xmlns:p="http://schemas.openxmlformats.org/presentationml/2006/main">
  <p:tag name="KSO_WM_DIAGRAM_VIRTUALLY_FRAME" val="{&quot;height&quot;:287.85,&quot;left&quot;:34.85,&quot;top&quot;:139.15,&quot;width&quot;:180.89992125984253}"/>
</p:tagLst>
</file>

<file path=ppt/tags/tag67.xml><?xml version="1.0" encoding="utf-8"?>
<p:tagLst xmlns:p="http://schemas.openxmlformats.org/presentationml/2006/main">
  <p:tag name="KSO_WPP_MARK_KEY" val="60c7ed01-4153-49cb-b06c-0512adbc43a4"/>
  <p:tag name="COMMONDATA" val="eyJoZGlkIjoiYWU5NDVjMGRmOWJhOGRkZTQzMjM4MDMyZTM5YjU1MzMifQ=="/>
  <p:tag name="resource_record_key" val="{&quot;29&quot;:[50053060,50053088,50053104,50053044]}"/>
</p:tagLst>
</file>

<file path=ppt/tags/tag7.xml><?xml version="1.0" encoding="utf-8"?>
<p:tagLst xmlns:p="http://schemas.openxmlformats.org/presentationml/2006/main">
  <p:tag name="KSO_WM_DIAGRAM_VIRTUALLY_FRAME" val="{&quot;height&quot;:250.25,&quot;left&quot;:43.85,&quot;top&quot;:166,&quot;width&quot;:162.2}"/>
</p:tagLst>
</file>

<file path=ppt/tags/tag8.xml><?xml version="1.0" encoding="utf-8"?>
<p:tagLst xmlns:p="http://schemas.openxmlformats.org/presentationml/2006/main">
  <p:tag name="KSO_WM_DIAGRAM_VIRTUALLY_FRAME" val="{&quot;height&quot;:320.3428346456693,&quot;left&quot;:43.635196850393704,&quot;top&quot;:141.65716535433071,&quot;width&quot;:158.8648031496063}"/>
</p:tagLst>
</file>

<file path=ppt/tags/tag9.xml><?xml version="1.0" encoding="utf-8"?>
<p:tagLst xmlns:p="http://schemas.openxmlformats.org/presentationml/2006/main">
  <p:tag name="KSO_WM_DIAGRAM_VIRTUALLY_FRAME" val="{&quot;height&quot;:320.3428346456693,&quot;left&quot;:43.635196850393704,&quot;top&quot;:141.65716535433071,&quot;width&quot;:158.8648031496063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4870</Words>
  <Application>WPS 演示</Application>
  <PresentationFormat>宽屏</PresentationFormat>
  <Paragraphs>472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7" baseType="lpstr">
      <vt:lpstr>Arial</vt:lpstr>
      <vt:lpstr>宋体</vt:lpstr>
      <vt:lpstr>Wingdings</vt:lpstr>
      <vt:lpstr>思源黑体 CN Medium</vt:lpstr>
      <vt:lpstr>黑体</vt:lpstr>
      <vt:lpstr>微软雅黑</vt:lpstr>
      <vt:lpstr>Arial Unicode MS</vt:lpstr>
      <vt:lpstr>Times New Roman</vt:lpstr>
      <vt:lpstr>思源黑体 CN Normal</vt:lpstr>
      <vt:lpstr>Wingdings</vt:lpstr>
      <vt:lpstr>Cambria Math</vt:lpstr>
      <vt:lpstr>MS Mincho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</dc:creator>
  <cp:lastModifiedBy>薄菁华</cp:lastModifiedBy>
  <cp:revision>292</cp:revision>
  <dcterms:created xsi:type="dcterms:W3CDTF">2023-07-04T14:51:00Z</dcterms:created>
  <dcterms:modified xsi:type="dcterms:W3CDTF">2025-07-18T01:24:02Z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4C7644B7F4B645F7B6CEC0B002A0129C_12</vt:lpwstr>
  </property>
  <property fmtid="{D5CDD505-2E9C-101B-9397-08002B2CF9AE}" pid="3" name="KSOProductBuildVer">
    <vt:lpwstr>2052-12.1.0.20784</vt:lpwstr>
  </property>
</Properties>
</file>