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4"/>
  </p:handoutMasterIdLst>
  <p:sldIdLst>
    <p:sldId id="395" r:id="rId3"/>
    <p:sldId id="550" r:id="rId4"/>
    <p:sldId id="551" r:id="rId5"/>
    <p:sldId id="570" r:id="rId6"/>
    <p:sldId id="589" r:id="rId7"/>
    <p:sldId id="526" r:id="rId8"/>
    <p:sldId id="529" r:id="rId10"/>
    <p:sldId id="588" r:id="rId11"/>
    <p:sldId id="539" r:id="rId12"/>
    <p:sldId id="535" r:id="rId13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王春芳" initials="王春芳" lastIdx="5" clrIdx="0"/>
  <p:cmAuthor id="43" name="lenovo" initials="l" lastIdx="1" clrIdx="42"/>
  <p:cmAuthor id="1" name="李伟" initials="j" lastIdx="0" clrIdx="0"/>
  <p:cmAuthor id="44" name="AutoBVT" initials="A" lastIdx="1" clrIdx="12"/>
  <p:cmAuthor id="2" name="zheng" initials="z" lastIdx="1" clrIdx="1"/>
  <p:cmAuthor id="3" name="智会静" initials="ZHJ" lastIdx="3" clrIdx="2"/>
  <p:cmAuthor id="4" name="houyanjun@gensci-china.com" initials="" lastIdx="30" clrIdx="3"/>
  <p:cmAuthor id="47" name="46045" initials="4" lastIdx="1" clrIdx="46"/>
  <p:cmAuthor id="5" name="宋洁然" initials="宋" lastIdx="2" clrIdx="1"/>
  <p:cmAuthor id="6" name="ming qiu" initials="m" lastIdx="17" clrIdx="1"/>
  <p:cmAuthor id="7" name="1206988966@qq.com" initials="1" lastIdx="1" clrIdx="2"/>
  <p:cmAuthor id="8" name="姜伟光" initials="姜" lastIdx="1" clrIdx="0"/>
  <p:cmAuthor id="9" name="Zhang, Maicon" initials="Z" lastIdx="2" clrIdx="20"/>
  <p:cmAuthor id="52" name="simonlu" initials="s" lastIdx="1" clrIdx="51"/>
  <p:cmAuthor id="10" name="Rick" initials="R" lastIdx="1" clrIdx="9"/>
  <p:cmAuthor id="11" name="马可" initials="马" lastIdx="1" clrIdx="10"/>
  <p:cmAuthor id="54" name="Gensci" initials="G" lastIdx="1" clrIdx="53"/>
  <p:cmAuthor id="12" name="dell" initials="d" lastIdx="10" clrIdx="0"/>
  <p:cmAuthor id="13" name="Eric.Wu" initials="MO用" lastIdx="1" clrIdx="12"/>
  <p:cmAuthor id="14" name="于航" initials="于" lastIdx="1" clrIdx="13"/>
  <p:cmAuthor id="15" name="Dingying" initials="DY" lastIdx="17" clrIdx="14"/>
  <p:cmAuthor id="16" name="刘旖" initials="LY" lastIdx="6" clrIdx="15"/>
  <p:cmAuthor id="17" name="阳 焦" initials="阳" lastIdx="1" clrIdx="0"/>
  <p:cmAuthor id="18" name="Aimee" initials="Aimee" lastIdx="3" clrIdx="17"/>
  <p:cmAuthor id="19" name="Yoki Wu" initials="YW" lastIdx="1" clrIdx="18"/>
  <p:cmAuthor id="20" name="fengjie wang" initials="f" lastIdx="8" clrIdx="0"/>
  <p:cmAuthor id="21" name="未知用户1" initials="未知用户1" lastIdx="6" clrIdx="20"/>
  <p:cmAuthor id="22" name="airun" initials="a" lastIdx="2" clrIdx="21"/>
  <p:cmAuthor id="23" name="4236" initials="4" lastIdx="6" clrIdx="22"/>
  <p:cmAuthor id="2001" name="骆倩怡_Znauj26B" initials="authorId_382814100" lastIdx="0" clrIdx="0"/>
  <p:cmAuthor id="24" name="未知用户12" initials="未" lastIdx="0" clrIdx="1"/>
  <p:cmAuthor id="2002" name="dinghan" initials="d" lastIdx="2" clrIdx="52"/>
  <p:cmAuthor id="25" name="未知用户6" initials="未" lastIdx="13" clrIdx="2"/>
  <p:cmAuthor id="26" name="未知用户7" initials="未" lastIdx="4" clrIdx="3"/>
  <p:cmAuthor id="27" name="jiashuang(贾爽)" initials="j" lastIdx="3" clrIdx="8"/>
  <p:cmAuthor id="28" name="qiuyue(邱悦)" initials="q" lastIdx="4" clrIdx="9"/>
  <p:cmAuthor id="29" name="未知用户30" initials="未" lastIdx="0" clrIdx="1"/>
  <p:cmAuthor id="30" name="未知用户20" initials="未" lastIdx="3" clrIdx="0"/>
  <p:cmAuthor id="31" name="未知用户21" initials="未" lastIdx="11" clrIdx="0"/>
  <p:cmAuthor id="475196944" name="姚琳" initials="姚" lastIdx="1133934" clrIdx="0"/>
  <p:cmAuthor id="75" name="作者" initials="A" lastIdx="0" clrIdx="24"/>
  <p:cmAuthor id="32" name="未知用户10" initials="未" lastIdx="1" clrIdx="0"/>
  <p:cmAuthor id="475196945" name="Dawei Zhu" initials="DZ" lastIdx="1" clrIdx="54"/>
  <p:cmAuthor id="76" name="Administrator" initials="A" lastIdx="8" clrIdx="25"/>
  <p:cmAuthor id="33" name="未知用户15" initials="未" lastIdx="2" clrIdx="0"/>
  <p:cmAuthor id="77" name="1" initials="1" lastIdx="15" clrIdx="26"/>
  <p:cmAuthor id="78" name="wanglili(王莉莉（长春）)" initials="w" lastIdx="2" clrIdx="27"/>
  <p:cmAuthor id="35" name="未知用户3" initials="未" lastIdx="3" clrIdx="0"/>
  <p:cmAuthor id="79" name="Alan tian" initials="At" lastIdx="1" clrIdx="28"/>
  <p:cmAuthor id="36" name="未知用户4" initials="未" lastIdx="11" clrIdx="0"/>
  <p:cmAuthor id="37" name="未知用户5" initials="未" lastIdx="1" clrIdx="1"/>
  <p:cmAuthor id="80" name="13" initials="1" lastIdx="2" clrIdx="29"/>
  <p:cmAuthor id="81" name="Microsoft Office 用户" initials="Office" lastIdx="1" clrIdx="30"/>
  <p:cmAuthor id="40" name="未知用户8" initials="未" lastIdx="1" clrIdx="3"/>
  <p:cmAuthor id="41" name="Tclsevers" initials="T" lastIdx="1" clrIdx="0"/>
  <p:cmAuthor id="42" name="13373909772@163.com" initials="1" lastIdx="1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3864"/>
    <a:srgbClr val="FEF4ED"/>
    <a:srgbClr val="EEEDED"/>
    <a:srgbClr val="7486A6"/>
    <a:srgbClr val="9A3A3A"/>
    <a:srgbClr val="E1F8FF"/>
    <a:srgbClr val="FFFDF5"/>
    <a:srgbClr val="FEF3EB"/>
    <a:srgbClr val="C3F1FF"/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55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37461-4585-4156-9752-EAE832D9BDC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97FEF-4302-421B-B2FE-3E72205714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24FA20-62C8-4D18-8599-5BB88694B04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24FA20-62C8-4D18-8599-5BB88694B04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9D7B-8BE5-4D58-964A-AAB71B0B4D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060A-BE1F-4FB4-85A3-6769B8303C9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9D7B-8BE5-4D58-964A-AAB71B0B4D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060A-BE1F-4FB4-85A3-6769B8303C9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9D7B-8BE5-4D58-964A-AAB71B0B4D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060A-BE1F-4FB4-85A3-6769B8303C9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9D7B-8BE5-4D58-964A-AAB71B0B4D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060A-BE1F-4FB4-85A3-6769B8303C9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9D7B-8BE5-4D58-964A-AAB71B0B4D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060A-BE1F-4FB4-85A3-6769B8303C9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9D7B-8BE5-4D58-964A-AAB71B0B4D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060A-BE1F-4FB4-85A3-6769B8303C9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9D7B-8BE5-4D58-964A-AAB71B0B4D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060A-BE1F-4FB4-85A3-6769B8303C9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9D7B-8BE5-4D58-964A-AAB71B0B4D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060A-BE1F-4FB4-85A3-6769B8303C9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9D7B-8BE5-4D58-964A-AAB71B0B4D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060A-BE1F-4FB4-85A3-6769B8303C9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9D7B-8BE5-4D58-964A-AAB71B0B4D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060A-BE1F-4FB4-85A3-6769B8303C9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9D7B-8BE5-4D58-964A-AAB71B0B4D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060A-BE1F-4FB4-85A3-6769B8303C9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69D7B-8BE5-4D58-964A-AAB71B0B4D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3060A-BE1F-4FB4-85A3-6769B8303C9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0.xml"/><Relationship Id="rId8" Type="http://schemas.openxmlformats.org/officeDocument/2006/relationships/tags" Target="../tags/tag9.xml"/><Relationship Id="rId7" Type="http://schemas.openxmlformats.org/officeDocument/2006/relationships/tags" Target="../tags/tag8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8" Type="http://schemas.openxmlformats.org/officeDocument/2006/relationships/slideLayout" Target="../slideLayouts/slideLayout2.xml"/><Relationship Id="rId27" Type="http://schemas.openxmlformats.org/officeDocument/2006/relationships/tags" Target="../tags/tag27.xml"/><Relationship Id="rId26" Type="http://schemas.openxmlformats.org/officeDocument/2006/relationships/image" Target="../media/image2.png"/><Relationship Id="rId25" Type="http://schemas.openxmlformats.org/officeDocument/2006/relationships/tags" Target="../tags/tag26.xml"/><Relationship Id="rId24" Type="http://schemas.openxmlformats.org/officeDocument/2006/relationships/tags" Target="../tags/tag25.xml"/><Relationship Id="rId23" Type="http://schemas.openxmlformats.org/officeDocument/2006/relationships/tags" Target="../tags/tag24.xml"/><Relationship Id="rId22" Type="http://schemas.openxmlformats.org/officeDocument/2006/relationships/tags" Target="../tags/tag23.xml"/><Relationship Id="rId21" Type="http://schemas.openxmlformats.org/officeDocument/2006/relationships/tags" Target="../tags/tag22.xml"/><Relationship Id="rId20" Type="http://schemas.openxmlformats.org/officeDocument/2006/relationships/tags" Target="../tags/tag21.xml"/><Relationship Id="rId2" Type="http://schemas.openxmlformats.org/officeDocument/2006/relationships/tags" Target="../tags/tag3.xml"/><Relationship Id="rId19" Type="http://schemas.openxmlformats.org/officeDocument/2006/relationships/tags" Target="../tags/tag20.xml"/><Relationship Id="rId18" Type="http://schemas.openxmlformats.org/officeDocument/2006/relationships/tags" Target="../tags/tag19.xml"/><Relationship Id="rId17" Type="http://schemas.openxmlformats.org/officeDocument/2006/relationships/tags" Target="../tags/tag18.xml"/><Relationship Id="rId16" Type="http://schemas.openxmlformats.org/officeDocument/2006/relationships/tags" Target="../tags/tag17.xml"/><Relationship Id="rId15" Type="http://schemas.openxmlformats.org/officeDocument/2006/relationships/tags" Target="../tags/tag16.xml"/><Relationship Id="rId14" Type="http://schemas.openxmlformats.org/officeDocument/2006/relationships/tags" Target="../tags/tag15.xml"/><Relationship Id="rId13" Type="http://schemas.openxmlformats.org/officeDocument/2006/relationships/tags" Target="../tags/tag14.xml"/><Relationship Id="rId12" Type="http://schemas.openxmlformats.org/officeDocument/2006/relationships/tags" Target="../tags/tag13.xml"/><Relationship Id="rId11" Type="http://schemas.openxmlformats.org/officeDocument/2006/relationships/tags" Target="../tags/tag12.xml"/><Relationship Id="rId10" Type="http://schemas.openxmlformats.org/officeDocument/2006/relationships/tags" Target="../tags/tag1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36.xml"/><Relationship Id="rId8" Type="http://schemas.openxmlformats.org/officeDocument/2006/relationships/tags" Target="../tags/tag35.xml"/><Relationship Id="rId7" Type="http://schemas.openxmlformats.org/officeDocument/2006/relationships/tags" Target="../tags/tag34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41.xml"/><Relationship Id="rId13" Type="http://schemas.openxmlformats.org/officeDocument/2006/relationships/tags" Target="../tags/tag40.xml"/><Relationship Id="rId12" Type="http://schemas.openxmlformats.org/officeDocument/2006/relationships/tags" Target="../tags/tag39.xml"/><Relationship Id="rId11" Type="http://schemas.openxmlformats.org/officeDocument/2006/relationships/tags" Target="../tags/tag38.xml"/><Relationship Id="rId10" Type="http://schemas.openxmlformats.org/officeDocument/2006/relationships/tags" Target="../tags/tag37.xml"/><Relationship Id="rId1" Type="http://schemas.openxmlformats.org/officeDocument/2006/relationships/tags" Target="../tags/tag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0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tags" Target="../tags/tag49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1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3.xml"/><Relationship Id="rId1" Type="http://schemas.openxmlformats.org/officeDocument/2006/relationships/tags" Target="../tags/tag5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1390977"/>
            <a:ext cx="12421466" cy="4267200"/>
            <a:chOff x="0" y="1390977"/>
            <a:chExt cx="12421466" cy="4267200"/>
          </a:xfrm>
        </p:grpSpPr>
        <p:sp>
          <p:nvSpPr>
            <p:cNvPr id="4" name="矩形 3"/>
            <p:cNvSpPr/>
            <p:nvPr/>
          </p:nvSpPr>
          <p:spPr>
            <a:xfrm>
              <a:off x="0" y="2140912"/>
              <a:ext cx="12191365" cy="3037205"/>
            </a:xfrm>
            <a:prstGeom prst="rect">
              <a:avLst/>
            </a:prstGeom>
            <a:solidFill>
              <a:srgbClr val="8728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478790" y="3081982"/>
              <a:ext cx="7135495" cy="110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6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charset="-122"/>
                  <a:ea typeface="微软雅黑" panose="020B0503020204020204" charset="-122"/>
                </a:rPr>
                <a:t>小儿黄金止咳颗粒</a:t>
              </a:r>
              <a:endParaRPr lang="zh-CN" altLang="en-US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2" name="图片 1" descr="b3b07ef2a8991e51fbe844ebf0083ad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774180" y="1390977"/>
              <a:ext cx="5647286" cy="4267200"/>
            </a:xfrm>
            <a:prstGeom prst="rect">
              <a:avLst/>
            </a:prstGeom>
          </p:spPr>
        </p:pic>
      </p:grpSp>
      <p:sp>
        <p:nvSpPr>
          <p:cNvPr id="3" name="文本框 2"/>
          <p:cNvSpPr txBox="1"/>
          <p:nvPr/>
        </p:nvSpPr>
        <p:spPr>
          <a:xfrm>
            <a:off x="2317115" y="5511106"/>
            <a:ext cx="7851140" cy="64516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algn="ctr"/>
            <a:r>
              <a:rPr lang="zh-CN" altLang="en-US" sz="3600" dirty="0">
                <a:latin typeface="黑体" panose="02010609060101010101" charset="-122"/>
                <a:ea typeface="黑体" panose="02010609060101010101" charset="-122"/>
              </a:rPr>
              <a:t>北京东方运嘉药业有限公司</a:t>
            </a:r>
            <a:endParaRPr lang="zh-CN" altLang="en-US" sz="3600" dirty="0">
              <a:latin typeface="黑体" panose="02010609060101010101" charset="-122"/>
              <a:ea typeface="黑体" panose="02010609060101010101" charset="-122"/>
            </a:endParaRPr>
          </a:p>
        </p:txBody>
      </p:sp>
      <p:grpSp>
        <p:nvGrpSpPr>
          <p:cNvPr id="28" name="组合 27"/>
          <p:cNvGrpSpPr>
            <a:grpSpLocks noChangeAspect="1"/>
          </p:cNvGrpSpPr>
          <p:nvPr/>
        </p:nvGrpSpPr>
        <p:grpSpPr>
          <a:xfrm>
            <a:off x="1570329" y="452902"/>
            <a:ext cx="2559685" cy="1470355"/>
            <a:chOff x="2188864" y="643402"/>
            <a:chExt cx="2133071" cy="1225296"/>
          </a:xfrm>
        </p:grpSpPr>
        <p:sp>
          <p:nvSpPr>
            <p:cNvPr id="14" name="文本框 13"/>
            <p:cNvSpPr txBox="1"/>
            <p:nvPr/>
          </p:nvSpPr>
          <p:spPr>
            <a:xfrm>
              <a:off x="2188864" y="814852"/>
              <a:ext cx="2133071" cy="9990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>
                  <a:latin typeface="黑体" panose="02010609060101010101" charset="-122"/>
                  <a:ea typeface="黑体" panose="02010609060101010101" charset="-122"/>
                  <a:sym typeface="+mn-ea"/>
                </a:rPr>
                <a:t>1.1</a:t>
              </a:r>
              <a:r>
                <a:rPr lang="zh-CN" altLang="en-US" sz="2400" dirty="0">
                  <a:latin typeface="黑体" panose="02010609060101010101" charset="-122"/>
                  <a:ea typeface="黑体" panose="02010609060101010101" charset="-122"/>
                  <a:sym typeface="+mn-ea"/>
                </a:rPr>
                <a:t>类</a:t>
              </a:r>
              <a:r>
                <a:rPr lang="zh-CN" altLang="en-US" sz="2400" dirty="0">
                  <a:latin typeface="黑体" panose="02010609060101010101" charset="-122"/>
                  <a:ea typeface="黑体" panose="02010609060101010101" charset="-122"/>
                </a:rPr>
                <a:t>创新药</a:t>
              </a:r>
              <a:endParaRPr lang="zh-CN" altLang="en-US" sz="2400" dirty="0">
                <a:latin typeface="黑体" panose="02010609060101010101" charset="-122"/>
                <a:ea typeface="黑体" panose="02010609060101010101" charset="-122"/>
              </a:endParaRPr>
            </a:p>
            <a:p>
              <a:pPr algn="ctr"/>
              <a:r>
                <a:rPr lang="zh-CN" altLang="en-US" sz="2400" dirty="0">
                  <a:latin typeface="黑体" panose="02010609060101010101" charset="-122"/>
                  <a:ea typeface="黑体" panose="02010609060101010101" charset="-122"/>
                </a:rPr>
                <a:t>国医大师</a:t>
              </a:r>
              <a:endParaRPr lang="zh-CN" altLang="en-US" sz="2400" dirty="0">
                <a:latin typeface="黑体" panose="02010609060101010101" charset="-122"/>
                <a:ea typeface="黑体" panose="02010609060101010101" charset="-122"/>
              </a:endParaRPr>
            </a:p>
            <a:p>
              <a:pPr algn="ctr"/>
              <a:r>
                <a:rPr lang="zh-CN" altLang="en-US" sz="2400" dirty="0">
                  <a:latin typeface="黑体" panose="02010609060101010101" charset="-122"/>
                  <a:ea typeface="黑体" panose="02010609060101010101" charset="-122"/>
                </a:rPr>
                <a:t>经验方</a:t>
              </a:r>
              <a:endParaRPr lang="zh-CN" altLang="en-US" sz="2400" dirty="0"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23" name="思想气泡: 云 22"/>
            <p:cNvSpPr>
              <a:spLocks noChangeAspect="1"/>
            </p:cNvSpPr>
            <p:nvPr/>
          </p:nvSpPr>
          <p:spPr>
            <a:xfrm>
              <a:off x="2322208" y="643402"/>
              <a:ext cx="1828800" cy="1225296"/>
            </a:xfrm>
            <a:prstGeom prst="cloudCallou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27" name="组合 26"/>
          <p:cNvGrpSpPr>
            <a:grpSpLocks noChangeAspect="1"/>
          </p:cNvGrpSpPr>
          <p:nvPr/>
        </p:nvGrpSpPr>
        <p:grpSpPr>
          <a:xfrm>
            <a:off x="5302689" y="131058"/>
            <a:ext cx="2201555" cy="1764426"/>
            <a:chOff x="4970297" y="639058"/>
            <a:chExt cx="1834629" cy="1225296"/>
          </a:xfrm>
        </p:grpSpPr>
        <p:sp>
          <p:nvSpPr>
            <p:cNvPr id="18" name="文本框 17"/>
            <p:cNvSpPr txBox="1"/>
            <p:nvPr/>
          </p:nvSpPr>
          <p:spPr>
            <a:xfrm>
              <a:off x="4970297" y="913751"/>
              <a:ext cx="1832878" cy="8325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latin typeface="黑体" panose="02010609060101010101" charset="-122"/>
                  <a:ea typeface="黑体" panose="02010609060101010101" charset="-122"/>
                </a:rPr>
                <a:t>儿童专用药</a:t>
              </a:r>
              <a:endParaRPr lang="zh-CN" altLang="en-US" sz="2400" dirty="0">
                <a:latin typeface="黑体" panose="02010609060101010101" charset="-122"/>
                <a:ea typeface="黑体" panose="02010609060101010101" charset="-122"/>
              </a:endParaRPr>
            </a:p>
            <a:p>
              <a:pPr algn="ctr"/>
              <a:r>
                <a:rPr lang="zh-CN" altLang="en-US" sz="2400" dirty="0">
                  <a:latin typeface="黑体" panose="02010609060101010101" charset="-122"/>
                  <a:ea typeface="黑体" panose="02010609060101010101" charset="-122"/>
                </a:rPr>
                <a:t>治夜咳疗效</a:t>
              </a:r>
              <a:endParaRPr lang="zh-CN" altLang="en-US" sz="2400" dirty="0">
                <a:latin typeface="黑体" panose="02010609060101010101" charset="-122"/>
                <a:ea typeface="黑体" panose="02010609060101010101" charset="-122"/>
              </a:endParaRPr>
            </a:p>
            <a:p>
              <a:pPr algn="ctr"/>
              <a:r>
                <a:rPr lang="zh-CN" altLang="en-US" sz="2400" dirty="0">
                  <a:latin typeface="黑体" panose="02010609060101010101" charset="-122"/>
                  <a:ea typeface="黑体" panose="02010609060101010101" charset="-122"/>
                </a:rPr>
                <a:t>更好</a:t>
              </a:r>
              <a:endParaRPr lang="zh-CN" altLang="en-US" sz="2400" dirty="0"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24" name="思想气泡: 云 23"/>
            <p:cNvSpPr>
              <a:spLocks noChangeAspect="1"/>
            </p:cNvSpPr>
            <p:nvPr/>
          </p:nvSpPr>
          <p:spPr>
            <a:xfrm>
              <a:off x="4976126" y="639058"/>
              <a:ext cx="1828800" cy="1225296"/>
            </a:xfrm>
            <a:prstGeom prst="cloudCallou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29" name="组合 28"/>
          <p:cNvGrpSpPr>
            <a:grpSpLocks noChangeAspect="1"/>
          </p:cNvGrpSpPr>
          <p:nvPr/>
        </p:nvGrpSpPr>
        <p:grpSpPr>
          <a:xfrm>
            <a:off x="9061716" y="435485"/>
            <a:ext cx="2224083" cy="1470355"/>
            <a:chOff x="9061716" y="483112"/>
            <a:chExt cx="1853403" cy="1225296"/>
          </a:xfrm>
        </p:grpSpPr>
        <p:sp>
          <p:nvSpPr>
            <p:cNvPr id="22" name="文本框 21"/>
            <p:cNvSpPr txBox="1"/>
            <p:nvPr/>
          </p:nvSpPr>
          <p:spPr>
            <a:xfrm>
              <a:off x="9082241" y="725584"/>
              <a:ext cx="1832878" cy="691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latin typeface="黑体" panose="02010609060101010101" charset="-122"/>
                  <a:ea typeface="黑体" panose="02010609060101010101" charset="-122"/>
                </a:rPr>
                <a:t>肃肺止咳治则</a:t>
              </a:r>
              <a:endParaRPr lang="zh-CN" altLang="en-US" sz="2400" dirty="0">
                <a:latin typeface="黑体" panose="02010609060101010101" charset="-122"/>
                <a:ea typeface="黑体" panose="02010609060101010101" charset="-122"/>
              </a:endParaRPr>
            </a:p>
            <a:p>
              <a:pPr algn="ctr"/>
              <a:r>
                <a:rPr lang="zh-CN" altLang="en-US" sz="2400" dirty="0">
                  <a:latin typeface="黑体" panose="02010609060101010101" charset="-122"/>
                  <a:ea typeface="黑体" panose="02010609060101010101" charset="-122"/>
                </a:rPr>
                <a:t>弥补目录空白</a:t>
              </a:r>
              <a:endParaRPr lang="zh-CN" altLang="en-US" sz="2400" dirty="0"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25" name="思想气泡: 云 24"/>
            <p:cNvSpPr>
              <a:spLocks noChangeAspect="1"/>
            </p:cNvSpPr>
            <p:nvPr/>
          </p:nvSpPr>
          <p:spPr>
            <a:xfrm>
              <a:off x="9061716" y="483112"/>
              <a:ext cx="1828800" cy="1225296"/>
            </a:xfrm>
            <a:prstGeom prst="cloudCallou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/>
        </p:nvSpPr>
        <p:spPr>
          <a:xfrm>
            <a:off x="169545" y="27940"/>
            <a:ext cx="2863215" cy="6457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 fontAlgn="ctr">
              <a:lnSpc>
                <a:spcPct val="100000"/>
              </a:lnSpc>
            </a:pPr>
            <a:r>
              <a:rPr lang="zh-CN" altLang="en-US" sz="311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药品公平性</a:t>
            </a:r>
            <a:endParaRPr lang="en-US" altLang="zh-CN" sz="311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: 圆角 33"/>
          <p:cNvSpPr/>
          <p:nvPr/>
        </p:nvSpPr>
        <p:spPr>
          <a:xfrm>
            <a:off x="262890" y="741045"/>
            <a:ext cx="5631042" cy="2492485"/>
          </a:xfrm>
          <a:prstGeom prst="roundRect">
            <a:avLst>
              <a:gd name="adj" fmla="val 1528"/>
            </a:avLst>
          </a:prstGeom>
          <a:solidFill>
            <a:schemeClr val="bg1"/>
          </a:solidFill>
          <a:ln>
            <a:solidFill>
              <a:srgbClr val="0577B7"/>
            </a:solidFill>
          </a:ln>
          <a:effectLst>
            <a:outerShdw blurRad="63500" algn="ctr" rotWithShape="0">
              <a:srgbClr val="0577B7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2FA7D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8850" y="825720"/>
            <a:ext cx="3792220" cy="3683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ctr" fontAlgn="auto">
              <a:lnSpc>
                <a:spcPct val="100000"/>
              </a:lnSpc>
              <a:spcAft>
                <a:spcPts val="1200"/>
              </a:spcAft>
              <a:buFont typeface="Wingdings" panose="05000000000000000000" charset="0"/>
              <a:buNone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弥补目录短板</a:t>
            </a:r>
            <a:endParaRPr lang="zh-CN" altLang="en-US" sz="24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08141" y="1460112"/>
            <a:ext cx="5514036" cy="17734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t">
            <a:no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19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</a:rPr>
              <a:t>中国</a:t>
            </a:r>
            <a:r>
              <a:rPr lang="zh-CN" altLang="en-US" sz="19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首个肃肺止咳药品</a:t>
            </a:r>
            <a:r>
              <a:rPr lang="zh-CN" altLang="en-US" sz="1900" kern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</a:rPr>
              <a:t>，弥补医保目录空白，</a:t>
            </a:r>
            <a:r>
              <a:rPr lang="zh-CN" altLang="en-US" sz="190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填补临床</a:t>
            </a:r>
            <a:r>
              <a:rPr lang="zh-CN" altLang="en-US" sz="1900" kern="0" noProof="0" dirty="0">
                <a:ln>
                  <a:noFill/>
                </a:ln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儿童急性支气管炎肃肺治疗</a:t>
            </a:r>
            <a:r>
              <a:rPr lang="zh-CN" altLang="en-US" sz="1900" kern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的空白。</a:t>
            </a:r>
            <a:endParaRPr lang="en-US" altLang="zh-CN" sz="1900" kern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sz="1900" kern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1900" kern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首个针对</a:t>
            </a:r>
            <a:r>
              <a:rPr lang="zh-CN" altLang="en-US" sz="1900" kern="0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儿童痰热阻肺证</a:t>
            </a:r>
            <a:r>
              <a:rPr lang="zh-CN" altLang="en-US" sz="19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不含</a:t>
            </a:r>
            <a:r>
              <a:rPr lang="zh-CN" altLang="en-US" sz="19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有毒中药材</a:t>
            </a:r>
            <a:r>
              <a:rPr lang="zh-CN" altLang="en-US" sz="1900" kern="0" noProof="0" dirty="0">
                <a:ln>
                  <a:noFill/>
                </a:ln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（如</a:t>
            </a:r>
            <a:r>
              <a:rPr lang="zh-CN" altLang="en-US" sz="1900" kern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麻黄、半夏、杏仁等</a:t>
            </a:r>
            <a:r>
              <a:rPr lang="zh-CN" altLang="en-US" sz="1900" kern="0" noProof="0" dirty="0">
                <a:ln>
                  <a:noFill/>
                </a:ln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）</a:t>
            </a:r>
            <a:r>
              <a:rPr lang="zh-CN" altLang="en-US" sz="1900" kern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的药品。</a:t>
            </a:r>
            <a:endParaRPr lang="zh-CN" altLang="en-US" sz="1900" kern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</p:txBody>
      </p:sp>
      <p:sp>
        <p:nvSpPr>
          <p:cNvPr id="10" name="矩形: 圆角 33"/>
          <p:cNvSpPr/>
          <p:nvPr/>
        </p:nvSpPr>
        <p:spPr>
          <a:xfrm>
            <a:off x="6272751" y="741045"/>
            <a:ext cx="5640954" cy="2492485"/>
          </a:xfrm>
          <a:prstGeom prst="roundRect">
            <a:avLst>
              <a:gd name="adj" fmla="val 1528"/>
            </a:avLst>
          </a:prstGeom>
          <a:solidFill>
            <a:schemeClr val="bg1"/>
          </a:solidFill>
          <a:ln>
            <a:solidFill>
              <a:srgbClr val="0577B7"/>
            </a:solidFill>
          </a:ln>
          <a:effectLst>
            <a:outerShdw blurRad="63500" algn="ctr" rotWithShape="0">
              <a:srgbClr val="0577B7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2FA7D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968711" y="825720"/>
            <a:ext cx="4182368" cy="3683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ctr" fontAlgn="auto">
              <a:lnSpc>
                <a:spcPct val="100000"/>
              </a:lnSpc>
              <a:spcAft>
                <a:spcPts val="1200"/>
              </a:spcAft>
              <a:buFont typeface="Wingdings" panose="05000000000000000000" charset="0"/>
              <a:buNone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公共健康获益</a:t>
            </a:r>
            <a:endParaRPr lang="zh-CN" altLang="en-US" sz="24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304750" y="1460112"/>
            <a:ext cx="5565857" cy="17734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t">
            <a:no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19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急性支气管炎是</a:t>
            </a:r>
            <a:r>
              <a:rPr lang="zh-CN" altLang="en-US" sz="19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常见的儿童呼吸道疾病</a:t>
            </a:r>
            <a:r>
              <a:rPr lang="zh-CN" altLang="en-US" sz="19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，发病率高，起病急，</a:t>
            </a:r>
            <a:r>
              <a:rPr lang="zh-CN" altLang="en-US" sz="19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WPS灵秀黑" charset="-122"/>
              </a:rPr>
              <a:t>有时迁延2</a:t>
            </a:r>
            <a:r>
              <a:rPr lang="en-US" altLang="zh-CN" sz="19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WPS灵秀黑" charset="-122"/>
              </a:rPr>
              <a:t>-</a:t>
            </a:r>
            <a:r>
              <a:rPr lang="zh-CN" altLang="en-US" sz="19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WPS灵秀黑" charset="-122"/>
              </a:rPr>
              <a:t>3周或反复发作。本品疗效突出，</a:t>
            </a:r>
            <a:r>
              <a:rPr lang="zh-CN" altLang="en-US" sz="19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WPS灵秀黑" charset="-122"/>
              </a:rPr>
              <a:t>患儿获益高</a:t>
            </a:r>
            <a:r>
              <a:rPr lang="zh-CN" altLang="en-US" sz="19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WPS灵秀黑" charset="-122"/>
              </a:rPr>
              <a:t>。</a:t>
            </a:r>
            <a:endParaRPr lang="en-US" altLang="zh-CN" sz="1900" kern="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WPS灵秀黑" charset="-122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endParaRPr lang="zh-CN" altLang="en-US" sz="1900" kern="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WPS灵秀黑" charset="-122"/>
            </a:endParaRPr>
          </a:p>
          <a:p>
            <a:pPr marL="342900" indent="-342900" algn="l">
              <a:buClrTx/>
              <a:buSzTx/>
              <a:buFont typeface="Wingdings" panose="05000000000000000000" pitchFamily="2" charset="2"/>
              <a:buChar char="p"/>
            </a:pPr>
            <a:r>
              <a:rPr lang="zh-CN" altLang="en-US" sz="19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如治疗不及时， 可发展为支气管肺炎，</a:t>
            </a:r>
            <a:r>
              <a:rPr lang="zh-CN" altLang="en-US" sz="19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治疗成本和死亡率都会大幅上升。</a:t>
            </a:r>
            <a:endParaRPr lang="zh-CN" altLang="en-US" sz="19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3" name="矩形: 圆角 33"/>
          <p:cNvSpPr/>
          <p:nvPr/>
        </p:nvSpPr>
        <p:spPr>
          <a:xfrm>
            <a:off x="262890" y="3624470"/>
            <a:ext cx="5631042" cy="2492485"/>
          </a:xfrm>
          <a:prstGeom prst="roundRect">
            <a:avLst>
              <a:gd name="adj" fmla="val 1528"/>
            </a:avLst>
          </a:prstGeom>
          <a:solidFill>
            <a:schemeClr val="bg1"/>
          </a:solidFill>
          <a:ln>
            <a:solidFill>
              <a:srgbClr val="0577B7"/>
            </a:solidFill>
          </a:ln>
          <a:effectLst>
            <a:outerShdw blurRad="63500" algn="ctr" rotWithShape="0">
              <a:srgbClr val="0577B7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2FA7D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19045" y="3709145"/>
            <a:ext cx="4799440" cy="3683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ctr" fontAlgn="auto">
              <a:lnSpc>
                <a:spcPct val="100000"/>
              </a:lnSpc>
              <a:spcAft>
                <a:spcPts val="1200"/>
              </a:spcAft>
              <a:buFont typeface="Wingdings" panose="05000000000000000000" charset="0"/>
              <a:buNone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符合“保基本”原则</a:t>
            </a:r>
            <a:endParaRPr lang="zh-CN" altLang="en-US" sz="24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08141" y="4332035"/>
            <a:ext cx="5514036" cy="17734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t">
            <a:no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1900" kern="0" dirty="0">
                <a:latin typeface="微软雅黑" panose="020B0503020204020204" charset="-122"/>
                <a:ea typeface="微软雅黑" panose="020B0503020204020204" charset="-122"/>
                <a:cs typeface="+mn-ea"/>
              </a:rPr>
              <a:t>适应症针对儿童常见病，符合基本医疗卫生服务用药需求的定义</a:t>
            </a:r>
            <a:r>
              <a:rPr lang="zh-CN" altLang="en-US" sz="1900" kern="0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。</a:t>
            </a:r>
            <a:endParaRPr lang="en-US" altLang="zh-CN" sz="1900" kern="0" dirty="0"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sz="2000" kern="0" dirty="0"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1900" kern="0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疗效明确，证据可靠，</a:t>
            </a:r>
            <a:r>
              <a:rPr lang="zh-CN" altLang="en-US" sz="19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可替代</a:t>
            </a:r>
            <a:r>
              <a:rPr lang="zh-CN" altLang="en-US" sz="1900" kern="0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目录内同类品种，</a:t>
            </a:r>
            <a:r>
              <a:rPr lang="zh-CN" altLang="en-US" sz="19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可减少</a:t>
            </a:r>
            <a:r>
              <a:rPr lang="zh-CN" altLang="en-US" sz="1900" kern="0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抗菌药物、镇咳药、抗组胺药、支气管舒张剂等药物的使用，</a:t>
            </a:r>
            <a:r>
              <a:rPr lang="zh-CN" altLang="en-US" sz="19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不会增加医保基金支出</a:t>
            </a:r>
            <a:r>
              <a:rPr lang="zh-CN" altLang="en-US" sz="1900" kern="0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。</a:t>
            </a:r>
            <a:endParaRPr lang="en-US" altLang="zh-CN" sz="1900" kern="0" dirty="0"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</p:txBody>
      </p:sp>
      <p:sp>
        <p:nvSpPr>
          <p:cNvPr id="16" name="矩形: 圆角 33"/>
          <p:cNvSpPr/>
          <p:nvPr/>
        </p:nvSpPr>
        <p:spPr>
          <a:xfrm>
            <a:off x="6314717" y="3624470"/>
            <a:ext cx="5598988" cy="2492485"/>
          </a:xfrm>
          <a:prstGeom prst="roundRect">
            <a:avLst>
              <a:gd name="adj" fmla="val 1528"/>
            </a:avLst>
          </a:prstGeom>
          <a:solidFill>
            <a:schemeClr val="bg1"/>
          </a:solidFill>
          <a:ln>
            <a:solidFill>
              <a:srgbClr val="0577B7"/>
            </a:solidFill>
          </a:ln>
          <a:effectLst>
            <a:outerShdw blurRad="63500" algn="ctr" rotWithShape="0">
              <a:srgbClr val="0577B7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2FA7D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010677" y="3709145"/>
            <a:ext cx="3792220" cy="3683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ctr" fontAlgn="auto">
              <a:lnSpc>
                <a:spcPct val="100000"/>
              </a:lnSpc>
              <a:spcAft>
                <a:spcPts val="1200"/>
              </a:spcAft>
              <a:buFont typeface="Wingdings" panose="05000000000000000000" charset="0"/>
              <a:buNone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便于临床管理</a:t>
            </a:r>
            <a:endParaRPr lang="zh-CN" altLang="en-US" sz="24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359968" y="4343537"/>
            <a:ext cx="5510639" cy="17734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t">
            <a:no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19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专为儿童设计，</a:t>
            </a:r>
            <a:r>
              <a:rPr lang="zh-CN" altLang="en-US" sz="19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口感佳、</a:t>
            </a:r>
            <a:r>
              <a:rPr lang="zh-CN" altLang="en-US" sz="19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依从性好，</a:t>
            </a:r>
            <a:r>
              <a:rPr lang="zh-CN" altLang="en-US" sz="19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易为患儿接受，</a:t>
            </a:r>
            <a:r>
              <a:rPr lang="zh-CN" altLang="en-US" sz="19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临床认可度高</a:t>
            </a:r>
            <a:r>
              <a:rPr lang="zh-CN" altLang="en-US" sz="19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en-US" altLang="zh-CN" sz="1900" kern="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zh-CN" sz="1900" kern="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19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有明确的年龄、适应症和用法用量，</a:t>
            </a:r>
            <a:r>
              <a:rPr lang="zh-CN" altLang="en-US" sz="19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避免超说明书使用，</a:t>
            </a:r>
            <a:r>
              <a:rPr lang="zh-CN" altLang="en-US" sz="19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不易形成临床滥用</a:t>
            </a:r>
            <a:r>
              <a:rPr lang="zh-CN" altLang="en-US" sz="19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现象，便于医保规范管理。</a:t>
            </a:r>
            <a:endParaRPr lang="zh-CN" altLang="en-US" sz="1900" kern="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1511300" y="1912620"/>
            <a:ext cx="8851900" cy="4168775"/>
            <a:chOff x="2190" y="2452"/>
            <a:chExt cx="13940" cy="6565"/>
          </a:xfrm>
        </p:grpSpPr>
        <p:sp>
          <p:nvSpPr>
            <p:cNvPr id="41" name="圆角矩形 40"/>
            <p:cNvSpPr/>
            <p:nvPr>
              <p:custDataLst>
                <p:tags r:id="rId1"/>
              </p:custDataLst>
            </p:nvPr>
          </p:nvSpPr>
          <p:spPr>
            <a:xfrm>
              <a:off x="2190" y="2452"/>
              <a:ext cx="4798" cy="907"/>
            </a:xfrm>
            <a:prstGeom prst="roundRect">
              <a:avLst>
                <a:gd name="adj" fmla="val 0"/>
              </a:avLst>
            </a:prstGeom>
            <a:noFill/>
            <a:ln w="95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schemeClr val="bg1"/>
                </a:solidFill>
              </a:endParaRPr>
            </a:p>
          </p:txBody>
        </p:sp>
        <p:sp>
          <p:nvSpPr>
            <p:cNvPr id="9" name="矩形 8"/>
            <p:cNvSpPr/>
            <p:nvPr>
              <p:custDataLst>
                <p:tags r:id="rId2"/>
              </p:custDataLst>
            </p:nvPr>
          </p:nvSpPr>
          <p:spPr>
            <a:xfrm>
              <a:off x="2190" y="2452"/>
              <a:ext cx="907" cy="907"/>
            </a:xfrm>
            <a:prstGeom prst="rect">
              <a:avLst/>
            </a:prstGeom>
            <a:gradFill>
              <a:gsLst>
                <a:gs pos="0">
                  <a:srgbClr val="0E1A40"/>
                </a:gs>
                <a:gs pos="100000">
                  <a:srgbClr val="2F5EB0"/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42" name="文本框 9"/>
            <p:cNvSpPr txBox="1"/>
            <p:nvPr>
              <p:custDataLst>
                <p:tags r:id="rId3"/>
              </p:custDataLst>
            </p:nvPr>
          </p:nvSpPr>
          <p:spPr>
            <a:xfrm>
              <a:off x="2280" y="2566"/>
              <a:ext cx="4708" cy="1463"/>
            </a:xfrm>
            <a:prstGeom prst="rect">
              <a:avLst/>
            </a:prstGeom>
            <a:noFill/>
          </p:spPr>
          <p:txBody>
            <a:bodyPr wrap="square" lIns="68563" tIns="34281" rIns="68563" bIns="34281" rtlCol="0">
              <a:spAutoFit/>
            </a:bodyPr>
            <a:lstStyle/>
            <a:p>
              <a:pPr marL="0" lvl="1" algn="l"/>
              <a:r>
                <a:rPr lang="en-US" altLang="zh-CN" sz="2800" dirty="0">
                  <a:solidFill>
                    <a:schemeClr val="bg1"/>
                  </a:solidFill>
                  <a:latin typeface="Impact MT Std" pitchFamily="34" charset="0"/>
                  <a:ea typeface="微软雅黑" panose="020B0503020204020204" charset="-122"/>
                </a:rPr>
                <a:t>01    </a:t>
              </a:r>
              <a:r>
                <a:rPr lang="en-US" altLang="zh-CN" sz="2800" dirty="0">
                  <a:solidFill>
                    <a:srgbClr val="0070C0"/>
                  </a:solidFill>
                  <a:latin typeface="微软雅黑" panose="020B0503020204020204" charset="-122"/>
                  <a:ea typeface="微软雅黑" panose="020B0503020204020204" charset="-122"/>
                </a:rPr>
                <a:t> </a:t>
              </a:r>
              <a:r>
                <a:rPr lang="en-US" altLang="zh-CN" sz="2800" dirty="0">
                  <a:solidFill>
                    <a:srgbClr val="0070C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 </a:t>
              </a:r>
              <a:r>
                <a:rPr lang="zh-CN" altLang="en-US" sz="2800" b="1" dirty="0">
                  <a:solidFill>
                    <a:srgbClr val="2F5EB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</a:rPr>
                <a:t>基本信息</a:t>
              </a:r>
              <a:endParaRPr lang="zh-CN" altLang="en-US" sz="2800" b="1" dirty="0">
                <a:latin typeface="微软雅黑" panose="020B0503020204020204" charset="-122"/>
                <a:ea typeface="微软雅黑" panose="020B0503020204020204" charset="-122"/>
              </a:endParaRPr>
            </a:p>
            <a:p>
              <a:pPr marL="0" lvl="1"/>
              <a:endParaRPr lang="zh-CN" altLang="en-US" sz="2800" b="1" dirty="0">
                <a:solidFill>
                  <a:srgbClr val="2F5EB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3" name="圆角矩形 42"/>
            <p:cNvSpPr/>
            <p:nvPr>
              <p:custDataLst>
                <p:tags r:id="rId4"/>
              </p:custDataLst>
            </p:nvPr>
          </p:nvSpPr>
          <p:spPr>
            <a:xfrm>
              <a:off x="2190" y="3699"/>
              <a:ext cx="4798" cy="907"/>
            </a:xfrm>
            <a:prstGeom prst="roundRect">
              <a:avLst>
                <a:gd name="adj" fmla="val 0"/>
              </a:avLst>
            </a:prstGeom>
            <a:noFill/>
            <a:ln w="95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schemeClr val="bg1"/>
                </a:solidFill>
              </a:endParaRPr>
            </a:p>
          </p:txBody>
        </p:sp>
        <p:sp>
          <p:nvSpPr>
            <p:cNvPr id="44" name="矩形 43"/>
            <p:cNvSpPr/>
            <p:nvPr>
              <p:custDataLst>
                <p:tags r:id="rId5"/>
              </p:custDataLst>
            </p:nvPr>
          </p:nvSpPr>
          <p:spPr>
            <a:xfrm>
              <a:off x="2190" y="3699"/>
              <a:ext cx="907" cy="907"/>
            </a:xfrm>
            <a:prstGeom prst="rect">
              <a:avLst/>
            </a:prstGeom>
            <a:gradFill>
              <a:gsLst>
                <a:gs pos="0">
                  <a:srgbClr val="0E1A40"/>
                </a:gs>
                <a:gs pos="100000">
                  <a:srgbClr val="2F5EB0"/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45" name="文本框 9"/>
            <p:cNvSpPr txBox="1"/>
            <p:nvPr>
              <p:custDataLst>
                <p:tags r:id="rId6"/>
              </p:custDataLst>
            </p:nvPr>
          </p:nvSpPr>
          <p:spPr>
            <a:xfrm>
              <a:off x="2280" y="3813"/>
              <a:ext cx="6485" cy="784"/>
            </a:xfrm>
            <a:prstGeom prst="rect">
              <a:avLst/>
            </a:prstGeom>
            <a:noFill/>
          </p:spPr>
          <p:txBody>
            <a:bodyPr wrap="square" lIns="68563" tIns="34281" rIns="68563" bIns="34281" rtlCol="0">
              <a:spAutoFit/>
            </a:bodyPr>
            <a:lstStyle/>
            <a:p>
              <a:pPr marL="0" lvl="1"/>
              <a:r>
                <a:rPr lang="en-US" altLang="zh-CN" sz="2800" dirty="0">
                  <a:solidFill>
                    <a:schemeClr val="bg1"/>
                  </a:solidFill>
                  <a:latin typeface="Impact MT Std" pitchFamily="34" charset="0"/>
                  <a:ea typeface="微软雅黑" panose="020B0503020204020204" charset="-122"/>
                </a:rPr>
                <a:t>02    </a:t>
              </a:r>
              <a:r>
                <a:rPr lang="en-US" altLang="zh-CN" sz="2800" dirty="0">
                  <a:solidFill>
                    <a:srgbClr val="0070C0"/>
                  </a:solidFill>
                  <a:latin typeface="微软雅黑" panose="020B0503020204020204" charset="-122"/>
                  <a:ea typeface="微软雅黑" panose="020B0503020204020204" charset="-122"/>
                </a:rPr>
                <a:t>    </a:t>
              </a:r>
              <a:r>
                <a:rPr lang="zh-CN" altLang="en-US" sz="2800" b="1" dirty="0">
                  <a:solidFill>
                    <a:srgbClr val="2F5EB0"/>
                  </a:solidFill>
                  <a:latin typeface="黑体" panose="02010609060101010101" charset="-122"/>
                  <a:ea typeface="黑体" panose="02010609060101010101" charset="-122"/>
                </a:rPr>
                <a:t>安全性</a:t>
              </a:r>
              <a:endParaRPr lang="zh-CN" altLang="en-US" sz="2800" b="1" dirty="0">
                <a:solidFill>
                  <a:srgbClr val="2F5EB0"/>
                </a:solidFill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46" name="圆角矩形 45"/>
            <p:cNvSpPr/>
            <p:nvPr>
              <p:custDataLst>
                <p:tags r:id="rId7"/>
              </p:custDataLst>
            </p:nvPr>
          </p:nvSpPr>
          <p:spPr>
            <a:xfrm>
              <a:off x="2190" y="4947"/>
              <a:ext cx="4798" cy="907"/>
            </a:xfrm>
            <a:prstGeom prst="roundRect">
              <a:avLst>
                <a:gd name="adj" fmla="val 0"/>
              </a:avLst>
            </a:prstGeom>
            <a:noFill/>
            <a:ln w="95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schemeClr val="bg1"/>
                </a:solidFill>
              </a:endParaRPr>
            </a:p>
          </p:txBody>
        </p:sp>
        <p:sp>
          <p:nvSpPr>
            <p:cNvPr id="47" name="矩形 46"/>
            <p:cNvSpPr/>
            <p:nvPr>
              <p:custDataLst>
                <p:tags r:id="rId8"/>
              </p:custDataLst>
            </p:nvPr>
          </p:nvSpPr>
          <p:spPr>
            <a:xfrm>
              <a:off x="2190" y="4947"/>
              <a:ext cx="907" cy="907"/>
            </a:xfrm>
            <a:prstGeom prst="rect">
              <a:avLst/>
            </a:prstGeom>
            <a:gradFill>
              <a:gsLst>
                <a:gs pos="0">
                  <a:srgbClr val="0E1A40"/>
                </a:gs>
                <a:gs pos="100000">
                  <a:srgbClr val="2F5EB0"/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48" name="文本框 9"/>
            <p:cNvSpPr txBox="1"/>
            <p:nvPr>
              <p:custDataLst>
                <p:tags r:id="rId9"/>
              </p:custDataLst>
            </p:nvPr>
          </p:nvSpPr>
          <p:spPr>
            <a:xfrm>
              <a:off x="2280" y="5060"/>
              <a:ext cx="6485" cy="1463"/>
            </a:xfrm>
            <a:prstGeom prst="rect">
              <a:avLst/>
            </a:prstGeom>
            <a:noFill/>
          </p:spPr>
          <p:txBody>
            <a:bodyPr wrap="square" lIns="68563" tIns="34281" rIns="68563" bIns="34281" rtlCol="0">
              <a:spAutoFit/>
            </a:bodyPr>
            <a:lstStyle/>
            <a:p>
              <a:pPr marL="0" lvl="1"/>
              <a:r>
                <a:rPr lang="en-US" altLang="zh-CN" sz="2800" dirty="0">
                  <a:solidFill>
                    <a:schemeClr val="bg1"/>
                  </a:solidFill>
                  <a:latin typeface="Impact MT Std" pitchFamily="34" charset="0"/>
                  <a:ea typeface="微软雅黑" panose="020B0503020204020204" charset="-122"/>
                </a:rPr>
                <a:t>03    </a:t>
              </a:r>
              <a:r>
                <a:rPr lang="en-US" altLang="zh-CN" sz="2800" dirty="0">
                  <a:solidFill>
                    <a:srgbClr val="0070C0"/>
                  </a:solidFill>
                  <a:latin typeface="微软雅黑" panose="020B0503020204020204" charset="-122"/>
                  <a:ea typeface="微软雅黑" panose="020B0503020204020204" charset="-122"/>
                </a:rPr>
                <a:t>    </a:t>
              </a:r>
              <a:r>
                <a:rPr lang="zh-CN" altLang="en-US" sz="2800" b="1" dirty="0">
                  <a:solidFill>
                    <a:srgbClr val="2F5EB0"/>
                  </a:solidFill>
                  <a:latin typeface="黑体" panose="02010609060101010101" charset="-122"/>
                  <a:ea typeface="黑体" panose="02010609060101010101" charset="-122"/>
                </a:rPr>
                <a:t>有效性</a:t>
              </a:r>
              <a:endParaRPr lang="zh-CN" altLang="en-US" sz="2800" b="1" dirty="0">
                <a:solidFill>
                  <a:srgbClr val="2F5EB0"/>
                </a:solidFill>
                <a:latin typeface="黑体" panose="02010609060101010101" charset="-122"/>
                <a:ea typeface="黑体" panose="02010609060101010101" charset="-122"/>
              </a:endParaRPr>
            </a:p>
            <a:p>
              <a:pPr marL="0" lvl="1"/>
              <a:endParaRPr lang="zh-CN" altLang="en-US" sz="2800" b="1" dirty="0">
                <a:solidFill>
                  <a:srgbClr val="2F5EB0"/>
                </a:solidFill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49" name="圆角矩形 48"/>
            <p:cNvSpPr/>
            <p:nvPr>
              <p:custDataLst>
                <p:tags r:id="rId10"/>
              </p:custDataLst>
            </p:nvPr>
          </p:nvSpPr>
          <p:spPr>
            <a:xfrm>
              <a:off x="2190" y="6194"/>
              <a:ext cx="4798" cy="907"/>
            </a:xfrm>
            <a:prstGeom prst="roundRect">
              <a:avLst>
                <a:gd name="adj" fmla="val 0"/>
              </a:avLst>
            </a:prstGeom>
            <a:noFill/>
            <a:ln w="95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schemeClr val="bg1"/>
                </a:solidFill>
              </a:endParaRPr>
            </a:p>
          </p:txBody>
        </p:sp>
        <p:sp>
          <p:nvSpPr>
            <p:cNvPr id="50" name="矩形 49"/>
            <p:cNvSpPr/>
            <p:nvPr>
              <p:custDataLst>
                <p:tags r:id="rId11"/>
              </p:custDataLst>
            </p:nvPr>
          </p:nvSpPr>
          <p:spPr>
            <a:xfrm>
              <a:off x="2190" y="6194"/>
              <a:ext cx="907" cy="907"/>
            </a:xfrm>
            <a:prstGeom prst="rect">
              <a:avLst/>
            </a:prstGeom>
            <a:gradFill>
              <a:gsLst>
                <a:gs pos="0">
                  <a:srgbClr val="0E1A40"/>
                </a:gs>
                <a:gs pos="100000">
                  <a:srgbClr val="2F5EB0"/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51" name="文本框 9"/>
            <p:cNvSpPr txBox="1"/>
            <p:nvPr>
              <p:custDataLst>
                <p:tags r:id="rId12"/>
              </p:custDataLst>
            </p:nvPr>
          </p:nvSpPr>
          <p:spPr>
            <a:xfrm>
              <a:off x="2280" y="6307"/>
              <a:ext cx="6485" cy="1463"/>
            </a:xfrm>
            <a:prstGeom prst="rect">
              <a:avLst/>
            </a:prstGeom>
            <a:noFill/>
          </p:spPr>
          <p:txBody>
            <a:bodyPr wrap="square" lIns="68563" tIns="34281" rIns="68563" bIns="34281" rtlCol="0">
              <a:spAutoFit/>
            </a:bodyPr>
            <a:lstStyle/>
            <a:p>
              <a:pPr marL="0" lvl="1"/>
              <a:r>
                <a:rPr lang="en-US" altLang="zh-CN" sz="2800" dirty="0">
                  <a:solidFill>
                    <a:schemeClr val="bg1"/>
                  </a:solidFill>
                  <a:latin typeface="Impact MT Std" pitchFamily="34" charset="0"/>
                  <a:ea typeface="微软雅黑" panose="020B0503020204020204" charset="-122"/>
                </a:rPr>
                <a:t>04    </a:t>
              </a:r>
              <a:r>
                <a:rPr lang="en-US" altLang="zh-CN" sz="2800" dirty="0">
                  <a:solidFill>
                    <a:srgbClr val="0070C0"/>
                  </a:solidFill>
                  <a:latin typeface="微软雅黑" panose="020B0503020204020204" charset="-122"/>
                  <a:ea typeface="微软雅黑" panose="020B0503020204020204" charset="-122"/>
                </a:rPr>
                <a:t>    </a:t>
              </a:r>
              <a:r>
                <a:rPr lang="zh-CN" altLang="en-US" sz="2800" b="1" dirty="0">
                  <a:solidFill>
                    <a:srgbClr val="2F5EB0"/>
                  </a:solidFill>
                  <a:latin typeface="黑体" panose="02010609060101010101" charset="-122"/>
                  <a:ea typeface="黑体" panose="02010609060101010101" charset="-122"/>
                </a:rPr>
                <a:t>创新性</a:t>
              </a:r>
              <a:endParaRPr lang="zh-CN" altLang="en-US" sz="2800" b="1" dirty="0">
                <a:solidFill>
                  <a:srgbClr val="2F5EB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marL="0" lvl="1"/>
              <a:endParaRPr lang="zh-CN" altLang="en-US" sz="2800" b="1" dirty="0">
                <a:solidFill>
                  <a:srgbClr val="2F5EB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2" name="圆角矩形 51"/>
            <p:cNvSpPr/>
            <p:nvPr>
              <p:custDataLst>
                <p:tags r:id="rId13"/>
              </p:custDataLst>
            </p:nvPr>
          </p:nvSpPr>
          <p:spPr>
            <a:xfrm>
              <a:off x="2190" y="7441"/>
              <a:ext cx="4798" cy="907"/>
            </a:xfrm>
            <a:prstGeom prst="roundRect">
              <a:avLst>
                <a:gd name="adj" fmla="val 0"/>
              </a:avLst>
            </a:prstGeom>
            <a:noFill/>
            <a:ln w="95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schemeClr val="bg1"/>
                </a:solidFill>
              </a:endParaRPr>
            </a:p>
          </p:txBody>
        </p:sp>
        <p:sp>
          <p:nvSpPr>
            <p:cNvPr id="53" name="矩形 52"/>
            <p:cNvSpPr/>
            <p:nvPr>
              <p:custDataLst>
                <p:tags r:id="rId14"/>
              </p:custDataLst>
            </p:nvPr>
          </p:nvSpPr>
          <p:spPr>
            <a:xfrm>
              <a:off x="2190" y="7441"/>
              <a:ext cx="907" cy="907"/>
            </a:xfrm>
            <a:prstGeom prst="rect">
              <a:avLst/>
            </a:prstGeom>
            <a:gradFill>
              <a:gsLst>
                <a:gs pos="0">
                  <a:srgbClr val="0E1A40"/>
                </a:gs>
                <a:gs pos="100000">
                  <a:srgbClr val="2F5EB0"/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54" name="文本框 9"/>
            <p:cNvSpPr txBox="1"/>
            <p:nvPr>
              <p:custDataLst>
                <p:tags r:id="rId15"/>
              </p:custDataLst>
            </p:nvPr>
          </p:nvSpPr>
          <p:spPr>
            <a:xfrm>
              <a:off x="2280" y="7554"/>
              <a:ext cx="6485" cy="1463"/>
            </a:xfrm>
            <a:prstGeom prst="rect">
              <a:avLst/>
            </a:prstGeom>
            <a:noFill/>
          </p:spPr>
          <p:txBody>
            <a:bodyPr wrap="square" lIns="68563" tIns="34281" rIns="68563" bIns="34281" rtlCol="0">
              <a:spAutoFit/>
            </a:bodyPr>
            <a:lstStyle/>
            <a:p>
              <a:pPr marL="0" lvl="1"/>
              <a:r>
                <a:rPr lang="en-US" altLang="zh-CN" sz="2800" dirty="0">
                  <a:solidFill>
                    <a:schemeClr val="bg1"/>
                  </a:solidFill>
                  <a:latin typeface="Impact MT Std" pitchFamily="34" charset="0"/>
                  <a:ea typeface="微软雅黑" panose="020B0503020204020204" charset="-122"/>
                </a:rPr>
                <a:t>05    </a:t>
              </a:r>
              <a:r>
                <a:rPr lang="en-US" altLang="zh-CN" sz="2800" dirty="0">
                  <a:solidFill>
                    <a:srgbClr val="0070C0"/>
                  </a:solidFill>
                  <a:latin typeface="微软雅黑" panose="020B0503020204020204" charset="-122"/>
                  <a:ea typeface="微软雅黑" panose="020B0503020204020204" charset="-122"/>
                </a:rPr>
                <a:t>    </a:t>
              </a:r>
              <a:r>
                <a:rPr lang="zh-CN" altLang="en-US" sz="2800" b="1" dirty="0">
                  <a:solidFill>
                    <a:srgbClr val="2F5EB0"/>
                  </a:solidFill>
                  <a:latin typeface="黑体" panose="02010609060101010101" charset="-122"/>
                  <a:ea typeface="黑体" panose="02010609060101010101" charset="-122"/>
                </a:rPr>
                <a:t>公平性</a:t>
              </a:r>
              <a:endParaRPr lang="zh-CN" altLang="en-US" sz="2800" b="1" dirty="0">
                <a:solidFill>
                  <a:srgbClr val="2F5EB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marL="0" lvl="1"/>
              <a:endParaRPr lang="zh-CN" altLang="en-US" sz="2800" b="1" dirty="0">
                <a:solidFill>
                  <a:srgbClr val="2F5EB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" name="圆角矩形 3"/>
            <p:cNvSpPr/>
            <p:nvPr>
              <p:custDataLst>
                <p:tags r:id="rId16"/>
              </p:custDataLst>
            </p:nvPr>
          </p:nvSpPr>
          <p:spPr>
            <a:xfrm>
              <a:off x="6988" y="2453"/>
              <a:ext cx="9134" cy="907"/>
            </a:xfrm>
            <a:prstGeom prst="roundRect">
              <a:avLst>
                <a:gd name="adj" fmla="val 0"/>
              </a:avLst>
            </a:prstGeom>
            <a:solidFill>
              <a:srgbClr val="C00000"/>
            </a:solidFill>
            <a:ln w="95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schemeClr val="bg1"/>
                </a:solidFill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379" y="2561"/>
              <a:ext cx="8608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1.1</a:t>
              </a:r>
              <a:r>
                <a:rPr lang="zh-CN" altLang="en-US" sz="240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类中药创新药；肃肺止咳</a:t>
              </a:r>
              <a:endParaRPr lang="zh-CN" altLang="en-US" sz="240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6" name="圆角矩形 5"/>
            <p:cNvSpPr/>
            <p:nvPr>
              <p:custDataLst>
                <p:tags r:id="rId17"/>
              </p:custDataLst>
            </p:nvPr>
          </p:nvSpPr>
          <p:spPr>
            <a:xfrm>
              <a:off x="6988" y="3701"/>
              <a:ext cx="9134" cy="907"/>
            </a:xfrm>
            <a:prstGeom prst="roundRect">
              <a:avLst>
                <a:gd name="adj" fmla="val 0"/>
              </a:avLst>
            </a:prstGeom>
            <a:solidFill>
              <a:srgbClr val="C00000"/>
            </a:solidFill>
            <a:ln w="95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schemeClr val="bg1"/>
                </a:solidFill>
              </a:endParaRPr>
            </a:p>
          </p:txBody>
        </p:sp>
        <p:sp>
          <p:nvSpPr>
            <p:cNvPr id="7" name="文本框 6"/>
            <p:cNvSpPr txBox="1"/>
            <p:nvPr>
              <p:custDataLst>
                <p:tags r:id="rId18"/>
              </p:custDataLst>
            </p:nvPr>
          </p:nvSpPr>
          <p:spPr>
            <a:xfrm>
              <a:off x="7379" y="3801"/>
              <a:ext cx="8608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“组方</a:t>
              </a:r>
              <a:r>
                <a:rPr lang="en-US" altLang="zh-CN" sz="24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-</a:t>
              </a:r>
              <a:r>
                <a:rPr lang="zh-CN" altLang="en-US" sz="24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研发</a:t>
              </a:r>
              <a:r>
                <a:rPr lang="en-US" altLang="zh-CN" sz="24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-</a:t>
              </a:r>
              <a:r>
                <a:rPr lang="zh-CN" altLang="en-US" sz="24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生产</a:t>
              </a:r>
              <a:r>
                <a:rPr lang="en-US" altLang="zh-CN" sz="24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-</a:t>
              </a:r>
              <a:r>
                <a:rPr lang="zh-CN" altLang="en-US" sz="24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使用”全流程安全</a:t>
              </a:r>
              <a:endParaRPr lang="zh-CN" altLang="en-US" sz="24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8" name="圆角矩形 7"/>
            <p:cNvSpPr/>
            <p:nvPr>
              <p:custDataLst>
                <p:tags r:id="rId19"/>
              </p:custDataLst>
            </p:nvPr>
          </p:nvSpPr>
          <p:spPr>
            <a:xfrm>
              <a:off x="6988" y="4949"/>
              <a:ext cx="9134" cy="907"/>
            </a:xfrm>
            <a:prstGeom prst="roundRect">
              <a:avLst>
                <a:gd name="adj" fmla="val 0"/>
              </a:avLst>
            </a:prstGeom>
            <a:solidFill>
              <a:srgbClr val="C00000"/>
            </a:solidFill>
            <a:ln w="95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>
              <p:custDataLst>
                <p:tags r:id="rId20"/>
              </p:custDataLst>
            </p:nvPr>
          </p:nvSpPr>
          <p:spPr>
            <a:xfrm>
              <a:off x="7379" y="5049"/>
              <a:ext cx="8608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同类止咳效果</a:t>
              </a:r>
              <a:r>
                <a:rPr lang="zh-CN" altLang="en-US" sz="240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更好；夜间咳嗽疗效显著</a:t>
              </a:r>
              <a:endParaRPr lang="zh-CN" altLang="en-US" sz="240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11" name="圆角矩形 10"/>
            <p:cNvSpPr/>
            <p:nvPr>
              <p:custDataLst>
                <p:tags r:id="rId21"/>
              </p:custDataLst>
            </p:nvPr>
          </p:nvSpPr>
          <p:spPr>
            <a:xfrm>
              <a:off x="6996" y="6189"/>
              <a:ext cx="9134" cy="907"/>
            </a:xfrm>
            <a:prstGeom prst="roundRect">
              <a:avLst>
                <a:gd name="adj" fmla="val 0"/>
              </a:avLst>
            </a:prstGeom>
            <a:solidFill>
              <a:srgbClr val="C00000"/>
            </a:solidFill>
            <a:ln w="95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schemeClr val="bg1"/>
                </a:solidFill>
              </a:endParaRPr>
            </a:p>
          </p:txBody>
        </p:sp>
        <p:sp>
          <p:nvSpPr>
            <p:cNvPr id="12" name="文本框 11"/>
            <p:cNvSpPr txBox="1"/>
            <p:nvPr>
              <p:custDataLst>
                <p:tags r:id="rId22"/>
              </p:custDataLst>
            </p:nvPr>
          </p:nvSpPr>
          <p:spPr>
            <a:xfrm>
              <a:off x="7052" y="6289"/>
              <a:ext cx="8999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rPr>
                <a:t>国医大师传承创新；中医药产业科技创新</a:t>
              </a:r>
              <a:endParaRPr lang="zh-CN" altLang="en-US" sz="240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sp>
          <p:nvSpPr>
            <p:cNvPr id="13" name="圆角矩形 12"/>
            <p:cNvSpPr/>
            <p:nvPr>
              <p:custDataLst>
                <p:tags r:id="rId23"/>
              </p:custDataLst>
            </p:nvPr>
          </p:nvSpPr>
          <p:spPr>
            <a:xfrm>
              <a:off x="6988" y="7437"/>
              <a:ext cx="9134" cy="907"/>
            </a:xfrm>
            <a:prstGeom prst="roundRect">
              <a:avLst>
                <a:gd name="adj" fmla="val 0"/>
              </a:avLst>
            </a:prstGeom>
            <a:solidFill>
              <a:srgbClr val="C00000"/>
            </a:solidFill>
            <a:ln w="95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schemeClr val="bg1"/>
                </a:solidFill>
              </a:endParaRPr>
            </a:p>
          </p:txBody>
        </p:sp>
        <p:sp>
          <p:nvSpPr>
            <p:cNvPr id="14" name="文本框 13"/>
            <p:cNvSpPr txBox="1"/>
            <p:nvPr>
              <p:custDataLst>
                <p:tags r:id="rId24"/>
              </p:custDataLst>
            </p:nvPr>
          </p:nvSpPr>
          <p:spPr>
            <a:xfrm>
              <a:off x="7051" y="7537"/>
              <a:ext cx="8936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+mn-ea"/>
                </a:rPr>
                <a:t>填补目录空白；患儿获益高</a:t>
              </a:r>
              <a:endParaRPr lang="zh-CN" altLang="en-US" sz="24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endParaRPr>
            </a:p>
          </p:txBody>
        </p:sp>
      </p:grpSp>
      <p:pic>
        <p:nvPicPr>
          <p:cNvPr id="26" name="图片 25"/>
          <p:cNvPicPr>
            <a:picLocks noChangeAspect="1"/>
          </p:cNvPicPr>
          <p:nvPr>
            <p:custDataLst>
              <p:tags r:id="rId25"/>
            </p:custDataLst>
          </p:nvPr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5857" y="209963"/>
            <a:ext cx="659565" cy="1793471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3380740" y="722630"/>
            <a:ext cx="509079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</a:rPr>
              <a:t>目</a:t>
            </a:r>
            <a:r>
              <a:rPr lang="en-US" altLang="zh-CN" sz="44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</a:rPr>
              <a:t> </a:t>
            </a:r>
            <a:r>
              <a:rPr lang="zh-CN" altLang="en-US" sz="44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</a:rPr>
              <a:t>录</a:t>
            </a:r>
            <a:endParaRPr lang="zh-CN" altLang="en-US" sz="4400" b="1">
              <a:solidFill>
                <a:srgbClr val="C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27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矩形 209922"/>
          <p:cNvSpPr/>
          <p:nvPr>
            <p:custDataLst>
              <p:tags r:id="rId1"/>
            </p:custDataLst>
          </p:nvPr>
        </p:nvSpPr>
        <p:spPr>
          <a:xfrm>
            <a:off x="793750" y="1978660"/>
            <a:ext cx="2555875" cy="3974465"/>
          </a:xfrm>
          <a:prstGeom prst="rect">
            <a:avLst/>
          </a:prstGeom>
          <a:noFill/>
          <a:ln w="6350">
            <a:noFill/>
          </a:ln>
        </p:spPr>
        <p:txBody>
          <a:bodyPr lIns="0" tIns="0" rIns="0" bIns="0">
            <a:noAutofit/>
          </a:bodyPr>
          <a:lstStyle>
            <a:lvl1pPr marL="0" lvl="0" indent="0" algn="l" defTabSz="3302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None/>
              <a:defRPr sz="1600" b="1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287655" lvl="1" indent="-285750" algn="l" defTabSz="3302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har char="•"/>
              <a:defRPr sz="1600" b="0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573405" lvl="2" indent="-284480" algn="l" defTabSz="3302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har char="–"/>
              <a:defRPr sz="1600" b="0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857250" lvl="3" indent="-282575" algn="l" defTabSz="3302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har char="-"/>
              <a:defRPr sz="1600" b="0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624455" lvl="4" indent="4445" algn="ctr" defTabSz="330200" rtl="0" eaLnBrk="0" fontAlgn="base" latinLnBrk="0" hangingPunct="0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None/>
              <a:defRPr sz="14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179705" indent="-179705" algn="just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kumimoji="1" lang="zh-CN" altLang="en-US" sz="1800" b="0" dirty="0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lt"/>
              </a:rPr>
              <a:t>我国儿童急性咳嗽主要因上呼吸道感染和急性支气管炎引起，占比分别为</a:t>
            </a:r>
            <a:r>
              <a:rPr lang="zh-CN" altLang="en-US" sz="1600" dirty="0">
                <a:ln>
                  <a:noFill/>
                </a:ln>
                <a:solidFill>
                  <a:srgbClr val="FF0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lt"/>
              </a:rPr>
              <a:t>62.4%、33.3%。</a:t>
            </a:r>
            <a:endParaRPr kumimoji="1" lang="zh-CN" altLang="en-US" sz="1800" b="0" dirty="0">
              <a:solidFill>
                <a:schemeClr val="tx1"/>
              </a:solidFill>
              <a:latin typeface="宋体" panose="02010600030101010101" pitchFamily="2" charset="-122"/>
              <a:cs typeface="宋体" panose="02010600030101010101" pitchFamily="2" charset="-122"/>
              <a:sym typeface="+mn-lt"/>
            </a:endParaRPr>
          </a:p>
          <a:p>
            <a:pPr marL="179705" indent="-179705" algn="just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800" b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cs typeface="宋体" panose="02010600030101010101" pitchFamily="2" charset="-122"/>
                <a:sym typeface="+mn-lt"/>
              </a:rPr>
              <a:t>儿童急性咳嗽极大地影响患儿生活质量，其就诊率为</a:t>
            </a:r>
            <a:r>
              <a:rPr lang="zh-CN" altLang="en-US" sz="1600" dirty="0">
                <a:ln>
                  <a:noFill/>
                </a:ln>
                <a:solidFill>
                  <a:srgbClr val="FF0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lt"/>
              </a:rPr>
              <a:t>66.09%。</a:t>
            </a:r>
            <a:endParaRPr lang="zh-CN" altLang="de-DE" sz="1800" b="0" dirty="0">
              <a:solidFill>
                <a:schemeClr val="tx1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79705" indent="-179705" algn="just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800" b="0" dirty="0">
                <a:ln>
                  <a:noFill/>
                </a:ln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中华医学会</a:t>
            </a:r>
            <a:r>
              <a:rPr lang="en-US" altLang="zh-CN" sz="1800" b="0" dirty="0">
                <a:ln>
                  <a:noFill/>
                </a:ln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2021</a:t>
            </a:r>
            <a:r>
              <a:rPr lang="zh-CN" altLang="en-US" sz="1800" b="0" dirty="0">
                <a:ln>
                  <a:noFill/>
                </a:ln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版指南中，明确提出儿童急性咳嗽</a:t>
            </a:r>
            <a:r>
              <a:rPr lang="zh-CN" altLang="en-US" sz="1600" dirty="0">
                <a:ln>
                  <a:noFill/>
                </a:ln>
                <a:solidFill>
                  <a:srgbClr val="FF0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不推荐</a:t>
            </a:r>
            <a:r>
              <a:rPr lang="zh-CN" altLang="en-US" sz="1800" b="0" dirty="0">
                <a:ln>
                  <a:noFill/>
                </a:ln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常规使用抗菌、镇咳、祛痰等药物。</a:t>
            </a:r>
            <a:endParaRPr lang="zh-CN" altLang="en-US" sz="1800" b="0" dirty="0">
              <a:ln>
                <a:noFill/>
              </a:ln>
              <a:solidFill>
                <a:schemeClr val="tx1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09924" name="矩形 209923"/>
          <p:cNvSpPr/>
          <p:nvPr>
            <p:custDataLst>
              <p:tags r:id="rId2"/>
            </p:custDataLst>
          </p:nvPr>
        </p:nvSpPr>
        <p:spPr>
          <a:xfrm>
            <a:off x="685800" y="1363345"/>
            <a:ext cx="2733675" cy="438150"/>
          </a:xfrm>
          <a:prstGeom prst="rect">
            <a:avLst/>
          </a:prstGeom>
          <a:solidFill>
            <a:schemeClr val="accent2"/>
          </a:solidFill>
          <a:ln w="6350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209925" name="文本框 209924"/>
          <p:cNvSpPr txBox="1"/>
          <p:nvPr>
            <p:custDataLst>
              <p:tags r:id="rId3"/>
            </p:custDataLst>
          </p:nvPr>
        </p:nvSpPr>
        <p:spPr>
          <a:xfrm>
            <a:off x="885825" y="1443832"/>
            <a:ext cx="2333625" cy="276860"/>
          </a:xfrm>
          <a:prstGeom prst="rect">
            <a:avLst/>
          </a:prstGeom>
          <a:noFill/>
          <a:ln w="6350">
            <a:noFill/>
          </a:ln>
        </p:spPr>
        <p:txBody>
          <a:bodyPr lIns="0" tIns="0" rIns="0" bIns="0" anchor="ctr" anchorCtr="0">
            <a:spAutoFit/>
          </a:bodyPr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疾病基本情况</a:t>
            </a:r>
            <a:endParaRPr lang="zh-CN" altLang="en-US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9926" name="矩形 209925"/>
          <p:cNvSpPr/>
          <p:nvPr>
            <p:custDataLst>
              <p:tags r:id="rId4"/>
            </p:custDataLst>
          </p:nvPr>
        </p:nvSpPr>
        <p:spPr>
          <a:xfrm>
            <a:off x="685800" y="1946910"/>
            <a:ext cx="2733675" cy="4085590"/>
          </a:xfrm>
          <a:prstGeom prst="rect">
            <a:avLst/>
          </a:prstGeom>
          <a:noFill/>
          <a:ln w="63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9928" name="矩形 209927"/>
          <p:cNvSpPr/>
          <p:nvPr>
            <p:custDataLst>
              <p:tags r:id="rId5"/>
            </p:custDataLst>
          </p:nvPr>
        </p:nvSpPr>
        <p:spPr>
          <a:xfrm>
            <a:off x="3586480" y="794385"/>
            <a:ext cx="5004435" cy="438150"/>
          </a:xfrm>
          <a:prstGeom prst="rect">
            <a:avLst/>
          </a:prstGeom>
          <a:solidFill>
            <a:schemeClr val="accent2"/>
          </a:solidFill>
          <a:ln w="6350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209929" name="文本框 209928"/>
          <p:cNvSpPr txBox="1"/>
          <p:nvPr>
            <p:custDataLst>
              <p:tags r:id="rId6"/>
            </p:custDataLst>
          </p:nvPr>
        </p:nvSpPr>
        <p:spPr>
          <a:xfrm>
            <a:off x="3786505" y="874395"/>
            <a:ext cx="4694555" cy="276860"/>
          </a:xfrm>
          <a:prstGeom prst="rect">
            <a:avLst/>
          </a:prstGeom>
          <a:noFill/>
          <a:ln w="6350">
            <a:noFill/>
          </a:ln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药品基本情况</a:t>
            </a:r>
            <a:endParaRPr lang="zh-CN" altLang="en-US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9930" name="矩形 209929"/>
          <p:cNvSpPr/>
          <p:nvPr>
            <p:custDataLst>
              <p:tags r:id="rId7"/>
            </p:custDataLst>
          </p:nvPr>
        </p:nvSpPr>
        <p:spPr>
          <a:xfrm>
            <a:off x="3586480" y="1369060"/>
            <a:ext cx="5000625" cy="4663440"/>
          </a:xfrm>
          <a:prstGeom prst="rect">
            <a:avLst/>
          </a:prstGeom>
          <a:noFill/>
          <a:ln w="63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9931" name="矩形 209930"/>
          <p:cNvSpPr/>
          <p:nvPr>
            <p:custDataLst>
              <p:tags r:id="rId8"/>
            </p:custDataLst>
          </p:nvPr>
        </p:nvSpPr>
        <p:spPr>
          <a:xfrm>
            <a:off x="8751570" y="2054860"/>
            <a:ext cx="2719070" cy="3898265"/>
          </a:xfrm>
          <a:prstGeom prst="rect">
            <a:avLst/>
          </a:prstGeom>
          <a:noFill/>
          <a:ln w="6350">
            <a:noFill/>
          </a:ln>
        </p:spPr>
        <p:txBody>
          <a:bodyPr lIns="0" tIns="0" rIns="0" bIns="0">
            <a:noAutofit/>
          </a:bodyPr>
          <a:lstStyle>
            <a:lvl1pPr marL="0" lvl="0" indent="0" algn="l" defTabSz="3302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None/>
              <a:defRPr sz="1600" b="1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287655" lvl="1" indent="-285750" algn="l" defTabSz="3302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har char="•"/>
              <a:defRPr sz="1600" b="0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573405" lvl="2" indent="-284480" algn="l" defTabSz="3302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har char="–"/>
              <a:defRPr sz="1600" b="0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857250" lvl="3" indent="-282575" algn="l" defTabSz="3302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har char="-"/>
              <a:defRPr sz="1600" b="0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624455" lvl="4" indent="4445" algn="ctr" defTabSz="330200" rtl="0" eaLnBrk="0" fontAlgn="base" latinLnBrk="0" hangingPunct="0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None/>
              <a:defRPr sz="14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285750" indent="-285750" algn="just" fontAlgn="auto">
              <a:lnSpc>
                <a:spcPct val="140000"/>
              </a:lnSpc>
              <a:spcAft>
                <a:spcPts val="600"/>
              </a:spcAft>
              <a:buFont typeface="Wingdings" panose="05000000000000000000" charset="0"/>
              <a:buChar char="n"/>
              <a:defRPr/>
            </a:pPr>
            <a:r>
              <a:rPr lang="zh-CN" altLang="en-US" sz="1800" b="0" dirty="0">
                <a:ln>
                  <a:noFill/>
                </a:ln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国医大师经验方</a:t>
            </a:r>
            <a:endParaRPr lang="en-US" altLang="zh-CN" sz="1800" b="0" dirty="0">
              <a:ln>
                <a:noFill/>
              </a:ln>
              <a:solidFill>
                <a:schemeClr val="tx1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5750" indent="-285750" algn="just" fontAlgn="auto">
              <a:lnSpc>
                <a:spcPct val="140000"/>
              </a:lnSpc>
              <a:spcAft>
                <a:spcPts val="600"/>
              </a:spcAft>
              <a:buFont typeface="Wingdings" panose="05000000000000000000" charset="0"/>
              <a:buChar char="n"/>
              <a:defRPr/>
            </a:pPr>
            <a:r>
              <a:rPr lang="zh-CN" altLang="en-US" sz="1800" b="0" dirty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人用经验丰富</a:t>
            </a:r>
            <a:endParaRPr lang="en-US" altLang="zh-CN" sz="1800" b="0" dirty="0">
              <a:solidFill>
                <a:schemeClr val="tx1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5750" indent="-285750" algn="just" fontAlgn="auto">
              <a:lnSpc>
                <a:spcPct val="140000"/>
              </a:lnSpc>
              <a:spcAft>
                <a:spcPts val="600"/>
              </a:spcAft>
              <a:buFont typeface="Wingdings" panose="05000000000000000000" charset="0"/>
              <a:buChar char="n"/>
              <a:defRPr/>
            </a:pPr>
            <a:r>
              <a:rPr lang="zh-CN" altLang="en-US" sz="1800" b="0" dirty="0">
                <a:ln>
                  <a:noFill/>
                </a:ln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注册性</a:t>
            </a:r>
            <a:r>
              <a:rPr lang="en-US" altLang="zh-CN" sz="1800" b="0" dirty="0">
                <a:ln>
                  <a:noFill/>
                </a:ln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II</a:t>
            </a:r>
            <a:r>
              <a:rPr lang="zh-CN" altLang="en-US" sz="1800" b="0" dirty="0">
                <a:ln>
                  <a:noFill/>
                </a:ln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</a:t>
            </a:r>
            <a:r>
              <a:rPr lang="en-US" altLang="zh-CN" sz="1800" b="0" dirty="0">
                <a:ln>
                  <a:noFill/>
                </a:ln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III</a:t>
            </a:r>
            <a:r>
              <a:rPr lang="zh-CN" altLang="en-US" sz="1800" b="0" dirty="0">
                <a:ln>
                  <a:noFill/>
                </a:ln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期临床验证</a:t>
            </a:r>
            <a:endParaRPr lang="en-US" altLang="zh-CN" sz="1800" b="0" dirty="0">
              <a:ln>
                <a:noFill/>
              </a:ln>
              <a:solidFill>
                <a:schemeClr val="tx1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5750" indent="-285750" algn="just" fontAlgn="auto">
              <a:lnSpc>
                <a:spcPct val="140000"/>
              </a:lnSpc>
              <a:spcAft>
                <a:spcPts val="600"/>
              </a:spcAft>
              <a:buFont typeface="Wingdings" panose="05000000000000000000" charset="0"/>
              <a:buChar char="n"/>
              <a:defRPr/>
            </a:pPr>
            <a:r>
              <a:rPr lang="zh-CN" altLang="en-US" sz="1800" b="0" dirty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纳入优先审评审批程序</a:t>
            </a:r>
            <a:endParaRPr lang="zh-CN" altLang="en-US" sz="1800" b="0" dirty="0">
              <a:solidFill>
                <a:schemeClr val="tx1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5750" indent="-285750" algn="just" fontAlgn="auto">
              <a:lnSpc>
                <a:spcPct val="140000"/>
              </a:lnSpc>
              <a:spcAft>
                <a:spcPts val="600"/>
              </a:spcAft>
              <a:buFont typeface="Wingdings" panose="05000000000000000000" charset="0"/>
              <a:buChar char="n"/>
              <a:defRPr/>
            </a:pPr>
            <a:r>
              <a:rPr lang="en-US" altLang="zh-CN" sz="1800" b="0" dirty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1.1</a:t>
            </a:r>
            <a:r>
              <a:rPr lang="zh-CN" altLang="en-US" sz="1800" b="0" dirty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类儿童专用药</a:t>
            </a:r>
            <a:endParaRPr lang="en-US" altLang="zh-CN" sz="1800" b="0" dirty="0">
              <a:solidFill>
                <a:schemeClr val="tx1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5750" indent="-285750" algn="just" fontAlgn="auto">
              <a:lnSpc>
                <a:spcPct val="140000"/>
              </a:lnSpc>
              <a:spcAft>
                <a:spcPts val="600"/>
              </a:spcAft>
              <a:buFont typeface="Wingdings" panose="05000000000000000000" charset="0"/>
              <a:buChar char="n"/>
              <a:defRPr/>
            </a:pPr>
            <a:r>
              <a:rPr lang="zh-CN" altLang="en-US" sz="1800" b="0" dirty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疗效强、安全性好</a:t>
            </a:r>
            <a:endParaRPr lang="en-US" altLang="zh-CN" sz="1800" b="0" dirty="0">
              <a:solidFill>
                <a:schemeClr val="tx1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5750" indent="-285750" algn="just" fontAlgn="auto">
              <a:lnSpc>
                <a:spcPct val="140000"/>
              </a:lnSpc>
              <a:spcAft>
                <a:spcPts val="600"/>
              </a:spcAft>
              <a:buFont typeface="Wingdings" panose="05000000000000000000" charset="0"/>
              <a:buChar char="n"/>
              <a:defRPr/>
            </a:pPr>
            <a:r>
              <a:rPr lang="zh-CN" altLang="en-US" sz="1800" b="0" dirty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口感好，依从性高</a:t>
            </a:r>
            <a:endParaRPr lang="zh-CN" altLang="en-US" sz="1800" b="0" dirty="0">
              <a:solidFill>
                <a:schemeClr val="tx1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5750" indent="-285750" algn="just" fontAlgn="auto">
              <a:lnSpc>
                <a:spcPct val="140000"/>
              </a:lnSpc>
              <a:spcAft>
                <a:spcPts val="600"/>
              </a:spcAft>
              <a:buFont typeface="Wingdings" panose="05000000000000000000" charset="0"/>
              <a:buChar char="n"/>
              <a:defRPr/>
            </a:pPr>
            <a:r>
              <a:rPr lang="zh-CN" altLang="en-US" sz="1800" b="0" dirty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首个</a:t>
            </a:r>
            <a:r>
              <a:rPr lang="en-US" altLang="zh-CN" sz="1800" b="0" dirty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800" b="0" dirty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肃肺止咳</a:t>
            </a:r>
            <a:r>
              <a:rPr lang="en-US" altLang="zh-CN" sz="1800" b="0" dirty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  <a:r>
              <a:rPr lang="zh-CN" altLang="en-US" sz="1800" b="0" dirty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治则</a:t>
            </a:r>
            <a:endParaRPr lang="en-US" altLang="zh-CN" sz="1800" b="0" dirty="0">
              <a:solidFill>
                <a:schemeClr val="tx1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5750" indent="-285750" algn="just" fontAlgn="auto">
              <a:lnSpc>
                <a:spcPct val="140000"/>
              </a:lnSpc>
              <a:spcAft>
                <a:spcPts val="600"/>
              </a:spcAft>
              <a:buFont typeface="Wingdings" panose="05000000000000000000" charset="0"/>
              <a:buChar char="n"/>
              <a:defRPr/>
            </a:pPr>
            <a:endParaRPr lang="en-US" altLang="zh-CN" sz="1800" b="0" dirty="0">
              <a:solidFill>
                <a:schemeClr val="tx1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09932" name="矩形 209931"/>
          <p:cNvSpPr/>
          <p:nvPr>
            <p:custDataLst>
              <p:tags r:id="rId9"/>
            </p:custDataLst>
          </p:nvPr>
        </p:nvSpPr>
        <p:spPr>
          <a:xfrm>
            <a:off x="8757285" y="1363345"/>
            <a:ext cx="2733675" cy="438150"/>
          </a:xfrm>
          <a:prstGeom prst="rect">
            <a:avLst/>
          </a:prstGeom>
          <a:solidFill>
            <a:schemeClr val="accent2"/>
          </a:solidFill>
          <a:ln w="6350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209933" name="文本框 209932"/>
          <p:cNvSpPr txBox="1"/>
          <p:nvPr>
            <p:custDataLst>
              <p:tags r:id="rId10"/>
            </p:custDataLst>
          </p:nvPr>
        </p:nvSpPr>
        <p:spPr>
          <a:xfrm>
            <a:off x="8957310" y="1443197"/>
            <a:ext cx="2333625" cy="276860"/>
          </a:xfrm>
          <a:prstGeom prst="rect">
            <a:avLst/>
          </a:prstGeom>
          <a:noFill/>
          <a:ln w="6350">
            <a:noFill/>
          </a:ln>
        </p:spPr>
        <p:txBody>
          <a:bodyPr lIns="0" tIns="0" rIns="0" bIns="0" anchor="ctr" anchorCtr="0">
            <a:spAutoFit/>
          </a:bodyPr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特点与优势</a:t>
            </a:r>
            <a:endParaRPr lang="zh-CN" altLang="en-US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9934" name="矩形 209933"/>
          <p:cNvSpPr/>
          <p:nvPr>
            <p:custDataLst>
              <p:tags r:id="rId11"/>
            </p:custDataLst>
          </p:nvPr>
        </p:nvSpPr>
        <p:spPr>
          <a:xfrm>
            <a:off x="8757285" y="1946910"/>
            <a:ext cx="2733675" cy="4085590"/>
          </a:xfrm>
          <a:prstGeom prst="rect">
            <a:avLst/>
          </a:prstGeom>
          <a:noFill/>
          <a:ln w="63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4" name="表格 3"/>
          <p:cNvGraphicFramePr/>
          <p:nvPr>
            <p:custDataLst>
              <p:tags r:id="rId12"/>
            </p:custDataLst>
          </p:nvPr>
        </p:nvGraphicFramePr>
        <p:xfrm>
          <a:off x="3594100" y="1356360"/>
          <a:ext cx="4982210" cy="4681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710"/>
                <a:gridCol w="3492500"/>
              </a:tblGrid>
              <a:tr h="3352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sz="1400" b="1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通用名称</a:t>
                      </a:r>
                      <a:endParaRPr lang="zh-CN" altLang="en-US" sz="1400" b="1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ysDot"/>
                    </a:lnL>
                    <a:lnR w="12700" cmpd="sng">
                      <a:solidFill>
                        <a:schemeClr val="tx1"/>
                      </a:solidFill>
                      <a:prstDash val="sysDot"/>
                    </a:lnR>
                    <a:lnT w="12700" cmpd="sng">
                      <a:solidFill>
                        <a:schemeClr val="tx1"/>
                      </a:solidFill>
                      <a:prstDash val="sysDot"/>
                    </a:lnT>
                    <a:lnB w="12700" cmpd="sng">
                      <a:solidFill>
                        <a:schemeClr val="tx1"/>
                      </a:solidFill>
                      <a:prstDash val="sysDot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sz="16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小儿黄金止咳颗粒</a:t>
                      </a:r>
                      <a:endParaRPr lang="zh-CN" alt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ysDot"/>
                    </a:lnL>
                    <a:lnR w="12700" cmpd="sng">
                      <a:solidFill>
                        <a:schemeClr val="tx1"/>
                      </a:solidFill>
                      <a:prstDash val="sysDot"/>
                    </a:lnR>
                    <a:lnT w="12700" cmpd="sng">
                      <a:solidFill>
                        <a:schemeClr val="tx1"/>
                      </a:solidFill>
                      <a:prstDash val="sysDot"/>
                    </a:lnT>
                    <a:lnB w="12700" cmpd="sng">
                      <a:solidFill>
                        <a:schemeClr val="tx1"/>
                      </a:solidFill>
                      <a:prstDash val="sysDot"/>
                    </a:lnB>
                    <a:solidFill>
                      <a:srgbClr val="EEEDED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注册分类</a:t>
                      </a:r>
                      <a:endParaRPr lang="zh-CN" altLang="en-US" sz="1400" b="1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ysDot"/>
                    </a:lnL>
                    <a:lnR w="12700" cmpd="sng">
                      <a:solidFill>
                        <a:schemeClr val="tx1"/>
                      </a:solidFill>
                      <a:prstDash val="sysDot"/>
                    </a:lnR>
                    <a:lnT w="12700" cmpd="sng">
                      <a:solidFill>
                        <a:schemeClr val="tx1"/>
                      </a:solidFill>
                      <a:prstDash val="sysDot"/>
                    </a:lnT>
                    <a:lnB w="12700" cmpd="sng">
                      <a:solidFill>
                        <a:schemeClr val="tx1"/>
                      </a:solidFill>
                      <a:prstDash val="sysDot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buClrTx/>
                        <a:buSzTx/>
                        <a:buFontTx/>
                        <a:buNone/>
                      </a:pPr>
                      <a:r>
                        <a:rPr lang="zh-CN" sz="16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1.1类中药创新药</a:t>
                      </a:r>
                      <a:endParaRPr lang="zh-CN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ysDot"/>
                    </a:lnL>
                    <a:lnR w="12700" cmpd="sng">
                      <a:solidFill>
                        <a:schemeClr val="tx1"/>
                      </a:solidFill>
                      <a:prstDash val="sysDot"/>
                    </a:lnR>
                    <a:lnT w="12700" cmpd="sng">
                      <a:solidFill>
                        <a:schemeClr val="tx1"/>
                      </a:solidFill>
                      <a:prstDash val="sysDot"/>
                    </a:lnT>
                    <a:lnB w="12700" cmpd="sng">
                      <a:solidFill>
                        <a:schemeClr val="tx1"/>
                      </a:solidFill>
                      <a:prstDash val="sysDot"/>
                    </a:lnB>
                    <a:solidFill>
                      <a:srgbClr val="EEEDED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sz="1400" b="1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注册规格</a:t>
                      </a:r>
                      <a:endParaRPr lang="zh-CN" altLang="en-US" sz="1400" b="1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ysDot"/>
                    </a:lnL>
                    <a:lnR w="12700" cmpd="sng">
                      <a:solidFill>
                        <a:schemeClr val="tx1"/>
                      </a:solidFill>
                      <a:prstDash val="sysDot"/>
                    </a:lnR>
                    <a:lnT w="12700" cmpd="sng">
                      <a:solidFill>
                        <a:schemeClr val="tx1"/>
                      </a:solidFill>
                      <a:prstDash val="sysDot"/>
                    </a:lnT>
                    <a:lnB w="12700" cmpd="sng">
                      <a:solidFill>
                        <a:schemeClr val="tx1"/>
                      </a:solidFill>
                      <a:prstDash val="sysDot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0" algn="ctr" fontAlgn="auto">
                        <a:buNone/>
                      </a:pPr>
                      <a:r>
                        <a:rPr lang="zh-CN" altLang="en-US" sz="16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每袋相当于饮片</a:t>
                      </a:r>
                      <a:r>
                        <a:rPr lang="en-US" altLang="zh-CN" sz="16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6.66g</a:t>
                      </a:r>
                      <a:r>
                        <a:rPr lang="zh-CN" altLang="en-US" sz="16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（</a:t>
                      </a:r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3g/</a:t>
                      </a:r>
                      <a:r>
                        <a:rPr lang="zh-CN" altLang="en-US" sz="16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袋）</a:t>
                      </a:r>
                      <a:endParaRPr lang="zh-CN" altLang="en-US" sz="1600" b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ysDot"/>
                    </a:lnL>
                    <a:lnR w="12700" cmpd="sng">
                      <a:solidFill>
                        <a:schemeClr val="tx1"/>
                      </a:solidFill>
                      <a:prstDash val="sysDot"/>
                    </a:lnR>
                    <a:lnT w="12700" cmpd="sng">
                      <a:solidFill>
                        <a:schemeClr val="tx1"/>
                      </a:solidFill>
                      <a:prstDash val="sysDot"/>
                    </a:lnT>
                    <a:lnB w="12700" cmpd="sng">
                      <a:solidFill>
                        <a:schemeClr val="tx1"/>
                      </a:solidFill>
                      <a:prstDash val="sysDot"/>
                    </a:lnB>
                    <a:solidFill>
                      <a:srgbClr val="EEEDED"/>
                    </a:solidFill>
                  </a:tcPr>
                </a:tc>
              </a:tr>
              <a:tr h="10642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sz="1400" b="1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功能主治</a:t>
                      </a:r>
                      <a:endParaRPr lang="zh-CN" altLang="en-US" sz="1400" b="1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ysDot"/>
                    </a:lnL>
                    <a:lnR w="12700" cmpd="sng">
                      <a:solidFill>
                        <a:schemeClr val="tx1"/>
                      </a:solidFill>
                      <a:prstDash val="sysDot"/>
                    </a:lnR>
                    <a:lnT w="12700" cmpd="sng">
                      <a:solidFill>
                        <a:schemeClr val="tx1"/>
                      </a:solidFill>
                      <a:prstDash val="sysDot"/>
                    </a:lnT>
                    <a:lnB w="12700" cmpd="sng">
                      <a:solidFill>
                        <a:schemeClr val="tx1"/>
                      </a:solidFill>
                      <a:prstDash val="sysDot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0" algn="l" fontAlgn="auto">
                        <a:buNone/>
                      </a:pPr>
                      <a:r>
                        <a:rPr lang="zh-CN" altLang="en-US" sz="16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清肺化痰，</a:t>
                      </a:r>
                      <a:r>
                        <a:rPr lang="zh-CN" altLang="en-US" sz="16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肃肺止咳</a:t>
                      </a:r>
                      <a:r>
                        <a:rPr lang="zh-CN" altLang="en-US" sz="16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。用于儿童轻度急性支气管炎</a:t>
                      </a:r>
                      <a:r>
                        <a:rPr lang="zh-CN" altLang="en-US" sz="16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痰热阻肺证</a:t>
                      </a:r>
                      <a:r>
                        <a:rPr lang="zh-CN" altLang="en-US" sz="16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引起的</a:t>
                      </a:r>
                      <a:r>
                        <a:rPr lang="zh-CN" altLang="en-US" sz="16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咳嗽</a:t>
                      </a:r>
                      <a:r>
                        <a:rPr lang="zh-CN" altLang="en-US" sz="16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，舌红苔薄黄或黄腻。</a:t>
                      </a:r>
                      <a:endParaRPr lang="zh-CN" altLang="en-US" sz="1600" b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ysDot"/>
                    </a:lnL>
                    <a:lnR w="12700" cmpd="sng">
                      <a:solidFill>
                        <a:schemeClr val="tx1"/>
                      </a:solidFill>
                      <a:prstDash val="sysDot"/>
                    </a:lnR>
                    <a:lnT w="12700" cmpd="sng">
                      <a:solidFill>
                        <a:schemeClr val="tx1"/>
                      </a:solidFill>
                      <a:prstDash val="sysDot"/>
                    </a:lnT>
                    <a:lnB w="12700" cmpd="sng">
                      <a:solidFill>
                        <a:schemeClr val="tx1"/>
                      </a:solidFill>
                      <a:prstDash val="sysDot"/>
                    </a:lnB>
                    <a:solidFill>
                      <a:srgbClr val="EEEDED"/>
                    </a:solidFill>
                  </a:tcPr>
                </a:tc>
              </a:tr>
              <a:tr h="67881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sz="1400" b="1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用法用量</a:t>
                      </a:r>
                      <a:endParaRPr lang="zh-CN" altLang="en-US" sz="1400" b="1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ysDot"/>
                    </a:lnL>
                    <a:lnR w="12700" cmpd="sng">
                      <a:solidFill>
                        <a:schemeClr val="tx1"/>
                      </a:solidFill>
                      <a:prstDash val="sysDot"/>
                    </a:lnR>
                    <a:lnT w="12700" cmpd="sng">
                      <a:solidFill>
                        <a:schemeClr val="tx1"/>
                      </a:solidFill>
                      <a:prstDash val="sysDot"/>
                    </a:lnT>
                    <a:lnB w="12700" cmpd="sng">
                      <a:solidFill>
                        <a:schemeClr val="tx1"/>
                      </a:solidFill>
                      <a:prstDash val="sysDot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0" algn="l" fontAlgn="auto">
                        <a:buNone/>
                      </a:pPr>
                      <a:r>
                        <a:rPr lang="zh-CN" sz="16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温开水冲服。</a:t>
                      </a:r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3-7</a:t>
                      </a:r>
                      <a:r>
                        <a:rPr lang="zh-CN" sz="16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岁，一次</a:t>
                      </a:r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2</a:t>
                      </a:r>
                      <a:r>
                        <a:rPr lang="zh-CN" sz="16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袋，一日</a:t>
                      </a:r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2</a:t>
                      </a:r>
                      <a:r>
                        <a:rPr lang="zh-CN" sz="16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次。疗程</a:t>
                      </a:r>
                      <a:r>
                        <a:rPr lang="en-US" sz="16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7</a:t>
                      </a:r>
                      <a:r>
                        <a:rPr lang="zh-CN" sz="16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天。</a:t>
                      </a:r>
                      <a:endParaRPr lang="zh-CN" altLang="en-US" sz="1600" b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ysDot"/>
                    </a:lnL>
                    <a:lnR w="12700" cmpd="sng">
                      <a:solidFill>
                        <a:schemeClr val="tx1"/>
                      </a:solidFill>
                      <a:prstDash val="sysDot"/>
                    </a:lnR>
                    <a:lnT w="12700" cmpd="sng">
                      <a:solidFill>
                        <a:schemeClr val="tx1"/>
                      </a:solidFill>
                      <a:prstDash val="sysDot"/>
                    </a:lnT>
                    <a:lnB w="12700" cmpd="sng">
                      <a:solidFill>
                        <a:schemeClr val="tx1"/>
                      </a:solidFill>
                      <a:prstDash val="sysDot"/>
                    </a:lnB>
                    <a:solidFill>
                      <a:srgbClr val="EEEDED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是否独家</a:t>
                      </a:r>
                      <a:endParaRPr lang="zh-CN" altLang="en-US" sz="1400" b="1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ysDot"/>
                    </a:lnL>
                    <a:lnR w="12700" cmpd="sng">
                      <a:solidFill>
                        <a:schemeClr val="tx1"/>
                      </a:solidFill>
                      <a:prstDash val="sysDot"/>
                    </a:lnR>
                    <a:lnT w="12700" cmpd="sng">
                      <a:solidFill>
                        <a:schemeClr val="tx1"/>
                      </a:solidFill>
                      <a:prstDash val="sysDot"/>
                    </a:lnT>
                    <a:lnB w="12700" cmpd="sng">
                      <a:solidFill>
                        <a:schemeClr val="tx1"/>
                      </a:solidFill>
                      <a:prstDash val="sysDot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0" algn="ctr" fontAlgn="auto">
                        <a:buNone/>
                      </a:pPr>
                      <a:r>
                        <a:rPr lang="zh-CN" alt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独家药品</a:t>
                      </a:r>
                      <a:endParaRPr lang="zh-CN" altLang="en-US" sz="1600" b="1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ysDot"/>
                    </a:lnL>
                    <a:lnR w="12700" cmpd="sng">
                      <a:solidFill>
                        <a:schemeClr val="tx1"/>
                      </a:solidFill>
                      <a:prstDash val="sysDot"/>
                    </a:lnR>
                    <a:lnT w="12700" cmpd="sng">
                      <a:solidFill>
                        <a:schemeClr val="tx1"/>
                      </a:solidFill>
                      <a:prstDash val="sysDot"/>
                    </a:lnT>
                    <a:lnB w="12700" cmpd="sng">
                      <a:solidFill>
                        <a:schemeClr val="tx1"/>
                      </a:solidFill>
                      <a:prstDash val="sysDot"/>
                    </a:lnB>
                    <a:solidFill>
                      <a:srgbClr val="EEEDED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是否</a:t>
                      </a:r>
                      <a:r>
                        <a:rPr lang="en-US" altLang="zh-CN" sz="14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OTC</a:t>
                      </a:r>
                      <a:endParaRPr lang="en-US" altLang="zh-CN" sz="1400" b="1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ysDot"/>
                    </a:lnL>
                    <a:lnR w="12700" cmpd="sng">
                      <a:solidFill>
                        <a:schemeClr val="tx1"/>
                      </a:solidFill>
                      <a:prstDash val="sysDot"/>
                    </a:lnR>
                    <a:lnT w="12700" cmpd="sng">
                      <a:solidFill>
                        <a:schemeClr val="tx1"/>
                      </a:solidFill>
                      <a:prstDash val="sysDot"/>
                    </a:lnT>
                    <a:lnB w="12700" cmpd="sng">
                      <a:solidFill>
                        <a:schemeClr val="tx1"/>
                      </a:solidFill>
                      <a:prstDash val="sysDot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0" algn="ctr" fontAlgn="auto">
                        <a:buNone/>
                      </a:pPr>
                      <a:r>
                        <a:rPr lang="zh-CN" alt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否</a:t>
                      </a:r>
                      <a:endParaRPr lang="zh-CN" altLang="en-US" sz="1600" b="1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ysDot"/>
                    </a:lnL>
                    <a:lnR w="12700" cmpd="sng">
                      <a:solidFill>
                        <a:schemeClr val="tx1"/>
                      </a:solidFill>
                      <a:prstDash val="sysDot"/>
                    </a:lnR>
                    <a:lnT w="12700" cmpd="sng">
                      <a:solidFill>
                        <a:schemeClr val="tx1"/>
                      </a:solidFill>
                      <a:prstDash val="sysDot"/>
                    </a:lnT>
                    <a:lnB w="12700" cmpd="sng">
                      <a:solidFill>
                        <a:schemeClr val="tx1"/>
                      </a:solidFill>
                      <a:prstDash val="sysDot"/>
                    </a:lnB>
                    <a:solidFill>
                      <a:srgbClr val="EEEDED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上市许可持有人</a:t>
                      </a:r>
                      <a:endParaRPr lang="zh-CN" altLang="en-US" sz="1400" b="1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ysDot"/>
                    </a:lnL>
                    <a:lnR w="12700" cmpd="sng">
                      <a:solidFill>
                        <a:schemeClr val="tx1"/>
                      </a:solidFill>
                      <a:prstDash val="sysDot"/>
                    </a:lnR>
                    <a:lnT w="12700" cmpd="sng">
                      <a:solidFill>
                        <a:schemeClr val="tx1"/>
                      </a:solidFill>
                      <a:prstDash val="sysDot"/>
                    </a:lnT>
                    <a:lnB w="12700" cmpd="sng">
                      <a:solidFill>
                        <a:schemeClr val="tx1"/>
                      </a:solidFill>
                      <a:prstDash val="sysDot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0" algn="ctr" fontAlgn="auto">
                        <a:buNone/>
                      </a:pPr>
                      <a:r>
                        <a:rPr lang="zh-CN" altLang="en-US" sz="1600" b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北京东方运嘉药业有限公司</a:t>
                      </a:r>
                      <a:endParaRPr lang="zh-CN" altLang="en-US" sz="1600" b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ysDot"/>
                    </a:lnL>
                    <a:lnR w="12700" cmpd="sng">
                      <a:solidFill>
                        <a:schemeClr val="tx1"/>
                      </a:solidFill>
                      <a:prstDash val="sysDot"/>
                    </a:lnR>
                    <a:lnT w="12700" cmpd="sng">
                      <a:solidFill>
                        <a:schemeClr val="tx1"/>
                      </a:solidFill>
                      <a:prstDash val="sysDot"/>
                    </a:lnT>
                    <a:lnB w="12700" cmpd="sng">
                      <a:solidFill>
                        <a:schemeClr val="tx1"/>
                      </a:solidFill>
                      <a:prstDash val="sysDot"/>
                    </a:lnB>
                    <a:solidFill>
                      <a:srgbClr val="EEEDED"/>
                    </a:solidFill>
                  </a:tcPr>
                </a:tc>
              </a:tr>
              <a:tr h="6826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sz="1400" b="1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中国大陆首</a:t>
                      </a:r>
                      <a:endParaRPr lang="zh-CN" sz="1400" b="1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zh-CN" sz="1400" b="1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次上市时间</a:t>
                      </a:r>
                      <a:endParaRPr lang="zh-CN" sz="1400" b="1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ysDot"/>
                    </a:lnL>
                    <a:lnR w="12700" cmpd="sng">
                      <a:solidFill>
                        <a:schemeClr val="tx1"/>
                      </a:solidFill>
                      <a:prstDash val="sysDot"/>
                    </a:lnR>
                    <a:lnT w="12700" cmpd="sng">
                      <a:solidFill>
                        <a:schemeClr val="tx1"/>
                      </a:solidFill>
                      <a:prstDash val="sysDot"/>
                    </a:lnT>
                    <a:lnB w="12700" cmpd="sng">
                      <a:solidFill>
                        <a:schemeClr val="tx1"/>
                      </a:solidFill>
                      <a:prstDash val="sysDot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 b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2025</a:t>
                      </a:r>
                      <a:r>
                        <a:rPr lang="zh-CN" altLang="en-US" sz="1600" b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年</a:t>
                      </a:r>
                      <a:r>
                        <a:rPr lang="en-US" altLang="zh-CN" sz="1600" b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</a:t>
                      </a:r>
                      <a:r>
                        <a:rPr lang="zh-CN" altLang="en-US" sz="1600" b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月</a:t>
                      </a:r>
                      <a:r>
                        <a:rPr lang="en-US" altLang="zh-CN" sz="1600" b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3</a:t>
                      </a:r>
                      <a:r>
                        <a:rPr lang="zh-CN" altLang="en-US" sz="1600" b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日</a:t>
                      </a:r>
                      <a:endParaRPr lang="zh-CN" altLang="en-US" sz="1600" b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ysDot"/>
                    </a:lnL>
                    <a:lnR w="12700" cmpd="sng">
                      <a:solidFill>
                        <a:schemeClr val="tx1"/>
                      </a:solidFill>
                      <a:prstDash val="sysDot"/>
                    </a:lnR>
                    <a:lnT w="12700" cmpd="sng">
                      <a:solidFill>
                        <a:schemeClr val="tx1"/>
                      </a:solidFill>
                      <a:prstDash val="sysDot"/>
                    </a:lnT>
                    <a:lnB w="12700" cmpd="sng">
                      <a:solidFill>
                        <a:schemeClr val="tx1"/>
                      </a:solidFill>
                      <a:prstDash val="sysDot"/>
                    </a:lnB>
                    <a:solidFill>
                      <a:srgbClr val="EEEDED"/>
                    </a:solidFill>
                  </a:tcPr>
                </a:tc>
              </a:tr>
            </a:tbl>
          </a:graphicData>
        </a:graphic>
      </p:graphicFrame>
      <p:sp>
        <p:nvSpPr>
          <p:cNvPr id="6" name="标题 5"/>
          <p:cNvSpPr>
            <a:spLocks noGrp="1"/>
          </p:cNvSpPr>
          <p:nvPr>
            <p:custDataLst>
              <p:tags r:id="rId13"/>
            </p:custDataLst>
          </p:nvPr>
        </p:nvSpPr>
        <p:spPr>
          <a:xfrm>
            <a:off x="103505" y="27940"/>
            <a:ext cx="2863215" cy="6457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 fontAlgn="ctr">
              <a:lnSpc>
                <a:spcPct val="100000"/>
              </a:lnSpc>
            </a:pPr>
            <a:r>
              <a:rPr lang="zh-CN" altLang="en-US" sz="311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基本信息</a:t>
            </a:r>
            <a:endParaRPr lang="zh-CN" altLang="en-US" sz="311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52090" y="1040920"/>
          <a:ext cx="11289102" cy="5109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9060"/>
                <a:gridCol w="1143200"/>
                <a:gridCol w="1623864"/>
                <a:gridCol w="1241122"/>
                <a:gridCol w="851139"/>
                <a:gridCol w="834713"/>
                <a:gridCol w="868393"/>
                <a:gridCol w="1038665"/>
                <a:gridCol w="1628946"/>
              </a:tblGrid>
              <a:tr h="444079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治则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适应症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中医证型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剂型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年龄段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处方药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独家品种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注册性临床试验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45881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小儿黄金止咳颗粒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肃肺止咳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急性支气管炎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痰热阻肺证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颗粒剂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3-7</a:t>
                      </a: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岁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处方药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独家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RCT</a:t>
                      </a: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随机双盲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kern="1200" dirty="0">
                          <a:solidFill>
                            <a:srgbClr val="FF000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cs"/>
                        </a:rPr>
                        <a:t>小儿肺热清颗粒</a:t>
                      </a:r>
                      <a:endParaRPr lang="zh-CN" altLang="en-US" sz="1600" b="1" kern="1200" dirty="0">
                        <a:solidFill>
                          <a:srgbClr val="FF0000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kern="1200" dirty="0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cs"/>
                        </a:rPr>
                        <a:t>（建议参照药）</a:t>
                      </a:r>
                      <a:endParaRPr lang="zh-CN" altLang="en-US" sz="1600" b="1" kern="1200" dirty="0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noFill/>
                  </a:tcPr>
                </a:tc>
              </a:tr>
              <a:tr h="51669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buNone/>
                      </a:pPr>
                      <a:r>
                        <a:rPr lang="zh-CN" altLang="en-US" sz="1600" kern="1200" dirty="0">
                          <a:solidFill>
                            <a:schemeClr val="dk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cs"/>
                        </a:rPr>
                        <a:t>小儿咳喘灵颗粒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双跨</a:t>
                      </a:r>
                      <a:endParaRPr lang="zh-CN" alt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Wingdings 2" panose="05020102010507070707" charset="0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46083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kern="1200" dirty="0">
                          <a:solidFill>
                            <a:schemeClr val="dk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cs"/>
                        </a:rPr>
                        <a:t>小儿宣肺止咳颗粒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42592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buNone/>
                      </a:pPr>
                      <a:r>
                        <a:rPr lang="zh-CN" altLang="en-US" sz="1600" kern="1200" dirty="0">
                          <a:solidFill>
                            <a:schemeClr val="dk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cs"/>
                        </a:rPr>
                        <a:t>小儿肺热咳喘颗粒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/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双跨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40707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buNone/>
                      </a:pPr>
                      <a:r>
                        <a:rPr lang="zh-CN" altLang="en-US" sz="1600" kern="1200" dirty="0">
                          <a:solidFill>
                            <a:schemeClr val="dk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cs"/>
                        </a:rPr>
                        <a:t>小儿咳喘颗粒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/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40707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buNone/>
                      </a:pPr>
                      <a:r>
                        <a:rPr lang="zh-CN" altLang="en-US" sz="1600" kern="1200" dirty="0">
                          <a:solidFill>
                            <a:schemeClr val="dk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cs"/>
                        </a:rPr>
                        <a:t>小儿咳嗽宁糖浆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/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双跨</a:t>
                      </a:r>
                      <a:endParaRPr lang="zh-CN" alt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Wingdings 2" panose="05020102010507070707" charset="0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40707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buNone/>
                      </a:pPr>
                      <a:r>
                        <a:rPr lang="zh-CN" altLang="en-US" sz="1600" kern="1200" dirty="0">
                          <a:solidFill>
                            <a:schemeClr val="dk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cs"/>
                        </a:rPr>
                        <a:t>小儿清热利肺口服液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/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双跨</a:t>
                      </a:r>
                      <a:endParaRPr lang="zh-CN" alt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Wingdings 2" panose="05020102010507070707" charset="0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40707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buNone/>
                      </a:pPr>
                      <a:r>
                        <a:rPr lang="zh-CN" altLang="en-US" sz="1600" kern="1200" dirty="0">
                          <a:solidFill>
                            <a:schemeClr val="dk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+mn-cs"/>
                        </a:rPr>
                        <a:t>小儿热咳口服液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黑体" panose="02010609060101010101" charset="-122"/>
                        <a:ea typeface="黑体" panose="02010609060101010101" charset="-122"/>
                        <a:cs typeface="+mn-cs"/>
                      </a:endParaRPr>
                    </a:p>
                  </a:txBody>
                  <a:tcPr marL="4763" marR="4763" marT="4763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/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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Wingdings 2" panose="05020102010507070707" charset="0"/>
                        </a:rPr>
                        <a:t></a:t>
                      </a:r>
                      <a:endParaRPr lang="zh-CN" altLang="en-US" sz="28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1886305" y="362304"/>
            <a:ext cx="8177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2024</a:t>
            </a: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</a:rPr>
              <a:t>版医保常规目录中止咳类儿童专用药</a:t>
            </a: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</a:rPr>
              <a:t>-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rPr>
              <a:t>参照药筛选表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+mj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91490" y="6264910"/>
            <a:ext cx="1130363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200" b="1" dirty="0">
                <a:latin typeface="微软雅黑" panose="020B0503020204020204" charset="-122"/>
                <a:ea typeface="微软雅黑" panose="020B0503020204020204" charset="-122"/>
                <a:cs typeface="+mj-cs"/>
              </a:rPr>
              <a:t>经多维度筛选，最具可比性的参照药品是</a:t>
            </a:r>
            <a:r>
              <a:rPr lang="zh-CN" altLang="en-US" sz="22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rPr>
              <a:t>“小儿肺热清颗粒”</a:t>
            </a:r>
            <a:r>
              <a:rPr lang="zh-CN" altLang="en-US" sz="2200" b="1" dirty="0">
                <a:latin typeface="微软雅黑" panose="020B0503020204020204" charset="-122"/>
                <a:ea typeface="微软雅黑" panose="020B0503020204020204" charset="-122"/>
                <a:cs typeface="+mj-cs"/>
              </a:rPr>
              <a:t>（国药准字Z20113001）</a:t>
            </a:r>
            <a:endParaRPr lang="zh-CN" altLang="en-US" sz="22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+mj-cs"/>
            </a:endParaRPr>
          </a:p>
        </p:txBody>
      </p:sp>
      <p:sp>
        <p:nvSpPr>
          <p:cNvPr id="3" name="箭头: 虚尾 2"/>
          <p:cNvSpPr/>
          <p:nvPr/>
        </p:nvSpPr>
        <p:spPr>
          <a:xfrm>
            <a:off x="117475" y="2024337"/>
            <a:ext cx="434615" cy="379562"/>
          </a:xfrm>
          <a:prstGeom prst="strip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1099791" y="291568"/>
            <a:ext cx="9936480" cy="5865720"/>
            <a:chOff x="1393089" y="734391"/>
            <a:chExt cx="9936480" cy="5865720"/>
          </a:xfrm>
        </p:grpSpPr>
        <p:grpSp>
          <p:nvGrpSpPr>
            <p:cNvPr id="33" name="组合 32"/>
            <p:cNvGrpSpPr/>
            <p:nvPr/>
          </p:nvGrpSpPr>
          <p:grpSpPr>
            <a:xfrm>
              <a:off x="1495825" y="734391"/>
              <a:ext cx="9524205" cy="2748911"/>
              <a:chOff x="1495825" y="734391"/>
              <a:chExt cx="9524205" cy="2748911"/>
            </a:xfrm>
          </p:grpSpPr>
          <p:grpSp>
            <p:nvGrpSpPr>
              <p:cNvPr id="4" name="组合 3"/>
              <p:cNvGrpSpPr/>
              <p:nvPr/>
            </p:nvGrpSpPr>
            <p:grpSpPr>
              <a:xfrm>
                <a:off x="1745538" y="2362685"/>
                <a:ext cx="1463199" cy="879158"/>
                <a:chOff x="2400" y="1968"/>
                <a:chExt cx="960" cy="960"/>
              </a:xfrm>
            </p:grpSpPr>
            <p:sp>
              <p:nvSpPr>
                <p:cNvPr id="23" name="椭圆 22"/>
                <p:cNvSpPr/>
                <p:nvPr/>
              </p:nvSpPr>
              <p:spPr>
                <a:xfrm>
                  <a:off x="2400" y="1968"/>
                  <a:ext cx="960" cy="960"/>
                </a:xfrm>
                <a:prstGeom prst="ellipse">
                  <a:avLst/>
                </a:prstGeom>
                <a:solidFill>
                  <a:schemeClr val="accent2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effectLst>
                  <a:outerShdw dist="25400" dir="5400000" algn="ctr" rotWithShape="0">
                    <a:schemeClr val="bg2"/>
                  </a:outerShdw>
                </a:effectLst>
              </p:spPr>
              <p:txBody>
                <a:bodyPr/>
                <a:lstStyle>
                  <a:defPPr>
                    <a:defRPr lang="en-US"/>
                  </a:defPPr>
                  <a:lvl1pPr marL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1pPr>
                  <a:lvl2pPr marL="457200" lvl="1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2pPr>
                  <a:lvl3pPr marL="914400" lvl="2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3pPr>
                  <a:lvl4pPr marL="1371600" lvl="3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4pPr>
                  <a:lvl5pPr marL="1828800" lvl="4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5pPr>
                  <a:lvl6pPr marL="2286000" lvl="5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6pPr>
                  <a:lvl7pPr marL="2743200" lvl="6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7pPr>
                  <a:lvl8pPr marL="3200400" lvl="7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8pPr>
                  <a:lvl9pPr marL="3657600" lvl="8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9pPr>
                </a:lstStyle>
                <a:p>
                  <a:endParaRPr lang="zh-CN" altLang="en-US" dirty="0"/>
                </a:p>
              </p:txBody>
            </p:sp>
            <p:sp>
              <p:nvSpPr>
                <p:cNvPr id="24" name="矩形 23"/>
                <p:cNvSpPr/>
                <p:nvPr/>
              </p:nvSpPr>
              <p:spPr>
                <a:xfrm>
                  <a:off x="2440" y="2008"/>
                  <a:ext cx="880" cy="8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lIns="3810" tIns="0" rIns="3810" bIns="0" anchor="ctr" anchorCtr="0"/>
                <a:lstStyle>
                  <a:lvl1pPr marL="0" lvl="0" indent="0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120000"/>
                    <a:buNone/>
                    <a:defRPr sz="160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1pPr>
                  <a:lvl2pPr marL="144780" lvl="1" indent="-142875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120000"/>
                    <a:buChar char="•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2pPr>
                  <a:lvl3pPr marL="295275" lvl="2" indent="-149225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Tx/>
                    <a:buChar char="–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3pPr>
                  <a:lvl4pPr marL="431800" lvl="3" indent="-134620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89000"/>
                    <a:buChar char="•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4pPr>
                  <a:lvl5pPr marL="582930" lvl="4" indent="-149225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75000"/>
                    <a:buChar char="–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5pPr>
                </a:lstStyle>
                <a:p>
                  <a:pPr lvl="0" algn="ctr"/>
                  <a:r>
                    <a:rPr lang="zh-CN" altLang="en-US" sz="2000" b="1" dirty="0"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</a:rPr>
                    <a:t>组方配伍</a:t>
                  </a:r>
                  <a:endParaRPr lang="en-US" altLang="zh-CN" sz="2000" b="1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  <a:p>
                  <a:pPr lvl="0" algn="ctr"/>
                  <a:r>
                    <a:rPr lang="zh-CN" altLang="en-US" sz="2000" b="1" dirty="0"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</a:rPr>
                    <a:t>安全</a:t>
                  </a:r>
                  <a:endParaRPr lang="en-US" altLang="ko-KR" sz="2000" b="1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</p:txBody>
            </p:sp>
          </p:grpSp>
          <p:sp>
            <p:nvSpPr>
              <p:cNvPr id="6" name="任意多边形 60423"/>
              <p:cNvSpPr/>
              <p:nvPr/>
            </p:nvSpPr>
            <p:spPr>
              <a:xfrm>
                <a:off x="1495825" y="1894214"/>
                <a:ext cx="9524205" cy="1589088"/>
              </a:xfrm>
              <a:custGeom>
                <a:avLst/>
                <a:gdLst/>
                <a:ahLst/>
                <a:cxnLst/>
                <a:rect l="0" t="0" r="0" b="0"/>
                <a:pathLst>
                  <a:path w="1566" h="942">
                    <a:moveTo>
                      <a:pt x="0" y="942"/>
                    </a:moveTo>
                    <a:lnTo>
                      <a:pt x="312" y="942"/>
                    </a:lnTo>
                    <a:lnTo>
                      <a:pt x="312" y="705"/>
                    </a:lnTo>
                    <a:lnTo>
                      <a:pt x="627" y="705"/>
                    </a:lnTo>
                    <a:lnTo>
                      <a:pt x="627" y="471"/>
                    </a:lnTo>
                    <a:lnTo>
                      <a:pt x="936" y="471"/>
                    </a:lnTo>
                    <a:lnTo>
                      <a:pt x="936" y="234"/>
                    </a:lnTo>
                    <a:lnTo>
                      <a:pt x="1254" y="234"/>
                    </a:lnTo>
                    <a:lnTo>
                      <a:pt x="1254" y="0"/>
                    </a:lnTo>
                    <a:lnTo>
                      <a:pt x="1566" y="0"/>
                    </a:lnTo>
                  </a:path>
                </a:pathLst>
              </a:custGeom>
              <a:noFill/>
              <a:ln w="9525" cap="flat" cmpd="sng">
                <a:solidFill>
                  <a:schemeClr val="accent2">
                    <a:alpha val="100000"/>
                  </a:schemeClr>
                </a:solidFill>
                <a:prstDash val="solid"/>
                <a:headEnd type="none" w="med" len="med"/>
                <a:tailEnd type="none" w="med" len="med"/>
              </a:ln>
              <a:scene3d>
                <a:camera prst="legacyObliqueTopRight">
                  <a:rot lat="0" lon="0" rev="0"/>
                </a:camera>
                <a:lightRig rig="legacyFlat3" dir="b"/>
              </a:scene3d>
              <a:sp3d extrusionH="163500" contourW="12700" prstMaterial="legacyMatte">
                <a:bevelT w="13500" h="13500" prst="angle"/>
                <a:bevelB w="13500" h="13500" prst="angle"/>
                <a:extrusionClr>
                  <a:schemeClr val="accent2"/>
                </a:extrusionClr>
              </a:sp3d>
            </p:spPr>
            <p:txBody>
              <a:bodyPr/>
              <a:lstStyle>
                <a:defPPr>
                  <a:defRPr lang="en-US"/>
                </a:defPPr>
                <a:lvl1pPr marL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6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-윤고딕130" pitchFamily="18" charset="-127"/>
                    <a:cs typeface="+mn-cs"/>
                  </a:defRPr>
                </a:lvl1pPr>
                <a:lvl2pPr marL="457200" lvl="1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6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-윤고딕130" pitchFamily="18" charset="-127"/>
                    <a:cs typeface="+mn-cs"/>
                  </a:defRPr>
                </a:lvl2pPr>
                <a:lvl3pPr marL="914400" lvl="2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6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-윤고딕130" pitchFamily="18" charset="-127"/>
                    <a:cs typeface="+mn-cs"/>
                  </a:defRPr>
                </a:lvl3pPr>
                <a:lvl4pPr marL="1371600" lvl="3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6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-윤고딕130" pitchFamily="18" charset="-127"/>
                    <a:cs typeface="+mn-cs"/>
                  </a:defRPr>
                </a:lvl4pPr>
                <a:lvl5pPr marL="1828800" lvl="4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6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-윤고딕130" pitchFamily="18" charset="-127"/>
                    <a:cs typeface="+mn-cs"/>
                  </a:defRPr>
                </a:lvl5pPr>
                <a:lvl6pPr marL="2286000" lvl="5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6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-윤고딕130" pitchFamily="18" charset="-127"/>
                    <a:cs typeface="+mn-cs"/>
                  </a:defRPr>
                </a:lvl6pPr>
                <a:lvl7pPr marL="2743200" lvl="6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6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-윤고딕130" pitchFamily="18" charset="-127"/>
                    <a:cs typeface="+mn-cs"/>
                  </a:defRPr>
                </a:lvl7pPr>
                <a:lvl8pPr marL="3200400" lvl="7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6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-윤고딕130" pitchFamily="18" charset="-127"/>
                    <a:cs typeface="+mn-cs"/>
                  </a:defRPr>
                </a:lvl8pPr>
                <a:lvl9pPr marL="3657600" lvl="8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 sz="16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-윤고딕130" pitchFamily="18" charset="-127"/>
                    <a:cs typeface="+mn-cs"/>
                  </a:defRPr>
                </a:lvl9pPr>
              </a:lstStyle>
              <a:p>
                <a:endParaRPr lang="zh-CN" altLang="en-US"/>
              </a:p>
            </p:txBody>
          </p:sp>
          <p:grpSp>
            <p:nvGrpSpPr>
              <p:cNvPr id="7" name="组合 6"/>
              <p:cNvGrpSpPr/>
              <p:nvPr/>
            </p:nvGrpSpPr>
            <p:grpSpPr>
              <a:xfrm>
                <a:off x="3654507" y="1950582"/>
                <a:ext cx="1465262" cy="879158"/>
                <a:chOff x="2400" y="1998"/>
                <a:chExt cx="960" cy="960"/>
              </a:xfrm>
            </p:grpSpPr>
            <p:sp>
              <p:nvSpPr>
                <p:cNvPr id="21" name="椭圆 20"/>
                <p:cNvSpPr/>
                <p:nvPr/>
              </p:nvSpPr>
              <p:spPr>
                <a:xfrm>
                  <a:off x="2400" y="1998"/>
                  <a:ext cx="960" cy="960"/>
                </a:xfrm>
                <a:prstGeom prst="ellipse">
                  <a:avLst/>
                </a:prstGeom>
                <a:solidFill>
                  <a:schemeClr val="accent2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effectLst>
                  <a:outerShdw dist="25400" dir="5400000" algn="ctr" rotWithShape="0">
                    <a:schemeClr val="bg2"/>
                  </a:outerShdw>
                </a:effectLst>
              </p:spPr>
              <p:txBody>
                <a:bodyPr/>
                <a:lstStyle>
                  <a:defPPr>
                    <a:defRPr lang="en-US"/>
                  </a:defPPr>
                  <a:lvl1pPr marL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1pPr>
                  <a:lvl2pPr marL="457200" lvl="1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2pPr>
                  <a:lvl3pPr marL="914400" lvl="2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3pPr>
                  <a:lvl4pPr marL="1371600" lvl="3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4pPr>
                  <a:lvl5pPr marL="1828800" lvl="4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5pPr>
                  <a:lvl6pPr marL="2286000" lvl="5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6pPr>
                  <a:lvl7pPr marL="2743200" lvl="6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7pPr>
                  <a:lvl8pPr marL="3200400" lvl="7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8pPr>
                  <a:lvl9pPr marL="3657600" lvl="8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  <p:sp>
              <p:nvSpPr>
                <p:cNvPr id="22" name="矩形 21"/>
                <p:cNvSpPr/>
                <p:nvPr/>
              </p:nvSpPr>
              <p:spPr>
                <a:xfrm>
                  <a:off x="2440" y="2008"/>
                  <a:ext cx="880" cy="8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lIns="3810" tIns="0" rIns="3810" bIns="0" anchor="ctr" anchorCtr="0"/>
                <a:lstStyle>
                  <a:lvl1pPr marL="0" lvl="0" indent="0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120000"/>
                    <a:buNone/>
                    <a:defRPr sz="160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1pPr>
                  <a:lvl2pPr marL="144780" lvl="1" indent="-142875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120000"/>
                    <a:buChar char="•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2pPr>
                  <a:lvl3pPr marL="295275" lvl="2" indent="-149225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Tx/>
                    <a:buChar char="–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3pPr>
                  <a:lvl4pPr marL="431800" lvl="3" indent="-134620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89000"/>
                    <a:buChar char="•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4pPr>
                  <a:lvl5pPr marL="582930" lvl="4" indent="-149225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75000"/>
                    <a:buChar char="–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5pPr>
                </a:lstStyle>
                <a:p>
                  <a:pPr lvl="0" algn="ctr"/>
                  <a:r>
                    <a:rPr lang="zh-CN" altLang="en-US" sz="2000" b="1" dirty="0"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</a:rPr>
                    <a:t>毒理试验</a:t>
                  </a:r>
                  <a:endParaRPr lang="en-US" altLang="zh-CN" sz="2000" b="1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  <a:p>
                  <a:pPr lvl="0" algn="ctr"/>
                  <a:r>
                    <a:rPr lang="zh-CN" altLang="en-US" sz="2000" b="1" dirty="0"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</a:rPr>
                    <a:t>安全</a:t>
                  </a:r>
                  <a:endParaRPr lang="en-US" altLang="ko-KR" sz="2000" b="1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</p:txBody>
            </p:sp>
          </p:grpSp>
          <p:grpSp>
            <p:nvGrpSpPr>
              <p:cNvPr id="9" name="组合 8"/>
              <p:cNvGrpSpPr/>
              <p:nvPr/>
            </p:nvGrpSpPr>
            <p:grpSpPr>
              <a:xfrm>
                <a:off x="5579985" y="1526866"/>
                <a:ext cx="1461135" cy="879158"/>
                <a:chOff x="2400" y="1968"/>
                <a:chExt cx="960" cy="960"/>
              </a:xfrm>
            </p:grpSpPr>
            <p:sp>
              <p:nvSpPr>
                <p:cNvPr id="19" name="椭圆 18"/>
                <p:cNvSpPr/>
                <p:nvPr/>
              </p:nvSpPr>
              <p:spPr>
                <a:xfrm>
                  <a:off x="2400" y="1968"/>
                  <a:ext cx="960" cy="960"/>
                </a:xfrm>
                <a:prstGeom prst="ellipse">
                  <a:avLst/>
                </a:prstGeom>
                <a:solidFill>
                  <a:schemeClr val="accent2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effectLst>
                  <a:outerShdw dist="25400" dir="5400000" algn="ctr" rotWithShape="0">
                    <a:schemeClr val="bg2"/>
                  </a:outerShdw>
                </a:effectLst>
              </p:spPr>
              <p:txBody>
                <a:bodyPr/>
                <a:lstStyle>
                  <a:defPPr>
                    <a:defRPr lang="en-US"/>
                  </a:defPPr>
                  <a:lvl1pPr marL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1pPr>
                  <a:lvl2pPr marL="457200" lvl="1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2pPr>
                  <a:lvl3pPr marL="914400" lvl="2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3pPr>
                  <a:lvl4pPr marL="1371600" lvl="3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4pPr>
                  <a:lvl5pPr marL="1828800" lvl="4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5pPr>
                  <a:lvl6pPr marL="2286000" lvl="5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6pPr>
                  <a:lvl7pPr marL="2743200" lvl="6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7pPr>
                  <a:lvl8pPr marL="3200400" lvl="7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8pPr>
                  <a:lvl9pPr marL="3657600" lvl="8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  <p:sp>
              <p:nvSpPr>
                <p:cNvPr id="20" name="矩形 19"/>
                <p:cNvSpPr>
                  <a:spLocks noChangeAspect="1"/>
                </p:cNvSpPr>
                <p:nvPr/>
              </p:nvSpPr>
              <p:spPr>
                <a:xfrm>
                  <a:off x="2440" y="2008"/>
                  <a:ext cx="880" cy="8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lIns="3810" tIns="0" rIns="3810" bIns="0" anchor="ctr" anchorCtr="0"/>
                <a:lstStyle>
                  <a:lvl1pPr marL="0" lvl="0" indent="0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120000"/>
                    <a:buNone/>
                    <a:defRPr sz="160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1pPr>
                  <a:lvl2pPr marL="144780" lvl="1" indent="-142875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120000"/>
                    <a:buChar char="•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2pPr>
                  <a:lvl3pPr marL="295275" lvl="2" indent="-149225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Tx/>
                    <a:buChar char="–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3pPr>
                  <a:lvl4pPr marL="431800" lvl="3" indent="-134620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89000"/>
                    <a:buChar char="•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4pPr>
                  <a:lvl5pPr marL="582930" lvl="4" indent="-149225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75000"/>
                    <a:buChar char="–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5pPr>
                </a:lstStyle>
                <a:p>
                  <a:pPr lvl="0" algn="ctr"/>
                  <a:r>
                    <a:rPr lang="zh-CN" altLang="en-US" sz="2000" b="1" dirty="0"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</a:rPr>
                    <a:t>临床试验</a:t>
                  </a:r>
                  <a:endParaRPr lang="en-US" altLang="zh-CN" sz="2000" b="1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  <a:p>
                  <a:pPr lvl="0" algn="ctr"/>
                  <a:r>
                    <a:rPr lang="zh-CN" altLang="en-US" sz="2000" b="1" dirty="0"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</a:rPr>
                    <a:t>安全</a:t>
                  </a:r>
                  <a:endParaRPr lang="en-US" altLang="ko-KR" sz="2000" b="1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</p:txBody>
            </p:sp>
          </p:grpSp>
          <p:grpSp>
            <p:nvGrpSpPr>
              <p:cNvPr id="11" name="组合 10"/>
              <p:cNvGrpSpPr/>
              <p:nvPr/>
            </p:nvGrpSpPr>
            <p:grpSpPr>
              <a:xfrm>
                <a:off x="7474508" y="1130626"/>
                <a:ext cx="1463199" cy="879158"/>
                <a:chOff x="2400" y="1968"/>
                <a:chExt cx="960" cy="960"/>
              </a:xfrm>
            </p:grpSpPr>
            <p:sp>
              <p:nvSpPr>
                <p:cNvPr id="17" name="椭圆 16"/>
                <p:cNvSpPr/>
                <p:nvPr/>
              </p:nvSpPr>
              <p:spPr>
                <a:xfrm>
                  <a:off x="2400" y="1968"/>
                  <a:ext cx="960" cy="960"/>
                </a:xfrm>
                <a:prstGeom prst="ellipse">
                  <a:avLst/>
                </a:prstGeom>
                <a:solidFill>
                  <a:schemeClr val="accent2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effectLst>
                  <a:outerShdw dist="25400" dir="5400000" algn="ctr" rotWithShape="0">
                    <a:schemeClr val="bg2"/>
                  </a:outerShdw>
                </a:effectLst>
              </p:spPr>
              <p:txBody>
                <a:bodyPr/>
                <a:lstStyle>
                  <a:defPPr>
                    <a:defRPr lang="en-US"/>
                  </a:defPPr>
                  <a:lvl1pPr marL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1pPr>
                  <a:lvl2pPr marL="457200" lvl="1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2pPr>
                  <a:lvl3pPr marL="914400" lvl="2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3pPr>
                  <a:lvl4pPr marL="1371600" lvl="3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4pPr>
                  <a:lvl5pPr marL="1828800" lvl="4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5pPr>
                  <a:lvl6pPr marL="2286000" lvl="5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6pPr>
                  <a:lvl7pPr marL="2743200" lvl="6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7pPr>
                  <a:lvl8pPr marL="3200400" lvl="7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8pPr>
                  <a:lvl9pPr marL="3657600" lvl="8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  <p:sp>
              <p:nvSpPr>
                <p:cNvPr id="18" name="矩形 17"/>
                <p:cNvSpPr/>
                <p:nvPr/>
              </p:nvSpPr>
              <p:spPr>
                <a:xfrm>
                  <a:off x="2440" y="2008"/>
                  <a:ext cx="880" cy="8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lIns="3810" tIns="0" rIns="3810" bIns="0" anchor="ctr" anchorCtr="0"/>
                <a:lstStyle>
                  <a:lvl1pPr marL="0" lvl="0" indent="0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120000"/>
                    <a:buNone/>
                    <a:defRPr sz="160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1pPr>
                  <a:lvl2pPr marL="144780" lvl="1" indent="-142875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120000"/>
                    <a:buChar char="•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2pPr>
                  <a:lvl3pPr marL="295275" lvl="2" indent="-149225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Tx/>
                    <a:buChar char="–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3pPr>
                  <a:lvl4pPr marL="431800" lvl="3" indent="-134620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89000"/>
                    <a:buChar char="•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4pPr>
                  <a:lvl5pPr marL="582930" lvl="4" indent="-149225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75000"/>
                    <a:buChar char="–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5pPr>
                </a:lstStyle>
                <a:p>
                  <a:pPr lvl="0" algn="ctr"/>
                  <a:r>
                    <a:rPr lang="zh-CN" altLang="en-US" sz="2000" b="1" dirty="0"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</a:rPr>
                    <a:t>生产工艺</a:t>
                  </a:r>
                  <a:endParaRPr lang="en-US" altLang="zh-CN" sz="2000" b="1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  <a:p>
                  <a:pPr lvl="0" algn="ctr"/>
                  <a:r>
                    <a:rPr lang="zh-CN" altLang="en-US" sz="2000" b="1" dirty="0"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</a:rPr>
                    <a:t>安全</a:t>
                  </a:r>
                  <a:endParaRPr lang="en-US" altLang="ko-KR" sz="2000" b="1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</p:txBody>
            </p:sp>
          </p:grpSp>
          <p:grpSp>
            <p:nvGrpSpPr>
              <p:cNvPr id="13" name="组合 12"/>
              <p:cNvGrpSpPr/>
              <p:nvPr/>
            </p:nvGrpSpPr>
            <p:grpSpPr>
              <a:xfrm>
                <a:off x="9399987" y="734391"/>
                <a:ext cx="1463198" cy="902970"/>
                <a:chOff x="2400" y="1968"/>
                <a:chExt cx="960" cy="986"/>
              </a:xfrm>
            </p:grpSpPr>
            <p:sp>
              <p:nvSpPr>
                <p:cNvPr id="15" name="椭圆 14"/>
                <p:cNvSpPr/>
                <p:nvPr/>
              </p:nvSpPr>
              <p:spPr>
                <a:xfrm>
                  <a:off x="2400" y="1968"/>
                  <a:ext cx="960" cy="960"/>
                </a:xfrm>
                <a:prstGeom prst="ellipse">
                  <a:avLst/>
                </a:prstGeom>
                <a:solidFill>
                  <a:schemeClr val="accent2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effectLst>
                  <a:outerShdw dist="25400" dir="5400000" algn="ctr" rotWithShape="0">
                    <a:schemeClr val="bg2"/>
                  </a:outerShdw>
                </a:effectLst>
              </p:spPr>
              <p:txBody>
                <a:bodyPr/>
                <a:lstStyle>
                  <a:defPPr>
                    <a:defRPr lang="en-US"/>
                  </a:defPPr>
                  <a:lvl1pPr marL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1pPr>
                  <a:lvl2pPr marL="457200" lvl="1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2pPr>
                  <a:lvl3pPr marL="914400" lvl="2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3pPr>
                  <a:lvl4pPr marL="1371600" lvl="3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4pPr>
                  <a:lvl5pPr marL="1828800" lvl="4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5pPr>
                  <a:lvl6pPr marL="2286000" lvl="5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6pPr>
                  <a:lvl7pPr marL="2743200" lvl="6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7pPr>
                  <a:lvl8pPr marL="3200400" lvl="7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8pPr>
                  <a:lvl9pPr marL="3657600" lvl="8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  <p:sp>
              <p:nvSpPr>
                <p:cNvPr id="16" name="矩形 15"/>
                <p:cNvSpPr/>
                <p:nvPr/>
              </p:nvSpPr>
              <p:spPr>
                <a:xfrm>
                  <a:off x="2440" y="2074"/>
                  <a:ext cx="880" cy="8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lIns="3810" tIns="0" rIns="3810" bIns="0" anchor="ctr" anchorCtr="0"/>
                <a:lstStyle>
                  <a:lvl1pPr marL="0" lvl="0" indent="0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120000"/>
                    <a:buNone/>
                    <a:defRPr sz="160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1pPr>
                  <a:lvl2pPr marL="144780" lvl="1" indent="-142875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120000"/>
                    <a:buChar char="•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2pPr>
                  <a:lvl3pPr marL="295275" lvl="2" indent="-149225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Tx/>
                    <a:buChar char="–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3pPr>
                  <a:lvl4pPr marL="431800" lvl="3" indent="-134620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89000"/>
                    <a:buChar char="•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4pPr>
                  <a:lvl5pPr marL="582930" lvl="4" indent="-149225" algn="l" defTabSz="8953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SzPct val="75000"/>
                    <a:buChar char="–"/>
                    <a:defRPr sz="1600"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-윤고딕130" pitchFamily="18" charset="-127"/>
                    </a:defRPr>
                  </a:lvl5pPr>
                </a:lstStyle>
                <a:p>
                  <a:pPr lvl="0" algn="ctr"/>
                  <a:r>
                    <a:rPr lang="zh-CN" altLang="en-US" sz="2000" b="1" dirty="0">
                      <a:solidFill>
                        <a:schemeClr val="bg1"/>
                      </a:solidFill>
                      <a:latin typeface="微软雅黑" panose="020B0503020204020204" charset="-122"/>
                      <a:ea typeface="微软雅黑" panose="020B0503020204020204" charset="-122"/>
                    </a:rPr>
                    <a:t>说明书使用安全</a:t>
                  </a:r>
                  <a:endParaRPr lang="en-US" altLang="ko-KR" sz="2000" b="1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</p:txBody>
            </p:sp>
          </p:grpSp>
        </p:grpSp>
        <p:sp>
          <p:nvSpPr>
            <p:cNvPr id="26" name="矩形 25"/>
            <p:cNvSpPr/>
            <p:nvPr>
              <p:custDataLst>
                <p:tags r:id="rId1"/>
              </p:custDataLst>
            </p:nvPr>
          </p:nvSpPr>
          <p:spPr>
            <a:xfrm>
              <a:off x="1393089" y="3653076"/>
              <a:ext cx="2006671" cy="2947035"/>
            </a:xfrm>
            <a:prstGeom prst="rect">
              <a:avLst/>
            </a:prstGeom>
            <a:noFill/>
            <a:ln w="127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txBody>
            <a:bodyPr wrap="square" lIns="0" tIns="0" rIns="0" bIns="0">
              <a:noAutofit/>
            </a:bodyPr>
            <a:lstStyle>
              <a:lvl1pPr marL="0" lvl="0" indent="0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None/>
                <a:defRPr sz="1600" b="1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87655" lvl="1" indent="-285750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har char="•"/>
                <a:defRPr sz="1600" b="0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73405" lvl="2" indent="-284480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har char="–"/>
                <a:defRPr sz="1600" b="0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857250" lvl="3" indent="-282575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har char="-"/>
                <a:defRPr sz="1600" b="0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624455" lvl="4" indent="4445" algn="ctr" defTabSz="3302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None/>
                <a:defRPr sz="1400" b="1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190500" lvl="1" indent="266700" defTabSz="914400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8521700" algn="r"/>
                </a:tabLst>
              </a:pPr>
              <a:r>
                <a:rPr lang="zh-CN" altLang="en-US" sz="20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微软雅黑" panose="020B0503020204020204" charset="-122"/>
                  <a:sym typeface="+mn-ea"/>
                </a:rPr>
                <a:t>全方药轻力专</a:t>
              </a:r>
              <a:endParaRPr lang="zh-CN" altLang="en-US" sz="20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  <a:sym typeface="+mn-ea"/>
              </a:endParaRPr>
            </a:p>
            <a:p>
              <a:pPr marL="190500" lvl="1" indent="266700" defTabSz="914400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8521700" algn="r"/>
                </a:tabLst>
              </a:pPr>
              <a:r>
                <a:rPr lang="zh-CN" altLang="en-US" sz="2000" b="1" dirty="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sym typeface="+mn-ea"/>
                </a:rPr>
                <a:t>不用</a:t>
              </a:r>
              <a:r>
                <a:rPr lang="zh-CN" altLang="en-US" sz="20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+mn-ea"/>
                </a:rPr>
                <a:t>麻黄、苦杏仁、半夏、</a:t>
              </a:r>
              <a:r>
                <a:rPr lang="zh-CN" altLang="en-US" sz="20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微软雅黑" panose="020B0503020204020204" charset="-122"/>
                  <a:sym typeface="+mn-ea"/>
                </a:rPr>
                <a:t>百部等</a:t>
              </a:r>
              <a:r>
                <a:rPr lang="zh-CN" altLang="en-US" sz="2000" b="1" dirty="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sym typeface="+mn-ea"/>
                </a:rPr>
                <a:t>有毒之品</a:t>
              </a:r>
              <a:endParaRPr lang="zh-CN" altLang="en-US" sz="20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  <a:sym typeface="+mn-ea"/>
              </a:endParaRPr>
            </a:p>
            <a:p>
              <a:pPr marL="190500" lvl="1" indent="266700" defTabSz="914400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8521700" algn="r"/>
                </a:tabLst>
              </a:pPr>
              <a:r>
                <a:rPr lang="zh-CN" altLang="en-US" sz="2000" b="1" dirty="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微软雅黑" panose="020B0503020204020204" charset="-122"/>
                  <a:sym typeface="+mn-ea"/>
                </a:rPr>
                <a:t>不含</a:t>
              </a:r>
              <a:r>
                <a:rPr lang="zh-CN" altLang="en-US" sz="20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微软雅黑" panose="020B0503020204020204" charset="-122"/>
                  <a:sym typeface="+mn-ea"/>
                </a:rPr>
                <a:t>僵蚕、地龙等易诱发儿童过敏的</a:t>
              </a:r>
              <a:r>
                <a:rPr lang="zh-CN" altLang="en-US" sz="2000" b="1" dirty="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sym typeface="+mn-ea"/>
                </a:rPr>
                <a:t>动物药材</a:t>
              </a:r>
              <a:endParaRPr lang="zh-CN" altLang="en-US" sz="20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  <a:sym typeface="+mn-ea"/>
              </a:endParaRPr>
            </a:p>
          </p:txBody>
        </p:sp>
        <p:sp>
          <p:nvSpPr>
            <p:cNvPr id="27" name="矩形 26"/>
            <p:cNvSpPr/>
            <p:nvPr>
              <p:custDataLst>
                <p:tags r:id="rId2"/>
              </p:custDataLst>
            </p:nvPr>
          </p:nvSpPr>
          <p:spPr>
            <a:xfrm>
              <a:off x="3447759" y="3260903"/>
              <a:ext cx="1860361" cy="2947035"/>
            </a:xfrm>
            <a:prstGeom prst="rect">
              <a:avLst/>
            </a:prstGeom>
            <a:noFill/>
            <a:ln w="127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txBody>
            <a:bodyPr wrap="square" lIns="0" tIns="0" rIns="0" bIns="0">
              <a:noAutofit/>
            </a:bodyPr>
            <a:lstStyle>
              <a:lvl1pPr marL="0" lvl="0" indent="0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None/>
                <a:defRPr sz="1600" b="1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87655" lvl="1" indent="-285750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har char="•"/>
                <a:defRPr sz="1600" b="0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73405" lvl="2" indent="-284480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har char="–"/>
                <a:defRPr sz="1600" b="0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857250" lvl="3" indent="-282575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har char="-"/>
                <a:defRPr sz="1600" b="0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624455" lvl="4" indent="4445" algn="ctr" defTabSz="3302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None/>
                <a:defRPr sz="1400" b="1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190500" lvl="1" indent="0" defTabSz="914400">
                <a:lnSpc>
                  <a:spcPct val="100000"/>
                </a:lnSpc>
                <a:buNone/>
                <a:tabLst>
                  <a:tab pos="8521700" algn="r"/>
                </a:tabLst>
              </a:pPr>
              <a:r>
                <a:rPr lang="zh-CN" altLang="en-US" sz="20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+mn-ea"/>
                </a:rPr>
                <a:t>临床前急毒及长毒试验，皆</a:t>
              </a:r>
              <a:r>
                <a:rPr lang="zh-CN" altLang="en-US" sz="2000" b="1" dirty="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sym typeface="+mn-ea"/>
                </a:rPr>
                <a:t>未发现</a:t>
              </a:r>
              <a:r>
                <a:rPr lang="zh-CN" altLang="en-US" sz="20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+mn-ea"/>
                </a:rPr>
                <a:t>明显毒性反应</a:t>
              </a:r>
              <a:endParaRPr lang="zh-CN" altLang="en-US" sz="20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  <a:sym typeface="+mn-ea"/>
              </a:endParaRPr>
            </a:p>
          </p:txBody>
        </p:sp>
        <p:sp>
          <p:nvSpPr>
            <p:cNvPr id="28" name="矩形 27"/>
            <p:cNvSpPr/>
            <p:nvPr>
              <p:custDataLst>
                <p:tags r:id="rId3"/>
              </p:custDataLst>
            </p:nvPr>
          </p:nvSpPr>
          <p:spPr>
            <a:xfrm>
              <a:off x="5369698" y="2854422"/>
              <a:ext cx="1913360" cy="2947035"/>
            </a:xfrm>
            <a:prstGeom prst="rect">
              <a:avLst/>
            </a:prstGeom>
            <a:noFill/>
            <a:ln w="127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txBody>
            <a:bodyPr wrap="square" lIns="0" tIns="0" rIns="0" bIns="0">
              <a:noAutofit/>
            </a:bodyPr>
            <a:lstStyle>
              <a:lvl1pPr marL="0" lvl="0" indent="0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None/>
                <a:defRPr sz="1600" b="1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87655" lvl="1" indent="-285750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har char="•"/>
                <a:defRPr sz="1600" b="0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73405" lvl="2" indent="-284480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har char="–"/>
                <a:defRPr sz="1600" b="0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857250" lvl="3" indent="-282575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har char="-"/>
                <a:defRPr sz="1600" b="0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624455" lvl="4" indent="4445" algn="ctr" defTabSz="3302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None/>
                <a:defRPr sz="1400" b="1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190500" lvl="1" indent="0" defTabSz="914400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None/>
                <a:tabLst>
                  <a:tab pos="8521700" algn="r"/>
                </a:tabLst>
              </a:pPr>
              <a:r>
                <a:rPr lang="en-US" altLang="en-US" sz="2000" dirty="0">
                  <a:ln>
                    <a:noFill/>
                  </a:ln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+mn-ea"/>
                </a:rPr>
                <a:t>Ⅱ</a:t>
              </a:r>
              <a:r>
                <a:rPr lang="zh-CN" altLang="en-US" sz="2000" dirty="0">
                  <a:ln>
                    <a:noFill/>
                  </a:ln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+mn-ea"/>
                </a:rPr>
                <a:t>、</a:t>
              </a:r>
              <a:r>
                <a:rPr lang="en-US" altLang="en-US" sz="2000" dirty="0">
                  <a:ln>
                    <a:noFill/>
                  </a:ln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+mn-ea"/>
                </a:rPr>
                <a:t>Ⅲ</a:t>
              </a:r>
              <a:r>
                <a:rPr lang="zh-CN" altLang="en-US" sz="2000" dirty="0">
                  <a:ln>
                    <a:noFill/>
                  </a:ln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+mn-ea"/>
                </a:rPr>
                <a:t>期临床试验结果都表明，试验药与安慰剂对照组比较，不良事件</a:t>
              </a:r>
              <a:r>
                <a:rPr lang="en-US" altLang="zh-CN" sz="2000" dirty="0">
                  <a:ln>
                    <a:noFill/>
                  </a:ln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+mn-ea"/>
                </a:rPr>
                <a:t>/</a:t>
              </a:r>
              <a:r>
                <a:rPr lang="zh-CN" altLang="en-US" sz="2000" dirty="0">
                  <a:ln>
                    <a:noFill/>
                  </a:ln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+mn-ea"/>
                </a:rPr>
                <a:t>反应发生率均</a:t>
              </a:r>
              <a:r>
                <a:rPr lang="zh-CN" altLang="en-US" sz="2000" b="1" dirty="0">
                  <a:ln>
                    <a:noFill/>
                  </a:ln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cs typeface="黑体" panose="02010609060101010101" charset="-122"/>
                  <a:sym typeface="+mn-ea"/>
                </a:rPr>
                <a:t>无显著性差异</a:t>
              </a:r>
              <a:endParaRPr lang="zh-CN" altLang="en-US" sz="2000" b="1" dirty="0">
                <a:ln>
                  <a:noFill/>
                </a:ln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endParaRPr>
            </a:p>
          </p:txBody>
        </p:sp>
        <p:sp>
          <p:nvSpPr>
            <p:cNvPr id="29" name="矩形 28"/>
            <p:cNvSpPr/>
            <p:nvPr>
              <p:custDataLst>
                <p:tags r:id="rId4"/>
              </p:custDataLst>
            </p:nvPr>
          </p:nvSpPr>
          <p:spPr>
            <a:xfrm>
              <a:off x="9239149" y="2038681"/>
              <a:ext cx="2090420" cy="2947035"/>
            </a:xfrm>
            <a:prstGeom prst="rect">
              <a:avLst/>
            </a:prstGeom>
            <a:noFill/>
            <a:ln w="127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txBody>
            <a:bodyPr wrap="square" lIns="0" tIns="0" rIns="0" bIns="0">
              <a:noAutofit/>
            </a:bodyPr>
            <a:lstStyle>
              <a:lvl1pPr marL="0" lvl="0" indent="0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None/>
                <a:defRPr sz="1600" b="1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87655" lvl="1" indent="-285750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har char="•"/>
                <a:defRPr sz="1600" b="0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73405" lvl="2" indent="-284480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har char="–"/>
                <a:defRPr sz="1600" b="0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857250" lvl="3" indent="-282575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har char="-"/>
                <a:defRPr sz="1600" b="0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624455" lvl="4" indent="4445" algn="ctr" defTabSz="3302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None/>
                <a:defRPr sz="1400" b="1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190500" lvl="1" indent="266700" defTabSz="914400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8521700" algn="r"/>
                </a:tabLst>
              </a:pPr>
              <a:r>
                <a:rPr lang="zh-CN" sz="1800" dirty="0">
                  <a:ln>
                    <a:noFill/>
                  </a:ln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微软雅黑" panose="020B0503020204020204" charset="-122"/>
                  <a:sym typeface="+mn-ea"/>
                </a:rPr>
                <a:t>详尽规范描述了用法用量、</a:t>
              </a:r>
              <a:r>
                <a:rPr lang="zh-CN" altLang="en-US" sz="1800" b="1" dirty="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sym typeface="+mn-ea"/>
                </a:rPr>
                <a:t>不良反应、禁忌、注意事项，</a:t>
              </a:r>
              <a:r>
                <a:rPr lang="zh-CN" sz="1800" dirty="0">
                  <a:ln>
                    <a:noFill/>
                  </a:ln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微软雅黑" panose="020B0503020204020204" charset="-122"/>
                  <a:sym typeface="+mn-ea"/>
                </a:rPr>
                <a:t>为用药安全提供了基础保障</a:t>
              </a:r>
              <a:endParaRPr lang="zh-CN" sz="1800" b="1" dirty="0">
                <a:ln>
                  <a:noFill/>
                </a:ln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  <a:sym typeface="+mn-ea"/>
              </a:endParaRPr>
            </a:p>
            <a:p>
              <a:pPr marL="190500" lvl="1" indent="266700" defTabSz="914400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8521700" algn="r"/>
                </a:tabLst>
              </a:pPr>
              <a:r>
                <a:rPr lang="zh-CN" sz="1800" dirty="0">
                  <a:ln>
                    <a:noFill/>
                  </a:ln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微软雅黑" panose="020B0503020204020204" charset="-122"/>
                  <a:sym typeface="+mn-ea"/>
                </a:rPr>
                <a:t>鲜明区别于很多中成药说明书不规范，缺乏详尽使用安全信息的情况。</a:t>
              </a:r>
              <a:endParaRPr lang="zh-CN" sz="1800" dirty="0">
                <a:ln>
                  <a:noFill/>
                </a:ln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  <a:sym typeface="+mn-ea"/>
              </a:endParaRPr>
            </a:p>
          </p:txBody>
        </p:sp>
        <p:sp>
          <p:nvSpPr>
            <p:cNvPr id="31" name="矩形 30"/>
            <p:cNvSpPr/>
            <p:nvPr>
              <p:custDataLst>
                <p:tags r:id="rId5"/>
              </p:custDataLst>
            </p:nvPr>
          </p:nvSpPr>
          <p:spPr>
            <a:xfrm>
              <a:off x="7323224" y="2430999"/>
              <a:ext cx="1854944" cy="2947035"/>
            </a:xfrm>
            <a:prstGeom prst="rect">
              <a:avLst/>
            </a:prstGeom>
            <a:noFill/>
            <a:ln w="127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txBody>
            <a:bodyPr wrap="square" lIns="0" tIns="0" rIns="0" bIns="0">
              <a:noAutofit/>
            </a:bodyPr>
            <a:lstStyle>
              <a:lvl1pPr marL="0" lvl="0" indent="0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None/>
                <a:defRPr sz="1600" b="1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87655" lvl="1" indent="-285750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har char="•"/>
                <a:defRPr sz="1600" b="0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73405" lvl="2" indent="-284480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har char="–"/>
                <a:defRPr sz="1600" b="0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857250" lvl="3" indent="-282575" algn="l" defTabSz="330200" rtl="0" eaLnBrk="0" fontAlgn="base" latinLnBrk="0" hangingPunct="0">
                <a:lnSpc>
                  <a:spcPts val="1800"/>
                </a:lnSpc>
                <a:spcBef>
                  <a:spcPct val="0"/>
                </a:spcBef>
                <a:spcAft>
                  <a:spcPct val="0"/>
                </a:spcAft>
                <a:buChar char="-"/>
                <a:defRPr sz="1600" b="0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624455" lvl="4" indent="4445" algn="ctr" defTabSz="330200" rtl="0" eaLnBrk="0" fontAlgn="base" latinLnBrk="0" hangingPunct="0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  <a:buNone/>
                <a:defRPr sz="1400" b="1" i="0" u="none" kern="1200" baseline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190500" lvl="1" indent="266700" defTabSz="914400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8521700" algn="r"/>
                </a:tabLst>
              </a:pPr>
              <a:r>
                <a:rPr lang="zh-CN" altLang="en-US" sz="20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微软雅黑" panose="020B0503020204020204" charset="-122"/>
                  <a:sym typeface="+mn-ea"/>
                </a:rPr>
                <a:t>运用“轻煎慢干”工艺，使水活度稳定均匀控制在低水平，</a:t>
              </a:r>
              <a:r>
                <a:rPr lang="zh-CN" altLang="en-US" sz="2000" b="1" dirty="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sym typeface="+mn-ea"/>
                </a:rPr>
                <a:t>有效抑制微生物生长</a:t>
              </a:r>
              <a:endParaRPr lang="en-US" altLang="zh-CN" sz="20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endParaRPr>
            </a:p>
            <a:p>
              <a:pPr marL="190500" lvl="1" indent="266700" defTabSz="914400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tabLst>
                  <a:tab pos="8521700" algn="r"/>
                </a:tabLst>
              </a:pPr>
              <a:r>
                <a:rPr lang="zh-CN" altLang="en-US" sz="20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微软雅黑" panose="020B0503020204020204" charset="-122"/>
                  <a:sym typeface="+mn-ea"/>
                </a:rPr>
                <a:t>全方水提绿色工艺，</a:t>
              </a:r>
              <a:r>
                <a:rPr lang="zh-CN" altLang="en-US" sz="2000" b="1" dirty="0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  <a:sym typeface="+mn-ea"/>
                </a:rPr>
                <a:t>无残留有机溶剂</a:t>
              </a:r>
              <a:endParaRPr lang="zh-CN" altLang="en-US" sz="20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  <a:sym typeface="+mn-ea"/>
              </a:endParaRPr>
            </a:p>
          </p:txBody>
        </p:sp>
      </p:grpSp>
      <p:sp>
        <p:nvSpPr>
          <p:cNvPr id="35" name="标题 5"/>
          <p:cNvSpPr>
            <a:spLocks noGrp="1"/>
          </p:cNvSpPr>
          <p:nvPr>
            <p:custDataLst>
              <p:tags r:id="rId6"/>
            </p:custDataLst>
          </p:nvPr>
        </p:nvSpPr>
        <p:spPr>
          <a:xfrm>
            <a:off x="169545" y="27940"/>
            <a:ext cx="2863215" cy="6457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 fontAlgn="ctr">
              <a:lnSpc>
                <a:spcPct val="100000"/>
              </a:lnSpc>
            </a:pPr>
            <a:r>
              <a:rPr lang="zh-CN" altLang="en-US" sz="311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药品安全性</a:t>
            </a:r>
            <a:endParaRPr lang="zh-CN" altLang="en-US" sz="311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39690" y="5488940"/>
            <a:ext cx="6654800" cy="9766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 algn="l" fontAlgn="auto">
              <a:spcBef>
                <a:spcPts val="1200"/>
              </a:spcBef>
              <a:spcAft>
                <a:spcPts val="1200"/>
              </a:spcAft>
              <a:buClrTx/>
              <a:buSzTx/>
              <a:buFont typeface="Wingdings" panose="05000000000000000000" charset="0"/>
              <a:buChar char="u"/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确保“组方-临床-生产-使用”全流程安全</a:t>
            </a:r>
            <a:endParaRPr lang="zh-CN" altLang="en-US" sz="2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indent="-342900" fontAlgn="auto">
              <a:spcBef>
                <a:spcPts val="1200"/>
              </a:spcBef>
              <a:spcAft>
                <a:spcPts val="1200"/>
              </a:spcAft>
              <a:buFont typeface="Wingdings" panose="05000000000000000000" charset="0"/>
              <a:buChar char="u"/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上市6个月来，尚未发现、接获任何药品不良反应报告</a:t>
            </a:r>
            <a:endParaRPr lang="zh-CN" altLang="en-US" sz="2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: 圆角 33"/>
          <p:cNvSpPr/>
          <p:nvPr/>
        </p:nvSpPr>
        <p:spPr>
          <a:xfrm>
            <a:off x="5589587" y="3508721"/>
            <a:ext cx="6245225" cy="3328035"/>
          </a:xfrm>
          <a:prstGeom prst="roundRect">
            <a:avLst>
              <a:gd name="adj" fmla="val 1528"/>
            </a:avLst>
          </a:prstGeom>
          <a:solidFill>
            <a:schemeClr val="bg1"/>
          </a:solidFill>
          <a:ln>
            <a:solidFill>
              <a:srgbClr val="0577B7"/>
            </a:solidFill>
          </a:ln>
          <a:effectLst>
            <a:outerShdw blurRad="63500" algn="ctr" rotWithShape="0">
              <a:srgbClr val="0577B7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2FA7D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矩形: 圆角 33"/>
          <p:cNvSpPr/>
          <p:nvPr/>
        </p:nvSpPr>
        <p:spPr>
          <a:xfrm>
            <a:off x="262890" y="741046"/>
            <a:ext cx="5111750" cy="5423966"/>
          </a:xfrm>
          <a:prstGeom prst="roundRect">
            <a:avLst>
              <a:gd name="adj" fmla="val 1528"/>
            </a:avLst>
          </a:prstGeom>
          <a:solidFill>
            <a:schemeClr val="bg1"/>
          </a:solidFill>
          <a:ln>
            <a:solidFill>
              <a:srgbClr val="0577B7"/>
            </a:solidFill>
          </a:ln>
          <a:effectLst>
            <a:outerShdw blurRad="63500" algn="ctr" rotWithShape="0">
              <a:srgbClr val="0577B7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2FA7D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4" name="矩形: 圆角 33"/>
          <p:cNvSpPr/>
          <p:nvPr/>
        </p:nvSpPr>
        <p:spPr>
          <a:xfrm>
            <a:off x="5613400" y="741045"/>
            <a:ext cx="6245225" cy="2479675"/>
          </a:xfrm>
          <a:prstGeom prst="roundRect">
            <a:avLst>
              <a:gd name="adj" fmla="val 1528"/>
            </a:avLst>
          </a:prstGeom>
          <a:solidFill>
            <a:schemeClr val="bg1"/>
          </a:solidFill>
          <a:ln>
            <a:solidFill>
              <a:srgbClr val="0577B7"/>
            </a:solidFill>
          </a:ln>
          <a:effectLst>
            <a:outerShdw blurRad="63500" algn="ctr" rotWithShape="0">
              <a:srgbClr val="0577B7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2FA7D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778250" y="98425"/>
            <a:ext cx="4136390" cy="4394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ctr" fontAlgn="auto">
              <a:lnSpc>
                <a:spcPct val="100000"/>
              </a:lnSpc>
              <a:spcAft>
                <a:spcPts val="1200"/>
              </a:spcAft>
              <a:buFont typeface="Wingdings" panose="05000000000000000000" charset="0"/>
              <a:buNone/>
            </a:pPr>
            <a:r>
              <a:rPr lang="zh-CN" altLang="en-U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en-US" sz="22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Ⅲ</a:t>
            </a:r>
            <a:r>
              <a:rPr lang="en-US" altLang="zh-CN" sz="22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en-US" sz="22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期</a:t>
            </a:r>
            <a:r>
              <a:rPr lang="zh-CN" altLang="en-US" sz="2200" b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临床</a:t>
            </a:r>
            <a:r>
              <a:rPr lang="zh-CN" altLang="en-US" sz="22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疗效指标统计结果</a:t>
            </a:r>
            <a:endParaRPr lang="zh-CN" altLang="en-US" sz="2200" b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/>
        </p:nvSpPr>
        <p:spPr>
          <a:xfrm>
            <a:off x="169545" y="27940"/>
            <a:ext cx="2863215" cy="6457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 fontAlgn="ctr">
              <a:lnSpc>
                <a:spcPct val="100000"/>
              </a:lnSpc>
            </a:pPr>
            <a:r>
              <a:rPr lang="zh-CN" altLang="en-US" sz="311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药品有效性</a:t>
            </a:r>
            <a:r>
              <a:rPr lang="en-US" altLang="zh-CN" sz="311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1/3</a:t>
            </a:r>
            <a:endParaRPr lang="en-US" altLang="zh-CN" sz="311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58850" y="759460"/>
            <a:ext cx="3792220" cy="3683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ctr" fontAlgn="auto">
              <a:lnSpc>
                <a:spcPct val="100000"/>
              </a:lnSpc>
              <a:spcAft>
                <a:spcPts val="1200"/>
              </a:spcAft>
              <a:buFont typeface="Wingdings" panose="05000000000000000000" charset="0"/>
              <a:buNone/>
            </a:pPr>
            <a:r>
              <a:rPr lang="zh-CN" altLang="en-US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主要疗效指标</a:t>
            </a:r>
            <a:r>
              <a:rPr lang="en-US" altLang="zh-CN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咳嗽消失率</a:t>
            </a:r>
            <a:endParaRPr lang="zh-CN" altLang="en-US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08" name="文本框 107"/>
          <p:cNvSpPr txBox="1"/>
          <p:nvPr/>
        </p:nvSpPr>
        <p:spPr>
          <a:xfrm>
            <a:off x="5612765" y="1253490"/>
            <a:ext cx="355600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85750" indent="-285750" fontAlgn="auto">
              <a:lnSpc>
                <a:spcPct val="120000"/>
              </a:lnSpc>
              <a:spcAft>
                <a:spcPts val="600"/>
              </a:spcAft>
              <a:buFont typeface="Wingdings" panose="05000000000000000000" charset="0"/>
              <a:buChar char="u"/>
            </a:pPr>
            <a:r>
              <a:rPr lang="zh-CN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中医证候疗效</a:t>
            </a:r>
            <a:r>
              <a:rPr lang="zh-CN" sz="1600" b="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zh-CN" altLang="zh-CN" sz="1600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治疗7天，咳嗽、咯痰、口渴等中医证候单项评分，两组间差异均有统计学意义。</a:t>
            </a:r>
            <a:endParaRPr lang="en-US" altLang="zh-CN" sz="1600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5750" indent="-285750" fontAlgn="auto">
              <a:lnSpc>
                <a:spcPct val="120000"/>
              </a:lnSpc>
              <a:spcAft>
                <a:spcPts val="600"/>
              </a:spcAft>
              <a:buFont typeface="Wingdings" panose="05000000000000000000" charset="0"/>
              <a:buChar char="u"/>
            </a:pPr>
            <a:r>
              <a:rPr lang="zh-CN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试验组中医证候</a:t>
            </a:r>
            <a:r>
              <a:rPr lang="en-US" altLang="zh-CN" sz="1600" b="1" dirty="0" err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有效率</a:t>
            </a:r>
            <a:r>
              <a:rPr lang="zh-CN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</a:t>
            </a:r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93.87%</a:t>
            </a:r>
            <a:r>
              <a:rPr lang="zh-CN" altLang="en-US" sz="1600" b="0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altLang="zh-CN" sz="1600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优于对照组</a:t>
            </a:r>
            <a:r>
              <a:rPr lang="zh-CN" sz="1600" b="0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sz="1600" b="0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P=0.0136</a:t>
            </a:r>
            <a:r>
              <a:rPr lang="zh-CN" altLang="en-US" sz="1600" b="0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altLang="zh-CN" sz="1600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差异有统计学意义）</a:t>
            </a:r>
            <a:endParaRPr lang="zh-CN" altLang="en-US" sz="1600" b="0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839902" y="3551583"/>
            <a:ext cx="3792220" cy="3683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ctr" fontAlgn="auto">
              <a:lnSpc>
                <a:spcPct val="100000"/>
              </a:lnSpc>
              <a:spcAft>
                <a:spcPts val="1200"/>
              </a:spcAft>
              <a:buFont typeface="Wingdings" panose="05000000000000000000" charset="0"/>
              <a:buNone/>
            </a:pPr>
            <a:r>
              <a:rPr lang="zh-CN" altLang="en-US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次要疗效指标</a:t>
            </a:r>
            <a:r>
              <a:rPr lang="en-US" altLang="zh-CN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夜间咳嗽</a:t>
            </a:r>
            <a:endParaRPr lang="zh-CN" altLang="en-US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612765" y="3828791"/>
            <a:ext cx="6328410" cy="26911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127000" fontAlgn="auto">
              <a:lnSpc>
                <a:spcPct val="130000"/>
              </a:lnSpc>
            </a:pPr>
            <a:r>
              <a:rPr lang="zh-CN" sz="16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统计数据显示</a:t>
            </a:r>
            <a:r>
              <a:rPr lang="zh-CN" sz="160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：在咳嗽积分和咳嗽消失率方面，</a:t>
            </a:r>
            <a:r>
              <a:rPr lang="zh-CN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对夜间咳嗽的疗效更优于日间咳嗽</a:t>
            </a:r>
            <a:r>
              <a:rPr lang="zh-CN" sz="160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sz="1600" dirty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127000" fontAlgn="auto">
              <a:lnSpc>
                <a:spcPct val="130000"/>
              </a:lnSpc>
            </a:pPr>
            <a:endParaRPr lang="zh-CN" sz="1600" dirty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367737" y="1238610"/>
            <a:ext cx="4911090" cy="1751965"/>
          </a:xfrm>
          <a:prstGeom prst="rect">
            <a:avLst/>
          </a:prstGeom>
          <a:solidFill>
            <a:srgbClr val="FFFAE9"/>
          </a:solidFill>
          <a:ln w="9525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indent="266700" algn="just" fontAlgn="auto">
              <a:lnSpc>
                <a:spcPct val="120000"/>
              </a:lnSpc>
              <a:spcAft>
                <a:spcPts val="0"/>
              </a:spcAft>
            </a:pPr>
            <a:r>
              <a:rPr lang="zh-CN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治疗第5天咳嗽消失率：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50.96%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；</a:t>
            </a:r>
            <a:endParaRPr lang="zh-CN" altLang="en-US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266700" algn="just" fontAlgn="auto">
              <a:lnSpc>
                <a:spcPct val="120000"/>
              </a:lnSpc>
              <a:spcAft>
                <a:spcPts val="0"/>
              </a:spcAft>
            </a:pPr>
            <a:r>
              <a:rPr lang="zh-CN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治疗第6天咳嗽消失率：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62.84%</a:t>
            </a:r>
            <a:r>
              <a:rPr lang="zh-CN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；</a:t>
            </a:r>
            <a:endParaRPr lang="zh-CN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仿宋" panose="02010609060101010101" charset="-122"/>
              <a:sym typeface="+mn-ea"/>
            </a:endParaRPr>
          </a:p>
          <a:p>
            <a:pPr indent="266700" algn="just" fontAlgn="auto">
              <a:lnSpc>
                <a:spcPct val="120000"/>
              </a:lnSpc>
              <a:spcAft>
                <a:spcPts val="0"/>
              </a:spcAft>
            </a:pPr>
            <a:r>
              <a:rPr lang="zh-CN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</a:rPr>
              <a:t>治疗第7天咳嗽</a:t>
            </a:r>
            <a:r>
              <a:rPr lang="zh-CN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消失率：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73.95%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；</a:t>
            </a:r>
            <a:endParaRPr lang="zh-CN" altLang="en-US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indent="266700" algn="just" fontAlgn="auto">
              <a:lnSpc>
                <a:spcPct val="120000"/>
              </a:lnSpc>
              <a:spcAft>
                <a:spcPts val="0"/>
              </a:spcAft>
            </a:pPr>
            <a:r>
              <a:rPr lang="zh-CN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</a:rPr>
              <a:t>治疗第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</a:rPr>
              <a:t>5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</a:rPr>
              <a:t>、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</a:rPr>
              <a:t>6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</a:rPr>
              <a:t>、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</a:rPr>
              <a:t>7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</a:rPr>
              <a:t>天，试验组和对照组的</a:t>
            </a:r>
            <a:r>
              <a:rPr lang="zh-CN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</a:rPr>
              <a:t>差异皆有统计学意义（</a:t>
            </a:r>
            <a:r>
              <a:rPr lang="zh-CN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</a:rPr>
              <a:t>P＜0.0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</a:rPr>
              <a:t>5</a:t>
            </a:r>
            <a:r>
              <a:rPr lang="zh-CN" dirty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</a:rPr>
              <a:t>）。</a:t>
            </a:r>
            <a:endParaRPr lang="en-US" altLang="zh-CN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仿宋" panose="02010609060101010101" charset="-122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2"/>
          <a:srcRect t="12853" r="9389"/>
          <a:stretch>
            <a:fillRect/>
          </a:stretch>
        </p:blipFill>
        <p:spPr>
          <a:xfrm>
            <a:off x="9100370" y="1119504"/>
            <a:ext cx="2720429" cy="1872239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6709595" y="826521"/>
            <a:ext cx="3792220" cy="3683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ctr" fontAlgn="auto">
              <a:lnSpc>
                <a:spcPct val="100000"/>
              </a:lnSpc>
              <a:spcAft>
                <a:spcPts val="1200"/>
              </a:spcAft>
              <a:buFont typeface="Wingdings" panose="05000000000000000000" charset="0"/>
              <a:buNone/>
            </a:pPr>
            <a:r>
              <a:rPr lang="zh-CN" altLang="en-US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次要疗效指标</a:t>
            </a:r>
            <a:r>
              <a:rPr lang="en-US" altLang="zh-CN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中医证候</a:t>
            </a:r>
            <a:endParaRPr lang="zh-CN" altLang="en-US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2269" y="4511491"/>
            <a:ext cx="5579860" cy="2248084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097" y="3088447"/>
            <a:ext cx="4505100" cy="2745755"/>
          </a:xfrm>
          <a:prstGeom prst="rect">
            <a:avLst/>
          </a:prstGeom>
        </p:spPr>
      </p:pic>
      <p:sp>
        <p:nvSpPr>
          <p:cNvPr id="29" name="文本框 28"/>
          <p:cNvSpPr txBox="1"/>
          <p:nvPr/>
        </p:nvSpPr>
        <p:spPr>
          <a:xfrm>
            <a:off x="805180" y="5849753"/>
            <a:ext cx="4318000" cy="275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咳嗽消失</a:t>
            </a:r>
            <a:r>
              <a:rPr lang="zh-CN" altLang="en-US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率</a:t>
            </a:r>
            <a:r>
              <a:rPr lang="en-US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-</a:t>
            </a:r>
            <a:r>
              <a:rPr lang="zh-CN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时间（</a:t>
            </a:r>
            <a:r>
              <a:rPr lang="en-US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FAS</a:t>
            </a:r>
            <a:r>
              <a:rPr lang="zh-CN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）</a:t>
            </a:r>
            <a:endParaRPr lang="zh-CN" altLang="zh-CN" sz="1200" b="1" kern="100" dirty="0">
              <a:solidFill>
                <a:schemeClr val="accent1">
                  <a:lumMod val="75000"/>
                </a:schemeClr>
              </a:solidFill>
              <a:effectLst/>
              <a:highlight>
                <a:srgbClr val="FFFFFF"/>
              </a:highlight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8280" y="6356350"/>
            <a:ext cx="4879975" cy="3371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kern="10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</a:rPr>
              <a:t>注：对照组含约</a:t>
            </a:r>
            <a:r>
              <a:rPr lang="en-US" altLang="zh-CN" sz="1600" kern="10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</a:rPr>
              <a:t>10%</a:t>
            </a:r>
            <a:r>
              <a:rPr lang="zh-CN" altLang="en-US" sz="1600" kern="10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</a:rPr>
              <a:t>的小儿黄金止咳颗粒药物成分</a:t>
            </a:r>
            <a:endParaRPr lang="zh-CN" altLang="en-US" sz="1600" kern="100" dirty="0">
              <a:solidFill>
                <a:srgbClr val="FF0000"/>
              </a:solidFill>
              <a:effectLst/>
              <a:highlight>
                <a:srgbClr val="FFFFFF"/>
              </a:highlight>
              <a:latin typeface="微软雅黑" panose="020B0503020204020204" charset="-122"/>
              <a:ea typeface="微软雅黑" panose="020B0503020204020204" charset="-122"/>
              <a:cs typeface="仿宋" panose="02010609060101010101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: 圆角 33"/>
          <p:cNvSpPr/>
          <p:nvPr/>
        </p:nvSpPr>
        <p:spPr>
          <a:xfrm>
            <a:off x="358775" y="1912620"/>
            <a:ext cx="3780000" cy="4646930"/>
          </a:xfrm>
          <a:prstGeom prst="roundRect">
            <a:avLst>
              <a:gd name="adj" fmla="val 1528"/>
            </a:avLst>
          </a:prstGeom>
          <a:solidFill>
            <a:schemeClr val="bg1"/>
          </a:solidFill>
          <a:ln>
            <a:solidFill>
              <a:srgbClr val="0577B7"/>
            </a:solidFill>
          </a:ln>
          <a:effectLst>
            <a:outerShdw blurRad="63500" algn="ctr" rotWithShape="0">
              <a:srgbClr val="0577B7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2FA7D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矩形: 圆角 33"/>
          <p:cNvSpPr/>
          <p:nvPr/>
        </p:nvSpPr>
        <p:spPr>
          <a:xfrm>
            <a:off x="8240395" y="1936115"/>
            <a:ext cx="3780155" cy="4607560"/>
          </a:xfrm>
          <a:prstGeom prst="roundRect">
            <a:avLst>
              <a:gd name="adj" fmla="val 1528"/>
            </a:avLst>
          </a:prstGeom>
          <a:solidFill>
            <a:schemeClr val="bg1"/>
          </a:solidFill>
          <a:ln>
            <a:solidFill>
              <a:srgbClr val="0577B7"/>
            </a:solidFill>
          </a:ln>
          <a:effectLst>
            <a:outerShdw blurRad="63500" algn="ctr" rotWithShape="0">
              <a:srgbClr val="0577B7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2FA7D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8" name="文本框 107"/>
          <p:cNvSpPr txBox="1"/>
          <p:nvPr/>
        </p:nvSpPr>
        <p:spPr>
          <a:xfrm>
            <a:off x="574675" y="2005965"/>
            <a:ext cx="341376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zh-CN" sz="1600" b="1" dirty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咳嗽消失时间</a:t>
            </a:r>
            <a:r>
              <a:rPr lang="zh-CN" sz="1600" b="0" dirty="0">
                <a:solidFill>
                  <a:schemeClr val="accent1">
                    <a:lumMod val="75000"/>
                  </a:scheme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：试验组中位咳嗽消失时间为5d，对照组为6d，两组间差异有统计学意义（P=0.0064）。</a:t>
            </a:r>
            <a:endParaRPr lang="zh-CN" altLang="en-US" sz="1600" b="0" dirty="0">
              <a:solidFill>
                <a:schemeClr val="accent1">
                  <a:lumMod val="75000"/>
                </a:schemeClr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348980" y="1974850"/>
            <a:ext cx="3626485" cy="10242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 algn="l"/>
            <a:r>
              <a:rPr lang="zh-CN" sz="1600" b="1" dirty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咳嗽严重程度-时间曲线下面积</a:t>
            </a:r>
            <a:r>
              <a:rPr lang="zh-CN" sz="1600" b="1" dirty="0">
                <a:solidFill>
                  <a:schemeClr val="accent1">
                    <a:lumMod val="75000"/>
                  </a:scheme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：</a:t>
            </a:r>
            <a:r>
              <a:rPr lang="zh-CN" sz="1600" b="0" dirty="0">
                <a:solidFill>
                  <a:schemeClr val="accent1">
                    <a:lumMod val="75000"/>
                  </a:scheme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试验组为7.20±3.79，对照组为8.20±4.42。两组间的差异有统计学意义（P=0.0386）。</a:t>
            </a:r>
            <a:endParaRPr lang="zh-CN" altLang="en-US" sz="1600" b="0" dirty="0">
              <a:solidFill>
                <a:schemeClr val="accent1">
                  <a:lumMod val="75000"/>
                </a:schemeClr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769979" y="6251288"/>
            <a:ext cx="2720978" cy="275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咳嗽</a:t>
            </a:r>
            <a:r>
              <a:rPr lang="zh-CN" altLang="en-US" sz="1200" b="1" kern="100" dirty="0">
                <a:solidFill>
                  <a:schemeClr val="accent1">
                    <a:lumMod val="75000"/>
                  </a:schemeClr>
                </a:solidFill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症状严重度</a:t>
            </a:r>
            <a:r>
              <a:rPr lang="en-US" altLang="zh-CN" sz="1200" b="1" kern="100" dirty="0">
                <a:solidFill>
                  <a:schemeClr val="accent1">
                    <a:lumMod val="75000"/>
                  </a:schemeClr>
                </a:solidFill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-</a:t>
            </a:r>
            <a:r>
              <a:rPr lang="zh-CN" altLang="en-US" sz="1200" b="1" kern="100" dirty="0">
                <a:solidFill>
                  <a:schemeClr val="accent1">
                    <a:lumMod val="75000"/>
                  </a:schemeClr>
                </a:solidFill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时间折线图</a:t>
            </a:r>
            <a:r>
              <a:rPr lang="zh-CN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</a:t>
            </a:r>
            <a:r>
              <a:rPr lang="en-US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FAS</a:t>
            </a:r>
            <a:r>
              <a:rPr lang="zh-CN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）</a:t>
            </a:r>
            <a:endParaRPr lang="zh-CN" altLang="zh-CN" sz="1200" b="1" kern="100" dirty="0">
              <a:solidFill>
                <a:schemeClr val="accent1">
                  <a:lumMod val="75000"/>
                </a:schemeClr>
              </a:solidFill>
              <a:effectLst/>
              <a:highlight>
                <a:srgbClr val="FFFFFF"/>
              </a:highlight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-18415" y="6251288"/>
            <a:ext cx="4318000" cy="275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咳嗽消失／基本消失</a:t>
            </a:r>
            <a:r>
              <a:rPr lang="zh-CN" altLang="en-US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率</a:t>
            </a:r>
            <a:r>
              <a:rPr lang="en-US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-</a:t>
            </a:r>
            <a:r>
              <a:rPr lang="zh-CN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时间（</a:t>
            </a:r>
            <a:r>
              <a:rPr lang="en-US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FAS</a:t>
            </a:r>
            <a:r>
              <a:rPr lang="zh-CN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）</a:t>
            </a:r>
            <a:endParaRPr lang="zh-CN" altLang="zh-CN" sz="1200" b="1" kern="100" dirty="0">
              <a:solidFill>
                <a:schemeClr val="accent1">
                  <a:lumMod val="75000"/>
                </a:schemeClr>
              </a:solidFill>
              <a:effectLst/>
              <a:highlight>
                <a:srgbClr val="FFFFFF"/>
              </a:highlight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778250" y="98425"/>
            <a:ext cx="4136390" cy="4394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ctr" fontAlgn="auto">
              <a:lnSpc>
                <a:spcPct val="100000"/>
              </a:lnSpc>
              <a:spcAft>
                <a:spcPts val="1200"/>
              </a:spcAft>
              <a:buFont typeface="Wingdings" panose="05000000000000000000" charset="0"/>
              <a:buNone/>
            </a:pPr>
            <a:r>
              <a:rPr lang="zh-CN" altLang="en-U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 Ⅲ</a:t>
            </a:r>
            <a:r>
              <a:rPr lang="en-US" altLang="zh-CN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en-U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期</a:t>
            </a:r>
            <a:r>
              <a:rPr lang="zh-CN" altLang="en-US" sz="2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临床</a:t>
            </a:r>
            <a:r>
              <a:rPr lang="zh-CN" altLang="en-U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疗效指标统计结果</a:t>
            </a:r>
            <a:endParaRPr lang="zh-CN" altLang="en-US" sz="2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" name="标题 5"/>
          <p:cNvSpPr>
            <a:spLocks noGrp="1"/>
          </p:cNvSpPr>
          <p:nvPr/>
        </p:nvSpPr>
        <p:spPr>
          <a:xfrm>
            <a:off x="169545" y="27940"/>
            <a:ext cx="2863215" cy="6457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 fontAlgn="ctr">
              <a:lnSpc>
                <a:spcPct val="100000"/>
              </a:lnSpc>
            </a:pPr>
            <a:r>
              <a:rPr lang="zh-CN" altLang="en-US" sz="311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药品有效性</a:t>
            </a:r>
            <a:r>
              <a:rPr lang="en-US" altLang="zh-CN" sz="311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2/3</a:t>
            </a:r>
            <a:endParaRPr lang="en-US" altLang="zh-CN" sz="311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78155" y="775970"/>
            <a:ext cx="11093450" cy="8713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统计数据显示</a:t>
            </a:r>
            <a:r>
              <a:rPr lang="zh-CN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在</a:t>
            </a:r>
            <a:r>
              <a:rPr lang="zh-CN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咳嗽消失时间、咯痰症状积分、咳嗽严重程度</a:t>
            </a:r>
            <a:r>
              <a:rPr lang="en-US" altLang="zh-CN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</a:t>
            </a:r>
            <a:r>
              <a:rPr lang="zh-CN" altLang="en-US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时间曲线下面积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等方面，指标都优于对照组</a:t>
            </a:r>
            <a:endParaRPr lang="en-US" altLang="zh-CN" dirty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            （差异皆有统计学意义，</a:t>
            </a:r>
            <a:r>
              <a:rPr lang="zh-CN" dirty="0">
                <a:solidFill>
                  <a:schemeClr val="accent1">
                    <a:lumMod val="75000"/>
                  </a:scheme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P＜0.0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5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041140" y="6289675"/>
            <a:ext cx="2856865" cy="275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咯痰症状积分</a:t>
            </a:r>
            <a:r>
              <a:rPr lang="en-US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-</a:t>
            </a:r>
            <a:r>
              <a:rPr lang="zh-CN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时间（</a:t>
            </a:r>
            <a:r>
              <a:rPr lang="en-US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FAS</a:t>
            </a:r>
            <a:r>
              <a:rPr lang="zh-CN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）</a:t>
            </a:r>
            <a:endParaRPr lang="zh-CN" altLang="zh-CN" sz="1200" b="1" kern="100" dirty="0">
              <a:solidFill>
                <a:schemeClr val="accent1">
                  <a:lumMod val="75000"/>
                </a:schemeClr>
              </a:solidFill>
              <a:effectLst/>
              <a:highlight>
                <a:srgbClr val="FFFFFF"/>
              </a:highlight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3" name="矩形: 圆角 33"/>
          <p:cNvSpPr/>
          <p:nvPr/>
        </p:nvSpPr>
        <p:spPr>
          <a:xfrm>
            <a:off x="4299585" y="1936115"/>
            <a:ext cx="3780155" cy="4618990"/>
          </a:xfrm>
          <a:prstGeom prst="roundRect">
            <a:avLst>
              <a:gd name="adj" fmla="val 1528"/>
            </a:avLst>
          </a:prstGeom>
          <a:solidFill>
            <a:schemeClr val="bg1"/>
          </a:solidFill>
          <a:ln>
            <a:solidFill>
              <a:srgbClr val="0577B7"/>
            </a:solidFill>
          </a:ln>
          <a:effectLst>
            <a:outerShdw blurRad="63500" algn="ctr" rotWithShape="0">
              <a:srgbClr val="0577B7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2FA7D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347845" y="2064385"/>
            <a:ext cx="36842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1600" b="1" dirty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咯痰症状积分</a:t>
            </a:r>
            <a:r>
              <a:rPr lang="zh-CN" sz="1600" b="0" dirty="0">
                <a:solidFill>
                  <a:schemeClr val="accent1">
                    <a:lumMod val="75000"/>
                  </a:schemeClr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：治疗7d，试验组与对照组间差异有统计学意义（P=0.0451）</a:t>
            </a:r>
            <a:r>
              <a:rPr lang="zh-CN" sz="1400" b="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endParaRPr lang="zh-CN" altLang="en-US" sz="1400" b="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504690" y="6251575"/>
            <a:ext cx="3369945" cy="39243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zh-CN" altLang="en-US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咯痰症状积分</a:t>
            </a:r>
            <a:r>
              <a:rPr lang="en-US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-</a:t>
            </a:r>
            <a:r>
              <a:rPr lang="zh-CN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时间（</a:t>
            </a:r>
            <a:r>
              <a:rPr lang="en-US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FAS</a:t>
            </a:r>
            <a:r>
              <a:rPr lang="zh-CN" altLang="zh-CN" sz="1200" b="1" kern="1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）</a:t>
            </a:r>
            <a:endParaRPr lang="zh-CN" altLang="zh-CN" sz="1200" b="1" kern="100" dirty="0">
              <a:solidFill>
                <a:schemeClr val="accent1">
                  <a:lumMod val="75000"/>
                </a:schemeClr>
              </a:solidFill>
              <a:effectLst/>
              <a:highlight>
                <a:srgbClr val="FFFFFF"/>
              </a:highlight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1485" y="2974688"/>
            <a:ext cx="3686175" cy="303847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653" y="2993707"/>
            <a:ext cx="3743325" cy="3114675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8486" y="3055577"/>
            <a:ext cx="3583964" cy="2990934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5"/>
          <p:cNvSpPr>
            <a:spLocks noGrp="1"/>
          </p:cNvSpPr>
          <p:nvPr/>
        </p:nvSpPr>
        <p:spPr>
          <a:xfrm>
            <a:off x="169545" y="27940"/>
            <a:ext cx="2863215" cy="6457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 fontAlgn="ctr">
              <a:lnSpc>
                <a:spcPct val="100000"/>
              </a:lnSpc>
            </a:pPr>
            <a:r>
              <a:rPr lang="zh-CN" altLang="en-US" sz="311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药品有效性</a:t>
            </a:r>
            <a:r>
              <a:rPr lang="en-US" altLang="zh-CN" sz="311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3/3</a:t>
            </a:r>
            <a:endParaRPr lang="en-US" altLang="zh-CN" sz="311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832610" y="701040"/>
            <a:ext cx="8768080" cy="6718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ctr" fontAlgn="auto">
              <a:lnSpc>
                <a:spcPct val="100000"/>
              </a:lnSpc>
              <a:spcAft>
                <a:spcPts val="1200"/>
              </a:spcAft>
              <a:buFont typeface="Wingdings" panose="05000000000000000000" charset="0"/>
              <a:buNone/>
            </a:pPr>
            <a:r>
              <a:rPr lang="zh-CN" altLang="en-U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 申报药</a:t>
            </a:r>
            <a:r>
              <a:rPr lang="en-US" altLang="zh-CN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/ </a:t>
            </a:r>
            <a:r>
              <a:rPr lang="zh-CN" altLang="en-U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建议参照药的</a:t>
            </a:r>
            <a:r>
              <a:rPr lang="zh-CN" altLang="en-US" sz="2200" b="1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Ⅲ期</a:t>
            </a:r>
            <a:r>
              <a:rPr lang="zh-CN" altLang="en-US" sz="2200" b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临床试验方案设计与主要疗效指标对比</a:t>
            </a:r>
            <a:endParaRPr lang="zh-CN" altLang="en-US" sz="2200" b="1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497205" y="1272540"/>
          <a:ext cx="11010265" cy="4758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005"/>
                <a:gridCol w="1521460"/>
                <a:gridCol w="1423670"/>
                <a:gridCol w="2780665"/>
                <a:gridCol w="2700655"/>
                <a:gridCol w="1781810"/>
              </a:tblGrid>
              <a:tr h="77279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产品</a:t>
                      </a:r>
                      <a:endParaRPr lang="zh-CN" altLang="en-US" sz="16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/>
                      <a:r>
                        <a:rPr lang="en-US" altLang="zh-CN" sz="160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Ⅲ</a:t>
                      </a:r>
                      <a:r>
                        <a:rPr lang="zh-CN" altLang="en-US" sz="160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期临床</a:t>
                      </a:r>
                      <a:endParaRPr lang="zh-CN" altLang="en-US" sz="1600" spc="12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  <a:p>
                      <a:pPr indent="0" algn="ctr" fontAlgn="auto"/>
                      <a:r>
                        <a:rPr lang="zh-CN" altLang="en-US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牵头中心</a:t>
                      </a:r>
                      <a:endParaRPr lang="zh-CN" altLang="en-US" sz="16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试验方案设计</a:t>
                      </a:r>
                      <a:endParaRPr lang="zh-CN" altLang="en-US" sz="16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主要疗效指标定义</a:t>
                      </a:r>
                      <a:endParaRPr lang="zh-CN" altLang="en-US" sz="16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主要疗效指标结果</a:t>
                      </a:r>
                      <a:endParaRPr lang="zh-CN" altLang="en-US" sz="16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依从性</a:t>
                      </a:r>
                      <a:endParaRPr lang="zh-CN" altLang="en-US" sz="16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81710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</a:pPr>
                      <a:r>
                        <a:rPr lang="zh-CN" alt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小儿黄金</a:t>
                      </a:r>
                      <a:endParaRPr lang="zh-CN" alt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indent="0" algn="ctr">
                        <a:lnSpc>
                          <a:spcPct val="130000"/>
                        </a:lnSpc>
                      </a:pPr>
                      <a:r>
                        <a:rPr lang="zh-CN" alt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止咳颗粒</a:t>
                      </a:r>
                      <a:endParaRPr lang="zh-CN" alt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defTabSz="914400" rtl="0" fontAlgn="auto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首都医科大学北京儿童医院</a:t>
                      </a:r>
                      <a:endParaRPr lang="zh-CN" altLang="en-US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</a:pPr>
                      <a:r>
                        <a:rPr lang="zh-CN" altLang="en-US" sz="1600" b="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随机双盲</a:t>
                      </a:r>
                      <a:endParaRPr lang="zh-CN" altLang="en-US" sz="1600" b="0" spc="12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indent="0" algn="ctr">
                        <a:lnSpc>
                          <a:spcPct val="130000"/>
                        </a:lnSpc>
                      </a:pPr>
                      <a:r>
                        <a:rPr lang="zh-CN" altLang="en-US" sz="1600" b="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安慰剂对照</a:t>
                      </a:r>
                      <a:endParaRPr lang="zh-CN" altLang="en-US" sz="1600" b="0" spc="12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lvl="0" algn="l" defTabSz="914400" rtl="0" fontAlgn="base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600" b="1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咳嗽消失率</a:t>
                      </a:r>
                      <a:r>
                        <a:rPr lang="zh-CN" altLang="en-US" sz="1600" b="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定义：咳嗽评分（日间</a:t>
                      </a:r>
                      <a:r>
                        <a:rPr lang="en-US" altLang="zh-CN" sz="1600" b="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+</a:t>
                      </a:r>
                      <a:r>
                        <a:rPr lang="zh-CN" altLang="en-US" sz="1600" b="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夜间）</a:t>
                      </a:r>
                      <a:r>
                        <a:rPr lang="en-US" altLang="zh-CN" sz="1600" b="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≤1</a:t>
                      </a:r>
                      <a:r>
                        <a:rPr lang="zh-CN" altLang="en-US" sz="1600" b="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分，</a:t>
                      </a:r>
                      <a:r>
                        <a:rPr lang="zh-CN" altLang="en-US" sz="160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且保持24H以上</a:t>
                      </a:r>
                      <a:r>
                        <a:rPr lang="zh-CN" altLang="en-US" sz="1600" b="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。</a:t>
                      </a:r>
                      <a:endParaRPr lang="zh-CN" altLang="en-US" sz="1600" b="0" spc="12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buClrTx/>
                        <a:buSzTx/>
                        <a:buFontTx/>
                      </a:pPr>
                      <a:r>
                        <a:rPr lang="zh-CN" altLang="en-US" sz="160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治疗5天、6天、7天咳嗽消失率分别为</a:t>
                      </a:r>
                      <a:r>
                        <a:rPr lang="zh-CN" altLang="en-US" sz="1600" b="1" spc="12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50.96%、62.84%、 73.95% 。</a:t>
                      </a:r>
                      <a:endParaRPr lang="zh-CN" altLang="en-US" sz="1600" b="0" spc="12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</a:pPr>
                      <a:endParaRPr lang="zh-CN" altLang="en-US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30000"/>
                        </a:lnSpc>
                      </a:pPr>
                      <a:r>
                        <a:rPr lang="zh-CN" altLang="en-US" sz="1600" b="0" kern="120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依从性</a:t>
                      </a:r>
                      <a:r>
                        <a:rPr lang="zh-CN" altLang="en-US" sz="1600" b="1" kern="1200" spc="12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96.55%</a:t>
                      </a:r>
                      <a:endParaRPr lang="zh-CN" altLang="en-US" sz="1600" b="0" kern="1200" spc="12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54100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</a:pPr>
                      <a:r>
                        <a:rPr lang="zh-CN" alt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小儿肺热</a:t>
                      </a:r>
                      <a:endParaRPr lang="zh-CN" alt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indent="0" algn="ctr">
                        <a:lnSpc>
                          <a:spcPct val="130000"/>
                        </a:lnSpc>
                      </a:pPr>
                      <a:r>
                        <a:rPr lang="zh-CN" alt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清颗粒</a:t>
                      </a:r>
                      <a:endParaRPr lang="zh-CN" altLang="en-US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defTabSz="914400" rtl="0" fontAlgn="auto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天津中医药大学一附院</a:t>
                      </a:r>
                      <a:endParaRPr lang="zh-CN" altLang="en-US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lvl="0" indent="0" algn="ctr" defTabSz="914400" rtl="0" fontAlgn="auto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随机</a:t>
                      </a:r>
                      <a:r>
                        <a:rPr lang="zh-CN" altLang="en-US" sz="160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双盲</a:t>
                      </a:r>
                      <a:endParaRPr lang="zh-CN" altLang="en-US" sz="1600" spc="12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  <a:p>
                      <a:pPr marR="0" lvl="0" indent="0" algn="ctr" defTabSz="914400" rtl="0" fontAlgn="auto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阳性药对照</a:t>
                      </a:r>
                      <a:endParaRPr lang="zh-CN" altLang="en-US" sz="1600" b="0" spc="12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lvl="0" indent="0" algn="l" defTabSz="914400" rtl="0" fontAlgn="auto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临床痊愈</a:t>
                      </a:r>
                      <a:r>
                        <a:rPr lang="zh-CN" altLang="en-US" sz="1600" b="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定义</a:t>
                      </a:r>
                      <a:r>
                        <a:rPr lang="en-US" altLang="zh-CN" sz="1600" b="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: </a:t>
                      </a:r>
                      <a:r>
                        <a:rPr lang="zh-CN" altLang="en-US" sz="1600" b="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咳嗽、咯痰消失，其他临床症状消失或明显好转。</a:t>
                      </a:r>
                      <a:endParaRPr lang="zh-CN" altLang="en-US" sz="1600" b="0" spc="12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buClrTx/>
                        <a:buSzTx/>
                        <a:buFontTx/>
                      </a:pPr>
                      <a:r>
                        <a:rPr lang="zh-CN" altLang="en-US" sz="160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治疗5天痊愈率为33.76%</a:t>
                      </a:r>
                      <a:endParaRPr lang="zh-CN" altLang="en-US" sz="1600" b="0" spc="12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30000"/>
                        </a:lnSpc>
                      </a:pPr>
                      <a:r>
                        <a:rPr lang="zh-CN" altLang="en-US" sz="1600" b="0" kern="120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未查见相关数据</a:t>
                      </a:r>
                      <a:endParaRPr lang="zh-CN" altLang="en-US" sz="1600" b="0" kern="1200" spc="12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34795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1600" b="1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比较</a:t>
                      </a:r>
                      <a:endParaRPr lang="zh-CN" altLang="en-US" sz="1600" b="1" dirty="0">
                        <a:solidFill>
                          <a:srgbClr val="C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1600" b="1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优势</a:t>
                      </a:r>
                      <a:endParaRPr lang="zh-CN" altLang="en-US" sz="1600" b="1" dirty="0">
                        <a:solidFill>
                          <a:srgbClr val="C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defTabSz="914400" rtl="0" fontAlgn="auto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申报药临床牵头单位是</a:t>
                      </a:r>
                      <a:r>
                        <a:rPr lang="zh-CN" altLang="en-US" sz="1600" b="1" spc="12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国家儿童医学中心</a:t>
                      </a:r>
                      <a:r>
                        <a:rPr lang="zh-CN" altLang="en-US" sz="16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；牵头人是</a:t>
                      </a:r>
                      <a:r>
                        <a:rPr lang="zh-CN" altLang="en-US" sz="1600" b="1" spc="12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全国学组组长；</a:t>
                      </a:r>
                      <a:endParaRPr lang="zh-CN" altLang="en-US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lvl="0" indent="0" algn="ctr" defTabSz="914400" rtl="0" fontAlgn="auto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CDE</a:t>
                      </a:r>
                      <a:r>
                        <a:rPr lang="zh-CN" altLang="en-US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明确：</a:t>
                      </a:r>
                      <a:endParaRPr lang="zh-CN" altLang="en-US" sz="160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marR="0" lvl="0" indent="0" algn="l" defTabSz="914400" rtl="0" fontAlgn="auto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证候类中药新药临床研究，</a:t>
                      </a:r>
                      <a:r>
                        <a:rPr lang="zh-CN" altLang="en-US" sz="1600" b="1" spc="12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对照药宜首选安慰剂。</a:t>
                      </a:r>
                      <a:endParaRPr lang="zh-CN" altLang="en-US" sz="1600" b="0" spc="120" dirty="0">
                        <a:solidFill>
                          <a:srgbClr val="C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lvl="0" indent="0" algn="l" defTabSz="914400" rtl="0" fontAlgn="auto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1. </a:t>
                      </a:r>
                      <a:r>
                        <a:rPr lang="zh-CN" altLang="en-US" sz="1600" b="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申报药</a:t>
                      </a:r>
                      <a:r>
                        <a:rPr lang="zh-CN" altLang="en-US" sz="1600" b="1" spc="12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疗效</a:t>
                      </a:r>
                      <a:r>
                        <a:rPr lang="zh-CN" altLang="en-US" sz="1600" b="1" spc="12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指标</a:t>
                      </a:r>
                      <a:r>
                        <a:rPr lang="zh-CN" altLang="en-US" sz="1600" b="1" spc="12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完全按国家最新技术指南设置</a:t>
                      </a:r>
                      <a:r>
                        <a:rPr lang="zh-CN" altLang="en-US" sz="1600" b="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。</a:t>
                      </a:r>
                      <a:endParaRPr lang="zh-CN" altLang="en-US" sz="1600" b="0" spc="12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marR="0" lvl="0" indent="0" algn="l" defTabSz="914400" rtl="0" fontAlgn="auto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2. </a:t>
                      </a:r>
                      <a:r>
                        <a:rPr lang="zh-CN" altLang="en-US" sz="1600" b="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指标</a:t>
                      </a:r>
                      <a:r>
                        <a:rPr lang="zh-CN" altLang="en-US" sz="1600" b="1" spc="12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更量化、客观，且经24小时观察检验</a:t>
                      </a:r>
                      <a:r>
                        <a:rPr lang="zh-CN" altLang="en-US" sz="1600" b="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，减少主观因素所致差异。</a:t>
                      </a:r>
                      <a:endParaRPr lang="zh-CN" altLang="en-US" sz="1600" b="0" spc="12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16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1. </a:t>
                      </a:r>
                      <a:r>
                        <a:rPr lang="zh-CN" altLang="en-US" sz="16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申报药</a:t>
                      </a:r>
                      <a:r>
                        <a:rPr lang="zh-CN" altLang="en-US" sz="1600" b="1" spc="12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临床疗效更好</a:t>
                      </a:r>
                      <a:r>
                        <a:rPr lang="zh-CN" altLang="en-US" sz="16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；</a:t>
                      </a:r>
                      <a:endParaRPr lang="zh-CN" altLang="en-US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indent="0" algn="l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2. </a:t>
                      </a:r>
                      <a:r>
                        <a:rPr lang="zh-CN" altLang="en-US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申报药</a:t>
                      </a:r>
                      <a:r>
                        <a:rPr lang="zh-CN" altLang="en-US" sz="1600" b="1" spc="12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对夜间咳嗽疗效更具优势</a:t>
                      </a:r>
                      <a:r>
                        <a:rPr lang="zh-CN" altLang="en-US" sz="1600" b="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，</a:t>
                      </a:r>
                      <a:r>
                        <a:rPr lang="zh-CN" altLang="en-US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是目前</a:t>
                      </a:r>
                      <a:r>
                        <a:rPr lang="zh-CN" altLang="en-US" sz="1600" b="1" spc="12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唯一有此特征数据的儿童专用药。</a:t>
                      </a:r>
                      <a:endParaRPr lang="zh-CN" altLang="en-US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1600" b="0" kern="120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  <a:sym typeface="+mn-ea"/>
                        </a:rPr>
                        <a:t>申报药</a:t>
                      </a:r>
                      <a:r>
                        <a:rPr lang="zh-CN" altLang="en-US" sz="1600" b="1" kern="1200" spc="12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  <a:sym typeface="+mn-ea"/>
                        </a:rPr>
                        <a:t>依从性高</a:t>
                      </a:r>
                      <a:r>
                        <a:rPr lang="zh-CN" altLang="en-US" sz="1600" b="0" kern="120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，临床应用</a:t>
                      </a:r>
                      <a:r>
                        <a:rPr lang="zh-CN" altLang="en-US" sz="1600" b="1" spc="12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口感好</a:t>
                      </a:r>
                      <a:r>
                        <a:rPr lang="zh-CN" altLang="en-US" sz="1600" spc="12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，儿童接受度高。</a:t>
                      </a:r>
                      <a:endParaRPr lang="zh-CN" altLang="en-US" sz="1600" b="0" kern="1200" spc="12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流程图: 决策 5"/>
          <p:cNvSpPr/>
          <p:nvPr/>
        </p:nvSpPr>
        <p:spPr>
          <a:xfrm>
            <a:off x="3495040" y="2181153"/>
            <a:ext cx="5129530" cy="3081020"/>
          </a:xfrm>
          <a:prstGeom prst="flowChartDecisio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圆角矩形 20"/>
          <p:cNvSpPr/>
          <p:nvPr/>
        </p:nvSpPr>
        <p:spPr>
          <a:xfrm>
            <a:off x="7584440" y="3822700"/>
            <a:ext cx="3589020" cy="24352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7583170" y="954405"/>
            <a:ext cx="3589020" cy="25869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997585" y="3833495"/>
            <a:ext cx="3589020" cy="24231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997585" y="954405"/>
            <a:ext cx="3589020" cy="25876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587821" y="852170"/>
            <a:ext cx="3684196" cy="27495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ctr" fontAlgn="auto">
              <a:lnSpc>
                <a:spcPct val="120000"/>
              </a:lnSpc>
              <a:spcAft>
                <a:spcPts val="600"/>
              </a:spcAft>
            </a:pP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应用创新</a:t>
            </a:r>
            <a:endParaRPr lang="zh-CN" altLang="en-US" sz="16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0" fontAlgn="auto">
              <a:lnSpc>
                <a:spcPct val="135000"/>
              </a:lnSpc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考虑儿童脏腑娇嫩特点，在组方中力求精炼，力避毒性、大寒药材；匠心独运，应用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”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肺主肃降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“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理论，制定了清热化痰、肃肺止咳的治则，目前医保目录中尚未有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“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肃肺止咳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”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治则的儿童专用药。</a:t>
            </a:r>
            <a:endParaRPr lang="zh-CN" altLang="en-US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73785" y="3844290"/>
            <a:ext cx="3531235" cy="23387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ctr" fontAlgn="auto">
              <a:lnSpc>
                <a:spcPct val="120000"/>
              </a:lnSpc>
              <a:spcAft>
                <a:spcPts val="600"/>
              </a:spcAft>
            </a:pP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技术创新</a:t>
            </a:r>
            <a:endParaRPr lang="zh-CN" altLang="en-US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0" fontAlgn="auto">
              <a:lnSpc>
                <a:spcPct val="135000"/>
              </a:lnSpc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精细化提取技术、力避有机溶剂，运用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“轻煎慢干”工艺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，严控生产质量指标；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合理调配辅料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，提升药物口感舒适度，药物依从性达到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96.6%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。</a:t>
            </a:r>
            <a:endParaRPr lang="zh-CN" altLang="en-US" dirty="0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5"/>
          <p:cNvSpPr>
            <a:spLocks noGrp="1"/>
          </p:cNvSpPr>
          <p:nvPr/>
        </p:nvSpPr>
        <p:spPr>
          <a:xfrm>
            <a:off x="169545" y="27940"/>
            <a:ext cx="2863215" cy="6457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 fontAlgn="ctr">
              <a:lnSpc>
                <a:spcPct val="100000"/>
              </a:lnSpc>
            </a:pPr>
            <a:r>
              <a:rPr lang="zh-CN" altLang="en-US" sz="311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药品创新性</a:t>
            </a:r>
            <a:endParaRPr lang="zh-CN" altLang="en-US" sz="311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725410" y="3843655"/>
            <a:ext cx="3373755" cy="23387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0" algn="ctr" fontAlgn="auto">
              <a:lnSpc>
                <a:spcPct val="120000"/>
              </a:lnSpc>
              <a:spcAft>
                <a:spcPts val="600"/>
              </a:spcAft>
            </a:pP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科技创新</a:t>
            </a:r>
            <a:endParaRPr lang="zh-CN" altLang="en-US" sz="20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0" fontAlgn="auto">
              <a:lnSpc>
                <a:spcPct val="135000"/>
              </a:lnSpc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获“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G20工程医药产业创新研发”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专项支持；</a:t>
            </a:r>
            <a:endParaRPr lang="zh-CN" altLang="en-US" dirty="0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0" fontAlgn="auto">
              <a:lnSpc>
                <a:spcPct val="135000"/>
              </a:lnSpc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自主知识产权：获得组方、制备等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三项发明专利证书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。</a:t>
            </a:r>
            <a:endParaRPr lang="en-US" altLang="zh-C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997585" y="900430"/>
            <a:ext cx="3537585" cy="2473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 algn="ctr" defTabSz="914400" fontAlgn="auto">
              <a:lnSpc>
                <a:spcPct val="120000"/>
              </a:lnSpc>
              <a:spcAft>
                <a:spcPts val="600"/>
              </a:spcAft>
              <a:defRPr/>
            </a:pPr>
            <a:r>
              <a:rPr lang="zh-CN" altLang="en-US" sz="2000" b="1" dirty="0">
                <a:solidFill>
                  <a:srgbClr val="9A3A3A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传承创新</a:t>
            </a:r>
            <a:endParaRPr lang="zh-CN" altLang="en-US" sz="2000" b="1" dirty="0">
              <a:solidFill>
                <a:srgbClr val="9A3A3A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just" defTabSz="914400" fontAlgn="auto">
              <a:lnSpc>
                <a:spcPct val="140000"/>
              </a:lnSpc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组方源自中医肺系病学科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重要奠基人、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国医大师晁恩祥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教授行医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60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余年一线临床实践而成的经验方。本药研制成功是中医临床成果的创新转化和可视化传承。</a:t>
            </a:r>
            <a:endParaRPr lang="zh-CN" altLang="en-US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标题 5"/>
          <p:cNvSpPr>
            <a:spLocks noGrp="1"/>
          </p:cNvSpPr>
          <p:nvPr/>
        </p:nvSpPr>
        <p:spPr>
          <a:xfrm>
            <a:off x="4593697" y="2680885"/>
            <a:ext cx="3227585" cy="206502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0" algn="ctr" fontAlgn="ctr">
              <a:lnSpc>
                <a:spcPct val="135000"/>
              </a:lnSpc>
              <a:spcAft>
                <a:spcPts val="1200"/>
              </a:spcAft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新注册分类实施以来，第</a:t>
            </a:r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款获批中药</a:t>
            </a:r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1.1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类儿童专用药</a:t>
            </a:r>
            <a:endParaRPr lang="zh-CN" altLang="en-US" sz="24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TABLE_ENDDRAG_ORIGIN_RECT" val="392*368"/>
  <p:tag name="TABLE_ENDDRAG_RECT" val="283*110*392*368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2.xml><?xml version="1.0" encoding="utf-8"?>
<p:tagLst xmlns:p="http://schemas.openxmlformats.org/presentationml/2006/main">
  <p:tag name="TABLE_ENDDRAG_ORIGIN_RECT" val="887*342"/>
  <p:tag name="TABLE_ENDDRAG_RECT" val="39*100*887*342"/>
</p:tagLst>
</file>

<file path=ppt/tags/tag5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4.xml><?xml version="1.0" encoding="utf-8"?>
<p:tagLst xmlns:p="http://schemas.openxmlformats.org/presentationml/2006/main">
  <p:tag name="KSO_WM_DIAGRAM_VIRTUALLY_FRAME" val="{&quot;height&quot;:241.70283464566927,&quot;left&quot;:25.5,&quot;top&quot;:126.29795275590553,&quot;width&quot;:669.0847244094488}"/>
</p:tagLst>
</file>

<file path=ppt/tags/tag55.xml><?xml version="1.0" encoding="utf-8"?>
<p:tagLst xmlns:p="http://schemas.openxmlformats.org/presentationml/2006/main">
  <p:tag name="KSO_WPP_MARK_KEY" val="496afe4c-20e1-4676-9a85-e5777b0724ae"/>
  <p:tag name="COMMONDATA" val="eyJoZGlkIjoiMGI4YTY2NzNjYzhhMDBjYjhiZDFjNDRhZjk5ZjcyM2MifQ==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2932</Words>
  <Application>WPS 演示</Application>
  <PresentationFormat>宽屏</PresentationFormat>
  <Paragraphs>467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9" baseType="lpstr">
      <vt:lpstr>Arial</vt:lpstr>
      <vt:lpstr>宋体</vt:lpstr>
      <vt:lpstr>Wingdings</vt:lpstr>
      <vt:lpstr>微软雅黑</vt:lpstr>
      <vt:lpstr>黑体</vt:lpstr>
      <vt:lpstr>Impact MT Std</vt:lpstr>
      <vt:lpstr>楷体</vt:lpstr>
      <vt:lpstr>Wingdings</vt:lpstr>
      <vt:lpstr>Wingdings 2</vt:lpstr>
      <vt:lpstr>-윤고딕130</vt:lpstr>
      <vt:lpstr>Malgun Gothic</vt:lpstr>
      <vt:lpstr>Times New Roman</vt:lpstr>
      <vt:lpstr>仿宋</vt:lpstr>
      <vt:lpstr>WPS灵秀黑</vt:lpstr>
      <vt:lpstr>等线</vt:lpstr>
      <vt:lpstr>Arial Unicode MS</vt:lpstr>
      <vt:lpstr>等线 Light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小儿黄金止咳颗粒创新药简介</dc:title>
  <dc:creator>wang hongtu</dc:creator>
  <cp:lastModifiedBy>WPS_1694587195</cp:lastModifiedBy>
  <cp:revision>201</cp:revision>
  <dcterms:created xsi:type="dcterms:W3CDTF">2021-06-15T03:02:00Z</dcterms:created>
  <dcterms:modified xsi:type="dcterms:W3CDTF">2025-07-18T03:48:31Z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F82F667F799F4721AB7C04F94664D68E_13</vt:lpwstr>
  </property>
  <property fmtid="{D5CDD505-2E9C-101B-9397-08002B2CF9AE}" pid="3" name="KSOProductBuildVer">
    <vt:lpwstr>2052-12.1.0.16120</vt:lpwstr>
  </property>
</Properties>
</file>