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handoutMasterIdLst>
    <p:handoutMasterId r:id="rId17"/>
  </p:handoutMasterIdLst>
  <p:sldIdLst>
    <p:sldId id="261" r:id="rId4"/>
    <p:sldId id="266" r:id="rId5"/>
    <p:sldId id="342" r:id="rId6"/>
    <p:sldId id="349" r:id="rId8"/>
    <p:sldId id="345" r:id="rId9"/>
    <p:sldId id="346" r:id="rId10"/>
    <p:sldId id="347" r:id="rId11"/>
    <p:sldId id="350" r:id="rId12"/>
    <p:sldId id="348" r:id="rId13"/>
    <p:sldId id="351" r:id="rId14"/>
    <p:sldId id="310" r:id="rId15"/>
    <p:sldId id="312" r:id="rId16"/>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2DBEB"/>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285.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5" Type="http://schemas.openxmlformats.org/officeDocument/2006/relationships/tags" Target="../tags/tag32.xml"/><Relationship Id="rId14" Type="http://schemas.openxmlformats.org/officeDocument/2006/relationships/tags" Target="../tags/tag31.xml"/><Relationship Id="rId13" Type="http://schemas.openxmlformats.org/officeDocument/2006/relationships/tags" Target="../tags/tag30.xml"/><Relationship Id="rId12" Type="http://schemas.openxmlformats.org/officeDocument/2006/relationships/tags" Target="../tags/tag29.xml"/><Relationship Id="rId11" Type="http://schemas.openxmlformats.org/officeDocument/2006/relationships/tags" Target="../tags/tag28.xml"/><Relationship Id="rId10" Type="http://schemas.openxmlformats.org/officeDocument/2006/relationships/tags" Target="../tags/tag2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9.xml"/><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1" Type="http://schemas.openxmlformats.org/officeDocument/2006/relationships/tags" Target="../tags/tag81.xml"/><Relationship Id="rId10" Type="http://schemas.openxmlformats.org/officeDocument/2006/relationships/tags" Target="../tags/tag80.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6.xml"/><Relationship Id="rId8" Type="http://schemas.openxmlformats.org/officeDocument/2006/relationships/tags" Target="../tags/tag95.xml"/><Relationship Id="rId7" Type="http://schemas.openxmlformats.org/officeDocument/2006/relationships/tags" Target="../tags/tag94.xml"/><Relationship Id="rId6" Type="http://schemas.openxmlformats.org/officeDocument/2006/relationships/tags" Target="../tags/tag93.xml"/><Relationship Id="rId5" Type="http://schemas.openxmlformats.org/officeDocument/2006/relationships/tags" Target="../tags/tag92.xml"/><Relationship Id="rId4" Type="http://schemas.openxmlformats.org/officeDocument/2006/relationships/tags" Target="../tags/tag91.xml"/><Relationship Id="rId3" Type="http://schemas.openxmlformats.org/officeDocument/2006/relationships/tags" Target="../tags/tag90.xml"/><Relationship Id="rId2" Type="http://schemas.openxmlformats.org/officeDocument/2006/relationships/tags" Target="../tags/tag89.xml"/><Relationship Id="rId13" Type="http://schemas.openxmlformats.org/officeDocument/2006/relationships/tags" Target="../tags/tag100.xml"/><Relationship Id="rId12" Type="http://schemas.openxmlformats.org/officeDocument/2006/relationships/tags" Target="../tags/tag99.xml"/><Relationship Id="rId11" Type="http://schemas.openxmlformats.org/officeDocument/2006/relationships/tags" Target="../tags/tag98.xml"/><Relationship Id="rId10" Type="http://schemas.openxmlformats.org/officeDocument/2006/relationships/tags" Target="../tags/tag9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10.xml"/><Relationship Id="rId10" Type="http://schemas.openxmlformats.org/officeDocument/2006/relationships/tags" Target="../tags/tag109.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1" Type="http://schemas.openxmlformats.org/officeDocument/2006/relationships/tags" Target="../tags/tag120.xml"/><Relationship Id="rId10" Type="http://schemas.openxmlformats.org/officeDocument/2006/relationships/tags" Target="../tags/tag11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28.xml"/><Relationship Id="rId8" Type="http://schemas.openxmlformats.org/officeDocument/2006/relationships/tags" Target="../tags/tag127.xml"/><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1" Type="http://schemas.openxmlformats.org/officeDocument/2006/relationships/tags" Target="../tags/tag130.xml"/><Relationship Id="rId10" Type="http://schemas.openxmlformats.org/officeDocument/2006/relationships/tags" Target="../tags/tag129.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tags" Target="../tags/tag142.xml"/><Relationship Id="rId12" Type="http://schemas.openxmlformats.org/officeDocument/2006/relationships/tags" Target="../tags/tag141.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50.xml"/><Relationship Id="rId8" Type="http://schemas.openxmlformats.org/officeDocument/2006/relationships/tags" Target="../tags/tag149.xml"/><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3" Type="http://schemas.openxmlformats.org/officeDocument/2006/relationships/tags" Target="../tags/tag144.xml"/><Relationship Id="rId2" Type="http://schemas.openxmlformats.org/officeDocument/2006/relationships/tags" Target="../tags/tag143.xml"/><Relationship Id="rId13" Type="http://schemas.openxmlformats.org/officeDocument/2006/relationships/tags" Target="../tags/tag154.xml"/><Relationship Id="rId12" Type="http://schemas.openxmlformats.org/officeDocument/2006/relationships/tags" Target="../tags/tag153.xml"/><Relationship Id="rId11" Type="http://schemas.openxmlformats.org/officeDocument/2006/relationships/tags" Target="../tags/tag152.xml"/><Relationship Id="rId10" Type="http://schemas.openxmlformats.org/officeDocument/2006/relationships/tags" Target="../tags/tag151.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127311" y="5"/>
            <a:ext cx="12429370" cy="2108195"/>
            <a:chOff x="-127311" y="5"/>
            <a:chExt cx="12429370" cy="2108195"/>
          </a:xfrm>
        </p:grpSpPr>
        <p:sp>
          <p:nvSpPr>
            <p:cNvPr id="8" name="任意多边形: 形状 7"/>
            <p:cNvSpPr/>
            <p:nvPr>
              <p:custDataLst>
                <p:tags r:id="rId3"/>
              </p:custDataLst>
            </p:nvPr>
          </p:nvSpPr>
          <p:spPr>
            <a:xfrm rot="4971377">
              <a:off x="5633770" y="-4560088"/>
              <a:ext cx="907207" cy="12429370"/>
            </a:xfrm>
            <a:custGeom>
              <a:avLst/>
              <a:gdLst>
                <a:gd name="connsiteX0" fmla="*/ 0 w 1132861"/>
                <a:gd name="connsiteY0" fmla="*/ 0 h 12429370"/>
                <a:gd name="connsiteX1" fmla="*/ 421422 w 1132861"/>
                <a:gd name="connsiteY1" fmla="*/ 52817 h 12429370"/>
                <a:gd name="connsiteX2" fmla="*/ 1132861 w 1132861"/>
                <a:gd name="connsiteY2" fmla="*/ 12429370 h 12429370"/>
                <a:gd name="connsiteX3" fmla="*/ 0 w 1132861"/>
                <a:gd name="connsiteY3" fmla="*/ 12287388 h 12429370"/>
              </a:gdLst>
              <a:ahLst/>
              <a:cxnLst>
                <a:cxn ang="0">
                  <a:pos x="connsiteX0" y="connsiteY0"/>
                </a:cxn>
                <a:cxn ang="0">
                  <a:pos x="connsiteX1" y="connsiteY1"/>
                </a:cxn>
                <a:cxn ang="0">
                  <a:pos x="connsiteX2" y="connsiteY2"/>
                </a:cxn>
                <a:cxn ang="0">
                  <a:pos x="connsiteX3" y="connsiteY3"/>
                </a:cxn>
              </a:cxnLst>
              <a:rect l="l" t="t" r="r" b="b"/>
              <a:pathLst>
                <a:path w="1132861" h="12429370">
                  <a:moveTo>
                    <a:pt x="0" y="0"/>
                  </a:moveTo>
                  <a:lnTo>
                    <a:pt x="421422" y="52817"/>
                  </a:lnTo>
                  <a:lnTo>
                    <a:pt x="1132861" y="12429370"/>
                  </a:lnTo>
                  <a:lnTo>
                    <a:pt x="0" y="12287388"/>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形状 8"/>
            <p:cNvSpPr/>
            <p:nvPr>
              <p:custDataLst>
                <p:tags r:id="rId4"/>
              </p:custDataLst>
            </p:nvPr>
          </p:nvSpPr>
          <p:spPr>
            <a:xfrm rot="5400000">
              <a:off x="5215200" y="-5215203"/>
              <a:ext cx="1761592" cy="12192007"/>
            </a:xfrm>
            <a:custGeom>
              <a:avLst/>
              <a:gdLst>
                <a:gd name="connsiteX0" fmla="*/ 0 w 1930397"/>
                <a:gd name="connsiteY0" fmla="*/ 12192007 h 12192007"/>
                <a:gd name="connsiteX1" fmla="*/ 0 w 1930397"/>
                <a:gd name="connsiteY1" fmla="*/ 0 h 12192007"/>
                <a:gd name="connsiteX2" fmla="*/ 758239 w 1930397"/>
                <a:gd name="connsiteY2" fmla="*/ 0 h 12192007"/>
                <a:gd name="connsiteX3" fmla="*/ 1930397 w 1930397"/>
                <a:gd name="connsiteY3" fmla="*/ 12192007 h 12192007"/>
              </a:gdLst>
              <a:ahLst/>
              <a:cxnLst>
                <a:cxn ang="0">
                  <a:pos x="connsiteX0" y="connsiteY0"/>
                </a:cxn>
                <a:cxn ang="0">
                  <a:pos x="connsiteX1" y="connsiteY1"/>
                </a:cxn>
                <a:cxn ang="0">
                  <a:pos x="connsiteX2" y="connsiteY2"/>
                </a:cxn>
                <a:cxn ang="0">
                  <a:pos x="connsiteX3" y="connsiteY3"/>
                </a:cxn>
              </a:cxnLst>
              <a:rect l="l" t="t" r="r" b="b"/>
              <a:pathLst>
                <a:path w="1930397" h="12192007">
                  <a:moveTo>
                    <a:pt x="0" y="12192007"/>
                  </a:moveTo>
                  <a:lnTo>
                    <a:pt x="0" y="0"/>
                  </a:lnTo>
                  <a:lnTo>
                    <a:pt x="758239" y="0"/>
                  </a:lnTo>
                  <a:lnTo>
                    <a:pt x="1930397" y="1219200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形状 9"/>
            <p:cNvSpPr/>
            <p:nvPr>
              <p:custDataLst>
                <p:tags r:id="rId5"/>
              </p:custDataLst>
            </p:nvPr>
          </p:nvSpPr>
          <p:spPr>
            <a:xfrm rot="5107084">
              <a:off x="4552342" y="-3275210"/>
              <a:ext cx="536239" cy="9742831"/>
            </a:xfrm>
            <a:custGeom>
              <a:avLst/>
              <a:gdLst>
                <a:gd name="connsiteX0" fmla="*/ 0 w 587624"/>
                <a:gd name="connsiteY0" fmla="*/ 0 h 9742831"/>
                <a:gd name="connsiteX1" fmla="*/ 587624 w 587624"/>
                <a:gd name="connsiteY1" fmla="*/ 9742831 h 9742831"/>
                <a:gd name="connsiteX2" fmla="*/ 0 w 587624"/>
                <a:gd name="connsiteY2" fmla="*/ 9685968 h 9742831"/>
              </a:gdLst>
              <a:ahLst/>
              <a:cxnLst>
                <a:cxn ang="0">
                  <a:pos x="connsiteX0" y="connsiteY0"/>
                </a:cxn>
                <a:cxn ang="0">
                  <a:pos x="connsiteX1" y="connsiteY1"/>
                </a:cxn>
                <a:cxn ang="0">
                  <a:pos x="connsiteX2" y="connsiteY2"/>
                </a:cxn>
              </a:cxnLst>
              <a:rect l="l" t="t" r="r" b="b"/>
              <a:pathLst>
                <a:path w="587624" h="9742831">
                  <a:moveTo>
                    <a:pt x="0" y="0"/>
                  </a:moveTo>
                  <a:lnTo>
                    <a:pt x="587624" y="9742831"/>
                  </a:lnTo>
                  <a:lnTo>
                    <a:pt x="0" y="968596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形状 10"/>
            <p:cNvSpPr/>
            <p:nvPr>
              <p:custDataLst>
                <p:tags r:id="rId6"/>
              </p:custDataLst>
            </p:nvPr>
          </p:nvSpPr>
          <p:spPr>
            <a:xfrm rot="15897560">
              <a:off x="9001004" y="-1390393"/>
              <a:ext cx="846410" cy="5663579"/>
            </a:xfrm>
            <a:custGeom>
              <a:avLst/>
              <a:gdLst>
                <a:gd name="connsiteX0" fmla="*/ 927517 w 927517"/>
                <a:gd name="connsiteY0" fmla="*/ 5663579 h 5663579"/>
                <a:gd name="connsiteX1" fmla="*/ 0 w 927517"/>
                <a:gd name="connsiteY1" fmla="*/ 5577535 h 5663579"/>
                <a:gd name="connsiteX2" fmla="*/ 419317 w 927517"/>
                <a:gd name="connsiteY2" fmla="*/ 0 h 5663579"/>
              </a:gdLst>
              <a:ahLst/>
              <a:cxnLst>
                <a:cxn ang="0">
                  <a:pos x="connsiteX0" y="connsiteY0"/>
                </a:cxn>
                <a:cxn ang="0">
                  <a:pos x="connsiteX1" y="connsiteY1"/>
                </a:cxn>
                <a:cxn ang="0">
                  <a:pos x="connsiteX2" y="connsiteY2"/>
                </a:cxn>
              </a:cxnLst>
              <a:rect l="l" t="t" r="r" b="b"/>
              <a:pathLst>
                <a:path w="927517" h="5663579">
                  <a:moveTo>
                    <a:pt x="927517" y="5663579"/>
                  </a:moveTo>
                  <a:lnTo>
                    <a:pt x="0" y="5577535"/>
                  </a:lnTo>
                  <a:lnTo>
                    <a:pt x="419317" y="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等腰三角形 11"/>
          <p:cNvSpPr/>
          <p:nvPr userDrawn="1">
            <p:custDataLst>
              <p:tags r:id="rId7"/>
            </p:custDataLst>
          </p:nvPr>
        </p:nvSpPr>
        <p:spPr>
          <a:xfrm rot="16200000">
            <a:off x="7826138" y="2492134"/>
            <a:ext cx="997432" cy="7734300"/>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8"/>
            </p:custDataLst>
          </p:nvPr>
        </p:nvSpPr>
        <p:spPr>
          <a:xfrm>
            <a:off x="2730319" y="2702794"/>
            <a:ext cx="7117545" cy="1118535"/>
          </a:xfrm>
        </p:spPr>
        <p:txBody>
          <a:bodyPr lIns="90000" tIns="46800" rIns="90000" bIns="46800" anchor="b" anchorCtr="0">
            <a:normAutofit/>
          </a:bodyPr>
          <a:lstStyle>
            <a:lvl1pPr algn="ctr">
              <a:defRPr sz="6600" spc="600" baseline="0">
                <a:solidFill>
                  <a:schemeClr val="tx1">
                    <a:lumMod val="85000"/>
                    <a:lumOff val="15000"/>
                  </a:schemeClr>
                </a:solidFill>
                <a:ea typeface="汉仪旗黑-85S" panose="00020600040101010101" pitchFamily="18" charset="-122"/>
              </a:defRPr>
            </a:lvl1pPr>
          </a:lstStyle>
          <a:p>
            <a:r>
              <a:rPr lang="zh-CN" altLang="en-US" dirty="0"/>
              <a:t>编辑标题</a:t>
            </a:r>
            <a:endParaRPr lang="zh-CN" altLang="en-US" dirty="0"/>
          </a:p>
        </p:txBody>
      </p:sp>
      <p:sp>
        <p:nvSpPr>
          <p:cNvPr id="3" name="副标题 2"/>
          <p:cNvSpPr>
            <a:spLocks noGrp="1"/>
          </p:cNvSpPr>
          <p:nvPr>
            <p:ph type="subTitle" idx="1" hasCustomPrompt="1"/>
            <p:custDataLst>
              <p:tags r:id="rId9"/>
            </p:custDataLst>
          </p:nvPr>
        </p:nvSpPr>
        <p:spPr>
          <a:xfrm>
            <a:off x="2730319" y="3886684"/>
            <a:ext cx="7117545" cy="676319"/>
          </a:xfrm>
        </p:spPr>
        <p:txBody>
          <a:bodyPr lIns="90000" tIns="46800" rIns="90000" bIns="46800" anchor="t">
            <a:normAutofit/>
          </a:bodyPr>
          <a:lstStyle>
            <a:lvl1pPr marL="0" indent="0" algn="ctr" eaLnBrk="1" fontAlgn="auto" latinLnBrk="0" hangingPunct="1">
              <a:lnSpc>
                <a:spcPct val="100000"/>
              </a:lnSpc>
              <a:buNone/>
              <a:defRPr sz="2800" u="none" strike="noStrike" kern="1200" cap="none" spc="200" normalizeH="0" baseline="0">
                <a:solidFill>
                  <a:schemeClr val="tx1">
                    <a:lumMod val="85000"/>
                    <a:lumOff val="1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1"/>
          </p:cNvSpPr>
          <p:nvPr>
            <p:ph type="body" sz="quarter" idx="13" hasCustomPrompt="1"/>
            <p:custDataLst>
              <p:tags r:id="rId13"/>
            </p:custDataLst>
          </p:nvPr>
        </p:nvSpPr>
        <p:spPr>
          <a:xfrm>
            <a:off x="3630542" y="4681986"/>
            <a:ext cx="2523129" cy="412826"/>
          </a:xfrm>
        </p:spPr>
        <p:txBody>
          <a:bodyPr lIns="90000" tIns="46800" rIns="90000" bIns="46800" anchor="ctr" anchorCtr="0">
            <a:normAutofit/>
          </a:bodyPr>
          <a:lstStyle>
            <a:lvl1pPr marL="0" indent="0" algn="r">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13" name="文本占位符 12"/>
          <p:cNvSpPr>
            <a:spLocks noGrp="1"/>
          </p:cNvSpPr>
          <p:nvPr>
            <p:ph type="body" sz="quarter" idx="14" hasCustomPrompt="1"/>
            <p:custDataLst>
              <p:tags r:id="rId14"/>
            </p:custDataLst>
          </p:nvPr>
        </p:nvSpPr>
        <p:spPr>
          <a:xfrm>
            <a:off x="6402188" y="4681986"/>
            <a:ext cx="2523127" cy="412826"/>
          </a:xfrm>
        </p:spPr>
        <p:txBody>
          <a:bodyPr lIns="90000" tIns="46800" rIns="90000" bIns="46800" anchor="ctr" anchorCtr="0">
            <a:normAutofit/>
          </a:bodyPr>
          <a:lstStyle>
            <a:lvl1pPr marL="0" indent="0" algn="l">
              <a:lnSpc>
                <a:spcPct val="100000"/>
              </a:lnSpc>
              <a:buNone/>
              <a:defRPr sz="1800">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grpSp>
        <p:nvGrpSpPr>
          <p:cNvPr id="7" name="组合 6"/>
          <p:cNvGrpSpPr/>
          <p:nvPr userDrawn="1">
            <p:custDataLst>
              <p:tags r:id="rId2"/>
            </p:custDataLst>
          </p:nvPr>
        </p:nvGrpSpPr>
        <p:grpSpPr>
          <a:xfrm>
            <a:off x="4001597" y="5613400"/>
            <a:ext cx="8190403" cy="1244600"/>
            <a:chOff x="4001597" y="5613400"/>
            <a:chExt cx="8190403" cy="1244600"/>
          </a:xfrm>
        </p:grpSpPr>
        <p:sp>
          <p:nvSpPr>
            <p:cNvPr id="8" name="任意多边形: 形状 7"/>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p>
          </p:txBody>
        </p:sp>
        <p:sp>
          <p:nvSpPr>
            <p:cNvPr id="9" name="等腰三角形 8"/>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grpSp>
        <p:nvGrpSpPr>
          <p:cNvPr id="10" name="组合 9"/>
          <p:cNvGrpSpPr/>
          <p:nvPr userDrawn="1">
            <p:custDataLst>
              <p:tags r:id="rId5"/>
            </p:custDataLst>
          </p:nvPr>
        </p:nvGrpSpPr>
        <p:grpSpPr>
          <a:xfrm>
            <a:off x="5187002" y="2377388"/>
            <a:ext cx="570170" cy="707886"/>
            <a:chOff x="10608342" y="5053054"/>
            <a:chExt cx="1583658" cy="1966165"/>
          </a:xfrm>
        </p:grpSpPr>
        <p:sp>
          <p:nvSpPr>
            <p:cNvPr id="11" name="任意多边形: 形状 10"/>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2" name="等腰三角形 11"/>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algn="ctr"/>
              <a:endParaRPr lang="zh-CN" altLang="en-US"/>
            </a:p>
          </p:txBody>
        </p:sp>
      </p:grpSp>
      <p:grpSp>
        <p:nvGrpSpPr>
          <p:cNvPr id="14" name="组合 13"/>
          <p:cNvGrpSpPr/>
          <p:nvPr userDrawn="1">
            <p:custDataLst>
              <p:tags r:id="rId8"/>
            </p:custDataLst>
          </p:nvPr>
        </p:nvGrpSpPr>
        <p:grpSpPr>
          <a:xfrm rot="10800000">
            <a:off x="-1" y="0"/>
            <a:ext cx="12192000" cy="1244600"/>
            <a:chOff x="4001597" y="5613400"/>
            <a:chExt cx="8190403" cy="1244600"/>
          </a:xfrm>
        </p:grpSpPr>
        <p:sp>
          <p:nvSpPr>
            <p:cNvPr id="15" name="任意多边形: 形状 14"/>
            <p:cNvSpPr/>
            <p:nvPr>
              <p:custDataLst>
                <p:tags r:id="rId9"/>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sp>
          <p:nvSpPr>
            <p:cNvPr id="16" name="等腰三角形 15"/>
            <p:cNvSpPr/>
            <p:nvPr>
              <p:custDataLst>
                <p:tags r:id="rId10"/>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a:p>
          </p:txBody>
        </p:sp>
      </p:grpSp>
      <p:sp>
        <p:nvSpPr>
          <p:cNvPr id="2" name="标题 1"/>
          <p:cNvSpPr>
            <a:spLocks noGrp="1"/>
          </p:cNvSpPr>
          <p:nvPr>
            <p:ph type="title" hasCustomPrompt="1"/>
            <p:custDataLst>
              <p:tags r:id="rId11"/>
            </p:custDataLst>
          </p:nvPr>
        </p:nvSpPr>
        <p:spPr>
          <a:xfrm>
            <a:off x="3500907" y="3090044"/>
            <a:ext cx="5190185" cy="740727"/>
          </a:xfrm>
        </p:spPr>
        <p:txBody>
          <a:bodyPr lIns="90170" tIns="46990" rIns="90170" bIns="0" anchor="b" anchorCtr="0">
            <a:normAutofit/>
          </a:bodyPr>
          <a:lstStyle>
            <a:lvl1pPr algn="ctr">
              <a:defRPr sz="4000" u="none" strike="noStrike" kern="1200" cap="none" spc="300" normalizeH="0">
                <a:solidFill>
                  <a:schemeClr val="tx1">
                    <a:lumMod val="85000"/>
                    <a:lumOff val="15000"/>
                  </a:schemeClr>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2"/>
            </p:custDataLst>
          </p:nvPr>
        </p:nvSpPr>
        <p:spPr>
          <a:xfrm>
            <a:off x="3500907" y="3883113"/>
            <a:ext cx="5190185" cy="1477027"/>
          </a:xfrm>
        </p:spPr>
        <p:txBody>
          <a:bodyPr lIns="90170" tIns="0" rIns="90170" bIns="46990">
            <a:normAutofit/>
          </a:bodyPr>
          <a:lstStyle>
            <a:lvl1pPr marL="0" indent="0" algn="ctr" eaLnBrk="1" fontAlgn="auto" latinLnBrk="0" hangingPunct="1">
              <a:buNone/>
              <a:defRPr kumimoji="0" lang="zh-CN" altLang="en-US" sz="20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13"/>
            </p:custDataLst>
          </p:nvPr>
        </p:nvSpPr>
        <p:spPr/>
        <p:txBody>
          <a:bodyPr>
            <a:normAutofit/>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a:p>
        </p:txBody>
      </p:sp>
      <p:sp>
        <p:nvSpPr>
          <p:cNvPr id="6" name="灯片编号占位符 5"/>
          <p:cNvSpPr>
            <a:spLocks noGrp="1"/>
          </p:cNvSpPr>
          <p:nvPr>
            <p:ph type="sldNum" sz="quarter" idx="12"/>
            <p:custDataLst>
              <p:tags r:id="rId15"/>
            </p:custDataLst>
          </p:nvPr>
        </p:nvSpPr>
        <p:spPr/>
        <p:txBody>
          <a:bodyPr>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lIns="90170" tIns="46990" rIns="90170" bIns="46990">
            <a:normAutofit/>
          </a:bodyPr>
          <a:lstStyle/>
          <a:p>
            <a:endParaRPr lang="zh-CN" altLang="en-US"/>
          </a:p>
        </p:txBody>
      </p:sp>
      <p:sp>
        <p:nvSpPr>
          <p:cNvPr id="7" name="灯片编号占位符 6"/>
          <p:cNvSpPr>
            <a:spLocks noGrp="1"/>
          </p:cNvSpPr>
          <p:nvPr>
            <p:ph type="sldNum" sz="quarter" idx="12"/>
            <p:custDataLst>
              <p:tags r:id="rId7"/>
            </p:custDataLst>
          </p:nvPr>
        </p:nvSpPr>
        <p:spPr/>
        <p:txBody>
          <a:bodyPr lIns="90170" tIns="46990" rIns="90170" bIns="46990">
            <a:normAutofit/>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0608342" y="5053054"/>
            <a:ext cx="1583658" cy="1966165"/>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p:ph type="title"/>
            <p:custDataLst>
              <p:tags r:id="rId5"/>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3588374" y="2588654"/>
            <a:ext cx="5015250" cy="1519707"/>
          </a:xfrm>
        </p:spPr>
        <p:txBody>
          <a:bodyPr vert="horz" lIns="90170" tIns="46990" rIns="90170" bIns="46990" rtlCol="0" anchor="ctr" anchorCtr="0">
            <a:normAutofit/>
          </a:bodyPr>
          <a:lstStyle>
            <a:lvl1pPr marL="0" marR="0" algn="ctr" defTabSz="914400" rtl="0" eaLnBrk="1" fontAlgn="auto" latinLnBrk="0" hangingPunct="1">
              <a:lnSpc>
                <a:spcPct val="100000"/>
              </a:lnSpc>
              <a:buNone/>
              <a:defRPr kumimoji="0" lang="zh-CN" altLang="en-US" sz="8000" b="1" i="0" u="none" strike="noStrike" kern="1200" cap="none" spc="6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lIns="90170" tIns="46990" rIns="90170" bIns="46990">
            <a:normAutofit/>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lIns="90170" tIns="46990" rIns="90170" bIns="46990">
            <a:normAutofit/>
          </a:bodyPr>
          <a:lstStyle/>
          <a:p>
            <a:endParaRPr lang="zh-CN" altLang="en-US"/>
          </a:p>
        </p:txBody>
      </p:sp>
      <p:sp>
        <p:nvSpPr>
          <p:cNvPr id="5" name="灯片编号占位符 4"/>
          <p:cNvSpPr>
            <a:spLocks noGrp="1"/>
          </p:cNvSpPr>
          <p:nvPr>
            <p:ph type="sldNum" sz="quarter" idx="12"/>
            <p:custDataLst>
              <p:tags r:id="rId5"/>
            </p:custDataLst>
          </p:nvPr>
        </p:nvSpPr>
        <p:spPr/>
        <p:txBody>
          <a:bodyPr lIns="90170" tIns="46990" rIns="90170" bIns="46990">
            <a:normAutofit/>
          </a:bodyPr>
          <a:lstStyle/>
          <a:p>
            <a:fld id="{49AE70B2-8BF9-45C0-BB95-33D1B9D3A854}" type="slidenum">
              <a:rPr lang="zh-CN" altLang="en-US" smtClean="0"/>
            </a:fld>
            <a:endParaRPr lang="zh-CN" altLang="en-US"/>
          </a:p>
        </p:txBody>
      </p:sp>
      <p:grpSp>
        <p:nvGrpSpPr>
          <p:cNvPr id="6" name="组合 5"/>
          <p:cNvGrpSpPr/>
          <p:nvPr userDrawn="1">
            <p:custDataLst>
              <p:tags r:id="rId6"/>
            </p:custDataLst>
          </p:nvPr>
        </p:nvGrpSpPr>
        <p:grpSpPr>
          <a:xfrm flipH="1">
            <a:off x="8603626" y="3112882"/>
            <a:ext cx="436739" cy="542227"/>
            <a:chOff x="10608342" y="5053054"/>
            <a:chExt cx="1583658" cy="1966165"/>
          </a:xfrm>
        </p:grpSpPr>
        <p:sp>
          <p:nvSpPr>
            <p:cNvPr id="7" name="任意多边形: 形状 6"/>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dirty="0"/>
            </a:p>
          </p:txBody>
        </p:sp>
        <p:sp>
          <p:nvSpPr>
            <p:cNvPr id="8" name="等腰三角形 7"/>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grpSp>
        <p:nvGrpSpPr>
          <p:cNvPr id="9" name="组合 8"/>
          <p:cNvGrpSpPr/>
          <p:nvPr userDrawn="1">
            <p:custDataLst>
              <p:tags r:id="rId9"/>
            </p:custDataLst>
          </p:nvPr>
        </p:nvGrpSpPr>
        <p:grpSpPr>
          <a:xfrm>
            <a:off x="3151635" y="3119499"/>
            <a:ext cx="436739" cy="542227"/>
            <a:chOff x="10608342" y="5053054"/>
            <a:chExt cx="1583658" cy="1966165"/>
          </a:xfrm>
        </p:grpSpPr>
        <p:sp>
          <p:nvSpPr>
            <p:cNvPr id="10" name="任意多边形: 形状 9"/>
            <p:cNvSpPr/>
            <p:nvPr>
              <p:custDataLst>
                <p:tags r:id="rId10"/>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a:bodyPr>
            <a:lstStyle/>
            <a:p>
              <a:pPr algn="ctr"/>
              <a:endParaRPr lang="zh-CN" altLang="en-US">
                <a:solidFill>
                  <a:schemeClr val="bg1"/>
                </a:solidFill>
              </a:endParaRPr>
            </a:p>
          </p:txBody>
        </p:sp>
        <p:sp>
          <p:nvSpPr>
            <p:cNvPr id="11" name="等腰三角形 10"/>
            <p:cNvSpPr/>
            <p:nvPr>
              <p:custDataLst>
                <p:tags r:id="rId11"/>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0170" tIns="46990" rIns="90170" bIns="46990" rtlCol="0" anchor="ctr">
              <a:normAutofit fontScale="55000" lnSpcReduction="20000"/>
            </a:bodyPr>
            <a:lstStyle/>
            <a:p>
              <a:pPr algn="ctr"/>
              <a:endParaRPr lang="zh-CN" altLang="en-US" dirty="0"/>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4001597" y="6045200"/>
            <a:ext cx="8190403" cy="812800"/>
            <a:chOff x="4001597" y="5613400"/>
            <a:chExt cx="8190403" cy="1244600"/>
          </a:xfrm>
        </p:grpSpPr>
        <p:sp>
          <p:nvSpPr>
            <p:cNvPr id="9" name="任意多边形: 形状 8"/>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custDataLst>
                <p:tags r:id="rId4"/>
              </p:custDataLst>
            </p:nvPr>
          </p:nvSpPr>
          <p:spPr>
            <a:xfrm>
              <a:off x="5816600" y="5949254"/>
              <a:ext cx="6375400" cy="908746"/>
            </a:xfrm>
            <a:prstGeom prst="triangle">
              <a:avLst>
                <a:gd name="adj" fmla="val 10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标题 1"/>
          <p:cNvSpPr>
            <a:spLocks noGrp="1"/>
          </p:cNvSpPr>
          <p:nvPr userDrawn="1">
            <p:ph type="title" hasCustomPrompt="1"/>
            <p:custDataLst>
              <p:tags r:id="rId5"/>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a:t>单击此处添加标题</a:t>
            </a:r>
            <a:endParaRPr lang="zh-CN" altLang="en-US" dirty="0"/>
          </a:p>
        </p:txBody>
      </p:sp>
      <p:sp>
        <p:nvSpPr>
          <p:cNvPr id="3" name="日期占位符 2"/>
          <p:cNvSpPr>
            <a:spLocks noGrp="1"/>
          </p:cNvSpPr>
          <p:nvPr userDrawn="1">
            <p:ph type="dt" sz="half" idx="10"/>
            <p:custDataLst>
              <p:tags r:id="rId6"/>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grpSp>
        <p:nvGrpSpPr>
          <p:cNvPr id="11" name="组合 10"/>
          <p:cNvGrpSpPr/>
          <p:nvPr userDrawn="1">
            <p:custDataLst>
              <p:tags r:id="rId3"/>
            </p:custDataLst>
          </p:nvPr>
        </p:nvGrpSpPr>
        <p:grpSpPr>
          <a:xfrm rot="16200000">
            <a:off x="11009630" y="351790"/>
            <a:ext cx="737870" cy="916305"/>
            <a:chOff x="10608342" y="5053054"/>
            <a:chExt cx="1583658" cy="1966165"/>
          </a:xfrm>
        </p:grpSpPr>
        <p:sp>
          <p:nvSpPr>
            <p:cNvPr id="12" name="任意多边形: 形状 11"/>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3" name="等腰三角形 12"/>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grpSp>
        <p:nvGrpSpPr>
          <p:cNvPr id="14" name="组合 13"/>
          <p:cNvGrpSpPr/>
          <p:nvPr userDrawn="1">
            <p:custDataLst>
              <p:tags r:id="rId6"/>
            </p:custDataLst>
          </p:nvPr>
        </p:nvGrpSpPr>
        <p:grpSpPr>
          <a:xfrm rot="5400000">
            <a:off x="443865" y="5584825"/>
            <a:ext cx="737870" cy="916305"/>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p:ph type="title" hasCustomPrompt="1"/>
            <p:custDataLst>
              <p:tags r:id="rId9"/>
            </p:custDataLst>
          </p:nvPr>
        </p:nvSpPr>
        <p:spPr>
          <a:xfrm>
            <a:off x="1281600" y="1249200"/>
            <a:ext cx="9626400" cy="723600"/>
          </a:xfrm>
        </p:spPr>
        <p:txBody>
          <a:bodyPr anchor="ctr"/>
          <a:lstStyle>
            <a:lvl1pPr>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hasCustomPrompt="1"/>
            <p:custDataLst>
              <p:tags r:id="rId10"/>
            </p:custDataLst>
          </p:nvPr>
        </p:nvSpPr>
        <p:spPr>
          <a:xfrm>
            <a:off x="1281113" y="2163600"/>
            <a:ext cx="9626600" cy="3445200"/>
          </a:xfrm>
        </p:spPr>
        <p:txBody>
          <a:bodyPr>
            <a:normAutofit/>
          </a:bodyPr>
          <a:lstStyle>
            <a:lvl1pPr marL="0" indent="0">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灯片编号占位符 4"/>
          <p:cNvSpPr>
            <a:spLocks noGrp="1"/>
          </p:cNvSpPr>
          <p:nvPr>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4" name="页脚占位符 3"/>
          <p:cNvSpPr>
            <a:spLocks noGrp="1"/>
          </p:cNvSpPr>
          <p:nvPr>
            <p:ph type="ftr" sz="quarter" idx="11"/>
            <p:custDataLst>
              <p:tags r:id="rId13"/>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7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grpSp>
        <p:nvGrpSpPr>
          <p:cNvPr id="11" name="组合 10"/>
          <p:cNvGrpSpPr/>
          <p:nvPr userDrawn="1">
            <p:custDataLst>
              <p:tags r:id="rId9"/>
            </p:custDataLst>
          </p:nvPr>
        </p:nvGrpSpPr>
        <p:grpSpPr>
          <a:xfrm>
            <a:off x="-1" y="0"/>
            <a:ext cx="4823460" cy="769938"/>
            <a:chOff x="-1" y="0"/>
            <a:chExt cx="4823460" cy="769938"/>
          </a:xfrm>
        </p:grpSpPr>
        <p:sp>
          <p:nvSpPr>
            <p:cNvPr id="12" name="任意多边形: 形状 11"/>
            <p:cNvSpPr/>
            <p:nvPr>
              <p:custDataLst>
                <p:tags r:id="rId10"/>
              </p:custDataLst>
            </p:nvPr>
          </p:nvSpPr>
          <p:spPr>
            <a:xfrm rot="10800000">
              <a:off x="0" y="0"/>
              <a:ext cx="4823459" cy="769938"/>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14" name="等腰三角形 13"/>
            <p:cNvSpPr/>
            <p:nvPr>
              <p:custDataLst>
                <p:tags r:id="rId11"/>
              </p:custDataLst>
            </p:nvPr>
          </p:nvSpPr>
          <p:spPr>
            <a:xfrm rot="10800000">
              <a:off x="-1" y="0"/>
              <a:ext cx="3754576" cy="562171"/>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85000"/>
                    <a:lumOff val="15000"/>
                  </a:schemeClr>
                </a:solidFill>
                <a:ea typeface="微软雅黑" panose="020B0503020204020204" charset="-122"/>
              </a:endParaRPr>
            </a:p>
          </p:txBody>
        </p:sp>
      </p:gr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lstStyle>
            <a:lvl1pPr algn="ctr">
              <a:defRPr sz="36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grpSp>
        <p:nvGrpSpPr>
          <p:cNvPr id="12" name="组合 11"/>
          <p:cNvGrpSpPr/>
          <p:nvPr userDrawn="1">
            <p:custDataLst>
              <p:tags r:id="rId9"/>
            </p:custDataLst>
          </p:nvPr>
        </p:nvGrpSpPr>
        <p:grpSpPr>
          <a:xfrm flipV="1">
            <a:off x="5921829" y="0"/>
            <a:ext cx="6270171" cy="812800"/>
            <a:chOff x="4001597" y="5613400"/>
            <a:chExt cx="8190403" cy="1244600"/>
          </a:xfrm>
        </p:grpSpPr>
        <p:sp>
          <p:nvSpPr>
            <p:cNvPr id="14" name="任意多边形: 形状 13"/>
            <p:cNvSpPr/>
            <p:nvPr>
              <p:custDataLst>
                <p:tags r:id="rId10"/>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5" name="等腰三角形 14"/>
            <p:cNvSpPr/>
            <p:nvPr>
              <p:custDataLst>
                <p:tags r:id="rId11"/>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grpSp>
        <p:nvGrpSpPr>
          <p:cNvPr id="12" name="组合 11"/>
          <p:cNvGrpSpPr/>
          <p:nvPr userDrawn="1">
            <p:custDataLst>
              <p:tags r:id="rId2"/>
            </p:custDataLst>
          </p:nvPr>
        </p:nvGrpSpPr>
        <p:grpSpPr>
          <a:xfrm flipV="1">
            <a:off x="5921829" y="0"/>
            <a:ext cx="6270171" cy="812800"/>
            <a:chOff x="4001597" y="5613400"/>
            <a:chExt cx="8190403" cy="1244600"/>
          </a:xfrm>
        </p:grpSpPr>
        <p:sp>
          <p:nvSpPr>
            <p:cNvPr id="14" name="任意多边形: 形状 13"/>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5" name="等腰三角形 14"/>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13" name="矩形 12"/>
          <p:cNvSpPr/>
          <p:nvPr userDrawn="1">
            <p:custDataLst>
              <p:tags r:id="rId5"/>
            </p:custDataLst>
          </p:nvPr>
        </p:nvSpPr>
        <p:spPr>
          <a:xfrm>
            <a:off x="0" y="50419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ea typeface="微软雅黑" panose="020B0503020204020204" charset="-122"/>
              <a:sym typeface="+mn-ea"/>
            </a:endParaRPr>
          </a:p>
        </p:txBody>
      </p:sp>
      <p:sp>
        <p:nvSpPr>
          <p:cNvPr id="2" name="标题 1"/>
          <p:cNvSpPr>
            <a:spLocks noGrp="1"/>
          </p:cNvSpPr>
          <p:nvPr userDrawn="1">
            <p:ph type="title"/>
            <p:custDataLst>
              <p:tags r:id="rId6"/>
            </p:custDataLst>
          </p:nvPr>
        </p:nvSpPr>
        <p:spPr>
          <a:xfrm>
            <a:off x="604520" y="669290"/>
            <a:ext cx="10976610" cy="565150"/>
          </a:xfrm>
        </p:spPr>
        <p:txBody>
          <a:bodyPr anchor="ctr"/>
          <a:lstStyle>
            <a:lvl1pPr algn="ctr">
              <a:lnSpc>
                <a:spcPct val="100000"/>
              </a:lnSpc>
              <a:defRPr sz="32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7"/>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10"/>
            </p:custDataLst>
          </p:nvPr>
        </p:nvSpPr>
        <p:spPr>
          <a:xfrm>
            <a:off x="604837" y="1681200"/>
            <a:ext cx="10990800" cy="3211200"/>
          </a:xfrm>
        </p:spPr>
        <p:txBody>
          <a:bodyPr>
            <a:normAutofit/>
          </a:bodyPr>
          <a:lstStyle>
            <a:lvl1pPr marL="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1pPr>
            <a:lvl2pPr marL="4572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2pPr>
            <a:lvl3pPr marL="9144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3pPr>
            <a:lvl4pPr marL="13716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4pPr>
            <a:lvl5pPr marL="1828800" indent="0">
              <a:lnSpc>
                <a:spcPct val="130000"/>
              </a:lnSpc>
              <a:spcAft>
                <a:spcPts val="1000"/>
              </a:spcAft>
              <a:buFont typeface="Arial" panose="020B0604020202020204" pitchFamily="34" charset="0"/>
              <a:buNone/>
              <a:defRPr sz="1600" u="none" strike="noStrike" kern="1200" cap="none" spc="0" normalizeH="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11"/>
            </p:custDataLst>
          </p:nvPr>
        </p:nvSpPr>
        <p:spPr>
          <a:xfrm>
            <a:off x="594000" y="5180400"/>
            <a:ext cx="11001600" cy="1011600"/>
          </a:xfrm>
        </p:spPr>
        <p:txBody>
          <a:bodyPr>
            <a:normAutofit/>
          </a:bodyPr>
          <a:lstStyle>
            <a:lvl1pPr marL="0" indent="0">
              <a:lnSpc>
                <a:spcPct val="130000"/>
              </a:lnSpc>
              <a:spcBef>
                <a:spcPts val="0"/>
              </a:spcBef>
              <a:spcAft>
                <a:spcPts val="1000"/>
              </a:spcAft>
              <a:buFont typeface="Arial" panose="020B0604020202020204" pitchFamily="34" charset="0"/>
              <a:buNone/>
              <a:defRPr sz="1600" u="none" strike="noStrike" kern="1200" cap="none" spc="0" normalizeH="0" baseline="0">
                <a:solidFill>
                  <a:schemeClr val="bg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6" name="组合 15"/>
          <p:cNvGrpSpPr/>
          <p:nvPr userDrawn="1">
            <p:custDataLst>
              <p:tags r:id="rId2"/>
            </p:custDataLst>
          </p:nvPr>
        </p:nvGrpSpPr>
        <p:grpSpPr>
          <a:xfrm>
            <a:off x="4001597" y="6045200"/>
            <a:ext cx="8190403" cy="812800"/>
            <a:chOff x="4001597" y="5613400"/>
            <a:chExt cx="8190403" cy="1244600"/>
          </a:xfrm>
        </p:grpSpPr>
        <p:sp>
          <p:nvSpPr>
            <p:cNvPr id="17" name="任意多边形: 形状 16"/>
            <p:cNvSpPr/>
            <p:nvPr>
              <p:custDataLst>
                <p:tags r:id="rId3"/>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endParaRPr>
            </a:p>
          </p:txBody>
        </p:sp>
        <p:sp>
          <p:nvSpPr>
            <p:cNvPr id="18" name="等腰三角形 17"/>
            <p:cNvSpPr/>
            <p:nvPr>
              <p:custDataLst>
                <p:tags r:id="rId4"/>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sp>
        <p:nvSpPr>
          <p:cNvPr id="15" name="矩形 14"/>
          <p:cNvSpPr/>
          <p:nvPr userDrawn="1">
            <p:custDataLst>
              <p:tags r:id="rId5"/>
            </p:custDataLst>
          </p:nvPr>
        </p:nvSpPr>
        <p:spPr>
          <a:xfrm>
            <a:off x="0" y="0"/>
            <a:ext cx="12192000" cy="9144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bg1"/>
              </a:solidFill>
              <a:latin typeface="Viner Hand ITC" panose="03070502030502020203" charset="0"/>
              <a:ea typeface="微软雅黑" panose="020B0503020204020204" charset="-122"/>
              <a:cs typeface="Viner Hand ITC" panose="03070502030502020203" charset="0"/>
              <a:sym typeface="+mn-ea"/>
            </a:endParaRPr>
          </a:p>
        </p:txBody>
      </p:sp>
      <p:sp>
        <p:nvSpPr>
          <p:cNvPr id="2" name="标题 1"/>
          <p:cNvSpPr>
            <a:spLocks noGrp="1"/>
          </p:cNvSpPr>
          <p:nvPr>
            <p:ph type="title"/>
            <p:custDataLst>
              <p:tags r:id="rId6"/>
            </p:custDataLst>
          </p:nvPr>
        </p:nvSpPr>
        <p:spPr>
          <a:xfrm>
            <a:off x="579600" y="237600"/>
            <a:ext cx="11037600" cy="441964"/>
          </a:xfrm>
        </p:spPr>
        <p:txBody>
          <a:bodyPr>
            <a:noAutofit/>
          </a:bodyPr>
          <a:lstStyle>
            <a:lvl1pPr>
              <a:lnSpc>
                <a:spcPct val="100000"/>
              </a:lnSpc>
              <a:defRPr sz="2400" b="1" u="none" strike="noStrike" kern="1200" cap="none" spc="0" normalizeH="0" baseline="0">
                <a:solidFill>
                  <a:schemeClr val="bg1"/>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8"/>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normAutofit/>
          </a:bodyPr>
          <a:lstStyle>
            <a:lvl1pPr marL="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marL="9144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marL="13716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marL="1828800" indent="0">
              <a:lnSpc>
                <a:spcPct val="130000"/>
              </a:lnSpc>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12"/>
            </p:custDataLst>
          </p:nvPr>
        </p:nvSpPr>
        <p:spPr>
          <a:xfrm>
            <a:off x="572400" y="4816800"/>
            <a:ext cx="53424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normAutofit/>
          </a:bodyPr>
          <a:lstStyle>
            <a:lvl1pPr marL="0" indent="0">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latin typeface="Arial" panose="020B0604020202020204" pitchFamily="34" charset="0"/>
              <a:ea typeface="微软雅黑" panose="020B0503020204020204" charset="-122"/>
              <a:sym typeface="+mn-ea"/>
            </a:endParaRPr>
          </a:p>
        </p:txBody>
      </p:sp>
      <p:grpSp>
        <p:nvGrpSpPr>
          <p:cNvPr id="15" name="组合 14"/>
          <p:cNvGrpSpPr/>
          <p:nvPr userDrawn="1">
            <p:custDataLst>
              <p:tags r:id="rId3"/>
            </p:custDataLst>
          </p:nvPr>
        </p:nvGrpSpPr>
        <p:grpSpPr>
          <a:xfrm rot="10800000">
            <a:off x="0" y="0"/>
            <a:ext cx="5457825" cy="1529715"/>
            <a:chOff x="4001597" y="5613400"/>
            <a:chExt cx="8190403" cy="1244600"/>
          </a:xfrm>
        </p:grpSpPr>
        <p:sp>
          <p:nvSpPr>
            <p:cNvPr id="16" name="任意多边形: 形状 15"/>
            <p:cNvSpPr/>
            <p:nvPr>
              <p:custDataLst>
                <p:tags r:id="rId4"/>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sp>
          <p:nvSpPr>
            <p:cNvPr id="17" name="等腰三角形 16"/>
            <p:cNvSpPr/>
            <p:nvPr>
              <p:custDataLst>
                <p:tags r:id="rId5"/>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grpSp>
      <p:grpSp>
        <p:nvGrpSpPr>
          <p:cNvPr id="18" name="组合 17"/>
          <p:cNvGrpSpPr/>
          <p:nvPr userDrawn="1">
            <p:custDataLst>
              <p:tags r:id="rId6"/>
            </p:custDataLst>
          </p:nvPr>
        </p:nvGrpSpPr>
        <p:grpSpPr>
          <a:xfrm>
            <a:off x="6734175" y="5323840"/>
            <a:ext cx="5457825" cy="1529715"/>
            <a:chOff x="4001597" y="5613400"/>
            <a:chExt cx="8190403" cy="1244600"/>
          </a:xfrm>
        </p:grpSpPr>
        <p:sp>
          <p:nvSpPr>
            <p:cNvPr id="19" name="任意多边形: 形状 18"/>
            <p:cNvSpPr/>
            <p:nvPr>
              <p:custDataLst>
                <p:tags r:id="rId7"/>
              </p:custDataLst>
            </p:nvPr>
          </p:nvSpPr>
          <p:spPr>
            <a:xfrm>
              <a:off x="4001597" y="5613400"/>
              <a:ext cx="8190402" cy="1244600"/>
            </a:xfrm>
            <a:custGeom>
              <a:avLst/>
              <a:gdLst>
                <a:gd name="connsiteX0" fmla="*/ 8190402 w 8190402"/>
                <a:gd name="connsiteY0" fmla="*/ 0 h 1244600"/>
                <a:gd name="connsiteX1" fmla="*/ 8190402 w 8190402"/>
                <a:gd name="connsiteY1" fmla="*/ 1155849 h 1244600"/>
                <a:gd name="connsiteX2" fmla="*/ 4203232 w 8190402"/>
                <a:gd name="connsiteY2" fmla="*/ 1244600 h 1244600"/>
                <a:gd name="connsiteX3" fmla="*/ 0 w 8190402"/>
                <a:gd name="connsiteY3" fmla="*/ 1244600 h 1244600"/>
              </a:gdLst>
              <a:ahLst/>
              <a:cxnLst>
                <a:cxn ang="0">
                  <a:pos x="connsiteX0" y="connsiteY0"/>
                </a:cxn>
                <a:cxn ang="0">
                  <a:pos x="connsiteX1" y="connsiteY1"/>
                </a:cxn>
                <a:cxn ang="0">
                  <a:pos x="connsiteX2" y="connsiteY2"/>
                </a:cxn>
                <a:cxn ang="0">
                  <a:pos x="connsiteX3" y="connsiteY3"/>
                </a:cxn>
              </a:cxnLst>
              <a:rect l="l" t="t" r="r" b="b"/>
              <a:pathLst>
                <a:path w="8190402" h="1244600">
                  <a:moveTo>
                    <a:pt x="8190402" y="0"/>
                  </a:moveTo>
                  <a:lnTo>
                    <a:pt x="8190402" y="1155849"/>
                  </a:lnTo>
                  <a:lnTo>
                    <a:pt x="4203232" y="1244600"/>
                  </a:lnTo>
                  <a:lnTo>
                    <a:pt x="0" y="1244600"/>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charset="-122"/>
              </a:endParaRPr>
            </a:p>
          </p:txBody>
        </p:sp>
        <p:sp>
          <p:nvSpPr>
            <p:cNvPr id="20" name="等腰三角形 19"/>
            <p:cNvSpPr/>
            <p:nvPr>
              <p:custDataLst>
                <p:tags r:id="rId8"/>
              </p:custDataLst>
            </p:nvPr>
          </p:nvSpPr>
          <p:spPr>
            <a:xfrm>
              <a:off x="5816600" y="5949254"/>
              <a:ext cx="6375400" cy="908746"/>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charset="-122"/>
              </a:endParaRPr>
            </a:p>
          </p:txBody>
        </p:sp>
      </p:grpSp>
      <p:sp>
        <p:nvSpPr>
          <p:cNvPr id="2" name="标题 1"/>
          <p:cNvSpPr>
            <a:spLocks noGrp="1"/>
          </p:cNvSpPr>
          <p:nvPr userDrawn="1">
            <p:ph type="title" hasCustomPrompt="1"/>
            <p:custDataLst>
              <p:tags r:id="rId9"/>
            </p:custDataLst>
          </p:nvPr>
        </p:nvSpPr>
        <p:spPr>
          <a:xfrm>
            <a:off x="1522800" y="1339200"/>
            <a:ext cx="9144000" cy="2386800"/>
          </a:xfrm>
        </p:spPr>
        <p:txBody>
          <a:bodyPr anchor="b"/>
          <a:lstStyle>
            <a:lvl1pPr algn="ctr">
              <a:defRPr sz="6000" b="1"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10"/>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11"/>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12"/>
            </p:custDataLst>
          </p:nvPr>
        </p:nvSpPr>
        <p:spPr/>
        <p:txBody>
          <a:bodyPr/>
          <a:lstStyle>
            <a:lvl1pPr>
              <a:defRPr u="none" strike="noStrike" kern="1200" cap="none" spc="0" normalizeH="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13"/>
            </p:custDataLst>
          </p:nvPr>
        </p:nvSpPr>
        <p:spPr>
          <a:xfrm>
            <a:off x="1522413" y="3862800"/>
            <a:ext cx="9144000" cy="1656000"/>
          </a:xfrm>
        </p:spPr>
        <p:txBody>
          <a:bodyPr>
            <a:normAutofit/>
          </a:bodyPr>
          <a:lstStyle>
            <a:lvl1pPr marL="0" indent="0" algn="ctr">
              <a:lnSpc>
                <a:spcPct val="130000"/>
              </a:lnSpc>
              <a:spcBef>
                <a:spcPts val="0"/>
              </a:spcBef>
              <a:spcAft>
                <a:spcPts val="1000"/>
              </a:spcAft>
              <a:buNone/>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60.xml"/><Relationship Id="rId23" Type="http://schemas.openxmlformats.org/officeDocument/2006/relationships/tags" Target="../tags/tag159.xml"/><Relationship Id="rId22" Type="http://schemas.openxmlformats.org/officeDocument/2006/relationships/tags" Target="../tags/tag158.xml"/><Relationship Id="rId21" Type="http://schemas.openxmlformats.org/officeDocument/2006/relationships/tags" Target="../tags/tag157.xml"/><Relationship Id="rId20" Type="http://schemas.openxmlformats.org/officeDocument/2006/relationships/tags" Target="../tags/tag156.xml"/><Relationship Id="rId2" Type="http://schemas.openxmlformats.org/officeDocument/2006/relationships/slideLayout" Target="../slideLayouts/slideLayout13.xml"/><Relationship Id="rId19" Type="http://schemas.openxmlformats.org/officeDocument/2006/relationships/tags" Target="../tags/tag15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tags" Target="../tags/tag161.xml"/></Relationships>
</file>

<file path=ppt/slides/_rels/slide10.xml.rels><?xml version="1.0" encoding="UTF-8" standalone="yes"?>
<Relationships xmlns="http://schemas.openxmlformats.org/package/2006/relationships"><Relationship Id="rId9" Type="http://schemas.openxmlformats.org/officeDocument/2006/relationships/tags" Target="../tags/tag266.xml"/><Relationship Id="rId8" Type="http://schemas.openxmlformats.org/officeDocument/2006/relationships/tags" Target="../tags/tag265.xml"/><Relationship Id="rId7" Type="http://schemas.openxmlformats.org/officeDocument/2006/relationships/tags" Target="../tags/tag264.xml"/><Relationship Id="rId6" Type="http://schemas.openxmlformats.org/officeDocument/2006/relationships/tags" Target="../tags/tag263.xml"/><Relationship Id="rId5" Type="http://schemas.openxmlformats.org/officeDocument/2006/relationships/tags" Target="../tags/tag262.xml"/><Relationship Id="rId4" Type="http://schemas.openxmlformats.org/officeDocument/2006/relationships/tags" Target="../tags/tag261.xml"/><Relationship Id="rId3" Type="http://schemas.openxmlformats.org/officeDocument/2006/relationships/tags" Target="../tags/tag260.xml"/><Relationship Id="rId2" Type="http://schemas.openxmlformats.org/officeDocument/2006/relationships/tags" Target="../tags/tag259.xml"/><Relationship Id="rId10" Type="http://schemas.openxmlformats.org/officeDocument/2006/relationships/slideLayout" Target="../slideLayouts/slideLayout15.xml"/><Relationship Id="rId1" Type="http://schemas.openxmlformats.org/officeDocument/2006/relationships/tags" Target="../tags/tag258.xml"/></Relationships>
</file>

<file path=ppt/slides/_rels/slide11.xml.rels><?xml version="1.0" encoding="UTF-8" standalone="yes"?>
<Relationships xmlns="http://schemas.openxmlformats.org/package/2006/relationships"><Relationship Id="rId9" Type="http://schemas.openxmlformats.org/officeDocument/2006/relationships/tags" Target="../tags/tag275.xml"/><Relationship Id="rId8" Type="http://schemas.openxmlformats.org/officeDocument/2006/relationships/tags" Target="../tags/tag274.xml"/><Relationship Id="rId7" Type="http://schemas.openxmlformats.org/officeDocument/2006/relationships/tags" Target="../tags/tag273.xml"/><Relationship Id="rId6" Type="http://schemas.openxmlformats.org/officeDocument/2006/relationships/tags" Target="../tags/tag272.xml"/><Relationship Id="rId5" Type="http://schemas.openxmlformats.org/officeDocument/2006/relationships/tags" Target="../tags/tag271.xml"/><Relationship Id="rId4" Type="http://schemas.openxmlformats.org/officeDocument/2006/relationships/tags" Target="../tags/tag270.xml"/><Relationship Id="rId3" Type="http://schemas.openxmlformats.org/officeDocument/2006/relationships/tags" Target="../tags/tag269.xml"/><Relationship Id="rId2" Type="http://schemas.openxmlformats.org/officeDocument/2006/relationships/tags" Target="../tags/tag268.xml"/><Relationship Id="rId10" Type="http://schemas.openxmlformats.org/officeDocument/2006/relationships/slideLayout" Target="../slideLayouts/slideLayout15.xml"/><Relationship Id="rId1" Type="http://schemas.openxmlformats.org/officeDocument/2006/relationships/tags" Target="../tags/tag267.xml"/></Relationships>
</file>

<file path=ppt/slides/_rels/slide12.xml.rels><?xml version="1.0" encoding="UTF-8" standalone="yes"?>
<Relationships xmlns="http://schemas.openxmlformats.org/package/2006/relationships"><Relationship Id="rId9" Type="http://schemas.openxmlformats.org/officeDocument/2006/relationships/tags" Target="../tags/tag284.xml"/><Relationship Id="rId8" Type="http://schemas.openxmlformats.org/officeDocument/2006/relationships/tags" Target="../tags/tag283.xml"/><Relationship Id="rId7" Type="http://schemas.openxmlformats.org/officeDocument/2006/relationships/tags" Target="../tags/tag282.xml"/><Relationship Id="rId6" Type="http://schemas.openxmlformats.org/officeDocument/2006/relationships/tags" Target="../tags/tag281.xml"/><Relationship Id="rId5" Type="http://schemas.openxmlformats.org/officeDocument/2006/relationships/tags" Target="../tags/tag280.xml"/><Relationship Id="rId4" Type="http://schemas.openxmlformats.org/officeDocument/2006/relationships/tags" Target="../tags/tag279.xml"/><Relationship Id="rId3" Type="http://schemas.openxmlformats.org/officeDocument/2006/relationships/tags" Target="../tags/tag278.xml"/><Relationship Id="rId2" Type="http://schemas.openxmlformats.org/officeDocument/2006/relationships/tags" Target="../tags/tag277.xml"/><Relationship Id="rId10" Type="http://schemas.openxmlformats.org/officeDocument/2006/relationships/slideLayout" Target="../slideLayouts/slideLayout15.xml"/><Relationship Id="rId1" Type="http://schemas.openxmlformats.org/officeDocument/2006/relationships/tags" Target="../tags/tag276.xml"/></Relationships>
</file>

<file path=ppt/slides/_rels/slide2.xml.rels><?xml version="1.0" encoding="UTF-8" standalone="yes"?>
<Relationships xmlns="http://schemas.openxmlformats.org/package/2006/relationships"><Relationship Id="rId9" Type="http://schemas.openxmlformats.org/officeDocument/2006/relationships/tags" Target="../tags/tag172.xml"/><Relationship Id="rId8" Type="http://schemas.openxmlformats.org/officeDocument/2006/relationships/tags" Target="../tags/tag171.xml"/><Relationship Id="rId7" Type="http://schemas.openxmlformats.org/officeDocument/2006/relationships/tags" Target="../tags/tag170.xml"/><Relationship Id="rId6" Type="http://schemas.openxmlformats.org/officeDocument/2006/relationships/tags" Target="../tags/tag169.xml"/><Relationship Id="rId5" Type="http://schemas.openxmlformats.org/officeDocument/2006/relationships/tags" Target="../tags/tag168.xml"/><Relationship Id="rId4" Type="http://schemas.openxmlformats.org/officeDocument/2006/relationships/tags" Target="../tags/tag167.xml"/><Relationship Id="rId3" Type="http://schemas.openxmlformats.org/officeDocument/2006/relationships/tags" Target="../tags/tag166.xml"/><Relationship Id="rId27" Type="http://schemas.openxmlformats.org/officeDocument/2006/relationships/slideLayout" Target="../slideLayouts/slideLayout17.xml"/><Relationship Id="rId26" Type="http://schemas.openxmlformats.org/officeDocument/2006/relationships/tags" Target="../tags/tag189.xml"/><Relationship Id="rId25" Type="http://schemas.openxmlformats.org/officeDocument/2006/relationships/tags" Target="../tags/tag188.xml"/><Relationship Id="rId24" Type="http://schemas.openxmlformats.org/officeDocument/2006/relationships/tags" Target="../tags/tag187.xml"/><Relationship Id="rId23" Type="http://schemas.openxmlformats.org/officeDocument/2006/relationships/tags" Target="../tags/tag186.xml"/><Relationship Id="rId22" Type="http://schemas.openxmlformats.org/officeDocument/2006/relationships/tags" Target="../tags/tag185.xml"/><Relationship Id="rId21" Type="http://schemas.openxmlformats.org/officeDocument/2006/relationships/tags" Target="../tags/tag184.xml"/><Relationship Id="rId20" Type="http://schemas.openxmlformats.org/officeDocument/2006/relationships/tags" Target="../tags/tag183.xml"/><Relationship Id="rId2" Type="http://schemas.openxmlformats.org/officeDocument/2006/relationships/tags" Target="../tags/tag165.xml"/><Relationship Id="rId19" Type="http://schemas.openxmlformats.org/officeDocument/2006/relationships/tags" Target="../tags/tag182.xml"/><Relationship Id="rId18" Type="http://schemas.openxmlformats.org/officeDocument/2006/relationships/tags" Target="../tags/tag181.xml"/><Relationship Id="rId17" Type="http://schemas.openxmlformats.org/officeDocument/2006/relationships/tags" Target="../tags/tag180.xml"/><Relationship Id="rId16" Type="http://schemas.openxmlformats.org/officeDocument/2006/relationships/tags" Target="../tags/tag179.xml"/><Relationship Id="rId15" Type="http://schemas.openxmlformats.org/officeDocument/2006/relationships/tags" Target="../tags/tag178.xml"/><Relationship Id="rId14" Type="http://schemas.openxmlformats.org/officeDocument/2006/relationships/tags" Target="../tags/tag177.xml"/><Relationship Id="rId13" Type="http://schemas.openxmlformats.org/officeDocument/2006/relationships/tags" Target="../tags/tag176.xml"/><Relationship Id="rId12" Type="http://schemas.openxmlformats.org/officeDocument/2006/relationships/tags" Target="../tags/tag175.xml"/><Relationship Id="rId11" Type="http://schemas.openxmlformats.org/officeDocument/2006/relationships/tags" Target="../tags/tag174.xml"/><Relationship Id="rId10" Type="http://schemas.openxmlformats.org/officeDocument/2006/relationships/tags" Target="../tags/tag173.xml"/><Relationship Id="rId1" Type="http://schemas.openxmlformats.org/officeDocument/2006/relationships/tags" Target="../tags/tag164.xml"/></Relationships>
</file>

<file path=ppt/slides/_rels/slide3.xml.rels><?xml version="1.0" encoding="UTF-8" standalone="yes"?>
<Relationships xmlns="http://schemas.openxmlformats.org/package/2006/relationships"><Relationship Id="rId9" Type="http://schemas.openxmlformats.org/officeDocument/2006/relationships/tags" Target="../tags/tag198.xml"/><Relationship Id="rId8" Type="http://schemas.openxmlformats.org/officeDocument/2006/relationships/tags" Target="../tags/tag197.xml"/><Relationship Id="rId7" Type="http://schemas.openxmlformats.org/officeDocument/2006/relationships/tags" Target="../tags/tag196.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 Id="rId3" Type="http://schemas.openxmlformats.org/officeDocument/2006/relationships/tags" Target="../tags/tag192.xml"/><Relationship Id="rId2" Type="http://schemas.openxmlformats.org/officeDocument/2006/relationships/tags" Target="../tags/tag191.xml"/><Relationship Id="rId12" Type="http://schemas.openxmlformats.org/officeDocument/2006/relationships/notesSlide" Target="../notesSlides/notesSlide1.xml"/><Relationship Id="rId11" Type="http://schemas.openxmlformats.org/officeDocument/2006/relationships/slideLayout" Target="../slideLayouts/slideLayout15.xml"/><Relationship Id="rId10" Type="http://schemas.openxmlformats.org/officeDocument/2006/relationships/tags" Target="../tags/tag199.xml"/><Relationship Id="rId1" Type="http://schemas.openxmlformats.org/officeDocument/2006/relationships/tags" Target="../tags/tag190.xml"/></Relationships>
</file>

<file path=ppt/slides/_rels/slide4.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1" Type="http://schemas.openxmlformats.org/officeDocument/2006/relationships/slideLayout" Target="../slideLayouts/slideLayout15.xml"/><Relationship Id="rId10" Type="http://schemas.openxmlformats.org/officeDocument/2006/relationships/tags" Target="../tags/tag208.xml"/><Relationship Id="rId1" Type="http://schemas.openxmlformats.org/officeDocument/2006/relationships/tags" Target="../tags/tag200.xml"/></Relationships>
</file>

<file path=ppt/slides/_rels/slide5.xml.rels><?xml version="1.0" encoding="UTF-8" standalone="yes"?>
<Relationships xmlns="http://schemas.openxmlformats.org/package/2006/relationships"><Relationship Id="rId9" Type="http://schemas.openxmlformats.org/officeDocument/2006/relationships/tags" Target="../tags/tag217.xml"/><Relationship Id="rId8" Type="http://schemas.openxmlformats.org/officeDocument/2006/relationships/tags" Target="../tags/tag216.xml"/><Relationship Id="rId7" Type="http://schemas.openxmlformats.org/officeDocument/2006/relationships/tags" Target="../tags/tag215.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tags" Target="../tags/tag212.xml"/><Relationship Id="rId3" Type="http://schemas.openxmlformats.org/officeDocument/2006/relationships/tags" Target="../tags/tag211.xml"/><Relationship Id="rId2" Type="http://schemas.openxmlformats.org/officeDocument/2006/relationships/tags" Target="../tags/tag210.xml"/><Relationship Id="rId12" Type="http://schemas.openxmlformats.org/officeDocument/2006/relationships/notesSlide" Target="../notesSlides/notesSlide2.xml"/><Relationship Id="rId11" Type="http://schemas.openxmlformats.org/officeDocument/2006/relationships/slideLayout" Target="../slideLayouts/slideLayout15.xml"/><Relationship Id="rId10" Type="http://schemas.openxmlformats.org/officeDocument/2006/relationships/tags" Target="../tags/tag218.xml"/><Relationship Id="rId1" Type="http://schemas.openxmlformats.org/officeDocument/2006/relationships/tags" Target="../tags/tag209.xml"/></Relationships>
</file>

<file path=ppt/slides/_rels/slide6.xml.rels><?xml version="1.0" encoding="UTF-8" standalone="yes"?>
<Relationships xmlns="http://schemas.openxmlformats.org/package/2006/relationships"><Relationship Id="rId9" Type="http://schemas.openxmlformats.org/officeDocument/2006/relationships/tags" Target="../tags/tag227.xml"/><Relationship Id="rId8" Type="http://schemas.openxmlformats.org/officeDocument/2006/relationships/tags" Target="../tags/tag226.xml"/><Relationship Id="rId7" Type="http://schemas.openxmlformats.org/officeDocument/2006/relationships/tags" Target="../tags/tag225.xml"/><Relationship Id="rId6" Type="http://schemas.openxmlformats.org/officeDocument/2006/relationships/tags" Target="../tags/tag224.xml"/><Relationship Id="rId5" Type="http://schemas.openxmlformats.org/officeDocument/2006/relationships/tags" Target="../tags/tag223.xml"/><Relationship Id="rId4" Type="http://schemas.openxmlformats.org/officeDocument/2006/relationships/tags" Target="../tags/tag222.xml"/><Relationship Id="rId3" Type="http://schemas.openxmlformats.org/officeDocument/2006/relationships/tags" Target="../tags/tag221.xml"/><Relationship Id="rId2" Type="http://schemas.openxmlformats.org/officeDocument/2006/relationships/tags" Target="../tags/tag220.xml"/><Relationship Id="rId11" Type="http://schemas.openxmlformats.org/officeDocument/2006/relationships/notesSlide" Target="../notesSlides/notesSlide3.xml"/><Relationship Id="rId10" Type="http://schemas.openxmlformats.org/officeDocument/2006/relationships/slideLayout" Target="../slideLayouts/slideLayout15.xml"/><Relationship Id="rId1" Type="http://schemas.openxmlformats.org/officeDocument/2006/relationships/tags" Target="../tags/tag219.xml"/></Relationships>
</file>

<file path=ppt/slides/_rels/slide7.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235.xml"/><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 Type="http://schemas.openxmlformats.org/officeDocument/2006/relationships/tags" Target="../tags/tag229.xml"/><Relationship Id="rId13" Type="http://schemas.openxmlformats.org/officeDocument/2006/relationships/notesSlide" Target="../notesSlides/notesSlide4.xml"/><Relationship Id="rId12" Type="http://schemas.openxmlformats.org/officeDocument/2006/relationships/slideLayout" Target="../slideLayouts/slideLayout15.xml"/><Relationship Id="rId11" Type="http://schemas.openxmlformats.org/officeDocument/2006/relationships/tags" Target="../tags/tag237.xml"/><Relationship Id="rId10" Type="http://schemas.openxmlformats.org/officeDocument/2006/relationships/tags" Target="../tags/tag236.xml"/><Relationship Id="rId1" Type="http://schemas.openxmlformats.org/officeDocument/2006/relationships/tags" Target="../tags/tag228.xml"/></Relationships>
</file>

<file path=ppt/slides/_rels/slide8.xml.rels><?xml version="1.0" encoding="UTF-8" standalone="yes"?>
<Relationships xmlns="http://schemas.openxmlformats.org/package/2006/relationships"><Relationship Id="rId9" Type="http://schemas.openxmlformats.org/officeDocument/2006/relationships/tags" Target="../tags/tag245.xml"/><Relationship Id="rId8" Type="http://schemas.openxmlformats.org/officeDocument/2006/relationships/image" Target="../media/image3.png"/><Relationship Id="rId7" Type="http://schemas.openxmlformats.org/officeDocument/2006/relationships/tags" Target="../tags/tag244.xml"/><Relationship Id="rId6" Type="http://schemas.openxmlformats.org/officeDocument/2006/relationships/tags" Target="../tags/tag243.xml"/><Relationship Id="rId5" Type="http://schemas.openxmlformats.org/officeDocument/2006/relationships/tags" Target="../tags/tag242.xml"/><Relationship Id="rId4" Type="http://schemas.openxmlformats.org/officeDocument/2006/relationships/tags" Target="../tags/tag241.xml"/><Relationship Id="rId3" Type="http://schemas.openxmlformats.org/officeDocument/2006/relationships/tags" Target="../tags/tag240.xml"/><Relationship Id="rId2" Type="http://schemas.openxmlformats.org/officeDocument/2006/relationships/tags" Target="../tags/tag239.xml"/><Relationship Id="rId15" Type="http://schemas.openxmlformats.org/officeDocument/2006/relationships/notesSlide" Target="../notesSlides/notesSlide5.xml"/><Relationship Id="rId14" Type="http://schemas.openxmlformats.org/officeDocument/2006/relationships/slideLayout" Target="../slideLayouts/slideLayout15.xml"/><Relationship Id="rId13" Type="http://schemas.openxmlformats.org/officeDocument/2006/relationships/tags" Target="../tags/tag248.xml"/><Relationship Id="rId12" Type="http://schemas.openxmlformats.org/officeDocument/2006/relationships/tags" Target="../tags/tag247.xml"/><Relationship Id="rId11" Type="http://schemas.openxmlformats.org/officeDocument/2006/relationships/image" Target="../media/image4.png"/><Relationship Id="rId10" Type="http://schemas.openxmlformats.org/officeDocument/2006/relationships/tags" Target="../tags/tag246.xml"/><Relationship Id="rId1" Type="http://schemas.openxmlformats.org/officeDocument/2006/relationships/tags" Target="../tags/tag238.xml"/></Relationships>
</file>

<file path=ppt/slides/_rels/slide9.xml.rels><?xml version="1.0" encoding="UTF-8" standalone="yes"?>
<Relationships xmlns="http://schemas.openxmlformats.org/package/2006/relationships"><Relationship Id="rId9" Type="http://schemas.openxmlformats.org/officeDocument/2006/relationships/tags" Target="../tags/tag257.xml"/><Relationship Id="rId8" Type="http://schemas.openxmlformats.org/officeDocument/2006/relationships/tags" Target="../tags/tag256.xml"/><Relationship Id="rId7" Type="http://schemas.openxmlformats.org/officeDocument/2006/relationships/tags" Target="../tags/tag255.xml"/><Relationship Id="rId6" Type="http://schemas.openxmlformats.org/officeDocument/2006/relationships/tags" Target="../tags/tag254.xml"/><Relationship Id="rId5" Type="http://schemas.openxmlformats.org/officeDocument/2006/relationships/tags" Target="../tags/tag253.xml"/><Relationship Id="rId4" Type="http://schemas.openxmlformats.org/officeDocument/2006/relationships/tags" Target="../tags/tag252.xml"/><Relationship Id="rId3" Type="http://schemas.openxmlformats.org/officeDocument/2006/relationships/tags" Target="../tags/tag251.xml"/><Relationship Id="rId2" Type="http://schemas.openxmlformats.org/officeDocument/2006/relationships/tags" Target="../tags/tag250.xml"/><Relationship Id="rId11" Type="http://schemas.openxmlformats.org/officeDocument/2006/relationships/notesSlide" Target="../notesSlides/notesSlide6.xml"/><Relationship Id="rId10" Type="http://schemas.openxmlformats.org/officeDocument/2006/relationships/slideLayout" Target="../slideLayouts/slideLayout15.xml"/><Relationship Id="rId1" Type="http://schemas.openxmlformats.org/officeDocument/2006/relationships/tags" Target="../tags/tag2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2021840" y="2702560"/>
            <a:ext cx="8534400" cy="1118235"/>
          </a:xfrm>
        </p:spPr>
        <p:txBody>
          <a:bodyPr>
            <a:normAutofit fontScale="90000"/>
          </a:bodyPr>
          <a:lstStyle/>
          <a:p>
            <a:r>
              <a:rPr lang="zh-CN" altLang="en-US" dirty="0">
                <a:sym typeface="+mn-lt"/>
              </a:rPr>
              <a:t>硫酸特布他林口服溶液</a:t>
            </a:r>
            <a:endParaRPr lang="zh-CN" altLang="en-US" dirty="0">
              <a:sym typeface="+mn-lt"/>
            </a:endParaRPr>
          </a:p>
        </p:txBody>
      </p:sp>
      <p:sp>
        <p:nvSpPr>
          <p:cNvPr id="3" name="副标题 2"/>
          <p:cNvSpPr>
            <a:spLocks noGrp="1"/>
          </p:cNvSpPr>
          <p:nvPr>
            <p:ph type="subTitle" idx="1"/>
            <p:custDataLst>
              <p:tags r:id="rId2"/>
            </p:custDataLst>
          </p:nvPr>
        </p:nvSpPr>
        <p:spPr/>
        <p:txBody>
          <a:bodyPr/>
          <a:lstStyle/>
          <a:p>
            <a:r>
              <a:rPr lang="zh-CN" altLang="en-US" dirty="0">
                <a:sym typeface="+mn-lt"/>
              </a:rPr>
              <a:t>杭州上禾健康科技有限公司</a:t>
            </a:r>
            <a:endParaRPr lang="zh-CN" altLang="en-US" dirty="0">
              <a:sym typeface="+mn-lt"/>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3048000" y="1129030"/>
            <a:ext cx="6096000" cy="437515"/>
          </a:xfrm>
          <a:prstGeom prst="rect">
            <a:avLst/>
          </a:prstGeom>
          <a:noFill/>
        </p:spPr>
        <p:txBody>
          <a:bodyPr wrap="square" rtlCol="0" anchor="t">
            <a:spAutoFit/>
          </a:bodyPr>
          <a:lstStyle/>
          <a:p>
            <a:pPr indent="0" algn="ctr" fontAlgn="auto">
              <a:lnSpc>
                <a:spcPct val="125000"/>
              </a:lnSpc>
              <a:buNone/>
            </a:pPr>
            <a:r>
              <a:rPr lang="zh-CN" altLang="en-US" b="1">
                <a:sym typeface="+mn-ea"/>
              </a:rPr>
              <a:t>临床指南/诊疗规范推荐情况</a:t>
            </a:r>
            <a:endParaRPr lang="zh-CN" altLang="en-US" b="1">
              <a:sym typeface="+mn-ea"/>
            </a:endParaRPr>
          </a:p>
        </p:txBody>
      </p:sp>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3 </a:t>
            </a:r>
            <a:r>
              <a:rPr sz="3555" dirty="0">
                <a:solidFill>
                  <a:schemeClr val="tx1"/>
                </a:solidFill>
                <a:latin typeface="+mj-ea"/>
                <a:ea typeface="+mj-ea"/>
                <a:cs typeface="+mj-ea"/>
              </a:rPr>
              <a:t>有效性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aphicFrame>
        <p:nvGraphicFramePr>
          <p:cNvPr id="8" name="表格 7"/>
          <p:cNvGraphicFramePr/>
          <p:nvPr>
            <p:custDataLst>
              <p:tags r:id="rId8"/>
            </p:custDataLst>
          </p:nvPr>
        </p:nvGraphicFramePr>
        <p:xfrm>
          <a:off x="450215" y="1566545"/>
          <a:ext cx="11369040" cy="4335780"/>
        </p:xfrm>
        <a:graphic>
          <a:graphicData uri="http://schemas.openxmlformats.org/drawingml/2006/table">
            <a:tbl>
              <a:tblPr firstRow="1" firstCol="1">
                <a:tableStyleId>{5C22544A-7EE6-4342-B048-85BDC9FD1C3A}</a:tableStyleId>
              </a:tblPr>
              <a:tblGrid>
                <a:gridCol w="3317240"/>
                <a:gridCol w="1104265"/>
                <a:gridCol w="4499610"/>
                <a:gridCol w="2447925"/>
              </a:tblGrid>
              <a:tr h="434340">
                <a:tc>
                  <a:txBody>
                    <a:bodyPr/>
                    <a:lstStyle/>
                    <a:p>
                      <a:pPr indent="0" algn="ctr" fontAlgn="auto">
                        <a:lnSpc>
                          <a:spcPct val="125000"/>
                        </a:lnSpc>
                        <a:buNone/>
                      </a:pPr>
                      <a:r>
                        <a:rPr lang="zh-CN" altLang="en-US" sz="1800">
                          <a:solidFill>
                            <a:schemeClr val="tx1"/>
                          </a:solidFill>
                          <a:latin typeface="+mj-ea"/>
                          <a:ea typeface="+mj-ea"/>
                          <a:sym typeface="+mn-ea"/>
                        </a:rPr>
                        <a:t>临床指南</a:t>
                      </a:r>
                      <a:endParaRPr lang="zh-CN" altLang="en-US" sz="1800">
                        <a:solidFill>
                          <a:schemeClr val="tx1"/>
                        </a:solidFill>
                        <a:latin typeface="+mj-ea"/>
                        <a:ea typeface="+mj-ea"/>
                        <a:sym typeface="+mn-ea"/>
                      </a:endParaRPr>
                    </a:p>
                  </a:txBody>
                  <a:tcPr anchor="ctr"/>
                </a:tc>
                <a:tc>
                  <a:txBody>
                    <a:bodyPr/>
                    <a:lstStyle/>
                    <a:p>
                      <a:pPr indent="0" algn="ctr" fontAlgn="auto">
                        <a:lnSpc>
                          <a:spcPct val="125000"/>
                        </a:lnSpc>
                        <a:buNone/>
                      </a:pPr>
                      <a:r>
                        <a:rPr lang="zh-CN" altLang="en-US" sz="1800">
                          <a:solidFill>
                            <a:schemeClr val="tx1"/>
                          </a:solidFill>
                          <a:latin typeface="+mj-ea"/>
                          <a:ea typeface="+mj-ea"/>
                          <a:sym typeface="+mn-ea"/>
                        </a:rPr>
                        <a:t>疾病</a:t>
                      </a:r>
                      <a:endParaRPr lang="zh-CN" altLang="en-US" sz="1800">
                        <a:solidFill>
                          <a:schemeClr val="tx1"/>
                        </a:solidFill>
                        <a:latin typeface="+mj-ea"/>
                        <a:ea typeface="+mj-ea"/>
                        <a:sym typeface="+mn-ea"/>
                      </a:endParaRPr>
                    </a:p>
                  </a:txBody>
                  <a:tcPr anchor="ctr"/>
                </a:tc>
                <a:tc>
                  <a:txBody>
                    <a:bodyPr/>
                    <a:lstStyle/>
                    <a:p>
                      <a:pPr indent="0" algn="ctr" fontAlgn="auto">
                        <a:lnSpc>
                          <a:spcPct val="125000"/>
                        </a:lnSpc>
                        <a:buNone/>
                      </a:pPr>
                      <a:r>
                        <a:rPr lang="zh-CN" altLang="en-US" sz="1800">
                          <a:solidFill>
                            <a:schemeClr val="tx1"/>
                          </a:solidFill>
                          <a:latin typeface="+mj-ea"/>
                          <a:ea typeface="+mj-ea"/>
                          <a:sym typeface="+mn-ea"/>
                        </a:rPr>
                        <a:t>推荐药物</a:t>
                      </a:r>
                      <a:endParaRPr lang="zh-CN" altLang="en-US" sz="1800">
                        <a:solidFill>
                          <a:schemeClr val="tx1"/>
                        </a:solidFill>
                        <a:latin typeface="+mj-ea"/>
                        <a:ea typeface="+mj-ea"/>
                        <a:sym typeface="+mn-ea"/>
                      </a:endParaRPr>
                    </a:p>
                  </a:txBody>
                  <a:tcPr anchor="ctr"/>
                </a:tc>
                <a:tc>
                  <a:txBody>
                    <a:bodyPr/>
                    <a:lstStyle/>
                    <a:p>
                      <a:pPr indent="0" algn="ctr" fontAlgn="auto">
                        <a:lnSpc>
                          <a:spcPct val="125000"/>
                        </a:lnSpc>
                        <a:buNone/>
                      </a:pPr>
                      <a:r>
                        <a:rPr lang="zh-CN" altLang="en-US" sz="1800">
                          <a:solidFill>
                            <a:schemeClr val="tx1"/>
                          </a:solidFill>
                          <a:latin typeface="+mj-ea"/>
                          <a:ea typeface="+mj-ea"/>
                          <a:sym typeface="+mn-ea"/>
                        </a:rPr>
                        <a:t>特布他林的优势</a:t>
                      </a:r>
                      <a:endParaRPr lang="zh-CN" altLang="en-US" sz="1800">
                        <a:solidFill>
                          <a:schemeClr val="tx1"/>
                        </a:solidFill>
                        <a:latin typeface="+mj-ea"/>
                        <a:ea typeface="+mj-ea"/>
                        <a:sym typeface="+mn-ea"/>
                      </a:endParaRPr>
                    </a:p>
                  </a:txBody>
                  <a:tcPr anchor="ctr"/>
                </a:tc>
              </a:tr>
              <a:tr h="396240">
                <a:tc>
                  <a:txBody>
                    <a:bodyPr/>
                    <a:lstStyle/>
                    <a:p>
                      <a:pPr indent="0" algn="ctr" fontAlgn="auto">
                        <a:lnSpc>
                          <a:spcPct val="125000"/>
                        </a:lnSpc>
                        <a:buNone/>
                      </a:pPr>
                      <a:r>
                        <a:rPr lang="zh-CN" altLang="en-US" sz="1600" b="0" dirty="0">
                          <a:solidFill>
                            <a:schemeClr val="tx1"/>
                          </a:solidFill>
                          <a:latin typeface="+mj-ea"/>
                          <a:ea typeface="+mj-ea"/>
                          <a:cs typeface="+mj-ea"/>
                          <a:sym typeface="+mn-ea"/>
                        </a:rPr>
                        <a:t>支气管舒张剂在儿童呼吸道常见疾病中应用的专家共识（2015年版）</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急性支气管痉挛</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最有效的药物是以</a:t>
                      </a:r>
                      <a:r>
                        <a:rPr lang="zh-CN" altLang="en-US" sz="1600" b="1" dirty="0">
                          <a:solidFill>
                            <a:srgbClr val="C00000"/>
                          </a:solidFill>
                          <a:latin typeface="+mj-ea"/>
                          <a:ea typeface="+mj-ea"/>
                          <a:cs typeface="+mj-ea"/>
                          <a:sym typeface="+mn-ea"/>
                        </a:rPr>
                        <a:t>特布他林</a:t>
                      </a:r>
                      <a:r>
                        <a:rPr lang="zh-CN" altLang="en-US" sz="1600" b="0" dirty="0">
                          <a:solidFill>
                            <a:schemeClr val="tx1"/>
                          </a:solidFill>
                          <a:latin typeface="+mj-ea"/>
                          <a:ea typeface="+mj-ea"/>
                          <a:cs typeface="+mj-ea"/>
                          <a:sym typeface="+mn-ea"/>
                        </a:rPr>
                        <a:t>和沙丁胺醇为代表的</a:t>
                      </a:r>
                      <a:r>
                        <a:rPr lang="en-US" altLang="zh-CN" sz="1600" b="0" dirty="0">
                          <a:solidFill>
                            <a:schemeClr val="tx1"/>
                          </a:solidFill>
                          <a:latin typeface="+mj-ea"/>
                          <a:ea typeface="+mj-ea"/>
                          <a:cs typeface="+mj-ea"/>
                          <a:sym typeface="+mn-ea"/>
                        </a:rPr>
                        <a:t>SABA</a:t>
                      </a:r>
                      <a:endParaRPr lang="en-US" altLang="zh-CN"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dirty="0">
                          <a:solidFill>
                            <a:schemeClr val="tx1"/>
                          </a:solidFill>
                          <a:latin typeface="+mj-ea"/>
                          <a:ea typeface="+mj-ea"/>
                          <a:cs typeface="+mj-ea"/>
                          <a:sym typeface="+mn-ea"/>
                        </a:rPr>
                        <a:t>比沙丁胺醇</a:t>
                      </a:r>
                      <a:r>
                        <a:rPr lang="zh-CN" altLang="en-US" sz="1600" b="1" dirty="0">
                          <a:solidFill>
                            <a:srgbClr val="C00000"/>
                          </a:solidFill>
                          <a:latin typeface="+mj-ea"/>
                          <a:ea typeface="+mj-ea"/>
                          <a:cs typeface="+mj-ea"/>
                          <a:sym typeface="+mn-ea"/>
                        </a:rPr>
                        <a:t>对β</a:t>
                      </a:r>
                      <a:r>
                        <a:rPr lang="zh-CN" altLang="en-US" sz="1600" b="1" baseline="-25000" dirty="0">
                          <a:solidFill>
                            <a:srgbClr val="C00000"/>
                          </a:solidFill>
                          <a:latin typeface="+mj-ea"/>
                          <a:ea typeface="+mj-ea"/>
                          <a:cs typeface="+mj-ea"/>
                          <a:sym typeface="+mn-ea"/>
                        </a:rPr>
                        <a:t>2</a:t>
                      </a:r>
                      <a:r>
                        <a:rPr lang="zh-CN" altLang="en-US" sz="1600" b="1" dirty="0">
                          <a:solidFill>
                            <a:srgbClr val="C00000"/>
                          </a:solidFill>
                          <a:latin typeface="+mj-ea"/>
                          <a:ea typeface="+mj-ea"/>
                          <a:cs typeface="+mj-ea"/>
                          <a:sym typeface="+mn-ea"/>
                        </a:rPr>
                        <a:t>受体选择性更高，对肥大细胞膜稳定作用更大</a:t>
                      </a:r>
                      <a:endParaRPr lang="zh-CN" altLang="en-US" sz="1600" b="1" dirty="0">
                        <a:solidFill>
                          <a:srgbClr val="C00000"/>
                        </a:solidFill>
                        <a:latin typeface="+mj-ea"/>
                        <a:ea typeface="+mj-ea"/>
                        <a:cs typeface="+mj-ea"/>
                        <a:sym typeface="+mn-ea"/>
                      </a:endParaRPr>
                    </a:p>
                  </a:txBody>
                  <a:tcPr anchor="ctr">
                    <a:solidFill>
                      <a:schemeClr val="accent2">
                        <a:lumMod val="20000"/>
                        <a:lumOff val="80000"/>
                      </a:schemeClr>
                    </a:solidFill>
                  </a:tcPr>
                </a:tc>
              </a:tr>
              <a:tr h="396240">
                <a:tc>
                  <a:txBody>
                    <a:bodyPr/>
                    <a:lstStyle/>
                    <a:p>
                      <a:pPr indent="0" algn="ctr" fontAlgn="auto">
                        <a:lnSpc>
                          <a:spcPct val="125000"/>
                        </a:lnSpc>
                        <a:buNone/>
                      </a:pPr>
                      <a:r>
                        <a:rPr lang="zh-CN" altLang="en-US" sz="1600" b="0" dirty="0">
                          <a:solidFill>
                            <a:schemeClr val="tx1"/>
                          </a:solidFill>
                          <a:latin typeface="+mj-ea"/>
                          <a:ea typeface="+mj-ea"/>
                          <a:cs typeface="+mj-ea"/>
                          <a:sym typeface="+mn-ea"/>
                        </a:rPr>
                        <a:t>儿童喘息性疾病合理用药指南(2018年版)</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喘息急性发作</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β</a:t>
                      </a:r>
                      <a:r>
                        <a:rPr lang="zh-CN" altLang="en-US" sz="1600" b="0" baseline="-25000" dirty="0">
                          <a:solidFill>
                            <a:schemeClr val="tx1"/>
                          </a:solidFill>
                          <a:latin typeface="+mj-ea"/>
                          <a:ea typeface="+mj-ea"/>
                          <a:cs typeface="+mj-ea"/>
                          <a:sym typeface="+mn-ea"/>
                        </a:rPr>
                        <a:t>2</a:t>
                      </a:r>
                      <a:r>
                        <a:rPr lang="zh-CN" altLang="en-US" sz="1600" b="0" dirty="0">
                          <a:solidFill>
                            <a:schemeClr val="tx1"/>
                          </a:solidFill>
                          <a:latin typeface="+mj-ea"/>
                          <a:ea typeface="+mj-ea"/>
                          <a:cs typeface="+mj-ea"/>
                          <a:sym typeface="+mn-ea"/>
                        </a:rPr>
                        <a:t>受体激动剂是最常用的支气管舒张剂，</a:t>
                      </a:r>
                      <a:r>
                        <a:rPr lang="zh-CN" altLang="en-US" sz="1600" b="1" dirty="0">
                          <a:solidFill>
                            <a:srgbClr val="C00000"/>
                          </a:solidFill>
                          <a:latin typeface="+mj-ea"/>
                          <a:ea typeface="+mj-ea"/>
                          <a:cs typeface="+mj-ea"/>
                          <a:sym typeface="+mn-ea"/>
                        </a:rPr>
                        <a:t>特布他林</a:t>
                      </a:r>
                      <a:r>
                        <a:rPr lang="zh-CN" altLang="en-US" sz="1600" dirty="0">
                          <a:latin typeface="微软雅黑" panose="020B0503020204020204" charset="-122"/>
                          <a:ea typeface="微软雅黑" panose="020B0503020204020204" charset="-122"/>
                          <a:sym typeface="+mn-ea"/>
                        </a:rPr>
                        <a:t>和沙丁胺醇是治疗儿童急性喘息的主要药物，无法配合吸入给药时，可选择</a:t>
                      </a:r>
                      <a:r>
                        <a:rPr lang="zh-CN" altLang="en-US" sz="1600" b="0" dirty="0">
                          <a:solidFill>
                            <a:schemeClr val="tx1"/>
                          </a:solidFill>
                          <a:latin typeface="+mj-ea"/>
                          <a:ea typeface="+mj-ea"/>
                          <a:cs typeface="+mj-ea"/>
                          <a:sym typeface="+mn-ea"/>
                        </a:rPr>
                        <a:t>口服</a:t>
                      </a:r>
                      <a:r>
                        <a:rPr lang="zh-CN" altLang="en-US" sz="1600" b="0" dirty="0">
                          <a:solidFill>
                            <a:schemeClr val="tx1"/>
                          </a:solidFill>
                          <a:latin typeface="+mj-ea"/>
                          <a:ea typeface="+mj-ea"/>
                          <a:cs typeface="+mj-ea"/>
                          <a:sym typeface="+mn-ea"/>
                        </a:rPr>
                        <a:t>给药</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比沙丁胺醇</a:t>
                      </a:r>
                      <a:r>
                        <a:rPr lang="zh-CN" altLang="en-US" sz="1600" b="1" dirty="0">
                          <a:solidFill>
                            <a:srgbClr val="C00000"/>
                          </a:solidFill>
                          <a:latin typeface="+mj-ea"/>
                          <a:ea typeface="+mj-ea"/>
                          <a:cs typeface="+mj-ea"/>
                          <a:sym typeface="+mn-ea"/>
                        </a:rPr>
                        <a:t>对β</a:t>
                      </a:r>
                      <a:r>
                        <a:rPr lang="zh-CN" altLang="en-US" sz="1600" b="1" baseline="-25000" dirty="0">
                          <a:solidFill>
                            <a:srgbClr val="C00000"/>
                          </a:solidFill>
                          <a:latin typeface="+mj-ea"/>
                          <a:ea typeface="+mj-ea"/>
                          <a:cs typeface="+mj-ea"/>
                          <a:sym typeface="+mn-ea"/>
                        </a:rPr>
                        <a:t>2</a:t>
                      </a:r>
                      <a:r>
                        <a:rPr lang="zh-CN" altLang="en-US" sz="1600" b="1" dirty="0">
                          <a:solidFill>
                            <a:srgbClr val="C00000"/>
                          </a:solidFill>
                          <a:latin typeface="+mj-ea"/>
                          <a:ea typeface="+mj-ea"/>
                          <a:cs typeface="+mj-ea"/>
                          <a:sym typeface="+mn-ea"/>
                        </a:rPr>
                        <a:t>受体选择性更高</a:t>
                      </a:r>
                      <a:endParaRPr lang="zh-CN" altLang="en-US" sz="1600" b="1" dirty="0">
                        <a:solidFill>
                          <a:srgbClr val="C00000"/>
                        </a:solidFill>
                        <a:latin typeface="+mj-ea"/>
                        <a:ea typeface="+mj-ea"/>
                        <a:cs typeface="+mj-ea"/>
                        <a:sym typeface="+mn-ea"/>
                      </a:endParaRPr>
                    </a:p>
                  </a:txBody>
                  <a:tcPr anchor="ctr">
                    <a:solidFill>
                      <a:schemeClr val="accent2">
                        <a:lumMod val="20000"/>
                        <a:lumOff val="80000"/>
                      </a:schemeClr>
                    </a:solidFill>
                  </a:tcPr>
                </a:tc>
              </a:tr>
              <a:tr h="396240">
                <a:tc>
                  <a:txBody>
                    <a:bodyPr/>
                    <a:lstStyle/>
                    <a:p>
                      <a:pPr indent="0" algn="ctr" fontAlgn="auto">
                        <a:lnSpc>
                          <a:spcPct val="125000"/>
                        </a:lnSpc>
                        <a:buNone/>
                      </a:pPr>
                      <a:r>
                        <a:rPr lang="zh-CN" altLang="en-US" sz="1600" b="0" dirty="0">
                          <a:solidFill>
                            <a:schemeClr val="tx1"/>
                          </a:solidFill>
                          <a:latin typeface="+mj-ea"/>
                          <a:ea typeface="+mj-ea"/>
                          <a:cs typeface="+mj-ea"/>
                          <a:sym typeface="+mn-ea"/>
                        </a:rPr>
                        <a:t>慢性阻塞性肺疾病诊治指南(2021年修订版）</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慢性阻塞性肺疾病</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zh-CN" altLang="en-US" sz="1600" b="0" dirty="0">
                          <a:solidFill>
                            <a:schemeClr val="tx1"/>
                          </a:solidFill>
                          <a:latin typeface="+mj-ea"/>
                          <a:ea typeface="+mj-ea"/>
                          <a:cs typeface="+mj-ea"/>
                          <a:sym typeface="+mn-ea"/>
                        </a:rPr>
                        <a:t>支气管舒张剂是基础一线治疗药物，包括</a:t>
                      </a:r>
                      <a:r>
                        <a:rPr lang="en-US" altLang="zh-CN" sz="1600" dirty="0">
                          <a:solidFill>
                            <a:schemeClr val="tx1"/>
                          </a:solidFill>
                          <a:latin typeface="+mj-ea"/>
                          <a:ea typeface="+mj-ea"/>
                          <a:cs typeface="+mj-ea"/>
                          <a:sym typeface="+mn-ea"/>
                        </a:rPr>
                        <a:t>SABA</a:t>
                      </a:r>
                      <a:r>
                        <a:rPr lang="zh-CN" altLang="en-US" sz="1600" dirty="0">
                          <a:solidFill>
                            <a:schemeClr val="tx1"/>
                          </a:solidFill>
                          <a:latin typeface="+mj-ea"/>
                          <a:ea typeface="+mj-ea"/>
                          <a:cs typeface="+mj-ea"/>
                          <a:sym typeface="+mn-ea"/>
                        </a:rPr>
                        <a:t>，主要</a:t>
                      </a:r>
                      <a:r>
                        <a:rPr lang="zh-CN" altLang="en-US" sz="1600" b="0" dirty="0">
                          <a:solidFill>
                            <a:schemeClr val="tx1"/>
                          </a:solidFill>
                          <a:latin typeface="+mj-ea"/>
                          <a:ea typeface="+mj-ea"/>
                          <a:cs typeface="+mj-ea"/>
                          <a:sym typeface="+mn-ea"/>
                        </a:rPr>
                        <a:t>有</a:t>
                      </a:r>
                      <a:r>
                        <a:rPr lang="zh-CN" altLang="en-US" sz="1600" b="1" dirty="0">
                          <a:solidFill>
                            <a:srgbClr val="C00000"/>
                          </a:solidFill>
                          <a:latin typeface="+mj-ea"/>
                          <a:ea typeface="+mj-ea"/>
                          <a:cs typeface="+mj-ea"/>
                          <a:sym typeface="+mn-ea"/>
                        </a:rPr>
                        <a:t>特布他林</a:t>
                      </a:r>
                      <a:r>
                        <a:rPr lang="zh-CN" altLang="en-US" sz="1600" b="0" dirty="0">
                          <a:solidFill>
                            <a:schemeClr val="tx1"/>
                          </a:solidFill>
                          <a:latin typeface="+mj-ea"/>
                          <a:ea typeface="+mj-ea"/>
                          <a:cs typeface="+mj-ea"/>
                          <a:sym typeface="+mn-ea"/>
                        </a:rPr>
                        <a:t>、沙丁胺醇及左旋沙丁胺醇等</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lstStyle/>
                    <a:p>
                      <a:pPr indent="0" algn="ctr" fontAlgn="auto">
                        <a:lnSpc>
                          <a:spcPct val="125000"/>
                        </a:lnSpc>
                        <a:buNone/>
                      </a:pPr>
                      <a:r>
                        <a:rPr lang="en-US" altLang="zh-CN" sz="1600" b="0" dirty="0">
                          <a:solidFill>
                            <a:schemeClr val="tx1"/>
                          </a:solidFill>
                          <a:latin typeface="+mj-ea"/>
                          <a:ea typeface="+mj-ea"/>
                          <a:cs typeface="+mj-ea"/>
                          <a:sym typeface="+mn-ea"/>
                        </a:rPr>
                        <a:t>/</a:t>
                      </a:r>
                      <a:endParaRPr lang="en-US" altLang="zh-CN" sz="1600" b="0" dirty="0">
                        <a:solidFill>
                          <a:schemeClr val="tx1"/>
                        </a:solidFill>
                        <a:latin typeface="+mj-ea"/>
                        <a:ea typeface="+mj-ea"/>
                        <a:cs typeface="+mj-ea"/>
                        <a:sym typeface="+mn-ea"/>
                      </a:endParaRPr>
                    </a:p>
                  </a:txBody>
                  <a:tcPr anchor="ctr">
                    <a:solidFill>
                      <a:schemeClr val="accent2">
                        <a:lumMod val="20000"/>
                        <a:lumOff val="80000"/>
                      </a:schemeClr>
                    </a:solidFill>
                  </a:tcPr>
                </a:tc>
              </a:tr>
              <a:tr h="396240">
                <a:tc>
                  <a:txBody>
                    <a:bodyPr/>
                    <a:p>
                      <a:pPr indent="0" algn="ctr" fontAlgn="auto">
                        <a:lnSpc>
                          <a:spcPct val="125000"/>
                        </a:lnSpc>
                        <a:buNone/>
                      </a:pPr>
                      <a:r>
                        <a:rPr lang="zh-CN" altLang="en-US" sz="1600" b="0" dirty="0">
                          <a:solidFill>
                            <a:schemeClr val="tx1"/>
                          </a:solidFill>
                          <a:latin typeface="+mj-ea"/>
                          <a:ea typeface="+mj-ea"/>
                          <a:cs typeface="+mj-ea"/>
                          <a:sym typeface="+mn-ea"/>
                        </a:rPr>
                        <a:t>支气管哮喘防治指南（202</a:t>
                      </a:r>
                      <a:r>
                        <a:rPr lang="en-US" altLang="zh-CN" sz="1600" b="0" dirty="0">
                          <a:solidFill>
                            <a:schemeClr val="tx1"/>
                          </a:solidFill>
                          <a:latin typeface="+mj-ea"/>
                          <a:ea typeface="+mj-ea"/>
                          <a:cs typeface="+mj-ea"/>
                          <a:sym typeface="+mn-ea"/>
                        </a:rPr>
                        <a:t>4</a:t>
                      </a:r>
                      <a:r>
                        <a:rPr lang="zh-CN" altLang="en-US" sz="1600" b="0" dirty="0">
                          <a:solidFill>
                            <a:schemeClr val="tx1"/>
                          </a:solidFill>
                          <a:latin typeface="+mj-ea"/>
                          <a:ea typeface="+mj-ea"/>
                          <a:cs typeface="+mj-ea"/>
                          <a:sym typeface="+mn-ea"/>
                        </a:rPr>
                        <a:t>年版）</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zh-CN" altLang="en-US" sz="1600" dirty="0">
                          <a:solidFill>
                            <a:schemeClr val="tx1"/>
                          </a:solidFill>
                          <a:latin typeface="+mj-ea"/>
                          <a:ea typeface="+mj-ea"/>
                          <a:cs typeface="+mj-ea"/>
                          <a:sym typeface="+mn-ea"/>
                        </a:rPr>
                        <a:t>哮喘</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en-US" altLang="zh-CN" sz="1600" dirty="0">
                          <a:solidFill>
                            <a:schemeClr val="tx1"/>
                          </a:solidFill>
                          <a:latin typeface="+mj-ea"/>
                          <a:ea typeface="+mj-ea"/>
                          <a:cs typeface="+mj-ea"/>
                          <a:sym typeface="+mn-ea"/>
                        </a:rPr>
                        <a:t>SABA</a:t>
                      </a:r>
                      <a:r>
                        <a:rPr lang="zh-CN" altLang="en-US" sz="1600" dirty="0">
                          <a:solidFill>
                            <a:schemeClr val="tx1"/>
                          </a:solidFill>
                          <a:latin typeface="+mj-ea"/>
                          <a:ea typeface="+mj-ea"/>
                          <a:cs typeface="+mj-ea"/>
                          <a:sym typeface="+mn-ea"/>
                        </a:rPr>
                        <a:t>常用药物如</a:t>
                      </a:r>
                      <a:r>
                        <a:rPr lang="zh-CN" altLang="en-US" sz="1600" b="1" dirty="0">
                          <a:solidFill>
                            <a:srgbClr val="C00000"/>
                          </a:solidFill>
                          <a:latin typeface="+mj-ea"/>
                          <a:ea typeface="+mj-ea"/>
                          <a:cs typeface="+mj-ea"/>
                          <a:sym typeface="+mn-ea"/>
                        </a:rPr>
                        <a:t>特布他林</a:t>
                      </a:r>
                      <a:r>
                        <a:rPr lang="zh-CN" altLang="en-US" sz="1600" dirty="0">
                          <a:solidFill>
                            <a:schemeClr val="tx1"/>
                          </a:solidFill>
                          <a:latin typeface="+mj-ea"/>
                          <a:ea typeface="+mj-ea"/>
                          <a:cs typeface="+mj-ea"/>
                          <a:sym typeface="+mn-ea"/>
                        </a:rPr>
                        <a:t>和沙丁胺醇等，口服给药有沙丁胺醇、</a:t>
                      </a:r>
                      <a:r>
                        <a:rPr lang="zh-CN" altLang="en-US" sz="1600" b="1" dirty="0">
                          <a:solidFill>
                            <a:srgbClr val="C00000"/>
                          </a:solidFill>
                          <a:latin typeface="+mj-ea"/>
                          <a:ea typeface="+mj-ea"/>
                          <a:cs typeface="+mj-ea"/>
                          <a:sym typeface="+mn-ea"/>
                        </a:rPr>
                        <a:t>特布他林</a:t>
                      </a:r>
                      <a:r>
                        <a:rPr lang="zh-CN" altLang="en-US" sz="1600" dirty="0">
                          <a:solidFill>
                            <a:schemeClr val="tx1"/>
                          </a:solidFill>
                          <a:latin typeface="+mj-ea"/>
                          <a:ea typeface="+mj-ea"/>
                          <a:cs typeface="+mj-ea"/>
                          <a:sym typeface="+mn-ea"/>
                        </a:rPr>
                        <a:t>等</a:t>
                      </a:r>
                      <a:endParaRPr lang="zh-CN" altLang="en-US" sz="160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en-US" altLang="zh-CN" sz="1600" b="0" dirty="0">
                          <a:solidFill>
                            <a:schemeClr val="tx1"/>
                          </a:solidFill>
                          <a:latin typeface="+mj-ea"/>
                          <a:ea typeface="+mj-ea"/>
                          <a:cs typeface="+mj-ea"/>
                          <a:sym typeface="+mn-ea"/>
                        </a:rPr>
                        <a:t>/</a:t>
                      </a:r>
                      <a:endParaRPr lang="en-US" altLang="zh-CN" sz="1600" b="0" dirty="0">
                        <a:solidFill>
                          <a:schemeClr val="tx1"/>
                        </a:solidFill>
                        <a:latin typeface="+mj-ea"/>
                        <a:ea typeface="+mj-ea"/>
                        <a:cs typeface="+mj-ea"/>
                        <a:sym typeface="+mn-ea"/>
                      </a:endParaRPr>
                    </a:p>
                  </a:txBody>
                  <a:tcPr anchor="ctr">
                    <a:solidFill>
                      <a:schemeClr val="accent2">
                        <a:lumMod val="20000"/>
                        <a:lumOff val="80000"/>
                      </a:schemeClr>
                    </a:solidFill>
                  </a:tcPr>
                </a:tc>
              </a:tr>
              <a:tr h="396240">
                <a:tc>
                  <a:txBody>
                    <a:bodyPr/>
                    <a:p>
                      <a:pPr indent="0" algn="ctr" fontAlgn="auto">
                        <a:lnSpc>
                          <a:spcPct val="125000"/>
                        </a:lnSpc>
                        <a:buNone/>
                      </a:pPr>
                      <a:r>
                        <a:rPr lang="zh-CN" altLang="en-US" sz="1600" b="0" dirty="0">
                          <a:solidFill>
                            <a:schemeClr val="tx1"/>
                          </a:solidFill>
                          <a:latin typeface="+mj-ea"/>
                          <a:ea typeface="+mj-ea"/>
                          <a:cs typeface="+mj-ea"/>
                          <a:sym typeface="+mn-ea"/>
                        </a:rPr>
                        <a:t>儿童支气管哮喘诊断与防治指南(20</a:t>
                      </a:r>
                      <a:r>
                        <a:rPr lang="en-US" altLang="zh-CN" sz="1600" b="0" dirty="0">
                          <a:solidFill>
                            <a:schemeClr val="tx1"/>
                          </a:solidFill>
                          <a:latin typeface="+mj-ea"/>
                          <a:ea typeface="+mj-ea"/>
                          <a:cs typeface="+mj-ea"/>
                          <a:sym typeface="+mn-ea"/>
                        </a:rPr>
                        <a:t>25</a:t>
                      </a:r>
                      <a:r>
                        <a:rPr lang="zh-CN" altLang="en-US" sz="1600" b="0" dirty="0">
                          <a:solidFill>
                            <a:schemeClr val="tx1"/>
                          </a:solidFill>
                          <a:latin typeface="+mj-ea"/>
                          <a:ea typeface="+mj-ea"/>
                          <a:cs typeface="+mj-ea"/>
                          <a:sym typeface="+mn-ea"/>
                        </a:rPr>
                        <a:t>)</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zh-CN" altLang="en-US" sz="1600" dirty="0">
                          <a:solidFill>
                            <a:schemeClr val="tx1"/>
                          </a:solidFill>
                          <a:latin typeface="+mj-ea"/>
                          <a:ea typeface="+mj-ea"/>
                          <a:cs typeface="+mj-ea"/>
                          <a:sym typeface="+mn-ea"/>
                        </a:rPr>
                        <a:t>哮喘急性发作</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zh-CN" altLang="en-US" sz="1600" b="0" dirty="0">
                          <a:solidFill>
                            <a:schemeClr val="tx1"/>
                          </a:solidFill>
                          <a:latin typeface="+mj-ea"/>
                          <a:ea typeface="+mj-ea"/>
                          <a:cs typeface="+mj-ea"/>
                          <a:sym typeface="+mn-ea"/>
                        </a:rPr>
                        <a:t>首选沙丁胺醇或</a:t>
                      </a:r>
                      <a:r>
                        <a:rPr lang="zh-CN" altLang="en-US" sz="1600" b="1" dirty="0">
                          <a:solidFill>
                            <a:srgbClr val="C00000"/>
                          </a:solidFill>
                          <a:latin typeface="+mj-ea"/>
                          <a:ea typeface="+mj-ea"/>
                          <a:cs typeface="+mj-ea"/>
                          <a:sym typeface="+mn-ea"/>
                        </a:rPr>
                        <a:t>特布他林</a:t>
                      </a:r>
                      <a:r>
                        <a:rPr lang="zh-CN" altLang="en-US" sz="1600" b="0" dirty="0">
                          <a:solidFill>
                            <a:schemeClr val="tx1"/>
                          </a:solidFill>
                          <a:latin typeface="+mj-ea"/>
                          <a:ea typeface="+mj-ea"/>
                          <a:cs typeface="+mj-ea"/>
                          <a:sym typeface="+mn-ea"/>
                        </a:rPr>
                        <a:t>，口服</a:t>
                      </a:r>
                      <a:r>
                        <a:rPr lang="en-US" altLang="zh-CN" sz="1600" b="0" dirty="0">
                          <a:solidFill>
                            <a:schemeClr val="tx1"/>
                          </a:solidFill>
                          <a:latin typeface="+mj-ea"/>
                          <a:ea typeface="+mj-ea"/>
                          <a:cs typeface="+mj-ea"/>
                          <a:sym typeface="+mn-ea"/>
                        </a:rPr>
                        <a:t>SABA</a:t>
                      </a:r>
                      <a:r>
                        <a:rPr lang="zh-CN" altLang="en-US" sz="1600" b="0" dirty="0">
                          <a:solidFill>
                            <a:schemeClr val="tx1"/>
                          </a:solidFill>
                          <a:latin typeface="+mj-ea"/>
                          <a:ea typeface="+mj-ea"/>
                          <a:cs typeface="+mj-ea"/>
                          <a:sym typeface="+mn-ea"/>
                        </a:rPr>
                        <a:t>适用于无法吸入的</a:t>
                      </a:r>
                      <a:r>
                        <a:rPr lang="zh-CN" altLang="en-US" sz="1600" b="0" dirty="0">
                          <a:solidFill>
                            <a:schemeClr val="tx1"/>
                          </a:solidFill>
                          <a:latin typeface="+mj-ea"/>
                          <a:ea typeface="+mj-ea"/>
                          <a:cs typeface="+mj-ea"/>
                          <a:sym typeface="+mn-ea"/>
                        </a:rPr>
                        <a:t>年幼儿童</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c>
                  <a:txBody>
                    <a:bodyPr/>
                    <a:p>
                      <a:pPr indent="0" algn="ctr" fontAlgn="auto">
                        <a:lnSpc>
                          <a:spcPct val="125000"/>
                        </a:lnSpc>
                        <a:buNone/>
                      </a:pPr>
                      <a:r>
                        <a:rPr lang="en-US" altLang="zh-CN" sz="1600" b="0" dirty="0">
                          <a:solidFill>
                            <a:schemeClr val="tx1"/>
                          </a:solidFill>
                          <a:latin typeface="+mj-ea"/>
                          <a:ea typeface="+mj-ea"/>
                          <a:cs typeface="+mj-ea"/>
                          <a:sym typeface="+mn-ea"/>
                        </a:rPr>
                        <a:t>/</a:t>
                      </a:r>
                      <a:endParaRPr lang="en-US" altLang="zh-CN" sz="1600" b="0" dirty="0">
                        <a:solidFill>
                          <a:schemeClr val="tx1"/>
                        </a:solidFill>
                        <a:latin typeface="+mj-ea"/>
                        <a:ea typeface="+mj-ea"/>
                        <a:cs typeface="+mj-ea"/>
                        <a:sym typeface="+mn-ea"/>
                      </a:endParaRPr>
                    </a:p>
                  </a:txBody>
                  <a:tcPr anchor="ctr">
                    <a:solidFill>
                      <a:schemeClr val="accent2">
                        <a:lumMod val="20000"/>
                        <a:lumOff val="80000"/>
                      </a:schemeClr>
                    </a:solidFill>
                  </a:tcPr>
                </a:tc>
              </a:tr>
            </a:tbl>
          </a:graphicData>
        </a:graphic>
      </p:graphicFrame>
      <p:sp>
        <p:nvSpPr>
          <p:cNvPr id="12" name="文本框 11"/>
          <p:cNvSpPr txBox="1"/>
          <p:nvPr/>
        </p:nvSpPr>
        <p:spPr>
          <a:xfrm>
            <a:off x="450215" y="6034405"/>
            <a:ext cx="11368405" cy="437515"/>
          </a:xfrm>
          <a:prstGeom prst="rect">
            <a:avLst/>
          </a:prstGeom>
          <a:noFill/>
        </p:spPr>
        <p:txBody>
          <a:bodyPr wrap="square" rtlCol="0" anchor="t">
            <a:spAutoFit/>
          </a:bodyPr>
          <a:lstStyle/>
          <a:p>
            <a:pPr indent="0" algn="ctr" fontAlgn="auto">
              <a:lnSpc>
                <a:spcPct val="125000"/>
              </a:lnSpc>
              <a:buNone/>
            </a:pPr>
            <a:r>
              <a:rPr lang="zh-CN" altLang="en-US" b="1">
                <a:sym typeface="+mn-ea"/>
              </a:rPr>
              <a:t>国家药监局药品审评中心出具的《技术评审报告》中关于本药品有效性的描述：无</a:t>
            </a:r>
            <a:endParaRPr lang="zh-CN" altLang="en-US" b="1">
              <a:sym typeface="+mn-ea"/>
            </a:endParaRPr>
          </a:p>
        </p:txBody>
      </p:sp>
    </p:spTree>
    <p:custDataLst>
      <p:tags r:id="rId9"/>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4 </a:t>
            </a:r>
            <a:r>
              <a:rPr sz="3555" dirty="0">
                <a:solidFill>
                  <a:schemeClr val="tx1"/>
                </a:solidFill>
                <a:latin typeface="+mj-ea"/>
                <a:ea typeface="+mj-ea"/>
                <a:cs typeface="+mj-ea"/>
              </a:rPr>
              <a:t>创新性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aphicFrame>
        <p:nvGraphicFramePr>
          <p:cNvPr id="5" name="表格 4"/>
          <p:cNvGraphicFramePr/>
          <p:nvPr>
            <p:custDataLst>
              <p:tags r:id="rId8"/>
            </p:custDataLst>
          </p:nvPr>
        </p:nvGraphicFramePr>
        <p:xfrm>
          <a:off x="669925" y="1100455"/>
          <a:ext cx="10927712" cy="4547108"/>
        </p:xfrm>
        <a:graphic>
          <a:graphicData uri="http://schemas.openxmlformats.org/drawingml/2006/table">
            <a:tbl>
              <a:tblPr firstCol="1">
                <a:tableStyleId>{5C22544A-7EE6-4342-B048-85BDC9FD1C3A}</a:tableStyleId>
              </a:tblPr>
              <a:tblGrid>
                <a:gridCol w="3641090"/>
                <a:gridCol w="3643311"/>
                <a:gridCol w="3643311"/>
              </a:tblGrid>
              <a:tr h="1196975">
                <a:tc>
                  <a:txBody>
                    <a:bodyPr/>
                    <a:lstStyle/>
                    <a:p>
                      <a:pPr indent="0" fontAlgn="auto">
                        <a:lnSpc>
                          <a:spcPct val="125000"/>
                        </a:lnSpc>
                        <a:buNone/>
                      </a:pPr>
                      <a:r>
                        <a:rPr lang="zh-CN" altLang="en-US" sz="1600" b="1">
                          <a:solidFill>
                            <a:schemeClr val="tx1"/>
                          </a:solidFill>
                          <a:latin typeface="微软雅黑" panose="020B0503020204020204" charset="-122"/>
                          <a:ea typeface="微软雅黑" panose="020B0503020204020204" charset="-122"/>
                        </a:rPr>
                        <a:t>主要创新点</a:t>
                      </a:r>
                      <a:endParaRPr lang="zh-CN" altLang="en-US" sz="1600" b="1">
                        <a:solidFill>
                          <a:schemeClr val="tx1"/>
                        </a:solidFill>
                        <a:latin typeface="微软雅黑" panose="020B0503020204020204" charset="-122"/>
                        <a:ea typeface="微软雅黑" panose="020B0503020204020204" charset="-122"/>
                      </a:endParaRPr>
                    </a:p>
                  </a:txBody>
                  <a:tcPr anchor="ctr"/>
                </a:tc>
                <a:tc gridSpan="2">
                  <a:txBody>
                    <a:bodyPr/>
                    <a:lstStyle/>
                    <a:p>
                      <a:pPr indent="0" fontAlgn="auto">
                        <a:lnSpc>
                          <a:spcPct val="125000"/>
                        </a:lnSpc>
                        <a:spcBef>
                          <a:spcPts val="500"/>
                        </a:spcBef>
                        <a:spcAft>
                          <a:spcPts val="500"/>
                        </a:spcAft>
                        <a:buNone/>
                      </a:pPr>
                      <a:r>
                        <a:rPr lang="en-US" altLang="zh-CN" sz="1600" dirty="0">
                          <a:latin typeface="微软雅黑" panose="020B0503020204020204" charset="-122"/>
                          <a:ea typeface="微软雅黑" panose="020B0503020204020204" charset="-122"/>
                          <a:cs typeface="微软雅黑" panose="020B0503020204020204" charset="-122"/>
                        </a:rPr>
                        <a:t>1</a:t>
                      </a:r>
                      <a:r>
                        <a:rPr lang="zh-CN" altLang="en-US" sz="1600" dirty="0">
                          <a:latin typeface="微软雅黑" panose="020B0503020204020204" charset="-122"/>
                          <a:ea typeface="微软雅黑" panose="020B0503020204020204" charset="-122"/>
                          <a:cs typeface="微软雅黑" panose="020B0503020204020204" charset="-122"/>
                        </a:rPr>
                        <a:t>、本品为儿童专用。</a:t>
                      </a:r>
                      <a:endParaRPr lang="zh-CN" altLang="en-US" sz="1600" dirty="0">
                        <a:latin typeface="微软雅黑" panose="020B0503020204020204" charset="-122"/>
                        <a:ea typeface="微软雅黑" panose="020B0503020204020204" charset="-122"/>
                        <a:cs typeface="微软雅黑" panose="020B0503020204020204" charset="-122"/>
                      </a:endParaRPr>
                    </a:p>
                    <a:p>
                      <a:pPr indent="0" fontAlgn="auto">
                        <a:lnSpc>
                          <a:spcPct val="125000"/>
                        </a:lnSpc>
                        <a:spcBef>
                          <a:spcPts val="500"/>
                        </a:spcBef>
                        <a:spcAft>
                          <a:spcPts val="500"/>
                        </a:spcAft>
                        <a:buNone/>
                      </a:pPr>
                      <a:r>
                        <a:rPr lang="en-US" altLang="zh-CN" sz="1600" dirty="0">
                          <a:latin typeface="微软雅黑" panose="020B0503020204020204" charset="-122"/>
                          <a:ea typeface="微软雅黑" panose="020B0503020204020204" charset="-122"/>
                          <a:cs typeface="微软雅黑" panose="020B0503020204020204" charset="-122"/>
                        </a:rPr>
                        <a:t>2</a:t>
                      </a:r>
                      <a:r>
                        <a:rPr lang="zh-CN" altLang="en-US" sz="1600" dirty="0">
                          <a:latin typeface="微软雅黑" panose="020B0503020204020204" charset="-122"/>
                          <a:ea typeface="微软雅黑" panose="020B0503020204020204" charset="-122"/>
                          <a:cs typeface="微软雅黑" panose="020B0503020204020204" charset="-122"/>
                        </a:rPr>
                        <a:t>、本品为口服溶液剂型，可提高0.5~3岁低龄儿童的用药依从性。</a:t>
                      </a:r>
                      <a:endParaRPr lang="zh-CN" altLang="en-US" sz="1600" dirty="0">
                        <a:latin typeface="微软雅黑" panose="020B0503020204020204" charset="-122"/>
                        <a:ea typeface="微软雅黑" panose="020B0503020204020204" charset="-122"/>
                        <a:cs typeface="微软雅黑" panose="020B0503020204020204" charset="-122"/>
                      </a:endParaRPr>
                    </a:p>
                    <a:p>
                      <a:pPr indent="0" fontAlgn="auto">
                        <a:lnSpc>
                          <a:spcPct val="125000"/>
                        </a:lnSpc>
                        <a:spcBef>
                          <a:spcPts val="500"/>
                        </a:spcBef>
                        <a:spcAft>
                          <a:spcPts val="500"/>
                        </a:spcAft>
                        <a:buNone/>
                      </a:pPr>
                      <a:r>
                        <a:rPr lang="en-US" altLang="zh-CN" sz="1600" dirty="0">
                          <a:latin typeface="微软雅黑" panose="020B0503020204020204" charset="-122"/>
                          <a:ea typeface="微软雅黑" panose="020B0503020204020204" charset="-122"/>
                          <a:cs typeface="微软雅黑" panose="020B0503020204020204" charset="-122"/>
                        </a:rPr>
                        <a:t>3</a:t>
                      </a:r>
                      <a:r>
                        <a:rPr lang="zh-CN" altLang="en-US" sz="1600" dirty="0">
                          <a:latin typeface="微软雅黑" panose="020B0503020204020204" charset="-122"/>
                          <a:ea typeface="微软雅黑" panose="020B0503020204020204" charset="-122"/>
                          <a:cs typeface="微软雅黑" panose="020B0503020204020204" charset="-122"/>
                        </a:rPr>
                        <a:t>、</a:t>
                      </a:r>
                      <a:r>
                        <a:rPr lang="zh-CN" altLang="en-US" sz="1600" dirty="0">
                          <a:latin typeface="微软雅黑" panose="020B0503020204020204" charset="-122"/>
                          <a:sym typeface="微软雅黑" panose="020B0503020204020204" charset="-122"/>
                        </a:rPr>
                        <a:t>原研药规格为500ml，而本品为60ml，便于临床药事管理，可降低患者用药成本。</a:t>
                      </a:r>
                      <a:endParaRPr lang="zh-CN" altLang="en-US" sz="1600" dirty="0">
                        <a:latin typeface="微软雅黑" panose="020B0503020204020204" charset="-122"/>
                        <a:ea typeface="微软雅黑" panose="020B0503020204020204" charset="-122"/>
                        <a:cs typeface="微软雅黑" panose="020B0503020204020204" charset="-122"/>
                      </a:endParaRPr>
                    </a:p>
                    <a:p>
                      <a:pPr indent="0" fontAlgn="auto">
                        <a:lnSpc>
                          <a:spcPct val="125000"/>
                        </a:lnSpc>
                        <a:spcBef>
                          <a:spcPts val="500"/>
                        </a:spcBef>
                        <a:spcAft>
                          <a:spcPts val="500"/>
                        </a:spcAft>
                        <a:buNone/>
                      </a:pPr>
                      <a:r>
                        <a:rPr lang="en-US" altLang="zh-CN" sz="1600" dirty="0">
                          <a:latin typeface="微软雅黑" panose="020B0503020204020204" charset="-122"/>
                          <a:sym typeface="微软雅黑" panose="020B0503020204020204" charset="-122"/>
                        </a:rPr>
                        <a:t>4</a:t>
                      </a:r>
                      <a:r>
                        <a:rPr lang="zh-CN" altLang="en-US" sz="1600" dirty="0">
                          <a:latin typeface="微软雅黑" panose="020B0503020204020204" charset="-122"/>
                          <a:sym typeface="微软雅黑" panose="020B0503020204020204" charset="-122"/>
                        </a:rPr>
                        <a:t>、</a:t>
                      </a:r>
                      <a:r>
                        <a:rPr lang="zh-CN" altLang="en-US" sz="1600" dirty="0">
                          <a:latin typeface="微软雅黑" panose="020B0503020204020204" charset="-122"/>
                          <a:ea typeface="微软雅黑" panose="020B0503020204020204" charset="-122"/>
                          <a:cs typeface="微软雅黑" panose="020B0503020204020204" charset="-122"/>
                          <a:sym typeface="+mn-ea"/>
                        </a:rPr>
                        <a:t>配有带精准刻度的量器，不同年龄段的患儿在用药过程中的有效性和安全性得以保障。</a:t>
                      </a:r>
                      <a:endParaRPr lang="en-US" altLang="zh-CN" sz="1600" dirty="0">
                        <a:latin typeface="微软雅黑" panose="020B0503020204020204" charset="-122"/>
                        <a:ea typeface="微软雅黑" panose="020B0503020204020204" charset="-122"/>
                        <a:cs typeface="微软雅黑" panose="020B0503020204020204" charset="-122"/>
                        <a:sym typeface="+mn-ea"/>
                      </a:endParaRPr>
                    </a:p>
                  </a:txBody>
                  <a:tcPr anchor="ctr"/>
                </a:tc>
                <a:tc hMerge="1">
                  <a:tcPr anchor="ctr"/>
                </a:tc>
              </a:tr>
              <a:tr h="612140">
                <a:tc>
                  <a:txBody>
                    <a:bodyPr/>
                    <a:lstStyle/>
                    <a:p>
                      <a:pPr indent="0" fontAlgn="auto">
                        <a:lnSpc>
                          <a:spcPct val="125000"/>
                        </a:lnSpc>
                        <a:buNone/>
                      </a:pPr>
                      <a:r>
                        <a:rPr lang="zh-CN" altLang="en-US" sz="1600" b="1">
                          <a:solidFill>
                            <a:schemeClr val="tx1"/>
                          </a:solidFill>
                          <a:latin typeface="微软雅黑" panose="020B0503020204020204" charset="-122"/>
                          <a:ea typeface="微软雅黑" panose="020B0503020204020204" charset="-122"/>
                        </a:rPr>
                        <a:t>该创新带来的疗效或安全性方面的优势</a:t>
                      </a:r>
                      <a:endParaRPr lang="zh-CN" altLang="en-US" sz="1600" b="1">
                        <a:solidFill>
                          <a:schemeClr val="tx1"/>
                        </a:solidFill>
                        <a:latin typeface="微软雅黑" panose="020B0503020204020204" charset="-122"/>
                        <a:ea typeface="微软雅黑" panose="020B0503020204020204" charset="-122"/>
                      </a:endParaRPr>
                    </a:p>
                  </a:txBody>
                  <a:tcPr anchor="ctr"/>
                </a:tc>
                <a:tc gridSpan="2">
                  <a:txBody>
                    <a:bodyPr/>
                    <a:lstStyle/>
                    <a:p>
                      <a:pPr indent="0" fontAlgn="auto">
                        <a:lnSpc>
                          <a:spcPct val="125000"/>
                        </a:lnSpc>
                        <a:spcBef>
                          <a:spcPts val="500"/>
                        </a:spcBef>
                        <a:spcAft>
                          <a:spcPts val="500"/>
                        </a:spcAft>
                        <a:buNone/>
                      </a:pPr>
                      <a:r>
                        <a:rPr lang="en-US" altLang="zh-CN" sz="1600" dirty="0">
                          <a:solidFill>
                            <a:schemeClr val="tx1"/>
                          </a:solidFill>
                          <a:latin typeface="微软雅黑" panose="020B0503020204020204" charset="-122"/>
                          <a:ea typeface="微软雅黑" panose="020B0503020204020204" charset="-122"/>
                          <a:cs typeface="微软雅黑" panose="020B0503020204020204" charset="-122"/>
                          <a:sym typeface="+mn-ea"/>
                        </a:rPr>
                        <a:t>1</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sym typeface="+mn-ea"/>
                        </a:rPr>
                        <a:t>、口服溶液剂型</a:t>
                      </a:r>
                      <a:r>
                        <a:rPr lang="zh-CN" altLang="en-US" sz="1600" dirty="0">
                          <a:latin typeface="微软雅黑" panose="020B0503020204020204" charset="-122"/>
                          <a:ea typeface="微软雅黑" panose="020B0503020204020204" charset="-122"/>
                          <a:cs typeface="微软雅黑" panose="020B0503020204020204" charset="-122"/>
                          <a:sym typeface="+mn-ea"/>
                        </a:rPr>
                        <a:t>可</a:t>
                      </a:r>
                      <a:r>
                        <a:rPr lang="zh-CN" altLang="en-US" sz="1600" b="1" dirty="0">
                          <a:solidFill>
                            <a:srgbClr val="C00000"/>
                          </a:solidFill>
                          <a:latin typeface="微软雅黑" panose="020B0503020204020204" charset="-122"/>
                          <a:ea typeface="微软雅黑" panose="020B0503020204020204" charset="-122"/>
                          <a:cs typeface="微软雅黑" panose="020B0503020204020204" charset="-122"/>
                          <a:sym typeface="+mn-ea"/>
                        </a:rPr>
                        <a:t>提高0.5~3岁低龄儿童的用药依从性</a:t>
                      </a:r>
                      <a:r>
                        <a:rPr lang="zh-CN" altLang="en-US" sz="1600" dirty="0">
                          <a:latin typeface="微软雅黑" panose="020B0503020204020204" charset="-122"/>
                          <a:ea typeface="微软雅黑" panose="020B0503020204020204" charset="-122"/>
                          <a:cs typeface="微软雅黑" panose="020B0503020204020204" charset="-122"/>
                          <a:sym typeface="+mn-ea"/>
                        </a:rPr>
                        <a:t>。</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spcBef>
                          <a:spcPts val="500"/>
                        </a:spcBef>
                        <a:spcAft>
                          <a:spcPts val="500"/>
                        </a:spcAft>
                        <a:buNone/>
                      </a:pPr>
                      <a:r>
                        <a:rPr lang="en-US" altLang="zh-CN" sz="1600" dirty="0">
                          <a:latin typeface="微软雅黑" panose="020B0503020204020204" charset="-122"/>
                          <a:ea typeface="微软雅黑" panose="020B0503020204020204" charset="-122"/>
                          <a:cs typeface="微软雅黑" panose="020B0503020204020204" charset="-122"/>
                          <a:sym typeface="+mn-ea"/>
                        </a:rPr>
                        <a:t>2</a:t>
                      </a:r>
                      <a:r>
                        <a:rPr lang="zh-CN" altLang="en-US" sz="1600" dirty="0">
                          <a:latin typeface="微软雅黑" panose="020B0503020204020204" charset="-122"/>
                          <a:ea typeface="微软雅黑" panose="020B0503020204020204" charset="-122"/>
                          <a:cs typeface="微软雅黑" panose="020B0503020204020204" charset="-122"/>
                          <a:sym typeface="+mn-ea"/>
                        </a:rPr>
                        <a:t>、</a:t>
                      </a:r>
                      <a:r>
                        <a:rPr lang="en-US" altLang="zh-CN" sz="1600" dirty="0">
                          <a:latin typeface="微软雅黑" panose="020B0503020204020204" charset="-122"/>
                          <a:sym typeface="微软雅黑" panose="020B0503020204020204" charset="-122"/>
                        </a:rPr>
                        <a:t>60ml</a:t>
                      </a:r>
                      <a:r>
                        <a:rPr lang="zh-CN" altLang="en-US" sz="1600" dirty="0">
                          <a:latin typeface="微软雅黑" panose="020B0503020204020204" charset="-122"/>
                          <a:sym typeface="微软雅黑" panose="020B0503020204020204" charset="-122"/>
                        </a:rPr>
                        <a:t>规格可避免药品开启后的长期储存，</a:t>
                      </a:r>
                      <a:r>
                        <a:rPr lang="zh-CN" altLang="en-US" sz="1600" b="1" dirty="0">
                          <a:solidFill>
                            <a:srgbClr val="C00000"/>
                          </a:solidFill>
                          <a:latin typeface="微软雅黑" panose="020B0503020204020204" charset="-122"/>
                          <a:sym typeface="微软雅黑" panose="020B0503020204020204" charset="-122"/>
                        </a:rPr>
                        <a:t>降低了药品质量发生变化的风险</a:t>
                      </a:r>
                      <a:r>
                        <a:rPr lang="zh-CN" altLang="en-US" sz="1600" dirty="0">
                          <a:latin typeface="微软雅黑" panose="020B0503020204020204" charset="-122"/>
                          <a:sym typeface="微软雅黑" panose="020B0503020204020204" charset="-122"/>
                        </a:rPr>
                        <a:t>。</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spcBef>
                          <a:spcPts val="500"/>
                        </a:spcBef>
                        <a:spcAft>
                          <a:spcPts val="500"/>
                        </a:spcAft>
                        <a:buNone/>
                      </a:pPr>
                      <a:r>
                        <a:rPr lang="en-US" altLang="zh-CN" sz="1600" dirty="0">
                          <a:solidFill>
                            <a:schemeClr val="tx1"/>
                          </a:solidFill>
                          <a:latin typeface="微软雅黑" panose="020B0503020204020204" charset="-122"/>
                          <a:ea typeface="微软雅黑" panose="020B0503020204020204" charset="-122"/>
                          <a:cs typeface="微软雅黑" panose="020B0503020204020204" charset="-122"/>
                          <a:sym typeface="+mn-ea"/>
                        </a:rPr>
                        <a:t>3</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600" dirty="0">
                          <a:latin typeface="微软雅黑" panose="020B0503020204020204" charset="-122"/>
                          <a:ea typeface="微软雅黑" panose="020B0503020204020204" charset="-122"/>
                          <a:cs typeface="微软雅黑" panose="020B0503020204020204" charset="-122"/>
                          <a:sym typeface="+mn-ea"/>
                        </a:rPr>
                        <a:t>配有带精准刻度的量器，且有不同年龄段的指导用量，</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sym typeface="+mn-ea"/>
                        </a:rPr>
                        <a:t>给药更准确，</a:t>
                      </a:r>
                      <a:r>
                        <a:rPr lang="zh-CN" altLang="en-US" sz="1600" b="1" dirty="0">
                          <a:solidFill>
                            <a:srgbClr val="C00000"/>
                          </a:solidFill>
                          <a:latin typeface="微软雅黑" panose="020B0503020204020204" charset="-122"/>
                          <a:ea typeface="微软雅黑" panose="020B0503020204020204" charset="-122"/>
                          <a:cs typeface="微软雅黑" panose="020B0503020204020204" charset="-122"/>
                          <a:sym typeface="+mn-ea"/>
                        </a:rPr>
                        <a:t>防止过量给药</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sym typeface="+mn-ea"/>
                        </a:rPr>
                        <a:t>。</a:t>
                      </a:r>
                      <a:endParaRPr lang="zh-CN" altLang="en-US" sz="1600" dirty="0">
                        <a:latin typeface="微软雅黑" panose="020B0503020204020204" charset="-122"/>
                        <a:ea typeface="微软雅黑" panose="020B0503020204020204" charset="-122"/>
                        <a:cs typeface="微软雅黑" panose="020B0503020204020204" charset="-122"/>
                        <a:sym typeface="+mn-ea"/>
                      </a:endParaRPr>
                    </a:p>
                  </a:txBody>
                  <a:tcPr anchor="ctr"/>
                </a:tc>
                <a:tc hMerge="1">
                  <a:tcPr anchor="ctr"/>
                </a:tc>
              </a:tr>
              <a:tr h="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是否为自主知识产权的创新药</a:t>
                      </a:r>
                      <a:endParaRPr lang="zh-CN" altLang="en-US" sz="1600" b="1">
                        <a:solidFill>
                          <a:schemeClr val="tx1"/>
                        </a:solidFill>
                        <a:latin typeface="微软雅黑" panose="020B0503020204020204" charset="-122"/>
                        <a:ea typeface="微软雅黑" panose="020B0503020204020204" charset="-122"/>
                      </a:endParaRPr>
                    </a:p>
                  </a:txBody>
                  <a:tcPr anchor="ctr"/>
                </a:tc>
                <a:tc>
                  <a:txBody>
                    <a:bodyPr/>
                    <a:lstStyle/>
                    <a:p>
                      <a:pPr indent="0" fontAlgn="auto">
                        <a:lnSpc>
                          <a:spcPct val="125000"/>
                        </a:lnSpc>
                        <a:spcBef>
                          <a:spcPts val="0"/>
                        </a:spcBef>
                        <a:spcAft>
                          <a:spcPts val="0"/>
                        </a:spcAft>
                        <a:buNone/>
                      </a:pPr>
                      <a:r>
                        <a:rPr lang="zh-CN" altLang="en-US" sz="1600" dirty="0">
                          <a:latin typeface="微软雅黑" panose="020B0503020204020204" charset="-122"/>
                          <a:ea typeface="微软雅黑" panose="020B0503020204020204" charset="-122"/>
                          <a:sym typeface="+mn-ea"/>
                        </a:rPr>
                        <a:t>否</a:t>
                      </a:r>
                      <a:endParaRPr lang="zh-CN" altLang="en-US" sz="1600" dirty="0">
                        <a:latin typeface="微软雅黑" panose="020B0503020204020204" charset="-122"/>
                        <a:ea typeface="微软雅黑" panose="020B0503020204020204" charset="-122"/>
                        <a:cs typeface="微软雅黑" panose="020B0503020204020204" charset="-122"/>
                        <a:sym typeface="+mn-ea"/>
                      </a:endParaRPr>
                    </a:p>
                  </a:txBody>
                  <a:tcPr anchor="ctr"/>
                </a:tc>
                <a:tc>
                  <a:txBody>
                    <a:bodyPr/>
                    <a:lstStyle/>
                    <a:p>
                      <a:pPr indent="0" fontAlgn="auto">
                        <a:lnSpc>
                          <a:spcPct val="125000"/>
                        </a:lnSpc>
                        <a:spcBef>
                          <a:spcPts val="0"/>
                        </a:spcBef>
                        <a:spcAft>
                          <a:spcPts val="0"/>
                        </a:spcAft>
                        <a:buNone/>
                      </a:pPr>
                      <a:endParaRPr lang="zh-CN" altLang="en-US" sz="1600" dirty="0">
                        <a:latin typeface="微软雅黑" panose="020B0503020204020204" charset="-122"/>
                        <a:ea typeface="微软雅黑" panose="020B0503020204020204" charset="-122"/>
                        <a:cs typeface="微软雅黑" panose="020B0503020204020204" charset="-122"/>
                        <a:sym typeface="+mn-ea"/>
                      </a:endParaRPr>
                    </a:p>
                  </a:txBody>
                  <a:tcPr anchor="ctr"/>
                </a:tc>
              </a:tr>
              <a:tr h="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药品注册分类</a:t>
                      </a:r>
                      <a:endParaRPr lang="zh-CN" altLang="en-US" sz="1600" b="1">
                        <a:solidFill>
                          <a:schemeClr val="tx1"/>
                        </a:solidFill>
                        <a:latin typeface="微软雅黑" panose="020B0503020204020204" charset="-122"/>
                        <a:ea typeface="微软雅黑" panose="020B0503020204020204" charset="-122"/>
                      </a:endParaRPr>
                    </a:p>
                  </a:txBody>
                  <a:tcPr anchor="ctr"/>
                </a:tc>
                <a:tc>
                  <a:txBody>
                    <a:bodyPr/>
                    <a:lstStyle/>
                    <a:p>
                      <a:pPr indent="0" fontAlgn="auto">
                        <a:lnSpc>
                          <a:spcPct val="125000"/>
                        </a:lnSpc>
                        <a:spcBef>
                          <a:spcPts val="0"/>
                        </a:spcBef>
                        <a:spcAft>
                          <a:spcPts val="0"/>
                        </a:spcAft>
                        <a:buNone/>
                      </a:pPr>
                      <a:r>
                        <a:rPr lang="zh-CN" altLang="en-US" sz="1600" dirty="0">
                          <a:latin typeface="微软雅黑" panose="020B0503020204020204" charset="-122"/>
                          <a:ea typeface="微软雅黑" panose="020B0503020204020204" charset="-122"/>
                          <a:cs typeface="微软雅黑" panose="020B0503020204020204" charset="-122"/>
                          <a:sym typeface="+mn-ea"/>
                        </a:rPr>
                        <a:t>化学药品3类</a:t>
                      </a:r>
                      <a:endParaRPr lang="zh-CN" altLang="en-US" sz="1600" dirty="0">
                        <a:latin typeface="微软雅黑" panose="020B0503020204020204" charset="-122"/>
                        <a:ea typeface="微软雅黑" panose="020B0503020204020204" charset="-122"/>
                        <a:cs typeface="微软雅黑" panose="020B0503020204020204" charset="-122"/>
                        <a:sym typeface="+mn-ea"/>
                      </a:endParaRPr>
                    </a:p>
                  </a:txBody>
                  <a:tcPr anchor="ctr"/>
                </a:tc>
                <a:tc>
                  <a:txBody>
                    <a:bodyPr/>
                    <a:lstStyle/>
                    <a:p>
                      <a:pPr indent="0" fontAlgn="auto">
                        <a:lnSpc>
                          <a:spcPct val="125000"/>
                        </a:lnSpc>
                        <a:spcBef>
                          <a:spcPts val="0"/>
                        </a:spcBef>
                        <a:spcAft>
                          <a:spcPts val="0"/>
                        </a:spcAft>
                        <a:buNone/>
                      </a:pPr>
                      <a:endParaRPr lang="zh-CN" altLang="en-US" sz="1600" dirty="0">
                        <a:latin typeface="微软雅黑" panose="020B0503020204020204" charset="-122"/>
                        <a:ea typeface="微软雅黑" panose="020B0503020204020204" charset="-122"/>
                        <a:cs typeface="微软雅黑" panose="020B0503020204020204" charset="-122"/>
                        <a:sym typeface="+mn-ea"/>
                      </a:endParaRPr>
                    </a:p>
                  </a:txBody>
                  <a:tcPr anchor="ctr"/>
                </a:tc>
              </a:tr>
            </a:tbl>
          </a:graphicData>
        </a:graphic>
      </p:graphicFrame>
    </p:spTree>
    <p:custDataLst>
      <p:tags r:id="rId9"/>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latin typeface="+mj-ea"/>
                <a:ea typeface="+mj-ea"/>
                <a:cs typeface="+mj-ea"/>
              </a:rPr>
              <a:t>5 </a:t>
            </a:r>
            <a:r>
              <a:rPr sz="3555" dirty="0">
                <a:latin typeface="+mj-ea"/>
                <a:ea typeface="+mj-ea"/>
                <a:cs typeface="+mj-ea"/>
              </a:rPr>
              <a:t>公平性</a:t>
            </a:r>
            <a:endParaRPr sz="3555" dirty="0">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graphicFrame>
        <p:nvGraphicFramePr>
          <p:cNvPr id="5" name="表格 4"/>
          <p:cNvGraphicFramePr/>
          <p:nvPr>
            <p:custDataLst>
              <p:tags r:id="rId8"/>
            </p:custDataLst>
          </p:nvPr>
        </p:nvGraphicFramePr>
        <p:xfrm>
          <a:off x="669925" y="1082675"/>
          <a:ext cx="10927713" cy="4155123"/>
        </p:xfrm>
        <a:graphic>
          <a:graphicData uri="http://schemas.openxmlformats.org/drawingml/2006/table">
            <a:tbl>
              <a:tblPr firstCol="1">
                <a:tableStyleId>{5C22544A-7EE6-4342-B048-85BDC9FD1C3A}</a:tableStyleId>
              </a:tblPr>
              <a:tblGrid>
                <a:gridCol w="2859405"/>
                <a:gridCol w="8068308"/>
              </a:tblGrid>
              <a:tr h="2618740">
                <a:tc>
                  <a:txBody>
                    <a:bodyPr/>
                    <a:lstStyle/>
                    <a:p>
                      <a:pPr indent="0" fontAlgn="auto">
                        <a:lnSpc>
                          <a:spcPct val="125000"/>
                        </a:lnSpc>
                        <a:buNone/>
                      </a:pPr>
                      <a:r>
                        <a:rPr lang="zh-CN" altLang="en-US" sz="1600">
                          <a:solidFill>
                            <a:schemeClr val="tx1"/>
                          </a:solidFill>
                          <a:sym typeface="+mn-ea"/>
                        </a:rPr>
                        <a:t>是否能够弥补药品目录短板</a:t>
                      </a:r>
                      <a:endParaRPr lang="zh-CN" altLang="en-US" sz="1600" b="1">
                        <a:solidFill>
                          <a:schemeClr val="tx1"/>
                        </a:solidFill>
                        <a:sym typeface="+mn-ea"/>
                      </a:endParaRPr>
                    </a:p>
                  </a:txBody>
                  <a:tcPr anchor="ctr"/>
                </a:tc>
                <a:tc>
                  <a:txBody>
                    <a:bodyPr/>
                    <a:lstStyle/>
                    <a:p>
                      <a:pPr indent="0" fontAlgn="auto">
                        <a:lnSpc>
                          <a:spcPct val="125000"/>
                        </a:lnSpc>
                        <a:spcBef>
                          <a:spcPts val="500"/>
                        </a:spcBef>
                        <a:spcAft>
                          <a:spcPts val="500"/>
                        </a:spcAft>
                        <a:buNone/>
                      </a:pPr>
                      <a:r>
                        <a:rPr lang="zh-CN" altLang="en-US" sz="1600" dirty="0">
                          <a:solidFill>
                            <a:schemeClr val="tx1"/>
                          </a:solidFill>
                          <a:sym typeface="+mn-ea"/>
                        </a:rPr>
                        <a:t>能够弥补药品目录短板，理由：</a:t>
                      </a:r>
                      <a:endParaRPr lang="zh-CN" altLang="en-US" sz="1600" dirty="0">
                        <a:solidFill>
                          <a:schemeClr val="tx1"/>
                        </a:solidFill>
                        <a:sym typeface="+mn-ea"/>
                      </a:endParaRPr>
                    </a:p>
                    <a:p>
                      <a:pPr indent="0" fontAlgn="auto">
                        <a:lnSpc>
                          <a:spcPct val="125000"/>
                        </a:lnSpc>
                        <a:spcBef>
                          <a:spcPts val="500"/>
                        </a:spcBef>
                        <a:spcAft>
                          <a:spcPts val="500"/>
                        </a:spcAft>
                        <a:buNone/>
                      </a:pPr>
                      <a:r>
                        <a:rPr lang="en-US" altLang="zh-CN" sz="1600" dirty="0">
                          <a:solidFill>
                            <a:schemeClr val="tx1"/>
                          </a:solidFill>
                          <a:sym typeface="+mn-ea"/>
                        </a:rPr>
                        <a:t>1</a:t>
                      </a:r>
                      <a:r>
                        <a:rPr lang="zh-CN" altLang="en-US" sz="1600" dirty="0">
                          <a:solidFill>
                            <a:schemeClr val="tx1"/>
                          </a:solidFill>
                          <a:sym typeface="+mn-ea"/>
                        </a:rPr>
                        <a:t>、临床指南和共识推荐的SABA中均有特布他林，目录内无口服溶液剂，而</a:t>
                      </a:r>
                      <a:r>
                        <a:rPr lang="zh-CN" altLang="en-US" sz="1800" b="1" dirty="0">
                          <a:solidFill>
                            <a:srgbClr val="C00000"/>
                          </a:solidFill>
                          <a:sym typeface="+mn-ea"/>
                        </a:rPr>
                        <a:t>口服溶液易为0.5~3岁婴幼儿接受和采用</a:t>
                      </a:r>
                      <a:r>
                        <a:rPr lang="zh-CN" altLang="en-US" sz="1600" dirty="0">
                          <a:solidFill>
                            <a:schemeClr val="tx1"/>
                          </a:solidFill>
                          <a:sym typeface="+mn-ea"/>
                        </a:rPr>
                        <a:t>。</a:t>
                      </a:r>
                      <a:endParaRPr lang="zh-CN" altLang="en-US" sz="1600" dirty="0">
                        <a:solidFill>
                          <a:schemeClr val="tx1"/>
                        </a:solidFill>
                        <a:sym typeface="+mn-ea"/>
                      </a:endParaRPr>
                    </a:p>
                    <a:p>
                      <a:pPr indent="0" fontAlgn="auto">
                        <a:lnSpc>
                          <a:spcPct val="125000"/>
                        </a:lnSpc>
                        <a:spcBef>
                          <a:spcPts val="500"/>
                        </a:spcBef>
                        <a:spcAft>
                          <a:spcPts val="500"/>
                        </a:spcAft>
                        <a:buNone/>
                      </a:pPr>
                      <a:r>
                        <a:rPr lang="en-US" altLang="zh-CN" sz="1600" dirty="0">
                          <a:solidFill>
                            <a:schemeClr val="tx1"/>
                          </a:solidFill>
                          <a:sym typeface="+mn-ea"/>
                        </a:rPr>
                        <a:t>2</a:t>
                      </a:r>
                      <a:r>
                        <a:rPr lang="zh-CN" altLang="en-US" sz="1600" dirty="0">
                          <a:solidFill>
                            <a:schemeClr val="tx1"/>
                          </a:solidFill>
                          <a:sym typeface="+mn-ea"/>
                        </a:rPr>
                        <a:t>、</a:t>
                      </a:r>
                      <a:r>
                        <a:rPr sz="1600" dirty="0">
                          <a:solidFill>
                            <a:schemeClr val="tx1"/>
                          </a:solidFill>
                          <a:sym typeface="+mn-ea"/>
                        </a:rPr>
                        <a:t>班布特罗适用于夜间哮喘，而</a:t>
                      </a:r>
                      <a:r>
                        <a:rPr sz="1800" b="1" dirty="0">
                          <a:solidFill>
                            <a:srgbClr val="C00000"/>
                          </a:solidFill>
                          <a:sym typeface="+mn-ea"/>
                        </a:rPr>
                        <a:t>本品可用于哮喘急性发作时症状的快速缓解</a:t>
                      </a:r>
                      <a:r>
                        <a:rPr lang="zh-CN" altLang="en-US" sz="1600" dirty="0">
                          <a:solidFill>
                            <a:schemeClr val="tx1"/>
                          </a:solidFill>
                          <a:sym typeface="+mn-ea"/>
                        </a:rPr>
                        <a:t>。</a:t>
                      </a:r>
                      <a:endParaRPr lang="zh-CN" altLang="en-US" sz="1600" dirty="0">
                        <a:solidFill>
                          <a:schemeClr val="tx1"/>
                        </a:solidFill>
                        <a:sym typeface="+mn-ea"/>
                      </a:endParaRPr>
                    </a:p>
                    <a:p>
                      <a:pPr indent="0" fontAlgn="auto">
                        <a:lnSpc>
                          <a:spcPct val="125000"/>
                        </a:lnSpc>
                        <a:spcBef>
                          <a:spcPts val="500"/>
                        </a:spcBef>
                        <a:spcAft>
                          <a:spcPts val="500"/>
                        </a:spcAft>
                        <a:buNone/>
                      </a:pPr>
                      <a:r>
                        <a:rPr lang="en-US" altLang="zh-CN" sz="1600" dirty="0">
                          <a:solidFill>
                            <a:schemeClr val="tx1"/>
                          </a:solidFill>
                          <a:sym typeface="+mn-ea"/>
                        </a:rPr>
                        <a:t>3</a:t>
                      </a:r>
                      <a:r>
                        <a:rPr lang="zh-CN" altLang="en-US" sz="1600" dirty="0">
                          <a:solidFill>
                            <a:schemeClr val="tx1"/>
                          </a:solidFill>
                          <a:sym typeface="+mn-ea"/>
                        </a:rPr>
                        <a:t>、班布特罗适用于2岁以上儿童，而</a:t>
                      </a:r>
                      <a:r>
                        <a:rPr lang="zh-CN" altLang="en-US" sz="1800" b="1" dirty="0">
                          <a:solidFill>
                            <a:srgbClr val="C00000"/>
                          </a:solidFill>
                          <a:sym typeface="+mn-ea"/>
                        </a:rPr>
                        <a:t>本品可用于2岁以下儿童</a:t>
                      </a:r>
                      <a:r>
                        <a:rPr lang="zh-CN" altLang="en-US" sz="1600" dirty="0">
                          <a:solidFill>
                            <a:schemeClr val="tx1"/>
                          </a:solidFill>
                          <a:sym typeface="+mn-ea"/>
                        </a:rPr>
                        <a:t>。</a:t>
                      </a:r>
                      <a:endParaRPr lang="zh-CN" altLang="en-US" sz="1600" dirty="0">
                        <a:solidFill>
                          <a:schemeClr val="tx1"/>
                        </a:solidFill>
                        <a:sym typeface="+mn-ea"/>
                      </a:endParaRPr>
                    </a:p>
                    <a:p>
                      <a:pPr indent="0" fontAlgn="auto">
                        <a:lnSpc>
                          <a:spcPct val="125000"/>
                        </a:lnSpc>
                        <a:spcBef>
                          <a:spcPts val="500"/>
                        </a:spcBef>
                        <a:spcAft>
                          <a:spcPts val="500"/>
                        </a:spcAft>
                        <a:buNone/>
                      </a:pPr>
                      <a:r>
                        <a:rPr lang="en-US" altLang="zh-CN" sz="1600" dirty="0">
                          <a:solidFill>
                            <a:schemeClr val="tx1"/>
                          </a:solidFill>
                          <a:sym typeface="+mn-ea"/>
                        </a:rPr>
                        <a:t>4</a:t>
                      </a:r>
                      <a:r>
                        <a:rPr lang="zh-CN" altLang="en-US" sz="1600" dirty="0">
                          <a:solidFill>
                            <a:schemeClr val="tx1"/>
                          </a:solidFill>
                          <a:sym typeface="+mn-ea"/>
                        </a:rPr>
                        <a:t>、</a:t>
                      </a:r>
                      <a:r>
                        <a:rPr lang="zh-CN" altLang="en-US" sz="1600" dirty="0">
                          <a:solidFill>
                            <a:schemeClr val="tx1"/>
                          </a:solidFill>
                          <a:sym typeface="+mn-ea"/>
                        </a:rPr>
                        <a:t>与同类产品盐酸</a:t>
                      </a:r>
                      <a:r>
                        <a:rPr sz="1600" dirty="0" err="1">
                          <a:solidFill>
                            <a:schemeClr val="tx1"/>
                          </a:solidFill>
                          <a:sym typeface="+mn-ea"/>
                        </a:rPr>
                        <a:t>班布特罗</a:t>
                      </a:r>
                      <a:r>
                        <a:rPr lang="zh-CN" sz="1600" dirty="0">
                          <a:solidFill>
                            <a:schemeClr val="tx1"/>
                          </a:solidFill>
                          <a:sym typeface="+mn-ea"/>
                        </a:rPr>
                        <a:t>口服溶液</a:t>
                      </a:r>
                      <a:r>
                        <a:rPr lang="zh-CN" altLang="en-US" sz="1600" dirty="0">
                          <a:solidFill>
                            <a:schemeClr val="tx1"/>
                          </a:solidFill>
                          <a:sym typeface="+mn-ea"/>
                        </a:rPr>
                        <a:t>（医保乙类）、硫酸特布他林雾化吸入用溶液（医保乙</a:t>
                      </a:r>
                      <a:r>
                        <a:rPr lang="zh-CN" altLang="en-US" sz="1600">
                          <a:solidFill>
                            <a:schemeClr val="tx1"/>
                          </a:solidFill>
                          <a:sym typeface="+mn-ea"/>
                        </a:rPr>
                        <a:t>类、集采</a:t>
                      </a:r>
                      <a:r>
                        <a:rPr lang="zh-CN" altLang="en-US" sz="1600" dirty="0">
                          <a:solidFill>
                            <a:schemeClr val="tx1"/>
                          </a:solidFill>
                          <a:sym typeface="+mn-ea"/>
                        </a:rPr>
                        <a:t>产品）对比，</a:t>
                      </a:r>
                      <a:r>
                        <a:rPr lang="zh-CN" altLang="en-US" sz="1800" b="1" dirty="0">
                          <a:solidFill>
                            <a:srgbClr val="C00000"/>
                          </a:solidFill>
                          <a:sym typeface="+mn-ea"/>
                        </a:rPr>
                        <a:t>本品日均费用更低</a:t>
                      </a:r>
                      <a:r>
                        <a:rPr lang="zh-CN" altLang="en-US" sz="1600" dirty="0">
                          <a:solidFill>
                            <a:schemeClr val="tx1"/>
                          </a:solidFill>
                          <a:sym typeface="+mn-ea"/>
                        </a:rPr>
                        <a:t>。</a:t>
                      </a:r>
                      <a:endParaRPr lang="zh-CN" altLang="en-US" sz="1600" dirty="0">
                        <a:solidFill>
                          <a:schemeClr val="tx1"/>
                        </a:solidFill>
                        <a:sym typeface="+mn-ea"/>
                      </a:endParaRPr>
                    </a:p>
                  </a:txBody>
                  <a:tcPr anchor="ctr"/>
                </a:tc>
              </a:tr>
              <a:tr h="701040">
                <a:tc>
                  <a:txBody>
                    <a:bodyPr/>
                    <a:lstStyle/>
                    <a:p>
                      <a:pPr indent="0" fontAlgn="auto">
                        <a:lnSpc>
                          <a:spcPct val="125000"/>
                        </a:lnSpc>
                        <a:buNone/>
                      </a:pPr>
                      <a:r>
                        <a:rPr lang="zh-CN" altLang="en-US" sz="1600">
                          <a:solidFill>
                            <a:schemeClr val="tx1"/>
                          </a:solidFill>
                          <a:sym typeface="+mn-ea"/>
                        </a:rPr>
                        <a:t>临床管理难度及其他相关情况</a:t>
                      </a:r>
                      <a:endParaRPr lang="zh-CN" altLang="en-US" sz="1600" b="1">
                        <a:solidFill>
                          <a:schemeClr val="tx1"/>
                        </a:solidFill>
                        <a:latin typeface="+mj-ea"/>
                        <a:ea typeface="+mj-ea"/>
                        <a:sym typeface="+mn-ea"/>
                      </a:endParaRPr>
                    </a:p>
                  </a:txBody>
                  <a:tcPr anchor="ctr"/>
                </a:tc>
                <a:tc>
                  <a:txBody>
                    <a:bodyPr/>
                    <a:lstStyle/>
                    <a:p>
                      <a:pPr indent="0" fontAlgn="auto">
                        <a:lnSpc>
                          <a:spcPct val="125000"/>
                        </a:lnSpc>
                        <a:spcBef>
                          <a:spcPts val="500"/>
                        </a:spcBef>
                        <a:spcAft>
                          <a:spcPts val="500"/>
                        </a:spcAft>
                        <a:buNone/>
                      </a:pPr>
                      <a:r>
                        <a:rPr sz="1600" dirty="0">
                          <a:solidFill>
                            <a:schemeClr val="tx1"/>
                          </a:solidFill>
                          <a:sym typeface="+mn-ea"/>
                        </a:rPr>
                        <a:t>1、日本原研药品有充分的临床试验数据支持其有效性和安全性</a:t>
                      </a:r>
                      <a:r>
                        <a:rPr lang="zh-CN" sz="1600" dirty="0">
                          <a:solidFill>
                            <a:schemeClr val="tx1"/>
                          </a:solidFill>
                          <a:sym typeface="+mn-ea"/>
                        </a:rPr>
                        <a:t>。</a:t>
                      </a:r>
                      <a:endParaRPr lang="zh-CN" sz="1600" dirty="0">
                        <a:solidFill>
                          <a:schemeClr val="tx1"/>
                        </a:solidFill>
                        <a:sym typeface="+mn-ea"/>
                      </a:endParaRPr>
                    </a:p>
                    <a:p>
                      <a:pPr indent="0" fontAlgn="auto">
                        <a:lnSpc>
                          <a:spcPct val="125000"/>
                        </a:lnSpc>
                        <a:spcBef>
                          <a:spcPts val="500"/>
                        </a:spcBef>
                        <a:spcAft>
                          <a:spcPts val="500"/>
                        </a:spcAft>
                        <a:buNone/>
                      </a:pPr>
                      <a:r>
                        <a:rPr sz="1600" dirty="0">
                          <a:solidFill>
                            <a:schemeClr val="tx1"/>
                          </a:solidFill>
                          <a:sym typeface="+mn-ea"/>
                        </a:rPr>
                        <a:t>2、本品配有儿童安全盖，可防止儿童误食，便于临床管理</a:t>
                      </a:r>
                      <a:r>
                        <a:rPr lang="zh-CN" sz="1600" dirty="0">
                          <a:solidFill>
                            <a:schemeClr val="tx1"/>
                          </a:solidFill>
                          <a:sym typeface="+mn-ea"/>
                        </a:rPr>
                        <a:t>。</a:t>
                      </a:r>
                      <a:endParaRPr lang="zh-CN" sz="1600" dirty="0">
                        <a:solidFill>
                          <a:schemeClr val="tx1"/>
                        </a:solidFill>
                        <a:sym typeface="+mn-ea"/>
                      </a:endParaRPr>
                    </a:p>
                    <a:p>
                      <a:pPr indent="0" fontAlgn="auto">
                        <a:lnSpc>
                          <a:spcPct val="125000"/>
                        </a:lnSpc>
                        <a:spcBef>
                          <a:spcPts val="500"/>
                        </a:spcBef>
                        <a:spcAft>
                          <a:spcPts val="500"/>
                        </a:spcAft>
                        <a:buNone/>
                      </a:pPr>
                      <a:r>
                        <a:rPr sz="1600" dirty="0">
                          <a:solidFill>
                            <a:schemeClr val="tx1"/>
                          </a:solidFill>
                          <a:sym typeface="+mn-ea"/>
                        </a:rPr>
                        <a:t>3、本品包装中带有精准给药的量器，且提供了儿童按年龄段指导的用法用量，可防止过量给药。</a:t>
                      </a:r>
                      <a:endParaRPr sz="1600" dirty="0">
                        <a:solidFill>
                          <a:schemeClr val="tx1"/>
                        </a:solidFill>
                        <a:sym typeface="+mn-ea"/>
                      </a:endParaRPr>
                    </a:p>
                  </a:txBody>
                  <a:tcPr anchor="ctr"/>
                </a:tc>
              </a:tr>
            </a:tbl>
          </a:graphicData>
        </a:graphic>
      </p:graphicFrame>
    </p:spTree>
    <p:custDataLst>
      <p:tags r:id="rId9"/>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5"/>
          <p:cNvSpPr/>
          <p:nvPr userDrawn="1">
            <p:custDataLst>
              <p:tags r:id="rId1"/>
            </p:custDataLst>
          </p:nvPr>
        </p:nvSpPr>
        <p:spPr>
          <a:xfrm rot="10800000" flipH="1">
            <a:off x="-1" y="-1"/>
            <a:ext cx="3309257" cy="6858001"/>
          </a:xfrm>
          <a:custGeom>
            <a:avLst/>
            <a:gdLst>
              <a:gd name="connsiteX0" fmla="*/ 0 w 3309257"/>
              <a:gd name="connsiteY0" fmla="*/ 6858001 h 6858001"/>
              <a:gd name="connsiteX1" fmla="*/ 3309257 w 3309257"/>
              <a:gd name="connsiteY1" fmla="*/ 6858001 h 6858001"/>
              <a:gd name="connsiteX2" fmla="*/ 1718889 w 3309257"/>
              <a:gd name="connsiteY2" fmla="*/ 0 h 6858001"/>
              <a:gd name="connsiteX3" fmla="*/ 0 w 3309257"/>
              <a:gd name="connsiteY3" fmla="*/ 0 h 6858001"/>
            </a:gdLst>
            <a:ahLst/>
            <a:cxnLst>
              <a:cxn ang="0">
                <a:pos x="connsiteX0" y="connsiteY0"/>
              </a:cxn>
              <a:cxn ang="0">
                <a:pos x="connsiteX1" y="connsiteY1"/>
              </a:cxn>
              <a:cxn ang="0">
                <a:pos x="connsiteX2" y="connsiteY2"/>
              </a:cxn>
              <a:cxn ang="0">
                <a:pos x="connsiteX3" y="connsiteY3"/>
              </a:cxn>
            </a:cxnLst>
            <a:rect l="l" t="t" r="r" b="b"/>
            <a:pathLst>
              <a:path w="3309257" h="6858001">
                <a:moveTo>
                  <a:pt x="0" y="6858001"/>
                </a:moveTo>
                <a:lnTo>
                  <a:pt x="3309257" y="6858001"/>
                </a:lnTo>
                <a:lnTo>
                  <a:pt x="1718889" y="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dirty="0"/>
          </a:p>
        </p:txBody>
      </p:sp>
      <p:sp>
        <p:nvSpPr>
          <p:cNvPr id="7" name="任意多边形: 形状 6"/>
          <p:cNvSpPr/>
          <p:nvPr userDrawn="1">
            <p:custDataLst>
              <p:tags r:id="rId2"/>
            </p:custDataLst>
          </p:nvPr>
        </p:nvSpPr>
        <p:spPr>
          <a:xfrm rot="11574254">
            <a:off x="2509618" y="-200140"/>
            <a:ext cx="971535" cy="7258276"/>
          </a:xfrm>
          <a:custGeom>
            <a:avLst/>
            <a:gdLst>
              <a:gd name="connsiteX0" fmla="*/ 0 w 971535"/>
              <a:gd name="connsiteY0" fmla="*/ 7258276 h 7258276"/>
              <a:gd name="connsiteX1" fmla="*/ 932891 w 971535"/>
              <a:gd name="connsiteY1" fmla="*/ 8853 h 7258276"/>
              <a:gd name="connsiteX2" fmla="*/ 971535 w 971535"/>
              <a:gd name="connsiteY2" fmla="*/ 0 h 7258276"/>
              <a:gd name="connsiteX3" fmla="*/ 971535 w 971535"/>
              <a:gd name="connsiteY3" fmla="*/ 7035689 h 7258276"/>
            </a:gdLst>
            <a:ahLst/>
            <a:cxnLst>
              <a:cxn ang="0">
                <a:pos x="connsiteX0" y="connsiteY0"/>
              </a:cxn>
              <a:cxn ang="0">
                <a:pos x="connsiteX1" y="connsiteY1"/>
              </a:cxn>
              <a:cxn ang="0">
                <a:pos x="connsiteX2" y="connsiteY2"/>
              </a:cxn>
              <a:cxn ang="0">
                <a:pos x="connsiteX3" y="connsiteY3"/>
              </a:cxn>
            </a:cxnLst>
            <a:rect l="l" t="t" r="r" b="b"/>
            <a:pathLst>
              <a:path w="971535" h="7258276">
                <a:moveTo>
                  <a:pt x="0" y="7258276"/>
                </a:moveTo>
                <a:lnTo>
                  <a:pt x="932891" y="8853"/>
                </a:lnTo>
                <a:lnTo>
                  <a:pt x="971535" y="0"/>
                </a:lnTo>
                <a:lnTo>
                  <a:pt x="971535" y="7035689"/>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8" name="任意多边形: 形状 7"/>
          <p:cNvSpPr/>
          <p:nvPr userDrawn="1">
            <p:custDataLst>
              <p:tags r:id="rId3"/>
            </p:custDataLst>
          </p:nvPr>
        </p:nvSpPr>
        <p:spPr>
          <a:xfrm>
            <a:off x="1743317" y="3937000"/>
            <a:ext cx="1393003" cy="2921000"/>
          </a:xfrm>
          <a:custGeom>
            <a:avLst/>
            <a:gdLst>
              <a:gd name="connsiteX0" fmla="*/ 1089482 w 1393003"/>
              <a:gd name="connsiteY0" fmla="*/ 0 h 2921000"/>
              <a:gd name="connsiteX1" fmla="*/ 1393003 w 1393003"/>
              <a:gd name="connsiteY1" fmla="*/ 2921000 h 2921000"/>
              <a:gd name="connsiteX2" fmla="*/ 0 w 1393003"/>
              <a:gd name="connsiteY2" fmla="*/ 2921000 h 2921000"/>
            </a:gdLst>
            <a:ahLst/>
            <a:cxnLst>
              <a:cxn ang="0">
                <a:pos x="connsiteX0" y="connsiteY0"/>
              </a:cxn>
              <a:cxn ang="0">
                <a:pos x="connsiteX1" y="connsiteY1"/>
              </a:cxn>
              <a:cxn ang="0">
                <a:pos x="connsiteX2" y="connsiteY2"/>
              </a:cxn>
            </a:cxnLst>
            <a:rect l="l" t="t" r="r" b="b"/>
            <a:pathLst>
              <a:path w="1393003" h="2921000">
                <a:moveTo>
                  <a:pt x="1089482" y="0"/>
                </a:moveTo>
                <a:lnTo>
                  <a:pt x="1393003" y="2921000"/>
                </a:lnTo>
                <a:lnTo>
                  <a:pt x="0" y="292100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3" name="文本框 2"/>
          <p:cNvSpPr txBox="1"/>
          <p:nvPr>
            <p:custDataLst>
              <p:tags r:id="rId4"/>
            </p:custDataLst>
          </p:nvPr>
        </p:nvSpPr>
        <p:spPr>
          <a:xfrm>
            <a:off x="582295" y="457200"/>
            <a:ext cx="1402080" cy="829945"/>
          </a:xfrm>
          <a:prstGeom prst="rect">
            <a:avLst/>
          </a:prstGeom>
          <a:noFill/>
        </p:spPr>
        <p:txBody>
          <a:bodyPr wrap="square" rtlCol="0">
            <a:normAutofit/>
          </a:bodyPr>
          <a:lstStyle/>
          <a:p>
            <a:r>
              <a:rPr lang="zh-CN" altLang="en-US" sz="4800" dirty="0">
                <a:solidFill>
                  <a:schemeClr val="bg1"/>
                </a:solidFill>
                <a:uFillTx/>
                <a:latin typeface="Arial" panose="020B0604020202020204" pitchFamily="34" charset="0"/>
                <a:ea typeface="汉仪旗黑-85S" panose="00020600040101010101" pitchFamily="18" charset="-122"/>
              </a:rPr>
              <a:t>目录</a:t>
            </a:r>
            <a:endParaRPr lang="zh-CN" altLang="en-US" sz="4800" dirty="0">
              <a:solidFill>
                <a:schemeClr val="bg1"/>
              </a:solidFill>
              <a:uFillTx/>
              <a:latin typeface="Arial" panose="020B0604020202020204" pitchFamily="34" charset="0"/>
              <a:ea typeface="汉仪旗黑-85S" panose="00020600040101010101" pitchFamily="18" charset="-122"/>
            </a:endParaRPr>
          </a:p>
        </p:txBody>
      </p:sp>
      <p:sp>
        <p:nvSpPr>
          <p:cNvPr id="4" name="文本框 3"/>
          <p:cNvSpPr txBox="1"/>
          <p:nvPr>
            <p:custDataLst>
              <p:tags r:id="rId5"/>
            </p:custDataLst>
          </p:nvPr>
        </p:nvSpPr>
        <p:spPr>
          <a:xfrm>
            <a:off x="645795" y="1224915"/>
            <a:ext cx="1598295" cy="400050"/>
          </a:xfrm>
          <a:prstGeom prst="rect">
            <a:avLst/>
          </a:prstGeom>
          <a:noFill/>
        </p:spPr>
        <p:txBody>
          <a:bodyPr wrap="square" rtlCol="0">
            <a:normAutofit/>
          </a:bodyPr>
          <a:lstStyle/>
          <a:p>
            <a:r>
              <a:rPr lang="en-US" altLang="zh-CN" sz="2000">
                <a:solidFill>
                  <a:schemeClr val="bg1"/>
                </a:solidFill>
                <a:latin typeface="Arial" panose="020B0604020202020204" pitchFamily="34" charset="0"/>
                <a:ea typeface="微软雅黑" panose="020B0503020204020204" charset="-122"/>
                <a:cs typeface="Arial" panose="020B0604020202020204" pitchFamily="34" charset="0"/>
              </a:rPr>
              <a:t>CONTENTS</a:t>
            </a:r>
            <a:endParaRPr lang="en-US" altLang="zh-CN" sz="2000">
              <a:solidFill>
                <a:schemeClr val="bg1"/>
              </a:solidFill>
              <a:latin typeface="Arial" panose="020B0604020202020204" pitchFamily="34" charset="0"/>
              <a:ea typeface="微软雅黑" panose="020B0503020204020204" charset="-122"/>
              <a:cs typeface="Arial" panose="020B0604020202020204" pitchFamily="34" charset="0"/>
            </a:endParaRPr>
          </a:p>
        </p:txBody>
      </p:sp>
      <p:sp>
        <p:nvSpPr>
          <p:cNvPr id="28" name="文本框 27"/>
          <p:cNvSpPr txBox="1"/>
          <p:nvPr>
            <p:custDataLst>
              <p:tags r:id="rId6"/>
            </p:custDataLst>
          </p:nvPr>
        </p:nvSpPr>
        <p:spPr>
          <a:xfrm>
            <a:off x="6232970" y="638492"/>
            <a:ext cx="527534" cy="830978"/>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1</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34" name="任意多边形: 形状 33"/>
          <p:cNvSpPr/>
          <p:nvPr>
            <p:custDataLst>
              <p:tags r:id="rId7"/>
            </p:custDataLst>
          </p:nvPr>
        </p:nvSpPr>
        <p:spPr>
          <a:xfrm rot="697528">
            <a:off x="5725750" y="845125"/>
            <a:ext cx="247579" cy="347881"/>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a:solidFill>
                <a:schemeClr val="tx1">
                  <a:lumMod val="85000"/>
                  <a:lumOff val="15000"/>
                </a:schemeClr>
              </a:solidFill>
            </a:endParaRPr>
          </a:p>
        </p:txBody>
      </p:sp>
      <p:sp>
        <p:nvSpPr>
          <p:cNvPr id="35" name="等腰三角形 34"/>
          <p:cNvSpPr/>
          <p:nvPr>
            <p:custDataLst>
              <p:tags r:id="rId8"/>
            </p:custDataLst>
          </p:nvPr>
        </p:nvSpPr>
        <p:spPr>
          <a:xfrm>
            <a:off x="5787962" y="872422"/>
            <a:ext cx="217743" cy="292017"/>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dirty="0">
              <a:solidFill>
                <a:schemeClr val="tx1">
                  <a:lumMod val="85000"/>
                  <a:lumOff val="15000"/>
                </a:schemeClr>
              </a:solidFill>
            </a:endParaRPr>
          </a:p>
        </p:txBody>
      </p:sp>
      <p:sp>
        <p:nvSpPr>
          <p:cNvPr id="29" name="文本框 28"/>
          <p:cNvSpPr txBox="1"/>
          <p:nvPr>
            <p:custDataLst>
              <p:tags r:id="rId9"/>
            </p:custDataLst>
          </p:nvPr>
        </p:nvSpPr>
        <p:spPr>
          <a:xfrm>
            <a:off x="6232970" y="1819254"/>
            <a:ext cx="527534" cy="830978"/>
          </a:xfrm>
          <a:prstGeom prst="rect">
            <a:avLst/>
          </a:prstGeom>
          <a:noFill/>
        </p:spPr>
        <p:txBody>
          <a:bodyPr wrap="square" rtlCol="0">
            <a:normAutofit/>
          </a:bodyPr>
          <a:lstStyle/>
          <a:p>
            <a:r>
              <a:rPr lang="en-US" altLang="zh-CN" sz="480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rPr>
              <a:t>2</a:t>
            </a:r>
            <a:endParaRPr lang="zh-CN" altLang="en-US" sz="4800">
              <a:solidFill>
                <a:schemeClr val="tx1">
                  <a:lumMod val="85000"/>
                  <a:lumOff val="15000"/>
                </a:schemeClr>
              </a:solidFill>
              <a:latin typeface="Arial" panose="020B0604020202020204" pitchFamily="34" charset="0"/>
              <a:ea typeface="微软雅黑" panose="020B0503020204020204" charset="-122"/>
              <a:cs typeface="Arial" panose="020B0604020202020204" pitchFamily="34" charset="0"/>
            </a:endParaRPr>
          </a:p>
        </p:txBody>
      </p:sp>
      <p:sp>
        <p:nvSpPr>
          <p:cNvPr id="37" name="任意多边形: 形状 36"/>
          <p:cNvSpPr/>
          <p:nvPr>
            <p:custDataLst>
              <p:tags r:id="rId10"/>
            </p:custDataLst>
          </p:nvPr>
        </p:nvSpPr>
        <p:spPr>
          <a:xfrm rot="697528">
            <a:off x="5725750" y="2061437"/>
            <a:ext cx="247579" cy="347881"/>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38" name="等腰三角形 37"/>
          <p:cNvSpPr/>
          <p:nvPr>
            <p:custDataLst>
              <p:tags r:id="rId11"/>
            </p:custDataLst>
          </p:nvPr>
        </p:nvSpPr>
        <p:spPr>
          <a:xfrm>
            <a:off x="5787962" y="2088734"/>
            <a:ext cx="217743" cy="292017"/>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30" name="文本框 29"/>
          <p:cNvSpPr txBox="1"/>
          <p:nvPr>
            <p:custDataLst>
              <p:tags r:id="rId12"/>
            </p:custDataLst>
          </p:nvPr>
        </p:nvSpPr>
        <p:spPr>
          <a:xfrm>
            <a:off x="6232970" y="2999382"/>
            <a:ext cx="527534" cy="830978"/>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3</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0" name="任意多边形: 形状 39"/>
          <p:cNvSpPr/>
          <p:nvPr>
            <p:custDataLst>
              <p:tags r:id="rId13"/>
            </p:custDataLst>
          </p:nvPr>
        </p:nvSpPr>
        <p:spPr>
          <a:xfrm rot="697528">
            <a:off x="5725750" y="3241565"/>
            <a:ext cx="247579" cy="347881"/>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41" name="等腰三角形 40"/>
          <p:cNvSpPr/>
          <p:nvPr>
            <p:custDataLst>
              <p:tags r:id="rId14"/>
            </p:custDataLst>
          </p:nvPr>
        </p:nvSpPr>
        <p:spPr>
          <a:xfrm>
            <a:off x="5787962" y="3268862"/>
            <a:ext cx="217743" cy="292017"/>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31" name="文本框 30"/>
          <p:cNvSpPr txBox="1"/>
          <p:nvPr>
            <p:custDataLst>
              <p:tags r:id="rId15"/>
            </p:custDataLst>
          </p:nvPr>
        </p:nvSpPr>
        <p:spPr>
          <a:xfrm>
            <a:off x="6232970" y="4179510"/>
            <a:ext cx="527534" cy="830978"/>
          </a:xfrm>
          <a:prstGeom prst="rect">
            <a:avLst/>
          </a:prstGeom>
          <a:noFill/>
        </p:spPr>
        <p:txBody>
          <a:bodyPr wrap="square" rtlCol="0">
            <a:normAutofit/>
          </a:bodyPr>
          <a:lstStyle/>
          <a:p>
            <a:r>
              <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4</a:t>
            </a:r>
            <a:endParaRPr lang="en-US" altLang="zh-CN" sz="480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43" name="任意多边形: 形状 42"/>
          <p:cNvSpPr/>
          <p:nvPr>
            <p:custDataLst>
              <p:tags r:id="rId16"/>
            </p:custDataLst>
          </p:nvPr>
        </p:nvSpPr>
        <p:spPr>
          <a:xfrm rot="697528">
            <a:off x="5725750" y="4421693"/>
            <a:ext cx="247579" cy="347881"/>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dirty="0">
              <a:solidFill>
                <a:schemeClr val="tx1">
                  <a:lumMod val="85000"/>
                  <a:lumOff val="15000"/>
                </a:schemeClr>
              </a:solidFill>
            </a:endParaRPr>
          </a:p>
        </p:txBody>
      </p:sp>
      <p:sp>
        <p:nvSpPr>
          <p:cNvPr id="44" name="等腰三角形 43"/>
          <p:cNvSpPr/>
          <p:nvPr>
            <p:custDataLst>
              <p:tags r:id="rId17"/>
            </p:custDataLst>
          </p:nvPr>
        </p:nvSpPr>
        <p:spPr>
          <a:xfrm>
            <a:off x="5787962" y="4448990"/>
            <a:ext cx="217743" cy="292017"/>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58" name="文本框 57"/>
          <p:cNvSpPr txBox="1"/>
          <p:nvPr>
            <p:custDataLst>
              <p:tags r:id="rId18"/>
            </p:custDataLst>
          </p:nvPr>
        </p:nvSpPr>
        <p:spPr>
          <a:xfrm>
            <a:off x="6231700" y="5359638"/>
            <a:ext cx="527534" cy="830978"/>
          </a:xfrm>
          <a:prstGeom prst="rect">
            <a:avLst/>
          </a:prstGeom>
          <a:noFill/>
        </p:spPr>
        <p:txBody>
          <a:bodyPr wrap="square" rtlCol="0">
            <a:normAutofit/>
          </a:bodyPr>
          <a:lstStyle/>
          <a:p>
            <a:r>
              <a:rPr lang="en-US" altLang="zh-CN" sz="4800" dirty="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rPr>
              <a:t>5</a:t>
            </a:r>
            <a:endParaRPr lang="en-US" altLang="zh-CN" sz="4800" dirty="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endParaRPr>
          </a:p>
        </p:txBody>
      </p:sp>
      <p:sp>
        <p:nvSpPr>
          <p:cNvPr id="63" name="任意多边形: 形状 62"/>
          <p:cNvSpPr/>
          <p:nvPr>
            <p:custDataLst>
              <p:tags r:id="rId19"/>
            </p:custDataLst>
          </p:nvPr>
        </p:nvSpPr>
        <p:spPr>
          <a:xfrm rot="697528">
            <a:off x="5724480" y="5601821"/>
            <a:ext cx="247579" cy="347881"/>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lnSpcReduction="10000"/>
          </a:bodyPr>
          <a:lstStyle/>
          <a:p>
            <a:pPr algn="ctr"/>
            <a:endParaRPr lang="zh-CN" altLang="en-US">
              <a:solidFill>
                <a:schemeClr val="tx1">
                  <a:lumMod val="85000"/>
                  <a:lumOff val="15000"/>
                </a:schemeClr>
              </a:solidFill>
            </a:endParaRPr>
          </a:p>
        </p:txBody>
      </p:sp>
      <p:sp>
        <p:nvSpPr>
          <p:cNvPr id="64" name="等腰三角形 63"/>
          <p:cNvSpPr/>
          <p:nvPr>
            <p:custDataLst>
              <p:tags r:id="rId20"/>
            </p:custDataLst>
          </p:nvPr>
        </p:nvSpPr>
        <p:spPr>
          <a:xfrm>
            <a:off x="5786693" y="5629118"/>
            <a:ext cx="217743" cy="292017"/>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25000" lnSpcReduction="20000"/>
          </a:bodyPr>
          <a:lstStyle/>
          <a:p>
            <a:pPr algn="ctr"/>
            <a:endParaRPr lang="zh-CN" altLang="en-US">
              <a:solidFill>
                <a:schemeClr val="tx1">
                  <a:lumMod val="85000"/>
                  <a:lumOff val="15000"/>
                </a:schemeClr>
              </a:solidFill>
            </a:endParaRPr>
          </a:p>
        </p:txBody>
      </p:sp>
      <p:sp>
        <p:nvSpPr>
          <p:cNvPr id="13" name="文本框 12"/>
          <p:cNvSpPr txBox="1"/>
          <p:nvPr>
            <p:custDataLst>
              <p:tags r:id="rId21"/>
            </p:custDataLst>
          </p:nvPr>
        </p:nvSpPr>
        <p:spPr>
          <a:xfrm>
            <a:off x="7001735" y="634048"/>
            <a:ext cx="2878903" cy="830978"/>
          </a:xfrm>
          <a:prstGeom prst="rect">
            <a:avLst/>
          </a:prstGeom>
          <a:noFill/>
        </p:spPr>
        <p:txBody>
          <a:bodyPr wrap="square" rtlCol="0" anchor="ctr">
            <a:normAutofit/>
          </a:bodyPr>
          <a:lstStyle/>
          <a:p>
            <a:r>
              <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基本信息</a:t>
            </a:r>
            <a:endPar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66" name="文本框 65"/>
          <p:cNvSpPr txBox="1"/>
          <p:nvPr>
            <p:custDataLst>
              <p:tags r:id="rId22"/>
            </p:custDataLst>
          </p:nvPr>
        </p:nvSpPr>
        <p:spPr>
          <a:xfrm>
            <a:off x="7001735" y="1814811"/>
            <a:ext cx="2878903" cy="830978"/>
          </a:xfrm>
          <a:prstGeom prst="rect">
            <a:avLst/>
          </a:prstGeom>
          <a:noFill/>
        </p:spPr>
        <p:txBody>
          <a:bodyPr wrap="square" rtlCol="0" anchor="ctr">
            <a:normAutofit/>
          </a:bodyPr>
          <a:lstStyle/>
          <a:p>
            <a:r>
              <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安全性</a:t>
            </a:r>
            <a:endPar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68" name="文本框 67"/>
          <p:cNvSpPr txBox="1"/>
          <p:nvPr>
            <p:custDataLst>
              <p:tags r:id="rId23"/>
            </p:custDataLst>
          </p:nvPr>
        </p:nvSpPr>
        <p:spPr>
          <a:xfrm>
            <a:off x="7001735" y="2995573"/>
            <a:ext cx="2878903" cy="830978"/>
          </a:xfrm>
          <a:prstGeom prst="rect">
            <a:avLst/>
          </a:prstGeom>
          <a:noFill/>
        </p:spPr>
        <p:txBody>
          <a:bodyPr wrap="square" rtlCol="0" anchor="ctr">
            <a:normAutofit/>
          </a:bodyPr>
          <a:lstStyle/>
          <a:p>
            <a:r>
              <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有效性</a:t>
            </a:r>
            <a:endPar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70" name="文本框 69"/>
          <p:cNvSpPr txBox="1"/>
          <p:nvPr>
            <p:custDataLst>
              <p:tags r:id="rId24"/>
            </p:custDataLst>
          </p:nvPr>
        </p:nvSpPr>
        <p:spPr>
          <a:xfrm>
            <a:off x="7001735" y="4175701"/>
            <a:ext cx="2878903" cy="830978"/>
          </a:xfrm>
          <a:prstGeom prst="rect">
            <a:avLst/>
          </a:prstGeom>
          <a:noFill/>
        </p:spPr>
        <p:txBody>
          <a:bodyPr wrap="square" rtlCol="0" anchor="ctr">
            <a:normAutofit/>
          </a:bodyPr>
          <a:lstStyle/>
          <a:p>
            <a:r>
              <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创新性</a:t>
            </a:r>
            <a:endParaRPr lang="zh-CN" altLang="en-US" sz="3200" spc="15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
        <p:nvSpPr>
          <p:cNvPr id="72" name="文本框 71"/>
          <p:cNvSpPr txBox="1"/>
          <p:nvPr>
            <p:custDataLst>
              <p:tags r:id="rId25"/>
            </p:custDataLst>
          </p:nvPr>
        </p:nvSpPr>
        <p:spPr>
          <a:xfrm>
            <a:off x="7010623" y="5357099"/>
            <a:ext cx="2878903" cy="830978"/>
          </a:xfrm>
          <a:prstGeom prst="rect">
            <a:avLst/>
          </a:prstGeom>
          <a:noFill/>
        </p:spPr>
        <p:txBody>
          <a:bodyPr wrap="square" rtlCol="0" anchor="ctr">
            <a:normAutofit/>
          </a:bodyPr>
          <a:lstStyle/>
          <a:p>
            <a:r>
              <a:rPr lang="zh-CN" altLang="en-US" sz="32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rPr>
              <a:t>公平性</a:t>
            </a:r>
            <a:endParaRPr lang="zh-CN" altLang="en-US" sz="3200" spc="15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lt"/>
            </a:endParaRPr>
          </a:p>
        </p:txBody>
      </p:sp>
    </p:spTree>
    <p:custDataLst>
      <p:tags r:id="rId26"/>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413385" y="1087755"/>
          <a:ext cx="11368405" cy="5425440"/>
        </p:xfrm>
        <a:graphic>
          <a:graphicData uri="http://schemas.openxmlformats.org/drawingml/2006/table">
            <a:tbl>
              <a:tblPr firstCol="1">
                <a:tableStyleId>{5C22544A-7EE6-4342-B048-85BDC9FD1C3A}</a:tableStyleId>
              </a:tblPr>
              <a:tblGrid>
                <a:gridCol w="2284095"/>
                <a:gridCol w="3400425"/>
                <a:gridCol w="2268220"/>
                <a:gridCol w="3415665"/>
              </a:tblGrid>
              <a:tr h="396240">
                <a:tc>
                  <a:txBody>
                    <a:bodyPr/>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申报目录</a:t>
                      </a:r>
                      <a:r>
                        <a:rPr lang="zh-CN" altLang="en-US" sz="1600">
                          <a:solidFill>
                            <a:schemeClr val="tx1"/>
                          </a:solidFill>
                          <a:latin typeface="微软雅黑" panose="020B0503020204020204" charset="-122"/>
                          <a:ea typeface="微软雅黑" panose="020B0503020204020204" charset="-122"/>
                          <a:sym typeface="+mn-ea"/>
                        </a:rPr>
                        <a:t>类别</a:t>
                      </a:r>
                      <a:endParaRPr lang="zh-CN" altLang="en-US" sz="1600">
                        <a:solidFill>
                          <a:schemeClr val="tx1"/>
                        </a:solidFill>
                        <a:latin typeface="微软雅黑" panose="020B0503020204020204" charset="-122"/>
                        <a:ea typeface="微软雅黑" panose="020B0503020204020204" charset="-122"/>
                        <a:sym typeface="+mn-ea"/>
                      </a:endParaRPr>
                    </a:p>
                  </a:txBody>
                  <a:tcPr/>
                </a:tc>
                <a:tc gridSpan="3">
                  <a:txBody>
                    <a:bodyPr/>
                    <a:p>
                      <a:pPr indent="0" fontAlgn="auto">
                        <a:lnSpc>
                          <a:spcPct val="125000"/>
                        </a:lnSpc>
                        <a:buNone/>
                      </a:pPr>
                      <a:r>
                        <a:rPr lang="zh-CN" altLang="en-US" sz="1600">
                          <a:latin typeface="微软雅黑" panose="020B0503020204020204" charset="-122"/>
                          <a:ea typeface="微软雅黑" panose="020B0503020204020204" charset="-122"/>
                          <a:sym typeface="+mn-ea"/>
                        </a:rPr>
                        <a:t>基本医保</a:t>
                      </a:r>
                      <a:r>
                        <a:rPr lang="zh-CN" altLang="en-US" sz="1600">
                          <a:latin typeface="微软雅黑" panose="020B0503020204020204" charset="-122"/>
                          <a:ea typeface="微软雅黑" panose="020B0503020204020204" charset="-122"/>
                          <a:sym typeface="+mn-ea"/>
                        </a:rPr>
                        <a:t>目录</a:t>
                      </a:r>
                      <a:endParaRPr lang="zh-CN" altLang="en-US" sz="1600">
                        <a:latin typeface="微软雅黑" panose="020B0503020204020204" charset="-122"/>
                        <a:ea typeface="微软雅黑" panose="020B0503020204020204" charset="-122"/>
                        <a:sym typeface="+mn-ea"/>
                      </a:endParaRPr>
                    </a:p>
                  </a:txBody>
                  <a:tcPr/>
                </a:tc>
                <a:tc hMerge="1">
                  <a:tcPr>
                    <a:solidFill>
                      <a:schemeClr val="accent1"/>
                    </a:solidFill>
                  </a:tcPr>
                </a:tc>
                <a:tc hMerge="1">
                  <a:tcPr/>
                </a:tc>
              </a:tr>
              <a:tr h="39624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药品通用名称</a:t>
                      </a:r>
                      <a:endParaRPr lang="zh-CN" altLang="en-US" sz="1600">
                        <a:solidFill>
                          <a:schemeClr val="tx1"/>
                        </a:solidFill>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硫酸特布他林口服溶液</a:t>
                      </a:r>
                      <a:endParaRPr lang="zh-CN" altLang="en-US" sz="1600">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b="1">
                          <a:solidFill>
                            <a:schemeClr val="tx1"/>
                          </a:solidFill>
                          <a:latin typeface="微软雅黑" panose="020B0503020204020204" charset="-122"/>
                          <a:ea typeface="微软雅黑" panose="020B0503020204020204" charset="-122"/>
                          <a:sym typeface="+mn-ea"/>
                        </a:rPr>
                        <a:t>注册规格</a:t>
                      </a:r>
                      <a:endParaRPr lang="zh-CN" altLang="en-US" sz="1600" b="1">
                        <a:solidFill>
                          <a:schemeClr val="tx1"/>
                        </a:solidFill>
                        <a:latin typeface="微软雅黑" panose="020B0503020204020204" charset="-122"/>
                        <a:ea typeface="微软雅黑" panose="020B0503020204020204" charset="-122"/>
                        <a:sym typeface="+mn-ea"/>
                      </a:endParaRPr>
                    </a:p>
                  </a:txBody>
                  <a:tcPr>
                    <a:solidFill>
                      <a:schemeClr val="accent1"/>
                    </a:solidFill>
                  </a:tcPr>
                </a:tc>
                <a:tc>
                  <a:txBody>
                    <a:bodyPr/>
                    <a:lstStyle/>
                    <a:p>
                      <a:pPr indent="0" fontAlgn="auto">
                        <a:lnSpc>
                          <a:spcPct val="125000"/>
                        </a:lnSpc>
                        <a:buNone/>
                      </a:pPr>
                      <a:r>
                        <a:rPr lang="en-US" altLang="zh-CN" sz="1600">
                          <a:latin typeface="微软雅黑" panose="020B0503020204020204" charset="-122"/>
                          <a:sym typeface="Arial" panose="020B0604020202020204" pitchFamily="34" charset="0"/>
                        </a:rPr>
                        <a:t>60ml</a:t>
                      </a:r>
                      <a:r>
                        <a:rPr lang="zh-CN" altLang="en-US" sz="1600">
                          <a:latin typeface="微软雅黑" panose="020B0503020204020204" charset="-122"/>
                          <a:sym typeface="Arial" panose="020B0604020202020204" pitchFamily="34" charset="0"/>
                        </a:rPr>
                        <a:t>：</a:t>
                      </a:r>
                      <a:r>
                        <a:rPr lang="en-US" altLang="zh-CN" sz="1600">
                          <a:latin typeface="微软雅黑" panose="020B0503020204020204" charset="-122"/>
                          <a:sym typeface="Arial" panose="020B0604020202020204" pitchFamily="34" charset="0"/>
                        </a:rPr>
                        <a:t>30mg</a:t>
                      </a:r>
                      <a:endParaRPr lang="en-US" altLang="zh-CN" sz="1600">
                        <a:latin typeface="微软雅黑" panose="020B0503020204020204" charset="-122"/>
                        <a:sym typeface="Arial" panose="020B0604020202020204" pitchFamily="34" charset="0"/>
                      </a:endParaRPr>
                    </a:p>
                  </a:txBody>
                  <a:tcPr/>
                </a:tc>
              </a:tr>
              <a:tr h="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适应症</a:t>
                      </a:r>
                      <a:endParaRPr lang="zh-CN" altLang="en-US" sz="1600">
                        <a:solidFill>
                          <a:schemeClr val="tx1"/>
                        </a:solidFill>
                        <a:latin typeface="微软雅黑" panose="020B0503020204020204" charset="-122"/>
                        <a:ea typeface="微软雅黑" panose="020B0503020204020204" charset="-122"/>
                        <a:sym typeface="+mn-ea"/>
                      </a:endParaRPr>
                    </a:p>
                  </a:txBody>
                  <a:tcPr/>
                </a:tc>
                <a:tc gridSpan="3">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平喘药。适用于支气管哮喘，慢性支气管炎、肺气肿和其它伴有支气管痉挛的肺部疾病。</a:t>
                      </a:r>
                      <a:endParaRPr lang="zh-CN" altLang="en-US" sz="1600">
                        <a:latin typeface="微软雅黑" panose="020B0503020204020204" charset="-122"/>
                        <a:ea typeface="微软雅黑" panose="020B0503020204020204" charset="-122"/>
                        <a:sym typeface="+mn-ea"/>
                      </a:endParaRPr>
                    </a:p>
                  </a:txBody>
                  <a:tcPr/>
                </a:tc>
                <a:tc hMerge="1">
                  <a:tcPr>
                    <a:solidFill>
                      <a:schemeClr val="accent1"/>
                    </a:solidFill>
                  </a:tcPr>
                </a:tc>
                <a:tc hMerge="1">
                  <a:tcPr/>
                </a:tc>
              </a:tr>
              <a:tr h="206375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用法用量</a:t>
                      </a:r>
                      <a:endParaRPr lang="zh-CN" altLang="en-US" sz="1600">
                        <a:solidFill>
                          <a:schemeClr val="tx1"/>
                        </a:solidFill>
                        <a:latin typeface="微软雅黑" panose="020B0503020204020204" charset="-122"/>
                        <a:ea typeface="微软雅黑" panose="020B0503020204020204" charset="-122"/>
                        <a:sym typeface="+mn-ea"/>
                      </a:endParaRPr>
                    </a:p>
                  </a:txBody>
                  <a:tcPr/>
                </a:tc>
                <a:tc gridSpan="3">
                  <a:txBody>
                    <a:bodyPr/>
                    <a:lstStyle/>
                    <a:p>
                      <a:pPr indent="406400" fontAlgn="auto">
                        <a:lnSpc>
                          <a:spcPct val="125000"/>
                        </a:lnSpc>
                        <a:buNone/>
                        <a:extLst>
                          <a:ext uri="{35155182-B16C-46BC-9424-99874614C6A1}">
                            <wpsdc:indentchars xmlns:wpsdc="http://www.wps.cn/officeDocument/2017/drawingmlCustomData" val="200" checksum="1740828767"/>
                          </a:ext>
                        </a:extLst>
                      </a:pPr>
                      <a:r>
                        <a:rPr lang="zh-CN" altLang="en-US" sz="1600">
                          <a:latin typeface="微软雅黑" panose="020B0503020204020204" charset="-122"/>
                          <a:ea typeface="微软雅黑" panose="020B0503020204020204" charset="-122"/>
                          <a:cs typeface="微软雅黑" panose="020B0503020204020204" charset="-122"/>
                          <a:sym typeface="+mn-ea"/>
                        </a:rPr>
                        <a:t>儿童按体重一次</a:t>
                      </a:r>
                      <a:r>
                        <a:rPr lang="en-US" altLang="zh-CN" sz="1600">
                          <a:latin typeface="微软雅黑" panose="020B0503020204020204" charset="-122"/>
                          <a:ea typeface="微软雅黑" panose="020B0503020204020204" charset="-122"/>
                          <a:cs typeface="微软雅黑" panose="020B0503020204020204" charset="-122"/>
                          <a:sym typeface="+mn-ea"/>
                        </a:rPr>
                        <a:t>0.065mg/kg</a:t>
                      </a:r>
                      <a:r>
                        <a:rPr lang="zh-CN" altLang="en-US" sz="1600">
                          <a:latin typeface="微软雅黑" panose="020B0503020204020204" charset="-122"/>
                          <a:ea typeface="微软雅黑" panose="020B0503020204020204" charset="-122"/>
                          <a:cs typeface="微软雅黑" panose="020B0503020204020204" charset="-122"/>
                          <a:sym typeface="+mn-ea"/>
                        </a:rPr>
                        <a:t>（但一次总量不应超过</a:t>
                      </a:r>
                      <a:r>
                        <a:rPr lang="en-US" altLang="zh-CN" sz="1600">
                          <a:latin typeface="微软雅黑" panose="020B0503020204020204" charset="-122"/>
                          <a:ea typeface="微软雅黑" panose="020B0503020204020204" charset="-122"/>
                          <a:cs typeface="微软雅黑" panose="020B0503020204020204" charset="-122"/>
                          <a:sym typeface="+mn-ea"/>
                        </a:rPr>
                        <a:t>1.25mg</a:t>
                      </a:r>
                      <a:r>
                        <a:rPr lang="zh-CN" altLang="en-US" sz="1600">
                          <a:latin typeface="微软雅黑" panose="020B0503020204020204" charset="-122"/>
                          <a:ea typeface="微软雅黑" panose="020B0503020204020204" charset="-122"/>
                          <a:cs typeface="微软雅黑" panose="020B0503020204020204" charset="-122"/>
                          <a:sym typeface="+mn-ea"/>
                        </a:rPr>
                        <a:t>），口服一日</a:t>
                      </a:r>
                      <a:r>
                        <a:rPr lang="en-US" altLang="zh-CN" sz="1600">
                          <a:latin typeface="微软雅黑" panose="020B0503020204020204" charset="-122"/>
                          <a:ea typeface="微软雅黑" panose="020B0503020204020204" charset="-122"/>
                          <a:cs typeface="微软雅黑" panose="020B0503020204020204" charset="-122"/>
                          <a:sym typeface="+mn-ea"/>
                        </a:rPr>
                        <a:t>3</a:t>
                      </a:r>
                      <a:r>
                        <a:rPr lang="zh-CN" altLang="en-US" sz="1600">
                          <a:latin typeface="微软雅黑" panose="020B0503020204020204" charset="-122"/>
                          <a:ea typeface="微软雅黑" panose="020B0503020204020204" charset="-122"/>
                          <a:cs typeface="微软雅黑" panose="020B0503020204020204" charset="-122"/>
                          <a:sym typeface="+mn-ea"/>
                        </a:rPr>
                        <a:t>次，剂量可根据患者的症状、年龄进行调整。按年龄给药指导剂量如下：</a:t>
                      </a:r>
                      <a:endParaRPr lang="zh-CN" altLang="en-US" sz="1600">
                        <a:latin typeface="微软雅黑" panose="020B0503020204020204" charset="-122"/>
                        <a:ea typeface="微软雅黑" panose="020B0503020204020204" charset="-122"/>
                        <a:cs typeface="微软雅黑" panose="020B0503020204020204" charset="-122"/>
                      </a:endParaRPr>
                    </a:p>
                    <a:p>
                      <a:pPr indent="406400" fontAlgn="auto">
                        <a:lnSpc>
                          <a:spcPct val="125000"/>
                        </a:lnSpc>
                        <a:buNone/>
                        <a:extLst>
                          <a:ext uri="{35155182-B16C-46BC-9424-99874614C6A1}">
                            <wpsdc:indentchars xmlns:wpsdc="http://www.wps.cn/officeDocument/2017/drawingmlCustomData" val="200" checksum="1740828767"/>
                          </a:ext>
                        </a:extLst>
                      </a:pPr>
                      <a:endParaRPr lang="zh-CN" altLang="en-US" sz="1600">
                        <a:latin typeface="微软雅黑" panose="020B0503020204020204" charset="-122"/>
                        <a:ea typeface="微软雅黑" panose="020B0503020204020204" charset="-122"/>
                        <a:cs typeface="微软雅黑" panose="020B0503020204020204" charset="-122"/>
                      </a:endParaRPr>
                    </a:p>
                    <a:p>
                      <a:pPr indent="406400" fontAlgn="auto">
                        <a:lnSpc>
                          <a:spcPct val="125000"/>
                        </a:lnSpc>
                        <a:buNone/>
                        <a:extLst>
                          <a:ext uri="{35155182-B16C-46BC-9424-99874614C6A1}">
                            <wpsdc:indentchars xmlns:wpsdc="http://www.wps.cn/officeDocument/2017/drawingmlCustomData" val="200" checksum="1740828767"/>
                          </a:ext>
                        </a:extLst>
                      </a:pPr>
                      <a:endParaRPr lang="zh-CN" altLang="en-US" sz="1600">
                        <a:latin typeface="微软雅黑" panose="020B0503020204020204" charset="-122"/>
                        <a:ea typeface="微软雅黑" panose="020B0503020204020204" charset="-122"/>
                        <a:cs typeface="微软雅黑" panose="020B0503020204020204" charset="-122"/>
                      </a:endParaRPr>
                    </a:p>
                    <a:p>
                      <a:pPr indent="406400" fontAlgn="auto">
                        <a:lnSpc>
                          <a:spcPct val="125000"/>
                        </a:lnSpc>
                        <a:buNone/>
                        <a:extLst>
                          <a:ext uri="{35155182-B16C-46BC-9424-99874614C6A1}">
                            <wpsdc:indentchars xmlns:wpsdc="http://www.wps.cn/officeDocument/2017/drawingmlCustomData" val="200" checksum="1740828767"/>
                          </a:ext>
                        </a:extLst>
                      </a:pPr>
                      <a:endParaRPr lang="zh-CN" altLang="en-US" sz="1600">
                        <a:latin typeface="微软雅黑" panose="020B0503020204020204" charset="-122"/>
                        <a:ea typeface="微软雅黑" panose="020B0503020204020204" charset="-122"/>
                        <a:cs typeface="微软雅黑" panose="020B0503020204020204" charset="-122"/>
                      </a:endParaRPr>
                    </a:p>
                    <a:p>
                      <a:pPr indent="406400" fontAlgn="auto">
                        <a:lnSpc>
                          <a:spcPct val="125000"/>
                        </a:lnSpc>
                        <a:buNone/>
                        <a:extLst>
                          <a:ext uri="{35155182-B16C-46BC-9424-99874614C6A1}">
                            <wpsdc:indentchars xmlns:wpsdc="http://www.wps.cn/officeDocument/2017/drawingmlCustomData" val="200" checksum="1740828767"/>
                          </a:ext>
                        </a:extLst>
                      </a:pPr>
                      <a:endParaRPr lang="zh-CN" altLang="en-US" sz="1600">
                        <a:latin typeface="微软雅黑" panose="020B0503020204020204" charset="-122"/>
                        <a:ea typeface="微软雅黑" panose="020B0503020204020204" charset="-122"/>
                        <a:cs typeface="微软雅黑" panose="020B0503020204020204" charset="-122"/>
                      </a:endParaRPr>
                    </a:p>
                    <a:p>
                      <a:pPr indent="406400" fontAlgn="auto">
                        <a:lnSpc>
                          <a:spcPct val="125000"/>
                        </a:lnSpc>
                        <a:buNone/>
                        <a:extLst>
                          <a:ext uri="{35155182-B16C-46BC-9424-99874614C6A1}">
                            <wpsdc:indentchars xmlns:wpsdc="http://www.wps.cn/officeDocument/2017/drawingmlCustomData" val="200" checksum="1740828767"/>
                          </a:ext>
                        </a:extLst>
                      </a:pPr>
                      <a:endParaRPr lang="zh-CN" altLang="en-US" sz="1600">
                        <a:latin typeface="微软雅黑" panose="020B0503020204020204" charset="-122"/>
                        <a:ea typeface="微软雅黑" panose="020B0503020204020204" charset="-122"/>
                        <a:cs typeface="微软雅黑" panose="020B0503020204020204" charset="-122"/>
                      </a:endParaRPr>
                    </a:p>
                    <a:p>
                      <a:pPr indent="406400" algn="l" fontAlgn="auto">
                        <a:lnSpc>
                          <a:spcPct val="125000"/>
                        </a:lnSpc>
                        <a:buClrTx/>
                        <a:buSzTx/>
                        <a:buFontTx/>
                        <a:buNone/>
                        <a:extLst>
                          <a:ext uri="{35155182-B16C-46BC-9424-99874614C6A1}">
                            <wpsdc:indentchars xmlns:wpsdc="http://www.wps.cn/officeDocument/2017/drawingmlCustomData" val="200" checksum="1740828767"/>
                          </a:ext>
                        </a:extLst>
                      </a:pPr>
                      <a:r>
                        <a:rPr lang="zh-CN" altLang="en-US" sz="1600">
                          <a:latin typeface="微软雅黑" panose="020B0503020204020204" charset="-122"/>
                          <a:ea typeface="微软雅黑" panose="020B0503020204020204" charset="-122"/>
                          <a:cs typeface="微软雅黑" panose="020B0503020204020204" charset="-122"/>
                          <a:sym typeface="+mn-ea"/>
                        </a:rPr>
                        <a:t>为方便用药，本品包装中已配有带刻度的量杯，请采用该给药量杯，按每次服药量，量取对应体积口服。</a:t>
                      </a:r>
                      <a:endParaRPr lang="zh-CN" altLang="en-US" sz="1600">
                        <a:latin typeface="微软雅黑" panose="020B0503020204020204" charset="-122"/>
                        <a:ea typeface="微软雅黑" panose="020B0503020204020204" charset="-122"/>
                        <a:cs typeface="微软雅黑" panose="020B0503020204020204" charset="-122"/>
                        <a:sym typeface="+mn-ea"/>
                      </a:endParaRPr>
                    </a:p>
                  </a:txBody>
                  <a:tcPr/>
                </a:tc>
                <a:tc hMerge="1">
                  <a:tcPr>
                    <a:solidFill>
                      <a:schemeClr val="accent1"/>
                    </a:solidFill>
                  </a:tcPr>
                </a:tc>
                <a:tc hMerge="1">
                  <a:tcPr/>
                </a:tc>
              </a:tr>
              <a:tr h="0">
                <a:tc>
                  <a:txBody>
                    <a:bodyPr/>
                    <a:lstStyle/>
                    <a:p>
                      <a:pPr indent="0" fontAlgn="auto">
                        <a:lnSpc>
                          <a:spcPct val="125000"/>
                        </a:lnSpc>
                        <a:buNone/>
                      </a:pPr>
                      <a:r>
                        <a:rPr lang="zh-CN" altLang="en-US" sz="1600">
                          <a:solidFill>
                            <a:schemeClr val="tx1"/>
                          </a:solidFill>
                        </a:rPr>
                        <a:t>中国大陆首次上市时间</a:t>
                      </a:r>
                      <a:endParaRPr lang="zh-CN" altLang="en-US" sz="1600">
                        <a:solidFill>
                          <a:schemeClr val="tx1"/>
                        </a:solidFill>
                      </a:endParaRPr>
                    </a:p>
                  </a:txBody>
                  <a:tcPr/>
                </a:tc>
                <a:tc>
                  <a:txBody>
                    <a:bodyPr/>
                    <a:lstStyle/>
                    <a:p>
                      <a:pPr indent="0" fontAlgn="auto">
                        <a:lnSpc>
                          <a:spcPct val="125000"/>
                        </a:lnSpc>
                        <a:buNone/>
                      </a:pPr>
                      <a:r>
                        <a:rPr lang="en-US" altLang="zh-CN" sz="1600">
                          <a:sym typeface="+mn-ea"/>
                        </a:rPr>
                        <a:t>2</a:t>
                      </a:r>
                      <a:r>
                        <a:rPr lang="en-US" sz="1600">
                          <a:sym typeface="+mn-ea"/>
                        </a:rPr>
                        <a:t>023-05-29</a:t>
                      </a:r>
                      <a:endParaRPr lang="en-US" altLang="en-US" sz="1600">
                        <a:sym typeface="+mn-ea"/>
                      </a:endParaRPr>
                    </a:p>
                  </a:txBody>
                  <a:tcPr/>
                </a:tc>
                <a:tc>
                  <a:txBody>
                    <a:bodyPr/>
                    <a:lstStyle/>
                    <a:p>
                      <a:pPr indent="0" fontAlgn="auto">
                        <a:lnSpc>
                          <a:spcPct val="125000"/>
                        </a:lnSpc>
                        <a:buNone/>
                      </a:pPr>
                      <a:r>
                        <a:rPr lang="zh-CN" altLang="en-US" sz="1600" b="1">
                          <a:solidFill>
                            <a:schemeClr val="tx1"/>
                          </a:solidFill>
                          <a:sym typeface="+mn-ea"/>
                        </a:rPr>
                        <a:t>是否为</a:t>
                      </a:r>
                      <a:r>
                        <a:rPr lang="en-US" altLang="zh-CN" sz="1600" b="1">
                          <a:solidFill>
                            <a:schemeClr val="tx1"/>
                          </a:solidFill>
                          <a:sym typeface="+mn-ea"/>
                        </a:rPr>
                        <a:t>OTC</a:t>
                      </a:r>
                      <a:r>
                        <a:rPr lang="zh-CN" altLang="en-US" sz="1600" b="1">
                          <a:solidFill>
                            <a:schemeClr val="tx1"/>
                          </a:solidFill>
                          <a:sym typeface="+mn-ea"/>
                        </a:rPr>
                        <a:t>药品</a:t>
                      </a:r>
                      <a:endParaRPr lang="zh-CN" altLang="en-US" sz="1600" b="1">
                        <a:solidFill>
                          <a:schemeClr val="tx1"/>
                        </a:solidFill>
                        <a:sym typeface="+mn-ea"/>
                      </a:endParaRPr>
                    </a:p>
                  </a:txBody>
                  <a:tcPr>
                    <a:solidFill>
                      <a:schemeClr val="accent1"/>
                    </a:solidFill>
                  </a:tcPr>
                </a:tc>
                <a:tc>
                  <a:txBody>
                    <a:bodyPr/>
                    <a:lstStyle/>
                    <a:p>
                      <a:pPr indent="0" fontAlgn="auto">
                        <a:lnSpc>
                          <a:spcPct val="125000"/>
                        </a:lnSpc>
                        <a:buNone/>
                      </a:pPr>
                      <a:r>
                        <a:rPr lang="zh-CN" altLang="en-US" sz="1600">
                          <a:sym typeface="+mn-ea"/>
                        </a:rPr>
                        <a:t>否</a:t>
                      </a:r>
                      <a:endParaRPr lang="zh-CN" altLang="en-US" sz="1600" dirty="0">
                        <a:sym typeface="+mn-ea"/>
                      </a:endParaRPr>
                    </a:p>
                  </a:txBody>
                  <a:tcPr/>
                </a:tc>
              </a:tr>
              <a:tr h="423545">
                <a:tc>
                  <a:txBody>
                    <a:bodyPr/>
                    <a:lstStyle/>
                    <a:p>
                      <a:pPr indent="0" fontAlgn="auto">
                        <a:lnSpc>
                          <a:spcPct val="125000"/>
                        </a:lnSpc>
                        <a:buNone/>
                      </a:pPr>
                      <a:r>
                        <a:rPr lang="zh-CN" altLang="en-US" sz="1600">
                          <a:solidFill>
                            <a:schemeClr val="tx1"/>
                          </a:solidFill>
                          <a:sym typeface="+mn-ea"/>
                        </a:rPr>
                        <a:t>全球首个上市国家/地区及上市时间</a:t>
                      </a:r>
                      <a:endParaRPr lang="zh-CN" altLang="en-US" sz="1600" b="1">
                        <a:solidFill>
                          <a:schemeClr val="tx1"/>
                        </a:solidFill>
                        <a:sym typeface="+mn-ea"/>
                      </a:endParaRPr>
                    </a:p>
                  </a:txBody>
                  <a:tcPr/>
                </a:tc>
                <a:tc>
                  <a:txBody>
                    <a:bodyPr/>
                    <a:lstStyle/>
                    <a:p>
                      <a:pPr indent="0" fontAlgn="auto">
                        <a:lnSpc>
                          <a:spcPct val="125000"/>
                        </a:lnSpc>
                        <a:buNone/>
                      </a:pPr>
                      <a:r>
                        <a:rPr lang="zh-CN" altLang="en-US" sz="1600" dirty="0">
                          <a:sym typeface="+mn-ea"/>
                        </a:rPr>
                        <a:t>日本</a:t>
                      </a:r>
                      <a:r>
                        <a:rPr lang="en-US" altLang="zh-CN" sz="1600" dirty="0">
                          <a:sym typeface="+mn-ea"/>
                        </a:rPr>
                        <a:t>/1986-12</a:t>
                      </a:r>
                      <a:endParaRPr lang="en-US" altLang="zh-CN" sz="1600" dirty="0">
                        <a:sym typeface="+mn-ea"/>
                      </a:endParaRPr>
                    </a:p>
                  </a:txBody>
                  <a:tcPr/>
                </a:tc>
                <a:tc>
                  <a:txBody>
                    <a:bodyPr/>
                    <a:lstStyle/>
                    <a:p>
                      <a:pPr indent="0" fontAlgn="auto">
                        <a:lnSpc>
                          <a:spcPct val="125000"/>
                        </a:lnSpc>
                        <a:buNone/>
                      </a:pPr>
                      <a:r>
                        <a:rPr lang="zh-CN" altLang="en-US" sz="1600" b="1">
                          <a:solidFill>
                            <a:schemeClr val="tx1"/>
                          </a:solidFill>
                          <a:sym typeface="+mn-ea"/>
                        </a:rPr>
                        <a:t>目前大陆地区同通用名药品的上市情况</a:t>
                      </a:r>
                      <a:endParaRPr lang="zh-CN" altLang="en-US" sz="1600" b="1">
                        <a:solidFill>
                          <a:schemeClr val="tx1"/>
                        </a:solidFill>
                        <a:sym typeface="+mn-ea"/>
                      </a:endParaRPr>
                    </a:p>
                  </a:txBody>
                  <a:tcPr>
                    <a:solidFill>
                      <a:schemeClr val="accent1"/>
                    </a:solidFill>
                  </a:tcPr>
                </a:tc>
                <a:tc>
                  <a:txBody>
                    <a:bodyPr/>
                    <a:lstStyle/>
                    <a:p>
                      <a:pPr indent="0" fontAlgn="auto">
                        <a:lnSpc>
                          <a:spcPct val="125000"/>
                        </a:lnSpc>
                        <a:buNone/>
                      </a:pPr>
                      <a:r>
                        <a:rPr lang="zh-CN" altLang="en-US" sz="1600">
                          <a:sym typeface="+mn-ea"/>
                        </a:rPr>
                        <a:t>口服溶液、</a:t>
                      </a:r>
                      <a:r>
                        <a:rPr lang="zh-CN" altLang="en-US" sz="1600">
                          <a:sym typeface="+mn-ea"/>
                        </a:rPr>
                        <a:t>吸入溶液、粉雾剂、注射剂、胶囊剂、片剂、颗粒剂。</a:t>
                      </a:r>
                      <a:endParaRPr lang="zh-CN" altLang="en-US" sz="1600" dirty="0">
                        <a:sym typeface="+mn-ea"/>
                      </a:endParaRPr>
                    </a:p>
                  </a:txBody>
                  <a:tcPr/>
                </a:tc>
              </a:tr>
            </a:tbl>
          </a:graphicData>
        </a:graphic>
      </p:graphicFrame>
      <p:sp>
        <p:nvSpPr>
          <p:cNvPr id="3" name="标题 4"/>
          <p:cNvSpPr>
            <a:spLocks noGrp="1"/>
          </p:cNvSpPr>
          <p:nvPr>
            <p:ph type="title"/>
            <p:custDataLst>
              <p:tags r:id="rId2"/>
            </p:custDataLst>
          </p:nvPr>
        </p:nvSpPr>
        <p:spPr/>
        <p:txBody>
          <a:bodyPr>
            <a:normAutofit fontScale="90000"/>
          </a:bodyPr>
          <a:lstStyle/>
          <a:p>
            <a:r>
              <a:rPr lang="en-US" altLang="zh-CN" sz="3555" dirty="0">
                <a:solidFill>
                  <a:schemeClr val="tx1"/>
                </a:solidFill>
                <a:latin typeface="+mj-ea"/>
                <a:ea typeface="+mj-ea"/>
                <a:cs typeface="+mj-ea"/>
              </a:rPr>
              <a:t>1 </a:t>
            </a:r>
            <a:r>
              <a:rPr sz="3555" dirty="0">
                <a:solidFill>
                  <a:schemeClr val="tx1"/>
                </a:solidFill>
                <a:latin typeface="+mj-ea"/>
                <a:ea typeface="+mj-ea"/>
                <a:cs typeface="+mj-ea"/>
              </a:rPr>
              <a:t>基本信息</a:t>
            </a:r>
            <a:endParaRPr sz="3555" dirty="0">
              <a:solidFill>
                <a:schemeClr val="tx1"/>
              </a:solidFill>
              <a:latin typeface="+mj-ea"/>
              <a:ea typeface="+mj-ea"/>
              <a:cs typeface="+mj-ea"/>
            </a:endParaRPr>
          </a:p>
        </p:txBody>
      </p:sp>
      <p:grpSp>
        <p:nvGrpSpPr>
          <p:cNvPr id="9" name="组合 8"/>
          <p:cNvGrpSpPr/>
          <p:nvPr>
            <p:custDataLst>
              <p:tags r:id="rId3"/>
            </p:custDataLst>
          </p:nvPr>
        </p:nvGrpSpPr>
        <p:grpSpPr>
          <a:xfrm rot="16200000">
            <a:off x="11442069" y="-87887"/>
            <a:ext cx="738165" cy="916458"/>
            <a:chOff x="10608342" y="5053054"/>
            <a:chExt cx="1583658" cy="1966165"/>
          </a:xfrm>
        </p:grpSpPr>
        <p:sp>
          <p:nvSpPr>
            <p:cNvPr id="10" name="任意多边形: 形状 9"/>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6"/>
            </p:custDataLst>
          </p:nvPr>
        </p:nvGrpSpPr>
        <p:grpSpPr>
          <a:xfrm rot="5400000">
            <a:off x="11893" y="6030689"/>
            <a:ext cx="738165" cy="916458"/>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aphicFrame>
        <p:nvGraphicFramePr>
          <p:cNvPr id="7" name="表格 6"/>
          <p:cNvGraphicFramePr/>
          <p:nvPr>
            <p:custDataLst>
              <p:tags r:id="rId9"/>
            </p:custDataLst>
          </p:nvPr>
        </p:nvGraphicFramePr>
        <p:xfrm>
          <a:off x="3333750" y="2947670"/>
          <a:ext cx="8004175" cy="1524000"/>
        </p:xfrm>
        <a:graphic>
          <a:graphicData uri="http://schemas.openxmlformats.org/drawingml/2006/table">
            <a:tbl>
              <a:tblPr firstRow="1" bandRow="1">
                <a:tableStyleId>{5C22544A-7EE6-4342-B048-85BDC9FD1C3A}</a:tableStyleId>
              </a:tblPr>
              <a:tblGrid>
                <a:gridCol w="1506855"/>
                <a:gridCol w="3249295"/>
                <a:gridCol w="3248025"/>
              </a:tblGrid>
              <a:tr h="304800">
                <a:tc>
                  <a:txBody>
                    <a:bodyPr/>
                    <a:lstStyle/>
                    <a:p>
                      <a:pPr algn="ctr">
                        <a:buNone/>
                      </a:pPr>
                      <a:r>
                        <a:rPr lang="zh-CN" altLang="en-US" sz="1400" b="0">
                          <a:solidFill>
                            <a:schemeClr val="tx1"/>
                          </a:solidFill>
                        </a:rPr>
                        <a:t>年龄</a:t>
                      </a:r>
                      <a:endParaRPr lang="zh-CN" altLang="en-US" sz="1400" b="0">
                        <a:solidFill>
                          <a:schemeClr val="tx1"/>
                        </a:solidFill>
                      </a:endParaRPr>
                    </a:p>
                  </a:txBody>
                  <a:tcPr anchor="ctr">
                    <a:solidFill>
                      <a:schemeClr val="accent1">
                        <a:lumMod val="60000"/>
                        <a:lumOff val="40000"/>
                      </a:schemeClr>
                    </a:solidFill>
                  </a:tcPr>
                </a:tc>
                <a:tc>
                  <a:txBody>
                    <a:bodyPr/>
                    <a:lstStyle/>
                    <a:p>
                      <a:pPr algn="ctr">
                        <a:buNone/>
                      </a:pPr>
                      <a:r>
                        <a:rPr lang="zh-CN" altLang="en-US" sz="1400" b="0">
                          <a:solidFill>
                            <a:schemeClr val="tx1"/>
                          </a:solidFill>
                        </a:rPr>
                        <a:t>日给药量</a:t>
                      </a:r>
                      <a:endParaRPr lang="zh-CN" altLang="en-US" sz="1400" b="0">
                        <a:solidFill>
                          <a:schemeClr val="tx1"/>
                        </a:solidFill>
                      </a:endParaRPr>
                    </a:p>
                  </a:txBody>
                  <a:tcPr anchor="ctr">
                    <a:solidFill>
                      <a:schemeClr val="accent1">
                        <a:lumMod val="60000"/>
                        <a:lumOff val="40000"/>
                      </a:schemeClr>
                    </a:solidFill>
                  </a:tcPr>
                </a:tc>
                <a:tc>
                  <a:txBody>
                    <a:bodyPr/>
                    <a:lstStyle/>
                    <a:p>
                      <a:pPr algn="ctr">
                        <a:buNone/>
                      </a:pPr>
                      <a:r>
                        <a:rPr lang="zh-CN" altLang="en-US" sz="1400" b="0">
                          <a:solidFill>
                            <a:schemeClr val="tx1"/>
                          </a:solidFill>
                        </a:rPr>
                        <a:t>单次给药量</a:t>
                      </a:r>
                      <a:endParaRPr lang="zh-CN" altLang="en-US" sz="1400" b="0">
                        <a:solidFill>
                          <a:schemeClr val="tx1"/>
                        </a:solidFill>
                      </a:endParaRPr>
                    </a:p>
                  </a:txBody>
                  <a:tcPr anchor="ctr">
                    <a:solidFill>
                      <a:schemeClr val="accent1">
                        <a:lumMod val="60000"/>
                        <a:lumOff val="40000"/>
                      </a:schemeClr>
                    </a:solidFill>
                  </a:tcPr>
                </a:tc>
              </a:tr>
              <a:tr h="0">
                <a:tc>
                  <a:txBody>
                    <a:bodyPr/>
                    <a:lstStyle/>
                    <a:p>
                      <a:pPr algn="ctr">
                        <a:buNone/>
                      </a:pPr>
                      <a:r>
                        <a:rPr lang="en-US" altLang="zh-CN" sz="1400">
                          <a:solidFill>
                            <a:schemeClr val="tx1"/>
                          </a:solidFill>
                        </a:rPr>
                        <a:t>0.5</a:t>
                      </a:r>
                      <a:r>
                        <a:rPr lang="zh-CN" altLang="en-US" sz="1400">
                          <a:solidFill>
                            <a:schemeClr val="tx1"/>
                          </a:solidFill>
                        </a:rPr>
                        <a:t>岁至</a:t>
                      </a:r>
                      <a:r>
                        <a:rPr lang="en-US" altLang="zh-CN" sz="1400">
                          <a:solidFill>
                            <a:schemeClr val="tx1"/>
                          </a:solidFill>
                        </a:rPr>
                        <a:t>1</a:t>
                      </a:r>
                      <a:r>
                        <a:rPr lang="zh-CN" altLang="en-US" sz="1400">
                          <a:solidFill>
                            <a:schemeClr val="tx1"/>
                          </a:solidFill>
                        </a:rPr>
                        <a:t>岁</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2.6ml~3.5ml</a:t>
                      </a:r>
                      <a:r>
                        <a:rPr lang="zh-CN" altLang="en-US" sz="1400">
                          <a:solidFill>
                            <a:schemeClr val="tx1"/>
                          </a:solidFill>
                        </a:rPr>
                        <a:t>（</a:t>
                      </a:r>
                      <a:r>
                        <a:rPr lang="en-US" altLang="zh-CN" sz="1400">
                          <a:solidFill>
                            <a:schemeClr val="tx1"/>
                          </a:solidFill>
                        </a:rPr>
                        <a:t>1.3mg~1.7mg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0.9ml~1.2ml</a:t>
                      </a:r>
                      <a:r>
                        <a:rPr lang="zh-CN" altLang="en-US" sz="1400">
                          <a:solidFill>
                            <a:schemeClr val="tx1"/>
                          </a:solidFill>
                        </a:rPr>
                        <a:t>（</a:t>
                      </a:r>
                      <a:r>
                        <a:rPr lang="en-US" altLang="zh-CN" sz="1400">
                          <a:solidFill>
                            <a:schemeClr val="tx1"/>
                          </a:solidFill>
                        </a:rPr>
                        <a:t>0.4mg~0.6mg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r>
              <a:tr h="0">
                <a:tc>
                  <a:txBody>
                    <a:bodyPr/>
                    <a:lstStyle/>
                    <a:p>
                      <a:pPr algn="ctr">
                        <a:buNone/>
                      </a:pPr>
                      <a:r>
                        <a:rPr lang="en-US" altLang="zh-CN" sz="1400">
                          <a:solidFill>
                            <a:schemeClr val="tx1"/>
                          </a:solidFill>
                        </a:rPr>
                        <a:t>1</a:t>
                      </a:r>
                      <a:r>
                        <a:rPr lang="zh-CN" altLang="en-US" sz="1400">
                          <a:solidFill>
                            <a:schemeClr val="tx1"/>
                          </a:solidFill>
                        </a:rPr>
                        <a:t>岁至</a:t>
                      </a:r>
                      <a:r>
                        <a:rPr lang="en-US" altLang="zh-CN" sz="1400">
                          <a:solidFill>
                            <a:schemeClr val="tx1"/>
                          </a:solidFill>
                        </a:rPr>
                        <a:t>3</a:t>
                      </a:r>
                      <a:r>
                        <a:rPr lang="zh-CN" altLang="en-US" sz="1400">
                          <a:solidFill>
                            <a:schemeClr val="tx1"/>
                          </a:solidFill>
                        </a:rPr>
                        <a:t>岁</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3.5ml~5.2ml</a:t>
                      </a:r>
                      <a:r>
                        <a:rPr lang="zh-CN" altLang="en-US" sz="1400">
                          <a:solidFill>
                            <a:schemeClr val="tx1"/>
                          </a:solidFill>
                        </a:rPr>
                        <a:t>（</a:t>
                      </a:r>
                      <a:r>
                        <a:rPr lang="en-US" altLang="zh-CN" sz="1400">
                          <a:solidFill>
                            <a:schemeClr val="tx1"/>
                          </a:solidFill>
                        </a:rPr>
                        <a:t>1.7mg~2.6mg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1.2ml~1.7ml</a:t>
                      </a:r>
                      <a:r>
                        <a:rPr lang="zh-CN" altLang="en-US" sz="1400">
                          <a:solidFill>
                            <a:schemeClr val="tx1"/>
                          </a:solidFill>
                        </a:rPr>
                        <a:t>（</a:t>
                      </a:r>
                      <a:r>
                        <a:rPr lang="en-US" altLang="zh-CN" sz="1400">
                          <a:solidFill>
                            <a:schemeClr val="tx1"/>
                          </a:solidFill>
                        </a:rPr>
                        <a:t>0.6mg~0.9mg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r>
              <a:tr h="0">
                <a:tc>
                  <a:txBody>
                    <a:bodyPr/>
                    <a:lstStyle/>
                    <a:p>
                      <a:pPr algn="ctr">
                        <a:buNone/>
                      </a:pPr>
                      <a:r>
                        <a:rPr lang="en-US" altLang="zh-CN" sz="1400">
                          <a:solidFill>
                            <a:schemeClr val="tx1"/>
                          </a:solidFill>
                        </a:rPr>
                        <a:t>3</a:t>
                      </a:r>
                      <a:r>
                        <a:rPr lang="zh-CN" altLang="en-US" sz="1400">
                          <a:solidFill>
                            <a:schemeClr val="tx1"/>
                          </a:solidFill>
                        </a:rPr>
                        <a:t>岁至</a:t>
                      </a:r>
                      <a:r>
                        <a:rPr lang="en-US" altLang="zh-CN" sz="1400">
                          <a:solidFill>
                            <a:schemeClr val="tx1"/>
                          </a:solidFill>
                        </a:rPr>
                        <a:t>5</a:t>
                      </a:r>
                      <a:r>
                        <a:rPr lang="zh-CN" altLang="en-US" sz="1400">
                          <a:solidFill>
                            <a:schemeClr val="tx1"/>
                          </a:solidFill>
                        </a:rPr>
                        <a:t>岁</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5.2ml~7ml</a:t>
                      </a:r>
                      <a:r>
                        <a:rPr lang="zh-CN" altLang="en-US" sz="1400">
                          <a:solidFill>
                            <a:schemeClr val="tx1"/>
                          </a:solidFill>
                        </a:rPr>
                        <a:t>（</a:t>
                      </a:r>
                      <a:r>
                        <a:rPr lang="en-US" altLang="zh-CN" sz="1400">
                          <a:solidFill>
                            <a:schemeClr val="tx1"/>
                          </a:solidFill>
                        </a:rPr>
                        <a:t>2.6mg~3.5mg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1.7ml~2.3ml</a:t>
                      </a:r>
                      <a:r>
                        <a:rPr lang="zh-CN" altLang="en-US" sz="1400">
                          <a:solidFill>
                            <a:schemeClr val="tx1"/>
                          </a:solidFill>
                        </a:rPr>
                        <a:t>（</a:t>
                      </a:r>
                      <a:r>
                        <a:rPr lang="en-US" altLang="zh-CN" sz="1400">
                          <a:solidFill>
                            <a:schemeClr val="tx1"/>
                          </a:solidFill>
                        </a:rPr>
                        <a:t>0.9mg~1.2mg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r>
              <a:tr h="0">
                <a:tc>
                  <a:txBody>
                    <a:bodyPr/>
                    <a:lstStyle/>
                    <a:p>
                      <a:pPr algn="ctr">
                        <a:buNone/>
                      </a:pPr>
                      <a:r>
                        <a:rPr lang="en-US" altLang="zh-CN" sz="1400">
                          <a:solidFill>
                            <a:schemeClr val="tx1"/>
                          </a:solidFill>
                        </a:rPr>
                        <a:t>5</a:t>
                      </a:r>
                      <a:r>
                        <a:rPr lang="zh-CN" altLang="en-US" sz="1400">
                          <a:solidFill>
                            <a:schemeClr val="tx1"/>
                          </a:solidFill>
                        </a:rPr>
                        <a:t>岁至</a:t>
                      </a:r>
                      <a:r>
                        <a:rPr lang="en-US" altLang="zh-CN" sz="1400">
                          <a:solidFill>
                            <a:schemeClr val="tx1"/>
                          </a:solidFill>
                        </a:rPr>
                        <a:t>7</a:t>
                      </a:r>
                      <a:r>
                        <a:rPr lang="zh-CN" altLang="en-US" sz="1400">
                          <a:solidFill>
                            <a:schemeClr val="tx1"/>
                          </a:solidFill>
                        </a:rPr>
                        <a:t>岁</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7.5ml</a:t>
                      </a:r>
                      <a:r>
                        <a:rPr lang="zh-CN" altLang="en-US" sz="1400">
                          <a:solidFill>
                            <a:schemeClr val="tx1"/>
                          </a:solidFill>
                        </a:rPr>
                        <a:t>（</a:t>
                      </a:r>
                      <a:r>
                        <a:rPr lang="en-US" altLang="zh-CN" sz="1400">
                          <a:solidFill>
                            <a:schemeClr val="tx1"/>
                          </a:solidFill>
                        </a:rPr>
                        <a:t>3.75mg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c>
                  <a:txBody>
                    <a:bodyPr/>
                    <a:lstStyle/>
                    <a:p>
                      <a:pPr algn="ctr">
                        <a:buNone/>
                      </a:pPr>
                      <a:r>
                        <a:rPr lang="en-US" altLang="zh-CN" sz="1400">
                          <a:solidFill>
                            <a:schemeClr val="tx1"/>
                          </a:solidFill>
                        </a:rPr>
                        <a:t>2.5ml</a:t>
                      </a:r>
                      <a:r>
                        <a:rPr lang="zh-CN" altLang="en-US" sz="1400">
                          <a:solidFill>
                            <a:schemeClr val="tx1"/>
                          </a:solidFill>
                        </a:rPr>
                        <a:t>（</a:t>
                      </a:r>
                      <a:r>
                        <a:rPr lang="en-US" altLang="zh-CN" sz="1400">
                          <a:solidFill>
                            <a:schemeClr val="tx1"/>
                          </a:solidFill>
                        </a:rPr>
                        <a:t>1.25mg</a:t>
                      </a:r>
                      <a:r>
                        <a:rPr lang="zh-CN" altLang="en-US" sz="1400">
                          <a:solidFill>
                            <a:schemeClr val="tx1"/>
                          </a:solidFill>
                        </a:rPr>
                        <a:t>）</a:t>
                      </a:r>
                      <a:endParaRPr lang="zh-CN" altLang="en-US" sz="1400">
                        <a:solidFill>
                          <a:schemeClr val="tx1"/>
                        </a:solidFill>
                      </a:endParaRPr>
                    </a:p>
                  </a:txBody>
                  <a:tcPr anchor="ctr">
                    <a:solidFill>
                      <a:schemeClr val="accent2">
                        <a:lumMod val="40000"/>
                        <a:lumOff val="60000"/>
                      </a:schemeClr>
                    </a:solidFill>
                  </a:tcPr>
                </a:tc>
              </a:tr>
            </a:tbl>
          </a:graphicData>
        </a:graphic>
      </p:graphicFrame>
    </p:spTree>
    <p:custDataLst>
      <p:tags r:id="rId10"/>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1 </a:t>
            </a:r>
            <a:r>
              <a:rPr sz="3555" dirty="0">
                <a:solidFill>
                  <a:schemeClr val="tx1"/>
                </a:solidFill>
                <a:latin typeface="+mj-ea"/>
                <a:ea typeface="+mj-ea"/>
                <a:cs typeface="+mj-ea"/>
              </a:rPr>
              <a:t>基本信息</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aphicFrame>
        <p:nvGraphicFramePr>
          <p:cNvPr id="2" name="表格 1"/>
          <p:cNvGraphicFramePr/>
          <p:nvPr>
            <p:custDataLst>
              <p:tags r:id="rId8"/>
            </p:custDataLst>
          </p:nvPr>
        </p:nvGraphicFramePr>
        <p:xfrm>
          <a:off x="413385" y="1087755"/>
          <a:ext cx="11419629" cy="5071429"/>
        </p:xfrm>
        <a:graphic>
          <a:graphicData uri="http://schemas.openxmlformats.org/drawingml/2006/table">
            <a:tbl>
              <a:tblPr firstCol="1">
                <a:tableStyleId>{5C22544A-7EE6-4342-B048-85BDC9FD1C3A}</a:tableStyleId>
              </a:tblPr>
              <a:tblGrid>
                <a:gridCol w="1410335"/>
                <a:gridCol w="4201160"/>
                <a:gridCol w="116840"/>
                <a:gridCol w="1504315"/>
                <a:gridCol w="4186979"/>
              </a:tblGrid>
              <a:tr h="149127">
                <a:tc>
                  <a:txBody>
                    <a:bodyPr/>
                    <a:lstStyle/>
                    <a:p>
                      <a:pPr indent="0" fontAlgn="auto">
                        <a:lnSpc>
                          <a:spcPct val="125000"/>
                        </a:lnSpc>
                        <a:buNone/>
                      </a:pPr>
                      <a:r>
                        <a:rPr lang="zh-CN" altLang="en-US" sz="1600" dirty="0">
                          <a:solidFill>
                            <a:schemeClr val="tx1"/>
                          </a:solidFill>
                          <a:sym typeface="+mn-ea"/>
                        </a:rPr>
                        <a:t>参照药品建议</a:t>
                      </a:r>
                      <a:endParaRPr lang="zh-CN" altLang="en-US" sz="1600" dirty="0">
                        <a:solidFill>
                          <a:schemeClr val="tx1"/>
                        </a:solidFill>
                        <a:sym typeface="+mn-ea"/>
                      </a:endParaRPr>
                    </a:p>
                  </a:txBody>
                  <a:tcPr/>
                </a:tc>
                <a:tc gridSpan="4">
                  <a:txBody>
                    <a:bodyPr/>
                    <a:lstStyle/>
                    <a:p>
                      <a:pPr indent="0" fontAlgn="auto">
                        <a:lnSpc>
                          <a:spcPct val="125000"/>
                        </a:lnSpc>
                        <a:buNone/>
                      </a:pPr>
                      <a:r>
                        <a:rPr lang="zh-CN" altLang="en-US" sz="1600" dirty="0">
                          <a:sym typeface="+mn-ea"/>
                        </a:rPr>
                        <a:t>盐酸班布特罗口服溶液。理由：</a:t>
                      </a:r>
                      <a:r>
                        <a:rPr lang="en-US" altLang="zh-CN" sz="1600" dirty="0" err="1">
                          <a:sym typeface="+mn-ea"/>
                        </a:rPr>
                        <a:t>班布特罗</a:t>
                      </a:r>
                      <a:r>
                        <a:rPr lang="zh-CN" altLang="en-US" sz="1600" dirty="0">
                          <a:sym typeface="+mn-ea"/>
                        </a:rPr>
                        <a:t>是医保目录内药品，且适用于儿童；班布特罗</a:t>
                      </a:r>
                      <a:r>
                        <a:rPr lang="en-US" altLang="zh-CN" sz="1600" dirty="0" err="1">
                          <a:sym typeface="+mn-ea"/>
                        </a:rPr>
                        <a:t>为特布他林的前体药物，两者剂型相同</a:t>
                      </a:r>
                      <a:r>
                        <a:rPr lang="zh-CN" altLang="en-US" sz="1600" dirty="0">
                          <a:sym typeface="+mn-ea"/>
                        </a:rPr>
                        <a:t>，适应症相似。</a:t>
                      </a:r>
                      <a:endParaRPr lang="zh-CN" altLang="en-US" sz="1600" dirty="0">
                        <a:sym typeface="+mn-ea"/>
                      </a:endParaRPr>
                    </a:p>
                  </a:txBody>
                  <a:tcPr/>
                </a:tc>
                <a:tc hMerge="1">
                  <a:tcPr/>
                </a:tc>
                <a:tc hMerge="1">
                  <a:tcPr/>
                </a:tc>
                <a:tc hMerge="1">
                  <a:tcPr/>
                </a:tc>
              </a:tr>
              <a:tr h="387985">
                <a:tc>
                  <a:txBody>
                    <a:bodyPr/>
                    <a:lstStyle/>
                    <a:p>
                      <a:pPr indent="0" fontAlgn="auto">
                        <a:lnSpc>
                          <a:spcPct val="125000"/>
                        </a:lnSpc>
                        <a:buNone/>
                      </a:pPr>
                      <a:r>
                        <a:rPr lang="zh-CN" altLang="en-US" sz="1600" dirty="0">
                          <a:solidFill>
                            <a:schemeClr val="tx1"/>
                          </a:solidFill>
                          <a:latin typeface="+mj-ea"/>
                          <a:ea typeface="+mj-ea"/>
                          <a:sym typeface="+mn-ea"/>
                        </a:rPr>
                        <a:t>与参照药品相比的优势和不足</a:t>
                      </a:r>
                      <a:endParaRPr lang="zh-CN" altLang="en-US" sz="1600" dirty="0">
                        <a:solidFill>
                          <a:schemeClr val="tx1"/>
                        </a:solidFill>
                        <a:latin typeface="+mj-ea"/>
                        <a:ea typeface="+mj-ea"/>
                        <a:sym typeface="+mn-ea"/>
                      </a:endParaRPr>
                    </a:p>
                  </a:txBody>
                  <a:tcPr/>
                </a:tc>
                <a:tc gridSpan="4">
                  <a:txBody>
                    <a:bodyPr/>
                    <a:lstStyle/>
                    <a:p>
                      <a:pPr indent="0" fontAlgn="auto">
                        <a:lnSpc>
                          <a:spcPct val="125000"/>
                        </a:lnSpc>
                        <a:buNone/>
                      </a:pPr>
                      <a:r>
                        <a:rPr lang="zh-CN" altLang="en-US" sz="1800" b="1" dirty="0">
                          <a:solidFill>
                            <a:srgbClr val="C00000"/>
                          </a:solidFill>
                        </a:rPr>
                        <a:t>优势：1、儿童专用，尤其适合吞咽困难和无法配合雾化吸入给药的患者；2、按体重给药，并附有不同年龄段儿童的用法用量，为临床使用提供了清晰、准确的给药方式；3、适用于哮喘急性发作的症状缓解；</a:t>
                      </a:r>
                      <a:r>
                        <a:rPr lang="en-US" altLang="zh-CN" sz="1800" b="1" dirty="0">
                          <a:solidFill>
                            <a:srgbClr val="C00000"/>
                          </a:solidFill>
                        </a:rPr>
                        <a:t>4</a:t>
                      </a:r>
                      <a:r>
                        <a:rPr lang="zh-CN" altLang="en-US" sz="1800" b="1" dirty="0">
                          <a:solidFill>
                            <a:srgbClr val="C00000"/>
                          </a:solidFill>
                        </a:rPr>
                        <a:t>、日均费用低于参照药品，减少医保基金支出。</a:t>
                      </a:r>
                      <a:endParaRPr lang="zh-CN" altLang="en-US" sz="1800" b="1" dirty="0">
                        <a:solidFill>
                          <a:srgbClr val="C00000"/>
                        </a:solidFill>
                      </a:endParaRPr>
                    </a:p>
                  </a:txBody>
                  <a:tcPr/>
                </a:tc>
                <a:tc hMerge="1">
                  <a:tcPr/>
                </a:tc>
                <a:tc hMerge="1">
                  <a:tcPr/>
                </a:tc>
                <a:tc hMerge="1">
                  <a:tcPr/>
                </a:tc>
              </a:tr>
              <a:tr h="847725">
                <a:tc>
                  <a:txBody>
                    <a:bodyPr/>
                    <a:lstStyle/>
                    <a:p>
                      <a:pPr indent="0" fontAlgn="auto">
                        <a:lnSpc>
                          <a:spcPct val="125000"/>
                        </a:lnSpc>
                        <a:buNone/>
                      </a:pPr>
                      <a:r>
                        <a:rPr lang="zh-CN" altLang="en-US" sz="1600">
                          <a:solidFill>
                            <a:schemeClr val="tx1"/>
                          </a:solidFill>
                        </a:rPr>
                        <a:t>所治疗疾病基本情况</a:t>
                      </a:r>
                      <a:endParaRPr lang="zh-CN" altLang="en-US" sz="1600">
                        <a:solidFill>
                          <a:schemeClr val="tx1"/>
                        </a:solidFill>
                      </a:endParaRPr>
                    </a:p>
                  </a:txBody>
                  <a:tcPr/>
                </a:tc>
                <a:tc>
                  <a:txBody>
                    <a:bodyPr/>
                    <a:lstStyle/>
                    <a:p>
                      <a:pPr indent="0" fontAlgn="auto">
                        <a:lnSpc>
                          <a:spcPct val="125000"/>
                        </a:lnSpc>
                        <a:buNone/>
                      </a:pPr>
                      <a:endParaRPr lang="zh-CN" altLang="en-US" sz="1600"/>
                    </a:p>
                  </a:txBody>
                  <a:tcPr/>
                </a:tc>
                <a:tc gridSpan="3">
                  <a:txBody>
                    <a:bodyPr/>
                    <a:lstStyle/>
                    <a:p>
                      <a:pPr indent="0" fontAlgn="auto">
                        <a:lnSpc>
                          <a:spcPct val="125000"/>
                        </a:lnSpc>
                        <a:buNone/>
                      </a:pPr>
                      <a:r>
                        <a:rPr lang="zh-CN" altLang="en-US" sz="1600">
                          <a:sym typeface="+mn-ea"/>
                        </a:rPr>
                        <a:t>气道炎症相关喘息性疾病的发病机制主要包括气道炎症、气道高反应性、支气管痉挛和气道重塑。临床症状为喘息、咳嗽、气促、胸闷</a:t>
                      </a:r>
                      <a:r>
                        <a:rPr lang="en-US" altLang="zh-CN" sz="1600" baseline="30000">
                          <a:sym typeface="+mn-ea"/>
                        </a:rPr>
                        <a:t>[1]</a:t>
                      </a:r>
                      <a:r>
                        <a:rPr lang="zh-CN" altLang="en-US" sz="1600">
                          <a:sym typeface="+mn-ea"/>
                        </a:rPr>
                        <a:t>。2019年1~19岁儿童青少年发病率、患病率、死亡率分别为718.23/10万、2897.73/10万和0.03/10万</a:t>
                      </a:r>
                      <a:r>
                        <a:rPr lang="en-US" altLang="zh-CN" sz="1600" baseline="30000">
                          <a:sym typeface="+mn-ea"/>
                        </a:rPr>
                        <a:t>[2]</a:t>
                      </a:r>
                      <a:r>
                        <a:rPr lang="zh-CN" altLang="en-US" sz="1600">
                          <a:sym typeface="+mn-ea"/>
                        </a:rPr>
                        <a:t>。</a:t>
                      </a:r>
                      <a:endParaRPr lang="en-US" altLang="zh-CN" sz="1600" baseline="30000">
                        <a:sym typeface="+mn-ea"/>
                      </a:endParaRPr>
                    </a:p>
                  </a:txBody>
                  <a:tcPr/>
                </a:tc>
                <a:tc hMerge="1">
                  <a:tcPr/>
                </a:tc>
                <a:tc hMerge="1">
                  <a:tcPr/>
                </a:tc>
              </a:tr>
              <a:tr h="387985">
                <a:tc>
                  <a:txBody>
                    <a:bodyPr/>
                    <a:lstStyle/>
                    <a:p>
                      <a:pPr indent="0" fontAlgn="auto">
                        <a:lnSpc>
                          <a:spcPct val="125000"/>
                        </a:lnSpc>
                        <a:buNone/>
                      </a:pPr>
                      <a:r>
                        <a:rPr lang="zh-CN" altLang="en-US" sz="1600">
                          <a:solidFill>
                            <a:schemeClr val="tx1"/>
                          </a:solidFill>
                          <a:sym typeface="+mn-ea"/>
                        </a:rPr>
                        <a:t>弥补未满足的治疗需求情况</a:t>
                      </a:r>
                      <a:endParaRPr lang="zh-CN" altLang="en-US" sz="1600">
                        <a:solidFill>
                          <a:schemeClr val="tx1"/>
                        </a:solidFill>
                        <a:sym typeface="+mn-ea"/>
                      </a:endParaRPr>
                    </a:p>
                  </a:txBody>
                  <a:tcPr/>
                </a:tc>
                <a:tc gridSpan="4">
                  <a:txBody>
                    <a:bodyPr/>
                    <a:lstStyle/>
                    <a:p>
                      <a:pPr indent="0" fontAlgn="auto">
                        <a:lnSpc>
                          <a:spcPct val="125000"/>
                        </a:lnSpc>
                        <a:buNone/>
                      </a:pPr>
                      <a:r>
                        <a:rPr lang="zh-CN" altLang="en-US" sz="1800" dirty="0"/>
                        <a:t>目录内缺乏治疗哮喘急性发作的儿童适宜的剂型。</a:t>
                      </a:r>
                      <a:r>
                        <a:rPr lang="zh-CN" altLang="en-US" sz="1800" b="1" dirty="0">
                          <a:solidFill>
                            <a:srgbClr val="C00000"/>
                          </a:solidFill>
                        </a:rPr>
                        <a:t>本品可用于哮喘急性发作时喘息症状的快速缓解；与班布特罗相比，本品可用于</a:t>
                      </a:r>
                      <a:r>
                        <a:rPr lang="en-US" altLang="zh-CN" sz="1800" b="1" dirty="0">
                          <a:solidFill>
                            <a:srgbClr val="C00000"/>
                          </a:solidFill>
                        </a:rPr>
                        <a:t>2</a:t>
                      </a:r>
                      <a:r>
                        <a:rPr lang="zh-CN" altLang="en-US" sz="1800" b="1" dirty="0">
                          <a:solidFill>
                            <a:srgbClr val="C00000"/>
                          </a:solidFill>
                        </a:rPr>
                        <a:t>岁以下儿童。</a:t>
                      </a:r>
                      <a:endParaRPr lang="zh-CN" altLang="en-US" sz="1800" b="1" dirty="0">
                        <a:solidFill>
                          <a:srgbClr val="C00000"/>
                        </a:solidFill>
                      </a:endParaRPr>
                    </a:p>
                  </a:txBody>
                  <a:tcPr/>
                </a:tc>
                <a:tc hMerge="1">
                  <a:tcPr/>
                </a:tc>
                <a:tc hMerge="1">
                  <a:tcPr/>
                </a:tc>
                <a:tc hMerge="1">
                  <a:tcPr/>
                </a:tc>
              </a:tr>
              <a:tr h="284480">
                <a:tc>
                  <a:txBody>
                    <a:bodyPr/>
                    <a:lstStyle/>
                    <a:p>
                      <a:pPr indent="0" fontAlgn="auto">
                        <a:lnSpc>
                          <a:spcPct val="125000"/>
                        </a:lnSpc>
                        <a:buNone/>
                      </a:pPr>
                      <a:r>
                        <a:rPr lang="zh-CN" altLang="en-US" sz="1600">
                          <a:solidFill>
                            <a:schemeClr val="tx1"/>
                          </a:solidFill>
                          <a:sym typeface="+mn-ea"/>
                        </a:rPr>
                        <a:t>大陆地区发病率（</a:t>
                      </a:r>
                      <a:r>
                        <a:rPr lang="en-US" altLang="zh-CN" sz="1600">
                          <a:solidFill>
                            <a:schemeClr val="tx1"/>
                          </a:solidFill>
                          <a:sym typeface="+mn-ea"/>
                        </a:rPr>
                        <a:t>2019</a:t>
                      </a:r>
                      <a:r>
                        <a:rPr lang="zh-CN" altLang="en-US" sz="1600">
                          <a:solidFill>
                            <a:schemeClr val="tx1"/>
                          </a:solidFill>
                          <a:sym typeface="+mn-ea"/>
                        </a:rPr>
                        <a:t>年）</a:t>
                      </a:r>
                      <a:endParaRPr lang="zh-CN" altLang="en-US" sz="1600">
                        <a:solidFill>
                          <a:schemeClr val="tx1"/>
                        </a:solidFill>
                        <a:sym typeface="+mn-ea"/>
                      </a:endParaRPr>
                    </a:p>
                  </a:txBody>
                  <a:tcPr/>
                </a:tc>
                <a:tc gridSpan="2">
                  <a:txBody>
                    <a:bodyPr/>
                    <a:lstStyle/>
                    <a:p>
                      <a:pPr indent="0" fontAlgn="auto">
                        <a:lnSpc>
                          <a:spcPct val="125000"/>
                        </a:lnSpc>
                        <a:buNone/>
                      </a:pPr>
                      <a:r>
                        <a:rPr lang="en-US" altLang="zh-CN" sz="1600" dirty="0">
                          <a:solidFill>
                            <a:schemeClr val="tx1"/>
                          </a:solidFill>
                          <a:sym typeface="+mn-ea"/>
                        </a:rPr>
                        <a:t>1</a:t>
                      </a:r>
                      <a:r>
                        <a:rPr lang="zh-CN" altLang="en-US" sz="1600" dirty="0">
                          <a:solidFill>
                            <a:schemeClr val="tx1"/>
                          </a:solidFill>
                          <a:sym typeface="+mn-ea"/>
                        </a:rPr>
                        <a:t>~1</a:t>
                      </a:r>
                      <a:r>
                        <a:rPr lang="en-US" altLang="zh-CN" sz="1600" dirty="0">
                          <a:solidFill>
                            <a:schemeClr val="tx1"/>
                          </a:solidFill>
                          <a:sym typeface="+mn-ea"/>
                        </a:rPr>
                        <a:t>9</a:t>
                      </a:r>
                      <a:r>
                        <a:rPr lang="zh-CN" altLang="en-US" sz="1600" dirty="0">
                          <a:solidFill>
                            <a:schemeClr val="tx1"/>
                          </a:solidFill>
                          <a:sym typeface="+mn-ea"/>
                        </a:rPr>
                        <a:t>岁儿童青少年：</a:t>
                      </a:r>
                      <a:r>
                        <a:rPr lang="en-US" altLang="zh-CN" sz="1600" dirty="0">
                          <a:solidFill>
                            <a:schemeClr val="tx1"/>
                          </a:solidFill>
                          <a:sym typeface="+mn-ea"/>
                        </a:rPr>
                        <a:t>718.23/10</a:t>
                      </a:r>
                      <a:r>
                        <a:rPr lang="zh-CN" altLang="en-US" sz="1600" dirty="0">
                          <a:solidFill>
                            <a:schemeClr val="tx1"/>
                          </a:solidFill>
                          <a:sym typeface="+mn-ea"/>
                        </a:rPr>
                        <a:t>万</a:t>
                      </a:r>
                      <a:endParaRPr lang="en-US" altLang="zh-CN" sz="1600" dirty="0">
                        <a:solidFill>
                          <a:schemeClr val="tx1"/>
                        </a:solidFill>
                        <a:sym typeface="+mn-ea"/>
                      </a:endParaRPr>
                    </a:p>
                    <a:p>
                      <a:pPr indent="0" fontAlgn="auto">
                        <a:lnSpc>
                          <a:spcPct val="125000"/>
                        </a:lnSpc>
                        <a:buNone/>
                      </a:pPr>
                      <a:r>
                        <a:rPr lang="en-US" altLang="zh-CN" sz="1600" dirty="0">
                          <a:solidFill>
                            <a:schemeClr val="tx1"/>
                          </a:solidFill>
                          <a:sym typeface="+mn-ea"/>
                        </a:rPr>
                        <a:t>1~4</a:t>
                      </a:r>
                      <a:r>
                        <a:rPr lang="zh-CN" altLang="en-US" sz="1600" dirty="0">
                          <a:solidFill>
                            <a:schemeClr val="tx1"/>
                          </a:solidFill>
                          <a:sym typeface="+mn-ea"/>
                        </a:rPr>
                        <a:t>岁：</a:t>
                      </a:r>
                      <a:r>
                        <a:rPr lang="en-US" altLang="zh-CN" sz="1600" dirty="0">
                          <a:solidFill>
                            <a:schemeClr val="tx1"/>
                          </a:solidFill>
                          <a:sym typeface="+mn-ea"/>
                        </a:rPr>
                        <a:t>1694.73/10</a:t>
                      </a:r>
                      <a:r>
                        <a:rPr lang="zh-CN" altLang="en-US" sz="1600" dirty="0">
                          <a:solidFill>
                            <a:schemeClr val="tx1"/>
                          </a:solidFill>
                          <a:sym typeface="+mn-ea"/>
                        </a:rPr>
                        <a:t>万</a:t>
                      </a:r>
                      <a:endParaRPr lang="zh-CN" altLang="en-US" sz="1600" dirty="0">
                        <a:solidFill>
                          <a:schemeClr val="tx1"/>
                        </a:solidFill>
                        <a:sym typeface="+mn-ea"/>
                      </a:endParaRPr>
                    </a:p>
                    <a:p>
                      <a:pPr indent="0" fontAlgn="auto">
                        <a:lnSpc>
                          <a:spcPct val="125000"/>
                        </a:lnSpc>
                        <a:buNone/>
                      </a:pPr>
                      <a:r>
                        <a:rPr lang="en-US" altLang="zh-CN" sz="1600" dirty="0">
                          <a:solidFill>
                            <a:schemeClr val="tx1"/>
                          </a:solidFill>
                          <a:sym typeface="+mn-ea"/>
                        </a:rPr>
                        <a:t>5~9</a:t>
                      </a:r>
                      <a:r>
                        <a:rPr lang="zh-CN" altLang="en-US" sz="1600" dirty="0">
                          <a:solidFill>
                            <a:schemeClr val="tx1"/>
                          </a:solidFill>
                          <a:sym typeface="+mn-ea"/>
                        </a:rPr>
                        <a:t>岁：</a:t>
                      </a:r>
                      <a:r>
                        <a:rPr lang="en-US" altLang="zh-CN" sz="1600" dirty="0">
                          <a:solidFill>
                            <a:schemeClr val="tx1"/>
                          </a:solidFill>
                          <a:sym typeface="+mn-ea"/>
                        </a:rPr>
                        <a:t>742.21/10</a:t>
                      </a:r>
                      <a:r>
                        <a:rPr lang="zh-CN" altLang="en-US" sz="1600" dirty="0">
                          <a:solidFill>
                            <a:schemeClr val="tx1"/>
                          </a:solidFill>
                          <a:sym typeface="+mn-ea"/>
                        </a:rPr>
                        <a:t>万</a:t>
                      </a:r>
                      <a:endParaRPr lang="zh-CN" altLang="en-US" sz="1600" dirty="0">
                        <a:solidFill>
                          <a:schemeClr val="tx1"/>
                        </a:solidFill>
                        <a:sym typeface="+mn-ea"/>
                      </a:endParaRPr>
                    </a:p>
                    <a:p>
                      <a:pPr indent="0" fontAlgn="auto">
                        <a:lnSpc>
                          <a:spcPct val="125000"/>
                        </a:lnSpc>
                        <a:buNone/>
                      </a:pPr>
                      <a:r>
                        <a:rPr lang="en-US" altLang="zh-CN" sz="1600" dirty="0">
                          <a:solidFill>
                            <a:schemeClr val="tx1"/>
                          </a:solidFill>
                          <a:sym typeface="+mn-ea"/>
                        </a:rPr>
                        <a:t>10~14</a:t>
                      </a:r>
                      <a:r>
                        <a:rPr lang="zh-CN" altLang="en-US" sz="1600" dirty="0">
                          <a:solidFill>
                            <a:schemeClr val="tx1"/>
                          </a:solidFill>
                          <a:sym typeface="+mn-ea"/>
                        </a:rPr>
                        <a:t>岁：</a:t>
                      </a:r>
                      <a:r>
                        <a:rPr lang="en-US" altLang="zh-CN" sz="1600" dirty="0">
                          <a:solidFill>
                            <a:schemeClr val="tx1"/>
                          </a:solidFill>
                          <a:sym typeface="+mn-ea"/>
                        </a:rPr>
                        <a:t>408.97/10</a:t>
                      </a:r>
                      <a:r>
                        <a:rPr lang="zh-CN" altLang="en-US" sz="1600" dirty="0">
                          <a:solidFill>
                            <a:schemeClr val="tx1"/>
                          </a:solidFill>
                          <a:sym typeface="+mn-ea"/>
                        </a:rPr>
                        <a:t>万</a:t>
                      </a:r>
                      <a:r>
                        <a:rPr lang="en-US" altLang="zh-CN" sz="1600" baseline="30000" dirty="0">
                          <a:solidFill>
                            <a:schemeClr val="tx1"/>
                          </a:solidFill>
                          <a:sym typeface="+mn-ea"/>
                        </a:rPr>
                        <a:t>[2]</a:t>
                      </a:r>
                      <a:endParaRPr lang="en-US" altLang="zh-CN" sz="1600" baseline="30000" dirty="0">
                        <a:solidFill>
                          <a:schemeClr val="tx1"/>
                        </a:solidFill>
                        <a:sym typeface="+mn-ea"/>
                      </a:endParaRPr>
                    </a:p>
                  </a:txBody>
                  <a:tcPr/>
                </a:tc>
                <a:tc hMerge="1">
                  <a:tcPr/>
                </a:tc>
                <a:tc>
                  <a:txBody>
                    <a:bodyPr/>
                    <a:lstStyle/>
                    <a:p>
                      <a:pPr indent="0" fontAlgn="auto">
                        <a:lnSpc>
                          <a:spcPct val="125000"/>
                        </a:lnSpc>
                        <a:buNone/>
                      </a:pPr>
                      <a:r>
                        <a:rPr lang="zh-CN" altLang="en-US" sz="1600" b="1">
                          <a:solidFill>
                            <a:schemeClr val="tx1"/>
                          </a:solidFill>
                          <a:sym typeface="+mn-ea"/>
                        </a:rPr>
                        <a:t>年发病患者总数（</a:t>
                      </a:r>
                      <a:r>
                        <a:rPr lang="en-US" altLang="zh-CN" sz="1600" b="1">
                          <a:solidFill>
                            <a:schemeClr val="tx1"/>
                          </a:solidFill>
                          <a:sym typeface="+mn-ea"/>
                        </a:rPr>
                        <a:t>2019</a:t>
                      </a:r>
                      <a:r>
                        <a:rPr lang="zh-CN" altLang="en-US" sz="1600" b="1">
                          <a:solidFill>
                            <a:schemeClr val="tx1"/>
                          </a:solidFill>
                          <a:sym typeface="+mn-ea"/>
                        </a:rPr>
                        <a:t>年）</a:t>
                      </a:r>
                      <a:endParaRPr lang="zh-CN" altLang="en-US" sz="1600"/>
                    </a:p>
                  </a:txBody>
                  <a:tcPr>
                    <a:solidFill>
                      <a:schemeClr val="accent1"/>
                    </a:solidFill>
                  </a:tcPr>
                </a:tc>
                <a:tc>
                  <a:txBody>
                    <a:bodyPr/>
                    <a:lstStyle/>
                    <a:p>
                      <a:pPr indent="0" fontAlgn="auto">
                        <a:lnSpc>
                          <a:spcPct val="125000"/>
                        </a:lnSpc>
                        <a:buNone/>
                      </a:pPr>
                      <a:r>
                        <a:rPr lang="en-US" altLang="zh-CN" sz="1600" dirty="0">
                          <a:solidFill>
                            <a:schemeClr val="tx1"/>
                          </a:solidFill>
                          <a:sym typeface="+mn-ea"/>
                        </a:rPr>
                        <a:t>1</a:t>
                      </a:r>
                      <a:r>
                        <a:rPr lang="zh-CN" altLang="en-US" sz="1600" dirty="0">
                          <a:solidFill>
                            <a:schemeClr val="tx1"/>
                          </a:solidFill>
                          <a:sym typeface="+mn-ea"/>
                        </a:rPr>
                        <a:t>~1</a:t>
                      </a:r>
                      <a:r>
                        <a:rPr lang="en-US" altLang="zh-CN" sz="1600" dirty="0">
                          <a:solidFill>
                            <a:schemeClr val="tx1"/>
                          </a:solidFill>
                          <a:sym typeface="+mn-ea"/>
                        </a:rPr>
                        <a:t>9</a:t>
                      </a:r>
                      <a:r>
                        <a:rPr lang="zh-CN" altLang="en-US" sz="1600" dirty="0">
                          <a:solidFill>
                            <a:schemeClr val="tx1"/>
                          </a:solidFill>
                          <a:sym typeface="+mn-ea"/>
                        </a:rPr>
                        <a:t>岁儿童青少年：</a:t>
                      </a:r>
                      <a:r>
                        <a:rPr lang="en-US" sz="1600" dirty="0">
                          <a:solidFill>
                            <a:schemeClr val="tx1"/>
                          </a:solidFill>
                          <a:sym typeface="+mn-ea"/>
                        </a:rPr>
                        <a:t>215.41</a:t>
                      </a:r>
                      <a:r>
                        <a:rPr lang="zh-CN" altLang="en-US" sz="1600" dirty="0">
                          <a:solidFill>
                            <a:schemeClr val="tx1"/>
                          </a:solidFill>
                          <a:sym typeface="+mn-ea"/>
                        </a:rPr>
                        <a:t>万</a:t>
                      </a:r>
                      <a:endParaRPr lang="zh-CN" altLang="en-US" sz="1600" dirty="0">
                        <a:solidFill>
                          <a:schemeClr val="tx1"/>
                        </a:solidFill>
                        <a:sym typeface="+mn-ea"/>
                      </a:endParaRPr>
                    </a:p>
                    <a:p>
                      <a:pPr indent="0" fontAlgn="auto">
                        <a:lnSpc>
                          <a:spcPct val="125000"/>
                        </a:lnSpc>
                        <a:buNone/>
                      </a:pPr>
                      <a:r>
                        <a:rPr lang="en-US" altLang="zh-CN" sz="1600" dirty="0">
                          <a:solidFill>
                            <a:schemeClr val="tx1"/>
                          </a:solidFill>
                          <a:sym typeface="+mn-ea"/>
                        </a:rPr>
                        <a:t>1~4</a:t>
                      </a:r>
                      <a:r>
                        <a:rPr lang="zh-CN" altLang="en-US" sz="1600" dirty="0">
                          <a:solidFill>
                            <a:schemeClr val="tx1"/>
                          </a:solidFill>
                          <a:sym typeface="+mn-ea"/>
                        </a:rPr>
                        <a:t>岁：</a:t>
                      </a:r>
                      <a:r>
                        <a:rPr lang="en-US" altLang="zh-CN" sz="1600" dirty="0">
                          <a:solidFill>
                            <a:schemeClr val="tx1"/>
                          </a:solidFill>
                          <a:sym typeface="+mn-ea"/>
                        </a:rPr>
                        <a:t>112.57</a:t>
                      </a:r>
                      <a:r>
                        <a:rPr lang="zh-CN" altLang="en-US" sz="1600" dirty="0">
                          <a:solidFill>
                            <a:schemeClr val="tx1"/>
                          </a:solidFill>
                          <a:sym typeface="+mn-ea"/>
                        </a:rPr>
                        <a:t>万</a:t>
                      </a:r>
                      <a:endParaRPr lang="zh-CN" altLang="en-US" sz="1600" dirty="0">
                        <a:solidFill>
                          <a:schemeClr val="tx1"/>
                        </a:solidFill>
                        <a:sym typeface="+mn-ea"/>
                      </a:endParaRPr>
                    </a:p>
                    <a:p>
                      <a:pPr indent="0" fontAlgn="auto">
                        <a:lnSpc>
                          <a:spcPct val="125000"/>
                        </a:lnSpc>
                        <a:buNone/>
                      </a:pPr>
                      <a:r>
                        <a:rPr lang="en-US" altLang="zh-CN" sz="1600" dirty="0">
                          <a:solidFill>
                            <a:schemeClr val="tx1"/>
                          </a:solidFill>
                          <a:sym typeface="+mn-ea"/>
                        </a:rPr>
                        <a:t>5~9</a:t>
                      </a:r>
                      <a:r>
                        <a:rPr lang="zh-CN" altLang="en-US" sz="1600" dirty="0">
                          <a:solidFill>
                            <a:schemeClr val="tx1"/>
                          </a:solidFill>
                          <a:sym typeface="+mn-ea"/>
                        </a:rPr>
                        <a:t>岁：</a:t>
                      </a:r>
                      <a:r>
                        <a:rPr lang="en-US" altLang="zh-CN" sz="1600" dirty="0">
                          <a:solidFill>
                            <a:schemeClr val="tx1"/>
                          </a:solidFill>
                          <a:sym typeface="+mn-ea"/>
                        </a:rPr>
                        <a:t>53.91</a:t>
                      </a:r>
                      <a:r>
                        <a:rPr lang="zh-CN" altLang="en-US" sz="1600" dirty="0">
                          <a:solidFill>
                            <a:schemeClr val="tx1"/>
                          </a:solidFill>
                          <a:sym typeface="+mn-ea"/>
                        </a:rPr>
                        <a:t>万</a:t>
                      </a:r>
                      <a:endParaRPr lang="zh-CN" altLang="en-US" sz="1600" dirty="0">
                        <a:solidFill>
                          <a:schemeClr val="tx1"/>
                        </a:solidFill>
                        <a:sym typeface="+mn-ea"/>
                      </a:endParaRPr>
                    </a:p>
                    <a:p>
                      <a:pPr indent="0" fontAlgn="auto">
                        <a:lnSpc>
                          <a:spcPct val="125000"/>
                        </a:lnSpc>
                        <a:buNone/>
                      </a:pPr>
                      <a:r>
                        <a:rPr lang="en-US" altLang="zh-CN" sz="1600" dirty="0">
                          <a:solidFill>
                            <a:schemeClr val="tx1"/>
                          </a:solidFill>
                          <a:sym typeface="+mn-ea"/>
                        </a:rPr>
                        <a:t>10~14</a:t>
                      </a:r>
                      <a:r>
                        <a:rPr lang="zh-CN" altLang="en-US" sz="1600" dirty="0">
                          <a:solidFill>
                            <a:schemeClr val="tx1"/>
                          </a:solidFill>
                          <a:sym typeface="+mn-ea"/>
                        </a:rPr>
                        <a:t>岁：</a:t>
                      </a:r>
                      <a:r>
                        <a:rPr lang="en-US" altLang="zh-CN" sz="1600" dirty="0">
                          <a:solidFill>
                            <a:schemeClr val="tx1"/>
                          </a:solidFill>
                          <a:sym typeface="+mn-ea"/>
                        </a:rPr>
                        <a:t>28.90</a:t>
                      </a:r>
                      <a:r>
                        <a:rPr lang="zh-CN" altLang="en-US" sz="1600" dirty="0">
                          <a:solidFill>
                            <a:schemeClr val="tx1"/>
                          </a:solidFill>
                          <a:sym typeface="+mn-ea"/>
                        </a:rPr>
                        <a:t>万</a:t>
                      </a:r>
                      <a:r>
                        <a:rPr lang="en-US" altLang="zh-CN" sz="1600" baseline="30000" dirty="0">
                          <a:solidFill>
                            <a:schemeClr val="tx1"/>
                          </a:solidFill>
                          <a:sym typeface="+mn-ea"/>
                        </a:rPr>
                        <a:t>[2]</a:t>
                      </a:r>
                      <a:endParaRPr lang="zh-CN" altLang="en-US" sz="1600" dirty="0"/>
                    </a:p>
                  </a:txBody>
                  <a:tcPr/>
                </a:tc>
              </a:tr>
            </a:tbl>
          </a:graphicData>
        </a:graphic>
      </p:graphicFrame>
      <p:pic>
        <p:nvPicPr>
          <p:cNvPr id="6" name="图片 5" descr="疾病"/>
          <p:cNvPicPr>
            <a:picLocks noChangeAspect="1"/>
          </p:cNvPicPr>
          <p:nvPr/>
        </p:nvPicPr>
        <p:blipFill>
          <a:blip r:embed="rId9"/>
          <a:stretch>
            <a:fillRect/>
          </a:stretch>
        </p:blipFill>
        <p:spPr>
          <a:xfrm>
            <a:off x="1985010" y="2880435"/>
            <a:ext cx="3899535" cy="1331595"/>
          </a:xfrm>
          <a:prstGeom prst="rect">
            <a:avLst/>
          </a:prstGeom>
        </p:spPr>
      </p:pic>
      <p:sp>
        <p:nvSpPr>
          <p:cNvPr id="8" name="文本框 7"/>
          <p:cNvSpPr txBox="1"/>
          <p:nvPr/>
        </p:nvSpPr>
        <p:spPr>
          <a:xfrm>
            <a:off x="767715" y="6395085"/>
            <a:ext cx="11064875" cy="475615"/>
          </a:xfrm>
          <a:prstGeom prst="rect">
            <a:avLst/>
          </a:prstGeom>
          <a:noFill/>
        </p:spPr>
        <p:txBody>
          <a:bodyPr wrap="square" rtlCol="0" anchor="t">
            <a:spAutoFit/>
          </a:bodyPr>
          <a:lstStyle/>
          <a:p>
            <a:pPr indent="0" fontAlgn="auto">
              <a:lnSpc>
                <a:spcPct val="125000"/>
              </a:lnSpc>
              <a:buNone/>
            </a:pPr>
            <a:r>
              <a:rPr lang="en-US" altLang="zh-CN" sz="1000" i="1">
                <a:latin typeface="微软雅黑" panose="020B0503020204020204" charset="-122"/>
                <a:ea typeface="微软雅黑" panose="020B0503020204020204" charset="-122"/>
                <a:cs typeface="微软雅黑" panose="020B0503020204020204" charset="-122"/>
                <a:sym typeface="+mn-ea"/>
              </a:rPr>
              <a:t>[1]</a:t>
            </a:r>
            <a:r>
              <a:rPr lang="zh-CN" altLang="en-US" sz="1000" i="1">
                <a:latin typeface="微软雅黑" panose="020B0503020204020204" charset="-122"/>
                <a:ea typeface="微软雅黑" panose="020B0503020204020204" charset="-122"/>
                <a:cs typeface="微软雅黑" panose="020B0503020204020204" charset="-122"/>
                <a:sym typeface="+mn-ea"/>
              </a:rPr>
              <a:t>国家卫生计生委儿童用药专家委员会</a:t>
            </a:r>
            <a:r>
              <a:rPr lang="en-US" altLang="zh-CN" sz="1000" i="1">
                <a:latin typeface="微软雅黑" panose="020B0503020204020204" charset="-122"/>
                <a:ea typeface="微软雅黑" panose="020B0503020204020204" charset="-122"/>
                <a:cs typeface="微软雅黑" panose="020B0503020204020204" charset="-122"/>
                <a:sym typeface="+mn-ea"/>
              </a:rPr>
              <a:t>,</a:t>
            </a:r>
            <a:r>
              <a:rPr lang="zh-CN" altLang="en-US" sz="1000" i="1">
                <a:latin typeface="微软雅黑" panose="020B0503020204020204" charset="-122"/>
                <a:ea typeface="微软雅黑" panose="020B0503020204020204" charset="-122"/>
                <a:cs typeface="微软雅黑" panose="020B0503020204020204" charset="-122"/>
                <a:sym typeface="+mn-ea"/>
              </a:rPr>
              <a:t>中华医学会儿科学分会呼吸学组等</a:t>
            </a:r>
            <a:r>
              <a:rPr lang="en-US" altLang="zh-CN" sz="1000" i="1">
                <a:latin typeface="微软雅黑" panose="020B0503020204020204" charset="-122"/>
                <a:ea typeface="微软雅黑" panose="020B0503020204020204" charset="-122"/>
                <a:cs typeface="微软雅黑" panose="020B0503020204020204" charset="-122"/>
                <a:sym typeface="+mn-ea"/>
              </a:rPr>
              <a:t>.</a:t>
            </a:r>
            <a:r>
              <a:rPr lang="zh-CN" altLang="en-US" sz="1000" i="1">
                <a:latin typeface="微软雅黑" panose="020B0503020204020204" charset="-122"/>
                <a:ea typeface="微软雅黑" panose="020B0503020204020204" charset="-122"/>
                <a:cs typeface="微软雅黑" panose="020B0503020204020204" charset="-122"/>
                <a:sym typeface="+mn-ea"/>
              </a:rPr>
              <a:t>儿童喘息性疾病合理用药指南</a:t>
            </a:r>
            <a:r>
              <a:rPr lang="en-US" altLang="zh-CN" sz="1000" i="1">
                <a:latin typeface="微软雅黑" panose="020B0503020204020204" charset="-122"/>
                <a:ea typeface="微软雅黑" panose="020B0503020204020204" charset="-122"/>
                <a:cs typeface="微软雅黑" panose="020B0503020204020204" charset="-122"/>
                <a:sym typeface="+mn-ea"/>
              </a:rPr>
              <a:t>[J].</a:t>
            </a:r>
            <a:r>
              <a:rPr lang="zh-CN" altLang="en-US" sz="1000" i="1">
                <a:latin typeface="微软雅黑" panose="020B0503020204020204" charset="-122"/>
                <a:ea typeface="微软雅黑" panose="020B0503020204020204" charset="-122"/>
                <a:cs typeface="微软雅黑" panose="020B0503020204020204" charset="-122"/>
                <a:sym typeface="+mn-ea"/>
              </a:rPr>
              <a:t>中华实用儿科临床杂志</a:t>
            </a:r>
            <a:r>
              <a:rPr lang="en-US" altLang="zh-CN" sz="1000" i="1">
                <a:latin typeface="微软雅黑" panose="020B0503020204020204" charset="-122"/>
                <a:ea typeface="微软雅黑" panose="020B0503020204020204" charset="-122"/>
                <a:cs typeface="微软雅黑" panose="020B0503020204020204" charset="-122"/>
                <a:sym typeface="+mn-ea"/>
              </a:rPr>
              <a:t>,2018,33(19):1460-1472</a:t>
            </a:r>
            <a:endParaRPr lang="en-US" altLang="zh-CN" sz="1000" i="1">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buNone/>
            </a:pPr>
            <a:r>
              <a:rPr lang="zh-CN" altLang="en-US" sz="1000" i="1">
                <a:sym typeface="+mn-ea"/>
              </a:rPr>
              <a:t>[2]伊娜,刘婷婷,周宇畅等.1990-2019年中国儿童青少年哮喘疾病负担分析[J].中华流行病学杂志,2023,44(2):235-242</a:t>
            </a:r>
            <a:endParaRPr lang="zh-CN" altLang="en-US" sz="1000" i="1">
              <a:sym typeface="+mn-ea"/>
            </a:endParaRPr>
          </a:p>
        </p:txBody>
      </p:sp>
    </p:spTree>
    <p:custDataLst>
      <p:tags r:id="rId1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2 </a:t>
            </a:r>
            <a:r>
              <a:rPr sz="3555" dirty="0">
                <a:solidFill>
                  <a:schemeClr val="tx1"/>
                </a:solidFill>
                <a:latin typeface="+mj-ea"/>
                <a:ea typeface="+mj-ea"/>
                <a:cs typeface="+mj-ea"/>
              </a:rPr>
              <a:t>安全性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sp>
        <p:nvSpPr>
          <p:cNvPr id="19" name="文本框 18"/>
          <p:cNvSpPr txBox="1"/>
          <p:nvPr/>
        </p:nvSpPr>
        <p:spPr>
          <a:xfrm>
            <a:off x="4815205" y="523875"/>
            <a:ext cx="4064000" cy="368300"/>
          </a:xfrm>
          <a:prstGeom prst="rect">
            <a:avLst/>
          </a:prstGeom>
          <a:noFill/>
        </p:spPr>
        <p:txBody>
          <a:bodyPr wrap="square" rtlCol="0">
            <a:spAutoFit/>
          </a:bodyPr>
          <a:lstStyle/>
          <a:p>
            <a:endParaRPr lang="zh-CN" altLang="en-US"/>
          </a:p>
        </p:txBody>
      </p:sp>
      <p:sp>
        <p:nvSpPr>
          <p:cNvPr id="20" name="文本框 19"/>
          <p:cNvSpPr txBox="1"/>
          <p:nvPr/>
        </p:nvSpPr>
        <p:spPr>
          <a:xfrm>
            <a:off x="2727960" y="892175"/>
            <a:ext cx="6735445" cy="368300"/>
          </a:xfrm>
          <a:prstGeom prst="rect">
            <a:avLst/>
          </a:prstGeom>
          <a:noFill/>
        </p:spPr>
        <p:txBody>
          <a:bodyPr wrap="square" rtlCol="0">
            <a:spAutoFit/>
          </a:bodyPr>
          <a:lstStyle/>
          <a:p>
            <a:pPr algn="ctr"/>
            <a:r>
              <a:rPr lang="zh-CN" altLang="en-US" b="1" dirty="0">
                <a:sym typeface="+mn-ea"/>
              </a:rPr>
              <a:t>硫酸特布他林口服溶液说明书收载的安全性信息</a:t>
            </a:r>
            <a:endParaRPr lang="zh-CN" altLang="en-US" b="1" dirty="0">
              <a:sym typeface="+mn-ea"/>
            </a:endParaRPr>
          </a:p>
        </p:txBody>
      </p:sp>
      <p:graphicFrame>
        <p:nvGraphicFramePr>
          <p:cNvPr id="2" name="表格 1"/>
          <p:cNvGraphicFramePr/>
          <p:nvPr>
            <p:custDataLst>
              <p:tags r:id="rId8"/>
            </p:custDataLst>
          </p:nvPr>
        </p:nvGraphicFramePr>
        <p:xfrm>
          <a:off x="413385" y="1260475"/>
          <a:ext cx="11368405" cy="2565654"/>
        </p:xfrm>
        <a:graphic>
          <a:graphicData uri="http://schemas.openxmlformats.org/drawingml/2006/table">
            <a:tbl>
              <a:tblPr firstCol="1">
                <a:tableStyleId>{5C22544A-7EE6-4342-B048-85BDC9FD1C3A}</a:tableStyleId>
              </a:tblPr>
              <a:tblGrid>
                <a:gridCol w="2213610"/>
                <a:gridCol w="9154795"/>
              </a:tblGrid>
              <a:tr h="122555">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可能的严重不良反应</a:t>
                      </a:r>
                      <a:endParaRPr lang="zh-CN" altLang="en-US" sz="1600">
                        <a:solidFill>
                          <a:schemeClr val="tx1"/>
                        </a:solidFill>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过敏（不到</a:t>
                      </a:r>
                      <a:r>
                        <a:rPr lang="en-US" altLang="zh-CN" sz="1600">
                          <a:latin typeface="微软雅黑" panose="020B0503020204020204" charset="-122"/>
                          <a:ea typeface="微软雅黑" panose="020B0503020204020204" charset="-122"/>
                          <a:sym typeface="+mn-ea"/>
                        </a:rPr>
                        <a:t>0.1%</a:t>
                      </a:r>
                      <a:r>
                        <a:rPr lang="zh-CN" altLang="en-US" sz="1600">
                          <a:latin typeface="微软雅黑" panose="020B0503020204020204" charset="-122"/>
                          <a:ea typeface="微软雅黑" panose="020B0503020204020204" charset="-122"/>
                          <a:sym typeface="+mn-ea"/>
                        </a:rPr>
                        <a:t>）；血清钾水平降低（发病率未知）</a:t>
                      </a:r>
                      <a:endParaRPr lang="zh-CN" altLang="en-US" sz="1600">
                        <a:latin typeface="微软雅黑" panose="020B0503020204020204" charset="-122"/>
                        <a:ea typeface="微软雅黑" panose="020B0503020204020204" charset="-122"/>
                        <a:sym typeface="+mn-ea"/>
                      </a:endParaRPr>
                    </a:p>
                  </a:txBody>
                  <a:tcPr/>
                </a:tc>
              </a:tr>
              <a:tr h="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其他副作用</a:t>
                      </a:r>
                      <a:endParaRPr lang="zh-CN" altLang="en-US" sz="1600">
                        <a:solidFill>
                          <a:schemeClr val="tx1"/>
                        </a:solidFill>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过敏症：皮疹</a:t>
                      </a:r>
                      <a:endParaRPr lang="zh-CN" altLang="en-US" sz="1600">
                        <a:latin typeface="微软雅黑" panose="020B0503020204020204" charset="-122"/>
                        <a:ea typeface="微软雅黑" panose="020B0503020204020204" charset="-122"/>
                        <a:sym typeface="+mn-ea"/>
                      </a:endParaRPr>
                    </a:p>
                    <a:p>
                      <a:pPr indent="0" fontAlgn="auto">
                        <a:lnSpc>
                          <a:spcPct val="125000"/>
                        </a:lnSpc>
                        <a:buNone/>
                      </a:pPr>
                      <a:r>
                        <a:rPr lang="zh-CN" altLang="en-US" sz="1600">
                          <a:latin typeface="微软雅黑" panose="020B0503020204020204" charset="-122"/>
                          <a:ea typeface="微软雅黑" panose="020B0503020204020204" charset="-122"/>
                          <a:sym typeface="+mn-ea"/>
                        </a:rPr>
                        <a:t>循环系统：心悸、心跳过快、血压波动、胸闷、心律不齐、心肌缺血</a:t>
                      </a:r>
                      <a:endParaRPr lang="zh-CN" altLang="en-US" sz="1600">
                        <a:latin typeface="微软雅黑" panose="020B0503020204020204" charset="-122"/>
                        <a:ea typeface="微软雅黑" panose="020B0503020204020204" charset="-122"/>
                        <a:sym typeface="+mn-ea"/>
                      </a:endParaRPr>
                    </a:p>
                    <a:p>
                      <a:pPr indent="0" fontAlgn="auto">
                        <a:lnSpc>
                          <a:spcPct val="125000"/>
                        </a:lnSpc>
                        <a:buNone/>
                      </a:pPr>
                      <a:r>
                        <a:rPr lang="zh-CN" altLang="en-US" sz="1600">
                          <a:latin typeface="微软雅黑" panose="020B0503020204020204" charset="-122"/>
                          <a:ea typeface="微软雅黑" panose="020B0503020204020204" charset="-122"/>
                          <a:sym typeface="+mn-ea"/>
                        </a:rPr>
                        <a:t>神经系统：手指震颤、僵硬、麻木感、头痛、头晕、摇晃、痉挛、失眠、嗜睡、激越、运动过多、情绪不安、睡眠障碍和行为障碍</a:t>
                      </a:r>
                      <a:endParaRPr lang="zh-CN" altLang="en-US" sz="1600">
                        <a:latin typeface="微软雅黑" panose="020B0503020204020204" charset="-122"/>
                        <a:ea typeface="微软雅黑" panose="020B0503020204020204" charset="-122"/>
                        <a:sym typeface="+mn-ea"/>
                      </a:endParaRPr>
                    </a:p>
                    <a:p>
                      <a:pPr indent="0" fontAlgn="auto">
                        <a:lnSpc>
                          <a:spcPct val="125000"/>
                        </a:lnSpc>
                        <a:buNone/>
                      </a:pPr>
                      <a:r>
                        <a:rPr lang="zh-CN" altLang="en-US" sz="1600">
                          <a:latin typeface="微软雅黑" panose="020B0503020204020204" charset="-122"/>
                          <a:ea typeface="微软雅黑" panose="020B0503020204020204" charset="-122"/>
                          <a:sym typeface="+mn-ea"/>
                        </a:rPr>
                        <a:t>消化系统：恶心、呕吐、食欲不振</a:t>
                      </a:r>
                      <a:endParaRPr lang="zh-CN" altLang="en-US" sz="1600">
                        <a:latin typeface="微软雅黑" panose="020B0503020204020204" charset="-122"/>
                        <a:ea typeface="微软雅黑" panose="020B0503020204020204" charset="-122"/>
                        <a:sym typeface="+mn-ea"/>
                      </a:endParaRPr>
                    </a:p>
                    <a:p>
                      <a:pPr indent="0" fontAlgn="auto">
                        <a:lnSpc>
                          <a:spcPct val="125000"/>
                        </a:lnSpc>
                        <a:buNone/>
                      </a:pPr>
                      <a:r>
                        <a:rPr lang="zh-CN" altLang="en-US" sz="1600">
                          <a:latin typeface="微软雅黑" panose="020B0503020204020204" charset="-122"/>
                          <a:ea typeface="微软雅黑" panose="020B0503020204020204" charset="-122"/>
                          <a:sym typeface="+mn-ea"/>
                        </a:rPr>
                        <a:t>呼吸系统：矛盾性支气管痉挛</a:t>
                      </a:r>
                      <a:endParaRPr lang="zh-CN" altLang="en-US" sz="1600">
                        <a:latin typeface="微软雅黑" panose="020B0503020204020204" charset="-122"/>
                        <a:ea typeface="微软雅黑" panose="020B0503020204020204" charset="-122"/>
                        <a:sym typeface="+mn-ea"/>
                      </a:endParaRPr>
                    </a:p>
                    <a:p>
                      <a:pPr indent="0" fontAlgn="auto">
                        <a:lnSpc>
                          <a:spcPct val="125000"/>
                        </a:lnSpc>
                        <a:buNone/>
                      </a:pPr>
                      <a:r>
                        <a:rPr lang="zh-CN" altLang="en-US" sz="1600">
                          <a:latin typeface="微软雅黑" panose="020B0503020204020204" charset="-122"/>
                          <a:ea typeface="微软雅黑" panose="020B0503020204020204" charset="-122"/>
                          <a:sym typeface="+mn-ea"/>
                        </a:rPr>
                        <a:t>肌肉骨骼系统和结缔组织疾病：强直性肌痉挛</a:t>
                      </a:r>
                      <a:endParaRPr lang="zh-CN" altLang="en-US" sz="1600">
                        <a:latin typeface="微软雅黑" panose="020B0503020204020204" charset="-122"/>
                        <a:ea typeface="微软雅黑" panose="020B0503020204020204" charset="-122"/>
                        <a:sym typeface="+mn-ea"/>
                      </a:endParaRPr>
                    </a:p>
                  </a:txBody>
                  <a:tcPr/>
                </a:tc>
              </a:tr>
            </a:tbl>
          </a:graphicData>
        </a:graphic>
      </p:graphicFrame>
      <p:sp>
        <p:nvSpPr>
          <p:cNvPr id="4" name="文本框 3"/>
          <p:cNvSpPr txBox="1"/>
          <p:nvPr/>
        </p:nvSpPr>
        <p:spPr>
          <a:xfrm>
            <a:off x="2729865" y="3881755"/>
            <a:ext cx="6735445" cy="368300"/>
          </a:xfrm>
          <a:prstGeom prst="rect">
            <a:avLst/>
          </a:prstGeom>
          <a:noFill/>
        </p:spPr>
        <p:txBody>
          <a:bodyPr wrap="square" rtlCol="0">
            <a:spAutoFit/>
          </a:bodyPr>
          <a:lstStyle/>
          <a:p>
            <a:pPr algn="ctr"/>
            <a:r>
              <a:rPr lang="zh-CN" altLang="en-US" b="1" dirty="0">
                <a:sym typeface="+mn-ea"/>
              </a:rPr>
              <a:t>硫酸特布他林口服溶液在国内外不良反应发生情况</a:t>
            </a:r>
            <a:endParaRPr lang="zh-CN" altLang="en-US" b="1" dirty="0">
              <a:sym typeface="+mn-ea"/>
            </a:endParaRPr>
          </a:p>
        </p:txBody>
      </p:sp>
      <p:graphicFrame>
        <p:nvGraphicFramePr>
          <p:cNvPr id="6" name="表格 5"/>
          <p:cNvGraphicFramePr/>
          <p:nvPr>
            <p:custDataLst>
              <p:tags r:id="rId9"/>
            </p:custDataLst>
          </p:nvPr>
        </p:nvGraphicFramePr>
        <p:xfrm>
          <a:off x="413385" y="4250055"/>
          <a:ext cx="11368405" cy="1956054"/>
        </p:xfrm>
        <a:graphic>
          <a:graphicData uri="http://schemas.openxmlformats.org/drawingml/2006/table">
            <a:tbl>
              <a:tblPr firstCol="1">
                <a:tableStyleId>{5C22544A-7EE6-4342-B048-85BDC9FD1C3A}</a:tableStyleId>
              </a:tblPr>
              <a:tblGrid>
                <a:gridCol w="2213610"/>
                <a:gridCol w="9154795"/>
              </a:tblGrid>
              <a:tr h="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中国</a:t>
                      </a:r>
                      <a:endParaRPr lang="zh-CN" altLang="en-US" sz="1600">
                        <a:solidFill>
                          <a:schemeClr val="tx1"/>
                        </a:solidFill>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本品自</a:t>
                      </a:r>
                      <a:r>
                        <a:rPr lang="en-US" altLang="zh-CN" sz="1600">
                          <a:latin typeface="微软雅黑" panose="020B0503020204020204" charset="-122"/>
                          <a:ea typeface="微软雅黑" panose="020B0503020204020204" charset="-122"/>
                          <a:sym typeface="+mn-ea"/>
                        </a:rPr>
                        <a:t>2023</a:t>
                      </a:r>
                      <a:r>
                        <a:rPr lang="zh-CN" altLang="en-US" sz="1600">
                          <a:latin typeface="微软雅黑" panose="020B0503020204020204" charset="-122"/>
                          <a:ea typeface="微软雅黑" panose="020B0503020204020204" charset="-122"/>
                          <a:sym typeface="+mn-ea"/>
                        </a:rPr>
                        <a:t>年</a:t>
                      </a:r>
                      <a:r>
                        <a:rPr lang="en-US" altLang="zh-CN" sz="1600">
                          <a:latin typeface="微软雅黑" panose="020B0503020204020204" charset="-122"/>
                          <a:ea typeface="微软雅黑" panose="020B0503020204020204" charset="-122"/>
                          <a:sym typeface="+mn-ea"/>
                        </a:rPr>
                        <a:t>5</a:t>
                      </a:r>
                      <a:r>
                        <a:rPr lang="zh-CN" altLang="en-US" sz="1600">
                          <a:latin typeface="微软雅黑" panose="020B0503020204020204" charset="-122"/>
                          <a:ea typeface="微软雅黑" panose="020B0503020204020204" charset="-122"/>
                          <a:sym typeface="+mn-ea"/>
                        </a:rPr>
                        <a:t>月上市至今</a:t>
                      </a:r>
                      <a:r>
                        <a:rPr lang="zh-CN" altLang="en-US" sz="1600">
                          <a:latin typeface="微软雅黑" panose="020B0503020204020204" charset="-122"/>
                          <a:ea typeface="微软雅黑" panose="020B0503020204020204" charset="-122"/>
                          <a:sym typeface="+mn-ea"/>
                        </a:rPr>
                        <a:t>，有</a:t>
                      </a:r>
                      <a:r>
                        <a:rPr lang="en-US" altLang="zh-CN" sz="1600" b="1">
                          <a:solidFill>
                            <a:srgbClr val="C00000"/>
                          </a:solidFill>
                          <a:latin typeface="微软雅黑" panose="020B0503020204020204" charset="-122"/>
                          <a:ea typeface="微软雅黑" panose="020B0503020204020204" charset="-122"/>
                          <a:sym typeface="+mn-ea"/>
                        </a:rPr>
                        <a:t>1</a:t>
                      </a:r>
                      <a:r>
                        <a:rPr lang="zh-CN" altLang="en-US" sz="1600" b="1">
                          <a:solidFill>
                            <a:srgbClr val="C00000"/>
                          </a:solidFill>
                          <a:latin typeface="微软雅黑" panose="020B0503020204020204" charset="-122"/>
                          <a:ea typeface="微软雅黑" panose="020B0503020204020204" charset="-122"/>
                          <a:sym typeface="+mn-ea"/>
                        </a:rPr>
                        <a:t>例</a:t>
                      </a:r>
                      <a:r>
                        <a:rPr lang="zh-CN" altLang="en-US" sz="1600">
                          <a:latin typeface="微软雅黑" panose="020B0503020204020204" charset="-122"/>
                          <a:ea typeface="微软雅黑" panose="020B0503020204020204" charset="-122"/>
                          <a:sym typeface="+mn-ea"/>
                        </a:rPr>
                        <a:t>哮喘患儿（</a:t>
                      </a:r>
                      <a:r>
                        <a:rPr lang="en-US" altLang="zh-CN" sz="1600">
                          <a:latin typeface="微软雅黑" panose="020B0503020204020204" charset="-122"/>
                          <a:ea typeface="微软雅黑" panose="020B0503020204020204" charset="-122"/>
                          <a:sym typeface="+mn-ea"/>
                        </a:rPr>
                        <a:t>4</a:t>
                      </a:r>
                      <a:r>
                        <a:rPr lang="zh-CN" altLang="en-US" sz="1600">
                          <a:latin typeface="微软雅黑" panose="020B0503020204020204" charset="-122"/>
                          <a:ea typeface="微软雅黑" panose="020B0503020204020204" charset="-122"/>
                          <a:sym typeface="+mn-ea"/>
                        </a:rPr>
                        <a:t>岁）报告了</a:t>
                      </a:r>
                      <a:r>
                        <a:rPr lang="zh-CN" altLang="en-US" sz="1600" b="1">
                          <a:solidFill>
                            <a:srgbClr val="C00000"/>
                          </a:solidFill>
                          <a:latin typeface="微软雅黑" panose="020B0503020204020204" charset="-122"/>
                          <a:ea typeface="微软雅黑" panose="020B0503020204020204" charset="-122"/>
                          <a:sym typeface="+mn-ea"/>
                        </a:rPr>
                        <a:t>口干</a:t>
                      </a:r>
                      <a:r>
                        <a:rPr lang="zh-CN" altLang="en-US" sz="1600">
                          <a:latin typeface="微软雅黑" panose="020B0503020204020204" charset="-122"/>
                          <a:ea typeface="微软雅黑" panose="020B0503020204020204" charset="-122"/>
                          <a:sym typeface="+mn-ea"/>
                        </a:rPr>
                        <a:t>的不良反应，为预期非严重不良反应。</a:t>
                      </a:r>
                      <a:endParaRPr lang="zh-CN" altLang="en-US" sz="1600" b="1">
                        <a:solidFill>
                          <a:srgbClr val="C00000"/>
                        </a:solidFill>
                        <a:latin typeface="微软雅黑" panose="020B0503020204020204" charset="-122"/>
                        <a:ea typeface="微软雅黑" panose="020B0503020204020204" charset="-122"/>
                        <a:sym typeface="+mn-ea"/>
                      </a:endParaRPr>
                    </a:p>
                  </a:txBody>
                  <a:tcPr/>
                </a:tc>
              </a:tr>
              <a:tr h="396240">
                <a:tc>
                  <a:txBody>
                    <a:bodyPr/>
                    <a:lstStyle/>
                    <a:p>
                      <a:pPr indent="0" fontAlgn="auto">
                        <a:lnSpc>
                          <a:spcPct val="125000"/>
                        </a:lnSpc>
                        <a:buNone/>
                      </a:pPr>
                      <a:r>
                        <a:rPr lang="zh-CN" altLang="en-US" sz="1600">
                          <a:solidFill>
                            <a:schemeClr val="tx1"/>
                          </a:solidFill>
                          <a:latin typeface="微软雅黑" panose="020B0503020204020204" charset="-122"/>
                          <a:ea typeface="微软雅黑" panose="020B0503020204020204" charset="-122"/>
                          <a:sym typeface="+mn-ea"/>
                        </a:rPr>
                        <a:t>日本（原研）</a:t>
                      </a:r>
                      <a:endParaRPr lang="zh-CN" altLang="en-US" sz="1600">
                        <a:solidFill>
                          <a:schemeClr val="tx1"/>
                        </a:solidFill>
                        <a:latin typeface="微软雅黑" panose="020B0503020204020204" charset="-122"/>
                        <a:ea typeface="微软雅黑" panose="020B0503020204020204" charset="-122"/>
                        <a:sym typeface="+mn-ea"/>
                      </a:endParaRPr>
                    </a:p>
                  </a:txBody>
                  <a:tcPr/>
                </a:tc>
                <a:tc>
                  <a:txBody>
                    <a:bodyPr/>
                    <a:lstStyle/>
                    <a:p>
                      <a:pPr indent="0" fontAlgn="auto">
                        <a:lnSpc>
                          <a:spcPct val="125000"/>
                        </a:lnSpc>
                        <a:buNone/>
                      </a:pPr>
                      <a:r>
                        <a:rPr lang="zh-CN" altLang="en-US" sz="1600">
                          <a:latin typeface="微软雅黑" panose="020B0503020204020204" charset="-122"/>
                          <a:ea typeface="微软雅黑" panose="020B0503020204020204" charset="-122"/>
                          <a:sym typeface="+mn-ea"/>
                        </a:rPr>
                        <a:t>上市前：</a:t>
                      </a:r>
                      <a:r>
                        <a:rPr lang="zh-CN" altLang="en-US" sz="1600">
                          <a:solidFill>
                            <a:schemeClr val="tx1"/>
                          </a:solidFill>
                          <a:sym typeface="+mn-ea"/>
                        </a:rPr>
                        <a:t>248例支气管哮喘、支气管炎、哮喘性支气管炎患儿，</a:t>
                      </a:r>
                      <a:r>
                        <a:rPr lang="zh-CN" altLang="en-US" sz="1600" b="1">
                          <a:solidFill>
                            <a:srgbClr val="C00000"/>
                          </a:solidFill>
                          <a:sym typeface="+mn-ea"/>
                        </a:rPr>
                        <a:t>1例（0.4%）</a:t>
                      </a:r>
                      <a:r>
                        <a:rPr lang="zh-CN" altLang="en-US" sz="1600">
                          <a:solidFill>
                            <a:schemeClr val="tx1"/>
                          </a:solidFill>
                          <a:sym typeface="+mn-ea"/>
                        </a:rPr>
                        <a:t>报告腹痛的不良反应</a:t>
                      </a:r>
                      <a:r>
                        <a:rPr lang="en-US" altLang="zh-CN" sz="1600" baseline="30000">
                          <a:solidFill>
                            <a:schemeClr val="tx1"/>
                          </a:solidFill>
                          <a:sym typeface="+mn-ea"/>
                        </a:rPr>
                        <a:t>[1]</a:t>
                      </a:r>
                      <a:endParaRPr lang="zh-CN" altLang="en-US" sz="1600">
                        <a:solidFill>
                          <a:schemeClr val="tx1"/>
                        </a:solidFill>
                        <a:sym typeface="+mn-ea"/>
                      </a:endParaRPr>
                    </a:p>
                    <a:p>
                      <a:pPr indent="0" fontAlgn="auto">
                        <a:lnSpc>
                          <a:spcPct val="125000"/>
                        </a:lnSpc>
                        <a:buNone/>
                      </a:pPr>
                      <a:r>
                        <a:rPr lang="zh-CN" altLang="en-US" sz="1600">
                          <a:solidFill>
                            <a:schemeClr val="tx1"/>
                          </a:solidFill>
                          <a:sym typeface="+mn-ea"/>
                        </a:rPr>
                        <a:t>上市后：2004年以前，疑似不良反应5例，4例为口服给药，其中</a:t>
                      </a:r>
                      <a:r>
                        <a:rPr lang="zh-CN" altLang="en-US" sz="1600" b="1">
                          <a:solidFill>
                            <a:srgbClr val="C00000"/>
                          </a:solidFill>
                          <a:sym typeface="+mn-ea"/>
                        </a:rPr>
                        <a:t>1例用于10岁儿童支气管炎的治疗</a:t>
                      </a:r>
                      <a:r>
                        <a:rPr lang="zh-CN" altLang="en-US" sz="1600">
                          <a:solidFill>
                            <a:schemeClr val="tx1"/>
                          </a:solidFill>
                          <a:sym typeface="+mn-ea"/>
                        </a:rPr>
                        <a:t>，副作用为血中淀粉酶增多、恶心和震颤</a:t>
                      </a:r>
                      <a:endParaRPr lang="zh-CN" altLang="en-US" sz="1600">
                        <a:solidFill>
                          <a:schemeClr val="tx1"/>
                        </a:solidFill>
                        <a:sym typeface="+mn-ea"/>
                      </a:endParaRPr>
                    </a:p>
                    <a:p>
                      <a:pPr indent="0" fontAlgn="auto">
                        <a:lnSpc>
                          <a:spcPct val="125000"/>
                        </a:lnSpc>
                        <a:buNone/>
                      </a:pPr>
                      <a:r>
                        <a:rPr lang="zh-CN" altLang="en-US" sz="1600">
                          <a:solidFill>
                            <a:schemeClr val="tx1"/>
                          </a:solidFill>
                          <a:sym typeface="+mn-ea"/>
                        </a:rPr>
                        <a:t>2004年至今，疑似不良反应10例，7例为口服给药，其中</a:t>
                      </a:r>
                      <a:r>
                        <a:rPr lang="en-US" altLang="zh-CN" sz="1600" b="1">
                          <a:solidFill>
                            <a:srgbClr val="C00000"/>
                          </a:solidFill>
                          <a:sym typeface="+mn-ea"/>
                        </a:rPr>
                        <a:t>1</a:t>
                      </a:r>
                      <a:r>
                        <a:rPr lang="zh-CN" altLang="en-US" sz="1600" b="1">
                          <a:solidFill>
                            <a:srgbClr val="C00000"/>
                          </a:solidFill>
                          <a:sym typeface="+mn-ea"/>
                        </a:rPr>
                        <a:t>例用于10岁儿童</a:t>
                      </a:r>
                      <a:r>
                        <a:rPr lang="zh-CN" altLang="en-US" sz="1600" b="1">
                          <a:solidFill>
                            <a:srgbClr val="C00000"/>
                          </a:solidFill>
                          <a:sym typeface="+mn-ea"/>
                        </a:rPr>
                        <a:t>哮喘的治疗</a:t>
                      </a:r>
                      <a:r>
                        <a:rPr lang="zh-CN" altLang="en-US" sz="1600">
                          <a:solidFill>
                            <a:schemeClr val="tx1"/>
                          </a:solidFill>
                          <a:sym typeface="+mn-ea"/>
                        </a:rPr>
                        <a:t>，副作用为低钾血症和心律失常</a:t>
                      </a:r>
                      <a:r>
                        <a:rPr lang="en-US" altLang="zh-CN" sz="1600" baseline="30000">
                          <a:solidFill>
                            <a:schemeClr val="tx1"/>
                          </a:solidFill>
                          <a:sym typeface="+mn-ea"/>
                        </a:rPr>
                        <a:t>[2]</a:t>
                      </a:r>
                      <a:endParaRPr lang="en-US" altLang="zh-CN" sz="1600" baseline="30000">
                        <a:solidFill>
                          <a:schemeClr val="tx1"/>
                        </a:solidFill>
                        <a:sym typeface="+mn-ea"/>
                      </a:endParaRPr>
                    </a:p>
                  </a:txBody>
                  <a:tcPr/>
                </a:tc>
              </a:tr>
            </a:tbl>
          </a:graphicData>
        </a:graphic>
      </p:graphicFrame>
      <p:sp>
        <p:nvSpPr>
          <p:cNvPr id="8" name="文本框 7"/>
          <p:cNvSpPr txBox="1"/>
          <p:nvPr/>
        </p:nvSpPr>
        <p:spPr>
          <a:xfrm>
            <a:off x="767715" y="6395085"/>
            <a:ext cx="6599555" cy="475615"/>
          </a:xfrm>
          <a:prstGeom prst="rect">
            <a:avLst/>
          </a:prstGeom>
          <a:noFill/>
        </p:spPr>
        <p:txBody>
          <a:bodyPr wrap="square" rtlCol="0" anchor="t">
            <a:spAutoFit/>
          </a:bodyPr>
          <a:lstStyle/>
          <a:p>
            <a:pPr indent="0" fontAlgn="auto">
              <a:lnSpc>
                <a:spcPct val="125000"/>
              </a:lnSpc>
              <a:buNone/>
            </a:pPr>
            <a:r>
              <a:rPr lang="en-US" altLang="zh-CN" sz="1000" i="1">
                <a:latin typeface="微软雅黑" panose="020B0503020204020204" charset="-122"/>
                <a:ea typeface="微软雅黑" panose="020B0503020204020204" charset="-122"/>
                <a:cs typeface="微软雅黑" panose="020B0503020204020204" charset="-122"/>
                <a:sym typeface="+mn-ea"/>
              </a:rPr>
              <a:t>[1]</a:t>
            </a:r>
            <a:r>
              <a:rPr lang="zh-CN" altLang="en-US" sz="1000" i="1">
                <a:latin typeface="微软雅黑" panose="020B0503020204020204" charset="-122"/>
                <a:ea typeface="微软雅黑" panose="020B0503020204020204" charset="-122"/>
                <a:cs typeface="微软雅黑" panose="020B0503020204020204" charset="-122"/>
                <a:sym typeface="+mn-ea"/>
              </a:rPr>
              <a:t>日本原研</a:t>
            </a:r>
            <a:r>
              <a:rPr lang="en-US" altLang="zh-CN" sz="1000" i="1">
                <a:latin typeface="微软雅黑" panose="020B0503020204020204" charset="-122"/>
                <a:ea typeface="微软雅黑" panose="020B0503020204020204" charset="-122"/>
                <a:cs typeface="微软雅黑" panose="020B0503020204020204" charset="-122"/>
                <a:sym typeface="+mn-ea"/>
              </a:rPr>
              <a:t>Bricanyl</a:t>
            </a:r>
            <a:r>
              <a:rPr lang="zh-CN" altLang="en-US" sz="1000" i="1">
                <a:latin typeface="微软雅黑" panose="020B0503020204020204" charset="-122"/>
                <a:ea typeface="微软雅黑" panose="020B0503020204020204" charset="-122"/>
                <a:cs typeface="微软雅黑" panose="020B0503020204020204" charset="-122"/>
                <a:sym typeface="+mn-ea"/>
              </a:rPr>
              <a:t>硫酸特布他林糖浆说明书</a:t>
            </a:r>
            <a:endParaRPr lang="en-US" altLang="zh-CN" sz="1000" i="1">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buNone/>
            </a:pPr>
            <a:r>
              <a:rPr lang="zh-CN" altLang="en-US" sz="1000" i="1">
                <a:sym typeface="+mn-ea"/>
              </a:rPr>
              <a:t>[2]日本PMDA公布的硫酸特布他林疑似不良反应报告</a:t>
            </a:r>
            <a:endParaRPr lang="zh-CN" altLang="en-US" sz="1000" i="1">
              <a:sym typeface="+mn-ea"/>
            </a:endParaRPr>
          </a:p>
        </p:txBody>
      </p:sp>
    </p:spTree>
    <p:custDataLst>
      <p:tags r:id="rId10"/>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p:nvPr>
            <p:custDataLst>
              <p:tags r:id="rId1"/>
            </p:custDataLst>
          </p:nvPr>
        </p:nvGraphicFramePr>
        <p:xfrm>
          <a:off x="767715" y="1057910"/>
          <a:ext cx="10657205" cy="4811395"/>
        </p:xfrm>
        <a:graphic>
          <a:graphicData uri="http://schemas.openxmlformats.org/drawingml/2006/table">
            <a:tbl>
              <a:tblPr firstRow="1" bandRow="1">
                <a:tableStyleId>{5C22544A-7EE6-4342-B048-85BDC9FD1C3A}</a:tableStyleId>
              </a:tblPr>
              <a:tblGrid>
                <a:gridCol w="5813425"/>
                <a:gridCol w="4843780"/>
              </a:tblGrid>
              <a:tr h="434340">
                <a:tc gridSpan="2">
                  <a:txBody>
                    <a:bodyPr/>
                    <a:lstStyle/>
                    <a:p>
                      <a:pPr indent="0" algn="ctr" fontAlgn="auto">
                        <a:lnSpc>
                          <a:spcPct val="125000"/>
                        </a:lnSpc>
                        <a:buNone/>
                      </a:pPr>
                      <a:r>
                        <a:rPr lang="zh-CN" altLang="en-US" sz="1800" b="1">
                          <a:solidFill>
                            <a:schemeClr val="tx1"/>
                          </a:solidFill>
                          <a:latin typeface="微软雅黑" panose="020B0503020204020204" charset="-122"/>
                          <a:ea typeface="微软雅黑" panose="020B0503020204020204" charset="-122"/>
                        </a:rPr>
                        <a:t>与目录内同类药品的安全性数据对比</a:t>
                      </a:r>
                      <a:endParaRPr lang="zh-CN" altLang="en-US" sz="1800" b="1">
                        <a:solidFill>
                          <a:schemeClr val="tx1"/>
                        </a:solidFill>
                        <a:latin typeface="微软雅黑" panose="020B0503020204020204" charset="-122"/>
                        <a:ea typeface="微软雅黑" panose="020B0503020204020204" charset="-122"/>
                      </a:endParaRPr>
                    </a:p>
                  </a:txBody>
                  <a:tcPr anchor="ctr"/>
                </a:tc>
                <a:tc hMerge="1">
                  <a:tcPr marL="0" marR="0" marT="0" marB="0" anchor="ctr"/>
                </a:tc>
              </a:tr>
              <a:tr h="396240">
                <a:tc>
                  <a:txBody>
                    <a:bodyPr/>
                    <a:lstStyle/>
                    <a:p>
                      <a:pPr indent="0" algn="ctr" fontAlgn="auto">
                        <a:lnSpc>
                          <a:spcPct val="125000"/>
                        </a:lnSpc>
                        <a:buNone/>
                      </a:pPr>
                      <a:r>
                        <a:rPr lang="zh-CN" altLang="en-US" sz="1600" b="1">
                          <a:solidFill>
                            <a:schemeClr val="tx1"/>
                          </a:solidFill>
                          <a:latin typeface="微软雅黑" panose="020B0503020204020204" charset="-122"/>
                          <a:ea typeface="微软雅黑" panose="020B0503020204020204" charset="-122"/>
                        </a:rPr>
                        <a:t>硫酸特布他林口服溶液</a:t>
                      </a:r>
                      <a:endParaRPr lang="zh-CN" altLang="en-US" sz="1600" b="1">
                        <a:solidFill>
                          <a:schemeClr val="tx1"/>
                        </a:solidFill>
                        <a:latin typeface="微软雅黑" panose="020B0503020204020204" charset="-122"/>
                        <a:ea typeface="微软雅黑" panose="020B0503020204020204" charset="-122"/>
                      </a:endParaRPr>
                    </a:p>
                  </a:txBody>
                  <a:tcPr anchor="ctr"/>
                </a:tc>
                <a:tc>
                  <a:txBody>
                    <a:bodyPr/>
                    <a:lstStyle/>
                    <a:p>
                      <a:pPr indent="0" algn="ctr" fontAlgn="auto">
                        <a:lnSpc>
                          <a:spcPct val="125000"/>
                        </a:lnSpc>
                        <a:buNone/>
                      </a:pPr>
                      <a:r>
                        <a:rPr lang="zh-CN" altLang="en-US" sz="1600" b="1">
                          <a:solidFill>
                            <a:schemeClr val="tx1"/>
                          </a:solidFill>
                          <a:latin typeface="微软雅黑" panose="020B0503020204020204" charset="-122"/>
                          <a:ea typeface="微软雅黑" panose="020B0503020204020204" charset="-122"/>
                        </a:rPr>
                        <a:t>盐酸班布特罗口服溶液</a:t>
                      </a:r>
                      <a:endParaRPr lang="zh-CN" altLang="en-US" sz="1600" b="1">
                        <a:solidFill>
                          <a:schemeClr val="tx1"/>
                        </a:solidFill>
                        <a:latin typeface="微软雅黑" panose="020B0503020204020204" charset="-122"/>
                        <a:ea typeface="微软雅黑" panose="020B0503020204020204" charset="-122"/>
                      </a:endParaRPr>
                    </a:p>
                  </a:txBody>
                  <a:tcPr marL="0" marR="0" marT="0" marB="0" anchor="ctr"/>
                </a:tc>
              </a:tr>
              <a:tr h="2686685">
                <a:tc>
                  <a:txBody>
                    <a:bodyPr/>
                    <a:lstStyle/>
                    <a:p>
                      <a:pPr indent="0" algn="just" fontAlgn="auto">
                        <a:lnSpc>
                          <a:spcPct val="125000"/>
                        </a:lnSpc>
                        <a:spcBef>
                          <a:spcPts val="500"/>
                        </a:spcBef>
                        <a:spcAft>
                          <a:spcPts val="500"/>
                        </a:spcAft>
                        <a:buNone/>
                      </a:pP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1</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、248例支气管哮喘、支气管炎、哮喘性支气管炎患儿，</a:t>
                      </a:r>
                      <a:r>
                        <a:rPr lang="zh-CN" altLang="en-US" sz="1600" b="1">
                          <a:solidFill>
                            <a:srgbClr val="C00000"/>
                          </a:solidFill>
                          <a:latin typeface="微软雅黑" panose="020B0503020204020204" charset="-122"/>
                          <a:ea typeface="微软雅黑" panose="020B0503020204020204" charset="-122"/>
                          <a:cs typeface="微软雅黑" panose="020B0503020204020204" charset="-122"/>
                        </a:rPr>
                        <a:t>1例（0.4%）</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腹痛；上市后：</a:t>
                      </a: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3</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例疑似不良反应，用于</a:t>
                      </a: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10</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岁儿童口服</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endParaRPr>
                    </a:p>
                    <a:p>
                      <a:pPr indent="0" algn="just" fontAlgn="auto">
                        <a:lnSpc>
                          <a:spcPct val="125000"/>
                        </a:lnSpc>
                        <a:spcBef>
                          <a:spcPts val="500"/>
                        </a:spcBef>
                        <a:spcAft>
                          <a:spcPts val="500"/>
                        </a:spcAft>
                        <a:buNone/>
                      </a:pP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2</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a:t>
                      </a:r>
                      <a:r>
                        <a:rPr lang="en-US" altLang="zh-CN" sz="1600">
                          <a:latin typeface="微软雅黑" panose="020B0503020204020204" charset="-122"/>
                          <a:ea typeface="微软雅黑" panose="020B0503020204020204" charset="-122"/>
                          <a:cs typeface="微软雅黑" panose="020B0503020204020204" charset="-122"/>
                        </a:rPr>
                        <a:t>60</a:t>
                      </a:r>
                      <a:r>
                        <a:rPr lang="zh-CN" altLang="en-US" sz="1600">
                          <a:latin typeface="微软雅黑" panose="020B0503020204020204" charset="-122"/>
                          <a:ea typeface="微软雅黑" panose="020B0503020204020204" charset="-122"/>
                          <a:cs typeface="微软雅黑" panose="020B0503020204020204" charset="-122"/>
                        </a:rPr>
                        <a:t>例支气管哮喘、哮喘性支气管炎、支气管炎患儿，除常见副作用，未观察到其他副作用</a:t>
                      </a:r>
                      <a:endParaRPr lang="zh-CN" altLang="en-US" sz="1600">
                        <a:latin typeface="微软雅黑" panose="020B0503020204020204" charset="-122"/>
                        <a:ea typeface="微软雅黑" panose="020B0503020204020204" charset="-122"/>
                        <a:cs typeface="微软雅黑" panose="020B0503020204020204" charset="-122"/>
                      </a:endParaRPr>
                    </a:p>
                    <a:p>
                      <a:pPr indent="0" algn="just" fontAlgn="auto">
                        <a:lnSpc>
                          <a:spcPct val="125000"/>
                        </a:lnSpc>
                        <a:spcBef>
                          <a:spcPts val="500"/>
                        </a:spcBef>
                        <a:spcAft>
                          <a:spcPts val="500"/>
                        </a:spcAft>
                        <a:buNone/>
                      </a:pPr>
                      <a:r>
                        <a:rPr lang="en-US" altLang="zh-CN" sz="1600">
                          <a:latin typeface="微软雅黑" panose="020B0503020204020204" charset="-122"/>
                          <a:ea typeface="微软雅黑" panose="020B0503020204020204" charset="-122"/>
                          <a:cs typeface="微软雅黑" panose="020B0503020204020204" charset="-122"/>
                          <a:sym typeface="微软雅黑" panose="020B0503020204020204" charset="-122"/>
                        </a:rPr>
                        <a:t>3</a:t>
                      </a:r>
                      <a:r>
                        <a:rPr lang="zh-CN" altLang="en-US" sz="1600">
                          <a:latin typeface="微软雅黑" panose="020B0503020204020204" charset="-122"/>
                          <a:ea typeface="微软雅黑" panose="020B0503020204020204" charset="-122"/>
                          <a:cs typeface="微软雅黑" panose="020B0503020204020204" charset="-122"/>
                          <a:sym typeface="微软雅黑" panose="020B0503020204020204" charset="-122"/>
                        </a:rPr>
                        <a:t>、</a:t>
                      </a:r>
                      <a:r>
                        <a:rPr lang="en-US" altLang="zh-CN" sz="1600">
                          <a:latin typeface="微软雅黑" panose="020B0503020204020204" charset="-122"/>
                          <a:ea typeface="微软雅黑" panose="020B0503020204020204" charset="-122"/>
                          <a:cs typeface="微软雅黑" panose="020B0503020204020204" charset="-122"/>
                          <a:sym typeface="微软雅黑" panose="020B0503020204020204" charset="-122"/>
                        </a:rPr>
                        <a:t>47</a:t>
                      </a:r>
                      <a:r>
                        <a:rPr lang="zh-CN" altLang="en-US" sz="1600">
                          <a:latin typeface="微软雅黑" panose="020B0503020204020204" charset="-122"/>
                          <a:ea typeface="微软雅黑" panose="020B0503020204020204" charset="-122"/>
                          <a:cs typeface="微软雅黑" panose="020B0503020204020204" charset="-122"/>
                          <a:sym typeface="微软雅黑" panose="020B0503020204020204" charset="-122"/>
                        </a:rPr>
                        <a:t>例支气管哮喘、支气管炎、哮喘性支气管炎患儿，未观察到副作用</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c>
                  <a:txBody>
                    <a:bodyPr/>
                    <a:lstStyle/>
                    <a:p>
                      <a:pPr indent="0" algn="just" fontAlgn="auto">
                        <a:lnSpc>
                          <a:spcPct val="125000"/>
                        </a:lnSpc>
                        <a:spcBef>
                          <a:spcPts val="500"/>
                        </a:spcBef>
                        <a:spcAft>
                          <a:spcPts val="500"/>
                        </a:spcAft>
                        <a:buNone/>
                      </a:pP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1</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rPr>
                        <a:t>52</a:t>
                      </a:r>
                      <a:r>
                        <a:rPr lang="zh-CN" altLang="en-US" sz="1600" b="0">
                          <a:solidFill>
                            <a:schemeClr val="tx1"/>
                          </a:solidFill>
                          <a:latin typeface="微软雅黑" panose="020B0503020204020204" charset="-122"/>
                          <a:ea typeface="微软雅黑" panose="020B0503020204020204" charset="-122"/>
                          <a:cs typeface="微软雅黑" panose="020B0503020204020204" charset="-122"/>
                        </a:rPr>
                        <a:t>例毛细支气管炎患儿，未见明显不良反应</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endParaRPr>
                    </a:p>
                    <a:p>
                      <a:pPr indent="0" algn="just" fontAlgn="auto">
                        <a:lnSpc>
                          <a:spcPct val="125000"/>
                        </a:lnSpc>
                        <a:spcBef>
                          <a:spcPts val="500"/>
                        </a:spcBef>
                        <a:spcAft>
                          <a:spcPts val="500"/>
                        </a:spcAft>
                        <a:buNone/>
                      </a:pPr>
                      <a:r>
                        <a:rPr lang="en-US" altLang="zh-CN" sz="1600">
                          <a:latin typeface="微软雅黑" panose="020B0503020204020204" charset="-122"/>
                          <a:ea typeface="微软雅黑" panose="020B0503020204020204" charset="-122"/>
                          <a:cs typeface="微软雅黑" panose="020B0503020204020204" charset="-122"/>
                        </a:rPr>
                        <a:t>2</a:t>
                      </a:r>
                      <a:r>
                        <a:rPr lang="zh-CN" altLang="en-US" sz="1600">
                          <a:latin typeface="微软雅黑" panose="020B0503020204020204" charset="-122"/>
                          <a:ea typeface="微软雅黑" panose="020B0503020204020204" charset="-122"/>
                          <a:cs typeface="微软雅黑" panose="020B0503020204020204" charset="-122"/>
                        </a:rPr>
                        <a:t>、</a:t>
                      </a:r>
                      <a:r>
                        <a:rPr lang="en-US" altLang="zh-CN" sz="1600">
                          <a:latin typeface="微软雅黑" panose="020B0503020204020204" charset="-122"/>
                          <a:ea typeface="微软雅黑" panose="020B0503020204020204" charset="-122"/>
                          <a:cs typeface="微软雅黑" panose="020B0503020204020204" charset="-122"/>
                        </a:rPr>
                        <a:t>87</a:t>
                      </a:r>
                      <a:r>
                        <a:rPr lang="zh-CN" altLang="en-US" sz="1600">
                          <a:latin typeface="微软雅黑" panose="020B0503020204020204" charset="-122"/>
                          <a:ea typeface="微软雅黑" panose="020B0503020204020204" charset="-122"/>
                          <a:cs typeface="微软雅黑" panose="020B0503020204020204" charset="-122"/>
                        </a:rPr>
                        <a:t>例慢性咳嗽患儿，</a:t>
                      </a:r>
                      <a:r>
                        <a:rPr lang="zh-CN" altLang="en-US" sz="1600" b="1">
                          <a:solidFill>
                            <a:srgbClr val="C00000"/>
                          </a:solidFill>
                          <a:latin typeface="微软雅黑" panose="020B0503020204020204" charset="-122"/>
                          <a:ea typeface="微软雅黑" panose="020B0503020204020204" charset="-122"/>
                          <a:cs typeface="微软雅黑" panose="020B0503020204020204" charset="-122"/>
                        </a:rPr>
                        <a:t>震颤4例、头痛3例，肌痉挛4例、心悸3例、失眠2例</a:t>
                      </a:r>
                      <a:r>
                        <a:rPr lang="zh-CN" altLang="en-US" sz="1600">
                          <a:latin typeface="微软雅黑" panose="020B0503020204020204" charset="-122"/>
                          <a:ea typeface="微软雅黑" panose="020B0503020204020204" charset="-122"/>
                          <a:cs typeface="微软雅黑" panose="020B0503020204020204" charset="-122"/>
                        </a:rPr>
                        <a:t>，减量或暂停药物后消失</a:t>
                      </a:r>
                      <a:endParaRPr lang="zh-CN" altLang="en-US" sz="1600">
                        <a:latin typeface="微软雅黑" panose="020B0503020204020204" charset="-122"/>
                        <a:ea typeface="微软雅黑" panose="020B0503020204020204" charset="-122"/>
                        <a:cs typeface="微软雅黑" panose="020B0503020204020204" charset="-122"/>
                      </a:endParaRPr>
                    </a:p>
                    <a:p>
                      <a:pPr indent="0" algn="just" fontAlgn="auto">
                        <a:lnSpc>
                          <a:spcPct val="125000"/>
                        </a:lnSpc>
                        <a:spcBef>
                          <a:spcPts val="500"/>
                        </a:spcBef>
                        <a:spcAft>
                          <a:spcPts val="500"/>
                        </a:spcAft>
                        <a:buNone/>
                      </a:pPr>
                      <a:r>
                        <a:rPr lang="en-US" altLang="zh-CN" sz="1600">
                          <a:latin typeface="微软雅黑" panose="020B0503020204020204" charset="-122"/>
                          <a:ea typeface="微软雅黑" panose="020B0503020204020204" charset="-122"/>
                          <a:cs typeface="微软雅黑" panose="020B0503020204020204" charset="-122"/>
                          <a:sym typeface="微软雅黑" panose="020B0503020204020204" charset="-122"/>
                        </a:rPr>
                        <a:t>3</a:t>
                      </a:r>
                      <a:r>
                        <a:rPr lang="zh-CN" altLang="en-US" sz="1600">
                          <a:latin typeface="微软雅黑" panose="020B0503020204020204" charset="-122"/>
                          <a:ea typeface="微软雅黑" panose="020B0503020204020204" charset="-122"/>
                          <a:cs typeface="微软雅黑" panose="020B0503020204020204" charset="-122"/>
                          <a:sym typeface="微软雅黑" panose="020B0503020204020204" charset="-122"/>
                        </a:rPr>
                        <a:t>、</a:t>
                      </a:r>
                      <a:r>
                        <a:rPr lang="en-US" altLang="zh-CN" sz="1600">
                          <a:latin typeface="微软雅黑" panose="020B0503020204020204" charset="-122"/>
                          <a:ea typeface="微软雅黑" panose="020B0503020204020204" charset="-122"/>
                          <a:cs typeface="微软雅黑" panose="020B0503020204020204" charset="-122"/>
                          <a:sym typeface="微软雅黑" panose="020B0503020204020204" charset="-122"/>
                        </a:rPr>
                        <a:t>25</a:t>
                      </a:r>
                      <a:r>
                        <a:rPr lang="zh-CN" altLang="en-US" sz="1600">
                          <a:latin typeface="微软雅黑" panose="020B0503020204020204" charset="-122"/>
                          <a:ea typeface="微软雅黑" panose="020B0503020204020204" charset="-122"/>
                          <a:cs typeface="微软雅黑" panose="020B0503020204020204" charset="-122"/>
                          <a:sym typeface="微软雅黑" panose="020B0503020204020204" charset="-122"/>
                        </a:rPr>
                        <a:t>例咳嗽变异性哮喘患儿，未见明显不良反应</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r>
              <a:tr h="647065">
                <a:tc>
                  <a:txBody>
                    <a:bodyPr/>
                    <a:lstStyle/>
                    <a:p>
                      <a:pPr indent="0" algn="ctr" fontAlgn="auto">
                        <a:lnSpc>
                          <a:spcPct val="125000"/>
                        </a:lnSpc>
                        <a:buNone/>
                      </a:pPr>
                      <a:r>
                        <a:rPr lang="zh-CN" altLang="en-US" sz="1600" b="1">
                          <a:solidFill>
                            <a:srgbClr val="C00000"/>
                          </a:solidFill>
                          <a:latin typeface="微软雅黑" panose="020B0503020204020204" charset="-122"/>
                          <a:ea typeface="微软雅黑" panose="020B0503020204020204" charset="-122"/>
                          <a:cs typeface="微软雅黑" panose="020B0503020204020204" charset="-122"/>
                        </a:rPr>
                        <a:t>不良反应发生率</a:t>
                      </a:r>
                      <a:r>
                        <a:rPr lang="en-US" altLang="zh-CN" sz="1600" b="1">
                          <a:solidFill>
                            <a:srgbClr val="C00000"/>
                          </a:solidFill>
                          <a:latin typeface="微软雅黑" panose="020B0503020204020204" charset="-122"/>
                          <a:ea typeface="微软雅黑" panose="020B0503020204020204" charset="-122"/>
                          <a:cs typeface="微软雅黑" panose="020B0503020204020204" charset="-122"/>
                        </a:rPr>
                        <a:t>0.28%(1/355)</a:t>
                      </a:r>
                      <a:endParaRPr lang="zh-CN" altLang="en-US" sz="1600" b="1">
                        <a:solidFill>
                          <a:srgbClr val="C00000"/>
                        </a:solidFill>
                        <a:latin typeface="微软雅黑" panose="020B0503020204020204" charset="-122"/>
                        <a:ea typeface="微软雅黑" panose="020B0503020204020204" charset="-122"/>
                        <a:cs typeface="微软雅黑" panose="020B0503020204020204" charset="-122"/>
                      </a:endParaRPr>
                    </a:p>
                  </a:txBody>
                  <a:tcPr anchor="ctr"/>
                </a:tc>
                <a:tc>
                  <a:txBody>
                    <a:bodyPr/>
                    <a:lstStyle/>
                    <a:p>
                      <a:pPr indent="0" algn="ctr" fontAlgn="auto">
                        <a:lnSpc>
                          <a:spcPct val="125000"/>
                        </a:lnSpc>
                        <a:buNone/>
                      </a:pPr>
                      <a:r>
                        <a:rPr lang="zh-CN" altLang="en-US" sz="1600" b="1">
                          <a:solidFill>
                            <a:srgbClr val="C00000"/>
                          </a:solidFill>
                          <a:latin typeface="微软雅黑" panose="020B0503020204020204" charset="-122"/>
                          <a:ea typeface="微软雅黑" panose="020B0503020204020204" charset="-122"/>
                          <a:cs typeface="微软雅黑" panose="020B0503020204020204" charset="-122"/>
                          <a:sym typeface="+mn-ea"/>
                        </a:rPr>
                        <a:t>不良反应发生率</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9.76%(16/164)</a:t>
                      </a:r>
                      <a:endPar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endParaRPr>
                    </a:p>
                  </a:txBody>
                  <a:tcPr anchor="ctr"/>
                </a:tc>
              </a:tr>
              <a:tr h="647065">
                <a:tc gridSpan="2">
                  <a:txBody>
                    <a:bodyPr/>
                    <a:lstStyle/>
                    <a:p>
                      <a:pPr indent="0" algn="ctr" fontAlgn="auto">
                        <a:lnSpc>
                          <a:spcPct val="125000"/>
                        </a:lnSpc>
                        <a:buNone/>
                      </a:pPr>
                      <a:r>
                        <a:rPr lang="zh-CN" altLang="en-US" sz="1600" b="1" dirty="0">
                          <a:latin typeface="微软雅黑" panose="020B0503020204020204" charset="-122"/>
                          <a:ea typeface="微软雅黑" panose="020B0503020204020204" charset="-122"/>
                          <a:sym typeface="微软雅黑" panose="020B0503020204020204" charset="-122"/>
                        </a:rPr>
                        <a:t>与盐酸班布特罗口服溶液的安全性相比，硫酸特布他林口服溶液的不良反应发生率较低，严重程度较轻</a:t>
                      </a:r>
                      <a:endParaRPr lang="zh-CN" altLang="en-US" sz="1600" b="1" dirty="0">
                        <a:solidFill>
                          <a:schemeClr val="tx1"/>
                        </a:solidFill>
                        <a:latin typeface="微软雅黑" panose="020B0503020204020204" charset="-122"/>
                        <a:ea typeface="微软雅黑" panose="020B0503020204020204" charset="-122"/>
                        <a:sym typeface="+mn-ea"/>
                      </a:endParaRPr>
                    </a:p>
                  </a:txBody>
                  <a:tcPr anchor="ctr">
                    <a:solidFill>
                      <a:schemeClr val="accent1">
                        <a:lumMod val="60000"/>
                        <a:lumOff val="40000"/>
                      </a:schemeClr>
                    </a:solidFill>
                  </a:tcPr>
                </a:tc>
                <a:tc hMerge="1">
                  <a:tcPr anchor="ctr"/>
                </a:tc>
              </a:tr>
            </a:tbl>
          </a:graphicData>
        </a:graphic>
      </p:graphicFrame>
      <p:sp>
        <p:nvSpPr>
          <p:cNvPr id="3" name="标题 4"/>
          <p:cNvSpPr>
            <a:spLocks noGrp="1"/>
          </p:cNvSpPr>
          <p:nvPr>
            <p:ph type="title"/>
            <p:custDataLst>
              <p:tags r:id="rId2"/>
            </p:custDataLst>
          </p:nvPr>
        </p:nvSpPr>
        <p:spPr/>
        <p:txBody>
          <a:bodyPr>
            <a:normAutofit fontScale="90000"/>
          </a:bodyPr>
          <a:lstStyle/>
          <a:p>
            <a:r>
              <a:rPr lang="en-US" altLang="zh-CN" sz="3555" dirty="0">
                <a:solidFill>
                  <a:schemeClr val="tx1"/>
                </a:solidFill>
                <a:latin typeface="+mj-ea"/>
                <a:ea typeface="+mj-ea"/>
                <a:cs typeface="+mj-ea"/>
              </a:rPr>
              <a:t>2 </a:t>
            </a:r>
            <a:r>
              <a:rPr sz="3555" dirty="0">
                <a:solidFill>
                  <a:schemeClr val="tx1"/>
                </a:solidFill>
                <a:latin typeface="+mj-ea"/>
                <a:ea typeface="+mj-ea"/>
                <a:cs typeface="+mj-ea"/>
              </a:rPr>
              <a:t>安全性</a:t>
            </a:r>
            <a:endParaRPr sz="3555" dirty="0">
              <a:solidFill>
                <a:schemeClr val="tx1"/>
              </a:solidFill>
              <a:latin typeface="+mj-ea"/>
              <a:ea typeface="+mj-ea"/>
              <a:cs typeface="+mj-ea"/>
            </a:endParaRPr>
          </a:p>
        </p:txBody>
      </p:sp>
      <p:grpSp>
        <p:nvGrpSpPr>
          <p:cNvPr id="9" name="组合 8"/>
          <p:cNvGrpSpPr/>
          <p:nvPr>
            <p:custDataLst>
              <p:tags r:id="rId3"/>
            </p:custDataLst>
          </p:nvPr>
        </p:nvGrpSpPr>
        <p:grpSpPr>
          <a:xfrm rot="16200000">
            <a:off x="11442069" y="-87887"/>
            <a:ext cx="738165" cy="916458"/>
            <a:chOff x="10608342" y="5053054"/>
            <a:chExt cx="1583658" cy="1966165"/>
          </a:xfrm>
        </p:grpSpPr>
        <p:sp>
          <p:nvSpPr>
            <p:cNvPr id="10" name="任意多边形: 形状 9"/>
            <p:cNvSpPr/>
            <p:nvPr>
              <p:custDataLst>
                <p:tags r:id="rId4"/>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5"/>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6"/>
            </p:custDataLst>
          </p:nvPr>
        </p:nvGrpSpPr>
        <p:grpSpPr>
          <a:xfrm rot="5400000">
            <a:off x="11893" y="6030689"/>
            <a:ext cx="738165" cy="916458"/>
            <a:chOff x="10608342" y="5053054"/>
            <a:chExt cx="1583658" cy="1966165"/>
          </a:xfrm>
        </p:grpSpPr>
        <p:sp>
          <p:nvSpPr>
            <p:cNvPr id="16" name="任意多边形: 形状 15"/>
            <p:cNvSpPr/>
            <p:nvPr>
              <p:custDataLst>
                <p:tags r:id="rId7"/>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8"/>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sp>
        <p:nvSpPr>
          <p:cNvPr id="19" name="文本框 18"/>
          <p:cNvSpPr txBox="1"/>
          <p:nvPr/>
        </p:nvSpPr>
        <p:spPr>
          <a:xfrm>
            <a:off x="4815205" y="523875"/>
            <a:ext cx="4064000" cy="368300"/>
          </a:xfrm>
          <a:prstGeom prst="rect">
            <a:avLst/>
          </a:prstGeom>
          <a:noFill/>
        </p:spPr>
        <p:txBody>
          <a:bodyPr wrap="square" rtlCol="0">
            <a:spAutoFit/>
          </a:bodyPr>
          <a:lstStyle/>
          <a:p>
            <a:endParaRPr lang="zh-CN" altLang="en-US"/>
          </a:p>
        </p:txBody>
      </p:sp>
      <p:sp>
        <p:nvSpPr>
          <p:cNvPr id="8" name="文本框 7"/>
          <p:cNvSpPr txBox="1"/>
          <p:nvPr/>
        </p:nvSpPr>
        <p:spPr>
          <a:xfrm>
            <a:off x="767715" y="6395085"/>
            <a:ext cx="11423650" cy="475615"/>
          </a:xfrm>
          <a:prstGeom prst="rect">
            <a:avLst/>
          </a:prstGeom>
          <a:noFill/>
        </p:spPr>
        <p:txBody>
          <a:bodyPr wrap="square" rtlCol="0" anchor="t">
            <a:spAutoFit/>
          </a:bodyPr>
          <a:lstStyle/>
          <a:p>
            <a:pPr indent="0" fontAlgn="auto">
              <a:lnSpc>
                <a:spcPct val="125000"/>
              </a:lnSpc>
              <a:buNone/>
            </a:pPr>
            <a:r>
              <a:rPr lang="en-US" altLang="zh-CN" sz="1000" i="1" dirty="0">
                <a:latin typeface="微软雅黑" panose="020B0503020204020204" charset="-122"/>
                <a:ea typeface="微软雅黑" panose="020B0503020204020204" charset="-122"/>
                <a:cs typeface="微软雅黑" panose="020B0503020204020204" charset="-122"/>
                <a:sym typeface="+mn-ea"/>
              </a:rPr>
              <a:t>[1]</a:t>
            </a:r>
            <a:r>
              <a:rPr lang="zh-CN" altLang="en-US" sz="1000" i="1" dirty="0">
                <a:latin typeface="微软雅黑" panose="020B0503020204020204" charset="-122"/>
                <a:ea typeface="微软雅黑" panose="020B0503020204020204" charset="-122"/>
                <a:cs typeface="微软雅黑" panose="020B0503020204020204" charset="-122"/>
                <a:sym typeface="+mn-ea"/>
              </a:rPr>
              <a:t>日本原研</a:t>
            </a:r>
            <a:r>
              <a:rPr lang="en-US" altLang="zh-CN" sz="1000" i="1" dirty="0" err="1">
                <a:latin typeface="微软雅黑" panose="020B0503020204020204" charset="-122"/>
                <a:ea typeface="微软雅黑" panose="020B0503020204020204" charset="-122"/>
                <a:cs typeface="微软雅黑" panose="020B0503020204020204" charset="-122"/>
                <a:sym typeface="+mn-ea"/>
              </a:rPr>
              <a:t>Bricanyl</a:t>
            </a:r>
            <a:r>
              <a:rPr lang="zh-CN" altLang="en-US" sz="1000" i="1" dirty="0">
                <a:latin typeface="微软雅黑" panose="020B0503020204020204" charset="-122"/>
                <a:ea typeface="微软雅黑" panose="020B0503020204020204" charset="-122"/>
                <a:cs typeface="微软雅黑" panose="020B0503020204020204" charset="-122"/>
                <a:sym typeface="+mn-ea"/>
              </a:rPr>
              <a:t>硫酸特布他林糖浆说明书</a:t>
            </a:r>
            <a:r>
              <a:rPr lang="en-US" altLang="zh-CN" sz="1000" i="1" dirty="0">
                <a:latin typeface="微软雅黑" panose="020B0503020204020204" charset="-122"/>
                <a:ea typeface="微软雅黑" panose="020B0503020204020204" charset="-122"/>
                <a:cs typeface="微软雅黑" panose="020B0503020204020204" charset="-122"/>
                <a:sym typeface="+mn-ea"/>
              </a:rPr>
              <a:t>. </a:t>
            </a:r>
            <a:r>
              <a:rPr lang="zh-CN" altLang="en-US" sz="1000" i="1" dirty="0">
                <a:latin typeface="微软雅黑" panose="020B0503020204020204" charset="-122"/>
                <a:ea typeface="微软雅黑" panose="020B0503020204020204" charset="-122"/>
                <a:sym typeface="+mn-ea"/>
              </a:rPr>
              <a:t>[2]</a:t>
            </a:r>
            <a:r>
              <a:rPr lang="en-US" altLang="zh-CN" sz="1000" i="1" dirty="0" err="1">
                <a:latin typeface="微软雅黑" panose="020B0503020204020204" charset="-122"/>
                <a:ea typeface="微软雅黑" panose="020B0503020204020204" charset="-122"/>
                <a:cs typeface="微软雅黑" panose="020B0503020204020204" charset="-122"/>
                <a:sym typeface="+mn-ea"/>
              </a:rPr>
              <a:t>小児科臨床</a:t>
            </a:r>
            <a:r>
              <a:rPr lang="en-US" altLang="zh-CN" sz="1000" i="1" dirty="0">
                <a:latin typeface="微软雅黑" panose="020B0503020204020204" charset="-122"/>
                <a:ea typeface="微软雅黑" panose="020B0503020204020204" charset="-122"/>
                <a:cs typeface="微软雅黑" panose="020B0503020204020204" charset="-122"/>
                <a:sym typeface="+mn-ea"/>
              </a:rPr>
              <a:t>, 1983, 36(12): 2908-2916. </a:t>
            </a:r>
            <a:r>
              <a:rPr lang="en-US" altLang="zh-CN" sz="1000" i="1" dirty="0">
                <a:latin typeface="微软雅黑" panose="020B0503020204020204" charset="-122"/>
                <a:ea typeface="微软雅黑" panose="020B0503020204020204" charset="-122"/>
                <a:sym typeface="+mn-ea"/>
              </a:rPr>
              <a:t>[3]</a:t>
            </a:r>
            <a:r>
              <a:rPr lang="zh-CN" altLang="en-US" sz="1000" i="1" dirty="0">
                <a:latin typeface="微软雅黑" panose="020B0503020204020204" charset="-122"/>
                <a:ea typeface="微软雅黑" panose="020B0503020204020204" charset="-122"/>
                <a:sym typeface="+mn-ea"/>
              </a:rPr>
              <a:t>基礎と臨床, 1983, 17(12): 197-303.</a:t>
            </a:r>
            <a:r>
              <a:rPr lang="en-US" altLang="zh-CN" sz="1000" i="1" dirty="0">
                <a:latin typeface="微软雅黑" panose="020B0503020204020204" charset="-122"/>
                <a:ea typeface="微软雅黑" panose="020B0503020204020204" charset="-122"/>
                <a:sym typeface="+mn-ea"/>
              </a:rPr>
              <a:t> [4]中原医刊,2007,34(7):82-83. [5]医学理论与实践,2005,18(2):194-194. [6]四川医学,2004,25(1):77-77. </a:t>
            </a:r>
            <a:endParaRPr lang="en-US" altLang="zh-CN" sz="1000" i="1" dirty="0">
              <a:latin typeface="微软雅黑" panose="020B0503020204020204" charset="-122"/>
              <a:ea typeface="微软雅黑" panose="020B0503020204020204" charset="-122"/>
              <a:sym typeface="+mn-ea"/>
            </a:endParaRPr>
          </a:p>
        </p:txBody>
      </p:sp>
    </p:spTree>
    <p:custDataLst>
      <p:tags r:id="rId9"/>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2 </a:t>
            </a:r>
            <a:r>
              <a:rPr sz="3555" dirty="0">
                <a:solidFill>
                  <a:schemeClr val="tx1"/>
                </a:solidFill>
                <a:latin typeface="+mj-ea"/>
                <a:ea typeface="+mj-ea"/>
                <a:cs typeface="+mj-ea"/>
              </a:rPr>
              <a:t>安全性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sp>
        <p:nvSpPr>
          <p:cNvPr id="8" name="文本框 7"/>
          <p:cNvSpPr txBox="1"/>
          <p:nvPr/>
        </p:nvSpPr>
        <p:spPr>
          <a:xfrm>
            <a:off x="769620" y="6382385"/>
            <a:ext cx="11424920" cy="475615"/>
          </a:xfrm>
          <a:prstGeom prst="rect">
            <a:avLst/>
          </a:prstGeom>
          <a:noFill/>
        </p:spPr>
        <p:txBody>
          <a:bodyPr wrap="square" rtlCol="0" anchor="t">
            <a:spAutoFit/>
          </a:bodyPr>
          <a:lstStyle/>
          <a:p>
            <a:pPr indent="0" fontAlgn="auto">
              <a:lnSpc>
                <a:spcPct val="125000"/>
              </a:lnSpc>
              <a:buNone/>
            </a:pPr>
            <a:r>
              <a:rPr lang="en-US" altLang="zh-CN" sz="1000" i="1">
                <a:latin typeface="微软雅黑" panose="020B0503020204020204" charset="-122"/>
                <a:ea typeface="微软雅黑" panose="020B0503020204020204" charset="-122"/>
                <a:cs typeface="微软雅黑" panose="020B0503020204020204" charset="-122"/>
                <a:sym typeface="+mn-ea"/>
              </a:rPr>
              <a:t>[1]</a:t>
            </a:r>
            <a:r>
              <a:rPr sz="1000" i="1">
                <a:latin typeface="微软雅黑" panose="020B0503020204020204" charset="-122"/>
                <a:ea typeface="微软雅黑" panose="020B0503020204020204" charset="-122"/>
                <a:cs typeface="微软雅黑" panose="020B0503020204020204" charset="-122"/>
                <a:sym typeface="+mn-ea"/>
              </a:rPr>
              <a:t>儿童喘息性疾病合理用药指南[J]. 中华实用儿科临床杂志, 2018, 33(19): 1460-1472</a:t>
            </a:r>
            <a:endParaRPr sz="1000" i="1">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buNone/>
            </a:pPr>
            <a:r>
              <a:rPr lang="zh-CN" altLang="en-US" sz="1000" i="1">
                <a:sym typeface="+mn-ea"/>
              </a:rPr>
              <a:t>[2]王志强,彭东红.选择性β_2受体激动剂的研究进展[J].儿科药学杂志,2012,18(2):47-50</a:t>
            </a:r>
            <a:endParaRPr lang="zh-CN" altLang="en-US" sz="1000" i="1">
              <a:sym typeface="+mn-ea"/>
            </a:endParaRPr>
          </a:p>
        </p:txBody>
      </p:sp>
      <p:sp>
        <p:nvSpPr>
          <p:cNvPr id="5" name="文本框 4"/>
          <p:cNvSpPr txBox="1"/>
          <p:nvPr/>
        </p:nvSpPr>
        <p:spPr>
          <a:xfrm>
            <a:off x="2079625" y="4181475"/>
            <a:ext cx="8034655" cy="398780"/>
          </a:xfrm>
          <a:prstGeom prst="rect">
            <a:avLst/>
          </a:prstGeom>
          <a:noFill/>
        </p:spPr>
        <p:txBody>
          <a:bodyPr wrap="square" rtlCol="0">
            <a:spAutoFit/>
          </a:bodyPr>
          <a:lstStyle/>
          <a:p>
            <a:pPr indent="0" algn="ctr" fontAlgn="auto">
              <a:lnSpc>
                <a:spcPct val="125000"/>
              </a:lnSpc>
            </a:pPr>
            <a:r>
              <a:rPr lang="zh-CN" altLang="en-US" sz="1600">
                <a:latin typeface="微软雅黑" panose="020B0503020204020204" charset="-122"/>
                <a:ea typeface="微软雅黑" panose="020B0503020204020204" charset="-122"/>
                <a:cs typeface="微软雅黑" panose="020B0503020204020204" charset="-122"/>
              </a:rPr>
              <a:t>特布他林对</a:t>
            </a:r>
            <a:r>
              <a:rPr lang="en-US" altLang="zh-CN" sz="1600">
                <a:latin typeface="微软雅黑" panose="020B0503020204020204" charset="-122"/>
                <a:ea typeface="微软雅黑" panose="020B0503020204020204" charset="-122"/>
                <a:cs typeface="微软雅黑" panose="020B0503020204020204" charset="-122"/>
              </a:rPr>
              <a:t>β</a:t>
            </a:r>
            <a:r>
              <a:rPr lang="en-US" altLang="zh-CN" sz="1600" baseline="-25000">
                <a:latin typeface="微软雅黑" panose="020B0503020204020204" charset="-122"/>
                <a:ea typeface="微软雅黑" panose="020B0503020204020204" charset="-122"/>
                <a:cs typeface="微软雅黑" panose="020B0503020204020204" charset="-122"/>
              </a:rPr>
              <a:t>2</a:t>
            </a:r>
            <a:r>
              <a:rPr lang="zh-CN" altLang="en-US" sz="1600">
                <a:latin typeface="微软雅黑" panose="020B0503020204020204" charset="-122"/>
                <a:ea typeface="微软雅黑" panose="020B0503020204020204" charset="-122"/>
                <a:cs typeface="微软雅黑" panose="020B0503020204020204" charset="-122"/>
              </a:rPr>
              <a:t>受体的选择性远远大于</a:t>
            </a:r>
            <a:r>
              <a:rPr lang="en-US" altLang="zh-CN" sz="1600">
                <a:latin typeface="微软雅黑" panose="020B0503020204020204" charset="-122"/>
                <a:ea typeface="微软雅黑" panose="020B0503020204020204" charset="-122"/>
                <a:cs typeface="微软雅黑" panose="020B0503020204020204" charset="-122"/>
              </a:rPr>
              <a:t>β</a:t>
            </a:r>
            <a:r>
              <a:rPr lang="en-US" altLang="zh-CN" sz="1600" baseline="-25000">
                <a:latin typeface="微软雅黑" panose="020B0503020204020204" charset="-122"/>
                <a:ea typeface="微软雅黑" panose="020B0503020204020204" charset="-122"/>
                <a:cs typeface="微软雅黑" panose="020B0503020204020204" charset="-122"/>
              </a:rPr>
              <a:t>1</a:t>
            </a:r>
            <a:r>
              <a:rPr lang="zh-CN" altLang="en-US" sz="1600">
                <a:latin typeface="微软雅黑" panose="020B0503020204020204" charset="-122"/>
                <a:ea typeface="微软雅黑" panose="020B0503020204020204" charset="-122"/>
                <a:cs typeface="微软雅黑" panose="020B0503020204020204" charset="-122"/>
              </a:rPr>
              <a:t>受体，在同类药物中对心血管的不良反应最小。</a:t>
            </a:r>
            <a:endParaRPr lang="zh-CN" altLang="en-US" sz="1600">
              <a:latin typeface="微软雅黑" panose="020B0503020204020204" charset="-122"/>
              <a:ea typeface="微软雅黑" panose="020B0503020204020204" charset="-122"/>
              <a:cs typeface="微软雅黑" panose="020B0503020204020204" charset="-122"/>
            </a:endParaRPr>
          </a:p>
        </p:txBody>
      </p:sp>
      <p:grpSp>
        <p:nvGrpSpPr>
          <p:cNvPr id="13" name="组合 12"/>
          <p:cNvGrpSpPr/>
          <p:nvPr/>
        </p:nvGrpSpPr>
        <p:grpSpPr>
          <a:xfrm>
            <a:off x="1988820" y="1331595"/>
            <a:ext cx="3738880" cy="2788285"/>
            <a:chOff x="1972" y="3986"/>
            <a:chExt cx="5888" cy="4391"/>
          </a:xfrm>
        </p:grpSpPr>
        <p:pic>
          <p:nvPicPr>
            <p:cNvPr id="101" name="图片 100"/>
            <p:cNvPicPr/>
            <p:nvPr>
              <p:custDataLst>
                <p:tags r:id="rId8"/>
              </p:custDataLst>
            </p:nvPr>
          </p:nvPicPr>
          <p:blipFill>
            <a:blip r:embed="rId9"/>
            <a:srcRect t="18484"/>
            <a:stretch>
              <a:fillRect/>
            </a:stretch>
          </p:blipFill>
          <p:spPr>
            <a:xfrm>
              <a:off x="1972" y="4797"/>
              <a:ext cx="5889" cy="3581"/>
            </a:xfrm>
            <a:prstGeom prst="rect">
              <a:avLst/>
            </a:prstGeom>
            <a:noFill/>
            <a:ln w="9525">
              <a:noFill/>
            </a:ln>
          </p:spPr>
        </p:pic>
        <p:sp>
          <p:nvSpPr>
            <p:cNvPr id="7" name="圆角矩形 6"/>
            <p:cNvSpPr/>
            <p:nvPr/>
          </p:nvSpPr>
          <p:spPr>
            <a:xfrm>
              <a:off x="2234" y="3986"/>
              <a:ext cx="1464" cy="715"/>
            </a:xfrm>
            <a:prstGeom prst="roundRect">
              <a:avLst/>
            </a:prstGeom>
            <a:solidFill>
              <a:srgbClr val="BBE0E3"/>
            </a:solidFill>
          </p:spPr>
          <p:style>
            <a:lnRef idx="2">
              <a:schemeClr val="accent1">
                <a:lumMod val="75000"/>
              </a:schemeClr>
            </a:lnRef>
            <a:fillRef idx="1">
              <a:schemeClr val="accent1"/>
            </a:fillRef>
            <a:effectRef idx="0">
              <a:srgbClr val="FFFFFF"/>
            </a:effectRef>
            <a:fontRef idx="minor">
              <a:schemeClr val="lt1"/>
            </a:fontRef>
          </p:style>
          <p:txBody>
            <a:bodyPr rtlCol="0" anchor="ctr" anchorCtr="0"/>
            <a:lstStyle/>
            <a:p>
              <a:pPr algn="ctr"/>
              <a:r>
                <a:rPr lang="en-US" altLang="zh-CN" sz="1600" b="1">
                  <a:solidFill>
                    <a:schemeClr val="tx1"/>
                  </a:solidFill>
                </a:rPr>
                <a:t>β</a:t>
              </a:r>
              <a:r>
                <a:rPr lang="en-US" altLang="zh-CN" sz="1600" b="1" baseline="-25000">
                  <a:solidFill>
                    <a:schemeClr val="tx1"/>
                  </a:solidFill>
                </a:rPr>
                <a:t>1</a:t>
              </a:r>
              <a:r>
                <a:rPr lang="zh-CN" altLang="en-US" sz="1600" b="1">
                  <a:solidFill>
                    <a:schemeClr val="tx1"/>
                  </a:solidFill>
                </a:rPr>
                <a:t>受体</a:t>
              </a:r>
              <a:endParaRPr lang="zh-CN" altLang="en-US" sz="1600" b="1">
                <a:solidFill>
                  <a:schemeClr val="tx1"/>
                </a:solidFill>
              </a:endParaRPr>
            </a:p>
          </p:txBody>
        </p:sp>
        <p:sp>
          <p:nvSpPr>
            <p:cNvPr id="12" name="圆角矩形 11"/>
            <p:cNvSpPr/>
            <p:nvPr/>
          </p:nvSpPr>
          <p:spPr>
            <a:xfrm>
              <a:off x="4725" y="4082"/>
              <a:ext cx="1464" cy="715"/>
            </a:xfrm>
            <a:prstGeom prst="roundRect">
              <a:avLst/>
            </a:prstGeom>
            <a:solidFill>
              <a:srgbClr val="BBE0E3"/>
            </a:solidFill>
          </p:spPr>
          <p:style>
            <a:lnRef idx="2">
              <a:schemeClr val="accent1">
                <a:lumMod val="75000"/>
              </a:schemeClr>
            </a:lnRef>
            <a:fillRef idx="1">
              <a:schemeClr val="accent1"/>
            </a:fillRef>
            <a:effectRef idx="0">
              <a:srgbClr val="FFFFFF"/>
            </a:effectRef>
            <a:fontRef idx="minor">
              <a:schemeClr val="lt1"/>
            </a:fontRef>
          </p:style>
          <p:txBody>
            <a:bodyPr rtlCol="0" anchor="ctr" anchorCtr="0"/>
            <a:lstStyle/>
            <a:p>
              <a:pPr algn="ctr"/>
              <a:r>
                <a:rPr lang="en-US" altLang="zh-CN" sz="1600" b="1">
                  <a:solidFill>
                    <a:schemeClr val="tx1"/>
                  </a:solidFill>
                </a:rPr>
                <a:t>β</a:t>
              </a:r>
              <a:r>
                <a:rPr lang="en-US" altLang="zh-CN" sz="1600" b="1" baseline="-25000">
                  <a:solidFill>
                    <a:schemeClr val="tx1"/>
                  </a:solidFill>
                </a:rPr>
                <a:t>2</a:t>
              </a:r>
              <a:r>
                <a:rPr lang="zh-CN" altLang="en-US" sz="1600" b="1">
                  <a:solidFill>
                    <a:schemeClr val="tx1"/>
                  </a:solidFill>
                </a:rPr>
                <a:t>受体</a:t>
              </a:r>
              <a:endParaRPr lang="zh-CN" altLang="en-US" sz="1600" b="1">
                <a:solidFill>
                  <a:schemeClr val="tx1"/>
                </a:solidFill>
              </a:endParaRPr>
            </a:p>
          </p:txBody>
        </p:sp>
      </p:grpSp>
      <p:sp>
        <p:nvSpPr>
          <p:cNvPr id="14" name="圆角矩形 13"/>
          <p:cNvSpPr/>
          <p:nvPr/>
        </p:nvSpPr>
        <p:spPr>
          <a:xfrm>
            <a:off x="6089650" y="1324610"/>
            <a:ext cx="3919220" cy="1201420"/>
          </a:xfrm>
          <a:prstGeom prst="roundRect">
            <a:avLst/>
          </a:prstGeom>
          <a:solidFill>
            <a:srgbClr val="BBE0E3"/>
          </a:solidFill>
        </p:spPr>
        <p:style>
          <a:lnRef idx="2">
            <a:schemeClr val="accent1">
              <a:lumMod val="75000"/>
            </a:schemeClr>
          </a:lnRef>
          <a:fillRef idx="1">
            <a:schemeClr val="accent1"/>
          </a:fillRef>
          <a:effectRef idx="0">
            <a:srgbClr val="FFFFFF"/>
          </a:effectRef>
          <a:fontRef idx="minor">
            <a:schemeClr val="lt1"/>
          </a:fontRef>
        </p:style>
        <p:txBody>
          <a:bodyPr rtlCol="0" anchor="ctr" anchorCtr="0"/>
          <a:lstStyle/>
          <a:p>
            <a:pPr algn="ctr">
              <a:lnSpc>
                <a:spcPct val="125000"/>
              </a:lnSpc>
              <a:spcBef>
                <a:spcPts val="0"/>
              </a:spcBef>
              <a:spcAft>
                <a:spcPts val="0"/>
              </a:spcAft>
            </a:pPr>
            <a:r>
              <a:rPr lang="zh-CN" altLang="en-US" sz="1600" b="1">
                <a:solidFill>
                  <a:schemeClr val="tx1"/>
                </a:solidFill>
              </a:rPr>
              <a:t>特布他林：</a:t>
            </a:r>
            <a:r>
              <a:rPr lang="en-US" altLang="zh-CN" sz="1600" b="1">
                <a:solidFill>
                  <a:schemeClr val="tx1"/>
                </a:solidFill>
                <a:sym typeface="+mn-ea"/>
              </a:rPr>
              <a:t>β</a:t>
            </a:r>
            <a:r>
              <a:rPr lang="en-US" altLang="zh-CN" sz="1600" b="1" baseline="-25000">
                <a:solidFill>
                  <a:schemeClr val="tx1"/>
                </a:solidFill>
                <a:sym typeface="+mn-ea"/>
              </a:rPr>
              <a:t>2</a:t>
            </a:r>
            <a:r>
              <a:rPr lang="zh-CN" altLang="en-US" sz="1600" b="1">
                <a:solidFill>
                  <a:schemeClr val="tx1"/>
                </a:solidFill>
                <a:sym typeface="+mn-ea"/>
              </a:rPr>
              <a:t>受体</a:t>
            </a:r>
            <a:r>
              <a:rPr lang="en-US" altLang="zh-CN" sz="1600" b="1">
                <a:solidFill>
                  <a:schemeClr val="tx1"/>
                </a:solidFill>
                <a:sym typeface="+mn-ea"/>
              </a:rPr>
              <a:t>&gt;&gt;</a:t>
            </a:r>
            <a:r>
              <a:rPr lang="en-US" altLang="zh-CN" sz="1600" b="1">
                <a:solidFill>
                  <a:schemeClr val="tx1"/>
                </a:solidFill>
              </a:rPr>
              <a:t>β</a:t>
            </a:r>
            <a:r>
              <a:rPr lang="en-US" altLang="zh-CN" sz="1600" b="1" baseline="-25000">
                <a:solidFill>
                  <a:schemeClr val="tx1"/>
                </a:solidFill>
              </a:rPr>
              <a:t>1</a:t>
            </a:r>
            <a:r>
              <a:rPr lang="zh-CN" altLang="en-US" sz="1600" b="1">
                <a:solidFill>
                  <a:schemeClr val="tx1"/>
                </a:solidFill>
              </a:rPr>
              <a:t>受体</a:t>
            </a:r>
            <a:endParaRPr lang="zh-CN" altLang="en-US" sz="1600" b="1">
              <a:solidFill>
                <a:schemeClr val="tx1"/>
              </a:solidFill>
            </a:endParaRPr>
          </a:p>
          <a:p>
            <a:pPr algn="ctr">
              <a:lnSpc>
                <a:spcPct val="125000"/>
              </a:lnSpc>
              <a:spcBef>
                <a:spcPts val="0"/>
              </a:spcBef>
              <a:spcAft>
                <a:spcPts val="0"/>
              </a:spcAft>
            </a:pPr>
            <a:r>
              <a:rPr lang="zh-CN" altLang="en-US" sz="1600" b="1">
                <a:solidFill>
                  <a:schemeClr val="tx1"/>
                </a:solidFill>
              </a:rPr>
              <a:t>沙丁胺醇：</a:t>
            </a:r>
            <a:r>
              <a:rPr lang="en-US" altLang="zh-CN" sz="1600" b="1">
                <a:solidFill>
                  <a:schemeClr val="tx1"/>
                </a:solidFill>
                <a:sym typeface="+mn-ea"/>
              </a:rPr>
              <a:t>β</a:t>
            </a:r>
            <a:r>
              <a:rPr lang="en-US" altLang="zh-CN" sz="1600" b="1" baseline="-25000">
                <a:solidFill>
                  <a:schemeClr val="tx1"/>
                </a:solidFill>
                <a:sym typeface="+mn-ea"/>
              </a:rPr>
              <a:t>2</a:t>
            </a:r>
            <a:r>
              <a:rPr lang="zh-CN" altLang="en-US" sz="1600" b="1">
                <a:solidFill>
                  <a:schemeClr val="tx1"/>
                </a:solidFill>
                <a:sym typeface="+mn-ea"/>
              </a:rPr>
              <a:t>受体</a:t>
            </a:r>
            <a:r>
              <a:rPr lang="en-US" altLang="zh-CN" sz="1600" b="1">
                <a:solidFill>
                  <a:schemeClr val="tx1"/>
                </a:solidFill>
                <a:sym typeface="+mn-ea"/>
              </a:rPr>
              <a:t>&gt;β</a:t>
            </a:r>
            <a:r>
              <a:rPr lang="en-US" altLang="zh-CN" sz="1600" b="1" baseline="-25000">
                <a:solidFill>
                  <a:schemeClr val="tx1"/>
                </a:solidFill>
                <a:sym typeface="+mn-ea"/>
              </a:rPr>
              <a:t>1</a:t>
            </a:r>
            <a:r>
              <a:rPr lang="zh-CN" altLang="en-US" sz="1600" b="1">
                <a:solidFill>
                  <a:schemeClr val="tx1"/>
                </a:solidFill>
                <a:sym typeface="+mn-ea"/>
              </a:rPr>
              <a:t>受体</a:t>
            </a:r>
            <a:r>
              <a:rPr lang="en-US" altLang="zh-CN" sz="1600" b="1" baseline="30000">
                <a:solidFill>
                  <a:schemeClr val="tx1"/>
                </a:solidFill>
                <a:sym typeface="+mn-ea"/>
              </a:rPr>
              <a:t>[1]</a:t>
            </a:r>
            <a:endParaRPr lang="en-US" altLang="zh-CN" sz="1600" b="1" baseline="30000">
              <a:solidFill>
                <a:schemeClr val="tx1"/>
              </a:solidFill>
              <a:sym typeface="+mn-ea"/>
            </a:endParaRPr>
          </a:p>
        </p:txBody>
      </p:sp>
      <p:sp>
        <p:nvSpPr>
          <p:cNvPr id="18" name="圆角矩形 17"/>
          <p:cNvSpPr/>
          <p:nvPr/>
        </p:nvSpPr>
        <p:spPr>
          <a:xfrm>
            <a:off x="6090285" y="2919095"/>
            <a:ext cx="3918585" cy="1201420"/>
          </a:xfrm>
          <a:prstGeom prst="roundRect">
            <a:avLst/>
          </a:prstGeom>
          <a:solidFill>
            <a:srgbClr val="BBE0E3"/>
          </a:solidFill>
        </p:spPr>
        <p:style>
          <a:lnRef idx="2">
            <a:schemeClr val="accent1">
              <a:lumMod val="75000"/>
            </a:schemeClr>
          </a:lnRef>
          <a:fillRef idx="1">
            <a:schemeClr val="accent1"/>
          </a:fillRef>
          <a:effectRef idx="0">
            <a:srgbClr val="FFFFFF"/>
          </a:effectRef>
          <a:fontRef idx="minor">
            <a:schemeClr val="lt1"/>
          </a:fontRef>
        </p:style>
        <p:txBody>
          <a:bodyPr rtlCol="0" anchor="ctr" anchorCtr="0"/>
          <a:lstStyle/>
          <a:p>
            <a:pPr algn="ctr">
              <a:lnSpc>
                <a:spcPct val="125000"/>
              </a:lnSpc>
              <a:spcBef>
                <a:spcPts val="0"/>
              </a:spcBef>
              <a:spcAft>
                <a:spcPts val="0"/>
              </a:spcAft>
            </a:pPr>
            <a:r>
              <a:rPr lang="en-US" altLang="zh-CN" sz="1600" b="1">
                <a:solidFill>
                  <a:schemeClr val="tx1"/>
                </a:solidFill>
                <a:sym typeface="+mn-ea"/>
              </a:rPr>
              <a:t>β</a:t>
            </a:r>
            <a:r>
              <a:rPr lang="en-US" altLang="zh-CN" sz="1600" b="1" baseline="-25000">
                <a:solidFill>
                  <a:schemeClr val="tx1"/>
                </a:solidFill>
                <a:sym typeface="+mn-ea"/>
              </a:rPr>
              <a:t>2</a:t>
            </a:r>
            <a:r>
              <a:rPr lang="zh-CN" altLang="en-US" sz="1600" b="1">
                <a:solidFill>
                  <a:schemeClr val="tx1"/>
                </a:solidFill>
                <a:sym typeface="+mn-ea"/>
              </a:rPr>
              <a:t>受体激动剂心血管方面的副作用</a:t>
            </a:r>
            <a:r>
              <a:rPr lang="en-US" altLang="zh-CN" sz="1600" b="1" baseline="30000">
                <a:solidFill>
                  <a:schemeClr val="tx1"/>
                </a:solidFill>
                <a:sym typeface="+mn-ea"/>
              </a:rPr>
              <a:t>[2]</a:t>
            </a:r>
            <a:r>
              <a:rPr lang="zh-CN" altLang="en-US" sz="1600" b="1">
                <a:solidFill>
                  <a:schemeClr val="tx1"/>
                </a:solidFill>
                <a:sym typeface="+mn-ea"/>
              </a:rPr>
              <a:t>：</a:t>
            </a:r>
            <a:endParaRPr lang="zh-CN" altLang="en-US" sz="1600" b="1">
              <a:solidFill>
                <a:schemeClr val="tx1"/>
              </a:solidFill>
              <a:sym typeface="+mn-ea"/>
            </a:endParaRPr>
          </a:p>
          <a:p>
            <a:pPr algn="ctr">
              <a:lnSpc>
                <a:spcPct val="125000"/>
              </a:lnSpc>
              <a:spcBef>
                <a:spcPts val="0"/>
              </a:spcBef>
              <a:spcAft>
                <a:spcPts val="0"/>
              </a:spcAft>
            </a:pPr>
            <a:r>
              <a:rPr lang="zh-CN" altLang="en-US" sz="1600" b="1">
                <a:solidFill>
                  <a:schemeClr val="tx1"/>
                </a:solidFill>
                <a:sym typeface="+mn-ea"/>
              </a:rPr>
              <a:t>沙丁胺醇</a:t>
            </a:r>
            <a:r>
              <a:rPr lang="en-US" altLang="zh-CN" sz="1600" b="1">
                <a:solidFill>
                  <a:schemeClr val="tx1"/>
                </a:solidFill>
                <a:sym typeface="+mn-ea"/>
              </a:rPr>
              <a:t>&gt;间羟异丙肾上腺素&gt;</a:t>
            </a:r>
            <a:r>
              <a:rPr lang="zh-CN" altLang="en-US" sz="1600" b="1">
                <a:solidFill>
                  <a:schemeClr val="tx1"/>
                </a:solidFill>
                <a:sym typeface="+mn-ea"/>
              </a:rPr>
              <a:t>氯丙那林</a:t>
            </a:r>
            <a:r>
              <a:rPr lang="en-US" altLang="zh-CN" sz="1600" b="1">
                <a:solidFill>
                  <a:schemeClr val="tx1"/>
                </a:solidFill>
                <a:sym typeface="+mn-ea"/>
              </a:rPr>
              <a:t>&gt;</a:t>
            </a:r>
            <a:r>
              <a:rPr lang="zh-CN" altLang="en-US" sz="1600" b="1">
                <a:solidFill>
                  <a:schemeClr val="tx1"/>
                </a:solidFill>
                <a:sym typeface="+mn-ea"/>
              </a:rPr>
              <a:t>非诺特罗</a:t>
            </a:r>
            <a:r>
              <a:rPr lang="en-US" altLang="zh-CN" sz="1600" b="1">
                <a:solidFill>
                  <a:schemeClr val="tx1"/>
                </a:solidFill>
                <a:sym typeface="+mn-ea"/>
              </a:rPr>
              <a:t>&gt;</a:t>
            </a:r>
            <a:r>
              <a:rPr lang="zh-CN" altLang="en-US" sz="1600" b="1">
                <a:solidFill>
                  <a:schemeClr val="tx1"/>
                </a:solidFill>
              </a:rPr>
              <a:t>特布他林</a:t>
            </a:r>
            <a:endParaRPr lang="en-US" altLang="zh-CN" sz="1600" b="1" baseline="30000">
              <a:solidFill>
                <a:schemeClr val="tx1"/>
              </a:solidFill>
              <a:sym typeface="+mn-ea"/>
            </a:endParaRPr>
          </a:p>
        </p:txBody>
      </p:sp>
      <p:graphicFrame>
        <p:nvGraphicFramePr>
          <p:cNvPr id="21" name="表格 20"/>
          <p:cNvGraphicFramePr/>
          <p:nvPr>
            <p:custDataLst>
              <p:tags r:id="rId10"/>
            </p:custDataLst>
          </p:nvPr>
        </p:nvGraphicFramePr>
        <p:xfrm>
          <a:off x="411480" y="4901565"/>
          <a:ext cx="11369040" cy="1107567"/>
        </p:xfrm>
        <a:graphic>
          <a:graphicData uri="http://schemas.openxmlformats.org/drawingml/2006/table">
            <a:tbl>
              <a:tblPr firstCol="1">
                <a:tableStyleId>{5C22544A-7EE6-4342-B048-85BDC9FD1C3A}</a:tableStyleId>
              </a:tblPr>
              <a:tblGrid>
                <a:gridCol w="11369040"/>
              </a:tblGrid>
              <a:tr h="434340">
                <a:tc>
                  <a:txBody>
                    <a:bodyPr/>
                    <a:lstStyle/>
                    <a:p>
                      <a:pPr indent="0" algn="ctr" fontAlgn="auto">
                        <a:lnSpc>
                          <a:spcPct val="125000"/>
                        </a:lnSpc>
                        <a:buNone/>
                      </a:pPr>
                      <a:r>
                        <a:rPr lang="zh-CN" altLang="en-US" sz="1800">
                          <a:solidFill>
                            <a:schemeClr val="tx1"/>
                          </a:solidFill>
                          <a:latin typeface="+mj-ea"/>
                          <a:ea typeface="+mj-ea"/>
                          <a:sym typeface="+mn-ea"/>
                        </a:rPr>
                        <a:t>与目录内同类药品安全性方面的主要优势和不足</a:t>
                      </a:r>
                      <a:endParaRPr lang="zh-CN" altLang="en-US" sz="1800">
                        <a:solidFill>
                          <a:schemeClr val="tx1"/>
                        </a:solidFill>
                        <a:latin typeface="+mj-ea"/>
                        <a:ea typeface="+mj-ea"/>
                        <a:sym typeface="+mn-ea"/>
                      </a:endParaRPr>
                    </a:p>
                  </a:txBody>
                  <a:tcPr anchor="ctr"/>
                </a:tc>
              </a:tr>
              <a:tr h="0">
                <a:tc>
                  <a:txBody>
                    <a:bodyPr/>
                    <a:lstStyle/>
                    <a:p>
                      <a:pPr indent="0" algn="ctr" fontAlgn="auto">
                        <a:lnSpc>
                          <a:spcPct val="125000"/>
                        </a:lnSpc>
                        <a:buNone/>
                      </a:pPr>
                      <a:r>
                        <a:rPr lang="en-US" altLang="zh-CN" sz="1600" b="0" dirty="0">
                          <a:solidFill>
                            <a:schemeClr val="dk1"/>
                          </a:solidFill>
                          <a:latin typeface="+mj-ea"/>
                          <a:ea typeface="+mj-ea"/>
                          <a:cs typeface="+mj-ea"/>
                          <a:sym typeface="+mn-ea"/>
                        </a:rPr>
                        <a:t>1</a:t>
                      </a:r>
                      <a:r>
                        <a:rPr lang="zh-CN" altLang="en-US" sz="1600" b="0" dirty="0">
                          <a:solidFill>
                            <a:schemeClr val="dk1"/>
                          </a:solidFill>
                          <a:latin typeface="+mj-ea"/>
                          <a:ea typeface="+mj-ea"/>
                          <a:cs typeface="+mj-ea"/>
                          <a:sym typeface="+mn-ea"/>
                        </a:rPr>
                        <a:t>、对比显示硫酸特布他林口服溶液的</a:t>
                      </a:r>
                      <a:r>
                        <a:rPr lang="zh-CN" altLang="en-US" sz="1600" b="1" dirty="0">
                          <a:solidFill>
                            <a:srgbClr val="C00000"/>
                          </a:solidFill>
                          <a:latin typeface="+mj-ea"/>
                          <a:ea typeface="+mj-ea"/>
                          <a:cs typeface="+mj-ea"/>
                          <a:sym typeface="+mn-ea"/>
                        </a:rPr>
                        <a:t>不良反应发生率低</a:t>
                      </a:r>
                      <a:r>
                        <a:rPr lang="zh-CN" altLang="en-US" sz="1600" b="0" dirty="0">
                          <a:solidFill>
                            <a:schemeClr val="tx1"/>
                          </a:solidFill>
                          <a:latin typeface="+mj-ea"/>
                          <a:ea typeface="+mj-ea"/>
                          <a:cs typeface="+mj-ea"/>
                          <a:sym typeface="+mn-ea"/>
                        </a:rPr>
                        <a:t>，安全性更好。</a:t>
                      </a:r>
                      <a:endParaRPr lang="zh-CN" altLang="en-US" sz="1600" b="0" dirty="0">
                        <a:solidFill>
                          <a:schemeClr val="tx1"/>
                        </a:solidFill>
                        <a:latin typeface="+mj-ea"/>
                        <a:ea typeface="+mj-ea"/>
                        <a:cs typeface="+mj-ea"/>
                        <a:sym typeface="+mn-ea"/>
                      </a:endParaRPr>
                    </a:p>
                    <a:p>
                      <a:pPr indent="0" algn="ctr" fontAlgn="auto">
                        <a:lnSpc>
                          <a:spcPct val="125000"/>
                        </a:lnSpc>
                        <a:buNone/>
                      </a:pPr>
                      <a:r>
                        <a:rPr lang="en-US" altLang="zh-CN" sz="1600" b="0" dirty="0">
                          <a:solidFill>
                            <a:schemeClr val="tx1"/>
                          </a:solidFill>
                          <a:latin typeface="+mj-ea"/>
                          <a:ea typeface="+mj-ea"/>
                          <a:cs typeface="+mj-ea"/>
                          <a:sym typeface="+mn-ea"/>
                        </a:rPr>
                        <a:t>2</a:t>
                      </a:r>
                      <a:r>
                        <a:rPr lang="zh-CN" altLang="en-US" sz="1600" b="0" dirty="0">
                          <a:solidFill>
                            <a:schemeClr val="tx1"/>
                          </a:solidFill>
                          <a:latin typeface="+mj-ea"/>
                          <a:ea typeface="+mj-ea"/>
                          <a:cs typeface="+mj-ea"/>
                          <a:sym typeface="+mn-ea"/>
                        </a:rPr>
                        <a:t>、本品对0.5~</a:t>
                      </a:r>
                      <a:r>
                        <a:rPr lang="en-US" altLang="zh-CN" sz="1600" b="0" dirty="0">
                          <a:solidFill>
                            <a:schemeClr val="tx1"/>
                          </a:solidFill>
                          <a:latin typeface="+mj-ea"/>
                          <a:ea typeface="+mj-ea"/>
                          <a:cs typeface="+mj-ea"/>
                          <a:sym typeface="+mn-ea"/>
                        </a:rPr>
                        <a:t>7</a:t>
                      </a:r>
                      <a:r>
                        <a:rPr lang="zh-CN" altLang="en-US" sz="1600" b="0" dirty="0">
                          <a:solidFill>
                            <a:schemeClr val="tx1"/>
                          </a:solidFill>
                          <a:latin typeface="+mj-ea"/>
                          <a:ea typeface="+mj-ea"/>
                          <a:cs typeface="+mj-ea"/>
                          <a:sym typeface="+mn-ea"/>
                        </a:rPr>
                        <a:t>岁儿童有明确的日给药量和单次给药量，且</a:t>
                      </a:r>
                      <a:r>
                        <a:rPr lang="zh-CN" altLang="en-US" sz="1600" b="0" dirty="0">
                          <a:solidFill>
                            <a:schemeClr val="tx1"/>
                          </a:solidFill>
                          <a:sym typeface="+mn-ea"/>
                        </a:rPr>
                        <a:t>配有带精准刻度的量器</a:t>
                      </a:r>
                      <a:r>
                        <a:rPr lang="zh-CN" altLang="en-US" sz="1600" b="0" dirty="0">
                          <a:solidFill>
                            <a:schemeClr val="tx1"/>
                          </a:solidFill>
                          <a:latin typeface="+mj-ea"/>
                          <a:ea typeface="+mj-ea"/>
                          <a:cs typeface="+mj-ea"/>
                          <a:sym typeface="+mn-ea"/>
                        </a:rPr>
                        <a:t>，</a:t>
                      </a:r>
                      <a:r>
                        <a:rPr lang="zh-CN" altLang="en-US" sz="1600" b="1" dirty="0">
                          <a:solidFill>
                            <a:srgbClr val="C00000"/>
                          </a:solidFill>
                          <a:latin typeface="+mj-ea"/>
                          <a:ea typeface="+mj-ea"/>
                          <a:cs typeface="+mj-ea"/>
                          <a:sym typeface="+mn-ea"/>
                        </a:rPr>
                        <a:t>防止过量给药</a:t>
                      </a:r>
                      <a:r>
                        <a:rPr lang="zh-CN" altLang="en-US" sz="1600" b="0" dirty="0">
                          <a:solidFill>
                            <a:schemeClr val="tx1"/>
                          </a:solidFill>
                          <a:latin typeface="+mj-ea"/>
                          <a:ea typeface="+mj-ea"/>
                          <a:cs typeface="+mj-ea"/>
                          <a:sym typeface="+mn-ea"/>
                        </a:rPr>
                        <a:t>。</a:t>
                      </a:r>
                      <a:endParaRPr lang="zh-CN" altLang="en-US" sz="1600" b="0" dirty="0">
                        <a:solidFill>
                          <a:schemeClr val="tx1"/>
                        </a:solidFill>
                        <a:latin typeface="+mj-ea"/>
                        <a:ea typeface="+mj-ea"/>
                        <a:cs typeface="+mj-ea"/>
                        <a:sym typeface="+mn-ea"/>
                      </a:endParaRPr>
                    </a:p>
                  </a:txBody>
                  <a:tcPr anchor="ctr">
                    <a:solidFill>
                      <a:schemeClr val="accent2">
                        <a:lumMod val="20000"/>
                        <a:lumOff val="80000"/>
                      </a:schemeClr>
                    </a:solidFill>
                  </a:tcPr>
                </a:tc>
              </a:tr>
            </a:tbl>
          </a:graphicData>
        </a:graphic>
      </p:graphicFrame>
    </p:spTree>
    <p:custDataLst>
      <p:tags r:id="rId1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2 </a:t>
            </a:r>
            <a:r>
              <a:rPr lang="zh-CN" altLang="en-US" sz="3555" dirty="0">
                <a:solidFill>
                  <a:schemeClr val="tx1"/>
                </a:solidFill>
                <a:latin typeface="+mj-ea"/>
                <a:ea typeface="+mj-ea"/>
                <a:cs typeface="+mj-ea"/>
              </a:rPr>
              <a:t>安全性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sp>
        <p:nvSpPr>
          <p:cNvPr id="8" name="文本框 7"/>
          <p:cNvSpPr txBox="1"/>
          <p:nvPr/>
        </p:nvSpPr>
        <p:spPr>
          <a:xfrm>
            <a:off x="769620" y="6299835"/>
            <a:ext cx="11424920" cy="475615"/>
          </a:xfrm>
          <a:prstGeom prst="rect">
            <a:avLst/>
          </a:prstGeom>
          <a:noFill/>
        </p:spPr>
        <p:txBody>
          <a:bodyPr wrap="square" rtlCol="0" anchor="t">
            <a:spAutoFit/>
          </a:bodyPr>
          <a:lstStyle/>
          <a:p>
            <a:pPr indent="0" fontAlgn="auto">
              <a:lnSpc>
                <a:spcPct val="125000"/>
              </a:lnSpc>
              <a:buNone/>
            </a:pPr>
            <a:r>
              <a:rPr lang="en-US" altLang="zh-CN" sz="1000" i="1" dirty="0">
                <a:latin typeface="微软雅黑" panose="020B0503020204020204" charset="-122"/>
                <a:ea typeface="微软雅黑" panose="020B0503020204020204" charset="-122"/>
                <a:cs typeface="微软雅黑" panose="020B0503020204020204" charset="-122"/>
                <a:sym typeface="+mn-ea"/>
              </a:rPr>
              <a:t>[1]</a:t>
            </a:r>
            <a:r>
              <a:rPr lang="zh-CN" altLang="en-US" sz="1000" i="1" dirty="0">
                <a:latin typeface="微软雅黑" panose="020B0503020204020204" charset="-122"/>
                <a:ea typeface="微软雅黑" panose="020B0503020204020204" charset="-122"/>
                <a:cs typeface="微软雅黑" panose="020B0503020204020204" charset="-122"/>
                <a:sym typeface="+mn-ea"/>
              </a:rPr>
              <a:t>苏敏</a:t>
            </a:r>
            <a:r>
              <a:rPr lang="en-US" altLang="zh-CN" sz="1000" i="1" dirty="0">
                <a:latin typeface="微软雅黑" panose="020B0503020204020204" charset="-122"/>
                <a:ea typeface="微软雅黑" panose="020B0503020204020204" charset="-122"/>
                <a:cs typeface="微软雅黑" panose="020B0503020204020204" charset="-122"/>
                <a:sym typeface="+mn-ea"/>
              </a:rPr>
              <a:t>.</a:t>
            </a:r>
            <a:r>
              <a:rPr lang="zh-CN" altLang="en-US" sz="1000" i="1" dirty="0">
                <a:latin typeface="微软雅黑" panose="020B0503020204020204" charset="-122"/>
                <a:ea typeface="微软雅黑" panose="020B0503020204020204" charset="-122"/>
                <a:cs typeface="微软雅黑" panose="020B0503020204020204" charset="-122"/>
                <a:sym typeface="+mn-ea"/>
              </a:rPr>
              <a:t>儿童药物的剂型设计</a:t>
            </a:r>
            <a:r>
              <a:rPr lang="en-US" altLang="zh-CN" sz="1000" i="1" dirty="0">
                <a:latin typeface="微软雅黑" panose="020B0503020204020204" charset="-122"/>
                <a:ea typeface="微软雅黑" panose="020B0503020204020204" charset="-122"/>
                <a:cs typeface="微软雅黑" panose="020B0503020204020204" charset="-122"/>
                <a:sym typeface="+mn-ea"/>
              </a:rPr>
              <a:t>[J].</a:t>
            </a:r>
            <a:r>
              <a:rPr lang="zh-CN" altLang="en-US" sz="1000" i="1" dirty="0">
                <a:latin typeface="微软雅黑" panose="020B0503020204020204" charset="-122"/>
                <a:ea typeface="微软雅黑" panose="020B0503020204020204" charset="-122"/>
                <a:cs typeface="微软雅黑" panose="020B0503020204020204" charset="-122"/>
                <a:sym typeface="+mn-ea"/>
              </a:rPr>
              <a:t>药学进展</a:t>
            </a:r>
            <a:r>
              <a:rPr lang="en-US" altLang="zh-CN" sz="1000" i="1" dirty="0">
                <a:latin typeface="微软雅黑" panose="020B0503020204020204" charset="-122"/>
                <a:ea typeface="微软雅黑" panose="020B0503020204020204" charset="-122"/>
                <a:cs typeface="微软雅黑" panose="020B0503020204020204" charset="-122"/>
                <a:sym typeface="+mn-ea"/>
              </a:rPr>
              <a:t>,2019,43(09):655-666.</a:t>
            </a:r>
            <a:endParaRPr lang="en-US" altLang="zh-CN" sz="1000" i="1" dirty="0">
              <a:latin typeface="微软雅黑" panose="020B0503020204020204" charset="-122"/>
              <a:ea typeface="微软雅黑" panose="020B0503020204020204" charset="-122"/>
              <a:cs typeface="微软雅黑" panose="020B0503020204020204" charset="-122"/>
              <a:sym typeface="+mn-ea"/>
            </a:endParaRPr>
          </a:p>
          <a:p>
            <a:pPr indent="0" fontAlgn="auto">
              <a:lnSpc>
                <a:spcPct val="125000"/>
              </a:lnSpc>
              <a:buNone/>
            </a:pPr>
            <a:r>
              <a:rPr lang="zh-CN" altLang="en-US" sz="1000" i="1" dirty="0">
                <a:sym typeface="+mn-ea"/>
              </a:rPr>
              <a:t>[2]刘涓</a:t>
            </a:r>
            <a:r>
              <a:rPr lang="en-US" altLang="zh-CN" sz="1000" i="1" dirty="0">
                <a:sym typeface="+mn-ea"/>
              </a:rPr>
              <a:t>,</a:t>
            </a:r>
            <a:r>
              <a:rPr lang="zh-CN" altLang="en-US" sz="1000" i="1" dirty="0">
                <a:sym typeface="+mn-ea"/>
              </a:rPr>
              <a:t>任连杰</a:t>
            </a:r>
            <a:r>
              <a:rPr lang="en-US" altLang="zh-CN" sz="1000" i="1" dirty="0">
                <a:sym typeface="+mn-ea"/>
              </a:rPr>
              <a:t>.</a:t>
            </a:r>
            <a:r>
              <a:rPr lang="zh-CN" altLang="en-US" sz="1000" i="1" dirty="0">
                <a:sym typeface="+mn-ea"/>
              </a:rPr>
              <a:t>《儿童用药</a:t>
            </a:r>
            <a:r>
              <a:rPr lang="en-US" altLang="zh-CN" sz="1000" i="1" dirty="0">
                <a:sym typeface="+mn-ea"/>
              </a:rPr>
              <a:t>(</a:t>
            </a:r>
            <a:r>
              <a:rPr lang="zh-CN" altLang="en-US" sz="1000" i="1" dirty="0">
                <a:sym typeface="+mn-ea"/>
              </a:rPr>
              <a:t>化学药品</a:t>
            </a:r>
            <a:r>
              <a:rPr lang="en-US" altLang="zh-CN" sz="1000" i="1" dirty="0">
                <a:sym typeface="+mn-ea"/>
              </a:rPr>
              <a:t>)</a:t>
            </a:r>
            <a:r>
              <a:rPr lang="zh-CN" altLang="en-US" sz="1000" i="1" dirty="0">
                <a:sym typeface="+mn-ea"/>
              </a:rPr>
              <a:t>药学开发指导原则</a:t>
            </a:r>
            <a:r>
              <a:rPr lang="en-US" altLang="zh-CN" sz="1000" i="1" dirty="0">
                <a:sym typeface="+mn-ea"/>
              </a:rPr>
              <a:t>(</a:t>
            </a:r>
            <a:r>
              <a:rPr lang="zh-CN" altLang="en-US" sz="1000" i="1" dirty="0">
                <a:sym typeface="+mn-ea"/>
              </a:rPr>
              <a:t>试行</a:t>
            </a:r>
            <a:r>
              <a:rPr lang="en-US" altLang="zh-CN" sz="1000" i="1" dirty="0">
                <a:sym typeface="+mn-ea"/>
              </a:rPr>
              <a:t>)</a:t>
            </a:r>
            <a:r>
              <a:rPr lang="zh-CN" altLang="en-US" sz="1000" i="1" dirty="0">
                <a:sym typeface="+mn-ea"/>
              </a:rPr>
              <a:t>》解读</a:t>
            </a:r>
            <a:r>
              <a:rPr lang="en-US" altLang="zh-CN" sz="1000" i="1" dirty="0">
                <a:sym typeface="+mn-ea"/>
              </a:rPr>
              <a:t>[J].</a:t>
            </a:r>
            <a:r>
              <a:rPr lang="zh-CN" altLang="en-US" sz="1000" i="1" dirty="0">
                <a:sym typeface="+mn-ea"/>
              </a:rPr>
              <a:t>中国新药杂志</a:t>
            </a:r>
            <a:r>
              <a:rPr lang="en-US" altLang="zh-CN" sz="1000" i="1" dirty="0">
                <a:sym typeface="+mn-ea"/>
              </a:rPr>
              <a:t>,2021,30(23):2147-2152.</a:t>
            </a:r>
            <a:endParaRPr lang="en-US" altLang="zh-CN" sz="1000" i="1" dirty="0">
              <a:sym typeface="+mn-ea"/>
            </a:endParaRPr>
          </a:p>
        </p:txBody>
      </p:sp>
      <p:pic>
        <p:nvPicPr>
          <p:cNvPr id="4" name="图片 3"/>
          <p:cNvPicPr>
            <a:picLocks noChangeAspect="1"/>
          </p:cNvPicPr>
          <p:nvPr/>
        </p:nvPicPr>
        <p:blipFill>
          <a:blip r:embed="rId8"/>
          <a:stretch>
            <a:fillRect/>
          </a:stretch>
        </p:blipFill>
        <p:spPr>
          <a:xfrm>
            <a:off x="669925" y="3502660"/>
            <a:ext cx="5316220" cy="2389505"/>
          </a:xfrm>
          <a:prstGeom prst="rect">
            <a:avLst/>
          </a:prstGeom>
        </p:spPr>
      </p:pic>
      <p:sp>
        <p:nvSpPr>
          <p:cNvPr id="6" name="标题 4"/>
          <p:cNvSpPr txBox="1"/>
          <p:nvPr>
            <p:custDataLst>
              <p:tags r:id="rId9"/>
            </p:custDataLst>
          </p:nvPr>
        </p:nvSpPr>
        <p:spPr>
          <a:xfrm>
            <a:off x="669925" y="1549400"/>
            <a:ext cx="5316220" cy="1570990"/>
          </a:xfrm>
          <a:prstGeom prst="rect">
            <a:avLst/>
          </a:prstGeom>
        </p:spPr>
        <p:txBody>
          <a:bodyPr vert="horz" wrap="square" lIns="90170" tIns="46990" rIns="90170" bIns="46990" rtlCol="0" anchor="t" anchorCtr="0">
            <a:sp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a:lnSpc>
                <a:spcPct val="120000"/>
              </a:lnSpc>
            </a:pPr>
            <a:r>
              <a:rPr lang="en-US" altLang="zh-CN" sz="2000" b="0" spc="0" dirty="0">
                <a:solidFill>
                  <a:schemeClr val="tx1"/>
                </a:solidFill>
                <a:latin typeface="+mj-ea"/>
                <a:ea typeface="+mj-ea"/>
                <a:cs typeface="+mj-ea"/>
              </a:rPr>
              <a:t>1</a:t>
            </a:r>
            <a:r>
              <a:rPr lang="zh-CN" altLang="en-US" sz="2000" b="0" spc="0" dirty="0">
                <a:solidFill>
                  <a:schemeClr val="tx1"/>
                </a:solidFill>
                <a:latin typeface="+mj-ea"/>
                <a:ea typeface="+mj-ea"/>
                <a:cs typeface="+mj-ea"/>
              </a:rPr>
              <a:t>、美国、欧洲《</a:t>
            </a:r>
            <a:r>
              <a:rPr lang="en-US" altLang="zh-CN" sz="2000" b="0" spc="0" dirty="0">
                <a:solidFill>
                  <a:schemeClr val="tx1"/>
                </a:solidFill>
                <a:latin typeface="+mj-ea"/>
                <a:ea typeface="+mj-ea"/>
                <a:cs typeface="+mj-ea"/>
              </a:rPr>
              <a:t>FDA/EMA</a:t>
            </a:r>
            <a:r>
              <a:rPr lang="zh-CN" altLang="en-US" sz="2000" b="0" spc="0" dirty="0">
                <a:solidFill>
                  <a:schemeClr val="tx1"/>
                </a:solidFill>
                <a:latin typeface="+mj-ea"/>
                <a:ea typeface="+mj-ea"/>
                <a:cs typeface="+mj-ea"/>
              </a:rPr>
              <a:t>儿童口服制剂研发技术指导原则》：</a:t>
            </a:r>
            <a:r>
              <a:rPr lang="en-US" altLang="zh-CN" sz="2000" spc="0" dirty="0">
                <a:solidFill>
                  <a:srgbClr val="C00000"/>
                </a:solidFill>
                <a:latin typeface="+mj-ea"/>
                <a:ea typeface="+mj-ea"/>
                <a:cs typeface="+mj-ea"/>
              </a:rPr>
              <a:t>1</a:t>
            </a:r>
            <a:r>
              <a:rPr lang="zh-CN" altLang="en-US" sz="2000" spc="0" dirty="0">
                <a:solidFill>
                  <a:srgbClr val="C00000"/>
                </a:solidFill>
                <a:latin typeface="+mj-ea"/>
                <a:ea typeface="+mj-ea"/>
                <a:cs typeface="+mj-ea"/>
              </a:rPr>
              <a:t>个月</a:t>
            </a:r>
            <a:r>
              <a:rPr lang="en-US" altLang="zh-CN" sz="2000" spc="0" dirty="0">
                <a:solidFill>
                  <a:srgbClr val="C00000"/>
                </a:solidFill>
                <a:latin typeface="+mj-ea"/>
                <a:ea typeface="+mj-ea"/>
                <a:cs typeface="+mj-ea"/>
              </a:rPr>
              <a:t>~2</a:t>
            </a:r>
            <a:r>
              <a:rPr lang="zh-CN" altLang="en-US" sz="2000" spc="0" dirty="0">
                <a:solidFill>
                  <a:srgbClr val="C00000"/>
                </a:solidFill>
                <a:latin typeface="+mj-ea"/>
                <a:ea typeface="+mj-ea"/>
                <a:cs typeface="+mj-ea"/>
              </a:rPr>
              <a:t>岁儿童适宜小剂量液体剂型，</a:t>
            </a:r>
            <a:r>
              <a:rPr lang="en-US" altLang="zh-CN" sz="2000" spc="0" dirty="0">
                <a:solidFill>
                  <a:srgbClr val="C00000"/>
                </a:solidFill>
                <a:latin typeface="+mj-ea"/>
                <a:ea typeface="+mj-ea"/>
                <a:cs typeface="+mj-ea"/>
              </a:rPr>
              <a:t>2-5</a:t>
            </a:r>
            <a:r>
              <a:rPr lang="zh-CN" altLang="en-US" sz="2000" spc="0" dirty="0">
                <a:solidFill>
                  <a:srgbClr val="C00000"/>
                </a:solidFill>
                <a:latin typeface="+mj-ea"/>
                <a:ea typeface="+mj-ea"/>
                <a:cs typeface="+mj-ea"/>
              </a:rPr>
              <a:t>岁儿童适宜液体剂型</a:t>
            </a:r>
            <a:r>
              <a:rPr lang="zh-CN" altLang="en-US" sz="2000" spc="0" dirty="0">
                <a:solidFill>
                  <a:schemeClr val="tx1"/>
                </a:solidFill>
                <a:latin typeface="+mj-ea"/>
                <a:ea typeface="+mj-ea"/>
                <a:cs typeface="+mj-ea"/>
              </a:rPr>
              <a:t>、</a:t>
            </a:r>
            <a:r>
              <a:rPr lang="zh-CN" altLang="en-US" sz="2000" b="0" spc="0" dirty="0">
                <a:solidFill>
                  <a:schemeClr val="tx1"/>
                </a:solidFill>
                <a:latin typeface="+mj-ea"/>
                <a:ea typeface="+mj-ea"/>
                <a:cs typeface="+mj-ea"/>
              </a:rPr>
              <a:t>可成液体</a:t>
            </a:r>
            <a:r>
              <a:rPr lang="zh-CN" altLang="en-US" sz="2000" b="0" spc="0" dirty="0"/>
              <a:t>的分散剂型、可混合食物类剂型</a:t>
            </a:r>
            <a:r>
              <a:rPr lang="zh-CN" altLang="en-US" sz="2000" b="0" spc="0" baseline="30000" dirty="0">
                <a:solidFill>
                  <a:schemeClr val="tx1">
                    <a:lumMod val="85000"/>
                    <a:lumOff val="15000"/>
                  </a:schemeClr>
                </a:solidFill>
                <a:uFillTx/>
              </a:rPr>
              <a:t>【</a:t>
            </a:r>
            <a:r>
              <a:rPr lang="en-US" altLang="zh-CN" sz="2000" b="0" spc="0" baseline="30000" dirty="0">
                <a:solidFill>
                  <a:schemeClr val="tx1">
                    <a:lumMod val="85000"/>
                    <a:lumOff val="15000"/>
                  </a:schemeClr>
                </a:solidFill>
                <a:uFillTx/>
              </a:rPr>
              <a:t>1</a:t>
            </a:r>
            <a:r>
              <a:rPr lang="zh-CN" altLang="en-US" sz="2000" b="0" spc="0" baseline="30000" dirty="0">
                <a:solidFill>
                  <a:schemeClr val="tx1">
                    <a:lumMod val="85000"/>
                    <a:lumOff val="15000"/>
                  </a:schemeClr>
                </a:solidFill>
                <a:uFillTx/>
              </a:rPr>
              <a:t>】</a:t>
            </a:r>
            <a:r>
              <a:rPr lang="zh-CN" altLang="en-US" sz="2000" b="0" spc="0" dirty="0"/>
              <a:t>。</a:t>
            </a:r>
            <a:endParaRPr lang="zh-CN" altLang="en-US" sz="2000" b="0" spc="0" dirty="0">
              <a:solidFill>
                <a:schemeClr val="tx1"/>
              </a:solidFill>
              <a:latin typeface="+mj-ea"/>
              <a:ea typeface="+mj-ea"/>
              <a:cs typeface="+mj-ea"/>
            </a:endParaRPr>
          </a:p>
        </p:txBody>
      </p:sp>
      <p:sp>
        <p:nvSpPr>
          <p:cNvPr id="2" name="标题 4"/>
          <p:cNvSpPr txBox="1"/>
          <p:nvPr>
            <p:custDataLst>
              <p:tags r:id="rId10"/>
            </p:custDataLst>
          </p:nvPr>
        </p:nvSpPr>
        <p:spPr>
          <a:xfrm>
            <a:off x="6428105" y="1549400"/>
            <a:ext cx="5481320" cy="1201420"/>
          </a:xfrm>
          <a:prstGeom prst="rect">
            <a:avLst/>
          </a:prstGeom>
        </p:spPr>
        <p:txBody>
          <a:bodyPr vert="horz" wrap="square" lIns="90170" tIns="46990" rIns="90170" bIns="46990" rtlCol="0" anchor="t" anchorCtr="0">
            <a:sp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a:lnSpc>
                <a:spcPct val="120000"/>
              </a:lnSpc>
            </a:pPr>
            <a:r>
              <a:rPr lang="en-US" altLang="zh-CN" sz="2000" b="0" spc="0" dirty="0">
                <a:solidFill>
                  <a:schemeClr val="tx1"/>
                </a:solidFill>
                <a:latin typeface="+mj-ea"/>
                <a:ea typeface="+mj-ea"/>
                <a:cs typeface="+mj-ea"/>
              </a:rPr>
              <a:t>2</a:t>
            </a:r>
            <a:r>
              <a:rPr lang="zh-CN" altLang="en-US" sz="2000" b="0" spc="0" dirty="0">
                <a:solidFill>
                  <a:schemeClr val="tx1"/>
                </a:solidFill>
                <a:latin typeface="+mj-ea"/>
                <a:ea typeface="+mj-ea"/>
                <a:cs typeface="+mj-ea"/>
              </a:rPr>
              <a:t>、中国</a:t>
            </a:r>
            <a:r>
              <a:rPr lang="en-US" altLang="zh-CN" sz="2000" b="0" spc="0" dirty="0">
                <a:solidFill>
                  <a:schemeClr val="tx1"/>
                </a:solidFill>
                <a:latin typeface="+mj-ea"/>
                <a:ea typeface="+mj-ea"/>
                <a:cs typeface="+mj-ea"/>
              </a:rPr>
              <a:t>(2020</a:t>
            </a:r>
            <a:r>
              <a:rPr lang="zh-CN" altLang="en-US" sz="2000" b="0" spc="0" dirty="0">
                <a:solidFill>
                  <a:schemeClr val="tx1"/>
                </a:solidFill>
                <a:latin typeface="+mj-ea"/>
                <a:ea typeface="+mj-ea"/>
                <a:cs typeface="+mj-ea"/>
              </a:rPr>
              <a:t>年</a:t>
            </a:r>
            <a:r>
              <a:rPr lang="en-US" altLang="zh-CN" sz="2000" b="0" spc="0" dirty="0">
                <a:solidFill>
                  <a:schemeClr val="tx1"/>
                </a:solidFill>
                <a:latin typeface="+mj-ea"/>
                <a:ea typeface="+mj-ea"/>
                <a:cs typeface="+mj-ea"/>
              </a:rPr>
              <a:t>)</a:t>
            </a:r>
            <a:r>
              <a:rPr lang="zh-CN" altLang="en-US" sz="2000" b="0" spc="0" dirty="0">
                <a:solidFill>
                  <a:schemeClr val="tx1"/>
                </a:solidFill>
                <a:latin typeface="+mj-ea"/>
                <a:ea typeface="+mj-ea"/>
                <a:cs typeface="+mj-ea"/>
              </a:rPr>
              <a:t>《儿童用药</a:t>
            </a:r>
            <a:r>
              <a:rPr lang="en-US" altLang="zh-CN" sz="2000" b="0" spc="0" dirty="0">
                <a:solidFill>
                  <a:schemeClr val="tx1"/>
                </a:solidFill>
                <a:latin typeface="+mj-ea"/>
                <a:ea typeface="+mj-ea"/>
                <a:cs typeface="+mj-ea"/>
              </a:rPr>
              <a:t>( </a:t>
            </a:r>
            <a:r>
              <a:rPr lang="zh-CN" altLang="en-US" sz="2000" b="0" spc="0" dirty="0">
                <a:solidFill>
                  <a:schemeClr val="tx1"/>
                </a:solidFill>
                <a:latin typeface="+mj-ea"/>
                <a:ea typeface="+mj-ea"/>
                <a:cs typeface="+mj-ea"/>
              </a:rPr>
              <a:t>化学药品</a:t>
            </a:r>
            <a:r>
              <a:rPr lang="en-US" altLang="zh-CN" sz="2000" b="0" spc="0" dirty="0">
                <a:solidFill>
                  <a:schemeClr val="tx1"/>
                </a:solidFill>
                <a:latin typeface="+mj-ea"/>
                <a:ea typeface="+mj-ea"/>
                <a:cs typeface="+mj-ea"/>
              </a:rPr>
              <a:t>)</a:t>
            </a:r>
            <a:r>
              <a:rPr lang="zh-CN" altLang="en-US" sz="2000" b="0" spc="0" dirty="0">
                <a:solidFill>
                  <a:schemeClr val="tx1"/>
                </a:solidFill>
                <a:latin typeface="+mj-ea"/>
                <a:ea typeface="+mj-ea"/>
                <a:cs typeface="+mj-ea"/>
              </a:rPr>
              <a:t>药学开发指导原则</a:t>
            </a:r>
            <a:r>
              <a:rPr lang="en-US" altLang="zh-CN" sz="2000" b="0" spc="0" dirty="0">
                <a:solidFill>
                  <a:schemeClr val="tx1"/>
                </a:solidFill>
                <a:latin typeface="+mj-ea"/>
                <a:ea typeface="+mj-ea"/>
                <a:cs typeface="+mj-ea"/>
              </a:rPr>
              <a:t>( </a:t>
            </a:r>
            <a:r>
              <a:rPr lang="zh-CN" altLang="en-US" sz="2000" b="0" spc="0" dirty="0">
                <a:solidFill>
                  <a:schemeClr val="tx1"/>
                </a:solidFill>
                <a:latin typeface="+mj-ea"/>
                <a:ea typeface="+mj-ea"/>
                <a:cs typeface="+mj-ea"/>
              </a:rPr>
              <a:t>试行</a:t>
            </a:r>
            <a:r>
              <a:rPr lang="en-US" altLang="zh-CN" sz="2000" b="0" spc="0" dirty="0">
                <a:solidFill>
                  <a:schemeClr val="tx1"/>
                </a:solidFill>
                <a:latin typeface="+mj-ea"/>
                <a:ea typeface="+mj-ea"/>
                <a:cs typeface="+mj-ea"/>
              </a:rPr>
              <a:t>)</a:t>
            </a:r>
            <a:r>
              <a:rPr lang="zh-CN" altLang="en-US" sz="2000" b="0" spc="0" dirty="0">
                <a:solidFill>
                  <a:schemeClr val="tx1"/>
                </a:solidFill>
                <a:latin typeface="+mj-ea"/>
                <a:ea typeface="+mj-ea"/>
                <a:cs typeface="+mj-ea"/>
              </a:rPr>
              <a:t>》：</a:t>
            </a:r>
            <a:r>
              <a:rPr lang="zh-CN" altLang="en-US" sz="2000" spc="0" dirty="0">
                <a:solidFill>
                  <a:srgbClr val="C00000"/>
                </a:solidFill>
                <a:latin typeface="+mj-ea"/>
                <a:ea typeface="+mj-ea"/>
                <a:cs typeface="+mj-ea"/>
              </a:rPr>
              <a:t>婴幼儿、</a:t>
            </a:r>
            <a:r>
              <a:rPr lang="en-US" altLang="zh-CN" sz="2000" spc="0" dirty="0">
                <a:solidFill>
                  <a:srgbClr val="C00000"/>
                </a:solidFill>
                <a:latin typeface="+mj-ea"/>
                <a:ea typeface="+mj-ea"/>
                <a:cs typeface="+mj-ea"/>
              </a:rPr>
              <a:t>2-5</a:t>
            </a:r>
            <a:r>
              <a:rPr sz="2000" spc="0" dirty="0">
                <a:solidFill>
                  <a:srgbClr val="C00000"/>
                </a:solidFill>
                <a:latin typeface="+mj-ea"/>
                <a:ea typeface="+mj-ea"/>
                <a:cs typeface="+mj-ea"/>
              </a:rPr>
              <a:t>岁儿童</a:t>
            </a:r>
            <a:r>
              <a:rPr lang="en-US" altLang="zh-CN" sz="2000" spc="0" dirty="0">
                <a:solidFill>
                  <a:srgbClr val="C00000"/>
                </a:solidFill>
                <a:uFillTx/>
                <a:latin typeface="+mj-ea"/>
                <a:ea typeface="+mj-ea"/>
                <a:cs typeface="+mj-ea"/>
              </a:rPr>
              <a:t>最适宜和优选剂型</a:t>
            </a:r>
            <a:r>
              <a:rPr sz="2000" spc="0" dirty="0">
                <a:solidFill>
                  <a:srgbClr val="C00000"/>
                </a:solidFill>
                <a:uFillTx/>
                <a:latin typeface="+mj-ea"/>
                <a:ea typeface="+mj-ea"/>
                <a:cs typeface="+mj-ea"/>
              </a:rPr>
              <a:t>是口服溶液剂</a:t>
            </a:r>
            <a:r>
              <a:rPr sz="2000" b="0" spc="0" dirty="0">
                <a:solidFill>
                  <a:schemeClr val="tx1"/>
                </a:solidFill>
                <a:uFillTx/>
                <a:latin typeface="+mj-ea"/>
                <a:ea typeface="+mj-ea"/>
                <a:cs typeface="+mj-ea"/>
              </a:rPr>
              <a:t>或滴剂</a:t>
            </a:r>
            <a:r>
              <a:rPr lang="zh-CN" altLang="en-US" sz="2000" b="0" spc="0" baseline="30000" dirty="0">
                <a:solidFill>
                  <a:schemeClr val="tx1">
                    <a:lumMod val="85000"/>
                    <a:lumOff val="15000"/>
                  </a:schemeClr>
                </a:solidFill>
                <a:uFillTx/>
              </a:rPr>
              <a:t>【</a:t>
            </a:r>
            <a:r>
              <a:rPr lang="en-US" altLang="zh-CN" sz="2000" b="0" spc="0" baseline="30000" dirty="0">
                <a:solidFill>
                  <a:schemeClr val="tx1">
                    <a:lumMod val="85000"/>
                    <a:lumOff val="15000"/>
                  </a:schemeClr>
                </a:solidFill>
                <a:uFillTx/>
              </a:rPr>
              <a:t>2</a:t>
            </a:r>
            <a:r>
              <a:rPr lang="zh-CN" altLang="en-US" sz="2000" b="0" spc="0" baseline="30000" dirty="0">
                <a:solidFill>
                  <a:schemeClr val="tx1">
                    <a:lumMod val="85000"/>
                    <a:lumOff val="15000"/>
                  </a:schemeClr>
                </a:solidFill>
                <a:uFillTx/>
              </a:rPr>
              <a:t>】</a:t>
            </a:r>
            <a:r>
              <a:rPr lang="zh-CN" altLang="en-US" sz="2000" b="0" spc="0" dirty="0"/>
              <a:t>。</a:t>
            </a:r>
            <a:endParaRPr lang="zh-CN" altLang="en-US" sz="2000" b="0" spc="0" dirty="0">
              <a:solidFill>
                <a:schemeClr val="tx1"/>
              </a:solidFill>
              <a:latin typeface="+mj-ea"/>
              <a:ea typeface="+mj-ea"/>
              <a:cs typeface="+mj-ea"/>
            </a:endParaRPr>
          </a:p>
        </p:txBody>
      </p:sp>
      <p:pic>
        <p:nvPicPr>
          <p:cNvPr id="5" name="图片 4"/>
          <p:cNvPicPr>
            <a:picLocks noChangeAspect="1"/>
          </p:cNvPicPr>
          <p:nvPr/>
        </p:nvPicPr>
        <p:blipFill>
          <a:blip r:embed="rId11"/>
          <a:stretch>
            <a:fillRect/>
          </a:stretch>
        </p:blipFill>
        <p:spPr>
          <a:xfrm>
            <a:off x="6428105" y="3574415"/>
            <a:ext cx="5365750" cy="2018030"/>
          </a:xfrm>
          <a:prstGeom prst="rect">
            <a:avLst/>
          </a:prstGeom>
        </p:spPr>
      </p:pic>
      <p:sp>
        <p:nvSpPr>
          <p:cNvPr id="7" name="圆角矩形 6"/>
          <p:cNvSpPr/>
          <p:nvPr/>
        </p:nvSpPr>
        <p:spPr>
          <a:xfrm>
            <a:off x="669925" y="4730115"/>
            <a:ext cx="5316855" cy="586740"/>
          </a:xfrm>
          <a:prstGeom prst="roundRect">
            <a:avLst/>
          </a:prstGeom>
          <a:noFill/>
          <a:ln w="38100">
            <a:solidFill>
              <a:srgbClr val="C00000"/>
            </a:solidFill>
            <a:prstDash val="dash"/>
          </a:ln>
          <a:extLst>
            <a:ext uri="{909E8E84-426E-40DD-AFC4-6F175D3DCCD1}">
              <a14:hiddenFill xmlns:a14="http://schemas.microsoft.com/office/drawing/2010/main">
                <a:solidFill>
                  <a:srgbClr val="FF0000"/>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2" name="圆角矩形 11"/>
          <p:cNvSpPr/>
          <p:nvPr/>
        </p:nvSpPr>
        <p:spPr>
          <a:xfrm>
            <a:off x="8976995" y="4635500"/>
            <a:ext cx="1365250" cy="389890"/>
          </a:xfrm>
          <a:prstGeom prst="roundRect">
            <a:avLst/>
          </a:prstGeom>
          <a:noFill/>
          <a:ln w="38100">
            <a:solidFill>
              <a:srgbClr val="C00000"/>
            </a:solidFill>
            <a:prstDash val="dash"/>
          </a:ln>
          <a:extLst>
            <a:ext uri="{909E8E84-426E-40DD-AFC4-6F175D3DCCD1}">
              <a14:hiddenFill xmlns:a14="http://schemas.microsoft.com/office/drawing/2010/main">
                <a:solidFill>
                  <a:srgbClr val="FF0000"/>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3" name="标题 4"/>
          <p:cNvSpPr txBox="1"/>
          <p:nvPr>
            <p:custDataLst>
              <p:tags r:id="rId12"/>
            </p:custDataLst>
          </p:nvPr>
        </p:nvSpPr>
        <p:spPr>
          <a:xfrm>
            <a:off x="6501765" y="5656580"/>
            <a:ext cx="5481320" cy="535940"/>
          </a:xfrm>
          <a:prstGeom prst="rect">
            <a:avLst/>
          </a:prstGeom>
        </p:spPr>
        <p:txBody>
          <a:bodyPr vert="horz" wrap="square" lIns="90170" tIns="46990" rIns="90170" bIns="46990" rtlCol="0" anchor="t" anchorCtr="0">
            <a:sp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汉仪旗黑-85S" panose="00020600040101010101" pitchFamily="18" charset="-122"/>
                <a:cs typeface="+mj-cs"/>
                <a:sym typeface="+mn-ea"/>
              </a:defRPr>
            </a:lvl1pPr>
          </a:lstStyle>
          <a:p>
            <a:pPr>
              <a:lnSpc>
                <a:spcPct val="120000"/>
              </a:lnSpc>
            </a:pPr>
            <a:r>
              <a:rPr sz="1200" b="0" spc="0" dirty="0">
                <a:solidFill>
                  <a:schemeClr val="tx1"/>
                </a:solidFill>
                <a:latin typeface="+mj-ea"/>
                <a:ea typeface="+mj-ea"/>
                <a:cs typeface="+mj-ea"/>
              </a:rPr>
              <a:t>备注：</a:t>
            </a:r>
            <a:r>
              <a:rPr lang="zh-CN" altLang="en-US" sz="1200" b="0" spc="0" dirty="0">
                <a:solidFill>
                  <a:schemeClr val="tx1"/>
                </a:solidFill>
                <a:latin typeface="+mj-ea"/>
                <a:ea typeface="+mj-ea"/>
                <a:cs typeface="+mj-ea"/>
              </a:rPr>
              <a:t>对于低龄儿童主要说明给药途径和剂型的适宜性：</a:t>
            </a:r>
            <a:r>
              <a:rPr lang="en-US" altLang="zh-CN" sz="1200" b="0" spc="0" dirty="0">
                <a:solidFill>
                  <a:schemeClr val="tx1"/>
                </a:solidFill>
                <a:latin typeface="+mj-ea"/>
                <a:ea typeface="+mj-ea"/>
                <a:cs typeface="+mj-ea"/>
              </a:rPr>
              <a:t>1 </a:t>
            </a:r>
            <a:r>
              <a:rPr lang="zh-CN" altLang="en-US" sz="1200" b="0" spc="0" dirty="0">
                <a:solidFill>
                  <a:schemeClr val="tx1"/>
                </a:solidFill>
                <a:latin typeface="+mj-ea"/>
                <a:ea typeface="+mj-ea"/>
                <a:cs typeface="+mj-ea"/>
              </a:rPr>
              <a:t>为不适宜、</a:t>
            </a:r>
            <a:r>
              <a:rPr lang="en-US" altLang="zh-CN" sz="1200" b="0" spc="0" dirty="0">
                <a:solidFill>
                  <a:schemeClr val="tx1"/>
                </a:solidFill>
                <a:latin typeface="+mj-ea"/>
                <a:ea typeface="+mj-ea"/>
                <a:cs typeface="+mj-ea"/>
              </a:rPr>
              <a:t>2 </a:t>
            </a:r>
            <a:r>
              <a:rPr lang="zh-CN" altLang="en-US" sz="1200" b="0" spc="0" dirty="0">
                <a:solidFill>
                  <a:schemeClr val="tx1"/>
                </a:solidFill>
                <a:latin typeface="+mj-ea"/>
                <a:ea typeface="+mj-ea"/>
                <a:cs typeface="+mj-ea"/>
              </a:rPr>
              <a:t>为适</a:t>
            </a:r>
            <a:endParaRPr lang="zh-CN" altLang="en-US" sz="1200" b="0" spc="0" dirty="0">
              <a:solidFill>
                <a:schemeClr val="tx1"/>
              </a:solidFill>
              <a:latin typeface="+mj-ea"/>
              <a:ea typeface="+mj-ea"/>
              <a:cs typeface="+mj-ea"/>
            </a:endParaRPr>
          </a:p>
          <a:p>
            <a:pPr>
              <a:lnSpc>
                <a:spcPct val="120000"/>
              </a:lnSpc>
            </a:pPr>
            <a:r>
              <a:rPr lang="zh-CN" altLang="en-US" sz="1200" b="0" spc="0" dirty="0">
                <a:solidFill>
                  <a:schemeClr val="tx1"/>
                </a:solidFill>
                <a:latin typeface="+mj-ea"/>
                <a:ea typeface="+mj-ea"/>
                <a:cs typeface="+mj-ea"/>
              </a:rPr>
              <a:t>用但存在问题、</a:t>
            </a:r>
            <a:r>
              <a:rPr lang="en-US" altLang="zh-CN" sz="1200" b="0" spc="0" dirty="0">
                <a:solidFill>
                  <a:schemeClr val="tx1"/>
                </a:solidFill>
                <a:latin typeface="+mj-ea"/>
                <a:ea typeface="+mj-ea"/>
                <a:cs typeface="+mj-ea"/>
              </a:rPr>
              <a:t>3 </a:t>
            </a:r>
            <a:r>
              <a:rPr lang="zh-CN" altLang="en-US" sz="1200" b="0" spc="0" dirty="0">
                <a:solidFill>
                  <a:schemeClr val="tx1"/>
                </a:solidFill>
                <a:latin typeface="+mj-ea"/>
                <a:ea typeface="+mj-ea"/>
                <a:cs typeface="+mj-ea"/>
              </a:rPr>
              <a:t>为适用但不优选、</a:t>
            </a:r>
            <a:r>
              <a:rPr lang="en-US" altLang="zh-CN" sz="1200" b="0" spc="0" dirty="0">
                <a:solidFill>
                  <a:schemeClr val="tx1"/>
                </a:solidFill>
                <a:latin typeface="+mj-ea"/>
                <a:ea typeface="+mj-ea"/>
                <a:cs typeface="+mj-ea"/>
              </a:rPr>
              <a:t>4 </a:t>
            </a:r>
            <a:r>
              <a:rPr lang="zh-CN" altLang="en-US" sz="1200" b="0" spc="0" dirty="0">
                <a:solidFill>
                  <a:schemeClr val="tx1"/>
                </a:solidFill>
                <a:latin typeface="+mj-ea"/>
                <a:ea typeface="+mj-ea"/>
                <a:cs typeface="+mj-ea"/>
              </a:rPr>
              <a:t>为适用性良好、</a:t>
            </a:r>
            <a:r>
              <a:rPr lang="en-US" altLang="zh-CN" sz="1200" b="0" spc="0" dirty="0">
                <a:solidFill>
                  <a:schemeClr val="tx1"/>
                </a:solidFill>
                <a:latin typeface="+mj-ea"/>
                <a:ea typeface="+mj-ea"/>
                <a:cs typeface="+mj-ea"/>
              </a:rPr>
              <a:t>5 </a:t>
            </a:r>
            <a:r>
              <a:rPr lang="zh-CN" altLang="en-US" sz="1200" b="0" spc="0" dirty="0">
                <a:solidFill>
                  <a:schemeClr val="tx1"/>
                </a:solidFill>
                <a:latin typeface="+mj-ea"/>
                <a:ea typeface="+mj-ea"/>
                <a:cs typeface="+mj-ea"/>
              </a:rPr>
              <a:t>为最适宜和优选剂型；</a:t>
            </a:r>
            <a:endParaRPr lang="zh-CN" altLang="en-US" sz="1200" b="0" spc="0" dirty="0">
              <a:solidFill>
                <a:schemeClr val="tx1"/>
              </a:solidFill>
              <a:latin typeface="+mj-ea"/>
              <a:ea typeface="+mj-ea"/>
              <a:cs typeface="+mj-ea"/>
            </a:endParaRPr>
          </a:p>
        </p:txBody>
      </p:sp>
    </p:spTree>
    <p:custDataLst>
      <p:tags r:id="rId1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4"/>
          <p:cNvSpPr>
            <a:spLocks noGrp="1"/>
          </p:cNvSpPr>
          <p:nvPr>
            <p:ph type="title"/>
            <p:custDataLst>
              <p:tags r:id="rId1"/>
            </p:custDataLst>
          </p:nvPr>
        </p:nvSpPr>
        <p:spPr/>
        <p:txBody>
          <a:bodyPr>
            <a:normAutofit fontScale="90000"/>
          </a:bodyPr>
          <a:lstStyle/>
          <a:p>
            <a:r>
              <a:rPr lang="en-US" altLang="zh-CN" sz="3555" dirty="0">
                <a:solidFill>
                  <a:schemeClr val="tx1"/>
                </a:solidFill>
                <a:latin typeface="+mj-ea"/>
                <a:ea typeface="+mj-ea"/>
                <a:cs typeface="+mj-ea"/>
              </a:rPr>
              <a:t>3 </a:t>
            </a:r>
            <a:r>
              <a:rPr sz="3555" dirty="0">
                <a:solidFill>
                  <a:schemeClr val="tx1"/>
                </a:solidFill>
                <a:latin typeface="+mj-ea"/>
                <a:ea typeface="+mj-ea"/>
                <a:cs typeface="+mj-ea"/>
              </a:rPr>
              <a:t>有效性</a:t>
            </a:r>
            <a:endParaRPr sz="3555" dirty="0">
              <a:solidFill>
                <a:schemeClr val="tx1"/>
              </a:solidFill>
              <a:latin typeface="+mj-ea"/>
              <a:ea typeface="+mj-ea"/>
              <a:cs typeface="+mj-ea"/>
            </a:endParaRPr>
          </a:p>
        </p:txBody>
      </p:sp>
      <p:grpSp>
        <p:nvGrpSpPr>
          <p:cNvPr id="9" name="组合 8"/>
          <p:cNvGrpSpPr/>
          <p:nvPr>
            <p:custDataLst>
              <p:tags r:id="rId2"/>
            </p:custDataLst>
          </p:nvPr>
        </p:nvGrpSpPr>
        <p:grpSpPr>
          <a:xfrm rot="16200000">
            <a:off x="11442069" y="-87887"/>
            <a:ext cx="738165" cy="916458"/>
            <a:chOff x="10608342" y="5053054"/>
            <a:chExt cx="1583658" cy="1966165"/>
          </a:xfrm>
        </p:grpSpPr>
        <p:sp>
          <p:nvSpPr>
            <p:cNvPr id="10" name="任意多边形: 形状 9"/>
            <p:cNvSpPr/>
            <p:nvPr>
              <p:custDataLst>
                <p:tags r:id="rId3"/>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等腰三角形 10"/>
            <p:cNvSpPr/>
            <p:nvPr>
              <p:custDataLst>
                <p:tags r:id="rId4"/>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pSp>
        <p:nvGrpSpPr>
          <p:cNvPr id="15" name="组合 14"/>
          <p:cNvGrpSpPr/>
          <p:nvPr>
            <p:custDataLst>
              <p:tags r:id="rId5"/>
            </p:custDataLst>
          </p:nvPr>
        </p:nvGrpSpPr>
        <p:grpSpPr>
          <a:xfrm rot="5400000">
            <a:off x="11893" y="6030689"/>
            <a:ext cx="738165" cy="916458"/>
            <a:chOff x="10608342" y="5053054"/>
            <a:chExt cx="1583658" cy="1966165"/>
          </a:xfrm>
        </p:grpSpPr>
        <p:sp>
          <p:nvSpPr>
            <p:cNvPr id="16" name="任意多边形: 形状 15"/>
            <p:cNvSpPr/>
            <p:nvPr>
              <p:custDataLst>
                <p:tags r:id="rId6"/>
              </p:custDataLst>
            </p:nvPr>
          </p:nvSpPr>
          <p:spPr>
            <a:xfrm rot="697528">
              <a:off x="10608342" y="5053054"/>
              <a:ext cx="1399913" cy="1966165"/>
            </a:xfrm>
            <a:custGeom>
              <a:avLst/>
              <a:gdLst>
                <a:gd name="connsiteX0" fmla="*/ 1399913 w 1399913"/>
                <a:gd name="connsiteY0" fmla="*/ 0 h 1966165"/>
                <a:gd name="connsiteX1" fmla="*/ 1399913 w 1399913"/>
                <a:gd name="connsiteY1" fmla="*/ 1678156 h 1966165"/>
                <a:gd name="connsiteX2" fmla="*/ 0 w 1399913"/>
                <a:gd name="connsiteY2" fmla="*/ 1966165 h 1966165"/>
              </a:gdLst>
              <a:ahLst/>
              <a:cxnLst>
                <a:cxn ang="0">
                  <a:pos x="connsiteX0" y="connsiteY0"/>
                </a:cxn>
                <a:cxn ang="0">
                  <a:pos x="connsiteX1" y="connsiteY1"/>
                </a:cxn>
                <a:cxn ang="0">
                  <a:pos x="connsiteX2" y="connsiteY2"/>
                </a:cxn>
              </a:cxnLst>
              <a:rect l="l" t="t" r="r" b="b"/>
              <a:pathLst>
                <a:path w="1399913" h="1966165">
                  <a:moveTo>
                    <a:pt x="1399913" y="0"/>
                  </a:moveTo>
                  <a:lnTo>
                    <a:pt x="1399913" y="1678156"/>
                  </a:lnTo>
                  <a:lnTo>
                    <a:pt x="0" y="1966165"/>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7" name="等腰三角形 16"/>
            <p:cNvSpPr/>
            <p:nvPr>
              <p:custDataLst>
                <p:tags r:id="rId7"/>
              </p:custDataLst>
            </p:nvPr>
          </p:nvSpPr>
          <p:spPr>
            <a:xfrm>
              <a:off x="10960100" y="5207000"/>
              <a:ext cx="1231900" cy="1651000"/>
            </a:xfrm>
            <a:prstGeom prst="triangle">
              <a:avLst>
                <a:gd name="adj"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graphicFrame>
        <p:nvGraphicFramePr>
          <p:cNvPr id="4" name="表格 3"/>
          <p:cNvGraphicFramePr/>
          <p:nvPr>
            <p:custDataLst>
              <p:tags r:id="rId8"/>
            </p:custDataLst>
          </p:nvPr>
        </p:nvGraphicFramePr>
        <p:xfrm>
          <a:off x="765810" y="1169670"/>
          <a:ext cx="10659110" cy="4901057"/>
        </p:xfrm>
        <a:graphic>
          <a:graphicData uri="http://schemas.openxmlformats.org/drawingml/2006/table">
            <a:tbl>
              <a:tblPr firstRow="1" bandRow="1">
                <a:tableStyleId>{5C22544A-7EE6-4342-B048-85BDC9FD1C3A}</a:tableStyleId>
              </a:tblPr>
              <a:tblGrid>
                <a:gridCol w="5329555"/>
                <a:gridCol w="5329555"/>
              </a:tblGrid>
              <a:tr h="777240">
                <a:tc gridSpan="2">
                  <a:txBody>
                    <a:bodyPr/>
                    <a:lstStyle/>
                    <a:p>
                      <a:pPr indent="0" algn="ctr" fontAlgn="auto">
                        <a:lnSpc>
                          <a:spcPct val="125000"/>
                        </a:lnSpc>
                        <a:buNone/>
                      </a:pPr>
                      <a:r>
                        <a:rPr lang="zh-CN" altLang="en-US" sz="1800" b="1" dirty="0">
                          <a:solidFill>
                            <a:schemeClr val="tx1"/>
                          </a:solidFill>
                          <a:latin typeface="微软雅黑" panose="020B0503020204020204" charset="-122"/>
                          <a:ea typeface="微软雅黑" panose="020B0503020204020204" charset="-122"/>
                        </a:rPr>
                        <a:t>临床试验和真实世界中，与对照药品疗效相比较该药品的主要优势和不足</a:t>
                      </a:r>
                      <a:endParaRPr lang="zh-CN" altLang="en-US" sz="1800" b="1" dirty="0">
                        <a:solidFill>
                          <a:schemeClr val="tx1"/>
                        </a:solidFill>
                        <a:latin typeface="微软雅黑" panose="020B0503020204020204" charset="-122"/>
                        <a:ea typeface="微软雅黑" panose="020B0503020204020204" charset="-122"/>
                      </a:endParaRPr>
                    </a:p>
                    <a:p>
                      <a:pPr indent="0" algn="ctr" fontAlgn="auto">
                        <a:lnSpc>
                          <a:spcPct val="125000"/>
                        </a:lnSpc>
                        <a:buNone/>
                      </a:pPr>
                      <a:r>
                        <a:rPr lang="zh-CN" altLang="en-US" sz="1800" b="1" dirty="0">
                          <a:solidFill>
                            <a:schemeClr val="tx1"/>
                          </a:solidFill>
                          <a:latin typeface="微软雅黑" panose="020B0503020204020204" charset="-122"/>
                          <a:ea typeface="微软雅黑" panose="020B0503020204020204" charset="-122"/>
                        </a:rPr>
                        <a:t>与目录内同治疗领域药品相比，该药品有效性方面的优势和不足</a:t>
                      </a:r>
                      <a:endParaRPr lang="zh-CN" altLang="en-US" sz="1800" b="1" dirty="0">
                        <a:solidFill>
                          <a:schemeClr val="tx1"/>
                        </a:solidFill>
                        <a:latin typeface="微软雅黑" panose="020B0503020204020204" charset="-122"/>
                        <a:ea typeface="微软雅黑" panose="020B0503020204020204" charset="-122"/>
                      </a:endParaRPr>
                    </a:p>
                  </a:txBody>
                  <a:tcPr anchor="ctr"/>
                </a:tc>
                <a:tc hMerge="1">
                  <a:tcPr marL="0" marR="0" marT="0" marB="0" anchor="ctr"/>
                </a:tc>
              </a:tr>
              <a:tr h="396240">
                <a:tc>
                  <a:txBody>
                    <a:bodyPr/>
                    <a:lstStyle/>
                    <a:p>
                      <a:pPr indent="0" algn="ctr" fontAlgn="auto">
                        <a:lnSpc>
                          <a:spcPct val="125000"/>
                        </a:lnSpc>
                        <a:buNone/>
                      </a:pPr>
                      <a:r>
                        <a:rPr lang="zh-CN" altLang="en-US" sz="1600" b="1">
                          <a:solidFill>
                            <a:schemeClr val="tx1"/>
                          </a:solidFill>
                          <a:latin typeface="微软雅黑" panose="020B0503020204020204" charset="-122"/>
                          <a:ea typeface="微软雅黑" panose="020B0503020204020204" charset="-122"/>
                        </a:rPr>
                        <a:t>硫酸特布他林口服溶液</a:t>
                      </a:r>
                      <a:endParaRPr lang="zh-CN" altLang="en-US" sz="1600" b="1">
                        <a:solidFill>
                          <a:schemeClr val="tx1"/>
                        </a:solidFill>
                        <a:latin typeface="微软雅黑" panose="020B0503020204020204" charset="-122"/>
                        <a:ea typeface="微软雅黑" panose="020B0503020204020204" charset="-122"/>
                      </a:endParaRPr>
                    </a:p>
                  </a:txBody>
                  <a:tcPr anchor="ctr"/>
                </a:tc>
                <a:tc>
                  <a:txBody>
                    <a:bodyPr/>
                    <a:lstStyle/>
                    <a:p>
                      <a:pPr indent="0" algn="ctr" fontAlgn="auto">
                        <a:lnSpc>
                          <a:spcPct val="125000"/>
                        </a:lnSpc>
                        <a:buNone/>
                      </a:pPr>
                      <a:r>
                        <a:rPr lang="zh-CN" altLang="en-US" sz="1600" b="1">
                          <a:solidFill>
                            <a:schemeClr val="tx1"/>
                          </a:solidFill>
                          <a:latin typeface="微软雅黑" panose="020B0503020204020204" charset="-122"/>
                          <a:ea typeface="微软雅黑" panose="020B0503020204020204" charset="-122"/>
                        </a:rPr>
                        <a:t>盐酸班布特罗口服溶液</a:t>
                      </a:r>
                      <a:endParaRPr lang="zh-CN" altLang="en-US" sz="1600" b="1">
                        <a:solidFill>
                          <a:schemeClr val="tx1"/>
                        </a:solidFill>
                        <a:latin typeface="微软雅黑" panose="020B0503020204020204" charset="-122"/>
                        <a:ea typeface="微软雅黑" panose="020B0503020204020204" charset="-122"/>
                      </a:endParaRPr>
                    </a:p>
                  </a:txBody>
                  <a:tcPr marL="0" marR="0" marT="0" marB="0" anchor="ctr"/>
                </a:tc>
              </a:tr>
              <a:tr h="1437640">
                <a:tc>
                  <a:txBody>
                    <a:bodyPr/>
                    <a:lstStyle/>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有效率</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为86.7%</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52/60</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），其中</a:t>
                      </a:r>
                      <a:r>
                        <a:rPr lang="zh-CN" altLang="en-US" sz="1600" b="1">
                          <a:solidFill>
                            <a:srgbClr val="C00000"/>
                          </a:solidFill>
                          <a:latin typeface="微软雅黑" panose="020B0503020204020204" charset="-122"/>
                          <a:ea typeface="微软雅黑" panose="020B0503020204020204" charset="-122"/>
                          <a:cs typeface="微软雅黑" panose="020B0503020204020204" charset="-122"/>
                          <a:sym typeface="+mn-ea"/>
                        </a:rPr>
                        <a:t>支气管哮喘为90%，哮喘性支气管炎为90%，</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支气管炎为80%</a:t>
                      </a:r>
                      <a:r>
                        <a:rPr lang="en-US" altLang="zh-CN" sz="1600" b="0" baseline="30000">
                          <a:solidFill>
                            <a:schemeClr val="tx1"/>
                          </a:solidFill>
                          <a:latin typeface="微软雅黑" panose="020B0503020204020204" charset="-122"/>
                          <a:ea typeface="微软雅黑" panose="020B0503020204020204" charset="-122"/>
                          <a:cs typeface="微软雅黑" panose="020B0503020204020204" charset="-122"/>
                          <a:sym typeface="+mn-ea"/>
                        </a:rPr>
                        <a:t>[1]</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环AMP值、环AMP/环GMP比值和PFR显著增加</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[1]</a:t>
                      </a:r>
                      <a:endPar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c>
                  <a:txBody>
                    <a:bodyPr/>
                    <a:lstStyle/>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服药</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1</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周，</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150</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例哮喘患儿喘息发作改善率为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75.3%</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，夜间睡眠改善率为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79.3%</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，咳嗽改善率为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72.7%</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，哮鸣音改善率为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75.3%</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[3]</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FEV1%</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改善</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[3]</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r>
              <a:tr h="1680210">
                <a:tc>
                  <a:txBody>
                    <a:bodyPr/>
                    <a:lstStyle/>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治疗支气管哮喘的有效率为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90.5%</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19 /21</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），治疗支气管炎和喘息性支气管炎的有效率为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84.6%</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22/26</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[2]</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8例患儿单次给药3小时，5例FEV</a:t>
                      </a:r>
                      <a:r>
                        <a:rPr lang="en-US" altLang="zh-CN" sz="1600" b="0" baseline="-25000">
                          <a:solidFill>
                            <a:schemeClr val="tx1"/>
                          </a:solidFill>
                          <a:latin typeface="微软雅黑" panose="020B0503020204020204" charset="-122"/>
                          <a:ea typeface="微软雅黑" panose="020B0503020204020204" charset="-122"/>
                          <a:cs typeface="微软雅黑" panose="020B0503020204020204" charset="-122"/>
                          <a:sym typeface="+mn-ea"/>
                        </a:rPr>
                        <a:t>1.0</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和PFR增加了20%以上</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；7例患儿连续给药，4例FEV</a:t>
                      </a:r>
                      <a:r>
                        <a:rPr lang="zh-CN" altLang="en-US" sz="1600" b="0" baseline="-25000">
                          <a:solidFill>
                            <a:schemeClr val="tx1"/>
                          </a:solidFill>
                          <a:latin typeface="微软雅黑" panose="020B0503020204020204" charset="-122"/>
                          <a:ea typeface="微软雅黑" panose="020B0503020204020204" charset="-122"/>
                          <a:cs typeface="微软雅黑" panose="020B0503020204020204" charset="-122"/>
                          <a:sym typeface="+mn-ea"/>
                        </a:rPr>
                        <a:t>1.0</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和PFR增加了20%以上</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[2]</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c>
                  <a:txBody>
                    <a:bodyPr/>
                    <a:lstStyle/>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支气管哮喘治疗</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2</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周，有效率为</a:t>
                      </a:r>
                      <a:r>
                        <a:rPr lang="en-US" altLang="zh-CN" sz="1600" b="1">
                          <a:solidFill>
                            <a:srgbClr val="C00000"/>
                          </a:solidFill>
                          <a:latin typeface="微软雅黑" panose="020B0503020204020204" charset="-122"/>
                          <a:ea typeface="微软雅黑" panose="020B0503020204020204" charset="-122"/>
                          <a:cs typeface="微软雅黑" panose="020B0503020204020204" charset="-122"/>
                          <a:sym typeface="+mn-ea"/>
                        </a:rPr>
                        <a:t>88.00%</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0">
                          <a:solidFill>
                            <a:schemeClr val="tx1"/>
                          </a:solidFill>
                          <a:latin typeface="微软雅黑" panose="020B0503020204020204" charset="-122"/>
                          <a:ea typeface="微软雅黑" panose="020B0503020204020204" charset="-122"/>
                          <a:cs typeface="微软雅黑" panose="020B0503020204020204" charset="-122"/>
                          <a:sym typeface="+mn-ea"/>
                        </a:rPr>
                        <a:t>44/50</a:t>
                      </a:r>
                      <a:r>
                        <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[4]</a:t>
                      </a:r>
                      <a:endParaRPr lang="zh-CN" altLang="en-US" sz="1600" b="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gn="just" fontAlgn="auto">
                        <a:lnSpc>
                          <a:spcPct val="125000"/>
                        </a:lnSpc>
                        <a:spcBef>
                          <a:spcPts val="500"/>
                        </a:spcBef>
                        <a:spcAft>
                          <a:spcPts val="500"/>
                        </a:spcAft>
                        <a:buNone/>
                      </a:pPr>
                      <a:r>
                        <a:rPr lang="en-US" altLang="zh-CN" sz="1600" b="1">
                          <a:solidFill>
                            <a:schemeClr val="tx1"/>
                          </a:solidFill>
                          <a:latin typeface="微软雅黑" panose="020B0503020204020204" charset="-122"/>
                          <a:ea typeface="微软雅黑" panose="020B0503020204020204" charset="-122"/>
                          <a:cs typeface="微软雅黑" panose="020B0503020204020204" charset="-122"/>
                          <a:sym typeface="+mn-ea"/>
                        </a:rPr>
                        <a:t>·</a:t>
                      </a:r>
                      <a:r>
                        <a:rPr lang="en-US" altLang="zh-CN" sz="1600">
                          <a:solidFill>
                            <a:schemeClr val="tx1"/>
                          </a:solidFill>
                          <a:latin typeface="微软雅黑" panose="020B0503020204020204" charset="-122"/>
                          <a:ea typeface="微软雅黑" panose="020B0503020204020204" charset="-122"/>
                          <a:cs typeface="微软雅黑" panose="020B0503020204020204" charset="-122"/>
                          <a:sym typeface="+mn-ea"/>
                        </a:rPr>
                        <a:t>FEV</a:t>
                      </a:r>
                      <a:r>
                        <a:rPr lang="en-US" altLang="zh-CN" sz="1600" baseline="-25000">
                          <a:solidFill>
                            <a:schemeClr val="tx1"/>
                          </a:solidFill>
                          <a:latin typeface="微软雅黑" panose="020B0503020204020204" charset="-122"/>
                          <a:ea typeface="微软雅黑" panose="020B0503020204020204" charset="-122"/>
                          <a:cs typeface="微软雅黑" panose="020B0503020204020204" charset="-122"/>
                          <a:sym typeface="+mn-ea"/>
                        </a:rPr>
                        <a:t>1.0</a:t>
                      </a:r>
                      <a:r>
                        <a:rPr lang="en-US" altLang="zh-CN" sz="1600">
                          <a:solidFill>
                            <a:schemeClr val="tx1"/>
                          </a:solidFill>
                          <a:latin typeface="微软雅黑" panose="020B0503020204020204" charset="-122"/>
                          <a:ea typeface="微软雅黑" panose="020B0503020204020204" charset="-122"/>
                          <a:cs typeface="微软雅黑" panose="020B0503020204020204" charset="-122"/>
                          <a:sym typeface="+mn-ea"/>
                        </a:rPr>
                        <a:t>和PEFR</a:t>
                      </a:r>
                      <a:r>
                        <a:rPr lang="zh-CN" altLang="en-US" sz="1600">
                          <a:solidFill>
                            <a:schemeClr val="tx1"/>
                          </a:solidFill>
                          <a:latin typeface="微软雅黑" panose="020B0503020204020204" charset="-122"/>
                          <a:ea typeface="微软雅黑" panose="020B0503020204020204" charset="-122"/>
                          <a:cs typeface="微软雅黑" panose="020B0503020204020204" charset="-122"/>
                          <a:sym typeface="+mn-ea"/>
                        </a:rPr>
                        <a:t>均有改善</a:t>
                      </a:r>
                      <a:r>
                        <a:rPr lang="en-US" altLang="zh-CN" sz="1600" baseline="30000">
                          <a:solidFill>
                            <a:schemeClr val="tx1"/>
                          </a:solidFill>
                          <a:latin typeface="微软雅黑" panose="020B0503020204020204" charset="-122"/>
                          <a:ea typeface="微软雅黑" panose="020B0503020204020204" charset="-122"/>
                          <a:cs typeface="微软雅黑" panose="020B0503020204020204" charset="-122"/>
                          <a:sym typeface="+mn-ea"/>
                        </a:rPr>
                        <a:t>[4]</a:t>
                      </a:r>
                      <a:endParaRPr lang="zh-CN" altLang="en-US" sz="1600">
                        <a:solidFill>
                          <a:schemeClr val="tx1"/>
                        </a:solidFill>
                        <a:latin typeface="微软雅黑" panose="020B0503020204020204" charset="-122"/>
                        <a:ea typeface="微软雅黑" panose="020B0503020204020204" charset="-122"/>
                        <a:cs typeface="微软雅黑" panose="020B0503020204020204" charset="-122"/>
                        <a:sym typeface="+mn-ea"/>
                      </a:endParaRPr>
                    </a:p>
                  </a:txBody>
                  <a:tcPr anchor="ctr"/>
                </a:tc>
              </a:tr>
              <a:tr h="575310">
                <a:tc gridSpan="2">
                  <a:txBody>
                    <a:bodyPr/>
                    <a:lstStyle/>
                    <a:p>
                      <a:pPr indent="0" algn="ctr" fontAlgn="auto">
                        <a:lnSpc>
                          <a:spcPct val="125000"/>
                        </a:lnSpc>
                        <a:buNone/>
                      </a:pPr>
                      <a:r>
                        <a:rPr lang="zh-CN" altLang="en-US" sz="1600" b="1" dirty="0">
                          <a:latin typeface="微软雅黑" panose="020B0503020204020204" charset="-122"/>
                          <a:ea typeface="微软雅黑" panose="020B0503020204020204" charset="-122"/>
                          <a:sym typeface="微软雅黑" panose="020B0503020204020204" charset="-122"/>
                        </a:rPr>
                        <a:t>硫酸特布他林口服溶液的疗效与盐酸班布特罗口服溶液相比无显著差异</a:t>
                      </a:r>
                      <a:endParaRPr lang="zh-CN" altLang="en-US" sz="1600" b="1" dirty="0">
                        <a:latin typeface="微软雅黑" panose="020B0503020204020204" charset="-122"/>
                        <a:ea typeface="微软雅黑" panose="020B0503020204020204" charset="-122"/>
                        <a:sym typeface="微软雅黑" panose="020B0503020204020204" charset="-122"/>
                      </a:endParaRPr>
                    </a:p>
                  </a:txBody>
                  <a:tcPr anchor="ctr">
                    <a:solidFill>
                      <a:schemeClr val="accent1">
                        <a:lumMod val="60000"/>
                        <a:lumOff val="40000"/>
                      </a:schemeClr>
                    </a:solidFill>
                  </a:tcPr>
                </a:tc>
                <a:tc hMerge="1">
                  <a:tcPr anchor="ctr"/>
                </a:tc>
              </a:tr>
            </a:tbl>
          </a:graphicData>
        </a:graphic>
      </p:graphicFrame>
      <p:sp>
        <p:nvSpPr>
          <p:cNvPr id="8" name="文本框 7"/>
          <p:cNvSpPr txBox="1"/>
          <p:nvPr/>
        </p:nvSpPr>
        <p:spPr>
          <a:xfrm>
            <a:off x="767715" y="6395085"/>
            <a:ext cx="11423650" cy="267124"/>
          </a:xfrm>
          <a:prstGeom prst="rect">
            <a:avLst/>
          </a:prstGeom>
          <a:noFill/>
        </p:spPr>
        <p:txBody>
          <a:bodyPr wrap="square" rtlCol="0" anchor="t">
            <a:spAutoFit/>
          </a:bodyPr>
          <a:lstStyle/>
          <a:p>
            <a:pPr indent="0" fontAlgn="auto">
              <a:lnSpc>
                <a:spcPct val="125000"/>
              </a:lnSpc>
              <a:buNone/>
            </a:pPr>
            <a:r>
              <a:rPr lang="en-US" altLang="zh-CN" sz="1000" i="1" dirty="0">
                <a:latin typeface="微软雅黑" panose="020B0503020204020204" charset="-122"/>
                <a:ea typeface="微软雅黑" panose="020B0503020204020204" charset="-122"/>
                <a:cs typeface="微软雅黑" panose="020B0503020204020204" charset="-122"/>
                <a:sym typeface="+mn-ea"/>
              </a:rPr>
              <a:t>[1]</a:t>
            </a:r>
            <a:r>
              <a:rPr lang="en-US" altLang="zh-CN" sz="1000" i="1" dirty="0" err="1">
                <a:latin typeface="微软雅黑" panose="020B0503020204020204" charset="-122"/>
                <a:ea typeface="微软雅黑" panose="020B0503020204020204" charset="-122"/>
                <a:cs typeface="微软雅黑" panose="020B0503020204020204" charset="-122"/>
                <a:sym typeface="+mn-ea"/>
              </a:rPr>
              <a:t>小児科臨床</a:t>
            </a:r>
            <a:r>
              <a:rPr lang="en-US" altLang="zh-CN" sz="1000" i="1" dirty="0">
                <a:latin typeface="微软雅黑" panose="020B0503020204020204" charset="-122"/>
                <a:ea typeface="微软雅黑" panose="020B0503020204020204" charset="-122"/>
                <a:cs typeface="微软雅黑" panose="020B0503020204020204" charset="-122"/>
                <a:sym typeface="+mn-ea"/>
              </a:rPr>
              <a:t>, 1983, 36(12): 2908-2916. </a:t>
            </a:r>
            <a:r>
              <a:rPr lang="en-US" altLang="zh-CN" sz="1000" i="1" dirty="0">
                <a:latin typeface="微软雅黑" panose="020B0503020204020204" charset="-122"/>
                <a:ea typeface="微软雅黑" panose="020B0503020204020204" charset="-122"/>
                <a:sym typeface="+mn-ea"/>
              </a:rPr>
              <a:t>[2]</a:t>
            </a:r>
            <a:r>
              <a:rPr lang="zh-CN" altLang="en-US" sz="1000" i="1" dirty="0">
                <a:latin typeface="微软雅黑" panose="020B0503020204020204" charset="-122"/>
                <a:ea typeface="微软雅黑" panose="020B0503020204020204" charset="-122"/>
                <a:sym typeface="+mn-ea"/>
              </a:rPr>
              <a:t>基礎と臨床, 1983, 17(12): 197-303.</a:t>
            </a:r>
            <a:r>
              <a:rPr lang="en-US" altLang="zh-CN" sz="1000" i="1" dirty="0">
                <a:latin typeface="微软雅黑" panose="020B0503020204020204" charset="-122"/>
                <a:ea typeface="微软雅黑" panose="020B0503020204020204" charset="-122"/>
                <a:sym typeface="+mn-ea"/>
              </a:rPr>
              <a:t> [3]实用儿科临床杂志,2004,19(12):1082-1083. [4]解放军医学杂志,1999,24(1):52-55.</a:t>
            </a:r>
            <a:endParaRPr lang="en-US" altLang="zh-CN" sz="1000" i="1" dirty="0">
              <a:latin typeface="微软雅黑" panose="020B0503020204020204" charset="-122"/>
              <a:ea typeface="微软雅黑" panose="020B0503020204020204" charset="-122"/>
              <a:sym typeface="+mn-ea"/>
            </a:endParaRPr>
          </a:p>
        </p:txBody>
      </p:sp>
    </p:spTree>
    <p:custDataLst>
      <p:tags r:id="rId9"/>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4.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11.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1"/>
  <p:tag name="KSO_WM_UNIT_LAYERLEVEL" val="1"/>
  <p:tag name="KSO_WM_TAG_VERSION" val="1.0"/>
  <p:tag name="KSO_WM_BEAUTIFY_FLAG" val="#wm#"/>
</p:tagLst>
</file>

<file path=ppt/tags/tag11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2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Lst>
</file>

<file path=ppt/tags/tag12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6*i*2"/>
  <p:tag name="KSO_WM_UNIT_LAYERLEVEL" val="1"/>
  <p:tag name="KSO_WM_TAG_VERSION" val="1.0"/>
  <p:tag name="KSO_WM_BEAUTIFY_FLAG" val="#wm#"/>
</p:tagLst>
</file>

<file path=ppt/tags/tag12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1"/>
  <p:tag name="KSO_WM_UNIT_LAYERLEVEL" val="1"/>
  <p:tag name="KSO_WM_TAG_VERSION" val="1.0"/>
  <p:tag name="KSO_WM_BEAUTIFY_FLAG" val="#wm#"/>
</p:tagLst>
</file>

<file path=ppt/tags/tag12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3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7*i*1"/>
  <p:tag name="KSO_WM_UNIT_LAYERLEVEL" val="1"/>
  <p:tag name="KSO_WM_TAG_VERSION" val="1.0"/>
  <p:tag name="KSO_WM_BEAUTIFY_FLAG" val="#wm#"/>
</p:tagLst>
</file>

<file path=ppt/tags/tag13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7*i*2"/>
  <p:tag name="KSO_WM_UNIT_LAYERLEVEL" val="1"/>
  <p:tag name="KSO_WM_TAG_VERSION" val="1.0"/>
  <p:tag name="KSO_WM_BEAUTIFY_FLAG" val="#wm#"/>
</p:tagLst>
</file>

<file path=ppt/tags/tag13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3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1"/>
  <p:tag name="KSO_WM_UNIT_LAYERLEVEL" val="1"/>
  <p:tag name="KSO_WM_TAG_VERSION" val="1.0"/>
  <p:tag name="KSO_WM_BEAUTIFY_FLAG" val="#wm#"/>
</p:tagLst>
</file>

<file path=ppt/tags/tag13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3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SLIDE_BACKGROUND_TYPE" val="belt"/>
  <p:tag name="KSO_WM_SLIDE_BK_DARK_LIGHT" val="1"/>
  <p:tag name="KSO_WM_UNIT_TYPE" val="i"/>
  <p:tag name="KSO_WM_UNIT_INDEX" val="2"/>
</p:tagLst>
</file>

<file path=ppt/tags/tag145.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3"/>
  <p:tag name="KSO_WM_UNIT_ID" val="_18*i*3"/>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4"/>
  <p:tag name="KSO_WM_UNIT_ID" val="_18*i*4"/>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SLIDE_BACKGROUND_TYPE" val="belt"/>
  <p:tag name="KSO_WM_SLIDE_BK_DARK_LIGHT" val="1"/>
  <p:tag name="KSO_WM_UNIT_TYPE" val="i"/>
  <p:tag name="KSO_WM_UNIT_INDEX" val="1"/>
</p:tagLst>
</file>

<file path=ppt/tags/tag148.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6"/>
  <p:tag name="KSO_WM_UNIT_ID" val="_18*i*6"/>
  <p:tag name="KSO_WM_UNIT_LAYERLEVEL" val="1"/>
  <p:tag name="KSO_WM_TAG_VERSION" val="1.0"/>
  <p:tag name="KSO_WM_BEAUTIFY_FLAG" val="#wm#"/>
</p:tagLst>
</file>

<file path=ppt/tags/tag149.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TYPE" val="i"/>
  <p:tag name="KSO_WM_UNIT_INDEX" val="5"/>
  <p:tag name="KSO_WM_UNIT_ID" val="_18*i*5"/>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1.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2.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3.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4.xml><?xml version="1.0" encoding="utf-8"?>
<p:tagLst xmlns:p="http://schemas.openxmlformats.org/presentationml/2006/main">
  <p:tag name="KSO_WM_SLIDE_BACKGROUND_TYPE" val="belt"/>
  <p:tag name="KSO_WM_SLIDE_BK_DARK_LIGHT" val="1"/>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545"/>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TEMPLATE_SUBCATEGORY" val="0"/>
  <p:tag name="KSO_WM_TEMPLATE_COLOR_TYPE" val="1"/>
  <p:tag name="KSO_WM_TEMPLATE_MASTER_THUMB_INDEX" val="12"/>
  <p:tag name="KSO_WM_UNIT_SHOW_EDIT_AREA_INDICATION" val="0"/>
  <p:tag name="KSO_WM_TEMPLATE_THUMBS_INDEX" val="1、2、3、11、14"/>
  <p:tag name="KSO_WM_TAG_VERSION" val="1.0"/>
  <p:tag name="KSO_WM_BEAUTIFY_FLAG" val="#wm#"/>
  <p:tag name="KSO_WM_TEMPLATE_CATEGORY" val="custom"/>
  <p:tag name="KSO_WM_TEMPLATE_INDEX" val="20202545"/>
  <p:tag name="KSO_WM_TEMPLATE_MASTER_TYPE" val="1"/>
</p:tagLst>
</file>

<file path=ppt/tags/tag161.xml><?xml version="1.0" encoding="utf-8"?>
<p:tagLst xmlns:p="http://schemas.openxmlformats.org/presentationml/2006/main">
  <p:tag name="KSO_WM_UNIT_ISCONTENTSTITLE" val="0"/>
  <p:tag name="KSO_WM_UNIT_ISNUMDGMTITLE" val="0"/>
  <p:tag name="KSO_WM_UNIT_PRESET_TEXT" val="极简大气通用模板"/>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02545_1*a*1"/>
  <p:tag name="KSO_WM_TEMPLATE_CATEGORY" val="custom"/>
  <p:tag name="KSO_WM_TEMPLATE_INDEX" val="20202545"/>
  <p:tag name="KSO_WM_UNIT_LAYERLEVEL" val="1"/>
  <p:tag name="KSO_WM_TAG_VERSION" val="1.0"/>
  <p:tag name="KSO_WM_BEAUTIFY_FLAG" val="#wm#"/>
</p:tagLst>
</file>

<file path=ppt/tags/tag162.xml><?xml version="1.0" encoding="utf-8"?>
<p:tagLst xmlns:p="http://schemas.openxmlformats.org/presentationml/2006/main">
  <p:tag name="KSO_WM_UNIT_ISCONTENTSTITLE" val="0"/>
  <p:tag name="KSO_WM_UNIT_ISNUMDGMTITLE" val="0"/>
  <p:tag name="KSO_WM_UNIT_PRESET_TEXT" val="单击此处添加副标题"/>
  <p:tag name="KSO_WM_UNIT_NOCLEAR" val="0"/>
  <p:tag name="KSO_WM_UNIT_VALUE" val="22"/>
  <p:tag name="KSO_WM_UNIT_HIGHLIGHT" val="0"/>
  <p:tag name="KSO_WM_UNIT_COMPATIBLE" val="0"/>
  <p:tag name="KSO_WM_UNIT_DIAGRAM_ISNUMVISUAL" val="0"/>
  <p:tag name="KSO_WM_UNIT_DIAGRAM_ISREFERUNIT" val="0"/>
  <p:tag name="KSO_WM_UNIT_TYPE" val="b"/>
  <p:tag name="KSO_WM_UNIT_INDEX" val="1"/>
  <p:tag name="KSO_WM_UNIT_ID" val="custom20202545_1*b*1"/>
  <p:tag name="KSO_WM_TEMPLATE_CATEGORY" val="custom"/>
  <p:tag name="KSO_WM_TEMPLATE_INDEX" val="20202545"/>
  <p:tag name="KSO_WM_UNIT_LAYERLEVEL" val="1"/>
  <p:tag name="KSO_WM_TAG_VERSION" val="1.0"/>
  <p:tag name="KSO_WM_BEAUTIFY_FLAG" val="#wm#"/>
</p:tagLst>
</file>

<file path=ppt/tags/tag163.xml><?xml version="1.0" encoding="utf-8"?>
<p:tagLst xmlns:p="http://schemas.openxmlformats.org/presentationml/2006/main">
  <p:tag name="KSO_WM_TEMPLATE_THUMBS_INDEX" val="1、2、6、7、9、11、14、15"/>
  <p:tag name="KSO_WM_SLIDE_ID" val="custom2020254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2545"/>
  <p:tag name="KSO_WM_SLIDE_LAYOUT" val="a_b"/>
  <p:tag name="KSO_WM_SLIDE_LAYOUT_CNT" val="1_3"/>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2545_6*i*1"/>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custom20202545_6*i*2"/>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custom20202545_6*i*3"/>
  <p:tag name="KSO_WM_TEMPLATE_CATEGORY" val="custom"/>
  <p:tag name="KSO_WM_TEMPLATE_INDEX" val="20202545"/>
  <p:tag name="KSO_WM_UNIT_LAYERLEVEL" val="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Lst>
</file>

<file path=ppt/tags/tag167.xml><?xml version="1.0" encoding="utf-8"?>
<p:tagLst xmlns:p="http://schemas.openxmlformats.org/presentationml/2006/main">
  <p:tag name="KSO_WM_UNIT_ISCONTENTSTITLE" val="1"/>
  <p:tag name="KSO_WM_UNIT_ISNUMDGMTITLE" val="0"/>
  <p:tag name="KSO_WM_UNIT_PRESET_TEXT" val="目录"/>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545_6*a*1"/>
  <p:tag name="KSO_WM_TEMPLATE_CATEGORY" val="custom"/>
  <p:tag name="KSO_WM_TEMPLATE_INDEX" val="20202545"/>
  <p:tag name="KSO_WM_UNIT_LAYERLEVEL" val="1"/>
  <p:tag name="KSO_WM_TAG_VERSION" val="1.0"/>
  <p:tag name="KSO_WM_BEAUTIFY_FLAG" val="#wm#"/>
  <p:tag name="KSO_WM_UNIT_TEXT_FILL_FORE_SCHEMECOLOR_INDEX" val="14"/>
  <p:tag name="KSO_WM_UNIT_TEXT_FILL_TYPE" val="1"/>
  <p:tag name="KSO_WM_UNIT_USESOURCEFORMAT_APPLY" val="1"/>
</p:tagLst>
</file>

<file path=ppt/tags/tag168.xml><?xml version="1.0" encoding="utf-8"?>
<p:tagLst xmlns:p="http://schemas.openxmlformats.org/presentationml/2006/main">
  <p:tag name="KSO_WM_UNIT_ISCONTENTSTITLE" val="0"/>
  <p:tag name="KSO_WM_UNIT_ISNUMDGMTITLE" val="0"/>
  <p:tag name="KSO_WM_UNIT_PRESET_TEXT" val="CONTENTS"/>
  <p:tag name="KSO_WM_UNIT_NOCLEAR" val="0"/>
  <p:tag name="KSO_WM_UNIT_VALUE" val="6"/>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2545_6*b*1"/>
  <p:tag name="KSO_WM_TEMPLATE_CATEGORY" val="custom"/>
  <p:tag name="KSO_WM_TEMPLATE_INDEX" val="20202545"/>
  <p:tag name="KSO_WM_UNIT_LAYERLEVEL" val="1"/>
  <p:tag name="KSO_WM_TAG_VERSION" val="1.0"/>
  <p:tag name="KSO_WM_BEAUTIFY_FLAG" val="#wm#"/>
  <p:tag name="KSO_WM_UNIT_TEXT_FILL_FORE_SCHEMECOLOR_INDEX" val="14"/>
  <p:tag name="KSO_WM_UNIT_TEXT_FILL_TYPE" val="1"/>
  <p:tag name="KSO_WM_UNIT_USESOURCEFORMAT_APPLY" val="1"/>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202545_6*l_h_i*1_1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custom20202545_6*l_h_i*1_1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custom20202545_6*l_h_i*1_1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202545_6*l_h_i*1_2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custom20202545_6*l_h_i*1_2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custom20202545_6*l_h_i*1_2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custom20202545_6*l_h_i*1_3_3"/>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custom20202545_6*l_h_i*1_3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custom20202545_6*l_h_i*1_3_1"/>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custom20202545_6*l_h_i*1_4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custom20202545_6*l_h_i*1_4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custom20202545_6*l_h_i*1_4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custom20202545_6*l_h_i*1_5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2"/>
  <p:tag name="KSO_WM_UNIT_ID" val="custom20202545_6*l_h_i*1_5_2"/>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custom20202545_6*l_h_i*1_5_3"/>
  <p:tag name="KSO_WM_TEMPLATE_CATEGORY" val="custom"/>
  <p:tag name="KSO_WM_TEMPLATE_INDEX" val="2020254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4.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2545_6*l_h_f*1_1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5.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2545_6*l_h_f*1_2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6.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2545_6*l_h_f*1_3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7.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2545_6*l_h_f*1_4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8.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custom20202545_6*l_h_f*1_5_1"/>
  <p:tag name="KSO_WM_TEMPLATE_CATEGORY" val="custom"/>
  <p:tag name="KSO_WM_TEMPLATE_INDEX" val="20202545"/>
  <p:tag name="KSO_WM_UNIT_LAYERLEVEL" val="1_1_1"/>
  <p:tag name="KSO_WM_TAG_VERSION" val="1.0"/>
  <p:tag name="KSO_WM_BEAUTIFY_FLAG" val="#wm#"/>
  <p:tag name="KSO_WM_UNIT_TEXT_FILL_FORE_SCHEMECOLOR_INDEX" val="13"/>
  <p:tag name="KSO_WM_UNIT_TEXT_FILL_TYPE" val="1"/>
  <p:tag name="KSO_WM_UNIT_USESOURCEFORMAT_APPLY" val="1"/>
  <p:tag name="KSO_WM_DIAGRAM_VIRTUALLY_FRAME" val="{&quot;height&quot;:438.75,&quot;left&quot;:445.58928145005785,&quot;top&quot;:49.92503937007874,&quot;width&quot;:333.16071854994215}"/>
</p:tagLst>
</file>

<file path=ppt/tags/tag189.xml><?xml version="1.0" encoding="utf-8"?>
<p:tagLst xmlns:p="http://schemas.openxmlformats.org/presentationml/2006/main">
  <p:tag name="KSO_WM_SLIDE_ID" val="custom20202545_6"/>
  <p:tag name="KSO_WM_TEMPLATE_SUBCATEGORY" val="0"/>
  <p:tag name="KSO_WM_TEMPLATE_MASTER_TYPE" val="1"/>
  <p:tag name="KSO_WM_TEMPLATE_COLOR_TYPE" val="1"/>
  <p:tag name="KSO_WM_SLIDE_TYPE" val="contents"/>
  <p:tag name="KSO_WM_SLIDE_SUBTYPE" val="diag"/>
  <p:tag name="KSO_WM_SLIDE_ITEM_CNT" val="6"/>
  <p:tag name="KSO_WM_SLIDE_INDEX" val="6"/>
  <p:tag name="KSO_WM_DIAGRAM_GROUP_CODE" val="l1-1"/>
  <p:tag name="KSO_WM_SLIDE_DIAGTYPE" val="l"/>
  <p:tag name="KSO_WM_TAG_VERSION" val="1.0"/>
  <p:tag name="KSO_WM_BEAUTIFY_FLAG" val="#wm#"/>
  <p:tag name="KSO_WM_TEMPLATE_CATEGORY" val="custom"/>
  <p:tag name="KSO_WM_TEMPLATE_INDEX" val="20202545"/>
  <p:tag name="KSO_WM_SLIDE_LAYOUT" val="a_b_l"/>
  <p:tag name="KSO_WM_SLIDE_LAYOUT_CNT" val="1_1_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TABLE_ENDDRAG_ORIGIN_RECT" val="895*438"/>
  <p:tag name="TABLE_ENDDRAG_RECT" val="32*88*895*438"/>
</p:tagLst>
</file>

<file path=ppt/tags/tag191.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198.xml><?xml version="1.0" encoding="utf-8"?>
<p:tagLst xmlns:p="http://schemas.openxmlformats.org/presentationml/2006/main">
  <p:tag name="TABLE_ENDDRAG_ORIGIN_RECT" val="630*147"/>
  <p:tag name="TABLE_ENDDRAG_RECT" val="269*244*630*147"/>
</p:tagLst>
</file>

<file path=ppt/tags/tag199.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07.xml><?xml version="1.0" encoding="utf-8"?>
<p:tagLst xmlns:p="http://schemas.openxmlformats.org/presentationml/2006/main">
  <p:tag name="TABLE_ENDDRAG_ORIGIN_RECT" val="895*438"/>
  <p:tag name="TABLE_ENDDRAG_RECT" val="32*88*895*438"/>
</p:tagLst>
</file>

<file path=ppt/tags/tag208.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0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16.xml><?xml version="1.0" encoding="utf-8"?>
<p:tagLst xmlns:p="http://schemas.openxmlformats.org/presentationml/2006/main">
  <p:tag name="TABLE_ENDDRAG_ORIGIN_RECT" val="895*438"/>
  <p:tag name="TABLE_ENDDRAG_RECT" val="32*88*895*438"/>
</p:tagLst>
</file>

<file path=ppt/tags/tag217.xml><?xml version="1.0" encoding="utf-8"?>
<p:tagLst xmlns:p="http://schemas.openxmlformats.org/presentationml/2006/main">
  <p:tag name="TABLE_ENDDRAG_ORIGIN_RECT" val="895*438"/>
  <p:tag name="TABLE_ENDDRAG_RECT" val="32*88*895*438"/>
</p:tagLst>
</file>

<file path=ppt/tags/tag218.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19.xml><?xml version="1.0" encoding="utf-8"?>
<p:tagLst xmlns:p="http://schemas.openxmlformats.org/presentationml/2006/main">
  <p:tag name="TABLE_ENDDRAG_ORIGIN_RECT" val="839*374"/>
  <p:tag name="TABLE_ENDDRAG_RECT" val="60*124*839*374"/>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27.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2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UNIT_TABLE_BEAUTIFY" val="smartTable{de8a3263-d7aa-4b26-93b2-cc5f293f6d9b}"/>
  <p:tag name="KSO_WM_BEAUTIFY_FLAG" val=""/>
  <p:tag name="TABLE_ENDDRAG_ORIGIN_RECT" val="895*165"/>
  <p:tag name="TABLE_ENDDRAG_RECT" val="32*329*895*165"/>
</p:tagLst>
</file>

<file path=ppt/tags/tag237.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3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45.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4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4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48.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49.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56.xml><?xml version="1.0" encoding="utf-8"?>
<p:tagLst xmlns:p="http://schemas.openxmlformats.org/presentationml/2006/main">
  <p:tag name="TABLE_ENDDRAG_ORIGIN_RECT" val="839*379"/>
  <p:tag name="TABLE_ENDDRAG_RECT" val="60*146*839*379"/>
</p:tagLst>
</file>

<file path=ppt/tags/tag257.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58.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65.xml><?xml version="1.0" encoding="utf-8"?>
<p:tagLst xmlns:p="http://schemas.openxmlformats.org/presentationml/2006/main">
  <p:tag name="KSO_WM_UNIT_TABLE_BEAUTIFY" val="smartTable{1a0867f0-5627-45a8-ba46-498e3a238a3e}"/>
  <p:tag name="KSO_WM_BEAUTIFY_FLAG" val=""/>
  <p:tag name="TABLE_ENDDRAG_ORIGIN_RECT" val="895*165"/>
  <p:tag name="TABLE_ENDDRAG_RECT" val="32*329*895*165"/>
</p:tagLst>
</file>

<file path=ppt/tags/tag266.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67.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74.xml><?xml version="1.0" encoding="utf-8"?>
<p:tagLst xmlns:p="http://schemas.openxmlformats.org/presentationml/2006/main">
  <p:tag name="KSO_WM_UNIT_TABLE_BEAUTIFY" val="smartTable{44b4dbcb-e3d8-4f10-9301-8a3a93c482c3}"/>
  <p:tag name="KSO_WM_BEAUTIFY_FLAG" val=""/>
</p:tagLst>
</file>

<file path=ppt/tags/tag275.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76.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42"/>
  <p:tag name="KSO_WM_UNIT_HIGHLIGHT" val="0"/>
  <p:tag name="KSO_WM_UNIT_COMPATIBLE" val="0"/>
  <p:tag name="KSO_WM_UNIT_DIAGRAM_ISNUMVISUAL" val="0"/>
  <p:tag name="KSO_WM_UNIT_DIAGRAM_ISREFERUNIT" val="0"/>
  <p:tag name="KSO_WM_UNIT_TYPE" val="a"/>
  <p:tag name="KSO_WM_UNIT_INDEX" val="1"/>
  <p:tag name="KSO_WM_UNIT_ID" val="custom20202545_12*a*1"/>
  <p:tag name="KSO_WM_TEMPLATE_CATEGORY" val="custom"/>
  <p:tag name="KSO_WM_TEMPLATE_INDEX" val="20202545"/>
  <p:tag name="KSO_WM_UNIT_LAYERLEVEL" val="1"/>
  <p:tag name="KSO_WM_TAG_VERSION" val="1.0"/>
  <p:tag name="KSO_WM_BEAUTIFY_FLAG" val="#wm#"/>
</p:tagLst>
</file>

<file path=ppt/tags/tag2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545_12*i*1"/>
  <p:tag name="KSO_WM_TEMPLATE_CATEGORY" val="custom"/>
  <p:tag name="KSO_WM_TEMPLATE_INDEX" val="20202545"/>
  <p:tag name="KSO_WM_UNIT_LAYERLEVEL" val="1"/>
  <p:tag name="KSO_WM_TAG_VERSION" val="1.0"/>
  <p:tag name="KSO_WM_BEAUTIFY_FLAG" val="#wm#"/>
</p:tagLst>
</file>

<file path=ppt/tags/tag2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545_12*i*2"/>
  <p:tag name="KSO_WM_TEMPLATE_CATEGORY" val="custom"/>
  <p:tag name="KSO_WM_TEMPLATE_INDEX" val="20202545"/>
  <p:tag name="KSO_WM_UNIT_LAYERLEVEL" val="1"/>
  <p:tag name="KSO_WM_TAG_VERSION" val="1.0"/>
  <p:tag name="KSO_WM_BEAUTIFY_FLAG" val="#wm#"/>
</p:tagLst>
</file>

<file path=ppt/tags/tag2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202545_12*i*3"/>
  <p:tag name="KSO_WM_TEMPLATE_CATEGORY" val="custom"/>
  <p:tag name="KSO_WM_TEMPLATE_INDEX" val="2020254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202545_12*i*4"/>
  <p:tag name="KSO_WM_TEMPLATE_CATEGORY" val="custom"/>
  <p:tag name="KSO_WM_TEMPLATE_INDEX" val="20202545"/>
  <p:tag name="KSO_WM_UNIT_LAYERLEVEL" val="1"/>
  <p:tag name="KSO_WM_TAG_VERSION" val="1.0"/>
  <p:tag name="KSO_WM_BEAUTIFY_FLAG" val="#wm#"/>
</p:tagLst>
</file>

<file path=ppt/tags/tag2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202545_12*i*5"/>
  <p:tag name="KSO_WM_TEMPLATE_CATEGORY" val="custom"/>
  <p:tag name="KSO_WM_TEMPLATE_INDEX" val="20202545"/>
  <p:tag name="KSO_WM_UNIT_LAYERLEVEL" val="1"/>
  <p:tag name="KSO_WM_TAG_VERSION" val="1.0"/>
  <p:tag name="KSO_WM_BEAUTIFY_FLAG" val="#wm#"/>
</p:tagLst>
</file>

<file path=ppt/tags/tag2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202545_12*i*6"/>
  <p:tag name="KSO_WM_TEMPLATE_CATEGORY" val="custom"/>
  <p:tag name="KSO_WM_TEMPLATE_INDEX" val="20202545"/>
  <p:tag name="KSO_WM_UNIT_LAYERLEVEL" val="1"/>
  <p:tag name="KSO_WM_TAG_VERSION" val="1.0"/>
  <p:tag name="KSO_WM_BEAUTIFY_FLAG" val="#wm#"/>
</p:tagLst>
</file>

<file path=ppt/tags/tag283.xml><?xml version="1.0" encoding="utf-8"?>
<p:tagLst xmlns:p="http://schemas.openxmlformats.org/presentationml/2006/main">
  <p:tag name="KSO_WM_UNIT_TABLE_BEAUTIFY" val="smartTable{1034f1cb-ffee-49f6-8168-c21211070ca4}"/>
  <p:tag name="KSO_WM_BEAUTIFY_FLAG" val=""/>
</p:tagLst>
</file>

<file path=ppt/tags/tag284.xml><?xml version="1.0" encoding="utf-8"?>
<p:tagLst xmlns:p="http://schemas.openxmlformats.org/presentationml/2006/main">
  <p:tag name="KSO_WM_SLIDE_ID" val="custom20202545_12"/>
  <p:tag name="KSO_WM_TEMPLATE_SUBCATEGORY" val="0"/>
  <p:tag name="KSO_WM_TEMPLATE_MASTER_TYPE" val="1"/>
  <p:tag name="KSO_WM_TEMPLATE_COLOR_TYPE" val="1"/>
  <p:tag name="KSO_WM_SLIDE_TYPE" val="text"/>
  <p:tag name="KSO_WM_SLIDE_SUBTYPE" val="pureTxt"/>
  <p:tag name="KSO_WM_SLIDE_ITEM_CNT" val="0"/>
  <p:tag name="KSO_WM_SLIDE_INDEX" val="12"/>
  <p:tag name="KSO_WM_SLIDE_SIZE" val="958*554"/>
  <p:tag name="KSO_WM_SLIDE_POSITION" val="0*-7"/>
  <p:tag name="KSO_WM_TAG_VERSION" val="1.0"/>
  <p:tag name="KSO_WM_BEAUTIFY_FLAG" val="#wm#"/>
  <p:tag name="KSO_WM_TEMPLATE_CATEGORY" val="custom"/>
  <p:tag name="KSO_WM_TEMPLATE_INDEX" val="20202545"/>
  <p:tag name="KSO_WM_SLIDE_LAYOUT" val="a_f"/>
  <p:tag name="KSO_WM_SLIDE_LAYOUT_CNT" val="1_2"/>
</p:tagLst>
</file>

<file path=ppt/tags/tag285.xml><?xml version="1.0" encoding="utf-8"?>
<p:tagLst xmlns:p="http://schemas.openxmlformats.org/presentationml/2006/main">
  <p:tag name="COMMONDATA" val="eyJoZGlkIjoiNTI0MTg1ZDMxMGMyZTVmMGMwNDI3MjU2ZGI4ZGFiNGEifQ=="/>
  <p:tag name="KSO_WPP_MARK_KEY" val="996114dd-7ca2-4ef6-801c-28223211b448"/>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_6*i*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_6*i*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_6*i*8"/>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1.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94.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6.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7.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8.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9.xml><?xml version="1.0" encoding="utf-8"?>
<p:tagLst xmlns:p="http://schemas.openxmlformats.org/presentationml/2006/main">
  <p:tag name="KSO_WM_SLIDE_BACKGROUND_TYPE" val="frame"/>
  <p:tag name="KSO_WM_SLIDE_BK_DARK_LIGHT" val="1"/>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333333"/>
      </a:dk2>
      <a:lt2>
        <a:srgbClr val="FFFFFF"/>
      </a:lt2>
      <a:accent1>
        <a:srgbClr val="5C8FC7"/>
      </a:accent1>
      <a:accent2>
        <a:srgbClr val="6E82BA"/>
      </a:accent2>
      <a:accent3>
        <a:srgbClr val="8376B0"/>
      </a:accent3>
      <a:accent4>
        <a:srgbClr val="9868A3"/>
      </a:accent4>
      <a:accent5>
        <a:srgbClr val="AE5B97"/>
      </a:accent5>
      <a:accent6>
        <a:srgbClr val="C44B8A"/>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6418</Words>
  <Application>WPS 演示</Application>
  <PresentationFormat>宽屏</PresentationFormat>
  <Paragraphs>414</Paragraphs>
  <Slides>12</Slides>
  <Notes>4</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12</vt:i4>
      </vt:variant>
    </vt:vector>
  </HeadingPairs>
  <TitlesOfParts>
    <vt:vector size="24" baseType="lpstr">
      <vt:lpstr>Arial</vt:lpstr>
      <vt:lpstr>宋体</vt:lpstr>
      <vt:lpstr>Wingdings</vt:lpstr>
      <vt:lpstr>微软雅黑</vt:lpstr>
      <vt:lpstr>汉仪旗黑-85S</vt:lpstr>
      <vt:lpstr>黑体</vt:lpstr>
      <vt:lpstr>Viner Hand ITC</vt:lpstr>
      <vt:lpstr>Arial Unicode MS</vt:lpstr>
      <vt:lpstr>Calibri</vt:lpstr>
      <vt:lpstr>Mongolian Baiti</vt:lpstr>
      <vt:lpstr>Office 主题</vt:lpstr>
      <vt:lpstr>2_Office 主题​​</vt:lpstr>
      <vt:lpstr>硫酸特布他林口服溶液</vt:lpstr>
      <vt:lpstr>PowerPoint 演示文稿</vt:lpstr>
      <vt:lpstr>1 基本信息</vt:lpstr>
      <vt:lpstr>1 基本信息</vt:lpstr>
      <vt:lpstr>2 安全性</vt:lpstr>
      <vt:lpstr>2 安全性</vt:lpstr>
      <vt:lpstr>2 安全性</vt:lpstr>
      <vt:lpstr>2 安全性</vt:lpstr>
      <vt:lpstr>3 有效性</vt:lpstr>
      <vt:lpstr>3 有效性</vt:lpstr>
      <vt:lpstr>4 创新性</vt:lpstr>
      <vt:lpstr>5 公平性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硫酸特布他林口服溶液</dc:title>
  <dc:creator/>
  <cp:lastModifiedBy>该</cp:lastModifiedBy>
  <cp:revision>332</cp:revision>
  <dcterms:created xsi:type="dcterms:W3CDTF">2023-06-14T05:25:00Z</dcterms:created>
  <dcterms:modified xsi:type="dcterms:W3CDTF">2025-07-18T02:28:54Z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4250FE505472404B837138975F9FC172_13</vt:lpwstr>
  </property>
  <property fmtid="{D5CDD505-2E9C-101B-9397-08002B2CF9AE}" pid="3" name="KSOProductBuildVer">
    <vt:lpwstr>2052-12.1.0.21915</vt:lpwstr>
  </property>
</Properties>
</file>