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4">
  <p:sldMasterIdLst>
    <p:sldMasterId id="2147483648" r:id="rId1"/>
    <p:sldMasterId id="2147483652" r:id="rId3"/>
  </p:sldMasterIdLst>
  <p:notesMasterIdLst>
    <p:notesMasterId r:id="rId5"/>
  </p:notesMasterIdLst>
  <p:handoutMasterIdLst>
    <p:handoutMasterId r:id="rId16"/>
  </p:handoutMasterIdLst>
  <p:sldIdLst>
    <p:sldId id="394" r:id="rId4"/>
    <p:sldId id="692" r:id="rId6"/>
    <p:sldId id="694" r:id="rId7"/>
    <p:sldId id="696" r:id="rId8"/>
    <p:sldId id="700" r:id="rId9"/>
    <p:sldId id="698" r:id="rId10"/>
    <p:sldId id="702" r:id="rId11"/>
    <p:sldId id="701" r:id="rId12"/>
    <p:sldId id="699" r:id="rId13"/>
    <p:sldId id="689" r:id="rId14"/>
    <p:sldId id="690" r:id="rId15"/>
  </p:sldIdLst>
  <p:sldSz cx="12192000" cy="6858000"/>
  <p:notesSz cx="9939020" cy="68072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liu" initials="z"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465AC"/>
    <a:srgbClr val="205998"/>
    <a:srgbClr val="672C94"/>
    <a:srgbClr val="6E358B"/>
    <a:srgbClr val="A365D1"/>
    <a:srgbClr val="341D67"/>
    <a:srgbClr val="004097"/>
    <a:srgbClr val="286FBE"/>
    <a:srgbClr val="A5002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5934" autoAdjust="0"/>
  </p:normalViewPr>
  <p:slideViewPr>
    <p:cSldViewPr snapToGrid="0" showGuides="1">
      <p:cViewPr varScale="1">
        <p:scale>
          <a:sx n="69" d="100"/>
          <a:sy n="69" d="100"/>
        </p:scale>
        <p:origin x="696" y="4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54" d="100"/>
          <a:sy n="54" d="100"/>
        </p:scale>
        <p:origin x="-2928" y="-84"/>
      </p:cViewPr>
      <p:guideLst>
        <p:guide orient="horz" pos="2144"/>
        <p:guide pos="313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gs" Target="tags/tag12.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alignNode1">
    <dgm:fillClrLst meth="repeat">
      <a:schemeClr val="dk2"/>
    </dgm:fillClrLst>
    <dgm:linClrLst meth="repeat">
      <a:schemeClr val="dk2"/>
    </dgm:linClrLst>
    <dgm:effectClrLst/>
    <dgm:txLinClrLst/>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node0">
    <dgm:fillClrLst meth="repeat">
      <a:schemeClr val="dk2"/>
    </dgm:fillClrLst>
    <dgm:linClrLst meth="repeat">
      <a:schemeClr val="lt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677571EA-9B60-4FE0-B653-7755EC44810A}"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zh-CN" altLang="en-US"/>
        </a:p>
      </dgm:t>
    </dgm:pt>
    <dgm:pt modelId="{0AF23656-C9B2-4B66-B810-2DE6F4918E67}">
      <dgm:prSet custT="1"/>
      <dgm:spPr>
        <a:gradFill rotWithShape="0">
          <a:gsLst>
            <a:gs pos="0">
              <a:schemeClr val="accent1">
                <a:lumMod val="5000"/>
                <a:lumOff val="95000"/>
                <a:alpha val="50000"/>
              </a:schemeClr>
            </a:gs>
            <a:gs pos="82000">
              <a:srgbClr val="004097"/>
            </a:gs>
          </a:gsLst>
          <a:lin ang="10800000" scaled="1"/>
        </a:gradFill>
        <a:ln>
          <a:noFill/>
        </a:ln>
      </dgm:spPr>
      <dgm:t>
        <a:bodyPr/>
        <a:lstStyle/>
        <a:p>
          <a:pPr algn="l" rtl="0"/>
          <a:r>
            <a:rPr kumimoji="1" lang="en-US" sz="2800" b="1" dirty="0" smtClean="0"/>
            <a:t>01  </a:t>
          </a:r>
          <a:r>
            <a:rPr kumimoji="1" lang="zh-CN" sz="2800" b="1" dirty="0" smtClean="0"/>
            <a:t>基本信息</a:t>
          </a:r>
          <a:endParaRPr lang="zh-CN" sz="2800" dirty="0"/>
        </a:p>
      </dgm:t>
    </dgm:pt>
    <dgm:pt modelId="{1E07B10D-CB99-41C9-BA81-464C46C8D3B4}" cxnId="{AA86A048-F0E6-4088-A4F1-C187B86206A9}" type="parTrans">
      <dgm:prSet/>
      <dgm:spPr/>
      <dgm:t>
        <a:bodyPr/>
        <a:lstStyle/>
        <a:p>
          <a:endParaRPr lang="zh-CN" altLang="en-US"/>
        </a:p>
      </dgm:t>
    </dgm:pt>
    <dgm:pt modelId="{52B2D4CB-F6FC-419A-8536-8A1239E1172E}" cxnId="{AA86A048-F0E6-4088-A4F1-C187B86206A9}" type="sibTrans">
      <dgm:prSet/>
      <dgm:spPr/>
      <dgm:t>
        <a:bodyPr/>
        <a:lstStyle/>
        <a:p>
          <a:endParaRPr lang="zh-CN" altLang="en-US"/>
        </a:p>
      </dgm:t>
    </dgm:pt>
    <dgm:pt modelId="{13D40A3B-D374-4E53-AE18-C8D97B8231C0}">
      <dgm:prSet custT="1"/>
      <dgm:spPr>
        <a:gradFill rotWithShape="0">
          <a:gsLst>
            <a:gs pos="0">
              <a:schemeClr val="accent1">
                <a:lumMod val="5000"/>
                <a:lumOff val="95000"/>
                <a:alpha val="50000"/>
              </a:schemeClr>
            </a:gs>
            <a:gs pos="82000">
              <a:srgbClr val="004097"/>
            </a:gs>
          </a:gsLst>
          <a:lin ang="10800000" scaled="1"/>
        </a:gradFill>
        <a:ln>
          <a:noFill/>
        </a:ln>
      </dgm:spPr>
      <dgm:t>
        <a:bodyPr/>
        <a:lstStyle/>
        <a:p>
          <a:pPr algn="l" rtl="0"/>
          <a:r>
            <a:rPr kumimoji="1" lang="en-US" sz="2800" b="1" dirty="0" smtClean="0"/>
            <a:t>02  </a:t>
          </a:r>
          <a:r>
            <a:rPr kumimoji="1" lang="zh-CN" sz="2800" b="1" dirty="0" smtClean="0"/>
            <a:t>安全性</a:t>
          </a:r>
          <a:endParaRPr lang="zh-CN" sz="2800" dirty="0"/>
        </a:p>
      </dgm:t>
    </dgm:pt>
    <dgm:pt modelId="{7F54B529-9823-486A-AC0C-F90615B2D231}" cxnId="{265FB959-4697-4B1D-9DDA-D969A750BCB7}" type="parTrans">
      <dgm:prSet/>
      <dgm:spPr/>
      <dgm:t>
        <a:bodyPr/>
        <a:lstStyle/>
        <a:p>
          <a:endParaRPr lang="zh-CN" altLang="en-US"/>
        </a:p>
      </dgm:t>
    </dgm:pt>
    <dgm:pt modelId="{68EC411D-CEA3-4D60-9C53-C7E8076DE5C8}" cxnId="{265FB959-4697-4B1D-9DDA-D969A750BCB7}" type="sibTrans">
      <dgm:prSet/>
      <dgm:spPr/>
      <dgm:t>
        <a:bodyPr/>
        <a:lstStyle/>
        <a:p>
          <a:endParaRPr lang="zh-CN" altLang="en-US"/>
        </a:p>
      </dgm:t>
    </dgm:pt>
    <dgm:pt modelId="{01A8CD0A-FB71-4EA1-86C9-9DE93C0484FE}">
      <dgm:prSet custT="1"/>
      <dgm:spPr>
        <a:gradFill rotWithShape="0">
          <a:gsLst>
            <a:gs pos="0">
              <a:schemeClr val="accent1">
                <a:lumMod val="5000"/>
                <a:lumOff val="95000"/>
                <a:alpha val="50000"/>
              </a:schemeClr>
            </a:gs>
            <a:gs pos="82000">
              <a:srgbClr val="004097"/>
            </a:gs>
          </a:gsLst>
          <a:lin ang="10800000" scaled="1"/>
        </a:gradFill>
        <a:ln>
          <a:noFill/>
        </a:ln>
      </dgm:spPr>
      <dgm:t>
        <a:bodyPr/>
        <a:lstStyle/>
        <a:p>
          <a:pPr algn="l" rtl="0"/>
          <a:r>
            <a:rPr kumimoji="1" lang="en-US" sz="2800" b="1" dirty="0" smtClean="0"/>
            <a:t>03  </a:t>
          </a:r>
          <a:r>
            <a:rPr kumimoji="1" lang="zh-CN" sz="2800" b="1" dirty="0" smtClean="0"/>
            <a:t>有效性</a:t>
          </a:r>
          <a:endParaRPr lang="zh-CN" sz="2800" dirty="0"/>
        </a:p>
      </dgm:t>
    </dgm:pt>
    <dgm:pt modelId="{31BB1615-EFEA-4967-8C26-B148046C2D0B}" cxnId="{8E4E6094-814B-4152-8946-179219250A5E}" type="parTrans">
      <dgm:prSet/>
      <dgm:spPr/>
      <dgm:t>
        <a:bodyPr/>
        <a:lstStyle/>
        <a:p>
          <a:endParaRPr lang="zh-CN" altLang="en-US"/>
        </a:p>
      </dgm:t>
    </dgm:pt>
    <dgm:pt modelId="{3688C31E-B5FA-4CE3-A3C0-2F488DF30BEF}" cxnId="{8E4E6094-814B-4152-8946-179219250A5E}" type="sibTrans">
      <dgm:prSet/>
      <dgm:spPr/>
      <dgm:t>
        <a:bodyPr/>
        <a:lstStyle/>
        <a:p>
          <a:endParaRPr lang="zh-CN" altLang="en-US"/>
        </a:p>
      </dgm:t>
    </dgm:pt>
    <dgm:pt modelId="{06FF8D8A-71B9-4F93-A6E8-F4B6D79CDA59}">
      <dgm:prSet custT="1"/>
      <dgm:spPr>
        <a:gradFill rotWithShape="0">
          <a:gsLst>
            <a:gs pos="0">
              <a:schemeClr val="accent1">
                <a:lumMod val="5000"/>
                <a:lumOff val="95000"/>
                <a:alpha val="50000"/>
              </a:schemeClr>
            </a:gs>
            <a:gs pos="82000">
              <a:srgbClr val="004097"/>
            </a:gs>
          </a:gsLst>
          <a:lin ang="10800000" scaled="1"/>
        </a:gradFill>
        <a:ln>
          <a:noFill/>
        </a:ln>
      </dgm:spPr>
      <dgm:t>
        <a:bodyPr/>
        <a:lstStyle/>
        <a:p>
          <a:pPr algn="l" rtl="0"/>
          <a:r>
            <a:rPr kumimoji="1" lang="en-US" sz="2800" b="1" dirty="0" smtClean="0"/>
            <a:t>04  </a:t>
          </a:r>
          <a:r>
            <a:rPr kumimoji="1" lang="zh-CN" sz="2800" b="1" dirty="0" smtClean="0"/>
            <a:t>创新性</a:t>
          </a:r>
          <a:endParaRPr lang="zh-CN" sz="2800" dirty="0"/>
        </a:p>
      </dgm:t>
    </dgm:pt>
    <dgm:pt modelId="{F603464C-DA11-4B01-8625-FE951DF5B997}" cxnId="{89F2A812-F9C0-4811-9A6D-7F6EC069BC43}" type="parTrans">
      <dgm:prSet/>
      <dgm:spPr/>
      <dgm:t>
        <a:bodyPr/>
        <a:lstStyle/>
        <a:p>
          <a:endParaRPr lang="zh-CN" altLang="en-US"/>
        </a:p>
      </dgm:t>
    </dgm:pt>
    <dgm:pt modelId="{5EAFA080-A5D5-4EFD-A8CC-60A5B421CE49}" cxnId="{89F2A812-F9C0-4811-9A6D-7F6EC069BC43}" type="sibTrans">
      <dgm:prSet/>
      <dgm:spPr/>
      <dgm:t>
        <a:bodyPr/>
        <a:lstStyle/>
        <a:p>
          <a:endParaRPr lang="zh-CN" altLang="en-US"/>
        </a:p>
      </dgm:t>
    </dgm:pt>
    <dgm:pt modelId="{3A095CE0-7EB4-48B1-A6F4-0CAA17B43D3A}">
      <dgm:prSet custT="1"/>
      <dgm:spPr>
        <a:gradFill rotWithShape="0">
          <a:gsLst>
            <a:gs pos="0">
              <a:schemeClr val="accent1">
                <a:lumMod val="5000"/>
                <a:lumOff val="95000"/>
                <a:alpha val="50000"/>
              </a:schemeClr>
            </a:gs>
            <a:gs pos="82000">
              <a:srgbClr val="004097"/>
            </a:gs>
          </a:gsLst>
          <a:lin ang="10800000" scaled="1"/>
        </a:gradFill>
        <a:ln>
          <a:noFill/>
        </a:ln>
      </dgm:spPr>
      <dgm:t>
        <a:bodyPr/>
        <a:lstStyle/>
        <a:p>
          <a:pPr algn="l" rtl="0"/>
          <a:r>
            <a:rPr kumimoji="1" lang="en-US" sz="2800" b="1" dirty="0" smtClean="0"/>
            <a:t>05  </a:t>
          </a:r>
          <a:r>
            <a:rPr kumimoji="1" lang="zh-CN" sz="2800" b="1" dirty="0" smtClean="0"/>
            <a:t>公平性</a:t>
          </a:r>
          <a:endParaRPr lang="zh-CN" sz="2800" dirty="0"/>
        </a:p>
      </dgm:t>
    </dgm:pt>
    <dgm:pt modelId="{AFE16933-DB32-4F37-B5FE-3D8241A6CAC3}" cxnId="{4B22128A-1520-4647-A003-0248F3D4277C}" type="parTrans">
      <dgm:prSet/>
      <dgm:spPr/>
      <dgm:t>
        <a:bodyPr/>
        <a:lstStyle/>
        <a:p>
          <a:endParaRPr lang="zh-CN" altLang="en-US"/>
        </a:p>
      </dgm:t>
    </dgm:pt>
    <dgm:pt modelId="{1BAE9727-A80D-45D9-8746-584AA2EFE851}" cxnId="{4B22128A-1520-4647-A003-0248F3D4277C}" type="sibTrans">
      <dgm:prSet/>
      <dgm:spPr/>
      <dgm:t>
        <a:bodyPr/>
        <a:lstStyle/>
        <a:p>
          <a:endParaRPr lang="zh-CN" altLang="en-US"/>
        </a:p>
      </dgm:t>
    </dgm:pt>
    <dgm:pt modelId="{D014FDE0-1F49-453A-873C-F73DE5593EAC}" type="pres">
      <dgm:prSet presAssocID="{677571EA-9B60-4FE0-B653-7755EC44810A}" presName="Name0" presStyleCnt="0">
        <dgm:presLayoutVars>
          <dgm:dir/>
          <dgm:animLvl val="lvl"/>
          <dgm:resizeHandles val="exact"/>
        </dgm:presLayoutVars>
      </dgm:prSet>
      <dgm:spPr/>
      <dgm:t>
        <a:bodyPr/>
        <a:lstStyle/>
        <a:p>
          <a:endParaRPr lang="zh-CN" altLang="en-US"/>
        </a:p>
      </dgm:t>
    </dgm:pt>
    <dgm:pt modelId="{24554E62-A725-4E90-B2CD-1392DCB8FC7C}" type="pres">
      <dgm:prSet presAssocID="{0AF23656-C9B2-4B66-B810-2DE6F4918E67}" presName="linNode" presStyleCnt="0"/>
      <dgm:spPr/>
    </dgm:pt>
    <dgm:pt modelId="{B8086433-AEAB-4301-A56F-BFDC00BEF49E}" type="pres">
      <dgm:prSet presAssocID="{0AF23656-C9B2-4B66-B810-2DE6F4918E67}" presName="parentText" presStyleLbl="node1" presStyleIdx="0" presStyleCnt="5" custScaleX="254938" custScaleY="27996">
        <dgm:presLayoutVars>
          <dgm:chMax val="1"/>
          <dgm:bulletEnabled val="1"/>
        </dgm:presLayoutVars>
      </dgm:prSet>
      <dgm:spPr/>
      <dgm:t>
        <a:bodyPr/>
        <a:lstStyle/>
        <a:p>
          <a:endParaRPr lang="zh-CN" altLang="en-US"/>
        </a:p>
      </dgm:t>
    </dgm:pt>
    <dgm:pt modelId="{7DB9B35B-76EE-471C-BEDB-827A6F0FA3C8}" type="pres">
      <dgm:prSet presAssocID="{52B2D4CB-F6FC-419A-8536-8A1239E1172E}" presName="sp" presStyleCnt="0"/>
      <dgm:spPr/>
    </dgm:pt>
    <dgm:pt modelId="{6BA4D2F6-5480-4A53-83B9-A1E6A1932214}" type="pres">
      <dgm:prSet presAssocID="{13D40A3B-D374-4E53-AE18-C8D97B8231C0}" presName="linNode" presStyleCnt="0"/>
      <dgm:spPr/>
    </dgm:pt>
    <dgm:pt modelId="{D4232BF1-2DE4-40F5-9036-A0BB74BFEC04}" type="pres">
      <dgm:prSet presAssocID="{13D40A3B-D374-4E53-AE18-C8D97B8231C0}" presName="parentText" presStyleLbl="node1" presStyleIdx="1" presStyleCnt="5" custScaleX="254938" custScaleY="27996">
        <dgm:presLayoutVars>
          <dgm:chMax val="1"/>
          <dgm:bulletEnabled val="1"/>
        </dgm:presLayoutVars>
      </dgm:prSet>
      <dgm:spPr/>
      <dgm:t>
        <a:bodyPr/>
        <a:lstStyle/>
        <a:p>
          <a:endParaRPr lang="zh-CN" altLang="en-US"/>
        </a:p>
      </dgm:t>
    </dgm:pt>
    <dgm:pt modelId="{1699AB6A-28F2-42F9-A83E-E683A90C25C1}" type="pres">
      <dgm:prSet presAssocID="{68EC411D-CEA3-4D60-9C53-C7E8076DE5C8}" presName="sp" presStyleCnt="0"/>
      <dgm:spPr/>
    </dgm:pt>
    <dgm:pt modelId="{4AE6DC92-3395-4DF1-982F-33F317A888F4}" type="pres">
      <dgm:prSet presAssocID="{01A8CD0A-FB71-4EA1-86C9-9DE93C0484FE}" presName="linNode" presStyleCnt="0"/>
      <dgm:spPr/>
    </dgm:pt>
    <dgm:pt modelId="{C7F29A77-AC56-4746-AB4F-8462B8DCE968}" type="pres">
      <dgm:prSet presAssocID="{01A8CD0A-FB71-4EA1-86C9-9DE93C0484FE}" presName="parentText" presStyleLbl="node1" presStyleIdx="2" presStyleCnt="5" custScaleX="254938" custScaleY="27996">
        <dgm:presLayoutVars>
          <dgm:chMax val="1"/>
          <dgm:bulletEnabled val="1"/>
        </dgm:presLayoutVars>
      </dgm:prSet>
      <dgm:spPr/>
      <dgm:t>
        <a:bodyPr/>
        <a:lstStyle/>
        <a:p>
          <a:endParaRPr lang="zh-CN" altLang="en-US"/>
        </a:p>
      </dgm:t>
    </dgm:pt>
    <dgm:pt modelId="{4F44E8B8-A627-4A09-B1CA-B4E8C96471A3}" type="pres">
      <dgm:prSet presAssocID="{3688C31E-B5FA-4CE3-A3C0-2F488DF30BEF}" presName="sp" presStyleCnt="0"/>
      <dgm:spPr/>
    </dgm:pt>
    <dgm:pt modelId="{6FFAA3F6-AED3-4103-AF07-B33D04E13AF0}" type="pres">
      <dgm:prSet presAssocID="{06FF8D8A-71B9-4F93-A6E8-F4B6D79CDA59}" presName="linNode" presStyleCnt="0"/>
      <dgm:spPr/>
    </dgm:pt>
    <dgm:pt modelId="{29429567-6A52-49D7-9FEE-95EC8C7D4F83}" type="pres">
      <dgm:prSet presAssocID="{06FF8D8A-71B9-4F93-A6E8-F4B6D79CDA59}" presName="parentText" presStyleLbl="node1" presStyleIdx="3" presStyleCnt="5" custScaleX="254938" custScaleY="27996">
        <dgm:presLayoutVars>
          <dgm:chMax val="1"/>
          <dgm:bulletEnabled val="1"/>
        </dgm:presLayoutVars>
      </dgm:prSet>
      <dgm:spPr/>
      <dgm:t>
        <a:bodyPr/>
        <a:lstStyle/>
        <a:p>
          <a:endParaRPr lang="zh-CN" altLang="en-US"/>
        </a:p>
      </dgm:t>
    </dgm:pt>
    <dgm:pt modelId="{5E67991E-60C6-4A28-B068-14BC19D61DCF}" type="pres">
      <dgm:prSet presAssocID="{5EAFA080-A5D5-4EFD-A8CC-60A5B421CE49}" presName="sp" presStyleCnt="0"/>
      <dgm:spPr/>
    </dgm:pt>
    <dgm:pt modelId="{E517D1EF-2C04-498B-90B9-1C41BC6E290F}" type="pres">
      <dgm:prSet presAssocID="{3A095CE0-7EB4-48B1-A6F4-0CAA17B43D3A}" presName="linNode" presStyleCnt="0"/>
      <dgm:spPr/>
    </dgm:pt>
    <dgm:pt modelId="{B9E7177F-B5AF-48AA-8A1A-0F25B5FD41C4}" type="pres">
      <dgm:prSet presAssocID="{3A095CE0-7EB4-48B1-A6F4-0CAA17B43D3A}" presName="parentText" presStyleLbl="node1" presStyleIdx="4" presStyleCnt="5" custScaleX="254938" custScaleY="27996">
        <dgm:presLayoutVars>
          <dgm:chMax val="1"/>
          <dgm:bulletEnabled val="1"/>
        </dgm:presLayoutVars>
      </dgm:prSet>
      <dgm:spPr/>
      <dgm:t>
        <a:bodyPr/>
        <a:lstStyle/>
        <a:p>
          <a:endParaRPr lang="zh-CN" altLang="en-US"/>
        </a:p>
      </dgm:t>
    </dgm:pt>
  </dgm:ptLst>
  <dgm:cxnLst>
    <dgm:cxn modelId="{ABBDC694-E7F4-454A-8AD9-F00C68558ED6}" type="presOf" srcId="{0AF23656-C9B2-4B66-B810-2DE6F4918E67}" destId="{B8086433-AEAB-4301-A56F-BFDC00BEF49E}" srcOrd="0" destOrd="0" presId="urn:microsoft.com/office/officeart/2005/8/layout/vList5"/>
    <dgm:cxn modelId="{AA86A048-F0E6-4088-A4F1-C187B86206A9}" srcId="{677571EA-9B60-4FE0-B653-7755EC44810A}" destId="{0AF23656-C9B2-4B66-B810-2DE6F4918E67}" srcOrd="0" destOrd="0" parTransId="{1E07B10D-CB99-41C9-BA81-464C46C8D3B4}" sibTransId="{52B2D4CB-F6FC-419A-8536-8A1239E1172E}"/>
    <dgm:cxn modelId="{C14B30E6-93AA-4DFA-8A1A-73FE3A36E663}" type="presOf" srcId="{3A095CE0-7EB4-48B1-A6F4-0CAA17B43D3A}" destId="{B9E7177F-B5AF-48AA-8A1A-0F25B5FD41C4}" srcOrd="0" destOrd="0" presId="urn:microsoft.com/office/officeart/2005/8/layout/vList5"/>
    <dgm:cxn modelId="{265FB959-4697-4B1D-9DDA-D969A750BCB7}" srcId="{677571EA-9B60-4FE0-B653-7755EC44810A}" destId="{13D40A3B-D374-4E53-AE18-C8D97B8231C0}" srcOrd="1" destOrd="0" parTransId="{7F54B529-9823-486A-AC0C-F90615B2D231}" sibTransId="{68EC411D-CEA3-4D60-9C53-C7E8076DE5C8}"/>
    <dgm:cxn modelId="{0AD0DF8D-82C9-48AA-A067-93C2D7BA8CD6}" type="presOf" srcId="{677571EA-9B60-4FE0-B653-7755EC44810A}" destId="{D014FDE0-1F49-453A-873C-F73DE5593EAC}" srcOrd="0" destOrd="0" presId="urn:microsoft.com/office/officeart/2005/8/layout/vList5"/>
    <dgm:cxn modelId="{B0C7717C-27AA-41F9-8E74-B03861CDD6AF}" type="presOf" srcId="{06FF8D8A-71B9-4F93-A6E8-F4B6D79CDA59}" destId="{29429567-6A52-49D7-9FEE-95EC8C7D4F83}" srcOrd="0" destOrd="0" presId="urn:microsoft.com/office/officeart/2005/8/layout/vList5"/>
    <dgm:cxn modelId="{4B22128A-1520-4647-A003-0248F3D4277C}" srcId="{677571EA-9B60-4FE0-B653-7755EC44810A}" destId="{3A095CE0-7EB4-48B1-A6F4-0CAA17B43D3A}" srcOrd="4" destOrd="0" parTransId="{AFE16933-DB32-4F37-B5FE-3D8241A6CAC3}" sibTransId="{1BAE9727-A80D-45D9-8746-584AA2EFE851}"/>
    <dgm:cxn modelId="{89F2A812-F9C0-4811-9A6D-7F6EC069BC43}" srcId="{677571EA-9B60-4FE0-B653-7755EC44810A}" destId="{06FF8D8A-71B9-4F93-A6E8-F4B6D79CDA59}" srcOrd="3" destOrd="0" parTransId="{F603464C-DA11-4B01-8625-FE951DF5B997}" sibTransId="{5EAFA080-A5D5-4EFD-A8CC-60A5B421CE49}"/>
    <dgm:cxn modelId="{72ECB5BF-1F5A-49F9-AA50-82D3CD3FA132}" type="presOf" srcId="{13D40A3B-D374-4E53-AE18-C8D97B8231C0}" destId="{D4232BF1-2DE4-40F5-9036-A0BB74BFEC04}" srcOrd="0" destOrd="0" presId="urn:microsoft.com/office/officeart/2005/8/layout/vList5"/>
    <dgm:cxn modelId="{8E4E6094-814B-4152-8946-179219250A5E}" srcId="{677571EA-9B60-4FE0-B653-7755EC44810A}" destId="{01A8CD0A-FB71-4EA1-86C9-9DE93C0484FE}" srcOrd="2" destOrd="0" parTransId="{31BB1615-EFEA-4967-8C26-B148046C2D0B}" sibTransId="{3688C31E-B5FA-4CE3-A3C0-2F488DF30BEF}"/>
    <dgm:cxn modelId="{3E66E111-FA5F-4C38-9D13-EED30A676B53}" type="presOf" srcId="{01A8CD0A-FB71-4EA1-86C9-9DE93C0484FE}" destId="{C7F29A77-AC56-4746-AB4F-8462B8DCE968}" srcOrd="0" destOrd="0" presId="urn:microsoft.com/office/officeart/2005/8/layout/vList5"/>
    <dgm:cxn modelId="{C1F3F816-96D6-437C-A688-B12B5A551A34}" type="presParOf" srcId="{D014FDE0-1F49-453A-873C-F73DE5593EAC}" destId="{24554E62-A725-4E90-B2CD-1392DCB8FC7C}" srcOrd="0" destOrd="0" presId="urn:microsoft.com/office/officeart/2005/8/layout/vList5"/>
    <dgm:cxn modelId="{3857EC48-5218-4D72-9479-6A43527226CB}" type="presParOf" srcId="{24554E62-A725-4E90-B2CD-1392DCB8FC7C}" destId="{B8086433-AEAB-4301-A56F-BFDC00BEF49E}" srcOrd="0" destOrd="0" presId="urn:microsoft.com/office/officeart/2005/8/layout/vList5"/>
    <dgm:cxn modelId="{9E1F9AF8-4597-4CDC-AF48-BE307179310A}" type="presParOf" srcId="{D014FDE0-1F49-453A-873C-F73DE5593EAC}" destId="{7DB9B35B-76EE-471C-BEDB-827A6F0FA3C8}" srcOrd="1" destOrd="0" presId="urn:microsoft.com/office/officeart/2005/8/layout/vList5"/>
    <dgm:cxn modelId="{E911EB97-D79A-48F3-A446-FBA6FFB4BFAE}" type="presParOf" srcId="{D014FDE0-1F49-453A-873C-F73DE5593EAC}" destId="{6BA4D2F6-5480-4A53-83B9-A1E6A1932214}" srcOrd="2" destOrd="0" presId="urn:microsoft.com/office/officeart/2005/8/layout/vList5"/>
    <dgm:cxn modelId="{3C6CCBD2-B081-479C-94C4-4A5D7F400CA6}" type="presParOf" srcId="{6BA4D2F6-5480-4A53-83B9-A1E6A1932214}" destId="{D4232BF1-2DE4-40F5-9036-A0BB74BFEC04}" srcOrd="0" destOrd="0" presId="urn:microsoft.com/office/officeart/2005/8/layout/vList5"/>
    <dgm:cxn modelId="{DF0D7448-C594-4B0D-A4F2-7F4C8F394B51}" type="presParOf" srcId="{D014FDE0-1F49-453A-873C-F73DE5593EAC}" destId="{1699AB6A-28F2-42F9-A83E-E683A90C25C1}" srcOrd="3" destOrd="0" presId="urn:microsoft.com/office/officeart/2005/8/layout/vList5"/>
    <dgm:cxn modelId="{AC613EE7-EC97-4DCF-B65D-0A79C1217479}" type="presParOf" srcId="{D014FDE0-1F49-453A-873C-F73DE5593EAC}" destId="{4AE6DC92-3395-4DF1-982F-33F317A888F4}" srcOrd="4" destOrd="0" presId="urn:microsoft.com/office/officeart/2005/8/layout/vList5"/>
    <dgm:cxn modelId="{AB35C417-D492-4600-B991-031028751DF1}" type="presParOf" srcId="{4AE6DC92-3395-4DF1-982F-33F317A888F4}" destId="{C7F29A77-AC56-4746-AB4F-8462B8DCE968}" srcOrd="0" destOrd="0" presId="urn:microsoft.com/office/officeart/2005/8/layout/vList5"/>
    <dgm:cxn modelId="{D6646768-DAA3-4A16-9538-10FA8B7E47E4}" type="presParOf" srcId="{D014FDE0-1F49-453A-873C-F73DE5593EAC}" destId="{4F44E8B8-A627-4A09-B1CA-B4E8C96471A3}" srcOrd="5" destOrd="0" presId="urn:microsoft.com/office/officeart/2005/8/layout/vList5"/>
    <dgm:cxn modelId="{13A87CF2-ABDE-4B1E-82E9-BC59BCEBC5B0}" type="presParOf" srcId="{D014FDE0-1F49-453A-873C-F73DE5593EAC}" destId="{6FFAA3F6-AED3-4103-AF07-B33D04E13AF0}" srcOrd="6" destOrd="0" presId="urn:microsoft.com/office/officeart/2005/8/layout/vList5"/>
    <dgm:cxn modelId="{72C3C334-1EFA-4D73-8E07-CDB7F502737C}" type="presParOf" srcId="{6FFAA3F6-AED3-4103-AF07-B33D04E13AF0}" destId="{29429567-6A52-49D7-9FEE-95EC8C7D4F83}" srcOrd="0" destOrd="0" presId="urn:microsoft.com/office/officeart/2005/8/layout/vList5"/>
    <dgm:cxn modelId="{292ABB64-3BC3-41D4-9B41-87258FD203C2}" type="presParOf" srcId="{D014FDE0-1F49-453A-873C-F73DE5593EAC}" destId="{5E67991E-60C6-4A28-B068-14BC19D61DCF}" srcOrd="7" destOrd="0" presId="urn:microsoft.com/office/officeart/2005/8/layout/vList5"/>
    <dgm:cxn modelId="{442A85AB-C1DC-468C-91CC-C5CB7762E4F6}" type="presParOf" srcId="{D014FDE0-1F49-453A-873C-F73DE5593EAC}" destId="{E517D1EF-2C04-498B-90B9-1C41BC6E290F}" srcOrd="8" destOrd="0" presId="urn:microsoft.com/office/officeart/2005/8/layout/vList5"/>
    <dgm:cxn modelId="{DFA77274-5043-4B6E-B6B5-039033010799}" type="presParOf" srcId="{E517D1EF-2C04-498B-90B9-1C41BC6E290F}" destId="{B9E7177F-B5AF-48AA-8A1A-0F25B5FD41C4}" srcOrd="0"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CF81EF-E59D-43EE-9054-554BD216ED20}" type="doc">
      <dgm:prSet loTypeId="urn:microsoft.com/office/officeart/2009/3/layout/StepUpProcess" loCatId="process" qsTypeId="urn:microsoft.com/office/officeart/2005/8/quickstyle/simple1" qsCatId="simple" csTypeId="urn:microsoft.com/office/officeart/2005/8/colors/accent0_3" csCatId="mainScheme" phldr="1"/>
      <dgm:spPr/>
      <dgm:t>
        <a:bodyPr/>
        <a:lstStyle/>
        <a:p>
          <a:endParaRPr lang="zh-CN" altLang="en-US"/>
        </a:p>
      </dgm:t>
    </dgm:pt>
    <dgm:pt modelId="{AB93E9A0-B14F-4328-A119-F21CADC2A40F}">
      <dgm:prSet phldrT="[文本]"/>
      <dgm:spPr/>
      <dgm:t>
        <a:bodyPr/>
        <a:lstStyle/>
        <a:p>
          <a:r>
            <a:rPr lang="en-US" altLang="en-US" dirty="0" smtClean="0"/>
            <a:t>1874</a:t>
          </a:r>
          <a:r>
            <a:rPr lang="zh-CN" altLang="en-US" dirty="0" smtClean="0"/>
            <a:t>年，</a:t>
          </a:r>
          <a:r>
            <a:rPr lang="en-US" altLang="en-US" dirty="0" smtClean="0"/>
            <a:t>0.9%</a:t>
          </a:r>
          <a:r>
            <a:rPr lang="zh-CN" altLang="en-US" dirty="0" smtClean="0"/>
            <a:t>氯化钠溶液（生理盐水）首次用于临床治疗，因其</a:t>
          </a:r>
          <a:r>
            <a:rPr lang="en-US" altLang="en-US" dirty="0" smtClean="0"/>
            <a:t>Cl⁻</a:t>
          </a:r>
          <a:r>
            <a:rPr lang="zh-CN" altLang="en-US" dirty="0" smtClean="0"/>
            <a:t>浓度高于生理浓度，大量输注可能导致高氯性酸中毒。</a:t>
          </a:r>
          <a:endParaRPr lang="zh-CN" altLang="en-US" dirty="0"/>
        </a:p>
      </dgm:t>
    </dgm:pt>
    <dgm:pt modelId="{AE4C3B1A-A3C1-437D-998D-CE04C3B66286}" cxnId="{F2693A42-AEE3-445B-BB2D-D1E5A6A85C1B}" type="parTrans">
      <dgm:prSet/>
      <dgm:spPr/>
      <dgm:t>
        <a:bodyPr/>
        <a:lstStyle/>
        <a:p>
          <a:endParaRPr lang="zh-CN" altLang="en-US"/>
        </a:p>
      </dgm:t>
    </dgm:pt>
    <dgm:pt modelId="{0EEE1FAD-1604-4DED-A0FA-4026D6F53FB5}" cxnId="{F2693A42-AEE3-445B-BB2D-D1E5A6A85C1B}" type="sibTrans">
      <dgm:prSet/>
      <dgm:spPr/>
      <dgm:t>
        <a:bodyPr/>
        <a:lstStyle/>
        <a:p>
          <a:endParaRPr lang="zh-CN" altLang="en-US"/>
        </a:p>
      </dgm:t>
    </dgm:pt>
    <dgm:pt modelId="{F42B90AD-9D47-4F4F-9B5A-B8CFC77EC226}">
      <dgm:prSet phldrT="[文本]"/>
      <dgm:spPr/>
      <dgm:t>
        <a:bodyPr/>
        <a:lstStyle/>
        <a:p>
          <a:r>
            <a:rPr lang="en-US" altLang="en-US" dirty="0" smtClean="0"/>
            <a:t>1883</a:t>
          </a:r>
          <a:r>
            <a:rPr lang="zh-CN" altLang="en-US" dirty="0" smtClean="0"/>
            <a:t>年， 林格氏液 通过调整</a:t>
          </a:r>
          <a:r>
            <a:rPr lang="en-US" altLang="en-US" dirty="0" smtClean="0"/>
            <a:t>Na⁺</a:t>
          </a:r>
          <a:r>
            <a:rPr lang="zh-CN" altLang="en-US" dirty="0" smtClean="0"/>
            <a:t>浓度更接近人体电解质，并添加</a:t>
          </a:r>
          <a:r>
            <a:rPr lang="en-US" altLang="en-US" dirty="0" smtClean="0"/>
            <a:t>K⁺</a:t>
          </a:r>
          <a:r>
            <a:rPr lang="zh-CN" altLang="en-US" dirty="0" smtClean="0"/>
            <a:t>、</a:t>
          </a:r>
          <a:r>
            <a:rPr lang="en-US" altLang="en-US" dirty="0" smtClean="0"/>
            <a:t>Ca²⁺</a:t>
          </a:r>
          <a:r>
            <a:rPr lang="zh-CN" altLang="en-US" dirty="0" smtClean="0"/>
            <a:t>等成分，解决了生理盐水离子浓度不匹配的问题</a:t>
          </a:r>
          <a:endParaRPr lang="zh-CN" altLang="en-US" dirty="0"/>
        </a:p>
      </dgm:t>
    </dgm:pt>
    <dgm:pt modelId="{420947A3-66C5-4B81-AF4A-1773D64E6C52}" cxnId="{200442C7-344D-4E75-A021-C833D837DB75}" type="parTrans">
      <dgm:prSet/>
      <dgm:spPr/>
      <dgm:t>
        <a:bodyPr/>
        <a:lstStyle/>
        <a:p>
          <a:endParaRPr lang="zh-CN" altLang="en-US"/>
        </a:p>
      </dgm:t>
    </dgm:pt>
    <dgm:pt modelId="{266BD1F4-C91E-4236-93D6-448393FE382E}" cxnId="{200442C7-344D-4E75-A021-C833D837DB75}" type="sibTrans">
      <dgm:prSet/>
      <dgm:spPr/>
      <dgm:t>
        <a:bodyPr/>
        <a:lstStyle/>
        <a:p>
          <a:endParaRPr lang="zh-CN" altLang="en-US"/>
        </a:p>
      </dgm:t>
    </dgm:pt>
    <dgm:pt modelId="{2F7BE383-B2BB-4B59-9CCA-5A1D670DF39E}">
      <dgm:prSet phldrT="[文本]"/>
      <dgm:spPr/>
      <dgm:t>
        <a:bodyPr/>
        <a:lstStyle/>
        <a:p>
          <a:r>
            <a:rPr lang="en-US" altLang="en-US" dirty="0" smtClean="0"/>
            <a:t>1932</a:t>
          </a:r>
          <a:r>
            <a:rPr lang="zh-CN" altLang="en-US" dirty="0" smtClean="0"/>
            <a:t>年，在林格液基础上加入</a:t>
          </a:r>
          <a:r>
            <a:rPr lang="zh-CN" altLang="en-US" b="1" dirty="0" smtClean="0"/>
            <a:t>乳酸钠</a:t>
          </a:r>
          <a:r>
            <a:rPr lang="zh-CN" altLang="en-US" dirty="0" smtClean="0"/>
            <a:t>，通过代谢产生</a:t>
          </a:r>
          <a:r>
            <a:rPr lang="en-US" altLang="en-US" dirty="0" smtClean="0"/>
            <a:t>HCO₃⁻</a:t>
          </a:r>
          <a:r>
            <a:rPr lang="zh-CN" altLang="en-US" dirty="0" smtClean="0"/>
            <a:t>缓冲碱以纠正酸中毒。但大量输注易引发组织水肿，且代谢依赖肝脏功能</a:t>
          </a:r>
          <a:endParaRPr lang="zh-CN" altLang="en-US" dirty="0"/>
        </a:p>
      </dgm:t>
    </dgm:pt>
    <dgm:pt modelId="{C8C2878D-4B25-477E-8F68-BB9ED9275AE4}" cxnId="{8876C1A8-F044-4043-99DF-FDD5FE78BD30}" type="parTrans">
      <dgm:prSet/>
      <dgm:spPr/>
      <dgm:t>
        <a:bodyPr/>
        <a:lstStyle/>
        <a:p>
          <a:endParaRPr lang="zh-CN" altLang="en-US"/>
        </a:p>
      </dgm:t>
    </dgm:pt>
    <dgm:pt modelId="{114B6735-1217-42CB-B031-3D4A1DF9D1B3}" cxnId="{8876C1A8-F044-4043-99DF-FDD5FE78BD30}" type="sibTrans">
      <dgm:prSet/>
      <dgm:spPr/>
      <dgm:t>
        <a:bodyPr/>
        <a:lstStyle/>
        <a:p>
          <a:endParaRPr lang="zh-CN" altLang="en-US"/>
        </a:p>
      </dgm:t>
    </dgm:pt>
    <dgm:pt modelId="{67131D29-8C20-4142-9D9A-4649D5D8326F}">
      <dgm:prSet phldrT="[文本]"/>
      <dgm:spPr/>
      <dgm:t>
        <a:bodyPr/>
        <a:lstStyle/>
        <a:p>
          <a:r>
            <a:rPr lang="en-US" altLang="en-US" dirty="0" smtClean="0"/>
            <a:t>1979</a:t>
          </a:r>
          <a:r>
            <a:rPr lang="zh-CN" altLang="en-US" dirty="0" smtClean="0"/>
            <a:t>年，醋酸钠林格液通过</a:t>
          </a:r>
          <a:r>
            <a:rPr lang="zh-CN" altLang="en-US" b="1" dirty="0" smtClean="0"/>
            <a:t>醋酸根</a:t>
          </a:r>
          <a:r>
            <a:rPr lang="zh-CN" altLang="en-US" dirty="0" smtClean="0"/>
            <a:t>代谢生成</a:t>
          </a:r>
          <a:r>
            <a:rPr lang="en-US" altLang="en-US" dirty="0" smtClean="0"/>
            <a:t>HCO₃⁻</a:t>
          </a:r>
          <a:r>
            <a:rPr lang="zh-CN" altLang="en-US" dirty="0" smtClean="0"/>
            <a:t>，</a:t>
          </a:r>
          <a:r>
            <a:rPr lang="zh-CN" altLang="en-US" b="1" dirty="0" smtClean="0">
              <a:solidFill>
                <a:srgbClr val="6E358B"/>
              </a:solidFill>
            </a:rPr>
            <a:t>减少对肝脏的依赖</a:t>
          </a:r>
          <a:r>
            <a:rPr lang="zh-CN" altLang="en-US" dirty="0" smtClean="0"/>
            <a:t>。少量醋酸根可直接在肾、心脏和肌肉代谢，适用于肝功能障碍患者。</a:t>
          </a:r>
          <a:endParaRPr lang="zh-CN" altLang="en-US" dirty="0"/>
        </a:p>
      </dgm:t>
    </dgm:pt>
    <dgm:pt modelId="{0C197A57-E0C1-4BAD-A625-94473E7FBD5A}" cxnId="{759CC8A1-7408-44B6-8434-EBB52CF6866D}" type="parTrans">
      <dgm:prSet/>
      <dgm:spPr/>
      <dgm:t>
        <a:bodyPr/>
        <a:lstStyle/>
        <a:p>
          <a:endParaRPr lang="zh-CN" altLang="en-US"/>
        </a:p>
      </dgm:t>
    </dgm:pt>
    <dgm:pt modelId="{514AF063-C081-4B19-AA30-EAE028FE175D}" cxnId="{759CC8A1-7408-44B6-8434-EBB52CF6866D}" type="sibTrans">
      <dgm:prSet/>
      <dgm:spPr/>
      <dgm:t>
        <a:bodyPr/>
        <a:lstStyle/>
        <a:p>
          <a:endParaRPr lang="zh-CN" altLang="en-US"/>
        </a:p>
      </dgm:t>
    </dgm:pt>
    <dgm:pt modelId="{C5B158A4-1A65-4F02-BED7-EABE1A675513}" type="pres">
      <dgm:prSet presAssocID="{84CF81EF-E59D-43EE-9054-554BD216ED20}" presName="rootnode" presStyleCnt="0">
        <dgm:presLayoutVars>
          <dgm:chMax/>
          <dgm:chPref/>
          <dgm:dir/>
          <dgm:animLvl val="lvl"/>
        </dgm:presLayoutVars>
      </dgm:prSet>
      <dgm:spPr/>
      <dgm:t>
        <a:bodyPr/>
        <a:lstStyle/>
        <a:p>
          <a:endParaRPr lang="zh-CN" altLang="en-US"/>
        </a:p>
      </dgm:t>
    </dgm:pt>
    <dgm:pt modelId="{7A9CE69A-C445-43B2-9799-9C944E579E99}" type="pres">
      <dgm:prSet presAssocID="{AB93E9A0-B14F-4328-A119-F21CADC2A40F}" presName="composite" presStyleCnt="0"/>
      <dgm:spPr/>
    </dgm:pt>
    <dgm:pt modelId="{2CCE1638-E5FF-4826-B4CA-C53B16721AF4}" type="pres">
      <dgm:prSet presAssocID="{AB93E9A0-B14F-4328-A119-F21CADC2A40F}" presName="LShape" presStyleLbl="alignNode1" presStyleIdx="0" presStyleCnt="7"/>
      <dgm:spPr>
        <a:solidFill>
          <a:srgbClr val="2465AC"/>
        </a:solidFill>
      </dgm:spPr>
    </dgm:pt>
    <dgm:pt modelId="{DD0F95F1-0626-4989-8300-13B783108691}" type="pres">
      <dgm:prSet presAssocID="{AB93E9A0-B14F-4328-A119-F21CADC2A40F}" presName="ParentText" presStyleLbl="revTx" presStyleIdx="0" presStyleCnt="4">
        <dgm:presLayoutVars>
          <dgm:chMax val="0"/>
          <dgm:chPref val="0"/>
          <dgm:bulletEnabled val="1"/>
        </dgm:presLayoutVars>
      </dgm:prSet>
      <dgm:spPr/>
      <dgm:t>
        <a:bodyPr/>
        <a:lstStyle/>
        <a:p>
          <a:endParaRPr lang="zh-CN" altLang="en-US"/>
        </a:p>
      </dgm:t>
    </dgm:pt>
    <dgm:pt modelId="{46E4FE6B-4C16-4ADD-BC14-6E33B9F83C66}" type="pres">
      <dgm:prSet presAssocID="{AB93E9A0-B14F-4328-A119-F21CADC2A40F}" presName="Triangle" presStyleLbl="alignNode1" presStyleIdx="1" presStyleCnt="7"/>
      <dgm:spPr>
        <a:solidFill>
          <a:srgbClr val="2465AC"/>
        </a:solidFill>
      </dgm:spPr>
    </dgm:pt>
    <dgm:pt modelId="{98F96590-AED4-42F8-AB0B-43DDF4B03498}" type="pres">
      <dgm:prSet presAssocID="{0EEE1FAD-1604-4DED-A0FA-4026D6F53FB5}" presName="sibTrans" presStyleCnt="0"/>
      <dgm:spPr/>
    </dgm:pt>
    <dgm:pt modelId="{3F2FF8AD-E65C-48A4-939C-E75C8D4CCCB0}" type="pres">
      <dgm:prSet presAssocID="{0EEE1FAD-1604-4DED-A0FA-4026D6F53FB5}" presName="space" presStyleCnt="0"/>
      <dgm:spPr/>
    </dgm:pt>
    <dgm:pt modelId="{EB9DE7B6-141F-4665-8D2C-46345501BBC7}" type="pres">
      <dgm:prSet presAssocID="{F42B90AD-9D47-4F4F-9B5A-B8CFC77EC226}" presName="composite" presStyleCnt="0"/>
      <dgm:spPr/>
    </dgm:pt>
    <dgm:pt modelId="{2CD50BF9-40CE-49C2-A335-C7C92117B814}" type="pres">
      <dgm:prSet presAssocID="{F42B90AD-9D47-4F4F-9B5A-B8CFC77EC226}" presName="LShape" presStyleLbl="alignNode1" presStyleIdx="2" presStyleCnt="7"/>
      <dgm:spPr>
        <a:solidFill>
          <a:srgbClr val="2465AC"/>
        </a:solidFill>
      </dgm:spPr>
    </dgm:pt>
    <dgm:pt modelId="{88F10DA8-1252-4796-8711-8860CB2235A3}" type="pres">
      <dgm:prSet presAssocID="{F42B90AD-9D47-4F4F-9B5A-B8CFC77EC226}" presName="ParentText" presStyleLbl="revTx" presStyleIdx="1" presStyleCnt="4">
        <dgm:presLayoutVars>
          <dgm:chMax val="0"/>
          <dgm:chPref val="0"/>
          <dgm:bulletEnabled val="1"/>
        </dgm:presLayoutVars>
      </dgm:prSet>
      <dgm:spPr/>
      <dgm:t>
        <a:bodyPr/>
        <a:lstStyle/>
        <a:p>
          <a:endParaRPr lang="zh-CN" altLang="en-US"/>
        </a:p>
      </dgm:t>
    </dgm:pt>
    <dgm:pt modelId="{A4ACFD8A-1D2B-4E67-9C69-3511223964B7}" type="pres">
      <dgm:prSet presAssocID="{F42B90AD-9D47-4F4F-9B5A-B8CFC77EC226}" presName="Triangle" presStyleLbl="alignNode1" presStyleIdx="3" presStyleCnt="7"/>
      <dgm:spPr>
        <a:solidFill>
          <a:srgbClr val="2465AC"/>
        </a:solidFill>
      </dgm:spPr>
    </dgm:pt>
    <dgm:pt modelId="{4F8B0E5A-BDF3-4AC8-A860-53A040680F61}" type="pres">
      <dgm:prSet presAssocID="{266BD1F4-C91E-4236-93D6-448393FE382E}" presName="sibTrans" presStyleCnt="0"/>
      <dgm:spPr/>
    </dgm:pt>
    <dgm:pt modelId="{65357F6F-3DC6-4BA3-8260-7C792A47A242}" type="pres">
      <dgm:prSet presAssocID="{266BD1F4-C91E-4236-93D6-448393FE382E}" presName="space" presStyleCnt="0"/>
      <dgm:spPr/>
    </dgm:pt>
    <dgm:pt modelId="{97572343-807D-4332-9E04-7DCAA104E69F}" type="pres">
      <dgm:prSet presAssocID="{2F7BE383-B2BB-4B59-9CCA-5A1D670DF39E}" presName="composite" presStyleCnt="0"/>
      <dgm:spPr/>
    </dgm:pt>
    <dgm:pt modelId="{8F911946-143C-4BC0-A30B-725D1933624A}" type="pres">
      <dgm:prSet presAssocID="{2F7BE383-B2BB-4B59-9CCA-5A1D670DF39E}" presName="LShape" presStyleLbl="alignNode1" presStyleIdx="4" presStyleCnt="7"/>
      <dgm:spPr>
        <a:solidFill>
          <a:srgbClr val="2465AC"/>
        </a:solidFill>
      </dgm:spPr>
    </dgm:pt>
    <dgm:pt modelId="{C201D59E-FB59-46A5-8858-E805490D21F2}" type="pres">
      <dgm:prSet presAssocID="{2F7BE383-B2BB-4B59-9CCA-5A1D670DF39E}" presName="ParentText" presStyleLbl="revTx" presStyleIdx="2" presStyleCnt="4" custLinFactNeighborX="5035" custLinFactNeighborY="5007">
        <dgm:presLayoutVars>
          <dgm:chMax val="0"/>
          <dgm:chPref val="0"/>
          <dgm:bulletEnabled val="1"/>
        </dgm:presLayoutVars>
      </dgm:prSet>
      <dgm:spPr/>
      <dgm:t>
        <a:bodyPr/>
        <a:lstStyle/>
        <a:p>
          <a:endParaRPr lang="zh-CN" altLang="en-US"/>
        </a:p>
      </dgm:t>
    </dgm:pt>
    <dgm:pt modelId="{736CA3AD-0527-48CD-8164-43FDA3D74838}" type="pres">
      <dgm:prSet presAssocID="{2F7BE383-B2BB-4B59-9CCA-5A1D670DF39E}" presName="Triangle" presStyleLbl="alignNode1" presStyleIdx="5" presStyleCnt="7"/>
      <dgm:spPr>
        <a:solidFill>
          <a:srgbClr val="2465AC"/>
        </a:solidFill>
      </dgm:spPr>
    </dgm:pt>
    <dgm:pt modelId="{C8C755F8-2029-4546-9102-59541242A25D}" type="pres">
      <dgm:prSet presAssocID="{114B6735-1217-42CB-B031-3D4A1DF9D1B3}" presName="sibTrans" presStyleCnt="0"/>
      <dgm:spPr/>
    </dgm:pt>
    <dgm:pt modelId="{41D3F310-2793-43D1-81ED-30AB0DB85F6D}" type="pres">
      <dgm:prSet presAssocID="{114B6735-1217-42CB-B031-3D4A1DF9D1B3}" presName="space" presStyleCnt="0"/>
      <dgm:spPr/>
    </dgm:pt>
    <dgm:pt modelId="{36A47338-0D82-424C-AA76-3D7BAF00849F}" type="pres">
      <dgm:prSet presAssocID="{67131D29-8C20-4142-9D9A-4649D5D8326F}" presName="composite" presStyleCnt="0"/>
      <dgm:spPr/>
    </dgm:pt>
    <dgm:pt modelId="{90C23223-7077-481C-BFEC-B9F8F0FF8B5B}" type="pres">
      <dgm:prSet presAssocID="{67131D29-8C20-4142-9D9A-4649D5D8326F}" presName="LShape" presStyleLbl="alignNode1" presStyleIdx="6" presStyleCnt="7"/>
      <dgm:spPr>
        <a:solidFill>
          <a:srgbClr val="672C94"/>
        </a:solidFill>
      </dgm:spPr>
    </dgm:pt>
    <dgm:pt modelId="{711E40FC-E47D-4A69-BFDB-F3BDECF209F3}" type="pres">
      <dgm:prSet presAssocID="{67131D29-8C20-4142-9D9A-4649D5D8326F}" presName="ParentText" presStyleLbl="revTx" presStyleIdx="3" presStyleCnt="4" custLinFactNeighborX="1857" custLinFactNeighborY="878">
        <dgm:presLayoutVars>
          <dgm:chMax val="0"/>
          <dgm:chPref val="0"/>
          <dgm:bulletEnabled val="1"/>
        </dgm:presLayoutVars>
      </dgm:prSet>
      <dgm:spPr/>
      <dgm:t>
        <a:bodyPr/>
        <a:lstStyle/>
        <a:p>
          <a:endParaRPr lang="zh-CN" altLang="en-US"/>
        </a:p>
      </dgm:t>
    </dgm:pt>
  </dgm:ptLst>
  <dgm:cxnLst>
    <dgm:cxn modelId="{962673A6-9BE6-4171-9BB5-D13FD1B7EF99}" type="presOf" srcId="{84CF81EF-E59D-43EE-9054-554BD216ED20}" destId="{C5B158A4-1A65-4F02-BED7-EABE1A675513}" srcOrd="0" destOrd="0" presId="urn:microsoft.com/office/officeart/2009/3/layout/StepUpProcess"/>
    <dgm:cxn modelId="{759CC8A1-7408-44B6-8434-EBB52CF6866D}" srcId="{84CF81EF-E59D-43EE-9054-554BD216ED20}" destId="{67131D29-8C20-4142-9D9A-4649D5D8326F}" srcOrd="3" destOrd="0" parTransId="{0C197A57-E0C1-4BAD-A625-94473E7FBD5A}" sibTransId="{514AF063-C081-4B19-AA30-EAE028FE175D}"/>
    <dgm:cxn modelId="{850B7BA1-4260-4BA2-9176-91A24CE8047C}" type="presOf" srcId="{2F7BE383-B2BB-4B59-9CCA-5A1D670DF39E}" destId="{C201D59E-FB59-46A5-8858-E805490D21F2}" srcOrd="0" destOrd="0" presId="urn:microsoft.com/office/officeart/2009/3/layout/StepUpProcess"/>
    <dgm:cxn modelId="{F2693A42-AEE3-445B-BB2D-D1E5A6A85C1B}" srcId="{84CF81EF-E59D-43EE-9054-554BD216ED20}" destId="{AB93E9A0-B14F-4328-A119-F21CADC2A40F}" srcOrd="0" destOrd="0" parTransId="{AE4C3B1A-A3C1-437D-998D-CE04C3B66286}" sibTransId="{0EEE1FAD-1604-4DED-A0FA-4026D6F53FB5}"/>
    <dgm:cxn modelId="{8876C1A8-F044-4043-99DF-FDD5FE78BD30}" srcId="{84CF81EF-E59D-43EE-9054-554BD216ED20}" destId="{2F7BE383-B2BB-4B59-9CCA-5A1D670DF39E}" srcOrd="2" destOrd="0" parTransId="{C8C2878D-4B25-477E-8F68-BB9ED9275AE4}" sibTransId="{114B6735-1217-42CB-B031-3D4A1DF9D1B3}"/>
    <dgm:cxn modelId="{48E71849-16B4-423B-9526-03C7EF9D1C22}" type="presOf" srcId="{AB93E9A0-B14F-4328-A119-F21CADC2A40F}" destId="{DD0F95F1-0626-4989-8300-13B783108691}" srcOrd="0" destOrd="0" presId="urn:microsoft.com/office/officeart/2009/3/layout/StepUpProcess"/>
    <dgm:cxn modelId="{3E1F8B7C-5F3D-4994-AF13-2FE7C264EE5E}" type="presOf" srcId="{67131D29-8C20-4142-9D9A-4649D5D8326F}" destId="{711E40FC-E47D-4A69-BFDB-F3BDECF209F3}" srcOrd="0" destOrd="0" presId="urn:microsoft.com/office/officeart/2009/3/layout/StepUpProcess"/>
    <dgm:cxn modelId="{F8333BD6-D2D5-4FC4-BBD8-4A14EFEA69E8}" type="presOf" srcId="{F42B90AD-9D47-4F4F-9B5A-B8CFC77EC226}" destId="{88F10DA8-1252-4796-8711-8860CB2235A3}" srcOrd="0" destOrd="0" presId="urn:microsoft.com/office/officeart/2009/3/layout/StepUpProcess"/>
    <dgm:cxn modelId="{200442C7-344D-4E75-A021-C833D837DB75}" srcId="{84CF81EF-E59D-43EE-9054-554BD216ED20}" destId="{F42B90AD-9D47-4F4F-9B5A-B8CFC77EC226}" srcOrd="1" destOrd="0" parTransId="{420947A3-66C5-4B81-AF4A-1773D64E6C52}" sibTransId="{266BD1F4-C91E-4236-93D6-448393FE382E}"/>
    <dgm:cxn modelId="{781B4A2A-6FC4-49BF-AB56-D4662C819986}" type="presParOf" srcId="{C5B158A4-1A65-4F02-BED7-EABE1A675513}" destId="{7A9CE69A-C445-43B2-9799-9C944E579E99}" srcOrd="0" destOrd="0" presId="urn:microsoft.com/office/officeart/2009/3/layout/StepUpProcess"/>
    <dgm:cxn modelId="{A58B9EBC-FC0C-4726-B95F-01E490C89423}" type="presParOf" srcId="{7A9CE69A-C445-43B2-9799-9C944E579E99}" destId="{2CCE1638-E5FF-4826-B4CA-C53B16721AF4}" srcOrd="0" destOrd="0" presId="urn:microsoft.com/office/officeart/2009/3/layout/StepUpProcess"/>
    <dgm:cxn modelId="{0ABE0A89-CAC5-43FF-A03D-FE1BAC22C06E}" type="presParOf" srcId="{7A9CE69A-C445-43B2-9799-9C944E579E99}" destId="{DD0F95F1-0626-4989-8300-13B783108691}" srcOrd="1" destOrd="0" presId="urn:microsoft.com/office/officeart/2009/3/layout/StepUpProcess"/>
    <dgm:cxn modelId="{AA292C83-E0C5-4CEE-A654-F500F9A9DE61}" type="presParOf" srcId="{7A9CE69A-C445-43B2-9799-9C944E579E99}" destId="{46E4FE6B-4C16-4ADD-BC14-6E33B9F83C66}" srcOrd="2" destOrd="0" presId="urn:microsoft.com/office/officeart/2009/3/layout/StepUpProcess"/>
    <dgm:cxn modelId="{3F779E86-C799-45F3-B2C5-BE0F73AD2A35}" type="presParOf" srcId="{C5B158A4-1A65-4F02-BED7-EABE1A675513}" destId="{98F96590-AED4-42F8-AB0B-43DDF4B03498}" srcOrd="1" destOrd="0" presId="urn:microsoft.com/office/officeart/2009/3/layout/StepUpProcess"/>
    <dgm:cxn modelId="{37133D84-BBD8-47F0-BB29-7F396BFF1C83}" type="presParOf" srcId="{98F96590-AED4-42F8-AB0B-43DDF4B03498}" destId="{3F2FF8AD-E65C-48A4-939C-E75C8D4CCCB0}" srcOrd="0" destOrd="0" presId="urn:microsoft.com/office/officeart/2009/3/layout/StepUpProcess"/>
    <dgm:cxn modelId="{F72EA2C7-11F5-4BFC-A4E9-4475B9F7367F}" type="presParOf" srcId="{C5B158A4-1A65-4F02-BED7-EABE1A675513}" destId="{EB9DE7B6-141F-4665-8D2C-46345501BBC7}" srcOrd="2" destOrd="0" presId="urn:microsoft.com/office/officeart/2009/3/layout/StepUpProcess"/>
    <dgm:cxn modelId="{1F7D9F71-D51D-4F65-BF18-D1A30FB434D9}" type="presParOf" srcId="{EB9DE7B6-141F-4665-8D2C-46345501BBC7}" destId="{2CD50BF9-40CE-49C2-A335-C7C92117B814}" srcOrd="0" destOrd="0" presId="urn:microsoft.com/office/officeart/2009/3/layout/StepUpProcess"/>
    <dgm:cxn modelId="{E1CACD3C-07BE-4DA3-9196-24C1408FF0B6}" type="presParOf" srcId="{EB9DE7B6-141F-4665-8D2C-46345501BBC7}" destId="{88F10DA8-1252-4796-8711-8860CB2235A3}" srcOrd="1" destOrd="0" presId="urn:microsoft.com/office/officeart/2009/3/layout/StepUpProcess"/>
    <dgm:cxn modelId="{992650A1-EDEA-49AC-8463-18A15BF4C3AD}" type="presParOf" srcId="{EB9DE7B6-141F-4665-8D2C-46345501BBC7}" destId="{A4ACFD8A-1D2B-4E67-9C69-3511223964B7}" srcOrd="2" destOrd="0" presId="urn:microsoft.com/office/officeart/2009/3/layout/StepUpProcess"/>
    <dgm:cxn modelId="{7936BC34-FB1A-4A9E-A066-530542066E1F}" type="presParOf" srcId="{C5B158A4-1A65-4F02-BED7-EABE1A675513}" destId="{4F8B0E5A-BDF3-4AC8-A860-53A040680F61}" srcOrd="3" destOrd="0" presId="urn:microsoft.com/office/officeart/2009/3/layout/StepUpProcess"/>
    <dgm:cxn modelId="{13D6E814-A178-4214-A7BB-92A301BBA483}" type="presParOf" srcId="{4F8B0E5A-BDF3-4AC8-A860-53A040680F61}" destId="{65357F6F-3DC6-4BA3-8260-7C792A47A242}" srcOrd="0" destOrd="0" presId="urn:microsoft.com/office/officeart/2009/3/layout/StepUpProcess"/>
    <dgm:cxn modelId="{801EFD7A-9531-4A69-841A-F5A3AE784735}" type="presParOf" srcId="{C5B158A4-1A65-4F02-BED7-EABE1A675513}" destId="{97572343-807D-4332-9E04-7DCAA104E69F}" srcOrd="4" destOrd="0" presId="urn:microsoft.com/office/officeart/2009/3/layout/StepUpProcess"/>
    <dgm:cxn modelId="{6E0EB964-D984-4FC6-AACE-8D2D52555FE5}" type="presParOf" srcId="{97572343-807D-4332-9E04-7DCAA104E69F}" destId="{8F911946-143C-4BC0-A30B-725D1933624A}" srcOrd="0" destOrd="0" presId="urn:microsoft.com/office/officeart/2009/3/layout/StepUpProcess"/>
    <dgm:cxn modelId="{E5E15FF8-BD94-457A-882A-153A132A2F02}" type="presParOf" srcId="{97572343-807D-4332-9E04-7DCAA104E69F}" destId="{C201D59E-FB59-46A5-8858-E805490D21F2}" srcOrd="1" destOrd="0" presId="urn:microsoft.com/office/officeart/2009/3/layout/StepUpProcess"/>
    <dgm:cxn modelId="{E9DE1AA0-A01C-4CB1-A20B-2B71AEA1AC6B}" type="presParOf" srcId="{97572343-807D-4332-9E04-7DCAA104E69F}" destId="{736CA3AD-0527-48CD-8164-43FDA3D74838}" srcOrd="2" destOrd="0" presId="urn:microsoft.com/office/officeart/2009/3/layout/StepUpProcess"/>
    <dgm:cxn modelId="{FE9165D5-376C-4AD6-AFD7-EB7129939EBF}" type="presParOf" srcId="{C5B158A4-1A65-4F02-BED7-EABE1A675513}" destId="{C8C755F8-2029-4546-9102-59541242A25D}" srcOrd="5" destOrd="0" presId="urn:microsoft.com/office/officeart/2009/3/layout/StepUpProcess"/>
    <dgm:cxn modelId="{7FCA6703-E082-4969-BE50-3FBE48FF53DE}" type="presParOf" srcId="{C8C755F8-2029-4546-9102-59541242A25D}" destId="{41D3F310-2793-43D1-81ED-30AB0DB85F6D}" srcOrd="0" destOrd="0" presId="urn:microsoft.com/office/officeart/2009/3/layout/StepUpProcess"/>
    <dgm:cxn modelId="{4FEF8328-2344-4E34-A566-F347A73C4FA1}" type="presParOf" srcId="{C5B158A4-1A65-4F02-BED7-EABE1A675513}" destId="{36A47338-0D82-424C-AA76-3D7BAF00849F}" srcOrd="6" destOrd="0" presId="urn:microsoft.com/office/officeart/2009/3/layout/StepUpProcess"/>
    <dgm:cxn modelId="{588D1F20-2DC3-415A-A9CD-77012AAACA1C}" type="presParOf" srcId="{36A47338-0D82-424C-AA76-3D7BAF00849F}" destId="{90C23223-7077-481C-BFEC-B9F8F0FF8B5B}" srcOrd="0" destOrd="0" presId="urn:microsoft.com/office/officeart/2009/3/layout/StepUpProcess"/>
    <dgm:cxn modelId="{3DF1C09B-78EA-4525-AF68-FE777C3596FE}" type="presParOf" srcId="{36A47338-0D82-424C-AA76-3D7BAF00849F}" destId="{711E40FC-E47D-4A69-BFDB-F3BDECF209F3}" srcOrd="1" destOrd="0" presId="urn:microsoft.com/office/officeart/2009/3/layout/StepUpProcess"/>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4A464A-4C4A-42BB-8B2A-593AD224ED5F}" type="doc">
      <dgm:prSet loTypeId="urn:microsoft.com/office/officeart/2005/8/layout/lProcess2" loCatId="list" qsTypeId="urn:microsoft.com/office/officeart/2005/8/quickstyle/simple1" qsCatId="simple" csTypeId="urn:microsoft.com/office/officeart/2005/8/colors/accent0_3" csCatId="mainScheme" phldr="1"/>
      <dgm:spPr/>
      <dgm:t>
        <a:bodyPr/>
        <a:lstStyle/>
        <a:p>
          <a:endParaRPr lang="zh-CN" altLang="en-US"/>
        </a:p>
      </dgm:t>
    </dgm:pt>
    <dgm:pt modelId="{9F5A4B54-253B-408A-BCF2-0BD0320B9C2D}">
      <dgm:prSet phldrT="[文本]" custT="1"/>
      <dgm:spPr>
        <a:solidFill>
          <a:schemeClr val="bg1">
            <a:lumMod val="95000"/>
          </a:schemeClr>
        </a:solidFill>
      </dgm:spPr>
      <dgm:t>
        <a:bodyPr/>
        <a:lstStyle/>
        <a:p>
          <a:r>
            <a:rPr lang="en-US" altLang="zh-CN" sz="2900" dirty="0" smtClean="0"/>
            <a:t>Vs</a:t>
          </a:r>
        </a:p>
        <a:p>
          <a:r>
            <a:rPr lang="zh-CN" altLang="en-US" sz="2000" dirty="0" smtClean="0"/>
            <a:t>第三代晶体液（乳酸钠林格注射液）</a:t>
          </a:r>
          <a:endParaRPr lang="zh-CN" altLang="en-US" sz="2000" dirty="0"/>
        </a:p>
      </dgm:t>
    </dgm:pt>
    <dgm:pt modelId="{959D9003-81A4-4908-BD2A-75F461414F0C}" cxnId="{DE1F6389-50C6-4156-8B57-5F8F70CB66B4}" type="parTrans">
      <dgm:prSet/>
      <dgm:spPr/>
      <dgm:t>
        <a:bodyPr/>
        <a:lstStyle/>
        <a:p>
          <a:endParaRPr lang="zh-CN" altLang="en-US"/>
        </a:p>
      </dgm:t>
    </dgm:pt>
    <dgm:pt modelId="{CDC2365F-9016-48C3-A76F-0B6AFC4F0610}" cxnId="{DE1F6389-50C6-4156-8B57-5F8F70CB66B4}" type="sibTrans">
      <dgm:prSet/>
      <dgm:spPr/>
      <dgm:t>
        <a:bodyPr/>
        <a:lstStyle/>
        <a:p>
          <a:endParaRPr lang="zh-CN" altLang="en-US"/>
        </a:p>
      </dgm:t>
    </dgm:pt>
    <dgm:pt modelId="{B028089A-18C7-4D4C-972D-7EE856254197}">
      <dgm:prSet phldrT="[文本]" custT="1"/>
      <dgm:spPr>
        <a:solidFill>
          <a:srgbClr val="2465AC"/>
        </a:solidFill>
      </dgm:spPr>
      <dgm:t>
        <a:bodyPr/>
        <a:lstStyle/>
        <a:p>
          <a:pPr algn="l"/>
          <a:r>
            <a:rPr lang="zh-CN" altLang="en-US" sz="1600" dirty="0" smtClean="0"/>
            <a:t>本品对对肝的依赖性较小，在休克和肝功能障碍甚至衰竭等危重情况下，输注本品优于乳酸钠林格注射液。</a:t>
          </a:r>
          <a:endParaRPr lang="zh-CN" altLang="en-US" sz="1600" dirty="0"/>
        </a:p>
      </dgm:t>
    </dgm:pt>
    <dgm:pt modelId="{7BC911E4-668B-4994-8076-7420329B54AF}" cxnId="{B83425FF-3AB6-4159-8666-299348ADC294}" type="parTrans">
      <dgm:prSet/>
      <dgm:spPr/>
      <dgm:t>
        <a:bodyPr/>
        <a:lstStyle/>
        <a:p>
          <a:endParaRPr lang="zh-CN" altLang="en-US"/>
        </a:p>
      </dgm:t>
    </dgm:pt>
    <dgm:pt modelId="{8F7A5D29-97E0-45FA-B41B-D24A71C7E223}" cxnId="{B83425FF-3AB6-4159-8666-299348ADC294}" type="sibTrans">
      <dgm:prSet/>
      <dgm:spPr/>
      <dgm:t>
        <a:bodyPr/>
        <a:lstStyle/>
        <a:p>
          <a:endParaRPr lang="zh-CN" altLang="en-US"/>
        </a:p>
      </dgm:t>
    </dgm:pt>
    <dgm:pt modelId="{3014D92B-DD7E-4D1F-83DB-D4216793649E}">
      <dgm:prSet phldrT="[文本]" custT="1"/>
      <dgm:spPr>
        <a:solidFill>
          <a:schemeClr val="bg1">
            <a:lumMod val="95000"/>
          </a:schemeClr>
        </a:solidFill>
        <a:ln>
          <a:solidFill>
            <a:schemeClr val="bg1">
              <a:lumMod val="95000"/>
            </a:schemeClr>
          </a:solidFill>
        </a:ln>
      </dgm:spPr>
      <dgm:t>
        <a:bodyPr/>
        <a:lstStyle/>
        <a:p>
          <a:r>
            <a:rPr lang="en-US" altLang="zh-CN" sz="2900" dirty="0" smtClean="0"/>
            <a:t>Vs</a:t>
          </a:r>
        </a:p>
        <a:p>
          <a:r>
            <a:rPr lang="zh-CN" altLang="en-US" sz="2000" dirty="0" smtClean="0"/>
            <a:t>第四代晶体液（参照药品）</a:t>
          </a:r>
          <a:endParaRPr lang="zh-CN" altLang="en-US" sz="2000" dirty="0"/>
        </a:p>
      </dgm:t>
    </dgm:pt>
    <dgm:pt modelId="{04AFD4CD-DF04-404A-BF4B-7C3A77633AF8}" cxnId="{823BB207-DF2D-44FF-8312-377B1E67D7DB}" type="parTrans">
      <dgm:prSet/>
      <dgm:spPr/>
      <dgm:t>
        <a:bodyPr/>
        <a:lstStyle/>
        <a:p>
          <a:endParaRPr lang="zh-CN" altLang="en-US"/>
        </a:p>
      </dgm:t>
    </dgm:pt>
    <dgm:pt modelId="{AC8FB60B-5E1A-425D-88CC-EDEE894875F3}" cxnId="{823BB207-DF2D-44FF-8312-377B1E67D7DB}" type="sibTrans">
      <dgm:prSet/>
      <dgm:spPr/>
      <dgm:t>
        <a:bodyPr/>
        <a:lstStyle/>
        <a:p>
          <a:endParaRPr lang="zh-CN" altLang="en-US"/>
        </a:p>
      </dgm:t>
    </dgm:pt>
    <dgm:pt modelId="{608E0C33-903C-453B-9C00-7EF67340BFF6}">
      <dgm:prSet phldrT="[文本]" phldr="0" custT="1"/>
      <dgm:spPr>
        <a:solidFill>
          <a:srgbClr val="205998"/>
        </a:solidFill>
      </dgm:spPr>
      <dgm:t>
        <a:bodyPr vert="horz" wrap="square"/>
        <a:p>
          <a:pPr algn="l">
            <a:lnSpc>
              <a:spcPct val="100000"/>
            </a:lnSpc>
            <a:spcBef>
              <a:spcPct val="0"/>
            </a:spcBef>
            <a:spcAft>
              <a:spcPct val="35000"/>
            </a:spcAft>
          </a:pPr>
          <a:r>
            <a:rPr lang="en-US" altLang="zh-CN" sz="1300" dirty="0" smtClean="0"/>
            <a:t>1</a:t>
          </a:r>
          <a:r>
            <a:rPr lang="en-US" altLang="zh-CN" sz="1300" b="1" dirty="0" smtClean="0"/>
            <a:t>.</a:t>
          </a:r>
          <a:r>
            <a:rPr lang="zh-CN" altLang="en-US" sz="1300" b="1" dirty="0" smtClean="0"/>
            <a:t>同优</a:t>
          </a:r>
          <a:r>
            <a:rPr lang="en-US" altLang="zh-CN" sz="1300" dirty="0" smtClean="0"/>
            <a:t>—</a:t>
          </a:r>
          <a:r>
            <a:rPr lang="zh-CN" altLang="en-US" sz="1300" dirty="0" smtClean="0"/>
            <a:t>同为第四代晶体液，具有快速纠正酸中毒，成分更接近血浆。适合脑外科、肝功能障碍、脓毒症等特殊疾病患者。</a:t>
          </a:r>
          <a:r>
            <a:rPr lang="zh-CN" altLang="en-US" sz="1300" dirty="0" smtClean="0"/>
            <a:t/>
          </a:r>
          <a:endParaRPr lang="zh-CN" altLang="en-US" sz="1300" dirty="0" smtClean="0"/>
        </a:p>
      </dgm:t>
    </dgm:pt>
    <dgm:pt modelId="{67CF2E29-601A-4558-9641-0CF5CE2F5F91}" cxnId="{41B114CE-B571-4472-A30D-EA63FF0A98EF}" type="parTrans">
      <dgm:prSet/>
      <dgm:spPr/>
      <dgm:t>
        <a:bodyPr/>
        <a:lstStyle/>
        <a:p>
          <a:endParaRPr lang="zh-CN" altLang="en-US"/>
        </a:p>
      </dgm:t>
    </dgm:pt>
    <dgm:pt modelId="{EF2E6BD0-A388-4DC7-BA6B-22B59D125CB9}" cxnId="{41B114CE-B571-4472-A30D-EA63FF0A98EF}" type="sibTrans">
      <dgm:prSet/>
      <dgm:spPr/>
      <dgm:t>
        <a:bodyPr/>
        <a:lstStyle/>
        <a:p>
          <a:endParaRPr lang="zh-CN" altLang="en-US"/>
        </a:p>
      </dgm:t>
    </dgm:pt>
    <dgm:pt modelId="{857B2E1D-779E-46D7-AAC4-979873FB129D}">
      <dgm:prSet phldrT="[文本]" phldr="0" custT="1"/>
      <dgm:spPr>
        <a:solidFill>
          <a:srgbClr val="672C94"/>
        </a:solidFill>
      </dgm:spPr>
      <dgm:t>
        <a:bodyPr vert="horz" wrap="square"/>
        <a:p>
          <a:pPr algn="l">
            <a:lnSpc>
              <a:spcPct val="100000"/>
            </a:lnSpc>
            <a:spcBef>
              <a:spcPct val="0"/>
            </a:spcBef>
            <a:spcAft>
              <a:spcPct val="35000"/>
            </a:spcAft>
          </a:pPr>
          <a:r>
            <a:rPr lang="en-US" altLang="zh-CN" sz="1300" b="1" dirty="0" smtClean="0"/>
            <a:t>2.</a:t>
          </a:r>
          <a:r>
            <a:rPr lang="zh-CN" altLang="en-US" sz="1300" b="1" dirty="0" smtClean="0"/>
            <a:t>更优</a:t>
          </a:r>
          <a:r>
            <a:rPr lang="en-US" altLang="zh-CN" sz="1300" dirty="0" smtClean="0"/>
            <a:t>—</a:t>
          </a:r>
          <a:r>
            <a:rPr lang="zh-CN" altLang="en-US" sz="1300" dirty="0" smtClean="0"/>
            <a:t>本品不含糖，更适合糖尿病及应激性高血糖患者。不干血糖代谢，不易加重应激高血糖，可降低围术期血糖管理难度和风险</a:t>
          </a:r>
          <a:r>
            <a:rPr lang="zh-CN" altLang="en-US" sz="1300" dirty="0" smtClean="0"/>
            <a:t/>
          </a:r>
          <a:endParaRPr lang="zh-CN" altLang="en-US" sz="1300" dirty="0" smtClean="0"/>
        </a:p>
      </dgm:t>
    </dgm:pt>
    <dgm:pt modelId="{386F3300-F1BA-469D-820C-A4CE47254A1E}" cxnId="{F9F0C28C-CCEB-45D9-9689-BD0A5CA36AA9}" type="parTrans">
      <dgm:prSet/>
      <dgm:spPr/>
      <dgm:t>
        <a:bodyPr/>
        <a:lstStyle/>
        <a:p>
          <a:endParaRPr lang="zh-CN" altLang="en-US"/>
        </a:p>
      </dgm:t>
    </dgm:pt>
    <dgm:pt modelId="{60499E24-DFD5-46D0-A303-7E088A368A8C}" cxnId="{F9F0C28C-CCEB-45D9-9689-BD0A5CA36AA9}" type="sibTrans">
      <dgm:prSet/>
      <dgm:spPr/>
      <dgm:t>
        <a:bodyPr/>
        <a:lstStyle/>
        <a:p>
          <a:endParaRPr lang="zh-CN" altLang="en-US"/>
        </a:p>
      </dgm:t>
    </dgm:pt>
    <dgm:pt modelId="{E67E958B-58B1-40D3-9F8E-7BFFC2E4B5DB}">
      <dgm:prSet phldr="0" custT="1"/>
      <dgm:spPr>
        <a:solidFill>
          <a:srgbClr val="672C94"/>
        </a:solidFill>
      </dgm:spPr>
      <dgm:t>
        <a:bodyPr vert="horz" wrap="square"/>
        <a:p>
          <a:pPr algn="l">
            <a:lnSpc>
              <a:spcPct val="100000"/>
            </a:lnSpc>
            <a:spcBef>
              <a:spcPct val="0"/>
            </a:spcBef>
            <a:spcAft>
              <a:spcPct val="35000"/>
            </a:spcAft>
          </a:pPr>
          <a:r>
            <a:rPr lang="en-US" altLang="zh-CN" sz="1300" b="1" dirty="0" smtClean="0"/>
            <a:t>3.</a:t>
          </a:r>
          <a:r>
            <a:rPr lang="zh-CN" altLang="en-US" sz="1300" b="1" dirty="0" smtClean="0"/>
            <a:t>更优</a:t>
          </a:r>
          <a:r>
            <a:rPr lang="en-US" altLang="zh-CN" sz="1300" b="1" dirty="0" smtClean="0"/>
            <a:t>—</a:t>
          </a:r>
          <a:r>
            <a:rPr lang="zh-CN" altLang="en-US" sz="1300" dirty="0" smtClean="0"/>
            <a:t>本品不含糖，大多数儿童对手术刺激有高血糖反应，通常患儿围术期主张无糖等张平衡盐溶液。</a:t>
          </a:r>
          <a:r>
            <a:rPr lang="zh-CN" altLang="en-US" sz="1300" dirty="0"/>
            <a:t/>
          </a:r>
          <a:endParaRPr lang="zh-CN" altLang="en-US" sz="1300" dirty="0"/>
        </a:p>
      </dgm:t>
    </dgm:pt>
    <dgm:pt modelId="{1BC8DEAA-3471-4C2D-A464-D946CF56044A}" cxnId="{02FD7E03-215A-4FE5-91B3-B91B142AA280}" type="parTrans">
      <dgm:prSet/>
      <dgm:spPr/>
      <dgm:t>
        <a:bodyPr/>
        <a:lstStyle/>
        <a:p>
          <a:endParaRPr lang="zh-CN" altLang="en-US"/>
        </a:p>
      </dgm:t>
    </dgm:pt>
    <dgm:pt modelId="{22C69053-E1D1-4FE6-9AE4-3163C616F458}" cxnId="{02FD7E03-215A-4FE5-91B3-B91B142AA280}" type="sibTrans">
      <dgm:prSet/>
      <dgm:spPr/>
      <dgm:t>
        <a:bodyPr/>
        <a:lstStyle/>
        <a:p>
          <a:endParaRPr lang="zh-CN" altLang="en-US"/>
        </a:p>
      </dgm:t>
    </dgm:pt>
    <dgm:pt modelId="{16459BE2-A3FD-42D8-A013-B5600B47979A}">
      <dgm:prSet phldr="0" custT="1"/>
      <dgm:spPr>
        <a:solidFill>
          <a:srgbClr val="672C94"/>
        </a:solidFill>
      </dgm:spPr>
      <dgm:t>
        <a:bodyPr vert="horz" wrap="square"/>
        <a:p>
          <a:pPr algn="l">
            <a:lnSpc>
              <a:spcPct val="100000"/>
            </a:lnSpc>
            <a:spcBef>
              <a:spcPct val="0"/>
            </a:spcBef>
            <a:spcAft>
              <a:spcPct val="35000"/>
            </a:spcAft>
          </a:pPr>
          <a:r>
            <a:rPr lang="en-US" altLang="zh-CN" sz="1300" b="1" dirty="0" smtClean="0"/>
            <a:t>4.</a:t>
          </a:r>
          <a:r>
            <a:rPr lang="zh-CN" altLang="en-US" sz="1300" b="1" dirty="0" smtClean="0"/>
            <a:t>更优</a:t>
          </a:r>
          <a:r>
            <a:rPr lang="en-US" altLang="zh-CN" sz="1300" b="1" dirty="0" smtClean="0"/>
            <a:t>—</a:t>
          </a:r>
          <a:r>
            <a:rPr lang="zh-CN" altLang="en-US" sz="1300" dirty="0" smtClean="0"/>
            <a:t>本品不含糖，体外循环患者多数在体外循环时易出现血糖增高，一般输注无糖的晶体液。</a:t>
          </a:r>
          <a:r>
            <a:rPr lang="zh-CN" altLang="en-US" sz="1300" dirty="0"/>
            <a:t/>
          </a:r>
          <a:endParaRPr lang="zh-CN" altLang="en-US" sz="1300" dirty="0"/>
        </a:p>
      </dgm:t>
    </dgm:pt>
    <dgm:pt modelId="{9956E7B6-FDC5-4C4A-9112-EC48B727BC90}" cxnId="{A63E4058-A190-4812-873B-F065843E6A8A}" type="parTrans">
      <dgm:prSet/>
      <dgm:spPr/>
      <dgm:t>
        <a:bodyPr/>
        <a:lstStyle/>
        <a:p>
          <a:endParaRPr lang="zh-CN" altLang="en-US"/>
        </a:p>
      </dgm:t>
    </dgm:pt>
    <dgm:pt modelId="{BAC7F119-6429-4546-90E5-3BE27DF5EFFD}" cxnId="{A63E4058-A190-4812-873B-F065843E6A8A}" type="sibTrans">
      <dgm:prSet/>
      <dgm:spPr/>
      <dgm:t>
        <a:bodyPr/>
        <a:lstStyle/>
        <a:p>
          <a:endParaRPr lang="zh-CN" altLang="en-US"/>
        </a:p>
      </dgm:t>
    </dgm:pt>
    <dgm:pt modelId="{8817BAB9-B66A-488E-A5A2-0038B025E98F}">
      <dgm:prSet phldr="0" custT="1"/>
      <dgm:spPr>
        <a:solidFill>
          <a:srgbClr val="672C94"/>
        </a:solidFill>
      </dgm:spPr>
      <dgm:t>
        <a:bodyPr vert="horz" wrap="square"/>
        <a:p>
          <a:pPr algn="l">
            <a:lnSpc>
              <a:spcPct val="100000"/>
            </a:lnSpc>
            <a:spcBef>
              <a:spcPct val="0"/>
            </a:spcBef>
            <a:spcAft>
              <a:spcPct val="35000"/>
            </a:spcAft>
          </a:pPr>
          <a:r>
            <a:rPr lang="en-US" altLang="zh-CN" sz="1300" b="1" dirty="0" smtClean="0"/>
            <a:t>5.</a:t>
          </a:r>
          <a:r>
            <a:rPr lang="zh-CN" altLang="en-US" sz="1300" b="1" dirty="0" smtClean="0"/>
            <a:t>更优</a:t>
          </a:r>
          <a:r>
            <a:rPr lang="en-US" altLang="zh-CN" sz="1300" dirty="0" smtClean="0"/>
            <a:t>—</a:t>
          </a:r>
          <a:r>
            <a:rPr lang="zh-CN" altLang="en-US" sz="1300" dirty="0" smtClean="0"/>
            <a:t>不含磷，更适合肾功能不全的患者，减轻肾脏负担。</a:t>
          </a:r>
          <a:r>
            <a:rPr lang="zh-CN" altLang="en-US" sz="1300" dirty="0"/>
            <a:t/>
          </a:r>
          <a:endParaRPr lang="zh-CN" altLang="en-US" sz="1300" dirty="0"/>
        </a:p>
      </dgm:t>
    </dgm:pt>
    <dgm:pt modelId="{612924E4-0563-4F2F-95DA-25E3D0E97644}" cxnId="{DA2135EF-C2AB-4257-A98B-2F04F5F7B9E8}" type="parTrans">
      <dgm:prSet/>
      <dgm:spPr/>
      <dgm:t>
        <a:bodyPr/>
        <a:lstStyle/>
        <a:p>
          <a:endParaRPr lang="zh-CN" altLang="en-US"/>
        </a:p>
      </dgm:t>
    </dgm:pt>
    <dgm:pt modelId="{12842187-FDF8-4C63-9A7A-3C6102ED507A}" cxnId="{DA2135EF-C2AB-4257-A98B-2F04F5F7B9E8}" type="sibTrans">
      <dgm:prSet/>
      <dgm:spPr/>
      <dgm:t>
        <a:bodyPr/>
        <a:lstStyle/>
        <a:p>
          <a:endParaRPr lang="zh-CN" altLang="en-US"/>
        </a:p>
      </dgm:t>
    </dgm:pt>
    <dgm:pt modelId="{677A7B13-7829-49B6-BEEC-FDC28CB6A60A}" type="pres">
      <dgm:prSet presAssocID="{D24A464A-4C4A-42BB-8B2A-593AD224ED5F}" presName="theList" presStyleCnt="0">
        <dgm:presLayoutVars>
          <dgm:dir/>
          <dgm:animLvl val="lvl"/>
          <dgm:resizeHandles val="exact"/>
        </dgm:presLayoutVars>
      </dgm:prSet>
      <dgm:spPr/>
      <dgm:t>
        <a:bodyPr/>
        <a:lstStyle/>
        <a:p>
          <a:endParaRPr lang="zh-CN" altLang="en-US"/>
        </a:p>
      </dgm:t>
    </dgm:pt>
    <dgm:pt modelId="{D10497E3-1F43-4E28-BE6C-2EF2598E187E}" type="pres">
      <dgm:prSet presAssocID="{9F5A4B54-253B-408A-BCF2-0BD0320B9C2D}" presName="compNode" presStyleCnt="0"/>
      <dgm:spPr/>
    </dgm:pt>
    <dgm:pt modelId="{1582D8DB-4A86-49AB-BC9F-2BDA131D2E6B}" type="pres">
      <dgm:prSet presAssocID="{9F5A4B54-253B-408A-BCF2-0BD0320B9C2D}" presName="aNode" presStyleLbl="bgShp" presStyleIdx="0" presStyleCnt="2" custScaleX="77727"/>
      <dgm:spPr/>
      <dgm:t>
        <a:bodyPr/>
        <a:lstStyle/>
        <a:p>
          <a:endParaRPr lang="zh-CN" altLang="en-US"/>
        </a:p>
      </dgm:t>
    </dgm:pt>
    <dgm:pt modelId="{69676592-0A8B-46E4-A795-B38D8DD7186B}" type="pres">
      <dgm:prSet presAssocID="{9F5A4B54-253B-408A-BCF2-0BD0320B9C2D}" presName="textNode" presStyleCnt="0"/>
      <dgm:spPr/>
      <dgm:t>
        <a:bodyPr/>
        <a:lstStyle/>
        <a:p>
          <a:endParaRPr lang="zh-CN" altLang="en-US"/>
        </a:p>
      </dgm:t>
    </dgm:pt>
    <dgm:pt modelId="{60941F4B-956C-4576-9CE6-F68B463ED3D0}" type="pres">
      <dgm:prSet presAssocID="{9F5A4B54-253B-408A-BCF2-0BD0320B9C2D}" presName="compChildNode" presStyleCnt="0"/>
      <dgm:spPr/>
    </dgm:pt>
    <dgm:pt modelId="{7274C181-9332-41EB-BE7A-AA3A8C3FAA98}" type="pres">
      <dgm:prSet presAssocID="{9F5A4B54-253B-408A-BCF2-0BD0320B9C2D}" presName="theInnerList" presStyleCnt="0"/>
      <dgm:spPr/>
    </dgm:pt>
    <dgm:pt modelId="{DB7A95E8-74FB-4B9F-8D89-E992ECBC591C}" type="pres">
      <dgm:prSet presAssocID="{B028089A-18C7-4D4C-972D-7EE856254197}" presName="childNode" presStyleLbl="node1" presStyleIdx="0" presStyleCnt="6" custScaleX="93214">
        <dgm:presLayoutVars>
          <dgm:bulletEnabled val="1"/>
        </dgm:presLayoutVars>
      </dgm:prSet>
      <dgm:spPr/>
      <dgm:t>
        <a:bodyPr/>
        <a:lstStyle/>
        <a:p>
          <a:endParaRPr lang="zh-CN" altLang="en-US"/>
        </a:p>
      </dgm:t>
    </dgm:pt>
    <dgm:pt modelId="{CC18E5FD-916E-4F30-8D1C-4BD81749DA6E}" type="pres">
      <dgm:prSet presAssocID="{9F5A4B54-253B-408A-BCF2-0BD0320B9C2D}" presName="aSpace" presStyleCnt="0"/>
      <dgm:spPr/>
    </dgm:pt>
    <dgm:pt modelId="{F66DB3E4-AA49-4D6A-A2C3-78E4C5FE0C0F}" type="pres">
      <dgm:prSet presAssocID="{3014D92B-DD7E-4D1F-83DB-D4216793649E}" presName="compNode" presStyleCnt="0"/>
      <dgm:spPr/>
    </dgm:pt>
    <dgm:pt modelId="{BEC2D05D-DB31-487E-A957-086555683780}" type="pres">
      <dgm:prSet presAssocID="{3014D92B-DD7E-4D1F-83DB-D4216793649E}" presName="aNode" presStyleLbl="bgShp" presStyleIdx="1" presStyleCnt="2" custLinFactNeighborX="-447" custLinFactNeighborY="-417"/>
      <dgm:spPr/>
      <dgm:t>
        <a:bodyPr/>
        <a:lstStyle/>
        <a:p>
          <a:endParaRPr lang="zh-CN" altLang="en-US"/>
        </a:p>
      </dgm:t>
    </dgm:pt>
    <dgm:pt modelId="{D8550CCC-825C-4852-9735-13CE18480DDF}" type="pres">
      <dgm:prSet presAssocID="{3014D92B-DD7E-4D1F-83DB-D4216793649E}" presName="textNode" presStyleCnt="0"/>
      <dgm:spPr/>
      <dgm:t>
        <a:bodyPr/>
        <a:lstStyle/>
        <a:p>
          <a:endParaRPr lang="zh-CN" altLang="en-US"/>
        </a:p>
      </dgm:t>
    </dgm:pt>
    <dgm:pt modelId="{0A805C25-FC5B-44D4-9DD0-4040D581BA31}" type="pres">
      <dgm:prSet presAssocID="{3014D92B-DD7E-4D1F-83DB-D4216793649E}" presName="compChildNode" presStyleCnt="0"/>
      <dgm:spPr/>
    </dgm:pt>
    <dgm:pt modelId="{2E651D74-A405-49F0-B600-33BB844F4A7D}" type="pres">
      <dgm:prSet presAssocID="{3014D92B-DD7E-4D1F-83DB-D4216793649E}" presName="theInnerList" presStyleCnt="0"/>
      <dgm:spPr/>
    </dgm:pt>
    <dgm:pt modelId="{B64D6015-5D2B-4232-AEC9-19DC5611798A}" type="pres">
      <dgm:prSet presAssocID="{608E0C33-903C-453B-9C00-7EF67340BFF6}" presName="childNode" presStyleLbl="node1" presStyleIdx="1" presStyleCnt="6" custScaleX="120125">
        <dgm:presLayoutVars>
          <dgm:bulletEnabled val="1"/>
        </dgm:presLayoutVars>
      </dgm:prSet>
      <dgm:spPr/>
      <dgm:t>
        <a:bodyPr/>
        <a:lstStyle/>
        <a:p>
          <a:endParaRPr lang="zh-CN" altLang="en-US"/>
        </a:p>
      </dgm:t>
    </dgm:pt>
    <dgm:pt modelId="{D21E63D0-5509-43F0-B572-C623FD06258A}" type="pres">
      <dgm:prSet presAssocID="{608E0C33-903C-453B-9C00-7EF67340BFF6}" presName="aSpace2" presStyleCnt="0"/>
      <dgm:spPr/>
    </dgm:pt>
    <dgm:pt modelId="{F5F0EAA6-259B-4E96-9031-8CF5ACF1FF5E}" type="pres">
      <dgm:prSet presAssocID="{857B2E1D-779E-46D7-AAC4-979873FB129D}" presName="childNode" presStyleLbl="node1" presStyleIdx="2" presStyleCnt="6" custScaleX="120853">
        <dgm:presLayoutVars>
          <dgm:bulletEnabled val="1"/>
        </dgm:presLayoutVars>
      </dgm:prSet>
      <dgm:spPr/>
      <dgm:t>
        <a:bodyPr/>
        <a:lstStyle/>
        <a:p>
          <a:endParaRPr lang="zh-CN" altLang="en-US"/>
        </a:p>
      </dgm:t>
    </dgm:pt>
    <dgm:pt modelId="{21AE50AF-76B6-4771-93EE-DEC95EAB35D0}" type="pres">
      <dgm:prSet presAssocID="{857B2E1D-779E-46D7-AAC4-979873FB129D}" presName="aSpace2" presStyleCnt="0"/>
      <dgm:spPr/>
    </dgm:pt>
    <dgm:pt modelId="{3AA0C8CE-F6F6-47AC-B4F9-E83485CC4DF0}" type="pres">
      <dgm:prSet presAssocID="{E67E958B-58B1-40D3-9F8E-7BFFC2E4B5DB}" presName="childNode" presStyleLbl="node1" presStyleIdx="3" presStyleCnt="6" custScaleX="120543">
        <dgm:presLayoutVars>
          <dgm:bulletEnabled val="1"/>
        </dgm:presLayoutVars>
      </dgm:prSet>
      <dgm:spPr/>
      <dgm:t>
        <a:bodyPr/>
        <a:lstStyle/>
        <a:p>
          <a:endParaRPr lang="zh-CN" altLang="en-US"/>
        </a:p>
      </dgm:t>
    </dgm:pt>
    <dgm:pt modelId="{C68B32C5-C785-46A6-AEF8-37C68476855B}" type="pres">
      <dgm:prSet presAssocID="{E67E958B-58B1-40D3-9F8E-7BFFC2E4B5DB}" presName="aSpace2" presStyleCnt="0"/>
      <dgm:spPr/>
    </dgm:pt>
    <dgm:pt modelId="{44003240-3726-4C3D-BC1F-5785810FAD4F}" type="pres">
      <dgm:prSet presAssocID="{16459BE2-A3FD-42D8-A013-B5600B47979A}" presName="childNode" presStyleLbl="node1" presStyleIdx="4" presStyleCnt="6" custScaleX="119707">
        <dgm:presLayoutVars>
          <dgm:bulletEnabled val="1"/>
        </dgm:presLayoutVars>
      </dgm:prSet>
      <dgm:spPr/>
      <dgm:t>
        <a:bodyPr/>
        <a:lstStyle/>
        <a:p>
          <a:endParaRPr lang="zh-CN" altLang="en-US"/>
        </a:p>
      </dgm:t>
    </dgm:pt>
    <dgm:pt modelId="{3EE273DB-D647-46AF-B621-7B4A63A4F6DA}" type="pres">
      <dgm:prSet presAssocID="{16459BE2-A3FD-42D8-A013-B5600B47979A}" presName="aSpace2" presStyleCnt="0"/>
      <dgm:spPr/>
    </dgm:pt>
    <dgm:pt modelId="{13EE46B0-CF37-43F3-A5E9-D7C6D4016AD4}" type="pres">
      <dgm:prSet presAssocID="{8817BAB9-B66A-488E-A5A2-0038B025E98F}" presName="childNode" presStyleLbl="node1" presStyleIdx="5" presStyleCnt="6" custScaleX="118913">
        <dgm:presLayoutVars>
          <dgm:bulletEnabled val="1"/>
        </dgm:presLayoutVars>
      </dgm:prSet>
      <dgm:spPr/>
      <dgm:t>
        <a:bodyPr/>
        <a:lstStyle/>
        <a:p>
          <a:endParaRPr lang="zh-CN" altLang="en-US"/>
        </a:p>
      </dgm:t>
    </dgm:pt>
  </dgm:ptLst>
  <dgm:cxnLst>
    <dgm:cxn modelId="{DE1F6389-50C6-4156-8B57-5F8F70CB66B4}" srcId="{D24A464A-4C4A-42BB-8B2A-593AD224ED5F}" destId="{9F5A4B54-253B-408A-BCF2-0BD0320B9C2D}" srcOrd="0" destOrd="0" parTransId="{959D9003-81A4-4908-BD2A-75F461414F0C}" sibTransId="{CDC2365F-9016-48C3-A76F-0B6AFC4F0610}"/>
    <dgm:cxn modelId="{B83425FF-3AB6-4159-8666-299348ADC294}" srcId="{9F5A4B54-253B-408A-BCF2-0BD0320B9C2D}" destId="{B028089A-18C7-4D4C-972D-7EE856254197}" srcOrd="0" destOrd="0" parTransId="{7BC911E4-668B-4994-8076-7420329B54AF}" sibTransId="{8F7A5D29-97E0-45FA-B41B-D24A71C7E223}"/>
    <dgm:cxn modelId="{823BB207-DF2D-44FF-8312-377B1E67D7DB}" srcId="{D24A464A-4C4A-42BB-8B2A-593AD224ED5F}" destId="{3014D92B-DD7E-4D1F-83DB-D4216793649E}" srcOrd="1" destOrd="0" parTransId="{04AFD4CD-DF04-404A-BF4B-7C3A77633AF8}" sibTransId="{AC8FB60B-5E1A-425D-88CC-EDEE894875F3}"/>
    <dgm:cxn modelId="{41B114CE-B571-4472-A30D-EA63FF0A98EF}" srcId="{3014D92B-DD7E-4D1F-83DB-D4216793649E}" destId="{608E0C33-903C-453B-9C00-7EF67340BFF6}" srcOrd="0" destOrd="1" parTransId="{67CF2E29-601A-4558-9641-0CF5CE2F5F91}" sibTransId="{EF2E6BD0-A388-4DC7-BA6B-22B59D125CB9}"/>
    <dgm:cxn modelId="{F9F0C28C-CCEB-45D9-9689-BD0A5CA36AA9}" srcId="{3014D92B-DD7E-4D1F-83DB-D4216793649E}" destId="{857B2E1D-779E-46D7-AAC4-979873FB129D}" srcOrd="1" destOrd="1" parTransId="{386F3300-F1BA-469D-820C-A4CE47254A1E}" sibTransId="{60499E24-DFD5-46D0-A303-7E088A368A8C}"/>
    <dgm:cxn modelId="{02FD7E03-215A-4FE5-91B3-B91B142AA280}" srcId="{3014D92B-DD7E-4D1F-83DB-D4216793649E}" destId="{E67E958B-58B1-40D3-9F8E-7BFFC2E4B5DB}" srcOrd="2" destOrd="1" parTransId="{1BC8DEAA-3471-4C2D-A464-D946CF56044A}" sibTransId="{22C69053-E1D1-4FE6-9AE4-3163C616F458}"/>
    <dgm:cxn modelId="{A63E4058-A190-4812-873B-F065843E6A8A}" srcId="{3014D92B-DD7E-4D1F-83DB-D4216793649E}" destId="{16459BE2-A3FD-42D8-A013-B5600B47979A}" srcOrd="3" destOrd="1" parTransId="{9956E7B6-FDC5-4C4A-9112-EC48B727BC90}" sibTransId="{BAC7F119-6429-4546-90E5-3BE27DF5EFFD}"/>
    <dgm:cxn modelId="{DA2135EF-C2AB-4257-A98B-2F04F5F7B9E8}" srcId="{3014D92B-DD7E-4D1F-83DB-D4216793649E}" destId="{8817BAB9-B66A-488E-A5A2-0038B025E98F}" srcOrd="4" destOrd="1" parTransId="{612924E4-0563-4F2F-95DA-25E3D0E97644}" sibTransId="{12842187-FDF8-4C63-9A7A-3C6102ED507A}"/>
    <dgm:cxn modelId="{66EF2AA3-4799-4D87-961D-8A900521B4AC}" type="presOf" srcId="{D24A464A-4C4A-42BB-8B2A-593AD224ED5F}" destId="{677A7B13-7829-49B6-BEEC-FDC28CB6A60A}" srcOrd="0" destOrd="0" presId="urn:microsoft.com/office/officeart/2005/8/layout/lProcess2"/>
    <dgm:cxn modelId="{AB4682D9-1584-4E1E-A8EF-36871E12AE0E}" type="presParOf" srcId="{677A7B13-7829-49B6-BEEC-FDC28CB6A60A}" destId="{D10497E3-1F43-4E28-BE6C-2EF2598E187E}" srcOrd="0" destOrd="0" presId="urn:microsoft.com/office/officeart/2005/8/layout/lProcess2"/>
    <dgm:cxn modelId="{E895DEBC-9B45-4E3A-A175-C222A5155AA3}" type="presParOf" srcId="{D10497E3-1F43-4E28-BE6C-2EF2598E187E}" destId="{1582D8DB-4A86-49AB-BC9F-2BDA131D2E6B}" srcOrd="0" destOrd="0" presId="urn:microsoft.com/office/officeart/2005/8/layout/lProcess2"/>
    <dgm:cxn modelId="{1A713794-9753-48C4-A8C6-3E67FB8604EB}" type="presOf" srcId="{9F5A4B54-253B-408A-BCF2-0BD0320B9C2D}" destId="{1582D8DB-4A86-49AB-BC9F-2BDA131D2E6B}" srcOrd="0" destOrd="0" presId="urn:microsoft.com/office/officeart/2005/8/layout/lProcess2"/>
    <dgm:cxn modelId="{7CFEAC85-0B55-4785-8555-AD00C981244F}" type="presParOf" srcId="{D10497E3-1F43-4E28-BE6C-2EF2598E187E}" destId="{69676592-0A8B-46E4-A795-B38D8DD7186B}" srcOrd="1" destOrd="0" presId="urn:microsoft.com/office/officeart/2005/8/layout/lProcess2"/>
    <dgm:cxn modelId="{4F5386A7-0FD9-45DA-930F-A6B2A667B5BF}" type="presOf" srcId="{9F5A4B54-253B-408A-BCF2-0BD0320B9C2D}" destId="{69676592-0A8B-46E4-A795-B38D8DD7186B}" srcOrd="1" destOrd="0" presId="urn:microsoft.com/office/officeart/2005/8/layout/lProcess2"/>
    <dgm:cxn modelId="{E6368096-5FEA-4C51-9AC8-A10A612CB6A6}" type="presParOf" srcId="{D10497E3-1F43-4E28-BE6C-2EF2598E187E}" destId="{60941F4B-956C-4576-9CE6-F68B463ED3D0}" srcOrd="2" destOrd="0" presId="urn:microsoft.com/office/officeart/2005/8/layout/lProcess2"/>
    <dgm:cxn modelId="{9543770F-E3B6-49B4-B080-238E28135677}" type="presParOf" srcId="{60941F4B-956C-4576-9CE6-F68B463ED3D0}" destId="{7274C181-9332-41EB-BE7A-AA3A8C3FAA98}" srcOrd="0" destOrd="2" presId="urn:microsoft.com/office/officeart/2005/8/layout/lProcess2"/>
    <dgm:cxn modelId="{9554078A-F358-44BF-97AB-206B89BEBDA0}" type="presParOf" srcId="{7274C181-9332-41EB-BE7A-AA3A8C3FAA98}" destId="{DB7A95E8-74FB-4B9F-8D89-E992ECBC591C}" srcOrd="0" destOrd="0" presId="urn:microsoft.com/office/officeart/2005/8/layout/lProcess2"/>
    <dgm:cxn modelId="{B21AD924-0AAC-4945-A39E-4B5E51EAFF9F}" type="presOf" srcId="{B028089A-18C7-4D4C-972D-7EE856254197}" destId="{DB7A95E8-74FB-4B9F-8D89-E992ECBC591C}" srcOrd="0" destOrd="0" presId="urn:microsoft.com/office/officeart/2005/8/layout/lProcess2"/>
    <dgm:cxn modelId="{0A97EFC8-362E-4798-82B6-6362ABD1750F}" type="presParOf" srcId="{677A7B13-7829-49B6-BEEC-FDC28CB6A60A}" destId="{CC18E5FD-916E-4F30-8D1C-4BD81749DA6E}" srcOrd="1" destOrd="0" presId="urn:microsoft.com/office/officeart/2005/8/layout/lProcess2"/>
    <dgm:cxn modelId="{BAEC4BB4-614B-4C70-8E7A-4EBA2C98B663}" type="presParOf" srcId="{677A7B13-7829-49B6-BEEC-FDC28CB6A60A}" destId="{F66DB3E4-AA49-4D6A-A2C3-78E4C5FE0C0F}" srcOrd="2" destOrd="0" presId="urn:microsoft.com/office/officeart/2005/8/layout/lProcess2"/>
    <dgm:cxn modelId="{C5F10ABF-55C8-41FF-80D6-3E0AA75FA38A}" type="presParOf" srcId="{F66DB3E4-AA49-4D6A-A2C3-78E4C5FE0C0F}" destId="{BEC2D05D-DB31-487E-A957-086555683780}" srcOrd="0" destOrd="2" presId="urn:microsoft.com/office/officeart/2005/8/layout/lProcess2"/>
    <dgm:cxn modelId="{55BCBEE9-DCD7-4D11-98F4-7B66843BC31C}" type="presOf" srcId="{3014D92B-DD7E-4D1F-83DB-D4216793649E}" destId="{BEC2D05D-DB31-487E-A957-086555683780}" srcOrd="0" destOrd="0" presId="urn:microsoft.com/office/officeart/2005/8/layout/lProcess2"/>
    <dgm:cxn modelId="{19E6CA18-2008-4F3B-B3D8-3E60B6F4CCB5}" type="presParOf" srcId="{F66DB3E4-AA49-4D6A-A2C3-78E4C5FE0C0F}" destId="{D8550CCC-825C-4852-9735-13CE18480DDF}" srcOrd="1" destOrd="2" presId="urn:microsoft.com/office/officeart/2005/8/layout/lProcess2"/>
    <dgm:cxn modelId="{C1A905A5-D537-4EF5-A55E-8E2EB22AFCB3}" type="presOf" srcId="{3014D92B-DD7E-4D1F-83DB-D4216793649E}" destId="{D8550CCC-825C-4852-9735-13CE18480DDF}" srcOrd="1" destOrd="0" presId="urn:microsoft.com/office/officeart/2005/8/layout/lProcess2"/>
    <dgm:cxn modelId="{2CDA9081-8759-4E33-819A-E43F68B5BFB9}" type="presParOf" srcId="{F66DB3E4-AA49-4D6A-A2C3-78E4C5FE0C0F}" destId="{0A805C25-FC5B-44D4-9DD0-4040D581BA31}" srcOrd="2" destOrd="2" presId="urn:microsoft.com/office/officeart/2005/8/layout/lProcess2"/>
    <dgm:cxn modelId="{971504DD-563C-4B6F-BFE4-382E285957FE}" type="presParOf" srcId="{0A805C25-FC5B-44D4-9DD0-4040D581BA31}" destId="{2E651D74-A405-49F0-B600-33BB844F4A7D}" srcOrd="0" destOrd="2" presId="urn:microsoft.com/office/officeart/2005/8/layout/lProcess2"/>
    <dgm:cxn modelId="{9F790DCB-DA6C-48BE-B8BB-10BD5B61B369}" type="presParOf" srcId="{2E651D74-A405-49F0-B600-33BB844F4A7D}" destId="{B64D6015-5D2B-4232-AEC9-19DC5611798A}" srcOrd="0" destOrd="0" presId="urn:microsoft.com/office/officeart/2005/8/layout/lProcess2"/>
    <dgm:cxn modelId="{2C13EA91-F3E4-4DE6-99BE-3F53F85B363D}" type="presOf" srcId="{608E0C33-903C-453B-9C00-7EF67340BFF6}" destId="{B64D6015-5D2B-4232-AEC9-19DC5611798A}" srcOrd="0" destOrd="0" presId="urn:microsoft.com/office/officeart/2005/8/layout/lProcess2"/>
    <dgm:cxn modelId="{D40919FE-2918-4418-97AA-E68516C85F83}" type="presParOf" srcId="{2E651D74-A405-49F0-B600-33BB844F4A7D}" destId="{D21E63D0-5509-43F0-B572-C623FD06258A}" srcOrd="1" destOrd="0" presId="urn:microsoft.com/office/officeart/2005/8/layout/lProcess2"/>
    <dgm:cxn modelId="{F7945195-FFBA-44A3-B32B-D0FFB70FC30F}" type="presParOf" srcId="{2E651D74-A405-49F0-B600-33BB844F4A7D}" destId="{F5F0EAA6-259B-4E96-9031-8CF5ACF1FF5E}" srcOrd="2" destOrd="0" presId="urn:microsoft.com/office/officeart/2005/8/layout/lProcess2"/>
    <dgm:cxn modelId="{06ECB8DC-E433-4A58-B5EE-4B2054EDBD8A}" type="presOf" srcId="{857B2E1D-779E-46D7-AAC4-979873FB129D}" destId="{F5F0EAA6-259B-4E96-9031-8CF5ACF1FF5E}" srcOrd="0" destOrd="0" presId="urn:microsoft.com/office/officeart/2005/8/layout/lProcess2"/>
    <dgm:cxn modelId="{83FDAB19-EF98-4D54-83F7-235920D04F20}" type="presParOf" srcId="{2E651D74-A405-49F0-B600-33BB844F4A7D}" destId="{21AE50AF-76B6-4771-93EE-DEC95EAB35D0}" srcOrd="3" destOrd="0" presId="urn:microsoft.com/office/officeart/2005/8/layout/lProcess2"/>
    <dgm:cxn modelId="{902F6A31-31B2-4177-BCAB-CED54BBA148F}" type="presParOf" srcId="{2E651D74-A405-49F0-B600-33BB844F4A7D}" destId="{3AA0C8CE-F6F6-47AC-B4F9-E83485CC4DF0}" srcOrd="4" destOrd="0" presId="urn:microsoft.com/office/officeart/2005/8/layout/lProcess2"/>
    <dgm:cxn modelId="{FF725B59-9DBA-45A3-9CC3-AF01FAD9A03E}" type="presOf" srcId="{E67E958B-58B1-40D3-9F8E-7BFFC2E4B5DB}" destId="{3AA0C8CE-F6F6-47AC-B4F9-E83485CC4DF0}" srcOrd="0" destOrd="0" presId="urn:microsoft.com/office/officeart/2005/8/layout/lProcess2"/>
    <dgm:cxn modelId="{C938E583-CD1C-4F67-8FFE-7EDB5735F4AE}" type="presParOf" srcId="{2E651D74-A405-49F0-B600-33BB844F4A7D}" destId="{C68B32C5-C785-46A6-AEF8-37C68476855B}" srcOrd="5" destOrd="0" presId="urn:microsoft.com/office/officeart/2005/8/layout/lProcess2"/>
    <dgm:cxn modelId="{26731B1A-2F5B-4146-B653-90CDE3799878}" type="presParOf" srcId="{2E651D74-A405-49F0-B600-33BB844F4A7D}" destId="{44003240-3726-4C3D-BC1F-5785810FAD4F}" srcOrd="6" destOrd="0" presId="urn:microsoft.com/office/officeart/2005/8/layout/lProcess2"/>
    <dgm:cxn modelId="{DF2FB0C3-C9B4-45DB-996D-A9553D1CECAB}" type="presOf" srcId="{16459BE2-A3FD-42D8-A013-B5600B47979A}" destId="{44003240-3726-4C3D-BC1F-5785810FAD4F}" srcOrd="0" destOrd="0" presId="urn:microsoft.com/office/officeart/2005/8/layout/lProcess2"/>
    <dgm:cxn modelId="{3F9D7F8E-DCF9-4C16-9DF3-F0B239D87069}" type="presParOf" srcId="{2E651D74-A405-49F0-B600-33BB844F4A7D}" destId="{3EE273DB-D647-46AF-B621-7B4A63A4F6DA}" srcOrd="7" destOrd="0" presId="urn:microsoft.com/office/officeart/2005/8/layout/lProcess2"/>
    <dgm:cxn modelId="{81F8DF02-C9AA-4358-99A9-018A3392CC79}" type="presParOf" srcId="{2E651D74-A405-49F0-B600-33BB844F4A7D}" destId="{13EE46B0-CF37-43F3-A5E9-D7C6D4016AD4}" srcOrd="8" destOrd="0" presId="urn:microsoft.com/office/officeart/2005/8/layout/lProcess2"/>
    <dgm:cxn modelId="{A966C444-1666-4B0E-B007-2D1A52135B18}" type="presOf" srcId="{8817BAB9-B66A-488E-A5A2-0038B025E98F}" destId="{13EE46B0-CF37-43F3-A5E9-D7C6D4016AD4}" srcOrd="0" destOrd="0" presId="urn:microsoft.com/office/officeart/2005/8/layout/lProcess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295390" cy="4320556"/>
        <a:chOff x="0" y="0"/>
        <a:chExt cx="5295390" cy="4320556"/>
      </a:xfrm>
    </dsp:grpSpPr>
    <dsp:sp modelId="{B8086433-AEAB-4301-A56F-BFDC00BEF49E}">
      <dsp:nvSpPr>
        <dsp:cNvPr id="3" name="圆角矩形 2"/>
        <dsp:cNvSpPr/>
      </dsp:nvSpPr>
      <dsp:spPr bwMode="white">
        <a:xfrm>
          <a:off x="217702" y="0"/>
          <a:ext cx="4859986" cy="756084"/>
        </a:xfrm>
        <a:prstGeom prst="roundRect">
          <a:avLst/>
        </a:prstGeom>
        <a:gradFill rotWithShape="0">
          <a:gsLst>
            <a:gs pos="0">
              <a:schemeClr val="accent1">
                <a:lumMod val="5000"/>
                <a:lumOff val="95000"/>
                <a:alpha val="50000"/>
              </a:schemeClr>
            </a:gs>
            <a:gs pos="82000">
              <a:srgbClr val="004097"/>
            </a:gs>
          </a:gsLst>
          <a:lin ang="10800000" scaled="1"/>
        </a:gradFill>
        <a:ln>
          <a:noFill/>
        </a:ln>
      </dsp:spPr>
      <dsp:style>
        <a:lnRef idx="2">
          <a:schemeClr val="lt2"/>
        </a:lnRef>
        <a:fillRef idx="1">
          <a:schemeClr val="dk2"/>
        </a:fillRef>
        <a:effectRef idx="0">
          <a:scrgbClr r="0" g="0" b="0"/>
        </a:effectRef>
        <a:fontRef idx="minor">
          <a:schemeClr val="lt1"/>
        </a:fontRef>
      </dsp:style>
      <dsp:txBody>
        <a:bodyPr lIns="106680" tIns="53340" rIns="106680" bIns="533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rtl="0">
            <a:lnSpc>
              <a:spcPct val="100000"/>
            </a:lnSpc>
            <a:spcBef>
              <a:spcPct val="0"/>
            </a:spcBef>
            <a:spcAft>
              <a:spcPct val="35000"/>
            </a:spcAft>
          </a:pPr>
          <a:r>
            <a:rPr kumimoji="1" lang="en-US" sz="2800" b="1" dirty="0" smtClean="0"/>
            <a:t>01  </a:t>
          </a:r>
          <a:r>
            <a:rPr kumimoji="1" lang="zh-CN" sz="2800" b="1" dirty="0" smtClean="0"/>
            <a:t>基本信息</a:t>
          </a:r>
          <a:endParaRPr lang="zh-CN" sz="2800" dirty="0"/>
        </a:p>
      </dsp:txBody>
      <dsp:txXfrm>
        <a:off x="217702" y="0"/>
        <a:ext cx="4859986" cy="756084"/>
      </dsp:txXfrm>
    </dsp:sp>
    <dsp:sp modelId="{D4232BF1-2DE4-40F5-9036-A0BB74BFEC04}">
      <dsp:nvSpPr>
        <dsp:cNvPr id="4" name="圆角矩形 3"/>
        <dsp:cNvSpPr/>
      </dsp:nvSpPr>
      <dsp:spPr bwMode="white">
        <a:xfrm>
          <a:off x="217702" y="891118"/>
          <a:ext cx="4859986" cy="756084"/>
        </a:xfrm>
        <a:prstGeom prst="roundRect">
          <a:avLst/>
        </a:prstGeom>
        <a:gradFill rotWithShape="0">
          <a:gsLst>
            <a:gs pos="0">
              <a:schemeClr val="accent1">
                <a:lumMod val="5000"/>
                <a:lumOff val="95000"/>
                <a:alpha val="50000"/>
              </a:schemeClr>
            </a:gs>
            <a:gs pos="82000">
              <a:srgbClr val="004097"/>
            </a:gs>
          </a:gsLst>
          <a:lin ang="10800000" scaled="1"/>
        </a:gradFill>
        <a:ln>
          <a:noFill/>
        </a:ln>
      </dsp:spPr>
      <dsp:style>
        <a:lnRef idx="2">
          <a:schemeClr val="lt2"/>
        </a:lnRef>
        <a:fillRef idx="1">
          <a:schemeClr val="dk2"/>
        </a:fillRef>
        <a:effectRef idx="0">
          <a:scrgbClr r="0" g="0" b="0"/>
        </a:effectRef>
        <a:fontRef idx="minor">
          <a:schemeClr val="lt1"/>
        </a:fontRef>
      </dsp:style>
      <dsp:txBody>
        <a:bodyPr lIns="106680" tIns="53340" rIns="106680" bIns="533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rtl="0">
            <a:lnSpc>
              <a:spcPct val="100000"/>
            </a:lnSpc>
            <a:spcBef>
              <a:spcPct val="0"/>
            </a:spcBef>
            <a:spcAft>
              <a:spcPct val="35000"/>
            </a:spcAft>
          </a:pPr>
          <a:r>
            <a:rPr kumimoji="1" lang="en-US" sz="2800" b="1" dirty="0" smtClean="0"/>
            <a:t>02  </a:t>
          </a:r>
          <a:r>
            <a:rPr kumimoji="1" lang="zh-CN" sz="2800" b="1" dirty="0" smtClean="0"/>
            <a:t>安全性</a:t>
          </a:r>
          <a:endParaRPr lang="zh-CN" sz="2800" dirty="0"/>
        </a:p>
      </dsp:txBody>
      <dsp:txXfrm>
        <a:off x="217702" y="891118"/>
        <a:ext cx="4859986" cy="756084"/>
      </dsp:txXfrm>
    </dsp:sp>
    <dsp:sp modelId="{C7F29A77-AC56-4746-AB4F-8462B8DCE968}">
      <dsp:nvSpPr>
        <dsp:cNvPr id="5" name="圆角矩形 4"/>
        <dsp:cNvSpPr/>
      </dsp:nvSpPr>
      <dsp:spPr bwMode="white">
        <a:xfrm>
          <a:off x="217702" y="1782236"/>
          <a:ext cx="4859986" cy="756084"/>
        </a:xfrm>
        <a:prstGeom prst="roundRect">
          <a:avLst/>
        </a:prstGeom>
        <a:gradFill rotWithShape="0">
          <a:gsLst>
            <a:gs pos="0">
              <a:schemeClr val="accent1">
                <a:lumMod val="5000"/>
                <a:lumOff val="95000"/>
                <a:alpha val="50000"/>
              </a:schemeClr>
            </a:gs>
            <a:gs pos="82000">
              <a:srgbClr val="004097"/>
            </a:gs>
          </a:gsLst>
          <a:lin ang="10800000" scaled="1"/>
        </a:gradFill>
        <a:ln>
          <a:noFill/>
        </a:ln>
      </dsp:spPr>
      <dsp:style>
        <a:lnRef idx="2">
          <a:schemeClr val="lt2"/>
        </a:lnRef>
        <a:fillRef idx="1">
          <a:schemeClr val="dk2"/>
        </a:fillRef>
        <a:effectRef idx="0">
          <a:scrgbClr r="0" g="0" b="0"/>
        </a:effectRef>
        <a:fontRef idx="minor">
          <a:schemeClr val="lt1"/>
        </a:fontRef>
      </dsp:style>
      <dsp:txBody>
        <a:bodyPr lIns="106680" tIns="53340" rIns="106680" bIns="533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rtl="0">
            <a:lnSpc>
              <a:spcPct val="100000"/>
            </a:lnSpc>
            <a:spcBef>
              <a:spcPct val="0"/>
            </a:spcBef>
            <a:spcAft>
              <a:spcPct val="35000"/>
            </a:spcAft>
          </a:pPr>
          <a:r>
            <a:rPr kumimoji="1" lang="en-US" sz="2800" b="1" dirty="0" smtClean="0"/>
            <a:t>03  </a:t>
          </a:r>
          <a:r>
            <a:rPr kumimoji="1" lang="zh-CN" sz="2800" b="1" dirty="0" smtClean="0"/>
            <a:t>有效性</a:t>
          </a:r>
          <a:endParaRPr lang="zh-CN" sz="2800" dirty="0"/>
        </a:p>
      </dsp:txBody>
      <dsp:txXfrm>
        <a:off x="217702" y="1782236"/>
        <a:ext cx="4859986" cy="756084"/>
      </dsp:txXfrm>
    </dsp:sp>
    <dsp:sp modelId="{29429567-6A52-49D7-9FEE-95EC8C7D4F83}">
      <dsp:nvSpPr>
        <dsp:cNvPr id="6" name="圆角矩形 5"/>
        <dsp:cNvSpPr/>
      </dsp:nvSpPr>
      <dsp:spPr bwMode="white">
        <a:xfrm>
          <a:off x="217702" y="2673354"/>
          <a:ext cx="4859986" cy="756084"/>
        </a:xfrm>
        <a:prstGeom prst="roundRect">
          <a:avLst/>
        </a:prstGeom>
        <a:gradFill rotWithShape="0">
          <a:gsLst>
            <a:gs pos="0">
              <a:schemeClr val="accent1">
                <a:lumMod val="5000"/>
                <a:lumOff val="95000"/>
                <a:alpha val="50000"/>
              </a:schemeClr>
            </a:gs>
            <a:gs pos="82000">
              <a:srgbClr val="004097"/>
            </a:gs>
          </a:gsLst>
          <a:lin ang="10800000" scaled="1"/>
        </a:gradFill>
        <a:ln>
          <a:noFill/>
        </a:ln>
      </dsp:spPr>
      <dsp:style>
        <a:lnRef idx="2">
          <a:schemeClr val="lt2"/>
        </a:lnRef>
        <a:fillRef idx="1">
          <a:schemeClr val="dk2"/>
        </a:fillRef>
        <a:effectRef idx="0">
          <a:scrgbClr r="0" g="0" b="0"/>
        </a:effectRef>
        <a:fontRef idx="minor">
          <a:schemeClr val="lt1"/>
        </a:fontRef>
      </dsp:style>
      <dsp:txBody>
        <a:bodyPr lIns="106680" tIns="53340" rIns="106680" bIns="533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rtl="0">
            <a:lnSpc>
              <a:spcPct val="100000"/>
            </a:lnSpc>
            <a:spcBef>
              <a:spcPct val="0"/>
            </a:spcBef>
            <a:spcAft>
              <a:spcPct val="35000"/>
            </a:spcAft>
          </a:pPr>
          <a:r>
            <a:rPr kumimoji="1" lang="en-US" sz="2800" b="1" dirty="0" smtClean="0"/>
            <a:t>04  </a:t>
          </a:r>
          <a:r>
            <a:rPr kumimoji="1" lang="zh-CN" sz="2800" b="1" dirty="0" smtClean="0"/>
            <a:t>创新性</a:t>
          </a:r>
          <a:endParaRPr lang="zh-CN" sz="2800" dirty="0"/>
        </a:p>
      </dsp:txBody>
      <dsp:txXfrm>
        <a:off x="217702" y="2673354"/>
        <a:ext cx="4859986" cy="756084"/>
      </dsp:txXfrm>
    </dsp:sp>
    <dsp:sp modelId="{B9E7177F-B5AF-48AA-8A1A-0F25B5FD41C4}">
      <dsp:nvSpPr>
        <dsp:cNvPr id="7" name="圆角矩形 6"/>
        <dsp:cNvSpPr/>
      </dsp:nvSpPr>
      <dsp:spPr bwMode="white">
        <a:xfrm>
          <a:off x="217702" y="3564472"/>
          <a:ext cx="4859986" cy="756084"/>
        </a:xfrm>
        <a:prstGeom prst="roundRect">
          <a:avLst/>
        </a:prstGeom>
        <a:gradFill rotWithShape="0">
          <a:gsLst>
            <a:gs pos="0">
              <a:schemeClr val="accent1">
                <a:lumMod val="5000"/>
                <a:lumOff val="95000"/>
                <a:alpha val="50000"/>
              </a:schemeClr>
            </a:gs>
            <a:gs pos="82000">
              <a:srgbClr val="004097"/>
            </a:gs>
          </a:gsLst>
          <a:lin ang="10800000" scaled="1"/>
        </a:gradFill>
        <a:ln>
          <a:noFill/>
        </a:ln>
      </dsp:spPr>
      <dsp:style>
        <a:lnRef idx="2">
          <a:schemeClr val="lt2"/>
        </a:lnRef>
        <a:fillRef idx="1">
          <a:schemeClr val="dk2"/>
        </a:fillRef>
        <a:effectRef idx="0">
          <a:scrgbClr r="0" g="0" b="0"/>
        </a:effectRef>
        <a:fontRef idx="minor">
          <a:schemeClr val="lt1"/>
        </a:fontRef>
      </dsp:style>
      <dsp:txBody>
        <a:bodyPr lIns="106680" tIns="53340" rIns="106680" bIns="533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rtl="0">
            <a:lnSpc>
              <a:spcPct val="100000"/>
            </a:lnSpc>
            <a:spcBef>
              <a:spcPct val="0"/>
            </a:spcBef>
            <a:spcAft>
              <a:spcPct val="35000"/>
            </a:spcAft>
          </a:pPr>
          <a:r>
            <a:rPr kumimoji="1" lang="en-US" sz="2800" b="1" dirty="0" smtClean="0"/>
            <a:t>05  </a:t>
          </a:r>
          <a:r>
            <a:rPr kumimoji="1" lang="zh-CN" sz="2800" b="1" dirty="0" smtClean="0"/>
            <a:t>公平性</a:t>
          </a:r>
          <a:endParaRPr lang="zh-CN" sz="2800" dirty="0"/>
        </a:p>
      </dsp:txBody>
      <dsp:txXfrm>
        <a:off x="217702" y="3564472"/>
        <a:ext cx="4859986" cy="756084"/>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9606157" cy="4493508"/>
        <a:chOff x="0" y="0"/>
        <a:chExt cx="9606157" cy="4493508"/>
      </a:xfrm>
    </dsp:grpSpPr>
    <dsp:sp modelId="{2CCE1638-E5FF-4826-B4CA-C53B16721AF4}">
      <dsp:nvSpPr>
        <dsp:cNvPr id="3" name="L 形 2"/>
        <dsp:cNvSpPr/>
      </dsp:nvSpPr>
      <dsp:spPr bwMode="white">
        <a:xfrm rot="5400000">
          <a:off x="443894" y="2028640"/>
          <a:ext cx="1337077" cy="2224865"/>
        </a:xfrm>
        <a:prstGeom prst="corner">
          <a:avLst>
            <a:gd name="adj1" fmla="val 16120"/>
            <a:gd name="adj2" fmla="val 16110"/>
          </a:avLst>
        </a:prstGeom>
        <a:solidFill>
          <a:srgbClr val="2465AC"/>
        </a:solidFill>
      </dsp:spPr>
      <dsp:style>
        <a:lnRef idx="2">
          <a:schemeClr val="dk2"/>
        </a:lnRef>
        <a:fillRef idx="1">
          <a:schemeClr val="dk2"/>
        </a:fillRef>
        <a:effectRef idx="0">
          <a:scrgbClr r="0" g="0" b="0"/>
        </a:effectRef>
        <a:fontRef idx="minor">
          <a:schemeClr val="lt1"/>
        </a:fontRef>
      </dsp:style>
      <dsp:txXfrm rot="5400000">
        <a:off x="443894" y="2028640"/>
        <a:ext cx="1337077" cy="2224865"/>
      </dsp:txXfrm>
    </dsp:sp>
    <dsp:sp modelId="{DD0F95F1-0626-4989-8300-13B783108691}">
      <dsp:nvSpPr>
        <dsp:cNvPr id="4" name="矩形 3"/>
        <dsp:cNvSpPr/>
      </dsp:nvSpPr>
      <dsp:spPr bwMode="white">
        <a:xfrm>
          <a:off x="220703" y="2693396"/>
          <a:ext cx="2008621" cy="1760674"/>
        </a:xfrm>
        <a:prstGeom prst="rect">
          <a:avLst/>
        </a:prstGeom>
      </dsp:spPr>
      <dsp:style>
        <a:lnRef idx="0">
          <a:schemeClr val="dk1">
            <a:alpha val="0"/>
          </a:schemeClr>
        </a:lnRef>
        <a:fillRef idx="0">
          <a:schemeClr val="lt2">
            <a:alpha val="0"/>
          </a:schemeClr>
        </a:fillRef>
        <a:effectRef idx="0">
          <a:scrgbClr r="0" g="0" b="0"/>
        </a:effectRef>
        <a:fontRef idx="minor"/>
      </dsp:style>
      <dsp:txBody>
        <a:bodyPr lIns="57150" tIns="57150" rIns="57150" bIns="57150" anchor="t"/>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lang="en-US" altLang="en-US" dirty="0" smtClean="0">
              <a:solidFill>
                <a:schemeClr val="tx1"/>
              </a:solidFill>
            </a:rPr>
            <a:t>1874</a:t>
          </a:r>
          <a:r>
            <a:rPr lang="zh-CN" altLang="en-US" dirty="0" smtClean="0">
              <a:solidFill>
                <a:schemeClr val="tx1"/>
              </a:solidFill>
            </a:rPr>
            <a:t>年，</a:t>
          </a:r>
          <a:r>
            <a:rPr lang="en-US" altLang="en-US" dirty="0" smtClean="0">
              <a:solidFill>
                <a:schemeClr val="tx1"/>
              </a:solidFill>
            </a:rPr>
            <a:t>0.9%</a:t>
          </a:r>
          <a:r>
            <a:rPr lang="zh-CN" altLang="en-US" dirty="0" smtClean="0">
              <a:solidFill>
                <a:schemeClr val="tx1"/>
              </a:solidFill>
            </a:rPr>
            <a:t>氯化钠溶液（生理盐水）首次用于临床治疗，因其</a:t>
          </a:r>
          <a:r>
            <a:rPr lang="en-US" altLang="en-US" dirty="0" smtClean="0">
              <a:solidFill>
                <a:schemeClr val="tx1"/>
              </a:solidFill>
            </a:rPr>
            <a:t>Cl⁻</a:t>
          </a:r>
          <a:r>
            <a:rPr lang="zh-CN" altLang="en-US" dirty="0" smtClean="0">
              <a:solidFill>
                <a:schemeClr val="tx1"/>
              </a:solidFill>
            </a:rPr>
            <a:t>浓度高于生理浓度，大量输注可能导致高氯性酸中毒。</a:t>
          </a:r>
          <a:endParaRPr lang="zh-CN" altLang="en-US" dirty="0">
            <a:solidFill>
              <a:schemeClr val="tx1"/>
            </a:solidFill>
          </a:endParaRPr>
        </a:p>
      </dsp:txBody>
      <dsp:txXfrm>
        <a:off x="220703" y="2693396"/>
        <a:ext cx="2008621" cy="1760674"/>
      </dsp:txXfrm>
    </dsp:sp>
    <dsp:sp modelId="{46E4FE6B-4C16-4ADD-BC14-6E33B9F83C66}">
      <dsp:nvSpPr>
        <dsp:cNvPr id="5" name="等腰三角形 4"/>
        <dsp:cNvSpPr/>
      </dsp:nvSpPr>
      <dsp:spPr bwMode="white">
        <a:xfrm>
          <a:off x="1850339" y="1864843"/>
          <a:ext cx="378985" cy="378985"/>
        </a:xfrm>
        <a:prstGeom prst="triangle">
          <a:avLst>
            <a:gd name="adj" fmla="val 100000"/>
          </a:avLst>
        </a:prstGeom>
        <a:solidFill>
          <a:srgbClr val="2465AC"/>
        </a:solidFill>
      </dsp:spPr>
      <dsp:style>
        <a:lnRef idx="2">
          <a:schemeClr val="dk2"/>
        </a:lnRef>
        <a:fillRef idx="1">
          <a:schemeClr val="dk2"/>
        </a:fillRef>
        <a:effectRef idx="0">
          <a:scrgbClr r="0" g="0" b="0"/>
        </a:effectRef>
        <a:fontRef idx="minor">
          <a:schemeClr val="lt1"/>
        </a:fontRef>
      </dsp:style>
      <dsp:txXfrm>
        <a:off x="1850339" y="1864843"/>
        <a:ext cx="378985" cy="378985"/>
      </dsp:txXfrm>
    </dsp:sp>
    <dsp:sp modelId="{2CD50BF9-40CE-49C2-A335-C7C92117B814}">
      <dsp:nvSpPr>
        <dsp:cNvPr id="6" name="L 形 5"/>
        <dsp:cNvSpPr/>
      </dsp:nvSpPr>
      <dsp:spPr bwMode="white">
        <a:xfrm rot="5400000">
          <a:off x="2902839" y="1420172"/>
          <a:ext cx="1337077" cy="2224865"/>
        </a:xfrm>
        <a:prstGeom prst="corner">
          <a:avLst>
            <a:gd name="adj1" fmla="val 16120"/>
            <a:gd name="adj2" fmla="val 16110"/>
          </a:avLst>
        </a:prstGeom>
        <a:solidFill>
          <a:srgbClr val="2465AC"/>
        </a:solidFill>
      </dsp:spPr>
      <dsp:style>
        <a:lnRef idx="2">
          <a:schemeClr val="dk2"/>
        </a:lnRef>
        <a:fillRef idx="1">
          <a:schemeClr val="dk2"/>
        </a:fillRef>
        <a:effectRef idx="0">
          <a:scrgbClr r="0" g="0" b="0"/>
        </a:effectRef>
        <a:fontRef idx="minor">
          <a:schemeClr val="lt1"/>
        </a:fontRef>
      </dsp:style>
      <dsp:txXfrm rot="5400000">
        <a:off x="2902839" y="1420172"/>
        <a:ext cx="1337077" cy="2224865"/>
      </dsp:txXfrm>
    </dsp:sp>
    <dsp:sp modelId="{88F10DA8-1252-4796-8711-8860CB2235A3}">
      <dsp:nvSpPr>
        <dsp:cNvPr id="7" name="矩形 6"/>
        <dsp:cNvSpPr/>
      </dsp:nvSpPr>
      <dsp:spPr bwMode="white">
        <a:xfrm>
          <a:off x="2679647" y="2084927"/>
          <a:ext cx="2008621" cy="1760674"/>
        </a:xfrm>
        <a:prstGeom prst="rect">
          <a:avLst/>
        </a:prstGeom>
      </dsp:spPr>
      <dsp:style>
        <a:lnRef idx="0">
          <a:schemeClr val="dk1">
            <a:alpha val="0"/>
          </a:schemeClr>
        </a:lnRef>
        <a:fillRef idx="0">
          <a:schemeClr val="lt2">
            <a:alpha val="0"/>
          </a:schemeClr>
        </a:fillRef>
        <a:effectRef idx="0">
          <a:scrgbClr r="0" g="0" b="0"/>
        </a:effectRef>
        <a:fontRef idx="minor"/>
      </dsp:style>
      <dsp:txBody>
        <a:bodyPr lIns="57150" tIns="57150" rIns="57150" bIns="57150" anchor="t"/>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lang="en-US" altLang="en-US" dirty="0" smtClean="0">
              <a:solidFill>
                <a:schemeClr val="tx1"/>
              </a:solidFill>
            </a:rPr>
            <a:t>1883</a:t>
          </a:r>
          <a:r>
            <a:rPr lang="zh-CN" altLang="en-US" dirty="0" smtClean="0">
              <a:solidFill>
                <a:schemeClr val="tx1"/>
              </a:solidFill>
            </a:rPr>
            <a:t>年， 林格氏液 通过调整</a:t>
          </a:r>
          <a:r>
            <a:rPr lang="en-US" altLang="en-US" dirty="0" smtClean="0">
              <a:solidFill>
                <a:schemeClr val="tx1"/>
              </a:solidFill>
            </a:rPr>
            <a:t>Na⁺</a:t>
          </a:r>
          <a:r>
            <a:rPr lang="zh-CN" altLang="en-US" dirty="0" smtClean="0">
              <a:solidFill>
                <a:schemeClr val="tx1"/>
              </a:solidFill>
            </a:rPr>
            <a:t>浓度更接近人体电解质，并添加</a:t>
          </a:r>
          <a:r>
            <a:rPr lang="en-US" altLang="en-US" dirty="0" smtClean="0">
              <a:solidFill>
                <a:schemeClr val="tx1"/>
              </a:solidFill>
            </a:rPr>
            <a:t>K⁺</a:t>
          </a:r>
          <a:r>
            <a:rPr lang="zh-CN" altLang="en-US" dirty="0" smtClean="0">
              <a:solidFill>
                <a:schemeClr val="tx1"/>
              </a:solidFill>
            </a:rPr>
            <a:t>、</a:t>
          </a:r>
          <a:r>
            <a:rPr lang="en-US" altLang="en-US" dirty="0" smtClean="0">
              <a:solidFill>
                <a:schemeClr val="tx1"/>
              </a:solidFill>
            </a:rPr>
            <a:t>Ca²⁺</a:t>
          </a:r>
          <a:r>
            <a:rPr lang="zh-CN" altLang="en-US" dirty="0" smtClean="0">
              <a:solidFill>
                <a:schemeClr val="tx1"/>
              </a:solidFill>
            </a:rPr>
            <a:t>等成分，解决了生理盐水离子浓度不匹配的问题</a:t>
          </a:r>
          <a:endParaRPr lang="zh-CN" altLang="en-US" dirty="0">
            <a:solidFill>
              <a:schemeClr val="tx1"/>
            </a:solidFill>
          </a:endParaRPr>
        </a:p>
      </dsp:txBody>
      <dsp:txXfrm>
        <a:off x="2679647" y="2084927"/>
        <a:ext cx="2008621" cy="1760674"/>
      </dsp:txXfrm>
    </dsp:sp>
    <dsp:sp modelId="{A4ACFD8A-1D2B-4E67-9C69-3511223964B7}">
      <dsp:nvSpPr>
        <dsp:cNvPr id="8" name="等腰三角形 7"/>
        <dsp:cNvSpPr/>
      </dsp:nvSpPr>
      <dsp:spPr bwMode="white">
        <a:xfrm>
          <a:off x="4309283" y="1256375"/>
          <a:ext cx="378985" cy="378985"/>
        </a:xfrm>
        <a:prstGeom prst="triangle">
          <a:avLst>
            <a:gd name="adj" fmla="val 100000"/>
          </a:avLst>
        </a:prstGeom>
        <a:solidFill>
          <a:srgbClr val="2465AC"/>
        </a:solidFill>
      </dsp:spPr>
      <dsp:style>
        <a:lnRef idx="2">
          <a:schemeClr val="dk2"/>
        </a:lnRef>
        <a:fillRef idx="1">
          <a:schemeClr val="dk2"/>
        </a:fillRef>
        <a:effectRef idx="0">
          <a:scrgbClr r="0" g="0" b="0"/>
        </a:effectRef>
        <a:fontRef idx="minor">
          <a:schemeClr val="lt1"/>
        </a:fontRef>
      </dsp:style>
      <dsp:txXfrm>
        <a:off x="4309283" y="1256375"/>
        <a:ext cx="378985" cy="378985"/>
      </dsp:txXfrm>
    </dsp:sp>
    <dsp:sp modelId="{8F911946-143C-4BC0-A30B-725D1933624A}">
      <dsp:nvSpPr>
        <dsp:cNvPr id="9" name="L 形 8"/>
        <dsp:cNvSpPr/>
      </dsp:nvSpPr>
      <dsp:spPr bwMode="white">
        <a:xfrm rot="5400000">
          <a:off x="5361783" y="811704"/>
          <a:ext cx="1337077" cy="2224865"/>
        </a:xfrm>
        <a:prstGeom prst="corner">
          <a:avLst>
            <a:gd name="adj1" fmla="val 16120"/>
            <a:gd name="adj2" fmla="val 16110"/>
          </a:avLst>
        </a:prstGeom>
        <a:solidFill>
          <a:srgbClr val="2465AC"/>
        </a:solidFill>
      </dsp:spPr>
      <dsp:style>
        <a:lnRef idx="2">
          <a:schemeClr val="dk2"/>
        </a:lnRef>
        <a:fillRef idx="1">
          <a:schemeClr val="dk2"/>
        </a:fillRef>
        <a:effectRef idx="0">
          <a:scrgbClr r="0" g="0" b="0"/>
        </a:effectRef>
        <a:fontRef idx="minor">
          <a:schemeClr val="lt1"/>
        </a:fontRef>
      </dsp:style>
      <dsp:txXfrm rot="5400000">
        <a:off x="5361783" y="811704"/>
        <a:ext cx="1337077" cy="2224865"/>
      </dsp:txXfrm>
    </dsp:sp>
    <dsp:sp modelId="{C201D59E-FB59-46A5-8858-E805490D21F2}">
      <dsp:nvSpPr>
        <dsp:cNvPr id="10" name="矩形 9"/>
        <dsp:cNvSpPr/>
      </dsp:nvSpPr>
      <dsp:spPr bwMode="white">
        <a:xfrm>
          <a:off x="5239726" y="1564616"/>
          <a:ext cx="2008621" cy="1760674"/>
        </a:xfrm>
        <a:prstGeom prst="rect">
          <a:avLst/>
        </a:prstGeom>
      </dsp:spPr>
      <dsp:style>
        <a:lnRef idx="0">
          <a:schemeClr val="dk1">
            <a:alpha val="0"/>
          </a:schemeClr>
        </a:lnRef>
        <a:fillRef idx="0">
          <a:schemeClr val="lt2">
            <a:alpha val="0"/>
          </a:schemeClr>
        </a:fillRef>
        <a:effectRef idx="0">
          <a:scrgbClr r="0" g="0" b="0"/>
        </a:effectRef>
        <a:fontRef idx="minor"/>
      </dsp:style>
      <dsp:txBody>
        <a:bodyPr lIns="57150" tIns="57150" rIns="57150" bIns="57150" anchor="t"/>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lang="en-US" altLang="en-US" dirty="0" smtClean="0">
              <a:solidFill>
                <a:schemeClr val="tx1"/>
              </a:solidFill>
            </a:rPr>
            <a:t>1932</a:t>
          </a:r>
          <a:r>
            <a:rPr lang="zh-CN" altLang="en-US" dirty="0" smtClean="0">
              <a:solidFill>
                <a:schemeClr val="tx1"/>
              </a:solidFill>
            </a:rPr>
            <a:t>年，在林格液基础上加入</a:t>
          </a:r>
          <a:r>
            <a:rPr lang="zh-CN" altLang="en-US" b="1" dirty="0" smtClean="0">
              <a:solidFill>
                <a:schemeClr val="tx1"/>
              </a:solidFill>
            </a:rPr>
            <a:t>乳酸钠</a:t>
          </a:r>
          <a:r>
            <a:rPr lang="zh-CN" altLang="en-US" dirty="0" smtClean="0">
              <a:solidFill>
                <a:schemeClr val="tx1"/>
              </a:solidFill>
            </a:rPr>
            <a:t>，通过代谢产生</a:t>
          </a:r>
          <a:r>
            <a:rPr lang="en-US" altLang="en-US" dirty="0" smtClean="0">
              <a:solidFill>
                <a:schemeClr val="tx1"/>
              </a:solidFill>
            </a:rPr>
            <a:t>HCO₃⁻</a:t>
          </a:r>
          <a:r>
            <a:rPr lang="zh-CN" altLang="en-US" dirty="0" smtClean="0">
              <a:solidFill>
                <a:schemeClr val="tx1"/>
              </a:solidFill>
            </a:rPr>
            <a:t>缓冲碱以纠正酸中毒。但大量输注易引发组织水肿，且代谢依赖肝脏功能</a:t>
          </a:r>
          <a:endParaRPr lang="zh-CN" altLang="en-US" dirty="0">
            <a:solidFill>
              <a:schemeClr val="tx1"/>
            </a:solidFill>
          </a:endParaRPr>
        </a:p>
      </dsp:txBody>
      <dsp:txXfrm>
        <a:off x="5239726" y="1564616"/>
        <a:ext cx="2008621" cy="1760674"/>
      </dsp:txXfrm>
    </dsp:sp>
    <dsp:sp modelId="{736CA3AD-0527-48CD-8164-43FDA3D74838}">
      <dsp:nvSpPr>
        <dsp:cNvPr id="11" name="等腰三角形 10"/>
        <dsp:cNvSpPr/>
      </dsp:nvSpPr>
      <dsp:spPr bwMode="white">
        <a:xfrm>
          <a:off x="6768228" y="647907"/>
          <a:ext cx="378985" cy="378985"/>
        </a:xfrm>
        <a:prstGeom prst="triangle">
          <a:avLst>
            <a:gd name="adj" fmla="val 100000"/>
          </a:avLst>
        </a:prstGeom>
        <a:solidFill>
          <a:srgbClr val="2465AC"/>
        </a:solidFill>
      </dsp:spPr>
      <dsp:style>
        <a:lnRef idx="2">
          <a:schemeClr val="dk2"/>
        </a:lnRef>
        <a:fillRef idx="1">
          <a:schemeClr val="dk2"/>
        </a:fillRef>
        <a:effectRef idx="0">
          <a:scrgbClr r="0" g="0" b="0"/>
        </a:effectRef>
        <a:fontRef idx="minor">
          <a:schemeClr val="lt1"/>
        </a:fontRef>
      </dsp:style>
      <dsp:txXfrm>
        <a:off x="6768228" y="647907"/>
        <a:ext cx="378985" cy="378985"/>
      </dsp:txXfrm>
    </dsp:sp>
    <dsp:sp modelId="{90C23223-7077-481C-BFEC-B9F8F0FF8B5B}">
      <dsp:nvSpPr>
        <dsp:cNvPr id="12" name="L 形 11"/>
        <dsp:cNvSpPr/>
      </dsp:nvSpPr>
      <dsp:spPr bwMode="white">
        <a:xfrm rot="5400000">
          <a:off x="7820727" y="203236"/>
          <a:ext cx="1337077" cy="2224865"/>
        </a:xfrm>
        <a:prstGeom prst="corner">
          <a:avLst>
            <a:gd name="adj1" fmla="val 16120"/>
            <a:gd name="adj2" fmla="val 16110"/>
          </a:avLst>
        </a:prstGeom>
        <a:solidFill>
          <a:srgbClr val="672C94"/>
        </a:solidFill>
      </dsp:spPr>
      <dsp:style>
        <a:lnRef idx="2">
          <a:schemeClr val="dk2"/>
        </a:lnRef>
        <a:fillRef idx="1">
          <a:schemeClr val="dk2"/>
        </a:fillRef>
        <a:effectRef idx="0">
          <a:scrgbClr r="0" g="0" b="0"/>
        </a:effectRef>
        <a:fontRef idx="minor">
          <a:schemeClr val="lt1"/>
        </a:fontRef>
      </dsp:style>
      <dsp:txXfrm rot="5400000">
        <a:off x="7820727" y="203236"/>
        <a:ext cx="1337077" cy="2224865"/>
      </dsp:txXfrm>
    </dsp:sp>
    <dsp:sp modelId="{711E40FC-E47D-4A69-BFDB-F3BDECF209F3}">
      <dsp:nvSpPr>
        <dsp:cNvPr id="13" name="矩形 12"/>
        <dsp:cNvSpPr/>
      </dsp:nvSpPr>
      <dsp:spPr bwMode="white">
        <a:xfrm>
          <a:off x="7597536" y="883450"/>
          <a:ext cx="2008621" cy="1760674"/>
        </a:xfrm>
        <a:prstGeom prst="rect">
          <a:avLst/>
        </a:prstGeom>
      </dsp:spPr>
      <dsp:style>
        <a:lnRef idx="0">
          <a:schemeClr val="dk1">
            <a:alpha val="0"/>
          </a:schemeClr>
        </a:lnRef>
        <a:fillRef idx="0">
          <a:schemeClr val="lt2">
            <a:alpha val="0"/>
          </a:schemeClr>
        </a:fillRef>
        <a:effectRef idx="0">
          <a:scrgbClr r="0" g="0" b="0"/>
        </a:effectRef>
        <a:fontRef idx="minor"/>
      </dsp:style>
      <dsp:txBody>
        <a:bodyPr lIns="57150" tIns="57150" rIns="57150" bIns="57150" anchor="t"/>
        <a:lstStyle>
          <a:lvl1pPr algn="l">
            <a:defRPr sz="1500"/>
          </a:lvl1pPr>
          <a:lvl2pPr marL="57150" indent="-57150" algn="l">
            <a:defRPr sz="1100"/>
          </a:lvl2pPr>
          <a:lvl3pPr marL="114300" indent="-57150" algn="l">
            <a:defRPr sz="1100"/>
          </a:lvl3pPr>
          <a:lvl4pPr marL="171450" indent="-57150" algn="l">
            <a:defRPr sz="1100"/>
          </a:lvl4pPr>
          <a:lvl5pPr marL="228600" indent="-57150" algn="l">
            <a:defRPr sz="1100"/>
          </a:lvl5pPr>
          <a:lvl6pPr marL="285750" indent="-57150" algn="l">
            <a:defRPr sz="1100"/>
          </a:lvl6pPr>
          <a:lvl7pPr marL="342900" indent="-57150" algn="l">
            <a:defRPr sz="1100"/>
          </a:lvl7pPr>
          <a:lvl8pPr marL="400050" indent="-57150" algn="l">
            <a:defRPr sz="1100"/>
          </a:lvl8pPr>
          <a:lvl9pPr marL="457200" indent="-57150" algn="l">
            <a:defRPr sz="1100"/>
          </a:lvl9pPr>
        </a:lstStyle>
        <a:p>
          <a:pPr lvl="0">
            <a:lnSpc>
              <a:spcPct val="100000"/>
            </a:lnSpc>
            <a:spcBef>
              <a:spcPct val="0"/>
            </a:spcBef>
            <a:spcAft>
              <a:spcPct val="35000"/>
            </a:spcAft>
          </a:pPr>
          <a:r>
            <a:rPr lang="en-US" altLang="en-US" dirty="0" smtClean="0">
              <a:solidFill>
                <a:schemeClr val="tx1"/>
              </a:solidFill>
            </a:rPr>
            <a:t>1979</a:t>
          </a:r>
          <a:r>
            <a:rPr lang="zh-CN" altLang="en-US" dirty="0" smtClean="0">
              <a:solidFill>
                <a:schemeClr val="tx1"/>
              </a:solidFill>
            </a:rPr>
            <a:t>年，醋酸钠林格液通过</a:t>
          </a:r>
          <a:r>
            <a:rPr lang="zh-CN" altLang="en-US" b="1" dirty="0" smtClean="0">
              <a:solidFill>
                <a:schemeClr val="tx1"/>
              </a:solidFill>
            </a:rPr>
            <a:t>醋酸根</a:t>
          </a:r>
          <a:r>
            <a:rPr lang="zh-CN" altLang="en-US" dirty="0" smtClean="0">
              <a:solidFill>
                <a:schemeClr val="tx1"/>
              </a:solidFill>
            </a:rPr>
            <a:t>代谢生成</a:t>
          </a:r>
          <a:r>
            <a:rPr lang="en-US" altLang="en-US" dirty="0" smtClean="0">
              <a:solidFill>
                <a:schemeClr val="tx1"/>
              </a:solidFill>
            </a:rPr>
            <a:t>HCO₃⁻</a:t>
          </a:r>
          <a:r>
            <a:rPr lang="zh-CN" altLang="en-US" dirty="0" smtClean="0">
              <a:solidFill>
                <a:schemeClr val="tx1"/>
              </a:solidFill>
            </a:rPr>
            <a:t>，</a:t>
          </a:r>
          <a:r>
            <a:rPr lang="zh-CN" altLang="en-US" b="1" dirty="0" smtClean="0">
              <a:solidFill>
                <a:srgbClr val="6E358B"/>
              </a:solidFill>
            </a:rPr>
            <a:t>减少对肝脏的依赖</a:t>
          </a:r>
          <a:r>
            <a:rPr lang="zh-CN" altLang="en-US" dirty="0" smtClean="0">
              <a:solidFill>
                <a:schemeClr val="tx1"/>
              </a:solidFill>
            </a:rPr>
            <a:t>。少量醋酸根可直接在肾、心脏和肌肉代谢，适用于肝功能障碍患者。</a:t>
          </a:r>
          <a:endParaRPr lang="zh-CN" altLang="en-US" dirty="0">
            <a:solidFill>
              <a:schemeClr val="tx1"/>
            </a:solidFill>
          </a:endParaRPr>
        </a:p>
      </dsp:txBody>
      <dsp:txXfrm>
        <a:off x="7597536" y="883450"/>
        <a:ext cx="2008621" cy="1760674"/>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0243128" cy="4989725"/>
        <a:chOff x="0" y="0"/>
        <a:chExt cx="10243128" cy="4989725"/>
      </a:xfrm>
    </dsp:grpSpPr>
    <dsp:sp modelId="{1582D8DB-4A86-49AB-BC9F-2BDA131D2E6B}">
      <dsp:nvSpPr>
        <dsp:cNvPr id="3" name="圆角矩形 2"/>
        <dsp:cNvSpPr/>
      </dsp:nvSpPr>
      <dsp:spPr bwMode="white">
        <a:xfrm>
          <a:off x="0" y="0"/>
          <a:ext cx="4936447" cy="4989725"/>
        </a:xfrm>
        <a:prstGeom prst="roundRect">
          <a:avLst>
            <a:gd name="adj" fmla="val 10000"/>
          </a:avLst>
        </a:prstGeom>
        <a:solidFill>
          <a:schemeClr val="bg1">
            <a:lumMod val="95000"/>
          </a:schemeClr>
        </a:solidFill>
      </dsp:spPr>
      <dsp:style>
        <a:lnRef idx="0">
          <a:schemeClr val="dk2"/>
        </a:lnRef>
        <a:fillRef idx="1">
          <a:schemeClr val="dk2">
            <a:tint val="40000"/>
          </a:schemeClr>
        </a:fillRef>
        <a:effectRef idx="0">
          <a:scrgbClr r="0" g="0" b="0"/>
        </a:effectRef>
        <a:fontRef idx="minor"/>
      </dsp:style>
      <dsp:txBody>
        <a:bodyPr lIns="110489" tIns="110489" rIns="110489" bIns="11048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altLang="zh-CN" sz="2900" dirty="0" smtClean="0">
              <a:solidFill>
                <a:schemeClr val="dk1"/>
              </a:solidFill>
            </a:rPr>
            <a:t>Vs</a:t>
          </a:r>
          <a:endParaRPr lang="en-US" altLang="zh-CN" sz="2900" dirty="0" smtClean="0">
            <a:solidFill>
              <a:schemeClr val="dk1"/>
            </a:solidFill>
          </a:endParaRPr>
        </a:p>
        <a:p>
          <a:pPr lvl="0">
            <a:lnSpc>
              <a:spcPct val="100000"/>
            </a:lnSpc>
            <a:spcBef>
              <a:spcPct val="0"/>
            </a:spcBef>
            <a:spcAft>
              <a:spcPct val="35000"/>
            </a:spcAft>
          </a:pPr>
          <a:r>
            <a:rPr lang="zh-CN" altLang="en-US" sz="2000" dirty="0" smtClean="0">
              <a:solidFill>
                <a:schemeClr val="dk1"/>
              </a:solidFill>
            </a:rPr>
            <a:t>第三代晶体液（乳酸钠林格注射液）</a:t>
          </a:r>
          <a:endParaRPr lang="zh-CN" altLang="en-US" sz="2000" dirty="0">
            <a:solidFill>
              <a:schemeClr val="dk1"/>
            </a:solidFill>
          </a:endParaRPr>
        </a:p>
      </dsp:txBody>
      <dsp:txXfrm>
        <a:off x="0" y="0"/>
        <a:ext cx="4936447" cy="4989725"/>
      </dsp:txXfrm>
    </dsp:sp>
    <dsp:sp modelId="{DB7A95E8-74FB-4B9F-8D89-E992ECBC591C}">
      <dsp:nvSpPr>
        <dsp:cNvPr id="4" name="圆角矩形 3"/>
        <dsp:cNvSpPr/>
      </dsp:nvSpPr>
      <dsp:spPr bwMode="white">
        <a:xfrm>
          <a:off x="493645" y="1496917"/>
          <a:ext cx="3949158" cy="3243321"/>
        </a:xfrm>
        <a:prstGeom prst="roundRect">
          <a:avLst>
            <a:gd name="adj" fmla="val 10000"/>
          </a:avLst>
        </a:prstGeom>
        <a:solidFill>
          <a:srgbClr val="2465AC"/>
        </a:solidFill>
      </dsp:spPr>
      <dsp:style>
        <a:lnRef idx="2">
          <a:schemeClr val="lt2"/>
        </a:lnRef>
        <a:fillRef idx="1">
          <a:schemeClr val="dk2"/>
        </a:fillRef>
        <a:effectRef idx="0">
          <a:scrgbClr r="0" g="0" b="0"/>
        </a:effectRef>
        <a:fontRef idx="minor">
          <a:schemeClr val="lt1"/>
        </a:fontRef>
      </dsp:style>
      <dsp:txBody>
        <a:bodyPr lIns="40640" tIns="30480" rIns="40640" bIns="304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1600" dirty="0" smtClean="0"/>
            <a:t>本品对对肝的依赖性较小，在休克和肝功能障碍甚至衰竭等危重情况下，输注本品优于乳酸钠林格注射液。</a:t>
          </a:r>
          <a:endParaRPr lang="zh-CN" altLang="en-US" sz="1600" dirty="0"/>
        </a:p>
      </dsp:txBody>
      <dsp:txXfrm>
        <a:off x="493645" y="1496917"/>
        <a:ext cx="3949158" cy="3243321"/>
      </dsp:txXfrm>
    </dsp:sp>
    <dsp:sp modelId="{BEC2D05D-DB31-487E-A957-086555683780}">
      <dsp:nvSpPr>
        <dsp:cNvPr id="5" name="圆角矩形 4"/>
        <dsp:cNvSpPr/>
      </dsp:nvSpPr>
      <dsp:spPr bwMode="white">
        <a:xfrm>
          <a:off x="5284615" y="0"/>
          <a:ext cx="4936447" cy="4989725"/>
        </a:xfrm>
        <a:prstGeom prst="roundRect">
          <a:avLst>
            <a:gd name="adj" fmla="val 10000"/>
          </a:avLst>
        </a:prstGeom>
        <a:solidFill>
          <a:schemeClr val="bg1">
            <a:lumMod val="95000"/>
          </a:schemeClr>
        </a:solidFill>
        <a:ln>
          <a:solidFill>
            <a:schemeClr val="bg1">
              <a:lumMod val="95000"/>
            </a:schemeClr>
          </a:solidFill>
        </a:ln>
      </dsp:spPr>
      <dsp:style>
        <a:lnRef idx="0">
          <a:schemeClr val="dk2"/>
        </a:lnRef>
        <a:fillRef idx="1">
          <a:schemeClr val="dk2">
            <a:tint val="40000"/>
          </a:schemeClr>
        </a:fillRef>
        <a:effectRef idx="0">
          <a:scrgbClr r="0" g="0" b="0"/>
        </a:effectRef>
        <a:fontRef idx="minor"/>
      </dsp:style>
      <dsp:txBody>
        <a:bodyPr lIns="110489" tIns="110489" rIns="110489" bIns="11048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US" altLang="zh-CN" sz="2900" dirty="0" smtClean="0">
              <a:solidFill>
                <a:schemeClr val="dk1"/>
              </a:solidFill>
            </a:rPr>
            <a:t>Vs</a:t>
          </a:r>
          <a:endParaRPr lang="en-US" altLang="zh-CN" sz="2900" dirty="0" smtClean="0">
            <a:solidFill>
              <a:schemeClr val="dk1"/>
            </a:solidFill>
          </a:endParaRPr>
        </a:p>
        <a:p>
          <a:pPr lvl="0">
            <a:lnSpc>
              <a:spcPct val="100000"/>
            </a:lnSpc>
            <a:spcBef>
              <a:spcPct val="0"/>
            </a:spcBef>
            <a:spcAft>
              <a:spcPct val="35000"/>
            </a:spcAft>
          </a:pPr>
          <a:r>
            <a:rPr lang="zh-CN" altLang="en-US" sz="2000" dirty="0" smtClean="0">
              <a:solidFill>
                <a:schemeClr val="dk1"/>
              </a:solidFill>
            </a:rPr>
            <a:t>第四代晶体液（参照药品）</a:t>
          </a:r>
          <a:endParaRPr lang="zh-CN" altLang="en-US" sz="2000" dirty="0">
            <a:solidFill>
              <a:schemeClr val="dk1"/>
            </a:solidFill>
          </a:endParaRPr>
        </a:p>
      </dsp:txBody>
      <dsp:txXfrm>
        <a:off x="5284615" y="0"/>
        <a:ext cx="4936447" cy="4989725"/>
      </dsp:txXfrm>
    </dsp:sp>
    <dsp:sp modelId="{B64D6015-5D2B-4232-AEC9-19DC5611798A}">
      <dsp:nvSpPr>
        <dsp:cNvPr id="6" name="圆角矩形 5"/>
        <dsp:cNvSpPr/>
      </dsp:nvSpPr>
      <dsp:spPr bwMode="white">
        <a:xfrm>
          <a:off x="5800325" y="1496917"/>
          <a:ext cx="3949158" cy="577578"/>
        </a:xfrm>
        <a:prstGeom prst="roundRect">
          <a:avLst>
            <a:gd name="adj" fmla="val 10000"/>
          </a:avLst>
        </a:prstGeom>
        <a:solidFill>
          <a:srgbClr val="205998"/>
        </a:solidFill>
      </dsp:spPr>
      <dsp:style>
        <a:lnRef idx="2">
          <a:schemeClr val="lt2"/>
        </a:lnRef>
        <a:fillRef idx="1">
          <a:schemeClr val="dk2"/>
        </a:fillRef>
        <a:effectRef idx="0">
          <a:scrgbClr r="0" g="0" b="0"/>
        </a:effectRef>
        <a:fontRef idx="minor">
          <a:schemeClr val="lt1"/>
        </a:fontRef>
      </dsp:style>
      <dsp:txBody>
        <a:bodyPr vert="horz" wrap="square" lIns="33020" tIns="24765" rIns="33020" bIns="24765"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en-US" altLang="zh-CN" sz="1300" dirty="0" smtClean="0"/>
            <a:t>1</a:t>
          </a:r>
          <a:r>
            <a:rPr lang="en-US" altLang="zh-CN" sz="1300" b="1" dirty="0" smtClean="0"/>
            <a:t>.</a:t>
          </a:r>
          <a:r>
            <a:rPr lang="zh-CN" altLang="en-US" sz="1300" b="1" dirty="0" smtClean="0"/>
            <a:t>同优</a:t>
          </a:r>
          <a:r>
            <a:rPr lang="en-US" altLang="zh-CN" sz="1300" dirty="0" smtClean="0"/>
            <a:t>—</a:t>
          </a:r>
          <a:r>
            <a:rPr lang="zh-CN" altLang="en-US" sz="1300" dirty="0" smtClean="0"/>
            <a:t>同为第四代晶体液，具有快速纠正酸中毒，成分更接近血浆。适合脑外科、肝功能障碍、脓毒症等特殊疾病患者。</a:t>
          </a:r>
          <a:endParaRPr lang="zh-CN" altLang="en-US" sz="1300" dirty="0" smtClean="0"/>
        </a:p>
      </dsp:txBody>
      <dsp:txXfrm>
        <a:off x="5800325" y="1496917"/>
        <a:ext cx="3949158" cy="577578"/>
      </dsp:txXfrm>
    </dsp:sp>
    <dsp:sp modelId="{F5F0EAA6-259B-4E96-9031-8CF5ACF1FF5E}">
      <dsp:nvSpPr>
        <dsp:cNvPr id="7" name="圆角矩形 6"/>
        <dsp:cNvSpPr/>
      </dsp:nvSpPr>
      <dsp:spPr bwMode="white">
        <a:xfrm>
          <a:off x="5800325" y="2163353"/>
          <a:ext cx="3949158" cy="577578"/>
        </a:xfrm>
        <a:prstGeom prst="roundRect">
          <a:avLst>
            <a:gd name="adj" fmla="val 10000"/>
          </a:avLst>
        </a:prstGeom>
        <a:solidFill>
          <a:srgbClr val="672C94"/>
        </a:solidFill>
      </dsp:spPr>
      <dsp:style>
        <a:lnRef idx="2">
          <a:schemeClr val="lt2"/>
        </a:lnRef>
        <a:fillRef idx="1">
          <a:schemeClr val="dk2"/>
        </a:fillRef>
        <a:effectRef idx="0">
          <a:scrgbClr r="0" g="0" b="0"/>
        </a:effectRef>
        <a:fontRef idx="minor">
          <a:schemeClr val="lt1"/>
        </a:fontRef>
      </dsp:style>
      <dsp:txBody>
        <a:bodyPr vert="horz" wrap="square" lIns="33020" tIns="24765" rIns="33020" bIns="24765"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en-US" altLang="zh-CN" sz="1300" b="1" dirty="0" smtClean="0"/>
            <a:t>2.</a:t>
          </a:r>
          <a:r>
            <a:rPr lang="zh-CN" altLang="en-US" sz="1300" b="1" dirty="0" smtClean="0"/>
            <a:t>更优</a:t>
          </a:r>
          <a:r>
            <a:rPr lang="en-US" altLang="zh-CN" sz="1300" dirty="0" smtClean="0"/>
            <a:t>—</a:t>
          </a:r>
          <a:r>
            <a:rPr lang="zh-CN" altLang="en-US" sz="1300" dirty="0" smtClean="0"/>
            <a:t>本品不含糖，更适合糖尿病及应激性高血糖患者。不干血糖代谢，不易加重应激高血糖，可降低围术期血糖管理难度和风险</a:t>
          </a:r>
          <a:endParaRPr lang="zh-CN" altLang="en-US" sz="1300" dirty="0" smtClean="0"/>
        </a:p>
      </dsp:txBody>
      <dsp:txXfrm>
        <a:off x="5800325" y="2163353"/>
        <a:ext cx="3949158" cy="577578"/>
      </dsp:txXfrm>
    </dsp:sp>
    <dsp:sp modelId="{3AA0C8CE-F6F6-47AC-B4F9-E83485CC4DF0}">
      <dsp:nvSpPr>
        <dsp:cNvPr id="8" name="圆角矩形 7"/>
        <dsp:cNvSpPr/>
      </dsp:nvSpPr>
      <dsp:spPr bwMode="white">
        <a:xfrm>
          <a:off x="5800325" y="2829789"/>
          <a:ext cx="3949158" cy="577578"/>
        </a:xfrm>
        <a:prstGeom prst="roundRect">
          <a:avLst>
            <a:gd name="adj" fmla="val 10000"/>
          </a:avLst>
        </a:prstGeom>
        <a:solidFill>
          <a:srgbClr val="672C94"/>
        </a:solidFill>
      </dsp:spPr>
      <dsp:style>
        <a:lnRef idx="2">
          <a:schemeClr val="lt2"/>
        </a:lnRef>
        <a:fillRef idx="1">
          <a:schemeClr val="dk2"/>
        </a:fillRef>
        <a:effectRef idx="0">
          <a:scrgbClr r="0" g="0" b="0"/>
        </a:effectRef>
        <a:fontRef idx="minor">
          <a:schemeClr val="lt1"/>
        </a:fontRef>
      </dsp:style>
      <dsp:txBody>
        <a:bodyPr vert="horz" wrap="square" lIns="33020" tIns="24765" rIns="33020" bIns="24765"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en-US" altLang="zh-CN" sz="1300" b="1" dirty="0" smtClean="0"/>
            <a:t>3.</a:t>
          </a:r>
          <a:r>
            <a:rPr lang="zh-CN" altLang="en-US" sz="1300" b="1" dirty="0" smtClean="0"/>
            <a:t>更优</a:t>
          </a:r>
          <a:r>
            <a:rPr lang="en-US" altLang="zh-CN" sz="1300" b="1" dirty="0" smtClean="0"/>
            <a:t>—</a:t>
          </a:r>
          <a:r>
            <a:rPr lang="zh-CN" altLang="en-US" sz="1300" dirty="0" smtClean="0"/>
            <a:t>本品不含糖，大多数儿童对手术刺激有高血糖反应，通常患儿围术期主张无糖等张平衡盐溶液。</a:t>
          </a:r>
          <a:endParaRPr lang="zh-CN" altLang="en-US" sz="1300" dirty="0"/>
        </a:p>
      </dsp:txBody>
      <dsp:txXfrm>
        <a:off x="5800325" y="2829789"/>
        <a:ext cx="3949158" cy="577578"/>
      </dsp:txXfrm>
    </dsp:sp>
    <dsp:sp modelId="{44003240-3726-4C3D-BC1F-5785810FAD4F}">
      <dsp:nvSpPr>
        <dsp:cNvPr id="9" name="圆角矩形 8"/>
        <dsp:cNvSpPr/>
      </dsp:nvSpPr>
      <dsp:spPr bwMode="white">
        <a:xfrm>
          <a:off x="5800325" y="3496225"/>
          <a:ext cx="3949158" cy="577578"/>
        </a:xfrm>
        <a:prstGeom prst="roundRect">
          <a:avLst>
            <a:gd name="adj" fmla="val 10000"/>
          </a:avLst>
        </a:prstGeom>
        <a:solidFill>
          <a:srgbClr val="672C94"/>
        </a:solidFill>
      </dsp:spPr>
      <dsp:style>
        <a:lnRef idx="2">
          <a:schemeClr val="lt2"/>
        </a:lnRef>
        <a:fillRef idx="1">
          <a:schemeClr val="dk2"/>
        </a:fillRef>
        <a:effectRef idx="0">
          <a:scrgbClr r="0" g="0" b="0"/>
        </a:effectRef>
        <a:fontRef idx="minor">
          <a:schemeClr val="lt1"/>
        </a:fontRef>
      </dsp:style>
      <dsp:txBody>
        <a:bodyPr vert="horz" wrap="square" lIns="33020" tIns="24765" rIns="33020" bIns="24765"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en-US" altLang="zh-CN" sz="1300" b="1" dirty="0" smtClean="0"/>
            <a:t>4.</a:t>
          </a:r>
          <a:r>
            <a:rPr lang="zh-CN" altLang="en-US" sz="1300" b="1" dirty="0" smtClean="0"/>
            <a:t>更优</a:t>
          </a:r>
          <a:r>
            <a:rPr lang="en-US" altLang="zh-CN" sz="1300" b="1" dirty="0" smtClean="0"/>
            <a:t>—</a:t>
          </a:r>
          <a:r>
            <a:rPr lang="zh-CN" altLang="en-US" sz="1300" dirty="0" smtClean="0"/>
            <a:t>本品不含糖，体外循环患者多数在体外循环时易出现血糖增高，一般输注无糖的晶体液。</a:t>
          </a:r>
          <a:endParaRPr lang="zh-CN" altLang="en-US" sz="1300" dirty="0"/>
        </a:p>
      </dsp:txBody>
      <dsp:txXfrm>
        <a:off x="5800325" y="3496225"/>
        <a:ext cx="3949158" cy="577578"/>
      </dsp:txXfrm>
    </dsp:sp>
    <dsp:sp modelId="{13EE46B0-CF37-43F3-A5E9-D7C6D4016AD4}">
      <dsp:nvSpPr>
        <dsp:cNvPr id="10" name="圆角矩形 9"/>
        <dsp:cNvSpPr/>
      </dsp:nvSpPr>
      <dsp:spPr bwMode="white">
        <a:xfrm>
          <a:off x="5800325" y="4162661"/>
          <a:ext cx="3949158" cy="577578"/>
        </a:xfrm>
        <a:prstGeom prst="roundRect">
          <a:avLst>
            <a:gd name="adj" fmla="val 10000"/>
          </a:avLst>
        </a:prstGeom>
        <a:solidFill>
          <a:srgbClr val="672C94"/>
        </a:solidFill>
      </dsp:spPr>
      <dsp:style>
        <a:lnRef idx="2">
          <a:schemeClr val="lt2"/>
        </a:lnRef>
        <a:fillRef idx="1">
          <a:schemeClr val="dk2"/>
        </a:fillRef>
        <a:effectRef idx="0">
          <a:scrgbClr r="0" g="0" b="0"/>
        </a:effectRef>
        <a:fontRef idx="minor">
          <a:schemeClr val="lt1"/>
        </a:fontRef>
      </dsp:style>
      <dsp:txBody>
        <a:bodyPr vert="horz" wrap="square" lIns="33020" tIns="24765" rIns="33020" bIns="24765"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en-US" altLang="zh-CN" sz="1300" b="1" dirty="0" smtClean="0"/>
            <a:t>5.</a:t>
          </a:r>
          <a:r>
            <a:rPr lang="zh-CN" altLang="en-US" sz="1300" b="1" dirty="0" smtClean="0"/>
            <a:t>更优</a:t>
          </a:r>
          <a:r>
            <a:rPr lang="en-US" altLang="zh-CN" sz="1300" dirty="0" smtClean="0"/>
            <a:t>—</a:t>
          </a:r>
          <a:r>
            <a:rPr lang="zh-CN" altLang="en-US" sz="1300" dirty="0" smtClean="0"/>
            <a:t>不含磷，更适合肾功能不全的患者，减轻肾脏负担。</a:t>
          </a:r>
          <a:endParaRPr lang="zh-CN" altLang="en-US" sz="1300" dirty="0"/>
        </a:p>
      </dsp:txBody>
      <dsp:txXfrm>
        <a:off x="5800325" y="4162661"/>
        <a:ext cx="3949158" cy="57757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bkpt" val="fixed"/>
          <dgm:param type="bkPtFixedVal" val="1"/>
          <dgm:param type="off" val="off"/>
          <dgm:param type="grDir" val="bL"/>
          <dgm:param type="flowDir" val="row"/>
        </dgm:alg>
      </dgm:if>
      <dgm:else name="Name2">
        <dgm:alg type="snake">
          <dgm:param type="bkpt" val="fixed"/>
          <dgm:param type="bkPtFixedVal" val="1"/>
          <dgm:param type="off" val="off"/>
          <dgm:param type="grDir" val="bR"/>
          <dgm:param type="flowDir" val="row"/>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type="corner" r:blip="" rot="90">
                <dgm:adjLst>
                  <dgm:adj idx="1" val="0.1612"/>
                  <dgm:adj idx="2" val="0.1611"/>
                </dgm:adjLst>
              </dgm:shape>
            </dgm:if>
            <dgm:else name="Name8">
              <dgm:shape xmlns:r="http://schemas.openxmlformats.org/officeDocument/2006/relationships" type="corner" r:blip="" rot="180">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type="triangle" r:blip="" rot="90">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rSet qsTypeId="urn:microsoft.com/office/officeart/2005/8/quickstyle/simple5"/>
        </dgm:pt>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 modelId="6" srcId="0" destId="3" srcOrd="2"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2" y="0"/>
            <a:ext cx="4307045" cy="340360"/>
          </a:xfrm>
          <a:prstGeom prst="rect">
            <a:avLst/>
          </a:prstGeom>
        </p:spPr>
        <p:txBody>
          <a:bodyPr vert="horz" lIns="91559" tIns="45779" rIns="91559" bIns="45779" rtlCol="0"/>
          <a:lstStyle>
            <a:lvl1pPr algn="l">
              <a:defRPr sz="1200"/>
            </a:lvl1pPr>
          </a:lstStyle>
          <a:p>
            <a:endParaRPr lang="zh-CN" altLang="en-US"/>
          </a:p>
        </p:txBody>
      </p:sp>
      <p:sp>
        <p:nvSpPr>
          <p:cNvPr id="3" name="日期占位符 2"/>
          <p:cNvSpPr>
            <a:spLocks noGrp="1"/>
          </p:cNvSpPr>
          <p:nvPr>
            <p:ph type="dt" sz="quarter" idx="1"/>
          </p:nvPr>
        </p:nvSpPr>
        <p:spPr>
          <a:xfrm>
            <a:off x="5629993" y="0"/>
            <a:ext cx="4307045" cy="340360"/>
          </a:xfrm>
          <a:prstGeom prst="rect">
            <a:avLst/>
          </a:prstGeom>
        </p:spPr>
        <p:txBody>
          <a:bodyPr vert="horz" lIns="91559" tIns="45779" rIns="91559" bIns="45779" rtlCol="0"/>
          <a:lstStyle>
            <a:lvl1pPr algn="r">
              <a:defRPr sz="1200"/>
            </a:lvl1pPr>
          </a:lstStyle>
          <a:p>
            <a:fld id="{22CB3F67-A1EC-407D-BCCC-6C3BD049AD2D}" type="datetimeFigureOut">
              <a:rPr lang="zh-CN" altLang="en-US" smtClean="0"/>
            </a:fld>
            <a:endParaRPr lang="zh-CN" altLang="en-US"/>
          </a:p>
        </p:txBody>
      </p:sp>
      <p:sp>
        <p:nvSpPr>
          <p:cNvPr id="4" name="页脚占位符 3"/>
          <p:cNvSpPr>
            <a:spLocks noGrp="1"/>
          </p:cNvSpPr>
          <p:nvPr>
            <p:ph type="ftr" sz="quarter" idx="2"/>
          </p:nvPr>
        </p:nvSpPr>
        <p:spPr>
          <a:xfrm>
            <a:off x="2" y="6465659"/>
            <a:ext cx="4307045" cy="340360"/>
          </a:xfrm>
          <a:prstGeom prst="rect">
            <a:avLst/>
          </a:prstGeom>
        </p:spPr>
        <p:txBody>
          <a:bodyPr vert="horz" lIns="91559" tIns="45779" rIns="91559" bIns="45779"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629993" y="6465659"/>
            <a:ext cx="4307045" cy="340360"/>
          </a:xfrm>
          <a:prstGeom prst="rect">
            <a:avLst/>
          </a:prstGeom>
        </p:spPr>
        <p:txBody>
          <a:bodyPr vert="horz" lIns="91559" tIns="45779" rIns="91559" bIns="45779" rtlCol="0" anchor="b"/>
          <a:lstStyle>
            <a:lvl1pPr algn="r">
              <a:defRPr sz="1200"/>
            </a:lvl1pPr>
          </a:lstStyle>
          <a:p>
            <a:fld id="{E1ABFBC0-A6E3-42ED-B676-65864CC35AE0}"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2" y="0"/>
            <a:ext cx="4307045" cy="341542"/>
          </a:xfrm>
          <a:prstGeom prst="rect">
            <a:avLst/>
          </a:prstGeom>
        </p:spPr>
        <p:txBody>
          <a:bodyPr vert="horz" lIns="91559" tIns="45779" rIns="91559" bIns="45779" rtlCol="0"/>
          <a:lstStyle>
            <a:lvl1pPr algn="l">
              <a:defRPr sz="1200"/>
            </a:lvl1pPr>
          </a:lstStyle>
          <a:p>
            <a:endParaRPr lang="zh-CN" altLang="en-US"/>
          </a:p>
        </p:txBody>
      </p:sp>
      <p:sp>
        <p:nvSpPr>
          <p:cNvPr id="3" name="日期占位符 2"/>
          <p:cNvSpPr>
            <a:spLocks noGrp="1"/>
          </p:cNvSpPr>
          <p:nvPr>
            <p:ph type="dt" idx="1"/>
          </p:nvPr>
        </p:nvSpPr>
        <p:spPr>
          <a:xfrm>
            <a:off x="5629993" y="0"/>
            <a:ext cx="4307045" cy="341542"/>
          </a:xfrm>
          <a:prstGeom prst="rect">
            <a:avLst/>
          </a:prstGeom>
        </p:spPr>
        <p:txBody>
          <a:bodyPr vert="horz" lIns="91559" tIns="45779" rIns="91559" bIns="45779" rtlCol="0"/>
          <a:lstStyle>
            <a:lvl1pPr algn="r">
              <a:defRPr sz="1200"/>
            </a:lvl1pPr>
          </a:lstStyle>
          <a:p>
            <a:fld id="{D5044A59-494E-4E1E-BFDC-01F27AA3C5D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559" tIns="45779" rIns="91559" bIns="45779" rtlCol="0" anchor="ctr"/>
          <a:lstStyle/>
          <a:p>
            <a:endParaRPr lang="zh-CN" altLang="en-US"/>
          </a:p>
        </p:txBody>
      </p:sp>
      <p:sp>
        <p:nvSpPr>
          <p:cNvPr id="5" name="备注占位符 4"/>
          <p:cNvSpPr>
            <a:spLocks noGrp="1"/>
          </p:cNvSpPr>
          <p:nvPr>
            <p:ph type="body" sz="quarter" idx="3"/>
          </p:nvPr>
        </p:nvSpPr>
        <p:spPr>
          <a:xfrm>
            <a:off x="993935" y="3275965"/>
            <a:ext cx="7951470" cy="2680335"/>
          </a:xfrm>
          <a:prstGeom prst="rect">
            <a:avLst/>
          </a:prstGeom>
        </p:spPr>
        <p:txBody>
          <a:bodyPr vert="horz" lIns="91559" tIns="45779" rIns="91559" bIns="45779"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2" y="6465659"/>
            <a:ext cx="4307045" cy="341541"/>
          </a:xfrm>
          <a:prstGeom prst="rect">
            <a:avLst/>
          </a:prstGeom>
        </p:spPr>
        <p:txBody>
          <a:bodyPr vert="horz" lIns="91559" tIns="45779" rIns="91559" bIns="45779"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629993" y="6465659"/>
            <a:ext cx="4307045" cy="341541"/>
          </a:xfrm>
          <a:prstGeom prst="rect">
            <a:avLst/>
          </a:prstGeom>
        </p:spPr>
        <p:txBody>
          <a:bodyPr vert="horz" lIns="91559" tIns="45779" rIns="91559" bIns="45779" rtlCol="0" anchor="b"/>
          <a:lstStyle>
            <a:lvl1pPr algn="r">
              <a:defRPr sz="1200"/>
            </a:lvl1pPr>
          </a:lstStyle>
          <a:p>
            <a:fld id="{FBFFD8CB-2E0C-4DF4-BAE7-4778A221841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B2A0F9D-3357-4A94-85C8-3B842B870DC6}" type="slidenum">
              <a:rPr lang="zh-CN" altLang="en-US" smtClean="0">
                <a:solidFill>
                  <a:prstClr val="black"/>
                </a:solidFill>
              </a:rPr>
            </a:fld>
            <a:endParaRPr lang="zh-CN"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rapidbbs.cn/"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2" name="矩形 1">
            <a:hlinkClick r:id="rId2"/>
          </p:cNvPr>
          <p:cNvSpPr/>
          <p:nvPr userDrawn="1"/>
        </p:nvSpPr>
        <p:spPr bwMode="auto">
          <a:xfrm>
            <a:off x="0" y="0"/>
            <a:ext cx="12192000" cy="6858000"/>
          </a:xfrm>
          <a:prstGeom prst="rect">
            <a:avLst/>
          </a:prstGeom>
          <a:noFill/>
          <a:ln>
            <a:solidFill>
              <a:schemeClr val="tx1">
                <a:alpha val="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noAutofit/>
          </a:bodyPr>
          <a:lstStyle/>
          <a:p>
            <a:pPr algn="ctr" defTabSz="913765" fontAlgn="base">
              <a:lnSpc>
                <a:spcPct val="90000"/>
              </a:lnSpc>
              <a:spcBef>
                <a:spcPct val="0"/>
              </a:spcBef>
              <a:spcAft>
                <a:spcPct val="0"/>
              </a:spcAft>
            </a:pPr>
            <a:endParaRPr lang="zh-CN" altLang="en-US" sz="2355" dirty="0" err="1">
              <a:gradFill>
                <a:gsLst>
                  <a:gs pos="0">
                    <a:srgbClr val="FFFFFF"/>
                  </a:gs>
                  <a:gs pos="100000">
                    <a:srgbClr val="FFFFFF"/>
                  </a:gs>
                </a:gsLst>
                <a:lin ang="5400000" scaled="0"/>
              </a:gradFill>
              <a:latin typeface="华文细黑" panose="02010600040101010101" pitchFamily="2" charset="-122"/>
              <a:ea typeface="Segoe UI" panose="020B0502040204020203" pitchFamily="34" charset="0"/>
              <a:cs typeface="Segoe UI" panose="020B0502040204020203" pitchFamily="34" charset="0"/>
            </a:endParaRPr>
          </a:p>
        </p:txBody>
      </p:sp>
      <p:sp>
        <p:nvSpPr>
          <p:cNvPr id="3" name="矩形 2"/>
          <p:cNvSpPr/>
          <p:nvPr userDrawn="1"/>
        </p:nvSpPr>
        <p:spPr>
          <a:xfrm>
            <a:off x="0" y="0"/>
            <a:ext cx="12192000" cy="68580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 name="直接连接符 4"/>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6" name="矩形 5"/>
          <p:cNvSpPr/>
          <p:nvPr userDrawn="1"/>
        </p:nvSpPr>
        <p:spPr>
          <a:xfrm>
            <a:off x="530897" y="505184"/>
            <a:ext cx="79200" cy="563984"/>
          </a:xfrm>
          <a:prstGeom prst="rect">
            <a:avLst/>
          </a:prstGeom>
          <a:solidFill>
            <a:srgbClr val="00AD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750"/>
                                        <p:tgtEl>
                                          <p:spTgt spid="5"/>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250" fill="hold"/>
                                        <p:tgtEl>
                                          <p:spTgt spid="6"/>
                                        </p:tgtEl>
                                        <p:attrNameLst>
                                          <p:attrName>ppt_w</p:attrName>
                                        </p:attrNameLst>
                                      </p:cBhvr>
                                      <p:tavLst>
                                        <p:tav tm="0">
                                          <p:val>
                                            <p:fltVal val="0"/>
                                          </p:val>
                                        </p:tav>
                                        <p:tav tm="100000">
                                          <p:val>
                                            <p:strVal val="#ppt_w"/>
                                          </p:val>
                                        </p:tav>
                                      </p:tavLst>
                                    </p:anim>
                                    <p:anim calcmode="lin" valueType="num">
                                      <p:cBhvr>
                                        <p:cTn id="12" dur="250" fill="hold"/>
                                        <p:tgtEl>
                                          <p:spTgt spid="6"/>
                                        </p:tgtEl>
                                        <p:attrNameLst>
                                          <p:attrName>ppt_h</p:attrName>
                                        </p:attrNameLst>
                                      </p:cBhvr>
                                      <p:tavLst>
                                        <p:tav tm="0">
                                          <p:val>
                                            <p:fltVal val="0"/>
                                          </p:val>
                                        </p:tav>
                                        <p:tav tm="100000">
                                          <p:val>
                                            <p:strVal val="#ppt_h"/>
                                          </p:val>
                                        </p:tav>
                                      </p:tavLst>
                                    </p:anim>
                                    <p:animEffect transition="in" filter="fade">
                                      <p:cBhvr>
                                        <p:cTn id="13" dur="250"/>
                                        <p:tgtEl>
                                          <p:spTgt spid="6"/>
                                        </p:tgtEl>
                                      </p:cBhvr>
                                    </p:animEffect>
                                  </p:childTnLst>
                                </p:cTn>
                              </p:par>
                              <p:par>
                                <p:cTn id="14" presetID="6" presetClass="emph" presetSubtype="0" decel="100000" fill="hold" grpId="1" nodeType="withEffect">
                                  <p:stCondLst>
                                    <p:cond delay="200"/>
                                  </p:stCondLst>
                                  <p:childTnLst>
                                    <p:animScale>
                                      <p:cBhvr>
                                        <p:cTn id="15" dur="250" fill="hold"/>
                                        <p:tgtEl>
                                          <p:spTgt spid="6"/>
                                        </p:tgtEl>
                                      </p:cBhvr>
                                      <p:by x="110000" y="110000"/>
                                    </p:animScale>
                                  </p:childTnLst>
                                </p:cTn>
                              </p:par>
                              <p:par>
                                <p:cTn id="16" presetID="6" presetClass="emph" presetSubtype="0" decel="100000" fill="hold" grpId="2" nodeType="withEffect">
                                  <p:stCondLst>
                                    <p:cond delay="300"/>
                                  </p:stCondLst>
                                  <p:childTnLst>
                                    <p:animScale>
                                      <p:cBhvr>
                                        <p:cTn id="17" dur="250" fill="hold"/>
                                        <p:tgtEl>
                                          <p:spTgt spid="6"/>
                                        </p:tgtEl>
                                      </p:cBhvr>
                                      <p:by x="91000" y="91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00AD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00AD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pic>
        <p:nvPicPr>
          <p:cNvPr id="5" name="图片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66974" y="362020"/>
            <a:ext cx="881683" cy="719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5" name="矩形 4"/>
          <p:cNvSpPr/>
          <p:nvPr userDrawn="1"/>
        </p:nvSpPr>
        <p:spPr>
          <a:xfrm>
            <a:off x="0" y="6598766"/>
            <a:ext cx="12192000" cy="26749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673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5" name="矩形 4"/>
          <p:cNvSpPr/>
          <p:nvPr userDrawn="1"/>
        </p:nvSpPr>
        <p:spPr>
          <a:xfrm>
            <a:off x="0" y="6598766"/>
            <a:ext cx="12192000" cy="267494"/>
          </a:xfrm>
          <a:prstGeom prst="rect">
            <a:avLst/>
          </a:prstGeom>
          <a:solidFill>
            <a:srgbClr val="673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5" name="矩形 4"/>
          <p:cNvSpPr/>
          <p:nvPr userDrawn="1"/>
        </p:nvSpPr>
        <p:spPr>
          <a:xfrm>
            <a:off x="0" y="6598766"/>
            <a:ext cx="12192000" cy="26749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标题幻灯片">
    <p:spTree>
      <p:nvGrpSpPr>
        <p:cNvPr id="1" name=""/>
        <p:cNvGrpSpPr/>
        <p:nvPr/>
      </p:nvGrpSpPr>
      <p:grpSpPr>
        <a:xfrm>
          <a:off x="0" y="0"/>
          <a:ext cx="0" cy="0"/>
          <a:chOff x="0" y="0"/>
          <a:chExt cx="0" cy="0"/>
        </a:xfrm>
      </p:grpSpPr>
      <p:cxnSp>
        <p:nvCxnSpPr>
          <p:cNvPr id="3" name="直接连接符 2"/>
          <p:cNvCxnSpPr/>
          <p:nvPr userDrawn="1"/>
        </p:nvCxnSpPr>
        <p:spPr>
          <a:xfrm>
            <a:off x="530897" y="1160623"/>
            <a:ext cx="11124000" cy="0"/>
          </a:xfrm>
          <a:prstGeom prst="line">
            <a:avLst/>
          </a:prstGeom>
          <a:ln w="952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矩形 3"/>
          <p:cNvSpPr/>
          <p:nvPr userDrawn="1"/>
        </p:nvSpPr>
        <p:spPr>
          <a:xfrm>
            <a:off x="530897" y="505184"/>
            <a:ext cx="79200" cy="56398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微软雅黑" panose="020B0503020204020204" pitchFamily="34" charset="-122"/>
              <a:ea typeface="微软雅黑" panose="020B0503020204020204" pitchFamily="34" charset="-122"/>
            </a:endParaRPr>
          </a:p>
        </p:txBody>
      </p:sp>
      <p:sp>
        <p:nvSpPr>
          <p:cNvPr id="5" name="矩形 4"/>
          <p:cNvSpPr/>
          <p:nvPr userDrawn="1"/>
        </p:nvSpPr>
        <p:spPr>
          <a:xfrm>
            <a:off x="0" y="6598766"/>
            <a:ext cx="12192000" cy="26749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slideLayout" Target="../slideLayouts/slideLayout7.xml"/><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7FD55C-0D9B-4AE1-8991-F4382A6841F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383C1-739C-4888-8408-05312C30A9CF}" type="slidenum">
              <a:rPr lang="zh-CN" altLang="en-US" smtClean="0"/>
            </a:fld>
            <a:endParaRPr lang="zh-CN" altLang="en-US"/>
          </a:p>
        </p:txBody>
      </p:sp>
      <p:sp>
        <p:nvSpPr>
          <p:cNvPr id="7" name="矩形 6"/>
          <p:cNvSpPr/>
          <p:nvPr userDrawn="1"/>
        </p:nvSpPr>
        <p:spPr>
          <a:xfrm>
            <a:off x="0" y="6598766"/>
            <a:ext cx="12192000" cy="267494"/>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7FD55C-0D9B-4AE1-8991-F4382A6841F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383C1-739C-4888-8408-05312C30A9C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1.xml"/><Relationship Id="rId7" Type="http://schemas.openxmlformats.org/officeDocument/2006/relationships/tags" Target="../tags/tag2.xml"/><Relationship Id="rId6" Type="http://schemas.openxmlformats.org/officeDocument/2006/relationships/tags" Target="../tags/tag1.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7" Type="http://schemas.openxmlformats.org/officeDocument/2006/relationships/notesSlide" Target="../notesSlides/notesSlide6.xml"/><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7" Type="http://schemas.openxmlformats.org/officeDocument/2006/relationships/notesSlide" Target="../notesSlides/notesSlide7.xml"/><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7" Type="http://schemas.openxmlformats.org/officeDocument/2006/relationships/notesSlide" Target="../notesSlides/notesSlide8.xml"/><Relationship Id="rId6" Type="http://schemas.openxmlformats.org/officeDocument/2006/relationships/slideLayout" Target="../slideLayouts/slideLayout2.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矩形 92"/>
          <p:cNvSpPr/>
          <p:nvPr/>
        </p:nvSpPr>
        <p:spPr>
          <a:xfrm>
            <a:off x="0" y="122142"/>
            <a:ext cx="12192000" cy="6858000"/>
          </a:xfrm>
          <a:prstGeom prst="rect">
            <a:avLst/>
          </a:prstGeom>
          <a:blipFill>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7" name="矩形 146"/>
          <p:cNvSpPr/>
          <p:nvPr/>
        </p:nvSpPr>
        <p:spPr>
          <a:xfrm>
            <a:off x="0" y="1682995"/>
            <a:ext cx="12192000" cy="3318767"/>
          </a:xfrm>
          <a:prstGeom prst="rect">
            <a:avLst/>
          </a:prstGeom>
          <a:solidFill>
            <a:srgbClr val="00409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dirty="0"/>
          </a:p>
        </p:txBody>
      </p:sp>
      <p:sp>
        <p:nvSpPr>
          <p:cNvPr id="3" name="Text Box 2"/>
          <p:cNvSpPr txBox="1">
            <a:spLocks noChangeArrowheads="1"/>
          </p:cNvSpPr>
          <p:nvPr/>
        </p:nvSpPr>
        <p:spPr bwMode="auto">
          <a:xfrm>
            <a:off x="2291444" y="2079850"/>
            <a:ext cx="7789181" cy="2339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alpha val="50000"/>
                    </a:schemeClr>
                  </a:outerShdw>
                </a:effectLst>
              </a14:hiddenEffects>
            </a:ext>
          </a:extLst>
        </p:spPr>
        <p:txBody>
          <a:bodyPr wrap="square" lIns="121917" tIns="60958" rIns="121917" bIns="60958">
            <a:spAutoFit/>
          </a:bodyPr>
          <a:lstStyle>
            <a:lvl1pPr eaLnBrk="0" hangingPunct="0">
              <a:defRPr baseline="-25000">
                <a:solidFill>
                  <a:schemeClr val="tx1"/>
                </a:solidFill>
                <a:latin typeface="Arial" panose="020B0604020202020204" pitchFamily="34" charset="0"/>
              </a:defRPr>
            </a:lvl1pPr>
            <a:lvl2pPr marL="742950" indent="-285750" eaLnBrk="0" hangingPunct="0">
              <a:defRPr baseline="-25000">
                <a:solidFill>
                  <a:schemeClr val="tx1"/>
                </a:solidFill>
                <a:latin typeface="Arial" panose="020B0604020202020204" pitchFamily="34" charset="0"/>
              </a:defRPr>
            </a:lvl2pPr>
            <a:lvl3pPr marL="1143000" indent="-228600" eaLnBrk="0" hangingPunct="0">
              <a:defRPr baseline="-25000">
                <a:solidFill>
                  <a:schemeClr val="tx1"/>
                </a:solidFill>
                <a:latin typeface="Arial" panose="020B0604020202020204" pitchFamily="34" charset="0"/>
              </a:defRPr>
            </a:lvl3pPr>
            <a:lvl4pPr marL="1600200" indent="-228600" eaLnBrk="0" hangingPunct="0">
              <a:defRPr baseline="-25000">
                <a:solidFill>
                  <a:schemeClr val="tx1"/>
                </a:solidFill>
                <a:latin typeface="Arial" panose="020B0604020202020204" pitchFamily="34" charset="0"/>
              </a:defRPr>
            </a:lvl4pPr>
            <a:lvl5pPr marL="2057400" indent="-228600" eaLnBrk="0" hangingPunct="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defRPr baseline="-25000">
                <a:solidFill>
                  <a:schemeClr val="tx1"/>
                </a:solidFill>
                <a:latin typeface="Arial" panose="020B0604020202020204" pitchFamily="34" charset="0"/>
              </a:defRPr>
            </a:lvl9pPr>
          </a:lstStyle>
          <a:p>
            <a:pPr algn="ctr" eaLnBrk="1" hangingPunct="1">
              <a:lnSpc>
                <a:spcPct val="150000"/>
              </a:lnSpc>
            </a:pPr>
            <a:r>
              <a:rPr lang="zh-CN" altLang="en-US" sz="4000" b="1" baseline="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钠钾镁钙注射用浓溶液</a:t>
            </a:r>
            <a:endParaRPr lang="en-US" altLang="zh-CN" sz="3200" b="1" baseline="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eaLnBrk="1" hangingPunct="1">
              <a:lnSpc>
                <a:spcPct val="150000"/>
              </a:lnSpc>
            </a:pPr>
            <a:endParaRPr lang="en-US" altLang="zh-CN" sz="2400" b="1" baseline="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eaLnBrk="1" hangingPunct="1">
              <a:lnSpc>
                <a:spcPct val="150000"/>
              </a:lnSpc>
            </a:pPr>
            <a:r>
              <a:rPr lang="zh-CN" altLang="en-US" sz="3200" b="1" baseline="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南京正科医药股份有限公司</a:t>
            </a:r>
            <a:endParaRPr lang="zh-CN" altLang="en-US" sz="3200" b="1" baseline="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pic>
        <p:nvPicPr>
          <p:cNvPr id="5" name="Picture 2" descr="PPECLOGO-eff-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0118" y="4136164"/>
            <a:ext cx="1413933" cy="1278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PPECLOGO-eff-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1134" y="4648397"/>
            <a:ext cx="1970617" cy="1797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PPECLOGO-eff-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77081" y="4182491"/>
            <a:ext cx="533400" cy="484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1" descr="PPECLOGO-eff-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03984" y="3877931"/>
            <a:ext cx="1488016" cy="1363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5" descr="PPECLOGO-eff2-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32100" y="3975297"/>
            <a:ext cx="584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7" descr="PPECLOGO-eff2-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0384" y="4172149"/>
            <a:ext cx="480483" cy="484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22"/>
          <p:cNvSpPr>
            <a:spLocks noChangeArrowheads="1" noChangeShapeType="1" noTextEdit="1"/>
          </p:cNvSpPr>
          <p:nvPr/>
        </p:nvSpPr>
        <p:spPr bwMode="auto">
          <a:xfrm>
            <a:off x="1832509" y="4755905"/>
            <a:ext cx="9120716" cy="1056217"/>
          </a:xfrm>
          <a:prstGeom prst="rect">
            <a:avLst/>
          </a:prstGeom>
          <a:extLst>
            <a:ext uri="{91240B29-F687-4F45-9708-019B960494DF}">
              <a14:hiddenLine xmlns:a14="http://schemas.microsoft.com/office/drawing/2010/main" w="9525">
                <a:solidFill>
                  <a:srgbClr val="000000"/>
                </a:solidFill>
                <a:round/>
              </a14:hiddenLine>
            </a:ext>
          </a:extLst>
        </p:spPr>
        <p:txBody>
          <a:bodyPr wrap="none" lIns="121917" tIns="60958" rIns="121917" bIns="60958" fromWordArt="1">
            <a:prstTxWarp prst="textPlain">
              <a:avLst>
                <a:gd name="adj" fmla="val 50000"/>
              </a:avLst>
            </a:prstTxWarp>
          </a:bodyPr>
          <a:lstStyle/>
          <a:p>
            <a:endParaRPr lang="zh-CN" altLang="en-US" sz="4800" kern="10" spc="960">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黑体" panose="02010609060101010101" charset="-122"/>
              <a:ea typeface="黑体" panose="02010609060101010101" charset="-122"/>
            </a:endParaRPr>
          </a:p>
        </p:txBody>
      </p:sp>
      <p:sp>
        <p:nvSpPr>
          <p:cNvPr id="132" name="TextBox 14"/>
          <p:cNvSpPr>
            <a:spLocks noChangeArrowheads="1"/>
          </p:cNvSpPr>
          <p:nvPr/>
        </p:nvSpPr>
        <p:spPr bwMode="auto">
          <a:xfrm>
            <a:off x="327774" y="1918776"/>
            <a:ext cx="4372041" cy="2311573"/>
          </a:xfrm>
          <a:prstGeom prst="rect">
            <a:avLst/>
          </a:prstGeom>
        </p:spPr>
        <p:txBody>
          <a:bodyPr wrap="square" lIns="121917" tIns="60958" rIns="121917" bIns="60958">
            <a:spAutoFit/>
          </a:bodyPr>
          <a:lstStyle/>
          <a:p>
            <a:pPr fontAlgn="base">
              <a:spcBef>
                <a:spcPct val="0"/>
              </a:spcBef>
              <a:spcAft>
                <a:spcPct val="0"/>
              </a:spcAft>
            </a:pPr>
            <a:endParaRPr lang="en-US" altLang="zh-CN" sz="14200" dirty="0">
              <a:solidFill>
                <a:schemeClr val="accent1"/>
              </a:solidFill>
              <a:latin typeface="Impact" panose="020B0806030902050204" pitchFamily="34" charset="0"/>
              <a:ea typeface="微软雅黑" panose="020B0503020204020204" pitchFamily="34" charset="-122"/>
              <a:sym typeface="方正兰亭粗黑_GBK"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669047" cy="461665"/>
          </a:xfrm>
          <a:prstGeom prst="rect">
            <a:avLst/>
          </a:prstGeom>
        </p:spPr>
        <p:txBody>
          <a:bodyPr wrap="none">
            <a:spAutoFit/>
          </a:bodyPr>
          <a:lstStyle/>
          <a:p>
            <a:r>
              <a:rPr kumimoji="1" lang="en-US" altLang="zh-CN" sz="2400" b="1" dirty="0" smtClean="0">
                <a:latin typeface="微软雅黑" panose="020B0503020204020204" pitchFamily="34" charset="-122"/>
                <a:ea typeface="微软雅黑" panose="020B0503020204020204" pitchFamily="34" charset="-122"/>
                <a:cs typeface="Times New Roman" panose="02020603050405020304" pitchFamily="18" charset="0"/>
              </a:rPr>
              <a:t>04</a:t>
            </a:r>
            <a:r>
              <a:rPr kumimoji="1" lang="zh-CN" altLang="en-US" sz="2400" b="1" dirty="0" smtClean="0">
                <a:latin typeface="微软雅黑" panose="020B0503020204020204" pitchFamily="34" charset="-122"/>
                <a:ea typeface="微软雅黑" panose="020B0503020204020204" pitchFamily="34" charset="-122"/>
                <a:cs typeface="Times New Roman" panose="02020603050405020304" pitchFamily="18" charset="0"/>
              </a:rPr>
              <a:t>  创新性</a:t>
            </a:r>
            <a:endParaRPr kumimoji="1" lang="zh-CN" altLang="en-US" sz="20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2" name="文本框 1"/>
          <p:cNvSpPr txBox="1"/>
          <p:nvPr/>
        </p:nvSpPr>
        <p:spPr>
          <a:xfrm>
            <a:off x="531542" y="1332706"/>
            <a:ext cx="11110332" cy="3954929"/>
          </a:xfrm>
          <a:prstGeom prst="rect">
            <a:avLst/>
          </a:prstGeom>
          <a:noFill/>
        </p:spPr>
        <p:txBody>
          <a:bodyPr wrap="square" rtlCol="0">
            <a:spAutoFit/>
          </a:bodyPr>
          <a:lstStyle/>
          <a:p>
            <a:pPr marL="285750" indent="-285750">
              <a:lnSpc>
                <a:spcPct val="150000"/>
              </a:lnSpc>
              <a:spcBef>
                <a:spcPts val="600"/>
              </a:spcBef>
              <a:spcAft>
                <a:spcPts val="600"/>
              </a:spcAft>
              <a:buFont typeface="Wingdings" panose="05000000000000000000" pitchFamily="2" charset="2"/>
              <a:buChar char="p"/>
            </a:pPr>
            <a:r>
              <a:rPr lang="zh-CN" altLang="en-US" sz="1600" b="1" dirty="0" smtClean="0">
                <a:effectLst/>
                <a:latin typeface="微软雅黑" panose="020B0503020204020204" pitchFamily="34" charset="-122"/>
                <a:ea typeface="微软雅黑" panose="020B0503020204020204" pitchFamily="34" charset="-122"/>
              </a:rPr>
              <a:t>主要创新</a:t>
            </a:r>
            <a:r>
              <a:rPr lang="zh-CN" altLang="en-US" sz="1600" b="1" dirty="0">
                <a:effectLst/>
                <a:latin typeface="微软雅黑" panose="020B0503020204020204" pitchFamily="34" charset="-122"/>
                <a:ea typeface="微软雅黑" panose="020B0503020204020204" pitchFamily="34" charset="-122"/>
              </a:rPr>
              <a:t>点</a:t>
            </a:r>
            <a:r>
              <a:rPr lang="zh-CN" altLang="en-US" sz="1600" dirty="0" smtClean="0">
                <a:effectLst/>
                <a:latin typeface="微软雅黑" panose="020B0503020204020204" pitchFamily="34" charset="-122"/>
                <a:ea typeface="微软雅黑" panose="020B0503020204020204" pitchFamily="34" charset="-122"/>
              </a:rPr>
              <a:t>：</a:t>
            </a:r>
            <a:endParaRPr lang="en-US" altLang="zh-CN" sz="1600" dirty="0" smtClean="0">
              <a:effectLst/>
              <a:latin typeface="微软雅黑" panose="020B0503020204020204" pitchFamily="34" charset="-122"/>
              <a:ea typeface="微软雅黑" panose="020B0503020204020204" pitchFamily="34" charset="-122"/>
            </a:endParaRPr>
          </a:p>
          <a:p>
            <a:pPr>
              <a:lnSpc>
                <a:spcPct val="150000"/>
              </a:lnSpc>
              <a:spcBef>
                <a:spcPts val="600"/>
              </a:spcBef>
              <a:spcAft>
                <a:spcPts val="600"/>
              </a:spcAft>
            </a:pPr>
            <a:r>
              <a:rPr lang="en-US" altLang="zh-CN" sz="1600" dirty="0">
                <a:latin typeface="微软雅黑" panose="020B0503020204020204" pitchFamily="34" charset="-122"/>
                <a:ea typeface="微软雅黑" panose="020B0503020204020204" pitchFamily="34" charset="-122"/>
              </a:rPr>
              <a:t> </a:t>
            </a:r>
            <a:r>
              <a:rPr lang="en-US" altLang="zh-CN" sz="1600" dirty="0" smtClean="0">
                <a:latin typeface="微软雅黑" panose="020B0503020204020204" pitchFamily="34" charset="-122"/>
                <a:ea typeface="微软雅黑" panose="020B0503020204020204" pitchFamily="34" charset="-122"/>
              </a:rPr>
              <a:t>      </a:t>
            </a:r>
            <a:r>
              <a:rPr lang="zh-CN" altLang="en-US" sz="1600" dirty="0" smtClean="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）采用终端灭菌工艺，确保产品安全可靠</a:t>
            </a:r>
            <a:r>
              <a:rPr lang="zh-CN" altLang="en-US" sz="1600" dirty="0" smtClean="0">
                <a:latin typeface="微软雅黑" panose="020B0503020204020204" pitchFamily="34" charset="-122"/>
                <a:ea typeface="微软雅黑" panose="020B0503020204020204" pitchFamily="34" charset="-122"/>
              </a:rPr>
              <a:t>。</a:t>
            </a:r>
            <a:endParaRPr lang="en-US" altLang="zh-CN" sz="1600" dirty="0" smtClean="0">
              <a:latin typeface="微软雅黑" panose="020B0503020204020204" pitchFamily="34" charset="-122"/>
              <a:ea typeface="微软雅黑" panose="020B0503020204020204" pitchFamily="34" charset="-122"/>
            </a:endParaRPr>
          </a:p>
          <a:p>
            <a:pPr>
              <a:lnSpc>
                <a:spcPct val="150000"/>
              </a:lnSpc>
              <a:spcBef>
                <a:spcPts val="600"/>
              </a:spcBef>
              <a:spcAft>
                <a:spcPts val="600"/>
              </a:spcAft>
            </a:pPr>
            <a:r>
              <a:rPr lang="en-US" altLang="zh-CN" sz="1600" dirty="0">
                <a:latin typeface="微软雅黑" panose="020B0503020204020204" pitchFamily="34" charset="-122"/>
                <a:ea typeface="微软雅黑" panose="020B0503020204020204" pitchFamily="34" charset="-122"/>
              </a:rPr>
              <a:t> </a:t>
            </a:r>
            <a:r>
              <a:rPr lang="en-US" altLang="zh-CN" sz="1600" dirty="0" smtClean="0">
                <a:latin typeface="微软雅黑" panose="020B0503020204020204" pitchFamily="34" charset="-122"/>
                <a:ea typeface="微软雅黑" panose="020B0503020204020204" pitchFamily="34" charset="-122"/>
              </a:rPr>
              <a:t>      </a:t>
            </a:r>
            <a:r>
              <a:rPr lang="zh-CN" altLang="en-US" sz="1600" dirty="0" smtClean="0">
                <a:latin typeface="微软雅黑" panose="020B0503020204020204" pitchFamily="34" charset="-122"/>
                <a:ea typeface="微软雅黑" panose="020B0503020204020204" pitchFamily="34" charset="-122"/>
              </a:rPr>
              <a:t>（</a:t>
            </a:r>
            <a:r>
              <a:rPr lang="en-US" altLang="zh-CN" sz="1600" dirty="0" smtClean="0">
                <a:latin typeface="微软雅黑" panose="020B0503020204020204" pitchFamily="34" charset="-122"/>
                <a:ea typeface="微软雅黑" panose="020B0503020204020204" pitchFamily="34" charset="-122"/>
              </a:rPr>
              <a:t>2</a:t>
            </a:r>
            <a:r>
              <a:rPr lang="zh-CN" altLang="en-US" sz="1600" dirty="0" smtClean="0">
                <a:latin typeface="微软雅黑" panose="020B0503020204020204" pitchFamily="34" charset="-122"/>
                <a:ea typeface="微软雅黑" panose="020B0503020204020204" pitchFamily="34" charset="-122"/>
              </a:rPr>
              <a:t>）不</a:t>
            </a:r>
            <a:r>
              <a:rPr lang="zh-CN" altLang="en-US" sz="1600" dirty="0">
                <a:latin typeface="微软雅黑" panose="020B0503020204020204" pitchFamily="34" charset="-122"/>
                <a:ea typeface="微软雅黑" panose="020B0503020204020204" pitchFamily="34" charset="-122"/>
              </a:rPr>
              <a:t>含糖、磷的浓缩</a:t>
            </a:r>
            <a:r>
              <a:rPr lang="zh-CN" altLang="en-US" sz="1600" dirty="0" smtClean="0">
                <a:latin typeface="微软雅黑" panose="020B0503020204020204" pitchFamily="34" charset="-122"/>
                <a:ea typeface="微软雅黑" panose="020B0503020204020204" pitchFamily="34" charset="-122"/>
              </a:rPr>
              <a:t>配方，</a:t>
            </a:r>
            <a:r>
              <a:rPr lang="zh-CN" altLang="en-US" sz="1600" dirty="0">
                <a:latin typeface="微软雅黑" panose="020B0503020204020204" pitchFamily="34" charset="-122"/>
                <a:ea typeface="微软雅黑" panose="020B0503020204020204" pitchFamily="34" charset="-122"/>
              </a:rPr>
              <a:t>更适用于糖尿病及肝肾功能不全</a:t>
            </a:r>
            <a:r>
              <a:rPr lang="zh-CN" altLang="en-US" sz="1600" dirty="0" smtClean="0">
                <a:latin typeface="微软雅黑" panose="020B0503020204020204" pitchFamily="34" charset="-122"/>
                <a:ea typeface="微软雅黑" panose="020B0503020204020204" pitchFamily="34" charset="-122"/>
              </a:rPr>
              <a:t>等特殊疾病患者</a:t>
            </a:r>
            <a:r>
              <a:rPr lang="zh-CN" altLang="zh-CN" sz="1600" dirty="0" smtClean="0">
                <a:latin typeface="微软雅黑" panose="020B0503020204020204" pitchFamily="34" charset="-122"/>
                <a:ea typeface="微软雅黑" panose="020B0503020204020204" pitchFamily="34" charset="-122"/>
              </a:rPr>
              <a:t>。</a:t>
            </a:r>
            <a:endParaRPr lang="en-US" altLang="zh-CN" sz="1600" dirty="0" smtClean="0">
              <a:latin typeface="微软雅黑" panose="020B0503020204020204" pitchFamily="34" charset="-122"/>
              <a:ea typeface="微软雅黑" panose="020B0503020204020204" pitchFamily="34" charset="-122"/>
            </a:endParaRPr>
          </a:p>
          <a:p>
            <a:pPr>
              <a:lnSpc>
                <a:spcPct val="150000"/>
              </a:lnSpc>
              <a:spcBef>
                <a:spcPts val="600"/>
              </a:spcBef>
              <a:spcAft>
                <a:spcPts val="600"/>
              </a:spcAft>
            </a:pPr>
            <a:r>
              <a:rPr lang="zh-CN" altLang="en-US" sz="1600" dirty="0" smtClean="0">
                <a:latin typeface="微软雅黑" panose="020B0503020204020204" pitchFamily="34" charset="-122"/>
                <a:ea typeface="微软雅黑" panose="020B0503020204020204" pitchFamily="34" charset="-122"/>
              </a:rPr>
              <a:t>       （</a:t>
            </a:r>
            <a:r>
              <a:rPr lang="en-US" altLang="zh-CN" sz="1600" dirty="0" smtClean="0">
                <a:latin typeface="微软雅黑" panose="020B0503020204020204" pitchFamily="34" charset="-122"/>
                <a:ea typeface="微软雅黑" panose="020B0503020204020204" pitchFamily="34" charset="-122"/>
              </a:rPr>
              <a:t>3</a:t>
            </a:r>
            <a:r>
              <a:rPr lang="zh-CN" altLang="en-US" sz="1600" dirty="0" smtClean="0">
                <a:latin typeface="微软雅黑" panose="020B0503020204020204" pitchFamily="34" charset="-122"/>
                <a:ea typeface="微软雅黑" panose="020B0503020204020204" pitchFamily="34" charset="-122"/>
              </a:rPr>
              <a:t>）稳定性更好，避免葡萄糖在高温灭菌和储存过程中可能产生的</a:t>
            </a:r>
            <a:r>
              <a:rPr lang="en-US" altLang="zh-CN" sz="1600" dirty="0" smtClean="0">
                <a:latin typeface="微软雅黑" panose="020B0503020204020204" pitchFamily="34" charset="-122"/>
                <a:ea typeface="微软雅黑" panose="020B0503020204020204" pitchFamily="34" charset="-122"/>
              </a:rPr>
              <a:t>5-</a:t>
            </a:r>
            <a:r>
              <a:rPr lang="zh-CN" altLang="en-US" sz="1600" dirty="0" smtClean="0">
                <a:latin typeface="微软雅黑" panose="020B0503020204020204" pitchFamily="34" charset="-122"/>
                <a:ea typeface="微软雅黑" panose="020B0503020204020204" pitchFamily="34" charset="-122"/>
              </a:rPr>
              <a:t>羟甲基糠醛等杂质。</a:t>
            </a:r>
            <a:endParaRPr lang="en-US" altLang="zh-CN" sz="1600" dirty="0" smtClean="0">
              <a:latin typeface="微软雅黑" panose="020B0503020204020204" pitchFamily="34" charset="-122"/>
              <a:ea typeface="微软雅黑" panose="020B0503020204020204" pitchFamily="34" charset="-122"/>
            </a:endParaRPr>
          </a:p>
          <a:p>
            <a:pPr>
              <a:lnSpc>
                <a:spcPct val="150000"/>
              </a:lnSpc>
              <a:spcBef>
                <a:spcPts val="600"/>
              </a:spcBef>
              <a:spcAft>
                <a:spcPts val="600"/>
              </a:spcAft>
            </a:pPr>
            <a:r>
              <a:rPr lang="zh-CN" altLang="en-US" sz="1600" dirty="0" smtClean="0">
                <a:latin typeface="微软雅黑" panose="020B0503020204020204" pitchFamily="34" charset="-122"/>
                <a:ea typeface="微软雅黑" panose="020B0503020204020204" pitchFamily="34" charset="-122"/>
              </a:rPr>
              <a:t>       （</a:t>
            </a:r>
            <a:r>
              <a:rPr lang="en-US" altLang="zh-CN" sz="1600" dirty="0" smtClean="0">
                <a:latin typeface="微软雅黑" panose="020B0503020204020204" pitchFamily="34" charset="-122"/>
                <a:ea typeface="微软雅黑" panose="020B0503020204020204" pitchFamily="34" charset="-122"/>
              </a:rPr>
              <a:t>4</a:t>
            </a:r>
            <a:r>
              <a:rPr lang="zh-CN" altLang="en-US" sz="1600" dirty="0">
                <a:latin typeface="微软雅黑" panose="020B0503020204020204" pitchFamily="34" charset="-122"/>
                <a:ea typeface="微软雅黑" panose="020B0503020204020204" pitchFamily="34" charset="-122"/>
              </a:rPr>
              <a:t>）给药灵活性更高，可根据患者具体情况调节输注速度和浓度</a:t>
            </a:r>
            <a:endParaRPr lang="en-US" altLang="zh-CN" sz="1600" dirty="0">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lang="zh-CN" altLang="en-US" sz="1600" b="1" dirty="0" smtClean="0">
                <a:latin typeface="微软雅黑" panose="020B0503020204020204" pitchFamily="34" charset="-122"/>
                <a:ea typeface="微软雅黑" panose="020B0503020204020204" pitchFamily="34" charset="-122"/>
              </a:rPr>
              <a:t>国家</a:t>
            </a:r>
            <a:r>
              <a:rPr lang="zh-CN" altLang="en-US" sz="1600" b="1" dirty="0">
                <a:latin typeface="微软雅黑" panose="020B0503020204020204" pitchFamily="34" charset="-122"/>
                <a:ea typeface="微软雅黑" panose="020B0503020204020204" pitchFamily="34" charset="-122"/>
              </a:rPr>
              <a:t>“重大新药创制”科技重大专项：否</a:t>
            </a:r>
            <a:endParaRPr lang="en-US" altLang="zh-CN" sz="1600" b="1" dirty="0">
              <a:latin typeface="微软雅黑" panose="020B0503020204020204" pitchFamily="34" charset="-122"/>
              <a:ea typeface="微软雅黑" panose="020B0503020204020204" pitchFamily="34" charset="-122"/>
            </a:endParaRPr>
          </a:p>
          <a:p>
            <a:pPr marL="285750" indent="-285750">
              <a:lnSpc>
                <a:spcPct val="150000"/>
              </a:lnSpc>
              <a:spcBef>
                <a:spcPts val="600"/>
              </a:spcBef>
              <a:spcAft>
                <a:spcPts val="600"/>
              </a:spcAft>
              <a:buFont typeface="Wingdings" panose="05000000000000000000" pitchFamily="2" charset="2"/>
              <a:buChar char="p"/>
            </a:pPr>
            <a:r>
              <a:rPr lang="zh-CN" altLang="en-US" sz="1600" b="1" dirty="0">
                <a:latin typeface="微软雅黑" panose="020B0503020204020204" pitchFamily="34" charset="-122"/>
                <a:ea typeface="微软雅黑" panose="020B0503020204020204" pitchFamily="34" charset="-122"/>
              </a:rPr>
              <a:t>自主知识产权创新药：否</a:t>
            </a:r>
            <a:endParaRPr lang="zh-CN" altLang="en-US" sz="1600" b="1" dirty="0">
              <a:latin typeface="微软雅黑" panose="020B0503020204020204" pitchFamily="34" charset="-122"/>
              <a:ea typeface="微软雅黑" panose="020B0503020204020204" pitchFamily="34" charset="-122"/>
            </a:endParaRPr>
          </a:p>
          <a:p>
            <a:endParaRPr kumimoji="1"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669047" cy="461665"/>
          </a:xfrm>
          <a:prstGeom prst="rect">
            <a:avLst/>
          </a:prstGeom>
        </p:spPr>
        <p:txBody>
          <a:bodyPr wrap="none">
            <a:spAutoFit/>
          </a:bodyPr>
          <a:lstStyle/>
          <a:p>
            <a:r>
              <a:rPr kumimoji="1" lang="en-US" altLang="zh-CN" sz="2400" b="1" dirty="0" smtClean="0">
                <a:latin typeface="微软雅黑" panose="020B0503020204020204" pitchFamily="34" charset="-122"/>
                <a:ea typeface="微软雅黑" panose="020B0503020204020204" pitchFamily="34" charset="-122"/>
                <a:cs typeface="Times New Roman" panose="02020603050405020304" pitchFamily="18" charset="0"/>
              </a:rPr>
              <a:t>05  </a:t>
            </a:r>
            <a:r>
              <a:rPr kumimoji="1" lang="zh-CN" altLang="en-US" sz="2400" b="1" dirty="0" smtClean="0">
                <a:latin typeface="微软雅黑" panose="020B0503020204020204" pitchFamily="34" charset="-122"/>
                <a:ea typeface="微软雅黑" panose="020B0503020204020204" pitchFamily="34" charset="-122"/>
                <a:cs typeface="Times New Roman" panose="02020603050405020304" pitchFamily="18" charset="0"/>
              </a:rPr>
              <a:t>公平性</a:t>
            </a:r>
            <a:endParaRPr kumimoji="1" lang="zh-CN" altLang="en-US" sz="20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8" name="文本框 7"/>
          <p:cNvSpPr txBox="1"/>
          <p:nvPr/>
        </p:nvSpPr>
        <p:spPr>
          <a:xfrm>
            <a:off x="624468" y="1237785"/>
            <a:ext cx="11006254" cy="2677656"/>
          </a:xfrm>
          <a:prstGeom prst="rect">
            <a:avLst/>
          </a:prstGeom>
          <a:noFill/>
        </p:spPr>
        <p:txBody>
          <a:bodyPr wrap="square" rtlCol="0">
            <a:spAutoFit/>
          </a:bodyPr>
          <a:lstStyle/>
          <a:p>
            <a:pPr marL="285750" indent="-285750">
              <a:lnSpc>
                <a:spcPct val="150000"/>
              </a:lnSpc>
              <a:buFont typeface="Wingdings" panose="05000000000000000000" pitchFamily="2" charset="2"/>
              <a:buChar char="p"/>
            </a:pPr>
            <a:r>
              <a:rPr kumimoji="1" lang="zh-CN" altLang="en-US" sz="1600" b="1" dirty="0" smtClean="0">
                <a:latin typeface="微软雅黑" panose="020B0503020204020204" pitchFamily="34" charset="-122"/>
                <a:ea typeface="微软雅黑" panose="020B0503020204020204" pitchFamily="34" charset="-122"/>
              </a:rPr>
              <a:t>弥补</a:t>
            </a:r>
            <a:r>
              <a:rPr kumimoji="1" lang="zh-CN" altLang="en-US" sz="1600" b="1" dirty="0">
                <a:latin typeface="微软雅黑" panose="020B0503020204020204" pitchFamily="34" charset="-122"/>
                <a:ea typeface="微软雅黑" panose="020B0503020204020204" pitchFamily="34" charset="-122"/>
              </a:rPr>
              <a:t>医保治疗短板</a:t>
            </a:r>
            <a:endParaRPr kumimoji="1" lang="en-US" altLang="zh-CN" sz="1600" b="1" dirty="0">
              <a:latin typeface="微软雅黑" panose="020B0503020204020204" pitchFamily="34" charset="-122"/>
              <a:ea typeface="微软雅黑" panose="020B0503020204020204" pitchFamily="34" charset="-122"/>
            </a:endParaRPr>
          </a:p>
          <a:p>
            <a:pPr lvl="0">
              <a:lnSpc>
                <a:spcPct val="150000"/>
              </a:lnSpc>
            </a:pPr>
            <a:r>
              <a:rPr lang="zh-CN" altLang="en-US" sz="1600" dirty="0">
                <a:latin typeface="微软雅黑" panose="020B0503020204020204" pitchFamily="34" charset="-122"/>
                <a:ea typeface="微软雅黑" panose="020B0503020204020204" pitchFamily="34" charset="-122"/>
                <a:cs typeface="Arial" panose="020B0604020202020204" pitchFamily="34" charset="0"/>
              </a:rPr>
              <a:t> </a:t>
            </a: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      </a:t>
            </a:r>
            <a:r>
              <a:rPr lang="zh-CN" altLang="zh-CN" sz="1600" dirty="0" smtClean="0">
                <a:effectLst/>
                <a:latin typeface="微软雅黑" panose="020B0503020204020204" pitchFamily="34" charset="-122"/>
                <a:ea typeface="微软雅黑" panose="020B0503020204020204" pitchFamily="34" charset="-122"/>
                <a:cs typeface="Arial" panose="020B0604020202020204" pitchFamily="34" charset="0"/>
              </a:rPr>
              <a:t>弥补</a:t>
            </a:r>
            <a:r>
              <a:rPr lang="zh-CN" altLang="zh-CN" sz="1600" dirty="0">
                <a:effectLst/>
                <a:latin typeface="微软雅黑" panose="020B0503020204020204" pitchFamily="34" charset="-122"/>
                <a:ea typeface="微软雅黑" panose="020B0503020204020204" pitchFamily="34" charset="-122"/>
                <a:cs typeface="Arial" panose="020B0604020202020204" pitchFamily="34" charset="0"/>
              </a:rPr>
              <a:t>了目录内</a:t>
            </a:r>
            <a:r>
              <a:rPr lang="zh-CN" altLang="zh-CN" sz="1600" dirty="0" smtClean="0">
                <a:effectLst/>
                <a:latin typeface="微软雅黑" panose="020B0503020204020204" pitchFamily="34" charset="-122"/>
                <a:ea typeface="微软雅黑" panose="020B0503020204020204" pitchFamily="34" charset="-122"/>
                <a:cs typeface="Arial" panose="020B0604020202020204" pitchFamily="34" charset="0"/>
              </a:rPr>
              <a:t>参照</a:t>
            </a:r>
            <a:r>
              <a:rPr lang="zh-CN" altLang="en-US" sz="1600" dirty="0" smtClean="0">
                <a:effectLst/>
                <a:latin typeface="微软雅黑" panose="020B0503020204020204" pitchFamily="34" charset="-122"/>
                <a:ea typeface="微软雅黑" panose="020B0503020204020204" pitchFamily="34" charset="-122"/>
                <a:cs typeface="Arial" panose="020B0604020202020204" pitchFamily="34" charset="0"/>
              </a:rPr>
              <a:t>药品不适用于糖尿病与肾功能不全等特殊疾病患者的缺点</a:t>
            </a:r>
            <a:r>
              <a:rPr lang="zh-CN" altLang="zh-CN" sz="1600" dirty="0">
                <a:latin typeface="微软雅黑" panose="020B0503020204020204" pitchFamily="34" charset="-122"/>
                <a:ea typeface="微软雅黑" panose="020B0503020204020204" pitchFamily="34" charset="-122"/>
                <a:cs typeface="Arial" panose="020B0604020202020204" pitchFamily="34" charset="0"/>
              </a:rPr>
              <a:t>，扩大医患选择的权限</a:t>
            </a:r>
            <a:r>
              <a:rPr lang="zh-CN" altLang="zh-CN" sz="1600" dirty="0" smtClean="0">
                <a:latin typeface="微软雅黑" panose="020B0503020204020204" pitchFamily="34" charset="-122"/>
                <a:ea typeface="微软雅黑" panose="020B0503020204020204" pitchFamily="34" charset="-122"/>
                <a:cs typeface="Arial" panose="020B0604020202020204" pitchFamily="34" charset="0"/>
              </a:rPr>
              <a:t>。</a:t>
            </a:r>
            <a:endParaRPr lang="en-US" altLang="zh-CN" sz="1600" dirty="0" smtClean="0">
              <a:latin typeface="微软雅黑" panose="020B0503020204020204" pitchFamily="34" charset="-122"/>
              <a:ea typeface="微软雅黑" panose="020B0503020204020204" pitchFamily="34" charset="-122"/>
              <a:cs typeface="Arial" panose="020B0604020202020204" pitchFamily="34" charset="0"/>
            </a:endParaRPr>
          </a:p>
          <a:p>
            <a:pPr lvl="0">
              <a:lnSpc>
                <a:spcPct val="150000"/>
              </a:lnSpc>
            </a:pPr>
            <a:endParaRPr lang="en-US" altLang="zh-CN" sz="1600" dirty="0">
              <a:effectLst/>
              <a:latin typeface="微软雅黑" panose="020B0503020204020204" pitchFamily="34" charset="-122"/>
              <a:ea typeface="微软雅黑" panose="020B0503020204020204" pitchFamily="34" charset="-122"/>
              <a:cs typeface="Arial" panose="020B0604020202020204" pitchFamily="34" charset="0"/>
            </a:endParaRPr>
          </a:p>
          <a:p>
            <a:pPr marL="285750" indent="-285750">
              <a:lnSpc>
                <a:spcPct val="150000"/>
              </a:lnSpc>
              <a:buFont typeface="Wingdings" panose="05000000000000000000" pitchFamily="2" charset="2"/>
              <a:buChar char="p"/>
            </a:pPr>
            <a:r>
              <a:rPr kumimoji="1" lang="zh-CN" altLang="en-US" sz="1600" b="1" dirty="0">
                <a:latin typeface="微软雅黑" panose="020B0503020204020204" pitchFamily="34" charset="-122"/>
                <a:ea typeface="微软雅黑" panose="020B0503020204020204" pitchFamily="34" charset="-122"/>
              </a:rPr>
              <a:t>临床管理难度</a:t>
            </a:r>
            <a:endParaRPr kumimoji="1" lang="en-US" altLang="zh-CN" sz="1600" b="1" dirty="0">
              <a:latin typeface="微软雅黑" panose="020B0503020204020204" pitchFamily="34" charset="-122"/>
              <a:ea typeface="微软雅黑" panose="020B0503020204020204" pitchFamily="34" charset="-122"/>
            </a:endParaRPr>
          </a:p>
          <a:p>
            <a:pPr lvl="0" algn="just">
              <a:lnSpc>
                <a:spcPct val="150000"/>
              </a:lnSpc>
            </a:pP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     （</a:t>
            </a:r>
            <a:r>
              <a:rPr lang="en-US" altLang="zh-CN" sz="1600" dirty="0">
                <a:latin typeface="微软雅黑" panose="020B0503020204020204" pitchFamily="34" charset="-122"/>
                <a:ea typeface="微软雅黑" panose="020B0503020204020204" pitchFamily="34" charset="-122"/>
                <a:cs typeface="Arial" panose="020B0604020202020204" pitchFamily="34" charset="0"/>
              </a:rPr>
              <a:t>1</a:t>
            </a: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）减少临床管理难度</a:t>
            </a:r>
            <a:r>
              <a:rPr lang="en-US" altLang="zh-CN" sz="1600" dirty="0" smtClean="0">
                <a:latin typeface="微软雅黑" panose="020B0503020204020204" pitchFamily="34" charset="-122"/>
                <a:ea typeface="微软雅黑" panose="020B0503020204020204" pitchFamily="34" charset="-122"/>
                <a:cs typeface="Arial" panose="020B0604020202020204" pitchFamily="34" charset="0"/>
              </a:rPr>
              <a:t>—</a:t>
            </a: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无需动态监测血糖水平</a:t>
            </a:r>
            <a:r>
              <a:rPr lang="zh-CN" altLang="zh-CN" sz="1600" dirty="0" smtClean="0">
                <a:latin typeface="微软雅黑" panose="020B0503020204020204" pitchFamily="34" charset="-122"/>
                <a:ea typeface="微软雅黑" panose="020B0503020204020204" pitchFamily="34" charset="-122"/>
                <a:cs typeface="Arial" panose="020B0604020202020204" pitchFamily="34" charset="0"/>
              </a:rPr>
              <a:t>；</a:t>
            </a:r>
            <a:endParaRPr lang="en-US" altLang="zh-CN" sz="1600" dirty="0" smtClean="0">
              <a:latin typeface="微软雅黑" panose="020B0503020204020204" pitchFamily="34" charset="-122"/>
              <a:ea typeface="微软雅黑" panose="020B0503020204020204" pitchFamily="34" charset="-122"/>
              <a:cs typeface="Arial" panose="020B0604020202020204" pitchFamily="34" charset="0"/>
            </a:endParaRPr>
          </a:p>
          <a:p>
            <a:pPr lvl="0" algn="just">
              <a:lnSpc>
                <a:spcPct val="150000"/>
              </a:lnSpc>
            </a:pPr>
            <a:r>
              <a:rPr lang="en-US" altLang="zh-CN" sz="1600" dirty="0" smtClean="0">
                <a:latin typeface="微软雅黑" panose="020B0503020204020204" pitchFamily="34" charset="-122"/>
                <a:ea typeface="微软雅黑" panose="020B0503020204020204" pitchFamily="34" charset="-122"/>
                <a:cs typeface="Arial" panose="020B0604020202020204" pitchFamily="34" charset="0"/>
              </a:rPr>
              <a:t>     </a:t>
            </a: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a:t>
            </a:r>
            <a:r>
              <a:rPr lang="en-US" altLang="zh-CN" sz="1600" dirty="0">
                <a:latin typeface="微软雅黑" panose="020B0503020204020204" pitchFamily="34" charset="-122"/>
                <a:ea typeface="微软雅黑" panose="020B0503020204020204" pitchFamily="34" charset="-122"/>
                <a:cs typeface="Arial" panose="020B0604020202020204" pitchFamily="34" charset="0"/>
              </a:rPr>
              <a:t>2</a:t>
            </a: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Arial" panose="020B0604020202020204" pitchFamily="34" charset="0"/>
              </a:rPr>
              <a:t>本</a:t>
            </a: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品开展了与不同浓度葡萄糖注射液、氨基酸注射液、磷酸盐的配伍研究，满足指南推荐的个体化给药需求。</a:t>
            </a:r>
            <a:endParaRPr lang="en-US" altLang="zh-CN" sz="1600" dirty="0" smtClean="0">
              <a:latin typeface="微软雅黑" panose="020B0503020204020204" pitchFamily="34" charset="-122"/>
              <a:ea typeface="微软雅黑" panose="020B0503020204020204" pitchFamily="34" charset="-122"/>
              <a:cs typeface="Arial" panose="020B0604020202020204" pitchFamily="34" charset="0"/>
            </a:endParaRPr>
          </a:p>
          <a:p>
            <a:pPr lvl="0" algn="just">
              <a:lnSpc>
                <a:spcPct val="150000"/>
              </a:lnSpc>
            </a:pPr>
            <a:r>
              <a:rPr lang="en-US" altLang="zh-CN" sz="1600" dirty="0">
                <a:latin typeface="微软雅黑" panose="020B0503020204020204" pitchFamily="34" charset="-122"/>
                <a:ea typeface="微软雅黑" panose="020B0503020204020204" pitchFamily="34" charset="-122"/>
                <a:cs typeface="Arial" panose="020B0604020202020204" pitchFamily="34" charset="0"/>
              </a:rPr>
              <a:t> </a:t>
            </a:r>
            <a:r>
              <a:rPr lang="en-US" altLang="zh-CN" sz="1600" dirty="0" smtClean="0">
                <a:latin typeface="微软雅黑" panose="020B0503020204020204" pitchFamily="34" charset="-122"/>
                <a:ea typeface="微软雅黑" panose="020B0503020204020204" pitchFamily="34" charset="-122"/>
                <a:cs typeface="Arial" panose="020B0604020202020204" pitchFamily="34" charset="0"/>
              </a:rPr>
              <a:t>    </a:t>
            </a: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a:t>
            </a:r>
            <a:r>
              <a:rPr lang="en-US" altLang="zh-CN" sz="1600" dirty="0" smtClean="0">
                <a:latin typeface="微软雅黑" panose="020B0503020204020204" pitchFamily="34" charset="-122"/>
                <a:ea typeface="微软雅黑" panose="020B0503020204020204" pitchFamily="34" charset="-122"/>
                <a:cs typeface="Arial" panose="020B0604020202020204" pitchFamily="34" charset="0"/>
              </a:rPr>
              <a:t>3</a:t>
            </a:r>
            <a:r>
              <a:rPr lang="zh-CN" altLang="en-US" sz="1600" dirty="0" smtClean="0">
                <a:latin typeface="微软雅黑" panose="020B0503020204020204" pitchFamily="34" charset="-122"/>
                <a:ea typeface="微软雅黑" panose="020B0503020204020204" pitchFamily="34" charset="-122"/>
                <a:cs typeface="Arial" panose="020B0604020202020204" pitchFamily="34" charset="0"/>
              </a:rPr>
              <a:t>）可根据患者年龄、一般情况、并存疾病、手术类型、容量状态等，实施合理、个体化的围手术期液体治疗。</a:t>
            </a:r>
            <a:endParaRPr lang="en-US" altLang="zh-CN" sz="1600" dirty="0" smtClean="0">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aphicFrame>
        <p:nvGraphicFramePr>
          <p:cNvPr id="9" name="图示 8"/>
          <p:cNvGraphicFramePr/>
          <p:nvPr/>
        </p:nvGraphicFramePr>
        <p:xfrm>
          <a:off x="4731206" y="1737148"/>
          <a:ext cx="5295390" cy="432055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1" name="文本框 10"/>
          <p:cNvSpPr txBox="1"/>
          <p:nvPr>
            <p:custDataLst>
              <p:tags r:id="rId6"/>
            </p:custDataLst>
          </p:nvPr>
        </p:nvSpPr>
        <p:spPr>
          <a:xfrm>
            <a:off x="1705242" y="2691331"/>
            <a:ext cx="1851660" cy="768350"/>
          </a:xfrm>
          <a:prstGeom prst="rect">
            <a:avLst/>
          </a:prstGeom>
          <a:noFill/>
        </p:spPr>
        <p:txBody>
          <a:bodyPr wrap="square" rtlCol="0">
            <a:normAutofit fontScale="95000"/>
          </a:bodyPr>
          <a:lstStyle/>
          <a:p>
            <a:pPr algn="r"/>
            <a:r>
              <a:rPr lang="zh-CN" altLang="en-US" sz="4400" b="1" spc="300" dirty="0">
                <a:solidFill>
                  <a:srgbClr val="004097"/>
                </a:solidFill>
                <a:latin typeface="Arial" panose="020B0604020202020204" pitchFamily="34" charset="0"/>
                <a:ea typeface="微软雅黑" panose="020B0503020204020204" pitchFamily="34" charset="-122"/>
                <a:sym typeface="Arial" panose="020B0604020202020204" pitchFamily="34" charset="0"/>
              </a:rPr>
              <a:t>目录</a:t>
            </a:r>
            <a:endParaRPr lang="zh-CN" altLang="en-US" sz="4400" b="1" spc="300" dirty="0">
              <a:solidFill>
                <a:srgbClr val="004097"/>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p:cNvSpPr txBox="1"/>
          <p:nvPr>
            <p:custDataLst>
              <p:tags r:id="rId7"/>
            </p:custDataLst>
          </p:nvPr>
        </p:nvSpPr>
        <p:spPr>
          <a:xfrm>
            <a:off x="1994001" y="3459681"/>
            <a:ext cx="1851660" cy="368300"/>
          </a:xfrm>
          <a:prstGeom prst="rect">
            <a:avLst/>
          </a:prstGeom>
          <a:noFill/>
        </p:spPr>
        <p:txBody>
          <a:bodyPr wrap="square" rtlCol="0">
            <a:normAutofit/>
          </a:bodyPr>
          <a:lstStyle/>
          <a:p>
            <a:pPr algn="r"/>
            <a:r>
              <a:rPr lang="en-US" altLang="zh-CN" spc="300" dirty="0">
                <a:solidFill>
                  <a:schemeClr val="tx1">
                    <a:lumMod val="65000"/>
                    <a:lumOff val="3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CONTENTS</a:t>
            </a:r>
            <a:endParaRPr lang="en-US" altLang="zh-CN" spc="300" dirty="0">
              <a:solidFill>
                <a:schemeClr val="tx1">
                  <a:lumMod val="65000"/>
                  <a:lumOff val="35000"/>
                </a:schemeClr>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976823" cy="461665"/>
          </a:xfrm>
          <a:prstGeom prst="rect">
            <a:avLst/>
          </a:prstGeom>
        </p:spPr>
        <p:txBody>
          <a:bodyPr wrap="none">
            <a:spAutoFit/>
          </a:bodyPr>
          <a:lstStyle/>
          <a:p>
            <a:r>
              <a:rPr kumimoji="1" lang="en-US" altLang="zh-CN" sz="2400" b="1" dirty="0" smtClean="0">
                <a:latin typeface="微软雅黑" panose="020B0503020204020204" pitchFamily="34" charset="-122"/>
                <a:ea typeface="微软雅黑" panose="020B0503020204020204" pitchFamily="34" charset="-122"/>
                <a:cs typeface="Times New Roman" panose="02020603050405020304" pitchFamily="18" charset="0"/>
              </a:rPr>
              <a:t>01</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 </a:t>
            </a:r>
            <a:r>
              <a:rPr kumimoji="1" lang="zh-CN" altLang="en-US" sz="2400" b="1" dirty="0" smtClean="0">
                <a:latin typeface="微软雅黑" panose="020B0503020204020204" pitchFamily="34" charset="-122"/>
                <a:ea typeface="微软雅黑" panose="020B0503020204020204" pitchFamily="34" charset="-122"/>
                <a:cs typeface="Times New Roman" panose="02020603050405020304" pitchFamily="18" charset="0"/>
              </a:rPr>
              <a:t> 基本信息</a:t>
            </a:r>
            <a:endPar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aphicFrame>
        <p:nvGraphicFramePr>
          <p:cNvPr id="6" name="表格 8"/>
          <p:cNvGraphicFramePr>
            <a:graphicFrameLocks noGrp="1"/>
          </p:cNvGraphicFramePr>
          <p:nvPr>
            <p:custDataLst>
              <p:tags r:id="rId1"/>
            </p:custDataLst>
          </p:nvPr>
        </p:nvGraphicFramePr>
        <p:xfrm>
          <a:off x="539869" y="1146230"/>
          <a:ext cx="10996760" cy="3000016"/>
        </p:xfrm>
        <a:graphic>
          <a:graphicData uri="http://schemas.openxmlformats.org/drawingml/2006/table">
            <a:tbl>
              <a:tblPr firstRow="1" bandRow="1"/>
              <a:tblGrid>
                <a:gridCol w="1043465"/>
                <a:gridCol w="2972779"/>
                <a:gridCol w="3406589"/>
                <a:gridCol w="3573927"/>
              </a:tblGrid>
              <a:tr h="0">
                <a:tc gridSpan="4">
                  <a:txBody>
                    <a:bodyPr/>
                    <a:lstStyle/>
                    <a:p>
                      <a:r>
                        <a:rPr lang="zh-CN" altLang="en-US" sz="1600" b="1" baseline="0" dirty="0" smtClean="0">
                          <a:solidFill>
                            <a:schemeClr val="bg1"/>
                          </a:solidFill>
                          <a:latin typeface="Times New Roman" panose="02020603050405020304" pitchFamily="18" charset="0"/>
                          <a:ea typeface="宋体" panose="02010600030101010101" pitchFamily="2" charset="-122"/>
                          <a:cs typeface="Times New Roman" panose="02020603050405020304" pitchFamily="18" charset="0"/>
                        </a:rPr>
                        <a:t>产品基本信息</a:t>
                      </a:r>
                      <a:endParaRPr lang="zh-CN" altLang="en-US" sz="1600" b="1" baseline="300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2500" cmpd="sng">
                      <a:noFill/>
                    </a:lnL>
                    <a:lnR w="2500" cmpd="sng">
                      <a:noFill/>
                    </a:lnR>
                    <a:lnT w="2500" cmpd="sng">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004097"/>
                    </a:solidFill>
                  </a:tcPr>
                </a:tc>
                <a:tc hMerge="1">
                  <a:tcPr anchor="ctr">
                    <a:lnL w="2500" cmpd="sng">
                      <a:noFill/>
                    </a:lnL>
                    <a:lnR w="2500" cmpd="sng">
                      <a:noFill/>
                    </a:lnR>
                    <a:lnT w="2500" cmpd="sng">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E46D1C"/>
                    </a:solidFill>
                  </a:tcPr>
                </a:tc>
                <a:tc hMerge="1">
                  <a:tcPr anchor="ctr">
                    <a:lnL w="2500" cmpd="sng">
                      <a:noFill/>
                    </a:lnL>
                    <a:lnR w="2500" cmpd="sng">
                      <a:noFill/>
                    </a:lnR>
                    <a:lnT w="2500" cmpd="sng">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E46D1C"/>
                    </a:solidFill>
                  </a:tcPr>
                </a:tc>
                <a:tc hMerge="1">
                  <a:tcPr anchor="ctr">
                    <a:lnL w="2500" cmpd="sng">
                      <a:noFill/>
                    </a:lnL>
                    <a:lnR w="2500" cmpd="sng">
                      <a:noFill/>
                    </a:lnR>
                    <a:lnT w="2500" cmpd="sng">
                      <a:noFill/>
                    </a:lnT>
                    <a:lnB w="12700" cap="flat" cmpd="sng" algn="ctr">
                      <a:noFill/>
                      <a:prstDash val="sysDash"/>
                      <a:round/>
                      <a:headEnd type="none" w="med" len="med"/>
                      <a:tailEnd type="none" w="med" len="med"/>
                    </a:lnB>
                    <a:lnTlToBr w="12700" cmpd="sng">
                      <a:noFill/>
                      <a:prstDash val="solid"/>
                    </a:lnTlToBr>
                    <a:lnBlToTr w="12700" cmpd="sng">
                      <a:noFill/>
                      <a:prstDash val="solid"/>
                    </a:lnBlToTr>
                    <a:solidFill>
                      <a:srgbClr val="E46D1C"/>
                    </a:solidFill>
                  </a:tcPr>
                </a:tc>
              </a:tr>
              <a:tr h="404820">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b="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目录类别</a:t>
                      </a:r>
                      <a:endParaRPr lang="zh-CN" altLang="en-US" sz="1400" b="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b="1" dirty="0" smtClean="0">
                          <a:solidFill>
                            <a:schemeClr val="tx2"/>
                          </a:solidFill>
                          <a:latin typeface="Times New Roman" panose="02020603050405020304" pitchFamily="18" charset="0"/>
                          <a:ea typeface="宋体" panose="02010600030101010101" pitchFamily="2" charset="-122"/>
                          <a:cs typeface="Times New Roman" panose="02020603050405020304" pitchFamily="18" charset="0"/>
                        </a:rPr>
                        <a:t>基本目录</a:t>
                      </a:r>
                      <a:endParaRPr lang="zh-CN" altLang="en-US" sz="1400" b="1" dirty="0">
                        <a:solidFill>
                          <a:schemeClr val="tx2"/>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b="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中国大陆首次上市时间</a:t>
                      </a:r>
                      <a:endParaRPr lang="zh-CN" altLang="en-US" sz="1400" b="1" dirty="0">
                        <a:solidFill>
                          <a:srgbClr val="E46D1C"/>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2023</a:t>
                      </a:r>
                      <a:r>
                        <a:rPr lang="zh-CN" altLang="en-US"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年</a:t>
                      </a:r>
                      <a:r>
                        <a:rPr lang="en-US" altLang="zh-CN"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1</a:t>
                      </a:r>
                      <a:r>
                        <a:rPr lang="zh-CN" altLang="en-US" sz="1400" b="1" kern="1200" dirty="0" smtClean="0">
                          <a:solidFill>
                            <a:schemeClr val="tx2"/>
                          </a:solidFill>
                          <a:latin typeface="Times New Roman" panose="02020603050405020304" pitchFamily="18" charset="0"/>
                          <a:ea typeface="宋体" panose="02010600030101010101" pitchFamily="2" charset="-122"/>
                          <a:cs typeface="Times New Roman" panose="02020603050405020304" pitchFamily="18" charset="0"/>
                        </a:rPr>
                        <a:t>月</a:t>
                      </a:r>
                      <a:endParaRPr lang="zh-CN" altLang="en-US"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404820">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dirty="0" smtClean="0">
                          <a:latin typeface="Times New Roman" panose="02020603050405020304" pitchFamily="18" charset="0"/>
                          <a:ea typeface="宋体" panose="02010600030101010101" pitchFamily="2" charset="-122"/>
                          <a:cs typeface="Times New Roman" panose="02020603050405020304" pitchFamily="18" charset="0"/>
                        </a:rPr>
                        <a:t>通用名称</a:t>
                      </a:r>
                      <a:endParaRPr lang="zh-CN" altLang="en-US" sz="1400" b="1" dirty="0" smtClean="0">
                        <a:solidFill>
                          <a:srgbClr val="E46D1C"/>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b="1" dirty="0" smtClean="0">
                          <a:solidFill>
                            <a:schemeClr val="tx2"/>
                          </a:solidFill>
                          <a:latin typeface="Times New Roman" panose="02020603050405020304" pitchFamily="18" charset="0"/>
                          <a:ea typeface="宋体" panose="02010600030101010101" pitchFamily="2" charset="-122"/>
                          <a:cs typeface="Times New Roman" panose="02020603050405020304" pitchFamily="18" charset="0"/>
                        </a:rPr>
                        <a:t>钠钾镁钙注射用浓溶液</a:t>
                      </a:r>
                      <a:endParaRPr lang="zh-CN" altLang="en-US" sz="1400" b="1" dirty="0" smtClean="0">
                        <a:solidFill>
                          <a:schemeClr val="tx2"/>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b="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目前大陆同通用名药品的上市情况</a:t>
                      </a:r>
                      <a:endParaRPr lang="en-US" altLang="zh-CN" sz="1400" b="0" kern="1200" dirty="0">
                        <a:solidFill>
                          <a:srgbClr val="E57122"/>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1400" b="1" kern="1200" dirty="0" smtClean="0">
                          <a:solidFill>
                            <a:schemeClr val="tx2"/>
                          </a:solidFill>
                          <a:latin typeface="Times New Roman" panose="02020603050405020304" pitchFamily="18" charset="0"/>
                          <a:ea typeface="宋体" panose="02010600030101010101" pitchFamily="2" charset="-122"/>
                          <a:cs typeface="Times New Roman" panose="02020603050405020304" pitchFamily="18" charset="0"/>
                        </a:rPr>
                        <a:t>6</a:t>
                      </a:r>
                      <a:r>
                        <a:rPr lang="zh-CN" altLang="en-US" sz="1400" b="1" kern="1200" dirty="0" smtClean="0">
                          <a:solidFill>
                            <a:schemeClr val="tx2"/>
                          </a:solidFill>
                          <a:latin typeface="Times New Roman" panose="02020603050405020304" pitchFamily="18" charset="0"/>
                          <a:ea typeface="宋体" panose="02010600030101010101" pitchFamily="2" charset="-122"/>
                          <a:cs typeface="Times New Roman" panose="02020603050405020304" pitchFamily="18" charset="0"/>
                        </a:rPr>
                        <a:t>家</a:t>
                      </a:r>
                      <a:endParaRPr lang="en-US" altLang="zh-CN" sz="1400" b="0"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376518">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dirty="0">
                          <a:latin typeface="Times New Roman" panose="02020603050405020304" pitchFamily="18" charset="0"/>
                          <a:ea typeface="宋体" panose="02010600030101010101" pitchFamily="2" charset="-122"/>
                          <a:cs typeface="Times New Roman" panose="02020603050405020304" pitchFamily="18" charset="0"/>
                        </a:rPr>
                        <a:t>注册</a:t>
                      </a:r>
                      <a:r>
                        <a:rPr lang="zh-CN" altLang="en-US" sz="1400" b="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规格</a:t>
                      </a:r>
                      <a:endParaRPr lang="en-US" altLang="zh-CN" sz="1400" b="0" kern="1200" dirty="0">
                        <a:solidFill>
                          <a:srgbClr val="E57122"/>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1400" b="1"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20ml/</a:t>
                      </a:r>
                      <a:r>
                        <a:rPr lang="zh-CN" altLang="en-US" sz="1400" b="1"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支</a:t>
                      </a:r>
                      <a:endParaRPr lang="en-US" altLang="zh-CN" sz="1400" b="0"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b="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全球首个上市国家</a:t>
                      </a:r>
                      <a:r>
                        <a:rPr lang="en-US" altLang="zh-CN" sz="1400" b="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1400" b="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地区以及上市时间</a:t>
                      </a:r>
                      <a:endParaRPr lang="zh-CN" altLang="en-US" sz="1400" b="1" kern="1200" dirty="0">
                        <a:solidFill>
                          <a:srgbClr val="ED7D3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美国</a:t>
                      </a:r>
                      <a:r>
                        <a:rPr lang="en-US" altLang="zh-CN"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 1984</a:t>
                      </a:r>
                      <a:r>
                        <a:rPr lang="zh-CN" altLang="en-US"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年</a:t>
                      </a:r>
                      <a:r>
                        <a:rPr lang="en-US" altLang="zh-CN"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7</a:t>
                      </a:r>
                      <a:r>
                        <a:rPr lang="zh-CN" altLang="en-US"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月</a:t>
                      </a:r>
                      <a:endParaRPr lang="zh-CN" altLang="en-US"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334682">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注册分类</a:t>
                      </a:r>
                      <a:endParaRPr lang="zh-CN" altLang="en-US" sz="140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化</a:t>
                      </a:r>
                      <a:r>
                        <a:rPr lang="zh-CN" altLang="en-US"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药</a:t>
                      </a:r>
                      <a:r>
                        <a:rPr lang="en-US" altLang="zh-CN"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3</a:t>
                      </a:r>
                      <a:r>
                        <a:rPr lang="zh-CN" altLang="en-US"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类</a:t>
                      </a:r>
                      <a:endParaRPr lang="zh-CN" altLang="en-US"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b="0" kern="120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是否为</a:t>
                      </a:r>
                      <a:r>
                        <a:rPr lang="en-US" altLang="zh-CN" sz="1400" b="0" kern="120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OTC</a:t>
                      </a:r>
                      <a:r>
                        <a:rPr lang="zh-CN" altLang="en-US" sz="1400" b="0" kern="120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药品</a:t>
                      </a:r>
                      <a:endParaRPr lang="zh-CN" altLang="en-US" sz="1400" b="0" kern="120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b="1" kern="1200" dirty="0" smtClean="0">
                          <a:solidFill>
                            <a:schemeClr val="tx2"/>
                          </a:solidFill>
                          <a:latin typeface="Times New Roman" panose="02020603050405020304" pitchFamily="18" charset="0"/>
                          <a:ea typeface="宋体" panose="02010600030101010101" pitchFamily="2" charset="-122"/>
                          <a:cs typeface="Times New Roman" panose="02020603050405020304" pitchFamily="18" charset="0"/>
                        </a:rPr>
                        <a:t>否</a:t>
                      </a:r>
                      <a:endParaRPr lang="zh-CN" altLang="en-US"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r h="412376">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b="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适应症</a:t>
                      </a:r>
                      <a:endParaRPr lang="zh-CN" altLang="en-US" sz="1400" b="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dirty="0">
                          <a:latin typeface="Times New Roman" panose="02020603050405020304" pitchFamily="18" charset="0"/>
                          <a:ea typeface="宋体" panose="02010600030101010101" pitchFamily="2" charset="-122"/>
                          <a:cs typeface="Times New Roman" panose="02020603050405020304" pitchFamily="18" charset="0"/>
                        </a:rPr>
                        <a:t>本品用于通过中心静脉输注含浓葡萄糖或氨基酸的溶液时的电解质补充，以</a:t>
                      </a:r>
                      <a:r>
                        <a:rPr lang="zh-CN" altLang="en-US" sz="140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维持成人患者的电解质动态平衡</a:t>
                      </a:r>
                      <a:endParaRPr lang="zh-CN" altLang="en-US" sz="1400" b="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ysDash"/>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tcPr>
                </a:tc>
                <a:tc hMerge="1">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ysDash"/>
                      <a:round/>
                      <a:headEnd type="none" w="med" len="med"/>
                      <a:tailEnd type="none" w="med" len="med"/>
                    </a:lnT>
                    <a:lnB w="9525" cap="flat" cmpd="sng" algn="ctr">
                      <a:noFill/>
                      <a:prstDash val="sysDash"/>
                      <a:round/>
                      <a:headEnd type="none" w="med" len="med"/>
                      <a:tailEnd type="none" w="med" len="med"/>
                    </a:lnB>
                    <a:lnTlToBr w="12700" cmpd="sng">
                      <a:noFill/>
                      <a:prstDash val="solid"/>
                    </a:lnTlToBr>
                    <a:lnBlToTr w="12700" cmpd="sng">
                      <a:noFill/>
                      <a:prstDash val="solid"/>
                    </a:lnBlToTr>
                  </a:tcPr>
                </a:tc>
              </a:tr>
              <a:tr h="623626">
                <a:tc>
                  <a:txBody>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1400" b="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用法用量</a:t>
                      </a:r>
                      <a:endParaRPr lang="zh-CN" altLang="en-US" sz="1400" b="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nSpc>
                          <a:spcPct val="150000"/>
                        </a:lnSpc>
                      </a:pPr>
                      <a:r>
                        <a:rPr lang="zh-CN" altLang="en-US" sz="1400" b="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每次用量</a:t>
                      </a:r>
                      <a:r>
                        <a:rPr lang="en-US" altLang="zh-CN" sz="1400" b="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1</a:t>
                      </a:r>
                      <a:r>
                        <a:rPr lang="zh-CN" altLang="en-US" sz="1400" b="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支，每支 </a:t>
                      </a:r>
                      <a:r>
                        <a:rPr lang="en-US" altLang="zh-CN" sz="1400" b="1"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20ml</a:t>
                      </a:r>
                      <a:r>
                        <a:rPr lang="en-US" altLang="zh-CN" sz="1400" b="0"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 </a:t>
                      </a:r>
                      <a:r>
                        <a:rPr lang="zh-CN" altLang="en-US" sz="1400" b="0"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本品稀释到 </a:t>
                      </a:r>
                      <a:r>
                        <a:rPr lang="en-US" altLang="zh-CN" sz="1400" b="0"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1L </a:t>
                      </a:r>
                      <a:r>
                        <a:rPr lang="zh-CN" altLang="en-US" sz="1400" b="0"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氨基酸或葡萄糖溶液中</a:t>
                      </a:r>
                      <a:r>
                        <a:rPr lang="zh-CN" altLang="en-US" sz="1400" b="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。通常成人</a:t>
                      </a:r>
                      <a:r>
                        <a:rPr lang="zh-CN" altLang="en-US" sz="1400" b="0"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每日可接受 </a:t>
                      </a:r>
                      <a:r>
                        <a:rPr lang="en-US" altLang="zh-CN" sz="1400" b="0" kern="1200" dirty="0">
                          <a:solidFill>
                            <a:schemeClr val="tx2"/>
                          </a:solidFill>
                          <a:latin typeface="Times New Roman" panose="02020603050405020304" pitchFamily="18" charset="0"/>
                          <a:ea typeface="宋体" panose="02010600030101010101" pitchFamily="2" charset="-122"/>
                          <a:cs typeface="Times New Roman" panose="02020603050405020304" pitchFamily="18" charset="0"/>
                        </a:rPr>
                        <a:t>2~3L </a:t>
                      </a:r>
                      <a:r>
                        <a:rPr lang="zh-CN" altLang="en-US" sz="1400" b="0" kern="12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含有本品的全肠外营养溶液</a:t>
                      </a:r>
                      <a:r>
                        <a:rPr lang="zh-CN" altLang="en-US" sz="1400" b="0" kern="120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。需通过中心静脉输注，可在</a:t>
                      </a:r>
                      <a:r>
                        <a:rPr lang="en-US" altLang="zh-CN" sz="1400" b="0" kern="120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24</a:t>
                      </a:r>
                      <a:r>
                        <a:rPr lang="zh-CN" altLang="en-US" sz="1400" b="0" kern="120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小时内以恒定的速率输注，速度为每小时</a:t>
                      </a:r>
                      <a:r>
                        <a:rPr lang="en-US" altLang="zh-CN" sz="1400" b="0" kern="120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83~125ml.</a:t>
                      </a:r>
                      <a:endParaRPr lang="en-US" altLang="zh-CN" sz="1400" b="0" kern="1200"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cPr anchor="ctr">
                    <a:lnL w="12700" cap="flat" cmpd="sng" algn="ctr">
                      <a:solidFill>
                        <a:schemeClr val="bg1">
                          <a:lumMod val="75000"/>
                        </a:schemeClr>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grpSp>
        <p:nvGrpSpPr>
          <p:cNvPr id="8" name="组合 7"/>
          <p:cNvGrpSpPr/>
          <p:nvPr/>
        </p:nvGrpSpPr>
        <p:grpSpPr>
          <a:xfrm>
            <a:off x="6742585" y="4285441"/>
            <a:ext cx="4811777" cy="2228913"/>
            <a:chOff x="5382490" y="3723489"/>
            <a:chExt cx="6224039" cy="2890150"/>
          </a:xfrm>
        </p:grpSpPr>
        <p:sp>
          <p:nvSpPr>
            <p:cNvPr id="9" name="文本框 8"/>
            <p:cNvSpPr txBox="1"/>
            <p:nvPr>
              <p:custDataLst>
                <p:tags r:id="rId2"/>
              </p:custDataLst>
            </p:nvPr>
          </p:nvSpPr>
          <p:spPr>
            <a:xfrm>
              <a:off x="5434727" y="3807107"/>
              <a:ext cx="6171802" cy="2806532"/>
            </a:xfrm>
            <a:prstGeom prst="rect">
              <a:avLst/>
            </a:prstGeom>
            <a:noFill/>
          </p:spPr>
          <p:txBody>
            <a:bodyPr wrap="square" rtlCol="0">
              <a:noAutofit/>
            </a:bodyPr>
            <a:lstStyle/>
            <a:p>
              <a:pPr algn="just">
                <a:lnSpc>
                  <a:spcPct val="150000"/>
                </a:lnSpc>
              </a:pPr>
              <a:r>
                <a:rPr lang="zh-CN" altLang="en-US" sz="1400" b="1" dirty="0">
                  <a:solidFill>
                    <a:schemeClr val="accent6"/>
                  </a:solidFill>
                  <a:latin typeface="宋体" panose="02010600030101010101" pitchFamily="2" charset="-122"/>
                  <a:ea typeface="宋体" panose="02010600030101010101" pitchFamily="2" charset="-122"/>
                  <a:cs typeface="微软雅黑" panose="020B0503020204020204" pitchFamily="34" charset="-122"/>
                </a:rPr>
                <a:t>参照药品建议</a:t>
              </a:r>
              <a:r>
                <a:rPr lang="zh-CN" altLang="en-US" sz="1400" b="1" dirty="0" smtClean="0">
                  <a:solidFill>
                    <a:schemeClr val="tx1">
                      <a:lumMod val="75000"/>
                      <a:lumOff val="25000"/>
                    </a:schemeClr>
                  </a:solidFill>
                  <a:latin typeface="宋体" panose="02010600030101010101" pitchFamily="2" charset="-122"/>
                  <a:ea typeface="宋体" panose="02010600030101010101" pitchFamily="2" charset="-122"/>
                  <a:cs typeface="微软雅黑" panose="020B0503020204020204" pitchFamily="34" charset="-122"/>
                </a:rPr>
                <a:t>：</a:t>
              </a:r>
              <a:r>
                <a:rPr lang="zh-CN" altLang="en-US" sz="1400" b="1" dirty="0" smtClean="0">
                  <a:solidFill>
                    <a:schemeClr val="tx2"/>
                  </a:solidFill>
                  <a:latin typeface="宋体" panose="02010600030101010101" pitchFamily="2" charset="-122"/>
                  <a:ea typeface="宋体" panose="02010600030101010101" pitchFamily="2" charset="-122"/>
                  <a:cs typeface="微软雅黑" panose="020B0503020204020204" pitchFamily="34" charset="-122"/>
                </a:rPr>
                <a:t>复方电解质醋酸钠葡萄糖注射液</a:t>
              </a:r>
              <a:endParaRPr lang="en-US" altLang="zh-CN" sz="1400" b="1" dirty="0">
                <a:solidFill>
                  <a:schemeClr val="tx2"/>
                </a:solidFill>
                <a:latin typeface="宋体" panose="02010600030101010101" pitchFamily="2" charset="-122"/>
                <a:ea typeface="宋体" panose="02010600030101010101" pitchFamily="2" charset="-122"/>
                <a:cs typeface="微软雅黑" panose="020B0503020204020204" pitchFamily="34" charset="-122"/>
              </a:endParaRPr>
            </a:p>
            <a:p>
              <a:pPr algn="just">
                <a:lnSpc>
                  <a:spcPct val="150000"/>
                </a:lnSpc>
              </a:pPr>
              <a:r>
                <a:rPr lang="zh-CN" altLang="en-US" sz="1400" b="1" dirty="0">
                  <a:latin typeface="宋体" panose="02010600030101010101" pitchFamily="2" charset="-122"/>
                  <a:ea typeface="宋体" panose="02010600030101010101" pitchFamily="2" charset="-122"/>
                  <a:cs typeface="+mn-ea"/>
                  <a:sym typeface="+mn-lt"/>
                </a:rPr>
                <a:t>选择参照</a:t>
              </a:r>
              <a:r>
                <a:rPr lang="zh-CN" altLang="en-US" sz="1400" b="1" dirty="0" smtClean="0">
                  <a:latin typeface="宋体" panose="02010600030101010101" pitchFamily="2" charset="-122"/>
                  <a:ea typeface="宋体" panose="02010600030101010101" pitchFamily="2" charset="-122"/>
                  <a:cs typeface="+mn-ea"/>
                  <a:sym typeface="+mn-lt"/>
                </a:rPr>
                <a:t>药品的</a:t>
              </a:r>
              <a:r>
                <a:rPr lang="zh-CN" altLang="en-US" sz="1400" b="1" dirty="0">
                  <a:latin typeface="宋体" panose="02010600030101010101" pitchFamily="2" charset="-122"/>
                  <a:ea typeface="宋体" panose="02010600030101010101" pitchFamily="2" charset="-122"/>
                  <a:cs typeface="+mn-ea"/>
                  <a:sym typeface="+mn-lt"/>
                </a:rPr>
                <a:t>理由</a:t>
              </a:r>
              <a:r>
                <a:rPr lang="zh-CN" altLang="en-US" sz="1400" b="1" dirty="0" smtClean="0">
                  <a:latin typeface="宋体" panose="02010600030101010101" pitchFamily="2" charset="-122"/>
                  <a:ea typeface="宋体" panose="02010600030101010101" pitchFamily="2" charset="-122"/>
                  <a:cs typeface="+mn-ea"/>
                  <a:sym typeface="+mn-lt"/>
                </a:rPr>
                <a:t>：</a:t>
              </a:r>
              <a:endParaRPr lang="en-US" altLang="zh-CN" sz="1400" b="1" dirty="0" smtClean="0">
                <a:latin typeface="宋体" panose="02010600030101010101" pitchFamily="2" charset="-122"/>
                <a:ea typeface="宋体" panose="02010600030101010101" pitchFamily="2" charset="-122"/>
                <a:cs typeface="+mn-ea"/>
                <a:sym typeface="+mn-lt"/>
              </a:endParaRPr>
            </a:p>
            <a:p>
              <a:pPr algn="just">
                <a:lnSpc>
                  <a:spcPct val="150000"/>
                </a:lnSpc>
              </a:pPr>
              <a:r>
                <a:rPr lang="en-US" altLang="zh-CN" sz="1400" dirty="0" smtClean="0">
                  <a:latin typeface="宋体" panose="02010600030101010101" pitchFamily="2" charset="-122"/>
                  <a:ea typeface="宋体" panose="02010600030101010101" pitchFamily="2" charset="-122"/>
                  <a:cs typeface="+mn-ea"/>
                  <a:sym typeface="+mn-lt"/>
                </a:rPr>
                <a:t>·</a:t>
              </a:r>
              <a:r>
                <a:rPr lang="zh-CN" altLang="en-US" sz="1400" dirty="0" smtClean="0">
                  <a:latin typeface="宋体" panose="02010600030101010101" pitchFamily="2" charset="-122"/>
                  <a:ea typeface="宋体" panose="02010600030101010101" pitchFamily="2" charset="-122"/>
                  <a:cs typeface="+mn-ea"/>
                  <a:sym typeface="+mn-lt"/>
                </a:rPr>
                <a:t>复方电解质醋酸钠葡萄糖注射液是</a:t>
              </a:r>
              <a:r>
                <a:rPr lang="zh-CN" altLang="en-US" sz="1400" dirty="0">
                  <a:latin typeface="宋体" panose="02010600030101010101" pitchFamily="2" charset="-122"/>
                  <a:ea typeface="宋体" panose="02010600030101010101" pitchFamily="2" charset="-122"/>
                  <a:cs typeface="+mn-ea"/>
                  <a:sym typeface="+mn-lt"/>
                </a:rPr>
                <a:t>临床上应用广泛的晶体液，为医保乙类</a:t>
              </a:r>
              <a:r>
                <a:rPr lang="zh-CN" altLang="en-US" sz="1400" dirty="0" smtClean="0">
                  <a:latin typeface="宋体" panose="02010600030101010101" pitchFamily="2" charset="-122"/>
                  <a:ea typeface="宋体" panose="02010600030101010101" pitchFamily="2" charset="-122"/>
                  <a:cs typeface="+mn-ea"/>
                  <a:sym typeface="+mn-lt"/>
                </a:rPr>
                <a:t>。</a:t>
              </a:r>
              <a:endParaRPr lang="en-US" altLang="zh-CN" sz="1400" dirty="0" smtClean="0">
                <a:latin typeface="宋体" panose="02010600030101010101" pitchFamily="2" charset="-122"/>
                <a:ea typeface="宋体" panose="02010600030101010101" pitchFamily="2" charset="-122"/>
                <a:cs typeface="+mn-ea"/>
                <a:sym typeface="+mn-lt"/>
              </a:endParaRPr>
            </a:p>
            <a:p>
              <a:pPr algn="just">
                <a:lnSpc>
                  <a:spcPct val="150000"/>
                </a:lnSpc>
              </a:pPr>
              <a:r>
                <a:rPr lang="en-US" altLang="zh-CN" sz="1400" dirty="0" smtClean="0">
                  <a:latin typeface="宋体" panose="02010600030101010101" pitchFamily="2" charset="-122"/>
                  <a:ea typeface="宋体" panose="02010600030101010101" pitchFamily="2" charset="-122"/>
                  <a:cs typeface="+mn-ea"/>
                  <a:sym typeface="+mn-lt"/>
                </a:rPr>
                <a:t>·</a:t>
              </a:r>
              <a:r>
                <a:rPr lang="zh-CN" altLang="en-US" sz="1400" dirty="0" smtClean="0">
                  <a:latin typeface="宋体" panose="02010600030101010101" pitchFamily="2" charset="-122"/>
                  <a:ea typeface="宋体" panose="02010600030101010101" pitchFamily="2" charset="-122"/>
                  <a:cs typeface="+mn-ea"/>
                  <a:sym typeface="+mn-lt"/>
                </a:rPr>
                <a:t>本品与参照药品</a:t>
              </a:r>
              <a:r>
                <a:rPr lang="zh-CN" altLang="en-US" sz="1400" dirty="0" smtClean="0">
                  <a:latin typeface="宋体" panose="02010600030101010101" pitchFamily="2" charset="-122"/>
                  <a:ea typeface="宋体" panose="02010600030101010101" pitchFamily="2" charset="-122"/>
                  <a:cs typeface="微软雅黑" panose="020B0503020204020204" pitchFamily="34" charset="-122"/>
                </a:rPr>
                <a:t>的电解质成分基本相似，作用机制一致。</a:t>
              </a:r>
              <a:endParaRPr lang="en-US" altLang="zh-CN" sz="1400" dirty="0" smtClean="0">
                <a:latin typeface="宋体" panose="02010600030101010101" pitchFamily="2" charset="-122"/>
                <a:ea typeface="宋体" panose="02010600030101010101" pitchFamily="2" charset="-122"/>
                <a:cs typeface="微软雅黑" panose="020B0503020204020204" pitchFamily="34" charset="-122"/>
              </a:endParaRPr>
            </a:p>
            <a:p>
              <a:pPr algn="just">
                <a:lnSpc>
                  <a:spcPct val="150000"/>
                </a:lnSpc>
              </a:pPr>
              <a:r>
                <a:rPr lang="en-US" altLang="zh-CN" sz="1400" dirty="0">
                  <a:latin typeface="宋体" panose="02010600030101010101" pitchFamily="2" charset="-122"/>
                  <a:ea typeface="宋体" panose="02010600030101010101" pitchFamily="2" charset="-122"/>
                  <a:cs typeface="微软雅黑" panose="020B0503020204020204" pitchFamily="34" charset="-122"/>
                </a:rPr>
                <a:t>·</a:t>
              </a:r>
              <a:r>
                <a:rPr lang="zh-CN" altLang="en-US" sz="1400" dirty="0">
                  <a:latin typeface="宋体" panose="02010600030101010101" pitchFamily="2" charset="-122"/>
                  <a:ea typeface="宋体" panose="02010600030101010101" pitchFamily="2" charset="-122"/>
                  <a:cs typeface="微软雅黑" panose="020B0503020204020204" pitchFamily="34" charset="-122"/>
                </a:rPr>
                <a:t>本品与参照</a:t>
              </a:r>
              <a:r>
                <a:rPr lang="zh-CN" altLang="en-US" sz="1400" dirty="0" smtClean="0">
                  <a:latin typeface="宋体" panose="02010600030101010101" pitchFamily="2" charset="-122"/>
                  <a:ea typeface="宋体" panose="02010600030101010101" pitchFamily="2" charset="-122"/>
                  <a:cs typeface="微软雅黑" panose="020B0503020204020204" pitchFamily="34" charset="-122"/>
                </a:rPr>
                <a:t>药品同为第四代平衡晶体液。</a:t>
              </a:r>
              <a:endParaRPr lang="en-US" altLang="zh-CN" sz="1400" dirty="0">
                <a:latin typeface="宋体" panose="02010600030101010101" pitchFamily="2" charset="-122"/>
                <a:ea typeface="宋体" panose="02010600030101010101" pitchFamily="2" charset="-122"/>
                <a:cs typeface="微软雅黑" panose="020B0503020204020204" pitchFamily="34" charset="-122"/>
              </a:endParaRPr>
            </a:p>
          </p:txBody>
        </p:sp>
        <p:sp>
          <p:nvSpPr>
            <p:cNvPr id="10" name="矩形 9"/>
            <p:cNvSpPr/>
            <p:nvPr>
              <p:custDataLst>
                <p:tags r:id="rId3"/>
              </p:custDataLst>
            </p:nvPr>
          </p:nvSpPr>
          <p:spPr>
            <a:xfrm>
              <a:off x="5382490" y="3723489"/>
              <a:ext cx="6224039" cy="2858339"/>
            </a:xfrm>
            <a:prstGeom prst="rect">
              <a:avLst/>
            </a:prstGeom>
            <a:noFill/>
            <a:ln w="15875">
              <a:solidFill>
                <a:schemeClr val="tx2"/>
              </a:solidFill>
              <a:prstDash val="sys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aphicFrame>
        <p:nvGraphicFramePr>
          <p:cNvPr id="2" name="表格 1"/>
          <p:cNvGraphicFramePr>
            <a:graphicFrameLocks noGrp="1"/>
          </p:cNvGraphicFramePr>
          <p:nvPr/>
        </p:nvGraphicFramePr>
        <p:xfrm>
          <a:off x="540688" y="4278481"/>
          <a:ext cx="6163972" cy="1667150"/>
        </p:xfrm>
        <a:graphic>
          <a:graphicData uri="http://schemas.openxmlformats.org/drawingml/2006/table">
            <a:tbl>
              <a:tblPr>
                <a:tableStyleId>{5C22544A-7EE6-4342-B048-85BDC9FD1C3A}</a:tableStyleId>
              </a:tblPr>
              <a:tblGrid>
                <a:gridCol w="1630017"/>
                <a:gridCol w="631758"/>
                <a:gridCol w="544908"/>
                <a:gridCol w="368935"/>
                <a:gridCol w="393528"/>
                <a:gridCol w="393528"/>
                <a:gridCol w="577996"/>
                <a:gridCol w="664078"/>
                <a:gridCol w="664078"/>
                <a:gridCol w="295146"/>
              </a:tblGrid>
              <a:tr h="351954">
                <a:tc rowSpan="2">
                  <a:txBody>
                    <a:bodyPr/>
                    <a:lstStyle/>
                    <a:p>
                      <a:pPr algn="ctr" fontAlgn="ctr"/>
                      <a:r>
                        <a:rPr lang="zh-CN" altLang="en-US" sz="12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药品名称</a:t>
                      </a:r>
                      <a:endParaRPr lang="zh-CN" altLang="en-US" sz="1200" b="1" i="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rgbClr val="004097"/>
                    </a:solidFill>
                  </a:tcPr>
                </a:tc>
                <a:tc rowSpan="2">
                  <a:txBody>
                    <a:bodyPr/>
                    <a:lstStyle/>
                    <a:p>
                      <a:pPr algn="ctr" fontAlgn="ctr"/>
                      <a:r>
                        <a:rPr lang="zh-CN" altLang="en-US" sz="12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缓冲系</a:t>
                      </a:r>
                      <a:endParaRPr lang="zh-CN" altLang="en-US" sz="1200" b="1" i="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rgbClr val="004097"/>
                    </a:solidFill>
                  </a:tcPr>
                </a:tc>
                <a:tc gridSpan="8">
                  <a:txBody>
                    <a:bodyPr/>
                    <a:lstStyle/>
                    <a:p>
                      <a:pPr algn="ctr" fontAlgn="ctr"/>
                      <a:r>
                        <a:rPr lang="zh-CN" altLang="en-US" sz="12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电解质及浓度（</a:t>
                      </a:r>
                      <a:r>
                        <a:rPr lang="en-US" altLang="zh-CN" sz="1200" u="none" strike="noStrike" dirty="0" err="1">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mmol</a:t>
                      </a:r>
                      <a:r>
                        <a:rPr lang="en-US" altLang="zh-CN" sz="12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/L</a:t>
                      </a:r>
                      <a:r>
                        <a:rPr lang="zh-CN" altLang="en-US" sz="12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sz="1200" b="1" i="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rgbClr val="004097"/>
                    </a:solidFill>
                  </a:tcPr>
                </a:tc>
                <a:tc hMerge="1">
                  <a:tcPr/>
                </a:tc>
                <a:tc hMerge="1">
                  <a:tcPr/>
                </a:tc>
                <a:tc hMerge="1">
                  <a:tcPr/>
                </a:tc>
                <a:tc hMerge="1">
                  <a:tcPr/>
                </a:tc>
                <a:tc hMerge="1">
                  <a:tcPr/>
                </a:tc>
                <a:tc hMerge="1">
                  <a:tcPr/>
                </a:tc>
                <a:tc hMerge="1">
                  <a:tcPr/>
                </a:tc>
              </a:tr>
              <a:tr h="351954">
                <a:tc vMerge="1">
                  <a:tcPr/>
                </a:tc>
                <a:tc vMerge="1">
                  <a:tcPr/>
                </a:tc>
                <a:tc>
                  <a:txBody>
                    <a:bodyPr/>
                    <a:lstStyle/>
                    <a:p>
                      <a:pPr algn="ctr" fontAlgn="ctr"/>
                      <a:r>
                        <a:rPr lang="en-US" sz="11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Na</a:t>
                      </a:r>
                      <a:r>
                        <a:rPr lang="en-US" sz="1100" u="none" strike="noStrike" baseline="300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en-US" sz="1100" b="0" i="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rgbClr val="004097"/>
                    </a:solidFill>
                  </a:tcPr>
                </a:tc>
                <a:tc>
                  <a:txBody>
                    <a:bodyPr/>
                    <a:lstStyle/>
                    <a:p>
                      <a:pPr algn="ctr" fontAlgn="ctr"/>
                      <a:r>
                        <a:rPr lang="en-US" sz="11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K</a:t>
                      </a:r>
                      <a:r>
                        <a:rPr lang="en-US" sz="1100" u="none" strike="noStrike" baseline="300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en-US" sz="1100" b="0" i="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rgbClr val="004097"/>
                    </a:solidFill>
                  </a:tcPr>
                </a:tc>
                <a:tc>
                  <a:txBody>
                    <a:bodyPr/>
                    <a:lstStyle/>
                    <a:p>
                      <a:pPr algn="ctr" fontAlgn="ctr"/>
                      <a:r>
                        <a:rPr lang="en-US" sz="11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Mg</a:t>
                      </a:r>
                      <a:r>
                        <a:rPr lang="en-US" sz="1100" u="none" strike="noStrike" baseline="300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2+</a:t>
                      </a:r>
                      <a:endParaRPr lang="en-US" sz="1100" b="0" i="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rgbClr val="004097"/>
                    </a:solidFill>
                  </a:tcPr>
                </a:tc>
                <a:tc>
                  <a:txBody>
                    <a:bodyPr/>
                    <a:lstStyle/>
                    <a:p>
                      <a:pPr algn="ctr" fontAlgn="ctr"/>
                      <a:r>
                        <a:rPr lang="en-US" sz="11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Ca</a:t>
                      </a:r>
                      <a:r>
                        <a:rPr lang="en-US" sz="1100" u="none" strike="noStrike" baseline="300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2+</a:t>
                      </a:r>
                      <a:endParaRPr lang="en-US" sz="1100" b="0" i="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rgbClr val="004097"/>
                    </a:solidFill>
                  </a:tcPr>
                </a:tc>
                <a:tc>
                  <a:txBody>
                    <a:bodyPr/>
                    <a:lstStyle/>
                    <a:p>
                      <a:pPr algn="ctr" fontAlgn="ctr"/>
                      <a:r>
                        <a:rPr lang="en-US" sz="11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Cl</a:t>
                      </a:r>
                      <a:r>
                        <a:rPr lang="en-US" sz="1100" u="none" strike="noStrike" baseline="300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en-US" sz="1100" b="0" i="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rgbClr val="004097"/>
                    </a:solidFill>
                  </a:tcPr>
                </a:tc>
                <a:tc>
                  <a:txBody>
                    <a:bodyPr/>
                    <a:lstStyle/>
                    <a:p>
                      <a:pPr algn="ctr" fontAlgn="ctr"/>
                      <a:r>
                        <a:rPr lang="en-US" sz="11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CH3COO</a:t>
                      </a:r>
                      <a:r>
                        <a:rPr lang="en-US" sz="1100" u="none" strike="noStrike" baseline="300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en-US" sz="1100" b="0" i="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rgbClr val="004097"/>
                    </a:solidFill>
                  </a:tcPr>
                </a:tc>
                <a:tc>
                  <a:txBody>
                    <a:bodyPr/>
                    <a:lstStyle/>
                    <a:p>
                      <a:pPr algn="ctr" fontAlgn="ctr"/>
                      <a:r>
                        <a:rPr lang="en-US" sz="11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Gluconate</a:t>
                      </a:r>
                      <a:r>
                        <a:rPr lang="en-US" sz="1100" u="none" strike="noStrike" baseline="30000"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en-US" sz="1100" b="0" i="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rgbClr val="004097"/>
                    </a:solidFill>
                  </a:tcPr>
                </a:tc>
                <a:tc>
                  <a:txBody>
                    <a:bodyPr/>
                    <a:lstStyle/>
                    <a:p>
                      <a:pPr algn="ctr" fontAlgn="ctr"/>
                      <a:r>
                        <a:rPr lang="en-US" sz="110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rPr>
                        <a:t>P</a:t>
                      </a:r>
                      <a:endParaRPr lang="en-US" sz="1100" b="0" i="0" u="none" strike="noStrike" dirty="0">
                        <a:solidFill>
                          <a:schemeClr val="bg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rgbClr val="004097"/>
                    </a:solidFill>
                  </a:tcPr>
                </a:tc>
              </a:tr>
              <a:tr h="527931">
                <a:tc>
                  <a:txBody>
                    <a:bodyPr/>
                    <a:lstStyle/>
                    <a:p>
                      <a:pPr algn="ctr" fontAlgn="ctr"/>
                      <a:r>
                        <a:rPr lang="zh-CN" altLang="en-US"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钠钾镁钙注射用浓溶液</a:t>
                      </a:r>
                      <a:br>
                        <a:rPr lang="zh-CN" altLang="en-US"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br>
                      <a:r>
                        <a:rPr lang="zh-CN" altLang="en-US"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20ml→1L</a:t>
                      </a:r>
                      <a:r>
                        <a:rPr lang="zh-CN" altLang="en-US"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sz="1200" b="1"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bg1">
                        <a:lumMod val="95000"/>
                      </a:schemeClr>
                    </a:solidFill>
                  </a:tcPr>
                </a:tc>
                <a:tc>
                  <a:txBody>
                    <a:bodyPr/>
                    <a:lstStyle/>
                    <a:p>
                      <a:pPr algn="ctr" fontAlgn="ctr"/>
                      <a:r>
                        <a:rPr lang="zh-CN" altLang="en-US"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醋酸钠</a:t>
                      </a:r>
                      <a:endParaRPr lang="zh-CN" altLang="en-US"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bg1">
                        <a:lumMod val="95000"/>
                      </a:schemeClr>
                    </a:solidFill>
                  </a:tcPr>
                </a:tc>
                <a:tc>
                  <a:txBody>
                    <a:bodyPr/>
                    <a:lstStyle/>
                    <a:p>
                      <a:pPr algn="ctr" fontAlgn="ctr"/>
                      <a: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35</a:t>
                      </a:r>
                      <a:endParaRPr lang="en-US" altLang="zh-CN"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bg1">
                        <a:lumMod val="95000"/>
                      </a:schemeClr>
                    </a:solidFill>
                  </a:tcPr>
                </a:tc>
                <a:tc>
                  <a:txBody>
                    <a:bodyPr/>
                    <a:lstStyle/>
                    <a:p>
                      <a:pPr algn="ctr" fontAlgn="ctr"/>
                      <a: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20</a:t>
                      </a:r>
                      <a:endParaRPr lang="en-US" altLang="zh-CN"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bg1">
                        <a:lumMod val="95000"/>
                      </a:schemeClr>
                    </a:solidFill>
                  </a:tcPr>
                </a:tc>
                <a:tc>
                  <a:txBody>
                    <a:bodyPr/>
                    <a:lstStyle/>
                    <a:p>
                      <a:pPr algn="ctr" fontAlgn="ctr"/>
                      <a: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2.5</a:t>
                      </a:r>
                      <a:b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br>
                      <a:endParaRPr lang="en-US" altLang="zh-CN"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bg1">
                        <a:lumMod val="95000"/>
                      </a:schemeClr>
                    </a:solidFill>
                  </a:tcPr>
                </a:tc>
                <a:tc>
                  <a:txBody>
                    <a:bodyPr/>
                    <a:lstStyle/>
                    <a:p>
                      <a:pPr algn="ctr" fontAlgn="ctr"/>
                      <a: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2.25</a:t>
                      </a:r>
                      <a:b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br>
                      <a:endParaRPr lang="en-US" altLang="zh-CN"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bg1">
                        <a:lumMod val="95000"/>
                      </a:schemeClr>
                    </a:solidFill>
                  </a:tcPr>
                </a:tc>
                <a:tc>
                  <a:txBody>
                    <a:bodyPr/>
                    <a:lstStyle/>
                    <a:p>
                      <a:pPr algn="ctr" fontAlgn="ctr"/>
                      <a: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35</a:t>
                      </a:r>
                      <a:b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br>
                      <a:endParaRPr lang="en-US" altLang="zh-CN"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bg1">
                        <a:lumMod val="95000"/>
                      </a:schemeClr>
                    </a:solidFill>
                  </a:tcPr>
                </a:tc>
                <a:tc>
                  <a:txBody>
                    <a:bodyPr/>
                    <a:lstStyle/>
                    <a:p>
                      <a:pPr algn="ctr" fontAlgn="ctr"/>
                      <a: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29.5</a:t>
                      </a:r>
                      <a:b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br>
                      <a:endParaRPr lang="en-US" altLang="zh-CN"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bg1">
                        <a:lumMod val="95000"/>
                      </a:schemeClr>
                    </a:solidFill>
                  </a:tcPr>
                </a:tc>
                <a:tc>
                  <a:txBody>
                    <a:bodyPr/>
                    <a:lstStyle/>
                    <a:p>
                      <a:pPr algn="ctr" fontAlgn="ctr"/>
                      <a:r>
                        <a:rPr lang="zh-CN" altLang="en-US"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altLang="en-US"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bg1">
                        <a:lumMod val="95000"/>
                      </a:schemeClr>
                    </a:solidFill>
                  </a:tcPr>
                </a:tc>
                <a:tc>
                  <a:txBody>
                    <a:bodyPr/>
                    <a:lstStyle/>
                    <a:p>
                      <a:pPr algn="ctr" fontAlgn="ctr"/>
                      <a:r>
                        <a:rPr lang="zh-CN" altLang="en-US"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　</a:t>
                      </a:r>
                      <a:endParaRPr lang="zh-CN" altLang="en-US"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bg1">
                        <a:lumMod val="95000"/>
                      </a:schemeClr>
                    </a:solidFill>
                  </a:tcPr>
                </a:tc>
              </a:tr>
              <a:tr h="435311">
                <a:tc>
                  <a:txBody>
                    <a:bodyPr/>
                    <a:lstStyle/>
                    <a:p>
                      <a:pPr algn="ctr" fontAlgn="ctr"/>
                      <a:r>
                        <a:rPr lang="zh-CN" altLang="en-US"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复方电解质醋酸钠葡萄糖注射液</a:t>
                      </a:r>
                      <a:endParaRPr lang="zh-CN" altLang="en-US" sz="1200" b="1"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noFill/>
                  </a:tcPr>
                </a:tc>
                <a:tc>
                  <a:txBody>
                    <a:bodyPr/>
                    <a:lstStyle/>
                    <a:p>
                      <a:pPr algn="ctr" fontAlgn="ctr"/>
                      <a:r>
                        <a:rPr lang="zh-CN" altLang="en-US" sz="1200" u="none" strike="noStrike">
                          <a:effectLst/>
                          <a:latin typeface="Times New Roman" panose="02020603050405020304" pitchFamily="18" charset="0"/>
                          <a:ea typeface="宋体" panose="02010600030101010101" pitchFamily="2" charset="-122"/>
                          <a:cs typeface="Times New Roman" panose="02020603050405020304" pitchFamily="18" charset="0"/>
                        </a:rPr>
                        <a:t>醋酸钠</a:t>
                      </a:r>
                      <a:endParaRPr lang="zh-CN" altLang="en-US" sz="1200" b="0" i="0" u="none" strike="noStrike">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noFill/>
                  </a:tcPr>
                </a:tc>
                <a:tc>
                  <a:txBody>
                    <a:bodyPr/>
                    <a:lstStyle/>
                    <a:p>
                      <a:pPr algn="ctr" fontAlgn="ctr"/>
                      <a:r>
                        <a:rPr lang="en-US" altLang="zh-CN" sz="1200" u="none" strike="noStrike">
                          <a:effectLst/>
                          <a:latin typeface="Times New Roman" panose="02020603050405020304" pitchFamily="18" charset="0"/>
                          <a:ea typeface="宋体" panose="02010600030101010101" pitchFamily="2" charset="-122"/>
                          <a:cs typeface="Times New Roman" panose="02020603050405020304" pitchFamily="18" charset="0"/>
                        </a:rPr>
                        <a:t>35</a:t>
                      </a:r>
                      <a:endParaRPr lang="en-US" altLang="zh-CN" sz="1200" b="0" i="0" u="none" strike="noStrike">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noFill/>
                  </a:tcPr>
                </a:tc>
                <a:tc>
                  <a:txBody>
                    <a:bodyPr/>
                    <a:lstStyle/>
                    <a:p>
                      <a:pPr algn="ctr" fontAlgn="ctr"/>
                      <a:r>
                        <a:rPr lang="en-US" altLang="zh-CN" sz="1200" u="none" strike="noStrike">
                          <a:effectLst/>
                          <a:latin typeface="Times New Roman" panose="02020603050405020304" pitchFamily="18" charset="0"/>
                          <a:ea typeface="宋体" panose="02010600030101010101" pitchFamily="2" charset="-122"/>
                          <a:cs typeface="Times New Roman" panose="02020603050405020304" pitchFamily="18" charset="0"/>
                        </a:rPr>
                        <a:t>20</a:t>
                      </a:r>
                      <a:endParaRPr lang="en-US" altLang="zh-CN" sz="1200" b="0" i="0" u="none" strike="noStrike">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noFill/>
                  </a:tcPr>
                </a:tc>
                <a:tc>
                  <a:txBody>
                    <a:bodyPr/>
                    <a:lstStyle/>
                    <a:p>
                      <a:pPr algn="ctr" fontAlgn="ctr"/>
                      <a:r>
                        <a:rPr lang="en-US" altLang="zh-CN" sz="1200" u="none" strike="noStrike">
                          <a:effectLst/>
                          <a:latin typeface="Times New Roman" panose="02020603050405020304" pitchFamily="18" charset="0"/>
                          <a:ea typeface="宋体" panose="02010600030101010101" pitchFamily="2" charset="-122"/>
                          <a:cs typeface="Times New Roman" panose="02020603050405020304" pitchFamily="18" charset="0"/>
                        </a:rPr>
                        <a:t>1.5</a:t>
                      </a:r>
                      <a:endParaRPr lang="en-US" altLang="zh-CN" sz="1200" b="0" i="0" u="none" strike="noStrike">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noFill/>
                  </a:tcPr>
                </a:tc>
                <a:tc>
                  <a:txBody>
                    <a:bodyPr/>
                    <a:lstStyle/>
                    <a:p>
                      <a:pPr algn="ctr" fontAlgn="ctr"/>
                      <a: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2.5</a:t>
                      </a:r>
                      <a:endParaRPr lang="en-US" altLang="zh-CN"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noFill/>
                  </a:tcPr>
                </a:tc>
                <a:tc>
                  <a:txBody>
                    <a:bodyPr/>
                    <a:lstStyle/>
                    <a:p>
                      <a:pPr algn="ctr" fontAlgn="ctr"/>
                      <a:r>
                        <a:rPr lang="en-US" altLang="zh-CN" sz="1200" u="none" strike="noStrike">
                          <a:effectLst/>
                          <a:latin typeface="Times New Roman" panose="02020603050405020304" pitchFamily="18" charset="0"/>
                          <a:ea typeface="宋体" panose="02010600030101010101" pitchFamily="2" charset="-122"/>
                          <a:cs typeface="Times New Roman" panose="02020603050405020304" pitchFamily="18" charset="0"/>
                        </a:rPr>
                        <a:t>28</a:t>
                      </a:r>
                      <a:endParaRPr lang="en-US" altLang="zh-CN" sz="1200" b="0" i="0" u="none" strike="noStrike">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noFill/>
                  </a:tcPr>
                </a:tc>
                <a:tc>
                  <a:txBody>
                    <a:bodyPr/>
                    <a:lstStyle/>
                    <a:p>
                      <a:pPr algn="ctr" fontAlgn="ctr"/>
                      <a:r>
                        <a:rPr lang="en-US" altLang="zh-CN" sz="1200" u="none" strike="noStrike" dirty="0">
                          <a:effectLst/>
                          <a:latin typeface="Times New Roman" panose="02020603050405020304" pitchFamily="18" charset="0"/>
                          <a:ea typeface="宋体" panose="02010600030101010101" pitchFamily="2" charset="-122"/>
                          <a:cs typeface="Times New Roman" panose="02020603050405020304" pitchFamily="18" charset="0"/>
                        </a:rPr>
                        <a:t>20</a:t>
                      </a:r>
                      <a:endParaRPr lang="en-US" altLang="zh-CN" sz="1200" b="0" i="0" u="none" strike="noStrike"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noFill/>
                  </a:tcPr>
                </a:tc>
                <a:tc>
                  <a:txBody>
                    <a:bodyPr/>
                    <a:lstStyle/>
                    <a:p>
                      <a:pPr algn="ctr" fontAlgn="ctr"/>
                      <a:r>
                        <a:rPr lang="en-US" altLang="zh-CN" sz="1200" u="none" strike="noStrike"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5</a:t>
                      </a:r>
                      <a:endParaRPr lang="en-US" altLang="zh-CN" sz="1200" b="0" i="0" u="none" strike="noStrike"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noFill/>
                  </a:tcPr>
                </a:tc>
                <a:tc>
                  <a:txBody>
                    <a:bodyPr/>
                    <a:lstStyle/>
                    <a:p>
                      <a:pPr algn="ctr" fontAlgn="ctr"/>
                      <a:r>
                        <a:rPr lang="en-US" altLang="zh-CN" sz="1200" u="none" strike="noStrike"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10</a:t>
                      </a:r>
                      <a:endParaRPr lang="en-US" altLang="zh-CN" sz="1200" b="0" i="0" u="none" strike="noStrike"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noFill/>
                  </a:tcPr>
                </a:tc>
              </a:tr>
            </a:tbl>
          </a:graphicData>
        </a:graphic>
      </p:graphicFrame>
      <p:sp>
        <p:nvSpPr>
          <p:cNvPr id="4" name="文本框 3"/>
          <p:cNvSpPr txBox="1"/>
          <p:nvPr/>
        </p:nvSpPr>
        <p:spPr>
          <a:xfrm>
            <a:off x="577794" y="6008753"/>
            <a:ext cx="6164791" cy="461665"/>
          </a:xfrm>
          <a:prstGeom prst="rect">
            <a:avLst/>
          </a:prstGeom>
          <a:noFill/>
        </p:spPr>
        <p:txBody>
          <a:bodyPr wrap="square" rtlCol="0">
            <a:spAutoFit/>
          </a:bodyPr>
          <a:lstStyle/>
          <a:p>
            <a:r>
              <a:rPr lang="zh-CN" altLang="en-US" sz="1200" b="1" dirty="0" smtClean="0">
                <a:solidFill>
                  <a:schemeClr val="tx2"/>
                </a:solidFill>
                <a:latin typeface="宋体" panose="02010600030101010101" pitchFamily="2" charset="-122"/>
                <a:ea typeface="宋体" panose="02010600030101010101" pitchFamily="2" charset="-122"/>
                <a:cs typeface="Times New Roman" panose="02020603050405020304" pitchFamily="18" charset="0"/>
              </a:rPr>
              <a:t>多种电解质（含钠、钾、镁、钙离子）成分组成的复方制剂，用于体内水、电解质平衡的维持和补充。</a:t>
            </a:r>
            <a:endParaRPr lang="zh-CN" altLang="en-US" sz="1200" b="1" dirty="0">
              <a:solidFill>
                <a:schemeClr val="tx2"/>
              </a:solid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文本框 10"/>
          <p:cNvSpPr txBox="1"/>
          <p:nvPr/>
        </p:nvSpPr>
        <p:spPr>
          <a:xfrm>
            <a:off x="0" y="6581001"/>
            <a:ext cx="5994400" cy="276999"/>
          </a:xfrm>
          <a:prstGeom prst="rect">
            <a:avLst/>
          </a:prstGeom>
          <a:noFill/>
        </p:spPr>
        <p:txBody>
          <a:bodyPr wrap="square" rtlCol="0">
            <a:spAutoFit/>
          </a:bodyPr>
          <a:lstStyle/>
          <a:p>
            <a:r>
              <a:rPr lang="zh-CN" altLang="en-US" sz="1200" dirty="0" smtClean="0">
                <a:solidFill>
                  <a:schemeClr val="bg1"/>
                </a:solidFill>
              </a:rPr>
              <a:t>参考：</a:t>
            </a:r>
            <a:r>
              <a:rPr lang="en-US" altLang="zh-CN" sz="1200" dirty="0" smtClean="0">
                <a:solidFill>
                  <a:schemeClr val="bg1"/>
                </a:solidFill>
              </a:rPr>
              <a:t>1.</a:t>
            </a:r>
            <a:r>
              <a:rPr lang="zh-CN" altLang="en-US" sz="1200" dirty="0" smtClean="0">
                <a:solidFill>
                  <a:schemeClr val="bg1"/>
                </a:solidFill>
              </a:rPr>
              <a:t>钠钾镁钙注射用浓溶液说明书；</a:t>
            </a:r>
            <a:r>
              <a:rPr lang="en-US" altLang="zh-CN" sz="1200" dirty="0" smtClean="0">
                <a:solidFill>
                  <a:schemeClr val="bg1"/>
                </a:solidFill>
              </a:rPr>
              <a:t>2.</a:t>
            </a:r>
            <a:r>
              <a:rPr lang="zh-CN" altLang="en-US" sz="1200" dirty="0" smtClean="0">
                <a:solidFill>
                  <a:schemeClr val="bg1"/>
                </a:solidFill>
              </a:rPr>
              <a:t>复方电解质醋酸钠葡萄糖注射液</a:t>
            </a:r>
            <a:endParaRPr lang="zh-CN" altLang="en-US" sz="12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976823" cy="461665"/>
          </a:xfrm>
          <a:prstGeom prst="rect">
            <a:avLst/>
          </a:prstGeom>
        </p:spPr>
        <p:txBody>
          <a:bodyPr wrap="none">
            <a:spAutoFit/>
          </a:bodyPr>
          <a:lstStyle/>
          <a:p>
            <a:r>
              <a:rPr kumimoji="1" lang="en-US" altLang="zh-CN" sz="2400" b="1" dirty="0" smtClean="0">
                <a:latin typeface="微软雅黑" panose="020B0503020204020204" pitchFamily="34" charset="-122"/>
                <a:ea typeface="微软雅黑" panose="020B0503020204020204" pitchFamily="34" charset="-122"/>
                <a:cs typeface="Times New Roman" panose="02020603050405020304" pitchFamily="18" charset="0"/>
              </a:rPr>
              <a:t>01</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 </a:t>
            </a:r>
            <a:r>
              <a:rPr kumimoji="1" lang="zh-CN" altLang="en-US" sz="2400" b="1" dirty="0" smtClean="0">
                <a:latin typeface="微软雅黑" panose="020B0503020204020204" pitchFamily="34" charset="-122"/>
                <a:ea typeface="微软雅黑" panose="020B0503020204020204" pitchFamily="34" charset="-122"/>
                <a:cs typeface="Times New Roman" panose="02020603050405020304" pitchFamily="18" charset="0"/>
              </a:rPr>
              <a:t> 基本信息</a:t>
            </a:r>
            <a:endPar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1" name="文本框 10"/>
          <p:cNvSpPr txBox="1"/>
          <p:nvPr/>
        </p:nvSpPr>
        <p:spPr>
          <a:xfrm>
            <a:off x="553843" y="1226634"/>
            <a:ext cx="11084313" cy="418191"/>
          </a:xfrm>
          <a:prstGeom prst="rect">
            <a:avLst/>
          </a:prstGeom>
          <a:noFill/>
        </p:spPr>
        <p:txBody>
          <a:bodyPr wrap="square" rtlCol="0">
            <a:spAutoFit/>
          </a:bodyPr>
          <a:lstStyle/>
          <a:p>
            <a:pPr>
              <a:lnSpc>
                <a:spcPct val="150000"/>
              </a:lnSpc>
              <a:spcBef>
                <a:spcPts val="600"/>
              </a:spcBef>
              <a:spcAft>
                <a:spcPts val="600"/>
              </a:spcAft>
            </a:pPr>
            <a:r>
              <a:rPr kumimoji="1" lang="zh-CN" altLang="en-US" sz="1600" b="1" dirty="0">
                <a:solidFill>
                  <a:schemeClr val="tx2"/>
                </a:solidFill>
                <a:latin typeface="微软雅黑" panose="020B0503020204020204" pitchFamily="34" charset="-122"/>
                <a:ea typeface="微软雅黑" panose="020B0503020204020204" pitchFamily="34" charset="-122"/>
              </a:rPr>
              <a:t>疾病情况</a:t>
            </a:r>
            <a:r>
              <a:rPr kumimoji="1" lang="zh-CN" altLang="en-US" sz="1600" b="1" dirty="0" smtClean="0">
                <a:solidFill>
                  <a:schemeClr val="tx2"/>
                </a:solidFill>
                <a:latin typeface="微软雅黑" panose="020B0503020204020204" pitchFamily="34" charset="-122"/>
                <a:ea typeface="微软雅黑" panose="020B0503020204020204" pitchFamily="34" charset="-122"/>
              </a:rPr>
              <a:t>：</a:t>
            </a:r>
            <a:endParaRPr kumimoji="1" lang="zh-CN" altLang="en-US" sz="1600" dirty="0">
              <a:solidFill>
                <a:schemeClr val="tx2"/>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553843" y="1644825"/>
            <a:ext cx="10798240" cy="1692771"/>
          </a:xfrm>
          <a:prstGeom prst="rect">
            <a:avLst/>
          </a:prstGeom>
          <a:noFill/>
          <a:ln>
            <a:noFill/>
          </a:ln>
        </p:spPr>
        <p:txBody>
          <a:bodyPr wrap="square" rtlCol="0">
            <a:spAutoFit/>
          </a:bodyPr>
          <a:lstStyle/>
          <a:p>
            <a:pPr marL="285750" indent="-285750">
              <a:lnSpc>
                <a:spcPct val="130000"/>
              </a:lnSpc>
              <a:buFont typeface="Arial" panose="020B0604020202020204" pitchFamily="34" charset="0"/>
              <a:buChar char="•"/>
            </a:pPr>
            <a:r>
              <a:rPr lang="zh-CN" altLang="en-US" sz="1600" b="1" dirty="0" smtClean="0">
                <a:solidFill>
                  <a:schemeClr val="tx2"/>
                </a:solidFill>
              </a:rPr>
              <a:t>液体治疗</a:t>
            </a:r>
            <a:r>
              <a:rPr lang="zh-CN" altLang="en-US" sz="1600" dirty="0" smtClean="0"/>
              <a:t>是指通过补充或限制某些液体以纠正液体平衡失常或维持体液平衡的治疗</a:t>
            </a:r>
            <a:r>
              <a:rPr lang="zh-CN" altLang="en-US" sz="1600" dirty="0"/>
              <a:t>方法</a:t>
            </a:r>
            <a:r>
              <a:rPr lang="zh-CN" altLang="en-US" sz="1600" dirty="0" smtClean="0"/>
              <a:t>。核心患者集中于围</a:t>
            </a:r>
            <a:r>
              <a:rPr lang="zh-CN" altLang="en-US" sz="1600" dirty="0"/>
              <a:t>手术</a:t>
            </a:r>
            <a:r>
              <a:rPr lang="zh-CN" altLang="en-US" sz="1600" dirty="0" smtClean="0"/>
              <a:t>期、急诊危重症等住院患者。</a:t>
            </a:r>
            <a:endParaRPr lang="en-US" altLang="zh-CN" sz="1600" dirty="0" smtClean="0"/>
          </a:p>
          <a:p>
            <a:pPr marL="285750" indent="-285750">
              <a:lnSpc>
                <a:spcPct val="130000"/>
              </a:lnSpc>
              <a:buFont typeface="Arial" panose="020B0604020202020204" pitchFamily="34" charset="0"/>
              <a:buChar char="•"/>
            </a:pPr>
            <a:endParaRPr lang="en-US" altLang="zh-CN" sz="1600" dirty="0" smtClean="0"/>
          </a:p>
          <a:p>
            <a:pPr marL="285750" indent="-285750">
              <a:lnSpc>
                <a:spcPct val="130000"/>
              </a:lnSpc>
              <a:buFont typeface="Arial" panose="020B0604020202020204" pitchFamily="34" charset="0"/>
              <a:buChar char="•"/>
            </a:pPr>
            <a:r>
              <a:rPr lang="zh-CN" altLang="en-US" sz="1600" dirty="0" smtClean="0"/>
              <a:t>临床上液体输入不足或过量均会增加围手术期并发症发生率，根据患者年龄、一般情况、并存疾病、手术类型、容量状态等，实施合理、个性化的围手术期液体治疗是加速术后康复的关键。</a:t>
            </a:r>
            <a:endParaRPr lang="en-US" altLang="zh-CN" sz="1600" dirty="0" smtClean="0"/>
          </a:p>
        </p:txBody>
      </p:sp>
      <p:grpSp>
        <p:nvGrpSpPr>
          <p:cNvPr id="14" name="组合 13"/>
          <p:cNvGrpSpPr/>
          <p:nvPr/>
        </p:nvGrpSpPr>
        <p:grpSpPr>
          <a:xfrm>
            <a:off x="753494" y="3560584"/>
            <a:ext cx="3550574" cy="2313252"/>
            <a:chOff x="701545" y="3308059"/>
            <a:chExt cx="1922106" cy="1411707"/>
          </a:xfrm>
        </p:grpSpPr>
        <p:sp>
          <p:nvSpPr>
            <p:cNvPr id="15" name="矩形 14"/>
            <p:cNvSpPr/>
            <p:nvPr/>
          </p:nvSpPr>
          <p:spPr>
            <a:xfrm>
              <a:off x="701545" y="3596558"/>
              <a:ext cx="1907680" cy="1123208"/>
            </a:xfrm>
            <a:prstGeom prst="rect">
              <a:avLst/>
            </a:prstGeom>
            <a:noFill/>
            <a:ln>
              <a:solidFill>
                <a:srgbClr val="00409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16" name="矩形: 圆角 8"/>
            <p:cNvSpPr/>
            <p:nvPr/>
          </p:nvSpPr>
          <p:spPr>
            <a:xfrm>
              <a:off x="701545" y="3308059"/>
              <a:ext cx="1922106" cy="319751"/>
            </a:xfrm>
            <a:prstGeom prst="roundRect">
              <a:avLst>
                <a:gd name="adj" fmla="val 7501"/>
              </a:avLst>
            </a:prstGeom>
            <a:solidFill>
              <a:srgbClr val="00409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17" name="文本框 16"/>
            <p:cNvSpPr txBox="1"/>
            <p:nvPr/>
          </p:nvSpPr>
          <p:spPr>
            <a:xfrm>
              <a:off x="817322" y="3355441"/>
              <a:ext cx="1724414" cy="226738"/>
            </a:xfrm>
            <a:prstGeom prst="rect">
              <a:avLst/>
            </a:prstGeom>
            <a:noFill/>
          </p:spPr>
          <p:txBody>
            <a:bodyPr wrap="square" rtlCol="0">
              <a:spAutoFit/>
            </a:bodyPr>
            <a:lstStyle/>
            <a:p>
              <a:pPr algn="ctr"/>
              <a:r>
                <a:rPr lang="zh-CN" altLang="en-US" sz="1400" b="1" dirty="0" smtClean="0">
                  <a:solidFill>
                    <a:schemeClr val="bg1"/>
                  </a:solidFill>
                </a:rPr>
                <a:t>住院患者</a:t>
              </a:r>
              <a:endParaRPr lang="zh-CN" altLang="en-US" sz="1400" b="1" dirty="0">
                <a:solidFill>
                  <a:schemeClr val="bg1"/>
                </a:solidFill>
              </a:endParaRPr>
            </a:p>
          </p:txBody>
        </p:sp>
      </p:grpSp>
      <p:sp>
        <p:nvSpPr>
          <p:cNvPr id="18" name="文本框 17"/>
          <p:cNvSpPr txBox="1"/>
          <p:nvPr/>
        </p:nvSpPr>
        <p:spPr>
          <a:xfrm>
            <a:off x="882336" y="4184138"/>
            <a:ext cx="3211322" cy="1538883"/>
          </a:xfrm>
          <a:prstGeom prst="rect">
            <a:avLst/>
          </a:prstGeom>
          <a:noFill/>
        </p:spPr>
        <p:txBody>
          <a:bodyPr wrap="square" rtlCol="0">
            <a:spAutoFit/>
          </a:bodyPr>
          <a:lstStyle/>
          <a:p>
            <a:pPr>
              <a:spcBef>
                <a:spcPts val="600"/>
              </a:spcBef>
              <a:spcAft>
                <a:spcPts val="600"/>
              </a:spcAft>
              <a:buFont typeface="Arial" panose="020B0604020202020204" pitchFamily="34" charset="0"/>
              <a:buChar char="•"/>
            </a:pPr>
            <a:r>
              <a:rPr lang="zh-CN" altLang="en-US" sz="1400" dirty="0"/>
              <a:t>结合二级以上医院下降趋势及重症刚性需求，全国住院患者输液</a:t>
            </a:r>
            <a:r>
              <a:rPr lang="zh-CN" altLang="en-US" sz="1400" dirty="0" smtClean="0"/>
              <a:t>比例约</a:t>
            </a:r>
            <a:r>
              <a:rPr lang="en-US" altLang="zh-CN" sz="1400" b="1" dirty="0" smtClean="0">
                <a:solidFill>
                  <a:schemeClr val="tx2"/>
                </a:solidFill>
              </a:rPr>
              <a:t>30</a:t>
            </a:r>
            <a:r>
              <a:rPr lang="en-US" altLang="zh-CN" sz="1400" b="1" dirty="0">
                <a:solidFill>
                  <a:schemeClr val="tx2"/>
                </a:solidFill>
              </a:rPr>
              <a:t>%~40</a:t>
            </a:r>
            <a:r>
              <a:rPr lang="en-US" altLang="zh-CN" sz="1400" b="1" dirty="0" smtClean="0">
                <a:solidFill>
                  <a:schemeClr val="tx2"/>
                </a:solidFill>
              </a:rPr>
              <a:t>%</a:t>
            </a:r>
            <a:endParaRPr lang="en-US" altLang="zh-CN" sz="1400" b="1" dirty="0" smtClean="0">
              <a:solidFill>
                <a:schemeClr val="tx2"/>
              </a:solidFill>
            </a:endParaRPr>
          </a:p>
          <a:p>
            <a:pPr>
              <a:spcBef>
                <a:spcPts val="600"/>
              </a:spcBef>
              <a:spcAft>
                <a:spcPts val="600"/>
              </a:spcAft>
              <a:buFont typeface="Arial" panose="020B0604020202020204" pitchFamily="34" charset="0"/>
              <a:buChar char="•"/>
            </a:pPr>
            <a:r>
              <a:rPr lang="en-US" altLang="zh-CN" sz="1400" dirty="0" smtClean="0"/>
              <a:t>《</a:t>
            </a:r>
            <a:r>
              <a:rPr lang="en-US" altLang="zh-CN" sz="1400" dirty="0"/>
              <a:t>2023</a:t>
            </a:r>
            <a:r>
              <a:rPr lang="zh-CN" altLang="en-US" sz="1400" dirty="0"/>
              <a:t>年我国卫生健康事业发展统计公报</a:t>
            </a:r>
            <a:r>
              <a:rPr lang="en-US" altLang="zh-CN" sz="1400" dirty="0" smtClean="0"/>
              <a:t>》</a:t>
            </a:r>
            <a:r>
              <a:rPr lang="zh-CN" altLang="en-US" sz="1400" dirty="0" smtClean="0"/>
              <a:t>显示，</a:t>
            </a:r>
            <a:r>
              <a:rPr lang="en-US" altLang="zh-CN" sz="1400" dirty="0" smtClean="0"/>
              <a:t>2023</a:t>
            </a:r>
            <a:r>
              <a:rPr lang="zh-CN" altLang="en-US" sz="1400" dirty="0"/>
              <a:t>年全国医疗卫生机构入院人次达</a:t>
            </a:r>
            <a:r>
              <a:rPr lang="en-US" altLang="zh-CN" sz="1400" b="1" dirty="0">
                <a:solidFill>
                  <a:schemeClr val="tx2"/>
                </a:solidFill>
              </a:rPr>
              <a:t>3.02</a:t>
            </a:r>
            <a:r>
              <a:rPr lang="zh-CN" altLang="en-US" sz="1400" b="1" dirty="0">
                <a:solidFill>
                  <a:schemeClr val="tx2"/>
                </a:solidFill>
              </a:rPr>
              <a:t>亿</a:t>
            </a:r>
            <a:r>
              <a:rPr lang="zh-CN" altLang="en-US" sz="1400" dirty="0" smtClean="0"/>
              <a:t>。</a:t>
            </a:r>
            <a:endParaRPr lang="en-US" altLang="zh-CN" sz="1400" dirty="0"/>
          </a:p>
        </p:txBody>
      </p:sp>
      <p:grpSp>
        <p:nvGrpSpPr>
          <p:cNvPr id="19" name="组合 18"/>
          <p:cNvGrpSpPr/>
          <p:nvPr/>
        </p:nvGrpSpPr>
        <p:grpSpPr>
          <a:xfrm>
            <a:off x="8097686" y="3560584"/>
            <a:ext cx="3460529" cy="2313252"/>
            <a:chOff x="623724" y="3315094"/>
            <a:chExt cx="1935220" cy="1404672"/>
          </a:xfrm>
        </p:grpSpPr>
        <p:sp>
          <p:nvSpPr>
            <p:cNvPr id="20" name="矩形 19"/>
            <p:cNvSpPr/>
            <p:nvPr/>
          </p:nvSpPr>
          <p:spPr>
            <a:xfrm>
              <a:off x="632257" y="3643213"/>
              <a:ext cx="1926687" cy="1076553"/>
            </a:xfrm>
            <a:prstGeom prst="rect">
              <a:avLst/>
            </a:prstGeom>
            <a:noFill/>
            <a:ln>
              <a:solidFill>
                <a:srgbClr val="00409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21" name="矩形: 圆角 8"/>
            <p:cNvSpPr/>
            <p:nvPr/>
          </p:nvSpPr>
          <p:spPr>
            <a:xfrm>
              <a:off x="623724" y="3315094"/>
              <a:ext cx="1935220" cy="325043"/>
            </a:xfrm>
            <a:prstGeom prst="roundRect">
              <a:avLst>
                <a:gd name="adj" fmla="val 7501"/>
              </a:avLst>
            </a:prstGeom>
            <a:solidFill>
              <a:srgbClr val="00409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22" name="文本框 21"/>
            <p:cNvSpPr txBox="1"/>
            <p:nvPr/>
          </p:nvSpPr>
          <p:spPr>
            <a:xfrm>
              <a:off x="800391" y="3369091"/>
              <a:ext cx="1724414" cy="385455"/>
            </a:xfrm>
            <a:prstGeom prst="rect">
              <a:avLst/>
            </a:prstGeom>
            <a:noFill/>
          </p:spPr>
          <p:txBody>
            <a:bodyPr wrap="square" rtlCol="0">
              <a:spAutoFit/>
            </a:bodyPr>
            <a:lstStyle/>
            <a:p>
              <a:pPr algn="ctr"/>
              <a:r>
                <a:rPr lang="zh-CN" altLang="en-US" sz="1400" b="1" dirty="0">
                  <a:solidFill>
                    <a:schemeClr val="bg1"/>
                  </a:solidFill>
                </a:rPr>
                <a:t>急诊危重症（</a:t>
              </a:r>
              <a:r>
                <a:rPr lang="en-US" altLang="zh-CN" sz="1400" b="1" dirty="0">
                  <a:solidFill>
                    <a:schemeClr val="bg1"/>
                  </a:solidFill>
                </a:rPr>
                <a:t>ICU/</a:t>
              </a:r>
              <a:r>
                <a:rPr lang="zh-CN" altLang="en-US" sz="1400" b="1" dirty="0">
                  <a:solidFill>
                    <a:schemeClr val="bg1"/>
                  </a:solidFill>
                </a:rPr>
                <a:t>脓毒症</a:t>
              </a:r>
              <a:r>
                <a:rPr lang="en-US" altLang="zh-CN" sz="1400" b="1" dirty="0">
                  <a:solidFill>
                    <a:schemeClr val="bg1"/>
                  </a:solidFill>
                </a:rPr>
                <a:t>/</a:t>
              </a:r>
              <a:r>
                <a:rPr lang="zh-CN" altLang="en-US" sz="1400" b="1" dirty="0">
                  <a:solidFill>
                    <a:schemeClr val="bg1"/>
                  </a:solidFill>
                </a:rPr>
                <a:t>休克）</a:t>
              </a:r>
              <a:endParaRPr lang="zh-CN" altLang="en-US" sz="1400" b="1" dirty="0">
                <a:solidFill>
                  <a:schemeClr val="bg1"/>
                </a:solidFill>
              </a:endParaRPr>
            </a:p>
          </p:txBody>
        </p:sp>
      </p:grpSp>
      <p:grpSp>
        <p:nvGrpSpPr>
          <p:cNvPr id="27" name="组合 26"/>
          <p:cNvGrpSpPr/>
          <p:nvPr/>
        </p:nvGrpSpPr>
        <p:grpSpPr>
          <a:xfrm>
            <a:off x="4468665" y="3577355"/>
            <a:ext cx="3424527" cy="2296481"/>
            <a:chOff x="751230" y="3308059"/>
            <a:chExt cx="1841729" cy="1411707"/>
          </a:xfrm>
        </p:grpSpPr>
        <p:sp>
          <p:nvSpPr>
            <p:cNvPr id="29" name="矩形 28"/>
            <p:cNvSpPr/>
            <p:nvPr/>
          </p:nvSpPr>
          <p:spPr>
            <a:xfrm>
              <a:off x="766252" y="3609425"/>
              <a:ext cx="1826707" cy="1110341"/>
            </a:xfrm>
            <a:prstGeom prst="rect">
              <a:avLst/>
            </a:prstGeom>
            <a:noFill/>
            <a:ln>
              <a:solidFill>
                <a:srgbClr val="00409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30" name="矩形: 圆角 8"/>
            <p:cNvSpPr/>
            <p:nvPr/>
          </p:nvSpPr>
          <p:spPr>
            <a:xfrm>
              <a:off x="751230" y="3308059"/>
              <a:ext cx="1841729" cy="301366"/>
            </a:xfrm>
            <a:prstGeom prst="roundRect">
              <a:avLst>
                <a:gd name="adj" fmla="val 7501"/>
              </a:avLst>
            </a:prstGeom>
            <a:solidFill>
              <a:srgbClr val="00409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31" name="文本框 30"/>
            <p:cNvSpPr txBox="1"/>
            <p:nvPr/>
          </p:nvSpPr>
          <p:spPr>
            <a:xfrm>
              <a:off x="817322" y="3355441"/>
              <a:ext cx="1724414" cy="226739"/>
            </a:xfrm>
            <a:prstGeom prst="rect">
              <a:avLst/>
            </a:prstGeom>
            <a:noFill/>
          </p:spPr>
          <p:txBody>
            <a:bodyPr wrap="square" rtlCol="0">
              <a:spAutoFit/>
            </a:bodyPr>
            <a:lstStyle/>
            <a:p>
              <a:pPr algn="ctr"/>
              <a:r>
                <a:rPr lang="zh-CN" altLang="en-US" sz="1400" b="1" dirty="0">
                  <a:solidFill>
                    <a:schemeClr val="bg1"/>
                  </a:solidFill>
                </a:rPr>
                <a:t>围术期患者（主要）</a:t>
              </a:r>
              <a:endParaRPr lang="zh-CN" altLang="en-US" sz="1400" b="1" dirty="0">
                <a:solidFill>
                  <a:schemeClr val="bg1"/>
                </a:solidFill>
              </a:endParaRPr>
            </a:p>
          </p:txBody>
        </p:sp>
      </p:grpSp>
      <p:sp>
        <p:nvSpPr>
          <p:cNvPr id="24" name="文本框 23"/>
          <p:cNvSpPr txBox="1"/>
          <p:nvPr/>
        </p:nvSpPr>
        <p:spPr>
          <a:xfrm>
            <a:off x="8105315" y="4239736"/>
            <a:ext cx="3460529" cy="1538883"/>
          </a:xfrm>
          <a:prstGeom prst="rect">
            <a:avLst/>
          </a:prstGeom>
          <a:noFill/>
        </p:spPr>
        <p:txBody>
          <a:bodyPr wrap="square" rtlCol="0">
            <a:spAutoFit/>
          </a:bodyPr>
          <a:lstStyle/>
          <a:p>
            <a:pPr marL="285750">
              <a:spcBef>
                <a:spcPts val="600"/>
              </a:spcBef>
              <a:spcAft>
                <a:spcPts val="600"/>
              </a:spcAft>
              <a:buFont typeface="Arial" panose="020B0604020202020204" pitchFamily="34" charset="0"/>
              <a:buChar char="•"/>
            </a:pPr>
            <a:r>
              <a:rPr lang="zh-CN" altLang="en-US" sz="1400" dirty="0"/>
              <a:t>在</a:t>
            </a:r>
            <a:r>
              <a:rPr lang="en-US" altLang="zh-CN" sz="1400" dirty="0"/>
              <a:t>ICU</a:t>
            </a:r>
            <a:r>
              <a:rPr lang="zh-CN" altLang="en-US" sz="1400" dirty="0"/>
              <a:t>或危重症（如脓毒症、创伤、大手术）中，液体复苏是核心治疗，使用率接近</a:t>
            </a:r>
            <a:r>
              <a:rPr lang="en-US" altLang="zh-CN" sz="1400" b="1" dirty="0">
                <a:solidFill>
                  <a:schemeClr val="tx2"/>
                </a:solidFill>
              </a:rPr>
              <a:t>100%</a:t>
            </a:r>
            <a:r>
              <a:rPr lang="zh-CN" altLang="en-US" sz="1400" dirty="0" smtClean="0"/>
              <a:t>。</a:t>
            </a:r>
            <a:endParaRPr lang="en-US" altLang="zh-CN" sz="1400" dirty="0" smtClean="0"/>
          </a:p>
          <a:p>
            <a:pPr marL="285750">
              <a:spcBef>
                <a:spcPts val="600"/>
              </a:spcBef>
              <a:spcAft>
                <a:spcPts val="600"/>
              </a:spcAft>
              <a:buFont typeface="Arial" panose="020B0604020202020204" pitchFamily="34" charset="0"/>
              <a:buChar char="•"/>
            </a:pPr>
            <a:r>
              <a:rPr lang="zh-CN" altLang="en-US" sz="1400" dirty="0" smtClean="0"/>
              <a:t>目标到</a:t>
            </a:r>
            <a:r>
              <a:rPr lang="en-US" altLang="zh-CN" sz="1400" dirty="0"/>
              <a:t>2025</a:t>
            </a:r>
            <a:r>
              <a:rPr lang="zh-CN" altLang="en-US" sz="1400" dirty="0"/>
              <a:t>年末，全国重症医学床位达到</a:t>
            </a:r>
            <a:r>
              <a:rPr lang="en-US" altLang="zh-CN" sz="1400" b="1" dirty="0">
                <a:solidFill>
                  <a:schemeClr val="tx2"/>
                </a:solidFill>
              </a:rPr>
              <a:t>15</a:t>
            </a:r>
            <a:r>
              <a:rPr lang="zh-CN" altLang="en-US" sz="1400" b="1" dirty="0">
                <a:solidFill>
                  <a:schemeClr val="tx2"/>
                </a:solidFill>
              </a:rPr>
              <a:t>张</a:t>
            </a:r>
            <a:r>
              <a:rPr lang="en-US" altLang="zh-CN" sz="1400" b="1" dirty="0">
                <a:solidFill>
                  <a:schemeClr val="tx2"/>
                </a:solidFill>
              </a:rPr>
              <a:t>/10</a:t>
            </a:r>
            <a:r>
              <a:rPr lang="zh-CN" altLang="en-US" sz="1400" b="1" dirty="0">
                <a:solidFill>
                  <a:schemeClr val="tx2"/>
                </a:solidFill>
              </a:rPr>
              <a:t>万人</a:t>
            </a:r>
            <a:r>
              <a:rPr lang="zh-CN" altLang="en-US" sz="1400" dirty="0" smtClean="0"/>
              <a:t>，可转换重症医学床位达到</a:t>
            </a:r>
            <a:r>
              <a:rPr lang="en-US" altLang="zh-CN" sz="1400" dirty="0" smtClean="0"/>
              <a:t>10</a:t>
            </a:r>
            <a:r>
              <a:rPr lang="zh-CN" altLang="en-US" sz="1400" dirty="0" smtClean="0"/>
              <a:t>张</a:t>
            </a:r>
            <a:r>
              <a:rPr lang="en-US" altLang="zh-CN" sz="1400" dirty="0" smtClean="0"/>
              <a:t>/10</a:t>
            </a:r>
            <a:r>
              <a:rPr lang="zh-CN" altLang="en-US" sz="1400" dirty="0" smtClean="0"/>
              <a:t>万人。</a:t>
            </a:r>
            <a:endParaRPr lang="en-US" altLang="zh-CN" sz="1400" dirty="0" smtClean="0"/>
          </a:p>
        </p:txBody>
      </p:sp>
      <p:sp>
        <p:nvSpPr>
          <p:cNvPr id="25" name="文本框 24"/>
          <p:cNvSpPr txBox="1"/>
          <p:nvPr/>
        </p:nvSpPr>
        <p:spPr>
          <a:xfrm>
            <a:off x="4587875" y="4213225"/>
            <a:ext cx="3300095" cy="1537970"/>
          </a:xfrm>
          <a:prstGeom prst="rect">
            <a:avLst/>
          </a:prstGeom>
          <a:noFill/>
        </p:spPr>
        <p:txBody>
          <a:bodyPr wrap="square" rtlCol="0">
            <a:spAutoFit/>
          </a:bodyPr>
          <a:lstStyle/>
          <a:p>
            <a:pPr>
              <a:spcBef>
                <a:spcPts val="600"/>
              </a:spcBef>
              <a:spcAft>
                <a:spcPts val="600"/>
              </a:spcAft>
              <a:buFont typeface="Arial" panose="020B0604020202020204" pitchFamily="34" charset="0"/>
              <a:buChar char="•"/>
            </a:pPr>
            <a:r>
              <a:rPr lang="zh-CN" altLang="en-US" sz="1400" dirty="0">
                <a:sym typeface="+mn-ea"/>
              </a:rPr>
              <a:t>液体</a:t>
            </a:r>
            <a:r>
              <a:rPr lang="zh-CN" altLang="en-US" sz="1400" dirty="0" smtClean="0">
                <a:sym typeface="+mn-ea"/>
              </a:rPr>
              <a:t>治疗是围</a:t>
            </a:r>
            <a:r>
              <a:rPr lang="zh-CN" altLang="en-US" sz="1400" dirty="0">
                <a:sym typeface="+mn-ea"/>
              </a:rPr>
              <a:t>手术期管理的重要</a:t>
            </a:r>
            <a:r>
              <a:rPr lang="zh-CN" altLang="en-US" sz="1400" dirty="0" smtClean="0">
                <a:sym typeface="+mn-ea"/>
              </a:rPr>
              <a:t>组成部分</a:t>
            </a:r>
            <a:r>
              <a:rPr lang="en-US" altLang="zh-CN" sz="1400" dirty="0" smtClean="0">
                <a:sym typeface="+mn-ea"/>
              </a:rPr>
              <a:t>,</a:t>
            </a:r>
            <a:r>
              <a:rPr lang="zh-CN" altLang="en-US" sz="1400" dirty="0" smtClean="0">
                <a:sym typeface="+mn-ea"/>
              </a:rPr>
              <a:t>减少围</a:t>
            </a:r>
            <a:r>
              <a:rPr lang="zh-CN" altLang="en-US" sz="1400" dirty="0">
                <a:sym typeface="+mn-ea"/>
              </a:rPr>
              <a:t>术期</a:t>
            </a:r>
            <a:r>
              <a:rPr lang="zh-CN" altLang="en-US" sz="1400" dirty="0" smtClean="0">
                <a:sym typeface="+mn-ea"/>
              </a:rPr>
              <a:t>并发症，改善生存</a:t>
            </a:r>
            <a:r>
              <a:rPr lang="zh-CN" altLang="en-US" sz="1400" dirty="0">
                <a:sym typeface="+mn-ea"/>
              </a:rPr>
              <a:t>质量与术后转归，节省住院费用及医疗成本</a:t>
            </a:r>
            <a:r>
              <a:rPr lang="zh-CN" altLang="en-US" sz="1400" dirty="0" smtClean="0"/>
              <a:t>。</a:t>
            </a:r>
            <a:endParaRPr lang="en-US" altLang="zh-CN" sz="1400" dirty="0" smtClean="0"/>
          </a:p>
          <a:p>
            <a:pPr>
              <a:spcBef>
                <a:spcPts val="600"/>
              </a:spcBef>
              <a:spcAft>
                <a:spcPts val="600"/>
              </a:spcAft>
              <a:buFont typeface="Arial" panose="020B0604020202020204" pitchFamily="34" charset="0"/>
              <a:buChar char="•"/>
            </a:pPr>
            <a:r>
              <a:rPr lang="en-US" altLang="zh-CN" sz="1400" dirty="0"/>
              <a:t>《2022</a:t>
            </a:r>
            <a:r>
              <a:rPr lang="zh-CN" altLang="en-US" sz="1400" dirty="0"/>
              <a:t>中国卫生健康统计年鉴</a:t>
            </a:r>
            <a:r>
              <a:rPr lang="en-US" altLang="zh-CN" sz="1400" dirty="0"/>
              <a:t>》</a:t>
            </a:r>
            <a:r>
              <a:rPr lang="zh-CN" altLang="en-US" sz="1400" dirty="0"/>
              <a:t>资料显示，</a:t>
            </a:r>
            <a:r>
              <a:rPr lang="en-US" altLang="zh-CN" sz="1400" dirty="0"/>
              <a:t>2021</a:t>
            </a:r>
            <a:r>
              <a:rPr lang="zh-CN" altLang="en-US" sz="1400" dirty="0"/>
              <a:t>年全国住院病人手术人次达</a:t>
            </a:r>
            <a:r>
              <a:rPr lang="en-US" altLang="zh-CN" sz="1400" b="1" dirty="0">
                <a:solidFill>
                  <a:schemeClr val="tx2"/>
                </a:solidFill>
              </a:rPr>
              <a:t>8103</a:t>
            </a:r>
            <a:r>
              <a:rPr lang="zh-CN" altLang="en-US" sz="1400" b="1" dirty="0" smtClean="0">
                <a:solidFill>
                  <a:schemeClr val="tx2"/>
                </a:solidFill>
              </a:rPr>
              <a:t>万</a:t>
            </a:r>
            <a:r>
              <a:rPr lang="zh-CN" altLang="en-US" sz="1400" dirty="0" smtClean="0"/>
              <a:t>。</a:t>
            </a:r>
            <a:endParaRPr lang="en-US" altLang="zh-CN" sz="1400" b="1" dirty="0">
              <a:solidFill>
                <a:schemeClr val="tx2"/>
              </a:solidFill>
            </a:endParaRPr>
          </a:p>
        </p:txBody>
      </p:sp>
      <p:sp>
        <p:nvSpPr>
          <p:cNvPr id="26" name="文本框 25"/>
          <p:cNvSpPr txBox="1"/>
          <p:nvPr/>
        </p:nvSpPr>
        <p:spPr>
          <a:xfrm>
            <a:off x="28047" y="6576718"/>
            <a:ext cx="11610109" cy="276999"/>
          </a:xfrm>
          <a:prstGeom prst="rect">
            <a:avLst/>
          </a:prstGeom>
          <a:noFill/>
        </p:spPr>
        <p:txBody>
          <a:bodyPr wrap="square" rtlCol="0">
            <a:spAutoFit/>
          </a:bodyPr>
          <a:lstStyle/>
          <a:p>
            <a:r>
              <a:rPr lang="zh-CN" altLang="en-US" sz="1200" dirty="0" smtClean="0">
                <a:solidFill>
                  <a:schemeClr val="bg1"/>
                </a:solidFill>
              </a:rPr>
              <a:t>参考</a:t>
            </a:r>
            <a:r>
              <a:rPr lang="en-US" altLang="zh-CN" sz="1200" dirty="0" smtClean="0">
                <a:solidFill>
                  <a:schemeClr val="bg1"/>
                </a:solidFill>
              </a:rPr>
              <a:t>1.《2023</a:t>
            </a:r>
            <a:r>
              <a:rPr lang="zh-CN" altLang="en-US" sz="1200" dirty="0" smtClean="0">
                <a:solidFill>
                  <a:schemeClr val="bg1"/>
                </a:solidFill>
              </a:rPr>
              <a:t>年我国卫生健康事业发展统计公报</a:t>
            </a:r>
            <a:r>
              <a:rPr lang="en-US" altLang="zh-CN" sz="1200" dirty="0" smtClean="0">
                <a:solidFill>
                  <a:schemeClr val="bg1"/>
                </a:solidFill>
              </a:rPr>
              <a:t>》</a:t>
            </a:r>
            <a:r>
              <a:rPr lang="zh-CN" altLang="en-US" sz="1200" dirty="0" smtClean="0">
                <a:solidFill>
                  <a:schemeClr val="bg1"/>
                </a:solidFill>
              </a:rPr>
              <a:t>，</a:t>
            </a:r>
            <a:r>
              <a:rPr lang="en-US" altLang="zh-CN" sz="1200" dirty="0" smtClean="0">
                <a:solidFill>
                  <a:schemeClr val="bg1"/>
                </a:solidFill>
              </a:rPr>
              <a:t>2.《2022</a:t>
            </a:r>
            <a:r>
              <a:rPr lang="zh-CN" altLang="en-US" sz="1200" dirty="0" smtClean="0">
                <a:solidFill>
                  <a:schemeClr val="bg1"/>
                </a:solidFill>
              </a:rPr>
              <a:t>年中国卫生健康统计年鉴</a:t>
            </a:r>
            <a:r>
              <a:rPr lang="en-US" altLang="zh-CN" sz="1200" dirty="0" smtClean="0">
                <a:solidFill>
                  <a:schemeClr val="bg1"/>
                </a:solidFill>
              </a:rPr>
              <a:t>》</a:t>
            </a:r>
            <a:r>
              <a:rPr lang="zh-CN" altLang="en-US" sz="1200" dirty="0" smtClean="0">
                <a:solidFill>
                  <a:schemeClr val="bg1"/>
                </a:solidFill>
              </a:rPr>
              <a:t>，</a:t>
            </a:r>
            <a:r>
              <a:rPr lang="en-US" altLang="zh-CN" sz="1200" dirty="0" smtClean="0">
                <a:solidFill>
                  <a:schemeClr val="bg1"/>
                </a:solidFill>
              </a:rPr>
              <a:t>3.《</a:t>
            </a:r>
            <a:r>
              <a:rPr lang="zh-CN" altLang="en-US" sz="1200" dirty="0" smtClean="0">
                <a:solidFill>
                  <a:schemeClr val="bg1"/>
                </a:solidFill>
              </a:rPr>
              <a:t>关于加强重症医学医疗服务能力建设的意见</a:t>
            </a:r>
            <a:r>
              <a:rPr lang="en-US" altLang="zh-CN" sz="1200" dirty="0" smtClean="0">
                <a:solidFill>
                  <a:schemeClr val="bg1"/>
                </a:solidFill>
              </a:rPr>
              <a:t>》</a:t>
            </a:r>
            <a:endParaRPr lang="zh-CN" altLang="en-US" sz="12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976823" cy="461665"/>
          </a:xfrm>
          <a:prstGeom prst="rect">
            <a:avLst/>
          </a:prstGeom>
        </p:spPr>
        <p:txBody>
          <a:bodyPr wrap="none">
            <a:spAutoFit/>
          </a:bodyPr>
          <a:lstStyle/>
          <a:p>
            <a:r>
              <a:rPr kumimoji="1" lang="en-US" altLang="zh-CN" sz="2400" b="1" dirty="0" smtClean="0">
                <a:latin typeface="微软雅黑" panose="020B0503020204020204" pitchFamily="34" charset="-122"/>
                <a:ea typeface="微软雅黑" panose="020B0503020204020204" pitchFamily="34" charset="-122"/>
                <a:cs typeface="Times New Roman" panose="02020603050405020304" pitchFamily="18" charset="0"/>
              </a:rPr>
              <a:t>01</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 </a:t>
            </a:r>
            <a:r>
              <a:rPr kumimoji="1" lang="zh-CN" altLang="en-US" sz="2400" b="1" dirty="0" smtClean="0">
                <a:latin typeface="微软雅黑" panose="020B0503020204020204" pitchFamily="34" charset="-122"/>
                <a:ea typeface="微软雅黑" panose="020B0503020204020204" pitchFamily="34" charset="-122"/>
                <a:cs typeface="Times New Roman" panose="02020603050405020304" pitchFamily="18" charset="0"/>
              </a:rPr>
              <a:t> 基本信息</a:t>
            </a:r>
            <a:endPar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1" name="文本框 10"/>
          <p:cNvSpPr txBox="1"/>
          <p:nvPr/>
        </p:nvSpPr>
        <p:spPr>
          <a:xfrm>
            <a:off x="4211444" y="1100748"/>
            <a:ext cx="3020630" cy="461665"/>
          </a:xfrm>
          <a:prstGeom prst="rect">
            <a:avLst/>
          </a:prstGeom>
          <a:noFill/>
        </p:spPr>
        <p:txBody>
          <a:bodyPr wrap="square" rtlCol="0">
            <a:spAutoFit/>
          </a:bodyPr>
          <a:lstStyle/>
          <a:p>
            <a:pPr>
              <a:lnSpc>
                <a:spcPct val="150000"/>
              </a:lnSpc>
              <a:spcBef>
                <a:spcPts val="600"/>
              </a:spcBef>
              <a:spcAft>
                <a:spcPts val="600"/>
              </a:spcAft>
            </a:pPr>
            <a:r>
              <a:rPr kumimoji="1" lang="zh-CN" altLang="en-US" sz="1600" b="1" dirty="0">
                <a:solidFill>
                  <a:schemeClr val="tx2"/>
                </a:solidFill>
                <a:latin typeface="微软雅黑" panose="020B0503020204020204" pitchFamily="34" charset="-122"/>
                <a:ea typeface="微软雅黑" panose="020B0503020204020204" pitchFamily="34" charset="-122"/>
              </a:rPr>
              <a:t>围术期液体治疗的“</a:t>
            </a:r>
            <a:r>
              <a:rPr kumimoji="1" lang="en-US" altLang="zh-CN" sz="1600" b="1" dirty="0">
                <a:solidFill>
                  <a:schemeClr val="tx2"/>
                </a:solidFill>
                <a:latin typeface="微软雅黑" panose="020B0503020204020204" pitchFamily="34" charset="-122"/>
                <a:ea typeface="微软雅黑" panose="020B0503020204020204" pitchFamily="34" charset="-122"/>
              </a:rPr>
              <a:t>5R”</a:t>
            </a:r>
            <a:r>
              <a:rPr kumimoji="1" lang="zh-CN" altLang="en-US" sz="1600" b="1" dirty="0">
                <a:solidFill>
                  <a:schemeClr val="tx2"/>
                </a:solidFill>
                <a:latin typeface="微软雅黑" panose="020B0503020204020204" pitchFamily="34" charset="-122"/>
                <a:ea typeface="微软雅黑" panose="020B0503020204020204" pitchFamily="34" charset="-122"/>
              </a:rPr>
              <a:t>原则</a:t>
            </a:r>
            <a:endParaRPr kumimoji="1" lang="zh-CN" altLang="en-US" sz="1600" b="1" dirty="0">
              <a:solidFill>
                <a:schemeClr val="tx2"/>
              </a:solidFill>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nvGraphicFramePr>
        <p:xfrm>
          <a:off x="662486" y="1551300"/>
          <a:ext cx="10781368" cy="4281656"/>
        </p:xfrm>
        <a:graphic>
          <a:graphicData uri="http://schemas.openxmlformats.org/drawingml/2006/table">
            <a:tbl>
              <a:tblPr firstRow="1" bandRow="1">
                <a:tableStyleId>{5C22544A-7EE6-4342-B048-85BDC9FD1C3A}</a:tableStyleId>
              </a:tblPr>
              <a:tblGrid>
                <a:gridCol w="1274119"/>
                <a:gridCol w="3196124"/>
                <a:gridCol w="3455706"/>
                <a:gridCol w="2855419"/>
              </a:tblGrid>
              <a:tr h="455053">
                <a:tc>
                  <a:txBody>
                    <a:bodyPr/>
                    <a:lstStyle/>
                    <a:p>
                      <a:pPr algn="ctr"/>
                      <a:r>
                        <a:rPr lang="zh-CN" altLang="en-US" sz="1200" dirty="0" smtClean="0"/>
                        <a:t>液体治疗阶段</a:t>
                      </a:r>
                      <a:endParaRPr lang="zh-CN" altLang="en-US" sz="1200" dirty="0"/>
                    </a:p>
                  </a:txBody>
                  <a:tcPr anchor="ctr">
                    <a:solidFill>
                      <a:srgbClr val="205998"/>
                    </a:solidFill>
                  </a:tcPr>
                </a:tc>
                <a:tc>
                  <a:txBody>
                    <a:bodyPr/>
                    <a:lstStyle/>
                    <a:p>
                      <a:pPr algn="ctr"/>
                      <a:r>
                        <a:rPr lang="zh-CN" altLang="en-US" sz="1200" dirty="0" smtClean="0"/>
                        <a:t>适应证</a:t>
                      </a:r>
                      <a:endParaRPr lang="zh-CN" altLang="en-US" sz="1200" dirty="0"/>
                    </a:p>
                  </a:txBody>
                  <a:tcPr anchor="ctr">
                    <a:solidFill>
                      <a:srgbClr val="205998"/>
                    </a:solidFill>
                  </a:tcPr>
                </a:tc>
                <a:tc>
                  <a:txBody>
                    <a:bodyPr/>
                    <a:lstStyle/>
                    <a:p>
                      <a:pPr algn="ctr"/>
                      <a:r>
                        <a:rPr lang="zh-CN" altLang="en-US" sz="1200" dirty="0" smtClean="0"/>
                        <a:t>目标</a:t>
                      </a:r>
                      <a:endParaRPr lang="zh-CN" altLang="en-US" sz="1200" dirty="0"/>
                    </a:p>
                  </a:txBody>
                  <a:tcPr anchor="ctr">
                    <a:solidFill>
                      <a:srgbClr val="205998"/>
                    </a:solidFill>
                  </a:tcPr>
                </a:tc>
                <a:tc>
                  <a:txBody>
                    <a:bodyPr/>
                    <a:lstStyle/>
                    <a:p>
                      <a:pPr algn="ctr"/>
                      <a:r>
                        <a:rPr lang="zh-CN" altLang="en-US" sz="1200" dirty="0" smtClean="0"/>
                        <a:t>措施</a:t>
                      </a:r>
                      <a:endParaRPr lang="zh-CN" altLang="en-US" sz="1200" dirty="0"/>
                    </a:p>
                  </a:txBody>
                  <a:tcPr anchor="ctr">
                    <a:solidFill>
                      <a:srgbClr val="205998"/>
                    </a:solidFill>
                  </a:tcPr>
                </a:tc>
              </a:tr>
              <a:tr h="723952">
                <a:tc>
                  <a:txBody>
                    <a:bodyPr/>
                    <a:lstStyle/>
                    <a:p>
                      <a:r>
                        <a:rPr lang="zh-CN" altLang="en-US" sz="1300" dirty="0" smtClean="0">
                          <a:latin typeface="+mj-ea"/>
                          <a:ea typeface="+mj-ea"/>
                        </a:rPr>
                        <a:t>复苏</a:t>
                      </a:r>
                      <a:endParaRPr lang="zh-CN" altLang="en-US" sz="1300" dirty="0">
                        <a:latin typeface="+mj-ea"/>
                        <a:ea typeface="+mj-ea"/>
                      </a:endParaRPr>
                    </a:p>
                  </a:txBody>
                  <a:tcPr anchor="ctr">
                    <a:noFill/>
                  </a:tcPr>
                </a:tc>
                <a:tc>
                  <a:txBody>
                    <a:bodyPr/>
                    <a:lstStyle/>
                    <a:p>
                      <a:r>
                        <a:rPr lang="zh-CN" altLang="en-US" sz="1300" dirty="0" smtClean="0">
                          <a:latin typeface="+mj-ea"/>
                          <a:ea typeface="+mj-ea"/>
                        </a:rPr>
                        <a:t>大量丢失血容量且血流动力学不稳定（如缺血性休克）的患者</a:t>
                      </a:r>
                      <a:endParaRPr lang="zh-CN" altLang="en-US" sz="1300" dirty="0">
                        <a:latin typeface="+mj-ea"/>
                        <a:ea typeface="+mj-ea"/>
                      </a:endParaRPr>
                    </a:p>
                  </a:txBody>
                  <a:tcPr anchor="ctr">
                    <a:noFill/>
                  </a:tcPr>
                </a:tc>
                <a:tc>
                  <a:txBody>
                    <a:bodyPr/>
                    <a:lstStyle/>
                    <a:p>
                      <a:r>
                        <a:rPr lang="zh-CN" altLang="en-US" sz="1300" dirty="0" smtClean="0">
                          <a:latin typeface="+mj-ea"/>
                          <a:ea typeface="+mj-ea"/>
                        </a:rPr>
                        <a:t>迅速恢复血容量，维持循环稳定及保证重要器官灌注</a:t>
                      </a:r>
                      <a:endParaRPr lang="zh-CN" altLang="en-US" sz="1300" dirty="0">
                        <a:latin typeface="+mj-ea"/>
                        <a:ea typeface="+mj-ea"/>
                      </a:endParaRPr>
                    </a:p>
                  </a:txBody>
                  <a:tcPr anchor="ctr">
                    <a:noFill/>
                  </a:tcPr>
                </a:tc>
                <a:tc>
                  <a:txBody>
                    <a:bodyPr/>
                    <a:lstStyle/>
                    <a:p>
                      <a:r>
                        <a:rPr lang="zh-CN" altLang="en-US" sz="1300" dirty="0" smtClean="0">
                          <a:latin typeface="+mj-ea"/>
                          <a:ea typeface="+mj-ea"/>
                        </a:rPr>
                        <a:t>根据血流动力学参数（血压、心率、尿量、每搏量变异度或乳酸浓度）紧急启动大量静脉输液</a:t>
                      </a:r>
                      <a:endParaRPr lang="zh-CN" altLang="en-US" sz="1300" dirty="0">
                        <a:latin typeface="+mj-ea"/>
                        <a:ea typeface="+mj-ea"/>
                      </a:endParaRPr>
                    </a:p>
                  </a:txBody>
                  <a:tcPr anchor="ctr">
                    <a:noFill/>
                  </a:tcPr>
                </a:tc>
              </a:tr>
              <a:tr h="723952">
                <a:tc>
                  <a:txBody>
                    <a:bodyPr/>
                    <a:lstStyle/>
                    <a:p>
                      <a:r>
                        <a:rPr lang="zh-CN" altLang="en-US" sz="1300" dirty="0" smtClean="0">
                          <a:latin typeface="+mj-ea"/>
                          <a:ea typeface="+mj-ea"/>
                        </a:rPr>
                        <a:t>替代</a:t>
                      </a:r>
                      <a:endParaRPr lang="zh-CN" altLang="en-US" sz="1300" dirty="0">
                        <a:latin typeface="+mj-ea"/>
                        <a:ea typeface="+mj-ea"/>
                      </a:endParaRPr>
                    </a:p>
                  </a:txBody>
                  <a:tcPr anchor="ctr"/>
                </a:tc>
                <a:tc>
                  <a:txBody>
                    <a:bodyPr/>
                    <a:lstStyle/>
                    <a:p>
                      <a:r>
                        <a:rPr lang="zh-CN" altLang="en-US" sz="1300" dirty="0" smtClean="0">
                          <a:latin typeface="+mj-ea"/>
                          <a:ea typeface="+mj-ea"/>
                        </a:rPr>
                        <a:t>血流动力学稳定的持续容量或电解质丢失且不需要紧急复苏的患者（如呕吐、腹泻、过度利尿患者）</a:t>
                      </a:r>
                      <a:endParaRPr lang="zh-CN" altLang="en-US" sz="1300" dirty="0">
                        <a:latin typeface="+mj-ea"/>
                        <a:ea typeface="+mj-ea"/>
                      </a:endParaRPr>
                    </a:p>
                  </a:txBody>
                  <a:tcPr anchor="ctr"/>
                </a:tc>
                <a:tc>
                  <a:txBody>
                    <a:bodyPr/>
                    <a:lstStyle/>
                    <a:p>
                      <a:r>
                        <a:rPr lang="zh-CN" altLang="en-US" sz="1300" dirty="0" smtClean="0">
                          <a:latin typeface="+mj-ea"/>
                          <a:ea typeface="+mj-ea"/>
                        </a:rPr>
                        <a:t>提供循环支持，以防止失代偿状态，重建电解质稳态</a:t>
                      </a:r>
                      <a:endParaRPr lang="zh-CN" altLang="en-US" sz="1300" dirty="0">
                        <a:latin typeface="+mj-ea"/>
                        <a:ea typeface="+mj-ea"/>
                      </a:endParaRPr>
                    </a:p>
                  </a:txBody>
                  <a:tcPr anchor="ctr"/>
                </a:tc>
                <a:tc>
                  <a:txBody>
                    <a:bodyPr/>
                    <a:lstStyle/>
                    <a:p>
                      <a:r>
                        <a:rPr lang="zh-CN" altLang="en-US" sz="1300" dirty="0" smtClean="0">
                          <a:latin typeface="+mj-ea"/>
                          <a:ea typeface="+mj-ea"/>
                        </a:rPr>
                        <a:t>补充持续生理需要量及丢失的液体及电解质</a:t>
                      </a:r>
                      <a:endParaRPr lang="zh-CN" altLang="en-US" sz="1300" dirty="0">
                        <a:latin typeface="+mj-ea"/>
                        <a:ea typeface="+mj-ea"/>
                      </a:endParaRPr>
                    </a:p>
                  </a:txBody>
                  <a:tcPr anchor="ctr"/>
                </a:tc>
              </a:tr>
              <a:tr h="723952">
                <a:tc>
                  <a:txBody>
                    <a:bodyPr/>
                    <a:lstStyle/>
                    <a:p>
                      <a:r>
                        <a:rPr lang="zh-CN" altLang="en-US" sz="1300" dirty="0" smtClean="0">
                          <a:latin typeface="+mj-ea"/>
                          <a:ea typeface="+mj-ea"/>
                        </a:rPr>
                        <a:t>常规维持</a:t>
                      </a:r>
                      <a:endParaRPr lang="zh-CN" altLang="en-US" sz="1300" dirty="0">
                        <a:latin typeface="+mj-ea"/>
                        <a:ea typeface="+mj-ea"/>
                      </a:endParaRPr>
                    </a:p>
                  </a:txBody>
                  <a:tcPr anchor="ctr">
                    <a:noFill/>
                  </a:tcPr>
                </a:tc>
                <a:tc>
                  <a:txBody>
                    <a:bodyPr/>
                    <a:lstStyle/>
                    <a:p>
                      <a:r>
                        <a:rPr lang="zh-CN" altLang="en-US" sz="1300" dirty="0" smtClean="0">
                          <a:latin typeface="+mj-ea"/>
                          <a:ea typeface="+mj-ea"/>
                        </a:rPr>
                        <a:t>血流动力学稳定但不能或不适合口服摄入以满足对水和电解质正常生理需求的患者（如吞咽困难或胃肠功能障碍患者）</a:t>
                      </a:r>
                      <a:endParaRPr lang="zh-CN" altLang="en-US" sz="1300" dirty="0">
                        <a:latin typeface="+mj-ea"/>
                        <a:ea typeface="+mj-ea"/>
                      </a:endParaRPr>
                    </a:p>
                  </a:txBody>
                  <a:tcPr anchor="ctr">
                    <a:noFill/>
                  </a:tcPr>
                </a:tc>
                <a:tc>
                  <a:txBody>
                    <a:bodyPr/>
                    <a:lstStyle/>
                    <a:p>
                      <a:r>
                        <a:rPr lang="zh-CN" altLang="en-US" sz="1300" dirty="0" smtClean="0">
                          <a:latin typeface="+mj-ea"/>
                          <a:ea typeface="+mj-ea"/>
                        </a:rPr>
                        <a:t>维持液体及电解质平衡</a:t>
                      </a:r>
                      <a:endParaRPr lang="zh-CN" altLang="en-US" sz="1300" dirty="0">
                        <a:latin typeface="+mj-ea"/>
                        <a:ea typeface="+mj-ea"/>
                      </a:endParaRPr>
                    </a:p>
                  </a:txBody>
                  <a:tcPr anchor="ctr">
                    <a:noFill/>
                  </a:tcPr>
                </a:tc>
                <a:tc>
                  <a:txBody>
                    <a:bodyPr/>
                    <a:lstStyle/>
                    <a:p>
                      <a:r>
                        <a:rPr lang="zh-CN" altLang="en-US" sz="1300" dirty="0" smtClean="0">
                          <a:latin typeface="+mj-ea"/>
                          <a:ea typeface="+mj-ea"/>
                        </a:rPr>
                        <a:t>补充生理需要量的液体及电解质</a:t>
                      </a:r>
                      <a:endParaRPr lang="zh-CN" altLang="en-US" sz="1300" dirty="0">
                        <a:latin typeface="+mj-ea"/>
                        <a:ea typeface="+mj-ea"/>
                      </a:endParaRPr>
                    </a:p>
                  </a:txBody>
                  <a:tcPr anchor="ctr">
                    <a:noFill/>
                  </a:tcPr>
                </a:tc>
              </a:tr>
              <a:tr h="930795">
                <a:tc>
                  <a:txBody>
                    <a:bodyPr/>
                    <a:lstStyle/>
                    <a:p>
                      <a:r>
                        <a:rPr lang="zh-CN" altLang="en-US" sz="1300" dirty="0" smtClean="0">
                          <a:latin typeface="+mj-ea"/>
                          <a:ea typeface="+mj-ea"/>
                        </a:rPr>
                        <a:t>再分布</a:t>
                      </a:r>
                      <a:endParaRPr lang="zh-CN" altLang="en-US" sz="1300" dirty="0">
                        <a:latin typeface="+mj-ea"/>
                        <a:ea typeface="+mj-ea"/>
                      </a:endParaRPr>
                    </a:p>
                  </a:txBody>
                  <a:tcPr anchor="ctr"/>
                </a:tc>
                <a:tc>
                  <a:txBody>
                    <a:bodyPr/>
                    <a:lstStyle/>
                    <a:p>
                      <a:r>
                        <a:rPr lang="zh-CN" altLang="en-US" sz="1300" dirty="0" smtClean="0">
                          <a:latin typeface="+mj-ea"/>
                          <a:ea typeface="+mj-ea"/>
                        </a:rPr>
                        <a:t>也可称为第三间隙，即当机体受到感染性或非感染性损伤而造成毛细血管通透性增加，导致大量血浆漏入组织间隙（如严重创伤</a:t>
                      </a:r>
                      <a:r>
                        <a:rPr lang="en-US" altLang="zh-CN" sz="1300" dirty="0" smtClean="0">
                          <a:latin typeface="+mj-ea"/>
                          <a:ea typeface="+mj-ea"/>
                        </a:rPr>
                        <a:t>/</a:t>
                      </a:r>
                      <a:r>
                        <a:rPr lang="zh-CN" altLang="en-US" sz="1300" dirty="0" smtClean="0">
                          <a:latin typeface="+mj-ea"/>
                          <a:ea typeface="+mj-ea"/>
                        </a:rPr>
                        <a:t>烧伤、腹部大手术患者）</a:t>
                      </a:r>
                      <a:endParaRPr lang="zh-CN" altLang="en-US" sz="1300" dirty="0">
                        <a:latin typeface="+mj-ea"/>
                        <a:ea typeface="+mj-ea"/>
                      </a:endParaRPr>
                    </a:p>
                  </a:txBody>
                  <a:tcPr anchor="ctr"/>
                </a:tc>
                <a:tc>
                  <a:txBody>
                    <a:bodyPr/>
                    <a:lstStyle/>
                    <a:p>
                      <a:r>
                        <a:rPr lang="zh-CN" altLang="en-US" sz="1300" dirty="0" smtClean="0">
                          <a:latin typeface="+mj-ea"/>
                          <a:ea typeface="+mj-ea"/>
                        </a:rPr>
                        <a:t>维持血管内容量，减少毛细血管渗漏</a:t>
                      </a:r>
                      <a:endParaRPr lang="zh-CN" altLang="en-US" sz="1300" dirty="0">
                        <a:latin typeface="+mj-ea"/>
                        <a:ea typeface="+mj-ea"/>
                      </a:endParaRPr>
                    </a:p>
                  </a:txBody>
                  <a:tcPr anchor="ctr"/>
                </a:tc>
                <a:tc>
                  <a:txBody>
                    <a:bodyPr/>
                    <a:lstStyle/>
                    <a:p>
                      <a:r>
                        <a:rPr lang="zh-CN" altLang="en-US" sz="1300" dirty="0" smtClean="0">
                          <a:latin typeface="+mj-ea"/>
                          <a:ea typeface="+mj-ea"/>
                        </a:rPr>
                        <a:t>使用胶体液；使用小剂量、逐步递增的方式进行液体复苏；限制液体输注总量</a:t>
                      </a:r>
                      <a:endParaRPr lang="zh-CN" altLang="en-US" sz="1300" dirty="0">
                        <a:latin typeface="+mj-ea"/>
                        <a:ea typeface="+mj-ea"/>
                      </a:endParaRPr>
                    </a:p>
                  </a:txBody>
                  <a:tcPr anchor="ctr"/>
                </a:tc>
              </a:tr>
              <a:tr h="723952">
                <a:tc>
                  <a:txBody>
                    <a:bodyPr/>
                    <a:lstStyle/>
                    <a:p>
                      <a:r>
                        <a:rPr lang="zh-CN" altLang="en-US" sz="1300" dirty="0" smtClean="0">
                          <a:latin typeface="+mj-ea"/>
                          <a:ea typeface="+mj-ea"/>
                        </a:rPr>
                        <a:t>再评估</a:t>
                      </a:r>
                      <a:endParaRPr lang="zh-CN" altLang="en-US" sz="1300" dirty="0">
                        <a:latin typeface="+mj-ea"/>
                        <a:ea typeface="+mj-ea"/>
                      </a:endParaRPr>
                    </a:p>
                  </a:txBody>
                  <a:tcPr anchor="ctr">
                    <a:noFill/>
                  </a:tcPr>
                </a:tc>
                <a:tc>
                  <a:txBody>
                    <a:bodyPr/>
                    <a:lstStyle/>
                    <a:p>
                      <a:r>
                        <a:rPr lang="zh-CN" altLang="en-US" sz="1300" dirty="0" smtClean="0">
                          <a:latin typeface="+mj-ea"/>
                          <a:ea typeface="+mj-ea"/>
                        </a:rPr>
                        <a:t>所有接受或未接受液体治疗的患者都需要常规再评估容量状态</a:t>
                      </a:r>
                      <a:endParaRPr lang="zh-CN" altLang="en-US" sz="1300" dirty="0">
                        <a:latin typeface="+mj-ea"/>
                        <a:ea typeface="+mj-ea"/>
                      </a:endParaRPr>
                    </a:p>
                  </a:txBody>
                  <a:tcPr anchor="ctr">
                    <a:noFill/>
                  </a:tcPr>
                </a:tc>
                <a:tc>
                  <a:txBody>
                    <a:bodyPr/>
                    <a:lstStyle/>
                    <a:p>
                      <a:r>
                        <a:rPr lang="zh-CN" altLang="en-US" sz="1300" dirty="0" smtClean="0">
                          <a:latin typeface="+mj-ea"/>
                          <a:ea typeface="+mj-ea"/>
                        </a:rPr>
                        <a:t>维持适宜血容量，避免高血压或低血压</a:t>
                      </a:r>
                      <a:endParaRPr lang="zh-CN" altLang="en-US" sz="1300" dirty="0">
                        <a:latin typeface="+mj-ea"/>
                        <a:ea typeface="+mj-ea"/>
                      </a:endParaRPr>
                    </a:p>
                  </a:txBody>
                  <a:tcPr anchor="ctr">
                    <a:noFill/>
                  </a:tcPr>
                </a:tc>
                <a:tc>
                  <a:txBody>
                    <a:bodyPr/>
                    <a:lstStyle/>
                    <a:p>
                      <a:r>
                        <a:rPr lang="zh-CN" altLang="en-US" sz="1300" dirty="0" smtClean="0">
                          <a:latin typeface="+mj-ea"/>
                          <a:ea typeface="+mj-ea"/>
                        </a:rPr>
                        <a:t>通过生命体征及生化检查结果（尿量、电解质、肾功能及酸碱状态）确定是否需要改变液体治疗方案。</a:t>
                      </a:r>
                      <a:endParaRPr lang="zh-CN" altLang="en-US" sz="1300" dirty="0">
                        <a:latin typeface="+mj-ea"/>
                        <a:ea typeface="+mj-ea"/>
                      </a:endParaRPr>
                    </a:p>
                  </a:txBody>
                  <a:tcPr anchor="ctr">
                    <a:noFill/>
                  </a:tcPr>
                </a:tc>
              </a:tr>
            </a:tbl>
          </a:graphicData>
        </a:graphic>
      </p:graphicFrame>
      <p:sp>
        <p:nvSpPr>
          <p:cNvPr id="2" name="文本框 1"/>
          <p:cNvSpPr txBox="1"/>
          <p:nvPr/>
        </p:nvSpPr>
        <p:spPr>
          <a:xfrm>
            <a:off x="662485" y="5832956"/>
            <a:ext cx="10781369" cy="681355"/>
          </a:xfrm>
          <a:prstGeom prst="rect">
            <a:avLst/>
          </a:prstGeom>
          <a:noFill/>
        </p:spPr>
        <p:txBody>
          <a:bodyPr wrap="square" rtlCol="0">
            <a:spAutoFit/>
          </a:bodyPr>
          <a:lstStyle/>
          <a:p>
            <a:pPr>
              <a:lnSpc>
                <a:spcPct val="120000"/>
              </a:lnSpc>
              <a:spcBef>
                <a:spcPts val="600"/>
              </a:spcBef>
              <a:spcAft>
                <a:spcPts val="600"/>
              </a:spcAft>
            </a:pPr>
            <a:r>
              <a:rPr kumimoji="1" lang="zh-CN" altLang="en-US" sz="1600" b="1" dirty="0">
                <a:solidFill>
                  <a:schemeClr val="tx2"/>
                </a:solidFill>
                <a:latin typeface="微软雅黑" panose="020B0503020204020204" pitchFamily="34" charset="-122"/>
                <a:ea typeface="微软雅黑" panose="020B0503020204020204" pitchFamily="34" charset="-122"/>
              </a:rPr>
              <a:t>晶体液是液体治疗中必不可少的选择，尤其推荐用于补充正常生理需要量、或者治疗术前禁食导致的体液缺失以及麻醉手术期间的体液再分布。</a:t>
            </a:r>
            <a:endParaRPr kumimoji="1" lang="zh-CN" altLang="en-US" sz="1600" b="1" dirty="0">
              <a:solidFill>
                <a:schemeClr val="tx2"/>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58769" y="6620479"/>
            <a:ext cx="5994400" cy="276999"/>
          </a:xfrm>
          <a:prstGeom prst="rect">
            <a:avLst/>
          </a:prstGeom>
          <a:noFill/>
        </p:spPr>
        <p:txBody>
          <a:bodyPr wrap="square" rtlCol="0">
            <a:spAutoFit/>
          </a:bodyPr>
          <a:lstStyle/>
          <a:p>
            <a:r>
              <a:rPr lang="zh-CN" altLang="en-US" sz="1200" dirty="0" smtClean="0">
                <a:solidFill>
                  <a:schemeClr val="bg1"/>
                </a:solidFill>
              </a:rPr>
              <a:t>参考</a:t>
            </a:r>
            <a:r>
              <a:rPr lang="en-US" altLang="zh-CN" sz="1200" dirty="0" smtClean="0">
                <a:solidFill>
                  <a:schemeClr val="bg1"/>
                </a:solidFill>
              </a:rPr>
              <a:t>《</a:t>
            </a:r>
            <a:r>
              <a:rPr lang="zh-CN" altLang="en-US" sz="1200" dirty="0" smtClean="0">
                <a:solidFill>
                  <a:schemeClr val="bg1"/>
                </a:solidFill>
              </a:rPr>
              <a:t>围术期醋酸盐平衡晶体液临床应用专家共识</a:t>
            </a:r>
            <a:r>
              <a:rPr lang="en-US" altLang="zh-CN" sz="1200" dirty="0" smtClean="0">
                <a:solidFill>
                  <a:schemeClr val="bg1"/>
                </a:solidFill>
              </a:rPr>
              <a:t>》</a:t>
            </a:r>
            <a:endParaRPr lang="zh-CN" altLang="en-US" sz="12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976823" cy="461665"/>
          </a:xfrm>
          <a:prstGeom prst="rect">
            <a:avLst/>
          </a:prstGeom>
        </p:spPr>
        <p:txBody>
          <a:bodyPr wrap="none">
            <a:spAutoFit/>
          </a:bodyPr>
          <a:lstStyle/>
          <a:p>
            <a:r>
              <a:rPr kumimoji="1" lang="en-US" altLang="zh-CN" sz="2400" b="1" dirty="0" smtClean="0">
                <a:latin typeface="微软雅黑" panose="020B0503020204020204" pitchFamily="34" charset="-122"/>
                <a:ea typeface="微软雅黑" panose="020B0503020204020204" pitchFamily="34" charset="-122"/>
                <a:cs typeface="Times New Roman" panose="02020603050405020304" pitchFamily="18" charset="0"/>
              </a:rPr>
              <a:t>01</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 </a:t>
            </a:r>
            <a:r>
              <a:rPr kumimoji="1" lang="zh-CN" altLang="en-US" sz="2400" b="1" dirty="0" smtClean="0">
                <a:latin typeface="微软雅黑" panose="020B0503020204020204" pitchFamily="34" charset="-122"/>
                <a:ea typeface="微软雅黑" panose="020B0503020204020204" pitchFamily="34" charset="-122"/>
                <a:cs typeface="Times New Roman" panose="02020603050405020304" pitchFamily="18" charset="0"/>
              </a:rPr>
              <a:t> 基本信息</a:t>
            </a:r>
            <a:endPar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aphicFrame>
        <p:nvGraphicFramePr>
          <p:cNvPr id="7" name="图示 6"/>
          <p:cNvGraphicFramePr/>
          <p:nvPr/>
        </p:nvGraphicFramePr>
        <p:xfrm>
          <a:off x="553842" y="1764898"/>
          <a:ext cx="9606157" cy="449350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9" name="文本框 8"/>
          <p:cNvSpPr txBox="1"/>
          <p:nvPr/>
        </p:nvSpPr>
        <p:spPr>
          <a:xfrm>
            <a:off x="911868" y="3528290"/>
            <a:ext cx="1332568" cy="338554"/>
          </a:xfrm>
          <a:prstGeom prst="rect">
            <a:avLst/>
          </a:prstGeom>
          <a:noFill/>
        </p:spPr>
        <p:txBody>
          <a:bodyPr wrap="square" rtlCol="0">
            <a:spAutoFit/>
          </a:bodyPr>
          <a:lstStyle/>
          <a:p>
            <a:r>
              <a:rPr lang="zh-CN" altLang="en-US" sz="1600" b="1" dirty="0" smtClean="0">
                <a:solidFill>
                  <a:schemeClr val="tx2"/>
                </a:solidFill>
              </a:rPr>
              <a:t>第一代</a:t>
            </a:r>
            <a:endParaRPr lang="zh-CN" altLang="en-US" sz="1600" b="1" dirty="0">
              <a:solidFill>
                <a:schemeClr val="tx2"/>
              </a:solidFill>
            </a:endParaRPr>
          </a:p>
        </p:txBody>
      </p:sp>
      <p:sp>
        <p:nvSpPr>
          <p:cNvPr id="12" name="文本框 11"/>
          <p:cNvSpPr txBox="1"/>
          <p:nvPr/>
        </p:nvSpPr>
        <p:spPr>
          <a:xfrm>
            <a:off x="3484195" y="2886362"/>
            <a:ext cx="1332568" cy="338554"/>
          </a:xfrm>
          <a:prstGeom prst="rect">
            <a:avLst/>
          </a:prstGeom>
          <a:noFill/>
        </p:spPr>
        <p:txBody>
          <a:bodyPr wrap="square" rtlCol="0">
            <a:spAutoFit/>
          </a:bodyPr>
          <a:lstStyle/>
          <a:p>
            <a:r>
              <a:rPr lang="zh-CN" altLang="en-US" sz="1600" b="1" dirty="0" smtClean="0">
                <a:solidFill>
                  <a:schemeClr val="tx2"/>
                </a:solidFill>
              </a:rPr>
              <a:t>第二代</a:t>
            </a:r>
            <a:endParaRPr lang="zh-CN" altLang="en-US" sz="1600" b="1" dirty="0">
              <a:solidFill>
                <a:schemeClr val="tx2"/>
              </a:solidFill>
            </a:endParaRPr>
          </a:p>
        </p:txBody>
      </p:sp>
      <p:sp>
        <p:nvSpPr>
          <p:cNvPr id="13" name="文本框 12"/>
          <p:cNvSpPr txBox="1"/>
          <p:nvPr/>
        </p:nvSpPr>
        <p:spPr>
          <a:xfrm>
            <a:off x="6019577" y="2262907"/>
            <a:ext cx="1332568" cy="338554"/>
          </a:xfrm>
          <a:prstGeom prst="rect">
            <a:avLst/>
          </a:prstGeom>
          <a:noFill/>
        </p:spPr>
        <p:txBody>
          <a:bodyPr wrap="square" rtlCol="0">
            <a:spAutoFit/>
          </a:bodyPr>
          <a:lstStyle/>
          <a:p>
            <a:r>
              <a:rPr lang="zh-CN" altLang="en-US" sz="1600" b="1" dirty="0" smtClean="0">
                <a:solidFill>
                  <a:schemeClr val="tx2"/>
                </a:solidFill>
              </a:rPr>
              <a:t>第三代</a:t>
            </a:r>
            <a:endParaRPr lang="zh-CN" altLang="en-US" sz="1600" b="1" dirty="0">
              <a:solidFill>
                <a:schemeClr val="tx2"/>
              </a:solidFill>
            </a:endParaRPr>
          </a:p>
        </p:txBody>
      </p:sp>
      <p:sp>
        <p:nvSpPr>
          <p:cNvPr id="14" name="文本框 13"/>
          <p:cNvSpPr txBox="1"/>
          <p:nvPr/>
        </p:nvSpPr>
        <p:spPr>
          <a:xfrm>
            <a:off x="8436419" y="1764898"/>
            <a:ext cx="1332568" cy="338554"/>
          </a:xfrm>
          <a:prstGeom prst="rect">
            <a:avLst/>
          </a:prstGeom>
          <a:noFill/>
        </p:spPr>
        <p:txBody>
          <a:bodyPr wrap="square" rtlCol="0">
            <a:spAutoFit/>
          </a:bodyPr>
          <a:lstStyle/>
          <a:p>
            <a:r>
              <a:rPr lang="zh-CN" altLang="en-US" sz="1600" b="1" dirty="0" smtClean="0">
                <a:solidFill>
                  <a:srgbClr val="6E358B"/>
                </a:solidFill>
              </a:rPr>
              <a:t>第四代</a:t>
            </a:r>
            <a:endParaRPr lang="zh-CN" altLang="en-US" sz="1600" b="1" dirty="0">
              <a:solidFill>
                <a:srgbClr val="6E358B"/>
              </a:solidFill>
            </a:endParaRPr>
          </a:p>
        </p:txBody>
      </p:sp>
      <p:sp>
        <p:nvSpPr>
          <p:cNvPr id="10" name="矩形 9"/>
          <p:cNvSpPr/>
          <p:nvPr/>
        </p:nvSpPr>
        <p:spPr>
          <a:xfrm>
            <a:off x="1075698" y="6058104"/>
            <a:ext cx="1000760" cy="337185"/>
          </a:xfrm>
          <a:prstGeom prst="rect">
            <a:avLst/>
          </a:prstGeom>
        </p:spPr>
        <p:txBody>
          <a:bodyPr wrap="none">
            <a:spAutoFit/>
          </a:bodyPr>
          <a:lstStyle/>
          <a:p>
            <a:r>
              <a:rPr lang="zh-CN" altLang="en-US" sz="1600" b="1" dirty="0" smtClean="0"/>
              <a:t>生理盐水</a:t>
            </a:r>
            <a:endParaRPr lang="zh-CN" altLang="en-US" sz="1600" b="1" dirty="0"/>
          </a:p>
        </p:txBody>
      </p:sp>
      <p:sp>
        <p:nvSpPr>
          <p:cNvPr id="16" name="矩形 15"/>
          <p:cNvSpPr/>
          <p:nvPr/>
        </p:nvSpPr>
        <p:spPr>
          <a:xfrm>
            <a:off x="3725708" y="5581019"/>
            <a:ext cx="796290" cy="337185"/>
          </a:xfrm>
          <a:prstGeom prst="rect">
            <a:avLst/>
          </a:prstGeom>
        </p:spPr>
        <p:txBody>
          <a:bodyPr wrap="none">
            <a:spAutoFit/>
          </a:bodyPr>
          <a:lstStyle/>
          <a:p>
            <a:r>
              <a:rPr lang="zh-CN" altLang="en-US" sz="1600" b="1" dirty="0" smtClean="0"/>
              <a:t>林格液</a:t>
            </a:r>
            <a:endParaRPr lang="zh-CN" altLang="en-US" sz="1600" b="1" dirty="0"/>
          </a:p>
        </p:txBody>
      </p:sp>
      <p:sp>
        <p:nvSpPr>
          <p:cNvPr id="17" name="矩形 16"/>
          <p:cNvSpPr/>
          <p:nvPr/>
        </p:nvSpPr>
        <p:spPr>
          <a:xfrm>
            <a:off x="8436419" y="5022058"/>
            <a:ext cx="1409700" cy="337185"/>
          </a:xfrm>
          <a:prstGeom prst="rect">
            <a:avLst/>
          </a:prstGeom>
        </p:spPr>
        <p:txBody>
          <a:bodyPr wrap="none">
            <a:spAutoFit/>
          </a:bodyPr>
          <a:lstStyle/>
          <a:p>
            <a:r>
              <a:rPr lang="zh-CN" altLang="en-US" sz="1600" b="1" dirty="0" smtClean="0"/>
              <a:t>醋酸钠林格液</a:t>
            </a:r>
            <a:endParaRPr lang="zh-CN" altLang="en-US" sz="1600" b="1" dirty="0"/>
          </a:p>
        </p:txBody>
      </p:sp>
      <p:sp>
        <p:nvSpPr>
          <p:cNvPr id="18" name="矩形 17"/>
          <p:cNvSpPr/>
          <p:nvPr/>
        </p:nvSpPr>
        <p:spPr>
          <a:xfrm>
            <a:off x="6141671" y="5191129"/>
            <a:ext cx="1205230" cy="337185"/>
          </a:xfrm>
          <a:prstGeom prst="rect">
            <a:avLst/>
          </a:prstGeom>
        </p:spPr>
        <p:txBody>
          <a:bodyPr wrap="none">
            <a:spAutoFit/>
          </a:bodyPr>
          <a:lstStyle/>
          <a:p>
            <a:r>
              <a:rPr lang="zh-CN" altLang="en-US" sz="1600" b="1" dirty="0" smtClean="0"/>
              <a:t>乳酸林格液</a:t>
            </a:r>
            <a:endParaRPr lang="zh-CN" altLang="en-US" sz="1600" b="1" dirty="0"/>
          </a:p>
        </p:txBody>
      </p:sp>
      <p:sp>
        <p:nvSpPr>
          <p:cNvPr id="15" name="文本框 14"/>
          <p:cNvSpPr txBox="1"/>
          <p:nvPr/>
        </p:nvSpPr>
        <p:spPr>
          <a:xfrm>
            <a:off x="9986890" y="4131710"/>
            <a:ext cx="1982951" cy="2246769"/>
          </a:xfrm>
          <a:prstGeom prst="rect">
            <a:avLst/>
          </a:prstGeom>
          <a:noFill/>
        </p:spPr>
        <p:txBody>
          <a:bodyPr wrap="square" rtlCol="0">
            <a:spAutoFit/>
          </a:bodyPr>
          <a:lstStyle/>
          <a:p>
            <a:r>
              <a:rPr lang="zh-CN" altLang="en-US" sz="1400" dirty="0" smtClean="0"/>
              <a:t>醋酸钠林格注射液</a:t>
            </a:r>
            <a:endParaRPr lang="en-US" altLang="zh-CN" sz="1400" dirty="0" smtClean="0"/>
          </a:p>
          <a:p>
            <a:endParaRPr lang="en-US" altLang="zh-CN" sz="1400" dirty="0" smtClean="0"/>
          </a:p>
          <a:p>
            <a:r>
              <a:rPr lang="zh-CN" altLang="en-US" sz="1400" dirty="0" smtClean="0"/>
              <a:t>钠钾镁钙葡萄糖注射液</a:t>
            </a:r>
            <a:endParaRPr lang="en-US" altLang="zh-CN" sz="1400" dirty="0" smtClean="0"/>
          </a:p>
          <a:p>
            <a:endParaRPr lang="en-US" altLang="zh-CN" sz="1400" dirty="0" smtClean="0"/>
          </a:p>
          <a:p>
            <a:r>
              <a:rPr lang="zh-CN" altLang="en-US" sz="1400" dirty="0" smtClean="0"/>
              <a:t>复方电解质注射液</a:t>
            </a:r>
            <a:endParaRPr lang="en-US" altLang="zh-CN" sz="1400" dirty="0" smtClean="0"/>
          </a:p>
          <a:p>
            <a:endParaRPr lang="en-US" altLang="zh-CN" sz="1400" dirty="0" smtClean="0"/>
          </a:p>
          <a:p>
            <a:r>
              <a:rPr lang="zh-CN" altLang="en-US" sz="1400" dirty="0" smtClean="0"/>
              <a:t>复方电解质醋酸钠葡萄糖注射液</a:t>
            </a:r>
            <a:endParaRPr lang="en-US" altLang="zh-CN" sz="1400" dirty="0" smtClean="0"/>
          </a:p>
          <a:p>
            <a:endParaRPr lang="en-US" altLang="zh-CN" sz="1400" dirty="0" smtClean="0"/>
          </a:p>
          <a:p>
            <a:r>
              <a:rPr lang="zh-CN" altLang="en-US" sz="1400" b="1" dirty="0">
                <a:solidFill>
                  <a:srgbClr val="6E358B"/>
                </a:solidFill>
              </a:rPr>
              <a:t>钠钾镁</a:t>
            </a:r>
            <a:r>
              <a:rPr lang="zh-CN" altLang="en-US" sz="1400" b="1" dirty="0" smtClean="0">
                <a:solidFill>
                  <a:srgbClr val="6E358B"/>
                </a:solidFill>
              </a:rPr>
              <a:t>钙注射用浓溶液</a:t>
            </a:r>
            <a:endParaRPr lang="zh-CN" altLang="en-US" sz="1400" b="1" dirty="0">
              <a:solidFill>
                <a:srgbClr val="6E358B"/>
              </a:solidFill>
            </a:endParaRPr>
          </a:p>
        </p:txBody>
      </p:sp>
      <p:sp>
        <p:nvSpPr>
          <p:cNvPr id="19" name="左大括号 18"/>
          <p:cNvSpPr/>
          <p:nvPr/>
        </p:nvSpPr>
        <p:spPr>
          <a:xfrm>
            <a:off x="9874633" y="4221018"/>
            <a:ext cx="112257" cy="20373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976823" cy="461665"/>
          </a:xfrm>
          <a:prstGeom prst="rect">
            <a:avLst/>
          </a:prstGeom>
        </p:spPr>
        <p:txBody>
          <a:bodyPr wrap="none">
            <a:spAutoFit/>
          </a:bodyPr>
          <a:lstStyle/>
          <a:p>
            <a:r>
              <a:rPr kumimoji="1" lang="en-US" altLang="zh-CN" sz="2400" b="1" dirty="0" smtClean="0">
                <a:latin typeface="微软雅黑" panose="020B0503020204020204" pitchFamily="34" charset="-122"/>
                <a:ea typeface="微软雅黑" panose="020B0503020204020204" pitchFamily="34" charset="-122"/>
                <a:cs typeface="Times New Roman" panose="02020603050405020304" pitchFamily="18" charset="0"/>
              </a:rPr>
              <a:t>01</a:t>
            </a:r>
            <a:r>
              <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 </a:t>
            </a:r>
            <a:r>
              <a:rPr kumimoji="1" lang="zh-CN" altLang="en-US" sz="2400" b="1" dirty="0" smtClean="0">
                <a:latin typeface="微软雅黑" panose="020B0503020204020204" pitchFamily="34" charset="-122"/>
                <a:ea typeface="微软雅黑" panose="020B0503020204020204" pitchFamily="34" charset="-122"/>
                <a:cs typeface="Times New Roman" panose="02020603050405020304" pitchFamily="18" charset="0"/>
              </a:rPr>
              <a:t> 基本信息</a:t>
            </a:r>
            <a:endPar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aphicFrame>
        <p:nvGraphicFramePr>
          <p:cNvPr id="2" name="图示 1"/>
          <p:cNvGraphicFramePr/>
          <p:nvPr/>
        </p:nvGraphicFramePr>
        <p:xfrm>
          <a:off x="754850" y="1475729"/>
          <a:ext cx="10243128" cy="498972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20" name="文本框 19"/>
          <p:cNvSpPr txBox="1"/>
          <p:nvPr/>
        </p:nvSpPr>
        <p:spPr>
          <a:xfrm>
            <a:off x="58769" y="6620479"/>
            <a:ext cx="5994400" cy="276999"/>
          </a:xfrm>
          <a:prstGeom prst="rect">
            <a:avLst/>
          </a:prstGeom>
          <a:noFill/>
        </p:spPr>
        <p:txBody>
          <a:bodyPr wrap="square" rtlCol="0">
            <a:spAutoFit/>
          </a:bodyPr>
          <a:lstStyle/>
          <a:p>
            <a:r>
              <a:rPr lang="zh-CN" altLang="en-US" sz="1200" dirty="0" smtClean="0">
                <a:solidFill>
                  <a:schemeClr val="bg1"/>
                </a:solidFill>
              </a:rPr>
              <a:t>参考</a:t>
            </a:r>
            <a:r>
              <a:rPr lang="en-US" altLang="zh-CN" sz="1200" dirty="0" smtClean="0">
                <a:solidFill>
                  <a:schemeClr val="bg1"/>
                </a:solidFill>
              </a:rPr>
              <a:t>《</a:t>
            </a:r>
            <a:r>
              <a:rPr lang="zh-CN" altLang="en-US" sz="1200" dirty="0" smtClean="0">
                <a:solidFill>
                  <a:schemeClr val="bg1"/>
                </a:solidFill>
              </a:rPr>
              <a:t>围术期醋酸盐平衡晶体液临床应用专家共识</a:t>
            </a:r>
            <a:r>
              <a:rPr lang="en-US" altLang="zh-CN" sz="1200" dirty="0" smtClean="0">
                <a:solidFill>
                  <a:schemeClr val="bg1"/>
                </a:solidFill>
              </a:rPr>
              <a:t>》</a:t>
            </a:r>
            <a:endParaRPr lang="zh-CN" altLang="en-US" sz="12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654810" cy="460375"/>
          </a:xfrm>
          <a:prstGeom prst="rect">
            <a:avLst/>
          </a:prstGeom>
        </p:spPr>
        <p:txBody>
          <a:bodyPr wrap="none">
            <a:spAutoFit/>
          </a:bodyPr>
          <a:lstStyle/>
          <a:p>
            <a:r>
              <a:rPr kumimoji="1" lang="en-US" altLang="zh-CN" sz="2400" b="1" dirty="0" smtClean="0">
                <a:latin typeface="微软雅黑" panose="020B0503020204020204" pitchFamily="34" charset="-122"/>
                <a:ea typeface="微软雅黑" panose="020B0503020204020204" pitchFamily="34" charset="-122"/>
                <a:cs typeface="微软雅黑" panose="020B0503020204020204" pitchFamily="34" charset="-122"/>
              </a:rPr>
              <a:t>02</a:t>
            </a:r>
            <a:r>
              <a:rPr kumimoji="1" lang="zh-CN" altLang="en-US" sz="2400" b="1" dirty="0" smtClean="0">
                <a:latin typeface="微软雅黑" panose="020B0503020204020204" pitchFamily="34" charset="-122"/>
                <a:ea typeface="微软雅黑" panose="020B0503020204020204" pitchFamily="34" charset="-122"/>
                <a:cs typeface="微软雅黑" panose="020B0503020204020204" pitchFamily="34" charset="-122"/>
              </a:rPr>
              <a:t>  安全性</a:t>
            </a:r>
            <a:endParaRPr kumimoji="1" lang="zh-CN" altLang="en-US" sz="2400" b="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nvGrpSpPr>
          <p:cNvPr id="23" name="组合 22"/>
          <p:cNvGrpSpPr/>
          <p:nvPr/>
        </p:nvGrpSpPr>
        <p:grpSpPr>
          <a:xfrm>
            <a:off x="596527" y="1523046"/>
            <a:ext cx="11219815" cy="4875971"/>
            <a:chOff x="864" y="1874"/>
            <a:chExt cx="17669" cy="6235"/>
          </a:xfrm>
        </p:grpSpPr>
        <p:sp>
          <p:nvSpPr>
            <p:cNvPr id="24" name="矩形 23"/>
            <p:cNvSpPr/>
            <p:nvPr/>
          </p:nvSpPr>
          <p:spPr>
            <a:xfrm>
              <a:off x="11566" y="1874"/>
              <a:ext cx="6967" cy="6222"/>
            </a:xfrm>
            <a:prstGeom prst="rect">
              <a:avLst/>
            </a:prstGeom>
            <a:no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mn-lt"/>
              </a:endParaRPr>
            </a:p>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zh-CN" altLang="en-US" sz="1400" dirty="0">
                <a:solidFill>
                  <a:srgbClr val="000000"/>
                </a:solidFill>
                <a:latin typeface="微软雅黑" panose="020B0503020204020204" pitchFamily="34" charset="-122"/>
                <a:ea typeface="微软雅黑" panose="020B0503020204020204" pitchFamily="34" charset="-122"/>
                <a:cs typeface="+mn-ea"/>
                <a:sym typeface="+mn-lt"/>
              </a:endParaRPr>
            </a:p>
            <a:p>
              <a:pPr marL="0" marR="0" lvl="0" indent="0" algn="just" defTabSz="914400" rtl="0" eaLnBrk="1" fontAlgn="auto" latinLnBrk="0" hangingPunct="1">
                <a:lnSpc>
                  <a:spcPct val="150000"/>
                </a:lnSpc>
                <a:spcBef>
                  <a:spcPts val="0"/>
                </a:spcBef>
                <a:spcAft>
                  <a:spcPts val="0"/>
                </a:spcAft>
                <a:buClrTx/>
                <a:buSzTx/>
                <a:buFontTx/>
                <a:buNone/>
                <a:defRPr/>
              </a:pPr>
              <a:endParaRPr lang="zh-CN" altLang="en-US" sz="1400" dirty="0">
                <a:solidFill>
                  <a:srgbClr val="000000"/>
                </a:solidFill>
                <a:latin typeface="微软雅黑" panose="020B0503020204020204" pitchFamily="34" charset="-122"/>
                <a:ea typeface="微软雅黑" panose="020B0503020204020204" pitchFamily="34" charset="-122"/>
                <a:cs typeface="+mn-ea"/>
                <a:sym typeface="+mn-lt"/>
              </a:endParaRPr>
            </a:p>
          </p:txBody>
        </p:sp>
        <p:sp>
          <p:nvSpPr>
            <p:cNvPr id="25" name="圆角矩形 15"/>
            <p:cNvSpPr/>
            <p:nvPr/>
          </p:nvSpPr>
          <p:spPr>
            <a:xfrm>
              <a:off x="11707" y="1888"/>
              <a:ext cx="6662" cy="1006"/>
            </a:xfrm>
            <a:prstGeom prst="roundRect">
              <a:avLst/>
            </a:prstGeom>
            <a:solidFill>
              <a:srgbClr val="6E358B"/>
            </a:solidFill>
            <a:ln>
              <a:solidFill>
                <a:srgbClr val="0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zh-CN" altLang="en-US" b="1" dirty="0">
                  <a:solidFill>
                    <a:schemeClr val="bg1"/>
                  </a:solidFill>
                  <a:latin typeface="微软雅黑" panose="020B0503020204020204" pitchFamily="34" charset="-122"/>
                  <a:ea typeface="微软雅黑" panose="020B0503020204020204" pitchFamily="34" charset="-122"/>
                  <a:cs typeface="+mn-ea"/>
                  <a:sym typeface="+mn-lt"/>
                </a:rPr>
                <a:t>和目录内同类产品相比</a:t>
              </a:r>
              <a:endParaRPr lang="zh-CN" altLang="en-US" b="1" dirty="0">
                <a:solidFill>
                  <a:schemeClr val="bg1"/>
                </a:solidFill>
                <a:latin typeface="微软雅黑" panose="020B0503020204020204" pitchFamily="34" charset="-122"/>
                <a:ea typeface="微软雅黑" panose="020B0503020204020204" pitchFamily="34" charset="-122"/>
                <a:cs typeface="+mn-ea"/>
                <a:sym typeface="+mn-lt"/>
              </a:endParaRPr>
            </a:p>
            <a:p>
              <a:pPr lvl="0" algn="ctr">
                <a:defRPr/>
              </a:pPr>
              <a:r>
                <a:rPr lang="zh-CN" altLang="en-US" b="1" dirty="0">
                  <a:solidFill>
                    <a:schemeClr val="bg1"/>
                  </a:solidFill>
                  <a:latin typeface="微软雅黑" panose="020B0503020204020204" pitchFamily="34" charset="-122"/>
                  <a:ea typeface="微软雅黑" panose="020B0503020204020204" pitchFamily="34" charset="-122"/>
                  <a:cs typeface="+mn-ea"/>
                  <a:sym typeface="+mn-lt"/>
                </a:rPr>
                <a:t>安全性优势</a:t>
              </a:r>
              <a:endParaRPr lang="zh-CN" altLang="en-US"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6" name="矩形 25"/>
            <p:cNvSpPr/>
            <p:nvPr>
              <p:custDataLst>
                <p:tags r:id="rId1"/>
              </p:custDataLst>
            </p:nvPr>
          </p:nvSpPr>
          <p:spPr>
            <a:xfrm>
              <a:off x="864" y="1887"/>
              <a:ext cx="5096" cy="6222"/>
            </a:xfrm>
            <a:prstGeom prst="rect">
              <a:avLst/>
            </a:prstGeom>
            <a:no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32" name="圆角矩形 7"/>
            <p:cNvSpPr/>
            <p:nvPr>
              <p:custDataLst>
                <p:tags r:id="rId2"/>
              </p:custDataLst>
            </p:nvPr>
          </p:nvSpPr>
          <p:spPr>
            <a:xfrm>
              <a:off x="874" y="1888"/>
              <a:ext cx="5086" cy="1006"/>
            </a:xfrm>
            <a:prstGeom prst="roundRect">
              <a:avLst/>
            </a:prstGeom>
            <a:solidFill>
              <a:srgbClr val="2465AC"/>
            </a:solidFill>
            <a:ln>
              <a:solidFill>
                <a:srgbClr val="0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mn-lt"/>
                </a:rPr>
                <a:t>说明书</a:t>
              </a:r>
              <a:endParaRPr kumimoji="0" lang="zh-CN" altLang="en-US" sz="18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mn-lt"/>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mn-lt"/>
                </a:rPr>
                <a:t>安全性信息</a:t>
              </a:r>
              <a:endParaRPr kumimoji="0" lang="zh-CN" altLang="en-US" sz="1800" b="1" i="0" u="none" strike="noStrike" kern="1200" cap="none" spc="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mn-ea"/>
                <a:sym typeface="+mn-lt"/>
              </a:endParaRPr>
            </a:p>
          </p:txBody>
        </p:sp>
        <p:sp>
          <p:nvSpPr>
            <p:cNvPr id="33" name="矩形 32"/>
            <p:cNvSpPr/>
            <p:nvPr>
              <p:custDataLst>
                <p:tags r:id="rId3"/>
              </p:custDataLst>
            </p:nvPr>
          </p:nvSpPr>
          <p:spPr>
            <a:xfrm>
              <a:off x="6385" y="1874"/>
              <a:ext cx="4897" cy="6222"/>
            </a:xfrm>
            <a:prstGeom prst="rect">
              <a:avLst/>
            </a:prstGeom>
            <a:no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ea"/>
                <a:sym typeface="+mn-lt"/>
              </a:endParaRPr>
            </a:p>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ea"/>
                <a:sym typeface="+mn-lt"/>
              </a:endParaRPr>
            </a:p>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mn-lt"/>
              </a:endParaRPr>
            </a:p>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mn-lt"/>
              </a:endParaRPr>
            </a:p>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ea"/>
                <a:sym typeface="+mn-lt"/>
              </a:endParaRPr>
            </a:p>
            <a:p>
              <a:pPr marL="0" marR="0" lvl="0" indent="0" algn="just" defTabSz="914400" rtl="0" eaLnBrk="1" fontAlgn="auto" latinLnBrk="0" hangingPunct="1">
                <a:lnSpc>
                  <a:spcPct val="100000"/>
                </a:lnSpc>
                <a:spcBef>
                  <a:spcPts val="0"/>
                </a:spcBef>
                <a:spcAft>
                  <a:spcPts val="0"/>
                </a:spcAft>
                <a:buClrTx/>
                <a:buSzTx/>
                <a:buFontTx/>
                <a:buNone/>
                <a:defRPr/>
              </a:pPr>
              <a:endParaRPr kumimoji="0" lang="zh-CN" altLang="en-US" sz="14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ea"/>
                <a:sym typeface="+mn-lt"/>
              </a:endParaRPr>
            </a:p>
          </p:txBody>
        </p:sp>
        <p:sp>
          <p:nvSpPr>
            <p:cNvPr id="34" name="圆角矩形 13"/>
            <p:cNvSpPr/>
            <p:nvPr>
              <p:custDataLst>
                <p:tags r:id="rId4"/>
              </p:custDataLst>
            </p:nvPr>
          </p:nvSpPr>
          <p:spPr>
            <a:xfrm>
              <a:off x="6436" y="1874"/>
              <a:ext cx="4846" cy="1006"/>
            </a:xfrm>
            <a:prstGeom prst="roundRect">
              <a:avLst/>
            </a:prstGeom>
            <a:solidFill>
              <a:schemeClr val="tx2"/>
            </a:solidFill>
            <a:ln>
              <a:solidFill>
                <a:schemeClr val="accent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smtClean="0">
                  <a:ln>
                    <a:noFill/>
                  </a:ln>
                  <a:solidFill>
                    <a:schemeClr val="bg1"/>
                  </a:solidFill>
                  <a:effectLst/>
                  <a:uLnTx/>
                  <a:uFillTx/>
                  <a:latin typeface="微软雅黑" panose="020B0503020204020204" pitchFamily="34" charset="-122"/>
                  <a:ea typeface="微软雅黑" panose="020B0503020204020204" pitchFamily="34" charset="-122"/>
                  <a:cs typeface="+mn-ea"/>
                  <a:sym typeface="+mn-lt"/>
                </a:rPr>
                <a:t>国内外不良反应发生情况</a:t>
              </a:r>
              <a:endParaRPr kumimoji="0" lang="zh-CN" altLang="en-US" sz="1800" b="1" i="0" u="none" strike="noStrike" kern="1200" cap="none" spc="0" normalizeH="0" baseline="0" noProof="0" dirty="0" smtClean="0">
                <a:ln>
                  <a:noFill/>
                </a:ln>
                <a:solidFill>
                  <a:schemeClr val="bg1"/>
                </a:solidFill>
                <a:effectLst/>
                <a:uLnTx/>
                <a:uFillTx/>
                <a:latin typeface="微软雅黑" panose="020B0503020204020204" pitchFamily="34" charset="-122"/>
                <a:ea typeface="微软雅黑" panose="020B0503020204020204" pitchFamily="34" charset="-122"/>
                <a:cs typeface="+mn-ea"/>
                <a:sym typeface="+mn-lt"/>
              </a:endParaRPr>
            </a:p>
          </p:txBody>
        </p:sp>
      </p:grpSp>
      <p:sp>
        <p:nvSpPr>
          <p:cNvPr id="35" name="文本框 34"/>
          <p:cNvSpPr txBox="1"/>
          <p:nvPr>
            <p:custDataLst>
              <p:tags r:id="rId5"/>
            </p:custDataLst>
          </p:nvPr>
        </p:nvSpPr>
        <p:spPr>
          <a:xfrm>
            <a:off x="542290" y="1123950"/>
            <a:ext cx="10279380" cy="398780"/>
          </a:xfrm>
          <a:prstGeom prst="rect">
            <a:avLst/>
          </a:prstGeom>
          <a:noFill/>
        </p:spPr>
        <p:txBody>
          <a:bodyPr wrap="square">
            <a:spAutoFit/>
          </a:bodyPr>
          <a:lstStyle/>
          <a:p>
            <a:pPr algn="ct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本品暂无严重不良事件报道</a:t>
            </a:r>
            <a:endParaRPr lang="zh-CN" altLang="en-US" sz="2000" b="1" dirty="0">
              <a:solidFill>
                <a:schemeClr val="tx2"/>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603250" y="2322830"/>
            <a:ext cx="3132455" cy="2306955"/>
          </a:xfrm>
          <a:prstGeom prst="rect">
            <a:avLst/>
          </a:prstGeom>
          <a:solidFill>
            <a:schemeClr val="bg1"/>
          </a:solidFill>
        </p:spPr>
        <p:txBody>
          <a:bodyPr wrap="square">
            <a:spAutoFit/>
          </a:bodyPr>
          <a:lstStyle/>
          <a:p>
            <a:pPr marL="342900" lvl="0" indent="-342900" algn="just">
              <a:lnSpc>
                <a:spcPct val="150000"/>
              </a:lnSpc>
              <a:buClr>
                <a:schemeClr val="tx2"/>
              </a:buClr>
              <a:buFont typeface="Wingdings" panose="05000000000000000000" pitchFamily="2" charset="2"/>
              <a:buChar char="Ø"/>
              <a:defRPr/>
            </a:pPr>
            <a:r>
              <a:rPr lang="zh-CN" altLang="en-US" sz="1200" dirty="0">
                <a:solidFill>
                  <a:srgbClr val="000000"/>
                </a:solidFill>
                <a:latin typeface="微软雅黑" panose="020B0503020204020204" pitchFamily="34" charset="-122"/>
                <a:ea typeface="微软雅黑" panose="020B0503020204020204" pitchFamily="34" charset="-122"/>
                <a:cs typeface="+mn-ea"/>
                <a:sym typeface="+mn-lt"/>
              </a:rPr>
              <a:t>本</a:t>
            </a:r>
            <a:r>
              <a:rPr lang="zh-CN" altLang="en-US" sz="1200" dirty="0" smtClean="0">
                <a:solidFill>
                  <a:srgbClr val="000000"/>
                </a:solidFill>
                <a:latin typeface="微软雅黑" panose="020B0503020204020204" pitchFamily="34" charset="-122"/>
                <a:ea typeface="微软雅黑" panose="020B0503020204020204" pitchFamily="34" charset="-122"/>
                <a:cs typeface="+mn-ea"/>
                <a:sym typeface="+mn-lt"/>
              </a:rPr>
              <a:t>品中一个或多个离子成分过量或不足，可能导致不同的症状。因此推荐经常监测血中电解质的水平。</a:t>
            </a:r>
            <a:endParaRPr lang="en-US" altLang="zh-CN" sz="1200" dirty="0" smtClean="0">
              <a:solidFill>
                <a:srgbClr val="000000"/>
              </a:solidFill>
              <a:latin typeface="微软雅黑" panose="020B0503020204020204" pitchFamily="34" charset="-122"/>
              <a:ea typeface="微软雅黑" panose="020B0503020204020204" pitchFamily="34" charset="-122"/>
              <a:cs typeface="+mn-ea"/>
              <a:sym typeface="+mn-lt"/>
            </a:endParaRPr>
          </a:p>
          <a:p>
            <a:pPr marL="342900" lvl="0" indent="-342900" algn="just">
              <a:lnSpc>
                <a:spcPct val="150000"/>
              </a:lnSpc>
              <a:buClr>
                <a:schemeClr val="tx2"/>
              </a:buClr>
              <a:buFont typeface="Wingdings" panose="05000000000000000000" pitchFamily="2" charset="2"/>
              <a:buChar char="Ø"/>
              <a:defRPr/>
            </a:pPr>
            <a:r>
              <a:rPr lang="zh-CN" altLang="en-US" sz="1200" dirty="0" smtClean="0">
                <a:solidFill>
                  <a:srgbClr val="000000"/>
                </a:solidFill>
                <a:latin typeface="微软雅黑" panose="020B0503020204020204" pitchFamily="34" charset="-122"/>
                <a:ea typeface="微软雅黑" panose="020B0503020204020204" pitchFamily="34" charset="-122"/>
                <a:cs typeface="+mn-ea"/>
                <a:sym typeface="+mn-lt"/>
              </a:rPr>
              <a:t>当添加钾、钠、钙、镁或氯可能有害时禁用本品。</a:t>
            </a:r>
            <a:endParaRPr lang="en-US" altLang="zh-CN" sz="1200" dirty="0" smtClean="0">
              <a:solidFill>
                <a:srgbClr val="000000"/>
              </a:solidFill>
              <a:latin typeface="微软雅黑" panose="020B0503020204020204" pitchFamily="34" charset="-122"/>
              <a:ea typeface="微软雅黑" panose="020B0503020204020204" pitchFamily="34" charset="-122"/>
              <a:cs typeface="+mn-ea"/>
              <a:sym typeface="+mn-lt"/>
            </a:endParaRPr>
          </a:p>
          <a:p>
            <a:pPr marL="342900" lvl="0" indent="-342900" algn="just">
              <a:lnSpc>
                <a:spcPct val="150000"/>
              </a:lnSpc>
              <a:buClr>
                <a:schemeClr val="tx2"/>
              </a:buClr>
              <a:buFont typeface="Wingdings" panose="05000000000000000000" pitchFamily="2" charset="2"/>
              <a:buChar char="Ø"/>
              <a:defRPr/>
            </a:pPr>
            <a:r>
              <a:rPr lang="zh-CN" altLang="en-US" sz="1200" dirty="0" smtClean="0">
                <a:solidFill>
                  <a:srgbClr val="000000"/>
                </a:solidFill>
                <a:latin typeface="微软雅黑" panose="020B0503020204020204" pitchFamily="34" charset="-122"/>
                <a:ea typeface="微软雅黑" panose="020B0503020204020204" pitchFamily="34" charset="-122"/>
                <a:cs typeface="+mn-ea"/>
                <a:sym typeface="+mn-lt"/>
              </a:rPr>
              <a:t>与正常值偏差较大时应调整补充用量，制定个性化补充方案，使电解质的补充适应个体患者的需要。</a:t>
            </a:r>
            <a:endParaRPr lang="en-US" altLang="zh-CN" sz="1200" dirty="0">
              <a:solidFill>
                <a:srgbClr val="000000"/>
              </a:solidFill>
              <a:latin typeface="微软雅黑" panose="020B0503020204020204" pitchFamily="34" charset="-122"/>
              <a:ea typeface="微软雅黑" panose="020B0503020204020204" pitchFamily="34" charset="-122"/>
              <a:cs typeface="+mn-ea"/>
              <a:sym typeface="+mn-lt"/>
            </a:endParaRPr>
          </a:p>
        </p:txBody>
      </p:sp>
      <p:sp>
        <p:nvSpPr>
          <p:cNvPr id="36" name="矩形 35"/>
          <p:cNvSpPr/>
          <p:nvPr/>
        </p:nvSpPr>
        <p:spPr>
          <a:xfrm>
            <a:off x="4134747" y="2295937"/>
            <a:ext cx="2973719" cy="891334"/>
          </a:xfrm>
          <a:prstGeom prst="rect">
            <a:avLst/>
          </a:prstGeom>
          <a:solidFill>
            <a:schemeClr val="bg1"/>
          </a:solidFill>
        </p:spPr>
        <p:txBody>
          <a:bodyPr wrap="square">
            <a:spAutoFit/>
          </a:bodyPr>
          <a:lstStyle/>
          <a:p>
            <a:pPr marL="342900" lvl="0" indent="-342900" algn="just">
              <a:lnSpc>
                <a:spcPct val="150000"/>
              </a:lnSpc>
              <a:buClr>
                <a:schemeClr val="tx2"/>
              </a:buClr>
              <a:buFont typeface="Wingdings" panose="05000000000000000000" pitchFamily="2" charset="2"/>
              <a:buChar char="Ø"/>
              <a:defRPr/>
            </a:pP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本品在国外临床应用超</a:t>
            </a:r>
            <a:r>
              <a:rPr lang="en-US" altLang="zh-CN"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40</a:t>
            </a: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年，未报道严重不良反应。</a:t>
            </a:r>
            <a:endParaRPr lang="en-US" altLang="zh-CN"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endParaRPr>
          </a:p>
          <a:p>
            <a:pPr marL="342900" lvl="0" indent="-342900" algn="just">
              <a:lnSpc>
                <a:spcPct val="150000"/>
              </a:lnSpc>
              <a:buClr>
                <a:schemeClr val="tx2"/>
              </a:buClr>
              <a:buFont typeface="Wingdings" panose="05000000000000000000" pitchFamily="2" charset="2"/>
              <a:buChar char="Ø"/>
              <a:defRPr/>
            </a:pP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无黑框警告。</a:t>
            </a:r>
            <a:endParaRPr lang="en-US" altLang="zh-CN"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
        <p:nvSpPr>
          <p:cNvPr id="37" name="矩形 36"/>
          <p:cNvSpPr/>
          <p:nvPr/>
        </p:nvSpPr>
        <p:spPr>
          <a:xfrm>
            <a:off x="7506195" y="2406143"/>
            <a:ext cx="4035614" cy="3877985"/>
          </a:xfrm>
          <a:prstGeom prst="rect">
            <a:avLst/>
          </a:prstGeom>
          <a:solidFill>
            <a:schemeClr val="bg1"/>
          </a:solidFill>
        </p:spPr>
        <p:txBody>
          <a:bodyPr wrap="square">
            <a:spAutoFit/>
          </a:bodyPr>
          <a:lstStyle/>
          <a:p>
            <a:pPr marL="342900" lvl="0" indent="-342900" algn="just">
              <a:lnSpc>
                <a:spcPct val="150000"/>
              </a:lnSpc>
              <a:spcBef>
                <a:spcPts val="600"/>
              </a:spcBef>
              <a:spcAft>
                <a:spcPts val="600"/>
              </a:spcAft>
              <a:buClr>
                <a:schemeClr val="tx2"/>
              </a:buClr>
              <a:buFont typeface="Wingdings" panose="05000000000000000000" pitchFamily="2" charset="2"/>
              <a:buChar char="Ø"/>
              <a:defRPr/>
            </a:pPr>
            <a:r>
              <a:rPr lang="en-US" altLang="zh-CN"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Vs </a:t>
            </a:r>
            <a:r>
              <a:rPr lang="zh-CN" altLang="en-US"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复方氯化钠注射液：</a:t>
            </a: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抗酸缓冲能力强，可有效防止高氯性酸中毒；优化</a:t>
            </a:r>
            <a:r>
              <a:rPr lang="zh-CN" altLang="en-US"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电解质比例，添加</a:t>
            </a:r>
            <a:r>
              <a:rPr lang="en-US" altLang="zh-CN"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Mg²</a:t>
            </a:r>
            <a:r>
              <a:rPr lang="en-US" altLang="zh-CN"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a:t>
            </a:r>
            <a:r>
              <a:rPr lang="en-US" altLang="zh-CN"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Ca²⁺</a:t>
            </a: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更接近细胞外液，减轻神经肌肉</a:t>
            </a: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兴奋性。</a:t>
            </a:r>
            <a:endParaRPr lang="en-US" altLang="zh-CN"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endParaRPr>
          </a:p>
          <a:p>
            <a:pPr marL="342900" lvl="0" indent="-342900" algn="just">
              <a:lnSpc>
                <a:spcPct val="150000"/>
              </a:lnSpc>
              <a:spcBef>
                <a:spcPts val="600"/>
              </a:spcBef>
              <a:spcAft>
                <a:spcPts val="600"/>
              </a:spcAft>
              <a:buClr>
                <a:schemeClr val="tx2"/>
              </a:buClr>
              <a:buFont typeface="Wingdings" panose="05000000000000000000" pitchFamily="2" charset="2"/>
              <a:buChar char="Ø"/>
              <a:defRPr/>
            </a:pPr>
            <a:r>
              <a:rPr lang="en-US" altLang="zh-CN"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Vs </a:t>
            </a:r>
            <a:r>
              <a:rPr lang="zh-CN" altLang="en-US"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乳酸</a:t>
            </a:r>
            <a:r>
              <a:rPr lang="zh-CN" altLang="en-US" sz="1200" b="1" dirty="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钠林格注射液，复方乳酸钠葡萄糖</a:t>
            </a:r>
            <a:r>
              <a:rPr lang="zh-CN" altLang="en-US"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注射液：</a:t>
            </a: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本品对肝的依赖性较小，在休克和肝功能障碍甚至衰竭等危重情况下，本品更优；有效防止高乳酸血症。</a:t>
            </a:r>
            <a:endParaRPr lang="zh-CN" altLang="en-US"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endParaRPr>
          </a:p>
          <a:p>
            <a:pPr marL="342900" lvl="0" indent="-342900" algn="just">
              <a:lnSpc>
                <a:spcPct val="150000"/>
              </a:lnSpc>
              <a:spcBef>
                <a:spcPts val="600"/>
              </a:spcBef>
              <a:spcAft>
                <a:spcPts val="600"/>
              </a:spcAft>
              <a:buClr>
                <a:schemeClr val="tx2"/>
              </a:buClr>
              <a:buFont typeface="Wingdings" panose="05000000000000000000" pitchFamily="2" charset="2"/>
              <a:buChar char="Ø"/>
              <a:defRPr/>
            </a:pPr>
            <a:r>
              <a:rPr lang="en-US" altLang="zh-CN"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Vs </a:t>
            </a:r>
            <a:r>
              <a:rPr lang="zh-CN" altLang="en-US"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碳酸氢钠</a:t>
            </a:r>
            <a:r>
              <a:rPr lang="zh-CN" altLang="en-US" sz="1200" b="1" dirty="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林格注射液</a:t>
            </a:r>
            <a:r>
              <a:rPr lang="zh-CN" altLang="en-US"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a:t>
            </a: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本品不引起医源性</a:t>
            </a:r>
            <a:r>
              <a:rPr lang="zh-CN" altLang="en-US"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碱</a:t>
            </a: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中毒</a:t>
            </a:r>
            <a:endParaRPr lang="zh-CN" altLang="en-US"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endParaRPr>
          </a:p>
          <a:p>
            <a:pPr marL="342900" lvl="0" indent="-342900" algn="just">
              <a:lnSpc>
                <a:spcPct val="150000"/>
              </a:lnSpc>
              <a:spcBef>
                <a:spcPts val="600"/>
              </a:spcBef>
              <a:spcAft>
                <a:spcPts val="600"/>
              </a:spcAft>
              <a:buClr>
                <a:schemeClr val="tx2"/>
              </a:buClr>
              <a:buFont typeface="Wingdings" panose="05000000000000000000" pitchFamily="2" charset="2"/>
              <a:buChar char="Ø"/>
              <a:defRPr/>
            </a:pPr>
            <a:r>
              <a:rPr lang="en-US" altLang="zh-CN"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Vs </a:t>
            </a:r>
            <a:r>
              <a:rPr lang="zh-CN" altLang="en-US"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复方</a:t>
            </a:r>
            <a:r>
              <a:rPr lang="zh-CN" altLang="en-US" sz="1200" b="1" dirty="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电解质醋酸钠葡萄糖</a:t>
            </a:r>
            <a:r>
              <a:rPr lang="zh-CN" altLang="en-US"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注射液</a:t>
            </a:r>
            <a:r>
              <a:rPr lang="en-US" altLang="zh-CN" sz="1200" b="1"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 </a:t>
            </a:r>
            <a:r>
              <a:rPr lang="zh-CN" altLang="en-US" sz="1200" dirty="0" smtClean="0">
                <a:solidFill>
                  <a:schemeClr val="tx2"/>
                </a:solidFill>
                <a:latin typeface="微软雅黑" panose="020B0503020204020204" pitchFamily="34" charset="-122"/>
                <a:ea typeface="微软雅黑" panose="020B0503020204020204" pitchFamily="34" charset="-122"/>
                <a:cs typeface="微软雅黑" panose="020B0503020204020204" pitchFamily="34" charset="-122"/>
                <a:sym typeface="+mn-lt"/>
              </a:rPr>
              <a:t>无糖无磷配方更</a:t>
            </a: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适合</a:t>
            </a:r>
            <a:r>
              <a:rPr lang="zh-CN" altLang="en-US"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糖尿病患者和高血糖</a:t>
            </a: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患者及肾功能不全患者；</a:t>
            </a:r>
            <a:r>
              <a:rPr lang="zh-CN" altLang="en-US"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稳定性更好，避免葡萄糖在高温灭菌和储存过程中可能产生的</a:t>
            </a:r>
            <a:r>
              <a:rPr lang="en-US" altLang="zh-CN"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5-</a:t>
            </a:r>
            <a:r>
              <a:rPr lang="zh-CN" altLang="en-US"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羟甲基糠醛等杂质；给药灵活性更高，可根据患者具体情况调节输注速度和</a:t>
            </a:r>
            <a:r>
              <a:rPr lang="zh-CN" altLang="en-US" sz="1200" dirty="0" smtClean="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rPr>
              <a:t>浓度。</a:t>
            </a:r>
            <a:endParaRPr lang="zh-CN" altLang="en-US" sz="120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754850" y="568370"/>
            <a:ext cx="1669047" cy="461665"/>
          </a:xfrm>
          <a:prstGeom prst="rect">
            <a:avLst/>
          </a:prstGeom>
        </p:spPr>
        <p:txBody>
          <a:bodyPr wrap="none">
            <a:spAutoFit/>
          </a:bodyPr>
          <a:lstStyle/>
          <a:p>
            <a:r>
              <a:rPr kumimoji="1" lang="en-US" altLang="zh-CN" sz="2400" b="1" dirty="0" smtClean="0">
                <a:latin typeface="微软雅黑" panose="020B0503020204020204" pitchFamily="34" charset="-122"/>
                <a:ea typeface="微软雅黑" panose="020B0503020204020204" pitchFamily="34" charset="-122"/>
                <a:cs typeface="Times New Roman" panose="02020603050405020304" pitchFamily="18" charset="0"/>
              </a:rPr>
              <a:t>03</a:t>
            </a:r>
            <a:r>
              <a:rPr kumimoji="1" lang="zh-CN" altLang="en-US" sz="2400" b="1" dirty="0" smtClean="0">
                <a:latin typeface="微软雅黑" panose="020B0503020204020204" pitchFamily="34" charset="-122"/>
                <a:ea typeface="微软雅黑" panose="020B0503020204020204" pitchFamily="34" charset="-122"/>
                <a:cs typeface="Times New Roman" panose="02020603050405020304" pitchFamily="18" charset="0"/>
              </a:rPr>
              <a:t>  有效性</a:t>
            </a:r>
            <a:endParaRPr kumimoji="1" lang="zh-CN" altLang="en-US"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AutoShape 2" descr="Not Just for Children: Study Shows High Prevalence of Atopic Dermatitis ..."/>
          <p:cNvSpPr>
            <a:spLocks noChangeAspect="1" noChangeArrowheads="1"/>
          </p:cNvSpPr>
          <p:nvPr/>
        </p:nvSpPr>
        <p:spPr bwMode="auto">
          <a:xfrm>
            <a:off x="9524002" y="4663520"/>
            <a:ext cx="1186541" cy="139418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graphicFrame>
        <p:nvGraphicFramePr>
          <p:cNvPr id="15" name="表格 5"/>
          <p:cNvGraphicFramePr>
            <a:graphicFrameLocks noGrp="1"/>
          </p:cNvGraphicFramePr>
          <p:nvPr>
            <p:custDataLst>
              <p:tags r:id="rId1"/>
            </p:custDataLst>
          </p:nvPr>
        </p:nvGraphicFramePr>
        <p:xfrm>
          <a:off x="587141" y="1214701"/>
          <a:ext cx="11097928" cy="5235306"/>
        </p:xfrm>
        <a:graphic>
          <a:graphicData uri="http://schemas.openxmlformats.org/drawingml/2006/table">
            <a:tbl>
              <a:tblPr firstRow="1" bandRow="1">
                <a:tableStyleId>{93296810-A885-4BE3-A3E7-6D5BEEA58F35}</a:tableStyleId>
              </a:tblPr>
              <a:tblGrid>
                <a:gridCol w="3326962"/>
                <a:gridCol w="7770966"/>
              </a:tblGrid>
              <a:tr h="439183">
                <a:tc>
                  <a:txBody>
                    <a:bodyPr/>
                    <a:lstStyle/>
                    <a:p>
                      <a:pPr algn="ctr"/>
                      <a:r>
                        <a:rPr lang="zh-CN" altLang="en-US" sz="1600" dirty="0"/>
                        <a:t>指南共识名称</a:t>
                      </a:r>
                      <a:endParaRPr lang="zh-CN" altLang="en-US" sz="1600" dirty="0"/>
                    </a:p>
                  </a:txBody>
                  <a:tcPr anchor="ctr">
                    <a:solidFill>
                      <a:srgbClr val="2465AC"/>
                    </a:solidFill>
                  </a:tcPr>
                </a:tc>
                <a:tc>
                  <a:txBody>
                    <a:bodyPr/>
                    <a:lstStyle/>
                    <a:p>
                      <a:pPr algn="ctr"/>
                      <a:r>
                        <a:rPr lang="zh-CN" altLang="en-US" sz="1600" dirty="0"/>
                        <a:t>液体治疗需求描述</a:t>
                      </a:r>
                      <a:endParaRPr lang="zh-CN" altLang="en-US" sz="1600" dirty="0"/>
                    </a:p>
                  </a:txBody>
                  <a:tcPr anchor="ctr">
                    <a:solidFill>
                      <a:srgbClr val="2465AC"/>
                    </a:solidFill>
                  </a:tcPr>
                </a:tc>
              </a:tr>
              <a:tr h="1758541">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en-US" altLang="zh-CN" sz="1400" dirty="0" smtClean="0">
                          <a:sym typeface="+mn-lt"/>
                        </a:rPr>
                        <a:t>《</a:t>
                      </a:r>
                      <a:r>
                        <a:rPr lang="zh-CN" altLang="en-US" sz="1400" dirty="0" smtClean="0">
                          <a:sym typeface="+mn-lt"/>
                        </a:rPr>
                        <a:t>围术期醋酸盐平衡晶体液临床应用专家共识</a:t>
                      </a:r>
                      <a:r>
                        <a:rPr lang="en-US" altLang="zh-CN" sz="1400" dirty="0" smtClean="0">
                          <a:sym typeface="+mn-lt"/>
                        </a:rPr>
                        <a:t>》</a:t>
                      </a:r>
                      <a:r>
                        <a:rPr lang="zh-CN" altLang="en-US" sz="1400" dirty="0" smtClean="0">
                          <a:sym typeface="+mn-lt"/>
                        </a:rPr>
                        <a:t>（</a:t>
                      </a:r>
                      <a:r>
                        <a:rPr lang="en-US" altLang="zh-CN" sz="1400" dirty="0" smtClean="0">
                          <a:sym typeface="+mn-lt"/>
                        </a:rPr>
                        <a:t>2023</a:t>
                      </a:r>
                      <a:r>
                        <a:rPr lang="zh-CN" altLang="en-US" sz="1400" dirty="0" smtClean="0">
                          <a:sym typeface="+mn-lt"/>
                        </a:rPr>
                        <a:t>）</a:t>
                      </a:r>
                      <a:endParaRPr lang="en-US" altLang="zh-CN" sz="1400" b="1" dirty="0">
                        <a:cs typeface="+mn-ea"/>
                        <a:sym typeface="+mn-lt"/>
                      </a:endParaRPr>
                    </a:p>
                  </a:txBody>
                  <a:tcPr anchor="ctr">
                    <a:solidFill>
                      <a:schemeClr val="bg1"/>
                    </a:solidFill>
                  </a:tcPr>
                </a:tc>
                <a:tc>
                  <a:txBody>
                    <a:bodyPr/>
                    <a:lstStyle/>
                    <a:p>
                      <a:pPr marL="171450" indent="-171450">
                        <a:lnSpc>
                          <a:spcPct val="150000"/>
                        </a:lnSpc>
                        <a:buFont typeface="Arial" panose="020B0604020202020204" pitchFamily="34" charset="0"/>
                        <a:buChar char="•"/>
                      </a:pPr>
                      <a:r>
                        <a:rPr lang="zh-CN" altLang="en-US" sz="1400" kern="1400" spc="100" dirty="0" smtClean="0">
                          <a:sym typeface="+mn-lt"/>
                        </a:rPr>
                        <a:t>使用平衡晶体液可以有效避免液体输注引起的高氯血症和代谢性酸中毒，特别是对于需要大量静脉输液的患者。</a:t>
                      </a:r>
                      <a:endParaRPr lang="en-US" altLang="zh-CN" sz="1400" kern="1400" spc="100" dirty="0" smtClean="0">
                        <a:sym typeface="+mn-lt"/>
                      </a:endParaRPr>
                    </a:p>
                    <a:p>
                      <a:pPr marL="171450" indent="-171450">
                        <a:lnSpc>
                          <a:spcPct val="150000"/>
                        </a:lnSpc>
                        <a:buFont typeface="Arial" panose="020B0604020202020204" pitchFamily="34" charset="0"/>
                        <a:buChar char="•"/>
                      </a:pPr>
                      <a:r>
                        <a:rPr lang="zh-CN" altLang="en-US" sz="1400" kern="1400" spc="100" dirty="0" smtClean="0">
                          <a:sym typeface="+mn-lt"/>
                        </a:rPr>
                        <a:t>对于肝肾功能受损或高乳酸血症的患者，醋酸盐平衡液较乳酸钠林格注射液有明显优势。此外，机体对醋酸的代谢比乳酸更迅速，约</a:t>
                      </a:r>
                      <a:r>
                        <a:rPr lang="en-US" altLang="zh-CN" sz="1400" kern="1400" spc="100" dirty="0" smtClean="0">
                          <a:sym typeface="+mn-lt"/>
                        </a:rPr>
                        <a:t>10min</a:t>
                      </a:r>
                      <a:r>
                        <a:rPr lang="zh-CN" altLang="en-US" sz="1400" kern="1400" spc="100" dirty="0" smtClean="0">
                          <a:sym typeface="+mn-lt"/>
                        </a:rPr>
                        <a:t>即可代谢产生</a:t>
                      </a:r>
                      <a:r>
                        <a:rPr lang="en-US" altLang="zh-CN" sz="1400" kern="1400" spc="100" dirty="0" smtClean="0">
                          <a:sym typeface="+mn-lt"/>
                        </a:rPr>
                        <a:t>HCO3-</a:t>
                      </a:r>
                      <a:r>
                        <a:rPr lang="zh-CN" altLang="en-US" sz="1400" kern="1400" spc="100" dirty="0" smtClean="0">
                          <a:sym typeface="+mn-lt"/>
                        </a:rPr>
                        <a:t>发挥缓冲作用。</a:t>
                      </a:r>
                      <a:endParaRPr lang="en-US" altLang="zh-CN" sz="1400" kern="1400" spc="100" dirty="0" smtClean="0">
                        <a:sym typeface="+mn-lt"/>
                      </a:endParaRPr>
                    </a:p>
                    <a:p>
                      <a:pPr marL="171450" indent="-171450">
                        <a:lnSpc>
                          <a:spcPct val="150000"/>
                        </a:lnSpc>
                        <a:buFont typeface="Arial" panose="020B0604020202020204" pitchFamily="34" charset="0"/>
                        <a:buChar char="•"/>
                      </a:pPr>
                      <a:r>
                        <a:rPr lang="zh-CN" altLang="en-US" sz="1400" kern="1400" spc="100" dirty="0" smtClean="0">
                          <a:sym typeface="+mn-lt"/>
                        </a:rPr>
                        <a:t>不含糖复方电解质注射液，不增加患者血糖升高的风险。适合糖尿病及应激性高血糖患者，儿童患者及体外循环患者。（总结）</a:t>
                      </a:r>
                      <a:endParaRPr lang="en-US" altLang="zh-CN" sz="1400" b="1" kern="1400" spc="100" dirty="0" smtClean="0">
                        <a:solidFill>
                          <a:srgbClr val="004097"/>
                        </a:solidFill>
                        <a:latin typeface="+mn-ea"/>
                        <a:ea typeface="+mn-ea"/>
                        <a:cs typeface="+mn-ea"/>
                        <a:sym typeface="+mn-lt"/>
                      </a:endParaRPr>
                    </a:p>
                  </a:txBody>
                  <a:tcPr anchor="ctr">
                    <a:solidFill>
                      <a:schemeClr val="bg1"/>
                    </a:solidFill>
                  </a:tcPr>
                </a:tc>
              </a:tr>
              <a:tr h="487900">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en-US" altLang="zh-CN" sz="1400" dirty="0">
                          <a:sym typeface="+mn-lt"/>
                        </a:rPr>
                        <a:t>《</a:t>
                      </a:r>
                      <a:r>
                        <a:rPr lang="zh-CN" altLang="en-US" sz="1400" dirty="0">
                          <a:sym typeface="+mn-lt"/>
                        </a:rPr>
                        <a:t>脓毒症液体治疗急诊专家共识</a:t>
                      </a:r>
                      <a:r>
                        <a:rPr lang="en-US" altLang="zh-CN" sz="1400" dirty="0">
                          <a:sym typeface="+mn-lt"/>
                        </a:rPr>
                        <a:t>》</a:t>
                      </a:r>
                      <a:endParaRPr lang="en-US" altLang="zh-CN" sz="1400" b="1" dirty="0">
                        <a:cs typeface="+mn-ea"/>
                        <a:sym typeface="+mn-lt"/>
                      </a:endParaRPr>
                    </a:p>
                  </a:txBody>
                  <a:tcPr anchor="ctr"/>
                </a:tc>
                <a:tc>
                  <a:txBody>
                    <a:bodyPr/>
                    <a:lstStyle/>
                    <a:p>
                      <a:pPr marL="0" indent="0">
                        <a:lnSpc>
                          <a:spcPct val="150000"/>
                        </a:lnSpc>
                        <a:buFont typeface="Arial" panose="020B0604020202020204" pitchFamily="34" charset="0"/>
                        <a:buNone/>
                      </a:pPr>
                      <a:r>
                        <a:rPr lang="zh-CN" altLang="en-US" sz="1400" kern="1400" spc="100" dirty="0">
                          <a:sym typeface="+mn-lt"/>
                        </a:rPr>
                        <a:t>维持性液体治疗</a:t>
                      </a:r>
                      <a:r>
                        <a:rPr lang="zh-CN" altLang="en-US" sz="1400" kern="1400" spc="100" dirty="0" smtClean="0">
                          <a:sym typeface="+mn-lt"/>
                        </a:rPr>
                        <a:t>：① </a:t>
                      </a:r>
                      <a:r>
                        <a:rPr lang="zh-CN" altLang="en-US" sz="1400" kern="1400" spc="100" dirty="0">
                          <a:sym typeface="+mn-lt"/>
                        </a:rPr>
                        <a:t>液体量：</a:t>
                      </a:r>
                      <a:r>
                        <a:rPr lang="en-US" altLang="zh-CN" sz="1400" kern="1400" spc="100" dirty="0">
                          <a:sym typeface="+mn-lt"/>
                        </a:rPr>
                        <a:t>25-30ml</a:t>
                      </a:r>
                      <a:r>
                        <a:rPr lang="zh-CN" altLang="en-US" sz="1400" kern="1400" spc="100" dirty="0">
                          <a:sym typeface="+mn-lt"/>
                        </a:rPr>
                        <a:t>（</a:t>
                      </a:r>
                      <a:r>
                        <a:rPr lang="en-US" altLang="zh-CN" sz="1400" kern="1400" spc="100" dirty="0" err="1">
                          <a:sym typeface="+mn-lt"/>
                        </a:rPr>
                        <a:t>kg·d</a:t>
                      </a:r>
                      <a:r>
                        <a:rPr lang="zh-CN" altLang="en-US" sz="1400" kern="1400" spc="100" dirty="0">
                          <a:sym typeface="+mn-lt"/>
                        </a:rPr>
                        <a:t>）② </a:t>
                      </a:r>
                      <a:r>
                        <a:rPr lang="en-US" altLang="zh-CN" sz="1400" kern="1400" spc="100" dirty="0">
                          <a:sym typeface="+mn-lt"/>
                        </a:rPr>
                        <a:t>1mmol/</a:t>
                      </a:r>
                      <a:r>
                        <a:rPr lang="zh-CN" altLang="en-US" sz="1400" kern="1400" spc="100" dirty="0">
                          <a:sym typeface="+mn-lt"/>
                        </a:rPr>
                        <a:t>（</a:t>
                      </a:r>
                      <a:r>
                        <a:rPr lang="en-US" altLang="zh-CN" sz="1400" kern="1400" spc="100" dirty="0" err="1">
                          <a:sym typeface="+mn-lt"/>
                        </a:rPr>
                        <a:t>kg·d</a:t>
                      </a:r>
                      <a:r>
                        <a:rPr lang="zh-CN" altLang="en-US" sz="1400" kern="1400" spc="100" dirty="0">
                          <a:sym typeface="+mn-lt"/>
                        </a:rPr>
                        <a:t>）的电解质</a:t>
                      </a:r>
                      <a:r>
                        <a:rPr lang="zh-CN" altLang="en-US" sz="1400" kern="1400" spc="100" dirty="0" smtClean="0">
                          <a:sym typeface="+mn-lt"/>
                        </a:rPr>
                        <a:t>；</a:t>
                      </a:r>
                      <a:endParaRPr lang="en-US" altLang="zh-CN" sz="1400" b="1" kern="1400" spc="100" dirty="0">
                        <a:solidFill>
                          <a:srgbClr val="004097"/>
                        </a:solidFill>
                        <a:latin typeface="+mn-ea"/>
                        <a:ea typeface="+mn-ea"/>
                        <a:cs typeface="+mn-ea"/>
                        <a:sym typeface="+mn-lt"/>
                      </a:endParaRPr>
                    </a:p>
                  </a:txBody>
                  <a:tcPr anchor="ctr"/>
                </a:tc>
              </a:tr>
              <a:tr h="664143">
                <a:tc>
                  <a:txBody>
                    <a:bodyPr/>
                    <a:lstStyle/>
                    <a:p>
                      <a:pPr algn="ctr">
                        <a:lnSpc>
                          <a:spcPct val="150000"/>
                        </a:lnSpc>
                      </a:pPr>
                      <a:r>
                        <a:rPr lang="en-US" altLang="zh-CN" sz="1400" dirty="0"/>
                        <a:t>《</a:t>
                      </a:r>
                      <a:r>
                        <a:rPr lang="zh-CN" altLang="en-US" sz="1400" dirty="0"/>
                        <a:t>临床诊疗指南肠外肠内营养学分册</a:t>
                      </a:r>
                      <a:r>
                        <a:rPr lang="en-US" altLang="zh-CN" sz="1400" dirty="0"/>
                        <a:t>》</a:t>
                      </a:r>
                      <a:endParaRPr lang="zh-CN" altLang="en-US" sz="1400" b="1" dirty="0"/>
                    </a:p>
                  </a:txBody>
                  <a:tcPr anchor="ctr">
                    <a:solidFill>
                      <a:schemeClr val="bg1"/>
                    </a:solidFill>
                  </a:tcPr>
                </a:tc>
                <a:tc>
                  <a:txBody>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lang="zh-CN" altLang="en-US" sz="1400" kern="1400" spc="100" dirty="0" smtClean="0">
                          <a:sym typeface="+mn-lt"/>
                        </a:rPr>
                        <a:t>推荐对所有外科住院患者在入院后，采用</a:t>
                      </a:r>
                      <a:r>
                        <a:rPr lang="en-US" altLang="zh-CN" sz="1400" kern="1400" spc="100" dirty="0" smtClean="0">
                          <a:sym typeface="+mn-lt"/>
                        </a:rPr>
                        <a:t>NRS</a:t>
                      </a:r>
                      <a:r>
                        <a:rPr lang="zh-CN" altLang="en-US" sz="1400" kern="1400" spc="100" dirty="0" smtClean="0">
                          <a:sym typeface="+mn-lt"/>
                        </a:rPr>
                        <a:t>工具进行营养风险筛查，无营养风险的患者结合临床分析，用糖电解质输液。</a:t>
                      </a:r>
                      <a:endParaRPr lang="zh-CN" altLang="en-US" sz="1400" b="0" kern="1400" spc="100" dirty="0">
                        <a:solidFill>
                          <a:schemeClr val="tx1"/>
                        </a:solidFill>
                        <a:latin typeface="+mn-ea"/>
                        <a:ea typeface="+mn-ea"/>
                        <a:cs typeface="+mn-ea"/>
                        <a:sym typeface="+mn-lt"/>
                      </a:endParaRPr>
                    </a:p>
                  </a:txBody>
                  <a:tcPr anchor="ctr">
                    <a:solidFill>
                      <a:schemeClr val="bg1"/>
                    </a:solidFill>
                  </a:tcPr>
                </a:tc>
              </a:tr>
              <a:tr h="633025">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en-US" altLang="zh-CN" sz="1400" dirty="0">
                          <a:sym typeface="+mn-lt"/>
                        </a:rPr>
                        <a:t>《</a:t>
                      </a:r>
                      <a:r>
                        <a:rPr lang="zh-CN" altLang="en-US" sz="1400" dirty="0">
                          <a:sym typeface="+mn-lt"/>
                        </a:rPr>
                        <a:t>中国加速康复外科临床实践指南（</a:t>
                      </a:r>
                      <a:r>
                        <a:rPr lang="en-US" altLang="zh-CN" sz="1400" dirty="0">
                          <a:sym typeface="+mn-lt"/>
                        </a:rPr>
                        <a:t>2021</a:t>
                      </a:r>
                      <a:r>
                        <a:rPr lang="zh-CN" altLang="en-US" sz="1400" dirty="0">
                          <a:sym typeface="+mn-lt"/>
                        </a:rPr>
                        <a:t>）</a:t>
                      </a:r>
                      <a:r>
                        <a:rPr lang="en-US" altLang="zh-CN" sz="1400" dirty="0">
                          <a:sym typeface="+mn-lt"/>
                        </a:rPr>
                        <a:t>》</a:t>
                      </a:r>
                      <a:endParaRPr lang="en-US" altLang="zh-CN" sz="1400" b="1" dirty="0">
                        <a:cs typeface="+mn-ea"/>
                        <a:sym typeface="+mn-lt"/>
                      </a:endParaRPr>
                    </a:p>
                  </a:txBody>
                  <a:tcPr anchor="ctr"/>
                </a:tc>
                <a:tc>
                  <a:txBody>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lang="zh-CN" altLang="en-US" sz="1400" kern="1400" spc="100" dirty="0">
                          <a:sym typeface="+mn-lt"/>
                        </a:rPr>
                        <a:t>合并肠梗阻、恶心呕吐及长时间禁饮禁食的病人，可能存在低血容量、电解质紊乱风险，建议使用复方电解质溶液扩容。</a:t>
                      </a:r>
                      <a:endParaRPr lang="zh-CN" altLang="en-US" sz="1400" b="0" kern="1400" spc="100" dirty="0">
                        <a:solidFill>
                          <a:schemeClr val="tx1"/>
                        </a:solidFill>
                        <a:latin typeface="+mn-ea"/>
                        <a:ea typeface="+mn-ea"/>
                        <a:cs typeface="+mn-ea"/>
                        <a:sym typeface="+mn-lt"/>
                      </a:endParaRPr>
                    </a:p>
                  </a:txBody>
                  <a:tcPr anchor="ctr"/>
                </a:tc>
              </a:tr>
              <a:tr h="942277">
                <a:tc>
                  <a:txBody>
                    <a:bodyPr/>
                    <a:lstStyle/>
                    <a:p>
                      <a:pPr marL="0" marR="0" lvl="0" indent="0" algn="ctr" defTabSz="914400" rtl="0" eaLnBrk="1" fontAlgn="auto" latinLnBrk="0" hangingPunct="1">
                        <a:lnSpc>
                          <a:spcPct val="150000"/>
                        </a:lnSpc>
                        <a:spcBef>
                          <a:spcPts val="0"/>
                        </a:spcBef>
                        <a:spcAft>
                          <a:spcPts val="0"/>
                        </a:spcAft>
                        <a:buClrTx/>
                        <a:buSzTx/>
                        <a:buFontTx/>
                        <a:buNone/>
                        <a:defRPr/>
                      </a:pPr>
                      <a:r>
                        <a:rPr lang="en-US" altLang="zh-CN" sz="1400" dirty="0">
                          <a:sym typeface="+mn-lt"/>
                        </a:rPr>
                        <a:t>《</a:t>
                      </a:r>
                      <a:r>
                        <a:rPr lang="zh-CN" altLang="en-US" sz="1400" dirty="0">
                          <a:sym typeface="+mn-lt"/>
                        </a:rPr>
                        <a:t>外科病人围手术期液体治疗专家共识</a:t>
                      </a:r>
                      <a:r>
                        <a:rPr lang="en-US" altLang="zh-CN" sz="1400" dirty="0">
                          <a:sym typeface="+mn-lt"/>
                        </a:rPr>
                        <a:t>》</a:t>
                      </a:r>
                      <a:endParaRPr lang="en-US" altLang="zh-CN" sz="1400" b="1" dirty="0">
                        <a:cs typeface="+mn-ea"/>
                        <a:sym typeface="+mn-lt"/>
                      </a:endParaRPr>
                    </a:p>
                  </a:txBody>
                  <a:tcPr anchor="ctr">
                    <a:solidFill>
                      <a:schemeClr val="bg1"/>
                    </a:solidFill>
                  </a:tcPr>
                </a:tc>
                <a:tc>
                  <a:txBody>
                    <a:bodyPr/>
                    <a:lstStyle/>
                    <a:p>
                      <a:pPr marL="171450" indent="-171450">
                        <a:lnSpc>
                          <a:spcPct val="130000"/>
                        </a:lnSpc>
                        <a:buFont typeface="Arial" panose="020B0604020202020204" pitchFamily="34" charset="0"/>
                        <a:buChar char="•"/>
                      </a:pPr>
                      <a:r>
                        <a:rPr lang="zh-CN" altLang="en-US" sz="1400" kern="1400" spc="100" dirty="0">
                          <a:sym typeface="+mn-lt"/>
                        </a:rPr>
                        <a:t>对禁食水但不存在低血容量的病人，如病人不存在体液异常丢失、异常分布等情况，则给予维持性液体</a:t>
                      </a:r>
                      <a:r>
                        <a:rPr lang="zh-CN" altLang="en-US" sz="1400" kern="1400" spc="100" dirty="0" smtClean="0">
                          <a:sym typeface="+mn-lt"/>
                        </a:rPr>
                        <a:t>治疗</a:t>
                      </a:r>
                      <a:endParaRPr lang="en-US" altLang="zh-CN" sz="1400" b="1" kern="1400" spc="100" dirty="0">
                        <a:solidFill>
                          <a:srgbClr val="004097"/>
                        </a:solidFill>
                        <a:latin typeface="+mn-ea"/>
                        <a:ea typeface="+mn-ea"/>
                        <a:cs typeface="+mn-ea"/>
                        <a:sym typeface="+mn-lt"/>
                      </a:endParaRPr>
                    </a:p>
                  </a:txBody>
                  <a:tcPr anchor="ctr">
                    <a:solidFill>
                      <a:schemeClr val="bg1"/>
                    </a:solidFill>
                  </a:tcPr>
                </a:tc>
              </a:tr>
            </a:tbl>
          </a:graphicData>
        </a:graphic>
      </p:graphicFrame>
      <p:sp>
        <p:nvSpPr>
          <p:cNvPr id="16" name="文本框 15"/>
          <p:cNvSpPr txBox="1"/>
          <p:nvPr/>
        </p:nvSpPr>
        <p:spPr>
          <a:xfrm>
            <a:off x="1824007" y="845369"/>
            <a:ext cx="8775700" cy="369332"/>
          </a:xfrm>
          <a:prstGeom prst="rect">
            <a:avLst/>
          </a:prstGeom>
          <a:noFill/>
        </p:spPr>
        <p:txBody>
          <a:bodyPr wrap="square" rtlCol="0">
            <a:spAutoFit/>
          </a:bodyPr>
          <a:lstStyle/>
          <a:p>
            <a:pPr algn="ctr"/>
            <a:r>
              <a:rPr lang="zh-CN" altLang="en-US" b="1" dirty="0" smtClean="0"/>
              <a:t>钠钾镁钙注射用浓溶液</a:t>
            </a:r>
            <a:r>
              <a:rPr lang="zh-CN" altLang="en-US" b="1" dirty="0" smtClean="0">
                <a:solidFill>
                  <a:srgbClr val="004097"/>
                </a:solidFill>
              </a:rPr>
              <a:t>符合</a:t>
            </a:r>
            <a:r>
              <a:rPr lang="zh-CN" altLang="en-US" b="1" dirty="0">
                <a:solidFill>
                  <a:srgbClr val="004097"/>
                </a:solidFill>
              </a:rPr>
              <a:t>指南共识液体治疗推荐</a:t>
            </a:r>
            <a:endParaRPr lang="zh-CN" altLang="en-US" b="1" dirty="0">
              <a:solidFill>
                <a:srgbClr val="004097"/>
              </a:solidFill>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ISCONTENTSTITLE" val="1"/>
  <p:tag name="KSO_WM_UNIT_PRESET_TEXT" val="目录"/>
  <p:tag name="KSO_WM_UNIT_NOCLEAR" val="1"/>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5081_5*a*1"/>
  <p:tag name="KSO_WM_TEMPLATE_CATEGORY" val="custom"/>
  <p:tag name="KSO_WM_TEMPLATE_INDEX" val="20205081"/>
  <p:tag name="KSO_WM_UNIT_LAYERLEVEL" val="1"/>
  <p:tag name="KSO_WM_TAG_VERSION" val="1.0"/>
  <p:tag name="KSO_WM_BEAUTIFY_FLAG" val="#wm#"/>
  <p:tag name="KSO_WM_UNIT_ISNUMDGMTITLE" val="0"/>
  <p:tag name="KSO_WM_UNIT_TEXT_FILL_FORE_SCHEMECOLOR_INDEX" val="13"/>
  <p:tag name="KSO_WM_UNIT_TEXT_FILL_TYPE" val="1"/>
  <p:tag name="KSO_WM_UNIT_USESOURCEFORMAT_APPLY" val="1"/>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UNIT_TABLE_BEAUTIFY" val="smartTable{27741ed0-6017-428f-9ffb-99094cfd6efe}"/>
</p:tagLst>
</file>

<file path=ppt/tags/tag12.xml><?xml version="1.0" encoding="utf-8"?>
<p:tagLst xmlns:p="http://schemas.openxmlformats.org/presentationml/2006/main">
  <p:tag name="ISPRING_PRESENTATION_TITLE" val="PowerPoint 演示文稿"/>
  <p:tag name="KSO_WPP_MARK_KEY" val="dec2a86c-143b-44d8-85d8-84b3b90198dd"/>
  <p:tag name="COMMONDATA" val="eyJoZGlkIjoiMjk0NzFmOGJhZTRlOGFiODdiNDlkNjFiMGQzNDVhOTgifQ=="/>
</p:tagLst>
</file>

<file path=ppt/tags/tag2.xml><?xml version="1.0" encoding="utf-8"?>
<p:tagLst xmlns:p="http://schemas.openxmlformats.org/presentationml/2006/main">
  <p:tag name="KSO_WM_UNIT_ISCONTENTSTITLE" val="0"/>
  <p:tag name="KSO_WM_UNIT_PRESET_TEXT" val="CONTENTS"/>
  <p:tag name="KSO_WM_UNIT_NOCLEAR" val="1"/>
  <p:tag name="KSO_WM_UNIT_VALUE" val="7"/>
  <p:tag name="KSO_WM_UNIT_HIGHLIGHT" val="0"/>
  <p:tag name="KSO_WM_UNIT_COMPATIBLE" val="0"/>
  <p:tag name="KSO_WM_UNIT_DIAGRAM_ISNUMVISUAL" val="0"/>
  <p:tag name="KSO_WM_UNIT_DIAGRAM_ISREFERUNIT" val="0"/>
  <p:tag name="KSO_WM_DIAGRAM_GROUP_CODE" val="l1-1"/>
  <p:tag name="KSO_WM_UNIT_TYPE" val="b"/>
  <p:tag name="KSO_WM_UNIT_INDEX" val="1"/>
  <p:tag name="KSO_WM_UNIT_ID" val="custom20205081_5*b*1"/>
  <p:tag name="KSO_WM_TEMPLATE_CATEGORY" val="custom"/>
  <p:tag name="KSO_WM_TEMPLATE_INDEX" val="20205081"/>
  <p:tag name="KSO_WM_UNIT_LAYERLEVEL" val="1"/>
  <p:tag name="KSO_WM_TAG_VERSION" val="1.0"/>
  <p:tag name="KSO_WM_BEAUTIFY_FLAG" val="#wm#"/>
  <p:tag name="KSO_WM_UNIT_ISNUMDGMTITLE" val="0"/>
  <p:tag name="KSO_WM_UNIT_TEXT_FILL_FORE_SCHEMECOLOR_INDEX" val="13"/>
  <p:tag name="KSO_WM_UNIT_TEXT_FILL_TYPE" val="1"/>
  <p:tag name="KSO_WM_UNIT_USESOURCEFORMAT_APPLY" val="1"/>
</p:tagLst>
</file>

<file path=ppt/tags/tag3.xml><?xml version="1.0" encoding="utf-8"?>
<p:tagLst xmlns:p="http://schemas.openxmlformats.org/presentationml/2006/main">
  <p:tag name="KSO_WM_UNIT_TABLE_BEAUTIFY" val="smartTable{7bc9d859-9924-48dc-affb-0946cf13819f}"/>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黑白配">
      <a:dk1>
        <a:srgbClr val="000000"/>
      </a:dk1>
      <a:lt1>
        <a:srgbClr val="FFFFFF"/>
      </a:lt1>
      <a:dk2>
        <a:srgbClr val="17406D"/>
      </a:dk2>
      <a:lt2>
        <a:srgbClr val="DBEFF9"/>
      </a:lt2>
      <a:accent1>
        <a:srgbClr val="262626"/>
      </a:accent1>
      <a:accent2>
        <a:srgbClr val="262626"/>
      </a:accent2>
      <a:accent3>
        <a:srgbClr val="262626"/>
      </a:accent3>
      <a:accent4>
        <a:srgbClr val="262626"/>
      </a:accent4>
      <a:accent5>
        <a:srgbClr val="262626"/>
      </a:accent5>
      <a:accent6>
        <a:srgbClr val="262626"/>
      </a:accent6>
      <a:hlink>
        <a:srgbClr val="262626"/>
      </a:hlink>
      <a:folHlink>
        <a:srgbClr val="262626"/>
      </a:folHlink>
    </a:clrScheme>
    <a:fontScheme name="自定义 6">
      <a:majorFont>
        <a:latin typeface="Arial"/>
        <a:ea typeface="微软雅黑 Light"/>
        <a:cs typeface=""/>
      </a:majorFont>
      <a:minorFont>
        <a:latin typeface="Arial"/>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凤舞九天">
      <a:dk1>
        <a:sysClr val="windowText" lastClr="000000"/>
      </a:dk1>
      <a:lt1>
        <a:sysClr val="window" lastClr="FFFFF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自定义 6">
      <a:majorFont>
        <a:latin typeface="Arial"/>
        <a:ea typeface="微软雅黑 Light"/>
        <a:cs typeface=""/>
      </a:majorFont>
      <a:minorFont>
        <a:latin typeface="Arial"/>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3719</Words>
  <Application>WPS 演示</Application>
  <PresentationFormat>宽屏</PresentationFormat>
  <Paragraphs>354</Paragraphs>
  <Slides>11</Slides>
  <Notes>11</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11</vt:i4>
      </vt:variant>
    </vt:vector>
  </HeadingPairs>
  <TitlesOfParts>
    <vt:vector size="26" baseType="lpstr">
      <vt:lpstr>Arial</vt:lpstr>
      <vt:lpstr>宋体</vt:lpstr>
      <vt:lpstr>Wingdings</vt:lpstr>
      <vt:lpstr>华文细黑</vt:lpstr>
      <vt:lpstr>Segoe UI</vt:lpstr>
      <vt:lpstr>微软雅黑</vt:lpstr>
      <vt:lpstr>黑体</vt:lpstr>
      <vt:lpstr>Impact</vt:lpstr>
      <vt:lpstr>方正兰亭粗黑_GBK</vt:lpstr>
      <vt:lpstr>Times New Roman</vt:lpstr>
      <vt:lpstr>Arial Unicode MS</vt:lpstr>
      <vt:lpstr>微软雅黑 Light</vt:lpstr>
      <vt:lpstr>Calibri</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Sky123.Org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Sky123.Org</dc:creator>
  <cp:lastModifiedBy>李娟</cp:lastModifiedBy>
  <cp:revision>2851</cp:revision>
  <cp:lastPrinted>2020-05-28T08:06:00Z</cp:lastPrinted>
  <dcterms:created xsi:type="dcterms:W3CDTF">2015-10-07T07:01:00Z</dcterms:created>
  <dcterms:modified xsi:type="dcterms:W3CDTF">2025-07-18T08:47:06Z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2052-12.1.0.21541</vt:lpwstr>
  </property>
  <property fmtid="{D5CDD505-2E9C-101B-9397-08002B2CF9AE}" pid="3" name="ICV">
    <vt:lpwstr>59FE70774F0549BFBCFC5D49A4E510D8_12</vt:lpwstr>
  </property>
</Properties>
</file>